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95" r:id="rId3"/>
    <p:sldId id="392" r:id="rId4"/>
    <p:sldId id="384" r:id="rId5"/>
    <p:sldId id="265" r:id="rId6"/>
    <p:sldId id="402" r:id="rId7"/>
    <p:sldId id="404" r:id="rId8"/>
    <p:sldId id="403" r:id="rId9"/>
    <p:sldId id="400" r:id="rId10"/>
    <p:sldId id="396" r:id="rId11"/>
    <p:sldId id="311" r:id="rId12"/>
    <p:sldId id="312" r:id="rId13"/>
    <p:sldId id="313" r:id="rId14"/>
    <p:sldId id="314" r:id="rId15"/>
    <p:sldId id="315" r:id="rId16"/>
    <p:sldId id="401" r:id="rId17"/>
    <p:sldId id="397" r:id="rId18"/>
    <p:sldId id="365" r:id="rId19"/>
    <p:sldId id="371" r:id="rId20"/>
    <p:sldId id="373" r:id="rId21"/>
    <p:sldId id="374" r:id="rId22"/>
    <p:sldId id="381" r:id="rId23"/>
    <p:sldId id="380" r:id="rId24"/>
    <p:sldId id="376" r:id="rId25"/>
    <p:sldId id="377" r:id="rId26"/>
    <p:sldId id="375" r:id="rId27"/>
    <p:sldId id="398" r:id="rId28"/>
    <p:sldId id="267" r:id="rId29"/>
    <p:sldId id="268" r:id="rId30"/>
    <p:sldId id="269" r:id="rId31"/>
    <p:sldId id="394" r:id="rId32"/>
    <p:sldId id="399" r:id="rId33"/>
    <p:sldId id="258" r:id="rId34"/>
    <p:sldId id="259" r:id="rId35"/>
    <p:sldId id="260" r:id="rId36"/>
    <p:sldId id="276" r:id="rId37"/>
    <p:sldId id="277" r:id="rId38"/>
    <p:sldId id="278" r:id="rId39"/>
    <p:sldId id="279"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64"/>
    <p:restoredTop sz="94767"/>
  </p:normalViewPr>
  <p:slideViewPr>
    <p:cSldViewPr snapToGrid="0" snapToObjects="1">
      <p:cViewPr varScale="1">
        <p:scale>
          <a:sx n="173" d="100"/>
          <a:sy n="173" d="100"/>
        </p:scale>
        <p:origin x="1904" y="192"/>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4</a:t>
            </a:fld>
            <a:endParaRPr lang="en-US"/>
          </a:p>
        </p:txBody>
      </p:sp>
    </p:spTree>
    <p:extLst>
      <p:ext uri="{BB962C8B-B14F-4D97-AF65-F5344CB8AC3E}">
        <p14:creationId xmlns:p14="http://schemas.microsoft.com/office/powerpoint/2010/main" val="279174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4.2: Measuring DNS Manipulation</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28100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C00000"/>
                </a:solidFill>
              </a:rPr>
              <a:t>Strawman</a:t>
            </a:r>
            <a:r>
              <a:rPr lang="en-US" sz="3200" b="1" dirty="0">
                <a:solidFill>
                  <a:srgbClr val="C00000"/>
                </a:solidFill>
              </a:rPr>
              <a:t>:</a:t>
            </a:r>
            <a:r>
              <a:rPr lang="en-US" sz="3200" dirty="0"/>
              <a:t> Find instances where the IP address returned does not agree with the “right answer”.</a:t>
            </a:r>
          </a:p>
          <a:p>
            <a:r>
              <a:rPr lang="en-US" sz="3200" b="1" dirty="0">
                <a:solidFill>
                  <a:srgbClr val="C00000"/>
                </a:solidFill>
              </a:rPr>
              <a:t>Problem:</a:t>
            </a:r>
            <a:r>
              <a:rPr lang="en-US" sz="3200" b="1" dirty="0">
                <a:solidFill>
                  <a:srgbClr val="FF0000"/>
                </a:solidFill>
              </a:rPr>
              <a:t> </a:t>
            </a:r>
            <a:r>
              <a:rPr lang="en-US" sz="3200" dirty="0"/>
              <a:t>There is not a single right answer…</a:t>
            </a:r>
            <a:endParaRPr lang="en-US" sz="3200" b="1" dirty="0"/>
          </a:p>
        </p:txBody>
      </p:sp>
      <p:pic>
        <p:nvPicPr>
          <p:cNvPr id="4" name="Picture 3"/>
          <p:cNvPicPr>
            <a:picLocks noChangeAspect="1"/>
          </p:cNvPicPr>
          <p:nvPr/>
        </p:nvPicPr>
        <p:blipFill>
          <a:blip r:embed="rId2"/>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2"/>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E2826-D93F-B34F-BD4B-84F0965201E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EF880881-B862-9641-8594-2EA90F369BE7}"/>
              </a:ext>
            </a:extLst>
          </p:cNvPr>
          <p:cNvSpPr>
            <a:spLocks noGrp="1"/>
          </p:cNvSpPr>
          <p:nvPr>
            <p:ph idx="1"/>
          </p:nvPr>
        </p:nvSpPr>
        <p:spPr/>
        <p:txBody>
          <a:bodyPr/>
          <a:lstStyle/>
          <a:p>
            <a:r>
              <a:rPr lang="en-US" dirty="0"/>
              <a:t>Inconsistent DNS responses do occur.</a:t>
            </a:r>
          </a:p>
          <a:p>
            <a:endParaRPr lang="en-US" dirty="0"/>
          </a:p>
          <a:p>
            <a:r>
              <a:rPr lang="en-US" dirty="0"/>
              <a:t>Attributing causality (e.g., to overt manipulation) is challenging.</a:t>
            </a:r>
          </a:p>
          <a:p>
            <a:pPr lvl="1"/>
            <a:r>
              <a:rPr lang="en-US" dirty="0"/>
              <a:t>DNS inherently gives “inconsistent” responses due to localization.</a:t>
            </a:r>
          </a:p>
          <a:p>
            <a:pPr lvl="1"/>
            <a:r>
              <a:rPr lang="en-US" dirty="0"/>
              <a:t>Responses may differ over time, by ISP, etc.</a:t>
            </a:r>
          </a:p>
          <a:p>
            <a:pPr lvl="1"/>
            <a:endParaRPr lang="en-US" dirty="0"/>
          </a:p>
          <a:p>
            <a:r>
              <a:rPr lang="en-US" dirty="0"/>
              <a:t>Balance between ethics and representativeness of sample.</a:t>
            </a:r>
          </a:p>
        </p:txBody>
      </p:sp>
    </p:spTree>
    <p:extLst>
      <p:ext uri="{BB962C8B-B14F-4D97-AF65-F5344CB8AC3E}">
        <p14:creationId xmlns:p14="http://schemas.microsoft.com/office/powerpoint/2010/main" val="25490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4.3: Measuring TCP/IP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1774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18</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4.1: Why Measure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87278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2"/>
          <a:stretch>
            <a:fillRect/>
          </a:stretch>
        </p:blipFill>
        <p:spPr>
          <a:xfrm>
            <a:off x="7354449" y="3318746"/>
            <a:ext cx="3840537" cy="592752"/>
          </a:xfrm>
          <a:prstGeom prst="rect">
            <a:avLst/>
          </a:prstGeom>
        </p:spPr>
      </p:pic>
      <p:pic>
        <p:nvPicPr>
          <p:cNvPr id="5" name="Picture 4"/>
          <p:cNvPicPr>
            <a:picLocks noChangeAspect="1"/>
          </p:cNvPicPr>
          <p:nvPr/>
        </p:nvPicPr>
        <p:blipFill>
          <a:blip r:embed="rId3"/>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944" y="1931230"/>
            <a:ext cx="5363531" cy="4755599"/>
          </a:xfrm>
          <a:prstGeom prst="rect">
            <a:avLst/>
          </a:prstGeom>
        </p:spPr>
      </p:pic>
      <p:pic>
        <p:nvPicPr>
          <p:cNvPr id="5" name="Picture 4"/>
          <p:cNvPicPr>
            <a:picLocks noChangeAspect="1"/>
          </p:cNvPicPr>
          <p:nvPr/>
        </p:nvPicPr>
        <p:blipFill>
          <a:blip r:embed="rId3"/>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4.4: Measuring Web Filtering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638019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28</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29</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Encore Doesn’t Need to Read Data</a:t>
            </a:r>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30</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4.5: Ethics of Censorship Measurement</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79909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 Law</a:t>
            </a:r>
          </a:p>
        </p:txBody>
      </p:sp>
      <p:sp>
        <p:nvSpPr>
          <p:cNvPr id="3" name="Content Placeholder 2"/>
          <p:cNvSpPr>
            <a:spLocks noGrp="1"/>
          </p:cNvSpPr>
          <p:nvPr>
            <p:ph idx="1"/>
          </p:nvPr>
        </p:nvSpPr>
        <p:spPr/>
        <p:txBody>
          <a:bodyPr>
            <a:normAutofit fontScale="92500" lnSpcReduction="10000"/>
          </a:bodyPr>
          <a:lstStyle/>
          <a:p>
            <a:r>
              <a:rPr lang="en-US" sz="3200" dirty="0"/>
              <a:t>“Law can be defined as a consistent set of universal rules that are widely published, generally accepted, and usually enforced”</a:t>
            </a:r>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12685511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Principles-Based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509393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133717454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31951626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 Law</a:t>
            </a:r>
          </a:p>
        </p:txBody>
      </p:sp>
      <p:sp>
        <p:nvSpPr>
          <p:cNvPr id="3" name="Content Placeholder 2"/>
          <p:cNvSpPr>
            <a:spLocks noGrp="1"/>
          </p:cNvSpPr>
          <p:nvPr>
            <p:ph idx="1"/>
          </p:nvPr>
        </p:nvSpPr>
        <p:spPr/>
        <p:txBody>
          <a:bodyPr>
            <a:normAutofit fontScale="92500" lnSpcReduction="10000"/>
          </a:bodyPr>
          <a:lstStyle/>
          <a:p>
            <a:r>
              <a:rPr lang="en-US" sz="3200" dirty="0"/>
              <a:t>“Law can be defined as a consistent set of universal rules that are widely published, generally accepted, and usually enforced”</a:t>
            </a:r>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pPr lvl="1"/>
            <a:r>
              <a:rPr lang="en-US" dirty="0"/>
              <a:t>Inconsistent responses</a:t>
            </a:r>
          </a:p>
          <a:p>
            <a:pPr lvl="1"/>
            <a:r>
              <a:rPr lang="en-US" dirty="0"/>
              <a:t>Blocked responses</a:t>
            </a:r>
          </a:p>
          <a:p>
            <a:r>
              <a:rPr lang="en-US" dirty="0"/>
              <a:t>TCP/IP</a:t>
            </a:r>
          </a:p>
          <a:p>
            <a:r>
              <a:rPr lang="en-US" dirty="0"/>
              <a:t>HTTP(S)</a:t>
            </a:r>
          </a:p>
          <a:p>
            <a:r>
              <a:rPr lang="en-US" dirty="0"/>
              <a:t>Circumvention tools</a:t>
            </a:r>
          </a:p>
          <a:p>
            <a:pPr lvl="1"/>
            <a:r>
              <a:rPr lang="en-US" dirty="0"/>
              <a:t>VPNs</a:t>
            </a:r>
          </a:p>
          <a:p>
            <a:pPr lvl="1"/>
            <a:r>
              <a:rPr lang="en-US" dirty="0"/>
              <a:t>Tor</a:t>
            </a:r>
          </a:p>
        </p:txBody>
      </p:sp>
    </p:spTree>
    <p:extLst>
      <p:ext uri="{BB962C8B-B14F-4D97-AF65-F5344CB8AC3E}">
        <p14:creationId xmlns:p14="http://schemas.microsoft.com/office/powerpoint/2010/main" val="55240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Principles-Based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NXDOMAIN</a:t>
            </a:r>
          </a:p>
          <a:p>
            <a:pPr marL="609585" indent="-507987">
              <a:buSzPct val="100000"/>
              <a:buFont typeface="Calibri"/>
              <a:buChar char="-"/>
            </a:pPr>
            <a:r>
              <a:rPr lang="en" sz="3200">
                <a:latin typeface="Calibri"/>
                <a:ea typeface="Calibri"/>
                <a:cs typeface="Calibri"/>
                <a:sym typeface="Calibri"/>
              </a:rPr>
              <a:t>Drop request</a:t>
            </a:r>
          </a:p>
          <a:p>
            <a:pPr marL="609585" indent="-507987">
              <a:buSzPct val="100000"/>
              <a:buFont typeface="Calibri"/>
              <a:buChar char="-"/>
            </a:pPr>
            <a:r>
              <a:rPr lang="en" sz="320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3D1B-C05C-C24E-B57E-74F0D3773F39}"/>
              </a:ext>
            </a:extLst>
          </p:cNvPr>
          <p:cNvSpPr>
            <a:spLocks noGrp="1"/>
          </p:cNvSpPr>
          <p:nvPr>
            <p:ph type="title"/>
          </p:nvPr>
        </p:nvSpPr>
        <p:spPr/>
        <p:txBody>
          <a:bodyPr>
            <a:normAutofit/>
          </a:bodyPr>
          <a:lstStyle/>
          <a:p>
            <a:r>
              <a:rPr lang="en-US" dirty="0"/>
              <a:t>Google Transparency Report</a:t>
            </a:r>
          </a:p>
        </p:txBody>
      </p:sp>
      <p:pic>
        <p:nvPicPr>
          <p:cNvPr id="4" name="Picture 3">
            <a:extLst>
              <a:ext uri="{FF2B5EF4-FFF2-40B4-BE49-F238E27FC236}">
                <a16:creationId xmlns:a16="http://schemas.microsoft.com/office/drawing/2014/main" id="{916FB999-AA50-4647-9A53-7B98B9DE9F7F}"/>
              </a:ext>
            </a:extLst>
          </p:cNvPr>
          <p:cNvPicPr>
            <a:picLocks noChangeAspect="1"/>
          </p:cNvPicPr>
          <p:nvPr/>
        </p:nvPicPr>
        <p:blipFill>
          <a:blip r:embed="rId2"/>
          <a:stretch>
            <a:fillRect/>
          </a:stretch>
        </p:blipFill>
        <p:spPr>
          <a:xfrm>
            <a:off x="568386" y="1570702"/>
            <a:ext cx="7258388" cy="4852219"/>
          </a:xfrm>
          <a:prstGeom prst="rect">
            <a:avLst/>
          </a:prstGeom>
        </p:spPr>
      </p:pic>
      <p:pic>
        <p:nvPicPr>
          <p:cNvPr id="5" name="Picture 4">
            <a:extLst>
              <a:ext uri="{FF2B5EF4-FFF2-40B4-BE49-F238E27FC236}">
                <a16:creationId xmlns:a16="http://schemas.microsoft.com/office/drawing/2014/main" id="{3E6C20B2-DDC1-3149-9EA7-2B10A8D6A7B4}"/>
              </a:ext>
            </a:extLst>
          </p:cNvPr>
          <p:cNvPicPr>
            <a:picLocks noChangeAspect="1"/>
          </p:cNvPicPr>
          <p:nvPr/>
        </p:nvPicPr>
        <p:blipFill>
          <a:blip r:embed="rId3"/>
          <a:stretch>
            <a:fillRect/>
          </a:stretch>
        </p:blipFill>
        <p:spPr>
          <a:xfrm>
            <a:off x="7293487" y="1860416"/>
            <a:ext cx="4060313" cy="1464259"/>
          </a:xfrm>
          <a:prstGeom prst="rect">
            <a:avLst/>
          </a:prstGeom>
        </p:spPr>
      </p:pic>
      <p:pic>
        <p:nvPicPr>
          <p:cNvPr id="6" name="Picture 5">
            <a:extLst>
              <a:ext uri="{FF2B5EF4-FFF2-40B4-BE49-F238E27FC236}">
                <a16:creationId xmlns:a16="http://schemas.microsoft.com/office/drawing/2014/main" id="{14615647-35F0-E74A-84A0-A931EE71B5E3}"/>
              </a:ext>
            </a:extLst>
          </p:cNvPr>
          <p:cNvPicPr>
            <a:picLocks noChangeAspect="1"/>
          </p:cNvPicPr>
          <p:nvPr/>
        </p:nvPicPr>
        <p:blipFill>
          <a:blip r:embed="rId4"/>
          <a:stretch>
            <a:fillRect/>
          </a:stretch>
        </p:blipFill>
        <p:spPr>
          <a:xfrm>
            <a:off x="7393858" y="3324675"/>
            <a:ext cx="3918486" cy="1040848"/>
          </a:xfrm>
          <a:prstGeom prst="rect">
            <a:avLst/>
          </a:prstGeom>
        </p:spPr>
      </p:pic>
    </p:spTree>
    <p:extLst>
      <p:ext uri="{BB962C8B-B14F-4D97-AF65-F5344CB8AC3E}">
        <p14:creationId xmlns:p14="http://schemas.microsoft.com/office/powerpoint/2010/main" val="11971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D24-ECFC-3848-B9C1-0F72E401234A}"/>
              </a:ext>
            </a:extLst>
          </p:cNvPr>
          <p:cNvSpPr>
            <a:spLocks noGrp="1"/>
          </p:cNvSpPr>
          <p:nvPr>
            <p:ph type="title"/>
          </p:nvPr>
        </p:nvSpPr>
        <p:spPr>
          <a:xfrm>
            <a:off x="240891" y="512609"/>
            <a:ext cx="3770671" cy="1325563"/>
          </a:xfrm>
        </p:spPr>
        <p:txBody>
          <a:bodyPr>
            <a:normAutofit fontScale="90000"/>
          </a:bodyPr>
          <a:lstStyle/>
          <a:p>
            <a:r>
              <a:rPr lang="en-US" sz="4000" dirty="0"/>
              <a:t>OONI: Open Observatory of Network Interference</a:t>
            </a:r>
          </a:p>
        </p:txBody>
      </p:sp>
      <p:pic>
        <p:nvPicPr>
          <p:cNvPr id="3" name="Picture 2">
            <a:extLst>
              <a:ext uri="{FF2B5EF4-FFF2-40B4-BE49-F238E27FC236}">
                <a16:creationId xmlns:a16="http://schemas.microsoft.com/office/drawing/2014/main" id="{E9809C3C-40D3-0046-9C4E-0980AB0FCB6F}"/>
              </a:ext>
            </a:extLst>
          </p:cNvPr>
          <p:cNvPicPr>
            <a:picLocks noChangeAspect="1"/>
          </p:cNvPicPr>
          <p:nvPr/>
        </p:nvPicPr>
        <p:blipFill>
          <a:blip r:embed="rId2"/>
          <a:stretch>
            <a:fillRect/>
          </a:stretch>
        </p:blipFill>
        <p:spPr>
          <a:xfrm>
            <a:off x="5627462" y="0"/>
            <a:ext cx="5105956" cy="6858000"/>
          </a:xfrm>
          <a:prstGeom prst="rect">
            <a:avLst/>
          </a:prstGeom>
        </p:spPr>
      </p:pic>
      <p:pic>
        <p:nvPicPr>
          <p:cNvPr id="4" name="Picture 3">
            <a:extLst>
              <a:ext uri="{FF2B5EF4-FFF2-40B4-BE49-F238E27FC236}">
                <a16:creationId xmlns:a16="http://schemas.microsoft.com/office/drawing/2014/main" id="{0DE1AE1C-E220-1340-A241-240234CF4D49}"/>
              </a:ext>
            </a:extLst>
          </p:cNvPr>
          <p:cNvPicPr>
            <a:picLocks noChangeAspect="1"/>
          </p:cNvPicPr>
          <p:nvPr/>
        </p:nvPicPr>
        <p:blipFill>
          <a:blip r:embed="rId3"/>
          <a:stretch>
            <a:fillRect/>
          </a:stretch>
        </p:blipFill>
        <p:spPr>
          <a:xfrm>
            <a:off x="1136855" y="2655527"/>
            <a:ext cx="3457268" cy="1546946"/>
          </a:xfrm>
          <a:prstGeom prst="rect">
            <a:avLst/>
          </a:prstGeom>
        </p:spPr>
      </p:pic>
    </p:spTree>
    <p:extLst>
      <p:ext uri="{BB962C8B-B14F-4D97-AF65-F5344CB8AC3E}">
        <p14:creationId xmlns:p14="http://schemas.microsoft.com/office/powerpoint/2010/main" val="15057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B40-F440-E747-A84D-C74F7372450C}"/>
              </a:ext>
            </a:extLst>
          </p:cNvPr>
          <p:cNvSpPr>
            <a:spLocks noGrp="1"/>
          </p:cNvSpPr>
          <p:nvPr>
            <p:ph type="title"/>
          </p:nvPr>
        </p:nvSpPr>
        <p:spPr>
          <a:xfrm>
            <a:off x="838200" y="365125"/>
            <a:ext cx="10515600" cy="1080217"/>
          </a:xfrm>
        </p:spPr>
        <p:txBody>
          <a:bodyPr/>
          <a:lstStyle/>
          <a:p>
            <a:r>
              <a:rPr lang="en-US" dirty="0"/>
              <a:t>Case Study: Uganda Election (2021)</a:t>
            </a:r>
          </a:p>
        </p:txBody>
      </p:sp>
      <p:pic>
        <p:nvPicPr>
          <p:cNvPr id="3" name="Picture 2">
            <a:extLst>
              <a:ext uri="{FF2B5EF4-FFF2-40B4-BE49-F238E27FC236}">
                <a16:creationId xmlns:a16="http://schemas.microsoft.com/office/drawing/2014/main" id="{3550F3D9-D78D-564A-A7A0-893601834673}"/>
              </a:ext>
            </a:extLst>
          </p:cNvPr>
          <p:cNvPicPr>
            <a:picLocks noChangeAspect="1"/>
          </p:cNvPicPr>
          <p:nvPr/>
        </p:nvPicPr>
        <p:blipFill>
          <a:blip r:embed="rId2"/>
          <a:stretch>
            <a:fillRect/>
          </a:stretch>
        </p:blipFill>
        <p:spPr>
          <a:xfrm>
            <a:off x="494070" y="1367762"/>
            <a:ext cx="6092560" cy="5202692"/>
          </a:xfrm>
          <a:prstGeom prst="rect">
            <a:avLst/>
          </a:prstGeom>
        </p:spPr>
      </p:pic>
      <p:sp>
        <p:nvSpPr>
          <p:cNvPr id="4" name="TextBox 3">
            <a:extLst>
              <a:ext uri="{FF2B5EF4-FFF2-40B4-BE49-F238E27FC236}">
                <a16:creationId xmlns:a16="http://schemas.microsoft.com/office/drawing/2014/main" id="{22776D4B-E3D9-5346-840A-770A88FA8383}"/>
              </a:ext>
            </a:extLst>
          </p:cNvPr>
          <p:cNvSpPr txBox="1"/>
          <p:nvPr/>
        </p:nvSpPr>
        <p:spPr>
          <a:xfrm>
            <a:off x="1106129" y="6492875"/>
            <a:ext cx="5157019" cy="338554"/>
          </a:xfrm>
          <a:prstGeom prst="rect">
            <a:avLst/>
          </a:prstGeom>
          <a:solidFill>
            <a:schemeClr val="bg1">
              <a:lumMod val="65000"/>
            </a:schemeClr>
          </a:solidFill>
        </p:spPr>
        <p:txBody>
          <a:bodyPr wrap="square" rtlCol="0">
            <a:spAutoFit/>
          </a:bodyPr>
          <a:lstStyle/>
          <a:p>
            <a:r>
              <a:rPr lang="en-US" sz="1600" dirty="0"/>
              <a:t>https://</a:t>
            </a:r>
            <a:r>
              <a:rPr lang="en-US" sz="1600" dirty="0" err="1"/>
              <a:t>transparencyreport.google.com</a:t>
            </a:r>
            <a:r>
              <a:rPr lang="en-US" sz="1600" dirty="0"/>
              <a:t>/traffic/overview</a:t>
            </a:r>
          </a:p>
        </p:txBody>
      </p:sp>
      <p:pic>
        <p:nvPicPr>
          <p:cNvPr id="5" name="Picture 4">
            <a:extLst>
              <a:ext uri="{FF2B5EF4-FFF2-40B4-BE49-F238E27FC236}">
                <a16:creationId xmlns:a16="http://schemas.microsoft.com/office/drawing/2014/main" id="{B51BF9A9-5853-9E41-9F5F-E08294EFF2BB}"/>
              </a:ext>
            </a:extLst>
          </p:cNvPr>
          <p:cNvPicPr>
            <a:picLocks noChangeAspect="1"/>
          </p:cNvPicPr>
          <p:nvPr/>
        </p:nvPicPr>
        <p:blipFill>
          <a:blip r:embed="rId3"/>
          <a:stretch>
            <a:fillRect/>
          </a:stretch>
        </p:blipFill>
        <p:spPr>
          <a:xfrm>
            <a:off x="6875207" y="1246263"/>
            <a:ext cx="4985985" cy="5344509"/>
          </a:xfrm>
          <a:prstGeom prst="rect">
            <a:avLst/>
          </a:prstGeom>
        </p:spPr>
      </p:pic>
      <p:sp>
        <p:nvSpPr>
          <p:cNvPr id="6" name="TextBox 5">
            <a:extLst>
              <a:ext uri="{FF2B5EF4-FFF2-40B4-BE49-F238E27FC236}">
                <a16:creationId xmlns:a16="http://schemas.microsoft.com/office/drawing/2014/main" id="{EDE5F599-2D33-A446-8DE7-6C0B710FF4E9}"/>
              </a:ext>
            </a:extLst>
          </p:cNvPr>
          <p:cNvSpPr txBox="1"/>
          <p:nvPr/>
        </p:nvSpPr>
        <p:spPr>
          <a:xfrm>
            <a:off x="6948771" y="6396335"/>
            <a:ext cx="5069133" cy="461665"/>
          </a:xfrm>
          <a:prstGeom prst="rect">
            <a:avLst/>
          </a:prstGeom>
          <a:solidFill>
            <a:schemeClr val="bg1">
              <a:lumMod val="65000"/>
            </a:schemeClr>
          </a:solidFill>
        </p:spPr>
        <p:txBody>
          <a:bodyPr wrap="square" rtlCol="0">
            <a:spAutoFit/>
          </a:bodyPr>
          <a:lstStyle/>
          <a:p>
            <a:r>
              <a:rPr lang="en-US" sz="1200" dirty="0"/>
              <a:t>https://</a:t>
            </a:r>
            <a:r>
              <a:rPr lang="en-US" sz="1200" dirty="0" err="1"/>
              <a:t>ooni.org</a:t>
            </a:r>
            <a:r>
              <a:rPr lang="en-US" sz="1200" dirty="0"/>
              <a:t>/post/2021-uganda-general-election-blocks-and-outage/images/social-media-</a:t>
            </a:r>
            <a:r>
              <a:rPr lang="en-US" sz="1200" dirty="0" err="1"/>
              <a:t>chart.png</a:t>
            </a:r>
            <a:endParaRPr lang="en-US" sz="1200" dirty="0"/>
          </a:p>
        </p:txBody>
      </p:sp>
    </p:spTree>
    <p:extLst>
      <p:ext uri="{BB962C8B-B14F-4D97-AF65-F5344CB8AC3E}">
        <p14:creationId xmlns:p14="http://schemas.microsoft.com/office/powerpoint/2010/main" val="31344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2141-0C2B-204D-B216-3716A7CE6C90}"/>
              </a:ext>
            </a:extLst>
          </p:cNvPr>
          <p:cNvSpPr>
            <a:spLocks noGrp="1"/>
          </p:cNvSpPr>
          <p:nvPr>
            <p:ph type="title"/>
          </p:nvPr>
        </p:nvSpPr>
        <p:spPr/>
        <p:txBody>
          <a:bodyPr>
            <a:normAutofit fontScale="90000"/>
          </a:bodyPr>
          <a:lstStyle/>
          <a:p>
            <a:r>
              <a:rPr lang="en-US" dirty="0"/>
              <a:t>Censorship Measurement is an Imperfect Process</a:t>
            </a:r>
          </a:p>
        </p:txBody>
      </p:sp>
      <p:sp>
        <p:nvSpPr>
          <p:cNvPr id="3" name="Text Placeholder 2">
            <a:extLst>
              <a:ext uri="{FF2B5EF4-FFF2-40B4-BE49-F238E27FC236}">
                <a16:creationId xmlns:a16="http://schemas.microsoft.com/office/drawing/2014/main" id="{BFB80B8F-F42B-7648-8139-567158E6DBBA}"/>
              </a:ext>
            </a:extLst>
          </p:cNvPr>
          <p:cNvSpPr>
            <a:spLocks noGrp="1"/>
          </p:cNvSpPr>
          <p:nvPr>
            <p:ph type="body" idx="1"/>
          </p:nvPr>
        </p:nvSpPr>
        <p:spPr/>
        <p:txBody>
          <a:bodyPr/>
          <a:lstStyle/>
          <a:p>
            <a:pPr>
              <a:lnSpc>
                <a:spcPct val="100000"/>
              </a:lnSpc>
            </a:pPr>
            <a:r>
              <a:rPr lang="en-US" dirty="0"/>
              <a:t>Measurement at scale is always challenging.</a:t>
            </a:r>
            <a:br>
              <a:rPr lang="en-US" dirty="0"/>
            </a:br>
            <a:endParaRPr lang="en-US" dirty="0"/>
          </a:p>
          <a:p>
            <a:pPr>
              <a:lnSpc>
                <a:spcPct val="100000"/>
              </a:lnSpc>
            </a:pPr>
            <a:r>
              <a:rPr lang="en-US" dirty="0"/>
              <a:t>Gathering measurements from locations where censorship is occurring is even more challenging.</a:t>
            </a:r>
          </a:p>
          <a:p>
            <a:pPr>
              <a:lnSpc>
                <a:spcPct val="100000"/>
              </a:lnSpc>
            </a:pPr>
            <a:endParaRPr lang="en-US" dirty="0"/>
          </a:p>
          <a:p>
            <a:pPr>
              <a:lnSpc>
                <a:spcPct val="100000"/>
              </a:lnSpc>
            </a:pPr>
            <a:r>
              <a:rPr lang="en-US" dirty="0"/>
              <a:t>It is possible to measure filtering/blocking directly with certain tools (Tor’s Open Observatory of Network Interference, OONI, is the leading tool).</a:t>
            </a:r>
          </a:p>
          <a:p>
            <a:pPr>
              <a:lnSpc>
                <a:spcPct val="100000"/>
              </a:lnSpc>
            </a:pPr>
            <a:endParaRPr lang="en-US" dirty="0"/>
          </a:p>
          <a:p>
            <a:pPr>
              <a:lnSpc>
                <a:spcPct val="100000"/>
              </a:lnSpc>
            </a:pPr>
            <a:r>
              <a:rPr lang="en-US" dirty="0"/>
              <a:t>The techniques we will explore largely involve </a:t>
            </a:r>
            <a:r>
              <a:rPr lang="en-US" b="1" dirty="0"/>
              <a:t>remote</a:t>
            </a:r>
            <a:r>
              <a:rPr lang="en-US" dirty="0"/>
              <a:t> measurement.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62495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2070</Words>
  <Application>Microsoft Macintosh PowerPoint</Application>
  <PresentationFormat>Widescreen</PresentationFormat>
  <Paragraphs>238</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Consolas</vt:lpstr>
      <vt:lpstr>Courier</vt:lpstr>
      <vt:lpstr>Times</vt:lpstr>
      <vt:lpstr>Office Theme</vt:lpstr>
      <vt:lpstr>Internet Censorship and Online Speech Chapter 4: Measuring Censorship</vt:lpstr>
      <vt:lpstr>Internet Censorship and Online Speech Chapter 4.1: Why Measure Censorship?</vt:lpstr>
      <vt:lpstr>Questions from Political Scientists</vt:lpstr>
      <vt:lpstr>Types of Internet Filtering to Measure</vt:lpstr>
      <vt:lpstr>Types of Filtering</vt:lpstr>
      <vt:lpstr>Google Transparency Report</vt:lpstr>
      <vt:lpstr>OONI: Open Observatory of Network Interference</vt:lpstr>
      <vt:lpstr>Case Study: Uganda Election (2021)</vt:lpstr>
      <vt:lpstr>Censorship Measurement is an Imperfect Process</vt:lpstr>
      <vt:lpstr>Internet Censorship and Online Speech Chapter 4.2: Measuring DNS Manipulation</vt:lpstr>
      <vt:lpstr>Detecting DNS Manipulation</vt:lpstr>
      <vt:lpstr>Type #1: Consistency Metrics</vt:lpstr>
      <vt:lpstr>Type #2: Independently Verifiable Metrics</vt:lpstr>
      <vt:lpstr>Prevalence of Manipulation by Country</vt:lpstr>
      <vt:lpstr>Manipulation of Domains  within Countries</vt:lpstr>
      <vt:lpstr>Summary</vt:lpstr>
      <vt:lpstr>Internet Censorship and Online Speech Chapter 4.3: Measuring TCP/IP Censorship</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Internet Censorship and Online Speech Chapter 4.4: Measuring Web Filtering</vt:lpstr>
      <vt:lpstr>How Encore Works</vt:lpstr>
      <vt:lpstr>The same-origin policy makes this harder</vt:lpstr>
      <vt:lpstr>Encore Doesn’t Need to Read Data</vt:lpstr>
      <vt:lpstr>Additional Resources/Data</vt:lpstr>
      <vt:lpstr>Internet Censorship and Online Speech Chapter 4.5: Ethics of Censorship Measurement</vt:lpstr>
      <vt:lpstr>What is “Ethics”?</vt:lpstr>
      <vt:lpstr>Computer Ethics</vt:lpstr>
      <vt:lpstr>Ethics != Law</vt:lpstr>
      <vt:lpstr>Salganik’s Principles-Based Approach</vt:lpstr>
      <vt:lpstr>What is “Ethics”?</vt:lpstr>
      <vt:lpstr>Computer Ethics</vt:lpstr>
      <vt:lpstr>Ethics != Law</vt:lpstr>
      <vt:lpstr>Salganik’s Principles-Based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106</cp:revision>
  <dcterms:created xsi:type="dcterms:W3CDTF">2020-01-05T22:49:22Z</dcterms:created>
  <dcterms:modified xsi:type="dcterms:W3CDTF">2021-02-03T03:50:29Z</dcterms:modified>
</cp:coreProperties>
</file>