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525" r:id="rId4"/>
    <p:sldId id="259" r:id="rId5"/>
    <p:sldId id="337" r:id="rId6"/>
    <p:sldId id="533" r:id="rId7"/>
    <p:sldId id="532" r:id="rId8"/>
    <p:sldId id="381" r:id="rId9"/>
    <p:sldId id="522" r:id="rId10"/>
    <p:sldId id="303" r:id="rId11"/>
    <p:sldId id="304" r:id="rId12"/>
    <p:sldId id="305" r:id="rId13"/>
    <p:sldId id="534" r:id="rId14"/>
    <p:sldId id="363" r:id="rId15"/>
    <p:sldId id="524" r:id="rId16"/>
    <p:sldId id="260" r:id="rId17"/>
    <p:sldId id="530" r:id="rId18"/>
    <p:sldId id="332" r:id="rId19"/>
    <p:sldId id="334" r:id="rId20"/>
    <p:sldId id="333" r:id="rId21"/>
    <p:sldId id="531" r:id="rId22"/>
    <p:sldId id="526" r:id="rId23"/>
    <p:sldId id="330" r:id="rId24"/>
    <p:sldId id="336" r:id="rId25"/>
    <p:sldId id="346" r:id="rId26"/>
    <p:sldId id="292" r:id="rId27"/>
    <p:sldId id="293" r:id="rId28"/>
    <p:sldId id="316" r:id="rId29"/>
    <p:sldId id="294" r:id="rId30"/>
    <p:sldId id="317" r:id="rId31"/>
    <p:sldId id="518" r:id="rId32"/>
    <p:sldId id="535" r:id="rId33"/>
    <p:sldId id="527" r:id="rId34"/>
    <p:sldId id="536" r:id="rId35"/>
    <p:sldId id="513" r:id="rId36"/>
    <p:sldId id="263" r:id="rId37"/>
    <p:sldId id="537" r:id="rId38"/>
    <p:sldId id="538" r:id="rId39"/>
    <p:sldId id="539" r:id="rId40"/>
    <p:sldId id="528" r:id="rId41"/>
    <p:sldId id="540" r:id="rId42"/>
    <p:sldId id="515" r:id="rId43"/>
    <p:sldId id="266" r:id="rId44"/>
    <p:sldId id="268" r:id="rId45"/>
    <p:sldId id="516" r:id="rId46"/>
    <p:sldId id="51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85"/>
    <p:restoredTop sz="81881"/>
  </p:normalViewPr>
  <p:slideViewPr>
    <p:cSldViewPr snapToGrid="0" snapToObjects="1">
      <p:cViewPr varScale="1">
        <p:scale>
          <a:sx n="145" d="100"/>
          <a:sy n="145" d="100"/>
        </p:scale>
        <p:origin x="1288" y="184"/>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10/2/25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6B7D1DA3-6D8F-6C46-8025-7B5BCA713D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048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E96A4A0-8FD6-C84D-ABB3-5F343D6C76B5}" type="slidenum">
              <a:rPr lang="en-US" altLang="en-US">
                <a:latin typeface="Times New Roman" panose="02020603050405020304" pitchFamily="18" charset="0"/>
              </a:rPr>
              <a:pPr>
                <a:spcBef>
                  <a:spcPct val="0"/>
                </a:spcBef>
              </a:pPr>
              <a:t>5</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83EA9540-8720-374F-BE9B-3EA31AF07127}"/>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798DFFB5-1BC7-344A-A1CD-965D0027ED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52705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20</a:t>
            </a:fld>
            <a:endParaRPr lang="en-US"/>
          </a:p>
        </p:txBody>
      </p:sp>
    </p:spTree>
    <p:extLst>
      <p:ext uri="{BB962C8B-B14F-4D97-AF65-F5344CB8AC3E}">
        <p14:creationId xmlns:p14="http://schemas.microsoft.com/office/powerpoint/2010/main" val="3824157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22</a:t>
            </a:fld>
            <a:endParaRPr lang="en-US"/>
          </a:p>
        </p:txBody>
      </p:sp>
    </p:spTree>
    <p:extLst>
      <p:ext uri="{BB962C8B-B14F-4D97-AF65-F5344CB8AC3E}">
        <p14:creationId xmlns:p14="http://schemas.microsoft.com/office/powerpoint/2010/main" val="207914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FBBF1-ADF7-F442-804C-5CE3C11DF641}" type="slidenum">
              <a:rPr lang="en-US"/>
              <a:pPr/>
              <a:t>23</a:t>
            </a:fld>
            <a:endParaRPr 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lang="en-US"/>
              <a:t>Diagram of routing table is very confusing because it’s not pointing to anything</a:t>
            </a:r>
          </a:p>
          <a:p>
            <a:r>
              <a:rPr lang="en-US"/>
              <a:t>Green arrow shorter, and too thick… green is a msg</a:t>
            </a:r>
          </a:p>
          <a:p>
            <a:endParaRPr lang="en-US"/>
          </a:p>
          <a:p>
            <a:r>
              <a:rPr lang="en-US"/>
              <a:t>More intuition about how the system actually works.</a:t>
            </a:r>
          </a:p>
          <a:p>
            <a:r>
              <a:rPr lang="en-US"/>
              <a:t>Don’t say “interdomain”</a:t>
            </a:r>
          </a:p>
          <a:p>
            <a:r>
              <a:rPr lang="en-US"/>
              <a:t>DESTINATION-BASED Routing</a:t>
            </a:r>
          </a:p>
          <a:p>
            <a:r>
              <a:rPr lang="en-US"/>
              <a:t>Tables look like a set of possible routes and a rankings over these routes</a:t>
            </a:r>
          </a:p>
          <a:p>
            <a:r>
              <a:rPr lang="en-US"/>
              <a:t>(pop up a simplified table fragment)</a:t>
            </a:r>
          </a:p>
        </p:txBody>
      </p:sp>
    </p:spTree>
    <p:extLst>
      <p:ext uri="{BB962C8B-B14F-4D97-AF65-F5344CB8AC3E}">
        <p14:creationId xmlns:p14="http://schemas.microsoft.com/office/powerpoint/2010/main" val="365241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246144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25</a:t>
            </a:fld>
            <a:endParaRPr lang="en-US"/>
          </a:p>
        </p:txBody>
      </p:sp>
    </p:spTree>
    <p:extLst>
      <p:ext uri="{BB962C8B-B14F-4D97-AF65-F5344CB8AC3E}">
        <p14:creationId xmlns:p14="http://schemas.microsoft.com/office/powerpoint/2010/main" val="278338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27</a:t>
            </a:fld>
            <a:endParaRPr lang="en-US"/>
          </a:p>
        </p:txBody>
      </p:sp>
    </p:spTree>
    <p:extLst>
      <p:ext uri="{BB962C8B-B14F-4D97-AF65-F5344CB8AC3E}">
        <p14:creationId xmlns:p14="http://schemas.microsoft.com/office/powerpoint/2010/main" val="1964490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Telecom’s AS 22724 hijacks Verizon Wireless’s prefix 66.174.161.0/24. The bogus route originated by AS 22724 propagates through the AS-level graph and is eventually selected by AT&amp;T because it is shorter than the legitimate route originating at Verizon Wireless’s AS 22394. Meanwhile, Level3 selects the legitimate route, because it is shorter than the bogus route. Thus, network traffic splits between the hijacking AS and the legitimate origin AS, with the nature of the split depending on routing policies used by individual </a:t>
            </a:r>
            <a:r>
              <a:rPr lang="en-US" dirty="0" err="1"/>
              <a:t>ASes</a:t>
            </a:r>
            <a:r>
              <a:rPr lang="en-US" dirty="0"/>
              <a:t> and the topology of the AS-level graph.</a:t>
            </a:r>
          </a:p>
        </p:txBody>
      </p:sp>
      <p:sp>
        <p:nvSpPr>
          <p:cNvPr id="4" name="Slide Number Placeholder 3"/>
          <p:cNvSpPr>
            <a:spLocks noGrp="1"/>
          </p:cNvSpPr>
          <p:nvPr>
            <p:ph type="sldNum" sz="quarter" idx="10"/>
          </p:nvPr>
        </p:nvSpPr>
        <p:spPr/>
        <p:txBody>
          <a:bodyPr/>
          <a:lstStyle/>
          <a:p>
            <a:fld id="{B8FD935E-1611-7A4F-B711-347F3D25BBDC}" type="slidenum">
              <a:rPr lang="en-US" smtClean="0"/>
              <a:t>28</a:t>
            </a:fld>
            <a:endParaRPr lang="en-US"/>
          </a:p>
        </p:txBody>
      </p:sp>
    </p:spTree>
    <p:extLst>
      <p:ext uri="{BB962C8B-B14F-4D97-AF65-F5344CB8AC3E}">
        <p14:creationId xmlns:p14="http://schemas.microsoft.com/office/powerpoint/2010/main" val="234277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29</a:t>
            </a:fld>
            <a:endParaRPr lang="en-US"/>
          </a:p>
        </p:txBody>
      </p:sp>
    </p:spTree>
    <p:extLst>
      <p:ext uri="{BB962C8B-B14F-4D97-AF65-F5344CB8AC3E}">
        <p14:creationId xmlns:p14="http://schemas.microsoft.com/office/powerpoint/2010/main" val="2824270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a:p>
            <a:r>
              <a:rPr lang="en-US" dirty="0"/>
              <a:t>Perhaps the most famous </a:t>
            </a:r>
            <a:r>
              <a:rPr lang="en-US" dirty="0" err="1"/>
              <a:t>subprefix</a:t>
            </a:r>
            <a:r>
              <a:rPr lang="en-US" dirty="0"/>
              <a:t> hijack occurred on February 24, 2008, when Pakistan Telecom took YouTube offline. The incident2 began when Pakistani authorities demanded that YouTube to be censored within Pakistan. To accomplish this, Pakistan Telecom’s AS 17557 launched a </a:t>
            </a:r>
            <a:r>
              <a:rPr lang="en-US" dirty="0" err="1"/>
              <a:t>subprefix</a:t>
            </a:r>
            <a:r>
              <a:rPr lang="en-US" dirty="0"/>
              <a:t> hijack by originating the </a:t>
            </a:r>
            <a:r>
              <a:rPr lang="en-US" dirty="0" err="1"/>
              <a:t>subprefix</a:t>
            </a:r>
            <a:r>
              <a:rPr lang="en-US" dirty="0"/>
              <a:t> 208.65.153.0/24 of YouTube’s prefix 208.65.153.0/22 to its customer </a:t>
            </a:r>
            <a:r>
              <a:rPr lang="en-US" dirty="0" err="1"/>
              <a:t>ASes</a:t>
            </a:r>
            <a:r>
              <a:rPr lang="en-US" dirty="0"/>
              <a:t> in Pakistan (e.g., Aga Khan University, Lahore Stock Exchange, Allied Bank Pakistan), as in figure 3.37,41 This meant that traffic destined for YouTube’s servers in AS 36561 would instead be forwarded to the longer IP prefix originated by Pakistan Telecom’s AS 17557, where traffic could then be dropped. Events took an unexpected turn when Pakistan Telecom’s bogus BGP announcement leaked out of Pakistan. PCCW, a large ISP that provides global network connectively to Pakistan Telecom, received the bogus routing announcement, selected the bogus route, and announced it to its own neighbors. Because the bogus route was for a longer prefix (/24) than the legitimate route (/22), longest-</a:t>
            </a:r>
            <a:r>
              <a:rPr lang="en-US" dirty="0" err="1"/>
              <a:t>prefixmatch</a:t>
            </a:r>
            <a:r>
              <a:rPr lang="en-US" dirty="0"/>
              <a:t> routing meant the bogus route was always more preferred by the legitimate route, and within minutes, at least two-thirds of the Internet was sending its YouTube traffic to Pakistan.2 </a:t>
            </a:r>
          </a:p>
          <a:p>
            <a:endParaRPr lang="en-US" dirty="0"/>
          </a:p>
        </p:txBody>
      </p:sp>
      <p:sp>
        <p:nvSpPr>
          <p:cNvPr id="4" name="Slide Number Placeholder 3"/>
          <p:cNvSpPr>
            <a:spLocks noGrp="1"/>
          </p:cNvSpPr>
          <p:nvPr>
            <p:ph type="sldNum" sz="quarter" idx="10"/>
          </p:nvPr>
        </p:nvSpPr>
        <p:spPr/>
        <p:txBody>
          <a:bodyPr/>
          <a:lstStyle/>
          <a:p>
            <a:fld id="{B8FD935E-1611-7A4F-B711-347F3D25BBDC}" type="slidenum">
              <a:rPr lang="en-US" smtClean="0"/>
              <a:t>30</a:t>
            </a:fld>
            <a:endParaRPr lang="en-US"/>
          </a:p>
        </p:txBody>
      </p:sp>
    </p:spTree>
    <p:extLst>
      <p:ext uri="{BB962C8B-B14F-4D97-AF65-F5344CB8AC3E}">
        <p14:creationId xmlns:p14="http://schemas.microsoft.com/office/powerpoint/2010/main" val="2266506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31</a:t>
            </a:fld>
            <a:endParaRPr lang="en-US"/>
          </a:p>
        </p:txBody>
      </p:sp>
    </p:spTree>
    <p:extLst>
      <p:ext uri="{BB962C8B-B14F-4D97-AF65-F5344CB8AC3E}">
        <p14:creationId xmlns:p14="http://schemas.microsoft.com/office/powerpoint/2010/main" val="259807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19045259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32</a:t>
            </a:fld>
            <a:endParaRPr lang="en-US"/>
          </a:p>
        </p:txBody>
      </p:sp>
    </p:spTree>
    <p:extLst>
      <p:ext uri="{BB962C8B-B14F-4D97-AF65-F5344CB8AC3E}">
        <p14:creationId xmlns:p14="http://schemas.microsoft.com/office/powerpoint/2010/main" val="743530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33</a:t>
            </a:fld>
            <a:endParaRPr lang="en-US"/>
          </a:p>
        </p:txBody>
      </p:sp>
    </p:spTree>
    <p:extLst>
      <p:ext uri="{BB962C8B-B14F-4D97-AF65-F5344CB8AC3E}">
        <p14:creationId xmlns:p14="http://schemas.microsoft.com/office/powerpoint/2010/main" val="884905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81000" y="685800"/>
            <a:ext cx="6096000" cy="3429000"/>
          </a:xfrm>
          <a:ln/>
        </p:spPr>
      </p:sp>
      <p:sp>
        <p:nvSpPr>
          <p:cNvPr id="307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07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7052C3B7-DAC5-7948-8848-ED73C4D8F7CE}" type="slidenum">
              <a:rPr lang="en-US"/>
              <a:pPr/>
              <a:t>42</a:t>
            </a:fld>
            <a:endParaRPr lang="en-US"/>
          </a:p>
        </p:txBody>
      </p:sp>
    </p:spTree>
    <p:extLst>
      <p:ext uri="{BB962C8B-B14F-4D97-AF65-F5344CB8AC3E}">
        <p14:creationId xmlns:p14="http://schemas.microsoft.com/office/powerpoint/2010/main" val="3151924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381000" y="685800"/>
            <a:ext cx="6096000" cy="3429000"/>
          </a:xfrm>
          <a:ln/>
        </p:spPr>
      </p:sp>
      <p:sp>
        <p:nvSpPr>
          <p:cNvPr id="378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568417B5-F23C-9641-8629-E26649EC4D79}" type="slidenum">
              <a:rPr lang="en-US"/>
              <a:pPr/>
              <a:t>43</a:t>
            </a:fld>
            <a:endParaRPr lang="en-US"/>
          </a:p>
        </p:txBody>
      </p:sp>
    </p:spTree>
    <p:extLst>
      <p:ext uri="{BB962C8B-B14F-4D97-AF65-F5344CB8AC3E}">
        <p14:creationId xmlns:p14="http://schemas.microsoft.com/office/powerpoint/2010/main" val="1850010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81000" y="685800"/>
            <a:ext cx="6096000" cy="3429000"/>
          </a:xfrm>
          <a:ln/>
        </p:spPr>
      </p:sp>
      <p:sp>
        <p:nvSpPr>
          <p:cNvPr id="3993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994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15011AA7-CC1E-BA4F-9627-38944F0690AA}" type="slidenum">
              <a:rPr lang="en-US"/>
              <a:pPr/>
              <a:t>44</a:t>
            </a:fld>
            <a:endParaRPr lang="en-US"/>
          </a:p>
        </p:txBody>
      </p:sp>
    </p:spTree>
    <p:extLst>
      <p:ext uri="{BB962C8B-B14F-4D97-AF65-F5344CB8AC3E}">
        <p14:creationId xmlns:p14="http://schemas.microsoft.com/office/powerpoint/2010/main" val="78420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AC7D32-E83F-284B-AC5C-8350A32118CE}" type="slidenum">
              <a:rPr lang="en-US" smtClean="0"/>
              <a:pPr>
                <a:defRPr/>
              </a:pPr>
              <a:t>9</a:t>
            </a:fld>
            <a:endParaRPr lang="en-US"/>
          </a:p>
        </p:txBody>
      </p:sp>
      <p:sp>
        <p:nvSpPr>
          <p:cNvPr id="30722"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a:xfrm>
            <a:off x="914400" y="4343400"/>
            <a:ext cx="5029200" cy="4113213"/>
          </a:xfrm>
        </p:spPr>
        <p:txBody>
          <a:bodyPr/>
          <a:lstStyle/>
          <a:p>
            <a:pPr>
              <a:defRPr/>
            </a:pPr>
            <a:endParaRPr lang="zh-CN" altLang="en-US"/>
          </a:p>
        </p:txBody>
      </p:sp>
    </p:spTree>
    <p:extLst>
      <p:ext uri="{BB962C8B-B14F-4D97-AF65-F5344CB8AC3E}">
        <p14:creationId xmlns:p14="http://schemas.microsoft.com/office/powerpoint/2010/main" val="658561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E56721-4C9A-2B4A-AB91-2510DFB9A65D}" type="slidenum">
              <a:rPr lang="en-US"/>
              <a:pPr>
                <a:defRPr/>
              </a:pPr>
              <a:t>10</a:t>
            </a:fld>
            <a:endParaRPr lang="en-US"/>
          </a:p>
        </p:txBody>
      </p:sp>
      <p:sp>
        <p:nvSpPr>
          <p:cNvPr id="36866"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a:xfrm>
            <a:off x="914400" y="4343400"/>
            <a:ext cx="5029200" cy="4113213"/>
          </a:xfrm>
        </p:spPr>
        <p:txBody>
          <a:bodyPr/>
          <a:lstStyle/>
          <a:p>
            <a:pPr eaLnBrk="1" hangingPunct="1">
              <a:defRPr/>
            </a:pPr>
            <a:r>
              <a:rPr lang="en-US" altLang="zh-CN" dirty="0">
                <a:cs typeface="+mn-cs"/>
              </a:rPr>
              <a:t>RFC 2535 discusses these RRs in detail.</a:t>
            </a:r>
          </a:p>
          <a:p>
            <a:pPr eaLnBrk="1" hangingPunct="1">
              <a:defRPr/>
            </a:pPr>
            <a:endParaRPr lang="en-US" altLang="zh-CN" dirty="0">
              <a:cs typeface="+mn-cs"/>
            </a:endParaRPr>
          </a:p>
          <a:p>
            <a:pPr eaLnBrk="1" hangingPunct="1">
              <a:defRPr/>
            </a:pPr>
            <a:r>
              <a:rPr lang="en-US" altLang="zh-CN" dirty="0">
                <a:cs typeface="+mn-cs"/>
              </a:rPr>
              <a:t>CERT RR is outside the scope of this course.</a:t>
            </a:r>
          </a:p>
        </p:txBody>
      </p:sp>
    </p:spTree>
    <p:extLst>
      <p:ext uri="{BB962C8B-B14F-4D97-AF65-F5344CB8AC3E}">
        <p14:creationId xmlns:p14="http://schemas.microsoft.com/office/powerpoint/2010/main" val="109367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2D367E-3E9C-944A-A770-A176A88FC961}" type="slidenum">
              <a:rPr lang="en-US"/>
              <a:pPr>
                <a:defRPr/>
              </a:pPr>
              <a:t>11</a:t>
            </a:fld>
            <a:endParaRPr lang="en-US"/>
          </a:p>
        </p:txBody>
      </p:sp>
      <p:sp>
        <p:nvSpPr>
          <p:cNvPr id="3891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38915" name="Rectangle 3"/>
          <p:cNvSpPr>
            <a:spLocks noGrp="1" noChangeArrowheads="1"/>
          </p:cNvSpPr>
          <p:nvPr>
            <p:ph type="body" idx="1"/>
          </p:nvPr>
        </p:nvSpPr>
        <p:spPr>
          <a:xfrm>
            <a:off x="914400" y="4343400"/>
            <a:ext cx="5029200" cy="4114800"/>
          </a:xfrm>
        </p:spPr>
        <p:txBody>
          <a:bodyPr/>
          <a:lstStyle/>
          <a:p>
            <a:pPr eaLnBrk="1" hangingPunct="1">
              <a:defRPr/>
            </a:pPr>
            <a:endParaRPr lang="en-US">
              <a:cs typeface="+mn-cs"/>
            </a:endParaRPr>
          </a:p>
        </p:txBody>
      </p:sp>
    </p:spTree>
    <p:extLst>
      <p:ext uri="{BB962C8B-B14F-4D97-AF65-F5344CB8AC3E}">
        <p14:creationId xmlns:p14="http://schemas.microsoft.com/office/powerpoint/2010/main" val="1717239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359E49-35A8-854E-90D0-80CA7B03C9A3}" type="slidenum">
              <a:rPr lang="en-US"/>
              <a:pPr>
                <a:defRPr/>
              </a:pPr>
              <a:t>12</a:t>
            </a:fld>
            <a:endParaRPr lang="en-US"/>
          </a:p>
        </p:txBody>
      </p:sp>
      <p:sp>
        <p:nvSpPr>
          <p:cNvPr id="45058"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a:xfrm>
            <a:off x="914400" y="4343400"/>
            <a:ext cx="5029200" cy="4113213"/>
          </a:xfrm>
        </p:spPr>
        <p:txBody>
          <a:bodyPr/>
          <a:lstStyle/>
          <a:p>
            <a:br>
              <a:rPr lang="en-US" sz="1200" kern="1200" dirty="0">
                <a:solidFill>
                  <a:schemeClr val="tx1"/>
                </a:solidFill>
                <a:effectLst/>
                <a:latin typeface="+mn-lt"/>
                <a:ea typeface="+mn-ea"/>
                <a:cs typeface="+mn-cs"/>
              </a:rPr>
            </a:br>
            <a:endParaRPr lang="en-US" dirty="0">
              <a:effectLst/>
            </a:endParaRPr>
          </a:p>
          <a:p>
            <a:r>
              <a:rPr lang="en-US" sz="1200" b="1" kern="1200" cap="all" dirty="0">
                <a:solidFill>
                  <a:schemeClr val="tx1"/>
                </a:solidFill>
                <a:effectLst/>
                <a:latin typeface="+mn-lt"/>
                <a:ea typeface="+mn-ea"/>
                <a:cs typeface="+mn-cs"/>
              </a:rPr>
              <a:t>RRSIG</a:t>
            </a:r>
            <a:r>
              <a:rPr lang="en-US" sz="1200" b="0" kern="1200" dirty="0">
                <a:solidFill>
                  <a:schemeClr val="tx1"/>
                </a:solidFill>
                <a:effectLst/>
                <a:latin typeface="+mn-lt"/>
                <a:ea typeface="+mn-ea"/>
                <a:cs typeface="+mn-cs"/>
              </a:rPr>
              <a:t> - Contains a cryptographic signature</a:t>
            </a:r>
          </a:p>
          <a:p>
            <a:r>
              <a:rPr lang="en-US" sz="1200" b="1" kern="1200" cap="all" dirty="0">
                <a:solidFill>
                  <a:schemeClr val="tx1"/>
                </a:solidFill>
                <a:effectLst/>
                <a:latin typeface="+mn-lt"/>
                <a:ea typeface="+mn-ea"/>
                <a:cs typeface="+mn-cs"/>
              </a:rPr>
              <a:t>DNSKEY</a:t>
            </a:r>
            <a:r>
              <a:rPr lang="en-US" sz="1200" b="0" kern="1200" dirty="0">
                <a:solidFill>
                  <a:schemeClr val="tx1"/>
                </a:solidFill>
                <a:effectLst/>
                <a:latin typeface="+mn-lt"/>
                <a:ea typeface="+mn-ea"/>
                <a:cs typeface="+mn-cs"/>
              </a:rPr>
              <a:t> - Contains a public signing key</a:t>
            </a:r>
          </a:p>
          <a:p>
            <a:r>
              <a:rPr lang="en-US" sz="1200" b="1" kern="1200" cap="all" dirty="0">
                <a:solidFill>
                  <a:schemeClr val="tx1"/>
                </a:solidFill>
                <a:effectLst/>
                <a:latin typeface="+mn-lt"/>
                <a:ea typeface="+mn-ea"/>
                <a:cs typeface="+mn-cs"/>
              </a:rPr>
              <a:t>DS</a:t>
            </a:r>
            <a:r>
              <a:rPr lang="en-US" sz="1200" b="0" kern="1200" dirty="0">
                <a:solidFill>
                  <a:schemeClr val="tx1"/>
                </a:solidFill>
                <a:effectLst/>
                <a:latin typeface="+mn-lt"/>
                <a:ea typeface="+mn-ea"/>
                <a:cs typeface="+mn-cs"/>
              </a:rPr>
              <a:t> - Contains the hash of a DNSKEY record</a:t>
            </a:r>
          </a:p>
          <a:p>
            <a:r>
              <a:rPr lang="en-US" sz="1200" b="1" kern="1200" cap="all" dirty="0">
                <a:solidFill>
                  <a:schemeClr val="tx1"/>
                </a:solidFill>
                <a:effectLst/>
                <a:latin typeface="+mn-lt"/>
                <a:ea typeface="+mn-ea"/>
                <a:cs typeface="+mn-cs"/>
              </a:rPr>
              <a:t>NSEC</a:t>
            </a:r>
            <a:r>
              <a:rPr lang="en-US" sz="1200" b="0" kern="1200" dirty="0">
                <a:solidFill>
                  <a:schemeClr val="tx1"/>
                </a:solidFill>
                <a:effectLst/>
                <a:latin typeface="+mn-lt"/>
                <a:ea typeface="+mn-ea"/>
                <a:cs typeface="+mn-cs"/>
              </a:rPr>
              <a:t> and </a:t>
            </a:r>
            <a:r>
              <a:rPr lang="en-US" sz="1200" b="1" kern="1200" cap="all" dirty="0">
                <a:solidFill>
                  <a:schemeClr val="tx1"/>
                </a:solidFill>
                <a:effectLst/>
                <a:latin typeface="+mn-lt"/>
                <a:ea typeface="+mn-ea"/>
                <a:cs typeface="+mn-cs"/>
              </a:rPr>
              <a:t>NSEC3</a:t>
            </a:r>
            <a:r>
              <a:rPr lang="en-US" sz="1200" b="0" kern="1200" dirty="0">
                <a:solidFill>
                  <a:schemeClr val="tx1"/>
                </a:solidFill>
                <a:effectLst/>
                <a:latin typeface="+mn-lt"/>
                <a:ea typeface="+mn-ea"/>
                <a:cs typeface="+mn-cs"/>
              </a:rPr>
              <a:t> - For explicit denial-of-existence of a DNS record</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DNSSEC, each zone has a public/private key pair. The zone's public key is published using DNS, while the zone's private key is kept safe and ideally stored offline. A zone's private key signs individual DNS data in that zone, creating digital signatures that are also published with DNS.</a:t>
            </a:r>
            <a:endParaRPr lang="en-US" dirty="0">
              <a:effectLst/>
            </a:endParaRPr>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When an end user wants to access a website, a stub resolver on the user's computer requests the website's IP address from a recursive name server. After the server requests this record, it also requests the DNSSEC key associated with the zone. This key allows the server to verify that the IP address record it receives is identical to the record on the authoritative name server.</a:t>
            </a:r>
            <a:endParaRPr lang="en-US" dirty="0"/>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If the recursive name server determines that the address record has been sent by the authoritative name server and has not been altered in transit, it resolves the domain name and the user can access the site. This process is called validation. If the address record has been modified or is not from the stated source, the recursive name server does not allow the user to reach the fraudulent address. DNSSEC can also prove that a domain name does not exist. As a result of this process, DNS queries and responses are protected from man-in-the-middle (MITM) attacks and the kind of forgeries that could possibly redirect Internet users to phishing and pharming sites.</a:t>
            </a:r>
            <a:endParaRPr lang="en-US" dirty="0"/>
          </a:p>
          <a:p>
            <a:pPr eaLnBrk="1" hangingPunct="1">
              <a:defRPr/>
            </a:pPr>
            <a:endParaRPr lang="zh-CN" altLang="en-US" dirty="0">
              <a:cs typeface="+mn-cs"/>
            </a:endParaRPr>
          </a:p>
        </p:txBody>
      </p:sp>
    </p:spTree>
    <p:extLst>
      <p:ext uri="{BB962C8B-B14F-4D97-AF65-F5344CB8AC3E}">
        <p14:creationId xmlns:p14="http://schemas.microsoft.com/office/powerpoint/2010/main" val="1935977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FA544-8BF3-0245-BD76-E6A0FE15299B}" type="slidenum">
              <a:rPr lang="en-US"/>
              <a:pPr/>
              <a:t>16</a:t>
            </a:fld>
            <a:endParaRPr lang="en-US"/>
          </a:p>
        </p:txBody>
      </p:sp>
      <p:sp>
        <p:nvSpPr>
          <p:cNvPr id="5122" name="Rectangle 2"/>
          <p:cNvSpPr>
            <a:spLocks noGrp="1" noRot="1" noChangeAspect="1" noChangeArrowheads="1" noTextEdit="1"/>
          </p:cNvSpPr>
          <p:nvPr>
            <p:ph type="sldImg"/>
          </p:nvPr>
        </p:nvSpPr>
        <p:spPr>
          <a:xfrm>
            <a:off x="373063" y="674688"/>
            <a:ext cx="6113462" cy="3440112"/>
          </a:xfrm>
          <a:ln/>
          <a:extLst>
            <a:ext uri="{FAA26D3D-D897-4be2-8F04-BA451C77F1D7}">
              <ma14:placeholderFlag xmlns:ma14="http://schemas.microsoft.com/office/mac/drawingml/2011/main" xmlns="" val="1"/>
            </a:ext>
          </a:extLst>
        </p:spPr>
      </p:sp>
      <p:sp>
        <p:nvSpPr>
          <p:cNvPr id="5123" name="Rectangle 3"/>
          <p:cNvSpPr>
            <a:spLocks noGrp="1" noChangeArrowheads="1"/>
          </p:cNvSpPr>
          <p:nvPr>
            <p:ph type="body" idx="1"/>
          </p:nvPr>
        </p:nvSpPr>
        <p:spPr>
          <a:xfrm>
            <a:off x="884238" y="4346575"/>
            <a:ext cx="5089525" cy="4127500"/>
          </a:xfrm>
        </p:spPr>
        <p:txBody>
          <a:bodyPr/>
          <a:lstStyle/>
          <a:p>
            <a:endParaRPr lang="fr-FR"/>
          </a:p>
        </p:txBody>
      </p:sp>
    </p:spTree>
    <p:extLst>
      <p:ext uri="{BB962C8B-B14F-4D97-AF65-F5344CB8AC3E}">
        <p14:creationId xmlns:p14="http://schemas.microsoft.com/office/powerpoint/2010/main" val="35962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a78ab3850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a78ab3850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some backgrounds:</a:t>
            </a:r>
            <a:endParaRPr/>
          </a:p>
          <a:p>
            <a:pPr marL="0" lvl="0" indent="0" algn="l" rtl="0">
              <a:spcBef>
                <a:spcPts val="0"/>
              </a:spcBef>
              <a:spcAft>
                <a:spcPts val="0"/>
              </a:spcAft>
              <a:buNone/>
            </a:pPr>
            <a:endParaRPr/>
          </a:p>
          <a:p>
            <a:pPr marL="0" lvl="0" indent="0" algn="l" rtl="0">
              <a:spcBef>
                <a:spcPts val="0"/>
              </a:spcBef>
              <a:spcAft>
                <a:spcPts val="0"/>
              </a:spcAft>
              <a:buNone/>
            </a:pPr>
            <a:r>
              <a:rPr lang="en"/>
              <a:t>Remember the TCP uses a three way handshake. Though You might not remember that each packet has IPID field, a 16 bits that is used for fragmentation reasons. </a:t>
            </a:r>
            <a:r>
              <a:rPr lang="en">
                <a:solidFill>
                  <a:schemeClr val="dk1"/>
                </a:solidFill>
              </a:rPr>
              <a:t>I will use this field later.</a:t>
            </a:r>
            <a:r>
              <a:rPr lang="en"/>
              <a:t>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Following tcp protocol states if I send an unsolicited SA to a host , then it should respond with a RST.</a:t>
            </a:r>
            <a:endParaRPr/>
          </a:p>
          <a:p>
            <a:pPr marL="0" lvl="0" indent="0" algn="l" rtl="0">
              <a:spcBef>
                <a:spcPts val="0"/>
              </a:spcBef>
              <a:spcAft>
                <a:spcPts val="0"/>
              </a:spcAft>
              <a:buNone/>
            </a:pPr>
            <a:endParaRPr/>
          </a:p>
          <a:p>
            <a:pPr marL="0" lvl="0" indent="0" algn="l" rtl="0">
              <a:spcBef>
                <a:spcPts val="0"/>
              </a:spcBef>
              <a:spcAft>
                <a:spcPts val="0"/>
              </a:spcAft>
              <a:buNone/>
            </a:pPr>
            <a:r>
              <a:rPr lang="en"/>
              <a:t>And finally if I send a syn to site with open port, it responds with SA. If I don’t send Ack or RST, because TCP is reliable the site retransmit synack multiple times</a:t>
            </a:r>
            <a:endParaRPr/>
          </a:p>
          <a:p>
            <a:pPr marL="0" lvl="0" indent="0" algn="l" rtl="0">
              <a:spcBef>
                <a:spcPts val="0"/>
              </a:spcBef>
              <a:spcAft>
                <a:spcPts val="0"/>
              </a:spcAft>
              <a:buNone/>
            </a:pPr>
            <a:endParaRPr/>
          </a:p>
          <a:p>
            <a:pPr marL="0" lvl="0" indent="0" algn="l" rtl="0">
              <a:spcBef>
                <a:spcPts val="0"/>
              </a:spcBef>
              <a:spcAft>
                <a:spcPts val="0"/>
              </a:spcAft>
              <a:buNone/>
            </a:pPr>
            <a:r>
              <a:rPr lang="en"/>
              <a:t>These are the properties of network protocol that I plan to leverage in Spooky scan and consequently Auger.</a:t>
            </a:r>
            <a:endParaRPr/>
          </a:p>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1087773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three reset packets had sequence values that corresponded to the sequence number at the start of the GET packet; that value plus 1460, and that value plus 4380 (3 × 1460).23 We believe that the firewall sends three different values to try and ensure that the reset is accepted by the sender, even if the sender has already received ACKs for “full-size” (1460 byte) packets from the destination. Setting the sequence value of the reset packet “correctly” is necessary because many implementations of TCP/IP now apply strict checks that the value is within the expected “window.”24 The security vulnerabilities inherent in failing to check for a valid sequence value were first pointed out by Watson in 2004.2</a:t>
            </a:r>
          </a:p>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19</a:t>
            </a:fld>
            <a:endParaRPr lang="en-US"/>
          </a:p>
        </p:txBody>
      </p:sp>
    </p:spTree>
    <p:extLst>
      <p:ext uri="{BB962C8B-B14F-4D97-AF65-F5344CB8AC3E}">
        <p14:creationId xmlns:p14="http://schemas.microsoft.com/office/powerpoint/2010/main" val="1222999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121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10/2/25</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10/2/25</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cs.princeton.ed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cc.gatech.edu/"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ideo" Target="https://www.youtube.com/embed/IzLPKuAOe50?feature=oembed" TargetMode="Externa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 </a:t>
            </a:r>
            <a:r>
              <a:rPr lang="en-US" sz="4000"/>
              <a:t>Technical Controls</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dirty="0">
                <a:cs typeface="+mj-cs"/>
              </a:rPr>
              <a:t>DNSSEC: New Resource Records to DNS</a:t>
            </a:r>
          </a:p>
        </p:txBody>
      </p:sp>
      <p:sp>
        <p:nvSpPr>
          <p:cNvPr id="35843" name="Rectangle 3"/>
          <p:cNvSpPr>
            <a:spLocks noGrp="1" noChangeArrowheads="1"/>
          </p:cNvSpPr>
          <p:nvPr>
            <p:ph idx="1"/>
          </p:nvPr>
        </p:nvSpPr>
        <p:spPr>
          <a:xfrm>
            <a:off x="838200" y="1603690"/>
            <a:ext cx="10515600" cy="4839659"/>
          </a:xfrm>
        </p:spPr>
        <p:txBody>
          <a:bodyPr>
            <a:normAutofit/>
          </a:bodyPr>
          <a:lstStyle/>
          <a:p>
            <a:pPr eaLnBrk="1" hangingPunct="1">
              <a:defRPr/>
            </a:pPr>
            <a:r>
              <a:rPr lang="en-US" altLang="zh-CN" sz="3600" dirty="0">
                <a:cs typeface="+mn-cs"/>
              </a:rPr>
              <a:t>Two</a:t>
            </a:r>
            <a:r>
              <a:rPr lang="zh-CN" altLang="en-US" sz="3600" dirty="0">
                <a:cs typeface="+mn-cs"/>
              </a:rPr>
              <a:t> </a:t>
            </a:r>
            <a:r>
              <a:rPr lang="en-US" altLang="zh-CN" sz="3600" dirty="0">
                <a:cs typeface="+mn-cs"/>
              </a:rPr>
              <a:t>Public Key-related RRs</a:t>
            </a:r>
          </a:p>
          <a:p>
            <a:pPr lvl="1" eaLnBrk="1" hangingPunct="1">
              <a:buFontTx/>
              <a:buChar char="•"/>
              <a:defRPr/>
            </a:pPr>
            <a:r>
              <a:rPr lang="en-US" altLang="zh-CN" sz="3200" b="1" dirty="0">
                <a:solidFill>
                  <a:srgbClr val="C00000"/>
                </a:solidFill>
              </a:rPr>
              <a:t>RRSIG:</a:t>
            </a:r>
            <a:r>
              <a:rPr lang="en-US" altLang="zh-CN" sz="3200" dirty="0"/>
              <a:t> signature over </a:t>
            </a:r>
            <a:r>
              <a:rPr lang="en-US" altLang="zh-CN" sz="3200" dirty="0" err="1"/>
              <a:t>RRset</a:t>
            </a:r>
            <a:r>
              <a:rPr lang="en-US" altLang="zh-CN" sz="3200" dirty="0"/>
              <a:t> made using private key </a:t>
            </a:r>
          </a:p>
          <a:p>
            <a:pPr lvl="1" eaLnBrk="1" hangingPunct="1">
              <a:buFontTx/>
              <a:buChar char="•"/>
              <a:defRPr/>
            </a:pPr>
            <a:r>
              <a:rPr lang="en-US" altLang="zh-CN" sz="3200" b="1" dirty="0">
                <a:solidFill>
                  <a:srgbClr val="C00000"/>
                </a:solidFill>
              </a:rPr>
              <a:t>DNSKEY/DS:</a:t>
            </a:r>
            <a:r>
              <a:rPr lang="en-US" altLang="zh-CN" sz="3200" dirty="0"/>
              <a:t> public key, needed for verifying a SIG over a </a:t>
            </a:r>
            <a:r>
              <a:rPr lang="en-US" altLang="zh-CN" sz="3200" dirty="0" err="1"/>
              <a:t>RRset</a:t>
            </a:r>
            <a:r>
              <a:rPr lang="en-US" altLang="zh-CN" sz="3200" dirty="0"/>
              <a:t>, signed by the parent’s private key</a:t>
            </a:r>
          </a:p>
          <a:p>
            <a:pPr lvl="1" eaLnBrk="1" hangingPunct="1">
              <a:buFontTx/>
              <a:buChar char="•"/>
              <a:defRPr/>
            </a:pPr>
            <a:endParaRPr lang="en-US" altLang="zh-CN" sz="3200" dirty="0"/>
          </a:p>
          <a:p>
            <a:pPr eaLnBrk="1" hangingPunct="1">
              <a:defRPr/>
            </a:pPr>
            <a:r>
              <a:rPr lang="en-US" altLang="zh-CN" sz="3600" dirty="0">
                <a:cs typeface="+mn-cs"/>
              </a:rPr>
              <a:t>One RR for internal consistency </a:t>
            </a:r>
            <a:br>
              <a:rPr lang="en-US" altLang="zh-CN" sz="3600" dirty="0">
                <a:cs typeface="+mn-cs"/>
              </a:rPr>
            </a:br>
            <a:r>
              <a:rPr lang="en-US" altLang="zh-CN" sz="3600" dirty="0">
                <a:cs typeface="+mn-cs"/>
              </a:rPr>
              <a:t>(authenticated denial of data)</a:t>
            </a:r>
          </a:p>
          <a:p>
            <a:pPr lvl="1" eaLnBrk="1" hangingPunct="1">
              <a:buFontTx/>
              <a:buChar char="•"/>
              <a:defRPr/>
            </a:pPr>
            <a:r>
              <a:rPr lang="en-US" altLang="zh-CN" sz="3200" dirty="0"/>
              <a:t>NXT RR to indicate which </a:t>
            </a:r>
            <a:r>
              <a:rPr lang="en-US" altLang="zh-CN" sz="3200" dirty="0" err="1"/>
              <a:t>RRset</a:t>
            </a:r>
            <a:r>
              <a:rPr lang="en-US" altLang="zh-CN" sz="3200" dirty="0"/>
              <a:t> is the next one in the zone</a:t>
            </a:r>
          </a:p>
        </p:txBody>
      </p:sp>
      <p:sp>
        <p:nvSpPr>
          <p:cNvPr id="6" name="Slide Number Placeholder 5"/>
          <p:cNvSpPr>
            <a:spLocks noGrp="1"/>
          </p:cNvSpPr>
          <p:nvPr>
            <p:ph type="sldNum" sz="quarter" idx="12"/>
          </p:nvPr>
        </p:nvSpPr>
        <p:spPr/>
        <p:txBody>
          <a:bodyPr/>
          <a:lstStyle/>
          <a:p>
            <a:pPr>
              <a:defRPr/>
            </a:pPr>
            <a:fld id="{7C7A0664-3300-1143-B422-321B7BC0893D}" type="slidenum">
              <a:rPr lang="en-US"/>
              <a:pPr>
                <a:defRPr/>
              </a:pPr>
              <a:t>10</a:t>
            </a:fld>
            <a:endParaRPr lang="en-US"/>
          </a:p>
        </p:txBody>
      </p:sp>
    </p:spTree>
    <p:extLst>
      <p:ext uri="{BB962C8B-B14F-4D97-AF65-F5344CB8AC3E}">
        <p14:creationId xmlns:p14="http://schemas.microsoft.com/office/powerpoint/2010/main" val="3094191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CN" dirty="0">
                <a:cs typeface="+mj-cs"/>
              </a:rPr>
              <a:t>RRSIG</a:t>
            </a:r>
          </a:p>
        </p:txBody>
      </p:sp>
      <p:sp>
        <p:nvSpPr>
          <p:cNvPr id="37891" name="Rectangle 3"/>
          <p:cNvSpPr>
            <a:spLocks noGrp="1" noChangeArrowheads="1"/>
          </p:cNvSpPr>
          <p:nvPr>
            <p:ph idx="1"/>
          </p:nvPr>
        </p:nvSpPr>
        <p:spPr>
          <a:xfrm>
            <a:off x="2033258" y="1539859"/>
            <a:ext cx="8450655" cy="4999053"/>
          </a:xfrm>
        </p:spPr>
        <p:txBody>
          <a:bodyPr>
            <a:normAutofit/>
          </a:bodyPr>
          <a:lstStyle/>
          <a:p>
            <a:pPr eaLnBrk="1" hangingPunct="1">
              <a:lnSpc>
                <a:spcPct val="105000"/>
              </a:lnSpc>
              <a:spcAft>
                <a:spcPct val="20000"/>
              </a:spcAft>
              <a:defRPr/>
            </a:pPr>
            <a:r>
              <a:rPr lang="en-US" altLang="zh-CN" dirty="0"/>
              <a:t>Cover each resource record set with a public-key signature which is stored as a resource record called SIG RR</a:t>
            </a:r>
          </a:p>
          <a:p>
            <a:pPr eaLnBrk="1" hangingPunct="1">
              <a:lnSpc>
                <a:spcPct val="105000"/>
              </a:lnSpc>
              <a:spcAft>
                <a:spcPct val="20000"/>
              </a:spcAft>
              <a:defRPr/>
            </a:pPr>
            <a:r>
              <a:rPr lang="en-US" altLang="zh-CN" dirty="0"/>
              <a:t>SIG RRs are computed for every </a:t>
            </a:r>
            <a:r>
              <a:rPr lang="en-US" altLang="zh-CN" dirty="0" err="1"/>
              <a:t>RRset</a:t>
            </a:r>
            <a:r>
              <a:rPr lang="en-US" altLang="zh-CN" dirty="0"/>
              <a:t> in a zone file and stored</a:t>
            </a:r>
          </a:p>
          <a:p>
            <a:pPr eaLnBrk="1" hangingPunct="1">
              <a:lnSpc>
                <a:spcPct val="105000"/>
              </a:lnSpc>
              <a:spcAft>
                <a:spcPct val="20000"/>
              </a:spcAft>
              <a:defRPr/>
            </a:pPr>
            <a:r>
              <a:rPr lang="en-US" altLang="zh-CN" dirty="0"/>
              <a:t>Add the corresponding pre-calculated signature for each </a:t>
            </a:r>
            <a:r>
              <a:rPr lang="en-US" altLang="zh-CN" dirty="0" err="1"/>
              <a:t>RRset</a:t>
            </a:r>
            <a:r>
              <a:rPr lang="en-US" altLang="zh-CN" dirty="0"/>
              <a:t> in answers to queries</a:t>
            </a:r>
          </a:p>
          <a:p>
            <a:pPr eaLnBrk="1" hangingPunct="1">
              <a:lnSpc>
                <a:spcPct val="105000"/>
              </a:lnSpc>
              <a:spcAft>
                <a:spcPct val="20000"/>
              </a:spcAft>
              <a:defRPr/>
            </a:pPr>
            <a:r>
              <a:rPr lang="en-US" altLang="zh-CN" dirty="0"/>
              <a:t>Must include the entire </a:t>
            </a:r>
            <a:r>
              <a:rPr lang="en-US" altLang="zh-CN" dirty="0" err="1"/>
              <a:t>RRset</a:t>
            </a:r>
            <a:r>
              <a:rPr lang="en-US" altLang="zh-CN" dirty="0"/>
              <a:t> in an answer, otherwise the resolver could not verify the signature</a:t>
            </a:r>
          </a:p>
        </p:txBody>
      </p:sp>
      <p:sp>
        <p:nvSpPr>
          <p:cNvPr id="6" name="Slide Number Placeholder 5"/>
          <p:cNvSpPr>
            <a:spLocks noGrp="1"/>
          </p:cNvSpPr>
          <p:nvPr>
            <p:ph type="sldNum" sz="quarter" idx="12"/>
          </p:nvPr>
        </p:nvSpPr>
        <p:spPr/>
        <p:txBody>
          <a:bodyPr/>
          <a:lstStyle/>
          <a:p>
            <a:pPr>
              <a:defRPr/>
            </a:pPr>
            <a:fld id="{7C80277D-F83A-064A-8D0A-E9FBD91595CC}" type="slidenum">
              <a:rPr lang="en-US"/>
              <a:pPr>
                <a:defRPr/>
              </a:pPr>
              <a:t>11</a:t>
            </a:fld>
            <a:endParaRPr lang="en-US"/>
          </a:p>
        </p:txBody>
      </p:sp>
    </p:spTree>
    <p:extLst>
      <p:ext uri="{BB962C8B-B14F-4D97-AF65-F5344CB8AC3E}">
        <p14:creationId xmlns:p14="http://schemas.microsoft.com/office/powerpoint/2010/main" val="2191131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64544" y="445944"/>
            <a:ext cx="7793037" cy="1143000"/>
          </a:xfrm>
        </p:spPr>
        <p:txBody>
          <a:bodyPr/>
          <a:lstStyle/>
          <a:p>
            <a:pPr eaLnBrk="1" hangingPunct="1">
              <a:defRPr/>
            </a:pPr>
            <a:r>
              <a:rPr lang="en-US" altLang="zh-CN" dirty="0">
                <a:cs typeface="+mj-cs"/>
              </a:rPr>
              <a:t>DNSSEC: Verifying the Tree</a:t>
            </a:r>
          </a:p>
        </p:txBody>
      </p:sp>
      <p:sp>
        <p:nvSpPr>
          <p:cNvPr id="40" name="Slide Number Placeholder 5"/>
          <p:cNvSpPr>
            <a:spLocks noGrp="1"/>
          </p:cNvSpPr>
          <p:nvPr>
            <p:ph type="sldNum" sz="quarter" idx="12"/>
          </p:nvPr>
        </p:nvSpPr>
        <p:spPr/>
        <p:txBody>
          <a:bodyPr/>
          <a:lstStyle/>
          <a:p>
            <a:pPr>
              <a:defRPr/>
            </a:pPr>
            <a:fld id="{B5608352-86A1-A047-A837-282B95B1D6F9}" type="slidenum">
              <a:rPr lang="en-US"/>
              <a:pPr>
                <a:defRPr/>
              </a:pPr>
              <a:t>12</a:t>
            </a:fld>
            <a:endParaRPr lang="en-US"/>
          </a:p>
        </p:txBody>
      </p:sp>
      <p:sp>
        <p:nvSpPr>
          <p:cNvPr id="44035" name="Rectangle 3"/>
          <p:cNvSpPr>
            <a:spLocks noChangeArrowheads="1"/>
          </p:cNvSpPr>
          <p:nvPr/>
        </p:nvSpPr>
        <p:spPr bwMode="auto">
          <a:xfrm>
            <a:off x="1752600" y="3276600"/>
            <a:ext cx="1125539" cy="914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stub</a:t>
            </a:r>
          </a:p>
          <a:p>
            <a:pPr algn="ctr">
              <a:defRPr/>
            </a:pPr>
            <a:r>
              <a:rPr lang="en-US" altLang="zh-CN" sz="2400">
                <a:solidFill>
                  <a:srgbClr val="000000"/>
                </a:solidFill>
                <a:latin typeface="+mj-lt"/>
                <a:ea typeface="宋体" charset="0"/>
                <a:cs typeface="宋体" charset="0"/>
              </a:rPr>
              <a:t> resolver</a:t>
            </a:r>
          </a:p>
        </p:txBody>
      </p:sp>
      <p:sp>
        <p:nvSpPr>
          <p:cNvPr id="44036" name="Line 4"/>
          <p:cNvSpPr>
            <a:spLocks noChangeShapeType="1"/>
          </p:cNvSpPr>
          <p:nvPr/>
        </p:nvSpPr>
        <p:spPr bwMode="auto">
          <a:xfrm>
            <a:off x="2895600" y="3581400"/>
            <a:ext cx="1431925"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37" name="Text Box 5"/>
          <p:cNvSpPr txBox="1">
            <a:spLocks noChangeArrowheads="1"/>
          </p:cNvSpPr>
          <p:nvPr/>
        </p:nvSpPr>
        <p:spPr bwMode="auto">
          <a:xfrm>
            <a:off x="4819650" y="1752601"/>
            <a:ext cx="440055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zh-CN" sz="2400" dirty="0">
                <a:solidFill>
                  <a:srgbClr val="000000"/>
                </a:solidFill>
                <a:latin typeface="+mj-lt"/>
                <a:ea typeface="宋体" charset="0"/>
                <a:cs typeface="宋体" charset="0"/>
              </a:rPr>
              <a:t>Question: </a:t>
            </a: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38" name="Rectangle 6"/>
          <p:cNvSpPr>
            <a:spLocks noChangeArrowheads="1"/>
          </p:cNvSpPr>
          <p:nvPr/>
        </p:nvSpPr>
        <p:spPr bwMode="auto">
          <a:xfrm>
            <a:off x="3046176" y="3276601"/>
            <a:ext cx="123238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a:solidFill>
                  <a:srgbClr val="000000"/>
                </a:solidFill>
                <a:latin typeface="+mj-lt"/>
                <a:ea typeface="宋体" charset="0"/>
                <a:cs typeface="宋体" charset="0"/>
                <a:hlinkClick r:id="rId3"/>
              </a:rPr>
              <a:t>uchicago.edu</a:t>
            </a:r>
            <a:r>
              <a:rPr lang="en-US" altLang="zh-CN" sz="1200" dirty="0">
                <a:solidFill>
                  <a:srgbClr val="000000"/>
                </a:solidFill>
                <a:latin typeface="+mj-lt"/>
                <a:ea typeface="宋体" charset="0"/>
                <a:cs typeface="宋体" charset="0"/>
              </a:rPr>
              <a:t> A ?</a:t>
            </a:r>
          </a:p>
        </p:txBody>
      </p:sp>
      <p:sp>
        <p:nvSpPr>
          <p:cNvPr id="44039" name="Rectangle 7"/>
          <p:cNvSpPr>
            <a:spLocks noChangeArrowheads="1"/>
          </p:cNvSpPr>
          <p:nvPr/>
        </p:nvSpPr>
        <p:spPr bwMode="auto">
          <a:xfrm>
            <a:off x="4343402" y="3124200"/>
            <a:ext cx="1617663" cy="1295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resolver</a:t>
            </a:r>
          </a:p>
        </p:txBody>
      </p:sp>
      <p:sp>
        <p:nvSpPr>
          <p:cNvPr id="44040" name="Rectangle 8"/>
          <p:cNvSpPr>
            <a:spLocks noChangeArrowheads="1"/>
          </p:cNvSpPr>
          <p:nvPr/>
        </p:nvSpPr>
        <p:spPr bwMode="auto">
          <a:xfrm>
            <a:off x="7862889" y="2514600"/>
            <a:ext cx="2462212"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a:solidFill>
                  <a:srgbClr val="000000"/>
                </a:solidFill>
                <a:latin typeface="+mj-lt"/>
                <a:ea typeface="宋体" charset="0"/>
                <a:cs typeface="宋体" charset="0"/>
              </a:rPr>
              <a:t>.  (</a:t>
            </a:r>
            <a:r>
              <a:rPr lang="en-US" altLang="zh-CN" sz="2400">
                <a:solidFill>
                  <a:srgbClr val="000000"/>
                </a:solidFill>
                <a:latin typeface="+mj-lt"/>
                <a:ea typeface="宋体" charset="0"/>
                <a:cs typeface="宋体" charset="0"/>
              </a:rPr>
              <a:t>root)</a:t>
            </a:r>
          </a:p>
        </p:txBody>
      </p:sp>
      <p:sp>
        <p:nvSpPr>
          <p:cNvPr id="44041" name="Rectangle 9"/>
          <p:cNvSpPr>
            <a:spLocks noChangeArrowheads="1"/>
          </p:cNvSpPr>
          <p:nvPr/>
        </p:nvSpPr>
        <p:spPr bwMode="auto">
          <a:xfrm>
            <a:off x="6139458" y="2667001"/>
            <a:ext cx="119263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A?</a:t>
            </a:r>
          </a:p>
        </p:txBody>
      </p:sp>
      <p:sp>
        <p:nvSpPr>
          <p:cNvPr id="44042" name="Line 10"/>
          <p:cNvSpPr>
            <a:spLocks noChangeShapeType="1"/>
          </p:cNvSpPr>
          <p:nvPr/>
        </p:nvSpPr>
        <p:spPr bwMode="auto">
          <a:xfrm flipV="1">
            <a:off x="5943600" y="2590800"/>
            <a:ext cx="1905000" cy="11430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3" name="Line 11"/>
          <p:cNvSpPr>
            <a:spLocks noChangeShapeType="1"/>
          </p:cNvSpPr>
          <p:nvPr/>
        </p:nvSpPr>
        <p:spPr bwMode="auto">
          <a:xfrm flipH="1">
            <a:off x="5945189" y="2743200"/>
            <a:ext cx="1903412" cy="11430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4" name="Rectangle 12"/>
          <p:cNvSpPr>
            <a:spLocks noChangeArrowheads="1"/>
          </p:cNvSpPr>
          <p:nvPr/>
        </p:nvSpPr>
        <p:spPr bwMode="auto">
          <a:xfrm>
            <a:off x="6847140" y="3055205"/>
            <a:ext cx="3621929" cy="646331"/>
          </a:xfrm>
          <a:prstGeom prst="rect">
            <a:avLst/>
          </a:prstGeom>
          <a:solidFill>
            <a:srgbClr val="D9D9D9"/>
          </a:solidFill>
          <a:ln>
            <a:noFill/>
          </a:ln>
          <a:effectLst/>
        </p:spPr>
        <p:txBody>
          <a:bodyPr wrap="squar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edu</a:t>
            </a:r>
            <a:r>
              <a:rPr lang="en-US" altLang="zh-CN" sz="1200" dirty="0">
                <a:solidFill>
                  <a:srgbClr val="000000"/>
                </a:solidFill>
                <a:latin typeface="+mj-lt"/>
                <a:ea typeface="宋体" charset="0"/>
                <a:cs typeface="宋体" charset="0"/>
              </a:rPr>
              <a:t> server</a:t>
            </a:r>
          </a:p>
          <a:p>
            <a:pPr algn="ctr">
              <a:defRPr/>
            </a:pPr>
            <a:r>
              <a:rPr lang="en-US" altLang="zh-CN" sz="1200" dirty="0">
                <a:solidFill>
                  <a:srgbClr val="000000"/>
                </a:solidFill>
                <a:latin typeface="+mj-lt"/>
                <a:ea typeface="宋体" charset="0"/>
                <a:cs typeface="宋体" charset="0"/>
              </a:rPr>
              <a:t> </a:t>
            </a:r>
            <a:r>
              <a:rPr lang="en-US" altLang="zh-CN" sz="1200" dirty="0">
                <a:solidFill>
                  <a:schemeClr val="hlink"/>
                </a:solidFill>
                <a:latin typeface="+mj-lt"/>
                <a:ea typeface="宋体" charset="0"/>
                <a:cs typeface="宋体" charset="0"/>
              </a:rPr>
              <a:t>SIG (the IP address and PK of .</a:t>
            </a:r>
            <a:r>
              <a:rPr lang="en-US" altLang="zh-CN" sz="1200" dirty="0" err="1">
                <a:solidFill>
                  <a:schemeClr val="hlink"/>
                </a:solidFill>
                <a:latin typeface="+mj-lt"/>
                <a:ea typeface="宋体" charset="0"/>
                <a:cs typeface="宋体" charset="0"/>
              </a:rPr>
              <a:t>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 by its private key</a:t>
            </a:r>
          </a:p>
        </p:txBody>
      </p:sp>
      <p:sp>
        <p:nvSpPr>
          <p:cNvPr id="44045" name="Rectangle 13"/>
          <p:cNvSpPr>
            <a:spLocks noChangeArrowheads="1"/>
          </p:cNvSpPr>
          <p:nvPr/>
        </p:nvSpPr>
        <p:spPr bwMode="auto">
          <a:xfrm>
            <a:off x="7924800" y="3810000"/>
            <a:ext cx="2462213"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dirty="0">
                <a:solidFill>
                  <a:srgbClr val="000000"/>
                </a:solidFill>
                <a:latin typeface="+mj-lt"/>
                <a:ea typeface="宋体" charset="0"/>
                <a:cs typeface="宋体" charset="0"/>
              </a:rPr>
              <a:t>.</a:t>
            </a:r>
            <a:r>
              <a:rPr lang="en-US" altLang="zh-CN" sz="2400" dirty="0" err="1">
                <a:solidFill>
                  <a:srgbClr val="000000"/>
                </a:solidFill>
                <a:latin typeface="+mj-lt"/>
                <a:ea typeface="宋体" charset="0"/>
                <a:cs typeface="宋体" charset="0"/>
              </a:rPr>
              <a:t>edu</a:t>
            </a:r>
            <a:endParaRPr lang="en-US" altLang="zh-CN" sz="2400" dirty="0">
              <a:solidFill>
                <a:srgbClr val="000000"/>
              </a:solidFill>
              <a:latin typeface="+mj-lt"/>
              <a:ea typeface="宋体" charset="0"/>
              <a:cs typeface="宋体" charset="0"/>
            </a:endParaRPr>
          </a:p>
        </p:txBody>
      </p:sp>
      <p:sp>
        <p:nvSpPr>
          <p:cNvPr id="44047" name="Line 15"/>
          <p:cNvSpPr>
            <a:spLocks noChangeShapeType="1"/>
          </p:cNvSpPr>
          <p:nvPr/>
        </p:nvSpPr>
        <p:spPr bwMode="auto">
          <a:xfrm>
            <a:off x="6019800" y="4038600"/>
            <a:ext cx="1905000"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8" name="Rectangle 16"/>
          <p:cNvSpPr>
            <a:spLocks noChangeArrowheads="1"/>
          </p:cNvSpPr>
          <p:nvPr/>
        </p:nvSpPr>
        <p:spPr bwMode="auto">
          <a:xfrm>
            <a:off x="6756522" y="4879527"/>
            <a:ext cx="3293209" cy="830997"/>
          </a:xfrm>
          <a:prstGeom prst="rect">
            <a:avLst/>
          </a:prstGeom>
          <a:solidFill>
            <a:srgbClr val="D9D9D9"/>
          </a:solidFill>
          <a:ln>
            <a:noFill/>
          </a:ln>
          <a:effectLst/>
        </p:spPr>
        <p:txBody>
          <a:bodyPr wrap="non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SIG(the IP address and PK of </a:t>
            </a:r>
            <a:r>
              <a:rPr lang="en-US" altLang="zh-CN" sz="1200" dirty="0" err="1">
                <a:solidFill>
                  <a:schemeClr val="hlink"/>
                </a:solidFill>
                <a:latin typeface="+mj-lt"/>
                <a:ea typeface="宋体" charset="0"/>
                <a:cs typeface="宋体" charset="0"/>
              </a:rPr>
              <a:t>princeton.edu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by its private key</a:t>
            </a:r>
          </a:p>
          <a:p>
            <a:pPr algn="ctr">
              <a:defRPr/>
            </a:pPr>
            <a:endParaRPr lang="en-US" altLang="zh-CN" sz="1200" dirty="0">
              <a:solidFill>
                <a:schemeClr val="hlink"/>
              </a:solidFill>
              <a:latin typeface="+mj-lt"/>
              <a:ea typeface="宋体" charset="0"/>
              <a:cs typeface="宋体" charset="0"/>
            </a:endParaRPr>
          </a:p>
        </p:txBody>
      </p:sp>
      <p:sp>
        <p:nvSpPr>
          <p:cNvPr id="44049" name="Line 17"/>
          <p:cNvSpPr>
            <a:spLocks noChangeShapeType="1"/>
          </p:cNvSpPr>
          <p:nvPr/>
        </p:nvSpPr>
        <p:spPr bwMode="auto">
          <a:xfrm flipH="1">
            <a:off x="5943600" y="4191000"/>
            <a:ext cx="1981200"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0" name="Rectangle 18"/>
          <p:cNvSpPr>
            <a:spLocks noChangeArrowheads="1"/>
          </p:cNvSpPr>
          <p:nvPr/>
        </p:nvSpPr>
        <p:spPr bwMode="auto">
          <a:xfrm>
            <a:off x="7848600" y="60960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51" name="Line 19"/>
          <p:cNvSpPr>
            <a:spLocks noChangeShapeType="1"/>
          </p:cNvSpPr>
          <p:nvPr/>
        </p:nvSpPr>
        <p:spPr bwMode="auto">
          <a:xfrm>
            <a:off x="5562600" y="4419600"/>
            <a:ext cx="2286000" cy="19050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2" name="Line 20"/>
          <p:cNvSpPr>
            <a:spLocks noChangeShapeType="1"/>
          </p:cNvSpPr>
          <p:nvPr/>
        </p:nvSpPr>
        <p:spPr bwMode="auto">
          <a:xfrm flipH="1" flipV="1">
            <a:off x="5334000" y="4419600"/>
            <a:ext cx="2514600" cy="21336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4" name="Rectangle 22"/>
          <p:cNvSpPr>
            <a:spLocks noChangeArrowheads="1"/>
          </p:cNvSpPr>
          <p:nvPr/>
        </p:nvSpPr>
        <p:spPr bwMode="auto">
          <a:xfrm>
            <a:off x="5128828" y="5405439"/>
            <a:ext cx="135966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chemeClr val="hlink"/>
                </a:solidFill>
                <a:latin typeface="+mj-lt"/>
                <a:ea typeface="宋体" charset="0"/>
                <a:cs typeface="宋体" charset="0"/>
              </a:rPr>
              <a:t>SIG(xxx.xxx.xxx.xxx)</a:t>
            </a:r>
          </a:p>
          <a:p>
            <a:pPr algn="ctr">
              <a:defRPr/>
            </a:pPr>
            <a:r>
              <a:rPr lang="en-US" altLang="zh-CN" sz="1200">
                <a:solidFill>
                  <a:schemeClr val="hlink"/>
                </a:solidFill>
                <a:latin typeface="+mj-lt"/>
                <a:ea typeface="宋体" charset="0"/>
                <a:cs typeface="宋体" charset="0"/>
              </a:rPr>
              <a:t>by its private key</a:t>
            </a:r>
          </a:p>
          <a:p>
            <a:pPr algn="ctr">
              <a:defRPr/>
            </a:pPr>
            <a:endParaRPr lang="en-US" altLang="zh-CN" sz="1200">
              <a:solidFill>
                <a:schemeClr val="hlink"/>
              </a:solidFill>
              <a:latin typeface="+mj-lt"/>
              <a:ea typeface="宋体" charset="0"/>
              <a:cs typeface="宋体" charset="0"/>
            </a:endParaRPr>
          </a:p>
        </p:txBody>
      </p:sp>
      <p:sp>
        <p:nvSpPr>
          <p:cNvPr id="44055" name="Rectangle 23"/>
          <p:cNvSpPr>
            <a:spLocks noChangeArrowheads="1"/>
          </p:cNvSpPr>
          <p:nvPr/>
        </p:nvSpPr>
        <p:spPr bwMode="auto">
          <a:xfrm>
            <a:off x="3053808" y="3810001"/>
            <a:ext cx="106471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xxx.xxx.xxx.xxx</a:t>
            </a:r>
          </a:p>
        </p:txBody>
      </p:sp>
      <p:sp>
        <p:nvSpPr>
          <p:cNvPr id="44056" name="Line 24"/>
          <p:cNvSpPr>
            <a:spLocks noChangeShapeType="1"/>
          </p:cNvSpPr>
          <p:nvPr/>
        </p:nvSpPr>
        <p:spPr bwMode="auto">
          <a:xfrm flipH="1">
            <a:off x="2895600" y="3733800"/>
            <a:ext cx="1431925"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7" name="Freeform 25"/>
          <p:cNvSpPr>
            <a:spLocks/>
          </p:cNvSpPr>
          <p:nvPr/>
        </p:nvSpPr>
        <p:spPr bwMode="auto">
          <a:xfrm>
            <a:off x="4495801" y="4419601"/>
            <a:ext cx="574675" cy="469900"/>
          </a:xfrm>
          <a:custGeom>
            <a:avLst/>
            <a:gdLst>
              <a:gd name="T0" fmla="*/ 56 w 392"/>
              <a:gd name="T1" fmla="*/ 0 h 296"/>
              <a:gd name="T2" fmla="*/ 56 w 392"/>
              <a:gd name="T3" fmla="*/ 288 h 296"/>
              <a:gd name="T4" fmla="*/ 392 w 392"/>
              <a:gd name="T5" fmla="*/ 48 h 296"/>
            </a:gdLst>
            <a:ahLst/>
            <a:cxnLst>
              <a:cxn ang="0">
                <a:pos x="T0" y="T1"/>
              </a:cxn>
              <a:cxn ang="0">
                <a:pos x="T2" y="T3"/>
              </a:cxn>
              <a:cxn ang="0">
                <a:pos x="T4" y="T5"/>
              </a:cxn>
            </a:cxnLst>
            <a:rect l="0" t="0" r="r" b="b"/>
            <a:pathLst>
              <a:path w="392" h="296">
                <a:moveTo>
                  <a:pt x="56" y="0"/>
                </a:moveTo>
                <a:cubicBezTo>
                  <a:pt x="28" y="140"/>
                  <a:pt x="0" y="280"/>
                  <a:pt x="56" y="288"/>
                </a:cubicBezTo>
                <a:cubicBezTo>
                  <a:pt x="112" y="296"/>
                  <a:pt x="252" y="172"/>
                  <a:pt x="392" y="48"/>
                </a:cubicBezTo>
              </a:path>
            </a:pathLst>
          </a:custGeom>
          <a:noFill/>
          <a:ln w="12700" cap="flat" cmpd="sng">
            <a:solidFill>
              <a:schemeClr val="tx1"/>
            </a:solidFill>
            <a:prstDash val="solid"/>
            <a:round/>
            <a:headEnd type="none" w="med" len="med"/>
            <a:tailEnd type="arrow"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8" name="Text Box 26"/>
          <p:cNvSpPr txBox="1">
            <a:spLocks noChangeArrowheads="1"/>
          </p:cNvSpPr>
          <p:nvPr/>
        </p:nvSpPr>
        <p:spPr bwMode="auto">
          <a:xfrm>
            <a:off x="4178063" y="4876801"/>
            <a:ext cx="97520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add to cache</a:t>
            </a:r>
          </a:p>
        </p:txBody>
      </p:sp>
      <p:sp>
        <p:nvSpPr>
          <p:cNvPr id="44059" name="Rectangle 27"/>
          <p:cNvSpPr>
            <a:spLocks noChangeArrowheads="1"/>
          </p:cNvSpPr>
          <p:nvPr/>
        </p:nvSpPr>
        <p:spPr bwMode="auto">
          <a:xfrm>
            <a:off x="1828800" y="59436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60" name="Line 28"/>
          <p:cNvSpPr>
            <a:spLocks noChangeShapeType="1"/>
          </p:cNvSpPr>
          <p:nvPr/>
        </p:nvSpPr>
        <p:spPr bwMode="auto">
          <a:xfrm flipH="1" flipV="1">
            <a:off x="2133600" y="4191000"/>
            <a:ext cx="0" cy="17526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1" name="Line 29"/>
          <p:cNvSpPr>
            <a:spLocks noChangeShapeType="1"/>
          </p:cNvSpPr>
          <p:nvPr/>
        </p:nvSpPr>
        <p:spPr bwMode="auto">
          <a:xfrm>
            <a:off x="2362200" y="4191000"/>
            <a:ext cx="0" cy="17526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4" name="Text Box 32"/>
          <p:cNvSpPr txBox="1">
            <a:spLocks noChangeArrowheads="1"/>
          </p:cNvSpPr>
          <p:nvPr/>
        </p:nvSpPr>
        <p:spPr bwMode="auto">
          <a:xfrm>
            <a:off x="3048000" y="4114800"/>
            <a:ext cx="990600" cy="4985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folHlink"/>
              </a:buClr>
              <a:defRPr/>
            </a:pPr>
            <a:r>
              <a:rPr kumimoji="1" lang="en-US" altLang="zh-CN" sz="1200">
                <a:solidFill>
                  <a:schemeClr val="hlink"/>
                </a:solidFill>
                <a:latin typeface="+mj-lt"/>
                <a:ea typeface="宋体" charset="0"/>
                <a:cs typeface="宋体" charset="0"/>
              </a:rPr>
              <a:t>transaction </a:t>
            </a:r>
          </a:p>
          <a:p>
            <a:pPr>
              <a:spcBef>
                <a:spcPct val="20000"/>
              </a:spcBef>
              <a:buClr>
                <a:schemeClr val="folHlink"/>
              </a:buClr>
              <a:defRPr/>
            </a:pPr>
            <a:r>
              <a:rPr kumimoji="1" lang="en-US" altLang="zh-CN" sz="1200">
                <a:solidFill>
                  <a:schemeClr val="hlink"/>
                </a:solidFill>
                <a:latin typeface="+mj-lt"/>
                <a:ea typeface="宋体" charset="0"/>
                <a:cs typeface="宋体" charset="0"/>
              </a:rPr>
              <a:t>signatures</a:t>
            </a:r>
          </a:p>
        </p:txBody>
      </p:sp>
      <p:sp>
        <p:nvSpPr>
          <p:cNvPr id="44065" name="Line 33"/>
          <p:cNvSpPr>
            <a:spLocks noChangeShapeType="1"/>
          </p:cNvSpPr>
          <p:nvPr/>
        </p:nvSpPr>
        <p:spPr bwMode="auto">
          <a:xfrm flipH="1">
            <a:off x="3810000" y="4114800"/>
            <a:ext cx="5334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
        <p:nvSpPr>
          <p:cNvPr id="44066" name="Line 34"/>
          <p:cNvSpPr>
            <a:spLocks noChangeShapeType="1"/>
          </p:cNvSpPr>
          <p:nvPr/>
        </p:nvSpPr>
        <p:spPr bwMode="auto">
          <a:xfrm>
            <a:off x="2738437" y="4186237"/>
            <a:ext cx="385763" cy="1571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Tree>
    <p:extLst>
      <p:ext uri="{BB962C8B-B14F-4D97-AF65-F5344CB8AC3E}">
        <p14:creationId xmlns:p14="http://schemas.microsoft.com/office/powerpoint/2010/main" val="14318776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additive="base">
                                        <p:cTn id="7" dur="500" fill="hold"/>
                                        <p:tgtEl>
                                          <p:spTgt spid="44037"/>
                                        </p:tgtEl>
                                        <p:attrNameLst>
                                          <p:attrName>ppt_x</p:attrName>
                                        </p:attrNameLst>
                                      </p:cBhvr>
                                      <p:tavLst>
                                        <p:tav tm="0">
                                          <p:val>
                                            <p:strVal val="0-#ppt_w/2"/>
                                          </p:val>
                                        </p:tav>
                                        <p:tav tm="100000">
                                          <p:val>
                                            <p:strVal val="#ppt_x"/>
                                          </p:val>
                                        </p:tav>
                                      </p:tavLst>
                                    </p:anim>
                                    <p:anim calcmode="lin" valueType="num">
                                      <p:cBhvr additive="base">
                                        <p:cTn id="8"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ppt_x"/>
                                          </p:val>
                                        </p:tav>
                                        <p:tav tm="100000">
                                          <p:val>
                                            <p:strVal val="#ppt_x"/>
                                          </p:val>
                                        </p:tav>
                                      </p:tavLst>
                                    </p:anim>
                                    <p:anim calcmode="lin" valueType="num">
                                      <p:cBhvr additive="base">
                                        <p:cTn id="14" dur="500" fill="hold"/>
                                        <p:tgtEl>
                                          <p:spTgt spid="4403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44036"/>
                                        </p:tgtEl>
                                        <p:attrNameLst>
                                          <p:attrName>style.visibility</p:attrName>
                                        </p:attrNameLst>
                                      </p:cBhvr>
                                      <p:to>
                                        <p:strVal val="visible"/>
                                      </p:to>
                                    </p:set>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4039"/>
                                        </p:tgtEl>
                                        <p:attrNameLst>
                                          <p:attrName>style.visibility</p:attrName>
                                        </p:attrNameLst>
                                      </p:cBhvr>
                                      <p:to>
                                        <p:strVal val="visible"/>
                                      </p:to>
                                    </p:set>
                                    <p:anim calcmode="lin" valueType="num">
                                      <p:cBhvr additive="base">
                                        <p:cTn id="21" dur="500" fill="hold"/>
                                        <p:tgtEl>
                                          <p:spTgt spid="44039"/>
                                        </p:tgtEl>
                                        <p:attrNameLst>
                                          <p:attrName>ppt_x</p:attrName>
                                        </p:attrNameLst>
                                      </p:cBhvr>
                                      <p:tavLst>
                                        <p:tav tm="0">
                                          <p:val>
                                            <p:strVal val="#ppt_x"/>
                                          </p:val>
                                        </p:tav>
                                        <p:tav tm="100000">
                                          <p:val>
                                            <p:strVal val="#ppt_x"/>
                                          </p:val>
                                        </p:tav>
                                      </p:tavLst>
                                    </p:anim>
                                    <p:anim calcmode="lin" valueType="num">
                                      <p:cBhvr additive="base">
                                        <p:cTn id="2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040"/>
                                        </p:tgtEl>
                                        <p:attrNameLst>
                                          <p:attrName>style.visibility</p:attrName>
                                        </p:attrNameLst>
                                      </p:cBhvr>
                                      <p:to>
                                        <p:strVal val="visible"/>
                                      </p:to>
                                    </p:set>
                                    <p:anim calcmode="lin" valueType="num">
                                      <p:cBhvr additive="base">
                                        <p:cTn id="27" dur="500" fill="hold"/>
                                        <p:tgtEl>
                                          <p:spTgt spid="44040"/>
                                        </p:tgtEl>
                                        <p:attrNameLst>
                                          <p:attrName>ppt_x</p:attrName>
                                        </p:attrNameLst>
                                      </p:cBhvr>
                                      <p:tavLst>
                                        <p:tav tm="0">
                                          <p:val>
                                            <p:strVal val="#ppt_x"/>
                                          </p:val>
                                        </p:tav>
                                        <p:tav tm="100000">
                                          <p:val>
                                            <p:strVal val="#ppt_x"/>
                                          </p:val>
                                        </p:tav>
                                      </p:tavLst>
                                    </p:anim>
                                    <p:anim calcmode="lin" valueType="num">
                                      <p:cBhvr additive="base">
                                        <p:cTn id="28" dur="500" fill="hold"/>
                                        <p:tgtEl>
                                          <p:spTgt spid="4404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44041"/>
                                        </p:tgtEl>
                                        <p:attrNameLst>
                                          <p:attrName>style.visibility</p:attrName>
                                        </p:attrNameLst>
                                      </p:cBhvr>
                                      <p:to>
                                        <p:strVal val="visible"/>
                                      </p:to>
                                    </p:set>
                                    <p:anim calcmode="lin" valueType="num">
                                      <p:cBhvr additive="base">
                                        <p:cTn id="32" dur="500" fill="hold"/>
                                        <p:tgtEl>
                                          <p:spTgt spid="44041"/>
                                        </p:tgtEl>
                                        <p:attrNameLst>
                                          <p:attrName>ppt_x</p:attrName>
                                        </p:attrNameLst>
                                      </p:cBhvr>
                                      <p:tavLst>
                                        <p:tav tm="0">
                                          <p:val>
                                            <p:strVal val="#ppt_x"/>
                                          </p:val>
                                        </p:tav>
                                        <p:tav tm="100000">
                                          <p:val>
                                            <p:strVal val="#ppt_x"/>
                                          </p:val>
                                        </p:tav>
                                      </p:tavLst>
                                    </p:anim>
                                    <p:anim calcmode="lin" valueType="num">
                                      <p:cBhvr additive="base">
                                        <p:cTn id="33" dur="500" fill="hold"/>
                                        <p:tgtEl>
                                          <p:spTgt spid="4404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000"/>
                            </p:stCondLst>
                            <p:childTnLst>
                              <p:par>
                                <p:cTn id="35" presetID="1" presetClass="entr" presetSubtype="0" fill="hold" nodeType="afterEffect">
                                  <p:stCondLst>
                                    <p:cond delay="0"/>
                                  </p:stCondLst>
                                  <p:childTnLst>
                                    <p:set>
                                      <p:cBhvr>
                                        <p:cTn id="36" dur="1" fill="hold">
                                          <p:stCondLst>
                                            <p:cond delay="499"/>
                                          </p:stCondLst>
                                        </p:cTn>
                                        <p:tgtEl>
                                          <p:spTgt spid="440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4044"/>
                                        </p:tgtEl>
                                        <p:attrNameLst>
                                          <p:attrName>style.visibility</p:attrName>
                                        </p:attrNameLst>
                                      </p:cBhvr>
                                      <p:to>
                                        <p:strVal val="visible"/>
                                      </p:to>
                                    </p:set>
                                    <p:anim calcmode="lin" valueType="num">
                                      <p:cBhvr additive="base">
                                        <p:cTn id="41" dur="500" fill="hold"/>
                                        <p:tgtEl>
                                          <p:spTgt spid="44044"/>
                                        </p:tgtEl>
                                        <p:attrNameLst>
                                          <p:attrName>ppt_x</p:attrName>
                                        </p:attrNameLst>
                                      </p:cBhvr>
                                      <p:tavLst>
                                        <p:tav tm="0">
                                          <p:val>
                                            <p:strVal val="#ppt_x"/>
                                          </p:val>
                                        </p:tav>
                                        <p:tav tm="100000">
                                          <p:val>
                                            <p:strVal val="#ppt_x"/>
                                          </p:val>
                                        </p:tav>
                                      </p:tavLst>
                                    </p:anim>
                                    <p:anim calcmode="lin" valueType="num">
                                      <p:cBhvr additive="base">
                                        <p:cTn id="42" dur="500" fill="hold"/>
                                        <p:tgtEl>
                                          <p:spTgt spid="44044"/>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4404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4045"/>
                                        </p:tgtEl>
                                        <p:attrNameLst>
                                          <p:attrName>style.visibility</p:attrName>
                                        </p:attrNameLst>
                                      </p:cBhvr>
                                      <p:to>
                                        <p:strVal val="visible"/>
                                      </p:to>
                                    </p:set>
                                    <p:anim calcmode="lin" valueType="num">
                                      <p:cBhvr additive="base">
                                        <p:cTn id="50" dur="500" fill="hold"/>
                                        <p:tgtEl>
                                          <p:spTgt spid="44045"/>
                                        </p:tgtEl>
                                        <p:attrNameLst>
                                          <p:attrName>ppt_x</p:attrName>
                                        </p:attrNameLst>
                                      </p:cBhvr>
                                      <p:tavLst>
                                        <p:tav tm="0">
                                          <p:val>
                                            <p:strVal val="#ppt_x"/>
                                          </p:val>
                                        </p:tav>
                                        <p:tav tm="100000">
                                          <p:val>
                                            <p:strVal val="#ppt_x"/>
                                          </p:val>
                                        </p:tav>
                                      </p:tavLst>
                                    </p:anim>
                                    <p:anim calcmode="lin" valueType="num">
                                      <p:cBhvr additive="base">
                                        <p:cTn id="51" dur="500" fill="hold"/>
                                        <p:tgtEl>
                                          <p:spTgt spid="44045"/>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440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4048"/>
                                        </p:tgtEl>
                                        <p:attrNameLst>
                                          <p:attrName>style.visibility</p:attrName>
                                        </p:attrNameLst>
                                      </p:cBhvr>
                                      <p:to>
                                        <p:strVal val="visible"/>
                                      </p:to>
                                    </p:set>
                                    <p:anim calcmode="lin" valueType="num">
                                      <p:cBhvr additive="base">
                                        <p:cTn id="59" dur="500" fill="hold"/>
                                        <p:tgtEl>
                                          <p:spTgt spid="44048"/>
                                        </p:tgtEl>
                                        <p:attrNameLst>
                                          <p:attrName>ppt_x</p:attrName>
                                        </p:attrNameLst>
                                      </p:cBhvr>
                                      <p:tavLst>
                                        <p:tav tm="0">
                                          <p:val>
                                            <p:strVal val="#ppt_x"/>
                                          </p:val>
                                        </p:tav>
                                        <p:tav tm="100000">
                                          <p:val>
                                            <p:strVal val="#ppt_x"/>
                                          </p:val>
                                        </p:tav>
                                      </p:tavLst>
                                    </p:anim>
                                    <p:anim calcmode="lin" valueType="num">
                                      <p:cBhvr additive="base">
                                        <p:cTn id="60" dur="500" fill="hold"/>
                                        <p:tgtEl>
                                          <p:spTgt spid="44048"/>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499"/>
                                          </p:stCondLst>
                                        </p:cTn>
                                        <p:tgtEl>
                                          <p:spTgt spid="4404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4050"/>
                                        </p:tgtEl>
                                        <p:attrNameLst>
                                          <p:attrName>style.visibility</p:attrName>
                                        </p:attrNameLst>
                                      </p:cBhvr>
                                      <p:to>
                                        <p:strVal val="visible"/>
                                      </p:to>
                                    </p:set>
                                    <p:anim calcmode="lin" valueType="num">
                                      <p:cBhvr additive="base">
                                        <p:cTn id="68" dur="500" fill="hold"/>
                                        <p:tgtEl>
                                          <p:spTgt spid="44050"/>
                                        </p:tgtEl>
                                        <p:attrNameLst>
                                          <p:attrName>ppt_x</p:attrName>
                                        </p:attrNameLst>
                                      </p:cBhvr>
                                      <p:tavLst>
                                        <p:tav tm="0">
                                          <p:val>
                                            <p:strVal val="#ppt_x"/>
                                          </p:val>
                                        </p:tav>
                                        <p:tav tm="100000">
                                          <p:val>
                                            <p:strVal val="#ppt_x"/>
                                          </p:val>
                                        </p:tav>
                                      </p:tavLst>
                                    </p:anim>
                                    <p:anim calcmode="lin" valueType="num">
                                      <p:cBhvr additive="base">
                                        <p:cTn id="69" dur="500" fill="hold"/>
                                        <p:tgtEl>
                                          <p:spTgt spid="44050"/>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44051"/>
                                        </p:tgtEl>
                                        <p:attrNameLst>
                                          <p:attrName>style.visibility</p:attrName>
                                        </p:attrNameLst>
                                      </p:cBhvr>
                                      <p:to>
                                        <p:strVal val="visible"/>
                                      </p:to>
                                    </p:set>
                                  </p:childTnLst>
                                </p:cTn>
                              </p:par>
                            </p:childTnLst>
                          </p:cTn>
                        </p:par>
                        <p:par>
                          <p:cTn id="73" fill="hold" nodeType="afterGroup">
                            <p:stCondLst>
                              <p:cond delay="1000"/>
                            </p:stCondLst>
                            <p:childTnLst>
                              <p:par>
                                <p:cTn id="74" presetID="1" presetClass="entr" presetSubtype="0" fill="hold" nodeType="afterEffect">
                                  <p:stCondLst>
                                    <p:cond delay="0"/>
                                  </p:stCondLst>
                                  <p:childTnLst>
                                    <p:set>
                                      <p:cBhvr>
                                        <p:cTn id="75" dur="1" fill="hold">
                                          <p:stCondLst>
                                            <p:cond delay="499"/>
                                          </p:stCondLst>
                                        </p:cTn>
                                        <p:tgtEl>
                                          <p:spTgt spid="44052"/>
                                        </p:tgtEl>
                                        <p:attrNameLst>
                                          <p:attrName>style.visibility</p:attrName>
                                        </p:attrNameLst>
                                      </p:cBhvr>
                                      <p:to>
                                        <p:strVal val="visible"/>
                                      </p:to>
                                    </p:set>
                                  </p:childTnLst>
                                </p:cTn>
                              </p:par>
                            </p:childTnLst>
                          </p:cTn>
                        </p:par>
                        <p:par>
                          <p:cTn id="76" fill="hold" nodeType="afterGroup">
                            <p:stCondLst>
                              <p:cond delay="1500"/>
                            </p:stCondLst>
                            <p:childTnLst>
                              <p:par>
                                <p:cTn id="77" presetID="2" presetClass="entr" presetSubtype="4" fill="hold" grpId="0" nodeType="afterEffect">
                                  <p:stCondLst>
                                    <p:cond delay="0"/>
                                  </p:stCondLst>
                                  <p:childTnLst>
                                    <p:set>
                                      <p:cBhvr>
                                        <p:cTn id="78" dur="1" fill="hold">
                                          <p:stCondLst>
                                            <p:cond delay="0"/>
                                          </p:stCondLst>
                                        </p:cTn>
                                        <p:tgtEl>
                                          <p:spTgt spid="44054"/>
                                        </p:tgtEl>
                                        <p:attrNameLst>
                                          <p:attrName>style.visibility</p:attrName>
                                        </p:attrNameLst>
                                      </p:cBhvr>
                                      <p:to>
                                        <p:strVal val="visible"/>
                                      </p:to>
                                    </p:set>
                                    <p:anim calcmode="lin" valueType="num">
                                      <p:cBhvr additive="base">
                                        <p:cTn id="79" dur="500" fill="hold"/>
                                        <p:tgtEl>
                                          <p:spTgt spid="44054"/>
                                        </p:tgtEl>
                                        <p:attrNameLst>
                                          <p:attrName>ppt_x</p:attrName>
                                        </p:attrNameLst>
                                      </p:cBhvr>
                                      <p:tavLst>
                                        <p:tav tm="0">
                                          <p:val>
                                            <p:strVal val="#ppt_x"/>
                                          </p:val>
                                        </p:tav>
                                        <p:tav tm="100000">
                                          <p:val>
                                            <p:strVal val="#ppt_x"/>
                                          </p:val>
                                        </p:tav>
                                      </p:tavLst>
                                    </p:anim>
                                    <p:anim calcmode="lin" valueType="num">
                                      <p:cBhvr additive="base">
                                        <p:cTn id="80" dur="500" fill="hold"/>
                                        <p:tgtEl>
                                          <p:spTgt spid="44054"/>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4055"/>
                                        </p:tgtEl>
                                        <p:attrNameLst>
                                          <p:attrName>style.visibility</p:attrName>
                                        </p:attrNameLst>
                                      </p:cBhvr>
                                      <p:to>
                                        <p:strVal val="visible"/>
                                      </p:to>
                                    </p:set>
                                    <p:anim calcmode="lin" valueType="num">
                                      <p:cBhvr additive="base">
                                        <p:cTn id="85" dur="500" fill="hold"/>
                                        <p:tgtEl>
                                          <p:spTgt spid="44055"/>
                                        </p:tgtEl>
                                        <p:attrNameLst>
                                          <p:attrName>ppt_x</p:attrName>
                                        </p:attrNameLst>
                                      </p:cBhvr>
                                      <p:tavLst>
                                        <p:tav tm="0">
                                          <p:val>
                                            <p:strVal val="#ppt_x"/>
                                          </p:val>
                                        </p:tav>
                                        <p:tav tm="100000">
                                          <p:val>
                                            <p:strVal val="#ppt_x"/>
                                          </p:val>
                                        </p:tav>
                                      </p:tavLst>
                                    </p:anim>
                                    <p:anim calcmode="lin" valueType="num">
                                      <p:cBhvr additive="base">
                                        <p:cTn id="86" dur="500" fill="hold"/>
                                        <p:tgtEl>
                                          <p:spTgt spid="44055"/>
                                        </p:tgtEl>
                                        <p:attrNameLst>
                                          <p:attrName>ppt_y</p:attrName>
                                        </p:attrNameLst>
                                      </p:cBhvr>
                                      <p:tavLst>
                                        <p:tav tm="0">
                                          <p:val>
                                            <p:strVal val="1+#ppt_h/2"/>
                                          </p:val>
                                        </p:tav>
                                        <p:tav tm="100000">
                                          <p:val>
                                            <p:strVal val="#ppt_y"/>
                                          </p:val>
                                        </p:tav>
                                      </p:tavLst>
                                    </p:anim>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44056"/>
                                        </p:tgtEl>
                                        <p:attrNameLst>
                                          <p:attrName>style.visibility</p:attrName>
                                        </p:attrNameLst>
                                      </p:cBhvr>
                                      <p:to>
                                        <p:strVal val="visible"/>
                                      </p:to>
                                    </p:set>
                                  </p:childTnLst>
                                </p:cTn>
                              </p:par>
                            </p:childTnLst>
                          </p:cTn>
                        </p:par>
                        <p:par>
                          <p:cTn id="90" fill="hold" nodeType="afterGroup">
                            <p:stCondLst>
                              <p:cond delay="1000"/>
                            </p:stCondLst>
                            <p:childTnLst>
                              <p:par>
                                <p:cTn id="91" presetID="2" presetClass="entr" presetSubtype="8" fill="hold" grpId="0" nodeType="afterEffect">
                                  <p:stCondLst>
                                    <p:cond delay="0"/>
                                  </p:stCondLst>
                                  <p:childTnLst>
                                    <p:set>
                                      <p:cBhvr>
                                        <p:cTn id="92" dur="1" fill="hold">
                                          <p:stCondLst>
                                            <p:cond delay="0"/>
                                          </p:stCondLst>
                                        </p:cTn>
                                        <p:tgtEl>
                                          <p:spTgt spid="44064"/>
                                        </p:tgtEl>
                                        <p:attrNameLst>
                                          <p:attrName>style.visibility</p:attrName>
                                        </p:attrNameLst>
                                      </p:cBhvr>
                                      <p:to>
                                        <p:strVal val="visible"/>
                                      </p:to>
                                    </p:set>
                                    <p:anim calcmode="lin" valueType="num">
                                      <p:cBhvr additive="base">
                                        <p:cTn id="93" dur="500" fill="hold"/>
                                        <p:tgtEl>
                                          <p:spTgt spid="44064"/>
                                        </p:tgtEl>
                                        <p:attrNameLst>
                                          <p:attrName>ppt_x</p:attrName>
                                        </p:attrNameLst>
                                      </p:cBhvr>
                                      <p:tavLst>
                                        <p:tav tm="0">
                                          <p:val>
                                            <p:strVal val="0-#ppt_w/2"/>
                                          </p:val>
                                        </p:tav>
                                        <p:tav tm="100000">
                                          <p:val>
                                            <p:strVal val="#ppt_x"/>
                                          </p:val>
                                        </p:tav>
                                      </p:tavLst>
                                    </p:anim>
                                    <p:anim calcmode="lin" valueType="num">
                                      <p:cBhvr additive="base">
                                        <p:cTn id="94" dur="500" fill="hold"/>
                                        <p:tgtEl>
                                          <p:spTgt spid="44064"/>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1500"/>
                            </p:stCondLst>
                            <p:childTnLst>
                              <p:par>
                                <p:cTn id="96" presetID="2" presetClass="entr" presetSubtype="8" fill="hold" nodeType="afterEffect">
                                  <p:stCondLst>
                                    <p:cond delay="0"/>
                                  </p:stCondLst>
                                  <p:childTnLst>
                                    <p:set>
                                      <p:cBhvr>
                                        <p:cTn id="97" dur="1" fill="hold">
                                          <p:stCondLst>
                                            <p:cond delay="0"/>
                                          </p:stCondLst>
                                        </p:cTn>
                                        <p:tgtEl>
                                          <p:spTgt spid="44065"/>
                                        </p:tgtEl>
                                        <p:attrNameLst>
                                          <p:attrName>style.visibility</p:attrName>
                                        </p:attrNameLst>
                                      </p:cBhvr>
                                      <p:to>
                                        <p:strVal val="visible"/>
                                      </p:to>
                                    </p:set>
                                    <p:anim calcmode="lin" valueType="num">
                                      <p:cBhvr additive="base">
                                        <p:cTn id="98" dur="500" fill="hold"/>
                                        <p:tgtEl>
                                          <p:spTgt spid="44065"/>
                                        </p:tgtEl>
                                        <p:attrNameLst>
                                          <p:attrName>ppt_x</p:attrName>
                                        </p:attrNameLst>
                                      </p:cBhvr>
                                      <p:tavLst>
                                        <p:tav tm="0">
                                          <p:val>
                                            <p:strVal val="0-#ppt_w/2"/>
                                          </p:val>
                                        </p:tav>
                                        <p:tav tm="100000">
                                          <p:val>
                                            <p:strVal val="#ppt_x"/>
                                          </p:val>
                                        </p:tav>
                                      </p:tavLst>
                                    </p:anim>
                                    <p:anim calcmode="lin" valueType="num">
                                      <p:cBhvr additive="base">
                                        <p:cTn id="99" dur="500" fill="hold"/>
                                        <p:tgtEl>
                                          <p:spTgt spid="44065"/>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2000"/>
                            </p:stCondLst>
                            <p:childTnLst>
                              <p:par>
                                <p:cTn id="101" presetID="2" presetClass="entr" presetSubtype="8" fill="hold" nodeType="afterEffect">
                                  <p:stCondLst>
                                    <p:cond delay="0"/>
                                  </p:stCondLst>
                                  <p:childTnLst>
                                    <p:set>
                                      <p:cBhvr>
                                        <p:cTn id="102" dur="1" fill="hold">
                                          <p:stCondLst>
                                            <p:cond delay="0"/>
                                          </p:stCondLst>
                                        </p:cTn>
                                        <p:tgtEl>
                                          <p:spTgt spid="44066"/>
                                        </p:tgtEl>
                                        <p:attrNameLst>
                                          <p:attrName>style.visibility</p:attrName>
                                        </p:attrNameLst>
                                      </p:cBhvr>
                                      <p:to>
                                        <p:strVal val="visible"/>
                                      </p:to>
                                    </p:set>
                                    <p:anim calcmode="lin" valueType="num">
                                      <p:cBhvr additive="base">
                                        <p:cTn id="103" dur="500" fill="hold"/>
                                        <p:tgtEl>
                                          <p:spTgt spid="44066"/>
                                        </p:tgtEl>
                                        <p:attrNameLst>
                                          <p:attrName>ppt_x</p:attrName>
                                        </p:attrNameLst>
                                      </p:cBhvr>
                                      <p:tavLst>
                                        <p:tav tm="0">
                                          <p:val>
                                            <p:strVal val="0-#ppt_w/2"/>
                                          </p:val>
                                        </p:tav>
                                        <p:tav tm="100000">
                                          <p:val>
                                            <p:strVal val="#ppt_x"/>
                                          </p:val>
                                        </p:tav>
                                      </p:tavLst>
                                    </p:anim>
                                    <p:anim calcmode="lin" valueType="num">
                                      <p:cBhvr additive="base">
                                        <p:cTn id="104" dur="500" fill="hold"/>
                                        <p:tgtEl>
                                          <p:spTgt spid="44066"/>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2500"/>
                            </p:stCondLst>
                            <p:childTnLst>
                              <p:par>
                                <p:cTn id="106" presetID="2" presetClass="entr" presetSubtype="4" fill="hold" grpId="0" nodeType="afterEffect">
                                  <p:stCondLst>
                                    <p:cond delay="0"/>
                                  </p:stCondLst>
                                  <p:childTnLst>
                                    <p:set>
                                      <p:cBhvr>
                                        <p:cTn id="107" dur="1" fill="hold">
                                          <p:stCondLst>
                                            <p:cond delay="0"/>
                                          </p:stCondLst>
                                        </p:cTn>
                                        <p:tgtEl>
                                          <p:spTgt spid="44059"/>
                                        </p:tgtEl>
                                        <p:attrNameLst>
                                          <p:attrName>style.visibility</p:attrName>
                                        </p:attrNameLst>
                                      </p:cBhvr>
                                      <p:to>
                                        <p:strVal val="visible"/>
                                      </p:to>
                                    </p:set>
                                    <p:anim calcmode="lin" valueType="num">
                                      <p:cBhvr additive="base">
                                        <p:cTn id="108" dur="500" fill="hold"/>
                                        <p:tgtEl>
                                          <p:spTgt spid="44059"/>
                                        </p:tgtEl>
                                        <p:attrNameLst>
                                          <p:attrName>ppt_x</p:attrName>
                                        </p:attrNameLst>
                                      </p:cBhvr>
                                      <p:tavLst>
                                        <p:tav tm="0">
                                          <p:val>
                                            <p:strVal val="#ppt_x"/>
                                          </p:val>
                                        </p:tav>
                                        <p:tav tm="100000">
                                          <p:val>
                                            <p:strVal val="#ppt_x"/>
                                          </p:val>
                                        </p:tav>
                                      </p:tavLst>
                                    </p:anim>
                                    <p:anim calcmode="lin" valueType="num">
                                      <p:cBhvr additive="base">
                                        <p:cTn id="109" dur="500" fill="hold"/>
                                        <p:tgtEl>
                                          <p:spTgt spid="44059"/>
                                        </p:tgtEl>
                                        <p:attrNameLst>
                                          <p:attrName>ppt_y</p:attrName>
                                        </p:attrNameLst>
                                      </p:cBhvr>
                                      <p:tavLst>
                                        <p:tav tm="0">
                                          <p:val>
                                            <p:strVal val="1+#ppt_h/2"/>
                                          </p:val>
                                        </p:tav>
                                        <p:tav tm="100000">
                                          <p:val>
                                            <p:strVal val="#ppt_y"/>
                                          </p:val>
                                        </p:tav>
                                      </p:tavLst>
                                    </p:anim>
                                  </p:childTnLst>
                                </p:cTn>
                              </p:par>
                            </p:childTnLst>
                          </p:cTn>
                        </p:par>
                        <p:par>
                          <p:cTn id="110" fill="hold" nodeType="afterGroup">
                            <p:stCondLst>
                              <p:cond delay="3000"/>
                            </p:stCondLst>
                            <p:childTnLst>
                              <p:par>
                                <p:cTn id="111" presetID="1" presetClass="entr" presetSubtype="0" fill="hold" nodeType="afterEffect">
                                  <p:stCondLst>
                                    <p:cond delay="0"/>
                                  </p:stCondLst>
                                  <p:childTnLst>
                                    <p:set>
                                      <p:cBhvr>
                                        <p:cTn id="112" dur="1" fill="hold">
                                          <p:stCondLst>
                                            <p:cond delay="499"/>
                                          </p:stCondLst>
                                        </p:cTn>
                                        <p:tgtEl>
                                          <p:spTgt spid="44057"/>
                                        </p:tgtEl>
                                        <p:attrNameLst>
                                          <p:attrName>style.visibility</p:attrName>
                                        </p:attrNameLst>
                                      </p:cBhvr>
                                      <p:to>
                                        <p:strVal val="visible"/>
                                      </p:to>
                                    </p:set>
                                  </p:childTnLst>
                                </p:cTn>
                              </p:par>
                            </p:childTnLst>
                          </p:cTn>
                        </p:par>
                        <p:par>
                          <p:cTn id="113" fill="hold" nodeType="afterGroup">
                            <p:stCondLst>
                              <p:cond delay="3500"/>
                            </p:stCondLst>
                            <p:childTnLst>
                              <p:par>
                                <p:cTn id="114" presetID="2" presetClass="entr" presetSubtype="8" fill="hold" grpId="0" nodeType="afterEffect">
                                  <p:stCondLst>
                                    <p:cond delay="0"/>
                                  </p:stCondLst>
                                  <p:childTnLst>
                                    <p:set>
                                      <p:cBhvr>
                                        <p:cTn id="115" dur="1" fill="hold">
                                          <p:stCondLst>
                                            <p:cond delay="0"/>
                                          </p:stCondLst>
                                        </p:cTn>
                                        <p:tgtEl>
                                          <p:spTgt spid="44058"/>
                                        </p:tgtEl>
                                        <p:attrNameLst>
                                          <p:attrName>style.visibility</p:attrName>
                                        </p:attrNameLst>
                                      </p:cBhvr>
                                      <p:to>
                                        <p:strVal val="visible"/>
                                      </p:to>
                                    </p:set>
                                    <p:anim calcmode="lin" valueType="num">
                                      <p:cBhvr additive="base">
                                        <p:cTn id="116" dur="500" fill="hold"/>
                                        <p:tgtEl>
                                          <p:spTgt spid="44058"/>
                                        </p:tgtEl>
                                        <p:attrNameLst>
                                          <p:attrName>ppt_x</p:attrName>
                                        </p:attrNameLst>
                                      </p:cBhvr>
                                      <p:tavLst>
                                        <p:tav tm="0">
                                          <p:val>
                                            <p:strVal val="0-#ppt_w/2"/>
                                          </p:val>
                                        </p:tav>
                                        <p:tav tm="100000">
                                          <p:val>
                                            <p:strVal val="#ppt_x"/>
                                          </p:val>
                                        </p:tav>
                                      </p:tavLst>
                                    </p:anim>
                                    <p:anim calcmode="lin" valueType="num">
                                      <p:cBhvr additive="base">
                                        <p:cTn id="117" dur="500" fill="hold"/>
                                        <p:tgtEl>
                                          <p:spTgt spid="44058"/>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nodeType="clickEffect">
                                  <p:stCondLst>
                                    <p:cond delay="0"/>
                                  </p:stCondLst>
                                  <p:childTnLst>
                                    <p:set>
                                      <p:cBhvr>
                                        <p:cTn id="121" dur="1" fill="hold">
                                          <p:stCondLst>
                                            <p:cond delay="499"/>
                                          </p:stCondLst>
                                        </p:cTn>
                                        <p:tgtEl>
                                          <p:spTgt spid="44060"/>
                                        </p:tgtEl>
                                        <p:attrNameLst>
                                          <p:attrName>style.visibility</p:attrName>
                                        </p:attrNameLst>
                                      </p:cBhvr>
                                      <p:to>
                                        <p:strVal val="visible"/>
                                      </p:to>
                                    </p:set>
                                  </p:childTnLst>
                                </p:cTn>
                              </p:par>
                            </p:childTnLst>
                          </p:cTn>
                        </p:par>
                        <p:par>
                          <p:cTn id="122" fill="hold" nodeType="afterGroup">
                            <p:stCondLst>
                              <p:cond delay="500"/>
                            </p:stCondLst>
                            <p:childTnLst>
                              <p:par>
                                <p:cTn id="123" presetID="1" presetClass="entr" presetSubtype="0" fill="hold" nodeType="afterEffect">
                                  <p:stCondLst>
                                    <p:cond delay="0"/>
                                  </p:stCondLst>
                                  <p:childTnLst>
                                    <p:set>
                                      <p:cBhvr>
                                        <p:cTn id="124" dur="1" fill="hold">
                                          <p:stCondLst>
                                            <p:cond delay="499"/>
                                          </p:stCondLst>
                                        </p:cTn>
                                        <p:tgtEl>
                                          <p:spTgt spid="44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8" grpId="0" autoUpdateAnimBg="0"/>
      <p:bldP spid="44039" grpId="0" animBg="1" autoUpdateAnimBg="0"/>
      <p:bldP spid="44040" grpId="0" animBg="1" autoUpdateAnimBg="0"/>
      <p:bldP spid="44041" grpId="0" autoUpdateAnimBg="0"/>
      <p:bldP spid="44044" grpId="0" animBg="1" autoUpdateAnimBg="0"/>
      <p:bldP spid="44045" grpId="0" animBg="1" autoUpdateAnimBg="0"/>
      <p:bldP spid="44048" grpId="0" animBg="1" autoUpdateAnimBg="0"/>
      <p:bldP spid="44050" grpId="0" animBg="1" autoUpdateAnimBg="0"/>
      <p:bldP spid="44054" grpId="0" autoUpdateAnimBg="0"/>
      <p:bldP spid="44055" grpId="0" autoUpdateAnimBg="0"/>
      <p:bldP spid="44058" grpId="0" autoUpdateAnimBg="0"/>
      <p:bldP spid="44059" grpId="0" animBg="1" autoUpdateAnimBg="0"/>
      <p:bldP spid="4406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08B6-FD26-C249-8D4F-1F879C6BF7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1CB0C4C-FCB9-B04E-8A60-1468DE029333}"/>
              </a:ext>
            </a:extLst>
          </p:cNvPr>
          <p:cNvSpPr>
            <a:spLocks noGrp="1"/>
          </p:cNvSpPr>
          <p:nvPr>
            <p:ph idx="1"/>
          </p:nvPr>
        </p:nvSpPr>
        <p:spPr/>
        <p:txBody>
          <a:bodyPr/>
          <a:lstStyle/>
          <a:p>
            <a:r>
              <a:rPr lang="en-US" dirty="0"/>
              <a:t>DNS is the protocol that maps Internet names to IP addresses</a:t>
            </a:r>
            <a:br>
              <a:rPr lang="en-US" dirty="0"/>
            </a:br>
            <a:endParaRPr lang="en-US" dirty="0"/>
          </a:p>
          <a:p>
            <a:r>
              <a:rPr lang="en-US" dirty="0"/>
              <a:t>DNS has historically not had any integrity or confidentiality protections and so can often be manipulated</a:t>
            </a:r>
            <a:br>
              <a:rPr lang="en-US" dirty="0"/>
            </a:br>
            <a:endParaRPr lang="en-US" dirty="0"/>
          </a:p>
          <a:p>
            <a:r>
              <a:rPr lang="en-US" dirty="0"/>
              <a:t>Manipulation can occur at multiple levels of the </a:t>
            </a:r>
            <a:r>
              <a:rPr lang="en-US"/>
              <a:t>DNS hierarchy</a:t>
            </a:r>
            <a:br>
              <a:rPr lang="en-US"/>
            </a:br>
            <a:endParaRPr lang="en-US" dirty="0"/>
          </a:p>
          <a:p>
            <a:r>
              <a:rPr lang="en-US" dirty="0"/>
              <a:t>DNSSEC is one defense against manipulation of DNS responses</a:t>
            </a:r>
          </a:p>
        </p:txBody>
      </p:sp>
    </p:spTree>
    <p:extLst>
      <p:ext uri="{BB962C8B-B14F-4D97-AF65-F5344CB8AC3E}">
        <p14:creationId xmlns:p14="http://schemas.microsoft.com/office/powerpoint/2010/main" val="3180213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CE6B57-0CC3-2E46-9AC4-DD8148F86A0B}"/>
              </a:ext>
            </a:extLst>
          </p:cNvPr>
          <p:cNvPicPr>
            <a:picLocks noChangeAspect="1"/>
          </p:cNvPicPr>
          <p:nvPr/>
        </p:nvPicPr>
        <p:blipFill>
          <a:blip r:embed="rId2"/>
          <a:stretch>
            <a:fillRect/>
          </a:stretch>
        </p:blipFill>
        <p:spPr>
          <a:xfrm>
            <a:off x="2271494" y="0"/>
            <a:ext cx="7649012" cy="6858000"/>
          </a:xfrm>
          <a:prstGeom prst="rect">
            <a:avLst/>
          </a:prstGeom>
        </p:spPr>
      </p:pic>
    </p:spTree>
    <p:extLst>
      <p:ext uri="{BB962C8B-B14F-4D97-AF65-F5344CB8AC3E}">
        <p14:creationId xmlns:p14="http://schemas.microsoft.com/office/powerpoint/2010/main" val="3975852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2.2.2: TCP/IP</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15212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17619" y="357188"/>
            <a:ext cx="10515600" cy="777874"/>
          </a:xfrm>
        </p:spPr>
        <p:txBody>
          <a:bodyPr/>
          <a:lstStyle/>
          <a:p>
            <a:r>
              <a:rPr lang="en-US" sz="3600" dirty="0"/>
              <a:t>IPv4 Addresses</a:t>
            </a:r>
            <a:endParaRPr lang="en-US" sz="2800" dirty="0"/>
          </a:p>
        </p:txBody>
      </p:sp>
      <p:sp>
        <p:nvSpPr>
          <p:cNvPr id="3075" name="Rectangle 3"/>
          <p:cNvSpPr>
            <a:spLocks noGrp="1" noChangeArrowheads="1"/>
          </p:cNvSpPr>
          <p:nvPr>
            <p:ph idx="1"/>
          </p:nvPr>
        </p:nvSpPr>
        <p:spPr>
          <a:xfrm>
            <a:off x="504497" y="1600200"/>
            <a:ext cx="9706303" cy="1143000"/>
          </a:xfrm>
        </p:spPr>
        <p:txBody>
          <a:bodyPr/>
          <a:lstStyle/>
          <a:p>
            <a:pPr>
              <a:lnSpc>
                <a:spcPct val="130000"/>
              </a:lnSpc>
            </a:pPr>
            <a:r>
              <a:rPr lang="en-US" sz="2400" dirty="0"/>
              <a:t>32-bit number in </a:t>
            </a:r>
            <a:r>
              <a:rPr lang="ja-JP" altLang="en-US" sz="2400" dirty="0">
                <a:latin typeface="Arial"/>
              </a:rPr>
              <a:t>“</a:t>
            </a:r>
            <a:r>
              <a:rPr lang="en-US" sz="2400" dirty="0"/>
              <a:t>dotted-quad</a:t>
            </a:r>
            <a:r>
              <a:rPr lang="ja-JP" altLang="en-US" sz="2400" dirty="0">
                <a:latin typeface="Arial"/>
              </a:rPr>
              <a:t>”</a:t>
            </a:r>
            <a:r>
              <a:rPr lang="en-US" sz="2400" dirty="0"/>
              <a:t> notation</a:t>
            </a:r>
          </a:p>
          <a:p>
            <a:pPr lvl="1">
              <a:lnSpc>
                <a:spcPct val="130000"/>
              </a:lnSpc>
            </a:pPr>
            <a:r>
              <a:rPr lang="en-US" sz="2000" dirty="0">
                <a:hlinkClick r:id="rId3"/>
              </a:rPr>
              <a:t>www.cs.uchicago.edu</a:t>
            </a:r>
            <a:r>
              <a:rPr lang="en-US" sz="2000" dirty="0"/>
              <a:t> ---  128.135.164.125</a:t>
            </a:r>
          </a:p>
        </p:txBody>
      </p:sp>
      <p:sp>
        <p:nvSpPr>
          <p:cNvPr id="24" name="Slide Number Placeholder 5"/>
          <p:cNvSpPr>
            <a:spLocks noGrp="1"/>
          </p:cNvSpPr>
          <p:nvPr>
            <p:ph type="sldNum" sz="quarter" idx="12"/>
          </p:nvPr>
        </p:nvSpPr>
        <p:spPr/>
        <p:txBody>
          <a:bodyPr/>
          <a:lstStyle/>
          <a:p>
            <a:fld id="{AFEFE5BE-FB98-6A4D-8DCC-08AD4B3C464C}" type="slidenum">
              <a:rPr lang="en-US"/>
              <a:pPr/>
              <a:t>16</a:t>
            </a:fld>
            <a:endParaRPr lang="en-US"/>
          </a:p>
        </p:txBody>
      </p:sp>
      <p:grpSp>
        <p:nvGrpSpPr>
          <p:cNvPr id="3076" name="Group 4"/>
          <p:cNvGrpSpPr>
            <a:grpSpLocks/>
          </p:cNvGrpSpPr>
          <p:nvPr/>
        </p:nvGrpSpPr>
        <p:grpSpPr bwMode="auto">
          <a:xfrm>
            <a:off x="2220913" y="3200401"/>
            <a:ext cx="7327900" cy="538163"/>
            <a:chOff x="428" y="893"/>
            <a:chExt cx="4616" cy="339"/>
          </a:xfrm>
        </p:grpSpPr>
        <p:grpSp>
          <p:nvGrpSpPr>
            <p:cNvPr id="3077" name="Group 5"/>
            <p:cNvGrpSpPr>
              <a:grpSpLocks/>
            </p:cNvGrpSpPr>
            <p:nvPr/>
          </p:nvGrpSpPr>
          <p:grpSpPr bwMode="auto">
            <a:xfrm>
              <a:off x="428" y="904"/>
              <a:ext cx="4616" cy="328"/>
              <a:chOff x="428" y="904"/>
              <a:chExt cx="4616" cy="328"/>
            </a:xfrm>
          </p:grpSpPr>
          <p:sp>
            <p:nvSpPr>
              <p:cNvPr id="307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3079"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082" name="Rectangle 10"/>
            <p:cNvSpPr>
              <a:spLocks noChangeArrowheads="1"/>
            </p:cNvSpPr>
            <p:nvPr/>
          </p:nvSpPr>
          <p:spPr bwMode="auto">
            <a:xfrm>
              <a:off x="438" y="893"/>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10000000</a:t>
              </a:r>
            </a:p>
          </p:txBody>
        </p:sp>
        <p:sp>
          <p:nvSpPr>
            <p:cNvPr id="3083" name="Rectangle 11"/>
            <p:cNvSpPr>
              <a:spLocks noChangeArrowheads="1"/>
            </p:cNvSpPr>
            <p:nvPr/>
          </p:nvSpPr>
          <p:spPr bwMode="auto">
            <a:xfrm>
              <a:off x="1606" y="893"/>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10000111</a:t>
              </a:r>
            </a:p>
          </p:txBody>
        </p:sp>
        <p:sp>
          <p:nvSpPr>
            <p:cNvPr id="3084" name="Rectangle 12"/>
            <p:cNvSpPr>
              <a:spLocks noChangeArrowheads="1"/>
            </p:cNvSpPr>
            <p:nvPr/>
          </p:nvSpPr>
          <p:spPr bwMode="auto">
            <a:xfrm>
              <a:off x="2758" y="901"/>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10001100</a:t>
              </a:r>
            </a:p>
          </p:txBody>
        </p:sp>
        <p:sp>
          <p:nvSpPr>
            <p:cNvPr id="3085" name="Rectangle 13"/>
            <p:cNvSpPr>
              <a:spLocks noChangeArrowheads="1"/>
            </p:cNvSpPr>
            <p:nvPr/>
          </p:nvSpPr>
          <p:spPr bwMode="auto">
            <a:xfrm>
              <a:off x="3894" y="901"/>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01111101</a:t>
              </a:r>
            </a:p>
          </p:txBody>
        </p:sp>
      </p:grpSp>
      <p:sp>
        <p:nvSpPr>
          <p:cNvPr id="3087" name="Rectangle 15"/>
          <p:cNvSpPr>
            <a:spLocks noChangeArrowheads="1"/>
          </p:cNvSpPr>
          <p:nvPr/>
        </p:nvSpPr>
        <p:spPr bwMode="auto">
          <a:xfrm>
            <a:off x="2971800" y="3930651"/>
            <a:ext cx="2107308"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rgbClr val="FF0000"/>
                </a:solidFill>
              </a:rPr>
              <a:t>Network (16 bits)</a:t>
            </a:r>
            <a:r>
              <a:rPr lang="en-US" sz="2400">
                <a:solidFill>
                  <a:srgbClr val="FF0000"/>
                </a:solidFill>
              </a:rPr>
              <a:t> </a:t>
            </a:r>
          </a:p>
        </p:txBody>
      </p:sp>
      <p:sp>
        <p:nvSpPr>
          <p:cNvPr id="3091" name="Rectangle 19"/>
          <p:cNvSpPr>
            <a:spLocks noChangeArrowheads="1"/>
          </p:cNvSpPr>
          <p:nvPr/>
        </p:nvSpPr>
        <p:spPr bwMode="auto">
          <a:xfrm>
            <a:off x="6591301" y="3930651"/>
            <a:ext cx="1669047"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chemeClr val="accent2"/>
                </a:solidFill>
              </a:rPr>
              <a:t>Host (16 bits)</a:t>
            </a:r>
            <a:r>
              <a:rPr lang="en-US" sz="2400">
                <a:solidFill>
                  <a:schemeClr val="accent2"/>
                </a:solidFill>
              </a:rPr>
              <a:t> </a:t>
            </a:r>
          </a:p>
        </p:txBody>
      </p:sp>
      <p:sp>
        <p:nvSpPr>
          <p:cNvPr id="3093" name="Text Box 21"/>
          <p:cNvSpPr txBox="1">
            <a:spLocks noChangeArrowheads="1"/>
          </p:cNvSpPr>
          <p:nvPr/>
        </p:nvSpPr>
        <p:spPr bwMode="auto">
          <a:xfrm>
            <a:off x="2743200"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128</a:t>
            </a:r>
          </a:p>
        </p:txBody>
      </p:sp>
      <p:sp>
        <p:nvSpPr>
          <p:cNvPr id="3094" name="Text Box 22"/>
          <p:cNvSpPr txBox="1">
            <a:spLocks noChangeArrowheads="1"/>
          </p:cNvSpPr>
          <p:nvPr/>
        </p:nvSpPr>
        <p:spPr bwMode="auto">
          <a:xfrm>
            <a:off x="4765675"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135</a:t>
            </a:r>
          </a:p>
        </p:txBody>
      </p:sp>
      <p:sp>
        <p:nvSpPr>
          <p:cNvPr id="3095" name="Text Box 23"/>
          <p:cNvSpPr txBox="1">
            <a:spLocks noChangeArrowheads="1"/>
          </p:cNvSpPr>
          <p:nvPr/>
        </p:nvSpPr>
        <p:spPr bwMode="auto">
          <a:xfrm>
            <a:off x="6632575"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164</a:t>
            </a:r>
          </a:p>
        </p:txBody>
      </p:sp>
      <p:sp>
        <p:nvSpPr>
          <p:cNvPr id="3096" name="Text Box 24"/>
          <p:cNvSpPr txBox="1">
            <a:spLocks noChangeArrowheads="1"/>
          </p:cNvSpPr>
          <p:nvPr/>
        </p:nvSpPr>
        <p:spPr bwMode="auto">
          <a:xfrm>
            <a:off x="8401051"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125</a:t>
            </a:r>
          </a:p>
        </p:txBody>
      </p:sp>
      <p:sp>
        <p:nvSpPr>
          <p:cNvPr id="3106" name="Rectangle 34"/>
          <p:cNvSpPr>
            <a:spLocks noChangeArrowheads="1"/>
          </p:cNvSpPr>
          <p:nvPr/>
        </p:nvSpPr>
        <p:spPr bwMode="auto">
          <a:xfrm>
            <a:off x="504497" y="4724400"/>
            <a:ext cx="10163503"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FontTx/>
              <a:buChar char="•"/>
            </a:pPr>
            <a:r>
              <a:rPr lang="en-US" sz="2400" b="1" dirty="0">
                <a:solidFill>
                  <a:srgbClr val="C00000"/>
                </a:solidFill>
              </a:rPr>
              <a:t>Problem:</a:t>
            </a:r>
            <a:r>
              <a:rPr lang="en-US" sz="2400" dirty="0"/>
              <a:t> 2</a:t>
            </a:r>
            <a:r>
              <a:rPr lang="en-US" sz="2400" baseline="30000" dirty="0"/>
              <a:t>32 </a:t>
            </a:r>
            <a:r>
              <a:rPr lang="en-US" sz="2400" dirty="0"/>
              <a:t>addresses is a lot of table entries</a:t>
            </a:r>
          </a:p>
          <a:p>
            <a:pPr marL="342900" indent="-342900">
              <a:lnSpc>
                <a:spcPct val="130000"/>
              </a:lnSpc>
              <a:spcBef>
                <a:spcPct val="20000"/>
              </a:spcBef>
              <a:buFontTx/>
              <a:buChar char="•"/>
            </a:pPr>
            <a:r>
              <a:rPr lang="en-US" sz="2400" b="1" dirty="0">
                <a:solidFill>
                  <a:srgbClr val="C00000"/>
                </a:solidFill>
              </a:rPr>
              <a:t>Solution:</a:t>
            </a:r>
            <a:r>
              <a:rPr lang="en-US" sz="2400" dirty="0">
                <a:solidFill>
                  <a:srgbClr val="C00000"/>
                </a:solidFill>
              </a:rPr>
              <a:t> </a:t>
            </a:r>
            <a:r>
              <a:rPr lang="en-US" sz="2400" dirty="0"/>
              <a:t>Routing based on network and host</a:t>
            </a:r>
          </a:p>
          <a:p>
            <a:pPr marL="742950" lvl="1" indent="-285750">
              <a:lnSpc>
                <a:spcPct val="130000"/>
              </a:lnSpc>
              <a:spcBef>
                <a:spcPct val="20000"/>
              </a:spcBef>
              <a:buFontTx/>
              <a:buChar char="–"/>
            </a:pPr>
            <a:r>
              <a:rPr lang="en-US" sz="2400" dirty="0"/>
              <a:t>130.135.0.0/16 is a 16-bit </a:t>
            </a:r>
            <a:r>
              <a:rPr lang="en-US" sz="2400" i="1" dirty="0"/>
              <a:t>prefix</a:t>
            </a:r>
            <a:r>
              <a:rPr lang="en-US" sz="2400" dirty="0"/>
              <a:t> with 2</a:t>
            </a:r>
            <a:r>
              <a:rPr lang="en-US" sz="2400" baseline="30000" dirty="0"/>
              <a:t>16</a:t>
            </a:r>
            <a:r>
              <a:rPr lang="en-US" sz="2400" dirty="0"/>
              <a:t> IP addresses</a:t>
            </a:r>
            <a:endParaRPr lang="en-US" sz="2000" b="1" dirty="0"/>
          </a:p>
        </p:txBody>
      </p:sp>
      <p:sp>
        <p:nvSpPr>
          <p:cNvPr id="3107" name="Text Box 35"/>
          <p:cNvSpPr txBox="1">
            <a:spLocks noChangeArrowheads="1"/>
          </p:cNvSpPr>
          <p:nvPr/>
        </p:nvSpPr>
        <p:spPr bwMode="auto">
          <a:xfrm>
            <a:off x="3124200" y="1279526"/>
            <a:ext cx="5715000" cy="396875"/>
          </a:xfrm>
          <a:prstGeom prst="rect">
            <a:avLst/>
          </a:prstGeom>
          <a:solidFill>
            <a:schemeClr val="bg2">
              <a:lumMod val="9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b="1">
                <a:solidFill>
                  <a:srgbClr val="C00000"/>
                </a:solidFill>
              </a:rPr>
              <a:t>Topological Addressing</a:t>
            </a:r>
          </a:p>
        </p:txBody>
      </p:sp>
    </p:spTree>
    <p:extLst>
      <p:ext uri="{BB962C8B-B14F-4D97-AF65-F5344CB8AC3E}">
        <p14:creationId xmlns:p14="http://schemas.microsoft.com/office/powerpoint/2010/main" val="2020376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0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0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p:bldP spid="309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 name="Title 1">
            <a:extLst>
              <a:ext uri="{FF2B5EF4-FFF2-40B4-BE49-F238E27FC236}">
                <a16:creationId xmlns:a16="http://schemas.microsoft.com/office/drawing/2014/main" id="{5C48DDDE-8900-CA44-A812-42A0BD139C2F}"/>
              </a:ext>
            </a:extLst>
          </p:cNvPr>
          <p:cNvSpPr>
            <a:spLocks noGrp="1"/>
          </p:cNvSpPr>
          <p:nvPr>
            <p:ph type="title"/>
          </p:nvPr>
        </p:nvSpPr>
        <p:spPr>
          <a:xfrm>
            <a:off x="124410" y="276442"/>
            <a:ext cx="10515600" cy="1325563"/>
          </a:xfrm>
        </p:spPr>
        <p:txBody>
          <a:bodyPr/>
          <a:lstStyle/>
          <a:p>
            <a:r>
              <a:rPr lang="en-US" dirty="0"/>
              <a:t>TCP/IP: Background</a:t>
            </a:r>
          </a:p>
        </p:txBody>
      </p:sp>
      <p:sp>
        <p:nvSpPr>
          <p:cNvPr id="210" name="Google Shape;210;p20"/>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sz="1000">
                <a:latin typeface="Arial"/>
                <a:ea typeface="Arial"/>
                <a:cs typeface="Arial"/>
                <a:sym typeface="Arial"/>
              </a:rPr>
              <a:pPr/>
              <a:t>17</a:t>
            </a:fld>
            <a:endParaRPr sz="1000">
              <a:latin typeface="Arial"/>
              <a:ea typeface="Arial"/>
              <a:cs typeface="Arial"/>
              <a:sym typeface="Arial"/>
            </a:endParaRPr>
          </a:p>
        </p:txBody>
      </p:sp>
      <p:sp>
        <p:nvSpPr>
          <p:cNvPr id="10" name="TextBox 9">
            <a:extLst>
              <a:ext uri="{FF2B5EF4-FFF2-40B4-BE49-F238E27FC236}">
                <a16:creationId xmlns:a16="http://schemas.microsoft.com/office/drawing/2014/main" id="{3F097043-C4C0-454B-99EE-9C98D92ECC9D}"/>
              </a:ext>
            </a:extLst>
          </p:cNvPr>
          <p:cNvSpPr txBox="1"/>
          <p:nvPr/>
        </p:nvSpPr>
        <p:spPr>
          <a:xfrm>
            <a:off x="847831" y="1529497"/>
            <a:ext cx="2487998" cy="646331"/>
          </a:xfrm>
          <a:prstGeom prst="rect">
            <a:avLst/>
          </a:prstGeom>
          <a:solidFill>
            <a:schemeClr val="bg1">
              <a:lumMod val="75000"/>
            </a:schemeClr>
          </a:solidFill>
        </p:spPr>
        <p:txBody>
          <a:bodyPr wrap="square" rtlCol="0">
            <a:spAutoFit/>
          </a:bodyPr>
          <a:lstStyle/>
          <a:p>
            <a:r>
              <a:rPr lang="en-US" b="1" dirty="0">
                <a:solidFill>
                  <a:srgbClr val="C00000"/>
                </a:solidFill>
              </a:rPr>
              <a:t>Setup:</a:t>
            </a:r>
            <a:br>
              <a:rPr lang="en-US" b="1" dirty="0">
                <a:solidFill>
                  <a:srgbClr val="C00000"/>
                </a:solidFill>
              </a:rPr>
            </a:br>
            <a:r>
              <a:rPr lang="en-US" b="1" dirty="0">
                <a:solidFill>
                  <a:srgbClr val="C00000"/>
                </a:solidFill>
              </a:rPr>
              <a:t>Three-Way Handshake</a:t>
            </a:r>
          </a:p>
        </p:txBody>
      </p:sp>
      <p:sp>
        <p:nvSpPr>
          <p:cNvPr id="56" name="TextBox 55">
            <a:extLst>
              <a:ext uri="{FF2B5EF4-FFF2-40B4-BE49-F238E27FC236}">
                <a16:creationId xmlns:a16="http://schemas.microsoft.com/office/drawing/2014/main" id="{6CDFE561-3011-E647-88F9-D7EAB3ED1D05}"/>
              </a:ext>
            </a:extLst>
          </p:cNvPr>
          <p:cNvSpPr txBox="1"/>
          <p:nvPr/>
        </p:nvSpPr>
        <p:spPr>
          <a:xfrm>
            <a:off x="6165010" y="1602005"/>
            <a:ext cx="2487998" cy="369332"/>
          </a:xfrm>
          <a:prstGeom prst="rect">
            <a:avLst/>
          </a:prstGeom>
          <a:solidFill>
            <a:schemeClr val="bg1">
              <a:lumMod val="75000"/>
            </a:schemeClr>
          </a:solidFill>
        </p:spPr>
        <p:txBody>
          <a:bodyPr wrap="square" rtlCol="0">
            <a:spAutoFit/>
          </a:bodyPr>
          <a:lstStyle/>
          <a:p>
            <a:r>
              <a:rPr lang="en-US" b="1" dirty="0">
                <a:solidFill>
                  <a:srgbClr val="C00000"/>
                </a:solidFill>
              </a:rPr>
              <a:t>Data Exchange</a:t>
            </a:r>
          </a:p>
        </p:txBody>
      </p:sp>
      <p:pic>
        <p:nvPicPr>
          <p:cNvPr id="11" name="Picture 10">
            <a:extLst>
              <a:ext uri="{FF2B5EF4-FFF2-40B4-BE49-F238E27FC236}">
                <a16:creationId xmlns:a16="http://schemas.microsoft.com/office/drawing/2014/main" id="{15A022AA-CDE1-B446-ABD5-C31501DAA23A}"/>
              </a:ext>
            </a:extLst>
          </p:cNvPr>
          <p:cNvPicPr>
            <a:picLocks noChangeAspect="1"/>
          </p:cNvPicPr>
          <p:nvPr/>
        </p:nvPicPr>
        <p:blipFill>
          <a:blip r:embed="rId3"/>
          <a:stretch>
            <a:fillRect/>
          </a:stretch>
        </p:blipFill>
        <p:spPr>
          <a:xfrm>
            <a:off x="6096000" y="2254772"/>
            <a:ext cx="4891180" cy="4223442"/>
          </a:xfrm>
          <a:prstGeom prst="rect">
            <a:avLst/>
          </a:prstGeom>
        </p:spPr>
      </p:pic>
      <p:pic>
        <p:nvPicPr>
          <p:cNvPr id="12" name="Picture 11">
            <a:extLst>
              <a:ext uri="{FF2B5EF4-FFF2-40B4-BE49-F238E27FC236}">
                <a16:creationId xmlns:a16="http://schemas.microsoft.com/office/drawing/2014/main" id="{CBE5F249-C983-FF41-AE48-2D0E9A89D494}"/>
              </a:ext>
            </a:extLst>
          </p:cNvPr>
          <p:cNvPicPr>
            <a:picLocks noChangeAspect="1"/>
          </p:cNvPicPr>
          <p:nvPr/>
        </p:nvPicPr>
        <p:blipFill>
          <a:blip r:embed="rId4"/>
          <a:stretch>
            <a:fillRect/>
          </a:stretch>
        </p:blipFill>
        <p:spPr>
          <a:xfrm>
            <a:off x="1204820" y="2523654"/>
            <a:ext cx="2628900" cy="3022600"/>
          </a:xfrm>
          <a:prstGeom prst="rect">
            <a:avLst/>
          </a:prstGeom>
        </p:spPr>
      </p:pic>
    </p:spTree>
    <p:extLst>
      <p:ext uri="{BB962C8B-B14F-4D97-AF65-F5344CB8AC3E}">
        <p14:creationId xmlns:p14="http://schemas.microsoft.com/office/powerpoint/2010/main" val="1636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5A2C-52B2-F542-B12A-233C5A4D288C}"/>
              </a:ext>
            </a:extLst>
          </p:cNvPr>
          <p:cNvSpPr>
            <a:spLocks noGrp="1"/>
          </p:cNvSpPr>
          <p:nvPr>
            <p:ph type="title"/>
          </p:nvPr>
        </p:nvSpPr>
        <p:spPr>
          <a:xfrm>
            <a:off x="592346" y="370781"/>
            <a:ext cx="10515600" cy="1325563"/>
          </a:xfrm>
        </p:spPr>
        <p:txBody>
          <a:bodyPr/>
          <a:lstStyle/>
          <a:p>
            <a:r>
              <a:rPr lang="en-US" dirty="0"/>
              <a:t>TCP/IP Firewalls</a:t>
            </a:r>
          </a:p>
        </p:txBody>
      </p:sp>
      <p:sp>
        <p:nvSpPr>
          <p:cNvPr id="3" name="Content Placeholder 2">
            <a:extLst>
              <a:ext uri="{FF2B5EF4-FFF2-40B4-BE49-F238E27FC236}">
                <a16:creationId xmlns:a16="http://schemas.microsoft.com/office/drawing/2014/main" id="{2E8D212D-C561-1A41-84D8-DA7A4676854B}"/>
              </a:ext>
            </a:extLst>
          </p:cNvPr>
          <p:cNvSpPr>
            <a:spLocks noGrp="1"/>
          </p:cNvSpPr>
          <p:nvPr>
            <p:ph idx="1"/>
          </p:nvPr>
        </p:nvSpPr>
        <p:spPr>
          <a:xfrm>
            <a:off x="838200" y="1825625"/>
            <a:ext cx="7246545" cy="4351338"/>
          </a:xfrm>
        </p:spPr>
        <p:txBody>
          <a:bodyPr>
            <a:normAutofit fontScale="92500" lnSpcReduction="20000"/>
          </a:bodyPr>
          <a:lstStyle/>
          <a:p>
            <a:r>
              <a:rPr lang="en-US" dirty="0"/>
              <a:t>Need a </a:t>
            </a:r>
            <a:r>
              <a:rPr lang="en-US" b="1" dirty="0">
                <a:solidFill>
                  <a:srgbClr val="C00000"/>
                </a:solidFill>
              </a:rPr>
              <a:t>topological “chokepoint”</a:t>
            </a:r>
          </a:p>
          <a:p>
            <a:pPr lvl="1"/>
            <a:r>
              <a:rPr lang="en-US" dirty="0"/>
              <a:t>If the network is a graph, the firewall is a cut in the graph that partitions the graph into two or more disjoint components</a:t>
            </a:r>
          </a:p>
          <a:p>
            <a:pPr lvl="1"/>
            <a:endParaRPr lang="en-US" dirty="0"/>
          </a:p>
          <a:p>
            <a:r>
              <a:rPr lang="en-US" dirty="0"/>
              <a:t>Firewalls are often used to protect devices in the presence of a network perimeter where there is an easy way to separate “good” from “bad” devices.</a:t>
            </a:r>
          </a:p>
          <a:p>
            <a:endParaRPr lang="en-US" dirty="0"/>
          </a:p>
          <a:p>
            <a:r>
              <a:rPr lang="en-US" dirty="0"/>
              <a:t>Common firewall software</a:t>
            </a:r>
          </a:p>
          <a:p>
            <a:pPr lvl="1"/>
            <a:r>
              <a:rPr lang="en-US" dirty="0"/>
              <a:t>Snort</a:t>
            </a:r>
          </a:p>
          <a:p>
            <a:pPr lvl="1"/>
            <a:r>
              <a:rPr lang="en-US" dirty="0"/>
              <a:t>iptables</a:t>
            </a:r>
          </a:p>
          <a:p>
            <a:pPr lvl="1"/>
            <a:r>
              <a:rPr lang="en-US" dirty="0"/>
              <a:t>Commercial Software: Blue Coat</a:t>
            </a:r>
          </a:p>
        </p:txBody>
      </p:sp>
      <p:cxnSp>
        <p:nvCxnSpPr>
          <p:cNvPr id="23" name="Straight Connector 22">
            <a:extLst>
              <a:ext uri="{FF2B5EF4-FFF2-40B4-BE49-F238E27FC236}">
                <a16:creationId xmlns:a16="http://schemas.microsoft.com/office/drawing/2014/main" id="{DED7E6B4-B971-FB4D-B5B8-DFF17F82BFFD}"/>
              </a:ext>
            </a:extLst>
          </p:cNvPr>
          <p:cNvCxnSpPr>
            <a:endCxn id="34" idx="2"/>
          </p:cNvCxnSpPr>
          <p:nvPr/>
        </p:nvCxnSpPr>
        <p:spPr>
          <a:xfrm flipH="1">
            <a:off x="8130832" y="689160"/>
            <a:ext cx="2153395" cy="80147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7E5F41-0F20-0447-978C-53E6163C8E6B}"/>
              </a:ext>
            </a:extLst>
          </p:cNvPr>
          <p:cNvCxnSpPr>
            <a:endCxn id="28" idx="2"/>
          </p:cNvCxnSpPr>
          <p:nvPr/>
        </p:nvCxnSpPr>
        <p:spPr>
          <a:xfrm>
            <a:off x="5496384" y="759910"/>
            <a:ext cx="7075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10">
            <a:extLst>
              <a:ext uri="{FF2B5EF4-FFF2-40B4-BE49-F238E27FC236}">
                <a16:creationId xmlns:a16="http://schemas.microsoft.com/office/drawing/2014/main" id="{EB42AC17-C35E-1E45-8F80-91BE0B30B891}"/>
              </a:ext>
            </a:extLst>
          </p:cNvPr>
          <p:cNvSpPr txBox="1">
            <a:spLocks noChangeArrowheads="1"/>
          </p:cNvSpPr>
          <p:nvPr/>
        </p:nvSpPr>
        <p:spPr bwMode="auto">
          <a:xfrm>
            <a:off x="5942399" y="1326882"/>
            <a:ext cx="1300356" cy="338554"/>
          </a:xfrm>
          <a:prstGeom prst="rect">
            <a:avLst/>
          </a:prstGeom>
          <a:noFill/>
          <a:ln w="9525">
            <a:noFill/>
            <a:miter lim="800000"/>
            <a:headEnd/>
            <a:tailEnd/>
          </a:ln>
        </p:spPr>
        <p:txBody>
          <a:bodyPr wrap="none">
            <a:spAutoFit/>
          </a:bodyPr>
          <a:lstStyle/>
          <a:p>
            <a:r>
              <a:rPr lang="en-US" sz="1600" dirty="0">
                <a:latin typeface="Calibri" pitchFamily="34" charset="0"/>
              </a:rPr>
              <a:t>Censored net</a:t>
            </a:r>
          </a:p>
        </p:txBody>
      </p:sp>
      <p:sp>
        <p:nvSpPr>
          <p:cNvPr id="26" name="TextBox 11">
            <a:extLst>
              <a:ext uri="{FF2B5EF4-FFF2-40B4-BE49-F238E27FC236}">
                <a16:creationId xmlns:a16="http://schemas.microsoft.com/office/drawing/2014/main" id="{7154B22E-3D1C-044D-BA10-4F90E3A396F7}"/>
              </a:ext>
            </a:extLst>
          </p:cNvPr>
          <p:cNvSpPr txBox="1">
            <a:spLocks noChangeArrowheads="1"/>
          </p:cNvSpPr>
          <p:nvPr/>
        </p:nvSpPr>
        <p:spPr bwMode="auto">
          <a:xfrm>
            <a:off x="8724378" y="1352134"/>
            <a:ext cx="1515659" cy="338554"/>
          </a:xfrm>
          <a:prstGeom prst="rect">
            <a:avLst/>
          </a:prstGeom>
          <a:noFill/>
          <a:ln w="9525">
            <a:noFill/>
            <a:miter lim="800000"/>
            <a:headEnd/>
            <a:tailEnd/>
          </a:ln>
        </p:spPr>
        <p:txBody>
          <a:bodyPr wrap="none">
            <a:spAutoFit/>
          </a:bodyPr>
          <a:lstStyle/>
          <a:p>
            <a:r>
              <a:rPr lang="en-US" sz="1600" dirty="0">
                <a:latin typeface="Calibri" pitchFamily="34" charset="0"/>
              </a:rPr>
              <a:t>Uncensored net</a:t>
            </a:r>
          </a:p>
        </p:txBody>
      </p:sp>
      <p:sp>
        <p:nvSpPr>
          <p:cNvPr id="27" name="TextBox 26">
            <a:extLst>
              <a:ext uri="{FF2B5EF4-FFF2-40B4-BE49-F238E27FC236}">
                <a16:creationId xmlns:a16="http://schemas.microsoft.com/office/drawing/2014/main" id="{C9726FAD-139C-D741-8C25-E7A3444990EA}"/>
              </a:ext>
            </a:extLst>
          </p:cNvPr>
          <p:cNvSpPr txBox="1"/>
          <p:nvPr/>
        </p:nvSpPr>
        <p:spPr>
          <a:xfrm>
            <a:off x="11137688" y="1067501"/>
            <a:ext cx="732292" cy="461665"/>
          </a:xfrm>
          <a:prstGeom prst="rect">
            <a:avLst/>
          </a:prstGeom>
          <a:noFill/>
        </p:spPr>
        <p:txBody>
          <a:bodyPr wrap="none" rtlCol="0">
            <a:spAutoFit/>
          </a:bodyPr>
          <a:lstStyle/>
          <a:p>
            <a:r>
              <a:rPr lang="en-US" sz="2400" dirty="0">
                <a:latin typeface="+mj-lt"/>
              </a:rPr>
              <a:t>Bob</a:t>
            </a:r>
          </a:p>
        </p:txBody>
      </p:sp>
      <p:sp>
        <p:nvSpPr>
          <p:cNvPr id="28" name="Cloud 27">
            <a:extLst>
              <a:ext uri="{FF2B5EF4-FFF2-40B4-BE49-F238E27FC236}">
                <a16:creationId xmlns:a16="http://schemas.microsoft.com/office/drawing/2014/main" id="{C12D6702-5490-BD43-A1DC-703E7FE0FD6F}"/>
              </a:ext>
            </a:extLst>
          </p:cNvPr>
          <p:cNvSpPr/>
          <p:nvPr/>
        </p:nvSpPr>
        <p:spPr>
          <a:xfrm>
            <a:off x="6198056" y="193904"/>
            <a:ext cx="1886689" cy="1132013"/>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29" name="Cloud 28">
            <a:extLst>
              <a:ext uri="{FF2B5EF4-FFF2-40B4-BE49-F238E27FC236}">
                <a16:creationId xmlns:a16="http://schemas.microsoft.com/office/drawing/2014/main" id="{78619B52-859A-F540-B47E-4F0B4F628550}"/>
              </a:ext>
            </a:extLst>
          </p:cNvPr>
          <p:cNvSpPr/>
          <p:nvPr/>
        </p:nvSpPr>
        <p:spPr>
          <a:xfrm>
            <a:off x="8609420" y="193904"/>
            <a:ext cx="1886689" cy="1132013"/>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pic>
        <p:nvPicPr>
          <p:cNvPr id="30" name="Picture 2" descr="User.png">
            <a:extLst>
              <a:ext uri="{FF2B5EF4-FFF2-40B4-BE49-F238E27FC236}">
                <a16:creationId xmlns:a16="http://schemas.microsoft.com/office/drawing/2014/main" id="{1D6E1F9F-8B3B-1A49-BB29-BC3992F3B3F4}"/>
              </a:ext>
            </a:extLst>
          </p:cNvPr>
          <p:cNvPicPr>
            <a:picLocks noChangeAspect="1"/>
          </p:cNvPicPr>
          <p:nvPr/>
        </p:nvPicPr>
        <p:blipFill>
          <a:blip r:embed="rId2" cstate="print"/>
          <a:srcRect/>
          <a:stretch>
            <a:fillRect/>
          </a:stretch>
        </p:blipFill>
        <p:spPr bwMode="auto">
          <a:xfrm>
            <a:off x="4688706" y="370781"/>
            <a:ext cx="1037679" cy="778259"/>
          </a:xfrm>
          <a:prstGeom prst="rect">
            <a:avLst/>
          </a:prstGeom>
          <a:noFill/>
          <a:ln w="9525">
            <a:noFill/>
            <a:miter lim="800000"/>
            <a:headEnd/>
            <a:tailEnd/>
          </a:ln>
        </p:spPr>
      </p:pic>
      <p:sp>
        <p:nvSpPr>
          <p:cNvPr id="31" name="TextBox 30">
            <a:extLst>
              <a:ext uri="{FF2B5EF4-FFF2-40B4-BE49-F238E27FC236}">
                <a16:creationId xmlns:a16="http://schemas.microsoft.com/office/drawing/2014/main" id="{BD6A079E-F846-754A-B33D-14ADAD50057B}"/>
              </a:ext>
            </a:extLst>
          </p:cNvPr>
          <p:cNvSpPr txBox="1"/>
          <p:nvPr/>
        </p:nvSpPr>
        <p:spPr>
          <a:xfrm>
            <a:off x="4454040" y="1096051"/>
            <a:ext cx="1194919" cy="461665"/>
          </a:xfrm>
          <a:prstGeom prst="rect">
            <a:avLst/>
          </a:prstGeom>
          <a:noFill/>
        </p:spPr>
        <p:txBody>
          <a:bodyPr wrap="square" rtlCol="0">
            <a:spAutoFit/>
          </a:bodyPr>
          <a:lstStyle/>
          <a:p>
            <a:pPr algn="ctr"/>
            <a:r>
              <a:rPr lang="en-US" sz="2400" dirty="0">
                <a:latin typeface="+mn-lt"/>
              </a:rPr>
              <a:t>Alice</a:t>
            </a:r>
          </a:p>
        </p:txBody>
      </p:sp>
      <p:pic>
        <p:nvPicPr>
          <p:cNvPr id="32" name="Picture 8" descr="firewall.png">
            <a:extLst>
              <a:ext uri="{FF2B5EF4-FFF2-40B4-BE49-F238E27FC236}">
                <a16:creationId xmlns:a16="http://schemas.microsoft.com/office/drawing/2014/main" id="{5DE6B68D-B70F-B841-8590-DA3FBF909B71}"/>
              </a:ext>
            </a:extLst>
          </p:cNvPr>
          <p:cNvPicPr>
            <a:picLocks noChangeAspect="1"/>
          </p:cNvPicPr>
          <p:nvPr/>
        </p:nvPicPr>
        <p:blipFill>
          <a:blip r:embed="rId3" cstate="print">
            <a:lum bright="10000" contrast="10000"/>
          </a:blip>
          <a:srcRect/>
          <a:stretch>
            <a:fillRect/>
          </a:stretch>
        </p:blipFill>
        <p:spPr bwMode="auto">
          <a:xfrm flipH="1">
            <a:off x="7518807" y="287730"/>
            <a:ext cx="1385538" cy="1039153"/>
          </a:xfrm>
          <a:prstGeom prst="rect">
            <a:avLst/>
          </a:prstGeom>
          <a:noFill/>
          <a:ln w="9525">
            <a:noFill/>
            <a:miter lim="800000"/>
            <a:headEnd/>
            <a:tailEnd/>
          </a:ln>
        </p:spPr>
      </p:pic>
      <p:pic>
        <p:nvPicPr>
          <p:cNvPr id="33" name="Picture 32" descr="User.png">
            <a:extLst>
              <a:ext uri="{FF2B5EF4-FFF2-40B4-BE49-F238E27FC236}">
                <a16:creationId xmlns:a16="http://schemas.microsoft.com/office/drawing/2014/main" id="{1A4C59FE-604B-C242-9A53-2E809D39D523}"/>
              </a:ext>
            </a:extLst>
          </p:cNvPr>
          <p:cNvPicPr>
            <a:picLocks noChangeAspect="1"/>
          </p:cNvPicPr>
          <p:nvPr/>
        </p:nvPicPr>
        <p:blipFill>
          <a:blip r:embed="rId4" cstate="print"/>
          <a:srcRect/>
          <a:stretch>
            <a:fillRect/>
          </a:stretch>
        </p:blipFill>
        <p:spPr bwMode="auto">
          <a:xfrm>
            <a:off x="10905534" y="389943"/>
            <a:ext cx="1037679" cy="739936"/>
          </a:xfrm>
          <a:prstGeom prst="rect">
            <a:avLst/>
          </a:prstGeom>
          <a:noFill/>
          <a:ln w="9525">
            <a:noFill/>
            <a:miter lim="800000"/>
            <a:headEnd/>
            <a:tailEnd/>
          </a:ln>
        </p:spPr>
      </p:pic>
      <p:sp>
        <p:nvSpPr>
          <p:cNvPr id="34" name="TextBox 33">
            <a:extLst>
              <a:ext uri="{FF2B5EF4-FFF2-40B4-BE49-F238E27FC236}">
                <a16:creationId xmlns:a16="http://schemas.microsoft.com/office/drawing/2014/main" id="{234D385A-C9D4-0148-AE3A-9DB10A2653F2}"/>
              </a:ext>
            </a:extLst>
          </p:cNvPr>
          <p:cNvSpPr txBox="1">
            <a:spLocks noChangeArrowheads="1"/>
          </p:cNvSpPr>
          <p:nvPr/>
        </p:nvSpPr>
        <p:spPr bwMode="auto">
          <a:xfrm>
            <a:off x="7467222" y="1121302"/>
            <a:ext cx="1327219" cy="369332"/>
          </a:xfrm>
          <a:prstGeom prst="rect">
            <a:avLst/>
          </a:prstGeom>
          <a:solidFill>
            <a:srgbClr val="D6D6D6"/>
          </a:solidFill>
          <a:ln w="9525">
            <a:noFill/>
            <a:miter lim="800000"/>
            <a:headEnd/>
            <a:tailEnd/>
          </a:ln>
        </p:spPr>
        <p:txBody>
          <a:bodyPr wrap="none">
            <a:spAutoFit/>
          </a:bodyPr>
          <a:lstStyle/>
          <a:p>
            <a:r>
              <a:rPr lang="en-US" sz="1800" dirty="0">
                <a:latin typeface="Calibri" pitchFamily="34" charset="0"/>
              </a:rPr>
              <a:t>Block Traffic</a:t>
            </a:r>
          </a:p>
        </p:txBody>
      </p:sp>
      <p:grpSp>
        <p:nvGrpSpPr>
          <p:cNvPr id="35" name="Group 34">
            <a:extLst>
              <a:ext uri="{FF2B5EF4-FFF2-40B4-BE49-F238E27FC236}">
                <a16:creationId xmlns:a16="http://schemas.microsoft.com/office/drawing/2014/main" id="{CCAB16A2-DC90-FE4C-AD90-BA86EECBA870}"/>
              </a:ext>
            </a:extLst>
          </p:cNvPr>
          <p:cNvGrpSpPr/>
          <p:nvPr/>
        </p:nvGrpSpPr>
        <p:grpSpPr>
          <a:xfrm flipH="1">
            <a:off x="8544556" y="324551"/>
            <a:ext cx="2596054" cy="400050"/>
            <a:chOff x="1676400" y="3276600"/>
            <a:chExt cx="2438400" cy="304800"/>
          </a:xfrm>
        </p:grpSpPr>
        <p:cxnSp>
          <p:nvCxnSpPr>
            <p:cNvPr id="36" name="Straight Arrow Connector 35">
              <a:extLst>
                <a:ext uri="{FF2B5EF4-FFF2-40B4-BE49-F238E27FC236}">
                  <a16:creationId xmlns:a16="http://schemas.microsoft.com/office/drawing/2014/main" id="{B9E8BE8F-D634-3147-834B-B78AD4C47AEE}"/>
                </a:ext>
              </a:extLst>
            </p:cNvPr>
            <p:cNvCxnSpPr/>
            <p:nvPr/>
          </p:nvCxnSpPr>
          <p:spPr bwMode="auto">
            <a:xfrm>
              <a:off x="1676400" y="3505200"/>
              <a:ext cx="2438400" cy="7620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A03CCD3-3DDF-BB4D-873B-A437F0552E34}"/>
                </a:ext>
              </a:extLst>
            </p:cNvPr>
            <p:cNvCxnSpPr/>
            <p:nvPr/>
          </p:nvCxnSpPr>
          <p:spPr bwMode="auto">
            <a:xfrm rot="10800000">
              <a:off x="3733800" y="3276600"/>
              <a:ext cx="374874"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64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1" grpId="0"/>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E6C4-69A8-5040-82F0-7C3607813B1B}"/>
              </a:ext>
            </a:extLst>
          </p:cNvPr>
          <p:cNvSpPr>
            <a:spLocks noGrp="1"/>
          </p:cNvSpPr>
          <p:nvPr>
            <p:ph type="title"/>
          </p:nvPr>
        </p:nvSpPr>
        <p:spPr/>
        <p:txBody>
          <a:bodyPr/>
          <a:lstStyle/>
          <a:p>
            <a:r>
              <a:rPr lang="en-US" dirty="0"/>
              <a:t>TCP Reset Injection</a:t>
            </a:r>
          </a:p>
        </p:txBody>
      </p:sp>
      <p:sp>
        <p:nvSpPr>
          <p:cNvPr id="3" name="Content Placeholder 2">
            <a:extLst>
              <a:ext uri="{FF2B5EF4-FFF2-40B4-BE49-F238E27FC236}">
                <a16:creationId xmlns:a16="http://schemas.microsoft.com/office/drawing/2014/main" id="{59246A3F-B5B6-D14A-9FEE-2DD839237613}"/>
              </a:ext>
            </a:extLst>
          </p:cNvPr>
          <p:cNvSpPr>
            <a:spLocks noGrp="1"/>
          </p:cNvSpPr>
          <p:nvPr>
            <p:ph idx="1"/>
          </p:nvPr>
        </p:nvSpPr>
        <p:spPr>
          <a:xfrm>
            <a:off x="461365" y="1690688"/>
            <a:ext cx="6174783" cy="4351338"/>
          </a:xfrm>
        </p:spPr>
        <p:txBody>
          <a:bodyPr>
            <a:normAutofit fontScale="92500"/>
          </a:bodyPr>
          <a:lstStyle/>
          <a:p>
            <a:r>
              <a:rPr lang="en-US" dirty="0"/>
              <a:t>On-path firewall system can detect content that should be censored and inject traffic that resets the TCP connection.</a:t>
            </a:r>
          </a:p>
          <a:p>
            <a:r>
              <a:rPr lang="en-US" dirty="0"/>
              <a:t>Causes client to abort the connection or report some kind of generic error.</a:t>
            </a:r>
          </a:p>
          <a:p>
            <a:r>
              <a:rPr lang="en-US" dirty="0"/>
              <a:t>Based on content, between two hosts the firewall wishes to block, …</a:t>
            </a:r>
          </a:p>
          <a:p>
            <a:r>
              <a:rPr lang="en-US" dirty="0"/>
              <a:t>Can be done in either direction</a:t>
            </a:r>
          </a:p>
          <a:p>
            <a:r>
              <a:rPr lang="en-US" dirty="0"/>
              <a:t>Initial circumvention was to simply ignore the RST packets!</a:t>
            </a:r>
          </a:p>
        </p:txBody>
      </p:sp>
      <p:sp>
        <p:nvSpPr>
          <p:cNvPr id="4" name="TextBox 3">
            <a:extLst>
              <a:ext uri="{FF2B5EF4-FFF2-40B4-BE49-F238E27FC236}">
                <a16:creationId xmlns:a16="http://schemas.microsoft.com/office/drawing/2014/main" id="{EFCDE081-0FBF-DF4D-B6E8-995E27052B54}"/>
              </a:ext>
            </a:extLst>
          </p:cNvPr>
          <p:cNvSpPr txBox="1"/>
          <p:nvPr/>
        </p:nvSpPr>
        <p:spPr>
          <a:xfrm>
            <a:off x="838200" y="6344095"/>
            <a:ext cx="4897464" cy="369332"/>
          </a:xfrm>
          <a:prstGeom prst="rect">
            <a:avLst/>
          </a:prstGeom>
          <a:noFill/>
        </p:spPr>
        <p:txBody>
          <a:bodyPr wrap="square" rtlCol="0">
            <a:spAutoFit/>
          </a:bodyPr>
          <a:lstStyle/>
          <a:p>
            <a:r>
              <a:rPr lang="en-US" dirty="0"/>
              <a:t>Discovered by Clayton et al. (2007)</a:t>
            </a:r>
          </a:p>
        </p:txBody>
      </p:sp>
      <p:pic>
        <p:nvPicPr>
          <p:cNvPr id="5" name="Picture 4">
            <a:extLst>
              <a:ext uri="{FF2B5EF4-FFF2-40B4-BE49-F238E27FC236}">
                <a16:creationId xmlns:a16="http://schemas.microsoft.com/office/drawing/2014/main" id="{A3E2EA0A-A300-5740-9331-E1FB2D7AC861}"/>
              </a:ext>
            </a:extLst>
          </p:cNvPr>
          <p:cNvPicPr>
            <a:picLocks noChangeAspect="1"/>
          </p:cNvPicPr>
          <p:nvPr/>
        </p:nvPicPr>
        <p:blipFill>
          <a:blip r:embed="rId3"/>
          <a:stretch>
            <a:fillRect/>
          </a:stretch>
        </p:blipFill>
        <p:spPr>
          <a:xfrm>
            <a:off x="6883352" y="1247013"/>
            <a:ext cx="5308648" cy="2033333"/>
          </a:xfrm>
          <a:prstGeom prst="rect">
            <a:avLst/>
          </a:prstGeom>
        </p:spPr>
      </p:pic>
      <p:pic>
        <p:nvPicPr>
          <p:cNvPr id="6" name="Picture 5">
            <a:extLst>
              <a:ext uri="{FF2B5EF4-FFF2-40B4-BE49-F238E27FC236}">
                <a16:creationId xmlns:a16="http://schemas.microsoft.com/office/drawing/2014/main" id="{B90A07AE-4F54-FF4E-B674-6E21F0DCAAB7}"/>
              </a:ext>
            </a:extLst>
          </p:cNvPr>
          <p:cNvPicPr>
            <a:picLocks noChangeAspect="1"/>
          </p:cNvPicPr>
          <p:nvPr/>
        </p:nvPicPr>
        <p:blipFill>
          <a:blip r:embed="rId4"/>
          <a:stretch>
            <a:fillRect/>
          </a:stretch>
        </p:blipFill>
        <p:spPr>
          <a:xfrm>
            <a:off x="6883353" y="3787904"/>
            <a:ext cx="4847282" cy="1965958"/>
          </a:xfrm>
          <a:prstGeom prst="rect">
            <a:avLst/>
          </a:prstGeom>
        </p:spPr>
      </p:pic>
      <p:sp>
        <p:nvSpPr>
          <p:cNvPr id="7" name="TextBox 6">
            <a:extLst>
              <a:ext uri="{FF2B5EF4-FFF2-40B4-BE49-F238E27FC236}">
                <a16:creationId xmlns:a16="http://schemas.microsoft.com/office/drawing/2014/main" id="{9F752BA0-FDCA-BF45-B22F-D6A96DEEDA38}"/>
              </a:ext>
            </a:extLst>
          </p:cNvPr>
          <p:cNvSpPr txBox="1"/>
          <p:nvPr/>
        </p:nvSpPr>
        <p:spPr>
          <a:xfrm>
            <a:off x="6883352" y="734806"/>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Normal Web Download</a:t>
            </a:r>
          </a:p>
        </p:txBody>
      </p:sp>
      <p:sp>
        <p:nvSpPr>
          <p:cNvPr id="8" name="TextBox 7">
            <a:extLst>
              <a:ext uri="{FF2B5EF4-FFF2-40B4-BE49-F238E27FC236}">
                <a16:creationId xmlns:a16="http://schemas.microsoft.com/office/drawing/2014/main" id="{FA794E96-9D71-1040-A445-29A2A1793FC1}"/>
              </a:ext>
            </a:extLst>
          </p:cNvPr>
          <p:cNvSpPr txBox="1"/>
          <p:nvPr/>
        </p:nvSpPr>
        <p:spPr>
          <a:xfrm>
            <a:off x="6883352" y="3392989"/>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Connection Reset</a:t>
            </a:r>
          </a:p>
        </p:txBody>
      </p:sp>
      <p:cxnSp>
        <p:nvCxnSpPr>
          <p:cNvPr id="10" name="Straight Arrow Connector 9">
            <a:extLst>
              <a:ext uri="{FF2B5EF4-FFF2-40B4-BE49-F238E27FC236}">
                <a16:creationId xmlns:a16="http://schemas.microsoft.com/office/drawing/2014/main" id="{42D1040B-FF17-654D-9154-A3DA104EC9B2}"/>
              </a:ext>
            </a:extLst>
          </p:cNvPr>
          <p:cNvCxnSpPr/>
          <p:nvPr/>
        </p:nvCxnSpPr>
        <p:spPr>
          <a:xfrm flipH="1">
            <a:off x="11282766" y="4866468"/>
            <a:ext cx="565688" cy="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81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C924-E70B-CE43-954F-32F50E2C71C8}"/>
              </a:ext>
            </a:extLst>
          </p:cNvPr>
          <p:cNvSpPr>
            <a:spLocks noGrp="1"/>
          </p:cNvSpPr>
          <p:nvPr>
            <p:ph type="title"/>
          </p:nvPr>
        </p:nvSpPr>
        <p:spPr/>
        <p:txBody>
          <a:bodyPr/>
          <a:lstStyle/>
          <a:p>
            <a:r>
              <a:rPr lang="en-US" dirty="0"/>
              <a:t>Forms of Internet Protocol Interference</a:t>
            </a:r>
          </a:p>
        </p:txBody>
      </p:sp>
      <p:sp>
        <p:nvSpPr>
          <p:cNvPr id="3" name="Content Placeholder 2">
            <a:extLst>
              <a:ext uri="{FF2B5EF4-FFF2-40B4-BE49-F238E27FC236}">
                <a16:creationId xmlns:a16="http://schemas.microsoft.com/office/drawing/2014/main" id="{B8FBF969-1836-084A-9320-B50AB36D2B62}"/>
              </a:ext>
            </a:extLst>
          </p:cNvPr>
          <p:cNvSpPr>
            <a:spLocks noGrp="1"/>
          </p:cNvSpPr>
          <p:nvPr>
            <p:ph idx="1"/>
          </p:nvPr>
        </p:nvSpPr>
        <p:spPr/>
        <p:txBody>
          <a:bodyPr>
            <a:normAutofit/>
          </a:bodyPr>
          <a:lstStyle/>
          <a:p>
            <a:r>
              <a:rPr lang="en-US" dirty="0"/>
              <a:t>Internet Protocol (IP) / Transmission Control Protocol (TCP) Blocking</a:t>
            </a:r>
          </a:p>
          <a:p>
            <a:r>
              <a:rPr lang="en-US" dirty="0"/>
              <a:t>Domain Name System (DNS) Blocking and Manipulation</a:t>
            </a:r>
          </a:p>
          <a:p>
            <a:r>
              <a:rPr lang="en-US" dirty="0"/>
              <a:t>Border Gateway Protocol (BGP) Hijacking</a:t>
            </a:r>
          </a:p>
          <a:p>
            <a:r>
              <a:rPr lang="en-US" dirty="0"/>
              <a:t>Web (HTTP) Block Pages / Redirection</a:t>
            </a:r>
          </a:p>
          <a:p>
            <a:r>
              <a:rPr lang="en-US" dirty="0"/>
              <a:t>Throttling</a:t>
            </a:r>
          </a:p>
        </p:txBody>
      </p:sp>
    </p:spTree>
    <p:extLst>
      <p:ext uri="{BB962C8B-B14F-4D97-AF65-F5344CB8AC3E}">
        <p14:creationId xmlns:p14="http://schemas.microsoft.com/office/powerpoint/2010/main" val="264889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4435-92FA-F645-BCA0-411E7A28D45C}"/>
              </a:ext>
            </a:extLst>
          </p:cNvPr>
          <p:cNvSpPr>
            <a:spLocks noGrp="1"/>
          </p:cNvSpPr>
          <p:nvPr>
            <p:ph type="title"/>
          </p:nvPr>
        </p:nvSpPr>
        <p:spPr/>
        <p:txBody>
          <a:bodyPr/>
          <a:lstStyle/>
          <a:p>
            <a:r>
              <a:rPr lang="en-US" dirty="0"/>
              <a:t>TCP Packet Injection</a:t>
            </a:r>
          </a:p>
        </p:txBody>
      </p:sp>
      <p:sp>
        <p:nvSpPr>
          <p:cNvPr id="3" name="Content Placeholder 2">
            <a:extLst>
              <a:ext uri="{FF2B5EF4-FFF2-40B4-BE49-F238E27FC236}">
                <a16:creationId xmlns:a16="http://schemas.microsoft.com/office/drawing/2014/main" id="{0220CB42-076D-8B40-B5B2-887E0DF8EF42}"/>
              </a:ext>
            </a:extLst>
          </p:cNvPr>
          <p:cNvSpPr>
            <a:spLocks noGrp="1"/>
          </p:cNvSpPr>
          <p:nvPr>
            <p:ph idx="1"/>
          </p:nvPr>
        </p:nvSpPr>
        <p:spPr>
          <a:xfrm>
            <a:off x="838200" y="1825625"/>
            <a:ext cx="8671560" cy="4351338"/>
          </a:xfrm>
        </p:spPr>
        <p:txBody>
          <a:bodyPr/>
          <a:lstStyle/>
          <a:p>
            <a:r>
              <a:rPr lang="en-US" dirty="0"/>
              <a:t>If an end-host receives two packets with the same sequence number, the operating system will discard the second packet.</a:t>
            </a:r>
          </a:p>
          <a:p>
            <a:endParaRPr lang="en-US" dirty="0"/>
          </a:p>
          <a:p>
            <a:r>
              <a:rPr lang="en-US" dirty="0"/>
              <a:t>Traffic can thus be suppressed by injecting a packet “ahead” of the valid response.</a:t>
            </a:r>
          </a:p>
        </p:txBody>
      </p:sp>
    </p:spTree>
    <p:extLst>
      <p:ext uri="{BB962C8B-B14F-4D97-AF65-F5344CB8AC3E}">
        <p14:creationId xmlns:p14="http://schemas.microsoft.com/office/powerpoint/2010/main" val="1596626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F9D0-43D8-504B-BFD3-DACF85FE5612}"/>
              </a:ext>
            </a:extLst>
          </p:cNvPr>
          <p:cNvSpPr>
            <a:spLocks noGrp="1"/>
          </p:cNvSpPr>
          <p:nvPr>
            <p:ph type="title"/>
          </p:nvPr>
        </p:nvSpPr>
        <p:spPr/>
        <p:txBody>
          <a:bodyPr/>
          <a:lstStyle/>
          <a:p>
            <a:r>
              <a:rPr lang="en-US" dirty="0"/>
              <a:t>Summary: TCP/IP</a:t>
            </a:r>
          </a:p>
        </p:txBody>
      </p:sp>
      <p:sp>
        <p:nvSpPr>
          <p:cNvPr id="3" name="Content Placeholder 2">
            <a:extLst>
              <a:ext uri="{FF2B5EF4-FFF2-40B4-BE49-F238E27FC236}">
                <a16:creationId xmlns:a16="http://schemas.microsoft.com/office/drawing/2014/main" id="{E635B585-24EB-644A-8CB7-F9636233D25C}"/>
              </a:ext>
            </a:extLst>
          </p:cNvPr>
          <p:cNvSpPr>
            <a:spLocks noGrp="1"/>
          </p:cNvSpPr>
          <p:nvPr>
            <p:ph idx="1"/>
          </p:nvPr>
        </p:nvSpPr>
        <p:spPr/>
        <p:txBody>
          <a:bodyPr>
            <a:normAutofit lnSpcReduction="10000"/>
          </a:bodyPr>
          <a:lstStyle/>
          <a:p>
            <a:r>
              <a:rPr lang="en-US" dirty="0"/>
              <a:t>TCP/IP is the protocol that most Internet applications rely on for reliable Internet transport.</a:t>
            </a:r>
          </a:p>
          <a:p>
            <a:endParaRPr lang="en-US" dirty="0"/>
          </a:p>
          <a:p>
            <a:r>
              <a:rPr lang="en-US" dirty="0"/>
              <a:t>A common way to interfere with a TCP/IP connection is to simply reset the connection.</a:t>
            </a:r>
          </a:p>
          <a:p>
            <a:endParaRPr lang="en-US" dirty="0"/>
          </a:p>
          <a:p>
            <a:r>
              <a:rPr lang="en-US" dirty="0"/>
              <a:t>Blocking can occur in either direction, or both directions.</a:t>
            </a:r>
          </a:p>
          <a:p>
            <a:endParaRPr lang="en-US" dirty="0"/>
          </a:p>
          <a:p>
            <a:r>
              <a:rPr lang="en-US" dirty="0"/>
              <a:t>Blocking can be based on content (after initial packet exchange), or based on communication endpoints.</a:t>
            </a:r>
          </a:p>
        </p:txBody>
      </p:sp>
    </p:spTree>
    <p:extLst>
      <p:ext uri="{BB962C8B-B14F-4D97-AF65-F5344CB8AC3E}">
        <p14:creationId xmlns:p14="http://schemas.microsoft.com/office/powerpoint/2010/main" val="271035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2.2.3: Border Gateway Protocol</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46777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Internet Routing Protocol: BGP</a:t>
            </a:r>
          </a:p>
        </p:txBody>
      </p:sp>
      <p:sp>
        <p:nvSpPr>
          <p:cNvPr id="76" name="Slide Number Placeholder 5"/>
          <p:cNvSpPr>
            <a:spLocks noGrp="1"/>
          </p:cNvSpPr>
          <p:nvPr>
            <p:ph type="sldNum" sz="quarter" idx="12"/>
          </p:nvPr>
        </p:nvSpPr>
        <p:spPr/>
        <p:txBody>
          <a:bodyPr/>
          <a:lstStyle/>
          <a:p>
            <a:fld id="{3C0C0BAA-08D6-9148-A37A-62C42C5B387D}" type="slidenum">
              <a:rPr lang="en-US"/>
              <a:pPr/>
              <a:t>23</a:t>
            </a:fld>
            <a:endParaRPr lang="en-US"/>
          </a:p>
        </p:txBody>
      </p:sp>
      <p:sp>
        <p:nvSpPr>
          <p:cNvPr id="69635" name="Cloud"/>
          <p:cNvSpPr>
            <a:spLocks noChangeAspect="1" noEditPoints="1" noChangeArrowheads="1"/>
          </p:cNvSpPr>
          <p:nvPr/>
        </p:nvSpPr>
        <p:spPr bwMode="auto">
          <a:xfrm>
            <a:off x="6642100" y="2565400"/>
            <a:ext cx="2819400" cy="1473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69636" name="Cloud"/>
          <p:cNvSpPr>
            <a:spLocks noChangeAspect="1" noEditPoints="1" noChangeArrowheads="1"/>
          </p:cNvSpPr>
          <p:nvPr/>
        </p:nvSpPr>
        <p:spPr bwMode="auto">
          <a:xfrm>
            <a:off x="1993900" y="26400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pic>
        <p:nvPicPr>
          <p:cNvPr id="69637" name="Picture 5" descr="MCBS00369_0000[1]"/>
          <p:cNvPicPr>
            <a:picLocks noChangeAspect="1" noChangeArrowheads="1"/>
          </p:cNvPicPr>
          <p:nvPr/>
        </p:nvPicPr>
        <p:blipFill>
          <a:blip r:embed="rId3"/>
          <a:srcRect/>
          <a:stretch>
            <a:fillRect/>
          </a:stretch>
        </p:blipFill>
        <p:spPr bwMode="auto">
          <a:xfrm>
            <a:off x="9766301" y="2925764"/>
            <a:ext cx="901700" cy="655637"/>
          </a:xfrm>
          <a:prstGeom prst="rect">
            <a:avLst/>
          </a:prstGeom>
          <a:noFill/>
        </p:spPr>
      </p:pic>
      <p:sp>
        <p:nvSpPr>
          <p:cNvPr id="69638" name="Line 6"/>
          <p:cNvSpPr>
            <a:spLocks noChangeShapeType="1"/>
          </p:cNvSpPr>
          <p:nvPr/>
        </p:nvSpPr>
        <p:spPr bwMode="auto">
          <a:xfrm>
            <a:off x="9385300" y="3154363"/>
            <a:ext cx="5334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39" name="Text Box 7"/>
          <p:cNvSpPr txBox="1">
            <a:spLocks noChangeArrowheads="1"/>
          </p:cNvSpPr>
          <p:nvPr/>
        </p:nvSpPr>
        <p:spPr bwMode="auto">
          <a:xfrm>
            <a:off x="4325475" y="2209801"/>
            <a:ext cx="2906052" cy="461665"/>
          </a:xfrm>
          <a:prstGeom prst="rect">
            <a:avLst/>
          </a:prstGeom>
          <a:noFill/>
          <a:ln w="9525">
            <a:noFill/>
            <a:miter lim="800000"/>
            <a:headEnd/>
            <a:tailEnd/>
          </a:ln>
          <a:effectLst/>
        </p:spPr>
        <p:txBody>
          <a:bodyPr wrap="none">
            <a:prstTxWarp prst="textNoShape">
              <a:avLst/>
            </a:prstTxWarp>
            <a:spAutoFit/>
          </a:bodyPr>
          <a:lstStyle/>
          <a:p>
            <a:pPr algn="ctr"/>
            <a:r>
              <a:rPr lang="en-US" sz="2400" b="1">
                <a:solidFill>
                  <a:srgbClr val="008000"/>
                </a:solidFill>
              </a:rPr>
              <a:t>Route Advertisement</a:t>
            </a:r>
          </a:p>
        </p:txBody>
      </p:sp>
      <p:sp>
        <p:nvSpPr>
          <p:cNvPr id="69640" name="Text Box 8"/>
          <p:cNvSpPr txBox="1">
            <a:spLocks noChangeArrowheads="1"/>
          </p:cNvSpPr>
          <p:nvPr/>
        </p:nvSpPr>
        <p:spPr bwMode="auto">
          <a:xfrm>
            <a:off x="3670301" y="1371601"/>
            <a:ext cx="45593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Autonomous Systems (ASes)</a:t>
            </a:r>
          </a:p>
        </p:txBody>
      </p:sp>
      <p:sp>
        <p:nvSpPr>
          <p:cNvPr id="69641" name="Line 9"/>
          <p:cNvSpPr>
            <a:spLocks noChangeShapeType="1"/>
          </p:cNvSpPr>
          <p:nvPr/>
        </p:nvSpPr>
        <p:spPr bwMode="auto">
          <a:xfrm flipH="1">
            <a:off x="3670300" y="1828800"/>
            <a:ext cx="685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2" name="Line 10"/>
          <p:cNvSpPr>
            <a:spLocks noChangeShapeType="1"/>
          </p:cNvSpPr>
          <p:nvPr/>
        </p:nvSpPr>
        <p:spPr bwMode="auto">
          <a:xfrm>
            <a:off x="6794500" y="1752600"/>
            <a:ext cx="1066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3" name="Oval 11"/>
          <p:cNvSpPr>
            <a:spLocks noChangeArrowheads="1"/>
          </p:cNvSpPr>
          <p:nvPr/>
        </p:nvSpPr>
        <p:spPr bwMode="auto">
          <a:xfrm>
            <a:off x="3751263" y="3095625"/>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44" name="Oval 12"/>
          <p:cNvSpPr>
            <a:spLocks noChangeArrowheads="1"/>
          </p:cNvSpPr>
          <p:nvPr/>
        </p:nvSpPr>
        <p:spPr bwMode="auto">
          <a:xfrm>
            <a:off x="72517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nvGrpSpPr>
          <p:cNvPr id="2" name="Group 13"/>
          <p:cNvGrpSpPr>
            <a:grpSpLocks/>
          </p:cNvGrpSpPr>
          <p:nvPr/>
        </p:nvGrpSpPr>
        <p:grpSpPr bwMode="auto">
          <a:xfrm>
            <a:off x="5562600" y="3352801"/>
            <a:ext cx="1524000" cy="1452563"/>
            <a:chOff x="2544" y="2112"/>
            <a:chExt cx="960" cy="915"/>
          </a:xfrm>
        </p:grpSpPr>
        <p:sp>
          <p:nvSpPr>
            <p:cNvPr id="69646" name="Text Box 14"/>
            <p:cNvSpPr txBox="1">
              <a:spLocks noChangeArrowheads="1"/>
            </p:cNvSpPr>
            <p:nvPr/>
          </p:nvSpPr>
          <p:spPr bwMode="auto">
            <a:xfrm>
              <a:off x="2544" y="2736"/>
              <a:ext cx="960" cy="291"/>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Session</a:t>
              </a:r>
            </a:p>
          </p:txBody>
        </p:sp>
        <p:sp>
          <p:nvSpPr>
            <p:cNvPr id="69647" name="Line 15"/>
            <p:cNvSpPr>
              <a:spLocks noChangeShapeType="1"/>
            </p:cNvSpPr>
            <p:nvPr/>
          </p:nvSpPr>
          <p:spPr bwMode="auto">
            <a:xfrm flipH="1" flipV="1">
              <a:off x="2832" y="2112"/>
              <a:ext cx="192" cy="672"/>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grpSp>
      <p:sp>
        <p:nvSpPr>
          <p:cNvPr id="69648" name="Line 16"/>
          <p:cNvSpPr>
            <a:spLocks noChangeShapeType="1"/>
          </p:cNvSpPr>
          <p:nvPr/>
        </p:nvSpPr>
        <p:spPr bwMode="auto">
          <a:xfrm flipH="1">
            <a:off x="4800600" y="2971800"/>
            <a:ext cx="18288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49" name="Oval 17"/>
          <p:cNvSpPr>
            <a:spLocks noChangeArrowheads="1"/>
          </p:cNvSpPr>
          <p:nvPr/>
        </p:nvSpPr>
        <p:spPr bwMode="auto">
          <a:xfrm>
            <a:off x="3048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0" name="Oval 18"/>
          <p:cNvSpPr>
            <a:spLocks noChangeArrowheads="1"/>
          </p:cNvSpPr>
          <p:nvPr/>
        </p:nvSpPr>
        <p:spPr bwMode="auto">
          <a:xfrm>
            <a:off x="23622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1" name="Oval 19"/>
          <p:cNvSpPr>
            <a:spLocks noChangeArrowheads="1"/>
          </p:cNvSpPr>
          <p:nvPr/>
        </p:nvSpPr>
        <p:spPr bwMode="auto">
          <a:xfrm>
            <a:off x="3048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2" name="Line 20"/>
          <p:cNvSpPr>
            <a:spLocks noChangeShapeType="1"/>
          </p:cNvSpPr>
          <p:nvPr/>
        </p:nvSpPr>
        <p:spPr bwMode="auto">
          <a:xfrm flipV="1">
            <a:off x="2667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3" name="Line 21"/>
          <p:cNvSpPr>
            <a:spLocks noChangeShapeType="1"/>
          </p:cNvSpPr>
          <p:nvPr/>
        </p:nvSpPr>
        <p:spPr bwMode="auto">
          <a:xfrm flipV="1">
            <a:off x="3429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4" name="Line 22"/>
          <p:cNvSpPr>
            <a:spLocks noChangeShapeType="1"/>
          </p:cNvSpPr>
          <p:nvPr/>
        </p:nvSpPr>
        <p:spPr bwMode="auto">
          <a:xfrm>
            <a:off x="2695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5" name="Line 23"/>
          <p:cNvSpPr>
            <a:spLocks noChangeShapeType="1"/>
          </p:cNvSpPr>
          <p:nvPr/>
        </p:nvSpPr>
        <p:spPr bwMode="auto">
          <a:xfrm>
            <a:off x="3429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6" name="Oval 24"/>
          <p:cNvSpPr>
            <a:spLocks noChangeArrowheads="1"/>
          </p:cNvSpPr>
          <p:nvPr/>
        </p:nvSpPr>
        <p:spPr bwMode="auto">
          <a:xfrm>
            <a:off x="8001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7" name="Oval 25"/>
          <p:cNvSpPr>
            <a:spLocks noChangeArrowheads="1"/>
          </p:cNvSpPr>
          <p:nvPr/>
        </p:nvSpPr>
        <p:spPr bwMode="auto">
          <a:xfrm>
            <a:off x="8001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8" name="Line 26"/>
          <p:cNvSpPr>
            <a:spLocks noChangeShapeType="1"/>
          </p:cNvSpPr>
          <p:nvPr/>
        </p:nvSpPr>
        <p:spPr bwMode="auto">
          <a:xfrm flipV="1">
            <a:off x="7620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9" name="Line 27"/>
          <p:cNvSpPr>
            <a:spLocks noChangeShapeType="1"/>
          </p:cNvSpPr>
          <p:nvPr/>
        </p:nvSpPr>
        <p:spPr bwMode="auto">
          <a:xfrm flipV="1">
            <a:off x="8382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0" name="Line 28"/>
          <p:cNvSpPr>
            <a:spLocks noChangeShapeType="1"/>
          </p:cNvSpPr>
          <p:nvPr/>
        </p:nvSpPr>
        <p:spPr bwMode="auto">
          <a:xfrm>
            <a:off x="7648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1" name="Line 29"/>
          <p:cNvSpPr>
            <a:spLocks noChangeShapeType="1"/>
          </p:cNvSpPr>
          <p:nvPr/>
        </p:nvSpPr>
        <p:spPr bwMode="auto">
          <a:xfrm>
            <a:off x="8382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2" name="Oval 30"/>
          <p:cNvSpPr>
            <a:spLocks noChangeArrowheads="1"/>
          </p:cNvSpPr>
          <p:nvPr/>
        </p:nvSpPr>
        <p:spPr bwMode="auto">
          <a:xfrm>
            <a:off x="8720139" y="3109913"/>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3" name="Cloud"/>
          <p:cNvSpPr>
            <a:spLocks noChangeAspect="1" noEditPoints="1" noChangeArrowheads="1"/>
          </p:cNvSpPr>
          <p:nvPr/>
        </p:nvSpPr>
        <p:spPr bwMode="auto">
          <a:xfrm>
            <a:off x="6781800" y="4724401"/>
            <a:ext cx="2819400" cy="1474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3" name="Group 32"/>
          <p:cNvGrpSpPr>
            <a:grpSpLocks/>
          </p:cNvGrpSpPr>
          <p:nvPr/>
        </p:nvGrpSpPr>
        <p:grpSpPr bwMode="auto">
          <a:xfrm>
            <a:off x="7267576" y="4953000"/>
            <a:ext cx="1757363" cy="1066800"/>
            <a:chOff x="3618" y="3120"/>
            <a:chExt cx="1107" cy="672"/>
          </a:xfrm>
        </p:grpSpPr>
        <p:sp>
          <p:nvSpPr>
            <p:cNvPr id="69665" name="Oval 3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6" name="Oval 3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7" name="Line 3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8" name="Line 3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9" name="Line 3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0" name="Line 3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1" name="Oval 3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2" name="Oval 4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73" name="Cloud"/>
          <p:cNvSpPr>
            <a:spLocks noChangeAspect="1" noEditPoints="1" noChangeArrowheads="1"/>
          </p:cNvSpPr>
          <p:nvPr/>
        </p:nvSpPr>
        <p:spPr bwMode="auto">
          <a:xfrm>
            <a:off x="1981200" y="48498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4" name="Group 42"/>
          <p:cNvGrpSpPr>
            <a:grpSpLocks/>
          </p:cNvGrpSpPr>
          <p:nvPr/>
        </p:nvGrpSpPr>
        <p:grpSpPr bwMode="auto">
          <a:xfrm>
            <a:off x="2433637" y="5029200"/>
            <a:ext cx="1757363" cy="1066800"/>
            <a:chOff x="3618" y="3120"/>
            <a:chExt cx="1107" cy="672"/>
          </a:xfrm>
        </p:grpSpPr>
        <p:sp>
          <p:nvSpPr>
            <p:cNvPr id="69675" name="Oval 4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6" name="Oval 4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7" name="Line 4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8" name="Line 4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9" name="Line 4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0" name="Line 4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1" name="Oval 4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82" name="Oval 5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83" name="Line 51"/>
          <p:cNvSpPr>
            <a:spLocks noChangeShapeType="1"/>
          </p:cNvSpPr>
          <p:nvPr/>
        </p:nvSpPr>
        <p:spPr bwMode="auto">
          <a:xfrm flipH="1">
            <a:off x="4114800" y="3276600"/>
            <a:ext cx="31242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4" name="Line 52"/>
          <p:cNvSpPr>
            <a:spLocks noChangeShapeType="1"/>
          </p:cNvSpPr>
          <p:nvPr/>
        </p:nvSpPr>
        <p:spPr bwMode="auto">
          <a:xfrm>
            <a:off x="4191000" y="5486400"/>
            <a:ext cx="30480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5" name="Line 53"/>
          <p:cNvSpPr>
            <a:spLocks noChangeShapeType="1"/>
          </p:cNvSpPr>
          <p:nvPr/>
        </p:nvSpPr>
        <p:spPr bwMode="auto">
          <a:xfrm>
            <a:off x="3257551" y="3886200"/>
            <a:ext cx="0" cy="11430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6" name="Line 54"/>
          <p:cNvSpPr>
            <a:spLocks noChangeShapeType="1"/>
          </p:cNvSpPr>
          <p:nvPr/>
        </p:nvSpPr>
        <p:spPr bwMode="auto">
          <a:xfrm flipH="1" flipV="1">
            <a:off x="4800600" y="5334000"/>
            <a:ext cx="17526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87" name="Freeform 55"/>
          <p:cNvSpPr>
            <a:spLocks/>
          </p:cNvSpPr>
          <p:nvPr/>
        </p:nvSpPr>
        <p:spPr bwMode="auto">
          <a:xfrm>
            <a:off x="3200401" y="3370265"/>
            <a:ext cx="4178300" cy="1887537"/>
          </a:xfrm>
          <a:custGeom>
            <a:avLst/>
            <a:gdLst/>
            <a:ahLst/>
            <a:cxnLst>
              <a:cxn ang="0">
                <a:pos x="328" y="1168"/>
              </a:cxn>
              <a:cxn ang="0">
                <a:pos x="376" y="1024"/>
              </a:cxn>
              <a:cxn ang="0">
                <a:pos x="376" y="160"/>
              </a:cxn>
              <a:cxn ang="0">
                <a:pos x="2632" y="64"/>
              </a:cxn>
            </a:cxnLst>
            <a:rect l="0" t="0" r="r" b="b"/>
            <a:pathLst>
              <a:path w="2632" h="1192">
                <a:moveTo>
                  <a:pt x="328" y="1168"/>
                </a:moveTo>
                <a:cubicBezTo>
                  <a:pt x="348" y="1180"/>
                  <a:pt x="368" y="1192"/>
                  <a:pt x="376" y="1024"/>
                </a:cubicBezTo>
                <a:cubicBezTo>
                  <a:pt x="384" y="856"/>
                  <a:pt x="0" y="320"/>
                  <a:pt x="376" y="160"/>
                </a:cubicBezTo>
                <a:cubicBezTo>
                  <a:pt x="752" y="0"/>
                  <a:pt x="1692" y="32"/>
                  <a:pt x="2632" y="64"/>
                </a:cubicBezTo>
              </a:path>
            </a:pathLst>
          </a:custGeom>
          <a:noFill/>
          <a:ln w="38100" cap="flat" cmpd="sng">
            <a:solidFill>
              <a:srgbClr val="000080"/>
            </a:solidFill>
            <a:prstDash val="solid"/>
            <a:round/>
            <a:headEnd/>
            <a:tailEnd type="triangle" w="lg" len="med"/>
          </a:ln>
          <a:effectLst/>
        </p:spPr>
        <p:txBody>
          <a:bodyPr wrap="none" anchor="ctr">
            <a:prstTxWarp prst="textNoShape">
              <a:avLst/>
            </a:prstTxWarp>
          </a:bodyPr>
          <a:lstStyle/>
          <a:p>
            <a:endParaRPr lang="en-US"/>
          </a:p>
        </p:txBody>
      </p:sp>
      <p:sp>
        <p:nvSpPr>
          <p:cNvPr id="69688" name="Text Box 56"/>
          <p:cNvSpPr txBox="1">
            <a:spLocks noChangeArrowheads="1"/>
          </p:cNvSpPr>
          <p:nvPr/>
        </p:nvSpPr>
        <p:spPr bwMode="auto">
          <a:xfrm>
            <a:off x="4800600" y="3581401"/>
            <a:ext cx="17526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solidFill>
                  <a:schemeClr val="accent2"/>
                </a:solidFill>
              </a:rPr>
              <a:t>Traffic</a:t>
            </a:r>
          </a:p>
        </p:txBody>
      </p:sp>
      <p:sp>
        <p:nvSpPr>
          <p:cNvPr id="69689" name="Line 57"/>
          <p:cNvSpPr>
            <a:spLocks noChangeShapeType="1"/>
          </p:cNvSpPr>
          <p:nvPr/>
        </p:nvSpPr>
        <p:spPr bwMode="auto">
          <a:xfrm>
            <a:off x="8153400" y="3886200"/>
            <a:ext cx="0" cy="10668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90" name="Line 58"/>
          <p:cNvSpPr>
            <a:spLocks noChangeShapeType="1"/>
          </p:cNvSpPr>
          <p:nvPr/>
        </p:nvSpPr>
        <p:spPr bwMode="auto">
          <a:xfrm>
            <a:off x="34290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91" name="Line 59"/>
          <p:cNvSpPr>
            <a:spLocks noChangeShapeType="1"/>
          </p:cNvSpPr>
          <p:nvPr/>
        </p:nvSpPr>
        <p:spPr bwMode="auto">
          <a:xfrm>
            <a:off x="79248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grpSp>
        <p:nvGrpSpPr>
          <p:cNvPr id="5" name="Group 60"/>
          <p:cNvGrpSpPr>
            <a:grpSpLocks/>
          </p:cNvGrpSpPr>
          <p:nvPr/>
        </p:nvGrpSpPr>
        <p:grpSpPr bwMode="auto">
          <a:xfrm>
            <a:off x="2286000" y="3124200"/>
            <a:ext cx="7391400" cy="1600200"/>
            <a:chOff x="384" y="3984"/>
            <a:chExt cx="4656" cy="1008"/>
          </a:xfrm>
        </p:grpSpPr>
        <p:sp>
          <p:nvSpPr>
            <p:cNvPr id="69693" name="Rectangle 61"/>
            <p:cNvSpPr>
              <a:spLocks noChangeArrowheads="1"/>
            </p:cNvSpPr>
            <p:nvPr/>
          </p:nvSpPr>
          <p:spPr bwMode="auto">
            <a:xfrm>
              <a:off x="384" y="3984"/>
              <a:ext cx="4656" cy="1008"/>
            </a:xfrm>
            <a:prstGeom prst="rect">
              <a:avLst/>
            </a:prstGeom>
            <a:solidFill>
              <a:srgbClr val="DDDDDD"/>
            </a:solidFill>
            <a:ln w="38100">
              <a:solidFill>
                <a:srgbClr val="008000"/>
              </a:solidFill>
              <a:miter lim="800000"/>
              <a:headEnd/>
              <a:tailEnd/>
            </a:ln>
            <a:effectLst/>
          </p:spPr>
          <p:txBody>
            <a:bodyPr wrap="none" anchor="ctr">
              <a:prstTxWarp prst="textNoShape">
                <a:avLst/>
              </a:prstTxWarp>
            </a:bodyPr>
            <a:lstStyle/>
            <a:p>
              <a:endParaRPr lang="en-US"/>
            </a:p>
          </p:txBody>
        </p:sp>
        <p:sp>
          <p:nvSpPr>
            <p:cNvPr id="69694" name="Rectangle 62"/>
            <p:cNvSpPr>
              <a:spLocks noChangeArrowheads="1"/>
            </p:cNvSpPr>
            <p:nvPr/>
          </p:nvSpPr>
          <p:spPr bwMode="auto">
            <a:xfrm>
              <a:off x="658" y="4299"/>
              <a:ext cx="4108" cy="567"/>
            </a:xfrm>
            <a:prstGeom prst="rect">
              <a:avLst/>
            </a:prstGeom>
            <a:solidFill>
              <a:srgbClr val="F9F7A5"/>
            </a:solidFill>
            <a:ln w="9525">
              <a:solidFill>
                <a:schemeClr val="tx1"/>
              </a:solidFill>
              <a:miter lim="800000"/>
              <a:headEnd/>
              <a:tailEnd/>
            </a:ln>
            <a:effectLst/>
          </p:spPr>
          <p:txBody>
            <a:bodyPr wrap="none" anchor="ctr">
              <a:prstTxWarp prst="textNoShape">
                <a:avLst/>
              </a:prstTxWarp>
            </a:bodyPr>
            <a:lstStyle/>
            <a:p>
              <a:pPr algn="ctr"/>
              <a:endParaRPr lang="en-US" sz="2400"/>
            </a:p>
          </p:txBody>
        </p:sp>
        <p:sp>
          <p:nvSpPr>
            <p:cNvPr id="69695" name="Line 63"/>
            <p:cNvSpPr>
              <a:spLocks noChangeShapeType="1"/>
            </p:cNvSpPr>
            <p:nvPr/>
          </p:nvSpPr>
          <p:spPr bwMode="auto">
            <a:xfrm>
              <a:off x="658" y="4560"/>
              <a:ext cx="4108"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96" name="Text Box 64"/>
            <p:cNvSpPr txBox="1">
              <a:spLocks noChangeArrowheads="1"/>
            </p:cNvSpPr>
            <p:nvPr/>
          </p:nvSpPr>
          <p:spPr bwMode="auto">
            <a:xfrm>
              <a:off x="603" y="3984"/>
              <a:ext cx="4108" cy="29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b="1">
                  <a:solidFill>
                    <a:srgbClr val="FF3300"/>
                  </a:solidFill>
                </a:rPr>
                <a:t>  Destination		Next-hop	AS Path</a:t>
              </a:r>
            </a:p>
          </p:txBody>
        </p:sp>
        <p:sp>
          <p:nvSpPr>
            <p:cNvPr id="69697" name="Text Box 65"/>
            <p:cNvSpPr txBox="1">
              <a:spLocks noChangeArrowheads="1"/>
            </p:cNvSpPr>
            <p:nvPr/>
          </p:nvSpPr>
          <p:spPr bwMode="auto">
            <a:xfrm>
              <a:off x="713" y="426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128.135.0.0/16</a:t>
              </a:r>
            </a:p>
          </p:txBody>
        </p:sp>
        <p:sp>
          <p:nvSpPr>
            <p:cNvPr id="69698" name="Text Box 66"/>
            <p:cNvSpPr txBox="1">
              <a:spLocks noChangeArrowheads="1"/>
            </p:cNvSpPr>
            <p:nvPr/>
          </p:nvSpPr>
          <p:spPr bwMode="auto">
            <a:xfrm>
              <a:off x="715" y="458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t>128.135.0.0/16</a:t>
              </a:r>
            </a:p>
          </p:txBody>
        </p:sp>
        <p:sp>
          <p:nvSpPr>
            <p:cNvPr id="69699" name="Text Box 67"/>
            <p:cNvSpPr txBox="1">
              <a:spLocks noChangeArrowheads="1"/>
            </p:cNvSpPr>
            <p:nvPr/>
          </p:nvSpPr>
          <p:spPr bwMode="auto">
            <a:xfrm>
              <a:off x="2181" y="4274"/>
              <a:ext cx="1054" cy="291"/>
            </a:xfrm>
            <a:prstGeom prst="rect">
              <a:avLst/>
            </a:prstGeom>
            <a:noFill/>
            <a:ln w="9525">
              <a:noFill/>
              <a:miter lim="800000"/>
              <a:headEnd/>
              <a:tailEnd/>
            </a:ln>
            <a:effectLst/>
          </p:spPr>
          <p:txBody>
            <a:bodyPr wrap="none">
              <a:prstTxWarp prst="textNoShape">
                <a:avLst/>
              </a:prstTxWarp>
              <a:spAutoFit/>
            </a:bodyPr>
            <a:lstStyle/>
            <a:p>
              <a:r>
                <a:rPr lang="en-US" sz="2400" b="1">
                  <a:solidFill>
                    <a:schemeClr val="accent2"/>
                  </a:solidFill>
                </a:rPr>
                <a:t>192.5.89.89</a:t>
              </a:r>
            </a:p>
          </p:txBody>
        </p:sp>
        <p:sp>
          <p:nvSpPr>
            <p:cNvPr id="69700" name="Text Box 68"/>
            <p:cNvSpPr txBox="1">
              <a:spLocks noChangeArrowheads="1"/>
            </p:cNvSpPr>
            <p:nvPr/>
          </p:nvSpPr>
          <p:spPr bwMode="auto">
            <a:xfrm>
              <a:off x="2187" y="4587"/>
              <a:ext cx="1250" cy="291"/>
            </a:xfrm>
            <a:prstGeom prst="rect">
              <a:avLst/>
            </a:prstGeom>
            <a:noFill/>
            <a:ln w="9525">
              <a:noFill/>
              <a:miter lim="800000"/>
              <a:headEnd/>
              <a:tailEnd/>
            </a:ln>
            <a:effectLst/>
          </p:spPr>
          <p:txBody>
            <a:bodyPr wrap="none">
              <a:prstTxWarp prst="textNoShape">
                <a:avLst/>
              </a:prstTxWarp>
              <a:spAutoFit/>
            </a:bodyPr>
            <a:lstStyle/>
            <a:p>
              <a:r>
                <a:rPr lang="en-US" sz="2400" b="1"/>
                <a:t>66.250.252.44</a:t>
              </a:r>
            </a:p>
          </p:txBody>
        </p:sp>
        <p:sp>
          <p:nvSpPr>
            <p:cNvPr id="69701" name="Text Box 69"/>
            <p:cNvSpPr txBox="1">
              <a:spLocks noChangeArrowheads="1"/>
            </p:cNvSpPr>
            <p:nvPr/>
          </p:nvSpPr>
          <p:spPr bwMode="auto">
            <a:xfrm>
              <a:off x="3483" y="4280"/>
              <a:ext cx="1003"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10578..160</a:t>
              </a:r>
            </a:p>
          </p:txBody>
        </p:sp>
        <p:sp>
          <p:nvSpPr>
            <p:cNvPr id="69702" name="Text Box 70"/>
            <p:cNvSpPr txBox="1">
              <a:spLocks noChangeArrowheads="1"/>
            </p:cNvSpPr>
            <p:nvPr/>
          </p:nvSpPr>
          <p:spPr bwMode="auto">
            <a:xfrm>
              <a:off x="3493" y="4602"/>
              <a:ext cx="929" cy="291"/>
            </a:xfrm>
            <a:prstGeom prst="rect">
              <a:avLst/>
            </a:prstGeom>
            <a:noFill/>
            <a:ln w="9525">
              <a:noFill/>
              <a:miter lim="800000"/>
              <a:headEnd/>
              <a:tailEnd/>
            </a:ln>
            <a:effectLst/>
          </p:spPr>
          <p:txBody>
            <a:bodyPr wrap="none">
              <a:prstTxWarp prst="textNoShape">
                <a:avLst/>
              </a:prstTxWarp>
              <a:spAutoFit/>
            </a:bodyPr>
            <a:lstStyle/>
            <a:p>
              <a:r>
                <a:rPr lang="en-US" sz="2400" b="1" dirty="0"/>
                <a:t>174…  160</a:t>
              </a:r>
            </a:p>
          </p:txBody>
        </p:sp>
      </p:grpSp>
      <p:grpSp>
        <p:nvGrpSpPr>
          <p:cNvPr id="6" name="Group 71"/>
          <p:cNvGrpSpPr>
            <a:grpSpLocks/>
          </p:cNvGrpSpPr>
          <p:nvPr/>
        </p:nvGrpSpPr>
        <p:grpSpPr bwMode="auto">
          <a:xfrm>
            <a:off x="2286000" y="4710113"/>
            <a:ext cx="7391400" cy="457200"/>
            <a:chOff x="480" y="3456"/>
            <a:chExt cx="4656" cy="192"/>
          </a:xfrm>
        </p:grpSpPr>
        <p:sp>
          <p:nvSpPr>
            <p:cNvPr id="69704" name="Line 72"/>
            <p:cNvSpPr>
              <a:spLocks noChangeShapeType="1"/>
            </p:cNvSpPr>
            <p:nvPr/>
          </p:nvSpPr>
          <p:spPr bwMode="auto">
            <a:xfrm>
              <a:off x="480" y="3456"/>
              <a:ext cx="528"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sp>
          <p:nvSpPr>
            <p:cNvPr id="69705" name="Line 73"/>
            <p:cNvSpPr>
              <a:spLocks noChangeShapeType="1"/>
            </p:cNvSpPr>
            <p:nvPr/>
          </p:nvSpPr>
          <p:spPr bwMode="auto">
            <a:xfrm flipV="1">
              <a:off x="1200" y="3456"/>
              <a:ext cx="3936"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2712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96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6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dissolve">
                                      <p:cBhvr>
                                        <p:cTn id="24" dur="500"/>
                                        <p:tgtEl>
                                          <p:spTgt spid="6964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9655"/>
                                        </p:tgtEl>
                                        <p:attrNameLst>
                                          <p:attrName>style.visibility</p:attrName>
                                        </p:attrNameLst>
                                      </p:cBhvr>
                                      <p:to>
                                        <p:strVal val="visible"/>
                                      </p:to>
                                    </p:set>
                                    <p:animEffect transition="in" filter="dissolve">
                                      <p:cBhvr>
                                        <p:cTn id="27" dur="500"/>
                                        <p:tgtEl>
                                          <p:spTgt spid="6965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9653"/>
                                        </p:tgtEl>
                                        <p:attrNameLst>
                                          <p:attrName>style.visibility</p:attrName>
                                        </p:attrNameLst>
                                      </p:cBhvr>
                                      <p:to>
                                        <p:strVal val="visible"/>
                                      </p:to>
                                    </p:set>
                                    <p:animEffect transition="in" filter="dissolve">
                                      <p:cBhvr>
                                        <p:cTn id="30" dur="500"/>
                                        <p:tgtEl>
                                          <p:spTgt spid="6965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9651"/>
                                        </p:tgtEl>
                                        <p:attrNameLst>
                                          <p:attrName>style.visibility</p:attrName>
                                        </p:attrNameLst>
                                      </p:cBhvr>
                                      <p:to>
                                        <p:strVal val="visible"/>
                                      </p:to>
                                    </p:set>
                                    <p:animEffect transition="in" filter="dissolve">
                                      <p:cBhvr>
                                        <p:cTn id="33" dur="500"/>
                                        <p:tgtEl>
                                          <p:spTgt spid="6965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9649"/>
                                        </p:tgtEl>
                                        <p:attrNameLst>
                                          <p:attrName>style.visibility</p:attrName>
                                        </p:attrNameLst>
                                      </p:cBhvr>
                                      <p:to>
                                        <p:strVal val="visible"/>
                                      </p:to>
                                    </p:set>
                                    <p:animEffect transition="in" filter="dissolve">
                                      <p:cBhvr>
                                        <p:cTn id="36" dur="500"/>
                                        <p:tgtEl>
                                          <p:spTgt spid="6964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9652"/>
                                        </p:tgtEl>
                                        <p:attrNameLst>
                                          <p:attrName>style.visibility</p:attrName>
                                        </p:attrNameLst>
                                      </p:cBhvr>
                                      <p:to>
                                        <p:strVal val="visible"/>
                                      </p:to>
                                    </p:set>
                                    <p:animEffect transition="in" filter="dissolve">
                                      <p:cBhvr>
                                        <p:cTn id="39" dur="500"/>
                                        <p:tgtEl>
                                          <p:spTgt spid="696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9654"/>
                                        </p:tgtEl>
                                        <p:attrNameLst>
                                          <p:attrName>style.visibility</p:attrName>
                                        </p:attrNameLst>
                                      </p:cBhvr>
                                      <p:to>
                                        <p:strVal val="visible"/>
                                      </p:to>
                                    </p:set>
                                    <p:animEffect transition="in" filter="dissolve">
                                      <p:cBhvr>
                                        <p:cTn id="42" dur="500"/>
                                        <p:tgtEl>
                                          <p:spTgt spid="6965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9650"/>
                                        </p:tgtEl>
                                        <p:attrNameLst>
                                          <p:attrName>style.visibility</p:attrName>
                                        </p:attrNameLst>
                                      </p:cBhvr>
                                      <p:to>
                                        <p:strVal val="visible"/>
                                      </p:to>
                                    </p:set>
                                    <p:animEffect transition="in" filter="dissolve">
                                      <p:cBhvr>
                                        <p:cTn id="45" dur="500"/>
                                        <p:tgtEl>
                                          <p:spTgt spid="69650"/>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9644"/>
                                        </p:tgtEl>
                                        <p:attrNameLst>
                                          <p:attrName>style.visibility</p:attrName>
                                        </p:attrNameLst>
                                      </p:cBhvr>
                                      <p:to>
                                        <p:strVal val="visible"/>
                                      </p:to>
                                    </p:set>
                                    <p:animEffect transition="in" filter="dissolve">
                                      <p:cBhvr>
                                        <p:cTn id="51" dur="500"/>
                                        <p:tgtEl>
                                          <p:spTgt spid="696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9657"/>
                                        </p:tgtEl>
                                        <p:attrNameLst>
                                          <p:attrName>style.visibility</p:attrName>
                                        </p:attrNameLst>
                                      </p:cBhvr>
                                      <p:to>
                                        <p:strVal val="visible"/>
                                      </p:to>
                                    </p:set>
                                    <p:animEffect transition="in" filter="dissolve">
                                      <p:cBhvr>
                                        <p:cTn id="54" dur="500"/>
                                        <p:tgtEl>
                                          <p:spTgt spid="696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9660"/>
                                        </p:tgtEl>
                                        <p:attrNameLst>
                                          <p:attrName>style.visibility</p:attrName>
                                        </p:attrNameLst>
                                      </p:cBhvr>
                                      <p:to>
                                        <p:strVal val="visible"/>
                                      </p:to>
                                    </p:set>
                                    <p:animEffect transition="in" filter="dissolve">
                                      <p:cBhvr>
                                        <p:cTn id="57" dur="500"/>
                                        <p:tgtEl>
                                          <p:spTgt spid="6966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9659"/>
                                        </p:tgtEl>
                                        <p:attrNameLst>
                                          <p:attrName>style.visibility</p:attrName>
                                        </p:attrNameLst>
                                      </p:cBhvr>
                                      <p:to>
                                        <p:strVal val="visible"/>
                                      </p:to>
                                    </p:set>
                                    <p:animEffect transition="in" filter="dissolve">
                                      <p:cBhvr>
                                        <p:cTn id="60" dur="500"/>
                                        <p:tgtEl>
                                          <p:spTgt spid="6965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9662"/>
                                        </p:tgtEl>
                                        <p:attrNameLst>
                                          <p:attrName>style.visibility</p:attrName>
                                        </p:attrNameLst>
                                      </p:cBhvr>
                                      <p:to>
                                        <p:strVal val="visible"/>
                                      </p:to>
                                    </p:set>
                                    <p:animEffect transition="in" filter="dissolve">
                                      <p:cBhvr>
                                        <p:cTn id="63" dur="500"/>
                                        <p:tgtEl>
                                          <p:spTgt spid="6966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69661"/>
                                        </p:tgtEl>
                                        <p:attrNameLst>
                                          <p:attrName>style.visibility</p:attrName>
                                        </p:attrNameLst>
                                      </p:cBhvr>
                                      <p:to>
                                        <p:strVal val="visible"/>
                                      </p:to>
                                    </p:set>
                                    <p:animEffect transition="in" filter="dissolve">
                                      <p:cBhvr>
                                        <p:cTn id="66" dur="500"/>
                                        <p:tgtEl>
                                          <p:spTgt spid="6966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9656"/>
                                        </p:tgtEl>
                                        <p:attrNameLst>
                                          <p:attrName>style.visibility</p:attrName>
                                        </p:attrNameLst>
                                      </p:cBhvr>
                                      <p:to>
                                        <p:strVal val="visible"/>
                                      </p:to>
                                    </p:set>
                                    <p:animEffect transition="in" filter="dissolve">
                                      <p:cBhvr>
                                        <p:cTn id="69" dur="500"/>
                                        <p:tgtEl>
                                          <p:spTgt spid="696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9658"/>
                                        </p:tgtEl>
                                        <p:attrNameLst>
                                          <p:attrName>style.visibility</p:attrName>
                                        </p:attrNameLst>
                                      </p:cBhvr>
                                      <p:to>
                                        <p:strVal val="visible"/>
                                      </p:to>
                                    </p:set>
                                    <p:animEffect transition="in" filter="dissolve">
                                      <p:cBhvr>
                                        <p:cTn id="72" dur="500"/>
                                        <p:tgtEl>
                                          <p:spTgt spid="69658"/>
                                        </p:tgtEl>
                                      </p:cBhvr>
                                    </p:animEffect>
                                  </p:childTnLst>
                                </p:cTn>
                              </p:par>
                              <p:par>
                                <p:cTn id="73" presetID="9"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968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968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6968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6968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9639"/>
                                        </p:tgtEl>
                                        <p:attrNameLst>
                                          <p:attrName>style.visibility</p:attrName>
                                        </p:attrNameLst>
                                      </p:cBhvr>
                                      <p:to>
                                        <p:strVal val="visible"/>
                                      </p:to>
                                    </p:set>
                                    <p:animEffect transition="in" filter="strips(downLeft)">
                                      <p:cBhvr>
                                        <p:cTn id="94" dur="500"/>
                                        <p:tgtEl>
                                          <p:spTgt spid="69639"/>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9648"/>
                                        </p:tgtEl>
                                        <p:attrNameLst>
                                          <p:attrName>style.visibility</p:attrName>
                                        </p:attrNameLst>
                                      </p:cBhvr>
                                      <p:to>
                                        <p:strVal val="visible"/>
                                      </p:to>
                                    </p:set>
                                    <p:animEffect transition="in" filter="strips(downLeft)">
                                      <p:cBhvr>
                                        <p:cTn id="97" dur="500"/>
                                        <p:tgtEl>
                                          <p:spTgt spid="69648"/>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69691"/>
                                        </p:tgtEl>
                                        <p:attrNameLst>
                                          <p:attrName>style.visibility</p:attrName>
                                        </p:attrNameLst>
                                      </p:cBhvr>
                                      <p:to>
                                        <p:strVal val="visible"/>
                                      </p:to>
                                    </p:set>
                                    <p:animEffect transition="in" filter="strips(downLeft)">
                                      <p:cBhvr>
                                        <p:cTn id="100" dur="500"/>
                                        <p:tgtEl>
                                          <p:spTgt spid="69691"/>
                                        </p:tgtEl>
                                      </p:cBhvr>
                                    </p:animEffect>
                                  </p:childTnLst>
                                </p:cTn>
                              </p:par>
                            </p:childTnLst>
                          </p:cTn>
                        </p:par>
                        <p:par>
                          <p:cTn id="101" fill="hold">
                            <p:stCondLst>
                              <p:cond delay="500"/>
                            </p:stCondLst>
                            <p:childTnLst>
                              <p:par>
                                <p:cTn id="102" presetID="18" presetClass="entr" presetSubtype="12" fill="hold" grpId="0" nodeType="afterEffect">
                                  <p:stCondLst>
                                    <p:cond delay="200"/>
                                  </p:stCondLst>
                                  <p:childTnLst>
                                    <p:set>
                                      <p:cBhvr>
                                        <p:cTn id="103" dur="1" fill="hold">
                                          <p:stCondLst>
                                            <p:cond delay="0"/>
                                          </p:stCondLst>
                                        </p:cTn>
                                        <p:tgtEl>
                                          <p:spTgt spid="69686"/>
                                        </p:tgtEl>
                                        <p:attrNameLst>
                                          <p:attrName>style.visibility</p:attrName>
                                        </p:attrNameLst>
                                      </p:cBhvr>
                                      <p:to>
                                        <p:strVal val="visible"/>
                                      </p:to>
                                    </p:set>
                                    <p:animEffect transition="in" filter="strips(downLeft)">
                                      <p:cBhvr>
                                        <p:cTn id="104" dur="500"/>
                                        <p:tgtEl>
                                          <p:spTgt spid="69686"/>
                                        </p:tgtEl>
                                      </p:cBhvr>
                                    </p:animEffect>
                                  </p:childTnLst>
                                </p:cTn>
                              </p:par>
                              <p:par>
                                <p:cTn id="105" presetID="18" presetClass="entr" presetSubtype="12" fill="hold" grpId="0" nodeType="withEffect">
                                  <p:stCondLst>
                                    <p:cond delay="200"/>
                                  </p:stCondLst>
                                  <p:childTnLst>
                                    <p:set>
                                      <p:cBhvr>
                                        <p:cTn id="106" dur="1" fill="hold">
                                          <p:stCondLst>
                                            <p:cond delay="0"/>
                                          </p:stCondLst>
                                        </p:cTn>
                                        <p:tgtEl>
                                          <p:spTgt spid="69690"/>
                                        </p:tgtEl>
                                        <p:attrNameLst>
                                          <p:attrName>style.visibility</p:attrName>
                                        </p:attrNameLst>
                                      </p:cBhvr>
                                      <p:to>
                                        <p:strVal val="visible"/>
                                      </p:to>
                                    </p:set>
                                    <p:animEffect transition="in" filter="strips(downLeft)">
                                      <p:cBhvr>
                                        <p:cTn id="107" dur="500"/>
                                        <p:tgtEl>
                                          <p:spTgt spid="6969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slide(fromBottom)">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6"/>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
                                        </p:tgtEl>
                                        <p:attrNameLst>
                                          <p:attrName>style.visibility</p:attrName>
                                        </p:attrNameLst>
                                      </p:cBhvr>
                                      <p:to>
                                        <p:strVal val="hidden"/>
                                      </p:to>
                                    </p:set>
                                  </p:childTnLst>
                                </p:cTn>
                              </p:par>
                            </p:childTnLst>
                          </p:cTn>
                        </p:par>
                        <p:par>
                          <p:cTn id="125" fill="hold">
                            <p:stCondLst>
                              <p:cond delay="0"/>
                            </p:stCondLst>
                            <p:childTnLst>
                              <p:par>
                                <p:cTn id="126" presetID="18" presetClass="entr" presetSubtype="3" fill="hold" grpId="0" nodeType="afterEffect">
                                  <p:stCondLst>
                                    <p:cond delay="0"/>
                                  </p:stCondLst>
                                  <p:childTnLst>
                                    <p:set>
                                      <p:cBhvr>
                                        <p:cTn id="127" dur="1" fill="hold">
                                          <p:stCondLst>
                                            <p:cond delay="0"/>
                                          </p:stCondLst>
                                        </p:cTn>
                                        <p:tgtEl>
                                          <p:spTgt spid="69687"/>
                                        </p:tgtEl>
                                        <p:attrNameLst>
                                          <p:attrName>style.visibility</p:attrName>
                                        </p:attrNameLst>
                                      </p:cBhvr>
                                      <p:to>
                                        <p:strVal val="visible"/>
                                      </p:to>
                                    </p:set>
                                    <p:animEffect transition="in" filter="strips(upRight)">
                                      <p:cBhvr>
                                        <p:cTn id="128" dur="500"/>
                                        <p:tgtEl>
                                          <p:spTgt spid="69687"/>
                                        </p:tgtEl>
                                      </p:cBhvr>
                                    </p:animEffect>
                                  </p:childTnLst>
                                </p:cTn>
                              </p:par>
                              <p:par>
                                <p:cTn id="129" presetID="18" presetClass="entr" presetSubtype="3" fill="hold" grpId="0" nodeType="withEffect">
                                  <p:stCondLst>
                                    <p:cond delay="0"/>
                                  </p:stCondLst>
                                  <p:childTnLst>
                                    <p:set>
                                      <p:cBhvr>
                                        <p:cTn id="130" dur="1" fill="hold">
                                          <p:stCondLst>
                                            <p:cond delay="0"/>
                                          </p:stCondLst>
                                        </p:cTn>
                                        <p:tgtEl>
                                          <p:spTgt spid="69688"/>
                                        </p:tgtEl>
                                        <p:attrNameLst>
                                          <p:attrName>style.visibility</p:attrName>
                                        </p:attrNameLst>
                                      </p:cBhvr>
                                      <p:to>
                                        <p:strVal val="visible"/>
                                      </p:to>
                                    </p:set>
                                    <p:animEffect transition="in" filter="strips(upRight)">
                                      <p:cBhvr>
                                        <p:cTn id="131" dur="500"/>
                                        <p:tgtEl>
                                          <p:spTgt spid="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6" grpId="0" animBg="1"/>
      <p:bldP spid="69639" grpId="0"/>
      <p:bldP spid="69640" grpId="0"/>
      <p:bldP spid="69641" grpId="0" animBg="1"/>
      <p:bldP spid="69642" grpId="0" animBg="1"/>
      <p:bldP spid="69643" grpId="0" animBg="1"/>
      <p:bldP spid="69644" grpId="0" animBg="1"/>
      <p:bldP spid="69648" grpId="0" animBg="1"/>
      <p:bldP spid="69649" grpId="0" animBg="1"/>
      <p:bldP spid="69650" grpId="0" animBg="1"/>
      <p:bldP spid="69651" grpId="0" animBg="1"/>
      <p:bldP spid="69652" grpId="0" animBg="1"/>
      <p:bldP spid="69653" grpId="0" animBg="1"/>
      <p:bldP spid="69654" grpId="0" animBg="1"/>
      <p:bldP spid="69655" grpId="0" animBg="1"/>
      <p:bldP spid="69656" grpId="0" animBg="1"/>
      <p:bldP spid="69657" grpId="0" animBg="1"/>
      <p:bldP spid="69658" grpId="0" animBg="1"/>
      <p:bldP spid="69659" grpId="0" animBg="1"/>
      <p:bldP spid="69660" grpId="0" animBg="1"/>
      <p:bldP spid="69661" grpId="0" animBg="1"/>
      <p:bldP spid="69662" grpId="0" animBg="1"/>
      <p:bldP spid="69663" grpId="0" animBg="1"/>
      <p:bldP spid="69673" grpId="0" animBg="1"/>
      <p:bldP spid="69683" grpId="0" animBg="1"/>
      <p:bldP spid="69684" grpId="0" animBg="1"/>
      <p:bldP spid="69685" grpId="0" animBg="1"/>
      <p:bldP spid="69686" grpId="0" animBg="1"/>
      <p:bldP spid="69687" grpId="0" animBg="1"/>
      <p:bldP spid="69688" grpId="0"/>
      <p:bldP spid="69689" grpId="0" animBg="1"/>
      <p:bldP spid="69690" grpId="0" animBg="1"/>
      <p:bldP spid="696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1B40-B921-9843-A205-3A5556C616DD}"/>
              </a:ext>
            </a:extLst>
          </p:cNvPr>
          <p:cNvSpPr>
            <a:spLocks noGrp="1"/>
          </p:cNvSpPr>
          <p:nvPr>
            <p:ph type="title"/>
          </p:nvPr>
        </p:nvSpPr>
        <p:spPr/>
        <p:txBody>
          <a:bodyPr/>
          <a:lstStyle/>
          <a:p>
            <a:r>
              <a:rPr lang="en-US" dirty="0"/>
              <a:t>Border Gateway Protocol</a:t>
            </a:r>
          </a:p>
        </p:txBody>
      </p:sp>
      <p:sp>
        <p:nvSpPr>
          <p:cNvPr id="3" name="Content Placeholder 2">
            <a:extLst>
              <a:ext uri="{FF2B5EF4-FFF2-40B4-BE49-F238E27FC236}">
                <a16:creationId xmlns:a16="http://schemas.microsoft.com/office/drawing/2014/main" id="{6B3943CA-92BA-184D-B7C8-2EBAC8195E83}"/>
              </a:ext>
            </a:extLst>
          </p:cNvPr>
          <p:cNvSpPr>
            <a:spLocks noGrp="1"/>
          </p:cNvSpPr>
          <p:nvPr>
            <p:ph idx="1"/>
          </p:nvPr>
        </p:nvSpPr>
        <p:spPr>
          <a:xfrm>
            <a:off x="2033258" y="1816572"/>
            <a:ext cx="7083582" cy="4351338"/>
          </a:xfrm>
        </p:spPr>
        <p:txBody>
          <a:bodyPr/>
          <a:lstStyle/>
          <a:p>
            <a:r>
              <a:rPr lang="en-US" dirty="0"/>
              <a:t>Internet’s interdomain routing protocol, BGP, essentially has no security — will believe any routes advertised by neighboring router.</a:t>
            </a:r>
          </a:p>
          <a:p>
            <a:endParaRPr lang="en-US" dirty="0"/>
          </a:p>
          <a:p>
            <a:r>
              <a:rPr lang="en-US" dirty="0"/>
              <a:t>Different ways to interfere with Internet routing:</a:t>
            </a:r>
          </a:p>
          <a:p>
            <a:pPr lvl="1"/>
            <a:r>
              <a:rPr lang="en-US" dirty="0"/>
              <a:t>Cut-off (Egypt case)</a:t>
            </a:r>
          </a:p>
          <a:p>
            <a:pPr lvl="1"/>
            <a:r>
              <a:rPr lang="en-US" dirty="0"/>
              <a:t>BGP “route hijacking”</a:t>
            </a:r>
          </a:p>
        </p:txBody>
      </p:sp>
    </p:spTree>
    <p:extLst>
      <p:ext uri="{BB962C8B-B14F-4D97-AF65-F5344CB8AC3E}">
        <p14:creationId xmlns:p14="http://schemas.microsoft.com/office/powerpoint/2010/main" val="255880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E416F-9293-6E4B-95C4-EA217AAE133E}"/>
              </a:ext>
            </a:extLst>
          </p:cNvPr>
          <p:cNvPicPr>
            <a:picLocks noChangeAspect="1"/>
          </p:cNvPicPr>
          <p:nvPr/>
        </p:nvPicPr>
        <p:blipFill>
          <a:blip r:embed="rId3"/>
          <a:stretch>
            <a:fillRect/>
          </a:stretch>
        </p:blipFill>
        <p:spPr>
          <a:xfrm>
            <a:off x="986728" y="0"/>
            <a:ext cx="10218544" cy="6858000"/>
          </a:xfrm>
          <a:prstGeom prst="rect">
            <a:avLst/>
          </a:prstGeom>
        </p:spPr>
      </p:pic>
    </p:spTree>
    <p:extLst>
      <p:ext uri="{BB962C8B-B14F-4D97-AF65-F5344CB8AC3E}">
        <p14:creationId xmlns:p14="http://schemas.microsoft.com/office/powerpoint/2010/main" val="316704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cs typeface="+mj-cs"/>
              </a:rPr>
              <a:t>China’s Accidental Hijack</a:t>
            </a:r>
          </a:p>
        </p:txBody>
      </p:sp>
      <p:sp>
        <p:nvSpPr>
          <p:cNvPr id="4" name="Slide Number Placeholder 3"/>
          <p:cNvSpPr>
            <a:spLocks noGrp="1"/>
          </p:cNvSpPr>
          <p:nvPr>
            <p:ph type="sldNum" sz="quarter" idx="12"/>
          </p:nvPr>
        </p:nvSpPr>
        <p:spPr/>
        <p:txBody>
          <a:bodyPr/>
          <a:lstStyle/>
          <a:p>
            <a:pPr>
              <a:defRPr/>
            </a:pPr>
            <a:fld id="{E0B4E505-81E3-DA4B-AF6F-5DB0B8EF4C6B}" type="slidenum">
              <a:rPr lang="en-US"/>
              <a:pPr>
                <a:defRPr/>
              </a:pPr>
              <a:t>26</a:t>
            </a:fld>
            <a:endParaRPr lang="en-US"/>
          </a:p>
        </p:txBody>
      </p:sp>
      <p:pic>
        <p:nvPicPr>
          <p:cNvPr id="1843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54201"/>
            <a:ext cx="9144000" cy="314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2191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cs typeface="+mj-cs"/>
              </a:rPr>
              <a:t>China Hijack: Sequence of Events</a:t>
            </a:r>
          </a:p>
        </p:txBody>
      </p:sp>
      <p:sp>
        <p:nvSpPr>
          <p:cNvPr id="5" name="Content Placeholder 4"/>
          <p:cNvSpPr>
            <a:spLocks noGrp="1"/>
          </p:cNvSpPr>
          <p:nvPr>
            <p:ph idx="1"/>
          </p:nvPr>
        </p:nvSpPr>
        <p:spPr>
          <a:xfrm>
            <a:off x="704193" y="1571296"/>
            <a:ext cx="4755110" cy="4525963"/>
          </a:xfrm>
        </p:spPr>
        <p:txBody>
          <a:bodyPr>
            <a:normAutofit lnSpcReduction="10000"/>
          </a:bodyPr>
          <a:lstStyle/>
          <a:p>
            <a:pPr eaLnBrk="1" hangingPunct="1">
              <a:defRPr/>
            </a:pPr>
            <a:r>
              <a:rPr lang="en-US" sz="2400" dirty="0"/>
              <a:t>On April 8, 2010, China advertised about 50,000 blocks of IP addresses from 170 different countries</a:t>
            </a:r>
          </a:p>
          <a:p>
            <a:pPr lvl="1" eaLnBrk="1" hangingPunct="1">
              <a:defRPr/>
            </a:pPr>
            <a:r>
              <a:rPr lang="en-US" sz="2000" dirty="0"/>
              <a:t>60,000 prefixes from the US</a:t>
            </a:r>
          </a:p>
          <a:p>
            <a:pPr lvl="1" eaLnBrk="1" hangingPunct="1">
              <a:defRPr/>
            </a:pPr>
            <a:endParaRPr lang="en-US" sz="2000" dirty="0"/>
          </a:p>
          <a:p>
            <a:pPr eaLnBrk="1" hangingPunct="1">
              <a:defRPr/>
            </a:pPr>
            <a:r>
              <a:rPr lang="en-US" sz="2400" dirty="0"/>
              <a:t>Event lasted for 20 minutes</a:t>
            </a:r>
          </a:p>
          <a:p>
            <a:pPr eaLnBrk="1" hangingPunct="1">
              <a:defRPr/>
            </a:pPr>
            <a:endParaRPr lang="en-US" sz="2400" dirty="0"/>
          </a:p>
          <a:p>
            <a:pPr eaLnBrk="1" hangingPunct="1">
              <a:defRPr/>
            </a:pPr>
            <a:r>
              <a:rPr lang="en-US" sz="2400" dirty="0"/>
              <a:t>Why did most people not notice?</a:t>
            </a:r>
          </a:p>
          <a:p>
            <a:pPr eaLnBrk="1" hangingPunct="1">
              <a:defRPr/>
            </a:pPr>
            <a:endParaRPr lang="en-US" sz="2400" dirty="0"/>
          </a:p>
          <a:p>
            <a:pPr eaLnBrk="1" hangingPunct="1">
              <a:defRPr/>
            </a:pPr>
            <a:r>
              <a:rPr lang="en-US" sz="2400" dirty="0"/>
              <a:t>How might more traffic have been intercepted?</a:t>
            </a:r>
          </a:p>
        </p:txBody>
      </p:sp>
      <p:sp>
        <p:nvSpPr>
          <p:cNvPr id="3" name="Slide Number Placeholder 2"/>
          <p:cNvSpPr>
            <a:spLocks noGrp="1"/>
          </p:cNvSpPr>
          <p:nvPr>
            <p:ph type="sldNum" sz="quarter" idx="12"/>
          </p:nvPr>
        </p:nvSpPr>
        <p:spPr/>
        <p:txBody>
          <a:bodyPr/>
          <a:lstStyle/>
          <a:p>
            <a:pPr>
              <a:defRPr/>
            </a:pPr>
            <a:fld id="{6BB02F54-C660-A04F-BB32-A0E2F29833DB}" type="slidenum">
              <a:rPr lang="en-US"/>
              <a:pPr>
                <a:defRPr/>
              </a:pPr>
              <a:t>27</a:t>
            </a:fld>
            <a:endParaRPr lang="en-US"/>
          </a:p>
        </p:txBody>
      </p:sp>
      <p:sp>
        <p:nvSpPr>
          <p:cNvPr id="19460" name="TextBox 5"/>
          <p:cNvSpPr txBox="1">
            <a:spLocks noChangeArrowheads="1"/>
          </p:cNvSpPr>
          <p:nvPr/>
        </p:nvSpPr>
        <p:spPr bwMode="auto">
          <a:xfrm>
            <a:off x="3276600" y="6505576"/>
            <a:ext cx="5867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http://</a:t>
            </a:r>
            <a:r>
              <a:rPr lang="en-US" sz="1200" dirty="0" err="1"/>
              <a:t>www.renesys.com</a:t>
            </a:r>
            <a:r>
              <a:rPr lang="en-US" sz="1200" dirty="0"/>
              <a:t>/blog/2010/11/chinas-18-minute-mystery.shtml</a:t>
            </a:r>
          </a:p>
        </p:txBody>
      </p:sp>
      <p:pic>
        <p:nvPicPr>
          <p:cNvPr id="1946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72138" y="1447800"/>
            <a:ext cx="4995862" cy="394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4866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36700" y="368300"/>
            <a:ext cx="9118600" cy="6121400"/>
          </a:xfrm>
          <a:prstGeom prst="rect">
            <a:avLst/>
          </a:prstGeom>
        </p:spPr>
      </p:pic>
    </p:spTree>
    <p:extLst>
      <p:ext uri="{BB962C8B-B14F-4D97-AF65-F5344CB8AC3E}">
        <p14:creationId xmlns:p14="http://schemas.microsoft.com/office/powerpoint/2010/main" val="150266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mj-cs"/>
              </a:rPr>
              <a:t>Other “Famous” Hijack Events</a:t>
            </a:r>
          </a:p>
        </p:txBody>
      </p:sp>
      <p:sp>
        <p:nvSpPr>
          <p:cNvPr id="3" name="Content Placeholder 2"/>
          <p:cNvSpPr>
            <a:spLocks noGrp="1"/>
          </p:cNvSpPr>
          <p:nvPr>
            <p:ph idx="1"/>
          </p:nvPr>
        </p:nvSpPr>
        <p:spPr>
          <a:xfrm>
            <a:off x="1981200" y="1295401"/>
            <a:ext cx="8229600" cy="4525963"/>
          </a:xfrm>
        </p:spPr>
        <p:txBody>
          <a:bodyPr/>
          <a:lstStyle/>
          <a:p>
            <a:pPr eaLnBrk="1" hangingPunct="1">
              <a:defRPr/>
            </a:pPr>
            <a:r>
              <a:rPr lang="en-US" dirty="0">
                <a:cs typeface="+mn-cs"/>
              </a:rPr>
              <a:t>February 24, 2008: Pakistan advertises a small part of YouTube’s AS 36561</a:t>
            </a:r>
          </a:p>
          <a:p>
            <a:pPr lvl="1" eaLnBrk="1" hangingPunct="1">
              <a:defRPr/>
            </a:pPr>
            <a:r>
              <a:rPr lang="en-US" dirty="0"/>
              <a:t>Likely as a botched attempt to block YouTube in Pakistan, following a government order</a:t>
            </a:r>
          </a:p>
          <a:p>
            <a:pPr eaLnBrk="1" hangingPunct="1">
              <a:defRPr/>
            </a:pPr>
            <a:endParaRPr lang="en-US" dirty="0">
              <a:cs typeface="+mn-cs"/>
            </a:endParaRPr>
          </a:p>
          <a:p>
            <a:pPr eaLnBrk="1" hangingPunct="1">
              <a:defRPr/>
            </a:pPr>
            <a:r>
              <a:rPr lang="en-US" dirty="0">
                <a:cs typeface="+mn-cs"/>
              </a:rPr>
              <a:t>January 22, 2006: Con Edison (AS 27605) mistakenly advertises lot of networks (Level 3, UUNet, </a:t>
            </a:r>
            <a:r>
              <a:rPr lang="en-US" dirty="0" err="1">
                <a:cs typeface="+mn-cs"/>
              </a:rPr>
              <a:t>Panix</a:t>
            </a:r>
            <a:r>
              <a:rPr lang="en-US" dirty="0">
                <a:cs typeface="+mn-cs"/>
              </a:rPr>
              <a:t> ISP, …)</a:t>
            </a:r>
          </a:p>
          <a:p>
            <a:pPr eaLnBrk="1" hangingPunct="1">
              <a:defRPr/>
            </a:pPr>
            <a:endParaRPr lang="en-US" dirty="0">
              <a:cs typeface="+mn-cs"/>
            </a:endParaRPr>
          </a:p>
          <a:p>
            <a:pPr eaLnBrk="1" hangingPunct="1">
              <a:defRPr/>
            </a:pPr>
            <a:r>
              <a:rPr lang="en-US" dirty="0">
                <a:cs typeface="+mn-cs"/>
              </a:rPr>
              <a:t>April 25, 1995: AS 7007 incident</a:t>
            </a:r>
          </a:p>
        </p:txBody>
      </p:sp>
      <p:sp>
        <p:nvSpPr>
          <p:cNvPr id="4" name="Slide Number Placeholder 3"/>
          <p:cNvSpPr>
            <a:spLocks noGrp="1"/>
          </p:cNvSpPr>
          <p:nvPr>
            <p:ph type="sldNum" sz="quarter" idx="12"/>
          </p:nvPr>
        </p:nvSpPr>
        <p:spPr/>
        <p:txBody>
          <a:bodyPr/>
          <a:lstStyle/>
          <a:p>
            <a:pPr>
              <a:defRPr/>
            </a:pPr>
            <a:fld id="{B991B53C-A46A-864A-9BB5-BECAFAAEB184}" type="slidenum">
              <a:rPr lang="en-US"/>
              <a:pPr>
                <a:defRPr/>
              </a:pPr>
              <a:t>29</a:t>
            </a:fld>
            <a:endParaRPr lang="en-US"/>
          </a:p>
        </p:txBody>
      </p:sp>
      <p:sp>
        <p:nvSpPr>
          <p:cNvPr id="20484" name="TextBox 4"/>
          <p:cNvSpPr txBox="1">
            <a:spLocks noChangeArrowheads="1"/>
          </p:cNvSpPr>
          <p:nvPr/>
        </p:nvSpPr>
        <p:spPr bwMode="auto">
          <a:xfrm>
            <a:off x="2057400" y="5983288"/>
            <a:ext cx="76962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“Ultimately, though, the problem remains on of transitive trust.  A provider can and should limit the advertisements it will accept from a customer.”</a:t>
            </a:r>
          </a:p>
        </p:txBody>
      </p:sp>
    </p:spTree>
    <p:extLst>
      <p:ext uri="{BB962C8B-B14F-4D97-AF65-F5344CB8AC3E}">
        <p14:creationId xmlns:p14="http://schemas.microsoft.com/office/powerpoint/2010/main" val="134500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2.2.1: Domain Name System</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1567906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546101"/>
            <a:ext cx="9144000" cy="5748291"/>
          </a:xfrm>
          <a:prstGeom prst="rect">
            <a:avLst/>
          </a:prstGeom>
        </p:spPr>
      </p:pic>
    </p:spTree>
    <p:extLst>
      <p:ext uri="{BB962C8B-B14F-4D97-AF65-F5344CB8AC3E}">
        <p14:creationId xmlns:p14="http://schemas.microsoft.com/office/powerpoint/2010/main" val="1155946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descr="YouTube and Pakistan Telecom">
            <a:hlinkClick r:id="" action="ppaction://media"/>
            <a:extLst>
              <a:ext uri="{FF2B5EF4-FFF2-40B4-BE49-F238E27FC236}">
                <a16:creationId xmlns:a16="http://schemas.microsoft.com/office/drawing/2014/main" id="{197C75F1-2391-7E47-B906-043A64AD2506}"/>
              </a:ext>
            </a:extLst>
          </p:cNvPr>
          <p:cNvPicPr>
            <a:picLocks noRot="1" noChangeAspect="1"/>
          </p:cNvPicPr>
          <p:nvPr>
            <a:videoFile r:link="rId1"/>
          </p:nvPr>
        </p:nvPicPr>
        <p:blipFill>
          <a:blip r:embed="rId4"/>
          <a:stretch>
            <a:fillRect/>
          </a:stretch>
        </p:blipFill>
        <p:spPr>
          <a:xfrm>
            <a:off x="1607127" y="165162"/>
            <a:ext cx="8709891" cy="6527675"/>
          </a:xfrm>
          <a:prstGeom prst="rect">
            <a:avLst/>
          </a:prstGeom>
        </p:spPr>
      </p:pic>
    </p:spTree>
    <p:extLst>
      <p:ext uri="{BB962C8B-B14F-4D97-AF65-F5344CB8AC3E}">
        <p14:creationId xmlns:p14="http://schemas.microsoft.com/office/powerpoint/2010/main" val="13033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26D9-405D-1246-8D7D-E7B0A1C94AA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6B43DA-17A7-2743-B69F-0F4A65388050}"/>
              </a:ext>
            </a:extLst>
          </p:cNvPr>
          <p:cNvSpPr>
            <a:spLocks noGrp="1"/>
          </p:cNvSpPr>
          <p:nvPr>
            <p:ph idx="1"/>
          </p:nvPr>
        </p:nvSpPr>
        <p:spPr/>
        <p:txBody>
          <a:bodyPr/>
          <a:lstStyle/>
          <a:p>
            <a:r>
              <a:rPr lang="en-US" dirty="0"/>
              <a:t>The Border Gateway Protocol (BGP) is the Internet’s interdomain routing protocol, used to connect tens of thousands of independently operated networks</a:t>
            </a:r>
          </a:p>
          <a:p>
            <a:endParaRPr lang="en-US" dirty="0"/>
          </a:p>
          <a:p>
            <a:r>
              <a:rPr lang="en-US" dirty="0"/>
              <a:t>BGP is notoriously insecure and susceptible to “route hijacks”.</a:t>
            </a:r>
          </a:p>
          <a:p>
            <a:endParaRPr lang="en-US" dirty="0"/>
          </a:p>
          <a:p>
            <a:r>
              <a:rPr lang="en-US" dirty="0"/>
              <a:t>Route hijacks occur accidentally through misconfiguration but also can be exploited by censors to interfere with connectivity to specific Internet sites.</a:t>
            </a:r>
          </a:p>
        </p:txBody>
      </p:sp>
    </p:spTree>
    <p:extLst>
      <p:ext uri="{BB962C8B-B14F-4D97-AF65-F5344CB8AC3E}">
        <p14:creationId xmlns:p14="http://schemas.microsoft.com/office/powerpoint/2010/main" val="357203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2.2.4: Web Page Blocking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422580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 Pages: Common Form of Censorship</a:t>
            </a:r>
          </a:p>
        </p:txBody>
      </p:sp>
      <p:pic>
        <p:nvPicPr>
          <p:cNvPr id="5" name="Picture 7" descr="C:\Users\Ben\AppData\Local\Microsoft\Windows\Temporary Internet Files\Content.IE5\YPKWIQS1\MC9004326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81518"/>
            <a:ext cx="1524000" cy="1524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Content Placeholder 3" descr="cnn-access-10-2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36" b="15214"/>
          <a:stretch/>
        </p:blipFill>
        <p:spPr>
          <a:xfrm>
            <a:off x="5865475" y="2150903"/>
            <a:ext cx="4684437" cy="3204556"/>
          </a:xfrm>
        </p:spPr>
      </p:pic>
      <p:cxnSp>
        <p:nvCxnSpPr>
          <p:cNvPr id="9" name="Straight Arrow Connector 8"/>
          <p:cNvCxnSpPr/>
          <p:nvPr/>
        </p:nvCxnSpPr>
        <p:spPr>
          <a:xfrm>
            <a:off x="3579642" y="3718705"/>
            <a:ext cx="2207274" cy="3447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459" y="4141407"/>
            <a:ext cx="8793362" cy="2504882"/>
          </a:xfrm>
          <a:prstGeom prst="rect">
            <a:avLst/>
          </a:prstGeom>
        </p:spPr>
      </p:pic>
    </p:spTree>
    <p:extLst>
      <p:ext uri="{BB962C8B-B14F-4D97-AF65-F5344CB8AC3E}">
        <p14:creationId xmlns:p14="http://schemas.microsoft.com/office/powerpoint/2010/main" val="27929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HTTP/Web Filtering: Block Pages</a:t>
            </a:r>
          </a:p>
        </p:txBody>
      </p:sp>
      <p:sp>
        <p:nvSpPr>
          <p:cNvPr id="4" name="Content Placeholder 3"/>
          <p:cNvSpPr>
            <a:spLocks noGrp="1"/>
          </p:cNvSpPr>
          <p:nvPr>
            <p:ph idx="1"/>
          </p:nvPr>
        </p:nvSpPr>
        <p:spPr>
          <a:xfrm>
            <a:off x="1056290" y="4549690"/>
            <a:ext cx="9611710" cy="1165948"/>
          </a:xfrm>
        </p:spPr>
        <p:txBody>
          <a:bodyPr>
            <a:normAutofit/>
          </a:bodyPr>
          <a:lstStyle/>
          <a:p>
            <a:r>
              <a:rPr lang="en-US" dirty="0"/>
              <a:t>Differences in accessible pages inhibit block page detection</a:t>
            </a:r>
          </a:p>
          <a:p>
            <a:r>
              <a:rPr lang="en-US" dirty="0"/>
              <a:t>Pages are structurally similar, but contain different content</a:t>
            </a:r>
          </a:p>
        </p:txBody>
      </p:sp>
      <p:sp>
        <p:nvSpPr>
          <p:cNvPr id="2" name="Slide Number Placeholder 1"/>
          <p:cNvSpPr>
            <a:spLocks noGrp="1"/>
          </p:cNvSpPr>
          <p:nvPr>
            <p:ph type="sldNum" sz="quarter" idx="12"/>
          </p:nvPr>
        </p:nvSpPr>
        <p:spPr/>
        <p:txBody>
          <a:bodyPr/>
          <a:lstStyle/>
          <a:p>
            <a:pPr>
              <a:defRPr/>
            </a:pPr>
            <a:fld id="{336C02B4-4575-7243-9D87-AD52F727BE91}" type="slidenum">
              <a:rPr lang="en-US" smtClean="0"/>
              <a:pPr>
                <a:defRPr/>
              </a:pPr>
              <a:t>35</a:t>
            </a:fld>
            <a:endParaRPr lang="en-US"/>
          </a:p>
        </p:txBody>
      </p:sp>
      <p:pic>
        <p:nvPicPr>
          <p:cNvPr id="5" name="Picture 4"/>
          <p:cNvPicPr>
            <a:picLocks noChangeAspect="1"/>
          </p:cNvPicPr>
          <p:nvPr/>
        </p:nvPicPr>
        <p:blipFill>
          <a:blip r:embed="rId2"/>
          <a:stretch>
            <a:fillRect/>
          </a:stretch>
        </p:blipFill>
        <p:spPr>
          <a:xfrm>
            <a:off x="722707" y="1565398"/>
            <a:ext cx="9945293" cy="2967157"/>
          </a:xfrm>
          <a:prstGeom prst="rect">
            <a:avLst/>
          </a:prstGeom>
        </p:spPr>
      </p:pic>
    </p:spTree>
    <p:extLst>
      <p:ext uri="{BB962C8B-B14F-4D97-AF65-F5344CB8AC3E}">
        <p14:creationId xmlns:p14="http://schemas.microsoft.com/office/powerpoint/2010/main" val="2102986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27" y="135788"/>
            <a:ext cx="10515600" cy="1325563"/>
          </a:xfrm>
        </p:spPr>
        <p:txBody>
          <a:bodyPr/>
          <a:lstStyle/>
          <a:p>
            <a:r>
              <a:rPr lang="en-US" dirty="0"/>
              <a:t>Block Page Detection is Tricky, but Length Comparisons Can Work</a:t>
            </a:r>
          </a:p>
        </p:txBody>
      </p:sp>
      <p:pic>
        <p:nvPicPr>
          <p:cNvPr id="4" name="Content Placeholder 3" descr="cnn-access-10-24.png"/>
          <p:cNvPicPr>
            <a:picLocks noGrp="1" noChangeAspect="1"/>
          </p:cNvPicPr>
          <p:nvPr>
            <p:ph idx="1"/>
          </p:nvPr>
        </p:nvPicPr>
        <p:blipFill rotWithShape="1">
          <a:blip r:embed="rId2">
            <a:extLst>
              <a:ext uri="{28A0092B-C50C-407E-A947-70E740481C1C}">
                <a14:useLocalDpi xmlns:a14="http://schemas.microsoft.com/office/drawing/2010/main" val="0"/>
              </a:ext>
            </a:extLst>
          </a:blip>
          <a:srcRect t="-336" b="15214"/>
          <a:stretch/>
        </p:blipFill>
        <p:spPr>
          <a:xfrm>
            <a:off x="1832753" y="1417639"/>
            <a:ext cx="3942125" cy="2696751"/>
          </a:xfrm>
        </p:spPr>
      </p:pic>
      <p:pic>
        <p:nvPicPr>
          <p:cNvPr id="5" name="Picture 4" descr="cnn-access-10-30.png"/>
          <p:cNvPicPr>
            <a:picLocks noChangeAspect="1"/>
          </p:cNvPicPr>
          <p:nvPr/>
        </p:nvPicPr>
        <p:blipFill rotWithShape="1">
          <a:blip r:embed="rId3">
            <a:extLst>
              <a:ext uri="{28A0092B-C50C-407E-A947-70E740481C1C}">
                <a14:useLocalDpi xmlns:a14="http://schemas.microsoft.com/office/drawing/2010/main" val="0"/>
              </a:ext>
            </a:extLst>
          </a:blip>
          <a:srcRect b="14073"/>
          <a:stretch/>
        </p:blipFill>
        <p:spPr>
          <a:xfrm>
            <a:off x="6266749" y="1426415"/>
            <a:ext cx="3952950" cy="2687974"/>
          </a:xfrm>
          <a:prstGeom prst="rect">
            <a:avLst/>
          </a:prstGeom>
        </p:spPr>
      </p:pic>
      <p:sp>
        <p:nvSpPr>
          <p:cNvPr id="3" name="Oval 2"/>
          <p:cNvSpPr/>
          <p:nvPr/>
        </p:nvSpPr>
        <p:spPr>
          <a:xfrm>
            <a:off x="3458218" y="2448585"/>
            <a:ext cx="2478209" cy="1885541"/>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499278" y="2260540"/>
            <a:ext cx="2478209" cy="1977199"/>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300" y="4510554"/>
            <a:ext cx="6375400" cy="1816100"/>
          </a:xfrm>
          <a:prstGeom prst="rect">
            <a:avLst/>
          </a:prstGeom>
        </p:spPr>
      </p:pic>
    </p:spTree>
    <p:extLst>
      <p:ext uri="{BB962C8B-B14F-4D97-AF65-F5344CB8AC3E}">
        <p14:creationId xmlns:p14="http://schemas.microsoft.com/office/powerpoint/2010/main" val="400941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0B3668-118E-EF46-92BF-DB04F39280F4}"/>
              </a:ext>
            </a:extLst>
          </p:cNvPr>
          <p:cNvSpPr>
            <a:spLocks noGrp="1"/>
          </p:cNvSpPr>
          <p:nvPr>
            <p:ph type="title"/>
          </p:nvPr>
        </p:nvSpPr>
        <p:spPr/>
        <p:txBody>
          <a:bodyPr/>
          <a:lstStyle/>
          <a:p>
            <a:r>
              <a:rPr lang="en-US" dirty="0"/>
              <a:t>Some Common Web Filtering and Block Pages</a:t>
            </a:r>
          </a:p>
        </p:txBody>
      </p:sp>
      <p:pic>
        <p:nvPicPr>
          <p:cNvPr id="5" name="Picture 4">
            <a:extLst>
              <a:ext uri="{FF2B5EF4-FFF2-40B4-BE49-F238E27FC236}">
                <a16:creationId xmlns:a16="http://schemas.microsoft.com/office/drawing/2014/main" id="{3DE2C1BB-9BEB-6044-88DF-AAB64A12F47D}"/>
              </a:ext>
            </a:extLst>
          </p:cNvPr>
          <p:cNvPicPr>
            <a:picLocks noChangeAspect="1"/>
          </p:cNvPicPr>
          <p:nvPr/>
        </p:nvPicPr>
        <p:blipFill>
          <a:blip r:embed="rId2"/>
          <a:stretch>
            <a:fillRect/>
          </a:stretch>
        </p:blipFill>
        <p:spPr>
          <a:xfrm>
            <a:off x="0" y="1950732"/>
            <a:ext cx="12192000" cy="2956535"/>
          </a:xfrm>
          <a:prstGeom prst="rect">
            <a:avLst/>
          </a:prstGeom>
        </p:spPr>
      </p:pic>
    </p:spTree>
    <p:extLst>
      <p:ext uri="{BB962C8B-B14F-4D97-AF65-F5344CB8AC3E}">
        <p14:creationId xmlns:p14="http://schemas.microsoft.com/office/powerpoint/2010/main" val="188503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9C6C-FEDF-B34F-A3BC-3F639C9ECA62}"/>
              </a:ext>
            </a:extLst>
          </p:cNvPr>
          <p:cNvSpPr>
            <a:spLocks noGrp="1"/>
          </p:cNvSpPr>
          <p:nvPr>
            <p:ph type="title"/>
          </p:nvPr>
        </p:nvSpPr>
        <p:spPr/>
        <p:txBody>
          <a:bodyPr/>
          <a:lstStyle/>
          <a:p>
            <a:r>
              <a:rPr lang="en-US" dirty="0"/>
              <a:t>Mechanisms Differ Over Time and by ISP</a:t>
            </a:r>
          </a:p>
        </p:txBody>
      </p:sp>
      <p:pic>
        <p:nvPicPr>
          <p:cNvPr id="3" name="Picture 2">
            <a:extLst>
              <a:ext uri="{FF2B5EF4-FFF2-40B4-BE49-F238E27FC236}">
                <a16:creationId xmlns:a16="http://schemas.microsoft.com/office/drawing/2014/main" id="{50411038-BB15-AB48-ACB2-233104DBBF19}"/>
              </a:ext>
            </a:extLst>
          </p:cNvPr>
          <p:cNvPicPr>
            <a:picLocks noChangeAspect="1"/>
          </p:cNvPicPr>
          <p:nvPr/>
        </p:nvPicPr>
        <p:blipFill>
          <a:blip r:embed="rId2"/>
          <a:stretch>
            <a:fillRect/>
          </a:stretch>
        </p:blipFill>
        <p:spPr>
          <a:xfrm>
            <a:off x="0" y="1812273"/>
            <a:ext cx="12192000" cy="3903156"/>
          </a:xfrm>
          <a:prstGeom prst="rect">
            <a:avLst/>
          </a:prstGeom>
        </p:spPr>
      </p:pic>
    </p:spTree>
    <p:extLst>
      <p:ext uri="{BB962C8B-B14F-4D97-AF65-F5344CB8AC3E}">
        <p14:creationId xmlns:p14="http://schemas.microsoft.com/office/powerpoint/2010/main" val="406723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26E48-4696-074A-96B4-ECD39059F2D2}"/>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A930B349-422E-FF4B-B31F-78C958AC810A}"/>
              </a:ext>
            </a:extLst>
          </p:cNvPr>
          <p:cNvSpPr>
            <a:spLocks noGrp="1"/>
          </p:cNvSpPr>
          <p:nvPr>
            <p:ph idx="1"/>
          </p:nvPr>
        </p:nvSpPr>
        <p:spPr/>
        <p:txBody>
          <a:bodyPr>
            <a:normAutofit lnSpcReduction="10000"/>
          </a:bodyPr>
          <a:lstStyle/>
          <a:p>
            <a:r>
              <a:rPr lang="en-US" dirty="0"/>
              <a:t>Web page blocking is conceptually simple</a:t>
            </a:r>
          </a:p>
          <a:p>
            <a:endParaRPr lang="en-US" dirty="0"/>
          </a:p>
          <a:p>
            <a:r>
              <a:rPr lang="en-US" dirty="0"/>
              <a:t>Very easy for a user to spot: They know they’ve been blocked because they see a block page</a:t>
            </a:r>
          </a:p>
          <a:p>
            <a:endParaRPr lang="en-US" dirty="0"/>
          </a:p>
          <a:p>
            <a:r>
              <a:rPr lang="en-US" dirty="0"/>
              <a:t>Lots of software exists for delivering a block page to a user</a:t>
            </a:r>
          </a:p>
          <a:p>
            <a:endParaRPr lang="en-US" dirty="0"/>
          </a:p>
          <a:p>
            <a:r>
              <a:rPr lang="en-US" dirty="0"/>
              <a:t>Historically a simple “on path” mechanism.</a:t>
            </a:r>
          </a:p>
          <a:p>
            <a:pPr lvl="1"/>
            <a:r>
              <a:rPr lang="en-US" dirty="0"/>
              <a:t>More challenging with encryption, but can be done</a:t>
            </a:r>
          </a:p>
          <a:p>
            <a:pPr lvl="1"/>
            <a:r>
              <a:rPr lang="en-US" dirty="0"/>
              <a:t>Modern versions of HTTPS will make block page insertion more challenging</a:t>
            </a:r>
          </a:p>
        </p:txBody>
      </p:sp>
    </p:spTree>
    <p:extLst>
      <p:ext uri="{BB962C8B-B14F-4D97-AF65-F5344CB8AC3E}">
        <p14:creationId xmlns:p14="http://schemas.microsoft.com/office/powerpoint/2010/main" val="184537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4DEC-A193-714A-88B6-49971078EFFB}"/>
              </a:ext>
            </a:extLst>
          </p:cNvPr>
          <p:cNvSpPr>
            <a:spLocks noGrp="1"/>
          </p:cNvSpPr>
          <p:nvPr>
            <p:ph type="title"/>
          </p:nvPr>
        </p:nvSpPr>
        <p:spPr/>
        <p:txBody>
          <a:bodyPr/>
          <a:lstStyle/>
          <a:p>
            <a:r>
              <a:rPr lang="en-US" dirty="0"/>
              <a:t>DNS: Mapping Names to Addresses</a:t>
            </a:r>
          </a:p>
        </p:txBody>
      </p:sp>
      <p:pic>
        <p:nvPicPr>
          <p:cNvPr id="4" name="Picture 3">
            <a:extLst>
              <a:ext uri="{FF2B5EF4-FFF2-40B4-BE49-F238E27FC236}">
                <a16:creationId xmlns:a16="http://schemas.microsoft.com/office/drawing/2014/main" id="{0DC0D05A-34F0-9949-B72A-908A01086A15}"/>
              </a:ext>
            </a:extLst>
          </p:cNvPr>
          <p:cNvPicPr>
            <a:picLocks noChangeAspect="1"/>
          </p:cNvPicPr>
          <p:nvPr/>
        </p:nvPicPr>
        <p:blipFill>
          <a:blip r:embed="rId2"/>
          <a:stretch>
            <a:fillRect/>
          </a:stretch>
        </p:blipFill>
        <p:spPr>
          <a:xfrm>
            <a:off x="1371600" y="1690688"/>
            <a:ext cx="9078546" cy="4462336"/>
          </a:xfrm>
          <a:prstGeom prst="rect">
            <a:avLst/>
          </a:prstGeom>
        </p:spPr>
      </p:pic>
    </p:spTree>
    <p:extLst>
      <p:ext uri="{BB962C8B-B14F-4D97-AF65-F5344CB8AC3E}">
        <p14:creationId xmlns:p14="http://schemas.microsoft.com/office/powerpoint/2010/main" val="45779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2.5: Throttling And Rate Limiting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22289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A690-2210-6E40-B979-7848FE67EC18}"/>
              </a:ext>
            </a:extLst>
          </p:cNvPr>
          <p:cNvSpPr>
            <a:spLocks noGrp="1"/>
          </p:cNvSpPr>
          <p:nvPr>
            <p:ph type="title"/>
          </p:nvPr>
        </p:nvSpPr>
        <p:spPr/>
        <p:txBody>
          <a:bodyPr/>
          <a:lstStyle/>
          <a:p>
            <a:r>
              <a:rPr lang="en-US" dirty="0"/>
              <a:t>Throttling</a:t>
            </a:r>
          </a:p>
        </p:txBody>
      </p:sp>
      <p:sp>
        <p:nvSpPr>
          <p:cNvPr id="3" name="Content Placeholder 2">
            <a:extLst>
              <a:ext uri="{FF2B5EF4-FFF2-40B4-BE49-F238E27FC236}">
                <a16:creationId xmlns:a16="http://schemas.microsoft.com/office/drawing/2014/main" id="{2077F0A0-67AC-D44D-9178-BA867D228EB8}"/>
              </a:ext>
            </a:extLst>
          </p:cNvPr>
          <p:cNvSpPr>
            <a:spLocks noGrp="1"/>
          </p:cNvSpPr>
          <p:nvPr>
            <p:ph idx="1"/>
          </p:nvPr>
        </p:nvSpPr>
        <p:spPr/>
        <p:txBody>
          <a:bodyPr/>
          <a:lstStyle/>
          <a:p>
            <a:r>
              <a:rPr lang="en-US" dirty="0"/>
              <a:t>Slow down access to a site or service</a:t>
            </a:r>
          </a:p>
          <a:p>
            <a:endParaRPr lang="en-US" dirty="0"/>
          </a:p>
          <a:p>
            <a:r>
              <a:rPr lang="en-US" dirty="0"/>
              <a:t>Used not only in censorship, but also a common network management task (e.g., resource management)</a:t>
            </a:r>
          </a:p>
          <a:p>
            <a:endParaRPr lang="en-US" dirty="0"/>
          </a:p>
          <a:p>
            <a:r>
              <a:rPr lang="en-US" dirty="0"/>
              <a:t>Can be difficult for a user to distinguish intentional censorship from normal practice, congestion, etc.</a:t>
            </a:r>
          </a:p>
        </p:txBody>
      </p:sp>
    </p:spTree>
    <p:extLst>
      <p:ext uri="{BB962C8B-B14F-4D97-AF65-F5344CB8AC3E}">
        <p14:creationId xmlns:p14="http://schemas.microsoft.com/office/powerpoint/2010/main" val="104574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a:latin typeface="Arial" charset="0"/>
              </a:rPr>
              <a:t>Leaky Bucket Traffic Shaper</a:t>
            </a:r>
          </a:p>
        </p:txBody>
      </p:sp>
      <p:sp>
        <p:nvSpPr>
          <p:cNvPr id="8196" name="Content Placeholder 2"/>
          <p:cNvSpPr>
            <a:spLocks noGrp="1"/>
          </p:cNvSpPr>
          <p:nvPr>
            <p:ph idx="4294967295"/>
          </p:nvPr>
        </p:nvSpPr>
        <p:spPr>
          <a:xfrm>
            <a:off x="1828800" y="1752600"/>
            <a:ext cx="8229600" cy="1524000"/>
          </a:xfrm>
        </p:spPr>
        <p:txBody>
          <a:bodyPr/>
          <a:lstStyle/>
          <a:p>
            <a:r>
              <a:rPr lang="en-US" dirty="0">
                <a:latin typeface="Arial" charset="0"/>
              </a:rPr>
              <a:t>Developed by Jon Turner, 1986 (Washington University, St. Louis</a:t>
            </a:r>
            <a:r>
              <a:rPr lang="en-US">
                <a:latin typeface="Arial" charset="0"/>
              </a:rPr>
              <a:t>) </a:t>
            </a:r>
            <a:endParaRPr lang="en-US" dirty="0">
              <a:latin typeface="Arial" charset="0"/>
            </a:endParaRPr>
          </a:p>
        </p:txBody>
      </p:sp>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0400"/>
            <a:ext cx="76200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966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457200"/>
            <a:ext cx="8229600" cy="1219200"/>
          </a:xfrm>
        </p:spPr>
        <p:txBody>
          <a:bodyPr/>
          <a:lstStyle/>
          <a:p>
            <a:r>
              <a:rPr lang="en-US" sz="3600" dirty="0">
                <a:latin typeface="Arial" charset="0"/>
              </a:rPr>
              <a:t>Token Bucket Traffic Shaper</a:t>
            </a:r>
          </a:p>
        </p:txBody>
      </p:sp>
      <p:pic>
        <p:nvPicPr>
          <p:cNvPr id="1536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524000"/>
            <a:ext cx="7772400" cy="4724400"/>
          </a:xfrm>
          <a:noFill/>
        </p:spPr>
      </p:pic>
    </p:spTree>
    <p:extLst>
      <p:ext uri="{BB962C8B-B14F-4D97-AF65-F5344CB8AC3E}">
        <p14:creationId xmlns:p14="http://schemas.microsoft.com/office/powerpoint/2010/main" val="979199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457200"/>
            <a:ext cx="8686800" cy="1066800"/>
          </a:xfrm>
        </p:spPr>
        <p:txBody>
          <a:bodyPr/>
          <a:lstStyle/>
          <a:p>
            <a:r>
              <a:rPr lang="en-US">
                <a:latin typeface="Arial" charset="0"/>
              </a:rPr>
              <a:t>Comparison between TB and LB</a:t>
            </a:r>
          </a:p>
        </p:txBody>
      </p:sp>
      <p:graphicFrame>
        <p:nvGraphicFramePr>
          <p:cNvPr id="5" name="Content Placeholder 4"/>
          <p:cNvGraphicFramePr>
            <a:graphicFrameLocks noGrp="1"/>
          </p:cNvGraphicFramePr>
          <p:nvPr>
            <p:ph idx="1"/>
          </p:nvPr>
        </p:nvGraphicFramePr>
        <p:xfrm>
          <a:off x="1752600" y="1600201"/>
          <a:ext cx="8686800" cy="4928553"/>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Token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Simple Leaky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permits burstiness, but bounds 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forces bursty traffic to smooth out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Burstiness is bounded as follows: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Flow never sends more than  </a:t>
                      </a:r>
                      <a:r>
                        <a:rPr kumimoji="0" lang="el-GR" sz="1900" b="0" i="0" u="none" strike="noStrike" cap="none" normalizeH="0" baseline="0">
                          <a:ln>
                            <a:noFill/>
                          </a:ln>
                          <a:solidFill>
                            <a:srgbClr val="000000"/>
                          </a:solidFill>
                          <a:effectLst/>
                          <a:latin typeface="Arial" charset="0"/>
                          <a:ea typeface="ＭＳ Ｐゴシック" charset="0"/>
                        </a:rPr>
                        <a:t>β+τ</a:t>
                      </a:r>
                      <a:r>
                        <a:rPr kumimoji="0" lang="en-US" sz="1900" b="0" i="0" u="none" strike="noStrike" cap="none" normalizeH="0" baseline="0">
                          <a:ln>
                            <a:noFill/>
                          </a:ln>
                          <a:solidFill>
                            <a:srgbClr val="000000"/>
                          </a:solidFill>
                          <a:effectLst/>
                          <a:latin typeface="Arial" charset="0"/>
                          <a:ea typeface="ＭＳ Ｐゴシック" charset="0"/>
                        </a:rPr>
                        <a:t>*</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tokens worth of data in interval </a:t>
                      </a:r>
                      <a:r>
                        <a:rPr kumimoji="0" lang="el-GR" sz="1900" b="0" i="0" u="none" strike="noStrike" cap="none" normalizeH="0" baseline="0">
                          <a:ln>
                            <a:noFill/>
                          </a:ln>
                          <a:solidFill>
                            <a:srgbClr val="000000"/>
                          </a:solidFill>
                          <a:effectLst/>
                          <a:latin typeface="Arial" charset="0"/>
                          <a:ea typeface="ＭＳ Ｐゴシック" charset="0"/>
                        </a:rPr>
                        <a:t>τ</a:t>
                      </a:r>
                      <a:r>
                        <a:rPr kumimoji="0" lang="en-US" sz="1900" b="0" i="0" u="none" strike="noStrike" cap="none" normalizeH="0" baseline="0">
                          <a:ln>
                            <a:noFill/>
                          </a:ln>
                          <a:solidFill>
                            <a:srgbClr val="000000"/>
                          </a:solidFill>
                          <a:effectLst/>
                          <a:latin typeface="Arial" charset="0"/>
                          <a:ea typeface="ＭＳ Ｐゴシック" charset="0"/>
                        </a:rPr>
                        <a:t>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Long-term transmission rate will not exceed </a:t>
                      </a:r>
                      <a:r>
                        <a:rPr kumimoji="0" lang="el-GR" sz="1900" b="0" i="0" u="none" strike="noStrike" cap="none" normalizeH="0" baseline="0">
                          <a:ln>
                            <a:noFill/>
                          </a:ln>
                          <a:solidFill>
                            <a:srgbClr val="000000"/>
                          </a:solidFill>
                          <a:effectLst/>
                          <a:latin typeface="Arial" charset="0"/>
                          <a:ea typeface="ＭＳ Ｐゴシック" charset="0"/>
                        </a:rPr>
                        <a:t>ρ</a:t>
                      </a:r>
                      <a:endParaRPr kumimoji="0" lang="en-US" sz="19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Flow never sends faster than </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worth of packets per second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660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does not have discard or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has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41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more flexible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is rigid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TB is easy to implement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Each flow needs counter to count tokens,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 each flow needs timer to determine when to add new tokens to the counter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LB is easy to implement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0393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D9BD-8D97-8A4D-A192-7837770B85B9}"/>
              </a:ext>
            </a:extLst>
          </p:cNvPr>
          <p:cNvSpPr>
            <a:spLocks noGrp="1"/>
          </p:cNvSpPr>
          <p:nvPr>
            <p:ph type="title"/>
          </p:nvPr>
        </p:nvSpPr>
        <p:spPr/>
        <p:txBody>
          <a:bodyPr/>
          <a:lstStyle/>
          <a:p>
            <a:r>
              <a:rPr lang="en-US" dirty="0"/>
              <a:t>Throttling and Rate Limiting</a:t>
            </a:r>
          </a:p>
        </p:txBody>
      </p:sp>
      <p:sp>
        <p:nvSpPr>
          <p:cNvPr id="3" name="Content Placeholder 2">
            <a:extLst>
              <a:ext uri="{FF2B5EF4-FFF2-40B4-BE49-F238E27FC236}">
                <a16:creationId xmlns:a16="http://schemas.microsoft.com/office/drawing/2014/main" id="{430B8940-877B-4F42-9FE3-6D1CE202FB35}"/>
              </a:ext>
            </a:extLst>
          </p:cNvPr>
          <p:cNvSpPr>
            <a:spLocks noGrp="1"/>
          </p:cNvSpPr>
          <p:nvPr>
            <p:ph idx="1"/>
          </p:nvPr>
        </p:nvSpPr>
        <p:spPr>
          <a:xfrm>
            <a:off x="838200" y="1375596"/>
            <a:ext cx="10515600" cy="1325563"/>
          </a:xfrm>
        </p:spPr>
        <p:txBody>
          <a:bodyPr>
            <a:normAutofit fontScale="92500" lnSpcReduction="10000"/>
          </a:bodyPr>
          <a:lstStyle/>
          <a:p>
            <a:r>
              <a:rPr lang="en-US" sz="2400" dirty="0"/>
              <a:t>An example of what Roberts calls “friction”: Increase the cost of accessing a site or service by slowing it down.</a:t>
            </a:r>
          </a:p>
          <a:p>
            <a:r>
              <a:rPr lang="en-US" sz="2400" b="1" dirty="0">
                <a:solidFill>
                  <a:srgbClr val="C00000"/>
                </a:solidFill>
              </a:rPr>
              <a:t>Very hard to detect reliably! </a:t>
            </a:r>
            <a:r>
              <a:rPr lang="en-US" sz="2400" dirty="0"/>
              <a:t>(There have been some attempts to document the practice in certain countries, though experiments are limited.)</a:t>
            </a:r>
          </a:p>
        </p:txBody>
      </p:sp>
      <p:pic>
        <p:nvPicPr>
          <p:cNvPr id="4" name="Picture 3">
            <a:extLst>
              <a:ext uri="{FF2B5EF4-FFF2-40B4-BE49-F238E27FC236}">
                <a16:creationId xmlns:a16="http://schemas.microsoft.com/office/drawing/2014/main" id="{F5C0401D-C41E-1345-A57B-7E128FCE3D43}"/>
              </a:ext>
            </a:extLst>
          </p:cNvPr>
          <p:cNvPicPr>
            <a:picLocks noChangeAspect="1"/>
          </p:cNvPicPr>
          <p:nvPr/>
        </p:nvPicPr>
        <p:blipFill>
          <a:blip r:embed="rId2"/>
          <a:stretch>
            <a:fillRect/>
          </a:stretch>
        </p:blipFill>
        <p:spPr>
          <a:xfrm>
            <a:off x="2719754" y="2828629"/>
            <a:ext cx="4563384" cy="4029371"/>
          </a:xfrm>
          <a:prstGeom prst="rect">
            <a:avLst/>
          </a:prstGeom>
        </p:spPr>
      </p:pic>
    </p:spTree>
    <p:extLst>
      <p:ext uri="{BB962C8B-B14F-4D97-AF65-F5344CB8AC3E}">
        <p14:creationId xmlns:p14="http://schemas.microsoft.com/office/powerpoint/2010/main" val="639254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EB4E-A3F6-2741-8FC7-F826FAE2DF48}"/>
              </a:ext>
            </a:extLst>
          </p:cNvPr>
          <p:cNvSpPr>
            <a:spLocks noGrp="1"/>
          </p:cNvSpPr>
          <p:nvPr>
            <p:ph type="title"/>
          </p:nvPr>
        </p:nvSpPr>
        <p:spPr/>
        <p:txBody>
          <a:bodyPr/>
          <a:lstStyle/>
          <a:p>
            <a:r>
              <a:rPr lang="en-US" dirty="0"/>
              <a:t>Summary: Protocol Censorship</a:t>
            </a:r>
          </a:p>
        </p:txBody>
      </p:sp>
      <p:sp>
        <p:nvSpPr>
          <p:cNvPr id="3" name="Content Placeholder 2">
            <a:extLst>
              <a:ext uri="{FF2B5EF4-FFF2-40B4-BE49-F238E27FC236}">
                <a16:creationId xmlns:a16="http://schemas.microsoft.com/office/drawing/2014/main" id="{FDED1865-065D-464E-B3DC-3D782792CF84}"/>
              </a:ext>
            </a:extLst>
          </p:cNvPr>
          <p:cNvSpPr>
            <a:spLocks noGrp="1"/>
          </p:cNvSpPr>
          <p:nvPr>
            <p:ph idx="1"/>
          </p:nvPr>
        </p:nvSpPr>
        <p:spPr/>
        <p:txBody>
          <a:bodyPr/>
          <a:lstStyle/>
          <a:p>
            <a:r>
              <a:rPr lang="en-US" dirty="0"/>
              <a:t>Protocol manipulation: Interferes with communication</a:t>
            </a:r>
          </a:p>
          <a:p>
            <a:pPr lvl="1"/>
            <a:r>
              <a:rPr lang="en-US" dirty="0"/>
              <a:t>TCP/IP: Blocking, packet injection</a:t>
            </a:r>
          </a:p>
          <a:p>
            <a:pPr lvl="1"/>
            <a:r>
              <a:rPr lang="en-US" dirty="0"/>
              <a:t>DNS: Manipulation, redirection, …</a:t>
            </a:r>
          </a:p>
          <a:p>
            <a:pPr lvl="1"/>
            <a:r>
              <a:rPr lang="en-US" dirty="0"/>
              <a:t>BGP: Blocking, hijacking</a:t>
            </a:r>
          </a:p>
          <a:p>
            <a:pPr lvl="1"/>
            <a:endParaRPr lang="en-US" dirty="0"/>
          </a:p>
          <a:p>
            <a:r>
              <a:rPr lang="en-US" dirty="0"/>
              <a:t>Throttling/rate limiting: Increases friction for accessing sites and services</a:t>
            </a:r>
          </a:p>
          <a:p>
            <a:endParaRPr lang="en-US" dirty="0"/>
          </a:p>
          <a:p>
            <a:r>
              <a:rPr lang="en-US" dirty="0"/>
              <a:t>Open problems: Detecting different types of manipulation</a:t>
            </a:r>
          </a:p>
        </p:txBody>
      </p:sp>
    </p:spTree>
    <p:extLst>
      <p:ext uri="{BB962C8B-B14F-4D97-AF65-F5344CB8AC3E}">
        <p14:creationId xmlns:p14="http://schemas.microsoft.com/office/powerpoint/2010/main" val="282707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DF0B65-8E93-874D-8295-DD943653E05E}"/>
              </a:ext>
            </a:extLst>
          </p:cNvPr>
          <p:cNvSpPr>
            <a:spLocks noGrp="1" noChangeArrowheads="1"/>
          </p:cNvSpPr>
          <p:nvPr>
            <p:ph type="title"/>
          </p:nvPr>
        </p:nvSpPr>
        <p:spPr/>
        <p:txBody>
          <a:bodyPr/>
          <a:lstStyle/>
          <a:p>
            <a:pPr eaLnBrk="1" hangingPunct="1"/>
            <a:r>
              <a:rPr lang="en-US" altLang="en-US">
                <a:latin typeface="Calibri" panose="020F0502020204030204" pitchFamily="34" charset="0"/>
              </a:rPr>
              <a:t>Using DNS</a:t>
            </a:r>
          </a:p>
        </p:txBody>
      </p:sp>
      <p:sp>
        <p:nvSpPr>
          <p:cNvPr id="1183747" name="Rectangle 3">
            <a:extLst>
              <a:ext uri="{FF2B5EF4-FFF2-40B4-BE49-F238E27FC236}">
                <a16:creationId xmlns:a16="http://schemas.microsoft.com/office/drawing/2014/main" id="{E13CC62C-E2CD-3E44-A5E5-FE23D2611D86}"/>
              </a:ext>
            </a:extLst>
          </p:cNvPr>
          <p:cNvSpPr>
            <a:spLocks noGrp="1" noChangeArrowheads="1"/>
          </p:cNvSpPr>
          <p:nvPr>
            <p:ph type="body" idx="1"/>
          </p:nvPr>
        </p:nvSpPr>
        <p:spPr>
          <a:xfrm>
            <a:off x="1782023" y="1690478"/>
            <a:ext cx="8534400" cy="4968903"/>
          </a:xfrm>
        </p:spPr>
        <p:txBody>
          <a:bodyPr/>
          <a:lstStyle/>
          <a:p>
            <a:pPr eaLnBrk="1" hangingPunct="1"/>
            <a:r>
              <a:rPr lang="en-US" altLang="en-US" dirty="0">
                <a:latin typeface="Calibri" panose="020F0502020204030204" pitchFamily="34" charset="0"/>
              </a:rPr>
              <a:t>Local DNS server (</a:t>
            </a:r>
            <a:r>
              <a:rPr lang="ja-JP" altLang="en-US">
                <a:latin typeface="Calibri" panose="020F0502020204030204" pitchFamily="34" charset="0"/>
              </a:rPr>
              <a:t>“</a:t>
            </a:r>
            <a:r>
              <a:rPr lang="en-US" altLang="ja-JP" dirty="0">
                <a:latin typeface="Calibri" panose="020F0502020204030204" pitchFamily="34" charset="0"/>
              </a:rPr>
              <a:t>default name server</a:t>
            </a:r>
            <a:r>
              <a:rPr lang="ja-JP" altLang="en-US">
                <a:latin typeface="Calibri" panose="020F0502020204030204" pitchFamily="34" charset="0"/>
              </a:rPr>
              <a:t>”</a:t>
            </a:r>
            <a:r>
              <a:rPr lang="en-US" altLang="ja-JP" dirty="0">
                <a:latin typeface="Calibri" panose="020F0502020204030204" pitchFamily="34" charset="0"/>
              </a:rPr>
              <a:t>)</a:t>
            </a:r>
          </a:p>
          <a:p>
            <a:pPr lvl="1" eaLnBrk="1" hangingPunct="1"/>
            <a:r>
              <a:rPr lang="en-US" altLang="en-US" dirty="0">
                <a:latin typeface="Calibri" panose="020F0502020204030204" pitchFamily="34" charset="0"/>
              </a:rPr>
              <a:t>Usually near the end hosts who use it</a:t>
            </a:r>
          </a:p>
          <a:p>
            <a:pPr lvl="1">
              <a:spcAft>
                <a:spcPts val="600"/>
              </a:spcAft>
            </a:pPr>
            <a:r>
              <a:rPr lang="en-US" altLang="en-US" dirty="0">
                <a:latin typeface="Calibri" panose="020F0502020204030204" pitchFamily="34" charset="0"/>
              </a:rPr>
              <a:t>Local hosts configured with local server (e.g., /</a:t>
            </a:r>
            <a:r>
              <a:rPr lang="en-US" altLang="en-US" dirty="0" err="1">
                <a:latin typeface="Calibri" panose="020F0502020204030204" pitchFamily="34" charset="0"/>
              </a:rPr>
              <a:t>etc</a:t>
            </a:r>
            <a:r>
              <a:rPr lang="en-US" altLang="en-US" dirty="0">
                <a:latin typeface="Calibri" panose="020F0502020204030204" pitchFamily="34" charset="0"/>
              </a:rPr>
              <a:t>/</a:t>
            </a:r>
            <a:r>
              <a:rPr lang="en-US" altLang="en-US" dirty="0" err="1">
                <a:latin typeface="Calibri" panose="020F0502020204030204" pitchFamily="34" charset="0"/>
              </a:rPr>
              <a:t>resolv.conf</a:t>
            </a:r>
            <a:r>
              <a:rPr lang="en-US" altLang="en-US" dirty="0">
                <a:latin typeface="Calibri" panose="020F0502020204030204" pitchFamily="34" charset="0"/>
              </a:rPr>
              <a:t>) or learn the server via DHCP</a:t>
            </a:r>
          </a:p>
          <a:p>
            <a:pPr eaLnBrk="1" hangingPunct="1"/>
            <a:r>
              <a:rPr lang="en-US" altLang="en-US" dirty="0">
                <a:latin typeface="Calibri" panose="020F0502020204030204" pitchFamily="34" charset="0"/>
              </a:rPr>
              <a:t>Client application</a:t>
            </a:r>
          </a:p>
          <a:p>
            <a:pPr lvl="1" eaLnBrk="1" hangingPunct="1"/>
            <a:r>
              <a:rPr lang="en-US" altLang="en-US" dirty="0">
                <a:latin typeface="Calibri" panose="020F0502020204030204" pitchFamily="34" charset="0"/>
              </a:rPr>
              <a:t>Extract server name (e.g., from the URL)</a:t>
            </a:r>
          </a:p>
          <a:p>
            <a:pPr lvl="1">
              <a:spcAft>
                <a:spcPts val="600"/>
              </a:spcAft>
            </a:pPr>
            <a:r>
              <a:rPr lang="en-US" altLang="en-US" dirty="0">
                <a:latin typeface="Calibri" panose="020F0502020204030204" pitchFamily="34" charset="0"/>
              </a:rPr>
              <a:t>Do </a:t>
            </a:r>
            <a:r>
              <a:rPr lang="en-US" altLang="en-US" i="1" dirty="0" err="1">
                <a:latin typeface="Calibri" panose="020F0502020204030204" pitchFamily="34" charset="0"/>
              </a:rPr>
              <a:t>gethostbyname</a:t>
            </a:r>
            <a:r>
              <a:rPr lang="en-US" altLang="en-US" i="1" dirty="0">
                <a:latin typeface="Calibri" panose="020F0502020204030204" pitchFamily="34" charset="0"/>
              </a:rPr>
              <a:t>()</a:t>
            </a:r>
            <a:r>
              <a:rPr lang="en-US" altLang="en-US" dirty="0">
                <a:latin typeface="Calibri" panose="020F0502020204030204" pitchFamily="34" charset="0"/>
              </a:rPr>
              <a:t> or </a:t>
            </a:r>
            <a:r>
              <a:rPr lang="en-US" altLang="en-US" i="1" dirty="0" err="1">
                <a:latin typeface="Calibri" panose="020F0502020204030204" pitchFamily="34" charset="0"/>
              </a:rPr>
              <a:t>getaddrinfo</a:t>
            </a:r>
            <a:r>
              <a:rPr lang="en-US" altLang="en-US" i="1" dirty="0">
                <a:latin typeface="Calibri" panose="020F0502020204030204" pitchFamily="34" charset="0"/>
              </a:rPr>
              <a:t>() </a:t>
            </a:r>
            <a:r>
              <a:rPr lang="en-US" altLang="en-US" dirty="0">
                <a:latin typeface="Calibri" panose="020F0502020204030204" pitchFamily="34" charset="0"/>
              </a:rPr>
              <a:t>to get address</a:t>
            </a:r>
          </a:p>
          <a:p>
            <a:pPr eaLnBrk="1" hangingPunct="1"/>
            <a:r>
              <a:rPr lang="en-US" altLang="en-US" dirty="0">
                <a:latin typeface="Calibri" panose="020F0502020204030204" pitchFamily="34" charset="0"/>
              </a:rPr>
              <a:t>Server application</a:t>
            </a:r>
          </a:p>
          <a:p>
            <a:pPr lvl="1" eaLnBrk="1" hangingPunct="1"/>
            <a:r>
              <a:rPr lang="en-US" altLang="en-US" dirty="0">
                <a:latin typeface="Calibri" panose="020F0502020204030204" pitchFamily="34" charset="0"/>
              </a:rPr>
              <a:t>Extract client IP address from socket</a:t>
            </a:r>
          </a:p>
          <a:p>
            <a:pPr lvl="1" eaLnBrk="1" hangingPunct="1"/>
            <a:r>
              <a:rPr lang="en-US" altLang="en-US" dirty="0">
                <a:latin typeface="Calibri" panose="020F0502020204030204" pitchFamily="34" charset="0"/>
              </a:rPr>
              <a:t>Optional </a:t>
            </a:r>
            <a:r>
              <a:rPr lang="en-US" altLang="en-US" i="1" dirty="0" err="1">
                <a:latin typeface="Calibri" panose="020F0502020204030204" pitchFamily="34" charset="0"/>
              </a:rPr>
              <a:t>gethostbyaddr</a:t>
            </a:r>
            <a:r>
              <a:rPr lang="en-US" altLang="en-US" i="1" dirty="0">
                <a:latin typeface="Calibri" panose="020F0502020204030204" pitchFamily="34" charset="0"/>
              </a:rPr>
              <a:t>()</a:t>
            </a:r>
            <a:r>
              <a:rPr lang="en-US" altLang="en-US" dirty="0">
                <a:latin typeface="Calibri" panose="020F0502020204030204" pitchFamily="34" charset="0"/>
              </a:rPr>
              <a:t> to translate into name</a:t>
            </a:r>
          </a:p>
        </p:txBody>
      </p:sp>
      <p:sp>
        <p:nvSpPr>
          <p:cNvPr id="59395" name="Slide Number Placeholder 3">
            <a:extLst>
              <a:ext uri="{FF2B5EF4-FFF2-40B4-BE49-F238E27FC236}">
                <a16:creationId xmlns:a16="http://schemas.microsoft.com/office/drawing/2014/main" id="{C73E5A38-F92C-AC40-AF58-DB8A2A99E1FD}"/>
              </a:ext>
            </a:extLst>
          </p:cNvPr>
          <p:cNvSpPr txBox="1">
            <a:spLocks/>
          </p:cNvSpPr>
          <p:nvPr/>
        </p:nvSpPr>
        <p:spPr bwMode="auto">
          <a:xfrm>
            <a:off x="8077200" y="6356351"/>
            <a:ext cx="21336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fld id="{AEB602B3-C732-2345-9AD6-A32DA39A1FDE}" type="slidenum">
              <a:rPr lang="en-US" altLang="en-US" sz="1200" b="1">
                <a:solidFill>
                  <a:srgbClr val="898989"/>
                </a:solidFill>
                <a:latin typeface="Courier New" panose="02070309020205020404" pitchFamily="49" charset="0"/>
              </a:rPr>
              <a:pPr algn="r" eaLnBrk="1" hangingPunct="1">
                <a:spcBef>
                  <a:spcPct val="0"/>
                </a:spcBef>
                <a:buFontTx/>
                <a:buNone/>
              </a:pPr>
              <a:t>5</a:t>
            </a:fld>
            <a:endParaRPr lang="en-US" altLang="en-US" sz="1200" b="1">
              <a:solidFill>
                <a:srgbClr val="898989"/>
              </a:solidFill>
              <a:latin typeface="Courier New" panose="02070309020205020404" pitchFamily="49" charset="0"/>
            </a:endParaRPr>
          </a:p>
        </p:txBody>
      </p:sp>
    </p:spTree>
    <p:extLst>
      <p:ext uri="{BB962C8B-B14F-4D97-AF65-F5344CB8AC3E}">
        <p14:creationId xmlns:p14="http://schemas.microsoft.com/office/powerpoint/2010/main" val="42111062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3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3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374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37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37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3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CE67-C9BD-DD47-84BC-E790D0E54A49}"/>
              </a:ext>
            </a:extLst>
          </p:cNvPr>
          <p:cNvSpPr>
            <a:spLocks noGrp="1"/>
          </p:cNvSpPr>
          <p:nvPr>
            <p:ph type="title"/>
          </p:nvPr>
        </p:nvSpPr>
        <p:spPr/>
        <p:txBody>
          <a:bodyPr/>
          <a:lstStyle/>
          <a:p>
            <a:r>
              <a:rPr lang="en-US" dirty="0"/>
              <a:t>DNS Manipulation: Resolver</a:t>
            </a:r>
          </a:p>
        </p:txBody>
      </p:sp>
      <p:sp>
        <p:nvSpPr>
          <p:cNvPr id="3" name="Content Placeholder 2">
            <a:extLst>
              <a:ext uri="{FF2B5EF4-FFF2-40B4-BE49-F238E27FC236}">
                <a16:creationId xmlns:a16="http://schemas.microsoft.com/office/drawing/2014/main" id="{BFDA6138-9B94-4849-9CC7-4EAA2F2FAF6B}"/>
              </a:ext>
            </a:extLst>
          </p:cNvPr>
          <p:cNvSpPr>
            <a:spLocks noGrp="1"/>
          </p:cNvSpPr>
          <p:nvPr>
            <p:ph idx="1"/>
          </p:nvPr>
        </p:nvSpPr>
        <p:spPr>
          <a:xfrm>
            <a:off x="407406" y="1825625"/>
            <a:ext cx="5930020" cy="4351338"/>
          </a:xfrm>
        </p:spPr>
        <p:txBody>
          <a:bodyPr>
            <a:normAutofit/>
          </a:bodyPr>
          <a:lstStyle/>
          <a:p>
            <a:r>
              <a:rPr lang="en-US" dirty="0"/>
              <a:t>Resolver simply returns the wrong answer</a:t>
            </a:r>
          </a:p>
          <a:p>
            <a:r>
              <a:rPr lang="en-US" dirty="0"/>
              <a:t>Initially used for monetization of DNS errors, “no such domain” responses.</a:t>
            </a:r>
          </a:p>
          <a:p>
            <a:r>
              <a:rPr lang="en-US" dirty="0"/>
              <a:t>If the censor controls the resolver, it can return any answer to the client. Without DNSSEC, the response is not verified</a:t>
            </a:r>
          </a:p>
          <a:p>
            <a:r>
              <a:rPr lang="en-US" dirty="0"/>
              <a:t>Observed “on path” in Iran in May 2013.</a:t>
            </a:r>
          </a:p>
        </p:txBody>
      </p:sp>
      <p:pic>
        <p:nvPicPr>
          <p:cNvPr id="4" name="Picture 3">
            <a:extLst>
              <a:ext uri="{FF2B5EF4-FFF2-40B4-BE49-F238E27FC236}">
                <a16:creationId xmlns:a16="http://schemas.microsoft.com/office/drawing/2014/main" id="{587F29BB-2FD2-8946-AB8E-7B827CBE45E7}"/>
              </a:ext>
            </a:extLst>
          </p:cNvPr>
          <p:cNvPicPr>
            <a:picLocks noChangeAspect="1"/>
          </p:cNvPicPr>
          <p:nvPr/>
        </p:nvPicPr>
        <p:blipFill>
          <a:blip r:embed="rId2"/>
          <a:stretch>
            <a:fillRect/>
          </a:stretch>
        </p:blipFill>
        <p:spPr>
          <a:xfrm>
            <a:off x="6976261" y="1463243"/>
            <a:ext cx="4377539" cy="3151280"/>
          </a:xfrm>
          <a:prstGeom prst="rect">
            <a:avLst/>
          </a:prstGeom>
        </p:spPr>
      </p:pic>
      <p:pic>
        <p:nvPicPr>
          <p:cNvPr id="5" name="Picture 4">
            <a:extLst>
              <a:ext uri="{FF2B5EF4-FFF2-40B4-BE49-F238E27FC236}">
                <a16:creationId xmlns:a16="http://schemas.microsoft.com/office/drawing/2014/main" id="{212A8829-E6CF-6642-9584-A37B622E5748}"/>
              </a:ext>
            </a:extLst>
          </p:cNvPr>
          <p:cNvPicPr>
            <a:picLocks noChangeAspect="1"/>
          </p:cNvPicPr>
          <p:nvPr/>
        </p:nvPicPr>
        <p:blipFill>
          <a:blip r:embed="rId3"/>
          <a:stretch>
            <a:fillRect/>
          </a:stretch>
        </p:blipFill>
        <p:spPr>
          <a:xfrm>
            <a:off x="7478162" y="4614523"/>
            <a:ext cx="3206058" cy="2129846"/>
          </a:xfrm>
          <a:prstGeom prst="rect">
            <a:avLst/>
          </a:prstGeom>
        </p:spPr>
      </p:pic>
    </p:spTree>
    <p:extLst>
      <p:ext uri="{BB962C8B-B14F-4D97-AF65-F5344CB8AC3E}">
        <p14:creationId xmlns:p14="http://schemas.microsoft.com/office/powerpoint/2010/main" val="3161130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886DD2-E8EE-E34F-A2EA-2E673927A6C5}"/>
              </a:ext>
            </a:extLst>
          </p:cNvPr>
          <p:cNvSpPr>
            <a:spLocks noGrp="1"/>
          </p:cNvSpPr>
          <p:nvPr>
            <p:ph type="title"/>
          </p:nvPr>
        </p:nvSpPr>
        <p:spPr/>
        <p:txBody>
          <a:bodyPr/>
          <a:lstStyle/>
          <a:p>
            <a:r>
              <a:rPr lang="en-US" dirty="0"/>
              <a:t>DNS Manipulation: Root Server</a:t>
            </a:r>
          </a:p>
        </p:txBody>
      </p:sp>
      <p:pic>
        <p:nvPicPr>
          <p:cNvPr id="5" name="Picture 4">
            <a:extLst>
              <a:ext uri="{FF2B5EF4-FFF2-40B4-BE49-F238E27FC236}">
                <a16:creationId xmlns:a16="http://schemas.microsoft.com/office/drawing/2014/main" id="{928AB918-3C33-1246-A40E-CE6A87A856E7}"/>
              </a:ext>
            </a:extLst>
          </p:cNvPr>
          <p:cNvPicPr>
            <a:picLocks noChangeAspect="1"/>
          </p:cNvPicPr>
          <p:nvPr/>
        </p:nvPicPr>
        <p:blipFill>
          <a:blip r:embed="rId2"/>
          <a:stretch>
            <a:fillRect/>
          </a:stretch>
        </p:blipFill>
        <p:spPr>
          <a:xfrm>
            <a:off x="158750" y="1774857"/>
            <a:ext cx="11874500" cy="4648200"/>
          </a:xfrm>
          <a:prstGeom prst="rect">
            <a:avLst/>
          </a:prstGeom>
        </p:spPr>
      </p:pic>
    </p:spTree>
    <p:extLst>
      <p:ext uri="{BB962C8B-B14F-4D97-AF65-F5344CB8AC3E}">
        <p14:creationId xmlns:p14="http://schemas.microsoft.com/office/powerpoint/2010/main" val="227577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14972" y="82053"/>
            <a:ext cx="6562563" cy="5150367"/>
          </a:xfrm>
          <a:prstGeom prst="rect">
            <a:avLst/>
          </a:prstGeom>
        </p:spPr>
      </p:pic>
      <p:pic>
        <p:nvPicPr>
          <p:cNvPr id="5" name="Picture 4"/>
          <p:cNvPicPr>
            <a:picLocks noChangeAspect="1"/>
          </p:cNvPicPr>
          <p:nvPr/>
        </p:nvPicPr>
        <p:blipFill>
          <a:blip r:embed="rId4"/>
          <a:stretch>
            <a:fillRect/>
          </a:stretch>
        </p:blipFill>
        <p:spPr>
          <a:xfrm>
            <a:off x="4092580" y="4512216"/>
            <a:ext cx="6562720" cy="2345784"/>
          </a:xfrm>
          <a:prstGeom prst="rect">
            <a:avLst/>
          </a:prstGeom>
        </p:spPr>
      </p:pic>
    </p:spTree>
    <p:extLst>
      <p:ext uri="{BB962C8B-B14F-4D97-AF65-F5344CB8AC3E}">
        <p14:creationId xmlns:p14="http://schemas.microsoft.com/office/powerpoint/2010/main" val="151343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ltLang="zh-CN" dirty="0"/>
              <a:t>DNSSEC: Signing the DNS </a:t>
            </a:r>
            <a:r>
              <a:rPr lang="en-US" altLang="zh-CN" dirty="0" err="1"/>
              <a:t>Reecords</a:t>
            </a:r>
            <a:endParaRPr lang="en-US" altLang="zh-CN" dirty="0"/>
          </a:p>
        </p:txBody>
      </p:sp>
      <p:sp>
        <p:nvSpPr>
          <p:cNvPr id="29699" name="Rectangle 3"/>
          <p:cNvSpPr>
            <a:spLocks noGrp="1" noChangeArrowheads="1"/>
          </p:cNvSpPr>
          <p:nvPr>
            <p:ph idx="1"/>
          </p:nvPr>
        </p:nvSpPr>
        <p:spPr/>
        <p:txBody>
          <a:bodyPr/>
          <a:lstStyle/>
          <a:p>
            <a:pPr>
              <a:lnSpc>
                <a:spcPct val="110000"/>
              </a:lnSpc>
              <a:spcAft>
                <a:spcPct val="20000"/>
              </a:spcAft>
              <a:defRPr/>
            </a:pPr>
            <a:r>
              <a:rPr lang="en-US" altLang="zh-CN" dirty="0"/>
              <a:t>Protects against data spoofing and corruption</a:t>
            </a:r>
          </a:p>
          <a:p>
            <a:pPr>
              <a:lnSpc>
                <a:spcPct val="110000"/>
              </a:lnSpc>
              <a:spcAft>
                <a:spcPct val="20000"/>
              </a:spcAft>
              <a:defRPr/>
            </a:pPr>
            <a:r>
              <a:rPr lang="en-US" altLang="zh-CN" dirty="0"/>
              <a:t>Also provides mechanisms to authenticate servers and requests</a:t>
            </a:r>
          </a:p>
          <a:p>
            <a:pPr>
              <a:lnSpc>
                <a:spcPct val="110000"/>
              </a:lnSpc>
              <a:spcAft>
                <a:spcPct val="20000"/>
              </a:spcAft>
              <a:defRPr/>
            </a:pPr>
            <a:r>
              <a:rPr lang="en-US" altLang="zh-CN" dirty="0"/>
              <a:t>Provides mechanisms to establish authenticity and integrity of individual responses</a:t>
            </a:r>
          </a:p>
        </p:txBody>
      </p:sp>
      <p:sp>
        <p:nvSpPr>
          <p:cNvPr id="6" name="Slide Number Placeholder 5"/>
          <p:cNvSpPr>
            <a:spLocks noGrp="1"/>
          </p:cNvSpPr>
          <p:nvPr>
            <p:ph type="sldNum" sz="quarter" idx="12"/>
          </p:nvPr>
        </p:nvSpPr>
        <p:spPr/>
        <p:txBody>
          <a:bodyPr/>
          <a:lstStyle/>
          <a:p>
            <a:pPr>
              <a:defRPr/>
            </a:pPr>
            <a:fld id="{018FF444-BE14-204E-B0D7-9464E44F2CAC}" type="slidenum">
              <a:rPr lang="en-US" smtClean="0"/>
              <a:pPr>
                <a:defRPr/>
              </a:pPr>
              <a:t>9</a:t>
            </a:fld>
            <a:endParaRPr lang="en-US"/>
          </a:p>
        </p:txBody>
      </p:sp>
    </p:spTree>
    <p:extLst>
      <p:ext uri="{BB962C8B-B14F-4D97-AF65-F5344CB8AC3E}">
        <p14:creationId xmlns:p14="http://schemas.microsoft.com/office/powerpoint/2010/main" val="1174651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42278</TotalTime>
  <Words>2659</Words>
  <Application>Microsoft Macintosh PowerPoint</Application>
  <PresentationFormat>Widescreen</PresentationFormat>
  <Paragraphs>305</Paragraphs>
  <Slides>46</Slides>
  <Notes>24</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Times New Roman</vt:lpstr>
      <vt:lpstr>Office Theme</vt:lpstr>
      <vt:lpstr>Internet Censorship and Online Speech Chapter 2: Technical Controls</vt:lpstr>
      <vt:lpstr>Forms of Internet Protocol Interference</vt:lpstr>
      <vt:lpstr>Internet Censorship and Online Speech Chapter 2.2.1: Domain Name System</vt:lpstr>
      <vt:lpstr>DNS: Mapping Names to Addresses</vt:lpstr>
      <vt:lpstr>Using DNS</vt:lpstr>
      <vt:lpstr>DNS Manipulation: Resolver</vt:lpstr>
      <vt:lpstr>DNS Manipulation: Root Server</vt:lpstr>
      <vt:lpstr>PowerPoint Presentation</vt:lpstr>
      <vt:lpstr>DNSSEC: Signing the DNS Reecords</vt:lpstr>
      <vt:lpstr>DNSSEC: New Resource Records to DNS</vt:lpstr>
      <vt:lpstr>RRSIG</vt:lpstr>
      <vt:lpstr>DNSSEC: Verifying the Tree</vt:lpstr>
      <vt:lpstr>Summary</vt:lpstr>
      <vt:lpstr>PowerPoint Presentation</vt:lpstr>
      <vt:lpstr>Internet Censorship and Online Speech Chapter 2.2.2: TCP/IP</vt:lpstr>
      <vt:lpstr>IPv4 Addresses</vt:lpstr>
      <vt:lpstr>TCP/IP: Background</vt:lpstr>
      <vt:lpstr>TCP/IP Firewalls</vt:lpstr>
      <vt:lpstr>TCP Reset Injection</vt:lpstr>
      <vt:lpstr>TCP Packet Injection</vt:lpstr>
      <vt:lpstr>Summary: TCP/IP</vt:lpstr>
      <vt:lpstr>Internet Censorship and Online Speech Chapter 2.2.3: Border Gateway Protocol</vt:lpstr>
      <vt:lpstr>Internet Routing Protocol: BGP</vt:lpstr>
      <vt:lpstr>Border Gateway Protocol</vt:lpstr>
      <vt:lpstr>PowerPoint Presentation</vt:lpstr>
      <vt:lpstr>China’s Accidental Hijack</vt:lpstr>
      <vt:lpstr>China Hijack: Sequence of Events</vt:lpstr>
      <vt:lpstr>PowerPoint Presentation</vt:lpstr>
      <vt:lpstr>Other “Famous” Hijack Events</vt:lpstr>
      <vt:lpstr>PowerPoint Presentation</vt:lpstr>
      <vt:lpstr>PowerPoint Presentation</vt:lpstr>
      <vt:lpstr>Summary</vt:lpstr>
      <vt:lpstr>Internet Censorship and Online Speech Chapter 2.2.4: Web Page Blocking</vt:lpstr>
      <vt:lpstr>Block Pages: Common Form of Censorship</vt:lpstr>
      <vt:lpstr>HTTP/Web Filtering: Block Pages</vt:lpstr>
      <vt:lpstr>Block Page Detection is Tricky, but Length Comparisons Can Work</vt:lpstr>
      <vt:lpstr>Some Common Web Filtering and Block Pages</vt:lpstr>
      <vt:lpstr>Mechanisms Differ Over Time and by ISP</vt:lpstr>
      <vt:lpstr>Summary</vt:lpstr>
      <vt:lpstr>Internet Censorship and Online Speech Chapter 2.5: Throttling And Rate Limiting</vt:lpstr>
      <vt:lpstr>Throttling</vt:lpstr>
      <vt:lpstr>Leaky Bucket Traffic Shaper</vt:lpstr>
      <vt:lpstr>Token Bucket Traffic Shaper</vt:lpstr>
      <vt:lpstr>Comparison between TB and LB</vt:lpstr>
      <vt:lpstr>Throttling and Rate Limiting</vt:lpstr>
      <vt:lpstr>Summary: Protocol Censorship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131</cp:revision>
  <dcterms:created xsi:type="dcterms:W3CDTF">2020-01-05T22:49:22Z</dcterms:created>
  <dcterms:modified xsi:type="dcterms:W3CDTF">2025-10-02T20:21:35Z</dcterms:modified>
</cp:coreProperties>
</file>