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360" r:id="rId3"/>
    <p:sldId id="361" r:id="rId4"/>
    <p:sldId id="266" r:id="rId5"/>
    <p:sldId id="362" r:id="rId6"/>
    <p:sldId id="267" r:id="rId7"/>
    <p:sldId id="257" r:id="rId8"/>
    <p:sldId id="258" r:id="rId9"/>
    <p:sldId id="259" r:id="rId10"/>
    <p:sldId id="260" r:id="rId11"/>
    <p:sldId id="261" r:id="rId12"/>
    <p:sldId id="262" r:id="rId13"/>
    <p:sldId id="263" r:id="rId14"/>
    <p:sldId id="272" r:id="rId15"/>
    <p:sldId id="1259" r:id="rId16"/>
    <p:sldId id="1260" r:id="rId17"/>
    <p:sldId id="1261" r:id="rId18"/>
    <p:sldId id="1262" r:id="rId19"/>
    <p:sldId id="363" r:id="rId20"/>
    <p:sldId id="268" r:id="rId21"/>
    <p:sldId id="269" r:id="rId22"/>
    <p:sldId id="270" r:id="rId23"/>
    <p:sldId id="271" r:id="rId24"/>
    <p:sldId id="364" r:id="rId25"/>
    <p:sldId id="373" r:id="rId26"/>
    <p:sldId id="366" r:id="rId27"/>
    <p:sldId id="265" r:id="rId28"/>
    <p:sldId id="276" r:id="rId29"/>
    <p:sldId id="367" r:id="rId30"/>
    <p:sldId id="368" r:id="rId31"/>
    <p:sldId id="369" r:id="rId32"/>
    <p:sldId id="273" r:id="rId33"/>
    <p:sldId id="274" r:id="rId34"/>
    <p:sldId id="284" r:id="rId35"/>
    <p:sldId id="275" r:id="rId36"/>
    <p:sldId id="370" r:id="rId37"/>
    <p:sldId id="285" r:id="rId38"/>
    <p:sldId id="371" r:id="rId39"/>
    <p:sldId id="372" r:id="rId40"/>
    <p:sldId id="294" r:id="rId41"/>
    <p:sldId id="295" r:id="rId42"/>
    <p:sldId id="290" r:id="rId43"/>
    <p:sldId id="289" r:id="rId44"/>
    <p:sldId id="286" r:id="rId45"/>
    <p:sldId id="287" r:id="rId46"/>
    <p:sldId id="293" r:id="rId47"/>
    <p:sldId id="298" r:id="rId48"/>
    <p:sldId id="1294" r:id="rId49"/>
    <p:sldId id="1296" r:id="rId50"/>
    <p:sldId id="1297" r:id="rId51"/>
    <p:sldId id="365" r:id="rId52"/>
    <p:sldId id="359" r:id="rId53"/>
    <p:sldId id="292" r:id="rId54"/>
    <p:sldId id="343" r:id="rId55"/>
    <p:sldId id="35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47"/>
    <p:restoredTop sz="94691"/>
  </p:normalViewPr>
  <p:slideViewPr>
    <p:cSldViewPr snapToGrid="0" snapToObjects="1">
      <p:cViewPr varScale="1">
        <p:scale>
          <a:sx n="137" d="100"/>
          <a:sy n="137" d="100"/>
        </p:scale>
        <p:origin x="208" y="984"/>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Text Box 1">
            <a:extLst>
              <a:ext uri="{FF2B5EF4-FFF2-40B4-BE49-F238E27FC236}">
                <a16:creationId xmlns:a16="http://schemas.microsoft.com/office/drawing/2014/main" id="{98ADCA1F-AB14-0648-9BE8-FE60E8C9BEB0}"/>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674" name="Text Box 2">
            <a:extLst>
              <a:ext uri="{FF2B5EF4-FFF2-40B4-BE49-F238E27FC236}">
                <a16:creationId xmlns:a16="http://schemas.microsoft.com/office/drawing/2014/main" id="{E27C0641-1E7C-2A4B-95B8-3E9EA8BF04A9}"/>
              </a:ext>
            </a:extLst>
          </p:cNvPr>
          <p:cNvSpPr txBox="1">
            <a:spLocks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39282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“You may</a:t>
            </a:r>
            <a:r>
              <a:rPr lang="en-US" baseline="0" dirty="0"/>
              <a:t> be skeptical that Collage can work in practice. There are several reasons to believe that it can.”</a:t>
            </a:r>
          </a:p>
          <a:p>
            <a:pPr marL="228600" indent="-228600">
              <a:buFont typeface="+mj-lt"/>
              <a:buAutoNum type="arabicPeriod"/>
            </a:pPr>
            <a:r>
              <a:rPr lang="en-US" baseline="0" dirty="0"/>
              <a:t>“First, there is a massive amount of user-generated content available. </a:t>
            </a:r>
            <a:r>
              <a:rPr lang="en-US" baseline="0" dirty="0" err="1"/>
              <a:t>Flickr</a:t>
            </a:r>
            <a:r>
              <a:rPr lang="en-US" baseline="0" dirty="0"/>
              <a:t> has over 4 billion images and an entire day of video is uploaded to YouTube every minute.”</a:t>
            </a:r>
          </a:p>
          <a:p>
            <a:pPr marL="228600" indent="-228600">
              <a:buFont typeface="+mj-lt"/>
              <a:buAutoNum type="arabicPeriod"/>
            </a:pPr>
            <a:r>
              <a:rPr lang="en-US" baseline="0" dirty="0"/>
              <a:t>“Second, there are many sites that host user-generated content. Aside from the famous examples like </a:t>
            </a:r>
            <a:r>
              <a:rPr lang="en-US" baseline="0" dirty="0" err="1"/>
              <a:t>Flickr</a:t>
            </a:r>
            <a:r>
              <a:rPr lang="en-US" baseline="0" dirty="0"/>
              <a:t> and YouTube, there are many blogs and forum sites that Collage could use. All the content could potentially serve an additional purpose by holding censored data”</a:t>
            </a:r>
          </a:p>
          <a:p>
            <a:pPr marL="228600" indent="-228600">
              <a:buFont typeface="+mj-lt"/>
              <a:buAutoNum type="arabicPeriod"/>
            </a:pPr>
            <a:r>
              <a:rPr lang="en-US" baseline="0" dirty="0"/>
              <a:t>“Finally, we do in fact have existing tools for hiding data inside user-generated content. These technologies are </a:t>
            </a:r>
            <a:r>
              <a:rPr lang="en-US" baseline="0" dirty="0" err="1"/>
              <a:t>steganography</a:t>
            </a:r>
            <a:r>
              <a:rPr lang="en-US" baseline="0" dirty="0"/>
              <a:t> and watermarking, which I’ll discuss later.”</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36</a:t>
            </a:fld>
            <a:endParaRPr lang="en-US"/>
          </a:p>
        </p:txBody>
      </p:sp>
    </p:spTree>
    <p:extLst>
      <p:ext uri="{BB962C8B-B14F-4D97-AF65-F5344CB8AC3E}">
        <p14:creationId xmlns:p14="http://schemas.microsoft.com/office/powerpoint/2010/main" val="401574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“Ok, by now I have hopefully convinced</a:t>
            </a:r>
            <a:r>
              <a:rPr lang="en-US" baseline="0" dirty="0"/>
              <a:t> you that Internet censorship is an interesting problem and that we have a new idea that can help solve it.”</a:t>
            </a:r>
          </a:p>
          <a:p>
            <a:pPr marL="228600" indent="-228600">
              <a:buFont typeface="+mj-lt"/>
              <a:buAutoNum type="arabicPeriod"/>
            </a:pPr>
            <a:r>
              <a:rPr lang="en-US" baseline="0" dirty="0"/>
              <a:t>“I’m now going to explain how Collage works in detail. Afterward, I will discuss its performance and show a demonstration of an application written using Collage.”</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37</a:t>
            </a:fld>
            <a:endParaRPr lang="en-US"/>
          </a:p>
        </p:txBody>
      </p:sp>
    </p:spTree>
    <p:extLst>
      <p:ext uri="{BB962C8B-B14F-4D97-AF65-F5344CB8AC3E}">
        <p14:creationId xmlns:p14="http://schemas.microsoft.com/office/powerpoint/2010/main" val="3840720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228600" indent="-228600">
              <a:spcBef>
                <a:spcPct val="0"/>
              </a:spcBef>
              <a:buFont typeface="+mj-lt"/>
              <a:buAutoNum type="arabicPeriod"/>
            </a:pPr>
            <a:r>
              <a:rPr lang="en-US" dirty="0"/>
              <a:t>“Ok, now I’m going to quickly take</a:t>
            </a:r>
            <a:r>
              <a:rPr lang="en-US" baseline="0" dirty="0"/>
              <a:t> you through how Collage works step by step. After I’ve given you a general idea, I’ll go into detail on several steps.”</a:t>
            </a:r>
          </a:p>
          <a:p>
            <a:pPr marL="228600" indent="-228600">
              <a:spcBef>
                <a:spcPct val="0"/>
              </a:spcBef>
              <a:buFont typeface="+mj-lt"/>
              <a:buAutoNum type="arabicPeriod"/>
            </a:pPr>
            <a:r>
              <a:rPr lang="en-US" baseline="0" dirty="0"/>
              <a:t>“So, suppose that Bob wants to send a message to Alice. The first thing he does is figure out what message he wants to send. For example, if he wants to send her a censored Web page he’ll fetch that Web page.</a:t>
            </a:r>
            <a:r>
              <a:rPr lang="en-US" i="0" baseline="0" dirty="0"/>
              <a:t>”</a:t>
            </a:r>
          </a:p>
          <a:p>
            <a:pPr marL="228600" indent="-228600">
              <a:spcBef>
                <a:spcPct val="0"/>
              </a:spcBef>
              <a:buFont typeface="+mj-lt"/>
              <a:buAutoNum type="arabicPeriod"/>
            </a:pPr>
            <a:r>
              <a:rPr lang="en-US" i="0" baseline="0" dirty="0"/>
              <a:t>“Next, Bob chooses a </a:t>
            </a:r>
            <a:r>
              <a:rPr lang="en-US" i="1" baseline="0" dirty="0"/>
              <a:t>message identifier</a:t>
            </a:r>
            <a:r>
              <a:rPr lang="en-US" i="0" baseline="0" dirty="0"/>
              <a:t>. I’ll discuss the specifics of this later in the talk, but briefly, the identifier is known only by Alice and Bob, and is used to agree on where Alice will find Bob’s message.”</a:t>
            </a:r>
          </a:p>
          <a:p>
            <a:pPr marL="228600" indent="-228600">
              <a:spcBef>
                <a:spcPct val="0"/>
              </a:spcBef>
              <a:buFont typeface="+mj-lt"/>
              <a:buAutoNum type="arabicPeriod"/>
            </a:pPr>
            <a:r>
              <a:rPr lang="en-US" i="0" baseline="0" dirty="0"/>
              <a:t>“After picking the identifier, step 4 is to get some cover media. For example, some pictures from Bob’s digital camera. For the remainder of the talk, we are going to refer to any user-generated media as </a:t>
            </a:r>
            <a:r>
              <a:rPr lang="en-US" i="1" baseline="0" dirty="0"/>
              <a:t>vectors</a:t>
            </a:r>
            <a:r>
              <a:rPr lang="en-US" i="0" baseline="0" dirty="0"/>
              <a:t>, to convey the fact that they can hold censored data.”</a:t>
            </a:r>
          </a:p>
          <a:p>
            <a:pPr marL="228600" indent="-228600">
              <a:spcBef>
                <a:spcPct val="0"/>
              </a:spcBef>
              <a:buFont typeface="+mj-lt"/>
              <a:buAutoNum type="arabicPeriod"/>
            </a:pPr>
            <a:r>
              <a:rPr lang="en-US" i="0" baseline="0" dirty="0"/>
              <a:t>“He then hides the message inside these vectors, which I go over in the next slide.”</a:t>
            </a:r>
          </a:p>
          <a:p>
            <a:pPr marL="228600" indent="-228600">
              <a:spcBef>
                <a:spcPct val="0"/>
              </a:spcBef>
              <a:buFont typeface="+mj-lt"/>
              <a:buAutoNum type="arabicPeriod"/>
            </a:pPr>
            <a:r>
              <a:rPr lang="en-US" i="0" baseline="0" dirty="0"/>
              <a:t>“After the message is embedded inside the vectors, Bob uploads the vectors to a content host and Alice fetches these vectors from the content host. I’ll discuss this details of these steps in a few minutes.”</a:t>
            </a:r>
          </a:p>
          <a:p>
            <a:pPr marL="228600" indent="-228600">
              <a:spcBef>
                <a:spcPct val="0"/>
              </a:spcBef>
              <a:buFont typeface="+mj-lt"/>
              <a:buAutoNum type="arabicPeriod"/>
            </a:pPr>
            <a:r>
              <a:rPr lang="en-US" i="0" baseline="0" dirty="0"/>
              <a:t>“After Alice has Bob’s vectors, she reverses the embedding process that Bob performed in step 4 and recovers the message.”</a:t>
            </a:r>
          </a:p>
          <a:p>
            <a:pPr marL="228600" indent="-228600">
              <a:spcBef>
                <a:spcPct val="0"/>
              </a:spcBef>
              <a:buFont typeface="+mj-lt"/>
              <a:buAutoNum type="arabicPeriod"/>
            </a:pPr>
            <a:r>
              <a:rPr lang="en-US" i="0" baseline="0" dirty="0"/>
              <a:t>“Ok, so I’m now going to give you more detail on several of these steps.”</a:t>
            </a:r>
          </a:p>
          <a:p>
            <a:pPr marL="228600" indent="-228600">
              <a:spcBef>
                <a:spcPct val="0"/>
              </a:spcBef>
              <a:buFont typeface="+mj-lt"/>
              <a:buAutoNum type="arabicPeriod"/>
            </a:pPr>
            <a:endParaRPr lang="en-US" dirty="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FD1E20-FD43-4E82-8208-008825DDC652}" type="slidenum">
              <a:rPr lang="en-US"/>
              <a:pPr fontAlgn="base">
                <a:spcBef>
                  <a:spcPct val="0"/>
                </a:spcBef>
                <a:spcAft>
                  <a:spcPct val="0"/>
                </a:spcAft>
              </a:pPr>
              <a:t>38</a:t>
            </a:fld>
            <a:endParaRPr lang="en-US"/>
          </a:p>
        </p:txBody>
      </p:sp>
    </p:spTree>
    <p:extLst>
      <p:ext uri="{BB962C8B-B14F-4D97-AF65-F5344CB8AC3E}">
        <p14:creationId xmlns:p14="http://schemas.microsoft.com/office/powerpoint/2010/main" val="3100045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“First I’m going to discuss how Bob embeds his</a:t>
            </a:r>
            <a:r>
              <a:rPr lang="en-US" baseline="0" dirty="0"/>
              <a:t> message into his vectors.”</a:t>
            </a:r>
          </a:p>
          <a:p>
            <a:pPr marL="228600" indent="-228600">
              <a:buFont typeface="+mj-lt"/>
              <a:buAutoNum type="arabicPeriod"/>
            </a:pPr>
            <a:r>
              <a:rPr lang="en-US" baseline="0" dirty="0"/>
              <a:t>“First, he encrypts the message using the message identifier. Because we assumed that only Alice and Bob know the identifier, this prevents adversaries from recovering the message.”</a:t>
            </a:r>
          </a:p>
          <a:p>
            <a:pPr marL="228600" indent="-228600">
              <a:buFont typeface="+mj-lt"/>
              <a:buAutoNum type="arabicPeriod"/>
            </a:pPr>
            <a:r>
              <a:rPr lang="en-US" baseline="0" dirty="0"/>
              <a:t>“Next Bob runs the message through a </a:t>
            </a:r>
            <a:r>
              <a:rPr lang="en-US" baseline="0" dirty="0" err="1"/>
              <a:t>rateless</a:t>
            </a:r>
            <a:r>
              <a:rPr lang="en-US" baseline="0" dirty="0"/>
              <a:t> erasure coder. This will generate a large set of chunks, such that Alice can retrieve </a:t>
            </a:r>
            <a:r>
              <a:rPr lang="en-US" i="1" baseline="0" dirty="0"/>
              <a:t>any</a:t>
            </a:r>
            <a:r>
              <a:rPr lang="en-US" baseline="0" dirty="0"/>
              <a:t>  smaller subset of these chunks and reconstruct the original message. For example, Bob might generate a thousand chunks, but Alice might only need 50 of them to recover the message.”</a:t>
            </a:r>
          </a:p>
          <a:p>
            <a:pPr marL="228600" indent="-228600">
              <a:buFont typeface="+mj-lt"/>
              <a:buAutoNum type="arabicPeriod"/>
            </a:pPr>
            <a:r>
              <a:rPr lang="en-US" baseline="0" dirty="0"/>
              <a:t>“Next, Bob embeds chunks into his vectors using information hiding techniques. The goal of this step is to store the chunks inside the vectors without visibly changing the cover vector. With </a:t>
            </a:r>
            <a:r>
              <a:rPr lang="en-US" baseline="0" dirty="0" err="1"/>
              <a:t>steganography</a:t>
            </a:r>
            <a:r>
              <a:rPr lang="en-US" baseline="0" dirty="0"/>
              <a:t>, the goal is to hide the existence of chunks, while in watermarking it is to make these chunks difficult to remove. I emphasize that the purpose of using information hiding is to store censored data into the vectors.”</a:t>
            </a:r>
          </a:p>
          <a:p>
            <a:pPr marL="228600" indent="-228600">
              <a:buFont typeface="+mj-lt"/>
              <a:buAutoNum type="arabicPeriod"/>
            </a:pPr>
            <a:r>
              <a:rPr lang="en-US" baseline="0" dirty="0"/>
              <a:t>“In step 7, after Alice downloads the vectors she performs the reverse operations to recover the message.”</a:t>
            </a:r>
          </a:p>
          <a:p>
            <a:pPr marL="228600" indent="-228600">
              <a:buFont typeface="+mj-lt"/>
              <a:buAutoNum type="arabicPeriod"/>
            </a:pPr>
            <a:r>
              <a:rPr lang="en-US" baseline="0" dirty="0"/>
              <a:t>“The nice thing to notice about this scheme is that by using erasure coding, we ensure a level of robustness, since Alice will only need to obtain some subset of Bob’s vectors in order to recover the message.”</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39</a:t>
            </a:fld>
            <a:endParaRPr lang="en-US"/>
          </a:p>
        </p:txBody>
      </p:sp>
    </p:spTree>
    <p:extLst>
      <p:ext uri="{BB962C8B-B14F-4D97-AF65-F5344CB8AC3E}">
        <p14:creationId xmlns:p14="http://schemas.microsoft.com/office/powerpoint/2010/main" val="1430677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“Now, going back to Bob, after he </a:t>
            </a:r>
            <a:r>
              <a:rPr lang="en-US" baseline="0" dirty="0"/>
              <a:t>embeds the message in his vectors, he uploads them to a content host. The question now is how does Alice find these vectors. It’s not as simple as it might sound. Without guidance, she might have to crawl the entire content host, or even several content hosts, before finding Bob’s vectors. Clearly, that’s impractical.”</a:t>
            </a:r>
          </a:p>
          <a:p>
            <a:pPr marL="228600" indent="-228600">
              <a:buFont typeface="+mj-lt"/>
              <a:buAutoNum type="arabicPeriod"/>
            </a:pPr>
            <a:r>
              <a:rPr lang="en-US" baseline="0" dirty="0"/>
              <a:t>“The solution is an algorithm that Bob and Alice can use to identify a small subset of a content host.”</a:t>
            </a:r>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40</a:t>
            </a:fld>
            <a:endParaRPr lang="en-US"/>
          </a:p>
        </p:txBody>
      </p:sp>
    </p:spTree>
    <p:extLst>
      <p:ext uri="{BB962C8B-B14F-4D97-AF65-F5344CB8AC3E}">
        <p14:creationId xmlns:p14="http://schemas.microsoft.com/office/powerpoint/2010/main" val="2733249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“Our algorithm</a:t>
            </a:r>
            <a:r>
              <a:rPr lang="en-US" baseline="0" dirty="0"/>
              <a:t> is called </a:t>
            </a:r>
            <a:r>
              <a:rPr lang="en-US" i="1" baseline="0" dirty="0"/>
              <a:t>task mapping</a:t>
            </a:r>
            <a:r>
              <a:rPr lang="en-US" i="0" baseline="0" dirty="0"/>
              <a:t>. It produces a list of actions, which we call </a:t>
            </a:r>
            <a:r>
              <a:rPr lang="en-US" i="1" baseline="0" dirty="0"/>
              <a:t>tasks,</a:t>
            </a:r>
            <a:r>
              <a:rPr lang="en-US" i="0" baseline="0" dirty="0"/>
              <a:t> that specify a set of vectors on the content host.”</a:t>
            </a:r>
          </a:p>
          <a:p>
            <a:pPr marL="228600" indent="-228600">
              <a:buFont typeface="+mj-lt"/>
              <a:buAutoNum type="arabicPeriod"/>
            </a:pPr>
            <a:r>
              <a:rPr lang="en-US" i="0" baseline="0" dirty="0"/>
              <a:t>“To begin, we hash the message identifier. For example, the message identifier nytimes.com might hash to 1. Next, assuming that Alice and Bob both have a collection of tasks, we get the hashes of each task. We hash the identifier and the tasks to the same message space, so we can map the message identifier to a set of tasks by, for example, picking the next two tasks in the space.”</a:t>
            </a:r>
          </a:p>
          <a:p>
            <a:pPr marL="228600" indent="-228600">
              <a:buFont typeface="+mj-lt"/>
              <a:buAutoNum type="arabicPeriod"/>
            </a:pPr>
            <a:r>
              <a:rPr lang="en-US" i="0" baseline="0" dirty="0"/>
              <a:t>“These tasks are actions that Alice can perform to get some vectors on the content host. For example, a task might be to search for </a:t>
            </a:r>
            <a:r>
              <a:rPr lang="en-US" i="1" baseline="0" dirty="0"/>
              <a:t>blue flowers</a:t>
            </a:r>
            <a:r>
              <a:rPr lang="en-US" i="0" baseline="0" dirty="0"/>
              <a:t> on </a:t>
            </a:r>
            <a:r>
              <a:rPr lang="en-US" i="0" baseline="0" dirty="0" err="1"/>
              <a:t>Flickr</a:t>
            </a:r>
            <a:r>
              <a:rPr lang="en-US" i="0" baseline="0" dirty="0"/>
              <a:t>.”</a:t>
            </a:r>
          </a:p>
          <a:p>
            <a:pPr marL="228600" indent="-228600">
              <a:buFont typeface="+mj-lt"/>
              <a:buAutoNum type="arabicPeriod"/>
            </a:pPr>
            <a:r>
              <a:rPr lang="en-US" i="0" baseline="0" dirty="0"/>
              <a:t>“Bob must upload vectors so that Alice will find them when she performs these tasks. Therefore, if Alice searches for pictures of blue flowers on </a:t>
            </a:r>
            <a:r>
              <a:rPr lang="en-US" i="0" baseline="0" dirty="0" err="1"/>
              <a:t>Flickr</a:t>
            </a:r>
            <a:r>
              <a:rPr lang="en-US" i="0" baseline="0" dirty="0"/>
              <a:t>, then Bob should upload pictures of blue flowers.”</a:t>
            </a:r>
          </a:p>
          <a:p>
            <a:pPr marL="228600" marR="0"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US" dirty="0"/>
              <a:t>“Ok, so</a:t>
            </a:r>
            <a:r>
              <a:rPr lang="en-US" baseline="0" dirty="0"/>
              <a:t> to recap, if Bob wants to send Alice a message using Collage, he picks a message identifier and embeds the message into a set of vectors using erasure coding and information hiding. He then performs task mapping using the message identifier to discover where to upload the vectors. After he’s uploaded them, Alice will also perform task mapping to get a set of tasks that will yield Bob’s vectors.”</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41</a:t>
            </a:fld>
            <a:endParaRPr lang="en-US"/>
          </a:p>
        </p:txBody>
      </p:sp>
    </p:spTree>
    <p:extLst>
      <p:ext uri="{BB962C8B-B14F-4D97-AF65-F5344CB8AC3E}">
        <p14:creationId xmlns:p14="http://schemas.microsoft.com/office/powerpoint/2010/main" val="2582570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“Let’s</a:t>
            </a:r>
            <a:r>
              <a:rPr lang="en-US" baseline="0" dirty="0"/>
              <a:t> take a step back and see if Collage meets the design goals I proposed at the beginning of the talk.”</a:t>
            </a:r>
          </a:p>
          <a:p>
            <a:pPr marL="228600" indent="-228600">
              <a:buFont typeface="+mj-lt"/>
              <a:buAutoNum type="arabicPeriod"/>
            </a:pPr>
            <a:r>
              <a:rPr lang="en-US" baseline="0" dirty="0"/>
              <a:t>“First, because Collage uses erasure coding and an assortment of content hosts, messages are robust to blocking. Even if a censor blocks some vectors and content hosts, receivers can recover the message by fetching the remaining vectors from the remaining content hosts.”</a:t>
            </a:r>
          </a:p>
          <a:p>
            <a:pPr marL="228600" indent="-228600">
              <a:buFont typeface="+mj-lt"/>
              <a:buAutoNum type="arabicPeriod"/>
            </a:pPr>
            <a:r>
              <a:rPr lang="en-US" baseline="0" dirty="0"/>
              <a:t>“Second, at least at first glance Collage users generate deniable traffic because they only upload and download content from user-generated content hosts. However, the real-world deniability depends a lot on the types of tasks they perform and how frequently they perform them. Specifically, we provide a framework with which you can construct deniable applications.”</a:t>
            </a:r>
          </a:p>
          <a:p>
            <a:pPr marL="228600" indent="-228600">
              <a:buFont typeface="+mj-lt"/>
              <a:buAutoNum type="arabicPeriod"/>
            </a:pPr>
            <a:r>
              <a:rPr lang="en-US" baseline="0" dirty="0"/>
              <a:t>“Finally, Collage relies on user-generated content hosts to store transfer messages and so requires no dedicated infrastructure.”</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42</a:t>
            </a:fld>
            <a:endParaRPr lang="en-US"/>
          </a:p>
        </p:txBody>
      </p:sp>
    </p:spTree>
    <p:extLst>
      <p:ext uri="{BB962C8B-B14F-4D97-AF65-F5344CB8AC3E}">
        <p14:creationId xmlns:p14="http://schemas.microsoft.com/office/powerpoint/2010/main" val="858459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“So</a:t>
            </a:r>
            <a:r>
              <a:rPr lang="en-US" baseline="0" dirty="0"/>
              <a:t> you may be wondering how users actually begin using Collage.”</a:t>
            </a:r>
          </a:p>
          <a:p>
            <a:pPr marL="228600" indent="-228600">
              <a:buFont typeface="+mj-lt"/>
              <a:buAutoNum type="arabicPeriod"/>
            </a:pPr>
            <a:r>
              <a:rPr lang="en-US" baseline="0" dirty="0"/>
              <a:t>“If a users want to send messages using Collage, they must get a hold of the Collage software. They must do this out of band, such as from a CD, from Spam e-mail, by bringing their computer to a secure network.”</a:t>
            </a:r>
          </a:p>
          <a:p>
            <a:pPr marL="228600" indent="-228600">
              <a:buFont typeface="+mj-lt"/>
              <a:buAutoNum type="arabicPeriod"/>
            </a:pPr>
            <a:r>
              <a:rPr lang="en-US" baseline="0" dirty="0"/>
              <a:t>“Because content hosts are dynamic by nature, users may also periodically need to update their list of tasks as tasks become invalid or new tasks become available. They might receive these updates using Collage itself or they could derive their tasks from some online resource such as a publically available list of popular search terms.”</a:t>
            </a:r>
          </a:p>
          <a:p>
            <a:pPr marL="228600" indent="-228600">
              <a:buFont typeface="+mj-lt"/>
              <a:buAutoNum type="arabicPeriod"/>
            </a:pPr>
            <a:r>
              <a:rPr lang="en-US" baseline="0" dirty="0"/>
              <a:t>“Finally, as we said before, Alice and Bob must agree on a message identifier for each message. There are application-specific algorithms for agreeing on message identifiers ahead of time. For example, using the date or a rotation scheme. We discuss this much more in the paper.”</a:t>
            </a:r>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43</a:t>
            </a:fld>
            <a:endParaRPr lang="en-US"/>
          </a:p>
        </p:txBody>
      </p:sp>
    </p:spTree>
    <p:extLst>
      <p:ext uri="{BB962C8B-B14F-4D97-AF65-F5344CB8AC3E}">
        <p14:creationId xmlns:p14="http://schemas.microsoft.com/office/powerpoint/2010/main" val="3824628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“At this point I’m done discussing how Collage works.”</a:t>
            </a:r>
          </a:p>
          <a:p>
            <a:pPr marL="228600" indent="-228600">
              <a:buFont typeface="+mj-lt"/>
              <a:buAutoNum type="arabicPeriod"/>
            </a:pPr>
            <a:r>
              <a:rPr lang="en-US" dirty="0"/>
              <a:t>“Now I’m going to discuss </a:t>
            </a:r>
            <a:r>
              <a:rPr lang="en-US" baseline="0" dirty="0"/>
              <a:t>Collage’s performance and show you a short demo.”</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44</a:t>
            </a:fld>
            <a:endParaRPr lang="en-US"/>
          </a:p>
        </p:txBody>
      </p:sp>
    </p:spTree>
    <p:extLst>
      <p:ext uri="{BB962C8B-B14F-4D97-AF65-F5344CB8AC3E}">
        <p14:creationId xmlns:p14="http://schemas.microsoft.com/office/powerpoint/2010/main" val="2691584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“We care about </a:t>
            </a:r>
            <a:r>
              <a:rPr lang="en-US" baseline="0" dirty="0"/>
              <a:t>three performance metrics for collage: The traffic overhead and overall transfer times required by Alice and Bob, and the amount of storage required on content hosts.”</a:t>
            </a:r>
          </a:p>
          <a:p>
            <a:pPr marL="228600" indent="-228600">
              <a:buFont typeface="+mj-lt"/>
              <a:buAutoNum type="arabicPeriod"/>
            </a:pPr>
            <a:r>
              <a:rPr lang="en-US" baseline="0" dirty="0"/>
              <a:t>“Unfortunately, I can’t give you concrete numbers for these metrics in the general case because the implementation details of each application and content host vary so widely.”</a:t>
            </a:r>
          </a:p>
          <a:p>
            <a:pPr marL="228600" indent="-228600">
              <a:buFont typeface="+mj-lt"/>
              <a:buAutoNum type="arabicPeriod"/>
            </a:pPr>
            <a:r>
              <a:rPr lang="en-US" baseline="0" dirty="0"/>
              <a:t>“Instead, I’ll show you performance metrics for two example applications.”</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45</a:t>
            </a:fld>
            <a:endParaRPr lang="en-US"/>
          </a:p>
        </p:txBody>
      </p:sp>
    </p:spTree>
    <p:extLst>
      <p:ext uri="{BB962C8B-B14F-4D97-AF65-F5344CB8AC3E}">
        <p14:creationId xmlns:p14="http://schemas.microsoft.com/office/powerpoint/2010/main" val="2988100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id="{5927AB1B-D120-2B43-9F45-FE3EC1242876}"/>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698" name="Text Box 2">
            <a:extLst>
              <a:ext uri="{FF2B5EF4-FFF2-40B4-BE49-F238E27FC236}">
                <a16:creationId xmlns:a16="http://schemas.microsoft.com/office/drawing/2014/main" id="{09EAA7B6-5749-BD4C-8774-1DF6B917512B}"/>
              </a:ext>
            </a:extLst>
          </p:cNvPr>
          <p:cNvSpPr txBox="1">
            <a:spLocks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02330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en-US" dirty="0"/>
              <a:t>“The first application embeds news articles </a:t>
            </a:r>
            <a:r>
              <a:rPr lang="en-US" baseline="0" dirty="0"/>
              <a:t>inside photos hosted on </a:t>
            </a:r>
            <a:r>
              <a:rPr lang="en-US" baseline="0" dirty="0" err="1"/>
              <a:t>Flickr</a:t>
            </a:r>
            <a:r>
              <a:rPr lang="en-US" baseline="0" dirty="0"/>
              <a:t>. For a 30 kilobyte message, we require 5 photographs and use about 7 megabytes of traffic over 6 minutes. A main cause of the large overhead for </a:t>
            </a:r>
            <a:r>
              <a:rPr lang="en-US" baseline="0" dirty="0" err="1"/>
              <a:t>Flickr</a:t>
            </a:r>
            <a:r>
              <a:rPr lang="en-US" baseline="0" dirty="0"/>
              <a:t> are extra advertisements and photo thumbnails.”</a:t>
            </a:r>
          </a:p>
          <a:p>
            <a:pPr marL="228600" indent="-228600">
              <a:buFont typeface="+mj-lt"/>
              <a:buAutoNum type="arabicPeriod"/>
            </a:pPr>
            <a:r>
              <a:rPr lang="en-US" baseline="0" dirty="0"/>
              <a:t>“The second application stores covert tweets inside other tweets on Twitter. To send a single 140 byte message, we need 30 tweets and under 2 megabytes of traffic. We spread out the posting of these tweets over the span of an hour to more closely approximate real Twitter usage.”</a:t>
            </a:r>
          </a:p>
          <a:p>
            <a:pPr marL="228600" indent="-228600">
              <a:buFont typeface="+mj-lt"/>
              <a:buAutoNum type="arabicPeriod"/>
            </a:pPr>
            <a:r>
              <a:rPr lang="en-US" baseline="0" dirty="0"/>
              <a:t>“These two applications give a idea of the performance you can expect from Collage. The take home message here is that Collage applications can have reasonable performance even if the capacity of the message channel itself is very limited.”</a:t>
            </a:r>
          </a:p>
          <a:p>
            <a:pPr marL="228600" indent="-228600">
              <a:buFont typeface="+mj-lt"/>
              <a:buAutoNum type="arabicPeriod"/>
            </a:pPr>
            <a:r>
              <a:rPr lang="en-US" baseline="0" dirty="0"/>
              <a:t>“I’m now going to show a demo of the first application, which publishes BBC news articles inside photos hosted on </a:t>
            </a:r>
            <a:r>
              <a:rPr lang="en-US" baseline="0" dirty="0" err="1"/>
              <a:t>Flickr</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EA666BC8-9179-4C85-BBE8-D4FC51A8DBF0}" type="slidenum">
              <a:rPr lang="en-US" smtClean="0"/>
              <a:pPr>
                <a:defRPr/>
              </a:pPr>
              <a:t>46</a:t>
            </a:fld>
            <a:endParaRPr lang="en-US"/>
          </a:p>
        </p:txBody>
      </p:sp>
    </p:spTree>
    <p:extLst>
      <p:ext uri="{BB962C8B-B14F-4D97-AF65-F5344CB8AC3E}">
        <p14:creationId xmlns:p14="http://schemas.microsoft.com/office/powerpoint/2010/main" val="4272549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DB55A6E5-6976-994E-9041-8D65087DFC15}"/>
              </a:ext>
            </a:extLst>
          </p:cNvPr>
          <p:cNvSpPr>
            <a:spLocks noGrp="1" noRot="1" noChangeAspect="1" noTextEdit="1"/>
          </p:cNvSpPr>
          <p:nvPr>
            <p:ph type="sldImg"/>
          </p:nvPr>
        </p:nvSpPr>
        <p:spPr>
          <a:xfrm>
            <a:off x="401638" y="696913"/>
            <a:ext cx="6184900" cy="3479800"/>
          </a:xfrm>
          <a:ln/>
        </p:spPr>
      </p:sp>
      <p:sp>
        <p:nvSpPr>
          <p:cNvPr id="73731" name="Notes Placeholder 2">
            <a:extLst>
              <a:ext uri="{FF2B5EF4-FFF2-40B4-BE49-F238E27FC236}">
                <a16:creationId xmlns:a16="http://schemas.microsoft.com/office/drawing/2014/main" id="{472A9B85-1693-3441-B927-18F75978F3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3732" name="Slide Number Placeholder 3">
            <a:extLst>
              <a:ext uri="{FF2B5EF4-FFF2-40B4-BE49-F238E27FC236}">
                <a16:creationId xmlns:a16="http://schemas.microsoft.com/office/drawing/2014/main" id="{73CC447A-CD22-0C4B-AB23-666556A007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2400">
                <a:solidFill>
                  <a:schemeClr val="bg2"/>
                </a:solidFill>
                <a:latin typeface="Tahoma" panose="020B0604030504040204" pitchFamily="34" charset="0"/>
              </a:defRPr>
            </a:lvl1pPr>
            <a:lvl2pPr marL="742950" indent="-285750" defTabSz="928688">
              <a:defRPr sz="2400">
                <a:solidFill>
                  <a:schemeClr val="bg2"/>
                </a:solidFill>
                <a:latin typeface="Tahoma" panose="020B0604030504040204" pitchFamily="34" charset="0"/>
              </a:defRPr>
            </a:lvl2pPr>
            <a:lvl3pPr marL="1143000" indent="-228600" defTabSz="928688">
              <a:defRPr sz="2400">
                <a:solidFill>
                  <a:schemeClr val="bg2"/>
                </a:solidFill>
                <a:latin typeface="Tahoma" panose="020B0604030504040204" pitchFamily="34" charset="0"/>
              </a:defRPr>
            </a:lvl3pPr>
            <a:lvl4pPr marL="1600200" indent="-228600" defTabSz="928688">
              <a:defRPr sz="2400">
                <a:solidFill>
                  <a:schemeClr val="bg2"/>
                </a:solidFill>
                <a:latin typeface="Tahoma" panose="020B0604030504040204" pitchFamily="34" charset="0"/>
              </a:defRPr>
            </a:lvl4pPr>
            <a:lvl5pPr marL="2057400" indent="-228600" defTabSz="928688">
              <a:defRPr sz="2400">
                <a:solidFill>
                  <a:schemeClr val="bg2"/>
                </a:solidFill>
                <a:latin typeface="Tahoma" panose="020B0604030504040204" pitchFamily="34" charset="0"/>
              </a:defRPr>
            </a:lvl5pPr>
            <a:lvl6pPr marL="2514600" indent="-228600" algn="ctr"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defTabSz="928688"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8554EB31-494E-EC4A-9436-F1046DCDD41D}" type="slidenum">
              <a:rPr lang="en-US" altLang="en-US" sz="1200">
                <a:solidFill>
                  <a:schemeClr val="tx1"/>
                </a:solidFill>
                <a:latin typeface="Times New Roman" panose="02020603050405020304" pitchFamily="18" charset="0"/>
              </a:rPr>
              <a:pPr/>
              <a:t>48</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480494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Telex station forwards true</a:t>
            </a:r>
            <a:r>
              <a:rPr lang="en-US" baseline="0" dirty="0"/>
              <a:t> request</a:t>
            </a:r>
            <a:r>
              <a:rPr lang="en-US" dirty="0"/>
              <a:t> to a local </a:t>
            </a:r>
            <a:r>
              <a:rPr lang="en-US" b="1" dirty="0"/>
              <a:t>proxy server. </a:t>
            </a:r>
            <a:r>
              <a:rPr lang="en-US" dirty="0"/>
              <a:t>Telex injects responses into the original connection between client and NotBlocked. </a:t>
            </a:r>
          </a:p>
          <a:p>
            <a:r>
              <a:rPr lang="en-US" dirty="0"/>
              <a:t>Telex station not addressed</a:t>
            </a:r>
            <a:r>
              <a:rPr lang="en-US" baseline="0" dirty="0"/>
              <a:t> by IP, but by position in the network – “end-to-middle” </a:t>
            </a:r>
            <a:r>
              <a:rPr lang="en-US" baseline="0" dirty="0" err="1"/>
              <a:t>proxying</a:t>
            </a:r>
            <a:r>
              <a:rPr lang="en-US" baseline="0" dirty="0"/>
              <a:t>; we use DPI and MITM to do _</a:t>
            </a:r>
            <a:r>
              <a:rPr lang="en-US" baseline="0" dirty="0" err="1"/>
              <a:t>anti_censorship</a:t>
            </a:r>
            <a:endParaRPr lang="en-US" b="1" dirty="0"/>
          </a:p>
        </p:txBody>
      </p:sp>
      <p:sp>
        <p:nvSpPr>
          <p:cNvPr id="4" name="Slide Number Placeholder 3"/>
          <p:cNvSpPr>
            <a:spLocks noGrp="1"/>
          </p:cNvSpPr>
          <p:nvPr>
            <p:ph type="sldNum" sz="quarter" idx="10"/>
          </p:nvPr>
        </p:nvSpPr>
        <p:spPr/>
        <p:txBody>
          <a:bodyPr/>
          <a:lstStyle/>
          <a:p>
            <a:fld id="{A973EB63-BC5D-40B6-81EE-FBC7D5B8CF42}" type="slidenum">
              <a:rPr lang="en-US" smtClean="0"/>
              <a:pPr/>
              <a:t>53</a:t>
            </a:fld>
            <a:endParaRPr lang="en-US"/>
          </a:p>
        </p:txBody>
      </p:sp>
    </p:spTree>
    <p:extLst>
      <p:ext uri="{BB962C8B-B14F-4D97-AF65-F5344CB8AC3E}">
        <p14:creationId xmlns:p14="http://schemas.microsoft.com/office/powerpoint/2010/main" val="1064380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75B1F9-3FC9-4C04-AC94-861A5863A670}" type="slidenum">
              <a:rPr lang="en-US" smtClean="0"/>
              <a:t>54</a:t>
            </a:fld>
            <a:endParaRPr lang="en-US"/>
          </a:p>
        </p:txBody>
      </p:sp>
    </p:spTree>
    <p:extLst>
      <p:ext uri="{BB962C8B-B14F-4D97-AF65-F5344CB8AC3E}">
        <p14:creationId xmlns:p14="http://schemas.microsoft.com/office/powerpoint/2010/main" val="32576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Text Box 1">
            <a:extLst>
              <a:ext uri="{FF2B5EF4-FFF2-40B4-BE49-F238E27FC236}">
                <a16:creationId xmlns:a16="http://schemas.microsoft.com/office/drawing/2014/main" id="{E6D61387-68B4-0041-B17F-63144129869F}"/>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22" name="Text Box 2">
            <a:extLst>
              <a:ext uri="{FF2B5EF4-FFF2-40B4-BE49-F238E27FC236}">
                <a16:creationId xmlns:a16="http://schemas.microsoft.com/office/drawing/2014/main" id="{3DDBC8CD-840F-934C-9D5A-290B6BB77057}"/>
              </a:ext>
            </a:extLst>
          </p:cNvPr>
          <p:cNvSpPr txBox="1">
            <a:spLocks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8807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Text Box 1">
            <a:extLst>
              <a:ext uri="{FF2B5EF4-FFF2-40B4-BE49-F238E27FC236}">
                <a16:creationId xmlns:a16="http://schemas.microsoft.com/office/drawing/2014/main" id="{3613774F-A085-F440-8DCA-B4E0A5B33D77}"/>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746" name="Text Box 2">
            <a:extLst>
              <a:ext uri="{FF2B5EF4-FFF2-40B4-BE49-F238E27FC236}">
                <a16:creationId xmlns:a16="http://schemas.microsoft.com/office/drawing/2014/main" id="{583B287C-61EA-6049-9007-E7172BBCF5E8}"/>
              </a:ext>
            </a:extLst>
          </p:cNvPr>
          <p:cNvSpPr txBox="1">
            <a:spLocks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354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a:extLst>
              <a:ext uri="{FF2B5EF4-FFF2-40B4-BE49-F238E27FC236}">
                <a16:creationId xmlns:a16="http://schemas.microsoft.com/office/drawing/2014/main" id="{206B21F8-E43A-4C43-B880-236B8476B14E}"/>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0" name="Text Box 2">
            <a:extLst>
              <a:ext uri="{FF2B5EF4-FFF2-40B4-BE49-F238E27FC236}">
                <a16:creationId xmlns:a16="http://schemas.microsoft.com/office/drawing/2014/main" id="{CA65CB6E-FC18-F34D-86C6-A768297FBF3A}"/>
              </a:ext>
            </a:extLst>
          </p:cNvPr>
          <p:cNvSpPr txBox="1">
            <a:spLocks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9726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a:extLst>
              <a:ext uri="{FF2B5EF4-FFF2-40B4-BE49-F238E27FC236}">
                <a16:creationId xmlns:a16="http://schemas.microsoft.com/office/drawing/2014/main" id="{2802A6CF-E465-664C-B246-C1C0B384D14D}"/>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794" name="Text Box 2">
            <a:extLst>
              <a:ext uri="{FF2B5EF4-FFF2-40B4-BE49-F238E27FC236}">
                <a16:creationId xmlns:a16="http://schemas.microsoft.com/office/drawing/2014/main" id="{260275C1-CFD4-3A40-8541-331B6AF46061}"/>
              </a:ext>
            </a:extLst>
          </p:cNvPr>
          <p:cNvSpPr txBox="1">
            <a:spLocks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8406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a:extLst>
              <a:ext uri="{FF2B5EF4-FFF2-40B4-BE49-F238E27FC236}">
                <a16:creationId xmlns:a16="http://schemas.microsoft.com/office/drawing/2014/main" id="{BB8D876B-AB83-CE44-847E-A094CB9B867B}"/>
              </a:ext>
            </a:extLst>
          </p:cNvPr>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18" name="Text Box 2">
            <a:extLst>
              <a:ext uri="{FF2B5EF4-FFF2-40B4-BE49-F238E27FC236}">
                <a16:creationId xmlns:a16="http://schemas.microsoft.com/office/drawing/2014/main" id="{73DFA342-8630-7849-90E6-7333D87482B3}"/>
              </a:ext>
            </a:extLst>
          </p:cNvPr>
          <p:cNvSpPr txBox="1">
            <a:spLocks noChangeArrowheads="1"/>
          </p:cNvSpPr>
          <p:nvPr>
            <p:ph type="body"/>
          </p:nvPr>
        </p:nvSpPr>
        <p:spPr bwMode="auto">
          <a:xfrm>
            <a:off x="685800" y="4343400"/>
            <a:ext cx="5478463" cy="41068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10724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mj-lt"/>
              <a:buAutoNum type="arabicPeriod"/>
            </a:pPr>
            <a:r>
              <a:rPr lang="en-US" dirty="0"/>
              <a:t>“Another approach</a:t>
            </a:r>
            <a:r>
              <a:rPr lang="en-US" baseline="0" dirty="0"/>
              <a:t> is for Alice to establish a covert channel. One system that does this is </a:t>
            </a:r>
            <a:r>
              <a:rPr lang="en-US" baseline="0" dirty="0" err="1"/>
              <a:t>Infranet</a:t>
            </a:r>
            <a:r>
              <a:rPr lang="en-US" baseline="0" dirty="0"/>
              <a:t>, where a site like </a:t>
            </a:r>
            <a:r>
              <a:rPr lang="en-US" baseline="0" dirty="0" err="1"/>
              <a:t>usenix.org</a:t>
            </a:r>
            <a:r>
              <a:rPr lang="en-US" baseline="0" dirty="0"/>
              <a:t> hides messages from Bob its Web pages. When Alice uses </a:t>
            </a:r>
            <a:r>
              <a:rPr lang="en-US" baseline="0" dirty="0" err="1"/>
              <a:t>Infranet</a:t>
            </a:r>
            <a:r>
              <a:rPr lang="en-US" baseline="0" dirty="0"/>
              <a:t>, it appears that she is just browsing USENIX’s Web site, while in fact she is also receiving Bob’s messages. This system is nice because it prevents the censor from identifying users, but it still faces deployment hurdles and may be easily identified and blocked unless adopted by popular Web sites.”</a:t>
            </a:r>
            <a:endParaRPr lang="en-US" dirty="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BB4BEE5-1DC2-49D4-ACB7-66B9E8B0C503}" type="slidenum">
              <a:rPr lang="en-US"/>
              <a:pPr fontAlgn="base">
                <a:spcBef>
                  <a:spcPct val="0"/>
                </a:spcBef>
                <a:spcAft>
                  <a:spcPct val="0"/>
                </a:spcAft>
              </a:pPr>
              <a:t>34</a:t>
            </a:fld>
            <a:endParaRPr lang="en-US"/>
          </a:p>
        </p:txBody>
      </p:sp>
    </p:spTree>
    <p:extLst>
      <p:ext uri="{BB962C8B-B14F-4D97-AF65-F5344CB8AC3E}">
        <p14:creationId xmlns:p14="http://schemas.microsoft.com/office/powerpoint/2010/main" val="2705092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spcBef>
                <a:spcPct val="0"/>
              </a:spcBef>
              <a:buFont typeface="+mj-lt"/>
              <a:buAutoNum type="arabicPeriod"/>
            </a:pPr>
            <a:r>
              <a:rPr lang="en-US" dirty="0"/>
              <a:t>“To</a:t>
            </a:r>
            <a:r>
              <a:rPr lang="en-US" baseline="0" dirty="0"/>
              <a:t> meet our design goals, we have built Collage, which uses user-generated content to help circumvent censorship firewalls. To the best of our knowledge, Collage is the first system to satisfy all three of the design goals I have proposed.”</a:t>
            </a:r>
          </a:p>
          <a:p>
            <a:pPr marL="228600" indent="-228600">
              <a:spcBef>
                <a:spcPct val="0"/>
              </a:spcBef>
              <a:buFont typeface="+mj-lt"/>
              <a:buAutoNum type="arabicPeriod"/>
            </a:pPr>
            <a:r>
              <a:rPr lang="en-US" baseline="0" dirty="0"/>
              <a:t>“Here is an example of how Collage works. Suppose Bob has an account on the popular photo-sharing site </a:t>
            </a:r>
            <a:r>
              <a:rPr lang="en-US" baseline="0" dirty="0" err="1"/>
              <a:t>Flickr</a:t>
            </a:r>
            <a:r>
              <a:rPr lang="en-US" baseline="0" dirty="0"/>
              <a:t> and has a fresh batch of photos that he wants to upload. Before uploading his photos, he fetches the blocked content for Alice, then hides it inside his photos. Afterward, he uploads these photos to </a:t>
            </a:r>
            <a:r>
              <a:rPr lang="en-US" baseline="0" dirty="0" err="1"/>
              <a:t>Flickr</a:t>
            </a:r>
            <a:r>
              <a:rPr lang="en-US" baseline="0" dirty="0"/>
              <a:t>. Later, Alice goes to </a:t>
            </a:r>
            <a:r>
              <a:rPr lang="en-US" baseline="0" dirty="0" err="1"/>
              <a:t>Flickr</a:t>
            </a:r>
            <a:r>
              <a:rPr lang="en-US" baseline="0" dirty="0"/>
              <a:t>, downloads the photos and extracts the content from them.”</a:t>
            </a:r>
          </a:p>
          <a:p>
            <a:pPr marL="228600" indent="-228600">
              <a:spcBef>
                <a:spcPct val="0"/>
              </a:spcBef>
              <a:buFont typeface="+mj-lt"/>
              <a:buAutoNum type="arabicPeriod"/>
            </a:pPr>
            <a:r>
              <a:rPr lang="en-US" baseline="0" dirty="0"/>
              <a:t>“The first thing to notice is that Collage requires no dedicated infrastructure. Photos are stored on </a:t>
            </a:r>
            <a:r>
              <a:rPr lang="en-US" baseline="0" dirty="0" err="1"/>
              <a:t>Flickr</a:t>
            </a:r>
            <a:r>
              <a:rPr lang="en-US" baseline="0" dirty="0"/>
              <a:t>, which is an existing content host that already serves millions of photos every day.”</a:t>
            </a:r>
          </a:p>
          <a:p>
            <a:pPr marL="228600" indent="-228600">
              <a:spcBef>
                <a:spcPct val="0"/>
              </a:spcBef>
              <a:buFont typeface="+mj-lt"/>
              <a:buAutoNum type="arabicPeriod"/>
            </a:pPr>
            <a:r>
              <a:rPr lang="en-US" baseline="0" dirty="0"/>
              <a:t>“Secondly, notice that both Alice and Bob generate plausible traffic. Bob uploads photos to </a:t>
            </a:r>
            <a:r>
              <a:rPr lang="en-US" baseline="0" dirty="0" err="1"/>
              <a:t>Flickr</a:t>
            </a:r>
            <a:r>
              <a:rPr lang="en-US" baseline="0" dirty="0"/>
              <a:t> just as he always would, and Alice simply browses </a:t>
            </a:r>
            <a:r>
              <a:rPr lang="en-US" baseline="0" dirty="0" err="1"/>
              <a:t>Flickr</a:t>
            </a:r>
            <a:r>
              <a:rPr lang="en-US" baseline="0" dirty="0"/>
              <a:t> and downloads some photos.”</a:t>
            </a:r>
          </a:p>
          <a:p>
            <a:pPr marL="228600" indent="-228600">
              <a:spcBef>
                <a:spcPct val="0"/>
              </a:spcBef>
              <a:buFont typeface="+mj-lt"/>
              <a:buAutoNum type="arabicPeriod"/>
            </a:pPr>
            <a:r>
              <a:rPr lang="en-US" baseline="0" dirty="0"/>
              <a:t>“Note that although I used </a:t>
            </a:r>
            <a:r>
              <a:rPr lang="en-US" baseline="0" dirty="0" err="1"/>
              <a:t>Flickr</a:t>
            </a:r>
            <a:r>
              <a:rPr lang="en-US" baseline="0" dirty="0"/>
              <a:t> for this example, Bob could just as well use Collage with another content host like YouTube.”</a:t>
            </a:r>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9EAB51-F734-4A57-8DA7-752422425414}" type="slidenum">
              <a:rPr lang="en-US"/>
              <a:pPr fontAlgn="base">
                <a:spcBef>
                  <a:spcPct val="0"/>
                </a:spcBef>
                <a:spcAft>
                  <a:spcPct val="0"/>
                </a:spcAft>
              </a:pPr>
              <a:t>35</a:t>
            </a:fld>
            <a:endParaRPr lang="en-US"/>
          </a:p>
        </p:txBody>
      </p:sp>
    </p:spTree>
    <p:extLst>
      <p:ext uri="{BB962C8B-B14F-4D97-AF65-F5344CB8AC3E}">
        <p14:creationId xmlns:p14="http://schemas.microsoft.com/office/powerpoint/2010/main" val="44133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2/3/20</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2/3/20</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2/3/20</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8BF5-A1B5-0B44-9D15-68D0CEE3D39B}"/>
              </a:ext>
            </a:extLst>
          </p:cNvPr>
          <p:cNvSpPr>
            <a:spLocks noGrp="1"/>
          </p:cNvSpPr>
          <p:nvPr>
            <p:ph type="title"/>
          </p:nvPr>
        </p:nvSpPr>
        <p:spPr>
          <a:xfrm>
            <a:off x="914544" y="608521"/>
            <a:ext cx="10353387" cy="1135620"/>
          </a:xfrm>
        </p:spPr>
        <p:txBody>
          <a:bodyPr/>
          <a:lstStyle/>
          <a:p>
            <a:r>
              <a:rPr lang="en-US"/>
              <a:t>Click to edit Master title style</a:t>
            </a:r>
          </a:p>
        </p:txBody>
      </p:sp>
      <p:sp>
        <p:nvSpPr>
          <p:cNvPr id="3" name="Date Placeholder 2">
            <a:extLst>
              <a:ext uri="{FF2B5EF4-FFF2-40B4-BE49-F238E27FC236}">
                <a16:creationId xmlns:a16="http://schemas.microsoft.com/office/drawing/2014/main" id="{3E602107-FE7F-5A49-931F-75FB91A58F47}"/>
              </a:ext>
            </a:extLst>
          </p:cNvPr>
          <p:cNvSpPr>
            <a:spLocks noGrp="1"/>
          </p:cNvSpPr>
          <p:nvPr>
            <p:ph type="dt" idx="10"/>
          </p:nvPr>
        </p:nvSpPr>
        <p:spPr>
          <a:xfrm>
            <a:off x="914543" y="6246622"/>
            <a:ext cx="2530235" cy="449962"/>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0EAB5117-F322-8145-A058-F04B17435A98}"/>
              </a:ext>
            </a:extLst>
          </p:cNvPr>
          <p:cNvSpPr>
            <a:spLocks noGrp="1"/>
          </p:cNvSpPr>
          <p:nvPr>
            <p:ph type="ftr" idx="11"/>
          </p:nvPr>
        </p:nvSpPr>
        <p:spPr>
          <a:xfrm>
            <a:off x="4164981" y="6246622"/>
            <a:ext cx="3852512" cy="449962"/>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11FD3BD-3664-7543-8E50-C244059D1B2E}"/>
              </a:ext>
            </a:extLst>
          </p:cNvPr>
          <p:cNvSpPr>
            <a:spLocks noGrp="1"/>
          </p:cNvSpPr>
          <p:nvPr>
            <p:ph type="sldNum" idx="12"/>
          </p:nvPr>
        </p:nvSpPr>
        <p:spPr>
          <a:xfrm>
            <a:off x="8737695" y="6246622"/>
            <a:ext cx="2532141" cy="449962"/>
          </a:xfrm>
        </p:spPr>
        <p:txBody>
          <a:bodyPr/>
          <a:lstStyle>
            <a:lvl1pPr>
              <a:defRPr/>
            </a:lvl1pPr>
          </a:lstStyle>
          <a:p>
            <a:fld id="{0A81DC57-C432-0A4E-910E-67DF29A001F2}" type="slidenum">
              <a:rPr lang="en-US" altLang="en-US"/>
              <a:pPr/>
              <a:t>‹#›</a:t>
            </a:fld>
            <a:endParaRPr lang="en-US" altLang="en-US"/>
          </a:p>
        </p:txBody>
      </p:sp>
    </p:spTree>
    <p:extLst>
      <p:ext uri="{BB962C8B-B14F-4D97-AF65-F5344CB8AC3E}">
        <p14:creationId xmlns:p14="http://schemas.microsoft.com/office/powerpoint/2010/main" val="1916947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0BDA-2F4D-4649-A879-3BD20A6FCECC}"/>
              </a:ext>
            </a:extLst>
          </p:cNvPr>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08BF684-0A36-944F-9AD9-59C22BCCCA68}"/>
              </a:ext>
            </a:extLst>
          </p:cNvPr>
          <p:cNvSpPr>
            <a:spLocks noGrp="1"/>
          </p:cNvSpPr>
          <p:nvPr>
            <p:ph sz="half" idx="1"/>
          </p:nvPr>
        </p:nvSpPr>
        <p:spPr>
          <a:xfrm>
            <a:off x="609600" y="1600201"/>
            <a:ext cx="10972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D7412-18D7-8D42-881F-D142DDA05D3B}"/>
              </a:ext>
            </a:extLst>
          </p:cNvPr>
          <p:cNvSpPr>
            <a:spLocks noGrp="1"/>
          </p:cNvSpPr>
          <p:nvPr>
            <p:ph type="body" sz="half" idx="2"/>
          </p:nvPr>
        </p:nvSpPr>
        <p:spPr>
          <a:xfrm>
            <a:off x="609600" y="3941763"/>
            <a:ext cx="10972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0BEF84-9AB5-A842-97BB-A3CC7772F91E}"/>
              </a:ext>
            </a:extLst>
          </p:cNvPr>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B5C4F9F-99B1-B343-A3A1-A6C6941AA096}"/>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522F817-F157-6644-9810-96053BD4757D}"/>
              </a:ext>
            </a:extLst>
          </p:cNvPr>
          <p:cNvSpPr>
            <a:spLocks noGrp="1"/>
          </p:cNvSpPr>
          <p:nvPr>
            <p:ph type="sldNum" sz="quarter" idx="12"/>
          </p:nvPr>
        </p:nvSpPr>
        <p:spPr>
          <a:xfrm>
            <a:off x="8737600" y="6400800"/>
            <a:ext cx="2844800" cy="304800"/>
          </a:xfrm>
        </p:spPr>
        <p:txBody>
          <a:bodyPr/>
          <a:lstStyle>
            <a:lvl1pPr>
              <a:defRPr/>
            </a:lvl1pPr>
          </a:lstStyle>
          <a:p>
            <a:fld id="{E63FE84F-1AA0-B440-AB43-8E9CBA368111}" type="slidenum">
              <a:rPr lang="en-US" altLang="en-US"/>
              <a:pPr/>
              <a:t>‹#›</a:t>
            </a:fld>
            <a:endParaRPr lang="en-US" altLang="en-US"/>
          </a:p>
        </p:txBody>
      </p:sp>
    </p:spTree>
    <p:extLst>
      <p:ext uri="{BB962C8B-B14F-4D97-AF65-F5344CB8AC3E}">
        <p14:creationId xmlns:p14="http://schemas.microsoft.com/office/powerpoint/2010/main" val="276201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2/3/20</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2/3/20</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2/3/20</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2/3/20</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2/3/20</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2/3/20</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2/3/20</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2/3/20</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2/3/20</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anford.edu/" TargetMode="External"/><Relationship Id="rId2" Type="http://schemas.openxmlformats.org/officeDocument/2006/relationships/hyperlink" Target="http://mit.edu/"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3.png"/><Relationship Id="rId9"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5: Circumventing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131CC872-1713-F443-9F5E-3B0F375A1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344" y="694228"/>
            <a:ext cx="8250741" cy="52709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12280194"/>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a:extLst>
              <a:ext uri="{FF2B5EF4-FFF2-40B4-BE49-F238E27FC236}">
                <a16:creationId xmlns:a16="http://schemas.microsoft.com/office/drawing/2014/main" id="{710E5CCA-33FA-8046-9A16-A9D109C0D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344" y="651374"/>
            <a:ext cx="8250741" cy="5279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29166107"/>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a:extLst>
              <a:ext uri="{FF2B5EF4-FFF2-40B4-BE49-F238E27FC236}">
                <a16:creationId xmlns:a16="http://schemas.microsoft.com/office/drawing/2014/main" id="{B2580F78-D5B4-8A40-BFB5-95E34F1E5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344" y="651374"/>
            <a:ext cx="8250741" cy="5279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2653295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7BE2912D-C61E-B14C-A049-989DFA167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899" y="1436291"/>
            <a:ext cx="7942195" cy="532241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itle 2">
            <a:extLst>
              <a:ext uri="{FF2B5EF4-FFF2-40B4-BE49-F238E27FC236}">
                <a16:creationId xmlns:a16="http://schemas.microsoft.com/office/drawing/2014/main" id="{39D07F16-F113-CD4F-AD17-5DD7406A8932}"/>
              </a:ext>
            </a:extLst>
          </p:cNvPr>
          <p:cNvSpPr>
            <a:spLocks noGrp="1"/>
          </p:cNvSpPr>
          <p:nvPr>
            <p:ph type="title"/>
          </p:nvPr>
        </p:nvSpPr>
        <p:spPr>
          <a:xfrm>
            <a:off x="693564" y="227521"/>
            <a:ext cx="10353387" cy="1135620"/>
          </a:xfrm>
        </p:spPr>
        <p:txBody>
          <a:bodyPr>
            <a:normAutofit/>
          </a:bodyPr>
          <a:lstStyle/>
          <a:p>
            <a:r>
              <a:rPr lang="en-US" dirty="0"/>
              <a:t>Onion Encryption</a:t>
            </a:r>
          </a:p>
        </p:txBody>
      </p:sp>
    </p:spTree>
    <p:extLst>
      <p:ext uri="{BB962C8B-B14F-4D97-AF65-F5344CB8AC3E}">
        <p14:creationId xmlns:p14="http://schemas.microsoft.com/office/powerpoint/2010/main" val="121260965"/>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6D17-3A54-864C-B471-CAC3CC91D207}"/>
              </a:ext>
            </a:extLst>
          </p:cNvPr>
          <p:cNvSpPr>
            <a:spLocks noGrp="1"/>
          </p:cNvSpPr>
          <p:nvPr>
            <p:ph type="title"/>
          </p:nvPr>
        </p:nvSpPr>
        <p:spPr/>
        <p:txBody>
          <a:bodyPr/>
          <a:lstStyle/>
          <a:p>
            <a:r>
              <a:rPr lang="en-US" dirty="0"/>
              <a:t>Threats to Privacy in Tor</a:t>
            </a:r>
          </a:p>
        </p:txBody>
      </p:sp>
      <p:sp>
        <p:nvSpPr>
          <p:cNvPr id="3" name="Content Placeholder 2">
            <a:extLst>
              <a:ext uri="{FF2B5EF4-FFF2-40B4-BE49-F238E27FC236}">
                <a16:creationId xmlns:a16="http://schemas.microsoft.com/office/drawing/2014/main" id="{4E7FBA43-462A-E244-9E48-E57F2154581F}"/>
              </a:ext>
            </a:extLst>
          </p:cNvPr>
          <p:cNvSpPr>
            <a:spLocks noGrp="1"/>
          </p:cNvSpPr>
          <p:nvPr>
            <p:ph idx="1"/>
          </p:nvPr>
        </p:nvSpPr>
        <p:spPr/>
        <p:txBody>
          <a:bodyPr/>
          <a:lstStyle/>
          <a:p>
            <a:r>
              <a:rPr lang="en-US" dirty="0"/>
              <a:t>DNS leaks</a:t>
            </a:r>
          </a:p>
          <a:p>
            <a:endParaRPr lang="en-US" dirty="0"/>
          </a:p>
          <a:p>
            <a:r>
              <a:rPr lang="en-US" dirty="0"/>
              <a:t>Traffic analysis</a:t>
            </a:r>
          </a:p>
          <a:p>
            <a:pPr lvl="1"/>
            <a:r>
              <a:rPr lang="en-US" dirty="0"/>
              <a:t>Website fingerprinting</a:t>
            </a:r>
          </a:p>
          <a:p>
            <a:pPr lvl="1"/>
            <a:r>
              <a:rPr lang="en-US" dirty="0"/>
              <a:t>Timing analysis</a:t>
            </a:r>
          </a:p>
          <a:p>
            <a:endParaRPr lang="en-US" dirty="0"/>
          </a:p>
          <a:p>
            <a:r>
              <a:rPr lang="en-US" dirty="0"/>
              <a:t>Rogue exit nodes</a:t>
            </a:r>
          </a:p>
        </p:txBody>
      </p:sp>
    </p:spTree>
    <p:extLst>
      <p:ext uri="{BB962C8B-B14F-4D97-AF65-F5344CB8AC3E}">
        <p14:creationId xmlns:p14="http://schemas.microsoft.com/office/powerpoint/2010/main" val="314982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29102143-0652-414F-8420-479E390073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dirty="0">
                <a:latin typeface="Arial" panose="020B0604020202020204" pitchFamily="34" charset="0"/>
              </a:rPr>
              <a:t> </a:t>
            </a:r>
            <a:fld id="{C25199C8-EEEF-4F40-A808-4AC8E09DF179}" type="slidenum">
              <a:rPr lang="en-US" altLang="en-US" sz="1200">
                <a:latin typeface="Arial" panose="020B0604020202020204" pitchFamily="34" charset="0"/>
              </a:rPr>
              <a:pPr/>
              <a:t>15</a:t>
            </a:fld>
            <a:endParaRPr lang="en-US" altLang="en-US" sz="1200" dirty="0">
              <a:latin typeface="Arial" panose="020B0604020202020204" pitchFamily="34" charset="0"/>
            </a:endParaRPr>
          </a:p>
        </p:txBody>
      </p:sp>
      <p:sp>
        <p:nvSpPr>
          <p:cNvPr id="26627" name="Rectangle 2">
            <a:extLst>
              <a:ext uri="{FF2B5EF4-FFF2-40B4-BE49-F238E27FC236}">
                <a16:creationId xmlns:a16="http://schemas.microsoft.com/office/drawing/2014/main" id="{712C0A99-C750-C64C-AD7B-840024876E99}"/>
              </a:ext>
            </a:extLst>
          </p:cNvPr>
          <p:cNvSpPr>
            <a:spLocks noGrp="1" noChangeArrowheads="1"/>
          </p:cNvSpPr>
          <p:nvPr>
            <p:ph type="title"/>
          </p:nvPr>
        </p:nvSpPr>
        <p:spPr/>
        <p:txBody>
          <a:bodyPr/>
          <a:lstStyle/>
          <a:p>
            <a:r>
              <a:rPr lang="en-US" altLang="en-US"/>
              <a:t>Using Tor Circuits</a:t>
            </a:r>
          </a:p>
        </p:txBody>
      </p:sp>
      <p:cxnSp>
        <p:nvCxnSpPr>
          <p:cNvPr id="36" name="Straight Connector 35">
            <a:extLst>
              <a:ext uri="{FF2B5EF4-FFF2-40B4-BE49-F238E27FC236}">
                <a16:creationId xmlns:a16="http://schemas.microsoft.com/office/drawing/2014/main" id="{DB2EF7CC-ECDC-374E-81E4-0BA172EA0A11}"/>
              </a:ext>
            </a:extLst>
          </p:cNvPr>
          <p:cNvCxnSpPr/>
          <p:nvPr/>
        </p:nvCxnSpPr>
        <p:spPr>
          <a:xfrm flipV="1">
            <a:off x="8489950" y="1765300"/>
            <a:ext cx="1028700" cy="129063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4805046-B5C3-7146-8805-B51FBC87C3AB}"/>
              </a:ext>
            </a:extLst>
          </p:cNvPr>
          <p:cNvCxnSpPr/>
          <p:nvPr/>
        </p:nvCxnSpPr>
        <p:spPr>
          <a:xfrm flipV="1">
            <a:off x="8501064" y="3132138"/>
            <a:ext cx="1131887"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748EBC71-7670-3548-8D24-A4EEDCAD3D1F}"/>
              </a:ext>
            </a:extLst>
          </p:cNvPr>
          <p:cNvCxnSpPr/>
          <p:nvPr/>
        </p:nvCxnSpPr>
        <p:spPr>
          <a:xfrm flipV="1">
            <a:off x="6945314" y="3084513"/>
            <a:ext cx="1131887" cy="0"/>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823CC08-2B2F-2446-9563-FB9B75FE03F0}"/>
              </a:ext>
            </a:extLst>
          </p:cNvPr>
          <p:cNvCxnSpPr/>
          <p:nvPr/>
        </p:nvCxnSpPr>
        <p:spPr>
          <a:xfrm>
            <a:off x="6934200" y="3048000"/>
            <a:ext cx="1143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4C14D994-92AB-1F4F-AC15-E460FD766C27}"/>
              </a:ext>
            </a:extLst>
          </p:cNvPr>
          <p:cNvCxnSpPr/>
          <p:nvPr/>
        </p:nvCxnSpPr>
        <p:spPr>
          <a:xfrm flipV="1">
            <a:off x="6945314" y="3124200"/>
            <a:ext cx="113188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581F1C5F-B4C3-E743-8ADB-B388C945EF09}"/>
              </a:ext>
            </a:extLst>
          </p:cNvPr>
          <p:cNvCxnSpPr/>
          <p:nvPr/>
        </p:nvCxnSpPr>
        <p:spPr>
          <a:xfrm flipV="1">
            <a:off x="4318000" y="3084513"/>
            <a:ext cx="2165350" cy="692150"/>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995756F-0C87-DB42-A4E2-F8B91F680674}"/>
              </a:ext>
            </a:extLst>
          </p:cNvPr>
          <p:cNvCxnSpPr/>
          <p:nvPr/>
        </p:nvCxnSpPr>
        <p:spPr>
          <a:xfrm flipV="1">
            <a:off x="4343401" y="3084514"/>
            <a:ext cx="2054225" cy="6492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A2FEB76-B07C-3A4F-97C9-AA6B019D14C8}"/>
              </a:ext>
            </a:extLst>
          </p:cNvPr>
          <p:cNvCxnSpPr/>
          <p:nvPr/>
        </p:nvCxnSpPr>
        <p:spPr>
          <a:xfrm flipV="1">
            <a:off x="4343400" y="3124200"/>
            <a:ext cx="2139950"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CFAF6304-8D75-2D4C-A990-4609850DD920}"/>
              </a:ext>
            </a:extLst>
          </p:cNvPr>
          <p:cNvCxnSpPr/>
          <p:nvPr/>
        </p:nvCxnSpPr>
        <p:spPr>
          <a:xfrm>
            <a:off x="2309813" y="3084514"/>
            <a:ext cx="1573212" cy="788987"/>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B2C872C9-D1CB-D144-83D4-C0EDA78D636F}"/>
              </a:ext>
            </a:extLst>
          </p:cNvPr>
          <p:cNvCxnSpPr/>
          <p:nvPr/>
        </p:nvCxnSpPr>
        <p:spPr>
          <a:xfrm>
            <a:off x="2438401" y="3084513"/>
            <a:ext cx="1685925" cy="8826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9BF11EE5-E142-7B48-BF87-705A13610619}"/>
              </a:ext>
            </a:extLst>
          </p:cNvPr>
          <p:cNvCxnSpPr/>
          <p:nvPr/>
        </p:nvCxnSpPr>
        <p:spPr>
          <a:xfrm>
            <a:off x="2362200" y="3124200"/>
            <a:ext cx="1905000" cy="990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6639" name="Picture 46" descr="relay-onion.png">
            <a:extLst>
              <a:ext uri="{FF2B5EF4-FFF2-40B4-BE49-F238E27FC236}">
                <a16:creationId xmlns:a16="http://schemas.microsoft.com/office/drawing/2014/main" id="{7D15583E-1D05-4B4F-A76F-D520DA31C2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6451" y="2355850"/>
            <a:ext cx="7604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47" descr="relay-onion.png">
            <a:extLst>
              <a:ext uri="{FF2B5EF4-FFF2-40B4-BE49-F238E27FC236}">
                <a16:creationId xmlns:a16="http://schemas.microsoft.com/office/drawing/2014/main" id="{79AA87BE-A21C-074E-99C5-1E3D296681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2375" y="2355850"/>
            <a:ext cx="7620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Picture 48" descr="relay-onion.png">
            <a:extLst>
              <a:ext uri="{FF2B5EF4-FFF2-40B4-BE49-F238E27FC236}">
                <a16:creationId xmlns:a16="http://schemas.microsoft.com/office/drawing/2014/main" id="{B44A9BE0-7636-9046-954E-BA54076F77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6863" y="3309939"/>
            <a:ext cx="762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2" name="Picture 49">
            <a:extLst>
              <a:ext uri="{FF2B5EF4-FFF2-40B4-BE49-F238E27FC236}">
                <a16:creationId xmlns:a16="http://schemas.microsoft.com/office/drawing/2014/main" id="{EB594836-B65A-0141-9D0C-16DA81061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2603500"/>
            <a:ext cx="46196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3" name="Picture 50">
            <a:extLst>
              <a:ext uri="{FF2B5EF4-FFF2-40B4-BE49-F238E27FC236}">
                <a16:creationId xmlns:a16="http://schemas.microsoft.com/office/drawing/2014/main" id="{EFAC221F-414E-8D43-A5D8-AD37683617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900" y="2603500"/>
            <a:ext cx="8509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4" name="Picture 51" descr="relay-onion.png">
            <a:extLst>
              <a:ext uri="{FF2B5EF4-FFF2-40B4-BE49-F238E27FC236}">
                <a16:creationId xmlns:a16="http://schemas.microsoft.com/office/drawing/2014/main" id="{DD70C948-4779-A540-8B09-73D74DE2FF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5126" y="1427164"/>
            <a:ext cx="76041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5" name="Picture 52">
            <a:extLst>
              <a:ext uri="{FF2B5EF4-FFF2-40B4-BE49-F238E27FC236}">
                <a16:creationId xmlns:a16="http://schemas.microsoft.com/office/drawing/2014/main" id="{D646D361-1A42-4941-8085-A11FBD6E00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213" y="1408114"/>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6" name="Picture 53">
            <a:extLst>
              <a:ext uri="{FF2B5EF4-FFF2-40B4-BE49-F238E27FC236}">
                <a16:creationId xmlns:a16="http://schemas.microsoft.com/office/drawing/2014/main" id="{BED5B48E-52D8-2344-9988-6F21085162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925" y="3314701"/>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54">
            <a:extLst>
              <a:ext uri="{FF2B5EF4-FFF2-40B4-BE49-F238E27FC236}">
                <a16:creationId xmlns:a16="http://schemas.microsoft.com/office/drawing/2014/main" id="{F38DE36D-C6B9-DB49-9218-AA05E65FAC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7513" y="2355851"/>
            <a:ext cx="7604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8" name="TextBox 55">
            <a:extLst>
              <a:ext uri="{FF2B5EF4-FFF2-40B4-BE49-F238E27FC236}">
                <a16:creationId xmlns:a16="http://schemas.microsoft.com/office/drawing/2014/main" id="{75CE5AA4-4C56-1D4D-8D77-54283D05F330}"/>
              </a:ext>
            </a:extLst>
          </p:cNvPr>
          <p:cNvSpPr txBox="1">
            <a:spLocks noChangeArrowheads="1"/>
          </p:cNvSpPr>
          <p:nvPr/>
        </p:nvSpPr>
        <p:spPr bwMode="auto">
          <a:xfrm>
            <a:off x="1825625" y="4691064"/>
            <a:ext cx="85407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AutoNum type="arabicPeriod"/>
            </a:pPr>
            <a:r>
              <a:rPr lang="en-US" altLang="en-US" sz="2800" dirty="0">
                <a:solidFill>
                  <a:schemeClr val="tx1"/>
                </a:solidFill>
              </a:rPr>
              <a:t>Clients begin all circuits with a selected guard</a:t>
            </a:r>
          </a:p>
          <a:p>
            <a:pPr algn="l">
              <a:buFontTx/>
              <a:buAutoNum type="arabicPeriod"/>
            </a:pPr>
            <a:r>
              <a:rPr lang="en-US" altLang="en-US" sz="2800" dirty="0">
                <a:solidFill>
                  <a:schemeClr val="tx1"/>
                </a:solidFill>
              </a:rPr>
              <a:t>Relays define individual exit policies</a:t>
            </a:r>
          </a:p>
          <a:p>
            <a:pPr algn="l">
              <a:buFontTx/>
              <a:buAutoNum type="arabicPeriod"/>
            </a:pPr>
            <a:r>
              <a:rPr lang="en-US" altLang="en-US" sz="2800" dirty="0">
                <a:solidFill>
                  <a:schemeClr val="tx1"/>
                </a:solidFill>
              </a:rPr>
              <a:t>Clients multiplex streams over a circuit</a:t>
            </a:r>
          </a:p>
        </p:txBody>
      </p:sp>
      <p:grpSp>
        <p:nvGrpSpPr>
          <p:cNvPr id="26649" name="Group 56">
            <a:extLst>
              <a:ext uri="{FF2B5EF4-FFF2-40B4-BE49-F238E27FC236}">
                <a16:creationId xmlns:a16="http://schemas.microsoft.com/office/drawing/2014/main" id="{70D9EBD6-6E23-B24C-9F11-91EB3B687AFD}"/>
              </a:ext>
            </a:extLst>
          </p:cNvPr>
          <p:cNvGrpSpPr>
            <a:grpSpLocks/>
          </p:cNvGrpSpPr>
          <p:nvPr/>
        </p:nvGrpSpPr>
        <p:grpSpPr bwMode="auto">
          <a:xfrm>
            <a:off x="7010400" y="1427164"/>
            <a:ext cx="882650" cy="928687"/>
            <a:chOff x="5486400" y="1426946"/>
            <a:chExt cx="882556" cy="928524"/>
          </a:xfrm>
        </p:grpSpPr>
        <p:pic>
          <p:nvPicPr>
            <p:cNvPr id="26657" name="Picture 57" descr="relay-onion.png">
              <a:extLst>
                <a:ext uri="{FF2B5EF4-FFF2-40B4-BE49-F238E27FC236}">
                  <a16:creationId xmlns:a16="http://schemas.microsoft.com/office/drawing/2014/main" id="{6DEBF3C4-EF7F-0F4A-9F59-05533536E4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8" name="Picture 58" descr="running_man_Exit.jpg">
              <a:extLst>
                <a:ext uri="{FF2B5EF4-FFF2-40B4-BE49-F238E27FC236}">
                  <a16:creationId xmlns:a16="http://schemas.microsoft.com/office/drawing/2014/main" id="{14C2FC3B-674B-F84A-927B-49A9F5BDB14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50" name="Group 19">
            <a:extLst>
              <a:ext uri="{FF2B5EF4-FFF2-40B4-BE49-F238E27FC236}">
                <a16:creationId xmlns:a16="http://schemas.microsoft.com/office/drawing/2014/main" id="{95CCEF88-0F63-6245-8024-DBE19776A875}"/>
              </a:ext>
            </a:extLst>
          </p:cNvPr>
          <p:cNvGrpSpPr>
            <a:grpSpLocks/>
          </p:cNvGrpSpPr>
          <p:nvPr/>
        </p:nvGrpSpPr>
        <p:grpSpPr bwMode="auto">
          <a:xfrm>
            <a:off x="7802563" y="2355850"/>
            <a:ext cx="882650" cy="928688"/>
            <a:chOff x="5486400" y="1426946"/>
            <a:chExt cx="882556" cy="928524"/>
          </a:xfrm>
        </p:grpSpPr>
        <p:pic>
          <p:nvPicPr>
            <p:cNvPr id="26655" name="Picture 60" descr="relay-onion.png">
              <a:extLst>
                <a:ext uri="{FF2B5EF4-FFF2-40B4-BE49-F238E27FC236}">
                  <a16:creationId xmlns:a16="http://schemas.microsoft.com/office/drawing/2014/main" id="{44512807-F48E-064E-AC50-E8E3596449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6" name="Picture 61" descr="running_man_Exit.jpg">
              <a:extLst>
                <a:ext uri="{FF2B5EF4-FFF2-40B4-BE49-F238E27FC236}">
                  <a16:creationId xmlns:a16="http://schemas.microsoft.com/office/drawing/2014/main" id="{0A2C899C-CB54-724C-954F-EFC5BE3544F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51" name="Group 31">
            <a:extLst>
              <a:ext uri="{FF2B5EF4-FFF2-40B4-BE49-F238E27FC236}">
                <a16:creationId xmlns:a16="http://schemas.microsoft.com/office/drawing/2014/main" id="{2E96ED56-BBCF-A84A-AA32-1BBAAAAE3621}"/>
              </a:ext>
            </a:extLst>
          </p:cNvPr>
          <p:cNvGrpSpPr>
            <a:grpSpLocks/>
          </p:cNvGrpSpPr>
          <p:nvPr/>
        </p:nvGrpSpPr>
        <p:grpSpPr bwMode="auto">
          <a:xfrm>
            <a:off x="6945313" y="3314700"/>
            <a:ext cx="882650" cy="928688"/>
            <a:chOff x="5486400" y="1426946"/>
            <a:chExt cx="882556" cy="928524"/>
          </a:xfrm>
        </p:grpSpPr>
        <p:pic>
          <p:nvPicPr>
            <p:cNvPr id="26653" name="Picture 63" descr="relay-onion.png">
              <a:extLst>
                <a:ext uri="{FF2B5EF4-FFF2-40B4-BE49-F238E27FC236}">
                  <a16:creationId xmlns:a16="http://schemas.microsoft.com/office/drawing/2014/main" id="{A4EBFB1D-4D8D-F349-86DA-4AD8E02480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4" name="Picture 64" descr="running_man_Exit.jpg">
              <a:extLst>
                <a:ext uri="{FF2B5EF4-FFF2-40B4-BE49-F238E27FC236}">
                  <a16:creationId xmlns:a16="http://schemas.microsoft.com/office/drawing/2014/main" id="{9CA9105B-28A7-C84D-8A26-36E117F5AF9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6652" name="Picture 65">
            <a:extLst>
              <a:ext uri="{FF2B5EF4-FFF2-40B4-BE49-F238E27FC236}">
                <a16:creationId xmlns:a16="http://schemas.microsoft.com/office/drawing/2014/main" id="{AD20E7E4-6551-AC4B-9BC9-930019715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900" y="1427163"/>
            <a:ext cx="850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303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86C8E383-293B-3042-A2ED-2A6F8AE7FC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BFD3FC2A-BD1B-7C44-99DF-9BA98C9FB3F6}" type="slidenum">
              <a:rPr lang="en-US" altLang="en-US" sz="1200" smtClean="0">
                <a:latin typeface="Arial" panose="020B0604020202020204" pitchFamily="34" charset="0"/>
              </a:rPr>
              <a:pPr/>
              <a:t>16</a:t>
            </a:fld>
            <a:endParaRPr lang="en-US" altLang="en-US" sz="1200" dirty="0">
              <a:latin typeface="Arial" panose="020B0604020202020204" pitchFamily="34" charset="0"/>
            </a:endParaRPr>
          </a:p>
        </p:txBody>
      </p:sp>
      <p:sp>
        <p:nvSpPr>
          <p:cNvPr id="27651" name="Rectangle 2">
            <a:extLst>
              <a:ext uri="{FF2B5EF4-FFF2-40B4-BE49-F238E27FC236}">
                <a16:creationId xmlns:a16="http://schemas.microsoft.com/office/drawing/2014/main" id="{D842A672-496D-D845-B511-C93216B995FA}"/>
              </a:ext>
            </a:extLst>
          </p:cNvPr>
          <p:cNvSpPr>
            <a:spLocks noGrp="1" noChangeArrowheads="1"/>
          </p:cNvSpPr>
          <p:nvPr>
            <p:ph type="title"/>
          </p:nvPr>
        </p:nvSpPr>
        <p:spPr/>
        <p:txBody>
          <a:bodyPr/>
          <a:lstStyle/>
          <a:p>
            <a:r>
              <a:rPr lang="en-US" altLang="en-US"/>
              <a:t>Using Tor Circuits</a:t>
            </a:r>
          </a:p>
        </p:txBody>
      </p:sp>
      <p:sp>
        <p:nvSpPr>
          <p:cNvPr id="27652" name="TextBox 55">
            <a:extLst>
              <a:ext uri="{FF2B5EF4-FFF2-40B4-BE49-F238E27FC236}">
                <a16:creationId xmlns:a16="http://schemas.microsoft.com/office/drawing/2014/main" id="{3583923E-19E2-6D4F-99F1-F40D1F5CF2FD}"/>
              </a:ext>
            </a:extLst>
          </p:cNvPr>
          <p:cNvSpPr txBox="1">
            <a:spLocks noChangeArrowheads="1"/>
          </p:cNvSpPr>
          <p:nvPr/>
        </p:nvSpPr>
        <p:spPr bwMode="auto">
          <a:xfrm>
            <a:off x="1825625" y="4511675"/>
            <a:ext cx="85407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AutoNum type="arabicPeriod"/>
            </a:pPr>
            <a:r>
              <a:rPr lang="en-US" altLang="en-US" sz="2800" dirty="0">
                <a:solidFill>
                  <a:schemeClr val="tx1"/>
                </a:solidFill>
              </a:rPr>
              <a:t>Clients begin all circuits with a selected guard</a:t>
            </a:r>
          </a:p>
          <a:p>
            <a:pPr algn="l">
              <a:buFontTx/>
              <a:buAutoNum type="arabicPeriod"/>
            </a:pPr>
            <a:r>
              <a:rPr lang="en-US" altLang="en-US" sz="2800" dirty="0">
                <a:solidFill>
                  <a:schemeClr val="tx1"/>
                </a:solidFill>
              </a:rPr>
              <a:t>Relays define individual exit policies</a:t>
            </a:r>
          </a:p>
          <a:p>
            <a:pPr algn="l">
              <a:buFontTx/>
              <a:buAutoNum type="arabicPeriod"/>
            </a:pPr>
            <a:r>
              <a:rPr lang="en-US" altLang="en-US" sz="2800" dirty="0">
                <a:solidFill>
                  <a:schemeClr val="tx1"/>
                </a:solidFill>
              </a:rPr>
              <a:t>Clients multiplex streams over a circuit</a:t>
            </a:r>
          </a:p>
          <a:p>
            <a:pPr algn="l">
              <a:buFontTx/>
              <a:buAutoNum type="arabicPeriod"/>
            </a:pPr>
            <a:r>
              <a:rPr lang="en-US" altLang="en-US" sz="2800" dirty="0">
                <a:solidFill>
                  <a:schemeClr val="tx1"/>
                </a:solidFill>
              </a:rPr>
              <a:t>New circuits replace existing ones periodically</a:t>
            </a:r>
          </a:p>
        </p:txBody>
      </p:sp>
      <p:cxnSp>
        <p:nvCxnSpPr>
          <p:cNvPr id="35" name="Straight Connector 34">
            <a:extLst>
              <a:ext uri="{FF2B5EF4-FFF2-40B4-BE49-F238E27FC236}">
                <a16:creationId xmlns:a16="http://schemas.microsoft.com/office/drawing/2014/main" id="{013405E1-65E2-EB42-8018-FBDC42A9F1EA}"/>
              </a:ext>
            </a:extLst>
          </p:cNvPr>
          <p:cNvCxnSpPr/>
          <p:nvPr/>
        </p:nvCxnSpPr>
        <p:spPr>
          <a:xfrm>
            <a:off x="5889626" y="2132013"/>
            <a:ext cx="1571625" cy="0"/>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7267E172-54BB-5147-BC84-96F279991959}"/>
              </a:ext>
            </a:extLst>
          </p:cNvPr>
          <p:cNvCxnSpPr/>
          <p:nvPr/>
        </p:nvCxnSpPr>
        <p:spPr>
          <a:xfrm flipV="1">
            <a:off x="3482975" y="2132013"/>
            <a:ext cx="2298700" cy="952500"/>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E3FE31B4-285E-3445-B082-2B321D86A3AB}"/>
              </a:ext>
            </a:extLst>
          </p:cNvPr>
          <p:cNvCxnSpPr/>
          <p:nvPr/>
        </p:nvCxnSpPr>
        <p:spPr>
          <a:xfrm flipV="1">
            <a:off x="2309813" y="3084513"/>
            <a:ext cx="1065212" cy="0"/>
          </a:xfrm>
          <a:prstGeom prst="line">
            <a:avLst/>
          </a:prstGeom>
          <a:ln w="152400">
            <a:solidFill>
              <a:srgbClr val="FFFF00"/>
            </a:solidFill>
          </a:ln>
        </p:spPr>
        <p:style>
          <a:lnRef idx="2">
            <a:schemeClr val="accent1"/>
          </a:lnRef>
          <a:fillRef idx="0">
            <a:schemeClr val="accent1"/>
          </a:fillRef>
          <a:effectRef idx="1">
            <a:schemeClr val="accent1"/>
          </a:effectRef>
          <a:fontRef idx="minor">
            <a:schemeClr val="tx1"/>
          </a:fontRef>
        </p:style>
      </p:cxnSp>
      <p:pic>
        <p:nvPicPr>
          <p:cNvPr id="27656" name="Picture 62" descr="relay-onion.png">
            <a:extLst>
              <a:ext uri="{FF2B5EF4-FFF2-40B4-BE49-F238E27FC236}">
                <a16:creationId xmlns:a16="http://schemas.microsoft.com/office/drawing/2014/main" id="{77049C42-B3A6-FD41-B2B7-90996236DA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6451" y="2355850"/>
            <a:ext cx="7604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66" descr="relay-onion.png">
            <a:extLst>
              <a:ext uri="{FF2B5EF4-FFF2-40B4-BE49-F238E27FC236}">
                <a16:creationId xmlns:a16="http://schemas.microsoft.com/office/drawing/2014/main" id="{53DFE4DE-9EB6-AA4D-84DA-5EA0B4E1C8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2375" y="2355850"/>
            <a:ext cx="7620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67" descr="relay-onion.png">
            <a:extLst>
              <a:ext uri="{FF2B5EF4-FFF2-40B4-BE49-F238E27FC236}">
                <a16:creationId xmlns:a16="http://schemas.microsoft.com/office/drawing/2014/main" id="{CCEF2FED-35A3-EE4E-8662-7EBFA74F3C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6863" y="3309939"/>
            <a:ext cx="762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68">
            <a:extLst>
              <a:ext uri="{FF2B5EF4-FFF2-40B4-BE49-F238E27FC236}">
                <a16:creationId xmlns:a16="http://schemas.microsoft.com/office/drawing/2014/main" id="{265BCD11-5641-CF43-BB75-A702F7055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2603500"/>
            <a:ext cx="46196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0" name="Picture 69">
            <a:extLst>
              <a:ext uri="{FF2B5EF4-FFF2-40B4-BE49-F238E27FC236}">
                <a16:creationId xmlns:a16="http://schemas.microsoft.com/office/drawing/2014/main" id="{9D3FD4E6-BA15-4949-84C8-4375A06D92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900" y="2603500"/>
            <a:ext cx="8509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70" descr="relay-onion.png">
            <a:extLst>
              <a:ext uri="{FF2B5EF4-FFF2-40B4-BE49-F238E27FC236}">
                <a16:creationId xmlns:a16="http://schemas.microsoft.com/office/drawing/2014/main" id="{A2DD3A40-DACC-6D44-BDA7-468861EF26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5126" y="1427164"/>
            <a:ext cx="76041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2" name="Picture 71">
            <a:extLst>
              <a:ext uri="{FF2B5EF4-FFF2-40B4-BE49-F238E27FC236}">
                <a16:creationId xmlns:a16="http://schemas.microsoft.com/office/drawing/2014/main" id="{D132C6E3-F870-F648-9756-D5BAF93AB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213" y="1408114"/>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72">
            <a:extLst>
              <a:ext uri="{FF2B5EF4-FFF2-40B4-BE49-F238E27FC236}">
                <a16:creationId xmlns:a16="http://schemas.microsoft.com/office/drawing/2014/main" id="{1B42F257-7F77-3047-B4B1-807741739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925" y="3314701"/>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4" name="Picture 73">
            <a:extLst>
              <a:ext uri="{FF2B5EF4-FFF2-40B4-BE49-F238E27FC236}">
                <a16:creationId xmlns:a16="http://schemas.microsoft.com/office/drawing/2014/main" id="{EED6D216-2E0A-444D-AB7A-68161951DC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7513" y="2355851"/>
            <a:ext cx="7604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65" name="Group 74">
            <a:extLst>
              <a:ext uri="{FF2B5EF4-FFF2-40B4-BE49-F238E27FC236}">
                <a16:creationId xmlns:a16="http://schemas.microsoft.com/office/drawing/2014/main" id="{CD5FC7F2-AFEE-8147-AD41-FA53379C8EEA}"/>
              </a:ext>
            </a:extLst>
          </p:cNvPr>
          <p:cNvGrpSpPr>
            <a:grpSpLocks/>
          </p:cNvGrpSpPr>
          <p:nvPr/>
        </p:nvGrpSpPr>
        <p:grpSpPr bwMode="auto">
          <a:xfrm>
            <a:off x="7010400" y="1427164"/>
            <a:ext cx="882650" cy="928687"/>
            <a:chOff x="5486400" y="1426946"/>
            <a:chExt cx="882556" cy="928524"/>
          </a:xfrm>
        </p:grpSpPr>
        <p:pic>
          <p:nvPicPr>
            <p:cNvPr id="27673" name="Picture 75" descr="relay-onion.png">
              <a:extLst>
                <a:ext uri="{FF2B5EF4-FFF2-40B4-BE49-F238E27FC236}">
                  <a16:creationId xmlns:a16="http://schemas.microsoft.com/office/drawing/2014/main" id="{4AA48A95-1886-1F42-984E-D1047D9BE0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4" name="Picture 76" descr="running_man_Exit.jpg">
              <a:extLst>
                <a:ext uri="{FF2B5EF4-FFF2-40B4-BE49-F238E27FC236}">
                  <a16:creationId xmlns:a16="http://schemas.microsoft.com/office/drawing/2014/main" id="{BF0BE365-A485-2A4A-9740-E7DAD4080A3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6" name="Group 19">
            <a:extLst>
              <a:ext uri="{FF2B5EF4-FFF2-40B4-BE49-F238E27FC236}">
                <a16:creationId xmlns:a16="http://schemas.microsoft.com/office/drawing/2014/main" id="{8C7E125F-4CFC-0B4B-9F91-9E915E6936B6}"/>
              </a:ext>
            </a:extLst>
          </p:cNvPr>
          <p:cNvGrpSpPr>
            <a:grpSpLocks/>
          </p:cNvGrpSpPr>
          <p:nvPr/>
        </p:nvGrpSpPr>
        <p:grpSpPr bwMode="auto">
          <a:xfrm>
            <a:off x="7802563" y="2355850"/>
            <a:ext cx="882650" cy="928688"/>
            <a:chOff x="5486400" y="1426946"/>
            <a:chExt cx="882556" cy="928524"/>
          </a:xfrm>
        </p:grpSpPr>
        <p:pic>
          <p:nvPicPr>
            <p:cNvPr id="27671" name="Picture 78" descr="relay-onion.png">
              <a:extLst>
                <a:ext uri="{FF2B5EF4-FFF2-40B4-BE49-F238E27FC236}">
                  <a16:creationId xmlns:a16="http://schemas.microsoft.com/office/drawing/2014/main" id="{760BC12F-F953-2B4C-8D21-A1EF2EDBF7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2" name="Picture 79" descr="running_man_Exit.jpg">
              <a:extLst>
                <a:ext uri="{FF2B5EF4-FFF2-40B4-BE49-F238E27FC236}">
                  <a16:creationId xmlns:a16="http://schemas.microsoft.com/office/drawing/2014/main" id="{31661C10-483A-4542-B830-1A6F8412CC1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67" name="Group 31">
            <a:extLst>
              <a:ext uri="{FF2B5EF4-FFF2-40B4-BE49-F238E27FC236}">
                <a16:creationId xmlns:a16="http://schemas.microsoft.com/office/drawing/2014/main" id="{B0C64F35-06F6-CE48-81A2-43269763B849}"/>
              </a:ext>
            </a:extLst>
          </p:cNvPr>
          <p:cNvGrpSpPr>
            <a:grpSpLocks/>
          </p:cNvGrpSpPr>
          <p:nvPr/>
        </p:nvGrpSpPr>
        <p:grpSpPr bwMode="auto">
          <a:xfrm>
            <a:off x="6945313" y="3314700"/>
            <a:ext cx="882650" cy="928688"/>
            <a:chOff x="5486400" y="1426946"/>
            <a:chExt cx="882556" cy="928524"/>
          </a:xfrm>
        </p:grpSpPr>
        <p:pic>
          <p:nvPicPr>
            <p:cNvPr id="27669" name="Picture 81" descr="relay-onion.png">
              <a:extLst>
                <a:ext uri="{FF2B5EF4-FFF2-40B4-BE49-F238E27FC236}">
                  <a16:creationId xmlns:a16="http://schemas.microsoft.com/office/drawing/2014/main" id="{515E51CC-BD57-8A4E-B0ED-86F0DB9CE6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0" name="Picture 82" descr="running_man_Exit.jpg">
              <a:extLst>
                <a:ext uri="{FF2B5EF4-FFF2-40B4-BE49-F238E27FC236}">
                  <a16:creationId xmlns:a16="http://schemas.microsoft.com/office/drawing/2014/main" id="{EE4E7159-22FA-EB48-8067-55D1EDE682F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668" name="Picture 83">
            <a:extLst>
              <a:ext uri="{FF2B5EF4-FFF2-40B4-BE49-F238E27FC236}">
                <a16:creationId xmlns:a16="http://schemas.microsoft.com/office/drawing/2014/main" id="{71728E49-FC48-1443-AD5F-960DDEA43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900" y="1427163"/>
            <a:ext cx="850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069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loud 48">
            <a:extLst>
              <a:ext uri="{FF2B5EF4-FFF2-40B4-BE49-F238E27FC236}">
                <a16:creationId xmlns:a16="http://schemas.microsoft.com/office/drawing/2014/main" id="{0CC068C7-B6F2-DC41-BB4C-6C05BE317553}"/>
              </a:ext>
            </a:extLst>
          </p:cNvPr>
          <p:cNvSpPr/>
          <p:nvPr/>
        </p:nvSpPr>
        <p:spPr>
          <a:xfrm>
            <a:off x="4494214" y="1984375"/>
            <a:ext cx="2897187" cy="3138488"/>
          </a:xfrm>
          <a:prstGeom prst="cloud">
            <a:avLst/>
          </a:prstGeom>
          <a:gradFill>
            <a:gsLst>
              <a:gs pos="0">
                <a:srgbClr val="FF0000"/>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8675" name="Slide Number Placeholder 5">
            <a:extLst>
              <a:ext uri="{FF2B5EF4-FFF2-40B4-BE49-F238E27FC236}">
                <a16:creationId xmlns:a16="http://schemas.microsoft.com/office/drawing/2014/main" id="{8A21A12E-E04D-D446-B756-FC8959875B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dirty="0">
                <a:latin typeface="Arial" panose="020B0604020202020204" pitchFamily="34" charset="0"/>
              </a:rPr>
              <a:t> </a:t>
            </a:r>
            <a:fld id="{CC883E62-F801-0548-8C9A-DC3C10F3D32C}" type="slidenum">
              <a:rPr lang="en-US" altLang="en-US" sz="1200">
                <a:latin typeface="Arial" panose="020B0604020202020204" pitchFamily="34" charset="0"/>
              </a:rPr>
              <a:pPr/>
              <a:t>17</a:t>
            </a:fld>
            <a:endParaRPr lang="en-US" altLang="en-US" sz="1200" dirty="0">
              <a:latin typeface="Arial" panose="020B0604020202020204" pitchFamily="34" charset="0"/>
            </a:endParaRPr>
          </a:p>
        </p:txBody>
      </p:sp>
      <p:sp>
        <p:nvSpPr>
          <p:cNvPr id="28676" name="Rectangle 2">
            <a:extLst>
              <a:ext uri="{FF2B5EF4-FFF2-40B4-BE49-F238E27FC236}">
                <a16:creationId xmlns:a16="http://schemas.microsoft.com/office/drawing/2014/main" id="{CBE855E4-D949-7849-BD29-EF20B09F628E}"/>
              </a:ext>
            </a:extLst>
          </p:cNvPr>
          <p:cNvSpPr>
            <a:spLocks noGrp="1" noChangeArrowheads="1"/>
          </p:cNvSpPr>
          <p:nvPr>
            <p:ph type="title"/>
          </p:nvPr>
        </p:nvSpPr>
        <p:spPr/>
        <p:txBody>
          <a:bodyPr/>
          <a:lstStyle/>
          <a:p>
            <a:r>
              <a:rPr lang="en-US" altLang="en-US"/>
              <a:t>Node Adversaries</a:t>
            </a:r>
          </a:p>
        </p:txBody>
      </p:sp>
      <p:pic>
        <p:nvPicPr>
          <p:cNvPr id="28677" name="Picture 26" descr="relay-onion.png">
            <a:extLst>
              <a:ext uri="{FF2B5EF4-FFF2-40B4-BE49-F238E27FC236}">
                <a16:creationId xmlns:a16="http://schemas.microsoft.com/office/drawing/2014/main" id="{A0DD5713-712A-EC40-8614-EFD324FD56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6451" y="2927350"/>
            <a:ext cx="7604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27" descr="relay-onion.png">
            <a:extLst>
              <a:ext uri="{FF2B5EF4-FFF2-40B4-BE49-F238E27FC236}">
                <a16:creationId xmlns:a16="http://schemas.microsoft.com/office/drawing/2014/main" id="{8FD7AC0A-EDBF-5D45-AE40-4FAD10FA49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2375" y="2927350"/>
            <a:ext cx="7620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28" descr="relay-onion.png">
            <a:extLst>
              <a:ext uri="{FF2B5EF4-FFF2-40B4-BE49-F238E27FC236}">
                <a16:creationId xmlns:a16="http://schemas.microsoft.com/office/drawing/2014/main" id="{EC74B26E-DD46-FA40-B732-0CD8122A72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6863" y="3881439"/>
            <a:ext cx="762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29">
            <a:extLst>
              <a:ext uri="{FF2B5EF4-FFF2-40B4-BE49-F238E27FC236}">
                <a16:creationId xmlns:a16="http://schemas.microsoft.com/office/drawing/2014/main" id="{5EF68F12-18CF-DA4A-9D6C-3841DA9E2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3176588"/>
            <a:ext cx="4619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30">
            <a:extLst>
              <a:ext uri="{FF2B5EF4-FFF2-40B4-BE49-F238E27FC236}">
                <a16:creationId xmlns:a16="http://schemas.microsoft.com/office/drawing/2014/main" id="{C8D1B77D-8A53-5E49-9901-EC2598212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9900" y="3176588"/>
            <a:ext cx="850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31" descr="relay-onion.png">
            <a:extLst>
              <a:ext uri="{FF2B5EF4-FFF2-40B4-BE49-F238E27FC236}">
                <a16:creationId xmlns:a16="http://schemas.microsoft.com/office/drawing/2014/main" id="{39344317-B0F0-AE45-A476-F6B45F574A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5126" y="2000250"/>
            <a:ext cx="760413"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32">
            <a:extLst>
              <a:ext uri="{FF2B5EF4-FFF2-40B4-BE49-F238E27FC236}">
                <a16:creationId xmlns:a16="http://schemas.microsoft.com/office/drawing/2014/main" id="{4154BF0D-FE66-1C49-9812-4F265CA6F4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213" y="1981201"/>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 name="Picture 33">
            <a:extLst>
              <a:ext uri="{FF2B5EF4-FFF2-40B4-BE49-F238E27FC236}">
                <a16:creationId xmlns:a16="http://schemas.microsoft.com/office/drawing/2014/main" id="{FCD0DD9E-BD67-C745-A71D-56867FAD3D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7925" y="3886201"/>
            <a:ext cx="76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35">
            <a:extLst>
              <a:ext uri="{FF2B5EF4-FFF2-40B4-BE49-F238E27FC236}">
                <a16:creationId xmlns:a16="http://schemas.microsoft.com/office/drawing/2014/main" id="{E69A0FD3-95D1-BA4F-8E2A-A1049D11B0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7513" y="2927351"/>
            <a:ext cx="7604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6" name="Group 4">
            <a:extLst>
              <a:ext uri="{FF2B5EF4-FFF2-40B4-BE49-F238E27FC236}">
                <a16:creationId xmlns:a16="http://schemas.microsoft.com/office/drawing/2014/main" id="{C1C08840-9513-624F-BD62-0D707352BADE}"/>
              </a:ext>
            </a:extLst>
          </p:cNvPr>
          <p:cNvGrpSpPr>
            <a:grpSpLocks/>
          </p:cNvGrpSpPr>
          <p:nvPr/>
        </p:nvGrpSpPr>
        <p:grpSpPr bwMode="auto">
          <a:xfrm>
            <a:off x="7010400" y="2000250"/>
            <a:ext cx="882650" cy="927100"/>
            <a:chOff x="5486400" y="1426946"/>
            <a:chExt cx="882556" cy="928524"/>
          </a:xfrm>
        </p:grpSpPr>
        <p:pic>
          <p:nvPicPr>
            <p:cNvPr id="28697" name="Picture 37" descr="relay-onion.png">
              <a:extLst>
                <a:ext uri="{FF2B5EF4-FFF2-40B4-BE49-F238E27FC236}">
                  <a16:creationId xmlns:a16="http://schemas.microsoft.com/office/drawing/2014/main" id="{F172F42F-F65A-C946-9DF7-5DE674C543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8" name="Picture 38" descr="running_man_Exit.jpg">
              <a:extLst>
                <a:ext uri="{FF2B5EF4-FFF2-40B4-BE49-F238E27FC236}">
                  <a16:creationId xmlns:a16="http://schemas.microsoft.com/office/drawing/2014/main" id="{A708DC2D-59FB-CE45-97FA-91B62424E9C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7" name="Group 19">
            <a:extLst>
              <a:ext uri="{FF2B5EF4-FFF2-40B4-BE49-F238E27FC236}">
                <a16:creationId xmlns:a16="http://schemas.microsoft.com/office/drawing/2014/main" id="{6779511D-D3D9-624B-80E8-B5BA042CDE1F}"/>
              </a:ext>
            </a:extLst>
          </p:cNvPr>
          <p:cNvGrpSpPr>
            <a:grpSpLocks/>
          </p:cNvGrpSpPr>
          <p:nvPr/>
        </p:nvGrpSpPr>
        <p:grpSpPr bwMode="auto">
          <a:xfrm>
            <a:off x="7802563" y="2927350"/>
            <a:ext cx="882650" cy="928688"/>
            <a:chOff x="5486400" y="1426946"/>
            <a:chExt cx="882556" cy="928524"/>
          </a:xfrm>
        </p:grpSpPr>
        <p:pic>
          <p:nvPicPr>
            <p:cNvPr id="28695" name="Picture 40" descr="relay-onion.png">
              <a:extLst>
                <a:ext uri="{FF2B5EF4-FFF2-40B4-BE49-F238E27FC236}">
                  <a16:creationId xmlns:a16="http://schemas.microsoft.com/office/drawing/2014/main" id="{D2C04631-B0DF-914F-B7C7-D857E2B542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6" name="Picture 41" descr="running_man_Exit.jpg">
              <a:extLst>
                <a:ext uri="{FF2B5EF4-FFF2-40B4-BE49-F238E27FC236}">
                  <a16:creationId xmlns:a16="http://schemas.microsoft.com/office/drawing/2014/main" id="{A5BA666F-0DCA-D64D-85CA-DFE1A4AA6A9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88" name="Group 31">
            <a:extLst>
              <a:ext uri="{FF2B5EF4-FFF2-40B4-BE49-F238E27FC236}">
                <a16:creationId xmlns:a16="http://schemas.microsoft.com/office/drawing/2014/main" id="{4262BFA8-369B-424E-A905-1F3DE36C2A0F}"/>
              </a:ext>
            </a:extLst>
          </p:cNvPr>
          <p:cNvGrpSpPr>
            <a:grpSpLocks/>
          </p:cNvGrpSpPr>
          <p:nvPr/>
        </p:nvGrpSpPr>
        <p:grpSpPr bwMode="auto">
          <a:xfrm>
            <a:off x="6945313" y="3886200"/>
            <a:ext cx="882650" cy="928688"/>
            <a:chOff x="5486400" y="1426946"/>
            <a:chExt cx="882556" cy="928524"/>
          </a:xfrm>
        </p:grpSpPr>
        <p:pic>
          <p:nvPicPr>
            <p:cNvPr id="28693" name="Picture 43" descr="relay-onion.png">
              <a:extLst>
                <a:ext uri="{FF2B5EF4-FFF2-40B4-BE49-F238E27FC236}">
                  <a16:creationId xmlns:a16="http://schemas.microsoft.com/office/drawing/2014/main" id="{D62B4CE5-BD5A-E749-A157-5F0FB00F25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7750" y="1426946"/>
              <a:ext cx="761206" cy="92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4" name="Picture 44" descr="running_man_Exit.jpg">
              <a:extLst>
                <a:ext uri="{FF2B5EF4-FFF2-40B4-BE49-F238E27FC236}">
                  <a16:creationId xmlns:a16="http://schemas.microsoft.com/office/drawing/2014/main" id="{D7AAFAD2-A1AB-034F-8D16-4ACC21B930B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1524000"/>
              <a:ext cx="451152" cy="46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 name="Picture 45" descr="Devil_001_Head_Cartoon.png">
            <a:extLst>
              <a:ext uri="{FF2B5EF4-FFF2-40B4-BE49-F238E27FC236}">
                <a16:creationId xmlns:a16="http://schemas.microsoft.com/office/drawing/2014/main" id="{AF2AB9B1-4AB2-AB40-8020-2EB82FECA04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128126" y="3025775"/>
            <a:ext cx="6381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descr="Devil_001_Head_Cartoon.png">
            <a:extLst>
              <a:ext uri="{FF2B5EF4-FFF2-40B4-BE49-F238E27FC236}">
                <a16:creationId xmlns:a16="http://schemas.microsoft.com/office/drawing/2014/main" id="{23C7DA0C-E909-8242-8BDA-035A90A639C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638426" y="2809876"/>
            <a:ext cx="638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7" descr="Devil_001_Head_Cartoon.png">
            <a:extLst>
              <a:ext uri="{FF2B5EF4-FFF2-40B4-BE49-F238E27FC236}">
                <a16:creationId xmlns:a16="http://schemas.microsoft.com/office/drawing/2014/main" id="{1EE30DD9-2A50-1A45-9176-13C62474CB96}"/>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527426" y="1863726"/>
            <a:ext cx="63976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9" descr="Devil_001_Head_Cartoon.png">
            <a:extLst>
              <a:ext uri="{FF2B5EF4-FFF2-40B4-BE49-F238E27FC236}">
                <a16:creationId xmlns:a16="http://schemas.microsoft.com/office/drawing/2014/main" id="{7064F3EE-3D39-7441-B659-D5A05DE6AC4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502276" y="5324476"/>
            <a:ext cx="638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118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4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4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loud 89">
            <a:extLst>
              <a:ext uri="{FF2B5EF4-FFF2-40B4-BE49-F238E27FC236}">
                <a16:creationId xmlns:a16="http://schemas.microsoft.com/office/drawing/2014/main" id="{CECFCB03-FF56-C742-A133-D561AD11B71F}"/>
              </a:ext>
            </a:extLst>
          </p:cNvPr>
          <p:cNvSpPr/>
          <p:nvPr/>
        </p:nvSpPr>
        <p:spPr>
          <a:xfrm>
            <a:off x="5473701" y="1371600"/>
            <a:ext cx="1465263" cy="1066800"/>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699" name="Slide Number Placeholder 5">
            <a:extLst>
              <a:ext uri="{FF2B5EF4-FFF2-40B4-BE49-F238E27FC236}">
                <a16:creationId xmlns:a16="http://schemas.microsoft.com/office/drawing/2014/main" id="{84CA8E0C-A797-D949-AE12-305C3CAF19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fld id="{00B8C47C-8BC9-4C46-A779-7ED56AF140F1}" type="slidenum">
              <a:rPr lang="en-US" altLang="en-US" sz="1200" smtClean="0">
                <a:latin typeface="Arial" panose="020B0604020202020204" pitchFamily="34" charset="0"/>
              </a:rPr>
              <a:pPr/>
              <a:t>18</a:t>
            </a:fld>
            <a:endParaRPr lang="en-US" altLang="en-US" sz="1200" dirty="0">
              <a:latin typeface="Arial" panose="020B0604020202020204" pitchFamily="34" charset="0"/>
            </a:endParaRPr>
          </a:p>
        </p:txBody>
      </p:sp>
      <p:sp>
        <p:nvSpPr>
          <p:cNvPr id="29700" name="Rectangle 2">
            <a:extLst>
              <a:ext uri="{FF2B5EF4-FFF2-40B4-BE49-F238E27FC236}">
                <a16:creationId xmlns:a16="http://schemas.microsoft.com/office/drawing/2014/main" id="{3BAB5290-801B-AD4C-AAAD-A973A08550EE}"/>
              </a:ext>
            </a:extLst>
          </p:cNvPr>
          <p:cNvSpPr>
            <a:spLocks noGrp="1" noChangeArrowheads="1"/>
          </p:cNvSpPr>
          <p:nvPr>
            <p:ph type="title"/>
          </p:nvPr>
        </p:nvSpPr>
        <p:spPr/>
        <p:txBody>
          <a:bodyPr/>
          <a:lstStyle/>
          <a:p>
            <a:r>
              <a:rPr lang="en-US" altLang="en-US"/>
              <a:t>Link Adversaries</a:t>
            </a:r>
          </a:p>
        </p:txBody>
      </p:sp>
      <p:pic>
        <p:nvPicPr>
          <p:cNvPr id="29701" name="Picture 34" descr="L3_switch.png">
            <a:extLst>
              <a:ext uri="{FF2B5EF4-FFF2-40B4-BE49-F238E27FC236}">
                <a16:creationId xmlns:a16="http://schemas.microsoft.com/office/drawing/2014/main" id="{81380DA2-5D26-184E-920A-76DAF2672D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4663" y="3375026"/>
            <a:ext cx="6731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Arrow Connector 36">
            <a:extLst>
              <a:ext uri="{FF2B5EF4-FFF2-40B4-BE49-F238E27FC236}">
                <a16:creationId xmlns:a16="http://schemas.microsoft.com/office/drawing/2014/main" id="{07282DDF-11F3-5A48-9F7D-DE92E1FF9243}"/>
              </a:ext>
            </a:extLst>
          </p:cNvPr>
          <p:cNvCxnSpPr/>
          <p:nvPr/>
        </p:nvCxnSpPr>
        <p:spPr>
          <a:xfrm flipH="1" flipV="1">
            <a:off x="8393113" y="3013076"/>
            <a:ext cx="373062" cy="347663"/>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CBD7E7F-7AEE-1546-A74C-4E33C9643249}"/>
              </a:ext>
            </a:extLst>
          </p:cNvPr>
          <p:cNvCxnSpPr/>
          <p:nvPr/>
        </p:nvCxnSpPr>
        <p:spPr>
          <a:xfrm flipH="1" flipV="1">
            <a:off x="8924926" y="3843339"/>
            <a:ext cx="100013" cy="331787"/>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C14D1543-6AD4-A046-AED4-F13C2C91C13F}"/>
              </a:ext>
            </a:extLst>
          </p:cNvPr>
          <p:cNvCxnSpPr>
            <a:stCxn id="66" idx="3"/>
          </p:cNvCxnSpPr>
          <p:nvPr/>
        </p:nvCxnSpPr>
        <p:spPr>
          <a:xfrm flipV="1">
            <a:off x="4298951" y="1938338"/>
            <a:ext cx="1179513" cy="558800"/>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pic>
        <p:nvPicPr>
          <p:cNvPr id="29705" name="Picture 50" descr="relay-onion.png">
            <a:extLst>
              <a:ext uri="{FF2B5EF4-FFF2-40B4-BE49-F238E27FC236}">
                <a16:creationId xmlns:a16="http://schemas.microsoft.com/office/drawing/2014/main" id="{18660A1B-C521-2B44-8BE2-D4BF636046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3013" y="4002089"/>
            <a:ext cx="762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51" descr="relay-onion.png">
            <a:extLst>
              <a:ext uri="{FF2B5EF4-FFF2-40B4-BE49-F238E27FC236}">
                <a16:creationId xmlns:a16="http://schemas.microsoft.com/office/drawing/2014/main" id="{04EF33EB-3C32-0C4F-8899-7C7B35E6C0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25" y="4002089"/>
            <a:ext cx="7620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52">
            <a:extLst>
              <a:ext uri="{FF2B5EF4-FFF2-40B4-BE49-F238E27FC236}">
                <a16:creationId xmlns:a16="http://schemas.microsoft.com/office/drawing/2014/main" id="{65F4BDA3-6E08-794F-8B9D-DA4D780883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763" y="4175125"/>
            <a:ext cx="4619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53">
            <a:extLst>
              <a:ext uri="{FF2B5EF4-FFF2-40B4-BE49-F238E27FC236}">
                <a16:creationId xmlns:a16="http://schemas.microsoft.com/office/drawing/2014/main" id="{5E3951B1-67FF-844E-BE3C-1B6E45F5F6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9488" y="4175125"/>
            <a:ext cx="850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54" descr="relay-onion.png">
            <a:extLst>
              <a:ext uri="{FF2B5EF4-FFF2-40B4-BE49-F238E27FC236}">
                <a16:creationId xmlns:a16="http://schemas.microsoft.com/office/drawing/2014/main" id="{04AB8D2D-40DF-1B48-948E-FDAFFE2085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96101" y="4002089"/>
            <a:ext cx="76041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Cloud 55">
            <a:extLst>
              <a:ext uri="{FF2B5EF4-FFF2-40B4-BE49-F238E27FC236}">
                <a16:creationId xmlns:a16="http://schemas.microsoft.com/office/drawing/2014/main" id="{33457EB7-D249-7E43-9CDA-826678CAA7A1}"/>
              </a:ext>
            </a:extLst>
          </p:cNvPr>
          <p:cNvSpPr/>
          <p:nvPr/>
        </p:nvSpPr>
        <p:spPr>
          <a:xfrm>
            <a:off x="2208214" y="3324226"/>
            <a:ext cx="695325" cy="627063"/>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11" name="TextBox 56">
            <a:extLst>
              <a:ext uri="{FF2B5EF4-FFF2-40B4-BE49-F238E27FC236}">
                <a16:creationId xmlns:a16="http://schemas.microsoft.com/office/drawing/2014/main" id="{6688EEDC-AA5B-6042-9CE7-A4021220049F}"/>
              </a:ext>
            </a:extLst>
          </p:cNvPr>
          <p:cNvSpPr txBox="1">
            <a:spLocks noChangeArrowheads="1"/>
          </p:cNvSpPr>
          <p:nvPr/>
        </p:nvSpPr>
        <p:spPr bwMode="auto">
          <a:xfrm>
            <a:off x="2257425" y="3424238"/>
            <a:ext cx="757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AS1</a:t>
            </a:r>
          </a:p>
        </p:txBody>
      </p:sp>
      <p:sp>
        <p:nvSpPr>
          <p:cNvPr id="58" name="Cloud 57">
            <a:extLst>
              <a:ext uri="{FF2B5EF4-FFF2-40B4-BE49-F238E27FC236}">
                <a16:creationId xmlns:a16="http://schemas.microsoft.com/office/drawing/2014/main" id="{CE1CA448-EDA9-5745-AB20-8EE6F14D9E93}"/>
              </a:ext>
            </a:extLst>
          </p:cNvPr>
          <p:cNvSpPr/>
          <p:nvPr/>
        </p:nvSpPr>
        <p:spPr>
          <a:xfrm>
            <a:off x="3848101" y="3375026"/>
            <a:ext cx="696913" cy="627063"/>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13" name="TextBox 58">
            <a:extLst>
              <a:ext uri="{FF2B5EF4-FFF2-40B4-BE49-F238E27FC236}">
                <a16:creationId xmlns:a16="http://schemas.microsoft.com/office/drawing/2014/main" id="{A9363E9E-DACF-144C-B1FF-3BF00BDF7777}"/>
              </a:ext>
            </a:extLst>
          </p:cNvPr>
          <p:cNvSpPr txBox="1">
            <a:spLocks noChangeArrowheads="1"/>
          </p:cNvSpPr>
          <p:nvPr/>
        </p:nvSpPr>
        <p:spPr bwMode="auto">
          <a:xfrm>
            <a:off x="3897314" y="3473450"/>
            <a:ext cx="7572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AS2</a:t>
            </a:r>
          </a:p>
        </p:txBody>
      </p:sp>
      <p:sp>
        <p:nvSpPr>
          <p:cNvPr id="60" name="Cloud 59">
            <a:extLst>
              <a:ext uri="{FF2B5EF4-FFF2-40B4-BE49-F238E27FC236}">
                <a16:creationId xmlns:a16="http://schemas.microsoft.com/office/drawing/2014/main" id="{9D21709D-DF02-FA43-ACC9-4894C823AC6A}"/>
              </a:ext>
            </a:extLst>
          </p:cNvPr>
          <p:cNvSpPr/>
          <p:nvPr/>
        </p:nvSpPr>
        <p:spPr>
          <a:xfrm>
            <a:off x="5273676" y="3324226"/>
            <a:ext cx="695325" cy="627063"/>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15" name="TextBox 60">
            <a:extLst>
              <a:ext uri="{FF2B5EF4-FFF2-40B4-BE49-F238E27FC236}">
                <a16:creationId xmlns:a16="http://schemas.microsoft.com/office/drawing/2014/main" id="{9315D8C1-E7CA-6B4C-A57E-A7116E9ABD1D}"/>
              </a:ext>
            </a:extLst>
          </p:cNvPr>
          <p:cNvSpPr txBox="1">
            <a:spLocks noChangeArrowheads="1"/>
          </p:cNvSpPr>
          <p:nvPr/>
        </p:nvSpPr>
        <p:spPr bwMode="auto">
          <a:xfrm>
            <a:off x="5322889" y="3424238"/>
            <a:ext cx="75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AS3</a:t>
            </a:r>
          </a:p>
        </p:txBody>
      </p:sp>
      <p:sp>
        <p:nvSpPr>
          <p:cNvPr id="62" name="Cloud 61">
            <a:extLst>
              <a:ext uri="{FF2B5EF4-FFF2-40B4-BE49-F238E27FC236}">
                <a16:creationId xmlns:a16="http://schemas.microsoft.com/office/drawing/2014/main" id="{E03305A7-BAD9-A84F-AD43-D5903B62D76C}"/>
              </a:ext>
            </a:extLst>
          </p:cNvPr>
          <p:cNvSpPr/>
          <p:nvPr/>
        </p:nvSpPr>
        <p:spPr>
          <a:xfrm>
            <a:off x="6889751" y="3324226"/>
            <a:ext cx="696913" cy="627063"/>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17" name="TextBox 62">
            <a:extLst>
              <a:ext uri="{FF2B5EF4-FFF2-40B4-BE49-F238E27FC236}">
                <a16:creationId xmlns:a16="http://schemas.microsoft.com/office/drawing/2014/main" id="{AD3F4FFB-43AA-864C-A430-AFC6C55DA41E}"/>
              </a:ext>
            </a:extLst>
          </p:cNvPr>
          <p:cNvSpPr txBox="1">
            <a:spLocks noChangeArrowheads="1"/>
          </p:cNvSpPr>
          <p:nvPr/>
        </p:nvSpPr>
        <p:spPr bwMode="auto">
          <a:xfrm>
            <a:off x="6938964" y="3424238"/>
            <a:ext cx="75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AS4</a:t>
            </a:r>
          </a:p>
        </p:txBody>
      </p:sp>
      <p:sp>
        <p:nvSpPr>
          <p:cNvPr id="64" name="Cloud 63">
            <a:extLst>
              <a:ext uri="{FF2B5EF4-FFF2-40B4-BE49-F238E27FC236}">
                <a16:creationId xmlns:a16="http://schemas.microsoft.com/office/drawing/2014/main" id="{5B88AAB8-9E8E-1E44-85A6-B8A64727C188}"/>
              </a:ext>
            </a:extLst>
          </p:cNvPr>
          <p:cNvSpPr/>
          <p:nvPr/>
        </p:nvSpPr>
        <p:spPr>
          <a:xfrm>
            <a:off x="8416926" y="3324226"/>
            <a:ext cx="696913" cy="627063"/>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19" name="TextBox 64">
            <a:extLst>
              <a:ext uri="{FF2B5EF4-FFF2-40B4-BE49-F238E27FC236}">
                <a16:creationId xmlns:a16="http://schemas.microsoft.com/office/drawing/2014/main" id="{B06808F1-2D71-044A-9972-B3B8A294A62D}"/>
              </a:ext>
            </a:extLst>
          </p:cNvPr>
          <p:cNvSpPr txBox="1">
            <a:spLocks noChangeArrowheads="1"/>
          </p:cNvSpPr>
          <p:nvPr/>
        </p:nvSpPr>
        <p:spPr bwMode="auto">
          <a:xfrm>
            <a:off x="8466139" y="3424238"/>
            <a:ext cx="75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AS5</a:t>
            </a:r>
          </a:p>
        </p:txBody>
      </p:sp>
      <p:sp>
        <p:nvSpPr>
          <p:cNvPr id="66" name="Cloud 65">
            <a:extLst>
              <a:ext uri="{FF2B5EF4-FFF2-40B4-BE49-F238E27FC236}">
                <a16:creationId xmlns:a16="http://schemas.microsoft.com/office/drawing/2014/main" id="{C6E29B97-11D0-7144-9B64-AECD63493B4F}"/>
              </a:ext>
            </a:extLst>
          </p:cNvPr>
          <p:cNvSpPr/>
          <p:nvPr/>
        </p:nvSpPr>
        <p:spPr>
          <a:xfrm>
            <a:off x="3848101" y="2454276"/>
            <a:ext cx="900113" cy="746125"/>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21" name="TextBox 66">
            <a:extLst>
              <a:ext uri="{FF2B5EF4-FFF2-40B4-BE49-F238E27FC236}">
                <a16:creationId xmlns:a16="http://schemas.microsoft.com/office/drawing/2014/main" id="{073DE4F8-0E34-E946-88A9-FDD98A0CA897}"/>
              </a:ext>
            </a:extLst>
          </p:cNvPr>
          <p:cNvSpPr txBox="1">
            <a:spLocks noChangeArrowheads="1"/>
          </p:cNvSpPr>
          <p:nvPr/>
        </p:nvSpPr>
        <p:spPr bwMode="auto">
          <a:xfrm>
            <a:off x="3897314" y="2551113"/>
            <a:ext cx="757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AS6</a:t>
            </a:r>
          </a:p>
        </p:txBody>
      </p:sp>
      <p:sp>
        <p:nvSpPr>
          <p:cNvPr id="29722" name="TextBox 67">
            <a:extLst>
              <a:ext uri="{FF2B5EF4-FFF2-40B4-BE49-F238E27FC236}">
                <a16:creationId xmlns:a16="http://schemas.microsoft.com/office/drawing/2014/main" id="{6E0C9ECE-719F-EA42-A051-02879F230124}"/>
              </a:ext>
            </a:extLst>
          </p:cNvPr>
          <p:cNvSpPr txBox="1">
            <a:spLocks noChangeArrowheads="1"/>
          </p:cNvSpPr>
          <p:nvPr/>
        </p:nvSpPr>
        <p:spPr bwMode="auto">
          <a:xfrm>
            <a:off x="5726114" y="1676401"/>
            <a:ext cx="1189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a:t>AS8</a:t>
            </a:r>
          </a:p>
        </p:txBody>
      </p:sp>
      <p:sp>
        <p:nvSpPr>
          <p:cNvPr id="69" name="Cloud 68">
            <a:extLst>
              <a:ext uri="{FF2B5EF4-FFF2-40B4-BE49-F238E27FC236}">
                <a16:creationId xmlns:a16="http://schemas.microsoft.com/office/drawing/2014/main" id="{29DCC940-83F7-2443-BD89-B7266BA5ACFB}"/>
              </a:ext>
            </a:extLst>
          </p:cNvPr>
          <p:cNvSpPr/>
          <p:nvPr/>
        </p:nvSpPr>
        <p:spPr>
          <a:xfrm>
            <a:off x="7586664" y="2436814"/>
            <a:ext cx="898525" cy="746125"/>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24" name="TextBox 69">
            <a:extLst>
              <a:ext uri="{FF2B5EF4-FFF2-40B4-BE49-F238E27FC236}">
                <a16:creationId xmlns:a16="http://schemas.microsoft.com/office/drawing/2014/main" id="{C4BA21F6-E426-8A40-A184-689A95F88E0E}"/>
              </a:ext>
            </a:extLst>
          </p:cNvPr>
          <p:cNvSpPr txBox="1">
            <a:spLocks noChangeArrowheads="1"/>
          </p:cNvSpPr>
          <p:nvPr/>
        </p:nvSpPr>
        <p:spPr bwMode="auto">
          <a:xfrm>
            <a:off x="7635875" y="2533650"/>
            <a:ext cx="757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AS7</a:t>
            </a:r>
          </a:p>
        </p:txBody>
      </p:sp>
      <p:cxnSp>
        <p:nvCxnSpPr>
          <p:cNvPr id="71" name="Straight Arrow Connector 70">
            <a:extLst>
              <a:ext uri="{FF2B5EF4-FFF2-40B4-BE49-F238E27FC236}">
                <a16:creationId xmlns:a16="http://schemas.microsoft.com/office/drawing/2014/main" id="{F482CEF6-DEF7-FE4B-85AA-5C80BE347408}"/>
              </a:ext>
            </a:extLst>
          </p:cNvPr>
          <p:cNvCxnSpPr>
            <a:endCxn id="66" idx="2"/>
          </p:cNvCxnSpPr>
          <p:nvPr/>
        </p:nvCxnSpPr>
        <p:spPr>
          <a:xfrm flipV="1">
            <a:off x="2903539" y="2827338"/>
            <a:ext cx="947737" cy="596900"/>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98812B04-7844-9A43-84C6-3A62D2B1D492}"/>
              </a:ext>
            </a:extLst>
          </p:cNvPr>
          <p:cNvCxnSpPr>
            <a:stCxn id="58" idx="3"/>
            <a:endCxn id="80" idx="2"/>
          </p:cNvCxnSpPr>
          <p:nvPr/>
        </p:nvCxnSpPr>
        <p:spPr>
          <a:xfrm flipV="1">
            <a:off x="4197350" y="2946400"/>
            <a:ext cx="1557338" cy="465138"/>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5A4B39E-8335-254E-B3AA-5981FA6FFD7E}"/>
              </a:ext>
            </a:extLst>
          </p:cNvPr>
          <p:cNvCxnSpPr>
            <a:stCxn id="60" idx="3"/>
          </p:cNvCxnSpPr>
          <p:nvPr/>
        </p:nvCxnSpPr>
        <p:spPr>
          <a:xfrm flipV="1">
            <a:off x="5621339" y="3200400"/>
            <a:ext cx="179387" cy="160338"/>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D5242804-B158-644F-BEE4-78A13D739931}"/>
              </a:ext>
            </a:extLst>
          </p:cNvPr>
          <p:cNvCxnSpPr>
            <a:stCxn id="62" idx="3"/>
            <a:endCxn id="80" idx="0"/>
          </p:cNvCxnSpPr>
          <p:nvPr/>
        </p:nvCxnSpPr>
        <p:spPr>
          <a:xfrm flipH="1" flipV="1">
            <a:off x="6651626" y="2946400"/>
            <a:ext cx="587375" cy="414338"/>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A94E46D0-89E3-7543-825F-41F67EC91B3F}"/>
              </a:ext>
            </a:extLst>
          </p:cNvPr>
          <p:cNvCxnSpPr>
            <a:endCxn id="69" idx="3"/>
          </p:cNvCxnSpPr>
          <p:nvPr/>
        </p:nvCxnSpPr>
        <p:spPr>
          <a:xfrm>
            <a:off x="6937375" y="1938339"/>
            <a:ext cx="1098550" cy="541337"/>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9CA595EA-A535-174A-B70F-CB3E26FD167B}"/>
              </a:ext>
            </a:extLst>
          </p:cNvPr>
          <p:cNvCxnSpPr>
            <a:stCxn id="53" idx="0"/>
            <a:endCxn id="56" idx="1"/>
          </p:cNvCxnSpPr>
          <p:nvPr/>
        </p:nvCxnSpPr>
        <p:spPr>
          <a:xfrm flipH="1" flipV="1">
            <a:off x="2555876" y="3951289"/>
            <a:ext cx="220663" cy="223837"/>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642DB85B-F0B5-474D-A2DB-D1BE31B6C7B1}"/>
              </a:ext>
            </a:extLst>
          </p:cNvPr>
          <p:cNvCxnSpPr>
            <a:endCxn id="51" idx="0"/>
          </p:cNvCxnSpPr>
          <p:nvPr/>
        </p:nvCxnSpPr>
        <p:spPr>
          <a:xfrm flipH="1" flipV="1">
            <a:off x="4164014" y="4002088"/>
            <a:ext cx="33337" cy="322262"/>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B0A1D293-5171-1D4D-A9CB-A04EAE60DFB7}"/>
              </a:ext>
            </a:extLst>
          </p:cNvPr>
          <p:cNvCxnSpPr>
            <a:endCxn id="60" idx="1"/>
          </p:cNvCxnSpPr>
          <p:nvPr/>
        </p:nvCxnSpPr>
        <p:spPr>
          <a:xfrm flipH="1" flipV="1">
            <a:off x="5621339" y="3951289"/>
            <a:ext cx="104775" cy="223837"/>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39165578-F738-2F4A-A890-AD83E436571B}"/>
              </a:ext>
            </a:extLst>
          </p:cNvPr>
          <p:cNvCxnSpPr>
            <a:endCxn id="62" idx="1"/>
          </p:cNvCxnSpPr>
          <p:nvPr/>
        </p:nvCxnSpPr>
        <p:spPr>
          <a:xfrm flipV="1">
            <a:off x="7239000" y="3951288"/>
            <a:ext cx="0" cy="373062"/>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80" name="Cloud 79">
            <a:extLst>
              <a:ext uri="{FF2B5EF4-FFF2-40B4-BE49-F238E27FC236}">
                <a16:creationId xmlns:a16="http://schemas.microsoft.com/office/drawing/2014/main" id="{BD22751C-C1EC-9341-B8F4-BD5327DDC8EE}"/>
              </a:ext>
            </a:extLst>
          </p:cNvPr>
          <p:cNvSpPr/>
          <p:nvPr/>
        </p:nvSpPr>
        <p:spPr>
          <a:xfrm>
            <a:off x="5753101" y="2573339"/>
            <a:ext cx="898525" cy="746125"/>
          </a:xfrm>
          <a:prstGeom prst="cloud">
            <a:avLst/>
          </a:prstGeom>
          <a:gradFill>
            <a:gsLst>
              <a:gs pos="0">
                <a:schemeClr val="tx1">
                  <a:lumMod val="50000"/>
                  <a:lumOff val="50000"/>
                </a:schemeClr>
              </a:gs>
              <a:gs pos="100000">
                <a:schemeClr val="bg1"/>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l">
              <a:buFontTx/>
              <a:buNone/>
              <a:defRPr/>
            </a:pPr>
            <a:endParaRPr lang="en-US" sz="2000"/>
          </a:p>
        </p:txBody>
      </p:sp>
      <p:sp>
        <p:nvSpPr>
          <p:cNvPr id="29735" name="TextBox 80">
            <a:extLst>
              <a:ext uri="{FF2B5EF4-FFF2-40B4-BE49-F238E27FC236}">
                <a16:creationId xmlns:a16="http://schemas.microsoft.com/office/drawing/2014/main" id="{CC97279C-3ED3-C04D-810A-75FAF683CDBD}"/>
              </a:ext>
            </a:extLst>
          </p:cNvPr>
          <p:cNvSpPr txBox="1">
            <a:spLocks noChangeArrowheads="1"/>
          </p:cNvSpPr>
          <p:nvPr/>
        </p:nvSpPr>
        <p:spPr bwMode="auto">
          <a:xfrm>
            <a:off x="5800725" y="2670175"/>
            <a:ext cx="757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000"/>
              <a:t>AS6</a:t>
            </a:r>
          </a:p>
        </p:txBody>
      </p:sp>
      <p:cxnSp>
        <p:nvCxnSpPr>
          <p:cNvPr id="82" name="Straight Arrow Connector 81">
            <a:extLst>
              <a:ext uri="{FF2B5EF4-FFF2-40B4-BE49-F238E27FC236}">
                <a16:creationId xmlns:a16="http://schemas.microsoft.com/office/drawing/2014/main" id="{3D525DCE-F05F-D34C-92DD-EF81658F693F}"/>
              </a:ext>
            </a:extLst>
          </p:cNvPr>
          <p:cNvCxnSpPr>
            <a:stCxn id="80" idx="3"/>
          </p:cNvCxnSpPr>
          <p:nvPr/>
        </p:nvCxnSpPr>
        <p:spPr>
          <a:xfrm flipV="1">
            <a:off x="6202363" y="2470150"/>
            <a:ext cx="4762" cy="146050"/>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pic>
        <p:nvPicPr>
          <p:cNvPr id="29737" name="Picture 82" descr="L3_switch.png">
            <a:extLst>
              <a:ext uri="{FF2B5EF4-FFF2-40B4-BE49-F238E27FC236}">
                <a16:creationId xmlns:a16="http://schemas.microsoft.com/office/drawing/2014/main" id="{F03AA9C2-A8D7-A546-A13B-590B91CA3E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56514" y="3351214"/>
            <a:ext cx="6746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4" name="Straight Arrow Connector 83">
            <a:extLst>
              <a:ext uri="{FF2B5EF4-FFF2-40B4-BE49-F238E27FC236}">
                <a16:creationId xmlns:a16="http://schemas.microsoft.com/office/drawing/2014/main" id="{ABF17540-4FD6-904D-B09F-685E1F026A59}"/>
              </a:ext>
            </a:extLst>
          </p:cNvPr>
          <p:cNvCxnSpPr>
            <a:endCxn id="35" idx="1"/>
          </p:cNvCxnSpPr>
          <p:nvPr/>
        </p:nvCxnSpPr>
        <p:spPr>
          <a:xfrm>
            <a:off x="2882901" y="3633788"/>
            <a:ext cx="131763" cy="38100"/>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AE8ABA6D-7519-FA41-8D33-AA7A070250DD}"/>
              </a:ext>
            </a:extLst>
          </p:cNvPr>
          <p:cNvCxnSpPr>
            <a:stCxn id="35" idx="3"/>
            <a:endCxn id="29713" idx="1"/>
          </p:cNvCxnSpPr>
          <p:nvPr/>
        </p:nvCxnSpPr>
        <p:spPr>
          <a:xfrm>
            <a:off x="3687763" y="3671889"/>
            <a:ext cx="209550" cy="3175"/>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ED5F7712-81F3-A34B-965D-D50111073E1B}"/>
              </a:ext>
            </a:extLst>
          </p:cNvPr>
          <p:cNvCxnSpPr/>
          <p:nvPr/>
        </p:nvCxnSpPr>
        <p:spPr>
          <a:xfrm>
            <a:off x="7580314" y="3602038"/>
            <a:ext cx="109537" cy="0"/>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95E85D9A-DB3F-5849-931C-B5D2B4A1E58E}"/>
              </a:ext>
            </a:extLst>
          </p:cNvPr>
          <p:cNvCxnSpPr>
            <a:endCxn id="64" idx="2"/>
          </p:cNvCxnSpPr>
          <p:nvPr/>
        </p:nvCxnSpPr>
        <p:spPr>
          <a:xfrm>
            <a:off x="8262938" y="3602038"/>
            <a:ext cx="157162" cy="36512"/>
          </a:xfrm>
          <a:prstGeom prst="straightConnector1">
            <a:avLst/>
          </a:prstGeom>
          <a:ln w="50800">
            <a:solidFill>
              <a:schemeClr val="tx1"/>
            </a:solidFill>
            <a:tailEnd type="none"/>
          </a:ln>
        </p:spPr>
        <p:style>
          <a:lnRef idx="2">
            <a:schemeClr val="accent1"/>
          </a:lnRef>
          <a:fillRef idx="0">
            <a:schemeClr val="accent1"/>
          </a:fillRef>
          <a:effectRef idx="1">
            <a:schemeClr val="accent1"/>
          </a:effectRef>
          <a:fontRef idx="minor">
            <a:schemeClr val="tx1"/>
          </a:fontRef>
        </p:style>
      </p:cxnSp>
      <p:pic>
        <p:nvPicPr>
          <p:cNvPr id="88" name="Picture 87" descr="Devil_001_Head_Cartoon.png">
            <a:extLst>
              <a:ext uri="{FF2B5EF4-FFF2-40B4-BE49-F238E27FC236}">
                <a16:creationId xmlns:a16="http://schemas.microsoft.com/office/drawing/2014/main" id="{B21D14EE-5084-0242-ACD5-43D3F0E12BC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86126" y="3225801"/>
            <a:ext cx="638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88" descr="Devil_001_Head_Cartoon.png">
            <a:extLst>
              <a:ext uri="{FF2B5EF4-FFF2-40B4-BE49-F238E27FC236}">
                <a16:creationId xmlns:a16="http://schemas.microsoft.com/office/drawing/2014/main" id="{BAA47E74-A03F-3146-9139-494F59EBC29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43851" y="3225801"/>
            <a:ext cx="638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90" descr="Devil_001_Head_Cartoon.png">
            <a:extLst>
              <a:ext uri="{FF2B5EF4-FFF2-40B4-BE49-F238E27FC236}">
                <a16:creationId xmlns:a16="http://schemas.microsoft.com/office/drawing/2014/main" id="{9B54AD1E-C508-0242-9A9A-24FE7E7DC26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24626" y="1828801"/>
            <a:ext cx="638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5" name="TextBox 91">
            <a:extLst>
              <a:ext uri="{FF2B5EF4-FFF2-40B4-BE49-F238E27FC236}">
                <a16:creationId xmlns:a16="http://schemas.microsoft.com/office/drawing/2014/main" id="{0EACD9FF-89F7-4745-B3B7-E9EF955ABA93}"/>
              </a:ext>
            </a:extLst>
          </p:cNvPr>
          <p:cNvSpPr txBox="1">
            <a:spLocks noChangeArrowheads="1"/>
          </p:cNvSpPr>
          <p:nvPr/>
        </p:nvSpPr>
        <p:spPr bwMode="auto">
          <a:xfrm>
            <a:off x="1881188" y="5257801"/>
            <a:ext cx="77114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dirty="0">
                <a:solidFill>
                  <a:schemeClr val="tx1"/>
                </a:solidFill>
              </a:rPr>
              <a:t>Adversary has fixed location, may control one or more </a:t>
            </a:r>
          </a:p>
          <a:p>
            <a:pPr algn="l">
              <a:buFontTx/>
              <a:buNone/>
            </a:pPr>
            <a:r>
              <a:rPr lang="en-US" altLang="en-US" dirty="0">
                <a:solidFill>
                  <a:schemeClr val="tx1"/>
                </a:solidFill>
              </a:rPr>
              <a:t>autonomous systems or Internet exchange points (IXP)</a:t>
            </a:r>
          </a:p>
        </p:txBody>
      </p:sp>
      <p:sp>
        <p:nvSpPr>
          <p:cNvPr id="93" name="TextBox 8">
            <a:extLst>
              <a:ext uri="{FF2B5EF4-FFF2-40B4-BE49-F238E27FC236}">
                <a16:creationId xmlns:a16="http://schemas.microsoft.com/office/drawing/2014/main" id="{3E9F2A20-BBD3-3345-989C-1139D9E7B537}"/>
              </a:ext>
            </a:extLst>
          </p:cNvPr>
          <p:cNvSpPr txBox="1">
            <a:spLocks noChangeArrowheads="1"/>
          </p:cNvSpPr>
          <p:nvPr/>
        </p:nvSpPr>
        <p:spPr bwMode="auto">
          <a:xfrm>
            <a:off x="509588" y="1783556"/>
            <a:ext cx="2743200" cy="923925"/>
          </a:xfrm>
          <a:prstGeom prst="rect">
            <a:avLst/>
          </a:prstGeom>
          <a:solidFill>
            <a:schemeClr val="accent2"/>
          </a:solidFill>
          <a:ln w="9525">
            <a:noFill/>
            <a:miter lim="800000"/>
            <a:headEnd/>
            <a:tailEnd/>
          </a:ln>
        </p:spPr>
        <p:txBody>
          <a:bodyPr>
            <a:spAutoFit/>
          </a:bodyPr>
          <a:lstStyle/>
          <a:p>
            <a:pPr>
              <a:defRPr/>
            </a:pPr>
            <a:r>
              <a:rPr lang="en-US" kern="0" dirty="0">
                <a:solidFill>
                  <a:srgbClr val="FFFFFF"/>
                </a:solidFill>
              </a:rPr>
              <a:t>Some </a:t>
            </a:r>
            <a:r>
              <a:rPr lang="en-US" kern="0" dirty="0" err="1">
                <a:solidFill>
                  <a:srgbClr val="FFFFFF"/>
                </a:solidFill>
              </a:rPr>
              <a:t>ASes</a:t>
            </a:r>
            <a:r>
              <a:rPr lang="en-US" kern="0" dirty="0">
                <a:solidFill>
                  <a:srgbClr val="FFFFFF"/>
                </a:solidFill>
              </a:rPr>
              <a:t> and IXPs</a:t>
            </a:r>
          </a:p>
          <a:p>
            <a:pPr>
              <a:defRPr/>
            </a:pPr>
            <a:r>
              <a:rPr lang="en-US" kern="0" dirty="0">
                <a:solidFill>
                  <a:srgbClr val="FFFFFF"/>
                </a:solidFill>
              </a:rPr>
              <a:t>handle much more</a:t>
            </a:r>
          </a:p>
          <a:p>
            <a:pPr>
              <a:defRPr/>
            </a:pPr>
            <a:r>
              <a:rPr lang="en-US" kern="0" dirty="0">
                <a:solidFill>
                  <a:srgbClr val="FFFFFF"/>
                </a:solidFill>
              </a:rPr>
              <a:t>traffic than others!</a:t>
            </a:r>
          </a:p>
        </p:txBody>
      </p:sp>
    </p:spTree>
    <p:extLst>
      <p:ext uri="{BB962C8B-B14F-4D97-AF65-F5344CB8AC3E}">
        <p14:creationId xmlns:p14="http://schemas.microsoft.com/office/powerpoint/2010/main" val="4277479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9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97D5-114B-6F40-A3B2-3DD9F50B3E8B}"/>
              </a:ext>
            </a:extLst>
          </p:cNvPr>
          <p:cNvSpPr>
            <a:spLocks noGrp="1"/>
          </p:cNvSpPr>
          <p:nvPr>
            <p:ph type="title"/>
          </p:nvPr>
        </p:nvSpPr>
        <p:spPr>
          <a:xfrm>
            <a:off x="838200" y="1652749"/>
            <a:ext cx="10515600" cy="1325563"/>
          </a:xfrm>
        </p:spPr>
        <p:txBody>
          <a:bodyPr/>
          <a:lstStyle/>
          <a:p>
            <a:pPr algn="ctr"/>
            <a:r>
              <a:rPr lang="en-US" dirty="0"/>
              <a:t>Domain Fronting</a:t>
            </a:r>
          </a:p>
        </p:txBody>
      </p:sp>
    </p:spTree>
    <p:extLst>
      <p:ext uri="{BB962C8B-B14F-4D97-AF65-F5344CB8AC3E}">
        <p14:creationId xmlns:p14="http://schemas.microsoft.com/office/powerpoint/2010/main" val="299789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8717-8E4B-6848-8A3B-CE465893FDA7}"/>
              </a:ext>
            </a:extLst>
          </p:cNvPr>
          <p:cNvSpPr>
            <a:spLocks noGrp="1"/>
          </p:cNvSpPr>
          <p:nvPr>
            <p:ph type="title"/>
          </p:nvPr>
        </p:nvSpPr>
        <p:spPr/>
        <p:txBody>
          <a:bodyPr>
            <a:normAutofit/>
          </a:bodyPr>
          <a:lstStyle/>
          <a:p>
            <a:r>
              <a:rPr lang="en-US" sz="4000" dirty="0"/>
              <a:t>Technical Overview of Circumvention Techniques</a:t>
            </a:r>
          </a:p>
        </p:txBody>
      </p:sp>
      <p:sp>
        <p:nvSpPr>
          <p:cNvPr id="3" name="Content Placeholder 2">
            <a:extLst>
              <a:ext uri="{FF2B5EF4-FFF2-40B4-BE49-F238E27FC236}">
                <a16:creationId xmlns:a16="http://schemas.microsoft.com/office/drawing/2014/main" id="{6DFE1283-D43E-E74C-A5B3-1A35564076CF}"/>
              </a:ext>
            </a:extLst>
          </p:cNvPr>
          <p:cNvSpPr>
            <a:spLocks noGrp="1"/>
          </p:cNvSpPr>
          <p:nvPr>
            <p:ph idx="1"/>
          </p:nvPr>
        </p:nvSpPr>
        <p:spPr>
          <a:xfrm>
            <a:off x="838200" y="1690688"/>
            <a:ext cx="10515600" cy="4351338"/>
          </a:xfrm>
        </p:spPr>
        <p:txBody>
          <a:bodyPr>
            <a:normAutofit fontScale="85000" lnSpcReduction="20000"/>
          </a:bodyPr>
          <a:lstStyle/>
          <a:p>
            <a:r>
              <a:rPr lang="en-US" dirty="0"/>
              <a:t>Virtual Private Networks</a:t>
            </a:r>
          </a:p>
          <a:p>
            <a:pPr lvl="1"/>
            <a:r>
              <a:rPr lang="en-US" dirty="0"/>
              <a:t>Attacks: Privacy leaks from VPNs</a:t>
            </a:r>
            <a:br>
              <a:rPr lang="en-US" dirty="0"/>
            </a:br>
            <a:endParaRPr lang="en-US" dirty="0"/>
          </a:p>
          <a:p>
            <a:r>
              <a:rPr lang="en-US" dirty="0"/>
              <a:t>Tor</a:t>
            </a:r>
          </a:p>
          <a:p>
            <a:pPr lvl="1"/>
            <a:r>
              <a:rPr lang="en-US" dirty="0"/>
              <a:t>Attacks: DNS leaks, traffic analysis, rogue exit nodes</a:t>
            </a:r>
            <a:br>
              <a:rPr lang="en-US" dirty="0"/>
            </a:br>
            <a:endParaRPr lang="en-US" dirty="0"/>
          </a:p>
          <a:p>
            <a:r>
              <a:rPr lang="en-US" dirty="0"/>
              <a:t>Domain Fronting</a:t>
            </a:r>
          </a:p>
          <a:p>
            <a:pPr lvl="1"/>
            <a:r>
              <a:rPr lang="en-US" dirty="0"/>
              <a:t>Blocking domain fronting</a:t>
            </a:r>
          </a:p>
          <a:p>
            <a:pPr lvl="1"/>
            <a:endParaRPr lang="en-US" dirty="0"/>
          </a:p>
          <a:p>
            <a:r>
              <a:rPr lang="en-US" dirty="0"/>
              <a:t>Steganography</a:t>
            </a:r>
          </a:p>
          <a:p>
            <a:pPr lvl="1"/>
            <a:r>
              <a:rPr lang="en-US" dirty="0"/>
              <a:t>Attacks: “Parrot” attack</a:t>
            </a:r>
          </a:p>
          <a:p>
            <a:endParaRPr lang="en-US" dirty="0"/>
          </a:p>
          <a:p>
            <a:r>
              <a:rPr lang="en-US" dirty="0"/>
              <a:t>Decoy Routing</a:t>
            </a:r>
          </a:p>
        </p:txBody>
      </p:sp>
    </p:spTree>
    <p:extLst>
      <p:ext uri="{BB962C8B-B14F-4D97-AF65-F5344CB8AC3E}">
        <p14:creationId xmlns:p14="http://schemas.microsoft.com/office/powerpoint/2010/main" val="3003971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8D98-0299-4942-BC37-826C23FAA4DB}"/>
              </a:ext>
            </a:extLst>
          </p:cNvPr>
          <p:cNvSpPr>
            <a:spLocks noGrp="1"/>
          </p:cNvSpPr>
          <p:nvPr>
            <p:ph type="title"/>
          </p:nvPr>
        </p:nvSpPr>
        <p:spPr/>
        <p:txBody>
          <a:bodyPr/>
          <a:lstStyle/>
          <a:p>
            <a:r>
              <a:rPr lang="en-US" dirty="0"/>
              <a:t>Domain Fronting</a:t>
            </a:r>
          </a:p>
        </p:txBody>
      </p:sp>
      <p:pic>
        <p:nvPicPr>
          <p:cNvPr id="3" name="Picture 2">
            <a:extLst>
              <a:ext uri="{FF2B5EF4-FFF2-40B4-BE49-F238E27FC236}">
                <a16:creationId xmlns:a16="http://schemas.microsoft.com/office/drawing/2014/main" id="{3209D430-BBA2-7F4D-AC78-75845CC0B482}"/>
              </a:ext>
            </a:extLst>
          </p:cNvPr>
          <p:cNvPicPr>
            <a:picLocks noChangeAspect="1"/>
          </p:cNvPicPr>
          <p:nvPr/>
        </p:nvPicPr>
        <p:blipFill>
          <a:blip r:embed="rId2"/>
          <a:stretch>
            <a:fillRect/>
          </a:stretch>
        </p:blipFill>
        <p:spPr>
          <a:xfrm>
            <a:off x="1492898" y="1431165"/>
            <a:ext cx="9639654" cy="5426835"/>
          </a:xfrm>
          <a:prstGeom prst="rect">
            <a:avLst/>
          </a:prstGeom>
        </p:spPr>
      </p:pic>
    </p:spTree>
    <p:extLst>
      <p:ext uri="{BB962C8B-B14F-4D97-AF65-F5344CB8AC3E}">
        <p14:creationId xmlns:p14="http://schemas.microsoft.com/office/powerpoint/2010/main" val="45969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1192-8E5C-8449-ABD5-4C01BF7F82AF}"/>
              </a:ext>
            </a:extLst>
          </p:cNvPr>
          <p:cNvSpPr>
            <a:spLocks noGrp="1"/>
          </p:cNvSpPr>
          <p:nvPr>
            <p:ph type="title"/>
          </p:nvPr>
        </p:nvSpPr>
        <p:spPr/>
        <p:txBody>
          <a:bodyPr/>
          <a:lstStyle/>
          <a:p>
            <a:r>
              <a:rPr lang="en-US" dirty="0"/>
              <a:t>Domain Fronting: What Routers See</a:t>
            </a:r>
          </a:p>
        </p:txBody>
      </p:sp>
      <p:pic>
        <p:nvPicPr>
          <p:cNvPr id="3" name="Picture 2">
            <a:extLst>
              <a:ext uri="{FF2B5EF4-FFF2-40B4-BE49-F238E27FC236}">
                <a16:creationId xmlns:a16="http://schemas.microsoft.com/office/drawing/2014/main" id="{79C4659C-CAFF-CF47-A2F2-BAA5EAF60AB9}"/>
              </a:ext>
            </a:extLst>
          </p:cNvPr>
          <p:cNvPicPr>
            <a:picLocks noChangeAspect="1"/>
          </p:cNvPicPr>
          <p:nvPr/>
        </p:nvPicPr>
        <p:blipFill>
          <a:blip r:embed="rId2"/>
          <a:stretch>
            <a:fillRect/>
          </a:stretch>
        </p:blipFill>
        <p:spPr>
          <a:xfrm>
            <a:off x="2743200" y="1441580"/>
            <a:ext cx="7154082" cy="5416420"/>
          </a:xfrm>
          <a:prstGeom prst="rect">
            <a:avLst/>
          </a:prstGeom>
        </p:spPr>
      </p:pic>
    </p:spTree>
    <p:extLst>
      <p:ext uri="{BB962C8B-B14F-4D97-AF65-F5344CB8AC3E}">
        <p14:creationId xmlns:p14="http://schemas.microsoft.com/office/powerpoint/2010/main" val="2881481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AB5C-9E38-8840-8597-829072CA550A}"/>
              </a:ext>
            </a:extLst>
          </p:cNvPr>
          <p:cNvSpPr>
            <a:spLocks noGrp="1"/>
          </p:cNvSpPr>
          <p:nvPr>
            <p:ph type="title"/>
          </p:nvPr>
        </p:nvSpPr>
        <p:spPr/>
        <p:txBody>
          <a:bodyPr/>
          <a:lstStyle/>
          <a:p>
            <a:r>
              <a:rPr lang="en-US" dirty="0"/>
              <a:t>Domain Fronting: What Servers See</a:t>
            </a:r>
          </a:p>
        </p:txBody>
      </p:sp>
      <p:pic>
        <p:nvPicPr>
          <p:cNvPr id="3" name="Picture 2">
            <a:extLst>
              <a:ext uri="{FF2B5EF4-FFF2-40B4-BE49-F238E27FC236}">
                <a16:creationId xmlns:a16="http://schemas.microsoft.com/office/drawing/2014/main" id="{C012F581-7EA5-014F-AAE5-C0A6A915E810}"/>
              </a:ext>
            </a:extLst>
          </p:cNvPr>
          <p:cNvPicPr>
            <a:picLocks noChangeAspect="1"/>
          </p:cNvPicPr>
          <p:nvPr/>
        </p:nvPicPr>
        <p:blipFill>
          <a:blip r:embed="rId2"/>
          <a:stretch>
            <a:fillRect/>
          </a:stretch>
        </p:blipFill>
        <p:spPr>
          <a:xfrm>
            <a:off x="2874795" y="1446244"/>
            <a:ext cx="8791994" cy="5411755"/>
          </a:xfrm>
          <a:prstGeom prst="rect">
            <a:avLst/>
          </a:prstGeom>
        </p:spPr>
      </p:pic>
    </p:spTree>
    <p:extLst>
      <p:ext uri="{BB962C8B-B14F-4D97-AF65-F5344CB8AC3E}">
        <p14:creationId xmlns:p14="http://schemas.microsoft.com/office/powerpoint/2010/main" val="214322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7B7F-A3EA-A445-AB93-E84485B7AF52}"/>
              </a:ext>
            </a:extLst>
          </p:cNvPr>
          <p:cNvSpPr>
            <a:spLocks noGrp="1"/>
          </p:cNvSpPr>
          <p:nvPr>
            <p:ph type="title"/>
          </p:nvPr>
        </p:nvSpPr>
        <p:spPr/>
        <p:txBody>
          <a:bodyPr/>
          <a:lstStyle/>
          <a:p>
            <a:r>
              <a:rPr lang="en-US" dirty="0"/>
              <a:t>Use Cases for Domain Fronting</a:t>
            </a:r>
          </a:p>
        </p:txBody>
      </p:sp>
      <p:sp>
        <p:nvSpPr>
          <p:cNvPr id="3" name="Content Placeholder 2">
            <a:extLst>
              <a:ext uri="{FF2B5EF4-FFF2-40B4-BE49-F238E27FC236}">
                <a16:creationId xmlns:a16="http://schemas.microsoft.com/office/drawing/2014/main" id="{564118A7-090E-8E42-9DE4-21E3E6D0FE23}"/>
              </a:ext>
            </a:extLst>
          </p:cNvPr>
          <p:cNvSpPr>
            <a:spLocks noGrp="1"/>
          </p:cNvSpPr>
          <p:nvPr>
            <p:ph idx="1"/>
          </p:nvPr>
        </p:nvSpPr>
        <p:spPr/>
        <p:txBody>
          <a:bodyPr/>
          <a:lstStyle/>
          <a:p>
            <a:r>
              <a:rPr lang="en-US" dirty="0"/>
              <a:t>Messaging</a:t>
            </a:r>
          </a:p>
          <a:p>
            <a:pPr lvl="1"/>
            <a:r>
              <a:rPr lang="en-US" dirty="0"/>
              <a:t>Signal, Telegram, …</a:t>
            </a:r>
          </a:p>
          <a:p>
            <a:pPr lvl="1"/>
            <a:endParaRPr lang="en-US" dirty="0"/>
          </a:p>
          <a:p>
            <a:r>
              <a:rPr lang="en-US" dirty="0"/>
              <a:t>Proxy Networks</a:t>
            </a:r>
          </a:p>
          <a:p>
            <a:pPr lvl="1"/>
            <a:r>
              <a:rPr lang="en-US" dirty="0"/>
              <a:t>Tor (via Meek “pluggable transport”), </a:t>
            </a:r>
            <a:r>
              <a:rPr lang="en-US" dirty="0" err="1"/>
              <a:t>Psiphon</a:t>
            </a:r>
            <a:r>
              <a:rPr lang="en-US" dirty="0"/>
              <a:t>, Lantern, …</a:t>
            </a:r>
          </a:p>
          <a:p>
            <a:pPr lvl="1"/>
            <a:endParaRPr lang="en-US" dirty="0"/>
          </a:p>
          <a:p>
            <a:endParaRPr lang="en-US" dirty="0"/>
          </a:p>
        </p:txBody>
      </p:sp>
    </p:spTree>
    <p:extLst>
      <p:ext uri="{BB962C8B-B14F-4D97-AF65-F5344CB8AC3E}">
        <p14:creationId xmlns:p14="http://schemas.microsoft.com/office/powerpoint/2010/main" val="1475494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8B0631-49F7-8446-B9C9-208B1A7756A5}"/>
              </a:ext>
            </a:extLst>
          </p:cNvPr>
          <p:cNvSpPr>
            <a:spLocks noGrp="1"/>
          </p:cNvSpPr>
          <p:nvPr>
            <p:ph type="title"/>
          </p:nvPr>
        </p:nvSpPr>
        <p:spPr>
          <a:xfrm>
            <a:off x="838200" y="2011045"/>
            <a:ext cx="10515600" cy="1325563"/>
          </a:xfrm>
        </p:spPr>
        <p:txBody>
          <a:bodyPr/>
          <a:lstStyle/>
          <a:p>
            <a:pPr algn="ctr"/>
            <a:r>
              <a:rPr lang="en-US" dirty="0"/>
              <a:t>Steganography</a:t>
            </a:r>
          </a:p>
        </p:txBody>
      </p:sp>
    </p:spTree>
    <p:extLst>
      <p:ext uri="{BB962C8B-B14F-4D97-AF65-F5344CB8AC3E}">
        <p14:creationId xmlns:p14="http://schemas.microsoft.com/office/powerpoint/2010/main" val="2769973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CE6D-5BB7-A342-B3A0-84FEF2DFF38E}"/>
              </a:ext>
            </a:extLst>
          </p:cNvPr>
          <p:cNvSpPr>
            <a:spLocks noGrp="1"/>
          </p:cNvSpPr>
          <p:nvPr>
            <p:ph type="title"/>
          </p:nvPr>
        </p:nvSpPr>
        <p:spPr/>
        <p:txBody>
          <a:bodyPr/>
          <a:lstStyle/>
          <a:p>
            <a:r>
              <a:rPr lang="en-US" dirty="0"/>
              <a:t>Steganography: Overview</a:t>
            </a:r>
          </a:p>
        </p:txBody>
      </p:sp>
      <p:sp>
        <p:nvSpPr>
          <p:cNvPr id="3" name="Content Placeholder 2">
            <a:extLst>
              <a:ext uri="{FF2B5EF4-FFF2-40B4-BE49-F238E27FC236}">
                <a16:creationId xmlns:a16="http://schemas.microsoft.com/office/drawing/2014/main" id="{7ADC9128-DA89-9548-A79A-81CBBD1E3DA7}"/>
              </a:ext>
            </a:extLst>
          </p:cNvPr>
          <p:cNvSpPr>
            <a:spLocks noGrp="1"/>
          </p:cNvSpPr>
          <p:nvPr>
            <p:ph idx="1"/>
          </p:nvPr>
        </p:nvSpPr>
        <p:spPr/>
        <p:txBody>
          <a:bodyPr/>
          <a:lstStyle/>
          <a:p>
            <a:r>
              <a:rPr lang="en-US" b="1" dirty="0"/>
              <a:t>Goal:</a:t>
            </a:r>
            <a:r>
              <a:rPr lang="en-US" dirty="0"/>
              <a:t> Hide the </a:t>
            </a:r>
            <a:r>
              <a:rPr lang="en-US" b="1" dirty="0"/>
              <a:t>existence </a:t>
            </a:r>
            <a:r>
              <a:rPr lang="en-US" dirty="0"/>
              <a:t>of any communication</a:t>
            </a:r>
          </a:p>
          <a:p>
            <a:endParaRPr lang="en-US" dirty="0"/>
          </a:p>
          <a:p>
            <a:r>
              <a:rPr lang="en-US" b="1" dirty="0"/>
              <a:t>Methods:</a:t>
            </a:r>
            <a:r>
              <a:rPr lang="en-US" dirty="0"/>
              <a:t> Make one form of traffic look like another</a:t>
            </a:r>
          </a:p>
          <a:p>
            <a:endParaRPr lang="en-US" dirty="0"/>
          </a:p>
          <a:p>
            <a:r>
              <a:rPr lang="en-US" b="1" dirty="0"/>
              <a:t>Challenges:</a:t>
            </a:r>
            <a:r>
              <a:rPr lang="en-US" dirty="0"/>
              <a:t> Performance, traffic analysis attacks</a:t>
            </a:r>
          </a:p>
        </p:txBody>
      </p:sp>
    </p:spTree>
    <p:extLst>
      <p:ext uri="{BB962C8B-B14F-4D97-AF65-F5344CB8AC3E}">
        <p14:creationId xmlns:p14="http://schemas.microsoft.com/office/powerpoint/2010/main" val="2831771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2F7B8B8-FB75-A041-8831-D823DC027F0C}"/>
              </a:ext>
            </a:extLst>
          </p:cNvPr>
          <p:cNvSpPr>
            <a:spLocks noGrp="1"/>
          </p:cNvSpPr>
          <p:nvPr>
            <p:ph type="sldNum" sz="quarter" idx="12"/>
          </p:nvPr>
        </p:nvSpPr>
        <p:spPr/>
        <p:txBody>
          <a:bodyPr/>
          <a:lstStyle/>
          <a:p>
            <a:fld id="{C2019561-F542-BC41-AB2F-52AE0CF27A30}" type="slidenum">
              <a:rPr lang="en-US" altLang="en-US"/>
              <a:pPr/>
              <a:t>26</a:t>
            </a:fld>
            <a:endParaRPr lang="en-US" altLang="en-US"/>
          </a:p>
        </p:txBody>
      </p:sp>
      <p:sp>
        <p:nvSpPr>
          <p:cNvPr id="15362" name="Rectangle 2">
            <a:extLst>
              <a:ext uri="{FF2B5EF4-FFF2-40B4-BE49-F238E27FC236}">
                <a16:creationId xmlns:a16="http://schemas.microsoft.com/office/drawing/2014/main" id="{422838D7-F422-D245-AE8D-2A89300C658D}"/>
              </a:ext>
            </a:extLst>
          </p:cNvPr>
          <p:cNvSpPr>
            <a:spLocks noGrp="1" noChangeArrowheads="1"/>
          </p:cNvSpPr>
          <p:nvPr>
            <p:ph type="title"/>
          </p:nvPr>
        </p:nvSpPr>
        <p:spPr/>
        <p:txBody>
          <a:bodyPr/>
          <a:lstStyle/>
          <a:p>
            <a:r>
              <a:rPr lang="en-US" altLang="en-US" dirty="0"/>
              <a:t>Steganography: Requirements</a:t>
            </a:r>
          </a:p>
        </p:txBody>
      </p:sp>
      <p:sp>
        <p:nvSpPr>
          <p:cNvPr id="15363" name="Rectangle 3">
            <a:extLst>
              <a:ext uri="{FF2B5EF4-FFF2-40B4-BE49-F238E27FC236}">
                <a16:creationId xmlns:a16="http://schemas.microsoft.com/office/drawing/2014/main" id="{48E14A7B-CBA5-904E-B603-8940111DD6A7}"/>
              </a:ext>
            </a:extLst>
          </p:cNvPr>
          <p:cNvSpPr>
            <a:spLocks noGrp="1" noChangeArrowheads="1"/>
          </p:cNvSpPr>
          <p:nvPr>
            <p:ph type="body" idx="1"/>
          </p:nvPr>
        </p:nvSpPr>
        <p:spPr>
          <a:xfrm>
            <a:off x="1981200" y="1600200"/>
            <a:ext cx="8229600" cy="4724400"/>
          </a:xfrm>
        </p:spPr>
        <p:txBody>
          <a:bodyPr/>
          <a:lstStyle/>
          <a:p>
            <a:r>
              <a:rPr lang="en-US" altLang="en-US"/>
              <a:t>Client deniability</a:t>
            </a:r>
          </a:p>
          <a:p>
            <a:pPr lvl="1"/>
            <a:r>
              <a:rPr lang="en-US" altLang="en-US"/>
              <a:t>Detection could be embarrassing or worse</a:t>
            </a:r>
          </a:p>
          <a:p>
            <a:r>
              <a:rPr lang="en-US" altLang="en-US"/>
              <a:t>Client statistical deniability</a:t>
            </a:r>
          </a:p>
          <a:p>
            <a:pPr lvl="1"/>
            <a:r>
              <a:rPr lang="en-US" altLang="en-US"/>
              <a:t>Even suspicion could be a problem</a:t>
            </a:r>
          </a:p>
          <a:p>
            <a:r>
              <a:rPr lang="en-US" altLang="en-US"/>
              <a:t>Server covertness/statistical deniability</a:t>
            </a:r>
          </a:p>
          <a:p>
            <a:pPr lvl="1"/>
            <a:r>
              <a:rPr lang="en-US" altLang="en-US"/>
              <a:t>If server detected, can be blocked</a:t>
            </a:r>
          </a:p>
          <a:p>
            <a:r>
              <a:rPr lang="en-US" altLang="en-US"/>
              <a:t>Communication robustness</a:t>
            </a:r>
          </a:p>
          <a:p>
            <a:pPr lvl="1"/>
            <a:r>
              <a:rPr lang="en-US" altLang="en-US"/>
              <a:t>Even without detecting, censor could scramble covert channel</a:t>
            </a:r>
          </a:p>
          <a:p>
            <a:r>
              <a:rPr lang="en-US" altLang="en-US"/>
              <a:t>Performance (bandwidth, latency)</a:t>
            </a:r>
          </a:p>
        </p:txBody>
      </p:sp>
    </p:spTree>
    <p:extLst>
      <p:ext uri="{BB962C8B-B14F-4D97-AF65-F5344CB8AC3E}">
        <p14:creationId xmlns:p14="http://schemas.microsoft.com/office/powerpoint/2010/main" val="2710111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9FC3C2A-7A04-6642-B480-5F78DD43FEC3}"/>
              </a:ext>
            </a:extLst>
          </p:cNvPr>
          <p:cNvSpPr>
            <a:spLocks noGrp="1"/>
          </p:cNvSpPr>
          <p:nvPr>
            <p:ph type="sldNum" sz="quarter" idx="12"/>
          </p:nvPr>
        </p:nvSpPr>
        <p:spPr/>
        <p:txBody>
          <a:bodyPr/>
          <a:lstStyle/>
          <a:p>
            <a:fld id="{AD908D85-6085-7E47-AD39-BB2FABA24E92}" type="slidenum">
              <a:rPr lang="en-US" altLang="en-US"/>
              <a:pPr/>
              <a:t>27</a:t>
            </a:fld>
            <a:endParaRPr lang="en-US" altLang="en-US"/>
          </a:p>
        </p:txBody>
      </p:sp>
      <p:sp>
        <p:nvSpPr>
          <p:cNvPr id="20482" name="Rectangle 2">
            <a:extLst>
              <a:ext uri="{FF2B5EF4-FFF2-40B4-BE49-F238E27FC236}">
                <a16:creationId xmlns:a16="http://schemas.microsoft.com/office/drawing/2014/main" id="{50F85B49-0097-F342-93A7-AC6C4F918EF7}"/>
              </a:ext>
            </a:extLst>
          </p:cNvPr>
          <p:cNvSpPr>
            <a:spLocks noGrp="1" noChangeArrowheads="1"/>
          </p:cNvSpPr>
          <p:nvPr>
            <p:ph type="title"/>
          </p:nvPr>
        </p:nvSpPr>
        <p:spPr/>
        <p:txBody>
          <a:bodyPr/>
          <a:lstStyle/>
          <a:p>
            <a:r>
              <a:rPr lang="en-US" altLang="en-US"/>
              <a:t>Receiving Content is Easier Half</a:t>
            </a:r>
          </a:p>
        </p:txBody>
      </p:sp>
      <p:sp>
        <p:nvSpPr>
          <p:cNvPr id="20483" name="Rectangle 3">
            <a:extLst>
              <a:ext uri="{FF2B5EF4-FFF2-40B4-BE49-F238E27FC236}">
                <a16:creationId xmlns:a16="http://schemas.microsoft.com/office/drawing/2014/main" id="{A3557207-5C6F-C940-95FC-4D17B523FE02}"/>
              </a:ext>
            </a:extLst>
          </p:cNvPr>
          <p:cNvSpPr>
            <a:spLocks noGrp="1" noChangeArrowheads="1"/>
          </p:cNvSpPr>
          <p:nvPr>
            <p:ph type="body" idx="1"/>
          </p:nvPr>
        </p:nvSpPr>
        <p:spPr/>
        <p:txBody>
          <a:bodyPr/>
          <a:lstStyle/>
          <a:p>
            <a:r>
              <a:rPr lang="en-US" altLang="en-US" dirty="0"/>
              <a:t>Responder is a normal web server, serving images (among other things)</a:t>
            </a:r>
          </a:p>
          <a:p>
            <a:r>
              <a:rPr lang="en-US" altLang="en-US" dirty="0"/>
              <a:t>Encrypt data using requestor key</a:t>
            </a:r>
          </a:p>
          <a:p>
            <a:r>
              <a:rPr lang="en-US" altLang="en-US" dirty="0"/>
              <a:t>Embed in “unimportant, random” bits of images</a:t>
            </a:r>
          </a:p>
          <a:p>
            <a:pPr lvl="1"/>
            <a:r>
              <a:rPr lang="en-US" altLang="en-US" dirty="0"/>
              <a:t>E.g., high order color bits</a:t>
            </a:r>
          </a:p>
          <a:p>
            <a:pPr lvl="1"/>
            <a:r>
              <a:rPr lang="en-US" altLang="en-US" dirty="0"/>
              <a:t>Watermarking</a:t>
            </a:r>
          </a:p>
          <a:p>
            <a:r>
              <a:rPr lang="en-US" altLang="en-US" dirty="0"/>
              <a:t>Encrypted data looks random---only requestor can tell it isn’t (and decrypt)</a:t>
            </a:r>
          </a:p>
        </p:txBody>
      </p:sp>
    </p:spTree>
    <p:extLst>
      <p:ext uri="{BB962C8B-B14F-4D97-AF65-F5344CB8AC3E}">
        <p14:creationId xmlns:p14="http://schemas.microsoft.com/office/powerpoint/2010/main" val="1371786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48C94C5B-B362-4B4F-92B9-FF559D9E008E}"/>
              </a:ext>
            </a:extLst>
          </p:cNvPr>
          <p:cNvSpPr>
            <a:spLocks noGrp="1"/>
          </p:cNvSpPr>
          <p:nvPr>
            <p:ph type="sldNum" sz="quarter" idx="12"/>
          </p:nvPr>
        </p:nvSpPr>
        <p:spPr/>
        <p:txBody>
          <a:bodyPr/>
          <a:lstStyle/>
          <a:p>
            <a:fld id="{B0EB1288-FCC3-694B-AF6E-B97B71CA80F3}" type="slidenum">
              <a:rPr lang="en-US" altLang="en-US"/>
              <a:pPr/>
              <a:t>28</a:t>
            </a:fld>
            <a:endParaRPr lang="en-US" altLang="en-US"/>
          </a:p>
        </p:txBody>
      </p:sp>
      <p:sp>
        <p:nvSpPr>
          <p:cNvPr id="31746" name="Rectangle 2">
            <a:extLst>
              <a:ext uri="{FF2B5EF4-FFF2-40B4-BE49-F238E27FC236}">
                <a16:creationId xmlns:a16="http://schemas.microsoft.com/office/drawing/2014/main" id="{8920F438-886B-BC43-8EFC-DFC9C3545CE6}"/>
              </a:ext>
            </a:extLst>
          </p:cNvPr>
          <p:cNvSpPr>
            <a:spLocks noGrp="1" noChangeArrowheads="1"/>
          </p:cNvSpPr>
          <p:nvPr>
            <p:ph type="title"/>
          </p:nvPr>
        </p:nvSpPr>
        <p:spPr/>
        <p:txBody>
          <a:bodyPr/>
          <a:lstStyle/>
          <a:p>
            <a:r>
              <a:rPr lang="en-US" altLang="en-US"/>
              <a:t>Example</a:t>
            </a:r>
          </a:p>
        </p:txBody>
      </p:sp>
      <p:pic>
        <p:nvPicPr>
          <p:cNvPr id="31750" name="Picture 6">
            <a:extLst>
              <a:ext uri="{FF2B5EF4-FFF2-40B4-BE49-F238E27FC236}">
                <a16:creationId xmlns:a16="http://schemas.microsoft.com/office/drawing/2014/main" id="{6644AFC6-F163-E145-B680-FDEF4ACCC593}"/>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581401" y="1676401"/>
            <a:ext cx="5172075" cy="3249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48" name="Rectangle 4">
            <a:extLst>
              <a:ext uri="{FF2B5EF4-FFF2-40B4-BE49-F238E27FC236}">
                <a16:creationId xmlns:a16="http://schemas.microsoft.com/office/drawing/2014/main" id="{FB534BFA-D38E-CA41-9248-8227BA95ABC2}"/>
              </a:ext>
            </a:extLst>
          </p:cNvPr>
          <p:cNvSpPr>
            <a:spLocks noGrp="1" noChangeArrowheads="1"/>
          </p:cNvSpPr>
          <p:nvPr>
            <p:ph type="body" sz="half" idx="2"/>
          </p:nvPr>
        </p:nvSpPr>
        <p:spPr>
          <a:xfrm>
            <a:off x="1981200" y="5105401"/>
            <a:ext cx="8229600" cy="1177925"/>
          </a:xfrm>
        </p:spPr>
        <p:txBody>
          <a:bodyPr/>
          <a:lstStyle/>
          <a:p>
            <a:r>
              <a:rPr lang="en-US" altLang="en-US" sz="2400"/>
              <a:t>One image has embedded content</a:t>
            </a:r>
          </a:p>
          <a:p>
            <a:r>
              <a:rPr lang="en-US" altLang="en-US" sz="2400"/>
              <a:t>You can’t tell which (shows it’s working)</a:t>
            </a:r>
          </a:p>
        </p:txBody>
      </p:sp>
    </p:spTree>
    <p:extLst>
      <p:ext uri="{BB962C8B-B14F-4D97-AF65-F5344CB8AC3E}">
        <p14:creationId xmlns:p14="http://schemas.microsoft.com/office/powerpoint/2010/main" val="1333160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7E1B54F-2A2D-D145-9F63-40556CF2FD0D}"/>
              </a:ext>
            </a:extLst>
          </p:cNvPr>
          <p:cNvSpPr>
            <a:spLocks noGrp="1"/>
          </p:cNvSpPr>
          <p:nvPr>
            <p:ph type="sldNum" sz="quarter" idx="12"/>
          </p:nvPr>
        </p:nvSpPr>
        <p:spPr/>
        <p:txBody>
          <a:bodyPr/>
          <a:lstStyle/>
          <a:p>
            <a:fld id="{1BA26292-D6CC-5C4B-8303-962742FC34D1}" type="slidenum">
              <a:rPr lang="en-US" altLang="en-US"/>
              <a:pPr/>
              <a:t>29</a:t>
            </a:fld>
            <a:endParaRPr lang="en-US" altLang="en-US"/>
          </a:p>
        </p:txBody>
      </p:sp>
      <p:sp>
        <p:nvSpPr>
          <p:cNvPr id="22530" name="Rectangle 2">
            <a:extLst>
              <a:ext uri="{FF2B5EF4-FFF2-40B4-BE49-F238E27FC236}">
                <a16:creationId xmlns:a16="http://schemas.microsoft.com/office/drawing/2014/main" id="{D78FA3A8-CF73-0744-AA5C-525F6D996591}"/>
              </a:ext>
            </a:extLst>
          </p:cNvPr>
          <p:cNvSpPr>
            <a:spLocks noGrp="1" noChangeArrowheads="1"/>
          </p:cNvSpPr>
          <p:nvPr>
            <p:ph type="title"/>
          </p:nvPr>
        </p:nvSpPr>
        <p:spPr/>
        <p:txBody>
          <a:bodyPr/>
          <a:lstStyle/>
          <a:p>
            <a:r>
              <a:rPr lang="en-US" altLang="en-US"/>
              <a:t>Upstream (Requests) is Harder</a:t>
            </a:r>
          </a:p>
        </p:txBody>
      </p:sp>
      <p:sp>
        <p:nvSpPr>
          <p:cNvPr id="22531" name="Rectangle 3">
            <a:extLst>
              <a:ext uri="{FF2B5EF4-FFF2-40B4-BE49-F238E27FC236}">
                <a16:creationId xmlns:a16="http://schemas.microsoft.com/office/drawing/2014/main" id="{80E9FB08-47C9-584B-80BF-E3EA998AE48C}"/>
              </a:ext>
            </a:extLst>
          </p:cNvPr>
          <p:cNvSpPr>
            <a:spLocks noGrp="1" noChangeArrowheads="1"/>
          </p:cNvSpPr>
          <p:nvPr>
            <p:ph type="body" idx="1"/>
          </p:nvPr>
        </p:nvSpPr>
        <p:spPr>
          <a:xfrm>
            <a:off x="1981200" y="1600200"/>
            <a:ext cx="8382000" cy="4800600"/>
          </a:xfrm>
        </p:spPr>
        <p:txBody>
          <a:bodyPr/>
          <a:lstStyle/>
          <a:p>
            <a:r>
              <a:rPr lang="en-US" altLang="en-US"/>
              <a:t>No “random content bits” that can be fiddled to send messages to responder</a:t>
            </a:r>
          </a:p>
          <a:p>
            <a:r>
              <a:rPr lang="en-US" altLang="en-US"/>
              <a:t>Solution: let browsing pattern itself be the message</a:t>
            </a:r>
          </a:p>
          <a:p>
            <a:r>
              <a:rPr lang="en-US" altLang="en-US"/>
              <a:t>Suppose web page has </a:t>
            </a:r>
            <a:r>
              <a:rPr lang="en-US" altLang="en-US" i="1">
                <a:solidFill>
                  <a:schemeClr val="tx2"/>
                </a:solidFill>
                <a:latin typeface="Times New Roman" panose="02020603050405020304" pitchFamily="18" charset="0"/>
                <a:cs typeface="Times New Roman" panose="02020603050405020304" pitchFamily="18" charset="0"/>
              </a:rPr>
              <a:t>k</a:t>
            </a:r>
            <a:r>
              <a:rPr lang="en-US" altLang="en-US"/>
              <a:t> links.  </a:t>
            </a:r>
          </a:p>
          <a:p>
            <a:pPr lvl="1"/>
            <a:r>
              <a:rPr lang="en-US" altLang="en-US"/>
              <a:t>GET on </a:t>
            </a:r>
            <a:r>
              <a:rPr lang="en-US" altLang="en-US" i="1">
                <a:solidFill>
                  <a:schemeClr val="tx2"/>
                </a:solidFill>
                <a:latin typeface="Times New Roman" panose="02020603050405020304" pitchFamily="18" charset="0"/>
                <a:cs typeface="Times New Roman" panose="02020603050405020304" pitchFamily="18" charset="0"/>
              </a:rPr>
              <a:t>i</a:t>
            </a:r>
            <a:r>
              <a:rPr lang="en-US" altLang="en-US" i="1" baseline="30000">
                <a:solidFill>
                  <a:schemeClr val="tx2"/>
                </a:solidFill>
                <a:latin typeface="Times New Roman" panose="02020603050405020304" pitchFamily="18" charset="0"/>
                <a:cs typeface="Times New Roman" panose="02020603050405020304" pitchFamily="18" charset="0"/>
              </a:rPr>
              <a:t>th</a:t>
            </a:r>
            <a:r>
              <a:rPr lang="en-US" altLang="en-US"/>
              <a:t> link signifies symbol “</a:t>
            </a:r>
            <a:r>
              <a:rPr lang="en-US" altLang="en-US" i="1">
                <a:solidFill>
                  <a:schemeClr val="tx2"/>
                </a:solidFill>
                <a:latin typeface="Times New Roman" panose="02020603050405020304" pitchFamily="18" charset="0"/>
                <a:cs typeface="Times New Roman" panose="02020603050405020304" pitchFamily="18" charset="0"/>
              </a:rPr>
              <a:t>i</a:t>
            </a:r>
            <a:r>
              <a:rPr lang="en-US" altLang="en-US"/>
              <a:t>” to requestor</a:t>
            </a:r>
          </a:p>
          <a:p>
            <a:pPr lvl="1"/>
            <a:r>
              <a:rPr lang="en-US" altLang="en-US"/>
              <a:t>Result: </a:t>
            </a:r>
            <a:r>
              <a:rPr lang="en-US" altLang="en-US">
                <a:solidFill>
                  <a:schemeClr val="tx2"/>
                </a:solidFill>
                <a:latin typeface="Times New Roman" panose="02020603050405020304" pitchFamily="18" charset="0"/>
                <a:cs typeface="Times New Roman" panose="02020603050405020304" pitchFamily="18" charset="0"/>
              </a:rPr>
              <a:t>log</a:t>
            </a:r>
            <a:r>
              <a:rPr lang="en-US" altLang="en-US" baseline="-25000">
                <a:solidFill>
                  <a:schemeClr val="tx2"/>
                </a:solidFill>
                <a:latin typeface="Times New Roman" panose="02020603050405020304" pitchFamily="18" charset="0"/>
                <a:cs typeface="Times New Roman" panose="02020603050405020304" pitchFamily="18" charset="0"/>
              </a:rPr>
              <a:t>2</a:t>
            </a:r>
            <a:r>
              <a:rPr lang="en-US" altLang="en-US">
                <a:solidFill>
                  <a:schemeClr val="tx2"/>
                </a:solidFill>
                <a:latin typeface="Times New Roman" panose="02020603050405020304" pitchFamily="18" charset="0"/>
                <a:cs typeface="Times New Roman" panose="02020603050405020304" pitchFamily="18" charset="0"/>
              </a:rPr>
              <a:t>(</a:t>
            </a:r>
            <a:r>
              <a:rPr lang="en-US" altLang="en-US" i="1">
                <a:solidFill>
                  <a:schemeClr val="tx2"/>
                </a:solidFill>
                <a:latin typeface="Times New Roman" panose="02020603050405020304" pitchFamily="18" charset="0"/>
                <a:cs typeface="Times New Roman" panose="02020603050405020304" pitchFamily="18" charset="0"/>
              </a:rPr>
              <a:t>k</a:t>
            </a:r>
            <a:r>
              <a:rPr lang="en-US" altLang="en-US">
                <a:solidFill>
                  <a:schemeClr val="tx2"/>
                </a:solidFill>
                <a:latin typeface="Times New Roman" panose="02020603050405020304" pitchFamily="18" charset="0"/>
                <a:cs typeface="Times New Roman" panose="02020603050405020304" pitchFamily="18" charset="0"/>
              </a:rPr>
              <a:t>)</a:t>
            </a:r>
            <a:r>
              <a:rPr lang="en-US" altLang="en-US"/>
              <a:t> message bits from link click</a:t>
            </a:r>
          </a:p>
          <a:p>
            <a:r>
              <a:rPr lang="en-US" altLang="en-US"/>
              <a:t>Can be automated</a:t>
            </a:r>
          </a:p>
          <a:p>
            <a:r>
              <a:rPr lang="en-US" altLang="en-US"/>
              <a:t>To prevent censor from seeing message, encrypt with responder key </a:t>
            </a:r>
          </a:p>
        </p:txBody>
      </p:sp>
    </p:spTree>
    <p:extLst>
      <p:ext uri="{BB962C8B-B14F-4D97-AF65-F5344CB8AC3E}">
        <p14:creationId xmlns:p14="http://schemas.microsoft.com/office/powerpoint/2010/main" val="1902312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F86378-648C-5F44-AAB8-D1D432C26926}"/>
              </a:ext>
            </a:extLst>
          </p:cNvPr>
          <p:cNvSpPr>
            <a:spLocks noGrp="1"/>
          </p:cNvSpPr>
          <p:nvPr>
            <p:ph type="title"/>
          </p:nvPr>
        </p:nvSpPr>
        <p:spPr>
          <a:xfrm>
            <a:off x="838200" y="1830031"/>
            <a:ext cx="10515600" cy="1325563"/>
          </a:xfrm>
        </p:spPr>
        <p:txBody>
          <a:bodyPr/>
          <a:lstStyle/>
          <a:p>
            <a:pPr algn="ctr"/>
            <a:r>
              <a:rPr lang="en-US" dirty="0"/>
              <a:t>Virtual Private Networks</a:t>
            </a:r>
          </a:p>
        </p:txBody>
      </p:sp>
    </p:spTree>
    <p:extLst>
      <p:ext uri="{BB962C8B-B14F-4D97-AF65-F5344CB8AC3E}">
        <p14:creationId xmlns:p14="http://schemas.microsoft.com/office/powerpoint/2010/main" val="2343357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AE6156E-CF98-414D-8ECC-351A1B8421A5}"/>
              </a:ext>
            </a:extLst>
          </p:cNvPr>
          <p:cNvSpPr>
            <a:spLocks noGrp="1"/>
          </p:cNvSpPr>
          <p:nvPr>
            <p:ph type="sldNum" sz="quarter" idx="12"/>
          </p:nvPr>
        </p:nvSpPr>
        <p:spPr/>
        <p:txBody>
          <a:bodyPr/>
          <a:lstStyle/>
          <a:p>
            <a:fld id="{43D2A4C1-3B2E-E845-9B41-C5825C664BD0}" type="slidenum">
              <a:rPr lang="en-US" altLang="en-US"/>
              <a:pPr/>
              <a:t>30</a:t>
            </a:fld>
            <a:endParaRPr lang="en-US" altLang="en-US"/>
          </a:p>
        </p:txBody>
      </p:sp>
      <p:sp>
        <p:nvSpPr>
          <p:cNvPr id="26626" name="Rectangle 2">
            <a:extLst>
              <a:ext uri="{FF2B5EF4-FFF2-40B4-BE49-F238E27FC236}">
                <a16:creationId xmlns:a16="http://schemas.microsoft.com/office/drawing/2014/main" id="{40942A71-00FC-684F-823D-1026BB74AAD0}"/>
              </a:ext>
            </a:extLst>
          </p:cNvPr>
          <p:cNvSpPr>
            <a:spLocks noGrp="1" noChangeArrowheads="1"/>
          </p:cNvSpPr>
          <p:nvPr>
            <p:ph type="title"/>
          </p:nvPr>
        </p:nvSpPr>
        <p:spPr/>
        <p:txBody>
          <a:bodyPr/>
          <a:lstStyle/>
          <a:p>
            <a:r>
              <a:rPr lang="en-US" altLang="en-US"/>
              <a:t>Higher Performance</a:t>
            </a:r>
          </a:p>
        </p:txBody>
      </p:sp>
      <p:sp>
        <p:nvSpPr>
          <p:cNvPr id="26627" name="Rectangle 3">
            <a:extLst>
              <a:ext uri="{FF2B5EF4-FFF2-40B4-BE49-F238E27FC236}">
                <a16:creationId xmlns:a16="http://schemas.microsoft.com/office/drawing/2014/main" id="{9DE0DA20-5DE1-B147-B347-3FF2AFA0F1F6}"/>
              </a:ext>
            </a:extLst>
          </p:cNvPr>
          <p:cNvSpPr>
            <a:spLocks noGrp="1" noChangeArrowheads="1"/>
          </p:cNvSpPr>
          <p:nvPr>
            <p:ph type="body" idx="1"/>
          </p:nvPr>
        </p:nvSpPr>
        <p:spPr/>
        <p:txBody>
          <a:bodyPr/>
          <a:lstStyle/>
          <a:p>
            <a:r>
              <a:rPr lang="en-US" altLang="en-US"/>
              <a:t>Idea: arithmetic coding of requests</a:t>
            </a:r>
          </a:p>
          <a:p>
            <a:pPr lvl="1"/>
            <a:r>
              <a:rPr lang="en-US" altLang="en-US"/>
              <a:t>If request </a:t>
            </a:r>
            <a:r>
              <a:rPr lang="en-US" altLang="en-US" i="1">
                <a:solidFill>
                  <a:schemeClr val="tx2"/>
                </a:solidFill>
                <a:latin typeface="Times New Roman" panose="02020603050405020304" pitchFamily="18" charset="0"/>
                <a:cs typeface="Times New Roman" panose="02020603050405020304" pitchFamily="18" charset="0"/>
              </a:rPr>
              <a:t>i</a:t>
            </a:r>
            <a:r>
              <a:rPr lang="en-US" altLang="en-US"/>
              <a:t> has probability </a:t>
            </a:r>
            <a:r>
              <a:rPr lang="en-US" altLang="en-US" i="1">
                <a:solidFill>
                  <a:schemeClr val="tx2"/>
                </a:solidFill>
                <a:latin typeface="Times New Roman" panose="02020603050405020304" pitchFamily="18" charset="0"/>
                <a:cs typeface="Times New Roman" panose="02020603050405020304" pitchFamily="18" charset="0"/>
              </a:rPr>
              <a:t>p</a:t>
            </a:r>
            <a:r>
              <a:rPr lang="en-US" altLang="en-US" i="1" baseline="-25000">
                <a:solidFill>
                  <a:schemeClr val="tx2"/>
                </a:solidFill>
                <a:latin typeface="Times New Roman" panose="02020603050405020304" pitchFamily="18" charset="0"/>
                <a:cs typeface="Times New Roman" panose="02020603050405020304" pitchFamily="18" charset="0"/>
              </a:rPr>
              <a:t>i</a:t>
            </a:r>
            <a:r>
              <a:rPr lang="en-US" altLang="en-US"/>
              <a:t>, then entropy of request distribution is </a:t>
            </a:r>
            <a:r>
              <a:rPr lang="en-US" altLang="en-US" i="1">
                <a:solidFill>
                  <a:schemeClr val="tx2"/>
                </a:solidFill>
                <a:latin typeface="Times New Roman" panose="02020603050405020304" pitchFamily="18" charset="0"/>
                <a:cs typeface="Times New Roman" panose="02020603050405020304" pitchFamily="18" charset="0"/>
              </a:rPr>
              <a:t>–</a:t>
            </a:r>
            <a:r>
              <a:rPr lang="en-US" altLang="en-US">
                <a:solidFill>
                  <a:schemeClr val="tx2"/>
                </a:solidFill>
                <a:latin typeface="Symbol" pitchFamily="2" charset="2"/>
                <a:cs typeface="Times New Roman" panose="02020603050405020304" pitchFamily="18" charset="0"/>
              </a:rPr>
              <a:t>S </a:t>
            </a:r>
            <a:r>
              <a:rPr lang="en-US" altLang="en-US" i="1">
                <a:solidFill>
                  <a:schemeClr val="tx2"/>
                </a:solidFill>
                <a:latin typeface="Times New Roman" panose="02020603050405020304" pitchFamily="18" charset="0"/>
                <a:cs typeface="Times New Roman" panose="02020603050405020304" pitchFamily="18" charset="0"/>
              </a:rPr>
              <a:t>p</a:t>
            </a:r>
            <a:r>
              <a:rPr lang="en-US" altLang="en-US" i="1" baseline="-25000">
                <a:solidFill>
                  <a:schemeClr val="tx2"/>
                </a:solidFill>
                <a:latin typeface="Times New Roman" panose="02020603050405020304" pitchFamily="18" charset="0"/>
                <a:cs typeface="Times New Roman" panose="02020603050405020304" pitchFamily="18" charset="0"/>
              </a:rPr>
              <a:t>i</a:t>
            </a:r>
            <a:r>
              <a:rPr lang="en-US" altLang="en-US" i="1">
                <a:solidFill>
                  <a:schemeClr val="tx2"/>
                </a:solidFill>
                <a:latin typeface="Times New Roman" panose="02020603050405020304" pitchFamily="18" charset="0"/>
                <a:cs typeface="Times New Roman" panose="02020603050405020304" pitchFamily="18" charset="0"/>
              </a:rPr>
              <a:t> </a:t>
            </a:r>
            <a:r>
              <a:rPr lang="en-US" altLang="en-US">
                <a:solidFill>
                  <a:schemeClr val="tx2"/>
                </a:solidFill>
                <a:latin typeface="Times New Roman" panose="02020603050405020304" pitchFamily="18" charset="0"/>
                <a:cs typeface="Times New Roman" panose="02020603050405020304" pitchFamily="18" charset="0"/>
              </a:rPr>
              <a:t>log</a:t>
            </a:r>
            <a:r>
              <a:rPr lang="en-US" altLang="en-US" i="1">
                <a:solidFill>
                  <a:schemeClr val="tx2"/>
                </a:solidFill>
                <a:latin typeface="Times New Roman" panose="02020603050405020304" pitchFamily="18" charset="0"/>
                <a:cs typeface="Times New Roman" panose="02020603050405020304" pitchFamily="18" charset="0"/>
              </a:rPr>
              <a:t> p</a:t>
            </a:r>
            <a:r>
              <a:rPr lang="en-US" altLang="en-US" i="1" baseline="-25000">
                <a:solidFill>
                  <a:schemeClr val="tx2"/>
                </a:solidFill>
                <a:latin typeface="Times New Roman" panose="02020603050405020304" pitchFamily="18" charset="0"/>
                <a:cs typeface="Times New Roman" panose="02020603050405020304" pitchFamily="18" charset="0"/>
              </a:rPr>
              <a:t>i</a:t>
            </a:r>
            <a:endParaRPr lang="en-US" altLang="en-US" i="1">
              <a:solidFill>
                <a:schemeClr val="tx2"/>
              </a:solidFill>
              <a:latin typeface="Times New Roman" panose="02020603050405020304" pitchFamily="18" charset="0"/>
              <a:cs typeface="Times New Roman" panose="02020603050405020304" pitchFamily="18" charset="0"/>
            </a:endParaRPr>
          </a:p>
          <a:p>
            <a:pPr lvl="1"/>
            <a:r>
              <a:rPr lang="en-US" altLang="en-US"/>
              <a:t>Arithmetic coding encodes request </a:t>
            </a:r>
            <a:r>
              <a:rPr lang="en-US" altLang="en-US" i="1">
                <a:solidFill>
                  <a:schemeClr val="tx2"/>
                </a:solidFill>
                <a:latin typeface="Times New Roman" panose="02020603050405020304" pitchFamily="18" charset="0"/>
                <a:cs typeface="Times New Roman" panose="02020603050405020304" pitchFamily="18" charset="0"/>
              </a:rPr>
              <a:t>i</a:t>
            </a:r>
            <a:r>
              <a:rPr lang="en-US" altLang="en-US"/>
              <a:t> using </a:t>
            </a:r>
            <a:r>
              <a:rPr lang="en-US" altLang="en-US">
                <a:solidFill>
                  <a:schemeClr val="tx2"/>
                </a:solidFill>
                <a:latin typeface="Times New Roman" panose="02020603050405020304" pitchFamily="18" charset="0"/>
                <a:cs typeface="Times New Roman" panose="02020603050405020304" pitchFamily="18" charset="0"/>
              </a:rPr>
              <a:t>log</a:t>
            </a:r>
            <a:r>
              <a:rPr lang="en-US" altLang="en-US"/>
              <a:t> </a:t>
            </a:r>
            <a:r>
              <a:rPr lang="en-US" altLang="en-US" i="1">
                <a:solidFill>
                  <a:schemeClr val="tx2"/>
                </a:solidFill>
                <a:latin typeface="Times New Roman" panose="02020603050405020304" pitchFamily="18" charset="0"/>
                <a:cs typeface="Times New Roman" panose="02020603050405020304" pitchFamily="18" charset="0"/>
              </a:rPr>
              <a:t>p</a:t>
            </a:r>
            <a:r>
              <a:rPr lang="en-US" altLang="en-US" i="1" baseline="-25000">
                <a:solidFill>
                  <a:schemeClr val="tx2"/>
                </a:solidFill>
                <a:latin typeface="Times New Roman" panose="02020603050405020304" pitchFamily="18" charset="0"/>
                <a:cs typeface="Times New Roman" panose="02020603050405020304" pitchFamily="18" charset="0"/>
              </a:rPr>
              <a:t>i</a:t>
            </a:r>
            <a:r>
              <a:rPr lang="en-US" altLang="en-US"/>
              <a:t> bits</a:t>
            </a:r>
          </a:p>
          <a:p>
            <a:pPr lvl="1"/>
            <a:r>
              <a:rPr lang="en-US" altLang="en-US"/>
              <a:t>Result: expected request size equals entropy</a:t>
            </a:r>
          </a:p>
          <a:p>
            <a:pPr lvl="1"/>
            <a:r>
              <a:rPr lang="en-US" altLang="en-US"/>
              <a:t>Optimal</a:t>
            </a:r>
          </a:p>
          <a:p>
            <a:r>
              <a:rPr lang="en-US" altLang="en-US"/>
              <a:t>Problem: requestor doesn’t know probability distribution of requests</a:t>
            </a:r>
          </a:p>
          <a:p>
            <a:pPr lvl="1"/>
            <a:r>
              <a:rPr lang="en-US" altLang="en-US"/>
              <a:t>Doesn’t have info needed for encoding</a:t>
            </a:r>
          </a:p>
        </p:txBody>
      </p:sp>
    </p:spTree>
    <p:extLst>
      <p:ext uri="{BB962C8B-B14F-4D97-AF65-F5344CB8AC3E}">
        <p14:creationId xmlns:p14="http://schemas.microsoft.com/office/powerpoint/2010/main" val="3650155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10ABCAC-D7FC-7942-B90B-F4FBE56E0159}"/>
              </a:ext>
            </a:extLst>
          </p:cNvPr>
          <p:cNvSpPr>
            <a:spLocks noGrp="1"/>
          </p:cNvSpPr>
          <p:nvPr>
            <p:ph type="sldNum" sz="quarter" idx="12"/>
          </p:nvPr>
        </p:nvSpPr>
        <p:spPr/>
        <p:txBody>
          <a:bodyPr/>
          <a:lstStyle/>
          <a:p>
            <a:fld id="{34FB6430-D821-4347-862C-F155EAE43349}" type="slidenum">
              <a:rPr lang="en-US" altLang="en-US"/>
              <a:pPr/>
              <a:t>31</a:t>
            </a:fld>
            <a:endParaRPr lang="en-US" altLang="en-US"/>
          </a:p>
        </p:txBody>
      </p:sp>
      <p:sp>
        <p:nvSpPr>
          <p:cNvPr id="27650" name="Rectangle 2">
            <a:extLst>
              <a:ext uri="{FF2B5EF4-FFF2-40B4-BE49-F238E27FC236}">
                <a16:creationId xmlns:a16="http://schemas.microsoft.com/office/drawing/2014/main" id="{06487747-A331-6C41-9CCE-2BDF8F6993E3}"/>
              </a:ext>
            </a:extLst>
          </p:cNvPr>
          <p:cNvSpPr>
            <a:spLocks noGrp="1" noChangeArrowheads="1"/>
          </p:cNvSpPr>
          <p:nvPr>
            <p:ph type="title"/>
          </p:nvPr>
        </p:nvSpPr>
        <p:spPr/>
        <p:txBody>
          <a:bodyPr/>
          <a:lstStyle/>
          <a:p>
            <a:r>
              <a:rPr lang="en-US" altLang="en-US"/>
              <a:t>Solution: Range Mapping</a:t>
            </a:r>
          </a:p>
        </p:txBody>
      </p:sp>
      <p:sp>
        <p:nvSpPr>
          <p:cNvPr id="27651" name="Rectangle 3">
            <a:extLst>
              <a:ext uri="{FF2B5EF4-FFF2-40B4-BE49-F238E27FC236}">
                <a16:creationId xmlns:a16="http://schemas.microsoft.com/office/drawing/2014/main" id="{520E435D-E6B0-B943-8BD6-1BF0C9FC3FEA}"/>
              </a:ext>
            </a:extLst>
          </p:cNvPr>
          <p:cNvSpPr>
            <a:spLocks noGrp="1" noChangeArrowheads="1"/>
          </p:cNvSpPr>
          <p:nvPr>
            <p:ph type="body" idx="1"/>
          </p:nvPr>
        </p:nvSpPr>
        <p:spPr>
          <a:xfrm>
            <a:off x="1981200" y="1600200"/>
            <a:ext cx="8229600" cy="4724400"/>
          </a:xfrm>
        </p:spPr>
        <p:txBody>
          <a:bodyPr/>
          <a:lstStyle/>
          <a:p>
            <a:r>
              <a:rPr lang="en-US" altLang="en-US"/>
              <a:t>Adler-Maggs</a:t>
            </a:r>
          </a:p>
          <a:p>
            <a:r>
              <a:rPr lang="en-US" altLang="en-US"/>
              <a:t>Exploit asymmetric bandwidth</a:t>
            </a:r>
          </a:p>
          <a:p>
            <a:r>
              <a:rPr lang="en-US" altLang="en-US"/>
              <a:t>Responder sends probability distribution to requester using easy, downstream path</a:t>
            </a:r>
          </a:p>
          <a:p>
            <a:r>
              <a:rPr lang="en-US" altLang="en-US"/>
              <a:t>Requestor uses this “dictionary” to build arithmetic code, send encoded result</a:t>
            </a:r>
          </a:p>
          <a:p>
            <a:r>
              <a:rPr lang="en-US" altLang="en-US"/>
              <a:t>Variation for non-binary</a:t>
            </a:r>
          </a:p>
          <a:p>
            <a:pPr lvl="1"/>
            <a:r>
              <a:rPr lang="en-US" altLang="en-US"/>
              <a:t>Our messages aren’t bits, they are clicks</a:t>
            </a:r>
          </a:p>
          <a:p>
            <a:pPr lvl="1"/>
            <a:r>
              <a:rPr lang="en-US" altLang="en-US"/>
              <a:t>And server knows different clicks should have different probabilities</a:t>
            </a:r>
          </a:p>
        </p:txBody>
      </p:sp>
    </p:spTree>
    <p:extLst>
      <p:ext uri="{BB962C8B-B14F-4D97-AF65-F5344CB8AC3E}">
        <p14:creationId xmlns:p14="http://schemas.microsoft.com/office/powerpoint/2010/main" val="4271813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1336B4FC-91CF-E34B-8C49-92C6F5CFD97C}"/>
              </a:ext>
            </a:extLst>
          </p:cNvPr>
          <p:cNvSpPr>
            <a:spLocks noGrp="1"/>
          </p:cNvSpPr>
          <p:nvPr>
            <p:ph type="sldNum" sz="quarter" idx="12"/>
          </p:nvPr>
        </p:nvSpPr>
        <p:spPr/>
        <p:txBody>
          <a:bodyPr/>
          <a:lstStyle/>
          <a:p>
            <a:fld id="{FF4D86CC-5279-2B4E-8F54-F647651C51D1}" type="slidenum">
              <a:rPr lang="en-US" altLang="en-US"/>
              <a:pPr/>
              <a:t>32</a:t>
            </a:fld>
            <a:endParaRPr lang="en-US" altLang="en-US"/>
          </a:p>
        </p:txBody>
      </p:sp>
      <p:sp>
        <p:nvSpPr>
          <p:cNvPr id="28674" name="Rectangle 2">
            <a:extLst>
              <a:ext uri="{FF2B5EF4-FFF2-40B4-BE49-F238E27FC236}">
                <a16:creationId xmlns:a16="http://schemas.microsoft.com/office/drawing/2014/main" id="{31A389E1-A4D0-974B-8DAE-B72DAA10B772}"/>
              </a:ext>
            </a:extLst>
          </p:cNvPr>
          <p:cNvSpPr>
            <a:spLocks noGrp="1" noChangeArrowheads="1"/>
          </p:cNvSpPr>
          <p:nvPr>
            <p:ph type="title"/>
          </p:nvPr>
        </p:nvSpPr>
        <p:spPr/>
        <p:txBody>
          <a:bodyPr/>
          <a:lstStyle/>
          <a:p>
            <a:r>
              <a:rPr lang="en-US" altLang="en-US"/>
              <a:t>Toy Example</a:t>
            </a:r>
          </a:p>
        </p:txBody>
      </p:sp>
      <p:sp>
        <p:nvSpPr>
          <p:cNvPr id="28675" name="Rectangle 3">
            <a:extLst>
              <a:ext uri="{FF2B5EF4-FFF2-40B4-BE49-F238E27FC236}">
                <a16:creationId xmlns:a16="http://schemas.microsoft.com/office/drawing/2014/main" id="{F8BB66FC-F63B-6B4C-97AA-5E1A043C53F3}"/>
              </a:ext>
            </a:extLst>
          </p:cNvPr>
          <p:cNvSpPr>
            <a:spLocks noGrp="1" noChangeArrowheads="1"/>
          </p:cNvSpPr>
          <p:nvPr>
            <p:ph type="body" idx="1"/>
          </p:nvPr>
        </p:nvSpPr>
        <p:spPr>
          <a:xfrm>
            <a:off x="1981200" y="1600200"/>
            <a:ext cx="8382000" cy="4800600"/>
          </a:xfrm>
        </p:spPr>
        <p:txBody>
          <a:bodyPr/>
          <a:lstStyle/>
          <a:p>
            <a:pPr>
              <a:lnSpc>
                <a:spcPct val="90000"/>
              </a:lnSpc>
            </a:pPr>
            <a:r>
              <a:rPr lang="en-US" altLang="en-US"/>
              <a:t>Suppose possible requests fewer than links on page</a:t>
            </a:r>
          </a:p>
          <a:p>
            <a:pPr>
              <a:lnSpc>
                <a:spcPct val="90000"/>
              </a:lnSpc>
            </a:pPr>
            <a:r>
              <a:rPr lang="en-US" altLang="en-US"/>
              <a:t>Responder sends dictionary: </a:t>
            </a:r>
          </a:p>
          <a:p>
            <a:pPr lvl="1">
              <a:lnSpc>
                <a:spcPct val="90000"/>
              </a:lnSpc>
            </a:pPr>
            <a:r>
              <a:rPr lang="en-US" altLang="en-US"/>
              <a:t>“link 1 means </a:t>
            </a:r>
            <a:r>
              <a:rPr lang="en-US" altLang="en-US">
                <a:hlinkClick r:id="rId2"/>
              </a:rPr>
              <a:t>http://mit.edu</a:t>
            </a:r>
            <a:r>
              <a:rPr lang="en-US" altLang="en-US"/>
              <a:t>”</a:t>
            </a:r>
          </a:p>
          <a:p>
            <a:pPr lvl="1">
              <a:lnSpc>
                <a:spcPct val="90000"/>
              </a:lnSpc>
            </a:pPr>
            <a:r>
              <a:rPr lang="en-US" altLang="en-US"/>
              <a:t>“link 2 means </a:t>
            </a:r>
            <a:r>
              <a:rPr lang="en-US" altLang="en-US">
                <a:hlinkClick r:id="rId3"/>
              </a:rPr>
              <a:t>http://stanford.edu</a:t>
            </a:r>
            <a:r>
              <a:rPr lang="en-US" altLang="en-US"/>
              <a:t>”</a:t>
            </a:r>
          </a:p>
          <a:p>
            <a:pPr lvl="1">
              <a:lnSpc>
                <a:spcPct val="90000"/>
              </a:lnSpc>
            </a:pPr>
            <a:r>
              <a:rPr lang="en-US" altLang="en-US"/>
              <a:t>Assigns common requests to common GETs</a:t>
            </a:r>
          </a:p>
          <a:p>
            <a:pPr>
              <a:lnSpc>
                <a:spcPct val="90000"/>
              </a:lnSpc>
            </a:pPr>
            <a:r>
              <a:rPr lang="en-US" altLang="en-US"/>
              <a:t>Requestor GETs link matching intended request</a:t>
            </a:r>
          </a:p>
          <a:p>
            <a:pPr>
              <a:lnSpc>
                <a:spcPct val="90000"/>
              </a:lnSpc>
            </a:pPr>
            <a:r>
              <a:rPr lang="en-US" altLang="en-US"/>
              <a:t>One GET sends full (possibly huge) request </a:t>
            </a:r>
          </a:p>
          <a:p>
            <a:pPr>
              <a:lnSpc>
                <a:spcPct val="90000"/>
              </a:lnSpc>
            </a:pPr>
            <a:r>
              <a:rPr lang="en-US" altLang="en-US"/>
              <a:t>Problem: in general, </a:t>
            </a:r>
            <a:r>
              <a:rPr lang="en-US" altLang="en-US" sz="3200">
                <a:latin typeface="Symbol" pitchFamily="2" charset="2"/>
              </a:rPr>
              <a:t>¥</a:t>
            </a:r>
            <a:r>
              <a:rPr lang="en-US" altLang="en-US"/>
              <a:t> possible requests</a:t>
            </a:r>
          </a:p>
          <a:p>
            <a:pPr lvl="1">
              <a:lnSpc>
                <a:spcPct val="90000"/>
              </a:lnSpc>
            </a:pPr>
            <a:r>
              <a:rPr lang="en-US" altLang="en-US"/>
              <a:t>Can’t send a dictionary for all</a:t>
            </a:r>
          </a:p>
        </p:txBody>
      </p:sp>
    </p:spTree>
    <p:extLst>
      <p:ext uri="{BB962C8B-B14F-4D97-AF65-F5344CB8AC3E}">
        <p14:creationId xmlns:p14="http://schemas.microsoft.com/office/powerpoint/2010/main" val="921104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9D2F52AB-3792-0440-BFF9-AA0C724FBE7B}"/>
              </a:ext>
            </a:extLst>
          </p:cNvPr>
          <p:cNvSpPr>
            <a:spLocks noGrp="1"/>
          </p:cNvSpPr>
          <p:nvPr>
            <p:ph type="sldNum" sz="quarter" idx="12"/>
          </p:nvPr>
        </p:nvSpPr>
        <p:spPr/>
        <p:txBody>
          <a:bodyPr/>
          <a:lstStyle/>
          <a:p>
            <a:fld id="{E4526CD2-18B3-064C-8A6E-6FD027DDE8F4}" type="slidenum">
              <a:rPr lang="en-US" altLang="en-US"/>
              <a:pPr/>
              <a:t>33</a:t>
            </a:fld>
            <a:endParaRPr lang="en-US" altLang="en-US"/>
          </a:p>
        </p:txBody>
      </p:sp>
      <p:sp>
        <p:nvSpPr>
          <p:cNvPr id="29698" name="Rectangle 2">
            <a:extLst>
              <a:ext uri="{FF2B5EF4-FFF2-40B4-BE49-F238E27FC236}">
                <a16:creationId xmlns:a16="http://schemas.microsoft.com/office/drawing/2014/main" id="{7A365814-725D-5C4C-A2A6-AE51B2DA5FD0}"/>
              </a:ext>
            </a:extLst>
          </p:cNvPr>
          <p:cNvSpPr>
            <a:spLocks noGrp="1" noChangeArrowheads="1"/>
          </p:cNvSpPr>
          <p:nvPr>
            <p:ph type="title"/>
          </p:nvPr>
        </p:nvSpPr>
        <p:spPr/>
        <p:txBody>
          <a:bodyPr/>
          <a:lstStyle/>
          <a:p>
            <a:r>
              <a:rPr lang="en-US" altLang="en-US"/>
              <a:t>Generalize: Twenty Questions</a:t>
            </a:r>
          </a:p>
        </p:txBody>
      </p:sp>
      <p:sp>
        <p:nvSpPr>
          <p:cNvPr id="29699" name="Rectangle 3">
            <a:extLst>
              <a:ext uri="{FF2B5EF4-FFF2-40B4-BE49-F238E27FC236}">
                <a16:creationId xmlns:a16="http://schemas.microsoft.com/office/drawing/2014/main" id="{0DAD0683-B3C7-BB47-9DDB-4B8C500B137F}"/>
              </a:ext>
            </a:extLst>
          </p:cNvPr>
          <p:cNvSpPr>
            <a:spLocks noGrp="1" noChangeArrowheads="1"/>
          </p:cNvSpPr>
          <p:nvPr>
            <p:ph type="body" idx="1"/>
          </p:nvPr>
        </p:nvSpPr>
        <p:spPr/>
        <p:txBody>
          <a:bodyPr/>
          <a:lstStyle/>
          <a:p>
            <a:r>
              <a:rPr lang="en-US" altLang="en-US"/>
              <a:t>Order all strings lexicographically</a:t>
            </a:r>
          </a:p>
          <a:p>
            <a:r>
              <a:rPr lang="en-US" altLang="en-US"/>
              <a:t>Identify “split string” such that</a:t>
            </a:r>
          </a:p>
          <a:p>
            <a:pPr lvl="1"/>
            <a:r>
              <a:rPr lang="en-US" altLang="en-US"/>
              <a:t>Strings up to split have total probability &lt;1/2</a:t>
            </a:r>
          </a:p>
          <a:p>
            <a:pPr lvl="1"/>
            <a:r>
              <a:rPr lang="en-US" altLang="en-US"/>
              <a:t>Strings after split have total probability &lt;1/2</a:t>
            </a:r>
          </a:p>
          <a:p>
            <a:r>
              <a:rPr lang="en-US" altLang="en-US"/>
              <a:t>Responder sends split string</a:t>
            </a:r>
          </a:p>
          <a:p>
            <a:r>
              <a:rPr lang="en-US" altLang="en-US"/>
              <a:t>Requestor sends 0/1 as desired request precedes/follows split string</a:t>
            </a:r>
          </a:p>
          <a:p>
            <a:r>
              <a:rPr lang="en-US" altLang="en-US"/>
              <a:t>Recurse on half of distribution selected</a:t>
            </a:r>
          </a:p>
          <a:p>
            <a:r>
              <a:rPr lang="en-US" altLang="en-US"/>
              <a:t>Result: requestor sends O(entropy) bits</a:t>
            </a:r>
          </a:p>
        </p:txBody>
      </p:sp>
    </p:spTree>
    <p:extLst>
      <p:ext uri="{BB962C8B-B14F-4D97-AF65-F5344CB8AC3E}">
        <p14:creationId xmlns:p14="http://schemas.microsoft.com/office/powerpoint/2010/main" val="2561147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rot="16200000" flipH="1">
            <a:off x="7045745" y="3021333"/>
            <a:ext cx="449577" cy="1523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819291" y="3704255"/>
            <a:ext cx="578498" cy="2799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784082" y="3810000"/>
            <a:ext cx="57151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Cloud 40"/>
          <p:cNvSpPr/>
          <p:nvPr/>
        </p:nvSpPr>
        <p:spPr>
          <a:xfrm>
            <a:off x="4350867" y="3200400"/>
            <a:ext cx="1524000" cy="1219200"/>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42" name="Cloud 41"/>
          <p:cNvSpPr/>
          <p:nvPr/>
        </p:nvSpPr>
        <p:spPr>
          <a:xfrm>
            <a:off x="6298681" y="3200400"/>
            <a:ext cx="1524000" cy="1219200"/>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pic>
        <p:nvPicPr>
          <p:cNvPr id="36" name="Picture 2" descr="User.png"/>
          <p:cNvPicPr>
            <a:picLocks noChangeAspect="1"/>
          </p:cNvPicPr>
          <p:nvPr/>
        </p:nvPicPr>
        <p:blipFill>
          <a:blip r:embed="rId3" cstate="print"/>
          <a:srcRect/>
          <a:stretch>
            <a:fillRect/>
          </a:stretch>
        </p:blipFill>
        <p:spPr bwMode="auto">
          <a:xfrm>
            <a:off x="3131667" y="3390900"/>
            <a:ext cx="838200" cy="838200"/>
          </a:xfrm>
          <a:prstGeom prst="rect">
            <a:avLst/>
          </a:prstGeom>
          <a:noFill/>
          <a:ln w="9525">
            <a:noFill/>
            <a:miter lim="800000"/>
            <a:headEnd/>
            <a:tailEnd/>
          </a:ln>
        </p:spPr>
      </p:pic>
      <p:sp>
        <p:nvSpPr>
          <p:cNvPr id="8194" name="Title 1"/>
          <p:cNvSpPr>
            <a:spLocks noGrp="1"/>
          </p:cNvSpPr>
          <p:nvPr>
            <p:ph type="title"/>
          </p:nvPr>
        </p:nvSpPr>
        <p:spPr/>
        <p:txBody>
          <a:bodyPr/>
          <a:lstStyle/>
          <a:p>
            <a:r>
              <a:rPr lang="en-US" dirty="0"/>
              <a:t>What About Covert Channels?</a:t>
            </a:r>
            <a:br>
              <a:rPr lang="en-US" dirty="0"/>
            </a:br>
            <a:r>
              <a:rPr lang="en-US" sz="3600" dirty="0"/>
              <a:t>(e.g., </a:t>
            </a:r>
            <a:r>
              <a:rPr lang="en-US" sz="3600" dirty="0" err="1"/>
              <a:t>Infranet</a:t>
            </a:r>
            <a:r>
              <a:rPr lang="en-US" sz="3600" dirty="0"/>
              <a:t>)</a:t>
            </a:r>
          </a:p>
        </p:txBody>
      </p:sp>
      <p:sp>
        <p:nvSpPr>
          <p:cNvPr id="46" name="Content Placeholder 45"/>
          <p:cNvSpPr>
            <a:spLocks noGrp="1"/>
          </p:cNvSpPr>
          <p:nvPr>
            <p:ph idx="1"/>
          </p:nvPr>
        </p:nvSpPr>
        <p:spPr>
          <a:xfrm>
            <a:off x="1981200" y="5029200"/>
            <a:ext cx="8458200" cy="1600200"/>
          </a:xfrm>
        </p:spPr>
        <p:txBody>
          <a:bodyPr>
            <a:normAutofit/>
          </a:bodyPr>
          <a:lstStyle/>
          <a:p>
            <a:r>
              <a:rPr lang="en-US" sz="2700" b="1" dirty="0"/>
              <a:t>Not entirely robust</a:t>
            </a:r>
            <a:r>
              <a:rPr lang="en-US" sz="2700" dirty="0"/>
              <a:t> against blocking</a:t>
            </a:r>
            <a:endParaRPr lang="en-US" sz="2700" b="1" dirty="0"/>
          </a:p>
          <a:p>
            <a:r>
              <a:rPr lang="en-US" sz="2700" b="1" dirty="0"/>
              <a:t>More deniable </a:t>
            </a:r>
            <a:r>
              <a:rPr lang="en-US" sz="2700" dirty="0"/>
              <a:t>because messages are hidden</a:t>
            </a:r>
            <a:endParaRPr lang="en-US" sz="2700" b="1" dirty="0"/>
          </a:p>
          <a:p>
            <a:r>
              <a:rPr lang="en-US" sz="2700" b="1" dirty="0"/>
              <a:t>Requires dedicated infrastructure</a:t>
            </a:r>
            <a:r>
              <a:rPr lang="en-US" sz="2700" dirty="0"/>
              <a:t> (Web servers)</a:t>
            </a:r>
            <a:endParaRPr lang="en-US" sz="2700" b="1" dirty="0"/>
          </a:p>
        </p:txBody>
      </p:sp>
      <p:sp>
        <p:nvSpPr>
          <p:cNvPr id="20" name="TextBox 19"/>
          <p:cNvSpPr txBox="1"/>
          <p:nvPr/>
        </p:nvSpPr>
        <p:spPr>
          <a:xfrm>
            <a:off x="6224561" y="2814936"/>
            <a:ext cx="2125326" cy="461665"/>
          </a:xfrm>
          <a:prstGeom prst="rect">
            <a:avLst/>
          </a:prstGeom>
          <a:noFill/>
        </p:spPr>
        <p:txBody>
          <a:bodyPr wrap="none" rtlCol="0">
            <a:spAutoFit/>
          </a:bodyPr>
          <a:lstStyle/>
          <a:p>
            <a:pPr algn="ctr"/>
            <a:r>
              <a:rPr lang="en-US" sz="2400" dirty="0">
                <a:latin typeface="+mj-lt"/>
              </a:rPr>
              <a:t>Unblocked host</a:t>
            </a:r>
          </a:p>
        </p:txBody>
      </p:sp>
      <p:pic>
        <p:nvPicPr>
          <p:cNvPr id="21" name="Picture 20" descr="computer.png"/>
          <p:cNvPicPr>
            <a:picLocks noChangeAspect="1"/>
          </p:cNvPicPr>
          <p:nvPr/>
        </p:nvPicPr>
        <p:blipFill>
          <a:blip r:embed="rId4" cstate="print"/>
          <a:stretch>
            <a:fillRect/>
          </a:stretch>
        </p:blipFill>
        <p:spPr>
          <a:xfrm>
            <a:off x="6770362" y="1905000"/>
            <a:ext cx="990600" cy="990600"/>
          </a:xfrm>
          <a:prstGeom prst="rect">
            <a:avLst/>
          </a:prstGeom>
        </p:spPr>
      </p:pic>
      <p:sp>
        <p:nvSpPr>
          <p:cNvPr id="22" name="TextBox 21"/>
          <p:cNvSpPr txBox="1"/>
          <p:nvPr/>
        </p:nvSpPr>
        <p:spPr>
          <a:xfrm>
            <a:off x="6403888" y="1600200"/>
            <a:ext cx="1723550" cy="400110"/>
          </a:xfrm>
          <a:prstGeom prst="rect">
            <a:avLst/>
          </a:prstGeom>
          <a:noFill/>
        </p:spPr>
        <p:txBody>
          <a:bodyPr wrap="none" rtlCol="0">
            <a:spAutoFit/>
          </a:bodyPr>
          <a:lstStyle/>
          <a:p>
            <a:pPr algn="ctr"/>
            <a:r>
              <a:rPr lang="en-US" sz="2000" b="1" dirty="0">
                <a:latin typeface="Courier New" pitchFamily="49" charset="0"/>
                <a:cs typeface="Courier New" pitchFamily="49" charset="0"/>
              </a:rPr>
              <a:t>usenix.org</a:t>
            </a:r>
          </a:p>
        </p:txBody>
      </p:sp>
      <p:pic>
        <p:nvPicPr>
          <p:cNvPr id="16" name="Picture 15" descr="smiley.png"/>
          <p:cNvPicPr>
            <a:picLocks noChangeAspect="1"/>
          </p:cNvPicPr>
          <p:nvPr/>
        </p:nvPicPr>
        <p:blipFill>
          <a:blip r:embed="rId5" cstate="print"/>
          <a:stretch>
            <a:fillRect/>
          </a:stretch>
        </p:blipFill>
        <p:spPr>
          <a:xfrm>
            <a:off x="7037062" y="2014251"/>
            <a:ext cx="457200" cy="457200"/>
          </a:xfrm>
          <a:prstGeom prst="rect">
            <a:avLst/>
          </a:prstGeom>
        </p:spPr>
      </p:pic>
      <p:sp>
        <p:nvSpPr>
          <p:cNvPr id="48" name="Freeform 47"/>
          <p:cNvSpPr/>
          <p:nvPr/>
        </p:nvSpPr>
        <p:spPr>
          <a:xfrm>
            <a:off x="7231655" y="3163079"/>
            <a:ext cx="1105677" cy="653143"/>
          </a:xfrm>
          <a:custGeom>
            <a:avLst/>
            <a:gdLst>
              <a:gd name="connsiteX0" fmla="*/ 169507 w 1242527"/>
              <a:gd name="connsiteY0" fmla="*/ 0 h 653143"/>
              <a:gd name="connsiteX1" fmla="*/ 178837 w 1242527"/>
              <a:gd name="connsiteY1" fmla="*/ 578498 h 653143"/>
              <a:gd name="connsiteX2" fmla="*/ 1242527 w 1242527"/>
              <a:gd name="connsiteY2" fmla="*/ 447869 h 653143"/>
            </a:gdLst>
            <a:ahLst/>
            <a:cxnLst>
              <a:cxn ang="0">
                <a:pos x="connsiteX0" y="connsiteY0"/>
              </a:cxn>
              <a:cxn ang="0">
                <a:pos x="connsiteX1" y="connsiteY1"/>
              </a:cxn>
              <a:cxn ang="0">
                <a:pos x="connsiteX2" y="connsiteY2"/>
              </a:cxn>
            </a:cxnLst>
            <a:rect l="l" t="t" r="r" b="b"/>
            <a:pathLst>
              <a:path w="1242527" h="653143">
                <a:moveTo>
                  <a:pt x="169507" y="0"/>
                </a:moveTo>
                <a:cubicBezTo>
                  <a:pt x="84753" y="251926"/>
                  <a:pt x="0" y="503853"/>
                  <a:pt x="178837" y="578498"/>
                </a:cubicBezTo>
                <a:cubicBezTo>
                  <a:pt x="357674" y="653143"/>
                  <a:pt x="800100" y="550506"/>
                  <a:pt x="1242527" y="447869"/>
                </a:cubicBezTo>
              </a:path>
            </a:pathLst>
          </a:custGeom>
          <a:ln w="381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9" name="Picture 8" descr="firewall.png"/>
          <p:cNvPicPr>
            <a:picLocks noChangeAspect="1"/>
          </p:cNvPicPr>
          <p:nvPr/>
        </p:nvPicPr>
        <p:blipFill>
          <a:blip r:embed="rId6" cstate="print">
            <a:lum bright="10000" contrast="10000"/>
          </a:blip>
          <a:srcRect/>
          <a:stretch>
            <a:fillRect/>
          </a:stretch>
        </p:blipFill>
        <p:spPr bwMode="auto">
          <a:xfrm flipH="1">
            <a:off x="5465543" y="3200400"/>
            <a:ext cx="1119188" cy="1119188"/>
          </a:xfrm>
          <a:prstGeom prst="rect">
            <a:avLst/>
          </a:prstGeom>
          <a:noFill/>
          <a:ln w="9525">
            <a:noFill/>
            <a:miter lim="800000"/>
            <a:headEnd/>
            <a:tailEnd/>
          </a:ln>
        </p:spPr>
      </p:pic>
      <p:sp>
        <p:nvSpPr>
          <p:cNvPr id="40" name="Freeform 39"/>
          <p:cNvSpPr/>
          <p:nvPr/>
        </p:nvSpPr>
        <p:spPr>
          <a:xfrm>
            <a:off x="3844160" y="3174124"/>
            <a:ext cx="3279227" cy="588580"/>
          </a:xfrm>
          <a:custGeom>
            <a:avLst/>
            <a:gdLst>
              <a:gd name="connsiteX0" fmla="*/ 3279227 w 3279227"/>
              <a:gd name="connsiteY0" fmla="*/ 0 h 588580"/>
              <a:gd name="connsiteX1" fmla="*/ 2564524 w 3279227"/>
              <a:gd name="connsiteY1" fmla="*/ 504497 h 588580"/>
              <a:gd name="connsiteX2" fmla="*/ 0 w 3279227"/>
              <a:gd name="connsiteY2" fmla="*/ 504497 h 588580"/>
            </a:gdLst>
            <a:ahLst/>
            <a:cxnLst>
              <a:cxn ang="0">
                <a:pos x="connsiteX0" y="connsiteY0"/>
              </a:cxn>
              <a:cxn ang="0">
                <a:pos x="connsiteX1" y="connsiteY1"/>
              </a:cxn>
              <a:cxn ang="0">
                <a:pos x="connsiteX2" y="connsiteY2"/>
              </a:cxn>
            </a:cxnLst>
            <a:rect l="l" t="t" r="r" b="b"/>
            <a:pathLst>
              <a:path w="3279227" h="588580">
                <a:moveTo>
                  <a:pt x="3279227" y="0"/>
                </a:moveTo>
                <a:cubicBezTo>
                  <a:pt x="3195144" y="210207"/>
                  <a:pt x="3111062" y="420414"/>
                  <a:pt x="2564524" y="504497"/>
                </a:cubicBezTo>
                <a:cubicBezTo>
                  <a:pt x="2017986" y="588580"/>
                  <a:pt x="1008993" y="546538"/>
                  <a:pt x="0" y="504497"/>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3" name="Picture 32" descr="User.png"/>
          <p:cNvPicPr>
            <a:picLocks noChangeAspect="1"/>
          </p:cNvPicPr>
          <p:nvPr/>
        </p:nvPicPr>
        <p:blipFill>
          <a:blip r:embed="rId7" cstate="print"/>
          <a:srcRect/>
          <a:stretch>
            <a:fillRect/>
          </a:stretch>
        </p:blipFill>
        <p:spPr bwMode="auto">
          <a:xfrm>
            <a:off x="8153400" y="3411539"/>
            <a:ext cx="838200" cy="796925"/>
          </a:xfrm>
          <a:prstGeom prst="rect">
            <a:avLst/>
          </a:prstGeom>
          <a:noFill/>
          <a:ln w="9525">
            <a:noFill/>
            <a:miter lim="800000"/>
            <a:headEnd/>
            <a:tailEnd/>
          </a:ln>
        </p:spPr>
      </p:pic>
      <p:sp>
        <p:nvSpPr>
          <p:cNvPr id="23" name="TextBox 10"/>
          <p:cNvSpPr txBox="1">
            <a:spLocks noChangeArrowheads="1"/>
          </p:cNvSpPr>
          <p:nvPr/>
        </p:nvSpPr>
        <p:spPr bwMode="auto">
          <a:xfrm>
            <a:off x="4146332" y="4431269"/>
            <a:ext cx="1850891" cy="461665"/>
          </a:xfrm>
          <a:prstGeom prst="rect">
            <a:avLst/>
          </a:prstGeom>
          <a:noFill/>
          <a:ln w="9525">
            <a:noFill/>
            <a:miter lim="800000"/>
            <a:headEnd/>
            <a:tailEnd/>
          </a:ln>
        </p:spPr>
        <p:txBody>
          <a:bodyPr wrap="none">
            <a:spAutoFit/>
          </a:bodyPr>
          <a:lstStyle/>
          <a:p>
            <a:r>
              <a:rPr lang="en-US" sz="2400" dirty="0">
                <a:latin typeface="Calibri" pitchFamily="34" charset="0"/>
              </a:rPr>
              <a:t>Censored net</a:t>
            </a:r>
          </a:p>
        </p:txBody>
      </p:sp>
      <p:sp>
        <p:nvSpPr>
          <p:cNvPr id="26" name="TextBox 11"/>
          <p:cNvSpPr txBox="1">
            <a:spLocks noChangeArrowheads="1"/>
          </p:cNvSpPr>
          <p:nvPr/>
        </p:nvSpPr>
        <p:spPr bwMode="auto">
          <a:xfrm>
            <a:off x="6161031" y="4431269"/>
            <a:ext cx="2176301" cy="461665"/>
          </a:xfrm>
          <a:prstGeom prst="rect">
            <a:avLst/>
          </a:prstGeom>
          <a:noFill/>
          <a:ln w="9525">
            <a:noFill/>
            <a:miter lim="800000"/>
            <a:headEnd/>
            <a:tailEnd/>
          </a:ln>
        </p:spPr>
        <p:txBody>
          <a:bodyPr wrap="none">
            <a:spAutoFit/>
          </a:bodyPr>
          <a:lstStyle/>
          <a:p>
            <a:r>
              <a:rPr lang="en-US" sz="2400" dirty="0">
                <a:latin typeface="Calibri" pitchFamily="34" charset="0"/>
              </a:rPr>
              <a:t>Uncensored net</a:t>
            </a:r>
          </a:p>
        </p:txBody>
      </p:sp>
      <p:sp>
        <p:nvSpPr>
          <p:cNvPr id="27" name="TextBox 26"/>
          <p:cNvSpPr txBox="1"/>
          <p:nvPr/>
        </p:nvSpPr>
        <p:spPr>
          <a:xfrm>
            <a:off x="8234909" y="4129648"/>
            <a:ext cx="675185" cy="461665"/>
          </a:xfrm>
          <a:prstGeom prst="rect">
            <a:avLst/>
          </a:prstGeom>
          <a:noFill/>
        </p:spPr>
        <p:txBody>
          <a:bodyPr wrap="none" rtlCol="0">
            <a:spAutoFit/>
          </a:bodyPr>
          <a:lstStyle/>
          <a:p>
            <a:r>
              <a:rPr lang="en-US" sz="2400" dirty="0">
                <a:latin typeface="+mj-lt"/>
              </a:rPr>
              <a:t>Bob</a:t>
            </a:r>
          </a:p>
        </p:txBody>
      </p:sp>
      <p:sp>
        <p:nvSpPr>
          <p:cNvPr id="30" name="TextBox 12"/>
          <p:cNvSpPr txBox="1">
            <a:spLocks noChangeArrowheads="1"/>
          </p:cNvSpPr>
          <p:nvPr/>
        </p:nvSpPr>
        <p:spPr bwMode="auto">
          <a:xfrm>
            <a:off x="5594132" y="2971801"/>
            <a:ext cx="1156727" cy="461665"/>
          </a:xfrm>
          <a:prstGeom prst="rect">
            <a:avLst/>
          </a:prstGeom>
          <a:noFill/>
          <a:ln w="9525">
            <a:noFill/>
            <a:miter lim="800000"/>
            <a:headEnd/>
            <a:tailEnd/>
          </a:ln>
        </p:spPr>
        <p:txBody>
          <a:bodyPr wrap="none">
            <a:spAutoFit/>
          </a:bodyPr>
          <a:lstStyle/>
          <a:p>
            <a:r>
              <a:rPr lang="en-US" sz="2400" dirty="0">
                <a:latin typeface="Calibri" pitchFamily="34" charset="0"/>
              </a:rPr>
              <a:t>Firewall</a:t>
            </a:r>
          </a:p>
        </p:txBody>
      </p:sp>
      <p:sp>
        <p:nvSpPr>
          <p:cNvPr id="35" name="TextBox 34"/>
          <p:cNvSpPr txBox="1"/>
          <p:nvPr/>
        </p:nvSpPr>
        <p:spPr>
          <a:xfrm>
            <a:off x="3157071" y="4129648"/>
            <a:ext cx="787395" cy="461665"/>
          </a:xfrm>
          <a:prstGeom prst="rect">
            <a:avLst/>
          </a:prstGeom>
          <a:noFill/>
        </p:spPr>
        <p:txBody>
          <a:bodyPr wrap="none" rtlCol="0">
            <a:spAutoFit/>
          </a:bodyPr>
          <a:lstStyle/>
          <a:p>
            <a:r>
              <a:rPr lang="en-US" sz="2400" dirty="0"/>
              <a:t>Alice</a:t>
            </a:r>
          </a:p>
        </p:txBody>
      </p:sp>
    </p:spTree>
    <p:extLst>
      <p:ext uri="{BB962C8B-B14F-4D97-AF65-F5344CB8AC3E}">
        <p14:creationId xmlns:p14="http://schemas.microsoft.com/office/powerpoint/2010/main" val="200424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1000"/>
                                  </p:stCondLst>
                                  <p:childTnLst>
                                    <p:set>
                                      <p:cBhvr>
                                        <p:cTn id="27" dur="1" fill="hold">
                                          <p:stCondLst>
                                            <p:cond delay="0"/>
                                          </p:stCondLst>
                                        </p:cTn>
                                        <p:tgtEl>
                                          <p:spTgt spid="4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6">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6">
                                            <p:txEl>
                                              <p:pRg st="1" end="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48" grpId="0" animBg="1"/>
      <p:bldP spid="40" grpId="0" animBg="1"/>
      <p:bldP spid="23" grpId="0"/>
      <p:bldP spid="26"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Connector 81"/>
          <p:cNvCxnSpPr/>
          <p:nvPr/>
        </p:nvCxnSpPr>
        <p:spPr>
          <a:xfrm flipV="1">
            <a:off x="7644064" y="3704256"/>
            <a:ext cx="746258" cy="29545"/>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6615086" y="3162578"/>
            <a:ext cx="762556" cy="762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7392399" y="2525325"/>
            <a:ext cx="979078" cy="837209"/>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7819291" y="3704255"/>
            <a:ext cx="578498" cy="2799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784082" y="3810000"/>
            <a:ext cx="57151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Cloud 35"/>
          <p:cNvSpPr/>
          <p:nvPr/>
        </p:nvSpPr>
        <p:spPr>
          <a:xfrm>
            <a:off x="4350867" y="3200400"/>
            <a:ext cx="1524000" cy="1219200"/>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37" name="Cloud 36"/>
          <p:cNvSpPr/>
          <p:nvPr/>
        </p:nvSpPr>
        <p:spPr>
          <a:xfrm>
            <a:off x="6298681" y="3200400"/>
            <a:ext cx="1524000" cy="1219200"/>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pic>
        <p:nvPicPr>
          <p:cNvPr id="38" name="Picture 2" descr="User.png"/>
          <p:cNvPicPr>
            <a:picLocks noChangeAspect="1"/>
          </p:cNvPicPr>
          <p:nvPr/>
        </p:nvPicPr>
        <p:blipFill>
          <a:blip r:embed="rId3" cstate="print"/>
          <a:srcRect/>
          <a:stretch>
            <a:fillRect/>
          </a:stretch>
        </p:blipFill>
        <p:spPr bwMode="auto">
          <a:xfrm>
            <a:off x="3131667" y="3390900"/>
            <a:ext cx="838200" cy="838200"/>
          </a:xfrm>
          <a:prstGeom prst="rect">
            <a:avLst/>
          </a:prstGeom>
          <a:noFill/>
          <a:ln w="9525">
            <a:noFill/>
            <a:miter lim="800000"/>
            <a:headEnd/>
            <a:tailEnd/>
          </a:ln>
        </p:spPr>
      </p:pic>
      <p:pic>
        <p:nvPicPr>
          <p:cNvPr id="40" name="Picture 8" descr="firewall.png"/>
          <p:cNvPicPr>
            <a:picLocks noChangeAspect="1"/>
          </p:cNvPicPr>
          <p:nvPr/>
        </p:nvPicPr>
        <p:blipFill>
          <a:blip r:embed="rId4" cstate="print">
            <a:lum bright="10000" contrast="10000"/>
          </a:blip>
          <a:srcRect/>
          <a:stretch>
            <a:fillRect/>
          </a:stretch>
        </p:blipFill>
        <p:spPr bwMode="auto">
          <a:xfrm flipH="1">
            <a:off x="5465543" y="3200400"/>
            <a:ext cx="1119188" cy="1119188"/>
          </a:xfrm>
          <a:prstGeom prst="rect">
            <a:avLst/>
          </a:prstGeom>
          <a:noFill/>
          <a:ln w="9525">
            <a:noFill/>
            <a:miter lim="800000"/>
            <a:headEnd/>
            <a:tailEnd/>
          </a:ln>
        </p:spPr>
      </p:pic>
      <p:pic>
        <p:nvPicPr>
          <p:cNvPr id="43" name="Picture 42" descr="User.png"/>
          <p:cNvPicPr>
            <a:picLocks noChangeAspect="1"/>
          </p:cNvPicPr>
          <p:nvPr/>
        </p:nvPicPr>
        <p:blipFill>
          <a:blip r:embed="rId5" cstate="print"/>
          <a:srcRect/>
          <a:stretch>
            <a:fillRect/>
          </a:stretch>
        </p:blipFill>
        <p:spPr bwMode="auto">
          <a:xfrm>
            <a:off x="8153400" y="3411539"/>
            <a:ext cx="838200" cy="796925"/>
          </a:xfrm>
          <a:prstGeom prst="rect">
            <a:avLst/>
          </a:prstGeom>
          <a:noFill/>
          <a:ln w="9525">
            <a:noFill/>
            <a:miter lim="800000"/>
            <a:headEnd/>
            <a:tailEnd/>
          </a:ln>
        </p:spPr>
      </p:pic>
      <p:sp>
        <p:nvSpPr>
          <p:cNvPr id="44" name="TextBox 43"/>
          <p:cNvSpPr txBox="1"/>
          <p:nvPr/>
        </p:nvSpPr>
        <p:spPr>
          <a:xfrm>
            <a:off x="3157071" y="4129648"/>
            <a:ext cx="787395" cy="461665"/>
          </a:xfrm>
          <a:prstGeom prst="rect">
            <a:avLst/>
          </a:prstGeom>
          <a:noFill/>
        </p:spPr>
        <p:txBody>
          <a:bodyPr wrap="none" rtlCol="0">
            <a:spAutoFit/>
          </a:bodyPr>
          <a:lstStyle/>
          <a:p>
            <a:r>
              <a:rPr lang="en-US" sz="2400" dirty="0"/>
              <a:t>Alice</a:t>
            </a:r>
          </a:p>
        </p:txBody>
      </p:sp>
      <p:grpSp>
        <p:nvGrpSpPr>
          <p:cNvPr id="39" name="Group 38"/>
          <p:cNvGrpSpPr/>
          <p:nvPr/>
        </p:nvGrpSpPr>
        <p:grpSpPr>
          <a:xfrm>
            <a:off x="6548934" y="2015842"/>
            <a:ext cx="762000" cy="762000"/>
            <a:chOff x="4343400" y="1600200"/>
            <a:chExt cx="609600" cy="609600"/>
          </a:xfrm>
        </p:grpSpPr>
        <p:pic>
          <p:nvPicPr>
            <p:cNvPr id="41" name="Picture 22" descr="user2.png"/>
            <p:cNvPicPr>
              <a:picLocks noChangeAspect="1"/>
            </p:cNvPicPr>
            <p:nvPr/>
          </p:nvPicPr>
          <p:blipFill>
            <a:blip r:embed="rId6" cstate="print"/>
            <a:stretch>
              <a:fillRect/>
            </a:stretch>
          </p:blipFill>
          <p:spPr bwMode="auto">
            <a:xfrm>
              <a:off x="4343400" y="1600200"/>
              <a:ext cx="609600" cy="609600"/>
            </a:xfrm>
            <a:prstGeom prst="rect">
              <a:avLst/>
            </a:prstGeom>
            <a:noFill/>
            <a:ln w="9525">
              <a:noFill/>
              <a:miter lim="800000"/>
              <a:headEnd/>
              <a:tailEnd/>
            </a:ln>
          </p:spPr>
        </p:pic>
        <p:pic>
          <p:nvPicPr>
            <p:cNvPr id="42" name="Picture 41" descr="smiley.png"/>
            <p:cNvPicPr>
              <a:picLocks noChangeAspect="1"/>
            </p:cNvPicPr>
            <p:nvPr/>
          </p:nvPicPr>
          <p:blipFill>
            <a:blip r:embed="rId7" cstate="print"/>
            <a:stretch>
              <a:fillRect/>
            </a:stretch>
          </p:blipFill>
          <p:spPr>
            <a:xfrm>
              <a:off x="4498975" y="1654174"/>
              <a:ext cx="296863" cy="296863"/>
            </a:xfrm>
            <a:prstGeom prst="rect">
              <a:avLst/>
            </a:prstGeom>
          </p:spPr>
        </p:pic>
      </p:grpSp>
      <p:pic>
        <p:nvPicPr>
          <p:cNvPr id="65" name="Picture 64" descr="flickr.png"/>
          <p:cNvPicPr>
            <a:picLocks noChangeAspect="1"/>
          </p:cNvPicPr>
          <p:nvPr/>
        </p:nvPicPr>
        <p:blipFill>
          <a:blip r:embed="rId8" cstate="print"/>
          <a:stretch>
            <a:fillRect/>
          </a:stretch>
        </p:blipFill>
        <p:spPr>
          <a:xfrm>
            <a:off x="6472734" y="2622543"/>
            <a:ext cx="914400" cy="277522"/>
          </a:xfrm>
          <a:prstGeom prst="rect">
            <a:avLst/>
          </a:prstGeom>
        </p:spPr>
      </p:pic>
      <p:sp>
        <p:nvSpPr>
          <p:cNvPr id="2" name="Title 1"/>
          <p:cNvSpPr>
            <a:spLocks noGrp="1"/>
          </p:cNvSpPr>
          <p:nvPr>
            <p:ph type="title"/>
          </p:nvPr>
        </p:nvSpPr>
        <p:spPr/>
        <p:txBody>
          <a:bodyPr rtlCol="0">
            <a:normAutofit/>
          </a:bodyPr>
          <a:lstStyle/>
          <a:p>
            <a:pPr>
              <a:defRPr/>
            </a:pPr>
            <a:r>
              <a:rPr lang="en-US" dirty="0"/>
              <a:t>Collage: Let User-Generated Content Help Defeat Censorship</a:t>
            </a:r>
          </a:p>
        </p:txBody>
      </p:sp>
      <p:sp>
        <p:nvSpPr>
          <p:cNvPr id="62" name="Content Placeholder 3"/>
          <p:cNvSpPr txBox="1">
            <a:spLocks/>
          </p:cNvSpPr>
          <p:nvPr/>
        </p:nvSpPr>
        <p:spPr bwMode="auto">
          <a:xfrm>
            <a:off x="1981200" y="5029201"/>
            <a:ext cx="8229600" cy="1249363"/>
          </a:xfrm>
          <a:prstGeom prst="rect">
            <a:avLst/>
          </a:prstGeom>
          <a:noFill/>
          <a:ln w="9525">
            <a:noFill/>
            <a:miter lim="800000"/>
            <a:headEnd/>
            <a:tailEnd/>
          </a:ln>
        </p:spPr>
        <p:txBody>
          <a:bodyPr/>
          <a:lstStyle/>
          <a:p>
            <a:pPr marL="342900" indent="-342900">
              <a:spcBef>
                <a:spcPct val="20000"/>
              </a:spcBef>
              <a:buFont typeface="Arial" charset="0"/>
              <a:buChar char="•"/>
            </a:pPr>
            <a:r>
              <a:rPr lang="en-US" sz="2700" b="1" dirty="0">
                <a:latin typeface="Calibri" pitchFamily="34" charset="0"/>
              </a:rPr>
              <a:t>Robust</a:t>
            </a:r>
            <a:r>
              <a:rPr lang="en-US" sz="2700" dirty="0">
                <a:latin typeface="Calibri" pitchFamily="34" charset="0"/>
              </a:rPr>
              <a:t> by using redundancy</a:t>
            </a:r>
          </a:p>
          <a:p>
            <a:pPr marL="342900" indent="-342900">
              <a:spcBef>
                <a:spcPct val="20000"/>
              </a:spcBef>
              <a:buFont typeface="Arial" charset="0"/>
              <a:buChar char="•"/>
            </a:pPr>
            <a:r>
              <a:rPr lang="en-US" sz="2700" dirty="0">
                <a:latin typeface="Calibri" pitchFamily="34" charset="0"/>
              </a:rPr>
              <a:t>Users generate </a:t>
            </a:r>
            <a:r>
              <a:rPr lang="en-US" sz="2700" b="1" dirty="0">
                <a:latin typeface="Calibri" pitchFamily="34" charset="0"/>
              </a:rPr>
              <a:t>innocuous-looking traffic</a:t>
            </a:r>
          </a:p>
          <a:p>
            <a:pPr marL="342900" indent="-342900">
              <a:spcBef>
                <a:spcPct val="20000"/>
              </a:spcBef>
              <a:buFont typeface="Arial" charset="0"/>
              <a:buChar char="•"/>
            </a:pPr>
            <a:r>
              <a:rPr lang="en-US" sz="2700" b="1" dirty="0">
                <a:latin typeface="Calibri" pitchFamily="34" charset="0"/>
              </a:rPr>
              <a:t>No dedicated infrastructure </a:t>
            </a:r>
            <a:r>
              <a:rPr lang="en-US" sz="2700" dirty="0">
                <a:latin typeface="Calibri" pitchFamily="34" charset="0"/>
              </a:rPr>
              <a:t>required</a:t>
            </a:r>
          </a:p>
          <a:p>
            <a:pPr marL="342900" indent="-342900">
              <a:spcBef>
                <a:spcPct val="20000"/>
              </a:spcBef>
              <a:buFont typeface="Arial" charset="0"/>
              <a:buChar char="•"/>
            </a:pPr>
            <a:endParaRPr lang="en-US" sz="3200" dirty="0">
              <a:latin typeface="Calibri" pitchFamily="34" charset="0"/>
            </a:endParaRPr>
          </a:p>
        </p:txBody>
      </p:sp>
      <p:cxnSp>
        <p:nvCxnSpPr>
          <p:cNvPr id="64" name="Straight Connector 63"/>
          <p:cNvCxnSpPr/>
          <p:nvPr/>
        </p:nvCxnSpPr>
        <p:spPr>
          <a:xfrm>
            <a:off x="8987334" y="2399741"/>
            <a:ext cx="232866" cy="0"/>
          </a:xfrm>
          <a:prstGeom prst="line">
            <a:avLst/>
          </a:prstGeom>
          <a:ln w="508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 name="Freeform 46"/>
          <p:cNvSpPr/>
          <p:nvPr/>
        </p:nvSpPr>
        <p:spPr>
          <a:xfrm flipV="1">
            <a:off x="3834064" y="2823865"/>
            <a:ext cx="3172070" cy="990600"/>
          </a:xfrm>
          <a:custGeom>
            <a:avLst/>
            <a:gdLst>
              <a:gd name="connsiteX0" fmla="*/ 3614057 w 3614057"/>
              <a:gd name="connsiteY0" fmla="*/ 1337129 h 1337129"/>
              <a:gd name="connsiteX1" fmla="*/ 2623457 w 3614057"/>
              <a:gd name="connsiteY1" fmla="*/ 194129 h 1337129"/>
              <a:gd name="connsiteX2" fmla="*/ 0 w 3614057"/>
              <a:gd name="connsiteY2" fmla="*/ 172357 h 1337129"/>
            </a:gdLst>
            <a:ahLst/>
            <a:cxnLst>
              <a:cxn ang="0">
                <a:pos x="connsiteX0" y="connsiteY0"/>
              </a:cxn>
              <a:cxn ang="0">
                <a:pos x="connsiteX1" y="connsiteY1"/>
              </a:cxn>
              <a:cxn ang="0">
                <a:pos x="connsiteX2" y="connsiteY2"/>
              </a:cxn>
            </a:cxnLst>
            <a:rect l="l" t="t" r="r" b="b"/>
            <a:pathLst>
              <a:path w="3614057" h="1337129">
                <a:moveTo>
                  <a:pt x="3614057" y="1337129"/>
                </a:moveTo>
                <a:cubicBezTo>
                  <a:pt x="3419928" y="862693"/>
                  <a:pt x="3225800" y="388258"/>
                  <a:pt x="2623457" y="194129"/>
                </a:cubicBezTo>
                <a:cubicBezTo>
                  <a:pt x="2021114" y="0"/>
                  <a:pt x="364671" y="112486"/>
                  <a:pt x="0" y="172357"/>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234" name="TextBox 55"/>
          <p:cNvSpPr txBox="1">
            <a:spLocks noChangeArrowheads="1"/>
          </p:cNvSpPr>
          <p:nvPr/>
        </p:nvSpPr>
        <p:spPr bwMode="auto">
          <a:xfrm>
            <a:off x="5710735" y="1600201"/>
            <a:ext cx="3894271" cy="461665"/>
          </a:xfrm>
          <a:prstGeom prst="rect">
            <a:avLst/>
          </a:prstGeom>
          <a:noFill/>
          <a:ln w="9525">
            <a:noFill/>
            <a:miter lim="800000"/>
            <a:headEnd/>
            <a:tailEnd/>
          </a:ln>
        </p:spPr>
        <p:txBody>
          <a:bodyPr wrap="none">
            <a:spAutoFit/>
          </a:bodyPr>
          <a:lstStyle/>
          <a:p>
            <a:r>
              <a:rPr lang="en-US" sz="2400" dirty="0">
                <a:latin typeface="Calibri" pitchFamily="34" charset="0"/>
              </a:rPr>
              <a:t>User-generated content hosts</a:t>
            </a:r>
          </a:p>
        </p:txBody>
      </p:sp>
      <p:pic>
        <p:nvPicPr>
          <p:cNvPr id="27" name="Picture 26" descr="picture.png"/>
          <p:cNvPicPr>
            <a:picLocks noChangeAspect="1"/>
          </p:cNvPicPr>
          <p:nvPr/>
        </p:nvPicPr>
        <p:blipFill>
          <a:blip r:embed="rId9" cstate="print"/>
          <a:stretch>
            <a:fillRect/>
          </a:stretch>
        </p:blipFill>
        <p:spPr bwMode="auto">
          <a:xfrm>
            <a:off x="4672264" y="3368933"/>
            <a:ext cx="762000" cy="762000"/>
          </a:xfrm>
          <a:prstGeom prst="rect">
            <a:avLst/>
          </a:prstGeom>
          <a:noFill/>
          <a:ln w="9525">
            <a:noFill/>
            <a:miter lim="800000"/>
            <a:headEnd/>
            <a:tailEnd/>
          </a:ln>
        </p:spPr>
      </p:pic>
      <p:pic>
        <p:nvPicPr>
          <p:cNvPr id="28" name="Picture 27" descr="doc.png"/>
          <p:cNvPicPr>
            <a:picLocks noChangeAspect="1"/>
          </p:cNvPicPr>
          <p:nvPr/>
        </p:nvPicPr>
        <p:blipFill>
          <a:blip r:embed="rId10" cstate="print"/>
          <a:stretch>
            <a:fillRect/>
          </a:stretch>
        </p:blipFill>
        <p:spPr bwMode="auto">
          <a:xfrm>
            <a:off x="4862764" y="3566259"/>
            <a:ext cx="304800" cy="304800"/>
          </a:xfrm>
          <a:prstGeom prst="rect">
            <a:avLst/>
          </a:prstGeom>
          <a:noFill/>
          <a:ln w="9525">
            <a:noFill/>
            <a:miter lim="800000"/>
            <a:headEnd/>
            <a:tailEnd/>
          </a:ln>
        </p:spPr>
      </p:pic>
      <p:pic>
        <p:nvPicPr>
          <p:cNvPr id="29" name="Picture 28" descr="doc.png"/>
          <p:cNvPicPr>
            <a:picLocks noChangeAspect="1"/>
          </p:cNvPicPr>
          <p:nvPr/>
        </p:nvPicPr>
        <p:blipFill>
          <a:blip r:embed="rId11" cstate="print"/>
          <a:stretch>
            <a:fillRect/>
          </a:stretch>
        </p:blipFill>
        <p:spPr bwMode="auto">
          <a:xfrm>
            <a:off x="3224464" y="3509109"/>
            <a:ext cx="533400" cy="533400"/>
          </a:xfrm>
          <a:prstGeom prst="rect">
            <a:avLst/>
          </a:prstGeom>
          <a:noFill/>
          <a:ln w="9525">
            <a:noFill/>
            <a:miter lim="800000"/>
            <a:headEnd/>
            <a:tailEnd/>
          </a:ln>
        </p:spPr>
      </p:pic>
      <p:grpSp>
        <p:nvGrpSpPr>
          <p:cNvPr id="49" name="Group 48"/>
          <p:cNvGrpSpPr/>
          <p:nvPr/>
        </p:nvGrpSpPr>
        <p:grpSpPr>
          <a:xfrm>
            <a:off x="7920534" y="2015842"/>
            <a:ext cx="762000" cy="762000"/>
            <a:chOff x="4343400" y="1600200"/>
            <a:chExt cx="609600" cy="609600"/>
          </a:xfrm>
        </p:grpSpPr>
        <p:pic>
          <p:nvPicPr>
            <p:cNvPr id="51" name="Picture 22" descr="user2.png"/>
            <p:cNvPicPr>
              <a:picLocks noChangeAspect="1"/>
            </p:cNvPicPr>
            <p:nvPr/>
          </p:nvPicPr>
          <p:blipFill>
            <a:blip r:embed="rId6" cstate="print"/>
            <a:stretch>
              <a:fillRect/>
            </a:stretch>
          </p:blipFill>
          <p:spPr bwMode="auto">
            <a:xfrm>
              <a:off x="4343400" y="1600200"/>
              <a:ext cx="609600" cy="609600"/>
            </a:xfrm>
            <a:prstGeom prst="rect">
              <a:avLst/>
            </a:prstGeom>
            <a:noFill/>
            <a:ln w="9525">
              <a:noFill/>
              <a:miter lim="800000"/>
              <a:headEnd/>
              <a:tailEnd/>
            </a:ln>
          </p:spPr>
        </p:pic>
        <p:pic>
          <p:nvPicPr>
            <p:cNvPr id="52" name="Picture 51" descr="smiley.png"/>
            <p:cNvPicPr>
              <a:picLocks noChangeAspect="1"/>
            </p:cNvPicPr>
            <p:nvPr/>
          </p:nvPicPr>
          <p:blipFill>
            <a:blip r:embed="rId7" cstate="print"/>
            <a:stretch>
              <a:fillRect/>
            </a:stretch>
          </p:blipFill>
          <p:spPr>
            <a:xfrm>
              <a:off x="4498975" y="1654174"/>
              <a:ext cx="296863" cy="296863"/>
            </a:xfrm>
            <a:prstGeom prst="rect">
              <a:avLst/>
            </a:prstGeom>
          </p:spPr>
        </p:pic>
      </p:grpSp>
      <p:sp>
        <p:nvSpPr>
          <p:cNvPr id="57" name="Freeform 56"/>
          <p:cNvSpPr/>
          <p:nvPr/>
        </p:nvSpPr>
        <p:spPr>
          <a:xfrm>
            <a:off x="7158534" y="2823865"/>
            <a:ext cx="1151114" cy="827313"/>
          </a:xfrm>
          <a:custGeom>
            <a:avLst/>
            <a:gdLst>
              <a:gd name="connsiteX0" fmla="*/ 1035698 w 1035698"/>
              <a:gd name="connsiteY0" fmla="*/ 737118 h 737118"/>
              <a:gd name="connsiteX1" fmla="*/ 326571 w 1035698"/>
              <a:gd name="connsiteY1" fmla="*/ 606490 h 737118"/>
              <a:gd name="connsiteX2" fmla="*/ 0 w 1035698"/>
              <a:gd name="connsiteY2" fmla="*/ 0 h 737118"/>
            </a:gdLst>
            <a:ahLst/>
            <a:cxnLst>
              <a:cxn ang="0">
                <a:pos x="connsiteX0" y="connsiteY0"/>
              </a:cxn>
              <a:cxn ang="0">
                <a:pos x="connsiteX1" y="connsiteY1"/>
              </a:cxn>
              <a:cxn ang="0">
                <a:pos x="connsiteX2" y="connsiteY2"/>
              </a:cxn>
            </a:cxnLst>
            <a:rect l="l" t="t" r="r" b="b"/>
            <a:pathLst>
              <a:path w="1035698" h="737118">
                <a:moveTo>
                  <a:pt x="1035698" y="737118"/>
                </a:moveTo>
                <a:cubicBezTo>
                  <a:pt x="767442" y="733230"/>
                  <a:pt x="499187" y="729343"/>
                  <a:pt x="326571" y="606490"/>
                </a:cubicBezTo>
                <a:cubicBezTo>
                  <a:pt x="153955" y="483637"/>
                  <a:pt x="76977" y="241818"/>
                  <a:pt x="0" y="0"/>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9" name="Picture 18" descr="picture.png"/>
          <p:cNvPicPr>
            <a:picLocks noChangeAspect="1"/>
          </p:cNvPicPr>
          <p:nvPr/>
        </p:nvPicPr>
        <p:blipFill>
          <a:blip r:embed="rId9" cstate="print"/>
          <a:stretch>
            <a:fillRect/>
          </a:stretch>
        </p:blipFill>
        <p:spPr bwMode="auto">
          <a:xfrm>
            <a:off x="7234734" y="3128665"/>
            <a:ext cx="762000" cy="762000"/>
          </a:xfrm>
          <a:prstGeom prst="rect">
            <a:avLst/>
          </a:prstGeom>
          <a:noFill/>
          <a:ln w="9525">
            <a:noFill/>
            <a:miter lim="800000"/>
            <a:headEnd/>
            <a:tailEnd/>
          </a:ln>
        </p:spPr>
      </p:pic>
      <p:pic>
        <p:nvPicPr>
          <p:cNvPr id="26" name="Picture 25" descr="doc.png"/>
          <p:cNvPicPr>
            <a:picLocks noChangeAspect="1"/>
          </p:cNvPicPr>
          <p:nvPr/>
        </p:nvPicPr>
        <p:blipFill>
          <a:blip r:embed="rId10" cstate="print"/>
          <a:stretch>
            <a:fillRect/>
          </a:stretch>
        </p:blipFill>
        <p:spPr bwMode="auto">
          <a:xfrm>
            <a:off x="7423419" y="3324608"/>
            <a:ext cx="304800" cy="304800"/>
          </a:xfrm>
          <a:prstGeom prst="rect">
            <a:avLst/>
          </a:prstGeom>
          <a:noFill/>
          <a:ln w="9525">
            <a:noFill/>
            <a:miter lim="800000"/>
            <a:headEnd/>
            <a:tailEnd/>
          </a:ln>
        </p:spPr>
      </p:pic>
      <p:pic>
        <p:nvPicPr>
          <p:cNvPr id="60" name="Picture 59" descr="picture.png"/>
          <p:cNvPicPr>
            <a:picLocks noChangeAspect="1"/>
          </p:cNvPicPr>
          <p:nvPr/>
        </p:nvPicPr>
        <p:blipFill>
          <a:blip r:embed="rId9" cstate="print"/>
          <a:stretch>
            <a:fillRect/>
          </a:stretch>
        </p:blipFill>
        <p:spPr bwMode="auto">
          <a:xfrm>
            <a:off x="8072934" y="3585309"/>
            <a:ext cx="762000" cy="762000"/>
          </a:xfrm>
          <a:prstGeom prst="rect">
            <a:avLst/>
          </a:prstGeom>
          <a:noFill/>
          <a:ln w="9525">
            <a:noFill/>
            <a:miter lim="800000"/>
            <a:headEnd/>
            <a:tailEnd/>
          </a:ln>
        </p:spPr>
      </p:pic>
      <p:pic>
        <p:nvPicPr>
          <p:cNvPr id="58" name="Picture 57" descr="doc.png"/>
          <p:cNvPicPr>
            <a:picLocks noChangeAspect="1"/>
          </p:cNvPicPr>
          <p:nvPr/>
        </p:nvPicPr>
        <p:blipFill>
          <a:blip r:embed="rId11" cstate="print"/>
          <a:stretch>
            <a:fillRect/>
          </a:stretch>
        </p:blipFill>
        <p:spPr bwMode="auto">
          <a:xfrm>
            <a:off x="8606334" y="3661509"/>
            <a:ext cx="533400" cy="533400"/>
          </a:xfrm>
          <a:prstGeom prst="rect">
            <a:avLst/>
          </a:prstGeom>
          <a:noFill/>
          <a:ln w="9525">
            <a:noFill/>
            <a:miter lim="800000"/>
            <a:headEnd/>
            <a:tailEnd/>
          </a:ln>
        </p:spPr>
      </p:pic>
      <p:pic>
        <p:nvPicPr>
          <p:cNvPr id="67" name="Picture 66" descr="youtube.png"/>
          <p:cNvPicPr>
            <a:picLocks noChangeAspect="1"/>
          </p:cNvPicPr>
          <p:nvPr/>
        </p:nvPicPr>
        <p:blipFill>
          <a:blip r:embed="rId12" cstate="print"/>
          <a:stretch>
            <a:fillRect/>
          </a:stretch>
        </p:blipFill>
        <p:spPr>
          <a:xfrm>
            <a:off x="7920534" y="2628341"/>
            <a:ext cx="685800" cy="347924"/>
          </a:xfrm>
          <a:prstGeom prst="rect">
            <a:avLst/>
          </a:prstGeom>
        </p:spPr>
      </p:pic>
      <p:sp>
        <p:nvSpPr>
          <p:cNvPr id="90" name="TextBox 89"/>
          <p:cNvSpPr txBox="1"/>
          <p:nvPr/>
        </p:nvSpPr>
        <p:spPr>
          <a:xfrm>
            <a:off x="8227442" y="4129648"/>
            <a:ext cx="2308645" cy="461665"/>
          </a:xfrm>
          <a:prstGeom prst="rect">
            <a:avLst/>
          </a:prstGeom>
          <a:noFill/>
        </p:spPr>
        <p:txBody>
          <a:bodyPr wrap="none" rtlCol="0">
            <a:spAutoFit/>
          </a:bodyPr>
          <a:lstStyle/>
          <a:p>
            <a:r>
              <a:rPr lang="en-US" sz="2400" dirty="0">
                <a:latin typeface="+mj-lt"/>
              </a:rPr>
              <a:t>Bob, a </a:t>
            </a:r>
            <a:r>
              <a:rPr lang="en-US" sz="2400" dirty="0" err="1">
                <a:latin typeface="+mj-lt"/>
              </a:rPr>
              <a:t>Flickr</a:t>
            </a:r>
            <a:r>
              <a:rPr lang="en-US" sz="2400" dirty="0">
                <a:latin typeface="+mj-lt"/>
              </a:rPr>
              <a:t> user</a:t>
            </a:r>
          </a:p>
        </p:txBody>
      </p:sp>
    </p:spTree>
    <p:extLst>
      <p:ext uri="{BB962C8B-B14F-4D97-AF65-F5344CB8AC3E}">
        <p14:creationId xmlns:p14="http://schemas.microsoft.com/office/powerpoint/2010/main" val="254901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9234" grpId="0"/>
      <p:bldP spid="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Why Might Collage Work?</a:t>
            </a:r>
          </a:p>
        </p:txBody>
      </p:sp>
      <p:sp>
        <p:nvSpPr>
          <p:cNvPr id="10243" name="Content Placeholder 2"/>
          <p:cNvSpPr>
            <a:spLocks noGrp="1"/>
          </p:cNvSpPr>
          <p:nvPr>
            <p:ph idx="1"/>
          </p:nvPr>
        </p:nvSpPr>
        <p:spPr/>
        <p:txBody>
          <a:bodyPr/>
          <a:lstStyle/>
          <a:p>
            <a:r>
              <a:rPr lang="en-US" dirty="0"/>
              <a:t>Lots of User-Generated Content (</a:t>
            </a:r>
            <a:r>
              <a:rPr lang="en-US" b="1" dirty="0"/>
              <a:t>UGC</a:t>
            </a:r>
            <a:r>
              <a:rPr lang="en-US" dirty="0"/>
              <a:t>)</a:t>
            </a:r>
          </a:p>
          <a:p>
            <a:pPr lvl="1"/>
            <a:r>
              <a:rPr lang="en-US" dirty="0"/>
              <a:t>More than 4 billion </a:t>
            </a:r>
            <a:r>
              <a:rPr lang="en-US" dirty="0" err="1"/>
              <a:t>Flickr</a:t>
            </a:r>
            <a:r>
              <a:rPr lang="en-US" dirty="0"/>
              <a:t> images</a:t>
            </a:r>
          </a:p>
          <a:p>
            <a:pPr lvl="1"/>
            <a:r>
              <a:rPr lang="en-US" dirty="0"/>
              <a:t>A day of video uploaded to YouTube every minute</a:t>
            </a:r>
          </a:p>
          <a:p>
            <a:r>
              <a:rPr lang="en-US" b="1" dirty="0"/>
              <a:t>Many</a:t>
            </a:r>
            <a:r>
              <a:rPr lang="en-US" dirty="0"/>
              <a:t> sites host UGC</a:t>
            </a:r>
          </a:p>
          <a:p>
            <a:r>
              <a:rPr lang="en-US" dirty="0"/>
              <a:t>We have tools to </a:t>
            </a:r>
            <a:r>
              <a:rPr lang="en-US" b="1" dirty="0"/>
              <a:t>store censored data </a:t>
            </a:r>
            <a:r>
              <a:rPr lang="en-US" dirty="0"/>
              <a:t>in UGC</a:t>
            </a:r>
          </a:p>
          <a:p>
            <a:pPr lvl="1"/>
            <a:r>
              <a:rPr lang="en-US" dirty="0" err="1"/>
              <a:t>Steganography</a:t>
            </a:r>
            <a:r>
              <a:rPr lang="en-US" dirty="0"/>
              <a:t>, watermarking</a:t>
            </a:r>
          </a:p>
        </p:txBody>
      </p:sp>
    </p:spTree>
    <p:extLst>
      <p:ext uri="{BB962C8B-B14F-4D97-AF65-F5344CB8AC3E}">
        <p14:creationId xmlns:p14="http://schemas.microsoft.com/office/powerpoint/2010/main" val="1001284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Outline</a:t>
            </a:r>
          </a:p>
        </p:txBody>
      </p:sp>
      <p:sp>
        <p:nvSpPr>
          <p:cNvPr id="13315" name="Content Placeholder 2"/>
          <p:cNvSpPr>
            <a:spLocks noGrp="1"/>
          </p:cNvSpPr>
          <p:nvPr>
            <p:ph idx="1"/>
          </p:nvPr>
        </p:nvSpPr>
        <p:spPr/>
        <p:txBody>
          <a:bodyPr/>
          <a:lstStyle/>
          <a:p>
            <a:r>
              <a:rPr lang="en-US" dirty="0"/>
              <a:t>Background and Design Goals</a:t>
            </a:r>
          </a:p>
          <a:p>
            <a:r>
              <a:rPr lang="en-US" b="1" dirty="0"/>
              <a:t>Collage Design</a:t>
            </a:r>
          </a:p>
          <a:p>
            <a:r>
              <a:rPr lang="en-US" dirty="0"/>
              <a:t>Performance and Demo</a:t>
            </a:r>
          </a:p>
        </p:txBody>
      </p:sp>
    </p:spTree>
    <p:extLst>
      <p:ext uri="{BB962C8B-B14F-4D97-AF65-F5344CB8AC3E}">
        <p14:creationId xmlns:p14="http://schemas.microsoft.com/office/powerpoint/2010/main" val="378785229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V="1">
            <a:off x="3677718" y="2571750"/>
            <a:ext cx="1059180" cy="381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V="1">
            <a:off x="6413300" y="3390899"/>
            <a:ext cx="990600" cy="3"/>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670598" y="2590801"/>
            <a:ext cx="578498" cy="2799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Cloud 55"/>
          <p:cNvSpPr/>
          <p:nvPr/>
        </p:nvSpPr>
        <p:spPr>
          <a:xfrm>
            <a:off x="4241598" y="1905000"/>
            <a:ext cx="1524000" cy="1219200"/>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58" name="Cloud 57"/>
          <p:cNvSpPr/>
          <p:nvPr/>
        </p:nvSpPr>
        <p:spPr>
          <a:xfrm>
            <a:off x="6189412" y="1905000"/>
            <a:ext cx="1524000" cy="1219200"/>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50" name="TextBox 49"/>
          <p:cNvSpPr txBox="1"/>
          <p:nvPr/>
        </p:nvSpPr>
        <p:spPr>
          <a:xfrm>
            <a:off x="6096001" y="4431269"/>
            <a:ext cx="1795941" cy="461665"/>
          </a:xfrm>
          <a:prstGeom prst="rect">
            <a:avLst/>
          </a:prstGeom>
          <a:noFill/>
        </p:spPr>
        <p:txBody>
          <a:bodyPr wrap="none" rtlCol="0">
            <a:spAutoFit/>
          </a:bodyPr>
          <a:lstStyle/>
          <a:p>
            <a:r>
              <a:rPr lang="en-US" sz="2400" dirty="0"/>
              <a:t>Content host</a:t>
            </a:r>
          </a:p>
        </p:txBody>
      </p:sp>
      <p:pic>
        <p:nvPicPr>
          <p:cNvPr id="46" name="Picture 22" descr="user2.png"/>
          <p:cNvPicPr>
            <a:picLocks noChangeAspect="1"/>
          </p:cNvPicPr>
          <p:nvPr/>
        </p:nvPicPr>
        <p:blipFill>
          <a:blip r:embed="rId3" cstate="print"/>
          <a:stretch>
            <a:fillRect/>
          </a:stretch>
        </p:blipFill>
        <p:spPr bwMode="auto">
          <a:xfrm>
            <a:off x="6527598" y="3733800"/>
            <a:ext cx="762000" cy="762000"/>
          </a:xfrm>
          <a:prstGeom prst="rect">
            <a:avLst/>
          </a:prstGeom>
          <a:noFill/>
          <a:ln w="9525">
            <a:noFill/>
            <a:miter lim="800000"/>
            <a:headEnd/>
            <a:tailEnd/>
          </a:ln>
        </p:spPr>
      </p:pic>
      <p:sp>
        <p:nvSpPr>
          <p:cNvPr id="33" name="TextBox 32"/>
          <p:cNvSpPr txBox="1"/>
          <p:nvPr/>
        </p:nvSpPr>
        <p:spPr>
          <a:xfrm>
            <a:off x="8077201" y="2971801"/>
            <a:ext cx="675185" cy="461665"/>
          </a:xfrm>
          <a:prstGeom prst="rect">
            <a:avLst/>
          </a:prstGeom>
          <a:noFill/>
        </p:spPr>
        <p:txBody>
          <a:bodyPr wrap="none" rtlCol="0">
            <a:spAutoFit/>
          </a:bodyPr>
          <a:lstStyle/>
          <a:p>
            <a:r>
              <a:rPr lang="en-US" sz="2400" dirty="0">
                <a:latin typeface="+mj-lt"/>
              </a:rPr>
              <a:t>Bob</a:t>
            </a:r>
          </a:p>
        </p:txBody>
      </p:sp>
      <p:sp>
        <p:nvSpPr>
          <p:cNvPr id="49" name="Pie 48"/>
          <p:cNvSpPr/>
          <p:nvPr/>
        </p:nvSpPr>
        <p:spPr>
          <a:xfrm flipH="1">
            <a:off x="-2038350" y="4386263"/>
            <a:ext cx="7124700" cy="4943475"/>
          </a:xfrm>
          <a:prstGeom prst="pie">
            <a:avLst>
              <a:gd name="adj1" fmla="val 10800456"/>
              <a:gd name="adj2" fmla="val 16223418"/>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5364" name="Title 1"/>
          <p:cNvSpPr>
            <a:spLocks noGrp="1"/>
          </p:cNvSpPr>
          <p:nvPr>
            <p:ph type="title"/>
          </p:nvPr>
        </p:nvSpPr>
        <p:spPr/>
        <p:txBody>
          <a:bodyPr/>
          <a:lstStyle/>
          <a:p>
            <a:r>
              <a:rPr lang="en-US" dirty="0"/>
              <a:t>Collage, Step-by-Step</a:t>
            </a:r>
          </a:p>
        </p:txBody>
      </p:sp>
      <p:pic>
        <p:nvPicPr>
          <p:cNvPr id="15365" name="Picture 18" descr="User.png"/>
          <p:cNvPicPr>
            <a:picLocks noChangeAspect="1"/>
          </p:cNvPicPr>
          <p:nvPr/>
        </p:nvPicPr>
        <p:blipFill>
          <a:blip r:embed="rId4" cstate="print"/>
          <a:srcRect/>
          <a:stretch>
            <a:fillRect/>
          </a:stretch>
        </p:blipFill>
        <p:spPr bwMode="auto">
          <a:xfrm>
            <a:off x="3022398" y="2171700"/>
            <a:ext cx="838200" cy="838200"/>
          </a:xfrm>
          <a:prstGeom prst="rect">
            <a:avLst/>
          </a:prstGeom>
          <a:noFill/>
          <a:ln w="9525">
            <a:noFill/>
            <a:miter lim="800000"/>
            <a:headEnd/>
            <a:tailEnd/>
          </a:ln>
        </p:spPr>
      </p:pic>
      <p:pic>
        <p:nvPicPr>
          <p:cNvPr id="15367" name="Picture 21" descr="User.png"/>
          <p:cNvPicPr>
            <a:picLocks noChangeAspect="1"/>
          </p:cNvPicPr>
          <p:nvPr/>
        </p:nvPicPr>
        <p:blipFill>
          <a:blip r:embed="rId5" cstate="print"/>
          <a:srcRect/>
          <a:stretch>
            <a:fillRect/>
          </a:stretch>
        </p:blipFill>
        <p:spPr bwMode="auto">
          <a:xfrm>
            <a:off x="7975398" y="2209801"/>
            <a:ext cx="838200" cy="796925"/>
          </a:xfrm>
          <a:prstGeom prst="rect">
            <a:avLst/>
          </a:prstGeom>
          <a:noFill/>
          <a:ln w="9525">
            <a:noFill/>
            <a:miter lim="800000"/>
            <a:headEnd/>
            <a:tailEnd/>
          </a:ln>
        </p:spPr>
      </p:pic>
      <p:sp>
        <p:nvSpPr>
          <p:cNvPr id="39" name="TextBox 38"/>
          <p:cNvSpPr txBox="1">
            <a:spLocks noChangeArrowheads="1"/>
          </p:cNvSpPr>
          <p:nvPr/>
        </p:nvSpPr>
        <p:spPr bwMode="auto">
          <a:xfrm>
            <a:off x="5257801" y="5562601"/>
            <a:ext cx="3113653" cy="461665"/>
          </a:xfrm>
          <a:prstGeom prst="rect">
            <a:avLst/>
          </a:prstGeom>
          <a:noFill/>
          <a:ln w="9525">
            <a:noFill/>
            <a:miter lim="800000"/>
            <a:headEnd/>
            <a:tailEnd/>
          </a:ln>
        </p:spPr>
        <p:txBody>
          <a:bodyPr wrap="none">
            <a:spAutoFit/>
          </a:bodyPr>
          <a:lstStyle/>
          <a:p>
            <a:r>
              <a:rPr lang="en-US" sz="2400" dirty="0">
                <a:latin typeface="Calibri" pitchFamily="34" charset="0"/>
              </a:rPr>
              <a:t>Step 1: Obtain message</a:t>
            </a:r>
          </a:p>
        </p:txBody>
      </p:sp>
      <p:sp>
        <p:nvSpPr>
          <p:cNvPr id="40" name="TextBox 39"/>
          <p:cNvSpPr txBox="1">
            <a:spLocks noChangeArrowheads="1"/>
          </p:cNvSpPr>
          <p:nvPr/>
        </p:nvSpPr>
        <p:spPr bwMode="auto">
          <a:xfrm>
            <a:off x="5257801" y="5562600"/>
            <a:ext cx="3560763" cy="1200150"/>
          </a:xfrm>
          <a:prstGeom prst="rect">
            <a:avLst/>
          </a:prstGeom>
          <a:noFill/>
          <a:ln w="9525">
            <a:noFill/>
            <a:miter lim="800000"/>
            <a:headEnd/>
            <a:tailEnd/>
          </a:ln>
        </p:spPr>
        <p:txBody>
          <a:bodyPr wrap="none">
            <a:spAutoFit/>
          </a:bodyPr>
          <a:lstStyle/>
          <a:p>
            <a:r>
              <a:rPr lang="en-US" sz="2400" dirty="0">
                <a:latin typeface="Calibri" pitchFamily="34" charset="0"/>
              </a:rPr>
              <a:t>Step 3: Obtain cover media</a:t>
            </a:r>
          </a:p>
          <a:p>
            <a:pPr>
              <a:buFont typeface="Arial" charset="0"/>
              <a:buChar char="•"/>
            </a:pPr>
            <a:r>
              <a:rPr lang="en-US" sz="2400" dirty="0">
                <a:latin typeface="Calibri" pitchFamily="34" charset="0"/>
              </a:rPr>
              <a:t> Your personal photos</a:t>
            </a:r>
          </a:p>
          <a:p>
            <a:pPr>
              <a:buFont typeface="Arial" charset="0"/>
              <a:buChar char="•"/>
            </a:pPr>
            <a:r>
              <a:rPr lang="en-US" sz="2400" dirty="0">
                <a:latin typeface="Calibri" pitchFamily="34" charset="0"/>
              </a:rPr>
              <a:t> Generous users</a:t>
            </a:r>
          </a:p>
        </p:txBody>
      </p:sp>
      <p:sp>
        <p:nvSpPr>
          <p:cNvPr id="41" name="TextBox 40"/>
          <p:cNvSpPr txBox="1">
            <a:spLocks noChangeArrowheads="1"/>
          </p:cNvSpPr>
          <p:nvPr/>
        </p:nvSpPr>
        <p:spPr bwMode="auto">
          <a:xfrm>
            <a:off x="5257801" y="5562601"/>
            <a:ext cx="4199587" cy="830997"/>
          </a:xfrm>
          <a:prstGeom prst="rect">
            <a:avLst/>
          </a:prstGeom>
          <a:noFill/>
          <a:ln w="9525">
            <a:noFill/>
            <a:miter lim="800000"/>
            <a:headEnd/>
            <a:tailEnd/>
          </a:ln>
        </p:spPr>
        <p:txBody>
          <a:bodyPr wrap="none">
            <a:spAutoFit/>
          </a:bodyPr>
          <a:lstStyle/>
          <a:p>
            <a:r>
              <a:rPr lang="en-US" sz="2400" dirty="0">
                <a:latin typeface="Calibri" pitchFamily="34" charset="0"/>
              </a:rPr>
              <a:t>Step 4: Embed message in cover</a:t>
            </a:r>
          </a:p>
          <a:p>
            <a:pPr>
              <a:buFont typeface="Arial" charset="0"/>
              <a:buChar char="•"/>
            </a:pPr>
            <a:r>
              <a:rPr lang="en-US" sz="2400" dirty="0">
                <a:latin typeface="Calibri" pitchFamily="34" charset="0"/>
              </a:rPr>
              <a:t> Next slide</a:t>
            </a:r>
          </a:p>
        </p:txBody>
      </p:sp>
      <p:sp>
        <p:nvSpPr>
          <p:cNvPr id="42" name="TextBox 41"/>
          <p:cNvSpPr txBox="1">
            <a:spLocks noChangeArrowheads="1"/>
          </p:cNvSpPr>
          <p:nvPr/>
        </p:nvSpPr>
        <p:spPr bwMode="auto">
          <a:xfrm>
            <a:off x="5257800" y="5562601"/>
            <a:ext cx="4623532" cy="461665"/>
          </a:xfrm>
          <a:prstGeom prst="rect">
            <a:avLst/>
          </a:prstGeom>
          <a:noFill/>
          <a:ln w="9525">
            <a:noFill/>
            <a:miter lim="800000"/>
            <a:headEnd/>
            <a:tailEnd/>
          </a:ln>
        </p:spPr>
        <p:txBody>
          <a:bodyPr wrap="none">
            <a:spAutoFit/>
          </a:bodyPr>
          <a:lstStyle/>
          <a:p>
            <a:r>
              <a:rPr lang="en-US" sz="2400" dirty="0">
                <a:latin typeface="Calibri" pitchFamily="34" charset="0"/>
              </a:rPr>
              <a:t>Step 5: Upload UGC to content host</a:t>
            </a:r>
          </a:p>
        </p:txBody>
      </p:sp>
      <p:sp>
        <p:nvSpPr>
          <p:cNvPr id="43" name="TextBox 42"/>
          <p:cNvSpPr txBox="1">
            <a:spLocks noChangeArrowheads="1"/>
          </p:cNvSpPr>
          <p:nvPr/>
        </p:nvSpPr>
        <p:spPr bwMode="auto">
          <a:xfrm>
            <a:off x="5257801" y="5562601"/>
            <a:ext cx="4135567" cy="461665"/>
          </a:xfrm>
          <a:prstGeom prst="rect">
            <a:avLst/>
          </a:prstGeom>
          <a:noFill/>
          <a:ln w="9525">
            <a:noFill/>
            <a:miter lim="800000"/>
            <a:headEnd/>
            <a:tailEnd/>
          </a:ln>
        </p:spPr>
        <p:txBody>
          <a:bodyPr wrap="none">
            <a:spAutoFit/>
          </a:bodyPr>
          <a:lstStyle/>
          <a:p>
            <a:r>
              <a:rPr lang="en-US" sz="2400" dirty="0">
                <a:latin typeface="Calibri" pitchFamily="34" charset="0"/>
              </a:rPr>
              <a:t>Step 6: Find and download UGC</a:t>
            </a:r>
          </a:p>
        </p:txBody>
      </p:sp>
      <p:sp>
        <p:nvSpPr>
          <p:cNvPr id="44" name="TextBox 43"/>
          <p:cNvSpPr txBox="1">
            <a:spLocks noChangeArrowheads="1"/>
          </p:cNvSpPr>
          <p:nvPr/>
        </p:nvSpPr>
        <p:spPr bwMode="auto">
          <a:xfrm>
            <a:off x="5257800" y="5562601"/>
            <a:ext cx="4516982" cy="461665"/>
          </a:xfrm>
          <a:prstGeom prst="rect">
            <a:avLst/>
          </a:prstGeom>
          <a:noFill/>
          <a:ln w="9525">
            <a:noFill/>
            <a:miter lim="800000"/>
            <a:headEnd/>
            <a:tailEnd/>
          </a:ln>
        </p:spPr>
        <p:txBody>
          <a:bodyPr wrap="none">
            <a:spAutoFit/>
          </a:bodyPr>
          <a:lstStyle/>
          <a:p>
            <a:r>
              <a:rPr lang="en-US" sz="2400" dirty="0">
                <a:latin typeface="Calibri" pitchFamily="34" charset="0"/>
              </a:rPr>
              <a:t>Step 7: Decode message from UGC</a:t>
            </a:r>
          </a:p>
        </p:txBody>
      </p:sp>
      <p:sp>
        <p:nvSpPr>
          <p:cNvPr id="45" name="TextBox 44"/>
          <p:cNvSpPr txBox="1">
            <a:spLocks noChangeArrowheads="1"/>
          </p:cNvSpPr>
          <p:nvPr/>
        </p:nvSpPr>
        <p:spPr bwMode="auto">
          <a:xfrm>
            <a:off x="5257800" y="5562600"/>
            <a:ext cx="5270500" cy="1200150"/>
          </a:xfrm>
          <a:prstGeom prst="rect">
            <a:avLst/>
          </a:prstGeom>
          <a:noFill/>
          <a:ln w="9525">
            <a:noFill/>
            <a:miter lim="800000"/>
            <a:headEnd/>
            <a:tailEnd/>
          </a:ln>
        </p:spPr>
        <p:txBody>
          <a:bodyPr wrap="none">
            <a:spAutoFit/>
          </a:bodyPr>
          <a:lstStyle/>
          <a:p>
            <a:r>
              <a:rPr lang="en-US" sz="2400" dirty="0">
                <a:latin typeface="Calibri" pitchFamily="34" charset="0"/>
              </a:rPr>
              <a:t>Step 2: Pick message identifier</a:t>
            </a:r>
          </a:p>
          <a:p>
            <a:pPr>
              <a:buFont typeface="Arial" charset="0"/>
              <a:buChar char="•"/>
            </a:pPr>
            <a:r>
              <a:rPr lang="en-US" sz="2400" dirty="0">
                <a:latin typeface="Calibri" pitchFamily="34" charset="0"/>
              </a:rPr>
              <a:t> Application specific</a:t>
            </a:r>
          </a:p>
          <a:p>
            <a:pPr>
              <a:buFont typeface="Arial" charset="0"/>
              <a:buChar char="•"/>
            </a:pPr>
            <a:r>
              <a:rPr lang="en-US" sz="2400" dirty="0">
                <a:latin typeface="Calibri" pitchFamily="34" charset="0"/>
              </a:rPr>
              <a:t> Only intended recipient should know it </a:t>
            </a:r>
          </a:p>
        </p:txBody>
      </p:sp>
      <p:cxnSp>
        <p:nvCxnSpPr>
          <p:cNvPr id="27" name="Straight Arrow Connector 26"/>
          <p:cNvCxnSpPr>
            <a:stCxn id="28" idx="2"/>
          </p:cNvCxnSpPr>
          <p:nvPr/>
        </p:nvCxnSpPr>
        <p:spPr>
          <a:xfrm rot="5400000">
            <a:off x="7880056" y="2174650"/>
            <a:ext cx="335228" cy="10965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594398" y="1600201"/>
            <a:ext cx="1016202" cy="461665"/>
          </a:xfrm>
          <a:prstGeom prst="rect">
            <a:avLst/>
          </a:prstGeom>
          <a:noFill/>
        </p:spPr>
        <p:txBody>
          <a:bodyPr wrap="square" rtlCol="0">
            <a:spAutoFit/>
          </a:bodyPr>
          <a:lstStyle/>
          <a:p>
            <a:r>
              <a:rPr lang="en-US" sz="2400" i="1" dirty="0"/>
              <a:t>Vector</a:t>
            </a:r>
          </a:p>
        </p:txBody>
      </p:sp>
      <p:cxnSp>
        <p:nvCxnSpPr>
          <p:cNvPr id="29" name="Straight Arrow Connector 28"/>
          <p:cNvCxnSpPr>
            <a:stCxn id="30" idx="1"/>
          </p:cNvCxnSpPr>
          <p:nvPr/>
        </p:nvCxnSpPr>
        <p:spPr>
          <a:xfrm rot="10800000" flipV="1">
            <a:off x="8965998" y="2241062"/>
            <a:ext cx="477846" cy="27353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443844" y="2010230"/>
            <a:ext cx="1300356" cy="461665"/>
          </a:xfrm>
          <a:prstGeom prst="rect">
            <a:avLst/>
          </a:prstGeom>
          <a:noFill/>
        </p:spPr>
        <p:txBody>
          <a:bodyPr wrap="none" rtlCol="0">
            <a:spAutoFit/>
          </a:bodyPr>
          <a:lstStyle/>
          <a:p>
            <a:r>
              <a:rPr lang="en-US" sz="2400" i="1" dirty="0"/>
              <a:t>Message</a:t>
            </a:r>
          </a:p>
        </p:txBody>
      </p:sp>
      <p:cxnSp>
        <p:nvCxnSpPr>
          <p:cNvPr id="31" name="Straight Arrow Connector 30"/>
          <p:cNvCxnSpPr/>
          <p:nvPr/>
        </p:nvCxnSpPr>
        <p:spPr>
          <a:xfrm rot="16200000" flipH="1">
            <a:off x="8196591" y="2127113"/>
            <a:ext cx="492741" cy="25179"/>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86601" y="1524001"/>
            <a:ext cx="2373535" cy="461665"/>
          </a:xfrm>
          <a:prstGeom prst="rect">
            <a:avLst/>
          </a:prstGeom>
          <a:noFill/>
        </p:spPr>
        <p:txBody>
          <a:bodyPr wrap="none" rtlCol="0">
            <a:spAutoFit/>
          </a:bodyPr>
          <a:lstStyle/>
          <a:p>
            <a:r>
              <a:rPr lang="en-US" sz="2400" i="1" dirty="0"/>
              <a:t>Embedded Vector</a:t>
            </a:r>
          </a:p>
        </p:txBody>
      </p:sp>
      <p:pic>
        <p:nvPicPr>
          <p:cNvPr id="55" name="Picture 8" descr="firewall.png"/>
          <p:cNvPicPr>
            <a:picLocks noChangeAspect="1"/>
          </p:cNvPicPr>
          <p:nvPr/>
        </p:nvPicPr>
        <p:blipFill>
          <a:blip r:embed="rId6" cstate="print">
            <a:lum bright="10000" contrast="10000"/>
          </a:blip>
          <a:srcRect/>
          <a:stretch>
            <a:fillRect/>
          </a:stretch>
        </p:blipFill>
        <p:spPr bwMode="auto">
          <a:xfrm flipH="1">
            <a:off x="5308398" y="1981200"/>
            <a:ext cx="1119188" cy="1119188"/>
          </a:xfrm>
          <a:prstGeom prst="rect">
            <a:avLst/>
          </a:prstGeom>
          <a:noFill/>
          <a:ln w="9525">
            <a:noFill/>
            <a:miter lim="800000"/>
            <a:headEnd/>
            <a:tailEnd/>
          </a:ln>
        </p:spPr>
      </p:pic>
      <p:sp>
        <p:nvSpPr>
          <p:cNvPr id="63" name="Freeform 62"/>
          <p:cNvSpPr/>
          <p:nvPr/>
        </p:nvSpPr>
        <p:spPr>
          <a:xfrm>
            <a:off x="3708198" y="2418444"/>
            <a:ext cx="3076620" cy="1239157"/>
          </a:xfrm>
          <a:custGeom>
            <a:avLst/>
            <a:gdLst>
              <a:gd name="connsiteX0" fmla="*/ 3646715 w 3646715"/>
              <a:gd name="connsiteY0" fmla="*/ 1456871 h 1456871"/>
              <a:gd name="connsiteX1" fmla="*/ 3026229 w 3646715"/>
              <a:gd name="connsiteY1" fmla="*/ 215900 h 1456871"/>
              <a:gd name="connsiteX2" fmla="*/ 0 w 3646715"/>
              <a:gd name="connsiteY2" fmla="*/ 161471 h 1456871"/>
            </a:gdLst>
            <a:ahLst/>
            <a:cxnLst>
              <a:cxn ang="0">
                <a:pos x="connsiteX0" y="connsiteY0"/>
              </a:cxn>
              <a:cxn ang="0">
                <a:pos x="connsiteX1" y="connsiteY1"/>
              </a:cxn>
              <a:cxn ang="0">
                <a:pos x="connsiteX2" y="connsiteY2"/>
              </a:cxn>
            </a:cxnLst>
            <a:rect l="l" t="t" r="r" b="b"/>
            <a:pathLst>
              <a:path w="3646715" h="1456871">
                <a:moveTo>
                  <a:pt x="3646715" y="1456871"/>
                </a:moveTo>
                <a:cubicBezTo>
                  <a:pt x="3640365" y="944335"/>
                  <a:pt x="3634015" y="431800"/>
                  <a:pt x="3026229" y="215900"/>
                </a:cubicBezTo>
                <a:cubicBezTo>
                  <a:pt x="2418443" y="0"/>
                  <a:pt x="1209221" y="80735"/>
                  <a:pt x="0" y="161471"/>
                </a:cubicBezTo>
              </a:path>
            </a:pathLst>
          </a:custGeom>
          <a:ln w="38100">
            <a:solidFill>
              <a:schemeClr val="tx1"/>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3" name="TextBox 72"/>
          <p:cNvSpPr txBox="1"/>
          <p:nvPr/>
        </p:nvSpPr>
        <p:spPr>
          <a:xfrm>
            <a:off x="3048001" y="2971801"/>
            <a:ext cx="787395" cy="461665"/>
          </a:xfrm>
          <a:prstGeom prst="rect">
            <a:avLst/>
          </a:prstGeom>
          <a:noFill/>
        </p:spPr>
        <p:txBody>
          <a:bodyPr wrap="none" rtlCol="0">
            <a:spAutoFit/>
          </a:bodyPr>
          <a:lstStyle/>
          <a:p>
            <a:r>
              <a:rPr lang="en-US" sz="2400" dirty="0"/>
              <a:t>Alice</a:t>
            </a:r>
          </a:p>
        </p:txBody>
      </p:sp>
      <p:sp>
        <p:nvSpPr>
          <p:cNvPr id="75" name="Freeform 74"/>
          <p:cNvSpPr/>
          <p:nvPr/>
        </p:nvSpPr>
        <p:spPr>
          <a:xfrm>
            <a:off x="6959398" y="2473326"/>
            <a:ext cx="1130300" cy="1177925"/>
          </a:xfrm>
          <a:custGeom>
            <a:avLst/>
            <a:gdLst>
              <a:gd name="connsiteX0" fmla="*/ 1130300 w 1130300"/>
              <a:gd name="connsiteY0" fmla="*/ 168275 h 1177925"/>
              <a:gd name="connsiteX1" fmla="*/ 203200 w 1130300"/>
              <a:gd name="connsiteY1" fmla="*/ 168275 h 1177925"/>
              <a:gd name="connsiteX2" fmla="*/ 0 w 1130300"/>
              <a:gd name="connsiteY2" fmla="*/ 1177925 h 1177925"/>
            </a:gdLst>
            <a:ahLst/>
            <a:cxnLst>
              <a:cxn ang="0">
                <a:pos x="connsiteX0" y="connsiteY0"/>
              </a:cxn>
              <a:cxn ang="0">
                <a:pos x="connsiteX1" y="connsiteY1"/>
              </a:cxn>
              <a:cxn ang="0">
                <a:pos x="connsiteX2" y="connsiteY2"/>
              </a:cxn>
            </a:cxnLst>
            <a:rect l="l" t="t" r="r" b="b"/>
            <a:pathLst>
              <a:path w="1130300" h="1177925">
                <a:moveTo>
                  <a:pt x="1130300" y="168275"/>
                </a:moveTo>
                <a:cubicBezTo>
                  <a:pt x="760941" y="84137"/>
                  <a:pt x="391583" y="0"/>
                  <a:pt x="203200" y="168275"/>
                </a:cubicBezTo>
                <a:cubicBezTo>
                  <a:pt x="14817" y="336550"/>
                  <a:pt x="7408" y="757237"/>
                  <a:pt x="0" y="1177925"/>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6" name="Picture 35" descr="picture.png"/>
          <p:cNvPicPr>
            <a:picLocks noChangeAspect="1"/>
          </p:cNvPicPr>
          <p:nvPr/>
        </p:nvPicPr>
        <p:blipFill>
          <a:blip r:embed="rId7" cstate="print">
            <a:lum bright="10000"/>
          </a:blip>
          <a:srcRect/>
          <a:stretch>
            <a:fillRect/>
          </a:stretch>
        </p:blipFill>
        <p:spPr bwMode="auto">
          <a:xfrm>
            <a:off x="6070398" y="3810000"/>
            <a:ext cx="838200" cy="838200"/>
          </a:xfrm>
          <a:prstGeom prst="rect">
            <a:avLst/>
          </a:prstGeom>
          <a:noFill/>
          <a:ln w="9525">
            <a:noFill/>
            <a:miter lim="800000"/>
            <a:headEnd/>
            <a:tailEnd/>
          </a:ln>
        </p:spPr>
      </p:pic>
      <p:pic>
        <p:nvPicPr>
          <p:cNvPr id="35" name="Picture 34" descr="picture.png"/>
          <p:cNvPicPr>
            <a:picLocks noChangeAspect="1"/>
          </p:cNvPicPr>
          <p:nvPr/>
        </p:nvPicPr>
        <p:blipFill>
          <a:blip r:embed="rId7" cstate="print">
            <a:lum bright="10000"/>
          </a:blip>
          <a:srcRect/>
          <a:stretch>
            <a:fillRect/>
          </a:stretch>
        </p:blipFill>
        <p:spPr bwMode="auto">
          <a:xfrm>
            <a:off x="7060998" y="3352800"/>
            <a:ext cx="838200" cy="838200"/>
          </a:xfrm>
          <a:prstGeom prst="rect">
            <a:avLst/>
          </a:prstGeom>
          <a:noFill/>
          <a:ln w="9525">
            <a:noFill/>
            <a:miter lim="800000"/>
            <a:headEnd/>
            <a:tailEnd/>
          </a:ln>
        </p:spPr>
      </p:pic>
      <p:pic>
        <p:nvPicPr>
          <p:cNvPr id="23" name="Picture 22" descr="picture.png"/>
          <p:cNvPicPr>
            <a:picLocks noChangeAspect="1"/>
          </p:cNvPicPr>
          <p:nvPr/>
        </p:nvPicPr>
        <p:blipFill>
          <a:blip r:embed="rId7" cstate="print">
            <a:lum bright="10000"/>
          </a:blip>
          <a:srcRect/>
          <a:stretch>
            <a:fillRect/>
          </a:stretch>
        </p:blipFill>
        <p:spPr bwMode="auto">
          <a:xfrm>
            <a:off x="7594398" y="2286000"/>
            <a:ext cx="838200" cy="838200"/>
          </a:xfrm>
          <a:prstGeom prst="rect">
            <a:avLst/>
          </a:prstGeom>
          <a:noFill/>
          <a:ln w="9525">
            <a:noFill/>
            <a:miter lim="800000"/>
            <a:headEnd/>
            <a:tailEnd/>
          </a:ln>
        </p:spPr>
      </p:pic>
      <p:pic>
        <p:nvPicPr>
          <p:cNvPr id="17" name="Picture 16" descr="doc.png"/>
          <p:cNvPicPr>
            <a:picLocks noChangeAspect="1"/>
          </p:cNvPicPr>
          <p:nvPr/>
        </p:nvPicPr>
        <p:blipFill>
          <a:blip r:embed="rId8" cstate="print"/>
          <a:stretch>
            <a:fillRect/>
          </a:stretch>
        </p:blipFill>
        <p:spPr bwMode="auto">
          <a:xfrm>
            <a:off x="8508798" y="2438400"/>
            <a:ext cx="533400" cy="533400"/>
          </a:xfrm>
          <a:prstGeom prst="rect">
            <a:avLst/>
          </a:prstGeom>
          <a:noFill/>
          <a:ln w="9525">
            <a:noFill/>
            <a:miter lim="800000"/>
            <a:headEnd/>
            <a:tailEnd/>
          </a:ln>
        </p:spPr>
      </p:pic>
      <p:sp>
        <p:nvSpPr>
          <p:cNvPr id="48" name="TextBox 47"/>
          <p:cNvSpPr txBox="1"/>
          <p:nvPr/>
        </p:nvSpPr>
        <p:spPr>
          <a:xfrm>
            <a:off x="1482726" y="4522502"/>
            <a:ext cx="3851275" cy="2640299"/>
          </a:xfrm>
          <a:prstGeom prst="rect">
            <a:avLst/>
          </a:prstGeom>
          <a:noFill/>
        </p:spPr>
        <p:txBody>
          <a:bodyPr wrap="square" rtlCol="0">
            <a:spAutoFit/>
          </a:bodyPr>
          <a:lstStyle/>
          <a:p>
            <a:pPr marL="342900" indent="-342900"/>
            <a:r>
              <a:rPr lang="en-US" dirty="0">
                <a:latin typeface="+mj-lt"/>
              </a:rPr>
              <a:t>Collage steps:</a:t>
            </a:r>
          </a:p>
          <a:p>
            <a:pPr marL="342900" indent="-342900">
              <a:buFont typeface="+mj-lt"/>
              <a:buAutoNum type="arabicPeriod"/>
            </a:pPr>
            <a:r>
              <a:rPr lang="en-US" b="1" dirty="0">
                <a:solidFill>
                  <a:schemeClr val="accent1"/>
                </a:solidFill>
                <a:latin typeface="+mj-lt"/>
              </a:rPr>
              <a:t>Obtain message</a:t>
            </a:r>
          </a:p>
          <a:p>
            <a:pPr marL="342900" indent="-342900">
              <a:buFont typeface="+mj-lt"/>
              <a:buAutoNum type="arabicPeriod"/>
            </a:pPr>
            <a:r>
              <a:rPr lang="en-US" b="1" dirty="0">
                <a:solidFill>
                  <a:schemeClr val="accent1"/>
                </a:solidFill>
                <a:latin typeface="+mj-lt"/>
              </a:rPr>
              <a:t>Pick message identifier</a:t>
            </a:r>
          </a:p>
          <a:p>
            <a:pPr marL="342900" indent="-342900">
              <a:buFont typeface="+mj-lt"/>
              <a:buAutoNum type="arabicPeriod"/>
            </a:pPr>
            <a:r>
              <a:rPr lang="en-US" b="1" dirty="0">
                <a:solidFill>
                  <a:schemeClr val="accent1"/>
                </a:solidFill>
                <a:latin typeface="+mj-lt"/>
              </a:rPr>
              <a:t>Obtain cover media</a:t>
            </a:r>
          </a:p>
          <a:p>
            <a:pPr marL="342900" indent="-342900">
              <a:buFont typeface="+mj-lt"/>
              <a:buAutoNum type="arabicPeriod"/>
            </a:pPr>
            <a:r>
              <a:rPr lang="en-US" b="1" dirty="0">
                <a:solidFill>
                  <a:schemeClr val="accent1"/>
                </a:solidFill>
                <a:latin typeface="+mj-lt"/>
              </a:rPr>
              <a:t>Embed message in cover</a:t>
            </a:r>
          </a:p>
          <a:p>
            <a:pPr marL="342900" indent="-342900">
              <a:buFont typeface="+mj-lt"/>
              <a:buAutoNum type="arabicPeriod"/>
            </a:pPr>
            <a:r>
              <a:rPr lang="en-US" b="1" dirty="0">
                <a:solidFill>
                  <a:schemeClr val="accent1"/>
                </a:solidFill>
                <a:latin typeface="+mj-lt"/>
              </a:rPr>
              <a:t>Upload UGC to content host</a:t>
            </a:r>
          </a:p>
          <a:p>
            <a:pPr marL="342900" indent="-342900">
              <a:spcBef>
                <a:spcPts val="600"/>
              </a:spcBef>
              <a:buFont typeface="+mj-lt"/>
              <a:buAutoNum type="arabicPeriod"/>
            </a:pPr>
            <a:r>
              <a:rPr lang="en-US" b="1" dirty="0">
                <a:solidFill>
                  <a:schemeClr val="accent1"/>
                </a:solidFill>
                <a:latin typeface="+mj-lt"/>
              </a:rPr>
              <a:t>Find and download UGC</a:t>
            </a:r>
          </a:p>
          <a:p>
            <a:pPr marL="342900" indent="-342900">
              <a:buFont typeface="+mj-lt"/>
              <a:buAutoNum type="arabicPeriod"/>
            </a:pPr>
            <a:r>
              <a:rPr lang="en-US" b="1" dirty="0">
                <a:solidFill>
                  <a:schemeClr val="accent1"/>
                </a:solidFill>
                <a:latin typeface="+mj-lt"/>
              </a:rPr>
              <a:t>Decode message from UGC</a:t>
            </a:r>
          </a:p>
          <a:p>
            <a:pPr marL="342900" indent="-342900">
              <a:buFont typeface="+mj-lt"/>
              <a:buAutoNum type="arabicPeriod"/>
            </a:pPr>
            <a:endParaRPr lang="en-US" dirty="0"/>
          </a:p>
        </p:txBody>
      </p:sp>
      <p:cxnSp>
        <p:nvCxnSpPr>
          <p:cNvPr id="60" name="Straight Connector 59"/>
          <p:cNvCxnSpPr/>
          <p:nvPr/>
        </p:nvCxnSpPr>
        <p:spPr>
          <a:xfrm>
            <a:off x="1500353" y="6261538"/>
            <a:ext cx="34718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60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5" presetClass="emph" presetSubtype="0" nodeType="withEffect">
                                  <p:stCondLst>
                                    <p:cond delay="0"/>
                                  </p:stCondLst>
                                  <p:childTnLst>
                                    <p:set>
                                      <p:cBhvr override="childStyle">
                                        <p:cTn id="26" dur="indefinite"/>
                                        <p:tgtEl>
                                          <p:spTgt spid="48">
                                            <p:txEl>
                                              <p:pRg st="1" end="1"/>
                                            </p:txEl>
                                          </p:spTgt>
                                        </p:tgtEl>
                                        <p:attrNameLst>
                                          <p:attrName>style.fontStyle</p:attrName>
                                        </p:attrNameLst>
                                      </p:cBhvr>
                                      <p:to>
                                        <p:strVal val="normal"/>
                                      </p:to>
                                    </p:set>
                                    <p:set>
                                      <p:cBhvr override="childStyle">
                                        <p:cTn id="27" dur="indefinite"/>
                                        <p:tgtEl>
                                          <p:spTgt spid="48">
                                            <p:txEl>
                                              <p:pRg st="1" end="1"/>
                                            </p:txEl>
                                          </p:spTgt>
                                        </p:tgtEl>
                                        <p:attrNameLst>
                                          <p:attrName>style.fontWeight</p:attrName>
                                        </p:attrNameLst>
                                      </p:cBhvr>
                                      <p:to>
                                        <p:strVal val="normal"/>
                                      </p:to>
                                    </p:set>
                                    <p:set>
                                      <p:cBhvr override="childStyle">
                                        <p:cTn id="28" dur="indefinite"/>
                                        <p:tgtEl>
                                          <p:spTgt spid="48">
                                            <p:txEl>
                                              <p:pRg st="1" end="1"/>
                                            </p:txEl>
                                          </p:spTgt>
                                        </p:tgtEl>
                                        <p:attrNameLst>
                                          <p:attrName>style.textDecorationUnderline</p:attrName>
                                        </p:attrNameLst>
                                      </p:cBhvr>
                                      <p:to>
                                        <p:strVal val="false"/>
                                      </p:to>
                                    </p:set>
                                  </p:childTnLst>
                                </p:cTn>
                              </p:par>
                              <p:par>
                                <p:cTn id="29" presetID="3" presetClass="emph" presetSubtype="1" nodeType="withEffect">
                                  <p:stCondLst>
                                    <p:cond delay="0"/>
                                  </p:stCondLst>
                                  <p:childTnLst>
                                    <p:set>
                                      <p:cBhvr override="childStyle">
                                        <p:cTn id="30" dur="indefinite"/>
                                        <p:tgtEl>
                                          <p:spTgt spid="48">
                                            <p:txEl>
                                              <p:pRg st="1" end="1"/>
                                            </p:txEl>
                                          </p:spTgt>
                                        </p:tgtEl>
                                        <p:attrNameLst>
                                          <p:attrName>style.color</p:attrName>
                                        </p:attrNameLst>
                                      </p:cBhvr>
                                      <p:to>
                                        <p:clrVal>
                                          <a:schemeClr val="tx1"/>
                                        </p:clrVal>
                                      </p:to>
                                    </p:set>
                                  </p:childTnLst>
                                </p:cTn>
                              </p:par>
                              <p:par>
                                <p:cTn id="31" presetID="1" presetClass="entr" presetSubtype="0" fill="hold" nodeType="withEffect">
                                  <p:stCondLst>
                                    <p:cond delay="0"/>
                                  </p:stCondLst>
                                  <p:childTnLst>
                                    <p:set>
                                      <p:cBhvr>
                                        <p:cTn id="32" dur="1" fill="hold">
                                          <p:stCondLst>
                                            <p:cond delay="0"/>
                                          </p:stCondLst>
                                        </p:cTn>
                                        <p:tgtEl>
                                          <p:spTgt spid="48">
                                            <p:txEl>
                                              <p:pRg st="2" end="2"/>
                                            </p:txEl>
                                          </p:spTgt>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5"/>
                                        </p:tgtEl>
                                        <p:attrNameLst>
                                          <p:attrName>style.visibility</p:attrName>
                                        </p:attrNameLst>
                                      </p:cBhvr>
                                      <p:to>
                                        <p:strVal val="hidden"/>
                                      </p:to>
                                    </p:set>
                                  </p:childTnLst>
                                </p:cTn>
                              </p:par>
                              <p:par>
                                <p:cTn id="41" presetID="5" presetClass="emph" presetSubtype="0" nodeType="withEffect">
                                  <p:stCondLst>
                                    <p:cond delay="0"/>
                                  </p:stCondLst>
                                  <p:childTnLst>
                                    <p:set>
                                      <p:cBhvr override="childStyle">
                                        <p:cTn id="42" dur="indefinite"/>
                                        <p:tgtEl>
                                          <p:spTgt spid="48">
                                            <p:txEl>
                                              <p:pRg st="2" end="2"/>
                                            </p:txEl>
                                          </p:spTgt>
                                        </p:tgtEl>
                                        <p:attrNameLst>
                                          <p:attrName>style.fontStyle</p:attrName>
                                        </p:attrNameLst>
                                      </p:cBhvr>
                                      <p:to>
                                        <p:strVal val="normal"/>
                                      </p:to>
                                    </p:set>
                                    <p:set>
                                      <p:cBhvr override="childStyle">
                                        <p:cTn id="43" dur="indefinite"/>
                                        <p:tgtEl>
                                          <p:spTgt spid="48">
                                            <p:txEl>
                                              <p:pRg st="2" end="2"/>
                                            </p:txEl>
                                          </p:spTgt>
                                        </p:tgtEl>
                                        <p:attrNameLst>
                                          <p:attrName>style.fontWeight</p:attrName>
                                        </p:attrNameLst>
                                      </p:cBhvr>
                                      <p:to>
                                        <p:strVal val="normal"/>
                                      </p:to>
                                    </p:set>
                                    <p:set>
                                      <p:cBhvr override="childStyle">
                                        <p:cTn id="44" dur="indefinite"/>
                                        <p:tgtEl>
                                          <p:spTgt spid="48">
                                            <p:txEl>
                                              <p:pRg st="2" end="2"/>
                                            </p:txEl>
                                          </p:spTgt>
                                        </p:tgtEl>
                                        <p:attrNameLst>
                                          <p:attrName>style.textDecorationUnderline</p:attrName>
                                        </p:attrNameLst>
                                      </p:cBhvr>
                                      <p:to>
                                        <p:strVal val="false"/>
                                      </p:to>
                                    </p:set>
                                  </p:childTnLst>
                                </p:cTn>
                              </p:par>
                              <p:par>
                                <p:cTn id="45" presetID="3" presetClass="emph" presetSubtype="1" nodeType="withEffect">
                                  <p:stCondLst>
                                    <p:cond delay="0"/>
                                  </p:stCondLst>
                                  <p:childTnLst>
                                    <p:set>
                                      <p:cBhvr override="childStyle">
                                        <p:cTn id="46" dur="indefinite"/>
                                        <p:tgtEl>
                                          <p:spTgt spid="48">
                                            <p:txEl>
                                              <p:pRg st="2" end="2"/>
                                            </p:txEl>
                                          </p:spTgt>
                                        </p:tgtEl>
                                        <p:attrNameLst>
                                          <p:attrName>style.color</p:attrName>
                                        </p:attrNameLst>
                                      </p:cBhvr>
                                      <p:to>
                                        <p:clrVal>
                                          <a:schemeClr val="tx1"/>
                                        </p:clrVal>
                                      </p:to>
                                    </p:set>
                                  </p:childTnLst>
                                </p:cTn>
                              </p:par>
                              <p:par>
                                <p:cTn id="47" presetID="1" presetClass="entr" presetSubtype="0" fill="hold" grpId="1"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hidden"/>
                                      </p:to>
                                    </p:set>
                                  </p:childTnLst>
                                </p:cTn>
                              </p:par>
                              <p:par>
                                <p:cTn id="61" presetID="5" presetClass="emph" presetSubtype="0" nodeType="withEffect">
                                  <p:stCondLst>
                                    <p:cond delay="0"/>
                                  </p:stCondLst>
                                  <p:childTnLst>
                                    <p:set>
                                      <p:cBhvr override="childStyle">
                                        <p:cTn id="62" dur="indefinite"/>
                                        <p:tgtEl>
                                          <p:spTgt spid="48">
                                            <p:txEl>
                                              <p:pRg st="3" end="3"/>
                                            </p:txEl>
                                          </p:spTgt>
                                        </p:tgtEl>
                                        <p:attrNameLst>
                                          <p:attrName>style.fontStyle</p:attrName>
                                        </p:attrNameLst>
                                      </p:cBhvr>
                                      <p:to>
                                        <p:strVal val="normal"/>
                                      </p:to>
                                    </p:set>
                                    <p:set>
                                      <p:cBhvr override="childStyle">
                                        <p:cTn id="63" dur="indefinite"/>
                                        <p:tgtEl>
                                          <p:spTgt spid="48">
                                            <p:txEl>
                                              <p:pRg st="3" end="3"/>
                                            </p:txEl>
                                          </p:spTgt>
                                        </p:tgtEl>
                                        <p:attrNameLst>
                                          <p:attrName>style.fontWeight</p:attrName>
                                        </p:attrNameLst>
                                      </p:cBhvr>
                                      <p:to>
                                        <p:strVal val="normal"/>
                                      </p:to>
                                    </p:set>
                                    <p:set>
                                      <p:cBhvr override="childStyle">
                                        <p:cTn id="64" dur="indefinite"/>
                                        <p:tgtEl>
                                          <p:spTgt spid="48">
                                            <p:txEl>
                                              <p:pRg st="3" end="3"/>
                                            </p:txEl>
                                          </p:spTgt>
                                        </p:tgtEl>
                                        <p:attrNameLst>
                                          <p:attrName>style.textDecorationUnderline</p:attrName>
                                        </p:attrNameLst>
                                      </p:cBhvr>
                                      <p:to>
                                        <p:strVal val="false"/>
                                      </p:to>
                                    </p:set>
                                  </p:childTnLst>
                                </p:cTn>
                              </p:par>
                              <p:par>
                                <p:cTn id="65" presetID="3" presetClass="emph" presetSubtype="1" nodeType="withEffect">
                                  <p:stCondLst>
                                    <p:cond delay="0"/>
                                  </p:stCondLst>
                                  <p:childTnLst>
                                    <p:set>
                                      <p:cBhvr override="childStyle">
                                        <p:cTn id="66" dur="indefinite"/>
                                        <p:tgtEl>
                                          <p:spTgt spid="48">
                                            <p:txEl>
                                              <p:pRg st="3" end="3"/>
                                            </p:txEl>
                                          </p:spTgt>
                                        </p:tgtEl>
                                        <p:attrNameLst>
                                          <p:attrName>style.color</p:attrName>
                                        </p:attrNameLst>
                                      </p:cBhvr>
                                      <p:to>
                                        <p:clrVal>
                                          <a:schemeClr val="tx1"/>
                                        </p:clrVal>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7"/>
                                        </p:tgtEl>
                                        <p:attrNameLst>
                                          <p:attrName>style.visibility</p:attrName>
                                        </p:attrNameLst>
                                      </p:cBhvr>
                                      <p:to>
                                        <p:strVal val="hidden"/>
                                      </p:to>
                                    </p:set>
                                  </p:childTnLst>
                                </p:cTn>
                              </p:par>
                              <p:par>
                                <p:cTn id="71" presetID="1" presetClass="entr" presetSubtype="0" fill="hold" grpId="1"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8">
                                            <p:txEl>
                                              <p:pRg st="4" end="4"/>
                                            </p:txEl>
                                          </p:spTgt>
                                        </p:tgtEl>
                                        <p:attrNameLst>
                                          <p:attrName>style.visibility</p:attrName>
                                        </p:attrNameLst>
                                      </p:cBhvr>
                                      <p:to>
                                        <p:strVal val="visible"/>
                                      </p:to>
                                    </p:set>
                                  </p:childTnLst>
                                </p:cTn>
                              </p:par>
                              <p:par>
                                <p:cTn id="75" presetID="6" presetClass="emph" presetSubtype="0" fill="hold" nodeType="withEffect">
                                  <p:stCondLst>
                                    <p:cond delay="0"/>
                                  </p:stCondLst>
                                  <p:childTnLst>
                                    <p:animScale>
                                      <p:cBhvr>
                                        <p:cTn id="76" dur="500" fill="hold"/>
                                        <p:tgtEl>
                                          <p:spTgt spid="17"/>
                                        </p:tgtEl>
                                      </p:cBhvr>
                                      <p:by x="50000" y="50000"/>
                                    </p:animScale>
                                  </p:childTnLst>
                                </p:cTn>
                              </p:par>
                              <p:par>
                                <p:cTn id="77" presetID="35" presetClass="path" presetSubtype="0" accel="50000" decel="50000" fill="hold" nodeType="withEffect">
                                  <p:stCondLst>
                                    <p:cond delay="0"/>
                                  </p:stCondLst>
                                  <p:childTnLst>
                                    <p:animMotion origin="layout" path="M -3.33333E-6 -2.22222E-6 L -0.05 -2.22222E-6 " pathEditMode="relative" rAng="0" ptsTypes="AA">
                                      <p:cBhvr>
                                        <p:cTn id="78" dur="500" fill="hold"/>
                                        <p:tgtEl>
                                          <p:spTgt spid="17"/>
                                        </p:tgtEl>
                                        <p:attrNameLst>
                                          <p:attrName>ppt_x</p:attrName>
                                          <p:attrName>ppt_y</p:attrName>
                                        </p:attrNameLst>
                                      </p:cBhvr>
                                      <p:rCtr x="-25" y="0"/>
                                    </p:animMotion>
                                  </p:childTnLst>
                                </p:cTn>
                              </p:par>
                              <p:par>
                                <p:cTn id="79" presetID="63" presetClass="path" presetSubtype="0" accel="50000" decel="50000" fill="hold" nodeType="withEffect">
                                  <p:stCondLst>
                                    <p:cond delay="0"/>
                                  </p:stCondLst>
                                  <p:childTnLst>
                                    <p:animMotion origin="layout" path="M -1.11022E-16 -2.22222E-6 L 0.03333 -2.22222E-6 " pathEditMode="relative" rAng="0" ptsTypes="AA">
                                      <p:cBhvr>
                                        <p:cTn id="80" dur="500" fill="hold"/>
                                        <p:tgtEl>
                                          <p:spTgt spid="23"/>
                                        </p:tgtEl>
                                        <p:attrNameLst>
                                          <p:attrName>ppt_x</p:attrName>
                                          <p:attrName>ppt_y</p:attrName>
                                        </p:attrNameLst>
                                      </p:cBhvr>
                                      <p:rCtr x="17" y="0"/>
                                    </p:animMotion>
                                  </p:childTnLst>
                                </p:cTn>
                              </p:par>
                            </p:childTnLst>
                          </p:cTn>
                        </p:par>
                        <p:par>
                          <p:cTn id="81" fill="hold">
                            <p:stCondLst>
                              <p:cond delay="500"/>
                            </p:stCondLst>
                            <p:childTnLst>
                              <p:par>
                                <p:cTn id="82" presetID="1" presetClass="entr" presetSubtype="0" fill="hold" nodeType="after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0" nodeType="clickEffect">
                                  <p:stCondLst>
                                    <p:cond delay="0"/>
                                  </p:stCondLst>
                                  <p:childTnLst>
                                    <p:set>
                                      <p:cBhvr>
                                        <p:cTn id="89" dur="1" fill="hold">
                                          <p:stCondLst>
                                            <p:cond delay="0"/>
                                          </p:stCondLst>
                                        </p:cTn>
                                        <p:tgtEl>
                                          <p:spTgt spid="41"/>
                                        </p:tgtEl>
                                        <p:attrNameLst>
                                          <p:attrName>style.visibility</p:attrName>
                                        </p:attrNameLst>
                                      </p:cBhvr>
                                      <p:to>
                                        <p:strVal val="hidden"/>
                                      </p:to>
                                    </p:set>
                                  </p:childTnLst>
                                </p:cTn>
                              </p:par>
                              <p:par>
                                <p:cTn id="90" presetID="5" presetClass="emph" presetSubtype="0" nodeType="withEffect">
                                  <p:stCondLst>
                                    <p:cond delay="0"/>
                                  </p:stCondLst>
                                  <p:childTnLst>
                                    <p:set>
                                      <p:cBhvr override="childStyle">
                                        <p:cTn id="91" dur="indefinite"/>
                                        <p:tgtEl>
                                          <p:spTgt spid="48">
                                            <p:txEl>
                                              <p:pRg st="4" end="4"/>
                                            </p:txEl>
                                          </p:spTgt>
                                        </p:tgtEl>
                                        <p:attrNameLst>
                                          <p:attrName>style.fontStyle</p:attrName>
                                        </p:attrNameLst>
                                      </p:cBhvr>
                                      <p:to>
                                        <p:strVal val="normal"/>
                                      </p:to>
                                    </p:set>
                                    <p:set>
                                      <p:cBhvr override="childStyle">
                                        <p:cTn id="92" dur="indefinite"/>
                                        <p:tgtEl>
                                          <p:spTgt spid="48">
                                            <p:txEl>
                                              <p:pRg st="4" end="4"/>
                                            </p:txEl>
                                          </p:spTgt>
                                        </p:tgtEl>
                                        <p:attrNameLst>
                                          <p:attrName>style.fontWeight</p:attrName>
                                        </p:attrNameLst>
                                      </p:cBhvr>
                                      <p:to>
                                        <p:strVal val="normal"/>
                                      </p:to>
                                    </p:set>
                                    <p:set>
                                      <p:cBhvr override="childStyle">
                                        <p:cTn id="93" dur="indefinite"/>
                                        <p:tgtEl>
                                          <p:spTgt spid="48">
                                            <p:txEl>
                                              <p:pRg st="4" end="4"/>
                                            </p:txEl>
                                          </p:spTgt>
                                        </p:tgtEl>
                                        <p:attrNameLst>
                                          <p:attrName>style.textDecorationUnderline</p:attrName>
                                        </p:attrNameLst>
                                      </p:cBhvr>
                                      <p:to>
                                        <p:strVal val="false"/>
                                      </p:to>
                                    </p:set>
                                  </p:childTnLst>
                                </p:cTn>
                              </p:par>
                              <p:par>
                                <p:cTn id="94" presetID="3" presetClass="emph" presetSubtype="1" nodeType="withEffect">
                                  <p:stCondLst>
                                    <p:cond delay="0"/>
                                  </p:stCondLst>
                                  <p:childTnLst>
                                    <p:set>
                                      <p:cBhvr override="childStyle">
                                        <p:cTn id="95" dur="indefinite"/>
                                        <p:tgtEl>
                                          <p:spTgt spid="48">
                                            <p:txEl>
                                              <p:pRg st="4" end="4"/>
                                            </p:txEl>
                                          </p:spTgt>
                                        </p:tgtEl>
                                        <p:attrNameLst>
                                          <p:attrName>style.color</p:attrName>
                                        </p:attrNameLst>
                                      </p:cBhvr>
                                      <p:to>
                                        <p:clrVal>
                                          <a:schemeClr val="tx1"/>
                                        </p:clrVal>
                                      </p:to>
                                    </p:set>
                                  </p:childTnLst>
                                </p:cTn>
                              </p:par>
                              <p:par>
                                <p:cTn id="96" presetID="1" presetClass="exit" presetSubtype="0" fill="hold" nodeType="withEffect">
                                  <p:stCondLst>
                                    <p:cond delay="0"/>
                                  </p:stCondLst>
                                  <p:childTnLst>
                                    <p:set>
                                      <p:cBhvr>
                                        <p:cTn id="97" dur="1" fill="hold">
                                          <p:stCondLst>
                                            <p:cond delay="0"/>
                                          </p:stCondLst>
                                        </p:cTn>
                                        <p:tgtEl>
                                          <p:spTgt spid="31"/>
                                        </p:tgtEl>
                                        <p:attrNameLst>
                                          <p:attrName>style.visibility</p:attrName>
                                        </p:attrNameLst>
                                      </p:cBhvr>
                                      <p:to>
                                        <p:strVal val="hidden"/>
                                      </p:to>
                                    </p:set>
                                  </p:childTnLst>
                                </p:cTn>
                              </p:par>
                              <p:par>
                                <p:cTn id="98" presetID="1" presetClass="exit" presetSubtype="0" fill="hold" grpId="0" nodeType="withEffect">
                                  <p:stCondLst>
                                    <p:cond delay="0"/>
                                  </p:stCondLst>
                                  <p:childTnLst>
                                    <p:set>
                                      <p:cBhvr>
                                        <p:cTn id="99" dur="1" fill="hold">
                                          <p:stCondLst>
                                            <p:cond delay="0"/>
                                          </p:stCondLst>
                                        </p:cTn>
                                        <p:tgtEl>
                                          <p:spTgt spid="32"/>
                                        </p:tgtEl>
                                        <p:attrNameLst>
                                          <p:attrName>style.visibility</p:attrName>
                                        </p:attrNameLst>
                                      </p:cBhvr>
                                      <p:to>
                                        <p:strVal val="hidden"/>
                                      </p:to>
                                    </p:set>
                                  </p:childTnLst>
                                </p:cTn>
                              </p:par>
                              <p:par>
                                <p:cTn id="100" presetID="1" presetClass="entr" presetSubtype="0" fill="hold" grpId="1" nodeType="withEffect">
                                  <p:stCondLst>
                                    <p:cond delay="0"/>
                                  </p:stCondLst>
                                  <p:childTnLst>
                                    <p:set>
                                      <p:cBhvr>
                                        <p:cTn id="101" dur="1" fill="hold">
                                          <p:stCondLst>
                                            <p:cond delay="0"/>
                                          </p:stCondLst>
                                        </p:cTn>
                                        <p:tgtEl>
                                          <p:spTgt spid="42"/>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48">
                                            <p:txEl>
                                              <p:pRg st="5" end="5"/>
                                            </p:txEl>
                                          </p:spTgt>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35"/>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54"/>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46"/>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50"/>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0" nodeType="afterEffect">
                                  <p:stCondLst>
                                    <p:cond delay="500"/>
                                  </p:stCondLst>
                                  <p:childTnLst>
                                    <p:set>
                                      <p:cBhvr>
                                        <p:cTn id="116" dur="1" fill="hold">
                                          <p:stCondLst>
                                            <p:cond delay="0"/>
                                          </p:stCondLst>
                                        </p:cTn>
                                        <p:tgtEl>
                                          <p:spTgt spid="75"/>
                                        </p:tgtEl>
                                        <p:attrNameLst>
                                          <p:attrName>style.visibility</p:attrName>
                                        </p:attrNameLst>
                                      </p:cBhvr>
                                      <p:to>
                                        <p:strVal val="visible"/>
                                      </p:to>
                                    </p:set>
                                  </p:childTnLst>
                                </p:cTn>
                              </p:par>
                              <p:par>
                                <p:cTn id="117" presetID="0" presetClass="path" presetSubtype="0" accel="50000" decel="50000" fill="hold" nodeType="withEffect">
                                  <p:stCondLst>
                                    <p:cond delay="500"/>
                                  </p:stCondLst>
                                  <p:childTnLst>
                                    <p:animMotion origin="layout" path="M -0.05 1.85185E-6 C -0.09861 -0.01991 -0.14723 -0.03982 -0.17361 -0.01019 C -0.2 0.01944 -0.20417 0.09861 -0.20834 0.17778 " pathEditMode="relative" rAng="0" ptsTypes="aaA">
                                      <p:cBhvr>
                                        <p:cTn id="118" dur="1000" fill="hold"/>
                                        <p:tgtEl>
                                          <p:spTgt spid="17"/>
                                        </p:tgtEl>
                                        <p:attrNameLst>
                                          <p:attrName>ppt_x</p:attrName>
                                          <p:attrName>ppt_y</p:attrName>
                                        </p:attrNameLst>
                                      </p:cBhvr>
                                      <p:rCtr x="-79" y="69"/>
                                    </p:animMotion>
                                  </p:childTnLst>
                                </p:cTn>
                              </p:par>
                              <p:par>
                                <p:cTn id="119" presetID="0" presetClass="path" presetSubtype="0" accel="50000" decel="50000" fill="hold" nodeType="withEffect">
                                  <p:stCondLst>
                                    <p:cond delay="500"/>
                                  </p:stCondLst>
                                  <p:childTnLst>
                                    <p:animMotion origin="layout" path="M 0.03333 1.85185E-6 C -0.01528 -0.01991 -0.06389 -0.03982 -0.09028 -0.01019 C -0.11667 0.01944 -0.12084 0.09861 -0.125 0.17778 " pathEditMode="relative" rAng="0" ptsTypes="aaA">
                                      <p:cBhvr>
                                        <p:cTn id="120" dur="1000" fill="hold"/>
                                        <p:tgtEl>
                                          <p:spTgt spid="23"/>
                                        </p:tgtEl>
                                        <p:attrNameLst>
                                          <p:attrName>ppt_x</p:attrName>
                                          <p:attrName>ppt_y</p:attrName>
                                        </p:attrNameLst>
                                      </p:cBhvr>
                                      <p:rCtr x="-79" y="69"/>
                                    </p:animMotion>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42"/>
                                        </p:tgtEl>
                                        <p:attrNameLst>
                                          <p:attrName>style.visibility</p:attrName>
                                        </p:attrNameLst>
                                      </p:cBhvr>
                                      <p:to>
                                        <p:strVal val="hidden"/>
                                      </p:to>
                                    </p:set>
                                  </p:childTnLst>
                                </p:cTn>
                              </p:par>
                              <p:par>
                                <p:cTn id="125" presetID="5" presetClass="emph" presetSubtype="0" nodeType="withEffect">
                                  <p:stCondLst>
                                    <p:cond delay="0"/>
                                  </p:stCondLst>
                                  <p:childTnLst>
                                    <p:set>
                                      <p:cBhvr override="childStyle">
                                        <p:cTn id="126" dur="indefinite"/>
                                        <p:tgtEl>
                                          <p:spTgt spid="48">
                                            <p:txEl>
                                              <p:pRg st="5" end="5"/>
                                            </p:txEl>
                                          </p:spTgt>
                                        </p:tgtEl>
                                        <p:attrNameLst>
                                          <p:attrName>style.fontStyle</p:attrName>
                                        </p:attrNameLst>
                                      </p:cBhvr>
                                      <p:to>
                                        <p:strVal val="normal"/>
                                      </p:to>
                                    </p:set>
                                    <p:set>
                                      <p:cBhvr override="childStyle">
                                        <p:cTn id="127" dur="indefinite"/>
                                        <p:tgtEl>
                                          <p:spTgt spid="48">
                                            <p:txEl>
                                              <p:pRg st="5" end="5"/>
                                            </p:txEl>
                                          </p:spTgt>
                                        </p:tgtEl>
                                        <p:attrNameLst>
                                          <p:attrName>style.fontWeight</p:attrName>
                                        </p:attrNameLst>
                                      </p:cBhvr>
                                      <p:to>
                                        <p:strVal val="normal"/>
                                      </p:to>
                                    </p:set>
                                    <p:set>
                                      <p:cBhvr override="childStyle">
                                        <p:cTn id="128" dur="indefinite"/>
                                        <p:tgtEl>
                                          <p:spTgt spid="48">
                                            <p:txEl>
                                              <p:pRg st="5" end="5"/>
                                            </p:txEl>
                                          </p:spTgt>
                                        </p:tgtEl>
                                        <p:attrNameLst>
                                          <p:attrName>style.textDecorationUnderline</p:attrName>
                                        </p:attrNameLst>
                                      </p:cBhvr>
                                      <p:to>
                                        <p:strVal val="false"/>
                                      </p:to>
                                    </p:set>
                                  </p:childTnLst>
                                </p:cTn>
                              </p:par>
                              <p:par>
                                <p:cTn id="129" presetID="3" presetClass="emph" presetSubtype="1" nodeType="withEffect">
                                  <p:stCondLst>
                                    <p:cond delay="0"/>
                                  </p:stCondLst>
                                  <p:childTnLst>
                                    <p:set>
                                      <p:cBhvr override="childStyle">
                                        <p:cTn id="130" dur="indefinite"/>
                                        <p:tgtEl>
                                          <p:spTgt spid="48">
                                            <p:txEl>
                                              <p:pRg st="5" end="5"/>
                                            </p:txEl>
                                          </p:spTgt>
                                        </p:tgtEl>
                                        <p:attrNameLst>
                                          <p:attrName>style.color</p:attrName>
                                        </p:attrNameLst>
                                      </p:cBhvr>
                                      <p:to>
                                        <p:clrVal>
                                          <a:schemeClr val="tx1"/>
                                        </p:clrVal>
                                      </p:to>
                                    </p:set>
                                  </p:childTnLst>
                                </p:cTn>
                              </p:par>
                              <p:par>
                                <p:cTn id="131" presetID="1" presetClass="entr" presetSubtype="0" fill="hold" nodeType="withEffect">
                                  <p:stCondLst>
                                    <p:cond delay="0"/>
                                  </p:stCondLst>
                                  <p:childTnLst>
                                    <p:set>
                                      <p:cBhvr>
                                        <p:cTn id="132" dur="1" fill="hold">
                                          <p:stCondLst>
                                            <p:cond delay="0"/>
                                          </p:stCondLst>
                                        </p:cTn>
                                        <p:tgtEl>
                                          <p:spTgt spid="60"/>
                                        </p:tgtEl>
                                        <p:attrNameLst>
                                          <p:attrName>style.visibility</p:attrName>
                                        </p:attrNameLst>
                                      </p:cBhvr>
                                      <p:to>
                                        <p:strVal val="visible"/>
                                      </p:to>
                                    </p:set>
                                  </p:childTnLst>
                                </p:cTn>
                              </p:par>
                              <p:par>
                                <p:cTn id="133" presetID="1" presetClass="entr" presetSubtype="0" fill="hold" grpId="1"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8">
                                            <p:txEl>
                                              <p:pRg st="6" end="6"/>
                                            </p:txEl>
                                          </p:spTgt>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par>
                                <p:cTn id="139" presetID="0" presetClass="path" presetSubtype="0" accel="50000" decel="50000" fill="hold" nodeType="withEffect">
                                  <p:stCondLst>
                                    <p:cond delay="0"/>
                                  </p:stCondLst>
                                  <p:childTnLst>
                                    <p:animMotion origin="layout" path="M -8.05556E-6 -1.69558E-6 C 0.02291 -0.10109 0.04583 -0.20194 -0.00955 -0.24381 C -0.06494 -0.28568 -0.19879 -0.26879 -0.33247 -0.25191 " pathEditMode="relative" ptsTypes="aaA">
                                      <p:cBhvr>
                                        <p:cTn id="140" dur="1000" fill="hold"/>
                                        <p:tgtEl>
                                          <p:spTgt spid="36"/>
                                        </p:tgtEl>
                                        <p:attrNameLst>
                                          <p:attrName>ppt_x</p:attrName>
                                          <p:attrName>ppt_y</p:attrName>
                                        </p:attrNameLst>
                                      </p:cBhvr>
                                    </p:animMotion>
                                  </p:childTnLst>
                                </p:cTn>
                              </p:par>
                            </p:childTnLst>
                          </p:cTn>
                        </p:par>
                        <p:par>
                          <p:cTn id="141" fill="hold">
                            <p:stCondLst>
                              <p:cond delay="1000"/>
                            </p:stCondLst>
                            <p:childTnLst>
                              <p:par>
                                <p:cTn id="142" presetID="0" presetClass="path" presetSubtype="0" accel="50000" decel="50000" fill="hold" nodeType="afterEffect">
                                  <p:stCondLst>
                                    <p:cond delay="0"/>
                                  </p:stCondLst>
                                  <p:childTnLst>
                                    <p:animMotion origin="layout" path="M 0 1.07564E-6 C -0.04601 -0.07842 -0.09167 -0.15661 -0.16597 -0.18783 C -0.24028 -0.21906 -0.34323 -0.20356 -0.44583 -0.18783 " pathEditMode="relative" rAng="0" ptsTypes="aaA">
                                      <p:cBhvr>
                                        <p:cTn id="143" dur="1000" fill="hold"/>
                                        <p:tgtEl>
                                          <p:spTgt spid="35"/>
                                        </p:tgtEl>
                                        <p:attrNameLst>
                                          <p:attrName>ppt_x</p:attrName>
                                          <p:attrName>ppt_y</p:attrName>
                                        </p:attrNameLst>
                                      </p:cBhvr>
                                      <p:rCtr x="-223" y="-110"/>
                                    </p:animMotion>
                                  </p:childTnLst>
                                </p:cTn>
                              </p:par>
                            </p:childTnLst>
                          </p:cTn>
                        </p:par>
                        <p:par>
                          <p:cTn id="144" fill="hold">
                            <p:stCondLst>
                              <p:cond delay="2000"/>
                            </p:stCondLst>
                            <p:childTnLst>
                              <p:par>
                                <p:cTn id="145" presetID="0" presetClass="path" presetSubtype="0" accel="50000" decel="50000" fill="hold" nodeType="afterEffect">
                                  <p:stCondLst>
                                    <p:cond delay="0"/>
                                  </p:stCondLst>
                                  <p:childTnLst>
                                    <p:animMotion origin="layout" path="M -0.12274 0.17477 C -0.12812 0.08195 -0.13333 -0.01088 -0.19549 -0.04722 C -0.25764 -0.08333 -0.37674 -0.06366 -0.49583 -0.04398 " pathEditMode="relative" rAng="0" ptsTypes="aaA">
                                      <p:cBhvr>
                                        <p:cTn id="146" dur="1000" fill="hold"/>
                                        <p:tgtEl>
                                          <p:spTgt spid="23"/>
                                        </p:tgtEl>
                                        <p:attrNameLst>
                                          <p:attrName>ppt_x</p:attrName>
                                          <p:attrName>ppt_y</p:attrName>
                                        </p:attrNameLst>
                                      </p:cBhvr>
                                      <p:rCtr x="-187" y="-129"/>
                                    </p:animMotion>
                                  </p:childTnLst>
                                </p:cTn>
                              </p:par>
                              <p:par>
                                <p:cTn id="147" presetID="0" presetClass="path" presetSubtype="0" accel="50000" decel="50000" fill="hold" nodeType="withEffect">
                                  <p:stCondLst>
                                    <p:cond delay="0"/>
                                  </p:stCondLst>
                                  <p:childTnLst>
                                    <p:animMotion origin="layout" path="M -0.20607 0.17234 C -0.21145 0.08467 -0.21666 -0.00323 -0.27882 -0.0377 C -0.34097 -0.07217 -0.46007 -0.05343 -0.57916 -0.03446 " pathEditMode="relative" rAng="0" ptsTypes="aaA">
                                      <p:cBhvr>
                                        <p:cTn id="148" dur="1000" fill="hold"/>
                                        <p:tgtEl>
                                          <p:spTgt spid="17"/>
                                        </p:tgtEl>
                                        <p:attrNameLst>
                                          <p:attrName>ppt_x</p:attrName>
                                          <p:attrName>ppt_y</p:attrName>
                                        </p:attrNameLst>
                                      </p:cBhvr>
                                      <p:rCtr x="-187" y="-122"/>
                                    </p:animMotion>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0" nodeType="clickEffect">
                                  <p:stCondLst>
                                    <p:cond delay="0"/>
                                  </p:stCondLst>
                                  <p:childTnLst>
                                    <p:set>
                                      <p:cBhvr>
                                        <p:cTn id="152" dur="1" fill="hold">
                                          <p:stCondLst>
                                            <p:cond delay="0"/>
                                          </p:stCondLst>
                                        </p:cTn>
                                        <p:tgtEl>
                                          <p:spTgt spid="43"/>
                                        </p:tgtEl>
                                        <p:attrNameLst>
                                          <p:attrName>style.visibility</p:attrName>
                                        </p:attrNameLst>
                                      </p:cBhvr>
                                      <p:to>
                                        <p:strVal val="hidden"/>
                                      </p:to>
                                    </p:set>
                                  </p:childTnLst>
                                </p:cTn>
                              </p:par>
                              <p:par>
                                <p:cTn id="153" presetID="5" presetClass="emph" presetSubtype="0" nodeType="withEffect">
                                  <p:stCondLst>
                                    <p:cond delay="0"/>
                                  </p:stCondLst>
                                  <p:childTnLst>
                                    <p:set>
                                      <p:cBhvr override="childStyle">
                                        <p:cTn id="154" dur="indefinite"/>
                                        <p:tgtEl>
                                          <p:spTgt spid="48">
                                            <p:txEl>
                                              <p:pRg st="6" end="6"/>
                                            </p:txEl>
                                          </p:spTgt>
                                        </p:tgtEl>
                                        <p:attrNameLst>
                                          <p:attrName>style.fontStyle</p:attrName>
                                        </p:attrNameLst>
                                      </p:cBhvr>
                                      <p:to>
                                        <p:strVal val="normal"/>
                                      </p:to>
                                    </p:set>
                                    <p:set>
                                      <p:cBhvr override="childStyle">
                                        <p:cTn id="155" dur="indefinite"/>
                                        <p:tgtEl>
                                          <p:spTgt spid="48">
                                            <p:txEl>
                                              <p:pRg st="6" end="6"/>
                                            </p:txEl>
                                          </p:spTgt>
                                        </p:tgtEl>
                                        <p:attrNameLst>
                                          <p:attrName>style.fontWeight</p:attrName>
                                        </p:attrNameLst>
                                      </p:cBhvr>
                                      <p:to>
                                        <p:strVal val="normal"/>
                                      </p:to>
                                    </p:set>
                                    <p:set>
                                      <p:cBhvr override="childStyle">
                                        <p:cTn id="156" dur="indefinite"/>
                                        <p:tgtEl>
                                          <p:spTgt spid="48">
                                            <p:txEl>
                                              <p:pRg st="6" end="6"/>
                                            </p:txEl>
                                          </p:spTgt>
                                        </p:tgtEl>
                                        <p:attrNameLst>
                                          <p:attrName>style.textDecorationUnderline</p:attrName>
                                        </p:attrNameLst>
                                      </p:cBhvr>
                                      <p:to>
                                        <p:strVal val="false"/>
                                      </p:to>
                                    </p:set>
                                  </p:childTnLst>
                                </p:cTn>
                              </p:par>
                              <p:par>
                                <p:cTn id="157" presetID="3" presetClass="emph" presetSubtype="1" nodeType="withEffect">
                                  <p:stCondLst>
                                    <p:cond delay="0"/>
                                  </p:stCondLst>
                                  <p:childTnLst>
                                    <p:set>
                                      <p:cBhvr override="childStyle">
                                        <p:cTn id="158" dur="indefinite"/>
                                        <p:tgtEl>
                                          <p:spTgt spid="48">
                                            <p:txEl>
                                              <p:pRg st="6" end="6"/>
                                            </p:txEl>
                                          </p:spTgt>
                                        </p:tgtEl>
                                        <p:attrNameLst>
                                          <p:attrName>style.color</p:attrName>
                                        </p:attrNameLst>
                                      </p:cBhvr>
                                      <p:to>
                                        <p:clrVal>
                                          <a:schemeClr val="tx1"/>
                                        </p:clrVal>
                                      </p:to>
                                    </p:set>
                                  </p:childTnLst>
                                </p:cTn>
                              </p:par>
                              <p:par>
                                <p:cTn id="159" presetID="1" presetClass="entr" presetSubtype="0" fill="hold" grpId="0" nodeType="withEffect">
                                  <p:stCondLst>
                                    <p:cond delay="0"/>
                                  </p:stCondLst>
                                  <p:childTnLst>
                                    <p:set>
                                      <p:cBhvr>
                                        <p:cTn id="160" dur="1" fill="hold">
                                          <p:stCondLst>
                                            <p:cond delay="0"/>
                                          </p:stCondLst>
                                        </p:cTn>
                                        <p:tgtEl>
                                          <p:spTgt spid="4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48">
                                            <p:txEl>
                                              <p:pRg st="7" end="7"/>
                                            </p:txEl>
                                          </p:spTgt>
                                        </p:tgtEl>
                                        <p:attrNameLst>
                                          <p:attrName>style.visibility</p:attrName>
                                        </p:attrNameLst>
                                      </p:cBhvr>
                                      <p:to>
                                        <p:strVal val="visible"/>
                                      </p:to>
                                    </p:set>
                                  </p:childTnLst>
                                </p:cTn>
                              </p:par>
                              <p:par>
                                <p:cTn id="163" presetID="6" presetClass="emph" presetSubtype="0" fill="hold" nodeType="withEffect">
                                  <p:stCondLst>
                                    <p:cond delay="0"/>
                                  </p:stCondLst>
                                  <p:childTnLst>
                                    <p:animScale>
                                      <p:cBhvr>
                                        <p:cTn id="164" dur="1000" fill="hold"/>
                                        <p:tgtEl>
                                          <p:spTgt spid="17"/>
                                        </p:tgtEl>
                                      </p:cBhvr>
                                      <p:by x="150000" y="150000"/>
                                    </p:animScale>
                                  </p:childTnLst>
                                </p:cTn>
                              </p:par>
                              <p:par>
                                <p:cTn id="165" presetID="10" presetClass="exit" presetSubtype="0" fill="hold" nodeType="withEffect">
                                  <p:stCondLst>
                                    <p:cond delay="0"/>
                                  </p:stCondLst>
                                  <p:childTnLst>
                                    <p:animEffect transition="out" filter="fade">
                                      <p:cBhvr>
                                        <p:cTn id="166" dur="2000"/>
                                        <p:tgtEl>
                                          <p:spTgt spid="36"/>
                                        </p:tgtEl>
                                      </p:cBhvr>
                                    </p:animEffect>
                                    <p:set>
                                      <p:cBhvr>
                                        <p:cTn id="167" dur="1" fill="hold">
                                          <p:stCondLst>
                                            <p:cond delay="1999"/>
                                          </p:stCondLst>
                                        </p:cTn>
                                        <p:tgtEl>
                                          <p:spTgt spid="36"/>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2000"/>
                                        <p:tgtEl>
                                          <p:spTgt spid="35"/>
                                        </p:tgtEl>
                                      </p:cBhvr>
                                    </p:animEffect>
                                    <p:set>
                                      <p:cBhvr>
                                        <p:cTn id="170" dur="1" fill="hold">
                                          <p:stCondLst>
                                            <p:cond delay="1999"/>
                                          </p:stCondLst>
                                        </p:cTn>
                                        <p:tgtEl>
                                          <p:spTgt spid="35"/>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2000"/>
                                        <p:tgtEl>
                                          <p:spTgt spid="23"/>
                                        </p:tgtEl>
                                      </p:cBhvr>
                                    </p:animEffect>
                                    <p:set>
                                      <p:cBhvr>
                                        <p:cTn id="173"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9" grpId="0" animBg="1"/>
      <p:bldP spid="39" grpId="0"/>
      <p:bldP spid="39" grpId="1"/>
      <p:bldP spid="40" grpId="0"/>
      <p:bldP spid="40" grpId="1"/>
      <p:bldP spid="41" grpId="0"/>
      <p:bldP spid="41" grpId="1"/>
      <p:bldP spid="42" grpId="0"/>
      <p:bldP spid="42" grpId="1"/>
      <p:bldP spid="43" grpId="0"/>
      <p:bldP spid="43" grpId="1"/>
      <p:bldP spid="44" grpId="0"/>
      <p:bldP spid="45" grpId="0"/>
      <p:bldP spid="45" grpId="1"/>
      <p:bldP spid="28" grpId="0"/>
      <p:bldP spid="28" grpId="1"/>
      <p:bldP spid="30" grpId="0"/>
      <p:bldP spid="30" grpId="1"/>
      <p:bldP spid="32" grpId="0"/>
      <p:bldP spid="63" grpId="0" animBg="1"/>
      <p:bldP spid="7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e 8"/>
          <p:cNvSpPr/>
          <p:nvPr/>
        </p:nvSpPr>
        <p:spPr>
          <a:xfrm flipH="1">
            <a:off x="-2038350" y="4386263"/>
            <a:ext cx="7124700" cy="4943475"/>
          </a:xfrm>
          <a:prstGeom prst="pie">
            <a:avLst>
              <a:gd name="adj1" fmla="val 10800456"/>
              <a:gd name="adj2" fmla="val 16223418"/>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dirty="0"/>
              <a:t>Embedding Messages in Vectors </a:t>
            </a:r>
          </a:p>
        </p:txBody>
      </p:sp>
      <p:sp>
        <p:nvSpPr>
          <p:cNvPr id="3" name="Content Placeholder 2"/>
          <p:cNvSpPr>
            <a:spLocks noGrp="1"/>
          </p:cNvSpPr>
          <p:nvPr>
            <p:ph idx="1"/>
          </p:nvPr>
        </p:nvSpPr>
        <p:spPr>
          <a:xfrm>
            <a:off x="1981200" y="1600202"/>
            <a:ext cx="8229600" cy="2895599"/>
          </a:xfrm>
        </p:spPr>
        <p:txBody>
          <a:bodyPr>
            <a:normAutofit/>
          </a:bodyPr>
          <a:lstStyle/>
          <a:p>
            <a:pPr marL="514350" indent="-514350"/>
            <a:r>
              <a:rPr lang="en-US" b="1" dirty="0"/>
              <a:t>Encrypt</a:t>
            </a:r>
            <a:r>
              <a:rPr lang="en-US" dirty="0"/>
              <a:t> the message using the identifier</a:t>
            </a:r>
          </a:p>
          <a:p>
            <a:pPr marL="514350" indent="-514350"/>
            <a:r>
              <a:rPr lang="en-US" dirty="0"/>
              <a:t>Generate chunks using </a:t>
            </a:r>
            <a:r>
              <a:rPr lang="en-US" b="1" dirty="0"/>
              <a:t>erasure coding</a:t>
            </a:r>
            <a:endParaRPr lang="en-US" dirty="0"/>
          </a:p>
          <a:p>
            <a:pPr marL="914400" lvl="1" indent="-514350"/>
            <a:r>
              <a:rPr lang="en-US" dirty="0"/>
              <a:t>Generate many chunks, recover from </a:t>
            </a:r>
            <a:r>
              <a:rPr lang="en-US" i="1" dirty="0"/>
              <a:t>any</a:t>
            </a:r>
            <a:r>
              <a:rPr lang="en-US" dirty="0"/>
              <a:t> k-subset</a:t>
            </a:r>
          </a:p>
          <a:p>
            <a:pPr marL="914400" lvl="1" indent="-514350"/>
            <a:r>
              <a:rPr lang="en-US" dirty="0"/>
              <a:t>Allows splitting among many vectors, robustness</a:t>
            </a:r>
          </a:p>
          <a:p>
            <a:pPr marL="514350" indent="-514350"/>
            <a:r>
              <a:rPr lang="en-US" b="1" dirty="0"/>
              <a:t>Embed</a:t>
            </a:r>
            <a:r>
              <a:rPr lang="en-US" dirty="0"/>
              <a:t> chunks into vectors</a:t>
            </a:r>
          </a:p>
          <a:p>
            <a:pPr marL="914400" lvl="1" indent="-514350"/>
            <a:endParaRPr lang="en-US" dirty="0"/>
          </a:p>
        </p:txBody>
      </p:sp>
      <p:sp>
        <p:nvSpPr>
          <p:cNvPr id="11" name="Content Placeholder 2"/>
          <p:cNvSpPr txBox="1">
            <a:spLocks/>
          </p:cNvSpPr>
          <p:nvPr/>
        </p:nvSpPr>
        <p:spPr bwMode="auto">
          <a:xfrm>
            <a:off x="5029200" y="4495800"/>
            <a:ext cx="54864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914400" lvl="1" indent="-514350" fontAlgn="base">
              <a:spcBef>
                <a:spcPct val="20000"/>
              </a:spcBef>
              <a:spcAft>
                <a:spcPct val="0"/>
              </a:spcAft>
              <a:defRPr/>
            </a:pPr>
            <a:r>
              <a:rPr lang="en-US" sz="3000" i="1" dirty="0" err="1"/>
              <a:t>Steganography</a:t>
            </a:r>
            <a:r>
              <a:rPr lang="en-US" sz="3000" dirty="0"/>
              <a:t>: hard to detect</a:t>
            </a:r>
          </a:p>
          <a:p>
            <a:pPr marL="914400" lvl="1" indent="-514350" fontAlgn="base">
              <a:spcBef>
                <a:spcPct val="20000"/>
              </a:spcBef>
              <a:spcAft>
                <a:spcPct val="0"/>
              </a:spcAft>
              <a:defRPr/>
            </a:pPr>
            <a:r>
              <a:rPr lang="en-US" sz="3000" i="1" dirty="0"/>
              <a:t>Watermarking</a:t>
            </a:r>
            <a:r>
              <a:rPr lang="en-US" sz="3000" dirty="0"/>
              <a:t>: hard to remove</a:t>
            </a:r>
          </a:p>
          <a:p>
            <a:pPr marL="914400" lvl="1" indent="-514350" fontAlgn="base">
              <a:spcBef>
                <a:spcPct val="20000"/>
              </a:spcBef>
              <a:spcAft>
                <a:spcPct val="0"/>
              </a:spcAft>
              <a:defRPr/>
            </a:pPr>
            <a:endParaRPr lang="en-US" sz="2600" dirty="0"/>
          </a:p>
          <a:p>
            <a:pPr marL="914400" lvl="1" indent="-514350" fontAlgn="base">
              <a:spcBef>
                <a:spcPct val="20000"/>
              </a:spcBef>
              <a:spcAft>
                <a:spcPct val="0"/>
              </a:spcAft>
              <a:defRPr/>
            </a:pPr>
            <a:r>
              <a:rPr lang="en-US" sz="3000" dirty="0"/>
              <a:t>Do the reverse to decode</a:t>
            </a:r>
          </a:p>
          <a:p>
            <a:pPr marL="342900" indent="-342900" fontAlgn="base">
              <a:spcBef>
                <a:spcPct val="20000"/>
              </a:spcBef>
              <a:spcAft>
                <a:spcPct val="0"/>
              </a:spcAft>
              <a:buFont typeface="Arial" charset="0"/>
              <a:buChar char="•"/>
              <a:defRPr/>
            </a:pPr>
            <a:endParaRPr lang="en-US" sz="3200" dirty="0"/>
          </a:p>
        </p:txBody>
      </p:sp>
      <p:cxnSp>
        <p:nvCxnSpPr>
          <p:cNvPr id="12" name="Straight Connector 11"/>
          <p:cNvCxnSpPr/>
          <p:nvPr/>
        </p:nvCxnSpPr>
        <p:spPr>
          <a:xfrm>
            <a:off x="1500353" y="6261538"/>
            <a:ext cx="34718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82726" y="4522502"/>
            <a:ext cx="3851275" cy="2640299"/>
          </a:xfrm>
          <a:prstGeom prst="rect">
            <a:avLst/>
          </a:prstGeom>
          <a:noFill/>
        </p:spPr>
        <p:txBody>
          <a:bodyPr wrap="square" rtlCol="0">
            <a:spAutoFit/>
          </a:bodyPr>
          <a:lstStyle/>
          <a:p>
            <a:pPr marL="342900" indent="-342900"/>
            <a:r>
              <a:rPr lang="en-US" dirty="0">
                <a:latin typeface="+mj-lt"/>
              </a:rPr>
              <a:t>Collage steps:</a:t>
            </a:r>
          </a:p>
          <a:p>
            <a:pPr marL="342900" indent="-342900">
              <a:buFont typeface="+mj-lt"/>
              <a:buAutoNum type="arabicPeriod"/>
            </a:pPr>
            <a:r>
              <a:rPr lang="en-US" dirty="0">
                <a:latin typeface="+mj-lt"/>
              </a:rPr>
              <a:t>Obtain message</a:t>
            </a:r>
          </a:p>
          <a:p>
            <a:pPr marL="342900" indent="-342900">
              <a:buFont typeface="+mj-lt"/>
              <a:buAutoNum type="arabicPeriod"/>
            </a:pPr>
            <a:r>
              <a:rPr lang="en-US" dirty="0">
                <a:latin typeface="+mj-lt"/>
              </a:rPr>
              <a:t>Pick message identifier</a:t>
            </a:r>
          </a:p>
          <a:p>
            <a:pPr marL="342900" indent="-342900">
              <a:buFont typeface="+mj-lt"/>
              <a:buAutoNum type="arabicPeriod"/>
            </a:pPr>
            <a:r>
              <a:rPr lang="en-US" dirty="0">
                <a:latin typeface="+mj-lt"/>
              </a:rPr>
              <a:t>Obtain cover media</a:t>
            </a:r>
          </a:p>
          <a:p>
            <a:pPr marL="342900" indent="-342900">
              <a:buFont typeface="+mj-lt"/>
              <a:buAutoNum type="arabicPeriod"/>
            </a:pPr>
            <a:r>
              <a:rPr lang="en-US" b="1" dirty="0">
                <a:solidFill>
                  <a:schemeClr val="accent1"/>
                </a:solidFill>
                <a:latin typeface="+mj-lt"/>
              </a:rPr>
              <a:t>Embed message in cover</a:t>
            </a:r>
          </a:p>
          <a:p>
            <a:pPr marL="342900" indent="-342900">
              <a:buFont typeface="+mj-lt"/>
              <a:buAutoNum type="arabicPeriod"/>
            </a:pPr>
            <a:r>
              <a:rPr lang="en-US" dirty="0">
                <a:latin typeface="+mj-lt"/>
              </a:rPr>
              <a:t>Upload UGC to content host</a:t>
            </a:r>
          </a:p>
          <a:p>
            <a:pPr marL="342900" indent="-342900">
              <a:spcBef>
                <a:spcPts val="600"/>
              </a:spcBef>
              <a:buFont typeface="+mj-lt"/>
              <a:buAutoNum type="arabicPeriod"/>
            </a:pPr>
            <a:r>
              <a:rPr lang="en-US" dirty="0">
                <a:latin typeface="+mj-lt"/>
              </a:rPr>
              <a:t>Find and download UGC</a:t>
            </a:r>
          </a:p>
          <a:p>
            <a:pPr marL="342900" indent="-342900">
              <a:buFont typeface="+mj-lt"/>
              <a:buAutoNum type="arabicPeriod"/>
            </a:pPr>
            <a:r>
              <a:rPr lang="en-US" b="1" dirty="0">
                <a:solidFill>
                  <a:schemeClr val="accent1"/>
                </a:solidFill>
                <a:latin typeface="+mj-lt"/>
              </a:rPr>
              <a:t>Decode message from UGC</a:t>
            </a:r>
          </a:p>
          <a:p>
            <a:pPr marL="342900" indent="-342900">
              <a:buFont typeface="+mj-lt"/>
              <a:buAutoNum type="arabicPeriod"/>
            </a:pPr>
            <a:endParaRPr lang="en-US" dirty="0"/>
          </a:p>
        </p:txBody>
      </p:sp>
    </p:spTree>
    <p:extLst>
      <p:ext uri="{BB962C8B-B14F-4D97-AF65-F5344CB8AC3E}">
        <p14:creationId xmlns:p14="http://schemas.microsoft.com/office/powerpoint/2010/main" val="276948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4271" y="683030"/>
            <a:ext cx="6664260" cy="707886"/>
          </a:xfrm>
          <a:prstGeom prst="rect">
            <a:avLst/>
          </a:prstGeom>
          <a:noFill/>
        </p:spPr>
        <p:txBody>
          <a:bodyPr wrap="none" rtlCol="0">
            <a:spAutoFit/>
          </a:bodyPr>
          <a:lstStyle/>
          <a:p>
            <a:r>
              <a:rPr lang="en-US" sz="4000" dirty="0">
                <a:latin typeface="+mj-lt"/>
              </a:rPr>
              <a:t>Virtual Private Networks (VPNs)</a:t>
            </a:r>
          </a:p>
        </p:txBody>
      </p:sp>
      <p:sp>
        <p:nvSpPr>
          <p:cNvPr id="5" name="TextBox 4"/>
          <p:cNvSpPr txBox="1"/>
          <p:nvPr/>
        </p:nvSpPr>
        <p:spPr>
          <a:xfrm>
            <a:off x="734786" y="1714500"/>
            <a:ext cx="7961731" cy="954107"/>
          </a:xfrm>
          <a:prstGeom prst="rect">
            <a:avLst/>
          </a:prstGeom>
          <a:noFill/>
        </p:spPr>
        <p:txBody>
          <a:bodyPr wrap="none" rtlCol="0">
            <a:spAutoFit/>
          </a:bodyPr>
          <a:lstStyle/>
          <a:p>
            <a:r>
              <a:rPr lang="en-US" sz="2800" dirty="0"/>
              <a:t>Encrypt and tunnel user’s traffic through proxy server.</a:t>
            </a:r>
          </a:p>
          <a:p>
            <a:pPr marL="457200" indent="-457200">
              <a:buFont typeface="Arial" charset="0"/>
              <a:buChar char="•"/>
            </a:pPr>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464" y="3099495"/>
            <a:ext cx="6473602" cy="3236801"/>
          </a:xfrm>
          <a:prstGeom prst="rect">
            <a:avLst/>
          </a:prstGeom>
        </p:spPr>
      </p:pic>
    </p:spTree>
    <p:extLst>
      <p:ext uri="{BB962C8B-B14F-4D97-AF65-F5344CB8AC3E}">
        <p14:creationId xmlns:p14="http://schemas.microsoft.com/office/powerpoint/2010/main" val="288036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Bob’s Vectors?</a:t>
            </a:r>
          </a:p>
        </p:txBody>
      </p:sp>
      <p:sp>
        <p:nvSpPr>
          <p:cNvPr id="3" name="Content Placeholder 2"/>
          <p:cNvSpPr>
            <a:spLocks noGrp="1"/>
          </p:cNvSpPr>
          <p:nvPr>
            <p:ph idx="1"/>
          </p:nvPr>
        </p:nvSpPr>
        <p:spPr>
          <a:xfrm>
            <a:off x="1981200" y="1600201"/>
            <a:ext cx="8229600" cy="1828800"/>
          </a:xfrm>
        </p:spPr>
        <p:txBody>
          <a:bodyPr>
            <a:normAutofit fontScale="85000" lnSpcReduction="20000"/>
          </a:bodyPr>
          <a:lstStyle/>
          <a:p>
            <a:r>
              <a:rPr lang="en-US" dirty="0"/>
              <a:t>Crawling all of </a:t>
            </a:r>
            <a:r>
              <a:rPr lang="en-US" dirty="0" err="1"/>
              <a:t>Flickr</a:t>
            </a:r>
            <a:r>
              <a:rPr lang="en-US" dirty="0"/>
              <a:t> is not an option</a:t>
            </a:r>
          </a:p>
          <a:p>
            <a:r>
              <a:rPr lang="en-US" dirty="0"/>
              <a:t>Must agree on a subset of a content host without any immediate communication</a:t>
            </a:r>
          </a:p>
          <a:p>
            <a:endParaRPr lang="en-US" dirty="0"/>
          </a:p>
          <a:p>
            <a:pPr>
              <a:buNone/>
            </a:pPr>
            <a:r>
              <a:rPr lang="en-US" dirty="0"/>
              <a:t>		</a:t>
            </a:r>
          </a:p>
        </p:txBody>
      </p:sp>
      <p:sp>
        <p:nvSpPr>
          <p:cNvPr id="7" name="Pie 6"/>
          <p:cNvSpPr/>
          <p:nvPr/>
        </p:nvSpPr>
        <p:spPr>
          <a:xfrm flipH="1">
            <a:off x="-2038350" y="4386263"/>
            <a:ext cx="7124700" cy="4943475"/>
          </a:xfrm>
          <a:prstGeom prst="pie">
            <a:avLst>
              <a:gd name="adj1" fmla="val 10800456"/>
              <a:gd name="adj2" fmla="val 16223418"/>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15" name="Straight Connector 14"/>
          <p:cNvCxnSpPr/>
          <p:nvPr/>
        </p:nvCxnSpPr>
        <p:spPr>
          <a:xfrm>
            <a:off x="1500353" y="6261538"/>
            <a:ext cx="34718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82726" y="4522502"/>
            <a:ext cx="3851275" cy="2640299"/>
          </a:xfrm>
          <a:prstGeom prst="rect">
            <a:avLst/>
          </a:prstGeom>
          <a:noFill/>
        </p:spPr>
        <p:txBody>
          <a:bodyPr wrap="square" rtlCol="0">
            <a:spAutoFit/>
          </a:bodyPr>
          <a:lstStyle/>
          <a:p>
            <a:pPr marL="342900" indent="-342900"/>
            <a:r>
              <a:rPr lang="en-US" dirty="0">
                <a:latin typeface="+mj-lt"/>
              </a:rPr>
              <a:t>Collage steps:</a:t>
            </a:r>
          </a:p>
          <a:p>
            <a:pPr marL="342900" indent="-342900">
              <a:buFont typeface="+mj-lt"/>
              <a:buAutoNum type="arabicPeriod"/>
            </a:pPr>
            <a:r>
              <a:rPr lang="en-US" dirty="0">
                <a:latin typeface="+mj-lt"/>
              </a:rPr>
              <a:t>Obtain message</a:t>
            </a:r>
          </a:p>
          <a:p>
            <a:pPr marL="342900" indent="-342900">
              <a:buFont typeface="+mj-lt"/>
              <a:buAutoNum type="arabicPeriod"/>
            </a:pPr>
            <a:r>
              <a:rPr lang="en-US" dirty="0">
                <a:latin typeface="+mj-lt"/>
              </a:rPr>
              <a:t>Pick message identifier</a:t>
            </a:r>
          </a:p>
          <a:p>
            <a:pPr marL="342900" indent="-342900">
              <a:buFont typeface="+mj-lt"/>
              <a:buAutoNum type="arabicPeriod"/>
            </a:pPr>
            <a:r>
              <a:rPr lang="en-US" dirty="0">
                <a:latin typeface="+mj-lt"/>
              </a:rPr>
              <a:t>Obtain cover media</a:t>
            </a:r>
          </a:p>
          <a:p>
            <a:pPr marL="342900" indent="-342900">
              <a:buFont typeface="+mj-lt"/>
              <a:buAutoNum type="arabicPeriod"/>
            </a:pPr>
            <a:r>
              <a:rPr lang="en-US" dirty="0">
                <a:latin typeface="+mj-lt"/>
              </a:rPr>
              <a:t>Embed message in cover</a:t>
            </a:r>
          </a:p>
          <a:p>
            <a:pPr marL="342900" indent="-342900">
              <a:buFont typeface="+mj-lt"/>
              <a:buAutoNum type="arabicPeriod"/>
            </a:pPr>
            <a:r>
              <a:rPr lang="en-US" b="1" dirty="0">
                <a:solidFill>
                  <a:schemeClr val="accent1"/>
                </a:solidFill>
                <a:latin typeface="+mj-lt"/>
              </a:rPr>
              <a:t>Upload UGC to content host</a:t>
            </a:r>
          </a:p>
          <a:p>
            <a:pPr marL="342900" indent="-342900">
              <a:spcBef>
                <a:spcPts val="600"/>
              </a:spcBef>
              <a:buFont typeface="+mj-lt"/>
              <a:buAutoNum type="arabicPeriod"/>
            </a:pPr>
            <a:r>
              <a:rPr lang="en-US" b="1" dirty="0">
                <a:solidFill>
                  <a:schemeClr val="accent1"/>
                </a:solidFill>
                <a:latin typeface="+mj-lt"/>
              </a:rPr>
              <a:t>Find and download UGC</a:t>
            </a:r>
          </a:p>
          <a:p>
            <a:pPr marL="342900" indent="-342900">
              <a:buFont typeface="+mj-lt"/>
              <a:buAutoNum type="arabicPeriod"/>
            </a:pPr>
            <a:r>
              <a:rPr lang="en-US" dirty="0">
                <a:latin typeface="+mj-lt"/>
              </a:rPr>
              <a:t>Decode message from UGC</a:t>
            </a:r>
          </a:p>
          <a:p>
            <a:pPr marL="342900" indent="-342900">
              <a:buFont typeface="+mj-lt"/>
              <a:buAutoNum type="arabicPeriod"/>
            </a:pPr>
            <a:endParaRPr lang="en-US" dirty="0"/>
          </a:p>
        </p:txBody>
      </p:sp>
      <p:sp>
        <p:nvSpPr>
          <p:cNvPr id="17" name="Content Placeholder 2"/>
          <p:cNvSpPr txBox="1">
            <a:spLocks/>
          </p:cNvSpPr>
          <p:nvPr/>
        </p:nvSpPr>
        <p:spPr bwMode="auto">
          <a:xfrm>
            <a:off x="4572000" y="3581401"/>
            <a:ext cx="5867400" cy="17525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defRPr/>
            </a:pPr>
            <a:r>
              <a:rPr lang="en-US" sz="3200" b="1" dirty="0"/>
              <a:t>Solution</a:t>
            </a:r>
            <a:r>
              <a:rPr lang="en-US" sz="3200" dirty="0"/>
              <a:t>: A predictable way of mapping message identifiers to subsets of content hosts</a:t>
            </a:r>
          </a:p>
        </p:txBody>
      </p:sp>
    </p:spTree>
    <p:extLst>
      <p:ext uri="{BB962C8B-B14F-4D97-AF65-F5344CB8AC3E}">
        <p14:creationId xmlns:p14="http://schemas.microsoft.com/office/powerpoint/2010/main" val="4104649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7010401" y="1295401"/>
            <a:ext cx="2505173" cy="461665"/>
          </a:xfrm>
          <a:prstGeom prst="rect">
            <a:avLst/>
          </a:prstGeom>
          <a:noFill/>
        </p:spPr>
        <p:txBody>
          <a:bodyPr wrap="none" rtlCol="0">
            <a:spAutoFit/>
          </a:bodyPr>
          <a:lstStyle/>
          <a:p>
            <a:r>
              <a:rPr lang="en-US" sz="2400" dirty="0">
                <a:latin typeface="+mj-lt"/>
              </a:rPr>
              <a:t>Message Identifier</a:t>
            </a:r>
          </a:p>
        </p:txBody>
      </p:sp>
      <p:sp>
        <p:nvSpPr>
          <p:cNvPr id="2" name="Title 1"/>
          <p:cNvSpPr>
            <a:spLocks noGrp="1"/>
          </p:cNvSpPr>
          <p:nvPr>
            <p:ph type="title"/>
          </p:nvPr>
        </p:nvSpPr>
        <p:spPr/>
        <p:txBody>
          <a:bodyPr/>
          <a:lstStyle/>
          <a:p>
            <a:r>
              <a:rPr lang="en-US" dirty="0"/>
              <a:t>Solution: Task Mapping</a:t>
            </a:r>
          </a:p>
        </p:txBody>
      </p:sp>
      <p:sp>
        <p:nvSpPr>
          <p:cNvPr id="4" name="12-Point Star 3"/>
          <p:cNvSpPr/>
          <p:nvPr/>
        </p:nvSpPr>
        <p:spPr>
          <a:xfrm>
            <a:off x="6248400" y="2514600"/>
            <a:ext cx="4114800" cy="4114800"/>
          </a:xfrm>
          <a:prstGeom prst="star12">
            <a:avLst>
              <a:gd name="adj" fmla="val 0"/>
            </a:avLst>
          </a:prstGeom>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6324600" y="2590800"/>
            <a:ext cx="3962400" cy="3962400"/>
          </a:xfrm>
          <a:prstGeom prst="ellipse">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3" name="Group 12"/>
          <p:cNvGrpSpPr/>
          <p:nvPr/>
        </p:nvGrpSpPr>
        <p:grpSpPr>
          <a:xfrm>
            <a:off x="7010401" y="3505200"/>
            <a:ext cx="2555913" cy="2362200"/>
            <a:chOff x="4876800" y="2667000"/>
            <a:chExt cx="2555913" cy="2362200"/>
          </a:xfrm>
        </p:grpSpPr>
        <p:cxnSp>
          <p:nvCxnSpPr>
            <p:cNvPr id="14" name="Straight Arrow Connector 13"/>
            <p:cNvCxnSpPr/>
            <p:nvPr/>
          </p:nvCxnSpPr>
          <p:spPr>
            <a:xfrm rot="10800000">
              <a:off x="4876800" y="3962400"/>
              <a:ext cx="838202" cy="6096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4610100" y="3467100"/>
              <a:ext cx="1905000" cy="304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715000" y="3877019"/>
              <a:ext cx="1717713" cy="69498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5638800" y="4648200"/>
              <a:ext cx="457200" cy="304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53000" y="4495800"/>
              <a:ext cx="835806" cy="461665"/>
            </a:xfrm>
            <a:prstGeom prst="rect">
              <a:avLst/>
            </a:prstGeom>
            <a:noFill/>
          </p:spPr>
          <p:txBody>
            <a:bodyPr wrap="none" rtlCol="0">
              <a:spAutoFit/>
            </a:bodyPr>
            <a:lstStyle/>
            <a:p>
              <a:r>
                <a:rPr lang="en-US" sz="2400" dirty="0">
                  <a:latin typeface="+mj-lt"/>
                </a:rPr>
                <a:t>Tasks</a:t>
              </a:r>
            </a:p>
          </p:txBody>
        </p:sp>
      </p:grpSp>
      <p:sp>
        <p:nvSpPr>
          <p:cNvPr id="25" name="Rounded Rectangle 24"/>
          <p:cNvSpPr/>
          <p:nvPr/>
        </p:nvSpPr>
        <p:spPr>
          <a:xfrm>
            <a:off x="6705600" y="1714500"/>
            <a:ext cx="3048000"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latin typeface="Courier New" pitchFamily="49" charset="0"/>
                <a:cs typeface="Courier New" pitchFamily="49" charset="0"/>
              </a:rPr>
              <a:t>http://nytimes.com</a:t>
            </a:r>
          </a:p>
        </p:txBody>
      </p:sp>
      <p:sp>
        <p:nvSpPr>
          <p:cNvPr id="27" name="Oval 26"/>
          <p:cNvSpPr/>
          <p:nvPr/>
        </p:nvSpPr>
        <p:spPr>
          <a:xfrm>
            <a:off x="9677400" y="4267200"/>
            <a:ext cx="6096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p>
        </p:txBody>
      </p:sp>
      <p:sp>
        <p:nvSpPr>
          <p:cNvPr id="28" name="Oval 27"/>
          <p:cNvSpPr/>
          <p:nvPr/>
        </p:nvSpPr>
        <p:spPr>
          <a:xfrm>
            <a:off x="8001000" y="5943600"/>
            <a:ext cx="6096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6</a:t>
            </a:r>
          </a:p>
        </p:txBody>
      </p:sp>
      <p:sp>
        <p:nvSpPr>
          <p:cNvPr id="29" name="Oval 28"/>
          <p:cNvSpPr/>
          <p:nvPr/>
        </p:nvSpPr>
        <p:spPr>
          <a:xfrm>
            <a:off x="6324600" y="4267200"/>
            <a:ext cx="6096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9</a:t>
            </a:r>
          </a:p>
        </p:txBody>
      </p:sp>
      <p:sp>
        <p:nvSpPr>
          <p:cNvPr id="30" name="Oval 29"/>
          <p:cNvSpPr/>
          <p:nvPr/>
        </p:nvSpPr>
        <p:spPr>
          <a:xfrm>
            <a:off x="7162800" y="2819400"/>
            <a:ext cx="6096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11</a:t>
            </a:r>
          </a:p>
        </p:txBody>
      </p:sp>
      <p:cxnSp>
        <p:nvCxnSpPr>
          <p:cNvPr id="34" name="Straight Arrow Connector 33"/>
          <p:cNvCxnSpPr/>
          <p:nvPr/>
        </p:nvCxnSpPr>
        <p:spPr>
          <a:xfrm rot="10800000">
            <a:off x="5776513" y="1994055"/>
            <a:ext cx="1383601" cy="104139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7162800" y="2819400"/>
            <a:ext cx="609600" cy="609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11</a:t>
            </a:r>
          </a:p>
        </p:txBody>
      </p:sp>
      <p:sp>
        <p:nvSpPr>
          <p:cNvPr id="42" name="Oval 41"/>
          <p:cNvSpPr/>
          <p:nvPr/>
        </p:nvSpPr>
        <p:spPr>
          <a:xfrm>
            <a:off x="6324600" y="4267200"/>
            <a:ext cx="609600" cy="609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9</a:t>
            </a:r>
          </a:p>
        </p:txBody>
      </p:sp>
      <p:cxnSp>
        <p:nvCxnSpPr>
          <p:cNvPr id="44" name="Straight Arrow Connector 43"/>
          <p:cNvCxnSpPr/>
          <p:nvPr/>
        </p:nvCxnSpPr>
        <p:spPr>
          <a:xfrm rot="16200000" flipH="1">
            <a:off x="8148753" y="2128954"/>
            <a:ext cx="788020" cy="74527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2" idx="1"/>
          </p:cNvCxnSpPr>
          <p:nvPr/>
        </p:nvCxnSpPr>
        <p:spPr>
          <a:xfrm rot="16200000" flipV="1">
            <a:off x="5161863" y="3104462"/>
            <a:ext cx="1646325" cy="8577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Content Placeholder 3"/>
          <p:cNvSpPr txBox="1">
            <a:spLocks/>
          </p:cNvSpPr>
          <p:nvPr/>
        </p:nvSpPr>
        <p:spPr>
          <a:xfrm>
            <a:off x="1752600" y="2895600"/>
            <a:ext cx="3810000" cy="1447801"/>
          </a:xfrm>
          <a:prstGeom prst="rect">
            <a:avLst/>
          </a:prstGeom>
        </p:spPr>
        <p:txBody>
          <a:bodyPr>
            <a:normAutofit fontScale="62500" lnSpcReduction="20000"/>
          </a:bodyPr>
          <a:lstStyle/>
          <a:p>
            <a:pPr marL="342900" indent="-342900" fontAlgn="base">
              <a:spcBef>
                <a:spcPct val="20000"/>
              </a:spcBef>
              <a:spcAft>
                <a:spcPct val="0"/>
              </a:spcAft>
              <a:buFont typeface="Arial" charset="0"/>
              <a:buChar char="•"/>
              <a:defRPr/>
            </a:pPr>
            <a:r>
              <a:rPr lang="en-US" sz="3200" dirty="0"/>
              <a:t>Receivers perform these tasks to get vectors</a:t>
            </a:r>
          </a:p>
          <a:p>
            <a:pPr marL="342900" indent="-342900" fontAlgn="base">
              <a:spcBef>
                <a:spcPct val="20000"/>
              </a:spcBef>
              <a:spcAft>
                <a:spcPct val="0"/>
              </a:spcAft>
              <a:buFont typeface="Arial" charset="0"/>
              <a:buChar char="•"/>
              <a:defRPr/>
            </a:pPr>
            <a:r>
              <a:rPr lang="en-US" sz="3200" dirty="0"/>
              <a:t>Senders publish vectors so that when receivers perform tasks, they get the sender’s vectors</a:t>
            </a:r>
          </a:p>
        </p:txBody>
      </p:sp>
      <p:sp>
        <p:nvSpPr>
          <p:cNvPr id="71" name="TextBox 70"/>
          <p:cNvSpPr txBox="1"/>
          <p:nvPr/>
        </p:nvSpPr>
        <p:spPr>
          <a:xfrm>
            <a:off x="3657600" y="1371601"/>
            <a:ext cx="835806" cy="461665"/>
          </a:xfrm>
          <a:prstGeom prst="rect">
            <a:avLst/>
          </a:prstGeom>
          <a:noFill/>
        </p:spPr>
        <p:txBody>
          <a:bodyPr wrap="none" rtlCol="0">
            <a:spAutoFit/>
          </a:bodyPr>
          <a:lstStyle/>
          <a:p>
            <a:r>
              <a:rPr lang="en-US" sz="2400" dirty="0">
                <a:latin typeface="+mj-lt"/>
              </a:rPr>
              <a:t>Tasks</a:t>
            </a:r>
          </a:p>
        </p:txBody>
      </p:sp>
      <p:sp>
        <p:nvSpPr>
          <p:cNvPr id="41" name="Content Placeholder 3"/>
          <p:cNvSpPr txBox="1">
            <a:spLocks/>
          </p:cNvSpPr>
          <p:nvPr/>
        </p:nvSpPr>
        <p:spPr>
          <a:xfrm>
            <a:off x="1524000" y="1828801"/>
            <a:ext cx="5791200" cy="2438399"/>
          </a:xfrm>
          <a:prstGeom prst="rect">
            <a:avLst/>
          </a:prstGeom>
        </p:spPr>
        <p:txBody>
          <a:bodyPr/>
          <a:lstStyle/>
          <a:p>
            <a:pPr marL="514350" indent="-514350" fontAlgn="base">
              <a:spcBef>
                <a:spcPct val="20000"/>
              </a:spcBef>
              <a:spcAft>
                <a:spcPct val="0"/>
              </a:spcAft>
              <a:buFont typeface="+mj-lt"/>
              <a:buAutoNum type="arabicPeriod"/>
              <a:defRPr/>
            </a:pPr>
            <a:r>
              <a:rPr lang="en-US" sz="2400" dirty="0"/>
              <a:t>Hash the identifier</a:t>
            </a:r>
          </a:p>
          <a:p>
            <a:pPr marL="514350" indent="-514350" fontAlgn="base">
              <a:spcBef>
                <a:spcPct val="20000"/>
              </a:spcBef>
              <a:spcAft>
                <a:spcPct val="0"/>
              </a:spcAft>
              <a:buFont typeface="+mj-lt"/>
              <a:buAutoNum type="arabicPeriod"/>
              <a:defRPr/>
            </a:pPr>
            <a:r>
              <a:rPr lang="en-US" sz="2400" dirty="0"/>
              <a:t>Hash the tasks</a:t>
            </a:r>
          </a:p>
          <a:p>
            <a:pPr marL="514350" indent="-514350" fontAlgn="base">
              <a:spcBef>
                <a:spcPct val="20000"/>
              </a:spcBef>
              <a:spcAft>
                <a:spcPct val="0"/>
              </a:spcAft>
              <a:buFont typeface="+mj-lt"/>
              <a:buAutoNum type="arabicPeriod"/>
              <a:defRPr/>
            </a:pPr>
            <a:r>
              <a:rPr lang="en-US" sz="2400" dirty="0"/>
              <a:t>Map identifier to closest tasks</a:t>
            </a:r>
          </a:p>
        </p:txBody>
      </p:sp>
      <p:sp>
        <p:nvSpPr>
          <p:cNvPr id="59" name="Pie 58"/>
          <p:cNvSpPr/>
          <p:nvPr/>
        </p:nvSpPr>
        <p:spPr>
          <a:xfrm flipH="1">
            <a:off x="-2038350" y="4386263"/>
            <a:ext cx="7124700" cy="4943475"/>
          </a:xfrm>
          <a:prstGeom prst="pie">
            <a:avLst>
              <a:gd name="adj1" fmla="val 10800456"/>
              <a:gd name="adj2" fmla="val 16223418"/>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cxnSp>
        <p:nvCxnSpPr>
          <p:cNvPr id="60" name="Straight Connector 59"/>
          <p:cNvCxnSpPr/>
          <p:nvPr/>
        </p:nvCxnSpPr>
        <p:spPr>
          <a:xfrm>
            <a:off x="1500353" y="6261538"/>
            <a:ext cx="3471863"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82726" y="4522502"/>
            <a:ext cx="3851275" cy="2640299"/>
          </a:xfrm>
          <a:prstGeom prst="rect">
            <a:avLst/>
          </a:prstGeom>
          <a:noFill/>
        </p:spPr>
        <p:txBody>
          <a:bodyPr wrap="square" rtlCol="0">
            <a:spAutoFit/>
          </a:bodyPr>
          <a:lstStyle/>
          <a:p>
            <a:pPr marL="342900" indent="-342900"/>
            <a:r>
              <a:rPr lang="en-US" dirty="0">
                <a:latin typeface="+mj-lt"/>
              </a:rPr>
              <a:t>Collage steps:</a:t>
            </a:r>
          </a:p>
          <a:p>
            <a:pPr marL="342900" indent="-342900">
              <a:buFont typeface="+mj-lt"/>
              <a:buAutoNum type="arabicPeriod"/>
            </a:pPr>
            <a:r>
              <a:rPr lang="en-US" dirty="0">
                <a:latin typeface="+mj-lt"/>
              </a:rPr>
              <a:t>Obtain message</a:t>
            </a:r>
          </a:p>
          <a:p>
            <a:pPr marL="342900" indent="-342900">
              <a:buFont typeface="+mj-lt"/>
              <a:buAutoNum type="arabicPeriod"/>
            </a:pPr>
            <a:r>
              <a:rPr lang="en-US" dirty="0">
                <a:latin typeface="+mj-lt"/>
              </a:rPr>
              <a:t>Pick message identifier</a:t>
            </a:r>
          </a:p>
          <a:p>
            <a:pPr marL="342900" indent="-342900">
              <a:buFont typeface="+mj-lt"/>
              <a:buAutoNum type="arabicPeriod"/>
            </a:pPr>
            <a:r>
              <a:rPr lang="en-US" dirty="0">
                <a:latin typeface="+mj-lt"/>
              </a:rPr>
              <a:t>Obtain cover media</a:t>
            </a:r>
          </a:p>
          <a:p>
            <a:pPr marL="342900" indent="-342900">
              <a:buFont typeface="+mj-lt"/>
              <a:buAutoNum type="arabicPeriod"/>
            </a:pPr>
            <a:r>
              <a:rPr lang="en-US" dirty="0">
                <a:latin typeface="+mj-lt"/>
              </a:rPr>
              <a:t>Embed message in cover</a:t>
            </a:r>
          </a:p>
          <a:p>
            <a:pPr marL="342900" indent="-342900">
              <a:buFont typeface="+mj-lt"/>
              <a:buAutoNum type="arabicPeriod"/>
            </a:pPr>
            <a:r>
              <a:rPr lang="en-US" b="1" dirty="0">
                <a:solidFill>
                  <a:schemeClr val="accent1"/>
                </a:solidFill>
                <a:latin typeface="+mj-lt"/>
              </a:rPr>
              <a:t>Upload UGC to content host</a:t>
            </a:r>
          </a:p>
          <a:p>
            <a:pPr marL="342900" indent="-342900">
              <a:spcBef>
                <a:spcPts val="600"/>
              </a:spcBef>
              <a:buFont typeface="+mj-lt"/>
              <a:buAutoNum type="arabicPeriod"/>
            </a:pPr>
            <a:r>
              <a:rPr lang="en-US" b="1" dirty="0">
                <a:solidFill>
                  <a:schemeClr val="accent1"/>
                </a:solidFill>
                <a:latin typeface="+mj-lt"/>
              </a:rPr>
              <a:t>Find and download UGC</a:t>
            </a:r>
          </a:p>
          <a:p>
            <a:pPr marL="342900" indent="-342900">
              <a:buFont typeface="+mj-lt"/>
              <a:buAutoNum type="arabicPeriod"/>
            </a:pPr>
            <a:r>
              <a:rPr lang="en-US" dirty="0">
                <a:latin typeface="+mj-lt"/>
              </a:rPr>
              <a:t>Decode message from UGC</a:t>
            </a:r>
          </a:p>
          <a:p>
            <a:pPr marL="342900" indent="-342900">
              <a:buFont typeface="+mj-lt"/>
              <a:buAutoNum type="arabicPeriod"/>
            </a:pPr>
            <a:endParaRPr lang="en-US" dirty="0"/>
          </a:p>
        </p:txBody>
      </p:sp>
      <p:cxnSp>
        <p:nvCxnSpPr>
          <p:cNvPr id="65" name="Straight Arrow Connector 64"/>
          <p:cNvCxnSpPr>
            <a:endCxn id="40" idx="6"/>
          </p:cNvCxnSpPr>
          <p:nvPr/>
        </p:nvCxnSpPr>
        <p:spPr>
          <a:xfrm rot="10800000">
            <a:off x="7781583" y="3150824"/>
            <a:ext cx="1210019" cy="12577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42" idx="7"/>
          </p:cNvCxnSpPr>
          <p:nvPr/>
        </p:nvCxnSpPr>
        <p:spPr>
          <a:xfrm rot="10800000" flipV="1">
            <a:off x="6900233" y="3276600"/>
            <a:ext cx="2091369" cy="11742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848600" y="1600200"/>
            <a:ext cx="609600" cy="609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1</a:t>
            </a:r>
          </a:p>
        </p:txBody>
      </p:sp>
      <p:sp>
        <p:nvSpPr>
          <p:cNvPr id="32" name="Rounded Rectangle 31"/>
          <p:cNvSpPr/>
          <p:nvPr/>
        </p:nvSpPr>
        <p:spPr>
          <a:xfrm>
            <a:off x="4662544" y="4378362"/>
            <a:ext cx="4076700" cy="381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Look at </a:t>
            </a:r>
            <a:r>
              <a:rPr lang="en-US" sz="2000" i="1" dirty="0" err="1"/>
              <a:t>JohnDoe</a:t>
            </a:r>
            <a:r>
              <a:rPr lang="en-US" sz="2000" dirty="0" err="1"/>
              <a:t>’s</a:t>
            </a:r>
            <a:r>
              <a:rPr lang="en-US" sz="2000" dirty="0"/>
              <a:t> videos on YouTube</a:t>
            </a:r>
          </a:p>
        </p:txBody>
      </p:sp>
      <p:sp>
        <p:nvSpPr>
          <p:cNvPr id="31" name="Rounded Rectangle 30"/>
          <p:cNvSpPr/>
          <p:nvPr/>
        </p:nvSpPr>
        <p:spPr>
          <a:xfrm>
            <a:off x="5667487" y="2936838"/>
            <a:ext cx="3638550" cy="381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Search for </a:t>
            </a:r>
            <a:r>
              <a:rPr lang="en-US" sz="2000" i="1" dirty="0"/>
              <a:t>blue flowers</a:t>
            </a:r>
            <a:r>
              <a:rPr lang="en-US" sz="2000" dirty="0"/>
              <a:t> on </a:t>
            </a:r>
            <a:r>
              <a:rPr lang="en-US" sz="2000" dirty="0" err="1"/>
              <a:t>Flickr</a:t>
            </a:r>
            <a:endParaRPr lang="en-US" sz="2000" dirty="0"/>
          </a:p>
        </p:txBody>
      </p:sp>
    </p:spTree>
    <p:extLst>
      <p:ext uri="{BB962C8B-B14F-4D97-AF65-F5344CB8AC3E}">
        <p14:creationId xmlns:p14="http://schemas.microsoft.com/office/powerpoint/2010/main" val="356513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53" presetClass="entr" presetSubtype="0" fill="hold" grpId="1" nodeType="withEffect">
                                  <p:stCondLst>
                                    <p:cond delay="0"/>
                                  </p:stCondLst>
                                  <p:childTnLst>
                                    <p:set>
                                      <p:cBhvr>
                                        <p:cTn id="8" dur="1" fill="hold">
                                          <p:stCondLst>
                                            <p:cond delay="0"/>
                                          </p:stCondLst>
                                        </p:cTn>
                                        <p:tgtEl>
                                          <p:spTgt spid="26"/>
                                        </p:tgtEl>
                                        <p:attrNameLst>
                                          <p:attrName>style.visibility</p:attrName>
                                        </p:attrNameLst>
                                      </p:cBhvr>
                                      <p:to>
                                        <p:strVal val="visible"/>
                                      </p:to>
                                    </p:set>
                                    <p:anim calcmode="lin" valueType="num">
                                      <p:cBhvr>
                                        <p:cTn id="9" dur="500" fill="hold"/>
                                        <p:tgtEl>
                                          <p:spTgt spid="26"/>
                                        </p:tgtEl>
                                        <p:attrNameLst>
                                          <p:attrName>ppt_w</p:attrName>
                                        </p:attrNameLst>
                                      </p:cBhvr>
                                      <p:tavLst>
                                        <p:tav tm="0">
                                          <p:val>
                                            <p:fltVal val="0"/>
                                          </p:val>
                                        </p:tav>
                                        <p:tav tm="100000">
                                          <p:val>
                                            <p:strVal val="#ppt_w"/>
                                          </p:val>
                                        </p:tav>
                                      </p:tavLst>
                                    </p:anim>
                                    <p:anim calcmode="lin" valueType="num">
                                      <p:cBhvr>
                                        <p:cTn id="10" dur="500" fill="hold"/>
                                        <p:tgtEl>
                                          <p:spTgt spid="26"/>
                                        </p:tgtEl>
                                        <p:attrNameLst>
                                          <p:attrName>ppt_h</p:attrName>
                                        </p:attrNameLst>
                                      </p:cBhvr>
                                      <p:tavLst>
                                        <p:tav tm="0">
                                          <p:val>
                                            <p:fltVal val="0"/>
                                          </p:val>
                                        </p:tav>
                                        <p:tav tm="100000">
                                          <p:val>
                                            <p:strVal val="#ppt_h"/>
                                          </p:val>
                                        </p:tav>
                                      </p:tavLst>
                                    </p:anim>
                                    <p:animEffect transition="in" filter="fade">
                                      <p:cBhvr>
                                        <p:cTn id="11" dur="500"/>
                                        <p:tgtEl>
                                          <p:spTgt spid="2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500"/>
                            </p:stCondLst>
                            <p:childTnLst>
                              <p:par>
                                <p:cTn id="18" presetID="0" presetClass="path" presetSubtype="0" accel="50000" decel="50000" fill="hold" grpId="0" nodeType="afterEffect">
                                  <p:stCondLst>
                                    <p:cond delay="0"/>
                                  </p:stCondLst>
                                  <p:childTnLst>
                                    <p:animMotion origin="layout" path="M 2.77556E-17 0.00092 L 0.10694 0.1787 " pathEditMode="relative" rAng="0" ptsTypes="AA">
                                      <p:cBhvr>
                                        <p:cTn id="19" dur="1000" fill="hold"/>
                                        <p:tgtEl>
                                          <p:spTgt spid="26"/>
                                        </p:tgtEl>
                                        <p:attrNameLst>
                                          <p:attrName>ppt_x</p:attrName>
                                          <p:attrName>ppt_y</p:attrName>
                                        </p:attrNameLst>
                                      </p:cBhvr>
                                      <p:rCtr x="5300" y="8900"/>
                                    </p:animMotion>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3"/>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1">
                                            <p:txEl>
                                              <p:pRg st="0" end="0"/>
                                            </p:txEl>
                                          </p:spTgt>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1">
                                            <p:txEl>
                                              <p:pRg st="1" end="1"/>
                                            </p:txEl>
                                          </p:spTgt>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1">
                                            <p:txEl>
                                              <p:pRg st="2" end="2"/>
                                            </p:txEl>
                                          </p:spTgt>
                                        </p:tgtEl>
                                        <p:attrNameLst>
                                          <p:attrName>style.visibility</p:attrName>
                                        </p:attrNameLst>
                                      </p:cBhvr>
                                      <p:to>
                                        <p:strVal val="hidden"/>
                                      </p:to>
                                    </p:set>
                                  </p:childTnLst>
                                </p:cTn>
                              </p:par>
                              <p:par>
                                <p:cTn id="63" presetID="53"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p:cTn id="65" dur="500" fill="hold"/>
                                        <p:tgtEl>
                                          <p:spTgt spid="31"/>
                                        </p:tgtEl>
                                        <p:attrNameLst>
                                          <p:attrName>ppt_w</p:attrName>
                                        </p:attrNameLst>
                                      </p:cBhvr>
                                      <p:tavLst>
                                        <p:tav tm="0">
                                          <p:val>
                                            <p:fltVal val="0"/>
                                          </p:val>
                                        </p:tav>
                                        <p:tav tm="100000">
                                          <p:val>
                                            <p:strVal val="#ppt_w"/>
                                          </p:val>
                                        </p:tav>
                                      </p:tavLst>
                                    </p:anim>
                                    <p:anim calcmode="lin" valueType="num">
                                      <p:cBhvr>
                                        <p:cTn id="66" dur="500" fill="hold"/>
                                        <p:tgtEl>
                                          <p:spTgt spid="31"/>
                                        </p:tgtEl>
                                        <p:attrNameLst>
                                          <p:attrName>ppt_h</p:attrName>
                                        </p:attrNameLst>
                                      </p:cBhvr>
                                      <p:tavLst>
                                        <p:tav tm="0">
                                          <p:val>
                                            <p:fltVal val="0"/>
                                          </p:val>
                                        </p:tav>
                                        <p:tav tm="100000">
                                          <p:val>
                                            <p:strVal val="#ppt_h"/>
                                          </p:val>
                                        </p:tav>
                                      </p:tavLst>
                                    </p:anim>
                                    <p:animEffect transition="in" filter="fade">
                                      <p:cBhvr>
                                        <p:cTn id="67" dur="500"/>
                                        <p:tgtEl>
                                          <p:spTgt spid="31"/>
                                        </p:tgtEl>
                                      </p:cBhvr>
                                    </p:animEffect>
                                  </p:childTnLst>
                                </p:cTn>
                              </p:par>
                              <p:par>
                                <p:cTn id="68" presetID="53"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 calcmode="lin" valueType="num">
                                      <p:cBhvr>
                                        <p:cTn id="70" dur="500" fill="hold"/>
                                        <p:tgtEl>
                                          <p:spTgt spid="32"/>
                                        </p:tgtEl>
                                        <p:attrNameLst>
                                          <p:attrName>ppt_w</p:attrName>
                                        </p:attrNameLst>
                                      </p:cBhvr>
                                      <p:tavLst>
                                        <p:tav tm="0">
                                          <p:val>
                                            <p:fltVal val="0"/>
                                          </p:val>
                                        </p:tav>
                                        <p:tav tm="100000">
                                          <p:val>
                                            <p:strVal val="#ppt_w"/>
                                          </p:val>
                                        </p:tav>
                                      </p:tavLst>
                                    </p:anim>
                                    <p:anim calcmode="lin" valueType="num">
                                      <p:cBhvr>
                                        <p:cTn id="71" dur="500" fill="hold"/>
                                        <p:tgtEl>
                                          <p:spTgt spid="32"/>
                                        </p:tgtEl>
                                        <p:attrNameLst>
                                          <p:attrName>ppt_h</p:attrName>
                                        </p:attrNameLst>
                                      </p:cBhvr>
                                      <p:tavLst>
                                        <p:tav tm="0">
                                          <p:val>
                                            <p:fltVal val="0"/>
                                          </p:val>
                                        </p:tav>
                                        <p:tav tm="100000">
                                          <p:val>
                                            <p:strVal val="#ppt_h"/>
                                          </p:val>
                                        </p:tav>
                                      </p:tavLst>
                                    </p:anim>
                                    <p:animEffect transition="in" filter="fade">
                                      <p:cBhvr>
                                        <p:cTn id="72" dur="500"/>
                                        <p:tgtEl>
                                          <p:spTgt spid="32"/>
                                        </p:tgtEl>
                                      </p:cBhvr>
                                    </p:animEffect>
                                  </p:childTnLst>
                                </p:cTn>
                              </p:par>
                            </p:childTnLst>
                          </p:cTn>
                        </p:par>
                        <p:par>
                          <p:cTn id="73" fill="hold">
                            <p:stCondLst>
                              <p:cond delay="500"/>
                            </p:stCondLst>
                            <p:childTnLst>
                              <p:par>
                                <p:cTn id="74" presetID="0" presetClass="path" presetSubtype="0" accel="50000" decel="50000" fill="hold" grpId="1" nodeType="afterEffect">
                                  <p:stCondLst>
                                    <p:cond delay="0"/>
                                  </p:stCondLst>
                                  <p:childTnLst>
                                    <p:animMotion origin="layout" path="M -3.33333E-6 -2.05876E-6 L -0.38541 -0.16701 " pathEditMode="relative" rAng="0" ptsTypes="AA">
                                      <p:cBhvr>
                                        <p:cTn id="75" dur="500" fill="hold"/>
                                        <p:tgtEl>
                                          <p:spTgt spid="31"/>
                                        </p:tgtEl>
                                        <p:attrNameLst>
                                          <p:attrName>ppt_x</p:attrName>
                                          <p:attrName>ppt_y</p:attrName>
                                        </p:attrNameLst>
                                      </p:cBhvr>
                                      <p:rCtr x="-19300" y="-8400"/>
                                    </p:animMotion>
                                  </p:childTnLst>
                                </p:cTn>
                              </p:par>
                              <p:par>
                                <p:cTn id="76" presetID="0" presetClass="path" presetSubtype="0" accel="50000" decel="50000" fill="hold" grpId="1" nodeType="withEffect">
                                  <p:stCondLst>
                                    <p:cond delay="0"/>
                                  </p:stCondLst>
                                  <p:childTnLst>
                                    <p:animMotion origin="layout" path="M 4.16667E-6 -1.3833E-6 L -0.29948 -0.29933 " pathEditMode="relative" rAng="0" ptsTypes="AA">
                                      <p:cBhvr>
                                        <p:cTn id="77" dur="500" fill="hold"/>
                                        <p:tgtEl>
                                          <p:spTgt spid="32"/>
                                        </p:tgtEl>
                                        <p:attrNameLst>
                                          <p:attrName>ppt_x</p:attrName>
                                          <p:attrName>ppt_y</p:attrName>
                                        </p:attrNameLst>
                                      </p:cBhvr>
                                      <p:rCtr x="-15000" y="-15000"/>
                                    </p:animMotion>
                                  </p:childTnLst>
                                </p:cTn>
                              </p:par>
                            </p:childTnLst>
                          </p:cTn>
                        </p:par>
                        <p:par>
                          <p:cTn id="78" fill="hold">
                            <p:stCondLst>
                              <p:cond delay="1000"/>
                            </p:stCondLst>
                            <p:childTnLst>
                              <p:par>
                                <p:cTn id="79" presetID="1" presetClass="entr" presetSubtype="0"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animBg="1"/>
      <p:bldP spid="28" grpId="0" animBg="1"/>
      <p:bldP spid="29" grpId="0" animBg="1"/>
      <p:bldP spid="29" grpId="1" animBg="1"/>
      <p:bldP spid="30" grpId="0" animBg="1"/>
      <p:bldP spid="30" grpId="1" animBg="1"/>
      <p:bldP spid="40" grpId="0" animBg="1"/>
      <p:bldP spid="42" grpId="0" animBg="1"/>
      <p:bldP spid="54" grpId="0"/>
      <p:bldP spid="71" grpId="0"/>
      <p:bldP spid="26" grpId="0" animBg="1"/>
      <p:bldP spid="26" grpId="1" animBg="1"/>
      <p:bldP spid="32" grpId="0" animBg="1"/>
      <p:bldP spid="32" grpId="1" animBg="1"/>
      <p:bldP spid="31" grpId="0" animBg="1"/>
      <p:bldP spid="31"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How Does Collage Meet the </a:t>
            </a:r>
            <a:br>
              <a:rPr lang="en-US" dirty="0"/>
            </a:br>
            <a:r>
              <a:rPr lang="en-US" dirty="0"/>
              <a:t>Design Goals?</a:t>
            </a:r>
          </a:p>
        </p:txBody>
      </p:sp>
      <p:sp>
        <p:nvSpPr>
          <p:cNvPr id="14339" name="Content Placeholder 2"/>
          <p:cNvSpPr>
            <a:spLocks noGrp="1"/>
          </p:cNvSpPr>
          <p:nvPr>
            <p:ph idx="1"/>
          </p:nvPr>
        </p:nvSpPr>
        <p:spPr>
          <a:xfrm>
            <a:off x="1981200" y="1600200"/>
            <a:ext cx="8229600" cy="4114800"/>
          </a:xfrm>
        </p:spPr>
        <p:txBody>
          <a:bodyPr>
            <a:normAutofit/>
          </a:bodyPr>
          <a:lstStyle/>
          <a:p>
            <a:r>
              <a:rPr lang="en-US" b="1" dirty="0"/>
              <a:t>Robust</a:t>
            </a:r>
            <a:r>
              <a:rPr lang="en-US" dirty="0"/>
              <a:t> against blocking</a:t>
            </a:r>
          </a:p>
          <a:p>
            <a:pPr lvl="1"/>
            <a:r>
              <a:rPr lang="en-US" dirty="0"/>
              <a:t>Erasure coding</a:t>
            </a:r>
          </a:p>
          <a:p>
            <a:pPr lvl="1"/>
            <a:r>
              <a:rPr lang="en-US" dirty="0"/>
              <a:t>Many content hosts</a:t>
            </a:r>
          </a:p>
          <a:p>
            <a:r>
              <a:rPr lang="en-US" b="1" dirty="0"/>
              <a:t>Deniable </a:t>
            </a:r>
            <a:r>
              <a:rPr lang="en-US" dirty="0"/>
              <a:t>against user identification</a:t>
            </a:r>
          </a:p>
          <a:p>
            <a:pPr lvl="1"/>
            <a:r>
              <a:rPr lang="en-US" dirty="0"/>
              <a:t>Traffic only to/from content hosts</a:t>
            </a:r>
          </a:p>
          <a:p>
            <a:pPr lvl="1"/>
            <a:r>
              <a:rPr lang="en-US" dirty="0"/>
              <a:t>Depends upon task construction</a:t>
            </a:r>
          </a:p>
          <a:p>
            <a:r>
              <a:rPr lang="en-US" dirty="0"/>
              <a:t>Require </a:t>
            </a:r>
            <a:r>
              <a:rPr lang="en-US" b="1" dirty="0"/>
              <a:t>no</a:t>
            </a:r>
            <a:r>
              <a:rPr lang="en-US" i="1" dirty="0"/>
              <a:t> </a:t>
            </a:r>
            <a:r>
              <a:rPr lang="en-US" b="1" dirty="0"/>
              <a:t>dedicated infrastructure</a:t>
            </a:r>
          </a:p>
          <a:p>
            <a:pPr lvl="1"/>
            <a:r>
              <a:rPr lang="en-US" dirty="0"/>
              <a:t>Messages stored on content hosts</a:t>
            </a:r>
          </a:p>
        </p:txBody>
      </p:sp>
      <p:grpSp>
        <p:nvGrpSpPr>
          <p:cNvPr id="32" name="Group 31"/>
          <p:cNvGrpSpPr/>
          <p:nvPr/>
        </p:nvGrpSpPr>
        <p:grpSpPr>
          <a:xfrm>
            <a:off x="6681536" y="5173540"/>
            <a:ext cx="3834064" cy="1532061"/>
            <a:chOff x="5081336" y="5097339"/>
            <a:chExt cx="3834064" cy="1532061"/>
          </a:xfrm>
        </p:grpSpPr>
        <p:grpSp>
          <p:nvGrpSpPr>
            <p:cNvPr id="33" name="Group 3"/>
            <p:cNvGrpSpPr/>
            <p:nvPr/>
          </p:nvGrpSpPr>
          <p:grpSpPr>
            <a:xfrm>
              <a:off x="7264126" y="5097339"/>
              <a:ext cx="485669" cy="485669"/>
              <a:chOff x="4343400" y="1600200"/>
              <a:chExt cx="609600" cy="609600"/>
            </a:xfrm>
          </p:grpSpPr>
          <p:pic>
            <p:nvPicPr>
              <p:cNvPr id="79" name="Picture 22" descr="user2.png"/>
              <p:cNvPicPr>
                <a:picLocks noChangeAspect="1"/>
              </p:cNvPicPr>
              <p:nvPr/>
            </p:nvPicPr>
            <p:blipFill>
              <a:blip r:embed="rId3" cstate="print"/>
              <a:stretch>
                <a:fillRect/>
              </a:stretch>
            </p:blipFill>
            <p:spPr bwMode="auto">
              <a:xfrm>
                <a:off x="4343400" y="1600200"/>
                <a:ext cx="609600" cy="609600"/>
              </a:xfrm>
              <a:prstGeom prst="rect">
                <a:avLst/>
              </a:prstGeom>
              <a:noFill/>
              <a:ln w="9525">
                <a:noFill/>
                <a:miter lim="800000"/>
                <a:headEnd/>
                <a:tailEnd/>
              </a:ln>
            </p:spPr>
          </p:pic>
          <p:pic>
            <p:nvPicPr>
              <p:cNvPr id="80" name="Picture 79" descr="smiley.png"/>
              <p:cNvPicPr>
                <a:picLocks noChangeAspect="1"/>
              </p:cNvPicPr>
              <p:nvPr/>
            </p:nvPicPr>
            <p:blipFill>
              <a:blip r:embed="rId4" cstate="print"/>
              <a:stretch>
                <a:fillRect/>
              </a:stretch>
            </p:blipFill>
            <p:spPr>
              <a:xfrm>
                <a:off x="4498975" y="1654174"/>
                <a:ext cx="296863" cy="296863"/>
              </a:xfrm>
              <a:prstGeom prst="rect">
                <a:avLst/>
              </a:prstGeom>
            </p:spPr>
          </p:pic>
        </p:grpSp>
        <p:pic>
          <p:nvPicPr>
            <p:cNvPr id="34" name="Picture 33" descr="flickr.png"/>
            <p:cNvPicPr>
              <a:picLocks noChangeAspect="1"/>
            </p:cNvPicPr>
            <p:nvPr/>
          </p:nvPicPr>
          <p:blipFill>
            <a:blip r:embed="rId5" cstate="print"/>
            <a:stretch>
              <a:fillRect/>
            </a:stretch>
          </p:blipFill>
          <p:spPr>
            <a:xfrm>
              <a:off x="7215559" y="5484026"/>
              <a:ext cx="582802" cy="176882"/>
            </a:xfrm>
            <a:prstGeom prst="rect">
              <a:avLst/>
            </a:prstGeom>
          </p:spPr>
        </p:pic>
        <p:cxnSp>
          <p:nvCxnSpPr>
            <p:cNvPr id="35" name="Straight Connector 34"/>
            <p:cNvCxnSpPr/>
            <p:nvPr/>
          </p:nvCxnSpPr>
          <p:spPr>
            <a:xfrm rot="16200000" flipH="1">
              <a:off x="7306289" y="5828224"/>
              <a:ext cx="486023" cy="48567"/>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78" idx="2"/>
            </p:cNvCxnSpPr>
            <p:nvPr/>
          </p:nvCxnSpPr>
          <p:spPr>
            <a:xfrm rot="5400000" flipH="1" flipV="1">
              <a:off x="7801718" y="5422063"/>
              <a:ext cx="624026" cy="53360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962119" y="6173467"/>
              <a:ext cx="475635" cy="1883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39" idx="2"/>
            </p:cNvCxnSpPr>
            <p:nvPr/>
          </p:nvCxnSpPr>
          <p:spPr>
            <a:xfrm>
              <a:off x="5497159" y="6240865"/>
              <a:ext cx="36426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Cloud 38"/>
            <p:cNvSpPr/>
            <p:nvPr/>
          </p:nvSpPr>
          <p:spPr>
            <a:xfrm>
              <a:off x="5858406" y="5852330"/>
              <a:ext cx="971337" cy="777070"/>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US"/>
            </a:p>
          </p:txBody>
        </p:sp>
        <p:sp>
          <p:nvSpPr>
            <p:cNvPr id="62" name="Cloud 61"/>
            <p:cNvSpPr/>
            <p:nvPr/>
          </p:nvSpPr>
          <p:spPr>
            <a:xfrm>
              <a:off x="7099866" y="5852330"/>
              <a:ext cx="971337" cy="777070"/>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pic>
          <p:nvPicPr>
            <p:cNvPr id="63" name="Picture 2" descr="User.png"/>
            <p:cNvPicPr>
              <a:picLocks noChangeAspect="1"/>
            </p:cNvPicPr>
            <p:nvPr/>
          </p:nvPicPr>
          <p:blipFill>
            <a:blip r:embed="rId6" cstate="print"/>
            <a:srcRect/>
            <a:stretch>
              <a:fillRect/>
            </a:stretch>
          </p:blipFill>
          <p:spPr bwMode="auto">
            <a:xfrm>
              <a:off x="5081336" y="5973747"/>
              <a:ext cx="534236" cy="534236"/>
            </a:xfrm>
            <a:prstGeom prst="rect">
              <a:avLst/>
            </a:prstGeom>
            <a:noFill/>
            <a:ln w="9525">
              <a:noFill/>
              <a:miter lim="800000"/>
              <a:headEnd/>
              <a:tailEnd/>
            </a:ln>
          </p:spPr>
        </p:pic>
        <p:pic>
          <p:nvPicPr>
            <p:cNvPr id="64" name="Picture 8" descr="firewall.png"/>
            <p:cNvPicPr>
              <a:picLocks noChangeAspect="1"/>
            </p:cNvPicPr>
            <p:nvPr/>
          </p:nvPicPr>
          <p:blipFill>
            <a:blip r:embed="rId7" cstate="print">
              <a:lum bright="10000" contrast="10000"/>
            </a:blip>
            <a:srcRect/>
            <a:stretch>
              <a:fillRect/>
            </a:stretch>
          </p:blipFill>
          <p:spPr bwMode="auto">
            <a:xfrm flipH="1">
              <a:off x="6568856" y="5852330"/>
              <a:ext cx="713326" cy="713327"/>
            </a:xfrm>
            <a:prstGeom prst="rect">
              <a:avLst/>
            </a:prstGeom>
            <a:noFill/>
            <a:ln w="9525">
              <a:noFill/>
              <a:miter lim="800000"/>
              <a:headEnd/>
              <a:tailEnd/>
            </a:ln>
          </p:spPr>
        </p:pic>
        <p:pic>
          <p:nvPicPr>
            <p:cNvPr id="65" name="Picture 64" descr="User.png"/>
            <p:cNvPicPr>
              <a:picLocks noChangeAspect="1"/>
            </p:cNvPicPr>
            <p:nvPr/>
          </p:nvPicPr>
          <p:blipFill>
            <a:blip r:embed="rId8" cstate="print"/>
            <a:srcRect/>
            <a:stretch>
              <a:fillRect/>
            </a:stretch>
          </p:blipFill>
          <p:spPr bwMode="auto">
            <a:xfrm>
              <a:off x="8281990" y="5986901"/>
              <a:ext cx="534236" cy="507929"/>
            </a:xfrm>
            <a:prstGeom prst="rect">
              <a:avLst/>
            </a:prstGeom>
            <a:noFill/>
            <a:ln w="9525">
              <a:noFill/>
              <a:miter lim="800000"/>
              <a:headEnd/>
              <a:tailEnd/>
            </a:ln>
          </p:spPr>
        </p:pic>
        <p:sp>
          <p:nvSpPr>
            <p:cNvPr id="66" name="Freeform 65"/>
            <p:cNvSpPr/>
            <p:nvPr/>
          </p:nvSpPr>
          <p:spPr>
            <a:xfrm flipV="1">
              <a:off x="5533775" y="5612341"/>
              <a:ext cx="2021752" cy="631370"/>
            </a:xfrm>
            <a:custGeom>
              <a:avLst/>
              <a:gdLst>
                <a:gd name="connsiteX0" fmla="*/ 3614057 w 3614057"/>
                <a:gd name="connsiteY0" fmla="*/ 1337129 h 1337129"/>
                <a:gd name="connsiteX1" fmla="*/ 2623457 w 3614057"/>
                <a:gd name="connsiteY1" fmla="*/ 194129 h 1337129"/>
                <a:gd name="connsiteX2" fmla="*/ 0 w 3614057"/>
                <a:gd name="connsiteY2" fmla="*/ 172357 h 1337129"/>
              </a:gdLst>
              <a:ahLst/>
              <a:cxnLst>
                <a:cxn ang="0">
                  <a:pos x="connsiteX0" y="connsiteY0"/>
                </a:cxn>
                <a:cxn ang="0">
                  <a:pos x="connsiteX1" y="connsiteY1"/>
                </a:cxn>
                <a:cxn ang="0">
                  <a:pos x="connsiteX2" y="connsiteY2"/>
                </a:cxn>
              </a:cxnLst>
              <a:rect l="l" t="t" r="r" b="b"/>
              <a:pathLst>
                <a:path w="3614057" h="1337129">
                  <a:moveTo>
                    <a:pt x="3614057" y="1337129"/>
                  </a:moveTo>
                  <a:cubicBezTo>
                    <a:pt x="3419928" y="862693"/>
                    <a:pt x="3225800" y="388258"/>
                    <a:pt x="2623457" y="194129"/>
                  </a:cubicBezTo>
                  <a:cubicBezTo>
                    <a:pt x="2021114" y="0"/>
                    <a:pt x="364671" y="112486"/>
                    <a:pt x="0" y="172357"/>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67" name="Picture 66" descr="picture.png"/>
            <p:cNvPicPr>
              <a:picLocks noChangeAspect="1"/>
            </p:cNvPicPr>
            <p:nvPr/>
          </p:nvPicPr>
          <p:blipFill>
            <a:blip r:embed="rId9" cstate="print"/>
            <a:stretch>
              <a:fillRect/>
            </a:stretch>
          </p:blipFill>
          <p:spPr bwMode="auto">
            <a:xfrm>
              <a:off x="6068011" y="5959746"/>
              <a:ext cx="485669" cy="485669"/>
            </a:xfrm>
            <a:prstGeom prst="rect">
              <a:avLst/>
            </a:prstGeom>
            <a:noFill/>
            <a:ln w="9525">
              <a:noFill/>
              <a:miter lim="800000"/>
              <a:headEnd/>
              <a:tailEnd/>
            </a:ln>
          </p:spPr>
        </p:pic>
        <p:pic>
          <p:nvPicPr>
            <p:cNvPr id="68" name="Picture 67" descr="doc.png"/>
            <p:cNvPicPr>
              <a:picLocks noChangeAspect="1"/>
            </p:cNvPicPr>
            <p:nvPr/>
          </p:nvPicPr>
          <p:blipFill>
            <a:blip r:embed="rId10" cstate="print"/>
            <a:stretch>
              <a:fillRect/>
            </a:stretch>
          </p:blipFill>
          <p:spPr bwMode="auto">
            <a:xfrm>
              <a:off x="6189428" y="6085514"/>
              <a:ext cx="194267" cy="194267"/>
            </a:xfrm>
            <a:prstGeom prst="rect">
              <a:avLst/>
            </a:prstGeom>
            <a:noFill/>
            <a:ln w="9525">
              <a:noFill/>
              <a:miter lim="800000"/>
              <a:headEnd/>
              <a:tailEnd/>
            </a:ln>
          </p:spPr>
        </p:pic>
        <p:pic>
          <p:nvPicPr>
            <p:cNvPr id="69" name="Picture 68" descr="doc.png"/>
            <p:cNvPicPr>
              <a:picLocks noChangeAspect="1"/>
            </p:cNvPicPr>
            <p:nvPr/>
          </p:nvPicPr>
          <p:blipFill>
            <a:blip r:embed="rId11" cstate="print"/>
            <a:stretch>
              <a:fillRect/>
            </a:stretch>
          </p:blipFill>
          <p:spPr bwMode="auto">
            <a:xfrm>
              <a:off x="5145240" y="6049089"/>
              <a:ext cx="339968" cy="339968"/>
            </a:xfrm>
            <a:prstGeom prst="rect">
              <a:avLst/>
            </a:prstGeom>
            <a:noFill/>
            <a:ln w="9525">
              <a:noFill/>
              <a:miter lim="800000"/>
              <a:headEnd/>
              <a:tailEnd/>
            </a:ln>
          </p:spPr>
        </p:pic>
        <p:grpSp>
          <p:nvGrpSpPr>
            <p:cNvPr id="70" name="Group 23"/>
            <p:cNvGrpSpPr/>
            <p:nvPr/>
          </p:nvGrpSpPr>
          <p:grpSpPr>
            <a:xfrm>
              <a:off x="8138330" y="5097339"/>
              <a:ext cx="485669" cy="485669"/>
              <a:chOff x="4343400" y="1600200"/>
              <a:chExt cx="609600" cy="609600"/>
            </a:xfrm>
          </p:grpSpPr>
          <p:pic>
            <p:nvPicPr>
              <p:cNvPr id="77" name="Picture 22" descr="user2.png"/>
              <p:cNvPicPr>
                <a:picLocks noChangeAspect="1"/>
              </p:cNvPicPr>
              <p:nvPr/>
            </p:nvPicPr>
            <p:blipFill>
              <a:blip r:embed="rId3" cstate="print"/>
              <a:stretch>
                <a:fillRect/>
              </a:stretch>
            </p:blipFill>
            <p:spPr bwMode="auto">
              <a:xfrm>
                <a:off x="4343400" y="1600200"/>
                <a:ext cx="609600" cy="609600"/>
              </a:xfrm>
              <a:prstGeom prst="rect">
                <a:avLst/>
              </a:prstGeom>
              <a:noFill/>
              <a:ln w="9525">
                <a:noFill/>
                <a:miter lim="800000"/>
                <a:headEnd/>
                <a:tailEnd/>
              </a:ln>
            </p:spPr>
          </p:pic>
          <p:pic>
            <p:nvPicPr>
              <p:cNvPr id="78" name="Picture 77" descr="smiley.png"/>
              <p:cNvPicPr>
                <a:picLocks noChangeAspect="1"/>
              </p:cNvPicPr>
              <p:nvPr/>
            </p:nvPicPr>
            <p:blipFill>
              <a:blip r:embed="rId4" cstate="print"/>
              <a:stretch>
                <a:fillRect/>
              </a:stretch>
            </p:blipFill>
            <p:spPr>
              <a:xfrm>
                <a:off x="4498975" y="1654174"/>
                <a:ext cx="296863" cy="296863"/>
              </a:xfrm>
              <a:prstGeom prst="rect">
                <a:avLst/>
              </a:prstGeom>
            </p:spPr>
          </p:pic>
        </p:grpSp>
        <p:sp>
          <p:nvSpPr>
            <p:cNvPr id="71" name="Freeform 70"/>
            <p:cNvSpPr/>
            <p:nvPr/>
          </p:nvSpPr>
          <p:spPr>
            <a:xfrm>
              <a:off x="7652661" y="5612341"/>
              <a:ext cx="733675" cy="527297"/>
            </a:xfrm>
            <a:custGeom>
              <a:avLst/>
              <a:gdLst>
                <a:gd name="connsiteX0" fmla="*/ 1035698 w 1035698"/>
                <a:gd name="connsiteY0" fmla="*/ 737118 h 737118"/>
                <a:gd name="connsiteX1" fmla="*/ 326571 w 1035698"/>
                <a:gd name="connsiteY1" fmla="*/ 606490 h 737118"/>
                <a:gd name="connsiteX2" fmla="*/ 0 w 1035698"/>
                <a:gd name="connsiteY2" fmla="*/ 0 h 737118"/>
              </a:gdLst>
              <a:ahLst/>
              <a:cxnLst>
                <a:cxn ang="0">
                  <a:pos x="connsiteX0" y="connsiteY0"/>
                </a:cxn>
                <a:cxn ang="0">
                  <a:pos x="connsiteX1" y="connsiteY1"/>
                </a:cxn>
                <a:cxn ang="0">
                  <a:pos x="connsiteX2" y="connsiteY2"/>
                </a:cxn>
              </a:cxnLst>
              <a:rect l="l" t="t" r="r" b="b"/>
              <a:pathLst>
                <a:path w="1035698" h="737118">
                  <a:moveTo>
                    <a:pt x="1035698" y="737118"/>
                  </a:moveTo>
                  <a:cubicBezTo>
                    <a:pt x="767442" y="733230"/>
                    <a:pt x="499187" y="729343"/>
                    <a:pt x="326571" y="606490"/>
                  </a:cubicBezTo>
                  <a:cubicBezTo>
                    <a:pt x="153955" y="483637"/>
                    <a:pt x="76977" y="241818"/>
                    <a:pt x="0" y="0"/>
                  </a:cubicBezTo>
                </a:path>
              </a:pathLst>
            </a:cu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2" name="Picture 71" descr="picture.png"/>
            <p:cNvPicPr>
              <a:picLocks noChangeAspect="1"/>
            </p:cNvPicPr>
            <p:nvPr/>
          </p:nvPicPr>
          <p:blipFill>
            <a:blip r:embed="rId9" cstate="print"/>
            <a:stretch>
              <a:fillRect/>
            </a:stretch>
          </p:blipFill>
          <p:spPr bwMode="auto">
            <a:xfrm>
              <a:off x="7701228" y="5806609"/>
              <a:ext cx="485669" cy="485669"/>
            </a:xfrm>
            <a:prstGeom prst="rect">
              <a:avLst/>
            </a:prstGeom>
            <a:noFill/>
            <a:ln w="9525">
              <a:noFill/>
              <a:miter lim="800000"/>
              <a:headEnd/>
              <a:tailEnd/>
            </a:ln>
          </p:spPr>
        </p:pic>
        <p:pic>
          <p:nvPicPr>
            <p:cNvPr id="73" name="Picture 72" descr="doc.png"/>
            <p:cNvPicPr>
              <a:picLocks noChangeAspect="1"/>
            </p:cNvPicPr>
            <p:nvPr/>
          </p:nvPicPr>
          <p:blipFill>
            <a:blip r:embed="rId10" cstate="print"/>
            <a:stretch>
              <a:fillRect/>
            </a:stretch>
          </p:blipFill>
          <p:spPr bwMode="auto">
            <a:xfrm>
              <a:off x="7821489" y="5931495"/>
              <a:ext cx="194267" cy="194267"/>
            </a:xfrm>
            <a:prstGeom prst="rect">
              <a:avLst/>
            </a:prstGeom>
            <a:noFill/>
            <a:ln w="9525">
              <a:noFill/>
              <a:miter lim="800000"/>
              <a:headEnd/>
              <a:tailEnd/>
            </a:ln>
          </p:spPr>
        </p:pic>
        <p:pic>
          <p:nvPicPr>
            <p:cNvPr id="74" name="Picture 73" descr="picture.png"/>
            <p:cNvPicPr>
              <a:picLocks noChangeAspect="1"/>
            </p:cNvPicPr>
            <p:nvPr/>
          </p:nvPicPr>
          <p:blipFill>
            <a:blip r:embed="rId9" cstate="print"/>
            <a:stretch>
              <a:fillRect/>
            </a:stretch>
          </p:blipFill>
          <p:spPr bwMode="auto">
            <a:xfrm>
              <a:off x="8235464" y="6097656"/>
              <a:ext cx="485669" cy="485669"/>
            </a:xfrm>
            <a:prstGeom prst="rect">
              <a:avLst/>
            </a:prstGeom>
            <a:noFill/>
            <a:ln w="9525">
              <a:noFill/>
              <a:miter lim="800000"/>
              <a:headEnd/>
              <a:tailEnd/>
            </a:ln>
          </p:spPr>
        </p:pic>
        <p:pic>
          <p:nvPicPr>
            <p:cNvPr id="75" name="Picture 74" descr="doc.png"/>
            <p:cNvPicPr>
              <a:picLocks noChangeAspect="1"/>
            </p:cNvPicPr>
            <p:nvPr/>
          </p:nvPicPr>
          <p:blipFill>
            <a:blip r:embed="rId11" cstate="print"/>
            <a:stretch>
              <a:fillRect/>
            </a:stretch>
          </p:blipFill>
          <p:spPr bwMode="auto">
            <a:xfrm>
              <a:off x="8575432" y="6146223"/>
              <a:ext cx="339968" cy="339968"/>
            </a:xfrm>
            <a:prstGeom prst="rect">
              <a:avLst/>
            </a:prstGeom>
            <a:noFill/>
            <a:ln w="9525">
              <a:noFill/>
              <a:miter lim="800000"/>
              <a:headEnd/>
              <a:tailEnd/>
            </a:ln>
          </p:spPr>
        </p:pic>
        <p:pic>
          <p:nvPicPr>
            <p:cNvPr id="76" name="Picture 75" descr="youtube.png"/>
            <p:cNvPicPr>
              <a:picLocks noChangeAspect="1"/>
            </p:cNvPicPr>
            <p:nvPr/>
          </p:nvPicPr>
          <p:blipFill>
            <a:blip r:embed="rId12" cstate="print"/>
            <a:stretch>
              <a:fillRect/>
            </a:stretch>
          </p:blipFill>
          <p:spPr>
            <a:xfrm>
              <a:off x="8138330" y="5487722"/>
              <a:ext cx="437102" cy="221753"/>
            </a:xfrm>
            <a:prstGeom prst="rect">
              <a:avLst/>
            </a:prstGeom>
          </p:spPr>
        </p:pic>
      </p:grpSp>
    </p:spTree>
    <p:extLst>
      <p:ext uri="{BB962C8B-B14F-4D97-AF65-F5344CB8AC3E}">
        <p14:creationId xmlns:p14="http://schemas.microsoft.com/office/powerpoint/2010/main" val="2444816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Start Using Collage?</a:t>
            </a:r>
          </a:p>
        </p:txBody>
      </p:sp>
      <p:sp>
        <p:nvSpPr>
          <p:cNvPr id="5" name="Text Placeholder 4"/>
          <p:cNvSpPr>
            <a:spLocks noGrp="1"/>
          </p:cNvSpPr>
          <p:nvPr>
            <p:ph type="body" idx="1"/>
          </p:nvPr>
        </p:nvSpPr>
        <p:spPr>
          <a:xfrm>
            <a:off x="1828800" y="1535113"/>
            <a:ext cx="4116388" cy="639762"/>
          </a:xfrm>
        </p:spPr>
        <p:txBody>
          <a:bodyPr/>
          <a:lstStyle/>
          <a:p>
            <a:r>
              <a:rPr lang="en-US" sz="2800" dirty="0"/>
              <a:t>Send &amp; Receive Messages</a:t>
            </a:r>
          </a:p>
        </p:txBody>
      </p:sp>
      <p:sp>
        <p:nvSpPr>
          <p:cNvPr id="3" name="Content Placeholder 2"/>
          <p:cNvSpPr>
            <a:spLocks noGrp="1"/>
          </p:cNvSpPr>
          <p:nvPr>
            <p:ph sz="half" idx="2"/>
          </p:nvPr>
        </p:nvSpPr>
        <p:spPr>
          <a:xfrm>
            <a:off x="1828800" y="2174874"/>
            <a:ext cx="3733800" cy="4302126"/>
          </a:xfrm>
        </p:spPr>
        <p:txBody>
          <a:bodyPr>
            <a:noAutofit/>
          </a:bodyPr>
          <a:lstStyle/>
          <a:p>
            <a:pPr marL="514350" indent="-514350">
              <a:buFont typeface="+mj-lt"/>
              <a:buAutoNum type="arabicPeriod"/>
            </a:pPr>
            <a:r>
              <a:rPr lang="en-US" dirty="0"/>
              <a:t>Distribute software</a:t>
            </a:r>
          </a:p>
          <a:p>
            <a:pPr lvl="1"/>
            <a:r>
              <a:rPr lang="en-US" dirty="0"/>
              <a:t>CDROM</a:t>
            </a:r>
          </a:p>
          <a:p>
            <a:pPr lvl="1"/>
            <a:r>
              <a:rPr lang="en-US" dirty="0"/>
              <a:t>Spam everyone</a:t>
            </a:r>
          </a:p>
          <a:p>
            <a:pPr lvl="1"/>
            <a:r>
              <a:rPr lang="en-US" dirty="0"/>
              <a:t>A secure network</a:t>
            </a:r>
          </a:p>
          <a:p>
            <a:pPr marL="514350" indent="-514350">
              <a:buFont typeface="+mj-lt"/>
              <a:buAutoNum type="arabicPeriod"/>
            </a:pPr>
            <a:r>
              <a:rPr lang="en-US" dirty="0"/>
              <a:t>Refresh task list</a:t>
            </a:r>
          </a:p>
          <a:p>
            <a:pPr lvl="1"/>
            <a:r>
              <a:rPr lang="en-US" dirty="0"/>
              <a:t>Receive using Collage</a:t>
            </a:r>
          </a:p>
          <a:p>
            <a:pPr lvl="1"/>
            <a:r>
              <a:rPr lang="en-US" dirty="0"/>
              <a:t>Online resource</a:t>
            </a:r>
          </a:p>
          <a:p>
            <a:pPr marL="514350" indent="-514350">
              <a:buFont typeface="+mj-lt"/>
              <a:buAutoNum type="arabicPeriod"/>
            </a:pPr>
            <a:r>
              <a:rPr lang="en-US" dirty="0"/>
              <a:t>Message identifier</a:t>
            </a:r>
          </a:p>
          <a:p>
            <a:pPr lvl="1"/>
            <a:r>
              <a:rPr lang="en-US" dirty="0"/>
              <a:t>Application specific</a:t>
            </a:r>
          </a:p>
          <a:p>
            <a:pPr lvl="1"/>
            <a:endParaRPr lang="en-US" dirty="0"/>
          </a:p>
          <a:p>
            <a:pPr lvl="1"/>
            <a:endParaRPr lang="en-US" dirty="0"/>
          </a:p>
        </p:txBody>
      </p:sp>
      <p:sp>
        <p:nvSpPr>
          <p:cNvPr id="6" name="Text Placeholder 5"/>
          <p:cNvSpPr>
            <a:spLocks noGrp="1"/>
          </p:cNvSpPr>
          <p:nvPr>
            <p:ph type="body" sz="quarter" idx="3"/>
          </p:nvPr>
        </p:nvSpPr>
        <p:spPr/>
        <p:txBody>
          <a:bodyPr/>
          <a:lstStyle/>
          <a:p>
            <a:r>
              <a:rPr lang="en-US" sz="2800" dirty="0"/>
              <a:t>Help Censored Users</a:t>
            </a:r>
          </a:p>
        </p:txBody>
      </p:sp>
      <p:sp>
        <p:nvSpPr>
          <p:cNvPr id="7" name="Content Placeholder 6"/>
          <p:cNvSpPr>
            <a:spLocks noGrp="1"/>
          </p:cNvSpPr>
          <p:nvPr>
            <p:ph sz="quarter" idx="4"/>
          </p:nvPr>
        </p:nvSpPr>
        <p:spPr>
          <a:xfrm>
            <a:off x="6169026" y="2174875"/>
            <a:ext cx="4498975" cy="3951288"/>
          </a:xfrm>
        </p:spPr>
        <p:txBody>
          <a:bodyPr/>
          <a:lstStyle/>
          <a:p>
            <a:pPr marL="457200" indent="-457200">
              <a:buFont typeface="+mj-lt"/>
              <a:buAutoNum type="arabicPeriod"/>
            </a:pPr>
            <a:r>
              <a:rPr lang="en-US" dirty="0"/>
              <a:t>Donate your UGC vectors</a:t>
            </a:r>
          </a:p>
          <a:p>
            <a:pPr marL="857250" lvl="1" indent="-457200"/>
            <a:r>
              <a:rPr lang="en-US" dirty="0"/>
              <a:t>Photos on </a:t>
            </a:r>
            <a:r>
              <a:rPr lang="en-US" dirty="0" err="1"/>
              <a:t>Flickr</a:t>
            </a:r>
            <a:endParaRPr lang="en-US" dirty="0"/>
          </a:p>
          <a:p>
            <a:pPr marL="857250" lvl="1" indent="-457200"/>
            <a:r>
              <a:rPr lang="en-US" dirty="0"/>
              <a:t>Tweets on Twitter</a:t>
            </a:r>
          </a:p>
          <a:p>
            <a:pPr marL="857250" lvl="1" indent="-457200"/>
            <a:r>
              <a:rPr lang="en-US" dirty="0"/>
              <a:t>Etc.</a:t>
            </a:r>
          </a:p>
          <a:p>
            <a:pPr marL="457200" indent="-457200">
              <a:buFont typeface="+mj-lt"/>
              <a:buAutoNum type="arabicPeriod"/>
            </a:pPr>
            <a:r>
              <a:rPr lang="en-US" dirty="0"/>
              <a:t>Write Collage applications</a:t>
            </a:r>
          </a:p>
        </p:txBody>
      </p:sp>
    </p:spTree>
    <p:extLst>
      <p:ext uri="{BB962C8B-B14F-4D97-AF65-F5344CB8AC3E}">
        <p14:creationId xmlns:p14="http://schemas.microsoft.com/office/powerpoint/2010/main" val="150897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7">
                                            <p:txEl>
                                              <p:pRg st="0" end="0"/>
                                            </p:txEl>
                                          </p:spTgt>
                                        </p:tgtEl>
                                        <p:attrNameLst>
                                          <p:attrName>style.opacity</p:attrName>
                                        </p:attrNameLst>
                                      </p:cBhvr>
                                      <p:to>
                                        <p:strVal val="0.5"/>
                                      </p:to>
                                    </p:set>
                                    <p:animEffect filter="image" prLst="opacity: 0.5">
                                      <p:cBhvr rctx="IE">
                                        <p:cTn id="10" dur="indefinite"/>
                                        <p:tgtEl>
                                          <p:spTgt spid="7">
                                            <p:txEl>
                                              <p:pRg st="0" end="0"/>
                                            </p:txEl>
                                          </p:spTgt>
                                        </p:tgtEl>
                                      </p:cBhvr>
                                    </p:animEffect>
                                  </p:childTnLst>
                                </p:cTn>
                              </p:par>
                              <p:par>
                                <p:cTn id="11" presetID="9" presetClass="emph" presetSubtype="0" grpId="0" nodeType="withEffect">
                                  <p:stCondLst>
                                    <p:cond delay="0"/>
                                  </p:stCondLst>
                                  <p:childTnLst>
                                    <p:set>
                                      <p:cBhvr rctx="PPT">
                                        <p:cTn id="12" dur="indefinite"/>
                                        <p:tgtEl>
                                          <p:spTgt spid="7">
                                            <p:txEl>
                                              <p:pRg st="1" end="1"/>
                                            </p:txEl>
                                          </p:spTgt>
                                        </p:tgtEl>
                                        <p:attrNameLst>
                                          <p:attrName>style.opacity</p:attrName>
                                        </p:attrNameLst>
                                      </p:cBhvr>
                                      <p:to>
                                        <p:strVal val="0.5"/>
                                      </p:to>
                                    </p:set>
                                    <p:animEffect filter="image" prLst="opacity: 0.5">
                                      <p:cBhvr rctx="IE">
                                        <p:cTn id="13" dur="indefinite"/>
                                        <p:tgtEl>
                                          <p:spTgt spid="7">
                                            <p:txEl>
                                              <p:pRg st="1" end="1"/>
                                            </p:txEl>
                                          </p:spTgt>
                                        </p:tgtEl>
                                      </p:cBhvr>
                                    </p:animEffect>
                                  </p:childTnLst>
                                </p:cTn>
                              </p:par>
                              <p:par>
                                <p:cTn id="14" presetID="9" presetClass="emph" presetSubtype="0" grpId="0" nodeType="withEffect">
                                  <p:stCondLst>
                                    <p:cond delay="0"/>
                                  </p:stCondLst>
                                  <p:childTnLst>
                                    <p:set>
                                      <p:cBhvr rctx="PPT">
                                        <p:cTn id="15" dur="indefinite"/>
                                        <p:tgtEl>
                                          <p:spTgt spid="7">
                                            <p:txEl>
                                              <p:pRg st="2" end="2"/>
                                            </p:txEl>
                                          </p:spTgt>
                                        </p:tgtEl>
                                        <p:attrNameLst>
                                          <p:attrName>style.opacity</p:attrName>
                                        </p:attrNameLst>
                                      </p:cBhvr>
                                      <p:to>
                                        <p:strVal val="0.5"/>
                                      </p:to>
                                    </p:set>
                                    <p:animEffect filter="image" prLst="opacity: 0.5">
                                      <p:cBhvr rctx="IE">
                                        <p:cTn id="16" dur="indefinite"/>
                                        <p:tgtEl>
                                          <p:spTgt spid="7">
                                            <p:txEl>
                                              <p:pRg st="2" end="2"/>
                                            </p:txEl>
                                          </p:spTgt>
                                        </p:tgtEl>
                                      </p:cBhvr>
                                    </p:animEffect>
                                  </p:childTnLst>
                                </p:cTn>
                              </p:par>
                              <p:par>
                                <p:cTn id="17" presetID="9" presetClass="emph" presetSubtype="0" grpId="0" nodeType="withEffect">
                                  <p:stCondLst>
                                    <p:cond delay="0"/>
                                  </p:stCondLst>
                                  <p:childTnLst>
                                    <p:set>
                                      <p:cBhvr rctx="PPT">
                                        <p:cTn id="18" dur="indefinite"/>
                                        <p:tgtEl>
                                          <p:spTgt spid="7">
                                            <p:txEl>
                                              <p:pRg st="3" end="3"/>
                                            </p:txEl>
                                          </p:spTgt>
                                        </p:tgtEl>
                                        <p:attrNameLst>
                                          <p:attrName>style.opacity</p:attrName>
                                        </p:attrNameLst>
                                      </p:cBhvr>
                                      <p:to>
                                        <p:strVal val="0.5"/>
                                      </p:to>
                                    </p:set>
                                    <p:animEffect filter="image" prLst="opacity: 0.5">
                                      <p:cBhvr rctx="IE">
                                        <p:cTn id="19" dur="indefinite"/>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grpId="0" nodeType="clickEffect">
                                  <p:stCondLst>
                                    <p:cond delay="0"/>
                                  </p:stCondLst>
                                  <p:childTnLst>
                                    <p:set>
                                      <p:cBhvr rctx="PPT">
                                        <p:cTn id="23" dur="indefinite"/>
                                        <p:tgtEl>
                                          <p:spTgt spid="7">
                                            <p:txEl>
                                              <p:pRg st="4" end="4"/>
                                            </p:txEl>
                                          </p:spTgt>
                                        </p:tgtEl>
                                        <p:attrNameLst>
                                          <p:attrName>style.opacity</p:attrName>
                                        </p:attrNameLst>
                                      </p:cBhvr>
                                      <p:to>
                                        <p:strVal val="0.5"/>
                                      </p:to>
                                    </p:set>
                                    <p:animEffect filter="image" prLst="opacity: 0.5">
                                      <p:cBhvr rctx="IE">
                                        <p:cTn id="24" dur="indefinite"/>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0" nodeType="clickEffect">
                                  <p:stCondLst>
                                    <p:cond delay="0"/>
                                  </p:stCondLst>
                                  <p:childTnLst>
                                    <p:set>
                                      <p:cBhvr rctx="PPT">
                                        <p:cTn id="28" dur="indefinite"/>
                                        <p:tgtEl>
                                          <p:spTgt spid="5">
                                            <p:txEl>
                                              <p:pRg st="0" end="0"/>
                                            </p:txEl>
                                          </p:spTgt>
                                        </p:tgtEl>
                                        <p:attrNameLst>
                                          <p:attrName>style.opacity</p:attrName>
                                        </p:attrNameLst>
                                      </p:cBhvr>
                                      <p:to>
                                        <p:strVal val="0.5"/>
                                      </p:to>
                                    </p:set>
                                    <p:animEffect filter="image" prLst="opacity: 0.5">
                                      <p:cBhvr rctx="IE">
                                        <p:cTn id="29" dur="indefinite"/>
                                        <p:tgtEl>
                                          <p:spTgt spid="5">
                                            <p:txEl>
                                              <p:pRg st="0" end="0"/>
                                            </p:txEl>
                                          </p:spTgt>
                                        </p:tgtEl>
                                      </p:cBhvr>
                                    </p:animEffect>
                                  </p:childTnLst>
                                </p:cTn>
                              </p:par>
                              <p:par>
                                <p:cTn id="30" presetID="9" presetClass="emph" presetSubtype="0" grpId="0" nodeType="withEffect">
                                  <p:stCondLst>
                                    <p:cond delay="0"/>
                                  </p:stCondLst>
                                  <p:childTnLst>
                                    <p:set>
                                      <p:cBhvr rctx="PPT">
                                        <p:cTn id="31" dur="indefinite"/>
                                        <p:tgtEl>
                                          <p:spTgt spid="3">
                                            <p:txEl>
                                              <p:pRg st="0" end="0"/>
                                            </p:txEl>
                                          </p:spTgt>
                                        </p:tgtEl>
                                        <p:attrNameLst>
                                          <p:attrName>style.opacity</p:attrName>
                                        </p:attrNameLst>
                                      </p:cBhvr>
                                      <p:to>
                                        <p:strVal val="0.5"/>
                                      </p:to>
                                    </p:set>
                                    <p:animEffect filter="image" prLst="opacity: 0.5">
                                      <p:cBhvr rctx="IE">
                                        <p:cTn id="32" dur="indefinite"/>
                                        <p:tgtEl>
                                          <p:spTgt spid="3">
                                            <p:txEl>
                                              <p:pRg st="0" end="0"/>
                                            </p:txEl>
                                          </p:spTgt>
                                        </p:tgtEl>
                                      </p:cBhvr>
                                    </p:animEffect>
                                  </p:childTnLst>
                                </p:cTn>
                              </p:par>
                              <p:par>
                                <p:cTn id="33" presetID="9" presetClass="emph" presetSubtype="0" grpId="0" nodeType="withEffect">
                                  <p:stCondLst>
                                    <p:cond delay="0"/>
                                  </p:stCondLst>
                                  <p:childTnLst>
                                    <p:set>
                                      <p:cBhvr rctx="PPT">
                                        <p:cTn id="34" dur="indefinite"/>
                                        <p:tgtEl>
                                          <p:spTgt spid="3">
                                            <p:txEl>
                                              <p:pRg st="1" end="1"/>
                                            </p:txEl>
                                          </p:spTgt>
                                        </p:tgtEl>
                                        <p:attrNameLst>
                                          <p:attrName>style.opacity</p:attrName>
                                        </p:attrNameLst>
                                      </p:cBhvr>
                                      <p:to>
                                        <p:strVal val="0.5"/>
                                      </p:to>
                                    </p:set>
                                    <p:animEffect filter="image" prLst="opacity: 0.5">
                                      <p:cBhvr rctx="IE">
                                        <p:cTn id="35" dur="indefinite"/>
                                        <p:tgtEl>
                                          <p:spTgt spid="3">
                                            <p:txEl>
                                              <p:pRg st="1" end="1"/>
                                            </p:txEl>
                                          </p:spTgt>
                                        </p:tgtEl>
                                      </p:cBhvr>
                                    </p:animEffect>
                                  </p:childTnLst>
                                </p:cTn>
                              </p:par>
                              <p:par>
                                <p:cTn id="36" presetID="9" presetClass="emph" presetSubtype="0" grpId="0" nodeType="withEffect">
                                  <p:stCondLst>
                                    <p:cond delay="0"/>
                                  </p:stCondLst>
                                  <p:childTnLst>
                                    <p:set>
                                      <p:cBhvr rctx="PPT">
                                        <p:cTn id="37" dur="indefinite"/>
                                        <p:tgtEl>
                                          <p:spTgt spid="3">
                                            <p:txEl>
                                              <p:pRg st="2" end="2"/>
                                            </p:txEl>
                                          </p:spTgt>
                                        </p:tgtEl>
                                        <p:attrNameLst>
                                          <p:attrName>style.opacity</p:attrName>
                                        </p:attrNameLst>
                                      </p:cBhvr>
                                      <p:to>
                                        <p:strVal val="0.5"/>
                                      </p:to>
                                    </p:set>
                                    <p:animEffect filter="image" prLst="opacity: 0.5">
                                      <p:cBhvr rctx="IE">
                                        <p:cTn id="38" dur="indefinite"/>
                                        <p:tgtEl>
                                          <p:spTgt spid="3">
                                            <p:txEl>
                                              <p:pRg st="2" end="2"/>
                                            </p:txEl>
                                          </p:spTgt>
                                        </p:tgtEl>
                                      </p:cBhvr>
                                    </p:animEffect>
                                  </p:childTnLst>
                                </p:cTn>
                              </p:par>
                              <p:par>
                                <p:cTn id="39" presetID="9" presetClass="emph" presetSubtype="0" grpId="0" nodeType="withEffect">
                                  <p:stCondLst>
                                    <p:cond delay="0"/>
                                  </p:stCondLst>
                                  <p:childTnLst>
                                    <p:set>
                                      <p:cBhvr rctx="PPT">
                                        <p:cTn id="40" dur="indefinite"/>
                                        <p:tgtEl>
                                          <p:spTgt spid="3">
                                            <p:txEl>
                                              <p:pRg st="3" end="3"/>
                                            </p:txEl>
                                          </p:spTgt>
                                        </p:tgtEl>
                                        <p:attrNameLst>
                                          <p:attrName>style.opacity</p:attrName>
                                        </p:attrNameLst>
                                      </p:cBhvr>
                                      <p:to>
                                        <p:strVal val="0.5"/>
                                      </p:to>
                                    </p:set>
                                    <p:animEffect filter="image" prLst="opacity: 0.5">
                                      <p:cBhvr rctx="IE">
                                        <p:cTn id="41" dur="indefinite"/>
                                        <p:tgtEl>
                                          <p:spTgt spid="3">
                                            <p:txEl>
                                              <p:pRg st="3" end="3"/>
                                            </p:txEl>
                                          </p:spTgt>
                                        </p:tgtEl>
                                      </p:cBhvr>
                                    </p:animEffect>
                                  </p:childTnLst>
                                </p:cTn>
                              </p:par>
                              <p:par>
                                <p:cTn id="42" presetID="9" presetClass="emph" presetSubtype="0" grpId="0" nodeType="withEffect">
                                  <p:stCondLst>
                                    <p:cond delay="0"/>
                                  </p:stCondLst>
                                  <p:childTnLst>
                                    <p:set>
                                      <p:cBhvr rctx="PPT">
                                        <p:cTn id="43" dur="indefinite"/>
                                        <p:tgtEl>
                                          <p:spTgt spid="3">
                                            <p:txEl>
                                              <p:pRg st="4" end="4"/>
                                            </p:txEl>
                                          </p:spTgt>
                                        </p:tgtEl>
                                        <p:attrNameLst>
                                          <p:attrName>style.opacity</p:attrName>
                                        </p:attrNameLst>
                                      </p:cBhvr>
                                      <p:to>
                                        <p:strVal val="0.5"/>
                                      </p:to>
                                    </p:set>
                                    <p:animEffect filter="image" prLst="opacity: 0.5">
                                      <p:cBhvr rctx="IE">
                                        <p:cTn id="44" dur="indefinite"/>
                                        <p:tgtEl>
                                          <p:spTgt spid="3">
                                            <p:txEl>
                                              <p:pRg st="4" end="4"/>
                                            </p:txEl>
                                          </p:spTgt>
                                        </p:tgtEl>
                                      </p:cBhvr>
                                    </p:animEffect>
                                  </p:childTnLst>
                                </p:cTn>
                              </p:par>
                              <p:par>
                                <p:cTn id="45" presetID="9" presetClass="emph" presetSubtype="0" grpId="0" nodeType="withEffect">
                                  <p:stCondLst>
                                    <p:cond delay="0"/>
                                  </p:stCondLst>
                                  <p:childTnLst>
                                    <p:set>
                                      <p:cBhvr rctx="PPT">
                                        <p:cTn id="46" dur="indefinite"/>
                                        <p:tgtEl>
                                          <p:spTgt spid="3">
                                            <p:txEl>
                                              <p:pRg st="5" end="5"/>
                                            </p:txEl>
                                          </p:spTgt>
                                        </p:tgtEl>
                                        <p:attrNameLst>
                                          <p:attrName>style.opacity</p:attrName>
                                        </p:attrNameLst>
                                      </p:cBhvr>
                                      <p:to>
                                        <p:strVal val="0.5"/>
                                      </p:to>
                                    </p:set>
                                    <p:animEffect filter="image" prLst="opacity: 0.5">
                                      <p:cBhvr rctx="IE">
                                        <p:cTn id="47" dur="indefinite"/>
                                        <p:tgtEl>
                                          <p:spTgt spid="3">
                                            <p:txEl>
                                              <p:pRg st="5" end="5"/>
                                            </p:txEl>
                                          </p:spTgt>
                                        </p:tgtEl>
                                      </p:cBhvr>
                                    </p:animEffect>
                                  </p:childTnLst>
                                </p:cTn>
                              </p:par>
                              <p:par>
                                <p:cTn id="48" presetID="9" presetClass="emph" presetSubtype="0" grpId="0" nodeType="withEffect">
                                  <p:stCondLst>
                                    <p:cond delay="0"/>
                                  </p:stCondLst>
                                  <p:childTnLst>
                                    <p:set>
                                      <p:cBhvr rctx="PPT">
                                        <p:cTn id="49" dur="indefinite"/>
                                        <p:tgtEl>
                                          <p:spTgt spid="3">
                                            <p:txEl>
                                              <p:pRg st="6" end="6"/>
                                            </p:txEl>
                                          </p:spTgt>
                                        </p:tgtEl>
                                        <p:attrNameLst>
                                          <p:attrName>style.opacity</p:attrName>
                                        </p:attrNameLst>
                                      </p:cBhvr>
                                      <p:to>
                                        <p:strVal val="0.5"/>
                                      </p:to>
                                    </p:set>
                                    <p:animEffect filter="image" prLst="opacity: 0.5">
                                      <p:cBhvr rctx="IE">
                                        <p:cTn id="50" dur="indefinite"/>
                                        <p:tgtEl>
                                          <p:spTgt spid="3">
                                            <p:txEl>
                                              <p:pRg st="6" end="6"/>
                                            </p:txEl>
                                          </p:spTgt>
                                        </p:tgtEl>
                                      </p:cBhvr>
                                    </p:animEffect>
                                  </p:childTnLst>
                                </p:cTn>
                              </p:par>
                              <p:par>
                                <p:cTn id="51" presetID="9" presetClass="emph" presetSubtype="0" grpId="0" nodeType="withEffect">
                                  <p:stCondLst>
                                    <p:cond delay="0"/>
                                  </p:stCondLst>
                                  <p:childTnLst>
                                    <p:set>
                                      <p:cBhvr rctx="PPT">
                                        <p:cTn id="52" dur="indefinite"/>
                                        <p:tgtEl>
                                          <p:spTgt spid="3">
                                            <p:txEl>
                                              <p:pRg st="7" end="7"/>
                                            </p:txEl>
                                          </p:spTgt>
                                        </p:tgtEl>
                                        <p:attrNameLst>
                                          <p:attrName>style.opacity</p:attrName>
                                        </p:attrNameLst>
                                      </p:cBhvr>
                                      <p:to>
                                        <p:strVal val="0.5"/>
                                      </p:to>
                                    </p:set>
                                    <p:animEffect filter="image" prLst="opacity: 0.5">
                                      <p:cBhvr rctx="IE">
                                        <p:cTn id="53" dur="indefinite"/>
                                        <p:tgtEl>
                                          <p:spTgt spid="3">
                                            <p:txEl>
                                              <p:pRg st="7" end="7"/>
                                            </p:txEl>
                                          </p:spTgt>
                                        </p:tgtEl>
                                      </p:cBhvr>
                                    </p:animEffect>
                                  </p:childTnLst>
                                </p:cTn>
                              </p:par>
                              <p:par>
                                <p:cTn id="54" presetID="9" presetClass="emph" presetSubtype="0" grpId="0" nodeType="withEffect">
                                  <p:stCondLst>
                                    <p:cond delay="0"/>
                                  </p:stCondLst>
                                  <p:childTnLst>
                                    <p:set>
                                      <p:cBhvr rctx="PPT">
                                        <p:cTn id="55" dur="indefinite"/>
                                        <p:tgtEl>
                                          <p:spTgt spid="3">
                                            <p:txEl>
                                              <p:pRg st="8" end="8"/>
                                            </p:txEl>
                                          </p:spTgt>
                                        </p:tgtEl>
                                        <p:attrNameLst>
                                          <p:attrName>style.opacity</p:attrName>
                                        </p:attrNameLst>
                                      </p:cBhvr>
                                      <p:to>
                                        <p:strVal val="0.5"/>
                                      </p:to>
                                    </p:set>
                                    <p:animEffect filter="image" prLst="opacity: 0.5">
                                      <p:cBhvr rctx="IE">
                                        <p:cTn id="56" dur="indefinite"/>
                                        <p:tgtEl>
                                          <p:spTgt spid="3">
                                            <p:txEl>
                                              <p:pRg st="8" end="8"/>
                                            </p:txEl>
                                          </p:spTgt>
                                        </p:tgtEl>
                                      </p:cBhvr>
                                    </p:animEffect>
                                  </p:childTnLst>
                                </p:cTn>
                              </p:par>
                              <p:par>
                                <p:cTn id="57" presetID="9" presetClass="emph" presetSubtype="0" grpId="1" nodeType="withEffect">
                                  <p:stCondLst>
                                    <p:cond delay="0"/>
                                  </p:stCondLst>
                                  <p:childTnLst>
                                    <p:set>
                                      <p:cBhvr rctx="PPT">
                                        <p:cTn id="58" dur="indefinite"/>
                                        <p:tgtEl>
                                          <p:spTgt spid="6">
                                            <p:txEl>
                                              <p:pRg st="0" end="0"/>
                                            </p:txEl>
                                          </p:spTgt>
                                        </p:tgtEl>
                                        <p:attrNameLst>
                                          <p:attrName>style.opacity</p:attrName>
                                        </p:attrNameLst>
                                      </p:cBhvr>
                                      <p:to>
                                        <p:strVal val="1"/>
                                      </p:to>
                                    </p:set>
                                    <p:animEffect filter="image" prLst="opacity: 1">
                                      <p:cBhvr rctx="IE">
                                        <p:cTn id="59" dur="indefinite"/>
                                        <p:tgtEl>
                                          <p:spTgt spid="6">
                                            <p:txEl>
                                              <p:pRg st="0" end="0"/>
                                            </p:txEl>
                                          </p:spTgt>
                                        </p:tgtEl>
                                      </p:cBhvr>
                                    </p:animEffect>
                                  </p:childTnLst>
                                </p:cTn>
                              </p:par>
                              <p:par>
                                <p:cTn id="60" presetID="9" presetClass="emph" presetSubtype="0" grpId="1" nodeType="withEffect">
                                  <p:stCondLst>
                                    <p:cond delay="0"/>
                                  </p:stCondLst>
                                  <p:childTnLst>
                                    <p:set>
                                      <p:cBhvr rctx="PPT">
                                        <p:cTn id="61" dur="indefinite"/>
                                        <p:tgtEl>
                                          <p:spTgt spid="7">
                                            <p:txEl>
                                              <p:pRg st="0" end="0"/>
                                            </p:txEl>
                                          </p:spTgt>
                                        </p:tgtEl>
                                        <p:attrNameLst>
                                          <p:attrName>style.opacity</p:attrName>
                                        </p:attrNameLst>
                                      </p:cBhvr>
                                      <p:to>
                                        <p:strVal val="1"/>
                                      </p:to>
                                    </p:set>
                                    <p:animEffect filter="image" prLst="opacity: 1">
                                      <p:cBhvr rctx="IE">
                                        <p:cTn id="62" dur="indefinite"/>
                                        <p:tgtEl>
                                          <p:spTgt spid="7">
                                            <p:txEl>
                                              <p:pRg st="0" end="0"/>
                                            </p:txEl>
                                          </p:spTgt>
                                        </p:tgtEl>
                                      </p:cBhvr>
                                    </p:animEffect>
                                  </p:childTnLst>
                                </p:cTn>
                              </p:par>
                              <p:par>
                                <p:cTn id="63" presetID="9" presetClass="emph" presetSubtype="0" grpId="1" nodeType="withEffect">
                                  <p:stCondLst>
                                    <p:cond delay="0"/>
                                  </p:stCondLst>
                                  <p:childTnLst>
                                    <p:set>
                                      <p:cBhvr rctx="PPT">
                                        <p:cTn id="64" dur="indefinite"/>
                                        <p:tgtEl>
                                          <p:spTgt spid="7">
                                            <p:txEl>
                                              <p:pRg st="1" end="1"/>
                                            </p:txEl>
                                          </p:spTgt>
                                        </p:tgtEl>
                                        <p:attrNameLst>
                                          <p:attrName>style.opacity</p:attrName>
                                        </p:attrNameLst>
                                      </p:cBhvr>
                                      <p:to>
                                        <p:strVal val="1"/>
                                      </p:to>
                                    </p:set>
                                    <p:animEffect filter="image" prLst="opacity: 1">
                                      <p:cBhvr rctx="IE">
                                        <p:cTn id="65" dur="indefinite"/>
                                        <p:tgtEl>
                                          <p:spTgt spid="7">
                                            <p:txEl>
                                              <p:pRg st="1" end="1"/>
                                            </p:txEl>
                                          </p:spTgt>
                                        </p:tgtEl>
                                      </p:cBhvr>
                                    </p:animEffect>
                                  </p:childTnLst>
                                </p:cTn>
                              </p:par>
                              <p:par>
                                <p:cTn id="66" presetID="9" presetClass="emph" presetSubtype="0" grpId="1" nodeType="withEffect">
                                  <p:stCondLst>
                                    <p:cond delay="0"/>
                                  </p:stCondLst>
                                  <p:childTnLst>
                                    <p:set>
                                      <p:cBhvr rctx="PPT">
                                        <p:cTn id="67" dur="indefinite"/>
                                        <p:tgtEl>
                                          <p:spTgt spid="7">
                                            <p:txEl>
                                              <p:pRg st="2" end="2"/>
                                            </p:txEl>
                                          </p:spTgt>
                                        </p:tgtEl>
                                        <p:attrNameLst>
                                          <p:attrName>style.opacity</p:attrName>
                                        </p:attrNameLst>
                                      </p:cBhvr>
                                      <p:to>
                                        <p:strVal val="1"/>
                                      </p:to>
                                    </p:set>
                                    <p:animEffect filter="image" prLst="opacity: 1">
                                      <p:cBhvr rctx="IE">
                                        <p:cTn id="68" dur="indefinite"/>
                                        <p:tgtEl>
                                          <p:spTgt spid="7">
                                            <p:txEl>
                                              <p:pRg st="2" end="2"/>
                                            </p:txEl>
                                          </p:spTgt>
                                        </p:tgtEl>
                                      </p:cBhvr>
                                    </p:animEffect>
                                  </p:childTnLst>
                                </p:cTn>
                              </p:par>
                              <p:par>
                                <p:cTn id="69" presetID="9" presetClass="emph" presetSubtype="0" grpId="1" nodeType="withEffect">
                                  <p:stCondLst>
                                    <p:cond delay="0"/>
                                  </p:stCondLst>
                                  <p:childTnLst>
                                    <p:set>
                                      <p:cBhvr rctx="PPT">
                                        <p:cTn id="70" dur="indefinite"/>
                                        <p:tgtEl>
                                          <p:spTgt spid="7">
                                            <p:txEl>
                                              <p:pRg st="3" end="3"/>
                                            </p:txEl>
                                          </p:spTgt>
                                        </p:tgtEl>
                                        <p:attrNameLst>
                                          <p:attrName>style.opacity</p:attrName>
                                        </p:attrNameLst>
                                      </p:cBhvr>
                                      <p:to>
                                        <p:strVal val="1"/>
                                      </p:to>
                                    </p:set>
                                    <p:animEffect filter="image" prLst="opacity: 1">
                                      <p:cBhvr rctx="IE">
                                        <p:cTn id="71" dur="indefinite"/>
                                        <p:tgtEl>
                                          <p:spTgt spid="7">
                                            <p:txEl>
                                              <p:pRg st="3" end="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mph" presetSubtype="0" grpId="1" nodeType="clickEffect">
                                  <p:stCondLst>
                                    <p:cond delay="0"/>
                                  </p:stCondLst>
                                  <p:childTnLst>
                                    <p:set>
                                      <p:cBhvr rctx="PPT">
                                        <p:cTn id="75" dur="indefinite"/>
                                        <p:tgtEl>
                                          <p:spTgt spid="7">
                                            <p:txEl>
                                              <p:pRg st="4" end="4"/>
                                            </p:txEl>
                                          </p:spTgt>
                                        </p:tgtEl>
                                        <p:attrNameLst>
                                          <p:attrName>style.opacity</p:attrName>
                                        </p:attrNameLst>
                                      </p:cBhvr>
                                      <p:to>
                                        <p:strVal val="1"/>
                                      </p:to>
                                    </p:set>
                                    <p:animEffect filter="image" prLst="opacity: 1">
                                      <p:cBhvr rctx="IE">
                                        <p:cTn id="76" dur="indefinite"/>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6" grpId="1" build="p"/>
      <p:bldP spid="7" grpId="0" uiExpand="1" build="p"/>
      <p:bldP spid="7" grpId="1"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Outline</a:t>
            </a:r>
          </a:p>
        </p:txBody>
      </p:sp>
      <p:sp>
        <p:nvSpPr>
          <p:cNvPr id="18435" name="Content Placeholder 2"/>
          <p:cNvSpPr>
            <a:spLocks noGrp="1"/>
          </p:cNvSpPr>
          <p:nvPr>
            <p:ph idx="1"/>
          </p:nvPr>
        </p:nvSpPr>
        <p:spPr/>
        <p:txBody>
          <a:bodyPr/>
          <a:lstStyle/>
          <a:p>
            <a:r>
              <a:rPr lang="en-US" dirty="0"/>
              <a:t>Background and Design Goals</a:t>
            </a:r>
          </a:p>
          <a:p>
            <a:r>
              <a:rPr lang="en-US" dirty="0"/>
              <a:t>Collage Design</a:t>
            </a:r>
          </a:p>
          <a:p>
            <a:r>
              <a:rPr lang="en-US" b="1" dirty="0"/>
              <a:t>Performance and Demo</a:t>
            </a:r>
          </a:p>
        </p:txBody>
      </p:sp>
    </p:spTree>
    <p:extLst>
      <p:ext uri="{BB962C8B-B14F-4D97-AF65-F5344CB8AC3E}">
        <p14:creationId xmlns:p14="http://schemas.microsoft.com/office/powerpoint/2010/main" val="565658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Performance Metrics</a:t>
            </a:r>
          </a:p>
        </p:txBody>
      </p:sp>
      <p:sp>
        <p:nvSpPr>
          <p:cNvPr id="19459" name="Content Placeholder 2"/>
          <p:cNvSpPr>
            <a:spLocks noGrp="1"/>
          </p:cNvSpPr>
          <p:nvPr>
            <p:ph idx="1"/>
          </p:nvPr>
        </p:nvSpPr>
        <p:spPr/>
        <p:txBody>
          <a:bodyPr numCol="1">
            <a:normAutofit/>
          </a:bodyPr>
          <a:lstStyle/>
          <a:p>
            <a:r>
              <a:rPr lang="en-US" dirty="0"/>
              <a:t>Sender and receiver </a:t>
            </a:r>
            <a:r>
              <a:rPr lang="en-US" b="1" dirty="0"/>
              <a:t>traffic overhead</a:t>
            </a:r>
          </a:p>
          <a:p>
            <a:r>
              <a:rPr lang="en-US" dirty="0"/>
              <a:t>Sender and receiver </a:t>
            </a:r>
            <a:r>
              <a:rPr lang="en-US" b="1" dirty="0"/>
              <a:t>transfer time</a:t>
            </a:r>
          </a:p>
          <a:p>
            <a:r>
              <a:rPr lang="en-US" b="1" dirty="0"/>
              <a:t>Storage</a:t>
            </a:r>
            <a:r>
              <a:rPr lang="en-US" dirty="0"/>
              <a:t> required on content hosts</a:t>
            </a:r>
          </a:p>
          <a:p>
            <a:endParaRPr lang="en-US" b="1" dirty="0"/>
          </a:p>
          <a:p>
            <a:pPr>
              <a:buFont typeface="Arial" charset="0"/>
              <a:buNone/>
            </a:pPr>
            <a:r>
              <a:rPr lang="en-US" dirty="0"/>
              <a:t>But these metrics can vary a lot:</a:t>
            </a:r>
          </a:p>
          <a:p>
            <a:r>
              <a:rPr lang="en-US" dirty="0"/>
              <a:t>Different content hosts</a:t>
            </a:r>
          </a:p>
          <a:p>
            <a:r>
              <a:rPr lang="en-US" dirty="0"/>
              <a:t>Different tasks</a:t>
            </a:r>
          </a:p>
          <a:p>
            <a:r>
              <a:rPr lang="en-US" dirty="0"/>
              <a:t>Different applications</a:t>
            </a:r>
          </a:p>
        </p:txBody>
      </p:sp>
    </p:spTree>
    <p:extLst>
      <p:ext uri="{BB962C8B-B14F-4D97-AF65-F5344CB8AC3E}">
        <p14:creationId xmlns:p14="http://schemas.microsoft.com/office/powerpoint/2010/main" val="8711064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Case Study</a:t>
            </a:r>
          </a:p>
        </p:txBody>
      </p:sp>
      <p:graphicFrame>
        <p:nvGraphicFramePr>
          <p:cNvPr id="4" name="Content Placeholder 3"/>
          <p:cNvGraphicFramePr>
            <a:graphicFrameLocks noGrp="1"/>
          </p:cNvGraphicFramePr>
          <p:nvPr>
            <p:ph idx="1"/>
          </p:nvPr>
        </p:nvGraphicFramePr>
        <p:xfrm>
          <a:off x="1981200" y="1600200"/>
          <a:ext cx="8229600" cy="4114800"/>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endParaRPr lang="en-US" sz="2400" dirty="0"/>
                    </a:p>
                  </a:txBody>
                  <a:tcPr/>
                </a:tc>
                <a:tc>
                  <a:txBody>
                    <a:bodyPr/>
                    <a:lstStyle/>
                    <a:p>
                      <a:r>
                        <a:rPr lang="en-US" sz="2400" dirty="0"/>
                        <a:t>News Articles</a:t>
                      </a:r>
                    </a:p>
                  </a:txBody>
                  <a:tcPr/>
                </a:tc>
                <a:tc>
                  <a:txBody>
                    <a:bodyPr/>
                    <a:lstStyle/>
                    <a:p>
                      <a:r>
                        <a:rPr lang="en-US" sz="2400" dirty="0"/>
                        <a:t>Covert Tweets</a:t>
                      </a:r>
                    </a:p>
                  </a:txBody>
                  <a:tcPr/>
                </a:tc>
                <a:extLst>
                  <a:ext uri="{0D108BD9-81ED-4DB2-BD59-A6C34878D82A}">
                    <a16:rowId xmlns:a16="http://schemas.microsoft.com/office/drawing/2014/main" val="10000"/>
                  </a:ext>
                </a:extLst>
              </a:tr>
              <a:tr h="370840">
                <a:tc>
                  <a:txBody>
                    <a:bodyPr/>
                    <a:lstStyle/>
                    <a:p>
                      <a:r>
                        <a:rPr lang="en-US" sz="2400" baseline="0" dirty="0"/>
                        <a:t>Content host</a:t>
                      </a:r>
                    </a:p>
                  </a:txBody>
                  <a:tcPr/>
                </a:tc>
                <a:tc>
                  <a:txBody>
                    <a:bodyPr/>
                    <a:lstStyle/>
                    <a:p>
                      <a:r>
                        <a:rPr lang="en-US" sz="2400" dirty="0" err="1"/>
                        <a:t>Flickr</a:t>
                      </a:r>
                      <a:endParaRPr lang="en-US" sz="2400" dirty="0"/>
                    </a:p>
                  </a:txBody>
                  <a:tcPr/>
                </a:tc>
                <a:tc>
                  <a:txBody>
                    <a:bodyPr/>
                    <a:lstStyle/>
                    <a:p>
                      <a:r>
                        <a:rPr lang="en-US" sz="2400" dirty="0"/>
                        <a:t>Twitter</a:t>
                      </a:r>
                    </a:p>
                  </a:txBody>
                  <a:tcPr/>
                </a:tc>
                <a:extLst>
                  <a:ext uri="{0D108BD9-81ED-4DB2-BD59-A6C34878D82A}">
                    <a16:rowId xmlns:a16="http://schemas.microsoft.com/office/drawing/2014/main" val="10001"/>
                  </a:ext>
                </a:extLst>
              </a:tr>
              <a:tr h="370840">
                <a:tc>
                  <a:txBody>
                    <a:bodyPr/>
                    <a:lstStyle/>
                    <a:p>
                      <a:r>
                        <a:rPr lang="en-US" sz="2400" dirty="0"/>
                        <a:t>Message </a:t>
                      </a:r>
                      <a:r>
                        <a:rPr lang="en-US" sz="2400" baseline="0" dirty="0"/>
                        <a:t>size</a:t>
                      </a:r>
                    </a:p>
                  </a:txBody>
                  <a:tcPr/>
                </a:tc>
                <a:tc>
                  <a:txBody>
                    <a:bodyPr/>
                    <a:lstStyle/>
                    <a:p>
                      <a:r>
                        <a:rPr lang="en-US" sz="2400" baseline="0" dirty="0"/>
                        <a:t>30 KB</a:t>
                      </a:r>
                      <a:endParaRPr lang="en-US" sz="2400" dirty="0"/>
                    </a:p>
                  </a:txBody>
                  <a:tcPr/>
                </a:tc>
                <a:tc>
                  <a:txBody>
                    <a:bodyPr/>
                    <a:lstStyle/>
                    <a:p>
                      <a:r>
                        <a:rPr lang="en-US" sz="2400" dirty="0"/>
                        <a:t>140 Bytes</a:t>
                      </a:r>
                    </a:p>
                  </a:txBody>
                  <a:tcPr/>
                </a:tc>
                <a:extLst>
                  <a:ext uri="{0D108BD9-81ED-4DB2-BD59-A6C34878D82A}">
                    <a16:rowId xmlns:a16="http://schemas.microsoft.com/office/drawing/2014/main" val="10002"/>
                  </a:ext>
                </a:extLst>
              </a:tr>
              <a:tr h="370840">
                <a:tc>
                  <a:txBody>
                    <a:bodyPr/>
                    <a:lstStyle/>
                    <a:p>
                      <a:r>
                        <a:rPr lang="en-US" sz="2400" baseline="0" dirty="0"/>
                        <a:t>Vectors needed</a:t>
                      </a:r>
                    </a:p>
                  </a:txBody>
                  <a:tcPr/>
                </a:tc>
                <a:tc>
                  <a:txBody>
                    <a:bodyPr/>
                    <a:lstStyle/>
                    <a:p>
                      <a:r>
                        <a:rPr lang="en-US" sz="2400" dirty="0"/>
                        <a:t>5</a:t>
                      </a:r>
                    </a:p>
                  </a:txBody>
                  <a:tcPr/>
                </a:tc>
                <a:tc>
                  <a:txBody>
                    <a:bodyPr/>
                    <a:lstStyle/>
                    <a:p>
                      <a:r>
                        <a:rPr lang="en-US" sz="2400" dirty="0"/>
                        <a:t>30</a:t>
                      </a:r>
                    </a:p>
                  </a:txBody>
                  <a:tcPr/>
                </a:tc>
                <a:extLst>
                  <a:ext uri="{0D108BD9-81ED-4DB2-BD59-A6C34878D82A}">
                    <a16:rowId xmlns:a16="http://schemas.microsoft.com/office/drawing/2014/main" val="10003"/>
                  </a:ext>
                </a:extLst>
              </a:tr>
              <a:tr h="370840">
                <a:tc>
                  <a:txBody>
                    <a:bodyPr/>
                    <a:lstStyle/>
                    <a:p>
                      <a:r>
                        <a:rPr lang="en-US" sz="2400" baseline="0" dirty="0"/>
                        <a:t>Storage needed</a:t>
                      </a:r>
                    </a:p>
                  </a:txBody>
                  <a:tcPr/>
                </a:tc>
                <a:tc>
                  <a:txBody>
                    <a:bodyPr/>
                    <a:lstStyle/>
                    <a:p>
                      <a:r>
                        <a:rPr lang="en-US" sz="2400" dirty="0"/>
                        <a:t>600 KB</a:t>
                      </a:r>
                    </a:p>
                  </a:txBody>
                  <a:tcPr/>
                </a:tc>
                <a:tc>
                  <a:txBody>
                    <a:bodyPr/>
                    <a:lstStyle/>
                    <a:p>
                      <a:r>
                        <a:rPr lang="en-US" sz="2400" dirty="0"/>
                        <a:t>4</a:t>
                      </a:r>
                      <a:r>
                        <a:rPr lang="en-US" sz="2400" baseline="0" dirty="0"/>
                        <a:t> K</a:t>
                      </a:r>
                      <a:r>
                        <a:rPr lang="en-US" sz="2400" dirty="0"/>
                        <a:t>B</a:t>
                      </a:r>
                    </a:p>
                  </a:txBody>
                  <a:tcPr/>
                </a:tc>
                <a:extLst>
                  <a:ext uri="{0D108BD9-81ED-4DB2-BD59-A6C34878D82A}">
                    <a16:rowId xmlns:a16="http://schemas.microsoft.com/office/drawing/2014/main" val="10004"/>
                  </a:ext>
                </a:extLst>
              </a:tr>
              <a:tr h="370840">
                <a:tc>
                  <a:txBody>
                    <a:bodyPr/>
                    <a:lstStyle/>
                    <a:p>
                      <a:r>
                        <a:rPr lang="en-US" sz="2400" baseline="0" dirty="0"/>
                        <a:t>Sending traffic</a:t>
                      </a:r>
                    </a:p>
                  </a:txBody>
                  <a:tcPr/>
                </a:tc>
                <a:tc>
                  <a:txBody>
                    <a:bodyPr/>
                    <a:lstStyle/>
                    <a:p>
                      <a:r>
                        <a:rPr lang="en-US" sz="2400" dirty="0"/>
                        <a:t>1,200</a:t>
                      </a:r>
                      <a:r>
                        <a:rPr lang="en-US" sz="2400" baseline="0" dirty="0"/>
                        <a:t> KB</a:t>
                      </a:r>
                      <a:endParaRPr lang="en-US" sz="2400" dirty="0"/>
                    </a:p>
                  </a:txBody>
                  <a:tcPr>
                    <a:solidFill>
                      <a:schemeClr val="accent1">
                        <a:alpha val="20000"/>
                      </a:schemeClr>
                    </a:solidFill>
                  </a:tcPr>
                </a:tc>
                <a:tc>
                  <a:txBody>
                    <a:bodyPr/>
                    <a:lstStyle/>
                    <a:p>
                      <a:r>
                        <a:rPr lang="en-US" sz="2400" baseline="0" dirty="0"/>
                        <a:t>1,100 KB</a:t>
                      </a:r>
                      <a:endParaRPr lang="en-US" sz="2400" dirty="0"/>
                    </a:p>
                  </a:txBody>
                  <a:tcPr/>
                </a:tc>
                <a:extLst>
                  <a:ext uri="{0D108BD9-81ED-4DB2-BD59-A6C34878D82A}">
                    <a16:rowId xmlns:a16="http://schemas.microsoft.com/office/drawing/2014/main" val="10005"/>
                  </a:ext>
                </a:extLst>
              </a:tr>
              <a:tr h="370840">
                <a:tc>
                  <a:txBody>
                    <a:bodyPr/>
                    <a:lstStyle/>
                    <a:p>
                      <a:r>
                        <a:rPr lang="en-US" sz="2400" baseline="0" dirty="0"/>
                        <a:t>Sending time</a:t>
                      </a:r>
                    </a:p>
                  </a:txBody>
                  <a:tcPr/>
                </a:tc>
                <a:tc>
                  <a:txBody>
                    <a:bodyPr/>
                    <a:lstStyle/>
                    <a:p>
                      <a:r>
                        <a:rPr lang="en-US" sz="2400" baseline="0" dirty="0"/>
                        <a:t>5 minutes</a:t>
                      </a:r>
                      <a:endParaRPr lang="en-US" sz="2400" dirty="0"/>
                    </a:p>
                  </a:txBody>
                  <a:tcPr/>
                </a:tc>
                <a:tc>
                  <a:txBody>
                    <a:bodyPr/>
                    <a:lstStyle/>
                    <a:p>
                      <a:r>
                        <a:rPr lang="en-US" sz="2400" dirty="0"/>
                        <a:t>60</a:t>
                      </a:r>
                      <a:r>
                        <a:rPr lang="en-US" sz="2400" baseline="0" dirty="0"/>
                        <a:t> minutes</a:t>
                      </a:r>
                      <a:endParaRPr lang="en-US" sz="2400" dirty="0"/>
                    </a:p>
                  </a:txBody>
                  <a:tcPr/>
                </a:tc>
                <a:extLst>
                  <a:ext uri="{0D108BD9-81ED-4DB2-BD59-A6C34878D82A}">
                    <a16:rowId xmlns:a16="http://schemas.microsoft.com/office/drawing/2014/main" val="10006"/>
                  </a:ext>
                </a:extLst>
              </a:tr>
              <a:tr h="370840">
                <a:tc>
                  <a:txBody>
                    <a:bodyPr/>
                    <a:lstStyle/>
                    <a:p>
                      <a:r>
                        <a:rPr lang="en-US" sz="2400" baseline="0" dirty="0"/>
                        <a:t>Receiving traffic</a:t>
                      </a:r>
                    </a:p>
                  </a:txBody>
                  <a:tcPr/>
                </a:tc>
                <a:tc>
                  <a:txBody>
                    <a:bodyPr/>
                    <a:lstStyle/>
                    <a:p>
                      <a:r>
                        <a:rPr lang="en-US" sz="2400" dirty="0"/>
                        <a:t>6,000</a:t>
                      </a:r>
                      <a:r>
                        <a:rPr lang="en-US" sz="2400" baseline="0" dirty="0"/>
                        <a:t> KB</a:t>
                      </a:r>
                      <a:endParaRPr lang="en-US" sz="2400" dirty="0"/>
                    </a:p>
                  </a:txBody>
                  <a:tcPr/>
                </a:tc>
                <a:tc>
                  <a:txBody>
                    <a:bodyPr/>
                    <a:lstStyle/>
                    <a:p>
                      <a:r>
                        <a:rPr lang="en-US" sz="2400" dirty="0"/>
                        <a:t>600 KB</a:t>
                      </a:r>
                    </a:p>
                  </a:txBody>
                  <a:tcPr/>
                </a:tc>
                <a:extLst>
                  <a:ext uri="{0D108BD9-81ED-4DB2-BD59-A6C34878D82A}">
                    <a16:rowId xmlns:a16="http://schemas.microsoft.com/office/drawing/2014/main" val="10007"/>
                  </a:ext>
                </a:extLst>
              </a:tr>
              <a:tr h="370840">
                <a:tc>
                  <a:txBody>
                    <a:bodyPr/>
                    <a:lstStyle/>
                    <a:p>
                      <a:r>
                        <a:rPr lang="en-US" sz="2400" baseline="0" dirty="0"/>
                        <a:t>Receiving time</a:t>
                      </a:r>
                    </a:p>
                  </a:txBody>
                  <a:tcPr/>
                </a:tc>
                <a:tc>
                  <a:txBody>
                    <a:bodyPr/>
                    <a:lstStyle/>
                    <a:p>
                      <a:r>
                        <a:rPr lang="en-US" sz="2400" dirty="0"/>
                        <a:t>2 minutes</a:t>
                      </a:r>
                    </a:p>
                  </a:txBody>
                  <a:tcPr/>
                </a:tc>
                <a:tc>
                  <a:txBody>
                    <a:bodyPr/>
                    <a:lstStyle/>
                    <a:p>
                      <a:r>
                        <a:rPr lang="en-US" sz="2400" dirty="0"/>
                        <a:t>½</a:t>
                      </a:r>
                      <a:r>
                        <a:rPr lang="en-US" sz="2400" baseline="0" dirty="0"/>
                        <a:t> minute</a:t>
                      </a:r>
                      <a:endParaRPr lang="en-US" sz="2400" dirty="0"/>
                    </a:p>
                  </a:txBody>
                  <a:tcPr/>
                </a:tc>
                <a:extLst>
                  <a:ext uri="{0D108BD9-81ED-4DB2-BD59-A6C34878D82A}">
                    <a16:rowId xmlns:a16="http://schemas.microsoft.com/office/drawing/2014/main" val="10008"/>
                  </a:ext>
                </a:extLst>
              </a:tr>
            </a:tbl>
          </a:graphicData>
        </a:graphic>
      </p:graphicFrame>
      <p:sp>
        <p:nvSpPr>
          <p:cNvPr id="5" name="TextBox 4"/>
          <p:cNvSpPr txBox="1"/>
          <p:nvPr/>
        </p:nvSpPr>
        <p:spPr>
          <a:xfrm>
            <a:off x="1828800" y="6076891"/>
            <a:ext cx="8534400" cy="461665"/>
          </a:xfrm>
          <a:prstGeom prst="rect">
            <a:avLst/>
          </a:prstGeom>
          <a:noFill/>
        </p:spPr>
        <p:txBody>
          <a:bodyPr wrap="square" rtlCol="0">
            <a:spAutoFit/>
          </a:bodyPr>
          <a:lstStyle/>
          <a:p>
            <a:pPr algn="ctr"/>
            <a:r>
              <a:rPr lang="en-US" sz="2400" dirty="0"/>
              <a:t>Experiments performed on a 768/128 Kbps DSL connection</a:t>
            </a:r>
          </a:p>
        </p:txBody>
      </p:sp>
    </p:spTree>
    <p:extLst>
      <p:ext uri="{BB962C8B-B14F-4D97-AF65-F5344CB8AC3E}">
        <p14:creationId xmlns:p14="http://schemas.microsoft.com/office/powerpoint/2010/main" val="680400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to Other Systems</a:t>
            </a:r>
          </a:p>
        </p:txBody>
      </p:sp>
      <p:graphicFrame>
        <p:nvGraphicFramePr>
          <p:cNvPr id="4" name="Content Placeholder 3"/>
          <p:cNvGraphicFramePr>
            <a:graphicFrameLocks noGrp="1"/>
          </p:cNvGraphicFramePr>
          <p:nvPr>
            <p:ph idx="1"/>
          </p:nvPr>
        </p:nvGraphicFramePr>
        <p:xfrm>
          <a:off x="1676400" y="1523998"/>
          <a:ext cx="8839200" cy="5019042"/>
        </p:xfrm>
        <a:graphic>
          <a:graphicData uri="http://schemas.openxmlformats.org/drawingml/2006/table">
            <a:tbl>
              <a:tblPr firstRow="1" bandRow="1">
                <a:tableStyleId>{3B4B98B0-60AC-42C2-AFA5-B58CD77FA1E5}</a:tableStyleId>
              </a:tblPr>
              <a:tblGrid>
                <a:gridCol w="2286000">
                  <a:extLst>
                    <a:ext uri="{9D8B030D-6E8A-4147-A177-3AD203B41FA5}">
                      <a16:colId xmlns:a16="http://schemas.microsoft.com/office/drawing/2014/main" val="20000"/>
                    </a:ext>
                  </a:extLst>
                </a:gridCol>
                <a:gridCol w="1249680">
                  <a:extLst>
                    <a:ext uri="{9D8B030D-6E8A-4147-A177-3AD203B41FA5}">
                      <a16:colId xmlns:a16="http://schemas.microsoft.com/office/drawing/2014/main" val="20001"/>
                    </a:ext>
                  </a:extLst>
                </a:gridCol>
                <a:gridCol w="1767840">
                  <a:extLst>
                    <a:ext uri="{9D8B030D-6E8A-4147-A177-3AD203B41FA5}">
                      <a16:colId xmlns:a16="http://schemas.microsoft.com/office/drawing/2014/main" val="20002"/>
                    </a:ext>
                  </a:extLst>
                </a:gridCol>
                <a:gridCol w="1767840">
                  <a:extLst>
                    <a:ext uri="{9D8B030D-6E8A-4147-A177-3AD203B41FA5}">
                      <a16:colId xmlns:a16="http://schemas.microsoft.com/office/drawing/2014/main" val="20003"/>
                    </a:ext>
                  </a:extLst>
                </a:gridCol>
                <a:gridCol w="1767840">
                  <a:extLst>
                    <a:ext uri="{9D8B030D-6E8A-4147-A177-3AD203B41FA5}">
                      <a16:colId xmlns:a16="http://schemas.microsoft.com/office/drawing/2014/main" val="20004"/>
                    </a:ext>
                  </a:extLst>
                </a:gridCol>
              </a:tblGrid>
              <a:tr h="376557">
                <a:tc>
                  <a:txBody>
                    <a:bodyPr/>
                    <a:lstStyle/>
                    <a:p>
                      <a:r>
                        <a:rPr lang="en-US" dirty="0"/>
                        <a:t>Technique</a:t>
                      </a:r>
                    </a:p>
                  </a:txBody>
                  <a:tcPr>
                    <a:lnR w="12700" cap="flat" cmpd="sng" algn="ctr">
                      <a:noFill/>
                      <a:prstDash val="solid"/>
                      <a:round/>
                      <a:headEnd type="none" w="med" len="med"/>
                      <a:tailEnd type="none" w="med" len="med"/>
                    </a:lnR>
                  </a:tcPr>
                </a:tc>
                <a:tc>
                  <a:txBody>
                    <a:bodyPr/>
                    <a:lstStyle/>
                    <a:p>
                      <a:r>
                        <a:rPr lang="en-US" dirty="0"/>
                        <a:t>System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Robustness</a:t>
                      </a:r>
                    </a:p>
                  </a:txBody>
                  <a:tcPr>
                    <a:lnL w="12700" cap="flat" cmpd="sng" algn="ctr">
                      <a:solidFill>
                        <a:schemeClr val="tx1"/>
                      </a:solidFill>
                      <a:prstDash val="solid"/>
                      <a:round/>
                      <a:headEnd type="none" w="med" len="med"/>
                      <a:tailEnd type="none" w="med" len="med"/>
                    </a:lnL>
                  </a:tcPr>
                </a:tc>
                <a:tc>
                  <a:txBody>
                    <a:bodyPr/>
                    <a:lstStyle/>
                    <a:p>
                      <a:r>
                        <a:rPr lang="en-US" dirty="0"/>
                        <a:t>Deniability</a:t>
                      </a:r>
                    </a:p>
                  </a:txBody>
                  <a:tcPr/>
                </a:tc>
                <a:tc>
                  <a:txBody>
                    <a:bodyPr/>
                    <a:lstStyle/>
                    <a:p>
                      <a:r>
                        <a:rPr lang="en-US" dirty="0"/>
                        <a:t>Infrastructure</a:t>
                      </a:r>
                    </a:p>
                  </a:txBody>
                  <a:tcPr/>
                </a:tc>
                <a:extLst>
                  <a:ext uri="{0D108BD9-81ED-4DB2-BD59-A6C34878D82A}">
                    <a16:rowId xmlns:a16="http://schemas.microsoft.com/office/drawing/2014/main" val="10000"/>
                  </a:ext>
                </a:extLst>
              </a:tr>
              <a:tr h="928497">
                <a:tc>
                  <a:txBody>
                    <a:bodyPr/>
                    <a:lstStyle/>
                    <a:p>
                      <a:r>
                        <a:rPr lang="en-US" dirty="0"/>
                        <a:t>Onion routing</a:t>
                      </a:r>
                    </a:p>
                  </a:txBody>
                  <a:tcPr anchor="ctr">
                    <a:lnR w="12700" cap="flat" cmpd="sng" algn="ctr">
                      <a:noFill/>
                      <a:prstDash val="solid"/>
                      <a:round/>
                      <a:headEnd type="none" w="med" len="med"/>
                      <a:tailEnd type="none" w="med" len="med"/>
                    </a:lnR>
                  </a:tcPr>
                </a:tc>
                <a:tc>
                  <a:txBody>
                    <a:bodyPr/>
                    <a:lstStyle/>
                    <a:p>
                      <a:r>
                        <a:rPr lang="en-US" dirty="0"/>
                        <a:t>Tor</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Layered encryption;</a:t>
                      </a:r>
                      <a:r>
                        <a:rPr lang="en-US" baseline="0" dirty="0"/>
                        <a:t> bridges</a:t>
                      </a:r>
                      <a:endParaRPr lang="en-US" dirty="0"/>
                    </a:p>
                  </a:txBody>
                  <a:tcPr anchor="ctr">
                    <a:lnL w="12700" cap="flat" cmpd="sng" algn="ctr">
                      <a:solidFill>
                        <a:schemeClr val="tx1"/>
                      </a:solidFill>
                      <a:prstDash val="solid"/>
                      <a:round/>
                      <a:headEnd type="none" w="med" len="med"/>
                      <a:tailEnd type="none" w="med" len="med"/>
                    </a:lnL>
                  </a:tcPr>
                </a:tc>
                <a:tc>
                  <a:txBody>
                    <a:bodyPr/>
                    <a:lstStyle/>
                    <a:p>
                      <a:r>
                        <a:rPr lang="en-US" dirty="0"/>
                        <a:t>Encryption</a:t>
                      </a:r>
                    </a:p>
                  </a:txBody>
                  <a:tcPr anchor="ctr"/>
                </a:tc>
                <a:tc>
                  <a:txBody>
                    <a:bodyPr/>
                    <a:lstStyle/>
                    <a:p>
                      <a:r>
                        <a:rPr lang="en-US" dirty="0"/>
                        <a:t>Network</a:t>
                      </a:r>
                      <a:r>
                        <a:rPr lang="en-US" baseline="0" dirty="0"/>
                        <a:t> of relay servers</a:t>
                      </a:r>
                      <a:endParaRPr lang="en-US" dirty="0"/>
                    </a:p>
                  </a:txBody>
                  <a:tcPr anchor="ctr"/>
                </a:tc>
                <a:extLst>
                  <a:ext uri="{0D108BD9-81ED-4DB2-BD59-A6C34878D82A}">
                    <a16:rowId xmlns:a16="http://schemas.microsoft.com/office/drawing/2014/main" val="10001"/>
                  </a:ext>
                </a:extLst>
              </a:tr>
              <a:tr h="928497">
                <a:tc>
                  <a:txBody>
                    <a:bodyPr/>
                    <a:lstStyle/>
                    <a:p>
                      <a:r>
                        <a:rPr lang="en-US" baseline="0" dirty="0"/>
                        <a:t>Anonymous </a:t>
                      </a:r>
                      <a:r>
                        <a:rPr lang="en-US" baseline="0" dirty="0" err="1"/>
                        <a:t>remailing</a:t>
                      </a:r>
                      <a:endParaRPr lang="en-US" baseline="0" dirty="0"/>
                    </a:p>
                  </a:txBody>
                  <a:tcPr anchor="ctr">
                    <a:lnR w="12700" cap="flat" cmpd="sng" algn="ctr">
                      <a:noFill/>
                      <a:prstDash val="solid"/>
                      <a:round/>
                      <a:headEnd type="none" w="med" len="med"/>
                      <a:tailEnd type="none" w="med" len="med"/>
                    </a:lnR>
                  </a:tcPr>
                </a:tc>
                <a:tc>
                  <a:txBody>
                    <a:bodyPr/>
                    <a:lstStyle/>
                    <a:p>
                      <a:r>
                        <a:rPr lang="en-US" baseline="0" dirty="0" err="1"/>
                        <a:t>Mixminion</a:t>
                      </a:r>
                      <a:endParaRPr lang="en-US" baseline="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Many </a:t>
                      </a:r>
                      <a:r>
                        <a:rPr lang="en-US" baseline="0" dirty="0"/>
                        <a:t>hops; mixing</a:t>
                      </a:r>
                      <a:endParaRPr lang="en-US" dirty="0"/>
                    </a:p>
                  </a:txBody>
                  <a:tcPr anchor="ctr">
                    <a:lnL w="12700" cap="flat" cmpd="sng" algn="ctr">
                      <a:solidFill>
                        <a:schemeClr val="tx1"/>
                      </a:solidFill>
                      <a:prstDash val="solid"/>
                      <a:round/>
                      <a:headEnd type="none" w="med" len="med"/>
                      <a:tailEnd type="none" w="med" len="med"/>
                    </a:lnL>
                  </a:tcPr>
                </a:tc>
                <a:tc>
                  <a:txBody>
                    <a:bodyPr/>
                    <a:lstStyle/>
                    <a:p>
                      <a:r>
                        <a:rPr lang="en-US" dirty="0"/>
                        <a:t>Encryption</a:t>
                      </a:r>
                    </a:p>
                  </a:txBody>
                  <a:tcPr anchor="ctr"/>
                </a:tc>
                <a:tc>
                  <a:txBody>
                    <a:bodyPr/>
                    <a:lstStyle/>
                    <a:p>
                      <a:r>
                        <a:rPr lang="en-US" dirty="0"/>
                        <a:t>Network of remailers</a:t>
                      </a:r>
                    </a:p>
                  </a:txBody>
                  <a:tcPr anchor="ctr"/>
                </a:tc>
                <a:extLst>
                  <a:ext uri="{0D108BD9-81ED-4DB2-BD59-A6C34878D82A}">
                    <a16:rowId xmlns:a16="http://schemas.microsoft.com/office/drawing/2014/main" val="10002"/>
                  </a:ext>
                </a:extLst>
              </a:tr>
              <a:tr h="928497">
                <a:tc rowSpan="3">
                  <a:txBody>
                    <a:bodyPr/>
                    <a:lstStyle/>
                    <a:p>
                      <a:r>
                        <a:rPr lang="en-US" baseline="0" dirty="0"/>
                        <a:t>Covert channels</a:t>
                      </a:r>
                    </a:p>
                  </a:txBody>
                  <a:tcPr anchor="ctr">
                    <a:lnR w="12700" cap="flat" cmpd="sng" algn="ctr">
                      <a:noFill/>
                      <a:prstDash val="solid"/>
                      <a:round/>
                      <a:headEnd type="none" w="med" len="med"/>
                      <a:tailEnd type="none" w="med" len="med"/>
                    </a:lnR>
                  </a:tcPr>
                </a:tc>
                <a:tc>
                  <a:txBody>
                    <a:bodyPr/>
                    <a:lstStyle/>
                    <a:p>
                      <a:r>
                        <a:rPr lang="en-US" baseline="0" dirty="0" err="1"/>
                        <a:t>Infranet</a:t>
                      </a:r>
                      <a:endParaRPr lang="en-US" baseline="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Could use many proxy</a:t>
                      </a:r>
                      <a:r>
                        <a:rPr lang="en-US" baseline="0" dirty="0"/>
                        <a:t> forwarders</a:t>
                      </a:r>
                      <a:endParaRPr lang="en-US" dirty="0"/>
                    </a:p>
                  </a:txBody>
                  <a:tcPr anchor="ctr">
                    <a:lnL w="12700" cap="flat" cmpd="sng" algn="ctr">
                      <a:solidFill>
                        <a:schemeClr val="tx1"/>
                      </a:solidFill>
                      <a:prstDash val="solid"/>
                      <a:round/>
                      <a:headEnd type="none" w="med" len="med"/>
                      <a:tailEnd type="none" w="med" len="med"/>
                    </a:lnL>
                  </a:tcPr>
                </a:tc>
                <a:tc>
                  <a:txBody>
                    <a:bodyPr/>
                    <a:lstStyle/>
                    <a:p>
                      <a:r>
                        <a:rPr lang="en-US" dirty="0"/>
                        <a:t>Browsing regular</a:t>
                      </a:r>
                      <a:r>
                        <a:rPr lang="en-US" baseline="0" dirty="0"/>
                        <a:t> Web sites; </a:t>
                      </a:r>
                      <a:r>
                        <a:rPr lang="en-US" baseline="0" dirty="0" err="1"/>
                        <a:t>Steganography</a:t>
                      </a:r>
                      <a:endParaRPr lang="en-US" dirty="0"/>
                    </a:p>
                  </a:txBody>
                  <a:tcPr anchor="ctr"/>
                </a:tc>
                <a:tc>
                  <a:txBody>
                    <a:bodyPr/>
                    <a:lstStyle/>
                    <a:p>
                      <a:r>
                        <a:rPr lang="en-US" dirty="0"/>
                        <a:t>Custom Web servers</a:t>
                      </a:r>
                    </a:p>
                  </a:txBody>
                  <a:tcPr anchor="ctr"/>
                </a:tc>
                <a:extLst>
                  <a:ext uri="{0D108BD9-81ED-4DB2-BD59-A6C34878D82A}">
                    <a16:rowId xmlns:a16="http://schemas.microsoft.com/office/drawing/2014/main" val="10003"/>
                  </a:ext>
                </a:extLst>
              </a:tr>
              <a:tr h="928497">
                <a:tc vMerge="1">
                  <a:txBody>
                    <a:bodyPr/>
                    <a:lstStyle/>
                    <a:p>
                      <a:endParaRPr lang="en-US" baseline="0" dirty="0"/>
                    </a:p>
                  </a:txBody>
                  <a:tcPr anchor="ctr">
                    <a:lnR w="12700" cap="flat" cmpd="sng" algn="ctr">
                      <a:noFill/>
                      <a:prstDash val="solid"/>
                      <a:round/>
                      <a:headEnd type="none" w="med" len="med"/>
                      <a:tailEnd type="none" w="med" len="med"/>
                    </a:lnR>
                  </a:tcPr>
                </a:tc>
                <a:tc>
                  <a:txBody>
                    <a:bodyPr/>
                    <a:lstStyle/>
                    <a:p>
                      <a:r>
                        <a:rPr lang="en-US" baseline="0" dirty="0" err="1"/>
                        <a:t>CovertFS</a:t>
                      </a:r>
                      <a:endParaRPr lang="en-US" baseline="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Multiple</a:t>
                      </a:r>
                      <a:r>
                        <a:rPr lang="en-US" baseline="0" dirty="0"/>
                        <a:t> content hosts</a:t>
                      </a:r>
                      <a:endParaRPr lang="en-US" dirty="0"/>
                    </a:p>
                  </a:txBody>
                  <a:tcPr anchor="ctr">
                    <a:lnL w="12700" cap="flat" cmpd="sng" algn="ctr">
                      <a:solidFill>
                        <a:schemeClr val="tx1"/>
                      </a:solidFill>
                      <a:prstDash val="solid"/>
                      <a:round/>
                      <a:headEnd type="none" w="med" len="med"/>
                      <a:tailEnd type="none" w="med" len="med"/>
                    </a:lnL>
                  </a:tcPr>
                </a:tc>
                <a:tc>
                  <a:txBody>
                    <a:bodyPr/>
                    <a:lstStyle/>
                    <a:p>
                      <a:r>
                        <a:rPr lang="en-US" dirty="0"/>
                        <a:t>Browsing regular Web </a:t>
                      </a:r>
                      <a:r>
                        <a:rPr lang="en-US" baseline="0" dirty="0"/>
                        <a:t>sites; </a:t>
                      </a:r>
                      <a:r>
                        <a:rPr lang="en-US" baseline="0" dirty="0" err="1"/>
                        <a:t>Steganography</a:t>
                      </a:r>
                      <a:endParaRPr lang="en-US" dirty="0"/>
                    </a:p>
                  </a:txBody>
                  <a:tcPr anchor="ctr"/>
                </a:tc>
                <a:tc>
                  <a:txBody>
                    <a:bodyPr/>
                    <a:lstStyle/>
                    <a:p>
                      <a:r>
                        <a:rPr lang="en-US" dirty="0"/>
                        <a:t>None</a:t>
                      </a:r>
                    </a:p>
                  </a:txBody>
                  <a:tcPr anchor="ctr"/>
                </a:tc>
                <a:extLst>
                  <a:ext uri="{0D108BD9-81ED-4DB2-BD59-A6C34878D82A}">
                    <a16:rowId xmlns:a16="http://schemas.microsoft.com/office/drawing/2014/main" val="10004"/>
                  </a:ext>
                </a:extLst>
              </a:tr>
              <a:tr h="928497">
                <a:tc vMerge="1">
                  <a:txBody>
                    <a:bodyPr/>
                    <a:lstStyle/>
                    <a:p>
                      <a:endParaRPr lang="en-US" baseline="0" dirty="0"/>
                    </a:p>
                  </a:txBody>
                  <a:tcPr anchor="ctr">
                    <a:lnR w="12700" cap="flat" cmpd="sng" algn="ctr">
                      <a:noFill/>
                      <a:prstDash val="solid"/>
                      <a:round/>
                      <a:headEnd type="none" w="med" len="med"/>
                      <a:tailEnd type="none" w="med" len="med"/>
                    </a:lnR>
                  </a:tcPr>
                </a:tc>
                <a:tc>
                  <a:txBody>
                    <a:bodyPr/>
                    <a:lstStyle/>
                    <a:p>
                      <a:r>
                        <a:rPr lang="en-US" baseline="0" dirty="0"/>
                        <a:t>Collage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Erasure</a:t>
                      </a:r>
                      <a:r>
                        <a:rPr lang="en-US" baseline="0" dirty="0"/>
                        <a:t> coding; Many content hosts</a:t>
                      </a:r>
                      <a:endParaRPr lang="en-US" dirty="0"/>
                    </a:p>
                  </a:txBody>
                  <a:tcPr anchor="ctr">
                    <a:lnL w="12700" cap="flat" cmpd="sng" algn="ctr">
                      <a:solidFill>
                        <a:schemeClr val="tx1"/>
                      </a:solidFill>
                      <a:prstDash val="solid"/>
                      <a:round/>
                      <a:headEnd type="none" w="med" len="med"/>
                      <a:tailEnd type="none" w="med" len="med"/>
                    </a:lnL>
                  </a:tcPr>
                </a:tc>
                <a:tc>
                  <a:txBody>
                    <a:bodyPr/>
                    <a:lstStyle/>
                    <a:p>
                      <a:r>
                        <a:rPr lang="en-US" dirty="0"/>
                        <a:t>Browsing content hosts; Info</a:t>
                      </a:r>
                      <a:r>
                        <a:rPr lang="en-US" baseline="0" dirty="0"/>
                        <a:t> hiding</a:t>
                      </a:r>
                      <a:endParaRPr lang="en-US" dirty="0"/>
                    </a:p>
                  </a:txBody>
                  <a:tcPr anchor="ctr"/>
                </a:tc>
                <a:tc>
                  <a:txBody>
                    <a:bodyPr/>
                    <a:lstStyle/>
                    <a:p>
                      <a:r>
                        <a:rPr lang="en-US" dirty="0"/>
                        <a:t>None</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35557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78222-FF64-E947-8954-049F55FDBB48}"/>
              </a:ext>
            </a:extLst>
          </p:cNvPr>
          <p:cNvSpPr>
            <a:spLocks noGrp="1"/>
          </p:cNvSpPr>
          <p:nvPr>
            <p:ph idx="1"/>
          </p:nvPr>
        </p:nvSpPr>
        <p:spPr>
          <a:xfrm>
            <a:off x="1981200" y="3302000"/>
            <a:ext cx="7462838" cy="3208338"/>
          </a:xfrm>
        </p:spPr>
        <p:txBody>
          <a:bodyPr>
            <a:normAutofit/>
          </a:bodyPr>
          <a:lstStyle/>
          <a:p>
            <a:pPr>
              <a:defRPr/>
            </a:pPr>
            <a:r>
              <a:rPr lang="en-US" sz="3000" dirty="0"/>
              <a:t>A complex protocol in it entirety </a:t>
            </a:r>
          </a:p>
          <a:p>
            <a:pPr>
              <a:defRPr/>
            </a:pPr>
            <a:r>
              <a:rPr lang="en-US" sz="3000" dirty="0"/>
              <a:t>Inter-dependent sub-protocols with </a:t>
            </a:r>
          </a:p>
          <a:p>
            <a:pPr marL="114300" indent="0">
              <a:buNone/>
              <a:defRPr/>
            </a:pPr>
            <a:r>
              <a:rPr lang="en-US" sz="3000" dirty="0"/>
              <a:t>   complex, dynamic behavior</a:t>
            </a:r>
          </a:p>
          <a:p>
            <a:pPr>
              <a:defRPr/>
            </a:pPr>
            <a:r>
              <a:rPr lang="en-US" sz="3000" dirty="0"/>
              <a:t>Bugs in specific versions of the software</a:t>
            </a:r>
          </a:p>
          <a:p>
            <a:pPr>
              <a:defRPr/>
            </a:pPr>
            <a:r>
              <a:rPr lang="en-US" sz="3000" dirty="0"/>
              <a:t>User behavior</a:t>
            </a:r>
          </a:p>
        </p:txBody>
      </p:sp>
      <p:sp>
        <p:nvSpPr>
          <p:cNvPr id="58371" name="TextBox 5">
            <a:extLst>
              <a:ext uri="{FF2B5EF4-FFF2-40B4-BE49-F238E27FC236}">
                <a16:creationId xmlns:a16="http://schemas.microsoft.com/office/drawing/2014/main" id="{655DD76D-E625-2640-A5B6-011004DF284B}"/>
              </a:ext>
            </a:extLst>
          </p:cNvPr>
          <p:cNvSpPr txBox="1">
            <a:spLocks noChangeArrowheads="1"/>
          </p:cNvSpPr>
          <p:nvPr/>
        </p:nvSpPr>
        <p:spPr bwMode="auto">
          <a:xfrm>
            <a:off x="1987550" y="1936751"/>
            <a:ext cx="8223250" cy="954107"/>
          </a:xfrm>
          <a:prstGeom prst="rect">
            <a:avLst/>
          </a:prstGeom>
          <a:solidFill>
            <a:schemeClr val="tx1">
              <a:lumMod val="50000"/>
              <a:lumOff val="50000"/>
            </a:schemeClr>
          </a:solidFill>
          <a:ln w="44450">
            <a:solidFill>
              <a:schemeClr val="bg1"/>
            </a:solidFill>
            <a:miter lim="800000"/>
            <a:headEnd/>
            <a:tailEnd/>
          </a:ln>
        </p:spPr>
        <p:txBody>
          <a:bodyPr>
            <a:spAutoFit/>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pPr algn="l">
              <a:buFontTx/>
              <a:buNone/>
            </a:pPr>
            <a:r>
              <a:rPr lang="en-US" altLang="en-US" sz="2800">
                <a:solidFill>
                  <a:schemeClr val="bg1"/>
                </a:solidFill>
              </a:rPr>
              <a:t>Not enough to mimic a "protocol," need to mimic </a:t>
            </a:r>
          </a:p>
          <a:p>
            <a:pPr algn="l">
              <a:buFontTx/>
              <a:buNone/>
            </a:pPr>
            <a:r>
              <a:rPr lang="en-US" altLang="en-US" sz="2800">
                <a:solidFill>
                  <a:schemeClr val="bg1"/>
                </a:solidFill>
              </a:rPr>
              <a:t>a specific implementation with all its quirks</a:t>
            </a:r>
          </a:p>
        </p:txBody>
      </p:sp>
      <p:sp>
        <p:nvSpPr>
          <p:cNvPr id="58372" name="Slide Number Placeholder 5">
            <a:extLst>
              <a:ext uri="{FF2B5EF4-FFF2-40B4-BE49-F238E27FC236}">
                <a16:creationId xmlns:a16="http://schemas.microsoft.com/office/drawing/2014/main" id="{4EC1CF80-86C3-A04B-A459-7E64AA802339}"/>
              </a:ext>
            </a:extLst>
          </p:cNvPr>
          <p:cNvSpPr>
            <a:spLocks noGrp="1"/>
          </p:cNvSpPr>
          <p:nvPr>
            <p:ph type="sldNum" sz="quarter" idx="12"/>
          </p:nvPr>
        </p:nvSpPr>
        <p:spPr>
          <a:xfrm>
            <a:off x="8458200" y="6416676"/>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40DEA73D-124B-3C4A-BBC4-045A8A5093B1}" type="slidenum">
              <a:rPr lang="en-US" altLang="en-US" sz="1200">
                <a:latin typeface="Arial" panose="020B0604020202020204" pitchFamily="34" charset="0"/>
              </a:rPr>
              <a:pPr/>
              <a:t>48</a:t>
            </a:fld>
            <a:endParaRPr lang="en-US" altLang="en-US" sz="1200">
              <a:latin typeface="Arial" panose="020B0604020202020204" pitchFamily="34" charset="0"/>
            </a:endParaRPr>
          </a:p>
        </p:txBody>
      </p:sp>
      <p:sp>
        <p:nvSpPr>
          <p:cNvPr id="58373" name="Title 7">
            <a:extLst>
              <a:ext uri="{FF2B5EF4-FFF2-40B4-BE49-F238E27FC236}">
                <a16:creationId xmlns:a16="http://schemas.microsoft.com/office/drawing/2014/main" id="{AC9657F1-8F38-B64C-A68B-493B971A5C98}"/>
              </a:ext>
            </a:extLst>
          </p:cNvPr>
          <p:cNvSpPr>
            <a:spLocks noGrp="1"/>
          </p:cNvSpPr>
          <p:nvPr>
            <p:ph type="title"/>
          </p:nvPr>
        </p:nvSpPr>
        <p:spPr/>
        <p:txBody>
          <a:bodyPr/>
          <a:lstStyle/>
          <a:p>
            <a:r>
              <a:rPr lang="en-US" altLang="en-US"/>
              <a:t>Imitating a Real System Is Hard</a:t>
            </a:r>
          </a:p>
        </p:txBody>
      </p:sp>
    </p:spTree>
    <p:extLst>
      <p:ext uri="{BB962C8B-B14F-4D97-AF65-F5344CB8AC3E}">
        <p14:creationId xmlns:p14="http://schemas.microsoft.com/office/powerpoint/2010/main" val="2874611339"/>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5" descr="dead-parrot.jpg">
            <a:extLst>
              <a:ext uri="{FF2B5EF4-FFF2-40B4-BE49-F238E27FC236}">
                <a16:creationId xmlns:a16="http://schemas.microsoft.com/office/drawing/2014/main" id="{444E6992-F013-0545-A51E-03C6D121E349}"/>
              </a:ext>
            </a:extLst>
          </p:cNvPr>
          <p:cNvPicPr>
            <a:picLocks noChangeAspect="1"/>
          </p:cNvPicPr>
          <p:nvPr/>
        </p:nvPicPr>
        <p:blipFill>
          <a:blip r:embed="rId2">
            <a:extLst>
              <a:ext uri="{28A0092B-C50C-407E-A947-70E740481C1C}">
                <a14:useLocalDpi xmlns:a14="http://schemas.microsoft.com/office/drawing/2010/main" val="0"/>
              </a:ext>
            </a:extLst>
          </a:blip>
          <a:srcRect l="1701" t="10378" r="6888" b="23988"/>
          <a:stretch>
            <a:fillRect/>
          </a:stretch>
        </p:blipFill>
        <p:spPr bwMode="auto">
          <a:xfrm>
            <a:off x="2971801" y="838201"/>
            <a:ext cx="6469063"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Slide Number Placeholder 5">
            <a:extLst>
              <a:ext uri="{FF2B5EF4-FFF2-40B4-BE49-F238E27FC236}">
                <a16:creationId xmlns:a16="http://schemas.microsoft.com/office/drawing/2014/main" id="{9EDB24C8-0BA7-2548-A330-84AB3A5B0DE1}"/>
              </a:ext>
            </a:extLst>
          </p:cNvPr>
          <p:cNvSpPr>
            <a:spLocks noGrp="1"/>
          </p:cNvSpPr>
          <p:nvPr>
            <p:ph type="sldNum" sz="quarter" idx="12"/>
          </p:nvPr>
        </p:nvSpPr>
        <p:spPr>
          <a:xfrm>
            <a:off x="8458200" y="6416676"/>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ahoma" panose="020B0604030504040204" pitchFamily="34" charset="0"/>
              </a:defRPr>
            </a:lvl1pPr>
            <a:lvl2pPr marL="742950" indent="-285750">
              <a:defRPr sz="2400">
                <a:solidFill>
                  <a:schemeClr val="bg2"/>
                </a:solidFill>
                <a:latin typeface="Tahoma" panose="020B0604030504040204" pitchFamily="34" charset="0"/>
              </a:defRPr>
            </a:lvl2pPr>
            <a:lvl3pPr marL="1143000" indent="-228600">
              <a:defRPr sz="2400">
                <a:solidFill>
                  <a:schemeClr val="bg2"/>
                </a:solidFill>
                <a:latin typeface="Tahoma" panose="020B0604030504040204" pitchFamily="34" charset="0"/>
              </a:defRPr>
            </a:lvl3pPr>
            <a:lvl4pPr marL="1600200" indent="-228600">
              <a:defRPr sz="2400">
                <a:solidFill>
                  <a:schemeClr val="bg2"/>
                </a:solidFill>
                <a:latin typeface="Tahoma" panose="020B0604030504040204" pitchFamily="34" charset="0"/>
              </a:defRPr>
            </a:lvl4pPr>
            <a:lvl5pPr marL="2057400" indent="-228600">
              <a:defRPr sz="2400">
                <a:solidFill>
                  <a:schemeClr val="bg2"/>
                </a:solidFill>
                <a:latin typeface="Tahoma" panose="020B0604030504040204" pitchFamily="34" charset="0"/>
              </a:defRPr>
            </a:lvl5pPr>
            <a:lvl6pPr marL="25146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6pPr>
            <a:lvl7pPr marL="29718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7pPr>
            <a:lvl8pPr marL="34290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8pPr>
            <a:lvl9pPr marL="3886200" indent="-228600" algn="ctr" eaLnBrk="0" fontAlgn="base" hangingPunct="0">
              <a:spcBef>
                <a:spcPct val="20000"/>
              </a:spcBef>
              <a:spcAft>
                <a:spcPct val="0"/>
              </a:spcAft>
              <a:buClr>
                <a:schemeClr val="accent2"/>
              </a:buClr>
              <a:buChar char="•"/>
              <a:defRPr sz="2400">
                <a:solidFill>
                  <a:schemeClr val="bg2"/>
                </a:solidFill>
                <a:latin typeface="Tahoma" panose="020B0604030504040204" pitchFamily="34" charset="0"/>
              </a:defRPr>
            </a:lvl9pPr>
          </a:lstStyle>
          <a:p>
            <a:r>
              <a:rPr lang="en-US" altLang="en-US" sz="1200">
                <a:latin typeface="Arial" panose="020B0604020202020204" pitchFamily="34" charset="0"/>
              </a:rPr>
              <a:t>slide </a:t>
            </a:r>
            <a:fld id="{644C8683-2AD3-114A-9CD8-0FCCB9426E29}" type="slidenum">
              <a:rPr lang="en-US" altLang="en-US" sz="1200">
                <a:latin typeface="Arial" panose="020B0604020202020204" pitchFamily="34" charset="0"/>
              </a:rPr>
              <a:pPr/>
              <a:t>49</a:t>
            </a:fld>
            <a:endParaRPr lang="en-US" altLang="en-US" sz="1200">
              <a:latin typeface="Arial" panose="020B0604020202020204" pitchFamily="34" charset="0"/>
            </a:endParaRPr>
          </a:p>
        </p:txBody>
      </p:sp>
    </p:spTree>
    <p:extLst>
      <p:ext uri="{BB962C8B-B14F-4D97-AF65-F5344CB8AC3E}">
        <p14:creationId xmlns:p14="http://schemas.microsoft.com/office/powerpoint/2010/main" val="408888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86C4-E862-F945-8591-54FA75211D79}"/>
              </a:ext>
            </a:extLst>
          </p:cNvPr>
          <p:cNvSpPr>
            <a:spLocks noGrp="1"/>
          </p:cNvSpPr>
          <p:nvPr>
            <p:ph type="title"/>
          </p:nvPr>
        </p:nvSpPr>
        <p:spPr>
          <a:xfrm>
            <a:off x="838200" y="1820700"/>
            <a:ext cx="10515600" cy="1325563"/>
          </a:xfrm>
        </p:spPr>
        <p:txBody>
          <a:bodyPr/>
          <a:lstStyle/>
          <a:p>
            <a:pPr algn="ctr"/>
            <a:r>
              <a:rPr lang="en-US" dirty="0"/>
              <a:t>Tor</a:t>
            </a:r>
          </a:p>
        </p:txBody>
      </p:sp>
    </p:spTree>
    <p:extLst>
      <p:ext uri="{BB962C8B-B14F-4D97-AF65-F5344CB8AC3E}">
        <p14:creationId xmlns:p14="http://schemas.microsoft.com/office/powerpoint/2010/main" val="934198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8FF5D-A90B-4743-BF9C-072F4153F7AD}"/>
              </a:ext>
            </a:extLst>
          </p:cNvPr>
          <p:cNvSpPr>
            <a:spLocks noGrp="1"/>
          </p:cNvSpPr>
          <p:nvPr>
            <p:ph type="title"/>
          </p:nvPr>
        </p:nvSpPr>
        <p:spPr>
          <a:xfrm>
            <a:off x="742950" y="742951"/>
            <a:ext cx="3476625" cy="4962524"/>
          </a:xfrm>
        </p:spPr>
        <p:txBody>
          <a:bodyPr>
            <a:normAutofit/>
          </a:bodyPr>
          <a:lstStyle/>
          <a:p>
            <a:pPr algn="ctr"/>
            <a:r>
              <a:rPr lang="en-US" sz="4800">
                <a:solidFill>
                  <a:srgbClr val="FFFFFF"/>
                </a:solidFill>
              </a:rPr>
              <a:t>Looking Ahead: Generative Adversarial Networks?</a:t>
            </a:r>
          </a:p>
        </p:txBody>
      </p:sp>
      <p:pic>
        <p:nvPicPr>
          <p:cNvPr id="4" name="Picture 3">
            <a:extLst>
              <a:ext uri="{FF2B5EF4-FFF2-40B4-BE49-F238E27FC236}">
                <a16:creationId xmlns:a16="http://schemas.microsoft.com/office/drawing/2014/main" id="{DA0C2125-665D-B74A-82BE-56E745C8394D}"/>
              </a:ext>
            </a:extLst>
          </p:cNvPr>
          <p:cNvPicPr>
            <a:picLocks noChangeAspect="1"/>
          </p:cNvPicPr>
          <p:nvPr/>
        </p:nvPicPr>
        <p:blipFill>
          <a:blip r:embed="rId2"/>
          <a:stretch>
            <a:fillRect/>
          </a:stretch>
        </p:blipFill>
        <p:spPr>
          <a:xfrm>
            <a:off x="5153822" y="1065503"/>
            <a:ext cx="6553545" cy="4734935"/>
          </a:xfrm>
          <a:prstGeom prst="rect">
            <a:avLst/>
          </a:prstGeom>
        </p:spPr>
      </p:pic>
    </p:spTree>
    <p:extLst>
      <p:ext uri="{BB962C8B-B14F-4D97-AF65-F5344CB8AC3E}">
        <p14:creationId xmlns:p14="http://schemas.microsoft.com/office/powerpoint/2010/main" val="3117197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8B0631-49F7-8446-B9C9-208B1A7756A5}"/>
              </a:ext>
            </a:extLst>
          </p:cNvPr>
          <p:cNvSpPr>
            <a:spLocks noGrp="1"/>
          </p:cNvSpPr>
          <p:nvPr>
            <p:ph type="title"/>
          </p:nvPr>
        </p:nvSpPr>
        <p:spPr>
          <a:xfrm>
            <a:off x="838200" y="2011045"/>
            <a:ext cx="10515600" cy="1325563"/>
          </a:xfrm>
        </p:spPr>
        <p:txBody>
          <a:bodyPr/>
          <a:lstStyle/>
          <a:p>
            <a:pPr algn="ctr"/>
            <a:r>
              <a:rPr lang="en-US" dirty="0"/>
              <a:t>Decoy Routing</a:t>
            </a:r>
          </a:p>
        </p:txBody>
      </p:sp>
    </p:spTree>
    <p:extLst>
      <p:ext uri="{BB962C8B-B14F-4D97-AF65-F5344CB8AC3E}">
        <p14:creationId xmlns:p14="http://schemas.microsoft.com/office/powerpoint/2010/main" val="726201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Decoy Routing</a:t>
            </a:r>
          </a:p>
        </p:txBody>
      </p:sp>
      <p:sp>
        <p:nvSpPr>
          <p:cNvPr id="3" name="Content Placeholder 2"/>
          <p:cNvSpPr>
            <a:spLocks noGrp="1"/>
          </p:cNvSpPr>
          <p:nvPr>
            <p:ph idx="1"/>
          </p:nvPr>
        </p:nvSpPr>
        <p:spPr>
          <a:xfrm>
            <a:off x="838200" y="2076522"/>
            <a:ext cx="10515600" cy="4351338"/>
          </a:xfrm>
        </p:spPr>
        <p:txBody>
          <a:bodyPr/>
          <a:lstStyle/>
          <a:p>
            <a:pPr marL="342900" indent="-342900">
              <a:buFont typeface="Arial"/>
              <a:buChar char="•"/>
            </a:pPr>
            <a:r>
              <a:rPr lang="en-US" dirty="0"/>
              <a:t>Decoy router can sit on any network path and act as a proxy (or forward client traffic to a decoy proxy).</a:t>
            </a:r>
          </a:p>
          <a:p>
            <a:pPr marL="342900" indent="-342900">
              <a:buFont typeface="Arial"/>
              <a:buChar char="•"/>
            </a:pPr>
            <a:r>
              <a:rPr lang="en-US" dirty="0"/>
              <a:t>But how can the client connect to the proxy? </a:t>
            </a:r>
          </a:p>
          <a:p>
            <a:pPr marL="800100" lvl="1" indent="-342900">
              <a:buFont typeface="Arial"/>
              <a:buChar char="•"/>
            </a:pPr>
            <a:r>
              <a:rPr lang="en-US" dirty="0"/>
              <a:t>Why can it not just address a packet to the proxy destination?</a:t>
            </a:r>
          </a:p>
          <a:p>
            <a:pPr marL="342900" indent="-342900">
              <a:buFont typeface="Arial"/>
              <a:buChar char="•"/>
            </a:pPr>
            <a:r>
              <a:rPr lang="en-US" dirty="0"/>
              <a:t>Solution: Connect to a decoy destination</a:t>
            </a:r>
          </a:p>
          <a:p>
            <a:pPr marL="800100" lvl="1" indent="-342900">
              <a:buFont typeface="Arial"/>
              <a:buChar char="•"/>
            </a:pPr>
            <a:r>
              <a:rPr lang="en-US" dirty="0"/>
              <a:t>Once connected covertly signal over TCP/IP flow that the decoy router should forward the packet to the proxy</a:t>
            </a:r>
          </a:p>
          <a:p>
            <a:pPr marL="800100" lvl="1" indent="-342900">
              <a:buFont typeface="Arial"/>
              <a:buChar char="•"/>
            </a:pPr>
            <a:r>
              <a:rPr lang="en-US" dirty="0"/>
              <a:t>Proxy then intercepts the TCP connection (drop connection to decoy destination) and act as a regular proxy.</a:t>
            </a:r>
          </a:p>
        </p:txBody>
      </p:sp>
      <p:pic>
        <p:nvPicPr>
          <p:cNvPr id="5" name="Picture 4" descr="Screen Shot 2014-04-27 at 4.35.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920" y="294807"/>
            <a:ext cx="3813438" cy="1711397"/>
          </a:xfrm>
          <a:prstGeom prst="rect">
            <a:avLst/>
          </a:prstGeom>
        </p:spPr>
      </p:pic>
    </p:spTree>
    <p:extLst>
      <p:ext uri="{BB962C8B-B14F-4D97-AF65-F5344CB8AC3E}">
        <p14:creationId xmlns:p14="http://schemas.microsoft.com/office/powerpoint/2010/main" val="293226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85672" y="990601"/>
            <a:ext cx="9491472" cy="3591287"/>
          </a:xfrm>
          <a:prstGeom prst="rect">
            <a:avLst/>
          </a:prstGeom>
          <a:noFill/>
        </p:spPr>
      </p:pic>
      <p:sp>
        <p:nvSpPr>
          <p:cNvPr id="12" name="Title 11"/>
          <p:cNvSpPr>
            <a:spLocks noGrp="1"/>
          </p:cNvSpPr>
          <p:nvPr>
            <p:ph type="title"/>
          </p:nvPr>
        </p:nvSpPr>
        <p:spPr>
          <a:xfrm>
            <a:off x="838200" y="365125"/>
            <a:ext cx="10515600" cy="953135"/>
          </a:xfrm>
        </p:spPr>
        <p:txBody>
          <a:bodyPr/>
          <a:lstStyle/>
          <a:p>
            <a:r>
              <a:rPr lang="en-US" dirty="0"/>
              <a:t>Decoy Routing</a:t>
            </a:r>
            <a:endParaRPr lang="en-US" b="1" dirty="0">
              <a:latin typeface="+mj-lt"/>
            </a:endParaRPr>
          </a:p>
        </p:txBody>
      </p:sp>
      <p:sp>
        <p:nvSpPr>
          <p:cNvPr id="6" name="Slide Number Placeholder 5"/>
          <p:cNvSpPr>
            <a:spLocks noGrp="1"/>
          </p:cNvSpPr>
          <p:nvPr>
            <p:ph type="sldNum" sz="quarter" idx="12"/>
          </p:nvPr>
        </p:nvSpPr>
        <p:spPr/>
        <p:txBody>
          <a:bodyPr/>
          <a:lstStyle/>
          <a:p>
            <a:fld id="{435CCDBA-5714-4384-B958-769DA3F3F3B9}" type="slidenum">
              <a:rPr lang="en-US" smtClean="0"/>
              <a:pPr/>
              <a:t>53</a:t>
            </a:fld>
            <a:endParaRPr lang="en-US"/>
          </a:p>
        </p:txBody>
      </p:sp>
      <p:pic>
        <p:nvPicPr>
          <p:cNvPr id="8" name="Picture 7" descr="Untitled-2.png"/>
          <p:cNvPicPr>
            <a:picLocks noChangeAspect="1"/>
          </p:cNvPicPr>
          <p:nvPr/>
        </p:nvPicPr>
        <p:blipFill>
          <a:blip r:embed="rId4" cstate="print"/>
          <a:srcRect t="9551" r="2632"/>
          <a:stretch>
            <a:fillRect/>
          </a:stretch>
        </p:blipFill>
        <p:spPr>
          <a:xfrm>
            <a:off x="1524002" y="3886200"/>
            <a:ext cx="2819399" cy="533400"/>
          </a:xfrm>
          <a:prstGeom prst="rect">
            <a:avLst/>
          </a:prstGeom>
        </p:spPr>
      </p:pic>
      <p:pic>
        <p:nvPicPr>
          <p:cNvPr id="9" name="Picture 8" descr="Untitled-1.png"/>
          <p:cNvPicPr>
            <a:picLocks noChangeAspect="1"/>
          </p:cNvPicPr>
          <p:nvPr/>
        </p:nvPicPr>
        <p:blipFill>
          <a:blip r:embed="rId5" cstate="print"/>
          <a:stretch>
            <a:fillRect/>
          </a:stretch>
        </p:blipFill>
        <p:spPr>
          <a:xfrm>
            <a:off x="2673100" y="4724401"/>
            <a:ext cx="6769600" cy="330546"/>
          </a:xfrm>
          <a:prstGeom prst="rect">
            <a:avLst/>
          </a:prstGeom>
        </p:spPr>
      </p:pic>
    </p:spTree>
    <p:extLst>
      <p:ext uri="{BB962C8B-B14F-4D97-AF65-F5344CB8AC3E}">
        <p14:creationId xmlns:p14="http://schemas.microsoft.com/office/powerpoint/2010/main" val="10660501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7961" y="1329940"/>
            <a:ext cx="725940" cy="369320"/>
          </a:xfrm>
          <a:prstGeom prst="rect">
            <a:avLst/>
          </a:prstGeom>
          <a:noFill/>
          <a:ln>
            <a:solidFill>
              <a:schemeClr val="tx1"/>
            </a:solidFill>
          </a:ln>
        </p:spPr>
        <p:txBody>
          <a:bodyPr wrap="none" lIns="91426" tIns="45714" rIns="91426" bIns="45714" rtlCol="0">
            <a:spAutoFit/>
          </a:bodyPr>
          <a:lstStyle/>
          <a:p>
            <a:r>
              <a:rPr lang="en-US" dirty="0"/>
              <a:t>Client</a:t>
            </a:r>
          </a:p>
        </p:txBody>
      </p:sp>
      <p:sp>
        <p:nvSpPr>
          <p:cNvPr id="5" name="TextBox 4"/>
          <p:cNvSpPr txBox="1"/>
          <p:nvPr/>
        </p:nvSpPr>
        <p:spPr>
          <a:xfrm>
            <a:off x="9148369" y="1329940"/>
            <a:ext cx="785636" cy="369320"/>
          </a:xfrm>
          <a:prstGeom prst="rect">
            <a:avLst/>
          </a:prstGeom>
          <a:noFill/>
          <a:ln>
            <a:solidFill>
              <a:schemeClr val="tx1"/>
            </a:solidFill>
          </a:ln>
        </p:spPr>
        <p:txBody>
          <a:bodyPr wrap="none" lIns="91426" tIns="45714" rIns="91426" bIns="45714" rtlCol="0">
            <a:spAutoFit/>
          </a:bodyPr>
          <a:lstStyle/>
          <a:p>
            <a:r>
              <a:rPr lang="en-US" dirty="0"/>
              <a:t>Server</a:t>
            </a:r>
          </a:p>
        </p:txBody>
      </p:sp>
      <p:sp>
        <p:nvSpPr>
          <p:cNvPr id="9" name="TextBox 8"/>
          <p:cNvSpPr txBox="1"/>
          <p:nvPr/>
        </p:nvSpPr>
        <p:spPr>
          <a:xfrm>
            <a:off x="6526161" y="1329940"/>
            <a:ext cx="1035640" cy="369320"/>
          </a:xfrm>
          <a:prstGeom prst="rect">
            <a:avLst/>
          </a:prstGeom>
          <a:noFill/>
          <a:ln>
            <a:solidFill>
              <a:schemeClr val="accent2"/>
            </a:solidFill>
          </a:ln>
        </p:spPr>
        <p:txBody>
          <a:bodyPr wrap="none" lIns="91426" tIns="45714" rIns="91426" bIns="45714" rtlCol="0">
            <a:spAutoFit/>
          </a:bodyPr>
          <a:lstStyle/>
          <a:p>
            <a:r>
              <a:rPr lang="en-US" dirty="0"/>
              <a:t>ISP Proxy</a:t>
            </a:r>
          </a:p>
        </p:txBody>
      </p:sp>
      <p:cxnSp>
        <p:nvCxnSpPr>
          <p:cNvPr id="16" name="Straight Arrow Connector 15"/>
          <p:cNvCxnSpPr/>
          <p:nvPr/>
        </p:nvCxnSpPr>
        <p:spPr>
          <a:xfrm flipH="1">
            <a:off x="2491323" y="4134485"/>
            <a:ext cx="4082139" cy="419100"/>
          </a:xfrm>
          <a:prstGeom prst="straightConnector1">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573461" y="3941983"/>
            <a:ext cx="2076600" cy="192503"/>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44506" y="2796974"/>
            <a:ext cx="6217920" cy="556632"/>
          </a:xfrm>
          <a:prstGeom prst="straightConnector1">
            <a:avLst/>
          </a:prstGeom>
          <a:ln w="2222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98224">
            <a:off x="3875613" y="2807525"/>
            <a:ext cx="4561285" cy="369320"/>
          </a:xfrm>
          <a:prstGeom prst="rect">
            <a:avLst/>
          </a:prstGeom>
          <a:noFill/>
        </p:spPr>
        <p:txBody>
          <a:bodyPr wrap="none" lIns="91426" tIns="45714" rIns="91426" bIns="45714" rtlCol="0">
            <a:spAutoFit/>
          </a:bodyPr>
          <a:lstStyle/>
          <a:p>
            <a:r>
              <a:rPr lang="en-US" dirty="0"/>
              <a:t>“GET / HTTP/1.1\r\</a:t>
            </a:r>
            <a:r>
              <a:rPr lang="en-US" dirty="0" err="1"/>
              <a:t>nX</a:t>
            </a:r>
            <a:r>
              <a:rPr lang="en-US" dirty="0"/>
              <a:t>-Ignore: </a:t>
            </a:r>
            <a:r>
              <a:rPr lang="en-US" dirty="0">
                <a:solidFill>
                  <a:srgbClr val="FF0000"/>
                </a:solidFill>
              </a:rPr>
              <a:t>\x81\x28\x66 </a:t>
            </a:r>
            <a:r>
              <a:rPr lang="en-US" dirty="0"/>
              <a:t>…”</a:t>
            </a:r>
          </a:p>
        </p:txBody>
      </p:sp>
      <p:cxnSp>
        <p:nvCxnSpPr>
          <p:cNvPr id="20" name="Straight Arrow Connector 19"/>
          <p:cNvCxnSpPr/>
          <p:nvPr/>
        </p:nvCxnSpPr>
        <p:spPr>
          <a:xfrm flipH="1">
            <a:off x="2482070" y="3594235"/>
            <a:ext cx="6201728" cy="668174"/>
          </a:xfrm>
          <a:prstGeom prst="straightConnector1">
            <a:avLst/>
          </a:prstGeom>
          <a:ln w="2222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1212229">
            <a:off x="4427106" y="3616974"/>
            <a:ext cx="2352832" cy="369320"/>
          </a:xfrm>
          <a:prstGeom prst="rect">
            <a:avLst/>
          </a:prstGeom>
          <a:noFill/>
        </p:spPr>
        <p:txBody>
          <a:bodyPr wrap="square" lIns="91426" tIns="45714" rIns="91426" bIns="45714" rtlCol="0">
            <a:spAutoFit/>
          </a:bodyPr>
          <a:lstStyle/>
          <a:p>
            <a:r>
              <a:rPr lang="en-US" dirty="0"/>
              <a:t>ACK [</a:t>
            </a:r>
            <a:r>
              <a:rPr lang="en-US" dirty="0" err="1"/>
              <a:t>seq</a:t>
            </a:r>
            <a:r>
              <a:rPr lang="en-US" dirty="0"/>
              <a:t>=</a:t>
            </a:r>
            <a:r>
              <a:rPr lang="en-US" dirty="0">
                <a:solidFill>
                  <a:srgbClr val="FF0000"/>
                </a:solidFill>
              </a:rPr>
              <a:t>Y</a:t>
            </a:r>
            <a:r>
              <a:rPr lang="en-US" dirty="0"/>
              <a:t>, </a:t>
            </a:r>
            <a:r>
              <a:rPr lang="en-US" dirty="0" err="1"/>
              <a:t>ack</a:t>
            </a:r>
            <a:r>
              <a:rPr lang="en-US" dirty="0"/>
              <a:t>=</a:t>
            </a:r>
            <a:r>
              <a:rPr lang="en-US" dirty="0">
                <a:solidFill>
                  <a:schemeClr val="accent1">
                    <a:lumMod val="50000"/>
                  </a:schemeClr>
                </a:solidFill>
              </a:rPr>
              <a:t>X</a:t>
            </a:r>
            <a:r>
              <a:rPr lang="en-US" dirty="0"/>
              <a:t>]</a:t>
            </a:r>
          </a:p>
        </p:txBody>
      </p:sp>
      <p:sp>
        <p:nvSpPr>
          <p:cNvPr id="22" name="TextBox 21"/>
          <p:cNvSpPr txBox="1"/>
          <p:nvPr/>
        </p:nvSpPr>
        <p:spPr>
          <a:xfrm rot="21253977">
            <a:off x="3625538" y="3882565"/>
            <a:ext cx="4757323" cy="369320"/>
          </a:xfrm>
          <a:prstGeom prst="rect">
            <a:avLst/>
          </a:prstGeom>
          <a:noFill/>
        </p:spPr>
        <p:txBody>
          <a:bodyPr wrap="square" lIns="91426" tIns="45714" rIns="91426" bIns="45714" rtlCol="0">
            <a:spAutoFit/>
          </a:bodyPr>
          <a:lstStyle/>
          <a:p>
            <a:r>
              <a:rPr lang="en-US" dirty="0"/>
              <a:t>“PROXY OK” [</a:t>
            </a:r>
            <a:r>
              <a:rPr lang="en-US" dirty="0" err="1"/>
              <a:t>seq</a:t>
            </a:r>
            <a:r>
              <a:rPr lang="en-US" dirty="0"/>
              <a:t>=</a:t>
            </a:r>
            <a:r>
              <a:rPr lang="en-US" dirty="0">
                <a:solidFill>
                  <a:srgbClr val="FF0000"/>
                </a:solidFill>
              </a:rPr>
              <a:t>Y</a:t>
            </a:r>
            <a:r>
              <a:rPr lang="en-US" dirty="0"/>
              <a:t>, </a:t>
            </a:r>
            <a:r>
              <a:rPr lang="en-US" dirty="0" err="1"/>
              <a:t>ack</a:t>
            </a:r>
            <a:r>
              <a:rPr lang="en-US" dirty="0"/>
              <a:t>=</a:t>
            </a:r>
            <a:r>
              <a:rPr lang="en-US" dirty="0">
                <a:solidFill>
                  <a:schemeClr val="accent1">
                    <a:lumMod val="50000"/>
                  </a:schemeClr>
                </a:solidFill>
              </a:rPr>
              <a:t>X</a:t>
            </a:r>
            <a:r>
              <a:rPr lang="en-US" dirty="0"/>
              <a:t>, </a:t>
            </a:r>
            <a:r>
              <a:rPr lang="en-US" dirty="0" err="1"/>
              <a:t>len</a:t>
            </a:r>
            <a:r>
              <a:rPr lang="en-US" dirty="0"/>
              <a:t>=M]</a:t>
            </a:r>
          </a:p>
        </p:txBody>
      </p:sp>
      <p:cxnSp>
        <p:nvCxnSpPr>
          <p:cNvPr id="23" name="Straight Arrow Connector 22"/>
          <p:cNvCxnSpPr/>
          <p:nvPr/>
        </p:nvCxnSpPr>
        <p:spPr>
          <a:xfrm>
            <a:off x="2546840" y="4769863"/>
            <a:ext cx="6217920" cy="556632"/>
          </a:xfrm>
          <a:prstGeom prst="straightConnector1">
            <a:avLst/>
          </a:prstGeom>
          <a:ln w="2222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316239">
            <a:off x="4511076" y="4749854"/>
            <a:ext cx="2292522" cy="369320"/>
          </a:xfrm>
          <a:prstGeom prst="rect">
            <a:avLst/>
          </a:prstGeom>
          <a:noFill/>
        </p:spPr>
        <p:txBody>
          <a:bodyPr wrap="none" lIns="91426" tIns="45714" rIns="91426" bIns="45714" rtlCol="0">
            <a:spAutoFit/>
          </a:bodyPr>
          <a:lstStyle/>
          <a:p>
            <a:r>
              <a:rPr lang="en-US" dirty="0"/>
              <a:t>ACK [</a:t>
            </a:r>
            <a:r>
              <a:rPr lang="en-US" dirty="0" err="1"/>
              <a:t>seq</a:t>
            </a:r>
            <a:r>
              <a:rPr lang="en-US" dirty="0"/>
              <a:t>=</a:t>
            </a:r>
            <a:r>
              <a:rPr lang="en-US" dirty="0">
                <a:solidFill>
                  <a:schemeClr val="accent1">
                    <a:lumMod val="50000"/>
                  </a:schemeClr>
                </a:solidFill>
              </a:rPr>
              <a:t>X</a:t>
            </a:r>
            <a:r>
              <a:rPr lang="en-US" dirty="0"/>
              <a:t>, </a:t>
            </a:r>
            <a:r>
              <a:rPr lang="en-US" dirty="0" err="1"/>
              <a:t>ack</a:t>
            </a:r>
            <a:r>
              <a:rPr lang="en-US" dirty="0"/>
              <a:t>=</a:t>
            </a:r>
            <a:r>
              <a:rPr lang="en-US" b="1" dirty="0">
                <a:solidFill>
                  <a:srgbClr val="FF0000"/>
                </a:solidFill>
              </a:rPr>
              <a:t>Y+M</a:t>
            </a:r>
            <a:r>
              <a:rPr lang="en-US" dirty="0"/>
              <a:t>]</a:t>
            </a:r>
          </a:p>
        </p:txBody>
      </p:sp>
      <p:pic>
        <p:nvPicPr>
          <p:cNvPr id="26" name="Picture 4" descr="C:\Documents and Settings\Eric\Local Settings\Temporary Internet Files\Content.IE5\ATC1QZ2Z\MC900391008[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652812" y="5000139"/>
            <a:ext cx="528646" cy="6096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8237262" y="4704931"/>
            <a:ext cx="1013419" cy="369332"/>
          </a:xfrm>
          <a:prstGeom prst="rect">
            <a:avLst/>
          </a:prstGeom>
          <a:noFill/>
        </p:spPr>
        <p:txBody>
          <a:bodyPr wrap="none" rtlCol="0">
            <a:spAutoFit/>
          </a:bodyPr>
          <a:lstStyle/>
          <a:p>
            <a:r>
              <a:rPr lang="en-US" dirty="0" err="1"/>
              <a:t>ack</a:t>
            </a:r>
            <a:r>
              <a:rPr lang="en-US" dirty="0"/>
              <a:t> != </a:t>
            </a:r>
            <a:r>
              <a:rPr lang="en-US" dirty="0">
                <a:solidFill>
                  <a:srgbClr val="FF0000"/>
                </a:solidFill>
              </a:rPr>
              <a:t>Y</a:t>
            </a:r>
            <a:r>
              <a:rPr lang="en-US" dirty="0"/>
              <a:t>?</a:t>
            </a:r>
          </a:p>
        </p:txBody>
      </p:sp>
      <p:pic>
        <p:nvPicPr>
          <p:cNvPr id="28" name="Picture 5" descr="C:\Documents and Settings\Eric\Local Settings\Temporary Internet Files\Content.IE5\QLGL0NAF\MC9004338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9587" y="3220879"/>
            <a:ext cx="436835" cy="67102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rot="298224">
            <a:off x="3725983" y="3036219"/>
            <a:ext cx="4594435" cy="369320"/>
          </a:xfrm>
          <a:prstGeom prst="rect">
            <a:avLst/>
          </a:prstGeom>
          <a:noFill/>
        </p:spPr>
        <p:txBody>
          <a:bodyPr wrap="none" lIns="91426" tIns="45714" rIns="91426" bIns="45714" rtlCol="0">
            <a:spAutoFit/>
          </a:bodyPr>
          <a:lstStyle/>
          <a:p>
            <a:r>
              <a:rPr lang="en-US" dirty="0"/>
              <a:t>“\x95\x1f\x6b\x27\xe2 …          </a:t>
            </a:r>
            <a:r>
              <a:rPr lang="en-US" dirty="0">
                <a:solidFill>
                  <a:srgbClr val="FF0000"/>
                </a:solidFill>
              </a:rPr>
              <a:t>\xc8\x3f\x22 </a:t>
            </a:r>
            <a:r>
              <a:rPr lang="en-US" dirty="0"/>
              <a:t>…”</a:t>
            </a:r>
          </a:p>
        </p:txBody>
      </p:sp>
      <p:grpSp>
        <p:nvGrpSpPr>
          <p:cNvPr id="34" name="Group 33"/>
          <p:cNvGrpSpPr/>
          <p:nvPr/>
        </p:nvGrpSpPr>
        <p:grpSpPr>
          <a:xfrm>
            <a:off x="6362486" y="3107205"/>
            <a:ext cx="632091" cy="369332"/>
            <a:chOff x="5170927" y="4903491"/>
            <a:chExt cx="490238" cy="369332"/>
          </a:xfrm>
        </p:grpSpPr>
        <p:sp>
          <p:nvSpPr>
            <p:cNvPr id="35" name="Rectangle 34"/>
            <p:cNvSpPr/>
            <p:nvPr/>
          </p:nvSpPr>
          <p:spPr>
            <a:xfrm rot="291116">
              <a:off x="5170927" y="4966075"/>
              <a:ext cx="389547" cy="236515"/>
            </a:xfrm>
            <a:prstGeom prst="rect">
              <a:avLst/>
            </a:prstGeom>
            <a:solidFill>
              <a:schemeClr val="bg1">
                <a:lumMod val="8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6" name="TextBox 35"/>
            <p:cNvSpPr txBox="1"/>
            <p:nvPr/>
          </p:nvSpPr>
          <p:spPr>
            <a:xfrm rot="315298">
              <a:off x="5226074" y="4903491"/>
              <a:ext cx="435091" cy="369332"/>
            </a:xfrm>
            <a:prstGeom prst="rect">
              <a:avLst/>
            </a:prstGeom>
            <a:noFill/>
          </p:spPr>
          <p:txBody>
            <a:bodyPr wrap="none" rtlCol="0">
              <a:spAutoFit/>
            </a:bodyPr>
            <a:lstStyle/>
            <a:p>
              <a:r>
                <a:rPr lang="en-US" dirty="0">
                  <a:solidFill>
                    <a:srgbClr val="FF0000"/>
                  </a:solidFill>
                </a:rPr>
                <a:t>Tag:</a:t>
              </a:r>
            </a:p>
          </p:txBody>
        </p:sp>
      </p:grpSp>
      <p:sp>
        <p:nvSpPr>
          <p:cNvPr id="37" name="Rectangle 36"/>
          <p:cNvSpPr/>
          <p:nvPr/>
        </p:nvSpPr>
        <p:spPr>
          <a:xfrm rot="21236181">
            <a:off x="2548828" y="4260704"/>
            <a:ext cx="1157498" cy="191124"/>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Plaintext:</a:t>
            </a:r>
          </a:p>
        </p:txBody>
      </p:sp>
      <p:sp>
        <p:nvSpPr>
          <p:cNvPr id="38" name="Rectangle 37"/>
          <p:cNvSpPr/>
          <p:nvPr/>
        </p:nvSpPr>
        <p:spPr>
          <a:xfrm rot="291116">
            <a:off x="2359275" y="2857253"/>
            <a:ext cx="1434712" cy="220751"/>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Ciphertext</a:t>
            </a:r>
            <a:r>
              <a:rPr lang="en-US" dirty="0">
                <a:solidFill>
                  <a:schemeClr val="tx1"/>
                </a:solidFill>
              </a:rPr>
              <a:t>:</a:t>
            </a:r>
          </a:p>
        </p:txBody>
      </p:sp>
      <p:sp>
        <p:nvSpPr>
          <p:cNvPr id="39" name="Rectangle 38"/>
          <p:cNvSpPr/>
          <p:nvPr/>
        </p:nvSpPr>
        <p:spPr>
          <a:xfrm rot="291116">
            <a:off x="2568377" y="2620922"/>
            <a:ext cx="1226160" cy="198940"/>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Plaintext:</a:t>
            </a:r>
          </a:p>
        </p:txBody>
      </p:sp>
      <p:cxnSp>
        <p:nvCxnSpPr>
          <p:cNvPr id="40" name="Straight Arrow Connector 39"/>
          <p:cNvCxnSpPr/>
          <p:nvPr/>
        </p:nvCxnSpPr>
        <p:spPr>
          <a:xfrm>
            <a:off x="2521802" y="5110557"/>
            <a:ext cx="6217920" cy="556632"/>
          </a:xfrm>
          <a:prstGeom prst="straightConnector1">
            <a:avLst/>
          </a:prstGeom>
          <a:ln w="22225">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298224">
            <a:off x="3829568" y="5128456"/>
            <a:ext cx="4758454" cy="369320"/>
          </a:xfrm>
          <a:prstGeom prst="rect">
            <a:avLst/>
          </a:prstGeom>
          <a:noFill/>
        </p:spPr>
        <p:txBody>
          <a:bodyPr wrap="none" lIns="91426" tIns="45714" rIns="91426" bIns="45714" rtlCol="0">
            <a:spAutoFit/>
          </a:bodyPr>
          <a:lstStyle/>
          <a:p>
            <a:r>
              <a:rPr lang="en-US" dirty="0"/>
              <a:t>“GET http://blocked.com/ …”   [</a:t>
            </a:r>
            <a:r>
              <a:rPr lang="en-US" dirty="0" err="1"/>
              <a:t>seq</a:t>
            </a:r>
            <a:r>
              <a:rPr lang="en-US" dirty="0"/>
              <a:t>=</a:t>
            </a:r>
            <a:r>
              <a:rPr lang="en-US" dirty="0">
                <a:solidFill>
                  <a:schemeClr val="accent1">
                    <a:lumMod val="50000"/>
                  </a:schemeClr>
                </a:solidFill>
              </a:rPr>
              <a:t>X</a:t>
            </a:r>
            <a:r>
              <a:rPr lang="en-US" dirty="0"/>
              <a:t>, </a:t>
            </a:r>
            <a:r>
              <a:rPr lang="en-US" dirty="0" err="1"/>
              <a:t>ack</a:t>
            </a:r>
            <a:r>
              <a:rPr lang="en-US" dirty="0"/>
              <a:t>=</a:t>
            </a:r>
            <a:r>
              <a:rPr lang="en-US" b="1" dirty="0">
                <a:solidFill>
                  <a:srgbClr val="FF0000"/>
                </a:solidFill>
              </a:rPr>
              <a:t>Y+M</a:t>
            </a:r>
            <a:r>
              <a:rPr lang="en-US" dirty="0"/>
              <a:t>]</a:t>
            </a:r>
          </a:p>
        </p:txBody>
      </p:sp>
      <p:sp>
        <p:nvSpPr>
          <p:cNvPr id="42" name="Rectangle 41"/>
          <p:cNvSpPr/>
          <p:nvPr/>
        </p:nvSpPr>
        <p:spPr>
          <a:xfrm rot="291116">
            <a:off x="2474827" y="4931993"/>
            <a:ext cx="1166984" cy="207840"/>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Plaintext:</a:t>
            </a:r>
          </a:p>
        </p:txBody>
      </p:sp>
      <p:cxnSp>
        <p:nvCxnSpPr>
          <p:cNvPr id="43" name="Straight Arrow Connector 42"/>
          <p:cNvCxnSpPr/>
          <p:nvPr/>
        </p:nvCxnSpPr>
        <p:spPr>
          <a:xfrm flipH="1">
            <a:off x="2485734" y="6004560"/>
            <a:ext cx="4082139" cy="419100"/>
          </a:xfrm>
          <a:prstGeom prst="straightConnector1">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567872" y="5812058"/>
            <a:ext cx="2076600" cy="192503"/>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1253977">
            <a:off x="3686624" y="5743115"/>
            <a:ext cx="4757323" cy="369320"/>
          </a:xfrm>
          <a:prstGeom prst="rect">
            <a:avLst/>
          </a:prstGeom>
          <a:noFill/>
        </p:spPr>
        <p:txBody>
          <a:bodyPr wrap="square" lIns="91426" tIns="45714" rIns="91426" bIns="45714" rtlCol="0">
            <a:spAutoFit/>
          </a:bodyPr>
          <a:lstStyle/>
          <a:p>
            <a:r>
              <a:rPr lang="en-US" dirty="0"/>
              <a:t>“HTTP/1.1 200 OK  …  &lt;html&gt;  ….”</a:t>
            </a:r>
          </a:p>
        </p:txBody>
      </p:sp>
      <p:sp>
        <p:nvSpPr>
          <p:cNvPr id="46" name="Rectangle 45"/>
          <p:cNvSpPr/>
          <p:nvPr/>
        </p:nvSpPr>
        <p:spPr>
          <a:xfrm rot="21236181">
            <a:off x="2617034" y="6123912"/>
            <a:ext cx="1139767" cy="201990"/>
          </a:xfrm>
          <a:prstGeom prst="rect">
            <a:avLst/>
          </a:prstGeom>
          <a:solidFill>
            <a:schemeClr val="bg2">
              <a:lumMod val="9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Plaintext:</a:t>
            </a:r>
          </a:p>
        </p:txBody>
      </p:sp>
      <p:sp>
        <p:nvSpPr>
          <p:cNvPr id="49" name="Title 1"/>
          <p:cNvSpPr>
            <a:spLocks noGrp="1"/>
          </p:cNvSpPr>
          <p:nvPr>
            <p:ph type="title"/>
          </p:nvPr>
        </p:nvSpPr>
        <p:spPr>
          <a:xfrm>
            <a:off x="443076" y="94518"/>
            <a:ext cx="8799431" cy="1143000"/>
          </a:xfrm>
        </p:spPr>
        <p:txBody>
          <a:bodyPr>
            <a:noAutofit/>
          </a:bodyPr>
          <a:lstStyle/>
          <a:p>
            <a:r>
              <a:rPr lang="en-US" sz="3600" dirty="0"/>
              <a:t>Advanced Decoy Routing:</a:t>
            </a:r>
            <a:br>
              <a:rPr lang="en-US" sz="3600" dirty="0"/>
            </a:br>
            <a:r>
              <a:rPr lang="en-US" sz="3600" dirty="0"/>
              <a:t>Passive ISP Monitoring</a:t>
            </a:r>
          </a:p>
        </p:txBody>
      </p:sp>
      <p:cxnSp>
        <p:nvCxnSpPr>
          <p:cNvPr id="50" name="Straight Arrow Connector 49"/>
          <p:cNvCxnSpPr/>
          <p:nvPr/>
        </p:nvCxnSpPr>
        <p:spPr>
          <a:xfrm flipH="1">
            <a:off x="2468880" y="2308860"/>
            <a:ext cx="6348452" cy="0"/>
          </a:xfrm>
          <a:prstGeom prst="straightConnector1">
            <a:avLst/>
          </a:prstGeom>
          <a:ln w="44450" cmpd="dbl">
            <a:solidFill>
              <a:srgbClr val="00B050"/>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679233" y="1931500"/>
            <a:ext cx="1586240" cy="369320"/>
          </a:xfrm>
          <a:prstGeom prst="rect">
            <a:avLst/>
          </a:prstGeom>
          <a:noFill/>
        </p:spPr>
        <p:txBody>
          <a:bodyPr wrap="none" lIns="91426" tIns="45714" rIns="91426" bIns="45714" rtlCol="0">
            <a:spAutoFit/>
          </a:bodyPr>
          <a:lstStyle/>
          <a:p>
            <a:r>
              <a:rPr lang="en-US" dirty="0"/>
              <a:t>TLS Handshake</a:t>
            </a:r>
          </a:p>
        </p:txBody>
      </p:sp>
    </p:spTree>
    <p:extLst>
      <p:ext uri="{BB962C8B-B14F-4D97-AF65-F5344CB8AC3E}">
        <p14:creationId xmlns:p14="http://schemas.microsoft.com/office/powerpoint/2010/main" val="229992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4" grpId="0"/>
      <p:bldP spid="27" grpId="0"/>
      <p:bldP spid="33" grpId="0"/>
      <p:bldP spid="37" grpId="0" animBg="1"/>
      <p:bldP spid="38" grpId="0" animBg="1"/>
      <p:bldP spid="39" grpId="0" animBg="1"/>
      <p:bldP spid="41" grpId="0"/>
      <p:bldP spid="42" grpId="0" animBg="1"/>
      <p:bldP spid="45" grpId="0"/>
      <p:bldP spid="4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Decoy Routing Deployment Requirements</a:t>
            </a:r>
          </a:p>
        </p:txBody>
      </p:sp>
      <p:sp>
        <p:nvSpPr>
          <p:cNvPr id="3" name="Content Placeholder 2"/>
          <p:cNvSpPr>
            <a:spLocks noGrp="1"/>
          </p:cNvSpPr>
          <p:nvPr>
            <p:ph idx="1"/>
          </p:nvPr>
        </p:nvSpPr>
        <p:spPr/>
        <p:txBody>
          <a:bodyPr/>
          <a:lstStyle/>
          <a:p>
            <a:r>
              <a:rPr lang="en-US" dirty="0"/>
              <a:t>Pros</a:t>
            </a:r>
          </a:p>
          <a:p>
            <a:pPr lvl="1"/>
            <a:r>
              <a:rPr lang="en-US" dirty="0"/>
              <a:t>No inline blocking required, only passive tap</a:t>
            </a:r>
          </a:p>
          <a:p>
            <a:pPr lvl="1"/>
            <a:r>
              <a:rPr lang="en-US" dirty="0"/>
              <a:t>Works with asymmetric flows (client -&gt; server)</a:t>
            </a:r>
            <a:br>
              <a:rPr lang="en-US" dirty="0"/>
            </a:br>
            <a:r>
              <a:rPr lang="en-US" dirty="0"/>
              <a:t>	</a:t>
            </a:r>
          </a:p>
          <a:p>
            <a:r>
              <a:rPr lang="en-US" dirty="0"/>
              <a:t>Cons</a:t>
            </a:r>
          </a:p>
          <a:p>
            <a:pPr lvl="1"/>
            <a:r>
              <a:rPr lang="en-US" dirty="0"/>
              <a:t>Censor can use active attacks</a:t>
            </a:r>
          </a:p>
          <a:p>
            <a:pPr lvl="1"/>
            <a:r>
              <a:rPr lang="en-US" dirty="0"/>
              <a:t>Requires ISP cooperation/deployment</a:t>
            </a:r>
          </a:p>
        </p:txBody>
      </p:sp>
      <p:sp>
        <p:nvSpPr>
          <p:cNvPr id="4" name="Slide Number Placeholder 3"/>
          <p:cNvSpPr>
            <a:spLocks noGrp="1"/>
          </p:cNvSpPr>
          <p:nvPr>
            <p:ph type="sldNum" sz="quarter" idx="12"/>
          </p:nvPr>
        </p:nvSpPr>
        <p:spPr/>
        <p:txBody>
          <a:bodyPr/>
          <a:lstStyle/>
          <a:p>
            <a:fld id="{435CCDBA-5714-4384-B958-769DA3F3F3B9}" type="slidenum">
              <a:rPr lang="en-US" smtClean="0"/>
              <a:pPr/>
              <a:t>55</a:t>
            </a:fld>
            <a:endParaRPr lang="en-US" dirty="0"/>
          </a:p>
        </p:txBody>
      </p:sp>
    </p:spTree>
    <p:extLst>
      <p:ext uri="{BB962C8B-B14F-4D97-AF65-F5344CB8AC3E}">
        <p14:creationId xmlns:p14="http://schemas.microsoft.com/office/powerpoint/2010/main" val="165730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19A4-3E7D-6442-861F-2F366AB68DE4}"/>
              </a:ext>
            </a:extLst>
          </p:cNvPr>
          <p:cNvSpPr>
            <a:spLocks noGrp="1"/>
          </p:cNvSpPr>
          <p:nvPr>
            <p:ph type="title"/>
          </p:nvPr>
        </p:nvSpPr>
        <p:spPr/>
        <p:txBody>
          <a:bodyPr/>
          <a:lstStyle/>
          <a:p>
            <a:r>
              <a:rPr lang="en-US" dirty="0"/>
              <a:t>Tor</a:t>
            </a:r>
          </a:p>
        </p:txBody>
      </p:sp>
      <p:pic>
        <p:nvPicPr>
          <p:cNvPr id="4" name="Picture 3">
            <a:extLst>
              <a:ext uri="{FF2B5EF4-FFF2-40B4-BE49-F238E27FC236}">
                <a16:creationId xmlns:a16="http://schemas.microsoft.com/office/drawing/2014/main" id="{811AF03B-89AC-AB4D-905F-52A79B4A1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670" y="1912775"/>
            <a:ext cx="8321848" cy="4674055"/>
          </a:xfrm>
          <a:prstGeom prst="rect">
            <a:avLst/>
          </a:prstGeom>
        </p:spPr>
      </p:pic>
      <p:sp>
        <p:nvSpPr>
          <p:cNvPr id="5" name="TextBox 4">
            <a:extLst>
              <a:ext uri="{FF2B5EF4-FFF2-40B4-BE49-F238E27FC236}">
                <a16:creationId xmlns:a16="http://schemas.microsoft.com/office/drawing/2014/main" id="{F9DCA092-2DC3-604C-A08B-CF5001913169}"/>
              </a:ext>
            </a:extLst>
          </p:cNvPr>
          <p:cNvSpPr txBox="1"/>
          <p:nvPr/>
        </p:nvSpPr>
        <p:spPr>
          <a:xfrm>
            <a:off x="734786" y="1714500"/>
            <a:ext cx="8142807" cy="954107"/>
          </a:xfrm>
          <a:prstGeom prst="rect">
            <a:avLst/>
          </a:prstGeom>
          <a:noFill/>
        </p:spPr>
        <p:txBody>
          <a:bodyPr wrap="none" rtlCol="0">
            <a:spAutoFit/>
          </a:bodyPr>
          <a:lstStyle/>
          <a:p>
            <a:r>
              <a:rPr lang="en-US" sz="2800" dirty="0"/>
              <a:t>Route traffic through sequence of “onion” relay nodes.</a:t>
            </a:r>
          </a:p>
          <a:p>
            <a:pPr marL="457200" indent="-457200">
              <a:buFont typeface="Arial" charset="0"/>
              <a:buChar char="•"/>
            </a:pPr>
            <a:endParaRPr lang="en-US" sz="2800" dirty="0"/>
          </a:p>
        </p:txBody>
      </p:sp>
    </p:spTree>
    <p:extLst>
      <p:ext uri="{BB962C8B-B14F-4D97-AF65-F5344CB8AC3E}">
        <p14:creationId xmlns:p14="http://schemas.microsoft.com/office/powerpoint/2010/main" val="51324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7775A57E-07DB-FE45-B62D-5EABD7FF679B}"/>
              </a:ext>
            </a:extLst>
          </p:cNvPr>
          <p:cNvSpPr>
            <a:spLocks noGrp="1" noChangeArrowheads="1"/>
          </p:cNvSpPr>
          <p:nvPr>
            <p:ph type="title"/>
          </p:nvPr>
        </p:nvSpPr>
        <p:spPr>
          <a:xfrm>
            <a:off x="586419" y="373313"/>
            <a:ext cx="8353590" cy="1051341"/>
          </a:xfrm>
          <a:ln/>
        </p:spPr>
        <p:txBody>
          <a:bodyPr vert="horz" lIns="0" tIns="0" rIns="0" bIns="0" rtlCol="0" anchor="ctr">
            <a:normAutofit/>
          </a:bodyPr>
          <a:lstStyle/>
          <a:p>
            <a:pPr>
              <a:lnSpc>
                <a:spcPct val="95000"/>
              </a:lnSpc>
              <a:tabLst>
                <a:tab pos="0" algn="l"/>
                <a:tab pos="411389" algn="l"/>
                <a:tab pos="822777" algn="l"/>
                <a:tab pos="1234166" algn="l"/>
                <a:tab pos="1645554" algn="l"/>
                <a:tab pos="2056943" algn="l"/>
                <a:tab pos="2468331" algn="l"/>
                <a:tab pos="2879720" algn="l"/>
                <a:tab pos="3291108" algn="l"/>
                <a:tab pos="3702497" algn="l"/>
                <a:tab pos="4113886" algn="l"/>
                <a:tab pos="4525274" algn="l"/>
                <a:tab pos="4936663" algn="l"/>
                <a:tab pos="5348051" algn="l"/>
                <a:tab pos="5759440" algn="l"/>
                <a:tab pos="6170828" algn="l"/>
                <a:tab pos="6582217" algn="l"/>
                <a:tab pos="6993606" algn="l"/>
                <a:tab pos="7404994" algn="l"/>
                <a:tab pos="7816383" algn="l"/>
                <a:tab pos="8227771" algn="l"/>
              </a:tabLst>
            </a:pPr>
            <a:r>
              <a:rPr lang="en-US" altLang="en-US" sz="4409" dirty="0">
                <a:latin typeface="Arial" panose="020B0604020202020204" pitchFamily="34" charset="0"/>
              </a:rPr>
              <a:t>The Tor Project</a:t>
            </a:r>
          </a:p>
        </p:txBody>
      </p:sp>
      <p:sp>
        <p:nvSpPr>
          <p:cNvPr id="4098" name="Text Box 2">
            <a:extLst>
              <a:ext uri="{FF2B5EF4-FFF2-40B4-BE49-F238E27FC236}">
                <a16:creationId xmlns:a16="http://schemas.microsoft.com/office/drawing/2014/main" id="{FFD11F14-FD9A-844C-94A5-7558741B0C1B}"/>
              </a:ext>
            </a:extLst>
          </p:cNvPr>
          <p:cNvSpPr txBox="1">
            <a:spLocks noChangeArrowheads="1"/>
          </p:cNvSpPr>
          <p:nvPr/>
        </p:nvSpPr>
        <p:spPr bwMode="auto">
          <a:xfrm>
            <a:off x="289560" y="1637957"/>
            <a:ext cx="5794299" cy="4892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1pPr>
            <a:lvl2pPr marL="447675" indent="-334963">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2pPr>
            <a:lvl3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3pPr>
            <a:lvl4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4pPr>
            <a:lvl5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9pPr>
          </a:lstStyle>
          <a:p>
            <a:pPr lvl="1">
              <a:lnSpc>
                <a:spcPct val="95000"/>
              </a:lnSpc>
              <a:buFont typeface="Arial" panose="020B0604020202020204" pitchFamily="34" charset="0"/>
              <a:buChar char="•"/>
            </a:pPr>
            <a:r>
              <a:rPr lang="en-US" altLang="en-US" sz="2789" dirty="0">
                <a:latin typeface="Arial" panose="020B0604020202020204" pitchFamily="34" charset="0"/>
              </a:rPr>
              <a:t>Main software: an onion routing protocol/tool to evade surveillance</a:t>
            </a:r>
          </a:p>
          <a:p>
            <a:pPr lvl="1">
              <a:lnSpc>
                <a:spcPct val="95000"/>
              </a:lnSpc>
              <a:buFont typeface="Arial" panose="020B0604020202020204" pitchFamily="34" charset="0"/>
              <a:buChar char="•"/>
            </a:pPr>
            <a:endParaRPr lang="en-US" altLang="en-US" sz="2789" dirty="0">
              <a:latin typeface="Arial" panose="020B0604020202020204" pitchFamily="34" charset="0"/>
            </a:endParaRPr>
          </a:p>
          <a:p>
            <a:pPr lvl="1">
              <a:lnSpc>
                <a:spcPct val="95000"/>
              </a:lnSpc>
              <a:buFont typeface="Arial" panose="020B0604020202020204" pitchFamily="34" charset="0"/>
              <a:buChar char="•"/>
            </a:pPr>
            <a:r>
              <a:rPr lang="en-US" altLang="en-US" sz="2789" dirty="0">
                <a:latin typeface="Arial" panose="020B0604020202020204" pitchFamily="34" charset="0"/>
              </a:rPr>
              <a:t>Originally sponsored by the US Naval Research Laboratory.</a:t>
            </a:r>
          </a:p>
          <a:p>
            <a:pPr lvl="1">
              <a:lnSpc>
                <a:spcPct val="95000"/>
              </a:lnSpc>
              <a:buFont typeface="Arial" panose="020B0604020202020204" pitchFamily="34" charset="0"/>
              <a:buChar char="•"/>
            </a:pPr>
            <a:endParaRPr lang="en-US" altLang="en-US" sz="2789" dirty="0">
              <a:latin typeface="Arial" panose="020B0604020202020204" pitchFamily="34" charset="0"/>
            </a:endParaRPr>
          </a:p>
          <a:p>
            <a:pPr lvl="1">
              <a:lnSpc>
                <a:spcPct val="95000"/>
              </a:lnSpc>
              <a:buFont typeface="Arial" panose="020B0604020202020204" pitchFamily="34" charset="0"/>
              <a:buChar char="•"/>
            </a:pPr>
            <a:r>
              <a:rPr lang="en-US" altLang="en-US" sz="2789" dirty="0">
                <a:latin typeface="Arial" panose="020B0604020202020204" pitchFamily="34" charset="0"/>
              </a:rPr>
              <a:t>From 2004 to 2006 was supported by EFF</a:t>
            </a:r>
          </a:p>
          <a:p>
            <a:pPr lvl="1">
              <a:lnSpc>
                <a:spcPct val="95000"/>
              </a:lnSpc>
              <a:buFont typeface="Arial" panose="020B0604020202020204" pitchFamily="34" charset="0"/>
              <a:buChar char="•"/>
            </a:pPr>
            <a:endParaRPr lang="en-US" altLang="en-US" sz="2789" dirty="0">
              <a:latin typeface="Arial" panose="020B0604020202020204" pitchFamily="34" charset="0"/>
            </a:endParaRPr>
          </a:p>
          <a:p>
            <a:pPr lvl="1">
              <a:lnSpc>
                <a:spcPct val="95000"/>
              </a:lnSpc>
              <a:buFont typeface="Arial" panose="020B0604020202020204" pitchFamily="34" charset="0"/>
              <a:buChar char="•"/>
            </a:pPr>
            <a:r>
              <a:rPr lang="en-US" altLang="en-US" sz="2789" dirty="0">
                <a:latin typeface="Arial" panose="020B0604020202020204" pitchFamily="34" charset="0"/>
              </a:rPr>
              <a:t>Since 2006 has been 501(c)(3) nonprofit</a:t>
            </a:r>
          </a:p>
        </p:txBody>
      </p:sp>
      <p:pic>
        <p:nvPicPr>
          <p:cNvPr id="4099" name="Picture 3">
            <a:extLst>
              <a:ext uri="{FF2B5EF4-FFF2-40B4-BE49-F238E27FC236}">
                <a16:creationId xmlns:a16="http://schemas.microsoft.com/office/drawing/2014/main" id="{7BC02FBE-12C8-3248-A140-B8B765381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6790" y="1496040"/>
            <a:ext cx="4065376" cy="25883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2187645"/>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364D587D-6FA0-3846-B4FA-1F3A335FC222}"/>
              </a:ext>
            </a:extLst>
          </p:cNvPr>
          <p:cNvSpPr>
            <a:spLocks noGrp="1" noChangeArrowheads="1"/>
          </p:cNvSpPr>
          <p:nvPr>
            <p:ph type="title"/>
          </p:nvPr>
        </p:nvSpPr>
        <p:spPr>
          <a:xfrm>
            <a:off x="1919919" y="207126"/>
            <a:ext cx="8353590" cy="1277036"/>
          </a:xfrm>
          <a:ln/>
        </p:spPr>
        <p:txBody>
          <a:bodyPr vert="horz" lIns="0" tIns="0" rIns="0" bIns="0" rtlCol="0" anchor="ctr">
            <a:normAutofit/>
          </a:bodyPr>
          <a:lstStyle/>
          <a:p>
            <a:pPr>
              <a:lnSpc>
                <a:spcPct val="95000"/>
              </a:lnSpc>
              <a:tabLst>
                <a:tab pos="0" algn="l"/>
                <a:tab pos="411389" algn="l"/>
                <a:tab pos="822777" algn="l"/>
                <a:tab pos="1234166" algn="l"/>
                <a:tab pos="1645554" algn="l"/>
                <a:tab pos="2056943" algn="l"/>
                <a:tab pos="2468331" algn="l"/>
                <a:tab pos="2879720" algn="l"/>
                <a:tab pos="3291108" algn="l"/>
                <a:tab pos="3702497" algn="l"/>
                <a:tab pos="4113886" algn="l"/>
                <a:tab pos="4525274" algn="l"/>
                <a:tab pos="4936663" algn="l"/>
                <a:tab pos="5348051" algn="l"/>
                <a:tab pos="5759440" algn="l"/>
                <a:tab pos="6170828" algn="l"/>
                <a:tab pos="6582217" algn="l"/>
                <a:tab pos="6993606" algn="l"/>
                <a:tab pos="7404994" algn="l"/>
                <a:tab pos="7816383" algn="l"/>
                <a:tab pos="8227771" algn="l"/>
              </a:tabLst>
            </a:pPr>
            <a:r>
              <a:rPr lang="en-US" altLang="en-US" sz="4409">
                <a:latin typeface="Arial" panose="020B0604020202020204" pitchFamily="34" charset="0"/>
              </a:rPr>
              <a:t>Q: What is an onion routing protocol?</a:t>
            </a:r>
          </a:p>
        </p:txBody>
      </p:sp>
      <p:pic>
        <p:nvPicPr>
          <p:cNvPr id="5122" name="Picture 2">
            <a:extLst>
              <a:ext uri="{FF2B5EF4-FFF2-40B4-BE49-F238E27FC236}">
                <a16:creationId xmlns:a16="http://schemas.microsoft.com/office/drawing/2014/main" id="{A3DF9819-137B-F747-B849-CCDA07F1C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735" y="1439880"/>
            <a:ext cx="4308212" cy="390824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Text Box 3">
            <a:extLst>
              <a:ext uri="{FF2B5EF4-FFF2-40B4-BE49-F238E27FC236}">
                <a16:creationId xmlns:a16="http://schemas.microsoft.com/office/drawing/2014/main" id="{7BB44C67-B8EE-0944-B798-1C5EB7F69A90}"/>
              </a:ext>
            </a:extLst>
          </p:cNvPr>
          <p:cNvSpPr txBox="1">
            <a:spLocks noChangeArrowheads="1"/>
          </p:cNvSpPr>
          <p:nvPr/>
        </p:nvSpPr>
        <p:spPr bwMode="auto">
          <a:xfrm>
            <a:off x="1811357" y="2468366"/>
            <a:ext cx="3828252" cy="3291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DejaVu Sans" charset="0"/>
                <a:cs typeface="DejaVu Sans" charset="0"/>
              </a:defRPr>
            </a:lvl9pPr>
          </a:lstStyle>
          <a:p>
            <a:pPr>
              <a:lnSpc>
                <a:spcPct val="95000"/>
              </a:lnSpc>
            </a:pPr>
            <a:r>
              <a:rPr lang="en-US" altLang="en-US" sz="4409">
                <a:latin typeface="Arial" panose="020B0604020202020204" pitchFamily="34" charset="0"/>
              </a:rPr>
              <a:t>A: Like a proxy. But </a:t>
            </a:r>
            <a:r>
              <a:rPr lang="en-US" altLang="en-US" sz="4409" i="1">
                <a:latin typeface="Arial" panose="020B0604020202020204" pitchFamily="34" charset="0"/>
              </a:rPr>
              <a:t>better.</a:t>
            </a:r>
          </a:p>
        </p:txBody>
      </p:sp>
    </p:spTree>
    <p:extLst>
      <p:ext uri="{BB962C8B-B14F-4D97-AF65-F5344CB8AC3E}">
        <p14:creationId xmlns:p14="http://schemas.microsoft.com/office/powerpoint/2010/main" val="237927165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03D4474E-CC84-6049-B04C-D22615694C5B}"/>
              </a:ext>
            </a:extLst>
          </p:cNvPr>
          <p:cNvSpPr>
            <a:spLocks noGrp="1" noChangeArrowheads="1"/>
          </p:cNvSpPr>
          <p:nvPr>
            <p:ph type="title"/>
          </p:nvPr>
        </p:nvSpPr>
        <p:spPr>
          <a:xfrm>
            <a:off x="1919919" y="272835"/>
            <a:ext cx="8353590" cy="1145619"/>
          </a:xfrm>
          <a:ln/>
        </p:spPr>
        <p:txBody>
          <a:bodyPr vert="horz" lIns="0" tIns="0" rIns="0" bIns="0" rtlCol="0" anchor="ctr">
            <a:normAutofit fontScale="90000"/>
          </a:bodyPr>
          <a:lstStyle/>
          <a:p>
            <a:pPr>
              <a:lnSpc>
                <a:spcPct val="95000"/>
              </a:lnSpc>
              <a:tabLst>
                <a:tab pos="0" algn="l"/>
                <a:tab pos="411389" algn="l"/>
                <a:tab pos="822777" algn="l"/>
                <a:tab pos="1234166" algn="l"/>
                <a:tab pos="1645554" algn="l"/>
                <a:tab pos="2056943" algn="l"/>
                <a:tab pos="2468331" algn="l"/>
                <a:tab pos="2879720" algn="l"/>
                <a:tab pos="3291108" algn="l"/>
                <a:tab pos="3702497" algn="l"/>
                <a:tab pos="4113886" algn="l"/>
                <a:tab pos="4525274" algn="l"/>
                <a:tab pos="4936663" algn="l"/>
                <a:tab pos="5348051" algn="l"/>
                <a:tab pos="5759440" algn="l"/>
                <a:tab pos="6170828" algn="l"/>
                <a:tab pos="6582217" algn="l"/>
                <a:tab pos="6993606" algn="l"/>
                <a:tab pos="7404994" algn="l"/>
                <a:tab pos="7816383" algn="l"/>
                <a:tab pos="8227771" algn="l"/>
              </a:tabLst>
            </a:pPr>
            <a:r>
              <a:rPr lang="en-US" altLang="en-US">
                <a:latin typeface="Arial" panose="020B0604020202020204" pitchFamily="34" charset="0"/>
              </a:rPr>
              <a:t>So How Does an Onion Routing Protocol Work?</a:t>
            </a:r>
          </a:p>
        </p:txBody>
      </p:sp>
      <p:sp>
        <p:nvSpPr>
          <p:cNvPr id="6146" name="Text Box 2">
            <a:extLst>
              <a:ext uri="{FF2B5EF4-FFF2-40B4-BE49-F238E27FC236}">
                <a16:creationId xmlns:a16="http://schemas.microsoft.com/office/drawing/2014/main" id="{D8EDD3A4-8C12-064A-B78C-BBE5D84528DE}"/>
              </a:ext>
            </a:extLst>
          </p:cNvPr>
          <p:cNvSpPr txBox="1">
            <a:spLocks noChangeArrowheads="1"/>
          </p:cNvSpPr>
          <p:nvPr/>
        </p:nvSpPr>
        <p:spPr bwMode="auto">
          <a:xfrm>
            <a:off x="1919919" y="1645577"/>
            <a:ext cx="8353590" cy="3788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1pPr>
            <a:lvl2pPr marL="447675" indent="-334963">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2pPr>
            <a:lvl3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3pPr>
            <a:lvl4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4pPr>
            <a:lvl5pPr>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 pos="9591675" algn="l"/>
              </a:tabLst>
              <a:defRPr sz="2400">
                <a:solidFill>
                  <a:srgbClr val="000000"/>
                </a:solidFill>
                <a:latin typeface="Times New Roman" panose="02020603050405020304" pitchFamily="18" charset="0"/>
                <a:ea typeface="DejaVu Sans" charset="0"/>
                <a:cs typeface="DejaVu Sans" charset="0"/>
              </a:defRPr>
            </a:lvl9pPr>
          </a:lstStyle>
          <a:p>
            <a:pPr lvl="1">
              <a:lnSpc>
                <a:spcPct val="95000"/>
              </a:lnSpc>
              <a:buFont typeface="Arial" panose="020B0604020202020204" pitchFamily="34" charset="0"/>
              <a:buChar char="•"/>
            </a:pPr>
            <a:r>
              <a:rPr lang="en-US" altLang="en-US" sz="3239">
                <a:latin typeface="Arial" panose="020B0604020202020204" pitchFamily="34" charset="0"/>
              </a:rPr>
              <a:t>The user creates a “circuit” leading to their destination.</a:t>
            </a:r>
          </a:p>
          <a:p>
            <a:pPr lvl="1">
              <a:lnSpc>
                <a:spcPct val="95000"/>
              </a:lnSpc>
              <a:buFont typeface="Arial" panose="020B0604020202020204" pitchFamily="34" charset="0"/>
              <a:buChar char="•"/>
            </a:pPr>
            <a:r>
              <a:rPr lang="en-US" altLang="en-US" sz="3239">
                <a:latin typeface="Arial" panose="020B0604020202020204" pitchFamily="34" charset="0"/>
              </a:rPr>
              <a:t>At each hop, the node “unwraps” a layer from the packet via symmetric keys, revealing the next destination.</a:t>
            </a:r>
          </a:p>
          <a:p>
            <a:pPr lvl="1">
              <a:lnSpc>
                <a:spcPct val="95000"/>
              </a:lnSpc>
              <a:buFont typeface="Arial" panose="020B0604020202020204" pitchFamily="34" charset="0"/>
              <a:buChar char="•"/>
            </a:pPr>
            <a:r>
              <a:rPr lang="en-US" altLang="en-US" sz="3239">
                <a:latin typeface="Arial" panose="020B0604020202020204" pitchFamily="34" charset="0"/>
              </a:rPr>
              <a:t>Full technical details: http://www.torproject.org/tor-design.pdf</a:t>
            </a:r>
          </a:p>
          <a:p>
            <a:pPr>
              <a:lnSpc>
                <a:spcPct val="95000"/>
              </a:lnSpc>
              <a:buClrTx/>
              <a:buSzTx/>
              <a:buFontTx/>
              <a:buNone/>
            </a:pPr>
            <a:endParaRPr lang="en-US" altLang="en-US" sz="3239">
              <a:latin typeface="Arial" panose="020B0604020202020204" pitchFamily="34" charset="0"/>
            </a:endParaRPr>
          </a:p>
        </p:txBody>
      </p:sp>
    </p:spTree>
    <p:extLst>
      <p:ext uri="{BB962C8B-B14F-4D97-AF65-F5344CB8AC3E}">
        <p14:creationId xmlns:p14="http://schemas.microsoft.com/office/powerpoint/2010/main" val="1430931925"/>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3973</Words>
  <Application>Microsoft Macintosh PowerPoint</Application>
  <PresentationFormat>Widescreen</PresentationFormat>
  <Paragraphs>487</Paragraphs>
  <Slides>55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Courier New</vt:lpstr>
      <vt:lpstr>Symbol</vt:lpstr>
      <vt:lpstr>Tahoma</vt:lpstr>
      <vt:lpstr>Times New Roman</vt:lpstr>
      <vt:lpstr>Office Theme</vt:lpstr>
      <vt:lpstr>Internet Censorship and Online Speech Chapter 5: Circumventing Censorship</vt:lpstr>
      <vt:lpstr>Technical Overview of Circumvention Techniques</vt:lpstr>
      <vt:lpstr>Virtual Private Networks</vt:lpstr>
      <vt:lpstr>PowerPoint Presentation</vt:lpstr>
      <vt:lpstr>Tor</vt:lpstr>
      <vt:lpstr>Tor</vt:lpstr>
      <vt:lpstr>The Tor Project</vt:lpstr>
      <vt:lpstr>Q: What is an onion routing protocol?</vt:lpstr>
      <vt:lpstr>So How Does an Onion Routing Protocol Work?</vt:lpstr>
      <vt:lpstr>PowerPoint Presentation</vt:lpstr>
      <vt:lpstr>PowerPoint Presentation</vt:lpstr>
      <vt:lpstr>PowerPoint Presentation</vt:lpstr>
      <vt:lpstr>Onion Encryption</vt:lpstr>
      <vt:lpstr>Threats to Privacy in Tor</vt:lpstr>
      <vt:lpstr>Using Tor Circuits</vt:lpstr>
      <vt:lpstr>Using Tor Circuits</vt:lpstr>
      <vt:lpstr>Node Adversaries</vt:lpstr>
      <vt:lpstr>Link Adversaries</vt:lpstr>
      <vt:lpstr>Domain Fronting</vt:lpstr>
      <vt:lpstr>Domain Fronting</vt:lpstr>
      <vt:lpstr>Domain Fronting: What Routers See</vt:lpstr>
      <vt:lpstr>Domain Fronting: What Servers See</vt:lpstr>
      <vt:lpstr>Use Cases for Domain Fronting</vt:lpstr>
      <vt:lpstr>Steganography</vt:lpstr>
      <vt:lpstr>Steganography: Overview</vt:lpstr>
      <vt:lpstr>Steganography: Requirements</vt:lpstr>
      <vt:lpstr>Receiving Content is Easier Half</vt:lpstr>
      <vt:lpstr>Example</vt:lpstr>
      <vt:lpstr>Upstream (Requests) is Harder</vt:lpstr>
      <vt:lpstr>Higher Performance</vt:lpstr>
      <vt:lpstr>Solution: Range Mapping</vt:lpstr>
      <vt:lpstr>Toy Example</vt:lpstr>
      <vt:lpstr>Generalize: Twenty Questions</vt:lpstr>
      <vt:lpstr>What About Covert Channels? (e.g., Infranet)</vt:lpstr>
      <vt:lpstr>Collage: Let User-Generated Content Help Defeat Censorship</vt:lpstr>
      <vt:lpstr>Why Might Collage Work?</vt:lpstr>
      <vt:lpstr>Outline</vt:lpstr>
      <vt:lpstr>Collage, Step-by-Step</vt:lpstr>
      <vt:lpstr>Embedding Messages in Vectors </vt:lpstr>
      <vt:lpstr>Where Are Bob’s Vectors?</vt:lpstr>
      <vt:lpstr>Solution: Task Mapping</vt:lpstr>
      <vt:lpstr>How Does Collage Meet the  Design Goals?</vt:lpstr>
      <vt:lpstr>How Do You Start Using Collage?</vt:lpstr>
      <vt:lpstr>Outline</vt:lpstr>
      <vt:lpstr>Performance Metrics</vt:lpstr>
      <vt:lpstr>Case Study</vt:lpstr>
      <vt:lpstr>Comparison to Other Systems</vt:lpstr>
      <vt:lpstr>Imitating a Real System Is Hard</vt:lpstr>
      <vt:lpstr>PowerPoint Presentation</vt:lpstr>
      <vt:lpstr>Looking Ahead: Generative Adversarial Networks?</vt:lpstr>
      <vt:lpstr>Decoy Routing</vt:lpstr>
      <vt:lpstr>Decoy Routing</vt:lpstr>
      <vt:lpstr>Decoy Routing</vt:lpstr>
      <vt:lpstr>Advanced Decoy Routing: Passive ISP Monitoring</vt:lpstr>
      <vt:lpstr>Decoy Routing Deployment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 Chapter 5: Circumventing Censorship</dc:title>
  <dc:creator>Nick Feamster</dc:creator>
  <cp:lastModifiedBy>Nick Feamster</cp:lastModifiedBy>
  <cp:revision>1</cp:revision>
  <dcterms:created xsi:type="dcterms:W3CDTF">2020-02-03T17:21:20Z</dcterms:created>
  <dcterms:modified xsi:type="dcterms:W3CDTF">2020-02-03T17:33:15Z</dcterms:modified>
</cp:coreProperties>
</file>