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395" r:id="rId3"/>
    <p:sldId id="392" r:id="rId4"/>
    <p:sldId id="384" r:id="rId5"/>
    <p:sldId id="265" r:id="rId6"/>
    <p:sldId id="402" r:id="rId7"/>
    <p:sldId id="404" r:id="rId8"/>
    <p:sldId id="403" r:id="rId9"/>
    <p:sldId id="400" r:id="rId10"/>
    <p:sldId id="396" r:id="rId11"/>
    <p:sldId id="311" r:id="rId12"/>
    <p:sldId id="312" r:id="rId13"/>
    <p:sldId id="313" r:id="rId14"/>
    <p:sldId id="314" r:id="rId15"/>
    <p:sldId id="315" r:id="rId16"/>
    <p:sldId id="401" r:id="rId17"/>
    <p:sldId id="397" r:id="rId18"/>
    <p:sldId id="274" r:id="rId19"/>
    <p:sldId id="275" r:id="rId20"/>
    <p:sldId id="365" r:id="rId21"/>
    <p:sldId id="371" r:id="rId22"/>
    <p:sldId id="373" r:id="rId23"/>
    <p:sldId id="374" r:id="rId24"/>
    <p:sldId id="381" r:id="rId25"/>
    <p:sldId id="380" r:id="rId26"/>
    <p:sldId id="376" r:id="rId27"/>
    <p:sldId id="377" r:id="rId28"/>
    <p:sldId id="375" r:id="rId29"/>
    <p:sldId id="405" r:id="rId30"/>
    <p:sldId id="398" r:id="rId31"/>
    <p:sldId id="267" r:id="rId32"/>
    <p:sldId id="268" r:id="rId33"/>
    <p:sldId id="269" r:id="rId34"/>
    <p:sldId id="270" r:id="rId35"/>
    <p:sldId id="406" r:id="rId36"/>
    <p:sldId id="281" r:id="rId37"/>
    <p:sldId id="282" r:id="rId38"/>
    <p:sldId id="394" r:id="rId39"/>
    <p:sldId id="399" r:id="rId40"/>
    <p:sldId id="258" r:id="rId41"/>
    <p:sldId id="259" r:id="rId42"/>
    <p:sldId id="279" r:id="rId43"/>
    <p:sldId id="280" r:id="rId44"/>
    <p:sldId id="40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9"/>
    <p:restoredTop sz="94694"/>
  </p:normalViewPr>
  <p:slideViewPr>
    <p:cSldViewPr snapToGrid="0" snapToObjects="1">
      <p:cViewPr varScale="1">
        <p:scale>
          <a:sx n="121" d="100"/>
          <a:sy n="121" d="100"/>
        </p:scale>
        <p:origin x="896" y="176"/>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AEFA1-2302-CF41-B3D2-D7622FF3D015}" type="datetimeFigureOut">
              <a:rPr lang="en-US" smtClean="0"/>
              <a:t>7/5/24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D9810-7F47-884E-9EC3-518F38176584}" type="slidenum">
              <a:rPr lang="en-US" smtClean="0"/>
              <a:t>‹#›</a:t>
            </a:fld>
            <a:endParaRPr lang="en-US"/>
          </a:p>
        </p:txBody>
      </p:sp>
    </p:spTree>
    <p:extLst>
      <p:ext uri="{BB962C8B-B14F-4D97-AF65-F5344CB8AC3E}">
        <p14:creationId xmlns:p14="http://schemas.microsoft.com/office/powerpoint/2010/main" val="348633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a:t>
            </a:fld>
            <a:endParaRPr lang="en-US"/>
          </a:p>
        </p:txBody>
      </p:sp>
    </p:spTree>
    <p:extLst>
      <p:ext uri="{BB962C8B-B14F-4D97-AF65-F5344CB8AC3E}">
        <p14:creationId xmlns:p14="http://schemas.microsoft.com/office/powerpoint/2010/main" val="1008607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10</a:t>
            </a:fld>
            <a:endParaRPr lang="en-US"/>
          </a:p>
        </p:txBody>
      </p:sp>
    </p:spTree>
    <p:extLst>
      <p:ext uri="{BB962C8B-B14F-4D97-AF65-F5344CB8AC3E}">
        <p14:creationId xmlns:p14="http://schemas.microsoft.com/office/powerpoint/2010/main" val="3914873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11</a:t>
            </a:fld>
            <a:endParaRPr lang="en-US"/>
          </a:p>
        </p:txBody>
      </p:sp>
    </p:spTree>
    <p:extLst>
      <p:ext uri="{BB962C8B-B14F-4D97-AF65-F5344CB8AC3E}">
        <p14:creationId xmlns:p14="http://schemas.microsoft.com/office/powerpoint/2010/main" val="1169514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12</a:t>
            </a:fld>
            <a:endParaRPr lang="en-US"/>
          </a:p>
        </p:txBody>
      </p:sp>
    </p:spTree>
    <p:extLst>
      <p:ext uri="{BB962C8B-B14F-4D97-AF65-F5344CB8AC3E}">
        <p14:creationId xmlns:p14="http://schemas.microsoft.com/office/powerpoint/2010/main" val="1347306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13</a:t>
            </a:fld>
            <a:endParaRPr lang="en-US"/>
          </a:p>
        </p:txBody>
      </p:sp>
    </p:spTree>
    <p:extLst>
      <p:ext uri="{BB962C8B-B14F-4D97-AF65-F5344CB8AC3E}">
        <p14:creationId xmlns:p14="http://schemas.microsoft.com/office/powerpoint/2010/main" val="3158326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14</a:t>
            </a:fld>
            <a:endParaRPr lang="en-US"/>
          </a:p>
        </p:txBody>
      </p:sp>
    </p:spTree>
    <p:extLst>
      <p:ext uri="{BB962C8B-B14F-4D97-AF65-F5344CB8AC3E}">
        <p14:creationId xmlns:p14="http://schemas.microsoft.com/office/powerpoint/2010/main" val="901131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a:p>
            <a:r>
              <a:rPr lang="en-US"/>
              <a:t>----- Meeting Notes (4/14/17 13:50) -----</a:t>
            </a:r>
          </a:p>
          <a:p>
            <a:r>
              <a:rPr lang="en-US"/>
              <a:t>Need a version of this plot by category.</a:t>
            </a:r>
          </a:p>
        </p:txBody>
      </p:sp>
    </p:spTree>
    <p:extLst>
      <p:ext uri="{BB962C8B-B14F-4D97-AF65-F5344CB8AC3E}">
        <p14:creationId xmlns:p14="http://schemas.microsoft.com/office/powerpoint/2010/main" val="2789779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16</a:t>
            </a:fld>
            <a:endParaRPr lang="en-US"/>
          </a:p>
        </p:txBody>
      </p:sp>
    </p:spTree>
    <p:extLst>
      <p:ext uri="{BB962C8B-B14F-4D97-AF65-F5344CB8AC3E}">
        <p14:creationId xmlns:p14="http://schemas.microsoft.com/office/powerpoint/2010/main" val="995155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17</a:t>
            </a:fld>
            <a:endParaRPr lang="en-US"/>
          </a:p>
        </p:txBody>
      </p:sp>
    </p:spTree>
    <p:extLst>
      <p:ext uri="{BB962C8B-B14F-4D97-AF65-F5344CB8AC3E}">
        <p14:creationId xmlns:p14="http://schemas.microsoft.com/office/powerpoint/2010/main" val="1239253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269c90e57_1_27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269c90e57_1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Basically it is indirectly scanning. Using side channels don’t require root privileges and/or installation of any softwares in any hosts or any machine between them. It solves the vantage points problem of traditional approach, but it lack consent from the hosts to do measurment from them.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05293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269c90e57_1_2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269c90e57_1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45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a:t>
            </a:fld>
            <a:endParaRPr lang="en-US"/>
          </a:p>
        </p:txBody>
      </p:sp>
    </p:spTree>
    <p:extLst>
      <p:ext uri="{BB962C8B-B14F-4D97-AF65-F5344CB8AC3E}">
        <p14:creationId xmlns:p14="http://schemas.microsoft.com/office/powerpoint/2010/main" val="2453043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strategy behind our method is to leverage the fact that when an Internet host generates and sends IP packets, each generated packet contains a 16-bit IP identifier (“IP ID”) value that is intended to assist endpoints in re-assembling fragmented IPv4 packets. </a:t>
            </a:r>
            <a:endParaRPr lang="en-US" dirty="0"/>
          </a:p>
          <a:p>
            <a:pPr lvl="0">
              <a:spcBef>
                <a:spcPts val="0"/>
              </a:spcBef>
              <a:buNone/>
            </a:pPr>
            <a:endParaRPr dirty="0"/>
          </a:p>
        </p:txBody>
      </p:sp>
    </p:spTree>
    <p:extLst>
      <p:ext uri="{BB962C8B-B14F-4D97-AF65-F5344CB8AC3E}">
        <p14:creationId xmlns:p14="http://schemas.microsoft.com/office/powerpoint/2010/main" val="577584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1" name="Shape 5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70427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22</a:t>
            </a:fld>
            <a:endParaRPr lang="en-US"/>
          </a:p>
        </p:txBody>
      </p:sp>
    </p:spTree>
    <p:extLst>
      <p:ext uri="{BB962C8B-B14F-4D97-AF65-F5344CB8AC3E}">
        <p14:creationId xmlns:p14="http://schemas.microsoft.com/office/powerpoint/2010/main" val="1219183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23</a:t>
            </a:fld>
            <a:endParaRPr lang="en-US"/>
          </a:p>
        </p:txBody>
      </p:sp>
    </p:spTree>
    <p:extLst>
      <p:ext uri="{BB962C8B-B14F-4D97-AF65-F5344CB8AC3E}">
        <p14:creationId xmlns:p14="http://schemas.microsoft.com/office/powerpoint/2010/main" val="2001497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24</a:t>
            </a:fld>
            <a:endParaRPr lang="en-US"/>
          </a:p>
        </p:txBody>
      </p:sp>
    </p:spTree>
    <p:extLst>
      <p:ext uri="{BB962C8B-B14F-4D97-AF65-F5344CB8AC3E}">
        <p14:creationId xmlns:p14="http://schemas.microsoft.com/office/powerpoint/2010/main" val="748493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we observe that for 99% of reflectors, more than 56.7% of inbound filtering is towards CLBL sites.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Our findings are consistent with this ground truth. Both TB1 and TB2 experienced inbound filtering in China only, while connectivity to TB3 was never disrupted. Of the 36 reflectors in China, we detected inbound filtering of TB1 for 8 reflectors, no filtering for 8 reflectors, and inconclusive evidence for the remaining 20.</a:t>
            </a:r>
            <a:endParaRPr lang="en-US" dirty="0"/>
          </a:p>
        </p:txBody>
      </p:sp>
    </p:spTree>
    <p:extLst>
      <p:ext uri="{BB962C8B-B14F-4D97-AF65-F5344CB8AC3E}">
        <p14:creationId xmlns:p14="http://schemas.microsoft.com/office/powerpoint/2010/main" val="4236112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ANON </a:t>
            </a:r>
            <a:r>
              <a:rPr lang="en-US" sz="1100" kern="1200" dirty="0" err="1">
                <a:solidFill>
                  <a:schemeClr val="tx1"/>
                </a:solidFill>
                <a:effectLst/>
                <a:latin typeface="+mn-lt"/>
                <a:ea typeface="+mn-ea"/>
                <a:cs typeface="+mn-cs"/>
              </a:rPr>
              <a:t>Anonymizers</a:t>
            </a:r>
            <a:r>
              <a:rPr lang="en-US" sz="1100" kern="1200" dirty="0">
                <a:solidFill>
                  <a:schemeClr val="tx1"/>
                </a:solidFill>
                <a:effectLst/>
                <a:latin typeface="+mn-lt"/>
                <a:ea typeface="+mn-ea"/>
                <a:cs typeface="+mn-cs"/>
              </a:rPr>
              <a:t> and censorship circumvention EMAIL Free email</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FEXP Freedom of expression and media freedom FREL Foreign relations and military </a:t>
            </a:r>
            <a:endParaRPr lang="en-US" dirty="0"/>
          </a:p>
          <a:p>
            <a:r>
              <a:rPr lang="en-US" sz="1100" kern="1200" dirty="0">
                <a:solidFill>
                  <a:schemeClr val="tx1"/>
                </a:solidFill>
                <a:effectLst/>
                <a:latin typeface="+mn-lt"/>
                <a:ea typeface="+mn-ea"/>
                <a:cs typeface="+mn-cs"/>
              </a:rPr>
              <a:t>HATE Hate speech</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HOST Web hosting services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HUMR Human rights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MILX Militants extremists and separatists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MINF Minority faiths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P2P Peer-to-peer file sharing</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POLR Political reform</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PORN Pornography</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REL Religious conversion, commentary and criticism USMIL US government-run military website</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VOIP Voice over Internet Protocol (VoIP) </a:t>
            </a:r>
            <a:endParaRPr lang="en-US" dirty="0"/>
          </a:p>
          <a:p>
            <a:endParaRPr lang="en-US" dirty="0"/>
          </a:p>
        </p:txBody>
      </p:sp>
    </p:spTree>
    <p:extLst>
      <p:ext uri="{BB962C8B-B14F-4D97-AF65-F5344CB8AC3E}">
        <p14:creationId xmlns:p14="http://schemas.microsoft.com/office/powerpoint/2010/main" val="3717614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ANON </a:t>
            </a:r>
            <a:r>
              <a:rPr lang="en-US" sz="1100" kern="1200" dirty="0" err="1">
                <a:solidFill>
                  <a:schemeClr val="tx1"/>
                </a:solidFill>
                <a:effectLst/>
                <a:latin typeface="+mn-lt"/>
                <a:ea typeface="+mn-ea"/>
                <a:cs typeface="+mn-cs"/>
              </a:rPr>
              <a:t>Anonymizers</a:t>
            </a:r>
            <a:r>
              <a:rPr lang="en-US" sz="1100" kern="1200" dirty="0">
                <a:solidFill>
                  <a:schemeClr val="tx1"/>
                </a:solidFill>
                <a:effectLst/>
                <a:latin typeface="+mn-lt"/>
                <a:ea typeface="+mn-ea"/>
                <a:cs typeface="+mn-cs"/>
              </a:rPr>
              <a:t> and censorship circumvention EMAIL Free email</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FEXP Freedom of expression and media freedom FREL Foreign relations and military </a:t>
            </a:r>
            <a:endParaRPr lang="en-US" dirty="0"/>
          </a:p>
          <a:p>
            <a:r>
              <a:rPr lang="en-US" sz="1100" kern="1200" dirty="0">
                <a:solidFill>
                  <a:schemeClr val="tx1"/>
                </a:solidFill>
                <a:effectLst/>
                <a:latin typeface="+mn-lt"/>
                <a:ea typeface="+mn-ea"/>
                <a:cs typeface="+mn-cs"/>
              </a:rPr>
              <a:t>HATE Hate speech</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HOST Web hosting services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HUMR Human rights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MILX Militants extremists and separatists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MINF Minority faiths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P2P Peer-to-peer file sharing</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POLR Political reform</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PORN Pornography</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REL Religious conversion, commentary and criticism USMIL US government-run military website</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VOIP Voice over Internet Protocol (VoIP) </a:t>
            </a:r>
            <a:endParaRPr lang="en-US" dirty="0"/>
          </a:p>
          <a:p>
            <a:endParaRPr lang="en-US" dirty="0"/>
          </a:p>
        </p:txBody>
      </p:sp>
    </p:spTree>
    <p:extLst>
      <p:ext uri="{BB962C8B-B14F-4D97-AF65-F5344CB8AC3E}">
        <p14:creationId xmlns:p14="http://schemas.microsoft.com/office/powerpoint/2010/main" val="1177459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Global heat map showing the percentage of sites filtered for any client in countries around the world. China experiences the highest average amount of filtering, at 5% of measurable sites filtered by a resolver within the country. </a:t>
            </a:r>
            <a:endParaRPr lang="en-US" dirty="0"/>
          </a:p>
          <a:p>
            <a:endParaRPr lang="en-US" dirty="0"/>
          </a:p>
        </p:txBody>
      </p:sp>
    </p:spTree>
    <p:extLst>
      <p:ext uri="{BB962C8B-B14F-4D97-AF65-F5344CB8AC3E}">
        <p14:creationId xmlns:p14="http://schemas.microsoft.com/office/powerpoint/2010/main" val="3447851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16555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(4/14/17 13:42) -----</a:t>
            </a:r>
          </a:p>
          <a:p>
            <a:r>
              <a:rPr lang="en-US"/>
              <a:t>Ideational </a:t>
            </a:r>
          </a:p>
          <a:p>
            <a:r>
              <a:rPr lang="en-US"/>
              <a:t>Demonstration</a:t>
            </a:r>
          </a:p>
          <a:p>
            <a:endParaRPr lang="en-US"/>
          </a:p>
          <a:p>
            <a:r>
              <a:rPr lang="en-US"/>
              <a:t>Set of criteria for measuring how "free" a country is.  Should we include "how free is the Internet?"</a:t>
            </a:r>
          </a:p>
          <a:p>
            <a:endParaRPr lang="en-US"/>
          </a:p>
          <a:p>
            <a:r>
              <a:rPr lang="en-US"/>
              <a:t>Freedom House metrics.</a:t>
            </a:r>
          </a:p>
          <a:p>
            <a:endParaRPr lang="en-US"/>
          </a:p>
          <a:p>
            <a:r>
              <a:rPr lang="en-US"/>
              <a:t>Grainger causality. Political repression has an impact on impeding connectivity. Repression -&gt; Impeding Internet connectivity. (not operating on income).</a:t>
            </a:r>
          </a:p>
          <a:p>
            <a:endParaRPr lang="en-US"/>
          </a:p>
          <a:p>
            <a:r>
              <a:rPr lang="en-US"/>
              <a:t>Portmanteau measurements of censorship.</a:t>
            </a:r>
          </a:p>
        </p:txBody>
      </p:sp>
    </p:spTree>
    <p:extLst>
      <p:ext uri="{BB962C8B-B14F-4D97-AF65-F5344CB8AC3E}">
        <p14:creationId xmlns:p14="http://schemas.microsoft.com/office/powerpoint/2010/main" val="3256622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75623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57491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3be7bd07d2e263e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3be7bd07d2e263e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600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3be7bd07d2e263e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3be7bd07d2e263e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6571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3be7bd07d2e263e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3be7bd07d2e263e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187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648302835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648302835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88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4</a:t>
            </a:fld>
            <a:endParaRPr lang="en-US"/>
          </a:p>
        </p:txBody>
      </p:sp>
    </p:spTree>
    <p:extLst>
      <p:ext uri="{BB962C8B-B14F-4D97-AF65-F5344CB8AC3E}">
        <p14:creationId xmlns:p14="http://schemas.microsoft.com/office/powerpoint/2010/main" val="2791745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02237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6</a:t>
            </a:fld>
            <a:endParaRPr lang="en-US"/>
          </a:p>
        </p:txBody>
      </p:sp>
    </p:spTree>
    <p:extLst>
      <p:ext uri="{BB962C8B-B14F-4D97-AF65-F5344CB8AC3E}">
        <p14:creationId xmlns:p14="http://schemas.microsoft.com/office/powerpoint/2010/main" val="3598130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7</a:t>
            </a:fld>
            <a:endParaRPr lang="en-US"/>
          </a:p>
        </p:txBody>
      </p:sp>
    </p:spTree>
    <p:extLst>
      <p:ext uri="{BB962C8B-B14F-4D97-AF65-F5344CB8AC3E}">
        <p14:creationId xmlns:p14="http://schemas.microsoft.com/office/powerpoint/2010/main" val="12598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8</a:t>
            </a:fld>
            <a:endParaRPr lang="en-US"/>
          </a:p>
        </p:txBody>
      </p:sp>
    </p:spTree>
    <p:extLst>
      <p:ext uri="{BB962C8B-B14F-4D97-AF65-F5344CB8AC3E}">
        <p14:creationId xmlns:p14="http://schemas.microsoft.com/office/powerpoint/2010/main" val="1061483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9</a:t>
            </a:fld>
            <a:endParaRPr lang="en-US"/>
          </a:p>
        </p:txBody>
      </p:sp>
    </p:spTree>
    <p:extLst>
      <p:ext uri="{BB962C8B-B14F-4D97-AF65-F5344CB8AC3E}">
        <p14:creationId xmlns:p14="http://schemas.microsoft.com/office/powerpoint/2010/main" val="3265411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CBD-F585-374E-A7D3-ED8BCA3C2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2AB2D-1E97-8848-BDA8-483ED53DF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0B23EB-AF87-B549-8916-ED66BE72312B}"/>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5" name="Footer Placeholder 4">
            <a:extLst>
              <a:ext uri="{FF2B5EF4-FFF2-40B4-BE49-F238E27FC236}">
                <a16:creationId xmlns:a16="http://schemas.microsoft.com/office/drawing/2014/main" id="{CBEE2F80-0BA4-BB4D-8806-578AB1418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A4E30-F357-3E42-B52D-09ED42D704AD}"/>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33544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A772-2155-EE41-8FE3-8CAF7B828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EA9D2-10F6-5049-9125-D9D0EC932E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16F94-9414-9143-B604-F544BADD5649}"/>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5" name="Footer Placeholder 4">
            <a:extLst>
              <a:ext uri="{FF2B5EF4-FFF2-40B4-BE49-F238E27FC236}">
                <a16:creationId xmlns:a16="http://schemas.microsoft.com/office/drawing/2014/main" id="{FA1BED26-D1B4-0141-BB55-F9F5605E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6E1F-513D-8E44-B81E-4B5EE01919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9892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08254-2B1D-B743-A976-2A965A5A1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4A509-0680-6D46-ADAA-E23924DFC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F6AEC-0420-B44D-8618-EF4D77DBEE53}"/>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5" name="Footer Placeholder 4">
            <a:extLst>
              <a:ext uri="{FF2B5EF4-FFF2-40B4-BE49-F238E27FC236}">
                <a16:creationId xmlns:a16="http://schemas.microsoft.com/office/drawing/2014/main" id="{45FC7E52-2284-1D48-8B90-8405A51D5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D680-DF10-F64B-A3F1-0D662C583A4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4277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3" y="593369"/>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3" y="1536633"/>
            <a:ext cx="11360799" cy="4555200"/>
          </a:xfrm>
          <a:prstGeom prst="rect">
            <a:avLst/>
          </a:prstGeom>
        </p:spPr>
        <p:txBody>
          <a:bodyPr lIns="91425" tIns="91425" rIns="91425" bIns="91425" anchor="t" anchorCtr="0"/>
          <a:lstStyle>
            <a:lvl1pPr lvl="0">
              <a:lnSpc>
                <a:spcPct val="150000"/>
              </a:lnSpc>
              <a:spcBef>
                <a:spcPts val="0"/>
              </a:spcBef>
              <a:buSzPct val="100000"/>
              <a:defRPr sz="2667"/>
            </a:lvl1pPr>
            <a:lvl2pPr lvl="1">
              <a:lnSpc>
                <a:spcPct val="150000"/>
              </a:lnSpc>
              <a:spcBef>
                <a:spcPts val="0"/>
              </a:spcBef>
              <a:buSzPct val="100000"/>
              <a:defRPr sz="2133"/>
            </a:lvl2pPr>
            <a:lvl3pPr lvl="2">
              <a:lnSpc>
                <a:spcPct val="150000"/>
              </a:lnSpc>
              <a:spcBef>
                <a:spcPts val="0"/>
              </a:spcBef>
              <a:defRPr/>
            </a:lvl3pPr>
            <a:lvl4pPr lvl="3">
              <a:lnSpc>
                <a:spcPct val="150000"/>
              </a:lnSpc>
              <a:spcBef>
                <a:spcPts val="0"/>
              </a:spcBef>
              <a:defRPr/>
            </a:lvl4pPr>
            <a:lvl5pPr lvl="4">
              <a:lnSpc>
                <a:spcPct val="150000"/>
              </a:lnSpc>
              <a:spcBef>
                <a:spcPts val="0"/>
              </a:spcBef>
              <a:defRPr/>
            </a:lvl5pPr>
            <a:lvl6pPr lvl="5">
              <a:lnSpc>
                <a:spcPct val="150000"/>
              </a:lnSpc>
              <a:spcBef>
                <a:spcPts val="0"/>
              </a:spcBef>
              <a:defRPr/>
            </a:lvl6pPr>
            <a:lvl7pPr lvl="6">
              <a:lnSpc>
                <a:spcPct val="150000"/>
              </a:lnSpc>
              <a:spcBef>
                <a:spcPts val="0"/>
              </a:spcBef>
              <a:defRPr/>
            </a:lvl7pPr>
            <a:lvl8pPr lvl="7">
              <a:lnSpc>
                <a:spcPct val="150000"/>
              </a:lnSpc>
              <a:spcBef>
                <a:spcPts val="0"/>
              </a:spcBef>
              <a:defRPr/>
            </a:lvl8pPr>
            <a:lvl9pPr lvl="8">
              <a:lnSpc>
                <a:spcPct val="150000"/>
              </a:lnSpc>
              <a:spcBef>
                <a:spcPts val="0"/>
              </a:spcBef>
              <a:defRPr/>
            </a:lvl9pPr>
          </a:lstStyle>
          <a:p>
            <a:endParaRPr/>
          </a:p>
        </p:txBody>
      </p:sp>
      <p:sp>
        <p:nvSpPr>
          <p:cNvPr id="19" name="Shape 19"/>
          <p:cNvSpPr txBox="1">
            <a:spLocks noGrp="1"/>
          </p:cNvSpPr>
          <p:nvPr>
            <p:ph type="sldNum" idx="12"/>
          </p:nvPr>
        </p:nvSpPr>
        <p:spPr>
          <a:xfrm>
            <a:off x="11296613"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8672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167D-2DB2-6546-9707-97A71E001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D252C-6060-884D-A57F-0D510791B5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799ED-0741-934D-A2AE-F6DDD052D19B}"/>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5" name="Footer Placeholder 4">
            <a:extLst>
              <a:ext uri="{FF2B5EF4-FFF2-40B4-BE49-F238E27FC236}">
                <a16:creationId xmlns:a16="http://schemas.microsoft.com/office/drawing/2014/main" id="{AEA998E9-8167-BC4B-A53E-F0083438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8981-B29E-824F-A8C4-91B2274761D2}"/>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27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E4D-52BB-C942-974F-EF7A14C71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F0567-D9FF-3844-B475-C52B5409C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E092F7-8C17-6744-81B8-D45AF8B4881B}"/>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5" name="Footer Placeholder 4">
            <a:extLst>
              <a:ext uri="{FF2B5EF4-FFF2-40B4-BE49-F238E27FC236}">
                <a16:creationId xmlns:a16="http://schemas.microsoft.com/office/drawing/2014/main" id="{D9CB527A-7635-3D49-A8B8-C3730CFD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B362-819D-3E40-8C90-94394D14085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424265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1C5-2C11-1741-91D8-10B7390ED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877DD-4E57-C340-91B9-BBCCB360F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465BB-3238-D447-B99A-A1FCEEE33E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9A7CD-0945-AE42-AFEC-406D67336AD6}"/>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6" name="Footer Placeholder 5">
            <a:extLst>
              <a:ext uri="{FF2B5EF4-FFF2-40B4-BE49-F238E27FC236}">
                <a16:creationId xmlns:a16="http://schemas.microsoft.com/office/drawing/2014/main" id="{6D661E7F-7B04-2845-912B-157276A0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82461-548B-9D43-A8FA-18BD57756E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60130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2AB2-70BC-C847-BF5E-3A34EFD868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1A4B5-E84F-A446-A6BD-737868AA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AEB4E6-2A20-6446-859D-DAE76965C0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3E5EC-3D91-D74C-989F-AA8DB4DC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BE64A-CA78-0942-B836-2265C9842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08E0-5CCE-F14A-ABE1-77720A039379}"/>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8" name="Footer Placeholder 7">
            <a:extLst>
              <a:ext uri="{FF2B5EF4-FFF2-40B4-BE49-F238E27FC236}">
                <a16:creationId xmlns:a16="http://schemas.microsoft.com/office/drawing/2014/main" id="{EB44CE78-ED88-1041-9A7F-0C1EDF75C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D18CB-FD34-AF46-93A3-DCAC6DBE6E7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47468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3C85-5A7F-4B45-8521-AB124E40F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7874-5715-7D44-93F6-5462BAD1C530}"/>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4" name="Footer Placeholder 3">
            <a:extLst>
              <a:ext uri="{FF2B5EF4-FFF2-40B4-BE49-F238E27FC236}">
                <a16:creationId xmlns:a16="http://schemas.microsoft.com/office/drawing/2014/main" id="{7A0F4775-D937-1140-90DA-B865A933F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242DD-915A-3147-97DB-0C9421055930}"/>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01855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2CC73-F914-0545-B859-CFCFA14A3F9A}"/>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3" name="Footer Placeholder 2">
            <a:extLst>
              <a:ext uri="{FF2B5EF4-FFF2-40B4-BE49-F238E27FC236}">
                <a16:creationId xmlns:a16="http://schemas.microsoft.com/office/drawing/2014/main" id="{09B7D386-816C-3F46-A75F-7E014220A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A60FD-5AE4-9547-BAA8-75C321548A86}"/>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83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C52F-5265-714C-AD16-DD828AEF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CD436-1881-6B4B-9E29-4E6ABF44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E9734-C88A-3B45-B497-ADCF5737F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E1B4A6-7B4F-A74E-9DCC-A7391A66069C}"/>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6" name="Footer Placeholder 5">
            <a:extLst>
              <a:ext uri="{FF2B5EF4-FFF2-40B4-BE49-F238E27FC236}">
                <a16:creationId xmlns:a16="http://schemas.microsoft.com/office/drawing/2014/main" id="{698F5AFA-B0CC-4F46-81C1-F6DD87D4F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DDFD3-CC8B-E244-8EF0-8FC71CE13FE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3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F7F-DF0B-B447-8299-C464B2244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4F863-5A97-5B42-A98B-6B87174B0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3BD2-54C9-CF41-81F6-E219CE1D6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0C9337-8DB6-EE41-9033-9CC4E5756FF8}"/>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6" name="Footer Placeholder 5">
            <a:extLst>
              <a:ext uri="{FF2B5EF4-FFF2-40B4-BE49-F238E27FC236}">
                <a16:creationId xmlns:a16="http://schemas.microsoft.com/office/drawing/2014/main" id="{C9B4726A-5EA0-B447-9931-942F3F7C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F619D-7A2D-E94C-BFE8-63DFFB21F2CB}"/>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37328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B06EA-E8EC-D148-8010-416861039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F59E8-48B5-7940-A8BF-9E4D8B1A7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F716F-F20A-0F41-9317-EB1ADBDE5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664E8-8019-2444-AEBA-CE692A70D4C8}" type="datetimeFigureOut">
              <a:rPr lang="en-US" smtClean="0"/>
              <a:t>7/5/24</a:t>
            </a:fld>
            <a:endParaRPr lang="en-US"/>
          </a:p>
        </p:txBody>
      </p:sp>
      <p:sp>
        <p:nvSpPr>
          <p:cNvPr id="5" name="Footer Placeholder 4">
            <a:extLst>
              <a:ext uri="{FF2B5EF4-FFF2-40B4-BE49-F238E27FC236}">
                <a16:creationId xmlns:a16="http://schemas.microsoft.com/office/drawing/2014/main" id="{1354464F-D93F-B743-906D-670EC0DAD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5E7F6-D947-5B46-8B31-6BAD54067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A8CF-061D-2C48-B606-FD6C16CD897F}" type="slidenum">
              <a:rPr lang="en-US" smtClean="0"/>
              <a:t>‹#›</a:t>
            </a:fld>
            <a:endParaRPr lang="en-US"/>
          </a:p>
        </p:txBody>
      </p:sp>
    </p:spTree>
    <p:extLst>
      <p:ext uri="{BB962C8B-B14F-4D97-AF65-F5344CB8AC3E}">
        <p14:creationId xmlns:p14="http://schemas.microsoft.com/office/powerpoint/2010/main" val="29533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hyperlink" Target="https://cs.princeton.edu/~rensafi/"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hyperlink" Target="http://example.com/"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s://www.censoredplanet.org/" TargetMode="External"/><Relationship Id="rId2" Type="http://schemas.openxmlformats.org/officeDocument/2006/relationships/hyperlink" Target="https://iclab.org/" TargetMode="External"/><Relationship Id="rId1" Type="http://schemas.openxmlformats.org/officeDocument/2006/relationships/slideLayout" Target="../slideLayouts/slideLayout2.xml"/><Relationship Id="rId4" Type="http://schemas.openxmlformats.org/officeDocument/2006/relationships/hyperlink" Target="https://ooni.org/data/"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 Measuring Censorship</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56759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4.2: Measuring DNS Manipulation</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4281004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DNS Manipulation</a:t>
            </a:r>
          </a:p>
        </p:txBody>
      </p:sp>
      <p:sp>
        <p:nvSpPr>
          <p:cNvPr id="3" name="Content Placeholder 2"/>
          <p:cNvSpPr>
            <a:spLocks noGrp="1"/>
          </p:cNvSpPr>
          <p:nvPr>
            <p:ph idx="1"/>
          </p:nvPr>
        </p:nvSpPr>
        <p:spPr>
          <a:xfrm>
            <a:off x="609600" y="1600205"/>
            <a:ext cx="10972800" cy="1786583"/>
          </a:xfrm>
        </p:spPr>
        <p:txBody>
          <a:bodyPr/>
          <a:lstStyle/>
          <a:p>
            <a:r>
              <a:rPr lang="en-US" sz="3200" b="1" dirty="0" err="1">
                <a:solidFill>
                  <a:srgbClr val="C00000"/>
                </a:solidFill>
              </a:rPr>
              <a:t>Strawman</a:t>
            </a:r>
            <a:r>
              <a:rPr lang="en-US" sz="3200" b="1" dirty="0">
                <a:solidFill>
                  <a:srgbClr val="C00000"/>
                </a:solidFill>
              </a:rPr>
              <a:t>:</a:t>
            </a:r>
            <a:r>
              <a:rPr lang="en-US" sz="3200" dirty="0"/>
              <a:t> Find instances where the IP address returned does not agree with the “right answer”.</a:t>
            </a:r>
          </a:p>
          <a:p>
            <a:r>
              <a:rPr lang="en-US" sz="3200" b="1" dirty="0">
                <a:solidFill>
                  <a:srgbClr val="C00000"/>
                </a:solidFill>
              </a:rPr>
              <a:t>Problem:</a:t>
            </a:r>
            <a:r>
              <a:rPr lang="en-US" sz="3200" b="1" dirty="0">
                <a:solidFill>
                  <a:srgbClr val="FF0000"/>
                </a:solidFill>
              </a:rPr>
              <a:t> </a:t>
            </a:r>
            <a:r>
              <a:rPr lang="en-US" sz="3200" dirty="0"/>
              <a:t>There is not a single right answer…</a:t>
            </a:r>
            <a:endParaRPr lang="en-US" sz="3200" b="1" dirty="0"/>
          </a:p>
        </p:txBody>
      </p:sp>
      <p:pic>
        <p:nvPicPr>
          <p:cNvPr id="4" name="Picture 3"/>
          <p:cNvPicPr>
            <a:picLocks noChangeAspect="1"/>
          </p:cNvPicPr>
          <p:nvPr/>
        </p:nvPicPr>
        <p:blipFill>
          <a:blip r:embed="rId3"/>
          <a:stretch>
            <a:fillRect/>
          </a:stretch>
        </p:blipFill>
        <p:spPr>
          <a:xfrm>
            <a:off x="1661144" y="3386784"/>
            <a:ext cx="5261949" cy="2668453"/>
          </a:xfrm>
          <a:prstGeom prst="rect">
            <a:avLst/>
          </a:prstGeom>
        </p:spPr>
      </p:pic>
      <p:sp>
        <p:nvSpPr>
          <p:cNvPr id="5" name="TextBox 4"/>
          <p:cNvSpPr txBox="1"/>
          <p:nvPr/>
        </p:nvSpPr>
        <p:spPr>
          <a:xfrm>
            <a:off x="7876705" y="4128835"/>
            <a:ext cx="3869204" cy="1487651"/>
          </a:xfrm>
          <a:prstGeom prst="rect">
            <a:avLst/>
          </a:prstGeom>
          <a:solidFill>
            <a:srgbClr val="9ED3D7"/>
          </a:solidFill>
        </p:spPr>
        <p:txBody>
          <a:bodyPr wrap="square" rtlCol="0">
            <a:spAutoFit/>
          </a:bodyPr>
          <a:lstStyle/>
          <a:p>
            <a:r>
              <a:rPr lang="en-US" sz="2400" dirty="0"/>
              <a:t>Extreme example: IP addresses returned for </a:t>
            </a:r>
            <a:r>
              <a:rPr lang="en-US" sz="2400" dirty="0" err="1">
                <a:latin typeface="Courier"/>
                <a:cs typeface="Courier"/>
              </a:rPr>
              <a:t>google.com</a:t>
            </a:r>
            <a:r>
              <a:rPr lang="en-US" sz="2400" dirty="0">
                <a:latin typeface="Courier"/>
                <a:cs typeface="Courier"/>
              </a:rPr>
              <a:t> </a:t>
            </a:r>
            <a:br>
              <a:rPr lang="en-US" sz="2400" dirty="0">
                <a:latin typeface="Courier"/>
                <a:cs typeface="Courier"/>
              </a:rPr>
            </a:br>
            <a:r>
              <a:rPr lang="en-US" sz="1867" dirty="0">
                <a:cs typeface="Courier"/>
              </a:rPr>
              <a:t>(Katz-Bassett et al.)</a:t>
            </a:r>
            <a:endParaRPr lang="en-US" sz="2400" dirty="0">
              <a:cs typeface="Courier"/>
            </a:endParaRPr>
          </a:p>
        </p:txBody>
      </p:sp>
      <p:sp>
        <p:nvSpPr>
          <p:cNvPr id="7" name="TextBox 6"/>
          <p:cNvSpPr txBox="1"/>
          <p:nvPr/>
        </p:nvSpPr>
        <p:spPr>
          <a:xfrm>
            <a:off x="609600" y="6160373"/>
            <a:ext cx="9730117" cy="6669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67" dirty="0"/>
              <a:t>Pearce, Paul, et al. "Global Measurement of DNS Manipulation." </a:t>
            </a:r>
            <a:r>
              <a:rPr lang="en-US" sz="1867" i="1" dirty="0"/>
              <a:t>26th {USENIX} Security Symposium ({USENIX} Security 17)</a:t>
            </a:r>
            <a:r>
              <a:rPr lang="en-US" sz="1867" dirty="0"/>
              <a:t>. USENIX} Association, 2017.</a:t>
            </a:r>
            <a:endParaRPr lang="en-US" sz="1867" b="1" dirty="0">
              <a:solidFill>
                <a:srgbClr val="FF0000"/>
              </a:solidFill>
            </a:endParaRPr>
          </a:p>
        </p:txBody>
      </p:sp>
    </p:spTree>
    <p:extLst>
      <p:ext uri="{BB962C8B-B14F-4D97-AF65-F5344CB8AC3E}">
        <p14:creationId xmlns:p14="http://schemas.microsoft.com/office/powerpoint/2010/main" val="198420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Consistency Metrics</a:t>
            </a:r>
          </a:p>
        </p:txBody>
      </p:sp>
      <p:sp>
        <p:nvSpPr>
          <p:cNvPr id="3" name="Content Placeholder 2"/>
          <p:cNvSpPr>
            <a:spLocks noGrp="1"/>
          </p:cNvSpPr>
          <p:nvPr>
            <p:ph idx="1"/>
          </p:nvPr>
        </p:nvSpPr>
        <p:spPr/>
        <p:txBody>
          <a:bodyPr/>
          <a:lstStyle/>
          <a:p>
            <a:r>
              <a:rPr lang="en-US" dirty="0"/>
              <a:t>IP Address</a:t>
            </a:r>
          </a:p>
          <a:p>
            <a:r>
              <a:rPr lang="en-US" dirty="0"/>
              <a:t>Autonomous System (“ISP”)</a:t>
            </a:r>
          </a:p>
          <a:p>
            <a:r>
              <a:rPr lang="en-US" dirty="0"/>
              <a:t>HTTP Content returned</a:t>
            </a:r>
          </a:p>
          <a:p>
            <a:r>
              <a:rPr lang="en-US" dirty="0"/>
              <a:t>Consistency of HTTPS certificate</a:t>
            </a:r>
          </a:p>
          <a:p>
            <a:r>
              <a:rPr lang="en-US" dirty="0"/>
              <a:t>Reverse DNS lookup (IP address to name)</a:t>
            </a:r>
          </a:p>
        </p:txBody>
      </p:sp>
    </p:spTree>
    <p:extLst>
      <p:ext uri="{BB962C8B-B14F-4D97-AF65-F5344CB8AC3E}">
        <p14:creationId xmlns:p14="http://schemas.microsoft.com/office/powerpoint/2010/main" val="90217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Independently Verifiable Metrics</a:t>
            </a:r>
          </a:p>
        </p:txBody>
      </p:sp>
      <p:sp>
        <p:nvSpPr>
          <p:cNvPr id="3" name="Content Placeholder 2"/>
          <p:cNvSpPr>
            <a:spLocks noGrp="1"/>
          </p:cNvSpPr>
          <p:nvPr>
            <p:ph idx="1"/>
          </p:nvPr>
        </p:nvSpPr>
        <p:spPr/>
        <p:txBody>
          <a:bodyPr/>
          <a:lstStyle/>
          <a:p>
            <a:r>
              <a:rPr lang="en-US" dirty="0"/>
              <a:t>Content of HTTPS Certificate</a:t>
            </a:r>
          </a:p>
          <a:p>
            <a:pPr lvl="1"/>
            <a:r>
              <a:rPr lang="en-US" dirty="0"/>
              <a:t>Does the IP address present a correct domain in a valid, browser-trusted certificate</a:t>
            </a:r>
          </a:p>
          <a:p>
            <a:pPr lvl="1"/>
            <a:endParaRPr lang="en-US" dirty="0"/>
          </a:p>
          <a:p>
            <a:r>
              <a:rPr lang="en-US" dirty="0"/>
              <a:t>Same test, but with certificate fetched with SNI (the domain name)</a:t>
            </a:r>
          </a:p>
          <a:p>
            <a:endParaRPr lang="en-US" dirty="0"/>
          </a:p>
          <a:p>
            <a:endParaRPr lang="en-US" dirty="0"/>
          </a:p>
        </p:txBody>
      </p:sp>
    </p:spTree>
    <p:extLst>
      <p:ext uri="{BB962C8B-B14F-4D97-AF65-F5344CB8AC3E}">
        <p14:creationId xmlns:p14="http://schemas.microsoft.com/office/powerpoint/2010/main" val="2588197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Prevalence of Manipulation by Country</a:t>
            </a:r>
          </a:p>
        </p:txBody>
      </p:sp>
      <p:pic>
        <p:nvPicPr>
          <p:cNvPr id="3" name="Picture 2"/>
          <p:cNvPicPr>
            <a:picLocks noChangeAspect="1"/>
          </p:cNvPicPr>
          <p:nvPr/>
        </p:nvPicPr>
        <p:blipFill>
          <a:blip r:embed="rId3"/>
          <a:stretch>
            <a:fillRect/>
          </a:stretch>
        </p:blipFill>
        <p:spPr>
          <a:xfrm>
            <a:off x="2397256" y="1250771"/>
            <a:ext cx="7531920" cy="5378908"/>
          </a:xfrm>
          <a:prstGeom prst="rect">
            <a:avLst/>
          </a:prstGeom>
        </p:spPr>
      </p:pic>
    </p:spTree>
    <p:extLst>
      <p:ext uri="{BB962C8B-B14F-4D97-AF65-F5344CB8AC3E}">
        <p14:creationId xmlns:p14="http://schemas.microsoft.com/office/powerpoint/2010/main" val="181571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Manipulation of Domains </a:t>
            </a:r>
            <a:br>
              <a:rPr lang="en-US" dirty="0"/>
            </a:br>
            <a:r>
              <a:rPr lang="en-US" dirty="0"/>
              <a:t>within Countries</a:t>
            </a:r>
          </a:p>
        </p:txBody>
      </p:sp>
      <p:pic>
        <p:nvPicPr>
          <p:cNvPr id="3" name="Picture 2"/>
          <p:cNvPicPr>
            <a:picLocks noChangeAspect="1"/>
          </p:cNvPicPr>
          <p:nvPr/>
        </p:nvPicPr>
        <p:blipFill>
          <a:blip r:embed="rId3"/>
          <a:stretch>
            <a:fillRect/>
          </a:stretch>
        </p:blipFill>
        <p:spPr>
          <a:xfrm>
            <a:off x="203206" y="1674365"/>
            <a:ext cx="6654943" cy="5183635"/>
          </a:xfrm>
          <a:prstGeom prst="rect">
            <a:avLst/>
          </a:prstGeom>
        </p:spPr>
      </p:pic>
      <p:pic>
        <p:nvPicPr>
          <p:cNvPr id="4" name="Picture 3"/>
          <p:cNvPicPr>
            <a:picLocks noChangeAspect="1"/>
          </p:cNvPicPr>
          <p:nvPr/>
        </p:nvPicPr>
        <p:blipFill>
          <a:blip r:embed="rId4"/>
          <a:stretch>
            <a:fillRect/>
          </a:stretch>
        </p:blipFill>
        <p:spPr>
          <a:xfrm>
            <a:off x="6566964" y="1750475"/>
            <a:ext cx="5486289" cy="4936285"/>
          </a:xfrm>
          <a:prstGeom prst="rect">
            <a:avLst/>
          </a:prstGeom>
        </p:spPr>
      </p:pic>
    </p:spTree>
    <p:extLst>
      <p:ext uri="{BB962C8B-B14F-4D97-AF65-F5344CB8AC3E}">
        <p14:creationId xmlns:p14="http://schemas.microsoft.com/office/powerpoint/2010/main" val="2202149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E2826-D93F-B34F-BD4B-84F0965201EB}"/>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EF880881-B862-9641-8594-2EA90F369BE7}"/>
              </a:ext>
            </a:extLst>
          </p:cNvPr>
          <p:cNvSpPr>
            <a:spLocks noGrp="1"/>
          </p:cNvSpPr>
          <p:nvPr>
            <p:ph idx="1"/>
          </p:nvPr>
        </p:nvSpPr>
        <p:spPr/>
        <p:txBody>
          <a:bodyPr/>
          <a:lstStyle/>
          <a:p>
            <a:r>
              <a:rPr lang="en-US" dirty="0"/>
              <a:t>Inconsistent DNS responses do occur.</a:t>
            </a:r>
          </a:p>
          <a:p>
            <a:endParaRPr lang="en-US" dirty="0"/>
          </a:p>
          <a:p>
            <a:r>
              <a:rPr lang="en-US" dirty="0"/>
              <a:t>Attributing causality (e.g., to overt manipulation) is challenging.</a:t>
            </a:r>
          </a:p>
          <a:p>
            <a:pPr lvl="1"/>
            <a:r>
              <a:rPr lang="en-US" dirty="0"/>
              <a:t>DNS inherently gives “inconsistent” responses due to localization.</a:t>
            </a:r>
          </a:p>
          <a:p>
            <a:pPr lvl="1"/>
            <a:r>
              <a:rPr lang="en-US" dirty="0"/>
              <a:t>Responses may differ over time, by ISP, etc.</a:t>
            </a:r>
          </a:p>
          <a:p>
            <a:pPr lvl="1"/>
            <a:endParaRPr lang="en-US" dirty="0"/>
          </a:p>
          <a:p>
            <a:r>
              <a:rPr lang="en-US" dirty="0"/>
              <a:t>Balance between ethics and representativeness of sample.</a:t>
            </a:r>
          </a:p>
        </p:txBody>
      </p:sp>
    </p:spTree>
    <p:extLst>
      <p:ext uri="{BB962C8B-B14F-4D97-AF65-F5344CB8AC3E}">
        <p14:creationId xmlns:p14="http://schemas.microsoft.com/office/powerpoint/2010/main" val="254904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4.3: Measuring TCP/IP Censorship</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417742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609585" indent="-457189">
              <a:buSzPts val="1800"/>
              <a:buChar char="●"/>
            </a:pPr>
            <a:r>
              <a:rPr lang="en"/>
              <a:t>Side channels turn </a:t>
            </a:r>
            <a:r>
              <a:rPr lang="en" b="1">
                <a:solidFill>
                  <a:srgbClr val="980000"/>
                </a:solidFill>
              </a:rPr>
              <a:t>ordinary</a:t>
            </a:r>
            <a:r>
              <a:rPr lang="en"/>
              <a:t> machines into </a:t>
            </a:r>
            <a:r>
              <a:rPr lang="en" b="1">
                <a:solidFill>
                  <a:srgbClr val="980000"/>
                </a:solidFill>
              </a:rPr>
              <a:t>vantage</a:t>
            </a:r>
            <a:r>
              <a:rPr lang="en"/>
              <a:t> points!</a:t>
            </a:r>
            <a:endParaRPr/>
          </a:p>
          <a:p>
            <a:pPr marL="0" indent="0">
              <a:spcBef>
                <a:spcPts val="2133"/>
              </a:spcBef>
              <a:spcAft>
                <a:spcPts val="2133"/>
              </a:spcAft>
              <a:buNone/>
            </a:pPr>
            <a:endParaRPr sz="2133"/>
          </a:p>
        </p:txBody>
      </p:sp>
      <p:sp>
        <p:nvSpPr>
          <p:cNvPr id="421" name="Google Shape;421;p6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Solving the Vantage Point Problem</a:t>
            </a:r>
            <a:endParaRPr/>
          </a:p>
        </p:txBody>
      </p:sp>
      <p:cxnSp>
        <p:nvCxnSpPr>
          <p:cNvPr id="422" name="Google Shape;422;p67"/>
          <p:cNvCxnSpPr/>
          <p:nvPr/>
        </p:nvCxnSpPr>
        <p:spPr>
          <a:xfrm>
            <a:off x="7884317" y="3893071"/>
            <a:ext cx="1728400" cy="350800"/>
          </a:xfrm>
          <a:prstGeom prst="straightConnector1">
            <a:avLst/>
          </a:prstGeom>
          <a:noFill/>
          <a:ln w="28575" cap="flat" cmpd="sng">
            <a:solidFill>
              <a:srgbClr val="000000"/>
            </a:solidFill>
            <a:prstDash val="solid"/>
            <a:round/>
            <a:headEnd type="triangle" w="med" len="med"/>
            <a:tailEnd type="triangle" w="med" len="med"/>
          </a:ln>
        </p:spPr>
      </p:cxnSp>
      <p:sp>
        <p:nvSpPr>
          <p:cNvPr id="423" name="Google Shape;423;p67"/>
          <p:cNvSpPr txBox="1"/>
          <p:nvPr/>
        </p:nvSpPr>
        <p:spPr>
          <a:xfrm rot="663796">
            <a:off x="8237459" y="3594077"/>
            <a:ext cx="1056840" cy="451600"/>
          </a:xfrm>
          <a:prstGeom prst="rect">
            <a:avLst/>
          </a:prstGeom>
          <a:noFill/>
          <a:ln>
            <a:noFill/>
          </a:ln>
        </p:spPr>
        <p:txBody>
          <a:bodyPr spcFirstLastPara="1" wrap="square" lIns="121900" tIns="121900" rIns="121900" bIns="121900" anchor="t" anchorCtr="0">
            <a:noAutofit/>
          </a:bodyPr>
          <a:lstStyle/>
          <a:p>
            <a:pPr algn="ctr"/>
            <a:r>
              <a:rPr lang="en" sz="2400" b="1"/>
              <a:t>???</a:t>
            </a:r>
            <a:endParaRPr sz="2400" b="1"/>
          </a:p>
        </p:txBody>
      </p:sp>
      <p:pic>
        <p:nvPicPr>
          <p:cNvPr id="424" name="Google Shape;424;p67" descr="china.png"/>
          <p:cNvPicPr preferRelativeResize="0"/>
          <p:nvPr/>
        </p:nvPicPr>
        <p:blipFill rotWithShape="1">
          <a:blip r:embed="rId3">
            <a:alphaModFix/>
          </a:blip>
          <a:srcRect l="-9241"/>
          <a:stretch/>
        </p:blipFill>
        <p:spPr>
          <a:xfrm>
            <a:off x="9578051" y="4106429"/>
            <a:ext cx="722013" cy="579700"/>
          </a:xfrm>
          <a:prstGeom prst="rect">
            <a:avLst/>
          </a:prstGeom>
          <a:noFill/>
          <a:ln>
            <a:noFill/>
          </a:ln>
        </p:spPr>
      </p:pic>
      <p:pic>
        <p:nvPicPr>
          <p:cNvPr id="425" name="Google Shape;425;p67" descr="sweedenn.png"/>
          <p:cNvPicPr preferRelativeResize="0"/>
          <p:nvPr/>
        </p:nvPicPr>
        <p:blipFill>
          <a:blip r:embed="rId4">
            <a:alphaModFix/>
          </a:blip>
          <a:stretch>
            <a:fillRect/>
          </a:stretch>
        </p:blipFill>
        <p:spPr>
          <a:xfrm>
            <a:off x="7358634" y="3383359"/>
            <a:ext cx="525684" cy="867028"/>
          </a:xfrm>
          <a:prstGeom prst="rect">
            <a:avLst/>
          </a:prstGeom>
          <a:noFill/>
          <a:ln>
            <a:noFill/>
          </a:ln>
        </p:spPr>
      </p:pic>
      <p:pic>
        <p:nvPicPr>
          <p:cNvPr id="426" name="Google Shape;426;p67" descr="Louise_renderj.png"/>
          <p:cNvPicPr preferRelativeResize="0"/>
          <p:nvPr/>
        </p:nvPicPr>
        <p:blipFill rotWithShape="1">
          <a:blip r:embed="rId5">
            <a:alphaModFix/>
          </a:blip>
          <a:srcRect r="38755"/>
          <a:stretch/>
        </p:blipFill>
        <p:spPr>
          <a:xfrm>
            <a:off x="8017135" y="4548759"/>
            <a:ext cx="832267" cy="1104967"/>
          </a:xfrm>
          <a:prstGeom prst="rect">
            <a:avLst/>
          </a:prstGeom>
          <a:noFill/>
          <a:ln>
            <a:noFill/>
          </a:ln>
        </p:spPr>
      </p:pic>
      <p:sp>
        <p:nvSpPr>
          <p:cNvPr id="427" name="Google Shape;427;p67"/>
          <p:cNvSpPr txBox="1"/>
          <p:nvPr/>
        </p:nvSpPr>
        <p:spPr>
          <a:xfrm>
            <a:off x="9688700" y="4686125"/>
            <a:ext cx="1216000" cy="350800"/>
          </a:xfrm>
          <a:prstGeom prst="rect">
            <a:avLst/>
          </a:prstGeom>
          <a:noFill/>
          <a:ln>
            <a:noFill/>
          </a:ln>
        </p:spPr>
        <p:txBody>
          <a:bodyPr spcFirstLastPara="1" wrap="square" lIns="121900" tIns="121900" rIns="121900" bIns="121900" anchor="ctr" anchorCtr="0">
            <a:noAutofit/>
          </a:bodyPr>
          <a:lstStyle/>
          <a:p>
            <a:pPr algn="ctr"/>
            <a:r>
              <a:rPr lang="en" sz="2133">
                <a:solidFill>
                  <a:srgbClr val="CC0000"/>
                </a:solidFill>
                <a:latin typeface="Calibri"/>
                <a:ea typeface="Calibri"/>
                <a:cs typeface="Calibri"/>
                <a:sym typeface="Calibri"/>
              </a:rPr>
              <a:t>Origin </a:t>
            </a:r>
            <a:endParaRPr sz="2400"/>
          </a:p>
        </p:txBody>
      </p:sp>
      <p:sp>
        <p:nvSpPr>
          <p:cNvPr id="428" name="Google Shape;428;p67"/>
          <p:cNvSpPr txBox="1"/>
          <p:nvPr/>
        </p:nvSpPr>
        <p:spPr>
          <a:xfrm>
            <a:off x="6408467" y="3638875"/>
            <a:ext cx="1216000" cy="350800"/>
          </a:xfrm>
          <a:prstGeom prst="rect">
            <a:avLst/>
          </a:prstGeom>
          <a:noFill/>
          <a:ln>
            <a:noFill/>
          </a:ln>
        </p:spPr>
        <p:txBody>
          <a:bodyPr spcFirstLastPara="1" wrap="square" lIns="121900" tIns="121900" rIns="121900" bIns="121900" anchor="ctr" anchorCtr="0">
            <a:noAutofit/>
          </a:bodyPr>
          <a:lstStyle/>
          <a:p>
            <a:pPr algn="ctr"/>
            <a:r>
              <a:rPr lang="en" sz="2133">
                <a:solidFill>
                  <a:srgbClr val="CC0000"/>
                </a:solidFill>
                <a:latin typeface="Calibri"/>
                <a:ea typeface="Calibri"/>
                <a:cs typeface="Calibri"/>
                <a:sym typeface="Calibri"/>
              </a:rPr>
              <a:t>Target </a:t>
            </a:r>
            <a:endParaRPr sz="2400"/>
          </a:p>
        </p:txBody>
      </p:sp>
    </p:spTree>
    <p:extLst>
      <p:ext uri="{BB962C8B-B14F-4D97-AF65-F5344CB8AC3E}">
        <p14:creationId xmlns:p14="http://schemas.microsoft.com/office/powerpoint/2010/main" val="2475747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Idle Scan</a:t>
            </a:r>
            <a:endParaRPr/>
          </a:p>
        </p:txBody>
      </p:sp>
      <p:sp>
        <p:nvSpPr>
          <p:cNvPr id="434" name="Google Shape;434;p6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609585" indent="-457189">
              <a:lnSpc>
                <a:spcPct val="100000"/>
              </a:lnSpc>
              <a:buSzPts val="1800"/>
              <a:buChar char="●"/>
            </a:pPr>
            <a:r>
              <a:rPr lang="en"/>
              <a:t>Idle Scan uses side channel techniques to bounce scans off of a “Target” host to stealthily scan an “Origin” [2]</a:t>
            </a:r>
            <a:endParaRPr/>
          </a:p>
          <a:p>
            <a:pPr marL="609585" indent="-457189">
              <a:lnSpc>
                <a:spcPct val="100000"/>
              </a:lnSpc>
              <a:spcBef>
                <a:spcPts val="2133"/>
              </a:spcBef>
              <a:buSzPts val="1800"/>
              <a:buChar char="●"/>
            </a:pPr>
            <a:r>
              <a:rPr lang="en"/>
              <a:t>Spooky scan a.k.a Hybrid Idle scan can detect the </a:t>
            </a:r>
            <a:r>
              <a:rPr lang="en" b="1">
                <a:solidFill>
                  <a:srgbClr val="980000"/>
                </a:solidFill>
              </a:rPr>
              <a:t>direction of blocking</a:t>
            </a:r>
            <a:r>
              <a:rPr lang="en"/>
              <a:t> between an Origin and a Target [3]</a:t>
            </a:r>
            <a:endParaRPr/>
          </a:p>
          <a:p>
            <a:pPr marL="0" indent="0">
              <a:lnSpc>
                <a:spcPct val="100000"/>
              </a:lnSpc>
              <a:spcBef>
                <a:spcPts val="2133"/>
              </a:spcBef>
              <a:spcAft>
                <a:spcPts val="2133"/>
              </a:spcAft>
              <a:buNone/>
            </a:pPr>
            <a:endParaRPr/>
          </a:p>
        </p:txBody>
      </p:sp>
      <p:pic>
        <p:nvPicPr>
          <p:cNvPr id="435" name="Google Shape;435;p68" descr="china.png"/>
          <p:cNvPicPr preferRelativeResize="0"/>
          <p:nvPr/>
        </p:nvPicPr>
        <p:blipFill rotWithShape="1">
          <a:blip r:embed="rId3">
            <a:alphaModFix/>
          </a:blip>
          <a:srcRect l="-9241"/>
          <a:stretch/>
        </p:blipFill>
        <p:spPr>
          <a:xfrm>
            <a:off x="9578051" y="4106429"/>
            <a:ext cx="722013" cy="579700"/>
          </a:xfrm>
          <a:prstGeom prst="rect">
            <a:avLst/>
          </a:prstGeom>
          <a:noFill/>
          <a:ln>
            <a:noFill/>
          </a:ln>
        </p:spPr>
      </p:pic>
      <p:pic>
        <p:nvPicPr>
          <p:cNvPr id="436" name="Google Shape;436;p68" descr="sweedenn.png"/>
          <p:cNvPicPr preferRelativeResize="0"/>
          <p:nvPr/>
        </p:nvPicPr>
        <p:blipFill>
          <a:blip r:embed="rId4">
            <a:alphaModFix/>
          </a:blip>
          <a:stretch>
            <a:fillRect/>
          </a:stretch>
        </p:blipFill>
        <p:spPr>
          <a:xfrm>
            <a:off x="7358634" y="3383359"/>
            <a:ext cx="525684" cy="867028"/>
          </a:xfrm>
          <a:prstGeom prst="rect">
            <a:avLst/>
          </a:prstGeom>
          <a:noFill/>
          <a:ln>
            <a:noFill/>
          </a:ln>
        </p:spPr>
      </p:pic>
      <p:pic>
        <p:nvPicPr>
          <p:cNvPr id="437" name="Google Shape;437;p68" descr="Louise_renderj.png"/>
          <p:cNvPicPr preferRelativeResize="0"/>
          <p:nvPr/>
        </p:nvPicPr>
        <p:blipFill rotWithShape="1">
          <a:blip r:embed="rId5">
            <a:alphaModFix/>
          </a:blip>
          <a:srcRect r="38755"/>
          <a:stretch/>
        </p:blipFill>
        <p:spPr>
          <a:xfrm>
            <a:off x="8017135" y="4548759"/>
            <a:ext cx="832267" cy="1104967"/>
          </a:xfrm>
          <a:prstGeom prst="rect">
            <a:avLst/>
          </a:prstGeom>
          <a:noFill/>
          <a:ln>
            <a:noFill/>
          </a:ln>
        </p:spPr>
      </p:pic>
      <p:cxnSp>
        <p:nvCxnSpPr>
          <p:cNvPr id="438" name="Google Shape;438;p68"/>
          <p:cNvCxnSpPr/>
          <p:nvPr/>
        </p:nvCxnSpPr>
        <p:spPr>
          <a:xfrm>
            <a:off x="7878787" y="3896525"/>
            <a:ext cx="1783600" cy="352800"/>
          </a:xfrm>
          <a:prstGeom prst="straightConnector1">
            <a:avLst/>
          </a:prstGeom>
          <a:noFill/>
          <a:ln w="19050" cap="flat" cmpd="sng">
            <a:solidFill>
              <a:srgbClr val="666666"/>
            </a:solidFill>
            <a:prstDash val="solid"/>
            <a:round/>
            <a:headEnd type="none" w="med" len="med"/>
            <a:tailEnd type="triangle" w="med" len="med"/>
          </a:ln>
        </p:spPr>
      </p:cxnSp>
      <p:cxnSp>
        <p:nvCxnSpPr>
          <p:cNvPr id="439" name="Google Shape;439;p68"/>
          <p:cNvCxnSpPr/>
          <p:nvPr/>
        </p:nvCxnSpPr>
        <p:spPr>
          <a:xfrm>
            <a:off x="7919667" y="3767572"/>
            <a:ext cx="1783600" cy="352800"/>
          </a:xfrm>
          <a:prstGeom prst="straightConnector1">
            <a:avLst/>
          </a:prstGeom>
          <a:noFill/>
          <a:ln w="19050" cap="flat" cmpd="sng">
            <a:solidFill>
              <a:srgbClr val="666666"/>
            </a:solidFill>
            <a:prstDash val="solid"/>
            <a:round/>
            <a:headEnd type="triangle" w="med" len="med"/>
            <a:tailEnd type="none" w="med" len="med"/>
          </a:ln>
        </p:spPr>
      </p:cxnSp>
      <p:sp>
        <p:nvSpPr>
          <p:cNvPr id="440" name="Google Shape;440;p68"/>
          <p:cNvSpPr txBox="1"/>
          <p:nvPr/>
        </p:nvSpPr>
        <p:spPr>
          <a:xfrm>
            <a:off x="9688700" y="4686125"/>
            <a:ext cx="1216000" cy="350800"/>
          </a:xfrm>
          <a:prstGeom prst="rect">
            <a:avLst/>
          </a:prstGeom>
          <a:noFill/>
          <a:ln>
            <a:noFill/>
          </a:ln>
        </p:spPr>
        <p:txBody>
          <a:bodyPr spcFirstLastPara="1" wrap="square" lIns="121900" tIns="121900" rIns="121900" bIns="121900" anchor="ctr" anchorCtr="0">
            <a:noAutofit/>
          </a:bodyPr>
          <a:lstStyle/>
          <a:p>
            <a:pPr algn="ctr"/>
            <a:r>
              <a:rPr lang="en" sz="2133">
                <a:solidFill>
                  <a:srgbClr val="CC0000"/>
                </a:solidFill>
                <a:latin typeface="Calibri"/>
                <a:ea typeface="Calibri"/>
                <a:cs typeface="Calibri"/>
                <a:sym typeface="Calibri"/>
              </a:rPr>
              <a:t>Origin </a:t>
            </a:r>
            <a:endParaRPr sz="2400"/>
          </a:p>
        </p:txBody>
      </p:sp>
      <p:sp>
        <p:nvSpPr>
          <p:cNvPr id="441" name="Google Shape;441;p68"/>
          <p:cNvSpPr txBox="1"/>
          <p:nvPr/>
        </p:nvSpPr>
        <p:spPr>
          <a:xfrm>
            <a:off x="6408467" y="3638875"/>
            <a:ext cx="1216000" cy="350800"/>
          </a:xfrm>
          <a:prstGeom prst="rect">
            <a:avLst/>
          </a:prstGeom>
          <a:noFill/>
          <a:ln>
            <a:noFill/>
          </a:ln>
        </p:spPr>
        <p:txBody>
          <a:bodyPr spcFirstLastPara="1" wrap="square" lIns="121900" tIns="121900" rIns="121900" bIns="121900" anchor="ctr" anchorCtr="0">
            <a:noAutofit/>
          </a:bodyPr>
          <a:lstStyle/>
          <a:p>
            <a:pPr algn="ctr"/>
            <a:r>
              <a:rPr lang="en" sz="2133">
                <a:solidFill>
                  <a:srgbClr val="CC0000"/>
                </a:solidFill>
                <a:latin typeface="Calibri"/>
                <a:ea typeface="Calibri"/>
                <a:cs typeface="Calibri"/>
                <a:sym typeface="Calibri"/>
              </a:rPr>
              <a:t>Target </a:t>
            </a:r>
            <a:endParaRPr sz="2400"/>
          </a:p>
        </p:txBody>
      </p:sp>
      <p:sp>
        <p:nvSpPr>
          <p:cNvPr id="442" name="Google Shape;442;p68"/>
          <p:cNvSpPr txBox="1"/>
          <p:nvPr/>
        </p:nvSpPr>
        <p:spPr>
          <a:xfrm>
            <a:off x="508700" y="5602700"/>
            <a:ext cx="10396000" cy="763600"/>
          </a:xfrm>
          <a:prstGeom prst="rect">
            <a:avLst/>
          </a:prstGeom>
          <a:noFill/>
          <a:ln>
            <a:noFill/>
          </a:ln>
        </p:spPr>
        <p:txBody>
          <a:bodyPr spcFirstLastPara="1" wrap="square" lIns="121900" tIns="121900" rIns="121900" bIns="121900" anchor="t" anchorCtr="0">
            <a:noAutofit/>
          </a:bodyPr>
          <a:lstStyle/>
          <a:p>
            <a:r>
              <a:rPr lang="en" sz="1467">
                <a:highlight>
                  <a:srgbClr val="FFFFFF"/>
                </a:highlight>
              </a:rPr>
              <a:t>[2]</a:t>
            </a:r>
            <a:r>
              <a:rPr lang="en" sz="1467" b="1">
                <a:highlight>
                  <a:srgbClr val="FFFFFF"/>
                </a:highlight>
              </a:rPr>
              <a:t> Idle Port Scanning and Non-interference Analysis of Network Protocol Stacks Using Model Checking </a:t>
            </a:r>
            <a:br>
              <a:rPr lang="en" sz="1467" b="1">
                <a:highlight>
                  <a:srgbClr val="FFFFFF"/>
                </a:highlight>
              </a:rPr>
            </a:br>
            <a:r>
              <a:rPr lang="en" sz="1467" b="1">
                <a:highlight>
                  <a:srgbClr val="FFFFFF"/>
                </a:highlight>
              </a:rPr>
              <a:t>     </a:t>
            </a:r>
            <a:r>
              <a:rPr lang="en" sz="1467">
                <a:highlight>
                  <a:srgbClr val="FFFFFF"/>
                </a:highlight>
              </a:rPr>
              <a:t>by </a:t>
            </a:r>
            <a:r>
              <a:rPr lang="en" sz="1467" b="1">
                <a:highlight>
                  <a:srgbClr val="FFFFFF"/>
                </a:highlight>
              </a:rPr>
              <a:t>Roya Ensafi</a:t>
            </a:r>
            <a:r>
              <a:rPr lang="en" sz="1467">
                <a:highlight>
                  <a:srgbClr val="FFFFFF"/>
                </a:highlight>
              </a:rPr>
              <a:t>, J.Park, D. Kapur, and J. Crandall (In: </a:t>
            </a:r>
            <a:r>
              <a:rPr lang="en" sz="1467" i="1">
                <a:highlight>
                  <a:srgbClr val="FFFFFF"/>
                </a:highlight>
              </a:rPr>
              <a:t>USENIX Sec’ 2010</a:t>
            </a:r>
            <a:r>
              <a:rPr lang="en" sz="1467">
                <a:highlight>
                  <a:srgbClr val="FFFFFF"/>
                </a:highlight>
              </a:rPr>
              <a:t>)</a:t>
            </a:r>
            <a:endParaRPr sz="1467">
              <a:highlight>
                <a:srgbClr val="FFFFFF"/>
              </a:highlight>
            </a:endParaRPr>
          </a:p>
          <a:p>
            <a:pPr>
              <a:spcBef>
                <a:spcPts val="1333"/>
              </a:spcBef>
            </a:pPr>
            <a:r>
              <a:rPr lang="en" sz="1467">
                <a:highlight>
                  <a:srgbClr val="FFFFFF"/>
                </a:highlight>
              </a:rPr>
              <a:t>[3]</a:t>
            </a:r>
            <a:r>
              <a:rPr lang="en" sz="1467" b="1">
                <a:highlight>
                  <a:srgbClr val="FFFFFF"/>
                </a:highlight>
              </a:rPr>
              <a:t> Detecting Intentional Packet Drops on the Internet via TCP/IP Side Channels  </a:t>
            </a:r>
            <a:br>
              <a:rPr lang="en" sz="1467" b="1">
                <a:highlight>
                  <a:srgbClr val="FFFFFF"/>
                </a:highlight>
              </a:rPr>
            </a:br>
            <a:r>
              <a:rPr lang="en" sz="1467" b="1">
                <a:highlight>
                  <a:srgbClr val="FFFFFF"/>
                </a:highlight>
              </a:rPr>
              <a:t>     </a:t>
            </a:r>
            <a:r>
              <a:rPr lang="en" sz="1467">
                <a:solidFill>
                  <a:srgbClr val="1C1C1C"/>
                </a:solidFill>
                <a:highlight>
                  <a:srgbClr val="FFFFFF"/>
                </a:highlight>
              </a:rPr>
              <a:t>by </a:t>
            </a:r>
            <a:r>
              <a:rPr lang="en" sz="1467" b="1">
                <a:highlight>
                  <a:srgbClr val="FFFFFF"/>
                </a:highlight>
                <a:uFill>
                  <a:noFill/>
                </a:uFill>
                <a:hlinkClick r:id="rId6"/>
              </a:rPr>
              <a:t>Roya Ensafi</a:t>
            </a:r>
            <a:r>
              <a:rPr lang="en" sz="1467">
                <a:solidFill>
                  <a:srgbClr val="1C1C1C"/>
                </a:solidFill>
                <a:highlight>
                  <a:srgbClr val="FFFFFF"/>
                </a:highlight>
              </a:rPr>
              <a:t>, Jeffrey Knockel, Geoffrey Alexander, and Jedidiah R. Crandall (In: </a:t>
            </a:r>
            <a:r>
              <a:rPr lang="en" sz="1467" i="1">
                <a:solidFill>
                  <a:srgbClr val="1C1C1C"/>
                </a:solidFill>
                <a:highlight>
                  <a:srgbClr val="FFFFFF"/>
                </a:highlight>
              </a:rPr>
              <a:t>PAM’14</a:t>
            </a:r>
            <a:r>
              <a:rPr lang="en" sz="1467">
                <a:solidFill>
                  <a:srgbClr val="1C1C1C"/>
                </a:solidFill>
                <a:highlight>
                  <a:srgbClr val="FFFFFF"/>
                </a:highlight>
              </a:rPr>
              <a:t>)</a:t>
            </a:r>
            <a:endParaRPr sz="1467"/>
          </a:p>
        </p:txBody>
      </p:sp>
    </p:spTree>
    <p:extLst>
      <p:ext uri="{BB962C8B-B14F-4D97-AF65-F5344CB8AC3E}">
        <p14:creationId xmlns:p14="http://schemas.microsoft.com/office/powerpoint/2010/main" val="267992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4.1: Why Measure Censorship?</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2872789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prstGeom prst="rect">
            <a:avLst/>
          </a:prstGeom>
        </p:spPr>
        <p:txBody>
          <a:bodyPr vert="horz" lIns="121900" tIns="121900" rIns="121900" bIns="121900" rtlCol="0" anchor="t" anchorCtr="0">
            <a:noAutofit/>
          </a:bodyPr>
          <a:lstStyle/>
          <a:p>
            <a:pPr>
              <a:spcBef>
                <a:spcPts val="0"/>
              </a:spcBef>
            </a:pPr>
            <a:r>
              <a:rPr lang="en-US" dirty="0"/>
              <a:t>Key Observation: IP ID Increment</a:t>
            </a:r>
            <a:endParaRPr dirty="0"/>
          </a:p>
          <a:p>
            <a:pPr>
              <a:spcBef>
                <a:spcPts val="0"/>
              </a:spcBef>
            </a:pPr>
            <a:endParaRPr dirty="0"/>
          </a:p>
        </p:txBody>
      </p:sp>
      <p:sp>
        <p:nvSpPr>
          <p:cNvPr id="448" name="Shape 448"/>
          <p:cNvSpPr txBox="1">
            <a:spLocks noGrp="1"/>
          </p:cNvSpPr>
          <p:nvPr>
            <p:ph idx="1"/>
          </p:nvPr>
        </p:nvSpPr>
        <p:spPr>
          <a:xfrm>
            <a:off x="203203" y="1600201"/>
            <a:ext cx="5552119" cy="4525963"/>
          </a:xfrm>
          <a:prstGeom prst="rect">
            <a:avLst/>
          </a:prstGeom>
        </p:spPr>
        <p:txBody>
          <a:bodyPr vert="horz" lIns="121900" tIns="121900" rIns="121900" bIns="121900" rtlCol="0" anchor="t" anchorCtr="0">
            <a:noAutofit/>
          </a:bodyPr>
          <a:lstStyle/>
          <a:p>
            <a:pPr marL="609585" indent="-304792">
              <a:lnSpc>
                <a:spcPct val="100000"/>
              </a:lnSpc>
              <a:spcBef>
                <a:spcPts val="0"/>
              </a:spcBef>
            </a:pPr>
            <a:r>
              <a:rPr lang="en" sz="2667" b="1" dirty="0">
                <a:solidFill>
                  <a:srgbClr val="980000"/>
                </a:solidFill>
              </a:rPr>
              <a:t>Global IP</a:t>
            </a:r>
            <a:r>
              <a:rPr lang="en-US" sz="2667" b="1" dirty="0">
                <a:solidFill>
                  <a:srgbClr val="980000"/>
                </a:solidFill>
              </a:rPr>
              <a:t> </a:t>
            </a:r>
            <a:r>
              <a:rPr lang="en" sz="2667" b="1" dirty="0">
                <a:solidFill>
                  <a:srgbClr val="980000"/>
                </a:solidFill>
              </a:rPr>
              <a:t>ID</a:t>
            </a:r>
            <a:r>
              <a:rPr lang="en" sz="2667" dirty="0">
                <a:solidFill>
                  <a:schemeClr val="dk1"/>
                </a:solidFill>
              </a:rPr>
              <a:t> for </a:t>
            </a:r>
            <a:r>
              <a:rPr lang="en-US" sz="2667" dirty="0">
                <a:solidFill>
                  <a:schemeClr val="dk1"/>
                </a:solidFill>
              </a:rPr>
              <a:t>reflector</a:t>
            </a:r>
            <a:endParaRPr lang="en-US" sz="2667" dirty="0"/>
          </a:p>
          <a:p>
            <a:pPr marL="1142971" lvl="1" indent="-304792">
              <a:lnSpc>
                <a:spcPct val="100000"/>
              </a:lnSpc>
            </a:pPr>
            <a:r>
              <a:rPr lang="en-US" dirty="0">
                <a:solidFill>
                  <a:schemeClr val="dk1"/>
                </a:solidFill>
              </a:rPr>
              <a:t>Increments for each packet sent</a:t>
            </a:r>
          </a:p>
          <a:p>
            <a:pPr marL="1142971" lvl="1" indent="-304792">
              <a:lnSpc>
                <a:spcPct val="100000"/>
              </a:lnSpc>
            </a:pPr>
            <a:r>
              <a:rPr lang="en-US" dirty="0">
                <a:solidFill>
                  <a:schemeClr val="dk1"/>
                </a:solidFill>
              </a:rPr>
              <a:t>We can perturb this counter from a remote location</a:t>
            </a:r>
          </a:p>
          <a:p>
            <a:pPr marL="609585" indent="-304792"/>
            <a:r>
              <a:rPr lang="en-US" sz="2933" dirty="0">
                <a:solidFill>
                  <a:schemeClr val="dk1"/>
                </a:solidFill>
              </a:rPr>
              <a:t>Continually probe reflector for IP ID value</a:t>
            </a:r>
          </a:p>
          <a:p>
            <a:pPr marL="609585" indent="-304792"/>
            <a:r>
              <a:rPr lang="en-US" sz="2933" b="1" dirty="0">
                <a:solidFill>
                  <a:schemeClr val="dk1"/>
                </a:solidFill>
              </a:rPr>
              <a:t>Spoof</a:t>
            </a:r>
            <a:r>
              <a:rPr lang="en-US" sz="2933" dirty="0">
                <a:solidFill>
                  <a:schemeClr val="dk1"/>
                </a:solidFill>
              </a:rPr>
              <a:t> packets from the measurement machine</a:t>
            </a:r>
          </a:p>
          <a:p>
            <a:pPr marL="1142971" lvl="1" indent="-304792"/>
            <a:r>
              <a:rPr lang="en-US" dirty="0">
                <a:solidFill>
                  <a:schemeClr val="dk1"/>
                </a:solidFill>
              </a:rPr>
              <a:t>Appear to come from reflector</a:t>
            </a:r>
            <a:endParaRPr lang="en" dirty="0">
              <a:solidFill>
                <a:schemeClr val="dk1"/>
              </a:solidFill>
            </a:endParaRPr>
          </a:p>
        </p:txBody>
      </p:sp>
      <p:sp>
        <p:nvSpPr>
          <p:cNvPr id="449" name="Shape 449"/>
          <p:cNvSpPr txBox="1">
            <a:spLocks noGrp="1"/>
          </p:cNvSpPr>
          <p:nvPr>
            <p:ph type="sldNum" sz="quarter" idx="12"/>
          </p:nvPr>
        </p:nvSpPr>
        <p:spPr>
          <a:prstGeom prst="rect">
            <a:avLst/>
          </a:prstGeom>
        </p:spPr>
        <p:txBody>
          <a:bodyPr vert="horz" lIns="121900" tIns="121900" rIns="121900" bIns="121900" rtlCol="0" anchor="ctr" anchorCtr="0">
            <a:noAutofit/>
          </a:bodyPr>
          <a:lstStyle/>
          <a:p>
            <a:fld id="{00000000-1234-1234-1234-123412341234}" type="slidenum">
              <a:rPr lang="en"/>
              <a:pPr/>
              <a:t>20</a:t>
            </a:fld>
            <a:endParaRPr lang="en"/>
          </a:p>
        </p:txBody>
      </p:sp>
      <p:pic>
        <p:nvPicPr>
          <p:cNvPr id="3" name="Picture 2"/>
          <p:cNvPicPr>
            <a:picLocks noChangeAspect="1"/>
          </p:cNvPicPr>
          <p:nvPr/>
        </p:nvPicPr>
        <p:blipFill>
          <a:blip r:embed="rId3"/>
          <a:stretch>
            <a:fillRect/>
          </a:stretch>
        </p:blipFill>
        <p:spPr>
          <a:xfrm>
            <a:off x="6040708" y="2281573"/>
            <a:ext cx="5920720" cy="4195427"/>
          </a:xfrm>
          <a:prstGeom prst="rect">
            <a:avLst/>
          </a:prstGeom>
        </p:spPr>
      </p:pic>
      <p:sp>
        <p:nvSpPr>
          <p:cNvPr id="4" name="TextBox 3"/>
          <p:cNvSpPr txBox="1"/>
          <p:nvPr/>
        </p:nvSpPr>
        <p:spPr>
          <a:xfrm>
            <a:off x="6468764" y="1769501"/>
            <a:ext cx="4853060" cy="461665"/>
          </a:xfrm>
          <a:prstGeom prst="rect">
            <a:avLst/>
          </a:prstGeom>
          <a:solidFill>
            <a:srgbClr val="D6D6D6"/>
          </a:solidFill>
        </p:spPr>
        <p:txBody>
          <a:bodyPr wrap="none" rtlCol="0">
            <a:spAutoFit/>
          </a:bodyPr>
          <a:lstStyle/>
          <a:p>
            <a:r>
              <a:rPr lang="en-US" sz="2400" dirty="0"/>
              <a:t>Behavior under “normal” reachability</a:t>
            </a:r>
          </a:p>
        </p:txBody>
      </p:sp>
    </p:spTree>
    <p:extLst>
      <p:ext uri="{BB962C8B-B14F-4D97-AF65-F5344CB8AC3E}">
        <p14:creationId xmlns:p14="http://schemas.microsoft.com/office/powerpoint/2010/main" val="3816491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4" name="Shape 584"/>
          <p:cNvSpPr txBox="1">
            <a:spLocks noGrp="1"/>
          </p:cNvSpPr>
          <p:nvPr>
            <p:ph type="title"/>
          </p:nvPr>
        </p:nvSpPr>
        <p:spPr>
          <a:xfrm>
            <a:off x="415600" y="593367"/>
            <a:ext cx="11360800" cy="763600"/>
          </a:xfrm>
          <a:prstGeom prst="rect">
            <a:avLst/>
          </a:prstGeom>
        </p:spPr>
        <p:txBody>
          <a:bodyPr vert="horz" lIns="121900" tIns="121900" rIns="121900" bIns="121900" rtlCol="0" anchor="t" anchorCtr="0">
            <a:noAutofit/>
          </a:bodyPr>
          <a:lstStyle/>
          <a:p>
            <a:r>
              <a:rPr lang="en" dirty="0"/>
              <a:t>Scan</a:t>
            </a:r>
            <a:r>
              <a:rPr lang="en-US" dirty="0"/>
              <a:t> Behavior: Blocking</a:t>
            </a:r>
            <a:endParaRPr lang="en" dirty="0"/>
          </a:p>
        </p:txBody>
      </p:sp>
      <p:cxnSp>
        <p:nvCxnSpPr>
          <p:cNvPr id="591" name="Shape 591"/>
          <p:cNvCxnSpPr/>
          <p:nvPr/>
        </p:nvCxnSpPr>
        <p:spPr>
          <a:xfrm>
            <a:off x="6058567" y="2444024"/>
            <a:ext cx="0" cy="4110000"/>
          </a:xfrm>
          <a:prstGeom prst="straightConnector1">
            <a:avLst/>
          </a:prstGeom>
          <a:noFill/>
          <a:ln w="38100" cap="flat" cmpd="sng">
            <a:solidFill>
              <a:schemeClr val="dk2"/>
            </a:solidFill>
            <a:prstDash val="solid"/>
            <a:round/>
            <a:headEnd type="none" w="lg" len="lg"/>
            <a:tailEnd type="none" w="lg" len="lg"/>
          </a:ln>
        </p:spPr>
      </p:cxnSp>
      <p:pic>
        <p:nvPicPr>
          <p:cNvPr id="2" name="Picture 1"/>
          <p:cNvPicPr>
            <a:picLocks noChangeAspect="1"/>
          </p:cNvPicPr>
          <p:nvPr/>
        </p:nvPicPr>
        <p:blipFill>
          <a:blip r:embed="rId3"/>
          <a:stretch>
            <a:fillRect/>
          </a:stretch>
        </p:blipFill>
        <p:spPr>
          <a:xfrm>
            <a:off x="6410801" y="2444024"/>
            <a:ext cx="5281924" cy="3907325"/>
          </a:xfrm>
          <a:prstGeom prst="rect">
            <a:avLst/>
          </a:prstGeom>
        </p:spPr>
      </p:pic>
      <p:pic>
        <p:nvPicPr>
          <p:cNvPr id="3" name="Picture 2"/>
          <p:cNvPicPr>
            <a:picLocks noChangeAspect="1"/>
          </p:cNvPicPr>
          <p:nvPr/>
        </p:nvPicPr>
        <p:blipFill>
          <a:blip r:embed="rId4"/>
          <a:stretch>
            <a:fillRect/>
          </a:stretch>
        </p:blipFill>
        <p:spPr>
          <a:xfrm>
            <a:off x="760035" y="2385436"/>
            <a:ext cx="4926484" cy="3965915"/>
          </a:xfrm>
          <a:prstGeom prst="rect">
            <a:avLst/>
          </a:prstGeom>
        </p:spPr>
      </p:pic>
      <p:sp>
        <p:nvSpPr>
          <p:cNvPr id="5" name="TextBox 4"/>
          <p:cNvSpPr txBox="1"/>
          <p:nvPr/>
        </p:nvSpPr>
        <p:spPr>
          <a:xfrm>
            <a:off x="286122" y="1484997"/>
            <a:ext cx="3072673" cy="400110"/>
          </a:xfrm>
          <a:prstGeom prst="rect">
            <a:avLst/>
          </a:prstGeom>
          <a:solidFill>
            <a:srgbClr val="D6D6D6"/>
          </a:solidFill>
        </p:spPr>
        <p:txBody>
          <a:bodyPr wrap="square" rtlCol="0">
            <a:spAutoFit/>
          </a:bodyPr>
          <a:lstStyle/>
          <a:p>
            <a:r>
              <a:rPr lang="en-US" sz="2000" dirty="0"/>
              <a:t>Reflector to Site Blocked</a:t>
            </a:r>
          </a:p>
        </p:txBody>
      </p:sp>
      <p:sp>
        <p:nvSpPr>
          <p:cNvPr id="64" name="TextBox 63"/>
          <p:cNvSpPr txBox="1"/>
          <p:nvPr/>
        </p:nvSpPr>
        <p:spPr>
          <a:xfrm>
            <a:off x="6320010" y="1455703"/>
            <a:ext cx="3072673" cy="400110"/>
          </a:xfrm>
          <a:prstGeom prst="rect">
            <a:avLst/>
          </a:prstGeom>
          <a:solidFill>
            <a:srgbClr val="D6D6D6"/>
          </a:solidFill>
        </p:spPr>
        <p:txBody>
          <a:bodyPr wrap="square" rtlCol="0">
            <a:spAutoFit/>
          </a:bodyPr>
          <a:lstStyle/>
          <a:p>
            <a:r>
              <a:rPr lang="en-US" sz="2000" dirty="0"/>
              <a:t>Site to Reflector Blocked</a:t>
            </a:r>
          </a:p>
        </p:txBody>
      </p:sp>
    </p:spTree>
    <p:extLst>
      <p:ext uri="{BB962C8B-B14F-4D97-AF65-F5344CB8AC3E}">
        <p14:creationId xmlns:p14="http://schemas.microsoft.com/office/powerpoint/2010/main" val="189131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Detection: </a:t>
            </a:r>
            <a:br>
              <a:rPr lang="en-US" dirty="0"/>
            </a:br>
            <a:r>
              <a:rPr lang="en-US" dirty="0"/>
              <a:t>Max Likelihood</a:t>
            </a:r>
          </a:p>
        </p:txBody>
      </p:sp>
      <p:sp>
        <p:nvSpPr>
          <p:cNvPr id="3" name="Text Placeholder 2"/>
          <p:cNvSpPr>
            <a:spLocks noGrp="1"/>
          </p:cNvSpPr>
          <p:nvPr>
            <p:ph idx="1"/>
          </p:nvPr>
        </p:nvSpPr>
        <p:spPr>
          <a:xfrm>
            <a:off x="609600" y="1904632"/>
            <a:ext cx="10972800" cy="3166032"/>
          </a:xfrm>
        </p:spPr>
        <p:txBody>
          <a:bodyPr>
            <a:normAutofit fontScale="92500" lnSpcReduction="10000"/>
          </a:bodyPr>
          <a:lstStyle/>
          <a:p>
            <a:pPr>
              <a:lnSpc>
                <a:spcPct val="100000"/>
              </a:lnSpc>
            </a:pPr>
            <a:r>
              <a:rPr lang="en-US" sz="2400" b="1" dirty="0"/>
              <a:t>Random variable: </a:t>
            </a:r>
            <a:r>
              <a:rPr lang="en-US" sz="2400" dirty="0"/>
              <a:t>IP ID </a:t>
            </a:r>
            <a:r>
              <a:rPr lang="en-US" sz="2400" b="1" dirty="0"/>
              <a:t>acceleration</a:t>
            </a:r>
            <a:endParaRPr lang="en-US" sz="2400" dirty="0"/>
          </a:p>
          <a:p>
            <a:pPr lvl="1">
              <a:lnSpc>
                <a:spcPct val="100000"/>
              </a:lnSpc>
            </a:pPr>
            <a:r>
              <a:rPr lang="en-US" dirty="0"/>
              <a:t>Detect the presence or absence of a prior (in this case, our perturbation), based on the separation of distributions of values under the prior.</a:t>
            </a:r>
          </a:p>
          <a:p>
            <a:pPr lvl="1">
              <a:lnSpc>
                <a:spcPct val="100000"/>
              </a:lnSpc>
            </a:pPr>
            <a:endParaRPr lang="en-US" dirty="0"/>
          </a:p>
          <a:p>
            <a:pPr>
              <a:lnSpc>
                <a:spcPct val="100000"/>
              </a:lnSpc>
            </a:pPr>
            <a:r>
              <a:rPr lang="en-US" sz="2400" b="1" dirty="0"/>
              <a:t>Detection framework: </a:t>
            </a:r>
            <a:r>
              <a:rPr lang="en-US" sz="2400" dirty="0"/>
              <a:t>Statistical Hypothesis Testing</a:t>
            </a:r>
          </a:p>
          <a:p>
            <a:pPr lvl="1">
              <a:lnSpc>
                <a:spcPct val="100000"/>
              </a:lnSpc>
            </a:pPr>
            <a:r>
              <a:rPr lang="en-US" dirty="0"/>
              <a:t>Assumptions: IP ID acceleration is stationary, </a:t>
            </a:r>
            <a:r>
              <a:rPr lang="en-US" dirty="0" err="1"/>
              <a:t>i.i.d</a:t>
            </a:r>
            <a:r>
              <a:rPr lang="en-US" dirty="0"/>
              <a:t>.</a:t>
            </a:r>
          </a:p>
          <a:p>
            <a:pPr lvl="1">
              <a:lnSpc>
                <a:spcPct val="100000"/>
              </a:lnSpc>
            </a:pPr>
            <a:r>
              <a:rPr lang="en-US" dirty="0"/>
              <a:t>Randomization of trail order, run trials over a course of weeks</a:t>
            </a:r>
          </a:p>
          <a:p>
            <a:pPr lvl="1">
              <a:lnSpc>
                <a:spcPct val="100000"/>
              </a:lnSpc>
            </a:pPr>
            <a:r>
              <a:rPr lang="en-US" dirty="0"/>
              <a:t>Likelihood ratio:</a:t>
            </a:r>
          </a:p>
        </p:txBody>
      </p:sp>
      <p:pic>
        <p:nvPicPr>
          <p:cNvPr id="4" name="Picture 3"/>
          <p:cNvPicPr>
            <a:picLocks noChangeAspect="1"/>
          </p:cNvPicPr>
          <p:nvPr/>
        </p:nvPicPr>
        <p:blipFill>
          <a:blip r:embed="rId3"/>
          <a:stretch>
            <a:fillRect/>
          </a:stretch>
        </p:blipFill>
        <p:spPr>
          <a:xfrm>
            <a:off x="7354449" y="3318746"/>
            <a:ext cx="3840537" cy="592752"/>
          </a:xfrm>
          <a:prstGeom prst="rect">
            <a:avLst/>
          </a:prstGeom>
        </p:spPr>
      </p:pic>
      <p:pic>
        <p:nvPicPr>
          <p:cNvPr id="5" name="Picture 4"/>
          <p:cNvPicPr>
            <a:picLocks noChangeAspect="1"/>
          </p:cNvPicPr>
          <p:nvPr/>
        </p:nvPicPr>
        <p:blipFill>
          <a:blip r:embed="rId4"/>
          <a:stretch>
            <a:fillRect/>
          </a:stretch>
        </p:blipFill>
        <p:spPr>
          <a:xfrm>
            <a:off x="3564367" y="4651469"/>
            <a:ext cx="3898372" cy="840285"/>
          </a:xfrm>
          <a:prstGeom prst="rect">
            <a:avLst/>
          </a:prstGeom>
        </p:spPr>
      </p:pic>
    </p:spTree>
    <p:extLst>
      <p:ext uri="{BB962C8B-B14F-4D97-AF65-F5344CB8AC3E}">
        <p14:creationId xmlns:p14="http://schemas.microsoft.com/office/powerpoint/2010/main" val="3752920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5944" y="1931230"/>
            <a:ext cx="5363531" cy="4755599"/>
          </a:xfrm>
          <a:prstGeom prst="rect">
            <a:avLst/>
          </a:prstGeom>
        </p:spPr>
      </p:pic>
      <p:pic>
        <p:nvPicPr>
          <p:cNvPr id="5" name="Picture 4"/>
          <p:cNvPicPr>
            <a:picLocks noChangeAspect="1"/>
          </p:cNvPicPr>
          <p:nvPr/>
        </p:nvPicPr>
        <p:blipFill>
          <a:blip r:embed="rId4"/>
          <a:stretch>
            <a:fillRect/>
          </a:stretch>
        </p:blipFill>
        <p:spPr>
          <a:xfrm>
            <a:off x="6784287" y="2054903"/>
            <a:ext cx="4957159" cy="4499856"/>
          </a:xfrm>
          <a:prstGeom prst="rect">
            <a:avLst/>
          </a:prstGeom>
        </p:spPr>
      </p:pic>
      <p:sp>
        <p:nvSpPr>
          <p:cNvPr id="8" name="Title 7"/>
          <p:cNvSpPr>
            <a:spLocks noGrp="1"/>
          </p:cNvSpPr>
          <p:nvPr>
            <p:ph type="title"/>
          </p:nvPr>
        </p:nvSpPr>
        <p:spPr/>
        <p:txBody>
          <a:bodyPr/>
          <a:lstStyle/>
          <a:p>
            <a:r>
              <a:rPr lang="en-US" dirty="0"/>
              <a:t>Statistical Hypothesis Testing</a:t>
            </a:r>
          </a:p>
        </p:txBody>
      </p:sp>
      <p:sp>
        <p:nvSpPr>
          <p:cNvPr id="2" name="Rectangle 1"/>
          <p:cNvSpPr/>
          <p:nvPr/>
        </p:nvSpPr>
        <p:spPr>
          <a:xfrm>
            <a:off x="3614911" y="6183737"/>
            <a:ext cx="2083331" cy="5708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Rectangle 5"/>
          <p:cNvSpPr/>
          <p:nvPr/>
        </p:nvSpPr>
        <p:spPr>
          <a:xfrm>
            <a:off x="8742380" y="1645826"/>
            <a:ext cx="2847793" cy="5708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6236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Vantage Points</a:t>
            </a:r>
          </a:p>
        </p:txBody>
      </p:sp>
      <p:sp>
        <p:nvSpPr>
          <p:cNvPr id="3" name="Text Placeholder 2"/>
          <p:cNvSpPr>
            <a:spLocks noGrp="1"/>
          </p:cNvSpPr>
          <p:nvPr>
            <p:ph idx="1"/>
          </p:nvPr>
        </p:nvSpPr>
        <p:spPr>
          <a:xfrm>
            <a:off x="609600" y="1600203"/>
            <a:ext cx="10972800" cy="1881717"/>
          </a:xfrm>
        </p:spPr>
        <p:txBody>
          <a:bodyPr/>
          <a:lstStyle/>
          <a:p>
            <a:r>
              <a:rPr lang="en-US" dirty="0"/>
              <a:t>Ethics: Restrict to “infrastructure” machines.</a:t>
            </a:r>
          </a:p>
          <a:p>
            <a:pPr lvl="1"/>
            <a:r>
              <a:rPr lang="en-US" dirty="0"/>
              <a:t>53,000 vantage points in about 180 countries</a:t>
            </a:r>
          </a:p>
          <a:p>
            <a:r>
              <a:rPr lang="en-US" dirty="0"/>
              <a:t>Measure ~ 2,200 sites (</a:t>
            </a:r>
            <a:r>
              <a:rPr lang="en-US" dirty="0" err="1"/>
              <a:t>Alexa</a:t>
            </a:r>
            <a:r>
              <a:rPr lang="en-US" dirty="0"/>
              <a:t>, Citizen Lab, etc.)</a:t>
            </a:r>
          </a:p>
          <a:p>
            <a:pPr lvl="1"/>
            <a:endParaRPr lang="en-US" dirty="0"/>
          </a:p>
          <a:p>
            <a:endParaRPr lang="en-US" dirty="0"/>
          </a:p>
        </p:txBody>
      </p:sp>
      <p:pic>
        <p:nvPicPr>
          <p:cNvPr id="4" name="Picture 3"/>
          <p:cNvPicPr>
            <a:picLocks noChangeAspect="1"/>
          </p:cNvPicPr>
          <p:nvPr/>
        </p:nvPicPr>
        <p:blipFill>
          <a:blip r:embed="rId3"/>
          <a:stretch>
            <a:fillRect/>
          </a:stretch>
        </p:blipFill>
        <p:spPr>
          <a:xfrm>
            <a:off x="1834093" y="3567542"/>
            <a:ext cx="4341696" cy="3212649"/>
          </a:xfrm>
          <a:prstGeom prst="rect">
            <a:avLst/>
          </a:prstGeom>
        </p:spPr>
      </p:pic>
      <p:sp>
        <p:nvSpPr>
          <p:cNvPr id="5" name="TextBox 4"/>
          <p:cNvSpPr txBox="1"/>
          <p:nvPr/>
        </p:nvSpPr>
        <p:spPr>
          <a:xfrm>
            <a:off x="6601970" y="4433264"/>
            <a:ext cx="4566204" cy="1077218"/>
          </a:xfrm>
          <a:prstGeom prst="rect">
            <a:avLst/>
          </a:prstGeom>
          <a:solidFill>
            <a:srgbClr val="D6D6D6"/>
          </a:solidFill>
        </p:spPr>
        <p:txBody>
          <a:bodyPr wrap="square" rtlCol="0">
            <a:spAutoFit/>
          </a:bodyPr>
          <a:lstStyle/>
          <a:p>
            <a:pPr algn="ctr"/>
            <a:r>
              <a:rPr lang="en-US" sz="3200" dirty="0"/>
              <a:t>Prior probabilities of IP ID acceleration.</a:t>
            </a:r>
          </a:p>
        </p:txBody>
      </p:sp>
    </p:spTree>
    <p:extLst>
      <p:ext uri="{BB962C8B-B14F-4D97-AF65-F5344CB8AC3E}">
        <p14:creationId xmlns:p14="http://schemas.microsoft.com/office/powerpoint/2010/main" val="630718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Macro and Micro</a:t>
            </a:r>
          </a:p>
        </p:txBody>
      </p:sp>
      <p:sp>
        <p:nvSpPr>
          <p:cNvPr id="3" name="Content Placeholder 2"/>
          <p:cNvSpPr>
            <a:spLocks noGrp="1"/>
          </p:cNvSpPr>
          <p:nvPr>
            <p:ph idx="1"/>
          </p:nvPr>
        </p:nvSpPr>
        <p:spPr/>
        <p:txBody>
          <a:bodyPr/>
          <a:lstStyle/>
          <a:p>
            <a:r>
              <a:rPr lang="en-US" dirty="0"/>
              <a:t>Comparisons against Citizen Lab block list </a:t>
            </a:r>
            <a:br>
              <a:rPr lang="en-US" dirty="0"/>
            </a:br>
            <a:r>
              <a:rPr lang="en-US" dirty="0"/>
              <a:t>(about half of our URL test list)</a:t>
            </a:r>
          </a:p>
          <a:p>
            <a:pPr lvl="1"/>
            <a:r>
              <a:rPr lang="en-US" dirty="0"/>
              <a:t>Similar proportions to the amount of blocking we observe in aggregate across our test set</a:t>
            </a:r>
          </a:p>
          <a:p>
            <a:endParaRPr lang="en-US" dirty="0"/>
          </a:p>
          <a:p>
            <a:r>
              <a:rPr lang="en-US" dirty="0"/>
              <a:t>Comparisons against Tor bridges that were known to be blocked from previous studies</a:t>
            </a:r>
          </a:p>
        </p:txBody>
      </p:sp>
    </p:spTree>
    <p:extLst>
      <p:ext uri="{BB962C8B-B14F-4D97-AF65-F5344CB8AC3E}">
        <p14:creationId xmlns:p14="http://schemas.microsoft.com/office/powerpoint/2010/main" val="2355763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Inbound Blocking</a:t>
            </a:r>
          </a:p>
        </p:txBody>
      </p:sp>
      <p:pic>
        <p:nvPicPr>
          <p:cNvPr id="3" name="Picture 2"/>
          <p:cNvPicPr>
            <a:picLocks noChangeAspect="1"/>
          </p:cNvPicPr>
          <p:nvPr/>
        </p:nvPicPr>
        <p:blipFill>
          <a:blip r:embed="rId3"/>
          <a:stretch>
            <a:fillRect/>
          </a:stretch>
        </p:blipFill>
        <p:spPr>
          <a:xfrm>
            <a:off x="2327480" y="1726461"/>
            <a:ext cx="7196667" cy="4605867"/>
          </a:xfrm>
          <a:prstGeom prst="rect">
            <a:avLst/>
          </a:prstGeom>
        </p:spPr>
      </p:pic>
    </p:spTree>
    <p:extLst>
      <p:ext uri="{BB962C8B-B14F-4D97-AF65-F5344CB8AC3E}">
        <p14:creationId xmlns:p14="http://schemas.microsoft.com/office/powerpoint/2010/main" val="1386488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Outbound Blocking</a:t>
            </a:r>
          </a:p>
        </p:txBody>
      </p:sp>
      <p:pic>
        <p:nvPicPr>
          <p:cNvPr id="3" name="Picture 2"/>
          <p:cNvPicPr>
            <a:picLocks noChangeAspect="1"/>
          </p:cNvPicPr>
          <p:nvPr/>
        </p:nvPicPr>
        <p:blipFill>
          <a:blip r:embed="rId3"/>
          <a:stretch>
            <a:fillRect/>
          </a:stretch>
        </p:blipFill>
        <p:spPr>
          <a:xfrm>
            <a:off x="2172988" y="1828429"/>
            <a:ext cx="7467600" cy="3793067"/>
          </a:xfrm>
          <a:prstGeom prst="rect">
            <a:avLst/>
          </a:prstGeom>
        </p:spPr>
      </p:pic>
    </p:spTree>
    <p:extLst>
      <p:ext uri="{BB962C8B-B14F-4D97-AF65-F5344CB8AC3E}">
        <p14:creationId xmlns:p14="http://schemas.microsoft.com/office/powerpoint/2010/main" val="1110064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440269"/>
            <a:ext cx="12192000" cy="5956751"/>
          </a:xfrm>
          <a:prstGeom prst="rect">
            <a:avLst/>
          </a:prstGeom>
        </p:spPr>
      </p:pic>
    </p:spTree>
    <p:extLst>
      <p:ext uri="{BB962C8B-B14F-4D97-AF65-F5344CB8AC3E}">
        <p14:creationId xmlns:p14="http://schemas.microsoft.com/office/powerpoint/2010/main" val="3888831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BE5E-DFFA-4D4A-9EF7-FBDE64415CE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A38C525-E96B-9642-B8DB-D44602F82C1F}"/>
              </a:ext>
            </a:extLst>
          </p:cNvPr>
          <p:cNvSpPr>
            <a:spLocks noGrp="1"/>
          </p:cNvSpPr>
          <p:nvPr>
            <p:ph idx="1"/>
          </p:nvPr>
        </p:nvSpPr>
        <p:spPr/>
        <p:txBody>
          <a:bodyPr/>
          <a:lstStyle/>
          <a:p>
            <a:r>
              <a:rPr lang="en-US" dirty="0"/>
              <a:t>Measuring censorship from third-party vantage points presents unique challenges.</a:t>
            </a:r>
          </a:p>
          <a:p>
            <a:endParaRPr lang="en-US" dirty="0"/>
          </a:p>
          <a:p>
            <a:r>
              <a:rPr lang="en-US" dirty="0"/>
              <a:t>Certain protocols leak state information through side channels that allow certain types of filtering to be observed from third-party vantage points.</a:t>
            </a:r>
          </a:p>
          <a:p>
            <a:endParaRPr lang="en-US" dirty="0"/>
          </a:p>
          <a:p>
            <a:r>
              <a:rPr lang="en-US" dirty="0"/>
              <a:t>Such techniques are often indirect and statistical, and introduce ethical considerations.</a:t>
            </a:r>
          </a:p>
        </p:txBody>
      </p:sp>
    </p:spTree>
    <p:extLst>
      <p:ext uri="{BB962C8B-B14F-4D97-AF65-F5344CB8AC3E}">
        <p14:creationId xmlns:p14="http://schemas.microsoft.com/office/powerpoint/2010/main" val="261663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from Political Scientists</a:t>
            </a:r>
          </a:p>
        </p:txBody>
      </p:sp>
      <p:sp>
        <p:nvSpPr>
          <p:cNvPr id="3" name="Content Placeholder 2"/>
          <p:cNvSpPr>
            <a:spLocks noGrp="1"/>
          </p:cNvSpPr>
          <p:nvPr>
            <p:ph idx="1"/>
          </p:nvPr>
        </p:nvSpPr>
        <p:spPr/>
        <p:txBody>
          <a:bodyPr>
            <a:normAutofit lnSpcReduction="10000"/>
          </a:bodyPr>
          <a:lstStyle/>
          <a:p>
            <a:r>
              <a:rPr lang="en-US" sz="1867" b="1" dirty="0"/>
              <a:t>Can we establish variation?</a:t>
            </a:r>
            <a:endParaRPr lang="en-US" sz="1867" dirty="0"/>
          </a:p>
          <a:p>
            <a:pPr lvl="1"/>
            <a:r>
              <a:rPr lang="en-US" sz="1600" dirty="0"/>
              <a:t>variation </a:t>
            </a:r>
            <a:r>
              <a:rPr lang="en-US" sz="1600" i="1" dirty="0"/>
              <a:t>within</a:t>
            </a:r>
            <a:r>
              <a:rPr lang="en-US" sz="1600" dirty="0"/>
              <a:t> authoritarian regimes (juntas, etc.?  Does the country allow elections.)</a:t>
            </a:r>
          </a:p>
          <a:p>
            <a:pPr lvl="1"/>
            <a:r>
              <a:rPr lang="en-US" sz="1600" dirty="0"/>
              <a:t>is censorship uniform across countries? (e.g., western China is more unstable)</a:t>
            </a:r>
          </a:p>
          <a:p>
            <a:pPr lvl="1"/>
            <a:r>
              <a:rPr lang="en-US" sz="1600" dirty="0"/>
              <a:t>certain calendar days (May 4, June 5) have particular sensitive days.  could do temporal study around those particular days.</a:t>
            </a:r>
          </a:p>
          <a:p>
            <a:pPr lvl="1"/>
            <a:r>
              <a:rPr lang="en-US" sz="1600" dirty="0"/>
              <a:t>what about triggers like movements in neighboring countries (Hong Kong)</a:t>
            </a:r>
          </a:p>
          <a:p>
            <a:r>
              <a:rPr lang="en-US" sz="1867" b="1" dirty="0"/>
              <a:t>Can we explain it? </a:t>
            </a:r>
            <a:endParaRPr lang="en-US" sz="1867" dirty="0"/>
          </a:p>
          <a:p>
            <a:pPr lvl="1"/>
            <a:r>
              <a:rPr lang="en-US" sz="1600" dirty="0"/>
              <a:t>relates to point of intent</a:t>
            </a:r>
          </a:p>
          <a:p>
            <a:pPr lvl="1"/>
            <a:r>
              <a:rPr lang="en-US" sz="1600" dirty="0"/>
              <a:t>reasons for censorship</a:t>
            </a:r>
          </a:p>
          <a:p>
            <a:pPr lvl="2"/>
            <a:r>
              <a:rPr lang="en-US" sz="1600" dirty="0"/>
              <a:t>cultural (norms, stigma, etc.)</a:t>
            </a:r>
          </a:p>
          <a:p>
            <a:pPr lvl="2"/>
            <a:r>
              <a:rPr lang="en-US" sz="1600" dirty="0"/>
              <a:t>political ("authoritarian phenomenon”) - prevent citizens from engaging in political reform.  </a:t>
            </a:r>
          </a:p>
          <a:p>
            <a:pPr lvl="1"/>
            <a:r>
              <a:rPr lang="en-US" sz="1600" dirty="0"/>
              <a:t>can we tie descriptions of regime to the methods that a particular country?</a:t>
            </a:r>
          </a:p>
          <a:p>
            <a:pPr lvl="1"/>
            <a:r>
              <a:rPr lang="en-US" sz="1600" dirty="0"/>
              <a:t>why and when do we observe shifts?</a:t>
            </a:r>
          </a:p>
          <a:p>
            <a:pPr lvl="2"/>
            <a:r>
              <a:rPr lang="en-US" sz="1600" dirty="0"/>
              <a:t>Does the state ever have an incentive to </a:t>
            </a:r>
            <a:r>
              <a:rPr lang="en-US" sz="1600" i="1" dirty="0"/>
              <a:t>decrease</a:t>
            </a:r>
            <a:r>
              <a:rPr lang="en-US" sz="1600" dirty="0"/>
              <a:t> censorship?</a:t>
            </a:r>
          </a:p>
          <a:p>
            <a:pPr lvl="1"/>
            <a:r>
              <a:rPr lang="en-US" sz="1600" dirty="0"/>
              <a:t>are these methods complements? substitutes?</a:t>
            </a:r>
          </a:p>
          <a:p>
            <a:pPr lvl="1"/>
            <a:r>
              <a:rPr lang="en-US" sz="1600" dirty="0"/>
              <a:t>technological diffusion across countries (“China is the thought leader in repression”)</a:t>
            </a:r>
          </a:p>
          <a:p>
            <a:endParaRPr lang="en-US" sz="1867" dirty="0"/>
          </a:p>
        </p:txBody>
      </p:sp>
    </p:spTree>
    <p:extLst>
      <p:ext uri="{BB962C8B-B14F-4D97-AF65-F5344CB8AC3E}">
        <p14:creationId xmlns:p14="http://schemas.microsoft.com/office/powerpoint/2010/main" val="167174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4.4: Measuring Web Filtering</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638019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How Encore Works</a:t>
            </a:r>
          </a:p>
        </p:txBody>
      </p:sp>
      <p:sp>
        <p:nvSpPr>
          <p:cNvPr id="228" name="Shape 228"/>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31</a:t>
            </a:fld>
            <a:endParaRPr lang="en"/>
          </a:p>
        </p:txBody>
      </p:sp>
      <p:grpSp>
        <p:nvGrpSpPr>
          <p:cNvPr id="229" name="Shape 229"/>
          <p:cNvGrpSpPr/>
          <p:nvPr/>
        </p:nvGrpSpPr>
        <p:grpSpPr>
          <a:xfrm>
            <a:off x="7587767" y="1084871"/>
            <a:ext cx="4553199" cy="2378795"/>
            <a:chOff x="5690825" y="889853"/>
            <a:chExt cx="3414899" cy="1784096"/>
          </a:xfrm>
        </p:grpSpPr>
        <p:pic>
          <p:nvPicPr>
            <p:cNvPr id="230" name="Shape 230"/>
            <p:cNvPicPr preferRelativeResize="0"/>
            <p:nvPr/>
          </p:nvPicPr>
          <p:blipFill rotWithShape="1">
            <a:blip r:embed="rId3">
              <a:alphaModFix/>
            </a:blip>
            <a:srcRect/>
            <a:stretch/>
          </p:blipFill>
          <p:spPr>
            <a:xfrm>
              <a:off x="6992425" y="1299828"/>
              <a:ext cx="756600" cy="907799"/>
            </a:xfrm>
            <a:prstGeom prst="rect">
              <a:avLst/>
            </a:prstGeom>
            <a:noFill/>
            <a:ln>
              <a:noFill/>
            </a:ln>
          </p:spPr>
        </p:pic>
        <p:sp>
          <p:nvSpPr>
            <p:cNvPr id="231" name="Shape 231"/>
            <p:cNvSpPr txBox="1"/>
            <p:nvPr/>
          </p:nvSpPr>
          <p:spPr>
            <a:xfrm>
              <a:off x="6169825" y="889853"/>
              <a:ext cx="2401799"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Origin Web site</a:t>
              </a:r>
            </a:p>
          </p:txBody>
        </p:sp>
        <p:sp>
          <p:nvSpPr>
            <p:cNvPr id="232" name="Shape 232"/>
            <p:cNvSpPr txBox="1"/>
            <p:nvPr/>
          </p:nvSpPr>
          <p:spPr>
            <a:xfrm>
              <a:off x="5690825" y="2207750"/>
              <a:ext cx="3414899" cy="466199"/>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http://encore.gatech.edu</a:t>
              </a:r>
            </a:p>
          </p:txBody>
        </p:sp>
      </p:grpSp>
      <p:grpSp>
        <p:nvGrpSpPr>
          <p:cNvPr id="233" name="Shape 233"/>
          <p:cNvGrpSpPr/>
          <p:nvPr/>
        </p:nvGrpSpPr>
        <p:grpSpPr>
          <a:xfrm>
            <a:off x="354005" y="2413233"/>
            <a:ext cx="3684799" cy="2542400"/>
            <a:chOff x="265503" y="1886125"/>
            <a:chExt cx="2763599" cy="1906800"/>
          </a:xfrm>
        </p:grpSpPr>
        <p:pic>
          <p:nvPicPr>
            <p:cNvPr id="234" name="Shape 234"/>
            <p:cNvPicPr preferRelativeResize="0"/>
            <p:nvPr/>
          </p:nvPicPr>
          <p:blipFill rotWithShape="1">
            <a:blip r:embed="rId4">
              <a:alphaModFix/>
            </a:blip>
            <a:srcRect/>
            <a:stretch/>
          </p:blipFill>
          <p:spPr>
            <a:xfrm>
              <a:off x="1301403" y="2308572"/>
              <a:ext cx="691799" cy="860700"/>
            </a:xfrm>
            <a:prstGeom prst="rect">
              <a:avLst/>
            </a:prstGeom>
            <a:noFill/>
            <a:ln>
              <a:noFill/>
            </a:ln>
          </p:spPr>
        </p:pic>
        <p:sp>
          <p:nvSpPr>
            <p:cNvPr id="235" name="Shape 235"/>
            <p:cNvSpPr txBox="1"/>
            <p:nvPr/>
          </p:nvSpPr>
          <p:spPr>
            <a:xfrm>
              <a:off x="541653" y="1886125"/>
              <a:ext cx="2211300"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Vantage point</a:t>
              </a:r>
            </a:p>
          </p:txBody>
        </p:sp>
        <p:sp>
          <p:nvSpPr>
            <p:cNvPr id="236" name="Shape 236"/>
            <p:cNvSpPr txBox="1"/>
            <p:nvPr/>
          </p:nvSpPr>
          <p:spPr>
            <a:xfrm>
              <a:off x="265503" y="3169525"/>
              <a:ext cx="2763599" cy="6234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Web browser</a:t>
              </a:r>
            </a:p>
            <a:p>
              <a:pPr algn="ctr">
                <a:buSzPct val="25000"/>
              </a:pPr>
              <a:r>
                <a:rPr lang="en" sz="3200">
                  <a:solidFill>
                    <a:schemeClr val="dk1"/>
                  </a:solidFill>
                  <a:latin typeface="Calibri"/>
                  <a:ea typeface="Calibri"/>
                  <a:cs typeface="Calibri"/>
                  <a:sym typeface="Calibri"/>
                </a:rPr>
                <a:t>in Iran</a:t>
              </a:r>
            </a:p>
          </p:txBody>
        </p:sp>
      </p:grpSp>
      <p:grpSp>
        <p:nvGrpSpPr>
          <p:cNvPr id="237" name="Shape 237"/>
          <p:cNvGrpSpPr/>
          <p:nvPr/>
        </p:nvGrpSpPr>
        <p:grpSpPr>
          <a:xfrm>
            <a:off x="7587767" y="4101434"/>
            <a:ext cx="4130799" cy="2156167"/>
            <a:chOff x="5690825" y="3152275"/>
            <a:chExt cx="3098099" cy="1617125"/>
          </a:xfrm>
        </p:grpSpPr>
        <p:pic>
          <p:nvPicPr>
            <p:cNvPr id="238" name="Shape 238"/>
            <p:cNvPicPr preferRelativeResize="0"/>
            <p:nvPr/>
          </p:nvPicPr>
          <p:blipFill rotWithShape="1">
            <a:blip r:embed="rId3">
              <a:alphaModFix/>
            </a:blip>
            <a:srcRect/>
            <a:stretch/>
          </p:blipFill>
          <p:spPr>
            <a:xfrm>
              <a:off x="6861575" y="3574724"/>
              <a:ext cx="756600" cy="907799"/>
            </a:xfrm>
            <a:prstGeom prst="rect">
              <a:avLst/>
            </a:prstGeom>
            <a:noFill/>
            <a:ln>
              <a:noFill/>
            </a:ln>
          </p:spPr>
        </p:pic>
        <p:sp>
          <p:nvSpPr>
            <p:cNvPr id="239" name="Shape 239"/>
            <p:cNvSpPr txBox="1"/>
            <p:nvPr/>
          </p:nvSpPr>
          <p:spPr>
            <a:xfrm>
              <a:off x="5763875" y="3152275"/>
              <a:ext cx="2952000"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Measurement target</a:t>
              </a:r>
            </a:p>
          </p:txBody>
        </p:sp>
        <p:sp>
          <p:nvSpPr>
            <p:cNvPr id="240" name="Shape 240"/>
            <p:cNvSpPr txBox="1"/>
            <p:nvPr/>
          </p:nvSpPr>
          <p:spPr>
            <a:xfrm>
              <a:off x="5690825" y="4423200"/>
              <a:ext cx="3098099"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http://twitter.com</a:t>
              </a:r>
            </a:p>
          </p:txBody>
        </p:sp>
      </p:grpSp>
      <p:sp>
        <p:nvSpPr>
          <p:cNvPr id="241" name="Shape 241"/>
          <p:cNvSpPr/>
          <p:nvPr/>
        </p:nvSpPr>
        <p:spPr>
          <a:xfrm>
            <a:off x="3979104" y="2329392"/>
            <a:ext cx="3820032" cy="2926368"/>
          </a:xfrm>
          <a:prstGeom prst="cloud">
            <a:avLst/>
          </a:prstGeom>
          <a:solidFill>
            <a:srgbClr val="EFEFEF"/>
          </a:solidFill>
          <a:ln w="12700" cap="flat" cmpd="sng">
            <a:solidFill>
              <a:schemeClr val="accent3"/>
            </a:solidFill>
            <a:prstDash val="solid"/>
            <a:miter/>
            <a:headEnd type="none" w="med" len="med"/>
            <a:tailEnd type="none" w="med" len="med"/>
          </a:ln>
        </p:spPr>
        <p:txBody>
          <a:bodyPr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242" name="Shape 242"/>
          <p:cNvGrpSpPr/>
          <p:nvPr/>
        </p:nvGrpSpPr>
        <p:grpSpPr>
          <a:xfrm>
            <a:off x="3488420" y="3589927"/>
            <a:ext cx="4860400" cy="1899955"/>
            <a:chOff x="2616315" y="2768645"/>
            <a:chExt cx="3645300" cy="1424966"/>
          </a:xfrm>
        </p:grpSpPr>
        <p:cxnSp>
          <p:nvCxnSpPr>
            <p:cNvPr id="243" name="Shape 243"/>
            <p:cNvCxnSpPr/>
            <p:nvPr/>
          </p:nvCxnSpPr>
          <p:spPr>
            <a:xfrm>
              <a:off x="2616315" y="3125912"/>
              <a:ext cx="3645300" cy="1067699"/>
            </a:xfrm>
            <a:prstGeom prst="straightConnector1">
              <a:avLst/>
            </a:prstGeom>
            <a:noFill/>
            <a:ln w="38100" cap="flat" cmpd="sng">
              <a:solidFill>
                <a:schemeClr val="dk1"/>
              </a:solidFill>
              <a:prstDash val="solid"/>
              <a:miter/>
              <a:headEnd type="none" w="med" len="med"/>
              <a:tailEnd type="triangle" w="lg" len="lg"/>
            </a:ln>
          </p:spPr>
        </p:cxnSp>
        <p:sp>
          <p:nvSpPr>
            <p:cNvPr id="244" name="Shape 244"/>
            <p:cNvSpPr txBox="1"/>
            <p:nvPr/>
          </p:nvSpPr>
          <p:spPr>
            <a:xfrm rot="963277">
              <a:off x="2805485" y="3097835"/>
              <a:ext cx="2421231" cy="28512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Cross-origin</a:t>
              </a:r>
            </a:p>
            <a:p>
              <a:pPr algn="ctr">
                <a:buSzPct val="25000"/>
              </a:pPr>
              <a:r>
                <a:rPr lang="en" sz="3200">
                  <a:solidFill>
                    <a:schemeClr val="dk1"/>
                  </a:solidFill>
                  <a:latin typeface="Calibri"/>
                  <a:ea typeface="Calibri"/>
                  <a:cs typeface="Calibri"/>
                  <a:sym typeface="Calibri"/>
                </a:rPr>
                <a:t>GET /favicon.ico</a:t>
              </a:r>
            </a:p>
          </p:txBody>
        </p:sp>
      </p:grpSp>
      <p:grpSp>
        <p:nvGrpSpPr>
          <p:cNvPr id="245" name="Shape 245"/>
          <p:cNvGrpSpPr/>
          <p:nvPr/>
        </p:nvGrpSpPr>
        <p:grpSpPr>
          <a:xfrm>
            <a:off x="3294365" y="1756031"/>
            <a:ext cx="5428000" cy="2536800"/>
            <a:chOff x="2470774" y="1393223"/>
            <a:chExt cx="4071000" cy="1902600"/>
          </a:xfrm>
        </p:grpSpPr>
        <p:cxnSp>
          <p:nvCxnSpPr>
            <p:cNvPr id="246" name="Shape 246"/>
            <p:cNvCxnSpPr/>
            <p:nvPr/>
          </p:nvCxnSpPr>
          <p:spPr>
            <a:xfrm flipH="1">
              <a:off x="2568964" y="1790991"/>
              <a:ext cx="3822899" cy="1119899"/>
            </a:xfrm>
            <a:prstGeom prst="straightConnector1">
              <a:avLst/>
            </a:prstGeom>
            <a:noFill/>
            <a:ln w="38100" cap="flat" cmpd="sng">
              <a:solidFill>
                <a:schemeClr val="dk1"/>
              </a:solidFill>
              <a:prstDash val="solid"/>
              <a:miter/>
              <a:headEnd type="none" w="med" len="med"/>
              <a:tailEnd type="triangle" w="lg" len="lg"/>
            </a:ln>
          </p:spPr>
        </p:cxnSp>
        <p:sp>
          <p:nvSpPr>
            <p:cNvPr id="247" name="Shape 247"/>
            <p:cNvSpPr txBox="1"/>
            <p:nvPr/>
          </p:nvSpPr>
          <p:spPr>
            <a:xfrm rot="-977631">
              <a:off x="2504056" y="1938719"/>
              <a:ext cx="4004436" cy="811608"/>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“Can you access</a:t>
              </a:r>
              <a:br>
                <a:rPr lang="en" sz="3200">
                  <a:solidFill>
                    <a:schemeClr val="dk1"/>
                  </a:solidFill>
                  <a:latin typeface="Calibri"/>
                  <a:ea typeface="Calibri"/>
                  <a:cs typeface="Calibri"/>
                  <a:sym typeface="Calibri"/>
                </a:rPr>
              </a:br>
              <a:r>
                <a:rPr lang="en" sz="3200">
                  <a:solidFill>
                    <a:schemeClr val="dk1"/>
                  </a:solidFill>
                  <a:latin typeface="Calibri"/>
                  <a:ea typeface="Calibri"/>
                  <a:cs typeface="Calibri"/>
                  <a:sym typeface="Calibri"/>
                </a:rPr>
                <a:t>http://twitter.com?”</a:t>
              </a:r>
            </a:p>
          </p:txBody>
        </p:sp>
      </p:grpSp>
      <p:grpSp>
        <p:nvGrpSpPr>
          <p:cNvPr id="248" name="Shape 248"/>
          <p:cNvGrpSpPr/>
          <p:nvPr/>
        </p:nvGrpSpPr>
        <p:grpSpPr>
          <a:xfrm>
            <a:off x="6529953" y="4570472"/>
            <a:ext cx="1611300" cy="1225561"/>
            <a:chOff x="2160059" y="4507480"/>
            <a:chExt cx="1611300" cy="1225562"/>
          </a:xfrm>
        </p:grpSpPr>
        <p:pic>
          <p:nvPicPr>
            <p:cNvPr id="249" name="Shape 249"/>
            <p:cNvPicPr preferRelativeResize="0"/>
            <p:nvPr/>
          </p:nvPicPr>
          <p:blipFill rotWithShape="1">
            <a:blip r:embed="rId5">
              <a:alphaModFix/>
            </a:blip>
            <a:srcRect/>
            <a:stretch/>
          </p:blipFill>
          <p:spPr>
            <a:xfrm>
              <a:off x="2334609" y="4507480"/>
              <a:ext cx="1058999" cy="838199"/>
            </a:xfrm>
            <a:prstGeom prst="rect">
              <a:avLst/>
            </a:prstGeom>
            <a:noFill/>
            <a:ln>
              <a:noFill/>
            </a:ln>
          </p:spPr>
        </p:pic>
        <p:sp>
          <p:nvSpPr>
            <p:cNvPr id="250" name="Shape 250"/>
            <p:cNvSpPr txBox="1"/>
            <p:nvPr/>
          </p:nvSpPr>
          <p:spPr>
            <a:xfrm>
              <a:off x="2160059" y="5271343"/>
              <a:ext cx="1611300" cy="461699"/>
            </a:xfrm>
            <a:prstGeom prst="rect">
              <a:avLst/>
            </a:prstGeom>
            <a:noFill/>
            <a:ln>
              <a:noFill/>
            </a:ln>
          </p:spPr>
          <p:txBody>
            <a:bodyPr lIns="91433" tIns="45700" rIns="91433" bIns="45700" anchor="t" anchorCtr="0">
              <a:noAutofit/>
            </a:bodyPr>
            <a:lstStyle/>
            <a:p>
              <a:pPr>
                <a:buSzPct val="25000"/>
              </a:pPr>
              <a:r>
                <a:rPr lang="en" sz="3200">
                  <a:solidFill>
                    <a:schemeClr val="dk1"/>
                  </a:solidFill>
                  <a:latin typeface="Calibri"/>
                  <a:ea typeface="Calibri"/>
                  <a:cs typeface="Calibri"/>
                  <a:sym typeface="Calibri"/>
                </a:rPr>
                <a:t>Censor</a:t>
              </a:r>
            </a:p>
          </p:txBody>
        </p:sp>
      </p:grpSp>
      <p:grpSp>
        <p:nvGrpSpPr>
          <p:cNvPr id="251" name="Shape 251"/>
          <p:cNvGrpSpPr/>
          <p:nvPr/>
        </p:nvGrpSpPr>
        <p:grpSpPr>
          <a:xfrm>
            <a:off x="3339589" y="1811110"/>
            <a:ext cx="5097199" cy="1493199"/>
            <a:chOff x="2504691" y="1487017"/>
            <a:chExt cx="3822899" cy="1119899"/>
          </a:xfrm>
        </p:grpSpPr>
        <p:cxnSp>
          <p:nvCxnSpPr>
            <p:cNvPr id="252" name="Shape 252"/>
            <p:cNvCxnSpPr/>
            <p:nvPr/>
          </p:nvCxnSpPr>
          <p:spPr>
            <a:xfrm rot="10800000" flipH="1">
              <a:off x="2504691" y="1487017"/>
              <a:ext cx="3822899" cy="1119899"/>
            </a:xfrm>
            <a:prstGeom prst="straightConnector1">
              <a:avLst/>
            </a:prstGeom>
            <a:noFill/>
            <a:ln w="38100" cap="flat" cmpd="sng">
              <a:solidFill>
                <a:schemeClr val="dk1"/>
              </a:solidFill>
              <a:prstDash val="solid"/>
              <a:miter/>
              <a:headEnd type="none" w="med" len="med"/>
              <a:tailEnd type="triangle" w="lg" len="lg"/>
            </a:ln>
          </p:spPr>
        </p:cxnSp>
        <p:sp>
          <p:nvSpPr>
            <p:cNvPr id="253" name="Shape 253"/>
            <p:cNvSpPr txBox="1"/>
            <p:nvPr/>
          </p:nvSpPr>
          <p:spPr>
            <a:xfrm rot="-977889">
              <a:off x="3478480" y="1721634"/>
              <a:ext cx="1178040" cy="277212"/>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onsolas"/>
                  <a:ea typeface="Consolas"/>
                  <a:cs typeface="Consolas"/>
                  <a:sym typeface="Consolas"/>
                </a:rPr>
                <a:t>GET /</a:t>
              </a:r>
            </a:p>
          </p:txBody>
        </p:sp>
      </p:grpSp>
      <p:grpSp>
        <p:nvGrpSpPr>
          <p:cNvPr id="254" name="Shape 254"/>
          <p:cNvGrpSpPr/>
          <p:nvPr/>
        </p:nvGrpSpPr>
        <p:grpSpPr>
          <a:xfrm>
            <a:off x="1624306" y="3479775"/>
            <a:ext cx="5230845" cy="2456399"/>
            <a:chOff x="1229505" y="2646629"/>
            <a:chExt cx="3923134" cy="1842299"/>
          </a:xfrm>
        </p:grpSpPr>
        <p:sp>
          <p:nvSpPr>
            <p:cNvPr id="255" name="Shape 255"/>
            <p:cNvSpPr txBox="1"/>
            <p:nvPr/>
          </p:nvSpPr>
          <p:spPr>
            <a:xfrm>
              <a:off x="1229505" y="3875735"/>
              <a:ext cx="1263899" cy="466199"/>
            </a:xfrm>
            <a:prstGeom prst="rect">
              <a:avLst/>
            </a:prstGeom>
            <a:noFill/>
            <a:ln>
              <a:noFill/>
            </a:ln>
          </p:spPr>
          <p:txBody>
            <a:bodyPr lIns="121900" tIns="121900" rIns="121900" bIns="121900" anchor="t" anchorCtr="0">
              <a:noAutofit/>
            </a:bodyPr>
            <a:lstStyle/>
            <a:p>
              <a:r>
                <a:rPr lang="en" sz="4800">
                  <a:latin typeface="Calibri"/>
                  <a:ea typeface="Calibri"/>
                  <a:cs typeface="Calibri"/>
                  <a:sym typeface="Calibri"/>
                </a:rPr>
                <a:t>How?</a:t>
              </a:r>
            </a:p>
          </p:txBody>
        </p:sp>
        <p:grpSp>
          <p:nvGrpSpPr>
            <p:cNvPr id="256" name="Shape 256"/>
            <p:cNvGrpSpPr/>
            <p:nvPr/>
          </p:nvGrpSpPr>
          <p:grpSpPr>
            <a:xfrm>
              <a:off x="2463330" y="2646629"/>
              <a:ext cx="2689310" cy="1842299"/>
              <a:chOff x="2558930" y="2641190"/>
              <a:chExt cx="2689310" cy="1842299"/>
            </a:xfrm>
          </p:grpSpPr>
          <p:cxnSp>
            <p:nvCxnSpPr>
              <p:cNvPr id="257" name="Shape 257"/>
              <p:cNvCxnSpPr>
                <a:endCxn id="258" idx="3"/>
              </p:cNvCxnSpPr>
              <p:nvPr/>
            </p:nvCxnSpPr>
            <p:spPr>
              <a:xfrm rot="10800000" flipH="1">
                <a:off x="2558930" y="3835248"/>
                <a:ext cx="616200" cy="333300"/>
              </a:xfrm>
              <a:prstGeom prst="straightConnector1">
                <a:avLst/>
              </a:prstGeom>
              <a:noFill/>
              <a:ln w="76200" cap="flat" cmpd="sng">
                <a:solidFill>
                  <a:srgbClr val="FF0000"/>
                </a:solidFill>
                <a:prstDash val="solid"/>
                <a:round/>
                <a:headEnd type="none" w="lg" len="lg"/>
                <a:tailEnd type="none" w="lg" len="lg"/>
              </a:ln>
            </p:spPr>
          </p:cxnSp>
          <p:sp>
            <p:nvSpPr>
              <p:cNvPr id="258" name="Shape 258"/>
              <p:cNvSpPr/>
              <p:nvPr/>
            </p:nvSpPr>
            <p:spPr>
              <a:xfrm rot="859993">
                <a:off x="2952893" y="2887766"/>
                <a:ext cx="2161894" cy="1349147"/>
              </a:xfrm>
              <a:prstGeom prst="ellipse">
                <a:avLst/>
              </a:prstGeom>
              <a:noFill/>
              <a:ln w="76200" cap="flat" cmpd="sng">
                <a:solidFill>
                  <a:srgbClr val="FF0000"/>
                </a:solidFill>
                <a:prstDash val="solid"/>
                <a:round/>
                <a:headEnd type="none" w="med" len="med"/>
                <a:tailEnd type="none" w="med" len="med"/>
              </a:ln>
            </p:spPr>
            <p:txBody>
              <a:bodyPr lIns="121900" tIns="121900" rIns="121900" bIns="121900" anchor="ctr" anchorCtr="0">
                <a:noAutofit/>
              </a:bodyPr>
              <a:lstStyle/>
              <a:p>
                <a:endParaRPr sz="2400"/>
              </a:p>
            </p:txBody>
          </p:sp>
        </p:grpSp>
      </p:grpSp>
    </p:spTree>
    <p:extLst>
      <p:ext uri="{BB962C8B-B14F-4D97-AF65-F5344CB8AC3E}">
        <p14:creationId xmlns:p14="http://schemas.microsoft.com/office/powerpoint/2010/main" val="549395074"/>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a:t>The same-origin policy makes this harder</a:t>
            </a:r>
          </a:p>
        </p:txBody>
      </p:sp>
      <p:sp>
        <p:nvSpPr>
          <p:cNvPr id="264" name="Shape 264"/>
          <p:cNvSpPr txBox="1">
            <a:spLocks noGrp="1"/>
          </p:cNvSpPr>
          <p:nvPr>
            <p:ph type="body" idx="1"/>
          </p:nvPr>
        </p:nvSpPr>
        <p:spPr>
          <a:xfrm>
            <a:off x="609600" y="1600201"/>
            <a:ext cx="10972800" cy="4967599"/>
          </a:xfrm>
          <a:prstGeom prst="rect">
            <a:avLst/>
          </a:prstGeom>
        </p:spPr>
        <p:txBody>
          <a:bodyPr vert="horz" lIns="121900" tIns="121900" rIns="121900" bIns="121900" rtlCol="0" anchor="t" anchorCtr="0">
            <a:noAutofit/>
          </a:bodyPr>
          <a:lstStyle/>
          <a:p>
            <a:pPr>
              <a:buNone/>
            </a:pPr>
            <a:r>
              <a:rPr lang="en"/>
              <a:t>An </a:t>
            </a:r>
            <a:r>
              <a:rPr lang="en" i="1"/>
              <a:t>origin</a:t>
            </a:r>
            <a:r>
              <a:rPr lang="en"/>
              <a:t> is a tuple: (protocol, hostname, port)</a:t>
            </a:r>
          </a:p>
          <a:p>
            <a:pPr>
              <a:buNone/>
            </a:pPr>
            <a:r>
              <a:rPr lang="en" u="sng">
                <a:solidFill>
                  <a:schemeClr val="hlink"/>
                </a:solidFill>
                <a:hlinkClick r:id="rId3"/>
              </a:rPr>
              <a:t>https://twitter.com</a:t>
            </a:r>
            <a:r>
              <a:rPr lang="en"/>
              <a:t> → (https, twitter.com, 443)</a:t>
            </a:r>
          </a:p>
          <a:p>
            <a:pPr>
              <a:buNone/>
            </a:pPr>
            <a:endParaRPr/>
          </a:p>
          <a:p>
            <a:pPr>
              <a:buNone/>
            </a:pPr>
            <a:r>
              <a:rPr lang="en"/>
              <a:t>Browsers prevent cross-origin data reads:</a:t>
            </a:r>
          </a:p>
          <a:p>
            <a:pPr marL="609585" indent="-304792"/>
            <a:r>
              <a:rPr lang="en"/>
              <a:t>AJAX requests</a:t>
            </a:r>
          </a:p>
          <a:p>
            <a:pPr marL="609585" indent="-304792"/>
            <a:r>
              <a:rPr lang="en"/>
              <a:t>Inspection of iframe contents</a:t>
            </a:r>
          </a:p>
          <a:p>
            <a:pPr marL="609585" indent="-304792"/>
            <a:r>
              <a:rPr lang="en"/>
              <a:t>Cookies and local storage</a:t>
            </a:r>
          </a:p>
        </p:txBody>
      </p:sp>
      <p:sp>
        <p:nvSpPr>
          <p:cNvPr id="265" name="Shape 265"/>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32</a:t>
            </a:fld>
            <a:endParaRPr lang="en"/>
          </a:p>
        </p:txBody>
      </p:sp>
    </p:spTree>
    <p:extLst>
      <p:ext uri="{BB962C8B-B14F-4D97-AF65-F5344CB8AC3E}">
        <p14:creationId xmlns:p14="http://schemas.microsoft.com/office/powerpoint/2010/main" val="3588803023"/>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Encore Doesn’t Need to Read Data</a:t>
            </a:r>
          </a:p>
        </p:txBody>
      </p:sp>
      <p:sp>
        <p:nvSpPr>
          <p:cNvPr id="271" name="Shape 271"/>
          <p:cNvSpPr txBox="1">
            <a:spLocks noGrp="1"/>
          </p:cNvSpPr>
          <p:nvPr>
            <p:ph type="body" idx="1"/>
          </p:nvPr>
        </p:nvSpPr>
        <p:spPr>
          <a:xfrm>
            <a:off x="609600" y="1600201"/>
            <a:ext cx="10972800" cy="4967599"/>
          </a:xfrm>
          <a:prstGeom prst="rect">
            <a:avLst/>
          </a:prstGeom>
        </p:spPr>
        <p:txBody>
          <a:bodyPr vert="horz" lIns="121900" tIns="121900" rIns="121900" bIns="121900" rtlCol="0" anchor="t" anchorCtr="0">
            <a:noAutofit/>
          </a:bodyPr>
          <a:lstStyle/>
          <a:p>
            <a:pPr marL="609585" indent="-304792"/>
            <a:r>
              <a:rPr lang="en"/>
              <a:t>It only needs to know whether a URL loaded.</a:t>
            </a:r>
          </a:p>
          <a:p>
            <a:pPr marL="609585" indent="-304792"/>
            <a:r>
              <a:rPr lang="en"/>
              <a:t>Restrictions on resource embedding are looser.</a:t>
            </a:r>
          </a:p>
          <a:p>
            <a:pPr>
              <a:buNone/>
            </a:pPr>
            <a:endParaRPr/>
          </a:p>
          <a:p>
            <a:pPr>
              <a:buNone/>
            </a:pPr>
            <a:r>
              <a:rPr lang="en"/>
              <a:t>Examples:</a:t>
            </a:r>
          </a:p>
          <a:p>
            <a:pPr marL="609585" indent="-304792"/>
            <a:r>
              <a:rPr lang="en"/>
              <a:t>Images with </a:t>
            </a:r>
            <a:r>
              <a:rPr lang="en">
                <a:latin typeface="Consolas"/>
                <a:ea typeface="Consolas"/>
                <a:cs typeface="Consolas"/>
                <a:sym typeface="Consolas"/>
              </a:rPr>
              <a:t>&lt;img&gt;</a:t>
            </a:r>
          </a:p>
          <a:p>
            <a:pPr marL="609585" indent="-304792"/>
            <a:r>
              <a:rPr lang="en"/>
              <a:t>Style sheets with </a:t>
            </a:r>
            <a:r>
              <a:rPr lang="en">
                <a:latin typeface="Consolas"/>
                <a:ea typeface="Consolas"/>
                <a:cs typeface="Consolas"/>
                <a:sym typeface="Consolas"/>
              </a:rPr>
              <a:t>&lt;style&gt;</a:t>
            </a:r>
          </a:p>
          <a:p>
            <a:pPr marL="609585" indent="-304792"/>
            <a:r>
              <a:rPr lang="en"/>
              <a:t>Arbitrary content with </a:t>
            </a:r>
            <a:r>
              <a:rPr lang="en">
                <a:latin typeface="Consolas"/>
                <a:ea typeface="Consolas"/>
                <a:cs typeface="Consolas"/>
                <a:sym typeface="Consolas"/>
              </a:rPr>
              <a:t>&lt;iframe&gt;</a:t>
            </a:r>
          </a:p>
        </p:txBody>
      </p:sp>
      <p:sp>
        <p:nvSpPr>
          <p:cNvPr id="272" name="Shape 272"/>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33</a:t>
            </a:fld>
            <a:endParaRPr lang="en"/>
          </a:p>
        </p:txBody>
      </p:sp>
    </p:spTree>
    <p:extLst>
      <p:ext uri="{BB962C8B-B14F-4D97-AF65-F5344CB8AC3E}">
        <p14:creationId xmlns:p14="http://schemas.microsoft.com/office/powerpoint/2010/main" val="3504588005"/>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1" name="Google Shape;281;p22"/>
          <p:cNvGrpSpPr/>
          <p:nvPr/>
        </p:nvGrpSpPr>
        <p:grpSpPr>
          <a:xfrm>
            <a:off x="303401" y="285000"/>
            <a:ext cx="10585900" cy="6579400"/>
            <a:chOff x="227550" y="213750"/>
            <a:chExt cx="7939425" cy="4934550"/>
          </a:xfrm>
        </p:grpSpPr>
        <p:sp>
          <p:nvSpPr>
            <p:cNvPr id="282" name="Google Shape;282;p22"/>
            <p:cNvSpPr/>
            <p:nvPr/>
          </p:nvSpPr>
          <p:spPr>
            <a:xfrm>
              <a:off x="2368074" y="1245051"/>
              <a:ext cx="3591216" cy="2751084"/>
            </a:xfrm>
            <a:prstGeom prst="cloud">
              <a:avLst/>
            </a:prstGeom>
            <a:solidFill>
              <a:srgbClr val="EFEFEF"/>
            </a:solidFill>
            <a:ln w="12700" cap="flat" cmpd="sng">
              <a:solidFill>
                <a:schemeClr val="accent3"/>
              </a:solidFill>
              <a:prstDash val="solid"/>
              <a:miter lim="8000"/>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283" name="Google Shape;283;p22"/>
            <p:cNvGrpSpPr/>
            <p:nvPr/>
          </p:nvGrpSpPr>
          <p:grpSpPr>
            <a:xfrm>
              <a:off x="5673000" y="918225"/>
              <a:ext cx="2008500" cy="1715850"/>
              <a:chOff x="5673000" y="1299225"/>
              <a:chExt cx="2008500" cy="1715850"/>
            </a:xfrm>
          </p:grpSpPr>
          <p:pic>
            <p:nvPicPr>
              <p:cNvPr id="284" name="Google Shape;284;p22"/>
              <p:cNvPicPr preferRelativeResize="0"/>
              <p:nvPr/>
            </p:nvPicPr>
            <p:blipFill>
              <a:blip r:embed="rId3">
                <a:alphaModFix/>
              </a:blip>
              <a:stretch>
                <a:fillRect/>
              </a:stretch>
            </p:blipFill>
            <p:spPr>
              <a:xfrm>
                <a:off x="6331350" y="1299225"/>
                <a:ext cx="691800" cy="890741"/>
              </a:xfrm>
              <a:prstGeom prst="rect">
                <a:avLst/>
              </a:prstGeom>
              <a:noFill/>
              <a:ln>
                <a:noFill/>
              </a:ln>
            </p:spPr>
          </p:pic>
          <p:sp>
            <p:nvSpPr>
              <p:cNvPr id="285" name="Google Shape;285;p22"/>
              <p:cNvSpPr txBox="1"/>
              <p:nvPr/>
            </p:nvSpPr>
            <p:spPr>
              <a:xfrm>
                <a:off x="5673000" y="2157675"/>
                <a:ext cx="2008500" cy="857400"/>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DNS</a:t>
                </a:r>
                <a:endParaRPr sz="3200">
                  <a:latin typeface="Calibri"/>
                  <a:ea typeface="Calibri"/>
                  <a:cs typeface="Calibri"/>
                  <a:sym typeface="Calibri"/>
                </a:endParaRPr>
              </a:p>
              <a:p>
                <a:pPr algn="ctr"/>
                <a:r>
                  <a:rPr lang="en" sz="3200">
                    <a:latin typeface="Calibri"/>
                    <a:ea typeface="Calibri"/>
                    <a:cs typeface="Calibri"/>
                    <a:sym typeface="Calibri"/>
                  </a:rPr>
                  <a:t>resolver</a:t>
                </a:r>
                <a:endParaRPr sz="3200">
                  <a:latin typeface="Calibri"/>
                  <a:ea typeface="Calibri"/>
                  <a:cs typeface="Calibri"/>
                  <a:sym typeface="Calibri"/>
                </a:endParaRPr>
              </a:p>
            </p:txBody>
          </p:sp>
        </p:grpSp>
        <p:grpSp>
          <p:nvGrpSpPr>
            <p:cNvPr id="286" name="Google Shape;286;p22"/>
            <p:cNvGrpSpPr/>
            <p:nvPr/>
          </p:nvGrpSpPr>
          <p:grpSpPr>
            <a:xfrm>
              <a:off x="5551925" y="3463924"/>
              <a:ext cx="2008500" cy="1684376"/>
              <a:chOff x="5551925" y="3527299"/>
              <a:chExt cx="2008500" cy="1684376"/>
            </a:xfrm>
          </p:grpSpPr>
          <p:pic>
            <p:nvPicPr>
              <p:cNvPr id="287" name="Google Shape;287;p22" descr="http://openclipart.org/image/300px/svg_to_png/163741/web_server.png"/>
              <p:cNvPicPr preferRelativeResize="0"/>
              <p:nvPr/>
            </p:nvPicPr>
            <p:blipFill rotWithShape="1">
              <a:blip r:embed="rId4">
                <a:alphaModFix/>
              </a:blip>
              <a:srcRect/>
              <a:stretch/>
            </p:blipFill>
            <p:spPr>
              <a:xfrm>
                <a:off x="6177875" y="3527299"/>
                <a:ext cx="756600" cy="907800"/>
              </a:xfrm>
              <a:prstGeom prst="rect">
                <a:avLst/>
              </a:prstGeom>
              <a:noFill/>
              <a:ln>
                <a:noFill/>
              </a:ln>
            </p:spPr>
          </p:pic>
          <p:sp>
            <p:nvSpPr>
              <p:cNvPr id="288" name="Google Shape;288;p22"/>
              <p:cNvSpPr txBox="1"/>
              <p:nvPr/>
            </p:nvSpPr>
            <p:spPr>
              <a:xfrm>
                <a:off x="5551925" y="4354275"/>
                <a:ext cx="2008500" cy="857400"/>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twitter.com</a:t>
                </a:r>
                <a:endParaRPr sz="3200">
                  <a:latin typeface="Calibri"/>
                  <a:ea typeface="Calibri"/>
                  <a:cs typeface="Calibri"/>
                  <a:sym typeface="Calibri"/>
                </a:endParaRPr>
              </a:p>
              <a:p>
                <a:pPr algn="ctr"/>
                <a:r>
                  <a:rPr lang="en" sz="3200">
                    <a:latin typeface="Calibri"/>
                    <a:ea typeface="Calibri"/>
                    <a:cs typeface="Calibri"/>
                    <a:sym typeface="Calibri"/>
                  </a:rPr>
                  <a:t>Web server</a:t>
                </a:r>
                <a:endParaRPr sz="3200">
                  <a:latin typeface="Calibri"/>
                  <a:ea typeface="Calibri"/>
                  <a:cs typeface="Calibri"/>
                  <a:sym typeface="Calibri"/>
                </a:endParaRPr>
              </a:p>
            </p:txBody>
          </p:sp>
        </p:grpSp>
        <p:grpSp>
          <p:nvGrpSpPr>
            <p:cNvPr id="289" name="Google Shape;289;p22"/>
            <p:cNvGrpSpPr/>
            <p:nvPr/>
          </p:nvGrpSpPr>
          <p:grpSpPr>
            <a:xfrm>
              <a:off x="227550" y="1958524"/>
              <a:ext cx="2008500" cy="1310096"/>
              <a:chOff x="401200" y="2232385"/>
              <a:chExt cx="2008500" cy="1310096"/>
            </a:xfrm>
          </p:grpSpPr>
          <p:pic>
            <p:nvPicPr>
              <p:cNvPr id="290" name="Google Shape;290;p22"/>
              <p:cNvPicPr preferRelativeResize="0"/>
              <p:nvPr/>
            </p:nvPicPr>
            <p:blipFill rotWithShape="1">
              <a:blip r:embed="rId5">
                <a:alphaModFix/>
              </a:blip>
              <a:srcRect/>
              <a:stretch/>
            </p:blipFill>
            <p:spPr>
              <a:xfrm>
                <a:off x="1059554" y="2232385"/>
                <a:ext cx="691800" cy="860700"/>
              </a:xfrm>
              <a:prstGeom prst="rect">
                <a:avLst/>
              </a:prstGeom>
              <a:noFill/>
              <a:ln>
                <a:noFill/>
              </a:ln>
            </p:spPr>
          </p:pic>
          <p:sp>
            <p:nvSpPr>
              <p:cNvPr id="291" name="Google Shape;291;p22"/>
              <p:cNvSpPr txBox="1"/>
              <p:nvPr/>
            </p:nvSpPr>
            <p:spPr>
              <a:xfrm>
                <a:off x="401200" y="3015082"/>
                <a:ext cx="2008500" cy="527400"/>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User</a:t>
                </a:r>
                <a:endParaRPr sz="3200">
                  <a:latin typeface="Calibri"/>
                  <a:ea typeface="Calibri"/>
                  <a:cs typeface="Calibri"/>
                  <a:sym typeface="Calibri"/>
                </a:endParaRPr>
              </a:p>
            </p:txBody>
          </p:sp>
        </p:grpSp>
        <p:grpSp>
          <p:nvGrpSpPr>
            <p:cNvPr id="292" name="Google Shape;292;p22"/>
            <p:cNvGrpSpPr/>
            <p:nvPr/>
          </p:nvGrpSpPr>
          <p:grpSpPr>
            <a:xfrm>
              <a:off x="1941925" y="843620"/>
              <a:ext cx="4146300" cy="948630"/>
              <a:chOff x="1941925" y="1072220"/>
              <a:chExt cx="4146300" cy="948630"/>
            </a:xfrm>
          </p:grpSpPr>
          <p:cxnSp>
            <p:nvCxnSpPr>
              <p:cNvPr id="293" name="Google Shape;293;p22"/>
              <p:cNvCxnSpPr/>
              <p:nvPr/>
            </p:nvCxnSpPr>
            <p:spPr>
              <a:xfrm rot="10800000" flipH="1">
                <a:off x="1941925" y="1412150"/>
                <a:ext cx="4146300" cy="608700"/>
              </a:xfrm>
              <a:prstGeom prst="straightConnector1">
                <a:avLst/>
              </a:prstGeom>
              <a:noFill/>
              <a:ln w="38100" cap="flat" cmpd="sng">
                <a:solidFill>
                  <a:srgbClr val="000000"/>
                </a:solidFill>
                <a:prstDash val="solid"/>
                <a:round/>
                <a:headEnd type="none" w="med" len="med"/>
                <a:tailEnd type="triangle" w="med" len="med"/>
              </a:ln>
            </p:spPr>
          </p:cxnSp>
          <p:sp>
            <p:nvSpPr>
              <p:cNvPr id="294" name="Google Shape;294;p22"/>
              <p:cNvSpPr txBox="1"/>
              <p:nvPr/>
            </p:nvSpPr>
            <p:spPr>
              <a:xfrm rot="-484347">
                <a:off x="2323234" y="1283093"/>
                <a:ext cx="3035781" cy="459054"/>
              </a:xfrm>
              <a:prstGeom prst="rect">
                <a:avLst/>
              </a:prstGeom>
              <a:noFill/>
              <a:ln>
                <a:noFill/>
              </a:ln>
            </p:spPr>
            <p:txBody>
              <a:bodyPr spcFirstLastPara="1" wrap="square" lIns="121900" tIns="121900" rIns="121900" bIns="121900" anchor="t" anchorCtr="0">
                <a:noAutofit/>
              </a:bodyPr>
              <a:lstStyle/>
              <a:p>
                <a:r>
                  <a:rPr lang="en" sz="3200">
                    <a:latin typeface="Calibri"/>
                    <a:ea typeface="Calibri"/>
                    <a:cs typeface="Calibri"/>
                    <a:sym typeface="Calibri"/>
                  </a:rPr>
                  <a:t>Q: twitter.com?</a:t>
                </a:r>
                <a:endParaRPr sz="3200">
                  <a:latin typeface="Calibri"/>
                  <a:ea typeface="Calibri"/>
                  <a:cs typeface="Calibri"/>
                  <a:sym typeface="Calibri"/>
                </a:endParaRPr>
              </a:p>
            </p:txBody>
          </p:sp>
        </p:grpSp>
        <p:grpSp>
          <p:nvGrpSpPr>
            <p:cNvPr id="295" name="Google Shape;295;p22"/>
            <p:cNvGrpSpPr/>
            <p:nvPr/>
          </p:nvGrpSpPr>
          <p:grpSpPr>
            <a:xfrm>
              <a:off x="1941925" y="1252418"/>
              <a:ext cx="4146300" cy="965541"/>
              <a:chOff x="1941925" y="1481018"/>
              <a:chExt cx="4146300" cy="965541"/>
            </a:xfrm>
          </p:grpSpPr>
          <p:cxnSp>
            <p:nvCxnSpPr>
              <p:cNvPr id="296" name="Google Shape;296;p22"/>
              <p:cNvCxnSpPr/>
              <p:nvPr/>
            </p:nvCxnSpPr>
            <p:spPr>
              <a:xfrm flipH="1">
                <a:off x="1941925" y="1837859"/>
                <a:ext cx="4146300" cy="608700"/>
              </a:xfrm>
              <a:prstGeom prst="straightConnector1">
                <a:avLst/>
              </a:prstGeom>
              <a:noFill/>
              <a:ln w="38100" cap="flat" cmpd="sng">
                <a:solidFill>
                  <a:srgbClr val="000000"/>
                </a:solidFill>
                <a:prstDash val="solid"/>
                <a:round/>
                <a:headEnd type="none" w="med" len="med"/>
                <a:tailEnd type="triangle" w="med" len="med"/>
              </a:ln>
            </p:spPr>
          </p:cxnSp>
          <p:sp>
            <p:nvSpPr>
              <p:cNvPr id="297" name="Google Shape;297;p22"/>
              <p:cNvSpPr txBox="1"/>
              <p:nvPr/>
            </p:nvSpPr>
            <p:spPr>
              <a:xfrm rot="-484443">
                <a:off x="2778139" y="1670591"/>
                <a:ext cx="2731880" cy="459054"/>
              </a:xfrm>
              <a:prstGeom prst="rect">
                <a:avLst/>
              </a:prstGeom>
              <a:noFill/>
              <a:ln>
                <a:noFill/>
              </a:ln>
            </p:spPr>
            <p:txBody>
              <a:bodyPr spcFirstLastPara="1" wrap="square" lIns="121900" tIns="121900" rIns="121900" bIns="121900" anchor="t" anchorCtr="0">
                <a:noAutofit/>
              </a:bodyPr>
              <a:lstStyle/>
              <a:p>
                <a:r>
                  <a:rPr lang="en" sz="3200">
                    <a:latin typeface="Calibri"/>
                    <a:ea typeface="Calibri"/>
                    <a:cs typeface="Calibri"/>
                    <a:sym typeface="Calibri"/>
                  </a:rPr>
                  <a:t>R: 185.45.5.43</a:t>
                </a:r>
                <a:endParaRPr sz="3200">
                  <a:latin typeface="Calibri"/>
                  <a:ea typeface="Calibri"/>
                  <a:cs typeface="Calibri"/>
                  <a:sym typeface="Calibri"/>
                </a:endParaRPr>
              </a:p>
            </p:txBody>
          </p:sp>
        </p:grpSp>
        <p:grpSp>
          <p:nvGrpSpPr>
            <p:cNvPr id="298" name="Google Shape;298;p22"/>
            <p:cNvGrpSpPr/>
            <p:nvPr/>
          </p:nvGrpSpPr>
          <p:grpSpPr>
            <a:xfrm>
              <a:off x="2015400" y="2062704"/>
              <a:ext cx="3967800" cy="1083871"/>
              <a:chOff x="2015400" y="2291304"/>
              <a:chExt cx="3967800" cy="1083871"/>
            </a:xfrm>
          </p:grpSpPr>
          <p:cxnSp>
            <p:nvCxnSpPr>
              <p:cNvPr id="299" name="Google Shape;299;p22"/>
              <p:cNvCxnSpPr/>
              <p:nvPr/>
            </p:nvCxnSpPr>
            <p:spPr>
              <a:xfrm>
                <a:off x="2015400" y="2640175"/>
                <a:ext cx="3967800" cy="735000"/>
              </a:xfrm>
              <a:prstGeom prst="straightConnector1">
                <a:avLst/>
              </a:prstGeom>
              <a:noFill/>
              <a:ln w="38100" cap="flat" cmpd="sng">
                <a:solidFill>
                  <a:srgbClr val="000000"/>
                </a:solidFill>
                <a:prstDash val="solid"/>
                <a:round/>
                <a:headEnd type="none" w="med" len="med"/>
                <a:tailEnd type="triangle" w="med" len="med"/>
              </a:ln>
            </p:spPr>
          </p:cxnSp>
          <p:sp>
            <p:nvSpPr>
              <p:cNvPr id="300" name="Google Shape;300;p22"/>
              <p:cNvSpPr txBox="1"/>
              <p:nvPr/>
            </p:nvSpPr>
            <p:spPr>
              <a:xfrm rot="630961">
                <a:off x="2475632" y="2564507"/>
                <a:ext cx="3035993" cy="459193"/>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TCP SYN</a:t>
                </a:r>
                <a:endParaRPr sz="3200">
                  <a:latin typeface="Calibri"/>
                  <a:ea typeface="Calibri"/>
                  <a:cs typeface="Calibri"/>
                  <a:sym typeface="Calibri"/>
                </a:endParaRPr>
              </a:p>
            </p:txBody>
          </p:sp>
        </p:grpSp>
        <p:grpSp>
          <p:nvGrpSpPr>
            <p:cNvPr id="301" name="Google Shape;301;p22"/>
            <p:cNvGrpSpPr/>
            <p:nvPr/>
          </p:nvGrpSpPr>
          <p:grpSpPr>
            <a:xfrm>
              <a:off x="2031175" y="2426992"/>
              <a:ext cx="3967800" cy="1095149"/>
              <a:chOff x="2031175" y="2655592"/>
              <a:chExt cx="3967800" cy="1095149"/>
            </a:xfrm>
          </p:grpSpPr>
          <p:cxnSp>
            <p:nvCxnSpPr>
              <p:cNvPr id="302" name="Google Shape;302;p22"/>
              <p:cNvCxnSpPr/>
              <p:nvPr/>
            </p:nvCxnSpPr>
            <p:spPr>
              <a:xfrm rot="10800000">
                <a:off x="2031175" y="3015741"/>
                <a:ext cx="3967800" cy="735000"/>
              </a:xfrm>
              <a:prstGeom prst="straightConnector1">
                <a:avLst/>
              </a:prstGeom>
              <a:noFill/>
              <a:ln w="38100" cap="flat" cmpd="sng">
                <a:solidFill>
                  <a:srgbClr val="000000"/>
                </a:solidFill>
                <a:prstDash val="solid"/>
                <a:round/>
                <a:headEnd type="none" w="med" len="med"/>
                <a:tailEnd type="triangle" w="med" len="med"/>
              </a:ln>
            </p:spPr>
          </p:cxnSp>
          <p:sp>
            <p:nvSpPr>
              <p:cNvPr id="303" name="Google Shape;303;p22"/>
              <p:cNvSpPr txBox="1"/>
              <p:nvPr/>
            </p:nvSpPr>
            <p:spPr>
              <a:xfrm rot="630961">
                <a:off x="2413057" y="2928795"/>
                <a:ext cx="3035993" cy="459193"/>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TCP SYN-ACK</a:t>
                </a:r>
                <a:endParaRPr sz="3200">
                  <a:latin typeface="Calibri"/>
                  <a:ea typeface="Calibri"/>
                  <a:cs typeface="Calibri"/>
                  <a:sym typeface="Calibri"/>
                </a:endParaRPr>
              </a:p>
            </p:txBody>
          </p:sp>
        </p:grpSp>
        <p:grpSp>
          <p:nvGrpSpPr>
            <p:cNvPr id="304" name="Google Shape;304;p22"/>
            <p:cNvGrpSpPr/>
            <p:nvPr/>
          </p:nvGrpSpPr>
          <p:grpSpPr>
            <a:xfrm>
              <a:off x="2015400" y="2900904"/>
              <a:ext cx="3967800" cy="1083871"/>
              <a:chOff x="2015400" y="3129504"/>
              <a:chExt cx="3967800" cy="1083871"/>
            </a:xfrm>
          </p:grpSpPr>
          <p:cxnSp>
            <p:nvCxnSpPr>
              <p:cNvPr id="305" name="Google Shape;305;p22"/>
              <p:cNvCxnSpPr/>
              <p:nvPr/>
            </p:nvCxnSpPr>
            <p:spPr>
              <a:xfrm>
                <a:off x="2015400" y="3478375"/>
                <a:ext cx="3967800" cy="735000"/>
              </a:xfrm>
              <a:prstGeom prst="straightConnector1">
                <a:avLst/>
              </a:prstGeom>
              <a:noFill/>
              <a:ln w="38100" cap="flat" cmpd="sng">
                <a:solidFill>
                  <a:srgbClr val="000000"/>
                </a:solidFill>
                <a:prstDash val="solid"/>
                <a:round/>
                <a:headEnd type="none" w="med" len="med"/>
                <a:tailEnd type="triangle" w="med" len="med"/>
              </a:ln>
            </p:spPr>
          </p:cxnSp>
          <p:sp>
            <p:nvSpPr>
              <p:cNvPr id="306" name="Google Shape;306;p22"/>
              <p:cNvSpPr txBox="1"/>
              <p:nvPr/>
            </p:nvSpPr>
            <p:spPr>
              <a:xfrm rot="630961">
                <a:off x="2475632" y="3402707"/>
                <a:ext cx="3035993" cy="459193"/>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HTTP GET /</a:t>
                </a:r>
                <a:endParaRPr sz="3200">
                  <a:latin typeface="Calibri"/>
                  <a:ea typeface="Calibri"/>
                  <a:cs typeface="Calibri"/>
                  <a:sym typeface="Calibri"/>
                </a:endParaRPr>
              </a:p>
            </p:txBody>
          </p:sp>
        </p:grpSp>
        <p:grpSp>
          <p:nvGrpSpPr>
            <p:cNvPr id="307" name="Google Shape;307;p22"/>
            <p:cNvGrpSpPr/>
            <p:nvPr/>
          </p:nvGrpSpPr>
          <p:grpSpPr>
            <a:xfrm>
              <a:off x="2031175" y="3265191"/>
              <a:ext cx="3967800" cy="1095149"/>
              <a:chOff x="2031175" y="3493791"/>
              <a:chExt cx="3967800" cy="1095149"/>
            </a:xfrm>
          </p:grpSpPr>
          <p:cxnSp>
            <p:nvCxnSpPr>
              <p:cNvPr id="308" name="Google Shape;308;p22"/>
              <p:cNvCxnSpPr/>
              <p:nvPr/>
            </p:nvCxnSpPr>
            <p:spPr>
              <a:xfrm rot="10800000">
                <a:off x="2031175" y="3853941"/>
                <a:ext cx="3967800" cy="735000"/>
              </a:xfrm>
              <a:prstGeom prst="straightConnector1">
                <a:avLst/>
              </a:prstGeom>
              <a:noFill/>
              <a:ln w="38100" cap="flat" cmpd="sng">
                <a:solidFill>
                  <a:srgbClr val="000000"/>
                </a:solidFill>
                <a:prstDash val="solid"/>
                <a:round/>
                <a:headEnd type="none" w="med" len="med"/>
                <a:tailEnd type="triangle" w="med" len="med"/>
              </a:ln>
            </p:spPr>
          </p:cxnSp>
          <p:sp>
            <p:nvSpPr>
              <p:cNvPr id="309" name="Google Shape;309;p22"/>
              <p:cNvSpPr txBox="1"/>
              <p:nvPr/>
            </p:nvSpPr>
            <p:spPr>
              <a:xfrm rot="630961">
                <a:off x="2413057" y="3766995"/>
                <a:ext cx="3035993" cy="459193"/>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HTTP 200 OK</a:t>
                </a:r>
                <a:endParaRPr sz="3200">
                  <a:latin typeface="Calibri"/>
                  <a:ea typeface="Calibri"/>
                  <a:cs typeface="Calibri"/>
                  <a:sym typeface="Calibri"/>
                </a:endParaRPr>
              </a:p>
            </p:txBody>
          </p:sp>
        </p:grpSp>
        <p:grpSp>
          <p:nvGrpSpPr>
            <p:cNvPr id="310" name="Google Shape;310;p22"/>
            <p:cNvGrpSpPr/>
            <p:nvPr/>
          </p:nvGrpSpPr>
          <p:grpSpPr>
            <a:xfrm>
              <a:off x="626600" y="477900"/>
              <a:ext cx="7540375" cy="4665675"/>
              <a:chOff x="626600" y="477900"/>
              <a:chExt cx="7540375" cy="4665675"/>
            </a:xfrm>
          </p:grpSpPr>
          <p:sp>
            <p:nvSpPr>
              <p:cNvPr id="311" name="Google Shape;311;p22"/>
              <p:cNvSpPr/>
              <p:nvPr/>
            </p:nvSpPr>
            <p:spPr>
              <a:xfrm>
                <a:off x="626600" y="987675"/>
                <a:ext cx="7054800" cy="4155900"/>
              </a:xfrm>
              <a:prstGeom prst="rect">
                <a:avLst/>
              </a:prstGeom>
              <a:solidFill>
                <a:srgbClr val="FFFFFF">
                  <a:alpha val="80770"/>
                </a:srgbClr>
              </a:solidFill>
              <a:ln>
                <a:noFill/>
              </a:ln>
            </p:spPr>
            <p:txBody>
              <a:bodyPr spcFirstLastPara="1" wrap="square" lIns="121900" tIns="121900" rIns="121900" bIns="121900" anchor="ctr" anchorCtr="0">
                <a:noAutofit/>
              </a:bodyPr>
              <a:lstStyle/>
              <a:p>
                <a:endParaRPr sz="2400"/>
              </a:p>
            </p:txBody>
          </p:sp>
          <p:sp>
            <p:nvSpPr>
              <p:cNvPr id="312" name="Google Shape;312;p22"/>
              <p:cNvSpPr/>
              <p:nvPr/>
            </p:nvSpPr>
            <p:spPr>
              <a:xfrm>
                <a:off x="5034675" y="477900"/>
                <a:ext cx="3132300" cy="509700"/>
              </a:xfrm>
              <a:prstGeom prst="rect">
                <a:avLst/>
              </a:prstGeom>
              <a:solidFill>
                <a:srgbClr val="FFFFFF">
                  <a:alpha val="80770"/>
                </a:srgbClr>
              </a:solidFill>
              <a:ln>
                <a:noFill/>
              </a:ln>
            </p:spPr>
            <p:txBody>
              <a:bodyPr spcFirstLastPara="1" wrap="square" lIns="121900" tIns="121900" rIns="121900" bIns="121900" anchor="ctr" anchorCtr="0">
                <a:noAutofit/>
              </a:bodyPr>
              <a:lstStyle/>
              <a:p>
                <a:endParaRPr sz="2400"/>
              </a:p>
            </p:txBody>
          </p:sp>
        </p:grpSp>
        <p:sp>
          <p:nvSpPr>
            <p:cNvPr id="313" name="Google Shape;313;p22"/>
            <p:cNvSpPr/>
            <p:nvPr/>
          </p:nvSpPr>
          <p:spPr>
            <a:xfrm>
              <a:off x="4958475" y="753376"/>
              <a:ext cx="2880000" cy="1264500"/>
            </a:xfrm>
            <a:prstGeom prst="roundRect">
              <a:avLst>
                <a:gd name="adj" fmla="val 16667"/>
              </a:avLst>
            </a:prstGeom>
            <a:solidFill>
              <a:srgbClr val="CFE2F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609585" indent="-507987">
                <a:buSzPts val="2400"/>
                <a:buFont typeface="Calibri"/>
                <a:buChar char="-"/>
              </a:pPr>
              <a:r>
                <a:rPr lang="en" sz="3200">
                  <a:latin typeface="Calibri"/>
                  <a:ea typeface="Calibri"/>
                  <a:cs typeface="Calibri"/>
                  <a:sym typeface="Calibri"/>
                </a:rPr>
                <a:t>NXDOMAIN</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Drop request</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Inject response</a:t>
              </a:r>
              <a:endParaRPr sz="3200">
                <a:latin typeface="Calibri"/>
                <a:ea typeface="Calibri"/>
                <a:cs typeface="Calibri"/>
                <a:sym typeface="Calibri"/>
              </a:endParaRPr>
            </a:p>
          </p:txBody>
        </p:sp>
        <p:sp>
          <p:nvSpPr>
            <p:cNvPr id="314" name="Google Shape;314;p22"/>
            <p:cNvSpPr/>
            <p:nvPr/>
          </p:nvSpPr>
          <p:spPr>
            <a:xfrm>
              <a:off x="3321125" y="3807400"/>
              <a:ext cx="2215200" cy="1185900"/>
            </a:xfrm>
            <a:prstGeom prst="roundRect">
              <a:avLst>
                <a:gd name="adj" fmla="val 16667"/>
              </a:avLst>
            </a:prstGeom>
            <a:solidFill>
              <a:srgbClr val="CFE2F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609585" indent="-507987">
                <a:buSzPts val="2400"/>
                <a:buFont typeface="Calibri"/>
                <a:buChar char="-"/>
              </a:pPr>
              <a:r>
                <a:rPr lang="en" sz="3200">
                  <a:latin typeface="Calibri"/>
                  <a:ea typeface="Calibri"/>
                  <a:cs typeface="Calibri"/>
                  <a:sym typeface="Calibri"/>
                </a:rPr>
                <a:t>Send RST</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Drop GET</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HTTP 302</a:t>
              </a:r>
              <a:endParaRPr sz="3200">
                <a:latin typeface="Calibri"/>
                <a:ea typeface="Calibri"/>
                <a:cs typeface="Calibri"/>
                <a:sym typeface="Calibri"/>
              </a:endParaRPr>
            </a:p>
          </p:txBody>
        </p:sp>
        <p:sp>
          <p:nvSpPr>
            <p:cNvPr id="315" name="Google Shape;315;p22"/>
            <p:cNvSpPr/>
            <p:nvPr/>
          </p:nvSpPr>
          <p:spPr>
            <a:xfrm>
              <a:off x="5034675" y="2697450"/>
              <a:ext cx="2154300" cy="824700"/>
            </a:xfrm>
            <a:prstGeom prst="roundRect">
              <a:avLst>
                <a:gd name="adj" fmla="val 16667"/>
              </a:avLst>
            </a:prstGeom>
            <a:solidFill>
              <a:srgbClr val="CFE2F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609585" indent="-507987">
                <a:buSzPts val="2400"/>
                <a:buFont typeface="Calibri"/>
                <a:buChar char="-"/>
              </a:pPr>
              <a:r>
                <a:rPr lang="en" sz="3200">
                  <a:solidFill>
                    <a:schemeClr val="dk1"/>
                  </a:solidFill>
                  <a:latin typeface="Calibri"/>
                  <a:ea typeface="Calibri"/>
                  <a:cs typeface="Calibri"/>
                  <a:sym typeface="Calibri"/>
                </a:rPr>
                <a:t>Send RST</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Drop SYN</a:t>
              </a:r>
              <a:endParaRPr sz="3200">
                <a:latin typeface="Calibri"/>
                <a:ea typeface="Calibri"/>
                <a:cs typeface="Calibri"/>
                <a:sym typeface="Calibri"/>
              </a:endParaRPr>
            </a:p>
          </p:txBody>
        </p:sp>
        <p:sp>
          <p:nvSpPr>
            <p:cNvPr id="316" name="Google Shape;316;p22"/>
            <p:cNvSpPr txBox="1"/>
            <p:nvPr/>
          </p:nvSpPr>
          <p:spPr>
            <a:xfrm>
              <a:off x="4958475" y="213750"/>
              <a:ext cx="2880000" cy="488700"/>
            </a:xfrm>
            <a:prstGeom prst="rect">
              <a:avLst/>
            </a:prstGeom>
            <a:noFill/>
            <a:ln>
              <a:noFill/>
            </a:ln>
          </p:spPr>
          <p:txBody>
            <a:bodyPr spcFirstLastPara="1" wrap="square" lIns="121900" tIns="121900" rIns="121900" bIns="121900" anchor="t" anchorCtr="0">
              <a:noAutofit/>
            </a:bodyPr>
            <a:lstStyle/>
            <a:p>
              <a:pPr algn="ctr"/>
              <a:r>
                <a:rPr lang="en" sz="4000">
                  <a:latin typeface="Calibri"/>
                  <a:ea typeface="Calibri"/>
                  <a:cs typeface="Calibri"/>
                  <a:sym typeface="Calibri"/>
                </a:rPr>
                <a:t>Domains</a:t>
              </a:r>
              <a:endParaRPr sz="4000">
                <a:latin typeface="Calibri"/>
                <a:ea typeface="Calibri"/>
                <a:cs typeface="Calibri"/>
                <a:sym typeface="Calibri"/>
              </a:endParaRPr>
            </a:p>
          </p:txBody>
        </p:sp>
        <p:sp>
          <p:nvSpPr>
            <p:cNvPr id="317" name="Google Shape;317;p22"/>
            <p:cNvSpPr txBox="1"/>
            <p:nvPr/>
          </p:nvSpPr>
          <p:spPr>
            <a:xfrm>
              <a:off x="5034675" y="2157650"/>
              <a:ext cx="2154300" cy="488700"/>
            </a:xfrm>
            <a:prstGeom prst="rect">
              <a:avLst/>
            </a:prstGeom>
            <a:noFill/>
            <a:ln>
              <a:noFill/>
            </a:ln>
          </p:spPr>
          <p:txBody>
            <a:bodyPr spcFirstLastPara="1" wrap="square" lIns="121900" tIns="121900" rIns="121900" bIns="121900" anchor="t" anchorCtr="0">
              <a:noAutofit/>
            </a:bodyPr>
            <a:lstStyle/>
            <a:p>
              <a:pPr algn="ctr"/>
              <a:r>
                <a:rPr lang="en" sz="4000">
                  <a:latin typeface="Calibri"/>
                  <a:ea typeface="Calibri"/>
                  <a:cs typeface="Calibri"/>
                  <a:sym typeface="Calibri"/>
                </a:rPr>
                <a:t>IP addresses</a:t>
              </a:r>
              <a:endParaRPr sz="4000">
                <a:latin typeface="Calibri"/>
                <a:ea typeface="Calibri"/>
                <a:cs typeface="Calibri"/>
                <a:sym typeface="Calibri"/>
              </a:endParaRPr>
            </a:p>
          </p:txBody>
        </p:sp>
        <p:sp>
          <p:nvSpPr>
            <p:cNvPr id="318" name="Google Shape;318;p22"/>
            <p:cNvSpPr txBox="1"/>
            <p:nvPr/>
          </p:nvSpPr>
          <p:spPr>
            <a:xfrm>
              <a:off x="3321125" y="3265205"/>
              <a:ext cx="2215200" cy="488700"/>
            </a:xfrm>
            <a:prstGeom prst="rect">
              <a:avLst/>
            </a:prstGeom>
            <a:noFill/>
            <a:ln>
              <a:noFill/>
            </a:ln>
          </p:spPr>
          <p:txBody>
            <a:bodyPr spcFirstLastPara="1" wrap="square" lIns="121900" tIns="121900" rIns="121900" bIns="121900" anchor="t" anchorCtr="0">
              <a:noAutofit/>
            </a:bodyPr>
            <a:lstStyle/>
            <a:p>
              <a:pPr algn="ctr"/>
              <a:r>
                <a:rPr lang="en" sz="4000">
                  <a:latin typeface="Calibri"/>
                  <a:ea typeface="Calibri"/>
                  <a:cs typeface="Calibri"/>
                  <a:sym typeface="Calibri"/>
                </a:rPr>
                <a:t>URLs</a:t>
              </a:r>
              <a:endParaRPr sz="4000">
                <a:latin typeface="Calibri"/>
                <a:ea typeface="Calibri"/>
                <a:cs typeface="Calibri"/>
                <a:sym typeface="Calibri"/>
              </a:endParaRPr>
            </a:p>
          </p:txBody>
        </p:sp>
      </p:grpSp>
      <p:sp>
        <p:nvSpPr>
          <p:cNvPr id="319" name="Google Shape;319;p22"/>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a:t>Inferring censorship</a:t>
            </a:r>
            <a:endParaRPr/>
          </a:p>
        </p:txBody>
      </p:sp>
      <p:sp>
        <p:nvSpPr>
          <p:cNvPr id="320" name="Google Shape;320;p22"/>
          <p:cNvSpPr txBox="1">
            <a:spLocks noGrp="1"/>
          </p:cNvSpPr>
          <p:nvPr>
            <p:ph type="sldNum" idx="12"/>
          </p:nvPr>
        </p:nvSpPr>
        <p:spPr>
          <a:xfrm>
            <a:off x="11409055" y="6333135"/>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34</a:t>
            </a:fld>
            <a:endParaRPr/>
          </a:p>
        </p:txBody>
      </p:sp>
      <p:sp>
        <p:nvSpPr>
          <p:cNvPr id="321" name="Google Shape;321;p22"/>
          <p:cNvSpPr/>
          <p:nvPr/>
        </p:nvSpPr>
        <p:spPr>
          <a:xfrm>
            <a:off x="1110800" y="1242033"/>
            <a:ext cx="5379200" cy="1143200"/>
          </a:xfrm>
          <a:prstGeom prst="rightArrow">
            <a:avLst>
              <a:gd name="adj1" fmla="val 50000"/>
              <a:gd name="adj2" fmla="val 50000"/>
            </a:avLst>
          </a:prstGeom>
          <a:solidFill>
            <a:srgbClr val="FFF2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a:latin typeface="Calibri"/>
                <a:ea typeface="Calibri"/>
                <a:cs typeface="Calibri"/>
                <a:sym typeface="Calibri"/>
              </a:rPr>
              <a:t>Many images, same domain</a:t>
            </a:r>
            <a:endParaRPr sz="3200">
              <a:latin typeface="Calibri"/>
              <a:ea typeface="Calibri"/>
              <a:cs typeface="Calibri"/>
              <a:sym typeface="Calibri"/>
            </a:endParaRPr>
          </a:p>
        </p:txBody>
      </p:sp>
      <p:sp>
        <p:nvSpPr>
          <p:cNvPr id="322" name="Google Shape;322;p22"/>
          <p:cNvSpPr/>
          <p:nvPr/>
        </p:nvSpPr>
        <p:spPr>
          <a:xfrm>
            <a:off x="233365" y="5279423"/>
            <a:ext cx="4065600" cy="1143200"/>
          </a:xfrm>
          <a:prstGeom prst="rightArrow">
            <a:avLst>
              <a:gd name="adj1" fmla="val 50000"/>
              <a:gd name="adj2" fmla="val 50000"/>
            </a:avLst>
          </a:prstGeom>
          <a:solidFill>
            <a:srgbClr val="FFF2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a:latin typeface="Calibri"/>
                <a:ea typeface="Calibri"/>
                <a:cs typeface="Calibri"/>
                <a:sym typeface="Calibri"/>
              </a:rPr>
              <a:t>Load URLs in iframe</a:t>
            </a:r>
            <a:endParaRPr sz="3200">
              <a:latin typeface="Calibri"/>
              <a:ea typeface="Calibri"/>
              <a:cs typeface="Calibri"/>
              <a:sym typeface="Calibri"/>
            </a:endParaRPr>
          </a:p>
        </p:txBody>
      </p:sp>
      <p:sp>
        <p:nvSpPr>
          <p:cNvPr id="323" name="Google Shape;323;p22"/>
          <p:cNvSpPr/>
          <p:nvPr/>
        </p:nvSpPr>
        <p:spPr>
          <a:xfrm>
            <a:off x="2180897" y="3563927"/>
            <a:ext cx="4429600" cy="1143200"/>
          </a:xfrm>
          <a:prstGeom prst="rightArrow">
            <a:avLst>
              <a:gd name="adj1" fmla="val 50000"/>
              <a:gd name="adj2" fmla="val 50000"/>
            </a:avLst>
          </a:prstGeom>
          <a:solidFill>
            <a:srgbClr val="FFF2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a:latin typeface="Calibri"/>
                <a:ea typeface="Calibri"/>
                <a:cs typeface="Calibri"/>
                <a:sym typeface="Calibri"/>
              </a:rPr>
              <a:t>Many images, same IP</a:t>
            </a:r>
            <a:endParaRPr sz="3200">
              <a:latin typeface="Calibri"/>
              <a:ea typeface="Calibri"/>
              <a:cs typeface="Calibri"/>
              <a:sym typeface="Calibri"/>
            </a:endParaRPr>
          </a:p>
        </p:txBody>
      </p:sp>
    </p:spTree>
    <p:extLst>
      <p:ext uri="{BB962C8B-B14F-4D97-AF65-F5344CB8AC3E}">
        <p14:creationId xmlns:p14="http://schemas.microsoft.com/office/powerpoint/2010/main" val="107581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2"/>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dirty="0"/>
              <a:t>Potential Risks</a:t>
            </a:r>
            <a:endParaRPr dirty="0"/>
          </a:p>
        </p:txBody>
      </p:sp>
      <p:sp>
        <p:nvSpPr>
          <p:cNvPr id="428" name="Google Shape;428;p32"/>
          <p:cNvSpPr txBox="1">
            <a:spLocks noGrp="1"/>
          </p:cNvSpPr>
          <p:nvPr>
            <p:ph type="body" idx="1"/>
          </p:nvPr>
        </p:nvSpPr>
        <p:spPr>
          <a:xfrm>
            <a:off x="609600" y="1600200"/>
            <a:ext cx="10972800" cy="4967600"/>
          </a:xfrm>
          <a:prstGeom prst="rect">
            <a:avLst/>
          </a:prstGeom>
        </p:spPr>
        <p:txBody>
          <a:bodyPr spcFirstLastPara="1" vert="horz" wrap="square" lIns="121900" tIns="121900" rIns="121900" bIns="121900" rtlCol="0" anchor="t" anchorCtr="0">
            <a:noAutofit/>
          </a:bodyPr>
          <a:lstStyle/>
          <a:p>
            <a:pPr marL="609585" indent="-558786">
              <a:spcBef>
                <a:spcPts val="800"/>
              </a:spcBef>
              <a:buSzPts val="3000"/>
              <a:buChar char="●"/>
            </a:pPr>
            <a:r>
              <a:rPr lang="en"/>
              <a:t>Encore loads potentially censored URLs</a:t>
            </a:r>
            <a:endParaRPr/>
          </a:p>
          <a:p>
            <a:pPr marL="1219170" lvl="1" indent="-507987">
              <a:buSzPts val="2400"/>
              <a:buChar char="○"/>
            </a:pPr>
            <a:r>
              <a:rPr lang="en"/>
              <a:t>Possibly dangerous to users</a:t>
            </a:r>
            <a:endParaRPr/>
          </a:p>
          <a:p>
            <a:pPr marL="609585" indent="-558786">
              <a:buSzPts val="3000"/>
              <a:buChar char="●"/>
            </a:pPr>
            <a:r>
              <a:rPr lang="en"/>
              <a:t>Informed consent is infeasible</a:t>
            </a:r>
            <a:endParaRPr/>
          </a:p>
          <a:p>
            <a:pPr marL="1219170" lvl="1" indent="-507987">
              <a:buSzPts val="2400"/>
              <a:buChar char="○"/>
            </a:pPr>
            <a:r>
              <a:rPr lang="en"/>
              <a:t>Encore is opt-out</a:t>
            </a:r>
            <a:endParaRPr/>
          </a:p>
          <a:p>
            <a:pPr marL="0" indent="0">
              <a:spcBef>
                <a:spcPts val="800"/>
              </a:spcBef>
              <a:buNone/>
            </a:pPr>
            <a:endParaRPr/>
          </a:p>
        </p:txBody>
      </p:sp>
      <p:sp>
        <p:nvSpPr>
          <p:cNvPr id="429" name="Google Shape;429;p32"/>
          <p:cNvSpPr txBox="1">
            <a:spLocks noGrp="1"/>
          </p:cNvSpPr>
          <p:nvPr>
            <p:ph type="sldNum" idx="12"/>
          </p:nvPr>
        </p:nvSpPr>
        <p:spPr>
          <a:xfrm>
            <a:off x="11409055" y="6333135"/>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35</a:t>
            </a:fld>
            <a:endParaRPr/>
          </a:p>
        </p:txBody>
      </p:sp>
    </p:spTree>
    <p:extLst>
      <p:ext uri="{BB962C8B-B14F-4D97-AF65-F5344CB8AC3E}">
        <p14:creationId xmlns:p14="http://schemas.microsoft.com/office/powerpoint/2010/main" val="253615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3"/>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dirty="0"/>
              <a:t>Reducing Risks</a:t>
            </a:r>
            <a:endParaRPr dirty="0"/>
          </a:p>
        </p:txBody>
      </p:sp>
      <p:sp>
        <p:nvSpPr>
          <p:cNvPr id="435" name="Google Shape;435;p33"/>
          <p:cNvSpPr txBox="1">
            <a:spLocks noGrp="1"/>
          </p:cNvSpPr>
          <p:nvPr>
            <p:ph type="body" idx="1"/>
          </p:nvPr>
        </p:nvSpPr>
        <p:spPr>
          <a:xfrm>
            <a:off x="1000125" y="1504950"/>
            <a:ext cx="10972800" cy="4967600"/>
          </a:xfrm>
          <a:prstGeom prst="rect">
            <a:avLst/>
          </a:prstGeom>
        </p:spPr>
        <p:txBody>
          <a:bodyPr spcFirstLastPara="1" vert="horz" wrap="square" lIns="121900" tIns="121900" rIns="121900" bIns="121900" rtlCol="0" anchor="t" anchorCtr="0">
            <a:noAutofit/>
          </a:bodyPr>
          <a:lstStyle/>
          <a:p>
            <a:pPr marL="0" indent="0">
              <a:spcBef>
                <a:spcPts val="800"/>
              </a:spcBef>
              <a:buNone/>
            </a:pPr>
            <a:r>
              <a:rPr lang="en" dirty="0"/>
              <a:t>Risk depends on usage</a:t>
            </a:r>
            <a:endParaRPr dirty="0"/>
          </a:p>
          <a:p>
            <a:pPr marL="609585" indent="-558786">
              <a:spcBef>
                <a:spcPts val="800"/>
              </a:spcBef>
              <a:buSzPts val="3000"/>
              <a:buChar char="●"/>
            </a:pPr>
            <a:r>
              <a:rPr lang="en" dirty="0"/>
              <a:t>What URLs we ask users to measure</a:t>
            </a:r>
            <a:endParaRPr dirty="0"/>
          </a:p>
          <a:p>
            <a:pPr marL="609585" indent="-558786">
              <a:buSzPts val="3000"/>
              <a:buChar char="●"/>
            </a:pPr>
            <a:r>
              <a:rPr lang="en" dirty="0"/>
              <a:t>Which users run those measurements</a:t>
            </a:r>
            <a:endParaRPr dirty="0"/>
          </a:p>
          <a:p>
            <a:pPr marL="0" indent="0">
              <a:spcBef>
                <a:spcPts val="800"/>
              </a:spcBef>
              <a:buNone/>
            </a:pPr>
            <a:endParaRPr dirty="0"/>
          </a:p>
          <a:p>
            <a:pPr marL="0" indent="0">
              <a:spcBef>
                <a:spcPts val="800"/>
              </a:spcBef>
              <a:buNone/>
            </a:pPr>
            <a:r>
              <a:rPr lang="en" dirty="0"/>
              <a:t>Low-risk use cases</a:t>
            </a:r>
            <a:endParaRPr dirty="0"/>
          </a:p>
          <a:p>
            <a:pPr marL="609585" indent="-558786">
              <a:spcBef>
                <a:spcPts val="800"/>
              </a:spcBef>
              <a:buSzPts val="3000"/>
              <a:buChar char="●"/>
            </a:pPr>
            <a:r>
              <a:rPr lang="en" dirty="0"/>
              <a:t>URLs often loaded with cross-origin requests</a:t>
            </a:r>
            <a:endParaRPr dirty="0"/>
          </a:p>
          <a:p>
            <a:pPr marL="609585" indent="-558786">
              <a:buSzPts val="3000"/>
              <a:buChar char="●"/>
            </a:pPr>
            <a:r>
              <a:rPr lang="en" dirty="0"/>
              <a:t>Scalable network availability monitoring</a:t>
            </a:r>
            <a:endParaRPr dirty="0"/>
          </a:p>
          <a:p>
            <a:pPr marL="0" indent="0">
              <a:spcBef>
                <a:spcPts val="800"/>
              </a:spcBef>
              <a:buNone/>
            </a:pPr>
            <a:endParaRPr dirty="0"/>
          </a:p>
        </p:txBody>
      </p:sp>
      <p:sp>
        <p:nvSpPr>
          <p:cNvPr id="436" name="Google Shape;436;p33"/>
          <p:cNvSpPr txBox="1">
            <a:spLocks noGrp="1"/>
          </p:cNvSpPr>
          <p:nvPr>
            <p:ph type="sldNum" idx="12"/>
          </p:nvPr>
        </p:nvSpPr>
        <p:spPr>
          <a:xfrm>
            <a:off x="11409055" y="6333135"/>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36</a:t>
            </a:fld>
            <a:endParaRPr/>
          </a:p>
        </p:txBody>
      </p:sp>
    </p:spTree>
    <p:extLst>
      <p:ext uri="{BB962C8B-B14F-4D97-AF65-F5344CB8AC3E}">
        <p14:creationId xmlns:p14="http://schemas.microsoft.com/office/powerpoint/2010/main" val="294023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4"/>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a:t>Summary</a:t>
            </a:r>
            <a:endParaRPr/>
          </a:p>
        </p:txBody>
      </p:sp>
      <p:sp>
        <p:nvSpPr>
          <p:cNvPr id="442" name="Google Shape;442;p34"/>
          <p:cNvSpPr txBox="1">
            <a:spLocks noGrp="1"/>
          </p:cNvSpPr>
          <p:nvPr>
            <p:ph type="body" idx="1"/>
          </p:nvPr>
        </p:nvSpPr>
        <p:spPr>
          <a:xfrm>
            <a:off x="609600" y="1295400"/>
            <a:ext cx="10972800" cy="1770000"/>
          </a:xfrm>
          <a:prstGeom prst="rect">
            <a:avLst/>
          </a:prstGeom>
        </p:spPr>
        <p:txBody>
          <a:bodyPr spcFirstLastPara="1" vert="horz" wrap="square" lIns="121900" tIns="121900" rIns="121900" bIns="121900" rtlCol="0" anchor="t" anchorCtr="0">
            <a:noAutofit/>
          </a:bodyPr>
          <a:lstStyle/>
          <a:p>
            <a:pPr marL="0" indent="0">
              <a:spcBef>
                <a:spcPts val="800"/>
              </a:spcBef>
              <a:buNone/>
            </a:pPr>
            <a:r>
              <a:rPr lang="en" b="1"/>
              <a:t>Encore</a:t>
            </a:r>
            <a:r>
              <a:rPr lang="en"/>
              <a:t> enables measurement of Web censorship using ordinary Web browsers as vantage points</a:t>
            </a:r>
            <a:endParaRPr/>
          </a:p>
        </p:txBody>
      </p:sp>
      <p:sp>
        <p:nvSpPr>
          <p:cNvPr id="443" name="Google Shape;443;p34"/>
          <p:cNvSpPr txBox="1">
            <a:spLocks noGrp="1"/>
          </p:cNvSpPr>
          <p:nvPr>
            <p:ph type="sldNum" idx="12"/>
          </p:nvPr>
        </p:nvSpPr>
        <p:spPr>
          <a:xfrm>
            <a:off x="11409055" y="6333135"/>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37</a:t>
            </a:fld>
            <a:endParaRPr/>
          </a:p>
        </p:txBody>
      </p:sp>
      <p:sp>
        <p:nvSpPr>
          <p:cNvPr id="444" name="Google Shape;444;p34"/>
          <p:cNvSpPr txBox="1">
            <a:spLocks noGrp="1"/>
          </p:cNvSpPr>
          <p:nvPr>
            <p:ph type="title"/>
          </p:nvPr>
        </p:nvSpPr>
        <p:spPr>
          <a:xfrm>
            <a:off x="609600" y="2713039"/>
            <a:ext cx="10972800" cy="1143200"/>
          </a:xfrm>
          <a:prstGeom prst="rect">
            <a:avLst/>
          </a:prstGeom>
        </p:spPr>
        <p:txBody>
          <a:bodyPr spcFirstLastPara="1" vert="horz" wrap="square" lIns="121900" tIns="121900" rIns="121900" bIns="121900" rtlCol="0" anchor="b" anchorCtr="0">
            <a:noAutofit/>
          </a:bodyPr>
          <a:lstStyle/>
          <a:p>
            <a:r>
              <a:rPr lang="en"/>
              <a:t>Key contributions</a:t>
            </a:r>
            <a:endParaRPr/>
          </a:p>
        </p:txBody>
      </p:sp>
      <p:sp>
        <p:nvSpPr>
          <p:cNvPr id="445" name="Google Shape;445;p34"/>
          <p:cNvSpPr txBox="1">
            <a:spLocks noGrp="1"/>
          </p:cNvSpPr>
          <p:nvPr>
            <p:ph type="body" idx="1"/>
          </p:nvPr>
        </p:nvSpPr>
        <p:spPr>
          <a:xfrm>
            <a:off x="609600" y="3754633"/>
            <a:ext cx="10972800" cy="1770000"/>
          </a:xfrm>
          <a:prstGeom prst="rect">
            <a:avLst/>
          </a:prstGeom>
        </p:spPr>
        <p:txBody>
          <a:bodyPr spcFirstLastPara="1" vert="horz" wrap="square" lIns="121900" tIns="121900" rIns="121900" bIns="121900" rtlCol="0" anchor="t" anchorCtr="0">
            <a:noAutofit/>
          </a:bodyPr>
          <a:lstStyle/>
          <a:p>
            <a:pPr marL="609585" indent="-558786">
              <a:spcBef>
                <a:spcPts val="800"/>
              </a:spcBef>
              <a:buSzPts val="3000"/>
              <a:buAutoNum type="arabicPeriod"/>
            </a:pPr>
            <a:r>
              <a:rPr lang="en" dirty="0"/>
              <a:t>A technique for measuring censorship at scale</a:t>
            </a:r>
            <a:endParaRPr dirty="0"/>
          </a:p>
          <a:p>
            <a:pPr marL="609585" indent="-558786">
              <a:buSzPts val="3000"/>
              <a:buAutoNum type="arabicPeriod"/>
            </a:pPr>
            <a:r>
              <a:rPr lang="en" dirty="0"/>
              <a:t>A censorship emulation testbed</a:t>
            </a:r>
            <a:endParaRPr dirty="0"/>
          </a:p>
          <a:p>
            <a:pPr marL="609585" indent="-558786">
              <a:buSzPts val="3000"/>
              <a:buAutoNum type="arabicPeriod"/>
            </a:pPr>
            <a:r>
              <a:rPr lang="en" dirty="0"/>
              <a:t>Open source software</a:t>
            </a:r>
            <a:endParaRPr dirty="0"/>
          </a:p>
        </p:txBody>
      </p:sp>
    </p:spTree>
    <p:extLst>
      <p:ext uri="{BB962C8B-B14F-4D97-AF65-F5344CB8AC3E}">
        <p14:creationId xmlns:p14="http://schemas.microsoft.com/office/powerpoint/2010/main" val="291424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BB96-4F22-7C45-8BD3-5BD7FD375670}"/>
              </a:ext>
            </a:extLst>
          </p:cNvPr>
          <p:cNvSpPr>
            <a:spLocks noGrp="1"/>
          </p:cNvSpPr>
          <p:nvPr>
            <p:ph type="title"/>
          </p:nvPr>
        </p:nvSpPr>
        <p:spPr/>
        <p:txBody>
          <a:bodyPr/>
          <a:lstStyle/>
          <a:p>
            <a:r>
              <a:rPr lang="en-US" dirty="0"/>
              <a:t>Additional Resources/Data</a:t>
            </a:r>
          </a:p>
        </p:txBody>
      </p:sp>
      <p:sp>
        <p:nvSpPr>
          <p:cNvPr id="3" name="Content Placeholder 2">
            <a:extLst>
              <a:ext uri="{FF2B5EF4-FFF2-40B4-BE49-F238E27FC236}">
                <a16:creationId xmlns:a16="http://schemas.microsoft.com/office/drawing/2014/main" id="{D64A9AD2-1467-FC4A-9BD7-540D4C2982A7}"/>
              </a:ext>
            </a:extLst>
          </p:cNvPr>
          <p:cNvSpPr>
            <a:spLocks noGrp="1"/>
          </p:cNvSpPr>
          <p:nvPr>
            <p:ph idx="1"/>
          </p:nvPr>
        </p:nvSpPr>
        <p:spPr/>
        <p:txBody>
          <a:bodyPr/>
          <a:lstStyle/>
          <a:p>
            <a:r>
              <a:rPr lang="en-US" dirty="0"/>
              <a:t>Internet Censorship Lab (</a:t>
            </a:r>
            <a:r>
              <a:rPr lang="en-US" dirty="0" err="1"/>
              <a:t>ICLab</a:t>
            </a:r>
            <a:r>
              <a:rPr lang="en-US" dirty="0"/>
              <a:t>)</a:t>
            </a:r>
            <a:br>
              <a:rPr lang="en-US" dirty="0"/>
            </a:br>
            <a:r>
              <a:rPr lang="en-US" dirty="0">
                <a:hlinkClick r:id="rId2"/>
              </a:rPr>
              <a:t>https://iclab.org/</a:t>
            </a:r>
            <a:endParaRPr lang="en-US" dirty="0"/>
          </a:p>
          <a:p>
            <a:endParaRPr lang="en-US" dirty="0"/>
          </a:p>
          <a:p>
            <a:r>
              <a:rPr lang="en-US" dirty="0"/>
              <a:t>Censored Planet</a:t>
            </a:r>
            <a:br>
              <a:rPr lang="en-US" dirty="0"/>
            </a:br>
            <a:r>
              <a:rPr lang="en-US" dirty="0">
                <a:hlinkClick r:id="rId3"/>
              </a:rPr>
              <a:t>https://www.censoredplanet.org/</a:t>
            </a:r>
            <a:endParaRPr lang="en-US" dirty="0"/>
          </a:p>
          <a:p>
            <a:endParaRPr lang="en-US" dirty="0"/>
          </a:p>
          <a:p>
            <a:r>
              <a:rPr lang="en-US" dirty="0"/>
              <a:t>Open Observatory of Network Interference (OONI)</a:t>
            </a:r>
            <a:br>
              <a:rPr lang="en-US" dirty="0"/>
            </a:br>
            <a:r>
              <a:rPr lang="en-US" dirty="0">
                <a:hlinkClick r:id="rId4"/>
              </a:rPr>
              <a:t>https://ooni.org/data/</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97329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4.5: Ethics of Censorship Measurement</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07990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9FE5-5CE6-D548-86E8-FD37138C75D8}"/>
              </a:ext>
            </a:extLst>
          </p:cNvPr>
          <p:cNvSpPr>
            <a:spLocks noGrp="1"/>
          </p:cNvSpPr>
          <p:nvPr>
            <p:ph type="title"/>
          </p:nvPr>
        </p:nvSpPr>
        <p:spPr/>
        <p:txBody>
          <a:bodyPr/>
          <a:lstStyle/>
          <a:p>
            <a:r>
              <a:rPr lang="en-US" dirty="0"/>
              <a:t>Types of Internet Filtering to Measure</a:t>
            </a:r>
          </a:p>
        </p:txBody>
      </p:sp>
      <p:sp>
        <p:nvSpPr>
          <p:cNvPr id="3" name="Content Placeholder 2">
            <a:extLst>
              <a:ext uri="{FF2B5EF4-FFF2-40B4-BE49-F238E27FC236}">
                <a16:creationId xmlns:a16="http://schemas.microsoft.com/office/drawing/2014/main" id="{1FD038DC-FAFB-1C47-A257-FA3B78BAABB8}"/>
              </a:ext>
            </a:extLst>
          </p:cNvPr>
          <p:cNvSpPr>
            <a:spLocks noGrp="1"/>
          </p:cNvSpPr>
          <p:nvPr>
            <p:ph idx="1"/>
          </p:nvPr>
        </p:nvSpPr>
        <p:spPr/>
        <p:txBody>
          <a:bodyPr/>
          <a:lstStyle/>
          <a:p>
            <a:r>
              <a:rPr lang="en-US" dirty="0"/>
              <a:t>DNS</a:t>
            </a:r>
          </a:p>
          <a:p>
            <a:pPr lvl="1"/>
            <a:r>
              <a:rPr lang="en-US" dirty="0"/>
              <a:t>Inconsistent responses</a:t>
            </a:r>
          </a:p>
          <a:p>
            <a:pPr lvl="1"/>
            <a:r>
              <a:rPr lang="en-US" dirty="0"/>
              <a:t>Blocked responses</a:t>
            </a:r>
          </a:p>
          <a:p>
            <a:r>
              <a:rPr lang="en-US" dirty="0"/>
              <a:t>TCP/IP</a:t>
            </a:r>
          </a:p>
          <a:p>
            <a:r>
              <a:rPr lang="en-US" dirty="0"/>
              <a:t>HTTP(S)</a:t>
            </a:r>
          </a:p>
          <a:p>
            <a:r>
              <a:rPr lang="en-US" dirty="0"/>
              <a:t>Circumvention tools</a:t>
            </a:r>
          </a:p>
          <a:p>
            <a:pPr lvl="1"/>
            <a:r>
              <a:rPr lang="en-US" dirty="0"/>
              <a:t>VPNs</a:t>
            </a:r>
          </a:p>
          <a:p>
            <a:pPr lvl="1"/>
            <a:r>
              <a:rPr lang="en-US" dirty="0"/>
              <a:t>Tor</a:t>
            </a:r>
          </a:p>
        </p:txBody>
      </p:sp>
    </p:spTree>
    <p:extLst>
      <p:ext uri="{BB962C8B-B14F-4D97-AF65-F5344CB8AC3E}">
        <p14:creationId xmlns:p14="http://schemas.microsoft.com/office/powerpoint/2010/main" val="552407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What is “Ethics”?</a:t>
            </a:r>
          </a:p>
        </p:txBody>
      </p:sp>
      <p:sp>
        <p:nvSpPr>
          <p:cNvPr id="19459" name="Content Placeholder 2"/>
          <p:cNvSpPr>
            <a:spLocks noGrp="1"/>
          </p:cNvSpPr>
          <p:nvPr>
            <p:ph idx="1"/>
          </p:nvPr>
        </p:nvSpPr>
        <p:spPr/>
        <p:txBody>
          <a:bodyPr>
            <a:normAutofit/>
          </a:bodyPr>
          <a:lstStyle/>
          <a:p>
            <a:r>
              <a:rPr lang="en-US" dirty="0"/>
              <a:t>“Ethics (or moral philosophy) involves systematizing, defending, and recommending concepts of right and wrong behavior.” </a:t>
            </a:r>
          </a:p>
          <a:p>
            <a:endParaRPr lang="en-US" dirty="0"/>
          </a:p>
          <a:p>
            <a:r>
              <a:rPr lang="en-US" b="1" dirty="0"/>
              <a:t>Normative ethics</a:t>
            </a:r>
            <a:r>
              <a:rPr lang="en-US" dirty="0"/>
              <a:t>, is concerned with developing a set of morals or guiding principles intended to influence the conduct of individuals and groups within a population (i.e., a profession, a religion, or society at large).</a:t>
            </a:r>
          </a:p>
          <a:p>
            <a:pPr lvl="1"/>
            <a:r>
              <a:rPr lang="en-US" dirty="0"/>
              <a:t>Consequentialism</a:t>
            </a:r>
          </a:p>
          <a:p>
            <a:pPr lvl="1"/>
            <a:r>
              <a:rPr lang="en-US" dirty="0"/>
              <a:t>Deontology</a:t>
            </a:r>
          </a:p>
        </p:txBody>
      </p:sp>
      <p:sp>
        <p:nvSpPr>
          <p:cNvPr id="2" name="TextBox 1"/>
          <p:cNvSpPr txBox="1"/>
          <p:nvPr/>
        </p:nvSpPr>
        <p:spPr>
          <a:xfrm>
            <a:off x="2257778" y="6948939"/>
            <a:ext cx="184731" cy="461665"/>
          </a:xfrm>
          <a:prstGeom prst="rect">
            <a:avLst/>
          </a:prstGeom>
          <a:noFill/>
        </p:spPr>
        <p:txBody>
          <a:bodyPr wrap="none" rtlCol="0">
            <a:spAutoFit/>
          </a:bodyPr>
          <a:lstStyle/>
          <a:p>
            <a:endParaRPr lang="en-US" sz="2400" dirty="0"/>
          </a:p>
        </p:txBody>
      </p:sp>
    </p:spTree>
    <p:extLst>
      <p:ext uri="{BB962C8B-B14F-4D97-AF65-F5344CB8AC3E}">
        <p14:creationId xmlns:p14="http://schemas.microsoft.com/office/powerpoint/2010/main" val="422253286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Computer Ethics</a:t>
            </a:r>
          </a:p>
        </p:txBody>
      </p:sp>
      <p:sp>
        <p:nvSpPr>
          <p:cNvPr id="20483" name="Content Placeholder 2"/>
          <p:cNvSpPr>
            <a:spLocks noGrp="1"/>
          </p:cNvSpPr>
          <p:nvPr>
            <p:ph idx="1"/>
          </p:nvPr>
        </p:nvSpPr>
        <p:spPr/>
        <p:txBody>
          <a:bodyPr>
            <a:normAutofit fontScale="92500" lnSpcReduction="20000"/>
          </a:bodyPr>
          <a:lstStyle/>
          <a:p>
            <a:pPr>
              <a:buFont typeface="Times" pitchFamily="-1" charset="0"/>
              <a:buNone/>
            </a:pPr>
            <a:r>
              <a:rPr lang="en-US" dirty="0"/>
              <a:t>“A typical problem in computer ethics arises because there is a policy vacuum about how computer technology should be used. </a:t>
            </a:r>
          </a:p>
          <a:p>
            <a:pPr>
              <a:buFont typeface="Times" pitchFamily="-1" charset="0"/>
              <a:buNone/>
            </a:pPr>
            <a:endParaRPr lang="en-US" dirty="0"/>
          </a:p>
          <a:p>
            <a:pPr>
              <a:buFont typeface="Times" pitchFamily="-1" charset="0"/>
              <a:buNone/>
            </a:pPr>
            <a:r>
              <a:rPr lang="en-US" dirty="0"/>
              <a:t>Computers provide us with </a:t>
            </a:r>
            <a:r>
              <a:rPr lang="en-US" b="1" dirty="0"/>
              <a:t>new capabilities </a:t>
            </a:r>
            <a:r>
              <a:rPr lang="en-US" dirty="0"/>
              <a:t>and these in turn give us </a:t>
            </a:r>
            <a:r>
              <a:rPr lang="en-US" b="1" dirty="0"/>
              <a:t>new choices </a:t>
            </a:r>
            <a:r>
              <a:rPr lang="en-US" dirty="0"/>
              <a:t>for action. Often, either no policies for conduct in these situations exist or existing policies seem inadequate. </a:t>
            </a:r>
          </a:p>
          <a:p>
            <a:pPr>
              <a:buFont typeface="Times" pitchFamily="-1" charset="0"/>
              <a:buNone/>
            </a:pPr>
            <a:endParaRPr lang="en-US" dirty="0"/>
          </a:p>
          <a:p>
            <a:pPr>
              <a:buFont typeface="Times" pitchFamily="-1" charset="0"/>
              <a:buNone/>
            </a:pPr>
            <a:r>
              <a:rPr lang="en-US" dirty="0"/>
              <a:t>A central task of computer ethics is to determine </a:t>
            </a:r>
            <a:r>
              <a:rPr lang="en-US" b="1" dirty="0"/>
              <a:t>what we should do </a:t>
            </a:r>
            <a:r>
              <a:rPr lang="en-US" dirty="0"/>
              <a:t>in such cases, i.e., to formulate policies to guide our actions.”</a:t>
            </a:r>
            <a:br>
              <a:rPr lang="en-US" dirty="0"/>
            </a:br>
            <a:endParaRPr lang="en-US" dirty="0"/>
          </a:p>
          <a:p>
            <a:pPr>
              <a:buFont typeface="Times" pitchFamily="-1" charset="0"/>
              <a:buNone/>
            </a:pPr>
            <a:r>
              <a:rPr lang="en-US" dirty="0"/>
              <a:t>														-Moor</a:t>
            </a:r>
          </a:p>
        </p:txBody>
      </p:sp>
    </p:spTree>
    <p:extLst>
      <p:ext uri="{BB962C8B-B14F-4D97-AF65-F5344CB8AC3E}">
        <p14:creationId xmlns:p14="http://schemas.microsoft.com/office/powerpoint/2010/main" val="103196985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vs. Law</a:t>
            </a:r>
          </a:p>
        </p:txBody>
      </p:sp>
      <p:sp>
        <p:nvSpPr>
          <p:cNvPr id="3" name="Content Placeholder 2"/>
          <p:cNvSpPr>
            <a:spLocks noGrp="1"/>
          </p:cNvSpPr>
          <p:nvPr>
            <p:ph idx="1"/>
          </p:nvPr>
        </p:nvSpPr>
        <p:spPr/>
        <p:txBody>
          <a:bodyPr>
            <a:normAutofit fontScale="92500" lnSpcReduction="20000"/>
          </a:bodyPr>
          <a:lstStyle/>
          <a:p>
            <a:r>
              <a:rPr lang="en-US" sz="3200" dirty="0"/>
              <a:t>“Law can be defined as a consistent set of universal rules that are widely published, generally accepted, and usually enforced”</a:t>
            </a:r>
            <a:br>
              <a:rPr lang="en-US" sz="3200" dirty="0"/>
            </a:br>
            <a:endParaRPr lang="en-US" sz="3200" dirty="0"/>
          </a:p>
          <a:p>
            <a:r>
              <a:rPr lang="en-US" sz="3200" dirty="0"/>
              <a:t>Related but by no means identical (e.g., legal but not ethical, ethical but not legal)</a:t>
            </a:r>
          </a:p>
          <a:p>
            <a:pPr lvl="1"/>
            <a:r>
              <a:rPr lang="en-US" sz="2667" dirty="0"/>
              <a:t>Adherence to ethical principles may be required to meet regulatory requirements surrounding academic research</a:t>
            </a:r>
          </a:p>
          <a:p>
            <a:pPr lvl="1"/>
            <a:r>
              <a:rPr lang="en-US" sz="2667" dirty="0"/>
              <a:t>A law may illuminate the line between beneficial acts and harmful ones.</a:t>
            </a:r>
          </a:p>
          <a:p>
            <a:pPr lvl="1"/>
            <a:r>
              <a:rPr lang="en-US" sz="2667" dirty="0"/>
              <a:t>If the computer security research community develops ethical principals and standards that are acceptable to the profession and integrates those as standard practice, it makes it easier for legislatures and courts to effectively perform their functions.</a:t>
            </a:r>
          </a:p>
        </p:txBody>
      </p:sp>
    </p:spTree>
    <p:extLst>
      <p:ext uri="{BB962C8B-B14F-4D97-AF65-F5344CB8AC3E}">
        <p14:creationId xmlns:p14="http://schemas.microsoft.com/office/powerpoint/2010/main" val="279766315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Salganik’s</a:t>
            </a:r>
            <a:r>
              <a:rPr lang="en-US" dirty="0"/>
              <a:t> </a:t>
            </a:r>
            <a:r>
              <a:rPr lang="en-US" b="1" dirty="0"/>
              <a:t>Principles-Based</a:t>
            </a:r>
            <a:r>
              <a:rPr lang="en-US" dirty="0"/>
              <a:t> Approach</a:t>
            </a:r>
          </a:p>
        </p:txBody>
      </p:sp>
      <p:pic>
        <p:nvPicPr>
          <p:cNvPr id="4" name="Picture 3"/>
          <p:cNvPicPr>
            <a:picLocks noChangeAspect="1"/>
          </p:cNvPicPr>
          <p:nvPr/>
        </p:nvPicPr>
        <p:blipFill>
          <a:blip r:embed="rId2"/>
          <a:stretch>
            <a:fillRect/>
          </a:stretch>
        </p:blipFill>
        <p:spPr>
          <a:xfrm>
            <a:off x="1043596" y="2307951"/>
            <a:ext cx="9753600" cy="2794000"/>
          </a:xfrm>
          <a:prstGeom prst="rect">
            <a:avLst/>
          </a:prstGeom>
        </p:spPr>
      </p:pic>
    </p:spTree>
    <p:extLst>
      <p:ext uri="{BB962C8B-B14F-4D97-AF65-F5344CB8AC3E}">
        <p14:creationId xmlns:p14="http://schemas.microsoft.com/office/powerpoint/2010/main" val="709248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2699-A1B7-5C44-9473-619B6E9B6C4E}"/>
              </a:ext>
            </a:extLst>
          </p:cNvPr>
          <p:cNvSpPr>
            <a:spLocks noGrp="1"/>
          </p:cNvSpPr>
          <p:nvPr>
            <p:ph type="title"/>
          </p:nvPr>
        </p:nvSpPr>
        <p:spPr/>
        <p:txBody>
          <a:bodyPr>
            <a:normAutofit/>
          </a:bodyPr>
          <a:lstStyle/>
          <a:p>
            <a:r>
              <a:rPr lang="en-US" sz="3600" dirty="0"/>
              <a:t>Questions and Concerns for Censorship Measurement</a:t>
            </a:r>
          </a:p>
        </p:txBody>
      </p:sp>
      <p:sp>
        <p:nvSpPr>
          <p:cNvPr id="3" name="Content Placeholder 2">
            <a:extLst>
              <a:ext uri="{FF2B5EF4-FFF2-40B4-BE49-F238E27FC236}">
                <a16:creationId xmlns:a16="http://schemas.microsoft.com/office/drawing/2014/main" id="{331E6570-8EE6-4548-A1A9-4B352EBC2D5C}"/>
              </a:ext>
            </a:extLst>
          </p:cNvPr>
          <p:cNvSpPr>
            <a:spLocks noGrp="1"/>
          </p:cNvSpPr>
          <p:nvPr>
            <p:ph idx="1"/>
          </p:nvPr>
        </p:nvSpPr>
        <p:spPr>
          <a:xfrm>
            <a:off x="838200" y="1444625"/>
            <a:ext cx="10515600" cy="4351338"/>
          </a:xfrm>
        </p:spPr>
        <p:txBody>
          <a:bodyPr>
            <a:normAutofit fontScale="92500" lnSpcReduction="20000"/>
          </a:bodyPr>
          <a:lstStyle/>
          <a:p>
            <a:r>
              <a:rPr lang="en-US" sz="1800" dirty="0"/>
              <a:t>When is consent necessary? Do the benefits of widespread measurement outweigh the need for consent? </a:t>
            </a:r>
          </a:p>
          <a:p>
            <a:r>
              <a:rPr lang="en-US" sz="1800" dirty="0"/>
              <a:t>Can we mitigate or eliminate the need for consent by tagging measurements with some indication that they were collected without the user’s consent? </a:t>
            </a:r>
          </a:p>
          <a:p>
            <a:r>
              <a:rPr lang="en-US" sz="1800" dirty="0"/>
              <a:t>Does identifying intermediary machines that arguably constitute “infrastructure” (e.g., an ISP’s DNS resolver, a CDN cache node), and thus presumably have no direct associations with the actions of individuals, sufficiently mitigate risk? </a:t>
            </a:r>
          </a:p>
          <a:p>
            <a:r>
              <a:rPr lang="en-US" sz="1800" dirty="0"/>
              <a:t>Are there tradeoffs we face by restricting ourselves to only measuring from such infrastructure machines? </a:t>
            </a:r>
          </a:p>
          <a:p>
            <a:r>
              <a:rPr lang="en-US" sz="1800" dirty="0"/>
              <a:t>What considerations should censorship measurement incorporate to respect the resources that the measurement imposes on third parties, and the time sites spend investigating measurement traffic? </a:t>
            </a:r>
          </a:p>
          <a:p>
            <a:r>
              <a:rPr lang="en-US" sz="1800" dirty="0"/>
              <a:t>If a given country deems the network traffic associated with censorship measurements itself in violation of the country’s laws, on what basis can such measurements ethically proceed? Are some forms of illegal measurements more ethical in this regard than others? </a:t>
            </a:r>
          </a:p>
          <a:p>
            <a:r>
              <a:rPr lang="en-US" sz="1800" dirty="0"/>
              <a:t>How do we manage the uncertainty in risk to users due to differing technical abilities and adherence to the rule of law across countries? Is it reasonable to assume that a censor who analyzes network logs for malfeasance will fully understand (i.e., have “clue”) what the logs contain, and take the time and effort to look more broadly than just at specific infringing actions? </a:t>
            </a:r>
          </a:p>
          <a:p>
            <a:r>
              <a:rPr lang="en-US" sz="1800" dirty="0"/>
              <a:t>Along with considering risks, what are apt ways to assess the benefits provided by censorship measurements?</a:t>
            </a:r>
          </a:p>
        </p:txBody>
      </p:sp>
    </p:spTree>
    <p:extLst>
      <p:ext uri="{BB962C8B-B14F-4D97-AF65-F5344CB8AC3E}">
        <p14:creationId xmlns:p14="http://schemas.microsoft.com/office/powerpoint/2010/main" val="61756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Types of Filtering</a:t>
            </a:r>
          </a:p>
        </p:txBody>
      </p:sp>
      <p:sp>
        <p:nvSpPr>
          <p:cNvPr id="175" name="Shape 175"/>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5</a:t>
            </a:fld>
            <a:endParaRPr lang="en"/>
          </a:p>
        </p:txBody>
      </p:sp>
      <p:sp>
        <p:nvSpPr>
          <p:cNvPr id="176" name="Shape 176"/>
          <p:cNvSpPr/>
          <p:nvPr/>
        </p:nvSpPr>
        <p:spPr>
          <a:xfrm>
            <a:off x="3157432" y="1660068"/>
            <a:ext cx="4788288" cy="3668112"/>
          </a:xfrm>
          <a:prstGeom prst="cloud">
            <a:avLst/>
          </a:prstGeom>
          <a:solidFill>
            <a:srgbClr val="EFEFEF"/>
          </a:solidFill>
          <a:ln w="12700" cap="flat" cmpd="sng">
            <a:solidFill>
              <a:schemeClr val="accent3"/>
            </a:solidFill>
            <a:prstDash val="solid"/>
            <a:miter/>
            <a:headEnd type="none" w="med" len="med"/>
            <a:tailEnd type="none" w="med" len="med"/>
          </a:ln>
        </p:spPr>
        <p:txBody>
          <a:bodyPr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177" name="Shape 177"/>
          <p:cNvGrpSpPr/>
          <p:nvPr/>
        </p:nvGrpSpPr>
        <p:grpSpPr>
          <a:xfrm>
            <a:off x="7564001" y="1224300"/>
            <a:ext cx="2677999" cy="2287800"/>
            <a:chOff x="5673000" y="1299225"/>
            <a:chExt cx="2008499" cy="1715850"/>
          </a:xfrm>
        </p:grpSpPr>
        <p:pic>
          <p:nvPicPr>
            <p:cNvPr id="178" name="Shape 178"/>
            <p:cNvPicPr preferRelativeResize="0"/>
            <p:nvPr/>
          </p:nvPicPr>
          <p:blipFill>
            <a:blip r:embed="rId3">
              <a:alphaModFix/>
            </a:blip>
            <a:stretch>
              <a:fillRect/>
            </a:stretch>
          </p:blipFill>
          <p:spPr>
            <a:xfrm>
              <a:off x="6331350" y="1299225"/>
              <a:ext cx="691799" cy="890740"/>
            </a:xfrm>
            <a:prstGeom prst="rect">
              <a:avLst/>
            </a:prstGeom>
            <a:noFill/>
            <a:ln>
              <a:noFill/>
            </a:ln>
          </p:spPr>
        </p:pic>
        <p:sp>
          <p:nvSpPr>
            <p:cNvPr id="179" name="Shape 179"/>
            <p:cNvSpPr txBox="1"/>
            <p:nvPr/>
          </p:nvSpPr>
          <p:spPr>
            <a:xfrm>
              <a:off x="5673000" y="2157675"/>
              <a:ext cx="2008499" cy="857400"/>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DNS</a:t>
              </a:r>
            </a:p>
            <a:p>
              <a:pPr algn="ctr"/>
              <a:r>
                <a:rPr lang="en" sz="3200">
                  <a:latin typeface="Calibri"/>
                  <a:ea typeface="Calibri"/>
                  <a:cs typeface="Calibri"/>
                  <a:sym typeface="Calibri"/>
                </a:rPr>
                <a:t>resolver</a:t>
              </a:r>
            </a:p>
          </p:txBody>
        </p:sp>
      </p:grpSp>
      <p:grpSp>
        <p:nvGrpSpPr>
          <p:cNvPr id="180" name="Shape 180"/>
          <p:cNvGrpSpPr/>
          <p:nvPr/>
        </p:nvGrpSpPr>
        <p:grpSpPr>
          <a:xfrm>
            <a:off x="7402567" y="4618566"/>
            <a:ext cx="2677999" cy="2245833"/>
            <a:chOff x="5551925" y="3527299"/>
            <a:chExt cx="2008499" cy="1684375"/>
          </a:xfrm>
        </p:grpSpPr>
        <p:pic>
          <p:nvPicPr>
            <p:cNvPr id="181" name="Shape 181"/>
            <p:cNvPicPr preferRelativeResize="0"/>
            <p:nvPr/>
          </p:nvPicPr>
          <p:blipFill rotWithShape="1">
            <a:blip r:embed="rId4">
              <a:alphaModFix/>
            </a:blip>
            <a:srcRect/>
            <a:stretch/>
          </p:blipFill>
          <p:spPr>
            <a:xfrm>
              <a:off x="6177875" y="3527299"/>
              <a:ext cx="756600" cy="907799"/>
            </a:xfrm>
            <a:prstGeom prst="rect">
              <a:avLst/>
            </a:prstGeom>
            <a:noFill/>
            <a:ln>
              <a:noFill/>
            </a:ln>
          </p:spPr>
        </p:pic>
        <p:sp>
          <p:nvSpPr>
            <p:cNvPr id="182" name="Shape 182"/>
            <p:cNvSpPr txBox="1"/>
            <p:nvPr/>
          </p:nvSpPr>
          <p:spPr>
            <a:xfrm>
              <a:off x="5551925" y="4354275"/>
              <a:ext cx="2008499" cy="857400"/>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twitter.com</a:t>
              </a:r>
            </a:p>
            <a:p>
              <a:pPr algn="ctr"/>
              <a:r>
                <a:rPr lang="en" sz="3200">
                  <a:latin typeface="Calibri"/>
                  <a:ea typeface="Calibri"/>
                  <a:cs typeface="Calibri"/>
                  <a:sym typeface="Calibri"/>
                </a:rPr>
                <a:t>Web server</a:t>
              </a:r>
            </a:p>
          </p:txBody>
        </p:sp>
      </p:grpSp>
      <p:grpSp>
        <p:nvGrpSpPr>
          <p:cNvPr id="183" name="Shape 183"/>
          <p:cNvGrpSpPr/>
          <p:nvPr/>
        </p:nvGrpSpPr>
        <p:grpSpPr>
          <a:xfrm>
            <a:off x="303401" y="2611364"/>
            <a:ext cx="2677999" cy="1746795"/>
            <a:chOff x="401200" y="2232385"/>
            <a:chExt cx="2008499" cy="1310096"/>
          </a:xfrm>
        </p:grpSpPr>
        <p:pic>
          <p:nvPicPr>
            <p:cNvPr id="184" name="Shape 184"/>
            <p:cNvPicPr preferRelativeResize="0"/>
            <p:nvPr/>
          </p:nvPicPr>
          <p:blipFill rotWithShape="1">
            <a:blip r:embed="rId5">
              <a:alphaModFix/>
            </a:blip>
            <a:srcRect/>
            <a:stretch/>
          </p:blipFill>
          <p:spPr>
            <a:xfrm>
              <a:off x="1059553" y="2232385"/>
              <a:ext cx="691799" cy="860700"/>
            </a:xfrm>
            <a:prstGeom prst="rect">
              <a:avLst/>
            </a:prstGeom>
            <a:noFill/>
            <a:ln>
              <a:noFill/>
            </a:ln>
          </p:spPr>
        </p:pic>
        <p:sp>
          <p:nvSpPr>
            <p:cNvPr id="185" name="Shape 185"/>
            <p:cNvSpPr txBox="1"/>
            <p:nvPr/>
          </p:nvSpPr>
          <p:spPr>
            <a:xfrm>
              <a:off x="401200" y="3015081"/>
              <a:ext cx="2008499" cy="527399"/>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User</a:t>
              </a:r>
            </a:p>
          </p:txBody>
        </p:sp>
      </p:grpSp>
      <p:grpSp>
        <p:nvGrpSpPr>
          <p:cNvPr id="186" name="Shape 186"/>
          <p:cNvGrpSpPr/>
          <p:nvPr/>
        </p:nvGrpSpPr>
        <p:grpSpPr>
          <a:xfrm>
            <a:off x="2589234" y="1124827"/>
            <a:ext cx="5528399" cy="1264839"/>
            <a:chOff x="1941925" y="1072220"/>
            <a:chExt cx="4146299" cy="948629"/>
          </a:xfrm>
        </p:grpSpPr>
        <p:cxnSp>
          <p:nvCxnSpPr>
            <p:cNvPr id="187" name="Shape 187"/>
            <p:cNvCxnSpPr/>
            <p:nvPr/>
          </p:nvCxnSpPr>
          <p:spPr>
            <a:xfrm rot="10800000" flipH="1">
              <a:off x="1941925" y="1412149"/>
              <a:ext cx="4146299" cy="608700"/>
            </a:xfrm>
            <a:prstGeom prst="straightConnector1">
              <a:avLst/>
            </a:prstGeom>
            <a:noFill/>
            <a:ln w="38100" cap="flat" cmpd="sng">
              <a:solidFill>
                <a:srgbClr val="000000"/>
              </a:solidFill>
              <a:prstDash val="solid"/>
              <a:round/>
              <a:headEnd type="none" w="lg" len="lg"/>
              <a:tailEnd type="triangle" w="lg" len="lg"/>
            </a:ln>
          </p:spPr>
        </p:cxnSp>
        <p:sp>
          <p:nvSpPr>
            <p:cNvPr id="188" name="Shape 188"/>
            <p:cNvSpPr txBox="1"/>
            <p:nvPr/>
          </p:nvSpPr>
          <p:spPr>
            <a:xfrm rot="-484347">
              <a:off x="2323234" y="1283093"/>
              <a:ext cx="3035780" cy="459053"/>
            </a:xfrm>
            <a:prstGeom prst="rect">
              <a:avLst/>
            </a:prstGeom>
            <a:noFill/>
            <a:ln>
              <a:noFill/>
            </a:ln>
          </p:spPr>
          <p:txBody>
            <a:bodyPr lIns="121900" tIns="121900" rIns="121900" bIns="121900" anchor="t" anchorCtr="0">
              <a:noAutofit/>
            </a:bodyPr>
            <a:lstStyle/>
            <a:p>
              <a:r>
                <a:rPr lang="en" sz="3200">
                  <a:latin typeface="Calibri"/>
                  <a:ea typeface="Calibri"/>
                  <a:cs typeface="Calibri"/>
                  <a:sym typeface="Calibri"/>
                </a:rPr>
                <a:t>Q: twitter.com?</a:t>
              </a:r>
            </a:p>
          </p:txBody>
        </p:sp>
      </p:grpSp>
      <p:grpSp>
        <p:nvGrpSpPr>
          <p:cNvPr id="189" name="Shape 189"/>
          <p:cNvGrpSpPr/>
          <p:nvPr/>
        </p:nvGrpSpPr>
        <p:grpSpPr>
          <a:xfrm>
            <a:off x="2589234" y="1669891"/>
            <a:ext cx="5528399" cy="1287388"/>
            <a:chOff x="1941925" y="1481018"/>
            <a:chExt cx="4146299" cy="965541"/>
          </a:xfrm>
        </p:grpSpPr>
        <p:cxnSp>
          <p:nvCxnSpPr>
            <p:cNvPr id="190" name="Shape 190"/>
            <p:cNvCxnSpPr/>
            <p:nvPr/>
          </p:nvCxnSpPr>
          <p:spPr>
            <a:xfrm flipH="1">
              <a:off x="1941925" y="1837859"/>
              <a:ext cx="4146299" cy="608700"/>
            </a:xfrm>
            <a:prstGeom prst="straightConnector1">
              <a:avLst/>
            </a:prstGeom>
            <a:noFill/>
            <a:ln w="38100" cap="flat" cmpd="sng">
              <a:solidFill>
                <a:srgbClr val="000000"/>
              </a:solidFill>
              <a:prstDash val="solid"/>
              <a:round/>
              <a:headEnd type="none" w="lg" len="lg"/>
              <a:tailEnd type="triangle" w="lg" len="lg"/>
            </a:ln>
          </p:spPr>
        </p:cxnSp>
        <p:sp>
          <p:nvSpPr>
            <p:cNvPr id="191" name="Shape 191"/>
            <p:cNvSpPr txBox="1"/>
            <p:nvPr/>
          </p:nvSpPr>
          <p:spPr>
            <a:xfrm rot="-484443">
              <a:off x="2778139" y="1670591"/>
              <a:ext cx="2731880" cy="459053"/>
            </a:xfrm>
            <a:prstGeom prst="rect">
              <a:avLst/>
            </a:prstGeom>
            <a:noFill/>
            <a:ln>
              <a:noFill/>
            </a:ln>
          </p:spPr>
          <p:txBody>
            <a:bodyPr lIns="121900" tIns="121900" rIns="121900" bIns="121900" anchor="t" anchorCtr="0">
              <a:noAutofit/>
            </a:bodyPr>
            <a:lstStyle/>
            <a:p>
              <a:r>
                <a:rPr lang="en" sz="3200">
                  <a:latin typeface="Calibri"/>
                  <a:ea typeface="Calibri"/>
                  <a:cs typeface="Calibri"/>
                  <a:sym typeface="Calibri"/>
                </a:rPr>
                <a:t>R: 185.45.5.43</a:t>
              </a:r>
            </a:p>
          </p:txBody>
        </p:sp>
      </p:grpSp>
      <p:grpSp>
        <p:nvGrpSpPr>
          <p:cNvPr id="192" name="Shape 192"/>
          <p:cNvGrpSpPr/>
          <p:nvPr/>
        </p:nvGrpSpPr>
        <p:grpSpPr>
          <a:xfrm>
            <a:off x="2687200" y="2750272"/>
            <a:ext cx="5290400" cy="1445161"/>
            <a:chOff x="2015400" y="2291303"/>
            <a:chExt cx="3967800" cy="1083871"/>
          </a:xfrm>
        </p:grpSpPr>
        <p:cxnSp>
          <p:nvCxnSpPr>
            <p:cNvPr id="193" name="Shape 193"/>
            <p:cNvCxnSpPr/>
            <p:nvPr/>
          </p:nvCxnSpPr>
          <p:spPr>
            <a:xfrm>
              <a:off x="2015400" y="2640175"/>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194" name="Shape 194"/>
            <p:cNvSpPr txBox="1"/>
            <p:nvPr/>
          </p:nvSpPr>
          <p:spPr>
            <a:xfrm rot="630961">
              <a:off x="2475631" y="2564507"/>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TCP SYN</a:t>
              </a:r>
            </a:p>
          </p:txBody>
        </p:sp>
      </p:grpSp>
      <p:grpSp>
        <p:nvGrpSpPr>
          <p:cNvPr id="195" name="Shape 195"/>
          <p:cNvGrpSpPr/>
          <p:nvPr/>
        </p:nvGrpSpPr>
        <p:grpSpPr>
          <a:xfrm>
            <a:off x="2708232" y="3235989"/>
            <a:ext cx="5290400" cy="1460199"/>
            <a:chOff x="2031174" y="2655591"/>
            <a:chExt cx="3967800" cy="1095149"/>
          </a:xfrm>
        </p:grpSpPr>
        <p:cxnSp>
          <p:nvCxnSpPr>
            <p:cNvPr id="196" name="Shape 196"/>
            <p:cNvCxnSpPr/>
            <p:nvPr/>
          </p:nvCxnSpPr>
          <p:spPr>
            <a:xfrm rot="10800000">
              <a:off x="2031174" y="3015740"/>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197" name="Shape 197"/>
            <p:cNvSpPr txBox="1"/>
            <p:nvPr/>
          </p:nvSpPr>
          <p:spPr>
            <a:xfrm rot="630961">
              <a:off x="2413056" y="2928795"/>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TCP SYN-ACK</a:t>
              </a:r>
            </a:p>
          </p:txBody>
        </p:sp>
      </p:grpSp>
      <p:grpSp>
        <p:nvGrpSpPr>
          <p:cNvPr id="198" name="Shape 198"/>
          <p:cNvGrpSpPr/>
          <p:nvPr/>
        </p:nvGrpSpPr>
        <p:grpSpPr>
          <a:xfrm>
            <a:off x="2687200" y="3867872"/>
            <a:ext cx="5290400" cy="1445161"/>
            <a:chOff x="2015400" y="3129503"/>
            <a:chExt cx="3967800" cy="1083871"/>
          </a:xfrm>
        </p:grpSpPr>
        <p:cxnSp>
          <p:nvCxnSpPr>
            <p:cNvPr id="199" name="Shape 199"/>
            <p:cNvCxnSpPr/>
            <p:nvPr/>
          </p:nvCxnSpPr>
          <p:spPr>
            <a:xfrm>
              <a:off x="2015400" y="3478375"/>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200" name="Shape 200"/>
            <p:cNvSpPr txBox="1"/>
            <p:nvPr/>
          </p:nvSpPr>
          <p:spPr>
            <a:xfrm rot="630961">
              <a:off x="2475631" y="3402707"/>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HTTP GET /</a:t>
              </a:r>
            </a:p>
          </p:txBody>
        </p:sp>
      </p:grpSp>
      <p:grpSp>
        <p:nvGrpSpPr>
          <p:cNvPr id="201" name="Shape 201"/>
          <p:cNvGrpSpPr/>
          <p:nvPr/>
        </p:nvGrpSpPr>
        <p:grpSpPr>
          <a:xfrm>
            <a:off x="2708232" y="4353589"/>
            <a:ext cx="5290400" cy="1460199"/>
            <a:chOff x="2031174" y="3493791"/>
            <a:chExt cx="3967800" cy="1095149"/>
          </a:xfrm>
        </p:grpSpPr>
        <p:cxnSp>
          <p:nvCxnSpPr>
            <p:cNvPr id="202" name="Shape 202"/>
            <p:cNvCxnSpPr/>
            <p:nvPr/>
          </p:nvCxnSpPr>
          <p:spPr>
            <a:xfrm rot="10800000">
              <a:off x="2031174" y="3853940"/>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203" name="Shape 203"/>
            <p:cNvSpPr txBox="1"/>
            <p:nvPr/>
          </p:nvSpPr>
          <p:spPr>
            <a:xfrm rot="630961">
              <a:off x="2413056" y="3766995"/>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HTTP 200 OK</a:t>
              </a:r>
            </a:p>
          </p:txBody>
        </p:sp>
      </p:grpSp>
      <p:grpSp>
        <p:nvGrpSpPr>
          <p:cNvPr id="204" name="Shape 204"/>
          <p:cNvGrpSpPr/>
          <p:nvPr/>
        </p:nvGrpSpPr>
        <p:grpSpPr>
          <a:xfrm>
            <a:off x="835468" y="637201"/>
            <a:ext cx="10053833" cy="6220900"/>
            <a:chOff x="626600" y="477900"/>
            <a:chExt cx="7540375" cy="4665675"/>
          </a:xfrm>
        </p:grpSpPr>
        <p:sp>
          <p:nvSpPr>
            <p:cNvPr id="205" name="Shape 205"/>
            <p:cNvSpPr/>
            <p:nvPr/>
          </p:nvSpPr>
          <p:spPr>
            <a:xfrm>
              <a:off x="626600" y="987675"/>
              <a:ext cx="7054799" cy="4155900"/>
            </a:xfrm>
            <a:prstGeom prst="rect">
              <a:avLst/>
            </a:prstGeom>
            <a:solidFill>
              <a:srgbClr val="FFFFFF">
                <a:alpha val="80770"/>
              </a:srgbClr>
            </a:solidFill>
            <a:ln>
              <a:noFill/>
            </a:ln>
          </p:spPr>
          <p:txBody>
            <a:bodyPr lIns="121900" tIns="121900" rIns="121900" bIns="121900" anchor="ctr" anchorCtr="0">
              <a:noAutofit/>
            </a:bodyPr>
            <a:lstStyle/>
            <a:p>
              <a:endParaRPr sz="2400"/>
            </a:p>
          </p:txBody>
        </p:sp>
        <p:sp>
          <p:nvSpPr>
            <p:cNvPr id="206" name="Shape 206"/>
            <p:cNvSpPr/>
            <p:nvPr/>
          </p:nvSpPr>
          <p:spPr>
            <a:xfrm>
              <a:off x="5034675" y="477900"/>
              <a:ext cx="3132300" cy="509700"/>
            </a:xfrm>
            <a:prstGeom prst="rect">
              <a:avLst/>
            </a:prstGeom>
            <a:solidFill>
              <a:srgbClr val="FFFFFF">
                <a:alpha val="80770"/>
              </a:srgbClr>
            </a:solidFill>
            <a:ln>
              <a:noFill/>
            </a:ln>
          </p:spPr>
          <p:txBody>
            <a:bodyPr lIns="121900" tIns="121900" rIns="121900" bIns="121900" anchor="ctr" anchorCtr="0">
              <a:noAutofit/>
            </a:bodyPr>
            <a:lstStyle/>
            <a:p>
              <a:endParaRPr sz="2400"/>
            </a:p>
          </p:txBody>
        </p:sp>
      </p:grpSp>
      <p:sp>
        <p:nvSpPr>
          <p:cNvPr id="207" name="Shape 207"/>
          <p:cNvSpPr/>
          <p:nvPr/>
        </p:nvSpPr>
        <p:spPr>
          <a:xfrm>
            <a:off x="6611301" y="1004501"/>
            <a:ext cx="3839999" cy="1685999"/>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dirty="0">
                <a:latin typeface="Calibri"/>
                <a:ea typeface="Calibri"/>
                <a:cs typeface="Calibri"/>
                <a:sym typeface="Calibri"/>
              </a:rPr>
              <a:t>NXDOMAIN</a:t>
            </a:r>
          </a:p>
          <a:p>
            <a:pPr marL="609585" indent="-507987">
              <a:buSzPct val="100000"/>
              <a:buFont typeface="Calibri"/>
              <a:buChar char="-"/>
            </a:pPr>
            <a:r>
              <a:rPr lang="en" sz="3200" dirty="0">
                <a:latin typeface="Calibri"/>
                <a:ea typeface="Calibri"/>
                <a:cs typeface="Calibri"/>
                <a:sym typeface="Calibri"/>
              </a:rPr>
              <a:t>Drop request</a:t>
            </a:r>
          </a:p>
          <a:p>
            <a:pPr marL="609585" indent="-507987">
              <a:buSzPct val="100000"/>
              <a:buFont typeface="Calibri"/>
              <a:buChar char="-"/>
            </a:pPr>
            <a:r>
              <a:rPr lang="en" sz="3200" dirty="0">
                <a:latin typeface="Calibri"/>
                <a:ea typeface="Calibri"/>
                <a:cs typeface="Calibri"/>
                <a:sym typeface="Calibri"/>
              </a:rPr>
              <a:t>Inject response</a:t>
            </a:r>
          </a:p>
        </p:txBody>
      </p:sp>
      <p:sp>
        <p:nvSpPr>
          <p:cNvPr id="208" name="Shape 208"/>
          <p:cNvSpPr/>
          <p:nvPr/>
        </p:nvSpPr>
        <p:spPr>
          <a:xfrm>
            <a:off x="4428167" y="5076533"/>
            <a:ext cx="2953599" cy="1581200"/>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a:latin typeface="Calibri"/>
                <a:ea typeface="Calibri"/>
                <a:cs typeface="Calibri"/>
                <a:sym typeface="Calibri"/>
              </a:rPr>
              <a:t>Send RST</a:t>
            </a:r>
          </a:p>
          <a:p>
            <a:pPr marL="609585" indent="-507987">
              <a:buSzPct val="100000"/>
              <a:buFont typeface="Calibri"/>
              <a:buChar char="-"/>
            </a:pPr>
            <a:r>
              <a:rPr lang="en" sz="3200">
                <a:latin typeface="Calibri"/>
                <a:ea typeface="Calibri"/>
                <a:cs typeface="Calibri"/>
                <a:sym typeface="Calibri"/>
              </a:rPr>
              <a:t>Drop GET</a:t>
            </a:r>
          </a:p>
          <a:p>
            <a:pPr marL="609585" indent="-507987">
              <a:buSzPct val="100000"/>
              <a:buFont typeface="Calibri"/>
              <a:buChar char="-"/>
            </a:pPr>
            <a:r>
              <a:rPr lang="en" sz="3200">
                <a:latin typeface="Calibri"/>
                <a:ea typeface="Calibri"/>
                <a:cs typeface="Calibri"/>
                <a:sym typeface="Calibri"/>
              </a:rPr>
              <a:t>HTTP 302</a:t>
            </a:r>
          </a:p>
        </p:txBody>
      </p:sp>
      <p:sp>
        <p:nvSpPr>
          <p:cNvPr id="209" name="Shape 209"/>
          <p:cNvSpPr/>
          <p:nvPr/>
        </p:nvSpPr>
        <p:spPr>
          <a:xfrm>
            <a:off x="6712900" y="3596601"/>
            <a:ext cx="2872400" cy="1099599"/>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a:solidFill>
                  <a:schemeClr val="dk1"/>
                </a:solidFill>
                <a:latin typeface="Calibri"/>
                <a:ea typeface="Calibri"/>
                <a:cs typeface="Calibri"/>
                <a:sym typeface="Calibri"/>
              </a:rPr>
              <a:t>Send RST</a:t>
            </a:r>
          </a:p>
          <a:p>
            <a:pPr marL="609585" indent="-507987">
              <a:buSzPct val="100000"/>
              <a:buFont typeface="Calibri"/>
              <a:buChar char="-"/>
            </a:pPr>
            <a:r>
              <a:rPr lang="en" sz="3200">
                <a:latin typeface="Calibri"/>
                <a:ea typeface="Calibri"/>
                <a:cs typeface="Calibri"/>
                <a:sym typeface="Calibri"/>
              </a:rPr>
              <a:t>Drop SYN</a:t>
            </a:r>
          </a:p>
        </p:txBody>
      </p:sp>
      <p:grpSp>
        <p:nvGrpSpPr>
          <p:cNvPr id="210" name="Shape 210"/>
          <p:cNvGrpSpPr/>
          <p:nvPr/>
        </p:nvGrpSpPr>
        <p:grpSpPr>
          <a:xfrm>
            <a:off x="4037333" y="2538100"/>
            <a:ext cx="2128400" cy="1667051"/>
            <a:chOff x="147512" y="3566450"/>
            <a:chExt cx="1596300" cy="1250288"/>
          </a:xfrm>
        </p:grpSpPr>
        <p:pic>
          <p:nvPicPr>
            <p:cNvPr id="211" name="Shape 211"/>
            <p:cNvPicPr preferRelativeResize="0"/>
            <p:nvPr/>
          </p:nvPicPr>
          <p:blipFill rotWithShape="1">
            <a:blip r:embed="rId6">
              <a:alphaModFix/>
            </a:blip>
            <a:srcRect l="19178"/>
            <a:stretch/>
          </p:blipFill>
          <p:spPr>
            <a:xfrm>
              <a:off x="507962" y="3566450"/>
              <a:ext cx="875399" cy="857400"/>
            </a:xfrm>
            <a:prstGeom prst="rect">
              <a:avLst/>
            </a:prstGeom>
            <a:noFill/>
            <a:ln>
              <a:noFill/>
            </a:ln>
          </p:spPr>
        </p:pic>
        <p:sp>
          <p:nvSpPr>
            <p:cNvPr id="212" name="Shape 212"/>
            <p:cNvSpPr txBox="1"/>
            <p:nvPr/>
          </p:nvSpPr>
          <p:spPr>
            <a:xfrm>
              <a:off x="147512" y="4361638"/>
              <a:ext cx="1596300" cy="455100"/>
            </a:xfrm>
            <a:prstGeom prst="rect">
              <a:avLst/>
            </a:prstGeom>
            <a:noFill/>
            <a:ln>
              <a:noFill/>
            </a:ln>
          </p:spPr>
          <p:txBody>
            <a:bodyPr lIns="91433" tIns="45700" rIns="91433" bIns="45700" anchor="t" anchorCtr="0">
              <a:noAutofit/>
            </a:bodyPr>
            <a:lstStyle/>
            <a:p>
              <a:pPr algn="ctr">
                <a:buSzPct val="25000"/>
              </a:pPr>
              <a:r>
                <a:rPr lang="en" sz="4000">
                  <a:solidFill>
                    <a:schemeClr val="dk1"/>
                  </a:solidFill>
                  <a:latin typeface="Calibri"/>
                  <a:ea typeface="Calibri"/>
                  <a:cs typeface="Calibri"/>
                  <a:sym typeface="Calibri"/>
                </a:rPr>
                <a:t>Censor</a:t>
              </a:r>
            </a:p>
          </p:txBody>
        </p:sp>
      </p:grpSp>
      <p:sp>
        <p:nvSpPr>
          <p:cNvPr id="213" name="Shape 213"/>
          <p:cNvSpPr txBox="1"/>
          <p:nvPr/>
        </p:nvSpPr>
        <p:spPr>
          <a:xfrm>
            <a:off x="6611301" y="285000"/>
            <a:ext cx="3839999"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Domains</a:t>
            </a:r>
          </a:p>
        </p:txBody>
      </p:sp>
      <p:sp>
        <p:nvSpPr>
          <p:cNvPr id="214" name="Shape 214"/>
          <p:cNvSpPr txBox="1"/>
          <p:nvPr/>
        </p:nvSpPr>
        <p:spPr>
          <a:xfrm>
            <a:off x="6712900" y="2876867"/>
            <a:ext cx="2872400"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IP addresses</a:t>
            </a:r>
          </a:p>
        </p:txBody>
      </p:sp>
      <p:sp>
        <p:nvSpPr>
          <p:cNvPr id="215" name="Shape 215"/>
          <p:cNvSpPr txBox="1"/>
          <p:nvPr/>
        </p:nvSpPr>
        <p:spPr>
          <a:xfrm>
            <a:off x="4428167" y="4353605"/>
            <a:ext cx="2953599"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URLs</a:t>
            </a:r>
          </a:p>
        </p:txBody>
      </p:sp>
    </p:spTree>
    <p:extLst>
      <p:ext uri="{BB962C8B-B14F-4D97-AF65-F5344CB8AC3E}">
        <p14:creationId xmlns:p14="http://schemas.microsoft.com/office/powerpoint/2010/main" val="16206433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00"/>
                                        <p:tgtEl>
                                          <p:spTgt spid="20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1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0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0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nimBg="1"/>
      <p:bldP spid="208" grpId="0" animBg="1"/>
      <p:bldP spid="209" grpId="0" animBg="1"/>
      <p:bldP spid="213" grpId="0"/>
      <p:bldP spid="214" grpId="0"/>
      <p:bldP spid="2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3D1B-C05C-C24E-B57E-74F0D3773F39}"/>
              </a:ext>
            </a:extLst>
          </p:cNvPr>
          <p:cNvSpPr>
            <a:spLocks noGrp="1"/>
          </p:cNvSpPr>
          <p:nvPr>
            <p:ph type="title"/>
          </p:nvPr>
        </p:nvSpPr>
        <p:spPr/>
        <p:txBody>
          <a:bodyPr>
            <a:normAutofit/>
          </a:bodyPr>
          <a:lstStyle/>
          <a:p>
            <a:r>
              <a:rPr lang="en-US" dirty="0"/>
              <a:t>Google Transparency Report</a:t>
            </a:r>
          </a:p>
        </p:txBody>
      </p:sp>
      <p:pic>
        <p:nvPicPr>
          <p:cNvPr id="4" name="Picture 3">
            <a:extLst>
              <a:ext uri="{FF2B5EF4-FFF2-40B4-BE49-F238E27FC236}">
                <a16:creationId xmlns:a16="http://schemas.microsoft.com/office/drawing/2014/main" id="{916FB999-AA50-4647-9A53-7B98B9DE9F7F}"/>
              </a:ext>
            </a:extLst>
          </p:cNvPr>
          <p:cNvPicPr>
            <a:picLocks noChangeAspect="1"/>
          </p:cNvPicPr>
          <p:nvPr/>
        </p:nvPicPr>
        <p:blipFill>
          <a:blip r:embed="rId3"/>
          <a:stretch>
            <a:fillRect/>
          </a:stretch>
        </p:blipFill>
        <p:spPr>
          <a:xfrm>
            <a:off x="568386" y="1570702"/>
            <a:ext cx="7258388" cy="4852219"/>
          </a:xfrm>
          <a:prstGeom prst="rect">
            <a:avLst/>
          </a:prstGeom>
        </p:spPr>
      </p:pic>
      <p:pic>
        <p:nvPicPr>
          <p:cNvPr id="5" name="Picture 4">
            <a:extLst>
              <a:ext uri="{FF2B5EF4-FFF2-40B4-BE49-F238E27FC236}">
                <a16:creationId xmlns:a16="http://schemas.microsoft.com/office/drawing/2014/main" id="{3E6C20B2-DDC1-3149-9EA7-2B10A8D6A7B4}"/>
              </a:ext>
            </a:extLst>
          </p:cNvPr>
          <p:cNvPicPr>
            <a:picLocks noChangeAspect="1"/>
          </p:cNvPicPr>
          <p:nvPr/>
        </p:nvPicPr>
        <p:blipFill>
          <a:blip r:embed="rId4"/>
          <a:stretch>
            <a:fillRect/>
          </a:stretch>
        </p:blipFill>
        <p:spPr>
          <a:xfrm>
            <a:off x="7293487" y="1860416"/>
            <a:ext cx="4060313" cy="1464259"/>
          </a:xfrm>
          <a:prstGeom prst="rect">
            <a:avLst/>
          </a:prstGeom>
        </p:spPr>
      </p:pic>
      <p:pic>
        <p:nvPicPr>
          <p:cNvPr id="6" name="Picture 5">
            <a:extLst>
              <a:ext uri="{FF2B5EF4-FFF2-40B4-BE49-F238E27FC236}">
                <a16:creationId xmlns:a16="http://schemas.microsoft.com/office/drawing/2014/main" id="{14615647-35F0-E74A-84A0-A931EE71B5E3}"/>
              </a:ext>
            </a:extLst>
          </p:cNvPr>
          <p:cNvPicPr>
            <a:picLocks noChangeAspect="1"/>
          </p:cNvPicPr>
          <p:nvPr/>
        </p:nvPicPr>
        <p:blipFill>
          <a:blip r:embed="rId5"/>
          <a:stretch>
            <a:fillRect/>
          </a:stretch>
        </p:blipFill>
        <p:spPr>
          <a:xfrm>
            <a:off x="7393858" y="3324675"/>
            <a:ext cx="3918486" cy="1040848"/>
          </a:xfrm>
          <a:prstGeom prst="rect">
            <a:avLst/>
          </a:prstGeom>
        </p:spPr>
      </p:pic>
    </p:spTree>
    <p:extLst>
      <p:ext uri="{BB962C8B-B14F-4D97-AF65-F5344CB8AC3E}">
        <p14:creationId xmlns:p14="http://schemas.microsoft.com/office/powerpoint/2010/main" val="119718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4D24-ECFC-3848-B9C1-0F72E401234A}"/>
              </a:ext>
            </a:extLst>
          </p:cNvPr>
          <p:cNvSpPr>
            <a:spLocks noGrp="1"/>
          </p:cNvSpPr>
          <p:nvPr>
            <p:ph type="title"/>
          </p:nvPr>
        </p:nvSpPr>
        <p:spPr>
          <a:xfrm>
            <a:off x="240891" y="512609"/>
            <a:ext cx="3770671" cy="1325563"/>
          </a:xfrm>
        </p:spPr>
        <p:txBody>
          <a:bodyPr>
            <a:normAutofit fontScale="90000"/>
          </a:bodyPr>
          <a:lstStyle/>
          <a:p>
            <a:r>
              <a:rPr lang="en-US" sz="4000" dirty="0"/>
              <a:t>OONI: Open Observatory of Network Interference</a:t>
            </a:r>
          </a:p>
        </p:txBody>
      </p:sp>
      <p:pic>
        <p:nvPicPr>
          <p:cNvPr id="3" name="Picture 2">
            <a:extLst>
              <a:ext uri="{FF2B5EF4-FFF2-40B4-BE49-F238E27FC236}">
                <a16:creationId xmlns:a16="http://schemas.microsoft.com/office/drawing/2014/main" id="{E9809C3C-40D3-0046-9C4E-0980AB0FCB6F}"/>
              </a:ext>
            </a:extLst>
          </p:cNvPr>
          <p:cNvPicPr>
            <a:picLocks noChangeAspect="1"/>
          </p:cNvPicPr>
          <p:nvPr/>
        </p:nvPicPr>
        <p:blipFill>
          <a:blip r:embed="rId3"/>
          <a:stretch>
            <a:fillRect/>
          </a:stretch>
        </p:blipFill>
        <p:spPr>
          <a:xfrm>
            <a:off x="5627462" y="0"/>
            <a:ext cx="5105956" cy="6858000"/>
          </a:xfrm>
          <a:prstGeom prst="rect">
            <a:avLst/>
          </a:prstGeom>
        </p:spPr>
      </p:pic>
      <p:pic>
        <p:nvPicPr>
          <p:cNvPr id="4" name="Picture 3">
            <a:extLst>
              <a:ext uri="{FF2B5EF4-FFF2-40B4-BE49-F238E27FC236}">
                <a16:creationId xmlns:a16="http://schemas.microsoft.com/office/drawing/2014/main" id="{0DE1AE1C-E220-1340-A241-240234CF4D49}"/>
              </a:ext>
            </a:extLst>
          </p:cNvPr>
          <p:cNvPicPr>
            <a:picLocks noChangeAspect="1"/>
          </p:cNvPicPr>
          <p:nvPr/>
        </p:nvPicPr>
        <p:blipFill>
          <a:blip r:embed="rId4"/>
          <a:stretch>
            <a:fillRect/>
          </a:stretch>
        </p:blipFill>
        <p:spPr>
          <a:xfrm>
            <a:off x="1136855" y="2655527"/>
            <a:ext cx="3457268" cy="1546946"/>
          </a:xfrm>
          <a:prstGeom prst="rect">
            <a:avLst/>
          </a:prstGeom>
        </p:spPr>
      </p:pic>
    </p:spTree>
    <p:extLst>
      <p:ext uri="{BB962C8B-B14F-4D97-AF65-F5344CB8AC3E}">
        <p14:creationId xmlns:p14="http://schemas.microsoft.com/office/powerpoint/2010/main" val="150576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5B40-F440-E747-A84D-C74F7372450C}"/>
              </a:ext>
            </a:extLst>
          </p:cNvPr>
          <p:cNvSpPr>
            <a:spLocks noGrp="1"/>
          </p:cNvSpPr>
          <p:nvPr>
            <p:ph type="title"/>
          </p:nvPr>
        </p:nvSpPr>
        <p:spPr>
          <a:xfrm>
            <a:off x="838200" y="365125"/>
            <a:ext cx="10515600" cy="1080217"/>
          </a:xfrm>
        </p:spPr>
        <p:txBody>
          <a:bodyPr/>
          <a:lstStyle/>
          <a:p>
            <a:r>
              <a:rPr lang="en-US" dirty="0"/>
              <a:t>Case Study: Uganda Election (2021)</a:t>
            </a:r>
          </a:p>
        </p:txBody>
      </p:sp>
      <p:pic>
        <p:nvPicPr>
          <p:cNvPr id="3" name="Picture 2">
            <a:extLst>
              <a:ext uri="{FF2B5EF4-FFF2-40B4-BE49-F238E27FC236}">
                <a16:creationId xmlns:a16="http://schemas.microsoft.com/office/drawing/2014/main" id="{3550F3D9-D78D-564A-A7A0-893601834673}"/>
              </a:ext>
            </a:extLst>
          </p:cNvPr>
          <p:cNvPicPr>
            <a:picLocks noChangeAspect="1"/>
          </p:cNvPicPr>
          <p:nvPr/>
        </p:nvPicPr>
        <p:blipFill>
          <a:blip r:embed="rId3"/>
          <a:stretch>
            <a:fillRect/>
          </a:stretch>
        </p:blipFill>
        <p:spPr>
          <a:xfrm>
            <a:off x="494070" y="1367762"/>
            <a:ext cx="6092560" cy="5202692"/>
          </a:xfrm>
          <a:prstGeom prst="rect">
            <a:avLst/>
          </a:prstGeom>
        </p:spPr>
      </p:pic>
      <p:sp>
        <p:nvSpPr>
          <p:cNvPr id="4" name="TextBox 3">
            <a:extLst>
              <a:ext uri="{FF2B5EF4-FFF2-40B4-BE49-F238E27FC236}">
                <a16:creationId xmlns:a16="http://schemas.microsoft.com/office/drawing/2014/main" id="{22776D4B-E3D9-5346-840A-770A88FA8383}"/>
              </a:ext>
            </a:extLst>
          </p:cNvPr>
          <p:cNvSpPr txBox="1"/>
          <p:nvPr/>
        </p:nvSpPr>
        <p:spPr>
          <a:xfrm>
            <a:off x="1106129" y="6492875"/>
            <a:ext cx="5157019" cy="338554"/>
          </a:xfrm>
          <a:prstGeom prst="rect">
            <a:avLst/>
          </a:prstGeom>
          <a:solidFill>
            <a:schemeClr val="bg1">
              <a:lumMod val="65000"/>
            </a:schemeClr>
          </a:solidFill>
        </p:spPr>
        <p:txBody>
          <a:bodyPr wrap="square" rtlCol="0">
            <a:spAutoFit/>
          </a:bodyPr>
          <a:lstStyle/>
          <a:p>
            <a:r>
              <a:rPr lang="en-US" sz="1600" dirty="0"/>
              <a:t>https://</a:t>
            </a:r>
            <a:r>
              <a:rPr lang="en-US" sz="1600" dirty="0" err="1"/>
              <a:t>transparencyreport.google.com</a:t>
            </a:r>
            <a:r>
              <a:rPr lang="en-US" sz="1600" dirty="0"/>
              <a:t>/traffic/overview</a:t>
            </a:r>
          </a:p>
        </p:txBody>
      </p:sp>
      <p:pic>
        <p:nvPicPr>
          <p:cNvPr id="5" name="Picture 4">
            <a:extLst>
              <a:ext uri="{FF2B5EF4-FFF2-40B4-BE49-F238E27FC236}">
                <a16:creationId xmlns:a16="http://schemas.microsoft.com/office/drawing/2014/main" id="{B51BF9A9-5853-9E41-9F5F-E08294EFF2BB}"/>
              </a:ext>
            </a:extLst>
          </p:cNvPr>
          <p:cNvPicPr>
            <a:picLocks noChangeAspect="1"/>
          </p:cNvPicPr>
          <p:nvPr/>
        </p:nvPicPr>
        <p:blipFill>
          <a:blip r:embed="rId4"/>
          <a:stretch>
            <a:fillRect/>
          </a:stretch>
        </p:blipFill>
        <p:spPr>
          <a:xfrm>
            <a:off x="6875207" y="1246263"/>
            <a:ext cx="4985985" cy="5344509"/>
          </a:xfrm>
          <a:prstGeom prst="rect">
            <a:avLst/>
          </a:prstGeom>
        </p:spPr>
      </p:pic>
      <p:sp>
        <p:nvSpPr>
          <p:cNvPr id="6" name="TextBox 5">
            <a:extLst>
              <a:ext uri="{FF2B5EF4-FFF2-40B4-BE49-F238E27FC236}">
                <a16:creationId xmlns:a16="http://schemas.microsoft.com/office/drawing/2014/main" id="{EDE5F599-2D33-A446-8DE7-6C0B710FF4E9}"/>
              </a:ext>
            </a:extLst>
          </p:cNvPr>
          <p:cNvSpPr txBox="1"/>
          <p:nvPr/>
        </p:nvSpPr>
        <p:spPr>
          <a:xfrm>
            <a:off x="6948771" y="6396335"/>
            <a:ext cx="5069133" cy="461665"/>
          </a:xfrm>
          <a:prstGeom prst="rect">
            <a:avLst/>
          </a:prstGeom>
          <a:solidFill>
            <a:schemeClr val="bg1">
              <a:lumMod val="65000"/>
            </a:schemeClr>
          </a:solidFill>
        </p:spPr>
        <p:txBody>
          <a:bodyPr wrap="square" rtlCol="0">
            <a:spAutoFit/>
          </a:bodyPr>
          <a:lstStyle/>
          <a:p>
            <a:r>
              <a:rPr lang="en-US" sz="1200" dirty="0"/>
              <a:t>https://</a:t>
            </a:r>
            <a:r>
              <a:rPr lang="en-US" sz="1200" dirty="0" err="1"/>
              <a:t>ooni.org</a:t>
            </a:r>
            <a:r>
              <a:rPr lang="en-US" sz="1200" dirty="0"/>
              <a:t>/post/2021-uganda-general-election-blocks-and-outage/images/social-media-</a:t>
            </a:r>
            <a:r>
              <a:rPr lang="en-US" sz="1200" dirty="0" err="1"/>
              <a:t>chart.png</a:t>
            </a:r>
            <a:endParaRPr lang="en-US" sz="1200" dirty="0"/>
          </a:p>
        </p:txBody>
      </p:sp>
    </p:spTree>
    <p:extLst>
      <p:ext uri="{BB962C8B-B14F-4D97-AF65-F5344CB8AC3E}">
        <p14:creationId xmlns:p14="http://schemas.microsoft.com/office/powerpoint/2010/main" val="313445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2141-0C2B-204D-B216-3716A7CE6C90}"/>
              </a:ext>
            </a:extLst>
          </p:cNvPr>
          <p:cNvSpPr>
            <a:spLocks noGrp="1"/>
          </p:cNvSpPr>
          <p:nvPr>
            <p:ph type="title"/>
          </p:nvPr>
        </p:nvSpPr>
        <p:spPr/>
        <p:txBody>
          <a:bodyPr>
            <a:normAutofit fontScale="90000"/>
          </a:bodyPr>
          <a:lstStyle/>
          <a:p>
            <a:r>
              <a:rPr lang="en-US" dirty="0"/>
              <a:t>Censorship Measurement is an Imperfect Process</a:t>
            </a:r>
          </a:p>
        </p:txBody>
      </p:sp>
      <p:sp>
        <p:nvSpPr>
          <p:cNvPr id="3" name="Text Placeholder 2">
            <a:extLst>
              <a:ext uri="{FF2B5EF4-FFF2-40B4-BE49-F238E27FC236}">
                <a16:creationId xmlns:a16="http://schemas.microsoft.com/office/drawing/2014/main" id="{BFB80B8F-F42B-7648-8139-567158E6DBBA}"/>
              </a:ext>
            </a:extLst>
          </p:cNvPr>
          <p:cNvSpPr>
            <a:spLocks noGrp="1"/>
          </p:cNvSpPr>
          <p:nvPr>
            <p:ph type="body" idx="1"/>
          </p:nvPr>
        </p:nvSpPr>
        <p:spPr/>
        <p:txBody>
          <a:bodyPr/>
          <a:lstStyle/>
          <a:p>
            <a:pPr>
              <a:lnSpc>
                <a:spcPct val="100000"/>
              </a:lnSpc>
            </a:pPr>
            <a:r>
              <a:rPr lang="en-US" dirty="0"/>
              <a:t>Measurement at scale is always challenging.</a:t>
            </a:r>
            <a:br>
              <a:rPr lang="en-US" dirty="0"/>
            </a:br>
            <a:endParaRPr lang="en-US" dirty="0"/>
          </a:p>
          <a:p>
            <a:pPr>
              <a:lnSpc>
                <a:spcPct val="100000"/>
              </a:lnSpc>
            </a:pPr>
            <a:r>
              <a:rPr lang="en-US" dirty="0"/>
              <a:t>Gathering measurements from locations where censorship is occurring is even more challenging.</a:t>
            </a:r>
          </a:p>
          <a:p>
            <a:pPr>
              <a:lnSpc>
                <a:spcPct val="100000"/>
              </a:lnSpc>
            </a:pPr>
            <a:endParaRPr lang="en-US" dirty="0"/>
          </a:p>
          <a:p>
            <a:pPr>
              <a:lnSpc>
                <a:spcPct val="100000"/>
              </a:lnSpc>
            </a:pPr>
            <a:r>
              <a:rPr lang="en-US" dirty="0"/>
              <a:t>It is possible to measure filtering/blocking directly with certain tools (Tor’s Open Observatory of Network Interference, OONI, is the leading tool).</a:t>
            </a:r>
          </a:p>
          <a:p>
            <a:pPr>
              <a:lnSpc>
                <a:spcPct val="100000"/>
              </a:lnSpc>
            </a:pPr>
            <a:endParaRPr lang="en-US" dirty="0"/>
          </a:p>
          <a:p>
            <a:pPr>
              <a:lnSpc>
                <a:spcPct val="100000"/>
              </a:lnSpc>
            </a:pPr>
            <a:r>
              <a:rPr lang="en-US" dirty="0"/>
              <a:t>The techniques we will explore largely involve </a:t>
            </a:r>
            <a:r>
              <a:rPr lang="en-US" b="1" dirty="0"/>
              <a:t>remote</a:t>
            </a:r>
            <a:r>
              <a:rPr lang="en-US" dirty="0"/>
              <a:t> measurement.</a:t>
            </a:r>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2624956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7401</TotalTime>
  <Words>2459</Words>
  <Application>Microsoft Macintosh PowerPoint</Application>
  <PresentationFormat>Widescreen</PresentationFormat>
  <Paragraphs>311</Paragraphs>
  <Slides>44</Slides>
  <Notes>35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Consolas</vt:lpstr>
      <vt:lpstr>Courier</vt:lpstr>
      <vt:lpstr>Times</vt:lpstr>
      <vt:lpstr>Office Theme</vt:lpstr>
      <vt:lpstr>Internet Censorship and Online Speech Chapter 4: Measuring Censorship</vt:lpstr>
      <vt:lpstr>Internet Censorship and Online Speech Chapter 4.1: Why Measure Censorship?</vt:lpstr>
      <vt:lpstr>Questions from Political Scientists</vt:lpstr>
      <vt:lpstr>Types of Internet Filtering to Measure</vt:lpstr>
      <vt:lpstr>Types of Filtering</vt:lpstr>
      <vt:lpstr>Google Transparency Report</vt:lpstr>
      <vt:lpstr>OONI: Open Observatory of Network Interference</vt:lpstr>
      <vt:lpstr>Case Study: Uganda Election (2021)</vt:lpstr>
      <vt:lpstr>Censorship Measurement is an Imperfect Process</vt:lpstr>
      <vt:lpstr>Internet Censorship and Online Speech Chapter 4.2: Measuring DNS Manipulation</vt:lpstr>
      <vt:lpstr>Detecting DNS Manipulation</vt:lpstr>
      <vt:lpstr>Type #1: Consistency Metrics</vt:lpstr>
      <vt:lpstr>Type #2: Independently Verifiable Metrics</vt:lpstr>
      <vt:lpstr>Prevalence of Manipulation by Country</vt:lpstr>
      <vt:lpstr>Manipulation of Domains  within Countries</vt:lpstr>
      <vt:lpstr>Summary</vt:lpstr>
      <vt:lpstr>Internet Censorship and Online Speech Chapter 4.3: Measuring TCP/IP Censorship</vt:lpstr>
      <vt:lpstr>Solving the Vantage Point Problem</vt:lpstr>
      <vt:lpstr>Idle Scan</vt:lpstr>
      <vt:lpstr>Key Observation: IP ID Increment </vt:lpstr>
      <vt:lpstr>Scan Behavior: Blocking</vt:lpstr>
      <vt:lpstr>Statistical Detection:  Max Likelihood</vt:lpstr>
      <vt:lpstr>Statistical Hypothesis Testing</vt:lpstr>
      <vt:lpstr>Measurement Vantage Points</vt:lpstr>
      <vt:lpstr>Validation: Macro and Micro</vt:lpstr>
      <vt:lpstr>Inbound Blocking</vt:lpstr>
      <vt:lpstr>Outbound Blocking</vt:lpstr>
      <vt:lpstr>PowerPoint Presentation</vt:lpstr>
      <vt:lpstr>Summary</vt:lpstr>
      <vt:lpstr>Internet Censorship and Online Speech Chapter 4.4: Measuring Web Filtering</vt:lpstr>
      <vt:lpstr>How Encore Works</vt:lpstr>
      <vt:lpstr>The same-origin policy makes this harder</vt:lpstr>
      <vt:lpstr>Encore Doesn’t Need to Read Data</vt:lpstr>
      <vt:lpstr>Inferring censorship</vt:lpstr>
      <vt:lpstr>Potential Risks</vt:lpstr>
      <vt:lpstr>Reducing Risks</vt:lpstr>
      <vt:lpstr>Summary</vt:lpstr>
      <vt:lpstr>Additional Resources/Data</vt:lpstr>
      <vt:lpstr>Internet Censorship and Online Speech Chapter 4.5: Ethics of Censorship Measurement</vt:lpstr>
      <vt:lpstr>What is “Ethics”?</vt:lpstr>
      <vt:lpstr>Computer Ethics</vt:lpstr>
      <vt:lpstr>Ethics vs. Law</vt:lpstr>
      <vt:lpstr>Salganik’s Principles-Based Approach</vt:lpstr>
      <vt:lpstr>Questions and Concerns for Censorship Measurement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dc:title>
  <dc:creator>Nick Feamster</dc:creator>
  <cp:lastModifiedBy>Nick Feamster</cp:lastModifiedBy>
  <cp:revision>123</cp:revision>
  <dcterms:created xsi:type="dcterms:W3CDTF">2020-01-05T22:49:22Z</dcterms:created>
  <dcterms:modified xsi:type="dcterms:W3CDTF">2024-07-06T13:51:23Z</dcterms:modified>
</cp:coreProperties>
</file>