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165"/>
  </p:normalViewPr>
  <p:slideViewPr>
    <p:cSldViewPr snapToGrid="0" snapToObjects="1">
      <p:cViewPr varScale="1">
        <p:scale>
          <a:sx n="117" d="100"/>
          <a:sy n="11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9FB3C-2244-2545-8A4E-75A8A5C97B4A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F0E51-7FC8-EE48-B4DD-2CFC1494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errors were related to a failure to establish a connection.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F0E51-7FC8-EE48-B4DD-2CFC14942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4655-2149-A747-9EB1-BCBEDA598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42BB8-091E-D845-BDD8-998C919FE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F38-79DC-CE41-816F-46CEFCFD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0D0-08EA-E745-91E4-E739136E713D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A8813-E4F3-D342-BFE4-9609411E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EE210-22FF-984D-BFD2-7A62DE7F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7AE9-A9EB-C741-935A-19A3E059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31891-9C0A-914D-B78D-4E6D907F6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70CAB-C224-7B4E-89EE-4ED9321F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BA8D-206D-AD44-B811-4059C7F49844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C9D8-31A0-A84B-8716-560CA26C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064CD-1DEE-1B4B-879D-293B9176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0F8E5-344D-3646-9A14-D985DF89C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12603-F312-254D-8133-DC3BD5BAE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2E44-C678-5845-A356-2EB0BBA0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E586-8797-EF46-BF34-5DE21FCA3AAC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3040-5B53-424A-B821-82E487CC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06DC-A3D3-034F-86E1-38F4BBE2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E53E-D921-3443-AD8C-E58A742C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B5A7-4691-5B4D-A024-A62B1D58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4863-0229-1A4E-B0A4-940BD461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0C50-98B0-9646-BCAF-7B6F9EAB00BC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65CF-9204-6D45-91FF-5E0BD1D6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A4D8-1E5C-E949-A3D1-0621E029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956B-5A35-E64D-AFB7-BD2DA47F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4167F-3BF2-CA43-BCE6-EB735C4F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34F8-DC9F-8A43-8A52-21747B32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7614-3DC1-3143-B257-51BCA85AD19D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5253-7D14-CE4B-AAAE-D2032668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8DB86-F0AD-CF49-919C-1FA1E623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056F-9595-5045-9358-A87F4E12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DDF3-D181-B94F-8F1B-B6204D3EB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C84E9-BA9F-1049-B109-80D85A6B6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44AD8-2A54-5847-85DB-E177DF3F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1BAC-BFDC-3E42-B418-6B5B7ED521F8}" type="datetime1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AEE62-285C-F249-B7D1-E298DEEB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3DE5-8980-D74C-971E-F6227034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2FC8-B081-0747-9A6C-713B27FD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BAA9-7998-F242-BD1E-082A8076D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2F768-FF62-A643-A26D-F22E9E6FF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4C5C5-D62F-4C49-BA30-D80697A7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8E96A-A9EA-6D4C-BC78-2ECA16F19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37ADD-1DD0-134F-BCF5-27814168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4611-6CCA-394D-8592-5907D753CF2E}" type="datetime1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656E2-AC56-5B47-93B0-FF77B423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F85A6-2B58-0C4E-AE14-E83C6029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2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F339-7B29-9140-91A3-ADB43639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73C2-1DBC-5B44-B86F-9DB6B935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BC76-A035-DC4D-B329-1018C3FE92DB}" type="datetime1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9ED35-5C60-8346-BE8B-4D782EBA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4D541-517C-7647-A165-D57CA24F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0492-ABDE-3B4A-BB8D-6309DCFD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42BF-A7F0-9442-BF17-7C718BA0DF67}" type="datetime1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56065-1A70-904D-9BE2-B5619FB8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CA38E-ED07-BA40-A377-CC6CBDB0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7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7021-C458-7C49-9187-BB649411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D978-BDB4-C943-A775-B02FA3B3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B96DC-F890-4042-BA6C-60F541D66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A8075-DE02-CF4D-9815-E3909969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F40B-8E51-4C43-A31A-EBD9F6EEE25A}" type="datetime1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D4E12-ABCA-7943-9063-24E0A633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E687-6BD9-7147-8BC5-7CE7477C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A05E-384A-FC41-9C04-A2896F84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18605-AB88-D849-AF93-0AAEC66AA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7750D-D090-9946-A7A4-26BDE36BA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0067-8D9B-7048-A5AB-60136B3C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9B39-BAB2-DB49-95CF-EBFE54FD55B8}" type="datetime1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2BCB-B8B9-9F4B-952B-36ED9A9F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EBD22-57A3-7D47-AB4A-4A95B54B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C252E-BCA0-EF4F-8CEB-034432D2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520EF-73C0-7A4B-9857-2CCCE717E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AC2A-4D14-3C40-972F-EC8A5ED4E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70AB-F4E3-4442-8158-D0BF865CD8FD}" type="datetime1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1D57-3BA8-324C-BFAC-08D247D4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8BEC-4286-3843-86A3-1363184B7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B0DC-C3AA-234C-A2A9-332D3EE9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9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C4E9-7C3C-BA4A-B466-1211343A3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Measuring the Availability and Response Times of Public Encrypted DNS Resolvers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362B6-9F00-7D42-AE05-5ED2EEC9A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Feamster, Austin </a:t>
            </a:r>
            <a:r>
              <a:rPr lang="en-US" dirty="0" err="1"/>
              <a:t>Hounsel</a:t>
            </a:r>
            <a:r>
              <a:rPr lang="en-US" dirty="0"/>
              <a:t>, </a:t>
            </a:r>
            <a:r>
              <a:rPr lang="en-US" dirty="0" err="1"/>
              <a:t>Ranya</a:t>
            </a:r>
            <a:r>
              <a:rPr lang="en-US" dirty="0"/>
              <a:t> Sharma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Princeton University</a:t>
            </a:r>
          </a:p>
        </p:txBody>
      </p:sp>
    </p:spTree>
    <p:extLst>
      <p:ext uri="{BB962C8B-B14F-4D97-AF65-F5344CB8AC3E}">
        <p14:creationId xmlns:p14="http://schemas.microsoft.com/office/powerpoint/2010/main" val="153250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F42F-CEF6-4643-80EE-AD262B9C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2120-DAEE-5242-BE5E-A78226D4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developed and released an open-source tool for measuring encrypted DNS performance to replicate and extend these results, and to support further research on </a:t>
            </a:r>
            <a:r>
              <a:rPr lang="en-US" dirty="0" err="1"/>
              <a:t>DoH</a:t>
            </a:r>
            <a:r>
              <a:rPr lang="en-US" dirty="0"/>
              <a:t> performance.</a:t>
            </a:r>
          </a:p>
          <a:p>
            <a:r>
              <a:rPr lang="en-US" dirty="0"/>
              <a:t>We measure </a:t>
            </a:r>
            <a:r>
              <a:rPr lang="en-US" dirty="0" err="1"/>
              <a:t>DoH</a:t>
            </a:r>
            <a:r>
              <a:rPr lang="en-US" dirty="0"/>
              <a:t> response times a large list of resolvers, including both mainstream </a:t>
            </a:r>
            <a:r>
              <a:rPr lang="en-US" dirty="0" err="1"/>
              <a:t>DoH</a:t>
            </a:r>
            <a:r>
              <a:rPr lang="en-US" dirty="0"/>
              <a:t> resolvers that are included in major browser vendors and a large collection of non-mainstream resolvers. </a:t>
            </a:r>
          </a:p>
          <a:p>
            <a:r>
              <a:rPr lang="en-US" dirty="0"/>
              <a:t>We study how the performance of various </a:t>
            </a:r>
            <a:r>
              <a:rPr lang="en-US" dirty="0" err="1"/>
              <a:t>DoH</a:t>
            </a:r>
            <a:r>
              <a:rPr lang="en-US" dirty="0"/>
              <a:t> resolvers differ based on vantage point. </a:t>
            </a:r>
          </a:p>
          <a:p>
            <a:r>
              <a:rPr lang="en-US" dirty="0"/>
              <a:t>The first study of </a:t>
            </a:r>
            <a:r>
              <a:rPr lang="en-US" dirty="0" err="1"/>
              <a:t>DoH</a:t>
            </a:r>
            <a:r>
              <a:rPr lang="en-US" dirty="0"/>
              <a:t> performance measurements for non-mainstream resolvers, as well as the first comparison of </a:t>
            </a:r>
            <a:r>
              <a:rPr lang="en-US" dirty="0" err="1"/>
              <a:t>DoH</a:t>
            </a:r>
            <a:r>
              <a:rPr lang="en-US" dirty="0"/>
              <a:t> performance across a variety of vantage points, for a large number of resolvers.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DA9F7-E5C8-184A-BA5A-80CC6321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5A6E-9FEC-4141-A3FC-4CDACD38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7783-B511-A84D-A945-C30DEA80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2813"/>
            <a:ext cx="10515600" cy="1794149"/>
          </a:xfrm>
        </p:spPr>
        <p:txBody>
          <a:bodyPr/>
          <a:lstStyle/>
          <a:p>
            <a:r>
              <a:rPr lang="en-US" dirty="0"/>
              <a:t>Modern browsers provide only a few choices for encrypted DNS resolver, which we define as mainstream resolvers.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B6826-3577-4340-907F-BC31BED4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46" y="1487616"/>
            <a:ext cx="8686800" cy="2336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C8D3D-7D4F-1745-AC25-89ECE8BE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F85B-2E09-174C-8D8B-07E30DA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2890-E0CF-8E49-9C72-47C2652B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Availability: </a:t>
            </a:r>
            <a:r>
              <a:rPr lang="en-US" dirty="0"/>
              <a:t>Which </a:t>
            </a:r>
            <a:r>
              <a:rPr lang="en-US" dirty="0" err="1"/>
              <a:t>DoH</a:t>
            </a:r>
            <a:r>
              <a:rPr lang="en-US" dirty="0"/>
              <a:t> resolvers are active and responding to queries?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Latency: </a:t>
            </a:r>
            <a:r>
              <a:rPr lang="en-US" dirty="0"/>
              <a:t>What is the round-trip latency to each server?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DNS query response time: </a:t>
            </a:r>
            <a:r>
              <a:rPr lang="en-US" dirty="0"/>
              <a:t>What is the end- to-end time it takes for a client to initiate a query and receive a response?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CF1B7-BAFD-3A44-A164-6BC39D39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6F1B-1E7E-4740-8A42-F1ADBF74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50AC-5787-174F-9E66-A05A9D04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088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Vantage Points: </a:t>
            </a:r>
            <a:r>
              <a:rPr lang="en-US" dirty="0"/>
              <a:t>Three global vantage points in Amazon EC2</a:t>
            </a:r>
          </a:p>
          <a:p>
            <a:pPr lvl="1"/>
            <a:r>
              <a:rPr lang="en-US" dirty="0"/>
              <a:t>Ohio, United States (North America)</a:t>
            </a:r>
          </a:p>
          <a:p>
            <a:pPr lvl="1"/>
            <a:r>
              <a:rPr lang="en-US" dirty="0"/>
              <a:t>Seoul, North Korea (Asia)</a:t>
            </a:r>
          </a:p>
          <a:p>
            <a:pPr lvl="1"/>
            <a:r>
              <a:rPr lang="en-US" dirty="0"/>
              <a:t>Frankfurt, Germany (Europe)</a:t>
            </a:r>
          </a:p>
          <a:p>
            <a:r>
              <a:rPr lang="en-US" b="1" dirty="0">
                <a:solidFill>
                  <a:srgbClr val="C00000"/>
                </a:solidFill>
              </a:rPr>
              <a:t>Queries:</a:t>
            </a:r>
            <a:r>
              <a:rPr lang="en-US" dirty="0"/>
              <a:t> </a:t>
            </a:r>
            <a:r>
              <a:rPr lang="en-US" dirty="0" err="1"/>
              <a:t>google.com</a:t>
            </a:r>
            <a:r>
              <a:rPr lang="en-US" dirty="0"/>
              <a:t>, </a:t>
            </a:r>
            <a:r>
              <a:rPr lang="en-US" dirty="0" err="1"/>
              <a:t>netflix.com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Resolvers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41075-CED4-DD48-B4E7-AE87D7EA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7" y="4351592"/>
            <a:ext cx="3032057" cy="2141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D0560-9A83-5C4B-9F88-B340F020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034" y="4284719"/>
            <a:ext cx="3142907" cy="2275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46090-320E-5846-A298-E1F4B1E7E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91" y="4351592"/>
            <a:ext cx="4188197" cy="22081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EA73-065E-D347-A8FB-D81C49AE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1104-BEF4-474E-8764-16A5053E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Non-Mainstream Resolvers Available?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90ED4-99D3-7645-BDE0-87AB647E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55" y="1690688"/>
            <a:ext cx="8792380" cy="39934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7D131-60D9-0A44-9B6D-74E7C376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CE7E-1E6B-474B-99DE-9B72B0E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7" y="-67359"/>
            <a:ext cx="10515600" cy="969405"/>
          </a:xfrm>
        </p:spPr>
        <p:txBody>
          <a:bodyPr/>
          <a:lstStyle/>
          <a:p>
            <a:r>
              <a:rPr lang="en-US" dirty="0"/>
              <a:t>How Do Non-Mainstream Resolvers Perform?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5CBE6-F584-F14E-9419-E323392E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" y="902046"/>
            <a:ext cx="12152067" cy="59559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0E5CF-EB3C-4E48-8977-329A8B37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0121-0293-DA4A-A8A4-F17F0374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35" y="365125"/>
            <a:ext cx="11106665" cy="1325563"/>
          </a:xfrm>
        </p:spPr>
        <p:txBody>
          <a:bodyPr/>
          <a:lstStyle/>
          <a:p>
            <a:r>
              <a:rPr lang="en-US" dirty="0"/>
              <a:t>Median </a:t>
            </a:r>
            <a:r>
              <a:rPr lang="en-US" dirty="0" err="1"/>
              <a:t>DoH</a:t>
            </a:r>
            <a:r>
              <a:rPr lang="en-US" dirty="0"/>
              <a:t> Query Response Times vs. Latency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3D55A-1C3A-CB47-9171-3BF9E4BF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240"/>
            <a:ext cx="12192000" cy="30967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6DC0C-BE01-2C43-8B52-FF88D7F8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F626-84BD-1D49-8CCF-4FBEC7C2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1E9C-224F-F549-A075-48E330DDD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Non-mainstream resolvers have higher median response times than mainstream ones, particularly if the resolvers are not local to the region.</a:t>
            </a:r>
          </a:p>
          <a:p>
            <a:r>
              <a:rPr lang="en-US" dirty="0"/>
              <a:t>Most mainstream resolvers appear to be replicated and provide better response times across different geographic regions </a:t>
            </a:r>
          </a:p>
          <a:p>
            <a:r>
              <a:rPr lang="en-US" dirty="0"/>
              <a:t>A local non-mainstream resolver can exhibit equivalent performance as compared mainstream resolvers (e.g., </a:t>
            </a:r>
            <a:r>
              <a:rPr lang="en-US" dirty="0" err="1"/>
              <a:t>ordns.he.net</a:t>
            </a:r>
            <a:r>
              <a:rPr lang="en-US" dirty="0"/>
              <a:t> in North America, </a:t>
            </a:r>
            <a:r>
              <a:rPr lang="en-US" dirty="0" err="1"/>
              <a:t>dns.alldns.com</a:t>
            </a:r>
            <a:r>
              <a:rPr lang="en-US" dirty="0"/>
              <a:t> in Europe, and </a:t>
            </a:r>
            <a:r>
              <a:rPr lang="en-US" dirty="0" err="1"/>
              <a:t>doh.libredns.gr</a:t>
            </a:r>
            <a:r>
              <a:rPr lang="en-US" dirty="0"/>
              <a:t> in Europe). </a:t>
            </a:r>
          </a:p>
          <a:p>
            <a:r>
              <a:rPr lang="en-US" dirty="0"/>
              <a:t>There is an opportunity to invest in deploying and maintaining reliable, performant, global encrypted DNS infrastructure operated by a greater diversity of organizations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50493-909B-7C4E-8497-88FAC1C5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0DC-C3AA-234C-A2A9-332D3EE965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397</Words>
  <Application>Microsoft Macintosh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Measuring the Availability and Response Times of Public Encrypted DNS Resolvers  </vt:lpstr>
      <vt:lpstr>Contributions</vt:lpstr>
      <vt:lpstr>Context</vt:lpstr>
      <vt:lpstr>Metrics</vt:lpstr>
      <vt:lpstr>Experiment Setup</vt:lpstr>
      <vt:lpstr>Are Non-Mainstream Resolvers Available?</vt:lpstr>
      <vt:lpstr>How Do Non-Mainstream Resolvers Perform?</vt:lpstr>
      <vt:lpstr>Median DoH Query Response Times vs. Latency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Availability and Response Times of Public Encrypted DNS Resolvers  </dc:title>
  <dc:creator>Nick Feamster</dc:creator>
  <cp:lastModifiedBy>Nick Feamster</cp:lastModifiedBy>
  <cp:revision>4</cp:revision>
  <dcterms:created xsi:type="dcterms:W3CDTF">2022-07-29T16:48:57Z</dcterms:created>
  <dcterms:modified xsi:type="dcterms:W3CDTF">2022-07-29T17:03:25Z</dcterms:modified>
</cp:coreProperties>
</file>