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434" r:id="rId4"/>
    <p:sldId id="364" r:id="rId5"/>
    <p:sldId id="436" r:id="rId6"/>
    <p:sldId id="425" r:id="rId7"/>
    <p:sldId id="431" r:id="rId8"/>
    <p:sldId id="423" r:id="rId9"/>
    <p:sldId id="426" r:id="rId10"/>
    <p:sldId id="428" r:id="rId11"/>
    <p:sldId id="429" r:id="rId12"/>
    <p:sldId id="430" r:id="rId13"/>
    <p:sldId id="262" r:id="rId14"/>
    <p:sldId id="432" r:id="rId15"/>
    <p:sldId id="435" r:id="rId16"/>
    <p:sldId id="433" r:id="rId17"/>
    <p:sldId id="438" r:id="rId18"/>
    <p:sldId id="439" r:id="rId19"/>
    <p:sldId id="437" r:id="rId20"/>
    <p:sldId id="4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12/13/24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873E3B5-7340-BF48-A330-861A96853544}"/>
              </a:ext>
            </a:extLst>
          </p:cNvPr>
          <p:cNvSpPr>
            <a:spLocks noGrp="1" noRot="1" noChangeAspect="1" noChangeArrowheads="1" noTextEdit="1"/>
          </p:cNvSpPr>
          <p:nvPr>
            <p:ph type="sldImg"/>
          </p:nvPr>
        </p:nvSpPr>
        <p:spPr>
          <a:xfrm>
            <a:off x="331788" y="704850"/>
            <a:ext cx="6254750" cy="3519488"/>
          </a:xfrm>
          <a:ln/>
        </p:spPr>
      </p:sp>
      <p:sp>
        <p:nvSpPr>
          <p:cNvPr id="74754" name="Notes Placeholder 2">
            <a:extLst>
              <a:ext uri="{FF2B5EF4-FFF2-40B4-BE49-F238E27FC236}">
                <a16:creationId xmlns:a16="http://schemas.microsoft.com/office/drawing/2014/main" id="{E3E25C4B-2943-6848-8213-B5E0BA762E4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real-time QoE</a:t>
            </a:r>
          </a:p>
        </p:txBody>
      </p:sp>
      <p:sp>
        <p:nvSpPr>
          <p:cNvPr id="74755" name="Slide Number Placeholder 3">
            <a:extLst>
              <a:ext uri="{FF2B5EF4-FFF2-40B4-BE49-F238E27FC236}">
                <a16:creationId xmlns:a16="http://schemas.microsoft.com/office/drawing/2014/main" id="{F12F8700-07A8-F047-9EFB-60173A2EB11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9ACABFB0-4AA2-3A4D-8800-01800FA3E06D}" type="slidenum">
              <a:rPr lang="en-US" altLang="en-US" sz="1800">
                <a:solidFill>
                  <a:schemeClr val="tx1"/>
                </a:solidFill>
                <a:latin typeface="Arial" panose="020B0604020202020204" pitchFamily="34" charset="0"/>
              </a:rPr>
              <a:pPr eaLnBrk="1" hangingPunct="1">
                <a:spcBef>
                  <a:spcPct val="0"/>
                </a:spcBef>
                <a:buClrTx/>
                <a:buSzTx/>
                <a:buFontTx/>
                <a:buNone/>
              </a:pPr>
              <a:t>11</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59AA88D1-1667-134D-8102-9CF9DF3B7093}"/>
              </a:ext>
            </a:extLst>
          </p:cNvPr>
          <p:cNvSpPr>
            <a:spLocks noGrp="1" noRot="1" noChangeAspect="1" noChangeArrowheads="1" noTextEdit="1"/>
          </p:cNvSpPr>
          <p:nvPr>
            <p:ph type="sldImg"/>
          </p:nvPr>
        </p:nvSpPr>
        <p:spPr>
          <a:xfrm>
            <a:off x="331788" y="704850"/>
            <a:ext cx="6254750" cy="3519488"/>
          </a:xfrm>
          <a:ln/>
        </p:spPr>
      </p:sp>
      <p:sp>
        <p:nvSpPr>
          <p:cNvPr id="76802" name="Notes Placeholder 2">
            <a:extLst>
              <a:ext uri="{FF2B5EF4-FFF2-40B4-BE49-F238E27FC236}">
                <a16:creationId xmlns:a16="http://schemas.microsoft.com/office/drawing/2014/main" id="{14561D2B-F726-E842-A6A2-57CE01C3553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monitoring high-level stats to trigger binary unpacking</a:t>
            </a:r>
          </a:p>
        </p:txBody>
      </p:sp>
      <p:sp>
        <p:nvSpPr>
          <p:cNvPr id="76803" name="Slide Number Placeholder 3">
            <a:extLst>
              <a:ext uri="{FF2B5EF4-FFF2-40B4-BE49-F238E27FC236}">
                <a16:creationId xmlns:a16="http://schemas.microsoft.com/office/drawing/2014/main" id="{DD288914-8BAD-BD41-BBF1-E33E7A26DE2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37EA2496-354D-AF45-9ACA-4A727820CBA1}" type="slidenum">
              <a:rPr lang="en-US" altLang="en-US" sz="1800">
                <a:solidFill>
                  <a:schemeClr val="tx1"/>
                </a:solidFill>
                <a:latin typeface="Arial" panose="020B0604020202020204" pitchFamily="34" charset="0"/>
              </a:rPr>
              <a:pPr eaLnBrk="1" hangingPunct="1">
                <a:spcBef>
                  <a:spcPct val="0"/>
                </a:spcBef>
                <a:buClrTx/>
                <a:buSzTx/>
                <a:buFontTx/>
                <a:buNone/>
              </a:pPr>
              <a:t>12</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EDB452-00BF-924C-9465-03C1104CE954}" type="slidenum">
              <a:rPr lang="en-US" smtClean="0"/>
              <a:t>13</a:t>
            </a:fld>
            <a:endParaRPr lang="en-US"/>
          </a:p>
        </p:txBody>
      </p:sp>
    </p:spTree>
    <p:extLst>
      <p:ext uri="{BB962C8B-B14F-4D97-AF65-F5344CB8AC3E}">
        <p14:creationId xmlns:p14="http://schemas.microsoft.com/office/powerpoint/2010/main" val="21575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12/13/24</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12/13/24</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FEEE6E45-E060-8B40-9575-ABA37A9D4C78}"/>
              </a:ext>
            </a:extLst>
          </p:cNvPr>
          <p:cNvSpPr>
            <a:spLocks noGrp="1" noChangeArrowheads="1"/>
          </p:cNvSpPr>
          <p:nvPr>
            <p:ph type="title"/>
          </p:nvPr>
        </p:nvSpPr>
        <p:spPr/>
        <p:txBody>
          <a:bodyPr/>
          <a:lstStyle/>
          <a:p>
            <a:r>
              <a:rPr lang="en-US" altLang="en-US" dirty="0"/>
              <a:t>The State of the </a:t>
            </a:r>
            <a:r>
              <a:rPr lang="en-US" altLang="en-US" dirty="0" err="1"/>
              <a:t>NetML</a:t>
            </a:r>
            <a:r>
              <a:rPr lang="en-US" altLang="en-US" dirty="0"/>
              <a:t>:</a:t>
            </a:r>
            <a:br>
              <a:rPr lang="en-US" altLang="en-US" dirty="0"/>
            </a:br>
            <a:r>
              <a:rPr lang="en-US" altLang="en-US" dirty="0"/>
              <a:t>Where We Are, Where We’d Like to Be</a:t>
            </a:r>
          </a:p>
        </p:txBody>
      </p:sp>
      <p:sp>
        <p:nvSpPr>
          <p:cNvPr id="72706" name="Content Placeholder 3">
            <a:extLst>
              <a:ext uri="{FF2B5EF4-FFF2-40B4-BE49-F238E27FC236}">
                <a16:creationId xmlns:a16="http://schemas.microsoft.com/office/drawing/2014/main" id="{9081C98C-371A-9A46-98DB-024196ADD896}"/>
              </a:ext>
            </a:extLst>
          </p:cNvPr>
          <p:cNvSpPr>
            <a:spLocks noGrp="1" noChangeArrowheads="1"/>
          </p:cNvSpPr>
          <p:nvPr>
            <p:ph idx="1"/>
          </p:nvPr>
        </p:nvSpPr>
        <p:spPr/>
        <p:txBody>
          <a:bodyPr>
            <a:normAutofit lnSpcReduction="10000"/>
          </a:bodyPr>
          <a:lstStyle/>
          <a:p>
            <a:r>
              <a:rPr lang="en-US" altLang="en-US" sz="3200" b="1" dirty="0"/>
              <a:t>Inference </a:t>
            </a:r>
          </a:p>
          <a:p>
            <a:pPr lvl="1"/>
            <a:r>
              <a:rPr lang="en-US" altLang="en-US" b="1" dirty="0"/>
              <a:t>offline detection (security) and prediction (TE, provisioning)</a:t>
            </a:r>
          </a:p>
          <a:p>
            <a:pPr lvl="1"/>
            <a:r>
              <a:rPr lang="mr-IN" altLang="en-US" dirty="0"/>
              <a:t>…</a:t>
            </a:r>
            <a:r>
              <a:rPr lang="en-US" altLang="en-US" dirty="0"/>
              <a:t>but not in real time and not coupled w/control</a:t>
            </a:r>
          </a:p>
          <a:p>
            <a:r>
              <a:rPr lang="en-US" altLang="en-US" sz="3200" b="1" dirty="0"/>
              <a:t>Control </a:t>
            </a:r>
          </a:p>
          <a:p>
            <a:pPr lvl="1"/>
            <a:r>
              <a:rPr lang="en-US" altLang="en-US" b="1" dirty="0"/>
              <a:t>networks are more programmable</a:t>
            </a:r>
          </a:p>
          <a:p>
            <a:pPr lvl="1"/>
            <a:r>
              <a:rPr lang="mr-IN" altLang="en-US" dirty="0"/>
              <a:t>…</a:t>
            </a:r>
            <a:r>
              <a:rPr lang="en-US" altLang="en-US" dirty="0"/>
              <a:t> but not always scalable, distributed, or real time</a:t>
            </a:r>
          </a:p>
          <a:p>
            <a:pPr lvl="1"/>
            <a:r>
              <a:rPr lang="mr-IN" altLang="en-US" dirty="0"/>
              <a:t>…</a:t>
            </a:r>
            <a:r>
              <a:rPr lang="en-US" altLang="en-US" dirty="0"/>
              <a:t> not always integrated across routing protocols, scheduling/shaping, job/task/cache placement, etc.</a:t>
            </a:r>
          </a:p>
          <a:p>
            <a:r>
              <a:rPr lang="en-US" altLang="en-US" sz="3200" b="1" dirty="0"/>
              <a:t>Monitoring</a:t>
            </a:r>
          </a:p>
          <a:p>
            <a:pPr lvl="1"/>
            <a:r>
              <a:rPr lang="en-US" altLang="en-US" b="1" dirty="0"/>
              <a:t>low-level metrics/aggregates</a:t>
            </a:r>
          </a:p>
          <a:p>
            <a:pPr lvl="1"/>
            <a:r>
              <a:rPr lang="mr-IN" altLang="en-US" dirty="0"/>
              <a:t>…</a:t>
            </a:r>
            <a:r>
              <a:rPr lang="en-US" altLang="en-US" dirty="0"/>
              <a:t>but not high-level application characteristics properties (e.g., </a:t>
            </a:r>
            <a:r>
              <a:rPr lang="en-US" altLang="en-US" dirty="0" err="1"/>
              <a:t>QoE</a:t>
            </a:r>
            <a:r>
              <a:rPr lang="en-US" altLang="en-US" dirty="0">
                <a:solidFill>
                  <a:srgbClr val="26267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8D3A828-0DEB-EA48-BED4-9A90B747AA96}"/>
              </a:ext>
            </a:extLst>
          </p:cNvPr>
          <p:cNvSpPr>
            <a:spLocks noGrp="1" noChangeArrowheads="1"/>
          </p:cNvSpPr>
          <p:nvPr>
            <p:ph type="title"/>
          </p:nvPr>
        </p:nvSpPr>
        <p:spPr/>
        <p:txBody>
          <a:bodyPr/>
          <a:lstStyle/>
          <a:p>
            <a:r>
              <a:rPr lang="en-US" altLang="en-US" dirty="0"/>
              <a:t>Performance</a:t>
            </a:r>
          </a:p>
        </p:txBody>
      </p:sp>
      <p:sp>
        <p:nvSpPr>
          <p:cNvPr id="3" name="Content Placeholder 2">
            <a:extLst>
              <a:ext uri="{FF2B5EF4-FFF2-40B4-BE49-F238E27FC236}">
                <a16:creationId xmlns:a16="http://schemas.microsoft.com/office/drawing/2014/main" id="{85511E0D-256F-2740-81EB-6F59AAD36164}"/>
              </a:ext>
            </a:extLst>
          </p:cNvPr>
          <p:cNvSpPr>
            <a:spLocks noGrp="1"/>
          </p:cNvSpPr>
          <p:nvPr>
            <p:ph idx="1"/>
          </p:nvPr>
        </p:nvSpPr>
        <p:spPr>
          <a:xfrm>
            <a:off x="838200" y="1524542"/>
            <a:ext cx="10515600" cy="4351338"/>
          </a:xfrm>
        </p:spPr>
        <p:txBody>
          <a:bodyPr>
            <a:normAutofit fontScale="92500"/>
          </a:bodyPr>
          <a:lstStyle/>
          <a:p>
            <a:pPr>
              <a:lnSpc>
                <a:spcPct val="80000"/>
              </a:lnSpc>
              <a:defRPr/>
            </a:pPr>
            <a:r>
              <a:rPr lang="en-US" altLang="en-US" b="1" dirty="0"/>
              <a:t>Monitoring: </a:t>
            </a:r>
            <a:r>
              <a:rPr lang="en-US" altLang="en-US" dirty="0"/>
              <a:t>Real-time statistics on-path</a:t>
            </a:r>
          </a:p>
          <a:p>
            <a:pPr lvl="1">
              <a:lnSpc>
                <a:spcPct val="80000"/>
              </a:lnSpc>
              <a:defRPr/>
            </a:pPr>
            <a:r>
              <a:rPr lang="en-US" altLang="en-US" dirty="0"/>
              <a:t>Collect network-level metrics at line rate at many places across the network </a:t>
            </a:r>
            <a:br>
              <a:rPr lang="en-US" altLang="en-US" dirty="0"/>
            </a:br>
            <a:r>
              <a:rPr lang="en-US" altLang="en-US" dirty="0"/>
              <a:t>(in home, on transit network), ideally on encrypted traffic</a:t>
            </a:r>
          </a:p>
          <a:p>
            <a:pPr lvl="1">
              <a:lnSpc>
                <a:spcPct val="80000"/>
              </a:lnSpc>
              <a:defRPr/>
            </a:pPr>
            <a:endParaRPr lang="en-US" altLang="en-US" dirty="0"/>
          </a:p>
          <a:p>
            <a:pPr>
              <a:lnSpc>
                <a:spcPct val="80000"/>
              </a:lnSpc>
              <a:defRPr/>
            </a:pPr>
            <a:r>
              <a:rPr lang="en-US" altLang="en-US" b="1" dirty="0"/>
              <a:t>Inference: </a:t>
            </a:r>
            <a:r>
              <a:rPr lang="en-US" altLang="en-US" dirty="0"/>
              <a:t>Infer properties “up the stack” (user engagement, </a:t>
            </a:r>
            <a:r>
              <a:rPr lang="en-US" altLang="en-US" dirty="0" err="1"/>
              <a:t>QoE</a:t>
            </a:r>
            <a:r>
              <a:rPr lang="en-US" altLang="en-US" dirty="0"/>
              <a:t>)</a:t>
            </a:r>
          </a:p>
          <a:p>
            <a:pPr lvl="1">
              <a:lnSpc>
                <a:spcPct val="80000"/>
              </a:lnSpc>
              <a:defRPr/>
            </a:pPr>
            <a:r>
              <a:rPr lang="en-US" altLang="en-US" dirty="0"/>
              <a:t>Combine statistics from different network vantage points and layers</a:t>
            </a:r>
          </a:p>
          <a:p>
            <a:pPr lvl="1">
              <a:lnSpc>
                <a:spcPct val="80000"/>
              </a:lnSpc>
              <a:defRPr/>
            </a:pPr>
            <a:r>
              <a:rPr lang="en-US" altLang="en-US" dirty="0"/>
              <a:t>Isolate performance bottlenecks (wireless, access, interconnect)</a:t>
            </a:r>
          </a:p>
          <a:p>
            <a:pPr lvl="1">
              <a:lnSpc>
                <a:spcPct val="80000"/>
              </a:lnSpc>
              <a:defRPr/>
            </a:pPr>
            <a:r>
              <a:rPr lang="en-US" altLang="en-US" dirty="0"/>
              <a:t>Identify application events (video rebuffering, startup time, bitrate adaptation)</a:t>
            </a:r>
          </a:p>
          <a:p>
            <a:pPr>
              <a:lnSpc>
                <a:spcPct val="80000"/>
              </a:lnSpc>
              <a:buFontTx/>
              <a:buNone/>
              <a:defRPr/>
            </a:pPr>
            <a:endParaRPr lang="en-US" altLang="en-US" dirty="0"/>
          </a:p>
          <a:p>
            <a:pPr>
              <a:lnSpc>
                <a:spcPct val="80000"/>
              </a:lnSpc>
              <a:defRPr/>
            </a:pPr>
            <a:r>
              <a:rPr lang="en-US" altLang="en-US" b="1" dirty="0"/>
              <a:t>Control: </a:t>
            </a:r>
            <a:r>
              <a:rPr lang="en-US" altLang="en-US" dirty="0"/>
              <a:t>Automated performance-driven path selection, load balance, etc.</a:t>
            </a:r>
            <a:endParaRPr lang="en-US" altLang="en-US" b="1" dirty="0"/>
          </a:p>
          <a:p>
            <a:pPr lvl="1">
              <a:lnSpc>
                <a:spcPct val="80000"/>
              </a:lnSpc>
              <a:defRPr/>
            </a:pPr>
            <a:r>
              <a:rPr lang="en-US" altLang="en-US" b="1" dirty="0"/>
              <a:t>Transit:</a:t>
            </a:r>
            <a:r>
              <a:rPr lang="en-US" altLang="en-US" dirty="0"/>
              <a:t> Automate TE/select interconnect</a:t>
            </a:r>
          </a:p>
          <a:p>
            <a:pPr lvl="1">
              <a:lnSpc>
                <a:spcPct val="80000"/>
              </a:lnSpc>
              <a:defRPr/>
            </a:pPr>
            <a:r>
              <a:rPr lang="en-US" altLang="en-US" b="1" dirty="0"/>
              <a:t>Edge: </a:t>
            </a:r>
            <a:r>
              <a:rPr lang="en-US" altLang="en-US" dirty="0"/>
              <a:t>Channel selection / alternate path</a:t>
            </a:r>
            <a:endParaRPr lang="en-US"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82E25CAA-157D-9A4D-9A65-2F849EEFF4F8}"/>
              </a:ext>
            </a:extLst>
          </p:cNvPr>
          <p:cNvSpPr>
            <a:spLocks noGrp="1" noChangeArrowheads="1"/>
          </p:cNvSpPr>
          <p:nvPr>
            <p:ph type="title"/>
          </p:nvPr>
        </p:nvSpPr>
        <p:spPr/>
        <p:txBody>
          <a:bodyPr/>
          <a:lstStyle/>
          <a:p>
            <a:r>
              <a:rPr lang="en-US" altLang="en-US"/>
              <a:t>Security and Privacy Ideals</a:t>
            </a:r>
          </a:p>
        </p:txBody>
      </p:sp>
      <p:sp>
        <p:nvSpPr>
          <p:cNvPr id="3" name="Content Placeholder 2">
            <a:extLst>
              <a:ext uri="{FF2B5EF4-FFF2-40B4-BE49-F238E27FC236}">
                <a16:creationId xmlns:a16="http://schemas.microsoft.com/office/drawing/2014/main" id="{C8114C1E-41F5-D443-ABA8-E94A95598235}"/>
              </a:ext>
            </a:extLst>
          </p:cNvPr>
          <p:cNvSpPr>
            <a:spLocks noGrp="1"/>
          </p:cNvSpPr>
          <p:nvPr>
            <p:ph idx="1"/>
          </p:nvPr>
        </p:nvSpPr>
        <p:spPr>
          <a:xfrm>
            <a:off x="838200" y="1825625"/>
            <a:ext cx="10515600" cy="4667250"/>
          </a:xfrm>
        </p:spPr>
        <p:txBody>
          <a:bodyPr>
            <a:normAutofit fontScale="92500" lnSpcReduction="10000"/>
          </a:bodyPr>
          <a:lstStyle/>
          <a:p>
            <a:pPr>
              <a:lnSpc>
                <a:spcPct val="80000"/>
              </a:lnSpc>
              <a:defRPr/>
            </a:pPr>
            <a:r>
              <a:rPr lang="en-US" altLang="en-US" b="1" dirty="0"/>
              <a:t>Monitoring:</a:t>
            </a:r>
            <a:r>
              <a:rPr lang="en-US" altLang="en-US" dirty="0"/>
              <a:t> Gather only what’s needed</a:t>
            </a:r>
          </a:p>
          <a:p>
            <a:pPr lvl="1">
              <a:lnSpc>
                <a:spcPct val="80000"/>
              </a:lnSpc>
              <a:defRPr/>
            </a:pPr>
            <a:r>
              <a:rPr lang="en-US" altLang="en-US" dirty="0"/>
              <a:t>Use queries to drive data collection (IPFIX, packet traces, payload, DNS)</a:t>
            </a:r>
          </a:p>
          <a:p>
            <a:pPr lvl="1">
              <a:lnSpc>
                <a:spcPct val="80000"/>
              </a:lnSpc>
              <a:defRPr/>
            </a:pPr>
            <a:r>
              <a:rPr lang="en-US" altLang="en-US" dirty="0"/>
              <a:t>Trigger “deep dives” based on lightweight thresholds (script de-obfuscation)</a:t>
            </a:r>
          </a:p>
          <a:p>
            <a:pPr>
              <a:lnSpc>
                <a:spcPct val="80000"/>
              </a:lnSpc>
              <a:buFontTx/>
              <a:buNone/>
              <a:defRPr/>
            </a:pPr>
            <a:endParaRPr lang="en-US" altLang="en-US" dirty="0"/>
          </a:p>
          <a:p>
            <a:pPr>
              <a:lnSpc>
                <a:spcPct val="80000"/>
              </a:lnSpc>
              <a:defRPr/>
            </a:pPr>
            <a:r>
              <a:rPr lang="en-US" altLang="en-US" b="1" dirty="0"/>
              <a:t>Inference: </a:t>
            </a:r>
            <a:r>
              <a:rPr lang="en-US" altLang="en-US" dirty="0"/>
              <a:t>Detect attacks in real-time (not just offline traces)</a:t>
            </a:r>
          </a:p>
          <a:p>
            <a:pPr lvl="1">
              <a:lnSpc>
                <a:spcPct val="80000"/>
              </a:lnSpc>
              <a:defRPr/>
            </a:pPr>
            <a:r>
              <a:rPr lang="en-US" altLang="en-US" dirty="0"/>
              <a:t>“Compile” machine learning-based inference models to line-rate targets</a:t>
            </a:r>
          </a:p>
          <a:p>
            <a:pPr lvl="1">
              <a:lnSpc>
                <a:spcPct val="80000"/>
              </a:lnSpc>
              <a:defRPr/>
            </a:pPr>
            <a:r>
              <a:rPr lang="en-US" altLang="en-US" dirty="0"/>
              <a:t>Trigger gathering of more information as needed </a:t>
            </a:r>
            <a:br>
              <a:rPr lang="en-US" altLang="en-US" dirty="0"/>
            </a:br>
            <a:r>
              <a:rPr lang="en-US" altLang="en-US" dirty="0"/>
              <a:t>(networking meets active learning)</a:t>
            </a:r>
          </a:p>
          <a:p>
            <a:pPr>
              <a:lnSpc>
                <a:spcPct val="80000"/>
              </a:lnSpc>
              <a:defRPr/>
            </a:pPr>
            <a:endParaRPr lang="en-US" altLang="en-US" dirty="0"/>
          </a:p>
          <a:p>
            <a:pPr>
              <a:lnSpc>
                <a:spcPct val="80000"/>
              </a:lnSpc>
              <a:defRPr/>
            </a:pPr>
            <a:r>
              <a:rPr lang="en-US" altLang="en-US" b="1" dirty="0"/>
              <a:t>Control: </a:t>
            </a:r>
            <a:r>
              <a:rPr lang="en-US" altLang="en-US" dirty="0"/>
              <a:t>Automate (some) decisions</a:t>
            </a:r>
          </a:p>
          <a:p>
            <a:pPr lvl="1">
              <a:lnSpc>
                <a:spcPct val="80000"/>
              </a:lnSpc>
              <a:defRPr/>
            </a:pPr>
            <a:r>
              <a:rPr lang="en-US" altLang="en-US" dirty="0"/>
              <a:t>Rate limiting decisions (DNS response rate-limiting in-network)</a:t>
            </a:r>
          </a:p>
          <a:p>
            <a:pPr lvl="1">
              <a:lnSpc>
                <a:spcPct val="80000"/>
              </a:lnSpc>
              <a:defRPr/>
            </a:pPr>
            <a:r>
              <a:rPr lang="en-US" altLang="en-US" dirty="0"/>
              <a:t>Traffic redirection (e.g., to scrubbers, middleboxes)</a:t>
            </a:r>
          </a:p>
          <a:p>
            <a:pPr lvl="1">
              <a:lnSpc>
                <a:spcPct val="80000"/>
              </a:lnSpc>
              <a:defRPr/>
            </a:pPr>
            <a:r>
              <a:rPr lang="en-US" altLang="en-US" dirty="0"/>
              <a:t>On-the-fly placement of virtual middleboxes</a:t>
            </a:r>
          </a:p>
          <a:p>
            <a:pPr lvl="1">
              <a:lnSpc>
                <a:spcPct val="80000"/>
              </a:lnSpc>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4DD8-72E4-924E-B209-4F76DF36BDBE}"/>
              </a:ext>
            </a:extLst>
          </p:cNvPr>
          <p:cNvSpPr>
            <a:spLocks noGrp="1"/>
          </p:cNvSpPr>
          <p:nvPr>
            <p:ph type="title"/>
          </p:nvPr>
        </p:nvSpPr>
        <p:spPr/>
        <p:txBody>
          <a:bodyPr/>
          <a:lstStyle/>
          <a:p>
            <a:r>
              <a:rPr lang="en-US" dirty="0"/>
              <a:t>For Next Class: </a:t>
            </a:r>
            <a:r>
              <a:rPr lang="en-US" dirty="0" err="1"/>
              <a:t>Jupyter</a:t>
            </a:r>
            <a:r>
              <a:rPr lang="en-US" dirty="0"/>
              <a:t> Notebook Installation</a:t>
            </a:r>
          </a:p>
        </p:txBody>
      </p:sp>
      <p:pic>
        <p:nvPicPr>
          <p:cNvPr id="5" name="Picture 4">
            <a:extLst>
              <a:ext uri="{FF2B5EF4-FFF2-40B4-BE49-F238E27FC236}">
                <a16:creationId xmlns:a16="http://schemas.microsoft.com/office/drawing/2014/main" id="{2D776F70-49D5-F147-9C17-E3CE9107A65B}"/>
              </a:ext>
            </a:extLst>
          </p:cNvPr>
          <p:cNvPicPr>
            <a:picLocks noChangeAspect="1"/>
          </p:cNvPicPr>
          <p:nvPr/>
        </p:nvPicPr>
        <p:blipFill>
          <a:blip r:embed="rId3"/>
          <a:stretch>
            <a:fillRect/>
          </a:stretch>
        </p:blipFill>
        <p:spPr>
          <a:xfrm>
            <a:off x="4003287" y="4607630"/>
            <a:ext cx="7961971" cy="2250370"/>
          </a:xfrm>
          <a:prstGeom prst="rect">
            <a:avLst/>
          </a:prstGeom>
        </p:spPr>
      </p:pic>
      <p:pic>
        <p:nvPicPr>
          <p:cNvPr id="3" name="Picture 2">
            <a:extLst>
              <a:ext uri="{FF2B5EF4-FFF2-40B4-BE49-F238E27FC236}">
                <a16:creationId xmlns:a16="http://schemas.microsoft.com/office/drawing/2014/main" id="{CB64F071-EB8B-8345-A859-36E3072191F8}"/>
              </a:ext>
            </a:extLst>
          </p:cNvPr>
          <p:cNvPicPr>
            <a:picLocks noChangeAspect="1"/>
          </p:cNvPicPr>
          <p:nvPr/>
        </p:nvPicPr>
        <p:blipFill>
          <a:blip r:embed="rId4"/>
          <a:stretch>
            <a:fillRect/>
          </a:stretch>
        </p:blipFill>
        <p:spPr>
          <a:xfrm>
            <a:off x="838200" y="1832653"/>
            <a:ext cx="5897949" cy="2604106"/>
          </a:xfrm>
          <a:prstGeom prst="rect">
            <a:avLst/>
          </a:prstGeom>
        </p:spPr>
      </p:pic>
    </p:spTree>
    <p:extLst>
      <p:ext uri="{BB962C8B-B14F-4D97-AF65-F5344CB8AC3E}">
        <p14:creationId xmlns:p14="http://schemas.microsoft.com/office/powerpoint/2010/main" val="4811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1A5-BEC4-F049-BD3A-F5EAC3F03156}"/>
              </a:ext>
            </a:extLst>
          </p:cNvPr>
          <p:cNvSpPr>
            <a:spLocks noGrp="1"/>
          </p:cNvSpPr>
          <p:nvPr>
            <p:ph type="title"/>
          </p:nvPr>
        </p:nvSpPr>
        <p:spPr/>
        <p:txBody>
          <a:bodyPr/>
          <a:lstStyle/>
          <a:p>
            <a:r>
              <a:rPr lang="en-US" dirty="0"/>
              <a:t>Structure and Syllabus</a:t>
            </a:r>
          </a:p>
        </p:txBody>
      </p:sp>
      <p:pic>
        <p:nvPicPr>
          <p:cNvPr id="4" name="Picture 3">
            <a:extLst>
              <a:ext uri="{FF2B5EF4-FFF2-40B4-BE49-F238E27FC236}">
                <a16:creationId xmlns:a16="http://schemas.microsoft.com/office/drawing/2014/main" id="{CBF77C4F-F6AB-8642-9062-4566063A9750}"/>
              </a:ext>
            </a:extLst>
          </p:cNvPr>
          <p:cNvPicPr>
            <a:picLocks noChangeAspect="1"/>
          </p:cNvPicPr>
          <p:nvPr/>
        </p:nvPicPr>
        <p:blipFill>
          <a:blip r:embed="rId2"/>
          <a:stretch>
            <a:fillRect/>
          </a:stretch>
        </p:blipFill>
        <p:spPr>
          <a:xfrm>
            <a:off x="6096000" y="0"/>
            <a:ext cx="5935399" cy="6858000"/>
          </a:xfrm>
          <a:prstGeom prst="rect">
            <a:avLst/>
          </a:prstGeom>
        </p:spPr>
      </p:pic>
      <p:sp>
        <p:nvSpPr>
          <p:cNvPr id="8" name="Content Placeholder 7">
            <a:extLst>
              <a:ext uri="{FF2B5EF4-FFF2-40B4-BE49-F238E27FC236}">
                <a16:creationId xmlns:a16="http://schemas.microsoft.com/office/drawing/2014/main" id="{278E06FB-6785-AD45-8139-1F6B409F6E22}"/>
              </a:ext>
            </a:extLst>
          </p:cNvPr>
          <p:cNvSpPr>
            <a:spLocks noGrp="1"/>
          </p:cNvSpPr>
          <p:nvPr>
            <p:ph idx="1"/>
          </p:nvPr>
        </p:nvSpPr>
        <p:spPr>
          <a:xfrm>
            <a:off x="838200" y="1825625"/>
            <a:ext cx="4447478" cy="4351338"/>
          </a:xfrm>
        </p:spPr>
        <p:txBody>
          <a:bodyPr/>
          <a:lstStyle/>
          <a:p>
            <a:endParaRPr lang="en-US" dirty="0"/>
          </a:p>
        </p:txBody>
      </p:sp>
    </p:spTree>
    <p:extLst>
      <p:ext uri="{BB962C8B-B14F-4D97-AF65-F5344CB8AC3E}">
        <p14:creationId xmlns:p14="http://schemas.microsoft.com/office/powerpoint/2010/main" val="152177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AB71-B2C1-1E41-A94C-716C8CDB6FEE}"/>
              </a:ext>
            </a:extLst>
          </p:cNvPr>
          <p:cNvSpPr>
            <a:spLocks noGrp="1"/>
          </p:cNvSpPr>
          <p:nvPr>
            <p:ph type="title"/>
          </p:nvPr>
        </p:nvSpPr>
        <p:spPr/>
        <p:txBody>
          <a:bodyPr/>
          <a:lstStyle/>
          <a:p>
            <a:r>
              <a:rPr lang="en-US" dirty="0"/>
              <a:t>Readings</a:t>
            </a:r>
          </a:p>
        </p:txBody>
      </p:sp>
      <p:sp>
        <p:nvSpPr>
          <p:cNvPr id="4" name="Content Placeholder 5">
            <a:extLst>
              <a:ext uri="{FF2B5EF4-FFF2-40B4-BE49-F238E27FC236}">
                <a16:creationId xmlns:a16="http://schemas.microsoft.com/office/drawing/2014/main" id="{3A37193A-5640-A04A-9222-D6D8C190AEF2}"/>
              </a:ext>
            </a:extLst>
          </p:cNvPr>
          <p:cNvSpPr>
            <a:spLocks noGrp="1"/>
          </p:cNvSpPr>
          <p:nvPr>
            <p:ph idx="1"/>
          </p:nvPr>
        </p:nvSpPr>
        <p:spPr/>
        <p:txBody>
          <a:bodyPr/>
          <a:lstStyle/>
          <a:p>
            <a:r>
              <a:rPr lang="en-US" dirty="0"/>
              <a:t>There will be reading for most classes.</a:t>
            </a:r>
          </a:p>
          <a:p>
            <a:r>
              <a:rPr lang="en-US" dirty="0"/>
              <a:t>There is a textbook in progress. You have a link to it from the webpage. Later chapters (as you can see) are not yet complete, but will be taking shape was we go.</a:t>
            </a:r>
          </a:p>
          <a:p>
            <a:r>
              <a:rPr lang="en-US" dirty="0"/>
              <a:t>There will be other readings as appropriate.</a:t>
            </a:r>
          </a:p>
          <a:p>
            <a:endParaRPr lang="en-US" dirty="0"/>
          </a:p>
          <a:p>
            <a:r>
              <a:rPr lang="en-US" b="1" dirty="0"/>
              <a:t>Read before class. </a:t>
            </a:r>
            <a:br>
              <a:rPr lang="en-US" b="1" dirty="0"/>
            </a:br>
            <a:r>
              <a:rPr lang="en-US" dirty="0"/>
              <a:t>(I am preparing…class will go better if we are all prepared.)</a:t>
            </a:r>
          </a:p>
          <a:p>
            <a:pPr lvl="1"/>
            <a:r>
              <a:rPr lang="en-US" b="1" dirty="0"/>
              <a:t>I will ask you to bring one question about the reading to each class.</a:t>
            </a:r>
          </a:p>
        </p:txBody>
      </p:sp>
    </p:spTree>
    <p:extLst>
      <p:ext uri="{BB962C8B-B14F-4D97-AF65-F5344CB8AC3E}">
        <p14:creationId xmlns:p14="http://schemas.microsoft.com/office/powerpoint/2010/main" val="31991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714-D549-AA49-9FB5-A221B2F22869}"/>
              </a:ext>
            </a:extLst>
          </p:cNvPr>
          <p:cNvSpPr>
            <a:spLocks noGrp="1"/>
          </p:cNvSpPr>
          <p:nvPr>
            <p:ph type="title"/>
          </p:nvPr>
        </p:nvSpPr>
        <p:spPr/>
        <p:txBody>
          <a:bodyPr/>
          <a:lstStyle/>
          <a:p>
            <a:r>
              <a:rPr lang="en-US" dirty="0"/>
              <a:t>Communication and Collaboration</a:t>
            </a:r>
          </a:p>
        </p:txBody>
      </p:sp>
      <p:sp>
        <p:nvSpPr>
          <p:cNvPr id="4" name="Content Placeholder 2">
            <a:extLst>
              <a:ext uri="{FF2B5EF4-FFF2-40B4-BE49-F238E27FC236}">
                <a16:creationId xmlns:a16="http://schemas.microsoft.com/office/drawing/2014/main" id="{F39F2D27-D31C-4940-B5D4-FBCF5D319A5E}"/>
              </a:ext>
            </a:extLst>
          </p:cNvPr>
          <p:cNvSpPr>
            <a:spLocks noGrp="1"/>
          </p:cNvSpPr>
          <p:nvPr>
            <p:ph idx="1"/>
          </p:nvPr>
        </p:nvSpPr>
        <p:spPr/>
        <p:txBody>
          <a:bodyPr>
            <a:normAutofit fontScale="92500" lnSpcReduction="20000"/>
          </a:bodyPr>
          <a:lstStyle/>
          <a:p>
            <a:r>
              <a:rPr lang="en-US" dirty="0"/>
              <a:t>Channels</a:t>
            </a:r>
          </a:p>
          <a:p>
            <a:pPr lvl="1"/>
            <a:r>
              <a:rPr lang="en-US" dirty="0"/>
              <a:t>Q&amp;A/Communication via Slack</a:t>
            </a:r>
          </a:p>
          <a:p>
            <a:pPr lvl="1"/>
            <a:r>
              <a:rPr lang="en-US" dirty="0"/>
              <a:t>Announcements via Canvas/Slack</a:t>
            </a:r>
          </a:p>
          <a:p>
            <a:pPr lvl="1"/>
            <a:r>
              <a:rPr lang="en-US" dirty="0"/>
              <a:t>Assignments via Canvas/</a:t>
            </a:r>
            <a:r>
              <a:rPr lang="en-US" dirty="0" err="1"/>
              <a:t>Gradescope</a:t>
            </a:r>
            <a:endParaRPr lang="en-US" dirty="0"/>
          </a:p>
          <a:p>
            <a:pPr lvl="1"/>
            <a:endParaRPr lang="en-US" dirty="0"/>
          </a:p>
          <a:p>
            <a:r>
              <a:rPr lang="en-US" b="1" dirty="0"/>
              <a:t>You are welcome and encouraged to work together. </a:t>
            </a:r>
            <a:br>
              <a:rPr lang="en-US" b="1" dirty="0"/>
            </a:br>
            <a:r>
              <a:rPr lang="en-US" dirty="0"/>
              <a:t>(on everything but the midterm and final)</a:t>
            </a:r>
          </a:p>
          <a:p>
            <a:pPr lvl="1"/>
            <a:r>
              <a:rPr lang="en-US" dirty="0"/>
              <a:t>There are more of you than there are of me!</a:t>
            </a:r>
          </a:p>
          <a:p>
            <a:pPr lvl="1"/>
            <a:r>
              <a:rPr lang="en-US" dirty="0"/>
              <a:t>Please acknowledge your collaborators, </a:t>
            </a:r>
            <a:r>
              <a:rPr lang="en-US" i="1" dirty="0"/>
              <a:t>specifically</a:t>
            </a:r>
          </a:p>
          <a:p>
            <a:pPr lvl="1"/>
            <a:r>
              <a:rPr lang="en-US" dirty="0"/>
              <a:t>Participation credit for helping others</a:t>
            </a:r>
          </a:p>
          <a:p>
            <a:pPr lvl="1"/>
            <a:endParaRPr lang="en-US" dirty="0"/>
          </a:p>
          <a:p>
            <a:r>
              <a:rPr lang="en-US" dirty="0"/>
              <a:t>Before posting a question… (1) try; (2) think.  </a:t>
            </a:r>
            <a:br>
              <a:rPr lang="en-US" dirty="0"/>
            </a:br>
            <a:r>
              <a:rPr lang="en-US" dirty="0"/>
              <a:t>We will ask you what you’ve tried.</a:t>
            </a:r>
          </a:p>
          <a:p>
            <a:pPr lvl="1"/>
            <a:endParaRPr lang="en-US" dirty="0"/>
          </a:p>
          <a:p>
            <a:endParaRPr lang="en-US" dirty="0"/>
          </a:p>
        </p:txBody>
      </p:sp>
    </p:spTree>
    <p:extLst>
      <p:ext uri="{BB962C8B-B14F-4D97-AF65-F5344CB8AC3E}">
        <p14:creationId xmlns:p14="http://schemas.microsoft.com/office/powerpoint/2010/main" val="342011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1B5-22D2-5A42-B7B5-FDF3FC3C139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DDB5F382-45E9-AB48-89C6-F2CE37D774F4}"/>
              </a:ext>
            </a:extLst>
          </p:cNvPr>
          <p:cNvSpPr>
            <a:spLocks noGrp="1"/>
          </p:cNvSpPr>
          <p:nvPr>
            <p:ph sz="half" idx="1"/>
          </p:nvPr>
        </p:nvSpPr>
        <p:spPr/>
        <p:txBody>
          <a:bodyPr/>
          <a:lstStyle/>
          <a:p>
            <a:r>
              <a:rPr lang="en-US" dirty="0"/>
              <a:t>Out on Fridays, due on Fridays.</a:t>
            </a:r>
          </a:p>
          <a:p>
            <a:endParaRPr lang="en-US" dirty="0"/>
          </a:p>
          <a:p>
            <a:r>
              <a:rPr lang="en-US" dirty="0"/>
              <a:t>Approximately every two weeks. </a:t>
            </a:r>
            <a:br>
              <a:rPr lang="en-US" dirty="0"/>
            </a:br>
            <a:r>
              <a:rPr lang="en-US" dirty="0"/>
              <a:t>We will also have a warm-up assignment to test the workflow.</a:t>
            </a:r>
          </a:p>
          <a:p>
            <a:endParaRPr lang="en-US" dirty="0"/>
          </a:p>
          <a:p>
            <a:r>
              <a:rPr lang="en-US" dirty="0"/>
              <a:t>Predictable cadence to help you plan.</a:t>
            </a:r>
          </a:p>
        </p:txBody>
      </p:sp>
      <p:sp>
        <p:nvSpPr>
          <p:cNvPr id="4" name="Content Placeholder 3">
            <a:extLst>
              <a:ext uri="{FF2B5EF4-FFF2-40B4-BE49-F238E27FC236}">
                <a16:creationId xmlns:a16="http://schemas.microsoft.com/office/drawing/2014/main" id="{32C5AB2B-5BF3-F54D-9029-203BD674A93C}"/>
              </a:ext>
            </a:extLst>
          </p:cNvPr>
          <p:cNvSpPr>
            <a:spLocks noGrp="1"/>
          </p:cNvSpPr>
          <p:nvPr>
            <p:ph sz="half" idx="2"/>
          </p:nvPr>
        </p:nvSpPr>
        <p:spPr/>
        <p:txBody>
          <a:bodyPr/>
          <a:lstStyle/>
          <a:p>
            <a:r>
              <a:rPr lang="en-US" dirty="0"/>
              <a:t>4–5 Assignments</a:t>
            </a:r>
          </a:p>
          <a:p>
            <a:r>
              <a:rPr lang="en-US" dirty="0"/>
              <a:t>Goal: Hands-on experience</a:t>
            </a:r>
          </a:p>
          <a:p>
            <a:r>
              <a:rPr lang="en-US" dirty="0"/>
              <a:t>Plan of Topics:</a:t>
            </a:r>
          </a:p>
          <a:p>
            <a:pPr lvl="1"/>
            <a:r>
              <a:rPr lang="en-US" dirty="0"/>
              <a:t>Setting up an ML Pipeline</a:t>
            </a:r>
          </a:p>
          <a:p>
            <a:pPr lvl="1"/>
            <a:r>
              <a:rPr lang="en-US" dirty="0"/>
              <a:t>Supervised Learning</a:t>
            </a:r>
            <a:br>
              <a:rPr lang="en-US" dirty="0"/>
            </a:br>
            <a:r>
              <a:rPr lang="en-US" dirty="0"/>
              <a:t>(classification)</a:t>
            </a:r>
          </a:p>
          <a:p>
            <a:pPr lvl="1"/>
            <a:r>
              <a:rPr lang="en-US" dirty="0"/>
              <a:t>Unsupervised Learning </a:t>
            </a:r>
            <a:br>
              <a:rPr lang="en-US" dirty="0"/>
            </a:br>
            <a:r>
              <a:rPr lang="en-US" dirty="0"/>
              <a:t>(anomaly detection)</a:t>
            </a:r>
          </a:p>
          <a:p>
            <a:pPr lvl="1"/>
            <a:r>
              <a:rPr lang="en-US" dirty="0"/>
              <a:t>Deployment Considerations</a:t>
            </a:r>
          </a:p>
        </p:txBody>
      </p:sp>
    </p:spTree>
    <p:extLst>
      <p:ext uri="{BB962C8B-B14F-4D97-AF65-F5344CB8AC3E}">
        <p14:creationId xmlns:p14="http://schemas.microsoft.com/office/powerpoint/2010/main" val="62308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5F54-BC3D-5B4C-9659-7606C676D685}"/>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5A1B6A2-0E8F-A14A-A109-7B65E6B7E815}"/>
              </a:ext>
            </a:extLst>
          </p:cNvPr>
          <p:cNvSpPr>
            <a:spLocks noGrp="1"/>
          </p:cNvSpPr>
          <p:nvPr>
            <p:ph idx="1"/>
          </p:nvPr>
        </p:nvSpPr>
        <p:spPr/>
        <p:txBody>
          <a:bodyPr>
            <a:normAutofit fontScale="92500" lnSpcReduction="10000"/>
          </a:bodyPr>
          <a:lstStyle/>
          <a:p>
            <a:pPr marL="0" indent="0" algn="l">
              <a:buNone/>
            </a:pPr>
            <a:r>
              <a:rPr lang="en-US" b="1" i="0" dirty="0">
                <a:solidFill>
                  <a:srgbClr val="222222"/>
                </a:solidFill>
                <a:effectLst/>
                <a:latin typeface="Noto Sans" panose="020B0604020202020204" pitchFamily="34" charset="0"/>
              </a:rPr>
              <a:t>Project.</a:t>
            </a:r>
            <a:r>
              <a:rPr lang="en-US" b="0" i="0" dirty="0">
                <a:solidFill>
                  <a:srgbClr val="727272"/>
                </a:solidFill>
                <a:effectLst/>
                <a:latin typeface="Noto Sans" panose="020B0604020202020204" pitchFamily="34" charset="0"/>
              </a:rPr>
              <a:t> The course will have a small project. You will have two options for completing the project.</a:t>
            </a:r>
          </a:p>
          <a:p>
            <a:pPr marL="0" indent="0" algn="l">
              <a:buNone/>
            </a:pPr>
            <a:r>
              <a:rPr lang="en-US" b="1" i="0" dirty="0">
                <a:solidFill>
                  <a:srgbClr val="222222"/>
                </a:solidFill>
                <a:effectLst/>
                <a:latin typeface="Noto Sans" panose="020B0604020202020204" pitchFamily="34" charset="0"/>
              </a:rPr>
              <a:t>ML/Net Leaderboard.</a:t>
            </a:r>
            <a:r>
              <a:rPr lang="en-US" b="0" i="0" dirty="0">
                <a:solidFill>
                  <a:srgbClr val="727272"/>
                </a:solidFill>
                <a:effectLst/>
                <a:latin typeface="Noto Sans" panose="020B0604020202020204" pitchFamily="34" charset="0"/>
              </a:rPr>
              <a:t> </a:t>
            </a:r>
            <a:r>
              <a:rPr lang="en-US" b="0" i="0" dirty="0" err="1">
                <a:solidFill>
                  <a:srgbClr val="727272"/>
                </a:solidFill>
                <a:effectLst/>
                <a:latin typeface="Noto Sans" panose="020B0604020202020204" pitchFamily="34" charset="0"/>
              </a:rPr>
              <a:t>nPrint</a:t>
            </a:r>
            <a:r>
              <a:rPr lang="en-US" b="0" i="0" dirty="0">
                <a:solidFill>
                  <a:srgbClr val="727272"/>
                </a:solidFill>
                <a:effectLst/>
                <a:latin typeface="Noto Sans" panose="020B0604020202020204" pitchFamily="34" charset="0"/>
              </a:rPr>
              <a:t>/</a:t>
            </a:r>
            <a:r>
              <a:rPr lang="en-US" b="0" i="0" dirty="0" err="1">
                <a:solidFill>
                  <a:srgbClr val="727272"/>
                </a:solidFill>
                <a:effectLst/>
                <a:latin typeface="Noto Sans" panose="020B0604020202020204" pitchFamily="34" charset="0"/>
              </a:rPr>
              <a:t>pcapML</a:t>
            </a:r>
            <a:r>
              <a:rPr lang="en-US" b="0" i="0" dirty="0">
                <a:solidFill>
                  <a:srgbClr val="727272"/>
                </a:solidFill>
                <a:effectLst/>
                <a:latin typeface="Noto Sans" panose="020B0604020202020204" pitchFamily="34" charset="0"/>
              </a:rPr>
              <a:t>; your goal will be to re-produce or extend some of the best-known machine learning results for various applications of machine learning in computer networking.</a:t>
            </a:r>
          </a:p>
          <a:p>
            <a:pPr marL="0" indent="0" algn="l">
              <a:buNone/>
            </a:pPr>
            <a:r>
              <a:rPr lang="en-US" b="1" i="0" dirty="0">
                <a:solidFill>
                  <a:srgbClr val="222222"/>
                </a:solidFill>
                <a:effectLst/>
                <a:latin typeface="Noto Sans" panose="020B0604020202020204" pitchFamily="34" charset="0"/>
              </a:rPr>
              <a:t>Research.</a:t>
            </a:r>
            <a:r>
              <a:rPr lang="en-US" b="0" i="0" dirty="0">
                <a:solidFill>
                  <a:srgbClr val="727272"/>
                </a:solidFill>
                <a:effectLst/>
                <a:latin typeface="Noto Sans" panose="020B0604020202020204" pitchFamily="34" charset="0"/>
              </a:rPr>
              <a:t> You are welcome to work on an independent research project that involves machine learning and computer systems. This option is probably better suited for graduate students in computer science who are comfortable working on open-ended problems. Your project must be approved by the instructor, based on a concrete research proposal.</a:t>
            </a:r>
          </a:p>
          <a:p>
            <a:pPr marL="0" indent="0">
              <a:buNone/>
            </a:pPr>
            <a:endParaRPr lang="en-US" dirty="0"/>
          </a:p>
        </p:txBody>
      </p:sp>
    </p:spTree>
    <p:extLst>
      <p:ext uri="{BB962C8B-B14F-4D97-AF65-F5344CB8AC3E}">
        <p14:creationId xmlns:p14="http://schemas.microsoft.com/office/powerpoint/2010/main" val="1110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3F-4838-D04A-A400-5A601DE2616E}"/>
              </a:ext>
            </a:extLst>
          </p:cNvPr>
          <p:cNvSpPr>
            <a:spLocks noGrp="1"/>
          </p:cNvSpPr>
          <p:nvPr>
            <p:ph type="title"/>
          </p:nvPr>
        </p:nvSpPr>
        <p:spPr/>
        <p:txBody>
          <a:bodyPr/>
          <a:lstStyle/>
          <a:p>
            <a:r>
              <a:rPr lang="en-US" dirty="0"/>
              <a:t>Late Policy</a:t>
            </a:r>
          </a:p>
        </p:txBody>
      </p:sp>
      <p:sp>
        <p:nvSpPr>
          <p:cNvPr id="3" name="Content Placeholder 2">
            <a:extLst>
              <a:ext uri="{FF2B5EF4-FFF2-40B4-BE49-F238E27FC236}">
                <a16:creationId xmlns:a16="http://schemas.microsoft.com/office/drawing/2014/main" id="{D115C061-3D31-8742-A0BA-1BBBC2AA1B9E}"/>
              </a:ext>
            </a:extLst>
          </p:cNvPr>
          <p:cNvSpPr>
            <a:spLocks noGrp="1"/>
          </p:cNvSpPr>
          <p:nvPr>
            <p:ph idx="1"/>
          </p:nvPr>
        </p:nvSpPr>
        <p:spPr/>
        <p:txBody>
          <a:bodyPr/>
          <a:lstStyle/>
          <a:p>
            <a:r>
              <a:rPr lang="en-US" b="1" dirty="0"/>
              <a:t>Don’t ask me or the course staff for extensions.</a:t>
            </a:r>
          </a:p>
          <a:p>
            <a:pPr lvl="1"/>
            <a:r>
              <a:rPr lang="en-US" dirty="0"/>
              <a:t>It’s not fair to other students.</a:t>
            </a:r>
          </a:p>
          <a:p>
            <a:pPr lvl="1"/>
            <a:r>
              <a:rPr lang="en-US" dirty="0"/>
              <a:t>It’s not fair to the instructional </a:t>
            </a:r>
            <a:r>
              <a:rPr lang="en-US" dirty="0" err="1"/>
              <a:t>staffl</a:t>
            </a:r>
            <a:r>
              <a:rPr lang="en-US" dirty="0"/>
              <a:t>.</a:t>
            </a:r>
          </a:p>
          <a:p>
            <a:pPr lvl="1"/>
            <a:endParaRPr lang="en-US" dirty="0"/>
          </a:p>
          <a:p>
            <a:pPr lvl="1"/>
            <a:endParaRPr lang="en-US" dirty="0"/>
          </a:p>
          <a:p>
            <a:r>
              <a:rPr lang="en-US" dirty="0"/>
              <a:t>You have late hours, read the syllabus.</a:t>
            </a:r>
          </a:p>
          <a:p>
            <a:endParaRPr lang="en-US" dirty="0"/>
          </a:p>
          <a:p>
            <a:r>
              <a:rPr lang="en-US" dirty="0"/>
              <a:t>Occasionally, there are very extenuating circumstances that may take you out of the classroom for an extended period. We will work with you, let us know. But these are rare exceptions.</a:t>
            </a:r>
          </a:p>
        </p:txBody>
      </p:sp>
    </p:spTree>
    <p:extLst>
      <p:ext uri="{BB962C8B-B14F-4D97-AF65-F5344CB8AC3E}">
        <p14:creationId xmlns:p14="http://schemas.microsoft.com/office/powerpoint/2010/main" val="35835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A8E3-F5F8-DE4C-94DD-B1E0D1CCD606}"/>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771B1A2-921D-3D4E-BDA3-DD228A64A64C}"/>
              </a:ext>
            </a:extLst>
          </p:cNvPr>
          <p:cNvSpPr>
            <a:spLocks noGrp="1"/>
          </p:cNvSpPr>
          <p:nvPr>
            <p:ph idx="1"/>
          </p:nvPr>
        </p:nvSpPr>
        <p:spPr/>
        <p:txBody>
          <a:bodyPr/>
          <a:lstStyle/>
          <a:p>
            <a:r>
              <a:rPr lang="en-US" dirty="0"/>
              <a:t>Brief overview of course</a:t>
            </a:r>
          </a:p>
          <a:p>
            <a:pPr lvl="1"/>
            <a:r>
              <a:rPr lang="en-US" dirty="0"/>
              <a:t>Motivation</a:t>
            </a:r>
          </a:p>
          <a:p>
            <a:pPr lvl="1"/>
            <a:r>
              <a:rPr lang="en-US" dirty="0"/>
              <a:t>Syllabus</a:t>
            </a:r>
          </a:p>
          <a:p>
            <a:pPr lvl="1"/>
            <a:r>
              <a:rPr lang="en-US" dirty="0"/>
              <a:t>Expectations</a:t>
            </a:r>
          </a:p>
          <a:p>
            <a:pPr lvl="1"/>
            <a:endParaRPr lang="en-US" dirty="0"/>
          </a:p>
          <a:p>
            <a:r>
              <a:rPr lang="en-US" dirty="0"/>
              <a:t>What you can expect from this course</a:t>
            </a:r>
          </a:p>
          <a:p>
            <a:endParaRPr lang="en-US" dirty="0"/>
          </a:p>
          <a:p>
            <a:r>
              <a:rPr lang="en-US" b="1" dirty="0">
                <a:solidFill>
                  <a:srgbClr val="C00000"/>
                </a:solidFill>
              </a:rPr>
              <a:t>To do for Thursday’s class:</a:t>
            </a:r>
            <a:r>
              <a:rPr lang="en-US" dirty="0"/>
              <a:t> Install </a:t>
            </a:r>
            <a:r>
              <a:rPr lang="en-US" dirty="0" err="1"/>
              <a:t>Jupyter</a:t>
            </a:r>
            <a:r>
              <a:rPr lang="en-US" dirty="0"/>
              <a:t> notebook</a:t>
            </a:r>
          </a:p>
        </p:txBody>
      </p:sp>
    </p:spTree>
    <p:extLst>
      <p:ext uri="{BB962C8B-B14F-4D97-AF65-F5344CB8AC3E}">
        <p14:creationId xmlns:p14="http://schemas.microsoft.com/office/powerpoint/2010/main" val="147441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 to Thursday</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fontScale="92500" lnSpcReduction="20000"/>
          </a:bodyPr>
          <a:lstStyle/>
          <a:p>
            <a:r>
              <a:rPr lang="en-US" dirty="0"/>
              <a:t>Course setup:</a:t>
            </a:r>
          </a:p>
          <a:p>
            <a:pPr lvl="1"/>
            <a:r>
              <a:rPr lang="en-US" dirty="0"/>
              <a:t>Install </a:t>
            </a:r>
            <a:r>
              <a:rPr lang="en-US" dirty="0" err="1"/>
              <a:t>Jupyter</a:t>
            </a:r>
            <a:r>
              <a:rPr lang="en-US" dirty="0"/>
              <a:t> notebooks</a:t>
            </a:r>
          </a:p>
          <a:p>
            <a:pPr lvl="1"/>
            <a:r>
              <a:rPr lang="en-US" dirty="0"/>
              <a:t>Join course Slack, Canvas, </a:t>
            </a:r>
            <a:r>
              <a:rPr lang="en-US" dirty="0" err="1"/>
              <a:t>Gradescope</a:t>
            </a:r>
            <a:endParaRPr lang="en-US" dirty="0"/>
          </a:p>
          <a:p>
            <a:pPr lvl="1"/>
            <a:endParaRPr lang="en-US" dirty="0"/>
          </a:p>
          <a:p>
            <a:r>
              <a:rPr lang="en-US" dirty="0"/>
              <a:t>Do this in advance!</a:t>
            </a:r>
          </a:p>
          <a:p>
            <a:pPr lvl="1"/>
            <a:r>
              <a:rPr lang="en-US" dirty="0"/>
              <a:t>We will check in on Slack to see how it’s going.</a:t>
            </a:r>
          </a:p>
          <a:p>
            <a:pPr lvl="1"/>
            <a:endParaRPr lang="en-US" dirty="0"/>
          </a:p>
          <a:p>
            <a:r>
              <a:rPr lang="en-US" dirty="0"/>
              <a:t>Hands-On</a:t>
            </a:r>
          </a:p>
          <a:p>
            <a:pPr lvl="1"/>
            <a:r>
              <a:rPr lang="en-US" dirty="0"/>
              <a:t>Simple Python/</a:t>
            </a:r>
            <a:r>
              <a:rPr lang="en-US" dirty="0" err="1"/>
              <a:t>Jupyter</a:t>
            </a:r>
            <a:r>
              <a:rPr lang="en-US" dirty="0"/>
              <a:t> notebook</a:t>
            </a:r>
          </a:p>
          <a:p>
            <a:pPr lvl="1"/>
            <a:endParaRPr lang="en-US" dirty="0"/>
          </a:p>
          <a:p>
            <a:r>
              <a:rPr lang="en-US"/>
              <a:t>Discussion (based on reading)</a:t>
            </a:r>
            <a:endParaRPr lang="en-US" dirty="0"/>
          </a:p>
          <a:p>
            <a:pPr lvl="1"/>
            <a:r>
              <a:rPr lang="en-US" dirty="0"/>
              <a:t>What is machine learning, and how can it be used in systems?</a:t>
            </a:r>
          </a:p>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626-D848-DC4D-8A0D-3A13D18D43EE}"/>
              </a:ext>
            </a:extLst>
          </p:cNvPr>
          <p:cNvSpPr>
            <a:spLocks noGrp="1"/>
          </p:cNvSpPr>
          <p:nvPr>
            <p:ph type="title"/>
          </p:nvPr>
        </p:nvSpPr>
        <p:spPr/>
        <p:txBody>
          <a:bodyPr/>
          <a:lstStyle/>
          <a:p>
            <a:r>
              <a:rPr lang="en-US" dirty="0"/>
              <a:t>Why I Wanted to Make this Course…</a:t>
            </a:r>
          </a:p>
        </p:txBody>
      </p:sp>
      <p:sp>
        <p:nvSpPr>
          <p:cNvPr id="3" name="Content Placeholder 2">
            <a:extLst>
              <a:ext uri="{FF2B5EF4-FFF2-40B4-BE49-F238E27FC236}">
                <a16:creationId xmlns:a16="http://schemas.microsoft.com/office/drawing/2014/main" id="{25775D1B-DD5E-B84F-AD8D-5770A3496555}"/>
              </a:ext>
            </a:extLst>
          </p:cNvPr>
          <p:cNvSpPr>
            <a:spLocks noGrp="1"/>
          </p:cNvSpPr>
          <p:nvPr>
            <p:ph idx="1"/>
          </p:nvPr>
        </p:nvSpPr>
        <p:spPr/>
        <p:txBody>
          <a:bodyPr>
            <a:normAutofit fontScale="85000" lnSpcReduction="20000"/>
          </a:bodyPr>
          <a:lstStyle/>
          <a:p>
            <a:r>
              <a:rPr lang="en-US" b="1" dirty="0"/>
              <a:t>Many machine learning courses are geared towards the machine learning researcher (or mathematician). Most of us who use machine learning need a slightly different set of knowledge and skills.</a:t>
            </a:r>
          </a:p>
          <a:p>
            <a:endParaRPr lang="en-US" b="1" dirty="0"/>
          </a:p>
          <a:p>
            <a:r>
              <a:rPr lang="en-US" b="1" dirty="0"/>
              <a:t>Goal:</a:t>
            </a:r>
            <a:r>
              <a:rPr lang="en-US" dirty="0"/>
              <a:t> Everything I always wanted to know about machine learning, as a “user”, or someone who applies the tools.</a:t>
            </a:r>
          </a:p>
          <a:p>
            <a:endParaRPr lang="en-US" dirty="0"/>
          </a:p>
          <a:p>
            <a:r>
              <a:rPr lang="en-US" dirty="0"/>
              <a:t>This describes most people who are “doing machine learning”.</a:t>
            </a:r>
          </a:p>
          <a:p>
            <a:endParaRPr lang="en-US" dirty="0"/>
          </a:p>
          <a:p>
            <a:r>
              <a:rPr lang="en-US" dirty="0"/>
              <a:t>Lots of things to think about…</a:t>
            </a:r>
          </a:p>
          <a:p>
            <a:endParaRPr lang="en-US" dirty="0"/>
          </a:p>
          <a:p>
            <a:r>
              <a:rPr lang="en-US" dirty="0"/>
              <a:t>Discussion Question: What do you want to learn about?</a:t>
            </a:r>
          </a:p>
        </p:txBody>
      </p:sp>
    </p:spTree>
    <p:extLst>
      <p:ext uri="{BB962C8B-B14F-4D97-AF65-F5344CB8AC3E}">
        <p14:creationId xmlns:p14="http://schemas.microsoft.com/office/powerpoint/2010/main" val="19966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75E-1769-4240-AEA1-1BDF68D18204}"/>
              </a:ext>
            </a:extLst>
          </p:cNvPr>
          <p:cNvSpPr>
            <a:spLocks noGrp="1"/>
          </p:cNvSpPr>
          <p:nvPr>
            <p:ph type="title"/>
          </p:nvPr>
        </p:nvSpPr>
        <p:spPr>
          <a:xfrm>
            <a:off x="403302" y="191972"/>
            <a:ext cx="10515600" cy="1325563"/>
          </a:xfrm>
        </p:spPr>
        <p:txBody>
          <a:bodyPr/>
          <a:lstStyle/>
          <a:p>
            <a:r>
              <a:rPr lang="en-US" dirty="0"/>
              <a:t>The Machine Learning Pipeline</a:t>
            </a:r>
          </a:p>
        </p:txBody>
      </p:sp>
      <p:pic>
        <p:nvPicPr>
          <p:cNvPr id="4" name="Picture 3">
            <a:extLst>
              <a:ext uri="{FF2B5EF4-FFF2-40B4-BE49-F238E27FC236}">
                <a16:creationId xmlns:a16="http://schemas.microsoft.com/office/drawing/2014/main" id="{1262F38D-D5C3-8845-81F8-415857C0660A}"/>
              </a:ext>
            </a:extLst>
          </p:cNvPr>
          <p:cNvPicPr>
            <a:picLocks noChangeAspect="1"/>
          </p:cNvPicPr>
          <p:nvPr/>
        </p:nvPicPr>
        <p:blipFill>
          <a:blip r:embed="rId2"/>
          <a:stretch>
            <a:fillRect/>
          </a:stretch>
        </p:blipFill>
        <p:spPr>
          <a:xfrm>
            <a:off x="169072" y="1604638"/>
            <a:ext cx="11803076" cy="2656301"/>
          </a:xfrm>
          <a:prstGeom prst="rect">
            <a:avLst/>
          </a:prstGeom>
        </p:spPr>
      </p:pic>
      <p:pic>
        <p:nvPicPr>
          <p:cNvPr id="5" name="Picture 4">
            <a:extLst>
              <a:ext uri="{FF2B5EF4-FFF2-40B4-BE49-F238E27FC236}">
                <a16:creationId xmlns:a16="http://schemas.microsoft.com/office/drawing/2014/main" id="{53D296F4-2BC0-6949-AAAD-F42333D2268A}"/>
              </a:ext>
            </a:extLst>
          </p:cNvPr>
          <p:cNvPicPr>
            <a:picLocks noChangeAspect="1"/>
          </p:cNvPicPr>
          <p:nvPr/>
        </p:nvPicPr>
        <p:blipFill>
          <a:blip r:embed="rId3"/>
          <a:stretch>
            <a:fillRect/>
          </a:stretch>
        </p:blipFill>
        <p:spPr>
          <a:xfrm>
            <a:off x="68826" y="4174889"/>
            <a:ext cx="12003569" cy="2491139"/>
          </a:xfrm>
          <a:prstGeom prst="rect">
            <a:avLst/>
          </a:prstGeom>
        </p:spPr>
      </p:pic>
      <p:sp>
        <p:nvSpPr>
          <p:cNvPr id="3" name="TextBox 2">
            <a:extLst>
              <a:ext uri="{FF2B5EF4-FFF2-40B4-BE49-F238E27FC236}">
                <a16:creationId xmlns:a16="http://schemas.microsoft.com/office/drawing/2014/main" id="{A92B6FCA-6CBC-F542-9D0C-69617074B198}"/>
              </a:ext>
            </a:extLst>
          </p:cNvPr>
          <p:cNvSpPr txBox="1"/>
          <p:nvPr/>
        </p:nvSpPr>
        <p:spPr>
          <a:xfrm>
            <a:off x="10294070" y="6403825"/>
            <a:ext cx="1876236" cy="276999"/>
          </a:xfrm>
          <a:prstGeom prst="rect">
            <a:avLst/>
          </a:prstGeom>
          <a:solidFill>
            <a:schemeClr val="bg1"/>
          </a:solidFill>
        </p:spPr>
        <p:txBody>
          <a:bodyPr wrap="square" rtlCol="0">
            <a:spAutoFit/>
          </a:bodyPr>
          <a:lstStyle/>
          <a:p>
            <a:pPr algn="r"/>
            <a:r>
              <a:rPr lang="en-US" sz="1200" dirty="0"/>
              <a:t>Credit: Alex Gray</a:t>
            </a:r>
          </a:p>
        </p:txBody>
      </p:sp>
      <p:sp>
        <p:nvSpPr>
          <p:cNvPr id="6" name="Rectangle 5">
            <a:extLst>
              <a:ext uri="{FF2B5EF4-FFF2-40B4-BE49-F238E27FC236}">
                <a16:creationId xmlns:a16="http://schemas.microsoft.com/office/drawing/2014/main" id="{3D44DB0E-B9F5-8D43-819B-996269B289FD}"/>
              </a:ext>
            </a:extLst>
          </p:cNvPr>
          <p:cNvSpPr/>
          <p:nvPr/>
        </p:nvSpPr>
        <p:spPr>
          <a:xfrm>
            <a:off x="8140390" y="1604638"/>
            <a:ext cx="1672683" cy="235404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4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6A15-2A4C-4846-8C89-4B5BFC26E31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1ACE828-9707-3D49-B551-932AA35EB3CB}"/>
              </a:ext>
            </a:extLst>
          </p:cNvPr>
          <p:cNvSpPr>
            <a:spLocks noGrp="1"/>
          </p:cNvSpPr>
          <p:nvPr>
            <p:ph idx="1"/>
          </p:nvPr>
        </p:nvSpPr>
        <p:spPr/>
        <p:txBody>
          <a:bodyPr>
            <a:normAutofit fontScale="92500" lnSpcReduction="10000"/>
          </a:bodyPr>
          <a:lstStyle/>
          <a:p>
            <a:r>
              <a:rPr lang="en-US" dirty="0"/>
              <a:t>Learn what machine learning can (and cannot) do for a variety of practical computer systems problems.</a:t>
            </a:r>
          </a:p>
          <a:p>
            <a:endParaRPr lang="en-US" dirty="0"/>
          </a:p>
          <a:p>
            <a:r>
              <a:rPr lang="en-US" dirty="0"/>
              <a:t>Learn about a variety of machine learning models and how (and when) various models are appropriate.</a:t>
            </a:r>
          </a:p>
          <a:p>
            <a:endParaRPr lang="en-US" dirty="0"/>
          </a:p>
          <a:p>
            <a:r>
              <a:rPr lang="en-US" dirty="0"/>
              <a:t>Learn about the machine learning pipeline, and how to apply it to practical problems.</a:t>
            </a:r>
          </a:p>
          <a:p>
            <a:endParaRPr lang="en-US" dirty="0"/>
          </a:p>
          <a:p>
            <a:r>
              <a:rPr lang="en-US" dirty="0"/>
              <a:t>Learn about the practical challenges of deploying machine learning, from data cleaning to model deployment and maintenance.</a:t>
            </a:r>
          </a:p>
        </p:txBody>
      </p:sp>
    </p:spTree>
    <p:extLst>
      <p:ext uri="{BB962C8B-B14F-4D97-AF65-F5344CB8AC3E}">
        <p14:creationId xmlns:p14="http://schemas.microsoft.com/office/powerpoint/2010/main" val="25975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FB8F747-EE63-0649-8DB6-A9157EBD89F3}"/>
              </a:ext>
            </a:extLst>
          </p:cNvPr>
          <p:cNvSpPr>
            <a:spLocks noGrp="1" noChangeArrowheads="1"/>
          </p:cNvSpPr>
          <p:nvPr>
            <p:ph type="title"/>
          </p:nvPr>
        </p:nvSpPr>
        <p:spPr>
          <a:xfrm>
            <a:off x="491067" y="144139"/>
            <a:ext cx="8763000" cy="836083"/>
          </a:xfrm>
        </p:spPr>
        <p:txBody>
          <a:bodyPr>
            <a:normAutofit fontScale="90000"/>
          </a:bodyPr>
          <a:lstStyle/>
          <a:p>
            <a:br>
              <a:rPr lang="en-US" altLang="en-US" sz="3600" dirty="0"/>
            </a:br>
            <a:r>
              <a:rPr lang="en-US" altLang="en-US" sz="3600" dirty="0"/>
              <a:t>How Networks Run:</a:t>
            </a:r>
            <a:br>
              <a:rPr lang="en-US" altLang="en-US" sz="3600" dirty="0"/>
            </a:br>
            <a:r>
              <a:rPr lang="en-US" altLang="en-US" sz="3600" dirty="0"/>
              <a:t>Measure, Model, Control</a:t>
            </a:r>
          </a:p>
        </p:txBody>
      </p:sp>
      <p:sp>
        <p:nvSpPr>
          <p:cNvPr id="18434" name="Oval 5">
            <a:extLst>
              <a:ext uri="{FF2B5EF4-FFF2-40B4-BE49-F238E27FC236}">
                <a16:creationId xmlns:a16="http://schemas.microsoft.com/office/drawing/2014/main" id="{5520D7E0-4ECF-F142-9C7F-167CA0671B94}"/>
              </a:ext>
            </a:extLst>
          </p:cNvPr>
          <p:cNvSpPr>
            <a:spLocks noChangeArrowheads="1"/>
          </p:cNvSpPr>
          <p:nvPr/>
        </p:nvSpPr>
        <p:spPr bwMode="auto">
          <a:xfrm>
            <a:off x="3388784" y="4635500"/>
            <a:ext cx="5467349" cy="1718733"/>
          </a:xfrm>
          <a:prstGeom prst="ellipse">
            <a:avLst/>
          </a:prstGeom>
          <a:solidFill>
            <a:srgbClr val="BBE0E3"/>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800"/>
          </a:p>
        </p:txBody>
      </p:sp>
      <p:sp>
        <p:nvSpPr>
          <p:cNvPr id="546823" name="Text Box 7">
            <a:extLst>
              <a:ext uri="{FF2B5EF4-FFF2-40B4-BE49-F238E27FC236}">
                <a16:creationId xmlns:a16="http://schemas.microsoft.com/office/drawing/2014/main" id="{2910F0FF-3B47-0E46-9DEA-AA60C73CB3E9}"/>
              </a:ext>
            </a:extLst>
          </p:cNvPr>
          <p:cNvSpPr txBox="1">
            <a:spLocks noChangeArrowheads="1"/>
          </p:cNvSpPr>
          <p:nvPr/>
        </p:nvSpPr>
        <p:spPr bwMode="auto">
          <a:xfrm>
            <a:off x="1775885" y="3242734"/>
            <a:ext cx="2120900"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Topology/</a:t>
            </a:r>
          </a:p>
          <a:p>
            <a:pPr algn="ctr" eaLnBrk="1" hangingPunct="1">
              <a:defRPr/>
            </a:pPr>
            <a:r>
              <a:rPr lang="en-US" sz="2400" dirty="0">
                <a:solidFill>
                  <a:schemeClr val="dk1"/>
                </a:solidFill>
              </a:rPr>
              <a:t>Configuration</a:t>
            </a:r>
          </a:p>
        </p:txBody>
      </p:sp>
      <p:sp>
        <p:nvSpPr>
          <p:cNvPr id="546825" name="Text Box 9">
            <a:extLst>
              <a:ext uri="{FF2B5EF4-FFF2-40B4-BE49-F238E27FC236}">
                <a16:creationId xmlns:a16="http://schemas.microsoft.com/office/drawing/2014/main" id="{5D08FC7C-9ED8-1C46-8B85-E9AAC930128F}"/>
              </a:ext>
            </a:extLst>
          </p:cNvPr>
          <p:cNvSpPr txBox="1">
            <a:spLocks noChangeArrowheads="1"/>
          </p:cNvSpPr>
          <p:nvPr/>
        </p:nvSpPr>
        <p:spPr bwMode="auto">
          <a:xfrm>
            <a:off x="5802171" y="3217334"/>
            <a:ext cx="1364476"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Traffic</a:t>
            </a:r>
            <a:br>
              <a:rPr lang="en-US" sz="2400" dirty="0">
                <a:solidFill>
                  <a:schemeClr val="dk1"/>
                </a:solidFill>
              </a:rPr>
            </a:br>
            <a:r>
              <a:rPr lang="en-US" sz="2400" dirty="0">
                <a:solidFill>
                  <a:schemeClr val="dk1"/>
                </a:solidFill>
              </a:rPr>
              <a:t>Demands</a:t>
            </a:r>
          </a:p>
        </p:txBody>
      </p:sp>
      <p:sp>
        <p:nvSpPr>
          <p:cNvPr id="546828" name="Text Box 12">
            <a:extLst>
              <a:ext uri="{FF2B5EF4-FFF2-40B4-BE49-F238E27FC236}">
                <a16:creationId xmlns:a16="http://schemas.microsoft.com/office/drawing/2014/main" id="{498B6C07-60D7-4944-AD1F-4BC857CEFFAD}"/>
              </a:ext>
            </a:extLst>
          </p:cNvPr>
          <p:cNvSpPr txBox="1">
            <a:spLocks noChangeArrowheads="1"/>
          </p:cNvSpPr>
          <p:nvPr/>
        </p:nvSpPr>
        <p:spPr bwMode="auto">
          <a:xfrm>
            <a:off x="8123923" y="3236385"/>
            <a:ext cx="1714187" cy="830997"/>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a:solidFill>
                  <a:schemeClr val="dk1"/>
                </a:solidFill>
              </a:rPr>
              <a:t>Changes to</a:t>
            </a:r>
          </a:p>
          <a:p>
            <a:pPr algn="ctr" eaLnBrk="1" hangingPunct="1">
              <a:defRPr/>
            </a:pPr>
            <a:r>
              <a:rPr lang="en-US" sz="2400">
                <a:solidFill>
                  <a:schemeClr val="dk1"/>
                </a:solidFill>
              </a:rPr>
              <a:t>the network</a:t>
            </a:r>
          </a:p>
        </p:txBody>
      </p:sp>
      <p:sp>
        <p:nvSpPr>
          <p:cNvPr id="21510" name="Line 16">
            <a:extLst>
              <a:ext uri="{FF2B5EF4-FFF2-40B4-BE49-F238E27FC236}">
                <a16:creationId xmlns:a16="http://schemas.microsoft.com/office/drawing/2014/main" id="{41EB315D-E835-2C43-A9CB-158F7F057DF1}"/>
              </a:ext>
            </a:extLst>
          </p:cNvPr>
          <p:cNvSpPr>
            <a:spLocks noChangeShapeType="1"/>
          </p:cNvSpPr>
          <p:nvPr/>
        </p:nvSpPr>
        <p:spPr bwMode="auto">
          <a:xfrm flipH="1" flipV="1">
            <a:off x="2745318" y="4214285"/>
            <a:ext cx="916516"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1" name="Line 17">
            <a:extLst>
              <a:ext uri="{FF2B5EF4-FFF2-40B4-BE49-F238E27FC236}">
                <a16:creationId xmlns:a16="http://schemas.microsoft.com/office/drawing/2014/main" id="{6ADA88EA-4621-A949-8D4B-9590FFAC744B}"/>
              </a:ext>
            </a:extLst>
          </p:cNvPr>
          <p:cNvSpPr>
            <a:spLocks noChangeShapeType="1"/>
          </p:cNvSpPr>
          <p:nvPr/>
        </p:nvSpPr>
        <p:spPr bwMode="auto">
          <a:xfrm flipH="1" flipV="1">
            <a:off x="4497917" y="4004733"/>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2" name="Line 18">
            <a:extLst>
              <a:ext uri="{FF2B5EF4-FFF2-40B4-BE49-F238E27FC236}">
                <a16:creationId xmlns:a16="http://schemas.microsoft.com/office/drawing/2014/main" id="{BFBE2CED-011D-BF41-A188-1C79F5D888F8}"/>
              </a:ext>
            </a:extLst>
          </p:cNvPr>
          <p:cNvSpPr>
            <a:spLocks noChangeShapeType="1"/>
          </p:cNvSpPr>
          <p:nvPr/>
        </p:nvSpPr>
        <p:spPr bwMode="auto">
          <a:xfrm flipV="1">
            <a:off x="5488517" y="4214284"/>
            <a:ext cx="751416" cy="1149349"/>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3" name="Line 19">
            <a:extLst>
              <a:ext uri="{FF2B5EF4-FFF2-40B4-BE49-F238E27FC236}">
                <a16:creationId xmlns:a16="http://schemas.microsoft.com/office/drawing/2014/main" id="{96F85C32-1E23-E94E-930E-38D7382D21BE}"/>
              </a:ext>
            </a:extLst>
          </p:cNvPr>
          <p:cNvSpPr>
            <a:spLocks noChangeShapeType="1"/>
          </p:cNvSpPr>
          <p:nvPr/>
        </p:nvSpPr>
        <p:spPr bwMode="auto">
          <a:xfrm flipH="1" flipV="1">
            <a:off x="6697133" y="4207934"/>
            <a:ext cx="476251"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4" name="Line 20">
            <a:extLst>
              <a:ext uri="{FF2B5EF4-FFF2-40B4-BE49-F238E27FC236}">
                <a16:creationId xmlns:a16="http://schemas.microsoft.com/office/drawing/2014/main" id="{614660E9-4A08-894F-8335-8268D8D7BF19}"/>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5" name="Line 21">
            <a:extLst>
              <a:ext uri="{FF2B5EF4-FFF2-40B4-BE49-F238E27FC236}">
                <a16:creationId xmlns:a16="http://schemas.microsoft.com/office/drawing/2014/main" id="{59BE6CC7-551B-754C-A3FA-DB5BA271F41F}"/>
              </a:ext>
            </a:extLst>
          </p:cNvPr>
          <p:cNvSpPr>
            <a:spLocks noChangeShapeType="1"/>
          </p:cNvSpPr>
          <p:nvPr/>
        </p:nvSpPr>
        <p:spPr bwMode="auto">
          <a:xfrm flipH="1">
            <a:off x="7871885" y="4214285"/>
            <a:ext cx="1771649" cy="1610783"/>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18444" name="Text Box 22">
            <a:extLst>
              <a:ext uri="{FF2B5EF4-FFF2-40B4-BE49-F238E27FC236}">
                <a16:creationId xmlns:a16="http://schemas.microsoft.com/office/drawing/2014/main" id="{A44AC163-AEA3-E84E-BD57-A4FD4E4F2B02}"/>
              </a:ext>
            </a:extLst>
          </p:cNvPr>
          <p:cNvSpPr txBox="1">
            <a:spLocks noChangeArrowheads="1"/>
          </p:cNvSpPr>
          <p:nvPr/>
        </p:nvSpPr>
        <p:spPr bwMode="auto">
          <a:xfrm>
            <a:off x="3964517" y="5496984"/>
            <a:ext cx="2441694" cy="36933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en-US" sz="1800" b="1"/>
              <a:t>Operational Network</a:t>
            </a:r>
          </a:p>
        </p:txBody>
      </p:sp>
      <p:sp>
        <p:nvSpPr>
          <p:cNvPr id="546841" name="Text Box 25">
            <a:extLst>
              <a:ext uri="{FF2B5EF4-FFF2-40B4-BE49-F238E27FC236}">
                <a16:creationId xmlns:a16="http://schemas.microsoft.com/office/drawing/2014/main" id="{ED727C90-4795-974A-9313-057F1AF5B5F1}"/>
              </a:ext>
            </a:extLst>
          </p:cNvPr>
          <p:cNvSpPr txBox="1">
            <a:spLocks noChangeArrowheads="1"/>
          </p:cNvSpPr>
          <p:nvPr/>
        </p:nvSpPr>
        <p:spPr bwMode="auto">
          <a:xfrm>
            <a:off x="3649134" y="1341967"/>
            <a:ext cx="2688167" cy="92333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000000"/>
                </a:solidFill>
                <a:ea typeface="ＭＳ Ｐゴシック" panose="020B0600070205080204" pitchFamily="34" charset="-128"/>
              </a:rPr>
              <a:t>Network-wide</a:t>
            </a:r>
          </a:p>
          <a:p>
            <a:pPr algn="ctr" eaLnBrk="1" hangingPunct="1">
              <a:defRPr/>
            </a:pP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what if</a:t>
            </a: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 model</a:t>
            </a:r>
            <a:br>
              <a:rPr lang="en-US" altLang="ja-JP" sz="1800">
                <a:solidFill>
                  <a:srgbClr val="000000"/>
                </a:solidFill>
                <a:ea typeface="ＭＳ Ｐゴシック" panose="020B0600070205080204" pitchFamily="34" charset="-128"/>
              </a:rPr>
            </a:br>
            <a:r>
              <a:rPr lang="en-US" altLang="ja-JP" sz="1800">
                <a:solidFill>
                  <a:srgbClr val="000000"/>
                </a:solidFill>
                <a:ea typeface="ＭＳ Ｐゴシック" panose="020B0600070205080204" pitchFamily="34" charset="-128"/>
              </a:rPr>
              <a:t>(analytical, statistical)</a:t>
            </a:r>
            <a:endParaRPr lang="en-US" altLang="en-US" sz="1800">
              <a:solidFill>
                <a:srgbClr val="000000"/>
              </a:solidFill>
              <a:ea typeface="ＭＳ Ｐゴシック" panose="020B0600070205080204" pitchFamily="34" charset="-128"/>
            </a:endParaRPr>
          </a:p>
        </p:txBody>
      </p:sp>
      <p:sp>
        <p:nvSpPr>
          <p:cNvPr id="21518" name="Line 30">
            <a:extLst>
              <a:ext uri="{FF2B5EF4-FFF2-40B4-BE49-F238E27FC236}">
                <a16:creationId xmlns:a16="http://schemas.microsoft.com/office/drawing/2014/main" id="{6285DBAF-D534-714E-A386-72769B2FA8AC}"/>
              </a:ext>
            </a:extLst>
          </p:cNvPr>
          <p:cNvSpPr>
            <a:spLocks noChangeShapeType="1"/>
          </p:cNvSpPr>
          <p:nvPr/>
        </p:nvSpPr>
        <p:spPr bwMode="auto">
          <a:xfrm flipV="1">
            <a:off x="3422651" y="2275418"/>
            <a:ext cx="1090083" cy="916516"/>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9" name="Line 31">
            <a:extLst>
              <a:ext uri="{FF2B5EF4-FFF2-40B4-BE49-F238E27FC236}">
                <a16:creationId xmlns:a16="http://schemas.microsoft.com/office/drawing/2014/main" id="{F9B33D1D-F418-C24C-B8C6-3855DF79D1DB}"/>
              </a:ext>
            </a:extLst>
          </p:cNvPr>
          <p:cNvSpPr>
            <a:spLocks noChangeShapeType="1"/>
          </p:cNvSpPr>
          <p:nvPr/>
        </p:nvSpPr>
        <p:spPr bwMode="auto">
          <a:xfrm flipH="1" flipV="1">
            <a:off x="5520267" y="2275417"/>
            <a:ext cx="946151" cy="9228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0" name="Line 36">
            <a:extLst>
              <a:ext uri="{FF2B5EF4-FFF2-40B4-BE49-F238E27FC236}">
                <a16:creationId xmlns:a16="http://schemas.microsoft.com/office/drawing/2014/main" id="{86612538-BABB-7E46-AFE2-BFBC5913C066}"/>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1521" name="Line 37">
            <a:extLst>
              <a:ext uri="{FF2B5EF4-FFF2-40B4-BE49-F238E27FC236}">
                <a16:creationId xmlns:a16="http://schemas.microsoft.com/office/drawing/2014/main" id="{9BEB5EC4-A1B0-E344-B936-9CE98FC0EB2C}"/>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2" name="Text Box 38">
            <a:extLst>
              <a:ext uri="{FF2B5EF4-FFF2-40B4-BE49-F238E27FC236}">
                <a16:creationId xmlns:a16="http://schemas.microsoft.com/office/drawing/2014/main" id="{650C35D5-09CE-964C-8E96-610D2B3E8145}"/>
              </a:ext>
            </a:extLst>
          </p:cNvPr>
          <p:cNvSpPr txBox="1">
            <a:spLocks noChangeArrowheads="1"/>
          </p:cNvSpPr>
          <p:nvPr/>
        </p:nvSpPr>
        <p:spPr bwMode="auto">
          <a:xfrm>
            <a:off x="4441061" y="4150785"/>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a:solidFill>
                  <a:srgbClr val="0066FF"/>
                </a:solidFill>
              </a:rPr>
              <a:t>measure</a:t>
            </a:r>
          </a:p>
        </p:txBody>
      </p:sp>
      <p:sp>
        <p:nvSpPr>
          <p:cNvPr id="21523" name="Text Box 39">
            <a:extLst>
              <a:ext uri="{FF2B5EF4-FFF2-40B4-BE49-F238E27FC236}">
                <a16:creationId xmlns:a16="http://schemas.microsoft.com/office/drawing/2014/main" id="{CD84289E-2514-3848-BA1E-48956E2E109F}"/>
              </a:ext>
            </a:extLst>
          </p:cNvPr>
          <p:cNvSpPr txBox="1">
            <a:spLocks noChangeArrowheads="1"/>
          </p:cNvSpPr>
          <p:nvPr/>
        </p:nvSpPr>
        <p:spPr bwMode="auto">
          <a:xfrm>
            <a:off x="8989485" y="4847168"/>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400">
                <a:solidFill>
                  <a:srgbClr val="0066FF"/>
                </a:solidFill>
              </a:rPr>
              <a:t>control</a:t>
            </a:r>
          </a:p>
        </p:txBody>
      </p:sp>
      <p:sp>
        <p:nvSpPr>
          <p:cNvPr id="29" name="Text Box 7">
            <a:extLst>
              <a:ext uri="{FF2B5EF4-FFF2-40B4-BE49-F238E27FC236}">
                <a16:creationId xmlns:a16="http://schemas.microsoft.com/office/drawing/2014/main" id="{1A749B83-7545-7F47-934E-ECF0D63FDAA7}"/>
              </a:ext>
            </a:extLst>
          </p:cNvPr>
          <p:cNvSpPr txBox="1">
            <a:spLocks noChangeArrowheads="1"/>
          </p:cNvSpPr>
          <p:nvPr/>
        </p:nvSpPr>
        <p:spPr bwMode="auto">
          <a:xfrm>
            <a:off x="4008967" y="3213101"/>
            <a:ext cx="1583267"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Failures/</a:t>
            </a:r>
            <a:br>
              <a:rPr lang="en-US" sz="2400" dirty="0">
                <a:solidFill>
                  <a:schemeClr val="dk1"/>
                </a:solidFill>
              </a:rPr>
            </a:br>
            <a:r>
              <a:rPr lang="en-US" sz="2400" dirty="0">
                <a:solidFill>
                  <a:schemeClr val="dk1"/>
                </a:solidFill>
              </a:rPr>
              <a:t>Attacks</a:t>
            </a:r>
          </a:p>
        </p:txBody>
      </p:sp>
      <p:sp>
        <p:nvSpPr>
          <p:cNvPr id="21525" name="Line 30">
            <a:extLst>
              <a:ext uri="{FF2B5EF4-FFF2-40B4-BE49-F238E27FC236}">
                <a16:creationId xmlns:a16="http://schemas.microsoft.com/office/drawing/2014/main" id="{18AA76C3-FD81-D941-A55A-408D264034F3}"/>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 name="TextBox 1">
            <a:extLst>
              <a:ext uri="{FF2B5EF4-FFF2-40B4-BE49-F238E27FC236}">
                <a16:creationId xmlns:a16="http://schemas.microsoft.com/office/drawing/2014/main" id="{55E05996-8847-4640-827D-CF24D2F1D90E}"/>
              </a:ext>
            </a:extLst>
          </p:cNvPr>
          <p:cNvSpPr txBox="1"/>
          <p:nvPr/>
        </p:nvSpPr>
        <p:spPr>
          <a:xfrm>
            <a:off x="7465484" y="404284"/>
            <a:ext cx="2952749" cy="1569660"/>
          </a:xfrm>
          <a:prstGeom prst="rect">
            <a:avLst/>
          </a:prstGeom>
          <a:solidFill>
            <a:srgbClr val="FF9757"/>
          </a:solidFill>
        </p:spPr>
        <p:txBody>
          <a:bodyPr>
            <a:spAutoFit/>
          </a:bodyPr>
          <a:lstStyle/>
          <a:p>
            <a:pPr eaLnBrk="1" hangingPunct="1">
              <a:defRPr/>
            </a:pPr>
            <a:r>
              <a:rPr lang="en-US" sz="2400" b="1" dirty="0">
                <a:latin typeface="Arial" charset="0"/>
                <a:ea typeface="宋体" charset="0"/>
                <a:cs typeface="宋体" charset="0"/>
              </a:rPr>
              <a:t>Inference/ML</a:t>
            </a:r>
          </a:p>
          <a:p>
            <a:pPr marL="285744" indent="-285744">
              <a:buFont typeface="Arial"/>
              <a:buChar char="•"/>
              <a:defRPr/>
            </a:pPr>
            <a:r>
              <a:rPr lang="en-US" sz="2400" dirty="0">
                <a:latin typeface="Arial" charset="0"/>
                <a:ea typeface="宋体" charset="0"/>
                <a:cs typeface="宋体" charset="0"/>
              </a:rPr>
              <a:t>Protocol modeling</a:t>
            </a:r>
          </a:p>
          <a:p>
            <a:pPr marL="285744" indent="-285744">
              <a:buFont typeface="Arial"/>
              <a:buChar char="•"/>
              <a:defRPr/>
            </a:pPr>
            <a:r>
              <a:rPr lang="en-US" sz="2400" dirty="0">
                <a:latin typeface="Arial" charset="0"/>
                <a:ea typeface="宋体" charset="0"/>
                <a:cs typeface="宋体" charset="0"/>
              </a:rPr>
              <a:t>Statistical 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502D0C5-A1DE-F840-A114-BFF966DEEEC9}"/>
              </a:ext>
            </a:extLst>
          </p:cNvPr>
          <p:cNvSpPr>
            <a:spLocks noGrp="1" noChangeArrowheads="1"/>
          </p:cNvSpPr>
          <p:nvPr>
            <p:ph type="title"/>
          </p:nvPr>
        </p:nvSpPr>
        <p:spPr>
          <a:xfrm>
            <a:off x="762000" y="265643"/>
            <a:ext cx="8763000" cy="836083"/>
          </a:xfrm>
        </p:spPr>
        <p:txBody>
          <a:bodyPr>
            <a:normAutofit/>
          </a:bodyPr>
          <a:lstStyle/>
          <a:p>
            <a:r>
              <a:rPr lang="en-US" altLang="en-US" sz="3600" dirty="0"/>
              <a:t>The Machine Learning Control Loop</a:t>
            </a:r>
          </a:p>
        </p:txBody>
      </p:sp>
      <p:sp>
        <p:nvSpPr>
          <p:cNvPr id="546823" name="Text Box 7">
            <a:extLst>
              <a:ext uri="{FF2B5EF4-FFF2-40B4-BE49-F238E27FC236}">
                <a16:creationId xmlns:a16="http://schemas.microsoft.com/office/drawing/2014/main" id="{B299D5D1-75F2-DC4A-82EC-8D23D7F08F74}"/>
              </a:ext>
            </a:extLst>
          </p:cNvPr>
          <p:cNvSpPr txBox="1">
            <a:spLocks noChangeArrowheads="1"/>
          </p:cNvSpPr>
          <p:nvPr/>
        </p:nvSpPr>
        <p:spPr bwMode="auto">
          <a:xfrm>
            <a:off x="3803651" y="3242734"/>
            <a:ext cx="2120900"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Measurement</a:t>
            </a:r>
          </a:p>
        </p:txBody>
      </p:sp>
      <p:sp>
        <p:nvSpPr>
          <p:cNvPr id="546828" name="Text Box 12">
            <a:extLst>
              <a:ext uri="{FF2B5EF4-FFF2-40B4-BE49-F238E27FC236}">
                <a16:creationId xmlns:a16="http://schemas.microsoft.com/office/drawing/2014/main" id="{A9FD2B90-8B00-1643-8C57-AD4413C43C7E}"/>
              </a:ext>
            </a:extLst>
          </p:cNvPr>
          <p:cNvSpPr txBox="1">
            <a:spLocks noChangeArrowheads="1"/>
          </p:cNvSpPr>
          <p:nvPr/>
        </p:nvSpPr>
        <p:spPr bwMode="auto">
          <a:xfrm>
            <a:off x="8145150" y="3321052"/>
            <a:ext cx="1106585" cy="461665"/>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Control</a:t>
            </a:r>
          </a:p>
        </p:txBody>
      </p:sp>
      <p:sp>
        <p:nvSpPr>
          <p:cNvPr id="22532" name="Line 17">
            <a:extLst>
              <a:ext uri="{FF2B5EF4-FFF2-40B4-BE49-F238E27FC236}">
                <a16:creationId xmlns:a16="http://schemas.microsoft.com/office/drawing/2014/main" id="{D9740D71-6927-904A-B504-C75075C58BAA}"/>
              </a:ext>
            </a:extLst>
          </p:cNvPr>
          <p:cNvSpPr>
            <a:spLocks noChangeShapeType="1"/>
          </p:cNvSpPr>
          <p:nvPr/>
        </p:nvSpPr>
        <p:spPr bwMode="auto">
          <a:xfrm flipH="1" flipV="1">
            <a:off x="4900084" y="3958167"/>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3" name="Line 20">
            <a:extLst>
              <a:ext uri="{FF2B5EF4-FFF2-40B4-BE49-F238E27FC236}">
                <a16:creationId xmlns:a16="http://schemas.microsoft.com/office/drawing/2014/main" id="{11CA45CE-DC31-9744-AFDE-D2E64BFC6F55}"/>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546841" name="Text Box 25">
            <a:extLst>
              <a:ext uri="{FF2B5EF4-FFF2-40B4-BE49-F238E27FC236}">
                <a16:creationId xmlns:a16="http://schemas.microsoft.com/office/drawing/2014/main" id="{589ED54E-299B-534B-BE78-397844E5B8E8}"/>
              </a:ext>
            </a:extLst>
          </p:cNvPr>
          <p:cNvSpPr txBox="1">
            <a:spLocks noChangeArrowheads="1"/>
          </p:cNvSpPr>
          <p:nvPr/>
        </p:nvSpPr>
        <p:spPr bwMode="auto">
          <a:xfrm>
            <a:off x="3215218" y="1585385"/>
            <a:ext cx="3026833"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dirty="0">
                <a:solidFill>
                  <a:srgbClr val="000000"/>
                </a:solidFill>
                <a:ea typeface="ＭＳ Ｐゴシック" panose="020B0600070205080204" pitchFamily="34" charset="-128"/>
              </a:rPr>
              <a:t>Machine Learning</a:t>
            </a:r>
          </a:p>
        </p:txBody>
      </p:sp>
      <p:sp>
        <p:nvSpPr>
          <p:cNvPr id="22535" name="Line 36">
            <a:extLst>
              <a:ext uri="{FF2B5EF4-FFF2-40B4-BE49-F238E27FC236}">
                <a16:creationId xmlns:a16="http://schemas.microsoft.com/office/drawing/2014/main" id="{F99299E3-C0AF-3346-9161-1E17590475C7}"/>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2536" name="Line 37">
            <a:extLst>
              <a:ext uri="{FF2B5EF4-FFF2-40B4-BE49-F238E27FC236}">
                <a16:creationId xmlns:a16="http://schemas.microsoft.com/office/drawing/2014/main" id="{FA8D7D67-010B-9A43-8676-F9842D3F070F}"/>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7" name="Line 30">
            <a:extLst>
              <a:ext uri="{FF2B5EF4-FFF2-40B4-BE49-F238E27FC236}">
                <a16:creationId xmlns:a16="http://schemas.microsoft.com/office/drawing/2014/main" id="{D557B592-138D-0943-930D-20AD95EA3F12}"/>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5" name="Cloud">
            <a:extLst>
              <a:ext uri="{FF2B5EF4-FFF2-40B4-BE49-F238E27FC236}">
                <a16:creationId xmlns:a16="http://schemas.microsoft.com/office/drawing/2014/main" id="{4837F663-F2BE-0940-AE75-B754F1C7B20A}"/>
              </a:ext>
            </a:extLst>
          </p:cNvPr>
          <p:cNvSpPr>
            <a:spLocks noChangeAspect="1" noEditPoints="1" noChangeArrowheads="1"/>
          </p:cNvSpPr>
          <p:nvPr/>
        </p:nvSpPr>
        <p:spPr bwMode="auto">
          <a:xfrm rot="182106">
            <a:off x="2300817" y="49318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7" name="Cloud">
            <a:extLst>
              <a:ext uri="{FF2B5EF4-FFF2-40B4-BE49-F238E27FC236}">
                <a16:creationId xmlns:a16="http://schemas.microsoft.com/office/drawing/2014/main" id="{EF12218B-681D-9F49-A32F-B7A81E068C77}"/>
              </a:ext>
            </a:extLst>
          </p:cNvPr>
          <p:cNvSpPr>
            <a:spLocks noChangeAspect="1" noEditPoints="1" noChangeArrowheads="1"/>
          </p:cNvSpPr>
          <p:nvPr/>
        </p:nvSpPr>
        <p:spPr bwMode="auto">
          <a:xfrm rot="182106">
            <a:off x="4038600" y="56303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2540" name="TextBox 2">
            <a:extLst>
              <a:ext uri="{FF2B5EF4-FFF2-40B4-BE49-F238E27FC236}">
                <a16:creationId xmlns:a16="http://schemas.microsoft.com/office/drawing/2014/main" id="{055EDA2C-0CA0-AA47-AAF2-0FFAB5056403}"/>
              </a:ext>
            </a:extLst>
          </p:cNvPr>
          <p:cNvSpPr txBox="1">
            <a:spLocks noChangeArrowheads="1"/>
          </p:cNvSpPr>
          <p:nvPr/>
        </p:nvSpPr>
        <p:spPr bwMode="auto">
          <a:xfrm>
            <a:off x="1375833" y="3708401"/>
            <a:ext cx="2777067" cy="124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sz="1867"/>
              <a:t>Raw traffic</a:t>
            </a:r>
          </a:p>
          <a:p>
            <a:pPr>
              <a:buFont typeface="Arial" panose="020B0604020202020204" pitchFamily="34" charset="0"/>
              <a:buChar char="•"/>
            </a:pPr>
            <a:r>
              <a:rPr lang="en-US" altLang="en-US" sz="1867"/>
              <a:t>Flow records</a:t>
            </a:r>
          </a:p>
          <a:p>
            <a:pPr>
              <a:buFont typeface="Arial" panose="020B0604020202020204" pitchFamily="34" charset="0"/>
              <a:buChar char="•"/>
            </a:pPr>
            <a:r>
              <a:rPr lang="en-US" altLang="en-US" sz="1867"/>
              <a:t>Summary statistics</a:t>
            </a:r>
          </a:p>
          <a:p>
            <a:pPr>
              <a:buFont typeface="Arial" panose="020B0604020202020204" pitchFamily="34" charset="0"/>
              <a:buChar char="•"/>
            </a:pPr>
            <a:r>
              <a:rPr lang="en-US" altLang="en-US" sz="1867"/>
              <a:t>User feedback</a:t>
            </a:r>
          </a:p>
        </p:txBody>
      </p:sp>
      <p:sp>
        <p:nvSpPr>
          <p:cNvPr id="6" name="Rectangle 5">
            <a:extLst>
              <a:ext uri="{FF2B5EF4-FFF2-40B4-BE49-F238E27FC236}">
                <a16:creationId xmlns:a16="http://schemas.microsoft.com/office/drawing/2014/main" id="{1A77F2B1-24B3-C746-89C0-8C7B06319B5F}"/>
              </a:ext>
            </a:extLst>
          </p:cNvPr>
          <p:cNvSpPr/>
          <p:nvPr/>
        </p:nvSpPr>
        <p:spPr>
          <a:xfrm>
            <a:off x="1337734" y="1316568"/>
            <a:ext cx="5568951" cy="4840817"/>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E37E86-FC2C-A54B-AEBA-A85C4E51688E}"/>
              </a:ext>
            </a:extLst>
          </p:cNvPr>
          <p:cNvSpPr>
            <a:spLocks noGrp="1" noChangeArrowheads="1"/>
          </p:cNvSpPr>
          <p:nvPr>
            <p:ph type="title"/>
          </p:nvPr>
        </p:nvSpPr>
        <p:spPr>
          <a:xfrm>
            <a:off x="1676400" y="628651"/>
            <a:ext cx="8763000" cy="1143000"/>
          </a:xfrm>
        </p:spPr>
        <p:txBody>
          <a:bodyPr>
            <a:normAutofit fontScale="90000"/>
          </a:bodyPr>
          <a:lstStyle/>
          <a:p>
            <a:r>
              <a:rPr lang="en-US" altLang="en-US"/>
              <a:t>Inference </a:t>
            </a:r>
            <a:br>
              <a:rPr lang="en-US" altLang="en-US"/>
            </a:br>
            <a:r>
              <a:rPr lang="en-US" altLang="en-US"/>
              <a:t>(“Machine Learning”)</a:t>
            </a:r>
          </a:p>
        </p:txBody>
      </p:sp>
      <p:sp>
        <p:nvSpPr>
          <p:cNvPr id="23554" name="Content Placeholder 2">
            <a:extLst>
              <a:ext uri="{FF2B5EF4-FFF2-40B4-BE49-F238E27FC236}">
                <a16:creationId xmlns:a16="http://schemas.microsoft.com/office/drawing/2014/main" id="{1CF78542-67A8-0342-9AB1-E0876AC67853}"/>
              </a:ext>
            </a:extLst>
          </p:cNvPr>
          <p:cNvSpPr>
            <a:spLocks noGrp="1" noChangeArrowheads="1"/>
          </p:cNvSpPr>
          <p:nvPr>
            <p:ph idx="1"/>
          </p:nvPr>
        </p:nvSpPr>
        <p:spPr>
          <a:xfrm>
            <a:off x="2152651" y="2067984"/>
            <a:ext cx="7886700" cy="4349749"/>
          </a:xfrm>
        </p:spPr>
        <p:txBody>
          <a:bodyPr/>
          <a:lstStyle/>
          <a:p>
            <a:r>
              <a:rPr lang="en-US" altLang="en-US" b="1"/>
              <a:t>Detection of Attacks</a:t>
            </a:r>
          </a:p>
          <a:p>
            <a:r>
              <a:rPr lang="en-US" altLang="en-US" b="1"/>
              <a:t>“What-if” scenario evaluation</a:t>
            </a:r>
          </a:p>
          <a:p>
            <a:r>
              <a:rPr lang="en-US" altLang="en-US"/>
              <a:t>Performance</a:t>
            </a:r>
          </a:p>
          <a:p>
            <a:r>
              <a:rPr lang="en-US" altLang="en-US"/>
              <a:t>Provisioning</a:t>
            </a:r>
          </a:p>
          <a:p>
            <a:r>
              <a:rPr lang="en-US" altLang="en-US"/>
              <a:t>Troubleshooting</a:t>
            </a:r>
          </a:p>
          <a:p>
            <a:r>
              <a:rPr lang="en-US" altLang="en-US"/>
              <a:t>Anomaly detection</a:t>
            </a:r>
          </a:p>
          <a:p>
            <a:r>
              <a:rPr lang="mr-IN" altLang="en-US"/>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a:extLst>
              <a:ext uri="{FF2B5EF4-FFF2-40B4-BE49-F238E27FC236}">
                <a16:creationId xmlns:a16="http://schemas.microsoft.com/office/drawing/2014/main" id="{E76F0B9A-3914-CE45-8450-62D5EB954AF9}"/>
              </a:ext>
            </a:extLst>
          </p:cNvPr>
          <p:cNvSpPr>
            <a:spLocks noGrp="1" noChangeArrowheads="1"/>
          </p:cNvSpPr>
          <p:nvPr>
            <p:ph type="title"/>
          </p:nvPr>
        </p:nvSpPr>
        <p:spPr/>
        <p:txBody>
          <a:bodyPr/>
          <a:lstStyle/>
          <a:p>
            <a:r>
              <a:rPr lang="en-US" altLang="en-US"/>
              <a:t>The Network Management “Cycle”</a:t>
            </a:r>
          </a:p>
        </p:txBody>
      </p:sp>
      <p:sp>
        <p:nvSpPr>
          <p:cNvPr id="4" name="Rounded Rectangle 23">
            <a:extLst>
              <a:ext uri="{FF2B5EF4-FFF2-40B4-BE49-F238E27FC236}">
                <a16:creationId xmlns:a16="http://schemas.microsoft.com/office/drawing/2014/main" id="{CE788286-5E3D-8745-9D73-A4796A8B95A8}"/>
              </a:ext>
            </a:extLst>
          </p:cNvPr>
          <p:cNvSpPr>
            <a:spLocks noChangeArrowheads="1"/>
          </p:cNvSpPr>
          <p:nvPr/>
        </p:nvSpPr>
        <p:spPr bwMode="auto">
          <a:xfrm>
            <a:off x="4904318" y="1797052"/>
            <a:ext cx="1943100" cy="704088"/>
          </a:xfrm>
          <a:prstGeom prst="roundRect">
            <a:avLst>
              <a:gd name="adj" fmla="val 16667"/>
            </a:avLst>
          </a:prstGeom>
          <a:solidFill>
            <a:schemeClr val="bg1">
              <a:lumMod val="85000"/>
            </a:schemeClr>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600">
              <a:solidFill>
                <a:schemeClr val="bg1"/>
              </a:solidFill>
            </a:endParaRPr>
          </a:p>
        </p:txBody>
      </p:sp>
      <p:sp>
        <p:nvSpPr>
          <p:cNvPr id="7" name="Cloud 6">
            <a:extLst>
              <a:ext uri="{FF2B5EF4-FFF2-40B4-BE49-F238E27FC236}">
                <a16:creationId xmlns:a16="http://schemas.microsoft.com/office/drawing/2014/main" id="{053F0E3F-61C6-4847-8BC0-355F76FA93BA}"/>
              </a:ext>
            </a:extLst>
          </p:cNvPr>
          <p:cNvSpPr>
            <a:spLocks/>
          </p:cNvSpPr>
          <p:nvPr/>
        </p:nvSpPr>
        <p:spPr bwMode="auto">
          <a:xfrm>
            <a:off x="3467101" y="4480984"/>
            <a:ext cx="4857751" cy="1752600"/>
          </a:xfrm>
          <a:custGeom>
            <a:avLst/>
            <a:gdLst>
              <a:gd name="T0" fmla="*/ 527718 w 43200"/>
              <a:gd name="T1" fmla="*/ 1061986 h 43200"/>
              <a:gd name="T2" fmla="*/ 242888 w 43200"/>
              <a:gd name="T3" fmla="*/ 1029653 h 43200"/>
              <a:gd name="T4" fmla="*/ 779039 w 43200"/>
              <a:gd name="T5" fmla="*/ 1415833 h 43200"/>
              <a:gd name="T6" fmla="*/ 654447 w 43200"/>
              <a:gd name="T7" fmla="*/ 1431290 h 43200"/>
              <a:gd name="T8" fmla="*/ 1852917 w 43200"/>
              <a:gd name="T9" fmla="*/ 1585860 h 43200"/>
              <a:gd name="T10" fmla="*/ 1777802 w 43200"/>
              <a:gd name="T11" fmla="*/ 1515269 h 43200"/>
              <a:gd name="T12" fmla="*/ 3241536 w 43200"/>
              <a:gd name="T13" fmla="*/ 1409829 h 43200"/>
              <a:gd name="T14" fmla="*/ 3211513 w 43200"/>
              <a:gd name="T15" fmla="*/ 1487276 h 43200"/>
              <a:gd name="T16" fmla="*/ 3837735 w 43200"/>
              <a:gd name="T17" fmla="*/ 931231 h 43200"/>
              <a:gd name="T18" fmla="*/ 4203303 w 43200"/>
              <a:gd name="T19" fmla="*/ 1220735 h 43200"/>
              <a:gd name="T20" fmla="*/ 4700098 w 43200"/>
              <a:gd name="T21" fmla="*/ 622903 h 43200"/>
              <a:gd name="T22" fmla="*/ 4537273 w 43200"/>
              <a:gd name="T23" fmla="*/ 731467 h 43200"/>
              <a:gd name="T24" fmla="*/ 4309454 w 43200"/>
              <a:gd name="T25" fmla="*/ 220130 h 43200"/>
              <a:gd name="T26" fmla="*/ 4318000 w 43200"/>
              <a:gd name="T27" fmla="*/ 271410 h 43200"/>
              <a:gd name="T28" fmla="*/ 3269761 w 43200"/>
              <a:gd name="T29" fmla="*/ 160330 h 43200"/>
              <a:gd name="T30" fmla="*/ 3353197 w 43200"/>
              <a:gd name="T31" fmla="*/ 94933 h 43200"/>
              <a:gd name="T32" fmla="*/ 2489709 w 43200"/>
              <a:gd name="T33" fmla="*/ 191488 h 43200"/>
              <a:gd name="T34" fmla="*/ 2530078 w 43200"/>
              <a:gd name="T35" fmla="*/ 135096 h 43200"/>
              <a:gd name="T36" fmla="*/ 1574271 w 43200"/>
              <a:gd name="T37" fmla="*/ 210637 h 43200"/>
              <a:gd name="T38" fmla="*/ 1720453 w 43200"/>
              <a:gd name="T39" fmla="*/ 265324 h 43200"/>
              <a:gd name="T40" fmla="*/ 464073 w 43200"/>
              <a:gd name="T41" fmla="*/ 640551 h 43200"/>
              <a:gd name="T42" fmla="*/ 438547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D9D9D9"/>
          </a:solidFill>
          <a:ln>
            <a:noFill/>
          </a:ln>
          <a:effectLst>
            <a:outerShdw blurRad="40000" dist="23000" dir="5400000" rotWithShape="0">
              <a:srgbClr val="000000">
                <a:alpha val="34999"/>
              </a:srgbClr>
            </a:outerShdw>
          </a:effectLst>
        </p:spPr>
        <p:txBody>
          <a:bodyPr anchor="ctr"/>
          <a:lstStyle/>
          <a:p>
            <a:pPr eaLnBrk="1" hangingPunct="1">
              <a:defRPr/>
            </a:pPr>
            <a:endParaRPr lang="en-US" sz="2400"/>
          </a:p>
        </p:txBody>
      </p:sp>
      <p:sp>
        <p:nvSpPr>
          <p:cNvPr id="8" name="Freeform 7">
            <a:extLst>
              <a:ext uri="{FF2B5EF4-FFF2-40B4-BE49-F238E27FC236}">
                <a16:creationId xmlns:a16="http://schemas.microsoft.com/office/drawing/2014/main" id="{F123059B-EF5F-C249-8E57-3D41D1A4CD74}"/>
              </a:ext>
            </a:extLst>
          </p:cNvPr>
          <p:cNvSpPr>
            <a:spLocks noChangeArrowheads="1"/>
          </p:cNvSpPr>
          <p:nvPr/>
        </p:nvSpPr>
        <p:spPr bwMode="auto">
          <a:xfrm>
            <a:off x="3926418" y="2321985"/>
            <a:ext cx="967316" cy="2398183"/>
          </a:xfrm>
          <a:custGeom>
            <a:avLst/>
            <a:gdLst>
              <a:gd name="T0" fmla="*/ 37935 w 1630110"/>
              <a:gd name="T1" fmla="*/ 1015283 h 2396208"/>
              <a:gd name="T2" fmla="*/ 7861 w 1630110"/>
              <a:gd name="T3" fmla="*/ 371715 h 2396208"/>
              <a:gd name="T4" fmla="*/ 85098 w 1630110"/>
              <a:gd name="T5" fmla="*/ 0 h 2396208"/>
              <a:gd name="T6" fmla="*/ 0 60000 65536"/>
              <a:gd name="T7" fmla="*/ 0 60000 65536"/>
              <a:gd name="T8" fmla="*/ 0 60000 65536"/>
              <a:gd name="T9" fmla="*/ 0 w 1630110"/>
              <a:gd name="T10" fmla="*/ 0 h 2396208"/>
              <a:gd name="T11" fmla="*/ 1630110 w 1630110"/>
              <a:gd name="T12" fmla="*/ 2396208 h 2396208"/>
            </a:gdLst>
            <a:ahLst/>
            <a:cxnLst>
              <a:cxn ang="T6">
                <a:pos x="T0" y="T1"/>
              </a:cxn>
              <a:cxn ang="T7">
                <a:pos x="T2" y="T3"/>
              </a:cxn>
              <a:cxn ang="T8">
                <a:pos x="T4" y="T5"/>
              </a:cxn>
            </a:cxnLst>
            <a:rect l="T9" t="T10" r="T11" b="T12"/>
            <a:pathLst>
              <a:path w="1630110" h="2396208">
                <a:moveTo>
                  <a:pt x="726675" y="2396208"/>
                </a:moveTo>
                <a:cubicBezTo>
                  <a:pt x="363337" y="1836438"/>
                  <a:pt x="0" y="1276668"/>
                  <a:pt x="150572" y="877300"/>
                </a:cubicBezTo>
                <a:cubicBezTo>
                  <a:pt x="301144" y="477932"/>
                  <a:pt x="1630110" y="0"/>
                  <a:pt x="1630110" y="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9" name="Freeform 8">
            <a:extLst>
              <a:ext uri="{FF2B5EF4-FFF2-40B4-BE49-F238E27FC236}">
                <a16:creationId xmlns:a16="http://schemas.microsoft.com/office/drawing/2014/main" id="{F3E2B1F4-F934-8240-9FD8-AA2F85C024FA}"/>
              </a:ext>
            </a:extLst>
          </p:cNvPr>
          <p:cNvSpPr>
            <a:spLocks noChangeArrowheads="1"/>
          </p:cNvSpPr>
          <p:nvPr/>
        </p:nvSpPr>
        <p:spPr bwMode="auto">
          <a:xfrm>
            <a:off x="6847418" y="2283885"/>
            <a:ext cx="1195916" cy="2239433"/>
          </a:xfrm>
          <a:custGeom>
            <a:avLst/>
            <a:gdLst>
              <a:gd name="T0" fmla="*/ 0 w 1593011"/>
              <a:gd name="T1" fmla="*/ 0 h 2239080"/>
              <a:gd name="T2" fmla="*/ 192182 w 1593011"/>
              <a:gd name="T3" fmla="*/ 204005 h 2239080"/>
              <a:gd name="T4" fmla="*/ 122298 w 1593011"/>
              <a:gd name="T5" fmla="*/ 942829 h 2239080"/>
              <a:gd name="T6" fmla="*/ 0 60000 65536"/>
              <a:gd name="T7" fmla="*/ 0 60000 65536"/>
              <a:gd name="T8" fmla="*/ 0 60000 65536"/>
              <a:gd name="T9" fmla="*/ 0 w 1593011"/>
              <a:gd name="T10" fmla="*/ 0 h 2239080"/>
              <a:gd name="T11" fmla="*/ 1593011 w 1593011"/>
              <a:gd name="T12" fmla="*/ 2239080 h 2239080"/>
            </a:gdLst>
            <a:ahLst/>
            <a:cxnLst>
              <a:cxn ang="T6">
                <a:pos x="T0" y="T1"/>
              </a:cxn>
              <a:cxn ang="T7">
                <a:pos x="T2" y="T3"/>
              </a:cxn>
              <a:cxn ang="T8">
                <a:pos x="T4" y="T5"/>
              </a:cxn>
            </a:cxnLst>
            <a:rect l="T9" t="T10" r="T11" b="T12"/>
            <a:pathLst>
              <a:path w="1593011" h="2239080">
                <a:moveTo>
                  <a:pt x="0" y="0"/>
                </a:moveTo>
                <a:cubicBezTo>
                  <a:pt x="643751" y="55650"/>
                  <a:pt x="1287503" y="111300"/>
                  <a:pt x="1440257" y="484480"/>
                </a:cubicBezTo>
                <a:cubicBezTo>
                  <a:pt x="1593011" y="857660"/>
                  <a:pt x="916527" y="2239080"/>
                  <a:pt x="916527" y="223908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a:extLst>
              <a:ext uri="{FF2B5EF4-FFF2-40B4-BE49-F238E27FC236}">
                <a16:creationId xmlns:a16="http://schemas.microsoft.com/office/drawing/2014/main" id="{892BD02F-B3B1-224B-AD56-2612F49A3DD8}"/>
              </a:ext>
            </a:extLst>
          </p:cNvPr>
          <p:cNvSpPr txBox="1">
            <a:spLocks noChangeArrowheads="1"/>
          </p:cNvSpPr>
          <p:nvPr/>
        </p:nvSpPr>
        <p:spPr bwMode="auto">
          <a:xfrm>
            <a:off x="2518834" y="2283885"/>
            <a:ext cx="1545167"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dirty="0">
                <a:solidFill>
                  <a:schemeClr val="tx2"/>
                </a:solidFill>
                <a:latin typeface="Helvetica" pitchFamily="2" charset="0"/>
              </a:rPr>
              <a:t>Monitoring</a:t>
            </a:r>
          </a:p>
        </p:txBody>
      </p:sp>
      <p:sp>
        <p:nvSpPr>
          <p:cNvPr id="70663" name="TextBox 10">
            <a:extLst>
              <a:ext uri="{FF2B5EF4-FFF2-40B4-BE49-F238E27FC236}">
                <a16:creationId xmlns:a16="http://schemas.microsoft.com/office/drawing/2014/main" id="{2A22A1D8-175C-C54E-AC6C-E88A0DB1693E}"/>
              </a:ext>
            </a:extLst>
          </p:cNvPr>
          <p:cNvSpPr txBox="1">
            <a:spLocks noChangeArrowheads="1"/>
          </p:cNvSpPr>
          <p:nvPr/>
        </p:nvSpPr>
        <p:spPr bwMode="auto">
          <a:xfrm>
            <a:off x="4706047" y="4938185"/>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1F497D"/>
                </a:solidFill>
                <a:latin typeface="Helvetica" pitchFamily="2" charset="0"/>
              </a:rPr>
              <a:t>“Data Plane”</a:t>
            </a:r>
          </a:p>
        </p:txBody>
      </p:sp>
      <p:sp>
        <p:nvSpPr>
          <p:cNvPr id="12" name="TextBox 11">
            <a:extLst>
              <a:ext uri="{FF2B5EF4-FFF2-40B4-BE49-F238E27FC236}">
                <a16:creationId xmlns:a16="http://schemas.microsoft.com/office/drawing/2014/main" id="{5D6A4B39-B89F-934F-AC0D-240BE1ED71C9}"/>
              </a:ext>
            </a:extLst>
          </p:cNvPr>
          <p:cNvSpPr txBox="1">
            <a:spLocks noChangeArrowheads="1"/>
          </p:cNvSpPr>
          <p:nvPr/>
        </p:nvSpPr>
        <p:spPr bwMode="auto">
          <a:xfrm>
            <a:off x="7929034" y="2000251"/>
            <a:ext cx="1267884"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00"/>
                </a:solidFill>
                <a:latin typeface="Helvetica" pitchFamily="2" charset="0"/>
              </a:rPr>
              <a:t>Control</a:t>
            </a:r>
          </a:p>
        </p:txBody>
      </p:sp>
      <p:sp>
        <p:nvSpPr>
          <p:cNvPr id="13" name="TextBox 12">
            <a:extLst>
              <a:ext uri="{FF2B5EF4-FFF2-40B4-BE49-F238E27FC236}">
                <a16:creationId xmlns:a16="http://schemas.microsoft.com/office/drawing/2014/main" id="{F47D572D-E086-114D-8B9E-FBCC11C617B2}"/>
              </a:ext>
            </a:extLst>
          </p:cNvPr>
          <p:cNvSpPr txBox="1">
            <a:spLocks noChangeArrowheads="1"/>
          </p:cNvSpPr>
          <p:nvPr/>
        </p:nvSpPr>
        <p:spPr bwMode="auto">
          <a:xfrm>
            <a:off x="5063067" y="1970618"/>
            <a:ext cx="162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000000"/>
                </a:solidFill>
                <a:latin typeface="Helvetica" pitchFamily="2" charset="0"/>
              </a:rPr>
              <a:t>Inference</a:t>
            </a:r>
          </a:p>
        </p:txBody>
      </p:sp>
      <p:sp>
        <p:nvSpPr>
          <p:cNvPr id="14" name="TextBox 13">
            <a:extLst>
              <a:ext uri="{FF2B5EF4-FFF2-40B4-BE49-F238E27FC236}">
                <a16:creationId xmlns:a16="http://schemas.microsoft.com/office/drawing/2014/main" id="{52E8145C-8DD7-B541-8BAC-46EC537C8A49}"/>
              </a:ext>
            </a:extLst>
          </p:cNvPr>
          <p:cNvSpPr txBox="1">
            <a:spLocks noChangeArrowheads="1"/>
          </p:cNvSpPr>
          <p:nvPr/>
        </p:nvSpPr>
        <p:spPr bwMode="auto">
          <a:xfrm>
            <a:off x="1870842" y="2967568"/>
            <a:ext cx="2193160" cy="923330"/>
          </a:xfrm>
          <a:prstGeom prst="rect">
            <a:avLst/>
          </a:prstGeom>
          <a:solidFill>
            <a:srgbClr val="BBE0E3"/>
          </a:solid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More fine-grained and programmable</a:t>
            </a:r>
          </a:p>
          <a:p>
            <a:pPr algn="ctr" eaLnBrk="1" hangingPunct="1">
              <a:defRPr/>
            </a:pPr>
            <a:r>
              <a:rPr lang="en-US" altLang="en-US" sz="1800">
                <a:solidFill>
                  <a:srgbClr val="FF0000"/>
                </a:solidFill>
              </a:rPr>
              <a:t>measurements</a:t>
            </a:r>
          </a:p>
        </p:txBody>
      </p:sp>
      <p:sp>
        <p:nvSpPr>
          <p:cNvPr id="15" name="TextBox 14">
            <a:extLst>
              <a:ext uri="{FF2B5EF4-FFF2-40B4-BE49-F238E27FC236}">
                <a16:creationId xmlns:a16="http://schemas.microsoft.com/office/drawing/2014/main" id="{D555074D-C2DB-3F49-888D-3F9933067595}"/>
              </a:ext>
            </a:extLst>
          </p:cNvPr>
          <p:cNvSpPr txBox="1">
            <a:spLocks noChangeArrowheads="1"/>
          </p:cNvSpPr>
          <p:nvPr/>
        </p:nvSpPr>
        <p:spPr bwMode="auto">
          <a:xfrm>
            <a:off x="7459134" y="3119967"/>
            <a:ext cx="1672167" cy="646331"/>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Customizable</a:t>
            </a:r>
          </a:p>
          <a:p>
            <a:pPr algn="ctr" eaLnBrk="1" hangingPunct="1">
              <a:defRPr/>
            </a:pPr>
            <a:r>
              <a:rPr lang="en-US" altLang="en-US" sz="1800">
                <a:solidFill>
                  <a:srgbClr val="FF0000"/>
                </a:solidFill>
              </a:rPr>
              <a:t>Actions</a:t>
            </a:r>
          </a:p>
        </p:txBody>
      </p:sp>
      <p:sp>
        <p:nvSpPr>
          <p:cNvPr id="16" name="TextBox 15">
            <a:extLst>
              <a:ext uri="{FF2B5EF4-FFF2-40B4-BE49-F238E27FC236}">
                <a16:creationId xmlns:a16="http://schemas.microsoft.com/office/drawing/2014/main" id="{C6CE8285-07E8-9545-9EC2-7FCC86D61385}"/>
              </a:ext>
            </a:extLst>
          </p:cNvPr>
          <p:cNvSpPr txBox="1">
            <a:spLocks noChangeArrowheads="1"/>
          </p:cNvSpPr>
          <p:nvPr/>
        </p:nvSpPr>
        <p:spPr bwMode="auto">
          <a:xfrm>
            <a:off x="4872567" y="3242734"/>
            <a:ext cx="2091267" cy="1200329"/>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Streaming capabilities, distributed inference</a:t>
            </a:r>
          </a:p>
        </p:txBody>
      </p:sp>
      <p:sp>
        <p:nvSpPr>
          <p:cNvPr id="17" name="TextBox 16">
            <a:extLst>
              <a:ext uri="{FF2B5EF4-FFF2-40B4-BE49-F238E27FC236}">
                <a16:creationId xmlns:a16="http://schemas.microsoft.com/office/drawing/2014/main" id="{D2B7248F-37EF-0047-B3BF-3DC964D6D352}"/>
              </a:ext>
            </a:extLst>
          </p:cNvPr>
          <p:cNvSpPr txBox="1">
            <a:spLocks noChangeArrowheads="1"/>
          </p:cNvSpPr>
          <p:nvPr/>
        </p:nvSpPr>
        <p:spPr bwMode="auto">
          <a:xfrm>
            <a:off x="7260063" y="5122334"/>
            <a:ext cx="2755900" cy="646331"/>
          </a:xfrm>
          <a:prstGeom prst="rect">
            <a:avLst/>
          </a:prstGeom>
          <a:solidFill>
            <a:schemeClr val="tx2">
              <a:lumMod val="40000"/>
              <a:lumOff val="60000"/>
            </a:schemeClr>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dirty="0">
                <a:solidFill>
                  <a:srgbClr val="FF0000"/>
                </a:solidFill>
              </a:rPr>
              <a:t>Programmable, protocol-independent data planes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4"/>
                                        </p:tgtEl>
                                        <p:attrNameLst>
                                          <p:attrName>fillcolor</p:attrName>
                                        </p:attrNameLst>
                                      </p:cBhvr>
                                      <p:to>
                                        <a:srgbClr val="FFF513"/>
                                      </p:to>
                                    </p:animClr>
                                    <p:set>
                                      <p:cBhvr>
                                        <p:cTn id="35" dur="500" fill="hold"/>
                                        <p:tgtEl>
                                          <p:spTgt spid="4"/>
                                        </p:tgtEl>
                                        <p:attrNameLst>
                                          <p:attrName>fill.type</p:attrName>
                                        </p:attrNameLst>
                                      </p:cBhvr>
                                      <p:to>
                                        <p:strVal val="solid"/>
                                      </p:to>
                                    </p:set>
                                    <p:set>
                                      <p:cBhvr>
                                        <p:cTn id="36"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1145</Words>
  <Application>Microsoft Macintosh PowerPoint</Application>
  <PresentationFormat>Widescreen</PresentationFormat>
  <Paragraphs>174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ＭＳ Ｐゴシック</vt:lpstr>
      <vt:lpstr>Arial</vt:lpstr>
      <vt:lpstr>Calibri</vt:lpstr>
      <vt:lpstr>Calibri Light</vt:lpstr>
      <vt:lpstr>Helvetica</vt:lpstr>
      <vt:lpstr>Noto Sans</vt:lpstr>
      <vt:lpstr>Times New Roman</vt:lpstr>
      <vt:lpstr>Office Theme</vt:lpstr>
      <vt:lpstr>Machine Learning for Computer Systems</vt:lpstr>
      <vt:lpstr>Welcome</vt:lpstr>
      <vt:lpstr>Why I Wanted to Make this Course…</vt:lpstr>
      <vt:lpstr>The Machine Learning Pipeline</vt:lpstr>
      <vt:lpstr>Learning Objectives</vt:lpstr>
      <vt:lpstr> How Networks Run: Measure, Model, Control</vt:lpstr>
      <vt:lpstr>The Machine Learning Control Loop</vt:lpstr>
      <vt:lpstr>Inference  (“Machine Learning”)</vt:lpstr>
      <vt:lpstr>The Network Management “Cycle”</vt:lpstr>
      <vt:lpstr>The State of the NetML: Where We Are, Where We’d Like to Be</vt:lpstr>
      <vt:lpstr>Performance</vt:lpstr>
      <vt:lpstr>Security and Privacy Ideals</vt:lpstr>
      <vt:lpstr>For Next Class: Jupyter Notebook Installation</vt:lpstr>
      <vt:lpstr>Structure and Syllabus</vt:lpstr>
      <vt:lpstr>Readings</vt:lpstr>
      <vt:lpstr>Communication and Collaboration</vt:lpstr>
      <vt:lpstr>Assignments</vt:lpstr>
      <vt:lpstr>Project</vt:lpstr>
      <vt:lpstr>Late Policy</vt:lpstr>
      <vt:lpstr>Looking Ahead to 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51</cp:revision>
  <dcterms:created xsi:type="dcterms:W3CDTF">2022-09-27T15:31:02Z</dcterms:created>
  <dcterms:modified xsi:type="dcterms:W3CDTF">2024-12-14T01:09:46Z</dcterms:modified>
</cp:coreProperties>
</file>