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453" r:id="rId2"/>
    <p:sldId id="454" r:id="rId3"/>
    <p:sldId id="262" r:id="rId4"/>
    <p:sldId id="263" r:id="rId5"/>
    <p:sldId id="292" r:id="rId6"/>
    <p:sldId id="323" r:id="rId7"/>
    <p:sldId id="331" r:id="rId8"/>
    <p:sldId id="333" r:id="rId9"/>
    <p:sldId id="334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259" r:id="rId19"/>
    <p:sldId id="265" r:id="rId20"/>
    <p:sldId id="266" r:id="rId21"/>
    <p:sldId id="269" r:id="rId22"/>
    <p:sldId id="270" r:id="rId23"/>
    <p:sldId id="271" r:id="rId24"/>
    <p:sldId id="272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83F6B-6C97-DD44-B778-B7200B9B020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81B79-C773-3E49-9E35-0B8AFF727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0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6" name="Shape 3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5" name="Shape 4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1" name="Shape 4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9" name="Shape 4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012eac39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012eac39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asdasdasdasd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012eac39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012eac39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012eac395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012eac395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6012eac39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6012eac39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2930bf3c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62930bf3c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 animation for all three parts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2930bf3c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2930bf3c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012eac3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012eac39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60c8ffadd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60c8ffadd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60c8ffad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60c8ffad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2930bf3c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62930bf3c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0c8ffad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60c8ffad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0c8ffadd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60c8ffadd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60c8ffadd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60c8ffadd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0c8ffadd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60c8ffadd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6012eac395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6012eac395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is it expensive?</a:t>
            </a:r>
          </a:p>
          <a:p>
            <a:endParaRPr/>
          </a:p>
          <a:p>
            <a:pPr marL="291041" indent="-291041">
              <a:buSzPct val="125000"/>
              <a:buChar char="*"/>
            </a:pPr>
            <a:r>
              <a:t>Time</a:t>
            </a:r>
          </a:p>
          <a:p>
            <a:pPr marL="291041" indent="-291041">
              <a:buSzPct val="125000"/>
              <a:buChar char="*"/>
            </a:pPr>
            <a:r>
              <a:t>Domain Expertise</a:t>
            </a:r>
          </a:p>
          <a:p>
            <a:pPr marL="291041" indent="-291041">
              <a:buSzPct val="125000"/>
              <a:buChar char="*"/>
            </a:pPr>
            <a:r>
              <a:t>Human Effort</a:t>
            </a:r>
          </a:p>
          <a:p>
            <a:pPr marL="291041" indent="-291041">
              <a:buSzPct val="125000"/>
              <a:buChar char="*"/>
            </a:pPr>
            <a:r>
              <a:t>Generally Custom to the problem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0c8ffadd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60c8ffadd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012eac395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012eac395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62930bf3c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62930bf3c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62930bf3c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62930bf3c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62930bf3c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62930bf3c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62930bf3c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62930bf3c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6012eac395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6012eac395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012eac395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6012eac395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6012eac395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6012eac395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60c8ffadd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60c8ffadd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8" name="Shape 9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Explain metadata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Shape 12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5" name="Shape 12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Find original distribution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2" name="Shape 12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Sure, that dataset is old and it’s just 2 papers, right?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7" name="Shape 2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7458" indent="-407458">
              <a:buSzPct val="100000"/>
              <a:buAutoNum type="arabicPeriod"/>
            </a:pPr>
            <a:r>
              <a:t>Different headers themselves</a:t>
            </a:r>
          </a:p>
          <a:p>
            <a:pPr marL="407458" indent="-407458">
              <a:buSzPct val="100000"/>
              <a:buAutoNum type="arabicPeriod"/>
            </a:pPr>
            <a:r>
              <a:t>Different values in headers</a:t>
            </a:r>
          </a:p>
          <a:p>
            <a:pPr marL="1296458" lvl="1" indent="-407458">
              <a:buSzPct val="100000"/>
              <a:buAutoNum type="arabicPeriod"/>
            </a:pPr>
            <a:r>
              <a:t>UDP has no flags!!</a:t>
            </a:r>
          </a:p>
          <a:p>
            <a:r>
              <a:t>3. Even worse, they’re all different length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pPr marL="407458" indent="-407458">
              <a:buSzPct val="100000"/>
              <a:buAutoNum type="arabicPeriod"/>
            </a:pPr>
            <a:r>
              <a:t>Different values in headers</a:t>
            </a:r>
          </a:p>
          <a:p>
            <a:pPr marL="1296458" lvl="1" indent="-407458">
              <a:buSzPct val="100000"/>
              <a:buAutoNum type="arabicPeriod"/>
            </a:pPr>
            <a:r>
              <a:t>UDP has no flags!!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5" name="Shape 3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3. Even worse, they’re all different length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042D-B9F4-2BC9-4F23-6B7C9EDB2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3986A-4C74-92BF-91F0-3C4515EC0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A81C-CEC8-2DC3-0E29-9EA79C8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2FFE-24A9-0282-6804-61FE9E04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C1F2-5159-AF90-F5D2-376578C4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3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C25B-D310-0083-0158-8587BC62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F15B1-847D-0F0D-2EAA-5BFB98984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D836-9874-23B6-C243-C1C385CB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6BE2B-2A9F-9A78-A466-FA307FB4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3BAC2-30B3-53A6-EA2C-BABD808C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9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5B9F5-00EC-0619-068C-AA97CEC45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B4AC6-D8FC-1757-6EF8-6A1812FA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52136-6CBB-3110-72BB-E725ACE3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30E64-E5A7-B4D1-B68B-DAD70CAC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E242-3D75-A3B7-FBF5-72199C09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9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561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90175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5934-54C7-6F63-23B6-FF1D6A89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7F75-FD06-D4C2-A820-CCE947A0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8BC97-7D0A-CAF6-3EC6-541C1720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33E8-06A0-D888-55F8-E31D1931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9D41-8EEB-3462-859E-B8F82522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BECD-E415-AC1B-60CC-C333287D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70622-7E6F-06A6-4AF8-98D3B987B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2083C-9ABA-51FD-983B-6B40FB1A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74A4-75AF-965A-722E-C78D5FE3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2289-8494-74B0-E176-57282B68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0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5790-17DB-5D98-E0FF-23EADE9D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2F83-2EFA-1016-6CB4-EF57F9B14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34DAA-70FF-18BB-66E4-6C39F41AB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0FA24-6562-A924-D687-10C2BC32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D4B5B-DE10-C6FB-8C78-C9337F47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FE6D7-880D-F6BA-DF0A-B4561AB5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EA7C-AD67-FD14-4F53-752064C0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8EA28-A9FB-56D6-BCCF-4BD69E3E4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BCD01-268E-5233-6038-3DE0D2F07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2A779-C066-0B31-40F8-96DB8B3B3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5169A-1021-A6A5-614C-363AB48AB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D5AD0-AE01-3027-002F-EBE95465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E69F0-1E44-8735-47E9-63384374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C3CEE-0108-CD58-6682-244D939E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5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B242-E829-AC0B-4AE7-F3F13D29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D2086-4426-5121-8D23-8539C0D7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F0F61-817F-E3DC-CD89-1555EFA0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9E360-A875-C8F5-F5A9-5974BA7B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1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37C6-1967-9E65-8B03-95BEDCD6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D830B-B3D2-F7B3-61FD-EAE971BC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1E7D8-BDF4-E693-153A-06729832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A23D-5B7E-5FD4-2CF6-CB9254B9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A8799-7C56-4744-7CA9-25AF39A0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ECB3D-03F1-6DC6-0C8C-87E440123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3C6D8-1F40-84B0-F195-9558E437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EECA0-262B-EAC4-8258-8DE080AF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3A35E-A91E-840D-A125-BEB8E26C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DDC1-6A0C-B986-39AF-66AE7265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F0A00-4F81-AFEF-F0DE-1D28DCC65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7BB13-C804-8192-D3DD-44C1FAC43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0B343-3DFF-E510-37BA-308A8CB4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0E33-DBD2-5D49-9F86-0B4793E92510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0D65-BFF4-0ED2-CF5B-8BD6D4D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43F1A-8605-18EC-5052-6BE94196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4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2CD57-4288-CD0E-6FBF-37E9FFA9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71368-1F66-FD88-F163-C4327DE90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7D11-A862-AC9F-081B-48A884CA2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0E33-DBD2-5D49-9F86-0B4793E92510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A7BA-296A-DAA5-BD7D-369502AAB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6715A-3C12-88DE-A4D0-67FFB43C8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EA23-CACA-B04D-8E36-F8BABC36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Different Protoco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Different Protocols</a:t>
            </a:r>
          </a:p>
        </p:txBody>
      </p:sp>
      <p:sp>
        <p:nvSpPr>
          <p:cNvPr id="2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pic>
        <p:nvPicPr>
          <p:cNvPr id="291" name="92926-tcp_udp_headers.jpg" descr="92926-tcp_udp_head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67" y="1797983"/>
            <a:ext cx="7501667" cy="42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[3]"/>
          <p:cNvSpPr txBox="1"/>
          <p:nvPr/>
        </p:nvSpPr>
        <p:spPr>
          <a:xfrm>
            <a:off x="9887017" y="5971405"/>
            <a:ext cx="150682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700"/>
              <a:t>[3]</a:t>
            </a:r>
          </a:p>
        </p:txBody>
      </p:sp>
      <p:sp>
        <p:nvSpPr>
          <p:cNvPr id="293" name="Rectangle"/>
          <p:cNvSpPr/>
          <p:nvPr/>
        </p:nvSpPr>
        <p:spPr>
          <a:xfrm>
            <a:off x="4503620" y="1904059"/>
            <a:ext cx="607139" cy="260351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294" name="Rectangle"/>
          <p:cNvSpPr/>
          <p:nvPr/>
        </p:nvSpPr>
        <p:spPr>
          <a:xfrm>
            <a:off x="4430768" y="4633998"/>
            <a:ext cx="607139" cy="260351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295" name="Packet…"/>
          <p:cNvSpPr txBox="1"/>
          <p:nvPr/>
        </p:nvSpPr>
        <p:spPr>
          <a:xfrm>
            <a:off x="129613" y="6257252"/>
            <a:ext cx="589905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Packet</a:t>
            </a:r>
          </a:p>
          <a:p>
            <a:pPr algn="l">
              <a:defRPr sz="2200"/>
            </a:pPr>
            <a:r>
              <a:rPr sz="1100"/>
              <a:t>Problems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Different Valu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Different Values</a:t>
            </a:r>
          </a:p>
        </p:txBody>
      </p:sp>
      <p:sp>
        <p:nvSpPr>
          <p:cNvPr id="3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pic>
        <p:nvPicPr>
          <p:cNvPr id="301" name="92926-tcp_udp_headers.jpg" descr="92926-tcp_udp_head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67" y="1797983"/>
            <a:ext cx="7501667" cy="42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Rectangle"/>
          <p:cNvSpPr/>
          <p:nvPr/>
        </p:nvSpPr>
        <p:spPr>
          <a:xfrm>
            <a:off x="4408885" y="3318079"/>
            <a:ext cx="1918249" cy="260351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03" name="Rectangle"/>
          <p:cNvSpPr/>
          <p:nvPr/>
        </p:nvSpPr>
        <p:spPr>
          <a:xfrm>
            <a:off x="2974389" y="5525161"/>
            <a:ext cx="3455280" cy="298859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04" name="Packet…"/>
          <p:cNvSpPr txBox="1"/>
          <p:nvPr/>
        </p:nvSpPr>
        <p:spPr>
          <a:xfrm>
            <a:off x="129613" y="6257252"/>
            <a:ext cx="589905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Packet</a:t>
            </a:r>
          </a:p>
          <a:p>
            <a:pPr algn="l">
              <a:defRPr sz="2200"/>
            </a:pPr>
            <a:r>
              <a:rPr sz="1100"/>
              <a:t>Problems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Different Length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Different Lengths</a:t>
            </a:r>
          </a:p>
        </p:txBody>
      </p:sp>
      <p:sp>
        <p:nvSpPr>
          <p:cNvPr id="3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10" name="92926-tcp_udp_headers.jpg" descr="92926-tcp_udp_head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67" y="1797983"/>
            <a:ext cx="7501667" cy="42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Rectangle"/>
          <p:cNvSpPr/>
          <p:nvPr/>
        </p:nvSpPr>
        <p:spPr>
          <a:xfrm>
            <a:off x="2437940" y="4916402"/>
            <a:ext cx="543344" cy="931007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12" name="Rectangle"/>
          <p:cNvSpPr/>
          <p:nvPr/>
        </p:nvSpPr>
        <p:spPr>
          <a:xfrm>
            <a:off x="2441455" y="2201980"/>
            <a:ext cx="536316" cy="1966387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313" name="Packet…"/>
          <p:cNvSpPr txBox="1"/>
          <p:nvPr/>
        </p:nvSpPr>
        <p:spPr>
          <a:xfrm>
            <a:off x="129613" y="6257252"/>
            <a:ext cx="589905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Packet</a:t>
            </a:r>
          </a:p>
          <a:p>
            <a:pPr algn="l">
              <a:defRPr sz="2200"/>
            </a:pPr>
            <a:r>
              <a:rPr sz="1100"/>
              <a:t>Problems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nPrint"/>
          <p:cNvSpPr txBox="1">
            <a:spLocks noGrp="1"/>
          </p:cNvSpPr>
          <p:nvPr>
            <p:ph type="title"/>
          </p:nvPr>
        </p:nvSpPr>
        <p:spPr>
          <a:xfrm>
            <a:off x="838200" y="34524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nPrint</a:t>
            </a:r>
          </a:p>
        </p:txBody>
      </p:sp>
      <p:sp>
        <p:nvSpPr>
          <p:cNvPr id="3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pic>
        <p:nvPicPr>
          <p:cNvPr id="393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5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nPrint"/>
          <p:cNvSpPr txBox="1"/>
          <p:nvPr/>
        </p:nvSpPr>
        <p:spPr>
          <a:xfrm>
            <a:off x="129611" y="6341892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omple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Complete</a:t>
            </a:r>
          </a:p>
        </p:txBody>
      </p:sp>
      <p:sp>
        <p:nvSpPr>
          <p:cNvPr id="3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pic>
        <p:nvPicPr>
          <p:cNvPr id="400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5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nPrint"/>
          <p:cNvSpPr txBox="1"/>
          <p:nvPr/>
        </p:nvSpPr>
        <p:spPr>
          <a:xfrm>
            <a:off x="129611" y="6341892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02" name="Rectangle"/>
          <p:cNvSpPr/>
          <p:nvPr/>
        </p:nvSpPr>
        <p:spPr>
          <a:xfrm>
            <a:off x="1979055" y="2166991"/>
            <a:ext cx="1640708" cy="507123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403" name="Rectangle"/>
          <p:cNvSpPr/>
          <p:nvPr/>
        </p:nvSpPr>
        <p:spPr>
          <a:xfrm>
            <a:off x="4566442" y="2166991"/>
            <a:ext cx="1640708" cy="507123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onstant Size Per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Constant Size Per Problem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409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5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nPrint"/>
          <p:cNvSpPr txBox="1"/>
          <p:nvPr/>
        </p:nvSpPr>
        <p:spPr>
          <a:xfrm>
            <a:off x="129611" y="6341892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11" name="Rectangle"/>
          <p:cNvSpPr/>
          <p:nvPr/>
        </p:nvSpPr>
        <p:spPr>
          <a:xfrm>
            <a:off x="1481812" y="2092949"/>
            <a:ext cx="9228376" cy="601519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Inherently Normaliz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Inherently Normalized</a:t>
            </a:r>
          </a:p>
        </p:txBody>
      </p:sp>
      <p:sp>
        <p:nvSpPr>
          <p:cNvPr id="4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417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5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nPrint"/>
          <p:cNvSpPr txBox="1"/>
          <p:nvPr/>
        </p:nvSpPr>
        <p:spPr>
          <a:xfrm>
            <a:off x="129611" y="6341892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19" name="Rectangle"/>
          <p:cNvSpPr/>
          <p:nvPr/>
        </p:nvSpPr>
        <p:spPr>
          <a:xfrm>
            <a:off x="1458207" y="3691036"/>
            <a:ext cx="5415685" cy="415728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Align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Aligned</a:t>
            </a:r>
          </a:p>
        </p:txBody>
      </p:sp>
      <p:sp>
        <p:nvSpPr>
          <p:cNvPr id="4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pic>
        <p:nvPicPr>
          <p:cNvPr id="425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5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nPrint"/>
          <p:cNvSpPr txBox="1"/>
          <p:nvPr/>
        </p:nvSpPr>
        <p:spPr>
          <a:xfrm>
            <a:off x="129611" y="6341892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27" name="Rectangle"/>
          <p:cNvSpPr/>
          <p:nvPr/>
        </p:nvSpPr>
        <p:spPr>
          <a:xfrm>
            <a:off x="1458207" y="3691037"/>
            <a:ext cx="5415685" cy="1188681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Shifting towards ML based solutions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1996934"/>
            <a:ext cx="7160335" cy="286413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800100" y="1482201"/>
            <a:ext cx="34512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/>
              <a:t>Pensieve</a:t>
            </a:r>
            <a:r>
              <a:rPr lang="en" sz="2400"/>
              <a:t>, </a:t>
            </a:r>
            <a:r>
              <a:rPr lang="en" sz="2400" i="1"/>
              <a:t>SIGCOMM 2017</a:t>
            </a:r>
            <a:endParaRPr sz="2400" i="1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800" y="2642434"/>
            <a:ext cx="5910400" cy="31307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255700" y="2245433"/>
            <a:ext cx="4258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lt1"/>
                </a:solidFill>
              </a:rPr>
              <a:t>Requet, </a:t>
            </a:r>
            <a:r>
              <a:rPr lang="en" sz="2400" i="1">
                <a:solidFill>
                  <a:schemeClr val="lt1"/>
                </a:solidFill>
              </a:rPr>
              <a:t>MMSys 2019</a:t>
            </a:r>
            <a:endParaRPr sz="2400" i="1">
              <a:solidFill>
                <a:schemeClr val="lt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878067" y="3039201"/>
            <a:ext cx="407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lt1"/>
                </a:solidFill>
              </a:rPr>
              <a:t>Genet, </a:t>
            </a:r>
            <a:r>
              <a:rPr lang="en" sz="2400" i="1">
                <a:solidFill>
                  <a:schemeClr val="lt1"/>
                </a:solidFill>
              </a:rPr>
              <a:t>SIGCOMM 2022</a:t>
            </a:r>
            <a:endParaRPr sz="2400" i="1">
              <a:solidFill>
                <a:schemeClr val="lt1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601" y="3572795"/>
            <a:ext cx="7160335" cy="188800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2526700" y="6126768"/>
            <a:ext cx="5716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u="sng"/>
              <a:t>Machine Learning is a valid and powerful tool</a:t>
            </a:r>
            <a:endParaRPr sz="2400" b="1" u="sng"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ML in Networking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6900567" y="2550800"/>
            <a:ext cx="4875600" cy="315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"/>
              <a:t>Typical problems:</a:t>
            </a:r>
            <a:endParaRPr/>
          </a:p>
          <a:p>
            <a:pPr>
              <a:lnSpc>
                <a:spcPct val="95000"/>
              </a:lnSpc>
              <a:spcBef>
                <a:spcPts val="1600"/>
              </a:spcBef>
              <a:buChar char="-"/>
            </a:pPr>
            <a:r>
              <a:rPr lang="en"/>
              <a:t>Out of distribution</a:t>
            </a:r>
            <a:endParaRPr/>
          </a:p>
          <a:p>
            <a:pPr>
              <a:lnSpc>
                <a:spcPct val="95000"/>
              </a:lnSpc>
              <a:buChar char="-"/>
            </a:pPr>
            <a:r>
              <a:rPr lang="en"/>
              <a:t>Lack of generalization</a:t>
            </a:r>
            <a:endParaRPr/>
          </a:p>
          <a:p>
            <a:pPr>
              <a:lnSpc>
                <a:spcPct val="95000"/>
              </a:lnSpc>
              <a:buChar char="-"/>
            </a:pPr>
            <a:r>
              <a:rPr lang="en"/>
              <a:t>Spurious correlations</a:t>
            </a:r>
            <a:endParaRPr/>
          </a:p>
          <a:p>
            <a:pPr>
              <a:lnSpc>
                <a:spcPct val="95000"/>
              </a:lnSpc>
              <a:buChar char="-"/>
            </a:pPr>
            <a:r>
              <a:rPr lang="en"/>
              <a:t>Underspecified failure modes</a:t>
            </a:r>
            <a:endParaRPr/>
          </a:p>
          <a:p>
            <a:pPr>
              <a:lnSpc>
                <a:spcPct val="95000"/>
              </a:lnSpc>
              <a:buChar char="-"/>
            </a:pPr>
            <a:r>
              <a:rPr lang="en"/>
              <a:t>Plain overfitting</a:t>
            </a:r>
            <a:endParaRPr/>
          </a:p>
          <a:p>
            <a:pPr>
              <a:lnSpc>
                <a:spcPct val="95000"/>
              </a:lnSpc>
              <a:buChar char="-"/>
            </a:pPr>
            <a:r>
              <a:rPr lang="en"/>
              <a:t>…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3536333" y="3158141"/>
            <a:ext cx="1677200" cy="98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Train ✅</a:t>
            </a:r>
            <a:endParaRPr sz="2400"/>
          </a:p>
        </p:txBody>
      </p:sp>
      <p:sp>
        <p:nvSpPr>
          <p:cNvPr id="170" name="Google Shape;170;p22"/>
          <p:cNvSpPr txBox="1"/>
          <p:nvPr/>
        </p:nvSpPr>
        <p:spPr>
          <a:xfrm>
            <a:off x="3536333" y="2624534"/>
            <a:ext cx="1677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/>
              <a:t>Production</a:t>
            </a:r>
            <a:endParaRPr sz="2400"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134" y="3158134"/>
            <a:ext cx="1038165" cy="131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755612" y="2550800"/>
            <a:ext cx="114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/>
              <a:t>Data</a:t>
            </a:r>
            <a:endParaRPr sz="2400"/>
          </a:p>
        </p:txBody>
      </p:sp>
      <p:sp>
        <p:nvSpPr>
          <p:cNvPr id="173" name="Google Shape;173;p22"/>
          <p:cNvSpPr/>
          <p:nvPr/>
        </p:nvSpPr>
        <p:spPr>
          <a:xfrm>
            <a:off x="3739533" y="3361341"/>
            <a:ext cx="1677200" cy="98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Test✅</a:t>
            </a:r>
            <a:endParaRPr sz="2400"/>
          </a:p>
        </p:txBody>
      </p:sp>
      <p:sp>
        <p:nvSpPr>
          <p:cNvPr id="174" name="Google Shape;174;p22"/>
          <p:cNvSpPr/>
          <p:nvPr/>
        </p:nvSpPr>
        <p:spPr>
          <a:xfrm>
            <a:off x="3942733" y="3564541"/>
            <a:ext cx="1677200" cy="98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Deploy❓</a:t>
            </a:r>
            <a:endParaRPr sz="2400"/>
          </a:p>
        </p:txBody>
      </p:sp>
      <p:sp>
        <p:nvSpPr>
          <p:cNvPr id="175" name="Google Shape;175;p22"/>
          <p:cNvSpPr/>
          <p:nvPr/>
        </p:nvSpPr>
        <p:spPr>
          <a:xfrm>
            <a:off x="4145933" y="3767741"/>
            <a:ext cx="1677200" cy="98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933" y="3767734"/>
            <a:ext cx="1677200" cy="992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2251013" y="3687033"/>
            <a:ext cx="1086800" cy="25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8" name="Google Shape;178;p22"/>
          <p:cNvSpPr/>
          <p:nvPr/>
        </p:nvSpPr>
        <p:spPr>
          <a:xfrm rot="10800000">
            <a:off x="1165133" y="5386933"/>
            <a:ext cx="7121200" cy="575200"/>
          </a:xfrm>
          <a:prstGeom prst="uturnArrow">
            <a:avLst>
              <a:gd name="adj1" fmla="val 16916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9" name="Google Shape;179;p22"/>
          <p:cNvSpPr txBox="1"/>
          <p:nvPr/>
        </p:nvSpPr>
        <p:spPr>
          <a:xfrm>
            <a:off x="904733" y="6017334"/>
            <a:ext cx="7829200" cy="80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95000"/>
              </a:lnSpc>
              <a:spcAft>
                <a:spcPts val="1600"/>
              </a:spcAft>
            </a:pPr>
            <a:r>
              <a:rPr lang="en" sz="2400" b="1" u="sng">
                <a:solidFill>
                  <a:schemeClr val="dk2"/>
                </a:solidFill>
              </a:rPr>
              <a:t>Failure reasons: problems in data used for training</a:t>
            </a:r>
            <a:endParaRPr sz="2400" b="1" u="sng"/>
          </a:p>
        </p:txBody>
      </p:sp>
      <p:sp>
        <p:nvSpPr>
          <p:cNvPr id="180" name="Google Shape;180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30423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7264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How to increase data quality?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87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Different target infrastructures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For data collection</a:t>
            </a:r>
            <a:endParaRPr/>
          </a:p>
          <a:p>
            <a:pPr>
              <a:buChar char="-"/>
            </a:pPr>
            <a:r>
              <a:rPr lang="en"/>
              <a:t>For artifacts testing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Code reusability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Reduced implementation time</a:t>
            </a:r>
            <a:endParaRPr/>
          </a:p>
          <a:p>
            <a:pPr>
              <a:buChar char="-"/>
            </a:pPr>
            <a:r>
              <a:rPr lang="en"/>
              <a:t>More stable and error-free</a:t>
            </a:r>
            <a:endParaRPr/>
          </a:p>
          <a:p>
            <a:pPr>
              <a:buChar char="-"/>
            </a:pPr>
            <a:r>
              <a:rPr lang="en"/>
              <a:t>Easier reproducibility and testing</a:t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2496" y="1221367"/>
            <a:ext cx="650165" cy="6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2651" y="2314267"/>
            <a:ext cx="697300" cy="6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9071567" y="728967"/>
            <a:ext cx="17920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600"/>
              <a:t>Experiment #1</a:t>
            </a:r>
            <a:endParaRPr sz="1600"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5185" y="2314267"/>
            <a:ext cx="697300" cy="6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8259217" y="2995617"/>
            <a:ext cx="17920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600"/>
              <a:t>Infrastructure #1</a:t>
            </a:r>
            <a:endParaRPr sz="1600"/>
          </a:p>
        </p:txBody>
      </p:sp>
      <p:sp>
        <p:nvSpPr>
          <p:cNvPr id="192" name="Google Shape;192;p23"/>
          <p:cNvSpPr txBox="1"/>
          <p:nvPr/>
        </p:nvSpPr>
        <p:spPr>
          <a:xfrm>
            <a:off x="9883917" y="2995600"/>
            <a:ext cx="17920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600"/>
              <a:t>Infrastructure #2</a:t>
            </a:r>
            <a:endParaRPr sz="1600"/>
          </a:p>
        </p:txBody>
      </p:sp>
      <p:cxnSp>
        <p:nvCxnSpPr>
          <p:cNvPr id="193" name="Google Shape;193;p23"/>
          <p:cNvCxnSpPr>
            <a:stCxn id="187" idx="2"/>
            <a:endCxn id="190" idx="0"/>
          </p:cNvCxnSpPr>
          <p:nvPr/>
        </p:nvCxnSpPr>
        <p:spPr>
          <a:xfrm flipH="1">
            <a:off x="9293979" y="1871567"/>
            <a:ext cx="673600" cy="4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23"/>
          <p:cNvCxnSpPr>
            <a:stCxn id="187" idx="2"/>
            <a:endCxn id="188" idx="0"/>
          </p:cNvCxnSpPr>
          <p:nvPr/>
        </p:nvCxnSpPr>
        <p:spPr>
          <a:xfrm>
            <a:off x="9967579" y="1871567"/>
            <a:ext cx="673600" cy="4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8779" y="4169283"/>
            <a:ext cx="650165" cy="6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8536433" y="3766951"/>
            <a:ext cx="15148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/>
              <a:t>Experiment #1</a:t>
            </a:r>
            <a:endParaRPr sz="1467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8918" y="5208285"/>
            <a:ext cx="697300" cy="6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9071567" y="5905633"/>
            <a:ext cx="17920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600"/>
              <a:t>Infrastructure #1</a:t>
            </a:r>
            <a:endParaRPr sz="1600"/>
          </a:p>
        </p:txBody>
      </p:sp>
      <p:cxnSp>
        <p:nvCxnSpPr>
          <p:cNvPr id="199" name="Google Shape;199;p23"/>
          <p:cNvCxnSpPr>
            <a:stCxn id="195" idx="2"/>
            <a:endCxn id="197" idx="0"/>
          </p:cNvCxnSpPr>
          <p:nvPr/>
        </p:nvCxnSpPr>
        <p:spPr>
          <a:xfrm>
            <a:off x="9293863" y="4819483"/>
            <a:ext cx="673600" cy="38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6246" y="4169283"/>
            <a:ext cx="650165" cy="6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9883917" y="3766967"/>
            <a:ext cx="15148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467"/>
              <a:t>Experiment #2</a:t>
            </a:r>
            <a:endParaRPr sz="1467"/>
          </a:p>
        </p:txBody>
      </p:sp>
      <p:cxnSp>
        <p:nvCxnSpPr>
          <p:cNvPr id="202" name="Google Shape;202;p23"/>
          <p:cNvCxnSpPr>
            <a:stCxn id="200" idx="2"/>
            <a:endCxn id="197" idx="0"/>
          </p:cNvCxnSpPr>
          <p:nvPr/>
        </p:nvCxnSpPr>
        <p:spPr>
          <a:xfrm flipH="1">
            <a:off x="9967729" y="4819483"/>
            <a:ext cx="673600" cy="38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23"/>
          <p:cNvSpPr txBox="1"/>
          <p:nvPr/>
        </p:nvSpPr>
        <p:spPr>
          <a:xfrm>
            <a:off x="4151633" y="6163467"/>
            <a:ext cx="45020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133" u="sng"/>
              <a:t>Solution</a:t>
            </a:r>
            <a:r>
              <a:rPr lang="en" sz="2133"/>
              <a:t>: </a:t>
            </a:r>
            <a:r>
              <a:rPr lang="en" sz="2133" b="1" i="1"/>
              <a:t>modular experiments</a:t>
            </a:r>
            <a:endParaRPr sz="2133" b="1" i="1"/>
          </a:p>
        </p:txBody>
      </p:sp>
      <p:sp>
        <p:nvSpPr>
          <p:cNvPr id="204" name="Google Shape;204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Roadblocks and solutions</a:t>
            </a:r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60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/>
              <a:t>Typical data collection pipeline:</a:t>
            </a:r>
            <a:endParaRPr/>
          </a:p>
          <a:p>
            <a:pPr>
              <a:lnSpc>
                <a:spcPct val="100000"/>
              </a:lnSpc>
              <a:spcBef>
                <a:spcPts val="1600"/>
              </a:spcBef>
              <a:buChar char="-"/>
            </a:pPr>
            <a:r>
              <a:rPr lang="en"/>
              <a:t>Non-modular</a:t>
            </a:r>
            <a:endParaRPr/>
          </a:p>
          <a:p>
            <a:pPr lvl="1">
              <a:lnSpc>
                <a:spcPct val="100000"/>
              </a:lnSpc>
              <a:buChar char="-"/>
            </a:pPr>
            <a:r>
              <a:rPr lang="en"/>
              <a:t>development + deployment + execution</a:t>
            </a:r>
            <a:endParaRPr/>
          </a:p>
          <a:p>
            <a:pPr>
              <a:lnSpc>
                <a:spcPct val="100000"/>
              </a:lnSpc>
              <a:buChar char="-"/>
            </a:pPr>
            <a:r>
              <a:rPr lang="en"/>
              <a:t>Written for a specific infrastructure</a:t>
            </a:r>
            <a:endParaRPr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/>
              <a:t>Pipelines’ subtasks are similar</a:t>
            </a:r>
            <a:endParaRPr/>
          </a:p>
          <a:p>
            <a:pPr>
              <a:lnSpc>
                <a:spcPct val="100000"/>
              </a:lnSpc>
              <a:spcBef>
                <a:spcPts val="1600"/>
              </a:spcBef>
              <a:buChar char="-"/>
            </a:pPr>
            <a:r>
              <a:rPr lang="en"/>
              <a:t>Let’s split pipelines</a:t>
            </a:r>
            <a:endParaRPr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/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/>
              <a:t>Pipelines could be platform agnostic</a:t>
            </a:r>
            <a:endParaRPr/>
          </a:p>
          <a:p>
            <a:pPr>
              <a:lnSpc>
                <a:spcPct val="100000"/>
              </a:lnSpc>
              <a:spcBef>
                <a:spcPts val="1600"/>
              </a:spcBef>
              <a:buChar char="-"/>
            </a:pPr>
            <a:r>
              <a:rPr lang="en"/>
              <a:t>We need an abstraction layer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8137300" y="1536633"/>
            <a:ext cx="1935600" cy="5192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/>
              <a:t>Pipeline</a:t>
            </a:r>
            <a:endParaRPr sz="2133"/>
          </a:p>
        </p:txBody>
      </p:sp>
      <p:sp>
        <p:nvSpPr>
          <p:cNvPr id="236" name="Google Shape;236;p26"/>
          <p:cNvSpPr/>
          <p:nvPr/>
        </p:nvSpPr>
        <p:spPr>
          <a:xfrm>
            <a:off x="8137300" y="2055833"/>
            <a:ext cx="1935600" cy="7636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Data Collection Infrastructure</a:t>
            </a:r>
            <a:endParaRPr sz="2400"/>
          </a:p>
        </p:txBody>
      </p:sp>
      <p:sp>
        <p:nvSpPr>
          <p:cNvPr id="237" name="Google Shape;237;p26"/>
          <p:cNvSpPr/>
          <p:nvPr/>
        </p:nvSpPr>
        <p:spPr>
          <a:xfrm>
            <a:off x="8137300" y="3866751"/>
            <a:ext cx="1935600" cy="7636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Data Collection </a:t>
            </a:r>
            <a:r>
              <a:rPr lang="en" sz="2400">
                <a:solidFill>
                  <a:schemeClr val="dk1"/>
                </a:solidFill>
              </a:rPr>
              <a:t>Infrastructure</a:t>
            </a:r>
            <a:endParaRPr sz="2400"/>
          </a:p>
        </p:txBody>
      </p:sp>
      <p:sp>
        <p:nvSpPr>
          <p:cNvPr id="238" name="Google Shape;238;p26"/>
          <p:cNvSpPr/>
          <p:nvPr/>
        </p:nvSpPr>
        <p:spPr>
          <a:xfrm>
            <a:off x="8192633" y="3377317"/>
            <a:ext cx="408000" cy="4528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133"/>
          </a:p>
        </p:txBody>
      </p:sp>
      <p:sp>
        <p:nvSpPr>
          <p:cNvPr id="239" name="Google Shape;239;p26"/>
          <p:cNvSpPr/>
          <p:nvPr/>
        </p:nvSpPr>
        <p:spPr>
          <a:xfrm>
            <a:off x="8661300" y="3377317"/>
            <a:ext cx="408000" cy="4528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133"/>
          </a:p>
        </p:txBody>
      </p:sp>
      <p:sp>
        <p:nvSpPr>
          <p:cNvPr id="240" name="Google Shape;240;p26"/>
          <p:cNvSpPr/>
          <p:nvPr/>
        </p:nvSpPr>
        <p:spPr>
          <a:xfrm>
            <a:off x="9129967" y="3377317"/>
            <a:ext cx="408000" cy="452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133"/>
          </a:p>
        </p:txBody>
      </p:sp>
      <p:sp>
        <p:nvSpPr>
          <p:cNvPr id="241" name="Google Shape;241;p26"/>
          <p:cNvSpPr/>
          <p:nvPr/>
        </p:nvSpPr>
        <p:spPr>
          <a:xfrm>
            <a:off x="9598633" y="3377317"/>
            <a:ext cx="408000" cy="452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133"/>
          </a:p>
        </p:txBody>
      </p:sp>
      <p:sp>
        <p:nvSpPr>
          <p:cNvPr id="242" name="Google Shape;242;p26"/>
          <p:cNvSpPr/>
          <p:nvPr/>
        </p:nvSpPr>
        <p:spPr>
          <a:xfrm>
            <a:off x="8137300" y="3344117"/>
            <a:ext cx="1935600" cy="51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/>
              <a:t>Pipeline</a:t>
            </a:r>
            <a:endParaRPr sz="2133"/>
          </a:p>
        </p:txBody>
      </p:sp>
      <p:sp>
        <p:nvSpPr>
          <p:cNvPr id="243" name="Google Shape;243;p26"/>
          <p:cNvSpPr/>
          <p:nvPr/>
        </p:nvSpPr>
        <p:spPr>
          <a:xfrm>
            <a:off x="7537533" y="5978533"/>
            <a:ext cx="1536400" cy="7636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/>
              <a:t>Data Collection </a:t>
            </a:r>
            <a:r>
              <a:rPr lang="en" sz="1600">
                <a:solidFill>
                  <a:schemeClr val="dk1"/>
                </a:solidFill>
              </a:rPr>
              <a:t>Infrastructure</a:t>
            </a:r>
            <a:endParaRPr sz="1600"/>
          </a:p>
        </p:txBody>
      </p:sp>
      <p:sp>
        <p:nvSpPr>
          <p:cNvPr id="244" name="Google Shape;244;p26"/>
          <p:cNvSpPr/>
          <p:nvPr/>
        </p:nvSpPr>
        <p:spPr>
          <a:xfrm>
            <a:off x="8192633" y="4985717"/>
            <a:ext cx="408000" cy="4528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133"/>
          </a:p>
        </p:txBody>
      </p:sp>
      <p:sp>
        <p:nvSpPr>
          <p:cNvPr id="245" name="Google Shape;245;p26"/>
          <p:cNvSpPr/>
          <p:nvPr/>
        </p:nvSpPr>
        <p:spPr>
          <a:xfrm>
            <a:off x="8661300" y="4985717"/>
            <a:ext cx="408000" cy="4528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133"/>
          </a:p>
        </p:txBody>
      </p:sp>
      <p:sp>
        <p:nvSpPr>
          <p:cNvPr id="246" name="Google Shape;246;p26"/>
          <p:cNvSpPr/>
          <p:nvPr/>
        </p:nvSpPr>
        <p:spPr>
          <a:xfrm>
            <a:off x="9129967" y="4985717"/>
            <a:ext cx="408000" cy="4528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133"/>
          </a:p>
        </p:txBody>
      </p:sp>
      <p:sp>
        <p:nvSpPr>
          <p:cNvPr id="247" name="Google Shape;247;p26"/>
          <p:cNvSpPr/>
          <p:nvPr/>
        </p:nvSpPr>
        <p:spPr>
          <a:xfrm>
            <a:off x="9598633" y="4985717"/>
            <a:ext cx="408000" cy="4528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133"/>
          </a:p>
        </p:txBody>
      </p:sp>
      <p:sp>
        <p:nvSpPr>
          <p:cNvPr id="248" name="Google Shape;248;p26"/>
          <p:cNvSpPr/>
          <p:nvPr/>
        </p:nvSpPr>
        <p:spPr>
          <a:xfrm>
            <a:off x="8137300" y="4952517"/>
            <a:ext cx="1935600" cy="51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/>
              <a:t>Pipeline</a:t>
            </a:r>
            <a:endParaRPr sz="2133"/>
          </a:p>
        </p:txBody>
      </p:sp>
      <p:sp>
        <p:nvSpPr>
          <p:cNvPr id="249" name="Google Shape;249;p26"/>
          <p:cNvSpPr/>
          <p:nvPr/>
        </p:nvSpPr>
        <p:spPr>
          <a:xfrm>
            <a:off x="8137300" y="5538133"/>
            <a:ext cx="1935600" cy="3740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733"/>
              <a:t>Abstraction layer</a:t>
            </a:r>
            <a:endParaRPr sz="1733"/>
          </a:p>
        </p:txBody>
      </p:sp>
      <p:sp>
        <p:nvSpPr>
          <p:cNvPr id="250" name="Google Shape;250;p26"/>
          <p:cNvSpPr/>
          <p:nvPr/>
        </p:nvSpPr>
        <p:spPr>
          <a:xfrm>
            <a:off x="9196433" y="5978533"/>
            <a:ext cx="1536400" cy="7636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/>
              <a:t>Data Collection </a:t>
            </a:r>
            <a:r>
              <a:rPr lang="en" sz="1600">
                <a:solidFill>
                  <a:schemeClr val="dk1"/>
                </a:solidFill>
              </a:rPr>
              <a:t>Infrastructure</a:t>
            </a:r>
            <a:endParaRPr sz="1600"/>
          </a:p>
        </p:txBody>
      </p:sp>
      <p:sp>
        <p:nvSpPr>
          <p:cNvPr id="251" name="Google Shape;251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Ideal solution: supported modes</a:t>
            </a:r>
            <a:endParaRPr/>
          </a:p>
        </p:txBody>
      </p:sp>
      <p:sp>
        <p:nvSpPr>
          <p:cNvPr id="257" name="Google Shape;257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Deployment modification: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Change deployment mode for the same infrastructure</a:t>
            </a:r>
            <a:endParaRPr/>
          </a:p>
          <a:p>
            <a:pPr>
              <a:buChar char="-"/>
            </a:pPr>
            <a:r>
              <a:rPr lang="en"/>
              <a:t>Deploy the experiment to different infrastructure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Code modification: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Modify the pipeline’s code</a:t>
            </a:r>
            <a:endParaRPr/>
          </a:p>
          <a:p>
            <a:pPr>
              <a:buChar char="-"/>
            </a:pPr>
            <a:r>
              <a:rPr lang="en"/>
              <a:t>Reuse parts of the pipeline</a:t>
            </a:r>
            <a:endParaRPr/>
          </a:p>
        </p:txBody>
      </p:sp>
      <p:sp>
        <p:nvSpPr>
          <p:cNvPr id="258" name="Google Shape;258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Ideal solution: supported modes</a:t>
            </a:r>
            <a:endParaRPr/>
          </a:p>
        </p:txBody>
      </p:sp>
      <p:sp>
        <p:nvSpPr>
          <p:cNvPr id="264" name="Google Shape;26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b="1"/>
              <a:t>Deployment modification:</a:t>
            </a:r>
            <a:endParaRPr b="1"/>
          </a:p>
          <a:p>
            <a:pPr>
              <a:spcBef>
                <a:spcPts val="1600"/>
              </a:spcBef>
              <a:buChar char="-"/>
            </a:pPr>
            <a:r>
              <a:rPr lang="en" b="1"/>
              <a:t>Change deployment mode for the same infrastructure</a:t>
            </a:r>
            <a:endParaRPr b="1"/>
          </a:p>
          <a:p>
            <a:pPr>
              <a:buClr>
                <a:srgbClr val="9E9E9E"/>
              </a:buClr>
              <a:buChar char="-"/>
            </a:pPr>
            <a:r>
              <a:rPr lang="en">
                <a:solidFill>
                  <a:srgbClr val="9E9E9E"/>
                </a:solidFill>
              </a:rPr>
              <a:t>Deploy the experiment to different infrastructure</a:t>
            </a:r>
            <a:endParaRPr>
              <a:solidFill>
                <a:srgbClr val="9E9E9E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>
              <a:solidFill>
                <a:srgbClr val="9E9E9E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9E9E9E"/>
                </a:solidFill>
              </a:rPr>
              <a:t>Code modification:</a:t>
            </a:r>
            <a:endParaRPr>
              <a:solidFill>
                <a:srgbClr val="9E9E9E"/>
              </a:solidFill>
            </a:endParaRPr>
          </a:p>
          <a:p>
            <a:pPr>
              <a:spcBef>
                <a:spcPts val="1600"/>
              </a:spcBef>
              <a:buClr>
                <a:srgbClr val="9E9E9E"/>
              </a:buClr>
              <a:buChar char="-"/>
            </a:pPr>
            <a:r>
              <a:rPr lang="en">
                <a:solidFill>
                  <a:srgbClr val="9E9E9E"/>
                </a:solidFill>
              </a:rPr>
              <a:t>Modify the pipeline’s code</a:t>
            </a:r>
            <a:endParaRPr>
              <a:solidFill>
                <a:srgbClr val="9E9E9E"/>
              </a:solidFill>
            </a:endParaRPr>
          </a:p>
          <a:p>
            <a:pPr>
              <a:buClr>
                <a:srgbClr val="9E9E9E"/>
              </a:buClr>
              <a:buChar char="-"/>
            </a:pPr>
            <a:r>
              <a:rPr lang="en">
                <a:solidFill>
                  <a:srgbClr val="9E9E9E"/>
                </a:solidFill>
              </a:rPr>
              <a:t>Reuse parts of the pipeline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265" name="Google Shape;265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Illustrative example: CIC-IDS2017</a:t>
            </a:r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en"/>
              <a:t>Intrusion Detection Dataset</a:t>
            </a:r>
            <a:endParaRPr/>
          </a:p>
          <a:p>
            <a:pPr>
              <a:buChar char="-"/>
            </a:pPr>
            <a:r>
              <a:rPr lang="en"/>
              <a:t>5 days, 52 GB of traffic</a:t>
            </a:r>
            <a:endParaRPr/>
          </a:p>
          <a:p>
            <a:pPr>
              <a:buChar char="-"/>
            </a:pPr>
            <a:r>
              <a:rPr lang="en"/>
              <a:t>Benign/attack traffic classification</a:t>
            </a:r>
            <a:endParaRPr/>
          </a:p>
          <a:p>
            <a:pPr lvl="1">
              <a:buChar char="-"/>
            </a:pPr>
            <a:r>
              <a:rPr lang="en"/>
              <a:t>Reported result: F1 0.99</a:t>
            </a:r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Illustrative example: CIC-IDS2017</a:t>
            </a:r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en"/>
              <a:t>Intrusion Detection Dataset</a:t>
            </a:r>
            <a:endParaRPr/>
          </a:p>
          <a:p>
            <a:pPr>
              <a:buChar char="-"/>
            </a:pPr>
            <a:r>
              <a:rPr lang="en"/>
              <a:t>5 days, 52 GB of traffic</a:t>
            </a:r>
            <a:endParaRPr/>
          </a:p>
          <a:p>
            <a:pPr>
              <a:buChar char="-"/>
            </a:pPr>
            <a:r>
              <a:rPr lang="en"/>
              <a:t>Benign/attack traffic classification</a:t>
            </a:r>
            <a:endParaRPr/>
          </a:p>
          <a:p>
            <a:pPr lvl="1">
              <a:buChar char="-"/>
            </a:pPr>
            <a:r>
              <a:rPr lang="en"/>
              <a:t>Reported result: F1 0.99</a:t>
            </a:r>
            <a:endParaRPr/>
          </a:p>
        </p:txBody>
      </p:sp>
      <p:pic>
        <p:nvPicPr>
          <p:cNvPr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884" y="3107135"/>
            <a:ext cx="6334032" cy="32699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88" name="Google Shape;288;p31"/>
          <p:cNvSpPr/>
          <p:nvPr/>
        </p:nvSpPr>
        <p:spPr>
          <a:xfrm>
            <a:off x="6209145" y="3178681"/>
            <a:ext cx="1796400" cy="763600"/>
          </a:xfrm>
          <a:prstGeom prst="rect">
            <a:avLst/>
          </a:prstGeom>
          <a:noFill/>
          <a:ln w="28575" cap="flat" cmpd="sng">
            <a:solidFill>
              <a:srgbClr val="D75D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9" name="Google Shape;289;p31"/>
          <p:cNvSpPr/>
          <p:nvPr/>
        </p:nvSpPr>
        <p:spPr>
          <a:xfrm>
            <a:off x="7775079" y="3836115"/>
            <a:ext cx="1796400" cy="763600"/>
          </a:xfrm>
          <a:prstGeom prst="rect">
            <a:avLst/>
          </a:prstGeom>
          <a:noFill/>
          <a:ln w="28575" cap="flat" cmpd="sng">
            <a:solidFill>
              <a:srgbClr val="D75D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0" name="Google Shape;290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Illustrative example: fixing CIC-IDS2017</a:t>
            </a:r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en"/>
              <a:t>Reasons:</a:t>
            </a:r>
            <a:endParaRPr/>
          </a:p>
          <a:p>
            <a:pPr lvl="1">
              <a:buChar char="-"/>
            </a:pPr>
            <a:r>
              <a:rPr lang="en"/>
              <a:t>All victims are inside of the ‘internal’ network: TTLs are 64/128</a:t>
            </a:r>
            <a:endParaRPr/>
          </a:p>
          <a:p>
            <a:pPr lvl="1">
              <a:buChar char="-"/>
            </a:pPr>
            <a:r>
              <a:rPr lang="en"/>
              <a:t>All attackers are outside of the ‘internal’ network: TTLs are 63/127</a:t>
            </a:r>
            <a:endParaRPr/>
          </a:p>
          <a:p>
            <a:pPr lvl="1">
              <a:buChar char="-"/>
            </a:pPr>
            <a:r>
              <a:rPr lang="en"/>
              <a:t>Though this is often valid, we want attackers and victims to present in all (both inside and outside) networks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  <a:buChar char="-"/>
            </a:pPr>
            <a:r>
              <a:rPr lang="en" b="1"/>
              <a:t>Deployment modification of the experiment</a:t>
            </a:r>
            <a:endParaRPr b="1"/>
          </a:p>
          <a:p>
            <a:pPr lvl="1">
              <a:buChar char="-"/>
            </a:pPr>
            <a:r>
              <a:rPr lang="en" b="1"/>
              <a:t>Add attackers from internal network</a:t>
            </a:r>
            <a:endParaRPr b="1"/>
          </a:p>
          <a:p>
            <a:pPr lvl="1">
              <a:buChar char="-"/>
            </a:pPr>
            <a:r>
              <a:rPr lang="en" b="1"/>
              <a:t>Add benign traffic from outside network</a:t>
            </a: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Ideal solution: supported modes</a:t>
            </a:r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>
                <a:solidFill>
                  <a:srgbClr val="9E9E9E"/>
                </a:solidFill>
              </a:rPr>
              <a:t>Deployment modification:</a:t>
            </a:r>
            <a:endParaRPr>
              <a:solidFill>
                <a:srgbClr val="9E9E9E"/>
              </a:solidFill>
            </a:endParaRPr>
          </a:p>
          <a:p>
            <a:pPr>
              <a:spcBef>
                <a:spcPts val="1600"/>
              </a:spcBef>
              <a:buClr>
                <a:srgbClr val="9E9E9E"/>
              </a:buClr>
              <a:buChar char="-"/>
            </a:pPr>
            <a:r>
              <a:rPr lang="en">
                <a:solidFill>
                  <a:srgbClr val="9E9E9E"/>
                </a:solidFill>
              </a:rPr>
              <a:t>Change deployment mode for the same infrastructure</a:t>
            </a:r>
            <a:endParaRPr>
              <a:solidFill>
                <a:srgbClr val="9E9E9E"/>
              </a:solidFill>
            </a:endParaRPr>
          </a:p>
          <a:p>
            <a:pPr>
              <a:buClr>
                <a:srgbClr val="9E9E9E"/>
              </a:buClr>
              <a:buChar char="-"/>
            </a:pPr>
            <a:r>
              <a:rPr lang="en">
                <a:solidFill>
                  <a:srgbClr val="9E9E9E"/>
                </a:solidFill>
              </a:rPr>
              <a:t>Deploy the experiment to different infrastructure</a:t>
            </a:r>
            <a:endParaRPr>
              <a:solidFill>
                <a:srgbClr val="9E9E9E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 b="1"/>
              <a:t>Code modification:</a:t>
            </a:r>
            <a:endParaRPr b="1"/>
          </a:p>
          <a:p>
            <a:pPr>
              <a:spcBef>
                <a:spcPts val="1600"/>
              </a:spcBef>
              <a:buChar char="-"/>
            </a:pPr>
            <a:r>
              <a:rPr lang="en" b="1"/>
              <a:t>Modify the pipeline’s code</a:t>
            </a:r>
            <a:endParaRPr b="1"/>
          </a:p>
          <a:p>
            <a:pPr>
              <a:buClr>
                <a:srgbClr val="9E9E9E"/>
              </a:buClr>
              <a:buChar char="-"/>
            </a:pPr>
            <a:r>
              <a:rPr lang="en">
                <a:solidFill>
                  <a:srgbClr val="9E9E9E"/>
                </a:solidFill>
              </a:rPr>
              <a:t>Reuse parts of the pipeline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304" name="Google Shape;304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Illustrative example: Heartbleed @ CIC-IDS2017</a:t>
            </a: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en"/>
              <a:t>Particular attack classification (Heartbleed)</a:t>
            </a:r>
            <a:endParaRPr/>
          </a:p>
          <a:p>
            <a:pPr>
              <a:buChar char="-"/>
            </a:pPr>
            <a:r>
              <a:rPr lang="en"/>
              <a:t>78 pre-computed features from flow statistics (e.g. flow duration, mean IA)</a:t>
            </a:r>
            <a:endParaRPr/>
          </a:p>
          <a:p>
            <a:pPr>
              <a:buChar char="-"/>
            </a:pPr>
            <a:r>
              <a:rPr lang="en"/>
              <a:t>Reported F1 score: 0.99</a:t>
            </a:r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Illustrative example: Heartbleed @ CIC-IDS2017</a:t>
            </a:r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72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>
              <a:buChar char="-"/>
            </a:pPr>
            <a:r>
              <a:rPr lang="en"/>
              <a:t>Particular attack classification (Heartbleed)</a:t>
            </a:r>
            <a:endParaRPr/>
          </a:p>
          <a:p>
            <a:pPr>
              <a:buChar char="-"/>
            </a:pPr>
            <a:r>
              <a:rPr lang="en"/>
              <a:t>78 pre-computed features from flow statistics (e.g. flow duration, mean IA)</a:t>
            </a:r>
            <a:endParaRPr/>
          </a:p>
          <a:p>
            <a:pPr>
              <a:buChar char="-"/>
            </a:pPr>
            <a:r>
              <a:rPr lang="en"/>
              <a:t>Reported F1 score: 0.99</a:t>
            </a:r>
            <a:endParaRPr/>
          </a:p>
        </p:txBody>
      </p:sp>
      <p:pic>
        <p:nvPicPr>
          <p:cNvPr id="318" name="Google Shape;3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301" y="3319701"/>
            <a:ext cx="7849567" cy="315056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Bespoke Solu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Bespoke Solutions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732452" y="17568333"/>
            <a:ext cx="345179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3</a:t>
            </a:fld>
            <a:endParaRPr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59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71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147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527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13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Hypothesize…"/>
          <p:cNvSpPr txBox="1"/>
          <p:nvPr/>
        </p:nvSpPr>
        <p:spPr>
          <a:xfrm>
            <a:off x="695209" y="2287723"/>
            <a:ext cx="1221232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 Hypothesize</a:t>
            </a:r>
          </a:p>
          <a:p>
            <a:pPr>
              <a:defRPr sz="3500"/>
            </a:pPr>
            <a:r>
              <a:rPr sz="1751"/>
              <a:t>Problem</a:t>
            </a:r>
          </a:p>
        </p:txBody>
      </p:sp>
      <p:sp>
        <p:nvSpPr>
          <p:cNvPr id="156" name="Gather…"/>
          <p:cNvSpPr txBox="1"/>
          <p:nvPr/>
        </p:nvSpPr>
        <p:spPr>
          <a:xfrm>
            <a:off x="3500791" y="2287723"/>
            <a:ext cx="733727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Gather </a:t>
            </a:r>
          </a:p>
          <a:p>
            <a:pPr>
              <a:defRPr sz="3500"/>
            </a:pPr>
            <a:r>
              <a:rPr sz="1751"/>
              <a:t>Traffic</a:t>
            </a:r>
          </a:p>
        </p:txBody>
      </p:sp>
      <p:sp>
        <p:nvSpPr>
          <p:cNvPr id="157" name="Engineer…"/>
          <p:cNvSpPr txBox="1"/>
          <p:nvPr/>
        </p:nvSpPr>
        <p:spPr>
          <a:xfrm>
            <a:off x="8111719" y="2287723"/>
            <a:ext cx="889411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Engineer</a:t>
            </a:r>
          </a:p>
          <a:p>
            <a:pPr>
              <a:defRPr sz="3500"/>
            </a:pPr>
            <a:r>
              <a:rPr sz="1751"/>
              <a:t>Features </a:t>
            </a:r>
          </a:p>
        </p:txBody>
      </p:sp>
      <p:sp>
        <p:nvSpPr>
          <p:cNvPr id="158" name="Data…"/>
          <p:cNvSpPr txBox="1"/>
          <p:nvPr/>
        </p:nvSpPr>
        <p:spPr>
          <a:xfrm>
            <a:off x="5596214" y="2287723"/>
            <a:ext cx="1019125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Data </a:t>
            </a:r>
          </a:p>
          <a:p>
            <a:pPr>
              <a:defRPr sz="3500"/>
            </a:pPr>
            <a:r>
              <a:rPr sz="1751"/>
              <a:t>Processing</a:t>
            </a:r>
          </a:p>
        </p:txBody>
      </p:sp>
      <p:sp>
        <p:nvSpPr>
          <p:cNvPr id="159" name="Train…"/>
          <p:cNvSpPr txBox="1"/>
          <p:nvPr/>
        </p:nvSpPr>
        <p:spPr>
          <a:xfrm>
            <a:off x="10534658" y="2287723"/>
            <a:ext cx="732573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Train </a:t>
            </a:r>
          </a:p>
          <a:p>
            <a:pPr>
              <a:defRPr sz="3500"/>
            </a:pPr>
            <a:r>
              <a:rPr sz="1751"/>
              <a:t>Models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797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Line"/>
          <p:cNvSpPr/>
          <p:nvPr/>
        </p:nvSpPr>
        <p:spPr>
          <a:xfrm>
            <a:off x="2344363" y="3334048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62" name="Line"/>
          <p:cNvSpPr/>
          <p:nvPr/>
        </p:nvSpPr>
        <p:spPr>
          <a:xfrm>
            <a:off x="4612140" y="3334048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63" name="Line"/>
          <p:cNvSpPr/>
          <p:nvPr/>
        </p:nvSpPr>
        <p:spPr>
          <a:xfrm>
            <a:off x="7159120" y="3334048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64" name="Line"/>
          <p:cNvSpPr/>
          <p:nvPr/>
        </p:nvSpPr>
        <p:spPr>
          <a:xfrm>
            <a:off x="9470769" y="3425641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65" name="Line"/>
          <p:cNvSpPr/>
          <p:nvPr/>
        </p:nvSpPr>
        <p:spPr>
          <a:xfrm>
            <a:off x="9470769" y="3224540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66" name="Motivation"/>
          <p:cNvSpPr txBox="1"/>
          <p:nvPr/>
        </p:nvSpPr>
        <p:spPr>
          <a:xfrm>
            <a:off x="129613" y="6341892"/>
            <a:ext cx="681277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Motivation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59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71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147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527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13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Hypothesize…"/>
          <p:cNvSpPr txBox="1"/>
          <p:nvPr/>
        </p:nvSpPr>
        <p:spPr>
          <a:xfrm>
            <a:off x="695209" y="4502207"/>
            <a:ext cx="1221232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 Hypothesize</a:t>
            </a:r>
          </a:p>
          <a:p>
            <a:pPr>
              <a:defRPr sz="3500"/>
            </a:pPr>
            <a:r>
              <a:rPr sz="1751"/>
              <a:t>Problem</a:t>
            </a:r>
          </a:p>
        </p:txBody>
      </p:sp>
      <p:sp>
        <p:nvSpPr>
          <p:cNvPr id="173" name="Gather…"/>
          <p:cNvSpPr txBox="1"/>
          <p:nvPr/>
        </p:nvSpPr>
        <p:spPr>
          <a:xfrm>
            <a:off x="3500791" y="4502207"/>
            <a:ext cx="733727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Gather </a:t>
            </a:r>
          </a:p>
          <a:p>
            <a:pPr>
              <a:defRPr sz="3500"/>
            </a:pPr>
            <a:r>
              <a:rPr sz="1751"/>
              <a:t>Traffic</a:t>
            </a:r>
          </a:p>
        </p:txBody>
      </p:sp>
      <p:sp>
        <p:nvSpPr>
          <p:cNvPr id="174" name="Engineer…"/>
          <p:cNvSpPr txBox="1"/>
          <p:nvPr/>
        </p:nvSpPr>
        <p:spPr>
          <a:xfrm>
            <a:off x="8111719" y="4502207"/>
            <a:ext cx="889411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Engineer</a:t>
            </a:r>
          </a:p>
          <a:p>
            <a:pPr>
              <a:defRPr sz="3500"/>
            </a:pPr>
            <a:r>
              <a:rPr sz="1751"/>
              <a:t>Features </a:t>
            </a:r>
          </a:p>
        </p:txBody>
      </p:sp>
      <p:sp>
        <p:nvSpPr>
          <p:cNvPr id="175" name="Data…"/>
          <p:cNvSpPr txBox="1"/>
          <p:nvPr/>
        </p:nvSpPr>
        <p:spPr>
          <a:xfrm>
            <a:off x="5596214" y="4502207"/>
            <a:ext cx="1019125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Data</a:t>
            </a:r>
          </a:p>
          <a:p>
            <a:pPr>
              <a:defRPr sz="3500"/>
            </a:pPr>
            <a:r>
              <a:rPr sz="1751"/>
              <a:t>Processing</a:t>
            </a:r>
          </a:p>
        </p:txBody>
      </p:sp>
      <p:sp>
        <p:nvSpPr>
          <p:cNvPr id="176" name="Train…"/>
          <p:cNvSpPr txBox="1"/>
          <p:nvPr/>
        </p:nvSpPr>
        <p:spPr>
          <a:xfrm>
            <a:off x="10534658" y="4502207"/>
            <a:ext cx="732573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Train </a:t>
            </a:r>
          </a:p>
          <a:p>
            <a:pPr>
              <a:defRPr sz="3500"/>
            </a:pPr>
            <a:r>
              <a:rPr sz="1751"/>
              <a:t>Models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797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Line"/>
          <p:cNvSpPr/>
          <p:nvPr/>
        </p:nvSpPr>
        <p:spPr>
          <a:xfrm>
            <a:off x="2344363" y="5548532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79" name="Line"/>
          <p:cNvSpPr/>
          <p:nvPr/>
        </p:nvSpPr>
        <p:spPr>
          <a:xfrm>
            <a:off x="4612140" y="5548532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80" name="Line"/>
          <p:cNvSpPr/>
          <p:nvPr/>
        </p:nvSpPr>
        <p:spPr>
          <a:xfrm>
            <a:off x="7159120" y="5548532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81" name="Line"/>
          <p:cNvSpPr/>
          <p:nvPr/>
        </p:nvSpPr>
        <p:spPr>
          <a:xfrm>
            <a:off x="9470769" y="5640125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82" name="Line"/>
          <p:cNvSpPr/>
          <p:nvPr/>
        </p:nvSpPr>
        <p:spPr>
          <a:xfrm>
            <a:off x="9470769" y="5439024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183" name="Application Identification"/>
          <p:cNvSpPr txBox="1"/>
          <p:nvPr/>
        </p:nvSpPr>
        <p:spPr>
          <a:xfrm>
            <a:off x="4360880" y="1773574"/>
            <a:ext cx="2996013" cy="397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5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rPr sz="2251"/>
              <a:t>Application Identification</a:t>
            </a:r>
          </a:p>
        </p:txBody>
      </p:sp>
      <p:sp>
        <p:nvSpPr>
          <p:cNvPr id="184" name="Anomaly Detection"/>
          <p:cNvSpPr txBox="1"/>
          <p:nvPr/>
        </p:nvSpPr>
        <p:spPr>
          <a:xfrm>
            <a:off x="4773388" y="4064246"/>
            <a:ext cx="2300502" cy="397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5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rPr sz="2251"/>
              <a:t>Anomaly Detection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Illustrative example: fixing Heartbleed @ CIC-IDS2017</a:t>
            </a:r>
            <a:endParaRPr/>
          </a:p>
        </p:txBody>
      </p:sp>
      <p:sp>
        <p:nvSpPr>
          <p:cNvPr id="325" name="Google Shape;325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en"/>
              <a:t>Reasons:</a:t>
            </a:r>
            <a:endParaRPr/>
          </a:p>
          <a:p>
            <a:pPr lvl="1">
              <a:buChar char="-"/>
            </a:pPr>
            <a:r>
              <a:rPr lang="en"/>
              <a:t>Heartbleed triggers with a single-packet request-response pattern</a:t>
            </a:r>
            <a:endParaRPr/>
          </a:p>
          <a:p>
            <a:pPr lvl="1">
              <a:buChar char="-"/>
            </a:pPr>
            <a:r>
              <a:rPr lang="en"/>
              <a:t>TCP connections were never closed between different requests from attacker</a:t>
            </a:r>
            <a:endParaRPr/>
          </a:p>
          <a:p>
            <a:pPr lvl="1">
              <a:buChar char="-"/>
            </a:pPr>
            <a:r>
              <a:rPr lang="en"/>
              <a:t>Result: very big inter-arrival packet time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  <a:buChar char="-"/>
            </a:pPr>
            <a:r>
              <a:rPr lang="en" b="1"/>
              <a:t>Pipeline modification of the experiment</a:t>
            </a:r>
            <a:endParaRPr b="1"/>
          </a:p>
          <a:p>
            <a:pPr lvl="1">
              <a:buChar char="-"/>
            </a:pPr>
            <a:r>
              <a:rPr lang="en" b="1"/>
              <a:t>Close TCP connections immediately after receiving the response</a:t>
            </a:r>
            <a:endParaRPr b="1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Illustrative examples: takeaways</a:t>
            </a:r>
            <a:endParaRPr/>
          </a:p>
        </p:txBody>
      </p:sp>
      <p:sp>
        <p:nvSpPr>
          <p:cNvPr id="332" name="Google Shape;332;p37"/>
          <p:cNvSpPr txBox="1">
            <a:spLocks noGrp="1"/>
          </p:cNvSpPr>
          <p:nvPr>
            <p:ph type="body" idx="1"/>
          </p:nvPr>
        </p:nvSpPr>
        <p:spPr>
          <a:xfrm>
            <a:off x="415600" y="1569867"/>
            <a:ext cx="11360800" cy="48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Data collection is a complicated process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Errors are hardly predictable and usually to be found empirically</a:t>
            </a:r>
            <a:endParaRPr/>
          </a:p>
          <a:p>
            <a:pPr>
              <a:buChar char="-"/>
            </a:pPr>
            <a:r>
              <a:rPr lang="en"/>
              <a:t>Researcher often doesn’t know all problems and data they want to collect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Result: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We want to iteratively collect datasets</a:t>
            </a:r>
            <a:endParaRPr/>
          </a:p>
          <a:p>
            <a:pPr>
              <a:buChar char="-"/>
            </a:pPr>
            <a:r>
              <a:rPr lang="en"/>
              <a:t>We want deployment modification	</a:t>
            </a:r>
            <a:endParaRPr/>
          </a:p>
          <a:p>
            <a:pPr>
              <a:buChar char="-"/>
            </a:pPr>
            <a:r>
              <a:rPr lang="en"/>
              <a:t>We want code modification</a:t>
            </a:r>
            <a:endParaRPr/>
          </a:p>
        </p:txBody>
      </p:sp>
      <p:sp>
        <p:nvSpPr>
          <p:cNvPr id="333" name="Google Shape;333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>
            <a:spLocks noGrp="1"/>
          </p:cNvSpPr>
          <p:nvPr>
            <p:ph type="title"/>
          </p:nvPr>
        </p:nvSpPr>
        <p:spPr>
          <a:xfrm>
            <a:off x="415600" y="3496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general description</a:t>
            </a:r>
            <a:endParaRPr sz="3227"/>
          </a:p>
        </p:txBody>
      </p:sp>
      <p:sp>
        <p:nvSpPr>
          <p:cNvPr id="339" name="Google Shape;339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pic>
        <p:nvPicPr>
          <p:cNvPr id="340" name="Google Shape;3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685" y="1261034"/>
            <a:ext cx="4102633" cy="5338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typical workflow</a:t>
            </a:r>
            <a:endParaRPr sz="3227"/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1"/>
          </p:nvPr>
        </p:nvSpPr>
        <p:spPr>
          <a:xfrm>
            <a:off x="415600" y="1569867"/>
            <a:ext cx="11360800" cy="484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AutoNum type="arabicPeriod"/>
            </a:pPr>
            <a:r>
              <a:rPr lang="en"/>
              <a:t>User defines </a:t>
            </a:r>
            <a:r>
              <a:rPr lang="en" u="sng"/>
              <a:t>what</a:t>
            </a:r>
            <a:r>
              <a:rPr lang="en"/>
              <a:t>, </a:t>
            </a:r>
            <a:r>
              <a:rPr lang="en" u="sng"/>
              <a:t>where</a:t>
            </a:r>
            <a:r>
              <a:rPr lang="en"/>
              <a:t>, and </a:t>
            </a:r>
            <a:r>
              <a:rPr lang="en" u="sng"/>
              <a:t>when</a:t>
            </a:r>
            <a:r>
              <a:rPr lang="en"/>
              <a:t> to execute</a:t>
            </a:r>
            <a:endParaRPr/>
          </a:p>
          <a:p>
            <a:pPr lvl="1">
              <a:buAutoNum type="alphaLcPeriod"/>
            </a:pPr>
            <a:r>
              <a:rPr lang="en"/>
              <a:t>Arbitrary Python code</a:t>
            </a:r>
            <a:endParaRPr/>
          </a:p>
          <a:p>
            <a:pPr lvl="1">
              <a:buAutoNum type="alphaLcPeriod"/>
            </a:pPr>
            <a:r>
              <a:rPr lang="en"/>
              <a:t>Node selection capabilities</a:t>
            </a:r>
            <a:endParaRPr/>
          </a:p>
          <a:p>
            <a:pPr lvl="1">
              <a:buAutoNum type="alphaLcPeriod"/>
            </a:pPr>
            <a:r>
              <a:rPr lang="en"/>
              <a:t>Experiments synchronization capabilities</a:t>
            </a:r>
            <a:endParaRPr/>
          </a:p>
          <a:p>
            <a:pPr>
              <a:buAutoNum type="arabicPeriod"/>
            </a:pPr>
            <a:r>
              <a:rPr lang="en"/>
              <a:t>The platform prepares the experiment (compilation &amp; distribution)</a:t>
            </a:r>
            <a:endParaRPr/>
          </a:p>
          <a:p>
            <a:pPr>
              <a:buAutoNum type="arabicPeriod"/>
            </a:pPr>
            <a:r>
              <a:rPr lang="en"/>
              <a:t>User starts the experiment</a:t>
            </a:r>
            <a:endParaRPr/>
          </a:p>
          <a:p>
            <a:pPr>
              <a:buAutoNum type="arabicPeriod"/>
            </a:pPr>
            <a:r>
              <a:rPr lang="en"/>
              <a:t>On a target host </a:t>
            </a:r>
            <a:r>
              <a:rPr lang="en" i="1"/>
              <a:t>environment </a:t>
            </a:r>
            <a:r>
              <a:rPr lang="en"/>
              <a:t>starts with an </a:t>
            </a:r>
            <a:r>
              <a:rPr lang="en" i="1"/>
              <a:t>executor</a:t>
            </a:r>
            <a:r>
              <a:rPr lang="en"/>
              <a:t> and </a:t>
            </a:r>
            <a:r>
              <a:rPr lang="en" i="1"/>
              <a:t>code </a:t>
            </a:r>
            <a:r>
              <a:rPr lang="en"/>
              <a:t>inside</a:t>
            </a:r>
            <a:endParaRPr/>
          </a:p>
          <a:p>
            <a:pPr>
              <a:buAutoNum type="arabicPeriod"/>
            </a:pPr>
            <a:r>
              <a:rPr lang="en" i="1"/>
              <a:t>Executor</a:t>
            </a:r>
            <a:r>
              <a:rPr lang="en"/>
              <a:t> on a target host controls experiment’s flow</a:t>
            </a:r>
            <a:endParaRPr/>
          </a:p>
          <a:p>
            <a:pPr>
              <a:buAutoNum type="arabicPeriod"/>
            </a:pPr>
            <a:r>
              <a:rPr lang="en" i="1"/>
              <a:t>Executor </a:t>
            </a:r>
            <a:r>
              <a:rPr lang="en"/>
              <a:t>reports results 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supporting modularity for tasks</a:t>
            </a:r>
            <a:endParaRPr sz="3227"/>
          </a:p>
        </p:txBody>
      </p:sp>
      <p:sp>
        <p:nvSpPr>
          <p:cNvPr id="353" name="Google Shape;353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Programming abstractions for experiment creation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Task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2295467"/>
            <a:ext cx="2438419" cy="359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supporting modularity for tasks</a:t>
            </a:r>
            <a:endParaRPr sz="3227"/>
          </a:p>
        </p:txBody>
      </p:sp>
      <p:sp>
        <p:nvSpPr>
          <p:cNvPr id="361" name="Google Shape;361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Programming abstractions for experiment creation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Task</a:t>
            </a:r>
            <a:endParaRPr/>
          </a:p>
          <a:p>
            <a:pPr>
              <a:buChar char="-"/>
            </a:pPr>
            <a:r>
              <a:rPr lang="en"/>
              <a:t>Pipeline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pic>
        <p:nvPicPr>
          <p:cNvPr id="363" name="Google Shape;3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934" y="2482634"/>
            <a:ext cx="3434433" cy="8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supporting modularity for tasks</a:t>
            </a:r>
            <a:endParaRPr sz="3227"/>
          </a:p>
        </p:txBody>
      </p:sp>
      <p:sp>
        <p:nvSpPr>
          <p:cNvPr id="369" name="Google Shape;369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Programming abstractions for experiment creation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Task</a:t>
            </a:r>
            <a:endParaRPr/>
          </a:p>
          <a:p>
            <a:pPr>
              <a:buChar char="-"/>
            </a:pPr>
            <a:r>
              <a:rPr lang="en"/>
              <a:t>Pipeline</a:t>
            </a:r>
            <a:endParaRPr/>
          </a:p>
          <a:p>
            <a:pPr>
              <a:buChar char="-"/>
            </a:pPr>
            <a:r>
              <a:rPr lang="en"/>
              <a:t>Node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0" name="Google Shape;370;p4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371" name="Google Shape;3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2151" y="2847685"/>
            <a:ext cx="697300" cy="6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supporting modularity for tasks</a:t>
            </a:r>
            <a:endParaRPr sz="3227"/>
          </a:p>
        </p:txBody>
      </p:sp>
      <p:sp>
        <p:nvSpPr>
          <p:cNvPr id="377" name="Google Shape;377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Programming abstractions for experiment creation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Task</a:t>
            </a:r>
            <a:endParaRPr/>
          </a:p>
          <a:p>
            <a:pPr>
              <a:buChar char="-"/>
            </a:pPr>
            <a:r>
              <a:rPr lang="en"/>
              <a:t>Pipeline</a:t>
            </a:r>
            <a:endParaRPr/>
          </a:p>
          <a:p>
            <a:pPr>
              <a:buChar char="-"/>
            </a:pPr>
            <a:r>
              <a:rPr lang="en"/>
              <a:t>Node</a:t>
            </a:r>
            <a:endParaRPr/>
          </a:p>
          <a:p>
            <a:pPr>
              <a:buChar char="-"/>
            </a:pPr>
            <a:r>
              <a:rPr lang="en"/>
              <a:t>Deployment (Node + Pipeline)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8" name="Google Shape;378;p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pic>
        <p:nvPicPr>
          <p:cNvPr id="379" name="Google Shape;3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167" y="3153167"/>
            <a:ext cx="2503800" cy="64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8418" y="3944518"/>
            <a:ext cx="697300" cy="6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supporting modularity for tasks</a:t>
            </a:r>
            <a:endParaRPr sz="3227"/>
          </a:p>
        </p:txBody>
      </p:sp>
      <p:sp>
        <p:nvSpPr>
          <p:cNvPr id="386" name="Google Shape;386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Programming abstractions for experiment creation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Task</a:t>
            </a:r>
            <a:endParaRPr/>
          </a:p>
          <a:p>
            <a:pPr>
              <a:buChar char="-"/>
            </a:pPr>
            <a:r>
              <a:rPr lang="en"/>
              <a:t>Pipeline</a:t>
            </a:r>
            <a:endParaRPr/>
          </a:p>
          <a:p>
            <a:pPr>
              <a:buChar char="-"/>
            </a:pPr>
            <a:r>
              <a:rPr lang="en"/>
              <a:t>Node</a:t>
            </a:r>
            <a:endParaRPr/>
          </a:p>
          <a:p>
            <a:pPr>
              <a:buChar char="-"/>
            </a:pPr>
            <a:r>
              <a:rPr lang="en"/>
              <a:t>Deployment (Node + Pipeline)</a:t>
            </a:r>
            <a:endParaRPr/>
          </a:p>
          <a:p>
            <a:pPr>
              <a:buChar char="-"/>
            </a:pPr>
            <a:r>
              <a:rPr lang="en"/>
              <a:t>Experiment (List of Deployments)</a:t>
            </a:r>
            <a:endParaRPr/>
          </a:p>
          <a:p>
            <a:pPr>
              <a:buChar char="-"/>
            </a:pPr>
            <a:r>
              <a:rPr lang="en"/>
              <a:t>…</a:t>
            </a:r>
            <a:endParaRPr/>
          </a:p>
        </p:txBody>
      </p:sp>
      <p:sp>
        <p:nvSpPr>
          <p:cNvPr id="387" name="Google Shape;387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grpSp>
        <p:nvGrpSpPr>
          <p:cNvPr id="388" name="Google Shape;388;p44"/>
          <p:cNvGrpSpPr/>
          <p:nvPr/>
        </p:nvGrpSpPr>
        <p:grpSpPr>
          <a:xfrm>
            <a:off x="7515367" y="3035700"/>
            <a:ext cx="2681200" cy="1761600"/>
            <a:chOff x="5636525" y="2276775"/>
            <a:chExt cx="2010900" cy="1321200"/>
          </a:xfrm>
        </p:grpSpPr>
        <p:sp>
          <p:nvSpPr>
            <p:cNvPr id="389" name="Google Shape;389;p44"/>
            <p:cNvSpPr/>
            <p:nvPr/>
          </p:nvSpPr>
          <p:spPr>
            <a:xfrm>
              <a:off x="5636525" y="2276775"/>
              <a:ext cx="2010900" cy="132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390" name="Google Shape;390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11375" y="2364875"/>
              <a:ext cx="1877850" cy="48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88813" y="2958388"/>
              <a:ext cx="522975" cy="522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" name="Google Shape;392;p44"/>
          <p:cNvGrpSpPr/>
          <p:nvPr/>
        </p:nvGrpSpPr>
        <p:grpSpPr>
          <a:xfrm>
            <a:off x="7718567" y="3238900"/>
            <a:ext cx="2681200" cy="1761600"/>
            <a:chOff x="5636525" y="2276775"/>
            <a:chExt cx="2010900" cy="1321200"/>
          </a:xfrm>
        </p:grpSpPr>
        <p:sp>
          <p:nvSpPr>
            <p:cNvPr id="393" name="Google Shape;393;p44"/>
            <p:cNvSpPr/>
            <p:nvPr/>
          </p:nvSpPr>
          <p:spPr>
            <a:xfrm>
              <a:off x="5636525" y="2276775"/>
              <a:ext cx="2010900" cy="132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394" name="Google Shape;394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11375" y="2364875"/>
              <a:ext cx="1877850" cy="48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88813" y="2958388"/>
              <a:ext cx="522975" cy="522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" name="Google Shape;396;p44"/>
          <p:cNvGrpSpPr/>
          <p:nvPr/>
        </p:nvGrpSpPr>
        <p:grpSpPr>
          <a:xfrm>
            <a:off x="7921767" y="3442100"/>
            <a:ext cx="2681200" cy="1761600"/>
            <a:chOff x="5636525" y="2276775"/>
            <a:chExt cx="2010900" cy="1321200"/>
          </a:xfrm>
        </p:grpSpPr>
        <p:sp>
          <p:nvSpPr>
            <p:cNvPr id="397" name="Google Shape;397;p44"/>
            <p:cNvSpPr/>
            <p:nvPr/>
          </p:nvSpPr>
          <p:spPr>
            <a:xfrm>
              <a:off x="5636525" y="2276775"/>
              <a:ext cx="2010900" cy="1321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398" name="Google Shape;398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11375" y="2364875"/>
              <a:ext cx="1877850" cy="481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88813" y="2958388"/>
              <a:ext cx="522975" cy="522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providing encapsulated environment</a:t>
            </a:r>
            <a:endParaRPr sz="3227"/>
          </a:p>
        </p:txBody>
      </p:sp>
      <p:sp>
        <p:nvSpPr>
          <p:cNvPr id="405" name="Google Shape;405;p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Docker containers as a virtual environment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Pipeline encapsulation</a:t>
            </a:r>
            <a:endParaRPr/>
          </a:p>
          <a:p>
            <a:pPr lvl="1">
              <a:buChar char="-"/>
            </a:pPr>
            <a:r>
              <a:rPr lang="en"/>
              <a:t>Integrated dependencies</a:t>
            </a:r>
            <a:endParaRPr/>
          </a:p>
          <a:p>
            <a:pPr lvl="1">
              <a:buChar char="-"/>
            </a:pPr>
            <a:r>
              <a:rPr lang="en"/>
              <a:t>Easy cleanup</a:t>
            </a:r>
            <a:endParaRPr/>
          </a:p>
          <a:p>
            <a:pPr lvl="1">
              <a:buChar char="-"/>
            </a:pPr>
            <a:r>
              <a:rPr lang="en"/>
              <a:t>Reproducible environment</a:t>
            </a:r>
            <a:endParaRPr/>
          </a:p>
          <a:p>
            <a:pPr>
              <a:buChar char="-"/>
            </a:pPr>
            <a:r>
              <a:rPr lang="en"/>
              <a:t>Hardware protection</a:t>
            </a:r>
            <a:endParaRPr/>
          </a:p>
          <a:p>
            <a:pPr lvl="1">
              <a:buChar char="-"/>
            </a:pPr>
            <a:r>
              <a:rPr lang="en"/>
              <a:t>No sudo access to the host</a:t>
            </a:r>
            <a:endParaRPr/>
          </a:p>
          <a:p>
            <a:pPr lvl="1">
              <a:buChar char="-"/>
            </a:pPr>
            <a:r>
              <a:rPr lang="en"/>
              <a:t>No ability to turn on undesirable features</a:t>
            </a:r>
            <a:endParaRPr/>
          </a:p>
          <a:p>
            <a:pPr lvl="2">
              <a:buChar char="-"/>
            </a:pPr>
            <a:r>
              <a:rPr lang="en"/>
              <a:t>E.g. Wi-Fi promiscuous mode</a:t>
            </a:r>
            <a:endParaRPr/>
          </a:p>
          <a:p>
            <a:pPr lvl="1">
              <a:buChar char="-"/>
            </a:pPr>
            <a:r>
              <a:rPr lang="en"/>
              <a:t>Possible resources constraints</a:t>
            </a:r>
            <a:endParaRPr/>
          </a:p>
        </p:txBody>
      </p:sp>
      <p:sp>
        <p:nvSpPr>
          <p:cNvPr id="406" name="Google Shape;406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eneralizable Solu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Generalizable Solutions?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732452" y="17568333"/>
            <a:ext cx="345179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4</a:t>
            </a:fld>
            <a:endParaRPr/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15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27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403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783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769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Hypothesize…"/>
          <p:cNvSpPr txBox="1"/>
          <p:nvPr/>
        </p:nvSpPr>
        <p:spPr>
          <a:xfrm>
            <a:off x="760465" y="3138727"/>
            <a:ext cx="1221232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 Hypothesize</a:t>
            </a:r>
          </a:p>
          <a:p>
            <a:pPr>
              <a:defRPr sz="3500"/>
            </a:pPr>
            <a:r>
              <a:rPr sz="1751"/>
              <a:t>Problem</a:t>
            </a:r>
          </a:p>
        </p:txBody>
      </p:sp>
      <p:sp>
        <p:nvSpPr>
          <p:cNvPr id="194" name="Gather…"/>
          <p:cNvSpPr txBox="1"/>
          <p:nvPr/>
        </p:nvSpPr>
        <p:spPr>
          <a:xfrm>
            <a:off x="3566047" y="3138727"/>
            <a:ext cx="733727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Gather </a:t>
            </a:r>
          </a:p>
          <a:p>
            <a:pPr>
              <a:defRPr sz="3500"/>
            </a:pPr>
            <a:r>
              <a:rPr sz="1751"/>
              <a:t>Traffic</a:t>
            </a:r>
          </a:p>
        </p:txBody>
      </p:sp>
      <p:sp>
        <p:nvSpPr>
          <p:cNvPr id="195" name="Engineer…"/>
          <p:cNvSpPr txBox="1"/>
          <p:nvPr/>
        </p:nvSpPr>
        <p:spPr>
          <a:xfrm>
            <a:off x="8164713" y="3138727"/>
            <a:ext cx="908903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Engineer </a:t>
            </a:r>
          </a:p>
          <a:p>
            <a:pPr>
              <a:defRPr sz="3500"/>
            </a:pPr>
            <a:r>
              <a:rPr sz="1751"/>
              <a:t>Features</a:t>
            </a:r>
          </a:p>
        </p:txBody>
      </p:sp>
      <p:sp>
        <p:nvSpPr>
          <p:cNvPr id="196" name="Data…"/>
          <p:cNvSpPr txBox="1"/>
          <p:nvPr/>
        </p:nvSpPr>
        <p:spPr>
          <a:xfrm>
            <a:off x="5661470" y="3138727"/>
            <a:ext cx="1019125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Data</a:t>
            </a:r>
          </a:p>
          <a:p>
            <a:pPr>
              <a:defRPr sz="3500"/>
            </a:pPr>
            <a:r>
              <a:rPr sz="1751"/>
              <a:t>Processing</a:t>
            </a:r>
          </a:p>
        </p:txBody>
      </p:sp>
      <p:sp>
        <p:nvSpPr>
          <p:cNvPr id="197" name="Train…"/>
          <p:cNvSpPr txBox="1"/>
          <p:nvPr/>
        </p:nvSpPr>
        <p:spPr>
          <a:xfrm>
            <a:off x="10599914" y="3138727"/>
            <a:ext cx="732573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Train </a:t>
            </a:r>
          </a:p>
          <a:p>
            <a:pPr>
              <a:defRPr sz="3500"/>
            </a:pPr>
            <a:r>
              <a:rPr sz="1751"/>
              <a:t>Models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1053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Line"/>
          <p:cNvSpPr/>
          <p:nvPr/>
        </p:nvSpPr>
        <p:spPr>
          <a:xfrm>
            <a:off x="2409619" y="4185052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00" name="Line"/>
          <p:cNvSpPr/>
          <p:nvPr/>
        </p:nvSpPr>
        <p:spPr>
          <a:xfrm>
            <a:off x="4677395" y="4185052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01" name="Line"/>
          <p:cNvSpPr/>
          <p:nvPr/>
        </p:nvSpPr>
        <p:spPr>
          <a:xfrm>
            <a:off x="7224375" y="4185052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02" name="Line"/>
          <p:cNvSpPr/>
          <p:nvPr/>
        </p:nvSpPr>
        <p:spPr>
          <a:xfrm>
            <a:off x="9536024" y="4276645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03" name="Line"/>
          <p:cNvSpPr/>
          <p:nvPr/>
        </p:nvSpPr>
        <p:spPr>
          <a:xfrm>
            <a:off x="9536024" y="4075544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04" name="Line"/>
          <p:cNvSpPr/>
          <p:nvPr/>
        </p:nvSpPr>
        <p:spPr>
          <a:xfrm>
            <a:off x="5617167" y="4906688"/>
            <a:ext cx="5937143" cy="0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05" name="Motivation"/>
          <p:cNvSpPr txBox="1"/>
          <p:nvPr/>
        </p:nvSpPr>
        <p:spPr>
          <a:xfrm>
            <a:off x="129613" y="6341892"/>
            <a:ext cx="681277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Motivation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supporting different infrastructures</a:t>
            </a:r>
            <a:endParaRPr sz="3227"/>
          </a:p>
        </p:txBody>
      </p:sp>
      <p:sp>
        <p:nvSpPr>
          <p:cNvPr id="412" name="Google Shape;412;p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Using “deployment systems” as a source of truth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netUnicorn integrates with existing infrastructure, not modify it</a:t>
            </a:r>
            <a:endParaRPr/>
          </a:p>
          <a:p>
            <a:pPr lvl="1">
              <a:buChar char="-"/>
            </a:pPr>
            <a:r>
              <a:rPr lang="en"/>
              <a:t>System as an overlay</a:t>
            </a:r>
            <a:endParaRPr/>
          </a:p>
          <a:p>
            <a:pPr lvl="1">
              <a:buChar char="-"/>
            </a:pPr>
            <a:r>
              <a:rPr lang="en"/>
              <a:t>Ability to work even in restricted environments</a:t>
            </a:r>
            <a:endParaRPr/>
          </a:p>
          <a:p>
            <a:pPr>
              <a:buChar char="-"/>
            </a:pPr>
            <a:r>
              <a:rPr lang="en"/>
              <a:t>Connectors system</a:t>
            </a:r>
            <a:endParaRPr/>
          </a:p>
          <a:p>
            <a:pPr lvl="1">
              <a:buChar char="-"/>
            </a:pPr>
            <a:r>
              <a:rPr lang="en"/>
              <a:t>Extendable </a:t>
            </a:r>
            <a:endParaRPr/>
          </a:p>
          <a:p>
            <a:pPr lvl="1">
              <a:buChar char="-"/>
            </a:pPr>
            <a:r>
              <a:rPr lang="en"/>
              <a:t>Minimalistic</a:t>
            </a:r>
            <a:endParaRPr/>
          </a:p>
          <a:p>
            <a:pPr lvl="1">
              <a:buChar char="-"/>
            </a:pPr>
            <a:r>
              <a:rPr lang="en"/>
              <a:t>Secure</a:t>
            </a:r>
            <a:endParaRPr/>
          </a:p>
        </p:txBody>
      </p:sp>
      <p:sp>
        <p:nvSpPr>
          <p:cNvPr id="413" name="Google Shape;413;p4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pic>
        <p:nvPicPr>
          <p:cNvPr id="414" name="Google Shape;4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3968" y="3600700"/>
            <a:ext cx="3232633" cy="225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ts val="990"/>
            </a:pPr>
            <a:r>
              <a:rPr lang="en" sz="3227"/>
              <a:t>netUnicorn – possible target platforms</a:t>
            </a:r>
            <a:endParaRPr sz="3227"/>
          </a:p>
        </p:txBody>
      </p:sp>
      <p:sp>
        <p:nvSpPr>
          <p:cNvPr id="420" name="Google Shape;420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1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Local-based configuration management systems</a:t>
            </a:r>
            <a:endParaRPr/>
          </a:p>
          <a:p>
            <a:pPr lvl="1"/>
            <a:r>
              <a:rPr lang="en" b="1"/>
              <a:t>SaltStack</a:t>
            </a:r>
            <a:endParaRPr b="1"/>
          </a:p>
          <a:p>
            <a:pPr lvl="1"/>
            <a:r>
              <a:rPr lang="en"/>
              <a:t>Ansible</a:t>
            </a:r>
            <a:endParaRPr/>
          </a:p>
          <a:p>
            <a:r>
              <a:rPr lang="en"/>
              <a:t>Cloud-based deployment systems</a:t>
            </a:r>
            <a:endParaRPr/>
          </a:p>
          <a:p>
            <a:pPr lvl="1"/>
            <a:r>
              <a:rPr lang="en"/>
              <a:t>AWS EC2 &amp; ECS</a:t>
            </a:r>
            <a:endParaRPr/>
          </a:p>
          <a:p>
            <a:pPr lvl="1"/>
            <a:r>
              <a:rPr lang="en"/>
              <a:t>Azure VMs and Container</a:t>
            </a:r>
            <a:endParaRPr/>
          </a:p>
          <a:p>
            <a:r>
              <a:rPr lang="en"/>
              <a:t>Local virtual systems</a:t>
            </a:r>
            <a:endParaRPr/>
          </a:p>
          <a:p>
            <a:pPr lvl="1"/>
            <a:r>
              <a:rPr lang="en" b="1"/>
              <a:t>Mininet </a:t>
            </a:r>
            <a:r>
              <a:rPr lang="en"/>
              <a:t>(Containernet)</a:t>
            </a:r>
            <a:endParaRPr/>
          </a:p>
          <a:p>
            <a:pPr lvl="1"/>
            <a:r>
              <a:rPr lang="en"/>
              <a:t>NS-3</a:t>
            </a:r>
            <a:endParaRPr/>
          </a:p>
          <a:p>
            <a:r>
              <a:rPr lang="en"/>
              <a:t>Global networking experiment systems</a:t>
            </a:r>
            <a:endParaRPr/>
          </a:p>
          <a:p>
            <a:pPr lvl="1"/>
            <a:r>
              <a:rPr lang="en"/>
              <a:t>Chameleon Cloud</a:t>
            </a:r>
            <a:endParaRPr/>
          </a:p>
          <a:p>
            <a:pPr lvl="1"/>
            <a:r>
              <a:rPr lang="en"/>
              <a:t>EdgeNet</a:t>
            </a:r>
            <a:endParaRPr/>
          </a:p>
        </p:txBody>
      </p:sp>
      <p:sp>
        <p:nvSpPr>
          <p:cNvPr id="421" name="Google Shape;421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Dos and Don’ts</a:t>
            </a:r>
            <a:endParaRPr/>
          </a:p>
        </p:txBody>
      </p:sp>
      <p:sp>
        <p:nvSpPr>
          <p:cNvPr id="427" name="Google Shape;427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har char="-"/>
            </a:pPr>
            <a:r>
              <a:rPr lang="en"/>
              <a:t>Active measurements</a:t>
            </a:r>
            <a:endParaRPr/>
          </a:p>
          <a:p>
            <a:pPr>
              <a:buChar char="-"/>
            </a:pPr>
            <a:r>
              <a:rPr lang="en"/>
              <a:t>Passive measurements</a:t>
            </a:r>
            <a:endParaRPr/>
          </a:p>
          <a:p>
            <a:pPr>
              <a:buChar char="-"/>
            </a:pPr>
            <a:r>
              <a:rPr lang="en"/>
              <a:t>Rapid prototyping</a:t>
            </a:r>
            <a:endParaRPr/>
          </a:p>
          <a:p>
            <a:pPr>
              <a:buChar char="-"/>
            </a:pPr>
            <a:r>
              <a:rPr lang="en"/>
              <a:t>Iterative and changing code / deployment scenarios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Not:</a:t>
            </a:r>
            <a:endParaRPr/>
          </a:p>
          <a:p>
            <a:pPr lvl="1">
              <a:buChar char="-"/>
            </a:pPr>
            <a:r>
              <a:rPr lang="en"/>
              <a:t>A magic pill for trustworthy ML</a:t>
            </a:r>
            <a:endParaRPr/>
          </a:p>
          <a:p>
            <a:pPr lvl="1">
              <a:buChar char="-"/>
            </a:pPr>
            <a:r>
              <a:rPr lang="en"/>
              <a:t>Data analytics system</a:t>
            </a:r>
            <a:endParaRPr/>
          </a:p>
          <a:p>
            <a:pPr lvl="1">
              <a:buChar char="-"/>
            </a:pPr>
            <a:r>
              <a:rPr lang="en"/>
              <a:t>Pre-defined fixed-size set of metrics / measurements</a:t>
            </a:r>
            <a:endParaRPr/>
          </a:p>
          <a:p>
            <a:pPr lvl="2" indent="-397923">
              <a:buSzPts val="1100"/>
              <a:buChar char="-"/>
            </a:pPr>
            <a:r>
              <a:rPr lang="en" sz="1467" i="1"/>
              <a:t>netunicorn.library</a:t>
            </a:r>
            <a:endParaRPr sz="1467" i="1"/>
          </a:p>
        </p:txBody>
      </p:sp>
      <p:sp>
        <p:nvSpPr>
          <p:cNvPr id="428" name="Google Shape;428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eatures Are Expens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Features Are Expensive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732452" y="17568333"/>
            <a:ext cx="345179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5</a:t>
            </a:fld>
            <a:endParaRPr/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15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27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403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783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769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Hypothesize…"/>
          <p:cNvSpPr txBox="1"/>
          <p:nvPr/>
        </p:nvSpPr>
        <p:spPr>
          <a:xfrm>
            <a:off x="760465" y="3138727"/>
            <a:ext cx="1221232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 Hypothesize</a:t>
            </a:r>
          </a:p>
          <a:p>
            <a:pPr>
              <a:defRPr sz="3500"/>
            </a:pPr>
            <a:r>
              <a:rPr sz="1751"/>
              <a:t>Problem</a:t>
            </a:r>
          </a:p>
        </p:txBody>
      </p:sp>
      <p:sp>
        <p:nvSpPr>
          <p:cNvPr id="224" name="Gather…"/>
          <p:cNvSpPr txBox="1"/>
          <p:nvPr/>
        </p:nvSpPr>
        <p:spPr>
          <a:xfrm>
            <a:off x="3566047" y="3138727"/>
            <a:ext cx="733727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Gather </a:t>
            </a:r>
          </a:p>
          <a:p>
            <a:pPr>
              <a:defRPr sz="3500"/>
            </a:pPr>
            <a:r>
              <a:rPr sz="1751"/>
              <a:t>Traffic</a:t>
            </a:r>
          </a:p>
        </p:txBody>
      </p:sp>
      <p:sp>
        <p:nvSpPr>
          <p:cNvPr id="225" name="Engineer…"/>
          <p:cNvSpPr txBox="1"/>
          <p:nvPr/>
        </p:nvSpPr>
        <p:spPr>
          <a:xfrm>
            <a:off x="8176975" y="3138727"/>
            <a:ext cx="889411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Engineer</a:t>
            </a:r>
          </a:p>
          <a:p>
            <a:pPr>
              <a:defRPr sz="3500"/>
            </a:pPr>
            <a:r>
              <a:rPr sz="1751"/>
              <a:t>Features </a:t>
            </a:r>
          </a:p>
        </p:txBody>
      </p:sp>
      <p:sp>
        <p:nvSpPr>
          <p:cNvPr id="226" name="Data…"/>
          <p:cNvSpPr txBox="1"/>
          <p:nvPr/>
        </p:nvSpPr>
        <p:spPr>
          <a:xfrm>
            <a:off x="5661470" y="3138727"/>
            <a:ext cx="1019125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Data</a:t>
            </a:r>
          </a:p>
          <a:p>
            <a:pPr>
              <a:defRPr sz="3500"/>
            </a:pPr>
            <a:r>
              <a:rPr sz="1751"/>
              <a:t>Processing</a:t>
            </a:r>
          </a:p>
        </p:txBody>
      </p:sp>
      <p:sp>
        <p:nvSpPr>
          <p:cNvPr id="227" name="Train…"/>
          <p:cNvSpPr txBox="1"/>
          <p:nvPr/>
        </p:nvSpPr>
        <p:spPr>
          <a:xfrm>
            <a:off x="10599914" y="3138727"/>
            <a:ext cx="732573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Train </a:t>
            </a:r>
          </a:p>
          <a:p>
            <a:pPr>
              <a:defRPr sz="3500"/>
            </a:pPr>
            <a:r>
              <a:rPr sz="1751"/>
              <a:t>Models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1053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Line"/>
          <p:cNvSpPr/>
          <p:nvPr/>
        </p:nvSpPr>
        <p:spPr>
          <a:xfrm>
            <a:off x="2409618" y="4185052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30" name="Line"/>
          <p:cNvSpPr/>
          <p:nvPr/>
        </p:nvSpPr>
        <p:spPr>
          <a:xfrm>
            <a:off x="4677395" y="4185052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31" name="Line"/>
          <p:cNvSpPr/>
          <p:nvPr/>
        </p:nvSpPr>
        <p:spPr>
          <a:xfrm>
            <a:off x="7224375" y="4185052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32" name="Line"/>
          <p:cNvSpPr/>
          <p:nvPr/>
        </p:nvSpPr>
        <p:spPr>
          <a:xfrm>
            <a:off x="9536024" y="4276645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33" name="Line"/>
          <p:cNvSpPr/>
          <p:nvPr/>
        </p:nvSpPr>
        <p:spPr>
          <a:xfrm>
            <a:off x="9536024" y="4075544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34" name="Line"/>
          <p:cNvSpPr/>
          <p:nvPr/>
        </p:nvSpPr>
        <p:spPr>
          <a:xfrm>
            <a:off x="8018434" y="4906688"/>
            <a:ext cx="1283527" cy="0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235" name="Feature…"/>
          <p:cNvSpPr txBox="1"/>
          <p:nvPr/>
        </p:nvSpPr>
        <p:spPr>
          <a:xfrm>
            <a:off x="129613" y="6257252"/>
            <a:ext cx="727763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Feature</a:t>
            </a:r>
          </a:p>
          <a:p>
            <a:pPr algn="l">
              <a:defRPr sz="2200"/>
            </a:pPr>
            <a:r>
              <a:rPr sz="1100"/>
              <a:t>Engineering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Data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Data Processing</a:t>
            </a:r>
          </a:p>
        </p:txBody>
      </p:sp>
      <p:sp>
        <p:nvSpPr>
          <p:cNvPr id="9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732452" y="17568333"/>
            <a:ext cx="345179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6</a:t>
            </a:fld>
            <a:endParaRPr/>
          </a:p>
        </p:txBody>
      </p:sp>
      <p:pic>
        <p:nvPicPr>
          <p:cNvPr id="93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801" y="332271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013" y="332271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369" y="332271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93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356" y="3322715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937" name="Hypothesize…"/>
          <p:cNvSpPr txBox="1"/>
          <p:nvPr/>
        </p:nvSpPr>
        <p:spPr>
          <a:xfrm>
            <a:off x="1759051" y="2696631"/>
            <a:ext cx="1221232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 Hypothesize</a:t>
            </a:r>
          </a:p>
          <a:p>
            <a:pPr>
              <a:defRPr sz="3500"/>
            </a:pPr>
            <a:r>
              <a:rPr sz="1751"/>
              <a:t>Problem</a:t>
            </a:r>
          </a:p>
        </p:txBody>
      </p:sp>
      <p:sp>
        <p:nvSpPr>
          <p:cNvPr id="938" name="Gather…"/>
          <p:cNvSpPr txBox="1"/>
          <p:nvPr/>
        </p:nvSpPr>
        <p:spPr>
          <a:xfrm>
            <a:off x="4564634" y="2696631"/>
            <a:ext cx="733727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Gather </a:t>
            </a:r>
          </a:p>
          <a:p>
            <a:pPr>
              <a:defRPr sz="3500"/>
            </a:pPr>
            <a:r>
              <a:rPr sz="1751"/>
              <a:t>Traffic</a:t>
            </a:r>
          </a:p>
        </p:txBody>
      </p:sp>
      <p:sp>
        <p:nvSpPr>
          <p:cNvPr id="939" name="Data…"/>
          <p:cNvSpPr txBox="1"/>
          <p:nvPr/>
        </p:nvSpPr>
        <p:spPr>
          <a:xfrm>
            <a:off x="6660057" y="2696631"/>
            <a:ext cx="1019125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Data</a:t>
            </a:r>
          </a:p>
          <a:p>
            <a:pPr>
              <a:defRPr sz="3500"/>
            </a:pPr>
            <a:r>
              <a:rPr sz="1751"/>
              <a:t>Processing</a:t>
            </a:r>
          </a:p>
        </p:txBody>
      </p:sp>
      <p:sp>
        <p:nvSpPr>
          <p:cNvPr id="940" name="Automated…"/>
          <p:cNvSpPr txBox="1"/>
          <p:nvPr/>
        </p:nvSpPr>
        <p:spPr>
          <a:xfrm>
            <a:off x="8740938" y="2691824"/>
            <a:ext cx="1392945" cy="590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1"/>
              <a:t>Automated </a:t>
            </a:r>
          </a:p>
          <a:p>
            <a:pPr>
              <a:defRPr sz="3500"/>
            </a:pPr>
            <a:r>
              <a:rPr sz="1751"/>
              <a:t>Traffic Analysis</a:t>
            </a:r>
          </a:p>
        </p:txBody>
      </p:sp>
      <p:sp>
        <p:nvSpPr>
          <p:cNvPr id="941" name="Line"/>
          <p:cNvSpPr/>
          <p:nvPr/>
        </p:nvSpPr>
        <p:spPr>
          <a:xfrm>
            <a:off x="3408205" y="3742956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942" name="Line"/>
          <p:cNvSpPr/>
          <p:nvPr/>
        </p:nvSpPr>
        <p:spPr>
          <a:xfrm>
            <a:off x="5675981" y="3742956"/>
            <a:ext cx="638888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sp>
        <p:nvSpPr>
          <p:cNvPr id="943" name="Line"/>
          <p:cNvSpPr/>
          <p:nvPr/>
        </p:nvSpPr>
        <p:spPr>
          <a:xfrm>
            <a:off x="8222961" y="3742956"/>
            <a:ext cx="638889" cy="0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700"/>
          </a:p>
        </p:txBody>
      </p:sp>
      <p:pic>
        <p:nvPicPr>
          <p:cNvPr id="94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6701" y="3322715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945" name="Data…"/>
          <p:cNvSpPr txBox="1"/>
          <p:nvPr/>
        </p:nvSpPr>
        <p:spPr>
          <a:xfrm>
            <a:off x="129613" y="6257252"/>
            <a:ext cx="657231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Data </a:t>
            </a:r>
          </a:p>
          <a:p>
            <a:pPr algn="l">
              <a:defRPr sz="2200"/>
            </a:pPr>
            <a:r>
              <a:rPr sz="1100"/>
              <a:t>Processing</a:t>
            </a:r>
          </a:p>
        </p:txBody>
      </p:sp>
      <p:sp>
        <p:nvSpPr>
          <p:cNvPr id="946" name="Line"/>
          <p:cNvSpPr/>
          <p:nvPr/>
        </p:nvSpPr>
        <p:spPr>
          <a:xfrm>
            <a:off x="6396563" y="4411015"/>
            <a:ext cx="1692012" cy="0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Diverging Branch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Diverging Branches</a:t>
            </a:r>
          </a:p>
        </p:txBody>
      </p:sp>
      <p:sp>
        <p:nvSpPr>
          <p:cNvPr id="1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732452" y="17568333"/>
            <a:ext cx="345179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7</a:t>
            </a:fld>
            <a:endParaRPr/>
          </a:p>
        </p:txBody>
      </p:sp>
      <p:sp>
        <p:nvSpPr>
          <p:cNvPr id="1132" name="Metadata…"/>
          <p:cNvSpPr txBox="1"/>
          <p:nvPr/>
        </p:nvSpPr>
        <p:spPr>
          <a:xfrm>
            <a:off x="827937" y="3751382"/>
            <a:ext cx="687817" cy="436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500"/>
            </a:pPr>
            <a:r>
              <a:rPr sz="1251"/>
              <a:t>Metadata</a:t>
            </a:r>
          </a:p>
          <a:p>
            <a:pPr>
              <a:defRPr sz="2500"/>
            </a:pPr>
            <a:r>
              <a:rPr sz="1251"/>
              <a:t>(CSV)</a:t>
            </a:r>
          </a:p>
        </p:txBody>
      </p:sp>
      <p:sp>
        <p:nvSpPr>
          <p:cNvPr id="1133" name="Released Dataset"/>
          <p:cNvSpPr txBox="1"/>
          <p:nvPr/>
        </p:nvSpPr>
        <p:spPr>
          <a:xfrm>
            <a:off x="789166" y="2673439"/>
            <a:ext cx="1392432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000"/>
            </a:lvl1pPr>
          </a:lstStyle>
          <a:p>
            <a:r>
              <a:rPr sz="1500"/>
              <a:t>Released Dataset</a:t>
            </a:r>
          </a:p>
        </p:txBody>
      </p:sp>
      <p:pic>
        <p:nvPicPr>
          <p:cNvPr id="1134" name="Image" descr="Imag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78989" y="2998987"/>
            <a:ext cx="717595" cy="717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85" y="2998987"/>
            <a:ext cx="717551" cy="717551"/>
          </a:xfrm>
          <a:prstGeom prst="rect">
            <a:avLst/>
          </a:prstGeom>
          <a:ln w="12700">
            <a:miter lim="400000"/>
          </a:ln>
        </p:spPr>
      </p:pic>
      <p:sp>
        <p:nvSpPr>
          <p:cNvPr id="1136" name="Traffic…"/>
          <p:cNvSpPr txBox="1"/>
          <p:nvPr/>
        </p:nvSpPr>
        <p:spPr>
          <a:xfrm>
            <a:off x="1635795" y="3751382"/>
            <a:ext cx="492122" cy="436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500"/>
            </a:pPr>
            <a:r>
              <a:rPr sz="1251"/>
              <a:t>Traffic</a:t>
            </a:r>
          </a:p>
          <a:p>
            <a:pPr>
              <a:defRPr sz="2500"/>
            </a:pPr>
            <a:r>
              <a:rPr sz="1251"/>
              <a:t>(PCAP)</a:t>
            </a:r>
          </a:p>
        </p:txBody>
      </p:sp>
      <p:sp>
        <p:nvSpPr>
          <p:cNvPr id="1137" name="Metadata…"/>
          <p:cNvSpPr txBox="1"/>
          <p:nvPr/>
        </p:nvSpPr>
        <p:spPr>
          <a:xfrm>
            <a:off x="3721491" y="2632977"/>
            <a:ext cx="950388" cy="436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500"/>
            </a:pPr>
            <a:r>
              <a:rPr sz="1251"/>
              <a:t>Metadata</a:t>
            </a:r>
          </a:p>
          <a:p>
            <a:pPr>
              <a:defRPr sz="2500"/>
            </a:pPr>
            <a:r>
              <a:rPr sz="1251"/>
              <a:t>Attachment A</a:t>
            </a:r>
          </a:p>
        </p:txBody>
      </p:sp>
      <p:pic>
        <p:nvPicPr>
          <p:cNvPr id="113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171" y="2183005"/>
            <a:ext cx="461927" cy="461927"/>
          </a:xfrm>
          <a:prstGeom prst="rect">
            <a:avLst/>
          </a:prstGeom>
          <a:ln w="12700">
            <a:miter lim="400000"/>
          </a:ln>
        </p:spPr>
      </p:pic>
      <p:sp>
        <p:nvSpPr>
          <p:cNvPr id="1170" name="Connection Line"/>
          <p:cNvSpPr/>
          <p:nvPr/>
        </p:nvSpPr>
        <p:spPr>
          <a:xfrm>
            <a:off x="2296160" y="2413635"/>
            <a:ext cx="1735456" cy="943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9334" y="21600"/>
                </a:lnTo>
                <a:lnTo>
                  <a:pt x="9334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700"/>
          </a:p>
        </p:txBody>
      </p:sp>
      <p:sp>
        <p:nvSpPr>
          <p:cNvPr id="1140" name="Feature Extraction A"/>
          <p:cNvSpPr txBox="1"/>
          <p:nvPr/>
        </p:nvSpPr>
        <p:spPr>
          <a:xfrm>
            <a:off x="5511099" y="2087564"/>
            <a:ext cx="1379417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Feature Extraction A</a:t>
            </a:r>
          </a:p>
        </p:txBody>
      </p:sp>
      <p:sp>
        <p:nvSpPr>
          <p:cNvPr id="1141" name="Feature Extraction B"/>
          <p:cNvSpPr txBox="1"/>
          <p:nvPr/>
        </p:nvSpPr>
        <p:spPr>
          <a:xfrm>
            <a:off x="5508193" y="2533328"/>
            <a:ext cx="1373005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Feature Extraction B</a:t>
            </a:r>
          </a:p>
        </p:txBody>
      </p:sp>
      <p:sp>
        <p:nvSpPr>
          <p:cNvPr id="1171" name="Connection Line"/>
          <p:cNvSpPr/>
          <p:nvPr/>
        </p:nvSpPr>
        <p:spPr>
          <a:xfrm>
            <a:off x="4493895" y="2209166"/>
            <a:ext cx="1016635" cy="204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3465" y="21600"/>
                </a:lnTo>
                <a:lnTo>
                  <a:pt x="13465" y="16435"/>
                </a:lnTo>
                <a:lnTo>
                  <a:pt x="21600" y="16435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700"/>
          </a:p>
        </p:txBody>
      </p:sp>
      <p:sp>
        <p:nvSpPr>
          <p:cNvPr id="1172" name="Connection Line"/>
          <p:cNvSpPr/>
          <p:nvPr/>
        </p:nvSpPr>
        <p:spPr>
          <a:xfrm>
            <a:off x="4493895" y="2413635"/>
            <a:ext cx="1945640" cy="120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019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700"/>
          </a:p>
        </p:txBody>
      </p:sp>
      <p:sp>
        <p:nvSpPr>
          <p:cNvPr id="1144" name="Model A"/>
          <p:cNvSpPr txBox="1"/>
          <p:nvPr/>
        </p:nvSpPr>
        <p:spPr>
          <a:xfrm>
            <a:off x="7823097" y="1960058"/>
            <a:ext cx="605935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Model A</a:t>
            </a:r>
          </a:p>
        </p:txBody>
      </p:sp>
      <p:sp>
        <p:nvSpPr>
          <p:cNvPr id="1145" name="Model B"/>
          <p:cNvSpPr txBox="1"/>
          <p:nvPr/>
        </p:nvSpPr>
        <p:spPr>
          <a:xfrm>
            <a:off x="7820190" y="2692612"/>
            <a:ext cx="599523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Model B</a:t>
            </a:r>
          </a:p>
        </p:txBody>
      </p:sp>
      <p:sp>
        <p:nvSpPr>
          <p:cNvPr id="1146" name="Model A"/>
          <p:cNvSpPr txBox="1"/>
          <p:nvPr/>
        </p:nvSpPr>
        <p:spPr>
          <a:xfrm>
            <a:off x="7823097" y="2434052"/>
            <a:ext cx="605935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Model A</a:t>
            </a:r>
          </a:p>
        </p:txBody>
      </p:sp>
      <p:sp>
        <p:nvSpPr>
          <p:cNvPr id="1147" name="Model B"/>
          <p:cNvSpPr txBox="1"/>
          <p:nvPr/>
        </p:nvSpPr>
        <p:spPr>
          <a:xfrm>
            <a:off x="7820190" y="2175492"/>
            <a:ext cx="599523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Model B</a:t>
            </a:r>
          </a:p>
        </p:txBody>
      </p:sp>
      <p:cxnSp>
        <p:nvCxnSpPr>
          <p:cNvPr id="1148" name="Connection Line"/>
          <p:cNvCxnSpPr>
            <a:stCxn id="1140" idx="0"/>
            <a:endCxn id="1144" idx="0"/>
          </p:cNvCxnSpPr>
          <p:nvPr/>
        </p:nvCxnSpPr>
        <p:spPr>
          <a:xfrm rot="5400000" flipH="1" flipV="1">
            <a:off x="7099683" y="1061183"/>
            <a:ext cx="127506" cy="1925257"/>
          </a:xfrm>
          <a:prstGeom prst="bentConnector3">
            <a:avLst>
              <a:gd name="adj1" fmla="val 279286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49" name="Connection Line"/>
          <p:cNvCxnSpPr>
            <a:stCxn id="1140" idx="0"/>
            <a:endCxn id="1147" idx="0"/>
          </p:cNvCxnSpPr>
          <p:nvPr/>
        </p:nvCxnSpPr>
        <p:spPr>
          <a:xfrm rot="16200000" flipH="1">
            <a:off x="7116416" y="1171956"/>
            <a:ext cx="87928" cy="1919144"/>
          </a:xfrm>
          <a:prstGeom prst="bentConnector3">
            <a:avLst>
              <a:gd name="adj1" fmla="val -259985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50" name="Connection Line"/>
          <p:cNvCxnSpPr>
            <a:stCxn id="1141" idx="0"/>
            <a:endCxn id="1146" idx="0"/>
          </p:cNvCxnSpPr>
          <p:nvPr/>
        </p:nvCxnSpPr>
        <p:spPr>
          <a:xfrm rot="5400000" flipH="1" flipV="1">
            <a:off x="7110742" y="1518006"/>
            <a:ext cx="99276" cy="1931369"/>
          </a:xfrm>
          <a:prstGeom prst="bentConnector3">
            <a:avLst>
              <a:gd name="adj1" fmla="val 330267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51" name="Connection Line"/>
          <p:cNvCxnSpPr>
            <a:stCxn id="1141" idx="0"/>
            <a:endCxn id="1145" idx="0"/>
          </p:cNvCxnSpPr>
          <p:nvPr/>
        </p:nvCxnSpPr>
        <p:spPr>
          <a:xfrm rot="16200000" flipH="1">
            <a:off x="7077682" y="1650342"/>
            <a:ext cx="159284" cy="1925256"/>
          </a:xfrm>
          <a:prstGeom prst="bentConnector3">
            <a:avLst>
              <a:gd name="adj1" fmla="val -143517"/>
            </a:avLst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152" name="Metadata…"/>
          <p:cNvSpPr txBox="1"/>
          <p:nvPr/>
        </p:nvSpPr>
        <p:spPr>
          <a:xfrm>
            <a:off x="3718584" y="4561281"/>
            <a:ext cx="943976" cy="436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500"/>
            </a:pPr>
            <a:r>
              <a:rPr sz="1251"/>
              <a:t>Metadata</a:t>
            </a:r>
          </a:p>
          <a:p>
            <a:pPr>
              <a:defRPr sz="2500"/>
            </a:pPr>
            <a:r>
              <a:rPr sz="1251"/>
              <a:t>Attachment B</a:t>
            </a:r>
          </a:p>
        </p:txBody>
      </p:sp>
      <p:pic>
        <p:nvPicPr>
          <p:cNvPr id="115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798" y="4086341"/>
            <a:ext cx="461925" cy="461927"/>
          </a:xfrm>
          <a:prstGeom prst="rect">
            <a:avLst/>
          </a:prstGeom>
          <a:ln w="12700">
            <a:miter lim="400000"/>
          </a:ln>
        </p:spPr>
      </p:pic>
      <p:sp>
        <p:nvSpPr>
          <p:cNvPr id="1173" name="Connection Line"/>
          <p:cNvSpPr/>
          <p:nvPr/>
        </p:nvSpPr>
        <p:spPr>
          <a:xfrm>
            <a:off x="2296160" y="3357246"/>
            <a:ext cx="1756411" cy="959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9215" y="0"/>
                </a:lnTo>
                <a:lnTo>
                  <a:pt x="9215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700"/>
          </a:p>
        </p:txBody>
      </p:sp>
      <p:sp>
        <p:nvSpPr>
          <p:cNvPr id="1155" name="Feature Extraction C"/>
          <p:cNvSpPr txBox="1"/>
          <p:nvPr/>
        </p:nvSpPr>
        <p:spPr>
          <a:xfrm>
            <a:off x="5518370" y="4003510"/>
            <a:ext cx="1371401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Feature Extraction C</a:t>
            </a:r>
          </a:p>
        </p:txBody>
      </p:sp>
      <p:sp>
        <p:nvSpPr>
          <p:cNvPr id="1156" name="Feature Extraction D"/>
          <p:cNvSpPr txBox="1"/>
          <p:nvPr/>
        </p:nvSpPr>
        <p:spPr>
          <a:xfrm>
            <a:off x="5487840" y="4452434"/>
            <a:ext cx="1385829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Feature Extraction D</a:t>
            </a:r>
          </a:p>
        </p:txBody>
      </p:sp>
      <p:sp>
        <p:nvSpPr>
          <p:cNvPr id="1174" name="Connection Line"/>
          <p:cNvSpPr/>
          <p:nvPr/>
        </p:nvSpPr>
        <p:spPr>
          <a:xfrm>
            <a:off x="4514215" y="4124960"/>
            <a:ext cx="1003935" cy="191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700"/>
          </a:p>
        </p:txBody>
      </p:sp>
      <p:sp>
        <p:nvSpPr>
          <p:cNvPr id="1175" name="Connection Line"/>
          <p:cNvSpPr/>
          <p:nvPr/>
        </p:nvSpPr>
        <p:spPr>
          <a:xfrm>
            <a:off x="4514215" y="4316731"/>
            <a:ext cx="973456" cy="384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611" y="0"/>
                </a:lnTo>
                <a:lnTo>
                  <a:pt x="13611" y="21600"/>
                </a:lnTo>
                <a:lnTo>
                  <a:pt x="21600" y="21600"/>
                </a:lnTo>
                <a:lnTo>
                  <a:pt x="21600" y="1446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 sz="700"/>
          </a:p>
        </p:txBody>
      </p:sp>
      <p:sp>
        <p:nvSpPr>
          <p:cNvPr id="1159" name="Model C"/>
          <p:cNvSpPr txBox="1"/>
          <p:nvPr/>
        </p:nvSpPr>
        <p:spPr>
          <a:xfrm>
            <a:off x="7820190" y="3847626"/>
            <a:ext cx="597921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Model C</a:t>
            </a:r>
          </a:p>
        </p:txBody>
      </p:sp>
      <p:sp>
        <p:nvSpPr>
          <p:cNvPr id="1160" name="Model D"/>
          <p:cNvSpPr txBox="1"/>
          <p:nvPr/>
        </p:nvSpPr>
        <p:spPr>
          <a:xfrm>
            <a:off x="7820190" y="4554412"/>
            <a:ext cx="612347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Model D</a:t>
            </a:r>
          </a:p>
        </p:txBody>
      </p:sp>
      <p:sp>
        <p:nvSpPr>
          <p:cNvPr id="1161" name="Model C"/>
          <p:cNvSpPr txBox="1"/>
          <p:nvPr/>
        </p:nvSpPr>
        <p:spPr>
          <a:xfrm>
            <a:off x="7820190" y="4313315"/>
            <a:ext cx="597921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Model C</a:t>
            </a:r>
          </a:p>
        </p:txBody>
      </p:sp>
      <p:sp>
        <p:nvSpPr>
          <p:cNvPr id="1162" name="Model D"/>
          <p:cNvSpPr txBox="1"/>
          <p:nvPr/>
        </p:nvSpPr>
        <p:spPr>
          <a:xfrm>
            <a:off x="7830367" y="4096106"/>
            <a:ext cx="612347" cy="24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500"/>
            </a:lvl1pPr>
          </a:lstStyle>
          <a:p>
            <a:r>
              <a:rPr sz="1251"/>
              <a:t>Model D</a:t>
            </a:r>
          </a:p>
        </p:txBody>
      </p:sp>
      <p:cxnSp>
        <p:nvCxnSpPr>
          <p:cNvPr id="1163" name="Connection Line"/>
          <p:cNvCxnSpPr>
            <a:stCxn id="1155" idx="0"/>
            <a:endCxn id="1159" idx="0"/>
          </p:cNvCxnSpPr>
          <p:nvPr/>
        </p:nvCxnSpPr>
        <p:spPr>
          <a:xfrm rot="5400000" flipH="1" flipV="1">
            <a:off x="7083669" y="2968028"/>
            <a:ext cx="155884" cy="1915080"/>
          </a:xfrm>
          <a:prstGeom prst="bentConnector3">
            <a:avLst>
              <a:gd name="adj1" fmla="val 246648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64" name="Connection Line"/>
          <p:cNvCxnSpPr>
            <a:stCxn id="1155" idx="0"/>
            <a:endCxn id="1162" idx="0"/>
          </p:cNvCxnSpPr>
          <p:nvPr/>
        </p:nvCxnSpPr>
        <p:spPr>
          <a:xfrm rot="16200000" flipH="1">
            <a:off x="7124008" y="3083573"/>
            <a:ext cx="92596" cy="1932470"/>
          </a:xfrm>
          <a:prstGeom prst="bentConnector3">
            <a:avLst>
              <a:gd name="adj1" fmla="val -246879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65" name="Connection Line"/>
          <p:cNvCxnSpPr>
            <a:stCxn id="1156" idx="0"/>
            <a:endCxn id="1161" idx="0"/>
          </p:cNvCxnSpPr>
          <p:nvPr/>
        </p:nvCxnSpPr>
        <p:spPr>
          <a:xfrm rot="5400000" flipH="1" flipV="1">
            <a:off x="7080394" y="3413677"/>
            <a:ext cx="139119" cy="1938396"/>
          </a:xfrm>
          <a:prstGeom prst="bentConnector3">
            <a:avLst>
              <a:gd name="adj1" fmla="val 264320"/>
            </a:avLst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166" name="Connection Line"/>
          <p:cNvCxnSpPr>
            <a:stCxn id="1156" idx="0"/>
            <a:endCxn id="1160" idx="0"/>
          </p:cNvCxnSpPr>
          <p:nvPr/>
        </p:nvCxnSpPr>
        <p:spPr>
          <a:xfrm rot="16200000" flipH="1">
            <a:off x="7102570" y="3530619"/>
            <a:ext cx="101978" cy="1945609"/>
          </a:xfrm>
          <a:prstGeom prst="bentConnector3">
            <a:avLst>
              <a:gd name="adj1" fmla="val -224166"/>
            </a:avLst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167" name="Diverging…"/>
          <p:cNvSpPr txBox="1"/>
          <p:nvPr/>
        </p:nvSpPr>
        <p:spPr>
          <a:xfrm>
            <a:off x="129611" y="6257252"/>
            <a:ext cx="591509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Diverging</a:t>
            </a:r>
          </a:p>
          <a:p>
            <a:pPr algn="l">
              <a:defRPr sz="2200"/>
            </a:pPr>
            <a:r>
              <a:rPr sz="1100"/>
              <a:t>Branches</a:t>
            </a:r>
          </a:p>
        </p:txBody>
      </p:sp>
      <p:sp>
        <p:nvSpPr>
          <p:cNvPr id="1168" name="Rectangle"/>
          <p:cNvSpPr/>
          <p:nvPr/>
        </p:nvSpPr>
        <p:spPr>
          <a:xfrm>
            <a:off x="7768777" y="1999271"/>
            <a:ext cx="777303" cy="194311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169" name="Rectangle"/>
          <p:cNvSpPr/>
          <p:nvPr/>
        </p:nvSpPr>
        <p:spPr>
          <a:xfrm>
            <a:off x="7778954" y="4579150"/>
            <a:ext cx="777303" cy="194311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Diverging In Practice - KDD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Diverging In Practice - KDD98</a:t>
            </a:r>
          </a:p>
        </p:txBody>
      </p:sp>
      <p:sp>
        <p:nvSpPr>
          <p:cNvPr id="12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732452" y="17568333"/>
            <a:ext cx="345179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7733" tIns="67733" rIns="67733" bIns="67733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8</a:t>
            </a:fld>
            <a:endParaRPr/>
          </a:p>
        </p:txBody>
      </p:sp>
      <p:sp>
        <p:nvSpPr>
          <p:cNvPr id="1242" name="Branching…"/>
          <p:cNvSpPr txBox="1"/>
          <p:nvPr/>
        </p:nvSpPr>
        <p:spPr>
          <a:xfrm>
            <a:off x="129613" y="6172613"/>
            <a:ext cx="623569" cy="55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Branching</a:t>
            </a:r>
          </a:p>
          <a:p>
            <a:pPr algn="l">
              <a:defRPr sz="2200"/>
            </a:pPr>
            <a:r>
              <a:rPr sz="1100"/>
              <a:t>In</a:t>
            </a:r>
          </a:p>
          <a:p>
            <a:pPr algn="l">
              <a:defRPr sz="2200"/>
            </a:pPr>
            <a:r>
              <a:rPr sz="1100"/>
              <a:t>Practice</a:t>
            </a:r>
          </a:p>
        </p:txBody>
      </p:sp>
      <p:pic>
        <p:nvPicPr>
          <p:cNvPr id="1243" name="Screen Shot 2021-09-29 at 4.59.25 PM.png" descr="Screen Shot 2021-09-29 at 4.59.2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38" y="2325923"/>
            <a:ext cx="8864727" cy="22061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Diverging In Practice - CICIDS20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734694">
              <a:defRPr sz="9968"/>
            </a:lvl1pPr>
          </a:lstStyle>
          <a:p>
            <a:r>
              <a:rPr sz="4800" dirty="0"/>
              <a:t>Diverging In Practice - CICIDS2017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68C0DD-6535-96B3-F209-60275F821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4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716728" y="17566984"/>
            <a:ext cx="345179" cy="62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wrap="none" lIns="67733" tIns="67733" rIns="67733" bIns="67733" rtlCol="0" anchor="ctr">
            <a:spAutoFit/>
          </a:bodyPr>
          <a:lstStyle>
            <a:defPPr marL="0" marR="0" indent="0" algn="l" defTabSz="121917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30479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609585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91437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1219170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1523962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1828754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2133547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2438339" algn="ctr" defTabSz="11006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667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9</a:t>
            </a:fld>
            <a:endParaRPr/>
          </a:p>
        </p:txBody>
      </p:sp>
      <p:pic>
        <p:nvPicPr>
          <p:cNvPr id="1249" name="Screen Shot 2021-09-27 at 5.28.10 PM.png" descr="Screen Shot 2021-09-27 at 5.28.1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43" y="2613141"/>
            <a:ext cx="12154228" cy="2446804"/>
          </a:xfrm>
          <a:prstGeom prst="rect">
            <a:avLst/>
          </a:prstGeom>
          <a:ln w="12700">
            <a:miter lim="400000"/>
          </a:ln>
        </p:spPr>
      </p:pic>
      <p:sp>
        <p:nvSpPr>
          <p:cNvPr id="1250" name="Branching…"/>
          <p:cNvSpPr txBox="1"/>
          <p:nvPr/>
        </p:nvSpPr>
        <p:spPr>
          <a:xfrm>
            <a:off x="129613" y="6172613"/>
            <a:ext cx="623569" cy="55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Branching</a:t>
            </a:r>
          </a:p>
          <a:p>
            <a:pPr algn="l">
              <a:defRPr sz="2200"/>
            </a:pPr>
            <a:r>
              <a:rPr sz="1100"/>
              <a:t>In</a:t>
            </a:r>
          </a:p>
          <a:p>
            <a:pPr algn="l">
              <a:defRPr sz="2200"/>
            </a:pPr>
            <a:r>
              <a:rPr sz="1100"/>
              <a:t>Practice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17280</TotalTime>
  <Words>1242</Words>
  <Application>Microsoft Macintosh PowerPoint</Application>
  <PresentationFormat>Widescreen</PresentationFormat>
  <Paragraphs>389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Machine Learning for Computer Systems</vt:lpstr>
      <vt:lpstr>Automation</vt:lpstr>
      <vt:lpstr>Bespoke Solutions</vt:lpstr>
      <vt:lpstr>Generalizable Solutions?</vt:lpstr>
      <vt:lpstr>Features Are Expensive</vt:lpstr>
      <vt:lpstr>Data Processing</vt:lpstr>
      <vt:lpstr>Diverging Branches</vt:lpstr>
      <vt:lpstr>Diverging In Practice - KDD98</vt:lpstr>
      <vt:lpstr>Diverging In Practice - CICIDS2017</vt:lpstr>
      <vt:lpstr>Different Protocols</vt:lpstr>
      <vt:lpstr>Different Values</vt:lpstr>
      <vt:lpstr>Different Lengths</vt:lpstr>
      <vt:lpstr>nPrint</vt:lpstr>
      <vt:lpstr>Complete</vt:lpstr>
      <vt:lpstr>Constant Size Per Problem</vt:lpstr>
      <vt:lpstr>Inherently Normalized</vt:lpstr>
      <vt:lpstr>Aligned</vt:lpstr>
      <vt:lpstr>Shifting towards ML based solutions</vt:lpstr>
      <vt:lpstr>ML in Networking</vt:lpstr>
      <vt:lpstr>How to increase data quality?</vt:lpstr>
      <vt:lpstr>Roadblocks and solutions</vt:lpstr>
      <vt:lpstr>Ideal solution: supported modes</vt:lpstr>
      <vt:lpstr>Ideal solution: supported modes</vt:lpstr>
      <vt:lpstr>Illustrative example: CIC-IDS2017</vt:lpstr>
      <vt:lpstr>Illustrative example: CIC-IDS2017</vt:lpstr>
      <vt:lpstr>Illustrative example: fixing CIC-IDS2017</vt:lpstr>
      <vt:lpstr>Ideal solution: supported modes</vt:lpstr>
      <vt:lpstr>Illustrative example: Heartbleed @ CIC-IDS2017</vt:lpstr>
      <vt:lpstr>Illustrative example: Heartbleed @ CIC-IDS2017</vt:lpstr>
      <vt:lpstr>Illustrative example: fixing Heartbleed @ CIC-IDS2017</vt:lpstr>
      <vt:lpstr>Illustrative examples: takeaways</vt:lpstr>
      <vt:lpstr>netUnicorn – general description</vt:lpstr>
      <vt:lpstr>netUnicorn – typical workflow</vt:lpstr>
      <vt:lpstr>netUnicorn – supporting modularity for tasks</vt:lpstr>
      <vt:lpstr>netUnicorn – supporting modularity for tasks</vt:lpstr>
      <vt:lpstr>netUnicorn – supporting modularity for tasks</vt:lpstr>
      <vt:lpstr>netUnicorn – supporting modularity for tasks</vt:lpstr>
      <vt:lpstr>netUnicorn – supporting modularity for tasks</vt:lpstr>
      <vt:lpstr>netUnicorn – providing encapsulated environment</vt:lpstr>
      <vt:lpstr>netUnicorn – supporting different infrastructures</vt:lpstr>
      <vt:lpstr>netUnicorn – possible target platforms</vt:lpstr>
      <vt:lpstr>Dos and Don’ts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4</cp:revision>
  <dcterms:created xsi:type="dcterms:W3CDTF">2022-11-17T17:45:18Z</dcterms:created>
  <dcterms:modified xsi:type="dcterms:W3CDTF">2024-12-02T21:30:32Z</dcterms:modified>
</cp:coreProperties>
</file>