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364" r:id="rId3"/>
    <p:sldId id="445" r:id="rId4"/>
    <p:sldId id="425" r:id="rId5"/>
    <p:sldId id="431" r:id="rId6"/>
    <p:sldId id="426" r:id="rId7"/>
    <p:sldId id="403" r:id="rId8"/>
    <p:sldId id="451" r:id="rId9"/>
    <p:sldId id="375" r:id="rId10"/>
    <p:sldId id="376" r:id="rId11"/>
    <p:sldId id="405" r:id="rId12"/>
    <p:sldId id="377" r:id="rId13"/>
    <p:sldId id="378" r:id="rId14"/>
    <p:sldId id="381" r:id="rId15"/>
    <p:sldId id="394" r:id="rId16"/>
    <p:sldId id="387" r:id="rId17"/>
    <p:sldId id="388" r:id="rId18"/>
    <p:sldId id="389" r:id="rId19"/>
    <p:sldId id="391" r:id="rId20"/>
    <p:sldId id="393" r:id="rId21"/>
    <p:sldId id="413" r:id="rId22"/>
    <p:sldId id="412" r:id="rId23"/>
    <p:sldId id="409" r:id="rId24"/>
    <p:sldId id="410" r:id="rId25"/>
    <p:sldId id="411" r:id="rId26"/>
    <p:sldId id="360" r:id="rId27"/>
    <p:sldId id="446" r:id="rId28"/>
    <p:sldId id="414" r:id="rId29"/>
    <p:sldId id="447" r:id="rId30"/>
    <p:sldId id="400" r:id="rId31"/>
    <p:sldId id="448" r:id="rId32"/>
    <p:sldId id="449" r:id="rId33"/>
    <p:sldId id="395" r:id="rId34"/>
    <p:sldId id="450" r:id="rId35"/>
    <p:sldId id="396" r:id="rId36"/>
    <p:sldId id="406" r:id="rId37"/>
    <p:sldId id="397" r:id="rId38"/>
    <p:sldId id="44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93AA0A-E98C-378C-6584-1A955E46BD87}" name="Shannon Leftwich" initials="SL" userId="Shannon Leftwich" providerId="None"/>
  <p188:author id="{B354201E-F368-C5AA-E49A-05C722FF10EF}" name="Nick Feamster" initials="NF" userId="S::feamster@UCHICAGO.EDU::a8de9ba3-b3dc-4e1e-936d-2fb5b40f211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73"/>
    <p:restoredTop sz="94795"/>
  </p:normalViewPr>
  <p:slideViewPr>
    <p:cSldViewPr snapToGrid="0" snapToObjects="1">
      <p:cViewPr varScale="1">
        <p:scale>
          <a:sx n="116" d="100"/>
          <a:sy n="116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3BA1-C1FD-F54C-A91D-365911BB70A0}" type="datetimeFigureOut">
              <a:rPr lang="en-US" smtClean="0"/>
              <a:t>9/28/25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561F3-B441-084B-82B6-028C7FD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9AA88D1-1667-134D-8102-9CF9DF3B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4561D2B-F726-E842-A6A2-57CE01C35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Example: monitoring high-level stats to trigger binary unpacking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DD288914-8BAD-BD41-BBF1-E33E7A26D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EA2496-354D-AF45-9ACA-4A727820CBA1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94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7915A26A-1F5A-3543-B63E-14B650C20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025164C2-3221-8540-B502-309BE91E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BUILD SUSPENSE: How quickly can this happen?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EFF8D7B5-80A4-C843-811C-96CE5C4DC1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0044386-8948-984D-8883-D65C61DB79EC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46E6D412-ADE5-9946-AD8E-059F1F7F7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BBF35B62-7CFD-AA42-869A-AEA6FC33C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Make clear that batch cohesion is a property of individual domains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6E1E26C4-F646-4947-94ED-5AC781F82B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F52EDC6-C2B1-0847-BAA0-C8539CCB9DFD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study likely</a:t>
            </a:r>
            <a:r>
              <a:rPr lang="en-US" baseline="0" dirty="0"/>
              <a:t> no longer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8908-CA26-374C-83A4-87EF8300AB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9AA88D1-1667-134D-8102-9CF9DF3B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4561D2B-F726-E842-A6A2-57CE01C35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Example: monitoring high-level stats to trigger binary unpacking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DD288914-8BAD-BD41-BBF1-E33E7A26D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EA2496-354D-AF45-9ACA-4A727820CBA1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2F992405-2EBC-5D4B-A20D-3877F63BC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04A87931-D0F6-3D4B-9C7A-9D259842D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The data  is based on general trends reported by organizations like Symantec and MAAWG over the past decade. </a:t>
            </a:r>
          </a:p>
          <a:p>
            <a:endParaRPr lang="en-US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For a more accurate and sourced chart, you would need to access up-to-date reports from these companies or organizations that publish detailed threat intelligence, such as: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- **Symantec Internet Security Threat Report**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- **MAAWG Email Metrics Report**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- **Cisco Annual Cybersecurity Report**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8D6F3C1D-A7A1-B54F-B769-AB3E511F17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EE53B8A-19F1-5441-B8D6-B4ADF0D853EC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C4A6610-CF30-EF41-985E-D08E223B27F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5FDF74-8510-BF40-9206-3331F50F28D9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9E6BC1A8-A324-234A-97AD-F7C7F790D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714375"/>
            <a:ext cx="6251575" cy="3517900"/>
          </a:xfrm>
          <a:ln/>
        </p:spPr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0C003901-3E92-D443-BF70-F95F754F2B2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92150" y="4457700"/>
            <a:ext cx="5535613" cy="414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30A38F4-5B37-0443-AF59-13B30D4AD13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6992A3-29A3-AC4B-9BC3-7A71A5FE4078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7402D76-5C5F-2A4A-A0AD-E5E20B23D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49F8953-7782-2A4B-8DC3-C7B944495F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68AB8EEC-B6BE-3B44-B561-CC5031CFCD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3791443F-F47D-484D-8A76-B121B0AE1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1768F70C-DAA9-DC4B-9F0B-74095A3F9C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19D83E-E9C3-5542-9C0D-679EDB65548F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9766C54F-D470-E048-BFF0-CABD6400CE8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96031C-8626-8941-A578-1AFB5011914F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0DFC7CE-F58A-0A4B-B737-C5B0C64FE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E3CBEBE-7865-A444-9147-718F24F621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D7A54C35-6EDA-EF4E-A7C8-E31E0E3718F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C2DA91-D0BD-7D45-B3BF-A725F80325FD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4EEA888-4AC8-8043-8FFB-9E5680049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1B62CE-1005-EE4B-AA5F-47A0827A45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7AECA470-0C07-6E4F-8004-3F315C72566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AFCCCFC-81CF-7A43-ADF7-79D4647CB22E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6C2228D-BFF2-5045-9625-E3A6A3294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D092BE6-5F3D-3D4D-9628-42A84583B2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XXX Fix This XXX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08AC171B-E487-5A46-8E85-4A287D5BFEC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F981642-F51E-1B4E-8620-987369355C99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2AACBD5-4375-F64C-9205-E20404D77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D138B5E-2E3C-E948-BD8F-08955DF21D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84E9-CE36-554D-9D35-D273F0717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10E58-990E-F84F-BD33-51A305632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F35AE-1F42-7145-ACF9-ACB030A1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3FB5-EB30-9145-BA60-64F7D157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156C-02D3-BC47-BCB5-6AAB1ADC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F87E-F393-6147-A621-BEAAB7AA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7F674-DF69-6042-899F-F2F26655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3C0F-300A-CC4D-8F79-4F22A41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51FF-A3E2-B844-8984-E4731B38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C4EC-1251-4A48-9CAC-F3E1EEEA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1540-B3D2-F04A-BAC3-AD5188A86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0EDD0-F86A-C94A-969F-AE3A00ECE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7766-DB80-A043-A90A-CA55B92D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F2E5-6335-334E-9EB9-2833F683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70021-A4BE-1840-A79E-E8B327F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D423-B41E-C74E-B266-374A8549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FA80-82EA-5F4D-83E4-9F6D5B9C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06B7-D4A9-8944-B673-A5907FEC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79E03-E7BC-E844-8D18-E8155EB3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93FFF-7C7E-184A-B9D5-B58DACC6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6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15FD-9ABA-8D4D-90B9-26DA874E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1260-B7A5-174C-BF85-1FCBDD60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E83-B17B-C04C-8EC2-91FDDB4B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4417B-0D95-5447-96D7-DD6CDC9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6DCB-6A39-8640-AF40-EE0506D4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B019-2BF1-6D41-923B-E3BF0900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131F-7B82-8743-B4BD-E3F4805BE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E9620-B130-344F-BA9B-51F0C908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F8FCD-08B5-0F4E-B643-2C488812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DCC1-56EC-2A4D-8257-C4E7EF3E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8FCAD-614D-6445-8DC0-4B46408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84B6-833B-E248-A664-2C9D9D9B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3A52-820F-7B48-82DF-9369E409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30B59-791C-A242-863A-A68F10111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D914D-8276-5F42-A456-6F0E7C854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B80F6-8344-3D4B-BC48-0E298A9CC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79D1C-764D-4B40-9BB9-E77AE8F8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654CF-7E15-BF46-ADAF-477E1E96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EDEC7-48AA-B54E-A545-4C4A0BDA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8D5E-5BA8-A44B-A48F-10483252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46492-7F60-D748-B7A0-59E514FC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BCB7C-5E21-A34B-A0C4-BF3A7E2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A7A94-BDB5-6140-A597-97894CDB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60FA7-36AD-F049-9711-85F90114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C5C66-7C75-3E42-9BF6-BBDE23DD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6A875-D33B-3646-8779-ED416D7E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D1AC-A7F2-6249-B642-F383A459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DDA2-1D3D-4C47-9494-852F9F7A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4E2EF-25F4-5843-92BF-E16C93D0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4B2D8-4147-0345-8840-4DADD1F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2B0E0-235D-C443-B3D5-BE6DFA75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8A72E-3700-C448-A3F1-55BC7F1E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5EBF-4861-DC4F-A3C8-12C186B2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85361-D3D3-4B4C-9EA2-E0C8CF14D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483EC-E547-5E41-9334-04D45E320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EAF9A-2885-A34C-930A-FA37F7A6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C28F3-B1DD-6541-8EEF-618E5D17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B56BF-F4CD-4A41-BF60-023B9AC6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77D3F-1958-AF45-A32F-F3171E64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0E28B-BD5D-3946-B49D-F8B2C7EC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1D47A-85B3-B148-8C1E-FDD15026D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4B13-2F4C-954D-BC49-D8D95C50C36E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3F39-5505-FA4B-9B4C-44683B4D2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A731A-2324-414B-849B-C6E47158E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5A768221-E23F-C741-A8E0-B756F5F73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7CD5F-7443-784D-8591-1CF2BC7B1754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58A4E9F-AAAA-2B4F-B870-5512F659A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Conventional Approach #2: </a:t>
            </a:r>
            <a:br>
              <a:rPr lang="en-US" altLang="en-US"/>
            </a:br>
            <a:r>
              <a:rPr lang="en-US" altLang="en-US"/>
              <a:t>IP Addresses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1682417-3270-9D46-BECD-5F583810A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0"/>
            <a:ext cx="8229600" cy="29718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Problem:</a:t>
            </a:r>
            <a:r>
              <a:rPr lang="en-US" altLang="en-US"/>
              <a:t> IP addresses are ephemeral </a:t>
            </a:r>
          </a:p>
          <a:p>
            <a:r>
              <a:rPr lang="en-US" altLang="en-US"/>
              <a:t>Every day, 10% of senders are from previously unseen IP addresses</a:t>
            </a:r>
          </a:p>
          <a:p>
            <a:r>
              <a:rPr lang="en-US" altLang="en-US"/>
              <a:t>Possible causes</a:t>
            </a:r>
          </a:p>
          <a:p>
            <a:pPr lvl="1"/>
            <a:r>
              <a:rPr lang="en-US" altLang="en-US"/>
              <a:t>Dynamic addressing</a:t>
            </a:r>
          </a:p>
          <a:p>
            <a:pPr lvl="1"/>
            <a:r>
              <a:rPr lang="en-US" altLang="en-US"/>
              <a:t>New infections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A0DAC3C0-5A52-2C4E-92E8-27293E8E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7848600" cy="1200329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/>
              <a:t>Received: from mail-ew0-f217.google.com (mail-ew0-f217.google.com </a:t>
            </a:r>
            <a:r>
              <a:rPr lang="en-US" altLang="en-US" sz="1800" b="1">
                <a:solidFill>
                  <a:srgbClr val="FF0000"/>
                </a:solidFill>
              </a:rPr>
              <a:t>[209.85.219.217]</a:t>
            </a:r>
            <a:r>
              <a:rPr lang="en-US" altLang="en-US" sz="1800"/>
              <a:t>)</a:t>
            </a:r>
          </a:p>
          <a:p>
            <a:pPr eaLnBrk="1" hangingPunct="1">
              <a:defRPr/>
            </a:pPr>
            <a:r>
              <a:rPr lang="en-US" altLang="en-US" sz="1800"/>
              <a:t>        by mail.gtnoise.net (Postfix) with ESMTP id 2A6EBC94A1</a:t>
            </a:r>
          </a:p>
          <a:p>
            <a:pPr eaLnBrk="1" hangingPunct="1">
              <a:defRPr/>
            </a:pPr>
            <a:r>
              <a:rPr lang="en-US" altLang="en-US" sz="1800"/>
              <a:t>        for &lt;feamster@gtnoise.net&gt;; Fri, 21 Oct 2011 10:08:24 -0400 (EDT)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4">
            <a:extLst>
              <a:ext uri="{FF2B5EF4-FFF2-40B4-BE49-F238E27FC236}">
                <a16:creationId xmlns:a16="http://schemas.microsoft.com/office/drawing/2014/main" id="{80AC816B-AC13-9B42-9BB1-4A88C9FDE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 Lot Happens </a:t>
            </a:r>
            <a:r>
              <a:rPr lang="en-US" altLang="en-US" sz="3600" i="1"/>
              <a:t>Before</a:t>
            </a:r>
            <a:r>
              <a:rPr lang="en-US" altLang="en-US" sz="3600"/>
              <a:t> Spam is Sent!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C25E97-C270-3C42-9AA9-6E59AB729B6E}"/>
              </a:ext>
            </a:extLst>
          </p:cNvPr>
          <p:cNvCxnSpPr/>
          <p:nvPr/>
        </p:nvCxnSpPr>
        <p:spPr>
          <a:xfrm>
            <a:off x="4519084" y="2283885"/>
            <a:ext cx="0" cy="3839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FCB02A-1F4C-7D45-BCC6-32B735BAD962}"/>
              </a:ext>
            </a:extLst>
          </p:cNvPr>
          <p:cNvCxnSpPr/>
          <p:nvPr/>
        </p:nvCxnSpPr>
        <p:spPr>
          <a:xfrm>
            <a:off x="7700433" y="2283885"/>
            <a:ext cx="0" cy="3839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87D9E31-2489-0F4B-954A-F79C27FEA042}"/>
              </a:ext>
            </a:extLst>
          </p:cNvPr>
          <p:cNvSpPr/>
          <p:nvPr/>
        </p:nvSpPr>
        <p:spPr>
          <a:xfrm>
            <a:off x="2891368" y="5871634"/>
            <a:ext cx="1579033" cy="2942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Spam message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A9498B2-23E5-7B4C-BE66-E82DCF5BE69E}"/>
              </a:ext>
            </a:extLst>
          </p:cNvPr>
          <p:cNvSpPr>
            <a:spLocks noChangeAspect="1"/>
          </p:cNvSpPr>
          <p:nvPr/>
        </p:nvSpPr>
        <p:spPr>
          <a:xfrm rot="16200000">
            <a:off x="2464859" y="4697943"/>
            <a:ext cx="1246716" cy="999067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pic>
        <p:nvPicPr>
          <p:cNvPr id="33798" name="Picture 6">
            <a:extLst>
              <a:ext uri="{FF2B5EF4-FFF2-40B4-BE49-F238E27FC236}">
                <a16:creationId xmlns:a16="http://schemas.microsoft.com/office/drawing/2014/main" id="{95280591-D625-5B4D-A504-E61DD1307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67" y="4595285"/>
            <a:ext cx="884767" cy="88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9">
            <a:extLst>
              <a:ext uri="{FF2B5EF4-FFF2-40B4-BE49-F238E27FC236}">
                <a16:creationId xmlns:a16="http://schemas.microsoft.com/office/drawing/2014/main" id="{015EBC7F-6542-F247-A041-B48B27097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603500"/>
            <a:ext cx="1706033" cy="115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27" descr="mono-spam.PNG">
            <a:extLst>
              <a:ext uri="{FF2B5EF4-FFF2-40B4-BE49-F238E27FC236}">
                <a16:creationId xmlns:a16="http://schemas.microsoft.com/office/drawing/2014/main" id="{10FA6A43-2AB9-1442-8AD9-3A6B34363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17" y="4510618"/>
            <a:ext cx="1462616" cy="13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Up Arrow 42">
            <a:extLst>
              <a:ext uri="{FF2B5EF4-FFF2-40B4-BE49-F238E27FC236}">
                <a16:creationId xmlns:a16="http://schemas.microsoft.com/office/drawing/2014/main" id="{9AD20F7B-BE78-CF47-A057-C7FFC76E8703}"/>
              </a:ext>
            </a:extLst>
          </p:cNvPr>
          <p:cNvSpPr/>
          <p:nvPr/>
        </p:nvSpPr>
        <p:spPr>
          <a:xfrm rot="10800000">
            <a:off x="2499784" y="3858684"/>
            <a:ext cx="209549" cy="821267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211B53-7EF5-344D-B12C-A1C70B7ED336}"/>
              </a:ext>
            </a:extLst>
          </p:cNvPr>
          <p:cNvSpPr/>
          <p:nvPr/>
        </p:nvSpPr>
        <p:spPr>
          <a:xfrm>
            <a:off x="3304118" y="2817285"/>
            <a:ext cx="749300" cy="476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Botnet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6CB357-4B82-2246-B445-CE46C4388167}"/>
              </a:ext>
            </a:extLst>
          </p:cNvPr>
          <p:cNvSpPr/>
          <p:nvPr/>
        </p:nvSpPr>
        <p:spPr>
          <a:xfrm>
            <a:off x="7736418" y="1928284"/>
            <a:ext cx="2925233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000090"/>
                </a:solidFill>
                <a:cs typeface="Arial"/>
              </a:rPr>
              <a:t>Acquire network resources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238DF5-8804-3A43-8CBA-6AD7DA1550EA}"/>
              </a:ext>
            </a:extLst>
          </p:cNvPr>
          <p:cNvSpPr/>
          <p:nvPr/>
        </p:nvSpPr>
        <p:spPr>
          <a:xfrm>
            <a:off x="4470400" y="1928284"/>
            <a:ext cx="3344333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cs typeface="Arial"/>
              </a:rPr>
              <a:t>Maintain hosting infrastructure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6B0EB1-DD15-E149-9BBD-C9CB196D3253}"/>
              </a:ext>
            </a:extLst>
          </p:cNvPr>
          <p:cNvSpPr/>
          <p:nvPr/>
        </p:nvSpPr>
        <p:spPr>
          <a:xfrm>
            <a:off x="1714501" y="1928284"/>
            <a:ext cx="2766484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000090"/>
                </a:solidFill>
                <a:cs typeface="Arial"/>
              </a:rPr>
              <a:t>Distribute spam messages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E1E527-6EAD-C54A-8905-9BB52D9A17C2}"/>
              </a:ext>
            </a:extLst>
          </p:cNvPr>
          <p:cNvGrpSpPr>
            <a:grpSpLocks/>
          </p:cNvGrpSpPr>
          <p:nvPr/>
        </p:nvGrpSpPr>
        <p:grpSpPr bwMode="auto">
          <a:xfrm>
            <a:off x="4842934" y="2628900"/>
            <a:ext cx="2796117" cy="3532717"/>
            <a:chOff x="3317421" y="2222474"/>
            <a:chExt cx="2797190" cy="3532524"/>
          </a:xfrm>
        </p:grpSpPr>
        <p:pic>
          <p:nvPicPr>
            <p:cNvPr id="33820" name="Picture 1">
              <a:extLst>
                <a:ext uri="{FF2B5EF4-FFF2-40B4-BE49-F238E27FC236}">
                  <a16:creationId xmlns:a16="http://schemas.microsoft.com/office/drawing/2014/main" id="{7033B152-2A32-4A49-A61E-26589B310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3178118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5">
              <a:extLst>
                <a:ext uri="{FF2B5EF4-FFF2-40B4-BE49-F238E27FC236}">
                  <a16:creationId xmlns:a16="http://schemas.microsoft.com/office/drawing/2014/main" id="{1D9CBCB0-8C1A-5A48-9D69-814432300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2222474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 descr="pharma_2_cut_less.png">
              <a:extLst>
                <a:ext uri="{FF2B5EF4-FFF2-40B4-BE49-F238E27FC236}">
                  <a16:creationId xmlns:a16="http://schemas.microsoft.com/office/drawing/2014/main" id="{0A520F3D-822D-024C-8BB6-949728F70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17421" y="4101971"/>
              <a:ext cx="2509213" cy="1375758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>
              <a:extLst>
                <a:ext uri="{FF2B5EF4-FFF2-40B4-BE49-F238E27FC236}">
                  <a16:creationId xmlns:a16="http://schemas.microsoft.com/office/drawing/2014/main" id="{32263398-73A2-444D-884D-6D40365F4DE8}"/>
                </a:ext>
              </a:extLst>
            </p:cNvPr>
            <p:cNvSpPr/>
            <p:nvPr/>
          </p:nvSpPr>
          <p:spPr>
            <a:xfrm rot="10800000">
              <a:off x="4467213" y="3744275"/>
              <a:ext cx="211748" cy="27303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51" name="Up Arrow 50">
              <a:extLst>
                <a:ext uri="{FF2B5EF4-FFF2-40B4-BE49-F238E27FC236}">
                  <a16:creationId xmlns:a16="http://schemas.microsoft.com/office/drawing/2014/main" id="{00641859-1878-6145-9F48-8190E2CA51C3}"/>
                </a:ext>
              </a:extLst>
            </p:cNvPr>
            <p:cNvSpPr/>
            <p:nvPr/>
          </p:nvSpPr>
          <p:spPr>
            <a:xfrm rot="10800000">
              <a:off x="4467213" y="2829925"/>
              <a:ext cx="211748" cy="27303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89963A-8B37-654F-9004-C97FB2B69DA0}"/>
                </a:ext>
              </a:extLst>
            </p:cNvPr>
            <p:cNvSpPr/>
            <p:nvPr/>
          </p:nvSpPr>
          <p:spPr>
            <a:xfrm>
              <a:off x="4778481" y="3179155"/>
              <a:ext cx="1336130" cy="4741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Web server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E32A58-1E22-EA4B-AECB-239DA6769A79}"/>
                </a:ext>
              </a:extLst>
            </p:cNvPr>
            <p:cNvSpPr/>
            <p:nvPr/>
          </p:nvSpPr>
          <p:spPr>
            <a:xfrm>
              <a:off x="4778481" y="2239406"/>
              <a:ext cx="1336130" cy="4741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DNS server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32D9BF-91C3-484F-B123-7D3FADFC0BB2}"/>
                </a:ext>
              </a:extLst>
            </p:cNvPr>
            <p:cNvSpPr/>
            <p:nvPr/>
          </p:nvSpPr>
          <p:spPr>
            <a:xfrm>
              <a:off x="3872200" y="5503128"/>
              <a:ext cx="2111127" cy="25187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5BADF7-4639-464B-A328-7D09FA88979A}"/>
              </a:ext>
            </a:extLst>
          </p:cNvPr>
          <p:cNvGrpSpPr>
            <a:grpSpLocks/>
          </p:cNvGrpSpPr>
          <p:nvPr/>
        </p:nvGrpSpPr>
        <p:grpSpPr bwMode="auto">
          <a:xfrm>
            <a:off x="7941733" y="2734733"/>
            <a:ext cx="2692400" cy="3236384"/>
            <a:chOff x="6417925" y="2810905"/>
            <a:chExt cx="2692449" cy="3237767"/>
          </a:xfrm>
        </p:grpSpPr>
        <p:pic>
          <p:nvPicPr>
            <p:cNvPr id="33810" name="Picture 28" descr="icann_logo.png">
              <a:extLst>
                <a:ext uri="{FF2B5EF4-FFF2-40B4-BE49-F238E27FC236}">
                  <a16:creationId xmlns:a16="http://schemas.microsoft.com/office/drawing/2014/main" id="{148C4F36-D640-3F48-A9C7-B1F41AC8D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845" y="5296832"/>
              <a:ext cx="751840" cy="75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1" name="Picture 30" descr="registrar_icon.png">
              <a:extLst>
                <a:ext uri="{FF2B5EF4-FFF2-40B4-BE49-F238E27FC236}">
                  <a16:creationId xmlns:a16="http://schemas.microsoft.com/office/drawing/2014/main" id="{DDB6DD7D-4AF6-FA45-93F7-04393232D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861" y="3576840"/>
              <a:ext cx="749808" cy="74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579BA4-F9DB-E948-935B-71355BB2029A}"/>
                </a:ext>
              </a:extLst>
            </p:cNvPr>
            <p:cNvSpPr/>
            <p:nvPr/>
          </p:nvSpPr>
          <p:spPr>
            <a:xfrm>
              <a:off x="6417925" y="2810905"/>
              <a:ext cx="2010870" cy="364222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>
              <a:extLst>
                <a:ext uri="{FF2B5EF4-FFF2-40B4-BE49-F238E27FC236}">
                  <a16:creationId xmlns:a16="http://schemas.microsoft.com/office/drawing/2014/main" id="{63C09328-4EFA-7944-9D73-856206A5A42C}"/>
                </a:ext>
              </a:extLst>
            </p:cNvPr>
            <p:cNvSpPr/>
            <p:nvPr/>
          </p:nvSpPr>
          <p:spPr>
            <a:xfrm flipV="1">
              <a:off x="7317525" y="4979298"/>
              <a:ext cx="211671" cy="273167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6" name="Up Arrow 45">
              <a:extLst>
                <a:ext uri="{FF2B5EF4-FFF2-40B4-BE49-F238E27FC236}">
                  <a16:creationId xmlns:a16="http://schemas.microsoft.com/office/drawing/2014/main" id="{6781F513-C887-A040-8D5A-1BE6C08CD5DE}"/>
                </a:ext>
              </a:extLst>
            </p:cNvPr>
            <p:cNvSpPr/>
            <p:nvPr/>
          </p:nvSpPr>
          <p:spPr>
            <a:xfrm flipV="1">
              <a:off x="7317525" y="4354615"/>
              <a:ext cx="211671" cy="273166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7" name="Up Arrow 46">
              <a:extLst>
                <a:ext uri="{FF2B5EF4-FFF2-40B4-BE49-F238E27FC236}">
                  <a16:creationId xmlns:a16="http://schemas.microsoft.com/office/drawing/2014/main" id="{6524C2F1-B9EA-694A-BEA2-43B86E1EA091}"/>
                </a:ext>
              </a:extLst>
            </p:cNvPr>
            <p:cNvSpPr/>
            <p:nvPr/>
          </p:nvSpPr>
          <p:spPr>
            <a:xfrm flipV="1">
              <a:off x="7317525" y="3295829"/>
              <a:ext cx="211671" cy="273166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510CF2-89E4-4749-810D-B2CA0FAD0B8A}"/>
                </a:ext>
              </a:extLst>
            </p:cNvPr>
            <p:cNvSpPr/>
            <p:nvPr/>
          </p:nvSpPr>
          <p:spPr>
            <a:xfrm>
              <a:off x="7990638" y="3759577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Registrar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10C4F8-E791-014A-858C-6AB7891E6933}"/>
                </a:ext>
              </a:extLst>
            </p:cNvPr>
            <p:cNvSpPr/>
            <p:nvPr/>
          </p:nvSpPr>
          <p:spPr>
            <a:xfrm>
              <a:off x="7990638" y="4530373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Registry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7FE471-D707-0C4F-9A3E-6E464B18CB95}"/>
                </a:ext>
              </a:extLst>
            </p:cNvPr>
            <p:cNvSpPr/>
            <p:nvPr/>
          </p:nvSpPr>
          <p:spPr>
            <a:xfrm>
              <a:off x="7990638" y="5436693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ICANN</a:t>
              </a:r>
            </a:p>
          </p:txBody>
        </p:sp>
        <p:pic>
          <p:nvPicPr>
            <p:cNvPr id="33819" name="Picture 41" descr="Verisignlogo.png">
              <a:extLst>
                <a:ext uri="{FF2B5EF4-FFF2-40B4-BE49-F238E27FC236}">
                  <a16:creationId xmlns:a16="http://schemas.microsoft.com/office/drawing/2014/main" id="{46A4E266-B9DA-0143-B451-92AC21AD07C6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236" y="4554851"/>
              <a:ext cx="1437115" cy="46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4F4525-58E3-D544-81F0-451F99DE7201}"/>
              </a:ext>
            </a:extLst>
          </p:cNvPr>
          <p:cNvCxnSpPr/>
          <p:nvPr/>
        </p:nvCxnSpPr>
        <p:spPr>
          <a:xfrm flipH="1">
            <a:off x="4038600" y="1877484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78B34D-3DA4-6145-9BD4-ADEB36174976}"/>
              </a:ext>
            </a:extLst>
          </p:cNvPr>
          <p:cNvSpPr txBox="1"/>
          <p:nvPr/>
        </p:nvSpPr>
        <p:spPr>
          <a:xfrm>
            <a:off x="5687485" y="1473200"/>
            <a:ext cx="7530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ea typeface="宋体" charset="0"/>
                <a:cs typeface="Arial"/>
              </a:rPr>
              <a:t>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B8FA4C-1EF1-8346-9921-149A6B4E8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Predictive Analytics: Detection Based on Network-Level Behavior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7C07BCC-1FE3-884D-A423-7FD131743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Filter email based on </a:t>
            </a:r>
            <a:r>
              <a:rPr lang="en-US" altLang="en-US" b="1">
                <a:solidFill>
                  <a:schemeClr val="accent2"/>
                </a:solidFill>
              </a:rPr>
              <a:t>how</a:t>
            </a:r>
            <a:r>
              <a:rPr lang="en-US" altLang="en-US"/>
              <a:t> it is sent, (in addition to simply </a:t>
            </a:r>
            <a:r>
              <a:rPr lang="en-US" altLang="en-US" b="1">
                <a:solidFill>
                  <a:schemeClr val="accent2"/>
                </a:solidFill>
              </a:rPr>
              <a:t>what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is sent and </a:t>
            </a:r>
            <a:r>
              <a:rPr lang="en-US" altLang="en-US" b="1">
                <a:solidFill>
                  <a:schemeClr val="accent2"/>
                </a:solidFill>
              </a:rPr>
              <a:t>who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sent it).</a:t>
            </a:r>
          </a:p>
          <a:p>
            <a:endParaRPr lang="en-US" altLang="en-US" i="1"/>
          </a:p>
          <a:p>
            <a:r>
              <a:rPr lang="en-US" altLang="en-US" b="1">
                <a:solidFill>
                  <a:schemeClr val="accent2"/>
                </a:solidFill>
              </a:rPr>
              <a:t>First Step: Define Behaviors</a:t>
            </a:r>
            <a:br>
              <a:rPr lang="en-US" altLang="en-US" b="1">
                <a:solidFill>
                  <a:schemeClr val="accent2"/>
                </a:solidFill>
              </a:rPr>
            </a:br>
            <a:r>
              <a:rPr lang="en-US" altLang="en-US" b="1">
                <a:solidFill>
                  <a:schemeClr val="accent2"/>
                </a:solidFill>
              </a:rPr>
              <a:t>(</a:t>
            </a:r>
            <a:r>
              <a:rPr lang="en-US" altLang="en-US" sz="2400" b="1">
                <a:solidFill>
                  <a:schemeClr val="accent2"/>
                </a:solidFill>
              </a:rPr>
              <a:t>In other words, What’s different about spammers?)</a:t>
            </a:r>
            <a:endParaRPr lang="en-US" altLang="en-US"/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Agility.</a:t>
            </a:r>
            <a:r>
              <a:rPr lang="en-US" altLang="en-US"/>
              <a:t> Spammers need to move to escape detection.</a:t>
            </a:r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Exposure.</a:t>
            </a:r>
            <a:r>
              <a:rPr lang="en-US" altLang="en-US"/>
              <a:t> Spammer sending behavior differs from normal user behavior.</a:t>
            </a:r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Coordination.</a:t>
            </a:r>
            <a:r>
              <a:rPr lang="en-US" altLang="en-US"/>
              <a:t> Spammers behave like each other.</a:t>
            </a:r>
          </a:p>
          <a:p>
            <a:pPr marL="914377" lvl="1" indent="-457189"/>
            <a:endParaRPr lang="en-US" altLang="en-US"/>
          </a:p>
          <a:p>
            <a:pPr marL="914377" lvl="1" indent="-457189">
              <a:buNone/>
            </a:pPr>
            <a:endParaRPr lang="en-US" altLang="en-US"/>
          </a:p>
        </p:txBody>
      </p:sp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56292EF6-F579-394D-A431-F5A9082161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77925-E2D9-F248-A34B-1D84C188B60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97255EA-521A-6249-9E22-C2A13880A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Predicting Anomalous Behavior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BDA0CE27-77CB-D440-A687-EF5090D7C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Agility: </a:t>
            </a:r>
            <a:r>
              <a:rPr lang="en-US" altLang="en-US">
                <a:solidFill>
                  <a:srgbClr val="000000"/>
                </a:solidFill>
              </a:rPr>
              <a:t>Spammers must escape detection</a:t>
            </a:r>
            <a:endParaRPr lang="en-US" altLang="en-US" b="1">
              <a:solidFill>
                <a:srgbClr val="000000"/>
              </a:solidFill>
            </a:endParaRP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Understanding</a:t>
            </a:r>
            <a:r>
              <a:rPr lang="en-US" altLang="en-US" b="1"/>
              <a:t> </a:t>
            </a:r>
            <a:r>
              <a:rPr lang="en-US" altLang="en-US"/>
              <a:t>network-level behavior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Challenge: </a:t>
            </a:r>
            <a:r>
              <a:rPr lang="en-US" altLang="en-US"/>
              <a:t>Detecting </a:t>
            </a:r>
            <a:r>
              <a:rPr lang="en-US" altLang="en-US" i="1"/>
              <a:t>agility</a:t>
            </a:r>
            <a:r>
              <a:rPr lang="en-US" altLang="en-US"/>
              <a:t> (BGP, DNS)</a:t>
            </a:r>
          </a:p>
          <a:p>
            <a:pPr lvl="1"/>
            <a:endParaRPr lang="en-US" altLang="en-US"/>
          </a:p>
          <a:p>
            <a:r>
              <a:rPr lang="en-US" altLang="en-US" b="1">
                <a:solidFill>
                  <a:schemeClr val="accent2"/>
                </a:solidFill>
              </a:rPr>
              <a:t>Exposure: </a:t>
            </a:r>
            <a:r>
              <a:rPr lang="en-US" altLang="en-US"/>
              <a:t>Spammers behave differently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Supervised learning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based on features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Challenge:</a:t>
            </a:r>
            <a:r>
              <a:rPr lang="en-US" altLang="en-US"/>
              <a:t> Which features to use?</a:t>
            </a:r>
          </a:p>
          <a:p>
            <a:endParaRPr lang="en-US" altLang="en-US" b="1">
              <a:solidFill>
                <a:srgbClr val="333399"/>
              </a:solidFill>
            </a:endParaRPr>
          </a:p>
          <a:p>
            <a:r>
              <a:rPr lang="en-US" altLang="en-US" b="1">
                <a:solidFill>
                  <a:srgbClr val="333399"/>
                </a:solidFill>
              </a:rPr>
              <a:t>Coordination</a:t>
            </a:r>
            <a:r>
              <a:rPr lang="en-US" altLang="en-US">
                <a:solidFill>
                  <a:srgbClr val="333399"/>
                </a:solidFill>
              </a:rPr>
              <a:t>: </a:t>
            </a:r>
            <a:r>
              <a:rPr lang="en-US" altLang="en-US">
                <a:solidFill>
                  <a:srgbClr val="000000"/>
                </a:solidFill>
              </a:rPr>
              <a:t>Spammers behave like each other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Clustering</a:t>
            </a:r>
            <a:r>
              <a:rPr lang="en-US" altLang="en-US">
                <a:solidFill>
                  <a:srgbClr val="333399"/>
                </a:solidFill>
              </a:rPr>
              <a:t> </a:t>
            </a:r>
            <a:r>
              <a:rPr lang="en-US" altLang="en-US"/>
              <a:t>based on common behavior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Challenge:</a:t>
            </a:r>
            <a:r>
              <a:rPr lang="en-US" altLang="en-US"/>
              <a:t> What behaviors cluster well?</a:t>
            </a:r>
          </a:p>
        </p:txBody>
      </p:sp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05244BFC-5F53-C248-9C3E-39E54A27A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735A25-82D8-264A-A082-A0848AE9D0E0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>
            <a:extLst>
              <a:ext uri="{FF2B5EF4-FFF2-40B4-BE49-F238E27FC236}">
                <a16:creationId xmlns:a16="http://schemas.microsoft.com/office/drawing/2014/main" id="{44B5E2FA-DB54-404D-8D30-7EB2ADDDB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4810C3-EE32-404F-8DBC-E97CF394BC38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149511" name="Picture 7">
            <a:extLst>
              <a:ext uri="{FF2B5EF4-FFF2-40B4-BE49-F238E27FC236}">
                <a16:creationId xmlns:a16="http://schemas.microsoft.com/office/drawing/2014/main" id="{8248434A-5E9F-FF4F-8629-6E68077D9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78000"/>
            <a:ext cx="6383867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>
            <a:extLst>
              <a:ext uri="{FF2B5EF4-FFF2-40B4-BE49-F238E27FC236}">
                <a16:creationId xmlns:a16="http://schemas.microsoft.com/office/drawing/2014/main" id="{12A2E3E5-7D16-A547-AB29-E71A825F0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593" y="99802"/>
            <a:ext cx="10515600" cy="1325563"/>
          </a:xfrm>
        </p:spPr>
        <p:txBody>
          <a:bodyPr/>
          <a:lstStyle/>
          <a:p>
            <a:r>
              <a:rPr lang="en-US" altLang="en-US" dirty="0"/>
              <a:t>Example Feature: </a:t>
            </a:r>
            <a:br>
              <a:rPr lang="en-US" altLang="en-US" dirty="0"/>
            </a:br>
            <a:r>
              <a:rPr lang="en-US" altLang="en-US" dirty="0"/>
              <a:t>Analysis of Sending Patterns</a:t>
            </a:r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0D6DC071-EAF1-AA4B-B09B-BC14BBB4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819401"/>
            <a:ext cx="2133600" cy="1938982"/>
          </a:xfrm>
          <a:prstGeom prst="rect">
            <a:avLst/>
          </a:prstGeom>
          <a:solidFill>
            <a:srgbClr val="BBE0E3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91431" tIns="45715" rIns="91431" bIns="45715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FF0000"/>
                </a:solidFill>
              </a:rPr>
              <a:t>For spammers, k nearest senders are much closer in IP space</a:t>
            </a:r>
          </a:p>
        </p:txBody>
      </p:sp>
      <p:sp>
        <p:nvSpPr>
          <p:cNvPr id="149510" name="Line 6">
            <a:extLst>
              <a:ext uri="{FF2B5EF4-FFF2-40B4-BE49-F238E27FC236}">
                <a16:creationId xmlns:a16="http://schemas.microsoft.com/office/drawing/2014/main" id="{1744CD44-66F6-0E45-83C2-5E00E154F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4114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35846" name="TextBox 1">
            <a:extLst>
              <a:ext uri="{FF2B5EF4-FFF2-40B4-BE49-F238E27FC236}">
                <a16:creationId xmlns:a16="http://schemas.microsoft.com/office/drawing/2014/main" id="{3F297FD3-AF88-DD45-989F-4D9864FF5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1356785"/>
            <a:ext cx="62759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/>
              <a:t>Intuition: Spammers will “cluster” together in IP address space, because many compromised hosts may exist on a single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4249BBE2-B6BA-944B-AB19-BE4577861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71A3B-1899-1F4E-91AF-5FC086ECFD3A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D135105-96AC-8A42-91A5-8CB16588E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Features: RuleFit</a:t>
            </a:r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3DFA944E-673D-174A-BCE7-A653A63DF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229600" cy="1676400"/>
          </a:xfrm>
        </p:spPr>
        <p:txBody>
          <a:bodyPr/>
          <a:lstStyle/>
          <a:p>
            <a:r>
              <a:rPr lang="en-US" altLang="en-US"/>
              <a:t>Put features into the RuleFit classifier</a:t>
            </a:r>
          </a:p>
          <a:p>
            <a:r>
              <a:rPr lang="en-US" altLang="en-US"/>
              <a:t>10-fold cross validation on one day of query logs from a large spam filtering appliance provider</a:t>
            </a:r>
          </a:p>
        </p:txBody>
      </p:sp>
      <p:sp>
        <p:nvSpPr>
          <p:cNvPr id="44036" name="Rectangle 9">
            <a:extLst>
              <a:ext uri="{FF2B5EF4-FFF2-40B4-BE49-F238E27FC236}">
                <a16:creationId xmlns:a16="http://schemas.microsoft.com/office/drawing/2014/main" id="{1C76BCCC-3B73-0A4D-A4D1-00C4879F3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244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Using </a:t>
            </a:r>
            <a:r>
              <a:rPr lang="en-US" altLang="en-US" sz="2800" i="1"/>
              <a:t>only network-level features</a:t>
            </a:r>
            <a:endParaRPr lang="en-US" altLang="en-US" sz="2800"/>
          </a:p>
        </p:txBody>
      </p:sp>
      <p:pic>
        <p:nvPicPr>
          <p:cNvPr id="44037" name="Picture 10">
            <a:extLst>
              <a:ext uri="{FF2B5EF4-FFF2-40B4-BE49-F238E27FC236}">
                <a16:creationId xmlns:a16="http://schemas.microsoft.com/office/drawing/2014/main" id="{DD135A0A-7914-B345-A840-3625DD88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18" y="3012018"/>
            <a:ext cx="4288367" cy="187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2B097F17-05D5-114D-9EBF-F0D39B39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985" y="2851151"/>
            <a:ext cx="4516967" cy="217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259C1C-B612-A94D-9B36-772D80BC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317" y="5981701"/>
            <a:ext cx="8839200" cy="83099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Anirudh Ramachandran, Nick Feamster, and Santosh Vempala, 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Filtering Spam with Behavioral Blacklisting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200" i="1">
                <a:solidFill>
                  <a:srgbClr val="000000"/>
                </a:solidFill>
                <a:ea typeface="ＭＳ Ｐゴシック" panose="020B0600070205080204" pitchFamily="34" charset="-128"/>
              </a:rPr>
              <a:t>ACM CCS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2007</a:t>
            </a:r>
          </a:p>
          <a:p>
            <a:pPr eaLnBrk="1" hangingPunct="1">
              <a:defRPr/>
            </a:pPr>
            <a:b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Shuang Hao, Nick Feamster, Alex Gray and Sven Krasser, 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SNARE: Spatio-temporal Network-level Automatic Reputation Engine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200" i="1">
                <a:solidFill>
                  <a:srgbClr val="000000"/>
                </a:solidFill>
                <a:ea typeface="ＭＳ Ｐゴシック" panose="020B0600070205080204" pitchFamily="34" charset="-128"/>
              </a:rPr>
              <a:t>USENIX Security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August 2009</a:t>
            </a:r>
            <a:endParaRPr lang="en-US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4040" name="Picture 9">
            <a:extLst>
              <a:ext uri="{FF2B5EF4-FFF2-40B4-BE49-F238E27FC236}">
                <a16:creationId xmlns:a16="http://schemas.microsoft.com/office/drawing/2014/main" id="{ABDA6C8B-FC5A-FF4D-9DD6-93D8D0FDE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995085"/>
            <a:ext cx="11620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D58106A4-7A4D-4F42-BCCE-F24E25E78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Going Back Earlier in Time:</a:t>
            </a:r>
            <a:br>
              <a:rPr lang="en-US" altLang="en-US" sz="3200"/>
            </a:br>
            <a:r>
              <a:rPr lang="en-US" altLang="en-US" sz="3200"/>
              <a:t>Attackers Use the Domain Name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E499-5B2A-4748-AF45-5CDC22EC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Attackers use URLs to propagate scams and malware</a:t>
            </a:r>
          </a:p>
          <a:p>
            <a:pPr lvl="1">
              <a:defRPr/>
            </a:pPr>
            <a:r>
              <a:rPr lang="en-US" b="1" dirty="0">
                <a:solidFill>
                  <a:srgbClr val="2D2D8A"/>
                </a:solidFill>
              </a:rPr>
              <a:t>Idea:</a:t>
            </a:r>
            <a:r>
              <a:rPr lang="en-US" dirty="0"/>
              <a:t> Use properties of the registered domains to identify spam, scams, etc.</a:t>
            </a:r>
          </a:p>
          <a:p>
            <a:pPr lvl="1">
              <a:defRPr/>
            </a:pPr>
            <a:r>
              <a:rPr lang="en-US" dirty="0"/>
              <a:t>Problem: How to identify the reputation of a domain?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Previous work relies on observing record changes, which may take time to observe.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</a:rPr>
              <a:t>Alternative: </a:t>
            </a:r>
            <a:r>
              <a:rPr lang="en-US" dirty="0"/>
              <a:t>Look for query patterns within short time of registration.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E6E3A84D-DDFB-4D4F-A6AE-2B2678AE3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4E72CB-A212-1E4F-8F6E-1B04437D67F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EFCC70A-7AB7-194E-AF8C-5DA62D9D9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Predictive Analytics and DNS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E4B7236E-CD10-B843-AF09-5C50F27101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Domain registration and resource record establishment </a:t>
            </a:r>
            <a:r>
              <a:rPr lang="en-US" altLang="en-US" b="1">
                <a:solidFill>
                  <a:srgbClr val="333399"/>
                </a:solidFill>
              </a:rPr>
              <a:t>occur before attacks take place</a:t>
            </a:r>
          </a:p>
          <a:p>
            <a:r>
              <a:rPr lang="en-US" altLang="en-US"/>
              <a:t>DNS infrastructure for scam domains is located in </a:t>
            </a:r>
            <a:r>
              <a:rPr lang="en-US" altLang="en-US" b="1">
                <a:solidFill>
                  <a:srgbClr val="333399"/>
                </a:solidFill>
              </a:rPr>
              <a:t>different address space regions and autonomous systems</a:t>
            </a:r>
            <a:r>
              <a:rPr lang="en-US" altLang="en-US"/>
              <a:t> than the infrastructure for legitimate domains.</a:t>
            </a:r>
          </a:p>
          <a:p>
            <a:r>
              <a:rPr lang="en-US" altLang="en-US" b="1">
                <a:solidFill>
                  <a:srgbClr val="333399"/>
                </a:solidFill>
              </a:rPr>
              <a:t>Early lookup patterns </a:t>
            </a:r>
            <a:r>
              <a:rPr lang="en-US" altLang="en-US"/>
              <a:t>for a newly registered malicious domain differ significantly from the patterns for a legitimate domain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2E313DB7-7ABA-C84A-ABFB-B3D956B86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00FC7-0E71-6A4C-9E75-A8B18797298A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59396" name="TextBox 4">
            <a:extLst>
              <a:ext uri="{FF2B5EF4-FFF2-40B4-BE49-F238E27FC236}">
                <a16:creationId xmlns:a16="http://schemas.microsoft.com/office/drawing/2014/main" id="{52372FE5-116E-CD48-BD09-EA0382D7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517" y="6045201"/>
            <a:ext cx="8229600" cy="5847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600"/>
              <a:t>S. Hao, N. Feamster, R. Pandrangi. “Monitoring the Initial DNS Behavior of Malicious Domains”, </a:t>
            </a:r>
            <a:r>
              <a:rPr lang="en-US" altLang="en-US" sz="1600" i="1"/>
              <a:t>ACM SIGCOMM Internet Measurement Conference</a:t>
            </a:r>
            <a:r>
              <a:rPr lang="en-US" altLang="en-US" sz="1600"/>
              <a:t>, November 2011.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81873000-D72B-794F-95C9-666139BC9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Prediction: </a:t>
            </a:r>
            <a:br>
              <a:rPr lang="en-US" altLang="en-US"/>
            </a:br>
            <a:r>
              <a:rPr lang="en-US" altLang="en-US"/>
              <a:t>Registration Occurs Before Attack!</a:t>
            </a:r>
          </a:p>
        </p:txBody>
      </p:sp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1648120D-AF23-194A-B14C-7E78EBD1D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0527-D719-704E-8958-640B11BC6773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508D5FCE-57D0-E94F-B98C-23842C7B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90700"/>
            <a:ext cx="61722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Box 5">
            <a:extLst>
              <a:ext uri="{FF2B5EF4-FFF2-40B4-BE49-F238E27FC236}">
                <a16:creationId xmlns:a16="http://schemas.microsoft.com/office/drawing/2014/main" id="{C896D411-8EC6-994F-BE64-C7A60BEA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1" y="3536952"/>
            <a:ext cx="4042833" cy="120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More than 55% of the malicious domains appeared in spam campaigns more than one day after they were registered.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4">
            <a:extLst>
              <a:ext uri="{FF2B5EF4-FFF2-40B4-BE49-F238E27FC236}">
                <a16:creationId xmlns:a16="http://schemas.microsoft.com/office/drawing/2014/main" id="{0F4004F1-6BCA-DC44-808F-1333F6F71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Lookups Precede Attacks!</a:t>
            </a:r>
          </a:p>
        </p:txBody>
      </p:sp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FCC06F19-823A-E942-9C6F-55E9851A5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D264D7-92CD-FC49-ADC3-81B9ABAC683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49155" name="Picture 6">
            <a:extLst>
              <a:ext uri="{FF2B5EF4-FFF2-40B4-BE49-F238E27FC236}">
                <a16:creationId xmlns:a16="http://schemas.microsoft.com/office/drawing/2014/main" id="{5DF1ACA8-2FC7-2C45-9DFF-CA97230A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34" y="1538817"/>
            <a:ext cx="70485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7">
            <a:extLst>
              <a:ext uri="{FF2B5EF4-FFF2-40B4-BE49-F238E27FC236}">
                <a16:creationId xmlns:a16="http://schemas.microsoft.com/office/drawing/2014/main" id="{6F6CE38A-49E3-DE41-9F24-43DBCCEEF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733" y="2499785"/>
            <a:ext cx="3208867" cy="1754316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Queries to the scam domains increased quickly after the domains were registered, and usually reach the peak in the first 3–4 days.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75E-1769-4240-AEA1-1BDF68D1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191972"/>
            <a:ext cx="10515600" cy="1325563"/>
          </a:xfrm>
        </p:spPr>
        <p:txBody>
          <a:bodyPr/>
          <a:lstStyle/>
          <a:p>
            <a:r>
              <a:rPr lang="en-US" dirty="0"/>
              <a:t>The Machine Learning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2F38D-D5C3-8845-81F8-415857C0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2" y="1604638"/>
            <a:ext cx="11803076" cy="2656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296F4-2BC0-6949-AAAD-F42333D2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174889"/>
            <a:ext cx="12003569" cy="2491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2B6FCA-6CBC-F542-9D0C-69617074B198}"/>
              </a:ext>
            </a:extLst>
          </p:cNvPr>
          <p:cNvSpPr txBox="1"/>
          <p:nvPr/>
        </p:nvSpPr>
        <p:spPr>
          <a:xfrm>
            <a:off x="10294070" y="6403825"/>
            <a:ext cx="18762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Credit: Alex Gray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4DB0E-B9F5-8D43-819B-996269B289FD}"/>
              </a:ext>
            </a:extLst>
          </p:cNvPr>
          <p:cNvSpPr/>
          <p:nvPr/>
        </p:nvSpPr>
        <p:spPr>
          <a:xfrm>
            <a:off x="8140390" y="1604638"/>
            <a:ext cx="1672683" cy="23540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393CBF56-27C1-C842-AFBC-172135989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Lookup Behavior</a:t>
            </a:r>
          </a:p>
        </p:txBody>
      </p:sp>
      <p:sp>
        <p:nvSpPr>
          <p:cNvPr id="50178" name="Content Placeholder 3">
            <a:extLst>
              <a:ext uri="{FF2B5EF4-FFF2-40B4-BE49-F238E27FC236}">
                <a16:creationId xmlns:a16="http://schemas.microsoft.com/office/drawing/2014/main" id="{6B454E58-6C59-ED4D-91F2-D7BD139EA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3617" y="1600200"/>
            <a:ext cx="8229600" cy="1949451"/>
          </a:xfrm>
        </p:spPr>
        <p:txBody>
          <a:bodyPr/>
          <a:lstStyle/>
          <a:p>
            <a:r>
              <a:rPr lang="en-US" altLang="en-US"/>
              <a:t>Different malicious domains are looked up by similar group of network blocks, which may indicate that they are part of the same spamming campaign.</a:t>
            </a:r>
          </a:p>
        </p:txBody>
      </p:sp>
      <p:sp>
        <p:nvSpPr>
          <p:cNvPr id="50179" name="Slide Number Placeholder 2">
            <a:extLst>
              <a:ext uri="{FF2B5EF4-FFF2-40B4-BE49-F238E27FC236}">
                <a16:creationId xmlns:a16="http://schemas.microsoft.com/office/drawing/2014/main" id="{365EF11B-DDCB-8841-9A90-8845B1195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273123-EE5F-0E4A-815F-3359A5A891A8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7DC03BCA-B345-664B-921C-242F4B8F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618" y="3723217"/>
            <a:ext cx="5742516" cy="242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>
            <a:extLst>
              <a:ext uri="{FF2B5EF4-FFF2-40B4-BE49-F238E27FC236}">
                <a16:creationId xmlns:a16="http://schemas.microsoft.com/office/drawing/2014/main" id="{D6896992-E73A-E045-B21A-277EBAE0B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884" y="2491317"/>
            <a:ext cx="8763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>
                <a:solidFill>
                  <a:srgbClr val="FF0000"/>
                </a:solidFill>
              </a:rPr>
              <a:t>With Better Data, Possible to Predict Attacks Even Earlier!</a:t>
            </a:r>
          </a:p>
        </p:txBody>
      </p:sp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738B010A-88B8-C940-AC38-598C4670BE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3A77C0-8A4B-374A-8251-0653A4CEB0D4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1" descr="cheaprx.png">
            <a:extLst>
              <a:ext uri="{FF2B5EF4-FFF2-40B4-BE49-F238E27FC236}">
                <a16:creationId xmlns:a16="http://schemas.microsoft.com/office/drawing/2014/main" id="{73711EE6-1117-7F4D-A600-FC752D2D1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4" y="3431117"/>
            <a:ext cx="2709333" cy="6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D2A422-EC3C-2848-99BA-D7D21E4C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DNS Predictive Analytics for </a:t>
            </a:r>
            <a:br>
              <a:rPr lang="en-US" dirty="0"/>
            </a:br>
            <a:r>
              <a:rPr lang="en-US" dirty="0"/>
              <a:t>Attack Prediction</a:t>
            </a:r>
          </a:p>
        </p:txBody>
      </p:sp>
      <p:pic>
        <p:nvPicPr>
          <p:cNvPr id="52227" name="Picture 5" descr="registration.jpg">
            <a:extLst>
              <a:ext uri="{FF2B5EF4-FFF2-40B4-BE49-F238E27FC236}">
                <a16:creationId xmlns:a16="http://schemas.microsoft.com/office/drawing/2014/main" id="{B4BACF39-53B2-D743-BC6C-E8BE257DA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16035" r="34660"/>
          <a:stretch>
            <a:fillRect/>
          </a:stretch>
        </p:blipFill>
        <p:spPr bwMode="auto">
          <a:xfrm>
            <a:off x="1985434" y="3431117"/>
            <a:ext cx="1970617" cy="18436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6" descr="detection.png">
            <a:extLst>
              <a:ext uri="{FF2B5EF4-FFF2-40B4-BE49-F238E27FC236}">
                <a16:creationId xmlns:a16="http://schemas.microsoft.com/office/drawing/2014/main" id="{14B097CB-2AE3-394B-800E-E135C06A6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3431117"/>
            <a:ext cx="1968500" cy="18436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77F4E5-3991-CB4B-92A2-7096F19051B9}"/>
              </a:ext>
            </a:extLst>
          </p:cNvPr>
          <p:cNvSpPr/>
          <p:nvPr/>
        </p:nvSpPr>
        <p:spPr>
          <a:xfrm>
            <a:off x="4745567" y="3431117"/>
            <a:ext cx="2713567" cy="184361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noFill/>
            </a:endParaRPr>
          </a:p>
        </p:txBody>
      </p:sp>
      <p:pic>
        <p:nvPicPr>
          <p:cNvPr id="52230" name="Picture 14" descr="pill.png">
            <a:extLst>
              <a:ext uri="{FF2B5EF4-FFF2-40B4-BE49-F238E27FC236}">
                <a16:creationId xmlns:a16="http://schemas.microsoft.com/office/drawing/2014/main" id="{25C5A719-0F4A-AB42-9FE6-FEF66FB3C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34" y="4097867"/>
            <a:ext cx="1629833" cy="116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Box 17">
            <a:extLst>
              <a:ext uri="{FF2B5EF4-FFF2-40B4-BE49-F238E27FC236}">
                <a16:creationId xmlns:a16="http://schemas.microsoft.com/office/drawing/2014/main" id="{FC923221-6AB8-9F4A-9325-AD66E1F8B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161" y="2889251"/>
            <a:ext cx="2371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Registration</a:t>
            </a:r>
          </a:p>
        </p:txBody>
      </p:sp>
      <p:sp>
        <p:nvSpPr>
          <p:cNvPr id="52232" name="TextBox 18">
            <a:extLst>
              <a:ext uri="{FF2B5EF4-FFF2-40B4-BE49-F238E27FC236}">
                <a16:creationId xmlns:a16="http://schemas.microsoft.com/office/drawing/2014/main" id="{693A65F6-FC6B-2E4E-896E-2E711C3B6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285" y="2889251"/>
            <a:ext cx="914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52233" name="TextBox 19">
            <a:extLst>
              <a:ext uri="{FF2B5EF4-FFF2-40B4-BE49-F238E27FC236}">
                <a16:creationId xmlns:a16="http://schemas.microsoft.com/office/drawing/2014/main" id="{56068BF4-1352-B24B-98EB-115EFB61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888" y="2889251"/>
            <a:ext cx="1915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Detection</a:t>
            </a:r>
          </a:p>
        </p:txBody>
      </p:sp>
      <p:sp>
        <p:nvSpPr>
          <p:cNvPr id="52234" name="TextBox 20">
            <a:extLst>
              <a:ext uri="{FF2B5EF4-FFF2-40B4-BE49-F238E27FC236}">
                <a16:creationId xmlns:a16="http://schemas.microsoft.com/office/drawing/2014/main" id="{A4B3F52F-ED03-7046-9BB2-6F6361BE2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419" y="1644651"/>
            <a:ext cx="6643164" cy="95410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宋体" panose="02010600030101010101" pitchFamily="2" charset="-122"/>
              </a:rPr>
              <a:t>P</a:t>
            </a:r>
            <a:r>
              <a:rPr lang="en-US" altLang="en-US" sz="2800">
                <a:ea typeface="宋体" panose="02010600030101010101" pitchFamily="2" charset="-122"/>
              </a:rPr>
              <a:t>roactive </a:t>
            </a:r>
            <a:r>
              <a:rPr lang="en-US" altLang="en-US" sz="2800" b="1">
                <a:ea typeface="宋体" panose="02010600030101010101" pitchFamily="2" charset="-122"/>
              </a:rPr>
              <a:t>R</a:t>
            </a:r>
            <a:r>
              <a:rPr lang="en-US" altLang="en-US" sz="2800">
                <a:ea typeface="宋体" panose="02010600030101010101" pitchFamily="2" charset="-122"/>
              </a:rPr>
              <a:t>ecognition and </a:t>
            </a:r>
            <a:r>
              <a:rPr lang="en-US" altLang="en-US" sz="2800" b="1">
                <a:ea typeface="宋体" panose="02010600030101010101" pitchFamily="2" charset="-122"/>
              </a:rPr>
              <a:t>E</a:t>
            </a:r>
            <a:r>
              <a:rPr lang="en-US" altLang="en-US" sz="2800">
                <a:ea typeface="宋体" panose="02010600030101010101" pitchFamily="2" charset="-122"/>
              </a:rPr>
              <a:t>limination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宋体" panose="02010600030101010101" pitchFamily="2" charset="-122"/>
              </a:rPr>
              <a:t>D</a:t>
            </a:r>
            <a:r>
              <a:rPr lang="en-US" altLang="en-US" sz="2800">
                <a:ea typeface="宋体" panose="02010600030101010101" pitchFamily="2" charset="-122"/>
              </a:rPr>
              <a:t>omain </a:t>
            </a:r>
            <a:r>
              <a:rPr lang="en-US" altLang="en-US" sz="2800" b="1">
                <a:ea typeface="宋体" panose="02010600030101010101" pitchFamily="2" charset="-122"/>
              </a:rPr>
              <a:t>A</a:t>
            </a:r>
            <a:r>
              <a:rPr lang="en-US" altLang="en-US" sz="2800">
                <a:ea typeface="宋体" panose="02010600030101010101" pitchFamily="2" charset="-122"/>
              </a:rPr>
              <a:t>buse at </a:t>
            </a:r>
            <a:r>
              <a:rPr lang="en-US" altLang="en-US" sz="2800" b="1">
                <a:ea typeface="宋体" panose="02010600030101010101" pitchFamily="2" charset="-122"/>
              </a:rPr>
              <a:t>T</a:t>
            </a:r>
            <a:r>
              <a:rPr lang="en-US" altLang="en-US" sz="2800">
                <a:ea typeface="宋体" panose="02010600030101010101" pitchFamily="2" charset="-122"/>
              </a:rPr>
              <a:t>ime-</a:t>
            </a:r>
            <a:r>
              <a:rPr lang="en-US" altLang="en-US" sz="2800" b="1">
                <a:ea typeface="宋体" panose="02010600030101010101" pitchFamily="2" charset="-122"/>
              </a:rPr>
              <a:t>o</a:t>
            </a:r>
            <a:r>
              <a:rPr lang="en-US" altLang="en-US" sz="2800">
                <a:ea typeface="宋体" panose="02010600030101010101" pitchFamily="2" charset="-122"/>
              </a:rPr>
              <a:t>f-</a:t>
            </a:r>
            <a:r>
              <a:rPr lang="en-US" altLang="en-US" sz="2800" b="1">
                <a:ea typeface="宋体" panose="02010600030101010101" pitchFamily="2" charset="-122"/>
              </a:rPr>
              <a:t>R</a:t>
            </a:r>
            <a:r>
              <a:rPr lang="en-US" altLang="en-US" sz="2800">
                <a:ea typeface="宋体" panose="02010600030101010101" pitchFamily="2" charset="-122"/>
              </a:rPr>
              <a:t>egistration</a:t>
            </a:r>
          </a:p>
        </p:txBody>
      </p:sp>
      <p:sp>
        <p:nvSpPr>
          <p:cNvPr id="52235" name="TextBox 22">
            <a:extLst>
              <a:ext uri="{FF2B5EF4-FFF2-40B4-BE49-F238E27FC236}">
                <a16:creationId xmlns:a16="http://schemas.microsoft.com/office/drawing/2014/main" id="{7D7A3401-BB4E-DA4F-BFED-58055B30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581" y="5590117"/>
            <a:ext cx="19848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Life Cycle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EEFA22-6FE1-D146-9945-5AD9F32E3BF4}"/>
              </a:ext>
            </a:extLst>
          </p:cNvPr>
          <p:cNvCxnSpPr/>
          <p:nvPr/>
        </p:nvCxnSpPr>
        <p:spPr>
          <a:xfrm flipH="1">
            <a:off x="10208684" y="5685367"/>
            <a:ext cx="0" cy="36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05E647-513C-D647-97AB-CF25C0CFDFB1}"/>
              </a:ext>
            </a:extLst>
          </p:cNvPr>
          <p:cNvCxnSpPr/>
          <p:nvPr/>
        </p:nvCxnSpPr>
        <p:spPr>
          <a:xfrm flipH="1">
            <a:off x="1981200" y="5685367"/>
            <a:ext cx="0" cy="36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41DE92-7171-B441-8C65-54C51BDD794C}"/>
              </a:ext>
            </a:extLst>
          </p:cNvPr>
          <p:cNvCxnSpPr>
            <a:stCxn id="52235" idx="3"/>
          </p:cNvCxnSpPr>
          <p:nvPr/>
        </p:nvCxnSpPr>
        <p:spPr>
          <a:xfrm flipV="1">
            <a:off x="7088420" y="5882218"/>
            <a:ext cx="3120265" cy="2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636E8-A444-3745-8F66-7BAB976F85EB}"/>
              </a:ext>
            </a:extLst>
          </p:cNvPr>
          <p:cNvCxnSpPr>
            <a:stCxn id="52235" idx="1"/>
          </p:cNvCxnSpPr>
          <p:nvPr/>
        </p:nvCxnSpPr>
        <p:spPr>
          <a:xfrm flipH="1" flipV="1">
            <a:off x="1981201" y="5871634"/>
            <a:ext cx="3122380" cy="10871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50B01FF5-E623-DE44-9B81-BACBDB633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Profile Features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EA1B7E6E-C0E2-9B45-9C1D-2DD8146AE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from registration event</a:t>
            </a:r>
          </a:p>
          <a:p>
            <a:pPr lvl="1"/>
            <a:r>
              <a:rPr lang="en-US" altLang="en-US"/>
              <a:t>Registrar, nameserver, character tri-grams, etc.</a:t>
            </a:r>
          </a:p>
          <a:p>
            <a:endParaRPr lang="en-US" altLang="en-US"/>
          </a:p>
          <a:p>
            <a:r>
              <a:rPr lang="en-US" altLang="en-US"/>
              <a:t>Includes edit distance to known bad domains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23AFA-BA9A-7242-BFCE-97107D7D8BD8}"/>
              </a:ext>
            </a:extLst>
          </p:cNvPr>
          <p:cNvSpPr txBox="1"/>
          <p:nvPr/>
        </p:nvSpPr>
        <p:spPr>
          <a:xfrm>
            <a:off x="5450417" y="4201585"/>
            <a:ext cx="1265090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abcdef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41721AF1-B459-3942-8916-0D2B39A4A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942" y="4201585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abc</a:t>
            </a:r>
            <a:r>
              <a:rPr lang="en-US" altLang="en-US" sz="2800" b="1">
                <a:solidFill>
                  <a:srgbClr val="953735"/>
                </a:solidFill>
                <a:ea typeface="宋体" panose="02010600030101010101" pitchFamily="2" charset="-122"/>
              </a:rPr>
              <a:t>H</a:t>
            </a: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def</a:t>
            </a:r>
          </a:p>
        </p:txBody>
      </p:sp>
      <p:sp>
        <p:nvSpPr>
          <p:cNvPr id="53253" name="TextBox 9">
            <a:extLst>
              <a:ext uri="{FF2B5EF4-FFF2-40B4-BE49-F238E27FC236}">
                <a16:creationId xmlns:a16="http://schemas.microsoft.com/office/drawing/2014/main" id="{FF79510C-94FA-C74F-B4E1-584C69E7A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4" y="4201585"/>
            <a:ext cx="1664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Insertion: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0030D-4778-C647-B4F7-E2B3F01A706E}"/>
              </a:ext>
            </a:extLst>
          </p:cNvPr>
          <p:cNvSpPr txBox="1"/>
          <p:nvPr/>
        </p:nvSpPr>
        <p:spPr>
          <a:xfrm>
            <a:off x="5450417" y="4919134"/>
            <a:ext cx="1524776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abc</a:t>
            </a:r>
            <a:r>
              <a:rPr lang="en-US" sz="2800" b="1" dirty="0" err="1">
                <a:solidFill>
                  <a:srgbClr val="953735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def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5" name="TextBox 6">
            <a:extLst>
              <a:ext uri="{FF2B5EF4-FFF2-40B4-BE49-F238E27FC236}">
                <a16:creationId xmlns:a16="http://schemas.microsoft.com/office/drawing/2014/main" id="{167FC995-81B6-A948-91FB-8A9F64FA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628" y="4919134"/>
            <a:ext cx="1265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abcdef</a:t>
            </a:r>
          </a:p>
        </p:txBody>
      </p:sp>
      <p:sp>
        <p:nvSpPr>
          <p:cNvPr id="53256" name="TextBox 10">
            <a:extLst>
              <a:ext uri="{FF2B5EF4-FFF2-40B4-BE49-F238E27FC236}">
                <a16:creationId xmlns:a16="http://schemas.microsoft.com/office/drawing/2014/main" id="{A270B947-32A8-164F-9A21-97479888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5" y="4919134"/>
            <a:ext cx="1604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Deletion:</a:t>
            </a:r>
          </a:p>
        </p:txBody>
      </p:sp>
      <p:sp>
        <p:nvSpPr>
          <p:cNvPr id="53257" name="TextBox 7">
            <a:extLst>
              <a:ext uri="{FF2B5EF4-FFF2-40B4-BE49-F238E27FC236}">
                <a16:creationId xmlns:a16="http://schemas.microsoft.com/office/drawing/2014/main" id="{98ADD886-5B1A-1E4D-8E1F-1F6BDAAB6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418" y="5647268"/>
            <a:ext cx="1345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</a:t>
            </a:r>
            <a:r>
              <a:rPr lang="en-US" altLang="en-US" sz="2800" b="1">
                <a:solidFill>
                  <a:srgbClr val="953735"/>
                </a:solidFill>
                <a:ea typeface="宋体" panose="02010600030101010101" pitchFamily="2" charset="-122"/>
              </a:rPr>
              <a:t>C</a:t>
            </a: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def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6488A-10DC-0147-ABA2-D81B5CDA596C}"/>
              </a:ext>
            </a:extLst>
          </p:cNvPr>
          <p:cNvSpPr txBox="1"/>
          <p:nvPr/>
        </p:nvSpPr>
        <p:spPr>
          <a:xfrm>
            <a:off x="7775477" y="5647268"/>
            <a:ext cx="1345240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algn="r" eaLnBrk="1" hangingPunct="1">
              <a:defRPr/>
            </a:pPr>
            <a:r>
              <a:rPr lang="en-US" sz="2800" dirty="0" err="1">
                <a:solidFill>
                  <a:srgbClr val="7F7F7F"/>
                </a:solidFill>
                <a:latin typeface="Arial" charset="0"/>
                <a:ea typeface="宋体" charset="0"/>
                <a:cs typeface="宋体" charset="0"/>
              </a:rPr>
              <a:t>ab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r>
              <a:rPr lang="en-US" sz="2800" dirty="0" err="1">
                <a:solidFill>
                  <a:srgbClr val="7F7F7F"/>
                </a:solidFill>
                <a:latin typeface="Arial" charset="0"/>
                <a:ea typeface="宋体" charset="0"/>
                <a:cs typeface="宋体" charset="0"/>
              </a:rPr>
              <a:t>def</a:t>
            </a:r>
            <a:endParaRPr lang="en-US" sz="2800" dirty="0">
              <a:solidFill>
                <a:srgbClr val="7F7F7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9" name="TextBox 11">
            <a:extLst>
              <a:ext uri="{FF2B5EF4-FFF2-40B4-BE49-F238E27FC236}">
                <a16:creationId xmlns:a16="http://schemas.microsoft.com/office/drawing/2014/main" id="{FED85773-81F2-144A-9144-2F39C6D1F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4" y="5647268"/>
            <a:ext cx="2162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Substitution: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266424-E32F-F048-B650-24345EB41104}"/>
              </a:ext>
            </a:extLst>
          </p:cNvPr>
          <p:cNvCxnSpPr>
            <a:stCxn id="4" idx="3"/>
            <a:endCxn id="53252" idx="1"/>
          </p:cNvCxnSpPr>
          <p:nvPr/>
        </p:nvCxnSpPr>
        <p:spPr>
          <a:xfrm>
            <a:off x="6715507" y="4463195"/>
            <a:ext cx="880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05D77-10B2-FA4B-9AD6-469811E48026}"/>
              </a:ext>
            </a:extLst>
          </p:cNvPr>
          <p:cNvCxnSpPr>
            <a:stCxn id="6" idx="3"/>
            <a:endCxn id="53255" idx="1"/>
          </p:cNvCxnSpPr>
          <p:nvPr/>
        </p:nvCxnSpPr>
        <p:spPr>
          <a:xfrm>
            <a:off x="6975193" y="5180744"/>
            <a:ext cx="880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7DEF99-7FAD-0643-869D-3910EC3472CA}"/>
              </a:ext>
            </a:extLst>
          </p:cNvPr>
          <p:cNvCxnSpPr>
            <a:stCxn id="53257" idx="3"/>
            <a:endCxn id="9" idx="1"/>
          </p:cNvCxnSpPr>
          <p:nvPr/>
        </p:nvCxnSpPr>
        <p:spPr>
          <a:xfrm>
            <a:off x="6795658" y="5908878"/>
            <a:ext cx="9798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00EB764A-9673-1D4A-8540-A4287B2A0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Registration History Features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D52BCF52-2E2C-1647-BE31-B527A22C5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2707217"/>
          </a:xfrm>
        </p:spPr>
        <p:txBody>
          <a:bodyPr/>
          <a:lstStyle/>
          <a:p>
            <a:r>
              <a:rPr lang="en-US" altLang="en-US"/>
              <a:t>Data from previous registration</a:t>
            </a:r>
          </a:p>
          <a:p>
            <a:pPr lvl="1"/>
            <a:r>
              <a:rPr lang="en-US" altLang="en-US"/>
              <a:t>Previous registrar, re-registration latency, etc.</a:t>
            </a:r>
          </a:p>
          <a:p>
            <a:endParaRPr lang="en-US" altLang="en-US"/>
          </a:p>
          <a:p>
            <a:r>
              <a:rPr lang="en-US" altLang="en-US"/>
              <a:t>Separate reuse into drop-catch and retread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5131B78E-EE0E-4146-ADEE-3E08005A7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Batch Correlation Features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37D27751-89A5-F849-A891-3D8F55A20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from registrations in same time interval</a:t>
            </a:r>
          </a:p>
          <a:p>
            <a:pPr lvl="1"/>
            <a:r>
              <a:rPr lang="en-US" altLang="en-US"/>
              <a:t>batch size, rate and types of reuse, etc.</a:t>
            </a:r>
          </a:p>
          <a:p>
            <a:r>
              <a:rPr lang="en-US" altLang="en-US"/>
              <a:t>Name cohesiveness using edit distance </a:t>
            </a:r>
          </a:p>
          <a:p>
            <a:endParaRPr lang="en-US" altLang="en-US"/>
          </a:p>
        </p:txBody>
      </p:sp>
      <p:sp>
        <p:nvSpPr>
          <p:cNvPr id="50179" name="TextBox 5">
            <a:extLst>
              <a:ext uri="{FF2B5EF4-FFF2-40B4-BE49-F238E27FC236}">
                <a16:creationId xmlns:a16="http://schemas.microsoft.com/office/drawing/2014/main" id="{FD2EABD0-0BE0-6D4A-AA03-7EF2A80EE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661" y="3947585"/>
            <a:ext cx="1576072" cy="492443"/>
          </a:xfrm>
          <a:prstGeom prst="rect">
            <a:avLst/>
          </a:prstGeom>
          <a:noFill/>
          <a:ln>
            <a:noFill/>
          </a:ln>
        </p:spPr>
        <p:txBody>
          <a:bodyPr wrap="none" tIns="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2600"/>
              <a:t>Cohesive</a:t>
            </a:r>
          </a:p>
        </p:txBody>
      </p:sp>
      <p:sp>
        <p:nvSpPr>
          <p:cNvPr id="50180" name="TextBox 6">
            <a:extLst>
              <a:ext uri="{FF2B5EF4-FFF2-40B4-BE49-F238E27FC236}">
                <a16:creationId xmlns:a16="http://schemas.microsoft.com/office/drawing/2014/main" id="{0A7E0239-0B32-244A-B5C7-44D3FE3F5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000" y="4760385"/>
            <a:ext cx="1928733" cy="492443"/>
          </a:xfrm>
          <a:prstGeom prst="rect">
            <a:avLst/>
          </a:prstGeom>
          <a:noFill/>
          <a:ln>
            <a:noFill/>
          </a:ln>
        </p:spPr>
        <p:txBody>
          <a:bodyPr wrap="none" tIns="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2600"/>
              <a:t>Uncohesive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7104B8-D92E-CB4E-9342-3E61E3C0EBC6}"/>
              </a:ext>
            </a:extLst>
          </p:cNvPr>
          <p:cNvCxnSpPr>
            <a:stCxn id="50179" idx="3"/>
          </p:cNvCxnSpPr>
          <p:nvPr/>
        </p:nvCxnSpPr>
        <p:spPr>
          <a:xfrm>
            <a:off x="4385733" y="4193807"/>
            <a:ext cx="1013885" cy="142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5D770-01EC-BE4C-813A-03D6199A0077}"/>
              </a:ext>
            </a:extLst>
          </p:cNvPr>
          <p:cNvCxnSpPr>
            <a:stCxn id="50180" idx="3"/>
          </p:cNvCxnSpPr>
          <p:nvPr/>
        </p:nvCxnSpPr>
        <p:spPr>
          <a:xfrm>
            <a:off x="4385733" y="5006607"/>
            <a:ext cx="1013885" cy="142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CFC9588-C88A-064E-837B-E5E2AAF5697A}"/>
              </a:ext>
            </a:extLst>
          </p:cNvPr>
          <p:cNvGraphicFramePr>
            <a:graphicFrameLocks noGrp="1"/>
          </p:cNvGraphicFramePr>
          <p:nvPr/>
        </p:nvGraphicFramePr>
        <p:xfrm>
          <a:off x="5450417" y="3532718"/>
          <a:ext cx="3513667" cy="329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179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Registration Batch</a:t>
                      </a:r>
                    </a:p>
                  </a:txBody>
                  <a:tcPr marT="0" marB="45725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home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3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snow.com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stationary.com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bestcooks.com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659222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Automated Detection </a:t>
            </a:r>
            <a:br>
              <a:rPr lang="en-US" dirty="0"/>
            </a:br>
            <a:r>
              <a:rPr lang="en-US" dirty="0"/>
              <a:t>of Propaganda (2012)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73" y="1997187"/>
            <a:ext cx="6120937" cy="3141587"/>
          </a:xfrm>
        </p:spPr>
        <p:txBody>
          <a:bodyPr/>
          <a:lstStyle/>
          <a:p>
            <a:pPr marL="457189" indent="-457189">
              <a:buFont typeface="Arial"/>
              <a:buChar char="•"/>
            </a:pPr>
            <a:r>
              <a:rPr lang="en-US" sz="3200" dirty="0"/>
              <a:t>Higher fraction of </a:t>
            </a:r>
            <a:r>
              <a:rPr lang="en-US" sz="3200" dirty="0" err="1"/>
              <a:t>retweets</a:t>
            </a:r>
            <a:endParaRPr lang="en-US" sz="3200" dirty="0"/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More </a:t>
            </a:r>
            <a:r>
              <a:rPr lang="en-US" sz="3200" dirty="0" err="1"/>
              <a:t>bursty</a:t>
            </a:r>
            <a:r>
              <a:rPr lang="en-US" sz="3200" dirty="0"/>
              <a:t> tweeting volumes</a:t>
            </a:r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Higher daily volumes</a:t>
            </a:r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Quick </a:t>
            </a:r>
            <a:r>
              <a:rPr lang="en-US" sz="3200" dirty="0" err="1"/>
              <a:t>retweeting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704419"/>
            <a:ext cx="603673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#bias: Measuring the Tweeting Behavior of Propagandists</a:t>
            </a:r>
          </a:p>
          <a:p>
            <a:r>
              <a:rPr lang="en-US" sz="1600" dirty="0"/>
              <a:t>by </a:t>
            </a:r>
            <a:r>
              <a:rPr lang="en-US" sz="1600" dirty="0" err="1"/>
              <a:t>Cristian</a:t>
            </a:r>
            <a:r>
              <a:rPr lang="en-US" sz="1600" dirty="0"/>
              <a:t> </a:t>
            </a:r>
            <a:r>
              <a:rPr lang="en-US" sz="1600" dirty="0" err="1"/>
              <a:t>Lumezanu</a:t>
            </a:r>
            <a:r>
              <a:rPr lang="en-US" sz="1600" dirty="0"/>
              <a:t>, Nick Feamster, and Hans Klein.</a:t>
            </a:r>
          </a:p>
          <a:p>
            <a:r>
              <a:rPr lang="en-US" sz="1600" dirty="0"/>
              <a:t>In the </a:t>
            </a:r>
            <a:r>
              <a:rPr lang="en-US" sz="1600" i="1" dirty="0"/>
              <a:t>Sixth International AAAI Conference on Weblogs and Social Media (ICWSM)</a:t>
            </a:r>
            <a:r>
              <a:rPr lang="en-US" sz="1600" dirty="0"/>
              <a:t>, 2012.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54" y="466872"/>
            <a:ext cx="6231447" cy="1708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81452" y="101893"/>
            <a:ext cx="271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Nevada Senate Race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57" y="3515026"/>
            <a:ext cx="5736388" cy="15041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41200" y="3085724"/>
            <a:ext cx="266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Debt Ceiling Debate</a:t>
            </a:r>
          </a:p>
        </p:txBody>
      </p:sp>
    </p:spTree>
    <p:extLst>
      <p:ext uri="{BB962C8B-B14F-4D97-AF65-F5344CB8AC3E}">
        <p14:creationId xmlns:p14="http://schemas.microsoft.com/office/powerpoint/2010/main" val="9216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D8D0-9420-5540-9871-7A643CDA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High-Volume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49FC2-5454-C147-81CD-D55554C7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658"/>
            <a:ext cx="12192000" cy="50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5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135D-E26D-8642-B473-F7B710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Retweet Fraction and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09BA3-2225-E94E-939C-1C3DADEC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525"/>
            <a:ext cx="12192000" cy="49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58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F82C-0771-6C4B-9FEF-372BF5C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5" y="290513"/>
            <a:ext cx="11983695" cy="1143000"/>
          </a:xfrm>
        </p:spPr>
        <p:txBody>
          <a:bodyPr>
            <a:normAutofit/>
          </a:bodyPr>
          <a:lstStyle/>
          <a:p>
            <a:r>
              <a:rPr lang="en-US" sz="3733" dirty="0"/>
              <a:t>Question: Does Disinformation “Infrastructure” Look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1853-CE80-0B40-8B97-7D609705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761961"/>
          </a:xfrm>
        </p:spPr>
        <p:txBody>
          <a:bodyPr>
            <a:normAutofit/>
          </a:bodyPr>
          <a:lstStyle/>
          <a:p>
            <a:r>
              <a:rPr lang="en-US" sz="3200" dirty="0"/>
              <a:t>Apply similar ideas to disinformation that were previously effective on spam, phishing, etc.</a:t>
            </a:r>
          </a:p>
          <a:p>
            <a:endParaRPr lang="en-US" sz="3200" dirty="0"/>
          </a:p>
          <a:p>
            <a:r>
              <a:rPr lang="en-US" sz="3200" dirty="0"/>
              <a:t>Look for analogous infrastructure invariants.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BFE86-5826-3B47-AFC7-0C01E069A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5029"/>
            <a:ext cx="12192000" cy="137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9A819-185B-8944-BEF5-3D806655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5784607"/>
            <a:ext cx="5842596" cy="284288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9A419E1-B1FB-9244-A0E2-CECDD6D09BC1}"/>
              </a:ext>
            </a:extLst>
          </p:cNvPr>
          <p:cNvSpPr/>
          <p:nvPr/>
        </p:nvSpPr>
        <p:spPr>
          <a:xfrm>
            <a:off x="0" y="4827787"/>
            <a:ext cx="6959856" cy="154391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2E25CAA-157D-9A4D-9A65-2F849EEF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and Privacy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C1E-41F5-D443-ABA8-E94A955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b="1"/>
              <a:t>Monitoring:</a:t>
            </a:r>
            <a:r>
              <a:rPr lang="en-US" altLang="en-US" sz="2200"/>
              <a:t> Gather only what’s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Use queries to drive data collection (IPFIX, packet traces, payload, DNS)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“deep dives” based on lightweight thresholds (script de-obfuscation)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Inference: </a:t>
            </a:r>
            <a:r>
              <a:rPr lang="en-US" altLang="en-US" sz="2200"/>
              <a:t>Detect attacks in real-time (not just offline traces)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“Compile” machine learning-based inference models to line-rate targets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gathering of more information as needed </a:t>
            </a:r>
            <a:br>
              <a:rPr lang="en-US" altLang="en-US" sz="1900"/>
            </a:br>
            <a:r>
              <a:rPr lang="en-US" altLang="en-US" sz="1900"/>
              <a:t>(networking meets active learning)</a:t>
            </a:r>
          </a:p>
          <a:p>
            <a:pPr>
              <a:lnSpc>
                <a:spcPct val="80000"/>
              </a:lnSpc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Control: </a:t>
            </a:r>
            <a:r>
              <a:rPr lang="en-US" altLang="en-US" sz="2200"/>
              <a:t>Automate (some) decisions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Rate limiting decisions (DNS response rate-limiting in-network)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Traffic redirection (e.g., to scrubbers, middleboxes)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On-the-fly placement of virtual middleboxes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900"/>
          </a:p>
        </p:txBody>
      </p:sp>
    </p:spTree>
    <p:extLst>
      <p:ext uri="{BB962C8B-B14F-4D97-AF65-F5344CB8AC3E}">
        <p14:creationId xmlns:p14="http://schemas.microsoft.com/office/powerpoint/2010/main" val="1642718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A2C-8484-9F4E-94F1-830C446A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18A6-8264-C347-B58D-FE726106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“disinformation” in the first place</a:t>
            </a:r>
          </a:p>
          <a:p>
            <a:pPr lvl="1"/>
            <a:r>
              <a:rPr lang="en-US" dirty="0"/>
              <a:t>Everything that’s false?</a:t>
            </a:r>
          </a:p>
          <a:p>
            <a:pPr lvl="1"/>
            <a:r>
              <a:rPr lang="en-US" dirty="0"/>
              <a:t>Information that is false but is made to look true?</a:t>
            </a:r>
          </a:p>
          <a:p>
            <a:pPr lvl="1"/>
            <a:r>
              <a:rPr lang="en-US" dirty="0"/>
              <a:t>What about motives? (profit, political, otherwise, …)</a:t>
            </a:r>
          </a:p>
          <a:p>
            <a:pPr lvl="1"/>
            <a:r>
              <a:rPr lang="en-US" dirty="0"/>
              <a:t>Partisan bias is not the same as disinformation</a:t>
            </a:r>
          </a:p>
          <a:p>
            <a:pPr lvl="1"/>
            <a:endParaRPr lang="en-US" dirty="0"/>
          </a:p>
          <a:p>
            <a:r>
              <a:rPr lang="en-US" dirty="0"/>
              <a:t>Importance of early detection</a:t>
            </a:r>
          </a:p>
          <a:p>
            <a:pPr lvl="1"/>
            <a:r>
              <a:rPr lang="en-US" dirty="0"/>
              <a:t>Once misinformation spreads, in some sense it may already be too late</a:t>
            </a:r>
          </a:p>
        </p:txBody>
      </p:sp>
    </p:spTree>
    <p:extLst>
      <p:ext uri="{BB962C8B-B14F-4D97-AF65-F5344CB8AC3E}">
        <p14:creationId xmlns:p14="http://schemas.microsoft.com/office/powerpoint/2010/main" val="3619449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D394-4FE1-284A-B5E5-1947EFAA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F203-CBA9-8647-AEEF-52228A47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769 disinformation websites from a combination of sources (</a:t>
            </a:r>
            <a:r>
              <a:rPr lang="en-US" sz="3200" dirty="0" err="1"/>
              <a:t>FactCheck</a:t>
            </a:r>
            <a:r>
              <a:rPr lang="en-US" sz="3200" dirty="0"/>
              <a:t>, Buzzfeed, Snopes, </a:t>
            </a:r>
            <a:r>
              <a:rPr lang="en-US" sz="3200" dirty="0" err="1"/>
              <a:t>Politifact</a:t>
            </a:r>
            <a:r>
              <a:rPr lang="en-US" sz="3200" dirty="0"/>
              <a:t>, Wikipedia, </a:t>
            </a:r>
            <a:r>
              <a:rPr lang="en-US" sz="3200" dirty="0" err="1"/>
              <a:t>Newsguard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533 authentic news sites from Amazon Web Information Services (AWIS)</a:t>
            </a:r>
          </a:p>
        </p:txBody>
      </p:sp>
    </p:spTree>
    <p:extLst>
      <p:ext uri="{BB962C8B-B14F-4D97-AF65-F5344CB8AC3E}">
        <p14:creationId xmlns:p14="http://schemas.microsoft.com/office/powerpoint/2010/main" val="173989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0C97-5044-7648-B1ED-04E2359A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9AA5-70AD-754D-AD45-3E49F2A5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websites need domain name / DNS infrastructure</a:t>
            </a:r>
          </a:p>
          <a:p>
            <a:endParaRPr lang="en-US" dirty="0"/>
          </a:p>
          <a:p>
            <a:r>
              <a:rPr lang="en-US" dirty="0"/>
              <a:t>Possible signals</a:t>
            </a:r>
          </a:p>
          <a:p>
            <a:pPr lvl="1"/>
            <a:r>
              <a:rPr lang="en-US" dirty="0"/>
              <a:t>Registrar / Registrant</a:t>
            </a:r>
          </a:p>
          <a:p>
            <a:pPr lvl="1"/>
            <a:r>
              <a:rPr lang="en-US" dirty="0"/>
              <a:t>Registration characteristics</a:t>
            </a:r>
            <a:br>
              <a:rPr lang="en-US" dirty="0"/>
            </a:br>
            <a:r>
              <a:rPr lang="en-US" dirty="0"/>
              <a:t>(e.g., expiration)</a:t>
            </a:r>
          </a:p>
          <a:p>
            <a:pPr lvl="1"/>
            <a:r>
              <a:rPr lang="en-US" dirty="0"/>
              <a:t>Domain name(s)</a:t>
            </a:r>
          </a:p>
          <a:p>
            <a:pPr lvl="1"/>
            <a:r>
              <a:rPr lang="en-US" dirty="0"/>
              <a:t>Authoritative nameserver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2E4E9-D301-F14D-B5DA-DDDB7519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423" y="2376882"/>
            <a:ext cx="5293455" cy="41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48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828D-829A-334E-8879-6C7A1A82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0A53D-423E-8A47-A6C1-B1945860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15" y="1345879"/>
            <a:ext cx="6639808" cy="54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0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4E4A-A129-1749-8A72-26C36C7F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Infrastructure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7073E-5306-D14C-BCBB-BA5E13B9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Alternate Name (SAN)</a:t>
            </a:r>
          </a:p>
          <a:p>
            <a:pPr lvl="1"/>
            <a:r>
              <a:rPr lang="en-US" dirty="0"/>
              <a:t>Enables sharing a certificate across multiple domain names</a:t>
            </a:r>
          </a:p>
          <a:p>
            <a:pPr lvl="1"/>
            <a:r>
              <a:rPr lang="en-US" dirty="0"/>
              <a:t>Surprise: Legitimate news organizations have long SAN count</a:t>
            </a:r>
          </a:p>
          <a:p>
            <a:endParaRPr lang="en-US" dirty="0"/>
          </a:p>
          <a:p>
            <a:r>
              <a:rPr lang="en-US" dirty="0"/>
              <a:t>Configuration errors</a:t>
            </a:r>
          </a:p>
          <a:p>
            <a:pPr lvl="1"/>
            <a:r>
              <a:rPr lang="en-US" dirty="0"/>
              <a:t>Misconfigured certificates</a:t>
            </a:r>
          </a:p>
          <a:p>
            <a:pPr lvl="1"/>
            <a:r>
              <a:rPr lang="en-US" dirty="0"/>
              <a:t>Unsigned certificates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8952-C7C4-034A-8C4A-05C69BD6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3140203"/>
            <a:ext cx="5029200" cy="35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8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E8A8-33D9-424C-BCFD-B264C65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4D419-AC3B-5643-AC84-80742DE2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72" y="1949342"/>
            <a:ext cx="8573221" cy="38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09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6A53-E0D6-5343-8F20-43AF86D2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B417-2979-6F4C-A84D-9F0AC7EB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systems (CMS) and plugins</a:t>
            </a:r>
          </a:p>
          <a:p>
            <a:pPr lvl="1"/>
            <a:r>
              <a:rPr lang="en-US" dirty="0"/>
              <a:t>WordPress (82% of disinformation sites, 20% of news sites)</a:t>
            </a:r>
          </a:p>
          <a:p>
            <a:pPr lvl="1"/>
            <a:r>
              <a:rPr lang="en-US" dirty="0"/>
              <a:t>Inexpensive WordPress themes (e.g., mts-best)</a:t>
            </a:r>
          </a:p>
          <a:p>
            <a:pPr lvl="1"/>
            <a:endParaRPr lang="en-US" dirty="0"/>
          </a:p>
          <a:p>
            <a:r>
              <a:rPr lang="en-US" dirty="0"/>
              <a:t>Distribution of plugins sufficiently different</a:t>
            </a:r>
          </a:p>
          <a:p>
            <a:pPr lvl="1"/>
            <a:r>
              <a:rPr lang="en-US" dirty="0"/>
              <a:t>Many news sites use custom plugins</a:t>
            </a:r>
          </a:p>
          <a:p>
            <a:pPr lvl="1"/>
            <a:r>
              <a:rPr lang="en-US" dirty="0"/>
              <a:t>Disinformation sites use simple plugins, feedback forms, …</a:t>
            </a:r>
          </a:p>
        </p:txBody>
      </p:sp>
    </p:spTree>
    <p:extLst>
      <p:ext uri="{BB962C8B-B14F-4D97-AF65-F5344CB8AC3E}">
        <p14:creationId xmlns:p14="http://schemas.microsoft.com/office/powerpoint/2010/main" val="1817833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1F5C-E9E2-4944-9EB2-20CA76C9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0AA89-28C2-BF4C-8E4A-962A793A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" y="2037381"/>
            <a:ext cx="10254067" cy="31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2E25CAA-157D-9A4D-9A65-2F849EEF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and Privacy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C1E-41F5-D443-ABA8-E94A955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b="1"/>
              <a:t>Monitoring:</a:t>
            </a:r>
            <a:r>
              <a:rPr lang="en-US" altLang="en-US" sz="2200"/>
              <a:t> Gather only what’s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Use queries to drive data collection (IPFIX, packet traces, payload, DNS)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“deep dives” based on lightweight thresholds (script de-obfuscation)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Inference: </a:t>
            </a:r>
            <a:r>
              <a:rPr lang="en-US" altLang="en-US" sz="2200"/>
              <a:t>Detect attacks in real-time (not just offline traces)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“Compile” machine learning-based inference models to line-rate targets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gathering of more information as needed </a:t>
            </a:r>
            <a:br>
              <a:rPr lang="en-US" altLang="en-US" sz="1900"/>
            </a:br>
            <a:r>
              <a:rPr lang="en-US" altLang="en-US" sz="1900"/>
              <a:t>(networking meets active learning)</a:t>
            </a:r>
          </a:p>
          <a:p>
            <a:pPr>
              <a:lnSpc>
                <a:spcPct val="80000"/>
              </a:lnSpc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Control: </a:t>
            </a:r>
            <a:r>
              <a:rPr lang="en-US" altLang="en-US" sz="2200"/>
              <a:t>Automate (some) decisions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Rate limiting decisions (DNS response rate-limiting in-network)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Traffic redirection (e.g., to scrubbers, middleboxes)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On-the-fly placement of virtual middleboxes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FB8F747-EE63-0649-8DB6-A9157EBD8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067" y="144139"/>
            <a:ext cx="8763000" cy="836083"/>
          </a:xfrm>
        </p:spPr>
        <p:txBody>
          <a:bodyPr>
            <a:normAutofit fontScale="90000"/>
          </a:bodyPr>
          <a:lstStyle/>
          <a:p>
            <a:br>
              <a:rPr lang="en-US" altLang="en-US" sz="3600" dirty="0"/>
            </a:br>
            <a:r>
              <a:rPr lang="en-US" altLang="en-US" sz="3600" dirty="0"/>
              <a:t>How Networks Run:</a:t>
            </a:r>
            <a:br>
              <a:rPr lang="en-US" altLang="en-US" sz="3600" dirty="0"/>
            </a:br>
            <a:r>
              <a:rPr lang="en-US" altLang="en-US" sz="3600" dirty="0"/>
              <a:t>Measure, Model, Control</a:t>
            </a:r>
          </a:p>
        </p:txBody>
      </p:sp>
      <p:sp>
        <p:nvSpPr>
          <p:cNvPr id="18434" name="Oval 5">
            <a:extLst>
              <a:ext uri="{FF2B5EF4-FFF2-40B4-BE49-F238E27FC236}">
                <a16:creationId xmlns:a16="http://schemas.microsoft.com/office/drawing/2014/main" id="{5520D7E0-4ECF-F142-9C7F-167CA067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784" y="4635500"/>
            <a:ext cx="5467349" cy="1718733"/>
          </a:xfrm>
          <a:prstGeom prst="ellipse">
            <a:avLst/>
          </a:prstGeom>
          <a:solidFill>
            <a:srgbClr val="BBE0E3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2910F0FF-3B47-0E46-9DEA-AA60C73C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885" y="3242734"/>
            <a:ext cx="2120900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Topology/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Configuration</a:t>
            </a:r>
          </a:p>
        </p:txBody>
      </p:sp>
      <p:sp>
        <p:nvSpPr>
          <p:cNvPr id="546825" name="Text Box 9">
            <a:extLst>
              <a:ext uri="{FF2B5EF4-FFF2-40B4-BE49-F238E27FC236}">
                <a16:creationId xmlns:a16="http://schemas.microsoft.com/office/drawing/2014/main" id="{5D08FC7C-9ED8-1C46-8B85-E9AAC930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171" y="3217334"/>
            <a:ext cx="1364476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Traffic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Demands</a:t>
            </a:r>
          </a:p>
        </p:txBody>
      </p:sp>
      <p:sp>
        <p:nvSpPr>
          <p:cNvPr id="546828" name="Text Box 12">
            <a:extLst>
              <a:ext uri="{FF2B5EF4-FFF2-40B4-BE49-F238E27FC236}">
                <a16:creationId xmlns:a16="http://schemas.microsoft.com/office/drawing/2014/main" id="{498B6C07-60D7-4944-AD1F-4BC857CE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923" y="3236385"/>
            <a:ext cx="1714187" cy="830997"/>
          </a:xfrm>
          <a:prstGeom prst="rect">
            <a:avLst/>
          </a:prstGeom>
          <a:solidFill>
            <a:srgbClr val="D9D9D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>
                <a:solidFill>
                  <a:schemeClr val="dk1"/>
                </a:solidFill>
              </a:rPr>
              <a:t>Changes to</a:t>
            </a:r>
          </a:p>
          <a:p>
            <a:pPr algn="ctr" eaLnBrk="1" hangingPunct="1">
              <a:defRPr/>
            </a:pPr>
            <a:r>
              <a:rPr lang="en-US" sz="2400">
                <a:solidFill>
                  <a:schemeClr val="dk1"/>
                </a:solidFill>
              </a:rPr>
              <a:t>the network</a:t>
            </a:r>
          </a:p>
        </p:txBody>
      </p:sp>
      <p:sp>
        <p:nvSpPr>
          <p:cNvPr id="21510" name="Line 16">
            <a:extLst>
              <a:ext uri="{FF2B5EF4-FFF2-40B4-BE49-F238E27FC236}">
                <a16:creationId xmlns:a16="http://schemas.microsoft.com/office/drawing/2014/main" id="{41EB315D-E835-2C43-A9CB-158F7F057D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5318" y="4214285"/>
            <a:ext cx="916516" cy="11895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1" name="Line 17">
            <a:extLst>
              <a:ext uri="{FF2B5EF4-FFF2-40B4-BE49-F238E27FC236}">
                <a16:creationId xmlns:a16="http://schemas.microsoft.com/office/drawing/2014/main" id="{6ADA88EA-4621-A949-8D4B-9590FFAC7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7917" y="4004733"/>
            <a:ext cx="14816" cy="12784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2" name="Line 18">
            <a:extLst>
              <a:ext uri="{FF2B5EF4-FFF2-40B4-BE49-F238E27FC236}">
                <a16:creationId xmlns:a16="http://schemas.microsoft.com/office/drawing/2014/main" id="{BFBE2CED-011D-BF41-A188-1C79F5D88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8517" y="4214284"/>
            <a:ext cx="751416" cy="1149349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3" name="Line 19">
            <a:extLst>
              <a:ext uri="{FF2B5EF4-FFF2-40B4-BE49-F238E27FC236}">
                <a16:creationId xmlns:a16="http://schemas.microsoft.com/office/drawing/2014/main" id="{96F85C32-1E23-E94E-930E-38D7382D21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7133" y="4207934"/>
            <a:ext cx="476251" cy="11895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4" name="Line 20">
            <a:extLst>
              <a:ext uri="{FF2B5EF4-FFF2-40B4-BE49-F238E27FC236}">
                <a16:creationId xmlns:a16="http://schemas.microsoft.com/office/drawing/2014/main" id="{614660E9-4A08-894F-8335-8268D8D7BF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188884"/>
            <a:ext cx="804333" cy="1117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5" name="Line 21">
            <a:extLst>
              <a:ext uri="{FF2B5EF4-FFF2-40B4-BE49-F238E27FC236}">
                <a16:creationId xmlns:a16="http://schemas.microsoft.com/office/drawing/2014/main" id="{59BE6CC7-551B-754C-A3FA-DB5BA271F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1885" y="4214285"/>
            <a:ext cx="1771649" cy="161078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44" name="Text Box 22">
            <a:extLst>
              <a:ext uri="{FF2B5EF4-FFF2-40B4-BE49-F238E27FC236}">
                <a16:creationId xmlns:a16="http://schemas.microsoft.com/office/drawing/2014/main" id="{A44AC163-AEA3-E84E-BD57-A4FD4E4F2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517" y="5496984"/>
            <a:ext cx="24416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/>
              <a:t>Operational Network</a:t>
            </a:r>
          </a:p>
        </p:txBody>
      </p:sp>
      <p:sp>
        <p:nvSpPr>
          <p:cNvPr id="546841" name="Text Box 25">
            <a:extLst>
              <a:ext uri="{FF2B5EF4-FFF2-40B4-BE49-F238E27FC236}">
                <a16:creationId xmlns:a16="http://schemas.microsoft.com/office/drawing/2014/main" id="{ED727C90-4795-974A-9313-057F1AF5B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134" y="1341967"/>
            <a:ext cx="2688167" cy="923330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Network-wide</a:t>
            </a:r>
          </a:p>
          <a:p>
            <a:pPr algn="ctr" eaLnBrk="1" hangingPunct="1">
              <a:defRPr/>
            </a:pPr>
            <a:r>
              <a:rPr lang="ja-JP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what if</a:t>
            </a:r>
            <a:r>
              <a:rPr lang="ja-JP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 model</a:t>
            </a:r>
            <a:b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(analytical, statistical)</a:t>
            </a: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518" name="Line 30">
            <a:extLst>
              <a:ext uri="{FF2B5EF4-FFF2-40B4-BE49-F238E27FC236}">
                <a16:creationId xmlns:a16="http://schemas.microsoft.com/office/drawing/2014/main" id="{6285DBAF-D534-714E-A386-72769B2FA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2651" y="2275418"/>
            <a:ext cx="1090083" cy="91651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9" name="Line 31">
            <a:extLst>
              <a:ext uri="{FF2B5EF4-FFF2-40B4-BE49-F238E27FC236}">
                <a16:creationId xmlns:a16="http://schemas.microsoft.com/office/drawing/2014/main" id="{F9B33D1D-F418-C24C-B8C6-3855DF79D1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0267" y="2275417"/>
            <a:ext cx="946151" cy="9228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0" name="Line 36">
            <a:extLst>
              <a:ext uri="{FF2B5EF4-FFF2-40B4-BE49-F238E27FC236}">
                <a16:creationId xmlns:a16="http://schemas.microsoft.com/office/drawing/2014/main" id="{86612538-BABB-7E46-AFE2-BFBC5913C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084" y="1746251"/>
            <a:ext cx="2413000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1" name="Line 37">
            <a:extLst>
              <a:ext uri="{FF2B5EF4-FFF2-40B4-BE49-F238E27FC236}">
                <a16:creationId xmlns:a16="http://schemas.microsoft.com/office/drawing/2014/main" id="{9BEB5EC4-A1B0-E344-B936-9CE98FC0E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1684" y="1739900"/>
            <a:ext cx="16933" cy="14668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2" name="Text Box 38">
            <a:extLst>
              <a:ext uri="{FF2B5EF4-FFF2-40B4-BE49-F238E27FC236}">
                <a16:creationId xmlns:a16="http://schemas.microsoft.com/office/drawing/2014/main" id="{650C35D5-09CE-964C-8E96-610D2B3E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061" y="4150785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0066FF"/>
                </a:solidFill>
              </a:rPr>
              <a:t>measure</a:t>
            </a:r>
          </a:p>
        </p:txBody>
      </p:sp>
      <p:sp>
        <p:nvSpPr>
          <p:cNvPr id="21523" name="Text Box 39">
            <a:extLst>
              <a:ext uri="{FF2B5EF4-FFF2-40B4-BE49-F238E27FC236}">
                <a16:creationId xmlns:a16="http://schemas.microsoft.com/office/drawing/2014/main" id="{CD84289E-2514-3848-BA1E-48956E2E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9485" y="4847168"/>
            <a:ext cx="11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66FF"/>
                </a:solidFill>
              </a:rPr>
              <a:t>control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1A749B83-7545-7F47-934E-ECF0D63F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967" y="3213101"/>
            <a:ext cx="1583267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Failures/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Attacks</a:t>
            </a:r>
          </a:p>
        </p:txBody>
      </p:sp>
      <p:sp>
        <p:nvSpPr>
          <p:cNvPr id="21525" name="Line 30">
            <a:extLst>
              <a:ext uri="{FF2B5EF4-FFF2-40B4-BE49-F238E27FC236}">
                <a16:creationId xmlns:a16="http://schemas.microsoft.com/office/drawing/2014/main" id="{18AA76C3-FD81-D941-A55A-408D264034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2349501"/>
            <a:ext cx="8467" cy="7831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05996-8847-4640-827D-CF24D2F1D90E}"/>
              </a:ext>
            </a:extLst>
          </p:cNvPr>
          <p:cNvSpPr txBox="1"/>
          <p:nvPr/>
        </p:nvSpPr>
        <p:spPr>
          <a:xfrm>
            <a:off x="7465484" y="404284"/>
            <a:ext cx="2952749" cy="1569660"/>
          </a:xfrm>
          <a:prstGeom prst="rect">
            <a:avLst/>
          </a:prstGeom>
          <a:solidFill>
            <a:srgbClr val="FF9757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latin typeface="Arial" charset="0"/>
                <a:ea typeface="宋体" charset="0"/>
                <a:cs typeface="宋体" charset="0"/>
              </a:rPr>
              <a:t>Inference/ML</a:t>
            </a:r>
          </a:p>
          <a:p>
            <a:pPr marL="285744" indent="-285744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Protocol modeling</a:t>
            </a:r>
          </a:p>
          <a:p>
            <a:pPr marL="285744" indent="-285744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Statistical inference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5502D0C5-A1DE-F840-A114-BFF966DEE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65643"/>
            <a:ext cx="8763000" cy="83608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The Machine Learning Control Loop</a:t>
            </a:r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B299D5D1-75F2-DC4A-82EC-8D23D7F0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1" y="3242734"/>
            <a:ext cx="2120900" cy="46166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Measurement</a:t>
            </a:r>
          </a:p>
        </p:txBody>
      </p:sp>
      <p:sp>
        <p:nvSpPr>
          <p:cNvPr id="546828" name="Text Box 12">
            <a:extLst>
              <a:ext uri="{FF2B5EF4-FFF2-40B4-BE49-F238E27FC236}">
                <a16:creationId xmlns:a16="http://schemas.microsoft.com/office/drawing/2014/main" id="{A9FD2B90-8B00-1643-8C57-AD4413C4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150" y="3321052"/>
            <a:ext cx="1106585" cy="461665"/>
          </a:xfrm>
          <a:prstGeom prst="rect">
            <a:avLst/>
          </a:prstGeom>
          <a:solidFill>
            <a:srgbClr val="D9D9D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Control</a:t>
            </a:r>
          </a:p>
        </p:txBody>
      </p:sp>
      <p:sp>
        <p:nvSpPr>
          <p:cNvPr id="22532" name="Line 17">
            <a:extLst>
              <a:ext uri="{FF2B5EF4-FFF2-40B4-BE49-F238E27FC236}">
                <a16:creationId xmlns:a16="http://schemas.microsoft.com/office/drawing/2014/main" id="{D9740D71-6927-904A-B504-C75075C58B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00084" y="3958167"/>
            <a:ext cx="14816" cy="12784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3" name="Line 20">
            <a:extLst>
              <a:ext uri="{FF2B5EF4-FFF2-40B4-BE49-F238E27FC236}">
                <a16:creationId xmlns:a16="http://schemas.microsoft.com/office/drawing/2014/main" id="{11CA45CE-DC31-9744-AFDE-D2E64BFC6F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188884"/>
            <a:ext cx="804333" cy="1117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46841" name="Text Box 25">
            <a:extLst>
              <a:ext uri="{FF2B5EF4-FFF2-40B4-BE49-F238E27FC236}">
                <a16:creationId xmlns:a16="http://schemas.microsoft.com/office/drawing/2014/main" id="{589ED54E-299B-534B-BE78-397844E5B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218" y="1585385"/>
            <a:ext cx="3026833" cy="46166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Machine Learning</a:t>
            </a:r>
          </a:p>
        </p:txBody>
      </p:sp>
      <p:sp>
        <p:nvSpPr>
          <p:cNvPr id="22535" name="Line 36">
            <a:extLst>
              <a:ext uri="{FF2B5EF4-FFF2-40B4-BE49-F238E27FC236}">
                <a16:creationId xmlns:a16="http://schemas.microsoft.com/office/drawing/2014/main" id="{F99299E3-C0AF-3346-9161-1E1759047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084" y="1746251"/>
            <a:ext cx="2413000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6" name="Line 37">
            <a:extLst>
              <a:ext uri="{FF2B5EF4-FFF2-40B4-BE49-F238E27FC236}">
                <a16:creationId xmlns:a16="http://schemas.microsoft.com/office/drawing/2014/main" id="{FA8D7D67-010B-9A43-8676-F9842D3F0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1684" y="1739900"/>
            <a:ext cx="16933" cy="14668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7" name="Line 30">
            <a:extLst>
              <a:ext uri="{FF2B5EF4-FFF2-40B4-BE49-F238E27FC236}">
                <a16:creationId xmlns:a16="http://schemas.microsoft.com/office/drawing/2014/main" id="{D557B592-138D-0943-930D-20AD95EA3F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2349501"/>
            <a:ext cx="8467" cy="7831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5" name="Cloud">
            <a:extLst>
              <a:ext uri="{FF2B5EF4-FFF2-40B4-BE49-F238E27FC236}">
                <a16:creationId xmlns:a16="http://schemas.microsoft.com/office/drawing/2014/main" id="{4837F663-F2BE-0940-AE75-B754F1C7B20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82106">
            <a:off x="2300817" y="4931834"/>
            <a:ext cx="3335867" cy="1140884"/>
          </a:xfrm>
          <a:custGeom>
            <a:avLst/>
            <a:gdLst>
              <a:gd name="T0" fmla="*/ 13 w 21600"/>
              <a:gd name="T1" fmla="*/ 1128 h 21600"/>
              <a:gd name="T2" fmla="*/ 2132 w 21600"/>
              <a:gd name="T3" fmla="*/ 2253 h 21600"/>
              <a:gd name="T4" fmla="*/ 4259 w 21600"/>
              <a:gd name="T5" fmla="*/ 1128 h 21600"/>
              <a:gd name="T6" fmla="*/ 2132 w 21600"/>
              <a:gd name="T7" fmla="*/ 1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9 w 21600"/>
              <a:gd name="T13" fmla="*/ 3266 h 21600"/>
              <a:gd name="T14" fmla="*/ 17085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27" name="Cloud">
            <a:extLst>
              <a:ext uri="{FF2B5EF4-FFF2-40B4-BE49-F238E27FC236}">
                <a16:creationId xmlns:a16="http://schemas.microsoft.com/office/drawing/2014/main" id="{EF12218B-681D-9F49-A32F-B7A81E068C7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82106">
            <a:off x="4038600" y="5630334"/>
            <a:ext cx="3335867" cy="1140884"/>
          </a:xfrm>
          <a:custGeom>
            <a:avLst/>
            <a:gdLst>
              <a:gd name="T0" fmla="*/ 13 w 21600"/>
              <a:gd name="T1" fmla="*/ 1128 h 21600"/>
              <a:gd name="T2" fmla="*/ 2132 w 21600"/>
              <a:gd name="T3" fmla="*/ 2253 h 21600"/>
              <a:gd name="T4" fmla="*/ 4259 w 21600"/>
              <a:gd name="T5" fmla="*/ 1128 h 21600"/>
              <a:gd name="T6" fmla="*/ 2132 w 21600"/>
              <a:gd name="T7" fmla="*/ 1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9 w 21600"/>
              <a:gd name="T13" fmla="*/ 3266 h 21600"/>
              <a:gd name="T14" fmla="*/ 17085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22540" name="TextBox 2">
            <a:extLst>
              <a:ext uri="{FF2B5EF4-FFF2-40B4-BE49-F238E27FC236}">
                <a16:creationId xmlns:a16="http://schemas.microsoft.com/office/drawing/2014/main" id="{055EDA2C-0CA0-AA47-AAF2-0FFAB5056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833" y="3708401"/>
            <a:ext cx="2777067" cy="12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Raw traffic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Flow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Summary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User 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7F2B1-24B3-C746-89C0-8C7B06319B5F}"/>
              </a:ext>
            </a:extLst>
          </p:cNvPr>
          <p:cNvSpPr/>
          <p:nvPr/>
        </p:nvSpPr>
        <p:spPr>
          <a:xfrm>
            <a:off x="1337734" y="1316568"/>
            <a:ext cx="5568951" cy="4840817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4">
            <a:extLst>
              <a:ext uri="{FF2B5EF4-FFF2-40B4-BE49-F238E27FC236}">
                <a16:creationId xmlns:a16="http://schemas.microsoft.com/office/drawing/2014/main" id="{E76F0B9A-3914-CE45-8450-62D5EB954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Network Management “Cycle”</a:t>
            </a: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CE788286-5E3D-8745-9D73-A4796A8B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318" y="1797052"/>
            <a:ext cx="1943100" cy="70408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53F0E3F-61C6-4847-8BC0-355F76FA93BA}"/>
              </a:ext>
            </a:extLst>
          </p:cNvPr>
          <p:cNvSpPr>
            <a:spLocks/>
          </p:cNvSpPr>
          <p:nvPr/>
        </p:nvSpPr>
        <p:spPr bwMode="auto">
          <a:xfrm>
            <a:off x="3467101" y="4480984"/>
            <a:ext cx="4857751" cy="1752600"/>
          </a:xfrm>
          <a:custGeom>
            <a:avLst/>
            <a:gdLst>
              <a:gd name="T0" fmla="*/ 527718 w 43200"/>
              <a:gd name="T1" fmla="*/ 1061986 h 43200"/>
              <a:gd name="T2" fmla="*/ 242888 w 43200"/>
              <a:gd name="T3" fmla="*/ 1029653 h 43200"/>
              <a:gd name="T4" fmla="*/ 779039 w 43200"/>
              <a:gd name="T5" fmla="*/ 1415833 h 43200"/>
              <a:gd name="T6" fmla="*/ 654447 w 43200"/>
              <a:gd name="T7" fmla="*/ 1431290 h 43200"/>
              <a:gd name="T8" fmla="*/ 1852917 w 43200"/>
              <a:gd name="T9" fmla="*/ 1585860 h 43200"/>
              <a:gd name="T10" fmla="*/ 1777802 w 43200"/>
              <a:gd name="T11" fmla="*/ 1515269 h 43200"/>
              <a:gd name="T12" fmla="*/ 3241536 w 43200"/>
              <a:gd name="T13" fmla="*/ 1409829 h 43200"/>
              <a:gd name="T14" fmla="*/ 3211513 w 43200"/>
              <a:gd name="T15" fmla="*/ 1487276 h 43200"/>
              <a:gd name="T16" fmla="*/ 3837735 w 43200"/>
              <a:gd name="T17" fmla="*/ 931231 h 43200"/>
              <a:gd name="T18" fmla="*/ 4203303 w 43200"/>
              <a:gd name="T19" fmla="*/ 1220735 h 43200"/>
              <a:gd name="T20" fmla="*/ 4700098 w 43200"/>
              <a:gd name="T21" fmla="*/ 622903 h 43200"/>
              <a:gd name="T22" fmla="*/ 4537273 w 43200"/>
              <a:gd name="T23" fmla="*/ 731467 h 43200"/>
              <a:gd name="T24" fmla="*/ 4309454 w 43200"/>
              <a:gd name="T25" fmla="*/ 220130 h 43200"/>
              <a:gd name="T26" fmla="*/ 4318000 w 43200"/>
              <a:gd name="T27" fmla="*/ 271410 h 43200"/>
              <a:gd name="T28" fmla="*/ 3269761 w 43200"/>
              <a:gd name="T29" fmla="*/ 160330 h 43200"/>
              <a:gd name="T30" fmla="*/ 3353197 w 43200"/>
              <a:gd name="T31" fmla="*/ 94933 h 43200"/>
              <a:gd name="T32" fmla="*/ 2489709 w 43200"/>
              <a:gd name="T33" fmla="*/ 191488 h 43200"/>
              <a:gd name="T34" fmla="*/ 2530078 w 43200"/>
              <a:gd name="T35" fmla="*/ 135096 h 43200"/>
              <a:gd name="T36" fmla="*/ 1574271 w 43200"/>
              <a:gd name="T37" fmla="*/ 210637 h 43200"/>
              <a:gd name="T38" fmla="*/ 1720453 w 43200"/>
              <a:gd name="T39" fmla="*/ 265324 h 43200"/>
              <a:gd name="T40" fmla="*/ 464073 w 43200"/>
              <a:gd name="T41" fmla="*/ 640551 h 43200"/>
              <a:gd name="T42" fmla="*/ 438547 w 43200"/>
              <a:gd name="T43" fmla="*/ 582983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D9D9D9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123059B-EF5F-C249-8E57-3D41D1A4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418" y="2321985"/>
            <a:ext cx="967316" cy="2398183"/>
          </a:xfrm>
          <a:custGeom>
            <a:avLst/>
            <a:gdLst>
              <a:gd name="T0" fmla="*/ 37935 w 1630110"/>
              <a:gd name="T1" fmla="*/ 1015283 h 2396208"/>
              <a:gd name="T2" fmla="*/ 7861 w 1630110"/>
              <a:gd name="T3" fmla="*/ 371715 h 2396208"/>
              <a:gd name="T4" fmla="*/ 85098 w 1630110"/>
              <a:gd name="T5" fmla="*/ 0 h 2396208"/>
              <a:gd name="T6" fmla="*/ 0 60000 65536"/>
              <a:gd name="T7" fmla="*/ 0 60000 65536"/>
              <a:gd name="T8" fmla="*/ 0 60000 65536"/>
              <a:gd name="T9" fmla="*/ 0 w 1630110"/>
              <a:gd name="T10" fmla="*/ 0 h 2396208"/>
              <a:gd name="T11" fmla="*/ 1630110 w 1630110"/>
              <a:gd name="T12" fmla="*/ 2396208 h 2396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0110" h="2396208">
                <a:moveTo>
                  <a:pt x="726675" y="2396208"/>
                </a:moveTo>
                <a:cubicBezTo>
                  <a:pt x="363337" y="1836438"/>
                  <a:pt x="0" y="1276668"/>
                  <a:pt x="150572" y="877300"/>
                </a:cubicBezTo>
                <a:cubicBezTo>
                  <a:pt x="301144" y="477932"/>
                  <a:pt x="1630110" y="0"/>
                  <a:pt x="163011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3E2B1F4-F934-8240-9FD8-AA2F85C02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418" y="2283885"/>
            <a:ext cx="1195916" cy="2239433"/>
          </a:xfrm>
          <a:custGeom>
            <a:avLst/>
            <a:gdLst>
              <a:gd name="T0" fmla="*/ 0 w 1593011"/>
              <a:gd name="T1" fmla="*/ 0 h 2239080"/>
              <a:gd name="T2" fmla="*/ 192182 w 1593011"/>
              <a:gd name="T3" fmla="*/ 204005 h 2239080"/>
              <a:gd name="T4" fmla="*/ 122298 w 1593011"/>
              <a:gd name="T5" fmla="*/ 942829 h 2239080"/>
              <a:gd name="T6" fmla="*/ 0 60000 65536"/>
              <a:gd name="T7" fmla="*/ 0 60000 65536"/>
              <a:gd name="T8" fmla="*/ 0 60000 65536"/>
              <a:gd name="T9" fmla="*/ 0 w 1593011"/>
              <a:gd name="T10" fmla="*/ 0 h 2239080"/>
              <a:gd name="T11" fmla="*/ 1593011 w 1593011"/>
              <a:gd name="T12" fmla="*/ 2239080 h 22390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3011" h="2239080">
                <a:moveTo>
                  <a:pt x="0" y="0"/>
                </a:moveTo>
                <a:cubicBezTo>
                  <a:pt x="643751" y="55650"/>
                  <a:pt x="1287503" y="111300"/>
                  <a:pt x="1440257" y="484480"/>
                </a:cubicBezTo>
                <a:cubicBezTo>
                  <a:pt x="1593011" y="857660"/>
                  <a:pt x="916527" y="2239080"/>
                  <a:pt x="916527" y="22390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BD02F-B3B1-224B-AD56-2612F49A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834" y="2283885"/>
            <a:ext cx="1545167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Helvetica" pitchFamily="2" charset="0"/>
              </a:rPr>
              <a:t>Monitoring</a:t>
            </a:r>
          </a:p>
        </p:txBody>
      </p:sp>
      <p:sp>
        <p:nvSpPr>
          <p:cNvPr id="70663" name="TextBox 10">
            <a:extLst>
              <a:ext uri="{FF2B5EF4-FFF2-40B4-BE49-F238E27FC236}">
                <a16:creationId xmlns:a16="http://schemas.microsoft.com/office/drawing/2014/main" id="{2A22A1D8-175C-C54E-AC6C-E88A0DB1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047" y="4938185"/>
            <a:ext cx="2066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1F497D"/>
                </a:solidFill>
                <a:latin typeface="Helvetica" pitchFamily="2" charset="0"/>
              </a:rPr>
              <a:t>“Data Plane”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A4B39-B89F-934F-AC0D-240BE1ED7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034" y="2000251"/>
            <a:ext cx="126788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Helvetica" pitchFamily="2" charset="0"/>
              </a:rPr>
              <a:t>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D572D-E086-114D-8B9E-FBCC11C6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067" y="1970618"/>
            <a:ext cx="162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2" charset="0"/>
              </a:rPr>
              <a:t>Inference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8145C-8DD7-B541-8BAC-46EC537C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834" y="2967568"/>
            <a:ext cx="1672167" cy="1477328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More fine-grained and programmable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measurements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5074D-C2DB-3F49-888D-3F993306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134" y="3119967"/>
            <a:ext cx="1672167" cy="646331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Customizable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E8285-07E8-9545-9EC2-7FCC86D6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567" y="3242734"/>
            <a:ext cx="2091267" cy="1200329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Streaming capabilities, distributed inference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7248F-37EF-0047-B3BF-3DC964D6D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063" y="5122334"/>
            <a:ext cx="27559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Programmable, protocol-independent data planes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513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A95-2C0D-1948-A53C-E27D6571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Many </a:t>
            </a:r>
            <a:r>
              <a:rPr lang="en-US" dirty="0" err="1"/>
              <a:t>Cybersecurity</a:t>
            </a:r>
            <a:r>
              <a:rPr lang="en-US" dirty="0"/>
              <a:t> Problems Involve Large-Scale Predictive Analytics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E78F53-C8D5-F04D-8297-BE33C3E96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Rare events</a:t>
            </a:r>
          </a:p>
          <a:p>
            <a:r>
              <a:rPr lang="en-US" altLang="en-US"/>
              <a:t>Time-series analysis</a:t>
            </a:r>
          </a:p>
          <a:p>
            <a:r>
              <a:rPr lang="en-US" altLang="en-US"/>
              <a:t>Analysis of heterogenous data</a:t>
            </a:r>
          </a:p>
          <a:p>
            <a:r>
              <a:rPr lang="en-US" altLang="en-US"/>
              <a:t>Analysis of communication graphs</a:t>
            </a:r>
          </a:p>
          <a:p>
            <a:r>
              <a:rPr lang="en-US" altLang="en-US"/>
              <a:t>Need to analyze data in real time</a:t>
            </a:r>
          </a:p>
          <a:p>
            <a:r>
              <a:rPr lang="en-US" altLang="en-US"/>
              <a:t>Need to detect outliers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7">
            <a:extLst>
              <a:ext uri="{FF2B5EF4-FFF2-40B4-BE49-F238E27FC236}">
                <a16:creationId xmlns:a16="http://schemas.microsoft.com/office/drawing/2014/main" id="{8D7F41B4-34C4-1C41-8661-E46EB219E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2088" y="18255"/>
            <a:ext cx="10515600" cy="1325563"/>
          </a:xfrm>
        </p:spPr>
        <p:txBody>
          <a:bodyPr>
            <a:noAutofit/>
          </a:bodyPr>
          <a:lstStyle/>
          <a:p>
            <a:pPr algn="l"/>
            <a:r>
              <a:rPr lang="en-US" altLang="en-US" sz="4000" b="0" dirty="0">
                <a:latin typeface="+mj-lt"/>
              </a:rPr>
              <a:t>Unwanted Traffic: Spam, Phishing, Attacks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E0020-900B-3240-9B2C-F28ED983D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5" y="1116884"/>
            <a:ext cx="10515600" cy="8811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Spam rates are declining, but phishing attacks are on the rise.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1400" dirty="0"/>
              <a:t>	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6DBFA-1474-D1C2-2CD4-17DE4376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5A3F4-BA54-65A1-702E-FF049D41DECC}"/>
              </a:ext>
            </a:extLst>
          </p:cNvPr>
          <p:cNvSpPr txBox="1"/>
          <p:nvPr/>
        </p:nvSpPr>
        <p:spPr>
          <a:xfrm>
            <a:off x="472191" y="584469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sz="1800" dirty="0"/>
              <a:t>(Sources: Symantec, MAAWG, Cisco)</a:t>
            </a:r>
            <a:endParaRPr lang="en-US" dirty="0"/>
          </a:p>
        </p:txBody>
      </p:sp>
      <p:pic>
        <p:nvPicPr>
          <p:cNvPr id="6" name="Picture 5" descr="A graph showing the number of spam rate and phishing attacks&#10;&#10;Description automatically generated">
            <a:extLst>
              <a:ext uri="{FF2B5EF4-FFF2-40B4-BE49-F238E27FC236}">
                <a16:creationId xmlns:a16="http://schemas.microsoft.com/office/drawing/2014/main" id="{74631E2A-FC81-8E9B-7316-FC5D4E8A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34" y="2211736"/>
            <a:ext cx="5187099" cy="30889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1D275A-E468-4F4F-506A-E87E14FEA1B7}"/>
              </a:ext>
            </a:extLst>
          </p:cNvPr>
          <p:cNvSpPr txBox="1"/>
          <p:nvPr/>
        </p:nvSpPr>
        <p:spPr>
          <a:xfrm>
            <a:off x="6180463" y="2211736"/>
            <a:ext cx="4384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Spam volume has declined, but </a:t>
            </a:r>
            <a:r>
              <a:rPr lang="en-US" altLang="en-US" b="1" dirty="0">
                <a:latin typeface="Arial" panose="020B0604020202020204" pitchFamily="34" charset="0"/>
              </a:rPr>
              <a:t>phishing and spear-phishing attacks are increasing</a:t>
            </a:r>
            <a:r>
              <a:rPr lang="en-US" altLang="en-US" dirty="0">
                <a:latin typeface="Arial" panose="020B0604020202020204" pitchFamily="34" charset="0"/>
              </a:rPr>
              <a:t>. 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Attackers now use </a:t>
            </a:r>
            <a:r>
              <a:rPr lang="en-US" altLang="en-US" b="1" dirty="0">
                <a:latin typeface="Arial" panose="020B0604020202020204" pitchFamily="34" charset="0"/>
              </a:rPr>
              <a:t>AI-generated content</a:t>
            </a:r>
            <a:r>
              <a:rPr lang="en-US" altLang="en-US" dirty="0">
                <a:latin typeface="Arial" panose="020B0604020202020204" pitchFamily="34" charset="0"/>
              </a:rPr>
              <a:t> and </a:t>
            </a:r>
            <a:r>
              <a:rPr lang="en-US" altLang="en-US" b="1" dirty="0">
                <a:latin typeface="Arial" panose="020B0604020202020204" pitchFamily="34" charset="0"/>
              </a:rPr>
              <a:t>deepfake media</a:t>
            </a:r>
            <a:r>
              <a:rPr lang="en-US" altLang="en-US" dirty="0">
                <a:latin typeface="Arial" panose="020B0604020202020204" pitchFamily="34" charset="0"/>
              </a:rPr>
              <a:t>. 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 Evasion tactics:</a:t>
            </a:r>
            <a:r>
              <a:rPr lang="en-US" altLang="en-US" dirty="0">
                <a:latin typeface="Arial" panose="020B0604020202020204" pitchFamily="34" charset="0"/>
              </a:rPr>
              <a:t> Fast-flux DNS, disposable domains, encrypted payloads. 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 Modern challenge:</a:t>
            </a:r>
            <a:r>
              <a:rPr lang="en-US" altLang="en-US" dirty="0">
                <a:latin typeface="Arial" panose="020B0604020202020204" pitchFamily="34" charset="0"/>
              </a:rPr>
              <a:t> Detecting malicious content in </a:t>
            </a:r>
            <a:r>
              <a:rPr lang="en-US" altLang="en-US" b="1" dirty="0">
                <a:latin typeface="Arial" panose="020B0604020202020204" pitchFamily="34" charset="0"/>
              </a:rPr>
              <a:t>encrypted traffic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E38007A-DF5D-6846-8470-68D0E43F1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32318"/>
            <a:ext cx="8688917" cy="1060449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defTabSz="448722">
              <a:tabLst>
                <a:tab pos="723882" algn="l"/>
                <a:tab pos="1447764" algn="l"/>
                <a:tab pos="2171646" algn="l"/>
                <a:tab pos="2895528" algn="l"/>
                <a:tab pos="3619410" algn="l"/>
                <a:tab pos="4343291" algn="l"/>
                <a:tab pos="5067173" algn="l"/>
                <a:tab pos="5788939" algn="l"/>
                <a:tab pos="6514937" algn="l"/>
                <a:tab pos="7236703" algn="l"/>
                <a:tab pos="7960585" algn="l"/>
                <a:tab pos="8686583" algn="l"/>
              </a:tabLst>
            </a:pPr>
            <a:r>
              <a:rPr lang="fi-FI" altLang="en-US"/>
              <a:t>Conventional Approach #1: </a:t>
            </a:r>
            <a:br>
              <a:rPr lang="fi-FI" altLang="en-US"/>
            </a:br>
            <a:r>
              <a:rPr lang="fi-FI" altLang="en-US"/>
              <a:t>Content Filters</a:t>
            </a:r>
          </a:p>
        </p:txBody>
      </p:sp>
      <p:pic>
        <p:nvPicPr>
          <p:cNvPr id="29698" name="Picture 4">
            <a:extLst>
              <a:ext uri="{FF2B5EF4-FFF2-40B4-BE49-F238E27FC236}">
                <a16:creationId xmlns:a16="http://schemas.microsoft.com/office/drawing/2014/main" id="{61EFA9A4-2D4A-5241-B158-C70B73E7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27718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6">
            <a:extLst>
              <a:ext uri="{FF2B5EF4-FFF2-40B4-BE49-F238E27FC236}">
                <a16:creationId xmlns:a16="http://schemas.microsoft.com/office/drawing/2014/main" id="{6B216FEE-D8C3-A440-9210-383F35CA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94518"/>
            <a:ext cx="3505200" cy="315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1" name="Text Box 7">
            <a:extLst>
              <a:ext uri="{FF2B5EF4-FFF2-40B4-BE49-F238E27FC236}">
                <a16:creationId xmlns:a16="http://schemas.microsoft.com/office/drawing/2014/main" id="{40DE7304-3046-8D48-8DB2-B7CEBF342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63218"/>
            <a:ext cx="2734733" cy="4423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>
                <a:solidFill>
                  <a:srgbClr val="000000"/>
                </a:solidFill>
                <a:cs typeface="宋体" charset="0"/>
              </a:rPr>
              <a:t>...even mp3s!</a:t>
            </a:r>
          </a:p>
        </p:txBody>
      </p:sp>
      <p:sp>
        <p:nvSpPr>
          <p:cNvPr id="169992" name="Text Box 8">
            <a:extLst>
              <a:ext uri="{FF2B5EF4-FFF2-40B4-BE49-F238E27FC236}">
                <a16:creationId xmlns:a16="http://schemas.microsoft.com/office/drawing/2014/main" id="{95E5B82F-05C0-BD46-994A-00EF16F2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1856317"/>
            <a:ext cx="1037167" cy="440267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PDFs</a:t>
            </a:r>
          </a:p>
        </p:txBody>
      </p:sp>
      <p:sp>
        <p:nvSpPr>
          <p:cNvPr id="29702" name="Text Box 9">
            <a:extLst>
              <a:ext uri="{FF2B5EF4-FFF2-40B4-BE49-F238E27FC236}">
                <a16:creationId xmlns:a16="http://schemas.microsoft.com/office/drawing/2014/main" id="{B21A26AC-F260-1B4C-A4F7-4B7ED3891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833" y="5395384"/>
            <a:ext cx="162984" cy="38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69994" name="Text Box 10">
            <a:extLst>
              <a:ext uri="{FF2B5EF4-FFF2-40B4-BE49-F238E27FC236}">
                <a16:creationId xmlns:a16="http://schemas.microsoft.com/office/drawing/2014/main" id="{2878A735-9DC5-A943-AD5F-FC907D7C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2770717"/>
            <a:ext cx="2713567" cy="440267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Excel sheets</a:t>
            </a:r>
          </a:p>
        </p:txBody>
      </p:sp>
      <p:sp>
        <p:nvSpPr>
          <p:cNvPr id="169995" name="Text Box 11">
            <a:extLst>
              <a:ext uri="{FF2B5EF4-FFF2-40B4-BE49-F238E27FC236}">
                <a16:creationId xmlns:a16="http://schemas.microsoft.com/office/drawing/2014/main" id="{534F0523-7261-9341-9960-2018750E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4370918"/>
            <a:ext cx="2713567" cy="442383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Images</a:t>
            </a:r>
          </a:p>
        </p:txBody>
      </p:sp>
      <p:pic>
        <p:nvPicPr>
          <p:cNvPr id="29705" name="Picture 5">
            <a:extLst>
              <a:ext uri="{FF2B5EF4-FFF2-40B4-BE49-F238E27FC236}">
                <a16:creationId xmlns:a16="http://schemas.microsoft.com/office/drawing/2014/main" id="{D2C054A2-4241-0449-832D-72EFB17C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4751917"/>
            <a:ext cx="4900084" cy="142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Slide Number Placeholder 1">
            <a:extLst>
              <a:ext uri="{FF2B5EF4-FFF2-40B4-BE49-F238E27FC236}">
                <a16:creationId xmlns:a16="http://schemas.microsoft.com/office/drawing/2014/main" id="{804F7333-184D-6B44-8514-937A04DCBB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7D225-5875-6746-B745-DB667EBBEB81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5780</TotalTime>
  <Words>1686</Words>
  <Application>Microsoft Macintosh PowerPoint</Application>
  <PresentationFormat>Widescreen</PresentationFormat>
  <Paragraphs>289</Paragraphs>
  <Slides>38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ＭＳ Ｐゴシック</vt:lpstr>
      <vt:lpstr>宋体</vt:lpstr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Machine Learning for Computer Systems</vt:lpstr>
      <vt:lpstr>The Machine Learning Pipeline</vt:lpstr>
      <vt:lpstr>Security and Privacy Ideals</vt:lpstr>
      <vt:lpstr> How Networks Run: Measure, Model, Control</vt:lpstr>
      <vt:lpstr>The Machine Learning Control Loop</vt:lpstr>
      <vt:lpstr>The Network Management “Cycle”</vt:lpstr>
      <vt:lpstr>Many Cybersecurity Problems Involve Large-Scale Predictive Analytics</vt:lpstr>
      <vt:lpstr>Unwanted Traffic: Spam, Phishing, Attacks</vt:lpstr>
      <vt:lpstr>Conventional Approach #1:  Content Filters</vt:lpstr>
      <vt:lpstr>Conventional Approach #2:  IP Addresses</vt:lpstr>
      <vt:lpstr>A Lot Happens Before Spam is Sent!</vt:lpstr>
      <vt:lpstr>Predictive Analytics: Detection Based on Network-Level Behavior</vt:lpstr>
      <vt:lpstr>Predicting Anomalous Behavior</vt:lpstr>
      <vt:lpstr>Example Feature:  Analysis of Sending Patterns</vt:lpstr>
      <vt:lpstr>Combining Features: RuleFit</vt:lpstr>
      <vt:lpstr>Going Back Earlier in Time: Attackers Use the Domain Name System</vt:lpstr>
      <vt:lpstr>Predictive Analytics and DNS</vt:lpstr>
      <vt:lpstr>Prediction:  Registration Occurs Before Attack!</vt:lpstr>
      <vt:lpstr>DNS Lookups Precede Attacks!</vt:lpstr>
      <vt:lpstr>Early Lookup Behavior</vt:lpstr>
      <vt:lpstr>With Better Data, Possible to Predict Attacks Even Earlier!</vt:lpstr>
      <vt:lpstr>DNS Predictive Analytics for  Attack Prediction</vt:lpstr>
      <vt:lpstr>Domain Profile Features</vt:lpstr>
      <vt:lpstr>Registration History Features</vt:lpstr>
      <vt:lpstr>Batch Correlation Features</vt:lpstr>
      <vt:lpstr>Automated Detection  of Propaganda (2012)</vt:lpstr>
      <vt:lpstr>High-Volume Days</vt:lpstr>
      <vt:lpstr>Retweet Fraction and Frequency</vt:lpstr>
      <vt:lpstr>Question: Does Disinformation “Infrastructure” Look Different?</vt:lpstr>
      <vt:lpstr>Challenges</vt:lpstr>
      <vt:lpstr>Dataset</vt:lpstr>
      <vt:lpstr>Domain Name Infrastructure</vt:lpstr>
      <vt:lpstr>Domain Features</vt:lpstr>
      <vt:lpstr>Certificate Infrastructure</vt:lpstr>
      <vt:lpstr>Certificate Features</vt:lpstr>
      <vt:lpstr>Hosting Infrastructure</vt:lpstr>
      <vt:lpstr>Hosting Features</vt:lpstr>
      <vt:lpstr>Security and Privacy Ideals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Systems</dc:title>
  <dc:creator>Nick Feamster</dc:creator>
  <cp:lastModifiedBy>Nick Feamster</cp:lastModifiedBy>
  <cp:revision>68</cp:revision>
  <dcterms:created xsi:type="dcterms:W3CDTF">2022-09-27T15:31:02Z</dcterms:created>
  <dcterms:modified xsi:type="dcterms:W3CDTF">2025-09-29T02:49:52Z</dcterms:modified>
</cp:coreProperties>
</file>