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6"/>
  </p:notesMasterIdLst>
  <p:sldIdLst>
    <p:sldId id="270" r:id="rId2"/>
    <p:sldId id="258" r:id="rId3"/>
    <p:sldId id="275" r:id="rId4"/>
    <p:sldId id="259" r:id="rId5"/>
    <p:sldId id="260" r:id="rId6"/>
    <p:sldId id="261" r:id="rId7"/>
    <p:sldId id="271" r:id="rId8"/>
    <p:sldId id="272" r:id="rId9"/>
    <p:sldId id="305" r:id="rId10"/>
    <p:sldId id="276" r:id="rId11"/>
    <p:sldId id="277" r:id="rId12"/>
    <p:sldId id="278" r:id="rId13"/>
    <p:sldId id="279" r:id="rId14"/>
    <p:sldId id="262" r:id="rId15"/>
    <p:sldId id="263" r:id="rId16"/>
    <p:sldId id="264" r:id="rId17"/>
    <p:sldId id="265" r:id="rId18"/>
    <p:sldId id="266" r:id="rId19"/>
    <p:sldId id="267" r:id="rId20"/>
    <p:sldId id="268" r:id="rId21"/>
    <p:sldId id="304" r:id="rId22"/>
    <p:sldId id="284" r:id="rId23"/>
    <p:sldId id="287" r:id="rId24"/>
    <p:sldId id="288" r:id="rId25"/>
    <p:sldId id="289" r:id="rId26"/>
    <p:sldId id="290" r:id="rId27"/>
    <p:sldId id="283" r:id="rId28"/>
    <p:sldId id="269" r:id="rId29"/>
    <p:sldId id="273" r:id="rId30"/>
    <p:sldId id="274" r:id="rId31"/>
    <p:sldId id="291" r:id="rId32"/>
    <p:sldId id="292" r:id="rId33"/>
    <p:sldId id="293" r:id="rId34"/>
    <p:sldId id="294" r:id="rId35"/>
    <p:sldId id="295" r:id="rId36"/>
    <p:sldId id="298" r:id="rId37"/>
    <p:sldId id="299" r:id="rId38"/>
    <p:sldId id="306" r:id="rId39"/>
    <p:sldId id="308" r:id="rId40"/>
    <p:sldId id="307" r:id="rId41"/>
    <p:sldId id="309" r:id="rId42"/>
    <p:sldId id="301" r:id="rId43"/>
    <p:sldId id="302" r:id="rId44"/>
    <p:sldId id="30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694"/>
  </p:normalViewPr>
  <p:slideViewPr>
    <p:cSldViewPr snapToGrid="0" snapToObjects="1">
      <p:cViewPr varScale="1">
        <p:scale>
          <a:sx n="161" d="100"/>
          <a:sy n="161" d="100"/>
        </p:scale>
        <p:origin x="992" y="200"/>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ED806-143D-0D44-812A-0F1E69B2E5AF}" type="datetimeFigureOut">
              <a:rPr lang="en-US" smtClean="0"/>
              <a:t>7/26/22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21457-77AA-5344-B7CC-21E063C0030B}" type="slidenum">
              <a:rPr lang="en-US" smtClean="0"/>
              <a:t>‹#›</a:t>
            </a:fld>
            <a:endParaRPr lang="en-US"/>
          </a:p>
        </p:txBody>
      </p:sp>
    </p:spTree>
    <p:extLst>
      <p:ext uri="{BB962C8B-B14F-4D97-AF65-F5344CB8AC3E}">
        <p14:creationId xmlns:p14="http://schemas.microsoft.com/office/powerpoint/2010/main" val="36520912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19D25-2B56-9A4C-BE1B-A8B989C6178B}" type="slidenum">
              <a:rPr lang="en-US"/>
              <a:pPr/>
              <a:t>2</a:t>
            </a:fld>
            <a:endParaRPr lang="en-US"/>
          </a:p>
        </p:txBody>
      </p:sp>
      <p:sp>
        <p:nvSpPr>
          <p:cNvPr id="108546" name="Rectangle 2"/>
          <p:cNvSpPr>
            <a:spLocks noGrp="1" noRot="1" noChangeAspect="1" noChangeArrowheads="1" noTextEdit="1"/>
          </p:cNvSpPr>
          <p:nvPr>
            <p:ph type="sldImg"/>
          </p:nvPr>
        </p:nvSpPr>
        <p:spPr>
          <a:xfrm>
            <a:off x="381000" y="685800"/>
            <a:ext cx="6096000" cy="3429000"/>
          </a:xfrm>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atin typeface="Calibri" charset="0"/>
                <a:ea typeface="MS PGothic" charset="0"/>
              </a:rPr>
              <a:t>As a result of the commercial transition, the routing protocol responsible for maintaining the map of destination networks required improvement.</a:t>
            </a:r>
          </a:p>
          <a:p>
            <a:pPr lvl="1"/>
            <a:endParaRPr lang="en-US">
              <a:latin typeface="Calibri" charset="0"/>
              <a:ea typeface="MS PGothic" charset="0"/>
            </a:endParaRPr>
          </a:p>
          <a:p>
            <a:pPr lvl="1"/>
            <a:r>
              <a:rPr lang="en-US">
                <a:latin typeface="Calibri" charset="0"/>
                <a:ea typeface="MS PGothic" charset="0"/>
              </a:rPr>
              <a:t>A new routing protocol, called Border Gateway Protocol (BGP), was created, allowing for commercial provision of backbone connectivity by multiple parties. </a:t>
            </a:r>
          </a:p>
          <a:p>
            <a:pPr lvl="1"/>
            <a:endParaRPr lang="en-US">
              <a:latin typeface="Calibri" charset="0"/>
              <a:ea typeface="MS PGothic" charset="0"/>
            </a:endParaRPr>
          </a:p>
          <a:p>
            <a:pPr lvl="1"/>
            <a:r>
              <a:rPr lang="en-US">
                <a:latin typeface="Calibri" charset="0"/>
                <a:ea typeface="MS PGothic" charset="0"/>
              </a:rPr>
              <a:t>BGP allowed network operators to manage this more complex and competitive space, and to express at least a limited set of business constraints on routing. </a:t>
            </a:r>
          </a:p>
          <a:p>
            <a:pPr lvl="1"/>
            <a:endParaRPr lang="en-US">
              <a:latin typeface="Calibri" charset="0"/>
              <a:ea typeface="MS PGothic" charset="0"/>
            </a:endParaRPr>
          </a:p>
          <a:p>
            <a:pPr lvl="1"/>
            <a:r>
              <a:rPr lang="en-US">
                <a:latin typeface="Calibri" charset="0"/>
                <a:ea typeface="MS PGothic" charset="0"/>
              </a:rPr>
              <a:t>For example, using BGP a network operator could specify how it preferred traffic flow into and out of its network. At the time of this report, BGP remains the standard routing protocol used to exchange information about IP routing between networks. </a:t>
            </a: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EADFA22-C864-4F43-B10E-E4E9D7064FD5}" type="slidenum">
              <a:rPr lang="en-US" sz="1200">
                <a:latin typeface="Calibri" charset="0"/>
              </a:rPr>
              <a:pPr/>
              <a:t>12</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The diagram shows the “flatter,” highly interconnected Internet of today. </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46B2705-4471-6245-9874-CEADB1DDA35A}" type="slidenum">
              <a:rPr lang="en-US" sz="1200">
                <a:latin typeface="Calibri" charset="0"/>
              </a:rPr>
              <a:pPr/>
              <a:t>13</a:t>
            </a:fld>
            <a:endParaRPr lang="en-US"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71A7C-8E8E-E641-B961-FD6D6F1B9622}" type="slidenum">
              <a:rPr lang="en-US"/>
              <a:pPr/>
              <a:t>14</a:t>
            </a:fld>
            <a:endParaRPr lang="en-US"/>
          </a:p>
        </p:txBody>
      </p:sp>
      <p:sp>
        <p:nvSpPr>
          <p:cNvPr id="111618" name="Rectangle 2"/>
          <p:cNvSpPr>
            <a:spLocks noGrp="1" noRot="1" noChangeAspect="1" noChangeArrowheads="1" noTextEdit="1"/>
          </p:cNvSpPr>
          <p:nvPr>
            <p:ph type="sldImg"/>
          </p:nvPr>
        </p:nvSpPr>
        <p:spPr>
          <a:xfrm>
            <a:off x="381000" y="685800"/>
            <a:ext cx="6096000" cy="3429000"/>
          </a:xfrm>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C5EEA-6FE5-F44D-8FC0-3AF847C6CB2B}" type="slidenum">
              <a:rPr lang="en-US"/>
              <a:pPr/>
              <a:t>15</a:t>
            </a:fld>
            <a:endParaRPr lang="en-US"/>
          </a:p>
        </p:txBody>
      </p:sp>
      <p:sp>
        <p:nvSpPr>
          <p:cNvPr id="112642" name="Rectangle 2"/>
          <p:cNvSpPr>
            <a:spLocks noGrp="1" noRot="1" noChangeAspect="1" noChangeArrowheads="1" noTextEdit="1"/>
          </p:cNvSpPr>
          <p:nvPr>
            <p:ph type="sldImg"/>
          </p:nvPr>
        </p:nvSpPr>
        <p:spPr>
          <a:xfrm>
            <a:off x="381000" y="685800"/>
            <a:ext cx="6096000" cy="3429000"/>
          </a:xfrm>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0D12F-F705-5B44-990C-FA483941406F}" type="slidenum">
              <a:rPr lang="en-US"/>
              <a:pPr/>
              <a:t>16</a:t>
            </a:fld>
            <a:endParaRPr lang="en-US"/>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D712B-F838-D14D-B6E6-8CB55B4B41A7}" type="slidenum">
              <a:rPr lang="en-US"/>
              <a:pPr/>
              <a:t>17</a:t>
            </a:fld>
            <a:endParaRPr lang="en-US"/>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33D6E-5713-F04A-9F3B-04D047FB9A30}" type="slidenum">
              <a:rPr lang="en-US"/>
              <a:pPr/>
              <a:t>18</a:t>
            </a:fld>
            <a:endParaRPr lang="en-US"/>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6235F-E9CA-BA4C-A27D-B939254AE543}" type="slidenum">
              <a:rPr lang="en-US"/>
              <a:pPr/>
              <a:t>19</a:t>
            </a:fld>
            <a:endParaRPr lang="en-US"/>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A8D77A-9158-B34C-A7FE-FD9D3CD82996}" type="slidenum">
              <a:rPr lang="en-US"/>
              <a:pPr/>
              <a:t>20</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Calibri" charset="0"/>
                <a:ea typeface="MS PGothic" charset="0"/>
              </a:rPr>
              <a:t>Peering agreements have historically been informal “hand shake” agreements but appear to increasingly involve contractual relationships. </a:t>
            </a:r>
          </a:p>
          <a:p>
            <a:pPr marL="0" lvl="1"/>
            <a:endParaRPr lang="en-US">
              <a:latin typeface="Calibri" charset="0"/>
              <a:ea typeface="MS PGothic" charset="0"/>
            </a:endParaRPr>
          </a:p>
          <a:p>
            <a:pPr marL="0" lvl="1"/>
            <a:r>
              <a:rPr lang="en-US">
                <a:latin typeface="Calibri" charset="0"/>
                <a:ea typeface="MS PGothic" charset="0"/>
              </a:rPr>
              <a:t>Where a peering agreement is formalized, it will usually include confidentiality and non-disclosure terms – most operators do not make their interconnection arrangements public. </a:t>
            </a:r>
          </a:p>
          <a:p>
            <a:pPr marL="0" lvl="1"/>
            <a:endParaRPr lang="en-US">
              <a:latin typeface="Calibri" charset="0"/>
              <a:ea typeface="MS PGothic" charset="0"/>
            </a:endParaRPr>
          </a:p>
          <a:p>
            <a:pPr marL="0" lvl="1"/>
            <a:r>
              <a:rPr lang="en-US">
                <a:latin typeface="Calibri" charset="0"/>
                <a:ea typeface="MS PGothic" charset="0"/>
              </a:rPr>
              <a:t>In a transit relationship, a transit provider will typically advertise all of its routes to a customer, whereas in a peering relationship, a peer will only advertise its customer routes to another peer.</a:t>
            </a:r>
          </a:p>
          <a:p>
            <a:pPr marL="0" lvl="1"/>
            <a:endParaRPr lang="en-US">
              <a:latin typeface="Calibri" charset="0"/>
              <a:ea typeface="MS PGothic" charset="0"/>
            </a:endParaRPr>
          </a:p>
          <a:p>
            <a:endParaRPr lang="en-US">
              <a:latin typeface="Calibri" charset="0"/>
              <a:ea typeface="MS PGothic"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FA4E455-A88D-9646-B090-E8BDD381C55B}" type="slidenum">
              <a:rPr lang="en-US" sz="1200">
                <a:latin typeface="Calibri" charset="0"/>
              </a:rPr>
              <a:pPr/>
              <a:t>22</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95F49A5-0F7D-7840-8553-C10CD9FF3057}" type="slidenum">
              <a:rPr lang="en-US" sz="1200">
                <a:latin typeface="Calibri" charset="0"/>
              </a:rPr>
              <a:pPr/>
              <a:t>3</a:t>
            </a:fld>
            <a:endParaRPr lang="en-US" sz="120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latin typeface="Calibri" charset="0"/>
                <a:ea typeface="MS PGothic" charset="0"/>
              </a:rPr>
              <a:t>In order to participate in a peering relationship on the Internet with any party, some basic technical requirements need to be fulfilled. </a:t>
            </a:r>
          </a:p>
          <a:p>
            <a:pPr>
              <a:defRPr/>
            </a:pPr>
            <a:endParaRPr lang="en-US" dirty="0">
              <a:latin typeface="Calibri" charset="0"/>
              <a:ea typeface="MS PGothic" charset="0"/>
            </a:endParaRPr>
          </a:p>
          <a:p>
            <a:pPr>
              <a:defRPr/>
            </a:pPr>
            <a:r>
              <a:rPr lang="en-US" dirty="0">
                <a:latin typeface="Calibri" charset="0"/>
                <a:ea typeface="MS PGothic" charset="0"/>
              </a:rPr>
              <a:t>These basic requirements to peer may also apply to a network purchasing transit service, for example from multiple ISPs. </a:t>
            </a:r>
          </a:p>
          <a:p>
            <a:pPr marL="169684" indent="-169684">
              <a:buFont typeface="Arial"/>
              <a:buChar char="•"/>
              <a:defRPr/>
            </a:pPr>
            <a:r>
              <a:rPr lang="en-US" dirty="0">
                <a:latin typeface="Calibri" charset="0"/>
                <a:ea typeface="MS PGothic" charset="0"/>
              </a:rPr>
              <a:t>This advanced network configuration is often used by larger enterprises for redundancy and traffic management purposes.    </a:t>
            </a: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4AD99B3-2B7A-5347-91C9-C3CB7C9DD055}" type="slidenum">
              <a:rPr lang="en-US" sz="1200">
                <a:latin typeface="Calibri" charset="0"/>
              </a:rPr>
              <a:pPr/>
              <a:t>23</a:t>
            </a:fld>
            <a:endParaRPr lang="en-US" sz="1200">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xfrm>
            <a:off x="323432" y="3429000"/>
            <a:ext cx="6233118" cy="5029514"/>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spcAft>
                <a:spcPts val="594"/>
              </a:spcAft>
            </a:pPr>
            <a:r>
              <a:rPr lang="en-US" sz="1100">
                <a:latin typeface="Calibri" charset="0"/>
                <a:ea typeface="MS PGothic" charset="0"/>
              </a:rPr>
              <a:t>Network operators may be motivated to peer for a variety reasons, both business and technical. For some complex transit relationships, similar motivations may apply.</a:t>
            </a:r>
            <a:endParaRPr lang="en-US" sz="600">
              <a:latin typeface="Calibri" charset="0"/>
              <a:ea typeface="MS PGothic" charset="0"/>
            </a:endParaRPr>
          </a:p>
          <a:p>
            <a:pPr>
              <a:spcBef>
                <a:spcPct val="0"/>
              </a:spcBef>
              <a:spcAft>
                <a:spcPts val="198"/>
              </a:spcAft>
              <a:buFontTx/>
              <a:buChar char="•"/>
            </a:pPr>
            <a:r>
              <a:rPr lang="en-US" sz="900" b="1" i="1">
                <a:latin typeface="Calibri" charset="0"/>
                <a:ea typeface="MS PGothic" charset="0"/>
              </a:rPr>
              <a:t>Network effects</a:t>
            </a:r>
            <a:r>
              <a:rPr lang="en-US" sz="900">
                <a:latin typeface="Calibri" charset="0"/>
                <a:ea typeface="MS PGothic" charset="0"/>
              </a:rPr>
              <a:t> – Put simply, a network (or a network of networks) is not particularly useful if no one is connected to it or those who are connected to it cannot reach each other. A related concept is that a network becomes more valuable to the connected participants as more and more connect to the network.</a:t>
            </a:r>
          </a:p>
          <a:p>
            <a:pPr>
              <a:spcAft>
                <a:spcPts val="198"/>
              </a:spcAft>
              <a:buFontTx/>
              <a:buChar char="•"/>
            </a:pPr>
            <a:r>
              <a:rPr lang="en-US" sz="900" b="1" i="1">
                <a:latin typeface="Calibri" charset="0"/>
                <a:ea typeface="MS PGothic" charset="0"/>
              </a:rPr>
              <a:t>Increased redundancy</a:t>
            </a:r>
            <a:r>
              <a:rPr lang="en-US" sz="900">
                <a:latin typeface="Calibri" charset="0"/>
                <a:ea typeface="MS PGothic" charset="0"/>
              </a:rPr>
              <a:t> – Network operators strive for as redundant and as resilient a network connectivity map (called a “topology”) as economically possible. If one network interconnects to another in a single location this poses some risk, as a single point of interconnection has a higher likelihood of failure compared to two or more points. Increasing the number of interconnection points between networks results in a more resilient and reliable network for both parties.</a:t>
            </a:r>
          </a:p>
          <a:p>
            <a:pPr>
              <a:spcAft>
                <a:spcPts val="198"/>
              </a:spcAft>
              <a:buFontTx/>
              <a:buChar char="•"/>
            </a:pPr>
            <a:r>
              <a:rPr lang="en-US" sz="900" b="1" i="1">
                <a:latin typeface="Calibri" charset="0"/>
                <a:ea typeface="MS PGothic" charset="0"/>
              </a:rPr>
              <a:t>Increased routing control</a:t>
            </a:r>
            <a:r>
              <a:rPr lang="en-US" sz="900">
                <a:latin typeface="Calibri" charset="0"/>
                <a:ea typeface="MS PGothic" charset="0"/>
              </a:rPr>
              <a:t> – The ability of a network operator to influence path selection between endpoints in the network can lead to lower latency, decreased packet loss and increased quality of experience for network users.  Each new peering connection increases network operator’s control over the traffic routed between them, given that their traffic no longer has to traverse intermediary networks.</a:t>
            </a:r>
          </a:p>
          <a:p>
            <a:pPr>
              <a:spcAft>
                <a:spcPts val="198"/>
              </a:spcAft>
              <a:buFontTx/>
              <a:buChar char="•"/>
            </a:pPr>
            <a:r>
              <a:rPr lang="en-US" sz="900" b="1" i="1">
                <a:latin typeface="Calibri" charset="0"/>
                <a:ea typeface="MS PGothic" charset="0"/>
              </a:rPr>
              <a:t>Reduced latency</a:t>
            </a:r>
            <a:r>
              <a:rPr lang="en-US" sz="900">
                <a:latin typeface="Calibri" charset="0"/>
                <a:ea typeface="MS PGothic" charset="0"/>
              </a:rPr>
              <a:t> – Users’ quality of experience generally improves with decreased latency, especially for applications that communicate time-sensitive data, such as interactive voice or video. Relying upon intermediaries for traffic exchange between two networks means that latency characteristics of the connection cannot be as tightly controlled, which can lead to degraded quality of experience for network users. Introducing direct interconnection between the networks provides for well-known and clearly measurable paths between each network’s users. With these clear pathways under the control of the network operators who have an interest in optimizing the quality of experience, latency can be reduced.</a:t>
            </a:r>
          </a:p>
          <a:p>
            <a:pPr>
              <a:spcAft>
                <a:spcPts val="198"/>
              </a:spcAft>
              <a:buFontTx/>
              <a:buChar char="•"/>
            </a:pPr>
            <a:r>
              <a:rPr lang="en-US" sz="900" b="1" i="1">
                <a:latin typeface="Calibri" charset="0"/>
                <a:ea typeface="MS PGothic" charset="0"/>
              </a:rPr>
              <a:t>Reduced congestion </a:t>
            </a:r>
            <a:r>
              <a:rPr lang="en-US" sz="900">
                <a:latin typeface="Calibri" charset="0"/>
                <a:ea typeface="MS PGothic" charset="0"/>
              </a:rPr>
              <a:t>– Congestion along the path between the source and destination through intermediaries can degrade the quality of experience for network users. Direct interconnections between the networks allows for both networks to ensure sufficient bandwidth is available between network users for consistent performance.</a:t>
            </a:r>
          </a:p>
          <a:p>
            <a:pPr>
              <a:spcAft>
                <a:spcPts val="198"/>
              </a:spcAft>
              <a:buFontTx/>
              <a:buChar char="•"/>
            </a:pPr>
            <a:r>
              <a:rPr lang="en-US" sz="900" b="1" i="1">
                <a:latin typeface="Calibri" charset="0"/>
                <a:ea typeface="MS PGothic" charset="0"/>
              </a:rPr>
              <a:t>Improved traffic management and predictability of traffic </a:t>
            </a:r>
            <a:r>
              <a:rPr lang="en-US" sz="900">
                <a:latin typeface="Calibri" charset="0"/>
                <a:ea typeface="MS PGothic" charset="0"/>
              </a:rPr>
              <a:t>– When networks interconnect, they have direct control in managing the flow of traffic between them. Because of this, both networks may reduce the need to maintain spare capacity on their transit and other connections to the Internet, as the traffic that is directly peered is now less likely to appear on other routes.</a:t>
            </a:r>
          </a:p>
          <a:p>
            <a:pPr>
              <a:spcAft>
                <a:spcPts val="198"/>
              </a:spcAft>
              <a:buFontTx/>
              <a:buChar char="•"/>
            </a:pPr>
            <a:r>
              <a:rPr lang="en-US" sz="900" b="1" i="1">
                <a:latin typeface="Calibri" charset="0"/>
                <a:ea typeface="MS PGothic" charset="0"/>
              </a:rPr>
              <a:t>Reduced costs </a:t>
            </a:r>
            <a:r>
              <a:rPr lang="en-US" sz="900">
                <a:latin typeface="Calibri" charset="0"/>
                <a:ea typeface="MS PGothic" charset="0"/>
              </a:rPr>
              <a:t>– Peering can reduce the costs of routing traffic between certain endpoints. For example, if an AS exchanges a significant amount of customer traffic with another AS, rather than sending that traffic up through its transit provider and into the other network through their transit connection, the two networks could peer at a common facility and each will eliminate the transit cost for that traffic exchange. In the case of paid peering, the new cost may be cheaper for the AS that is paying than its previous transit cost.</a:t>
            </a:r>
          </a:p>
          <a:p>
            <a:endParaRPr lang="en-US" sz="2400">
              <a:latin typeface="Calibri" charset="0"/>
              <a:ea typeface="MS PGothic" charset="0"/>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C7866A2-4E63-8C4F-AC80-644E5366CE96}" type="slidenum">
              <a:rPr lang="en-US" sz="1200">
                <a:latin typeface="Calibri" charset="0"/>
              </a:rPr>
              <a:pPr/>
              <a:t>24</a:t>
            </a:fld>
            <a:endParaRPr lang="en-US" sz="1200">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These peering policies can reflect how the technical and often contractual arrangements that network operators negotiate with each other to interconnect are influenced by the business objectives and policies of each of the parties. </a:t>
            </a:r>
          </a:p>
          <a:p>
            <a:endParaRPr lang="en-US">
              <a:latin typeface="Calibri" charset="0"/>
              <a:ea typeface="MS PGothic" charset="0"/>
            </a:endParaRPr>
          </a:p>
          <a:p>
            <a:r>
              <a:rPr lang="en-US">
                <a:latin typeface="Calibri" charset="0"/>
                <a:ea typeface="MS PGothic" charset="0"/>
              </a:rPr>
              <a:t>PeeringDB categorizes policies as:</a:t>
            </a:r>
          </a:p>
          <a:p>
            <a:pPr lvl="1"/>
            <a:r>
              <a:rPr lang="en-US" b="1">
                <a:latin typeface="Calibri" charset="0"/>
                <a:ea typeface="MS PGothic" charset="0"/>
              </a:rPr>
              <a:t>Open </a:t>
            </a:r>
            <a:r>
              <a:rPr lang="en-US">
                <a:latin typeface="Calibri" charset="0"/>
                <a:ea typeface="MS PGothic" charset="0"/>
              </a:rPr>
              <a:t>– An open peering policy is where the party will peer with any other party.</a:t>
            </a:r>
          </a:p>
          <a:p>
            <a:pPr lvl="1"/>
            <a:r>
              <a:rPr lang="en-US" b="1">
                <a:latin typeface="Calibri" charset="0"/>
                <a:ea typeface="MS PGothic" charset="0"/>
              </a:rPr>
              <a:t>Selective</a:t>
            </a:r>
            <a:r>
              <a:rPr lang="en-US">
                <a:latin typeface="Calibri" charset="0"/>
                <a:ea typeface="MS PGothic" charset="0"/>
              </a:rPr>
              <a:t> – A selective peering policy is where the party will peer with any other party that meets the criteria spelled out in the peering policy such as minimum traffic exchanged, number of peering points, staffed network operations center (NOC), etc. (see below).</a:t>
            </a:r>
          </a:p>
          <a:p>
            <a:pPr lvl="1"/>
            <a:r>
              <a:rPr lang="en-US" b="1">
                <a:latin typeface="Calibri" charset="0"/>
                <a:ea typeface="MS PGothic" charset="0"/>
              </a:rPr>
              <a:t>Restrictive</a:t>
            </a:r>
            <a:r>
              <a:rPr lang="en-US">
                <a:latin typeface="Calibri" charset="0"/>
                <a:ea typeface="MS PGothic" charset="0"/>
              </a:rPr>
              <a:t> – A restrictive peering policy is where the party does not generally peer with other parties, or in other words where peering is the exception and not the norm.</a:t>
            </a:r>
          </a:p>
          <a:p>
            <a:endParaRPr lang="en-US" sz="2400">
              <a:latin typeface="Calibri" charset="0"/>
              <a:ea typeface="MS PGothic" charset="0"/>
            </a:endParaRP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8F3B76D-C4E6-824A-B353-8E6610A18920}" type="slidenum">
              <a:rPr lang="en-US" sz="1200">
                <a:latin typeface="Calibri" charset="0"/>
              </a:rPr>
              <a:pPr/>
              <a:t>25</a:t>
            </a:fld>
            <a:endParaRPr lang="en-US" sz="1200">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0" name="Notes Placeholder 2"/>
          <p:cNvSpPr>
            <a:spLocks noGrp="1"/>
          </p:cNvSpPr>
          <p:nvPr>
            <p:ph type="body" idx="1"/>
          </p:nvPr>
        </p:nvSpPr>
        <p:spPr bwMode="auto">
          <a:xfrm>
            <a:off x="359544" y="3534338"/>
            <a:ext cx="6112223" cy="492417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69684" indent="-169684">
              <a:spcBef>
                <a:spcPct val="0"/>
              </a:spcBef>
              <a:spcAft>
                <a:spcPts val="1188"/>
              </a:spcAft>
              <a:buFontTx/>
              <a:buChar char="•"/>
            </a:pPr>
            <a:r>
              <a:rPr lang="en-US" sz="1000" b="1">
                <a:latin typeface="Calibri" charset="0"/>
                <a:ea typeface="MS PGothic" charset="0"/>
              </a:rPr>
              <a:t>Network capacity: </a:t>
            </a:r>
            <a:r>
              <a:rPr lang="en-US" sz="1000">
                <a:latin typeface="Calibri" charset="0"/>
                <a:ea typeface="MS PGothic" charset="0"/>
              </a:rPr>
              <a:t>ASes may impose minimal requirements on the size of a potential peer’s network capacity. ASes sometimes additionally require that the potential peer AS operate a fully redundant backbone network. In addition to imposing capacity requirements at peering links, an AS might also impose requirements on links between major hubs.</a:t>
            </a:r>
          </a:p>
          <a:p>
            <a:pPr marL="169684" indent="-169684">
              <a:spcBef>
                <a:spcPct val="0"/>
              </a:spcBef>
              <a:spcAft>
                <a:spcPts val="1188"/>
              </a:spcAft>
              <a:buFontTx/>
              <a:buChar char="•"/>
            </a:pPr>
            <a:r>
              <a:rPr lang="en-US" sz="1000" b="1">
                <a:latin typeface="Calibri" charset="0"/>
                <a:ea typeface="MS PGothic" charset="0"/>
              </a:rPr>
              <a:t>Geographic scope:</a:t>
            </a:r>
            <a:r>
              <a:rPr lang="en-US" sz="1000">
                <a:latin typeface="Calibri" charset="0"/>
                <a:ea typeface="MS PGothic" charset="0"/>
              </a:rPr>
              <a:t> ASes may impose requirements that state the potential peer must have a backbone presence in an expansive and diverse set of geographies. This requirement is often expressed in terms of metropolitan statistical areas (MSAs), time zones, or census bureau divisions. In addition to having a backbone network in these locations, the peering requirements often additionally stipulate that the AS peer in some fraction of these locations where the potential peer AS operates its backbone network, and that each interconnection point have a minimum throughput of a certain traffic rate.</a:t>
            </a:r>
          </a:p>
          <a:p>
            <a:pPr marL="169684" indent="-169684">
              <a:spcBef>
                <a:spcPct val="0"/>
              </a:spcBef>
              <a:spcAft>
                <a:spcPts val="1188"/>
              </a:spcAft>
              <a:buFontTx/>
              <a:buChar char="•"/>
            </a:pPr>
            <a:r>
              <a:rPr lang="en-US" sz="1000" b="1">
                <a:latin typeface="Calibri" charset="0"/>
                <a:ea typeface="MS PGothic" charset="0"/>
              </a:rPr>
              <a:t>Routing: </a:t>
            </a:r>
            <a:r>
              <a:rPr lang="en-US" sz="1000">
                <a:latin typeface="Calibri" charset="0"/>
                <a:ea typeface="MS PGothic" charset="0"/>
              </a:rPr>
              <a:t>A potential peer is generally required to operate an IP network between the interconnection points and use the Border Gateway Protocol (BGP) to exchange routes at the interconnection points where the peering occurs. Typically, the potential peer AS must use the same AS number at all peering points and announce a consistent set of routes at all peering points, thus ensuring that each AS can implement “hot potato” routing – a form of “shortest-path” routing that allows each network to minimize carriage costs (see Section 3.1.4 below) – at any of the peering points where the agreement is in place.</a:t>
            </a:r>
          </a:p>
          <a:p>
            <a:pPr marL="169684" indent="-169684">
              <a:spcBef>
                <a:spcPct val="0"/>
              </a:spcBef>
              <a:spcAft>
                <a:spcPts val="1188"/>
              </a:spcAft>
              <a:buFontTx/>
              <a:buChar char="•"/>
            </a:pPr>
            <a:r>
              <a:rPr lang="en-US" sz="1000" b="1">
                <a:latin typeface="Calibri" charset="0"/>
                <a:ea typeface="MS PGothic" charset="0"/>
              </a:rPr>
              <a:t>Network operations centers (NOC): </a:t>
            </a:r>
            <a:r>
              <a:rPr lang="en-US" sz="1000">
                <a:latin typeface="Calibri" charset="0"/>
                <a:ea typeface="MS PGothic" charset="0"/>
              </a:rPr>
              <a:t>The potential peer AS must typically maintain a network operations center, where staff is on duty at all times to resolve any problems that may arise within a reasonable timeframe. Cooperation to resolve security incidents is required in many peering agreements.</a:t>
            </a:r>
          </a:p>
          <a:p>
            <a:pPr marL="169684" indent="-169684">
              <a:spcBef>
                <a:spcPct val="0"/>
              </a:spcBef>
              <a:spcAft>
                <a:spcPts val="1188"/>
              </a:spcAft>
              <a:buFontTx/>
              <a:buChar char="•"/>
            </a:pPr>
            <a:r>
              <a:rPr lang="en-US" sz="1000" b="1">
                <a:latin typeface="Calibri" charset="0"/>
                <a:ea typeface="MS PGothic" charset="0"/>
              </a:rPr>
              <a:t>Network traffic ratios and volumes:</a:t>
            </a:r>
            <a:r>
              <a:rPr lang="en-US" sz="1000">
                <a:latin typeface="Calibri" charset="0"/>
                <a:ea typeface="MS PGothic" charset="0"/>
              </a:rPr>
              <a:t> Peering policies may stipulate that the potential peer not exceed an aggregate traffic ratio in a certain direction (e.g., “traffic ratios must not exceed 2:1”, meaning that aggregate outbound traffic on the peering links must be no more than twice the volume of aggregate inbound traffic).</a:t>
            </a:r>
            <a:r>
              <a:rPr lang="en-US" sz="1000" b="1">
                <a:latin typeface="Calibri" charset="0"/>
                <a:ea typeface="MS PGothic" charset="0"/>
              </a:rPr>
              <a:t> </a:t>
            </a:r>
            <a:r>
              <a:rPr lang="en-US" sz="1000">
                <a:latin typeface="Calibri" charset="0"/>
                <a:ea typeface="MS PGothic" charset="0"/>
              </a:rPr>
              <a:t>Peering agreements sometimes also impose requirements that the potential peer send a </a:t>
            </a:r>
            <a:r>
              <a:rPr lang="en-US" sz="1000" i="1">
                <a:latin typeface="Calibri" charset="0"/>
                <a:ea typeface="MS PGothic" charset="0"/>
              </a:rPr>
              <a:t>minimum</a:t>
            </a:r>
            <a:r>
              <a:rPr lang="en-US" sz="1000">
                <a:latin typeface="Calibri" charset="0"/>
                <a:ea typeface="MS PGothic" charset="0"/>
              </a:rPr>
              <a:t> volume of traffic over the peering links. Some peers may have preference as to how they exchange traffic, depending on traffic volume – typically small volumes use Internet Exchanges, large volumes use private interconnections.</a:t>
            </a:r>
          </a:p>
          <a:p>
            <a:pPr marL="169684" indent="-169684">
              <a:spcBef>
                <a:spcPct val="0"/>
              </a:spcBef>
              <a:spcAft>
                <a:spcPts val="1188"/>
              </a:spcAft>
              <a:buFontTx/>
              <a:buChar char="•"/>
            </a:pPr>
            <a:r>
              <a:rPr lang="en-US" sz="1000" b="1">
                <a:latin typeface="Calibri" charset="0"/>
                <a:ea typeface="MS PGothic" charset="0"/>
              </a:rPr>
              <a:t>Filtering:</a:t>
            </a:r>
            <a:r>
              <a:rPr lang="en-US" sz="1000">
                <a:latin typeface="Calibri" charset="0"/>
                <a:ea typeface="MS PGothic" charset="0"/>
              </a:rPr>
              <a:t> Peering policies may also require the peer AS to filter route announcements from its customers by prefix, to ensure that incorrect route announcements do not “leak” across the peering link and that no transit or third-party routes are announced.</a:t>
            </a: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A1B1B2A-3CD1-EA4B-A701-1301088008D9}" type="slidenum">
              <a:rPr lang="en-US" sz="1200">
                <a:latin typeface="Calibri" charset="0"/>
              </a:rPr>
              <a:pPr/>
              <a:t>26</a:t>
            </a:fld>
            <a:endParaRPr lang="en-US" sz="1200">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3E8C3DE-355A-474C-B1D6-825E5F1C5C4F}" type="slidenum">
              <a:rPr lang="en-US" sz="1200">
                <a:latin typeface="Calibri" charset="0"/>
              </a:rPr>
              <a:pPr/>
              <a:t>27</a:t>
            </a:fld>
            <a:endParaRPr lang="en-US" sz="1200">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28</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81000" y="685800"/>
            <a:ext cx="6096000" cy="3429000"/>
          </a:xfrm>
          <a:ln/>
        </p:spPr>
      </p:sp>
      <p:sp>
        <p:nvSpPr>
          <p:cNvPr id="98307" name="Rectangle 3"/>
          <p:cNvSpPr>
            <a:spLocks noGrp="1" noChangeArrowheads="1"/>
          </p:cNvSpPr>
          <p:nvPr>
            <p:ph type="body" idx="1"/>
          </p:nvPr>
        </p:nvSpPr>
        <p:spPr>
          <a:xfrm>
            <a:off x="686579" y="4342813"/>
            <a:ext cx="5486400" cy="411597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81000" y="685800"/>
            <a:ext cx="6096000" cy="3429000"/>
          </a:xfrm>
          <a:ln/>
        </p:spPr>
      </p:sp>
      <p:sp>
        <p:nvSpPr>
          <p:cNvPr id="100355" name="Rectangle 3"/>
          <p:cNvSpPr>
            <a:spLocks noGrp="1" noChangeArrowheads="1"/>
          </p:cNvSpPr>
          <p:nvPr>
            <p:ph type="body" idx="1"/>
          </p:nvPr>
        </p:nvSpPr>
        <p:spPr>
          <a:xfrm>
            <a:off x="686579" y="4342813"/>
            <a:ext cx="5486400" cy="411597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defRPr/>
            </a:pPr>
            <a:r>
              <a:rPr lang="en-US" dirty="0">
                <a:latin typeface="Calibri" charset="0"/>
                <a:ea typeface="MS PGothic" charset="0"/>
              </a:rPr>
              <a:t>The secure space often in the form of lockable rack cabinets or cages. </a:t>
            </a:r>
          </a:p>
          <a:p>
            <a:pPr marL="0" lvl="1">
              <a:defRPr/>
            </a:pPr>
            <a:endParaRPr lang="en-US" dirty="0">
              <a:latin typeface="Calibri" charset="0"/>
              <a:ea typeface="MS PGothic" charset="0"/>
            </a:endParaRPr>
          </a:p>
          <a:p>
            <a:pPr marL="0" lvl="1">
              <a:defRPr/>
            </a:pPr>
            <a:r>
              <a:rPr lang="en-US" dirty="0">
                <a:latin typeface="Calibri" charset="0"/>
                <a:ea typeface="MS PGothic" charset="0"/>
              </a:rPr>
              <a:t>In addition to floor space, a colocation facility provides power, cooling, structured cabling to support network connection, real-time physical security monitoring, and fire protection. </a:t>
            </a:r>
          </a:p>
          <a:p>
            <a:pPr marL="0" lvl="1">
              <a:defRPr/>
            </a:pPr>
            <a:endParaRPr lang="en-US" dirty="0">
              <a:latin typeface="Calibri" charset="0"/>
              <a:ea typeface="MS PGothic" charset="0"/>
            </a:endParaRPr>
          </a:p>
          <a:p>
            <a:pPr marL="0" lvl="1">
              <a:defRPr/>
            </a:pPr>
            <a:r>
              <a:rPr lang="en-US" dirty="0">
                <a:latin typeface="Calibri" charset="0"/>
                <a:ea typeface="MS PGothic" charset="0"/>
              </a:rPr>
              <a:t>Colocation facilities are provided by commercial enterprises to house multiple network providers in the same or adjacent buildings. </a:t>
            </a:r>
          </a:p>
          <a:p>
            <a:pPr>
              <a:defRPr/>
            </a:pPr>
            <a:endParaRPr lang="en-US" dirty="0">
              <a:latin typeface="Calibri" charset="0"/>
              <a:ea typeface="MS PGothic" charset="0"/>
            </a:endParaRPr>
          </a:p>
          <a:p>
            <a:pPr>
              <a:defRPr/>
            </a:pPr>
            <a:r>
              <a:rPr lang="en-US" b="1" dirty="0">
                <a:latin typeface="Calibri" charset="0"/>
                <a:ea typeface="MS PGothic" charset="0"/>
              </a:rPr>
              <a:t>POPs:</a:t>
            </a:r>
          </a:p>
          <a:p>
            <a:pPr marL="169684" indent="-169684">
              <a:buFont typeface="Arial"/>
              <a:buChar char="•"/>
              <a:defRPr/>
            </a:pPr>
            <a:r>
              <a:rPr lang="en-US" dirty="0">
                <a:latin typeface="Calibri" charset="0"/>
                <a:ea typeface="MS PGothic" charset="0"/>
              </a:rPr>
              <a:t>In order for two (or more) networks to interconnect, their networks need </a:t>
            </a:r>
            <a:r>
              <a:rPr lang="en-US" dirty="0" err="1">
                <a:latin typeface="Calibri" charset="0"/>
                <a:ea typeface="MS PGothic" charset="0"/>
              </a:rPr>
              <a:t>PoPs</a:t>
            </a:r>
            <a:r>
              <a:rPr lang="en-US" dirty="0">
                <a:latin typeface="Calibri" charset="0"/>
                <a:ea typeface="MS PGothic" charset="0"/>
              </a:rPr>
              <a:t> in close proximity to one another for local interconnection.</a:t>
            </a:r>
          </a:p>
          <a:p>
            <a:pPr marL="169684" indent="-169684">
              <a:buFont typeface="Arial"/>
              <a:buChar char="•"/>
              <a:defRPr/>
            </a:pPr>
            <a:r>
              <a:rPr lang="en-US" dirty="0">
                <a:latin typeface="Calibri" charset="0"/>
                <a:ea typeface="MS PGothic" charset="0"/>
              </a:rPr>
              <a:t>Another option is the acquisition of a circuit providing the extra network reach needed to connect with other </a:t>
            </a:r>
            <a:r>
              <a:rPr lang="en-US" dirty="0" err="1">
                <a:latin typeface="Calibri" charset="0"/>
                <a:ea typeface="MS PGothic" charset="0"/>
              </a:rPr>
              <a:t>PoPs</a:t>
            </a:r>
            <a:r>
              <a:rPr lang="en-US" dirty="0">
                <a:latin typeface="Calibri" charset="0"/>
                <a:ea typeface="MS PGothic" charset="0"/>
              </a:rPr>
              <a:t>.</a:t>
            </a:r>
          </a:p>
          <a:p>
            <a:pPr marL="622175" lvl="1" indent="-169684">
              <a:buFont typeface="Arial"/>
              <a:buChar char="•"/>
              <a:defRPr/>
            </a:pPr>
            <a:r>
              <a:rPr lang="en-US" dirty="0">
                <a:latin typeface="Calibri" charset="0"/>
                <a:ea typeface="MS PGothic" charset="0"/>
              </a:rPr>
              <a:t>Network operators often maintain </a:t>
            </a:r>
            <a:r>
              <a:rPr lang="en-US" dirty="0" err="1">
                <a:latin typeface="Calibri" charset="0"/>
                <a:ea typeface="MS PGothic" charset="0"/>
              </a:rPr>
              <a:t>PoPs</a:t>
            </a:r>
            <a:r>
              <a:rPr lang="en-US" dirty="0">
                <a:latin typeface="Calibri" charset="0"/>
                <a:ea typeface="MS PGothic" charset="0"/>
              </a:rPr>
              <a:t> located in multiple colocation facilities across the country and/or globe.</a:t>
            </a:r>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D49B4EF-2B22-0D46-BE6B-BB35AB245CFA}" type="slidenum">
              <a:rPr lang="en-US" sz="1200">
                <a:latin typeface="Calibri" charset="0"/>
              </a:rPr>
              <a:pPr/>
              <a:t>31</a:t>
            </a:fld>
            <a:endParaRPr lang="en-US" sz="1200">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xfrm>
            <a:off x="381000" y="182563"/>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Notes Placeholder 2"/>
          <p:cNvSpPr>
            <a:spLocks noGrp="1"/>
          </p:cNvSpPr>
          <p:nvPr>
            <p:ph type="body" idx="1"/>
          </p:nvPr>
        </p:nvSpPr>
        <p:spPr bwMode="auto">
          <a:xfrm>
            <a:off x="359544" y="3820482"/>
            <a:ext cx="6256668" cy="498392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defRPr/>
            </a:pPr>
            <a:r>
              <a:rPr lang="en-US" sz="1100" dirty="0">
                <a:latin typeface="Calibri" charset="0"/>
                <a:ea typeface="MS PGothic" charset="0"/>
              </a:rPr>
              <a:t>A private interconnect is accomplished using one or more dedicated physical cables to interconnect two networks in close proximity, and it is used exclusively for the exchange of traffic between those two networks. </a:t>
            </a:r>
          </a:p>
          <a:p>
            <a:pPr marL="169684" lvl="1" indent="-169684">
              <a:buFont typeface="Arial"/>
              <a:buChar char="•"/>
              <a:defRPr/>
            </a:pPr>
            <a:r>
              <a:rPr lang="en-US" sz="1100" dirty="0">
                <a:latin typeface="Calibri" charset="0"/>
                <a:ea typeface="MS PGothic" charset="0"/>
              </a:rPr>
              <a:t>The physical media that connects the two networks at that site is often referred to as a “cross-connect” and can be copper or fiber. </a:t>
            </a:r>
          </a:p>
          <a:p>
            <a:pPr marL="169684" lvl="1" indent="-169684">
              <a:buFont typeface="Arial"/>
              <a:buChar char="•"/>
              <a:defRPr/>
            </a:pPr>
            <a:r>
              <a:rPr lang="en-US" sz="1100" dirty="0">
                <a:latin typeface="Calibri" charset="0"/>
                <a:ea typeface="MS PGothic" charset="0"/>
              </a:rPr>
              <a:t>Data speed of a cross-connect can range from Mbps up to many </a:t>
            </a:r>
            <a:r>
              <a:rPr lang="en-US" sz="1100" dirty="0" err="1">
                <a:latin typeface="Calibri" charset="0"/>
                <a:ea typeface="MS PGothic" charset="0"/>
              </a:rPr>
              <a:t>Gbps</a:t>
            </a:r>
            <a:r>
              <a:rPr lang="en-US" sz="1100" dirty="0">
                <a:latin typeface="Calibri" charset="0"/>
                <a:ea typeface="MS PGothic" charset="0"/>
              </a:rPr>
              <a:t>. </a:t>
            </a:r>
          </a:p>
          <a:p>
            <a:pPr marL="622175" lvl="2" indent="-169684">
              <a:buFont typeface="Arial"/>
              <a:buChar char="•"/>
              <a:defRPr/>
            </a:pPr>
            <a:r>
              <a:rPr lang="en-US" sz="1100" dirty="0">
                <a:latin typeface="Calibri" charset="0"/>
                <a:ea typeface="MS PGothic" charset="0"/>
              </a:rPr>
              <a:t>It is common in larger networks for the traffic volume between networks at a single location to exceed the capabilities of any single router interface. </a:t>
            </a:r>
          </a:p>
          <a:p>
            <a:pPr marL="622175" lvl="2" indent="-169684">
              <a:buFont typeface="Arial"/>
              <a:buChar char="•"/>
              <a:defRPr/>
            </a:pPr>
            <a:r>
              <a:rPr lang="en-US" sz="1100" dirty="0">
                <a:latin typeface="Calibri" charset="0"/>
                <a:ea typeface="MS PGothic" charset="0"/>
              </a:rPr>
              <a:t>This limit is typically overcome through the combination of multiple physical connections into a single logical one. </a:t>
            </a:r>
          </a:p>
          <a:p>
            <a:pPr marL="622175" lvl="2" indent="-169684">
              <a:buFont typeface="Arial"/>
              <a:buChar char="•"/>
              <a:defRPr/>
            </a:pPr>
            <a:r>
              <a:rPr lang="en-US" sz="1100" dirty="0">
                <a:latin typeface="Calibri" charset="0"/>
                <a:ea typeface="MS PGothic" charset="0"/>
              </a:rPr>
              <a:t>The downside of this arrangement is the additional operational overhead of having to manage multiple (sometimes dozens) physical connections as well as added complexity in troubleshooting faults in the connections.  </a:t>
            </a:r>
          </a:p>
          <a:p>
            <a:pPr marL="0" lvl="1">
              <a:defRPr/>
            </a:pPr>
            <a:endParaRPr lang="en-US" dirty="0">
              <a:latin typeface="Calibri" charset="0"/>
              <a:ea typeface="MS PGothic" charset="0"/>
            </a:endParaRPr>
          </a:p>
          <a:p>
            <a:pPr marL="0" lvl="1">
              <a:defRPr/>
            </a:pPr>
            <a:r>
              <a:rPr lang="en-US" sz="1100" dirty="0">
                <a:latin typeface="Calibri" charset="0"/>
                <a:ea typeface="MS PGothic" charset="0"/>
              </a:rPr>
              <a:t>Alternatively, multiple networks can interconnect through a public Internet Exchange. </a:t>
            </a:r>
          </a:p>
          <a:p>
            <a:pPr marL="622175" lvl="2" indent="-169684">
              <a:buFont typeface="Arial"/>
              <a:buChar char="•"/>
              <a:defRPr/>
            </a:pPr>
            <a:r>
              <a:rPr lang="en-US" sz="1100" dirty="0">
                <a:latin typeface="Calibri" charset="0"/>
                <a:ea typeface="MS PGothic" charset="0"/>
              </a:rPr>
              <a:t>An Internet Exchange is a service that uses a switch infrastructure (sometimes referred to as a switch fabric or peering exchange) to provide connectivity between multiple networks. </a:t>
            </a:r>
          </a:p>
          <a:p>
            <a:pPr marL="622175" lvl="2" indent="-169684">
              <a:buFont typeface="Arial"/>
              <a:buChar char="•"/>
              <a:defRPr/>
            </a:pPr>
            <a:r>
              <a:rPr lang="en-US" sz="1100" dirty="0">
                <a:latin typeface="Calibri" charset="0"/>
                <a:ea typeface="MS PGothic" charset="0"/>
              </a:rPr>
              <a:t>The multi-party switching fabric often comprises one or more Layer 2 Ethernet switches and provides an alternative to the dedicated cross-connect required for private interconnection. </a:t>
            </a:r>
          </a:p>
          <a:p>
            <a:pPr marL="622175" lvl="2" indent="-169684">
              <a:buFont typeface="Arial"/>
              <a:buChar char="•"/>
              <a:defRPr/>
            </a:pPr>
            <a:r>
              <a:rPr lang="en-US" sz="1100" dirty="0">
                <a:latin typeface="Calibri" charset="0"/>
                <a:ea typeface="MS PGothic" charset="0"/>
              </a:rPr>
              <a:t>For some networks the ability to reach multiple networks using only a single connection into the IX is advantageous, resulting in lower operating expenses. </a:t>
            </a:r>
          </a:p>
          <a:p>
            <a:pPr marL="622175" lvl="2" indent="-169684">
              <a:buFont typeface="Arial"/>
              <a:buChar char="•"/>
              <a:defRPr/>
            </a:pPr>
            <a:r>
              <a:rPr lang="en-US" sz="1100" dirty="0">
                <a:latin typeface="Calibri" charset="0"/>
                <a:ea typeface="MS PGothic" charset="0"/>
              </a:rPr>
              <a:t>Conversely, for very large networks with large data flows with a few networks, it may be more advantageous to use private interconnects.</a:t>
            </a:r>
          </a:p>
          <a:p>
            <a:pPr marL="0" lvl="1">
              <a:defRPr/>
            </a:pPr>
            <a:endParaRPr lang="en-US" dirty="0">
              <a:latin typeface="Calibri" charset="0"/>
              <a:ea typeface="MS PGothic" charset="0"/>
            </a:endParaRPr>
          </a:p>
        </p:txBody>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B9F163D-1E61-6041-9099-90BB253F541A}" type="slidenum">
              <a:rPr lang="en-US" sz="1200">
                <a:latin typeface="Calibri" charset="0"/>
              </a:rPr>
              <a:pPr/>
              <a:t>32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4</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292766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Calibri" charset="0"/>
                <a:ea typeface="MS PGothic" charset="0"/>
              </a:rPr>
              <a:t>This diagram illustrates the differences between the types of connections at a colocation facility where ASes can privately interconnect and a colocation facility that provides a public Internet Exchange switch. </a:t>
            </a: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4FCBF04-CAC8-0743-AD7A-B76E3909C702}" type="slidenum">
              <a:rPr lang="en-US" sz="1200">
                <a:latin typeface="Calibri" charset="0"/>
              </a:rPr>
              <a:pPr/>
              <a:t>33</a:t>
            </a:fld>
            <a:endParaRPr lang="en-US" sz="1200">
              <a:latin typeface="Calibri"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xfrm>
            <a:off x="381000" y="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Notes Placeholder 2"/>
          <p:cNvSpPr>
            <a:spLocks noGrp="1"/>
          </p:cNvSpPr>
          <p:nvPr>
            <p:ph type="body" idx="1"/>
          </p:nvPr>
        </p:nvSpPr>
        <p:spPr bwMode="auto">
          <a:xfrm>
            <a:off x="215099" y="3429001"/>
            <a:ext cx="6388553" cy="535181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Aft>
                <a:spcPts val="594"/>
              </a:spcAft>
              <a:defRPr/>
            </a:pPr>
            <a:r>
              <a:rPr lang="en-US" sz="1100" dirty="0">
                <a:latin typeface="Calibri" charset="0"/>
                <a:ea typeface="MS PGothic" charset="0"/>
              </a:rPr>
              <a:t>Some Internet Exchanges have mandatory multilateral peering agreements as part of the service and therefore require no additional approval for connectivity with the other networks at that exchange, while other Internet Exchanges will require each network to establish a separate peering agreement with each other network.</a:t>
            </a:r>
          </a:p>
          <a:p>
            <a:pPr>
              <a:spcAft>
                <a:spcPts val="594"/>
              </a:spcAft>
              <a:defRPr/>
            </a:pPr>
            <a:r>
              <a:rPr lang="en-US" sz="1100" dirty="0">
                <a:latin typeface="Calibri" charset="0"/>
                <a:ea typeface="MS PGothic" charset="0"/>
              </a:rPr>
              <a:t>Internet Exchanges can be operated as for-profit businesses, as cooperative non-profits, or even as voluntary arrangements between operators with no formal organizational structure – though this normally occurs only in the “startup” phase of an exchange. </a:t>
            </a:r>
          </a:p>
          <a:p>
            <a:pPr marL="169684" indent="-169684">
              <a:buFont typeface="Arial"/>
              <a:buChar char="•"/>
              <a:defRPr/>
            </a:pPr>
            <a:r>
              <a:rPr lang="en-US" sz="1100" dirty="0">
                <a:latin typeface="Calibri" charset="0"/>
                <a:ea typeface="MS PGothic" charset="0"/>
              </a:rPr>
              <a:t>The for-profit IX model is dominant in the United States, while the non-profit cooperative model is dominant in other parts of the world. </a:t>
            </a:r>
          </a:p>
          <a:p>
            <a:pPr marL="622175" lvl="1" indent="-169684">
              <a:buFont typeface="Arial"/>
              <a:buChar char="•"/>
              <a:defRPr/>
            </a:pPr>
            <a:r>
              <a:rPr lang="en-US" sz="1100" dirty="0">
                <a:latin typeface="Calibri" charset="0"/>
                <a:ea typeface="MS PGothic" charset="0"/>
              </a:rPr>
              <a:t>For-profit </a:t>
            </a:r>
            <a:r>
              <a:rPr lang="en-US" sz="1100" dirty="0" err="1">
                <a:latin typeface="Calibri" charset="0"/>
                <a:ea typeface="MS PGothic" charset="0"/>
              </a:rPr>
              <a:t>IXes</a:t>
            </a:r>
            <a:r>
              <a:rPr lang="en-US" sz="1100" dirty="0">
                <a:latin typeface="Calibri" charset="0"/>
                <a:ea typeface="MS PGothic" charset="0"/>
              </a:rPr>
              <a:t> are commercial operations, often run by the colocation company that houses them and offered as an additional value-added service to incent companies to </a:t>
            </a:r>
            <a:r>
              <a:rPr lang="en-US" sz="1100" dirty="0" err="1">
                <a:latin typeface="Calibri" charset="0"/>
                <a:ea typeface="MS PGothic" charset="0"/>
              </a:rPr>
              <a:t>colocate</a:t>
            </a:r>
            <a:r>
              <a:rPr lang="en-US" sz="1100" dirty="0">
                <a:latin typeface="Calibri" charset="0"/>
                <a:ea typeface="MS PGothic" charset="0"/>
              </a:rPr>
              <a:t> their equipment there. </a:t>
            </a:r>
          </a:p>
          <a:p>
            <a:pPr marL="622175" lvl="1" indent="-169684">
              <a:spcAft>
                <a:spcPts val="1188"/>
              </a:spcAft>
              <a:buFont typeface="Arial"/>
              <a:buChar char="•"/>
              <a:defRPr/>
            </a:pPr>
            <a:r>
              <a:rPr lang="en-US" sz="1100" dirty="0">
                <a:latin typeface="Calibri" charset="0"/>
                <a:ea typeface="MS PGothic" charset="0"/>
              </a:rPr>
              <a:t>Network operators pay a fee to connect to the IX, with pricing determined by the colocation provider operating the exchange. </a:t>
            </a:r>
          </a:p>
          <a:p>
            <a:pPr marL="622175" lvl="1" indent="-169684">
              <a:spcAft>
                <a:spcPts val="1188"/>
              </a:spcAft>
              <a:buFont typeface="Arial"/>
              <a:buChar char="•"/>
              <a:defRPr/>
            </a:pPr>
            <a:endParaRPr lang="en-US" sz="1100" dirty="0">
              <a:latin typeface="Calibri" charset="0"/>
              <a:ea typeface="MS PGothic" charset="0"/>
            </a:endParaRPr>
          </a:p>
          <a:p>
            <a:pPr>
              <a:spcAft>
                <a:spcPts val="594"/>
              </a:spcAft>
              <a:defRPr/>
            </a:pPr>
            <a:r>
              <a:rPr lang="en-US" sz="1100" dirty="0">
                <a:latin typeface="Calibri" charset="0"/>
                <a:ea typeface="MS PGothic" charset="0"/>
              </a:rPr>
              <a:t>Conversely, exchanges outside the United States are typically operated as non-profit cooperatives, owned and operated for the benefit of the member ISPs, and funded by the membership and connection fees paid by the connected ISPs. </a:t>
            </a:r>
          </a:p>
          <a:p>
            <a:pPr marL="169684" indent="-169684">
              <a:buFont typeface="Arial"/>
              <a:buChar char="•"/>
              <a:defRPr/>
            </a:pPr>
            <a:r>
              <a:rPr lang="en-US" sz="1100" dirty="0">
                <a:latin typeface="Calibri" charset="0"/>
                <a:ea typeface="MS PGothic" charset="0"/>
              </a:rPr>
              <a:t>Most European </a:t>
            </a:r>
            <a:r>
              <a:rPr lang="en-US" sz="1100" dirty="0" err="1">
                <a:latin typeface="Calibri" charset="0"/>
                <a:ea typeface="MS PGothic" charset="0"/>
              </a:rPr>
              <a:t>IXes</a:t>
            </a:r>
            <a:r>
              <a:rPr lang="en-US" sz="1100" dirty="0">
                <a:latin typeface="Calibri" charset="0"/>
                <a:ea typeface="MS PGothic" charset="0"/>
              </a:rPr>
              <a:t> are separate organizations from the colocation facilities that host them, and they typically only provide public peering services. </a:t>
            </a:r>
          </a:p>
          <a:p>
            <a:pPr marL="169684" indent="-169684">
              <a:buFont typeface="Arial"/>
              <a:buChar char="•"/>
              <a:defRPr/>
            </a:pPr>
            <a:r>
              <a:rPr lang="en-US" sz="1100" dirty="0">
                <a:latin typeface="Calibri" charset="0"/>
                <a:ea typeface="MS PGothic" charset="0"/>
              </a:rPr>
              <a:t>Fees paid to the organization cover the peering exchange infrastructure costs and the costs of running the IX itself. Many European </a:t>
            </a:r>
            <a:r>
              <a:rPr lang="en-US" sz="1100" dirty="0" err="1">
                <a:latin typeface="Calibri" charset="0"/>
                <a:ea typeface="MS PGothic" charset="0"/>
              </a:rPr>
              <a:t>IXes</a:t>
            </a:r>
            <a:r>
              <a:rPr lang="en-US" sz="1100" dirty="0">
                <a:latin typeface="Calibri" charset="0"/>
                <a:ea typeface="MS PGothic" charset="0"/>
              </a:rPr>
              <a:t> have a broader “community” remit to undertake activities for the benefit of their members, for example engaging with policymakers and regulators on Internet policy and governance issues.</a:t>
            </a:r>
          </a:p>
          <a:p>
            <a:pPr marL="169684" indent="-169684">
              <a:buFont typeface="Arial"/>
              <a:buChar char="•"/>
              <a:defRPr/>
            </a:pPr>
            <a:r>
              <a:rPr lang="en-US" sz="1100" dirty="0">
                <a:latin typeface="Calibri" charset="0"/>
                <a:ea typeface="MS PGothic" charset="0"/>
              </a:rPr>
              <a:t>One notable exception being LINX, who provides a “private interconnect” service to its members as an alternative to purchasing private interconnect cross-connects from certain colocation vendors.</a:t>
            </a:r>
          </a:p>
        </p:txBody>
      </p:sp>
      <p:sp>
        <p:nvSpPr>
          <p:cNvPr id="716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339DC87-9B0E-D349-9490-08A1ED7FA6DC}" type="slidenum">
              <a:rPr lang="en-US" sz="1200">
                <a:latin typeface="Calibri" charset="0"/>
              </a:rPr>
              <a:pPr/>
              <a:t>34</a:t>
            </a:fld>
            <a:endParaRPr lang="en-US" sz="1200">
              <a:latin typeface="Calibri"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Both networks must have PoPs at a common colocation facility or purchase connectivity to the colocation facility in order to be able to interconnect. </a:t>
            </a:r>
          </a:p>
          <a:p>
            <a:endParaRPr lang="en-US">
              <a:latin typeface="Calibri" charset="0"/>
              <a:ea typeface="MS PGothic" charset="0"/>
            </a:endParaRPr>
          </a:p>
          <a:p>
            <a:r>
              <a:rPr lang="en-US">
                <a:latin typeface="Calibri" charset="0"/>
                <a:ea typeface="MS PGothic" charset="0"/>
              </a:rPr>
              <a:t>This may mean that one or both networks must create a PoP that may require laying or leasing fiber-optic cable, purchasing network infrastructure and installing that equipment in a colocation facility. </a:t>
            </a:r>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4DF499E-B4DA-F449-BF61-84639B52F8F6}" type="slidenum">
              <a:rPr lang="en-US" sz="1200">
                <a:latin typeface="Calibri" charset="0"/>
              </a:rPr>
              <a:pPr/>
              <a:t>35</a:t>
            </a:fld>
            <a:endParaRPr lang="en-US" sz="1200">
              <a:latin typeface="Calibri"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xfrm>
            <a:off x="381000" y="109538"/>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Notes Placeholder 2"/>
          <p:cNvSpPr>
            <a:spLocks noGrp="1"/>
          </p:cNvSpPr>
          <p:nvPr>
            <p:ph type="body" idx="1"/>
          </p:nvPr>
        </p:nvSpPr>
        <p:spPr bwMode="auto">
          <a:xfrm>
            <a:off x="686115" y="3539055"/>
            <a:ext cx="5485772" cy="544457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Recent evolution in Internet traffic patterns can be attributed to numerous factors including:</a:t>
            </a:r>
          </a:p>
          <a:p>
            <a:pPr marL="622175" lvl="1" indent="-169684">
              <a:buFontTx/>
              <a:buChar char="•"/>
            </a:pPr>
            <a:r>
              <a:rPr lang="en-US">
                <a:latin typeface="Calibri" charset="0"/>
                <a:ea typeface="MS PGothic" charset="0"/>
              </a:rPr>
              <a:t>advent of new consumer devices (smartphones, tablets) with intelligent features and functionalities. </a:t>
            </a:r>
          </a:p>
          <a:p>
            <a:pPr marL="622175" lvl="1" indent="-169684">
              <a:buFontTx/>
              <a:buChar char="•"/>
            </a:pPr>
            <a:r>
              <a:rPr lang="en-US">
                <a:latin typeface="Calibri" charset="0"/>
                <a:ea typeface="MS PGothic" charset="0"/>
              </a:rPr>
              <a:t>The increasing popularity of streaming music services (Spotify) and streaming video games as a spectator sport (Twitch.TV) are also traffic drivers.</a:t>
            </a:r>
          </a:p>
          <a:p>
            <a:pPr marL="622175" lvl="1" indent="-169684">
              <a:buFontTx/>
              <a:buChar char="•"/>
            </a:pPr>
            <a:r>
              <a:rPr lang="en-US">
                <a:latin typeface="Calibri" charset="0"/>
                <a:ea typeface="MS PGothic" charset="0"/>
              </a:rPr>
              <a:t>The growth in connections is being driven by:</a:t>
            </a:r>
          </a:p>
          <a:p>
            <a:pPr marL="1074666" lvl="2" indent="-169684">
              <a:spcAft>
                <a:spcPts val="1188"/>
              </a:spcAft>
              <a:buFontTx/>
              <a:buChar char="•"/>
            </a:pPr>
            <a:r>
              <a:rPr lang="en-US">
                <a:latin typeface="Calibri" charset="0"/>
                <a:ea typeface="MS PGothic" charset="0"/>
              </a:rPr>
              <a:t>introduction of mobile-to-mobile (M2M) applications in vertical markets such as energy (smart meters), security (video surveillance), fitness (wearables), healthcare, and transportation industries. </a:t>
            </a:r>
          </a:p>
          <a:p>
            <a:r>
              <a:rPr lang="en-US" b="1">
                <a:latin typeface="Calibri" charset="0"/>
                <a:ea typeface="MS PGothic" charset="0"/>
              </a:rPr>
              <a:t>Video -- Netflix/Youtube:</a:t>
            </a:r>
          </a:p>
          <a:p>
            <a:pPr marL="622175" lvl="1" indent="-169684">
              <a:spcAft>
                <a:spcPts val="1188"/>
              </a:spcAft>
              <a:buFontTx/>
              <a:buChar char="•"/>
            </a:pPr>
            <a:r>
              <a:rPr lang="en-US">
                <a:latin typeface="Calibri" charset="0"/>
                <a:ea typeface="MS PGothic" charset="0"/>
              </a:rPr>
              <a:t>Nearly half of the peak downstream traffic on fixed access networks in North America in the first half of 2014 was attributed to streaming video from Netflix and YouTube.</a:t>
            </a:r>
          </a:p>
          <a:p>
            <a:r>
              <a:rPr lang="en-US" b="1">
                <a:latin typeface="Calibri" charset="0"/>
                <a:ea typeface="MS PGothic" charset="0"/>
              </a:rPr>
              <a:t>Asymmetric Traffic:</a:t>
            </a:r>
          </a:p>
          <a:p>
            <a:pPr marL="622175" lvl="1" indent="-169684">
              <a:buFontTx/>
              <a:buChar char="•"/>
            </a:pPr>
            <a:r>
              <a:rPr lang="en-US">
                <a:latin typeface="Calibri" charset="0"/>
                <a:ea typeface="MS PGothic" charset="0"/>
              </a:rPr>
              <a:t>The current trend in traffic volume shows a greater percentage increase in the inbound direction towards the broadband user vs. outbound away from the broadband user. </a:t>
            </a:r>
          </a:p>
          <a:p>
            <a:pPr marL="622175" lvl="1" indent="-169684">
              <a:buFontTx/>
              <a:buChar char="•"/>
            </a:pPr>
            <a:r>
              <a:rPr lang="en-US">
                <a:latin typeface="Calibri" charset="0"/>
                <a:ea typeface="MS PGothic" charset="0"/>
              </a:rPr>
              <a:t>As seen in the peak upstream &amp; downstream trends reported in North America in the first half of 2014, the mean monthly upstream traffic (7.6 GB) is significantly lower than the downstream traffic (43.8 GB). </a:t>
            </a:r>
          </a:p>
          <a:p>
            <a:pPr marL="622175" lvl="1" indent="-169684">
              <a:buFontTx/>
              <a:buChar char="•"/>
            </a:pPr>
            <a:r>
              <a:rPr lang="en-US">
                <a:latin typeface="Calibri" charset="0"/>
                <a:ea typeface="MS PGothic" charset="0"/>
              </a:rPr>
              <a:t>It is expected that residential Internet traffic will remain asymmetric for the foreseeable future. </a:t>
            </a:r>
            <a:endParaRPr lang="en-US" sz="2200">
              <a:latin typeface="Calibri" charset="0"/>
              <a:ea typeface="MS PGothic" charset="0"/>
            </a:endParaRPr>
          </a:p>
        </p:txBody>
      </p:sp>
      <p:sp>
        <p:nvSpPr>
          <p:cNvPr id="798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F357B7F-A5FD-1642-B0EC-AA597157A2E2}" type="slidenum">
              <a:rPr lang="en-US" sz="1200">
                <a:latin typeface="Calibri" charset="0"/>
              </a:rPr>
              <a:pPr/>
              <a:t>36</a:t>
            </a:fld>
            <a:endParaRPr lang="en-US" sz="1200">
              <a:latin typeface="Calibri"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atin typeface="Arial" charset="0"/>
                <a:ea typeface="MS PGothic" charset="0"/>
              </a:rPr>
              <a:t>Changes in the connectivity model are also due to the underlying technological advances and market forces. </a:t>
            </a:r>
          </a:p>
          <a:p>
            <a:endParaRPr lang="en-US" sz="2200">
              <a:latin typeface="Calibri" charset="0"/>
              <a:ea typeface="MS PGothic" charset="0"/>
            </a:endParaRPr>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0C2D1A2-3E2B-1F4A-9614-5A3363ED12D4}" type="slidenum">
              <a:rPr lang="en-US" sz="1200">
                <a:latin typeface="Calibri" charset="0"/>
              </a:rPr>
              <a:pPr/>
              <a:t>37</a:t>
            </a:fld>
            <a:endParaRPr lang="en-US" sz="1200">
              <a:latin typeface="Calibri"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latin typeface="+mj-lt"/>
                <a:ea typeface="MS PGothic" charset="0"/>
              </a:rPr>
              <a:t>Peering disputes </a:t>
            </a:r>
            <a:r>
              <a:rPr lang="en-US" b="1" dirty="0">
                <a:latin typeface="+mj-lt"/>
                <a:ea typeface="MS PGothic" charset="0"/>
              </a:rPr>
              <a:t>over traffic imbalances, or other reasons</a:t>
            </a:r>
            <a:r>
              <a:rPr lang="en-US" dirty="0">
                <a:latin typeface="+mj-lt"/>
                <a:ea typeface="MS PGothic" charset="0"/>
              </a:rPr>
              <a:t>, are not new, a number of peering disputes in the U.S. have been increasingly publicized in recent years.</a:t>
            </a:r>
          </a:p>
          <a:p>
            <a:pPr>
              <a:defRPr/>
            </a:pPr>
            <a:endParaRPr lang="en-US" dirty="0">
              <a:latin typeface="+mj-lt"/>
              <a:ea typeface="MS PGothic" charset="0"/>
            </a:endParaRPr>
          </a:p>
          <a:p>
            <a:pPr>
              <a:defRPr/>
            </a:pPr>
            <a:r>
              <a:rPr lang="en-US" dirty="0">
                <a:latin typeface="+mj-lt"/>
                <a:ea typeface="MS PGothic" charset="0"/>
              </a:rPr>
              <a:t>A peering relationship represents an agreement between two networks to exchange traffic in some agreed upon manner. </a:t>
            </a: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650C4F2-252C-6249-A25F-39528DD189ED}" type="slidenum">
              <a:rPr lang="en-US" sz="1200">
                <a:latin typeface="Calibri" charset="0"/>
              </a:rPr>
              <a:pPr/>
              <a:t>42</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A458C-60D3-674F-AD9D-2CAA8EDB28C8}" type="slidenum">
              <a:rPr lang="en-US"/>
              <a:pPr/>
              <a:t>5</a:t>
            </a:fld>
            <a:endParaRPr lang="en-US"/>
          </a:p>
        </p:txBody>
      </p:sp>
      <p:sp>
        <p:nvSpPr>
          <p:cNvPr id="109570" name="Rectangle 2"/>
          <p:cNvSpPr>
            <a:spLocks noGrp="1" noRot="1" noChangeAspect="1" noChangeArrowheads="1" noTextEdit="1"/>
          </p:cNvSpPr>
          <p:nvPr>
            <p:ph type="sldImg"/>
          </p:nvPr>
        </p:nvSpPr>
        <p:spPr>
          <a:xfrm>
            <a:off x="381000" y="685800"/>
            <a:ext cx="6096000" cy="3429000"/>
          </a:xfrm>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3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8154E-1238-DF4C-B6F1-70BE32E07D12}" type="slidenum">
              <a:rPr lang="en-US"/>
              <a:pPr/>
              <a:t>6</a:t>
            </a:fld>
            <a:endParaRPr lang="en-US"/>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655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D3316F5-C073-FA40-80F7-87853283B62C}" type="slidenum">
              <a:rPr lang="en-US">
                <a:latin typeface="Times New Roman" pitchFamily="-1" charset="0"/>
              </a:rPr>
              <a:pPr/>
              <a:t>7</a:t>
            </a:fld>
            <a:endParaRPr lang="en-US">
              <a:latin typeface="Times New Roman" pitchFamily="-1" charset="0"/>
            </a:endParaRPr>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551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6DDA33D-54E6-FA41-945C-B8816EBE79BA}" type="slidenum">
              <a:rPr lang="en-US">
                <a:latin typeface="Times New Roman" pitchFamily="-1" charset="0"/>
              </a:rPr>
              <a:pPr/>
              <a:t>8</a:t>
            </a:fld>
            <a:endParaRPr lang="en-US">
              <a:latin typeface="Times New Roman" pitchFamily="-1" charset="0"/>
            </a:endParaRPr>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06558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MS PGothic"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BB13EF1-92D9-144C-8C0A-8CFACEC473BE}" type="slidenum">
              <a:rPr lang="en-US" sz="1200">
                <a:latin typeface="Calibri" charset="0"/>
              </a:rPr>
              <a:pPr/>
              <a:t>10</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atin typeface="Calibri" charset="0"/>
                <a:ea typeface="MS PGothic" charset="0"/>
              </a:rPr>
              <a:t>The initial form of the Internet was a single, wide area or backbone network (the Internet equivalent of a long-distance provider) that was operated by the U.S. government. </a:t>
            </a:r>
          </a:p>
          <a:p>
            <a:pPr lvl="1"/>
            <a:endParaRPr lang="en-US">
              <a:latin typeface="Calibri" charset="0"/>
              <a:ea typeface="MS PGothic" charset="0"/>
            </a:endParaRPr>
          </a:p>
          <a:p>
            <a:pPr lvl="1"/>
            <a:r>
              <a:rPr lang="en-US">
                <a:latin typeface="Calibri" charset="0"/>
                <a:ea typeface="MS PGothic" charset="0"/>
              </a:rPr>
              <a:t>Smaller, regional networks connected to this network forming a simple hierarchical structure. </a:t>
            </a:r>
          </a:p>
          <a:p>
            <a:pPr lvl="1"/>
            <a:endParaRPr lang="en-US">
              <a:latin typeface="Calibri" charset="0"/>
              <a:ea typeface="MS PGothic" charset="0"/>
            </a:endParaRPr>
          </a:p>
          <a:p>
            <a:pPr lvl="1"/>
            <a:r>
              <a:rPr lang="en-US">
                <a:latin typeface="Calibri" charset="0"/>
                <a:ea typeface="MS PGothic" charset="0"/>
              </a:rPr>
              <a:t>Traffic from one part of the Internet to another was handed off to this backbone network, which carried it to the destination network. </a:t>
            </a:r>
          </a:p>
          <a:p>
            <a:pPr marL="1074666" lvl="2" indent="-169684">
              <a:buFontTx/>
              <a:buChar char="•"/>
            </a:pPr>
            <a:r>
              <a:rPr lang="en-US">
                <a:latin typeface="Calibri" charset="0"/>
                <a:ea typeface="MS PGothic" charset="0"/>
              </a:rPr>
              <a:t>For many years, the technical requirements on the routing protocol providing this function were simple, and there was no need to deal with business issues. </a:t>
            </a:r>
          </a:p>
          <a:p>
            <a:endParaRPr lang="en-US">
              <a:latin typeface="Calibri" charset="0"/>
              <a:ea typeface="MS PGothic"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35298" indent="-282807">
              <a:defRPr sz="2400">
                <a:solidFill>
                  <a:schemeClr val="tx1"/>
                </a:solidFill>
                <a:latin typeface="Arial" charset="0"/>
                <a:ea typeface="MS PGothic" charset="0"/>
                <a:cs typeface="MS PGothic" charset="0"/>
              </a:defRPr>
            </a:lvl2pPr>
            <a:lvl3pPr marL="1131227" indent="-226245">
              <a:defRPr sz="2400">
                <a:solidFill>
                  <a:schemeClr val="tx1"/>
                </a:solidFill>
                <a:latin typeface="Arial" charset="0"/>
                <a:ea typeface="MS PGothic" charset="0"/>
                <a:cs typeface="MS PGothic" charset="0"/>
              </a:defRPr>
            </a:lvl3pPr>
            <a:lvl4pPr marL="1583718" indent="-226245">
              <a:defRPr sz="2400">
                <a:solidFill>
                  <a:schemeClr val="tx1"/>
                </a:solidFill>
                <a:latin typeface="Arial" charset="0"/>
                <a:ea typeface="MS PGothic" charset="0"/>
                <a:cs typeface="MS PGothic" charset="0"/>
              </a:defRPr>
            </a:lvl4pPr>
            <a:lvl5pPr marL="2036209" indent="-226245">
              <a:defRPr sz="2400">
                <a:solidFill>
                  <a:schemeClr val="tx1"/>
                </a:solidFill>
                <a:latin typeface="Arial" charset="0"/>
                <a:ea typeface="MS PGothic" charset="0"/>
                <a:cs typeface="MS PGothic" charset="0"/>
              </a:defRPr>
            </a:lvl5pPr>
            <a:lvl6pPr marL="2488700" indent="-226245" eaLnBrk="0" fontAlgn="base" hangingPunct="0">
              <a:spcBef>
                <a:spcPct val="0"/>
              </a:spcBef>
              <a:spcAft>
                <a:spcPct val="0"/>
              </a:spcAft>
              <a:defRPr sz="2400">
                <a:solidFill>
                  <a:schemeClr val="tx1"/>
                </a:solidFill>
                <a:latin typeface="Arial" charset="0"/>
                <a:ea typeface="MS PGothic" charset="0"/>
                <a:cs typeface="MS PGothic" charset="0"/>
              </a:defRPr>
            </a:lvl6pPr>
            <a:lvl7pPr marL="2941190" indent="-226245" eaLnBrk="0" fontAlgn="base" hangingPunct="0">
              <a:spcBef>
                <a:spcPct val="0"/>
              </a:spcBef>
              <a:spcAft>
                <a:spcPct val="0"/>
              </a:spcAft>
              <a:defRPr sz="2400">
                <a:solidFill>
                  <a:schemeClr val="tx1"/>
                </a:solidFill>
                <a:latin typeface="Arial" charset="0"/>
                <a:ea typeface="MS PGothic" charset="0"/>
                <a:cs typeface="MS PGothic" charset="0"/>
              </a:defRPr>
            </a:lvl7pPr>
            <a:lvl8pPr marL="3393681" indent="-226245" eaLnBrk="0" fontAlgn="base" hangingPunct="0">
              <a:spcBef>
                <a:spcPct val="0"/>
              </a:spcBef>
              <a:spcAft>
                <a:spcPct val="0"/>
              </a:spcAft>
              <a:defRPr sz="2400">
                <a:solidFill>
                  <a:schemeClr val="tx1"/>
                </a:solidFill>
                <a:latin typeface="Arial" charset="0"/>
                <a:ea typeface="MS PGothic" charset="0"/>
                <a:cs typeface="MS PGothic" charset="0"/>
              </a:defRPr>
            </a:lvl8pPr>
            <a:lvl9pPr marL="3846172" indent="-226245"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F6B5BAF-31B3-F943-B87C-26901AFA0994}" type="slidenum">
              <a:rPr lang="en-US" sz="1200">
                <a:latin typeface="Calibri" charset="0"/>
              </a:rPr>
              <a:pPr/>
              <a:t>11</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2626-CF7C-1C47-9801-84538E99D60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87EE958-A73F-9140-9F9D-B3F329069549}"/>
              </a:ext>
            </a:extLst>
          </p:cNvPr>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EDDA94D-784C-4A4B-BA0A-35E5E0C8F7D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C12E04-C64D-E540-8113-1A998F762D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2F3A5D-481B-8645-A5C2-7D7DBF2F0CC0}"/>
              </a:ext>
            </a:extLst>
          </p:cNvPr>
          <p:cNvSpPr>
            <a:spLocks noGrp="1"/>
          </p:cNvSpPr>
          <p:nvPr>
            <p:ph type="sldNum" sz="quarter" idx="12"/>
          </p:nvPr>
        </p:nvSpPr>
        <p:spPr/>
        <p:txBody>
          <a:bodyPr/>
          <a:lstStyle>
            <a:lvl1pPr>
              <a:defRPr/>
            </a:lvl1pPr>
          </a:lstStyle>
          <a:p>
            <a:pPr>
              <a:defRPr/>
            </a:pPr>
            <a:fld id="{D4471E22-8F2D-9A47-A898-981B0385078F}" type="slidenum">
              <a:rPr lang="en-US"/>
              <a:pPr>
                <a:defRPr/>
              </a:pPr>
              <a:t>‹#›</a:t>
            </a:fld>
            <a:endParaRPr lang="en-US"/>
          </a:p>
        </p:txBody>
      </p:sp>
    </p:spTree>
    <p:extLst>
      <p:ext uri="{BB962C8B-B14F-4D97-AF65-F5344CB8AC3E}">
        <p14:creationId xmlns:p14="http://schemas.microsoft.com/office/powerpoint/2010/main" val="363381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A20-161F-A044-95C4-AA73FAA95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5AE366-2C34-134D-B7FF-BB3A794CCD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9E14B-D599-5F4A-99E9-EA28311118B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75D04CC-AA16-5A4C-962A-A255110E87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DB32DE-9453-0740-BA51-96C951A9F7B0}"/>
              </a:ext>
            </a:extLst>
          </p:cNvPr>
          <p:cNvSpPr>
            <a:spLocks noGrp="1"/>
          </p:cNvSpPr>
          <p:nvPr>
            <p:ph type="sldNum" sz="quarter" idx="12"/>
          </p:nvPr>
        </p:nvSpPr>
        <p:spPr/>
        <p:txBody>
          <a:bodyPr/>
          <a:lstStyle>
            <a:lvl1pPr>
              <a:defRPr/>
            </a:lvl1pPr>
          </a:lstStyle>
          <a:p>
            <a:pPr>
              <a:defRPr/>
            </a:pPr>
            <a:fld id="{35E078E9-CCAF-9F4A-8961-A8C46B0EF5F5}" type="slidenum">
              <a:rPr lang="en-US"/>
              <a:pPr>
                <a:defRPr/>
              </a:pPr>
              <a:t>‹#›</a:t>
            </a:fld>
            <a:endParaRPr lang="en-US"/>
          </a:p>
        </p:txBody>
      </p:sp>
    </p:spTree>
    <p:extLst>
      <p:ext uri="{BB962C8B-B14F-4D97-AF65-F5344CB8AC3E}">
        <p14:creationId xmlns:p14="http://schemas.microsoft.com/office/powerpoint/2010/main" val="165609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FB347-AE24-E440-BB7D-1A527157EEFB}"/>
              </a:ext>
            </a:extLst>
          </p:cNvPr>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65C60-0F2B-3C4A-8638-AE84B7011E76}"/>
              </a:ext>
            </a:extLst>
          </p:cNvPr>
          <p:cNvSpPr>
            <a:spLocks noGrp="1"/>
          </p:cNvSpPr>
          <p:nvPr>
            <p:ph type="body" orient="vert" idx="1"/>
          </p:nvPr>
        </p:nvSpPr>
        <p:spPr>
          <a:xfrm>
            <a:off x="628651" y="273845"/>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B937C-7886-E54F-9DCF-492AC3C77E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315B8F7-3193-C043-A35C-AC4BBC2862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C6B48A-70B5-B944-A8AC-E28B9B2F229F}"/>
              </a:ext>
            </a:extLst>
          </p:cNvPr>
          <p:cNvSpPr>
            <a:spLocks noGrp="1"/>
          </p:cNvSpPr>
          <p:nvPr>
            <p:ph type="sldNum" sz="quarter" idx="12"/>
          </p:nvPr>
        </p:nvSpPr>
        <p:spPr/>
        <p:txBody>
          <a:bodyPr/>
          <a:lstStyle>
            <a:lvl1pPr>
              <a:defRPr/>
            </a:lvl1pPr>
          </a:lstStyle>
          <a:p>
            <a:pPr>
              <a:defRPr/>
            </a:pPr>
            <a:fld id="{3A016264-8076-3547-922D-FC47B36CFB0D}" type="slidenum">
              <a:rPr lang="en-US"/>
              <a:pPr>
                <a:defRPr/>
              </a:pPr>
              <a:t>‹#›</a:t>
            </a:fld>
            <a:endParaRPr lang="en-US"/>
          </a:p>
        </p:txBody>
      </p:sp>
    </p:spTree>
    <p:extLst>
      <p:ext uri="{BB962C8B-B14F-4D97-AF65-F5344CB8AC3E}">
        <p14:creationId xmlns:p14="http://schemas.microsoft.com/office/powerpoint/2010/main" val="105118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E7C9-563D-514C-B63A-00A3635E8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7ED50-62F5-F847-9158-898557F7DB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F18B-87A7-F448-8D0C-C625E0E0523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847C15-2625-AF49-BB59-BBBA2CBC1A3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C7BDAB-8788-804B-AC50-95892C72B1AD}"/>
              </a:ext>
            </a:extLst>
          </p:cNvPr>
          <p:cNvSpPr>
            <a:spLocks noGrp="1"/>
          </p:cNvSpPr>
          <p:nvPr>
            <p:ph type="sldNum" sz="quarter" idx="12"/>
          </p:nvPr>
        </p:nvSpPr>
        <p:spPr/>
        <p:txBody>
          <a:bodyPr/>
          <a:lstStyle>
            <a:lvl1pPr>
              <a:defRPr/>
            </a:lvl1pPr>
          </a:lstStyle>
          <a:p>
            <a:pPr>
              <a:defRPr/>
            </a:pPr>
            <a:fld id="{6E3D0F82-FB13-7641-A581-8BD695B1B8C6}" type="slidenum">
              <a:rPr lang="en-US"/>
              <a:pPr>
                <a:defRPr/>
              </a:pPr>
              <a:t>‹#›</a:t>
            </a:fld>
            <a:endParaRPr lang="en-US"/>
          </a:p>
        </p:txBody>
      </p:sp>
    </p:spTree>
    <p:extLst>
      <p:ext uri="{BB962C8B-B14F-4D97-AF65-F5344CB8AC3E}">
        <p14:creationId xmlns:p14="http://schemas.microsoft.com/office/powerpoint/2010/main" val="19343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8674-9970-9A4F-94C8-79DC28F9B4E4}"/>
              </a:ext>
            </a:extLst>
          </p:cNvPr>
          <p:cNvSpPr>
            <a:spLocks noGrp="1"/>
          </p:cNvSpPr>
          <p:nvPr>
            <p:ph type="title"/>
          </p:nvPr>
        </p:nvSpPr>
        <p:spPr>
          <a:xfrm>
            <a:off x="623888" y="1282305"/>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FA7BAC8-1A34-8944-8907-481F7AA564DE}"/>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6926C3-9396-0347-A53C-0A8FAFA63DE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5490045-EB82-5A49-A7AB-EDC823D9B3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8B37A4-E9D4-9743-A861-139A380DD790}"/>
              </a:ext>
            </a:extLst>
          </p:cNvPr>
          <p:cNvSpPr>
            <a:spLocks noGrp="1"/>
          </p:cNvSpPr>
          <p:nvPr>
            <p:ph type="sldNum" sz="quarter" idx="12"/>
          </p:nvPr>
        </p:nvSpPr>
        <p:spPr/>
        <p:txBody>
          <a:bodyPr/>
          <a:lstStyle>
            <a:lvl1pPr>
              <a:defRPr/>
            </a:lvl1pPr>
          </a:lstStyle>
          <a:p>
            <a:pPr>
              <a:defRPr/>
            </a:pPr>
            <a:fld id="{45A677F9-F54D-9D41-A5C9-354CD7583174}" type="slidenum">
              <a:rPr lang="en-US"/>
              <a:pPr>
                <a:defRPr/>
              </a:pPr>
              <a:t>‹#›</a:t>
            </a:fld>
            <a:endParaRPr lang="en-US"/>
          </a:p>
        </p:txBody>
      </p:sp>
    </p:spTree>
    <p:extLst>
      <p:ext uri="{BB962C8B-B14F-4D97-AF65-F5344CB8AC3E}">
        <p14:creationId xmlns:p14="http://schemas.microsoft.com/office/powerpoint/2010/main" val="110775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7C75-E66A-4746-952D-C2E270BF6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5A2BC-7B2B-3B4D-8B31-F46560A79B8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943B8-2D0F-4448-8FBE-4A9D107FF0D6}"/>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D1A0E0F-BFC9-FE43-B498-A58042C7EA7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F86ADDA-46F7-A54F-9F59-485DE5FE37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F9A07B-1592-814E-BC10-B7B003F2B384}"/>
              </a:ext>
            </a:extLst>
          </p:cNvPr>
          <p:cNvSpPr>
            <a:spLocks noGrp="1"/>
          </p:cNvSpPr>
          <p:nvPr>
            <p:ph type="sldNum" sz="quarter" idx="12"/>
          </p:nvPr>
        </p:nvSpPr>
        <p:spPr/>
        <p:txBody>
          <a:bodyPr/>
          <a:lstStyle>
            <a:lvl1pPr>
              <a:defRPr/>
            </a:lvl1pPr>
          </a:lstStyle>
          <a:p>
            <a:pPr>
              <a:defRPr/>
            </a:pPr>
            <a:fld id="{FF3BCD01-FA7E-6E41-A3A2-6A4261430C71}" type="slidenum">
              <a:rPr lang="en-US"/>
              <a:pPr>
                <a:defRPr/>
              </a:pPr>
              <a:t>‹#›</a:t>
            </a:fld>
            <a:endParaRPr lang="en-US"/>
          </a:p>
        </p:txBody>
      </p:sp>
    </p:spTree>
    <p:extLst>
      <p:ext uri="{BB962C8B-B14F-4D97-AF65-F5344CB8AC3E}">
        <p14:creationId xmlns:p14="http://schemas.microsoft.com/office/powerpoint/2010/main" val="82319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A44-D761-CC40-8C3A-8B43D7F916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B53AE-F3FB-9B4F-B882-A4DA588F29CB}"/>
              </a:ext>
            </a:extLst>
          </p:cNvPr>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7A6A60D-E3B9-954D-B7D9-E7A79FD3C2E3}"/>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0A5752-0397-DB46-B679-4FE4F321CF05}"/>
              </a:ext>
            </a:extLst>
          </p:cNvPr>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1BA7B53-7890-224D-9FBE-A6DEDF44BDC4}"/>
              </a:ext>
            </a:extLst>
          </p:cNvPr>
          <p:cNvSpPr>
            <a:spLocks noGrp="1"/>
          </p:cNvSpPr>
          <p:nvPr>
            <p:ph sz="quarter" idx="4"/>
          </p:nvPr>
        </p:nvSpPr>
        <p:spPr>
          <a:xfrm>
            <a:off x="4629151"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25874F-F640-304A-B776-0A4873EC7FC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436467B2-B673-E041-86BA-2B090C2885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3B67F5A-F31E-A44C-A3A7-EF5D965E358D}"/>
              </a:ext>
            </a:extLst>
          </p:cNvPr>
          <p:cNvSpPr>
            <a:spLocks noGrp="1"/>
          </p:cNvSpPr>
          <p:nvPr>
            <p:ph type="sldNum" sz="quarter" idx="12"/>
          </p:nvPr>
        </p:nvSpPr>
        <p:spPr/>
        <p:txBody>
          <a:bodyPr/>
          <a:lstStyle>
            <a:lvl1pPr>
              <a:defRPr/>
            </a:lvl1pPr>
          </a:lstStyle>
          <a:p>
            <a:pPr>
              <a:defRPr/>
            </a:pPr>
            <a:fld id="{63B71451-5222-F149-BA4A-55AC3C65FC57}" type="slidenum">
              <a:rPr lang="en-US"/>
              <a:pPr>
                <a:defRPr/>
              </a:pPr>
              <a:t>‹#›</a:t>
            </a:fld>
            <a:endParaRPr lang="en-US"/>
          </a:p>
        </p:txBody>
      </p:sp>
    </p:spTree>
    <p:extLst>
      <p:ext uri="{BB962C8B-B14F-4D97-AF65-F5344CB8AC3E}">
        <p14:creationId xmlns:p14="http://schemas.microsoft.com/office/powerpoint/2010/main" val="26903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C31F-05B9-E74B-9DAE-2C540D9CAD63}"/>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0D6C15-1C7A-3D48-8305-FC87584F51A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AD59DFE-8F96-7946-AC15-07254BB04C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14F18C-BBFD-5442-9932-5815FE1C5250}"/>
              </a:ext>
            </a:extLst>
          </p:cNvPr>
          <p:cNvSpPr>
            <a:spLocks noGrp="1"/>
          </p:cNvSpPr>
          <p:nvPr>
            <p:ph type="sldNum" sz="quarter" idx="12"/>
          </p:nvPr>
        </p:nvSpPr>
        <p:spPr/>
        <p:txBody>
          <a:bodyPr/>
          <a:lstStyle>
            <a:lvl1pPr>
              <a:defRPr/>
            </a:lvl1pPr>
          </a:lstStyle>
          <a:p>
            <a:pPr>
              <a:defRPr/>
            </a:pPr>
            <a:fld id="{0D87FF94-B9F9-4A4B-9252-15946458B555}" type="slidenum">
              <a:rPr lang="en-US"/>
              <a:pPr>
                <a:defRPr/>
              </a:pPr>
              <a:t>‹#›</a:t>
            </a:fld>
            <a:endParaRPr lang="en-US"/>
          </a:p>
        </p:txBody>
      </p:sp>
    </p:spTree>
    <p:extLst>
      <p:ext uri="{BB962C8B-B14F-4D97-AF65-F5344CB8AC3E}">
        <p14:creationId xmlns:p14="http://schemas.microsoft.com/office/powerpoint/2010/main" val="355062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ACA2B5-67FC-AF4C-838B-E8CE6905F1E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1D73BE4-EE74-1F48-9F66-1FB4B841379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667CD09-923C-1840-8A13-62AD9E491A4E}"/>
              </a:ext>
            </a:extLst>
          </p:cNvPr>
          <p:cNvSpPr>
            <a:spLocks noGrp="1"/>
          </p:cNvSpPr>
          <p:nvPr>
            <p:ph type="sldNum" sz="quarter" idx="12"/>
          </p:nvPr>
        </p:nvSpPr>
        <p:spPr/>
        <p:txBody>
          <a:bodyPr/>
          <a:lstStyle>
            <a:lvl1pPr>
              <a:defRPr/>
            </a:lvl1pPr>
          </a:lstStyle>
          <a:p>
            <a:pPr>
              <a:defRPr/>
            </a:pPr>
            <a:fld id="{1844E13E-8B1C-D540-B7AA-94D729FDCD37}" type="slidenum">
              <a:rPr lang="en-US"/>
              <a:pPr>
                <a:defRPr/>
              </a:pPr>
              <a:t>‹#›</a:t>
            </a:fld>
            <a:endParaRPr lang="en-US"/>
          </a:p>
        </p:txBody>
      </p:sp>
    </p:spTree>
    <p:extLst>
      <p:ext uri="{BB962C8B-B14F-4D97-AF65-F5344CB8AC3E}">
        <p14:creationId xmlns:p14="http://schemas.microsoft.com/office/powerpoint/2010/main" val="388200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7704-E720-1C4F-8D4C-EEA57E63271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DCF5B03-2B46-104D-87A3-C5201A5B663B}"/>
              </a:ext>
            </a:extLst>
          </p:cNvPr>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73480-F7F1-2A4E-AA8A-E09535258BF5}"/>
              </a:ext>
            </a:extLst>
          </p:cNvPr>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AA5EBC52-708E-DC4D-B85F-3285A89AD1D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0233B51-E0A0-3A46-8450-4D4544E47AF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5C64A9-9A5D-FA44-9767-A098F5E95180}"/>
              </a:ext>
            </a:extLst>
          </p:cNvPr>
          <p:cNvSpPr>
            <a:spLocks noGrp="1"/>
          </p:cNvSpPr>
          <p:nvPr>
            <p:ph type="sldNum" sz="quarter" idx="12"/>
          </p:nvPr>
        </p:nvSpPr>
        <p:spPr/>
        <p:txBody>
          <a:bodyPr/>
          <a:lstStyle>
            <a:lvl1pPr>
              <a:defRPr/>
            </a:lvl1pPr>
          </a:lstStyle>
          <a:p>
            <a:pPr>
              <a:defRPr/>
            </a:pPr>
            <a:fld id="{28BD7D08-EB5E-404B-9B67-92CA00CBF831}" type="slidenum">
              <a:rPr lang="en-US"/>
              <a:pPr>
                <a:defRPr/>
              </a:pPr>
              <a:t>‹#›</a:t>
            </a:fld>
            <a:endParaRPr lang="en-US"/>
          </a:p>
        </p:txBody>
      </p:sp>
    </p:spTree>
    <p:extLst>
      <p:ext uri="{BB962C8B-B14F-4D97-AF65-F5344CB8AC3E}">
        <p14:creationId xmlns:p14="http://schemas.microsoft.com/office/powerpoint/2010/main" val="298133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0E49-C77C-BC4D-8816-F4BFC18F153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DEE2970-E222-314F-A545-7437F7ABE5DA}"/>
              </a:ext>
            </a:extLst>
          </p:cNvPr>
          <p:cNvSpPr>
            <a:spLocks noGrp="1"/>
          </p:cNvSpPr>
          <p:nvPr>
            <p:ph type="pic" idx="1"/>
          </p:nvPr>
        </p:nvSpPr>
        <p:spPr>
          <a:xfrm>
            <a:off x="3887391" y="740570"/>
            <a:ext cx="4629150" cy="3655219"/>
          </a:xfrm>
        </p:spPr>
        <p:txBody>
          <a:bodyPr rtlCol="0">
            <a:normAutofit/>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a:extLst>
              <a:ext uri="{FF2B5EF4-FFF2-40B4-BE49-F238E27FC236}">
                <a16:creationId xmlns:a16="http://schemas.microsoft.com/office/drawing/2014/main" id="{3E5D3627-DFC5-9D4E-B41A-33BA54E6427B}"/>
              </a:ext>
            </a:extLst>
          </p:cNvPr>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8B1E43A-7039-F445-B82B-B746198E427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B30C901-4D33-ED46-A7CA-2F425E73D1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890295-2223-A84F-BD56-15F634E77A65}"/>
              </a:ext>
            </a:extLst>
          </p:cNvPr>
          <p:cNvSpPr>
            <a:spLocks noGrp="1"/>
          </p:cNvSpPr>
          <p:nvPr>
            <p:ph type="sldNum" sz="quarter" idx="12"/>
          </p:nvPr>
        </p:nvSpPr>
        <p:spPr/>
        <p:txBody>
          <a:bodyPr/>
          <a:lstStyle>
            <a:lvl1pPr>
              <a:defRPr/>
            </a:lvl1pPr>
          </a:lstStyle>
          <a:p>
            <a:pPr>
              <a:defRPr/>
            </a:pPr>
            <a:fld id="{6D63AD4B-E46D-AB43-A3B8-2EB83B0C5820}" type="slidenum">
              <a:rPr lang="en-US"/>
              <a:pPr>
                <a:defRPr/>
              </a:pPr>
              <a:t>‹#›</a:t>
            </a:fld>
            <a:endParaRPr lang="en-US"/>
          </a:p>
        </p:txBody>
      </p:sp>
    </p:spTree>
    <p:extLst>
      <p:ext uri="{BB962C8B-B14F-4D97-AF65-F5344CB8AC3E}">
        <p14:creationId xmlns:p14="http://schemas.microsoft.com/office/powerpoint/2010/main" val="8766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384F0E-D7C9-5E46-A661-ABAAB663941E}"/>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97DD5C2-D099-FE4C-BF8C-E7D1B790CF83}"/>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FDF1CF0-0F71-3C48-8ED4-01FBDCC017F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96871678-EFCD-B748-915B-5850967E087B}"/>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D22EE9C-2405-8A47-B721-4046006BBD9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DB1F7A6E-1C4C-614E-8B50-5E73E9F872A4}" type="slidenum">
              <a:rPr lang="en-US"/>
              <a:pPr>
                <a:defRPr/>
              </a:pPr>
              <a:t>‹#›</a:t>
            </a:fld>
            <a:endParaRPr lang="en-US"/>
          </a:p>
        </p:txBody>
      </p:sp>
    </p:spTree>
    <p:extLst>
      <p:ext uri="{BB962C8B-B14F-4D97-AF65-F5344CB8AC3E}">
        <p14:creationId xmlns:p14="http://schemas.microsoft.com/office/powerpoint/2010/main" val="1006591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4213" rtl="0" eaLnBrk="0" fontAlgn="base" hangingPunct="0">
        <a:lnSpc>
          <a:spcPct val="90000"/>
        </a:lnSpc>
        <a:spcBef>
          <a:spcPct val="0"/>
        </a:spcBef>
        <a:spcAft>
          <a:spcPct val="0"/>
        </a:spcAft>
        <a:defRPr sz="3300" b="1" kern="1200">
          <a:solidFill>
            <a:srgbClr val="C00000"/>
          </a:solidFill>
          <a:latin typeface="+mj-lt"/>
          <a:ea typeface="+mj-ea"/>
          <a:cs typeface="+mj-cs"/>
        </a:defRPr>
      </a:lvl1pPr>
      <a:lvl2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2pPr>
      <a:lvl3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3pPr>
      <a:lvl4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4pPr>
      <a:lvl5pPr algn="l" defTabSz="684213" rtl="0" eaLnBrk="0" fontAlgn="base" hangingPunct="0">
        <a:lnSpc>
          <a:spcPct val="90000"/>
        </a:lnSpc>
        <a:spcBef>
          <a:spcPct val="0"/>
        </a:spcBef>
        <a:spcAft>
          <a:spcPct val="0"/>
        </a:spcAft>
        <a:defRPr sz="3300" b="1">
          <a:solidFill>
            <a:srgbClr val="C00000"/>
          </a:solidFill>
          <a:latin typeface="Calibri Light" panose="020F0302020204030204" pitchFamily="34" charset="0"/>
        </a:defRPr>
      </a:lvl5pPr>
      <a:lvl6pPr marL="4572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6pPr>
      <a:lvl7pPr marL="9144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7pPr>
      <a:lvl8pPr marL="13716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8pPr>
      <a:lvl9pPr marL="1828800" algn="l" defTabSz="684213" rtl="0" fontAlgn="base">
        <a:lnSpc>
          <a:spcPct val="90000"/>
        </a:lnSpc>
        <a:spcBef>
          <a:spcPct val="0"/>
        </a:spcBef>
        <a:spcAft>
          <a:spcPct val="0"/>
        </a:spcAft>
        <a:defRPr sz="3300" b="1">
          <a:solidFill>
            <a:srgbClr val="C00000"/>
          </a:solidFill>
          <a:latin typeface="Calibri Light" panose="020F0302020204030204" pitchFamily="34" charset="0"/>
        </a:defRPr>
      </a:lvl9pPr>
    </p:titleStyle>
    <p:bodyStyle>
      <a:lvl1pPr marL="169863" indent="-169863" algn="l" defTabSz="684213"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2763" indent="-169863" algn="l" defTabSz="684213"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5663" indent="-169863" algn="l" defTabSz="68421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198563" indent="-169863" algn="l" defTabSz="68421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1463" indent="-169863" algn="l" defTabSz="68421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ms.lcs.mit.edu/~feamster/papers/dissertation.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png"/><Relationship Id="rId10" Type="http://schemas.openxmlformats.org/officeDocument/2006/relationships/oleObject" Target="../embeddings/oleObject9.bin"/><Relationship Id="rId4" Type="http://schemas.openxmlformats.org/officeDocument/2006/relationships/oleObject" Target="../embeddings/oleObject4.bin"/><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defRPr/>
            </a:pPr>
            <a:r>
              <a:rPr lang="en-US" dirty="0" err="1"/>
              <a:t>Interdomain</a:t>
            </a:r>
            <a:r>
              <a:rPr lang="en-US" dirty="0"/>
              <a:t> Routing</a:t>
            </a:r>
          </a:p>
        </p:txBody>
      </p:sp>
      <p:sp>
        <p:nvSpPr>
          <p:cNvPr id="3" name="Subtitle 2"/>
          <p:cNvSpPr>
            <a:spLocks noGrp="1"/>
          </p:cNvSpPr>
          <p:nvPr>
            <p:ph type="subTitle" idx="1"/>
          </p:nvPr>
        </p:nvSpPr>
        <p:spPr/>
        <p:txBody>
          <a:bodyPr/>
          <a:lstStyle/>
          <a:p>
            <a:pPr>
              <a:defRPr/>
            </a:pPr>
            <a:r>
              <a:rPr lang="en-US" dirty="0"/>
              <a:t>Nick Feamster</a:t>
            </a:r>
            <a:br>
              <a:rPr lang="en-US" dirty="0"/>
            </a:br>
            <a:r>
              <a:rPr lang="en-US" dirty="0"/>
              <a:t>Computer Networks</a:t>
            </a:r>
          </a:p>
        </p:txBody>
      </p:sp>
    </p:spTree>
    <p:extLst>
      <p:ext uri="{BB962C8B-B14F-4D97-AF65-F5344CB8AC3E}">
        <p14:creationId xmlns:p14="http://schemas.microsoft.com/office/powerpoint/2010/main" val="235040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le 1"/>
          <p:cNvSpPr>
            <a:spLocks noGrp="1"/>
          </p:cNvSpPr>
          <p:nvPr>
            <p:ph type="title"/>
          </p:nvPr>
        </p:nvSpPr>
        <p:spPr>
          <a:xfrm>
            <a:off x="1485900" y="79773"/>
            <a:ext cx="6172200" cy="702469"/>
          </a:xfrm>
        </p:spPr>
        <p:txBody>
          <a:bodyPr/>
          <a:lstStyle/>
          <a:p>
            <a:r>
              <a:rPr lang="en-US" dirty="0">
                <a:latin typeface="Arial" charset="0"/>
                <a:ea typeface="MS PGothic" charset="0"/>
              </a:rPr>
              <a:t>Loose Coordination</a:t>
            </a:r>
          </a:p>
        </p:txBody>
      </p:sp>
      <p:sp>
        <p:nvSpPr>
          <p:cNvPr id="33794" name="Content Placeholder 2"/>
          <p:cNvSpPr>
            <a:spLocks noGrp="1"/>
          </p:cNvSpPr>
          <p:nvPr>
            <p:ph idx="1"/>
          </p:nvPr>
        </p:nvSpPr>
        <p:spPr>
          <a:xfrm>
            <a:off x="1485900" y="872729"/>
            <a:ext cx="6172200" cy="3620690"/>
          </a:xfrm>
        </p:spPr>
        <p:txBody>
          <a:bodyPr/>
          <a:lstStyle/>
          <a:p>
            <a:r>
              <a:rPr lang="en-US" b="1">
                <a:latin typeface="Arial" charset="0"/>
                <a:ea typeface="MS PGothic" charset="0"/>
              </a:rPr>
              <a:t>There is no central authority that manages Internet interconnection:</a:t>
            </a:r>
          </a:p>
          <a:p>
            <a:pPr lvl="1">
              <a:spcAft>
                <a:spcPts val="900"/>
              </a:spcAft>
            </a:pPr>
            <a:r>
              <a:rPr lang="en-US">
                <a:latin typeface="Arial" charset="0"/>
                <a:ea typeface="MS PGothic" charset="0"/>
              </a:rPr>
              <a:t>Overall system arises because of the many bilateral and multilateral decisions made by various actors that interconnect. </a:t>
            </a:r>
          </a:p>
          <a:p>
            <a:r>
              <a:rPr lang="en-US" b="1">
                <a:latin typeface="Arial" charset="0"/>
                <a:ea typeface="MS PGothic" charset="0"/>
              </a:rPr>
              <a:t>High bandwidth applications and changes in the number of sources of content is altering traffic growth rates on the Internet and the methods to deliver traffic.</a:t>
            </a:r>
          </a:p>
          <a:p>
            <a:pPr lvl="1"/>
            <a:endParaRPr lang="en-US">
              <a:latin typeface="Arial" charset="0"/>
              <a:ea typeface="MS PGothic" charset="0"/>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C2D88DB8-59FB-F642-A6B8-E5A51688E6C4}" type="slidenum">
              <a:rPr lang="en-US" sz="900">
                <a:solidFill>
                  <a:srgbClr val="7F7F7F"/>
                </a:solidFill>
              </a:rPr>
              <a:pPr/>
              <a:t>10</a:t>
            </a:fld>
            <a:endParaRPr lang="en-US" sz="900">
              <a:solidFill>
                <a:srgbClr val="7F7F7F"/>
              </a:solidFill>
            </a:endParaRPr>
          </a:p>
        </p:txBody>
      </p:sp>
    </p:spTree>
    <p:extLst>
      <p:ext uri="{BB962C8B-B14F-4D97-AF65-F5344CB8AC3E}">
        <p14:creationId xmlns:p14="http://schemas.microsoft.com/office/powerpoint/2010/main" val="168994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Pre-1995</a:t>
            </a:r>
          </a:p>
        </p:txBody>
      </p:sp>
      <p:sp>
        <p:nvSpPr>
          <p:cNvPr id="35842" name="Content Placeholder 2"/>
          <p:cNvSpPr>
            <a:spLocks noGrp="1"/>
          </p:cNvSpPr>
          <p:nvPr>
            <p:ph idx="1"/>
          </p:nvPr>
        </p:nvSpPr>
        <p:spPr>
          <a:xfrm>
            <a:off x="1485900" y="782241"/>
            <a:ext cx="6172200" cy="3711178"/>
          </a:xfrm>
        </p:spPr>
        <p:txBody>
          <a:bodyPr/>
          <a:lstStyle/>
          <a:p>
            <a:pPr marL="0" indent="0">
              <a:buNone/>
            </a:pPr>
            <a:r>
              <a:rPr lang="en-US" sz="1500" b="1">
                <a:latin typeface="Arial" charset="0"/>
                <a:ea typeface="MS PGothic" charset="0"/>
              </a:rPr>
              <a:t>Network interconnection in the U.S. has evolved significantly since the early days of the Internet. </a:t>
            </a:r>
          </a:p>
          <a:p>
            <a:pPr lvl="1"/>
            <a:endParaRPr lang="en-US">
              <a:latin typeface="Arial" charset="0"/>
              <a:ea typeface="MS PGothic" charset="0"/>
            </a:endParaRP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EE1F402-92B1-844E-AD34-4BEC8A3F1902}" type="slidenum">
              <a:rPr lang="en-US" sz="900">
                <a:solidFill>
                  <a:srgbClr val="7F7F7F"/>
                </a:solidFill>
              </a:rPr>
              <a:pPr/>
              <a:t>11</a:t>
            </a:fld>
            <a:endParaRPr lang="en-US" sz="900">
              <a:solidFill>
                <a:srgbClr val="7F7F7F"/>
              </a:solidFill>
            </a:endParaRP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748" y="1594247"/>
            <a:ext cx="4802981" cy="28991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0549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604" y="1466850"/>
            <a:ext cx="5568553" cy="333256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7890"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Circa 1995</a:t>
            </a:r>
          </a:p>
        </p:txBody>
      </p:sp>
      <p:sp>
        <p:nvSpPr>
          <p:cNvPr id="37891" name="Content Placeholder 2"/>
          <p:cNvSpPr>
            <a:spLocks noGrp="1"/>
          </p:cNvSpPr>
          <p:nvPr>
            <p:ph idx="1"/>
          </p:nvPr>
        </p:nvSpPr>
        <p:spPr>
          <a:xfrm>
            <a:off x="1485900" y="682229"/>
            <a:ext cx="6172200" cy="3811190"/>
          </a:xfrm>
        </p:spPr>
        <p:txBody>
          <a:bodyPr/>
          <a:lstStyle/>
          <a:p>
            <a:pPr marL="0" indent="0">
              <a:buNone/>
            </a:pPr>
            <a:r>
              <a:rPr lang="en-US" sz="1500" b="1">
                <a:latin typeface="Arial" charset="0"/>
                <a:ea typeface="MS PGothic" charset="0"/>
              </a:rPr>
              <a:t>The backbone eventually transitioned from a single government-operated backbone to a federated backbone model comprised of multiple commercial network operators.</a:t>
            </a:r>
          </a:p>
          <a:p>
            <a:pPr marL="0" indent="0">
              <a:buNone/>
            </a:pPr>
            <a:endParaRPr lang="en-US">
              <a:latin typeface="Arial" charset="0"/>
              <a:ea typeface="MS PGothic" charset="0"/>
            </a:endParaRPr>
          </a:p>
          <a:p>
            <a:pPr marL="0" indent="0">
              <a:buNone/>
            </a:pPr>
            <a:endParaRPr lang="en-US">
              <a:latin typeface="Arial" charset="0"/>
              <a:ea typeface="MS PGothic" charset="0"/>
            </a:endParaRPr>
          </a:p>
          <a:p>
            <a:pPr lvl="1"/>
            <a:endParaRPr lang="en-US">
              <a:latin typeface="Arial" charset="0"/>
              <a:ea typeface="MS PGothic" charset="0"/>
            </a:endParaRP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365B6D5-B75F-694F-84D4-555B6FB2812D}" type="slidenum">
              <a:rPr lang="en-US" sz="900">
                <a:solidFill>
                  <a:srgbClr val="7F7F7F"/>
                </a:solidFill>
              </a:rPr>
              <a:pPr/>
              <a:t>12</a:t>
            </a:fld>
            <a:endParaRPr lang="en-US" sz="900">
              <a:solidFill>
                <a:srgbClr val="7F7F7F"/>
              </a:solidFill>
            </a:endParaRPr>
          </a:p>
        </p:txBody>
      </p:sp>
    </p:spTree>
    <p:extLst>
      <p:ext uri="{BB962C8B-B14F-4D97-AF65-F5344CB8AC3E}">
        <p14:creationId xmlns:p14="http://schemas.microsoft.com/office/powerpoint/2010/main" val="284767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485900" y="79773"/>
            <a:ext cx="6172200" cy="702469"/>
          </a:xfrm>
        </p:spPr>
        <p:txBody>
          <a:bodyPr/>
          <a:lstStyle/>
          <a:p>
            <a:r>
              <a:rPr lang="en-US" dirty="0">
                <a:latin typeface="Arial" charset="0"/>
                <a:ea typeface="MS PGothic" charset="0"/>
              </a:rPr>
              <a:t>Interconnection Today</a:t>
            </a:r>
          </a:p>
        </p:txBody>
      </p:sp>
      <p:sp>
        <p:nvSpPr>
          <p:cNvPr id="39938" name="Content Placeholder 2"/>
          <p:cNvSpPr>
            <a:spLocks noGrp="1"/>
          </p:cNvSpPr>
          <p:nvPr>
            <p:ph idx="1"/>
          </p:nvPr>
        </p:nvSpPr>
        <p:spPr>
          <a:xfrm>
            <a:off x="1485900" y="691754"/>
            <a:ext cx="6172200" cy="970733"/>
          </a:xfrm>
        </p:spPr>
        <p:txBody>
          <a:bodyPr/>
          <a:lstStyle/>
          <a:p>
            <a:pPr marL="0" indent="0">
              <a:buNone/>
            </a:pPr>
            <a:r>
              <a:rPr lang="en-US" sz="1500" b="1" dirty="0">
                <a:latin typeface="Arial" charset="0"/>
                <a:ea typeface="MS PGothic" charset="0"/>
              </a:rPr>
              <a:t>Interconnection today has evolved into a complex amalgam of models incorporating new connectivity options, delivery options, traffic management requirements and business practices. (“Flattening” of the hierarchy.)</a:t>
            </a:r>
          </a:p>
          <a:p>
            <a:pPr marL="0" indent="0">
              <a:buNone/>
            </a:pPr>
            <a:endParaRPr lang="en-US" dirty="0">
              <a:latin typeface="Arial" charset="0"/>
              <a:ea typeface="MS PGothic" charset="0"/>
            </a:endParaRPr>
          </a:p>
          <a:p>
            <a:pPr lvl="1"/>
            <a:endParaRPr lang="en-US" dirty="0">
              <a:latin typeface="Arial" charset="0"/>
              <a:ea typeface="MS PGothic" charset="0"/>
            </a:endParaRPr>
          </a:p>
        </p:txBody>
      </p:sp>
      <p:sp>
        <p:nvSpPr>
          <p:cNvPr id="3993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5EFABE5-CA7A-D14B-B034-AFF7C1164DB5}" type="slidenum">
              <a:rPr lang="en-US" sz="900">
                <a:solidFill>
                  <a:srgbClr val="7F7F7F"/>
                </a:solidFill>
              </a:rPr>
              <a:pPr/>
              <a:t>13</a:t>
            </a:fld>
            <a:endParaRPr lang="en-US" sz="900">
              <a:solidFill>
                <a:srgbClr val="7F7F7F"/>
              </a:solidFill>
            </a:endParaRPr>
          </a:p>
        </p:txBody>
      </p:sp>
      <p:pic>
        <p:nvPicPr>
          <p:cNvPr id="399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795" y="1762902"/>
            <a:ext cx="5167205" cy="329777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6633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2700"/>
              <a:t>Routing Attributes and Route Selection</a:t>
            </a:r>
          </a:p>
        </p:txBody>
      </p:sp>
      <p:sp>
        <p:nvSpPr>
          <p:cNvPr id="71683" name="Rectangle 3"/>
          <p:cNvSpPr>
            <a:spLocks noGrp="1" noChangeArrowheads="1"/>
          </p:cNvSpPr>
          <p:nvPr>
            <p:ph idx="1"/>
          </p:nvPr>
        </p:nvSpPr>
        <p:spPr>
          <a:xfrm>
            <a:off x="1485900" y="2000250"/>
            <a:ext cx="6172200" cy="2686050"/>
          </a:xfrm>
        </p:spPr>
        <p:txBody>
          <a:bodyPr/>
          <a:lstStyle/>
          <a:p>
            <a:pPr>
              <a:lnSpc>
                <a:spcPct val="90000"/>
              </a:lnSpc>
            </a:pPr>
            <a:r>
              <a:rPr lang="en-US" sz="1500" b="1" dirty="0">
                <a:solidFill>
                  <a:srgbClr val="FF0000"/>
                </a:solidFill>
              </a:rPr>
              <a:t>Local preference:</a:t>
            </a:r>
            <a:r>
              <a:rPr lang="en-US" sz="1500" dirty="0">
                <a:solidFill>
                  <a:srgbClr val="FF0000"/>
                </a:solidFill>
              </a:rPr>
              <a:t> </a:t>
            </a:r>
            <a:r>
              <a:rPr lang="en-US" sz="1500" dirty="0"/>
              <a:t>numerical value assigned by routing policy.  Higher values are more preferred.</a:t>
            </a:r>
            <a:endParaRPr lang="en-US" sz="1500" i="1" dirty="0"/>
          </a:p>
          <a:p>
            <a:pPr>
              <a:lnSpc>
                <a:spcPct val="90000"/>
              </a:lnSpc>
            </a:pPr>
            <a:r>
              <a:rPr lang="en-US" sz="1500" b="1" dirty="0">
                <a:solidFill>
                  <a:srgbClr val="FF0000"/>
                </a:solidFill>
              </a:rPr>
              <a:t>AS path length: </a:t>
            </a:r>
            <a:r>
              <a:rPr lang="en-US" sz="1500" dirty="0"/>
              <a:t>number of AS-level hops in the path</a:t>
            </a:r>
            <a:endParaRPr lang="en-US" sz="1500" b="1" dirty="0"/>
          </a:p>
          <a:p>
            <a:pPr>
              <a:lnSpc>
                <a:spcPct val="90000"/>
              </a:lnSpc>
            </a:pPr>
            <a:r>
              <a:rPr lang="en-US" sz="1500" b="1" dirty="0">
                <a:solidFill>
                  <a:srgbClr val="FF0000"/>
                </a:solidFill>
              </a:rPr>
              <a:t>Multiple exit discriminator (“MED”): </a:t>
            </a:r>
            <a:r>
              <a:rPr lang="en-US" sz="1500" dirty="0"/>
              <a:t>allows one AS to specify that one exit point is more preferred than another. Lower values are more preferred.</a:t>
            </a:r>
          </a:p>
          <a:p>
            <a:pPr>
              <a:lnSpc>
                <a:spcPct val="90000"/>
              </a:lnSpc>
            </a:pPr>
            <a:r>
              <a:rPr lang="en-US" sz="1500" b="1" dirty="0" err="1"/>
              <a:t>eBGP</a:t>
            </a:r>
            <a:r>
              <a:rPr lang="en-US" sz="1500" b="1" dirty="0"/>
              <a:t> over </a:t>
            </a:r>
            <a:r>
              <a:rPr lang="en-US" sz="1500" b="1" dirty="0" err="1"/>
              <a:t>iBGP</a:t>
            </a:r>
            <a:endParaRPr lang="en-US" sz="1500" b="1" dirty="0"/>
          </a:p>
          <a:p>
            <a:pPr>
              <a:lnSpc>
                <a:spcPct val="90000"/>
              </a:lnSpc>
            </a:pPr>
            <a:r>
              <a:rPr lang="en-US" sz="1500" b="1" dirty="0">
                <a:solidFill>
                  <a:srgbClr val="FF0000"/>
                </a:solidFill>
              </a:rPr>
              <a:t>Shortest </a:t>
            </a:r>
            <a:r>
              <a:rPr lang="en-US" sz="1500" b="1" dirty="0" err="1">
                <a:solidFill>
                  <a:srgbClr val="FF0000"/>
                </a:solidFill>
              </a:rPr>
              <a:t>intradomain</a:t>
            </a:r>
            <a:r>
              <a:rPr lang="en-US" sz="1500" b="1">
                <a:solidFill>
                  <a:srgbClr val="FF0000"/>
                </a:solidFill>
              </a:rPr>
              <a:t> path </a:t>
            </a:r>
            <a:r>
              <a:rPr lang="en-US" sz="1500" b="1" dirty="0">
                <a:solidFill>
                  <a:srgbClr val="FF0000"/>
                </a:solidFill>
              </a:rPr>
              <a:t>cost to next hop:</a:t>
            </a:r>
            <a:r>
              <a:rPr lang="en-US" sz="1500" dirty="0">
                <a:solidFill>
                  <a:srgbClr val="FF0000"/>
                </a:solidFill>
              </a:rPr>
              <a:t> </a:t>
            </a:r>
            <a:r>
              <a:rPr lang="en-US" sz="1500" dirty="0"/>
              <a:t>implements “hot potato” routing</a:t>
            </a:r>
            <a:endParaRPr lang="en-US" sz="1500" b="1" dirty="0"/>
          </a:p>
          <a:p>
            <a:pPr>
              <a:lnSpc>
                <a:spcPct val="90000"/>
              </a:lnSpc>
            </a:pPr>
            <a:r>
              <a:rPr lang="en-US" sz="1500" b="1" dirty="0">
                <a:solidFill>
                  <a:srgbClr val="FF0000"/>
                </a:solidFill>
              </a:rPr>
              <a:t>Router ID tiebreak: </a:t>
            </a:r>
            <a:r>
              <a:rPr lang="en-US" sz="1500" dirty="0"/>
              <a:t>arbitrary tiebreak, since only a single “best” route can be selected</a:t>
            </a:r>
            <a:endParaRPr lang="en-US" sz="1500" b="1" dirty="0">
              <a:solidFill>
                <a:srgbClr val="FF3300"/>
              </a:solidFill>
            </a:endParaRPr>
          </a:p>
        </p:txBody>
      </p:sp>
      <p:sp>
        <p:nvSpPr>
          <p:cNvPr id="7" name="Slide Number Placeholder 5"/>
          <p:cNvSpPr>
            <a:spLocks noGrp="1"/>
          </p:cNvSpPr>
          <p:nvPr>
            <p:ph type="sldNum" sz="quarter" idx="12"/>
          </p:nvPr>
        </p:nvSpPr>
        <p:spPr/>
        <p:txBody>
          <a:bodyPr/>
          <a:lstStyle/>
          <a:p>
            <a:fld id="{190FE781-0F7D-9D49-8D2B-8A99340D78FA}" type="slidenum">
              <a:rPr lang="en-US"/>
              <a:pPr/>
              <a:t>14</a:t>
            </a:fld>
            <a:endParaRPr lang="en-US"/>
          </a:p>
        </p:txBody>
      </p:sp>
      <p:sp>
        <p:nvSpPr>
          <p:cNvPr id="71684" name="Text Box 4"/>
          <p:cNvSpPr txBox="1">
            <a:spLocks noChangeArrowheads="1"/>
          </p:cNvSpPr>
          <p:nvPr/>
        </p:nvSpPr>
        <p:spPr bwMode="auto">
          <a:xfrm>
            <a:off x="1371600" y="1269207"/>
            <a:ext cx="59436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BGP routes have the following attributes, on which the route selection process is based:</a:t>
            </a:r>
          </a:p>
        </p:txBody>
      </p:sp>
    </p:spTree>
    <p:extLst>
      <p:ext uri="{BB962C8B-B14F-4D97-AF65-F5344CB8AC3E}">
        <p14:creationId xmlns:p14="http://schemas.microsoft.com/office/powerpoint/2010/main" val="48667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Other BGP Attributes</a:t>
            </a:r>
          </a:p>
        </p:txBody>
      </p:sp>
      <p:sp>
        <p:nvSpPr>
          <p:cNvPr id="86019" name="Rectangle 3"/>
          <p:cNvSpPr>
            <a:spLocks noGrp="1" noChangeArrowheads="1"/>
          </p:cNvSpPr>
          <p:nvPr>
            <p:ph idx="1"/>
          </p:nvPr>
        </p:nvSpPr>
        <p:spPr>
          <a:xfrm>
            <a:off x="1485900" y="3006328"/>
            <a:ext cx="6172200" cy="2022872"/>
          </a:xfrm>
        </p:spPr>
        <p:txBody>
          <a:bodyPr>
            <a:normAutofit/>
          </a:bodyPr>
          <a:lstStyle/>
          <a:p>
            <a:pPr>
              <a:lnSpc>
                <a:spcPct val="90000"/>
              </a:lnSpc>
            </a:pPr>
            <a:r>
              <a:rPr lang="en-US" b="1"/>
              <a:t>Next-hop: </a:t>
            </a:r>
            <a:r>
              <a:rPr lang="en-US"/>
              <a:t>IP address to send packets en route to destination. (</a:t>
            </a:r>
            <a:r>
              <a:rPr lang="en-US" i="1"/>
              <a:t>Question: </a:t>
            </a:r>
            <a:r>
              <a:rPr lang="en-US"/>
              <a:t>How to ensure that the next-hop IP address is reachable?)</a:t>
            </a:r>
            <a:endParaRPr lang="en-US" b="1"/>
          </a:p>
          <a:p>
            <a:pPr>
              <a:lnSpc>
                <a:spcPct val="90000"/>
              </a:lnSpc>
            </a:pPr>
            <a:r>
              <a:rPr lang="en-US" b="1"/>
              <a:t>Community value:</a:t>
            </a:r>
            <a:r>
              <a:rPr lang="en-US"/>
              <a:t> Semantically meaningless.  Used for passing around “signals” and labelling routes.  More in a bit.</a:t>
            </a:r>
            <a:endParaRPr lang="en-US" b="1"/>
          </a:p>
        </p:txBody>
      </p:sp>
      <p:sp>
        <p:nvSpPr>
          <p:cNvPr id="35" name="Slide Number Placeholder 5"/>
          <p:cNvSpPr>
            <a:spLocks noGrp="1"/>
          </p:cNvSpPr>
          <p:nvPr>
            <p:ph type="sldNum" sz="quarter" idx="12"/>
          </p:nvPr>
        </p:nvSpPr>
        <p:spPr/>
        <p:txBody>
          <a:bodyPr/>
          <a:lstStyle/>
          <a:p>
            <a:fld id="{14FE5FAE-A7B5-9542-B033-72EF76E65A7B}" type="slidenum">
              <a:rPr lang="en-US"/>
              <a:pPr/>
              <a:t>15</a:t>
            </a:fld>
            <a:endParaRPr lang="en-US"/>
          </a:p>
        </p:txBody>
      </p:sp>
      <p:sp>
        <p:nvSpPr>
          <p:cNvPr id="86020" name="Cloud"/>
          <p:cNvSpPr>
            <a:spLocks noChangeAspect="1" noEditPoints="1" noChangeArrowheads="1"/>
          </p:cNvSpPr>
          <p:nvPr/>
        </p:nvSpPr>
        <p:spPr bwMode="auto">
          <a:xfrm>
            <a:off x="1943100" y="1485901"/>
            <a:ext cx="2000250" cy="1184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5"/>
          <p:cNvGrpSpPr>
            <a:grpSpLocks/>
          </p:cNvGrpSpPr>
          <p:nvPr/>
        </p:nvGrpSpPr>
        <p:grpSpPr bwMode="auto">
          <a:xfrm>
            <a:off x="2114550" y="1591866"/>
            <a:ext cx="1714500" cy="1008459"/>
            <a:chOff x="3618" y="3120"/>
            <a:chExt cx="1107" cy="672"/>
          </a:xfrm>
        </p:grpSpPr>
        <p:sp>
          <p:nvSpPr>
            <p:cNvPr id="86022" name="Oval 6"/>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3" name="Oval 7"/>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4" name="Line 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5" name="Line 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6" name="Line 1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7" name="Line 1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28" name="Oval 12"/>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29" name="Oval 13"/>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6030" name="Cloud"/>
          <p:cNvSpPr>
            <a:spLocks noChangeAspect="1" noEditPoints="1" noChangeArrowheads="1"/>
          </p:cNvSpPr>
          <p:nvPr/>
        </p:nvSpPr>
        <p:spPr bwMode="auto">
          <a:xfrm>
            <a:off x="5657850" y="1343025"/>
            <a:ext cx="2286000" cy="131564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15"/>
          <p:cNvGrpSpPr>
            <a:grpSpLocks/>
          </p:cNvGrpSpPr>
          <p:nvPr/>
        </p:nvGrpSpPr>
        <p:grpSpPr bwMode="auto">
          <a:xfrm>
            <a:off x="5825728" y="1514475"/>
            <a:ext cx="1660922" cy="1008460"/>
            <a:chOff x="3618" y="3120"/>
            <a:chExt cx="1107" cy="672"/>
          </a:xfrm>
        </p:grpSpPr>
        <p:sp>
          <p:nvSpPr>
            <p:cNvPr id="86032" name="Oval 16"/>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3" name="Oval 17"/>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4" name="Line 18"/>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5" name="Line 19"/>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6" name="Line 20"/>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7" name="Line 21"/>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6038" name="Oval 22"/>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6039" name="Oval 23"/>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6040" name="Line 24"/>
          <p:cNvSpPr>
            <a:spLocks noChangeShapeType="1"/>
          </p:cNvSpPr>
          <p:nvPr/>
        </p:nvSpPr>
        <p:spPr bwMode="auto">
          <a:xfrm flipV="1">
            <a:off x="3771900" y="1943100"/>
            <a:ext cx="211455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6042" name="Freeform 26"/>
          <p:cNvSpPr>
            <a:spLocks/>
          </p:cNvSpPr>
          <p:nvPr/>
        </p:nvSpPr>
        <p:spPr bwMode="auto">
          <a:xfrm>
            <a:off x="3657600" y="1583531"/>
            <a:ext cx="2114550" cy="228600"/>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prstTxWarp prst="textNoShape">
              <a:avLst/>
            </a:prstTxWarp>
          </a:bodyPr>
          <a:lstStyle/>
          <a:p>
            <a:endParaRPr lang="en-US" sz="1350"/>
          </a:p>
        </p:txBody>
      </p:sp>
      <p:sp>
        <p:nvSpPr>
          <p:cNvPr id="86043" name="Text Box 27"/>
          <p:cNvSpPr txBox="1">
            <a:spLocks noChangeArrowheads="1"/>
          </p:cNvSpPr>
          <p:nvPr/>
        </p:nvSpPr>
        <p:spPr bwMode="auto">
          <a:xfrm>
            <a:off x="4057650" y="1114425"/>
            <a:ext cx="1339454" cy="553998"/>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500" b="1" i="1">
                <a:solidFill>
                  <a:srgbClr val="FF3300"/>
                </a:solidFill>
              </a:rPr>
              <a:t>Next-hop:</a:t>
            </a:r>
            <a:r>
              <a:rPr lang="en-US" sz="1500" b="1">
                <a:solidFill>
                  <a:srgbClr val="FF3300"/>
                </a:solidFill>
              </a:rPr>
              <a:t> </a:t>
            </a:r>
            <a:r>
              <a:rPr lang="en-US" sz="1500"/>
              <a:t>4.79.2.1</a:t>
            </a:r>
          </a:p>
        </p:txBody>
      </p:sp>
      <p:sp>
        <p:nvSpPr>
          <p:cNvPr id="86045" name="Freeform 29"/>
          <p:cNvSpPr>
            <a:spLocks/>
          </p:cNvSpPr>
          <p:nvPr/>
        </p:nvSpPr>
        <p:spPr bwMode="auto">
          <a:xfrm>
            <a:off x="3086100" y="1590675"/>
            <a:ext cx="514350" cy="26670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86046" name="Text Box 30"/>
          <p:cNvSpPr txBox="1">
            <a:spLocks noChangeArrowheads="1"/>
          </p:cNvSpPr>
          <p:nvPr/>
        </p:nvSpPr>
        <p:spPr bwMode="auto">
          <a:xfrm>
            <a:off x="2628900" y="1171575"/>
            <a:ext cx="10858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chemeClr val="accent2"/>
                </a:solidFill>
              </a:rPr>
              <a:t>iBGP</a:t>
            </a:r>
          </a:p>
        </p:txBody>
      </p:sp>
      <p:sp>
        <p:nvSpPr>
          <p:cNvPr id="86047" name="Text Box 31"/>
          <p:cNvSpPr txBox="1">
            <a:spLocks noChangeArrowheads="1"/>
          </p:cNvSpPr>
          <p:nvPr/>
        </p:nvSpPr>
        <p:spPr bwMode="auto">
          <a:xfrm>
            <a:off x="4972050" y="200025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a:t>4.79.2.1</a:t>
            </a:r>
          </a:p>
        </p:txBody>
      </p:sp>
      <p:sp>
        <p:nvSpPr>
          <p:cNvPr id="86048" name="Text Box 32"/>
          <p:cNvSpPr txBox="1">
            <a:spLocks noChangeArrowheads="1"/>
          </p:cNvSpPr>
          <p:nvPr/>
        </p:nvSpPr>
        <p:spPr bwMode="auto">
          <a:xfrm>
            <a:off x="3943350" y="200025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a:t>4.79.2.2</a:t>
            </a:r>
          </a:p>
        </p:txBody>
      </p:sp>
      <p:sp>
        <p:nvSpPr>
          <p:cNvPr id="86049" name="Freeform 33"/>
          <p:cNvSpPr>
            <a:spLocks/>
          </p:cNvSpPr>
          <p:nvPr/>
        </p:nvSpPr>
        <p:spPr bwMode="auto">
          <a:xfrm rot="-3242855">
            <a:off x="2299097" y="1626394"/>
            <a:ext cx="514350" cy="209550"/>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86050" name="Text Box 34"/>
          <p:cNvSpPr txBox="1">
            <a:spLocks noChangeArrowheads="1"/>
          </p:cNvSpPr>
          <p:nvPr/>
        </p:nvSpPr>
        <p:spPr bwMode="auto">
          <a:xfrm>
            <a:off x="1371600" y="1143001"/>
            <a:ext cx="1339454" cy="53091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1500" b="1" i="1">
                <a:solidFill>
                  <a:schemeClr val="accent2"/>
                </a:solidFill>
              </a:rPr>
              <a:t>Next-hop:</a:t>
            </a:r>
            <a:r>
              <a:rPr lang="en-US" sz="1500" b="1">
                <a:solidFill>
                  <a:schemeClr val="accent2"/>
                </a:solidFill>
              </a:rPr>
              <a:t> </a:t>
            </a:r>
            <a:r>
              <a:rPr lang="en-US" sz="1350"/>
              <a:t>192.5.89.89</a:t>
            </a:r>
            <a:endParaRPr lang="en-US" sz="1500" b="1">
              <a:solidFill>
                <a:schemeClr val="accent2"/>
              </a:solidFill>
            </a:endParaRPr>
          </a:p>
        </p:txBody>
      </p:sp>
    </p:spTree>
    <p:extLst>
      <p:ext uri="{BB962C8B-B14F-4D97-AF65-F5344CB8AC3E}">
        <p14:creationId xmlns:p14="http://schemas.microsoft.com/office/powerpoint/2010/main" val="138243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Local Preference</a:t>
            </a:r>
          </a:p>
        </p:txBody>
      </p:sp>
      <p:sp>
        <p:nvSpPr>
          <p:cNvPr id="72707" name="Rectangle 3"/>
          <p:cNvSpPr>
            <a:spLocks noGrp="1" noChangeArrowheads="1"/>
          </p:cNvSpPr>
          <p:nvPr>
            <p:ph idx="1"/>
          </p:nvPr>
        </p:nvSpPr>
        <p:spPr>
          <a:xfrm>
            <a:off x="1485900" y="3771901"/>
            <a:ext cx="6172200" cy="1337072"/>
          </a:xfrm>
        </p:spPr>
        <p:txBody>
          <a:bodyPr/>
          <a:lstStyle/>
          <a:p>
            <a:pPr>
              <a:lnSpc>
                <a:spcPct val="80000"/>
              </a:lnSpc>
            </a:pPr>
            <a:r>
              <a:rPr lang="en-US" sz="1800" b="1"/>
              <a:t>Control over </a:t>
            </a:r>
            <a:r>
              <a:rPr lang="en-US" sz="1800" b="1" i="1"/>
              <a:t>outbound</a:t>
            </a:r>
            <a:r>
              <a:rPr lang="en-US" sz="1800" b="1"/>
              <a:t> traffic</a:t>
            </a:r>
          </a:p>
          <a:p>
            <a:pPr>
              <a:lnSpc>
                <a:spcPct val="80000"/>
              </a:lnSpc>
            </a:pPr>
            <a:r>
              <a:rPr lang="en-US" sz="1800" i="1"/>
              <a:t>Not</a:t>
            </a:r>
            <a:r>
              <a:rPr lang="en-US" sz="1800"/>
              <a:t> transitive across ASes</a:t>
            </a:r>
          </a:p>
          <a:p>
            <a:pPr>
              <a:lnSpc>
                <a:spcPct val="80000"/>
              </a:lnSpc>
            </a:pPr>
            <a:r>
              <a:rPr lang="en-US" sz="1800"/>
              <a:t>Coarse hammer to implement route preference</a:t>
            </a:r>
          </a:p>
          <a:p>
            <a:pPr>
              <a:lnSpc>
                <a:spcPct val="80000"/>
              </a:lnSpc>
            </a:pPr>
            <a:r>
              <a:rPr lang="en-US" sz="1800"/>
              <a:t>Useful for preferring routes from one AS over another (</a:t>
            </a:r>
            <a:r>
              <a:rPr lang="en-US" sz="1800" i="1"/>
              <a:t>e.g.</a:t>
            </a:r>
            <a:r>
              <a:rPr lang="en-US" sz="1800"/>
              <a:t>, primary-backup semantics)</a:t>
            </a:r>
          </a:p>
        </p:txBody>
      </p:sp>
      <p:sp>
        <p:nvSpPr>
          <p:cNvPr id="32" name="Slide Number Placeholder 5"/>
          <p:cNvSpPr>
            <a:spLocks noGrp="1"/>
          </p:cNvSpPr>
          <p:nvPr>
            <p:ph type="sldNum" sz="quarter" idx="12"/>
          </p:nvPr>
        </p:nvSpPr>
        <p:spPr/>
        <p:txBody>
          <a:bodyPr/>
          <a:lstStyle/>
          <a:p>
            <a:fld id="{4460979E-521E-054F-9D30-CB83918455DE}" type="slidenum">
              <a:rPr lang="en-US"/>
              <a:pPr/>
              <a:t>16</a:t>
            </a:fld>
            <a:endParaRPr lang="en-US"/>
          </a:p>
        </p:txBody>
      </p:sp>
      <p:sp>
        <p:nvSpPr>
          <p:cNvPr id="72708" name="Cloud"/>
          <p:cNvSpPr>
            <a:spLocks noChangeAspect="1" noEditPoints="1" noChangeArrowheads="1"/>
          </p:cNvSpPr>
          <p:nvPr/>
        </p:nvSpPr>
        <p:spPr bwMode="auto">
          <a:xfrm>
            <a:off x="1485900" y="205740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09" name="Cloud"/>
          <p:cNvSpPr>
            <a:spLocks noChangeAspect="1" noEditPoints="1" noChangeArrowheads="1"/>
          </p:cNvSpPr>
          <p:nvPr/>
        </p:nvSpPr>
        <p:spPr bwMode="auto">
          <a:xfrm>
            <a:off x="4572000" y="144899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10" name="Cloud"/>
          <p:cNvSpPr>
            <a:spLocks noChangeAspect="1" noEditPoints="1" noChangeArrowheads="1"/>
          </p:cNvSpPr>
          <p:nvPr/>
        </p:nvSpPr>
        <p:spPr bwMode="auto">
          <a:xfrm>
            <a:off x="4629150" y="2649141"/>
            <a:ext cx="1600200" cy="8370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12" name="Text Box 8"/>
          <p:cNvSpPr txBox="1">
            <a:spLocks noChangeArrowheads="1"/>
          </p:cNvSpPr>
          <p:nvPr/>
        </p:nvSpPr>
        <p:spPr bwMode="auto">
          <a:xfrm>
            <a:off x="4914900" y="1631156"/>
            <a:ext cx="829073"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Primary</a:t>
            </a:r>
          </a:p>
        </p:txBody>
      </p:sp>
      <p:sp>
        <p:nvSpPr>
          <p:cNvPr id="72713" name="Text Box 9"/>
          <p:cNvSpPr txBox="1">
            <a:spLocks noChangeArrowheads="1"/>
          </p:cNvSpPr>
          <p:nvPr/>
        </p:nvSpPr>
        <p:spPr bwMode="auto">
          <a:xfrm>
            <a:off x="5014913" y="2888456"/>
            <a:ext cx="809837"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Backup</a:t>
            </a:r>
          </a:p>
        </p:txBody>
      </p:sp>
      <p:grpSp>
        <p:nvGrpSpPr>
          <p:cNvPr id="2" name="Group 10"/>
          <p:cNvGrpSpPr>
            <a:grpSpLocks/>
          </p:cNvGrpSpPr>
          <p:nvPr/>
        </p:nvGrpSpPr>
        <p:grpSpPr bwMode="auto">
          <a:xfrm>
            <a:off x="1939528" y="2191941"/>
            <a:ext cx="1318022" cy="800100"/>
            <a:chOff x="3618" y="3120"/>
            <a:chExt cx="1107" cy="672"/>
          </a:xfrm>
        </p:grpSpPr>
        <p:sp>
          <p:nvSpPr>
            <p:cNvPr id="72715" name="Oval 11"/>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16" name="Oval 12"/>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17" name="Line 13"/>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18" name="Line 14"/>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19" name="Line 15"/>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20" name="Line 16"/>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2721" name="Oval 17"/>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2722" name="Oval 18"/>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2723" name="Cloud"/>
          <p:cNvSpPr>
            <a:spLocks noChangeAspect="1" noEditPoints="1" noChangeArrowheads="1"/>
          </p:cNvSpPr>
          <p:nvPr/>
        </p:nvSpPr>
        <p:spPr bwMode="auto">
          <a:xfrm>
            <a:off x="6572250" y="2057400"/>
            <a:ext cx="1371600" cy="5679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2724" name="Line 20"/>
          <p:cNvSpPr>
            <a:spLocks noChangeShapeType="1"/>
          </p:cNvSpPr>
          <p:nvPr/>
        </p:nvSpPr>
        <p:spPr bwMode="auto">
          <a:xfrm flipV="1">
            <a:off x="3257550" y="190619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5" name="Line 21"/>
          <p:cNvSpPr>
            <a:spLocks noChangeShapeType="1"/>
          </p:cNvSpPr>
          <p:nvPr/>
        </p:nvSpPr>
        <p:spPr bwMode="auto">
          <a:xfrm>
            <a:off x="3200400" y="2649141"/>
            <a:ext cx="1485900" cy="4000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6" name="Line 22"/>
          <p:cNvSpPr>
            <a:spLocks noChangeShapeType="1"/>
          </p:cNvSpPr>
          <p:nvPr/>
        </p:nvSpPr>
        <p:spPr bwMode="auto">
          <a:xfrm>
            <a:off x="6000750" y="196334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7" name="Line 23"/>
          <p:cNvSpPr>
            <a:spLocks noChangeShapeType="1"/>
          </p:cNvSpPr>
          <p:nvPr/>
        </p:nvSpPr>
        <p:spPr bwMode="auto">
          <a:xfrm flipV="1">
            <a:off x="6115050" y="247769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2728" name="Freeform 24"/>
          <p:cNvSpPr>
            <a:spLocks/>
          </p:cNvSpPr>
          <p:nvPr/>
        </p:nvSpPr>
        <p:spPr bwMode="auto">
          <a:xfrm>
            <a:off x="3143250" y="168711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2729" name="Freeform 25"/>
          <p:cNvSpPr>
            <a:spLocks/>
          </p:cNvSpPr>
          <p:nvPr/>
        </p:nvSpPr>
        <p:spPr bwMode="auto">
          <a:xfrm flipV="1">
            <a:off x="3143250" y="2772966"/>
            <a:ext cx="16002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2730" name="Text Box 26"/>
          <p:cNvSpPr txBox="1">
            <a:spLocks noChangeArrowheads="1"/>
          </p:cNvSpPr>
          <p:nvPr/>
        </p:nvSpPr>
        <p:spPr bwMode="auto">
          <a:xfrm>
            <a:off x="3028950" y="1428750"/>
            <a:ext cx="17145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Higher local pref</a:t>
            </a:r>
          </a:p>
        </p:txBody>
      </p:sp>
      <p:sp>
        <p:nvSpPr>
          <p:cNvPr id="72731" name="Text Box 27"/>
          <p:cNvSpPr txBox="1">
            <a:spLocks noChangeArrowheads="1"/>
          </p:cNvSpPr>
          <p:nvPr/>
        </p:nvSpPr>
        <p:spPr bwMode="auto">
          <a:xfrm>
            <a:off x="3143250" y="3268266"/>
            <a:ext cx="17145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Lower local pref</a:t>
            </a:r>
          </a:p>
        </p:txBody>
      </p:sp>
      <p:sp>
        <p:nvSpPr>
          <p:cNvPr id="72733" name="Text Box 29"/>
          <p:cNvSpPr txBox="1">
            <a:spLocks noChangeArrowheads="1"/>
          </p:cNvSpPr>
          <p:nvPr/>
        </p:nvSpPr>
        <p:spPr bwMode="auto">
          <a:xfrm>
            <a:off x="6731794" y="218241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72735" name="Freeform 31"/>
          <p:cNvSpPr>
            <a:spLocks/>
          </p:cNvSpPr>
          <p:nvPr/>
        </p:nvSpPr>
        <p:spPr bwMode="auto">
          <a:xfrm>
            <a:off x="6000750" y="158115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2736" name="Freeform 32"/>
          <p:cNvSpPr>
            <a:spLocks/>
          </p:cNvSpPr>
          <p:nvPr/>
        </p:nvSpPr>
        <p:spPr bwMode="auto">
          <a:xfrm flipV="1">
            <a:off x="6229350" y="262890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393810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Communities and Local Preference</a:t>
            </a:r>
          </a:p>
        </p:txBody>
      </p:sp>
      <p:sp>
        <p:nvSpPr>
          <p:cNvPr id="84995" name="Rectangle 3"/>
          <p:cNvSpPr>
            <a:spLocks noGrp="1" noChangeArrowheads="1"/>
          </p:cNvSpPr>
          <p:nvPr>
            <p:ph idx="1"/>
          </p:nvPr>
        </p:nvSpPr>
        <p:spPr>
          <a:xfrm>
            <a:off x="1485900" y="3943350"/>
            <a:ext cx="6172200" cy="1085850"/>
          </a:xfrm>
        </p:spPr>
        <p:txBody>
          <a:bodyPr/>
          <a:lstStyle/>
          <a:p>
            <a:r>
              <a:rPr lang="en-US" sz="1800"/>
              <a:t>Customer expresses provider that a link is a backup</a:t>
            </a:r>
          </a:p>
          <a:p>
            <a:r>
              <a:rPr lang="en-US" sz="1800"/>
              <a:t>Affords </a:t>
            </a:r>
            <a:r>
              <a:rPr lang="en-US" sz="1800" i="1"/>
              <a:t>some</a:t>
            </a:r>
            <a:r>
              <a:rPr lang="en-US" sz="1800"/>
              <a:t> control over inbound traffic</a:t>
            </a:r>
          </a:p>
          <a:p>
            <a:r>
              <a:rPr lang="en-US" sz="1800"/>
              <a:t>More on multihoming, traffic engineering in Lecture 7</a:t>
            </a:r>
          </a:p>
        </p:txBody>
      </p:sp>
      <p:sp>
        <p:nvSpPr>
          <p:cNvPr id="34" name="Slide Number Placeholder 5"/>
          <p:cNvSpPr>
            <a:spLocks noGrp="1"/>
          </p:cNvSpPr>
          <p:nvPr>
            <p:ph type="sldNum" sz="quarter" idx="12"/>
          </p:nvPr>
        </p:nvSpPr>
        <p:spPr/>
        <p:txBody>
          <a:bodyPr/>
          <a:lstStyle/>
          <a:p>
            <a:fld id="{53145540-335B-974D-9270-3535B95EC393}" type="slidenum">
              <a:rPr lang="en-US"/>
              <a:pPr/>
              <a:t>17</a:t>
            </a:fld>
            <a:endParaRPr lang="en-US"/>
          </a:p>
        </p:txBody>
      </p:sp>
      <p:sp>
        <p:nvSpPr>
          <p:cNvPr id="84996" name="Cloud"/>
          <p:cNvSpPr>
            <a:spLocks noChangeAspect="1" noEditPoints="1" noChangeArrowheads="1"/>
          </p:cNvSpPr>
          <p:nvPr/>
        </p:nvSpPr>
        <p:spPr bwMode="auto">
          <a:xfrm>
            <a:off x="1371600" y="177165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7" name="Cloud"/>
          <p:cNvSpPr>
            <a:spLocks noChangeAspect="1" noEditPoints="1" noChangeArrowheads="1"/>
          </p:cNvSpPr>
          <p:nvPr/>
        </p:nvSpPr>
        <p:spPr bwMode="auto">
          <a:xfrm>
            <a:off x="4457700" y="116324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8" name="Cloud"/>
          <p:cNvSpPr>
            <a:spLocks noChangeAspect="1" noEditPoints="1" noChangeArrowheads="1"/>
          </p:cNvSpPr>
          <p:nvPr/>
        </p:nvSpPr>
        <p:spPr bwMode="auto">
          <a:xfrm>
            <a:off x="4514850" y="2363391"/>
            <a:ext cx="1600200" cy="8370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4999" name="Text Box 7"/>
          <p:cNvSpPr txBox="1">
            <a:spLocks noChangeArrowheads="1"/>
          </p:cNvSpPr>
          <p:nvPr/>
        </p:nvSpPr>
        <p:spPr bwMode="auto">
          <a:xfrm>
            <a:off x="4800600" y="1345406"/>
            <a:ext cx="829073"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Primary</a:t>
            </a:r>
          </a:p>
        </p:txBody>
      </p:sp>
      <p:sp>
        <p:nvSpPr>
          <p:cNvPr id="85000" name="Text Box 8"/>
          <p:cNvSpPr txBox="1">
            <a:spLocks noChangeArrowheads="1"/>
          </p:cNvSpPr>
          <p:nvPr/>
        </p:nvSpPr>
        <p:spPr bwMode="auto">
          <a:xfrm>
            <a:off x="4900613" y="2602706"/>
            <a:ext cx="809837" cy="300082"/>
          </a:xfrm>
          <a:prstGeom prst="rect">
            <a:avLst/>
          </a:prstGeom>
          <a:noFill/>
          <a:ln w="9525">
            <a:noFill/>
            <a:miter lim="800000"/>
            <a:headEnd/>
            <a:tailEnd/>
          </a:ln>
          <a:effectLst/>
        </p:spPr>
        <p:txBody>
          <a:bodyPr wrap="none">
            <a:prstTxWarp prst="textNoShape">
              <a:avLst/>
            </a:prstTxWarp>
            <a:spAutoFit/>
          </a:bodyPr>
          <a:lstStyle/>
          <a:p>
            <a:r>
              <a:rPr lang="en-US" sz="1350" b="1">
                <a:solidFill>
                  <a:srgbClr val="FF3300"/>
                </a:solidFill>
              </a:rPr>
              <a:t>Backup</a:t>
            </a:r>
          </a:p>
        </p:txBody>
      </p:sp>
      <p:grpSp>
        <p:nvGrpSpPr>
          <p:cNvPr id="2" name="Group 9"/>
          <p:cNvGrpSpPr>
            <a:grpSpLocks/>
          </p:cNvGrpSpPr>
          <p:nvPr/>
        </p:nvGrpSpPr>
        <p:grpSpPr bwMode="auto">
          <a:xfrm>
            <a:off x="1825228" y="1906191"/>
            <a:ext cx="1318022" cy="800100"/>
            <a:chOff x="3618" y="3120"/>
            <a:chExt cx="1107" cy="672"/>
          </a:xfrm>
        </p:grpSpPr>
        <p:sp>
          <p:nvSpPr>
            <p:cNvPr id="85002" name="Oval 10"/>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3" name="Oval 11"/>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4" name="Line 12"/>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5" name="Line 13"/>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6" name="Line 14"/>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7" name="Line 15"/>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85008" name="Oval 16"/>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85009" name="Oval 17"/>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85010" name="Cloud"/>
          <p:cNvSpPr>
            <a:spLocks noChangeAspect="1" noEditPoints="1" noChangeArrowheads="1"/>
          </p:cNvSpPr>
          <p:nvPr/>
        </p:nvSpPr>
        <p:spPr bwMode="auto">
          <a:xfrm>
            <a:off x="6457950" y="1771650"/>
            <a:ext cx="1371600" cy="5679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5011" name="Line 19"/>
          <p:cNvSpPr>
            <a:spLocks noChangeShapeType="1"/>
          </p:cNvSpPr>
          <p:nvPr/>
        </p:nvSpPr>
        <p:spPr bwMode="auto">
          <a:xfrm flipV="1">
            <a:off x="3143250" y="162044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2" name="Line 20"/>
          <p:cNvSpPr>
            <a:spLocks noChangeShapeType="1"/>
          </p:cNvSpPr>
          <p:nvPr/>
        </p:nvSpPr>
        <p:spPr bwMode="auto">
          <a:xfrm>
            <a:off x="3086100" y="2363391"/>
            <a:ext cx="1485900" cy="4000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3" name="Line 21"/>
          <p:cNvSpPr>
            <a:spLocks noChangeShapeType="1"/>
          </p:cNvSpPr>
          <p:nvPr/>
        </p:nvSpPr>
        <p:spPr bwMode="auto">
          <a:xfrm>
            <a:off x="5886450" y="167759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4" name="Line 22"/>
          <p:cNvSpPr>
            <a:spLocks noChangeShapeType="1"/>
          </p:cNvSpPr>
          <p:nvPr/>
        </p:nvSpPr>
        <p:spPr bwMode="auto">
          <a:xfrm flipV="1">
            <a:off x="6000750" y="219194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15" name="Freeform 23"/>
          <p:cNvSpPr>
            <a:spLocks/>
          </p:cNvSpPr>
          <p:nvPr/>
        </p:nvSpPr>
        <p:spPr bwMode="auto">
          <a:xfrm>
            <a:off x="3028950" y="140136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triangle" w="med" len="med"/>
            <a:tailEnd type="none" w="med" len="med"/>
          </a:ln>
          <a:effectLst/>
        </p:spPr>
        <p:txBody>
          <a:bodyPr>
            <a:prstTxWarp prst="textNoShape">
              <a:avLst/>
            </a:prstTxWarp>
          </a:bodyPr>
          <a:lstStyle/>
          <a:p>
            <a:endParaRPr lang="en-US" sz="1350"/>
          </a:p>
        </p:txBody>
      </p:sp>
      <p:sp>
        <p:nvSpPr>
          <p:cNvPr id="85016" name="Freeform 24"/>
          <p:cNvSpPr>
            <a:spLocks/>
          </p:cNvSpPr>
          <p:nvPr/>
        </p:nvSpPr>
        <p:spPr bwMode="auto">
          <a:xfrm flipV="1">
            <a:off x="3028950" y="2487216"/>
            <a:ext cx="16002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triangle" w="med" len="med"/>
            <a:tailEnd type="none" w="med" len="med"/>
          </a:ln>
          <a:effectLst/>
        </p:spPr>
        <p:txBody>
          <a:bodyPr>
            <a:prstTxWarp prst="textNoShape">
              <a:avLst/>
            </a:prstTxWarp>
          </a:bodyPr>
          <a:lstStyle/>
          <a:p>
            <a:endParaRPr lang="en-US" sz="1350"/>
          </a:p>
        </p:txBody>
      </p:sp>
      <p:sp>
        <p:nvSpPr>
          <p:cNvPr id="85018" name="Text Box 26"/>
          <p:cNvSpPr txBox="1">
            <a:spLocks noChangeArrowheads="1"/>
          </p:cNvSpPr>
          <p:nvPr/>
        </p:nvSpPr>
        <p:spPr bwMode="auto">
          <a:xfrm>
            <a:off x="3028950" y="2982516"/>
            <a:ext cx="171450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“Backup” Community</a:t>
            </a:r>
          </a:p>
        </p:txBody>
      </p:sp>
      <p:sp>
        <p:nvSpPr>
          <p:cNvPr id="85019" name="Text Box 27"/>
          <p:cNvSpPr txBox="1">
            <a:spLocks noChangeArrowheads="1"/>
          </p:cNvSpPr>
          <p:nvPr/>
        </p:nvSpPr>
        <p:spPr bwMode="auto">
          <a:xfrm>
            <a:off x="6617494" y="189666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85020" name="Freeform 28"/>
          <p:cNvSpPr>
            <a:spLocks/>
          </p:cNvSpPr>
          <p:nvPr/>
        </p:nvSpPr>
        <p:spPr bwMode="auto">
          <a:xfrm>
            <a:off x="5886450" y="129540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85021" name="Freeform 29"/>
          <p:cNvSpPr>
            <a:spLocks/>
          </p:cNvSpPr>
          <p:nvPr/>
        </p:nvSpPr>
        <p:spPr bwMode="auto">
          <a:xfrm flipV="1">
            <a:off x="6115050" y="2343150"/>
            <a:ext cx="971550" cy="4762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85022" name="Line 30"/>
          <p:cNvSpPr>
            <a:spLocks noChangeShapeType="1"/>
          </p:cNvSpPr>
          <p:nvPr/>
        </p:nvSpPr>
        <p:spPr bwMode="auto">
          <a:xfrm>
            <a:off x="5143500" y="1885950"/>
            <a:ext cx="0" cy="5715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5023" name="Freeform 31"/>
          <p:cNvSpPr>
            <a:spLocks/>
          </p:cNvSpPr>
          <p:nvPr/>
        </p:nvSpPr>
        <p:spPr bwMode="auto">
          <a:xfrm>
            <a:off x="4495800" y="1828800"/>
            <a:ext cx="304800" cy="628650"/>
          </a:xfrm>
          <a:custGeom>
            <a:avLst/>
            <a:gdLst/>
            <a:ahLst/>
            <a:cxnLst>
              <a:cxn ang="0">
                <a:pos x="160" y="0"/>
              </a:cxn>
              <a:cxn ang="0">
                <a:pos x="16" y="288"/>
              </a:cxn>
              <a:cxn ang="0">
                <a:pos x="256" y="528"/>
              </a:cxn>
            </a:cxnLst>
            <a:rect l="0" t="0" r="r" b="b"/>
            <a:pathLst>
              <a:path w="256" h="528">
                <a:moveTo>
                  <a:pt x="160" y="0"/>
                </a:moveTo>
                <a:cubicBezTo>
                  <a:pt x="80" y="100"/>
                  <a:pt x="0" y="200"/>
                  <a:pt x="16" y="288"/>
                </a:cubicBezTo>
                <a:cubicBezTo>
                  <a:pt x="32" y="376"/>
                  <a:pt x="144" y="452"/>
                  <a:pt x="256" y="528"/>
                </a:cubicBezTo>
              </a:path>
            </a:pathLst>
          </a:custGeom>
          <a:noFill/>
          <a:ln w="38100">
            <a:solidFill>
              <a:srgbClr val="FF0000"/>
            </a:solidFill>
            <a:round/>
            <a:headEnd/>
            <a:tailEnd type="triangle" w="med" len="med"/>
          </a:ln>
          <a:effectLst/>
        </p:spPr>
        <p:txBody>
          <a:bodyPr>
            <a:prstTxWarp prst="textNoShape">
              <a:avLst/>
            </a:prstTxWarp>
          </a:bodyPr>
          <a:lstStyle/>
          <a:p>
            <a:endParaRPr lang="en-US" sz="1350"/>
          </a:p>
        </p:txBody>
      </p:sp>
      <p:sp>
        <p:nvSpPr>
          <p:cNvPr id="85024" name="Freeform 32"/>
          <p:cNvSpPr>
            <a:spLocks/>
          </p:cNvSpPr>
          <p:nvPr/>
        </p:nvSpPr>
        <p:spPr bwMode="auto">
          <a:xfrm>
            <a:off x="3086100" y="1419225"/>
            <a:ext cx="1971675" cy="1095375"/>
          </a:xfrm>
          <a:custGeom>
            <a:avLst/>
            <a:gdLst/>
            <a:ahLst/>
            <a:cxnLst>
              <a:cxn ang="0">
                <a:pos x="1584" y="920"/>
              </a:cxn>
              <a:cxn ang="0">
                <a:pos x="1392" y="56"/>
              </a:cxn>
              <a:cxn ang="0">
                <a:pos x="0" y="584"/>
              </a:cxn>
            </a:cxnLst>
            <a:rect l="0" t="0" r="r" b="b"/>
            <a:pathLst>
              <a:path w="1656" h="920">
                <a:moveTo>
                  <a:pt x="1584" y="920"/>
                </a:moveTo>
                <a:cubicBezTo>
                  <a:pt x="1620" y="516"/>
                  <a:pt x="1656" y="112"/>
                  <a:pt x="1392" y="56"/>
                </a:cubicBezTo>
                <a:cubicBezTo>
                  <a:pt x="1128" y="0"/>
                  <a:pt x="564" y="292"/>
                  <a:pt x="0" y="584"/>
                </a:cubicBezTo>
              </a:path>
            </a:pathLst>
          </a:custGeom>
          <a:noFill/>
          <a:ln w="38100" cap="rnd">
            <a:solidFill>
              <a:schemeClr val="accent2"/>
            </a:solidFill>
            <a:prstDash val="sysDot"/>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168749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AS Path Length</a:t>
            </a:r>
          </a:p>
        </p:txBody>
      </p:sp>
      <p:sp>
        <p:nvSpPr>
          <p:cNvPr id="75779" name="Rectangle 3"/>
          <p:cNvSpPr>
            <a:spLocks noGrp="1" noChangeArrowheads="1"/>
          </p:cNvSpPr>
          <p:nvPr>
            <p:ph idx="1"/>
          </p:nvPr>
        </p:nvSpPr>
        <p:spPr>
          <a:xfrm>
            <a:off x="1485900" y="3771901"/>
            <a:ext cx="6172200" cy="1394222"/>
          </a:xfrm>
        </p:spPr>
        <p:txBody>
          <a:bodyPr>
            <a:normAutofit/>
          </a:bodyPr>
          <a:lstStyle/>
          <a:p>
            <a:pPr>
              <a:lnSpc>
                <a:spcPct val="90000"/>
              </a:lnSpc>
            </a:pPr>
            <a:r>
              <a:rPr lang="en-US"/>
              <a:t>Among routes with highest local preference, select route with shortest AS path length</a:t>
            </a:r>
          </a:p>
          <a:p>
            <a:pPr>
              <a:lnSpc>
                <a:spcPct val="90000"/>
              </a:lnSpc>
            </a:pPr>
            <a:r>
              <a:rPr lang="en-US"/>
              <a:t>Shortest AS path != shortest path, for </a:t>
            </a:r>
            <a:r>
              <a:rPr lang="en-US" i="1"/>
              <a:t>any</a:t>
            </a:r>
            <a:r>
              <a:rPr lang="en-US"/>
              <a:t> interpretation of “shortest path”</a:t>
            </a:r>
          </a:p>
        </p:txBody>
      </p:sp>
      <p:sp>
        <p:nvSpPr>
          <p:cNvPr id="32" name="Slide Number Placeholder 5"/>
          <p:cNvSpPr>
            <a:spLocks noGrp="1"/>
          </p:cNvSpPr>
          <p:nvPr>
            <p:ph type="sldNum" sz="quarter" idx="12"/>
          </p:nvPr>
        </p:nvSpPr>
        <p:spPr/>
        <p:txBody>
          <a:bodyPr/>
          <a:lstStyle/>
          <a:p>
            <a:fld id="{4BABE8C7-E0FE-534D-BE16-6349B667B334}" type="slidenum">
              <a:rPr lang="en-US"/>
              <a:pPr/>
              <a:t>18</a:t>
            </a:fld>
            <a:endParaRPr lang="en-US"/>
          </a:p>
        </p:txBody>
      </p:sp>
      <p:sp>
        <p:nvSpPr>
          <p:cNvPr id="75808" name="Cloud"/>
          <p:cNvSpPr>
            <a:spLocks noChangeAspect="1" noEditPoints="1" noChangeArrowheads="1"/>
          </p:cNvSpPr>
          <p:nvPr/>
        </p:nvSpPr>
        <p:spPr bwMode="auto">
          <a:xfrm>
            <a:off x="6286500" y="2137173"/>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0" name="Cloud"/>
          <p:cNvSpPr>
            <a:spLocks noChangeAspect="1" noEditPoints="1" noChangeArrowheads="1"/>
          </p:cNvSpPr>
          <p:nvPr/>
        </p:nvSpPr>
        <p:spPr bwMode="auto">
          <a:xfrm>
            <a:off x="1371600" y="222885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1" name="Cloud"/>
          <p:cNvSpPr>
            <a:spLocks noChangeAspect="1" noEditPoints="1" noChangeArrowheads="1"/>
          </p:cNvSpPr>
          <p:nvPr/>
        </p:nvSpPr>
        <p:spPr bwMode="auto">
          <a:xfrm>
            <a:off x="4457700" y="1620441"/>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782" name="Cloud"/>
          <p:cNvSpPr>
            <a:spLocks noChangeAspect="1" noEditPoints="1" noChangeArrowheads="1"/>
          </p:cNvSpPr>
          <p:nvPr/>
        </p:nvSpPr>
        <p:spPr bwMode="auto">
          <a:xfrm>
            <a:off x="3657600" y="2820591"/>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9"/>
          <p:cNvGrpSpPr>
            <a:grpSpLocks/>
          </p:cNvGrpSpPr>
          <p:nvPr/>
        </p:nvGrpSpPr>
        <p:grpSpPr bwMode="auto">
          <a:xfrm>
            <a:off x="1825228" y="2363391"/>
            <a:ext cx="1318022" cy="800100"/>
            <a:chOff x="3618" y="3120"/>
            <a:chExt cx="1107" cy="672"/>
          </a:xfrm>
        </p:grpSpPr>
        <p:sp>
          <p:nvSpPr>
            <p:cNvPr id="75786" name="Oval 10"/>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87" name="Oval 11"/>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88" name="Line 12"/>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89" name="Line 13"/>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0" name="Line 14"/>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1" name="Line 15"/>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5792" name="Oval 16"/>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5793" name="Oval 17"/>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5794" name="Line 18"/>
          <p:cNvSpPr>
            <a:spLocks noChangeShapeType="1"/>
          </p:cNvSpPr>
          <p:nvPr/>
        </p:nvSpPr>
        <p:spPr bwMode="auto">
          <a:xfrm flipV="1">
            <a:off x="3143250" y="2077641"/>
            <a:ext cx="1485900" cy="6286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5" name="Line 19"/>
          <p:cNvSpPr>
            <a:spLocks noChangeShapeType="1"/>
          </p:cNvSpPr>
          <p:nvPr/>
        </p:nvSpPr>
        <p:spPr bwMode="auto">
          <a:xfrm>
            <a:off x="3086100" y="2820591"/>
            <a:ext cx="742950" cy="208359"/>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6" name="Line 20"/>
          <p:cNvSpPr>
            <a:spLocks noChangeShapeType="1"/>
          </p:cNvSpPr>
          <p:nvPr/>
        </p:nvSpPr>
        <p:spPr bwMode="auto">
          <a:xfrm>
            <a:off x="5886450" y="2134791"/>
            <a:ext cx="742950" cy="2286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7" name="Line 21"/>
          <p:cNvSpPr>
            <a:spLocks noChangeShapeType="1"/>
          </p:cNvSpPr>
          <p:nvPr/>
        </p:nvSpPr>
        <p:spPr bwMode="auto">
          <a:xfrm flipV="1">
            <a:off x="6000750" y="2649141"/>
            <a:ext cx="685800" cy="45720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798" name="Freeform 22"/>
          <p:cNvSpPr>
            <a:spLocks/>
          </p:cNvSpPr>
          <p:nvPr/>
        </p:nvSpPr>
        <p:spPr bwMode="auto">
          <a:xfrm>
            <a:off x="3028950" y="1858566"/>
            <a:ext cx="1438275" cy="7334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5799" name="Freeform 23"/>
          <p:cNvSpPr>
            <a:spLocks/>
          </p:cNvSpPr>
          <p:nvPr/>
        </p:nvSpPr>
        <p:spPr bwMode="auto">
          <a:xfrm flipV="1">
            <a:off x="3028950" y="2944416"/>
            <a:ext cx="800100" cy="504825"/>
          </a:xfrm>
          <a:custGeom>
            <a:avLst/>
            <a:gdLst/>
            <a:ahLst/>
            <a:cxnLst>
              <a:cxn ang="0">
                <a:pos x="1200" y="88"/>
              </a:cxn>
              <a:cxn ang="0">
                <a:pos x="1104" y="88"/>
              </a:cxn>
              <a:cxn ang="0">
                <a:pos x="576" y="88"/>
              </a:cxn>
              <a:cxn ang="0">
                <a:pos x="0" y="616"/>
              </a:cxn>
            </a:cxnLst>
            <a:rect l="0" t="0" r="r" b="b"/>
            <a:pathLst>
              <a:path w="1208" h="616">
                <a:moveTo>
                  <a:pt x="1200" y="88"/>
                </a:moveTo>
                <a:cubicBezTo>
                  <a:pt x="1204" y="88"/>
                  <a:pt x="1208" y="88"/>
                  <a:pt x="1104" y="88"/>
                </a:cubicBezTo>
                <a:cubicBezTo>
                  <a:pt x="1000" y="88"/>
                  <a:pt x="760" y="0"/>
                  <a:pt x="576" y="88"/>
                </a:cubicBezTo>
                <a:cubicBezTo>
                  <a:pt x="392" y="176"/>
                  <a:pt x="196" y="396"/>
                  <a:pt x="0" y="616"/>
                </a:cubicBezTo>
              </a:path>
            </a:pathLst>
          </a:custGeom>
          <a:noFill/>
          <a:ln w="38100" cmpd="sng">
            <a:solidFill>
              <a:srgbClr val="FF3300"/>
            </a:solidFill>
            <a:round/>
            <a:headEnd type="none" w="med" len="med"/>
            <a:tailEnd type="triangle" w="med" len="med"/>
          </a:ln>
          <a:effectLst/>
        </p:spPr>
        <p:txBody>
          <a:bodyPr>
            <a:prstTxWarp prst="textNoShape">
              <a:avLst/>
            </a:prstTxWarp>
          </a:bodyPr>
          <a:lstStyle/>
          <a:p>
            <a:endParaRPr lang="en-US" sz="1350"/>
          </a:p>
        </p:txBody>
      </p:sp>
      <p:sp>
        <p:nvSpPr>
          <p:cNvPr id="75802" name="Text Box 26"/>
          <p:cNvSpPr txBox="1">
            <a:spLocks noChangeArrowheads="1"/>
          </p:cNvSpPr>
          <p:nvPr/>
        </p:nvSpPr>
        <p:spPr bwMode="auto">
          <a:xfrm>
            <a:off x="6617494" y="2353866"/>
            <a:ext cx="1127232" cy="300082"/>
          </a:xfrm>
          <a:prstGeom prst="rect">
            <a:avLst/>
          </a:prstGeom>
          <a:noFill/>
          <a:ln w="9525">
            <a:noFill/>
            <a:miter lim="800000"/>
            <a:headEnd/>
            <a:tailEnd/>
          </a:ln>
          <a:effectLst/>
        </p:spPr>
        <p:txBody>
          <a:bodyPr wrap="none">
            <a:prstTxWarp prst="textNoShape">
              <a:avLst/>
            </a:prstTxWarp>
            <a:spAutoFit/>
          </a:bodyPr>
          <a:lstStyle/>
          <a:p>
            <a:r>
              <a:rPr lang="en-US" sz="1350" b="1"/>
              <a:t>Destination</a:t>
            </a:r>
          </a:p>
        </p:txBody>
      </p:sp>
      <p:sp>
        <p:nvSpPr>
          <p:cNvPr id="75803" name="Freeform 27"/>
          <p:cNvSpPr>
            <a:spLocks/>
          </p:cNvSpPr>
          <p:nvPr/>
        </p:nvSpPr>
        <p:spPr bwMode="auto">
          <a:xfrm>
            <a:off x="5886450" y="1943100"/>
            <a:ext cx="971550" cy="28575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5805" name="Cloud"/>
          <p:cNvSpPr>
            <a:spLocks noChangeAspect="1" noEditPoints="1" noChangeArrowheads="1"/>
          </p:cNvSpPr>
          <p:nvPr/>
        </p:nvSpPr>
        <p:spPr bwMode="auto">
          <a:xfrm>
            <a:off x="5257800" y="280035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75806" name="Line 30"/>
          <p:cNvSpPr>
            <a:spLocks noChangeShapeType="1"/>
          </p:cNvSpPr>
          <p:nvPr/>
        </p:nvSpPr>
        <p:spPr bwMode="auto">
          <a:xfrm>
            <a:off x="4857750" y="3143250"/>
            <a:ext cx="45720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75804" name="Freeform 28"/>
          <p:cNvSpPr>
            <a:spLocks/>
          </p:cNvSpPr>
          <p:nvPr/>
        </p:nvSpPr>
        <p:spPr bwMode="auto">
          <a:xfrm flipV="1">
            <a:off x="6515100" y="2800350"/>
            <a:ext cx="571500" cy="457200"/>
          </a:xfrm>
          <a:custGeom>
            <a:avLst/>
            <a:gdLst/>
            <a:ahLst/>
            <a:cxnLst>
              <a:cxn ang="0">
                <a:pos x="816" y="400"/>
              </a:cxn>
              <a:cxn ang="0">
                <a:pos x="528" y="64"/>
              </a:cxn>
              <a:cxn ang="0">
                <a:pos x="0" y="16"/>
              </a:cxn>
            </a:cxnLst>
            <a:rect l="0" t="0" r="r" b="b"/>
            <a:pathLst>
              <a:path w="816" h="400">
                <a:moveTo>
                  <a:pt x="816" y="400"/>
                </a:moveTo>
                <a:cubicBezTo>
                  <a:pt x="740" y="264"/>
                  <a:pt x="664" y="128"/>
                  <a:pt x="528" y="64"/>
                </a:cubicBezTo>
                <a:cubicBezTo>
                  <a:pt x="392" y="0"/>
                  <a:pt x="196" y="8"/>
                  <a:pt x="0" y="16"/>
                </a:cubicBezTo>
              </a:path>
            </a:pathLst>
          </a:custGeom>
          <a:noFill/>
          <a:ln w="38100" cmpd="sng">
            <a:solidFill>
              <a:schemeClr val="tx1"/>
            </a:solidFill>
            <a:round/>
            <a:headEnd type="none" w="med" len="med"/>
            <a:tailEnd type="triangle" w="med" len="med"/>
          </a:ln>
          <a:effectLst/>
        </p:spPr>
        <p:txBody>
          <a:bodyPr>
            <a:prstTxWarp prst="textNoShape">
              <a:avLst/>
            </a:prstTxWarp>
          </a:bodyPr>
          <a:lstStyle/>
          <a:p>
            <a:endParaRPr lang="en-US" sz="1350"/>
          </a:p>
        </p:txBody>
      </p:sp>
      <p:sp>
        <p:nvSpPr>
          <p:cNvPr id="75807" name="Freeform 31"/>
          <p:cNvSpPr>
            <a:spLocks/>
          </p:cNvSpPr>
          <p:nvPr/>
        </p:nvSpPr>
        <p:spPr bwMode="auto">
          <a:xfrm>
            <a:off x="2914650" y="1657350"/>
            <a:ext cx="4171950" cy="857250"/>
          </a:xfrm>
          <a:custGeom>
            <a:avLst/>
            <a:gdLst/>
            <a:ahLst/>
            <a:cxnLst>
              <a:cxn ang="0">
                <a:pos x="0" y="1008"/>
              </a:cxn>
              <a:cxn ang="0">
                <a:pos x="960" y="144"/>
              </a:cxn>
              <a:cxn ang="0">
                <a:pos x="2784" y="144"/>
              </a:cxn>
              <a:cxn ang="0">
                <a:pos x="3504" y="768"/>
              </a:cxn>
            </a:cxnLst>
            <a:rect l="0" t="0" r="r" b="b"/>
            <a:pathLst>
              <a:path w="3504" h="1008">
                <a:moveTo>
                  <a:pt x="0" y="1008"/>
                </a:moveTo>
                <a:cubicBezTo>
                  <a:pt x="248" y="648"/>
                  <a:pt x="496" y="288"/>
                  <a:pt x="960" y="144"/>
                </a:cubicBezTo>
                <a:cubicBezTo>
                  <a:pt x="1424" y="0"/>
                  <a:pt x="2360" y="40"/>
                  <a:pt x="2784" y="144"/>
                </a:cubicBezTo>
                <a:cubicBezTo>
                  <a:pt x="3208" y="248"/>
                  <a:pt x="3356" y="508"/>
                  <a:pt x="3504" y="768"/>
                </a:cubicBezTo>
              </a:path>
            </a:pathLst>
          </a:custGeom>
          <a:noFill/>
          <a:ln w="38100" cap="flat" cmpd="sng">
            <a:solidFill>
              <a:schemeClr val="accent2"/>
            </a:solidFill>
            <a:prstDash val="sysDot"/>
            <a:round/>
            <a:headEnd/>
            <a:tailEnd type="triangle" w="med" len="med"/>
          </a:ln>
          <a:effectLst/>
        </p:spPr>
        <p:txBody>
          <a:bodyPr>
            <a:prstTxWarp prst="textNoShape">
              <a:avLst/>
            </a:prstTxWarp>
          </a:bodyPr>
          <a:lstStyle/>
          <a:p>
            <a:endParaRPr lang="en-US" sz="1350"/>
          </a:p>
        </p:txBody>
      </p:sp>
      <p:sp>
        <p:nvSpPr>
          <p:cNvPr id="75809" name="Text Box 33"/>
          <p:cNvSpPr txBox="1">
            <a:spLocks noChangeArrowheads="1"/>
          </p:cNvSpPr>
          <p:nvPr/>
        </p:nvSpPr>
        <p:spPr bwMode="auto">
          <a:xfrm>
            <a:off x="4743450" y="1153716"/>
            <a:ext cx="971550" cy="73866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100" b="1">
                <a:solidFill>
                  <a:schemeClr val="accent2"/>
                </a:solidFill>
              </a:rPr>
              <a:t>Traffic</a:t>
            </a:r>
          </a:p>
        </p:txBody>
      </p:sp>
    </p:spTree>
    <p:extLst>
      <p:ext uri="{BB962C8B-B14F-4D97-AF65-F5344CB8AC3E}">
        <p14:creationId xmlns:p14="http://schemas.microsoft.com/office/powerpoint/2010/main" val="41290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Hot-Potato Routing</a:t>
            </a:r>
          </a:p>
        </p:txBody>
      </p:sp>
      <p:sp>
        <p:nvSpPr>
          <p:cNvPr id="82947" name="Rectangle 3"/>
          <p:cNvSpPr>
            <a:spLocks noGrp="1" noChangeArrowheads="1"/>
          </p:cNvSpPr>
          <p:nvPr>
            <p:ph idx="1"/>
          </p:nvPr>
        </p:nvSpPr>
        <p:spPr>
          <a:xfrm>
            <a:off x="1485900" y="1085850"/>
            <a:ext cx="6515100" cy="685800"/>
          </a:xfrm>
        </p:spPr>
        <p:txBody>
          <a:bodyPr/>
          <a:lstStyle/>
          <a:p>
            <a:r>
              <a:rPr lang="en-US" sz="1800"/>
              <a:t>Prefer route with shorter IGP path cost to next-hop</a:t>
            </a:r>
          </a:p>
          <a:p>
            <a:r>
              <a:rPr lang="en-US" sz="1800" i="1">
                <a:solidFill>
                  <a:srgbClr val="FF3300"/>
                </a:solidFill>
              </a:rPr>
              <a:t>Idea:</a:t>
            </a:r>
            <a:r>
              <a:rPr lang="en-US" sz="1800"/>
              <a:t> traffic leaves AS as quickly as possible</a:t>
            </a:r>
            <a:endParaRPr lang="en-US" sz="1800" i="1"/>
          </a:p>
        </p:txBody>
      </p:sp>
      <p:sp>
        <p:nvSpPr>
          <p:cNvPr id="54" name="Slide Number Placeholder 5"/>
          <p:cNvSpPr>
            <a:spLocks noGrp="1"/>
          </p:cNvSpPr>
          <p:nvPr>
            <p:ph type="sldNum" sz="quarter" idx="12"/>
          </p:nvPr>
        </p:nvSpPr>
        <p:spPr/>
        <p:txBody>
          <a:bodyPr/>
          <a:lstStyle/>
          <a:p>
            <a:fld id="{65C94F59-63DC-D84F-96D2-D0575DC2D87C}" type="slidenum">
              <a:rPr lang="en-US"/>
              <a:pPr/>
              <a:t>19</a:t>
            </a:fld>
            <a:endParaRPr lang="en-US"/>
          </a:p>
        </p:txBody>
      </p:sp>
      <p:grpSp>
        <p:nvGrpSpPr>
          <p:cNvPr id="2" name="Group 4"/>
          <p:cNvGrpSpPr>
            <a:grpSpLocks/>
          </p:cNvGrpSpPr>
          <p:nvPr/>
        </p:nvGrpSpPr>
        <p:grpSpPr bwMode="auto">
          <a:xfrm>
            <a:off x="2268141" y="3524250"/>
            <a:ext cx="2957513" cy="1153716"/>
            <a:chOff x="2052" y="2283"/>
            <a:chExt cx="2484" cy="969"/>
          </a:xfrm>
        </p:grpSpPr>
        <p:sp>
          <p:nvSpPr>
            <p:cNvPr id="82949" name="Freeform 5"/>
            <p:cNvSpPr>
              <a:spLocks noChangeArrowheads="1"/>
            </p:cNvSpPr>
            <p:nvPr/>
          </p:nvSpPr>
          <p:spPr bwMode="auto">
            <a:xfrm>
              <a:off x="2052" y="2283"/>
              <a:ext cx="2485" cy="970"/>
            </a:xfrm>
            <a:custGeom>
              <a:avLst/>
              <a:gdLst/>
              <a:ahLst/>
              <a:cxnLst>
                <a:cxn ang="0">
                  <a:pos x="646" y="1471"/>
                </a:cxn>
                <a:cxn ang="0">
                  <a:pos x="289" y="1609"/>
                </a:cxn>
                <a:cxn ang="0">
                  <a:pos x="63" y="1810"/>
                </a:cxn>
                <a:cxn ang="0">
                  <a:pos x="3" y="2042"/>
                </a:cxn>
                <a:cxn ang="0">
                  <a:pos x="116" y="2269"/>
                </a:cxn>
                <a:cxn ang="0">
                  <a:pos x="387" y="2453"/>
                </a:cxn>
                <a:cxn ang="0">
                  <a:pos x="619" y="2466"/>
                </a:cxn>
                <a:cxn ang="0">
                  <a:pos x="352" y="2652"/>
                </a:cxn>
                <a:cxn ang="0">
                  <a:pos x="242" y="2878"/>
                </a:cxn>
                <a:cxn ang="0">
                  <a:pos x="308" y="3109"/>
                </a:cxn>
                <a:cxn ang="0">
                  <a:pos x="540" y="3307"/>
                </a:cxn>
                <a:cxn ang="0">
                  <a:pos x="900" y="3443"/>
                </a:cxn>
                <a:cxn ang="0">
                  <a:pos x="1329" y="3492"/>
                </a:cxn>
                <a:cxn ang="0">
                  <a:pos x="1996" y="3810"/>
                </a:cxn>
                <a:cxn ang="0">
                  <a:pos x="2742" y="3993"/>
                </a:cxn>
                <a:cxn ang="0">
                  <a:pos x="3563" y="3996"/>
                </a:cxn>
                <a:cxn ang="0">
                  <a:pos x="4526" y="4073"/>
                </a:cxn>
                <a:cxn ang="0">
                  <a:pos x="5149" y="4244"/>
                </a:cxn>
                <a:cxn ang="0">
                  <a:pos x="5851" y="4264"/>
                </a:cxn>
                <a:cxn ang="0">
                  <a:pos x="6508" y="4135"/>
                </a:cxn>
                <a:cxn ang="0">
                  <a:pos x="7013" y="3877"/>
                </a:cxn>
                <a:cxn ang="0">
                  <a:pos x="7616" y="3719"/>
                </a:cxn>
                <a:cxn ang="0">
                  <a:pos x="8207" y="3743"/>
                </a:cxn>
                <a:cxn ang="0">
                  <a:pos x="8768" y="3639"/>
                </a:cxn>
                <a:cxn ang="0">
                  <a:pos x="9206" y="3426"/>
                </a:cxn>
                <a:cxn ang="0">
                  <a:pos x="9448" y="3138"/>
                </a:cxn>
                <a:cxn ang="0">
                  <a:pos x="9672" y="2955"/>
                </a:cxn>
                <a:cxn ang="0">
                  <a:pos x="10290" y="2792"/>
                </a:cxn>
                <a:cxn ang="0">
                  <a:pos x="10739" y="2514"/>
                </a:cxn>
                <a:cxn ang="0">
                  <a:pos x="10947" y="2165"/>
                </a:cxn>
                <a:cxn ang="0">
                  <a:pos x="10878" y="1801"/>
                </a:cxn>
                <a:cxn ang="0">
                  <a:pos x="10543" y="1480"/>
                </a:cxn>
                <a:cxn ang="0">
                  <a:pos x="10655" y="1426"/>
                </a:cxn>
                <a:cxn ang="0">
                  <a:pos x="10691" y="1133"/>
                </a:cxn>
                <a:cxn ang="0">
                  <a:pos x="10504" y="856"/>
                </a:cxn>
                <a:cxn ang="0">
                  <a:pos x="10126" y="642"/>
                </a:cxn>
                <a:cxn ang="0">
                  <a:pos x="9618" y="526"/>
                </a:cxn>
                <a:cxn ang="0">
                  <a:pos x="9519" y="285"/>
                </a:cxn>
                <a:cxn ang="0">
                  <a:pos x="9158" y="102"/>
                </a:cxn>
                <a:cxn ang="0">
                  <a:pos x="8690" y="8"/>
                </a:cxn>
                <a:cxn ang="0">
                  <a:pos x="8191" y="21"/>
                </a:cxn>
                <a:cxn ang="0">
                  <a:pos x="7742" y="139"/>
                </a:cxn>
                <a:cxn ang="0">
                  <a:pos x="7173" y="61"/>
                </a:cxn>
                <a:cxn ang="0">
                  <a:pos x="6738" y="1"/>
                </a:cxn>
                <a:cxn ang="0">
                  <a:pos x="6294" y="38"/>
                </a:cxn>
                <a:cxn ang="0">
                  <a:pos x="5913" y="165"/>
                </a:cxn>
                <a:cxn ang="0">
                  <a:pos x="5363" y="207"/>
                </a:cxn>
                <a:cxn ang="0">
                  <a:pos x="4837" y="131"/>
                </a:cxn>
                <a:cxn ang="0">
                  <a:pos x="4299" y="169"/>
                </a:cxn>
                <a:cxn ang="0">
                  <a:pos x="3832" y="317"/>
                </a:cxn>
                <a:cxn ang="0">
                  <a:pos x="3115" y="420"/>
                </a:cxn>
                <a:cxn ang="0">
                  <a:pos x="2432" y="400"/>
                </a:cxn>
                <a:cxn ang="0">
                  <a:pos x="1790" y="523"/>
                </a:cxn>
                <a:cxn ang="0">
                  <a:pos x="1288" y="771"/>
                </a:cxn>
                <a:cxn ang="0">
                  <a:pos x="1010" y="1101"/>
                </a:cxn>
                <a:cxn ang="0">
                  <a:pos x="999" y="1465"/>
                </a:cxn>
              </a:cxnLst>
              <a:rect l="0" t="0" r="r" b="b"/>
              <a:pathLst>
                <a:path w="10956" h="4276">
                  <a:moveTo>
                    <a:pt x="1019" y="1419"/>
                  </a:moveTo>
                  <a:lnTo>
                    <a:pt x="964" y="1423"/>
                  </a:lnTo>
                  <a:lnTo>
                    <a:pt x="910" y="1427"/>
                  </a:lnTo>
                  <a:lnTo>
                    <a:pt x="855" y="1434"/>
                  </a:lnTo>
                  <a:lnTo>
                    <a:pt x="801" y="1440"/>
                  </a:lnTo>
                  <a:lnTo>
                    <a:pt x="748" y="1450"/>
                  </a:lnTo>
                  <a:lnTo>
                    <a:pt x="696" y="1460"/>
                  </a:lnTo>
                  <a:lnTo>
                    <a:pt x="646" y="1471"/>
                  </a:lnTo>
                  <a:lnTo>
                    <a:pt x="595" y="1484"/>
                  </a:lnTo>
                  <a:lnTo>
                    <a:pt x="547" y="1498"/>
                  </a:lnTo>
                  <a:lnTo>
                    <a:pt x="500" y="1514"/>
                  </a:lnTo>
                  <a:lnTo>
                    <a:pt x="455" y="1530"/>
                  </a:lnTo>
                  <a:lnTo>
                    <a:pt x="411" y="1548"/>
                  </a:lnTo>
                  <a:lnTo>
                    <a:pt x="368" y="1567"/>
                  </a:lnTo>
                  <a:lnTo>
                    <a:pt x="328" y="1587"/>
                  </a:lnTo>
                  <a:lnTo>
                    <a:pt x="289" y="1609"/>
                  </a:lnTo>
                  <a:lnTo>
                    <a:pt x="255" y="1631"/>
                  </a:lnTo>
                  <a:lnTo>
                    <a:pt x="219" y="1654"/>
                  </a:lnTo>
                  <a:lnTo>
                    <a:pt x="188" y="1678"/>
                  </a:lnTo>
                  <a:lnTo>
                    <a:pt x="157" y="1703"/>
                  </a:lnTo>
                  <a:lnTo>
                    <a:pt x="131" y="1729"/>
                  </a:lnTo>
                  <a:lnTo>
                    <a:pt x="105" y="1755"/>
                  </a:lnTo>
                  <a:lnTo>
                    <a:pt x="83" y="1782"/>
                  </a:lnTo>
                  <a:lnTo>
                    <a:pt x="63" y="1810"/>
                  </a:lnTo>
                  <a:lnTo>
                    <a:pt x="45" y="1838"/>
                  </a:lnTo>
                  <a:lnTo>
                    <a:pt x="32" y="1866"/>
                  </a:lnTo>
                  <a:lnTo>
                    <a:pt x="19" y="1895"/>
                  </a:lnTo>
                  <a:lnTo>
                    <a:pt x="11" y="1924"/>
                  </a:lnTo>
                  <a:lnTo>
                    <a:pt x="5" y="1954"/>
                  </a:lnTo>
                  <a:lnTo>
                    <a:pt x="1" y="1983"/>
                  </a:lnTo>
                  <a:lnTo>
                    <a:pt x="0" y="2012"/>
                  </a:lnTo>
                  <a:lnTo>
                    <a:pt x="3" y="2042"/>
                  </a:lnTo>
                  <a:lnTo>
                    <a:pt x="7" y="2071"/>
                  </a:lnTo>
                  <a:lnTo>
                    <a:pt x="15" y="2101"/>
                  </a:lnTo>
                  <a:lnTo>
                    <a:pt x="24" y="2130"/>
                  </a:lnTo>
                  <a:lnTo>
                    <a:pt x="39" y="2159"/>
                  </a:lnTo>
                  <a:lnTo>
                    <a:pt x="53" y="2186"/>
                  </a:lnTo>
                  <a:lnTo>
                    <a:pt x="71" y="2214"/>
                  </a:lnTo>
                  <a:lnTo>
                    <a:pt x="93" y="2242"/>
                  </a:lnTo>
                  <a:lnTo>
                    <a:pt x="116" y="2269"/>
                  </a:lnTo>
                  <a:lnTo>
                    <a:pt x="142" y="2295"/>
                  </a:lnTo>
                  <a:lnTo>
                    <a:pt x="170" y="2321"/>
                  </a:lnTo>
                  <a:lnTo>
                    <a:pt x="201" y="2345"/>
                  </a:lnTo>
                  <a:lnTo>
                    <a:pt x="234" y="2369"/>
                  </a:lnTo>
                  <a:lnTo>
                    <a:pt x="269" y="2391"/>
                  </a:lnTo>
                  <a:lnTo>
                    <a:pt x="307" y="2413"/>
                  </a:lnTo>
                  <a:lnTo>
                    <a:pt x="347" y="2433"/>
                  </a:lnTo>
                  <a:lnTo>
                    <a:pt x="387" y="2453"/>
                  </a:lnTo>
                  <a:lnTo>
                    <a:pt x="430" y="2472"/>
                  </a:lnTo>
                  <a:lnTo>
                    <a:pt x="475" y="2490"/>
                  </a:lnTo>
                  <a:lnTo>
                    <a:pt x="521" y="2505"/>
                  </a:lnTo>
                  <a:lnTo>
                    <a:pt x="569" y="2520"/>
                  </a:lnTo>
                  <a:lnTo>
                    <a:pt x="619" y="2534"/>
                  </a:lnTo>
                  <a:lnTo>
                    <a:pt x="668" y="2547"/>
                  </a:lnTo>
                  <a:lnTo>
                    <a:pt x="661" y="2448"/>
                  </a:lnTo>
                  <a:lnTo>
                    <a:pt x="619" y="2466"/>
                  </a:lnTo>
                  <a:lnTo>
                    <a:pt x="578" y="2486"/>
                  </a:lnTo>
                  <a:lnTo>
                    <a:pt x="539" y="2507"/>
                  </a:lnTo>
                  <a:lnTo>
                    <a:pt x="501" y="2530"/>
                  </a:lnTo>
                  <a:lnTo>
                    <a:pt x="467" y="2552"/>
                  </a:lnTo>
                  <a:lnTo>
                    <a:pt x="435" y="2576"/>
                  </a:lnTo>
                  <a:lnTo>
                    <a:pt x="404" y="2601"/>
                  </a:lnTo>
                  <a:lnTo>
                    <a:pt x="377" y="2626"/>
                  </a:lnTo>
                  <a:lnTo>
                    <a:pt x="352" y="2652"/>
                  </a:lnTo>
                  <a:lnTo>
                    <a:pt x="328" y="2680"/>
                  </a:lnTo>
                  <a:lnTo>
                    <a:pt x="308" y="2706"/>
                  </a:lnTo>
                  <a:lnTo>
                    <a:pt x="289" y="2734"/>
                  </a:lnTo>
                  <a:lnTo>
                    <a:pt x="275" y="2762"/>
                  </a:lnTo>
                  <a:lnTo>
                    <a:pt x="263" y="2790"/>
                  </a:lnTo>
                  <a:lnTo>
                    <a:pt x="253" y="2820"/>
                  </a:lnTo>
                  <a:lnTo>
                    <a:pt x="245" y="2849"/>
                  </a:lnTo>
                  <a:lnTo>
                    <a:pt x="242" y="2878"/>
                  </a:lnTo>
                  <a:lnTo>
                    <a:pt x="241" y="2907"/>
                  </a:lnTo>
                  <a:lnTo>
                    <a:pt x="242" y="2936"/>
                  </a:lnTo>
                  <a:lnTo>
                    <a:pt x="246" y="2965"/>
                  </a:lnTo>
                  <a:lnTo>
                    <a:pt x="253" y="2996"/>
                  </a:lnTo>
                  <a:lnTo>
                    <a:pt x="263" y="3023"/>
                  </a:lnTo>
                  <a:lnTo>
                    <a:pt x="275" y="3052"/>
                  </a:lnTo>
                  <a:lnTo>
                    <a:pt x="289" y="3081"/>
                  </a:lnTo>
                  <a:lnTo>
                    <a:pt x="308" y="3109"/>
                  </a:lnTo>
                  <a:lnTo>
                    <a:pt x="328" y="3136"/>
                  </a:lnTo>
                  <a:lnTo>
                    <a:pt x="352" y="3163"/>
                  </a:lnTo>
                  <a:lnTo>
                    <a:pt x="377" y="3189"/>
                  </a:lnTo>
                  <a:lnTo>
                    <a:pt x="404" y="3215"/>
                  </a:lnTo>
                  <a:lnTo>
                    <a:pt x="435" y="3240"/>
                  </a:lnTo>
                  <a:lnTo>
                    <a:pt x="468" y="3262"/>
                  </a:lnTo>
                  <a:lnTo>
                    <a:pt x="504" y="3285"/>
                  </a:lnTo>
                  <a:lnTo>
                    <a:pt x="540" y="3307"/>
                  </a:lnTo>
                  <a:lnTo>
                    <a:pt x="578" y="3328"/>
                  </a:lnTo>
                  <a:lnTo>
                    <a:pt x="620" y="3348"/>
                  </a:lnTo>
                  <a:lnTo>
                    <a:pt x="661" y="3367"/>
                  </a:lnTo>
                  <a:lnTo>
                    <a:pt x="705" y="3385"/>
                  </a:lnTo>
                  <a:lnTo>
                    <a:pt x="752" y="3401"/>
                  </a:lnTo>
                  <a:lnTo>
                    <a:pt x="800" y="3417"/>
                  </a:lnTo>
                  <a:lnTo>
                    <a:pt x="849" y="3430"/>
                  </a:lnTo>
                  <a:lnTo>
                    <a:pt x="900" y="3443"/>
                  </a:lnTo>
                  <a:lnTo>
                    <a:pt x="951" y="3454"/>
                  </a:lnTo>
                  <a:lnTo>
                    <a:pt x="1003" y="3464"/>
                  </a:lnTo>
                  <a:lnTo>
                    <a:pt x="1056" y="3472"/>
                  </a:lnTo>
                  <a:lnTo>
                    <a:pt x="1111" y="3478"/>
                  </a:lnTo>
                  <a:lnTo>
                    <a:pt x="1164" y="3484"/>
                  </a:lnTo>
                  <a:lnTo>
                    <a:pt x="1219" y="3488"/>
                  </a:lnTo>
                  <a:lnTo>
                    <a:pt x="1275" y="3492"/>
                  </a:lnTo>
                  <a:lnTo>
                    <a:pt x="1329" y="3492"/>
                  </a:lnTo>
                  <a:lnTo>
                    <a:pt x="1385" y="3492"/>
                  </a:lnTo>
                  <a:lnTo>
                    <a:pt x="1440" y="3491"/>
                  </a:lnTo>
                  <a:lnTo>
                    <a:pt x="1626" y="3618"/>
                  </a:lnTo>
                  <a:lnTo>
                    <a:pt x="1692" y="3660"/>
                  </a:lnTo>
                  <a:lnTo>
                    <a:pt x="1762" y="3701"/>
                  </a:lnTo>
                  <a:lnTo>
                    <a:pt x="1836" y="3739"/>
                  </a:lnTo>
                  <a:lnTo>
                    <a:pt x="1914" y="3776"/>
                  </a:lnTo>
                  <a:lnTo>
                    <a:pt x="1996" y="3810"/>
                  </a:lnTo>
                  <a:lnTo>
                    <a:pt x="2079" y="3841"/>
                  </a:lnTo>
                  <a:lnTo>
                    <a:pt x="2167" y="3870"/>
                  </a:lnTo>
                  <a:lnTo>
                    <a:pt x="2257" y="3898"/>
                  </a:lnTo>
                  <a:lnTo>
                    <a:pt x="2350" y="3921"/>
                  </a:lnTo>
                  <a:lnTo>
                    <a:pt x="2444" y="3945"/>
                  </a:lnTo>
                  <a:lnTo>
                    <a:pt x="2543" y="3962"/>
                  </a:lnTo>
                  <a:lnTo>
                    <a:pt x="2641" y="3979"/>
                  </a:lnTo>
                  <a:lnTo>
                    <a:pt x="2742" y="3993"/>
                  </a:lnTo>
                  <a:lnTo>
                    <a:pt x="2843" y="4003"/>
                  </a:lnTo>
                  <a:lnTo>
                    <a:pt x="2945" y="4011"/>
                  </a:lnTo>
                  <a:lnTo>
                    <a:pt x="3049" y="4016"/>
                  </a:lnTo>
                  <a:lnTo>
                    <a:pt x="3152" y="4018"/>
                  </a:lnTo>
                  <a:lnTo>
                    <a:pt x="3256" y="4016"/>
                  </a:lnTo>
                  <a:lnTo>
                    <a:pt x="3357" y="4012"/>
                  </a:lnTo>
                  <a:lnTo>
                    <a:pt x="3462" y="4006"/>
                  </a:lnTo>
                  <a:lnTo>
                    <a:pt x="3563" y="3996"/>
                  </a:lnTo>
                  <a:lnTo>
                    <a:pt x="3663" y="3983"/>
                  </a:lnTo>
                  <a:lnTo>
                    <a:pt x="3763" y="3968"/>
                  </a:lnTo>
                  <a:lnTo>
                    <a:pt x="3861" y="3950"/>
                  </a:lnTo>
                  <a:lnTo>
                    <a:pt x="3958" y="3929"/>
                  </a:lnTo>
                  <a:lnTo>
                    <a:pt x="4333" y="3978"/>
                  </a:lnTo>
                  <a:lnTo>
                    <a:pt x="4394" y="4011"/>
                  </a:lnTo>
                  <a:lnTo>
                    <a:pt x="4458" y="4044"/>
                  </a:lnTo>
                  <a:lnTo>
                    <a:pt x="4526" y="4073"/>
                  </a:lnTo>
                  <a:lnTo>
                    <a:pt x="4595" y="4102"/>
                  </a:lnTo>
                  <a:lnTo>
                    <a:pt x="4668" y="4130"/>
                  </a:lnTo>
                  <a:lnTo>
                    <a:pt x="4744" y="4154"/>
                  </a:lnTo>
                  <a:lnTo>
                    <a:pt x="4820" y="4176"/>
                  </a:lnTo>
                  <a:lnTo>
                    <a:pt x="4901" y="4197"/>
                  </a:lnTo>
                  <a:lnTo>
                    <a:pt x="4982" y="4214"/>
                  </a:lnTo>
                  <a:lnTo>
                    <a:pt x="5065" y="4230"/>
                  </a:lnTo>
                  <a:lnTo>
                    <a:pt x="5149" y="4244"/>
                  </a:lnTo>
                  <a:lnTo>
                    <a:pt x="5235" y="4255"/>
                  </a:lnTo>
                  <a:lnTo>
                    <a:pt x="5323" y="4263"/>
                  </a:lnTo>
                  <a:lnTo>
                    <a:pt x="5409" y="4270"/>
                  </a:lnTo>
                  <a:lnTo>
                    <a:pt x="5499" y="4273"/>
                  </a:lnTo>
                  <a:lnTo>
                    <a:pt x="5588" y="4275"/>
                  </a:lnTo>
                  <a:lnTo>
                    <a:pt x="5675" y="4274"/>
                  </a:lnTo>
                  <a:lnTo>
                    <a:pt x="5763" y="4271"/>
                  </a:lnTo>
                  <a:lnTo>
                    <a:pt x="5851" y="4264"/>
                  </a:lnTo>
                  <a:lnTo>
                    <a:pt x="5938" y="4256"/>
                  </a:lnTo>
                  <a:lnTo>
                    <a:pt x="6024" y="4246"/>
                  </a:lnTo>
                  <a:lnTo>
                    <a:pt x="6108" y="4234"/>
                  </a:lnTo>
                  <a:lnTo>
                    <a:pt x="6191" y="4219"/>
                  </a:lnTo>
                  <a:lnTo>
                    <a:pt x="6273" y="4201"/>
                  </a:lnTo>
                  <a:lnTo>
                    <a:pt x="6354" y="4181"/>
                  </a:lnTo>
                  <a:lnTo>
                    <a:pt x="6432" y="4159"/>
                  </a:lnTo>
                  <a:lnTo>
                    <a:pt x="6508" y="4135"/>
                  </a:lnTo>
                  <a:lnTo>
                    <a:pt x="6581" y="4110"/>
                  </a:lnTo>
                  <a:lnTo>
                    <a:pt x="6652" y="4082"/>
                  </a:lnTo>
                  <a:lnTo>
                    <a:pt x="6720" y="4052"/>
                  </a:lnTo>
                  <a:lnTo>
                    <a:pt x="6784" y="4020"/>
                  </a:lnTo>
                  <a:lnTo>
                    <a:pt x="6846" y="3986"/>
                  </a:lnTo>
                  <a:lnTo>
                    <a:pt x="6906" y="3952"/>
                  </a:lnTo>
                  <a:lnTo>
                    <a:pt x="6962" y="3915"/>
                  </a:lnTo>
                  <a:lnTo>
                    <a:pt x="7013" y="3877"/>
                  </a:lnTo>
                  <a:lnTo>
                    <a:pt x="7059" y="3837"/>
                  </a:lnTo>
                  <a:lnTo>
                    <a:pt x="7104" y="3797"/>
                  </a:lnTo>
                  <a:lnTo>
                    <a:pt x="7144" y="3754"/>
                  </a:lnTo>
                  <a:lnTo>
                    <a:pt x="7180" y="3711"/>
                  </a:lnTo>
                  <a:lnTo>
                    <a:pt x="7405" y="3678"/>
                  </a:lnTo>
                  <a:lnTo>
                    <a:pt x="7473" y="3694"/>
                  </a:lnTo>
                  <a:lnTo>
                    <a:pt x="7544" y="3707"/>
                  </a:lnTo>
                  <a:lnTo>
                    <a:pt x="7616" y="3719"/>
                  </a:lnTo>
                  <a:lnTo>
                    <a:pt x="7687" y="3728"/>
                  </a:lnTo>
                  <a:lnTo>
                    <a:pt x="7761" y="3736"/>
                  </a:lnTo>
                  <a:lnTo>
                    <a:pt x="7835" y="3743"/>
                  </a:lnTo>
                  <a:lnTo>
                    <a:pt x="7908" y="3747"/>
                  </a:lnTo>
                  <a:lnTo>
                    <a:pt x="7984" y="3749"/>
                  </a:lnTo>
                  <a:lnTo>
                    <a:pt x="8058" y="3749"/>
                  </a:lnTo>
                  <a:lnTo>
                    <a:pt x="8133" y="3746"/>
                  </a:lnTo>
                  <a:lnTo>
                    <a:pt x="8207" y="3743"/>
                  </a:lnTo>
                  <a:lnTo>
                    <a:pt x="8280" y="3735"/>
                  </a:lnTo>
                  <a:lnTo>
                    <a:pt x="8354" y="3728"/>
                  </a:lnTo>
                  <a:lnTo>
                    <a:pt x="8426" y="3718"/>
                  </a:lnTo>
                  <a:lnTo>
                    <a:pt x="8498" y="3706"/>
                  </a:lnTo>
                  <a:lnTo>
                    <a:pt x="8568" y="3692"/>
                  </a:lnTo>
                  <a:lnTo>
                    <a:pt x="8636" y="3676"/>
                  </a:lnTo>
                  <a:lnTo>
                    <a:pt x="8703" y="3658"/>
                  </a:lnTo>
                  <a:lnTo>
                    <a:pt x="8768" y="3639"/>
                  </a:lnTo>
                  <a:lnTo>
                    <a:pt x="8832" y="3618"/>
                  </a:lnTo>
                  <a:lnTo>
                    <a:pt x="8892" y="3594"/>
                  </a:lnTo>
                  <a:lnTo>
                    <a:pt x="8951" y="3570"/>
                  </a:lnTo>
                  <a:lnTo>
                    <a:pt x="9008" y="3545"/>
                  </a:lnTo>
                  <a:lnTo>
                    <a:pt x="9060" y="3517"/>
                  </a:lnTo>
                  <a:lnTo>
                    <a:pt x="9112" y="3488"/>
                  </a:lnTo>
                  <a:lnTo>
                    <a:pt x="9161" y="3458"/>
                  </a:lnTo>
                  <a:lnTo>
                    <a:pt x="9206" y="3426"/>
                  </a:lnTo>
                  <a:lnTo>
                    <a:pt x="9248" y="3393"/>
                  </a:lnTo>
                  <a:lnTo>
                    <a:pt x="9286" y="3360"/>
                  </a:lnTo>
                  <a:lnTo>
                    <a:pt x="9322" y="3324"/>
                  </a:lnTo>
                  <a:lnTo>
                    <a:pt x="9355" y="3288"/>
                  </a:lnTo>
                  <a:lnTo>
                    <a:pt x="9383" y="3252"/>
                  </a:lnTo>
                  <a:lnTo>
                    <a:pt x="9408" y="3215"/>
                  </a:lnTo>
                  <a:lnTo>
                    <a:pt x="9431" y="3177"/>
                  </a:lnTo>
                  <a:lnTo>
                    <a:pt x="9448" y="3138"/>
                  </a:lnTo>
                  <a:lnTo>
                    <a:pt x="9463" y="3100"/>
                  </a:lnTo>
                  <a:lnTo>
                    <a:pt x="9472" y="3060"/>
                  </a:lnTo>
                  <a:lnTo>
                    <a:pt x="9480" y="3021"/>
                  </a:lnTo>
                  <a:lnTo>
                    <a:pt x="9482" y="2981"/>
                  </a:lnTo>
                  <a:lnTo>
                    <a:pt x="9417" y="2980"/>
                  </a:lnTo>
                  <a:lnTo>
                    <a:pt x="9504" y="2974"/>
                  </a:lnTo>
                  <a:lnTo>
                    <a:pt x="9588" y="2965"/>
                  </a:lnTo>
                  <a:lnTo>
                    <a:pt x="9672" y="2955"/>
                  </a:lnTo>
                  <a:lnTo>
                    <a:pt x="9755" y="2942"/>
                  </a:lnTo>
                  <a:lnTo>
                    <a:pt x="9839" y="2927"/>
                  </a:lnTo>
                  <a:lnTo>
                    <a:pt x="9918" y="2910"/>
                  </a:lnTo>
                  <a:lnTo>
                    <a:pt x="9998" y="2891"/>
                  </a:lnTo>
                  <a:lnTo>
                    <a:pt x="10074" y="2869"/>
                  </a:lnTo>
                  <a:lnTo>
                    <a:pt x="10150" y="2846"/>
                  </a:lnTo>
                  <a:lnTo>
                    <a:pt x="10221" y="2820"/>
                  </a:lnTo>
                  <a:lnTo>
                    <a:pt x="10290" y="2792"/>
                  </a:lnTo>
                  <a:lnTo>
                    <a:pt x="10359" y="2765"/>
                  </a:lnTo>
                  <a:lnTo>
                    <a:pt x="10423" y="2732"/>
                  </a:lnTo>
                  <a:lnTo>
                    <a:pt x="10484" y="2699"/>
                  </a:lnTo>
                  <a:lnTo>
                    <a:pt x="10542" y="2665"/>
                  </a:lnTo>
                  <a:lnTo>
                    <a:pt x="10596" y="2630"/>
                  </a:lnTo>
                  <a:lnTo>
                    <a:pt x="10648" y="2593"/>
                  </a:lnTo>
                  <a:lnTo>
                    <a:pt x="10696" y="2555"/>
                  </a:lnTo>
                  <a:lnTo>
                    <a:pt x="10739" y="2514"/>
                  </a:lnTo>
                  <a:lnTo>
                    <a:pt x="10780" y="2473"/>
                  </a:lnTo>
                  <a:lnTo>
                    <a:pt x="10815" y="2432"/>
                  </a:lnTo>
                  <a:lnTo>
                    <a:pt x="10848" y="2390"/>
                  </a:lnTo>
                  <a:lnTo>
                    <a:pt x="10876" y="2346"/>
                  </a:lnTo>
                  <a:lnTo>
                    <a:pt x="10899" y="2301"/>
                  </a:lnTo>
                  <a:lnTo>
                    <a:pt x="10919" y="2256"/>
                  </a:lnTo>
                  <a:lnTo>
                    <a:pt x="10936" y="2211"/>
                  </a:lnTo>
                  <a:lnTo>
                    <a:pt x="10947" y="2165"/>
                  </a:lnTo>
                  <a:lnTo>
                    <a:pt x="10952" y="2119"/>
                  </a:lnTo>
                  <a:lnTo>
                    <a:pt x="10955" y="2073"/>
                  </a:lnTo>
                  <a:lnTo>
                    <a:pt x="10952" y="2028"/>
                  </a:lnTo>
                  <a:lnTo>
                    <a:pt x="10947" y="1981"/>
                  </a:lnTo>
                  <a:lnTo>
                    <a:pt x="10936" y="1935"/>
                  </a:lnTo>
                  <a:lnTo>
                    <a:pt x="10920" y="1890"/>
                  </a:lnTo>
                  <a:lnTo>
                    <a:pt x="10900" y="1844"/>
                  </a:lnTo>
                  <a:lnTo>
                    <a:pt x="10878" y="1801"/>
                  </a:lnTo>
                  <a:lnTo>
                    <a:pt x="10849" y="1757"/>
                  </a:lnTo>
                  <a:lnTo>
                    <a:pt x="10817" y="1714"/>
                  </a:lnTo>
                  <a:lnTo>
                    <a:pt x="10782" y="1672"/>
                  </a:lnTo>
                  <a:lnTo>
                    <a:pt x="10740" y="1632"/>
                  </a:lnTo>
                  <a:lnTo>
                    <a:pt x="10697" y="1591"/>
                  </a:lnTo>
                  <a:lnTo>
                    <a:pt x="10650" y="1552"/>
                  </a:lnTo>
                  <a:lnTo>
                    <a:pt x="10599" y="1516"/>
                  </a:lnTo>
                  <a:lnTo>
                    <a:pt x="10543" y="1480"/>
                  </a:lnTo>
                  <a:lnTo>
                    <a:pt x="10486" y="1446"/>
                  </a:lnTo>
                  <a:lnTo>
                    <a:pt x="10426" y="1413"/>
                  </a:lnTo>
                  <a:lnTo>
                    <a:pt x="10520" y="1595"/>
                  </a:lnTo>
                  <a:lnTo>
                    <a:pt x="10553" y="1563"/>
                  </a:lnTo>
                  <a:lnTo>
                    <a:pt x="10584" y="1530"/>
                  </a:lnTo>
                  <a:lnTo>
                    <a:pt x="10612" y="1496"/>
                  </a:lnTo>
                  <a:lnTo>
                    <a:pt x="10635" y="1461"/>
                  </a:lnTo>
                  <a:lnTo>
                    <a:pt x="10655" y="1426"/>
                  </a:lnTo>
                  <a:lnTo>
                    <a:pt x="10672" y="1390"/>
                  </a:lnTo>
                  <a:lnTo>
                    <a:pt x="10686" y="1353"/>
                  </a:lnTo>
                  <a:lnTo>
                    <a:pt x="10695" y="1316"/>
                  </a:lnTo>
                  <a:lnTo>
                    <a:pt x="10702" y="1281"/>
                  </a:lnTo>
                  <a:lnTo>
                    <a:pt x="10704" y="1244"/>
                  </a:lnTo>
                  <a:lnTo>
                    <a:pt x="10703" y="1206"/>
                  </a:lnTo>
                  <a:lnTo>
                    <a:pt x="10700" y="1169"/>
                  </a:lnTo>
                  <a:lnTo>
                    <a:pt x="10691" y="1133"/>
                  </a:lnTo>
                  <a:lnTo>
                    <a:pt x="10680" y="1096"/>
                  </a:lnTo>
                  <a:lnTo>
                    <a:pt x="10666" y="1059"/>
                  </a:lnTo>
                  <a:lnTo>
                    <a:pt x="10647" y="1024"/>
                  </a:lnTo>
                  <a:lnTo>
                    <a:pt x="10625" y="989"/>
                  </a:lnTo>
                  <a:lnTo>
                    <a:pt x="10601" y="953"/>
                  </a:lnTo>
                  <a:lnTo>
                    <a:pt x="10572" y="920"/>
                  </a:lnTo>
                  <a:lnTo>
                    <a:pt x="10539" y="887"/>
                  </a:lnTo>
                  <a:lnTo>
                    <a:pt x="10504" y="856"/>
                  </a:lnTo>
                  <a:lnTo>
                    <a:pt x="10467" y="824"/>
                  </a:lnTo>
                  <a:lnTo>
                    <a:pt x="10427" y="795"/>
                  </a:lnTo>
                  <a:lnTo>
                    <a:pt x="10382" y="766"/>
                  </a:lnTo>
                  <a:lnTo>
                    <a:pt x="10336" y="739"/>
                  </a:lnTo>
                  <a:lnTo>
                    <a:pt x="10287" y="712"/>
                  </a:lnTo>
                  <a:lnTo>
                    <a:pt x="10235" y="687"/>
                  </a:lnTo>
                  <a:lnTo>
                    <a:pt x="10182" y="663"/>
                  </a:lnTo>
                  <a:lnTo>
                    <a:pt x="10126" y="642"/>
                  </a:lnTo>
                  <a:lnTo>
                    <a:pt x="10067" y="621"/>
                  </a:lnTo>
                  <a:lnTo>
                    <a:pt x="10007" y="602"/>
                  </a:lnTo>
                  <a:lnTo>
                    <a:pt x="9946" y="585"/>
                  </a:lnTo>
                  <a:lnTo>
                    <a:pt x="9883" y="570"/>
                  </a:lnTo>
                  <a:lnTo>
                    <a:pt x="9819" y="556"/>
                  </a:lnTo>
                  <a:lnTo>
                    <a:pt x="9753" y="544"/>
                  </a:lnTo>
                  <a:lnTo>
                    <a:pt x="9686" y="535"/>
                  </a:lnTo>
                  <a:lnTo>
                    <a:pt x="9618" y="526"/>
                  </a:lnTo>
                  <a:lnTo>
                    <a:pt x="9696" y="498"/>
                  </a:lnTo>
                  <a:lnTo>
                    <a:pt x="9680" y="465"/>
                  </a:lnTo>
                  <a:lnTo>
                    <a:pt x="9660" y="434"/>
                  </a:lnTo>
                  <a:lnTo>
                    <a:pt x="9638" y="403"/>
                  </a:lnTo>
                  <a:lnTo>
                    <a:pt x="9612" y="372"/>
                  </a:lnTo>
                  <a:lnTo>
                    <a:pt x="9583" y="342"/>
                  </a:lnTo>
                  <a:lnTo>
                    <a:pt x="9554" y="314"/>
                  </a:lnTo>
                  <a:lnTo>
                    <a:pt x="9519" y="285"/>
                  </a:lnTo>
                  <a:lnTo>
                    <a:pt x="9481" y="259"/>
                  </a:lnTo>
                  <a:lnTo>
                    <a:pt x="9443" y="232"/>
                  </a:lnTo>
                  <a:lnTo>
                    <a:pt x="9402" y="207"/>
                  </a:lnTo>
                  <a:lnTo>
                    <a:pt x="9357" y="184"/>
                  </a:lnTo>
                  <a:lnTo>
                    <a:pt x="9310" y="161"/>
                  </a:lnTo>
                  <a:lnTo>
                    <a:pt x="9261" y="140"/>
                  </a:lnTo>
                  <a:lnTo>
                    <a:pt x="9211" y="120"/>
                  </a:lnTo>
                  <a:lnTo>
                    <a:pt x="9158" y="102"/>
                  </a:lnTo>
                  <a:lnTo>
                    <a:pt x="9105" y="83"/>
                  </a:lnTo>
                  <a:lnTo>
                    <a:pt x="9048" y="69"/>
                  </a:lnTo>
                  <a:lnTo>
                    <a:pt x="8992" y="54"/>
                  </a:lnTo>
                  <a:lnTo>
                    <a:pt x="8934" y="41"/>
                  </a:lnTo>
                  <a:lnTo>
                    <a:pt x="8874" y="30"/>
                  </a:lnTo>
                  <a:lnTo>
                    <a:pt x="8814" y="21"/>
                  </a:lnTo>
                  <a:lnTo>
                    <a:pt x="8753" y="13"/>
                  </a:lnTo>
                  <a:lnTo>
                    <a:pt x="8690" y="8"/>
                  </a:lnTo>
                  <a:lnTo>
                    <a:pt x="8628" y="4"/>
                  </a:lnTo>
                  <a:lnTo>
                    <a:pt x="8565" y="1"/>
                  </a:lnTo>
                  <a:lnTo>
                    <a:pt x="8503" y="0"/>
                  </a:lnTo>
                  <a:lnTo>
                    <a:pt x="8439" y="1"/>
                  </a:lnTo>
                  <a:lnTo>
                    <a:pt x="8377" y="4"/>
                  </a:lnTo>
                  <a:lnTo>
                    <a:pt x="8314" y="7"/>
                  </a:lnTo>
                  <a:lnTo>
                    <a:pt x="8252" y="13"/>
                  </a:lnTo>
                  <a:lnTo>
                    <a:pt x="8191" y="21"/>
                  </a:lnTo>
                  <a:lnTo>
                    <a:pt x="8131" y="30"/>
                  </a:lnTo>
                  <a:lnTo>
                    <a:pt x="8070" y="41"/>
                  </a:lnTo>
                  <a:lnTo>
                    <a:pt x="8012" y="54"/>
                  </a:lnTo>
                  <a:lnTo>
                    <a:pt x="7954" y="67"/>
                  </a:lnTo>
                  <a:lnTo>
                    <a:pt x="7899" y="83"/>
                  </a:lnTo>
                  <a:lnTo>
                    <a:pt x="7844" y="100"/>
                  </a:lnTo>
                  <a:lnTo>
                    <a:pt x="7793" y="119"/>
                  </a:lnTo>
                  <a:lnTo>
                    <a:pt x="7742" y="139"/>
                  </a:lnTo>
                  <a:lnTo>
                    <a:pt x="7692" y="160"/>
                  </a:lnTo>
                  <a:lnTo>
                    <a:pt x="7451" y="164"/>
                  </a:lnTo>
                  <a:lnTo>
                    <a:pt x="7408" y="145"/>
                  </a:lnTo>
                  <a:lnTo>
                    <a:pt x="7365" y="125"/>
                  </a:lnTo>
                  <a:lnTo>
                    <a:pt x="7319" y="107"/>
                  </a:lnTo>
                  <a:lnTo>
                    <a:pt x="7272" y="90"/>
                  </a:lnTo>
                  <a:lnTo>
                    <a:pt x="7223" y="75"/>
                  </a:lnTo>
                  <a:lnTo>
                    <a:pt x="7173" y="61"/>
                  </a:lnTo>
                  <a:lnTo>
                    <a:pt x="7123" y="49"/>
                  </a:lnTo>
                  <a:lnTo>
                    <a:pt x="7070" y="37"/>
                  </a:lnTo>
                  <a:lnTo>
                    <a:pt x="7016" y="28"/>
                  </a:lnTo>
                  <a:lnTo>
                    <a:pt x="6962" y="20"/>
                  </a:lnTo>
                  <a:lnTo>
                    <a:pt x="6906" y="12"/>
                  </a:lnTo>
                  <a:lnTo>
                    <a:pt x="6850" y="7"/>
                  </a:lnTo>
                  <a:lnTo>
                    <a:pt x="6795" y="3"/>
                  </a:lnTo>
                  <a:lnTo>
                    <a:pt x="6738" y="1"/>
                  </a:lnTo>
                  <a:lnTo>
                    <a:pt x="6682" y="0"/>
                  </a:lnTo>
                  <a:lnTo>
                    <a:pt x="6624" y="1"/>
                  </a:lnTo>
                  <a:lnTo>
                    <a:pt x="6568" y="3"/>
                  </a:lnTo>
                  <a:lnTo>
                    <a:pt x="6511" y="7"/>
                  </a:lnTo>
                  <a:lnTo>
                    <a:pt x="6456" y="13"/>
                  </a:lnTo>
                  <a:lnTo>
                    <a:pt x="6400" y="20"/>
                  </a:lnTo>
                  <a:lnTo>
                    <a:pt x="6347" y="28"/>
                  </a:lnTo>
                  <a:lnTo>
                    <a:pt x="6294" y="38"/>
                  </a:lnTo>
                  <a:lnTo>
                    <a:pt x="6240" y="49"/>
                  </a:lnTo>
                  <a:lnTo>
                    <a:pt x="6188" y="62"/>
                  </a:lnTo>
                  <a:lnTo>
                    <a:pt x="6139" y="75"/>
                  </a:lnTo>
                  <a:lnTo>
                    <a:pt x="6090" y="91"/>
                  </a:lnTo>
                  <a:lnTo>
                    <a:pt x="6043" y="108"/>
                  </a:lnTo>
                  <a:lnTo>
                    <a:pt x="5997" y="126"/>
                  </a:lnTo>
                  <a:lnTo>
                    <a:pt x="5955" y="145"/>
                  </a:lnTo>
                  <a:lnTo>
                    <a:pt x="5913" y="165"/>
                  </a:lnTo>
                  <a:lnTo>
                    <a:pt x="5874" y="188"/>
                  </a:lnTo>
                  <a:lnTo>
                    <a:pt x="5835" y="210"/>
                  </a:lnTo>
                  <a:lnTo>
                    <a:pt x="5801" y="234"/>
                  </a:lnTo>
                  <a:lnTo>
                    <a:pt x="5767" y="257"/>
                  </a:lnTo>
                  <a:lnTo>
                    <a:pt x="5540" y="264"/>
                  </a:lnTo>
                  <a:lnTo>
                    <a:pt x="5483" y="244"/>
                  </a:lnTo>
                  <a:lnTo>
                    <a:pt x="5423" y="224"/>
                  </a:lnTo>
                  <a:lnTo>
                    <a:pt x="5363" y="207"/>
                  </a:lnTo>
                  <a:lnTo>
                    <a:pt x="5301" y="191"/>
                  </a:lnTo>
                  <a:lnTo>
                    <a:pt x="5239" y="178"/>
                  </a:lnTo>
                  <a:lnTo>
                    <a:pt x="5173" y="164"/>
                  </a:lnTo>
                  <a:lnTo>
                    <a:pt x="5108" y="155"/>
                  </a:lnTo>
                  <a:lnTo>
                    <a:pt x="5041" y="145"/>
                  </a:lnTo>
                  <a:lnTo>
                    <a:pt x="4975" y="139"/>
                  </a:lnTo>
                  <a:lnTo>
                    <a:pt x="4907" y="133"/>
                  </a:lnTo>
                  <a:lnTo>
                    <a:pt x="4837" y="131"/>
                  </a:lnTo>
                  <a:lnTo>
                    <a:pt x="4770" y="128"/>
                  </a:lnTo>
                  <a:lnTo>
                    <a:pt x="4702" y="128"/>
                  </a:lnTo>
                  <a:lnTo>
                    <a:pt x="4634" y="131"/>
                  </a:lnTo>
                  <a:lnTo>
                    <a:pt x="4566" y="135"/>
                  </a:lnTo>
                  <a:lnTo>
                    <a:pt x="4498" y="140"/>
                  </a:lnTo>
                  <a:lnTo>
                    <a:pt x="4430" y="148"/>
                  </a:lnTo>
                  <a:lnTo>
                    <a:pt x="4364" y="157"/>
                  </a:lnTo>
                  <a:lnTo>
                    <a:pt x="4299" y="169"/>
                  </a:lnTo>
                  <a:lnTo>
                    <a:pt x="4235" y="181"/>
                  </a:lnTo>
                  <a:lnTo>
                    <a:pt x="4172" y="197"/>
                  </a:lnTo>
                  <a:lnTo>
                    <a:pt x="4111" y="213"/>
                  </a:lnTo>
                  <a:lnTo>
                    <a:pt x="4052" y="231"/>
                  </a:lnTo>
                  <a:lnTo>
                    <a:pt x="3993" y="249"/>
                  </a:lnTo>
                  <a:lnTo>
                    <a:pt x="3937" y="271"/>
                  </a:lnTo>
                  <a:lnTo>
                    <a:pt x="3884" y="293"/>
                  </a:lnTo>
                  <a:lnTo>
                    <a:pt x="3832" y="317"/>
                  </a:lnTo>
                  <a:lnTo>
                    <a:pt x="3783" y="342"/>
                  </a:lnTo>
                  <a:lnTo>
                    <a:pt x="3737" y="369"/>
                  </a:lnTo>
                  <a:lnTo>
                    <a:pt x="3692" y="397"/>
                  </a:lnTo>
                  <a:lnTo>
                    <a:pt x="3650" y="426"/>
                  </a:lnTo>
                  <a:lnTo>
                    <a:pt x="3359" y="464"/>
                  </a:lnTo>
                  <a:lnTo>
                    <a:pt x="3279" y="448"/>
                  </a:lnTo>
                  <a:lnTo>
                    <a:pt x="3198" y="432"/>
                  </a:lnTo>
                  <a:lnTo>
                    <a:pt x="3115" y="420"/>
                  </a:lnTo>
                  <a:lnTo>
                    <a:pt x="3031" y="409"/>
                  </a:lnTo>
                  <a:lnTo>
                    <a:pt x="2946" y="401"/>
                  </a:lnTo>
                  <a:lnTo>
                    <a:pt x="2861" y="395"/>
                  </a:lnTo>
                  <a:lnTo>
                    <a:pt x="2775" y="391"/>
                  </a:lnTo>
                  <a:lnTo>
                    <a:pt x="2691" y="390"/>
                  </a:lnTo>
                  <a:lnTo>
                    <a:pt x="2604" y="391"/>
                  </a:lnTo>
                  <a:lnTo>
                    <a:pt x="2518" y="395"/>
                  </a:lnTo>
                  <a:lnTo>
                    <a:pt x="2432" y="400"/>
                  </a:lnTo>
                  <a:lnTo>
                    <a:pt x="2347" y="407"/>
                  </a:lnTo>
                  <a:lnTo>
                    <a:pt x="2264" y="417"/>
                  </a:lnTo>
                  <a:lnTo>
                    <a:pt x="2181" y="430"/>
                  </a:lnTo>
                  <a:lnTo>
                    <a:pt x="2100" y="445"/>
                  </a:lnTo>
                  <a:lnTo>
                    <a:pt x="2020" y="461"/>
                  </a:lnTo>
                  <a:lnTo>
                    <a:pt x="1941" y="479"/>
                  </a:lnTo>
                  <a:lnTo>
                    <a:pt x="1864" y="500"/>
                  </a:lnTo>
                  <a:lnTo>
                    <a:pt x="1790" y="523"/>
                  </a:lnTo>
                  <a:lnTo>
                    <a:pt x="1718" y="548"/>
                  </a:lnTo>
                  <a:lnTo>
                    <a:pt x="1648" y="574"/>
                  </a:lnTo>
                  <a:lnTo>
                    <a:pt x="1581" y="603"/>
                  </a:lnTo>
                  <a:lnTo>
                    <a:pt x="1516" y="634"/>
                  </a:lnTo>
                  <a:lnTo>
                    <a:pt x="1456" y="665"/>
                  </a:lnTo>
                  <a:lnTo>
                    <a:pt x="1396" y="698"/>
                  </a:lnTo>
                  <a:lnTo>
                    <a:pt x="1340" y="734"/>
                  </a:lnTo>
                  <a:lnTo>
                    <a:pt x="1288" y="771"/>
                  </a:lnTo>
                  <a:lnTo>
                    <a:pt x="1240" y="808"/>
                  </a:lnTo>
                  <a:lnTo>
                    <a:pt x="1197" y="848"/>
                  </a:lnTo>
                  <a:lnTo>
                    <a:pt x="1156" y="887"/>
                  </a:lnTo>
                  <a:lnTo>
                    <a:pt x="1119" y="929"/>
                  </a:lnTo>
                  <a:lnTo>
                    <a:pt x="1087" y="970"/>
                  </a:lnTo>
                  <a:lnTo>
                    <a:pt x="1056" y="1014"/>
                  </a:lnTo>
                  <a:lnTo>
                    <a:pt x="1031" y="1058"/>
                  </a:lnTo>
                  <a:lnTo>
                    <a:pt x="1010" y="1101"/>
                  </a:lnTo>
                  <a:lnTo>
                    <a:pt x="995" y="1147"/>
                  </a:lnTo>
                  <a:lnTo>
                    <a:pt x="982" y="1192"/>
                  </a:lnTo>
                  <a:lnTo>
                    <a:pt x="974" y="1237"/>
                  </a:lnTo>
                  <a:lnTo>
                    <a:pt x="970" y="1283"/>
                  </a:lnTo>
                  <a:lnTo>
                    <a:pt x="971" y="1329"/>
                  </a:lnTo>
                  <a:lnTo>
                    <a:pt x="976" y="1374"/>
                  </a:lnTo>
                  <a:lnTo>
                    <a:pt x="985" y="1419"/>
                  </a:lnTo>
                  <a:lnTo>
                    <a:pt x="999" y="1465"/>
                  </a:lnTo>
                  <a:lnTo>
                    <a:pt x="1019" y="1419"/>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0" name="Freeform 6"/>
            <p:cNvSpPr>
              <a:spLocks noChangeArrowheads="1"/>
            </p:cNvSpPr>
            <p:nvPr/>
          </p:nvSpPr>
          <p:spPr bwMode="auto">
            <a:xfrm>
              <a:off x="2204" y="2860"/>
              <a:ext cx="113" cy="11"/>
            </a:xfrm>
            <a:custGeom>
              <a:avLst/>
              <a:gdLst/>
              <a:ahLst/>
              <a:cxnLst>
                <a:cxn ang="0">
                  <a:pos x="0" y="0"/>
                </a:cxn>
                <a:cxn ang="0">
                  <a:pos x="32" y="6"/>
                </a:cxn>
                <a:cxn ang="0">
                  <a:pos x="64" y="13"/>
                </a:cxn>
                <a:cxn ang="0">
                  <a:pos x="96" y="18"/>
                </a:cxn>
                <a:cxn ang="0">
                  <a:pos x="128" y="24"/>
                </a:cxn>
                <a:cxn ang="0">
                  <a:pos x="160" y="28"/>
                </a:cxn>
                <a:cxn ang="0">
                  <a:pos x="193" y="33"/>
                </a:cxn>
                <a:cxn ang="0">
                  <a:pos x="227" y="37"/>
                </a:cxn>
                <a:cxn ang="0">
                  <a:pos x="260" y="39"/>
                </a:cxn>
                <a:cxn ang="0">
                  <a:pos x="293" y="42"/>
                </a:cxn>
                <a:cxn ang="0">
                  <a:pos x="327" y="43"/>
                </a:cxn>
                <a:cxn ang="0">
                  <a:pos x="360" y="46"/>
                </a:cxn>
                <a:cxn ang="0">
                  <a:pos x="395" y="47"/>
                </a:cxn>
                <a:cxn ang="0">
                  <a:pos x="429" y="47"/>
                </a:cxn>
                <a:cxn ang="0">
                  <a:pos x="462" y="47"/>
                </a:cxn>
                <a:cxn ang="0">
                  <a:pos x="496" y="46"/>
                </a:cxn>
                <a:cxn ang="0">
                  <a:pos x="0" y="0"/>
                </a:cxn>
              </a:cxnLst>
              <a:rect l="0" t="0" r="r" b="b"/>
              <a:pathLst>
                <a:path w="497" h="48">
                  <a:moveTo>
                    <a:pt x="0" y="0"/>
                  </a:moveTo>
                  <a:lnTo>
                    <a:pt x="32" y="6"/>
                  </a:lnTo>
                  <a:lnTo>
                    <a:pt x="64" y="13"/>
                  </a:lnTo>
                  <a:lnTo>
                    <a:pt x="96" y="18"/>
                  </a:lnTo>
                  <a:lnTo>
                    <a:pt x="128" y="24"/>
                  </a:lnTo>
                  <a:lnTo>
                    <a:pt x="160" y="28"/>
                  </a:lnTo>
                  <a:lnTo>
                    <a:pt x="193" y="33"/>
                  </a:lnTo>
                  <a:lnTo>
                    <a:pt x="227" y="37"/>
                  </a:lnTo>
                  <a:lnTo>
                    <a:pt x="260" y="39"/>
                  </a:lnTo>
                  <a:lnTo>
                    <a:pt x="293" y="42"/>
                  </a:lnTo>
                  <a:lnTo>
                    <a:pt x="327" y="43"/>
                  </a:lnTo>
                  <a:lnTo>
                    <a:pt x="360" y="46"/>
                  </a:lnTo>
                  <a:lnTo>
                    <a:pt x="395" y="47"/>
                  </a:lnTo>
                  <a:lnTo>
                    <a:pt x="429" y="47"/>
                  </a:lnTo>
                  <a:lnTo>
                    <a:pt x="462" y="47"/>
                  </a:lnTo>
                  <a:lnTo>
                    <a:pt x="496" y="46"/>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1" name="Freeform 7"/>
            <p:cNvSpPr>
              <a:spLocks noChangeArrowheads="1"/>
            </p:cNvSpPr>
            <p:nvPr/>
          </p:nvSpPr>
          <p:spPr bwMode="auto">
            <a:xfrm>
              <a:off x="2379" y="3069"/>
              <a:ext cx="49" cy="5"/>
            </a:xfrm>
            <a:custGeom>
              <a:avLst/>
              <a:gdLst/>
              <a:ahLst/>
              <a:cxnLst>
                <a:cxn ang="0">
                  <a:pos x="0" y="23"/>
                </a:cxn>
                <a:cxn ang="0">
                  <a:pos x="16" y="21"/>
                </a:cxn>
                <a:cxn ang="0">
                  <a:pos x="31" y="20"/>
                </a:cxn>
                <a:cxn ang="0">
                  <a:pos x="45" y="20"/>
                </a:cxn>
                <a:cxn ang="0">
                  <a:pos x="59" y="19"/>
                </a:cxn>
                <a:cxn ang="0">
                  <a:pos x="75" y="17"/>
                </a:cxn>
                <a:cxn ang="0">
                  <a:pos x="88" y="16"/>
                </a:cxn>
                <a:cxn ang="0">
                  <a:pos x="103" y="15"/>
                </a:cxn>
                <a:cxn ang="0">
                  <a:pos x="117" y="13"/>
                </a:cxn>
                <a:cxn ang="0">
                  <a:pos x="133" y="12"/>
                </a:cxn>
                <a:cxn ang="0">
                  <a:pos x="146" y="10"/>
                </a:cxn>
                <a:cxn ang="0">
                  <a:pos x="160" y="9"/>
                </a:cxn>
                <a:cxn ang="0">
                  <a:pos x="176" y="7"/>
                </a:cxn>
                <a:cxn ang="0">
                  <a:pos x="190" y="5"/>
                </a:cxn>
                <a:cxn ang="0">
                  <a:pos x="204" y="2"/>
                </a:cxn>
                <a:cxn ang="0">
                  <a:pos x="217" y="0"/>
                </a:cxn>
                <a:cxn ang="0">
                  <a:pos x="0" y="23"/>
                </a:cxn>
              </a:cxnLst>
              <a:rect l="0" t="0" r="r" b="b"/>
              <a:pathLst>
                <a:path w="218" h="24">
                  <a:moveTo>
                    <a:pt x="0" y="23"/>
                  </a:moveTo>
                  <a:lnTo>
                    <a:pt x="16" y="21"/>
                  </a:lnTo>
                  <a:lnTo>
                    <a:pt x="31" y="20"/>
                  </a:lnTo>
                  <a:lnTo>
                    <a:pt x="45" y="20"/>
                  </a:lnTo>
                  <a:lnTo>
                    <a:pt x="59" y="19"/>
                  </a:lnTo>
                  <a:lnTo>
                    <a:pt x="75" y="17"/>
                  </a:lnTo>
                  <a:lnTo>
                    <a:pt x="88" y="16"/>
                  </a:lnTo>
                  <a:lnTo>
                    <a:pt x="103" y="15"/>
                  </a:lnTo>
                  <a:lnTo>
                    <a:pt x="117" y="13"/>
                  </a:lnTo>
                  <a:lnTo>
                    <a:pt x="133" y="12"/>
                  </a:lnTo>
                  <a:lnTo>
                    <a:pt x="146" y="10"/>
                  </a:lnTo>
                  <a:lnTo>
                    <a:pt x="160" y="9"/>
                  </a:lnTo>
                  <a:lnTo>
                    <a:pt x="176" y="7"/>
                  </a:lnTo>
                  <a:lnTo>
                    <a:pt x="190" y="5"/>
                  </a:lnTo>
                  <a:lnTo>
                    <a:pt x="204" y="2"/>
                  </a:lnTo>
                  <a:lnTo>
                    <a:pt x="217" y="0"/>
                  </a:lnTo>
                  <a:lnTo>
                    <a:pt x="0" y="2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2" name="Freeform 8"/>
            <p:cNvSpPr>
              <a:spLocks noChangeArrowheads="1"/>
            </p:cNvSpPr>
            <p:nvPr/>
          </p:nvSpPr>
          <p:spPr bwMode="auto">
            <a:xfrm>
              <a:off x="2980" y="3143"/>
              <a:ext cx="55" cy="42"/>
            </a:xfrm>
            <a:custGeom>
              <a:avLst/>
              <a:gdLst/>
              <a:ahLst/>
              <a:cxnLst>
                <a:cxn ang="0">
                  <a:pos x="0" y="0"/>
                </a:cxn>
                <a:cxn ang="0">
                  <a:pos x="14" y="15"/>
                </a:cxn>
                <a:cxn ang="0">
                  <a:pos x="27" y="27"/>
                </a:cxn>
                <a:cxn ang="0">
                  <a:pos x="42" y="41"/>
                </a:cxn>
                <a:cxn ang="0">
                  <a:pos x="57" y="52"/>
                </a:cxn>
                <a:cxn ang="0">
                  <a:pos x="71" y="65"/>
                </a:cxn>
                <a:cxn ang="0">
                  <a:pos x="88" y="78"/>
                </a:cxn>
                <a:cxn ang="0">
                  <a:pos x="102" y="90"/>
                </a:cxn>
                <a:cxn ang="0">
                  <a:pos x="119" y="102"/>
                </a:cxn>
                <a:cxn ang="0">
                  <a:pos x="135" y="114"/>
                </a:cxn>
                <a:cxn ang="0">
                  <a:pos x="153" y="126"/>
                </a:cxn>
                <a:cxn ang="0">
                  <a:pos x="169" y="138"/>
                </a:cxn>
                <a:cxn ang="0">
                  <a:pos x="187" y="151"/>
                </a:cxn>
                <a:cxn ang="0">
                  <a:pos x="206" y="160"/>
                </a:cxn>
                <a:cxn ang="0">
                  <a:pos x="225" y="172"/>
                </a:cxn>
                <a:cxn ang="0">
                  <a:pos x="243" y="184"/>
                </a:cxn>
                <a:cxn ang="0">
                  <a:pos x="0" y="0"/>
                </a:cxn>
              </a:cxnLst>
              <a:rect l="0" t="0" r="r" b="b"/>
              <a:pathLst>
                <a:path w="244" h="185">
                  <a:moveTo>
                    <a:pt x="0" y="0"/>
                  </a:moveTo>
                  <a:lnTo>
                    <a:pt x="14" y="15"/>
                  </a:lnTo>
                  <a:lnTo>
                    <a:pt x="27" y="27"/>
                  </a:lnTo>
                  <a:lnTo>
                    <a:pt x="42" y="41"/>
                  </a:lnTo>
                  <a:lnTo>
                    <a:pt x="57" y="52"/>
                  </a:lnTo>
                  <a:lnTo>
                    <a:pt x="71" y="65"/>
                  </a:lnTo>
                  <a:lnTo>
                    <a:pt x="88" y="78"/>
                  </a:lnTo>
                  <a:lnTo>
                    <a:pt x="102" y="90"/>
                  </a:lnTo>
                  <a:lnTo>
                    <a:pt x="119" y="102"/>
                  </a:lnTo>
                  <a:lnTo>
                    <a:pt x="135" y="114"/>
                  </a:lnTo>
                  <a:lnTo>
                    <a:pt x="153" y="126"/>
                  </a:lnTo>
                  <a:lnTo>
                    <a:pt x="169" y="138"/>
                  </a:lnTo>
                  <a:lnTo>
                    <a:pt x="187" y="151"/>
                  </a:lnTo>
                  <a:lnTo>
                    <a:pt x="206" y="160"/>
                  </a:lnTo>
                  <a:lnTo>
                    <a:pt x="225" y="172"/>
                  </a:lnTo>
                  <a:lnTo>
                    <a:pt x="243" y="18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3" name="Freeform 9"/>
            <p:cNvSpPr>
              <a:spLocks noChangeArrowheads="1"/>
            </p:cNvSpPr>
            <p:nvPr/>
          </p:nvSpPr>
          <p:spPr bwMode="auto">
            <a:xfrm>
              <a:off x="3680" y="3068"/>
              <a:ext cx="27" cy="56"/>
            </a:xfrm>
            <a:custGeom>
              <a:avLst/>
              <a:gdLst/>
              <a:ahLst/>
              <a:cxnLst>
                <a:cxn ang="0">
                  <a:pos x="0" y="247"/>
                </a:cxn>
                <a:cxn ang="0">
                  <a:pos x="12" y="231"/>
                </a:cxn>
                <a:cxn ang="0">
                  <a:pos x="23" y="216"/>
                </a:cxn>
                <a:cxn ang="0">
                  <a:pos x="33" y="200"/>
                </a:cxn>
                <a:cxn ang="0">
                  <a:pos x="43" y="184"/>
                </a:cxn>
                <a:cxn ang="0">
                  <a:pos x="53" y="167"/>
                </a:cxn>
                <a:cxn ang="0">
                  <a:pos x="63" y="152"/>
                </a:cxn>
                <a:cxn ang="0">
                  <a:pos x="72" y="135"/>
                </a:cxn>
                <a:cxn ang="0">
                  <a:pos x="79" y="119"/>
                </a:cxn>
                <a:cxn ang="0">
                  <a:pos x="87" y="102"/>
                </a:cxn>
                <a:cxn ang="0">
                  <a:pos x="94" y="86"/>
                </a:cxn>
                <a:cxn ang="0">
                  <a:pos x="101" y="69"/>
                </a:cxn>
                <a:cxn ang="0">
                  <a:pos x="105" y="52"/>
                </a:cxn>
                <a:cxn ang="0">
                  <a:pos x="111" y="35"/>
                </a:cxn>
                <a:cxn ang="0">
                  <a:pos x="115" y="19"/>
                </a:cxn>
                <a:cxn ang="0">
                  <a:pos x="119" y="0"/>
                </a:cxn>
                <a:cxn ang="0">
                  <a:pos x="0" y="247"/>
                </a:cxn>
              </a:cxnLst>
              <a:rect l="0" t="0" r="r" b="b"/>
              <a:pathLst>
                <a:path w="120" h="248">
                  <a:moveTo>
                    <a:pt x="0" y="247"/>
                  </a:moveTo>
                  <a:lnTo>
                    <a:pt x="12" y="231"/>
                  </a:lnTo>
                  <a:lnTo>
                    <a:pt x="23" y="216"/>
                  </a:lnTo>
                  <a:lnTo>
                    <a:pt x="33" y="200"/>
                  </a:lnTo>
                  <a:lnTo>
                    <a:pt x="43" y="184"/>
                  </a:lnTo>
                  <a:lnTo>
                    <a:pt x="53" y="167"/>
                  </a:lnTo>
                  <a:lnTo>
                    <a:pt x="63" y="152"/>
                  </a:lnTo>
                  <a:lnTo>
                    <a:pt x="72" y="135"/>
                  </a:lnTo>
                  <a:lnTo>
                    <a:pt x="79" y="119"/>
                  </a:lnTo>
                  <a:lnTo>
                    <a:pt x="87" y="102"/>
                  </a:lnTo>
                  <a:lnTo>
                    <a:pt x="94" y="86"/>
                  </a:lnTo>
                  <a:lnTo>
                    <a:pt x="101" y="69"/>
                  </a:lnTo>
                  <a:lnTo>
                    <a:pt x="105" y="52"/>
                  </a:lnTo>
                  <a:lnTo>
                    <a:pt x="111" y="35"/>
                  </a:lnTo>
                  <a:lnTo>
                    <a:pt x="115" y="19"/>
                  </a:lnTo>
                  <a:lnTo>
                    <a:pt x="119" y="0"/>
                  </a:lnTo>
                  <a:lnTo>
                    <a:pt x="0" y="24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4" name="Freeform 10"/>
            <p:cNvSpPr>
              <a:spLocks noChangeArrowheads="1"/>
            </p:cNvSpPr>
            <p:nvPr/>
          </p:nvSpPr>
          <p:spPr bwMode="auto">
            <a:xfrm>
              <a:off x="3982" y="2790"/>
              <a:ext cx="220" cy="169"/>
            </a:xfrm>
            <a:custGeom>
              <a:avLst/>
              <a:gdLst/>
              <a:ahLst/>
              <a:cxnLst>
                <a:cxn ang="0">
                  <a:pos x="970" y="743"/>
                </a:cxn>
                <a:cxn ang="0">
                  <a:pos x="969" y="702"/>
                </a:cxn>
                <a:cxn ang="0">
                  <a:pos x="964" y="663"/>
                </a:cxn>
                <a:cxn ang="0">
                  <a:pos x="956" y="622"/>
                </a:cxn>
                <a:cxn ang="0">
                  <a:pos x="944" y="583"/>
                </a:cxn>
                <a:cxn ang="0">
                  <a:pos x="926" y="544"/>
                </a:cxn>
                <a:cxn ang="0">
                  <a:pos x="907" y="504"/>
                </a:cxn>
                <a:cxn ang="0">
                  <a:pos x="881" y="467"/>
                </a:cxn>
                <a:cxn ang="0">
                  <a:pos x="855" y="429"/>
                </a:cxn>
                <a:cxn ang="0">
                  <a:pos x="823" y="393"/>
                </a:cxn>
                <a:cxn ang="0">
                  <a:pos x="788" y="358"/>
                </a:cxn>
                <a:cxn ang="0">
                  <a:pos x="749" y="323"/>
                </a:cxn>
                <a:cxn ang="0">
                  <a:pos x="708" y="289"/>
                </a:cxn>
                <a:cxn ang="0">
                  <a:pos x="663" y="256"/>
                </a:cxn>
                <a:cxn ang="0">
                  <a:pos x="615" y="226"/>
                </a:cxn>
                <a:cxn ang="0">
                  <a:pos x="566" y="195"/>
                </a:cxn>
                <a:cxn ang="0">
                  <a:pos x="512" y="166"/>
                </a:cxn>
                <a:cxn ang="0">
                  <a:pos x="455" y="141"/>
                </a:cxn>
                <a:cxn ang="0">
                  <a:pos x="396" y="116"/>
                </a:cxn>
                <a:cxn ang="0">
                  <a:pos x="335" y="92"/>
                </a:cxn>
                <a:cxn ang="0">
                  <a:pos x="272" y="70"/>
                </a:cxn>
                <a:cxn ang="0">
                  <a:pos x="207" y="50"/>
                </a:cxn>
                <a:cxn ang="0">
                  <a:pos x="138" y="31"/>
                </a:cxn>
                <a:cxn ang="0">
                  <a:pos x="70" y="14"/>
                </a:cxn>
                <a:cxn ang="0">
                  <a:pos x="0" y="0"/>
                </a:cxn>
                <a:cxn ang="0">
                  <a:pos x="970" y="743"/>
                </a:cxn>
              </a:cxnLst>
              <a:rect l="0" t="0" r="r" b="b"/>
              <a:pathLst>
                <a:path w="971" h="744">
                  <a:moveTo>
                    <a:pt x="970" y="743"/>
                  </a:moveTo>
                  <a:lnTo>
                    <a:pt x="969" y="702"/>
                  </a:lnTo>
                  <a:lnTo>
                    <a:pt x="964" y="663"/>
                  </a:lnTo>
                  <a:lnTo>
                    <a:pt x="956" y="622"/>
                  </a:lnTo>
                  <a:lnTo>
                    <a:pt x="944" y="583"/>
                  </a:lnTo>
                  <a:lnTo>
                    <a:pt x="926" y="544"/>
                  </a:lnTo>
                  <a:lnTo>
                    <a:pt x="907" y="504"/>
                  </a:lnTo>
                  <a:lnTo>
                    <a:pt x="881" y="467"/>
                  </a:lnTo>
                  <a:lnTo>
                    <a:pt x="855" y="429"/>
                  </a:lnTo>
                  <a:lnTo>
                    <a:pt x="823" y="393"/>
                  </a:lnTo>
                  <a:lnTo>
                    <a:pt x="788" y="358"/>
                  </a:lnTo>
                  <a:lnTo>
                    <a:pt x="749" y="323"/>
                  </a:lnTo>
                  <a:lnTo>
                    <a:pt x="708" y="289"/>
                  </a:lnTo>
                  <a:lnTo>
                    <a:pt x="663" y="256"/>
                  </a:lnTo>
                  <a:lnTo>
                    <a:pt x="615" y="226"/>
                  </a:lnTo>
                  <a:lnTo>
                    <a:pt x="566" y="195"/>
                  </a:lnTo>
                  <a:lnTo>
                    <a:pt x="512" y="166"/>
                  </a:lnTo>
                  <a:lnTo>
                    <a:pt x="455" y="141"/>
                  </a:lnTo>
                  <a:lnTo>
                    <a:pt x="396" y="116"/>
                  </a:lnTo>
                  <a:lnTo>
                    <a:pt x="335" y="92"/>
                  </a:lnTo>
                  <a:lnTo>
                    <a:pt x="272" y="70"/>
                  </a:lnTo>
                  <a:lnTo>
                    <a:pt x="207" y="50"/>
                  </a:lnTo>
                  <a:lnTo>
                    <a:pt x="138" y="31"/>
                  </a:lnTo>
                  <a:lnTo>
                    <a:pt x="70" y="14"/>
                  </a:lnTo>
                  <a:lnTo>
                    <a:pt x="0" y="0"/>
                  </a:lnTo>
                  <a:lnTo>
                    <a:pt x="970" y="74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5" name="Freeform 11"/>
            <p:cNvSpPr>
              <a:spLocks noChangeArrowheads="1"/>
            </p:cNvSpPr>
            <p:nvPr/>
          </p:nvSpPr>
          <p:spPr bwMode="auto">
            <a:xfrm>
              <a:off x="4335" y="2644"/>
              <a:ext cx="103" cy="56"/>
            </a:xfrm>
            <a:custGeom>
              <a:avLst/>
              <a:gdLst/>
              <a:ahLst/>
              <a:cxnLst>
                <a:cxn ang="0">
                  <a:pos x="0" y="248"/>
                </a:cxn>
                <a:cxn ang="0">
                  <a:pos x="37" y="236"/>
                </a:cxn>
                <a:cxn ang="0">
                  <a:pos x="74" y="223"/>
                </a:cxn>
                <a:cxn ang="0">
                  <a:pos x="109" y="208"/>
                </a:cxn>
                <a:cxn ang="0">
                  <a:pos x="143" y="195"/>
                </a:cxn>
                <a:cxn ang="0">
                  <a:pos x="176" y="179"/>
                </a:cxn>
                <a:cxn ang="0">
                  <a:pos x="209" y="164"/>
                </a:cxn>
                <a:cxn ang="0">
                  <a:pos x="240" y="148"/>
                </a:cxn>
                <a:cxn ang="0">
                  <a:pos x="271" y="132"/>
                </a:cxn>
                <a:cxn ang="0">
                  <a:pos x="300" y="115"/>
                </a:cxn>
                <a:cxn ang="0">
                  <a:pos x="328" y="96"/>
                </a:cxn>
                <a:cxn ang="0">
                  <a:pos x="356" y="78"/>
                </a:cxn>
                <a:cxn ang="0">
                  <a:pos x="382" y="59"/>
                </a:cxn>
                <a:cxn ang="0">
                  <a:pos x="407" y="40"/>
                </a:cxn>
                <a:cxn ang="0">
                  <a:pos x="431" y="21"/>
                </a:cxn>
                <a:cxn ang="0">
                  <a:pos x="453" y="0"/>
                </a:cxn>
                <a:cxn ang="0">
                  <a:pos x="0" y="248"/>
                </a:cxn>
              </a:cxnLst>
              <a:rect l="0" t="0" r="r" b="b"/>
              <a:pathLst>
                <a:path w="454" h="249">
                  <a:moveTo>
                    <a:pt x="0" y="248"/>
                  </a:moveTo>
                  <a:lnTo>
                    <a:pt x="37" y="236"/>
                  </a:lnTo>
                  <a:lnTo>
                    <a:pt x="74" y="223"/>
                  </a:lnTo>
                  <a:lnTo>
                    <a:pt x="109" y="208"/>
                  </a:lnTo>
                  <a:lnTo>
                    <a:pt x="143" y="195"/>
                  </a:lnTo>
                  <a:lnTo>
                    <a:pt x="176" y="179"/>
                  </a:lnTo>
                  <a:lnTo>
                    <a:pt x="209" y="164"/>
                  </a:lnTo>
                  <a:lnTo>
                    <a:pt x="240" y="148"/>
                  </a:lnTo>
                  <a:lnTo>
                    <a:pt x="271" y="132"/>
                  </a:lnTo>
                  <a:lnTo>
                    <a:pt x="300" y="115"/>
                  </a:lnTo>
                  <a:lnTo>
                    <a:pt x="328" y="96"/>
                  </a:lnTo>
                  <a:lnTo>
                    <a:pt x="356" y="78"/>
                  </a:lnTo>
                  <a:lnTo>
                    <a:pt x="382" y="59"/>
                  </a:lnTo>
                  <a:lnTo>
                    <a:pt x="407" y="40"/>
                  </a:lnTo>
                  <a:lnTo>
                    <a:pt x="431" y="21"/>
                  </a:lnTo>
                  <a:lnTo>
                    <a:pt x="453" y="0"/>
                  </a:lnTo>
                  <a:lnTo>
                    <a:pt x="0" y="24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6" name="Freeform 12"/>
            <p:cNvSpPr>
              <a:spLocks noChangeArrowheads="1"/>
            </p:cNvSpPr>
            <p:nvPr/>
          </p:nvSpPr>
          <p:spPr bwMode="auto">
            <a:xfrm>
              <a:off x="4251" y="2396"/>
              <a:ext cx="8" cy="38"/>
            </a:xfrm>
            <a:custGeom>
              <a:avLst/>
              <a:gdLst/>
              <a:ahLst/>
              <a:cxnLst>
                <a:cxn ang="0">
                  <a:pos x="35" y="166"/>
                </a:cxn>
                <a:cxn ang="0">
                  <a:pos x="35" y="155"/>
                </a:cxn>
                <a:cxn ang="0">
                  <a:pos x="35" y="144"/>
                </a:cxn>
                <a:cxn ang="0">
                  <a:pos x="34" y="133"/>
                </a:cxn>
                <a:cxn ang="0">
                  <a:pos x="34" y="122"/>
                </a:cxn>
                <a:cxn ang="0">
                  <a:pos x="34" y="111"/>
                </a:cxn>
                <a:cxn ang="0">
                  <a:pos x="31" y="99"/>
                </a:cxn>
                <a:cxn ang="0">
                  <a:pos x="30" y="88"/>
                </a:cxn>
                <a:cxn ang="0">
                  <a:pos x="27" y="76"/>
                </a:cxn>
                <a:cxn ang="0">
                  <a:pos x="24" y="66"/>
                </a:cxn>
                <a:cxn ang="0">
                  <a:pos x="21" y="55"/>
                </a:cxn>
                <a:cxn ang="0">
                  <a:pos x="19" y="43"/>
                </a:cxn>
                <a:cxn ang="0">
                  <a:pos x="14" y="33"/>
                </a:cxn>
                <a:cxn ang="0">
                  <a:pos x="9" y="22"/>
                </a:cxn>
                <a:cxn ang="0">
                  <a:pos x="6" y="10"/>
                </a:cxn>
                <a:cxn ang="0">
                  <a:pos x="0" y="0"/>
                </a:cxn>
                <a:cxn ang="0">
                  <a:pos x="35" y="166"/>
                </a:cxn>
              </a:cxnLst>
              <a:rect l="0" t="0" r="r" b="b"/>
              <a:pathLst>
                <a:path w="36" h="167">
                  <a:moveTo>
                    <a:pt x="35" y="166"/>
                  </a:moveTo>
                  <a:lnTo>
                    <a:pt x="35" y="155"/>
                  </a:lnTo>
                  <a:lnTo>
                    <a:pt x="35" y="144"/>
                  </a:lnTo>
                  <a:lnTo>
                    <a:pt x="34" y="133"/>
                  </a:lnTo>
                  <a:lnTo>
                    <a:pt x="34" y="122"/>
                  </a:lnTo>
                  <a:lnTo>
                    <a:pt x="34" y="111"/>
                  </a:lnTo>
                  <a:lnTo>
                    <a:pt x="31" y="99"/>
                  </a:lnTo>
                  <a:lnTo>
                    <a:pt x="30" y="88"/>
                  </a:lnTo>
                  <a:lnTo>
                    <a:pt x="27" y="76"/>
                  </a:lnTo>
                  <a:lnTo>
                    <a:pt x="24" y="66"/>
                  </a:lnTo>
                  <a:lnTo>
                    <a:pt x="21" y="55"/>
                  </a:lnTo>
                  <a:lnTo>
                    <a:pt x="19" y="43"/>
                  </a:lnTo>
                  <a:lnTo>
                    <a:pt x="14" y="33"/>
                  </a:lnTo>
                  <a:lnTo>
                    <a:pt x="9" y="22"/>
                  </a:lnTo>
                  <a:lnTo>
                    <a:pt x="6" y="10"/>
                  </a:lnTo>
                  <a:lnTo>
                    <a:pt x="0" y="0"/>
                  </a:lnTo>
                  <a:lnTo>
                    <a:pt x="35" y="1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7" name="Freeform 13"/>
            <p:cNvSpPr>
              <a:spLocks noChangeArrowheads="1"/>
            </p:cNvSpPr>
            <p:nvPr/>
          </p:nvSpPr>
          <p:spPr bwMode="auto">
            <a:xfrm>
              <a:off x="3740" y="2319"/>
              <a:ext cx="57" cy="36"/>
            </a:xfrm>
            <a:custGeom>
              <a:avLst/>
              <a:gdLst/>
              <a:ahLst/>
              <a:cxnLst>
                <a:cxn ang="0">
                  <a:pos x="249" y="0"/>
                </a:cxn>
                <a:cxn ang="0">
                  <a:pos x="230" y="9"/>
                </a:cxn>
                <a:cxn ang="0">
                  <a:pos x="212" y="18"/>
                </a:cxn>
                <a:cxn ang="0">
                  <a:pos x="192" y="28"/>
                </a:cxn>
                <a:cxn ang="0">
                  <a:pos x="175" y="37"/>
                </a:cxn>
                <a:cxn ang="0">
                  <a:pos x="157" y="47"/>
                </a:cxn>
                <a:cxn ang="0">
                  <a:pos x="139" y="58"/>
                </a:cxn>
                <a:cxn ang="0">
                  <a:pos x="122" y="68"/>
                </a:cxn>
                <a:cxn ang="0">
                  <a:pos x="105" y="79"/>
                </a:cxn>
                <a:cxn ang="0">
                  <a:pos x="88" y="90"/>
                </a:cxn>
                <a:cxn ang="0">
                  <a:pos x="73" y="101"/>
                </a:cxn>
                <a:cxn ang="0">
                  <a:pos x="57" y="112"/>
                </a:cxn>
                <a:cxn ang="0">
                  <a:pos x="42" y="123"/>
                </a:cxn>
                <a:cxn ang="0">
                  <a:pos x="27" y="136"/>
                </a:cxn>
                <a:cxn ang="0">
                  <a:pos x="13" y="146"/>
                </a:cxn>
                <a:cxn ang="0">
                  <a:pos x="0" y="158"/>
                </a:cxn>
                <a:cxn ang="0">
                  <a:pos x="249" y="0"/>
                </a:cxn>
              </a:cxnLst>
              <a:rect l="0" t="0" r="r" b="b"/>
              <a:pathLst>
                <a:path w="250" h="159">
                  <a:moveTo>
                    <a:pt x="249" y="0"/>
                  </a:moveTo>
                  <a:lnTo>
                    <a:pt x="230" y="9"/>
                  </a:lnTo>
                  <a:lnTo>
                    <a:pt x="212" y="18"/>
                  </a:lnTo>
                  <a:lnTo>
                    <a:pt x="192" y="28"/>
                  </a:lnTo>
                  <a:lnTo>
                    <a:pt x="175" y="37"/>
                  </a:lnTo>
                  <a:lnTo>
                    <a:pt x="157" y="47"/>
                  </a:lnTo>
                  <a:lnTo>
                    <a:pt x="139" y="58"/>
                  </a:lnTo>
                  <a:lnTo>
                    <a:pt x="122" y="68"/>
                  </a:lnTo>
                  <a:lnTo>
                    <a:pt x="105" y="79"/>
                  </a:lnTo>
                  <a:lnTo>
                    <a:pt x="88" y="90"/>
                  </a:lnTo>
                  <a:lnTo>
                    <a:pt x="73" y="101"/>
                  </a:lnTo>
                  <a:lnTo>
                    <a:pt x="57" y="112"/>
                  </a:lnTo>
                  <a:lnTo>
                    <a:pt x="42" y="123"/>
                  </a:lnTo>
                  <a:lnTo>
                    <a:pt x="27" y="136"/>
                  </a:lnTo>
                  <a:lnTo>
                    <a:pt x="13" y="146"/>
                  </a:lnTo>
                  <a:lnTo>
                    <a:pt x="0" y="158"/>
                  </a:lnTo>
                  <a:lnTo>
                    <a:pt x="249"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8" name="Freeform 14"/>
            <p:cNvSpPr>
              <a:spLocks noChangeArrowheads="1"/>
            </p:cNvSpPr>
            <p:nvPr/>
          </p:nvSpPr>
          <p:spPr bwMode="auto">
            <a:xfrm>
              <a:off x="3327" y="2341"/>
              <a:ext cx="33" cy="37"/>
            </a:xfrm>
            <a:custGeom>
              <a:avLst/>
              <a:gdLst/>
              <a:ahLst/>
              <a:cxnLst>
                <a:cxn ang="0">
                  <a:pos x="146" y="0"/>
                </a:cxn>
                <a:cxn ang="0">
                  <a:pos x="134" y="11"/>
                </a:cxn>
                <a:cxn ang="0">
                  <a:pos x="122" y="21"/>
                </a:cxn>
                <a:cxn ang="0">
                  <a:pos x="109" y="32"/>
                </a:cxn>
                <a:cxn ang="0">
                  <a:pos x="98" y="41"/>
                </a:cxn>
                <a:cxn ang="0">
                  <a:pos x="87" y="52"/>
                </a:cxn>
                <a:cxn ang="0">
                  <a:pos x="76" y="64"/>
                </a:cxn>
                <a:cxn ang="0">
                  <a:pos x="66" y="73"/>
                </a:cxn>
                <a:cxn ang="0">
                  <a:pos x="56" y="85"/>
                </a:cxn>
                <a:cxn ang="0">
                  <a:pos x="47" y="97"/>
                </a:cxn>
                <a:cxn ang="0">
                  <a:pos x="39" y="107"/>
                </a:cxn>
                <a:cxn ang="0">
                  <a:pos x="31" y="118"/>
                </a:cxn>
                <a:cxn ang="0">
                  <a:pos x="22" y="130"/>
                </a:cxn>
                <a:cxn ang="0">
                  <a:pos x="14" y="141"/>
                </a:cxn>
                <a:cxn ang="0">
                  <a:pos x="6" y="152"/>
                </a:cxn>
                <a:cxn ang="0">
                  <a:pos x="0" y="164"/>
                </a:cxn>
                <a:cxn ang="0">
                  <a:pos x="146" y="0"/>
                </a:cxn>
              </a:cxnLst>
              <a:rect l="0" t="0" r="r" b="b"/>
              <a:pathLst>
                <a:path w="147" h="165">
                  <a:moveTo>
                    <a:pt x="146" y="0"/>
                  </a:moveTo>
                  <a:lnTo>
                    <a:pt x="134" y="11"/>
                  </a:lnTo>
                  <a:lnTo>
                    <a:pt x="122" y="21"/>
                  </a:lnTo>
                  <a:lnTo>
                    <a:pt x="109" y="32"/>
                  </a:lnTo>
                  <a:lnTo>
                    <a:pt x="98" y="41"/>
                  </a:lnTo>
                  <a:lnTo>
                    <a:pt x="87" y="52"/>
                  </a:lnTo>
                  <a:lnTo>
                    <a:pt x="76" y="64"/>
                  </a:lnTo>
                  <a:lnTo>
                    <a:pt x="66" y="73"/>
                  </a:lnTo>
                  <a:lnTo>
                    <a:pt x="56" y="85"/>
                  </a:lnTo>
                  <a:lnTo>
                    <a:pt x="47" y="97"/>
                  </a:lnTo>
                  <a:lnTo>
                    <a:pt x="39" y="107"/>
                  </a:lnTo>
                  <a:lnTo>
                    <a:pt x="31" y="118"/>
                  </a:lnTo>
                  <a:lnTo>
                    <a:pt x="22" y="130"/>
                  </a:lnTo>
                  <a:lnTo>
                    <a:pt x="14" y="141"/>
                  </a:lnTo>
                  <a:lnTo>
                    <a:pt x="6" y="152"/>
                  </a:lnTo>
                  <a:lnTo>
                    <a:pt x="0" y="164"/>
                  </a:lnTo>
                  <a:lnTo>
                    <a:pt x="146"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59" name="Freeform 15"/>
            <p:cNvSpPr>
              <a:spLocks noChangeArrowheads="1"/>
            </p:cNvSpPr>
            <p:nvPr/>
          </p:nvSpPr>
          <p:spPr bwMode="auto">
            <a:xfrm>
              <a:off x="2814" y="2388"/>
              <a:ext cx="73" cy="22"/>
            </a:xfrm>
            <a:custGeom>
              <a:avLst/>
              <a:gdLst/>
              <a:ahLst/>
              <a:cxnLst>
                <a:cxn ang="0">
                  <a:pos x="320" y="96"/>
                </a:cxn>
                <a:cxn ang="0">
                  <a:pos x="299" y="89"/>
                </a:cxn>
                <a:cxn ang="0">
                  <a:pos x="278" y="81"/>
                </a:cxn>
                <a:cxn ang="0">
                  <a:pos x="257" y="75"/>
                </a:cxn>
                <a:cxn ang="0">
                  <a:pos x="238" y="67"/>
                </a:cxn>
                <a:cxn ang="0">
                  <a:pos x="217" y="60"/>
                </a:cxn>
                <a:cxn ang="0">
                  <a:pos x="196" y="52"/>
                </a:cxn>
                <a:cxn ang="0">
                  <a:pos x="175" y="47"/>
                </a:cxn>
                <a:cxn ang="0">
                  <a:pos x="153" y="40"/>
                </a:cxn>
                <a:cxn ang="0">
                  <a:pos x="132" y="34"/>
                </a:cxn>
                <a:cxn ang="0">
                  <a:pos x="110" y="28"/>
                </a:cxn>
                <a:cxn ang="0">
                  <a:pos x="89" y="23"/>
                </a:cxn>
                <a:cxn ang="0">
                  <a:pos x="67" y="17"/>
                </a:cxn>
                <a:cxn ang="0">
                  <a:pos x="44" y="10"/>
                </a:cxn>
                <a:cxn ang="0">
                  <a:pos x="22" y="5"/>
                </a:cxn>
                <a:cxn ang="0">
                  <a:pos x="0" y="0"/>
                </a:cxn>
                <a:cxn ang="0">
                  <a:pos x="320" y="96"/>
                </a:cxn>
              </a:cxnLst>
              <a:rect l="0" t="0" r="r" b="b"/>
              <a:pathLst>
                <a:path w="321" h="97">
                  <a:moveTo>
                    <a:pt x="320" y="96"/>
                  </a:moveTo>
                  <a:lnTo>
                    <a:pt x="299" y="89"/>
                  </a:lnTo>
                  <a:lnTo>
                    <a:pt x="278" y="81"/>
                  </a:lnTo>
                  <a:lnTo>
                    <a:pt x="257" y="75"/>
                  </a:lnTo>
                  <a:lnTo>
                    <a:pt x="238" y="67"/>
                  </a:lnTo>
                  <a:lnTo>
                    <a:pt x="217" y="60"/>
                  </a:lnTo>
                  <a:lnTo>
                    <a:pt x="196" y="52"/>
                  </a:lnTo>
                  <a:lnTo>
                    <a:pt x="175" y="47"/>
                  </a:lnTo>
                  <a:lnTo>
                    <a:pt x="153" y="40"/>
                  </a:lnTo>
                  <a:lnTo>
                    <a:pt x="132" y="34"/>
                  </a:lnTo>
                  <a:lnTo>
                    <a:pt x="110" y="28"/>
                  </a:lnTo>
                  <a:lnTo>
                    <a:pt x="89" y="23"/>
                  </a:lnTo>
                  <a:lnTo>
                    <a:pt x="67" y="17"/>
                  </a:lnTo>
                  <a:lnTo>
                    <a:pt x="44" y="10"/>
                  </a:lnTo>
                  <a:lnTo>
                    <a:pt x="22" y="5"/>
                  </a:lnTo>
                  <a:lnTo>
                    <a:pt x="0" y="0"/>
                  </a:lnTo>
                  <a:lnTo>
                    <a:pt x="320" y="9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0" name="Freeform 16"/>
            <p:cNvSpPr>
              <a:spLocks noChangeArrowheads="1"/>
            </p:cNvSpPr>
            <p:nvPr/>
          </p:nvSpPr>
          <p:spPr bwMode="auto">
            <a:xfrm>
              <a:off x="2279" y="2615"/>
              <a:ext cx="23" cy="41"/>
            </a:xfrm>
            <a:custGeom>
              <a:avLst/>
              <a:gdLst/>
              <a:ahLst/>
              <a:cxnLst>
                <a:cxn ang="0">
                  <a:pos x="0" y="0"/>
                </a:cxn>
                <a:cxn ang="0">
                  <a:pos x="4" y="12"/>
                </a:cxn>
                <a:cxn ang="0">
                  <a:pos x="9" y="25"/>
                </a:cxn>
                <a:cxn ang="0">
                  <a:pos x="14" y="37"/>
                </a:cxn>
                <a:cxn ang="0">
                  <a:pos x="19" y="49"/>
                </a:cxn>
                <a:cxn ang="0">
                  <a:pos x="25" y="62"/>
                </a:cxn>
                <a:cxn ang="0">
                  <a:pos x="30" y="73"/>
                </a:cxn>
                <a:cxn ang="0">
                  <a:pos x="38" y="86"/>
                </a:cxn>
                <a:cxn ang="0">
                  <a:pos x="44" y="97"/>
                </a:cxn>
                <a:cxn ang="0">
                  <a:pos x="51" y="110"/>
                </a:cxn>
                <a:cxn ang="0">
                  <a:pos x="58" y="121"/>
                </a:cxn>
                <a:cxn ang="0">
                  <a:pos x="65" y="134"/>
                </a:cxn>
                <a:cxn ang="0">
                  <a:pos x="74" y="145"/>
                </a:cxn>
                <a:cxn ang="0">
                  <a:pos x="81" y="158"/>
                </a:cxn>
                <a:cxn ang="0">
                  <a:pos x="90" y="170"/>
                </a:cxn>
                <a:cxn ang="0">
                  <a:pos x="101" y="181"/>
                </a:cxn>
                <a:cxn ang="0">
                  <a:pos x="0" y="0"/>
                </a:cxn>
              </a:cxnLst>
              <a:rect l="0" t="0" r="r" b="b"/>
              <a:pathLst>
                <a:path w="102" h="182">
                  <a:moveTo>
                    <a:pt x="0" y="0"/>
                  </a:moveTo>
                  <a:lnTo>
                    <a:pt x="4" y="12"/>
                  </a:lnTo>
                  <a:lnTo>
                    <a:pt x="9" y="25"/>
                  </a:lnTo>
                  <a:lnTo>
                    <a:pt x="14" y="37"/>
                  </a:lnTo>
                  <a:lnTo>
                    <a:pt x="19" y="49"/>
                  </a:lnTo>
                  <a:lnTo>
                    <a:pt x="25" y="62"/>
                  </a:lnTo>
                  <a:lnTo>
                    <a:pt x="30" y="73"/>
                  </a:lnTo>
                  <a:lnTo>
                    <a:pt x="38" y="86"/>
                  </a:lnTo>
                  <a:lnTo>
                    <a:pt x="44" y="97"/>
                  </a:lnTo>
                  <a:lnTo>
                    <a:pt x="51" y="110"/>
                  </a:lnTo>
                  <a:lnTo>
                    <a:pt x="58" y="121"/>
                  </a:lnTo>
                  <a:lnTo>
                    <a:pt x="65" y="134"/>
                  </a:lnTo>
                  <a:lnTo>
                    <a:pt x="74" y="145"/>
                  </a:lnTo>
                  <a:lnTo>
                    <a:pt x="81" y="158"/>
                  </a:lnTo>
                  <a:lnTo>
                    <a:pt x="90" y="170"/>
                  </a:lnTo>
                  <a:lnTo>
                    <a:pt x="101" y="181"/>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1" name="AutoShape 17"/>
            <p:cNvSpPr>
              <a:spLocks noChangeArrowheads="1"/>
            </p:cNvSpPr>
            <p:nvPr/>
          </p:nvSpPr>
          <p:spPr bwMode="auto">
            <a:xfrm>
              <a:off x="2927" y="2377"/>
              <a:ext cx="822" cy="230"/>
            </a:xfrm>
            <a:prstGeom prst="roundRect">
              <a:avLst>
                <a:gd name="adj" fmla="val 431"/>
              </a:avLst>
            </a:prstGeom>
            <a:noFill/>
            <a:ln w="9525">
              <a:noFill/>
              <a:round/>
              <a:headEnd/>
              <a:tailEnd/>
            </a:ln>
          </p:spPr>
          <p:txBody>
            <a:bodyPr wrap="none" anchor="ctr">
              <a:prstTxWarp prst="textNoShape">
                <a:avLst/>
              </a:prstTxWarp>
            </a:bodyPr>
            <a:lstStyle/>
            <a:p>
              <a:endParaRPr lang="en-US" sz="1350"/>
            </a:p>
          </p:txBody>
        </p:sp>
      </p:grpSp>
      <p:grpSp>
        <p:nvGrpSpPr>
          <p:cNvPr id="3" name="Group 18"/>
          <p:cNvGrpSpPr>
            <a:grpSpLocks/>
          </p:cNvGrpSpPr>
          <p:nvPr/>
        </p:nvGrpSpPr>
        <p:grpSpPr bwMode="auto">
          <a:xfrm>
            <a:off x="2386013" y="2033587"/>
            <a:ext cx="2574131" cy="1109663"/>
            <a:chOff x="2151" y="1094"/>
            <a:chExt cx="2162" cy="932"/>
          </a:xfrm>
        </p:grpSpPr>
        <p:sp>
          <p:nvSpPr>
            <p:cNvPr id="82963" name="Freeform 19"/>
            <p:cNvSpPr>
              <a:spLocks noChangeArrowheads="1"/>
            </p:cNvSpPr>
            <p:nvPr/>
          </p:nvSpPr>
          <p:spPr bwMode="auto">
            <a:xfrm>
              <a:off x="2151" y="1094"/>
              <a:ext cx="2163" cy="933"/>
            </a:xfrm>
            <a:custGeom>
              <a:avLst/>
              <a:gdLst/>
              <a:ahLst/>
              <a:cxnLst>
                <a:cxn ang="0">
                  <a:pos x="563" y="1415"/>
                </a:cxn>
                <a:cxn ang="0">
                  <a:pos x="252" y="1548"/>
                </a:cxn>
                <a:cxn ang="0">
                  <a:pos x="55" y="1742"/>
                </a:cxn>
                <a:cxn ang="0">
                  <a:pos x="3" y="1964"/>
                </a:cxn>
                <a:cxn ang="0">
                  <a:pos x="100" y="2183"/>
                </a:cxn>
                <a:cxn ang="0">
                  <a:pos x="336" y="2359"/>
                </a:cxn>
                <a:cxn ang="0">
                  <a:pos x="539" y="2372"/>
                </a:cxn>
                <a:cxn ang="0">
                  <a:pos x="306" y="2552"/>
                </a:cxn>
                <a:cxn ang="0">
                  <a:pos x="211" y="2768"/>
                </a:cxn>
                <a:cxn ang="0">
                  <a:pos x="268" y="2991"/>
                </a:cxn>
                <a:cxn ang="0">
                  <a:pos x="470" y="3181"/>
                </a:cxn>
                <a:cxn ang="0">
                  <a:pos x="783" y="3311"/>
                </a:cxn>
                <a:cxn ang="0">
                  <a:pos x="1157" y="3359"/>
                </a:cxn>
                <a:cxn ang="0">
                  <a:pos x="1738" y="3665"/>
                </a:cxn>
                <a:cxn ang="0">
                  <a:pos x="2388" y="3841"/>
                </a:cxn>
                <a:cxn ang="0">
                  <a:pos x="3102" y="3843"/>
                </a:cxn>
                <a:cxn ang="0">
                  <a:pos x="3940" y="3918"/>
                </a:cxn>
                <a:cxn ang="0">
                  <a:pos x="4483" y="4082"/>
                </a:cxn>
                <a:cxn ang="0">
                  <a:pos x="5094" y="4102"/>
                </a:cxn>
                <a:cxn ang="0">
                  <a:pos x="5666" y="3978"/>
                </a:cxn>
                <a:cxn ang="0">
                  <a:pos x="6106" y="3728"/>
                </a:cxn>
                <a:cxn ang="0">
                  <a:pos x="6631" y="3577"/>
                </a:cxn>
                <a:cxn ang="0">
                  <a:pos x="7146" y="3600"/>
                </a:cxn>
                <a:cxn ang="0">
                  <a:pos x="7633" y="3500"/>
                </a:cxn>
                <a:cxn ang="0">
                  <a:pos x="8015" y="3295"/>
                </a:cxn>
                <a:cxn ang="0">
                  <a:pos x="8226" y="3019"/>
                </a:cxn>
                <a:cxn ang="0">
                  <a:pos x="8421" y="2843"/>
                </a:cxn>
                <a:cxn ang="0">
                  <a:pos x="8959" y="2685"/>
                </a:cxn>
                <a:cxn ang="0">
                  <a:pos x="9350" y="2419"/>
                </a:cxn>
                <a:cxn ang="0">
                  <a:pos x="9531" y="2082"/>
                </a:cxn>
                <a:cxn ang="0">
                  <a:pos x="9471" y="1733"/>
                </a:cxn>
                <a:cxn ang="0">
                  <a:pos x="9180" y="1424"/>
                </a:cxn>
                <a:cxn ang="0">
                  <a:pos x="9277" y="1372"/>
                </a:cxn>
                <a:cxn ang="0">
                  <a:pos x="9308" y="1089"/>
                </a:cxn>
                <a:cxn ang="0">
                  <a:pos x="9146" y="823"/>
                </a:cxn>
                <a:cxn ang="0">
                  <a:pos x="8816" y="618"/>
                </a:cxn>
                <a:cxn ang="0">
                  <a:pos x="8375" y="506"/>
                </a:cxn>
                <a:cxn ang="0">
                  <a:pos x="8287" y="274"/>
                </a:cxn>
                <a:cxn ang="0">
                  <a:pos x="7974" y="97"/>
                </a:cxn>
                <a:cxn ang="0">
                  <a:pos x="7566" y="8"/>
                </a:cxn>
                <a:cxn ang="0">
                  <a:pos x="7132" y="20"/>
                </a:cxn>
                <a:cxn ang="0">
                  <a:pos x="6741" y="134"/>
                </a:cxn>
                <a:cxn ang="0">
                  <a:pos x="6245" y="59"/>
                </a:cxn>
                <a:cxn ang="0">
                  <a:pos x="5867" y="1"/>
                </a:cxn>
                <a:cxn ang="0">
                  <a:pos x="5480" y="36"/>
                </a:cxn>
                <a:cxn ang="0">
                  <a:pos x="5147" y="159"/>
                </a:cxn>
                <a:cxn ang="0">
                  <a:pos x="4669" y="199"/>
                </a:cxn>
                <a:cxn ang="0">
                  <a:pos x="4211" y="126"/>
                </a:cxn>
                <a:cxn ang="0">
                  <a:pos x="3743" y="162"/>
                </a:cxn>
                <a:cxn ang="0">
                  <a:pos x="3336" y="305"/>
                </a:cxn>
                <a:cxn ang="0">
                  <a:pos x="2712" y="404"/>
                </a:cxn>
                <a:cxn ang="0">
                  <a:pos x="2118" y="384"/>
                </a:cxn>
                <a:cxn ang="0">
                  <a:pos x="1558" y="503"/>
                </a:cxn>
                <a:cxn ang="0">
                  <a:pos x="1121" y="742"/>
                </a:cxn>
                <a:cxn ang="0">
                  <a:pos x="879" y="1059"/>
                </a:cxn>
                <a:cxn ang="0">
                  <a:pos x="870" y="1409"/>
                </a:cxn>
              </a:cxnLst>
              <a:rect l="0" t="0" r="r" b="b"/>
              <a:pathLst>
                <a:path w="9539" h="4113">
                  <a:moveTo>
                    <a:pt x="887" y="1366"/>
                  </a:moveTo>
                  <a:lnTo>
                    <a:pt x="839" y="1368"/>
                  </a:lnTo>
                  <a:lnTo>
                    <a:pt x="792" y="1373"/>
                  </a:lnTo>
                  <a:lnTo>
                    <a:pt x="745" y="1379"/>
                  </a:lnTo>
                  <a:lnTo>
                    <a:pt x="697" y="1386"/>
                  </a:lnTo>
                  <a:lnTo>
                    <a:pt x="651" y="1395"/>
                  </a:lnTo>
                  <a:lnTo>
                    <a:pt x="606" y="1405"/>
                  </a:lnTo>
                  <a:lnTo>
                    <a:pt x="563" y="1415"/>
                  </a:lnTo>
                  <a:lnTo>
                    <a:pt x="518" y="1427"/>
                  </a:lnTo>
                  <a:lnTo>
                    <a:pt x="476" y="1441"/>
                  </a:lnTo>
                  <a:lnTo>
                    <a:pt x="435" y="1456"/>
                  </a:lnTo>
                  <a:lnTo>
                    <a:pt x="397" y="1472"/>
                  </a:lnTo>
                  <a:lnTo>
                    <a:pt x="357" y="1488"/>
                  </a:lnTo>
                  <a:lnTo>
                    <a:pt x="321" y="1508"/>
                  </a:lnTo>
                  <a:lnTo>
                    <a:pt x="285" y="1527"/>
                  </a:lnTo>
                  <a:lnTo>
                    <a:pt x="252" y="1548"/>
                  </a:lnTo>
                  <a:lnTo>
                    <a:pt x="222" y="1569"/>
                  </a:lnTo>
                  <a:lnTo>
                    <a:pt x="191" y="1591"/>
                  </a:lnTo>
                  <a:lnTo>
                    <a:pt x="163" y="1614"/>
                  </a:lnTo>
                  <a:lnTo>
                    <a:pt x="137" y="1638"/>
                  </a:lnTo>
                  <a:lnTo>
                    <a:pt x="114" y="1662"/>
                  </a:lnTo>
                  <a:lnTo>
                    <a:pt x="91" y="1688"/>
                  </a:lnTo>
                  <a:lnTo>
                    <a:pt x="73" y="1714"/>
                  </a:lnTo>
                  <a:lnTo>
                    <a:pt x="55" y="1742"/>
                  </a:lnTo>
                  <a:lnTo>
                    <a:pt x="39" y="1767"/>
                  </a:lnTo>
                  <a:lnTo>
                    <a:pt x="28" y="1795"/>
                  </a:lnTo>
                  <a:lnTo>
                    <a:pt x="17" y="1823"/>
                  </a:lnTo>
                  <a:lnTo>
                    <a:pt x="10" y="1851"/>
                  </a:lnTo>
                  <a:lnTo>
                    <a:pt x="4" y="1879"/>
                  </a:lnTo>
                  <a:lnTo>
                    <a:pt x="1" y="1908"/>
                  </a:lnTo>
                  <a:lnTo>
                    <a:pt x="0" y="1935"/>
                  </a:lnTo>
                  <a:lnTo>
                    <a:pt x="3" y="1964"/>
                  </a:lnTo>
                  <a:lnTo>
                    <a:pt x="6" y="1991"/>
                  </a:lnTo>
                  <a:lnTo>
                    <a:pt x="13" y="2021"/>
                  </a:lnTo>
                  <a:lnTo>
                    <a:pt x="21" y="2049"/>
                  </a:lnTo>
                  <a:lnTo>
                    <a:pt x="34" y="2077"/>
                  </a:lnTo>
                  <a:lnTo>
                    <a:pt x="46" y="2102"/>
                  </a:lnTo>
                  <a:lnTo>
                    <a:pt x="62" y="2130"/>
                  </a:lnTo>
                  <a:lnTo>
                    <a:pt x="80" y="2157"/>
                  </a:lnTo>
                  <a:lnTo>
                    <a:pt x="100" y="2183"/>
                  </a:lnTo>
                  <a:lnTo>
                    <a:pt x="123" y="2208"/>
                  </a:lnTo>
                  <a:lnTo>
                    <a:pt x="149" y="2233"/>
                  </a:lnTo>
                  <a:lnTo>
                    <a:pt x="175" y="2255"/>
                  </a:lnTo>
                  <a:lnTo>
                    <a:pt x="204" y="2278"/>
                  </a:lnTo>
                  <a:lnTo>
                    <a:pt x="234" y="2300"/>
                  </a:lnTo>
                  <a:lnTo>
                    <a:pt x="267" y="2321"/>
                  </a:lnTo>
                  <a:lnTo>
                    <a:pt x="302" y="2340"/>
                  </a:lnTo>
                  <a:lnTo>
                    <a:pt x="336" y="2359"/>
                  </a:lnTo>
                  <a:lnTo>
                    <a:pt x="375" y="2378"/>
                  </a:lnTo>
                  <a:lnTo>
                    <a:pt x="413" y="2396"/>
                  </a:lnTo>
                  <a:lnTo>
                    <a:pt x="454" y="2409"/>
                  </a:lnTo>
                  <a:lnTo>
                    <a:pt x="496" y="2424"/>
                  </a:lnTo>
                  <a:lnTo>
                    <a:pt x="539" y="2438"/>
                  </a:lnTo>
                  <a:lnTo>
                    <a:pt x="582" y="2450"/>
                  </a:lnTo>
                  <a:lnTo>
                    <a:pt x="575" y="2355"/>
                  </a:lnTo>
                  <a:lnTo>
                    <a:pt x="539" y="2372"/>
                  </a:lnTo>
                  <a:lnTo>
                    <a:pt x="503" y="2391"/>
                  </a:lnTo>
                  <a:lnTo>
                    <a:pt x="469" y="2411"/>
                  </a:lnTo>
                  <a:lnTo>
                    <a:pt x="436" y="2433"/>
                  </a:lnTo>
                  <a:lnTo>
                    <a:pt x="407" y="2455"/>
                  </a:lnTo>
                  <a:lnTo>
                    <a:pt x="378" y="2478"/>
                  </a:lnTo>
                  <a:lnTo>
                    <a:pt x="352" y="2501"/>
                  </a:lnTo>
                  <a:lnTo>
                    <a:pt x="328" y="2526"/>
                  </a:lnTo>
                  <a:lnTo>
                    <a:pt x="306" y="2552"/>
                  </a:lnTo>
                  <a:lnTo>
                    <a:pt x="285" y="2577"/>
                  </a:lnTo>
                  <a:lnTo>
                    <a:pt x="268" y="2603"/>
                  </a:lnTo>
                  <a:lnTo>
                    <a:pt x="252" y="2630"/>
                  </a:lnTo>
                  <a:lnTo>
                    <a:pt x="240" y="2657"/>
                  </a:lnTo>
                  <a:lnTo>
                    <a:pt x="229" y="2684"/>
                  </a:lnTo>
                  <a:lnTo>
                    <a:pt x="220" y="2713"/>
                  </a:lnTo>
                  <a:lnTo>
                    <a:pt x="213" y="2740"/>
                  </a:lnTo>
                  <a:lnTo>
                    <a:pt x="211" y="2768"/>
                  </a:lnTo>
                  <a:lnTo>
                    <a:pt x="210" y="2796"/>
                  </a:lnTo>
                  <a:lnTo>
                    <a:pt x="211" y="2825"/>
                  </a:lnTo>
                  <a:lnTo>
                    <a:pt x="214" y="2852"/>
                  </a:lnTo>
                  <a:lnTo>
                    <a:pt x="220" y="2881"/>
                  </a:lnTo>
                  <a:lnTo>
                    <a:pt x="229" y="2908"/>
                  </a:lnTo>
                  <a:lnTo>
                    <a:pt x="240" y="2936"/>
                  </a:lnTo>
                  <a:lnTo>
                    <a:pt x="252" y="2963"/>
                  </a:lnTo>
                  <a:lnTo>
                    <a:pt x="268" y="2991"/>
                  </a:lnTo>
                  <a:lnTo>
                    <a:pt x="285" y="3017"/>
                  </a:lnTo>
                  <a:lnTo>
                    <a:pt x="306" y="3043"/>
                  </a:lnTo>
                  <a:lnTo>
                    <a:pt x="328" y="3068"/>
                  </a:lnTo>
                  <a:lnTo>
                    <a:pt x="352" y="3093"/>
                  </a:lnTo>
                  <a:lnTo>
                    <a:pt x="378" y="3116"/>
                  </a:lnTo>
                  <a:lnTo>
                    <a:pt x="408" y="3137"/>
                  </a:lnTo>
                  <a:lnTo>
                    <a:pt x="439" y="3160"/>
                  </a:lnTo>
                  <a:lnTo>
                    <a:pt x="470" y="3181"/>
                  </a:lnTo>
                  <a:lnTo>
                    <a:pt x="503" y="3201"/>
                  </a:lnTo>
                  <a:lnTo>
                    <a:pt x="540" y="3220"/>
                  </a:lnTo>
                  <a:lnTo>
                    <a:pt x="575" y="3238"/>
                  </a:lnTo>
                  <a:lnTo>
                    <a:pt x="614" y="3256"/>
                  </a:lnTo>
                  <a:lnTo>
                    <a:pt x="655" y="3271"/>
                  </a:lnTo>
                  <a:lnTo>
                    <a:pt x="697" y="3287"/>
                  </a:lnTo>
                  <a:lnTo>
                    <a:pt x="739" y="3299"/>
                  </a:lnTo>
                  <a:lnTo>
                    <a:pt x="783" y="3311"/>
                  </a:lnTo>
                  <a:lnTo>
                    <a:pt x="828" y="3322"/>
                  </a:lnTo>
                  <a:lnTo>
                    <a:pt x="873" y="3331"/>
                  </a:lnTo>
                  <a:lnTo>
                    <a:pt x="920" y="3340"/>
                  </a:lnTo>
                  <a:lnTo>
                    <a:pt x="967" y="3346"/>
                  </a:lnTo>
                  <a:lnTo>
                    <a:pt x="1014" y="3351"/>
                  </a:lnTo>
                  <a:lnTo>
                    <a:pt x="1061" y="3355"/>
                  </a:lnTo>
                  <a:lnTo>
                    <a:pt x="1110" y="3359"/>
                  </a:lnTo>
                  <a:lnTo>
                    <a:pt x="1157" y="3359"/>
                  </a:lnTo>
                  <a:lnTo>
                    <a:pt x="1205" y="3359"/>
                  </a:lnTo>
                  <a:lnTo>
                    <a:pt x="1254" y="3358"/>
                  </a:lnTo>
                  <a:lnTo>
                    <a:pt x="1416" y="3480"/>
                  </a:lnTo>
                  <a:lnTo>
                    <a:pt x="1473" y="3521"/>
                  </a:lnTo>
                  <a:lnTo>
                    <a:pt x="1534" y="3560"/>
                  </a:lnTo>
                  <a:lnTo>
                    <a:pt x="1599" y="3596"/>
                  </a:lnTo>
                  <a:lnTo>
                    <a:pt x="1667" y="3632"/>
                  </a:lnTo>
                  <a:lnTo>
                    <a:pt x="1738" y="3665"/>
                  </a:lnTo>
                  <a:lnTo>
                    <a:pt x="1810" y="3695"/>
                  </a:lnTo>
                  <a:lnTo>
                    <a:pt x="1886" y="3723"/>
                  </a:lnTo>
                  <a:lnTo>
                    <a:pt x="1965" y="3749"/>
                  </a:lnTo>
                  <a:lnTo>
                    <a:pt x="2046" y="3772"/>
                  </a:lnTo>
                  <a:lnTo>
                    <a:pt x="2128" y="3794"/>
                  </a:lnTo>
                  <a:lnTo>
                    <a:pt x="2214" y="3810"/>
                  </a:lnTo>
                  <a:lnTo>
                    <a:pt x="2299" y="3828"/>
                  </a:lnTo>
                  <a:lnTo>
                    <a:pt x="2388" y="3841"/>
                  </a:lnTo>
                  <a:lnTo>
                    <a:pt x="2475" y="3851"/>
                  </a:lnTo>
                  <a:lnTo>
                    <a:pt x="2565" y="3859"/>
                  </a:lnTo>
                  <a:lnTo>
                    <a:pt x="2655" y="3862"/>
                  </a:lnTo>
                  <a:lnTo>
                    <a:pt x="2745" y="3865"/>
                  </a:lnTo>
                  <a:lnTo>
                    <a:pt x="2835" y="3863"/>
                  </a:lnTo>
                  <a:lnTo>
                    <a:pt x="2923" y="3860"/>
                  </a:lnTo>
                  <a:lnTo>
                    <a:pt x="3014" y="3853"/>
                  </a:lnTo>
                  <a:lnTo>
                    <a:pt x="3102" y="3843"/>
                  </a:lnTo>
                  <a:lnTo>
                    <a:pt x="3190" y="3831"/>
                  </a:lnTo>
                  <a:lnTo>
                    <a:pt x="3277" y="3817"/>
                  </a:lnTo>
                  <a:lnTo>
                    <a:pt x="3361" y="3800"/>
                  </a:lnTo>
                  <a:lnTo>
                    <a:pt x="3446" y="3779"/>
                  </a:lnTo>
                  <a:lnTo>
                    <a:pt x="3773" y="3827"/>
                  </a:lnTo>
                  <a:lnTo>
                    <a:pt x="3825" y="3859"/>
                  </a:lnTo>
                  <a:lnTo>
                    <a:pt x="3882" y="3890"/>
                  </a:lnTo>
                  <a:lnTo>
                    <a:pt x="3940" y="3918"/>
                  </a:lnTo>
                  <a:lnTo>
                    <a:pt x="4001" y="3946"/>
                  </a:lnTo>
                  <a:lnTo>
                    <a:pt x="4064" y="3972"/>
                  </a:lnTo>
                  <a:lnTo>
                    <a:pt x="4130" y="3996"/>
                  </a:lnTo>
                  <a:lnTo>
                    <a:pt x="4196" y="4016"/>
                  </a:lnTo>
                  <a:lnTo>
                    <a:pt x="4267" y="4036"/>
                  </a:lnTo>
                  <a:lnTo>
                    <a:pt x="4338" y="4053"/>
                  </a:lnTo>
                  <a:lnTo>
                    <a:pt x="4410" y="4068"/>
                  </a:lnTo>
                  <a:lnTo>
                    <a:pt x="4483" y="4082"/>
                  </a:lnTo>
                  <a:lnTo>
                    <a:pt x="4557" y="4093"/>
                  </a:lnTo>
                  <a:lnTo>
                    <a:pt x="4634" y="4100"/>
                  </a:lnTo>
                  <a:lnTo>
                    <a:pt x="4710" y="4107"/>
                  </a:lnTo>
                  <a:lnTo>
                    <a:pt x="4787" y="4109"/>
                  </a:lnTo>
                  <a:lnTo>
                    <a:pt x="4865" y="4112"/>
                  </a:lnTo>
                  <a:lnTo>
                    <a:pt x="4940" y="4111"/>
                  </a:lnTo>
                  <a:lnTo>
                    <a:pt x="5018" y="4108"/>
                  </a:lnTo>
                  <a:lnTo>
                    <a:pt x="5094" y="4102"/>
                  </a:lnTo>
                  <a:lnTo>
                    <a:pt x="5169" y="4094"/>
                  </a:lnTo>
                  <a:lnTo>
                    <a:pt x="5245" y="4084"/>
                  </a:lnTo>
                  <a:lnTo>
                    <a:pt x="5318" y="4072"/>
                  </a:lnTo>
                  <a:lnTo>
                    <a:pt x="5390" y="4058"/>
                  </a:lnTo>
                  <a:lnTo>
                    <a:pt x="5462" y="4041"/>
                  </a:lnTo>
                  <a:lnTo>
                    <a:pt x="5532" y="4022"/>
                  </a:lnTo>
                  <a:lnTo>
                    <a:pt x="5600" y="4001"/>
                  </a:lnTo>
                  <a:lnTo>
                    <a:pt x="5666" y="3978"/>
                  </a:lnTo>
                  <a:lnTo>
                    <a:pt x="5730" y="3953"/>
                  </a:lnTo>
                  <a:lnTo>
                    <a:pt x="5792" y="3926"/>
                  </a:lnTo>
                  <a:lnTo>
                    <a:pt x="5850" y="3897"/>
                  </a:lnTo>
                  <a:lnTo>
                    <a:pt x="5907" y="3866"/>
                  </a:lnTo>
                  <a:lnTo>
                    <a:pt x="5961" y="3834"/>
                  </a:lnTo>
                  <a:lnTo>
                    <a:pt x="6013" y="3801"/>
                  </a:lnTo>
                  <a:lnTo>
                    <a:pt x="6062" y="3766"/>
                  </a:lnTo>
                  <a:lnTo>
                    <a:pt x="6106" y="3728"/>
                  </a:lnTo>
                  <a:lnTo>
                    <a:pt x="6147" y="3691"/>
                  </a:lnTo>
                  <a:lnTo>
                    <a:pt x="6185" y="3652"/>
                  </a:lnTo>
                  <a:lnTo>
                    <a:pt x="6219" y="3611"/>
                  </a:lnTo>
                  <a:lnTo>
                    <a:pt x="6251" y="3569"/>
                  </a:lnTo>
                  <a:lnTo>
                    <a:pt x="6446" y="3537"/>
                  </a:lnTo>
                  <a:lnTo>
                    <a:pt x="6507" y="3554"/>
                  </a:lnTo>
                  <a:lnTo>
                    <a:pt x="6569" y="3566"/>
                  </a:lnTo>
                  <a:lnTo>
                    <a:pt x="6631" y="3577"/>
                  </a:lnTo>
                  <a:lnTo>
                    <a:pt x="6693" y="3585"/>
                  </a:lnTo>
                  <a:lnTo>
                    <a:pt x="6757" y="3594"/>
                  </a:lnTo>
                  <a:lnTo>
                    <a:pt x="6821" y="3600"/>
                  </a:lnTo>
                  <a:lnTo>
                    <a:pt x="6885" y="3605"/>
                  </a:lnTo>
                  <a:lnTo>
                    <a:pt x="6952" y="3606"/>
                  </a:lnTo>
                  <a:lnTo>
                    <a:pt x="7015" y="3606"/>
                  </a:lnTo>
                  <a:lnTo>
                    <a:pt x="7081" y="3604"/>
                  </a:lnTo>
                  <a:lnTo>
                    <a:pt x="7146" y="3600"/>
                  </a:lnTo>
                  <a:lnTo>
                    <a:pt x="7209" y="3593"/>
                  </a:lnTo>
                  <a:lnTo>
                    <a:pt x="7273" y="3585"/>
                  </a:lnTo>
                  <a:lnTo>
                    <a:pt x="7336" y="3576"/>
                  </a:lnTo>
                  <a:lnTo>
                    <a:pt x="7398" y="3565"/>
                  </a:lnTo>
                  <a:lnTo>
                    <a:pt x="7459" y="3552"/>
                  </a:lnTo>
                  <a:lnTo>
                    <a:pt x="7519" y="3535"/>
                  </a:lnTo>
                  <a:lnTo>
                    <a:pt x="7577" y="3518"/>
                  </a:lnTo>
                  <a:lnTo>
                    <a:pt x="7633" y="3500"/>
                  </a:lnTo>
                  <a:lnTo>
                    <a:pt x="7689" y="3480"/>
                  </a:lnTo>
                  <a:lnTo>
                    <a:pt x="7742" y="3457"/>
                  </a:lnTo>
                  <a:lnTo>
                    <a:pt x="7793" y="3434"/>
                  </a:lnTo>
                  <a:lnTo>
                    <a:pt x="7842" y="3410"/>
                  </a:lnTo>
                  <a:lnTo>
                    <a:pt x="7889" y="3382"/>
                  </a:lnTo>
                  <a:lnTo>
                    <a:pt x="7933" y="3355"/>
                  </a:lnTo>
                  <a:lnTo>
                    <a:pt x="7976" y="3326"/>
                  </a:lnTo>
                  <a:lnTo>
                    <a:pt x="8015" y="3295"/>
                  </a:lnTo>
                  <a:lnTo>
                    <a:pt x="8052" y="3263"/>
                  </a:lnTo>
                  <a:lnTo>
                    <a:pt x="8085" y="3231"/>
                  </a:lnTo>
                  <a:lnTo>
                    <a:pt x="8117" y="3197"/>
                  </a:lnTo>
                  <a:lnTo>
                    <a:pt x="8145" y="3163"/>
                  </a:lnTo>
                  <a:lnTo>
                    <a:pt x="8170" y="3128"/>
                  </a:lnTo>
                  <a:lnTo>
                    <a:pt x="8191" y="3093"/>
                  </a:lnTo>
                  <a:lnTo>
                    <a:pt x="8211" y="3056"/>
                  </a:lnTo>
                  <a:lnTo>
                    <a:pt x="8226" y="3019"/>
                  </a:lnTo>
                  <a:lnTo>
                    <a:pt x="8239" y="2982"/>
                  </a:lnTo>
                  <a:lnTo>
                    <a:pt x="8247" y="2943"/>
                  </a:lnTo>
                  <a:lnTo>
                    <a:pt x="8253" y="2906"/>
                  </a:lnTo>
                  <a:lnTo>
                    <a:pt x="8256" y="2868"/>
                  </a:lnTo>
                  <a:lnTo>
                    <a:pt x="8199" y="2867"/>
                  </a:lnTo>
                  <a:lnTo>
                    <a:pt x="8274" y="2860"/>
                  </a:lnTo>
                  <a:lnTo>
                    <a:pt x="8347" y="2851"/>
                  </a:lnTo>
                  <a:lnTo>
                    <a:pt x="8421" y="2843"/>
                  </a:lnTo>
                  <a:lnTo>
                    <a:pt x="8493" y="2830"/>
                  </a:lnTo>
                  <a:lnTo>
                    <a:pt x="8566" y="2815"/>
                  </a:lnTo>
                  <a:lnTo>
                    <a:pt x="8635" y="2799"/>
                  </a:lnTo>
                  <a:lnTo>
                    <a:pt x="8705" y="2781"/>
                  </a:lnTo>
                  <a:lnTo>
                    <a:pt x="8771" y="2759"/>
                  </a:lnTo>
                  <a:lnTo>
                    <a:pt x="8837" y="2737"/>
                  </a:lnTo>
                  <a:lnTo>
                    <a:pt x="8899" y="2713"/>
                  </a:lnTo>
                  <a:lnTo>
                    <a:pt x="8959" y="2685"/>
                  </a:lnTo>
                  <a:lnTo>
                    <a:pt x="9019" y="2659"/>
                  </a:lnTo>
                  <a:lnTo>
                    <a:pt x="9075" y="2628"/>
                  </a:lnTo>
                  <a:lnTo>
                    <a:pt x="9128" y="2596"/>
                  </a:lnTo>
                  <a:lnTo>
                    <a:pt x="9179" y="2563"/>
                  </a:lnTo>
                  <a:lnTo>
                    <a:pt x="9225" y="2530"/>
                  </a:lnTo>
                  <a:lnTo>
                    <a:pt x="9271" y="2494"/>
                  </a:lnTo>
                  <a:lnTo>
                    <a:pt x="9313" y="2458"/>
                  </a:lnTo>
                  <a:lnTo>
                    <a:pt x="9350" y="2419"/>
                  </a:lnTo>
                  <a:lnTo>
                    <a:pt x="9386" y="2378"/>
                  </a:lnTo>
                  <a:lnTo>
                    <a:pt x="9417" y="2339"/>
                  </a:lnTo>
                  <a:lnTo>
                    <a:pt x="9444" y="2298"/>
                  </a:lnTo>
                  <a:lnTo>
                    <a:pt x="9470" y="2256"/>
                  </a:lnTo>
                  <a:lnTo>
                    <a:pt x="9490" y="2214"/>
                  </a:lnTo>
                  <a:lnTo>
                    <a:pt x="9507" y="2170"/>
                  </a:lnTo>
                  <a:lnTo>
                    <a:pt x="9521" y="2127"/>
                  </a:lnTo>
                  <a:lnTo>
                    <a:pt x="9531" y="2082"/>
                  </a:lnTo>
                  <a:lnTo>
                    <a:pt x="9535" y="2039"/>
                  </a:lnTo>
                  <a:lnTo>
                    <a:pt x="9538" y="1994"/>
                  </a:lnTo>
                  <a:lnTo>
                    <a:pt x="9535" y="1950"/>
                  </a:lnTo>
                  <a:lnTo>
                    <a:pt x="9531" y="1906"/>
                  </a:lnTo>
                  <a:lnTo>
                    <a:pt x="9521" y="1861"/>
                  </a:lnTo>
                  <a:lnTo>
                    <a:pt x="9507" y="1817"/>
                  </a:lnTo>
                  <a:lnTo>
                    <a:pt x="9491" y="1774"/>
                  </a:lnTo>
                  <a:lnTo>
                    <a:pt x="9471" y="1733"/>
                  </a:lnTo>
                  <a:lnTo>
                    <a:pt x="9445" y="1690"/>
                  </a:lnTo>
                  <a:lnTo>
                    <a:pt x="9418" y="1649"/>
                  </a:lnTo>
                  <a:lnTo>
                    <a:pt x="9388" y="1609"/>
                  </a:lnTo>
                  <a:lnTo>
                    <a:pt x="9351" y="1570"/>
                  </a:lnTo>
                  <a:lnTo>
                    <a:pt x="9313" y="1530"/>
                  </a:lnTo>
                  <a:lnTo>
                    <a:pt x="9272" y="1492"/>
                  </a:lnTo>
                  <a:lnTo>
                    <a:pt x="9228" y="1458"/>
                  </a:lnTo>
                  <a:lnTo>
                    <a:pt x="9180" y="1424"/>
                  </a:lnTo>
                  <a:lnTo>
                    <a:pt x="9130" y="1391"/>
                  </a:lnTo>
                  <a:lnTo>
                    <a:pt x="9077" y="1359"/>
                  </a:lnTo>
                  <a:lnTo>
                    <a:pt x="9160" y="1535"/>
                  </a:lnTo>
                  <a:lnTo>
                    <a:pt x="9188" y="1504"/>
                  </a:lnTo>
                  <a:lnTo>
                    <a:pt x="9215" y="1472"/>
                  </a:lnTo>
                  <a:lnTo>
                    <a:pt x="9239" y="1438"/>
                  </a:lnTo>
                  <a:lnTo>
                    <a:pt x="9259" y="1405"/>
                  </a:lnTo>
                  <a:lnTo>
                    <a:pt x="9277" y="1372"/>
                  </a:lnTo>
                  <a:lnTo>
                    <a:pt x="9292" y="1336"/>
                  </a:lnTo>
                  <a:lnTo>
                    <a:pt x="9304" y="1302"/>
                  </a:lnTo>
                  <a:lnTo>
                    <a:pt x="9312" y="1266"/>
                  </a:lnTo>
                  <a:lnTo>
                    <a:pt x="9318" y="1232"/>
                  </a:lnTo>
                  <a:lnTo>
                    <a:pt x="9319" y="1196"/>
                  </a:lnTo>
                  <a:lnTo>
                    <a:pt x="9319" y="1161"/>
                  </a:lnTo>
                  <a:lnTo>
                    <a:pt x="9316" y="1125"/>
                  </a:lnTo>
                  <a:lnTo>
                    <a:pt x="9308" y="1089"/>
                  </a:lnTo>
                  <a:lnTo>
                    <a:pt x="9298" y="1054"/>
                  </a:lnTo>
                  <a:lnTo>
                    <a:pt x="9286" y="1018"/>
                  </a:lnTo>
                  <a:lnTo>
                    <a:pt x="9270" y="985"/>
                  </a:lnTo>
                  <a:lnTo>
                    <a:pt x="9251" y="951"/>
                  </a:lnTo>
                  <a:lnTo>
                    <a:pt x="9229" y="917"/>
                  </a:lnTo>
                  <a:lnTo>
                    <a:pt x="9204" y="885"/>
                  </a:lnTo>
                  <a:lnTo>
                    <a:pt x="9176" y="854"/>
                  </a:lnTo>
                  <a:lnTo>
                    <a:pt x="9146" y="823"/>
                  </a:lnTo>
                  <a:lnTo>
                    <a:pt x="9113" y="793"/>
                  </a:lnTo>
                  <a:lnTo>
                    <a:pt x="9078" y="764"/>
                  </a:lnTo>
                  <a:lnTo>
                    <a:pt x="9039" y="737"/>
                  </a:lnTo>
                  <a:lnTo>
                    <a:pt x="8999" y="711"/>
                  </a:lnTo>
                  <a:lnTo>
                    <a:pt x="8956" y="685"/>
                  </a:lnTo>
                  <a:lnTo>
                    <a:pt x="8911" y="661"/>
                  </a:lnTo>
                  <a:lnTo>
                    <a:pt x="8865" y="639"/>
                  </a:lnTo>
                  <a:lnTo>
                    <a:pt x="8816" y="618"/>
                  </a:lnTo>
                  <a:lnTo>
                    <a:pt x="8765" y="598"/>
                  </a:lnTo>
                  <a:lnTo>
                    <a:pt x="8713" y="579"/>
                  </a:lnTo>
                  <a:lnTo>
                    <a:pt x="8660" y="563"/>
                  </a:lnTo>
                  <a:lnTo>
                    <a:pt x="8604" y="548"/>
                  </a:lnTo>
                  <a:lnTo>
                    <a:pt x="8549" y="535"/>
                  </a:lnTo>
                  <a:lnTo>
                    <a:pt x="8491" y="524"/>
                  </a:lnTo>
                  <a:lnTo>
                    <a:pt x="8433" y="514"/>
                  </a:lnTo>
                  <a:lnTo>
                    <a:pt x="8375" y="506"/>
                  </a:lnTo>
                  <a:lnTo>
                    <a:pt x="8442" y="479"/>
                  </a:lnTo>
                  <a:lnTo>
                    <a:pt x="8428" y="447"/>
                  </a:lnTo>
                  <a:lnTo>
                    <a:pt x="8410" y="417"/>
                  </a:lnTo>
                  <a:lnTo>
                    <a:pt x="8391" y="388"/>
                  </a:lnTo>
                  <a:lnTo>
                    <a:pt x="8368" y="358"/>
                  </a:lnTo>
                  <a:lnTo>
                    <a:pt x="8344" y="329"/>
                  </a:lnTo>
                  <a:lnTo>
                    <a:pt x="8318" y="302"/>
                  </a:lnTo>
                  <a:lnTo>
                    <a:pt x="8287" y="274"/>
                  </a:lnTo>
                  <a:lnTo>
                    <a:pt x="8254" y="249"/>
                  </a:lnTo>
                  <a:lnTo>
                    <a:pt x="8222" y="223"/>
                  </a:lnTo>
                  <a:lnTo>
                    <a:pt x="8186" y="199"/>
                  </a:lnTo>
                  <a:lnTo>
                    <a:pt x="8147" y="178"/>
                  </a:lnTo>
                  <a:lnTo>
                    <a:pt x="8106" y="155"/>
                  </a:lnTo>
                  <a:lnTo>
                    <a:pt x="8063" y="134"/>
                  </a:lnTo>
                  <a:lnTo>
                    <a:pt x="8020" y="116"/>
                  </a:lnTo>
                  <a:lnTo>
                    <a:pt x="7974" y="97"/>
                  </a:lnTo>
                  <a:lnTo>
                    <a:pt x="7927" y="80"/>
                  </a:lnTo>
                  <a:lnTo>
                    <a:pt x="7878" y="66"/>
                  </a:lnTo>
                  <a:lnTo>
                    <a:pt x="7829" y="52"/>
                  </a:lnTo>
                  <a:lnTo>
                    <a:pt x="7778" y="40"/>
                  </a:lnTo>
                  <a:lnTo>
                    <a:pt x="7726" y="28"/>
                  </a:lnTo>
                  <a:lnTo>
                    <a:pt x="7675" y="20"/>
                  </a:lnTo>
                  <a:lnTo>
                    <a:pt x="7621" y="13"/>
                  </a:lnTo>
                  <a:lnTo>
                    <a:pt x="7566" y="8"/>
                  </a:lnTo>
                  <a:lnTo>
                    <a:pt x="7512" y="4"/>
                  </a:lnTo>
                  <a:lnTo>
                    <a:pt x="7458" y="1"/>
                  </a:lnTo>
                  <a:lnTo>
                    <a:pt x="7404" y="0"/>
                  </a:lnTo>
                  <a:lnTo>
                    <a:pt x="7348" y="1"/>
                  </a:lnTo>
                  <a:lnTo>
                    <a:pt x="7293" y="4"/>
                  </a:lnTo>
                  <a:lnTo>
                    <a:pt x="7239" y="7"/>
                  </a:lnTo>
                  <a:lnTo>
                    <a:pt x="7185" y="13"/>
                  </a:lnTo>
                  <a:lnTo>
                    <a:pt x="7132" y="20"/>
                  </a:lnTo>
                  <a:lnTo>
                    <a:pt x="7079" y="28"/>
                  </a:lnTo>
                  <a:lnTo>
                    <a:pt x="7026" y="40"/>
                  </a:lnTo>
                  <a:lnTo>
                    <a:pt x="6975" y="52"/>
                  </a:lnTo>
                  <a:lnTo>
                    <a:pt x="6925" y="65"/>
                  </a:lnTo>
                  <a:lnTo>
                    <a:pt x="6877" y="79"/>
                  </a:lnTo>
                  <a:lnTo>
                    <a:pt x="6829" y="97"/>
                  </a:lnTo>
                  <a:lnTo>
                    <a:pt x="6786" y="115"/>
                  </a:lnTo>
                  <a:lnTo>
                    <a:pt x="6741" y="134"/>
                  </a:lnTo>
                  <a:lnTo>
                    <a:pt x="6697" y="154"/>
                  </a:lnTo>
                  <a:lnTo>
                    <a:pt x="6488" y="159"/>
                  </a:lnTo>
                  <a:lnTo>
                    <a:pt x="6450" y="139"/>
                  </a:lnTo>
                  <a:lnTo>
                    <a:pt x="6412" y="120"/>
                  </a:lnTo>
                  <a:lnTo>
                    <a:pt x="6373" y="103"/>
                  </a:lnTo>
                  <a:lnTo>
                    <a:pt x="6332" y="87"/>
                  </a:lnTo>
                  <a:lnTo>
                    <a:pt x="6289" y="72"/>
                  </a:lnTo>
                  <a:lnTo>
                    <a:pt x="6245" y="59"/>
                  </a:lnTo>
                  <a:lnTo>
                    <a:pt x="6202" y="46"/>
                  </a:lnTo>
                  <a:lnTo>
                    <a:pt x="6156" y="36"/>
                  </a:lnTo>
                  <a:lnTo>
                    <a:pt x="6108" y="27"/>
                  </a:lnTo>
                  <a:lnTo>
                    <a:pt x="6062" y="19"/>
                  </a:lnTo>
                  <a:lnTo>
                    <a:pt x="6013" y="12"/>
                  </a:lnTo>
                  <a:lnTo>
                    <a:pt x="5964" y="6"/>
                  </a:lnTo>
                  <a:lnTo>
                    <a:pt x="5916" y="3"/>
                  </a:lnTo>
                  <a:lnTo>
                    <a:pt x="5867" y="1"/>
                  </a:lnTo>
                  <a:lnTo>
                    <a:pt x="5817" y="0"/>
                  </a:lnTo>
                  <a:lnTo>
                    <a:pt x="5767" y="1"/>
                  </a:lnTo>
                  <a:lnTo>
                    <a:pt x="5718" y="3"/>
                  </a:lnTo>
                  <a:lnTo>
                    <a:pt x="5669" y="7"/>
                  </a:lnTo>
                  <a:lnTo>
                    <a:pt x="5621" y="13"/>
                  </a:lnTo>
                  <a:lnTo>
                    <a:pt x="5572" y="19"/>
                  </a:lnTo>
                  <a:lnTo>
                    <a:pt x="5526" y="27"/>
                  </a:lnTo>
                  <a:lnTo>
                    <a:pt x="5480" y="36"/>
                  </a:lnTo>
                  <a:lnTo>
                    <a:pt x="5433" y="46"/>
                  </a:lnTo>
                  <a:lnTo>
                    <a:pt x="5388" y="59"/>
                  </a:lnTo>
                  <a:lnTo>
                    <a:pt x="5345" y="72"/>
                  </a:lnTo>
                  <a:lnTo>
                    <a:pt x="5302" y="87"/>
                  </a:lnTo>
                  <a:lnTo>
                    <a:pt x="5261" y="104"/>
                  </a:lnTo>
                  <a:lnTo>
                    <a:pt x="5221" y="121"/>
                  </a:lnTo>
                  <a:lnTo>
                    <a:pt x="5185" y="140"/>
                  </a:lnTo>
                  <a:lnTo>
                    <a:pt x="5147" y="159"/>
                  </a:lnTo>
                  <a:lnTo>
                    <a:pt x="5114" y="181"/>
                  </a:lnTo>
                  <a:lnTo>
                    <a:pt x="5080" y="202"/>
                  </a:lnTo>
                  <a:lnTo>
                    <a:pt x="5050" y="225"/>
                  </a:lnTo>
                  <a:lnTo>
                    <a:pt x="5022" y="247"/>
                  </a:lnTo>
                  <a:lnTo>
                    <a:pt x="4823" y="253"/>
                  </a:lnTo>
                  <a:lnTo>
                    <a:pt x="4774" y="234"/>
                  </a:lnTo>
                  <a:lnTo>
                    <a:pt x="4722" y="215"/>
                  </a:lnTo>
                  <a:lnTo>
                    <a:pt x="4669" y="199"/>
                  </a:lnTo>
                  <a:lnTo>
                    <a:pt x="4615" y="184"/>
                  </a:lnTo>
                  <a:lnTo>
                    <a:pt x="4561" y="171"/>
                  </a:lnTo>
                  <a:lnTo>
                    <a:pt x="4504" y="159"/>
                  </a:lnTo>
                  <a:lnTo>
                    <a:pt x="4447" y="149"/>
                  </a:lnTo>
                  <a:lnTo>
                    <a:pt x="4389" y="140"/>
                  </a:lnTo>
                  <a:lnTo>
                    <a:pt x="4331" y="134"/>
                  </a:lnTo>
                  <a:lnTo>
                    <a:pt x="4273" y="128"/>
                  </a:lnTo>
                  <a:lnTo>
                    <a:pt x="4211" y="126"/>
                  </a:lnTo>
                  <a:lnTo>
                    <a:pt x="4154" y="123"/>
                  </a:lnTo>
                  <a:lnTo>
                    <a:pt x="4093" y="123"/>
                  </a:lnTo>
                  <a:lnTo>
                    <a:pt x="4035" y="126"/>
                  </a:lnTo>
                  <a:lnTo>
                    <a:pt x="3975" y="129"/>
                  </a:lnTo>
                  <a:lnTo>
                    <a:pt x="3917" y="134"/>
                  </a:lnTo>
                  <a:lnTo>
                    <a:pt x="3856" y="142"/>
                  </a:lnTo>
                  <a:lnTo>
                    <a:pt x="3800" y="151"/>
                  </a:lnTo>
                  <a:lnTo>
                    <a:pt x="3743" y="162"/>
                  </a:lnTo>
                  <a:lnTo>
                    <a:pt x="3688" y="174"/>
                  </a:lnTo>
                  <a:lnTo>
                    <a:pt x="3633" y="189"/>
                  </a:lnTo>
                  <a:lnTo>
                    <a:pt x="3579" y="205"/>
                  </a:lnTo>
                  <a:lnTo>
                    <a:pt x="3528" y="221"/>
                  </a:lnTo>
                  <a:lnTo>
                    <a:pt x="3476" y="240"/>
                  </a:lnTo>
                  <a:lnTo>
                    <a:pt x="3428" y="261"/>
                  </a:lnTo>
                  <a:lnTo>
                    <a:pt x="3381" y="282"/>
                  </a:lnTo>
                  <a:lnTo>
                    <a:pt x="3336" y="305"/>
                  </a:lnTo>
                  <a:lnTo>
                    <a:pt x="3294" y="329"/>
                  </a:lnTo>
                  <a:lnTo>
                    <a:pt x="3253" y="354"/>
                  </a:lnTo>
                  <a:lnTo>
                    <a:pt x="3215" y="382"/>
                  </a:lnTo>
                  <a:lnTo>
                    <a:pt x="3178" y="409"/>
                  </a:lnTo>
                  <a:lnTo>
                    <a:pt x="2925" y="446"/>
                  </a:lnTo>
                  <a:lnTo>
                    <a:pt x="2855" y="431"/>
                  </a:lnTo>
                  <a:lnTo>
                    <a:pt x="2784" y="415"/>
                  </a:lnTo>
                  <a:lnTo>
                    <a:pt x="2712" y="404"/>
                  </a:lnTo>
                  <a:lnTo>
                    <a:pt x="2639" y="394"/>
                  </a:lnTo>
                  <a:lnTo>
                    <a:pt x="2565" y="385"/>
                  </a:lnTo>
                  <a:lnTo>
                    <a:pt x="2491" y="380"/>
                  </a:lnTo>
                  <a:lnTo>
                    <a:pt x="2416" y="376"/>
                  </a:lnTo>
                  <a:lnTo>
                    <a:pt x="2343" y="375"/>
                  </a:lnTo>
                  <a:lnTo>
                    <a:pt x="2266" y="376"/>
                  </a:lnTo>
                  <a:lnTo>
                    <a:pt x="2193" y="380"/>
                  </a:lnTo>
                  <a:lnTo>
                    <a:pt x="2118" y="384"/>
                  </a:lnTo>
                  <a:lnTo>
                    <a:pt x="2044" y="392"/>
                  </a:lnTo>
                  <a:lnTo>
                    <a:pt x="1971" y="402"/>
                  </a:lnTo>
                  <a:lnTo>
                    <a:pt x="1899" y="414"/>
                  </a:lnTo>
                  <a:lnTo>
                    <a:pt x="1829" y="427"/>
                  </a:lnTo>
                  <a:lnTo>
                    <a:pt x="1759" y="444"/>
                  </a:lnTo>
                  <a:lnTo>
                    <a:pt x="1690" y="461"/>
                  </a:lnTo>
                  <a:lnTo>
                    <a:pt x="1623" y="481"/>
                  </a:lnTo>
                  <a:lnTo>
                    <a:pt x="1558" y="503"/>
                  </a:lnTo>
                  <a:lnTo>
                    <a:pt x="1496" y="527"/>
                  </a:lnTo>
                  <a:lnTo>
                    <a:pt x="1434" y="552"/>
                  </a:lnTo>
                  <a:lnTo>
                    <a:pt x="1377" y="580"/>
                  </a:lnTo>
                  <a:lnTo>
                    <a:pt x="1320" y="609"/>
                  </a:lnTo>
                  <a:lnTo>
                    <a:pt x="1267" y="639"/>
                  </a:lnTo>
                  <a:lnTo>
                    <a:pt x="1215" y="671"/>
                  </a:lnTo>
                  <a:lnTo>
                    <a:pt x="1167" y="706"/>
                  </a:lnTo>
                  <a:lnTo>
                    <a:pt x="1121" y="742"/>
                  </a:lnTo>
                  <a:lnTo>
                    <a:pt x="1079" y="777"/>
                  </a:lnTo>
                  <a:lnTo>
                    <a:pt x="1042" y="815"/>
                  </a:lnTo>
                  <a:lnTo>
                    <a:pt x="1006" y="854"/>
                  </a:lnTo>
                  <a:lnTo>
                    <a:pt x="975" y="894"/>
                  </a:lnTo>
                  <a:lnTo>
                    <a:pt x="946" y="933"/>
                  </a:lnTo>
                  <a:lnTo>
                    <a:pt x="920" y="975"/>
                  </a:lnTo>
                  <a:lnTo>
                    <a:pt x="898" y="1018"/>
                  </a:lnTo>
                  <a:lnTo>
                    <a:pt x="879" y="1059"/>
                  </a:lnTo>
                  <a:lnTo>
                    <a:pt x="866" y="1103"/>
                  </a:lnTo>
                  <a:lnTo>
                    <a:pt x="855" y="1147"/>
                  </a:lnTo>
                  <a:lnTo>
                    <a:pt x="848" y="1190"/>
                  </a:lnTo>
                  <a:lnTo>
                    <a:pt x="844" y="1234"/>
                  </a:lnTo>
                  <a:lnTo>
                    <a:pt x="845" y="1278"/>
                  </a:lnTo>
                  <a:lnTo>
                    <a:pt x="850" y="1322"/>
                  </a:lnTo>
                  <a:lnTo>
                    <a:pt x="857" y="1366"/>
                  </a:lnTo>
                  <a:lnTo>
                    <a:pt x="870" y="1409"/>
                  </a:lnTo>
                  <a:lnTo>
                    <a:pt x="887" y="13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4" name="Freeform 20"/>
            <p:cNvSpPr>
              <a:spLocks noChangeArrowheads="1"/>
            </p:cNvSpPr>
            <p:nvPr/>
          </p:nvSpPr>
          <p:spPr bwMode="auto">
            <a:xfrm>
              <a:off x="2283" y="1650"/>
              <a:ext cx="98" cy="10"/>
            </a:xfrm>
            <a:custGeom>
              <a:avLst/>
              <a:gdLst/>
              <a:ahLst/>
              <a:cxnLst>
                <a:cxn ang="0">
                  <a:pos x="0" y="0"/>
                </a:cxn>
                <a:cxn ang="0">
                  <a:pos x="27" y="6"/>
                </a:cxn>
                <a:cxn ang="0">
                  <a:pos x="55" y="12"/>
                </a:cxn>
                <a:cxn ang="0">
                  <a:pos x="83" y="17"/>
                </a:cxn>
                <a:cxn ang="0">
                  <a:pos x="111" y="23"/>
                </a:cxn>
                <a:cxn ang="0">
                  <a:pos x="139" y="27"/>
                </a:cxn>
                <a:cxn ang="0">
                  <a:pos x="167" y="32"/>
                </a:cxn>
                <a:cxn ang="0">
                  <a:pos x="197" y="35"/>
                </a:cxn>
                <a:cxn ang="0">
                  <a:pos x="227" y="38"/>
                </a:cxn>
                <a:cxn ang="0">
                  <a:pos x="255" y="40"/>
                </a:cxn>
                <a:cxn ang="0">
                  <a:pos x="284" y="41"/>
                </a:cxn>
                <a:cxn ang="0">
                  <a:pos x="313" y="44"/>
                </a:cxn>
                <a:cxn ang="0">
                  <a:pos x="343" y="45"/>
                </a:cxn>
                <a:cxn ang="0">
                  <a:pos x="373" y="45"/>
                </a:cxn>
                <a:cxn ang="0">
                  <a:pos x="402" y="45"/>
                </a:cxn>
                <a:cxn ang="0">
                  <a:pos x="432" y="44"/>
                </a:cxn>
                <a:cxn ang="0">
                  <a:pos x="0" y="0"/>
                </a:cxn>
              </a:cxnLst>
              <a:rect l="0" t="0" r="r" b="b"/>
              <a:pathLst>
                <a:path w="433" h="46">
                  <a:moveTo>
                    <a:pt x="0" y="0"/>
                  </a:moveTo>
                  <a:lnTo>
                    <a:pt x="27" y="6"/>
                  </a:lnTo>
                  <a:lnTo>
                    <a:pt x="55" y="12"/>
                  </a:lnTo>
                  <a:lnTo>
                    <a:pt x="83" y="17"/>
                  </a:lnTo>
                  <a:lnTo>
                    <a:pt x="111" y="23"/>
                  </a:lnTo>
                  <a:lnTo>
                    <a:pt x="139" y="27"/>
                  </a:lnTo>
                  <a:lnTo>
                    <a:pt x="167" y="32"/>
                  </a:lnTo>
                  <a:lnTo>
                    <a:pt x="197" y="35"/>
                  </a:lnTo>
                  <a:lnTo>
                    <a:pt x="227" y="38"/>
                  </a:lnTo>
                  <a:lnTo>
                    <a:pt x="255" y="40"/>
                  </a:lnTo>
                  <a:lnTo>
                    <a:pt x="284" y="41"/>
                  </a:lnTo>
                  <a:lnTo>
                    <a:pt x="313" y="44"/>
                  </a:lnTo>
                  <a:lnTo>
                    <a:pt x="343" y="45"/>
                  </a:lnTo>
                  <a:lnTo>
                    <a:pt x="373" y="45"/>
                  </a:lnTo>
                  <a:lnTo>
                    <a:pt x="402" y="45"/>
                  </a:lnTo>
                  <a:lnTo>
                    <a:pt x="432" y="4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5" name="Freeform 21"/>
            <p:cNvSpPr>
              <a:spLocks noChangeArrowheads="1"/>
            </p:cNvSpPr>
            <p:nvPr/>
          </p:nvSpPr>
          <p:spPr bwMode="auto">
            <a:xfrm>
              <a:off x="2435" y="1850"/>
              <a:ext cx="43" cy="5"/>
            </a:xfrm>
            <a:custGeom>
              <a:avLst/>
              <a:gdLst/>
              <a:ahLst/>
              <a:cxnLst>
                <a:cxn ang="0">
                  <a:pos x="0" y="22"/>
                </a:cxn>
                <a:cxn ang="0">
                  <a:pos x="13" y="20"/>
                </a:cxn>
                <a:cxn ang="0">
                  <a:pos x="27" y="19"/>
                </a:cxn>
                <a:cxn ang="0">
                  <a:pos x="39" y="19"/>
                </a:cxn>
                <a:cxn ang="0">
                  <a:pos x="52" y="18"/>
                </a:cxn>
                <a:cxn ang="0">
                  <a:pos x="65" y="16"/>
                </a:cxn>
                <a:cxn ang="0">
                  <a:pos x="76" y="15"/>
                </a:cxn>
                <a:cxn ang="0">
                  <a:pos x="89" y="14"/>
                </a:cxn>
                <a:cxn ang="0">
                  <a:pos x="102" y="13"/>
                </a:cxn>
                <a:cxn ang="0">
                  <a:pos x="115" y="12"/>
                </a:cxn>
                <a:cxn ang="0">
                  <a:pos x="127" y="10"/>
                </a:cxn>
                <a:cxn ang="0">
                  <a:pos x="139" y="8"/>
                </a:cxn>
                <a:cxn ang="0">
                  <a:pos x="153" y="6"/>
                </a:cxn>
                <a:cxn ang="0">
                  <a:pos x="165" y="4"/>
                </a:cxn>
                <a:cxn ang="0">
                  <a:pos x="177" y="2"/>
                </a:cxn>
                <a:cxn ang="0">
                  <a:pos x="188" y="0"/>
                </a:cxn>
                <a:cxn ang="0">
                  <a:pos x="0" y="22"/>
                </a:cxn>
              </a:cxnLst>
              <a:rect l="0" t="0" r="r" b="b"/>
              <a:pathLst>
                <a:path w="189" h="23">
                  <a:moveTo>
                    <a:pt x="0" y="22"/>
                  </a:moveTo>
                  <a:lnTo>
                    <a:pt x="13" y="20"/>
                  </a:lnTo>
                  <a:lnTo>
                    <a:pt x="27" y="19"/>
                  </a:lnTo>
                  <a:lnTo>
                    <a:pt x="39" y="19"/>
                  </a:lnTo>
                  <a:lnTo>
                    <a:pt x="52" y="18"/>
                  </a:lnTo>
                  <a:lnTo>
                    <a:pt x="65" y="16"/>
                  </a:lnTo>
                  <a:lnTo>
                    <a:pt x="76" y="15"/>
                  </a:lnTo>
                  <a:lnTo>
                    <a:pt x="89" y="14"/>
                  </a:lnTo>
                  <a:lnTo>
                    <a:pt x="102" y="13"/>
                  </a:lnTo>
                  <a:lnTo>
                    <a:pt x="115" y="12"/>
                  </a:lnTo>
                  <a:lnTo>
                    <a:pt x="127" y="10"/>
                  </a:lnTo>
                  <a:lnTo>
                    <a:pt x="139" y="8"/>
                  </a:lnTo>
                  <a:lnTo>
                    <a:pt x="153" y="6"/>
                  </a:lnTo>
                  <a:lnTo>
                    <a:pt x="165" y="4"/>
                  </a:lnTo>
                  <a:lnTo>
                    <a:pt x="177" y="2"/>
                  </a:lnTo>
                  <a:lnTo>
                    <a:pt x="188" y="0"/>
                  </a:lnTo>
                  <a:lnTo>
                    <a:pt x="0" y="22"/>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6" name="Freeform 22"/>
            <p:cNvSpPr>
              <a:spLocks noChangeArrowheads="1"/>
            </p:cNvSpPr>
            <p:nvPr/>
          </p:nvSpPr>
          <p:spPr bwMode="auto">
            <a:xfrm>
              <a:off x="2958" y="1921"/>
              <a:ext cx="48" cy="41"/>
            </a:xfrm>
            <a:custGeom>
              <a:avLst/>
              <a:gdLst/>
              <a:ahLst/>
              <a:cxnLst>
                <a:cxn ang="0">
                  <a:pos x="0" y="0"/>
                </a:cxn>
                <a:cxn ang="0">
                  <a:pos x="12" y="15"/>
                </a:cxn>
                <a:cxn ang="0">
                  <a:pos x="24" y="27"/>
                </a:cxn>
                <a:cxn ang="0">
                  <a:pos x="36" y="39"/>
                </a:cxn>
                <a:cxn ang="0">
                  <a:pos x="49" y="50"/>
                </a:cxn>
                <a:cxn ang="0">
                  <a:pos x="62" y="63"/>
                </a:cxn>
                <a:cxn ang="0">
                  <a:pos x="77" y="75"/>
                </a:cxn>
                <a:cxn ang="0">
                  <a:pos x="88" y="87"/>
                </a:cxn>
                <a:cxn ang="0">
                  <a:pos x="104" y="99"/>
                </a:cxn>
                <a:cxn ang="0">
                  <a:pos x="118" y="110"/>
                </a:cxn>
                <a:cxn ang="0">
                  <a:pos x="133" y="121"/>
                </a:cxn>
                <a:cxn ang="0">
                  <a:pos x="148" y="133"/>
                </a:cxn>
                <a:cxn ang="0">
                  <a:pos x="163" y="145"/>
                </a:cxn>
                <a:cxn ang="0">
                  <a:pos x="179" y="154"/>
                </a:cxn>
                <a:cxn ang="0">
                  <a:pos x="196" y="166"/>
                </a:cxn>
                <a:cxn ang="0">
                  <a:pos x="212" y="178"/>
                </a:cxn>
                <a:cxn ang="0">
                  <a:pos x="0" y="0"/>
                </a:cxn>
              </a:cxnLst>
              <a:rect l="0" t="0" r="r" b="b"/>
              <a:pathLst>
                <a:path w="213" h="179">
                  <a:moveTo>
                    <a:pt x="0" y="0"/>
                  </a:moveTo>
                  <a:lnTo>
                    <a:pt x="12" y="15"/>
                  </a:lnTo>
                  <a:lnTo>
                    <a:pt x="24" y="27"/>
                  </a:lnTo>
                  <a:lnTo>
                    <a:pt x="36" y="39"/>
                  </a:lnTo>
                  <a:lnTo>
                    <a:pt x="49" y="50"/>
                  </a:lnTo>
                  <a:lnTo>
                    <a:pt x="62" y="63"/>
                  </a:lnTo>
                  <a:lnTo>
                    <a:pt x="77" y="75"/>
                  </a:lnTo>
                  <a:lnTo>
                    <a:pt x="88" y="87"/>
                  </a:lnTo>
                  <a:lnTo>
                    <a:pt x="104" y="99"/>
                  </a:lnTo>
                  <a:lnTo>
                    <a:pt x="118" y="110"/>
                  </a:lnTo>
                  <a:lnTo>
                    <a:pt x="133" y="121"/>
                  </a:lnTo>
                  <a:lnTo>
                    <a:pt x="148" y="133"/>
                  </a:lnTo>
                  <a:lnTo>
                    <a:pt x="163" y="145"/>
                  </a:lnTo>
                  <a:lnTo>
                    <a:pt x="179" y="154"/>
                  </a:lnTo>
                  <a:lnTo>
                    <a:pt x="196" y="166"/>
                  </a:lnTo>
                  <a:lnTo>
                    <a:pt x="212" y="178"/>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7" name="Freeform 23"/>
            <p:cNvSpPr>
              <a:spLocks noChangeArrowheads="1"/>
            </p:cNvSpPr>
            <p:nvPr/>
          </p:nvSpPr>
          <p:spPr bwMode="auto">
            <a:xfrm>
              <a:off x="3568" y="1850"/>
              <a:ext cx="24" cy="54"/>
            </a:xfrm>
            <a:custGeom>
              <a:avLst/>
              <a:gdLst/>
              <a:ahLst/>
              <a:cxnLst>
                <a:cxn ang="0">
                  <a:pos x="0" y="237"/>
                </a:cxn>
                <a:cxn ang="0">
                  <a:pos x="10" y="223"/>
                </a:cxn>
                <a:cxn ang="0">
                  <a:pos x="20" y="208"/>
                </a:cxn>
                <a:cxn ang="0">
                  <a:pos x="29" y="192"/>
                </a:cxn>
                <a:cxn ang="0">
                  <a:pos x="38" y="177"/>
                </a:cxn>
                <a:cxn ang="0">
                  <a:pos x="47" y="161"/>
                </a:cxn>
                <a:cxn ang="0">
                  <a:pos x="56" y="146"/>
                </a:cxn>
                <a:cxn ang="0">
                  <a:pos x="62" y="130"/>
                </a:cxn>
                <a:cxn ang="0">
                  <a:pos x="70" y="114"/>
                </a:cxn>
                <a:cxn ang="0">
                  <a:pos x="76" y="98"/>
                </a:cxn>
                <a:cxn ang="0">
                  <a:pos x="82" y="82"/>
                </a:cxn>
                <a:cxn ang="0">
                  <a:pos x="88" y="67"/>
                </a:cxn>
                <a:cxn ang="0">
                  <a:pos x="92" y="49"/>
                </a:cxn>
                <a:cxn ang="0">
                  <a:pos x="97" y="34"/>
                </a:cxn>
                <a:cxn ang="0">
                  <a:pos x="101" y="18"/>
                </a:cxn>
                <a:cxn ang="0">
                  <a:pos x="104" y="0"/>
                </a:cxn>
                <a:cxn ang="0">
                  <a:pos x="0" y="237"/>
                </a:cxn>
              </a:cxnLst>
              <a:rect l="0" t="0" r="r" b="b"/>
              <a:pathLst>
                <a:path w="105" h="238">
                  <a:moveTo>
                    <a:pt x="0" y="237"/>
                  </a:moveTo>
                  <a:lnTo>
                    <a:pt x="10" y="223"/>
                  </a:lnTo>
                  <a:lnTo>
                    <a:pt x="20" y="208"/>
                  </a:lnTo>
                  <a:lnTo>
                    <a:pt x="29" y="192"/>
                  </a:lnTo>
                  <a:lnTo>
                    <a:pt x="38" y="177"/>
                  </a:lnTo>
                  <a:lnTo>
                    <a:pt x="47" y="161"/>
                  </a:lnTo>
                  <a:lnTo>
                    <a:pt x="56" y="146"/>
                  </a:lnTo>
                  <a:lnTo>
                    <a:pt x="62" y="130"/>
                  </a:lnTo>
                  <a:lnTo>
                    <a:pt x="70" y="114"/>
                  </a:lnTo>
                  <a:lnTo>
                    <a:pt x="76" y="98"/>
                  </a:lnTo>
                  <a:lnTo>
                    <a:pt x="82" y="82"/>
                  </a:lnTo>
                  <a:lnTo>
                    <a:pt x="88" y="67"/>
                  </a:lnTo>
                  <a:lnTo>
                    <a:pt x="92" y="49"/>
                  </a:lnTo>
                  <a:lnTo>
                    <a:pt x="97" y="34"/>
                  </a:lnTo>
                  <a:lnTo>
                    <a:pt x="101" y="18"/>
                  </a:lnTo>
                  <a:lnTo>
                    <a:pt x="104" y="0"/>
                  </a:lnTo>
                  <a:lnTo>
                    <a:pt x="0" y="23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8" name="Freeform 24"/>
            <p:cNvSpPr>
              <a:spLocks noChangeArrowheads="1"/>
            </p:cNvSpPr>
            <p:nvPr/>
          </p:nvSpPr>
          <p:spPr bwMode="auto">
            <a:xfrm>
              <a:off x="3831" y="1582"/>
              <a:ext cx="192" cy="162"/>
            </a:xfrm>
            <a:custGeom>
              <a:avLst/>
              <a:gdLst/>
              <a:ahLst/>
              <a:cxnLst>
                <a:cxn ang="0">
                  <a:pos x="846" y="715"/>
                </a:cxn>
                <a:cxn ang="0">
                  <a:pos x="844" y="675"/>
                </a:cxn>
                <a:cxn ang="0">
                  <a:pos x="841" y="637"/>
                </a:cxn>
                <a:cxn ang="0">
                  <a:pos x="833" y="598"/>
                </a:cxn>
                <a:cxn ang="0">
                  <a:pos x="822" y="561"/>
                </a:cxn>
                <a:cxn ang="0">
                  <a:pos x="807" y="523"/>
                </a:cxn>
                <a:cxn ang="0">
                  <a:pos x="791" y="485"/>
                </a:cxn>
                <a:cxn ang="0">
                  <a:pos x="768" y="449"/>
                </a:cxn>
                <a:cxn ang="0">
                  <a:pos x="745" y="412"/>
                </a:cxn>
                <a:cxn ang="0">
                  <a:pos x="718" y="378"/>
                </a:cxn>
                <a:cxn ang="0">
                  <a:pos x="688" y="344"/>
                </a:cxn>
                <a:cxn ang="0">
                  <a:pos x="653" y="310"/>
                </a:cxn>
                <a:cxn ang="0">
                  <a:pos x="618" y="278"/>
                </a:cxn>
                <a:cxn ang="0">
                  <a:pos x="578" y="246"/>
                </a:cxn>
                <a:cxn ang="0">
                  <a:pos x="536" y="217"/>
                </a:cxn>
                <a:cxn ang="0">
                  <a:pos x="493" y="187"/>
                </a:cxn>
                <a:cxn ang="0">
                  <a:pos x="447" y="160"/>
                </a:cxn>
                <a:cxn ang="0">
                  <a:pos x="397" y="135"/>
                </a:cxn>
                <a:cxn ang="0">
                  <a:pos x="346" y="112"/>
                </a:cxn>
                <a:cxn ang="0">
                  <a:pos x="292" y="88"/>
                </a:cxn>
                <a:cxn ang="0">
                  <a:pos x="237" y="67"/>
                </a:cxn>
                <a:cxn ang="0">
                  <a:pos x="181" y="48"/>
                </a:cxn>
                <a:cxn ang="0">
                  <a:pos x="121" y="30"/>
                </a:cxn>
                <a:cxn ang="0">
                  <a:pos x="62" y="13"/>
                </a:cxn>
                <a:cxn ang="0">
                  <a:pos x="0" y="0"/>
                </a:cxn>
                <a:cxn ang="0">
                  <a:pos x="846" y="715"/>
                </a:cxn>
              </a:cxnLst>
              <a:rect l="0" t="0" r="r" b="b"/>
              <a:pathLst>
                <a:path w="847" h="716">
                  <a:moveTo>
                    <a:pt x="846" y="715"/>
                  </a:moveTo>
                  <a:lnTo>
                    <a:pt x="844" y="675"/>
                  </a:lnTo>
                  <a:lnTo>
                    <a:pt x="841" y="637"/>
                  </a:lnTo>
                  <a:lnTo>
                    <a:pt x="833" y="598"/>
                  </a:lnTo>
                  <a:lnTo>
                    <a:pt x="822" y="561"/>
                  </a:lnTo>
                  <a:lnTo>
                    <a:pt x="807" y="523"/>
                  </a:lnTo>
                  <a:lnTo>
                    <a:pt x="791" y="485"/>
                  </a:lnTo>
                  <a:lnTo>
                    <a:pt x="768" y="449"/>
                  </a:lnTo>
                  <a:lnTo>
                    <a:pt x="745" y="412"/>
                  </a:lnTo>
                  <a:lnTo>
                    <a:pt x="718" y="378"/>
                  </a:lnTo>
                  <a:lnTo>
                    <a:pt x="688" y="344"/>
                  </a:lnTo>
                  <a:lnTo>
                    <a:pt x="653" y="310"/>
                  </a:lnTo>
                  <a:lnTo>
                    <a:pt x="618" y="278"/>
                  </a:lnTo>
                  <a:lnTo>
                    <a:pt x="578" y="246"/>
                  </a:lnTo>
                  <a:lnTo>
                    <a:pt x="536" y="217"/>
                  </a:lnTo>
                  <a:lnTo>
                    <a:pt x="493" y="187"/>
                  </a:lnTo>
                  <a:lnTo>
                    <a:pt x="447" y="160"/>
                  </a:lnTo>
                  <a:lnTo>
                    <a:pt x="397" y="135"/>
                  </a:lnTo>
                  <a:lnTo>
                    <a:pt x="346" y="112"/>
                  </a:lnTo>
                  <a:lnTo>
                    <a:pt x="292" y="88"/>
                  </a:lnTo>
                  <a:lnTo>
                    <a:pt x="237" y="67"/>
                  </a:lnTo>
                  <a:lnTo>
                    <a:pt x="181" y="48"/>
                  </a:lnTo>
                  <a:lnTo>
                    <a:pt x="121" y="30"/>
                  </a:lnTo>
                  <a:lnTo>
                    <a:pt x="62" y="13"/>
                  </a:lnTo>
                  <a:lnTo>
                    <a:pt x="0" y="0"/>
                  </a:lnTo>
                  <a:lnTo>
                    <a:pt x="846" y="715"/>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69" name="Freeform 25"/>
            <p:cNvSpPr>
              <a:spLocks noChangeArrowheads="1"/>
            </p:cNvSpPr>
            <p:nvPr/>
          </p:nvSpPr>
          <p:spPr bwMode="auto">
            <a:xfrm>
              <a:off x="4138" y="1442"/>
              <a:ext cx="90" cy="54"/>
            </a:xfrm>
            <a:custGeom>
              <a:avLst/>
              <a:gdLst/>
              <a:ahLst/>
              <a:cxnLst>
                <a:cxn ang="0">
                  <a:pos x="0" y="238"/>
                </a:cxn>
                <a:cxn ang="0">
                  <a:pos x="33" y="226"/>
                </a:cxn>
                <a:cxn ang="0">
                  <a:pos x="64" y="213"/>
                </a:cxn>
                <a:cxn ang="0">
                  <a:pos x="95" y="199"/>
                </a:cxn>
                <a:cxn ang="0">
                  <a:pos x="124" y="187"/>
                </a:cxn>
                <a:cxn ang="0">
                  <a:pos x="153" y="171"/>
                </a:cxn>
                <a:cxn ang="0">
                  <a:pos x="181" y="157"/>
                </a:cxn>
                <a:cxn ang="0">
                  <a:pos x="209" y="142"/>
                </a:cxn>
                <a:cxn ang="0">
                  <a:pos x="235" y="126"/>
                </a:cxn>
                <a:cxn ang="0">
                  <a:pos x="262" y="109"/>
                </a:cxn>
                <a:cxn ang="0">
                  <a:pos x="285" y="92"/>
                </a:cxn>
                <a:cxn ang="0">
                  <a:pos x="310" y="75"/>
                </a:cxn>
                <a:cxn ang="0">
                  <a:pos x="332" y="56"/>
                </a:cxn>
                <a:cxn ang="0">
                  <a:pos x="354" y="38"/>
                </a:cxn>
                <a:cxn ang="0">
                  <a:pos x="375" y="19"/>
                </a:cxn>
                <a:cxn ang="0">
                  <a:pos x="395" y="0"/>
                </a:cxn>
                <a:cxn ang="0">
                  <a:pos x="0" y="238"/>
                </a:cxn>
              </a:cxnLst>
              <a:rect l="0" t="0" r="r" b="b"/>
              <a:pathLst>
                <a:path w="396" h="239">
                  <a:moveTo>
                    <a:pt x="0" y="238"/>
                  </a:moveTo>
                  <a:lnTo>
                    <a:pt x="33" y="226"/>
                  </a:lnTo>
                  <a:lnTo>
                    <a:pt x="64" y="213"/>
                  </a:lnTo>
                  <a:lnTo>
                    <a:pt x="95" y="199"/>
                  </a:lnTo>
                  <a:lnTo>
                    <a:pt x="124" y="187"/>
                  </a:lnTo>
                  <a:lnTo>
                    <a:pt x="153" y="171"/>
                  </a:lnTo>
                  <a:lnTo>
                    <a:pt x="181" y="157"/>
                  </a:lnTo>
                  <a:lnTo>
                    <a:pt x="209" y="142"/>
                  </a:lnTo>
                  <a:lnTo>
                    <a:pt x="235" y="126"/>
                  </a:lnTo>
                  <a:lnTo>
                    <a:pt x="262" y="109"/>
                  </a:lnTo>
                  <a:lnTo>
                    <a:pt x="285" y="92"/>
                  </a:lnTo>
                  <a:lnTo>
                    <a:pt x="310" y="75"/>
                  </a:lnTo>
                  <a:lnTo>
                    <a:pt x="332" y="56"/>
                  </a:lnTo>
                  <a:lnTo>
                    <a:pt x="354" y="38"/>
                  </a:lnTo>
                  <a:lnTo>
                    <a:pt x="375" y="19"/>
                  </a:lnTo>
                  <a:lnTo>
                    <a:pt x="395" y="0"/>
                  </a:lnTo>
                  <a:lnTo>
                    <a:pt x="0" y="23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0" name="Freeform 26"/>
            <p:cNvSpPr>
              <a:spLocks noChangeArrowheads="1"/>
            </p:cNvSpPr>
            <p:nvPr/>
          </p:nvSpPr>
          <p:spPr bwMode="auto">
            <a:xfrm>
              <a:off x="4065" y="1203"/>
              <a:ext cx="7" cy="37"/>
            </a:xfrm>
            <a:custGeom>
              <a:avLst/>
              <a:gdLst/>
              <a:ahLst/>
              <a:cxnLst>
                <a:cxn ang="0">
                  <a:pos x="30" y="160"/>
                </a:cxn>
                <a:cxn ang="0">
                  <a:pos x="30" y="149"/>
                </a:cxn>
                <a:cxn ang="0">
                  <a:pos x="30" y="139"/>
                </a:cxn>
                <a:cxn ang="0">
                  <a:pos x="30" y="129"/>
                </a:cxn>
                <a:cxn ang="0">
                  <a:pos x="30" y="117"/>
                </a:cxn>
                <a:cxn ang="0">
                  <a:pos x="29" y="107"/>
                </a:cxn>
                <a:cxn ang="0">
                  <a:pos x="27" y="96"/>
                </a:cxn>
                <a:cxn ang="0">
                  <a:pos x="26" y="85"/>
                </a:cxn>
                <a:cxn ang="0">
                  <a:pos x="24" y="73"/>
                </a:cxn>
                <a:cxn ang="0">
                  <a:pos x="21" y="64"/>
                </a:cxn>
                <a:cxn ang="0">
                  <a:pos x="17" y="53"/>
                </a:cxn>
                <a:cxn ang="0">
                  <a:pos x="17" y="41"/>
                </a:cxn>
                <a:cxn ang="0">
                  <a:pos x="12" y="32"/>
                </a:cxn>
                <a:cxn ang="0">
                  <a:pos x="8" y="21"/>
                </a:cxn>
                <a:cxn ang="0">
                  <a:pos x="5" y="10"/>
                </a:cxn>
                <a:cxn ang="0">
                  <a:pos x="0" y="0"/>
                </a:cxn>
                <a:cxn ang="0">
                  <a:pos x="30" y="160"/>
                </a:cxn>
              </a:cxnLst>
              <a:rect l="0" t="0" r="r" b="b"/>
              <a:pathLst>
                <a:path w="31" h="161">
                  <a:moveTo>
                    <a:pt x="30" y="160"/>
                  </a:moveTo>
                  <a:lnTo>
                    <a:pt x="30" y="149"/>
                  </a:lnTo>
                  <a:lnTo>
                    <a:pt x="30" y="139"/>
                  </a:lnTo>
                  <a:lnTo>
                    <a:pt x="30" y="129"/>
                  </a:lnTo>
                  <a:lnTo>
                    <a:pt x="30" y="117"/>
                  </a:lnTo>
                  <a:lnTo>
                    <a:pt x="29" y="107"/>
                  </a:lnTo>
                  <a:lnTo>
                    <a:pt x="27" y="96"/>
                  </a:lnTo>
                  <a:lnTo>
                    <a:pt x="26" y="85"/>
                  </a:lnTo>
                  <a:lnTo>
                    <a:pt x="24" y="73"/>
                  </a:lnTo>
                  <a:lnTo>
                    <a:pt x="21" y="64"/>
                  </a:lnTo>
                  <a:lnTo>
                    <a:pt x="17" y="53"/>
                  </a:lnTo>
                  <a:lnTo>
                    <a:pt x="17" y="41"/>
                  </a:lnTo>
                  <a:lnTo>
                    <a:pt x="12" y="32"/>
                  </a:lnTo>
                  <a:lnTo>
                    <a:pt x="8" y="21"/>
                  </a:lnTo>
                  <a:lnTo>
                    <a:pt x="5" y="10"/>
                  </a:lnTo>
                  <a:lnTo>
                    <a:pt x="0" y="0"/>
                  </a:lnTo>
                  <a:lnTo>
                    <a:pt x="30" y="16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1" name="Freeform 27"/>
            <p:cNvSpPr>
              <a:spLocks noChangeArrowheads="1"/>
            </p:cNvSpPr>
            <p:nvPr/>
          </p:nvSpPr>
          <p:spPr bwMode="auto">
            <a:xfrm>
              <a:off x="3620" y="1129"/>
              <a:ext cx="49" cy="35"/>
            </a:xfrm>
            <a:custGeom>
              <a:avLst/>
              <a:gdLst/>
              <a:ahLst/>
              <a:cxnLst>
                <a:cxn ang="0">
                  <a:pos x="217" y="0"/>
                </a:cxn>
                <a:cxn ang="0">
                  <a:pos x="201" y="9"/>
                </a:cxn>
                <a:cxn ang="0">
                  <a:pos x="185" y="17"/>
                </a:cxn>
                <a:cxn ang="0">
                  <a:pos x="167" y="27"/>
                </a:cxn>
                <a:cxn ang="0">
                  <a:pos x="152" y="36"/>
                </a:cxn>
                <a:cxn ang="0">
                  <a:pos x="137" y="45"/>
                </a:cxn>
                <a:cxn ang="0">
                  <a:pos x="121" y="56"/>
                </a:cxn>
                <a:cxn ang="0">
                  <a:pos x="106" y="66"/>
                </a:cxn>
                <a:cxn ang="0">
                  <a:pos x="91" y="76"/>
                </a:cxn>
                <a:cxn ang="0">
                  <a:pos x="77" y="86"/>
                </a:cxn>
                <a:cxn ang="0">
                  <a:pos x="63" y="97"/>
                </a:cxn>
                <a:cxn ang="0">
                  <a:pos x="49" y="107"/>
                </a:cxn>
                <a:cxn ang="0">
                  <a:pos x="37" y="118"/>
                </a:cxn>
                <a:cxn ang="0">
                  <a:pos x="24" y="130"/>
                </a:cxn>
                <a:cxn ang="0">
                  <a:pos x="12" y="140"/>
                </a:cxn>
                <a:cxn ang="0">
                  <a:pos x="0" y="152"/>
                </a:cxn>
                <a:cxn ang="0">
                  <a:pos x="217" y="0"/>
                </a:cxn>
              </a:cxnLst>
              <a:rect l="0" t="0" r="r" b="b"/>
              <a:pathLst>
                <a:path w="218" h="153">
                  <a:moveTo>
                    <a:pt x="217" y="0"/>
                  </a:moveTo>
                  <a:lnTo>
                    <a:pt x="201" y="9"/>
                  </a:lnTo>
                  <a:lnTo>
                    <a:pt x="185" y="17"/>
                  </a:lnTo>
                  <a:lnTo>
                    <a:pt x="167" y="27"/>
                  </a:lnTo>
                  <a:lnTo>
                    <a:pt x="152" y="36"/>
                  </a:lnTo>
                  <a:lnTo>
                    <a:pt x="137" y="45"/>
                  </a:lnTo>
                  <a:lnTo>
                    <a:pt x="121" y="56"/>
                  </a:lnTo>
                  <a:lnTo>
                    <a:pt x="106" y="66"/>
                  </a:lnTo>
                  <a:lnTo>
                    <a:pt x="91" y="76"/>
                  </a:lnTo>
                  <a:lnTo>
                    <a:pt x="77" y="86"/>
                  </a:lnTo>
                  <a:lnTo>
                    <a:pt x="63" y="97"/>
                  </a:lnTo>
                  <a:lnTo>
                    <a:pt x="49" y="107"/>
                  </a:lnTo>
                  <a:lnTo>
                    <a:pt x="37" y="118"/>
                  </a:lnTo>
                  <a:lnTo>
                    <a:pt x="24" y="130"/>
                  </a:lnTo>
                  <a:lnTo>
                    <a:pt x="12" y="140"/>
                  </a:lnTo>
                  <a:lnTo>
                    <a:pt x="0" y="152"/>
                  </a:lnTo>
                  <a:lnTo>
                    <a:pt x="217"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2" name="Freeform 28"/>
            <p:cNvSpPr>
              <a:spLocks noChangeArrowheads="1"/>
            </p:cNvSpPr>
            <p:nvPr/>
          </p:nvSpPr>
          <p:spPr bwMode="auto">
            <a:xfrm>
              <a:off x="3261" y="1150"/>
              <a:ext cx="29" cy="36"/>
            </a:xfrm>
            <a:custGeom>
              <a:avLst/>
              <a:gdLst/>
              <a:ahLst/>
              <a:cxnLst>
                <a:cxn ang="0">
                  <a:pos x="128" y="0"/>
                </a:cxn>
                <a:cxn ang="0">
                  <a:pos x="117" y="11"/>
                </a:cxn>
                <a:cxn ang="0">
                  <a:pos x="107" y="20"/>
                </a:cxn>
                <a:cxn ang="0">
                  <a:pos x="95" y="31"/>
                </a:cxn>
                <a:cxn ang="0">
                  <a:pos x="86" y="40"/>
                </a:cxn>
                <a:cxn ang="0">
                  <a:pos x="76" y="50"/>
                </a:cxn>
                <a:cxn ang="0">
                  <a:pos x="66" y="62"/>
                </a:cxn>
                <a:cxn ang="0">
                  <a:pos x="57" y="71"/>
                </a:cxn>
                <a:cxn ang="0">
                  <a:pos x="49" y="82"/>
                </a:cxn>
                <a:cxn ang="0">
                  <a:pos x="41" y="93"/>
                </a:cxn>
                <a:cxn ang="0">
                  <a:pos x="34" y="103"/>
                </a:cxn>
                <a:cxn ang="0">
                  <a:pos x="26" y="114"/>
                </a:cxn>
                <a:cxn ang="0">
                  <a:pos x="19" y="125"/>
                </a:cxn>
                <a:cxn ang="0">
                  <a:pos x="12" y="137"/>
                </a:cxn>
                <a:cxn ang="0">
                  <a:pos x="5" y="147"/>
                </a:cxn>
                <a:cxn ang="0">
                  <a:pos x="0" y="158"/>
                </a:cxn>
                <a:cxn ang="0">
                  <a:pos x="128" y="0"/>
                </a:cxn>
              </a:cxnLst>
              <a:rect l="0" t="0" r="r" b="b"/>
              <a:pathLst>
                <a:path w="129" h="159">
                  <a:moveTo>
                    <a:pt x="128" y="0"/>
                  </a:moveTo>
                  <a:lnTo>
                    <a:pt x="117" y="11"/>
                  </a:lnTo>
                  <a:lnTo>
                    <a:pt x="107" y="20"/>
                  </a:lnTo>
                  <a:lnTo>
                    <a:pt x="95" y="31"/>
                  </a:lnTo>
                  <a:lnTo>
                    <a:pt x="86" y="40"/>
                  </a:lnTo>
                  <a:lnTo>
                    <a:pt x="76" y="50"/>
                  </a:lnTo>
                  <a:lnTo>
                    <a:pt x="66" y="62"/>
                  </a:lnTo>
                  <a:lnTo>
                    <a:pt x="57" y="71"/>
                  </a:lnTo>
                  <a:lnTo>
                    <a:pt x="49" y="82"/>
                  </a:lnTo>
                  <a:lnTo>
                    <a:pt x="41" y="93"/>
                  </a:lnTo>
                  <a:lnTo>
                    <a:pt x="34" y="103"/>
                  </a:lnTo>
                  <a:lnTo>
                    <a:pt x="26" y="114"/>
                  </a:lnTo>
                  <a:lnTo>
                    <a:pt x="19" y="125"/>
                  </a:lnTo>
                  <a:lnTo>
                    <a:pt x="12" y="137"/>
                  </a:lnTo>
                  <a:lnTo>
                    <a:pt x="5" y="147"/>
                  </a:lnTo>
                  <a:lnTo>
                    <a:pt x="0" y="158"/>
                  </a:lnTo>
                  <a:lnTo>
                    <a:pt x="128"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3" name="Freeform 29"/>
            <p:cNvSpPr>
              <a:spLocks noChangeArrowheads="1"/>
            </p:cNvSpPr>
            <p:nvPr/>
          </p:nvSpPr>
          <p:spPr bwMode="auto">
            <a:xfrm>
              <a:off x="2814" y="1195"/>
              <a:ext cx="63" cy="21"/>
            </a:xfrm>
            <a:custGeom>
              <a:avLst/>
              <a:gdLst/>
              <a:ahLst/>
              <a:cxnLst>
                <a:cxn ang="0">
                  <a:pos x="279" y="93"/>
                </a:cxn>
                <a:cxn ang="0">
                  <a:pos x="259" y="86"/>
                </a:cxn>
                <a:cxn ang="0">
                  <a:pos x="242" y="79"/>
                </a:cxn>
                <a:cxn ang="0">
                  <a:pos x="223" y="72"/>
                </a:cxn>
                <a:cxn ang="0">
                  <a:pos x="207" y="65"/>
                </a:cxn>
                <a:cxn ang="0">
                  <a:pos x="188" y="58"/>
                </a:cxn>
                <a:cxn ang="0">
                  <a:pos x="170" y="50"/>
                </a:cxn>
                <a:cxn ang="0">
                  <a:pos x="152" y="45"/>
                </a:cxn>
                <a:cxn ang="0">
                  <a:pos x="133" y="39"/>
                </a:cxn>
                <a:cxn ang="0">
                  <a:pos x="115" y="33"/>
                </a:cxn>
                <a:cxn ang="0">
                  <a:pos x="95" y="27"/>
                </a:cxn>
                <a:cxn ang="0">
                  <a:pos x="77" y="22"/>
                </a:cxn>
                <a:cxn ang="0">
                  <a:pos x="57" y="17"/>
                </a:cxn>
                <a:cxn ang="0">
                  <a:pos x="38" y="10"/>
                </a:cxn>
                <a:cxn ang="0">
                  <a:pos x="19" y="6"/>
                </a:cxn>
                <a:cxn ang="0">
                  <a:pos x="0" y="0"/>
                </a:cxn>
                <a:cxn ang="0">
                  <a:pos x="279" y="93"/>
                </a:cxn>
              </a:cxnLst>
              <a:rect l="0" t="0" r="r" b="b"/>
              <a:pathLst>
                <a:path w="280" h="94">
                  <a:moveTo>
                    <a:pt x="279" y="93"/>
                  </a:moveTo>
                  <a:lnTo>
                    <a:pt x="259" y="86"/>
                  </a:lnTo>
                  <a:lnTo>
                    <a:pt x="242" y="79"/>
                  </a:lnTo>
                  <a:lnTo>
                    <a:pt x="223" y="72"/>
                  </a:lnTo>
                  <a:lnTo>
                    <a:pt x="207" y="65"/>
                  </a:lnTo>
                  <a:lnTo>
                    <a:pt x="188" y="58"/>
                  </a:lnTo>
                  <a:lnTo>
                    <a:pt x="170" y="50"/>
                  </a:lnTo>
                  <a:lnTo>
                    <a:pt x="152" y="45"/>
                  </a:lnTo>
                  <a:lnTo>
                    <a:pt x="133" y="39"/>
                  </a:lnTo>
                  <a:lnTo>
                    <a:pt x="115" y="33"/>
                  </a:lnTo>
                  <a:lnTo>
                    <a:pt x="95" y="27"/>
                  </a:lnTo>
                  <a:lnTo>
                    <a:pt x="77" y="22"/>
                  </a:lnTo>
                  <a:lnTo>
                    <a:pt x="57" y="17"/>
                  </a:lnTo>
                  <a:lnTo>
                    <a:pt x="38" y="10"/>
                  </a:lnTo>
                  <a:lnTo>
                    <a:pt x="19" y="6"/>
                  </a:lnTo>
                  <a:lnTo>
                    <a:pt x="0" y="0"/>
                  </a:lnTo>
                  <a:lnTo>
                    <a:pt x="279" y="9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4" name="Freeform 30"/>
            <p:cNvSpPr>
              <a:spLocks noChangeArrowheads="1"/>
            </p:cNvSpPr>
            <p:nvPr/>
          </p:nvSpPr>
          <p:spPr bwMode="auto">
            <a:xfrm>
              <a:off x="2348" y="1413"/>
              <a:ext cx="20" cy="40"/>
            </a:xfrm>
            <a:custGeom>
              <a:avLst/>
              <a:gdLst/>
              <a:ahLst/>
              <a:cxnLst>
                <a:cxn ang="0">
                  <a:pos x="0" y="0"/>
                </a:cxn>
                <a:cxn ang="0">
                  <a:pos x="3" y="11"/>
                </a:cxn>
                <a:cxn ang="0">
                  <a:pos x="8" y="24"/>
                </a:cxn>
                <a:cxn ang="0">
                  <a:pos x="12" y="36"/>
                </a:cxn>
                <a:cxn ang="0">
                  <a:pos x="16" y="47"/>
                </a:cxn>
                <a:cxn ang="0">
                  <a:pos x="22" y="59"/>
                </a:cxn>
                <a:cxn ang="0">
                  <a:pos x="26" y="70"/>
                </a:cxn>
                <a:cxn ang="0">
                  <a:pos x="33" y="83"/>
                </a:cxn>
                <a:cxn ang="0">
                  <a:pos x="38" y="94"/>
                </a:cxn>
                <a:cxn ang="0">
                  <a:pos x="44" y="106"/>
                </a:cxn>
                <a:cxn ang="0">
                  <a:pos x="50" y="117"/>
                </a:cxn>
                <a:cxn ang="0">
                  <a:pos x="57" y="129"/>
                </a:cxn>
                <a:cxn ang="0">
                  <a:pos x="64" y="140"/>
                </a:cxn>
                <a:cxn ang="0">
                  <a:pos x="71" y="151"/>
                </a:cxn>
                <a:cxn ang="0">
                  <a:pos x="78" y="164"/>
                </a:cxn>
                <a:cxn ang="0">
                  <a:pos x="87" y="174"/>
                </a:cxn>
                <a:cxn ang="0">
                  <a:pos x="0" y="0"/>
                </a:cxn>
              </a:cxnLst>
              <a:rect l="0" t="0" r="r" b="b"/>
              <a:pathLst>
                <a:path w="88" h="175">
                  <a:moveTo>
                    <a:pt x="0" y="0"/>
                  </a:moveTo>
                  <a:lnTo>
                    <a:pt x="3" y="11"/>
                  </a:lnTo>
                  <a:lnTo>
                    <a:pt x="8" y="24"/>
                  </a:lnTo>
                  <a:lnTo>
                    <a:pt x="12" y="36"/>
                  </a:lnTo>
                  <a:lnTo>
                    <a:pt x="16" y="47"/>
                  </a:lnTo>
                  <a:lnTo>
                    <a:pt x="22" y="59"/>
                  </a:lnTo>
                  <a:lnTo>
                    <a:pt x="26" y="70"/>
                  </a:lnTo>
                  <a:lnTo>
                    <a:pt x="33" y="83"/>
                  </a:lnTo>
                  <a:lnTo>
                    <a:pt x="38" y="94"/>
                  </a:lnTo>
                  <a:lnTo>
                    <a:pt x="44" y="106"/>
                  </a:lnTo>
                  <a:lnTo>
                    <a:pt x="50" y="117"/>
                  </a:lnTo>
                  <a:lnTo>
                    <a:pt x="57" y="129"/>
                  </a:lnTo>
                  <a:lnTo>
                    <a:pt x="64" y="140"/>
                  </a:lnTo>
                  <a:lnTo>
                    <a:pt x="71" y="151"/>
                  </a:lnTo>
                  <a:lnTo>
                    <a:pt x="78" y="164"/>
                  </a:lnTo>
                  <a:lnTo>
                    <a:pt x="87" y="17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2975" name="AutoShape 31"/>
            <p:cNvSpPr>
              <a:spLocks noChangeArrowheads="1"/>
            </p:cNvSpPr>
            <p:nvPr/>
          </p:nvSpPr>
          <p:spPr bwMode="auto">
            <a:xfrm>
              <a:off x="2913" y="1185"/>
              <a:ext cx="716" cy="221"/>
            </a:xfrm>
            <a:prstGeom prst="roundRect">
              <a:avLst>
                <a:gd name="adj" fmla="val 454"/>
              </a:avLst>
            </a:prstGeom>
            <a:noFill/>
            <a:ln w="9525">
              <a:noFill/>
              <a:round/>
              <a:headEnd/>
              <a:tailEnd/>
            </a:ln>
          </p:spPr>
          <p:txBody>
            <a:bodyPr wrap="none" anchor="ctr">
              <a:prstTxWarp prst="textNoShape">
                <a:avLst/>
              </a:prstTxWarp>
            </a:bodyPr>
            <a:lstStyle/>
            <a:p>
              <a:endParaRPr lang="en-US" sz="1350"/>
            </a:p>
          </p:txBody>
        </p:sp>
      </p:grpSp>
      <p:sp>
        <p:nvSpPr>
          <p:cNvPr id="82976" name="Oval 32"/>
          <p:cNvSpPr>
            <a:spLocks noChangeArrowheads="1"/>
          </p:cNvSpPr>
          <p:nvPr/>
        </p:nvSpPr>
        <p:spPr bwMode="auto">
          <a:xfrm>
            <a:off x="2603898" y="2455069"/>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7" name="Oval 33"/>
          <p:cNvSpPr>
            <a:spLocks noChangeArrowheads="1"/>
          </p:cNvSpPr>
          <p:nvPr/>
        </p:nvSpPr>
        <p:spPr bwMode="auto">
          <a:xfrm>
            <a:off x="2603898" y="3534967"/>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8" name="Oval 34"/>
          <p:cNvSpPr>
            <a:spLocks noChangeArrowheads="1"/>
          </p:cNvSpPr>
          <p:nvPr/>
        </p:nvSpPr>
        <p:spPr bwMode="auto">
          <a:xfrm>
            <a:off x="4494610" y="3508773"/>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79" name="Oval 35"/>
          <p:cNvSpPr>
            <a:spLocks noChangeArrowheads="1"/>
          </p:cNvSpPr>
          <p:nvPr/>
        </p:nvSpPr>
        <p:spPr bwMode="auto">
          <a:xfrm>
            <a:off x="3171825" y="4287947"/>
            <a:ext cx="401241" cy="389513"/>
          </a:xfrm>
          <a:prstGeom prst="ellipse">
            <a:avLst/>
          </a:prstGeom>
          <a:solidFill>
            <a:srgbClr val="00B8FF"/>
          </a:solidFill>
          <a:ln w="9525">
            <a:solidFill>
              <a:srgbClr val="000000"/>
            </a:solidFill>
            <a:round/>
            <a:headEnd/>
            <a:tailEnd/>
          </a:ln>
        </p:spPr>
        <p:txBody>
          <a:bodyPr lIns="0" tIns="0" rIns="0" bIns="0" anchor="ctr" anchorCtr="1">
            <a:prstTxWarp prst="textNoShape">
              <a:avLst/>
            </a:prstTxWarp>
            <a:spAutoFit/>
          </a:bodyPr>
          <a:lstStyle/>
          <a:p>
            <a:pPr algn="ctr" hangingPunct="0">
              <a:buClr>
                <a:srgbClr val="000000"/>
              </a:buClr>
              <a:buSzPct val="45000"/>
              <a:buFont typeface="StarSymbol" charset="0"/>
              <a:buNone/>
            </a:pPr>
            <a:r>
              <a:rPr lang="en-GB" b="1">
                <a:solidFill>
                  <a:srgbClr val="000000"/>
                </a:solidFill>
              </a:rPr>
              <a:t>I</a:t>
            </a:r>
          </a:p>
        </p:txBody>
      </p:sp>
      <p:sp>
        <p:nvSpPr>
          <p:cNvPr id="82980" name="Freeform 36"/>
          <p:cNvSpPr>
            <a:spLocks noChangeArrowheads="1"/>
          </p:cNvSpPr>
          <p:nvPr/>
        </p:nvSpPr>
        <p:spPr bwMode="auto">
          <a:xfrm>
            <a:off x="2913460" y="3913585"/>
            <a:ext cx="308372" cy="410765"/>
          </a:xfrm>
          <a:custGeom>
            <a:avLst/>
            <a:gdLst/>
            <a:ahLst/>
            <a:cxnLst>
              <a:cxn ang="0">
                <a:pos x="0" y="0"/>
              </a:cxn>
              <a:cxn ang="0">
                <a:pos x="430" y="773"/>
              </a:cxn>
              <a:cxn ang="0">
                <a:pos x="1025" y="1494"/>
              </a:cxn>
              <a:cxn ang="0">
                <a:pos x="1141" y="1520"/>
              </a:cxn>
            </a:cxnLst>
            <a:rect l="0" t="0" r="r" b="b"/>
            <a:pathLst>
              <a:path w="1142" h="1521">
                <a:moveTo>
                  <a:pt x="0" y="0"/>
                </a:moveTo>
                <a:cubicBezTo>
                  <a:pt x="69" y="344"/>
                  <a:pt x="277" y="532"/>
                  <a:pt x="430" y="773"/>
                </a:cubicBezTo>
                <a:cubicBezTo>
                  <a:pt x="606" y="1050"/>
                  <a:pt x="785" y="1350"/>
                  <a:pt x="1025" y="1494"/>
                </a:cubicBezTo>
                <a:lnTo>
                  <a:pt x="1141" y="1520"/>
                </a:lnTo>
              </a:path>
            </a:pathLst>
          </a:custGeom>
          <a:noFill/>
          <a:ln w="9525">
            <a:solidFill>
              <a:srgbClr val="000000"/>
            </a:solidFill>
            <a:round/>
            <a:headEnd/>
            <a:tailEnd/>
          </a:ln>
        </p:spPr>
        <p:txBody>
          <a:bodyPr>
            <a:prstTxWarp prst="textNoShape">
              <a:avLst/>
            </a:prstTxWarp>
          </a:bodyPr>
          <a:lstStyle/>
          <a:p>
            <a:endParaRPr lang="en-US" sz="1350"/>
          </a:p>
        </p:txBody>
      </p:sp>
      <p:sp>
        <p:nvSpPr>
          <p:cNvPr id="82981" name="Freeform 37"/>
          <p:cNvSpPr>
            <a:spLocks noChangeArrowheads="1"/>
          </p:cNvSpPr>
          <p:nvPr/>
        </p:nvSpPr>
        <p:spPr bwMode="auto">
          <a:xfrm>
            <a:off x="3565923" y="3865960"/>
            <a:ext cx="1026319" cy="541734"/>
          </a:xfrm>
          <a:custGeom>
            <a:avLst/>
            <a:gdLst/>
            <a:ahLst/>
            <a:cxnLst>
              <a:cxn ang="0">
                <a:pos x="3802" y="0"/>
              </a:cxn>
              <a:cxn ang="0">
                <a:pos x="2217" y="887"/>
              </a:cxn>
              <a:cxn ang="0">
                <a:pos x="527" y="1873"/>
              </a:cxn>
              <a:cxn ang="0">
                <a:pos x="0" y="2004"/>
              </a:cxn>
            </a:cxnLst>
            <a:rect l="0" t="0" r="r" b="b"/>
            <a:pathLst>
              <a:path w="3803" h="2005">
                <a:moveTo>
                  <a:pt x="3802" y="0"/>
                </a:moveTo>
                <a:cubicBezTo>
                  <a:pt x="3154" y="207"/>
                  <a:pt x="2767" y="609"/>
                  <a:pt x="2217" y="887"/>
                </a:cubicBezTo>
                <a:cubicBezTo>
                  <a:pt x="1618" y="1189"/>
                  <a:pt x="1016" y="1499"/>
                  <a:pt x="527" y="1873"/>
                </a:cubicBezTo>
                <a:lnTo>
                  <a:pt x="0" y="2004"/>
                </a:lnTo>
              </a:path>
            </a:pathLst>
          </a:custGeom>
          <a:noFill/>
          <a:ln w="9525">
            <a:solidFill>
              <a:srgbClr val="000000"/>
            </a:solidFill>
            <a:round/>
            <a:headEnd/>
            <a:tailEnd/>
          </a:ln>
        </p:spPr>
        <p:txBody>
          <a:bodyPr>
            <a:prstTxWarp prst="textNoShape">
              <a:avLst/>
            </a:prstTxWarp>
          </a:bodyPr>
          <a:lstStyle/>
          <a:p>
            <a:endParaRPr lang="en-US" sz="1350"/>
          </a:p>
        </p:txBody>
      </p:sp>
      <p:sp>
        <p:nvSpPr>
          <p:cNvPr id="82982" name="Line 38"/>
          <p:cNvSpPr>
            <a:spLocks noChangeShapeType="1"/>
          </p:cNvSpPr>
          <p:nvPr/>
        </p:nvSpPr>
        <p:spPr bwMode="auto">
          <a:xfrm flipV="1">
            <a:off x="2811067" y="2811066"/>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2983" name="Oval 39"/>
          <p:cNvSpPr>
            <a:spLocks noChangeArrowheads="1"/>
          </p:cNvSpPr>
          <p:nvPr/>
        </p:nvSpPr>
        <p:spPr bwMode="auto">
          <a:xfrm>
            <a:off x="4467225" y="2427685"/>
            <a:ext cx="401241"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2984" name="Line 40"/>
          <p:cNvSpPr>
            <a:spLocks noChangeShapeType="1"/>
          </p:cNvSpPr>
          <p:nvPr/>
        </p:nvSpPr>
        <p:spPr bwMode="auto">
          <a:xfrm flipV="1">
            <a:off x="4673204" y="2784873"/>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2985" name="Text Box 41"/>
          <p:cNvSpPr txBox="1">
            <a:spLocks noChangeArrowheads="1"/>
          </p:cNvSpPr>
          <p:nvPr/>
        </p:nvSpPr>
        <p:spPr bwMode="auto">
          <a:xfrm>
            <a:off x="2000250" y="3098007"/>
            <a:ext cx="731162"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New York</a:t>
            </a:r>
          </a:p>
        </p:txBody>
      </p:sp>
      <p:sp>
        <p:nvSpPr>
          <p:cNvPr id="82986" name="Text Box 42"/>
          <p:cNvSpPr txBox="1">
            <a:spLocks noChangeArrowheads="1"/>
          </p:cNvSpPr>
          <p:nvPr/>
        </p:nvSpPr>
        <p:spPr bwMode="auto">
          <a:xfrm>
            <a:off x="4780360" y="3098007"/>
            <a:ext cx="538609"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Lst>
            </a:pPr>
            <a:r>
              <a:rPr lang="en-GB" sz="1350">
                <a:solidFill>
                  <a:srgbClr val="000000"/>
                </a:solidFill>
              </a:rPr>
              <a:t>Atlanta</a:t>
            </a:r>
          </a:p>
        </p:txBody>
      </p:sp>
      <p:sp>
        <p:nvSpPr>
          <p:cNvPr id="82987" name="Text Box 43"/>
          <p:cNvSpPr txBox="1">
            <a:spLocks noChangeArrowheads="1"/>
          </p:cNvSpPr>
          <p:nvPr/>
        </p:nvSpPr>
        <p:spPr bwMode="auto">
          <a:xfrm>
            <a:off x="3187304" y="4698207"/>
            <a:ext cx="1253548"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Washington, DC</a:t>
            </a:r>
          </a:p>
        </p:txBody>
      </p:sp>
      <p:sp>
        <p:nvSpPr>
          <p:cNvPr id="82988" name="Text Box 44"/>
          <p:cNvSpPr txBox="1">
            <a:spLocks noChangeArrowheads="1"/>
          </p:cNvSpPr>
          <p:nvPr/>
        </p:nvSpPr>
        <p:spPr bwMode="auto">
          <a:xfrm>
            <a:off x="2800350" y="4057650"/>
            <a:ext cx="12144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5</a:t>
            </a:r>
          </a:p>
        </p:txBody>
      </p:sp>
      <p:sp>
        <p:nvSpPr>
          <p:cNvPr id="82989" name="Text Box 45"/>
          <p:cNvSpPr txBox="1">
            <a:spLocks noChangeArrowheads="1"/>
          </p:cNvSpPr>
          <p:nvPr/>
        </p:nvSpPr>
        <p:spPr bwMode="auto">
          <a:xfrm>
            <a:off x="43160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10</a:t>
            </a:r>
          </a:p>
        </p:txBody>
      </p:sp>
      <p:sp>
        <p:nvSpPr>
          <p:cNvPr id="82990" name="Text Box 46"/>
          <p:cNvSpPr txBox="1">
            <a:spLocks noChangeArrowheads="1"/>
          </p:cNvSpPr>
          <p:nvPr/>
        </p:nvSpPr>
        <p:spPr bwMode="auto">
          <a:xfrm>
            <a:off x="3433762" y="2381251"/>
            <a:ext cx="681038" cy="276999"/>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650">
                <a:solidFill>
                  <a:srgbClr val="000000"/>
                </a:solidFill>
              </a:rPr>
              <a:t>Dest</a:t>
            </a:r>
            <a:r>
              <a:rPr lang="en-GB">
                <a:solidFill>
                  <a:srgbClr val="000000"/>
                </a:solidFill>
              </a:rPr>
              <a:t>.</a:t>
            </a:r>
          </a:p>
        </p:txBody>
      </p:sp>
      <p:sp>
        <p:nvSpPr>
          <p:cNvPr id="82991" name="Freeform 47"/>
          <p:cNvSpPr>
            <a:spLocks noChangeArrowheads="1"/>
          </p:cNvSpPr>
          <p:nvPr/>
        </p:nvSpPr>
        <p:spPr bwMode="auto">
          <a:xfrm>
            <a:off x="2971801" y="2458641"/>
            <a:ext cx="402431" cy="55959"/>
          </a:xfrm>
          <a:custGeom>
            <a:avLst/>
            <a:gdLst/>
            <a:ahLst/>
            <a:cxnLst>
              <a:cxn ang="0">
                <a:pos x="0" y="489"/>
              </a:cxn>
              <a:cxn ang="0">
                <a:pos x="1244" y="386"/>
              </a:cxn>
              <a:cxn ang="0">
                <a:pos x="1520" y="386"/>
              </a:cxn>
            </a:cxnLst>
            <a:rect l="0" t="0" r="r" b="b"/>
            <a:pathLst>
              <a:path w="1521" h="535">
                <a:moveTo>
                  <a:pt x="0" y="489"/>
                </a:moveTo>
                <a:cubicBezTo>
                  <a:pt x="431" y="534"/>
                  <a:pt x="835" y="0"/>
                  <a:pt x="1244" y="386"/>
                </a:cubicBezTo>
                <a:lnTo>
                  <a:pt x="1520" y="386"/>
                </a:lnTo>
              </a:path>
            </a:pathLst>
          </a:custGeom>
          <a:noFill/>
          <a:ln w="9525">
            <a:solidFill>
              <a:srgbClr val="000000"/>
            </a:solidFill>
            <a:round/>
            <a:headEnd/>
            <a:tailEnd/>
          </a:ln>
        </p:spPr>
        <p:txBody>
          <a:bodyPr>
            <a:prstTxWarp prst="textNoShape">
              <a:avLst/>
            </a:prstTxWarp>
          </a:bodyPr>
          <a:lstStyle/>
          <a:p>
            <a:endParaRPr lang="en-US" sz="1350"/>
          </a:p>
        </p:txBody>
      </p:sp>
      <p:sp>
        <p:nvSpPr>
          <p:cNvPr id="82992" name="Freeform 48"/>
          <p:cNvSpPr>
            <a:spLocks noChangeArrowheads="1"/>
          </p:cNvSpPr>
          <p:nvPr/>
        </p:nvSpPr>
        <p:spPr bwMode="auto">
          <a:xfrm>
            <a:off x="3943350" y="2457450"/>
            <a:ext cx="538163" cy="130969"/>
          </a:xfrm>
          <a:custGeom>
            <a:avLst/>
            <a:gdLst/>
            <a:ahLst/>
            <a:cxnLst>
              <a:cxn ang="0">
                <a:pos x="2454" y="344"/>
              </a:cxn>
              <a:cxn ang="0">
                <a:pos x="1348" y="33"/>
              </a:cxn>
              <a:cxn ang="0">
                <a:pos x="242" y="67"/>
              </a:cxn>
              <a:cxn ang="0">
                <a:pos x="0" y="67"/>
              </a:cxn>
            </a:cxnLst>
            <a:rect l="0" t="0" r="r" b="b"/>
            <a:pathLst>
              <a:path w="2455" h="345">
                <a:moveTo>
                  <a:pt x="2454" y="344"/>
                </a:moveTo>
                <a:cubicBezTo>
                  <a:pt x="2148" y="93"/>
                  <a:pt x="1740" y="0"/>
                  <a:pt x="1348" y="33"/>
                </a:cubicBezTo>
                <a:cubicBezTo>
                  <a:pt x="981" y="64"/>
                  <a:pt x="608" y="5"/>
                  <a:pt x="242" y="67"/>
                </a:cubicBezTo>
                <a:lnTo>
                  <a:pt x="0" y="67"/>
                </a:lnTo>
              </a:path>
            </a:pathLst>
          </a:custGeom>
          <a:noFill/>
          <a:ln w="9525">
            <a:solidFill>
              <a:srgbClr val="000000"/>
            </a:solidFill>
            <a:round/>
            <a:headEnd/>
            <a:tailEnd/>
          </a:ln>
        </p:spPr>
        <p:txBody>
          <a:bodyPr>
            <a:prstTxWarp prst="textNoShape">
              <a:avLst/>
            </a:prstTxWarp>
          </a:bodyPr>
          <a:lstStyle/>
          <a:p>
            <a:endParaRPr lang="en-US" sz="1350"/>
          </a:p>
        </p:txBody>
      </p:sp>
      <p:sp>
        <p:nvSpPr>
          <p:cNvPr id="82996" name="Freeform 52"/>
          <p:cNvSpPr>
            <a:spLocks/>
          </p:cNvSpPr>
          <p:nvPr/>
        </p:nvSpPr>
        <p:spPr bwMode="auto">
          <a:xfrm>
            <a:off x="2971800" y="2743200"/>
            <a:ext cx="457200" cy="154305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
        <p:nvSpPr>
          <p:cNvPr id="82997" name="Text Box 53"/>
          <p:cNvSpPr txBox="1">
            <a:spLocks noChangeArrowheads="1"/>
          </p:cNvSpPr>
          <p:nvPr/>
        </p:nvSpPr>
        <p:spPr bwMode="auto">
          <a:xfrm>
            <a:off x="5600700" y="3657601"/>
            <a:ext cx="2114550" cy="1246495"/>
          </a:xfrm>
          <a:prstGeom prst="rect">
            <a:avLst/>
          </a:prstGeom>
          <a:solidFill>
            <a:srgbClr val="FAF772"/>
          </a:solidFill>
          <a:ln w="9525">
            <a:noFill/>
            <a:miter lim="800000"/>
            <a:headEnd/>
            <a:tailEnd/>
          </a:ln>
          <a:effectLst/>
        </p:spPr>
        <p:txBody>
          <a:bodyPr>
            <a:prstTxWarp prst="textNoShape">
              <a:avLst/>
            </a:prstTxWarp>
            <a:spAutoFit/>
          </a:bodyPr>
          <a:lstStyle/>
          <a:p>
            <a:pPr>
              <a:spcBef>
                <a:spcPct val="50000"/>
              </a:spcBef>
            </a:pPr>
            <a:r>
              <a:rPr lang="en-US" sz="1500" b="1"/>
              <a:t>Common practice:</a:t>
            </a:r>
            <a:r>
              <a:rPr lang="en-US" sz="1500"/>
              <a:t> Set IGP weights in accordance with propagation delay (</a:t>
            </a:r>
            <a:r>
              <a:rPr lang="en-US" sz="1500" i="1"/>
              <a:t>e.g., </a:t>
            </a:r>
            <a:r>
              <a:rPr lang="en-US" sz="1500"/>
              <a:t>miles, etc.)</a:t>
            </a:r>
          </a:p>
        </p:txBody>
      </p:sp>
      <p:sp>
        <p:nvSpPr>
          <p:cNvPr id="82998" name="Text Box 54"/>
          <p:cNvSpPr txBox="1">
            <a:spLocks noChangeArrowheads="1"/>
          </p:cNvSpPr>
          <p:nvPr/>
        </p:nvSpPr>
        <p:spPr bwMode="auto">
          <a:xfrm>
            <a:off x="3086100" y="3314700"/>
            <a:ext cx="8001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chemeClr val="accent2"/>
                </a:solidFill>
              </a:rPr>
              <a:t>Traffic</a:t>
            </a:r>
          </a:p>
        </p:txBody>
      </p:sp>
    </p:spTree>
    <p:extLst>
      <p:ext uri="{BB962C8B-B14F-4D97-AF65-F5344CB8AC3E}">
        <p14:creationId xmlns:p14="http://schemas.microsoft.com/office/powerpoint/2010/main" val="6846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998"/>
                                        </p:tgtEl>
                                        <p:attrNameLst>
                                          <p:attrName>style.visibility</p:attrName>
                                        </p:attrNameLst>
                                      </p:cBhvr>
                                      <p:to>
                                        <p:strVal val="visible"/>
                                      </p:to>
                                    </p:set>
                                    <p:animEffect transition="in" filter="wipe(down)">
                                      <p:cBhvr>
                                        <p:cTn id="7" dur="500"/>
                                        <p:tgtEl>
                                          <p:spTgt spid="829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996"/>
                                        </p:tgtEl>
                                        <p:attrNameLst>
                                          <p:attrName>style.visibility</p:attrName>
                                        </p:attrNameLst>
                                      </p:cBhvr>
                                      <p:to>
                                        <p:strVal val="visible"/>
                                      </p:to>
                                    </p:set>
                                    <p:animEffect transition="in" filter="wipe(down)">
                                      <p:cBhvr>
                                        <p:cTn id="10" dur="500"/>
                                        <p:tgtEl>
                                          <p:spTgt spid="8299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6" grpId="0" animBg="1"/>
      <p:bldP spid="82997" grpId="0" animBg="1"/>
      <p:bldP spid="829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Grp="1" noChangeArrowheads="1"/>
          </p:cNvSpPr>
          <p:nvPr>
            <p:ph type="title"/>
          </p:nvPr>
        </p:nvSpPr>
        <p:spPr/>
        <p:txBody>
          <a:bodyPr/>
          <a:lstStyle/>
          <a:p>
            <a:r>
              <a:rPr lang="en-US"/>
              <a:t>Internet Routing</a:t>
            </a:r>
          </a:p>
        </p:txBody>
      </p:sp>
      <p:sp>
        <p:nvSpPr>
          <p:cNvPr id="68614" name="Rectangle 6"/>
          <p:cNvSpPr>
            <a:spLocks noGrp="1" noChangeArrowheads="1"/>
          </p:cNvSpPr>
          <p:nvPr>
            <p:ph idx="1"/>
          </p:nvPr>
        </p:nvSpPr>
        <p:spPr>
          <a:xfrm>
            <a:off x="765129" y="3784303"/>
            <a:ext cx="6686550" cy="857250"/>
          </a:xfrm>
        </p:spPr>
        <p:txBody>
          <a:bodyPr>
            <a:normAutofit/>
          </a:bodyPr>
          <a:lstStyle/>
          <a:p>
            <a:pPr>
              <a:lnSpc>
                <a:spcPct val="80000"/>
              </a:lnSpc>
            </a:pPr>
            <a:r>
              <a:rPr lang="en-US" sz="1500" b="1" dirty="0">
                <a:solidFill>
                  <a:srgbClr val="FF0000"/>
                </a:solidFill>
              </a:rPr>
              <a:t>Large-scale:</a:t>
            </a:r>
            <a:r>
              <a:rPr lang="en-US" sz="1500" dirty="0"/>
              <a:t> Thousands of autonomous networks</a:t>
            </a:r>
          </a:p>
          <a:p>
            <a:pPr>
              <a:lnSpc>
                <a:spcPct val="80000"/>
              </a:lnSpc>
            </a:pPr>
            <a:r>
              <a:rPr lang="en-US" sz="1500" b="1" dirty="0">
                <a:solidFill>
                  <a:srgbClr val="FF0000"/>
                </a:solidFill>
              </a:rPr>
              <a:t>Self-interest:</a:t>
            </a:r>
            <a:r>
              <a:rPr lang="en-US" sz="1500" dirty="0"/>
              <a:t> Independent economic and performance objectives</a:t>
            </a:r>
          </a:p>
          <a:p>
            <a:pPr>
              <a:lnSpc>
                <a:spcPct val="80000"/>
              </a:lnSpc>
            </a:pPr>
            <a:r>
              <a:rPr lang="en-US" sz="1500" dirty="0"/>
              <a:t>But, must cooperate for global connectivity</a:t>
            </a:r>
          </a:p>
        </p:txBody>
      </p:sp>
      <p:sp>
        <p:nvSpPr>
          <p:cNvPr id="28" name="Slide Number Placeholder 5"/>
          <p:cNvSpPr>
            <a:spLocks noGrp="1"/>
          </p:cNvSpPr>
          <p:nvPr>
            <p:ph type="sldNum" sz="quarter" idx="12"/>
          </p:nvPr>
        </p:nvSpPr>
        <p:spPr/>
        <p:txBody>
          <a:bodyPr/>
          <a:lstStyle/>
          <a:p>
            <a:fld id="{AC036930-436D-DC42-9DB8-74474F3369BD}" type="slidenum">
              <a:rPr lang="en-US"/>
              <a:pPr/>
              <a:t>2</a:t>
            </a:fld>
            <a:endParaRPr lang="en-US"/>
          </a:p>
        </p:txBody>
      </p:sp>
      <p:sp>
        <p:nvSpPr>
          <p:cNvPr id="68610" name="Line 2"/>
          <p:cNvSpPr>
            <a:spLocks noChangeShapeType="1"/>
          </p:cNvSpPr>
          <p:nvPr/>
        </p:nvSpPr>
        <p:spPr bwMode="auto">
          <a:xfrm>
            <a:off x="5600700" y="1885950"/>
            <a:ext cx="457200" cy="5715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350"/>
          </a:p>
        </p:txBody>
      </p:sp>
      <p:sp>
        <p:nvSpPr>
          <p:cNvPr id="68611" name="Cloud"/>
          <p:cNvSpPr>
            <a:spLocks noChangeAspect="1" noEditPoints="1" noChangeArrowheads="1"/>
          </p:cNvSpPr>
          <p:nvPr/>
        </p:nvSpPr>
        <p:spPr bwMode="auto">
          <a:xfrm>
            <a:off x="5661422" y="2480073"/>
            <a:ext cx="1485900" cy="77747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2" name="Cloud"/>
          <p:cNvSpPr>
            <a:spLocks noChangeAspect="1" noEditPoints="1" noChangeArrowheads="1"/>
          </p:cNvSpPr>
          <p:nvPr/>
        </p:nvSpPr>
        <p:spPr bwMode="auto">
          <a:xfrm>
            <a:off x="2346722" y="1675210"/>
            <a:ext cx="1714500" cy="8965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5" name="Cloud"/>
          <p:cNvSpPr>
            <a:spLocks noChangeAspect="1" noEditPoints="1" noChangeArrowheads="1"/>
          </p:cNvSpPr>
          <p:nvPr/>
        </p:nvSpPr>
        <p:spPr bwMode="auto">
          <a:xfrm>
            <a:off x="4575572" y="1314450"/>
            <a:ext cx="1485900" cy="7774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16" name="tower"/>
          <p:cNvSpPr>
            <a:spLocks noEditPoints="1" noChangeArrowheads="1"/>
          </p:cNvSpPr>
          <p:nvPr/>
        </p:nvSpPr>
        <p:spPr bwMode="auto">
          <a:xfrm>
            <a:off x="7433073" y="2407444"/>
            <a:ext cx="453628" cy="85010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prstTxWarp prst="textNoShape">
              <a:avLst/>
            </a:prstTxWarp>
          </a:bodyPr>
          <a:lstStyle/>
          <a:p>
            <a:endParaRPr lang="en-US" sz="1350"/>
          </a:p>
        </p:txBody>
      </p:sp>
      <p:pic>
        <p:nvPicPr>
          <p:cNvPr id="68617" name="Picture 9" descr="j0195384"/>
          <p:cNvPicPr>
            <a:picLocks noChangeAspect="1" noChangeArrowheads="1"/>
          </p:cNvPicPr>
          <p:nvPr/>
        </p:nvPicPr>
        <p:blipFill>
          <a:blip r:embed="rId3"/>
          <a:srcRect/>
          <a:stretch>
            <a:fillRect/>
          </a:stretch>
        </p:blipFill>
        <p:spPr bwMode="auto">
          <a:xfrm>
            <a:off x="1257300" y="1771650"/>
            <a:ext cx="896541" cy="915591"/>
          </a:xfrm>
          <a:prstGeom prst="rect">
            <a:avLst/>
          </a:prstGeom>
          <a:noFill/>
        </p:spPr>
      </p:pic>
      <p:sp>
        <p:nvSpPr>
          <p:cNvPr id="68618" name="Line 10"/>
          <p:cNvSpPr>
            <a:spLocks noChangeShapeType="1"/>
          </p:cNvSpPr>
          <p:nvPr/>
        </p:nvSpPr>
        <p:spPr bwMode="auto">
          <a:xfrm>
            <a:off x="2060972" y="2171700"/>
            <a:ext cx="5715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19" name="Line 11"/>
          <p:cNvSpPr>
            <a:spLocks noChangeShapeType="1"/>
          </p:cNvSpPr>
          <p:nvPr/>
        </p:nvSpPr>
        <p:spPr bwMode="auto">
          <a:xfrm>
            <a:off x="5147073" y="2686050"/>
            <a:ext cx="567928" cy="1143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0" name="Cloud"/>
          <p:cNvSpPr>
            <a:spLocks noChangeAspect="1" noEditPoints="1" noChangeArrowheads="1"/>
          </p:cNvSpPr>
          <p:nvPr/>
        </p:nvSpPr>
        <p:spPr bwMode="auto">
          <a:xfrm>
            <a:off x="3889772" y="2343150"/>
            <a:ext cx="1485900" cy="7774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21" name="Line 13"/>
          <p:cNvSpPr>
            <a:spLocks noChangeShapeType="1"/>
          </p:cNvSpPr>
          <p:nvPr/>
        </p:nvSpPr>
        <p:spPr bwMode="auto">
          <a:xfrm flipV="1">
            <a:off x="3832622" y="1714500"/>
            <a:ext cx="102870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2" name="Line 14"/>
          <p:cNvSpPr>
            <a:spLocks noChangeShapeType="1"/>
          </p:cNvSpPr>
          <p:nvPr/>
        </p:nvSpPr>
        <p:spPr bwMode="auto">
          <a:xfrm>
            <a:off x="3375422" y="2286000"/>
            <a:ext cx="857250"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3" name="Text Box 15"/>
          <p:cNvSpPr txBox="1">
            <a:spLocks noChangeArrowheads="1"/>
          </p:cNvSpPr>
          <p:nvPr/>
        </p:nvSpPr>
        <p:spPr bwMode="auto">
          <a:xfrm>
            <a:off x="2571750" y="1885950"/>
            <a:ext cx="1159292"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Comcast</a:t>
            </a:r>
          </a:p>
        </p:txBody>
      </p:sp>
      <p:sp>
        <p:nvSpPr>
          <p:cNvPr id="68624" name="Text Box 16"/>
          <p:cNvSpPr txBox="1">
            <a:spLocks noChangeArrowheads="1"/>
          </p:cNvSpPr>
          <p:nvPr/>
        </p:nvSpPr>
        <p:spPr bwMode="auto">
          <a:xfrm>
            <a:off x="4830367" y="1531144"/>
            <a:ext cx="1018227"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Abilene</a:t>
            </a:r>
          </a:p>
        </p:txBody>
      </p:sp>
      <p:sp>
        <p:nvSpPr>
          <p:cNvPr id="68625" name="Text Box 17"/>
          <p:cNvSpPr txBox="1">
            <a:spLocks noChangeArrowheads="1"/>
          </p:cNvSpPr>
          <p:nvPr/>
        </p:nvSpPr>
        <p:spPr bwMode="auto">
          <a:xfrm>
            <a:off x="4232673" y="2514600"/>
            <a:ext cx="783099"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AT&amp;T</a:t>
            </a:r>
          </a:p>
        </p:txBody>
      </p:sp>
      <p:sp>
        <p:nvSpPr>
          <p:cNvPr id="68626" name="Text Box 18"/>
          <p:cNvSpPr txBox="1">
            <a:spLocks noChangeArrowheads="1"/>
          </p:cNvSpPr>
          <p:nvPr/>
        </p:nvSpPr>
        <p:spPr bwMode="auto">
          <a:xfrm>
            <a:off x="5932885" y="2628900"/>
            <a:ext cx="979755" cy="369332"/>
          </a:xfrm>
          <a:prstGeom prst="rect">
            <a:avLst/>
          </a:prstGeom>
          <a:noFill/>
          <a:ln w="9525">
            <a:noFill/>
            <a:miter lim="800000"/>
            <a:headEnd/>
            <a:tailEnd/>
          </a:ln>
          <a:effectLst/>
        </p:spPr>
        <p:txBody>
          <a:bodyPr wrap="none">
            <a:prstTxWarp prst="textNoShape">
              <a:avLst/>
            </a:prstTxWarp>
            <a:spAutoFit/>
          </a:bodyPr>
          <a:lstStyle/>
          <a:p>
            <a:r>
              <a:rPr lang="en-US" b="1">
                <a:solidFill>
                  <a:srgbClr val="FF0000"/>
                </a:solidFill>
              </a:rPr>
              <a:t>Cogent</a:t>
            </a:r>
          </a:p>
        </p:txBody>
      </p:sp>
      <p:sp>
        <p:nvSpPr>
          <p:cNvPr id="68627" name="Line 19"/>
          <p:cNvSpPr>
            <a:spLocks noChangeShapeType="1"/>
          </p:cNvSpPr>
          <p:nvPr/>
        </p:nvSpPr>
        <p:spPr bwMode="auto">
          <a:xfrm>
            <a:off x="5886450" y="1943100"/>
            <a:ext cx="1200150" cy="51435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8" name="Line 20"/>
          <p:cNvSpPr>
            <a:spLocks noChangeShapeType="1"/>
          </p:cNvSpPr>
          <p:nvPr/>
        </p:nvSpPr>
        <p:spPr bwMode="auto">
          <a:xfrm>
            <a:off x="7147322" y="2857500"/>
            <a:ext cx="285750" cy="57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sp>
        <p:nvSpPr>
          <p:cNvPr id="68629" name="Text Box 21"/>
          <p:cNvSpPr txBox="1">
            <a:spLocks noChangeArrowheads="1"/>
          </p:cNvSpPr>
          <p:nvPr/>
        </p:nvSpPr>
        <p:spPr bwMode="auto">
          <a:xfrm>
            <a:off x="7009370" y="1785309"/>
            <a:ext cx="928652" cy="323165"/>
          </a:xfrm>
          <a:prstGeom prst="rect">
            <a:avLst/>
          </a:prstGeom>
          <a:noFill/>
          <a:ln w="9525">
            <a:noFill/>
            <a:miter lim="800000"/>
            <a:headEnd/>
            <a:tailEnd/>
          </a:ln>
          <a:effectLst/>
        </p:spPr>
        <p:txBody>
          <a:bodyPr wrap="none">
            <a:prstTxWarp prst="textNoShape">
              <a:avLst/>
            </a:prstTxWarp>
            <a:spAutoFit/>
          </a:bodyPr>
          <a:lstStyle/>
          <a:p>
            <a:pPr algn="ctr"/>
            <a:r>
              <a:rPr lang="en-US" sz="1500" b="1" dirty="0" err="1"/>
              <a:t>UChicago</a:t>
            </a:r>
            <a:endParaRPr lang="en-US" sz="1500" b="1" dirty="0"/>
          </a:p>
        </p:txBody>
      </p:sp>
      <p:sp>
        <p:nvSpPr>
          <p:cNvPr id="68630" name="Line 22"/>
          <p:cNvSpPr>
            <a:spLocks noChangeShapeType="1"/>
          </p:cNvSpPr>
          <p:nvPr/>
        </p:nvSpPr>
        <p:spPr bwMode="auto">
          <a:xfrm flipV="1">
            <a:off x="4461272" y="2057400"/>
            <a:ext cx="514350"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nvGrpSpPr>
          <p:cNvPr id="2" name="Group 23"/>
          <p:cNvGrpSpPr>
            <a:grpSpLocks/>
          </p:cNvGrpSpPr>
          <p:nvPr/>
        </p:nvGrpSpPr>
        <p:grpSpPr bwMode="auto">
          <a:xfrm>
            <a:off x="2038821" y="1022721"/>
            <a:ext cx="5075635" cy="2684860"/>
            <a:chOff x="823" y="824"/>
            <a:chExt cx="4263" cy="2255"/>
          </a:xfrm>
          <a:solidFill>
            <a:schemeClr val="accent1">
              <a:lumMod val="20000"/>
              <a:lumOff val="80000"/>
            </a:schemeClr>
          </a:solidFill>
        </p:grpSpPr>
        <p:sp>
          <p:nvSpPr>
            <p:cNvPr id="68632" name="Cloud"/>
            <p:cNvSpPr>
              <a:spLocks noChangeAspect="1" noEditPoints="1" noChangeArrowheads="1"/>
            </p:cNvSpPr>
            <p:nvPr/>
          </p:nvSpPr>
          <p:spPr bwMode="auto">
            <a:xfrm rot="755207">
              <a:off x="823" y="824"/>
              <a:ext cx="4263" cy="225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8633" name="Text Box 25"/>
            <p:cNvSpPr txBox="1">
              <a:spLocks noChangeArrowheads="1"/>
            </p:cNvSpPr>
            <p:nvPr/>
          </p:nvSpPr>
          <p:spPr bwMode="auto">
            <a:xfrm>
              <a:off x="2160" y="1632"/>
              <a:ext cx="1927" cy="427"/>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sz="2700" b="1">
                  <a:solidFill>
                    <a:srgbClr val="FF0000"/>
                  </a:solidFill>
                </a:rPr>
                <a:t>The Internet</a:t>
              </a:r>
            </a:p>
          </p:txBody>
        </p:sp>
      </p:grpSp>
      <p:sp>
        <p:nvSpPr>
          <p:cNvPr id="27" name="Text Box 4"/>
          <p:cNvSpPr txBox="1">
            <a:spLocks noChangeArrowheads="1"/>
          </p:cNvSpPr>
          <p:nvPr/>
        </p:nvSpPr>
        <p:spPr bwMode="auto">
          <a:xfrm>
            <a:off x="1407306" y="4623701"/>
            <a:ext cx="5943600" cy="507831"/>
          </a:xfrm>
          <a:prstGeom prst="rect">
            <a:avLst/>
          </a:prstGeom>
          <a:solidFill>
            <a:srgbClr val="FAF772"/>
          </a:solidFill>
          <a:ln w="9525">
            <a:noFill/>
            <a:miter lim="800000"/>
            <a:headEnd/>
            <a:tailEnd/>
          </a:ln>
          <a:effectLst/>
        </p:spPr>
        <p:txBody>
          <a:bodyPr wrap="square">
            <a:prstTxWarp prst="textNoShape">
              <a:avLst/>
            </a:prstTxWarp>
            <a:spAutoFit/>
          </a:bodyPr>
          <a:lstStyle/>
          <a:p>
            <a:pPr algn="ctr">
              <a:spcBef>
                <a:spcPct val="50000"/>
              </a:spcBef>
            </a:pPr>
            <a:r>
              <a:rPr lang="en-US" sz="1350" b="1" dirty="0"/>
              <a:t>See </a:t>
            </a:r>
            <a:r>
              <a:rPr lang="en-US" sz="1350" b="1" dirty="0">
                <a:hlinkClick r:id="rId4"/>
              </a:rPr>
              <a:t>http://nms.lcs.mit.edu/~feamster/papers/dissertation.pdf</a:t>
            </a:r>
            <a:r>
              <a:rPr lang="en-US" sz="1350" b="1" dirty="0"/>
              <a:t> </a:t>
            </a:r>
            <a:br>
              <a:rPr lang="en-US" sz="1350" b="1" dirty="0"/>
            </a:br>
            <a:r>
              <a:rPr lang="en-US" sz="1350" b="1" dirty="0"/>
              <a:t>(Chapter 2.1-2.3) for optional coverage of the topic.</a:t>
            </a:r>
          </a:p>
        </p:txBody>
      </p:sp>
    </p:spTree>
    <p:extLst>
      <p:ext uri="{BB962C8B-B14F-4D97-AF65-F5344CB8AC3E}">
        <p14:creationId xmlns:p14="http://schemas.microsoft.com/office/powerpoint/2010/main" val="22763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6861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861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86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Problems with Hot-Potato Routing</a:t>
            </a:r>
          </a:p>
        </p:txBody>
      </p:sp>
      <p:sp>
        <p:nvSpPr>
          <p:cNvPr id="58" name="Slide Number Placeholder 4"/>
          <p:cNvSpPr>
            <a:spLocks noGrp="1"/>
          </p:cNvSpPr>
          <p:nvPr>
            <p:ph type="sldNum" sz="quarter" idx="12"/>
          </p:nvPr>
        </p:nvSpPr>
        <p:spPr/>
        <p:txBody>
          <a:bodyPr/>
          <a:lstStyle/>
          <a:p>
            <a:fld id="{676C2C79-C62F-764E-B136-832CE12AA6F8}" type="slidenum">
              <a:rPr lang="en-US"/>
              <a:pPr/>
              <a:t>20</a:t>
            </a:fld>
            <a:endParaRPr lang="en-US"/>
          </a:p>
        </p:txBody>
      </p:sp>
      <p:sp>
        <p:nvSpPr>
          <p:cNvPr id="83972" name="Rectangle 4"/>
          <p:cNvSpPr>
            <a:spLocks noChangeArrowheads="1"/>
          </p:cNvSpPr>
          <p:nvPr/>
        </p:nvSpPr>
        <p:spPr bwMode="auto">
          <a:xfrm>
            <a:off x="1485900" y="1085850"/>
            <a:ext cx="6515100" cy="457200"/>
          </a:xfrm>
          <a:prstGeom prst="rect">
            <a:avLst/>
          </a:prstGeom>
          <a:noFill/>
          <a:ln w="9525">
            <a:noFill/>
            <a:miter lim="800000"/>
            <a:headEnd/>
            <a:tailEnd/>
          </a:ln>
          <a:effectLst/>
        </p:spPr>
        <p:txBody>
          <a:bodyPr>
            <a:prstTxWarp prst="textNoShape">
              <a:avLst/>
            </a:prstTxWarp>
          </a:bodyPr>
          <a:lstStyle/>
          <a:p>
            <a:pPr marL="257175" indent="-257175">
              <a:spcBef>
                <a:spcPct val="20000"/>
              </a:spcBef>
              <a:buFontTx/>
              <a:buChar char="•"/>
            </a:pPr>
            <a:r>
              <a:rPr lang="en-US"/>
              <a:t>Small changes in IGP weights can cause large traffic shifts</a:t>
            </a:r>
            <a:endParaRPr lang="en-US" i="1"/>
          </a:p>
        </p:txBody>
      </p:sp>
      <p:grpSp>
        <p:nvGrpSpPr>
          <p:cNvPr id="2" name="Group 5"/>
          <p:cNvGrpSpPr>
            <a:grpSpLocks/>
          </p:cNvGrpSpPr>
          <p:nvPr/>
        </p:nvGrpSpPr>
        <p:grpSpPr bwMode="auto">
          <a:xfrm>
            <a:off x="2268141" y="3524250"/>
            <a:ext cx="2957513" cy="1153716"/>
            <a:chOff x="2052" y="2283"/>
            <a:chExt cx="2484" cy="969"/>
          </a:xfrm>
        </p:grpSpPr>
        <p:sp>
          <p:nvSpPr>
            <p:cNvPr id="83974" name="Freeform 6"/>
            <p:cNvSpPr>
              <a:spLocks noChangeArrowheads="1"/>
            </p:cNvSpPr>
            <p:nvPr/>
          </p:nvSpPr>
          <p:spPr bwMode="auto">
            <a:xfrm>
              <a:off x="2052" y="2283"/>
              <a:ext cx="2485" cy="970"/>
            </a:xfrm>
            <a:custGeom>
              <a:avLst/>
              <a:gdLst/>
              <a:ahLst/>
              <a:cxnLst>
                <a:cxn ang="0">
                  <a:pos x="646" y="1471"/>
                </a:cxn>
                <a:cxn ang="0">
                  <a:pos x="289" y="1609"/>
                </a:cxn>
                <a:cxn ang="0">
                  <a:pos x="63" y="1810"/>
                </a:cxn>
                <a:cxn ang="0">
                  <a:pos x="3" y="2042"/>
                </a:cxn>
                <a:cxn ang="0">
                  <a:pos x="116" y="2269"/>
                </a:cxn>
                <a:cxn ang="0">
                  <a:pos x="387" y="2453"/>
                </a:cxn>
                <a:cxn ang="0">
                  <a:pos x="619" y="2466"/>
                </a:cxn>
                <a:cxn ang="0">
                  <a:pos x="352" y="2652"/>
                </a:cxn>
                <a:cxn ang="0">
                  <a:pos x="242" y="2878"/>
                </a:cxn>
                <a:cxn ang="0">
                  <a:pos x="308" y="3109"/>
                </a:cxn>
                <a:cxn ang="0">
                  <a:pos x="540" y="3307"/>
                </a:cxn>
                <a:cxn ang="0">
                  <a:pos x="900" y="3443"/>
                </a:cxn>
                <a:cxn ang="0">
                  <a:pos x="1329" y="3492"/>
                </a:cxn>
                <a:cxn ang="0">
                  <a:pos x="1996" y="3810"/>
                </a:cxn>
                <a:cxn ang="0">
                  <a:pos x="2742" y="3993"/>
                </a:cxn>
                <a:cxn ang="0">
                  <a:pos x="3563" y="3996"/>
                </a:cxn>
                <a:cxn ang="0">
                  <a:pos x="4526" y="4073"/>
                </a:cxn>
                <a:cxn ang="0">
                  <a:pos x="5149" y="4244"/>
                </a:cxn>
                <a:cxn ang="0">
                  <a:pos x="5851" y="4264"/>
                </a:cxn>
                <a:cxn ang="0">
                  <a:pos x="6508" y="4135"/>
                </a:cxn>
                <a:cxn ang="0">
                  <a:pos x="7013" y="3877"/>
                </a:cxn>
                <a:cxn ang="0">
                  <a:pos x="7616" y="3719"/>
                </a:cxn>
                <a:cxn ang="0">
                  <a:pos x="8207" y="3743"/>
                </a:cxn>
                <a:cxn ang="0">
                  <a:pos x="8768" y="3639"/>
                </a:cxn>
                <a:cxn ang="0">
                  <a:pos x="9206" y="3426"/>
                </a:cxn>
                <a:cxn ang="0">
                  <a:pos x="9448" y="3138"/>
                </a:cxn>
                <a:cxn ang="0">
                  <a:pos x="9672" y="2955"/>
                </a:cxn>
                <a:cxn ang="0">
                  <a:pos x="10290" y="2792"/>
                </a:cxn>
                <a:cxn ang="0">
                  <a:pos x="10739" y="2514"/>
                </a:cxn>
                <a:cxn ang="0">
                  <a:pos x="10947" y="2165"/>
                </a:cxn>
                <a:cxn ang="0">
                  <a:pos x="10878" y="1801"/>
                </a:cxn>
                <a:cxn ang="0">
                  <a:pos x="10543" y="1480"/>
                </a:cxn>
                <a:cxn ang="0">
                  <a:pos x="10655" y="1426"/>
                </a:cxn>
                <a:cxn ang="0">
                  <a:pos x="10691" y="1133"/>
                </a:cxn>
                <a:cxn ang="0">
                  <a:pos x="10504" y="856"/>
                </a:cxn>
                <a:cxn ang="0">
                  <a:pos x="10126" y="642"/>
                </a:cxn>
                <a:cxn ang="0">
                  <a:pos x="9618" y="526"/>
                </a:cxn>
                <a:cxn ang="0">
                  <a:pos x="9519" y="285"/>
                </a:cxn>
                <a:cxn ang="0">
                  <a:pos x="9158" y="102"/>
                </a:cxn>
                <a:cxn ang="0">
                  <a:pos x="8690" y="8"/>
                </a:cxn>
                <a:cxn ang="0">
                  <a:pos x="8191" y="21"/>
                </a:cxn>
                <a:cxn ang="0">
                  <a:pos x="7742" y="139"/>
                </a:cxn>
                <a:cxn ang="0">
                  <a:pos x="7173" y="61"/>
                </a:cxn>
                <a:cxn ang="0">
                  <a:pos x="6738" y="1"/>
                </a:cxn>
                <a:cxn ang="0">
                  <a:pos x="6294" y="38"/>
                </a:cxn>
                <a:cxn ang="0">
                  <a:pos x="5913" y="165"/>
                </a:cxn>
                <a:cxn ang="0">
                  <a:pos x="5363" y="207"/>
                </a:cxn>
                <a:cxn ang="0">
                  <a:pos x="4837" y="131"/>
                </a:cxn>
                <a:cxn ang="0">
                  <a:pos x="4299" y="169"/>
                </a:cxn>
                <a:cxn ang="0">
                  <a:pos x="3832" y="317"/>
                </a:cxn>
                <a:cxn ang="0">
                  <a:pos x="3115" y="420"/>
                </a:cxn>
                <a:cxn ang="0">
                  <a:pos x="2432" y="400"/>
                </a:cxn>
                <a:cxn ang="0">
                  <a:pos x="1790" y="523"/>
                </a:cxn>
                <a:cxn ang="0">
                  <a:pos x="1288" y="771"/>
                </a:cxn>
                <a:cxn ang="0">
                  <a:pos x="1010" y="1101"/>
                </a:cxn>
                <a:cxn ang="0">
                  <a:pos x="999" y="1465"/>
                </a:cxn>
              </a:cxnLst>
              <a:rect l="0" t="0" r="r" b="b"/>
              <a:pathLst>
                <a:path w="10956" h="4276">
                  <a:moveTo>
                    <a:pt x="1019" y="1419"/>
                  </a:moveTo>
                  <a:lnTo>
                    <a:pt x="964" y="1423"/>
                  </a:lnTo>
                  <a:lnTo>
                    <a:pt x="910" y="1427"/>
                  </a:lnTo>
                  <a:lnTo>
                    <a:pt x="855" y="1434"/>
                  </a:lnTo>
                  <a:lnTo>
                    <a:pt x="801" y="1440"/>
                  </a:lnTo>
                  <a:lnTo>
                    <a:pt x="748" y="1450"/>
                  </a:lnTo>
                  <a:lnTo>
                    <a:pt x="696" y="1460"/>
                  </a:lnTo>
                  <a:lnTo>
                    <a:pt x="646" y="1471"/>
                  </a:lnTo>
                  <a:lnTo>
                    <a:pt x="595" y="1484"/>
                  </a:lnTo>
                  <a:lnTo>
                    <a:pt x="547" y="1498"/>
                  </a:lnTo>
                  <a:lnTo>
                    <a:pt x="500" y="1514"/>
                  </a:lnTo>
                  <a:lnTo>
                    <a:pt x="455" y="1530"/>
                  </a:lnTo>
                  <a:lnTo>
                    <a:pt x="411" y="1548"/>
                  </a:lnTo>
                  <a:lnTo>
                    <a:pt x="368" y="1567"/>
                  </a:lnTo>
                  <a:lnTo>
                    <a:pt x="328" y="1587"/>
                  </a:lnTo>
                  <a:lnTo>
                    <a:pt x="289" y="1609"/>
                  </a:lnTo>
                  <a:lnTo>
                    <a:pt x="255" y="1631"/>
                  </a:lnTo>
                  <a:lnTo>
                    <a:pt x="219" y="1654"/>
                  </a:lnTo>
                  <a:lnTo>
                    <a:pt x="188" y="1678"/>
                  </a:lnTo>
                  <a:lnTo>
                    <a:pt x="157" y="1703"/>
                  </a:lnTo>
                  <a:lnTo>
                    <a:pt x="131" y="1729"/>
                  </a:lnTo>
                  <a:lnTo>
                    <a:pt x="105" y="1755"/>
                  </a:lnTo>
                  <a:lnTo>
                    <a:pt x="83" y="1782"/>
                  </a:lnTo>
                  <a:lnTo>
                    <a:pt x="63" y="1810"/>
                  </a:lnTo>
                  <a:lnTo>
                    <a:pt x="45" y="1838"/>
                  </a:lnTo>
                  <a:lnTo>
                    <a:pt x="32" y="1866"/>
                  </a:lnTo>
                  <a:lnTo>
                    <a:pt x="19" y="1895"/>
                  </a:lnTo>
                  <a:lnTo>
                    <a:pt x="11" y="1924"/>
                  </a:lnTo>
                  <a:lnTo>
                    <a:pt x="5" y="1954"/>
                  </a:lnTo>
                  <a:lnTo>
                    <a:pt x="1" y="1983"/>
                  </a:lnTo>
                  <a:lnTo>
                    <a:pt x="0" y="2012"/>
                  </a:lnTo>
                  <a:lnTo>
                    <a:pt x="3" y="2042"/>
                  </a:lnTo>
                  <a:lnTo>
                    <a:pt x="7" y="2071"/>
                  </a:lnTo>
                  <a:lnTo>
                    <a:pt x="15" y="2101"/>
                  </a:lnTo>
                  <a:lnTo>
                    <a:pt x="24" y="2130"/>
                  </a:lnTo>
                  <a:lnTo>
                    <a:pt x="39" y="2159"/>
                  </a:lnTo>
                  <a:lnTo>
                    <a:pt x="53" y="2186"/>
                  </a:lnTo>
                  <a:lnTo>
                    <a:pt x="71" y="2214"/>
                  </a:lnTo>
                  <a:lnTo>
                    <a:pt x="93" y="2242"/>
                  </a:lnTo>
                  <a:lnTo>
                    <a:pt x="116" y="2269"/>
                  </a:lnTo>
                  <a:lnTo>
                    <a:pt x="142" y="2295"/>
                  </a:lnTo>
                  <a:lnTo>
                    <a:pt x="170" y="2321"/>
                  </a:lnTo>
                  <a:lnTo>
                    <a:pt x="201" y="2345"/>
                  </a:lnTo>
                  <a:lnTo>
                    <a:pt x="234" y="2369"/>
                  </a:lnTo>
                  <a:lnTo>
                    <a:pt x="269" y="2391"/>
                  </a:lnTo>
                  <a:lnTo>
                    <a:pt x="307" y="2413"/>
                  </a:lnTo>
                  <a:lnTo>
                    <a:pt x="347" y="2433"/>
                  </a:lnTo>
                  <a:lnTo>
                    <a:pt x="387" y="2453"/>
                  </a:lnTo>
                  <a:lnTo>
                    <a:pt x="430" y="2472"/>
                  </a:lnTo>
                  <a:lnTo>
                    <a:pt x="475" y="2490"/>
                  </a:lnTo>
                  <a:lnTo>
                    <a:pt x="521" y="2505"/>
                  </a:lnTo>
                  <a:lnTo>
                    <a:pt x="569" y="2520"/>
                  </a:lnTo>
                  <a:lnTo>
                    <a:pt x="619" y="2534"/>
                  </a:lnTo>
                  <a:lnTo>
                    <a:pt x="668" y="2547"/>
                  </a:lnTo>
                  <a:lnTo>
                    <a:pt x="661" y="2448"/>
                  </a:lnTo>
                  <a:lnTo>
                    <a:pt x="619" y="2466"/>
                  </a:lnTo>
                  <a:lnTo>
                    <a:pt x="578" y="2486"/>
                  </a:lnTo>
                  <a:lnTo>
                    <a:pt x="539" y="2507"/>
                  </a:lnTo>
                  <a:lnTo>
                    <a:pt x="501" y="2530"/>
                  </a:lnTo>
                  <a:lnTo>
                    <a:pt x="467" y="2552"/>
                  </a:lnTo>
                  <a:lnTo>
                    <a:pt x="435" y="2576"/>
                  </a:lnTo>
                  <a:lnTo>
                    <a:pt x="404" y="2601"/>
                  </a:lnTo>
                  <a:lnTo>
                    <a:pt x="377" y="2626"/>
                  </a:lnTo>
                  <a:lnTo>
                    <a:pt x="352" y="2652"/>
                  </a:lnTo>
                  <a:lnTo>
                    <a:pt x="328" y="2680"/>
                  </a:lnTo>
                  <a:lnTo>
                    <a:pt x="308" y="2706"/>
                  </a:lnTo>
                  <a:lnTo>
                    <a:pt x="289" y="2734"/>
                  </a:lnTo>
                  <a:lnTo>
                    <a:pt x="275" y="2762"/>
                  </a:lnTo>
                  <a:lnTo>
                    <a:pt x="263" y="2790"/>
                  </a:lnTo>
                  <a:lnTo>
                    <a:pt x="253" y="2820"/>
                  </a:lnTo>
                  <a:lnTo>
                    <a:pt x="245" y="2849"/>
                  </a:lnTo>
                  <a:lnTo>
                    <a:pt x="242" y="2878"/>
                  </a:lnTo>
                  <a:lnTo>
                    <a:pt x="241" y="2907"/>
                  </a:lnTo>
                  <a:lnTo>
                    <a:pt x="242" y="2936"/>
                  </a:lnTo>
                  <a:lnTo>
                    <a:pt x="246" y="2965"/>
                  </a:lnTo>
                  <a:lnTo>
                    <a:pt x="253" y="2996"/>
                  </a:lnTo>
                  <a:lnTo>
                    <a:pt x="263" y="3023"/>
                  </a:lnTo>
                  <a:lnTo>
                    <a:pt x="275" y="3052"/>
                  </a:lnTo>
                  <a:lnTo>
                    <a:pt x="289" y="3081"/>
                  </a:lnTo>
                  <a:lnTo>
                    <a:pt x="308" y="3109"/>
                  </a:lnTo>
                  <a:lnTo>
                    <a:pt x="328" y="3136"/>
                  </a:lnTo>
                  <a:lnTo>
                    <a:pt x="352" y="3163"/>
                  </a:lnTo>
                  <a:lnTo>
                    <a:pt x="377" y="3189"/>
                  </a:lnTo>
                  <a:lnTo>
                    <a:pt x="404" y="3215"/>
                  </a:lnTo>
                  <a:lnTo>
                    <a:pt x="435" y="3240"/>
                  </a:lnTo>
                  <a:lnTo>
                    <a:pt x="468" y="3262"/>
                  </a:lnTo>
                  <a:lnTo>
                    <a:pt x="504" y="3285"/>
                  </a:lnTo>
                  <a:lnTo>
                    <a:pt x="540" y="3307"/>
                  </a:lnTo>
                  <a:lnTo>
                    <a:pt x="578" y="3328"/>
                  </a:lnTo>
                  <a:lnTo>
                    <a:pt x="620" y="3348"/>
                  </a:lnTo>
                  <a:lnTo>
                    <a:pt x="661" y="3367"/>
                  </a:lnTo>
                  <a:lnTo>
                    <a:pt x="705" y="3385"/>
                  </a:lnTo>
                  <a:lnTo>
                    <a:pt x="752" y="3401"/>
                  </a:lnTo>
                  <a:lnTo>
                    <a:pt x="800" y="3417"/>
                  </a:lnTo>
                  <a:lnTo>
                    <a:pt x="849" y="3430"/>
                  </a:lnTo>
                  <a:lnTo>
                    <a:pt x="900" y="3443"/>
                  </a:lnTo>
                  <a:lnTo>
                    <a:pt x="951" y="3454"/>
                  </a:lnTo>
                  <a:lnTo>
                    <a:pt x="1003" y="3464"/>
                  </a:lnTo>
                  <a:lnTo>
                    <a:pt x="1056" y="3472"/>
                  </a:lnTo>
                  <a:lnTo>
                    <a:pt x="1111" y="3478"/>
                  </a:lnTo>
                  <a:lnTo>
                    <a:pt x="1164" y="3484"/>
                  </a:lnTo>
                  <a:lnTo>
                    <a:pt x="1219" y="3488"/>
                  </a:lnTo>
                  <a:lnTo>
                    <a:pt x="1275" y="3492"/>
                  </a:lnTo>
                  <a:lnTo>
                    <a:pt x="1329" y="3492"/>
                  </a:lnTo>
                  <a:lnTo>
                    <a:pt x="1385" y="3492"/>
                  </a:lnTo>
                  <a:lnTo>
                    <a:pt x="1440" y="3491"/>
                  </a:lnTo>
                  <a:lnTo>
                    <a:pt x="1626" y="3618"/>
                  </a:lnTo>
                  <a:lnTo>
                    <a:pt x="1692" y="3660"/>
                  </a:lnTo>
                  <a:lnTo>
                    <a:pt x="1762" y="3701"/>
                  </a:lnTo>
                  <a:lnTo>
                    <a:pt x="1836" y="3739"/>
                  </a:lnTo>
                  <a:lnTo>
                    <a:pt x="1914" y="3776"/>
                  </a:lnTo>
                  <a:lnTo>
                    <a:pt x="1996" y="3810"/>
                  </a:lnTo>
                  <a:lnTo>
                    <a:pt x="2079" y="3841"/>
                  </a:lnTo>
                  <a:lnTo>
                    <a:pt x="2167" y="3870"/>
                  </a:lnTo>
                  <a:lnTo>
                    <a:pt x="2257" y="3898"/>
                  </a:lnTo>
                  <a:lnTo>
                    <a:pt x="2350" y="3921"/>
                  </a:lnTo>
                  <a:lnTo>
                    <a:pt x="2444" y="3945"/>
                  </a:lnTo>
                  <a:lnTo>
                    <a:pt x="2543" y="3962"/>
                  </a:lnTo>
                  <a:lnTo>
                    <a:pt x="2641" y="3979"/>
                  </a:lnTo>
                  <a:lnTo>
                    <a:pt x="2742" y="3993"/>
                  </a:lnTo>
                  <a:lnTo>
                    <a:pt x="2843" y="4003"/>
                  </a:lnTo>
                  <a:lnTo>
                    <a:pt x="2945" y="4011"/>
                  </a:lnTo>
                  <a:lnTo>
                    <a:pt x="3049" y="4016"/>
                  </a:lnTo>
                  <a:lnTo>
                    <a:pt x="3152" y="4018"/>
                  </a:lnTo>
                  <a:lnTo>
                    <a:pt x="3256" y="4016"/>
                  </a:lnTo>
                  <a:lnTo>
                    <a:pt x="3357" y="4012"/>
                  </a:lnTo>
                  <a:lnTo>
                    <a:pt x="3462" y="4006"/>
                  </a:lnTo>
                  <a:lnTo>
                    <a:pt x="3563" y="3996"/>
                  </a:lnTo>
                  <a:lnTo>
                    <a:pt x="3663" y="3983"/>
                  </a:lnTo>
                  <a:lnTo>
                    <a:pt x="3763" y="3968"/>
                  </a:lnTo>
                  <a:lnTo>
                    <a:pt x="3861" y="3950"/>
                  </a:lnTo>
                  <a:lnTo>
                    <a:pt x="3958" y="3929"/>
                  </a:lnTo>
                  <a:lnTo>
                    <a:pt x="4333" y="3978"/>
                  </a:lnTo>
                  <a:lnTo>
                    <a:pt x="4394" y="4011"/>
                  </a:lnTo>
                  <a:lnTo>
                    <a:pt x="4458" y="4044"/>
                  </a:lnTo>
                  <a:lnTo>
                    <a:pt x="4526" y="4073"/>
                  </a:lnTo>
                  <a:lnTo>
                    <a:pt x="4595" y="4102"/>
                  </a:lnTo>
                  <a:lnTo>
                    <a:pt x="4668" y="4130"/>
                  </a:lnTo>
                  <a:lnTo>
                    <a:pt x="4744" y="4154"/>
                  </a:lnTo>
                  <a:lnTo>
                    <a:pt x="4820" y="4176"/>
                  </a:lnTo>
                  <a:lnTo>
                    <a:pt x="4901" y="4197"/>
                  </a:lnTo>
                  <a:lnTo>
                    <a:pt x="4982" y="4214"/>
                  </a:lnTo>
                  <a:lnTo>
                    <a:pt x="5065" y="4230"/>
                  </a:lnTo>
                  <a:lnTo>
                    <a:pt x="5149" y="4244"/>
                  </a:lnTo>
                  <a:lnTo>
                    <a:pt x="5235" y="4255"/>
                  </a:lnTo>
                  <a:lnTo>
                    <a:pt x="5323" y="4263"/>
                  </a:lnTo>
                  <a:lnTo>
                    <a:pt x="5409" y="4270"/>
                  </a:lnTo>
                  <a:lnTo>
                    <a:pt x="5499" y="4273"/>
                  </a:lnTo>
                  <a:lnTo>
                    <a:pt x="5588" y="4275"/>
                  </a:lnTo>
                  <a:lnTo>
                    <a:pt x="5675" y="4274"/>
                  </a:lnTo>
                  <a:lnTo>
                    <a:pt x="5763" y="4271"/>
                  </a:lnTo>
                  <a:lnTo>
                    <a:pt x="5851" y="4264"/>
                  </a:lnTo>
                  <a:lnTo>
                    <a:pt x="5938" y="4256"/>
                  </a:lnTo>
                  <a:lnTo>
                    <a:pt x="6024" y="4246"/>
                  </a:lnTo>
                  <a:lnTo>
                    <a:pt x="6108" y="4234"/>
                  </a:lnTo>
                  <a:lnTo>
                    <a:pt x="6191" y="4219"/>
                  </a:lnTo>
                  <a:lnTo>
                    <a:pt x="6273" y="4201"/>
                  </a:lnTo>
                  <a:lnTo>
                    <a:pt x="6354" y="4181"/>
                  </a:lnTo>
                  <a:lnTo>
                    <a:pt x="6432" y="4159"/>
                  </a:lnTo>
                  <a:lnTo>
                    <a:pt x="6508" y="4135"/>
                  </a:lnTo>
                  <a:lnTo>
                    <a:pt x="6581" y="4110"/>
                  </a:lnTo>
                  <a:lnTo>
                    <a:pt x="6652" y="4082"/>
                  </a:lnTo>
                  <a:lnTo>
                    <a:pt x="6720" y="4052"/>
                  </a:lnTo>
                  <a:lnTo>
                    <a:pt x="6784" y="4020"/>
                  </a:lnTo>
                  <a:lnTo>
                    <a:pt x="6846" y="3986"/>
                  </a:lnTo>
                  <a:lnTo>
                    <a:pt x="6906" y="3952"/>
                  </a:lnTo>
                  <a:lnTo>
                    <a:pt x="6962" y="3915"/>
                  </a:lnTo>
                  <a:lnTo>
                    <a:pt x="7013" y="3877"/>
                  </a:lnTo>
                  <a:lnTo>
                    <a:pt x="7059" y="3837"/>
                  </a:lnTo>
                  <a:lnTo>
                    <a:pt x="7104" y="3797"/>
                  </a:lnTo>
                  <a:lnTo>
                    <a:pt x="7144" y="3754"/>
                  </a:lnTo>
                  <a:lnTo>
                    <a:pt x="7180" y="3711"/>
                  </a:lnTo>
                  <a:lnTo>
                    <a:pt x="7405" y="3678"/>
                  </a:lnTo>
                  <a:lnTo>
                    <a:pt x="7473" y="3694"/>
                  </a:lnTo>
                  <a:lnTo>
                    <a:pt x="7544" y="3707"/>
                  </a:lnTo>
                  <a:lnTo>
                    <a:pt x="7616" y="3719"/>
                  </a:lnTo>
                  <a:lnTo>
                    <a:pt x="7687" y="3728"/>
                  </a:lnTo>
                  <a:lnTo>
                    <a:pt x="7761" y="3736"/>
                  </a:lnTo>
                  <a:lnTo>
                    <a:pt x="7835" y="3743"/>
                  </a:lnTo>
                  <a:lnTo>
                    <a:pt x="7908" y="3747"/>
                  </a:lnTo>
                  <a:lnTo>
                    <a:pt x="7984" y="3749"/>
                  </a:lnTo>
                  <a:lnTo>
                    <a:pt x="8058" y="3749"/>
                  </a:lnTo>
                  <a:lnTo>
                    <a:pt x="8133" y="3746"/>
                  </a:lnTo>
                  <a:lnTo>
                    <a:pt x="8207" y="3743"/>
                  </a:lnTo>
                  <a:lnTo>
                    <a:pt x="8280" y="3735"/>
                  </a:lnTo>
                  <a:lnTo>
                    <a:pt x="8354" y="3728"/>
                  </a:lnTo>
                  <a:lnTo>
                    <a:pt x="8426" y="3718"/>
                  </a:lnTo>
                  <a:lnTo>
                    <a:pt x="8498" y="3706"/>
                  </a:lnTo>
                  <a:lnTo>
                    <a:pt x="8568" y="3692"/>
                  </a:lnTo>
                  <a:lnTo>
                    <a:pt x="8636" y="3676"/>
                  </a:lnTo>
                  <a:lnTo>
                    <a:pt x="8703" y="3658"/>
                  </a:lnTo>
                  <a:lnTo>
                    <a:pt x="8768" y="3639"/>
                  </a:lnTo>
                  <a:lnTo>
                    <a:pt x="8832" y="3618"/>
                  </a:lnTo>
                  <a:lnTo>
                    <a:pt x="8892" y="3594"/>
                  </a:lnTo>
                  <a:lnTo>
                    <a:pt x="8951" y="3570"/>
                  </a:lnTo>
                  <a:lnTo>
                    <a:pt x="9008" y="3545"/>
                  </a:lnTo>
                  <a:lnTo>
                    <a:pt x="9060" y="3517"/>
                  </a:lnTo>
                  <a:lnTo>
                    <a:pt x="9112" y="3488"/>
                  </a:lnTo>
                  <a:lnTo>
                    <a:pt x="9161" y="3458"/>
                  </a:lnTo>
                  <a:lnTo>
                    <a:pt x="9206" y="3426"/>
                  </a:lnTo>
                  <a:lnTo>
                    <a:pt x="9248" y="3393"/>
                  </a:lnTo>
                  <a:lnTo>
                    <a:pt x="9286" y="3360"/>
                  </a:lnTo>
                  <a:lnTo>
                    <a:pt x="9322" y="3324"/>
                  </a:lnTo>
                  <a:lnTo>
                    <a:pt x="9355" y="3288"/>
                  </a:lnTo>
                  <a:lnTo>
                    <a:pt x="9383" y="3252"/>
                  </a:lnTo>
                  <a:lnTo>
                    <a:pt x="9408" y="3215"/>
                  </a:lnTo>
                  <a:lnTo>
                    <a:pt x="9431" y="3177"/>
                  </a:lnTo>
                  <a:lnTo>
                    <a:pt x="9448" y="3138"/>
                  </a:lnTo>
                  <a:lnTo>
                    <a:pt x="9463" y="3100"/>
                  </a:lnTo>
                  <a:lnTo>
                    <a:pt x="9472" y="3060"/>
                  </a:lnTo>
                  <a:lnTo>
                    <a:pt x="9480" y="3021"/>
                  </a:lnTo>
                  <a:lnTo>
                    <a:pt x="9482" y="2981"/>
                  </a:lnTo>
                  <a:lnTo>
                    <a:pt x="9417" y="2980"/>
                  </a:lnTo>
                  <a:lnTo>
                    <a:pt x="9504" y="2974"/>
                  </a:lnTo>
                  <a:lnTo>
                    <a:pt x="9588" y="2965"/>
                  </a:lnTo>
                  <a:lnTo>
                    <a:pt x="9672" y="2955"/>
                  </a:lnTo>
                  <a:lnTo>
                    <a:pt x="9755" y="2942"/>
                  </a:lnTo>
                  <a:lnTo>
                    <a:pt x="9839" y="2927"/>
                  </a:lnTo>
                  <a:lnTo>
                    <a:pt x="9918" y="2910"/>
                  </a:lnTo>
                  <a:lnTo>
                    <a:pt x="9998" y="2891"/>
                  </a:lnTo>
                  <a:lnTo>
                    <a:pt x="10074" y="2869"/>
                  </a:lnTo>
                  <a:lnTo>
                    <a:pt x="10150" y="2846"/>
                  </a:lnTo>
                  <a:lnTo>
                    <a:pt x="10221" y="2820"/>
                  </a:lnTo>
                  <a:lnTo>
                    <a:pt x="10290" y="2792"/>
                  </a:lnTo>
                  <a:lnTo>
                    <a:pt x="10359" y="2765"/>
                  </a:lnTo>
                  <a:lnTo>
                    <a:pt x="10423" y="2732"/>
                  </a:lnTo>
                  <a:lnTo>
                    <a:pt x="10484" y="2699"/>
                  </a:lnTo>
                  <a:lnTo>
                    <a:pt x="10542" y="2665"/>
                  </a:lnTo>
                  <a:lnTo>
                    <a:pt x="10596" y="2630"/>
                  </a:lnTo>
                  <a:lnTo>
                    <a:pt x="10648" y="2593"/>
                  </a:lnTo>
                  <a:lnTo>
                    <a:pt x="10696" y="2555"/>
                  </a:lnTo>
                  <a:lnTo>
                    <a:pt x="10739" y="2514"/>
                  </a:lnTo>
                  <a:lnTo>
                    <a:pt x="10780" y="2473"/>
                  </a:lnTo>
                  <a:lnTo>
                    <a:pt x="10815" y="2432"/>
                  </a:lnTo>
                  <a:lnTo>
                    <a:pt x="10848" y="2390"/>
                  </a:lnTo>
                  <a:lnTo>
                    <a:pt x="10876" y="2346"/>
                  </a:lnTo>
                  <a:lnTo>
                    <a:pt x="10899" y="2301"/>
                  </a:lnTo>
                  <a:lnTo>
                    <a:pt x="10919" y="2256"/>
                  </a:lnTo>
                  <a:lnTo>
                    <a:pt x="10936" y="2211"/>
                  </a:lnTo>
                  <a:lnTo>
                    <a:pt x="10947" y="2165"/>
                  </a:lnTo>
                  <a:lnTo>
                    <a:pt x="10952" y="2119"/>
                  </a:lnTo>
                  <a:lnTo>
                    <a:pt x="10955" y="2073"/>
                  </a:lnTo>
                  <a:lnTo>
                    <a:pt x="10952" y="2028"/>
                  </a:lnTo>
                  <a:lnTo>
                    <a:pt x="10947" y="1981"/>
                  </a:lnTo>
                  <a:lnTo>
                    <a:pt x="10936" y="1935"/>
                  </a:lnTo>
                  <a:lnTo>
                    <a:pt x="10920" y="1890"/>
                  </a:lnTo>
                  <a:lnTo>
                    <a:pt x="10900" y="1844"/>
                  </a:lnTo>
                  <a:lnTo>
                    <a:pt x="10878" y="1801"/>
                  </a:lnTo>
                  <a:lnTo>
                    <a:pt x="10849" y="1757"/>
                  </a:lnTo>
                  <a:lnTo>
                    <a:pt x="10817" y="1714"/>
                  </a:lnTo>
                  <a:lnTo>
                    <a:pt x="10782" y="1672"/>
                  </a:lnTo>
                  <a:lnTo>
                    <a:pt x="10740" y="1632"/>
                  </a:lnTo>
                  <a:lnTo>
                    <a:pt x="10697" y="1591"/>
                  </a:lnTo>
                  <a:lnTo>
                    <a:pt x="10650" y="1552"/>
                  </a:lnTo>
                  <a:lnTo>
                    <a:pt x="10599" y="1516"/>
                  </a:lnTo>
                  <a:lnTo>
                    <a:pt x="10543" y="1480"/>
                  </a:lnTo>
                  <a:lnTo>
                    <a:pt x="10486" y="1446"/>
                  </a:lnTo>
                  <a:lnTo>
                    <a:pt x="10426" y="1413"/>
                  </a:lnTo>
                  <a:lnTo>
                    <a:pt x="10520" y="1595"/>
                  </a:lnTo>
                  <a:lnTo>
                    <a:pt x="10553" y="1563"/>
                  </a:lnTo>
                  <a:lnTo>
                    <a:pt x="10584" y="1530"/>
                  </a:lnTo>
                  <a:lnTo>
                    <a:pt x="10612" y="1496"/>
                  </a:lnTo>
                  <a:lnTo>
                    <a:pt x="10635" y="1461"/>
                  </a:lnTo>
                  <a:lnTo>
                    <a:pt x="10655" y="1426"/>
                  </a:lnTo>
                  <a:lnTo>
                    <a:pt x="10672" y="1390"/>
                  </a:lnTo>
                  <a:lnTo>
                    <a:pt x="10686" y="1353"/>
                  </a:lnTo>
                  <a:lnTo>
                    <a:pt x="10695" y="1316"/>
                  </a:lnTo>
                  <a:lnTo>
                    <a:pt x="10702" y="1281"/>
                  </a:lnTo>
                  <a:lnTo>
                    <a:pt x="10704" y="1244"/>
                  </a:lnTo>
                  <a:lnTo>
                    <a:pt x="10703" y="1206"/>
                  </a:lnTo>
                  <a:lnTo>
                    <a:pt x="10700" y="1169"/>
                  </a:lnTo>
                  <a:lnTo>
                    <a:pt x="10691" y="1133"/>
                  </a:lnTo>
                  <a:lnTo>
                    <a:pt x="10680" y="1096"/>
                  </a:lnTo>
                  <a:lnTo>
                    <a:pt x="10666" y="1059"/>
                  </a:lnTo>
                  <a:lnTo>
                    <a:pt x="10647" y="1024"/>
                  </a:lnTo>
                  <a:lnTo>
                    <a:pt x="10625" y="989"/>
                  </a:lnTo>
                  <a:lnTo>
                    <a:pt x="10601" y="953"/>
                  </a:lnTo>
                  <a:lnTo>
                    <a:pt x="10572" y="920"/>
                  </a:lnTo>
                  <a:lnTo>
                    <a:pt x="10539" y="887"/>
                  </a:lnTo>
                  <a:lnTo>
                    <a:pt x="10504" y="856"/>
                  </a:lnTo>
                  <a:lnTo>
                    <a:pt x="10467" y="824"/>
                  </a:lnTo>
                  <a:lnTo>
                    <a:pt x="10427" y="795"/>
                  </a:lnTo>
                  <a:lnTo>
                    <a:pt x="10382" y="766"/>
                  </a:lnTo>
                  <a:lnTo>
                    <a:pt x="10336" y="739"/>
                  </a:lnTo>
                  <a:lnTo>
                    <a:pt x="10287" y="712"/>
                  </a:lnTo>
                  <a:lnTo>
                    <a:pt x="10235" y="687"/>
                  </a:lnTo>
                  <a:lnTo>
                    <a:pt x="10182" y="663"/>
                  </a:lnTo>
                  <a:lnTo>
                    <a:pt x="10126" y="642"/>
                  </a:lnTo>
                  <a:lnTo>
                    <a:pt x="10067" y="621"/>
                  </a:lnTo>
                  <a:lnTo>
                    <a:pt x="10007" y="602"/>
                  </a:lnTo>
                  <a:lnTo>
                    <a:pt x="9946" y="585"/>
                  </a:lnTo>
                  <a:lnTo>
                    <a:pt x="9883" y="570"/>
                  </a:lnTo>
                  <a:lnTo>
                    <a:pt x="9819" y="556"/>
                  </a:lnTo>
                  <a:lnTo>
                    <a:pt x="9753" y="544"/>
                  </a:lnTo>
                  <a:lnTo>
                    <a:pt x="9686" y="535"/>
                  </a:lnTo>
                  <a:lnTo>
                    <a:pt x="9618" y="526"/>
                  </a:lnTo>
                  <a:lnTo>
                    <a:pt x="9696" y="498"/>
                  </a:lnTo>
                  <a:lnTo>
                    <a:pt x="9680" y="465"/>
                  </a:lnTo>
                  <a:lnTo>
                    <a:pt x="9660" y="434"/>
                  </a:lnTo>
                  <a:lnTo>
                    <a:pt x="9638" y="403"/>
                  </a:lnTo>
                  <a:lnTo>
                    <a:pt x="9612" y="372"/>
                  </a:lnTo>
                  <a:lnTo>
                    <a:pt x="9583" y="342"/>
                  </a:lnTo>
                  <a:lnTo>
                    <a:pt x="9554" y="314"/>
                  </a:lnTo>
                  <a:lnTo>
                    <a:pt x="9519" y="285"/>
                  </a:lnTo>
                  <a:lnTo>
                    <a:pt x="9481" y="259"/>
                  </a:lnTo>
                  <a:lnTo>
                    <a:pt x="9443" y="232"/>
                  </a:lnTo>
                  <a:lnTo>
                    <a:pt x="9402" y="207"/>
                  </a:lnTo>
                  <a:lnTo>
                    <a:pt x="9357" y="184"/>
                  </a:lnTo>
                  <a:lnTo>
                    <a:pt x="9310" y="161"/>
                  </a:lnTo>
                  <a:lnTo>
                    <a:pt x="9261" y="140"/>
                  </a:lnTo>
                  <a:lnTo>
                    <a:pt x="9211" y="120"/>
                  </a:lnTo>
                  <a:lnTo>
                    <a:pt x="9158" y="102"/>
                  </a:lnTo>
                  <a:lnTo>
                    <a:pt x="9105" y="83"/>
                  </a:lnTo>
                  <a:lnTo>
                    <a:pt x="9048" y="69"/>
                  </a:lnTo>
                  <a:lnTo>
                    <a:pt x="8992" y="54"/>
                  </a:lnTo>
                  <a:lnTo>
                    <a:pt x="8934" y="41"/>
                  </a:lnTo>
                  <a:lnTo>
                    <a:pt x="8874" y="30"/>
                  </a:lnTo>
                  <a:lnTo>
                    <a:pt x="8814" y="21"/>
                  </a:lnTo>
                  <a:lnTo>
                    <a:pt x="8753" y="13"/>
                  </a:lnTo>
                  <a:lnTo>
                    <a:pt x="8690" y="8"/>
                  </a:lnTo>
                  <a:lnTo>
                    <a:pt x="8628" y="4"/>
                  </a:lnTo>
                  <a:lnTo>
                    <a:pt x="8565" y="1"/>
                  </a:lnTo>
                  <a:lnTo>
                    <a:pt x="8503" y="0"/>
                  </a:lnTo>
                  <a:lnTo>
                    <a:pt x="8439" y="1"/>
                  </a:lnTo>
                  <a:lnTo>
                    <a:pt x="8377" y="4"/>
                  </a:lnTo>
                  <a:lnTo>
                    <a:pt x="8314" y="7"/>
                  </a:lnTo>
                  <a:lnTo>
                    <a:pt x="8252" y="13"/>
                  </a:lnTo>
                  <a:lnTo>
                    <a:pt x="8191" y="21"/>
                  </a:lnTo>
                  <a:lnTo>
                    <a:pt x="8131" y="30"/>
                  </a:lnTo>
                  <a:lnTo>
                    <a:pt x="8070" y="41"/>
                  </a:lnTo>
                  <a:lnTo>
                    <a:pt x="8012" y="54"/>
                  </a:lnTo>
                  <a:lnTo>
                    <a:pt x="7954" y="67"/>
                  </a:lnTo>
                  <a:lnTo>
                    <a:pt x="7899" y="83"/>
                  </a:lnTo>
                  <a:lnTo>
                    <a:pt x="7844" y="100"/>
                  </a:lnTo>
                  <a:lnTo>
                    <a:pt x="7793" y="119"/>
                  </a:lnTo>
                  <a:lnTo>
                    <a:pt x="7742" y="139"/>
                  </a:lnTo>
                  <a:lnTo>
                    <a:pt x="7692" y="160"/>
                  </a:lnTo>
                  <a:lnTo>
                    <a:pt x="7451" y="164"/>
                  </a:lnTo>
                  <a:lnTo>
                    <a:pt x="7408" y="145"/>
                  </a:lnTo>
                  <a:lnTo>
                    <a:pt x="7365" y="125"/>
                  </a:lnTo>
                  <a:lnTo>
                    <a:pt x="7319" y="107"/>
                  </a:lnTo>
                  <a:lnTo>
                    <a:pt x="7272" y="90"/>
                  </a:lnTo>
                  <a:lnTo>
                    <a:pt x="7223" y="75"/>
                  </a:lnTo>
                  <a:lnTo>
                    <a:pt x="7173" y="61"/>
                  </a:lnTo>
                  <a:lnTo>
                    <a:pt x="7123" y="49"/>
                  </a:lnTo>
                  <a:lnTo>
                    <a:pt x="7070" y="37"/>
                  </a:lnTo>
                  <a:lnTo>
                    <a:pt x="7016" y="28"/>
                  </a:lnTo>
                  <a:lnTo>
                    <a:pt x="6962" y="20"/>
                  </a:lnTo>
                  <a:lnTo>
                    <a:pt x="6906" y="12"/>
                  </a:lnTo>
                  <a:lnTo>
                    <a:pt x="6850" y="7"/>
                  </a:lnTo>
                  <a:lnTo>
                    <a:pt x="6795" y="3"/>
                  </a:lnTo>
                  <a:lnTo>
                    <a:pt x="6738" y="1"/>
                  </a:lnTo>
                  <a:lnTo>
                    <a:pt x="6682" y="0"/>
                  </a:lnTo>
                  <a:lnTo>
                    <a:pt x="6624" y="1"/>
                  </a:lnTo>
                  <a:lnTo>
                    <a:pt x="6568" y="3"/>
                  </a:lnTo>
                  <a:lnTo>
                    <a:pt x="6511" y="7"/>
                  </a:lnTo>
                  <a:lnTo>
                    <a:pt x="6456" y="13"/>
                  </a:lnTo>
                  <a:lnTo>
                    <a:pt x="6400" y="20"/>
                  </a:lnTo>
                  <a:lnTo>
                    <a:pt x="6347" y="28"/>
                  </a:lnTo>
                  <a:lnTo>
                    <a:pt x="6294" y="38"/>
                  </a:lnTo>
                  <a:lnTo>
                    <a:pt x="6240" y="49"/>
                  </a:lnTo>
                  <a:lnTo>
                    <a:pt x="6188" y="62"/>
                  </a:lnTo>
                  <a:lnTo>
                    <a:pt x="6139" y="75"/>
                  </a:lnTo>
                  <a:lnTo>
                    <a:pt x="6090" y="91"/>
                  </a:lnTo>
                  <a:lnTo>
                    <a:pt x="6043" y="108"/>
                  </a:lnTo>
                  <a:lnTo>
                    <a:pt x="5997" y="126"/>
                  </a:lnTo>
                  <a:lnTo>
                    <a:pt x="5955" y="145"/>
                  </a:lnTo>
                  <a:lnTo>
                    <a:pt x="5913" y="165"/>
                  </a:lnTo>
                  <a:lnTo>
                    <a:pt x="5874" y="188"/>
                  </a:lnTo>
                  <a:lnTo>
                    <a:pt x="5835" y="210"/>
                  </a:lnTo>
                  <a:lnTo>
                    <a:pt x="5801" y="234"/>
                  </a:lnTo>
                  <a:lnTo>
                    <a:pt x="5767" y="257"/>
                  </a:lnTo>
                  <a:lnTo>
                    <a:pt x="5540" y="264"/>
                  </a:lnTo>
                  <a:lnTo>
                    <a:pt x="5483" y="244"/>
                  </a:lnTo>
                  <a:lnTo>
                    <a:pt x="5423" y="224"/>
                  </a:lnTo>
                  <a:lnTo>
                    <a:pt x="5363" y="207"/>
                  </a:lnTo>
                  <a:lnTo>
                    <a:pt x="5301" y="191"/>
                  </a:lnTo>
                  <a:lnTo>
                    <a:pt x="5239" y="178"/>
                  </a:lnTo>
                  <a:lnTo>
                    <a:pt x="5173" y="164"/>
                  </a:lnTo>
                  <a:lnTo>
                    <a:pt x="5108" y="155"/>
                  </a:lnTo>
                  <a:lnTo>
                    <a:pt x="5041" y="145"/>
                  </a:lnTo>
                  <a:lnTo>
                    <a:pt x="4975" y="139"/>
                  </a:lnTo>
                  <a:lnTo>
                    <a:pt x="4907" y="133"/>
                  </a:lnTo>
                  <a:lnTo>
                    <a:pt x="4837" y="131"/>
                  </a:lnTo>
                  <a:lnTo>
                    <a:pt x="4770" y="128"/>
                  </a:lnTo>
                  <a:lnTo>
                    <a:pt x="4702" y="128"/>
                  </a:lnTo>
                  <a:lnTo>
                    <a:pt x="4634" y="131"/>
                  </a:lnTo>
                  <a:lnTo>
                    <a:pt x="4566" y="135"/>
                  </a:lnTo>
                  <a:lnTo>
                    <a:pt x="4498" y="140"/>
                  </a:lnTo>
                  <a:lnTo>
                    <a:pt x="4430" y="148"/>
                  </a:lnTo>
                  <a:lnTo>
                    <a:pt x="4364" y="157"/>
                  </a:lnTo>
                  <a:lnTo>
                    <a:pt x="4299" y="169"/>
                  </a:lnTo>
                  <a:lnTo>
                    <a:pt x="4235" y="181"/>
                  </a:lnTo>
                  <a:lnTo>
                    <a:pt x="4172" y="197"/>
                  </a:lnTo>
                  <a:lnTo>
                    <a:pt x="4111" y="213"/>
                  </a:lnTo>
                  <a:lnTo>
                    <a:pt x="4052" y="231"/>
                  </a:lnTo>
                  <a:lnTo>
                    <a:pt x="3993" y="249"/>
                  </a:lnTo>
                  <a:lnTo>
                    <a:pt x="3937" y="271"/>
                  </a:lnTo>
                  <a:lnTo>
                    <a:pt x="3884" y="293"/>
                  </a:lnTo>
                  <a:lnTo>
                    <a:pt x="3832" y="317"/>
                  </a:lnTo>
                  <a:lnTo>
                    <a:pt x="3783" y="342"/>
                  </a:lnTo>
                  <a:lnTo>
                    <a:pt x="3737" y="369"/>
                  </a:lnTo>
                  <a:lnTo>
                    <a:pt x="3692" y="397"/>
                  </a:lnTo>
                  <a:lnTo>
                    <a:pt x="3650" y="426"/>
                  </a:lnTo>
                  <a:lnTo>
                    <a:pt x="3359" y="464"/>
                  </a:lnTo>
                  <a:lnTo>
                    <a:pt x="3279" y="448"/>
                  </a:lnTo>
                  <a:lnTo>
                    <a:pt x="3198" y="432"/>
                  </a:lnTo>
                  <a:lnTo>
                    <a:pt x="3115" y="420"/>
                  </a:lnTo>
                  <a:lnTo>
                    <a:pt x="3031" y="409"/>
                  </a:lnTo>
                  <a:lnTo>
                    <a:pt x="2946" y="401"/>
                  </a:lnTo>
                  <a:lnTo>
                    <a:pt x="2861" y="395"/>
                  </a:lnTo>
                  <a:lnTo>
                    <a:pt x="2775" y="391"/>
                  </a:lnTo>
                  <a:lnTo>
                    <a:pt x="2691" y="390"/>
                  </a:lnTo>
                  <a:lnTo>
                    <a:pt x="2604" y="391"/>
                  </a:lnTo>
                  <a:lnTo>
                    <a:pt x="2518" y="395"/>
                  </a:lnTo>
                  <a:lnTo>
                    <a:pt x="2432" y="400"/>
                  </a:lnTo>
                  <a:lnTo>
                    <a:pt x="2347" y="407"/>
                  </a:lnTo>
                  <a:lnTo>
                    <a:pt x="2264" y="417"/>
                  </a:lnTo>
                  <a:lnTo>
                    <a:pt x="2181" y="430"/>
                  </a:lnTo>
                  <a:lnTo>
                    <a:pt x="2100" y="445"/>
                  </a:lnTo>
                  <a:lnTo>
                    <a:pt x="2020" y="461"/>
                  </a:lnTo>
                  <a:lnTo>
                    <a:pt x="1941" y="479"/>
                  </a:lnTo>
                  <a:lnTo>
                    <a:pt x="1864" y="500"/>
                  </a:lnTo>
                  <a:lnTo>
                    <a:pt x="1790" y="523"/>
                  </a:lnTo>
                  <a:lnTo>
                    <a:pt x="1718" y="548"/>
                  </a:lnTo>
                  <a:lnTo>
                    <a:pt x="1648" y="574"/>
                  </a:lnTo>
                  <a:lnTo>
                    <a:pt x="1581" y="603"/>
                  </a:lnTo>
                  <a:lnTo>
                    <a:pt x="1516" y="634"/>
                  </a:lnTo>
                  <a:lnTo>
                    <a:pt x="1456" y="665"/>
                  </a:lnTo>
                  <a:lnTo>
                    <a:pt x="1396" y="698"/>
                  </a:lnTo>
                  <a:lnTo>
                    <a:pt x="1340" y="734"/>
                  </a:lnTo>
                  <a:lnTo>
                    <a:pt x="1288" y="771"/>
                  </a:lnTo>
                  <a:lnTo>
                    <a:pt x="1240" y="808"/>
                  </a:lnTo>
                  <a:lnTo>
                    <a:pt x="1197" y="848"/>
                  </a:lnTo>
                  <a:lnTo>
                    <a:pt x="1156" y="887"/>
                  </a:lnTo>
                  <a:lnTo>
                    <a:pt x="1119" y="929"/>
                  </a:lnTo>
                  <a:lnTo>
                    <a:pt x="1087" y="970"/>
                  </a:lnTo>
                  <a:lnTo>
                    <a:pt x="1056" y="1014"/>
                  </a:lnTo>
                  <a:lnTo>
                    <a:pt x="1031" y="1058"/>
                  </a:lnTo>
                  <a:lnTo>
                    <a:pt x="1010" y="1101"/>
                  </a:lnTo>
                  <a:lnTo>
                    <a:pt x="995" y="1147"/>
                  </a:lnTo>
                  <a:lnTo>
                    <a:pt x="982" y="1192"/>
                  </a:lnTo>
                  <a:lnTo>
                    <a:pt x="974" y="1237"/>
                  </a:lnTo>
                  <a:lnTo>
                    <a:pt x="970" y="1283"/>
                  </a:lnTo>
                  <a:lnTo>
                    <a:pt x="971" y="1329"/>
                  </a:lnTo>
                  <a:lnTo>
                    <a:pt x="976" y="1374"/>
                  </a:lnTo>
                  <a:lnTo>
                    <a:pt x="985" y="1419"/>
                  </a:lnTo>
                  <a:lnTo>
                    <a:pt x="999" y="1465"/>
                  </a:lnTo>
                  <a:lnTo>
                    <a:pt x="1019" y="1419"/>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5" name="Freeform 7"/>
            <p:cNvSpPr>
              <a:spLocks noChangeArrowheads="1"/>
            </p:cNvSpPr>
            <p:nvPr/>
          </p:nvSpPr>
          <p:spPr bwMode="auto">
            <a:xfrm>
              <a:off x="2204" y="2860"/>
              <a:ext cx="113" cy="11"/>
            </a:xfrm>
            <a:custGeom>
              <a:avLst/>
              <a:gdLst/>
              <a:ahLst/>
              <a:cxnLst>
                <a:cxn ang="0">
                  <a:pos x="0" y="0"/>
                </a:cxn>
                <a:cxn ang="0">
                  <a:pos x="32" y="6"/>
                </a:cxn>
                <a:cxn ang="0">
                  <a:pos x="64" y="13"/>
                </a:cxn>
                <a:cxn ang="0">
                  <a:pos x="96" y="18"/>
                </a:cxn>
                <a:cxn ang="0">
                  <a:pos x="128" y="24"/>
                </a:cxn>
                <a:cxn ang="0">
                  <a:pos x="160" y="28"/>
                </a:cxn>
                <a:cxn ang="0">
                  <a:pos x="193" y="33"/>
                </a:cxn>
                <a:cxn ang="0">
                  <a:pos x="227" y="37"/>
                </a:cxn>
                <a:cxn ang="0">
                  <a:pos x="260" y="39"/>
                </a:cxn>
                <a:cxn ang="0">
                  <a:pos x="293" y="42"/>
                </a:cxn>
                <a:cxn ang="0">
                  <a:pos x="327" y="43"/>
                </a:cxn>
                <a:cxn ang="0">
                  <a:pos x="360" y="46"/>
                </a:cxn>
                <a:cxn ang="0">
                  <a:pos x="395" y="47"/>
                </a:cxn>
                <a:cxn ang="0">
                  <a:pos x="429" y="47"/>
                </a:cxn>
                <a:cxn ang="0">
                  <a:pos x="462" y="47"/>
                </a:cxn>
                <a:cxn ang="0">
                  <a:pos x="496" y="46"/>
                </a:cxn>
                <a:cxn ang="0">
                  <a:pos x="0" y="0"/>
                </a:cxn>
              </a:cxnLst>
              <a:rect l="0" t="0" r="r" b="b"/>
              <a:pathLst>
                <a:path w="497" h="48">
                  <a:moveTo>
                    <a:pt x="0" y="0"/>
                  </a:moveTo>
                  <a:lnTo>
                    <a:pt x="32" y="6"/>
                  </a:lnTo>
                  <a:lnTo>
                    <a:pt x="64" y="13"/>
                  </a:lnTo>
                  <a:lnTo>
                    <a:pt x="96" y="18"/>
                  </a:lnTo>
                  <a:lnTo>
                    <a:pt x="128" y="24"/>
                  </a:lnTo>
                  <a:lnTo>
                    <a:pt x="160" y="28"/>
                  </a:lnTo>
                  <a:lnTo>
                    <a:pt x="193" y="33"/>
                  </a:lnTo>
                  <a:lnTo>
                    <a:pt x="227" y="37"/>
                  </a:lnTo>
                  <a:lnTo>
                    <a:pt x="260" y="39"/>
                  </a:lnTo>
                  <a:lnTo>
                    <a:pt x="293" y="42"/>
                  </a:lnTo>
                  <a:lnTo>
                    <a:pt x="327" y="43"/>
                  </a:lnTo>
                  <a:lnTo>
                    <a:pt x="360" y="46"/>
                  </a:lnTo>
                  <a:lnTo>
                    <a:pt x="395" y="47"/>
                  </a:lnTo>
                  <a:lnTo>
                    <a:pt x="429" y="47"/>
                  </a:lnTo>
                  <a:lnTo>
                    <a:pt x="462" y="47"/>
                  </a:lnTo>
                  <a:lnTo>
                    <a:pt x="496" y="46"/>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6" name="Freeform 8"/>
            <p:cNvSpPr>
              <a:spLocks noChangeArrowheads="1"/>
            </p:cNvSpPr>
            <p:nvPr/>
          </p:nvSpPr>
          <p:spPr bwMode="auto">
            <a:xfrm>
              <a:off x="2379" y="3069"/>
              <a:ext cx="49" cy="5"/>
            </a:xfrm>
            <a:custGeom>
              <a:avLst/>
              <a:gdLst/>
              <a:ahLst/>
              <a:cxnLst>
                <a:cxn ang="0">
                  <a:pos x="0" y="23"/>
                </a:cxn>
                <a:cxn ang="0">
                  <a:pos x="16" y="21"/>
                </a:cxn>
                <a:cxn ang="0">
                  <a:pos x="31" y="20"/>
                </a:cxn>
                <a:cxn ang="0">
                  <a:pos x="45" y="20"/>
                </a:cxn>
                <a:cxn ang="0">
                  <a:pos x="59" y="19"/>
                </a:cxn>
                <a:cxn ang="0">
                  <a:pos x="75" y="17"/>
                </a:cxn>
                <a:cxn ang="0">
                  <a:pos x="88" y="16"/>
                </a:cxn>
                <a:cxn ang="0">
                  <a:pos x="103" y="15"/>
                </a:cxn>
                <a:cxn ang="0">
                  <a:pos x="117" y="13"/>
                </a:cxn>
                <a:cxn ang="0">
                  <a:pos x="133" y="12"/>
                </a:cxn>
                <a:cxn ang="0">
                  <a:pos x="146" y="10"/>
                </a:cxn>
                <a:cxn ang="0">
                  <a:pos x="160" y="9"/>
                </a:cxn>
                <a:cxn ang="0">
                  <a:pos x="176" y="7"/>
                </a:cxn>
                <a:cxn ang="0">
                  <a:pos x="190" y="5"/>
                </a:cxn>
                <a:cxn ang="0">
                  <a:pos x="204" y="2"/>
                </a:cxn>
                <a:cxn ang="0">
                  <a:pos x="217" y="0"/>
                </a:cxn>
                <a:cxn ang="0">
                  <a:pos x="0" y="23"/>
                </a:cxn>
              </a:cxnLst>
              <a:rect l="0" t="0" r="r" b="b"/>
              <a:pathLst>
                <a:path w="218" h="24">
                  <a:moveTo>
                    <a:pt x="0" y="23"/>
                  </a:moveTo>
                  <a:lnTo>
                    <a:pt x="16" y="21"/>
                  </a:lnTo>
                  <a:lnTo>
                    <a:pt x="31" y="20"/>
                  </a:lnTo>
                  <a:lnTo>
                    <a:pt x="45" y="20"/>
                  </a:lnTo>
                  <a:lnTo>
                    <a:pt x="59" y="19"/>
                  </a:lnTo>
                  <a:lnTo>
                    <a:pt x="75" y="17"/>
                  </a:lnTo>
                  <a:lnTo>
                    <a:pt x="88" y="16"/>
                  </a:lnTo>
                  <a:lnTo>
                    <a:pt x="103" y="15"/>
                  </a:lnTo>
                  <a:lnTo>
                    <a:pt x="117" y="13"/>
                  </a:lnTo>
                  <a:lnTo>
                    <a:pt x="133" y="12"/>
                  </a:lnTo>
                  <a:lnTo>
                    <a:pt x="146" y="10"/>
                  </a:lnTo>
                  <a:lnTo>
                    <a:pt x="160" y="9"/>
                  </a:lnTo>
                  <a:lnTo>
                    <a:pt x="176" y="7"/>
                  </a:lnTo>
                  <a:lnTo>
                    <a:pt x="190" y="5"/>
                  </a:lnTo>
                  <a:lnTo>
                    <a:pt x="204" y="2"/>
                  </a:lnTo>
                  <a:lnTo>
                    <a:pt x="217" y="0"/>
                  </a:lnTo>
                  <a:lnTo>
                    <a:pt x="0" y="2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7" name="Freeform 9"/>
            <p:cNvSpPr>
              <a:spLocks noChangeArrowheads="1"/>
            </p:cNvSpPr>
            <p:nvPr/>
          </p:nvSpPr>
          <p:spPr bwMode="auto">
            <a:xfrm>
              <a:off x="2980" y="3143"/>
              <a:ext cx="55" cy="42"/>
            </a:xfrm>
            <a:custGeom>
              <a:avLst/>
              <a:gdLst/>
              <a:ahLst/>
              <a:cxnLst>
                <a:cxn ang="0">
                  <a:pos x="0" y="0"/>
                </a:cxn>
                <a:cxn ang="0">
                  <a:pos x="14" y="15"/>
                </a:cxn>
                <a:cxn ang="0">
                  <a:pos x="27" y="27"/>
                </a:cxn>
                <a:cxn ang="0">
                  <a:pos x="42" y="41"/>
                </a:cxn>
                <a:cxn ang="0">
                  <a:pos x="57" y="52"/>
                </a:cxn>
                <a:cxn ang="0">
                  <a:pos x="71" y="65"/>
                </a:cxn>
                <a:cxn ang="0">
                  <a:pos x="88" y="78"/>
                </a:cxn>
                <a:cxn ang="0">
                  <a:pos x="102" y="90"/>
                </a:cxn>
                <a:cxn ang="0">
                  <a:pos x="119" y="102"/>
                </a:cxn>
                <a:cxn ang="0">
                  <a:pos x="135" y="114"/>
                </a:cxn>
                <a:cxn ang="0">
                  <a:pos x="153" y="126"/>
                </a:cxn>
                <a:cxn ang="0">
                  <a:pos x="169" y="138"/>
                </a:cxn>
                <a:cxn ang="0">
                  <a:pos x="187" y="151"/>
                </a:cxn>
                <a:cxn ang="0">
                  <a:pos x="206" y="160"/>
                </a:cxn>
                <a:cxn ang="0">
                  <a:pos x="225" y="172"/>
                </a:cxn>
                <a:cxn ang="0">
                  <a:pos x="243" y="184"/>
                </a:cxn>
                <a:cxn ang="0">
                  <a:pos x="0" y="0"/>
                </a:cxn>
              </a:cxnLst>
              <a:rect l="0" t="0" r="r" b="b"/>
              <a:pathLst>
                <a:path w="244" h="185">
                  <a:moveTo>
                    <a:pt x="0" y="0"/>
                  </a:moveTo>
                  <a:lnTo>
                    <a:pt x="14" y="15"/>
                  </a:lnTo>
                  <a:lnTo>
                    <a:pt x="27" y="27"/>
                  </a:lnTo>
                  <a:lnTo>
                    <a:pt x="42" y="41"/>
                  </a:lnTo>
                  <a:lnTo>
                    <a:pt x="57" y="52"/>
                  </a:lnTo>
                  <a:lnTo>
                    <a:pt x="71" y="65"/>
                  </a:lnTo>
                  <a:lnTo>
                    <a:pt x="88" y="78"/>
                  </a:lnTo>
                  <a:lnTo>
                    <a:pt x="102" y="90"/>
                  </a:lnTo>
                  <a:lnTo>
                    <a:pt x="119" y="102"/>
                  </a:lnTo>
                  <a:lnTo>
                    <a:pt x="135" y="114"/>
                  </a:lnTo>
                  <a:lnTo>
                    <a:pt x="153" y="126"/>
                  </a:lnTo>
                  <a:lnTo>
                    <a:pt x="169" y="138"/>
                  </a:lnTo>
                  <a:lnTo>
                    <a:pt x="187" y="151"/>
                  </a:lnTo>
                  <a:lnTo>
                    <a:pt x="206" y="160"/>
                  </a:lnTo>
                  <a:lnTo>
                    <a:pt x="225" y="172"/>
                  </a:lnTo>
                  <a:lnTo>
                    <a:pt x="243" y="18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8" name="Freeform 10"/>
            <p:cNvSpPr>
              <a:spLocks noChangeArrowheads="1"/>
            </p:cNvSpPr>
            <p:nvPr/>
          </p:nvSpPr>
          <p:spPr bwMode="auto">
            <a:xfrm>
              <a:off x="3680" y="3068"/>
              <a:ext cx="27" cy="56"/>
            </a:xfrm>
            <a:custGeom>
              <a:avLst/>
              <a:gdLst/>
              <a:ahLst/>
              <a:cxnLst>
                <a:cxn ang="0">
                  <a:pos x="0" y="247"/>
                </a:cxn>
                <a:cxn ang="0">
                  <a:pos x="12" y="231"/>
                </a:cxn>
                <a:cxn ang="0">
                  <a:pos x="23" y="216"/>
                </a:cxn>
                <a:cxn ang="0">
                  <a:pos x="33" y="200"/>
                </a:cxn>
                <a:cxn ang="0">
                  <a:pos x="43" y="184"/>
                </a:cxn>
                <a:cxn ang="0">
                  <a:pos x="53" y="167"/>
                </a:cxn>
                <a:cxn ang="0">
                  <a:pos x="63" y="152"/>
                </a:cxn>
                <a:cxn ang="0">
                  <a:pos x="72" y="135"/>
                </a:cxn>
                <a:cxn ang="0">
                  <a:pos x="79" y="119"/>
                </a:cxn>
                <a:cxn ang="0">
                  <a:pos x="87" y="102"/>
                </a:cxn>
                <a:cxn ang="0">
                  <a:pos x="94" y="86"/>
                </a:cxn>
                <a:cxn ang="0">
                  <a:pos x="101" y="69"/>
                </a:cxn>
                <a:cxn ang="0">
                  <a:pos x="105" y="52"/>
                </a:cxn>
                <a:cxn ang="0">
                  <a:pos x="111" y="35"/>
                </a:cxn>
                <a:cxn ang="0">
                  <a:pos x="115" y="19"/>
                </a:cxn>
                <a:cxn ang="0">
                  <a:pos x="119" y="0"/>
                </a:cxn>
                <a:cxn ang="0">
                  <a:pos x="0" y="247"/>
                </a:cxn>
              </a:cxnLst>
              <a:rect l="0" t="0" r="r" b="b"/>
              <a:pathLst>
                <a:path w="120" h="248">
                  <a:moveTo>
                    <a:pt x="0" y="247"/>
                  </a:moveTo>
                  <a:lnTo>
                    <a:pt x="12" y="231"/>
                  </a:lnTo>
                  <a:lnTo>
                    <a:pt x="23" y="216"/>
                  </a:lnTo>
                  <a:lnTo>
                    <a:pt x="33" y="200"/>
                  </a:lnTo>
                  <a:lnTo>
                    <a:pt x="43" y="184"/>
                  </a:lnTo>
                  <a:lnTo>
                    <a:pt x="53" y="167"/>
                  </a:lnTo>
                  <a:lnTo>
                    <a:pt x="63" y="152"/>
                  </a:lnTo>
                  <a:lnTo>
                    <a:pt x="72" y="135"/>
                  </a:lnTo>
                  <a:lnTo>
                    <a:pt x="79" y="119"/>
                  </a:lnTo>
                  <a:lnTo>
                    <a:pt x="87" y="102"/>
                  </a:lnTo>
                  <a:lnTo>
                    <a:pt x="94" y="86"/>
                  </a:lnTo>
                  <a:lnTo>
                    <a:pt x="101" y="69"/>
                  </a:lnTo>
                  <a:lnTo>
                    <a:pt x="105" y="52"/>
                  </a:lnTo>
                  <a:lnTo>
                    <a:pt x="111" y="35"/>
                  </a:lnTo>
                  <a:lnTo>
                    <a:pt x="115" y="19"/>
                  </a:lnTo>
                  <a:lnTo>
                    <a:pt x="119" y="0"/>
                  </a:lnTo>
                  <a:lnTo>
                    <a:pt x="0" y="24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79" name="Freeform 11"/>
            <p:cNvSpPr>
              <a:spLocks noChangeArrowheads="1"/>
            </p:cNvSpPr>
            <p:nvPr/>
          </p:nvSpPr>
          <p:spPr bwMode="auto">
            <a:xfrm>
              <a:off x="3982" y="2790"/>
              <a:ext cx="220" cy="169"/>
            </a:xfrm>
            <a:custGeom>
              <a:avLst/>
              <a:gdLst/>
              <a:ahLst/>
              <a:cxnLst>
                <a:cxn ang="0">
                  <a:pos x="970" y="743"/>
                </a:cxn>
                <a:cxn ang="0">
                  <a:pos x="969" y="702"/>
                </a:cxn>
                <a:cxn ang="0">
                  <a:pos x="964" y="663"/>
                </a:cxn>
                <a:cxn ang="0">
                  <a:pos x="956" y="622"/>
                </a:cxn>
                <a:cxn ang="0">
                  <a:pos x="944" y="583"/>
                </a:cxn>
                <a:cxn ang="0">
                  <a:pos x="926" y="544"/>
                </a:cxn>
                <a:cxn ang="0">
                  <a:pos x="907" y="504"/>
                </a:cxn>
                <a:cxn ang="0">
                  <a:pos x="881" y="467"/>
                </a:cxn>
                <a:cxn ang="0">
                  <a:pos x="855" y="429"/>
                </a:cxn>
                <a:cxn ang="0">
                  <a:pos x="823" y="393"/>
                </a:cxn>
                <a:cxn ang="0">
                  <a:pos x="788" y="358"/>
                </a:cxn>
                <a:cxn ang="0">
                  <a:pos x="749" y="323"/>
                </a:cxn>
                <a:cxn ang="0">
                  <a:pos x="708" y="289"/>
                </a:cxn>
                <a:cxn ang="0">
                  <a:pos x="663" y="256"/>
                </a:cxn>
                <a:cxn ang="0">
                  <a:pos x="615" y="226"/>
                </a:cxn>
                <a:cxn ang="0">
                  <a:pos x="566" y="195"/>
                </a:cxn>
                <a:cxn ang="0">
                  <a:pos x="512" y="166"/>
                </a:cxn>
                <a:cxn ang="0">
                  <a:pos x="455" y="141"/>
                </a:cxn>
                <a:cxn ang="0">
                  <a:pos x="396" y="116"/>
                </a:cxn>
                <a:cxn ang="0">
                  <a:pos x="335" y="92"/>
                </a:cxn>
                <a:cxn ang="0">
                  <a:pos x="272" y="70"/>
                </a:cxn>
                <a:cxn ang="0">
                  <a:pos x="207" y="50"/>
                </a:cxn>
                <a:cxn ang="0">
                  <a:pos x="138" y="31"/>
                </a:cxn>
                <a:cxn ang="0">
                  <a:pos x="70" y="14"/>
                </a:cxn>
                <a:cxn ang="0">
                  <a:pos x="0" y="0"/>
                </a:cxn>
                <a:cxn ang="0">
                  <a:pos x="970" y="743"/>
                </a:cxn>
              </a:cxnLst>
              <a:rect l="0" t="0" r="r" b="b"/>
              <a:pathLst>
                <a:path w="971" h="744">
                  <a:moveTo>
                    <a:pt x="970" y="743"/>
                  </a:moveTo>
                  <a:lnTo>
                    <a:pt x="969" y="702"/>
                  </a:lnTo>
                  <a:lnTo>
                    <a:pt x="964" y="663"/>
                  </a:lnTo>
                  <a:lnTo>
                    <a:pt x="956" y="622"/>
                  </a:lnTo>
                  <a:lnTo>
                    <a:pt x="944" y="583"/>
                  </a:lnTo>
                  <a:lnTo>
                    <a:pt x="926" y="544"/>
                  </a:lnTo>
                  <a:lnTo>
                    <a:pt x="907" y="504"/>
                  </a:lnTo>
                  <a:lnTo>
                    <a:pt x="881" y="467"/>
                  </a:lnTo>
                  <a:lnTo>
                    <a:pt x="855" y="429"/>
                  </a:lnTo>
                  <a:lnTo>
                    <a:pt x="823" y="393"/>
                  </a:lnTo>
                  <a:lnTo>
                    <a:pt x="788" y="358"/>
                  </a:lnTo>
                  <a:lnTo>
                    <a:pt x="749" y="323"/>
                  </a:lnTo>
                  <a:lnTo>
                    <a:pt x="708" y="289"/>
                  </a:lnTo>
                  <a:lnTo>
                    <a:pt x="663" y="256"/>
                  </a:lnTo>
                  <a:lnTo>
                    <a:pt x="615" y="226"/>
                  </a:lnTo>
                  <a:lnTo>
                    <a:pt x="566" y="195"/>
                  </a:lnTo>
                  <a:lnTo>
                    <a:pt x="512" y="166"/>
                  </a:lnTo>
                  <a:lnTo>
                    <a:pt x="455" y="141"/>
                  </a:lnTo>
                  <a:lnTo>
                    <a:pt x="396" y="116"/>
                  </a:lnTo>
                  <a:lnTo>
                    <a:pt x="335" y="92"/>
                  </a:lnTo>
                  <a:lnTo>
                    <a:pt x="272" y="70"/>
                  </a:lnTo>
                  <a:lnTo>
                    <a:pt x="207" y="50"/>
                  </a:lnTo>
                  <a:lnTo>
                    <a:pt x="138" y="31"/>
                  </a:lnTo>
                  <a:lnTo>
                    <a:pt x="70" y="14"/>
                  </a:lnTo>
                  <a:lnTo>
                    <a:pt x="0" y="0"/>
                  </a:lnTo>
                  <a:lnTo>
                    <a:pt x="970" y="74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0" name="Freeform 12"/>
            <p:cNvSpPr>
              <a:spLocks noChangeArrowheads="1"/>
            </p:cNvSpPr>
            <p:nvPr/>
          </p:nvSpPr>
          <p:spPr bwMode="auto">
            <a:xfrm>
              <a:off x="4335" y="2644"/>
              <a:ext cx="103" cy="56"/>
            </a:xfrm>
            <a:custGeom>
              <a:avLst/>
              <a:gdLst/>
              <a:ahLst/>
              <a:cxnLst>
                <a:cxn ang="0">
                  <a:pos x="0" y="248"/>
                </a:cxn>
                <a:cxn ang="0">
                  <a:pos x="37" y="236"/>
                </a:cxn>
                <a:cxn ang="0">
                  <a:pos x="74" y="223"/>
                </a:cxn>
                <a:cxn ang="0">
                  <a:pos x="109" y="208"/>
                </a:cxn>
                <a:cxn ang="0">
                  <a:pos x="143" y="195"/>
                </a:cxn>
                <a:cxn ang="0">
                  <a:pos x="176" y="179"/>
                </a:cxn>
                <a:cxn ang="0">
                  <a:pos x="209" y="164"/>
                </a:cxn>
                <a:cxn ang="0">
                  <a:pos x="240" y="148"/>
                </a:cxn>
                <a:cxn ang="0">
                  <a:pos x="271" y="132"/>
                </a:cxn>
                <a:cxn ang="0">
                  <a:pos x="300" y="115"/>
                </a:cxn>
                <a:cxn ang="0">
                  <a:pos x="328" y="96"/>
                </a:cxn>
                <a:cxn ang="0">
                  <a:pos x="356" y="78"/>
                </a:cxn>
                <a:cxn ang="0">
                  <a:pos x="382" y="59"/>
                </a:cxn>
                <a:cxn ang="0">
                  <a:pos x="407" y="40"/>
                </a:cxn>
                <a:cxn ang="0">
                  <a:pos x="431" y="21"/>
                </a:cxn>
                <a:cxn ang="0">
                  <a:pos x="453" y="0"/>
                </a:cxn>
                <a:cxn ang="0">
                  <a:pos x="0" y="248"/>
                </a:cxn>
              </a:cxnLst>
              <a:rect l="0" t="0" r="r" b="b"/>
              <a:pathLst>
                <a:path w="454" h="249">
                  <a:moveTo>
                    <a:pt x="0" y="248"/>
                  </a:moveTo>
                  <a:lnTo>
                    <a:pt x="37" y="236"/>
                  </a:lnTo>
                  <a:lnTo>
                    <a:pt x="74" y="223"/>
                  </a:lnTo>
                  <a:lnTo>
                    <a:pt x="109" y="208"/>
                  </a:lnTo>
                  <a:lnTo>
                    <a:pt x="143" y="195"/>
                  </a:lnTo>
                  <a:lnTo>
                    <a:pt x="176" y="179"/>
                  </a:lnTo>
                  <a:lnTo>
                    <a:pt x="209" y="164"/>
                  </a:lnTo>
                  <a:lnTo>
                    <a:pt x="240" y="148"/>
                  </a:lnTo>
                  <a:lnTo>
                    <a:pt x="271" y="132"/>
                  </a:lnTo>
                  <a:lnTo>
                    <a:pt x="300" y="115"/>
                  </a:lnTo>
                  <a:lnTo>
                    <a:pt x="328" y="96"/>
                  </a:lnTo>
                  <a:lnTo>
                    <a:pt x="356" y="78"/>
                  </a:lnTo>
                  <a:lnTo>
                    <a:pt x="382" y="59"/>
                  </a:lnTo>
                  <a:lnTo>
                    <a:pt x="407" y="40"/>
                  </a:lnTo>
                  <a:lnTo>
                    <a:pt x="431" y="21"/>
                  </a:lnTo>
                  <a:lnTo>
                    <a:pt x="453" y="0"/>
                  </a:lnTo>
                  <a:lnTo>
                    <a:pt x="0" y="24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1" name="Freeform 13"/>
            <p:cNvSpPr>
              <a:spLocks noChangeArrowheads="1"/>
            </p:cNvSpPr>
            <p:nvPr/>
          </p:nvSpPr>
          <p:spPr bwMode="auto">
            <a:xfrm>
              <a:off x="4251" y="2396"/>
              <a:ext cx="8" cy="38"/>
            </a:xfrm>
            <a:custGeom>
              <a:avLst/>
              <a:gdLst/>
              <a:ahLst/>
              <a:cxnLst>
                <a:cxn ang="0">
                  <a:pos x="35" y="166"/>
                </a:cxn>
                <a:cxn ang="0">
                  <a:pos x="35" y="155"/>
                </a:cxn>
                <a:cxn ang="0">
                  <a:pos x="35" y="144"/>
                </a:cxn>
                <a:cxn ang="0">
                  <a:pos x="34" y="133"/>
                </a:cxn>
                <a:cxn ang="0">
                  <a:pos x="34" y="122"/>
                </a:cxn>
                <a:cxn ang="0">
                  <a:pos x="34" y="111"/>
                </a:cxn>
                <a:cxn ang="0">
                  <a:pos x="31" y="99"/>
                </a:cxn>
                <a:cxn ang="0">
                  <a:pos x="30" y="88"/>
                </a:cxn>
                <a:cxn ang="0">
                  <a:pos x="27" y="76"/>
                </a:cxn>
                <a:cxn ang="0">
                  <a:pos x="24" y="66"/>
                </a:cxn>
                <a:cxn ang="0">
                  <a:pos x="21" y="55"/>
                </a:cxn>
                <a:cxn ang="0">
                  <a:pos x="19" y="43"/>
                </a:cxn>
                <a:cxn ang="0">
                  <a:pos x="14" y="33"/>
                </a:cxn>
                <a:cxn ang="0">
                  <a:pos x="9" y="22"/>
                </a:cxn>
                <a:cxn ang="0">
                  <a:pos x="6" y="10"/>
                </a:cxn>
                <a:cxn ang="0">
                  <a:pos x="0" y="0"/>
                </a:cxn>
                <a:cxn ang="0">
                  <a:pos x="35" y="166"/>
                </a:cxn>
              </a:cxnLst>
              <a:rect l="0" t="0" r="r" b="b"/>
              <a:pathLst>
                <a:path w="36" h="167">
                  <a:moveTo>
                    <a:pt x="35" y="166"/>
                  </a:moveTo>
                  <a:lnTo>
                    <a:pt x="35" y="155"/>
                  </a:lnTo>
                  <a:lnTo>
                    <a:pt x="35" y="144"/>
                  </a:lnTo>
                  <a:lnTo>
                    <a:pt x="34" y="133"/>
                  </a:lnTo>
                  <a:lnTo>
                    <a:pt x="34" y="122"/>
                  </a:lnTo>
                  <a:lnTo>
                    <a:pt x="34" y="111"/>
                  </a:lnTo>
                  <a:lnTo>
                    <a:pt x="31" y="99"/>
                  </a:lnTo>
                  <a:lnTo>
                    <a:pt x="30" y="88"/>
                  </a:lnTo>
                  <a:lnTo>
                    <a:pt x="27" y="76"/>
                  </a:lnTo>
                  <a:lnTo>
                    <a:pt x="24" y="66"/>
                  </a:lnTo>
                  <a:lnTo>
                    <a:pt x="21" y="55"/>
                  </a:lnTo>
                  <a:lnTo>
                    <a:pt x="19" y="43"/>
                  </a:lnTo>
                  <a:lnTo>
                    <a:pt x="14" y="33"/>
                  </a:lnTo>
                  <a:lnTo>
                    <a:pt x="9" y="22"/>
                  </a:lnTo>
                  <a:lnTo>
                    <a:pt x="6" y="10"/>
                  </a:lnTo>
                  <a:lnTo>
                    <a:pt x="0" y="0"/>
                  </a:lnTo>
                  <a:lnTo>
                    <a:pt x="35" y="1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2" name="Freeform 14"/>
            <p:cNvSpPr>
              <a:spLocks noChangeArrowheads="1"/>
            </p:cNvSpPr>
            <p:nvPr/>
          </p:nvSpPr>
          <p:spPr bwMode="auto">
            <a:xfrm>
              <a:off x="3740" y="2319"/>
              <a:ext cx="57" cy="36"/>
            </a:xfrm>
            <a:custGeom>
              <a:avLst/>
              <a:gdLst/>
              <a:ahLst/>
              <a:cxnLst>
                <a:cxn ang="0">
                  <a:pos x="249" y="0"/>
                </a:cxn>
                <a:cxn ang="0">
                  <a:pos x="230" y="9"/>
                </a:cxn>
                <a:cxn ang="0">
                  <a:pos x="212" y="18"/>
                </a:cxn>
                <a:cxn ang="0">
                  <a:pos x="192" y="28"/>
                </a:cxn>
                <a:cxn ang="0">
                  <a:pos x="175" y="37"/>
                </a:cxn>
                <a:cxn ang="0">
                  <a:pos x="157" y="47"/>
                </a:cxn>
                <a:cxn ang="0">
                  <a:pos x="139" y="58"/>
                </a:cxn>
                <a:cxn ang="0">
                  <a:pos x="122" y="68"/>
                </a:cxn>
                <a:cxn ang="0">
                  <a:pos x="105" y="79"/>
                </a:cxn>
                <a:cxn ang="0">
                  <a:pos x="88" y="90"/>
                </a:cxn>
                <a:cxn ang="0">
                  <a:pos x="73" y="101"/>
                </a:cxn>
                <a:cxn ang="0">
                  <a:pos x="57" y="112"/>
                </a:cxn>
                <a:cxn ang="0">
                  <a:pos x="42" y="123"/>
                </a:cxn>
                <a:cxn ang="0">
                  <a:pos x="27" y="136"/>
                </a:cxn>
                <a:cxn ang="0">
                  <a:pos x="13" y="146"/>
                </a:cxn>
                <a:cxn ang="0">
                  <a:pos x="0" y="158"/>
                </a:cxn>
                <a:cxn ang="0">
                  <a:pos x="249" y="0"/>
                </a:cxn>
              </a:cxnLst>
              <a:rect l="0" t="0" r="r" b="b"/>
              <a:pathLst>
                <a:path w="250" h="159">
                  <a:moveTo>
                    <a:pt x="249" y="0"/>
                  </a:moveTo>
                  <a:lnTo>
                    <a:pt x="230" y="9"/>
                  </a:lnTo>
                  <a:lnTo>
                    <a:pt x="212" y="18"/>
                  </a:lnTo>
                  <a:lnTo>
                    <a:pt x="192" y="28"/>
                  </a:lnTo>
                  <a:lnTo>
                    <a:pt x="175" y="37"/>
                  </a:lnTo>
                  <a:lnTo>
                    <a:pt x="157" y="47"/>
                  </a:lnTo>
                  <a:lnTo>
                    <a:pt x="139" y="58"/>
                  </a:lnTo>
                  <a:lnTo>
                    <a:pt x="122" y="68"/>
                  </a:lnTo>
                  <a:lnTo>
                    <a:pt x="105" y="79"/>
                  </a:lnTo>
                  <a:lnTo>
                    <a:pt x="88" y="90"/>
                  </a:lnTo>
                  <a:lnTo>
                    <a:pt x="73" y="101"/>
                  </a:lnTo>
                  <a:lnTo>
                    <a:pt x="57" y="112"/>
                  </a:lnTo>
                  <a:lnTo>
                    <a:pt x="42" y="123"/>
                  </a:lnTo>
                  <a:lnTo>
                    <a:pt x="27" y="136"/>
                  </a:lnTo>
                  <a:lnTo>
                    <a:pt x="13" y="146"/>
                  </a:lnTo>
                  <a:lnTo>
                    <a:pt x="0" y="158"/>
                  </a:lnTo>
                  <a:lnTo>
                    <a:pt x="249"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3" name="Freeform 15"/>
            <p:cNvSpPr>
              <a:spLocks noChangeArrowheads="1"/>
            </p:cNvSpPr>
            <p:nvPr/>
          </p:nvSpPr>
          <p:spPr bwMode="auto">
            <a:xfrm>
              <a:off x="3327" y="2341"/>
              <a:ext cx="33" cy="37"/>
            </a:xfrm>
            <a:custGeom>
              <a:avLst/>
              <a:gdLst/>
              <a:ahLst/>
              <a:cxnLst>
                <a:cxn ang="0">
                  <a:pos x="146" y="0"/>
                </a:cxn>
                <a:cxn ang="0">
                  <a:pos x="134" y="11"/>
                </a:cxn>
                <a:cxn ang="0">
                  <a:pos x="122" y="21"/>
                </a:cxn>
                <a:cxn ang="0">
                  <a:pos x="109" y="32"/>
                </a:cxn>
                <a:cxn ang="0">
                  <a:pos x="98" y="41"/>
                </a:cxn>
                <a:cxn ang="0">
                  <a:pos x="87" y="52"/>
                </a:cxn>
                <a:cxn ang="0">
                  <a:pos x="76" y="64"/>
                </a:cxn>
                <a:cxn ang="0">
                  <a:pos x="66" y="73"/>
                </a:cxn>
                <a:cxn ang="0">
                  <a:pos x="56" y="85"/>
                </a:cxn>
                <a:cxn ang="0">
                  <a:pos x="47" y="97"/>
                </a:cxn>
                <a:cxn ang="0">
                  <a:pos x="39" y="107"/>
                </a:cxn>
                <a:cxn ang="0">
                  <a:pos x="31" y="118"/>
                </a:cxn>
                <a:cxn ang="0">
                  <a:pos x="22" y="130"/>
                </a:cxn>
                <a:cxn ang="0">
                  <a:pos x="14" y="141"/>
                </a:cxn>
                <a:cxn ang="0">
                  <a:pos x="6" y="152"/>
                </a:cxn>
                <a:cxn ang="0">
                  <a:pos x="0" y="164"/>
                </a:cxn>
                <a:cxn ang="0">
                  <a:pos x="146" y="0"/>
                </a:cxn>
              </a:cxnLst>
              <a:rect l="0" t="0" r="r" b="b"/>
              <a:pathLst>
                <a:path w="147" h="165">
                  <a:moveTo>
                    <a:pt x="146" y="0"/>
                  </a:moveTo>
                  <a:lnTo>
                    <a:pt x="134" y="11"/>
                  </a:lnTo>
                  <a:lnTo>
                    <a:pt x="122" y="21"/>
                  </a:lnTo>
                  <a:lnTo>
                    <a:pt x="109" y="32"/>
                  </a:lnTo>
                  <a:lnTo>
                    <a:pt x="98" y="41"/>
                  </a:lnTo>
                  <a:lnTo>
                    <a:pt x="87" y="52"/>
                  </a:lnTo>
                  <a:lnTo>
                    <a:pt x="76" y="64"/>
                  </a:lnTo>
                  <a:lnTo>
                    <a:pt x="66" y="73"/>
                  </a:lnTo>
                  <a:lnTo>
                    <a:pt x="56" y="85"/>
                  </a:lnTo>
                  <a:lnTo>
                    <a:pt x="47" y="97"/>
                  </a:lnTo>
                  <a:lnTo>
                    <a:pt x="39" y="107"/>
                  </a:lnTo>
                  <a:lnTo>
                    <a:pt x="31" y="118"/>
                  </a:lnTo>
                  <a:lnTo>
                    <a:pt x="22" y="130"/>
                  </a:lnTo>
                  <a:lnTo>
                    <a:pt x="14" y="141"/>
                  </a:lnTo>
                  <a:lnTo>
                    <a:pt x="6" y="152"/>
                  </a:lnTo>
                  <a:lnTo>
                    <a:pt x="0" y="164"/>
                  </a:lnTo>
                  <a:lnTo>
                    <a:pt x="146"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4" name="Freeform 16"/>
            <p:cNvSpPr>
              <a:spLocks noChangeArrowheads="1"/>
            </p:cNvSpPr>
            <p:nvPr/>
          </p:nvSpPr>
          <p:spPr bwMode="auto">
            <a:xfrm>
              <a:off x="2814" y="2388"/>
              <a:ext cx="73" cy="22"/>
            </a:xfrm>
            <a:custGeom>
              <a:avLst/>
              <a:gdLst/>
              <a:ahLst/>
              <a:cxnLst>
                <a:cxn ang="0">
                  <a:pos x="320" y="96"/>
                </a:cxn>
                <a:cxn ang="0">
                  <a:pos x="299" y="89"/>
                </a:cxn>
                <a:cxn ang="0">
                  <a:pos x="278" y="81"/>
                </a:cxn>
                <a:cxn ang="0">
                  <a:pos x="257" y="75"/>
                </a:cxn>
                <a:cxn ang="0">
                  <a:pos x="238" y="67"/>
                </a:cxn>
                <a:cxn ang="0">
                  <a:pos x="217" y="60"/>
                </a:cxn>
                <a:cxn ang="0">
                  <a:pos x="196" y="52"/>
                </a:cxn>
                <a:cxn ang="0">
                  <a:pos x="175" y="47"/>
                </a:cxn>
                <a:cxn ang="0">
                  <a:pos x="153" y="40"/>
                </a:cxn>
                <a:cxn ang="0">
                  <a:pos x="132" y="34"/>
                </a:cxn>
                <a:cxn ang="0">
                  <a:pos x="110" y="28"/>
                </a:cxn>
                <a:cxn ang="0">
                  <a:pos x="89" y="23"/>
                </a:cxn>
                <a:cxn ang="0">
                  <a:pos x="67" y="17"/>
                </a:cxn>
                <a:cxn ang="0">
                  <a:pos x="44" y="10"/>
                </a:cxn>
                <a:cxn ang="0">
                  <a:pos x="22" y="5"/>
                </a:cxn>
                <a:cxn ang="0">
                  <a:pos x="0" y="0"/>
                </a:cxn>
                <a:cxn ang="0">
                  <a:pos x="320" y="96"/>
                </a:cxn>
              </a:cxnLst>
              <a:rect l="0" t="0" r="r" b="b"/>
              <a:pathLst>
                <a:path w="321" h="97">
                  <a:moveTo>
                    <a:pt x="320" y="96"/>
                  </a:moveTo>
                  <a:lnTo>
                    <a:pt x="299" y="89"/>
                  </a:lnTo>
                  <a:lnTo>
                    <a:pt x="278" y="81"/>
                  </a:lnTo>
                  <a:lnTo>
                    <a:pt x="257" y="75"/>
                  </a:lnTo>
                  <a:lnTo>
                    <a:pt x="238" y="67"/>
                  </a:lnTo>
                  <a:lnTo>
                    <a:pt x="217" y="60"/>
                  </a:lnTo>
                  <a:lnTo>
                    <a:pt x="196" y="52"/>
                  </a:lnTo>
                  <a:lnTo>
                    <a:pt x="175" y="47"/>
                  </a:lnTo>
                  <a:lnTo>
                    <a:pt x="153" y="40"/>
                  </a:lnTo>
                  <a:lnTo>
                    <a:pt x="132" y="34"/>
                  </a:lnTo>
                  <a:lnTo>
                    <a:pt x="110" y="28"/>
                  </a:lnTo>
                  <a:lnTo>
                    <a:pt x="89" y="23"/>
                  </a:lnTo>
                  <a:lnTo>
                    <a:pt x="67" y="17"/>
                  </a:lnTo>
                  <a:lnTo>
                    <a:pt x="44" y="10"/>
                  </a:lnTo>
                  <a:lnTo>
                    <a:pt x="22" y="5"/>
                  </a:lnTo>
                  <a:lnTo>
                    <a:pt x="0" y="0"/>
                  </a:lnTo>
                  <a:lnTo>
                    <a:pt x="320" y="9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5" name="Freeform 17"/>
            <p:cNvSpPr>
              <a:spLocks noChangeArrowheads="1"/>
            </p:cNvSpPr>
            <p:nvPr/>
          </p:nvSpPr>
          <p:spPr bwMode="auto">
            <a:xfrm>
              <a:off x="2279" y="2615"/>
              <a:ext cx="23" cy="41"/>
            </a:xfrm>
            <a:custGeom>
              <a:avLst/>
              <a:gdLst/>
              <a:ahLst/>
              <a:cxnLst>
                <a:cxn ang="0">
                  <a:pos x="0" y="0"/>
                </a:cxn>
                <a:cxn ang="0">
                  <a:pos x="4" y="12"/>
                </a:cxn>
                <a:cxn ang="0">
                  <a:pos x="9" y="25"/>
                </a:cxn>
                <a:cxn ang="0">
                  <a:pos x="14" y="37"/>
                </a:cxn>
                <a:cxn ang="0">
                  <a:pos x="19" y="49"/>
                </a:cxn>
                <a:cxn ang="0">
                  <a:pos x="25" y="62"/>
                </a:cxn>
                <a:cxn ang="0">
                  <a:pos x="30" y="73"/>
                </a:cxn>
                <a:cxn ang="0">
                  <a:pos x="38" y="86"/>
                </a:cxn>
                <a:cxn ang="0">
                  <a:pos x="44" y="97"/>
                </a:cxn>
                <a:cxn ang="0">
                  <a:pos x="51" y="110"/>
                </a:cxn>
                <a:cxn ang="0">
                  <a:pos x="58" y="121"/>
                </a:cxn>
                <a:cxn ang="0">
                  <a:pos x="65" y="134"/>
                </a:cxn>
                <a:cxn ang="0">
                  <a:pos x="74" y="145"/>
                </a:cxn>
                <a:cxn ang="0">
                  <a:pos x="81" y="158"/>
                </a:cxn>
                <a:cxn ang="0">
                  <a:pos x="90" y="170"/>
                </a:cxn>
                <a:cxn ang="0">
                  <a:pos x="101" y="181"/>
                </a:cxn>
                <a:cxn ang="0">
                  <a:pos x="0" y="0"/>
                </a:cxn>
              </a:cxnLst>
              <a:rect l="0" t="0" r="r" b="b"/>
              <a:pathLst>
                <a:path w="102" h="182">
                  <a:moveTo>
                    <a:pt x="0" y="0"/>
                  </a:moveTo>
                  <a:lnTo>
                    <a:pt x="4" y="12"/>
                  </a:lnTo>
                  <a:lnTo>
                    <a:pt x="9" y="25"/>
                  </a:lnTo>
                  <a:lnTo>
                    <a:pt x="14" y="37"/>
                  </a:lnTo>
                  <a:lnTo>
                    <a:pt x="19" y="49"/>
                  </a:lnTo>
                  <a:lnTo>
                    <a:pt x="25" y="62"/>
                  </a:lnTo>
                  <a:lnTo>
                    <a:pt x="30" y="73"/>
                  </a:lnTo>
                  <a:lnTo>
                    <a:pt x="38" y="86"/>
                  </a:lnTo>
                  <a:lnTo>
                    <a:pt x="44" y="97"/>
                  </a:lnTo>
                  <a:lnTo>
                    <a:pt x="51" y="110"/>
                  </a:lnTo>
                  <a:lnTo>
                    <a:pt x="58" y="121"/>
                  </a:lnTo>
                  <a:lnTo>
                    <a:pt x="65" y="134"/>
                  </a:lnTo>
                  <a:lnTo>
                    <a:pt x="74" y="145"/>
                  </a:lnTo>
                  <a:lnTo>
                    <a:pt x="81" y="158"/>
                  </a:lnTo>
                  <a:lnTo>
                    <a:pt x="90" y="170"/>
                  </a:lnTo>
                  <a:lnTo>
                    <a:pt x="101" y="181"/>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6" name="AutoShape 18"/>
            <p:cNvSpPr>
              <a:spLocks noChangeArrowheads="1"/>
            </p:cNvSpPr>
            <p:nvPr/>
          </p:nvSpPr>
          <p:spPr bwMode="auto">
            <a:xfrm>
              <a:off x="2927" y="2377"/>
              <a:ext cx="822" cy="230"/>
            </a:xfrm>
            <a:prstGeom prst="roundRect">
              <a:avLst>
                <a:gd name="adj" fmla="val 431"/>
              </a:avLst>
            </a:prstGeom>
            <a:noFill/>
            <a:ln w="9525">
              <a:noFill/>
              <a:round/>
              <a:headEnd/>
              <a:tailEnd/>
            </a:ln>
          </p:spPr>
          <p:txBody>
            <a:bodyPr wrap="none" anchor="ctr">
              <a:prstTxWarp prst="textNoShape">
                <a:avLst/>
              </a:prstTxWarp>
            </a:bodyPr>
            <a:lstStyle/>
            <a:p>
              <a:endParaRPr lang="en-US" sz="1350"/>
            </a:p>
          </p:txBody>
        </p:sp>
      </p:grpSp>
      <p:grpSp>
        <p:nvGrpSpPr>
          <p:cNvPr id="3" name="Group 19"/>
          <p:cNvGrpSpPr>
            <a:grpSpLocks/>
          </p:cNvGrpSpPr>
          <p:nvPr/>
        </p:nvGrpSpPr>
        <p:grpSpPr bwMode="auto">
          <a:xfrm>
            <a:off x="2386013" y="2033587"/>
            <a:ext cx="2574131" cy="1109663"/>
            <a:chOff x="2151" y="1094"/>
            <a:chExt cx="2162" cy="932"/>
          </a:xfrm>
        </p:grpSpPr>
        <p:sp>
          <p:nvSpPr>
            <p:cNvPr id="83988" name="Freeform 20"/>
            <p:cNvSpPr>
              <a:spLocks noChangeArrowheads="1"/>
            </p:cNvSpPr>
            <p:nvPr/>
          </p:nvSpPr>
          <p:spPr bwMode="auto">
            <a:xfrm>
              <a:off x="2151" y="1094"/>
              <a:ext cx="2163" cy="933"/>
            </a:xfrm>
            <a:custGeom>
              <a:avLst/>
              <a:gdLst/>
              <a:ahLst/>
              <a:cxnLst>
                <a:cxn ang="0">
                  <a:pos x="563" y="1415"/>
                </a:cxn>
                <a:cxn ang="0">
                  <a:pos x="252" y="1548"/>
                </a:cxn>
                <a:cxn ang="0">
                  <a:pos x="55" y="1742"/>
                </a:cxn>
                <a:cxn ang="0">
                  <a:pos x="3" y="1964"/>
                </a:cxn>
                <a:cxn ang="0">
                  <a:pos x="100" y="2183"/>
                </a:cxn>
                <a:cxn ang="0">
                  <a:pos x="336" y="2359"/>
                </a:cxn>
                <a:cxn ang="0">
                  <a:pos x="539" y="2372"/>
                </a:cxn>
                <a:cxn ang="0">
                  <a:pos x="306" y="2552"/>
                </a:cxn>
                <a:cxn ang="0">
                  <a:pos x="211" y="2768"/>
                </a:cxn>
                <a:cxn ang="0">
                  <a:pos x="268" y="2991"/>
                </a:cxn>
                <a:cxn ang="0">
                  <a:pos x="470" y="3181"/>
                </a:cxn>
                <a:cxn ang="0">
                  <a:pos x="783" y="3311"/>
                </a:cxn>
                <a:cxn ang="0">
                  <a:pos x="1157" y="3359"/>
                </a:cxn>
                <a:cxn ang="0">
                  <a:pos x="1738" y="3665"/>
                </a:cxn>
                <a:cxn ang="0">
                  <a:pos x="2388" y="3841"/>
                </a:cxn>
                <a:cxn ang="0">
                  <a:pos x="3102" y="3843"/>
                </a:cxn>
                <a:cxn ang="0">
                  <a:pos x="3940" y="3918"/>
                </a:cxn>
                <a:cxn ang="0">
                  <a:pos x="4483" y="4082"/>
                </a:cxn>
                <a:cxn ang="0">
                  <a:pos x="5094" y="4102"/>
                </a:cxn>
                <a:cxn ang="0">
                  <a:pos x="5666" y="3978"/>
                </a:cxn>
                <a:cxn ang="0">
                  <a:pos x="6106" y="3728"/>
                </a:cxn>
                <a:cxn ang="0">
                  <a:pos x="6631" y="3577"/>
                </a:cxn>
                <a:cxn ang="0">
                  <a:pos x="7146" y="3600"/>
                </a:cxn>
                <a:cxn ang="0">
                  <a:pos x="7633" y="3500"/>
                </a:cxn>
                <a:cxn ang="0">
                  <a:pos x="8015" y="3295"/>
                </a:cxn>
                <a:cxn ang="0">
                  <a:pos x="8226" y="3019"/>
                </a:cxn>
                <a:cxn ang="0">
                  <a:pos x="8421" y="2843"/>
                </a:cxn>
                <a:cxn ang="0">
                  <a:pos x="8959" y="2685"/>
                </a:cxn>
                <a:cxn ang="0">
                  <a:pos x="9350" y="2419"/>
                </a:cxn>
                <a:cxn ang="0">
                  <a:pos x="9531" y="2082"/>
                </a:cxn>
                <a:cxn ang="0">
                  <a:pos x="9471" y="1733"/>
                </a:cxn>
                <a:cxn ang="0">
                  <a:pos x="9180" y="1424"/>
                </a:cxn>
                <a:cxn ang="0">
                  <a:pos x="9277" y="1372"/>
                </a:cxn>
                <a:cxn ang="0">
                  <a:pos x="9308" y="1089"/>
                </a:cxn>
                <a:cxn ang="0">
                  <a:pos x="9146" y="823"/>
                </a:cxn>
                <a:cxn ang="0">
                  <a:pos x="8816" y="618"/>
                </a:cxn>
                <a:cxn ang="0">
                  <a:pos x="8375" y="506"/>
                </a:cxn>
                <a:cxn ang="0">
                  <a:pos x="8287" y="274"/>
                </a:cxn>
                <a:cxn ang="0">
                  <a:pos x="7974" y="97"/>
                </a:cxn>
                <a:cxn ang="0">
                  <a:pos x="7566" y="8"/>
                </a:cxn>
                <a:cxn ang="0">
                  <a:pos x="7132" y="20"/>
                </a:cxn>
                <a:cxn ang="0">
                  <a:pos x="6741" y="134"/>
                </a:cxn>
                <a:cxn ang="0">
                  <a:pos x="6245" y="59"/>
                </a:cxn>
                <a:cxn ang="0">
                  <a:pos x="5867" y="1"/>
                </a:cxn>
                <a:cxn ang="0">
                  <a:pos x="5480" y="36"/>
                </a:cxn>
                <a:cxn ang="0">
                  <a:pos x="5147" y="159"/>
                </a:cxn>
                <a:cxn ang="0">
                  <a:pos x="4669" y="199"/>
                </a:cxn>
                <a:cxn ang="0">
                  <a:pos x="4211" y="126"/>
                </a:cxn>
                <a:cxn ang="0">
                  <a:pos x="3743" y="162"/>
                </a:cxn>
                <a:cxn ang="0">
                  <a:pos x="3336" y="305"/>
                </a:cxn>
                <a:cxn ang="0">
                  <a:pos x="2712" y="404"/>
                </a:cxn>
                <a:cxn ang="0">
                  <a:pos x="2118" y="384"/>
                </a:cxn>
                <a:cxn ang="0">
                  <a:pos x="1558" y="503"/>
                </a:cxn>
                <a:cxn ang="0">
                  <a:pos x="1121" y="742"/>
                </a:cxn>
                <a:cxn ang="0">
                  <a:pos x="879" y="1059"/>
                </a:cxn>
                <a:cxn ang="0">
                  <a:pos x="870" y="1409"/>
                </a:cxn>
              </a:cxnLst>
              <a:rect l="0" t="0" r="r" b="b"/>
              <a:pathLst>
                <a:path w="9539" h="4113">
                  <a:moveTo>
                    <a:pt x="887" y="1366"/>
                  </a:moveTo>
                  <a:lnTo>
                    <a:pt x="839" y="1368"/>
                  </a:lnTo>
                  <a:lnTo>
                    <a:pt x="792" y="1373"/>
                  </a:lnTo>
                  <a:lnTo>
                    <a:pt x="745" y="1379"/>
                  </a:lnTo>
                  <a:lnTo>
                    <a:pt x="697" y="1386"/>
                  </a:lnTo>
                  <a:lnTo>
                    <a:pt x="651" y="1395"/>
                  </a:lnTo>
                  <a:lnTo>
                    <a:pt x="606" y="1405"/>
                  </a:lnTo>
                  <a:lnTo>
                    <a:pt x="563" y="1415"/>
                  </a:lnTo>
                  <a:lnTo>
                    <a:pt x="518" y="1427"/>
                  </a:lnTo>
                  <a:lnTo>
                    <a:pt x="476" y="1441"/>
                  </a:lnTo>
                  <a:lnTo>
                    <a:pt x="435" y="1456"/>
                  </a:lnTo>
                  <a:lnTo>
                    <a:pt x="397" y="1472"/>
                  </a:lnTo>
                  <a:lnTo>
                    <a:pt x="357" y="1488"/>
                  </a:lnTo>
                  <a:lnTo>
                    <a:pt x="321" y="1508"/>
                  </a:lnTo>
                  <a:lnTo>
                    <a:pt x="285" y="1527"/>
                  </a:lnTo>
                  <a:lnTo>
                    <a:pt x="252" y="1548"/>
                  </a:lnTo>
                  <a:lnTo>
                    <a:pt x="222" y="1569"/>
                  </a:lnTo>
                  <a:lnTo>
                    <a:pt x="191" y="1591"/>
                  </a:lnTo>
                  <a:lnTo>
                    <a:pt x="163" y="1614"/>
                  </a:lnTo>
                  <a:lnTo>
                    <a:pt x="137" y="1638"/>
                  </a:lnTo>
                  <a:lnTo>
                    <a:pt x="114" y="1662"/>
                  </a:lnTo>
                  <a:lnTo>
                    <a:pt x="91" y="1688"/>
                  </a:lnTo>
                  <a:lnTo>
                    <a:pt x="73" y="1714"/>
                  </a:lnTo>
                  <a:lnTo>
                    <a:pt x="55" y="1742"/>
                  </a:lnTo>
                  <a:lnTo>
                    <a:pt x="39" y="1767"/>
                  </a:lnTo>
                  <a:lnTo>
                    <a:pt x="28" y="1795"/>
                  </a:lnTo>
                  <a:lnTo>
                    <a:pt x="17" y="1823"/>
                  </a:lnTo>
                  <a:lnTo>
                    <a:pt x="10" y="1851"/>
                  </a:lnTo>
                  <a:lnTo>
                    <a:pt x="4" y="1879"/>
                  </a:lnTo>
                  <a:lnTo>
                    <a:pt x="1" y="1908"/>
                  </a:lnTo>
                  <a:lnTo>
                    <a:pt x="0" y="1935"/>
                  </a:lnTo>
                  <a:lnTo>
                    <a:pt x="3" y="1964"/>
                  </a:lnTo>
                  <a:lnTo>
                    <a:pt x="6" y="1991"/>
                  </a:lnTo>
                  <a:lnTo>
                    <a:pt x="13" y="2021"/>
                  </a:lnTo>
                  <a:lnTo>
                    <a:pt x="21" y="2049"/>
                  </a:lnTo>
                  <a:lnTo>
                    <a:pt x="34" y="2077"/>
                  </a:lnTo>
                  <a:lnTo>
                    <a:pt x="46" y="2102"/>
                  </a:lnTo>
                  <a:lnTo>
                    <a:pt x="62" y="2130"/>
                  </a:lnTo>
                  <a:lnTo>
                    <a:pt x="80" y="2157"/>
                  </a:lnTo>
                  <a:lnTo>
                    <a:pt x="100" y="2183"/>
                  </a:lnTo>
                  <a:lnTo>
                    <a:pt x="123" y="2208"/>
                  </a:lnTo>
                  <a:lnTo>
                    <a:pt x="149" y="2233"/>
                  </a:lnTo>
                  <a:lnTo>
                    <a:pt x="175" y="2255"/>
                  </a:lnTo>
                  <a:lnTo>
                    <a:pt x="204" y="2278"/>
                  </a:lnTo>
                  <a:lnTo>
                    <a:pt x="234" y="2300"/>
                  </a:lnTo>
                  <a:lnTo>
                    <a:pt x="267" y="2321"/>
                  </a:lnTo>
                  <a:lnTo>
                    <a:pt x="302" y="2340"/>
                  </a:lnTo>
                  <a:lnTo>
                    <a:pt x="336" y="2359"/>
                  </a:lnTo>
                  <a:lnTo>
                    <a:pt x="375" y="2378"/>
                  </a:lnTo>
                  <a:lnTo>
                    <a:pt x="413" y="2396"/>
                  </a:lnTo>
                  <a:lnTo>
                    <a:pt x="454" y="2409"/>
                  </a:lnTo>
                  <a:lnTo>
                    <a:pt x="496" y="2424"/>
                  </a:lnTo>
                  <a:lnTo>
                    <a:pt x="539" y="2438"/>
                  </a:lnTo>
                  <a:lnTo>
                    <a:pt x="582" y="2450"/>
                  </a:lnTo>
                  <a:lnTo>
                    <a:pt x="575" y="2355"/>
                  </a:lnTo>
                  <a:lnTo>
                    <a:pt x="539" y="2372"/>
                  </a:lnTo>
                  <a:lnTo>
                    <a:pt x="503" y="2391"/>
                  </a:lnTo>
                  <a:lnTo>
                    <a:pt x="469" y="2411"/>
                  </a:lnTo>
                  <a:lnTo>
                    <a:pt x="436" y="2433"/>
                  </a:lnTo>
                  <a:lnTo>
                    <a:pt x="407" y="2455"/>
                  </a:lnTo>
                  <a:lnTo>
                    <a:pt x="378" y="2478"/>
                  </a:lnTo>
                  <a:lnTo>
                    <a:pt x="352" y="2501"/>
                  </a:lnTo>
                  <a:lnTo>
                    <a:pt x="328" y="2526"/>
                  </a:lnTo>
                  <a:lnTo>
                    <a:pt x="306" y="2552"/>
                  </a:lnTo>
                  <a:lnTo>
                    <a:pt x="285" y="2577"/>
                  </a:lnTo>
                  <a:lnTo>
                    <a:pt x="268" y="2603"/>
                  </a:lnTo>
                  <a:lnTo>
                    <a:pt x="252" y="2630"/>
                  </a:lnTo>
                  <a:lnTo>
                    <a:pt x="240" y="2657"/>
                  </a:lnTo>
                  <a:lnTo>
                    <a:pt x="229" y="2684"/>
                  </a:lnTo>
                  <a:lnTo>
                    <a:pt x="220" y="2713"/>
                  </a:lnTo>
                  <a:lnTo>
                    <a:pt x="213" y="2740"/>
                  </a:lnTo>
                  <a:lnTo>
                    <a:pt x="211" y="2768"/>
                  </a:lnTo>
                  <a:lnTo>
                    <a:pt x="210" y="2796"/>
                  </a:lnTo>
                  <a:lnTo>
                    <a:pt x="211" y="2825"/>
                  </a:lnTo>
                  <a:lnTo>
                    <a:pt x="214" y="2852"/>
                  </a:lnTo>
                  <a:lnTo>
                    <a:pt x="220" y="2881"/>
                  </a:lnTo>
                  <a:lnTo>
                    <a:pt x="229" y="2908"/>
                  </a:lnTo>
                  <a:lnTo>
                    <a:pt x="240" y="2936"/>
                  </a:lnTo>
                  <a:lnTo>
                    <a:pt x="252" y="2963"/>
                  </a:lnTo>
                  <a:lnTo>
                    <a:pt x="268" y="2991"/>
                  </a:lnTo>
                  <a:lnTo>
                    <a:pt x="285" y="3017"/>
                  </a:lnTo>
                  <a:lnTo>
                    <a:pt x="306" y="3043"/>
                  </a:lnTo>
                  <a:lnTo>
                    <a:pt x="328" y="3068"/>
                  </a:lnTo>
                  <a:lnTo>
                    <a:pt x="352" y="3093"/>
                  </a:lnTo>
                  <a:lnTo>
                    <a:pt x="378" y="3116"/>
                  </a:lnTo>
                  <a:lnTo>
                    <a:pt x="408" y="3137"/>
                  </a:lnTo>
                  <a:lnTo>
                    <a:pt x="439" y="3160"/>
                  </a:lnTo>
                  <a:lnTo>
                    <a:pt x="470" y="3181"/>
                  </a:lnTo>
                  <a:lnTo>
                    <a:pt x="503" y="3201"/>
                  </a:lnTo>
                  <a:lnTo>
                    <a:pt x="540" y="3220"/>
                  </a:lnTo>
                  <a:lnTo>
                    <a:pt x="575" y="3238"/>
                  </a:lnTo>
                  <a:lnTo>
                    <a:pt x="614" y="3256"/>
                  </a:lnTo>
                  <a:lnTo>
                    <a:pt x="655" y="3271"/>
                  </a:lnTo>
                  <a:lnTo>
                    <a:pt x="697" y="3287"/>
                  </a:lnTo>
                  <a:lnTo>
                    <a:pt x="739" y="3299"/>
                  </a:lnTo>
                  <a:lnTo>
                    <a:pt x="783" y="3311"/>
                  </a:lnTo>
                  <a:lnTo>
                    <a:pt x="828" y="3322"/>
                  </a:lnTo>
                  <a:lnTo>
                    <a:pt x="873" y="3331"/>
                  </a:lnTo>
                  <a:lnTo>
                    <a:pt x="920" y="3340"/>
                  </a:lnTo>
                  <a:lnTo>
                    <a:pt x="967" y="3346"/>
                  </a:lnTo>
                  <a:lnTo>
                    <a:pt x="1014" y="3351"/>
                  </a:lnTo>
                  <a:lnTo>
                    <a:pt x="1061" y="3355"/>
                  </a:lnTo>
                  <a:lnTo>
                    <a:pt x="1110" y="3359"/>
                  </a:lnTo>
                  <a:lnTo>
                    <a:pt x="1157" y="3359"/>
                  </a:lnTo>
                  <a:lnTo>
                    <a:pt x="1205" y="3359"/>
                  </a:lnTo>
                  <a:lnTo>
                    <a:pt x="1254" y="3358"/>
                  </a:lnTo>
                  <a:lnTo>
                    <a:pt x="1416" y="3480"/>
                  </a:lnTo>
                  <a:lnTo>
                    <a:pt x="1473" y="3521"/>
                  </a:lnTo>
                  <a:lnTo>
                    <a:pt x="1534" y="3560"/>
                  </a:lnTo>
                  <a:lnTo>
                    <a:pt x="1599" y="3596"/>
                  </a:lnTo>
                  <a:lnTo>
                    <a:pt x="1667" y="3632"/>
                  </a:lnTo>
                  <a:lnTo>
                    <a:pt x="1738" y="3665"/>
                  </a:lnTo>
                  <a:lnTo>
                    <a:pt x="1810" y="3695"/>
                  </a:lnTo>
                  <a:lnTo>
                    <a:pt x="1886" y="3723"/>
                  </a:lnTo>
                  <a:lnTo>
                    <a:pt x="1965" y="3749"/>
                  </a:lnTo>
                  <a:lnTo>
                    <a:pt x="2046" y="3772"/>
                  </a:lnTo>
                  <a:lnTo>
                    <a:pt x="2128" y="3794"/>
                  </a:lnTo>
                  <a:lnTo>
                    <a:pt x="2214" y="3810"/>
                  </a:lnTo>
                  <a:lnTo>
                    <a:pt x="2299" y="3828"/>
                  </a:lnTo>
                  <a:lnTo>
                    <a:pt x="2388" y="3841"/>
                  </a:lnTo>
                  <a:lnTo>
                    <a:pt x="2475" y="3851"/>
                  </a:lnTo>
                  <a:lnTo>
                    <a:pt x="2565" y="3859"/>
                  </a:lnTo>
                  <a:lnTo>
                    <a:pt x="2655" y="3862"/>
                  </a:lnTo>
                  <a:lnTo>
                    <a:pt x="2745" y="3865"/>
                  </a:lnTo>
                  <a:lnTo>
                    <a:pt x="2835" y="3863"/>
                  </a:lnTo>
                  <a:lnTo>
                    <a:pt x="2923" y="3860"/>
                  </a:lnTo>
                  <a:lnTo>
                    <a:pt x="3014" y="3853"/>
                  </a:lnTo>
                  <a:lnTo>
                    <a:pt x="3102" y="3843"/>
                  </a:lnTo>
                  <a:lnTo>
                    <a:pt x="3190" y="3831"/>
                  </a:lnTo>
                  <a:lnTo>
                    <a:pt x="3277" y="3817"/>
                  </a:lnTo>
                  <a:lnTo>
                    <a:pt x="3361" y="3800"/>
                  </a:lnTo>
                  <a:lnTo>
                    <a:pt x="3446" y="3779"/>
                  </a:lnTo>
                  <a:lnTo>
                    <a:pt x="3773" y="3827"/>
                  </a:lnTo>
                  <a:lnTo>
                    <a:pt x="3825" y="3859"/>
                  </a:lnTo>
                  <a:lnTo>
                    <a:pt x="3882" y="3890"/>
                  </a:lnTo>
                  <a:lnTo>
                    <a:pt x="3940" y="3918"/>
                  </a:lnTo>
                  <a:lnTo>
                    <a:pt x="4001" y="3946"/>
                  </a:lnTo>
                  <a:lnTo>
                    <a:pt x="4064" y="3972"/>
                  </a:lnTo>
                  <a:lnTo>
                    <a:pt x="4130" y="3996"/>
                  </a:lnTo>
                  <a:lnTo>
                    <a:pt x="4196" y="4016"/>
                  </a:lnTo>
                  <a:lnTo>
                    <a:pt x="4267" y="4036"/>
                  </a:lnTo>
                  <a:lnTo>
                    <a:pt x="4338" y="4053"/>
                  </a:lnTo>
                  <a:lnTo>
                    <a:pt x="4410" y="4068"/>
                  </a:lnTo>
                  <a:lnTo>
                    <a:pt x="4483" y="4082"/>
                  </a:lnTo>
                  <a:lnTo>
                    <a:pt x="4557" y="4093"/>
                  </a:lnTo>
                  <a:lnTo>
                    <a:pt x="4634" y="4100"/>
                  </a:lnTo>
                  <a:lnTo>
                    <a:pt x="4710" y="4107"/>
                  </a:lnTo>
                  <a:lnTo>
                    <a:pt x="4787" y="4109"/>
                  </a:lnTo>
                  <a:lnTo>
                    <a:pt x="4865" y="4112"/>
                  </a:lnTo>
                  <a:lnTo>
                    <a:pt x="4940" y="4111"/>
                  </a:lnTo>
                  <a:lnTo>
                    <a:pt x="5018" y="4108"/>
                  </a:lnTo>
                  <a:lnTo>
                    <a:pt x="5094" y="4102"/>
                  </a:lnTo>
                  <a:lnTo>
                    <a:pt x="5169" y="4094"/>
                  </a:lnTo>
                  <a:lnTo>
                    <a:pt x="5245" y="4084"/>
                  </a:lnTo>
                  <a:lnTo>
                    <a:pt x="5318" y="4072"/>
                  </a:lnTo>
                  <a:lnTo>
                    <a:pt x="5390" y="4058"/>
                  </a:lnTo>
                  <a:lnTo>
                    <a:pt x="5462" y="4041"/>
                  </a:lnTo>
                  <a:lnTo>
                    <a:pt x="5532" y="4022"/>
                  </a:lnTo>
                  <a:lnTo>
                    <a:pt x="5600" y="4001"/>
                  </a:lnTo>
                  <a:lnTo>
                    <a:pt x="5666" y="3978"/>
                  </a:lnTo>
                  <a:lnTo>
                    <a:pt x="5730" y="3953"/>
                  </a:lnTo>
                  <a:lnTo>
                    <a:pt x="5792" y="3926"/>
                  </a:lnTo>
                  <a:lnTo>
                    <a:pt x="5850" y="3897"/>
                  </a:lnTo>
                  <a:lnTo>
                    <a:pt x="5907" y="3866"/>
                  </a:lnTo>
                  <a:lnTo>
                    <a:pt x="5961" y="3834"/>
                  </a:lnTo>
                  <a:lnTo>
                    <a:pt x="6013" y="3801"/>
                  </a:lnTo>
                  <a:lnTo>
                    <a:pt x="6062" y="3766"/>
                  </a:lnTo>
                  <a:lnTo>
                    <a:pt x="6106" y="3728"/>
                  </a:lnTo>
                  <a:lnTo>
                    <a:pt x="6147" y="3691"/>
                  </a:lnTo>
                  <a:lnTo>
                    <a:pt x="6185" y="3652"/>
                  </a:lnTo>
                  <a:lnTo>
                    <a:pt x="6219" y="3611"/>
                  </a:lnTo>
                  <a:lnTo>
                    <a:pt x="6251" y="3569"/>
                  </a:lnTo>
                  <a:lnTo>
                    <a:pt x="6446" y="3537"/>
                  </a:lnTo>
                  <a:lnTo>
                    <a:pt x="6507" y="3554"/>
                  </a:lnTo>
                  <a:lnTo>
                    <a:pt x="6569" y="3566"/>
                  </a:lnTo>
                  <a:lnTo>
                    <a:pt x="6631" y="3577"/>
                  </a:lnTo>
                  <a:lnTo>
                    <a:pt x="6693" y="3585"/>
                  </a:lnTo>
                  <a:lnTo>
                    <a:pt x="6757" y="3594"/>
                  </a:lnTo>
                  <a:lnTo>
                    <a:pt x="6821" y="3600"/>
                  </a:lnTo>
                  <a:lnTo>
                    <a:pt x="6885" y="3605"/>
                  </a:lnTo>
                  <a:lnTo>
                    <a:pt x="6952" y="3606"/>
                  </a:lnTo>
                  <a:lnTo>
                    <a:pt x="7015" y="3606"/>
                  </a:lnTo>
                  <a:lnTo>
                    <a:pt x="7081" y="3604"/>
                  </a:lnTo>
                  <a:lnTo>
                    <a:pt x="7146" y="3600"/>
                  </a:lnTo>
                  <a:lnTo>
                    <a:pt x="7209" y="3593"/>
                  </a:lnTo>
                  <a:lnTo>
                    <a:pt x="7273" y="3585"/>
                  </a:lnTo>
                  <a:lnTo>
                    <a:pt x="7336" y="3576"/>
                  </a:lnTo>
                  <a:lnTo>
                    <a:pt x="7398" y="3565"/>
                  </a:lnTo>
                  <a:lnTo>
                    <a:pt x="7459" y="3552"/>
                  </a:lnTo>
                  <a:lnTo>
                    <a:pt x="7519" y="3535"/>
                  </a:lnTo>
                  <a:lnTo>
                    <a:pt x="7577" y="3518"/>
                  </a:lnTo>
                  <a:lnTo>
                    <a:pt x="7633" y="3500"/>
                  </a:lnTo>
                  <a:lnTo>
                    <a:pt x="7689" y="3480"/>
                  </a:lnTo>
                  <a:lnTo>
                    <a:pt x="7742" y="3457"/>
                  </a:lnTo>
                  <a:lnTo>
                    <a:pt x="7793" y="3434"/>
                  </a:lnTo>
                  <a:lnTo>
                    <a:pt x="7842" y="3410"/>
                  </a:lnTo>
                  <a:lnTo>
                    <a:pt x="7889" y="3382"/>
                  </a:lnTo>
                  <a:lnTo>
                    <a:pt x="7933" y="3355"/>
                  </a:lnTo>
                  <a:lnTo>
                    <a:pt x="7976" y="3326"/>
                  </a:lnTo>
                  <a:lnTo>
                    <a:pt x="8015" y="3295"/>
                  </a:lnTo>
                  <a:lnTo>
                    <a:pt x="8052" y="3263"/>
                  </a:lnTo>
                  <a:lnTo>
                    <a:pt x="8085" y="3231"/>
                  </a:lnTo>
                  <a:lnTo>
                    <a:pt x="8117" y="3197"/>
                  </a:lnTo>
                  <a:lnTo>
                    <a:pt x="8145" y="3163"/>
                  </a:lnTo>
                  <a:lnTo>
                    <a:pt x="8170" y="3128"/>
                  </a:lnTo>
                  <a:lnTo>
                    <a:pt x="8191" y="3093"/>
                  </a:lnTo>
                  <a:lnTo>
                    <a:pt x="8211" y="3056"/>
                  </a:lnTo>
                  <a:lnTo>
                    <a:pt x="8226" y="3019"/>
                  </a:lnTo>
                  <a:lnTo>
                    <a:pt x="8239" y="2982"/>
                  </a:lnTo>
                  <a:lnTo>
                    <a:pt x="8247" y="2943"/>
                  </a:lnTo>
                  <a:lnTo>
                    <a:pt x="8253" y="2906"/>
                  </a:lnTo>
                  <a:lnTo>
                    <a:pt x="8256" y="2868"/>
                  </a:lnTo>
                  <a:lnTo>
                    <a:pt x="8199" y="2867"/>
                  </a:lnTo>
                  <a:lnTo>
                    <a:pt x="8274" y="2860"/>
                  </a:lnTo>
                  <a:lnTo>
                    <a:pt x="8347" y="2851"/>
                  </a:lnTo>
                  <a:lnTo>
                    <a:pt x="8421" y="2843"/>
                  </a:lnTo>
                  <a:lnTo>
                    <a:pt x="8493" y="2830"/>
                  </a:lnTo>
                  <a:lnTo>
                    <a:pt x="8566" y="2815"/>
                  </a:lnTo>
                  <a:lnTo>
                    <a:pt x="8635" y="2799"/>
                  </a:lnTo>
                  <a:lnTo>
                    <a:pt x="8705" y="2781"/>
                  </a:lnTo>
                  <a:lnTo>
                    <a:pt x="8771" y="2759"/>
                  </a:lnTo>
                  <a:lnTo>
                    <a:pt x="8837" y="2737"/>
                  </a:lnTo>
                  <a:lnTo>
                    <a:pt x="8899" y="2713"/>
                  </a:lnTo>
                  <a:lnTo>
                    <a:pt x="8959" y="2685"/>
                  </a:lnTo>
                  <a:lnTo>
                    <a:pt x="9019" y="2659"/>
                  </a:lnTo>
                  <a:lnTo>
                    <a:pt x="9075" y="2628"/>
                  </a:lnTo>
                  <a:lnTo>
                    <a:pt x="9128" y="2596"/>
                  </a:lnTo>
                  <a:lnTo>
                    <a:pt x="9179" y="2563"/>
                  </a:lnTo>
                  <a:lnTo>
                    <a:pt x="9225" y="2530"/>
                  </a:lnTo>
                  <a:lnTo>
                    <a:pt x="9271" y="2494"/>
                  </a:lnTo>
                  <a:lnTo>
                    <a:pt x="9313" y="2458"/>
                  </a:lnTo>
                  <a:lnTo>
                    <a:pt x="9350" y="2419"/>
                  </a:lnTo>
                  <a:lnTo>
                    <a:pt x="9386" y="2378"/>
                  </a:lnTo>
                  <a:lnTo>
                    <a:pt x="9417" y="2339"/>
                  </a:lnTo>
                  <a:lnTo>
                    <a:pt x="9444" y="2298"/>
                  </a:lnTo>
                  <a:lnTo>
                    <a:pt x="9470" y="2256"/>
                  </a:lnTo>
                  <a:lnTo>
                    <a:pt x="9490" y="2214"/>
                  </a:lnTo>
                  <a:lnTo>
                    <a:pt x="9507" y="2170"/>
                  </a:lnTo>
                  <a:lnTo>
                    <a:pt x="9521" y="2127"/>
                  </a:lnTo>
                  <a:lnTo>
                    <a:pt x="9531" y="2082"/>
                  </a:lnTo>
                  <a:lnTo>
                    <a:pt x="9535" y="2039"/>
                  </a:lnTo>
                  <a:lnTo>
                    <a:pt x="9538" y="1994"/>
                  </a:lnTo>
                  <a:lnTo>
                    <a:pt x="9535" y="1950"/>
                  </a:lnTo>
                  <a:lnTo>
                    <a:pt x="9531" y="1906"/>
                  </a:lnTo>
                  <a:lnTo>
                    <a:pt x="9521" y="1861"/>
                  </a:lnTo>
                  <a:lnTo>
                    <a:pt x="9507" y="1817"/>
                  </a:lnTo>
                  <a:lnTo>
                    <a:pt x="9491" y="1774"/>
                  </a:lnTo>
                  <a:lnTo>
                    <a:pt x="9471" y="1733"/>
                  </a:lnTo>
                  <a:lnTo>
                    <a:pt x="9445" y="1690"/>
                  </a:lnTo>
                  <a:lnTo>
                    <a:pt x="9418" y="1649"/>
                  </a:lnTo>
                  <a:lnTo>
                    <a:pt x="9388" y="1609"/>
                  </a:lnTo>
                  <a:lnTo>
                    <a:pt x="9351" y="1570"/>
                  </a:lnTo>
                  <a:lnTo>
                    <a:pt x="9313" y="1530"/>
                  </a:lnTo>
                  <a:lnTo>
                    <a:pt x="9272" y="1492"/>
                  </a:lnTo>
                  <a:lnTo>
                    <a:pt x="9228" y="1458"/>
                  </a:lnTo>
                  <a:lnTo>
                    <a:pt x="9180" y="1424"/>
                  </a:lnTo>
                  <a:lnTo>
                    <a:pt x="9130" y="1391"/>
                  </a:lnTo>
                  <a:lnTo>
                    <a:pt x="9077" y="1359"/>
                  </a:lnTo>
                  <a:lnTo>
                    <a:pt x="9160" y="1535"/>
                  </a:lnTo>
                  <a:lnTo>
                    <a:pt x="9188" y="1504"/>
                  </a:lnTo>
                  <a:lnTo>
                    <a:pt x="9215" y="1472"/>
                  </a:lnTo>
                  <a:lnTo>
                    <a:pt x="9239" y="1438"/>
                  </a:lnTo>
                  <a:lnTo>
                    <a:pt x="9259" y="1405"/>
                  </a:lnTo>
                  <a:lnTo>
                    <a:pt x="9277" y="1372"/>
                  </a:lnTo>
                  <a:lnTo>
                    <a:pt x="9292" y="1336"/>
                  </a:lnTo>
                  <a:lnTo>
                    <a:pt x="9304" y="1302"/>
                  </a:lnTo>
                  <a:lnTo>
                    <a:pt x="9312" y="1266"/>
                  </a:lnTo>
                  <a:lnTo>
                    <a:pt x="9318" y="1232"/>
                  </a:lnTo>
                  <a:lnTo>
                    <a:pt x="9319" y="1196"/>
                  </a:lnTo>
                  <a:lnTo>
                    <a:pt x="9319" y="1161"/>
                  </a:lnTo>
                  <a:lnTo>
                    <a:pt x="9316" y="1125"/>
                  </a:lnTo>
                  <a:lnTo>
                    <a:pt x="9308" y="1089"/>
                  </a:lnTo>
                  <a:lnTo>
                    <a:pt x="9298" y="1054"/>
                  </a:lnTo>
                  <a:lnTo>
                    <a:pt x="9286" y="1018"/>
                  </a:lnTo>
                  <a:lnTo>
                    <a:pt x="9270" y="985"/>
                  </a:lnTo>
                  <a:lnTo>
                    <a:pt x="9251" y="951"/>
                  </a:lnTo>
                  <a:lnTo>
                    <a:pt x="9229" y="917"/>
                  </a:lnTo>
                  <a:lnTo>
                    <a:pt x="9204" y="885"/>
                  </a:lnTo>
                  <a:lnTo>
                    <a:pt x="9176" y="854"/>
                  </a:lnTo>
                  <a:lnTo>
                    <a:pt x="9146" y="823"/>
                  </a:lnTo>
                  <a:lnTo>
                    <a:pt x="9113" y="793"/>
                  </a:lnTo>
                  <a:lnTo>
                    <a:pt x="9078" y="764"/>
                  </a:lnTo>
                  <a:lnTo>
                    <a:pt x="9039" y="737"/>
                  </a:lnTo>
                  <a:lnTo>
                    <a:pt x="8999" y="711"/>
                  </a:lnTo>
                  <a:lnTo>
                    <a:pt x="8956" y="685"/>
                  </a:lnTo>
                  <a:lnTo>
                    <a:pt x="8911" y="661"/>
                  </a:lnTo>
                  <a:lnTo>
                    <a:pt x="8865" y="639"/>
                  </a:lnTo>
                  <a:lnTo>
                    <a:pt x="8816" y="618"/>
                  </a:lnTo>
                  <a:lnTo>
                    <a:pt x="8765" y="598"/>
                  </a:lnTo>
                  <a:lnTo>
                    <a:pt x="8713" y="579"/>
                  </a:lnTo>
                  <a:lnTo>
                    <a:pt x="8660" y="563"/>
                  </a:lnTo>
                  <a:lnTo>
                    <a:pt x="8604" y="548"/>
                  </a:lnTo>
                  <a:lnTo>
                    <a:pt x="8549" y="535"/>
                  </a:lnTo>
                  <a:lnTo>
                    <a:pt x="8491" y="524"/>
                  </a:lnTo>
                  <a:lnTo>
                    <a:pt x="8433" y="514"/>
                  </a:lnTo>
                  <a:lnTo>
                    <a:pt x="8375" y="506"/>
                  </a:lnTo>
                  <a:lnTo>
                    <a:pt x="8442" y="479"/>
                  </a:lnTo>
                  <a:lnTo>
                    <a:pt x="8428" y="447"/>
                  </a:lnTo>
                  <a:lnTo>
                    <a:pt x="8410" y="417"/>
                  </a:lnTo>
                  <a:lnTo>
                    <a:pt x="8391" y="388"/>
                  </a:lnTo>
                  <a:lnTo>
                    <a:pt x="8368" y="358"/>
                  </a:lnTo>
                  <a:lnTo>
                    <a:pt x="8344" y="329"/>
                  </a:lnTo>
                  <a:lnTo>
                    <a:pt x="8318" y="302"/>
                  </a:lnTo>
                  <a:lnTo>
                    <a:pt x="8287" y="274"/>
                  </a:lnTo>
                  <a:lnTo>
                    <a:pt x="8254" y="249"/>
                  </a:lnTo>
                  <a:lnTo>
                    <a:pt x="8222" y="223"/>
                  </a:lnTo>
                  <a:lnTo>
                    <a:pt x="8186" y="199"/>
                  </a:lnTo>
                  <a:lnTo>
                    <a:pt x="8147" y="178"/>
                  </a:lnTo>
                  <a:lnTo>
                    <a:pt x="8106" y="155"/>
                  </a:lnTo>
                  <a:lnTo>
                    <a:pt x="8063" y="134"/>
                  </a:lnTo>
                  <a:lnTo>
                    <a:pt x="8020" y="116"/>
                  </a:lnTo>
                  <a:lnTo>
                    <a:pt x="7974" y="97"/>
                  </a:lnTo>
                  <a:lnTo>
                    <a:pt x="7927" y="80"/>
                  </a:lnTo>
                  <a:lnTo>
                    <a:pt x="7878" y="66"/>
                  </a:lnTo>
                  <a:lnTo>
                    <a:pt x="7829" y="52"/>
                  </a:lnTo>
                  <a:lnTo>
                    <a:pt x="7778" y="40"/>
                  </a:lnTo>
                  <a:lnTo>
                    <a:pt x="7726" y="28"/>
                  </a:lnTo>
                  <a:lnTo>
                    <a:pt x="7675" y="20"/>
                  </a:lnTo>
                  <a:lnTo>
                    <a:pt x="7621" y="13"/>
                  </a:lnTo>
                  <a:lnTo>
                    <a:pt x="7566" y="8"/>
                  </a:lnTo>
                  <a:lnTo>
                    <a:pt x="7512" y="4"/>
                  </a:lnTo>
                  <a:lnTo>
                    <a:pt x="7458" y="1"/>
                  </a:lnTo>
                  <a:lnTo>
                    <a:pt x="7404" y="0"/>
                  </a:lnTo>
                  <a:lnTo>
                    <a:pt x="7348" y="1"/>
                  </a:lnTo>
                  <a:lnTo>
                    <a:pt x="7293" y="4"/>
                  </a:lnTo>
                  <a:lnTo>
                    <a:pt x="7239" y="7"/>
                  </a:lnTo>
                  <a:lnTo>
                    <a:pt x="7185" y="13"/>
                  </a:lnTo>
                  <a:lnTo>
                    <a:pt x="7132" y="20"/>
                  </a:lnTo>
                  <a:lnTo>
                    <a:pt x="7079" y="28"/>
                  </a:lnTo>
                  <a:lnTo>
                    <a:pt x="7026" y="40"/>
                  </a:lnTo>
                  <a:lnTo>
                    <a:pt x="6975" y="52"/>
                  </a:lnTo>
                  <a:lnTo>
                    <a:pt x="6925" y="65"/>
                  </a:lnTo>
                  <a:lnTo>
                    <a:pt x="6877" y="79"/>
                  </a:lnTo>
                  <a:lnTo>
                    <a:pt x="6829" y="97"/>
                  </a:lnTo>
                  <a:lnTo>
                    <a:pt x="6786" y="115"/>
                  </a:lnTo>
                  <a:lnTo>
                    <a:pt x="6741" y="134"/>
                  </a:lnTo>
                  <a:lnTo>
                    <a:pt x="6697" y="154"/>
                  </a:lnTo>
                  <a:lnTo>
                    <a:pt x="6488" y="159"/>
                  </a:lnTo>
                  <a:lnTo>
                    <a:pt x="6450" y="139"/>
                  </a:lnTo>
                  <a:lnTo>
                    <a:pt x="6412" y="120"/>
                  </a:lnTo>
                  <a:lnTo>
                    <a:pt x="6373" y="103"/>
                  </a:lnTo>
                  <a:lnTo>
                    <a:pt x="6332" y="87"/>
                  </a:lnTo>
                  <a:lnTo>
                    <a:pt x="6289" y="72"/>
                  </a:lnTo>
                  <a:lnTo>
                    <a:pt x="6245" y="59"/>
                  </a:lnTo>
                  <a:lnTo>
                    <a:pt x="6202" y="46"/>
                  </a:lnTo>
                  <a:lnTo>
                    <a:pt x="6156" y="36"/>
                  </a:lnTo>
                  <a:lnTo>
                    <a:pt x="6108" y="27"/>
                  </a:lnTo>
                  <a:lnTo>
                    <a:pt x="6062" y="19"/>
                  </a:lnTo>
                  <a:lnTo>
                    <a:pt x="6013" y="12"/>
                  </a:lnTo>
                  <a:lnTo>
                    <a:pt x="5964" y="6"/>
                  </a:lnTo>
                  <a:lnTo>
                    <a:pt x="5916" y="3"/>
                  </a:lnTo>
                  <a:lnTo>
                    <a:pt x="5867" y="1"/>
                  </a:lnTo>
                  <a:lnTo>
                    <a:pt x="5817" y="0"/>
                  </a:lnTo>
                  <a:lnTo>
                    <a:pt x="5767" y="1"/>
                  </a:lnTo>
                  <a:lnTo>
                    <a:pt x="5718" y="3"/>
                  </a:lnTo>
                  <a:lnTo>
                    <a:pt x="5669" y="7"/>
                  </a:lnTo>
                  <a:lnTo>
                    <a:pt x="5621" y="13"/>
                  </a:lnTo>
                  <a:lnTo>
                    <a:pt x="5572" y="19"/>
                  </a:lnTo>
                  <a:lnTo>
                    <a:pt x="5526" y="27"/>
                  </a:lnTo>
                  <a:lnTo>
                    <a:pt x="5480" y="36"/>
                  </a:lnTo>
                  <a:lnTo>
                    <a:pt x="5433" y="46"/>
                  </a:lnTo>
                  <a:lnTo>
                    <a:pt x="5388" y="59"/>
                  </a:lnTo>
                  <a:lnTo>
                    <a:pt x="5345" y="72"/>
                  </a:lnTo>
                  <a:lnTo>
                    <a:pt x="5302" y="87"/>
                  </a:lnTo>
                  <a:lnTo>
                    <a:pt x="5261" y="104"/>
                  </a:lnTo>
                  <a:lnTo>
                    <a:pt x="5221" y="121"/>
                  </a:lnTo>
                  <a:lnTo>
                    <a:pt x="5185" y="140"/>
                  </a:lnTo>
                  <a:lnTo>
                    <a:pt x="5147" y="159"/>
                  </a:lnTo>
                  <a:lnTo>
                    <a:pt x="5114" y="181"/>
                  </a:lnTo>
                  <a:lnTo>
                    <a:pt x="5080" y="202"/>
                  </a:lnTo>
                  <a:lnTo>
                    <a:pt x="5050" y="225"/>
                  </a:lnTo>
                  <a:lnTo>
                    <a:pt x="5022" y="247"/>
                  </a:lnTo>
                  <a:lnTo>
                    <a:pt x="4823" y="253"/>
                  </a:lnTo>
                  <a:lnTo>
                    <a:pt x="4774" y="234"/>
                  </a:lnTo>
                  <a:lnTo>
                    <a:pt x="4722" y="215"/>
                  </a:lnTo>
                  <a:lnTo>
                    <a:pt x="4669" y="199"/>
                  </a:lnTo>
                  <a:lnTo>
                    <a:pt x="4615" y="184"/>
                  </a:lnTo>
                  <a:lnTo>
                    <a:pt x="4561" y="171"/>
                  </a:lnTo>
                  <a:lnTo>
                    <a:pt x="4504" y="159"/>
                  </a:lnTo>
                  <a:lnTo>
                    <a:pt x="4447" y="149"/>
                  </a:lnTo>
                  <a:lnTo>
                    <a:pt x="4389" y="140"/>
                  </a:lnTo>
                  <a:lnTo>
                    <a:pt x="4331" y="134"/>
                  </a:lnTo>
                  <a:lnTo>
                    <a:pt x="4273" y="128"/>
                  </a:lnTo>
                  <a:lnTo>
                    <a:pt x="4211" y="126"/>
                  </a:lnTo>
                  <a:lnTo>
                    <a:pt x="4154" y="123"/>
                  </a:lnTo>
                  <a:lnTo>
                    <a:pt x="4093" y="123"/>
                  </a:lnTo>
                  <a:lnTo>
                    <a:pt x="4035" y="126"/>
                  </a:lnTo>
                  <a:lnTo>
                    <a:pt x="3975" y="129"/>
                  </a:lnTo>
                  <a:lnTo>
                    <a:pt x="3917" y="134"/>
                  </a:lnTo>
                  <a:lnTo>
                    <a:pt x="3856" y="142"/>
                  </a:lnTo>
                  <a:lnTo>
                    <a:pt x="3800" y="151"/>
                  </a:lnTo>
                  <a:lnTo>
                    <a:pt x="3743" y="162"/>
                  </a:lnTo>
                  <a:lnTo>
                    <a:pt x="3688" y="174"/>
                  </a:lnTo>
                  <a:lnTo>
                    <a:pt x="3633" y="189"/>
                  </a:lnTo>
                  <a:lnTo>
                    <a:pt x="3579" y="205"/>
                  </a:lnTo>
                  <a:lnTo>
                    <a:pt x="3528" y="221"/>
                  </a:lnTo>
                  <a:lnTo>
                    <a:pt x="3476" y="240"/>
                  </a:lnTo>
                  <a:lnTo>
                    <a:pt x="3428" y="261"/>
                  </a:lnTo>
                  <a:lnTo>
                    <a:pt x="3381" y="282"/>
                  </a:lnTo>
                  <a:lnTo>
                    <a:pt x="3336" y="305"/>
                  </a:lnTo>
                  <a:lnTo>
                    <a:pt x="3294" y="329"/>
                  </a:lnTo>
                  <a:lnTo>
                    <a:pt x="3253" y="354"/>
                  </a:lnTo>
                  <a:lnTo>
                    <a:pt x="3215" y="382"/>
                  </a:lnTo>
                  <a:lnTo>
                    <a:pt x="3178" y="409"/>
                  </a:lnTo>
                  <a:lnTo>
                    <a:pt x="2925" y="446"/>
                  </a:lnTo>
                  <a:lnTo>
                    <a:pt x="2855" y="431"/>
                  </a:lnTo>
                  <a:lnTo>
                    <a:pt x="2784" y="415"/>
                  </a:lnTo>
                  <a:lnTo>
                    <a:pt x="2712" y="404"/>
                  </a:lnTo>
                  <a:lnTo>
                    <a:pt x="2639" y="394"/>
                  </a:lnTo>
                  <a:lnTo>
                    <a:pt x="2565" y="385"/>
                  </a:lnTo>
                  <a:lnTo>
                    <a:pt x="2491" y="380"/>
                  </a:lnTo>
                  <a:lnTo>
                    <a:pt x="2416" y="376"/>
                  </a:lnTo>
                  <a:lnTo>
                    <a:pt x="2343" y="375"/>
                  </a:lnTo>
                  <a:lnTo>
                    <a:pt x="2266" y="376"/>
                  </a:lnTo>
                  <a:lnTo>
                    <a:pt x="2193" y="380"/>
                  </a:lnTo>
                  <a:lnTo>
                    <a:pt x="2118" y="384"/>
                  </a:lnTo>
                  <a:lnTo>
                    <a:pt x="2044" y="392"/>
                  </a:lnTo>
                  <a:lnTo>
                    <a:pt x="1971" y="402"/>
                  </a:lnTo>
                  <a:lnTo>
                    <a:pt x="1899" y="414"/>
                  </a:lnTo>
                  <a:lnTo>
                    <a:pt x="1829" y="427"/>
                  </a:lnTo>
                  <a:lnTo>
                    <a:pt x="1759" y="444"/>
                  </a:lnTo>
                  <a:lnTo>
                    <a:pt x="1690" y="461"/>
                  </a:lnTo>
                  <a:lnTo>
                    <a:pt x="1623" y="481"/>
                  </a:lnTo>
                  <a:lnTo>
                    <a:pt x="1558" y="503"/>
                  </a:lnTo>
                  <a:lnTo>
                    <a:pt x="1496" y="527"/>
                  </a:lnTo>
                  <a:lnTo>
                    <a:pt x="1434" y="552"/>
                  </a:lnTo>
                  <a:lnTo>
                    <a:pt x="1377" y="580"/>
                  </a:lnTo>
                  <a:lnTo>
                    <a:pt x="1320" y="609"/>
                  </a:lnTo>
                  <a:lnTo>
                    <a:pt x="1267" y="639"/>
                  </a:lnTo>
                  <a:lnTo>
                    <a:pt x="1215" y="671"/>
                  </a:lnTo>
                  <a:lnTo>
                    <a:pt x="1167" y="706"/>
                  </a:lnTo>
                  <a:lnTo>
                    <a:pt x="1121" y="742"/>
                  </a:lnTo>
                  <a:lnTo>
                    <a:pt x="1079" y="777"/>
                  </a:lnTo>
                  <a:lnTo>
                    <a:pt x="1042" y="815"/>
                  </a:lnTo>
                  <a:lnTo>
                    <a:pt x="1006" y="854"/>
                  </a:lnTo>
                  <a:lnTo>
                    <a:pt x="975" y="894"/>
                  </a:lnTo>
                  <a:lnTo>
                    <a:pt x="946" y="933"/>
                  </a:lnTo>
                  <a:lnTo>
                    <a:pt x="920" y="975"/>
                  </a:lnTo>
                  <a:lnTo>
                    <a:pt x="898" y="1018"/>
                  </a:lnTo>
                  <a:lnTo>
                    <a:pt x="879" y="1059"/>
                  </a:lnTo>
                  <a:lnTo>
                    <a:pt x="866" y="1103"/>
                  </a:lnTo>
                  <a:lnTo>
                    <a:pt x="855" y="1147"/>
                  </a:lnTo>
                  <a:lnTo>
                    <a:pt x="848" y="1190"/>
                  </a:lnTo>
                  <a:lnTo>
                    <a:pt x="844" y="1234"/>
                  </a:lnTo>
                  <a:lnTo>
                    <a:pt x="845" y="1278"/>
                  </a:lnTo>
                  <a:lnTo>
                    <a:pt x="850" y="1322"/>
                  </a:lnTo>
                  <a:lnTo>
                    <a:pt x="857" y="1366"/>
                  </a:lnTo>
                  <a:lnTo>
                    <a:pt x="870" y="1409"/>
                  </a:lnTo>
                  <a:lnTo>
                    <a:pt x="887" y="1366"/>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89" name="Freeform 21"/>
            <p:cNvSpPr>
              <a:spLocks noChangeArrowheads="1"/>
            </p:cNvSpPr>
            <p:nvPr/>
          </p:nvSpPr>
          <p:spPr bwMode="auto">
            <a:xfrm>
              <a:off x="2283" y="1650"/>
              <a:ext cx="98" cy="10"/>
            </a:xfrm>
            <a:custGeom>
              <a:avLst/>
              <a:gdLst/>
              <a:ahLst/>
              <a:cxnLst>
                <a:cxn ang="0">
                  <a:pos x="0" y="0"/>
                </a:cxn>
                <a:cxn ang="0">
                  <a:pos x="27" y="6"/>
                </a:cxn>
                <a:cxn ang="0">
                  <a:pos x="55" y="12"/>
                </a:cxn>
                <a:cxn ang="0">
                  <a:pos x="83" y="17"/>
                </a:cxn>
                <a:cxn ang="0">
                  <a:pos x="111" y="23"/>
                </a:cxn>
                <a:cxn ang="0">
                  <a:pos x="139" y="27"/>
                </a:cxn>
                <a:cxn ang="0">
                  <a:pos x="167" y="32"/>
                </a:cxn>
                <a:cxn ang="0">
                  <a:pos x="197" y="35"/>
                </a:cxn>
                <a:cxn ang="0">
                  <a:pos x="227" y="38"/>
                </a:cxn>
                <a:cxn ang="0">
                  <a:pos x="255" y="40"/>
                </a:cxn>
                <a:cxn ang="0">
                  <a:pos x="284" y="41"/>
                </a:cxn>
                <a:cxn ang="0">
                  <a:pos x="313" y="44"/>
                </a:cxn>
                <a:cxn ang="0">
                  <a:pos x="343" y="45"/>
                </a:cxn>
                <a:cxn ang="0">
                  <a:pos x="373" y="45"/>
                </a:cxn>
                <a:cxn ang="0">
                  <a:pos x="402" y="45"/>
                </a:cxn>
                <a:cxn ang="0">
                  <a:pos x="432" y="44"/>
                </a:cxn>
                <a:cxn ang="0">
                  <a:pos x="0" y="0"/>
                </a:cxn>
              </a:cxnLst>
              <a:rect l="0" t="0" r="r" b="b"/>
              <a:pathLst>
                <a:path w="433" h="46">
                  <a:moveTo>
                    <a:pt x="0" y="0"/>
                  </a:moveTo>
                  <a:lnTo>
                    <a:pt x="27" y="6"/>
                  </a:lnTo>
                  <a:lnTo>
                    <a:pt x="55" y="12"/>
                  </a:lnTo>
                  <a:lnTo>
                    <a:pt x="83" y="17"/>
                  </a:lnTo>
                  <a:lnTo>
                    <a:pt x="111" y="23"/>
                  </a:lnTo>
                  <a:lnTo>
                    <a:pt x="139" y="27"/>
                  </a:lnTo>
                  <a:lnTo>
                    <a:pt x="167" y="32"/>
                  </a:lnTo>
                  <a:lnTo>
                    <a:pt x="197" y="35"/>
                  </a:lnTo>
                  <a:lnTo>
                    <a:pt x="227" y="38"/>
                  </a:lnTo>
                  <a:lnTo>
                    <a:pt x="255" y="40"/>
                  </a:lnTo>
                  <a:lnTo>
                    <a:pt x="284" y="41"/>
                  </a:lnTo>
                  <a:lnTo>
                    <a:pt x="313" y="44"/>
                  </a:lnTo>
                  <a:lnTo>
                    <a:pt x="343" y="45"/>
                  </a:lnTo>
                  <a:lnTo>
                    <a:pt x="373" y="45"/>
                  </a:lnTo>
                  <a:lnTo>
                    <a:pt x="402" y="45"/>
                  </a:lnTo>
                  <a:lnTo>
                    <a:pt x="432" y="4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0" name="Freeform 22"/>
            <p:cNvSpPr>
              <a:spLocks noChangeArrowheads="1"/>
            </p:cNvSpPr>
            <p:nvPr/>
          </p:nvSpPr>
          <p:spPr bwMode="auto">
            <a:xfrm>
              <a:off x="2435" y="1850"/>
              <a:ext cx="43" cy="5"/>
            </a:xfrm>
            <a:custGeom>
              <a:avLst/>
              <a:gdLst/>
              <a:ahLst/>
              <a:cxnLst>
                <a:cxn ang="0">
                  <a:pos x="0" y="22"/>
                </a:cxn>
                <a:cxn ang="0">
                  <a:pos x="13" y="20"/>
                </a:cxn>
                <a:cxn ang="0">
                  <a:pos x="27" y="19"/>
                </a:cxn>
                <a:cxn ang="0">
                  <a:pos x="39" y="19"/>
                </a:cxn>
                <a:cxn ang="0">
                  <a:pos x="52" y="18"/>
                </a:cxn>
                <a:cxn ang="0">
                  <a:pos x="65" y="16"/>
                </a:cxn>
                <a:cxn ang="0">
                  <a:pos x="76" y="15"/>
                </a:cxn>
                <a:cxn ang="0">
                  <a:pos x="89" y="14"/>
                </a:cxn>
                <a:cxn ang="0">
                  <a:pos x="102" y="13"/>
                </a:cxn>
                <a:cxn ang="0">
                  <a:pos x="115" y="12"/>
                </a:cxn>
                <a:cxn ang="0">
                  <a:pos x="127" y="10"/>
                </a:cxn>
                <a:cxn ang="0">
                  <a:pos x="139" y="8"/>
                </a:cxn>
                <a:cxn ang="0">
                  <a:pos x="153" y="6"/>
                </a:cxn>
                <a:cxn ang="0">
                  <a:pos x="165" y="4"/>
                </a:cxn>
                <a:cxn ang="0">
                  <a:pos x="177" y="2"/>
                </a:cxn>
                <a:cxn ang="0">
                  <a:pos x="188" y="0"/>
                </a:cxn>
                <a:cxn ang="0">
                  <a:pos x="0" y="22"/>
                </a:cxn>
              </a:cxnLst>
              <a:rect l="0" t="0" r="r" b="b"/>
              <a:pathLst>
                <a:path w="189" h="23">
                  <a:moveTo>
                    <a:pt x="0" y="22"/>
                  </a:moveTo>
                  <a:lnTo>
                    <a:pt x="13" y="20"/>
                  </a:lnTo>
                  <a:lnTo>
                    <a:pt x="27" y="19"/>
                  </a:lnTo>
                  <a:lnTo>
                    <a:pt x="39" y="19"/>
                  </a:lnTo>
                  <a:lnTo>
                    <a:pt x="52" y="18"/>
                  </a:lnTo>
                  <a:lnTo>
                    <a:pt x="65" y="16"/>
                  </a:lnTo>
                  <a:lnTo>
                    <a:pt x="76" y="15"/>
                  </a:lnTo>
                  <a:lnTo>
                    <a:pt x="89" y="14"/>
                  </a:lnTo>
                  <a:lnTo>
                    <a:pt x="102" y="13"/>
                  </a:lnTo>
                  <a:lnTo>
                    <a:pt x="115" y="12"/>
                  </a:lnTo>
                  <a:lnTo>
                    <a:pt x="127" y="10"/>
                  </a:lnTo>
                  <a:lnTo>
                    <a:pt x="139" y="8"/>
                  </a:lnTo>
                  <a:lnTo>
                    <a:pt x="153" y="6"/>
                  </a:lnTo>
                  <a:lnTo>
                    <a:pt x="165" y="4"/>
                  </a:lnTo>
                  <a:lnTo>
                    <a:pt x="177" y="2"/>
                  </a:lnTo>
                  <a:lnTo>
                    <a:pt x="188" y="0"/>
                  </a:lnTo>
                  <a:lnTo>
                    <a:pt x="0" y="22"/>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1" name="Freeform 23"/>
            <p:cNvSpPr>
              <a:spLocks noChangeArrowheads="1"/>
            </p:cNvSpPr>
            <p:nvPr/>
          </p:nvSpPr>
          <p:spPr bwMode="auto">
            <a:xfrm>
              <a:off x="2958" y="1921"/>
              <a:ext cx="48" cy="41"/>
            </a:xfrm>
            <a:custGeom>
              <a:avLst/>
              <a:gdLst/>
              <a:ahLst/>
              <a:cxnLst>
                <a:cxn ang="0">
                  <a:pos x="0" y="0"/>
                </a:cxn>
                <a:cxn ang="0">
                  <a:pos x="12" y="15"/>
                </a:cxn>
                <a:cxn ang="0">
                  <a:pos x="24" y="27"/>
                </a:cxn>
                <a:cxn ang="0">
                  <a:pos x="36" y="39"/>
                </a:cxn>
                <a:cxn ang="0">
                  <a:pos x="49" y="50"/>
                </a:cxn>
                <a:cxn ang="0">
                  <a:pos x="62" y="63"/>
                </a:cxn>
                <a:cxn ang="0">
                  <a:pos x="77" y="75"/>
                </a:cxn>
                <a:cxn ang="0">
                  <a:pos x="88" y="87"/>
                </a:cxn>
                <a:cxn ang="0">
                  <a:pos x="104" y="99"/>
                </a:cxn>
                <a:cxn ang="0">
                  <a:pos x="118" y="110"/>
                </a:cxn>
                <a:cxn ang="0">
                  <a:pos x="133" y="121"/>
                </a:cxn>
                <a:cxn ang="0">
                  <a:pos x="148" y="133"/>
                </a:cxn>
                <a:cxn ang="0">
                  <a:pos x="163" y="145"/>
                </a:cxn>
                <a:cxn ang="0">
                  <a:pos x="179" y="154"/>
                </a:cxn>
                <a:cxn ang="0">
                  <a:pos x="196" y="166"/>
                </a:cxn>
                <a:cxn ang="0">
                  <a:pos x="212" y="178"/>
                </a:cxn>
                <a:cxn ang="0">
                  <a:pos x="0" y="0"/>
                </a:cxn>
              </a:cxnLst>
              <a:rect l="0" t="0" r="r" b="b"/>
              <a:pathLst>
                <a:path w="213" h="179">
                  <a:moveTo>
                    <a:pt x="0" y="0"/>
                  </a:moveTo>
                  <a:lnTo>
                    <a:pt x="12" y="15"/>
                  </a:lnTo>
                  <a:lnTo>
                    <a:pt x="24" y="27"/>
                  </a:lnTo>
                  <a:lnTo>
                    <a:pt x="36" y="39"/>
                  </a:lnTo>
                  <a:lnTo>
                    <a:pt x="49" y="50"/>
                  </a:lnTo>
                  <a:lnTo>
                    <a:pt x="62" y="63"/>
                  </a:lnTo>
                  <a:lnTo>
                    <a:pt x="77" y="75"/>
                  </a:lnTo>
                  <a:lnTo>
                    <a:pt x="88" y="87"/>
                  </a:lnTo>
                  <a:lnTo>
                    <a:pt x="104" y="99"/>
                  </a:lnTo>
                  <a:lnTo>
                    <a:pt x="118" y="110"/>
                  </a:lnTo>
                  <a:lnTo>
                    <a:pt x="133" y="121"/>
                  </a:lnTo>
                  <a:lnTo>
                    <a:pt x="148" y="133"/>
                  </a:lnTo>
                  <a:lnTo>
                    <a:pt x="163" y="145"/>
                  </a:lnTo>
                  <a:lnTo>
                    <a:pt x="179" y="154"/>
                  </a:lnTo>
                  <a:lnTo>
                    <a:pt x="196" y="166"/>
                  </a:lnTo>
                  <a:lnTo>
                    <a:pt x="212" y="178"/>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2" name="Freeform 24"/>
            <p:cNvSpPr>
              <a:spLocks noChangeArrowheads="1"/>
            </p:cNvSpPr>
            <p:nvPr/>
          </p:nvSpPr>
          <p:spPr bwMode="auto">
            <a:xfrm>
              <a:off x="3568" y="1850"/>
              <a:ext cx="24" cy="54"/>
            </a:xfrm>
            <a:custGeom>
              <a:avLst/>
              <a:gdLst/>
              <a:ahLst/>
              <a:cxnLst>
                <a:cxn ang="0">
                  <a:pos x="0" y="237"/>
                </a:cxn>
                <a:cxn ang="0">
                  <a:pos x="10" y="223"/>
                </a:cxn>
                <a:cxn ang="0">
                  <a:pos x="20" y="208"/>
                </a:cxn>
                <a:cxn ang="0">
                  <a:pos x="29" y="192"/>
                </a:cxn>
                <a:cxn ang="0">
                  <a:pos x="38" y="177"/>
                </a:cxn>
                <a:cxn ang="0">
                  <a:pos x="47" y="161"/>
                </a:cxn>
                <a:cxn ang="0">
                  <a:pos x="56" y="146"/>
                </a:cxn>
                <a:cxn ang="0">
                  <a:pos x="62" y="130"/>
                </a:cxn>
                <a:cxn ang="0">
                  <a:pos x="70" y="114"/>
                </a:cxn>
                <a:cxn ang="0">
                  <a:pos x="76" y="98"/>
                </a:cxn>
                <a:cxn ang="0">
                  <a:pos x="82" y="82"/>
                </a:cxn>
                <a:cxn ang="0">
                  <a:pos x="88" y="67"/>
                </a:cxn>
                <a:cxn ang="0">
                  <a:pos x="92" y="49"/>
                </a:cxn>
                <a:cxn ang="0">
                  <a:pos x="97" y="34"/>
                </a:cxn>
                <a:cxn ang="0">
                  <a:pos x="101" y="18"/>
                </a:cxn>
                <a:cxn ang="0">
                  <a:pos x="104" y="0"/>
                </a:cxn>
                <a:cxn ang="0">
                  <a:pos x="0" y="237"/>
                </a:cxn>
              </a:cxnLst>
              <a:rect l="0" t="0" r="r" b="b"/>
              <a:pathLst>
                <a:path w="105" h="238">
                  <a:moveTo>
                    <a:pt x="0" y="237"/>
                  </a:moveTo>
                  <a:lnTo>
                    <a:pt x="10" y="223"/>
                  </a:lnTo>
                  <a:lnTo>
                    <a:pt x="20" y="208"/>
                  </a:lnTo>
                  <a:lnTo>
                    <a:pt x="29" y="192"/>
                  </a:lnTo>
                  <a:lnTo>
                    <a:pt x="38" y="177"/>
                  </a:lnTo>
                  <a:lnTo>
                    <a:pt x="47" y="161"/>
                  </a:lnTo>
                  <a:lnTo>
                    <a:pt x="56" y="146"/>
                  </a:lnTo>
                  <a:lnTo>
                    <a:pt x="62" y="130"/>
                  </a:lnTo>
                  <a:lnTo>
                    <a:pt x="70" y="114"/>
                  </a:lnTo>
                  <a:lnTo>
                    <a:pt x="76" y="98"/>
                  </a:lnTo>
                  <a:lnTo>
                    <a:pt x="82" y="82"/>
                  </a:lnTo>
                  <a:lnTo>
                    <a:pt x="88" y="67"/>
                  </a:lnTo>
                  <a:lnTo>
                    <a:pt x="92" y="49"/>
                  </a:lnTo>
                  <a:lnTo>
                    <a:pt x="97" y="34"/>
                  </a:lnTo>
                  <a:lnTo>
                    <a:pt x="101" y="18"/>
                  </a:lnTo>
                  <a:lnTo>
                    <a:pt x="104" y="0"/>
                  </a:lnTo>
                  <a:lnTo>
                    <a:pt x="0" y="237"/>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3" name="Freeform 25"/>
            <p:cNvSpPr>
              <a:spLocks noChangeArrowheads="1"/>
            </p:cNvSpPr>
            <p:nvPr/>
          </p:nvSpPr>
          <p:spPr bwMode="auto">
            <a:xfrm>
              <a:off x="3831" y="1582"/>
              <a:ext cx="192" cy="162"/>
            </a:xfrm>
            <a:custGeom>
              <a:avLst/>
              <a:gdLst/>
              <a:ahLst/>
              <a:cxnLst>
                <a:cxn ang="0">
                  <a:pos x="846" y="715"/>
                </a:cxn>
                <a:cxn ang="0">
                  <a:pos x="844" y="675"/>
                </a:cxn>
                <a:cxn ang="0">
                  <a:pos x="841" y="637"/>
                </a:cxn>
                <a:cxn ang="0">
                  <a:pos x="833" y="598"/>
                </a:cxn>
                <a:cxn ang="0">
                  <a:pos x="822" y="561"/>
                </a:cxn>
                <a:cxn ang="0">
                  <a:pos x="807" y="523"/>
                </a:cxn>
                <a:cxn ang="0">
                  <a:pos x="791" y="485"/>
                </a:cxn>
                <a:cxn ang="0">
                  <a:pos x="768" y="449"/>
                </a:cxn>
                <a:cxn ang="0">
                  <a:pos x="745" y="412"/>
                </a:cxn>
                <a:cxn ang="0">
                  <a:pos x="718" y="378"/>
                </a:cxn>
                <a:cxn ang="0">
                  <a:pos x="688" y="344"/>
                </a:cxn>
                <a:cxn ang="0">
                  <a:pos x="653" y="310"/>
                </a:cxn>
                <a:cxn ang="0">
                  <a:pos x="618" y="278"/>
                </a:cxn>
                <a:cxn ang="0">
                  <a:pos x="578" y="246"/>
                </a:cxn>
                <a:cxn ang="0">
                  <a:pos x="536" y="217"/>
                </a:cxn>
                <a:cxn ang="0">
                  <a:pos x="493" y="187"/>
                </a:cxn>
                <a:cxn ang="0">
                  <a:pos x="447" y="160"/>
                </a:cxn>
                <a:cxn ang="0">
                  <a:pos x="397" y="135"/>
                </a:cxn>
                <a:cxn ang="0">
                  <a:pos x="346" y="112"/>
                </a:cxn>
                <a:cxn ang="0">
                  <a:pos x="292" y="88"/>
                </a:cxn>
                <a:cxn ang="0">
                  <a:pos x="237" y="67"/>
                </a:cxn>
                <a:cxn ang="0">
                  <a:pos x="181" y="48"/>
                </a:cxn>
                <a:cxn ang="0">
                  <a:pos x="121" y="30"/>
                </a:cxn>
                <a:cxn ang="0">
                  <a:pos x="62" y="13"/>
                </a:cxn>
                <a:cxn ang="0">
                  <a:pos x="0" y="0"/>
                </a:cxn>
                <a:cxn ang="0">
                  <a:pos x="846" y="715"/>
                </a:cxn>
              </a:cxnLst>
              <a:rect l="0" t="0" r="r" b="b"/>
              <a:pathLst>
                <a:path w="847" h="716">
                  <a:moveTo>
                    <a:pt x="846" y="715"/>
                  </a:moveTo>
                  <a:lnTo>
                    <a:pt x="844" y="675"/>
                  </a:lnTo>
                  <a:lnTo>
                    <a:pt x="841" y="637"/>
                  </a:lnTo>
                  <a:lnTo>
                    <a:pt x="833" y="598"/>
                  </a:lnTo>
                  <a:lnTo>
                    <a:pt x="822" y="561"/>
                  </a:lnTo>
                  <a:lnTo>
                    <a:pt x="807" y="523"/>
                  </a:lnTo>
                  <a:lnTo>
                    <a:pt x="791" y="485"/>
                  </a:lnTo>
                  <a:lnTo>
                    <a:pt x="768" y="449"/>
                  </a:lnTo>
                  <a:lnTo>
                    <a:pt x="745" y="412"/>
                  </a:lnTo>
                  <a:lnTo>
                    <a:pt x="718" y="378"/>
                  </a:lnTo>
                  <a:lnTo>
                    <a:pt x="688" y="344"/>
                  </a:lnTo>
                  <a:lnTo>
                    <a:pt x="653" y="310"/>
                  </a:lnTo>
                  <a:lnTo>
                    <a:pt x="618" y="278"/>
                  </a:lnTo>
                  <a:lnTo>
                    <a:pt x="578" y="246"/>
                  </a:lnTo>
                  <a:lnTo>
                    <a:pt x="536" y="217"/>
                  </a:lnTo>
                  <a:lnTo>
                    <a:pt x="493" y="187"/>
                  </a:lnTo>
                  <a:lnTo>
                    <a:pt x="447" y="160"/>
                  </a:lnTo>
                  <a:lnTo>
                    <a:pt x="397" y="135"/>
                  </a:lnTo>
                  <a:lnTo>
                    <a:pt x="346" y="112"/>
                  </a:lnTo>
                  <a:lnTo>
                    <a:pt x="292" y="88"/>
                  </a:lnTo>
                  <a:lnTo>
                    <a:pt x="237" y="67"/>
                  </a:lnTo>
                  <a:lnTo>
                    <a:pt x="181" y="48"/>
                  </a:lnTo>
                  <a:lnTo>
                    <a:pt x="121" y="30"/>
                  </a:lnTo>
                  <a:lnTo>
                    <a:pt x="62" y="13"/>
                  </a:lnTo>
                  <a:lnTo>
                    <a:pt x="0" y="0"/>
                  </a:lnTo>
                  <a:lnTo>
                    <a:pt x="846" y="715"/>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4" name="Freeform 26"/>
            <p:cNvSpPr>
              <a:spLocks noChangeArrowheads="1"/>
            </p:cNvSpPr>
            <p:nvPr/>
          </p:nvSpPr>
          <p:spPr bwMode="auto">
            <a:xfrm>
              <a:off x="4138" y="1442"/>
              <a:ext cx="90" cy="54"/>
            </a:xfrm>
            <a:custGeom>
              <a:avLst/>
              <a:gdLst/>
              <a:ahLst/>
              <a:cxnLst>
                <a:cxn ang="0">
                  <a:pos x="0" y="238"/>
                </a:cxn>
                <a:cxn ang="0">
                  <a:pos x="33" y="226"/>
                </a:cxn>
                <a:cxn ang="0">
                  <a:pos x="64" y="213"/>
                </a:cxn>
                <a:cxn ang="0">
                  <a:pos x="95" y="199"/>
                </a:cxn>
                <a:cxn ang="0">
                  <a:pos x="124" y="187"/>
                </a:cxn>
                <a:cxn ang="0">
                  <a:pos x="153" y="171"/>
                </a:cxn>
                <a:cxn ang="0">
                  <a:pos x="181" y="157"/>
                </a:cxn>
                <a:cxn ang="0">
                  <a:pos x="209" y="142"/>
                </a:cxn>
                <a:cxn ang="0">
                  <a:pos x="235" y="126"/>
                </a:cxn>
                <a:cxn ang="0">
                  <a:pos x="262" y="109"/>
                </a:cxn>
                <a:cxn ang="0">
                  <a:pos x="285" y="92"/>
                </a:cxn>
                <a:cxn ang="0">
                  <a:pos x="310" y="75"/>
                </a:cxn>
                <a:cxn ang="0">
                  <a:pos x="332" y="56"/>
                </a:cxn>
                <a:cxn ang="0">
                  <a:pos x="354" y="38"/>
                </a:cxn>
                <a:cxn ang="0">
                  <a:pos x="375" y="19"/>
                </a:cxn>
                <a:cxn ang="0">
                  <a:pos x="395" y="0"/>
                </a:cxn>
                <a:cxn ang="0">
                  <a:pos x="0" y="238"/>
                </a:cxn>
              </a:cxnLst>
              <a:rect l="0" t="0" r="r" b="b"/>
              <a:pathLst>
                <a:path w="396" h="239">
                  <a:moveTo>
                    <a:pt x="0" y="238"/>
                  </a:moveTo>
                  <a:lnTo>
                    <a:pt x="33" y="226"/>
                  </a:lnTo>
                  <a:lnTo>
                    <a:pt x="64" y="213"/>
                  </a:lnTo>
                  <a:lnTo>
                    <a:pt x="95" y="199"/>
                  </a:lnTo>
                  <a:lnTo>
                    <a:pt x="124" y="187"/>
                  </a:lnTo>
                  <a:lnTo>
                    <a:pt x="153" y="171"/>
                  </a:lnTo>
                  <a:lnTo>
                    <a:pt x="181" y="157"/>
                  </a:lnTo>
                  <a:lnTo>
                    <a:pt x="209" y="142"/>
                  </a:lnTo>
                  <a:lnTo>
                    <a:pt x="235" y="126"/>
                  </a:lnTo>
                  <a:lnTo>
                    <a:pt x="262" y="109"/>
                  </a:lnTo>
                  <a:lnTo>
                    <a:pt x="285" y="92"/>
                  </a:lnTo>
                  <a:lnTo>
                    <a:pt x="310" y="75"/>
                  </a:lnTo>
                  <a:lnTo>
                    <a:pt x="332" y="56"/>
                  </a:lnTo>
                  <a:lnTo>
                    <a:pt x="354" y="38"/>
                  </a:lnTo>
                  <a:lnTo>
                    <a:pt x="375" y="19"/>
                  </a:lnTo>
                  <a:lnTo>
                    <a:pt x="395" y="0"/>
                  </a:lnTo>
                  <a:lnTo>
                    <a:pt x="0" y="238"/>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5" name="Freeform 27"/>
            <p:cNvSpPr>
              <a:spLocks noChangeArrowheads="1"/>
            </p:cNvSpPr>
            <p:nvPr/>
          </p:nvSpPr>
          <p:spPr bwMode="auto">
            <a:xfrm>
              <a:off x="4065" y="1203"/>
              <a:ext cx="7" cy="37"/>
            </a:xfrm>
            <a:custGeom>
              <a:avLst/>
              <a:gdLst/>
              <a:ahLst/>
              <a:cxnLst>
                <a:cxn ang="0">
                  <a:pos x="30" y="160"/>
                </a:cxn>
                <a:cxn ang="0">
                  <a:pos x="30" y="149"/>
                </a:cxn>
                <a:cxn ang="0">
                  <a:pos x="30" y="139"/>
                </a:cxn>
                <a:cxn ang="0">
                  <a:pos x="30" y="129"/>
                </a:cxn>
                <a:cxn ang="0">
                  <a:pos x="30" y="117"/>
                </a:cxn>
                <a:cxn ang="0">
                  <a:pos x="29" y="107"/>
                </a:cxn>
                <a:cxn ang="0">
                  <a:pos x="27" y="96"/>
                </a:cxn>
                <a:cxn ang="0">
                  <a:pos x="26" y="85"/>
                </a:cxn>
                <a:cxn ang="0">
                  <a:pos x="24" y="73"/>
                </a:cxn>
                <a:cxn ang="0">
                  <a:pos x="21" y="64"/>
                </a:cxn>
                <a:cxn ang="0">
                  <a:pos x="17" y="53"/>
                </a:cxn>
                <a:cxn ang="0">
                  <a:pos x="17" y="41"/>
                </a:cxn>
                <a:cxn ang="0">
                  <a:pos x="12" y="32"/>
                </a:cxn>
                <a:cxn ang="0">
                  <a:pos x="8" y="21"/>
                </a:cxn>
                <a:cxn ang="0">
                  <a:pos x="5" y="10"/>
                </a:cxn>
                <a:cxn ang="0">
                  <a:pos x="0" y="0"/>
                </a:cxn>
                <a:cxn ang="0">
                  <a:pos x="30" y="160"/>
                </a:cxn>
              </a:cxnLst>
              <a:rect l="0" t="0" r="r" b="b"/>
              <a:pathLst>
                <a:path w="31" h="161">
                  <a:moveTo>
                    <a:pt x="30" y="160"/>
                  </a:moveTo>
                  <a:lnTo>
                    <a:pt x="30" y="149"/>
                  </a:lnTo>
                  <a:lnTo>
                    <a:pt x="30" y="139"/>
                  </a:lnTo>
                  <a:lnTo>
                    <a:pt x="30" y="129"/>
                  </a:lnTo>
                  <a:lnTo>
                    <a:pt x="30" y="117"/>
                  </a:lnTo>
                  <a:lnTo>
                    <a:pt x="29" y="107"/>
                  </a:lnTo>
                  <a:lnTo>
                    <a:pt x="27" y="96"/>
                  </a:lnTo>
                  <a:lnTo>
                    <a:pt x="26" y="85"/>
                  </a:lnTo>
                  <a:lnTo>
                    <a:pt x="24" y="73"/>
                  </a:lnTo>
                  <a:lnTo>
                    <a:pt x="21" y="64"/>
                  </a:lnTo>
                  <a:lnTo>
                    <a:pt x="17" y="53"/>
                  </a:lnTo>
                  <a:lnTo>
                    <a:pt x="17" y="41"/>
                  </a:lnTo>
                  <a:lnTo>
                    <a:pt x="12" y="32"/>
                  </a:lnTo>
                  <a:lnTo>
                    <a:pt x="8" y="21"/>
                  </a:lnTo>
                  <a:lnTo>
                    <a:pt x="5" y="10"/>
                  </a:lnTo>
                  <a:lnTo>
                    <a:pt x="0" y="0"/>
                  </a:lnTo>
                  <a:lnTo>
                    <a:pt x="30" y="16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6" name="Freeform 28"/>
            <p:cNvSpPr>
              <a:spLocks noChangeArrowheads="1"/>
            </p:cNvSpPr>
            <p:nvPr/>
          </p:nvSpPr>
          <p:spPr bwMode="auto">
            <a:xfrm>
              <a:off x="3620" y="1129"/>
              <a:ext cx="49" cy="35"/>
            </a:xfrm>
            <a:custGeom>
              <a:avLst/>
              <a:gdLst/>
              <a:ahLst/>
              <a:cxnLst>
                <a:cxn ang="0">
                  <a:pos x="217" y="0"/>
                </a:cxn>
                <a:cxn ang="0">
                  <a:pos x="201" y="9"/>
                </a:cxn>
                <a:cxn ang="0">
                  <a:pos x="185" y="17"/>
                </a:cxn>
                <a:cxn ang="0">
                  <a:pos x="167" y="27"/>
                </a:cxn>
                <a:cxn ang="0">
                  <a:pos x="152" y="36"/>
                </a:cxn>
                <a:cxn ang="0">
                  <a:pos x="137" y="45"/>
                </a:cxn>
                <a:cxn ang="0">
                  <a:pos x="121" y="56"/>
                </a:cxn>
                <a:cxn ang="0">
                  <a:pos x="106" y="66"/>
                </a:cxn>
                <a:cxn ang="0">
                  <a:pos x="91" y="76"/>
                </a:cxn>
                <a:cxn ang="0">
                  <a:pos x="77" y="86"/>
                </a:cxn>
                <a:cxn ang="0">
                  <a:pos x="63" y="97"/>
                </a:cxn>
                <a:cxn ang="0">
                  <a:pos x="49" y="107"/>
                </a:cxn>
                <a:cxn ang="0">
                  <a:pos x="37" y="118"/>
                </a:cxn>
                <a:cxn ang="0">
                  <a:pos x="24" y="130"/>
                </a:cxn>
                <a:cxn ang="0">
                  <a:pos x="12" y="140"/>
                </a:cxn>
                <a:cxn ang="0">
                  <a:pos x="0" y="152"/>
                </a:cxn>
                <a:cxn ang="0">
                  <a:pos x="217" y="0"/>
                </a:cxn>
              </a:cxnLst>
              <a:rect l="0" t="0" r="r" b="b"/>
              <a:pathLst>
                <a:path w="218" h="153">
                  <a:moveTo>
                    <a:pt x="217" y="0"/>
                  </a:moveTo>
                  <a:lnTo>
                    <a:pt x="201" y="9"/>
                  </a:lnTo>
                  <a:lnTo>
                    <a:pt x="185" y="17"/>
                  </a:lnTo>
                  <a:lnTo>
                    <a:pt x="167" y="27"/>
                  </a:lnTo>
                  <a:lnTo>
                    <a:pt x="152" y="36"/>
                  </a:lnTo>
                  <a:lnTo>
                    <a:pt x="137" y="45"/>
                  </a:lnTo>
                  <a:lnTo>
                    <a:pt x="121" y="56"/>
                  </a:lnTo>
                  <a:lnTo>
                    <a:pt x="106" y="66"/>
                  </a:lnTo>
                  <a:lnTo>
                    <a:pt x="91" y="76"/>
                  </a:lnTo>
                  <a:lnTo>
                    <a:pt x="77" y="86"/>
                  </a:lnTo>
                  <a:lnTo>
                    <a:pt x="63" y="97"/>
                  </a:lnTo>
                  <a:lnTo>
                    <a:pt x="49" y="107"/>
                  </a:lnTo>
                  <a:lnTo>
                    <a:pt x="37" y="118"/>
                  </a:lnTo>
                  <a:lnTo>
                    <a:pt x="24" y="130"/>
                  </a:lnTo>
                  <a:lnTo>
                    <a:pt x="12" y="140"/>
                  </a:lnTo>
                  <a:lnTo>
                    <a:pt x="0" y="152"/>
                  </a:lnTo>
                  <a:lnTo>
                    <a:pt x="217"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7" name="Freeform 29"/>
            <p:cNvSpPr>
              <a:spLocks noChangeArrowheads="1"/>
            </p:cNvSpPr>
            <p:nvPr/>
          </p:nvSpPr>
          <p:spPr bwMode="auto">
            <a:xfrm>
              <a:off x="3261" y="1150"/>
              <a:ext cx="29" cy="36"/>
            </a:xfrm>
            <a:custGeom>
              <a:avLst/>
              <a:gdLst/>
              <a:ahLst/>
              <a:cxnLst>
                <a:cxn ang="0">
                  <a:pos x="128" y="0"/>
                </a:cxn>
                <a:cxn ang="0">
                  <a:pos x="117" y="11"/>
                </a:cxn>
                <a:cxn ang="0">
                  <a:pos x="107" y="20"/>
                </a:cxn>
                <a:cxn ang="0">
                  <a:pos x="95" y="31"/>
                </a:cxn>
                <a:cxn ang="0">
                  <a:pos x="86" y="40"/>
                </a:cxn>
                <a:cxn ang="0">
                  <a:pos x="76" y="50"/>
                </a:cxn>
                <a:cxn ang="0">
                  <a:pos x="66" y="62"/>
                </a:cxn>
                <a:cxn ang="0">
                  <a:pos x="57" y="71"/>
                </a:cxn>
                <a:cxn ang="0">
                  <a:pos x="49" y="82"/>
                </a:cxn>
                <a:cxn ang="0">
                  <a:pos x="41" y="93"/>
                </a:cxn>
                <a:cxn ang="0">
                  <a:pos x="34" y="103"/>
                </a:cxn>
                <a:cxn ang="0">
                  <a:pos x="26" y="114"/>
                </a:cxn>
                <a:cxn ang="0">
                  <a:pos x="19" y="125"/>
                </a:cxn>
                <a:cxn ang="0">
                  <a:pos x="12" y="137"/>
                </a:cxn>
                <a:cxn ang="0">
                  <a:pos x="5" y="147"/>
                </a:cxn>
                <a:cxn ang="0">
                  <a:pos x="0" y="158"/>
                </a:cxn>
                <a:cxn ang="0">
                  <a:pos x="128" y="0"/>
                </a:cxn>
              </a:cxnLst>
              <a:rect l="0" t="0" r="r" b="b"/>
              <a:pathLst>
                <a:path w="129" h="159">
                  <a:moveTo>
                    <a:pt x="128" y="0"/>
                  </a:moveTo>
                  <a:lnTo>
                    <a:pt x="117" y="11"/>
                  </a:lnTo>
                  <a:lnTo>
                    <a:pt x="107" y="20"/>
                  </a:lnTo>
                  <a:lnTo>
                    <a:pt x="95" y="31"/>
                  </a:lnTo>
                  <a:lnTo>
                    <a:pt x="86" y="40"/>
                  </a:lnTo>
                  <a:lnTo>
                    <a:pt x="76" y="50"/>
                  </a:lnTo>
                  <a:lnTo>
                    <a:pt x="66" y="62"/>
                  </a:lnTo>
                  <a:lnTo>
                    <a:pt x="57" y="71"/>
                  </a:lnTo>
                  <a:lnTo>
                    <a:pt x="49" y="82"/>
                  </a:lnTo>
                  <a:lnTo>
                    <a:pt x="41" y="93"/>
                  </a:lnTo>
                  <a:lnTo>
                    <a:pt x="34" y="103"/>
                  </a:lnTo>
                  <a:lnTo>
                    <a:pt x="26" y="114"/>
                  </a:lnTo>
                  <a:lnTo>
                    <a:pt x="19" y="125"/>
                  </a:lnTo>
                  <a:lnTo>
                    <a:pt x="12" y="137"/>
                  </a:lnTo>
                  <a:lnTo>
                    <a:pt x="5" y="147"/>
                  </a:lnTo>
                  <a:lnTo>
                    <a:pt x="0" y="158"/>
                  </a:lnTo>
                  <a:lnTo>
                    <a:pt x="128"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8" name="Freeform 30"/>
            <p:cNvSpPr>
              <a:spLocks noChangeArrowheads="1"/>
            </p:cNvSpPr>
            <p:nvPr/>
          </p:nvSpPr>
          <p:spPr bwMode="auto">
            <a:xfrm>
              <a:off x="2814" y="1195"/>
              <a:ext cx="63" cy="21"/>
            </a:xfrm>
            <a:custGeom>
              <a:avLst/>
              <a:gdLst/>
              <a:ahLst/>
              <a:cxnLst>
                <a:cxn ang="0">
                  <a:pos x="279" y="93"/>
                </a:cxn>
                <a:cxn ang="0">
                  <a:pos x="259" y="86"/>
                </a:cxn>
                <a:cxn ang="0">
                  <a:pos x="242" y="79"/>
                </a:cxn>
                <a:cxn ang="0">
                  <a:pos x="223" y="72"/>
                </a:cxn>
                <a:cxn ang="0">
                  <a:pos x="207" y="65"/>
                </a:cxn>
                <a:cxn ang="0">
                  <a:pos x="188" y="58"/>
                </a:cxn>
                <a:cxn ang="0">
                  <a:pos x="170" y="50"/>
                </a:cxn>
                <a:cxn ang="0">
                  <a:pos x="152" y="45"/>
                </a:cxn>
                <a:cxn ang="0">
                  <a:pos x="133" y="39"/>
                </a:cxn>
                <a:cxn ang="0">
                  <a:pos x="115" y="33"/>
                </a:cxn>
                <a:cxn ang="0">
                  <a:pos x="95" y="27"/>
                </a:cxn>
                <a:cxn ang="0">
                  <a:pos x="77" y="22"/>
                </a:cxn>
                <a:cxn ang="0">
                  <a:pos x="57" y="17"/>
                </a:cxn>
                <a:cxn ang="0">
                  <a:pos x="38" y="10"/>
                </a:cxn>
                <a:cxn ang="0">
                  <a:pos x="19" y="6"/>
                </a:cxn>
                <a:cxn ang="0">
                  <a:pos x="0" y="0"/>
                </a:cxn>
                <a:cxn ang="0">
                  <a:pos x="279" y="93"/>
                </a:cxn>
              </a:cxnLst>
              <a:rect l="0" t="0" r="r" b="b"/>
              <a:pathLst>
                <a:path w="280" h="94">
                  <a:moveTo>
                    <a:pt x="279" y="93"/>
                  </a:moveTo>
                  <a:lnTo>
                    <a:pt x="259" y="86"/>
                  </a:lnTo>
                  <a:lnTo>
                    <a:pt x="242" y="79"/>
                  </a:lnTo>
                  <a:lnTo>
                    <a:pt x="223" y="72"/>
                  </a:lnTo>
                  <a:lnTo>
                    <a:pt x="207" y="65"/>
                  </a:lnTo>
                  <a:lnTo>
                    <a:pt x="188" y="58"/>
                  </a:lnTo>
                  <a:lnTo>
                    <a:pt x="170" y="50"/>
                  </a:lnTo>
                  <a:lnTo>
                    <a:pt x="152" y="45"/>
                  </a:lnTo>
                  <a:lnTo>
                    <a:pt x="133" y="39"/>
                  </a:lnTo>
                  <a:lnTo>
                    <a:pt x="115" y="33"/>
                  </a:lnTo>
                  <a:lnTo>
                    <a:pt x="95" y="27"/>
                  </a:lnTo>
                  <a:lnTo>
                    <a:pt x="77" y="22"/>
                  </a:lnTo>
                  <a:lnTo>
                    <a:pt x="57" y="17"/>
                  </a:lnTo>
                  <a:lnTo>
                    <a:pt x="38" y="10"/>
                  </a:lnTo>
                  <a:lnTo>
                    <a:pt x="19" y="6"/>
                  </a:lnTo>
                  <a:lnTo>
                    <a:pt x="0" y="0"/>
                  </a:lnTo>
                  <a:lnTo>
                    <a:pt x="279" y="93"/>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3999" name="Freeform 31"/>
            <p:cNvSpPr>
              <a:spLocks noChangeArrowheads="1"/>
            </p:cNvSpPr>
            <p:nvPr/>
          </p:nvSpPr>
          <p:spPr bwMode="auto">
            <a:xfrm>
              <a:off x="2348" y="1413"/>
              <a:ext cx="20" cy="40"/>
            </a:xfrm>
            <a:custGeom>
              <a:avLst/>
              <a:gdLst/>
              <a:ahLst/>
              <a:cxnLst>
                <a:cxn ang="0">
                  <a:pos x="0" y="0"/>
                </a:cxn>
                <a:cxn ang="0">
                  <a:pos x="3" y="11"/>
                </a:cxn>
                <a:cxn ang="0">
                  <a:pos x="8" y="24"/>
                </a:cxn>
                <a:cxn ang="0">
                  <a:pos x="12" y="36"/>
                </a:cxn>
                <a:cxn ang="0">
                  <a:pos x="16" y="47"/>
                </a:cxn>
                <a:cxn ang="0">
                  <a:pos x="22" y="59"/>
                </a:cxn>
                <a:cxn ang="0">
                  <a:pos x="26" y="70"/>
                </a:cxn>
                <a:cxn ang="0">
                  <a:pos x="33" y="83"/>
                </a:cxn>
                <a:cxn ang="0">
                  <a:pos x="38" y="94"/>
                </a:cxn>
                <a:cxn ang="0">
                  <a:pos x="44" y="106"/>
                </a:cxn>
                <a:cxn ang="0">
                  <a:pos x="50" y="117"/>
                </a:cxn>
                <a:cxn ang="0">
                  <a:pos x="57" y="129"/>
                </a:cxn>
                <a:cxn ang="0">
                  <a:pos x="64" y="140"/>
                </a:cxn>
                <a:cxn ang="0">
                  <a:pos x="71" y="151"/>
                </a:cxn>
                <a:cxn ang="0">
                  <a:pos x="78" y="164"/>
                </a:cxn>
                <a:cxn ang="0">
                  <a:pos x="87" y="174"/>
                </a:cxn>
                <a:cxn ang="0">
                  <a:pos x="0" y="0"/>
                </a:cxn>
              </a:cxnLst>
              <a:rect l="0" t="0" r="r" b="b"/>
              <a:pathLst>
                <a:path w="88" h="175">
                  <a:moveTo>
                    <a:pt x="0" y="0"/>
                  </a:moveTo>
                  <a:lnTo>
                    <a:pt x="3" y="11"/>
                  </a:lnTo>
                  <a:lnTo>
                    <a:pt x="8" y="24"/>
                  </a:lnTo>
                  <a:lnTo>
                    <a:pt x="12" y="36"/>
                  </a:lnTo>
                  <a:lnTo>
                    <a:pt x="16" y="47"/>
                  </a:lnTo>
                  <a:lnTo>
                    <a:pt x="22" y="59"/>
                  </a:lnTo>
                  <a:lnTo>
                    <a:pt x="26" y="70"/>
                  </a:lnTo>
                  <a:lnTo>
                    <a:pt x="33" y="83"/>
                  </a:lnTo>
                  <a:lnTo>
                    <a:pt x="38" y="94"/>
                  </a:lnTo>
                  <a:lnTo>
                    <a:pt x="44" y="106"/>
                  </a:lnTo>
                  <a:lnTo>
                    <a:pt x="50" y="117"/>
                  </a:lnTo>
                  <a:lnTo>
                    <a:pt x="57" y="129"/>
                  </a:lnTo>
                  <a:lnTo>
                    <a:pt x="64" y="140"/>
                  </a:lnTo>
                  <a:lnTo>
                    <a:pt x="71" y="151"/>
                  </a:lnTo>
                  <a:lnTo>
                    <a:pt x="78" y="164"/>
                  </a:lnTo>
                  <a:lnTo>
                    <a:pt x="87" y="174"/>
                  </a:lnTo>
                  <a:lnTo>
                    <a:pt x="0" y="0"/>
                  </a:lnTo>
                </a:path>
              </a:pathLst>
            </a:custGeom>
            <a:solidFill>
              <a:srgbClr val="BBE0E3"/>
            </a:solidFill>
            <a:ln w="9360">
              <a:solidFill>
                <a:srgbClr val="000000"/>
              </a:solidFill>
              <a:round/>
              <a:headEnd/>
              <a:tailEnd/>
            </a:ln>
            <a:effectLst>
              <a:outerShdw blurRad="63500" dist="107933" dir="2700000" algn="ctr" rotWithShape="0">
                <a:srgbClr val="808080"/>
              </a:outerShdw>
            </a:effectLst>
          </p:spPr>
          <p:txBody>
            <a:bodyPr wrap="none" anchor="ctr">
              <a:prstTxWarp prst="textNoShape">
                <a:avLst/>
              </a:prstTxWarp>
            </a:bodyPr>
            <a:lstStyle/>
            <a:p>
              <a:endParaRPr lang="en-US" sz="1350"/>
            </a:p>
          </p:txBody>
        </p:sp>
        <p:sp>
          <p:nvSpPr>
            <p:cNvPr id="84000" name="AutoShape 32"/>
            <p:cNvSpPr>
              <a:spLocks noChangeArrowheads="1"/>
            </p:cNvSpPr>
            <p:nvPr/>
          </p:nvSpPr>
          <p:spPr bwMode="auto">
            <a:xfrm>
              <a:off x="2913" y="1185"/>
              <a:ext cx="716" cy="221"/>
            </a:xfrm>
            <a:prstGeom prst="roundRect">
              <a:avLst>
                <a:gd name="adj" fmla="val 454"/>
              </a:avLst>
            </a:prstGeom>
            <a:noFill/>
            <a:ln w="9525">
              <a:noFill/>
              <a:round/>
              <a:headEnd/>
              <a:tailEnd/>
            </a:ln>
          </p:spPr>
          <p:txBody>
            <a:bodyPr wrap="none" anchor="ctr">
              <a:prstTxWarp prst="textNoShape">
                <a:avLst/>
              </a:prstTxWarp>
            </a:bodyPr>
            <a:lstStyle/>
            <a:p>
              <a:endParaRPr lang="en-US" sz="1350"/>
            </a:p>
          </p:txBody>
        </p:sp>
      </p:grpSp>
      <p:sp>
        <p:nvSpPr>
          <p:cNvPr id="84001" name="Oval 33"/>
          <p:cNvSpPr>
            <a:spLocks noChangeArrowheads="1"/>
          </p:cNvSpPr>
          <p:nvPr/>
        </p:nvSpPr>
        <p:spPr bwMode="auto">
          <a:xfrm>
            <a:off x="2603898" y="2455069"/>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2" name="Oval 34"/>
          <p:cNvSpPr>
            <a:spLocks noChangeArrowheads="1"/>
          </p:cNvSpPr>
          <p:nvPr/>
        </p:nvSpPr>
        <p:spPr bwMode="auto">
          <a:xfrm>
            <a:off x="2603898" y="3534967"/>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3" name="Oval 35"/>
          <p:cNvSpPr>
            <a:spLocks noChangeArrowheads="1"/>
          </p:cNvSpPr>
          <p:nvPr/>
        </p:nvSpPr>
        <p:spPr bwMode="auto">
          <a:xfrm>
            <a:off x="4494610" y="3508773"/>
            <a:ext cx="401240"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4" name="Oval 36"/>
          <p:cNvSpPr>
            <a:spLocks noChangeArrowheads="1"/>
          </p:cNvSpPr>
          <p:nvPr/>
        </p:nvSpPr>
        <p:spPr bwMode="auto">
          <a:xfrm>
            <a:off x="3171825" y="4287947"/>
            <a:ext cx="401241" cy="389513"/>
          </a:xfrm>
          <a:prstGeom prst="ellipse">
            <a:avLst/>
          </a:prstGeom>
          <a:solidFill>
            <a:srgbClr val="00B8FF"/>
          </a:solidFill>
          <a:ln w="9525">
            <a:solidFill>
              <a:srgbClr val="000000"/>
            </a:solidFill>
            <a:round/>
            <a:headEnd/>
            <a:tailEnd/>
          </a:ln>
        </p:spPr>
        <p:txBody>
          <a:bodyPr lIns="0" tIns="0" rIns="0" bIns="0" anchor="ctr" anchorCtr="1">
            <a:prstTxWarp prst="textNoShape">
              <a:avLst/>
            </a:prstTxWarp>
            <a:spAutoFit/>
          </a:bodyPr>
          <a:lstStyle/>
          <a:p>
            <a:pPr algn="ctr" hangingPunct="0">
              <a:buClr>
                <a:srgbClr val="000000"/>
              </a:buClr>
              <a:buSzPct val="45000"/>
              <a:buFont typeface="StarSymbol" charset="0"/>
              <a:buNone/>
            </a:pPr>
            <a:r>
              <a:rPr lang="en-GB" b="1">
                <a:solidFill>
                  <a:srgbClr val="000000"/>
                </a:solidFill>
              </a:rPr>
              <a:t>I</a:t>
            </a:r>
          </a:p>
        </p:txBody>
      </p:sp>
      <p:sp>
        <p:nvSpPr>
          <p:cNvPr id="84005" name="Freeform 37"/>
          <p:cNvSpPr>
            <a:spLocks noChangeArrowheads="1"/>
          </p:cNvSpPr>
          <p:nvPr/>
        </p:nvSpPr>
        <p:spPr bwMode="auto">
          <a:xfrm>
            <a:off x="2913460" y="3913585"/>
            <a:ext cx="308372" cy="410765"/>
          </a:xfrm>
          <a:custGeom>
            <a:avLst/>
            <a:gdLst/>
            <a:ahLst/>
            <a:cxnLst>
              <a:cxn ang="0">
                <a:pos x="0" y="0"/>
              </a:cxn>
              <a:cxn ang="0">
                <a:pos x="430" y="773"/>
              </a:cxn>
              <a:cxn ang="0">
                <a:pos x="1025" y="1494"/>
              </a:cxn>
              <a:cxn ang="0">
                <a:pos x="1141" y="1520"/>
              </a:cxn>
            </a:cxnLst>
            <a:rect l="0" t="0" r="r" b="b"/>
            <a:pathLst>
              <a:path w="1142" h="1521">
                <a:moveTo>
                  <a:pt x="0" y="0"/>
                </a:moveTo>
                <a:cubicBezTo>
                  <a:pt x="69" y="344"/>
                  <a:pt x="277" y="532"/>
                  <a:pt x="430" y="773"/>
                </a:cubicBezTo>
                <a:cubicBezTo>
                  <a:pt x="606" y="1050"/>
                  <a:pt x="785" y="1350"/>
                  <a:pt x="1025" y="1494"/>
                </a:cubicBezTo>
                <a:lnTo>
                  <a:pt x="1141" y="1520"/>
                </a:lnTo>
              </a:path>
            </a:pathLst>
          </a:custGeom>
          <a:noFill/>
          <a:ln w="9525">
            <a:solidFill>
              <a:srgbClr val="000000"/>
            </a:solidFill>
            <a:round/>
            <a:headEnd/>
            <a:tailEnd/>
          </a:ln>
        </p:spPr>
        <p:txBody>
          <a:bodyPr>
            <a:prstTxWarp prst="textNoShape">
              <a:avLst/>
            </a:prstTxWarp>
          </a:bodyPr>
          <a:lstStyle/>
          <a:p>
            <a:endParaRPr lang="en-US" sz="1350"/>
          </a:p>
        </p:txBody>
      </p:sp>
      <p:sp>
        <p:nvSpPr>
          <p:cNvPr id="84006" name="Freeform 38"/>
          <p:cNvSpPr>
            <a:spLocks noChangeArrowheads="1"/>
          </p:cNvSpPr>
          <p:nvPr/>
        </p:nvSpPr>
        <p:spPr bwMode="auto">
          <a:xfrm>
            <a:off x="3565923" y="3865960"/>
            <a:ext cx="1026319" cy="541734"/>
          </a:xfrm>
          <a:custGeom>
            <a:avLst/>
            <a:gdLst/>
            <a:ahLst/>
            <a:cxnLst>
              <a:cxn ang="0">
                <a:pos x="3802" y="0"/>
              </a:cxn>
              <a:cxn ang="0">
                <a:pos x="2217" y="887"/>
              </a:cxn>
              <a:cxn ang="0">
                <a:pos x="527" y="1873"/>
              </a:cxn>
              <a:cxn ang="0">
                <a:pos x="0" y="2004"/>
              </a:cxn>
            </a:cxnLst>
            <a:rect l="0" t="0" r="r" b="b"/>
            <a:pathLst>
              <a:path w="3803" h="2005">
                <a:moveTo>
                  <a:pt x="3802" y="0"/>
                </a:moveTo>
                <a:cubicBezTo>
                  <a:pt x="3154" y="207"/>
                  <a:pt x="2767" y="609"/>
                  <a:pt x="2217" y="887"/>
                </a:cubicBezTo>
                <a:cubicBezTo>
                  <a:pt x="1618" y="1189"/>
                  <a:pt x="1016" y="1499"/>
                  <a:pt x="527" y="1873"/>
                </a:cubicBezTo>
                <a:lnTo>
                  <a:pt x="0" y="2004"/>
                </a:lnTo>
              </a:path>
            </a:pathLst>
          </a:custGeom>
          <a:noFill/>
          <a:ln w="9525">
            <a:solidFill>
              <a:srgbClr val="000000"/>
            </a:solidFill>
            <a:round/>
            <a:headEnd/>
            <a:tailEnd/>
          </a:ln>
        </p:spPr>
        <p:txBody>
          <a:bodyPr>
            <a:prstTxWarp prst="textNoShape">
              <a:avLst/>
            </a:prstTxWarp>
          </a:bodyPr>
          <a:lstStyle/>
          <a:p>
            <a:endParaRPr lang="en-US" sz="1350"/>
          </a:p>
        </p:txBody>
      </p:sp>
      <p:sp>
        <p:nvSpPr>
          <p:cNvPr id="84007" name="Line 39"/>
          <p:cNvSpPr>
            <a:spLocks noChangeShapeType="1"/>
          </p:cNvSpPr>
          <p:nvPr/>
        </p:nvSpPr>
        <p:spPr bwMode="auto">
          <a:xfrm flipV="1">
            <a:off x="2811067" y="2811066"/>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4008" name="Oval 40"/>
          <p:cNvSpPr>
            <a:spLocks noChangeArrowheads="1"/>
          </p:cNvSpPr>
          <p:nvPr/>
        </p:nvSpPr>
        <p:spPr bwMode="auto">
          <a:xfrm>
            <a:off x="4467225" y="2427685"/>
            <a:ext cx="401241" cy="383381"/>
          </a:xfrm>
          <a:prstGeom prst="ellipse">
            <a:avLst/>
          </a:prstGeom>
          <a:solidFill>
            <a:srgbClr val="00B8FF"/>
          </a:solidFill>
          <a:ln w="9525">
            <a:solidFill>
              <a:srgbClr val="000000"/>
            </a:solidFill>
            <a:round/>
            <a:headEnd/>
            <a:tailEnd/>
          </a:ln>
        </p:spPr>
        <p:txBody>
          <a:bodyPr wrap="none" anchor="ctr">
            <a:prstTxWarp prst="textNoShape">
              <a:avLst/>
            </a:prstTxWarp>
          </a:bodyPr>
          <a:lstStyle/>
          <a:p>
            <a:endParaRPr lang="en-US" sz="1350"/>
          </a:p>
        </p:txBody>
      </p:sp>
      <p:sp>
        <p:nvSpPr>
          <p:cNvPr id="84009" name="Line 41"/>
          <p:cNvSpPr>
            <a:spLocks noChangeShapeType="1"/>
          </p:cNvSpPr>
          <p:nvPr/>
        </p:nvSpPr>
        <p:spPr bwMode="auto">
          <a:xfrm flipV="1">
            <a:off x="4673204" y="2784873"/>
            <a:ext cx="1190" cy="739378"/>
          </a:xfrm>
          <a:prstGeom prst="line">
            <a:avLst/>
          </a:prstGeom>
          <a:noFill/>
          <a:ln w="9525">
            <a:solidFill>
              <a:srgbClr val="000000"/>
            </a:solidFill>
            <a:round/>
            <a:headEnd/>
            <a:tailEnd type="triangle" w="med" len="med"/>
          </a:ln>
        </p:spPr>
        <p:txBody>
          <a:bodyPr>
            <a:prstTxWarp prst="textNoShape">
              <a:avLst/>
            </a:prstTxWarp>
          </a:bodyPr>
          <a:lstStyle/>
          <a:p>
            <a:endParaRPr lang="en-US" sz="1350"/>
          </a:p>
        </p:txBody>
      </p:sp>
      <p:sp>
        <p:nvSpPr>
          <p:cNvPr id="84010" name="Text Box 42"/>
          <p:cNvSpPr txBox="1">
            <a:spLocks noChangeArrowheads="1"/>
          </p:cNvSpPr>
          <p:nvPr/>
        </p:nvSpPr>
        <p:spPr bwMode="auto">
          <a:xfrm>
            <a:off x="2057400" y="3143250"/>
            <a:ext cx="711733"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San Fran</a:t>
            </a:r>
          </a:p>
        </p:txBody>
      </p:sp>
      <p:sp>
        <p:nvSpPr>
          <p:cNvPr id="84011" name="Text Box 43"/>
          <p:cNvSpPr txBox="1">
            <a:spLocks noChangeArrowheads="1"/>
          </p:cNvSpPr>
          <p:nvPr/>
        </p:nvSpPr>
        <p:spPr bwMode="auto">
          <a:xfrm>
            <a:off x="4686300" y="3108723"/>
            <a:ext cx="731162"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Lst>
            </a:pPr>
            <a:r>
              <a:rPr lang="en-GB" sz="1350">
                <a:solidFill>
                  <a:srgbClr val="000000"/>
                </a:solidFill>
              </a:rPr>
              <a:t>New York</a:t>
            </a:r>
          </a:p>
        </p:txBody>
      </p:sp>
      <p:sp>
        <p:nvSpPr>
          <p:cNvPr id="84012" name="Text Box 44"/>
          <p:cNvSpPr txBox="1">
            <a:spLocks noChangeArrowheads="1"/>
          </p:cNvSpPr>
          <p:nvPr/>
        </p:nvSpPr>
        <p:spPr bwMode="auto">
          <a:xfrm>
            <a:off x="3187304" y="4698207"/>
            <a:ext cx="211596" cy="207749"/>
          </a:xfrm>
          <a:prstGeom prst="rect">
            <a:avLst/>
          </a:prstGeom>
          <a:noFill/>
          <a:ln w="9525">
            <a:noFill/>
            <a:miter lim="800000"/>
            <a:headEnd/>
            <a:tailEnd/>
          </a:ln>
        </p:spPr>
        <p:txBody>
          <a:bodyPr wrap="none" lIns="0" tIns="0" rIns="0" bIns="0">
            <a:prstTxWarp prst="textNoShape">
              <a:avLst/>
            </a:prstTxWarp>
            <a:spAutoFit/>
          </a:bodyPr>
          <a:lstStyle/>
          <a:p>
            <a:pPr hangingPunct="0">
              <a:buClr>
                <a:srgbClr val="000000"/>
              </a:buClr>
              <a:buSzPct val="45000"/>
              <a:tabLst>
                <a:tab pos="542925" algn="l"/>
                <a:tab pos="1085850" algn="l"/>
              </a:tabLst>
            </a:pPr>
            <a:r>
              <a:rPr lang="en-GB" sz="1350">
                <a:solidFill>
                  <a:srgbClr val="000000"/>
                </a:solidFill>
              </a:rPr>
              <a:t>LA</a:t>
            </a:r>
          </a:p>
        </p:txBody>
      </p:sp>
      <p:sp>
        <p:nvSpPr>
          <p:cNvPr id="84013" name="Text Box 45"/>
          <p:cNvSpPr txBox="1">
            <a:spLocks noChangeArrowheads="1"/>
          </p:cNvSpPr>
          <p:nvPr/>
        </p:nvSpPr>
        <p:spPr bwMode="auto">
          <a:xfrm>
            <a:off x="2800350" y="4057650"/>
            <a:ext cx="12144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5</a:t>
            </a:r>
          </a:p>
        </p:txBody>
      </p:sp>
      <p:sp>
        <p:nvSpPr>
          <p:cNvPr id="84014" name="Text Box 46"/>
          <p:cNvSpPr txBox="1">
            <a:spLocks noChangeArrowheads="1"/>
          </p:cNvSpPr>
          <p:nvPr/>
        </p:nvSpPr>
        <p:spPr bwMode="auto">
          <a:xfrm>
            <a:off x="43160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10</a:t>
            </a:r>
          </a:p>
        </p:txBody>
      </p:sp>
      <p:sp>
        <p:nvSpPr>
          <p:cNvPr id="84015" name="Text Box 47"/>
          <p:cNvSpPr txBox="1">
            <a:spLocks noChangeArrowheads="1"/>
          </p:cNvSpPr>
          <p:nvPr/>
        </p:nvSpPr>
        <p:spPr bwMode="auto">
          <a:xfrm>
            <a:off x="3433762" y="2381251"/>
            <a:ext cx="681038" cy="276999"/>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650">
                <a:solidFill>
                  <a:srgbClr val="000000"/>
                </a:solidFill>
              </a:rPr>
              <a:t>Dest</a:t>
            </a:r>
            <a:r>
              <a:rPr lang="en-GB">
                <a:solidFill>
                  <a:srgbClr val="000000"/>
                </a:solidFill>
              </a:rPr>
              <a:t>.</a:t>
            </a:r>
          </a:p>
        </p:txBody>
      </p:sp>
      <p:sp>
        <p:nvSpPr>
          <p:cNvPr id="84016" name="Freeform 48"/>
          <p:cNvSpPr>
            <a:spLocks noChangeArrowheads="1"/>
          </p:cNvSpPr>
          <p:nvPr/>
        </p:nvSpPr>
        <p:spPr bwMode="auto">
          <a:xfrm>
            <a:off x="2971801" y="2458641"/>
            <a:ext cx="402431" cy="55959"/>
          </a:xfrm>
          <a:custGeom>
            <a:avLst/>
            <a:gdLst/>
            <a:ahLst/>
            <a:cxnLst>
              <a:cxn ang="0">
                <a:pos x="0" y="489"/>
              </a:cxn>
              <a:cxn ang="0">
                <a:pos x="1244" y="386"/>
              </a:cxn>
              <a:cxn ang="0">
                <a:pos x="1520" y="386"/>
              </a:cxn>
            </a:cxnLst>
            <a:rect l="0" t="0" r="r" b="b"/>
            <a:pathLst>
              <a:path w="1521" h="535">
                <a:moveTo>
                  <a:pt x="0" y="489"/>
                </a:moveTo>
                <a:cubicBezTo>
                  <a:pt x="431" y="534"/>
                  <a:pt x="835" y="0"/>
                  <a:pt x="1244" y="386"/>
                </a:cubicBezTo>
                <a:lnTo>
                  <a:pt x="1520" y="386"/>
                </a:lnTo>
              </a:path>
            </a:pathLst>
          </a:custGeom>
          <a:noFill/>
          <a:ln w="9525">
            <a:solidFill>
              <a:srgbClr val="000000"/>
            </a:solidFill>
            <a:round/>
            <a:headEnd/>
            <a:tailEnd/>
          </a:ln>
        </p:spPr>
        <p:txBody>
          <a:bodyPr>
            <a:prstTxWarp prst="textNoShape">
              <a:avLst/>
            </a:prstTxWarp>
          </a:bodyPr>
          <a:lstStyle/>
          <a:p>
            <a:endParaRPr lang="en-US" sz="1350"/>
          </a:p>
        </p:txBody>
      </p:sp>
      <p:sp>
        <p:nvSpPr>
          <p:cNvPr id="84017" name="Freeform 49"/>
          <p:cNvSpPr>
            <a:spLocks noChangeArrowheads="1"/>
          </p:cNvSpPr>
          <p:nvPr/>
        </p:nvSpPr>
        <p:spPr bwMode="auto">
          <a:xfrm>
            <a:off x="3943350" y="2457450"/>
            <a:ext cx="538163" cy="130969"/>
          </a:xfrm>
          <a:custGeom>
            <a:avLst/>
            <a:gdLst/>
            <a:ahLst/>
            <a:cxnLst>
              <a:cxn ang="0">
                <a:pos x="2454" y="344"/>
              </a:cxn>
              <a:cxn ang="0">
                <a:pos x="1348" y="33"/>
              </a:cxn>
              <a:cxn ang="0">
                <a:pos x="242" y="67"/>
              </a:cxn>
              <a:cxn ang="0">
                <a:pos x="0" y="67"/>
              </a:cxn>
            </a:cxnLst>
            <a:rect l="0" t="0" r="r" b="b"/>
            <a:pathLst>
              <a:path w="2455" h="345">
                <a:moveTo>
                  <a:pt x="2454" y="344"/>
                </a:moveTo>
                <a:cubicBezTo>
                  <a:pt x="2148" y="93"/>
                  <a:pt x="1740" y="0"/>
                  <a:pt x="1348" y="33"/>
                </a:cubicBezTo>
                <a:cubicBezTo>
                  <a:pt x="981" y="64"/>
                  <a:pt x="608" y="5"/>
                  <a:pt x="242" y="67"/>
                </a:cubicBezTo>
                <a:lnTo>
                  <a:pt x="0" y="67"/>
                </a:lnTo>
              </a:path>
            </a:pathLst>
          </a:custGeom>
          <a:noFill/>
          <a:ln w="9525">
            <a:solidFill>
              <a:srgbClr val="000000"/>
            </a:solidFill>
            <a:round/>
            <a:headEnd/>
            <a:tailEnd/>
          </a:ln>
        </p:spPr>
        <p:txBody>
          <a:bodyPr>
            <a:prstTxWarp prst="textNoShape">
              <a:avLst/>
            </a:prstTxWarp>
          </a:bodyPr>
          <a:lstStyle/>
          <a:p>
            <a:endParaRPr lang="en-US" sz="1350"/>
          </a:p>
        </p:txBody>
      </p:sp>
      <p:sp>
        <p:nvSpPr>
          <p:cNvPr id="84018" name="Freeform 50"/>
          <p:cNvSpPr>
            <a:spLocks/>
          </p:cNvSpPr>
          <p:nvPr/>
        </p:nvSpPr>
        <p:spPr bwMode="auto">
          <a:xfrm>
            <a:off x="2971800" y="2743200"/>
            <a:ext cx="457200" cy="154305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
        <p:nvSpPr>
          <p:cNvPr id="84019" name="Text Box 51"/>
          <p:cNvSpPr txBox="1">
            <a:spLocks noChangeArrowheads="1"/>
          </p:cNvSpPr>
          <p:nvPr/>
        </p:nvSpPr>
        <p:spPr bwMode="auto">
          <a:xfrm>
            <a:off x="5600700" y="3657600"/>
            <a:ext cx="2114550" cy="1015663"/>
          </a:xfrm>
          <a:prstGeom prst="rect">
            <a:avLst/>
          </a:prstGeom>
          <a:solidFill>
            <a:srgbClr val="FAF772"/>
          </a:solidFill>
          <a:ln w="9525">
            <a:noFill/>
            <a:miter lim="800000"/>
            <a:headEnd/>
            <a:tailEnd/>
          </a:ln>
          <a:effectLst/>
        </p:spPr>
        <p:txBody>
          <a:bodyPr>
            <a:prstTxWarp prst="textNoShape">
              <a:avLst/>
            </a:prstTxWarp>
            <a:spAutoFit/>
          </a:bodyPr>
          <a:lstStyle/>
          <a:p>
            <a:pPr>
              <a:spcBef>
                <a:spcPct val="50000"/>
              </a:spcBef>
            </a:pPr>
            <a:r>
              <a:rPr lang="en-US" sz="1500" b="1"/>
              <a:t>Question:</a:t>
            </a:r>
            <a:r>
              <a:rPr lang="en-US" sz="1500"/>
              <a:t> Cost of sub-optimal exit vs. cost of large traffic shifts</a:t>
            </a:r>
          </a:p>
        </p:txBody>
      </p:sp>
      <p:sp>
        <p:nvSpPr>
          <p:cNvPr id="84020" name="Text Box 52"/>
          <p:cNvSpPr txBox="1">
            <a:spLocks noChangeArrowheads="1"/>
          </p:cNvSpPr>
          <p:nvPr/>
        </p:nvSpPr>
        <p:spPr bwMode="auto">
          <a:xfrm>
            <a:off x="3086100" y="3314700"/>
            <a:ext cx="8001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chemeClr val="accent2"/>
                </a:solidFill>
              </a:rPr>
              <a:t>Traffic</a:t>
            </a:r>
          </a:p>
        </p:txBody>
      </p:sp>
      <p:sp>
        <p:nvSpPr>
          <p:cNvPr id="84021" name="Line 53"/>
          <p:cNvSpPr>
            <a:spLocks noChangeShapeType="1"/>
          </p:cNvSpPr>
          <p:nvPr/>
        </p:nvSpPr>
        <p:spPr bwMode="auto">
          <a:xfrm>
            <a:off x="2743200" y="4000500"/>
            <a:ext cx="228600" cy="285750"/>
          </a:xfrm>
          <a:prstGeom prst="line">
            <a:avLst/>
          </a:prstGeom>
          <a:noFill/>
          <a:ln w="38100">
            <a:solidFill>
              <a:srgbClr val="FF3300"/>
            </a:solidFill>
            <a:round/>
            <a:headEnd/>
            <a:tailEnd/>
          </a:ln>
          <a:effectLst/>
        </p:spPr>
        <p:txBody>
          <a:bodyPr>
            <a:prstTxWarp prst="textNoShape">
              <a:avLst/>
            </a:prstTxWarp>
          </a:bodyPr>
          <a:lstStyle/>
          <a:p>
            <a:endParaRPr lang="en-US" sz="1350"/>
          </a:p>
        </p:txBody>
      </p:sp>
      <p:sp>
        <p:nvSpPr>
          <p:cNvPr id="84022" name="Line 54"/>
          <p:cNvSpPr>
            <a:spLocks noChangeShapeType="1"/>
          </p:cNvSpPr>
          <p:nvPr/>
        </p:nvSpPr>
        <p:spPr bwMode="auto">
          <a:xfrm flipH="1">
            <a:off x="2743200" y="4000500"/>
            <a:ext cx="228600" cy="285750"/>
          </a:xfrm>
          <a:prstGeom prst="line">
            <a:avLst/>
          </a:prstGeom>
          <a:noFill/>
          <a:ln w="38100">
            <a:solidFill>
              <a:srgbClr val="FF3300"/>
            </a:solidFill>
            <a:round/>
            <a:headEnd/>
            <a:tailEnd/>
          </a:ln>
          <a:effectLst/>
        </p:spPr>
        <p:txBody>
          <a:bodyPr>
            <a:prstTxWarp prst="textNoShape">
              <a:avLst/>
            </a:prstTxWarp>
          </a:bodyPr>
          <a:lstStyle/>
          <a:p>
            <a:endParaRPr lang="en-US" sz="1350"/>
          </a:p>
        </p:txBody>
      </p:sp>
      <p:sp>
        <p:nvSpPr>
          <p:cNvPr id="84023" name="Text Box 55"/>
          <p:cNvSpPr txBox="1">
            <a:spLocks noChangeArrowheads="1"/>
          </p:cNvSpPr>
          <p:nvPr/>
        </p:nvSpPr>
        <p:spPr bwMode="auto">
          <a:xfrm>
            <a:off x="2487216" y="4000500"/>
            <a:ext cx="255984" cy="230832"/>
          </a:xfrm>
          <a:prstGeom prst="rect">
            <a:avLst/>
          </a:prstGeom>
          <a:noFill/>
          <a:ln w="9525">
            <a:noFill/>
            <a:miter lim="800000"/>
            <a:headEnd/>
            <a:tailEnd/>
          </a:ln>
        </p:spPr>
        <p:txBody>
          <a:bodyPr lIns="0" tIns="0" rIns="0" bIns="0">
            <a:prstTxWarp prst="textNoShape">
              <a:avLst/>
            </a:prstTxWarp>
            <a:spAutoFit/>
          </a:bodyPr>
          <a:lstStyle/>
          <a:p>
            <a:pPr hangingPunct="0">
              <a:buClr>
                <a:srgbClr val="000000"/>
              </a:buClr>
              <a:buSzPct val="45000"/>
              <a:buFont typeface="StarSymbol" charset="0"/>
              <a:buNone/>
            </a:pPr>
            <a:r>
              <a:rPr lang="en-GB" sz="1500" b="1">
                <a:solidFill>
                  <a:srgbClr val="FF3300"/>
                </a:solidFill>
              </a:rPr>
              <a:t>11</a:t>
            </a:r>
          </a:p>
        </p:txBody>
      </p:sp>
      <p:sp>
        <p:nvSpPr>
          <p:cNvPr id="84024" name="Freeform 56"/>
          <p:cNvSpPr>
            <a:spLocks/>
          </p:cNvSpPr>
          <p:nvPr/>
        </p:nvSpPr>
        <p:spPr bwMode="auto">
          <a:xfrm flipH="1">
            <a:off x="3486150" y="2743200"/>
            <a:ext cx="914400" cy="1600200"/>
          </a:xfrm>
          <a:custGeom>
            <a:avLst/>
            <a:gdLst/>
            <a:ahLst/>
            <a:cxnLst>
              <a:cxn ang="0">
                <a:pos x="384" y="1296"/>
              </a:cxn>
              <a:cxn ang="0">
                <a:pos x="96" y="960"/>
              </a:cxn>
              <a:cxn ang="0">
                <a:pos x="0" y="0"/>
              </a:cxn>
            </a:cxnLst>
            <a:rect l="0" t="0" r="r" b="b"/>
            <a:pathLst>
              <a:path w="384" h="1296">
                <a:moveTo>
                  <a:pt x="384" y="1296"/>
                </a:moveTo>
                <a:cubicBezTo>
                  <a:pt x="272" y="1236"/>
                  <a:pt x="160" y="1176"/>
                  <a:pt x="96" y="960"/>
                </a:cubicBezTo>
                <a:cubicBezTo>
                  <a:pt x="32" y="744"/>
                  <a:pt x="16" y="372"/>
                  <a:pt x="0" y="0"/>
                </a:cubicBezTo>
              </a:path>
            </a:pathLst>
          </a:custGeom>
          <a:noFill/>
          <a:ln w="38100">
            <a:solidFill>
              <a:schemeClr val="accent2"/>
            </a:solidFill>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15119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020"/>
                                        </p:tgtEl>
                                        <p:attrNameLst>
                                          <p:attrName>style.visibility</p:attrName>
                                        </p:attrNameLst>
                                      </p:cBhvr>
                                      <p:to>
                                        <p:strVal val="visible"/>
                                      </p:to>
                                    </p:set>
                                    <p:animEffect transition="in" filter="wipe(down)">
                                      <p:cBhvr>
                                        <p:cTn id="7" dur="500"/>
                                        <p:tgtEl>
                                          <p:spTgt spid="840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4018"/>
                                        </p:tgtEl>
                                        <p:attrNameLst>
                                          <p:attrName>style.visibility</p:attrName>
                                        </p:attrNameLst>
                                      </p:cBhvr>
                                      <p:to>
                                        <p:strVal val="visible"/>
                                      </p:to>
                                    </p:set>
                                    <p:animEffect transition="in" filter="wipe(down)">
                                      <p:cBhvr>
                                        <p:cTn id="10" dur="500"/>
                                        <p:tgtEl>
                                          <p:spTgt spid="840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0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0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40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401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40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84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8" grpId="0" animBg="1"/>
      <p:bldP spid="84018" grpId="1" animBg="1"/>
      <p:bldP spid="84019" grpId="0" animBg="1"/>
      <p:bldP spid="84019" grpId="1" animBg="1"/>
      <p:bldP spid="84020" grpId="0"/>
      <p:bldP spid="84020" grpId="1"/>
      <p:bldP spid="84021" grpId="0" animBg="1"/>
      <p:bldP spid="84022" grpId="0" animBg="1"/>
      <p:bldP spid="84023" grpId="0"/>
      <p:bldP spid="840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938721"/>
            <a:ext cx="6572250" cy="857250"/>
          </a:xfrm>
        </p:spPr>
        <p:txBody>
          <a:bodyPr/>
          <a:lstStyle/>
          <a:p>
            <a:pPr algn="ctr"/>
            <a:r>
              <a:rPr lang="en-US" dirty="0"/>
              <a:t>BGP is Really </a:t>
            </a:r>
            <a:br>
              <a:rPr lang="en-US" dirty="0"/>
            </a:br>
            <a:r>
              <a:rPr lang="en-US" dirty="0"/>
              <a:t>About Routing Money</a:t>
            </a:r>
          </a:p>
        </p:txBody>
      </p:sp>
      <p:sp>
        <p:nvSpPr>
          <p:cNvPr id="3" name="Slide Number Placeholder 2"/>
          <p:cNvSpPr>
            <a:spLocks noGrp="1"/>
          </p:cNvSpPr>
          <p:nvPr>
            <p:ph type="sldNum" sz="quarter" idx="12"/>
          </p:nvPr>
        </p:nvSpPr>
        <p:spPr/>
        <p:txBody>
          <a:bodyPr/>
          <a:lstStyle/>
          <a:p>
            <a:pPr>
              <a:defRPr/>
            </a:pPr>
            <a:fld id="{C7B27427-F6B2-4549-BA66-8D47D086250B}" type="slidenum">
              <a:rPr lang="en-US" smtClean="0"/>
              <a:pPr>
                <a:defRPr/>
              </a:pPr>
              <a:t>21</a:t>
            </a:fld>
            <a:endParaRPr lang="en-US"/>
          </a:p>
        </p:txBody>
      </p:sp>
    </p:spTree>
    <p:extLst>
      <p:ext uri="{BB962C8B-B14F-4D97-AF65-F5344CB8AC3E}">
        <p14:creationId xmlns:p14="http://schemas.microsoft.com/office/powerpoint/2010/main" val="284473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233488" y="185738"/>
            <a:ext cx="6647260" cy="556022"/>
          </a:xfrm>
        </p:spPr>
        <p:txBody>
          <a:bodyPr/>
          <a:lstStyle/>
          <a:p>
            <a:r>
              <a:rPr lang="en-US" dirty="0">
                <a:latin typeface="Arial" charset="0"/>
                <a:ea typeface="MS PGothic" charset="0"/>
              </a:rPr>
              <a:t>Peering</a:t>
            </a:r>
            <a:endParaRPr lang="en-US" dirty="0">
              <a:solidFill>
                <a:schemeClr val="tx1"/>
              </a:solidFill>
              <a:latin typeface="Arial" charset="0"/>
              <a:ea typeface="MS PGothic" charset="0"/>
            </a:endParaRPr>
          </a:p>
        </p:txBody>
      </p:sp>
      <p:sp>
        <p:nvSpPr>
          <p:cNvPr id="50178" name="Content Placeholder 2"/>
          <p:cNvSpPr>
            <a:spLocks noGrp="1"/>
          </p:cNvSpPr>
          <p:nvPr>
            <p:ph idx="1"/>
          </p:nvPr>
        </p:nvSpPr>
        <p:spPr>
          <a:xfrm>
            <a:off x="1485900" y="741760"/>
            <a:ext cx="6172200" cy="3751659"/>
          </a:xfrm>
        </p:spPr>
        <p:txBody>
          <a:bodyPr/>
          <a:lstStyle/>
          <a:p>
            <a:pPr>
              <a:spcAft>
                <a:spcPts val="225"/>
              </a:spcAft>
            </a:pPr>
            <a:r>
              <a:rPr lang="en-US" dirty="0">
                <a:latin typeface="Arial" charset="0"/>
                <a:ea typeface="MS PGothic" charset="0"/>
              </a:rPr>
              <a:t>If an AS “peers” with another AS, the two </a:t>
            </a:r>
            <a:r>
              <a:rPr lang="en-US" dirty="0" err="1">
                <a:latin typeface="Arial" charset="0"/>
                <a:ea typeface="MS PGothic" charset="0"/>
              </a:rPr>
              <a:t>ASes</a:t>
            </a:r>
            <a:r>
              <a:rPr lang="en-US" dirty="0">
                <a:latin typeface="Arial" charset="0"/>
                <a:ea typeface="MS PGothic" charset="0"/>
              </a:rPr>
              <a:t> agree to exchange traffic only between their own endpoints and the endpoints in their customers’ networks.</a:t>
            </a:r>
          </a:p>
          <a:p>
            <a:pPr lvl="1">
              <a:spcAft>
                <a:spcPts val="225"/>
              </a:spcAft>
            </a:pPr>
            <a:r>
              <a:rPr lang="en-US" sz="1350" dirty="0">
                <a:latin typeface="Arial" charset="0"/>
                <a:ea typeface="MS PGothic" charset="0"/>
              </a:rPr>
              <a:t>This agreement can be formal or informal. </a:t>
            </a:r>
          </a:p>
          <a:p>
            <a:pPr lvl="1">
              <a:spcAft>
                <a:spcPts val="225"/>
              </a:spcAft>
            </a:pPr>
            <a:r>
              <a:rPr lang="en-US" sz="1350" dirty="0">
                <a:latin typeface="Arial" charset="0"/>
                <a:ea typeface="ＭＳ Ｐゴシック" charset="0"/>
              </a:rPr>
              <a:t>Where a peering agreement is formalized, it will usually include confidentiality and non-disclosure terms </a:t>
            </a:r>
            <a:endParaRPr lang="en-US" sz="1350" dirty="0">
              <a:latin typeface="Arial" charset="0"/>
              <a:ea typeface="MS PGothic" charset="0"/>
            </a:endParaRPr>
          </a:p>
          <a:p>
            <a:pPr>
              <a:spcAft>
                <a:spcPts val="225"/>
              </a:spcAft>
            </a:pPr>
            <a:r>
              <a:rPr lang="en-US" sz="1950" dirty="0">
                <a:latin typeface="Arial" charset="0"/>
                <a:ea typeface="MS PGothic" charset="0"/>
              </a:rPr>
              <a:t>Peering relationships may be settlement-free or paid, involving either monetary or other types of value exchange. </a:t>
            </a:r>
          </a:p>
          <a:p>
            <a:pPr lvl="1">
              <a:spcAft>
                <a:spcPts val="225"/>
              </a:spcAft>
            </a:pPr>
            <a:r>
              <a:rPr lang="en-US" sz="1350" dirty="0">
                <a:latin typeface="Arial" charset="0"/>
                <a:ea typeface="MS PGothic" charset="0"/>
              </a:rPr>
              <a:t>These are essentially barter transactions where both sides negotiate until they perceive equal value in the relationship. </a:t>
            </a:r>
          </a:p>
          <a:p>
            <a:pPr lvl="1"/>
            <a:r>
              <a:rPr lang="en-US" sz="1350" dirty="0">
                <a:latin typeface="Arial" charset="0"/>
                <a:ea typeface="MS PGothic" charset="0"/>
              </a:rPr>
              <a:t>The customer routes that are exchanged in a paid peering relationship are the same as in a settlement-free peering relationship. </a:t>
            </a:r>
          </a:p>
        </p:txBody>
      </p:sp>
      <p:sp>
        <p:nvSpPr>
          <p:cNvPr id="5017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582748E-7D54-3645-929B-4CF25FF4E781}" type="slidenum">
              <a:rPr lang="en-US" sz="900">
                <a:solidFill>
                  <a:srgbClr val="7F7F7F"/>
                </a:solidFill>
              </a:rPr>
              <a:pPr/>
              <a:t>22</a:t>
            </a:fld>
            <a:endParaRPr lang="en-US" sz="900">
              <a:solidFill>
                <a:srgbClr val="7F7F7F"/>
              </a:solidFill>
            </a:endParaRPr>
          </a:p>
        </p:txBody>
      </p:sp>
    </p:spTree>
    <p:extLst>
      <p:ext uri="{BB962C8B-B14F-4D97-AF65-F5344CB8AC3E}">
        <p14:creationId xmlns:p14="http://schemas.microsoft.com/office/powerpoint/2010/main" val="14512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233488" y="185738"/>
            <a:ext cx="6647260" cy="556022"/>
          </a:xfrm>
        </p:spPr>
        <p:txBody>
          <a:bodyPr/>
          <a:lstStyle/>
          <a:p>
            <a:r>
              <a:rPr lang="en-US" dirty="0">
                <a:latin typeface="Arial" charset="0"/>
                <a:ea typeface="MS PGothic" charset="0"/>
              </a:rPr>
              <a:t>Basic Requirements to Peer</a:t>
            </a:r>
            <a:endParaRPr lang="en-US" dirty="0">
              <a:solidFill>
                <a:schemeClr val="tx1"/>
              </a:solidFill>
              <a:latin typeface="Arial" charset="0"/>
              <a:ea typeface="MS PGothic" charset="0"/>
            </a:endParaRPr>
          </a:p>
        </p:txBody>
      </p:sp>
      <p:sp>
        <p:nvSpPr>
          <p:cNvPr id="56322" name="Content Placeholder 2"/>
          <p:cNvSpPr>
            <a:spLocks noGrp="1"/>
          </p:cNvSpPr>
          <p:nvPr>
            <p:ph idx="1"/>
          </p:nvPr>
        </p:nvSpPr>
        <p:spPr>
          <a:xfrm>
            <a:off x="1485900" y="912019"/>
            <a:ext cx="6172200" cy="3581400"/>
          </a:xfrm>
        </p:spPr>
        <p:txBody>
          <a:bodyPr/>
          <a:lstStyle/>
          <a:p>
            <a:r>
              <a:rPr lang="en-US" sz="1800" b="1">
                <a:latin typeface="Arial" charset="0"/>
                <a:ea typeface="MS PGothic" charset="0"/>
              </a:rPr>
              <a:t>A network looking to peer </a:t>
            </a:r>
            <a:r>
              <a:rPr lang="en-US" sz="1800" b="1" u="sng">
                <a:latin typeface="Arial" charset="0"/>
                <a:ea typeface="MS PGothic" charset="0"/>
              </a:rPr>
              <a:t>must have</a:t>
            </a:r>
            <a:r>
              <a:rPr lang="en-US" sz="1800">
                <a:latin typeface="Arial" charset="0"/>
                <a:ea typeface="MS PGothic" charset="0"/>
              </a:rPr>
              <a:t>:</a:t>
            </a:r>
          </a:p>
          <a:p>
            <a:pPr lvl="1"/>
            <a:r>
              <a:rPr lang="en-US" sz="1650">
                <a:latin typeface="Arial" charset="0"/>
                <a:ea typeface="MS PGothic" charset="0"/>
              </a:rPr>
              <a:t>A public AS number assigned by a Regional Internet Registry (RIR). </a:t>
            </a:r>
          </a:p>
          <a:p>
            <a:pPr lvl="2">
              <a:spcAft>
                <a:spcPts val="900"/>
              </a:spcAft>
            </a:pPr>
            <a:r>
              <a:rPr lang="en-US" sz="1500">
                <a:latin typeface="Arial" charset="0"/>
                <a:ea typeface="MS PGothic" charset="0"/>
              </a:rPr>
              <a:t>Without this, the network will not have a unique “identity” on the Internet for the purposes of routing traffic.</a:t>
            </a:r>
          </a:p>
          <a:p>
            <a:pPr lvl="1"/>
            <a:r>
              <a:rPr lang="en-US" sz="1650">
                <a:latin typeface="Arial" charset="0"/>
                <a:ea typeface="MS PGothic" charset="0"/>
              </a:rPr>
              <a:t>At least one block of public IP addresses (independent of any upstream provider) assigned by an RIR. </a:t>
            </a:r>
          </a:p>
          <a:p>
            <a:pPr lvl="2">
              <a:spcAft>
                <a:spcPts val="900"/>
              </a:spcAft>
            </a:pPr>
            <a:r>
              <a:rPr lang="en-US" sz="1500">
                <a:latin typeface="Arial" charset="0"/>
                <a:ea typeface="MS PGothic" charset="0"/>
              </a:rPr>
              <a:t>These addresses are what the network “announces” or “advertises” to other networks it interconnects with. </a:t>
            </a:r>
          </a:p>
          <a:p>
            <a:pPr lvl="1"/>
            <a:r>
              <a:rPr lang="en-US" sz="1650">
                <a:latin typeface="Arial" charset="0"/>
                <a:ea typeface="MS PGothic" charset="0"/>
              </a:rPr>
              <a:t>A network edge router capable of running the BGP protocol, and the technical capability to configure and manage BGP interconnections.</a:t>
            </a:r>
          </a:p>
          <a:p>
            <a:pPr lvl="1"/>
            <a:endParaRPr lang="en-US">
              <a:latin typeface="Arial" charset="0"/>
              <a:ea typeface="MS PGothic" charset="0"/>
            </a:endParaRPr>
          </a:p>
        </p:txBody>
      </p:sp>
      <p:sp>
        <p:nvSpPr>
          <p:cNvPr id="5632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6AD18765-20D9-B645-BB42-4293BAB63B1C}" type="slidenum">
              <a:rPr lang="en-US" sz="900">
                <a:solidFill>
                  <a:srgbClr val="7F7F7F"/>
                </a:solidFill>
              </a:rPr>
              <a:pPr/>
              <a:t>23</a:t>
            </a:fld>
            <a:endParaRPr lang="en-US" sz="900">
              <a:solidFill>
                <a:srgbClr val="7F7F7F"/>
              </a:solidFill>
            </a:endParaRPr>
          </a:p>
        </p:txBody>
      </p:sp>
    </p:spTree>
    <p:extLst>
      <p:ext uri="{BB962C8B-B14F-4D97-AF65-F5344CB8AC3E}">
        <p14:creationId xmlns:p14="http://schemas.microsoft.com/office/powerpoint/2010/main" val="405538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233488" y="185738"/>
            <a:ext cx="6647260" cy="556022"/>
          </a:xfrm>
        </p:spPr>
        <p:txBody>
          <a:bodyPr/>
          <a:lstStyle/>
          <a:p>
            <a:r>
              <a:rPr lang="en-US" dirty="0">
                <a:latin typeface="Arial" charset="0"/>
                <a:ea typeface="MS PGothic" charset="0"/>
              </a:rPr>
              <a:t>Motivation for Peering</a:t>
            </a:r>
            <a:endParaRPr lang="en-US" dirty="0">
              <a:solidFill>
                <a:schemeClr val="tx1"/>
              </a:solidFill>
              <a:latin typeface="Arial" charset="0"/>
              <a:ea typeface="MS PGothic" charset="0"/>
            </a:endParaRPr>
          </a:p>
        </p:txBody>
      </p:sp>
      <p:sp>
        <p:nvSpPr>
          <p:cNvPr id="58370" name="Content Placeholder 2"/>
          <p:cNvSpPr>
            <a:spLocks noGrp="1"/>
          </p:cNvSpPr>
          <p:nvPr>
            <p:ph idx="1"/>
          </p:nvPr>
        </p:nvSpPr>
        <p:spPr>
          <a:xfrm>
            <a:off x="1485900" y="912019"/>
            <a:ext cx="6172200" cy="3581400"/>
          </a:xfrm>
        </p:spPr>
        <p:txBody>
          <a:bodyPr/>
          <a:lstStyle/>
          <a:p>
            <a:pPr>
              <a:spcAft>
                <a:spcPts val="900"/>
              </a:spcAft>
            </a:pPr>
            <a:r>
              <a:rPr lang="en-US" dirty="0">
                <a:latin typeface="Arial" charset="0"/>
                <a:ea typeface="MS PGothic" charset="0"/>
              </a:rPr>
              <a:t>Network effects</a:t>
            </a:r>
          </a:p>
          <a:p>
            <a:pPr>
              <a:spcAft>
                <a:spcPts val="900"/>
              </a:spcAft>
            </a:pPr>
            <a:r>
              <a:rPr lang="en-US" dirty="0">
                <a:latin typeface="Arial" charset="0"/>
                <a:ea typeface="MS PGothic" charset="0"/>
              </a:rPr>
              <a:t>Increased redundancy</a:t>
            </a:r>
          </a:p>
          <a:p>
            <a:pPr>
              <a:spcAft>
                <a:spcPts val="900"/>
              </a:spcAft>
            </a:pPr>
            <a:r>
              <a:rPr lang="en-US" dirty="0">
                <a:latin typeface="Arial" charset="0"/>
                <a:ea typeface="MS PGothic" charset="0"/>
              </a:rPr>
              <a:t>Increased routing control</a:t>
            </a:r>
          </a:p>
          <a:p>
            <a:pPr>
              <a:spcAft>
                <a:spcPts val="900"/>
              </a:spcAft>
            </a:pPr>
            <a:r>
              <a:rPr lang="en-US" dirty="0">
                <a:latin typeface="Arial" charset="0"/>
                <a:ea typeface="MS PGothic" charset="0"/>
              </a:rPr>
              <a:t>Reduced latency</a:t>
            </a:r>
          </a:p>
          <a:p>
            <a:pPr>
              <a:spcAft>
                <a:spcPts val="900"/>
              </a:spcAft>
            </a:pPr>
            <a:r>
              <a:rPr lang="en-US" dirty="0">
                <a:latin typeface="Arial" charset="0"/>
                <a:ea typeface="MS PGothic" charset="0"/>
              </a:rPr>
              <a:t>Reduced congestion</a:t>
            </a:r>
          </a:p>
          <a:p>
            <a:pPr>
              <a:spcAft>
                <a:spcPts val="900"/>
              </a:spcAft>
            </a:pPr>
            <a:r>
              <a:rPr lang="en-US" dirty="0">
                <a:latin typeface="Arial" charset="0"/>
                <a:ea typeface="MS PGothic" charset="0"/>
              </a:rPr>
              <a:t>Improved traffic management and predictability of traffic</a:t>
            </a:r>
          </a:p>
          <a:p>
            <a:pPr>
              <a:spcAft>
                <a:spcPts val="900"/>
              </a:spcAft>
            </a:pPr>
            <a:r>
              <a:rPr lang="en-US" dirty="0">
                <a:latin typeface="Arial" charset="0"/>
                <a:ea typeface="MS PGothic" charset="0"/>
              </a:rPr>
              <a:t>Reduced costs</a:t>
            </a:r>
          </a:p>
        </p:txBody>
      </p:sp>
      <p:sp>
        <p:nvSpPr>
          <p:cNvPr id="5837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DECE6D76-F0C6-7B4A-8ACA-EE8EAA7D3A80}" type="slidenum">
              <a:rPr lang="en-US" sz="900">
                <a:solidFill>
                  <a:srgbClr val="7F7F7F"/>
                </a:solidFill>
              </a:rPr>
              <a:pPr/>
              <a:t>24</a:t>
            </a:fld>
            <a:endParaRPr lang="en-US" sz="900">
              <a:solidFill>
                <a:srgbClr val="7F7F7F"/>
              </a:solidFill>
            </a:endParaRPr>
          </a:p>
        </p:txBody>
      </p:sp>
    </p:spTree>
    <p:extLst>
      <p:ext uri="{BB962C8B-B14F-4D97-AF65-F5344CB8AC3E}">
        <p14:creationId xmlns:p14="http://schemas.microsoft.com/office/powerpoint/2010/main" val="162008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233488" y="244898"/>
            <a:ext cx="6647260" cy="556022"/>
          </a:xfrm>
        </p:spPr>
        <p:txBody>
          <a:bodyPr/>
          <a:lstStyle/>
          <a:p>
            <a:r>
              <a:rPr lang="en-US" dirty="0">
                <a:latin typeface="Arial" charset="0"/>
                <a:ea typeface="MS PGothic" charset="0"/>
              </a:rPr>
              <a:t>Peering Policies</a:t>
            </a:r>
            <a:endParaRPr lang="en-US" dirty="0">
              <a:solidFill>
                <a:schemeClr val="tx1"/>
              </a:solidFill>
              <a:latin typeface="Arial" charset="0"/>
              <a:ea typeface="MS PGothic" charset="0"/>
            </a:endParaRPr>
          </a:p>
        </p:txBody>
      </p:sp>
      <p:sp>
        <p:nvSpPr>
          <p:cNvPr id="60418" name="Content Placeholder 2"/>
          <p:cNvSpPr>
            <a:spLocks noGrp="1"/>
          </p:cNvSpPr>
          <p:nvPr>
            <p:ph idx="1"/>
          </p:nvPr>
        </p:nvSpPr>
        <p:spPr>
          <a:xfrm>
            <a:off x="1485900" y="912019"/>
            <a:ext cx="6172200" cy="3581400"/>
          </a:xfrm>
        </p:spPr>
        <p:txBody>
          <a:bodyPr/>
          <a:lstStyle/>
          <a:p>
            <a:pPr>
              <a:spcAft>
                <a:spcPts val="900"/>
              </a:spcAft>
            </a:pPr>
            <a:r>
              <a:rPr lang="en-US" dirty="0">
                <a:latin typeface="Arial" charset="0"/>
                <a:ea typeface="MS PGothic" charset="0"/>
              </a:rPr>
              <a:t>Each network operator establishes a set of criteria to determine the networks with which they will interconnect or peer. </a:t>
            </a:r>
          </a:p>
          <a:p>
            <a:r>
              <a:rPr lang="en-US" dirty="0" err="1">
                <a:latin typeface="Arial" charset="0"/>
                <a:ea typeface="MS PGothic" charset="0"/>
              </a:rPr>
              <a:t>PeeringDB</a:t>
            </a:r>
            <a:r>
              <a:rPr lang="en-US" dirty="0">
                <a:latin typeface="Arial" charset="0"/>
                <a:ea typeface="MS PGothic" charset="0"/>
              </a:rPr>
              <a:t> categorizes policies as:</a:t>
            </a:r>
          </a:p>
          <a:p>
            <a:pPr lvl="1"/>
            <a:r>
              <a:rPr lang="en-US" i="1" dirty="0">
                <a:latin typeface="Arial" charset="0"/>
                <a:ea typeface="MS PGothic" charset="0"/>
              </a:rPr>
              <a:t>Open</a:t>
            </a:r>
          </a:p>
          <a:p>
            <a:pPr lvl="1"/>
            <a:r>
              <a:rPr lang="en-US" i="1" dirty="0">
                <a:latin typeface="Arial" charset="0"/>
                <a:ea typeface="MS PGothic" charset="0"/>
              </a:rPr>
              <a:t>Selective</a:t>
            </a:r>
          </a:p>
          <a:p>
            <a:pPr lvl="1"/>
            <a:r>
              <a:rPr lang="en-US" i="1" dirty="0">
                <a:latin typeface="Arial" charset="0"/>
                <a:ea typeface="MS PGothic" charset="0"/>
              </a:rPr>
              <a:t>Restrictive</a:t>
            </a:r>
          </a:p>
        </p:txBody>
      </p:sp>
      <p:sp>
        <p:nvSpPr>
          <p:cNvPr id="6041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ED933E3A-4198-8C45-9F41-A2C9E694D17F}" type="slidenum">
              <a:rPr lang="en-US" sz="900">
                <a:solidFill>
                  <a:srgbClr val="7F7F7F"/>
                </a:solidFill>
              </a:rPr>
              <a:pPr/>
              <a:t>25</a:t>
            </a:fld>
            <a:endParaRPr lang="en-US" sz="900">
              <a:solidFill>
                <a:srgbClr val="7F7F7F"/>
              </a:solidFill>
            </a:endParaRPr>
          </a:p>
        </p:txBody>
      </p:sp>
    </p:spTree>
    <p:extLst>
      <p:ext uri="{BB962C8B-B14F-4D97-AF65-F5344CB8AC3E}">
        <p14:creationId xmlns:p14="http://schemas.microsoft.com/office/powerpoint/2010/main" val="1558799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233488" y="185738"/>
            <a:ext cx="6647260" cy="556022"/>
          </a:xfrm>
        </p:spPr>
        <p:txBody>
          <a:bodyPr/>
          <a:lstStyle/>
          <a:p>
            <a:r>
              <a:rPr lang="en-US" dirty="0">
                <a:latin typeface="Arial" charset="0"/>
                <a:ea typeface="MS PGothic" charset="0"/>
              </a:rPr>
              <a:t>Peering Policies</a:t>
            </a:r>
            <a:endParaRPr lang="en-US" dirty="0">
              <a:solidFill>
                <a:schemeClr val="tx1"/>
              </a:solidFill>
              <a:latin typeface="Arial" charset="0"/>
              <a:ea typeface="MS PGothic" charset="0"/>
            </a:endParaRPr>
          </a:p>
        </p:txBody>
      </p:sp>
      <p:sp>
        <p:nvSpPr>
          <p:cNvPr id="62466" name="Content Placeholder 2"/>
          <p:cNvSpPr>
            <a:spLocks noGrp="1"/>
          </p:cNvSpPr>
          <p:nvPr>
            <p:ph idx="1"/>
          </p:nvPr>
        </p:nvSpPr>
        <p:spPr>
          <a:xfrm>
            <a:off x="1485900" y="912019"/>
            <a:ext cx="6172200" cy="3581400"/>
          </a:xfrm>
        </p:spPr>
        <p:txBody>
          <a:bodyPr/>
          <a:lstStyle/>
          <a:p>
            <a:r>
              <a:rPr lang="en-US" b="1" dirty="0">
                <a:latin typeface="Arial" charset="0"/>
                <a:ea typeface="MS PGothic" charset="0"/>
              </a:rPr>
              <a:t>Network operators will often include in their peering policy a set of technical requirements and operational requirements.</a:t>
            </a:r>
          </a:p>
          <a:p>
            <a:pPr lvl="1"/>
            <a:r>
              <a:rPr lang="en-US" dirty="0">
                <a:latin typeface="Arial" charset="0"/>
                <a:ea typeface="MS PGothic" charset="0"/>
              </a:rPr>
              <a:t>These may also include:</a:t>
            </a:r>
          </a:p>
          <a:p>
            <a:pPr lvl="2"/>
            <a:r>
              <a:rPr lang="en-US" dirty="0">
                <a:latin typeface="Arial" charset="0"/>
                <a:ea typeface="MS PGothic" charset="0"/>
              </a:rPr>
              <a:t>Network capacity</a:t>
            </a:r>
          </a:p>
          <a:p>
            <a:pPr lvl="2"/>
            <a:r>
              <a:rPr lang="en-US" dirty="0">
                <a:latin typeface="Arial" charset="0"/>
                <a:ea typeface="MS PGothic" charset="0"/>
              </a:rPr>
              <a:t>Geographic scope</a:t>
            </a:r>
          </a:p>
          <a:p>
            <a:pPr lvl="2"/>
            <a:r>
              <a:rPr lang="en-US" dirty="0">
                <a:latin typeface="Arial" charset="0"/>
                <a:ea typeface="MS PGothic" charset="0"/>
              </a:rPr>
              <a:t>Routing</a:t>
            </a:r>
          </a:p>
          <a:p>
            <a:pPr lvl="2"/>
            <a:r>
              <a:rPr lang="en-US" dirty="0">
                <a:latin typeface="Arial" charset="0"/>
                <a:ea typeface="MS PGothic" charset="0"/>
              </a:rPr>
              <a:t>Network operations centers (NOCs)</a:t>
            </a:r>
          </a:p>
          <a:p>
            <a:pPr lvl="2"/>
            <a:r>
              <a:rPr lang="en-US" dirty="0">
                <a:latin typeface="Arial" charset="0"/>
                <a:ea typeface="MS PGothic" charset="0"/>
              </a:rPr>
              <a:t>Network traffic ratios and volumes</a:t>
            </a:r>
          </a:p>
          <a:p>
            <a:pPr lvl="2">
              <a:spcAft>
                <a:spcPts val="900"/>
              </a:spcAft>
            </a:pPr>
            <a:r>
              <a:rPr lang="en-US" dirty="0">
                <a:latin typeface="Arial" charset="0"/>
                <a:ea typeface="MS PGothic" charset="0"/>
              </a:rPr>
              <a:t>Filtering</a:t>
            </a:r>
          </a:p>
          <a:p>
            <a:r>
              <a:rPr lang="en-US" b="1" dirty="0">
                <a:latin typeface="Arial" charset="0"/>
                <a:ea typeface="MS PGothic" charset="0"/>
              </a:rPr>
              <a:t>Many policies are publicly available online.</a:t>
            </a:r>
          </a:p>
          <a:p>
            <a:endParaRPr lang="en-US" dirty="0">
              <a:latin typeface="Arial" charset="0"/>
              <a:ea typeface="MS PGothic" charset="0"/>
            </a:endParaRPr>
          </a:p>
          <a:p>
            <a:pPr lvl="1"/>
            <a:endParaRPr lang="en-US" dirty="0">
              <a:latin typeface="Arial" charset="0"/>
              <a:ea typeface="MS PGothic" charset="0"/>
            </a:endParaRPr>
          </a:p>
        </p:txBody>
      </p:sp>
      <p:sp>
        <p:nvSpPr>
          <p:cNvPr id="6246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E31F68F8-EFD1-254F-BD89-510D631BA42B}" type="slidenum">
              <a:rPr lang="en-US" sz="900">
                <a:solidFill>
                  <a:srgbClr val="7F7F7F"/>
                </a:solidFill>
              </a:rPr>
              <a:pPr/>
              <a:t>26</a:t>
            </a:fld>
            <a:endParaRPr lang="en-US" sz="900">
              <a:solidFill>
                <a:srgbClr val="7F7F7F"/>
              </a:solidFill>
            </a:endParaRPr>
          </a:p>
        </p:txBody>
      </p:sp>
    </p:spTree>
    <p:extLst>
      <p:ext uri="{BB962C8B-B14F-4D97-AF65-F5344CB8AC3E}">
        <p14:creationId xmlns:p14="http://schemas.microsoft.com/office/powerpoint/2010/main" val="73225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233488" y="185738"/>
            <a:ext cx="6647260" cy="556022"/>
          </a:xfrm>
        </p:spPr>
        <p:txBody>
          <a:bodyPr/>
          <a:lstStyle/>
          <a:p>
            <a:r>
              <a:rPr lang="en-US" dirty="0">
                <a:latin typeface="Arial" charset="0"/>
                <a:ea typeface="MS PGothic" charset="0"/>
              </a:rPr>
              <a:t>Transit</a:t>
            </a:r>
            <a:endParaRPr lang="en-US" dirty="0">
              <a:solidFill>
                <a:schemeClr val="tx1"/>
              </a:solidFill>
              <a:latin typeface="Arial" charset="0"/>
              <a:ea typeface="MS PGothic" charset="0"/>
            </a:endParaRPr>
          </a:p>
        </p:txBody>
      </p:sp>
      <p:sp>
        <p:nvSpPr>
          <p:cNvPr id="48130" name="Content Placeholder 2"/>
          <p:cNvSpPr>
            <a:spLocks noGrp="1"/>
          </p:cNvSpPr>
          <p:nvPr>
            <p:ph idx="1"/>
          </p:nvPr>
        </p:nvSpPr>
        <p:spPr>
          <a:xfrm>
            <a:off x="1485900" y="824584"/>
            <a:ext cx="6172200" cy="3751659"/>
          </a:xfrm>
        </p:spPr>
        <p:txBody>
          <a:bodyPr/>
          <a:lstStyle/>
          <a:p>
            <a:pPr>
              <a:spcAft>
                <a:spcPts val="900"/>
              </a:spcAft>
            </a:pPr>
            <a:r>
              <a:rPr lang="en-US" dirty="0">
                <a:latin typeface="Arial" charset="0"/>
                <a:ea typeface="MS PGothic" charset="0"/>
              </a:rPr>
              <a:t>If an AS provides “transit” service for a customer AS, it can carry traffic between that customer’s network and all other Internet endpoints. </a:t>
            </a:r>
          </a:p>
          <a:p>
            <a:r>
              <a:rPr lang="en-US" dirty="0">
                <a:latin typeface="Arial" charset="0"/>
                <a:ea typeface="MS PGothic" charset="0"/>
              </a:rPr>
              <a:t>Transit relationships may be:</a:t>
            </a:r>
          </a:p>
          <a:p>
            <a:pPr lvl="1"/>
            <a:r>
              <a:rPr lang="en-US" dirty="0">
                <a:latin typeface="Arial" charset="0"/>
                <a:ea typeface="MS PGothic" charset="0"/>
              </a:rPr>
              <a:t>“</a:t>
            </a:r>
            <a:r>
              <a:rPr lang="en-US" altLang="ja-JP" b="1" i="1" dirty="0">
                <a:latin typeface="Arial" charset="0"/>
                <a:ea typeface="MS PGothic" charset="0"/>
              </a:rPr>
              <a:t>full</a:t>
            </a:r>
            <a:r>
              <a:rPr lang="en-US" dirty="0">
                <a:latin typeface="Arial" charset="0"/>
                <a:ea typeface="MS PGothic" charset="0"/>
              </a:rPr>
              <a:t>”</a:t>
            </a:r>
            <a:r>
              <a:rPr lang="en-US" altLang="ja-JP" dirty="0">
                <a:latin typeface="Arial" charset="0"/>
                <a:ea typeface="MS PGothic" charset="0"/>
              </a:rPr>
              <a:t> – the customer receives routes for all Internet destinations from its transit provider), or </a:t>
            </a:r>
          </a:p>
          <a:p>
            <a:pPr lvl="1">
              <a:spcAft>
                <a:spcPts val="900"/>
              </a:spcAft>
            </a:pPr>
            <a:r>
              <a:rPr lang="en-US" dirty="0">
                <a:latin typeface="Arial" charset="0"/>
                <a:ea typeface="MS PGothic" charset="0"/>
              </a:rPr>
              <a:t>“</a:t>
            </a:r>
            <a:r>
              <a:rPr lang="en-US" altLang="ja-JP" b="1" i="1" dirty="0">
                <a:latin typeface="Arial" charset="0"/>
                <a:ea typeface="MS PGothic" charset="0"/>
              </a:rPr>
              <a:t>partial</a:t>
            </a:r>
            <a:r>
              <a:rPr lang="en-US" dirty="0">
                <a:latin typeface="Arial" charset="0"/>
                <a:ea typeface="MS PGothic" charset="0"/>
              </a:rPr>
              <a:t>”</a:t>
            </a:r>
            <a:r>
              <a:rPr lang="en-US" altLang="ja-JP" dirty="0">
                <a:latin typeface="Arial" charset="0"/>
                <a:ea typeface="MS PGothic" charset="0"/>
              </a:rPr>
              <a:t> – the customer receives routes for some subset of all Internet endpoints.</a:t>
            </a:r>
          </a:p>
          <a:p>
            <a:r>
              <a:rPr lang="en-US" dirty="0">
                <a:latin typeface="Arial" charset="0"/>
                <a:ea typeface="MS PGothic" charset="0"/>
              </a:rPr>
              <a:t>Transit is always a service offered for a fee. </a:t>
            </a:r>
          </a:p>
        </p:txBody>
      </p:sp>
      <p:sp>
        <p:nvSpPr>
          <p:cNvPr id="4813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9587B9FB-1604-4947-9833-7334796F89EF}" type="slidenum">
              <a:rPr lang="en-US" sz="900">
                <a:solidFill>
                  <a:srgbClr val="7F7F7F"/>
                </a:solidFill>
              </a:rPr>
              <a:pPr/>
              <a:t>27</a:t>
            </a:fld>
            <a:endParaRPr lang="en-US" sz="900">
              <a:solidFill>
                <a:srgbClr val="7F7F7F"/>
              </a:solidFill>
            </a:endParaRPr>
          </a:p>
        </p:txBody>
      </p:sp>
    </p:spTree>
    <p:extLst>
      <p:ext uri="{BB962C8B-B14F-4D97-AF65-F5344CB8AC3E}">
        <p14:creationId xmlns:p14="http://schemas.microsoft.com/office/powerpoint/2010/main" val="304063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2700"/>
              <a:t>Internet Business Model (Simplified)</a:t>
            </a:r>
          </a:p>
        </p:txBody>
      </p:sp>
      <p:sp>
        <p:nvSpPr>
          <p:cNvPr id="88067" name="Rectangle 3"/>
          <p:cNvSpPr>
            <a:spLocks noGrp="1" noChangeArrowheads="1"/>
          </p:cNvSpPr>
          <p:nvPr>
            <p:ph idx="1"/>
          </p:nvPr>
        </p:nvSpPr>
        <p:spPr>
          <a:xfrm>
            <a:off x="1485900" y="3829051"/>
            <a:ext cx="6172200" cy="1394222"/>
          </a:xfrm>
        </p:spPr>
        <p:txBody>
          <a:bodyPr>
            <a:normAutofit/>
          </a:bodyPr>
          <a:lstStyle/>
          <a:p>
            <a:pPr>
              <a:lnSpc>
                <a:spcPct val="90000"/>
              </a:lnSpc>
            </a:pPr>
            <a:r>
              <a:rPr lang="en-US" b="1"/>
              <a:t>Customer/Provider:</a:t>
            </a:r>
            <a:r>
              <a:rPr lang="en-US"/>
              <a:t> One AS pays another for reachability to some set of destinations</a:t>
            </a:r>
          </a:p>
          <a:p>
            <a:pPr>
              <a:lnSpc>
                <a:spcPct val="90000"/>
              </a:lnSpc>
            </a:pPr>
            <a:r>
              <a:rPr lang="en-US" b="1"/>
              <a:t>“Settlement-free” Peering: </a:t>
            </a:r>
            <a:r>
              <a:rPr lang="en-US"/>
              <a:t>Bartering.  Two ASes exchange routes with one another.</a:t>
            </a:r>
            <a:endParaRPr lang="en-US" b="1"/>
          </a:p>
          <a:p>
            <a:pPr>
              <a:lnSpc>
                <a:spcPct val="90000"/>
              </a:lnSpc>
            </a:pPr>
            <a:endParaRPr lang="en-US" b="1"/>
          </a:p>
        </p:txBody>
      </p:sp>
      <p:sp>
        <p:nvSpPr>
          <p:cNvPr id="30" name="Slide Number Placeholder 5"/>
          <p:cNvSpPr>
            <a:spLocks noGrp="1"/>
          </p:cNvSpPr>
          <p:nvPr>
            <p:ph type="sldNum" sz="quarter" idx="12"/>
          </p:nvPr>
        </p:nvSpPr>
        <p:spPr/>
        <p:txBody>
          <a:bodyPr/>
          <a:lstStyle/>
          <a:p>
            <a:fld id="{53506624-2438-A04D-A508-35C12302D522}" type="slidenum">
              <a:rPr lang="en-US"/>
              <a:pPr/>
              <a:t>28</a:t>
            </a:fld>
            <a:endParaRPr lang="en-US"/>
          </a:p>
        </p:txBody>
      </p:sp>
      <p:sp>
        <p:nvSpPr>
          <p:cNvPr id="88084" name="Freeform 20"/>
          <p:cNvSpPr>
            <a:spLocks/>
          </p:cNvSpPr>
          <p:nvPr/>
        </p:nvSpPr>
        <p:spPr bwMode="auto">
          <a:xfrm>
            <a:off x="3543300" y="1028700"/>
            <a:ext cx="2514600" cy="20574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68" name="Cloud"/>
          <p:cNvSpPr>
            <a:spLocks noChangeAspect="1" noEditPoints="1" noChangeArrowheads="1"/>
          </p:cNvSpPr>
          <p:nvPr/>
        </p:nvSpPr>
        <p:spPr bwMode="auto">
          <a:xfrm>
            <a:off x="2286000" y="205740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2" name="Cloud"/>
          <p:cNvSpPr>
            <a:spLocks noChangeAspect="1" noEditPoints="1" noChangeArrowheads="1"/>
          </p:cNvSpPr>
          <p:nvPr/>
        </p:nvSpPr>
        <p:spPr bwMode="auto">
          <a:xfrm>
            <a:off x="4000500" y="2000250"/>
            <a:ext cx="125730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17"/>
          <p:cNvGrpSpPr>
            <a:grpSpLocks/>
          </p:cNvGrpSpPr>
          <p:nvPr/>
        </p:nvGrpSpPr>
        <p:grpSpPr bwMode="auto">
          <a:xfrm>
            <a:off x="2286000" y="1200150"/>
            <a:ext cx="1257300" cy="679847"/>
            <a:chOff x="384" y="912"/>
            <a:chExt cx="1056" cy="571"/>
          </a:xfrm>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4" name="Text Box 10"/>
            <p:cNvSpPr txBox="1">
              <a:spLocks noChangeArrowheads="1"/>
            </p:cNvSpPr>
            <p:nvPr/>
          </p:nvSpPr>
          <p:spPr bwMode="auto">
            <a:xfrm>
              <a:off x="576" y="1056"/>
              <a:ext cx="720" cy="42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Provider</a:t>
              </a:r>
            </a:p>
          </p:txBody>
        </p:sp>
      </p:grpSp>
      <p:sp>
        <p:nvSpPr>
          <p:cNvPr id="88075" name="Text Box 11"/>
          <p:cNvSpPr txBox="1">
            <a:spLocks noChangeArrowheads="1"/>
          </p:cNvSpPr>
          <p:nvPr/>
        </p:nvSpPr>
        <p:spPr bwMode="auto">
          <a:xfrm>
            <a:off x="4400550" y="2171700"/>
            <a:ext cx="8572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Peer</a:t>
            </a:r>
          </a:p>
        </p:txBody>
      </p:sp>
      <p:grpSp>
        <p:nvGrpSpPr>
          <p:cNvPr id="3" name="Group 18"/>
          <p:cNvGrpSpPr>
            <a:grpSpLocks/>
          </p:cNvGrpSpPr>
          <p:nvPr/>
        </p:nvGrpSpPr>
        <p:grpSpPr bwMode="auto">
          <a:xfrm>
            <a:off x="2286000" y="3000375"/>
            <a:ext cx="1257300" cy="657225"/>
            <a:chOff x="384" y="2424"/>
            <a:chExt cx="1056" cy="552"/>
          </a:xfrm>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76" name="Text Box 12"/>
            <p:cNvSpPr txBox="1">
              <a:spLocks noChangeArrowheads="1"/>
            </p:cNvSpPr>
            <p:nvPr/>
          </p:nvSpPr>
          <p:spPr bwMode="auto">
            <a:xfrm>
              <a:off x="576" y="2553"/>
              <a:ext cx="864" cy="25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solidFill>
                    <a:srgbClr val="FF3300"/>
                  </a:solidFill>
                </a:rPr>
                <a:t>Customer</a:t>
              </a:r>
            </a:p>
          </p:txBody>
        </p:sp>
      </p:grpSp>
      <p:sp>
        <p:nvSpPr>
          <p:cNvPr id="88077" name="Line 13"/>
          <p:cNvSpPr>
            <a:spLocks noChangeShapeType="1"/>
          </p:cNvSpPr>
          <p:nvPr/>
        </p:nvSpPr>
        <p:spPr bwMode="auto">
          <a:xfrm>
            <a:off x="2914650" y="1828800"/>
            <a:ext cx="0" cy="2857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78" name="Line 14"/>
          <p:cNvSpPr>
            <a:spLocks noChangeShapeType="1"/>
          </p:cNvSpPr>
          <p:nvPr/>
        </p:nvSpPr>
        <p:spPr bwMode="auto">
          <a:xfrm>
            <a:off x="2914650" y="2686050"/>
            <a:ext cx="0" cy="28575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79" name="Line 15"/>
          <p:cNvSpPr>
            <a:spLocks noChangeShapeType="1"/>
          </p:cNvSpPr>
          <p:nvPr/>
        </p:nvSpPr>
        <p:spPr bwMode="auto">
          <a:xfrm>
            <a:off x="3543300" y="2343150"/>
            <a:ext cx="45720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sp>
        <p:nvSpPr>
          <p:cNvPr id="88080" name="Text Box 16"/>
          <p:cNvSpPr txBox="1">
            <a:spLocks noChangeArrowheads="1"/>
          </p:cNvSpPr>
          <p:nvPr/>
        </p:nvSpPr>
        <p:spPr bwMode="auto">
          <a:xfrm>
            <a:off x="4857750" y="1257301"/>
            <a:ext cx="2800350" cy="5078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sz="1350" b="1"/>
              <a:t>Preferences implemented with local preference manipulation</a:t>
            </a:r>
          </a:p>
        </p:txBody>
      </p:sp>
      <p:sp>
        <p:nvSpPr>
          <p:cNvPr id="88083" name="Cloud"/>
          <p:cNvSpPr>
            <a:spLocks noChangeAspect="1" noEditPoints="1" noChangeArrowheads="1"/>
          </p:cNvSpPr>
          <p:nvPr/>
        </p:nvSpPr>
        <p:spPr bwMode="auto">
          <a:xfrm>
            <a:off x="5372100" y="2920603"/>
            <a:ext cx="1428750" cy="5083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88085" name="Freeform 21"/>
          <p:cNvSpPr>
            <a:spLocks/>
          </p:cNvSpPr>
          <p:nvPr/>
        </p:nvSpPr>
        <p:spPr bwMode="auto">
          <a:xfrm>
            <a:off x="5086350" y="2514600"/>
            <a:ext cx="685800" cy="4572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86" name="Freeform 22"/>
          <p:cNvSpPr>
            <a:spLocks/>
          </p:cNvSpPr>
          <p:nvPr/>
        </p:nvSpPr>
        <p:spPr bwMode="auto">
          <a:xfrm>
            <a:off x="3486150" y="3114675"/>
            <a:ext cx="1885950" cy="257175"/>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sz="1350"/>
          </a:p>
        </p:txBody>
      </p:sp>
      <p:sp>
        <p:nvSpPr>
          <p:cNvPr id="88087" name="Text Box 23"/>
          <p:cNvSpPr txBox="1">
            <a:spLocks noChangeArrowheads="1"/>
          </p:cNvSpPr>
          <p:nvPr/>
        </p:nvSpPr>
        <p:spPr bwMode="auto">
          <a:xfrm>
            <a:off x="5543550" y="3039666"/>
            <a:ext cx="120015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b="1"/>
              <a:t>Destination</a:t>
            </a:r>
          </a:p>
        </p:txBody>
      </p:sp>
      <p:sp>
        <p:nvSpPr>
          <p:cNvPr id="88088" name="Text Box 24"/>
          <p:cNvSpPr txBox="1">
            <a:spLocks noChangeArrowheads="1"/>
          </p:cNvSpPr>
          <p:nvPr/>
        </p:nvSpPr>
        <p:spPr bwMode="auto">
          <a:xfrm>
            <a:off x="1200150" y="1543050"/>
            <a:ext cx="97155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Pay to use</a:t>
            </a:r>
          </a:p>
        </p:txBody>
      </p:sp>
      <p:sp>
        <p:nvSpPr>
          <p:cNvPr id="88089" name="Text Box 25"/>
          <p:cNvSpPr txBox="1">
            <a:spLocks noChangeArrowheads="1"/>
          </p:cNvSpPr>
          <p:nvPr/>
        </p:nvSpPr>
        <p:spPr bwMode="auto">
          <a:xfrm>
            <a:off x="1257300" y="2686051"/>
            <a:ext cx="971550" cy="5078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Get paid to use</a:t>
            </a:r>
          </a:p>
        </p:txBody>
      </p:sp>
      <p:sp>
        <p:nvSpPr>
          <p:cNvPr id="88090" name="Text Box 26"/>
          <p:cNvSpPr txBox="1">
            <a:spLocks noChangeArrowheads="1"/>
          </p:cNvSpPr>
          <p:nvPr/>
        </p:nvSpPr>
        <p:spPr bwMode="auto">
          <a:xfrm>
            <a:off x="3657600" y="1485900"/>
            <a:ext cx="1143000" cy="30008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350" i="1"/>
              <a:t>Free to use</a:t>
            </a:r>
          </a:p>
        </p:txBody>
      </p:sp>
      <p:sp>
        <p:nvSpPr>
          <p:cNvPr id="88091" name="Line 27"/>
          <p:cNvSpPr>
            <a:spLocks noChangeShapeType="1"/>
          </p:cNvSpPr>
          <p:nvPr/>
        </p:nvSpPr>
        <p:spPr bwMode="auto">
          <a:xfrm>
            <a:off x="1885950" y="1828800"/>
            <a:ext cx="742950" cy="1143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
        <p:nvSpPr>
          <p:cNvPr id="88092" name="Line 28"/>
          <p:cNvSpPr>
            <a:spLocks noChangeShapeType="1"/>
          </p:cNvSpPr>
          <p:nvPr/>
        </p:nvSpPr>
        <p:spPr bwMode="auto">
          <a:xfrm flipV="1">
            <a:off x="2000250" y="2857500"/>
            <a:ext cx="742950" cy="5715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
        <p:nvSpPr>
          <p:cNvPr id="88093" name="Line 29"/>
          <p:cNvSpPr>
            <a:spLocks noChangeShapeType="1"/>
          </p:cNvSpPr>
          <p:nvPr/>
        </p:nvSpPr>
        <p:spPr bwMode="auto">
          <a:xfrm flipH="1">
            <a:off x="3771900" y="1714500"/>
            <a:ext cx="228600" cy="457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sz="1350"/>
          </a:p>
        </p:txBody>
      </p:sp>
    </p:spTree>
    <p:extLst>
      <p:ext uri="{BB962C8B-B14F-4D97-AF65-F5344CB8AC3E}">
        <p14:creationId xmlns:p14="http://schemas.microsoft.com/office/powerpoint/2010/main" val="334006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p:txBody>
          <a:bodyPr/>
          <a:lstStyle/>
          <a:p>
            <a:r>
              <a:rPr lang="en-US" sz="2700" dirty="0"/>
              <a:t>Implementing Transit</a:t>
            </a:r>
          </a:p>
        </p:txBody>
      </p:sp>
      <p:sp>
        <p:nvSpPr>
          <p:cNvPr id="97285" name="Rectangle 5"/>
          <p:cNvSpPr>
            <a:spLocks noGrp="1" noChangeArrowheads="1"/>
          </p:cNvSpPr>
          <p:nvPr>
            <p:ph idx="1"/>
          </p:nvPr>
        </p:nvSpPr>
        <p:spPr>
          <a:xfrm>
            <a:off x="1485900" y="959644"/>
            <a:ext cx="6172200" cy="983456"/>
          </a:xfrm>
        </p:spPr>
        <p:txBody>
          <a:bodyPr/>
          <a:lstStyle/>
          <a:p>
            <a:pPr>
              <a:lnSpc>
                <a:spcPct val="80000"/>
              </a:lnSpc>
              <a:buFontTx/>
              <a:buNone/>
            </a:pPr>
            <a:r>
              <a:rPr lang="en-US" b="1">
                <a:solidFill>
                  <a:srgbClr val="FF3300"/>
                </a:solidFill>
              </a:rPr>
              <a:t>Filtering</a:t>
            </a:r>
          </a:p>
          <a:p>
            <a:pPr lvl="1">
              <a:lnSpc>
                <a:spcPct val="80000"/>
              </a:lnSpc>
            </a:pPr>
            <a:r>
              <a:rPr lang="en-US"/>
              <a:t>Routes from customer: to </a:t>
            </a:r>
            <a:r>
              <a:rPr lang="en-US" i="1"/>
              <a:t>everyone</a:t>
            </a:r>
          </a:p>
          <a:p>
            <a:pPr lvl="1">
              <a:lnSpc>
                <a:spcPct val="80000"/>
              </a:lnSpc>
            </a:pPr>
            <a:r>
              <a:rPr lang="en-US"/>
              <a:t>Routes from provider: only to </a:t>
            </a:r>
            <a:r>
              <a:rPr lang="en-US" i="1"/>
              <a:t>customers</a:t>
            </a:r>
          </a:p>
        </p:txBody>
      </p:sp>
      <p:sp>
        <p:nvSpPr>
          <p:cNvPr id="36" name="Slide Number Placeholder 5"/>
          <p:cNvSpPr>
            <a:spLocks noGrp="1"/>
          </p:cNvSpPr>
          <p:nvPr>
            <p:ph type="sldNum" sz="quarter" idx="12"/>
          </p:nvPr>
        </p:nvSpPr>
        <p:spPr/>
        <p:txBody>
          <a:bodyPr/>
          <a:lstStyle/>
          <a:p>
            <a:fld id="{4CEC246F-78C0-A649-BB22-B61A3D47B694}" type="slidenum">
              <a:rPr lang="en-US"/>
              <a:pPr/>
              <a:t>29</a:t>
            </a:fld>
            <a:endParaRPr lang="en-US"/>
          </a:p>
        </p:txBody>
      </p:sp>
      <p:sp>
        <p:nvSpPr>
          <p:cNvPr id="97282" name="Cloud"/>
          <p:cNvSpPr>
            <a:spLocks noChangeAspect="1" noEditPoints="1" noChangeArrowheads="1"/>
          </p:cNvSpPr>
          <p:nvPr/>
        </p:nvSpPr>
        <p:spPr bwMode="auto">
          <a:xfrm>
            <a:off x="5805488" y="3457575"/>
            <a:ext cx="1085850" cy="542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83" name="Cloud"/>
          <p:cNvSpPr>
            <a:spLocks noChangeAspect="1" noEditPoints="1" noChangeArrowheads="1"/>
          </p:cNvSpPr>
          <p:nvPr/>
        </p:nvSpPr>
        <p:spPr bwMode="auto">
          <a:xfrm>
            <a:off x="2228850" y="3371850"/>
            <a:ext cx="1085850" cy="542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86" name="Line 6"/>
          <p:cNvSpPr>
            <a:spLocks noChangeShapeType="1"/>
          </p:cNvSpPr>
          <p:nvPr/>
        </p:nvSpPr>
        <p:spPr bwMode="auto">
          <a:xfrm flipH="1">
            <a:off x="2774156" y="3924300"/>
            <a:ext cx="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7" name="Line 7"/>
          <p:cNvSpPr>
            <a:spLocks noChangeShapeType="1"/>
          </p:cNvSpPr>
          <p:nvPr/>
        </p:nvSpPr>
        <p:spPr bwMode="auto">
          <a:xfrm>
            <a:off x="5862638" y="3028950"/>
            <a:ext cx="342900" cy="571500"/>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8" name="Line 8"/>
          <p:cNvSpPr>
            <a:spLocks noChangeShapeType="1"/>
          </p:cNvSpPr>
          <p:nvPr/>
        </p:nvSpPr>
        <p:spPr bwMode="auto">
          <a:xfrm>
            <a:off x="6286500" y="3829050"/>
            <a:ext cx="23813" cy="628650"/>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89" name="Text Box 9"/>
          <p:cNvSpPr txBox="1">
            <a:spLocks noChangeArrowheads="1"/>
          </p:cNvSpPr>
          <p:nvPr/>
        </p:nvSpPr>
        <p:spPr bwMode="auto">
          <a:xfrm>
            <a:off x="2286000" y="2778919"/>
            <a:ext cx="106150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latin typeface="Arial" charset="0"/>
              </a:rPr>
              <a:t>providers</a:t>
            </a:r>
          </a:p>
        </p:txBody>
      </p:sp>
      <p:grpSp>
        <p:nvGrpSpPr>
          <p:cNvPr id="97290" name="Group 10"/>
          <p:cNvGrpSpPr>
            <a:grpSpLocks/>
          </p:cNvGrpSpPr>
          <p:nvPr/>
        </p:nvGrpSpPr>
        <p:grpSpPr bwMode="auto">
          <a:xfrm>
            <a:off x="2207419" y="4391025"/>
            <a:ext cx="1200150" cy="473869"/>
            <a:chOff x="894" y="3688"/>
            <a:chExt cx="1008" cy="398"/>
          </a:xfrm>
        </p:grpSpPr>
        <p:sp>
          <p:nvSpPr>
            <p:cNvPr id="97291"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292" name="Text Box 12"/>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7293" name="Text Box 13"/>
          <p:cNvSpPr txBox="1">
            <a:spLocks noChangeArrowheads="1"/>
          </p:cNvSpPr>
          <p:nvPr/>
        </p:nvSpPr>
        <p:spPr bwMode="auto">
          <a:xfrm>
            <a:off x="5163742" y="2057401"/>
            <a:ext cx="1797287" cy="507831"/>
          </a:xfrm>
          <a:prstGeom prst="rect">
            <a:avLst/>
          </a:prstGeom>
          <a:solidFill>
            <a:srgbClr val="F9F7A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350" b="1">
                <a:latin typeface="Arial" charset="0"/>
              </a:rPr>
              <a:t>From </a:t>
            </a:r>
            <a:r>
              <a:rPr lang="en-US" sz="1350">
                <a:latin typeface="Arial" charset="0"/>
              </a:rPr>
              <a:t>the customer</a:t>
            </a:r>
          </a:p>
          <a:p>
            <a:pPr eaLnBrk="0" hangingPunct="0"/>
            <a:r>
              <a:rPr lang="en-US" sz="1350" b="1">
                <a:latin typeface="Arial" charset="0"/>
              </a:rPr>
              <a:t>To </a:t>
            </a:r>
            <a:r>
              <a:rPr lang="en-US" sz="1350">
                <a:latin typeface="Arial" charset="0"/>
              </a:rPr>
              <a:t>other destinations</a:t>
            </a:r>
          </a:p>
        </p:txBody>
      </p:sp>
      <p:sp>
        <p:nvSpPr>
          <p:cNvPr id="97294" name="Line 14"/>
          <p:cNvSpPr>
            <a:spLocks noChangeShapeType="1"/>
          </p:cNvSpPr>
          <p:nvPr/>
        </p:nvSpPr>
        <p:spPr bwMode="auto">
          <a:xfrm flipH="1">
            <a:off x="2945606" y="3695700"/>
            <a:ext cx="685800" cy="0"/>
          </a:xfrm>
          <a:prstGeom prst="line">
            <a:avLst/>
          </a:prstGeom>
          <a:noFill/>
          <a:ln w="25400">
            <a:solidFill>
              <a:srgbClr val="FF3300"/>
            </a:solidFill>
            <a:prstDash val="sysDot"/>
            <a:round/>
            <a:headEnd type="arrow"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5" name="Line 15"/>
          <p:cNvSpPr>
            <a:spLocks noChangeShapeType="1"/>
          </p:cNvSpPr>
          <p:nvPr/>
        </p:nvSpPr>
        <p:spPr bwMode="auto">
          <a:xfrm>
            <a:off x="1859756" y="3695700"/>
            <a:ext cx="685800" cy="0"/>
          </a:xfrm>
          <a:prstGeom prst="line">
            <a:avLst/>
          </a:prstGeom>
          <a:noFill/>
          <a:ln w="25400">
            <a:solidFill>
              <a:srgbClr val="FF3300"/>
            </a:solidFill>
            <a:prstDash val="sysDot"/>
            <a:round/>
            <a:headEnd type="arrow"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6" name="Line 16"/>
          <p:cNvSpPr>
            <a:spLocks noChangeShapeType="1"/>
          </p:cNvSpPr>
          <p:nvPr/>
        </p:nvSpPr>
        <p:spPr bwMode="auto">
          <a:xfrm flipH="1">
            <a:off x="2888456" y="3009900"/>
            <a:ext cx="40005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7" name="Line 17"/>
          <p:cNvSpPr>
            <a:spLocks noChangeShapeType="1"/>
          </p:cNvSpPr>
          <p:nvPr/>
        </p:nvSpPr>
        <p:spPr bwMode="auto">
          <a:xfrm>
            <a:off x="2259806" y="3009900"/>
            <a:ext cx="40005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298" name="Text Box 18"/>
          <p:cNvSpPr txBox="1">
            <a:spLocks noChangeArrowheads="1"/>
          </p:cNvSpPr>
          <p:nvPr/>
        </p:nvSpPr>
        <p:spPr bwMode="auto">
          <a:xfrm>
            <a:off x="3657601" y="3178969"/>
            <a:ext cx="159851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FF3300"/>
                </a:solidFill>
                <a:latin typeface="Arial" charset="0"/>
              </a:rPr>
              <a:t>advertisements</a:t>
            </a:r>
          </a:p>
        </p:txBody>
      </p:sp>
      <p:sp>
        <p:nvSpPr>
          <p:cNvPr id="97299" name="Line 19"/>
          <p:cNvSpPr>
            <a:spLocks noChangeShapeType="1"/>
          </p:cNvSpPr>
          <p:nvPr/>
        </p:nvSpPr>
        <p:spPr bwMode="auto">
          <a:xfrm flipH="1" flipV="1">
            <a:off x="3143250" y="3886200"/>
            <a:ext cx="685800" cy="514350"/>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7300" name="Freeform 20"/>
          <p:cNvSpPr>
            <a:spLocks/>
          </p:cNvSpPr>
          <p:nvPr/>
        </p:nvSpPr>
        <p:spPr bwMode="auto">
          <a:xfrm>
            <a:off x="2088356" y="318135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01" name="Freeform 21"/>
          <p:cNvSpPr>
            <a:spLocks/>
          </p:cNvSpPr>
          <p:nvPr/>
        </p:nvSpPr>
        <p:spPr bwMode="auto">
          <a:xfrm>
            <a:off x="2903935" y="4000500"/>
            <a:ext cx="582215" cy="305991"/>
          </a:xfrm>
          <a:custGeom>
            <a:avLst/>
            <a:gdLst>
              <a:gd name="T0" fmla="*/ 213 w 213"/>
              <a:gd name="T1" fmla="*/ 257 h 257"/>
              <a:gd name="T2" fmla="*/ 30 w 213"/>
              <a:gd name="T3" fmla="*/ 1 h 257"/>
              <a:gd name="T4" fmla="*/ 30 w 213"/>
              <a:gd name="T5" fmla="*/ 248 h 257"/>
            </a:gdLst>
            <a:ahLst/>
            <a:cxnLst>
              <a:cxn ang="0">
                <a:pos x="T0" y="T1"/>
              </a:cxn>
              <a:cxn ang="0">
                <a:pos x="T2" y="T3"/>
              </a:cxn>
              <a:cxn ang="0">
                <a:pos x="T4" y="T5"/>
              </a:cxn>
            </a:cxnLst>
            <a:rect l="0" t="0" r="r" b="b"/>
            <a:pathLst>
              <a:path w="213" h="257">
                <a:moveTo>
                  <a:pt x="213" y="257"/>
                </a:moveTo>
                <a:cubicBezTo>
                  <a:pt x="136" y="129"/>
                  <a:pt x="60" y="2"/>
                  <a:pt x="30" y="1"/>
                </a:cubicBezTo>
                <a:cubicBezTo>
                  <a:pt x="0" y="0"/>
                  <a:pt x="28" y="207"/>
                  <a:pt x="30" y="248"/>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02" name="Text Box 22"/>
          <p:cNvSpPr txBox="1">
            <a:spLocks noChangeArrowheads="1"/>
          </p:cNvSpPr>
          <p:nvPr/>
        </p:nvSpPr>
        <p:spPr bwMode="auto">
          <a:xfrm>
            <a:off x="4000500" y="3943350"/>
            <a:ext cx="800100"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350" i="1">
                <a:solidFill>
                  <a:srgbClr val="3333FF"/>
                </a:solidFill>
                <a:latin typeface="Arial" charset="0"/>
              </a:rPr>
              <a:t>traffic</a:t>
            </a:r>
          </a:p>
        </p:txBody>
      </p:sp>
      <p:sp>
        <p:nvSpPr>
          <p:cNvPr id="97303" name="Text Box 23"/>
          <p:cNvSpPr txBox="1">
            <a:spLocks noChangeArrowheads="1"/>
          </p:cNvSpPr>
          <p:nvPr/>
        </p:nvSpPr>
        <p:spPr bwMode="auto">
          <a:xfrm>
            <a:off x="1600200" y="2069307"/>
            <a:ext cx="2031325" cy="507831"/>
          </a:xfrm>
          <a:prstGeom prst="rect">
            <a:avLst/>
          </a:prstGeom>
          <a:solidFill>
            <a:srgbClr val="F9F7A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350" b="1">
                <a:latin typeface="Arial" charset="0"/>
              </a:rPr>
              <a:t>From </a:t>
            </a:r>
            <a:r>
              <a:rPr lang="en-US" sz="1350">
                <a:latin typeface="Arial" charset="0"/>
              </a:rPr>
              <a:t>other destinations</a:t>
            </a:r>
          </a:p>
          <a:p>
            <a:pPr eaLnBrk="0" hangingPunct="0"/>
            <a:r>
              <a:rPr lang="en-US" sz="1350" b="1">
                <a:latin typeface="Arial" charset="0"/>
              </a:rPr>
              <a:t>To </a:t>
            </a:r>
            <a:r>
              <a:rPr lang="en-US" sz="1350">
                <a:latin typeface="Arial" charset="0"/>
              </a:rPr>
              <a:t>the customer</a:t>
            </a:r>
          </a:p>
        </p:txBody>
      </p:sp>
      <p:sp>
        <p:nvSpPr>
          <p:cNvPr id="97304" name="Cloud"/>
          <p:cNvSpPr>
            <a:spLocks noChangeAspect="1" noEditPoints="1" noChangeArrowheads="1"/>
          </p:cNvSpPr>
          <p:nvPr/>
        </p:nvSpPr>
        <p:spPr bwMode="auto">
          <a:xfrm>
            <a:off x="160020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5" name="Cloud"/>
          <p:cNvSpPr>
            <a:spLocks noChangeAspect="1" noEditPoints="1" noChangeArrowheads="1"/>
          </p:cNvSpPr>
          <p:nvPr/>
        </p:nvSpPr>
        <p:spPr bwMode="auto">
          <a:xfrm>
            <a:off x="3293269"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6" name="Cloud"/>
          <p:cNvSpPr>
            <a:spLocks noChangeAspect="1" noEditPoints="1" noChangeArrowheads="1"/>
          </p:cNvSpPr>
          <p:nvPr/>
        </p:nvSpPr>
        <p:spPr bwMode="auto">
          <a:xfrm>
            <a:off x="520065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07" name="Cloud"/>
          <p:cNvSpPr>
            <a:spLocks noChangeAspect="1" noEditPoints="1" noChangeArrowheads="1"/>
          </p:cNvSpPr>
          <p:nvPr/>
        </p:nvSpPr>
        <p:spPr bwMode="auto">
          <a:xfrm>
            <a:off x="6858001" y="2828925"/>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grpSp>
        <p:nvGrpSpPr>
          <p:cNvPr id="97308" name="Group 28"/>
          <p:cNvGrpSpPr>
            <a:grpSpLocks/>
          </p:cNvGrpSpPr>
          <p:nvPr/>
        </p:nvGrpSpPr>
        <p:grpSpPr bwMode="auto">
          <a:xfrm>
            <a:off x="5772150" y="4441032"/>
            <a:ext cx="1200150" cy="473869"/>
            <a:chOff x="894" y="3688"/>
            <a:chExt cx="1008" cy="398"/>
          </a:xfrm>
        </p:grpSpPr>
        <p:sp>
          <p:nvSpPr>
            <p:cNvPr id="97309"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10" name="Text Box 30"/>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7311" name="Cloud"/>
          <p:cNvSpPr>
            <a:spLocks noChangeAspect="1" noEditPoints="1" noChangeArrowheads="1"/>
          </p:cNvSpPr>
          <p:nvPr/>
        </p:nvSpPr>
        <p:spPr bwMode="auto">
          <a:xfrm>
            <a:off x="3600451" y="4457700"/>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7312" name="Line 32"/>
          <p:cNvSpPr>
            <a:spLocks noChangeShapeType="1"/>
          </p:cNvSpPr>
          <p:nvPr/>
        </p:nvSpPr>
        <p:spPr bwMode="auto">
          <a:xfrm flipV="1">
            <a:off x="6629400" y="3028950"/>
            <a:ext cx="28575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7313" name="Freeform 33"/>
          <p:cNvSpPr>
            <a:spLocks/>
          </p:cNvSpPr>
          <p:nvPr/>
        </p:nvSpPr>
        <p:spPr bwMode="auto">
          <a:xfrm>
            <a:off x="5600700" y="320040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type="arrow"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7314" name="Text Box 34"/>
          <p:cNvSpPr txBox="1">
            <a:spLocks noChangeArrowheads="1"/>
          </p:cNvSpPr>
          <p:nvPr/>
        </p:nvSpPr>
        <p:spPr bwMode="auto">
          <a:xfrm>
            <a:off x="5886450" y="2800350"/>
            <a:ext cx="1061509"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latin typeface="Arial" charset="0"/>
              </a:rPr>
              <a:t>providers</a:t>
            </a:r>
          </a:p>
        </p:txBody>
      </p:sp>
      <p:sp>
        <p:nvSpPr>
          <p:cNvPr id="97315" name="Freeform 35"/>
          <p:cNvSpPr>
            <a:spLocks/>
          </p:cNvSpPr>
          <p:nvPr/>
        </p:nvSpPr>
        <p:spPr bwMode="auto">
          <a:xfrm flipH="1">
            <a:off x="2857500" y="3143250"/>
            <a:ext cx="571500" cy="114300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945682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3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7286"/>
                                        </p:tgtEl>
                                        <p:attrNameLst>
                                          <p:attrName>style.visibility</p:attrName>
                                        </p:attrNameLst>
                                      </p:cBhvr>
                                      <p:to>
                                        <p:strVal val="visible"/>
                                      </p:to>
                                    </p:set>
                                    <p:animEffect transition="in" filter="wipe(down)">
                                      <p:cBhvr>
                                        <p:cTn id="21" dur="500"/>
                                        <p:tgtEl>
                                          <p:spTgt spid="9728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9729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7294"/>
                                        </p:tgtEl>
                                        <p:attrNameLst>
                                          <p:attrName>style.visibility</p:attrName>
                                        </p:attrNameLst>
                                      </p:cBhvr>
                                      <p:to>
                                        <p:strVal val="visible"/>
                                      </p:to>
                                    </p:set>
                                    <p:animEffect transition="in" filter="wipe(left)">
                                      <p:cBhvr>
                                        <p:cTn id="28" dur="500"/>
                                        <p:tgtEl>
                                          <p:spTgt spid="9729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7296"/>
                                        </p:tgtEl>
                                        <p:attrNameLst>
                                          <p:attrName>style.visibility</p:attrName>
                                        </p:attrNameLst>
                                      </p:cBhvr>
                                      <p:to>
                                        <p:strVal val="visible"/>
                                      </p:to>
                                    </p:set>
                                    <p:animEffect transition="in" filter="wipe(down)">
                                      <p:cBhvr>
                                        <p:cTn id="31" dur="500"/>
                                        <p:tgtEl>
                                          <p:spTgt spid="9729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7297"/>
                                        </p:tgtEl>
                                        <p:attrNameLst>
                                          <p:attrName>style.visibility</p:attrName>
                                        </p:attrNameLst>
                                      </p:cBhvr>
                                      <p:to>
                                        <p:strVal val="visible"/>
                                      </p:to>
                                    </p:set>
                                    <p:animEffect transition="in" filter="wipe(down)">
                                      <p:cBhvr>
                                        <p:cTn id="34" dur="500"/>
                                        <p:tgtEl>
                                          <p:spTgt spid="97297"/>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97295"/>
                                        </p:tgtEl>
                                        <p:attrNameLst>
                                          <p:attrName>style.visibility</p:attrName>
                                        </p:attrNameLst>
                                      </p:cBhvr>
                                      <p:to>
                                        <p:strVal val="visible"/>
                                      </p:to>
                                    </p:set>
                                    <p:animEffect transition="in" filter="wipe(right)">
                                      <p:cBhvr>
                                        <p:cTn id="37" dur="500"/>
                                        <p:tgtEl>
                                          <p:spTgt spid="9729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97299"/>
                                        </p:tgtEl>
                                        <p:attrNameLst>
                                          <p:attrName>style.visibility</p:attrName>
                                        </p:attrNameLst>
                                      </p:cBhvr>
                                      <p:to>
                                        <p:strVal val="visible"/>
                                      </p:to>
                                    </p:set>
                                    <p:animEffect transition="in" filter="wipe(up)">
                                      <p:cBhvr>
                                        <p:cTn id="40" dur="500"/>
                                        <p:tgtEl>
                                          <p:spTgt spid="972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7315"/>
                                        </p:tgtEl>
                                        <p:attrNameLst>
                                          <p:attrName>style.visibility</p:attrName>
                                        </p:attrNameLst>
                                      </p:cBhvr>
                                      <p:to>
                                        <p:strVal val="visible"/>
                                      </p:to>
                                    </p:set>
                                    <p:animEffect transition="in" filter="wipe(up)">
                                      <p:cBhvr>
                                        <p:cTn id="45" dur="500"/>
                                        <p:tgtEl>
                                          <p:spTgt spid="973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97300"/>
                                        </p:tgtEl>
                                        <p:attrNameLst>
                                          <p:attrName>style.visibility</p:attrName>
                                        </p:attrNameLst>
                                      </p:cBhvr>
                                      <p:to>
                                        <p:strVal val="visible"/>
                                      </p:to>
                                    </p:set>
                                    <p:animEffect transition="in" filter="wipe(up)">
                                      <p:cBhvr>
                                        <p:cTn id="48" dur="500"/>
                                        <p:tgtEl>
                                          <p:spTgt spid="97300"/>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97301"/>
                                        </p:tgtEl>
                                        <p:attrNameLst>
                                          <p:attrName>style.visibility</p:attrName>
                                        </p:attrNameLst>
                                      </p:cBhvr>
                                      <p:to>
                                        <p:strVal val="visible"/>
                                      </p:to>
                                    </p:set>
                                    <p:animEffect transition="in" filter="wipe(right)">
                                      <p:cBhvr>
                                        <p:cTn id="51" dur="500"/>
                                        <p:tgtEl>
                                          <p:spTgt spid="9730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9730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728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731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730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730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9730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973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7293"/>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97287"/>
                                        </p:tgtEl>
                                        <p:attrNameLst>
                                          <p:attrName>style.visibility</p:attrName>
                                        </p:attrNameLst>
                                      </p:cBhvr>
                                      <p:to>
                                        <p:strVal val="visible"/>
                                      </p:to>
                                    </p:set>
                                    <p:animEffect transition="in" filter="wipe(up)">
                                      <p:cBhvr>
                                        <p:cTn id="74" dur="500"/>
                                        <p:tgtEl>
                                          <p:spTgt spid="97287"/>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97288"/>
                                        </p:tgtEl>
                                        <p:attrNameLst>
                                          <p:attrName>style.visibility</p:attrName>
                                        </p:attrNameLst>
                                      </p:cBhvr>
                                      <p:to>
                                        <p:strVal val="visible"/>
                                      </p:to>
                                    </p:set>
                                    <p:animEffect transition="in" filter="wipe(up)">
                                      <p:cBhvr>
                                        <p:cTn id="78" dur="500"/>
                                        <p:tgtEl>
                                          <p:spTgt spid="9728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97313"/>
                                        </p:tgtEl>
                                        <p:attrNameLst>
                                          <p:attrName>style.visibility</p:attrName>
                                        </p:attrNameLst>
                                      </p:cBhvr>
                                      <p:to>
                                        <p:strVal val="visible"/>
                                      </p:to>
                                    </p:set>
                                    <p:animEffect transition="in" filter="wipe(down)">
                                      <p:cBhvr>
                                        <p:cTn id="83" dur="500"/>
                                        <p:tgtEl>
                                          <p:spTgt spid="9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283" grpId="0" animBg="1"/>
      <p:bldP spid="97286" grpId="0" animBg="1"/>
      <p:bldP spid="97287" grpId="0" animBg="1"/>
      <p:bldP spid="97288" grpId="0" animBg="1"/>
      <p:bldP spid="97289" grpId="0"/>
      <p:bldP spid="97293" grpId="0" animBg="1"/>
      <p:bldP spid="97294" grpId="0" animBg="1"/>
      <p:bldP spid="97295" grpId="0" animBg="1"/>
      <p:bldP spid="97296" grpId="0" animBg="1"/>
      <p:bldP spid="97297" grpId="0" animBg="1"/>
      <p:bldP spid="97298" grpId="0"/>
      <p:bldP spid="97299" grpId="0" animBg="1"/>
      <p:bldP spid="97300" grpId="0" animBg="1"/>
      <p:bldP spid="97301" grpId="0" animBg="1"/>
      <p:bldP spid="97302" grpId="0"/>
      <p:bldP spid="97304" grpId="0" animBg="1"/>
      <p:bldP spid="97305" grpId="0" animBg="1"/>
      <p:bldP spid="97306" grpId="0" animBg="1"/>
      <p:bldP spid="97307" grpId="0" animBg="1"/>
      <p:bldP spid="97311" grpId="0" animBg="1"/>
      <p:bldP spid="97312" grpId="0" animBg="1"/>
      <p:bldP spid="97313" grpId="0" animBg="1"/>
      <p:bldP spid="97314" grpId="0"/>
      <p:bldP spid="973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485900" y="79773"/>
            <a:ext cx="6172200" cy="702469"/>
          </a:xfrm>
        </p:spPr>
        <p:txBody>
          <a:bodyPr/>
          <a:lstStyle/>
          <a:p>
            <a:r>
              <a:rPr lang="en-US" dirty="0">
                <a:latin typeface="Arial" charset="0"/>
                <a:ea typeface="MS PGothic" charset="0"/>
              </a:rPr>
              <a:t>Overview</a:t>
            </a:r>
          </a:p>
        </p:txBody>
      </p:sp>
      <p:sp>
        <p:nvSpPr>
          <p:cNvPr id="31746" name="Content Placeholder 2"/>
          <p:cNvSpPr>
            <a:spLocks noGrp="1"/>
          </p:cNvSpPr>
          <p:nvPr>
            <p:ph idx="1"/>
          </p:nvPr>
        </p:nvSpPr>
        <p:spPr>
          <a:xfrm>
            <a:off x="1145658" y="1146573"/>
            <a:ext cx="6172200" cy="3620690"/>
          </a:xfrm>
        </p:spPr>
        <p:txBody>
          <a:bodyPr/>
          <a:lstStyle/>
          <a:p>
            <a:r>
              <a:rPr lang="en-US" b="1" dirty="0">
                <a:latin typeface="Arial" charset="0"/>
                <a:ea typeface="MS PGothic" charset="0"/>
              </a:rPr>
              <a:t>The Internet is a global network of networks.</a:t>
            </a:r>
          </a:p>
          <a:p>
            <a:pPr lvl="1">
              <a:spcAft>
                <a:spcPts val="900"/>
              </a:spcAft>
            </a:pPr>
            <a:r>
              <a:rPr lang="en-US" dirty="0">
                <a:latin typeface="Arial" charset="0"/>
                <a:ea typeface="MS PGothic" charset="0"/>
              </a:rPr>
              <a:t>Connectivity is achieved by routers and routing protocols. </a:t>
            </a:r>
          </a:p>
          <a:p>
            <a:r>
              <a:rPr lang="en-US" b="1" i="1" dirty="0">
                <a:latin typeface="Arial" charset="0"/>
                <a:ea typeface="MS PGothic" charset="0"/>
              </a:rPr>
              <a:t>Interconnection</a:t>
            </a:r>
            <a:r>
              <a:rPr lang="en-US" b="1" dirty="0">
                <a:latin typeface="Arial" charset="0"/>
                <a:ea typeface="MS PGothic" charset="0"/>
              </a:rPr>
              <a:t> refers to the various ways networks attach and exchange traffic.</a:t>
            </a:r>
          </a:p>
          <a:p>
            <a:pPr lvl="1"/>
            <a:r>
              <a:rPr lang="en-US" dirty="0">
                <a:latin typeface="Arial" charset="0"/>
                <a:ea typeface="MS PGothic" charset="0"/>
              </a:rPr>
              <a:t>A collection of business practices and technical mechanisms that allow individually managed networks to connect together for this purpose. </a:t>
            </a:r>
          </a:p>
          <a:p>
            <a:pPr lvl="2"/>
            <a:endParaRPr lang="en-US" dirty="0">
              <a:latin typeface="Arial" charset="0"/>
              <a:ea typeface="MS PGothic" charset="0"/>
            </a:endParaRPr>
          </a:p>
          <a:p>
            <a:pPr lvl="2"/>
            <a:endParaRPr lang="en-US" dirty="0">
              <a:latin typeface="Arial" charset="0"/>
              <a:ea typeface="MS PGothic" charset="0"/>
            </a:endParaRPr>
          </a:p>
        </p:txBody>
      </p:sp>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7CB526EF-E4A7-2A4A-A4BC-1874ACB91901}" type="slidenum">
              <a:rPr lang="en-US" sz="900">
                <a:solidFill>
                  <a:srgbClr val="7F7F7F"/>
                </a:solidFill>
              </a:rPr>
              <a:pPr/>
              <a:t>3</a:t>
            </a:fld>
            <a:endParaRPr lang="en-US" sz="900">
              <a:solidFill>
                <a:srgbClr val="7F7F7F"/>
              </a:solidFill>
            </a:endParaRPr>
          </a:p>
        </p:txBody>
      </p:sp>
    </p:spTree>
    <p:extLst>
      <p:ext uri="{BB962C8B-B14F-4D97-AF65-F5344CB8AC3E}">
        <p14:creationId xmlns:p14="http://schemas.microsoft.com/office/powerpoint/2010/main" val="74889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p:txBody>
          <a:bodyPr/>
          <a:lstStyle/>
          <a:p>
            <a:r>
              <a:rPr lang="en-US" dirty="0"/>
              <a:t>Implementing Peering</a:t>
            </a:r>
          </a:p>
        </p:txBody>
      </p:sp>
      <p:sp>
        <p:nvSpPr>
          <p:cNvPr id="99332" name="Rectangle 4"/>
          <p:cNvSpPr>
            <a:spLocks noGrp="1" noChangeArrowheads="1"/>
          </p:cNvSpPr>
          <p:nvPr>
            <p:ph idx="1"/>
          </p:nvPr>
        </p:nvSpPr>
        <p:spPr>
          <a:xfrm>
            <a:off x="1485900" y="1200150"/>
            <a:ext cx="6172200" cy="1000125"/>
          </a:xfrm>
        </p:spPr>
        <p:txBody>
          <a:bodyPr/>
          <a:lstStyle/>
          <a:p>
            <a:pPr>
              <a:lnSpc>
                <a:spcPct val="90000"/>
              </a:lnSpc>
              <a:buFontTx/>
              <a:buNone/>
            </a:pPr>
            <a:r>
              <a:rPr lang="en-US" b="1">
                <a:solidFill>
                  <a:srgbClr val="FF3300"/>
                </a:solidFill>
              </a:rPr>
              <a:t>Filtering</a:t>
            </a:r>
            <a:r>
              <a:rPr lang="en-US"/>
              <a:t> </a:t>
            </a:r>
          </a:p>
          <a:p>
            <a:pPr lvl="1">
              <a:lnSpc>
                <a:spcPct val="90000"/>
              </a:lnSpc>
            </a:pPr>
            <a:r>
              <a:rPr lang="en-US"/>
              <a:t>Routes from peer: only to customers</a:t>
            </a:r>
          </a:p>
          <a:p>
            <a:pPr lvl="1">
              <a:lnSpc>
                <a:spcPct val="90000"/>
              </a:lnSpc>
            </a:pPr>
            <a:r>
              <a:rPr lang="en-US"/>
              <a:t>No routes from other peers or providers</a:t>
            </a:r>
          </a:p>
        </p:txBody>
      </p:sp>
      <p:sp>
        <p:nvSpPr>
          <p:cNvPr id="24" name="Slide Number Placeholder 5"/>
          <p:cNvSpPr>
            <a:spLocks noGrp="1"/>
          </p:cNvSpPr>
          <p:nvPr>
            <p:ph type="sldNum" sz="quarter" idx="12"/>
          </p:nvPr>
        </p:nvSpPr>
        <p:spPr/>
        <p:txBody>
          <a:bodyPr/>
          <a:lstStyle/>
          <a:p>
            <a:fld id="{9C84B546-5AA1-AB41-AB81-1DE7C6CD38FB}" type="slidenum">
              <a:rPr lang="en-US"/>
              <a:pPr/>
              <a:t>30</a:t>
            </a:fld>
            <a:endParaRPr lang="en-US"/>
          </a:p>
        </p:txBody>
      </p:sp>
      <p:sp>
        <p:nvSpPr>
          <p:cNvPr id="99330" name="Cloud"/>
          <p:cNvSpPr>
            <a:spLocks noChangeAspect="1" noEditPoints="1" noChangeArrowheads="1"/>
          </p:cNvSpPr>
          <p:nvPr/>
        </p:nvSpPr>
        <p:spPr bwMode="auto">
          <a:xfrm>
            <a:off x="2571750" y="3119438"/>
            <a:ext cx="1028700" cy="4071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33" name="Line 5"/>
          <p:cNvSpPr>
            <a:spLocks noChangeShapeType="1"/>
          </p:cNvSpPr>
          <p:nvPr/>
        </p:nvSpPr>
        <p:spPr bwMode="auto">
          <a:xfrm flipH="1">
            <a:off x="2686050" y="3526632"/>
            <a:ext cx="400050" cy="626269"/>
          </a:xfrm>
          <a:prstGeom prst="line">
            <a:avLst/>
          </a:prstGeom>
          <a:noFill/>
          <a:ln w="25400">
            <a:solidFill>
              <a:srgbClr val="FF3300"/>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4" name="Line 6"/>
          <p:cNvSpPr>
            <a:spLocks noChangeShapeType="1"/>
          </p:cNvSpPr>
          <p:nvPr/>
        </p:nvSpPr>
        <p:spPr bwMode="auto">
          <a:xfrm>
            <a:off x="5829300" y="3526632"/>
            <a:ext cx="342900" cy="626269"/>
          </a:xfrm>
          <a:prstGeom prst="line">
            <a:avLst/>
          </a:prstGeom>
          <a:noFill/>
          <a:ln w="25400">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5" name="Line 7"/>
          <p:cNvSpPr>
            <a:spLocks noChangeShapeType="1"/>
          </p:cNvSpPr>
          <p:nvPr/>
        </p:nvSpPr>
        <p:spPr bwMode="auto">
          <a:xfrm flipV="1">
            <a:off x="3600450" y="3352801"/>
            <a:ext cx="1657350" cy="2381"/>
          </a:xfrm>
          <a:prstGeom prst="line">
            <a:avLst/>
          </a:prstGeom>
          <a:noFill/>
          <a:ln w="28575">
            <a:solidFill>
              <a:srgbClr val="FF3300"/>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350"/>
          </a:p>
        </p:txBody>
      </p:sp>
      <p:sp>
        <p:nvSpPr>
          <p:cNvPr id="99336" name="Text Box 8"/>
          <p:cNvSpPr txBox="1">
            <a:spLocks noChangeArrowheads="1"/>
          </p:cNvSpPr>
          <p:nvPr/>
        </p:nvSpPr>
        <p:spPr bwMode="auto">
          <a:xfrm>
            <a:off x="3771901" y="2952750"/>
            <a:ext cx="159851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FF3300"/>
                </a:solidFill>
                <a:latin typeface="Arial" charset="0"/>
              </a:rPr>
              <a:t>advertisements</a:t>
            </a:r>
          </a:p>
        </p:txBody>
      </p:sp>
      <p:grpSp>
        <p:nvGrpSpPr>
          <p:cNvPr id="99337" name="Group 9"/>
          <p:cNvGrpSpPr>
            <a:grpSpLocks/>
          </p:cNvGrpSpPr>
          <p:nvPr/>
        </p:nvGrpSpPr>
        <p:grpSpPr bwMode="auto">
          <a:xfrm>
            <a:off x="3371850" y="3469481"/>
            <a:ext cx="2228850" cy="628650"/>
            <a:chOff x="1632" y="3312"/>
            <a:chExt cx="1872" cy="528"/>
          </a:xfrm>
        </p:grpSpPr>
        <p:sp>
          <p:nvSpPr>
            <p:cNvPr id="99338" name="Freeform 10"/>
            <p:cNvSpPr>
              <a:spLocks/>
            </p:cNvSpPr>
            <p:nvPr/>
          </p:nvSpPr>
          <p:spPr bwMode="auto">
            <a:xfrm>
              <a:off x="1632" y="3312"/>
              <a:ext cx="1872" cy="528"/>
            </a:xfrm>
            <a:custGeom>
              <a:avLst/>
              <a:gdLst>
                <a:gd name="T0" fmla="*/ 0 w 1872"/>
                <a:gd name="T1" fmla="*/ 616 h 616"/>
                <a:gd name="T2" fmla="*/ 384 w 1872"/>
                <a:gd name="T3" fmla="*/ 88 h 616"/>
                <a:gd name="T4" fmla="*/ 1440 w 1872"/>
                <a:gd name="T5" fmla="*/ 88 h 616"/>
                <a:gd name="T6" fmla="*/ 1872 w 1872"/>
                <a:gd name="T7" fmla="*/ 616 h 616"/>
              </a:gdLst>
              <a:ahLst/>
              <a:cxnLst>
                <a:cxn ang="0">
                  <a:pos x="T0" y="T1"/>
                </a:cxn>
                <a:cxn ang="0">
                  <a:pos x="T2" y="T3"/>
                </a:cxn>
                <a:cxn ang="0">
                  <a:pos x="T4" y="T5"/>
                </a:cxn>
                <a:cxn ang="0">
                  <a:pos x="T6" y="T7"/>
                </a:cxn>
              </a:cxnLst>
              <a:rect l="0" t="0" r="r" b="b"/>
              <a:pathLst>
                <a:path w="1872" h="616">
                  <a:moveTo>
                    <a:pt x="0" y="616"/>
                  </a:moveTo>
                  <a:cubicBezTo>
                    <a:pt x="72" y="396"/>
                    <a:pt x="144" y="176"/>
                    <a:pt x="384" y="88"/>
                  </a:cubicBezTo>
                  <a:cubicBezTo>
                    <a:pt x="624" y="0"/>
                    <a:pt x="1192" y="0"/>
                    <a:pt x="1440" y="88"/>
                  </a:cubicBezTo>
                  <a:cubicBezTo>
                    <a:pt x="1688" y="176"/>
                    <a:pt x="1780" y="396"/>
                    <a:pt x="1872" y="616"/>
                  </a:cubicBezTo>
                </a:path>
              </a:pathLst>
            </a:custGeom>
            <a:noFill/>
            <a:ln w="25400" cap="flat" cmpd="sng">
              <a:solidFill>
                <a:srgbClr val="3333FF"/>
              </a:solidFill>
              <a:prstDash val="solid"/>
              <a:round/>
              <a:headEnd type="triangl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en-US" sz="1350"/>
            </a:p>
          </p:txBody>
        </p:sp>
        <p:sp>
          <p:nvSpPr>
            <p:cNvPr id="99339" name="Text Box 11"/>
            <p:cNvSpPr txBox="1">
              <a:spLocks noChangeArrowheads="1"/>
            </p:cNvSpPr>
            <p:nvPr/>
          </p:nvSpPr>
          <p:spPr bwMode="auto">
            <a:xfrm>
              <a:off x="2256" y="3358"/>
              <a:ext cx="602"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i="1">
                  <a:solidFill>
                    <a:srgbClr val="3333FF"/>
                  </a:solidFill>
                  <a:latin typeface="Arial" charset="0"/>
                </a:rPr>
                <a:t>traffic</a:t>
              </a:r>
            </a:p>
          </p:txBody>
        </p:sp>
      </p:grpSp>
      <p:sp>
        <p:nvSpPr>
          <p:cNvPr id="99340" name="Cloud"/>
          <p:cNvSpPr>
            <a:spLocks noChangeAspect="1" noEditPoints="1" noChangeArrowheads="1"/>
          </p:cNvSpPr>
          <p:nvPr/>
        </p:nvSpPr>
        <p:spPr bwMode="auto">
          <a:xfrm>
            <a:off x="5257800" y="3119438"/>
            <a:ext cx="1028700" cy="4071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grpSp>
        <p:nvGrpSpPr>
          <p:cNvPr id="99341" name="Group 13"/>
          <p:cNvGrpSpPr>
            <a:grpSpLocks/>
          </p:cNvGrpSpPr>
          <p:nvPr/>
        </p:nvGrpSpPr>
        <p:grpSpPr bwMode="auto">
          <a:xfrm>
            <a:off x="2114550" y="4155282"/>
            <a:ext cx="1200150" cy="473869"/>
            <a:chOff x="894" y="3688"/>
            <a:chExt cx="1008" cy="398"/>
          </a:xfrm>
        </p:grpSpPr>
        <p:sp>
          <p:nvSpPr>
            <p:cNvPr id="99342"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3" name="Text Box 15"/>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grpSp>
        <p:nvGrpSpPr>
          <p:cNvPr id="99344" name="Group 16"/>
          <p:cNvGrpSpPr>
            <a:grpSpLocks/>
          </p:cNvGrpSpPr>
          <p:nvPr/>
        </p:nvGrpSpPr>
        <p:grpSpPr bwMode="auto">
          <a:xfrm>
            <a:off x="5543550" y="4138613"/>
            <a:ext cx="1200150" cy="473869"/>
            <a:chOff x="894" y="3688"/>
            <a:chExt cx="1008" cy="398"/>
          </a:xfrm>
        </p:grpSpPr>
        <p:sp>
          <p:nvSpPr>
            <p:cNvPr id="99345" name="Cloud"/>
            <p:cNvSpPr>
              <a:spLocks noChangeAspect="1" noEditPoints="1" noChangeArrowheads="1"/>
            </p:cNvSpPr>
            <p:nvPr/>
          </p:nvSpPr>
          <p:spPr bwMode="auto">
            <a:xfrm>
              <a:off x="894" y="3688"/>
              <a:ext cx="1008" cy="3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6" name="Text Box 18"/>
            <p:cNvSpPr txBox="1">
              <a:spLocks noChangeArrowheads="1"/>
            </p:cNvSpPr>
            <p:nvPr/>
          </p:nvSpPr>
          <p:spPr bwMode="auto">
            <a:xfrm>
              <a:off x="960" y="3744"/>
              <a:ext cx="883"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500" b="1">
                  <a:solidFill>
                    <a:srgbClr val="FF3300"/>
                  </a:solidFill>
                  <a:latin typeface="Arial" charset="0"/>
                </a:rPr>
                <a:t>customer</a:t>
              </a:r>
            </a:p>
          </p:txBody>
        </p:sp>
      </p:grpSp>
      <p:sp>
        <p:nvSpPr>
          <p:cNvPr id="99347" name="Cloud"/>
          <p:cNvSpPr>
            <a:spLocks noChangeAspect="1" noEditPoints="1" noChangeArrowheads="1"/>
          </p:cNvSpPr>
          <p:nvPr/>
        </p:nvSpPr>
        <p:spPr bwMode="auto">
          <a:xfrm>
            <a:off x="1828801" y="2514600"/>
            <a:ext cx="650081" cy="257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350">
              <a:latin typeface="Arial" charset="0"/>
            </a:endParaRPr>
          </a:p>
        </p:txBody>
      </p:sp>
      <p:sp>
        <p:nvSpPr>
          <p:cNvPr id="99348" name="Line 20"/>
          <p:cNvSpPr>
            <a:spLocks noChangeShapeType="1"/>
          </p:cNvSpPr>
          <p:nvPr/>
        </p:nvSpPr>
        <p:spPr bwMode="auto">
          <a:xfrm>
            <a:off x="2457450" y="2800350"/>
            <a:ext cx="400050" cy="285750"/>
          </a:xfrm>
          <a:prstGeom prst="line">
            <a:avLst/>
          </a:prstGeom>
          <a:noFill/>
          <a:ln w="28575">
            <a:solidFill>
              <a:srgbClr val="99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9349" name="Line 21"/>
          <p:cNvSpPr>
            <a:spLocks noChangeShapeType="1"/>
          </p:cNvSpPr>
          <p:nvPr/>
        </p:nvSpPr>
        <p:spPr bwMode="auto">
          <a:xfrm>
            <a:off x="3600450" y="3257550"/>
            <a:ext cx="1714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nchor="ctr"/>
          <a:lstStyle/>
          <a:p>
            <a:endParaRPr lang="en-US" sz="1350"/>
          </a:p>
        </p:txBody>
      </p:sp>
      <p:sp>
        <p:nvSpPr>
          <p:cNvPr id="99350" name="Text Box 22"/>
          <p:cNvSpPr txBox="1">
            <a:spLocks noChangeArrowheads="1"/>
          </p:cNvSpPr>
          <p:nvPr/>
        </p:nvSpPr>
        <p:spPr bwMode="auto">
          <a:xfrm>
            <a:off x="2846743" y="3143250"/>
            <a:ext cx="550151" cy="300082"/>
          </a:xfrm>
          <a:prstGeom prst="rect">
            <a:avLst/>
          </a:prstGeom>
          <a:noFill/>
          <a:ln>
            <a:noFill/>
          </a:ln>
          <a:effectLst/>
          <a:extLst>
            <a:ext uri="{909E8E84-426E-40dd-AFC4-6F175D3DCCD1}">
              <a14:hiddenFill xmlns:a14="http://schemas.microsoft.com/office/drawing/2010/main" xmlns="">
                <a:solidFill>
                  <a:srgbClr val="F9F7A5"/>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spAutoFit/>
          </a:bodyPr>
          <a:lstStyle/>
          <a:p>
            <a:pPr algn="ctr"/>
            <a:r>
              <a:rPr lang="en-US" sz="1350" b="1">
                <a:latin typeface="Arial" charset="0"/>
              </a:rPr>
              <a:t>peer</a:t>
            </a:r>
          </a:p>
        </p:txBody>
      </p:sp>
      <p:sp>
        <p:nvSpPr>
          <p:cNvPr id="99351" name="Text Box 23"/>
          <p:cNvSpPr txBox="1">
            <a:spLocks noChangeArrowheads="1"/>
          </p:cNvSpPr>
          <p:nvPr/>
        </p:nvSpPr>
        <p:spPr bwMode="auto">
          <a:xfrm>
            <a:off x="5475643" y="3143250"/>
            <a:ext cx="550151" cy="300082"/>
          </a:xfrm>
          <a:prstGeom prst="rect">
            <a:avLst/>
          </a:prstGeom>
          <a:noFill/>
          <a:ln>
            <a:noFill/>
          </a:ln>
          <a:effectLst/>
          <a:extLst>
            <a:ext uri="{909E8E84-426E-40dd-AFC4-6F175D3DCCD1}">
              <a14:hiddenFill xmlns:a14="http://schemas.microsoft.com/office/drawing/2010/main" xmlns="">
                <a:solidFill>
                  <a:srgbClr val="F9F7A5"/>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rgbClr val="000000">
                      <a:alpha val="74998"/>
                    </a:srgbClr>
                  </a:outerShdw>
                </a:effectLst>
              </a14:hiddenEffects>
            </a:ext>
          </a:extLst>
        </p:spPr>
        <p:txBody>
          <a:bodyPr wrap="none">
            <a:spAutoFit/>
          </a:bodyPr>
          <a:lstStyle/>
          <a:p>
            <a:pPr algn="ctr"/>
            <a:r>
              <a:rPr lang="en-US" sz="1350" b="1">
                <a:latin typeface="Arial" charset="0"/>
              </a:rPr>
              <a:t>peer</a:t>
            </a:r>
          </a:p>
        </p:txBody>
      </p:sp>
    </p:spTree>
    <p:extLst>
      <p:ext uri="{BB962C8B-B14F-4D97-AF65-F5344CB8AC3E}">
        <p14:creationId xmlns:p14="http://schemas.microsoft.com/office/powerpoint/2010/main" val="677312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3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9333"/>
                                        </p:tgtEl>
                                        <p:attrNameLst>
                                          <p:attrName>style.visibility</p:attrName>
                                        </p:attrNameLst>
                                      </p:cBhvr>
                                      <p:to>
                                        <p:strVal val="visible"/>
                                      </p:to>
                                    </p:set>
                                    <p:animEffect transition="in" filter="wipe(down)">
                                      <p:cBhvr>
                                        <p:cTn id="25" dur="500"/>
                                        <p:tgtEl>
                                          <p:spTgt spid="99333"/>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9335"/>
                                        </p:tgtEl>
                                        <p:attrNameLst>
                                          <p:attrName>style.visibility</p:attrName>
                                        </p:attrNameLst>
                                      </p:cBhvr>
                                      <p:to>
                                        <p:strVal val="visible"/>
                                      </p:to>
                                    </p:set>
                                    <p:animEffect transition="in" filter="wipe(left)">
                                      <p:cBhvr>
                                        <p:cTn id="29" dur="500"/>
                                        <p:tgtEl>
                                          <p:spTgt spid="99335"/>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99334"/>
                                        </p:tgtEl>
                                        <p:attrNameLst>
                                          <p:attrName>style.visibility</p:attrName>
                                        </p:attrNameLst>
                                      </p:cBhvr>
                                      <p:to>
                                        <p:strVal val="visible"/>
                                      </p:to>
                                    </p:set>
                                    <p:animEffect transition="in" filter="wipe(up)">
                                      <p:cBhvr>
                                        <p:cTn id="33" dur="500"/>
                                        <p:tgtEl>
                                          <p:spTgt spid="993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337"/>
                                        </p:tgtEl>
                                        <p:attrNameLst>
                                          <p:attrName>style.visibility</p:attrName>
                                        </p:attrNameLst>
                                      </p:cBhvr>
                                      <p:to>
                                        <p:strVal val="visible"/>
                                      </p:to>
                                    </p:set>
                                    <p:animEffect transition="in" filter="wipe(right)">
                                      <p:cBhvr>
                                        <p:cTn id="38" dur="500"/>
                                        <p:tgtEl>
                                          <p:spTgt spid="993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3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3" grpId="0" animBg="1"/>
      <p:bldP spid="99334" grpId="0" animBg="1"/>
      <p:bldP spid="99335" grpId="0" animBg="1"/>
      <p:bldP spid="99336" grpId="0"/>
      <p:bldP spid="99340" grpId="0" animBg="1"/>
      <p:bldP spid="99347" grpId="0" animBg="1"/>
      <p:bldP spid="99348" grpId="0" animBg="1"/>
      <p:bldP spid="99349" grpId="0" animBg="1"/>
      <p:bldP spid="99350" grpId="0"/>
      <p:bldP spid="993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233488" y="185738"/>
            <a:ext cx="6647260" cy="556022"/>
          </a:xfrm>
        </p:spPr>
        <p:txBody>
          <a:bodyPr/>
          <a:lstStyle/>
          <a:p>
            <a:r>
              <a:rPr lang="en-US" sz="2700" dirty="0">
                <a:latin typeface="Arial" charset="0"/>
                <a:ea typeface="MS PGothic" charset="0"/>
              </a:rPr>
              <a:t>Physical Facilities for Interconnection</a:t>
            </a:r>
            <a:endParaRPr lang="en-US" sz="2700" dirty="0">
              <a:solidFill>
                <a:schemeClr val="tx1"/>
              </a:solidFill>
              <a:latin typeface="Arial" charset="0"/>
              <a:ea typeface="MS PGothic" charset="0"/>
            </a:endParaRPr>
          </a:p>
        </p:txBody>
      </p:sp>
      <p:sp>
        <p:nvSpPr>
          <p:cNvPr id="64514" name="Content Placeholder 2"/>
          <p:cNvSpPr>
            <a:spLocks noGrp="1"/>
          </p:cNvSpPr>
          <p:nvPr>
            <p:ph idx="1"/>
          </p:nvPr>
        </p:nvSpPr>
        <p:spPr>
          <a:xfrm>
            <a:off x="1485900" y="912019"/>
            <a:ext cx="6172200" cy="3581400"/>
          </a:xfrm>
        </p:spPr>
        <p:txBody>
          <a:bodyPr/>
          <a:lstStyle/>
          <a:p>
            <a:r>
              <a:rPr lang="en-US" b="1" dirty="0">
                <a:latin typeface="Arial" charset="0"/>
                <a:ea typeface="MS PGothic" charset="0"/>
              </a:rPr>
              <a:t>For networks to interconnect, they have to </a:t>
            </a:r>
            <a:r>
              <a:rPr lang="en-US" b="1" i="1" dirty="0">
                <a:latin typeface="Arial" charset="0"/>
                <a:ea typeface="MS PGothic" charset="0"/>
              </a:rPr>
              <a:t>physically</a:t>
            </a:r>
            <a:r>
              <a:rPr lang="en-US" b="1" dirty="0">
                <a:latin typeface="Arial" charset="0"/>
                <a:ea typeface="MS PGothic" charset="0"/>
              </a:rPr>
              <a:t> connect their networking equipment with each other. </a:t>
            </a:r>
          </a:p>
          <a:p>
            <a:pPr lvl="1">
              <a:spcAft>
                <a:spcPts val="450"/>
              </a:spcAft>
            </a:pPr>
            <a:r>
              <a:rPr lang="en-US" sz="1650" dirty="0">
                <a:latin typeface="Arial" charset="0"/>
                <a:ea typeface="MS PGothic" charset="0"/>
              </a:rPr>
              <a:t>This requires the networks to meet in a common location, in facilities capable of supporting the equipment required for interconnection. </a:t>
            </a:r>
          </a:p>
          <a:p>
            <a:pPr lvl="1">
              <a:spcAft>
                <a:spcPts val="900"/>
              </a:spcAft>
            </a:pPr>
            <a:r>
              <a:rPr lang="en-US" sz="1650" dirty="0">
                <a:latin typeface="Arial" charset="0"/>
                <a:ea typeface="MS PGothic" charset="0"/>
              </a:rPr>
              <a:t>These colocation facilities lease their customers secure space to locate and operate equipment</a:t>
            </a:r>
            <a:endParaRPr lang="en-US" sz="1500" dirty="0">
              <a:latin typeface="Arial" charset="0"/>
              <a:ea typeface="MS PGothic" charset="0"/>
            </a:endParaRPr>
          </a:p>
          <a:p>
            <a:r>
              <a:rPr lang="en-US" b="1" dirty="0">
                <a:latin typeface="Arial" charset="0"/>
                <a:ea typeface="MS PGothic" charset="0"/>
              </a:rPr>
              <a:t>Point of Presence (</a:t>
            </a:r>
            <a:r>
              <a:rPr lang="en-US" b="1" dirty="0" err="1">
                <a:latin typeface="Arial" charset="0"/>
                <a:ea typeface="MS PGothic" charset="0"/>
              </a:rPr>
              <a:t>PoP</a:t>
            </a:r>
            <a:r>
              <a:rPr lang="en-US" b="1" dirty="0">
                <a:latin typeface="Arial" charset="0"/>
                <a:ea typeface="MS PGothic" charset="0"/>
              </a:rPr>
              <a:t>)</a:t>
            </a:r>
          </a:p>
          <a:p>
            <a:pPr lvl="1"/>
            <a:r>
              <a:rPr lang="en-US" sz="1650" dirty="0">
                <a:latin typeface="Arial" charset="0"/>
                <a:ea typeface="MS PGothic" charset="0"/>
              </a:rPr>
              <a:t>An access point to a communication provider’s network. </a:t>
            </a:r>
          </a:p>
        </p:txBody>
      </p:sp>
      <p:sp>
        <p:nvSpPr>
          <p:cNvPr id="6451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65E4DF42-80DA-7B4C-AB78-0B8E8AFA54DC}" type="slidenum">
              <a:rPr lang="en-US" sz="900">
                <a:solidFill>
                  <a:srgbClr val="7F7F7F"/>
                </a:solidFill>
              </a:rPr>
              <a:pPr/>
              <a:t>31</a:t>
            </a:fld>
            <a:endParaRPr lang="en-US" sz="900">
              <a:solidFill>
                <a:srgbClr val="7F7F7F"/>
              </a:solidFill>
            </a:endParaRPr>
          </a:p>
        </p:txBody>
      </p:sp>
    </p:spTree>
    <p:extLst>
      <p:ext uri="{BB962C8B-B14F-4D97-AF65-F5344CB8AC3E}">
        <p14:creationId xmlns:p14="http://schemas.microsoft.com/office/powerpoint/2010/main" val="2241270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233488" y="185738"/>
            <a:ext cx="6647260" cy="556022"/>
          </a:xfrm>
        </p:spPr>
        <p:txBody>
          <a:bodyPr/>
          <a:lstStyle/>
          <a:p>
            <a:r>
              <a:rPr lang="en-US" dirty="0">
                <a:latin typeface="Arial" charset="0"/>
                <a:ea typeface="MS PGothic" charset="0"/>
              </a:rPr>
              <a:t>Interconnection: Public &amp; Private</a:t>
            </a:r>
            <a:endParaRPr lang="en-US" dirty="0">
              <a:solidFill>
                <a:schemeClr val="tx1"/>
              </a:solidFill>
              <a:latin typeface="Arial" charset="0"/>
              <a:ea typeface="MS PGothic" charset="0"/>
            </a:endParaRPr>
          </a:p>
        </p:txBody>
      </p:sp>
      <p:sp>
        <p:nvSpPr>
          <p:cNvPr id="38914" name="Content Placeholder 2"/>
          <p:cNvSpPr>
            <a:spLocks noGrp="1"/>
          </p:cNvSpPr>
          <p:nvPr>
            <p:ph idx="1"/>
          </p:nvPr>
        </p:nvSpPr>
        <p:spPr>
          <a:xfrm>
            <a:off x="1485900" y="912019"/>
            <a:ext cx="6172200" cy="3581400"/>
          </a:xfrm>
        </p:spPr>
        <p:txBody>
          <a:bodyPr/>
          <a:lstStyle/>
          <a:p>
            <a:pPr marL="257175" lvl="2" indent="-257175">
              <a:defRPr/>
            </a:pPr>
            <a:r>
              <a:rPr lang="en-US" sz="1950" b="1" dirty="0"/>
              <a:t>Interconnecting two networks requires both:</a:t>
            </a:r>
          </a:p>
          <a:p>
            <a:pPr marL="600075" lvl="3" indent="-257175">
              <a:defRPr/>
            </a:pPr>
            <a:r>
              <a:rPr lang="en-US" sz="1650" dirty="0"/>
              <a:t>(1) physical connectivity, </a:t>
            </a:r>
            <a:r>
              <a:rPr lang="en-US" sz="1650" i="1" u="sng" dirty="0"/>
              <a:t>and </a:t>
            </a:r>
          </a:p>
          <a:p>
            <a:pPr marL="600075" lvl="3" indent="-257175">
              <a:spcAft>
                <a:spcPts val="900"/>
              </a:spcAft>
              <a:defRPr/>
            </a:pPr>
            <a:r>
              <a:rPr lang="en-US" sz="1650" dirty="0"/>
              <a:t>(2) network connectivity. </a:t>
            </a:r>
          </a:p>
          <a:p>
            <a:pPr>
              <a:defRPr/>
            </a:pPr>
            <a:r>
              <a:rPr lang="en-US" b="1" dirty="0"/>
              <a:t>Common options for interconnection are either:</a:t>
            </a:r>
          </a:p>
          <a:p>
            <a:pPr lvl="1">
              <a:defRPr/>
            </a:pPr>
            <a:r>
              <a:rPr lang="en-US" i="1" dirty="0"/>
              <a:t>Direct interconnection:</a:t>
            </a:r>
          </a:p>
          <a:p>
            <a:pPr lvl="2">
              <a:spcAft>
                <a:spcPts val="450"/>
              </a:spcAft>
              <a:defRPr/>
            </a:pPr>
            <a:r>
              <a:rPr lang="en-US" dirty="0"/>
              <a:t>Private bilateral arrangement between two networks using a dedicated physical connection </a:t>
            </a:r>
          </a:p>
          <a:p>
            <a:pPr lvl="1">
              <a:defRPr/>
            </a:pPr>
            <a:r>
              <a:rPr lang="en-US" i="1" dirty="0"/>
              <a:t>Public connection:</a:t>
            </a:r>
          </a:p>
          <a:p>
            <a:pPr lvl="2">
              <a:defRPr/>
            </a:pPr>
            <a:r>
              <a:rPr lang="en-US" dirty="0"/>
              <a:t>A multilateral arrangement where all networks connect into a public Internet Exchange switch.</a:t>
            </a:r>
          </a:p>
          <a:p>
            <a:pPr lvl="2">
              <a:defRPr/>
            </a:pPr>
            <a:endParaRPr lang="en-US" dirty="0"/>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24DF0D62-D722-F548-8B65-74829797B510}" type="slidenum">
              <a:rPr lang="en-US" sz="900">
                <a:solidFill>
                  <a:srgbClr val="7F7F7F"/>
                </a:solidFill>
              </a:rPr>
              <a:pPr/>
              <a:t>32</a:t>
            </a:fld>
            <a:endParaRPr lang="en-US" sz="900">
              <a:solidFill>
                <a:srgbClr val="7F7F7F"/>
              </a:solidFill>
            </a:endParaRPr>
          </a:p>
        </p:txBody>
      </p:sp>
    </p:spTree>
    <p:extLst>
      <p:ext uri="{BB962C8B-B14F-4D97-AF65-F5344CB8AC3E}">
        <p14:creationId xmlns:p14="http://schemas.microsoft.com/office/powerpoint/2010/main" val="3664406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233488" y="185738"/>
            <a:ext cx="6647260" cy="556022"/>
          </a:xfrm>
        </p:spPr>
        <p:txBody>
          <a:bodyPr/>
          <a:lstStyle/>
          <a:p>
            <a:r>
              <a:rPr lang="en-US" dirty="0">
                <a:latin typeface="Arial" charset="0"/>
                <a:ea typeface="MS PGothic" charset="0"/>
              </a:rPr>
              <a:t>Public and Private Interconnection</a:t>
            </a:r>
            <a:endParaRPr lang="en-US" dirty="0">
              <a:solidFill>
                <a:schemeClr val="tx1"/>
              </a:solidFill>
              <a:latin typeface="Arial" charset="0"/>
              <a:ea typeface="MS PGothic" charset="0"/>
            </a:endParaRPr>
          </a:p>
        </p:txBody>
      </p:sp>
      <p:sp>
        <p:nvSpPr>
          <p:cNvPr id="68610" name="Content Placeholder 2"/>
          <p:cNvSpPr>
            <a:spLocks noGrp="1"/>
          </p:cNvSpPr>
          <p:nvPr>
            <p:ph idx="1"/>
          </p:nvPr>
        </p:nvSpPr>
        <p:spPr>
          <a:xfrm>
            <a:off x="1215739" y="3589920"/>
            <a:ext cx="6424613" cy="873919"/>
          </a:xfrm>
        </p:spPr>
        <p:txBody>
          <a:bodyPr/>
          <a:lstStyle/>
          <a:p>
            <a:pPr lvl="2"/>
            <a:r>
              <a:rPr lang="en-US" b="1" dirty="0">
                <a:latin typeface="Arial" charset="0"/>
                <a:ea typeface="MS PGothic" charset="0"/>
              </a:rPr>
              <a:t>At left</a:t>
            </a:r>
            <a:r>
              <a:rPr lang="en-US" dirty="0">
                <a:latin typeface="Arial" charset="0"/>
                <a:ea typeface="MS PGothic" charset="0"/>
              </a:rPr>
              <a:t>:  Simple colocation facility with direct interconnects</a:t>
            </a:r>
          </a:p>
          <a:p>
            <a:pPr lvl="2"/>
            <a:r>
              <a:rPr lang="en-US" b="1" dirty="0">
                <a:latin typeface="Arial" charset="0"/>
                <a:ea typeface="MS PGothic" charset="0"/>
              </a:rPr>
              <a:t>At right</a:t>
            </a:r>
            <a:r>
              <a:rPr lang="en-US" dirty="0">
                <a:latin typeface="Arial" charset="0"/>
                <a:ea typeface="MS PGothic" charset="0"/>
              </a:rPr>
              <a:t>:  colocation facility that also offers IX through a public switch (or “switching fabric”)</a:t>
            </a:r>
          </a:p>
        </p:txBody>
      </p:sp>
      <p:sp>
        <p:nvSpPr>
          <p:cNvPr id="6861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C330B8BF-3AB7-F647-A6DB-6156EA227C8F}" type="slidenum">
              <a:rPr lang="en-US" sz="900">
                <a:solidFill>
                  <a:srgbClr val="7F7F7F"/>
                </a:solidFill>
              </a:rPr>
              <a:pPr/>
              <a:t>33</a:t>
            </a:fld>
            <a:endParaRPr lang="en-US" sz="900">
              <a:solidFill>
                <a:srgbClr val="7F7F7F"/>
              </a:solidFill>
            </a:endParaRP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797" y="1241823"/>
            <a:ext cx="6315075" cy="18883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3727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233488" y="185738"/>
            <a:ext cx="6647260" cy="556022"/>
          </a:xfrm>
        </p:spPr>
        <p:txBody>
          <a:bodyPr/>
          <a:lstStyle/>
          <a:p>
            <a:r>
              <a:rPr lang="en-US" dirty="0">
                <a:latin typeface="Arial" charset="0"/>
                <a:ea typeface="MS PGothic" charset="0"/>
              </a:rPr>
              <a:t>IXPs</a:t>
            </a:r>
            <a:endParaRPr lang="en-US" dirty="0">
              <a:solidFill>
                <a:schemeClr val="tx1"/>
              </a:solidFill>
              <a:latin typeface="Arial" charset="0"/>
              <a:ea typeface="MS PGothic" charset="0"/>
            </a:endParaRPr>
          </a:p>
        </p:txBody>
      </p:sp>
      <p:sp>
        <p:nvSpPr>
          <p:cNvPr id="70658" name="Content Placeholder 2"/>
          <p:cNvSpPr>
            <a:spLocks noGrp="1"/>
          </p:cNvSpPr>
          <p:nvPr>
            <p:ph idx="1"/>
          </p:nvPr>
        </p:nvSpPr>
        <p:spPr>
          <a:xfrm>
            <a:off x="1485900" y="922735"/>
            <a:ext cx="6172200" cy="3570684"/>
          </a:xfrm>
        </p:spPr>
        <p:txBody>
          <a:bodyPr/>
          <a:lstStyle/>
          <a:p>
            <a:pPr>
              <a:spcAft>
                <a:spcPts val="450"/>
              </a:spcAft>
            </a:pPr>
            <a:r>
              <a:rPr lang="en-US" b="1">
                <a:latin typeface="Arial" charset="0"/>
                <a:ea typeface="MS PGothic" charset="0"/>
              </a:rPr>
              <a:t>Physical connectivity to an Internet Exchange does not automatically entitle access to every other network on the exchange.</a:t>
            </a:r>
          </a:p>
          <a:p>
            <a:pPr lvl="1">
              <a:spcAft>
                <a:spcPts val="450"/>
              </a:spcAft>
            </a:pPr>
            <a:r>
              <a:rPr lang="en-US">
                <a:latin typeface="Arial" charset="0"/>
                <a:ea typeface="MS PGothic" charset="0"/>
              </a:rPr>
              <a:t>Or even mean that any traffic will flow over that connection at all. </a:t>
            </a:r>
          </a:p>
          <a:p>
            <a:pPr lvl="1"/>
            <a:r>
              <a:rPr lang="en-US">
                <a:latin typeface="Arial" charset="0"/>
                <a:ea typeface="MS PGothic" charset="0"/>
              </a:rPr>
              <a:t>Network operator must also establish network connectivity with other network(s) present on the exchange </a:t>
            </a:r>
          </a:p>
        </p:txBody>
      </p:sp>
      <p:sp>
        <p:nvSpPr>
          <p:cNvPr id="7065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8B9DF658-5280-C345-B57B-B66CD13A0BCB}" type="slidenum">
              <a:rPr lang="en-US" sz="900">
                <a:solidFill>
                  <a:srgbClr val="7F7F7F"/>
                </a:solidFill>
              </a:rPr>
              <a:pPr/>
              <a:t>34</a:t>
            </a:fld>
            <a:endParaRPr lang="en-US" sz="900">
              <a:solidFill>
                <a:srgbClr val="7F7F7F"/>
              </a:solidFill>
            </a:endParaRPr>
          </a:p>
        </p:txBody>
      </p:sp>
    </p:spTree>
    <p:extLst>
      <p:ext uri="{BB962C8B-B14F-4D97-AF65-F5344CB8AC3E}">
        <p14:creationId xmlns:p14="http://schemas.microsoft.com/office/powerpoint/2010/main" val="336494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233488" y="185738"/>
            <a:ext cx="6647260" cy="556022"/>
          </a:xfrm>
        </p:spPr>
        <p:txBody>
          <a:bodyPr/>
          <a:lstStyle/>
          <a:p>
            <a:r>
              <a:rPr lang="en-US" dirty="0">
                <a:latin typeface="Arial" charset="0"/>
                <a:ea typeface="MS PGothic" charset="0"/>
              </a:rPr>
              <a:t>Costs of Peering</a:t>
            </a:r>
            <a:endParaRPr lang="en-US" dirty="0">
              <a:solidFill>
                <a:schemeClr val="tx1"/>
              </a:solidFill>
              <a:latin typeface="Arial" charset="0"/>
              <a:ea typeface="MS PGothic" charset="0"/>
            </a:endParaRPr>
          </a:p>
        </p:txBody>
      </p:sp>
      <p:sp>
        <p:nvSpPr>
          <p:cNvPr id="72706" name="Content Placeholder 2"/>
          <p:cNvSpPr>
            <a:spLocks noGrp="1"/>
          </p:cNvSpPr>
          <p:nvPr>
            <p:ph idx="1"/>
          </p:nvPr>
        </p:nvSpPr>
        <p:spPr>
          <a:xfrm>
            <a:off x="1485900" y="741760"/>
            <a:ext cx="6172200" cy="3751659"/>
          </a:xfrm>
        </p:spPr>
        <p:txBody>
          <a:bodyPr/>
          <a:lstStyle/>
          <a:p>
            <a:pPr>
              <a:spcAft>
                <a:spcPts val="450"/>
              </a:spcAft>
            </a:pPr>
            <a:r>
              <a:rPr lang="en-US" b="1">
                <a:latin typeface="Arial" charset="0"/>
                <a:ea typeface="MS PGothic" charset="0"/>
              </a:rPr>
              <a:t>Connecting two networks in a peering relationship does not come without costs. </a:t>
            </a:r>
          </a:p>
          <a:p>
            <a:pPr lvl="1">
              <a:spcAft>
                <a:spcPts val="450"/>
              </a:spcAft>
            </a:pPr>
            <a:r>
              <a:rPr lang="en-US" b="1">
                <a:latin typeface="Arial" charset="0"/>
                <a:ea typeface="MS PGothic" charset="0"/>
              </a:rPr>
              <a:t>These can include:</a:t>
            </a:r>
          </a:p>
          <a:p>
            <a:pPr lvl="2">
              <a:spcAft>
                <a:spcPts val="450"/>
              </a:spcAft>
            </a:pPr>
            <a:r>
              <a:rPr lang="en-US" sz="1350">
                <a:latin typeface="Arial" charset="0"/>
                <a:ea typeface="MS PGothic" charset="0"/>
              </a:rPr>
              <a:t>Networking equipment for interconnecting the networks (add’l router/switch ports, additional router/switch capacity – chassis, CPUs, etc., and equipment racks); </a:t>
            </a:r>
          </a:p>
          <a:p>
            <a:pPr lvl="2">
              <a:spcAft>
                <a:spcPts val="450"/>
              </a:spcAft>
            </a:pPr>
            <a:r>
              <a:rPr lang="en-US" sz="1350">
                <a:latin typeface="Arial" charset="0"/>
                <a:ea typeface="MS PGothic" charset="0"/>
              </a:rPr>
              <a:t>The leasing costs for space and power at the colocation site for the network equipment; </a:t>
            </a:r>
          </a:p>
          <a:p>
            <a:pPr lvl="2">
              <a:spcAft>
                <a:spcPts val="450"/>
              </a:spcAft>
            </a:pPr>
            <a:r>
              <a:rPr lang="en-US" sz="1350">
                <a:latin typeface="Arial" charset="0"/>
                <a:ea typeface="MS PGothic" charset="0"/>
              </a:rPr>
              <a:t>Interconnection fees charged by the colocation site or IX;</a:t>
            </a:r>
          </a:p>
          <a:p>
            <a:pPr lvl="2">
              <a:spcAft>
                <a:spcPts val="450"/>
              </a:spcAft>
            </a:pPr>
            <a:r>
              <a:rPr lang="en-US" sz="1350">
                <a:latin typeface="Arial" charset="0"/>
                <a:ea typeface="MS PGothic" charset="0"/>
              </a:rPr>
              <a:t>Network connectivity (transit, leased circuits, and/or fiber) capacity from the PoP to the rest of the network for the additional peered traffic; </a:t>
            </a:r>
          </a:p>
          <a:p>
            <a:pPr lvl="2">
              <a:spcAft>
                <a:spcPts val="450"/>
              </a:spcAft>
            </a:pPr>
            <a:r>
              <a:rPr lang="en-US" sz="1350">
                <a:latin typeface="Arial" charset="0"/>
                <a:ea typeface="MS PGothic" charset="0"/>
              </a:rPr>
              <a:t>Operational fees; and</a:t>
            </a:r>
          </a:p>
          <a:p>
            <a:pPr lvl="2"/>
            <a:r>
              <a:rPr lang="en-US" sz="1350">
                <a:latin typeface="Arial" charset="0"/>
                <a:ea typeface="MS PGothic" charset="0"/>
              </a:rPr>
              <a:t>Engineering labor to design and deploy the network for the new interconnect.</a:t>
            </a:r>
          </a:p>
          <a:p>
            <a:endParaRPr lang="en-US">
              <a:latin typeface="Arial" charset="0"/>
              <a:ea typeface="MS PGothic" charset="0"/>
            </a:endParaRPr>
          </a:p>
        </p:txBody>
      </p:sp>
      <p:sp>
        <p:nvSpPr>
          <p:cNvPr id="7270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75B8C916-0534-7B49-B6B7-6750C965B72F}" type="slidenum">
              <a:rPr lang="en-US" sz="900">
                <a:solidFill>
                  <a:srgbClr val="7F7F7F"/>
                </a:solidFill>
              </a:rPr>
              <a:pPr/>
              <a:t>35</a:t>
            </a:fld>
            <a:endParaRPr lang="en-US" sz="900">
              <a:solidFill>
                <a:srgbClr val="7F7F7F"/>
              </a:solidFill>
            </a:endParaRPr>
          </a:p>
        </p:txBody>
      </p:sp>
    </p:spTree>
    <p:extLst>
      <p:ext uri="{BB962C8B-B14F-4D97-AF65-F5344CB8AC3E}">
        <p14:creationId xmlns:p14="http://schemas.microsoft.com/office/powerpoint/2010/main" val="1363913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143000" y="185738"/>
            <a:ext cx="6858000" cy="556022"/>
          </a:xfrm>
        </p:spPr>
        <p:txBody>
          <a:bodyPr/>
          <a:lstStyle/>
          <a:p>
            <a:r>
              <a:rPr lang="en-US" dirty="0">
                <a:latin typeface="Arial" charset="0"/>
                <a:ea typeface="MS PGothic" charset="0"/>
              </a:rPr>
              <a:t>Traffic and Interconnection</a:t>
            </a:r>
            <a:endParaRPr lang="en-US" dirty="0">
              <a:solidFill>
                <a:schemeClr val="tx1"/>
              </a:solidFill>
              <a:latin typeface="Arial" charset="0"/>
              <a:ea typeface="MS PGothic" charset="0"/>
            </a:endParaRPr>
          </a:p>
        </p:txBody>
      </p:sp>
      <p:sp>
        <p:nvSpPr>
          <p:cNvPr id="78850" name="Content Placeholder 2"/>
          <p:cNvSpPr>
            <a:spLocks noGrp="1"/>
          </p:cNvSpPr>
          <p:nvPr>
            <p:ph idx="1"/>
          </p:nvPr>
        </p:nvSpPr>
        <p:spPr>
          <a:xfrm>
            <a:off x="1485900" y="922735"/>
            <a:ext cx="6172200" cy="3570684"/>
          </a:xfrm>
        </p:spPr>
        <p:txBody>
          <a:bodyPr/>
          <a:lstStyle/>
          <a:p>
            <a:pPr>
              <a:spcAft>
                <a:spcPts val="225"/>
              </a:spcAft>
            </a:pPr>
            <a:r>
              <a:rPr lang="en-US" b="1">
                <a:latin typeface="Arial" charset="0"/>
                <a:ea typeface="MS PGothic" charset="0"/>
              </a:rPr>
              <a:t>Internet traffic has grown rapidly since the Internet’s inception.</a:t>
            </a:r>
          </a:p>
          <a:p>
            <a:pPr lvl="1">
              <a:spcAft>
                <a:spcPts val="900"/>
              </a:spcAft>
            </a:pPr>
            <a:r>
              <a:rPr lang="en-US" sz="1650">
                <a:latin typeface="Arial" charset="0"/>
                <a:ea typeface="MS PGothic" charset="0"/>
              </a:rPr>
              <a:t>Often been driven by the growth of popular applications. </a:t>
            </a:r>
          </a:p>
          <a:p>
            <a:r>
              <a:rPr lang="en-US" b="1">
                <a:latin typeface="Arial" charset="0"/>
                <a:ea typeface="MS PGothic" charset="0"/>
              </a:rPr>
              <a:t>Video has emerged as a key driver shaping current consumer bandwidth consumption. </a:t>
            </a:r>
          </a:p>
          <a:p>
            <a:pPr lvl="1">
              <a:spcAft>
                <a:spcPts val="900"/>
              </a:spcAft>
            </a:pPr>
            <a:r>
              <a:rPr lang="en-US" sz="1650">
                <a:latin typeface="Arial" charset="0"/>
                <a:ea typeface="MS PGothic" charset="0"/>
              </a:rPr>
              <a:t>Video resolution impacts bandwidth requirements  (Ex: 4K)</a:t>
            </a:r>
          </a:p>
          <a:p>
            <a:r>
              <a:rPr lang="en-US" b="1">
                <a:latin typeface="Arial" charset="0"/>
                <a:ea typeface="MS PGothic" charset="0"/>
              </a:rPr>
              <a:t>Residential broadband traffic is characterized by asymmetric patterns.</a:t>
            </a:r>
          </a:p>
          <a:p>
            <a:pPr lvl="1"/>
            <a:r>
              <a:rPr lang="en-US" sz="1650">
                <a:latin typeface="Arial" charset="0"/>
                <a:ea typeface="MS PGothic" charset="0"/>
              </a:rPr>
              <a:t>Due to the nature of consumer data consumption. </a:t>
            </a:r>
          </a:p>
          <a:p>
            <a:endParaRPr lang="en-US">
              <a:latin typeface="Arial" charset="0"/>
              <a:ea typeface="MS PGothic" charset="0"/>
            </a:endParaRPr>
          </a:p>
        </p:txBody>
      </p:sp>
      <p:sp>
        <p:nvSpPr>
          <p:cNvPr id="7885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9198FF74-9C3A-584A-8F96-2990648575A1}" type="slidenum">
              <a:rPr lang="en-US" sz="900">
                <a:solidFill>
                  <a:srgbClr val="7F7F7F"/>
                </a:solidFill>
              </a:rPr>
              <a:pPr/>
              <a:t>36</a:t>
            </a:fld>
            <a:endParaRPr lang="en-US" sz="900">
              <a:solidFill>
                <a:srgbClr val="7F7F7F"/>
              </a:solidFill>
            </a:endParaRPr>
          </a:p>
        </p:txBody>
      </p:sp>
    </p:spTree>
    <p:extLst>
      <p:ext uri="{BB962C8B-B14F-4D97-AF65-F5344CB8AC3E}">
        <p14:creationId xmlns:p14="http://schemas.microsoft.com/office/powerpoint/2010/main" val="3957636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320477" y="185738"/>
            <a:ext cx="6075623" cy="556022"/>
          </a:xfrm>
        </p:spPr>
        <p:txBody>
          <a:bodyPr/>
          <a:lstStyle/>
          <a:p>
            <a:r>
              <a:rPr lang="en-US" dirty="0">
                <a:latin typeface="Arial" charset="0"/>
                <a:ea typeface="MS PGothic" charset="0"/>
              </a:rPr>
              <a:t>Traffic and Interconnection</a:t>
            </a:r>
            <a:endParaRPr lang="en-US" dirty="0">
              <a:solidFill>
                <a:schemeClr val="tx1"/>
              </a:solidFill>
              <a:latin typeface="Arial" charset="0"/>
              <a:ea typeface="MS PGothic" charset="0"/>
            </a:endParaRPr>
          </a:p>
        </p:txBody>
      </p:sp>
      <p:sp>
        <p:nvSpPr>
          <p:cNvPr id="80898" name="Content Placeholder 2"/>
          <p:cNvSpPr>
            <a:spLocks noGrp="1"/>
          </p:cNvSpPr>
          <p:nvPr>
            <p:ph idx="1"/>
          </p:nvPr>
        </p:nvSpPr>
        <p:spPr>
          <a:xfrm>
            <a:off x="1485900" y="1230597"/>
            <a:ext cx="6172200" cy="2606113"/>
          </a:xfrm>
        </p:spPr>
        <p:txBody>
          <a:bodyPr/>
          <a:lstStyle/>
          <a:p>
            <a:pPr>
              <a:spcAft>
                <a:spcPts val="900"/>
              </a:spcAft>
            </a:pPr>
            <a:r>
              <a:rPr lang="en-US" b="1" dirty="0">
                <a:latin typeface="Arial" charset="0"/>
                <a:ea typeface="MS PGothic" charset="0"/>
              </a:rPr>
              <a:t>The changes in Internet traffic patterns have coincided with a dramatic change in the Internet connectivity model.</a:t>
            </a:r>
          </a:p>
          <a:p>
            <a:pPr lvl="1">
              <a:spcAft>
                <a:spcPts val="900"/>
              </a:spcAft>
            </a:pPr>
            <a:r>
              <a:rPr lang="en-US" sz="1650" dirty="0">
                <a:latin typeface="Arial" charset="0"/>
                <a:ea typeface="MS PGothic" charset="0"/>
              </a:rPr>
              <a:t>In 2009 half of all Internet traffic from approx. 150 companies. </a:t>
            </a:r>
          </a:p>
          <a:p>
            <a:pPr lvl="1"/>
            <a:r>
              <a:rPr lang="en-US" sz="1650" dirty="0">
                <a:latin typeface="Arial" charset="0"/>
                <a:ea typeface="MS PGothic" charset="0"/>
              </a:rPr>
              <a:t>In 2014, only 30 companies account for half of traffic.</a:t>
            </a:r>
          </a:p>
          <a:p>
            <a:endParaRPr lang="en-US" dirty="0">
              <a:latin typeface="Arial" charset="0"/>
              <a:ea typeface="MS PGothic" charset="0"/>
            </a:endParaRPr>
          </a:p>
        </p:txBody>
      </p:sp>
      <p:sp>
        <p:nvSpPr>
          <p:cNvPr id="8089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5CDEC2C2-39F5-ED4C-B95B-F70188C0A95F}" type="slidenum">
              <a:rPr lang="en-US" sz="900">
                <a:solidFill>
                  <a:srgbClr val="7F7F7F"/>
                </a:solidFill>
              </a:rPr>
              <a:pPr/>
              <a:t>37</a:t>
            </a:fld>
            <a:endParaRPr lang="en-US" sz="900">
              <a:solidFill>
                <a:srgbClr val="7F7F7F"/>
              </a:solidFill>
            </a:endParaRPr>
          </a:p>
        </p:txBody>
      </p:sp>
    </p:spTree>
    <p:extLst>
      <p:ext uri="{BB962C8B-B14F-4D97-AF65-F5344CB8AC3E}">
        <p14:creationId xmlns:p14="http://schemas.microsoft.com/office/powerpoint/2010/main" val="2843147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482500"/>
            <a:ext cx="6572250" cy="857250"/>
          </a:xfrm>
        </p:spPr>
        <p:txBody>
          <a:bodyPr/>
          <a:lstStyle/>
          <a:p>
            <a:pPr algn="ctr"/>
            <a:r>
              <a:rPr lang="en-US" dirty="0"/>
              <a:t>Modern-Day Interconnection</a:t>
            </a:r>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38</a:t>
            </a:fld>
            <a:endParaRPr lang="en-US"/>
          </a:p>
        </p:txBody>
      </p:sp>
    </p:spTree>
    <p:extLst>
      <p:ext uri="{BB962C8B-B14F-4D97-AF65-F5344CB8AC3E}">
        <p14:creationId xmlns:p14="http://schemas.microsoft.com/office/powerpoint/2010/main" val="370096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1B47A3-5E6E-024C-BC6B-39DB4EFCD34D}"/>
              </a:ext>
            </a:extLst>
          </p:cNvPr>
          <p:cNvSpPr>
            <a:spLocks noGrp="1"/>
          </p:cNvSpPr>
          <p:nvPr>
            <p:ph type="sldNum" sz="quarter" idx="12"/>
          </p:nvPr>
        </p:nvSpPr>
        <p:spPr/>
        <p:txBody>
          <a:bodyPr/>
          <a:lstStyle/>
          <a:p>
            <a:pPr>
              <a:defRPr/>
            </a:pPr>
            <a:fld id="{0D87FF94-B9F9-4A4B-9252-15946458B555}" type="slidenum">
              <a:rPr lang="en-US" smtClean="0"/>
              <a:pPr>
                <a:defRPr/>
              </a:pPr>
              <a:t>39</a:t>
            </a:fld>
            <a:endParaRPr lang="en-US"/>
          </a:p>
        </p:txBody>
      </p:sp>
      <p:pic>
        <p:nvPicPr>
          <p:cNvPr id="4" name="Picture 3">
            <a:extLst>
              <a:ext uri="{FF2B5EF4-FFF2-40B4-BE49-F238E27FC236}">
                <a16:creationId xmlns:a16="http://schemas.microsoft.com/office/drawing/2014/main" id="{B0FF42D0-A432-364F-9B1F-612C9E4A7C7D}"/>
              </a:ext>
            </a:extLst>
          </p:cNvPr>
          <p:cNvPicPr>
            <a:picLocks noChangeAspect="1"/>
          </p:cNvPicPr>
          <p:nvPr/>
        </p:nvPicPr>
        <p:blipFill>
          <a:blip r:embed="rId2"/>
          <a:stretch>
            <a:fillRect/>
          </a:stretch>
        </p:blipFill>
        <p:spPr>
          <a:xfrm>
            <a:off x="0" y="169252"/>
            <a:ext cx="9144000" cy="1479906"/>
          </a:xfrm>
          <a:prstGeom prst="rect">
            <a:avLst/>
          </a:prstGeom>
        </p:spPr>
      </p:pic>
      <p:pic>
        <p:nvPicPr>
          <p:cNvPr id="5" name="Picture 4">
            <a:extLst>
              <a:ext uri="{FF2B5EF4-FFF2-40B4-BE49-F238E27FC236}">
                <a16:creationId xmlns:a16="http://schemas.microsoft.com/office/drawing/2014/main" id="{AE5C7935-56A4-8B40-8154-C3F762854D4D}"/>
              </a:ext>
            </a:extLst>
          </p:cNvPr>
          <p:cNvPicPr>
            <a:picLocks noChangeAspect="1"/>
          </p:cNvPicPr>
          <p:nvPr/>
        </p:nvPicPr>
        <p:blipFill>
          <a:blip r:embed="rId3"/>
          <a:stretch>
            <a:fillRect/>
          </a:stretch>
        </p:blipFill>
        <p:spPr>
          <a:xfrm>
            <a:off x="0" y="2458393"/>
            <a:ext cx="9144000" cy="1778424"/>
          </a:xfrm>
          <a:prstGeom prst="rect">
            <a:avLst/>
          </a:prstGeom>
        </p:spPr>
      </p:pic>
    </p:spTree>
    <p:extLst>
      <p:ext uri="{BB962C8B-B14F-4D97-AF65-F5344CB8AC3E}">
        <p14:creationId xmlns:p14="http://schemas.microsoft.com/office/powerpoint/2010/main" val="382226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4</a:t>
            </a:fld>
            <a:endParaRPr lang="en-US"/>
          </a:p>
        </p:txBody>
      </p:sp>
      <p:sp>
        <p:nvSpPr>
          <p:cNvPr id="69635" name="Cloud"/>
          <p:cNvSpPr>
            <a:spLocks noChangeAspect="1" noEditPoints="1" noChangeArrowheads="1"/>
          </p:cNvSpPr>
          <p:nvPr/>
        </p:nvSpPr>
        <p:spPr bwMode="auto">
          <a:xfrm>
            <a:off x="4981575" y="1924050"/>
            <a:ext cx="2114550" cy="1104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9636" name="Cloud"/>
          <p:cNvSpPr>
            <a:spLocks noChangeAspect="1" noEditPoints="1" noChangeArrowheads="1"/>
          </p:cNvSpPr>
          <p:nvPr/>
        </p:nvSpPr>
        <p:spPr bwMode="auto">
          <a:xfrm>
            <a:off x="1495425" y="198001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pic>
        <p:nvPicPr>
          <p:cNvPr id="69637" name="Picture 5" descr="MCBS00369_0000[1]"/>
          <p:cNvPicPr>
            <a:picLocks noChangeAspect="1" noChangeArrowheads="1"/>
          </p:cNvPicPr>
          <p:nvPr/>
        </p:nvPicPr>
        <p:blipFill>
          <a:blip r:embed="rId3"/>
          <a:srcRect/>
          <a:stretch>
            <a:fillRect/>
          </a:stretch>
        </p:blipFill>
        <p:spPr bwMode="auto">
          <a:xfrm>
            <a:off x="7324725" y="2194323"/>
            <a:ext cx="676275" cy="491728"/>
          </a:xfrm>
          <a:prstGeom prst="rect">
            <a:avLst/>
          </a:prstGeom>
          <a:noFill/>
        </p:spPr>
      </p:pic>
      <p:sp>
        <p:nvSpPr>
          <p:cNvPr id="69638" name="Line 6"/>
          <p:cNvSpPr>
            <a:spLocks noChangeShapeType="1"/>
          </p:cNvSpPr>
          <p:nvPr/>
        </p:nvSpPr>
        <p:spPr bwMode="auto">
          <a:xfrm>
            <a:off x="7038975" y="2365772"/>
            <a:ext cx="400050"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39" name="Text Box 7"/>
          <p:cNvSpPr txBox="1">
            <a:spLocks noChangeArrowheads="1"/>
          </p:cNvSpPr>
          <p:nvPr/>
        </p:nvSpPr>
        <p:spPr bwMode="auto">
          <a:xfrm>
            <a:off x="3085264" y="1657350"/>
            <a:ext cx="2497223" cy="369332"/>
          </a:xfrm>
          <a:prstGeom prst="rect">
            <a:avLst/>
          </a:prstGeom>
          <a:noFill/>
          <a:ln w="9525">
            <a:noFill/>
            <a:miter lim="800000"/>
            <a:headEnd/>
            <a:tailEnd/>
          </a:ln>
          <a:effectLst/>
        </p:spPr>
        <p:txBody>
          <a:bodyPr wrap="none">
            <a:prstTxWarp prst="textNoShape">
              <a:avLst/>
            </a:prstTxWarp>
            <a:spAutoFit/>
          </a:bodyPr>
          <a:lstStyle/>
          <a:p>
            <a:pPr algn="ctr"/>
            <a:r>
              <a:rPr lang="en-US" b="1">
                <a:solidFill>
                  <a:srgbClr val="008000"/>
                </a:solidFill>
              </a:rPr>
              <a:t>Route Advertisement</a:t>
            </a:r>
          </a:p>
        </p:txBody>
      </p:sp>
      <p:sp>
        <p:nvSpPr>
          <p:cNvPr id="69640" name="Text Box 8"/>
          <p:cNvSpPr txBox="1">
            <a:spLocks noChangeArrowheads="1"/>
          </p:cNvSpPr>
          <p:nvPr/>
        </p:nvSpPr>
        <p:spPr bwMode="auto">
          <a:xfrm>
            <a:off x="2752725" y="1028700"/>
            <a:ext cx="3419475"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Autonomous Systems (ASes)</a:t>
            </a:r>
          </a:p>
        </p:txBody>
      </p:sp>
      <p:sp>
        <p:nvSpPr>
          <p:cNvPr id="69641" name="Line 9"/>
          <p:cNvSpPr>
            <a:spLocks noChangeShapeType="1"/>
          </p:cNvSpPr>
          <p:nvPr/>
        </p:nvSpPr>
        <p:spPr bwMode="auto">
          <a:xfrm flipH="1">
            <a:off x="2752725" y="1371600"/>
            <a:ext cx="51435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2" name="Line 10"/>
          <p:cNvSpPr>
            <a:spLocks noChangeShapeType="1"/>
          </p:cNvSpPr>
          <p:nvPr/>
        </p:nvSpPr>
        <p:spPr bwMode="auto">
          <a:xfrm>
            <a:off x="5095875" y="1314450"/>
            <a:ext cx="80010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3" name="Oval 11"/>
          <p:cNvSpPr>
            <a:spLocks noChangeArrowheads="1"/>
          </p:cNvSpPr>
          <p:nvPr/>
        </p:nvSpPr>
        <p:spPr bwMode="auto">
          <a:xfrm>
            <a:off x="2813447" y="2321719"/>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44" name="Oval 12"/>
          <p:cNvSpPr>
            <a:spLocks noChangeArrowheads="1"/>
          </p:cNvSpPr>
          <p:nvPr/>
        </p:nvSpPr>
        <p:spPr bwMode="auto">
          <a:xfrm>
            <a:off x="5438775"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nvGrpSpPr>
          <p:cNvPr id="2" name="Group 13"/>
          <p:cNvGrpSpPr>
            <a:grpSpLocks/>
          </p:cNvGrpSpPr>
          <p:nvPr/>
        </p:nvGrpSpPr>
        <p:grpSpPr bwMode="auto">
          <a:xfrm>
            <a:off x="4171950" y="2514601"/>
            <a:ext cx="1143000" cy="1112044"/>
            <a:chOff x="2544" y="2112"/>
            <a:chExt cx="960" cy="934"/>
          </a:xfrm>
        </p:grpSpPr>
        <p:sp>
          <p:nvSpPr>
            <p:cNvPr id="69646" name="Text Box 14"/>
            <p:cNvSpPr txBox="1">
              <a:spLocks noChangeArrowheads="1"/>
            </p:cNvSpPr>
            <p:nvPr/>
          </p:nvSpPr>
          <p:spPr bwMode="auto">
            <a:xfrm>
              <a:off x="2544" y="2736"/>
              <a:ext cx="960" cy="31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grpSp>
      <p:sp>
        <p:nvSpPr>
          <p:cNvPr id="69648" name="Line 16"/>
          <p:cNvSpPr>
            <a:spLocks noChangeShapeType="1"/>
          </p:cNvSpPr>
          <p:nvPr/>
        </p:nvSpPr>
        <p:spPr bwMode="auto">
          <a:xfrm flipH="1">
            <a:off x="3600450" y="2228850"/>
            <a:ext cx="1371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49" name="Oval 17"/>
          <p:cNvSpPr>
            <a:spLocks noChangeArrowheads="1"/>
          </p:cNvSpPr>
          <p:nvPr/>
        </p:nvSpPr>
        <p:spPr bwMode="auto">
          <a:xfrm>
            <a:off x="228600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0" name="Oval 18"/>
          <p:cNvSpPr>
            <a:spLocks noChangeArrowheads="1"/>
          </p:cNvSpPr>
          <p:nvPr/>
        </p:nvSpPr>
        <p:spPr bwMode="auto">
          <a:xfrm>
            <a:off x="1771650"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1" name="Oval 19"/>
          <p:cNvSpPr>
            <a:spLocks noChangeArrowheads="1"/>
          </p:cNvSpPr>
          <p:nvPr/>
        </p:nvSpPr>
        <p:spPr bwMode="auto">
          <a:xfrm>
            <a:off x="228600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2" name="Line 20"/>
          <p:cNvSpPr>
            <a:spLocks noChangeShapeType="1"/>
          </p:cNvSpPr>
          <p:nvPr/>
        </p:nvSpPr>
        <p:spPr bwMode="auto">
          <a:xfrm flipV="1">
            <a:off x="200025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3" name="Line 21"/>
          <p:cNvSpPr>
            <a:spLocks noChangeShapeType="1"/>
          </p:cNvSpPr>
          <p:nvPr/>
        </p:nvSpPr>
        <p:spPr bwMode="auto">
          <a:xfrm flipV="1">
            <a:off x="257175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4" name="Line 22"/>
          <p:cNvSpPr>
            <a:spLocks noChangeShapeType="1"/>
          </p:cNvSpPr>
          <p:nvPr/>
        </p:nvSpPr>
        <p:spPr bwMode="auto">
          <a:xfrm>
            <a:off x="202168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5" name="Line 23"/>
          <p:cNvSpPr>
            <a:spLocks noChangeShapeType="1"/>
          </p:cNvSpPr>
          <p:nvPr/>
        </p:nvSpPr>
        <p:spPr bwMode="auto">
          <a:xfrm>
            <a:off x="257175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6" name="Oval 24"/>
          <p:cNvSpPr>
            <a:spLocks noChangeArrowheads="1"/>
          </p:cNvSpPr>
          <p:nvPr/>
        </p:nvSpPr>
        <p:spPr bwMode="auto">
          <a:xfrm>
            <a:off x="600075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7" name="Oval 25"/>
          <p:cNvSpPr>
            <a:spLocks noChangeArrowheads="1"/>
          </p:cNvSpPr>
          <p:nvPr/>
        </p:nvSpPr>
        <p:spPr bwMode="auto">
          <a:xfrm>
            <a:off x="600075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8" name="Line 26"/>
          <p:cNvSpPr>
            <a:spLocks noChangeShapeType="1"/>
          </p:cNvSpPr>
          <p:nvPr/>
        </p:nvSpPr>
        <p:spPr bwMode="auto">
          <a:xfrm flipV="1">
            <a:off x="571500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9" name="Line 27"/>
          <p:cNvSpPr>
            <a:spLocks noChangeShapeType="1"/>
          </p:cNvSpPr>
          <p:nvPr/>
        </p:nvSpPr>
        <p:spPr bwMode="auto">
          <a:xfrm flipV="1">
            <a:off x="628650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0" name="Line 28"/>
          <p:cNvSpPr>
            <a:spLocks noChangeShapeType="1"/>
          </p:cNvSpPr>
          <p:nvPr/>
        </p:nvSpPr>
        <p:spPr bwMode="auto">
          <a:xfrm>
            <a:off x="573643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1" name="Line 29"/>
          <p:cNvSpPr>
            <a:spLocks noChangeShapeType="1"/>
          </p:cNvSpPr>
          <p:nvPr/>
        </p:nvSpPr>
        <p:spPr bwMode="auto">
          <a:xfrm>
            <a:off x="628650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2" name="Oval 30"/>
          <p:cNvSpPr>
            <a:spLocks noChangeArrowheads="1"/>
          </p:cNvSpPr>
          <p:nvPr/>
        </p:nvSpPr>
        <p:spPr bwMode="auto">
          <a:xfrm>
            <a:off x="6540104" y="2332435"/>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3" name="Cloud"/>
          <p:cNvSpPr>
            <a:spLocks noChangeAspect="1" noEditPoints="1" noChangeArrowheads="1"/>
          </p:cNvSpPr>
          <p:nvPr/>
        </p:nvSpPr>
        <p:spPr bwMode="auto">
          <a:xfrm>
            <a:off x="5086350" y="3543300"/>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32"/>
          <p:cNvGrpSpPr>
            <a:grpSpLocks/>
          </p:cNvGrpSpPr>
          <p:nvPr/>
        </p:nvGrpSpPr>
        <p:grpSpPr bwMode="auto">
          <a:xfrm>
            <a:off x="5450682" y="3714750"/>
            <a:ext cx="1318022" cy="8001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73" name="Cloud"/>
          <p:cNvSpPr>
            <a:spLocks noChangeAspect="1" noEditPoints="1" noChangeArrowheads="1"/>
          </p:cNvSpPr>
          <p:nvPr/>
        </p:nvSpPr>
        <p:spPr bwMode="auto">
          <a:xfrm>
            <a:off x="1485900" y="363736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4" name="Group 42"/>
          <p:cNvGrpSpPr>
            <a:grpSpLocks/>
          </p:cNvGrpSpPr>
          <p:nvPr/>
        </p:nvGrpSpPr>
        <p:grpSpPr bwMode="auto">
          <a:xfrm>
            <a:off x="1825228" y="3771900"/>
            <a:ext cx="1318022" cy="8001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83" name="Line 51"/>
          <p:cNvSpPr>
            <a:spLocks noChangeShapeType="1"/>
          </p:cNvSpPr>
          <p:nvPr/>
        </p:nvSpPr>
        <p:spPr bwMode="auto">
          <a:xfrm flipH="1">
            <a:off x="3086100" y="2457450"/>
            <a:ext cx="234315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4" name="Line 52"/>
          <p:cNvSpPr>
            <a:spLocks noChangeShapeType="1"/>
          </p:cNvSpPr>
          <p:nvPr/>
        </p:nvSpPr>
        <p:spPr bwMode="auto">
          <a:xfrm>
            <a:off x="3143250" y="4114800"/>
            <a:ext cx="228600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5" name="Line 53"/>
          <p:cNvSpPr>
            <a:spLocks noChangeShapeType="1"/>
          </p:cNvSpPr>
          <p:nvPr/>
        </p:nvSpPr>
        <p:spPr bwMode="auto">
          <a:xfrm>
            <a:off x="2443163" y="2914650"/>
            <a:ext cx="0" cy="85725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6" name="Line 54"/>
          <p:cNvSpPr>
            <a:spLocks noChangeShapeType="1"/>
          </p:cNvSpPr>
          <p:nvPr/>
        </p:nvSpPr>
        <p:spPr bwMode="auto">
          <a:xfrm flipH="1" flipV="1">
            <a:off x="3600450" y="4000500"/>
            <a:ext cx="131445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87" name="Freeform 55"/>
          <p:cNvSpPr>
            <a:spLocks/>
          </p:cNvSpPr>
          <p:nvPr/>
        </p:nvSpPr>
        <p:spPr bwMode="auto">
          <a:xfrm>
            <a:off x="2400300" y="2527698"/>
            <a:ext cx="3133725" cy="1415653"/>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sz="1350"/>
          </a:p>
        </p:txBody>
      </p:sp>
      <p:sp>
        <p:nvSpPr>
          <p:cNvPr id="69688" name="Text Box 56"/>
          <p:cNvSpPr txBox="1">
            <a:spLocks noChangeArrowheads="1"/>
          </p:cNvSpPr>
          <p:nvPr/>
        </p:nvSpPr>
        <p:spPr bwMode="auto">
          <a:xfrm>
            <a:off x="3600450" y="2686050"/>
            <a:ext cx="1314450"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solidFill>
                  <a:schemeClr val="accent2"/>
                </a:solidFill>
              </a:rPr>
              <a:t>Traffic</a:t>
            </a:r>
          </a:p>
        </p:txBody>
      </p:sp>
      <p:sp>
        <p:nvSpPr>
          <p:cNvPr id="69689" name="Line 57"/>
          <p:cNvSpPr>
            <a:spLocks noChangeShapeType="1"/>
          </p:cNvSpPr>
          <p:nvPr/>
        </p:nvSpPr>
        <p:spPr bwMode="auto">
          <a:xfrm>
            <a:off x="6115050" y="2914650"/>
            <a:ext cx="0" cy="80010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90" name="Line 58"/>
          <p:cNvSpPr>
            <a:spLocks noChangeShapeType="1"/>
          </p:cNvSpPr>
          <p:nvPr/>
        </p:nvSpPr>
        <p:spPr bwMode="auto">
          <a:xfrm>
            <a:off x="257175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91" name="Line 59"/>
          <p:cNvSpPr>
            <a:spLocks noChangeShapeType="1"/>
          </p:cNvSpPr>
          <p:nvPr/>
        </p:nvSpPr>
        <p:spPr bwMode="auto">
          <a:xfrm>
            <a:off x="594360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grpSp>
        <p:nvGrpSpPr>
          <p:cNvPr id="5" name="Group 60"/>
          <p:cNvGrpSpPr>
            <a:grpSpLocks/>
          </p:cNvGrpSpPr>
          <p:nvPr/>
        </p:nvGrpSpPr>
        <p:grpSpPr bwMode="auto">
          <a:xfrm>
            <a:off x="1714500" y="2343150"/>
            <a:ext cx="5543550" cy="120015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sz="1350"/>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96" name="Text Box 64"/>
            <p:cNvSpPr txBox="1">
              <a:spLocks noChangeArrowheads="1"/>
            </p:cNvSpPr>
            <p:nvPr/>
          </p:nvSpPr>
          <p:spPr bwMode="auto">
            <a:xfrm>
              <a:off x="603" y="3984"/>
              <a:ext cx="4108"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  Destination		Next-hop	AS Path</a:t>
              </a:r>
            </a:p>
          </p:txBody>
        </p:sp>
        <p:sp>
          <p:nvSpPr>
            <p:cNvPr id="69697" name="Text Box 65"/>
            <p:cNvSpPr txBox="1">
              <a:spLocks noChangeArrowheads="1"/>
            </p:cNvSpPr>
            <p:nvPr/>
          </p:nvSpPr>
          <p:spPr bwMode="auto">
            <a:xfrm>
              <a:off x="713" y="4269"/>
              <a:ext cx="1375" cy="310"/>
            </a:xfrm>
            <a:prstGeom prst="rect">
              <a:avLst/>
            </a:prstGeom>
            <a:noFill/>
            <a:ln w="9525">
              <a:noFill/>
              <a:miter lim="800000"/>
              <a:headEnd/>
              <a:tailEnd/>
            </a:ln>
            <a:effectLst/>
          </p:spPr>
          <p:txBody>
            <a:bodyPr wrap="none">
              <a:prstTxWarp prst="textNoShape">
                <a:avLst/>
              </a:prstTxWarp>
              <a:spAutoFit/>
            </a:bodyPr>
            <a:lstStyle/>
            <a:p>
              <a:r>
                <a:rPr lang="en-US" b="1" dirty="0">
                  <a:solidFill>
                    <a:schemeClr val="accent2"/>
                  </a:solidFill>
                </a:rPr>
                <a:t>128.135.0.0/16</a:t>
              </a:r>
            </a:p>
          </p:txBody>
        </p:sp>
        <p:sp>
          <p:nvSpPr>
            <p:cNvPr id="69698" name="Text Box 66"/>
            <p:cNvSpPr txBox="1">
              <a:spLocks noChangeArrowheads="1"/>
            </p:cNvSpPr>
            <p:nvPr/>
          </p:nvSpPr>
          <p:spPr bwMode="auto">
            <a:xfrm>
              <a:off x="722" y="4589"/>
              <a:ext cx="1375" cy="310"/>
            </a:xfrm>
            <a:prstGeom prst="rect">
              <a:avLst/>
            </a:prstGeom>
            <a:noFill/>
            <a:ln w="9525">
              <a:noFill/>
              <a:miter lim="800000"/>
              <a:headEnd/>
              <a:tailEnd/>
            </a:ln>
            <a:effectLst/>
          </p:spPr>
          <p:txBody>
            <a:bodyPr wrap="none">
              <a:prstTxWarp prst="textNoShape">
                <a:avLst/>
              </a:prstTxWarp>
              <a:spAutoFit/>
            </a:bodyPr>
            <a:lstStyle/>
            <a:p>
              <a:r>
                <a:rPr lang="en-US" b="1"/>
                <a:t>128.135.0.0/16</a:t>
              </a:r>
              <a:endParaRPr lang="en-US" b="1" dirty="0"/>
            </a:p>
          </p:txBody>
        </p:sp>
        <p:sp>
          <p:nvSpPr>
            <p:cNvPr id="69699" name="Text Box 67"/>
            <p:cNvSpPr txBox="1">
              <a:spLocks noChangeArrowheads="1"/>
            </p:cNvSpPr>
            <p:nvPr/>
          </p:nvSpPr>
          <p:spPr bwMode="auto">
            <a:xfrm>
              <a:off x="2181" y="4274"/>
              <a:ext cx="1178" cy="310"/>
            </a:xfrm>
            <a:prstGeom prst="rect">
              <a:avLst/>
            </a:prstGeom>
            <a:noFill/>
            <a:ln w="9525">
              <a:noFill/>
              <a:miter lim="800000"/>
              <a:headEnd/>
              <a:tailEnd/>
            </a:ln>
            <a:effectLst/>
          </p:spPr>
          <p:txBody>
            <a:bodyPr wrap="none">
              <a:prstTxWarp prst="textNoShape">
                <a:avLst/>
              </a:prstTxWarp>
              <a:spAutoFit/>
            </a:bodyPr>
            <a:lstStyle/>
            <a:p>
              <a:r>
                <a:rPr lang="en-US" b="1">
                  <a:solidFill>
                    <a:schemeClr val="accent2"/>
                  </a:solidFill>
                </a:rPr>
                <a:t>192.5.89.89</a:t>
              </a:r>
            </a:p>
          </p:txBody>
        </p:sp>
        <p:sp>
          <p:nvSpPr>
            <p:cNvPr id="69700" name="Text Box 68"/>
            <p:cNvSpPr txBox="1">
              <a:spLocks noChangeArrowheads="1"/>
            </p:cNvSpPr>
            <p:nvPr/>
          </p:nvSpPr>
          <p:spPr bwMode="auto">
            <a:xfrm>
              <a:off x="2187" y="4587"/>
              <a:ext cx="1394" cy="310"/>
            </a:xfrm>
            <a:prstGeom prst="rect">
              <a:avLst/>
            </a:prstGeom>
            <a:noFill/>
            <a:ln w="9525">
              <a:noFill/>
              <a:miter lim="800000"/>
              <a:headEnd/>
              <a:tailEnd/>
            </a:ln>
            <a:effectLst/>
          </p:spPr>
          <p:txBody>
            <a:bodyPr wrap="none">
              <a:prstTxWarp prst="textNoShape">
                <a:avLst/>
              </a:prstTxWarp>
              <a:spAutoFit/>
            </a:bodyPr>
            <a:lstStyle/>
            <a:p>
              <a:r>
                <a:rPr lang="en-US" b="1"/>
                <a:t>66.250.252.44</a:t>
              </a:r>
            </a:p>
          </p:txBody>
        </p:sp>
        <p:sp>
          <p:nvSpPr>
            <p:cNvPr id="69701" name="Text Box 69"/>
            <p:cNvSpPr txBox="1">
              <a:spLocks noChangeArrowheads="1"/>
            </p:cNvSpPr>
            <p:nvPr/>
          </p:nvSpPr>
          <p:spPr bwMode="auto">
            <a:xfrm>
              <a:off x="3483" y="4280"/>
              <a:ext cx="1044" cy="310"/>
            </a:xfrm>
            <a:prstGeom prst="rect">
              <a:avLst/>
            </a:prstGeom>
            <a:noFill/>
            <a:ln w="9525">
              <a:noFill/>
              <a:miter lim="800000"/>
              <a:headEnd/>
              <a:tailEnd/>
            </a:ln>
            <a:effectLst/>
          </p:spPr>
          <p:txBody>
            <a:bodyPr wrap="none">
              <a:prstTxWarp prst="textNoShape">
                <a:avLst/>
              </a:prstTxWarp>
              <a:spAutoFit/>
            </a:bodyPr>
            <a:lstStyle/>
            <a:p>
              <a:r>
                <a:rPr lang="en-US" b="1" dirty="0">
                  <a:solidFill>
                    <a:schemeClr val="accent2"/>
                  </a:solidFill>
                </a:rPr>
                <a:t>10578..160</a:t>
              </a:r>
            </a:p>
          </p:txBody>
        </p:sp>
        <p:sp>
          <p:nvSpPr>
            <p:cNvPr id="69702" name="Text Box 70"/>
            <p:cNvSpPr txBox="1">
              <a:spLocks noChangeArrowheads="1"/>
            </p:cNvSpPr>
            <p:nvPr/>
          </p:nvSpPr>
          <p:spPr bwMode="auto">
            <a:xfrm>
              <a:off x="3493" y="4602"/>
              <a:ext cx="971" cy="310"/>
            </a:xfrm>
            <a:prstGeom prst="rect">
              <a:avLst/>
            </a:prstGeom>
            <a:noFill/>
            <a:ln w="9525">
              <a:noFill/>
              <a:miter lim="800000"/>
              <a:headEnd/>
              <a:tailEnd/>
            </a:ln>
            <a:effectLst/>
          </p:spPr>
          <p:txBody>
            <a:bodyPr wrap="none">
              <a:prstTxWarp prst="textNoShape">
                <a:avLst/>
              </a:prstTxWarp>
              <a:spAutoFit/>
            </a:bodyPr>
            <a:lstStyle/>
            <a:p>
              <a:r>
                <a:rPr lang="en-US" b="1" dirty="0"/>
                <a:t>174…  160</a:t>
              </a:r>
            </a:p>
          </p:txBody>
        </p:sp>
      </p:grpSp>
      <p:grpSp>
        <p:nvGrpSpPr>
          <p:cNvPr id="6" name="Group 71"/>
          <p:cNvGrpSpPr>
            <a:grpSpLocks/>
          </p:cNvGrpSpPr>
          <p:nvPr/>
        </p:nvGrpSpPr>
        <p:grpSpPr bwMode="auto">
          <a:xfrm>
            <a:off x="1714500" y="3532585"/>
            <a:ext cx="5543550" cy="3429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grpSp>
    </p:spTree>
    <p:extLst>
      <p:ext uri="{BB962C8B-B14F-4D97-AF65-F5344CB8AC3E}">
        <p14:creationId xmlns:p14="http://schemas.microsoft.com/office/powerpoint/2010/main" val="244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8B995-1401-E24C-995D-CE864C362E3B}"/>
              </a:ext>
            </a:extLst>
          </p:cNvPr>
          <p:cNvSpPr>
            <a:spLocks noGrp="1"/>
          </p:cNvSpPr>
          <p:nvPr>
            <p:ph type="sldNum" sz="quarter" idx="12"/>
          </p:nvPr>
        </p:nvSpPr>
        <p:spPr/>
        <p:txBody>
          <a:bodyPr/>
          <a:lstStyle/>
          <a:p>
            <a:pPr>
              <a:defRPr/>
            </a:pPr>
            <a:fld id="{0D87FF94-B9F9-4A4B-9252-15946458B555}" type="slidenum">
              <a:rPr lang="en-US" smtClean="0"/>
              <a:pPr>
                <a:defRPr/>
              </a:pPr>
              <a:t>40</a:t>
            </a:fld>
            <a:endParaRPr lang="en-US"/>
          </a:p>
        </p:txBody>
      </p:sp>
      <p:pic>
        <p:nvPicPr>
          <p:cNvPr id="4" name="Picture 3">
            <a:extLst>
              <a:ext uri="{FF2B5EF4-FFF2-40B4-BE49-F238E27FC236}">
                <a16:creationId xmlns:a16="http://schemas.microsoft.com/office/drawing/2014/main" id="{952FEC71-C4AD-6240-B537-3B718C584EBD}"/>
              </a:ext>
            </a:extLst>
          </p:cNvPr>
          <p:cNvPicPr>
            <a:picLocks noChangeAspect="1"/>
          </p:cNvPicPr>
          <p:nvPr/>
        </p:nvPicPr>
        <p:blipFill>
          <a:blip r:embed="rId2"/>
          <a:stretch>
            <a:fillRect/>
          </a:stretch>
        </p:blipFill>
        <p:spPr>
          <a:xfrm>
            <a:off x="0" y="169640"/>
            <a:ext cx="3905059" cy="4973860"/>
          </a:xfrm>
          <a:prstGeom prst="rect">
            <a:avLst/>
          </a:prstGeom>
        </p:spPr>
      </p:pic>
      <p:pic>
        <p:nvPicPr>
          <p:cNvPr id="5" name="Picture 4">
            <a:extLst>
              <a:ext uri="{FF2B5EF4-FFF2-40B4-BE49-F238E27FC236}">
                <a16:creationId xmlns:a16="http://schemas.microsoft.com/office/drawing/2014/main" id="{D573A736-6D36-2647-99DB-1EF1F78A895F}"/>
              </a:ext>
            </a:extLst>
          </p:cNvPr>
          <p:cNvPicPr>
            <a:picLocks noChangeAspect="1"/>
          </p:cNvPicPr>
          <p:nvPr/>
        </p:nvPicPr>
        <p:blipFill>
          <a:blip r:embed="rId3"/>
          <a:stretch>
            <a:fillRect/>
          </a:stretch>
        </p:blipFill>
        <p:spPr>
          <a:xfrm>
            <a:off x="3440172" y="169640"/>
            <a:ext cx="3140771" cy="4226869"/>
          </a:xfrm>
          <a:prstGeom prst="rect">
            <a:avLst/>
          </a:prstGeom>
        </p:spPr>
      </p:pic>
      <p:pic>
        <p:nvPicPr>
          <p:cNvPr id="6" name="Picture 5">
            <a:extLst>
              <a:ext uri="{FF2B5EF4-FFF2-40B4-BE49-F238E27FC236}">
                <a16:creationId xmlns:a16="http://schemas.microsoft.com/office/drawing/2014/main" id="{9380F5C6-0DF2-3F4E-99FB-C9CE69A7DD38}"/>
              </a:ext>
            </a:extLst>
          </p:cNvPr>
          <p:cNvPicPr>
            <a:picLocks noChangeAspect="1"/>
          </p:cNvPicPr>
          <p:nvPr/>
        </p:nvPicPr>
        <p:blipFill>
          <a:blip r:embed="rId4"/>
          <a:stretch>
            <a:fillRect/>
          </a:stretch>
        </p:blipFill>
        <p:spPr>
          <a:xfrm>
            <a:off x="6199977" y="288558"/>
            <a:ext cx="2830144" cy="3038764"/>
          </a:xfrm>
          <a:prstGeom prst="rect">
            <a:avLst/>
          </a:prstGeom>
        </p:spPr>
      </p:pic>
    </p:spTree>
    <p:extLst>
      <p:ext uri="{BB962C8B-B14F-4D97-AF65-F5344CB8AC3E}">
        <p14:creationId xmlns:p14="http://schemas.microsoft.com/office/powerpoint/2010/main" val="142428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47B901-B421-0C4F-B60D-A7F443E493D6}"/>
              </a:ext>
            </a:extLst>
          </p:cNvPr>
          <p:cNvSpPr>
            <a:spLocks noGrp="1"/>
          </p:cNvSpPr>
          <p:nvPr>
            <p:ph type="sldNum" sz="quarter" idx="12"/>
          </p:nvPr>
        </p:nvSpPr>
        <p:spPr/>
        <p:txBody>
          <a:bodyPr/>
          <a:lstStyle/>
          <a:p>
            <a:pPr>
              <a:defRPr/>
            </a:pPr>
            <a:fld id="{1844E13E-8B1C-D540-B7AA-94D729FDCD37}" type="slidenum">
              <a:rPr lang="en-US" smtClean="0"/>
              <a:pPr>
                <a:defRPr/>
              </a:pPr>
              <a:t>41</a:t>
            </a:fld>
            <a:endParaRPr lang="en-US"/>
          </a:p>
        </p:txBody>
      </p:sp>
      <p:pic>
        <p:nvPicPr>
          <p:cNvPr id="3" name="Picture 2">
            <a:extLst>
              <a:ext uri="{FF2B5EF4-FFF2-40B4-BE49-F238E27FC236}">
                <a16:creationId xmlns:a16="http://schemas.microsoft.com/office/drawing/2014/main" id="{08EEF28A-EE63-3F4D-8C2B-5BA6082D0485}"/>
              </a:ext>
            </a:extLst>
          </p:cNvPr>
          <p:cNvPicPr>
            <a:picLocks noChangeAspect="1"/>
          </p:cNvPicPr>
          <p:nvPr/>
        </p:nvPicPr>
        <p:blipFill>
          <a:blip r:embed="rId2"/>
          <a:stretch>
            <a:fillRect/>
          </a:stretch>
        </p:blipFill>
        <p:spPr>
          <a:xfrm>
            <a:off x="2757292" y="0"/>
            <a:ext cx="3629415" cy="5143500"/>
          </a:xfrm>
          <a:prstGeom prst="rect">
            <a:avLst/>
          </a:prstGeom>
        </p:spPr>
      </p:pic>
    </p:spTree>
    <p:extLst>
      <p:ext uri="{BB962C8B-B14F-4D97-AF65-F5344CB8AC3E}">
        <p14:creationId xmlns:p14="http://schemas.microsoft.com/office/powerpoint/2010/main" val="972992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143000" y="185738"/>
            <a:ext cx="6858000" cy="556022"/>
          </a:xfrm>
        </p:spPr>
        <p:txBody>
          <a:bodyPr/>
          <a:lstStyle/>
          <a:p>
            <a:r>
              <a:rPr lang="en-US" dirty="0">
                <a:latin typeface="Arial" charset="0"/>
                <a:ea typeface="MS PGothic" charset="0"/>
              </a:rPr>
              <a:t>Peering Disputes and Outcomes</a:t>
            </a:r>
            <a:endParaRPr lang="en-US" dirty="0">
              <a:solidFill>
                <a:schemeClr val="tx1"/>
              </a:solidFill>
              <a:latin typeface="Arial" charset="0"/>
              <a:ea typeface="MS PGothic" charset="0"/>
            </a:endParaRPr>
          </a:p>
        </p:txBody>
      </p:sp>
      <p:sp>
        <p:nvSpPr>
          <p:cNvPr id="84994" name="Content Placeholder 2"/>
          <p:cNvSpPr>
            <a:spLocks noGrp="1"/>
          </p:cNvSpPr>
          <p:nvPr>
            <p:ph idx="1"/>
          </p:nvPr>
        </p:nvSpPr>
        <p:spPr>
          <a:xfrm>
            <a:off x="1485900" y="1108472"/>
            <a:ext cx="6172200" cy="3384947"/>
          </a:xfrm>
        </p:spPr>
        <p:txBody>
          <a:bodyPr/>
          <a:lstStyle/>
          <a:p>
            <a:pPr>
              <a:spcAft>
                <a:spcPts val="1050"/>
              </a:spcAft>
            </a:pPr>
            <a:r>
              <a:rPr lang="en-US" b="1">
                <a:latin typeface="Arial" charset="0"/>
                <a:ea typeface="MS PGothic" charset="0"/>
              </a:rPr>
              <a:t>Peering disputes are not new, though a number of peering disputes in the U.S. have been increasingly publicized in recent years.</a:t>
            </a:r>
            <a:endParaRPr lang="en-US" b="1">
              <a:latin typeface="Calibri" charset="0"/>
              <a:ea typeface="MS PGothic" charset="0"/>
            </a:endParaRPr>
          </a:p>
          <a:p>
            <a:r>
              <a:rPr lang="en-US" b="1">
                <a:latin typeface="Arial" charset="0"/>
                <a:ea typeface="MS PGothic" charset="0"/>
              </a:rPr>
              <a:t>A peering relationship represents an agreement between two networks to exchange traffic in some agreed upon manner. </a:t>
            </a:r>
          </a:p>
          <a:p>
            <a:pPr lvl="1"/>
            <a:r>
              <a:rPr lang="en-US">
                <a:latin typeface="Arial" charset="0"/>
                <a:ea typeface="MS PGothic" charset="0"/>
              </a:rPr>
              <a:t>If one or both of the networks determine that the peering relationship no longer meets the agreed upon terms or is no longer mutually beneficial, several things can happen. </a:t>
            </a:r>
          </a:p>
        </p:txBody>
      </p:sp>
      <p:sp>
        <p:nvSpPr>
          <p:cNvPr id="849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800">
                <a:solidFill>
                  <a:schemeClr val="tx1"/>
                </a:solidFill>
                <a:latin typeface="Arial" charset="0"/>
                <a:ea typeface="MS PGothic" charset="0"/>
                <a:cs typeface="MS PGothic" charset="0"/>
              </a:defRPr>
            </a:lvl1pPr>
            <a:lvl2pPr marL="557213" indent="-214313">
              <a:defRPr sz="1800">
                <a:solidFill>
                  <a:schemeClr val="tx1"/>
                </a:solidFill>
                <a:latin typeface="Arial" charset="0"/>
                <a:ea typeface="MS PGothic" charset="0"/>
                <a:cs typeface="MS PGothic" charset="0"/>
              </a:defRPr>
            </a:lvl2pPr>
            <a:lvl3pPr marL="857250" indent="-171450">
              <a:defRPr sz="1800">
                <a:solidFill>
                  <a:schemeClr val="tx1"/>
                </a:solidFill>
                <a:latin typeface="Arial" charset="0"/>
                <a:ea typeface="MS PGothic" charset="0"/>
                <a:cs typeface="MS PGothic" charset="0"/>
              </a:defRPr>
            </a:lvl3pPr>
            <a:lvl4pPr marL="1200150" indent="-171450">
              <a:defRPr sz="1800">
                <a:solidFill>
                  <a:schemeClr val="tx1"/>
                </a:solidFill>
                <a:latin typeface="Arial" charset="0"/>
                <a:ea typeface="MS PGothic" charset="0"/>
                <a:cs typeface="MS PGothic" charset="0"/>
              </a:defRPr>
            </a:lvl4pPr>
            <a:lvl5pPr marL="1543050" indent="-171450">
              <a:defRPr sz="1800">
                <a:solidFill>
                  <a:schemeClr val="tx1"/>
                </a:solidFill>
                <a:latin typeface="Arial" charset="0"/>
                <a:ea typeface="MS PGothic" charset="0"/>
                <a:cs typeface="MS PGothic" charset="0"/>
              </a:defRPr>
            </a:lvl5pPr>
            <a:lvl6pPr marL="1885950" indent="-171450" eaLnBrk="0" fontAlgn="base" hangingPunct="0">
              <a:spcBef>
                <a:spcPct val="0"/>
              </a:spcBef>
              <a:spcAft>
                <a:spcPct val="0"/>
              </a:spcAft>
              <a:defRPr sz="1800">
                <a:solidFill>
                  <a:schemeClr val="tx1"/>
                </a:solidFill>
                <a:latin typeface="Arial" charset="0"/>
                <a:ea typeface="MS PGothic" charset="0"/>
                <a:cs typeface="MS PGothic" charset="0"/>
              </a:defRPr>
            </a:lvl6pPr>
            <a:lvl7pPr marL="2228850" indent="-171450" eaLnBrk="0" fontAlgn="base" hangingPunct="0">
              <a:spcBef>
                <a:spcPct val="0"/>
              </a:spcBef>
              <a:spcAft>
                <a:spcPct val="0"/>
              </a:spcAft>
              <a:defRPr sz="1800">
                <a:solidFill>
                  <a:schemeClr val="tx1"/>
                </a:solidFill>
                <a:latin typeface="Arial" charset="0"/>
                <a:ea typeface="MS PGothic" charset="0"/>
                <a:cs typeface="MS PGothic" charset="0"/>
              </a:defRPr>
            </a:lvl7pPr>
            <a:lvl8pPr marL="2571750" indent="-171450" eaLnBrk="0" fontAlgn="base" hangingPunct="0">
              <a:spcBef>
                <a:spcPct val="0"/>
              </a:spcBef>
              <a:spcAft>
                <a:spcPct val="0"/>
              </a:spcAft>
              <a:defRPr sz="1800">
                <a:solidFill>
                  <a:schemeClr val="tx1"/>
                </a:solidFill>
                <a:latin typeface="Arial" charset="0"/>
                <a:ea typeface="MS PGothic" charset="0"/>
                <a:cs typeface="MS PGothic" charset="0"/>
              </a:defRPr>
            </a:lvl8pPr>
            <a:lvl9pPr marL="2914650" indent="-171450" eaLnBrk="0" fontAlgn="base" hangingPunct="0">
              <a:spcBef>
                <a:spcPct val="0"/>
              </a:spcBef>
              <a:spcAft>
                <a:spcPct val="0"/>
              </a:spcAft>
              <a:defRPr sz="1800">
                <a:solidFill>
                  <a:schemeClr val="tx1"/>
                </a:solidFill>
                <a:latin typeface="Arial" charset="0"/>
                <a:ea typeface="MS PGothic" charset="0"/>
                <a:cs typeface="MS PGothic" charset="0"/>
              </a:defRPr>
            </a:lvl9pPr>
          </a:lstStyle>
          <a:p>
            <a:fld id="{31D3734D-7CC5-6447-B961-0DE3EBD7B5C1}" type="slidenum">
              <a:rPr lang="en-US" sz="900">
                <a:solidFill>
                  <a:srgbClr val="7F7F7F"/>
                </a:solidFill>
              </a:rPr>
              <a:pPr/>
              <a:t>42</a:t>
            </a:fld>
            <a:endParaRPr lang="en-US" sz="900">
              <a:solidFill>
                <a:srgbClr val="7F7F7F"/>
              </a:solidFill>
            </a:endParaRPr>
          </a:p>
        </p:txBody>
      </p:sp>
    </p:spTree>
    <p:extLst>
      <p:ext uri="{BB962C8B-B14F-4D97-AF65-F5344CB8AC3E}">
        <p14:creationId xmlns:p14="http://schemas.microsoft.com/office/powerpoint/2010/main" val="615991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Cogent as Transit</a:t>
            </a:r>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43</a:t>
            </a:fld>
            <a:endParaRPr lang="en-US"/>
          </a:p>
        </p:txBody>
      </p:sp>
      <p:pic>
        <p:nvPicPr>
          <p:cNvPr id="5" name="Picture 4"/>
          <p:cNvPicPr>
            <a:picLocks noChangeAspect="1"/>
          </p:cNvPicPr>
          <p:nvPr/>
        </p:nvPicPr>
        <p:blipFill>
          <a:blip r:embed="rId2"/>
          <a:stretch>
            <a:fillRect/>
          </a:stretch>
        </p:blipFill>
        <p:spPr>
          <a:xfrm>
            <a:off x="1403299" y="1172534"/>
            <a:ext cx="6284159" cy="3322805"/>
          </a:xfrm>
          <a:prstGeom prst="rect">
            <a:avLst/>
          </a:prstGeom>
        </p:spPr>
      </p:pic>
      <p:sp>
        <p:nvSpPr>
          <p:cNvPr id="6" name="TextBox 5"/>
          <p:cNvSpPr txBox="1"/>
          <p:nvPr/>
        </p:nvSpPr>
        <p:spPr>
          <a:xfrm>
            <a:off x="1657683" y="4685725"/>
            <a:ext cx="5507697" cy="415498"/>
          </a:xfrm>
          <a:prstGeom prst="rect">
            <a:avLst/>
          </a:prstGeom>
          <a:noFill/>
        </p:spPr>
        <p:txBody>
          <a:bodyPr wrap="square" rtlCol="0">
            <a:spAutoFit/>
          </a:bodyPr>
          <a:lstStyle/>
          <a:p>
            <a:r>
              <a:rPr lang="en-US" sz="1050" i="1" dirty="0"/>
              <a:t>ISP Interconnection and Its Impact on Consumer Internet Performance.</a:t>
            </a:r>
            <a:r>
              <a:rPr lang="en-US" sz="1050" dirty="0"/>
              <a:t> </a:t>
            </a:r>
            <a:br>
              <a:rPr lang="en-US" sz="1050" dirty="0"/>
            </a:br>
            <a:r>
              <a:rPr lang="en-US" sz="1050" dirty="0"/>
              <a:t>Measurement Lab Report. October 2014.</a:t>
            </a:r>
          </a:p>
        </p:txBody>
      </p:sp>
    </p:spTree>
    <p:extLst>
      <p:ext uri="{BB962C8B-B14F-4D97-AF65-F5344CB8AC3E}">
        <p14:creationId xmlns:p14="http://schemas.microsoft.com/office/powerpoint/2010/main" val="495984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Comcast</a:t>
            </a:r>
          </a:p>
        </p:txBody>
      </p:sp>
      <p:sp>
        <p:nvSpPr>
          <p:cNvPr id="3" name="Slide Number Placeholder 2"/>
          <p:cNvSpPr>
            <a:spLocks noGrp="1"/>
          </p:cNvSpPr>
          <p:nvPr>
            <p:ph type="sldNum" sz="quarter" idx="12"/>
          </p:nvPr>
        </p:nvSpPr>
        <p:spPr/>
        <p:txBody>
          <a:bodyPr/>
          <a:lstStyle/>
          <a:p>
            <a:pPr>
              <a:defRPr/>
            </a:pPr>
            <a:fld id="{C7B27427-F6B2-4549-BA66-8D47D086250B}" type="slidenum">
              <a:rPr lang="en-US" smtClean="0"/>
              <a:pPr>
                <a:defRPr/>
              </a:pPr>
              <a:t>44</a:t>
            </a:fld>
            <a:endParaRPr lang="en-US"/>
          </a:p>
        </p:txBody>
      </p:sp>
      <p:pic>
        <p:nvPicPr>
          <p:cNvPr id="4" name="Picture 3"/>
          <p:cNvPicPr>
            <a:picLocks noChangeAspect="1"/>
          </p:cNvPicPr>
          <p:nvPr/>
        </p:nvPicPr>
        <p:blipFill>
          <a:blip r:embed="rId2"/>
          <a:stretch>
            <a:fillRect/>
          </a:stretch>
        </p:blipFill>
        <p:spPr>
          <a:xfrm>
            <a:off x="1320477" y="932103"/>
            <a:ext cx="6574037" cy="3649558"/>
          </a:xfrm>
          <a:prstGeom prst="rect">
            <a:avLst/>
          </a:prstGeom>
        </p:spPr>
      </p:pic>
      <p:sp>
        <p:nvSpPr>
          <p:cNvPr id="6" name="TextBox 5"/>
          <p:cNvSpPr txBox="1"/>
          <p:nvPr/>
        </p:nvSpPr>
        <p:spPr>
          <a:xfrm>
            <a:off x="1657683" y="4685725"/>
            <a:ext cx="5507697" cy="415498"/>
          </a:xfrm>
          <a:prstGeom prst="rect">
            <a:avLst/>
          </a:prstGeom>
          <a:noFill/>
        </p:spPr>
        <p:txBody>
          <a:bodyPr wrap="square" rtlCol="0">
            <a:spAutoFit/>
          </a:bodyPr>
          <a:lstStyle/>
          <a:p>
            <a:r>
              <a:rPr lang="en-US" sz="1050" i="1" dirty="0"/>
              <a:t>ISP Interconnection and Its Impact on Consumer Internet Performance.</a:t>
            </a:r>
            <a:r>
              <a:rPr lang="en-US" sz="1050" dirty="0"/>
              <a:t> </a:t>
            </a:r>
            <a:br>
              <a:rPr lang="en-US" sz="1050" dirty="0"/>
            </a:br>
            <a:r>
              <a:rPr lang="en-US" sz="1050" dirty="0"/>
              <a:t>Measurement Lab Report. October 2014.</a:t>
            </a:r>
          </a:p>
        </p:txBody>
      </p:sp>
    </p:spTree>
    <p:extLst>
      <p:ext uri="{BB962C8B-B14F-4D97-AF65-F5344CB8AC3E}">
        <p14:creationId xmlns:p14="http://schemas.microsoft.com/office/powerpoint/2010/main" val="8889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Two Flavors of BGP</a:t>
            </a:r>
          </a:p>
        </p:txBody>
      </p:sp>
      <p:sp>
        <p:nvSpPr>
          <p:cNvPr id="77827" name="Rectangle 3"/>
          <p:cNvSpPr>
            <a:spLocks noGrp="1" noChangeArrowheads="1"/>
          </p:cNvSpPr>
          <p:nvPr>
            <p:ph idx="1"/>
          </p:nvPr>
        </p:nvSpPr>
        <p:spPr>
          <a:xfrm>
            <a:off x="1485900" y="2971801"/>
            <a:ext cx="6172200" cy="1622822"/>
          </a:xfrm>
        </p:spPr>
        <p:txBody>
          <a:bodyPr>
            <a:normAutofit/>
          </a:bodyPr>
          <a:lstStyle/>
          <a:p>
            <a:pPr>
              <a:lnSpc>
                <a:spcPct val="90000"/>
              </a:lnSpc>
            </a:pPr>
            <a:r>
              <a:rPr lang="en-US" b="1">
                <a:solidFill>
                  <a:srgbClr val="FF3300"/>
                </a:solidFill>
              </a:rPr>
              <a:t>External BGP (eBGP):</a:t>
            </a:r>
            <a:r>
              <a:rPr lang="en-US"/>
              <a:t> exchanging routes </a:t>
            </a:r>
            <a:r>
              <a:rPr lang="en-US" i="1"/>
              <a:t>between</a:t>
            </a:r>
            <a:r>
              <a:rPr lang="en-US"/>
              <a:t> ASes</a:t>
            </a:r>
          </a:p>
          <a:p>
            <a:pPr>
              <a:lnSpc>
                <a:spcPct val="90000"/>
              </a:lnSpc>
            </a:pPr>
            <a:r>
              <a:rPr lang="en-US" b="1">
                <a:solidFill>
                  <a:srgbClr val="FF3300"/>
                </a:solidFill>
              </a:rPr>
              <a:t>Internal BGP (iBGP):</a:t>
            </a:r>
            <a:r>
              <a:rPr lang="en-US"/>
              <a:t> disseminating routes to external destinations among the routers </a:t>
            </a:r>
            <a:r>
              <a:rPr lang="en-US" i="1"/>
              <a:t>within an AS</a:t>
            </a:r>
          </a:p>
        </p:txBody>
      </p:sp>
      <p:sp>
        <p:nvSpPr>
          <p:cNvPr id="34" name="Slide Number Placeholder 5"/>
          <p:cNvSpPr>
            <a:spLocks noGrp="1"/>
          </p:cNvSpPr>
          <p:nvPr>
            <p:ph type="sldNum" sz="quarter" idx="12"/>
          </p:nvPr>
        </p:nvSpPr>
        <p:spPr/>
        <p:txBody>
          <a:bodyPr/>
          <a:lstStyle/>
          <a:p>
            <a:fld id="{A94F9BCF-7F28-5744-9FD2-D95FB5C91D77}" type="slidenum">
              <a:rPr lang="en-US"/>
              <a:pPr/>
              <a:t>5</a:t>
            </a:fld>
            <a:endParaRPr lang="en-US"/>
          </a:p>
        </p:txBody>
      </p:sp>
      <p:sp>
        <p:nvSpPr>
          <p:cNvPr id="77829" name="Cloud"/>
          <p:cNvSpPr>
            <a:spLocks noChangeAspect="1" noEditPoints="1" noChangeArrowheads="1"/>
          </p:cNvSpPr>
          <p:nvPr/>
        </p:nvSpPr>
        <p:spPr bwMode="auto">
          <a:xfrm>
            <a:off x="1600200" y="1428750"/>
            <a:ext cx="2457450" cy="12858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2" name="Group 6"/>
          <p:cNvGrpSpPr>
            <a:grpSpLocks/>
          </p:cNvGrpSpPr>
          <p:nvPr/>
        </p:nvGrpSpPr>
        <p:grpSpPr bwMode="auto">
          <a:xfrm>
            <a:off x="1943100" y="1563291"/>
            <a:ext cx="1714500" cy="1008459"/>
            <a:chOff x="3618" y="3120"/>
            <a:chExt cx="1107" cy="672"/>
          </a:xfrm>
        </p:grpSpPr>
        <p:sp>
          <p:nvSpPr>
            <p:cNvPr id="77831" name="Oval 7"/>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2" name="Oval 8"/>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3" name="Line 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4" name="Line 1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5" name="Line 1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6" name="Line 1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37" name="Oval 13"/>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38" name="Oval 14"/>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7839" name="Cloud"/>
          <p:cNvSpPr>
            <a:spLocks noChangeAspect="1" noEditPoints="1" noChangeArrowheads="1"/>
          </p:cNvSpPr>
          <p:nvPr/>
        </p:nvSpPr>
        <p:spPr bwMode="auto">
          <a:xfrm>
            <a:off x="4743450" y="1485900"/>
            <a:ext cx="2514600" cy="131564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20000"/>
              <a:lumOff val="80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16"/>
          <p:cNvGrpSpPr>
            <a:grpSpLocks/>
          </p:cNvGrpSpPr>
          <p:nvPr/>
        </p:nvGrpSpPr>
        <p:grpSpPr bwMode="auto">
          <a:xfrm>
            <a:off x="5082778" y="1620441"/>
            <a:ext cx="1660922" cy="1008459"/>
            <a:chOff x="3618" y="3120"/>
            <a:chExt cx="1107" cy="672"/>
          </a:xfrm>
        </p:grpSpPr>
        <p:sp>
          <p:nvSpPr>
            <p:cNvPr id="77841" name="Oval 17"/>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2" name="Oval 18"/>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3" name="Line 19"/>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4" name="Line 20"/>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5" name="Line 21"/>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6" name="Line 22"/>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77847" name="Oval 23"/>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77848" name="Oval 24"/>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77849" name="Line 25"/>
          <p:cNvSpPr>
            <a:spLocks noChangeShapeType="1"/>
          </p:cNvSpPr>
          <p:nvPr/>
        </p:nvSpPr>
        <p:spPr bwMode="auto">
          <a:xfrm>
            <a:off x="3600450" y="1885950"/>
            <a:ext cx="1543050" cy="0"/>
          </a:xfrm>
          <a:prstGeom prst="line">
            <a:avLst/>
          </a:prstGeom>
          <a:noFill/>
          <a:ln w="9525">
            <a:solidFill>
              <a:schemeClr val="tx1"/>
            </a:solidFill>
            <a:round/>
            <a:headEnd/>
            <a:tailEnd/>
          </a:ln>
          <a:effectLst/>
        </p:spPr>
        <p:txBody>
          <a:bodyPr>
            <a:prstTxWarp prst="textNoShape">
              <a:avLst/>
            </a:prstTxWarp>
          </a:bodyPr>
          <a:lstStyle/>
          <a:p>
            <a:endParaRPr lang="en-US" sz="1350"/>
          </a:p>
        </p:txBody>
      </p:sp>
      <p:grpSp>
        <p:nvGrpSpPr>
          <p:cNvPr id="4" name="Group 31"/>
          <p:cNvGrpSpPr>
            <a:grpSpLocks/>
          </p:cNvGrpSpPr>
          <p:nvPr/>
        </p:nvGrpSpPr>
        <p:grpSpPr bwMode="auto">
          <a:xfrm>
            <a:off x="3486150" y="1257300"/>
            <a:ext cx="1714500" cy="571500"/>
            <a:chOff x="1968" y="1056"/>
            <a:chExt cx="1440" cy="480"/>
          </a:xfrm>
        </p:grpSpPr>
        <p:sp>
          <p:nvSpPr>
            <p:cNvPr id="77850" name="Freeform 26"/>
            <p:cNvSpPr>
              <a:spLocks/>
            </p:cNvSpPr>
            <p:nvPr/>
          </p:nvSpPr>
          <p:spPr bwMode="auto">
            <a:xfrm>
              <a:off x="1968" y="1344"/>
              <a:ext cx="1440" cy="192"/>
            </a:xfrm>
            <a:custGeom>
              <a:avLst/>
              <a:gdLst/>
              <a:ahLst/>
              <a:cxnLst>
                <a:cxn ang="0">
                  <a:pos x="1440" y="248"/>
                </a:cxn>
                <a:cxn ang="0">
                  <a:pos x="720" y="8"/>
                </a:cxn>
                <a:cxn ang="0">
                  <a:pos x="0" y="296"/>
                </a:cxn>
              </a:cxnLst>
              <a:rect l="0" t="0" r="r" b="b"/>
              <a:pathLst>
                <a:path w="1440" h="296">
                  <a:moveTo>
                    <a:pt x="1440" y="248"/>
                  </a:moveTo>
                  <a:cubicBezTo>
                    <a:pt x="1200" y="124"/>
                    <a:pt x="960" y="0"/>
                    <a:pt x="720" y="8"/>
                  </a:cubicBezTo>
                  <a:cubicBezTo>
                    <a:pt x="480" y="16"/>
                    <a:pt x="240" y="156"/>
                    <a:pt x="0" y="296"/>
                  </a:cubicBezTo>
                </a:path>
              </a:pathLst>
            </a:custGeom>
            <a:noFill/>
            <a:ln w="38100" cap="flat" cmpd="sng">
              <a:solidFill>
                <a:srgbClr val="FF3300"/>
              </a:solidFill>
              <a:prstDash val="dash"/>
              <a:round/>
              <a:headEnd type="none" w="med" len="med"/>
              <a:tailEnd type="triangle" w="med" len="med"/>
            </a:ln>
            <a:effectLst/>
          </p:spPr>
          <p:txBody>
            <a:bodyPr>
              <a:prstTxWarp prst="textNoShape">
                <a:avLst/>
              </a:prstTxWarp>
            </a:bodyPr>
            <a:lstStyle/>
            <a:p>
              <a:endParaRPr lang="en-US" sz="1350"/>
            </a:p>
          </p:txBody>
        </p:sp>
        <p:sp>
          <p:nvSpPr>
            <p:cNvPr id="77851" name="Text Box 27"/>
            <p:cNvSpPr txBox="1">
              <a:spLocks noChangeArrowheads="1"/>
            </p:cNvSpPr>
            <p:nvPr/>
          </p:nvSpPr>
          <p:spPr bwMode="auto">
            <a:xfrm>
              <a:off x="2400" y="1056"/>
              <a:ext cx="912"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eBGP</a:t>
              </a:r>
            </a:p>
          </p:txBody>
        </p:sp>
      </p:grpSp>
      <p:grpSp>
        <p:nvGrpSpPr>
          <p:cNvPr id="5" name="Group 32"/>
          <p:cNvGrpSpPr>
            <a:grpSpLocks/>
          </p:cNvGrpSpPr>
          <p:nvPr/>
        </p:nvGrpSpPr>
        <p:grpSpPr bwMode="auto">
          <a:xfrm>
            <a:off x="2457450" y="1143000"/>
            <a:ext cx="1085850" cy="685800"/>
            <a:chOff x="1104" y="960"/>
            <a:chExt cx="912" cy="576"/>
          </a:xfrm>
        </p:grpSpPr>
        <p:sp>
          <p:nvSpPr>
            <p:cNvPr id="77852" name="Freeform 28"/>
            <p:cNvSpPr>
              <a:spLocks/>
            </p:cNvSpPr>
            <p:nvPr/>
          </p:nvSpPr>
          <p:spPr bwMode="auto">
            <a:xfrm>
              <a:off x="1488" y="1312"/>
              <a:ext cx="432" cy="224"/>
            </a:xfrm>
            <a:custGeom>
              <a:avLst/>
              <a:gdLst/>
              <a:ahLst/>
              <a:cxnLst>
                <a:cxn ang="0">
                  <a:pos x="432" y="224"/>
                </a:cxn>
                <a:cxn ang="0">
                  <a:pos x="288" y="32"/>
                </a:cxn>
                <a:cxn ang="0">
                  <a:pos x="0" y="32"/>
                </a:cxn>
              </a:cxnLst>
              <a:rect l="0" t="0" r="r" b="b"/>
              <a:pathLst>
                <a:path w="432" h="224">
                  <a:moveTo>
                    <a:pt x="432" y="224"/>
                  </a:moveTo>
                  <a:cubicBezTo>
                    <a:pt x="396" y="144"/>
                    <a:pt x="360" y="64"/>
                    <a:pt x="288" y="32"/>
                  </a:cubicBezTo>
                  <a:cubicBezTo>
                    <a:pt x="216" y="0"/>
                    <a:pt x="108" y="16"/>
                    <a:pt x="0" y="32"/>
                  </a:cubicBezTo>
                </a:path>
              </a:pathLst>
            </a:custGeom>
            <a:noFill/>
            <a:ln w="38100" cap="flat">
              <a:solidFill>
                <a:schemeClr val="accent2"/>
              </a:solidFill>
              <a:prstDash val="sysDot"/>
              <a:round/>
              <a:headEnd type="none" w="med" len="med"/>
              <a:tailEnd type="triangle" w="med" len="med"/>
            </a:ln>
            <a:effectLst/>
          </p:spPr>
          <p:txBody>
            <a:bodyPr>
              <a:prstTxWarp prst="textNoShape">
                <a:avLst/>
              </a:prstTxWarp>
            </a:bodyPr>
            <a:lstStyle/>
            <a:p>
              <a:endParaRPr lang="en-US" sz="1350"/>
            </a:p>
          </p:txBody>
        </p:sp>
        <p:sp>
          <p:nvSpPr>
            <p:cNvPr id="77853" name="Text Box 29"/>
            <p:cNvSpPr txBox="1">
              <a:spLocks noChangeArrowheads="1"/>
            </p:cNvSpPr>
            <p:nvPr/>
          </p:nvSpPr>
          <p:spPr bwMode="auto">
            <a:xfrm>
              <a:off x="1104" y="960"/>
              <a:ext cx="912"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chemeClr val="accent2"/>
                  </a:solidFill>
                </a:rPr>
                <a:t>iBGP</a:t>
              </a:r>
            </a:p>
          </p:txBody>
        </p:sp>
      </p:grpSp>
      <p:sp>
        <p:nvSpPr>
          <p:cNvPr id="77854" name="Text Box 30"/>
          <p:cNvSpPr txBox="1">
            <a:spLocks noChangeArrowheads="1"/>
          </p:cNvSpPr>
          <p:nvPr/>
        </p:nvSpPr>
        <p:spPr bwMode="auto">
          <a:xfrm>
            <a:off x="1543050" y="4754166"/>
            <a:ext cx="6286500" cy="369332"/>
          </a:xfrm>
          <a:prstGeom prst="rect">
            <a:avLst/>
          </a:prstGeom>
          <a:solidFill>
            <a:schemeClr val="accent1">
              <a:lumMod val="20000"/>
              <a:lumOff val="80000"/>
            </a:schemeClr>
          </a:solidFill>
          <a:ln w="9525">
            <a:noFill/>
            <a:miter lim="800000"/>
            <a:headEnd/>
            <a:tailEnd/>
          </a:ln>
          <a:effectLst/>
        </p:spPr>
        <p:txBody>
          <a:bodyPr>
            <a:prstTxWarp prst="textNoShape">
              <a:avLst/>
            </a:prstTxWarp>
            <a:spAutoFit/>
          </a:bodyPr>
          <a:lstStyle/>
          <a:p>
            <a:pPr algn="ctr">
              <a:spcBef>
                <a:spcPct val="50000"/>
              </a:spcBef>
            </a:pPr>
            <a:r>
              <a:rPr lang="en-US" b="1" i="1"/>
              <a:t>Question:</a:t>
            </a:r>
            <a:r>
              <a:rPr lang="en-US" b="1"/>
              <a:t> What’s the difference between IGP and iBGP?</a:t>
            </a:r>
            <a:endParaRPr lang="en-US" b="1" i="1"/>
          </a:p>
        </p:txBody>
      </p:sp>
    </p:spTree>
    <p:extLst>
      <p:ext uri="{BB962C8B-B14F-4D97-AF65-F5344CB8AC3E}">
        <p14:creationId xmlns:p14="http://schemas.microsoft.com/office/powerpoint/2010/main" val="42036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right)">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7827">
                                            <p:txEl>
                                              <p:pRg st="1" end="1"/>
                                            </p:txEl>
                                          </p:spTgt>
                                        </p:tgtEl>
                                        <p:attrNameLst>
                                          <p:attrName>style.visibility</p:attrName>
                                        </p:attrNameLst>
                                      </p:cBhvr>
                                      <p:to>
                                        <p:strVal val="visible"/>
                                      </p:to>
                                    </p:set>
                                  </p:childTnLst>
                                </p:cTn>
                              </p:par>
                              <p:par>
                                <p:cTn id="14" presetID="2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Example BGP Routing Table</a:t>
            </a:r>
          </a:p>
        </p:txBody>
      </p:sp>
      <p:sp>
        <p:nvSpPr>
          <p:cNvPr id="19" name="Slide Number Placeholder 4"/>
          <p:cNvSpPr>
            <a:spLocks noGrp="1"/>
          </p:cNvSpPr>
          <p:nvPr>
            <p:ph type="sldNum" sz="quarter" idx="12"/>
          </p:nvPr>
        </p:nvSpPr>
        <p:spPr/>
        <p:txBody>
          <a:bodyPr/>
          <a:lstStyle/>
          <a:p>
            <a:fld id="{AAC2CD84-499F-4D4B-BF4D-3FF3E00EAD0C}" type="slidenum">
              <a:rPr lang="en-US"/>
              <a:pPr/>
              <a:t>6</a:t>
            </a:fld>
            <a:endParaRPr lang="en-US"/>
          </a:p>
        </p:txBody>
      </p:sp>
      <p:sp>
        <p:nvSpPr>
          <p:cNvPr id="74756" name="Text Box 4"/>
          <p:cNvSpPr txBox="1">
            <a:spLocks noChangeArrowheads="1"/>
          </p:cNvSpPr>
          <p:nvPr/>
        </p:nvSpPr>
        <p:spPr bwMode="auto">
          <a:xfrm>
            <a:off x="1428750" y="1385888"/>
            <a:ext cx="6400800" cy="1223412"/>
          </a:xfrm>
          <a:prstGeom prst="rect">
            <a:avLst/>
          </a:prstGeom>
          <a:noFill/>
          <a:ln w="9525">
            <a:noFill/>
            <a:miter lim="800000"/>
            <a:headEnd/>
            <a:tailEnd/>
          </a:ln>
          <a:effectLst/>
        </p:spPr>
        <p:txBody>
          <a:bodyPr>
            <a:prstTxWarp prst="textNoShape">
              <a:avLst/>
            </a:prstTxWarp>
            <a:spAutoFit/>
          </a:bodyPr>
          <a:lstStyle/>
          <a:p>
            <a:r>
              <a:rPr lang="en-US" sz="1050" b="1">
                <a:latin typeface="Courier New" charset="0"/>
              </a:rPr>
              <a:t>&gt; show ip bgp</a:t>
            </a:r>
          </a:p>
          <a:p>
            <a:endParaRPr lang="en-US" sz="1050" b="1">
              <a:latin typeface="Courier New" charset="0"/>
            </a:endParaRPr>
          </a:p>
          <a:p>
            <a:r>
              <a:rPr lang="en-US" sz="1050" b="1">
                <a:latin typeface="Courier New" charset="0"/>
              </a:rPr>
              <a:t> Network          Next Hop       Metric LocPrf Weight Path</a:t>
            </a:r>
          </a:p>
          <a:p>
            <a:r>
              <a:rPr lang="en-US" sz="1050">
                <a:latin typeface="Courier New" charset="0"/>
              </a:rPr>
              <a:t>*&gt;i3.0.0.0        4.79.2.1            0    110      0 3356 701 703 80 i</a:t>
            </a:r>
          </a:p>
          <a:p>
            <a:r>
              <a:rPr lang="en-US" sz="1050">
                <a:latin typeface="Courier New" charset="0"/>
              </a:rPr>
              <a:t>*&gt;i4.0.0.0        4.79.2.1            0    110      0 3356 i</a:t>
            </a:r>
          </a:p>
          <a:p>
            <a:r>
              <a:rPr lang="en-US" sz="1050">
                <a:latin typeface="Courier New" charset="0"/>
              </a:rPr>
              <a:t>*&gt;i4.21.254.0/23  208.30.223.5       49    110      0 1239 1299 10355 10355 i</a:t>
            </a:r>
          </a:p>
          <a:p>
            <a:r>
              <a:rPr lang="en-US" sz="1050">
                <a:latin typeface="Courier New" charset="0"/>
              </a:rPr>
              <a:t>* i4.23.84.0/22   208.30.223.5      112    110      0 1239 6461 20171 i</a:t>
            </a:r>
          </a:p>
        </p:txBody>
      </p:sp>
      <p:sp>
        <p:nvSpPr>
          <p:cNvPr id="74758" name="Text Box 6"/>
          <p:cNvSpPr txBox="1">
            <a:spLocks noChangeArrowheads="1"/>
          </p:cNvSpPr>
          <p:nvPr/>
        </p:nvSpPr>
        <p:spPr bwMode="auto">
          <a:xfrm>
            <a:off x="1371600" y="1085850"/>
            <a:ext cx="337185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The full routing table</a:t>
            </a:r>
          </a:p>
        </p:txBody>
      </p:sp>
      <p:grpSp>
        <p:nvGrpSpPr>
          <p:cNvPr id="2" name="Group 14"/>
          <p:cNvGrpSpPr>
            <a:grpSpLocks/>
          </p:cNvGrpSpPr>
          <p:nvPr/>
        </p:nvGrpSpPr>
        <p:grpSpPr bwMode="auto">
          <a:xfrm>
            <a:off x="1314450" y="2800351"/>
            <a:ext cx="6286500" cy="2091929"/>
            <a:chOff x="144" y="2352"/>
            <a:chExt cx="5280" cy="1757"/>
          </a:xfrm>
        </p:grpSpPr>
        <p:sp>
          <p:nvSpPr>
            <p:cNvPr id="74757" name="Text Box 5"/>
            <p:cNvSpPr txBox="1">
              <a:spLocks noChangeArrowheads="1"/>
            </p:cNvSpPr>
            <p:nvPr/>
          </p:nvSpPr>
          <p:spPr bwMode="auto">
            <a:xfrm>
              <a:off x="240" y="2636"/>
              <a:ext cx="5184" cy="1473"/>
            </a:xfrm>
            <a:prstGeom prst="rect">
              <a:avLst/>
            </a:prstGeom>
            <a:noFill/>
            <a:ln w="9525">
              <a:noFill/>
              <a:miter lim="800000"/>
              <a:headEnd/>
              <a:tailEnd/>
            </a:ln>
            <a:effectLst/>
          </p:spPr>
          <p:txBody>
            <a:bodyPr>
              <a:prstTxWarp prst="textNoShape">
                <a:avLst/>
              </a:prstTxWarp>
              <a:spAutoFit/>
            </a:bodyPr>
            <a:lstStyle/>
            <a:p>
              <a:r>
                <a:rPr lang="en-US" sz="1200" b="1">
                  <a:latin typeface="Courier New" charset="0"/>
                </a:rPr>
                <a:t>&gt; show ip bgp 130.207.7.237</a:t>
              </a:r>
            </a:p>
            <a:p>
              <a:r>
                <a:rPr lang="en-US" sz="1200">
                  <a:latin typeface="Courier New" charset="0"/>
                </a:rPr>
                <a:t>BGP routing table entry for </a:t>
              </a:r>
              <a:r>
                <a:rPr lang="en-US" sz="1200" b="1">
                  <a:solidFill>
                    <a:srgbClr val="FF3300"/>
                  </a:solidFill>
                  <a:latin typeface="Courier New" charset="0"/>
                </a:rPr>
                <a:t>130.207.0.0/16</a:t>
              </a:r>
            </a:p>
            <a:p>
              <a:r>
                <a:rPr lang="en-US" sz="1200">
                  <a:latin typeface="Courier New" charset="0"/>
                </a:rPr>
                <a:t>Paths: (1 available, best #1, table Default-IP-Routing-Table)</a:t>
              </a:r>
            </a:p>
            <a:p>
              <a:r>
                <a:rPr lang="en-US" sz="1200">
                  <a:latin typeface="Courier New" charset="0"/>
                </a:rPr>
                <a:t>  Not advertised to any peer</a:t>
              </a:r>
            </a:p>
            <a:p>
              <a:r>
                <a:rPr lang="en-US" sz="1200">
                  <a:solidFill>
                    <a:srgbClr val="FF3300"/>
                  </a:solidFill>
                  <a:latin typeface="Courier New" charset="0"/>
                </a:rPr>
                <a:t>  </a:t>
              </a:r>
              <a:r>
                <a:rPr lang="en-US" sz="1200" b="1">
                  <a:solidFill>
                    <a:srgbClr val="FF3300"/>
                  </a:solidFill>
                  <a:latin typeface="Courier New" charset="0"/>
                </a:rPr>
                <a:t>10578 11537 10490 2637</a:t>
              </a:r>
            </a:p>
            <a:p>
              <a:r>
                <a:rPr lang="en-US" sz="1200">
                  <a:latin typeface="Courier New" charset="0"/>
                </a:rPr>
                <a:t>    </a:t>
              </a:r>
              <a:r>
                <a:rPr lang="en-US" sz="1200" b="1">
                  <a:solidFill>
                    <a:srgbClr val="FF3300"/>
                  </a:solidFill>
                  <a:latin typeface="Courier New" charset="0"/>
                </a:rPr>
                <a:t>192.5.89.89</a:t>
              </a:r>
              <a:r>
                <a:rPr lang="en-US" sz="1200">
                  <a:latin typeface="Courier New" charset="0"/>
                </a:rPr>
                <a:t> from 18.168.0.27 (66.250.252.45)</a:t>
              </a:r>
            </a:p>
            <a:p>
              <a:r>
                <a:rPr lang="en-US" sz="1200">
                  <a:latin typeface="Courier New" charset="0"/>
                </a:rPr>
                <a:t>      </a:t>
              </a:r>
              <a:r>
                <a:rPr lang="en-US" sz="1200" b="1">
                  <a:solidFill>
                    <a:srgbClr val="FF3300"/>
                  </a:solidFill>
                  <a:latin typeface="Courier New" charset="0"/>
                </a:rPr>
                <a:t>Origin IGP, metric 0, localpref 150</a:t>
              </a:r>
              <a:r>
                <a:rPr lang="en-US" sz="1200" b="1">
                  <a:latin typeface="Courier New" charset="0"/>
                </a:rPr>
                <a:t>, valid, internal, best</a:t>
              </a:r>
            </a:p>
            <a:p>
              <a:r>
                <a:rPr lang="en-US" sz="1200" b="1">
                  <a:latin typeface="Courier New" charset="0"/>
                </a:rPr>
                <a:t>      Community: 10578:700 11537:950</a:t>
              </a:r>
            </a:p>
            <a:p>
              <a:r>
                <a:rPr lang="en-US" sz="1200">
                  <a:latin typeface="Courier New" charset="0"/>
                </a:rPr>
                <a:t>      Last update: Sat Jan 14 04:45:09 2006</a:t>
              </a:r>
            </a:p>
          </p:txBody>
        </p:sp>
        <p:sp>
          <p:nvSpPr>
            <p:cNvPr id="74759" name="Text Box 7"/>
            <p:cNvSpPr txBox="1">
              <a:spLocks noChangeArrowheads="1"/>
            </p:cNvSpPr>
            <p:nvPr/>
          </p:nvSpPr>
          <p:spPr bwMode="auto">
            <a:xfrm>
              <a:off x="144" y="2352"/>
              <a:ext cx="4320"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Specific entry. Can do longest prefix lookup:</a:t>
              </a:r>
            </a:p>
          </p:txBody>
        </p:sp>
      </p:grpSp>
      <p:grpSp>
        <p:nvGrpSpPr>
          <p:cNvPr id="3" name="Group 12"/>
          <p:cNvGrpSpPr>
            <a:grpSpLocks/>
          </p:cNvGrpSpPr>
          <p:nvPr/>
        </p:nvGrpSpPr>
        <p:grpSpPr bwMode="auto">
          <a:xfrm>
            <a:off x="5429250" y="3200401"/>
            <a:ext cx="1428750" cy="300038"/>
            <a:chOff x="3600" y="2688"/>
            <a:chExt cx="1200" cy="252"/>
          </a:xfrm>
        </p:grpSpPr>
        <p:sp>
          <p:nvSpPr>
            <p:cNvPr id="74760" name="Text Box 8"/>
            <p:cNvSpPr txBox="1">
              <a:spLocks noChangeArrowheads="1"/>
            </p:cNvSpPr>
            <p:nvPr/>
          </p:nvSpPr>
          <p:spPr bwMode="auto">
            <a:xfrm>
              <a:off x="4272" y="2688"/>
              <a:ext cx="528" cy="252"/>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Prefix</a:t>
              </a:r>
            </a:p>
          </p:txBody>
        </p:sp>
        <p:sp>
          <p:nvSpPr>
            <p:cNvPr id="74761" name="Line 9"/>
            <p:cNvSpPr>
              <a:spLocks noChangeShapeType="1"/>
            </p:cNvSpPr>
            <p:nvPr/>
          </p:nvSpPr>
          <p:spPr bwMode="auto">
            <a:xfrm flipH="1">
              <a:off x="3600" y="2784"/>
              <a:ext cx="528" cy="96"/>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grpSp>
        <p:nvGrpSpPr>
          <p:cNvPr id="4" name="Group 17"/>
          <p:cNvGrpSpPr>
            <a:grpSpLocks/>
          </p:cNvGrpSpPr>
          <p:nvPr/>
        </p:nvGrpSpPr>
        <p:grpSpPr bwMode="auto">
          <a:xfrm>
            <a:off x="3771901" y="3782611"/>
            <a:ext cx="1318022" cy="300037"/>
            <a:chOff x="2208" y="3177"/>
            <a:chExt cx="1107" cy="252"/>
          </a:xfrm>
        </p:grpSpPr>
        <p:sp>
          <p:nvSpPr>
            <p:cNvPr id="74762" name="Text Box 10"/>
            <p:cNvSpPr txBox="1">
              <a:spLocks noChangeArrowheads="1"/>
            </p:cNvSpPr>
            <p:nvPr/>
          </p:nvSpPr>
          <p:spPr bwMode="auto">
            <a:xfrm>
              <a:off x="2592" y="3177"/>
              <a:ext cx="723" cy="252"/>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AS path</a:t>
              </a:r>
            </a:p>
          </p:txBody>
        </p:sp>
        <p:sp>
          <p:nvSpPr>
            <p:cNvPr id="74763" name="Line 11"/>
            <p:cNvSpPr>
              <a:spLocks noChangeShapeType="1"/>
            </p:cNvSpPr>
            <p:nvPr/>
          </p:nvSpPr>
          <p:spPr bwMode="auto">
            <a:xfrm flipH="1">
              <a:off x="2208" y="3312"/>
              <a:ext cx="384" cy="48"/>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grpSp>
        <p:nvGrpSpPr>
          <p:cNvPr id="5" name="Group 18"/>
          <p:cNvGrpSpPr>
            <a:grpSpLocks/>
          </p:cNvGrpSpPr>
          <p:nvPr/>
        </p:nvGrpSpPr>
        <p:grpSpPr bwMode="auto">
          <a:xfrm>
            <a:off x="2914650" y="3886201"/>
            <a:ext cx="4000500" cy="508397"/>
            <a:chOff x="1488" y="3264"/>
            <a:chExt cx="3360" cy="427"/>
          </a:xfrm>
        </p:grpSpPr>
        <p:sp>
          <p:nvSpPr>
            <p:cNvPr id="74767" name="Text Box 15"/>
            <p:cNvSpPr txBox="1">
              <a:spLocks noChangeArrowheads="1"/>
            </p:cNvSpPr>
            <p:nvPr/>
          </p:nvSpPr>
          <p:spPr bwMode="auto">
            <a:xfrm>
              <a:off x="4125" y="3264"/>
              <a:ext cx="723" cy="427"/>
            </a:xfrm>
            <a:prstGeom prst="rect">
              <a:avLst/>
            </a:prstGeom>
            <a:solidFill>
              <a:schemeClr val="accent1"/>
            </a:solidFill>
            <a:ln w="9525">
              <a:noFill/>
              <a:miter lim="800000"/>
              <a:headEnd/>
              <a:tailEnd/>
            </a:ln>
            <a:effectLst/>
          </p:spPr>
          <p:txBody>
            <a:bodyPr>
              <a:prstTxWarp prst="textNoShape">
                <a:avLst/>
              </a:prstTxWarp>
              <a:spAutoFit/>
            </a:bodyPr>
            <a:lstStyle/>
            <a:p>
              <a:pPr>
                <a:spcBef>
                  <a:spcPct val="50000"/>
                </a:spcBef>
              </a:pPr>
              <a:r>
                <a:rPr lang="en-US" sz="1350"/>
                <a:t>Next-hop</a:t>
              </a:r>
            </a:p>
          </p:txBody>
        </p:sp>
        <p:sp>
          <p:nvSpPr>
            <p:cNvPr id="74768" name="Line 16"/>
            <p:cNvSpPr>
              <a:spLocks noChangeShapeType="1"/>
            </p:cNvSpPr>
            <p:nvPr/>
          </p:nvSpPr>
          <p:spPr bwMode="auto">
            <a:xfrm flipH="1">
              <a:off x="1488" y="3408"/>
              <a:ext cx="2640" cy="96"/>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350"/>
            </a:p>
          </p:txBody>
        </p:sp>
      </p:grpSp>
    </p:spTree>
    <p:extLst>
      <p:ext uri="{BB962C8B-B14F-4D97-AF65-F5344CB8AC3E}">
        <p14:creationId xmlns:p14="http://schemas.microsoft.com/office/powerpoint/2010/main" val="315478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dirty="0">
                <a:ea typeface="ＭＳ Ｐゴシック" pitchFamily="-1" charset="-128"/>
                <a:cs typeface="ＭＳ Ｐゴシック" pitchFamily="-1" charset="-128"/>
              </a:rPr>
              <a:t>BGP: Path-Vector Routing</a:t>
            </a:r>
          </a:p>
        </p:txBody>
      </p:sp>
      <p:sp>
        <p:nvSpPr>
          <p:cNvPr id="54278" name="Rectangle 3"/>
          <p:cNvSpPr>
            <a:spLocks noGrp="1" noChangeArrowheads="1"/>
          </p:cNvSpPr>
          <p:nvPr>
            <p:ph idx="1"/>
          </p:nvPr>
        </p:nvSpPr>
        <p:spPr/>
        <p:txBody>
          <a:bodyPr/>
          <a:lstStyle/>
          <a:p>
            <a:r>
              <a:rPr lang="en-US">
                <a:ea typeface="ＭＳ Ｐゴシック" pitchFamily="-1" charset="-128"/>
                <a:cs typeface="ＭＳ Ｐゴシック" pitchFamily="-1" charset="-128"/>
              </a:rPr>
              <a:t>Extension of distance-vector routing</a:t>
            </a:r>
          </a:p>
          <a:p>
            <a:pPr lvl="1">
              <a:spcAft>
                <a:spcPts val="1350"/>
              </a:spcAft>
            </a:pPr>
            <a:r>
              <a:rPr lang="en-US"/>
              <a:t>Support flexible routing policies</a:t>
            </a:r>
          </a:p>
          <a:p>
            <a:pPr>
              <a:lnSpc>
                <a:spcPct val="70000"/>
              </a:lnSpc>
            </a:pPr>
            <a:r>
              <a:rPr lang="en-US">
                <a:ea typeface="ＭＳ Ｐゴシック" pitchFamily="-1" charset="-128"/>
                <a:cs typeface="ＭＳ Ｐゴシック" pitchFamily="-1" charset="-128"/>
              </a:rPr>
              <a:t>Key idea: advertise the entire path</a:t>
            </a:r>
          </a:p>
          <a:p>
            <a:pPr lvl="1"/>
            <a:r>
              <a:rPr lang="en-US"/>
              <a:t>Distance vector: send </a:t>
            </a:r>
            <a:r>
              <a:rPr lang="en-US" i="1"/>
              <a:t>distance metric</a:t>
            </a:r>
            <a:r>
              <a:rPr lang="en-US"/>
              <a:t> per dest d</a:t>
            </a:r>
          </a:p>
          <a:p>
            <a:pPr lvl="1"/>
            <a:r>
              <a:rPr lang="en-US"/>
              <a:t>Path vector: send the </a:t>
            </a:r>
            <a:r>
              <a:rPr lang="en-US" i="1"/>
              <a:t>entire path</a:t>
            </a:r>
            <a:r>
              <a:rPr lang="en-US"/>
              <a:t> for each dest d</a:t>
            </a:r>
          </a:p>
        </p:txBody>
      </p:sp>
      <p:graphicFrame>
        <p:nvGraphicFramePr>
          <p:cNvPr id="54274" name="Object 2"/>
          <p:cNvGraphicFramePr>
            <a:graphicFrameLocks noChangeAspect="1"/>
          </p:cNvGraphicFramePr>
          <p:nvPr/>
        </p:nvGraphicFramePr>
        <p:xfrm>
          <a:off x="1458516" y="2978944"/>
          <a:ext cx="1985963" cy="1519238"/>
        </p:xfrm>
        <a:graphic>
          <a:graphicData uri="http://schemas.openxmlformats.org/presentationml/2006/ole">
            <mc:AlternateContent xmlns:mc="http://schemas.openxmlformats.org/markup-compatibility/2006">
              <mc:Choice xmlns:v="urn:schemas-microsoft-com:vml" Requires="v">
                <p:oleObj spid="_x0000_s16412" name="Photo Editor Photo" r:id="rId4" imgW="1905266" imgH="1390844" progId="">
                  <p:embed/>
                </p:oleObj>
              </mc:Choice>
              <mc:Fallback>
                <p:oleObj name="Photo Editor Photo" r:id="rId4" imgW="1905266" imgH="1390844" progId="">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516" y="2978944"/>
                        <a:ext cx="1985963" cy="1519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79" name="Text Box 5"/>
          <p:cNvSpPr txBox="1">
            <a:spLocks noChangeArrowheads="1"/>
          </p:cNvSpPr>
          <p:nvPr/>
        </p:nvSpPr>
        <p:spPr bwMode="auto">
          <a:xfrm>
            <a:off x="2311003" y="3546872"/>
            <a:ext cx="301686" cy="369332"/>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3</a:t>
            </a:r>
            <a:endParaRPr lang="en-US" sz="1350">
              <a:latin typeface="Calibri" pitchFamily="-1" charset="0"/>
              <a:ea typeface="Calibri" pitchFamily="-1" charset="0"/>
              <a:cs typeface="Calibri" pitchFamily="-1" charset="0"/>
            </a:endParaRPr>
          </a:p>
        </p:txBody>
      </p:sp>
      <p:sp>
        <p:nvSpPr>
          <p:cNvPr id="54280" name="Line 6"/>
          <p:cNvSpPr>
            <a:spLocks noChangeShapeType="1"/>
          </p:cNvSpPr>
          <p:nvPr/>
        </p:nvSpPr>
        <p:spPr bwMode="auto">
          <a:xfrm flipH="1" flipV="1">
            <a:off x="5706666" y="3936206"/>
            <a:ext cx="1518047" cy="0"/>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grpSp>
        <p:nvGrpSpPr>
          <p:cNvPr id="54281" name="Group 7"/>
          <p:cNvGrpSpPr>
            <a:grpSpLocks/>
          </p:cNvGrpSpPr>
          <p:nvPr/>
        </p:nvGrpSpPr>
        <p:grpSpPr bwMode="auto">
          <a:xfrm>
            <a:off x="4793456" y="3450431"/>
            <a:ext cx="967979" cy="823913"/>
            <a:chOff x="2193" y="3325"/>
            <a:chExt cx="813" cy="692"/>
          </a:xfrm>
        </p:grpSpPr>
        <p:graphicFrame>
          <p:nvGraphicFramePr>
            <p:cNvPr id="54276" name="Object 4"/>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6413" name="Photo Editor Photo" r:id="rId6" imgW="1905266" imgH="1390844" progId="">
                    <p:embed/>
                  </p:oleObj>
                </mc:Choice>
                <mc:Fallback>
                  <p:oleObj name="Photo Editor Photo" r:id="rId6" imgW="1905266" imgH="1390844" progId="">
                    <p:embed/>
                    <p:pic>
                      <p:nvPicPr>
                        <p:cNvPr id="542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94" name="Text Box 9"/>
            <p:cNvSpPr txBox="1">
              <a:spLocks noChangeArrowheads="1"/>
            </p:cNvSpPr>
            <p:nvPr/>
          </p:nvSpPr>
          <p:spPr bwMode="auto">
            <a:xfrm>
              <a:off x="2507" y="3501"/>
              <a:ext cx="253" cy="31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2</a:t>
              </a:r>
            </a:p>
          </p:txBody>
        </p:sp>
      </p:grpSp>
      <p:sp>
        <p:nvSpPr>
          <p:cNvPr id="54282" name="Line 10"/>
          <p:cNvSpPr>
            <a:spLocks noChangeShapeType="1"/>
          </p:cNvSpPr>
          <p:nvPr/>
        </p:nvSpPr>
        <p:spPr bwMode="auto">
          <a:xfrm flipH="1">
            <a:off x="3282554" y="3920729"/>
            <a:ext cx="1618059" cy="0"/>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graphicFrame>
        <p:nvGraphicFramePr>
          <p:cNvPr id="54275" name="Object 3"/>
          <p:cNvGraphicFramePr>
            <a:graphicFrameLocks noChangeAspect="1"/>
          </p:cNvGraphicFramePr>
          <p:nvPr/>
        </p:nvGraphicFramePr>
        <p:xfrm>
          <a:off x="7173516" y="3562350"/>
          <a:ext cx="625078" cy="532210"/>
        </p:xfrm>
        <a:graphic>
          <a:graphicData uri="http://schemas.openxmlformats.org/presentationml/2006/ole">
            <mc:AlternateContent xmlns:mc="http://schemas.openxmlformats.org/markup-compatibility/2006">
              <mc:Choice xmlns:v="urn:schemas-microsoft-com:vml" Requires="v">
                <p:oleObj spid="_x0000_s16414" name="Photo Editor Photo" r:id="rId7" imgW="1905266" imgH="1390844" progId="">
                  <p:embed/>
                </p:oleObj>
              </mc:Choice>
              <mc:Fallback>
                <p:oleObj name="Photo Editor Photo" r:id="rId7" imgW="1905266" imgH="1390844" progId="">
                  <p:embed/>
                  <p:pic>
                    <p:nvPicPr>
                      <p:cNvPr id="542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3516" y="3562350"/>
                        <a:ext cx="625078" cy="532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83" name="Line 12"/>
          <p:cNvSpPr>
            <a:spLocks noChangeShapeType="1"/>
          </p:cNvSpPr>
          <p:nvPr/>
        </p:nvSpPr>
        <p:spPr bwMode="auto">
          <a:xfrm flipH="1" flipV="1">
            <a:off x="7469981" y="4019550"/>
            <a:ext cx="0" cy="300038"/>
          </a:xfrm>
          <a:prstGeom prst="line">
            <a:avLst/>
          </a:prstGeom>
          <a:noFill/>
          <a:ln w="57150">
            <a:solidFill>
              <a:srgbClr val="3366FF"/>
            </a:solidFill>
            <a:round/>
            <a:headEnd type="arrow" w="med" len="med"/>
            <a:tailEnd/>
          </a:ln>
        </p:spPr>
        <p:txBody>
          <a:bodyPr>
            <a:prstTxWarp prst="textNoShape">
              <a:avLst/>
            </a:prstTxWarp>
          </a:bodyPr>
          <a:lstStyle/>
          <a:p>
            <a:endParaRPr lang="en-US" sz="1350"/>
          </a:p>
        </p:txBody>
      </p:sp>
      <p:sp>
        <p:nvSpPr>
          <p:cNvPr id="54284" name="Text Box 13"/>
          <p:cNvSpPr txBox="1">
            <a:spLocks noChangeArrowheads="1"/>
          </p:cNvSpPr>
          <p:nvPr/>
        </p:nvSpPr>
        <p:spPr bwMode="auto">
          <a:xfrm>
            <a:off x="7379494" y="3657600"/>
            <a:ext cx="301686" cy="369332"/>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Calibri" pitchFamily="-1" charset="0"/>
                <a:ea typeface="Calibri" pitchFamily="-1" charset="0"/>
                <a:cs typeface="Calibri" pitchFamily="-1" charset="0"/>
              </a:rPr>
              <a:t>1</a:t>
            </a:r>
            <a:endParaRPr lang="en-US" sz="1350">
              <a:latin typeface="Calibri" pitchFamily="-1" charset="0"/>
              <a:ea typeface="Calibri" pitchFamily="-1" charset="0"/>
              <a:cs typeface="Calibri" pitchFamily="-1" charset="0"/>
            </a:endParaRPr>
          </a:p>
        </p:txBody>
      </p:sp>
      <p:sp>
        <p:nvSpPr>
          <p:cNvPr id="54285" name="Text Box 14"/>
          <p:cNvSpPr txBox="1">
            <a:spLocks noChangeArrowheads="1"/>
          </p:cNvSpPr>
          <p:nvPr/>
        </p:nvSpPr>
        <p:spPr bwMode="auto">
          <a:xfrm>
            <a:off x="7354491" y="4239816"/>
            <a:ext cx="325730" cy="415498"/>
          </a:xfrm>
          <a:prstGeom prst="rect">
            <a:avLst/>
          </a:prstGeom>
          <a:noFill/>
          <a:ln w="9525">
            <a:noFill/>
            <a:miter lim="800000"/>
            <a:headEnd/>
            <a:tailEnd/>
          </a:ln>
        </p:spPr>
        <p:txBody>
          <a:bodyPr wrap="none">
            <a:prstTxWarp prst="textNoShape">
              <a:avLst/>
            </a:prstTxWarp>
            <a:spAutoFit/>
          </a:bodyPr>
          <a:lstStyle/>
          <a:p>
            <a:pPr algn="l" eaLnBrk="0" hangingPunct="0"/>
            <a:r>
              <a:rPr lang="en-US" sz="2100">
                <a:latin typeface="Calibri" pitchFamily="-1" charset="0"/>
                <a:ea typeface="Calibri" pitchFamily="-1" charset="0"/>
                <a:cs typeface="Calibri" pitchFamily="-1" charset="0"/>
              </a:rPr>
              <a:t>d</a:t>
            </a:r>
          </a:p>
        </p:txBody>
      </p:sp>
      <p:sp>
        <p:nvSpPr>
          <p:cNvPr id="54286" name="Text Box 15"/>
          <p:cNvSpPr txBox="1">
            <a:spLocks noChangeArrowheads="1"/>
          </p:cNvSpPr>
          <p:nvPr/>
        </p:nvSpPr>
        <p:spPr bwMode="auto">
          <a:xfrm>
            <a:off x="3473054" y="3325416"/>
            <a:ext cx="1518621"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FF0000"/>
                </a:solidFill>
                <a:latin typeface="Calibri" pitchFamily="-1" charset="0"/>
                <a:ea typeface="Calibri" pitchFamily="-1" charset="0"/>
                <a:cs typeface="Calibri" pitchFamily="-1" charset="0"/>
              </a:rPr>
              <a:t>“d: path (2,1)”</a:t>
            </a:r>
          </a:p>
        </p:txBody>
      </p:sp>
      <p:sp>
        <p:nvSpPr>
          <p:cNvPr id="54287" name="Line 16"/>
          <p:cNvSpPr>
            <a:spLocks noChangeShapeType="1"/>
          </p:cNvSpPr>
          <p:nvPr/>
        </p:nvSpPr>
        <p:spPr bwMode="auto">
          <a:xfrm flipH="1">
            <a:off x="3339704" y="3689747"/>
            <a:ext cx="1588294" cy="0"/>
          </a:xfrm>
          <a:prstGeom prst="line">
            <a:avLst/>
          </a:prstGeom>
          <a:noFill/>
          <a:ln w="38100">
            <a:solidFill>
              <a:srgbClr val="FF0000"/>
            </a:solidFill>
            <a:round/>
            <a:headEnd/>
            <a:tailEnd type="triangle" w="med" len="med"/>
          </a:ln>
        </p:spPr>
        <p:txBody>
          <a:bodyPr>
            <a:prstTxWarp prst="textNoShape">
              <a:avLst/>
            </a:prstTxWarp>
          </a:bodyPr>
          <a:lstStyle/>
          <a:p>
            <a:endParaRPr lang="en-US" sz="1350"/>
          </a:p>
        </p:txBody>
      </p:sp>
      <p:sp>
        <p:nvSpPr>
          <p:cNvPr id="54288" name="Text Box 17"/>
          <p:cNvSpPr txBox="1">
            <a:spLocks noChangeArrowheads="1"/>
          </p:cNvSpPr>
          <p:nvPr/>
        </p:nvSpPr>
        <p:spPr bwMode="auto">
          <a:xfrm>
            <a:off x="5878116" y="3325416"/>
            <a:ext cx="1343894" cy="369332"/>
          </a:xfrm>
          <a:prstGeom prst="rect">
            <a:avLst/>
          </a:prstGeom>
          <a:noFill/>
          <a:ln w="9525">
            <a:noFill/>
            <a:miter lim="800000"/>
            <a:headEnd/>
            <a:tailEnd/>
          </a:ln>
        </p:spPr>
        <p:txBody>
          <a:bodyPr wrap="none">
            <a:prstTxWarp prst="textNoShape">
              <a:avLst/>
            </a:prstTxWarp>
            <a:spAutoFit/>
          </a:bodyPr>
          <a:lstStyle/>
          <a:p>
            <a:pPr eaLnBrk="0" hangingPunct="0"/>
            <a:r>
              <a:rPr lang="en-US">
                <a:solidFill>
                  <a:srgbClr val="FF0000"/>
                </a:solidFill>
                <a:latin typeface="Calibri" pitchFamily="-1" charset="0"/>
                <a:ea typeface="Calibri" pitchFamily="-1" charset="0"/>
                <a:cs typeface="Calibri" pitchFamily="-1" charset="0"/>
              </a:rPr>
              <a:t>“d: path (1)”</a:t>
            </a:r>
          </a:p>
        </p:txBody>
      </p:sp>
      <p:sp>
        <p:nvSpPr>
          <p:cNvPr id="54289" name="Line 18"/>
          <p:cNvSpPr>
            <a:spLocks noChangeShapeType="1"/>
          </p:cNvSpPr>
          <p:nvPr/>
        </p:nvSpPr>
        <p:spPr bwMode="auto">
          <a:xfrm flipH="1">
            <a:off x="5681663" y="3692129"/>
            <a:ext cx="1609725" cy="1190"/>
          </a:xfrm>
          <a:prstGeom prst="line">
            <a:avLst/>
          </a:prstGeom>
          <a:noFill/>
          <a:ln w="38100">
            <a:solidFill>
              <a:srgbClr val="FF0000"/>
            </a:solidFill>
            <a:round/>
            <a:headEnd/>
            <a:tailEnd type="triangle" w="med" len="med"/>
          </a:ln>
        </p:spPr>
        <p:txBody>
          <a:bodyPr>
            <a:prstTxWarp prst="textNoShape">
              <a:avLst/>
            </a:prstTxWarp>
          </a:bodyPr>
          <a:lstStyle/>
          <a:p>
            <a:endParaRPr lang="en-US" sz="1350"/>
          </a:p>
        </p:txBody>
      </p:sp>
      <p:sp>
        <p:nvSpPr>
          <p:cNvPr id="54290" name="Text Box 19"/>
          <p:cNvSpPr txBox="1">
            <a:spLocks noChangeArrowheads="1"/>
          </p:cNvSpPr>
          <p:nvPr/>
        </p:nvSpPr>
        <p:spPr bwMode="auto">
          <a:xfrm>
            <a:off x="3429001" y="3954066"/>
            <a:ext cx="1203727"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3333FF"/>
                </a:solidFill>
                <a:latin typeface="Calibri" pitchFamily="-1" charset="0"/>
                <a:ea typeface="Calibri" pitchFamily="-1" charset="0"/>
                <a:cs typeface="Calibri" pitchFamily="-1" charset="0"/>
              </a:rPr>
              <a:t>data traffic</a:t>
            </a:r>
          </a:p>
        </p:txBody>
      </p:sp>
      <p:sp>
        <p:nvSpPr>
          <p:cNvPr id="54291" name="Text Box 20"/>
          <p:cNvSpPr txBox="1">
            <a:spLocks noChangeArrowheads="1"/>
          </p:cNvSpPr>
          <p:nvPr/>
        </p:nvSpPr>
        <p:spPr bwMode="auto">
          <a:xfrm>
            <a:off x="5857876" y="3954066"/>
            <a:ext cx="1203727" cy="369332"/>
          </a:xfrm>
          <a:prstGeom prst="rect">
            <a:avLst/>
          </a:prstGeom>
          <a:noFill/>
          <a:ln w="9525">
            <a:noFill/>
            <a:miter lim="800000"/>
            <a:headEnd/>
            <a:tailEnd/>
          </a:ln>
        </p:spPr>
        <p:txBody>
          <a:bodyPr wrap="none">
            <a:prstTxWarp prst="textNoShape">
              <a:avLst/>
            </a:prstTxWarp>
            <a:spAutoFit/>
          </a:bodyPr>
          <a:lstStyle/>
          <a:p>
            <a:pPr algn="l" eaLnBrk="0" hangingPunct="0"/>
            <a:r>
              <a:rPr lang="en-US">
                <a:solidFill>
                  <a:srgbClr val="3333FF"/>
                </a:solidFill>
                <a:latin typeface="Calibri" pitchFamily="-1" charset="0"/>
                <a:ea typeface="Calibri" pitchFamily="-1" charset="0"/>
                <a:cs typeface="Calibri" pitchFamily="-1" charset="0"/>
              </a:rPr>
              <a:t>data traffic</a:t>
            </a:r>
          </a:p>
        </p:txBody>
      </p:sp>
      <p:sp>
        <p:nvSpPr>
          <p:cNvPr id="54292" name="TextBox 21"/>
          <p:cNvSpPr txBox="1">
            <a:spLocks noChangeArrowheads="1"/>
          </p:cNvSpPr>
          <p:nvPr/>
        </p:nvSpPr>
        <p:spPr bwMode="auto">
          <a:xfrm>
            <a:off x="4271963" y="4407694"/>
            <a:ext cx="1519968" cy="415498"/>
          </a:xfrm>
          <a:prstGeom prst="rect">
            <a:avLst/>
          </a:prstGeom>
          <a:noFill/>
          <a:ln w="9525">
            <a:noFill/>
            <a:miter lim="800000"/>
            <a:headEnd/>
            <a:tailEnd/>
          </a:ln>
        </p:spPr>
        <p:txBody>
          <a:bodyPr wrap="none">
            <a:prstTxWarp prst="textNoShape">
              <a:avLst/>
            </a:prstTxWarp>
            <a:spAutoFit/>
          </a:bodyPr>
          <a:lstStyle/>
          <a:p>
            <a:r>
              <a:rPr lang="en-US" sz="2100">
                <a:latin typeface="Calibri" pitchFamily="-1" charset="0"/>
                <a:ea typeface="Calibri" pitchFamily="-1" charset="0"/>
                <a:cs typeface="Calibri" pitchFamily="-1" charset="0"/>
              </a:rPr>
              <a:t>Used in BGP</a:t>
            </a:r>
          </a:p>
        </p:txBody>
      </p:sp>
      <p:sp>
        <p:nvSpPr>
          <p:cNvPr id="54293" name="Slide Number Placeholder 3"/>
          <p:cNvSpPr txBox="1">
            <a:spLocks/>
          </p:cNvSpPr>
          <p:nvPr/>
        </p:nvSpPr>
        <p:spPr bwMode="auto">
          <a:xfrm>
            <a:off x="6057900" y="4767263"/>
            <a:ext cx="1600200" cy="273844"/>
          </a:xfrm>
          <a:prstGeom prst="rect">
            <a:avLst/>
          </a:prstGeom>
          <a:noFill/>
          <a:ln w="9525">
            <a:noFill/>
            <a:miter lim="800000"/>
            <a:headEnd/>
            <a:tailEnd/>
          </a:ln>
        </p:spPr>
        <p:txBody>
          <a:bodyPr anchor="ctr">
            <a:prstTxWarp prst="textNoShape">
              <a:avLst/>
            </a:prstTxWarp>
          </a:bodyPr>
          <a:lstStyle/>
          <a:p>
            <a:pPr algn="r"/>
            <a:fld id="{1085220C-DBD8-5F4A-9856-5082C5B83BD1}" type="slidenum">
              <a:rPr lang="en-US" sz="900">
                <a:solidFill>
                  <a:srgbClr val="898989"/>
                </a:solidFill>
              </a:rPr>
              <a:pPr algn="r"/>
              <a:t>7</a:t>
            </a:fld>
            <a:endParaRPr lang="en-US" sz="900">
              <a:solidFill>
                <a:srgbClr val="898989"/>
              </a:solidFill>
            </a:endParaRPr>
          </a:p>
        </p:txBody>
      </p:sp>
    </p:spTree>
    <p:extLst>
      <p:ext uri="{BB962C8B-B14F-4D97-AF65-F5344CB8AC3E}">
        <p14:creationId xmlns:p14="http://schemas.microsoft.com/office/powerpoint/2010/main" val="23135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8" name="Rectangle 2"/>
          <p:cNvSpPr>
            <a:spLocks noGrp="1" noChangeArrowheads="1"/>
          </p:cNvSpPr>
          <p:nvPr>
            <p:ph type="title"/>
          </p:nvPr>
        </p:nvSpPr>
        <p:spPr/>
        <p:txBody>
          <a:bodyPr/>
          <a:lstStyle/>
          <a:p>
            <a:r>
              <a:rPr lang="en-US">
                <a:ea typeface="ＭＳ Ｐゴシック" pitchFamily="-1" charset="-128"/>
                <a:cs typeface="ＭＳ Ｐゴシック" pitchFamily="-1" charset="-128"/>
              </a:rPr>
              <a:t>Path-Vector: Flexible Policies</a:t>
            </a:r>
          </a:p>
        </p:txBody>
      </p:sp>
      <p:sp>
        <p:nvSpPr>
          <p:cNvPr id="56329" name="Rectangle 3"/>
          <p:cNvSpPr>
            <a:spLocks noGrp="1" noChangeArrowheads="1"/>
          </p:cNvSpPr>
          <p:nvPr>
            <p:ph idx="1"/>
          </p:nvPr>
        </p:nvSpPr>
        <p:spPr>
          <a:xfrm>
            <a:off x="1428750" y="914400"/>
            <a:ext cx="6400800" cy="1371600"/>
          </a:xfrm>
        </p:spPr>
        <p:txBody>
          <a:bodyPr/>
          <a:lstStyle/>
          <a:p>
            <a:r>
              <a:rPr lang="en-US">
                <a:ea typeface="ＭＳ Ｐゴシック" pitchFamily="-1" charset="-128"/>
                <a:cs typeface="ＭＳ Ｐゴシック" pitchFamily="-1" charset="-128"/>
              </a:rPr>
              <a:t>Each node can apply local policies</a:t>
            </a:r>
          </a:p>
          <a:p>
            <a:pPr lvl="1"/>
            <a:r>
              <a:rPr lang="en-US"/>
              <a:t>Path selection: Which path to use?</a:t>
            </a:r>
          </a:p>
          <a:p>
            <a:pPr lvl="1"/>
            <a:r>
              <a:rPr lang="en-US"/>
              <a:t>Path export: Which paths to advertise?</a:t>
            </a:r>
          </a:p>
        </p:txBody>
      </p:sp>
      <p:grpSp>
        <p:nvGrpSpPr>
          <p:cNvPr id="56330" name="Group 4"/>
          <p:cNvGrpSpPr>
            <a:grpSpLocks/>
          </p:cNvGrpSpPr>
          <p:nvPr/>
        </p:nvGrpSpPr>
        <p:grpSpPr bwMode="auto">
          <a:xfrm>
            <a:off x="1543050" y="2971801"/>
            <a:ext cx="2534841" cy="1641872"/>
            <a:chOff x="1728" y="2484"/>
            <a:chExt cx="2410" cy="1732"/>
          </a:xfrm>
        </p:grpSpPr>
        <p:grpSp>
          <p:nvGrpSpPr>
            <p:cNvPr id="56348" name="Group 5"/>
            <p:cNvGrpSpPr>
              <a:grpSpLocks/>
            </p:cNvGrpSpPr>
            <p:nvPr/>
          </p:nvGrpSpPr>
          <p:grpSpPr bwMode="auto">
            <a:xfrm>
              <a:off x="1728" y="2484"/>
              <a:ext cx="813" cy="692"/>
              <a:chOff x="2193" y="3325"/>
              <a:chExt cx="813" cy="692"/>
            </a:xfrm>
          </p:grpSpPr>
          <p:graphicFrame>
            <p:nvGraphicFramePr>
              <p:cNvPr id="56327" name="Object 7"/>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3" name="Photo Editor Photo" r:id="rId4" imgW="1905266" imgH="1390844" progId="">
                      <p:embed/>
                    </p:oleObj>
                  </mc:Choice>
                  <mc:Fallback>
                    <p:oleObj name="Photo Editor Photo" r:id="rId4" imgW="1905266" imgH="1390844" progId="">
                      <p:embed/>
                      <p:pic>
                        <p:nvPicPr>
                          <p:cNvPr id="5632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6" name="Text Box 7"/>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2</a:t>
                </a:r>
              </a:p>
            </p:txBody>
          </p:sp>
        </p:grpSp>
        <p:grpSp>
          <p:nvGrpSpPr>
            <p:cNvPr id="56349" name="Group 8"/>
            <p:cNvGrpSpPr>
              <a:grpSpLocks/>
            </p:cNvGrpSpPr>
            <p:nvPr/>
          </p:nvGrpSpPr>
          <p:grpSpPr bwMode="auto">
            <a:xfrm>
              <a:off x="3325" y="2532"/>
              <a:ext cx="813" cy="692"/>
              <a:chOff x="2193" y="3325"/>
              <a:chExt cx="813" cy="692"/>
            </a:xfrm>
          </p:grpSpPr>
          <p:graphicFrame>
            <p:nvGraphicFramePr>
              <p:cNvPr id="56326" name="Object 6"/>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4" name="Photo Editor Photo" r:id="rId6" imgW="1905266" imgH="1390844" progId="">
                      <p:embed/>
                    </p:oleObj>
                  </mc:Choice>
                  <mc:Fallback>
                    <p:oleObj name="Photo Editor Photo" r:id="rId6" imgW="1905266" imgH="1390844" progId="">
                      <p:embed/>
                      <p:pic>
                        <p:nvPicPr>
                          <p:cNvPr id="56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5" name="Text Box 10"/>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3</a:t>
                </a:r>
              </a:p>
            </p:txBody>
          </p:sp>
        </p:grpSp>
        <p:grpSp>
          <p:nvGrpSpPr>
            <p:cNvPr id="56350" name="Group 11"/>
            <p:cNvGrpSpPr>
              <a:grpSpLocks/>
            </p:cNvGrpSpPr>
            <p:nvPr/>
          </p:nvGrpSpPr>
          <p:grpSpPr bwMode="auto">
            <a:xfrm>
              <a:off x="2550" y="3524"/>
              <a:ext cx="813" cy="692"/>
              <a:chOff x="2193" y="3325"/>
              <a:chExt cx="813" cy="692"/>
            </a:xfrm>
          </p:grpSpPr>
          <p:graphicFrame>
            <p:nvGraphicFramePr>
              <p:cNvPr id="56325" name="Object 5"/>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5" name="Photo Editor Photo" r:id="rId7" imgW="1905266" imgH="1390844" progId="">
                      <p:embed/>
                    </p:oleObj>
                  </mc:Choice>
                  <mc:Fallback>
                    <p:oleObj name="Photo Editor Photo" r:id="rId7" imgW="1905266" imgH="1390844" progId="">
                      <p:embed/>
                      <p:pic>
                        <p:nvPicPr>
                          <p:cNvPr id="563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54" name="Text Box 13"/>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1</a:t>
                </a:r>
              </a:p>
            </p:txBody>
          </p:sp>
        </p:grpSp>
        <p:sp>
          <p:nvSpPr>
            <p:cNvPr id="56351" name="Line 14"/>
            <p:cNvSpPr>
              <a:spLocks noChangeShapeType="1"/>
            </p:cNvSpPr>
            <p:nvPr/>
          </p:nvSpPr>
          <p:spPr bwMode="auto">
            <a:xfrm>
              <a:off x="2454" y="2750"/>
              <a:ext cx="1016" cy="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52" name="Line 15"/>
            <p:cNvSpPr>
              <a:spLocks noChangeShapeType="1"/>
            </p:cNvSpPr>
            <p:nvPr/>
          </p:nvSpPr>
          <p:spPr bwMode="auto">
            <a:xfrm flipH="1">
              <a:off x="3107" y="3137"/>
              <a:ext cx="532" cy="46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53" name="Line 16"/>
            <p:cNvSpPr>
              <a:spLocks noChangeShapeType="1"/>
            </p:cNvSpPr>
            <p:nvPr/>
          </p:nvSpPr>
          <p:spPr bwMode="auto">
            <a:xfrm>
              <a:off x="2260" y="3040"/>
              <a:ext cx="581" cy="605"/>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grpSp>
      <p:grpSp>
        <p:nvGrpSpPr>
          <p:cNvPr id="6" name="Group 17"/>
          <p:cNvGrpSpPr>
            <a:grpSpLocks/>
          </p:cNvGrpSpPr>
          <p:nvPr/>
        </p:nvGrpSpPr>
        <p:grpSpPr bwMode="auto">
          <a:xfrm>
            <a:off x="5008960" y="3000376"/>
            <a:ext cx="2534840" cy="1641872"/>
            <a:chOff x="1728" y="2484"/>
            <a:chExt cx="2410" cy="1732"/>
          </a:xfrm>
        </p:grpSpPr>
        <p:grpSp>
          <p:nvGrpSpPr>
            <p:cNvPr id="56339" name="Group 18"/>
            <p:cNvGrpSpPr>
              <a:grpSpLocks/>
            </p:cNvGrpSpPr>
            <p:nvPr/>
          </p:nvGrpSpPr>
          <p:grpSpPr bwMode="auto">
            <a:xfrm>
              <a:off x="1728" y="2484"/>
              <a:ext cx="813" cy="692"/>
              <a:chOff x="2193" y="3325"/>
              <a:chExt cx="813" cy="692"/>
            </a:xfrm>
          </p:grpSpPr>
          <p:graphicFrame>
            <p:nvGraphicFramePr>
              <p:cNvPr id="56324" name="Object 4"/>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6" name="Photo Editor Photo" r:id="rId8" imgW="1905266" imgH="1390844" progId="">
                      <p:embed/>
                    </p:oleObj>
                  </mc:Choice>
                  <mc:Fallback>
                    <p:oleObj name="Photo Editor Photo" r:id="rId8" imgW="1905266" imgH="1390844" progId="">
                      <p:embed/>
                      <p:pic>
                        <p:nvPicPr>
                          <p:cNvPr id="56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7" name="Text Box 20"/>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2</a:t>
                </a:r>
              </a:p>
            </p:txBody>
          </p:sp>
        </p:grpSp>
        <p:grpSp>
          <p:nvGrpSpPr>
            <p:cNvPr id="56340" name="Group 21"/>
            <p:cNvGrpSpPr>
              <a:grpSpLocks/>
            </p:cNvGrpSpPr>
            <p:nvPr/>
          </p:nvGrpSpPr>
          <p:grpSpPr bwMode="auto">
            <a:xfrm>
              <a:off x="3325" y="2532"/>
              <a:ext cx="813" cy="692"/>
              <a:chOff x="2193" y="3325"/>
              <a:chExt cx="813" cy="692"/>
            </a:xfrm>
          </p:grpSpPr>
          <p:graphicFrame>
            <p:nvGraphicFramePr>
              <p:cNvPr id="56323" name="Object 3"/>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7" name="Photo Editor Photo" r:id="rId9" imgW="1905266" imgH="1390844" progId="">
                      <p:embed/>
                    </p:oleObj>
                  </mc:Choice>
                  <mc:Fallback>
                    <p:oleObj name="Photo Editor Photo" r:id="rId9" imgW="1905266" imgH="1390844" progId="">
                      <p:embed/>
                      <p:pic>
                        <p:nvPicPr>
                          <p:cNvPr id="563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6" name="Text Box 23"/>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3</a:t>
                </a:r>
              </a:p>
            </p:txBody>
          </p:sp>
        </p:grpSp>
        <p:grpSp>
          <p:nvGrpSpPr>
            <p:cNvPr id="56341" name="Group 24"/>
            <p:cNvGrpSpPr>
              <a:grpSpLocks/>
            </p:cNvGrpSpPr>
            <p:nvPr/>
          </p:nvGrpSpPr>
          <p:grpSpPr bwMode="auto">
            <a:xfrm>
              <a:off x="2550" y="3524"/>
              <a:ext cx="813" cy="692"/>
              <a:chOff x="2193" y="3325"/>
              <a:chExt cx="813" cy="692"/>
            </a:xfrm>
          </p:grpSpPr>
          <p:graphicFrame>
            <p:nvGraphicFramePr>
              <p:cNvPr id="56322" name="Object 2"/>
              <p:cNvGraphicFramePr>
                <a:graphicFrameLocks noChangeAspect="1"/>
              </p:cNvGraphicFramePr>
              <p:nvPr/>
            </p:nvGraphicFramePr>
            <p:xfrm>
              <a:off x="2193" y="3325"/>
              <a:ext cx="813" cy="692"/>
            </p:xfrm>
            <a:graphic>
              <a:graphicData uri="http://schemas.openxmlformats.org/presentationml/2006/ole">
                <mc:AlternateContent xmlns:mc="http://schemas.openxmlformats.org/markup-compatibility/2006">
                  <mc:Choice xmlns:v="urn:schemas-microsoft-com:vml" Requires="v">
                    <p:oleObj spid="_x0000_s17468" name="Photo Editor Photo" r:id="rId10" imgW="1905266" imgH="1390844" progId="">
                      <p:embed/>
                    </p:oleObj>
                  </mc:Choice>
                  <mc:Fallback>
                    <p:oleObj name="Photo Editor Photo" r:id="rId10" imgW="1905266" imgH="1390844" progId="">
                      <p:embed/>
                      <p:pic>
                        <p:nvPicPr>
                          <p:cNvPr id="563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 y="3325"/>
                            <a:ext cx="813" cy="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345" name="Text Box 26"/>
              <p:cNvSpPr txBox="1">
                <a:spLocks noChangeArrowheads="1"/>
              </p:cNvSpPr>
              <p:nvPr/>
            </p:nvSpPr>
            <p:spPr bwMode="auto">
              <a:xfrm>
                <a:off x="2507" y="3501"/>
                <a:ext cx="285" cy="390"/>
              </a:xfrm>
              <a:prstGeom prst="rect">
                <a:avLst/>
              </a:prstGeom>
              <a:noFill/>
              <a:ln w="9525">
                <a:noFill/>
                <a:miter lim="800000"/>
                <a:headEnd/>
                <a:tailEnd/>
              </a:ln>
            </p:spPr>
            <p:txBody>
              <a:bodyPr wrap="none">
                <a:prstTxWarp prst="textNoShape">
                  <a:avLst/>
                </a:prstTxWarp>
                <a:spAutoFit/>
              </a:bodyPr>
              <a:lstStyle/>
              <a:p>
                <a:pPr algn="l" eaLnBrk="0" hangingPunct="0"/>
                <a:r>
                  <a:rPr lang="en-US">
                    <a:latin typeface="Times New Roman" pitchFamily="-1" charset="0"/>
                  </a:rPr>
                  <a:t>1</a:t>
                </a:r>
              </a:p>
            </p:txBody>
          </p:sp>
        </p:grpSp>
        <p:sp>
          <p:nvSpPr>
            <p:cNvPr id="56342" name="Line 27"/>
            <p:cNvSpPr>
              <a:spLocks noChangeShapeType="1"/>
            </p:cNvSpPr>
            <p:nvPr/>
          </p:nvSpPr>
          <p:spPr bwMode="auto">
            <a:xfrm>
              <a:off x="2454" y="2750"/>
              <a:ext cx="1016" cy="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43" name="Line 28"/>
            <p:cNvSpPr>
              <a:spLocks noChangeShapeType="1"/>
            </p:cNvSpPr>
            <p:nvPr/>
          </p:nvSpPr>
          <p:spPr bwMode="auto">
            <a:xfrm flipH="1">
              <a:off x="3107" y="3137"/>
              <a:ext cx="532" cy="460"/>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sp>
          <p:nvSpPr>
            <p:cNvPr id="56344" name="Line 29"/>
            <p:cNvSpPr>
              <a:spLocks noChangeShapeType="1"/>
            </p:cNvSpPr>
            <p:nvPr/>
          </p:nvSpPr>
          <p:spPr bwMode="auto">
            <a:xfrm>
              <a:off x="2260" y="3040"/>
              <a:ext cx="581" cy="605"/>
            </a:xfrm>
            <a:prstGeom prst="line">
              <a:avLst/>
            </a:prstGeom>
            <a:noFill/>
            <a:ln w="38100">
              <a:solidFill>
                <a:srgbClr val="0000FF"/>
              </a:solidFill>
              <a:round/>
              <a:headEnd/>
              <a:tailEnd/>
            </a:ln>
          </p:spPr>
          <p:txBody>
            <a:bodyPr wrap="none" anchor="ctr">
              <a:prstTxWarp prst="textNoShape">
                <a:avLst/>
              </a:prstTxWarp>
            </a:bodyPr>
            <a:lstStyle/>
            <a:p>
              <a:endParaRPr lang="en-US" sz="1350"/>
            </a:p>
          </p:txBody>
        </p:sp>
      </p:grpSp>
      <p:sp>
        <p:nvSpPr>
          <p:cNvPr id="56332" name="Freeform 30"/>
          <p:cNvSpPr>
            <a:spLocks/>
          </p:cNvSpPr>
          <p:nvPr/>
        </p:nvSpPr>
        <p:spPr bwMode="auto">
          <a:xfrm>
            <a:off x="2459832" y="3346847"/>
            <a:ext cx="783431" cy="519113"/>
          </a:xfrm>
          <a:custGeom>
            <a:avLst/>
            <a:gdLst>
              <a:gd name="T0" fmla="*/ 0 w 658"/>
              <a:gd name="T1" fmla="*/ 0 h 436"/>
              <a:gd name="T2" fmla="*/ 2147483647 w 658"/>
              <a:gd name="T3" fmla="*/ 2147483647 h 436"/>
              <a:gd name="T4" fmla="*/ 2147483647 w 658"/>
              <a:gd name="T5" fmla="*/ 2147483647 h 436"/>
              <a:gd name="T6" fmla="*/ 0 60000 65536"/>
              <a:gd name="T7" fmla="*/ 0 60000 65536"/>
              <a:gd name="T8" fmla="*/ 0 60000 65536"/>
              <a:gd name="T9" fmla="*/ 0 w 658"/>
              <a:gd name="T10" fmla="*/ 0 h 436"/>
              <a:gd name="T11" fmla="*/ 658 w 658"/>
              <a:gd name="T12" fmla="*/ 436 h 436"/>
            </a:gdLst>
            <a:ahLst/>
            <a:cxnLst>
              <a:cxn ang="T6">
                <a:pos x="T0" y="T1"/>
              </a:cxn>
              <a:cxn ang="T7">
                <a:pos x="T2" y="T3"/>
              </a:cxn>
              <a:cxn ang="T8">
                <a:pos x="T4" y="T5"/>
              </a:cxn>
            </a:cxnLst>
            <a:rect l="T9" t="T10" r="T11" b="T12"/>
            <a:pathLst>
              <a:path w="658" h="436">
                <a:moveTo>
                  <a:pt x="0" y="0"/>
                </a:moveTo>
                <a:cubicBezTo>
                  <a:pt x="252" y="0"/>
                  <a:pt x="504" y="0"/>
                  <a:pt x="581" y="73"/>
                </a:cubicBezTo>
                <a:cubicBezTo>
                  <a:pt x="658" y="146"/>
                  <a:pt x="559" y="291"/>
                  <a:pt x="460" y="436"/>
                </a:cubicBezTo>
              </a:path>
            </a:pathLst>
          </a:custGeom>
          <a:noFill/>
          <a:ln w="50800">
            <a:solidFill>
              <a:srgbClr val="009900"/>
            </a:solidFill>
            <a:round/>
            <a:headEnd/>
            <a:tailEnd type="arrow" w="lg" len="lg"/>
          </a:ln>
        </p:spPr>
        <p:txBody>
          <a:bodyPr wrap="none" anchor="ctr">
            <a:prstTxWarp prst="textNoShape">
              <a:avLst/>
            </a:prstTxWarp>
          </a:bodyPr>
          <a:lstStyle/>
          <a:p>
            <a:endParaRPr lang="en-US"/>
          </a:p>
        </p:txBody>
      </p:sp>
      <p:sp>
        <p:nvSpPr>
          <p:cNvPr id="56333" name="Line 31"/>
          <p:cNvSpPr>
            <a:spLocks noChangeShapeType="1"/>
          </p:cNvSpPr>
          <p:nvPr/>
        </p:nvSpPr>
        <p:spPr bwMode="auto">
          <a:xfrm>
            <a:off x="2005013" y="3634978"/>
            <a:ext cx="489347" cy="460772"/>
          </a:xfrm>
          <a:prstGeom prst="line">
            <a:avLst/>
          </a:prstGeom>
          <a:noFill/>
          <a:ln w="50800">
            <a:solidFill>
              <a:srgbClr val="009900"/>
            </a:solidFill>
            <a:prstDash val="dash"/>
            <a:round/>
            <a:headEnd/>
            <a:tailEnd type="arrow" w="lg" len="lg"/>
          </a:ln>
        </p:spPr>
        <p:txBody>
          <a:bodyPr wrap="none" anchor="ctr">
            <a:prstTxWarp prst="textNoShape">
              <a:avLst/>
            </a:prstTxWarp>
          </a:bodyPr>
          <a:lstStyle/>
          <a:p>
            <a:endParaRPr lang="en-US" sz="1350"/>
          </a:p>
        </p:txBody>
      </p:sp>
      <p:sp>
        <p:nvSpPr>
          <p:cNvPr id="56334" name="Freeform 32"/>
          <p:cNvSpPr>
            <a:spLocks/>
          </p:cNvSpPr>
          <p:nvPr/>
        </p:nvSpPr>
        <p:spPr bwMode="auto">
          <a:xfrm>
            <a:off x="5815013" y="3548063"/>
            <a:ext cx="892969" cy="384572"/>
          </a:xfrm>
          <a:custGeom>
            <a:avLst/>
            <a:gdLst>
              <a:gd name="T0" fmla="*/ 2147483647 w 750"/>
              <a:gd name="T1" fmla="*/ 2147483647 h 323"/>
              <a:gd name="T2" fmla="*/ 2147483647 w 750"/>
              <a:gd name="T3" fmla="*/ 2147483647 h 323"/>
              <a:gd name="T4" fmla="*/ 0 w 750"/>
              <a:gd name="T5" fmla="*/ 0 h 323"/>
              <a:gd name="T6" fmla="*/ 0 60000 65536"/>
              <a:gd name="T7" fmla="*/ 0 60000 65536"/>
              <a:gd name="T8" fmla="*/ 0 60000 65536"/>
              <a:gd name="T9" fmla="*/ 0 w 750"/>
              <a:gd name="T10" fmla="*/ 0 h 323"/>
              <a:gd name="T11" fmla="*/ 750 w 750"/>
              <a:gd name="T12" fmla="*/ 323 h 323"/>
            </a:gdLst>
            <a:ahLst/>
            <a:cxnLst>
              <a:cxn ang="T6">
                <a:pos x="T0" y="T1"/>
              </a:cxn>
              <a:cxn ang="T7">
                <a:pos x="T2" y="T3"/>
              </a:cxn>
              <a:cxn ang="T8">
                <a:pos x="T4" y="T5"/>
              </a:cxn>
            </a:cxnLst>
            <a:rect l="T9" t="T10" r="T11" b="T12"/>
            <a:pathLst>
              <a:path w="750" h="323">
                <a:moveTo>
                  <a:pt x="750" y="48"/>
                </a:moveTo>
                <a:cubicBezTo>
                  <a:pt x="643" y="185"/>
                  <a:pt x="537" y="323"/>
                  <a:pt x="412" y="315"/>
                </a:cubicBezTo>
                <a:cubicBezTo>
                  <a:pt x="287" y="307"/>
                  <a:pt x="143" y="153"/>
                  <a:pt x="0" y="0"/>
                </a:cubicBezTo>
              </a:path>
            </a:pathLst>
          </a:custGeom>
          <a:noFill/>
          <a:ln w="50800">
            <a:solidFill>
              <a:srgbClr val="FF3300"/>
            </a:solidFill>
            <a:round/>
            <a:headEnd/>
            <a:tailEnd type="arrow" w="lg" len="lg"/>
          </a:ln>
        </p:spPr>
        <p:txBody>
          <a:bodyPr wrap="none" anchor="ctr">
            <a:prstTxWarp prst="textNoShape">
              <a:avLst/>
            </a:prstTxWarp>
          </a:bodyPr>
          <a:lstStyle/>
          <a:p>
            <a:endParaRPr lang="en-US"/>
          </a:p>
        </p:txBody>
      </p:sp>
      <p:sp>
        <p:nvSpPr>
          <p:cNvPr id="56335" name="TextBox 34"/>
          <p:cNvSpPr txBox="1">
            <a:spLocks noChangeArrowheads="1"/>
          </p:cNvSpPr>
          <p:nvPr/>
        </p:nvSpPr>
        <p:spPr bwMode="auto">
          <a:xfrm>
            <a:off x="-1257300" y="2571750"/>
            <a:ext cx="184731" cy="300082"/>
          </a:xfrm>
          <a:prstGeom prst="rect">
            <a:avLst/>
          </a:prstGeom>
          <a:noFill/>
          <a:ln w="9525">
            <a:noFill/>
            <a:miter lim="800000"/>
            <a:headEnd/>
            <a:tailEnd/>
          </a:ln>
        </p:spPr>
        <p:txBody>
          <a:bodyPr wrap="none">
            <a:prstTxWarp prst="textNoShape">
              <a:avLst/>
            </a:prstTxWarp>
            <a:spAutoFit/>
          </a:bodyPr>
          <a:lstStyle/>
          <a:p>
            <a:endParaRPr lang="en-US" sz="1350"/>
          </a:p>
        </p:txBody>
      </p:sp>
      <p:sp>
        <p:nvSpPr>
          <p:cNvPr id="56336" name="TextBox 35"/>
          <p:cNvSpPr txBox="1">
            <a:spLocks noChangeArrowheads="1"/>
          </p:cNvSpPr>
          <p:nvPr/>
        </p:nvSpPr>
        <p:spPr bwMode="auto">
          <a:xfrm>
            <a:off x="1657350" y="2228850"/>
            <a:ext cx="2400300" cy="738664"/>
          </a:xfrm>
          <a:prstGeom prst="rect">
            <a:avLst/>
          </a:prstGeom>
          <a:noFill/>
          <a:ln w="9525">
            <a:noFill/>
            <a:miter lim="800000"/>
            <a:headEnd/>
            <a:tailEnd/>
          </a:ln>
        </p:spPr>
        <p:txBody>
          <a:bodyPr>
            <a:prstTxWarp prst="textNoShape">
              <a:avLst/>
            </a:prstTxWarp>
            <a:spAutoFit/>
          </a:bodyPr>
          <a:lstStyle/>
          <a:p>
            <a:r>
              <a:rPr lang="en-US" sz="2100">
                <a:solidFill>
                  <a:srgbClr val="008000"/>
                </a:solidFill>
                <a:latin typeface="Calibri" pitchFamily="-1" charset="0"/>
                <a:ea typeface="Times New Roman" pitchFamily="-1" charset="0"/>
                <a:cs typeface="Times New Roman" pitchFamily="-1" charset="0"/>
              </a:rPr>
              <a:t>Node 2 prefers      “2, 3, 1” over “2, 1”</a:t>
            </a:r>
          </a:p>
        </p:txBody>
      </p:sp>
      <p:sp>
        <p:nvSpPr>
          <p:cNvPr id="56337" name="TextBox 36"/>
          <p:cNvSpPr txBox="1">
            <a:spLocks noChangeArrowheads="1"/>
          </p:cNvSpPr>
          <p:nvPr/>
        </p:nvSpPr>
        <p:spPr bwMode="auto">
          <a:xfrm>
            <a:off x="4914900" y="2256235"/>
            <a:ext cx="2857500" cy="738664"/>
          </a:xfrm>
          <a:prstGeom prst="rect">
            <a:avLst/>
          </a:prstGeom>
          <a:noFill/>
          <a:ln w="9525">
            <a:noFill/>
            <a:miter lim="800000"/>
            <a:headEnd/>
            <a:tailEnd/>
          </a:ln>
        </p:spPr>
        <p:txBody>
          <a:bodyPr>
            <a:prstTxWarp prst="textNoShape">
              <a:avLst/>
            </a:prstTxWarp>
            <a:spAutoFit/>
          </a:bodyPr>
          <a:lstStyle/>
          <a:p>
            <a:r>
              <a:rPr lang="en-US" sz="2100">
                <a:solidFill>
                  <a:srgbClr val="FF0000"/>
                </a:solidFill>
                <a:latin typeface="Calibri" pitchFamily="-1" charset="0"/>
                <a:ea typeface="Times New Roman" pitchFamily="-1" charset="0"/>
                <a:cs typeface="Times New Roman" pitchFamily="-1" charset="0"/>
              </a:rPr>
              <a:t>Node 1 doesn’t let 3 hear the path “1, 2”</a:t>
            </a:r>
          </a:p>
        </p:txBody>
      </p:sp>
      <p:sp>
        <p:nvSpPr>
          <p:cNvPr id="56338" name="Slide Number Placeholder 3"/>
          <p:cNvSpPr txBox="1">
            <a:spLocks/>
          </p:cNvSpPr>
          <p:nvPr/>
        </p:nvSpPr>
        <p:spPr bwMode="auto">
          <a:xfrm>
            <a:off x="6057900" y="4767263"/>
            <a:ext cx="1600200" cy="273844"/>
          </a:xfrm>
          <a:prstGeom prst="rect">
            <a:avLst/>
          </a:prstGeom>
          <a:noFill/>
          <a:ln w="9525">
            <a:noFill/>
            <a:miter lim="800000"/>
            <a:headEnd/>
            <a:tailEnd/>
          </a:ln>
        </p:spPr>
        <p:txBody>
          <a:bodyPr anchor="ctr">
            <a:prstTxWarp prst="textNoShape">
              <a:avLst/>
            </a:prstTxWarp>
          </a:bodyPr>
          <a:lstStyle/>
          <a:p>
            <a:pPr algn="r"/>
            <a:fld id="{D0EB053C-2B7A-9340-8B61-B85F88A70B59}" type="slidenum">
              <a:rPr lang="en-US" sz="900">
                <a:solidFill>
                  <a:srgbClr val="898989"/>
                </a:solidFill>
              </a:rPr>
              <a:pPr algn="r"/>
              <a:t>8</a:t>
            </a:fld>
            <a:endParaRPr lang="en-US" sz="900">
              <a:solidFill>
                <a:srgbClr val="898989"/>
              </a:solidFill>
            </a:endParaRPr>
          </a:p>
        </p:txBody>
      </p:sp>
    </p:spTree>
    <p:extLst>
      <p:ext uri="{BB962C8B-B14F-4D97-AF65-F5344CB8AC3E}">
        <p14:creationId xmlns:p14="http://schemas.microsoft.com/office/powerpoint/2010/main" val="33176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4" grpId="0" animBg="1"/>
      <p:bldP spid="563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674593"/>
            <a:ext cx="6572250" cy="857250"/>
          </a:xfrm>
        </p:spPr>
        <p:txBody>
          <a:bodyPr/>
          <a:lstStyle/>
          <a:p>
            <a:pPr algn="ctr"/>
            <a:r>
              <a:rPr lang="en-US" dirty="0"/>
              <a:t>Topology (</a:t>
            </a:r>
            <a:r>
              <a:rPr lang="en-US"/>
              <a:t>and Business)</a:t>
            </a:r>
            <a:endParaRPr lang="en-US" dirty="0"/>
          </a:p>
        </p:txBody>
      </p:sp>
      <p:sp>
        <p:nvSpPr>
          <p:cNvPr id="4" name="Slide Number Placeholder 3"/>
          <p:cNvSpPr>
            <a:spLocks noGrp="1"/>
          </p:cNvSpPr>
          <p:nvPr>
            <p:ph type="sldNum" sz="quarter" idx="12"/>
          </p:nvPr>
        </p:nvSpPr>
        <p:spPr/>
        <p:txBody>
          <a:bodyPr/>
          <a:lstStyle/>
          <a:p>
            <a:pPr>
              <a:defRPr/>
            </a:pPr>
            <a:fld id="{7505A99B-8C22-BA43-8B2F-5F2574C0BF1D}" type="slidenum">
              <a:rPr lang="en-US" smtClean="0"/>
              <a:pPr>
                <a:defRPr/>
              </a:pPr>
              <a:t>9</a:t>
            </a:fld>
            <a:endParaRPr lang="en-US"/>
          </a:p>
        </p:txBody>
      </p:sp>
    </p:spTree>
    <p:extLst>
      <p:ext uri="{BB962C8B-B14F-4D97-AF65-F5344CB8AC3E}">
        <p14:creationId xmlns:p14="http://schemas.microsoft.com/office/powerpoint/2010/main" val="118224400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7506</TotalTime>
  <Words>4842</Words>
  <Application>Microsoft Macintosh PowerPoint</Application>
  <PresentationFormat>On-screen Show (16:9)</PresentationFormat>
  <Paragraphs>469</Paragraphs>
  <Slides>44</Slides>
  <Notes>35</Notes>
  <HiddenSlides>9</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StarSymbol</vt:lpstr>
      <vt:lpstr>Times New Roman</vt:lpstr>
      <vt:lpstr>1_Office Theme</vt:lpstr>
      <vt:lpstr>Photo Editor Photo</vt:lpstr>
      <vt:lpstr>Interdomain Routing</vt:lpstr>
      <vt:lpstr>Internet Routing</vt:lpstr>
      <vt:lpstr>Overview</vt:lpstr>
      <vt:lpstr>Internet Routing Protocol: BGP</vt:lpstr>
      <vt:lpstr>Two Flavors of BGP</vt:lpstr>
      <vt:lpstr>Example BGP Routing Table</vt:lpstr>
      <vt:lpstr>BGP: Path-Vector Routing</vt:lpstr>
      <vt:lpstr>Path-Vector: Flexible Policies</vt:lpstr>
      <vt:lpstr>Topology (and Business)</vt:lpstr>
      <vt:lpstr>Loose Coordination</vt:lpstr>
      <vt:lpstr>Interconnection Pre-1995</vt:lpstr>
      <vt:lpstr>Interconnection Circa 1995</vt:lpstr>
      <vt:lpstr>Interconnection Today</vt:lpstr>
      <vt:lpstr>Routing Attributes and Route Selection</vt:lpstr>
      <vt:lpstr>Other BGP Attributes</vt:lpstr>
      <vt:lpstr>Local Preference</vt:lpstr>
      <vt:lpstr>Communities and Local Preference</vt:lpstr>
      <vt:lpstr>AS Path Length</vt:lpstr>
      <vt:lpstr>Hot-Potato Routing</vt:lpstr>
      <vt:lpstr>Problems with Hot-Potato Routing</vt:lpstr>
      <vt:lpstr>BGP is Really  About Routing Money</vt:lpstr>
      <vt:lpstr>Peering</vt:lpstr>
      <vt:lpstr>Basic Requirements to Peer</vt:lpstr>
      <vt:lpstr>Motivation for Peering</vt:lpstr>
      <vt:lpstr>Peering Policies</vt:lpstr>
      <vt:lpstr>Peering Policies</vt:lpstr>
      <vt:lpstr>Transit</vt:lpstr>
      <vt:lpstr>Internet Business Model (Simplified)</vt:lpstr>
      <vt:lpstr>Implementing Transit</vt:lpstr>
      <vt:lpstr>Implementing Peering</vt:lpstr>
      <vt:lpstr>Physical Facilities for Interconnection</vt:lpstr>
      <vt:lpstr>Interconnection: Public &amp; Private</vt:lpstr>
      <vt:lpstr>Public and Private Interconnection</vt:lpstr>
      <vt:lpstr>IXPs</vt:lpstr>
      <vt:lpstr>Costs of Peering</vt:lpstr>
      <vt:lpstr>Traffic and Interconnection</vt:lpstr>
      <vt:lpstr>Traffic and Interconnection</vt:lpstr>
      <vt:lpstr>Modern-Day Interconnection</vt:lpstr>
      <vt:lpstr>PowerPoint Presentation</vt:lpstr>
      <vt:lpstr>PowerPoint Presentation</vt:lpstr>
      <vt:lpstr>PowerPoint Presentation</vt:lpstr>
      <vt:lpstr>Peering Disputes and Outcomes</vt:lpstr>
      <vt:lpstr>Congestion: Cogent as Transit</vt:lpstr>
      <vt:lpstr>Congestion: Comcast</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Routing COS 461: Computer Networks</dc:title>
  <dc:creator>Nick Feamster</dc:creator>
  <cp:lastModifiedBy>Nick Feamster</cp:lastModifiedBy>
  <cp:revision>47</cp:revision>
  <dcterms:created xsi:type="dcterms:W3CDTF">2015-02-16T03:32:06Z</dcterms:created>
  <dcterms:modified xsi:type="dcterms:W3CDTF">2022-07-26T15:10:51Z</dcterms:modified>
</cp:coreProperties>
</file>