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92" r:id="rId2"/>
    <p:sldId id="256" r:id="rId3"/>
    <p:sldId id="257" r:id="rId4"/>
    <p:sldId id="258" r:id="rId5"/>
    <p:sldId id="286" r:id="rId6"/>
    <p:sldId id="287" r:id="rId7"/>
    <p:sldId id="259" r:id="rId8"/>
    <p:sldId id="260" r:id="rId9"/>
    <p:sldId id="261" r:id="rId10"/>
    <p:sldId id="262" r:id="rId11"/>
    <p:sldId id="263" r:id="rId12"/>
    <p:sldId id="264" r:id="rId13"/>
    <p:sldId id="265" r:id="rId14"/>
    <p:sldId id="288" r:id="rId15"/>
    <p:sldId id="289" r:id="rId16"/>
    <p:sldId id="291" r:id="rId17"/>
    <p:sldId id="292" r:id="rId18"/>
    <p:sldId id="394" r:id="rId19"/>
    <p:sldId id="293" r:id="rId20"/>
    <p:sldId id="290"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83" r:id="rId34"/>
    <p:sldId id="284" r:id="rId35"/>
    <p:sldId id="285" r:id="rId36"/>
    <p:sldId id="278" r:id="rId37"/>
    <p:sldId id="279" r:id="rId38"/>
    <p:sldId id="280" r:id="rId39"/>
    <p:sldId id="281" r:id="rId40"/>
    <p:sldId id="282" r:id="rId41"/>
    <p:sldId id="395" r:id="rId42"/>
    <p:sldId id="3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5"/>
    <p:restoredTop sz="53878"/>
  </p:normalViewPr>
  <p:slideViewPr>
    <p:cSldViewPr snapToGrid="0" snapToObjects="1">
      <p:cViewPr varScale="1">
        <p:scale>
          <a:sx n="65" d="100"/>
          <a:sy n="65" d="100"/>
        </p:scale>
        <p:origin x="1728"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56EA2-8B1B-C340-B660-BC2CADC569EB}" type="datetimeFigureOut">
              <a:rPr lang="en-US" smtClean="0"/>
              <a:t>2/23/22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37381-9D2A-0D46-A31D-B9FCFAE45650}" type="slidenum">
              <a:rPr lang="en-US" smtClean="0"/>
              <a:t>‹#›</a:t>
            </a:fld>
            <a:endParaRPr lang="en-US"/>
          </a:p>
        </p:txBody>
      </p:sp>
    </p:spTree>
    <p:extLst>
      <p:ext uri="{BB962C8B-B14F-4D97-AF65-F5344CB8AC3E}">
        <p14:creationId xmlns:p14="http://schemas.microsoft.com/office/powerpoint/2010/main" val="411410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tc.gov/system/files/documents/public_statements/293551/120810facebookstatement.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federalreserve.gov/boarddocs/supmanual/cch/ftca.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with new computerized collections </a:t>
            </a:r>
          </a:p>
          <a:p>
            <a:r>
              <a:rPr lang="en-US" sz="1200" b="0" i="0" kern="1200" dirty="0">
                <a:solidFill>
                  <a:schemeClr val="tx1"/>
                </a:solidFill>
                <a:effectLst/>
                <a:latin typeface="+mn-lt"/>
                <a:ea typeface="+mn-ea"/>
                <a:cs typeface="+mn-cs"/>
              </a:rPr>
              <a:t>of personal information, </a:t>
            </a:r>
          </a:p>
          <a:p>
            <a:r>
              <a:rPr lang="en-US" sz="1200" b="0" i="0" kern="1200" dirty="0">
                <a:solidFill>
                  <a:schemeClr val="tx1"/>
                </a:solidFill>
                <a:effectLst/>
                <a:latin typeface="+mn-lt"/>
                <a:ea typeface="+mn-ea"/>
                <a:cs typeface="+mn-cs"/>
              </a:rPr>
              <a:t>you might have an unknown database </a:t>
            </a:r>
          </a:p>
          <a:p>
            <a:r>
              <a:rPr lang="en-US" sz="1200" b="0" i="0" kern="1200" dirty="0">
                <a:solidFill>
                  <a:schemeClr val="tx1"/>
                </a:solidFill>
                <a:effectLst/>
                <a:latin typeface="+mn-lt"/>
                <a:ea typeface="+mn-ea"/>
                <a:cs typeface="+mn-cs"/>
              </a:rPr>
              <a:t>that contains information about you. </a:t>
            </a:r>
          </a:p>
          <a:p>
            <a:r>
              <a:rPr lang="en-US" sz="1200" b="0" i="0" kern="1200" dirty="0">
                <a:solidFill>
                  <a:schemeClr val="tx1"/>
                </a:solidFill>
                <a:effectLst/>
                <a:latin typeface="+mn-lt"/>
                <a:ea typeface="+mn-ea"/>
                <a:cs typeface="+mn-cs"/>
              </a:rPr>
              <a:t>Second, computerized compilations enabled </a:t>
            </a:r>
          </a:p>
          <a:p>
            <a:r>
              <a:rPr lang="en-US" sz="1200" b="0" i="0" kern="1200" dirty="0">
                <a:solidFill>
                  <a:schemeClr val="tx1"/>
                </a:solidFill>
                <a:effectLst/>
                <a:latin typeface="+mn-lt"/>
                <a:ea typeface="+mn-ea"/>
                <a:cs typeface="+mn-cs"/>
              </a:rPr>
              <a:t>the collection of large amounts of </a:t>
            </a:r>
          </a:p>
          <a:p>
            <a:r>
              <a:rPr lang="en-US" sz="1200" b="0" i="0" kern="1200" dirty="0">
                <a:solidFill>
                  <a:schemeClr val="tx1"/>
                </a:solidFill>
                <a:effectLst/>
                <a:latin typeface="+mn-lt"/>
                <a:ea typeface="+mn-ea"/>
                <a:cs typeface="+mn-cs"/>
              </a:rPr>
              <a:t>information in cost effective ways. </a:t>
            </a:r>
          </a:p>
          <a:p>
            <a:r>
              <a:rPr lang="en-US" sz="1200" b="0" i="0" kern="1200" dirty="0">
                <a:solidFill>
                  <a:schemeClr val="tx1"/>
                </a:solidFill>
                <a:effectLst/>
                <a:latin typeface="+mn-lt"/>
                <a:ea typeface="+mn-ea"/>
                <a:cs typeface="+mn-cs"/>
              </a:rPr>
              <a:t>Third, with computers, you could have </a:t>
            </a:r>
          </a:p>
          <a:p>
            <a:r>
              <a:rPr lang="en-US" sz="1200" b="0" i="0" kern="1200" dirty="0">
                <a:solidFill>
                  <a:schemeClr val="tx1"/>
                </a:solidFill>
                <a:effectLst/>
                <a:latin typeface="+mn-lt"/>
                <a:ea typeface="+mn-ea"/>
                <a:cs typeface="+mn-cs"/>
              </a:rPr>
              <a:t>easy dissemination of personal information </a:t>
            </a:r>
          </a:p>
          <a:p>
            <a:r>
              <a:rPr lang="en-US" sz="1200" b="0" i="0" kern="1200" dirty="0">
                <a:solidFill>
                  <a:schemeClr val="tx1"/>
                </a:solidFill>
                <a:effectLst/>
                <a:latin typeface="+mn-lt"/>
                <a:ea typeface="+mn-ea"/>
                <a:cs typeface="+mn-cs"/>
              </a:rPr>
              <a:t>to many, many people. </a:t>
            </a:r>
          </a:p>
          <a:p>
            <a:r>
              <a:rPr lang="en-US" sz="1200" b="0" i="0" kern="1200" dirty="0">
                <a:solidFill>
                  <a:schemeClr val="tx1"/>
                </a:solidFill>
                <a:effectLst/>
                <a:latin typeface="+mn-lt"/>
                <a:ea typeface="+mn-ea"/>
                <a:cs typeface="+mn-cs"/>
              </a:rPr>
              <a:t>Fourth, computers facilitated the collection </a:t>
            </a:r>
          </a:p>
          <a:p>
            <a:r>
              <a:rPr lang="en-US" sz="1200" b="0" i="0" kern="1200" dirty="0">
                <a:solidFill>
                  <a:schemeClr val="tx1"/>
                </a:solidFill>
                <a:effectLst/>
                <a:latin typeface="+mn-lt"/>
                <a:ea typeface="+mn-ea"/>
                <a:cs typeface="+mn-cs"/>
              </a:rPr>
              <a:t>of different types of information </a:t>
            </a:r>
          </a:p>
          <a:p>
            <a:r>
              <a:rPr lang="en-US" sz="1200" b="0" i="0" kern="1200" dirty="0">
                <a:solidFill>
                  <a:schemeClr val="tx1"/>
                </a:solidFill>
                <a:effectLst/>
                <a:latin typeface="+mn-lt"/>
                <a:ea typeface="+mn-ea"/>
                <a:cs typeface="+mn-cs"/>
              </a:rPr>
              <a:t>than was previously collected, </a:t>
            </a:r>
          </a:p>
          <a:p>
            <a:r>
              <a:rPr lang="en-US" sz="1200" b="0" i="0" kern="1200" dirty="0">
                <a:solidFill>
                  <a:schemeClr val="tx1"/>
                </a:solidFill>
                <a:effectLst/>
                <a:latin typeface="+mn-lt"/>
                <a:ea typeface="+mn-ea"/>
                <a:cs typeface="+mn-cs"/>
              </a:rPr>
              <a:t>again, because it was so cost effective to do so. </a:t>
            </a:r>
          </a:p>
          <a:p>
            <a:r>
              <a:rPr lang="en-US" sz="1200" b="0" i="0" kern="1200" dirty="0">
                <a:solidFill>
                  <a:schemeClr val="tx1"/>
                </a:solidFill>
                <a:effectLst/>
                <a:latin typeface="+mn-lt"/>
                <a:ea typeface="+mn-ea"/>
                <a:cs typeface="+mn-cs"/>
              </a:rPr>
              <a:t>Fifth, information collected through computers </a:t>
            </a:r>
          </a:p>
          <a:p>
            <a:r>
              <a:rPr lang="en-US" sz="1200" b="0" i="0" kern="1200" dirty="0">
                <a:solidFill>
                  <a:schemeClr val="tx1"/>
                </a:solidFill>
                <a:effectLst/>
                <a:latin typeface="+mn-lt"/>
                <a:ea typeface="+mn-ea"/>
                <a:cs typeface="+mn-cs"/>
              </a:rPr>
              <a:t>started to be used in </a:t>
            </a:r>
          </a:p>
          <a:p>
            <a:r>
              <a:rPr lang="en-US" sz="1200" b="0" i="0" kern="1200" dirty="0">
                <a:solidFill>
                  <a:schemeClr val="tx1"/>
                </a:solidFill>
                <a:effectLst/>
                <a:latin typeface="+mn-lt"/>
                <a:ea typeface="+mn-ea"/>
                <a:cs typeface="+mn-cs"/>
              </a:rPr>
              <a:t>different ways than it was previously. </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a:t>
            </a:fld>
            <a:endParaRPr lang="en-US"/>
          </a:p>
        </p:txBody>
      </p:sp>
    </p:spTree>
    <p:extLst>
      <p:ext uri="{BB962C8B-B14F-4D97-AF65-F5344CB8AC3E}">
        <p14:creationId xmlns:p14="http://schemas.microsoft.com/office/powerpoint/2010/main" val="351840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15</a:t>
            </a:fld>
            <a:endParaRPr lang="en-US"/>
          </a:p>
        </p:txBody>
      </p:sp>
    </p:spTree>
    <p:extLst>
      <p:ext uri="{BB962C8B-B14F-4D97-AF65-F5344CB8AC3E}">
        <p14:creationId xmlns:p14="http://schemas.microsoft.com/office/powerpoint/2010/main" val="30917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16</a:t>
            </a:fld>
            <a:endParaRPr lang="en-US"/>
          </a:p>
        </p:txBody>
      </p:sp>
    </p:spTree>
    <p:extLst>
      <p:ext uri="{BB962C8B-B14F-4D97-AF65-F5344CB8AC3E}">
        <p14:creationId xmlns:p14="http://schemas.microsoft.com/office/powerpoint/2010/main" val="14706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20</a:t>
            </a:fld>
            <a:endParaRPr lang="en-US"/>
          </a:p>
        </p:txBody>
      </p:sp>
    </p:spTree>
    <p:extLst>
      <p:ext uri="{BB962C8B-B14F-4D97-AF65-F5344CB8AC3E}">
        <p14:creationId xmlns:p14="http://schemas.microsoft.com/office/powerpoint/2010/main" val="359815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31</a:t>
            </a:fld>
            <a:endParaRPr lang="en-US"/>
          </a:p>
        </p:txBody>
      </p:sp>
    </p:spTree>
    <p:extLst>
      <p:ext uri="{BB962C8B-B14F-4D97-AF65-F5344CB8AC3E}">
        <p14:creationId xmlns:p14="http://schemas.microsoft.com/office/powerpoint/2010/main" val="23695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FTC is currently investigating to answer this question. But many experts, including former FTC officials, say it looks like it has. David Vladeck, the former director of the FTC's Bureau of Consumer Protection, who worked on the </a:t>
            </a:r>
            <a:r>
              <a:rPr lang="en-US" sz="1200" b="0" i="0" kern="1200" dirty="0">
                <a:solidFill>
                  <a:schemeClr val="tx1"/>
                </a:solidFill>
                <a:effectLst/>
                <a:latin typeface="+mn-lt"/>
                <a:ea typeface="+mn-ea"/>
                <a:cs typeface="+mn-cs"/>
                <a:hlinkClick r:id="rId3"/>
              </a:rPr>
              <a:t>FTC's enforcement case against Facebook</a:t>
            </a:r>
            <a:r>
              <a:rPr lang="en-US" sz="1200" b="0" i="0" kern="1200" dirty="0">
                <a:solidFill>
                  <a:schemeClr val="tx1"/>
                </a:solidFill>
                <a:effectLst/>
                <a:latin typeface="+mn-lt"/>
                <a:ea typeface="+mn-ea"/>
                <a:cs typeface="+mn-cs"/>
              </a:rPr>
              <a:t>, writes in a Harvard Law Review blog "Facebook's apparent violations … of the decree is troubling." He suggested that even aside from the consent decree, the way Facebook allowed Kogan to harvest user data "plainly violated the Federal Trade Commission Act's </a:t>
            </a:r>
            <a:r>
              <a:rPr lang="en-US" sz="1200" b="0" i="0" kern="1200" dirty="0">
                <a:solidFill>
                  <a:schemeClr val="tx1"/>
                </a:solidFill>
                <a:effectLst/>
                <a:latin typeface="+mn-lt"/>
                <a:ea typeface="+mn-ea"/>
                <a:cs typeface="+mn-cs"/>
                <a:hlinkClick r:id="rId4"/>
              </a:rPr>
              <a:t>prohibition</a:t>
            </a:r>
            <a:r>
              <a:rPr lang="en-US" sz="1200" b="0" i="0" kern="1200" dirty="0">
                <a:solidFill>
                  <a:schemeClr val="tx1"/>
                </a:solidFill>
                <a:effectLst/>
                <a:latin typeface="+mn-lt"/>
                <a:ea typeface="+mn-ea"/>
                <a:cs typeface="+mn-cs"/>
              </a:rPr>
              <a:t> against 'deceptive acts or practices.'"</a:t>
            </a:r>
          </a:p>
          <a:p>
            <a:r>
              <a:rPr lang="en-US" sz="1200" b="0" i="0" kern="1200" dirty="0">
                <a:solidFill>
                  <a:schemeClr val="tx1"/>
                </a:solidFill>
                <a:effectLst/>
                <a:latin typeface="+mn-lt"/>
                <a:ea typeface="+mn-ea"/>
                <a:cs typeface="+mn-cs"/>
              </a:rPr>
              <a:t>And then there's the questions of the third-party audits that Facebook was supposed to be doing in order to verify it was protecting user data.</a:t>
            </a:r>
          </a:p>
          <a:p>
            <a:r>
              <a:rPr lang="en-US" sz="1200" b="0" i="0" kern="1200" dirty="0">
                <a:solidFill>
                  <a:schemeClr val="tx1"/>
                </a:solidFill>
                <a:effectLst/>
                <a:latin typeface="+mn-lt"/>
                <a:ea typeface="+mn-ea"/>
                <a:cs typeface="+mn-cs"/>
              </a:rPr>
              <a:t>Zuckerberg explained during the hearing that when Facebook discovered Kogan had sold the data to Cambridge Analytica, the company asked the firm to delete the information. But Facebook didn't verify that it had actually done that. The company also didn't notify users that their data had been shared without their permission. Vladeck said that's a blatant violation of the consent decree.</a:t>
            </a:r>
          </a:p>
          <a:p>
            <a:r>
              <a:rPr lang="en-US" sz="1200" b="0" i="0" kern="1200" dirty="0">
                <a:solidFill>
                  <a:schemeClr val="tx1"/>
                </a:solidFill>
                <a:effectLst/>
                <a:latin typeface="+mn-lt"/>
                <a:ea typeface="+mn-ea"/>
                <a:cs typeface="+mn-cs"/>
              </a:rPr>
              <a:t>"It doesn't appear that Facebook had even the most basic compliance framework to safeguard access to user data," he said in his blog post. "It is entirely predictable that if app developers are not held to their promises about data collection and sharing, they might not be candid with Facebook about their intentions. Yet it seems that Facebook made no effort to establish the bona fides of developers, much less verify or audit what user data app developers actually harvested and shared."</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33</a:t>
            </a:fld>
            <a:endParaRPr lang="en-US"/>
          </a:p>
        </p:txBody>
      </p:sp>
    </p:spTree>
    <p:extLst>
      <p:ext uri="{BB962C8B-B14F-4D97-AF65-F5344CB8AC3E}">
        <p14:creationId xmlns:p14="http://schemas.microsoft.com/office/powerpoint/2010/main" val="366980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42</a:t>
            </a:fld>
            <a:endParaRPr lang="en-US"/>
          </a:p>
        </p:txBody>
      </p:sp>
    </p:spTree>
    <p:extLst>
      <p:ext uri="{BB962C8B-B14F-4D97-AF65-F5344CB8AC3E}">
        <p14:creationId xmlns:p14="http://schemas.microsoft.com/office/powerpoint/2010/main" val="11683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CF7F-F03F-2E45-98D6-9E370A5C0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B13C3-CD2A-6A41-894E-8184A159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51231-058D-BE4D-B73F-9C433F35BD39}"/>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8EF53715-E35B-264F-B755-D0FBC84DA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A6859-6B73-824B-B020-072CE364312A}"/>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4457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5A11-49B1-6749-8D6B-C1F2CA291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75FE1-29AE-B248-A8F0-BDC292B1D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FDD6-8672-C341-940D-FED61861877E}"/>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4EB27139-7B26-224F-A035-76E0BC63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77B6-3201-EA41-9A3B-C5440BEEE53E}"/>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9785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2BA57-2A17-C84D-9072-F2D1F9390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7BAB5B-A3D8-6843-ABF7-F9C2C63C1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6E559-DBBB-1D43-899E-11CE871B8477}"/>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8FA9986A-1C13-8849-B55A-09C6D6DF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2A90-0E9E-984F-B933-8CF3564C876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2706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CB34-F92B-9D46-BEED-941BDF02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5DBF7-E72C-084F-A721-FBA2FD9F0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BAC0-829C-BF48-9AE2-7808B1DB83FC}"/>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7B74D380-8CE6-AC43-AB56-BC315D27B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1196-C150-8E4D-BB6C-56641F1566B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3497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66EA-E62E-7F40-A088-B2FDB0A0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219C-B136-A145-A56F-B2BFDCA82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78490-A45C-D043-AF9C-8020CEAF23BE}"/>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07F4BBE2-1AC6-1140-A8EC-AAEEFC9DD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1645-CB8D-0C4B-BABA-F0F486DB623D}"/>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4533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DFF-EA3F-F141-985D-B7505C7B4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9AAAD-7227-BA4F-85B0-BC13B020B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F73E3-72E2-3343-AC5E-7D2871E00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44FFD-BC40-414B-AC12-4EACABB21C07}"/>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6" name="Footer Placeholder 5">
            <a:extLst>
              <a:ext uri="{FF2B5EF4-FFF2-40B4-BE49-F238E27FC236}">
                <a16:creationId xmlns:a16="http://schemas.microsoft.com/office/drawing/2014/main" id="{EBD8FF1B-B0AA-E44E-A599-296E7F984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2505-1175-AA4F-947B-AD01FC42BD26}"/>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1130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F72-E3A2-0C49-9889-F09878458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C474D-172B-E046-9DC7-971AB24AE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866D1-DBCB-A34F-A9A2-C65254B97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AFA9-4030-C04D-8E27-BC13E245D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5919E-6EE2-5843-B1CA-E1D31EE66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FC900-5AD2-6744-9255-ED54CB7663C6}"/>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8" name="Footer Placeholder 7">
            <a:extLst>
              <a:ext uri="{FF2B5EF4-FFF2-40B4-BE49-F238E27FC236}">
                <a16:creationId xmlns:a16="http://schemas.microsoft.com/office/drawing/2014/main" id="{43F0C6FD-EA11-D948-A003-F8864156C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0B444-5A2F-E24D-9678-9BEE759ECD53}"/>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17787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88F0-A8A0-164A-9040-C2F17DEE1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F974C-E0F1-834B-8426-BC60256890D3}"/>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4" name="Footer Placeholder 3">
            <a:extLst>
              <a:ext uri="{FF2B5EF4-FFF2-40B4-BE49-F238E27FC236}">
                <a16:creationId xmlns:a16="http://schemas.microsoft.com/office/drawing/2014/main" id="{280047B2-EB7D-CD46-918F-16D227CAC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8D13E-5E1D-3D46-A834-21DE295D5581}"/>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153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399E-9518-934C-81DF-A259473239C0}"/>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3" name="Footer Placeholder 2">
            <a:extLst>
              <a:ext uri="{FF2B5EF4-FFF2-40B4-BE49-F238E27FC236}">
                <a16:creationId xmlns:a16="http://schemas.microsoft.com/office/drawing/2014/main" id="{A19C4E66-3E18-104E-85C7-091A91CE2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AEA70-351E-9840-A56D-365DC8DA36C7}"/>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1964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B481-82A9-384E-B470-50163AE99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2A0E5-92E0-7446-B631-46EE12059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88303-DA23-CC43-AC29-1AD0BB5E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AEA1-5304-224A-A50A-155E8B79B7F1}"/>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6" name="Footer Placeholder 5">
            <a:extLst>
              <a:ext uri="{FF2B5EF4-FFF2-40B4-BE49-F238E27FC236}">
                <a16:creationId xmlns:a16="http://schemas.microsoft.com/office/drawing/2014/main" id="{C628EEF9-DFC7-424C-890A-8BB380A24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0B3E0-5A76-664B-B960-82E9D97C0A0B}"/>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8131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E0E-5B0F-9C4D-9DA4-17C7C1B4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7124B-290E-194F-B786-F6D307D57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D938-E22F-414A-92F2-818A511F6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2D4BE-BFD7-F248-A7DB-F69F29E10558}"/>
              </a:ext>
            </a:extLst>
          </p:cNvPr>
          <p:cNvSpPr>
            <a:spLocks noGrp="1"/>
          </p:cNvSpPr>
          <p:nvPr>
            <p:ph type="dt" sz="half" idx="10"/>
          </p:nvPr>
        </p:nvSpPr>
        <p:spPr/>
        <p:txBody>
          <a:bodyPr/>
          <a:lstStyle/>
          <a:p>
            <a:fld id="{19A37E14-C902-8243-905A-238D1EC85CD8}" type="datetimeFigureOut">
              <a:rPr lang="en-US" smtClean="0"/>
              <a:t>2/23/22</a:t>
            </a:fld>
            <a:endParaRPr lang="en-US"/>
          </a:p>
        </p:txBody>
      </p:sp>
      <p:sp>
        <p:nvSpPr>
          <p:cNvPr id="6" name="Footer Placeholder 5">
            <a:extLst>
              <a:ext uri="{FF2B5EF4-FFF2-40B4-BE49-F238E27FC236}">
                <a16:creationId xmlns:a16="http://schemas.microsoft.com/office/drawing/2014/main" id="{43C40F73-C55B-D746-BEDA-97903AB88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93BFC-F083-DA44-BC36-D35567CDBB4C}"/>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299712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A157C-1470-4342-AF33-AC9AD28DB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32231-5D61-D149-AEF4-647BDA8A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C0DC-6B43-3545-A121-AE15E9727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37E14-C902-8243-905A-238D1EC85CD8}" type="datetimeFigureOut">
              <a:rPr lang="en-US" smtClean="0"/>
              <a:t>2/23/22</a:t>
            </a:fld>
            <a:endParaRPr lang="en-US"/>
          </a:p>
        </p:txBody>
      </p:sp>
      <p:sp>
        <p:nvSpPr>
          <p:cNvPr id="5" name="Footer Placeholder 4">
            <a:extLst>
              <a:ext uri="{FF2B5EF4-FFF2-40B4-BE49-F238E27FC236}">
                <a16:creationId xmlns:a16="http://schemas.microsoft.com/office/drawing/2014/main" id="{1F9AC4E7-4914-B945-B514-21C172EA6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4B920-1643-984D-90E7-2909FD22C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00F7C-2518-2D4C-88E2-9F34927BBFC0}" type="slidenum">
              <a:rPr lang="en-US" smtClean="0"/>
              <a:t>‹#›</a:t>
            </a:fld>
            <a:endParaRPr lang="en-US"/>
          </a:p>
        </p:txBody>
      </p:sp>
    </p:spTree>
    <p:extLst>
      <p:ext uri="{BB962C8B-B14F-4D97-AF65-F5344CB8AC3E}">
        <p14:creationId xmlns:p14="http://schemas.microsoft.com/office/powerpoint/2010/main" val="368656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Privacy Law</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6E64-A531-0048-876B-C76A32D8A3EE}"/>
              </a:ext>
            </a:extLst>
          </p:cNvPr>
          <p:cNvSpPr>
            <a:spLocks noGrp="1"/>
          </p:cNvSpPr>
          <p:nvPr>
            <p:ph type="title"/>
          </p:nvPr>
        </p:nvSpPr>
        <p:spPr/>
        <p:txBody>
          <a:bodyPr/>
          <a:lstStyle/>
          <a:p>
            <a:r>
              <a:rPr lang="en-US" dirty="0"/>
              <a:t>Individual Choice</a:t>
            </a:r>
          </a:p>
        </p:txBody>
      </p:sp>
      <p:sp>
        <p:nvSpPr>
          <p:cNvPr id="3" name="Content Placeholder 2">
            <a:extLst>
              <a:ext uri="{FF2B5EF4-FFF2-40B4-BE49-F238E27FC236}">
                <a16:creationId xmlns:a16="http://schemas.microsoft.com/office/drawing/2014/main" id="{63E465B2-28D4-3541-8759-4F965BFA71A7}"/>
              </a:ext>
            </a:extLst>
          </p:cNvPr>
          <p:cNvSpPr>
            <a:spLocks noGrp="1"/>
          </p:cNvSpPr>
          <p:nvPr>
            <p:ph idx="1"/>
          </p:nvPr>
        </p:nvSpPr>
        <p:spPr/>
        <p:txBody>
          <a:bodyPr/>
          <a:lstStyle/>
          <a:p>
            <a:r>
              <a:rPr lang="en-US" dirty="0"/>
              <a:t>Gives data subject some control over their information</a:t>
            </a:r>
          </a:p>
          <a:p>
            <a:endParaRPr lang="en-US" dirty="0"/>
          </a:p>
          <a:p>
            <a:r>
              <a:rPr lang="en-US" dirty="0"/>
              <a:t>Beyond clear expected uses (or uses for society’s benefit), information about individuals can only be used for purposes consistent with their choice</a:t>
            </a:r>
          </a:p>
          <a:p>
            <a:endParaRPr lang="en-US" dirty="0"/>
          </a:p>
          <a:p>
            <a:r>
              <a:rPr lang="en-US" dirty="0"/>
              <a:t>Two regimes: </a:t>
            </a:r>
          </a:p>
          <a:p>
            <a:pPr lvl="1"/>
            <a:r>
              <a:rPr lang="en-US" dirty="0" err="1"/>
              <a:t>Opt</a:t>
            </a:r>
            <a:r>
              <a:rPr lang="en-US" dirty="0"/>
              <a:t> in: Data will not be shared for a new purpose without consent</a:t>
            </a:r>
          </a:p>
          <a:p>
            <a:pPr lvl="1"/>
            <a:r>
              <a:rPr lang="en-US" dirty="0" err="1"/>
              <a:t>Opt</a:t>
            </a:r>
            <a:r>
              <a:rPr lang="en-US" dirty="0"/>
              <a:t> out: Data will be shared for new purpose unless the subject opts out</a:t>
            </a:r>
          </a:p>
        </p:txBody>
      </p:sp>
    </p:spTree>
    <p:extLst>
      <p:ext uri="{BB962C8B-B14F-4D97-AF65-F5344CB8AC3E}">
        <p14:creationId xmlns:p14="http://schemas.microsoft.com/office/powerpoint/2010/main" val="714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1510-3415-B047-91EB-72BA81F87CE6}"/>
              </a:ext>
            </a:extLst>
          </p:cNvPr>
          <p:cNvSpPr>
            <a:spLocks noGrp="1"/>
          </p:cNvSpPr>
          <p:nvPr>
            <p:ph type="title"/>
          </p:nvPr>
        </p:nvSpPr>
        <p:spPr/>
        <p:txBody>
          <a:bodyPr/>
          <a:lstStyle/>
          <a:p>
            <a:r>
              <a:rPr lang="en-US" dirty="0"/>
              <a:t>Access and Correction</a:t>
            </a:r>
          </a:p>
        </p:txBody>
      </p:sp>
      <p:sp>
        <p:nvSpPr>
          <p:cNvPr id="3" name="Content Placeholder 2">
            <a:extLst>
              <a:ext uri="{FF2B5EF4-FFF2-40B4-BE49-F238E27FC236}">
                <a16:creationId xmlns:a16="http://schemas.microsoft.com/office/drawing/2014/main" id="{363F0A50-0CD9-C442-941A-6ABA8A8CADEC}"/>
              </a:ext>
            </a:extLst>
          </p:cNvPr>
          <p:cNvSpPr>
            <a:spLocks noGrp="1"/>
          </p:cNvSpPr>
          <p:nvPr>
            <p:ph idx="1"/>
          </p:nvPr>
        </p:nvSpPr>
        <p:spPr/>
        <p:txBody>
          <a:bodyPr/>
          <a:lstStyle/>
          <a:p>
            <a:r>
              <a:rPr lang="en-US" dirty="0"/>
              <a:t>Calls on organizations collecting information to provide individual access</a:t>
            </a:r>
          </a:p>
          <a:p>
            <a:endParaRPr lang="en-US" dirty="0"/>
          </a:p>
          <a:p>
            <a:r>
              <a:rPr lang="en-US" dirty="0"/>
              <a:t>A person should be able to know what information about them is being held in the system</a:t>
            </a:r>
          </a:p>
          <a:p>
            <a:endParaRPr lang="en-US" dirty="0"/>
          </a:p>
          <a:p>
            <a:r>
              <a:rPr lang="en-US" dirty="0"/>
              <a:t>A person should be able to use a process to change any incorrect information in that database</a:t>
            </a:r>
          </a:p>
        </p:txBody>
      </p:sp>
    </p:spTree>
    <p:extLst>
      <p:ext uri="{BB962C8B-B14F-4D97-AF65-F5344CB8AC3E}">
        <p14:creationId xmlns:p14="http://schemas.microsoft.com/office/powerpoint/2010/main" val="324949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35FC-01C9-EC49-978B-7BDE1B38FB2E}"/>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C7E9B555-468A-6047-9A85-0E96CB121F81}"/>
              </a:ext>
            </a:extLst>
          </p:cNvPr>
          <p:cNvSpPr>
            <a:spLocks noGrp="1"/>
          </p:cNvSpPr>
          <p:nvPr>
            <p:ph idx="1"/>
          </p:nvPr>
        </p:nvSpPr>
        <p:spPr/>
        <p:txBody>
          <a:bodyPr/>
          <a:lstStyle/>
          <a:p>
            <a:r>
              <a:rPr lang="en-US" dirty="0"/>
              <a:t>Information cannot be kept private if it is not held securely</a:t>
            </a:r>
          </a:p>
          <a:p>
            <a:endParaRPr lang="en-US" dirty="0"/>
          </a:p>
          <a:p>
            <a:r>
              <a:rPr lang="en-US" dirty="0"/>
              <a:t>Reasonable administrative, process, technical safeguards to protect the data</a:t>
            </a:r>
          </a:p>
        </p:txBody>
      </p:sp>
    </p:spTree>
    <p:extLst>
      <p:ext uri="{BB962C8B-B14F-4D97-AF65-F5344CB8AC3E}">
        <p14:creationId xmlns:p14="http://schemas.microsoft.com/office/powerpoint/2010/main" val="27557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3F8-9DBF-E94A-AC82-669B34FA2E24}"/>
              </a:ext>
            </a:extLst>
          </p:cNvPr>
          <p:cNvSpPr>
            <a:spLocks noGrp="1"/>
          </p:cNvSpPr>
          <p:nvPr>
            <p:ph type="title"/>
          </p:nvPr>
        </p:nvSpPr>
        <p:spPr/>
        <p:txBody>
          <a:bodyPr/>
          <a:lstStyle/>
          <a:p>
            <a:r>
              <a:rPr lang="en-US" dirty="0"/>
              <a:t>Other Fair Information Practices</a:t>
            </a:r>
          </a:p>
        </p:txBody>
      </p:sp>
      <p:sp>
        <p:nvSpPr>
          <p:cNvPr id="3" name="Content Placeholder 2">
            <a:extLst>
              <a:ext uri="{FF2B5EF4-FFF2-40B4-BE49-F238E27FC236}">
                <a16:creationId xmlns:a16="http://schemas.microsoft.com/office/drawing/2014/main" id="{F7EA4393-E520-A549-B2E5-2E732C8D7CB7}"/>
              </a:ext>
            </a:extLst>
          </p:cNvPr>
          <p:cNvSpPr>
            <a:spLocks noGrp="1"/>
          </p:cNvSpPr>
          <p:nvPr>
            <p:ph idx="1"/>
          </p:nvPr>
        </p:nvSpPr>
        <p:spPr/>
        <p:txBody>
          <a:bodyPr/>
          <a:lstStyle/>
          <a:p>
            <a:r>
              <a:rPr lang="en-US" dirty="0"/>
              <a:t>Minimization</a:t>
            </a:r>
          </a:p>
          <a:p>
            <a:r>
              <a:rPr lang="en-US" dirty="0"/>
              <a:t>Downstream assurances</a:t>
            </a:r>
          </a:p>
          <a:p>
            <a:r>
              <a:rPr lang="en-US" dirty="0"/>
              <a:t>Mitigation of privacy harm that occurs</a:t>
            </a:r>
          </a:p>
          <a:p>
            <a:r>
              <a:rPr lang="en-US" dirty="0"/>
              <a:t>Data breach notification</a:t>
            </a:r>
          </a:p>
        </p:txBody>
      </p:sp>
    </p:spTree>
    <p:extLst>
      <p:ext uri="{BB962C8B-B14F-4D97-AF65-F5344CB8AC3E}">
        <p14:creationId xmlns:p14="http://schemas.microsoft.com/office/powerpoint/2010/main" val="14735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FIPPs</a:t>
            </a:r>
          </a:p>
        </p:txBody>
      </p:sp>
      <p:sp>
        <p:nvSpPr>
          <p:cNvPr id="3" name="Content Placeholder 2"/>
          <p:cNvSpPr>
            <a:spLocks noGrp="1"/>
          </p:cNvSpPr>
          <p:nvPr>
            <p:ph idx="1"/>
          </p:nvPr>
        </p:nvSpPr>
        <p:spPr/>
        <p:txBody>
          <a:bodyPr/>
          <a:lstStyle/>
          <a:p>
            <a:r>
              <a:rPr lang="en-US" dirty="0"/>
              <a:t>Fair Information Practice Principles are part of the orthodox privacy religion.</a:t>
            </a:r>
          </a:p>
          <a:p>
            <a:endParaRPr lang="en-US" dirty="0"/>
          </a:p>
          <a:p>
            <a:r>
              <a:rPr lang="en-US" dirty="0"/>
              <a:t>Arguably, they should be re-examined. Perhaps they’re off target. </a:t>
            </a:r>
            <a:br>
              <a:rPr lang="en-US" dirty="0"/>
            </a:br>
            <a:r>
              <a:rPr lang="en-US" dirty="0"/>
              <a:t>Or perhaps they’re orthogonal to the problem in some ways.</a:t>
            </a:r>
          </a:p>
          <a:p>
            <a:endParaRPr lang="en-US" dirty="0"/>
          </a:p>
          <a:p>
            <a:r>
              <a:rPr lang="en-US" dirty="0"/>
              <a:t>Example: data must be correct </a:t>
            </a:r>
            <a:r>
              <a:rPr lang="mr-IN" dirty="0"/>
              <a:t>–</a:t>
            </a:r>
            <a:r>
              <a:rPr lang="en-US" dirty="0"/>
              <a:t> but nowadays we often rely on deliberate errors (“noise”) as part of a privacy strategy.</a:t>
            </a:r>
          </a:p>
        </p:txBody>
      </p:sp>
      <p:sp>
        <p:nvSpPr>
          <p:cNvPr id="4" name="Slide Number Placeholder 3"/>
          <p:cNvSpPr>
            <a:spLocks noGrp="1"/>
          </p:cNvSpPr>
          <p:nvPr>
            <p:ph type="sldNum" sz="quarter" idx="12"/>
          </p:nvPr>
        </p:nvSpPr>
        <p:spPr/>
        <p:txBody>
          <a:bodyPr/>
          <a:lstStyle/>
          <a:p>
            <a:fld id="{3F57AB18-491B-8E43-8788-6D55EF0D25F5}" type="slidenum">
              <a:rPr lang="en-US" smtClean="0"/>
              <a:t>14</a:t>
            </a:fld>
            <a:endParaRPr lang="en-US"/>
          </a:p>
        </p:txBody>
      </p:sp>
    </p:spTree>
    <p:extLst>
      <p:ext uri="{BB962C8B-B14F-4D97-AF65-F5344CB8AC3E}">
        <p14:creationId xmlns:p14="http://schemas.microsoft.com/office/powerpoint/2010/main" val="14435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current theories differ</a:t>
            </a:r>
          </a:p>
        </p:txBody>
      </p:sp>
      <p:sp>
        <p:nvSpPr>
          <p:cNvPr id="3" name="Content Placeholder 2"/>
          <p:cNvSpPr>
            <a:spLocks noGrp="1"/>
          </p:cNvSpPr>
          <p:nvPr>
            <p:ph idx="1"/>
          </p:nvPr>
        </p:nvSpPr>
        <p:spPr/>
        <p:txBody>
          <a:bodyPr>
            <a:normAutofit fontScale="92500" lnSpcReduction="10000"/>
          </a:bodyPr>
          <a:lstStyle/>
          <a:p>
            <a:r>
              <a:rPr lang="en-US" dirty="0"/>
              <a:t>Interact with data via queries, rather than data-shipping</a:t>
            </a:r>
          </a:p>
          <a:p>
            <a:pPr lvl="1"/>
            <a:r>
              <a:rPr lang="en-US" dirty="0"/>
              <a:t>focus on interactive protocols</a:t>
            </a:r>
          </a:p>
          <a:p>
            <a:endParaRPr lang="en-US" dirty="0"/>
          </a:p>
          <a:p>
            <a:r>
              <a:rPr lang="en-US" dirty="0"/>
              <a:t>Meaning of data more than what is evident on its face</a:t>
            </a:r>
          </a:p>
          <a:p>
            <a:pPr lvl="1"/>
            <a:r>
              <a:rPr lang="en-US" dirty="0"/>
              <a:t>assume probabilistic inference from data</a:t>
            </a:r>
          </a:p>
          <a:p>
            <a:pPr lvl="1"/>
            <a:r>
              <a:rPr lang="en-US" dirty="0"/>
              <a:t>depends how data was generated</a:t>
            </a:r>
          </a:p>
          <a:p>
            <a:pPr lvl="1"/>
            <a:endParaRPr lang="en-US" dirty="0"/>
          </a:p>
          <a:p>
            <a:r>
              <a:rPr lang="en-US" dirty="0"/>
              <a:t>Harm is (additional) inference about an individual, </a:t>
            </a:r>
            <a:br>
              <a:rPr lang="en-US" dirty="0"/>
            </a:br>
            <a:r>
              <a:rPr lang="en-US" dirty="0"/>
              <a:t>rather than linking of records</a:t>
            </a:r>
          </a:p>
          <a:p>
            <a:endParaRPr lang="en-US" dirty="0"/>
          </a:p>
          <a:p>
            <a:r>
              <a:rPr lang="en-US" dirty="0"/>
              <a:t>Presumption that interaction is </a:t>
            </a:r>
            <a:r>
              <a:rPr lang="en-US" dirty="0" err="1"/>
              <a:t>disclosive</a:t>
            </a:r>
            <a:r>
              <a:rPr lang="en-US" dirty="0"/>
              <a:t>, absent evidence to the contrary</a:t>
            </a:r>
          </a:p>
        </p:txBody>
      </p:sp>
      <p:sp>
        <p:nvSpPr>
          <p:cNvPr id="4" name="Slide Number Placeholder 3"/>
          <p:cNvSpPr>
            <a:spLocks noGrp="1"/>
          </p:cNvSpPr>
          <p:nvPr>
            <p:ph type="sldNum" sz="quarter" idx="12"/>
          </p:nvPr>
        </p:nvSpPr>
        <p:spPr/>
        <p:txBody>
          <a:bodyPr/>
          <a:lstStyle/>
          <a:p>
            <a:fld id="{3F57AB18-491B-8E43-8788-6D55EF0D25F5}" type="slidenum">
              <a:rPr lang="en-US" smtClean="0"/>
              <a:t>15</a:t>
            </a:fld>
            <a:endParaRPr lang="en-US"/>
          </a:p>
        </p:txBody>
      </p:sp>
    </p:spTree>
    <p:extLst>
      <p:ext uri="{BB962C8B-B14F-4D97-AF65-F5344CB8AC3E}">
        <p14:creationId xmlns:p14="http://schemas.microsoft.com/office/powerpoint/2010/main" val="213711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Personally Identifiable Information</a:t>
            </a:r>
          </a:p>
        </p:txBody>
      </p:sp>
      <p:sp>
        <p:nvSpPr>
          <p:cNvPr id="3" name="Content Placeholder 2"/>
          <p:cNvSpPr>
            <a:spLocks noGrp="1"/>
          </p:cNvSpPr>
          <p:nvPr>
            <p:ph idx="1"/>
          </p:nvPr>
        </p:nvSpPr>
        <p:spPr/>
        <p:txBody>
          <a:bodyPr/>
          <a:lstStyle/>
          <a:p>
            <a:r>
              <a:rPr lang="en-US" dirty="0"/>
              <a:t>Data carries risk if it contains PII</a:t>
            </a:r>
          </a:p>
          <a:p>
            <a:endParaRPr lang="en-US" dirty="0"/>
          </a:p>
          <a:p>
            <a:r>
              <a:rPr lang="en-US" dirty="0"/>
              <a:t>If no PII, then risk is minimal, because sensitive information in the data cannot be associated with any specific individual.</a:t>
            </a:r>
          </a:p>
          <a:p>
            <a:endParaRPr lang="en-US" dirty="0"/>
          </a:p>
          <a:p>
            <a:r>
              <a:rPr lang="en-US" dirty="0"/>
              <a:t>Render data safe by scrubbing PII out of it</a:t>
            </a:r>
          </a:p>
        </p:txBody>
      </p:sp>
      <p:sp>
        <p:nvSpPr>
          <p:cNvPr id="4" name="Slide Number Placeholder 3"/>
          <p:cNvSpPr>
            <a:spLocks noGrp="1"/>
          </p:cNvSpPr>
          <p:nvPr>
            <p:ph type="sldNum" sz="quarter" idx="12"/>
          </p:nvPr>
        </p:nvSpPr>
        <p:spPr/>
        <p:txBody>
          <a:bodyPr/>
          <a:lstStyle/>
          <a:p>
            <a:fld id="{3F57AB18-491B-8E43-8788-6D55EF0D25F5}" type="slidenum">
              <a:rPr lang="en-US" smtClean="0"/>
              <a:t>16</a:t>
            </a:fld>
            <a:endParaRPr lang="en-US"/>
          </a:p>
        </p:txBody>
      </p:sp>
    </p:spTree>
    <p:extLst>
      <p:ext uri="{BB962C8B-B14F-4D97-AF65-F5344CB8AC3E}">
        <p14:creationId xmlns:p14="http://schemas.microsoft.com/office/powerpoint/2010/main" val="176587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model of data </a:t>
            </a:r>
            <a:r>
              <a:rPr lang="en-US" dirty="0">
                <a:solidFill>
                  <a:schemeClr val="bg1">
                    <a:lumMod val="75000"/>
                  </a:schemeClr>
                </a:solidFill>
              </a:rPr>
              <a:t>and computing</a:t>
            </a:r>
          </a:p>
        </p:txBody>
      </p:sp>
      <p:sp>
        <p:nvSpPr>
          <p:cNvPr id="3" name="Content Placeholder 2"/>
          <p:cNvSpPr>
            <a:spLocks noGrp="1"/>
          </p:cNvSpPr>
          <p:nvPr>
            <p:ph idx="1"/>
          </p:nvPr>
        </p:nvSpPr>
        <p:spPr>
          <a:xfrm>
            <a:off x="838200" y="1676499"/>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What computers do: store data for later retrieval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Meaning of data is evident on its face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No processing of data, other than simple joins</a:t>
            </a:r>
          </a:p>
        </p:txBody>
      </p:sp>
      <p:grpSp>
        <p:nvGrpSpPr>
          <p:cNvPr id="8" name="Group 7"/>
          <p:cNvGrpSpPr/>
          <p:nvPr/>
        </p:nvGrpSpPr>
        <p:grpSpPr>
          <a:xfrm>
            <a:off x="2217746" y="4523036"/>
            <a:ext cx="1011815" cy="369332"/>
            <a:chOff x="1926771" y="4523036"/>
            <a:chExt cx="1011815" cy="369332"/>
          </a:xfrm>
        </p:grpSpPr>
        <p:sp>
          <p:nvSpPr>
            <p:cNvPr id="4" name="TextBox 3"/>
            <p:cNvSpPr txBox="1"/>
            <p:nvPr/>
          </p:nvSpPr>
          <p:spPr>
            <a:xfrm>
              <a:off x="1926771" y="4523036"/>
              <a:ext cx="1011815" cy="369332"/>
            </a:xfrm>
            <a:prstGeom prst="rect">
              <a:avLst/>
            </a:prstGeom>
            <a:noFill/>
            <a:ln>
              <a:solidFill>
                <a:schemeClr val="accent1"/>
              </a:solidFill>
            </a:ln>
          </p:spPr>
          <p:txBody>
            <a:bodyPr wrap="none" rtlCol="0">
              <a:spAutoFit/>
            </a:bodyPr>
            <a:lstStyle/>
            <a:p>
              <a:r>
                <a:rPr lang="en-US" dirty="0"/>
                <a:t>ID    data</a:t>
              </a:r>
            </a:p>
          </p:txBody>
        </p:sp>
        <p:cxnSp>
          <p:nvCxnSpPr>
            <p:cNvPr id="7" name="Straight Connector 6"/>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314279" y="4523036"/>
            <a:ext cx="1563441" cy="369332"/>
            <a:chOff x="1926771" y="4523036"/>
            <a:chExt cx="1563441" cy="369332"/>
          </a:xfrm>
        </p:grpSpPr>
        <p:sp>
          <p:nvSpPr>
            <p:cNvPr id="10" name="TextBox 9"/>
            <p:cNvSpPr txBox="1"/>
            <p:nvPr/>
          </p:nvSpPr>
          <p:spPr>
            <a:xfrm>
              <a:off x="1926771" y="4523036"/>
              <a:ext cx="1563441" cy="369332"/>
            </a:xfrm>
            <a:prstGeom prst="rect">
              <a:avLst/>
            </a:prstGeom>
            <a:noFill/>
            <a:ln>
              <a:solidFill>
                <a:schemeClr val="accent1"/>
              </a:solidFill>
            </a:ln>
          </p:spPr>
          <p:txBody>
            <a:bodyPr wrap="none" rtlCol="0">
              <a:spAutoFit/>
            </a:bodyPr>
            <a:lstStyle/>
            <a:p>
              <a:r>
                <a:rPr lang="en-US" dirty="0"/>
                <a:t>ID    more data</a:t>
              </a:r>
            </a:p>
          </p:txBody>
        </p:sp>
        <p:cxnSp>
          <p:nvCxnSpPr>
            <p:cNvPr id="11" name="Straight Connector 10"/>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25512" y="5843171"/>
            <a:ext cx="2137316" cy="369332"/>
            <a:chOff x="3554347" y="5619816"/>
            <a:chExt cx="2137316" cy="369332"/>
          </a:xfrm>
        </p:grpSpPr>
        <p:grpSp>
          <p:nvGrpSpPr>
            <p:cNvPr id="12" name="Group 11"/>
            <p:cNvGrpSpPr/>
            <p:nvPr/>
          </p:nvGrpSpPr>
          <p:grpSpPr>
            <a:xfrm>
              <a:off x="3554347" y="5619816"/>
              <a:ext cx="2137316" cy="369332"/>
              <a:chOff x="1926771" y="4523036"/>
              <a:chExt cx="2137316" cy="369332"/>
            </a:xfrm>
          </p:grpSpPr>
          <p:sp>
            <p:nvSpPr>
              <p:cNvPr id="13" name="TextBox 12"/>
              <p:cNvSpPr txBox="1"/>
              <p:nvPr/>
            </p:nvSpPr>
            <p:spPr>
              <a:xfrm>
                <a:off x="1926771" y="4523036"/>
                <a:ext cx="2137316" cy="369332"/>
              </a:xfrm>
              <a:prstGeom prst="rect">
                <a:avLst/>
              </a:prstGeom>
              <a:noFill/>
              <a:ln>
                <a:solidFill>
                  <a:schemeClr val="accent1"/>
                </a:solidFill>
              </a:ln>
            </p:spPr>
            <p:txBody>
              <a:bodyPr wrap="none" rtlCol="0">
                <a:spAutoFit/>
              </a:bodyPr>
              <a:lstStyle/>
              <a:p>
                <a:r>
                  <a:rPr lang="en-US" dirty="0"/>
                  <a:t>ID    data   more data</a:t>
                </a:r>
              </a:p>
            </p:txBody>
          </p:sp>
          <p:cxnSp>
            <p:nvCxnSpPr>
              <p:cNvPr id="14" name="Straight Connector 13"/>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4533065" y="561981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043003" y="4892368"/>
            <a:ext cx="1079292" cy="950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6518" y="4892368"/>
            <a:ext cx="844656" cy="967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Slide Number Placeholder 21"/>
          <p:cNvSpPr>
            <a:spLocks noGrp="1"/>
          </p:cNvSpPr>
          <p:nvPr>
            <p:ph type="sldNum" sz="quarter" idx="12"/>
          </p:nvPr>
        </p:nvSpPr>
        <p:spPr/>
        <p:txBody>
          <a:bodyPr/>
          <a:lstStyle/>
          <a:p>
            <a:fld id="{3F57AB18-491B-8E43-8788-6D55EF0D25F5}" type="slidenum">
              <a:rPr lang="en-US" smtClean="0"/>
              <a:t>17</a:t>
            </a:fld>
            <a:endParaRPr lang="en-US"/>
          </a:p>
        </p:txBody>
      </p:sp>
    </p:spTree>
    <p:extLst>
      <p:ext uri="{BB962C8B-B14F-4D97-AF65-F5344CB8AC3E}">
        <p14:creationId xmlns:p14="http://schemas.microsoft.com/office/powerpoint/2010/main" val="148111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F57E1-AFA6-4D49-80A7-7903E4D7A276}"/>
              </a:ext>
            </a:extLst>
          </p:cNvPr>
          <p:cNvPicPr>
            <a:picLocks noChangeAspect="1"/>
          </p:cNvPicPr>
          <p:nvPr/>
        </p:nvPicPr>
        <p:blipFill>
          <a:blip r:embed="rId2"/>
          <a:stretch>
            <a:fillRect/>
          </a:stretch>
        </p:blipFill>
        <p:spPr>
          <a:xfrm>
            <a:off x="2588591" y="954709"/>
            <a:ext cx="6460627" cy="5306944"/>
          </a:xfrm>
          <a:prstGeom prst="rect">
            <a:avLst/>
          </a:prstGeom>
        </p:spPr>
      </p:pic>
    </p:spTree>
    <p:extLst>
      <p:ext uri="{BB962C8B-B14F-4D97-AF65-F5344CB8AC3E}">
        <p14:creationId xmlns:p14="http://schemas.microsoft.com/office/powerpoint/2010/main" val="1106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48EBCA-3889-DA4C-BBFE-F937928CF6C6}"/>
              </a:ext>
            </a:extLst>
          </p:cNvPr>
          <p:cNvPicPr>
            <a:picLocks noChangeAspect="1"/>
          </p:cNvPicPr>
          <p:nvPr/>
        </p:nvPicPr>
        <p:blipFill>
          <a:blip r:embed="rId2"/>
          <a:stretch>
            <a:fillRect/>
          </a:stretch>
        </p:blipFill>
        <p:spPr>
          <a:xfrm>
            <a:off x="3092730" y="643467"/>
            <a:ext cx="600654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34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3193-6FD8-4C41-8E65-785D1C8D55FD}"/>
              </a:ext>
            </a:extLst>
          </p:cNvPr>
          <p:cNvPicPr>
            <a:picLocks noChangeAspect="1"/>
          </p:cNvPicPr>
          <p:nvPr/>
        </p:nvPicPr>
        <p:blipFill>
          <a:blip r:embed="rId2"/>
          <a:stretch>
            <a:fillRect/>
          </a:stretch>
        </p:blipFill>
        <p:spPr>
          <a:xfrm>
            <a:off x="785512" y="830476"/>
            <a:ext cx="4066298" cy="5014269"/>
          </a:xfrm>
          <a:prstGeom prst="rect">
            <a:avLst/>
          </a:prstGeom>
        </p:spPr>
      </p:pic>
      <p:sp>
        <p:nvSpPr>
          <p:cNvPr id="6" name="TextBox 5">
            <a:extLst>
              <a:ext uri="{FF2B5EF4-FFF2-40B4-BE49-F238E27FC236}">
                <a16:creationId xmlns:a16="http://schemas.microsoft.com/office/drawing/2014/main" id="{3A696C94-D045-4545-81B4-354B05B27C9B}"/>
              </a:ext>
            </a:extLst>
          </p:cNvPr>
          <p:cNvSpPr txBox="1"/>
          <p:nvPr/>
        </p:nvSpPr>
        <p:spPr>
          <a:xfrm>
            <a:off x="6096000" y="5103673"/>
            <a:ext cx="4737652" cy="1200329"/>
          </a:xfrm>
          <a:prstGeom prst="rect">
            <a:avLst/>
          </a:prstGeom>
          <a:solidFill>
            <a:schemeClr val="bg1">
              <a:lumMod val="85000"/>
            </a:schemeClr>
          </a:solidFill>
        </p:spPr>
        <p:txBody>
          <a:bodyPr wrap="square" rtlCol="0">
            <a:spAutoFit/>
          </a:bodyPr>
          <a:lstStyle/>
          <a:p>
            <a:pPr algn="ctr"/>
            <a:r>
              <a:rPr lang="en-US" dirty="0"/>
              <a:t>argued that </a:t>
            </a:r>
          </a:p>
          <a:p>
            <a:pPr algn="ctr"/>
            <a:r>
              <a:rPr lang="en-US" dirty="0"/>
              <a:t>the law must provide some relief to </a:t>
            </a:r>
          </a:p>
          <a:p>
            <a:pPr algn="ctr"/>
            <a:r>
              <a:rPr lang="en-US" dirty="0"/>
              <a:t>individuals when the acts of others </a:t>
            </a:r>
          </a:p>
          <a:p>
            <a:pPr algn="ctr"/>
            <a:r>
              <a:rPr lang="en-US" dirty="0"/>
              <a:t>interfere with their right to be let alone.</a:t>
            </a:r>
          </a:p>
        </p:txBody>
      </p:sp>
      <p:pic>
        <p:nvPicPr>
          <p:cNvPr id="7" name="Picture 6">
            <a:extLst>
              <a:ext uri="{FF2B5EF4-FFF2-40B4-BE49-F238E27FC236}">
                <a16:creationId xmlns:a16="http://schemas.microsoft.com/office/drawing/2014/main" id="{E56C0826-B901-C740-929D-E02311E63CE4}"/>
              </a:ext>
            </a:extLst>
          </p:cNvPr>
          <p:cNvPicPr>
            <a:picLocks noChangeAspect="1"/>
          </p:cNvPicPr>
          <p:nvPr/>
        </p:nvPicPr>
        <p:blipFill>
          <a:blip r:embed="rId3"/>
          <a:stretch>
            <a:fillRect/>
          </a:stretch>
        </p:blipFill>
        <p:spPr>
          <a:xfrm>
            <a:off x="6978926" y="553998"/>
            <a:ext cx="2971800" cy="4508500"/>
          </a:xfrm>
          <a:prstGeom prst="rect">
            <a:avLst/>
          </a:prstGeom>
        </p:spPr>
      </p:pic>
      <p:pic>
        <p:nvPicPr>
          <p:cNvPr id="8" name="Picture 7">
            <a:extLst>
              <a:ext uri="{FF2B5EF4-FFF2-40B4-BE49-F238E27FC236}">
                <a16:creationId xmlns:a16="http://schemas.microsoft.com/office/drawing/2014/main" id="{04BB125C-10AE-9247-BDE1-7C52373C4D59}"/>
              </a:ext>
            </a:extLst>
          </p:cNvPr>
          <p:cNvPicPr>
            <a:picLocks noChangeAspect="1"/>
          </p:cNvPicPr>
          <p:nvPr/>
        </p:nvPicPr>
        <p:blipFill>
          <a:blip r:embed="rId4"/>
          <a:stretch>
            <a:fillRect/>
          </a:stretch>
        </p:blipFill>
        <p:spPr>
          <a:xfrm>
            <a:off x="334941" y="1720848"/>
            <a:ext cx="7243094" cy="3233524"/>
          </a:xfrm>
          <a:prstGeom prst="rect">
            <a:avLst/>
          </a:prstGeom>
        </p:spPr>
      </p:pic>
    </p:spTree>
    <p:extLst>
      <p:ext uri="{BB962C8B-B14F-4D97-AF65-F5344CB8AC3E}">
        <p14:creationId xmlns:p14="http://schemas.microsoft.com/office/powerpoint/2010/main" val="33861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886B07-7A81-334B-9502-FFE340BD15D9}"/>
              </a:ext>
            </a:extLst>
          </p:cNvPr>
          <p:cNvSpPr txBox="1">
            <a:spLocks/>
          </p:cNvSpPr>
          <p:nvPr/>
        </p:nvSpPr>
        <p:spPr>
          <a:xfrm>
            <a:off x="4789714" y="2323475"/>
            <a:ext cx="6564086" cy="385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To de-identify, “must achieve a reasonable level of justified confidence that the data cannot reasonably be used to infer information about, or otherwise be linked to, a particular consumer, computer, or other device.”</a:t>
            </a:r>
            <a:endParaRPr lang="en-US" dirty="0"/>
          </a:p>
        </p:txBody>
      </p:sp>
      <p:pic>
        <p:nvPicPr>
          <p:cNvPr id="5" name="Picture 4">
            <a:extLst>
              <a:ext uri="{FF2B5EF4-FFF2-40B4-BE49-F238E27FC236}">
                <a16:creationId xmlns:a16="http://schemas.microsoft.com/office/drawing/2014/main" id="{F5E8F50E-8EA9-2947-BFF8-320D1885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90" y="1690688"/>
            <a:ext cx="3734723" cy="4848224"/>
          </a:xfrm>
          <a:prstGeom prst="rect">
            <a:avLst/>
          </a:prstGeom>
          <a:ln>
            <a:solidFill>
              <a:schemeClr val="accent1"/>
            </a:solidFill>
          </a:ln>
        </p:spPr>
      </p:pic>
      <p:sp>
        <p:nvSpPr>
          <p:cNvPr id="6" name="Title 5">
            <a:extLst>
              <a:ext uri="{FF2B5EF4-FFF2-40B4-BE49-F238E27FC236}">
                <a16:creationId xmlns:a16="http://schemas.microsoft.com/office/drawing/2014/main" id="{5EBD299C-6927-5A44-A74D-372029F85693}"/>
              </a:ext>
            </a:extLst>
          </p:cNvPr>
          <p:cNvSpPr>
            <a:spLocks noGrp="1"/>
          </p:cNvSpPr>
          <p:nvPr>
            <p:ph type="title"/>
          </p:nvPr>
        </p:nvSpPr>
        <p:spPr/>
        <p:txBody>
          <a:bodyPr/>
          <a:lstStyle/>
          <a:p>
            <a:r>
              <a:rPr lang="en-US" dirty="0"/>
              <a:t>Re-Litigating Definitions</a:t>
            </a:r>
          </a:p>
        </p:txBody>
      </p:sp>
    </p:spTree>
    <p:extLst>
      <p:ext uri="{BB962C8B-B14F-4D97-AF65-F5344CB8AC3E}">
        <p14:creationId xmlns:p14="http://schemas.microsoft.com/office/powerpoint/2010/main" val="388252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5B-0D53-154A-85F4-DCE4BDD7970A}"/>
              </a:ext>
            </a:extLst>
          </p:cNvPr>
          <p:cNvSpPr>
            <a:spLocks noGrp="1"/>
          </p:cNvSpPr>
          <p:nvPr>
            <p:ph type="title"/>
          </p:nvPr>
        </p:nvSpPr>
        <p:spPr/>
        <p:txBody>
          <a:bodyPr/>
          <a:lstStyle/>
          <a:p>
            <a:r>
              <a:rPr lang="en-US" dirty="0"/>
              <a:t>Statutory Landscape in the US</a:t>
            </a:r>
          </a:p>
        </p:txBody>
      </p:sp>
      <p:sp>
        <p:nvSpPr>
          <p:cNvPr id="3" name="Content Placeholder 2">
            <a:extLst>
              <a:ext uri="{FF2B5EF4-FFF2-40B4-BE49-F238E27FC236}">
                <a16:creationId xmlns:a16="http://schemas.microsoft.com/office/drawing/2014/main" id="{EFFAD17C-3D44-4945-95CD-6664C87C887D}"/>
              </a:ext>
            </a:extLst>
          </p:cNvPr>
          <p:cNvSpPr>
            <a:spLocks noGrp="1"/>
          </p:cNvSpPr>
          <p:nvPr>
            <p:ph idx="1"/>
          </p:nvPr>
        </p:nvSpPr>
        <p:spPr/>
        <p:txBody>
          <a:bodyPr/>
          <a:lstStyle/>
          <a:p>
            <a:r>
              <a:rPr lang="en-US" dirty="0"/>
              <a:t>Who has the data</a:t>
            </a:r>
          </a:p>
          <a:p>
            <a:r>
              <a:rPr lang="en-US" dirty="0"/>
              <a:t>Mitigation of specific harm</a:t>
            </a:r>
          </a:p>
          <a:p>
            <a:r>
              <a:rPr lang="en-US" dirty="0"/>
              <a:t>Part of a data-sharing initiative</a:t>
            </a:r>
          </a:p>
        </p:txBody>
      </p:sp>
      <p:pic>
        <p:nvPicPr>
          <p:cNvPr id="4" name="Picture 3">
            <a:extLst>
              <a:ext uri="{FF2B5EF4-FFF2-40B4-BE49-F238E27FC236}">
                <a16:creationId xmlns:a16="http://schemas.microsoft.com/office/drawing/2014/main" id="{0D7B3D5B-3371-3B48-AA34-3FA99599A0E7}"/>
              </a:ext>
            </a:extLst>
          </p:cNvPr>
          <p:cNvPicPr>
            <a:picLocks noChangeAspect="1"/>
          </p:cNvPicPr>
          <p:nvPr/>
        </p:nvPicPr>
        <p:blipFill>
          <a:blip r:embed="rId2"/>
          <a:stretch>
            <a:fillRect/>
          </a:stretch>
        </p:blipFill>
        <p:spPr>
          <a:xfrm>
            <a:off x="5664452" y="2220602"/>
            <a:ext cx="5689348" cy="3561384"/>
          </a:xfrm>
          <a:prstGeom prst="rect">
            <a:avLst/>
          </a:prstGeom>
        </p:spPr>
      </p:pic>
    </p:spTree>
    <p:extLst>
      <p:ext uri="{BB962C8B-B14F-4D97-AF65-F5344CB8AC3E}">
        <p14:creationId xmlns:p14="http://schemas.microsoft.com/office/powerpoint/2010/main" val="347229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8E8-57C8-2B46-92AC-A17C7CAF5A8C}"/>
              </a:ext>
            </a:extLst>
          </p:cNvPr>
          <p:cNvSpPr>
            <a:spLocks noGrp="1"/>
          </p:cNvSpPr>
          <p:nvPr>
            <p:ph type="title"/>
          </p:nvPr>
        </p:nvSpPr>
        <p:spPr/>
        <p:txBody>
          <a:bodyPr/>
          <a:lstStyle/>
          <a:p>
            <a:r>
              <a:rPr lang="en-US" dirty="0"/>
              <a:t>Statutory Landscape</a:t>
            </a:r>
          </a:p>
        </p:txBody>
      </p:sp>
      <p:sp>
        <p:nvSpPr>
          <p:cNvPr id="3" name="Content Placeholder 2">
            <a:extLst>
              <a:ext uri="{FF2B5EF4-FFF2-40B4-BE49-F238E27FC236}">
                <a16:creationId xmlns:a16="http://schemas.microsoft.com/office/drawing/2014/main" id="{2773FD87-1C78-8C4E-A6B2-923202083A44}"/>
              </a:ext>
            </a:extLst>
          </p:cNvPr>
          <p:cNvSpPr>
            <a:spLocks noGrp="1"/>
          </p:cNvSpPr>
          <p:nvPr>
            <p:ph idx="1"/>
          </p:nvPr>
        </p:nvSpPr>
        <p:spPr/>
        <p:txBody>
          <a:bodyPr>
            <a:normAutofit fontScale="92500"/>
          </a:bodyPr>
          <a:lstStyle/>
          <a:p>
            <a:r>
              <a:rPr lang="en-US" dirty="0"/>
              <a:t>Based on the Data</a:t>
            </a:r>
          </a:p>
          <a:p>
            <a:pPr lvl="1"/>
            <a:r>
              <a:rPr lang="en-US" dirty="0"/>
              <a:t>1960s: Only the government and credit bureaus were the only sectors with data on millions of people</a:t>
            </a:r>
          </a:p>
          <a:p>
            <a:pPr lvl="1"/>
            <a:r>
              <a:rPr lang="en-US" dirty="0"/>
              <a:t>The Privacy Act (regulation on personal information collected by a federal agency)</a:t>
            </a:r>
          </a:p>
          <a:p>
            <a:pPr lvl="1"/>
            <a:r>
              <a:rPr lang="en-US" dirty="0"/>
              <a:t>Fair Credit Reporting Act (regulating data collected by consumer reporting agencies)</a:t>
            </a:r>
          </a:p>
          <a:p>
            <a:r>
              <a:rPr lang="en-US" dirty="0"/>
              <a:t>Based on Anecdote</a:t>
            </a:r>
          </a:p>
          <a:p>
            <a:pPr lvl="1"/>
            <a:r>
              <a:rPr lang="en-US" dirty="0"/>
              <a:t>FERPA: in response to an elementary school collecting information from children about their parents and home life</a:t>
            </a:r>
          </a:p>
          <a:p>
            <a:pPr lvl="1"/>
            <a:r>
              <a:rPr lang="en-US" dirty="0"/>
              <a:t>Video Privacy Protection Act: in response to a local paper reporting a list of videos Judge Bork had rented</a:t>
            </a:r>
          </a:p>
          <a:p>
            <a:pPr lvl="1"/>
            <a:r>
              <a:rPr lang="en-US" dirty="0"/>
              <a:t>Driver’s Policy Protection Act: in response to South Carolina selling drivers license data</a:t>
            </a:r>
          </a:p>
          <a:p>
            <a:endParaRPr lang="en-US" dirty="0"/>
          </a:p>
        </p:txBody>
      </p:sp>
    </p:spTree>
    <p:extLst>
      <p:ext uri="{BB962C8B-B14F-4D97-AF65-F5344CB8AC3E}">
        <p14:creationId xmlns:p14="http://schemas.microsoft.com/office/powerpoint/2010/main" val="386387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335A-91B5-A04C-849B-04D0A9E752C3}"/>
              </a:ext>
            </a:extLst>
          </p:cNvPr>
          <p:cNvSpPr>
            <a:spLocks noGrp="1"/>
          </p:cNvSpPr>
          <p:nvPr>
            <p:ph type="title"/>
          </p:nvPr>
        </p:nvSpPr>
        <p:spPr/>
        <p:txBody>
          <a:bodyPr/>
          <a:lstStyle/>
          <a:p>
            <a:r>
              <a:rPr lang="en-US" dirty="0"/>
              <a:t>Statutory Landscape (Continued)</a:t>
            </a:r>
          </a:p>
        </p:txBody>
      </p:sp>
      <p:sp>
        <p:nvSpPr>
          <p:cNvPr id="3" name="Content Placeholder 2">
            <a:extLst>
              <a:ext uri="{FF2B5EF4-FFF2-40B4-BE49-F238E27FC236}">
                <a16:creationId xmlns:a16="http://schemas.microsoft.com/office/drawing/2014/main" id="{702C1FB2-5A6C-0C49-ACA5-EEF63553AF3A}"/>
              </a:ext>
            </a:extLst>
          </p:cNvPr>
          <p:cNvSpPr>
            <a:spLocks noGrp="1"/>
          </p:cNvSpPr>
          <p:nvPr>
            <p:ph idx="1"/>
          </p:nvPr>
        </p:nvSpPr>
        <p:spPr/>
        <p:txBody>
          <a:bodyPr>
            <a:normAutofit lnSpcReduction="10000"/>
          </a:bodyPr>
          <a:lstStyle/>
          <a:p>
            <a:r>
              <a:rPr lang="en-US" dirty="0"/>
              <a:t>Data-Sharing Initiatives</a:t>
            </a:r>
          </a:p>
          <a:p>
            <a:pPr lvl="1"/>
            <a:r>
              <a:rPr lang="en-US" dirty="0"/>
              <a:t>Health Insurance Portability and Accountability Act (HIPAA): </a:t>
            </a:r>
            <a:r>
              <a:rPr lang="en-US" dirty="0" err="1"/>
              <a:t>drafed</a:t>
            </a:r>
            <a:r>
              <a:rPr lang="en-US" dirty="0"/>
              <a:t> to ensure insurance portability and facilitate electronic records</a:t>
            </a:r>
          </a:p>
          <a:p>
            <a:pPr lvl="1"/>
            <a:r>
              <a:rPr lang="en-US" dirty="0"/>
              <a:t>Gramm-Leach-Bliley: Paved the way for commercial banks to share information</a:t>
            </a:r>
          </a:p>
          <a:p>
            <a:pPr lvl="1"/>
            <a:endParaRPr lang="en-US" dirty="0"/>
          </a:p>
          <a:p>
            <a:r>
              <a:rPr lang="en-US" dirty="0"/>
              <a:t>Special Harm</a:t>
            </a:r>
          </a:p>
          <a:p>
            <a:pPr lvl="1"/>
            <a:r>
              <a:rPr lang="en-US" dirty="0"/>
              <a:t>Children’s Online Privacy Protection Act (COPPA): Drafted to protect against the collection of information from children under 13 without verifiable parental consent</a:t>
            </a:r>
          </a:p>
          <a:p>
            <a:pPr lvl="1"/>
            <a:r>
              <a:rPr lang="en-US" dirty="0"/>
              <a:t>Genetic Information Non-Discrimination Act (GINA): protect against employment and insurance discrimination based on genetic information</a:t>
            </a:r>
          </a:p>
        </p:txBody>
      </p:sp>
    </p:spTree>
    <p:extLst>
      <p:ext uri="{BB962C8B-B14F-4D97-AF65-F5344CB8AC3E}">
        <p14:creationId xmlns:p14="http://schemas.microsoft.com/office/powerpoint/2010/main" val="100262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7EA-E434-D840-88DB-AE137158687B}"/>
              </a:ext>
            </a:extLst>
          </p:cNvPr>
          <p:cNvSpPr>
            <a:spLocks noGrp="1"/>
          </p:cNvSpPr>
          <p:nvPr>
            <p:ph type="title"/>
          </p:nvPr>
        </p:nvSpPr>
        <p:spPr/>
        <p:txBody>
          <a:bodyPr/>
          <a:lstStyle/>
          <a:p>
            <a:r>
              <a:rPr lang="en-US" dirty="0"/>
              <a:t>HIPAA</a:t>
            </a:r>
          </a:p>
        </p:txBody>
      </p:sp>
      <p:sp>
        <p:nvSpPr>
          <p:cNvPr id="3" name="Content Placeholder 2">
            <a:extLst>
              <a:ext uri="{FF2B5EF4-FFF2-40B4-BE49-F238E27FC236}">
                <a16:creationId xmlns:a16="http://schemas.microsoft.com/office/drawing/2014/main" id="{3569634A-02A3-884E-BB6B-AC1E80252A54}"/>
              </a:ext>
            </a:extLst>
          </p:cNvPr>
          <p:cNvSpPr>
            <a:spLocks noGrp="1"/>
          </p:cNvSpPr>
          <p:nvPr>
            <p:ph idx="1"/>
          </p:nvPr>
        </p:nvSpPr>
        <p:spPr>
          <a:xfrm>
            <a:off x="838200" y="1825625"/>
            <a:ext cx="5257800" cy="4351338"/>
          </a:xfrm>
        </p:spPr>
        <p:txBody>
          <a:bodyPr>
            <a:normAutofit fontScale="92500"/>
          </a:bodyPr>
          <a:lstStyle/>
          <a:p>
            <a:r>
              <a:rPr lang="en-US" dirty="0"/>
              <a:t>Only health information covered by certain kinds of organizations</a:t>
            </a:r>
          </a:p>
          <a:p>
            <a:pPr lvl="1"/>
            <a:r>
              <a:rPr lang="en-US" dirty="0"/>
              <a:t>Health care providers who are billing electronically, plans, clearing </a:t>
            </a:r>
            <a:r>
              <a:rPr lang="en-US" dirty="0" err="1"/>
              <a:t>hosues</a:t>
            </a:r>
            <a:endParaRPr lang="en-US" dirty="0"/>
          </a:p>
          <a:p>
            <a:pPr lvl="1"/>
            <a:r>
              <a:rPr lang="en-US" dirty="0"/>
              <a:t>And vendors who are performing an operation on behalf of the provider</a:t>
            </a:r>
          </a:p>
          <a:p>
            <a:r>
              <a:rPr lang="en-US" dirty="0"/>
              <a:t>Excluded:</a:t>
            </a:r>
          </a:p>
          <a:p>
            <a:pPr lvl="1"/>
            <a:r>
              <a:rPr lang="en-US" dirty="0"/>
              <a:t>Free services</a:t>
            </a:r>
          </a:p>
          <a:p>
            <a:pPr lvl="1"/>
            <a:r>
              <a:rPr lang="en-US" dirty="0"/>
              <a:t>Those using paper records</a:t>
            </a:r>
          </a:p>
          <a:p>
            <a:pPr lvl="1"/>
            <a:r>
              <a:rPr lang="en-US" dirty="0"/>
              <a:t>Many mobile apps (not providers, plans, or healthcare clearinghouses)</a:t>
            </a:r>
          </a:p>
        </p:txBody>
      </p:sp>
      <p:pic>
        <p:nvPicPr>
          <p:cNvPr id="4" name="Picture 3">
            <a:extLst>
              <a:ext uri="{FF2B5EF4-FFF2-40B4-BE49-F238E27FC236}">
                <a16:creationId xmlns:a16="http://schemas.microsoft.com/office/drawing/2014/main" id="{0BB0BCFA-F9C9-9946-B8B2-85F93232D0FD}"/>
              </a:ext>
            </a:extLst>
          </p:cNvPr>
          <p:cNvPicPr>
            <a:picLocks noChangeAspect="1"/>
          </p:cNvPicPr>
          <p:nvPr/>
        </p:nvPicPr>
        <p:blipFill>
          <a:blip r:embed="rId2"/>
          <a:stretch>
            <a:fillRect/>
          </a:stretch>
        </p:blipFill>
        <p:spPr>
          <a:xfrm>
            <a:off x="7033591" y="1509574"/>
            <a:ext cx="4627656" cy="3838851"/>
          </a:xfrm>
          <a:prstGeom prst="rect">
            <a:avLst/>
          </a:prstGeom>
        </p:spPr>
      </p:pic>
    </p:spTree>
    <p:extLst>
      <p:ext uri="{BB962C8B-B14F-4D97-AF65-F5344CB8AC3E}">
        <p14:creationId xmlns:p14="http://schemas.microsoft.com/office/powerpoint/2010/main" val="383120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3D94-B56C-614B-AE3A-3C10F3A8B55A}"/>
              </a:ext>
            </a:extLst>
          </p:cNvPr>
          <p:cNvSpPr>
            <a:spLocks noGrp="1"/>
          </p:cNvSpPr>
          <p:nvPr>
            <p:ph type="title"/>
          </p:nvPr>
        </p:nvSpPr>
        <p:spPr/>
        <p:txBody>
          <a:bodyPr/>
          <a:lstStyle/>
          <a:p>
            <a:r>
              <a:rPr lang="en-US" dirty="0"/>
              <a:t>Breach Notification: </a:t>
            </a:r>
            <a:br>
              <a:rPr lang="en-US" dirty="0"/>
            </a:br>
            <a:r>
              <a:rPr lang="en-US" dirty="0"/>
              <a:t>Regulation by Consequence</a:t>
            </a:r>
          </a:p>
        </p:txBody>
      </p:sp>
      <p:pic>
        <p:nvPicPr>
          <p:cNvPr id="4" name="Picture 3">
            <a:extLst>
              <a:ext uri="{FF2B5EF4-FFF2-40B4-BE49-F238E27FC236}">
                <a16:creationId xmlns:a16="http://schemas.microsoft.com/office/drawing/2014/main" id="{F360EA86-D76A-F64C-9522-F3D53095BE59}"/>
              </a:ext>
            </a:extLst>
          </p:cNvPr>
          <p:cNvPicPr>
            <a:picLocks noChangeAspect="1"/>
          </p:cNvPicPr>
          <p:nvPr/>
        </p:nvPicPr>
        <p:blipFill>
          <a:blip r:embed="rId2"/>
          <a:stretch>
            <a:fillRect/>
          </a:stretch>
        </p:blipFill>
        <p:spPr>
          <a:xfrm>
            <a:off x="838200" y="2067615"/>
            <a:ext cx="9608767" cy="4591602"/>
          </a:xfrm>
          <a:prstGeom prst="rect">
            <a:avLst/>
          </a:prstGeom>
        </p:spPr>
      </p:pic>
    </p:spTree>
    <p:extLst>
      <p:ext uri="{BB962C8B-B14F-4D97-AF65-F5344CB8AC3E}">
        <p14:creationId xmlns:p14="http://schemas.microsoft.com/office/powerpoint/2010/main" val="45781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975-4FCE-014E-AAD5-612784B708C3}"/>
              </a:ext>
            </a:extLst>
          </p:cNvPr>
          <p:cNvSpPr>
            <a:spLocks noGrp="1"/>
          </p:cNvSpPr>
          <p:nvPr>
            <p:ph type="title"/>
          </p:nvPr>
        </p:nvSpPr>
        <p:spPr/>
        <p:txBody>
          <a:bodyPr/>
          <a:lstStyle/>
          <a:p>
            <a:r>
              <a:rPr lang="en-US" dirty="0"/>
              <a:t>Breach Notification Laws</a:t>
            </a:r>
          </a:p>
        </p:txBody>
      </p:sp>
      <p:sp>
        <p:nvSpPr>
          <p:cNvPr id="3" name="Content Placeholder 2">
            <a:extLst>
              <a:ext uri="{FF2B5EF4-FFF2-40B4-BE49-F238E27FC236}">
                <a16:creationId xmlns:a16="http://schemas.microsoft.com/office/drawing/2014/main" id="{D9AAC9EC-4287-6247-A2BC-95298D43BBD6}"/>
              </a:ext>
            </a:extLst>
          </p:cNvPr>
          <p:cNvSpPr>
            <a:spLocks noGrp="1"/>
          </p:cNvSpPr>
          <p:nvPr>
            <p:ph idx="1"/>
          </p:nvPr>
        </p:nvSpPr>
        <p:spPr/>
        <p:txBody>
          <a:bodyPr/>
          <a:lstStyle/>
          <a:p>
            <a:r>
              <a:rPr lang="en-US" dirty="0"/>
              <a:t>2003: California enacted a law requiring companies to notify any California resident whose computerized data was breached</a:t>
            </a:r>
          </a:p>
          <a:p>
            <a:endParaRPr lang="en-US" dirty="0"/>
          </a:p>
          <a:p>
            <a:r>
              <a:rPr lang="en-US" dirty="0"/>
              <a:t>Privacy and security became a top corporate priority, since without proper security, these breaches would become major headlines</a:t>
            </a:r>
          </a:p>
          <a:p>
            <a:endParaRPr lang="en-US" dirty="0"/>
          </a:p>
          <a:p>
            <a:r>
              <a:rPr lang="en-US" dirty="0"/>
              <a:t>Today, every state has a data breach notification law. </a:t>
            </a:r>
          </a:p>
          <a:p>
            <a:endParaRPr lang="en-US" dirty="0"/>
          </a:p>
          <a:p>
            <a:r>
              <a:rPr lang="en-US" dirty="0"/>
              <a:t>HIPAA also was amended to add a data breach notification provision.</a:t>
            </a:r>
          </a:p>
        </p:txBody>
      </p:sp>
    </p:spTree>
    <p:extLst>
      <p:ext uri="{BB962C8B-B14F-4D97-AF65-F5344CB8AC3E}">
        <p14:creationId xmlns:p14="http://schemas.microsoft.com/office/powerpoint/2010/main" val="321627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8DB-2BC0-D24D-A56C-AB0CB7698714}"/>
              </a:ext>
            </a:extLst>
          </p:cNvPr>
          <p:cNvSpPr>
            <a:spLocks noGrp="1"/>
          </p:cNvSpPr>
          <p:nvPr>
            <p:ph type="title"/>
          </p:nvPr>
        </p:nvSpPr>
        <p:spPr/>
        <p:txBody>
          <a:bodyPr/>
          <a:lstStyle/>
          <a:p>
            <a:r>
              <a:rPr lang="en-US" dirty="0"/>
              <a:t>What Data Triggers Notification</a:t>
            </a:r>
          </a:p>
        </p:txBody>
      </p:sp>
      <p:sp>
        <p:nvSpPr>
          <p:cNvPr id="3" name="Content Placeholder 2">
            <a:extLst>
              <a:ext uri="{FF2B5EF4-FFF2-40B4-BE49-F238E27FC236}">
                <a16:creationId xmlns:a16="http://schemas.microsoft.com/office/drawing/2014/main" id="{D79DFB74-7E7A-964B-A182-81174979B08B}"/>
              </a:ext>
            </a:extLst>
          </p:cNvPr>
          <p:cNvSpPr>
            <a:spLocks noGrp="1"/>
          </p:cNvSpPr>
          <p:nvPr>
            <p:ph idx="1"/>
          </p:nvPr>
        </p:nvSpPr>
        <p:spPr/>
        <p:txBody>
          <a:bodyPr>
            <a:normAutofit lnSpcReduction="10000"/>
          </a:bodyPr>
          <a:lstStyle/>
          <a:p>
            <a:r>
              <a:rPr lang="en-US" dirty="0"/>
              <a:t>“Personal information”</a:t>
            </a:r>
          </a:p>
          <a:p>
            <a:pPr lvl="1"/>
            <a:r>
              <a:rPr lang="en-US" dirty="0"/>
              <a:t>Name</a:t>
            </a:r>
          </a:p>
          <a:p>
            <a:pPr lvl="1"/>
            <a:r>
              <a:rPr lang="en-US" dirty="0"/>
              <a:t>SSN</a:t>
            </a:r>
          </a:p>
          <a:p>
            <a:pPr lvl="1"/>
            <a:r>
              <a:rPr lang="en-US" dirty="0"/>
              <a:t>DL number</a:t>
            </a:r>
          </a:p>
          <a:p>
            <a:pPr lvl="1"/>
            <a:r>
              <a:rPr lang="en-US" dirty="0"/>
              <a:t>Account/credit card numbers</a:t>
            </a:r>
          </a:p>
          <a:p>
            <a:pPr lvl="1"/>
            <a:r>
              <a:rPr lang="en-US" dirty="0"/>
              <a:t>Some add: medical data, student data, biometrics, birth/marriage </a:t>
            </a:r>
          </a:p>
          <a:p>
            <a:r>
              <a:rPr lang="en-US" dirty="0"/>
              <a:t>Some states are automatic, others do risk analysis</a:t>
            </a:r>
          </a:p>
          <a:p>
            <a:r>
              <a:rPr lang="en-US" dirty="0"/>
              <a:t>Some laws require notification to media</a:t>
            </a:r>
          </a:p>
          <a:p>
            <a:r>
              <a:rPr lang="en-US" dirty="0"/>
              <a:t>Some laws require notification ”without unreasonable delay”, or within a certain number of days</a:t>
            </a:r>
          </a:p>
        </p:txBody>
      </p:sp>
    </p:spTree>
    <p:extLst>
      <p:ext uri="{BB962C8B-B14F-4D97-AF65-F5344CB8AC3E}">
        <p14:creationId xmlns:p14="http://schemas.microsoft.com/office/powerpoint/2010/main" val="242749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6E35-AFF9-344E-AA66-87EA01FA9C5F}"/>
              </a:ext>
            </a:extLst>
          </p:cNvPr>
          <p:cNvSpPr>
            <a:spLocks noGrp="1"/>
          </p:cNvSpPr>
          <p:nvPr>
            <p:ph type="title"/>
          </p:nvPr>
        </p:nvSpPr>
        <p:spPr/>
        <p:txBody>
          <a:bodyPr/>
          <a:lstStyle/>
          <a:p>
            <a:r>
              <a:rPr lang="en-US" dirty="0"/>
              <a:t>Compliance Complications</a:t>
            </a:r>
          </a:p>
        </p:txBody>
      </p:sp>
      <p:sp>
        <p:nvSpPr>
          <p:cNvPr id="3" name="Content Placeholder 2">
            <a:extLst>
              <a:ext uri="{FF2B5EF4-FFF2-40B4-BE49-F238E27FC236}">
                <a16:creationId xmlns:a16="http://schemas.microsoft.com/office/drawing/2014/main" id="{2C6429DF-046D-B04F-AB48-CA781A0BE54D}"/>
              </a:ext>
            </a:extLst>
          </p:cNvPr>
          <p:cNvSpPr>
            <a:spLocks noGrp="1"/>
          </p:cNvSpPr>
          <p:nvPr>
            <p:ph idx="1"/>
          </p:nvPr>
        </p:nvSpPr>
        <p:spPr/>
        <p:txBody>
          <a:bodyPr/>
          <a:lstStyle/>
          <a:p>
            <a:r>
              <a:rPr lang="en-US" dirty="0"/>
              <a:t>Having so many different laws is problematic </a:t>
            </a:r>
          </a:p>
          <a:p>
            <a:endParaRPr lang="en-US" dirty="0"/>
          </a:p>
          <a:p>
            <a:r>
              <a:rPr lang="en-US" dirty="0"/>
              <a:t>Breach notification requirements have strengthened security</a:t>
            </a:r>
          </a:p>
          <a:p>
            <a:endParaRPr lang="en-US" dirty="0"/>
          </a:p>
          <a:p>
            <a:r>
              <a:rPr lang="en-US" dirty="0"/>
              <a:t>These programs can minimize security breaches but are unlikely to eliminate them.</a:t>
            </a:r>
          </a:p>
        </p:txBody>
      </p:sp>
    </p:spTree>
    <p:extLst>
      <p:ext uri="{BB962C8B-B14F-4D97-AF65-F5344CB8AC3E}">
        <p14:creationId xmlns:p14="http://schemas.microsoft.com/office/powerpoint/2010/main" val="132629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A1E-6A53-E546-840E-249ADB4BCF5D}"/>
              </a:ext>
            </a:extLst>
          </p:cNvPr>
          <p:cNvSpPr>
            <a:spLocks noGrp="1"/>
          </p:cNvSpPr>
          <p:nvPr>
            <p:ph type="title"/>
          </p:nvPr>
        </p:nvSpPr>
        <p:spPr/>
        <p:txBody>
          <a:bodyPr/>
          <a:lstStyle/>
          <a:p>
            <a:r>
              <a:rPr lang="en-US" dirty="0"/>
              <a:t>Equifax </a:t>
            </a:r>
            <a:br>
              <a:rPr lang="en-US" dirty="0"/>
            </a:br>
            <a:r>
              <a:rPr lang="en-US" dirty="0"/>
              <a:t>(September 2017)</a:t>
            </a:r>
          </a:p>
        </p:txBody>
      </p:sp>
      <p:sp>
        <p:nvSpPr>
          <p:cNvPr id="3" name="Content Placeholder 2">
            <a:extLst>
              <a:ext uri="{FF2B5EF4-FFF2-40B4-BE49-F238E27FC236}">
                <a16:creationId xmlns:a16="http://schemas.microsoft.com/office/drawing/2014/main" id="{32250662-D6F9-4A42-8E99-2AA04E688195}"/>
              </a:ext>
            </a:extLst>
          </p:cNvPr>
          <p:cNvSpPr>
            <a:spLocks noGrp="1"/>
          </p:cNvSpPr>
          <p:nvPr>
            <p:ph idx="1"/>
          </p:nvPr>
        </p:nvSpPr>
        <p:spPr>
          <a:xfrm>
            <a:off x="838200" y="1825625"/>
            <a:ext cx="4091609" cy="4351338"/>
          </a:xfrm>
        </p:spPr>
        <p:txBody>
          <a:bodyPr>
            <a:normAutofit fontScale="92500"/>
          </a:bodyPr>
          <a:lstStyle/>
          <a:p>
            <a:r>
              <a:rPr lang="en-US" dirty="0"/>
              <a:t>Slow to react, </a:t>
            </a:r>
          </a:p>
          <a:p>
            <a:r>
              <a:rPr lang="en-US" dirty="0"/>
              <a:t>Communicated erroneous information, </a:t>
            </a:r>
          </a:p>
          <a:p>
            <a:r>
              <a:rPr lang="en-US" dirty="0"/>
              <a:t>Setup a questionable non-secure and </a:t>
            </a:r>
            <a:r>
              <a:rPr lang="en-US" dirty="0" err="1"/>
              <a:t>spoofable</a:t>
            </a:r>
            <a:r>
              <a:rPr lang="en-US" dirty="0"/>
              <a:t> separate website, </a:t>
            </a:r>
          </a:p>
          <a:p>
            <a:r>
              <a:rPr lang="en-US" dirty="0"/>
              <a:t>Tried to profit from credit-free solutions offered to effected individuals</a:t>
            </a:r>
          </a:p>
          <a:p>
            <a:r>
              <a:rPr lang="en-US" dirty="0"/>
              <a:t>…</a:t>
            </a:r>
          </a:p>
        </p:txBody>
      </p:sp>
      <p:pic>
        <p:nvPicPr>
          <p:cNvPr id="4" name="Picture 3">
            <a:extLst>
              <a:ext uri="{FF2B5EF4-FFF2-40B4-BE49-F238E27FC236}">
                <a16:creationId xmlns:a16="http://schemas.microsoft.com/office/drawing/2014/main" id="{E5B20DD1-89D0-CB49-A823-A808F2A1744D}"/>
              </a:ext>
            </a:extLst>
          </p:cNvPr>
          <p:cNvPicPr>
            <a:picLocks noChangeAspect="1"/>
          </p:cNvPicPr>
          <p:nvPr/>
        </p:nvPicPr>
        <p:blipFill>
          <a:blip r:embed="rId2"/>
          <a:stretch>
            <a:fillRect/>
          </a:stretch>
        </p:blipFill>
        <p:spPr>
          <a:xfrm>
            <a:off x="6896100" y="373408"/>
            <a:ext cx="4457700" cy="3009900"/>
          </a:xfrm>
          <a:prstGeom prst="rect">
            <a:avLst/>
          </a:prstGeom>
        </p:spPr>
      </p:pic>
      <p:pic>
        <p:nvPicPr>
          <p:cNvPr id="5" name="Picture 4">
            <a:extLst>
              <a:ext uri="{FF2B5EF4-FFF2-40B4-BE49-F238E27FC236}">
                <a16:creationId xmlns:a16="http://schemas.microsoft.com/office/drawing/2014/main" id="{1C99EF1E-6432-7347-A830-564452B65046}"/>
              </a:ext>
            </a:extLst>
          </p:cNvPr>
          <p:cNvPicPr>
            <a:picLocks noChangeAspect="1"/>
          </p:cNvPicPr>
          <p:nvPr/>
        </p:nvPicPr>
        <p:blipFill>
          <a:blip r:embed="rId3"/>
          <a:stretch>
            <a:fillRect/>
          </a:stretch>
        </p:blipFill>
        <p:spPr>
          <a:xfrm>
            <a:off x="6654800" y="3949494"/>
            <a:ext cx="4241800" cy="2336800"/>
          </a:xfrm>
          <a:prstGeom prst="rect">
            <a:avLst/>
          </a:prstGeom>
        </p:spPr>
      </p:pic>
    </p:spTree>
    <p:extLst>
      <p:ext uri="{BB962C8B-B14F-4D97-AF65-F5344CB8AC3E}">
        <p14:creationId xmlns:p14="http://schemas.microsoft.com/office/powerpoint/2010/main" val="38771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9EED-69EF-E64B-A658-2F82750FB4C0}"/>
              </a:ext>
            </a:extLst>
          </p:cNvPr>
          <p:cNvSpPr>
            <a:spLocks noGrp="1"/>
          </p:cNvSpPr>
          <p:nvPr>
            <p:ph type="title"/>
          </p:nvPr>
        </p:nvSpPr>
        <p:spPr/>
        <p:txBody>
          <a:bodyPr/>
          <a:lstStyle/>
          <a:p>
            <a:r>
              <a:rPr lang="en-US" dirty="0"/>
              <a:t>Computerized Records: New Privacy Threats</a:t>
            </a:r>
          </a:p>
        </p:txBody>
      </p:sp>
      <p:sp>
        <p:nvSpPr>
          <p:cNvPr id="3" name="Content Placeholder 2">
            <a:extLst>
              <a:ext uri="{FF2B5EF4-FFF2-40B4-BE49-F238E27FC236}">
                <a16:creationId xmlns:a16="http://schemas.microsoft.com/office/drawing/2014/main" id="{B69B9ACC-DFCC-5047-976E-30613EAD3D2A}"/>
              </a:ext>
            </a:extLst>
          </p:cNvPr>
          <p:cNvSpPr>
            <a:spLocks noGrp="1"/>
          </p:cNvSpPr>
          <p:nvPr>
            <p:ph idx="1"/>
          </p:nvPr>
        </p:nvSpPr>
        <p:spPr/>
        <p:txBody>
          <a:bodyPr>
            <a:normAutofit/>
          </a:bodyPr>
          <a:lstStyle/>
          <a:p>
            <a:r>
              <a:rPr lang="en-US" sz="3200" dirty="0"/>
              <a:t>Unknown databases that have information about you</a:t>
            </a:r>
          </a:p>
          <a:p>
            <a:r>
              <a:rPr lang="en-US" sz="3200" dirty="0"/>
              <a:t>Large amounts of data  collection are more cost effective</a:t>
            </a:r>
          </a:p>
          <a:p>
            <a:r>
              <a:rPr lang="en-US" sz="3200" dirty="0"/>
              <a:t>One-to-many dissemination</a:t>
            </a:r>
          </a:p>
          <a:p>
            <a:r>
              <a:rPr lang="en-US" sz="3200" dirty="0"/>
              <a:t>Collection of different types of information, in different ways</a:t>
            </a:r>
          </a:p>
        </p:txBody>
      </p:sp>
    </p:spTree>
    <p:extLst>
      <p:ext uri="{BB962C8B-B14F-4D97-AF65-F5344CB8AC3E}">
        <p14:creationId xmlns:p14="http://schemas.microsoft.com/office/powerpoint/2010/main" val="188764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5A48-6CD7-9C46-B28F-2D1B786BB110}"/>
              </a:ext>
            </a:extLst>
          </p:cNvPr>
          <p:cNvSpPr>
            <a:spLocks noGrp="1"/>
          </p:cNvSpPr>
          <p:nvPr>
            <p:ph type="title"/>
          </p:nvPr>
        </p:nvSpPr>
        <p:spPr/>
        <p:txBody>
          <a:bodyPr/>
          <a:lstStyle/>
          <a:p>
            <a:r>
              <a:rPr lang="en-US" dirty="0"/>
              <a:t>Federal Trade Commission</a:t>
            </a:r>
          </a:p>
        </p:txBody>
      </p:sp>
      <p:pic>
        <p:nvPicPr>
          <p:cNvPr id="5" name="Picture 4">
            <a:extLst>
              <a:ext uri="{FF2B5EF4-FFF2-40B4-BE49-F238E27FC236}">
                <a16:creationId xmlns:a16="http://schemas.microsoft.com/office/drawing/2014/main" id="{E9B27A6D-1A97-5A48-99AB-25330291E07C}"/>
              </a:ext>
            </a:extLst>
          </p:cNvPr>
          <p:cNvPicPr>
            <a:picLocks noChangeAspect="1"/>
          </p:cNvPicPr>
          <p:nvPr/>
        </p:nvPicPr>
        <p:blipFill>
          <a:blip r:embed="rId2"/>
          <a:stretch>
            <a:fillRect/>
          </a:stretch>
        </p:blipFill>
        <p:spPr>
          <a:xfrm>
            <a:off x="1638400" y="1690688"/>
            <a:ext cx="8915200" cy="4650477"/>
          </a:xfrm>
          <a:prstGeom prst="rect">
            <a:avLst/>
          </a:prstGeom>
        </p:spPr>
      </p:pic>
    </p:spTree>
    <p:extLst>
      <p:ext uri="{BB962C8B-B14F-4D97-AF65-F5344CB8AC3E}">
        <p14:creationId xmlns:p14="http://schemas.microsoft.com/office/powerpoint/2010/main" val="350162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998E70-3BA5-CE4B-A036-62E505564DC2}"/>
              </a:ext>
            </a:extLst>
          </p:cNvPr>
          <p:cNvSpPr>
            <a:spLocks noGrp="1"/>
          </p:cNvSpPr>
          <p:nvPr>
            <p:ph type="title"/>
          </p:nvPr>
        </p:nvSpPr>
        <p:spPr/>
        <p:txBody>
          <a:bodyPr/>
          <a:lstStyle/>
          <a:p>
            <a:r>
              <a:rPr lang="en-US" dirty="0"/>
              <a:t>Section 5 of FTC Act</a:t>
            </a:r>
          </a:p>
        </p:txBody>
      </p:sp>
      <p:sp>
        <p:nvSpPr>
          <p:cNvPr id="4" name="Content Placeholder 3">
            <a:extLst>
              <a:ext uri="{FF2B5EF4-FFF2-40B4-BE49-F238E27FC236}">
                <a16:creationId xmlns:a16="http://schemas.microsoft.com/office/drawing/2014/main" id="{736E76DD-61F6-B347-AAC9-60F27C34650D}"/>
              </a:ext>
            </a:extLst>
          </p:cNvPr>
          <p:cNvSpPr>
            <a:spLocks noGrp="1"/>
          </p:cNvSpPr>
          <p:nvPr>
            <p:ph idx="1"/>
          </p:nvPr>
        </p:nvSpPr>
        <p:spPr>
          <a:xfrm>
            <a:off x="838200" y="1690688"/>
            <a:ext cx="10515600" cy="4351338"/>
          </a:xfrm>
        </p:spPr>
        <p:txBody>
          <a:bodyPr>
            <a:normAutofit/>
          </a:bodyPr>
          <a:lstStyle/>
          <a:p>
            <a:r>
              <a:rPr lang="en-US" dirty="0"/>
              <a:t>Provides that “unfair or deceptive acts or practices in or affecting commerce are declared unlawful”. </a:t>
            </a:r>
          </a:p>
          <a:p>
            <a:pPr lvl="1"/>
            <a:r>
              <a:rPr lang="en-US" dirty="0"/>
              <a:t>Deception under this standard is a representation, omission, or practice that's likely to mislead the consumer. </a:t>
            </a:r>
          </a:p>
          <a:p>
            <a:pPr lvl="1"/>
            <a:r>
              <a:rPr lang="en-US" dirty="0"/>
              <a:t>Unfair practices under this standard are those that cause or are likely to cause substantial injury to consumers, which is not reasonably avoidable by consumers themselves and which is not outweighed by countervailing benefits to consumers or to competition. </a:t>
            </a:r>
          </a:p>
          <a:p>
            <a:r>
              <a:rPr lang="en-US" dirty="0"/>
              <a:t>The FTC has been very active in bringing privacy cases based on finding certain acts and practices deceptive or unfair: 60 cases between 2002 and 2017. </a:t>
            </a:r>
          </a:p>
          <a:p>
            <a:endParaRPr lang="en-US" dirty="0"/>
          </a:p>
          <a:p>
            <a:endParaRPr lang="en-US" dirty="0"/>
          </a:p>
        </p:txBody>
      </p:sp>
    </p:spTree>
    <p:extLst>
      <p:ext uri="{BB962C8B-B14F-4D97-AF65-F5344CB8AC3E}">
        <p14:creationId xmlns:p14="http://schemas.microsoft.com/office/powerpoint/2010/main" val="130237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FECE-4966-694A-B95B-D36F7A88743A}"/>
              </a:ext>
            </a:extLst>
          </p:cNvPr>
          <p:cNvSpPr>
            <a:spLocks noGrp="1"/>
          </p:cNvSpPr>
          <p:nvPr>
            <p:ph type="title"/>
          </p:nvPr>
        </p:nvSpPr>
        <p:spPr/>
        <p:txBody>
          <a:bodyPr/>
          <a:lstStyle/>
          <a:p>
            <a:r>
              <a:rPr lang="en-US" dirty="0"/>
              <a:t>Example: FTC vs. Uber</a:t>
            </a:r>
          </a:p>
        </p:txBody>
      </p:sp>
      <p:sp>
        <p:nvSpPr>
          <p:cNvPr id="3" name="Content Placeholder 2">
            <a:extLst>
              <a:ext uri="{FF2B5EF4-FFF2-40B4-BE49-F238E27FC236}">
                <a16:creationId xmlns:a16="http://schemas.microsoft.com/office/drawing/2014/main" id="{16B18359-88AE-CC4D-A576-1B384728B085}"/>
              </a:ext>
            </a:extLst>
          </p:cNvPr>
          <p:cNvSpPr>
            <a:spLocks noGrp="1"/>
          </p:cNvSpPr>
          <p:nvPr>
            <p:ph idx="1"/>
          </p:nvPr>
        </p:nvSpPr>
        <p:spPr>
          <a:xfrm>
            <a:off x="838200" y="1825625"/>
            <a:ext cx="4568687" cy="4351338"/>
          </a:xfrm>
        </p:spPr>
        <p:txBody>
          <a:bodyPr>
            <a:normAutofit lnSpcReduction="10000"/>
          </a:bodyPr>
          <a:lstStyle/>
          <a:p>
            <a:r>
              <a:rPr lang="en-US" dirty="0"/>
              <a:t>Misrepresented its privacy statements</a:t>
            </a:r>
          </a:p>
          <a:p>
            <a:r>
              <a:rPr lang="en-US" dirty="0"/>
              <a:t>FTC alleged that its statements were deceptive</a:t>
            </a:r>
          </a:p>
          <a:p>
            <a:r>
              <a:rPr lang="en-US" dirty="0"/>
              <a:t>Case settled with no admission of wrongdoing but a consent decree</a:t>
            </a:r>
          </a:p>
          <a:p>
            <a:pPr lvl="1"/>
            <a:r>
              <a:rPr lang="en-US" dirty="0"/>
              <a:t>Prohibition on deceptive statements</a:t>
            </a:r>
          </a:p>
          <a:p>
            <a:pPr lvl="1"/>
            <a:r>
              <a:rPr lang="en-US" dirty="0"/>
              <a:t>Comprehensive privacy program (risk assessment, software testing, etc.)</a:t>
            </a:r>
          </a:p>
        </p:txBody>
      </p:sp>
    </p:spTree>
    <p:extLst>
      <p:ext uri="{BB962C8B-B14F-4D97-AF65-F5344CB8AC3E}">
        <p14:creationId xmlns:p14="http://schemas.microsoft.com/office/powerpoint/2010/main" val="191905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76893-608D-EB41-9D8A-252DFBA39D08}"/>
              </a:ext>
            </a:extLst>
          </p:cNvPr>
          <p:cNvSpPr>
            <a:spLocks noGrp="1"/>
          </p:cNvSpPr>
          <p:nvPr>
            <p:ph type="title"/>
          </p:nvPr>
        </p:nvSpPr>
        <p:spPr/>
        <p:txBody>
          <a:bodyPr/>
          <a:lstStyle/>
          <a:p>
            <a:r>
              <a:rPr lang="en-US" dirty="0"/>
              <a:t>Example: Facebook Consent Decree</a:t>
            </a:r>
          </a:p>
        </p:txBody>
      </p:sp>
      <p:pic>
        <p:nvPicPr>
          <p:cNvPr id="5" name="Picture 4">
            <a:extLst>
              <a:ext uri="{FF2B5EF4-FFF2-40B4-BE49-F238E27FC236}">
                <a16:creationId xmlns:a16="http://schemas.microsoft.com/office/drawing/2014/main" id="{C19CF15A-3A68-5046-8621-A623AFBA4073}"/>
              </a:ext>
            </a:extLst>
          </p:cNvPr>
          <p:cNvPicPr>
            <a:picLocks noChangeAspect="1"/>
          </p:cNvPicPr>
          <p:nvPr/>
        </p:nvPicPr>
        <p:blipFill>
          <a:blip r:embed="rId3"/>
          <a:stretch>
            <a:fillRect/>
          </a:stretch>
        </p:blipFill>
        <p:spPr>
          <a:xfrm>
            <a:off x="378516" y="1992312"/>
            <a:ext cx="4914900" cy="3327400"/>
          </a:xfrm>
          <a:prstGeom prst="rect">
            <a:avLst/>
          </a:prstGeom>
        </p:spPr>
      </p:pic>
      <p:pic>
        <p:nvPicPr>
          <p:cNvPr id="6" name="Picture 5">
            <a:extLst>
              <a:ext uri="{FF2B5EF4-FFF2-40B4-BE49-F238E27FC236}">
                <a16:creationId xmlns:a16="http://schemas.microsoft.com/office/drawing/2014/main" id="{7748F30E-175C-5E48-8EB8-411FBEE7B321}"/>
              </a:ext>
            </a:extLst>
          </p:cNvPr>
          <p:cNvPicPr>
            <a:picLocks noChangeAspect="1"/>
          </p:cNvPicPr>
          <p:nvPr/>
        </p:nvPicPr>
        <p:blipFill>
          <a:blip r:embed="rId4"/>
          <a:stretch>
            <a:fillRect/>
          </a:stretch>
        </p:blipFill>
        <p:spPr>
          <a:xfrm>
            <a:off x="5293416" y="1922737"/>
            <a:ext cx="4745106" cy="4000489"/>
          </a:xfrm>
          <a:prstGeom prst="rect">
            <a:avLst/>
          </a:prstGeom>
        </p:spPr>
      </p:pic>
    </p:spTree>
    <p:extLst>
      <p:ext uri="{BB962C8B-B14F-4D97-AF65-F5344CB8AC3E}">
        <p14:creationId xmlns:p14="http://schemas.microsoft.com/office/powerpoint/2010/main" val="136059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A509D-F476-024D-8B13-DA3214A195D8}"/>
              </a:ext>
            </a:extLst>
          </p:cNvPr>
          <p:cNvPicPr>
            <a:picLocks noChangeAspect="1"/>
          </p:cNvPicPr>
          <p:nvPr/>
        </p:nvPicPr>
        <p:blipFill>
          <a:blip r:embed="rId2"/>
          <a:stretch>
            <a:fillRect/>
          </a:stretch>
        </p:blipFill>
        <p:spPr>
          <a:xfrm>
            <a:off x="210102" y="135898"/>
            <a:ext cx="5885898" cy="6586203"/>
          </a:xfrm>
          <a:prstGeom prst="rect">
            <a:avLst/>
          </a:prstGeom>
        </p:spPr>
      </p:pic>
      <p:pic>
        <p:nvPicPr>
          <p:cNvPr id="4" name="Picture 3">
            <a:extLst>
              <a:ext uri="{FF2B5EF4-FFF2-40B4-BE49-F238E27FC236}">
                <a16:creationId xmlns:a16="http://schemas.microsoft.com/office/drawing/2014/main" id="{4AAF0A6E-1843-4943-9E0A-3BF85E00CD23}"/>
              </a:ext>
            </a:extLst>
          </p:cNvPr>
          <p:cNvPicPr>
            <a:picLocks noChangeAspect="1"/>
          </p:cNvPicPr>
          <p:nvPr/>
        </p:nvPicPr>
        <p:blipFill>
          <a:blip r:embed="rId3"/>
          <a:stretch>
            <a:fillRect/>
          </a:stretch>
        </p:blipFill>
        <p:spPr>
          <a:xfrm>
            <a:off x="7105650" y="3535779"/>
            <a:ext cx="4602646" cy="2312772"/>
          </a:xfrm>
          <a:prstGeom prst="rect">
            <a:avLst/>
          </a:prstGeom>
        </p:spPr>
      </p:pic>
      <p:pic>
        <p:nvPicPr>
          <p:cNvPr id="5" name="Picture 4">
            <a:extLst>
              <a:ext uri="{FF2B5EF4-FFF2-40B4-BE49-F238E27FC236}">
                <a16:creationId xmlns:a16="http://schemas.microsoft.com/office/drawing/2014/main" id="{8B65F3B9-CBEB-6B43-AB97-2CE2BF94B0BF}"/>
              </a:ext>
            </a:extLst>
          </p:cNvPr>
          <p:cNvPicPr>
            <a:picLocks noChangeAspect="1"/>
          </p:cNvPicPr>
          <p:nvPr/>
        </p:nvPicPr>
        <p:blipFill>
          <a:blip r:embed="rId4"/>
          <a:stretch>
            <a:fillRect/>
          </a:stretch>
        </p:blipFill>
        <p:spPr>
          <a:xfrm>
            <a:off x="795291" y="1673914"/>
            <a:ext cx="10013354" cy="1480235"/>
          </a:xfrm>
          <a:prstGeom prst="rect">
            <a:avLst/>
          </a:prstGeom>
        </p:spPr>
      </p:pic>
    </p:spTree>
    <p:extLst>
      <p:ext uri="{BB962C8B-B14F-4D97-AF65-F5344CB8AC3E}">
        <p14:creationId xmlns:p14="http://schemas.microsoft.com/office/powerpoint/2010/main" val="8996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95D-3934-7846-AC78-4B88E0F11BAC}"/>
              </a:ext>
            </a:extLst>
          </p:cNvPr>
          <p:cNvSpPr>
            <a:spLocks noGrp="1"/>
          </p:cNvSpPr>
          <p:nvPr>
            <p:ph type="title"/>
          </p:nvPr>
        </p:nvSpPr>
        <p:spPr/>
        <p:txBody>
          <a:bodyPr/>
          <a:lstStyle/>
          <a:p>
            <a:r>
              <a:rPr lang="en-US" dirty="0"/>
              <a:t>New Restrictions on Facebook</a:t>
            </a:r>
          </a:p>
        </p:txBody>
      </p:sp>
      <p:sp>
        <p:nvSpPr>
          <p:cNvPr id="3" name="Content Placeholder 2">
            <a:extLst>
              <a:ext uri="{FF2B5EF4-FFF2-40B4-BE49-F238E27FC236}">
                <a16:creationId xmlns:a16="http://schemas.microsoft.com/office/drawing/2014/main" id="{C4A540D5-2EA6-1D48-8F71-16D6ABA7198A}"/>
              </a:ext>
            </a:extLst>
          </p:cNvPr>
          <p:cNvSpPr>
            <a:spLocks noGrp="1"/>
          </p:cNvSpPr>
          <p:nvPr>
            <p:ph idx="1"/>
          </p:nvPr>
        </p:nvSpPr>
        <p:spPr/>
        <p:txBody>
          <a:bodyPr>
            <a:normAutofit fontScale="85000" lnSpcReduction="20000"/>
          </a:bodyPr>
          <a:lstStyle/>
          <a:p>
            <a:r>
              <a:rPr lang="en-US" dirty="0"/>
              <a:t>Facebook must exercise greater oversight over third-party apps, including by terminating app developers that fail to certify that they are in compliance with Facebook’s platform policies or fail to justify their need for specific user data;</a:t>
            </a:r>
          </a:p>
          <a:p>
            <a:r>
              <a:rPr lang="en-US" dirty="0"/>
              <a:t>Facebook is prohibited from using telephone numbers obtained to enable a security feature (e.g., two-factor authentication) for advertising;</a:t>
            </a:r>
          </a:p>
          <a:p>
            <a:r>
              <a:rPr lang="en-US" dirty="0"/>
              <a:t>Facebook must provide clear and conspicuous notice of its use of facial recognition technology, and obtain affirmative express user consent prior to any use that materially exceeds its prior disclosures to users;</a:t>
            </a:r>
          </a:p>
          <a:p>
            <a:r>
              <a:rPr lang="en-US" dirty="0"/>
              <a:t>Facebook must establish, implement, and maintain a comprehensive data security program;</a:t>
            </a:r>
          </a:p>
          <a:p>
            <a:r>
              <a:rPr lang="en-US" dirty="0"/>
              <a:t>Facebook must encrypt user passwords and regularly scan to detect whether any passwords are stored in plaintext; and</a:t>
            </a:r>
          </a:p>
          <a:p>
            <a:r>
              <a:rPr lang="en-US" dirty="0"/>
              <a:t>Facebook is prohibited from asking for email passwords to other services when consumers sign up for its services.</a:t>
            </a:r>
          </a:p>
          <a:p>
            <a:endParaRPr lang="en-US" dirty="0"/>
          </a:p>
        </p:txBody>
      </p:sp>
    </p:spTree>
    <p:extLst>
      <p:ext uri="{BB962C8B-B14F-4D97-AF65-F5344CB8AC3E}">
        <p14:creationId xmlns:p14="http://schemas.microsoft.com/office/powerpoint/2010/main" val="70263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6932-3B6F-AB4D-9DF0-BC1B7E9AF87A}"/>
              </a:ext>
            </a:extLst>
          </p:cNvPr>
          <p:cNvSpPr>
            <a:spLocks noGrp="1"/>
          </p:cNvSpPr>
          <p:nvPr>
            <p:ph type="title"/>
          </p:nvPr>
        </p:nvSpPr>
        <p:spPr/>
        <p:txBody>
          <a:bodyPr/>
          <a:lstStyle/>
          <a:p>
            <a:r>
              <a:rPr lang="en-US" dirty="0"/>
              <a:t>International Laws</a:t>
            </a:r>
          </a:p>
        </p:txBody>
      </p:sp>
      <p:sp>
        <p:nvSpPr>
          <p:cNvPr id="3" name="Content Placeholder 2">
            <a:extLst>
              <a:ext uri="{FF2B5EF4-FFF2-40B4-BE49-F238E27FC236}">
                <a16:creationId xmlns:a16="http://schemas.microsoft.com/office/drawing/2014/main" id="{7E6B0B0F-AF11-E24F-AB96-FB637A2747E1}"/>
              </a:ext>
            </a:extLst>
          </p:cNvPr>
          <p:cNvSpPr>
            <a:spLocks noGrp="1"/>
          </p:cNvSpPr>
          <p:nvPr>
            <p:ph idx="1"/>
          </p:nvPr>
        </p:nvSpPr>
        <p:spPr/>
        <p:txBody>
          <a:bodyPr/>
          <a:lstStyle/>
          <a:p>
            <a:r>
              <a:rPr lang="en-US" dirty="0"/>
              <a:t>140+ countries have some sort of privacy law</a:t>
            </a:r>
          </a:p>
          <a:p>
            <a:endParaRPr lang="en-US" dirty="0"/>
          </a:p>
          <a:p>
            <a:r>
              <a:rPr lang="en-US" dirty="0"/>
              <a:t>European Union</a:t>
            </a:r>
          </a:p>
          <a:p>
            <a:pPr lvl="1"/>
            <a:r>
              <a:rPr lang="en-US" dirty="0"/>
              <a:t>EU Privacy Directive in the 1990s was omnibus, but generally not enforced</a:t>
            </a:r>
          </a:p>
          <a:p>
            <a:pPr lvl="1"/>
            <a:r>
              <a:rPr lang="en-US" dirty="0"/>
              <a:t>Now General Data Protection Requirement (GDPR)</a:t>
            </a:r>
          </a:p>
        </p:txBody>
      </p:sp>
    </p:spTree>
    <p:extLst>
      <p:ext uri="{BB962C8B-B14F-4D97-AF65-F5344CB8AC3E}">
        <p14:creationId xmlns:p14="http://schemas.microsoft.com/office/powerpoint/2010/main" val="330857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3EE-907D-5145-9C20-D7CE0BD0F106}"/>
              </a:ext>
            </a:extLst>
          </p:cNvPr>
          <p:cNvSpPr>
            <a:spLocks noGrp="1"/>
          </p:cNvSpPr>
          <p:nvPr>
            <p:ph type="title"/>
          </p:nvPr>
        </p:nvSpPr>
        <p:spPr/>
        <p:txBody>
          <a:bodyPr/>
          <a:lstStyle/>
          <a:p>
            <a:r>
              <a:rPr lang="en-US" dirty="0"/>
              <a:t>General Data Privacy Regulation (GDPR)</a:t>
            </a:r>
          </a:p>
        </p:txBody>
      </p:sp>
      <p:sp>
        <p:nvSpPr>
          <p:cNvPr id="3" name="Content Placeholder 2">
            <a:extLst>
              <a:ext uri="{FF2B5EF4-FFF2-40B4-BE49-F238E27FC236}">
                <a16:creationId xmlns:a16="http://schemas.microsoft.com/office/drawing/2014/main" id="{375C4277-108F-674D-BA37-A7FBFA6577CC}"/>
              </a:ext>
            </a:extLst>
          </p:cNvPr>
          <p:cNvSpPr>
            <a:spLocks noGrp="1"/>
          </p:cNvSpPr>
          <p:nvPr>
            <p:ph idx="1"/>
          </p:nvPr>
        </p:nvSpPr>
        <p:spPr/>
        <p:txBody>
          <a:bodyPr/>
          <a:lstStyle/>
          <a:p>
            <a:r>
              <a:rPr lang="en-US" dirty="0"/>
              <a:t>Applies to organizations located in the EU, not just EU companies</a:t>
            </a:r>
          </a:p>
          <a:p>
            <a:r>
              <a:rPr lang="en-US" dirty="0"/>
              <a:t>Applies to organizations based anywhere to the extent that any component of the organization is based in the EU</a:t>
            </a:r>
          </a:p>
          <a:p>
            <a:r>
              <a:rPr lang="en-US" dirty="0"/>
              <a:t>Applied to organizations wherever they're located to the extent that they're offering goods or services to individuals located in the EU or to the extent that they are monitoring the behavior of individuals located in the EU.</a:t>
            </a:r>
          </a:p>
          <a:p>
            <a:endParaRPr lang="en-US" dirty="0"/>
          </a:p>
          <a:p>
            <a:r>
              <a:rPr lang="en-US" dirty="0"/>
              <a:t>All companies have to consider whether the law applies!</a:t>
            </a:r>
          </a:p>
          <a:p>
            <a:endParaRPr lang="en-US" dirty="0"/>
          </a:p>
        </p:txBody>
      </p:sp>
    </p:spTree>
    <p:extLst>
      <p:ext uri="{BB962C8B-B14F-4D97-AF65-F5344CB8AC3E}">
        <p14:creationId xmlns:p14="http://schemas.microsoft.com/office/powerpoint/2010/main" val="115191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746C-614A-444D-B9A5-74C86E24A9AE}"/>
              </a:ext>
            </a:extLst>
          </p:cNvPr>
          <p:cNvSpPr>
            <a:spLocks noGrp="1"/>
          </p:cNvSpPr>
          <p:nvPr>
            <p:ph type="title"/>
          </p:nvPr>
        </p:nvSpPr>
        <p:spPr/>
        <p:txBody>
          <a:bodyPr/>
          <a:lstStyle/>
          <a:p>
            <a:r>
              <a:rPr lang="en-US" dirty="0"/>
              <a:t>Familiar GDPR Requirements</a:t>
            </a:r>
          </a:p>
        </p:txBody>
      </p:sp>
      <p:sp>
        <p:nvSpPr>
          <p:cNvPr id="3" name="Content Placeholder 2">
            <a:extLst>
              <a:ext uri="{FF2B5EF4-FFF2-40B4-BE49-F238E27FC236}">
                <a16:creationId xmlns:a16="http://schemas.microsoft.com/office/drawing/2014/main" id="{CFC7245E-1C50-8D4B-A180-CD2DC0F1E338}"/>
              </a:ext>
            </a:extLst>
          </p:cNvPr>
          <p:cNvSpPr>
            <a:spLocks noGrp="1"/>
          </p:cNvSpPr>
          <p:nvPr>
            <p:ph idx="1"/>
          </p:nvPr>
        </p:nvSpPr>
        <p:spPr/>
        <p:txBody>
          <a:bodyPr>
            <a:normAutofit/>
          </a:bodyPr>
          <a:lstStyle/>
          <a:p>
            <a:r>
              <a:rPr lang="en-US" dirty="0"/>
              <a:t>Notice</a:t>
            </a:r>
          </a:p>
          <a:p>
            <a:pPr lvl="1"/>
            <a:r>
              <a:rPr lang="en-US" dirty="0"/>
              <a:t>Access with rectification (Correction)</a:t>
            </a:r>
          </a:p>
          <a:p>
            <a:endParaRPr lang="en-US" dirty="0"/>
          </a:p>
          <a:p>
            <a:r>
              <a:rPr lang="en-US" dirty="0"/>
              <a:t>Lawful Basis for Processing</a:t>
            </a:r>
          </a:p>
          <a:p>
            <a:pPr lvl="1"/>
            <a:r>
              <a:rPr lang="en-US" dirty="0"/>
              <a:t>Consent and appropriate use: contractual necessity, legitimate interests of organization</a:t>
            </a:r>
          </a:p>
          <a:p>
            <a:pPr lvl="1"/>
            <a:endParaRPr lang="en-US" dirty="0"/>
          </a:p>
          <a:p>
            <a:r>
              <a:rPr lang="en-US" dirty="0"/>
              <a:t>“Right to Be Forgotten”</a:t>
            </a:r>
          </a:p>
          <a:p>
            <a:pPr lvl="1"/>
            <a:r>
              <a:rPr lang="en-US" dirty="0"/>
              <a:t>Data subject can request the erasure of information about them</a:t>
            </a:r>
          </a:p>
          <a:p>
            <a:pPr lvl="1"/>
            <a:r>
              <a:rPr lang="en-US" dirty="0"/>
              <a:t>Exceptions: Freedom of expression, necessary for health/science purposes</a:t>
            </a:r>
          </a:p>
        </p:txBody>
      </p:sp>
    </p:spTree>
    <p:extLst>
      <p:ext uri="{BB962C8B-B14F-4D97-AF65-F5344CB8AC3E}">
        <p14:creationId xmlns:p14="http://schemas.microsoft.com/office/powerpoint/2010/main" val="3738150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CA4-7A3D-7449-9923-45561432528F}"/>
              </a:ext>
            </a:extLst>
          </p:cNvPr>
          <p:cNvSpPr>
            <a:spLocks noGrp="1"/>
          </p:cNvSpPr>
          <p:nvPr>
            <p:ph type="title"/>
          </p:nvPr>
        </p:nvSpPr>
        <p:spPr/>
        <p:txBody>
          <a:bodyPr/>
          <a:lstStyle/>
          <a:p>
            <a:r>
              <a:rPr lang="en-US" dirty="0"/>
              <a:t>New GDPR Requirements</a:t>
            </a:r>
          </a:p>
        </p:txBody>
      </p:sp>
      <p:sp>
        <p:nvSpPr>
          <p:cNvPr id="3" name="Content Placeholder 2">
            <a:extLst>
              <a:ext uri="{FF2B5EF4-FFF2-40B4-BE49-F238E27FC236}">
                <a16:creationId xmlns:a16="http://schemas.microsoft.com/office/drawing/2014/main" id="{86F7D5BB-03CC-1140-8FB3-DF39DE1930C2}"/>
              </a:ext>
            </a:extLst>
          </p:cNvPr>
          <p:cNvSpPr>
            <a:spLocks noGrp="1"/>
          </p:cNvSpPr>
          <p:nvPr>
            <p:ph idx="1"/>
          </p:nvPr>
        </p:nvSpPr>
        <p:spPr/>
        <p:txBody>
          <a:bodyPr/>
          <a:lstStyle/>
          <a:p>
            <a:r>
              <a:rPr lang="en-US" dirty="0"/>
              <a:t>Cross-border transfers of personal data</a:t>
            </a:r>
          </a:p>
          <a:p>
            <a:pPr lvl="1"/>
            <a:r>
              <a:rPr lang="en-US" dirty="0"/>
              <a:t>Only permitted to countries that the European Commission has determined has adequate level of </a:t>
            </a:r>
            <a:r>
              <a:rPr lang="en-US" dirty="0" err="1"/>
              <a:t>preotection</a:t>
            </a:r>
            <a:r>
              <a:rPr lang="en-US" dirty="0"/>
              <a:t> for personal data</a:t>
            </a:r>
          </a:p>
          <a:p>
            <a:pPr lvl="1"/>
            <a:endParaRPr lang="en-US" dirty="0"/>
          </a:p>
          <a:p>
            <a:r>
              <a:rPr lang="en-US" dirty="0"/>
              <a:t>Data privacy impact assessment (DPIA)</a:t>
            </a:r>
          </a:p>
          <a:p>
            <a:pPr lvl="1"/>
            <a:r>
              <a:rPr lang="en-US" dirty="0"/>
              <a:t>Must conduct before data processing</a:t>
            </a:r>
          </a:p>
          <a:p>
            <a:pPr lvl="1"/>
            <a:r>
              <a:rPr lang="en-US" dirty="0"/>
              <a:t>Processing must take place before analysis of individuals, etc.</a:t>
            </a:r>
          </a:p>
        </p:txBody>
      </p:sp>
    </p:spTree>
    <p:extLst>
      <p:ext uri="{BB962C8B-B14F-4D97-AF65-F5344CB8AC3E}">
        <p14:creationId xmlns:p14="http://schemas.microsoft.com/office/powerpoint/2010/main" val="23587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DE100-D985-BB48-BF33-64D1E072BF6E}"/>
              </a:ext>
            </a:extLst>
          </p:cNvPr>
          <p:cNvSpPr>
            <a:spLocks noGrp="1"/>
          </p:cNvSpPr>
          <p:nvPr>
            <p:ph idx="1"/>
          </p:nvPr>
        </p:nvSpPr>
        <p:spPr>
          <a:xfrm>
            <a:off x="278295" y="295000"/>
            <a:ext cx="6877878" cy="6244948"/>
          </a:xfrm>
        </p:spPr>
        <p:txBody>
          <a:bodyPr>
            <a:normAutofit/>
          </a:bodyPr>
          <a:lstStyle/>
          <a:p>
            <a:r>
              <a:rPr lang="en-US" sz="2400" b="1" dirty="0"/>
              <a:t>Published by the department of Health, Education, and Welfare</a:t>
            </a:r>
          </a:p>
          <a:p>
            <a:r>
              <a:rPr lang="en-US" sz="2400" dirty="0"/>
              <a:t>Resulted in the publication of </a:t>
            </a:r>
            <a:r>
              <a:rPr lang="en-US" sz="2400" b="1" dirty="0">
                <a:solidFill>
                  <a:srgbClr val="C00000"/>
                </a:solidFill>
              </a:rPr>
              <a:t>Fair Information Principles:</a:t>
            </a:r>
          </a:p>
          <a:p>
            <a:pPr lvl="1"/>
            <a:r>
              <a:rPr lang="en-US" sz="2000" dirty="0"/>
              <a:t>No secret personal data record keeping systems</a:t>
            </a:r>
          </a:p>
          <a:p>
            <a:pPr lvl="1"/>
            <a:r>
              <a:rPr lang="en-US" sz="2000" dirty="0"/>
              <a:t>There must be a way for an individual to find out what information about him or her is in a record and how it's used</a:t>
            </a:r>
          </a:p>
          <a:p>
            <a:pPr lvl="1"/>
            <a:r>
              <a:rPr lang="en-US" sz="2000" dirty="0"/>
              <a:t>there must be a way for an individual to prevent information about him or her obtained for one purpose from being used or made available for other purposes without consent</a:t>
            </a:r>
          </a:p>
          <a:p>
            <a:pPr lvl="1"/>
            <a:r>
              <a:rPr lang="en-US" sz="2000" dirty="0"/>
              <a:t>there must be a way for an individual to correct or amend a record of identifiable information about him or her. </a:t>
            </a:r>
          </a:p>
          <a:p>
            <a:pPr lvl="1"/>
            <a:r>
              <a:rPr lang="en-US" sz="2000" dirty="0"/>
              <a:t>Any organization creating, maintaining, using, or disseminating records of identifiable personal data must assure the reliability of the data for their intended use and must take reasonable precautions to prevent misuse of the data</a:t>
            </a:r>
          </a:p>
          <a:p>
            <a:pPr lvl="1"/>
            <a:endParaRPr lang="en-US" sz="2000" dirty="0"/>
          </a:p>
          <a:p>
            <a:pPr lvl="1"/>
            <a:endParaRPr lang="en-US" sz="2000" dirty="0"/>
          </a:p>
        </p:txBody>
      </p:sp>
      <p:pic>
        <p:nvPicPr>
          <p:cNvPr id="4" name="Picture 3">
            <a:extLst>
              <a:ext uri="{FF2B5EF4-FFF2-40B4-BE49-F238E27FC236}">
                <a16:creationId xmlns:a16="http://schemas.microsoft.com/office/drawing/2014/main" id="{B8B71298-BA1D-6748-8466-04F13D28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05" y="0"/>
            <a:ext cx="4323095" cy="6858000"/>
          </a:xfrm>
          <a:prstGeom prst="rect">
            <a:avLst/>
          </a:prstGeom>
        </p:spPr>
      </p:pic>
    </p:spTree>
    <p:extLst>
      <p:ext uri="{BB962C8B-B14F-4D97-AF65-F5344CB8AC3E}">
        <p14:creationId xmlns:p14="http://schemas.microsoft.com/office/powerpoint/2010/main" val="413918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09F8D2-11D5-1E42-937E-FB320727956B}"/>
              </a:ext>
            </a:extLst>
          </p:cNvPr>
          <p:cNvPicPr>
            <a:picLocks noChangeAspect="1"/>
          </p:cNvPicPr>
          <p:nvPr/>
        </p:nvPicPr>
        <p:blipFill>
          <a:blip r:embed="rId2"/>
          <a:stretch>
            <a:fillRect/>
          </a:stretch>
        </p:blipFill>
        <p:spPr>
          <a:xfrm>
            <a:off x="449746" y="518215"/>
            <a:ext cx="7277100" cy="1130300"/>
          </a:xfrm>
          <a:prstGeom prst="rect">
            <a:avLst/>
          </a:prstGeom>
        </p:spPr>
      </p:pic>
      <p:pic>
        <p:nvPicPr>
          <p:cNvPr id="6" name="Picture 5">
            <a:extLst>
              <a:ext uri="{FF2B5EF4-FFF2-40B4-BE49-F238E27FC236}">
                <a16:creationId xmlns:a16="http://schemas.microsoft.com/office/drawing/2014/main" id="{B7FCB38B-3120-FC40-9D45-79A62D224E4E}"/>
              </a:ext>
            </a:extLst>
          </p:cNvPr>
          <p:cNvPicPr>
            <a:picLocks noChangeAspect="1"/>
          </p:cNvPicPr>
          <p:nvPr/>
        </p:nvPicPr>
        <p:blipFill>
          <a:blip r:embed="rId3"/>
          <a:stretch>
            <a:fillRect/>
          </a:stretch>
        </p:blipFill>
        <p:spPr>
          <a:xfrm>
            <a:off x="200111" y="1882085"/>
            <a:ext cx="11791778" cy="1130300"/>
          </a:xfrm>
          <a:prstGeom prst="rect">
            <a:avLst/>
          </a:prstGeom>
        </p:spPr>
      </p:pic>
      <p:pic>
        <p:nvPicPr>
          <p:cNvPr id="7" name="Picture 6">
            <a:extLst>
              <a:ext uri="{FF2B5EF4-FFF2-40B4-BE49-F238E27FC236}">
                <a16:creationId xmlns:a16="http://schemas.microsoft.com/office/drawing/2014/main" id="{7C47F62B-3618-5640-9B14-F10C2C5E0C64}"/>
              </a:ext>
            </a:extLst>
          </p:cNvPr>
          <p:cNvPicPr>
            <a:picLocks noChangeAspect="1"/>
          </p:cNvPicPr>
          <p:nvPr/>
        </p:nvPicPr>
        <p:blipFill>
          <a:blip r:embed="rId4"/>
          <a:stretch>
            <a:fillRect/>
          </a:stretch>
        </p:blipFill>
        <p:spPr>
          <a:xfrm>
            <a:off x="3191288" y="2880140"/>
            <a:ext cx="5210589" cy="4015328"/>
          </a:xfrm>
          <a:prstGeom prst="rect">
            <a:avLst/>
          </a:prstGeom>
        </p:spPr>
      </p:pic>
    </p:spTree>
    <p:extLst>
      <p:ext uri="{BB962C8B-B14F-4D97-AF65-F5344CB8AC3E}">
        <p14:creationId xmlns:p14="http://schemas.microsoft.com/office/powerpoint/2010/main" val="208493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201F-3A51-214C-8CD1-517F5C32695F}"/>
              </a:ext>
            </a:extLst>
          </p:cNvPr>
          <p:cNvSpPr>
            <a:spLocks noGrp="1"/>
          </p:cNvSpPr>
          <p:nvPr>
            <p:ph type="title"/>
          </p:nvPr>
        </p:nvSpPr>
        <p:spPr/>
        <p:txBody>
          <a:bodyPr/>
          <a:lstStyle/>
          <a:p>
            <a:r>
              <a:rPr lang="en-US" dirty="0"/>
              <a:t>GDPR: A Win for Privacy</a:t>
            </a:r>
            <a:br>
              <a:rPr lang="en-US" dirty="0"/>
            </a:br>
            <a:r>
              <a:rPr lang="en-US" dirty="0"/>
              <a:t>…or Strengthening the Incumbents?</a:t>
            </a:r>
          </a:p>
        </p:txBody>
      </p:sp>
      <p:pic>
        <p:nvPicPr>
          <p:cNvPr id="3" name="Picture 2">
            <a:extLst>
              <a:ext uri="{FF2B5EF4-FFF2-40B4-BE49-F238E27FC236}">
                <a16:creationId xmlns:a16="http://schemas.microsoft.com/office/drawing/2014/main" id="{4DEF51CC-C6DC-7849-BD39-6D973E1B5176}"/>
              </a:ext>
            </a:extLst>
          </p:cNvPr>
          <p:cNvPicPr>
            <a:picLocks noChangeAspect="1"/>
          </p:cNvPicPr>
          <p:nvPr/>
        </p:nvPicPr>
        <p:blipFill>
          <a:blip r:embed="rId2"/>
          <a:stretch>
            <a:fillRect/>
          </a:stretch>
        </p:blipFill>
        <p:spPr>
          <a:xfrm>
            <a:off x="465482" y="1969050"/>
            <a:ext cx="6142861" cy="3736009"/>
          </a:xfrm>
          <a:prstGeom prst="rect">
            <a:avLst/>
          </a:prstGeom>
        </p:spPr>
      </p:pic>
      <p:pic>
        <p:nvPicPr>
          <p:cNvPr id="4" name="Picture 3">
            <a:extLst>
              <a:ext uri="{FF2B5EF4-FFF2-40B4-BE49-F238E27FC236}">
                <a16:creationId xmlns:a16="http://schemas.microsoft.com/office/drawing/2014/main" id="{0636A9A6-9F5A-D54B-B849-835ADEA057C1}"/>
              </a:ext>
            </a:extLst>
          </p:cNvPr>
          <p:cNvPicPr>
            <a:picLocks noChangeAspect="1"/>
          </p:cNvPicPr>
          <p:nvPr/>
        </p:nvPicPr>
        <p:blipFill>
          <a:blip r:embed="rId3"/>
          <a:stretch>
            <a:fillRect/>
          </a:stretch>
        </p:blipFill>
        <p:spPr>
          <a:xfrm>
            <a:off x="6858000" y="2720975"/>
            <a:ext cx="4495800" cy="3771900"/>
          </a:xfrm>
          <a:prstGeom prst="rect">
            <a:avLst/>
          </a:prstGeom>
        </p:spPr>
      </p:pic>
      <p:pic>
        <p:nvPicPr>
          <p:cNvPr id="5" name="Picture 4">
            <a:extLst>
              <a:ext uri="{FF2B5EF4-FFF2-40B4-BE49-F238E27FC236}">
                <a16:creationId xmlns:a16="http://schemas.microsoft.com/office/drawing/2014/main" id="{A4DEE235-B81A-3343-A92C-9687877520A4}"/>
              </a:ext>
            </a:extLst>
          </p:cNvPr>
          <p:cNvPicPr>
            <a:picLocks noChangeAspect="1"/>
          </p:cNvPicPr>
          <p:nvPr/>
        </p:nvPicPr>
        <p:blipFill>
          <a:blip r:embed="rId4"/>
          <a:stretch>
            <a:fillRect/>
          </a:stretch>
        </p:blipFill>
        <p:spPr>
          <a:xfrm>
            <a:off x="6858000" y="2085319"/>
            <a:ext cx="5232400" cy="482600"/>
          </a:xfrm>
          <a:prstGeom prst="rect">
            <a:avLst/>
          </a:prstGeom>
        </p:spPr>
      </p:pic>
      <p:pic>
        <p:nvPicPr>
          <p:cNvPr id="6" name="Picture 5">
            <a:extLst>
              <a:ext uri="{FF2B5EF4-FFF2-40B4-BE49-F238E27FC236}">
                <a16:creationId xmlns:a16="http://schemas.microsoft.com/office/drawing/2014/main" id="{818A8FE0-73F1-7740-8FF1-73D603573383}"/>
              </a:ext>
            </a:extLst>
          </p:cNvPr>
          <p:cNvPicPr>
            <a:picLocks noChangeAspect="1"/>
          </p:cNvPicPr>
          <p:nvPr/>
        </p:nvPicPr>
        <p:blipFill>
          <a:blip r:embed="rId5"/>
          <a:stretch>
            <a:fillRect/>
          </a:stretch>
        </p:blipFill>
        <p:spPr>
          <a:xfrm>
            <a:off x="8293100" y="1709979"/>
            <a:ext cx="3797300" cy="393700"/>
          </a:xfrm>
          <a:prstGeom prst="rect">
            <a:avLst/>
          </a:prstGeom>
        </p:spPr>
      </p:pic>
    </p:spTree>
    <p:extLst>
      <p:ext uri="{BB962C8B-B14F-4D97-AF65-F5344CB8AC3E}">
        <p14:creationId xmlns:p14="http://schemas.microsoft.com/office/powerpoint/2010/main" val="14234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D908-3CFF-004D-A3D7-541270E18378}"/>
              </a:ext>
            </a:extLst>
          </p:cNvPr>
          <p:cNvSpPr>
            <a:spLocks noGrp="1"/>
          </p:cNvSpPr>
          <p:nvPr>
            <p:ph type="title"/>
          </p:nvPr>
        </p:nvSpPr>
        <p:spPr/>
        <p:txBody>
          <a:bodyPr/>
          <a:lstStyle/>
          <a:p>
            <a:r>
              <a:rPr lang="en-US" dirty="0"/>
              <a:t>Other Important Cases</a:t>
            </a:r>
          </a:p>
        </p:txBody>
      </p:sp>
      <p:pic>
        <p:nvPicPr>
          <p:cNvPr id="4" name="Picture 3">
            <a:extLst>
              <a:ext uri="{FF2B5EF4-FFF2-40B4-BE49-F238E27FC236}">
                <a16:creationId xmlns:a16="http://schemas.microsoft.com/office/drawing/2014/main" id="{42EDC7F3-60C1-C646-A278-CEB5E3328517}"/>
              </a:ext>
            </a:extLst>
          </p:cNvPr>
          <p:cNvPicPr>
            <a:picLocks noChangeAspect="1"/>
          </p:cNvPicPr>
          <p:nvPr/>
        </p:nvPicPr>
        <p:blipFill>
          <a:blip r:embed="rId3"/>
          <a:stretch>
            <a:fillRect/>
          </a:stretch>
        </p:blipFill>
        <p:spPr>
          <a:xfrm>
            <a:off x="4211983" y="1415377"/>
            <a:ext cx="4395304" cy="5442623"/>
          </a:xfrm>
          <a:prstGeom prst="rect">
            <a:avLst/>
          </a:prstGeom>
        </p:spPr>
      </p:pic>
    </p:spTree>
    <p:extLst>
      <p:ext uri="{BB962C8B-B14F-4D97-AF65-F5344CB8AC3E}">
        <p14:creationId xmlns:p14="http://schemas.microsoft.com/office/powerpoint/2010/main" val="13146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sp>
        <p:nvSpPr>
          <p:cNvPr id="5" name="Slide Number Placeholder 4"/>
          <p:cNvSpPr>
            <a:spLocks noGrp="1"/>
          </p:cNvSpPr>
          <p:nvPr>
            <p:ph type="sldNum" sz="quarter" idx="12"/>
          </p:nvPr>
        </p:nvSpPr>
        <p:spPr/>
        <p:txBody>
          <a:bodyPr/>
          <a:lstStyle/>
          <a:p>
            <a:fld id="{3F57AB18-491B-8E43-8788-6D55EF0D25F5}" type="slidenum">
              <a:rPr lang="en-US" smtClean="0"/>
              <a:t>5</a:t>
            </a:fld>
            <a:endParaRPr lang="en-US"/>
          </a:p>
        </p:txBody>
      </p:sp>
    </p:spTree>
    <p:extLst>
      <p:ext uri="{BB962C8B-B14F-4D97-AF65-F5344CB8AC3E}">
        <p14:creationId xmlns:p14="http://schemas.microsoft.com/office/powerpoint/2010/main" val="10829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4" y="2216642"/>
            <a:ext cx="11344853" cy="1740762"/>
          </a:xfrm>
          <a:prstGeom prst="rect">
            <a:avLst/>
          </a:prstGeom>
          <a:ln w="101600">
            <a:solidFill>
              <a:schemeClr val="accent1"/>
            </a:solidFill>
          </a:ln>
        </p:spPr>
      </p:pic>
      <p:sp>
        <p:nvSpPr>
          <p:cNvPr id="3" name="Rectangle 2"/>
          <p:cNvSpPr/>
          <p:nvPr/>
        </p:nvSpPr>
        <p:spPr>
          <a:xfrm>
            <a:off x="449705" y="2216642"/>
            <a:ext cx="4557010" cy="33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78505" y="3552669"/>
            <a:ext cx="9218951" cy="404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3F57AB18-491B-8E43-8788-6D55EF0D25F5}" type="slidenum">
              <a:rPr lang="en-US" smtClean="0"/>
              <a:t>6</a:t>
            </a:fld>
            <a:endParaRPr lang="en-US"/>
          </a:p>
        </p:txBody>
      </p:sp>
    </p:spTree>
    <p:extLst>
      <p:ext uri="{BB962C8B-B14F-4D97-AF65-F5344CB8AC3E}">
        <p14:creationId xmlns:p14="http://schemas.microsoft.com/office/powerpoint/2010/main" val="202361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4560-3B56-AA46-BAF6-7375DB277C94}"/>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A670D3AC-BE60-A44F-B668-468C4C6E0B15}"/>
              </a:ext>
            </a:extLst>
          </p:cNvPr>
          <p:cNvSpPr>
            <a:spLocks noGrp="1"/>
          </p:cNvSpPr>
          <p:nvPr>
            <p:ph idx="1"/>
          </p:nvPr>
        </p:nvSpPr>
        <p:spPr/>
        <p:txBody>
          <a:bodyPr/>
          <a:lstStyle/>
          <a:p>
            <a:r>
              <a:rPr lang="en-US" dirty="0"/>
              <a:t>A person should be provided notice of what an organization of computer system is collecting, using, and sharing regarding their data.</a:t>
            </a:r>
          </a:p>
          <a:p>
            <a:endParaRPr lang="en-US" dirty="0"/>
          </a:p>
          <a:p>
            <a:r>
              <a:rPr lang="en-US" dirty="0"/>
              <a:t>Why?</a:t>
            </a:r>
          </a:p>
          <a:p>
            <a:pPr lvl="1"/>
            <a:r>
              <a:rPr lang="en-US" dirty="0"/>
              <a:t>Value of transparency</a:t>
            </a:r>
          </a:p>
          <a:p>
            <a:pPr lvl="1"/>
            <a:r>
              <a:rPr lang="en-US" dirty="0"/>
              <a:t>Self-reflection into organizational practices</a:t>
            </a:r>
          </a:p>
          <a:p>
            <a:pPr lvl="1"/>
            <a:r>
              <a:rPr lang="en-US" dirty="0"/>
              <a:t>Commitment to promises</a:t>
            </a:r>
          </a:p>
        </p:txBody>
      </p:sp>
    </p:spTree>
    <p:extLst>
      <p:ext uri="{BB962C8B-B14F-4D97-AF65-F5344CB8AC3E}">
        <p14:creationId xmlns:p14="http://schemas.microsoft.com/office/powerpoint/2010/main" val="364304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7E8-BEEA-EC43-BD4B-9F9B99E4F800}"/>
              </a:ext>
            </a:extLst>
          </p:cNvPr>
          <p:cNvSpPr>
            <a:spLocks noGrp="1"/>
          </p:cNvSpPr>
          <p:nvPr>
            <p:ph type="title"/>
          </p:nvPr>
        </p:nvSpPr>
        <p:spPr/>
        <p:txBody>
          <a:bodyPr/>
          <a:lstStyle/>
          <a:p>
            <a:r>
              <a:rPr lang="en-US" dirty="0"/>
              <a:t>Appropriate Uses</a:t>
            </a:r>
          </a:p>
        </p:txBody>
      </p:sp>
      <p:sp>
        <p:nvSpPr>
          <p:cNvPr id="3" name="Content Placeholder 2">
            <a:extLst>
              <a:ext uri="{FF2B5EF4-FFF2-40B4-BE49-F238E27FC236}">
                <a16:creationId xmlns:a16="http://schemas.microsoft.com/office/drawing/2014/main" id="{343C441E-22DF-9C45-98E6-1C5A6F06B13E}"/>
              </a:ext>
            </a:extLst>
          </p:cNvPr>
          <p:cNvSpPr>
            <a:spLocks noGrp="1"/>
          </p:cNvSpPr>
          <p:nvPr>
            <p:ph idx="1"/>
          </p:nvPr>
        </p:nvSpPr>
        <p:spPr/>
        <p:txBody>
          <a:bodyPr/>
          <a:lstStyle/>
          <a:p>
            <a:r>
              <a:rPr lang="en-US" dirty="0"/>
              <a:t>A person’s information should be used for “appropriate” purposes</a:t>
            </a:r>
          </a:p>
          <a:p>
            <a:endParaRPr lang="en-US" dirty="0"/>
          </a:p>
          <a:p>
            <a:r>
              <a:rPr lang="en-US" dirty="0"/>
              <a:t>Primary uses: What the information was collected for</a:t>
            </a:r>
          </a:p>
          <a:p>
            <a:endParaRPr lang="en-US" dirty="0"/>
          </a:p>
          <a:p>
            <a:r>
              <a:rPr lang="en-US" dirty="0"/>
              <a:t>Secondary beneficial uses</a:t>
            </a:r>
          </a:p>
          <a:p>
            <a:pPr lvl="1"/>
            <a:r>
              <a:rPr lang="en-US" dirty="0"/>
              <a:t>National security</a:t>
            </a:r>
          </a:p>
          <a:p>
            <a:pPr lvl="1"/>
            <a:r>
              <a:rPr lang="en-US" dirty="0"/>
              <a:t>Public health and safety</a:t>
            </a:r>
          </a:p>
          <a:p>
            <a:pPr lvl="1"/>
            <a:r>
              <a:rPr lang="en-US" dirty="0"/>
              <a:t>Oversight of operations</a:t>
            </a:r>
          </a:p>
          <a:p>
            <a:pPr lvl="1"/>
            <a:r>
              <a:rPr lang="en-US" dirty="0"/>
              <a:t>Law enforcement purposes</a:t>
            </a:r>
          </a:p>
        </p:txBody>
      </p:sp>
    </p:spTree>
    <p:extLst>
      <p:ext uri="{BB962C8B-B14F-4D97-AF65-F5344CB8AC3E}">
        <p14:creationId xmlns:p14="http://schemas.microsoft.com/office/powerpoint/2010/main" val="227037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230F-6402-1D4C-A2DA-69CE356DDBE3}"/>
              </a:ext>
            </a:extLst>
          </p:cNvPr>
          <p:cNvSpPr>
            <a:spLocks noGrp="1"/>
          </p:cNvSpPr>
          <p:nvPr>
            <p:ph type="title"/>
          </p:nvPr>
        </p:nvSpPr>
        <p:spPr/>
        <p:txBody>
          <a:bodyPr/>
          <a:lstStyle/>
          <a:p>
            <a:r>
              <a:rPr lang="en-US" dirty="0"/>
              <a:t>Example: National Directory of New Hires</a:t>
            </a:r>
          </a:p>
        </p:txBody>
      </p:sp>
      <p:sp>
        <p:nvSpPr>
          <p:cNvPr id="3" name="Content Placeholder 2">
            <a:extLst>
              <a:ext uri="{FF2B5EF4-FFF2-40B4-BE49-F238E27FC236}">
                <a16:creationId xmlns:a16="http://schemas.microsoft.com/office/drawing/2014/main" id="{155FDEE7-5ACD-4044-8FFD-A90CC17A9C86}"/>
              </a:ext>
            </a:extLst>
          </p:cNvPr>
          <p:cNvSpPr>
            <a:spLocks noGrp="1"/>
          </p:cNvSpPr>
          <p:nvPr>
            <p:ph idx="1"/>
          </p:nvPr>
        </p:nvSpPr>
        <p:spPr/>
        <p:txBody>
          <a:bodyPr/>
          <a:lstStyle/>
          <a:p>
            <a:r>
              <a:rPr lang="en-US" dirty="0"/>
              <a:t>Allowed government to locate people who were not paying child support</a:t>
            </a:r>
          </a:p>
          <a:p>
            <a:endParaRPr lang="en-US" dirty="0"/>
          </a:p>
          <a:p>
            <a:endParaRPr lang="en-US" dirty="0"/>
          </a:p>
        </p:txBody>
      </p:sp>
    </p:spTree>
    <p:extLst>
      <p:ext uri="{BB962C8B-B14F-4D97-AF65-F5344CB8AC3E}">
        <p14:creationId xmlns:p14="http://schemas.microsoft.com/office/powerpoint/2010/main" val="377272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8481</TotalTime>
  <Words>2120</Words>
  <Application>Microsoft Macintosh PowerPoint</Application>
  <PresentationFormat>Widescreen</PresentationFormat>
  <Paragraphs>240</Paragraphs>
  <Slides>42</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Privacy Law</vt:lpstr>
      <vt:lpstr>PowerPoint Presentation</vt:lpstr>
      <vt:lpstr>Computerized Records: New Privacy Threats</vt:lpstr>
      <vt:lpstr>PowerPoint Presentation</vt:lpstr>
      <vt:lpstr>PowerPoint Presentation</vt:lpstr>
      <vt:lpstr>PowerPoint Presentation</vt:lpstr>
      <vt:lpstr>Notice</vt:lpstr>
      <vt:lpstr>Appropriate Uses</vt:lpstr>
      <vt:lpstr>Example: National Directory of New Hires</vt:lpstr>
      <vt:lpstr>Individual Choice</vt:lpstr>
      <vt:lpstr>Access and Correction</vt:lpstr>
      <vt:lpstr>Security</vt:lpstr>
      <vt:lpstr>Other Fair Information Practices</vt:lpstr>
      <vt:lpstr>FIPPs</vt:lpstr>
      <vt:lpstr>How our current theories differ</vt:lpstr>
      <vt:lpstr>Personally Identifiable Information</vt:lpstr>
      <vt:lpstr>Underlying model of data and computing</vt:lpstr>
      <vt:lpstr>PowerPoint Presentation</vt:lpstr>
      <vt:lpstr>PowerPoint Presentation</vt:lpstr>
      <vt:lpstr>Re-Litigating Definitions</vt:lpstr>
      <vt:lpstr>Statutory Landscape in the US</vt:lpstr>
      <vt:lpstr>Statutory Landscape</vt:lpstr>
      <vt:lpstr>Statutory Landscape (Continued)</vt:lpstr>
      <vt:lpstr>HIPAA</vt:lpstr>
      <vt:lpstr>Breach Notification:  Regulation by Consequence</vt:lpstr>
      <vt:lpstr>Breach Notification Laws</vt:lpstr>
      <vt:lpstr>What Data Triggers Notification</vt:lpstr>
      <vt:lpstr>Compliance Complications</vt:lpstr>
      <vt:lpstr>Equifax  (September 2017)</vt:lpstr>
      <vt:lpstr>Federal Trade Commission</vt:lpstr>
      <vt:lpstr>Section 5 of FTC Act</vt:lpstr>
      <vt:lpstr>Example: FTC vs. Uber</vt:lpstr>
      <vt:lpstr>Example: Facebook Consent Decree</vt:lpstr>
      <vt:lpstr>PowerPoint Presentation</vt:lpstr>
      <vt:lpstr>New Restrictions on Facebook</vt:lpstr>
      <vt:lpstr>International Laws</vt:lpstr>
      <vt:lpstr>General Data Privacy Regulation (GDPR)</vt:lpstr>
      <vt:lpstr>Familiar GDPR Requirements</vt:lpstr>
      <vt:lpstr>New GDPR Requirements</vt:lpstr>
      <vt:lpstr>PowerPoint Presentation</vt:lpstr>
      <vt:lpstr>GDPR: A Win for Privacy …or Strengthening the Incumbents?</vt:lpstr>
      <vt:lpstr>Other Important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56</cp:revision>
  <dcterms:created xsi:type="dcterms:W3CDTF">2022-02-23T17:53:24Z</dcterms:created>
  <dcterms:modified xsi:type="dcterms:W3CDTF">2022-03-01T15:15:09Z</dcterms:modified>
</cp:coreProperties>
</file>