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3" d="100"/>
          <a:sy n="103" d="100"/>
        </p:scale>
        <p:origin x="-112" y="-7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ABDC3-F33A-F14E-B10B-ACF41794293C}" type="datetimeFigureOut">
              <a:rPr lang="en-US" smtClean="0"/>
              <a:t>11/21/16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EB35E-ADAC-3F45-B4C5-98291F0F587C}" type="slidenum">
              <a:rPr lang="en-US" smtClean="0"/>
              <a:t>‹#›</a:t>
            </a:fld>
            <a:endParaRPr lang="en-US"/>
          </a:p>
        </p:txBody>
      </p:sp>
    </p:spTree>
    <p:extLst>
      <p:ext uri="{BB962C8B-B14F-4D97-AF65-F5344CB8AC3E}">
        <p14:creationId xmlns:p14="http://schemas.microsoft.com/office/powerpoint/2010/main" val="22900597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ools.ietf.org/html/draft-ietf-ipsec-isakmp-04" TargetMode="External"/><Relationship Id="rId4" Type="http://schemas.openxmlformats.org/officeDocument/2006/relationships/hyperlink" Target="http://tools.ietf.org/html/rfc1422" TargetMode="External"/><Relationship Id="rId5" Type="http://schemas.openxmlformats.org/officeDocument/2006/relationships/hyperlink" Target="http://tools.ietf.org/html/draft-ietf-ipsec-isakmp-04%23ref-DNSSEC" TargetMode="External"/><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E3FF9-9B43-9647-BF0C-5CD338DCE759}" type="slidenum">
              <a:rPr lang="en-US"/>
              <a:pPr/>
              <a:t>5</a:t>
            </a:fld>
            <a:endParaRPr lang="en-US"/>
          </a:p>
        </p:txBody>
      </p:sp>
      <p:sp>
        <p:nvSpPr>
          <p:cNvPr id="1732610" name="Rectangle 2"/>
          <p:cNvSpPr>
            <a:spLocks noGrp="1" noRot="1" noChangeAspect="1" noChangeArrowheads="1" noTextEdit="1"/>
          </p:cNvSpPr>
          <p:nvPr>
            <p:ph type="sldImg"/>
          </p:nvPr>
        </p:nvSpPr>
        <p:spPr bwMode="auto">
          <a:xfrm>
            <a:off x="1143000" y="684213"/>
            <a:ext cx="4573588" cy="3432175"/>
          </a:xfrm>
          <a:prstGeom prst="rect">
            <a:avLst/>
          </a:prstGeom>
          <a:solidFill>
            <a:srgbClr val="FFFFFF"/>
          </a:solidFill>
          <a:ln>
            <a:solidFill>
              <a:srgbClr val="000000"/>
            </a:solidFill>
            <a:miter lim="800000"/>
            <a:headEnd/>
            <a:tailEnd/>
          </a:ln>
        </p:spPr>
      </p:sp>
      <p:sp>
        <p:nvSpPr>
          <p:cNvPr id="1732611" name="Rectangle 3"/>
          <p:cNvSpPr>
            <a:spLocks noGrp="1" noChangeArrowheads="1"/>
          </p:cNvSpPr>
          <p:nvPr>
            <p:ph type="body" idx="1"/>
          </p:nvPr>
        </p:nvSpPr>
        <p:spPr bwMode="auto">
          <a:xfrm>
            <a:off x="533055" y="4343401"/>
            <a:ext cx="6019454" cy="4495279"/>
          </a:xfrm>
          <a:prstGeom prst="rect">
            <a:avLst/>
          </a:prstGeom>
          <a:solidFill>
            <a:srgbClr val="FFFFFF"/>
          </a:solidFill>
          <a:ln>
            <a:solidFill>
              <a:srgbClr val="000000"/>
            </a:solidFill>
            <a:miter lim="800000"/>
            <a:headEnd/>
            <a:tailEnd/>
          </a:ln>
        </p:spPr>
        <p:txBody>
          <a:bodyPr lIns="91355" tIns="45678" rIns="91355" bIns="45678">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p:cNvSpPr>
            <a:spLocks noChangeArrowheads="1" noTextEdit="1"/>
          </p:cNvSpPr>
          <p:nvPr>
            <p:ph type="sldImg"/>
          </p:nvPr>
        </p:nvSpPr>
        <p:spPr bwMode="auto">
          <a:xfrm>
            <a:off x="1135063" y="676275"/>
            <a:ext cx="4584700" cy="34401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41314" name="Text Box 2"/>
          <p:cNvSpPr txBox="1">
            <a:spLocks noChangeArrowheads="1"/>
          </p:cNvSpPr>
          <p:nvPr>
            <p:ph type="body" idx="1"/>
          </p:nvPr>
        </p:nvSpPr>
        <p:spPr bwMode="auto">
          <a:xfrm>
            <a:off x="887413" y="4347435"/>
            <a:ext cx="5080000" cy="41300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2871510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316632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try.bro.org</a:t>
            </a:r>
            <a:r>
              <a:rPr lang="en-US" dirty="0" smtClean="0"/>
              <a:t>/</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11</a:t>
            </a:fld>
            <a:endParaRPr lang="en-US"/>
          </a:p>
        </p:txBody>
      </p:sp>
    </p:spTree>
    <p:extLst>
      <p:ext uri="{BB962C8B-B14F-4D97-AF65-F5344CB8AC3E}">
        <p14:creationId xmlns:p14="http://schemas.microsoft.com/office/powerpoint/2010/main" val="1793949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225001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1993870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3451787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VPN also used for anonymity</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421958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124010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Homework: think about how/why/when one would delegate</a:t>
            </a:r>
            <a:r>
              <a:rPr lang="en-US" baseline="0" dirty="0" smtClean="0"/>
              <a:t> to DNS when doing </a:t>
            </a:r>
            <a:r>
              <a:rPr lang="en-US" baseline="0" dirty="0" err="1" smtClean="0"/>
              <a:t>IPSec</a:t>
            </a:r>
            <a:r>
              <a:rPr lang="en-US" baseline="0" dirty="0" smtClean="0"/>
              <a:t>.</a:t>
            </a:r>
          </a:p>
          <a:p>
            <a:endParaRPr lang="en-US" baseline="0" dirty="0" smtClean="0"/>
          </a:p>
          <a:p>
            <a:r>
              <a:rPr lang="en-US" baseline="0" dirty="0" smtClean="0"/>
              <a:t>Example of why </a:t>
            </a:r>
            <a:r>
              <a:rPr lang="en-US" baseline="0" dirty="0" err="1" smtClean="0"/>
              <a:t>IPSec</a:t>
            </a:r>
            <a:r>
              <a:rPr lang="en-US" baseline="0" dirty="0" smtClean="0"/>
              <a:t> is a </a:t>
            </a:r>
            <a:r>
              <a:rPr lang="en-US" baseline="0" dirty="0" err="1" smtClean="0"/>
              <a:t>clusterf</a:t>
            </a:r>
            <a:r>
              <a:rPr lang="en-US" baseline="0" dirty="0" smtClean="0"/>
              <a:t>*</a:t>
            </a:r>
            <a:r>
              <a:rPr lang="en-US" baseline="0" dirty="0" err="1" smtClean="0"/>
              <a:t>ck</a:t>
            </a:r>
            <a:r>
              <a:rPr lang="en-US" baseline="0" dirty="0" smtClean="0"/>
              <a:t>:</a:t>
            </a:r>
          </a:p>
          <a:p>
            <a:endParaRPr lang="en-US" baseline="0" dirty="0" smtClean="0"/>
          </a:p>
          <a:p>
            <a:r>
              <a:rPr lang="en-US" baseline="0" dirty="0" smtClean="0"/>
              <a:t>From </a:t>
            </a:r>
            <a:r>
              <a:rPr lang="en-US" dirty="0" smtClean="0">
                <a:hlinkClick r:id="rId3"/>
              </a:rPr>
              <a:t>http://tools.ietf.org/html/draft-ietf-ipsec-isakmp-04</a:t>
            </a:r>
            <a:r>
              <a:rPr lang="en-US" baseline="0" dirty="0" smtClean="0"/>
              <a:t> </a:t>
            </a:r>
          </a:p>
          <a:p>
            <a:endParaRPr lang="en-US" baseline="0" dirty="0" smtClean="0"/>
          </a:p>
          <a:p>
            <a:r>
              <a:rPr lang="en-US" i="1" dirty="0" smtClean="0"/>
              <a:t>Certificates require an infrastructure for generation, verification, management and distribution. The Internet Policy Registration Authority (IPRA) [</a:t>
            </a:r>
            <a:r>
              <a:rPr lang="en-US" i="1" dirty="0" smtClean="0">
                <a:hlinkClick r:id="rId4" tooltip="RFC-1422"/>
              </a:rPr>
              <a:t>RFC-1422</a:t>
            </a:r>
            <a:r>
              <a:rPr lang="en-US" i="1" dirty="0" smtClean="0"/>
              <a:t>] has been established to direct this infrastructure for the IETF. The IPRA certifies Policy Certification Authorities (PCA). PCAs control Certificate Authorities (CA) which certify users and subordinate entities. Current certificate related work includes the Domain Name System (DNS) Security Extensions [</a:t>
            </a:r>
            <a:r>
              <a:rPr lang="en-US" i="1" dirty="0" smtClean="0">
                <a:hlinkClick r:id="rId5" tooltip="D. and C. Kaufman"/>
              </a:rPr>
              <a:t>DNSSEC</a:t>
            </a:r>
            <a:r>
              <a:rPr lang="en-US" i="1" dirty="0" smtClean="0"/>
              <a:t>] which will provide signed entity keys in the DNS. The Public Key </a:t>
            </a:r>
            <a:r>
              <a:rPr lang="en-US" i="1" dirty="0" err="1" smtClean="0"/>
              <a:t>Infrastucture</a:t>
            </a:r>
            <a:r>
              <a:rPr lang="en-US" i="1" dirty="0" smtClean="0"/>
              <a:t> (PKIX) working group is specifying an Internet profile for X.509 certificates. There is also work going on in industry to develop X.500 Directory Services which would provide X.509 certificates to users. The U.S. Post Office is developing a (CA) hierarchy. The NIST Public Key Infrastructure Working Group has also been doing work in this area. The DOD Multi Level Information System Security Initiative (MISSI) program has begun deploying a certificate infrastructure for the U.S. Government. Alternatively, if no infrastructure exists, the PGP Web of Trust certificates can be used to provide user authentication and privacy in a community of users who know and trust each</a:t>
            </a:r>
            <a:r>
              <a:rPr lang="en-US" i="1" baseline="0" dirty="0" smtClean="0"/>
              <a:t> other.</a:t>
            </a:r>
          </a:p>
          <a:p>
            <a:endParaRPr lang="en-US" baseline="0" dirty="0" smtClean="0"/>
          </a:p>
          <a:p>
            <a:r>
              <a:rPr lang="en-US" baseline="0" dirty="0" smtClean="0"/>
              <a:t>Too many options, but none of them works well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287977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p:cNvSpPr>
            <a:spLocks noChangeArrowheads="1" noTextEdit="1"/>
          </p:cNvSpPr>
          <p:nvPr>
            <p:ph type="sldImg"/>
          </p:nvPr>
        </p:nvSpPr>
        <p:spPr bwMode="auto">
          <a:xfrm>
            <a:off x="1135063" y="676275"/>
            <a:ext cx="4584700" cy="34401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39266" name="Text Box 2"/>
          <p:cNvSpPr txBox="1">
            <a:spLocks noChangeArrowheads="1"/>
          </p:cNvSpPr>
          <p:nvPr>
            <p:ph type="body" idx="1"/>
          </p:nvPr>
        </p:nvSpPr>
        <p:spPr bwMode="auto">
          <a:xfrm>
            <a:off x="887413" y="4347435"/>
            <a:ext cx="5080000" cy="41300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83267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21998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05142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419044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492EBA-42DD-B247-A5CA-4B9F9327C47E}" type="datetimeFigureOut">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365162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492EBA-42DD-B247-A5CA-4B9F9327C47E}" type="datetimeFigureOut">
              <a:rPr lang="en-US" smtClean="0"/>
              <a:t>11/21/16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38005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492EBA-42DD-B247-A5CA-4B9F9327C47E}" type="datetimeFigureOut">
              <a:rPr lang="en-US" smtClean="0"/>
              <a:t>11/21/16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19441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492EBA-42DD-B247-A5CA-4B9F9327C47E}" type="datetimeFigureOut">
              <a:rPr lang="en-US" smtClean="0"/>
              <a:t>11/21/16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62586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92EBA-42DD-B247-A5CA-4B9F9327C47E}" type="datetimeFigureOut">
              <a:rPr lang="en-US" smtClean="0"/>
              <a:t>11/21/16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366964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92EBA-42DD-B247-A5CA-4B9F9327C47E}" type="datetimeFigureOut">
              <a:rPr lang="en-US" smtClean="0"/>
              <a:t>11/21/16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80350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92EBA-42DD-B247-A5CA-4B9F9327C47E}" type="datetimeFigureOut">
              <a:rPr lang="en-US" smtClean="0"/>
              <a:t>11/21/16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2556635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92EBA-42DD-B247-A5CA-4B9F9327C47E}" type="datetimeFigureOut">
              <a:rPr lang="en-US" smtClean="0"/>
              <a:t>11/21/16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B3BAB-EE61-BD45-94CA-FD51ADBE7843}" type="slidenum">
              <a:rPr lang="en-US" smtClean="0"/>
              <a:t>‹#›</a:t>
            </a:fld>
            <a:endParaRPr lang="en-US"/>
          </a:p>
        </p:txBody>
      </p:sp>
    </p:spTree>
    <p:extLst>
      <p:ext uri="{BB962C8B-B14F-4D97-AF65-F5344CB8AC3E}">
        <p14:creationId xmlns:p14="http://schemas.microsoft.com/office/powerpoint/2010/main" val="1161440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88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30300" y="0"/>
            <a:ext cx="6877291" cy="6858000"/>
          </a:xfrm>
          <a:prstGeom prst="rect">
            <a:avLst/>
          </a:prstGeom>
        </p:spPr>
      </p:pic>
    </p:spTree>
    <p:extLst>
      <p:ext uri="{BB962C8B-B14F-4D97-AF65-F5344CB8AC3E}">
        <p14:creationId xmlns:p14="http://schemas.microsoft.com/office/powerpoint/2010/main" val="399100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397000"/>
            <a:ext cx="9144000" cy="4062112"/>
          </a:xfrm>
          <a:prstGeom prst="rect">
            <a:avLst/>
          </a:prstGeom>
        </p:spPr>
      </p:pic>
    </p:spTree>
    <p:extLst>
      <p:ext uri="{BB962C8B-B14F-4D97-AF65-F5344CB8AC3E}">
        <p14:creationId xmlns:p14="http://schemas.microsoft.com/office/powerpoint/2010/main" val="320349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55600"/>
            <a:ext cx="9144000" cy="6137658"/>
          </a:xfrm>
          <a:prstGeom prst="rect">
            <a:avLst/>
          </a:prstGeom>
        </p:spPr>
      </p:pic>
    </p:spTree>
    <p:extLst>
      <p:ext uri="{BB962C8B-B14F-4D97-AF65-F5344CB8AC3E}">
        <p14:creationId xmlns:p14="http://schemas.microsoft.com/office/powerpoint/2010/main" val="15568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93700"/>
            <a:ext cx="9144000" cy="6054342"/>
          </a:xfrm>
          <a:prstGeom prst="rect">
            <a:avLst/>
          </a:prstGeom>
        </p:spPr>
      </p:pic>
    </p:spTree>
    <p:extLst>
      <p:ext uri="{BB962C8B-B14F-4D97-AF65-F5344CB8AC3E}">
        <p14:creationId xmlns:p14="http://schemas.microsoft.com/office/powerpoint/2010/main" val="364958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9400"/>
            <a:ext cx="9144000" cy="6286500"/>
          </a:xfrm>
          <a:prstGeom prst="rect">
            <a:avLst/>
          </a:prstGeom>
        </p:spPr>
      </p:pic>
    </p:spTree>
    <p:extLst>
      <p:ext uri="{BB962C8B-B14F-4D97-AF65-F5344CB8AC3E}">
        <p14:creationId xmlns:p14="http://schemas.microsoft.com/office/powerpoint/2010/main" val="319538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09600"/>
            <a:ext cx="9144000" cy="5626548"/>
          </a:xfrm>
          <a:prstGeom prst="rect">
            <a:avLst/>
          </a:prstGeom>
        </p:spPr>
      </p:pic>
    </p:spTree>
    <p:extLst>
      <p:ext uri="{BB962C8B-B14F-4D97-AF65-F5344CB8AC3E}">
        <p14:creationId xmlns:p14="http://schemas.microsoft.com/office/powerpoint/2010/main" val="43227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4860"/>
            <a:ext cx="8229600" cy="1143000"/>
          </a:xfrm>
        </p:spPr>
        <p:txBody>
          <a:bodyPr/>
          <a:lstStyle/>
          <a:p>
            <a:r>
              <a:rPr lang="en-US" dirty="0" smtClean="0"/>
              <a:t>Virtual Private Networks</a:t>
            </a:r>
            <a:endParaRPr lang="en-US" dirty="0"/>
          </a:p>
        </p:txBody>
      </p:sp>
    </p:spTree>
    <p:extLst>
      <p:ext uri="{BB962C8B-B14F-4D97-AF65-F5344CB8AC3E}">
        <p14:creationId xmlns:p14="http://schemas.microsoft.com/office/powerpoint/2010/main" val="414230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226" name="Rectangle 2"/>
          <p:cNvSpPr>
            <a:spLocks noGrp="1" noChangeArrowheads="1"/>
          </p:cNvSpPr>
          <p:nvPr>
            <p:ph type="title"/>
          </p:nvPr>
        </p:nvSpPr>
        <p:spPr/>
        <p:txBody>
          <a:bodyPr/>
          <a:lstStyle/>
          <a:p>
            <a:r>
              <a:rPr lang="en-US"/>
              <a:t>What is a VPN?</a:t>
            </a:r>
          </a:p>
        </p:txBody>
      </p:sp>
      <p:sp>
        <p:nvSpPr>
          <p:cNvPr id="1716227" name="Rectangle 3"/>
          <p:cNvSpPr>
            <a:spLocks noGrp="1" noChangeArrowheads="1"/>
          </p:cNvSpPr>
          <p:nvPr>
            <p:ph idx="1"/>
          </p:nvPr>
        </p:nvSpPr>
        <p:spPr/>
        <p:txBody>
          <a:bodyPr/>
          <a:lstStyle/>
          <a:p>
            <a:r>
              <a:rPr lang="en-US" dirty="0"/>
              <a:t>Making a shared network look like a private </a:t>
            </a:r>
            <a:r>
              <a:rPr lang="en-US" dirty="0" smtClean="0"/>
              <a:t>network.</a:t>
            </a:r>
            <a:br>
              <a:rPr lang="en-US" dirty="0" smtClean="0"/>
            </a:br>
            <a:endParaRPr lang="en-US" dirty="0"/>
          </a:p>
          <a:p>
            <a:r>
              <a:rPr lang="en-US" dirty="0"/>
              <a:t>Why do this?</a:t>
            </a:r>
          </a:p>
          <a:p>
            <a:pPr lvl="1"/>
            <a:r>
              <a:rPr lang="en-US" dirty="0"/>
              <a:t>Private networks have all kinds of advantages </a:t>
            </a:r>
            <a:endParaRPr lang="en-US" dirty="0" smtClean="0"/>
          </a:p>
          <a:p>
            <a:pPr lvl="1"/>
            <a:r>
              <a:rPr lang="en-US" dirty="0" smtClean="0"/>
              <a:t>But </a:t>
            </a:r>
            <a:r>
              <a:rPr lang="en-US" dirty="0"/>
              <a:t>building a private network is expensive</a:t>
            </a:r>
          </a:p>
          <a:p>
            <a:pPr lvl="2"/>
            <a:r>
              <a:rPr lang="en-US" dirty="0"/>
              <a:t> (cheaper to have shared resources rather than dedicated)</a:t>
            </a:r>
          </a:p>
        </p:txBody>
      </p:sp>
    </p:spTree>
    <p:extLst>
      <p:ext uri="{BB962C8B-B14F-4D97-AF65-F5344CB8AC3E}">
        <p14:creationId xmlns:p14="http://schemas.microsoft.com/office/powerpoint/2010/main" val="103726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lstStyle/>
          <a:p>
            <a:pPr marL="0" indent="0">
              <a:buNone/>
            </a:pPr>
            <a:r>
              <a:rPr lang="en-US" dirty="0" smtClean="0"/>
              <a:t>“Extend the perimeter”</a:t>
            </a:r>
          </a:p>
          <a:p>
            <a:endParaRPr lang="en-US" dirty="0" smtClean="0"/>
          </a:p>
          <a:p>
            <a:pPr marL="0" indent="0">
              <a:buNone/>
            </a:pPr>
            <a:r>
              <a:rPr lang="en-US" dirty="0" smtClean="0"/>
              <a:t>Uses crypto</a:t>
            </a:r>
          </a:p>
          <a:p>
            <a:endParaRPr lang="en-US" dirty="0"/>
          </a:p>
          <a:p>
            <a:pPr marL="0" indent="0">
              <a:buNone/>
            </a:pPr>
            <a:r>
              <a:rPr lang="en-US" dirty="0" smtClean="0"/>
              <a:t>Goal: make branch offices behave as if they’re on the same private network w.r.t. security</a:t>
            </a:r>
            <a:endParaRPr lang="en-US" dirty="0"/>
          </a:p>
        </p:txBody>
      </p:sp>
    </p:spTree>
    <p:extLst>
      <p:ext uri="{BB962C8B-B14F-4D97-AF65-F5344CB8AC3E}">
        <p14:creationId xmlns:p14="http://schemas.microsoft.com/office/powerpoint/2010/main" val="1882989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VPN – Setup</a:t>
            </a:r>
            <a:endParaRPr lang="en-US" dirty="0"/>
          </a:p>
        </p:txBody>
      </p:sp>
      <p:sp>
        <p:nvSpPr>
          <p:cNvPr id="3" name="Content Placeholder 2"/>
          <p:cNvSpPr>
            <a:spLocks noGrp="1"/>
          </p:cNvSpPr>
          <p:nvPr>
            <p:ph idx="1"/>
          </p:nvPr>
        </p:nvSpPr>
        <p:spPr>
          <a:xfrm>
            <a:off x="457200" y="1600202"/>
            <a:ext cx="8229600" cy="4876799"/>
          </a:xfrm>
        </p:spPr>
        <p:txBody>
          <a:bodyPr>
            <a:normAutofit fontScale="92500" lnSpcReduction="10000"/>
          </a:bodyPr>
          <a:lstStyle/>
          <a:p>
            <a:pPr marL="0" indent="0">
              <a:buNone/>
            </a:pPr>
            <a:r>
              <a:rPr lang="en-US" sz="2400" dirty="0"/>
              <a:t>VPN Server is on the firewall, has dual interface</a:t>
            </a:r>
          </a:p>
          <a:p>
            <a:pPr lvl="1"/>
            <a:r>
              <a:rPr lang="en-US" sz="2000" dirty="0"/>
              <a:t>Internal IP: </a:t>
            </a:r>
            <a:r>
              <a:rPr lang="en-US" sz="2000" dirty="0">
                <a:solidFill>
                  <a:srgbClr val="FF0000"/>
                </a:solidFill>
              </a:rPr>
              <a:t>192.168.1.1</a:t>
            </a:r>
          </a:p>
          <a:p>
            <a:pPr lvl="1"/>
            <a:r>
              <a:rPr lang="en-US" sz="2000" dirty="0"/>
              <a:t>External IP: </a:t>
            </a:r>
            <a:r>
              <a:rPr lang="en-US" sz="2000" dirty="0">
                <a:solidFill>
                  <a:srgbClr val="00B050"/>
                </a:solidFill>
              </a:rPr>
              <a:t>11.22.33.44</a:t>
            </a:r>
          </a:p>
          <a:p>
            <a:pPr marL="0" indent="0">
              <a:buNone/>
            </a:pPr>
            <a:r>
              <a:rPr lang="en-US" sz="2400" dirty="0" smtClean="0"/>
              <a:t>User </a:t>
            </a:r>
            <a:r>
              <a:rPr lang="en-US" sz="2400" dirty="0"/>
              <a:t>at home on laptop</a:t>
            </a:r>
          </a:p>
          <a:p>
            <a:pPr lvl="1"/>
            <a:r>
              <a:rPr lang="en-US" sz="2000" dirty="0"/>
              <a:t>IP: </a:t>
            </a:r>
            <a:r>
              <a:rPr lang="en-US" sz="2000" dirty="0">
                <a:solidFill>
                  <a:srgbClr val="00B050"/>
                </a:solidFill>
              </a:rPr>
              <a:t>55.66.77.88</a:t>
            </a:r>
          </a:p>
          <a:p>
            <a:endParaRPr lang="en-US" sz="2400" dirty="0"/>
          </a:p>
          <a:p>
            <a:pPr marL="0" indent="0">
              <a:buNone/>
            </a:pPr>
            <a:r>
              <a:rPr lang="en-US" sz="2400" dirty="0"/>
              <a:t>User starts VPN client</a:t>
            </a:r>
          </a:p>
          <a:p>
            <a:pPr lvl="1"/>
            <a:r>
              <a:rPr lang="en-US" sz="2000" dirty="0"/>
              <a:t>Authenticates to VPN server using username/password </a:t>
            </a:r>
            <a:br>
              <a:rPr lang="en-US" sz="2000" dirty="0"/>
            </a:br>
            <a:r>
              <a:rPr lang="en-US" sz="2000" dirty="0"/>
              <a:t>or (better) client certificate</a:t>
            </a:r>
          </a:p>
          <a:p>
            <a:pPr lvl="1"/>
            <a:r>
              <a:rPr lang="en-US" sz="2000" dirty="0"/>
              <a:t>Obtains shared session key</a:t>
            </a:r>
          </a:p>
          <a:p>
            <a:pPr lvl="1"/>
            <a:r>
              <a:rPr lang="en-US" sz="2000" dirty="0"/>
              <a:t>Client connected to VPN server’s external interface</a:t>
            </a:r>
          </a:p>
          <a:p>
            <a:pPr lvl="1"/>
            <a:r>
              <a:rPr lang="en-US" sz="2100" dirty="0"/>
              <a:t>VPN server assigns intranet IP to client: </a:t>
            </a:r>
            <a:r>
              <a:rPr lang="en-US" sz="2100" dirty="0">
                <a:solidFill>
                  <a:srgbClr val="FF0000"/>
                </a:solidFill>
              </a:rPr>
              <a:t>192.168.1.50</a:t>
            </a:r>
          </a:p>
          <a:p>
            <a:pPr lvl="1"/>
            <a:r>
              <a:rPr lang="en-US" sz="2100" dirty="0"/>
              <a:t>VPN server adds mapping </a:t>
            </a:r>
            <a:r>
              <a:rPr lang="en-US" sz="2100" dirty="0">
                <a:solidFill>
                  <a:srgbClr val="FF0000"/>
                </a:solidFill>
              </a:rPr>
              <a:t>192.168.1.50</a:t>
            </a:r>
            <a:r>
              <a:rPr lang="en-US" sz="2100" dirty="0"/>
              <a:t> ↔ </a:t>
            </a:r>
            <a:r>
              <a:rPr lang="en-US" sz="2100" dirty="0">
                <a:solidFill>
                  <a:srgbClr val="00B050"/>
                </a:solidFill>
              </a:rPr>
              <a:t>55.66.77.88</a:t>
            </a:r>
            <a:r>
              <a:rPr lang="en-US" sz="2100" dirty="0"/>
              <a:t> to routing table</a:t>
            </a:r>
          </a:p>
          <a:p>
            <a:pPr marL="0" indent="0">
              <a:buNone/>
            </a:pPr>
            <a:r>
              <a:rPr lang="en-US" sz="2400" dirty="0"/>
              <a:t>“Tunnel” established</a:t>
            </a:r>
          </a:p>
        </p:txBody>
      </p:sp>
      <p:pic>
        <p:nvPicPr>
          <p:cNvPr id="10"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912" y="1847429"/>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678523" y="2866574"/>
            <a:ext cx="1408078" cy="400110"/>
          </a:xfrm>
          <a:prstGeom prst="rect">
            <a:avLst/>
          </a:prstGeom>
        </p:spPr>
        <p:txBody>
          <a:bodyPr wrap="none">
            <a:spAutoFit/>
          </a:bodyPr>
          <a:lstStyle/>
          <a:p>
            <a:pPr lvl="1"/>
            <a:r>
              <a:rPr lang="en-US" sz="2000" dirty="0">
                <a:solidFill>
                  <a:srgbClr val="00B050"/>
                </a:solidFill>
              </a:rPr>
              <a:t>11.22.33.44</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6600" y="2035743"/>
            <a:ext cx="313331" cy="648269"/>
          </a:xfrm>
          <a:prstGeom prst="rect">
            <a:avLst/>
          </a:prstGeom>
        </p:spPr>
      </p:pic>
      <p:sp>
        <p:nvSpPr>
          <p:cNvPr id="13" name="Rectangle 12"/>
          <p:cNvSpPr/>
          <p:nvPr/>
        </p:nvSpPr>
        <p:spPr>
          <a:xfrm>
            <a:off x="7399931" y="1611087"/>
            <a:ext cx="1295434" cy="369332"/>
          </a:xfrm>
          <a:prstGeom prst="rect">
            <a:avLst/>
          </a:prstGeom>
        </p:spPr>
        <p:txBody>
          <a:bodyPr wrap="none">
            <a:spAutoFit/>
          </a:bodyPr>
          <a:lstStyle/>
          <a:p>
            <a:r>
              <a:rPr lang="en-US" dirty="0">
                <a:solidFill>
                  <a:srgbClr val="FF0000"/>
                </a:solidFill>
              </a:rPr>
              <a:t>192.168.1.1</a:t>
            </a:r>
            <a:endParaRPr lang="en-US" dirty="0"/>
          </a:p>
        </p:txBody>
      </p:sp>
    </p:spTree>
    <p:extLst>
      <p:ext uri="{BB962C8B-B14F-4D97-AF65-F5344CB8AC3E}">
        <p14:creationId xmlns:p14="http://schemas.microsoft.com/office/powerpoint/2010/main" val="2924832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2860"/>
            <a:ext cx="8229600" cy="1143000"/>
          </a:xfrm>
        </p:spPr>
        <p:txBody>
          <a:bodyPr/>
          <a:lstStyle/>
          <a:p>
            <a:r>
              <a:rPr lang="en-US" dirty="0" smtClean="0"/>
              <a:t>Intrusion Detectio</a:t>
            </a:r>
            <a:r>
              <a:rPr lang="en-US" dirty="0" smtClean="0"/>
              <a:t>n Systems</a:t>
            </a:r>
            <a:endParaRPr lang="en-US" dirty="0"/>
          </a:p>
        </p:txBody>
      </p:sp>
    </p:spTree>
    <p:extLst>
      <p:ext uri="{BB962C8B-B14F-4D97-AF65-F5344CB8AC3E}">
        <p14:creationId xmlns:p14="http://schemas.microsoft.com/office/powerpoint/2010/main" val="23407543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IPSec</a:t>
            </a:r>
            <a:r>
              <a:rPr lang="en-US" sz="3600" dirty="0" smtClean="0"/>
              <a:t> VPN</a:t>
            </a:r>
            <a:endParaRPr lang="en-US" sz="3600" dirty="0"/>
          </a:p>
        </p:txBody>
      </p:sp>
      <p:pic>
        <p:nvPicPr>
          <p:cNvPr id="4"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473" y="2532202"/>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394361">
            <a:off x="6823745" y="3438904"/>
            <a:ext cx="1172116" cy="338554"/>
          </a:xfrm>
          <a:prstGeom prst="rect">
            <a:avLst/>
          </a:prstGeom>
        </p:spPr>
        <p:txBody>
          <a:bodyPr wrap="none">
            <a:spAutoFit/>
          </a:bodyPr>
          <a:lstStyle/>
          <a:p>
            <a:pPr lvl="1"/>
            <a:r>
              <a:rPr lang="en-US" sz="1600" dirty="0">
                <a:solidFill>
                  <a:srgbClr val="00B050"/>
                </a:solidFill>
              </a:rPr>
              <a:t>11.22.33.44</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0161" y="2720516"/>
            <a:ext cx="313331" cy="648269"/>
          </a:xfrm>
          <a:prstGeom prst="rect">
            <a:avLst/>
          </a:prstGeom>
        </p:spPr>
      </p:pic>
      <p:sp>
        <p:nvSpPr>
          <p:cNvPr id="7" name="Rectangle 6"/>
          <p:cNvSpPr/>
          <p:nvPr/>
        </p:nvSpPr>
        <p:spPr>
          <a:xfrm rot="1466293">
            <a:off x="7252450" y="2411091"/>
            <a:ext cx="1048597" cy="307777"/>
          </a:xfrm>
          <a:prstGeom prst="rect">
            <a:avLst/>
          </a:prstGeom>
        </p:spPr>
        <p:txBody>
          <a:bodyPr wrap="none">
            <a:spAutoFit/>
          </a:bodyPr>
          <a:lstStyle/>
          <a:p>
            <a:r>
              <a:rPr lang="en-US" sz="1400" dirty="0">
                <a:solidFill>
                  <a:srgbClr val="FF0000"/>
                </a:solidFill>
              </a:rPr>
              <a:t>192.168.1.1</a:t>
            </a:r>
            <a:endParaRPr lang="en-US" sz="1400"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75" y="2720516"/>
            <a:ext cx="510817" cy="681089"/>
          </a:xfrm>
          <a:prstGeom prst="rect">
            <a:avLst/>
          </a:prstGeom>
        </p:spPr>
      </p:pic>
      <p:sp>
        <p:nvSpPr>
          <p:cNvPr id="9" name="Rectangle 8"/>
          <p:cNvSpPr/>
          <p:nvPr/>
        </p:nvSpPr>
        <p:spPr>
          <a:xfrm>
            <a:off x="-61866" y="3470603"/>
            <a:ext cx="1172116" cy="338554"/>
          </a:xfrm>
          <a:prstGeom prst="rect">
            <a:avLst/>
          </a:prstGeom>
        </p:spPr>
        <p:txBody>
          <a:bodyPr wrap="none">
            <a:spAutoFit/>
          </a:bodyPr>
          <a:lstStyle/>
          <a:p>
            <a:pPr lvl="1"/>
            <a:r>
              <a:rPr lang="en-US" sz="1600" dirty="0">
                <a:solidFill>
                  <a:srgbClr val="00B050"/>
                </a:solidFill>
              </a:rPr>
              <a:t>55.66.77.88</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4628" y="153407"/>
            <a:ext cx="510817" cy="681089"/>
          </a:xfrm>
          <a:prstGeom prst="rect">
            <a:avLst/>
          </a:prstGeom>
        </p:spPr>
      </p:pic>
      <p:sp>
        <p:nvSpPr>
          <p:cNvPr id="11" name="Rectangle 10"/>
          <p:cNvSpPr/>
          <p:nvPr/>
        </p:nvSpPr>
        <p:spPr>
          <a:xfrm>
            <a:off x="6989354" y="870214"/>
            <a:ext cx="1139592" cy="307777"/>
          </a:xfrm>
          <a:prstGeom prst="rect">
            <a:avLst/>
          </a:prstGeom>
        </p:spPr>
        <p:txBody>
          <a:bodyPr wrap="none">
            <a:spAutoFit/>
          </a:bodyPr>
          <a:lstStyle/>
          <a:p>
            <a:r>
              <a:rPr lang="en-US" sz="1400" dirty="0">
                <a:solidFill>
                  <a:srgbClr val="FF0000"/>
                </a:solidFill>
              </a:rPr>
              <a:t>192.168.1.50</a:t>
            </a:r>
            <a:endParaRPr lang="en-US" sz="1400" dirty="0"/>
          </a:p>
        </p:txBody>
      </p:sp>
      <p:sp>
        <p:nvSpPr>
          <p:cNvPr id="12" name="Rectangle 11"/>
          <p:cNvSpPr/>
          <p:nvPr/>
        </p:nvSpPr>
        <p:spPr>
          <a:xfrm>
            <a:off x="6439010" y="1468630"/>
            <a:ext cx="2315959" cy="523220"/>
          </a:xfrm>
          <a:prstGeom prst="rect">
            <a:avLst/>
          </a:prstGeom>
        </p:spPr>
        <p:txBody>
          <a:bodyPr wrap="none">
            <a:spAutoFit/>
          </a:bodyPr>
          <a:lstStyle/>
          <a:p>
            <a:pPr algn="ctr"/>
            <a:r>
              <a:rPr lang="en-US" sz="1400" dirty="0" smtClean="0"/>
              <a:t>Routing table</a:t>
            </a:r>
          </a:p>
          <a:p>
            <a:r>
              <a:rPr lang="en-US" sz="1400" dirty="0" smtClean="0">
                <a:solidFill>
                  <a:srgbClr val="00B050"/>
                </a:solidFill>
              </a:rPr>
              <a:t>55.66.77.88 </a:t>
            </a:r>
            <a:r>
              <a:rPr lang="en-US" sz="1400" dirty="0" smtClean="0"/>
              <a:t>↔ </a:t>
            </a:r>
            <a:r>
              <a:rPr lang="en-US" sz="1400" dirty="0" smtClean="0">
                <a:solidFill>
                  <a:srgbClr val="FF0000"/>
                </a:solidFill>
              </a:rPr>
              <a:t>192.168.1.50</a:t>
            </a:r>
            <a:endParaRPr lang="en-US" sz="1400" dirty="0"/>
          </a:p>
        </p:txBody>
      </p:sp>
      <p:sp>
        <p:nvSpPr>
          <p:cNvPr id="19" name="Right Arrow 18"/>
          <p:cNvSpPr/>
          <p:nvPr/>
        </p:nvSpPr>
        <p:spPr>
          <a:xfrm rot="1382136">
            <a:off x="6264119" y="3950042"/>
            <a:ext cx="1412682" cy="416792"/>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sp>
        <p:nvSpPr>
          <p:cNvPr id="25" name="Rectangle 24"/>
          <p:cNvSpPr/>
          <p:nvPr/>
        </p:nvSpPr>
        <p:spPr>
          <a:xfrm>
            <a:off x="1428750" y="2380345"/>
            <a:ext cx="1177628" cy="11211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a:t>
            </a:r>
            <a:r>
              <a:rPr lang="en-US" sz="1600" dirty="0" smtClean="0">
                <a:solidFill>
                  <a:srgbClr val="00B050"/>
                </a:solidFill>
                <a:latin typeface="Lucida Sans" panose="020B0602030504020204" pitchFamily="34" charset="0"/>
              </a:rPr>
              <a:t> </a:t>
            </a:r>
            <a:r>
              <a:rPr lang="en-US" sz="1600" dirty="0" err="1" smtClean="0">
                <a:solidFill>
                  <a:srgbClr val="00B050"/>
                </a:solidFill>
                <a:latin typeface="Lucida Sans" panose="020B0602030504020204" pitchFamily="34" charset="0"/>
              </a:rPr>
              <a:t>A</a:t>
            </a:r>
            <a:r>
              <a:rPr lang="en-US" sz="1600" baseline="-25000" dirty="0" err="1" smtClean="0">
                <a:solidFill>
                  <a:srgbClr val="00B050"/>
                </a:solidFill>
                <a:latin typeface="Lucida Sans" panose="020B0602030504020204" pitchFamily="34" charset="0"/>
              </a:rPr>
              <a:t>pub</a:t>
            </a:r>
            <a:r>
              <a:rPr lang="en-US" sz="1600" dirty="0" smtClean="0">
                <a:solidFill>
                  <a:schemeClr val="tx1"/>
                </a:solidFill>
                <a:latin typeface="Lucida Sans" panose="020B0602030504020204" pitchFamily="34" charset="0"/>
                <a:sym typeface="Wingdings" panose="05000000000000000000" pitchFamily="2" charset="2"/>
              </a:rPr>
              <a:t> To: </a:t>
            </a:r>
            <a:r>
              <a:rPr lang="en-US" sz="1600" dirty="0" err="1" smtClean="0">
                <a:solidFill>
                  <a:schemeClr val="tx1"/>
                </a:solidFill>
                <a:latin typeface="Lucida Sans" panose="020B0602030504020204" pitchFamily="34" charset="0"/>
                <a:sym typeface="Wingdings" panose="05000000000000000000" pitchFamily="2" charset="2"/>
              </a:rPr>
              <a:t>dst</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6" name="Rectangle 25"/>
          <p:cNvSpPr/>
          <p:nvPr/>
        </p:nvSpPr>
        <p:spPr>
          <a:xfrm>
            <a:off x="2834978" y="2380344"/>
            <a:ext cx="1451909" cy="21117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 </a:t>
            </a:r>
            <a:r>
              <a:rPr lang="en-US" sz="1600" dirty="0" err="1">
                <a:solidFill>
                  <a:srgbClr val="00B050"/>
                </a:solidFill>
                <a:latin typeface="Lucida Sans" panose="020B0602030504020204" pitchFamily="34" charset="0"/>
              </a:rPr>
              <a:t>A</a:t>
            </a:r>
            <a:r>
              <a:rPr lang="en-US" sz="1600" baseline="-25000" dirty="0" err="1">
                <a:solidFill>
                  <a:srgbClr val="00B050"/>
                </a:solidFill>
                <a:latin typeface="Lucida Sans" panose="020B0602030504020204" pitchFamily="34" charset="0"/>
              </a:rPr>
              <a:t>pub</a:t>
            </a:r>
            <a:r>
              <a:rPr lang="en-US" sz="1600" baseline="-25000" dirty="0">
                <a:solidFill>
                  <a:srgbClr val="00B050"/>
                </a:solidFill>
                <a:latin typeface="Lucida Sans" panose="020B0602030504020204" pitchFamily="34" charset="0"/>
              </a:rPr>
              <a:t> </a:t>
            </a:r>
            <a:r>
              <a:rPr lang="en-US" sz="1600" dirty="0" smtClean="0">
                <a:latin typeface="Lucida Sans" panose="020B0602030504020204" pitchFamily="34" charset="0"/>
                <a:sym typeface="Wingdings" panose="05000000000000000000" pitchFamily="2" charset="2"/>
              </a:rPr>
              <a:t> </a:t>
            </a:r>
            <a:r>
              <a:rPr lang="en-US" sz="1600" dirty="0" smtClean="0">
                <a:solidFill>
                  <a:schemeClr val="tx1"/>
                </a:solidFill>
                <a:latin typeface="Lucida Sans" panose="020B0602030504020204" pitchFamily="34" charset="0"/>
              </a:rPr>
              <a:t>To: </a:t>
            </a:r>
            <a:r>
              <a:rPr lang="en-US" sz="1600" dirty="0" err="1" smtClean="0">
                <a:solidFill>
                  <a:srgbClr val="00B050"/>
                </a:solidFill>
                <a:latin typeface="Lucida Sans" panose="020B0602030504020204" pitchFamily="34" charset="0"/>
              </a:rPr>
              <a:t>FW</a:t>
            </a:r>
            <a:r>
              <a:rPr lang="en-US" sz="1600" baseline="-25000" dirty="0" err="1" smtClean="0">
                <a:solidFill>
                  <a:srgbClr val="00B050"/>
                </a:solidFill>
                <a:latin typeface="Lucida Sans" panose="020B0602030504020204" pitchFamily="34" charset="0"/>
              </a:rPr>
              <a:t>pub</a:t>
            </a:r>
            <a:endParaRPr lang="en-US" sz="1600" baseline="-250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a:solidFill>
                <a:srgbClr val="00B050"/>
              </a:solidFill>
              <a:latin typeface="Lucida Sans" panose="020B0602030504020204" pitchFamily="34" charset="0"/>
            </a:endParaRPr>
          </a:p>
          <a:p>
            <a:pPr algn="ctr"/>
            <a:endParaRPr lang="en-US" sz="1600" dirty="0">
              <a:latin typeface="Lucida Sans" panose="020B0602030504020204" pitchFamily="34" charset="0"/>
            </a:endParaRPr>
          </a:p>
        </p:txBody>
      </p:sp>
      <p:sp>
        <p:nvSpPr>
          <p:cNvPr id="27" name="Rectangle 26"/>
          <p:cNvSpPr/>
          <p:nvPr/>
        </p:nvSpPr>
        <p:spPr>
          <a:xfrm>
            <a:off x="2949278" y="3272865"/>
            <a:ext cx="1163672" cy="1022339"/>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 </a:t>
            </a:r>
            <a:r>
              <a:rPr lang="en-US" sz="1600" dirty="0" err="1" smtClean="0">
                <a:solidFill>
                  <a:srgbClr val="FF0000"/>
                </a:solidFill>
                <a:latin typeface="Lucida Sans" panose="020B0602030504020204" pitchFamily="34" charset="0"/>
              </a:rPr>
              <a:t>A</a:t>
            </a:r>
            <a:r>
              <a:rPr lang="en-US" sz="1600" baseline="-25000" dirty="0" err="1" smtClean="0">
                <a:solidFill>
                  <a:srgbClr val="FF0000"/>
                </a:solidFill>
                <a:latin typeface="Lucida Sans" panose="020B0602030504020204" pitchFamily="34" charset="0"/>
              </a:rPr>
              <a:t>priv</a:t>
            </a:r>
            <a:endParaRPr lang="en-US" sz="1600" baseline="-25000" dirty="0" smtClean="0">
              <a:solidFill>
                <a:srgbClr val="FF0000"/>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 </a:t>
            </a:r>
            <a:r>
              <a:rPr lang="en-US" sz="1600" dirty="0" err="1" smtClean="0">
                <a:solidFill>
                  <a:schemeClr val="tx1"/>
                </a:solidFill>
                <a:latin typeface="Lucida Sans" panose="020B0602030504020204" pitchFamily="34" charset="0"/>
                <a:sym typeface="Wingdings" panose="05000000000000000000" pitchFamily="2" charset="2"/>
              </a:rPr>
              <a:t>dst</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8" name="Rectangle 27"/>
          <p:cNvSpPr/>
          <p:nvPr/>
        </p:nvSpPr>
        <p:spPr>
          <a:xfrm>
            <a:off x="5050972" y="2380344"/>
            <a:ext cx="1163672" cy="1121122"/>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a:solidFill>
                  <a:srgbClr val="FF0000"/>
                </a:solidFill>
                <a:latin typeface="Lucida Sans" panose="020B0602030504020204" pitchFamily="34" charset="0"/>
              </a:rPr>
              <a:t>A</a:t>
            </a:r>
            <a:r>
              <a:rPr lang="en-US" sz="1600" baseline="-25000" dirty="0" err="1">
                <a:solidFill>
                  <a:srgbClr val="FF0000"/>
                </a:solidFill>
                <a:latin typeface="Lucida Sans" panose="020B0602030504020204" pitchFamily="34" charset="0"/>
              </a:rPr>
              <a:t>priv</a:t>
            </a:r>
            <a:endParaRPr lang="en-US" sz="1600" baseline="-25000" dirty="0">
              <a:solidFill>
                <a:srgbClr val="FF0000"/>
              </a:solidFill>
              <a:latin typeface="Lucida Sans" panose="020B0602030504020204" pitchFamily="34" charset="0"/>
            </a:endParaRPr>
          </a:p>
          <a:p>
            <a:pPr algn="ctr"/>
            <a:r>
              <a:rPr lang="en-US" sz="1600" dirty="0">
                <a:solidFill>
                  <a:schemeClr val="tx1"/>
                </a:solidFill>
                <a:latin typeface="Lucida Sans" panose="020B0602030504020204" pitchFamily="34" charset="0"/>
                <a:sym typeface="Wingdings" panose="05000000000000000000" pitchFamily="2" charset="2"/>
              </a:rPr>
              <a:t>To: </a:t>
            </a:r>
            <a:r>
              <a:rPr lang="en-US" sz="1600" dirty="0" err="1">
                <a:solidFill>
                  <a:schemeClr val="tx1"/>
                </a:solidFill>
                <a:latin typeface="Lucida Sans" panose="020B0602030504020204" pitchFamily="34" charset="0"/>
                <a:sym typeface="Wingdings" panose="05000000000000000000" pitchFamily="2" charset="2"/>
              </a:rPr>
              <a:t>dst</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9" name="Right Arrow 28"/>
          <p:cNvSpPr/>
          <p:nvPr/>
        </p:nvSpPr>
        <p:spPr>
          <a:xfrm>
            <a:off x="4385101" y="2854149"/>
            <a:ext cx="628650" cy="381000"/>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pic>
        <p:nvPicPr>
          <p:cNvPr id="30" name="Picture 4" descr="http://icons.iconarchive.com/icons/double-j-design/childish/128/Ke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320606">
            <a:off x="4086418" y="2459596"/>
            <a:ext cx="355196" cy="47359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1428750" y="4696519"/>
            <a:ext cx="1177628" cy="11211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a:t>
            </a:r>
            <a:r>
              <a:rPr lang="en-US" sz="1600" dirty="0" smtClean="0">
                <a:solidFill>
                  <a:srgbClr val="00B050"/>
                </a:solidFill>
                <a:latin typeface="Lucida Sans" panose="020B0602030504020204" pitchFamily="34" charset="0"/>
              </a:rPr>
              <a:t> </a:t>
            </a:r>
            <a:r>
              <a:rPr lang="en-US" sz="1600" dirty="0" err="1" smtClean="0">
                <a:solidFill>
                  <a:schemeClr val="tx1"/>
                </a:solidFill>
                <a:latin typeface="Lucida Sans" panose="020B0602030504020204" pitchFamily="34" charset="0"/>
              </a:rPr>
              <a:t>src</a:t>
            </a:r>
            <a:endParaRPr lang="en-US" sz="1600" dirty="0" smtClean="0">
              <a:solidFill>
                <a:schemeClr val="tx1"/>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 </a:t>
            </a:r>
            <a:r>
              <a:rPr lang="en-US" sz="1600" dirty="0" err="1">
                <a:solidFill>
                  <a:srgbClr val="00B050"/>
                </a:solidFill>
                <a:latin typeface="Lucida Sans" panose="020B0602030504020204" pitchFamily="34" charset="0"/>
              </a:rPr>
              <a:t>A</a:t>
            </a:r>
            <a:r>
              <a:rPr lang="en-US" sz="1600" baseline="-25000" dirty="0" err="1">
                <a:solidFill>
                  <a:srgbClr val="00B050"/>
                </a:solidFill>
                <a:latin typeface="Lucida Sans" panose="020B0602030504020204" pitchFamily="34" charset="0"/>
              </a:rPr>
              <a:t>pub</a:t>
            </a:r>
            <a:r>
              <a:rPr lang="en-US" sz="1600" dirty="0">
                <a:solidFill>
                  <a:schemeClr val="tx1"/>
                </a:solidFill>
                <a:latin typeface="Lucida Sans" panose="020B0602030504020204" pitchFamily="34" charset="0"/>
                <a:sym typeface="Wingdings" panose="05000000000000000000" pitchFamily="2" charset="2"/>
              </a:rPr>
              <a:t> </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2" name="Rectangle 31"/>
          <p:cNvSpPr/>
          <p:nvPr/>
        </p:nvSpPr>
        <p:spPr>
          <a:xfrm>
            <a:off x="2834978" y="4696518"/>
            <a:ext cx="1451909" cy="21117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 </a:t>
            </a:r>
            <a:r>
              <a:rPr lang="en-US" sz="1600" dirty="0" err="1" smtClean="0">
                <a:solidFill>
                  <a:srgbClr val="00B050"/>
                </a:solidFill>
                <a:latin typeface="Lucida Sans" panose="020B0602030504020204" pitchFamily="34" charset="0"/>
              </a:rPr>
              <a:t>FW</a:t>
            </a:r>
            <a:r>
              <a:rPr lang="en-US" sz="1600" baseline="-25000" dirty="0" err="1" smtClean="0">
                <a:solidFill>
                  <a:srgbClr val="00B050"/>
                </a:solidFill>
                <a:latin typeface="Lucida Sans" panose="020B0602030504020204" pitchFamily="34" charset="0"/>
              </a:rPr>
              <a:t>pub</a:t>
            </a:r>
            <a:r>
              <a:rPr lang="en-US" sz="1600" baseline="-25000" dirty="0" smtClean="0">
                <a:solidFill>
                  <a:srgbClr val="00B050"/>
                </a:solidFill>
                <a:latin typeface="Lucida Sans" panose="020B0602030504020204" pitchFamily="34" charset="0"/>
              </a:rPr>
              <a:t> </a:t>
            </a:r>
            <a:r>
              <a:rPr lang="en-US" sz="1600" dirty="0" smtClean="0">
                <a:latin typeface="Lucida Sans" panose="020B0602030504020204" pitchFamily="34" charset="0"/>
                <a:sym typeface="Wingdings" panose="05000000000000000000" pitchFamily="2" charset="2"/>
              </a:rPr>
              <a:t> </a:t>
            </a:r>
            <a:r>
              <a:rPr lang="en-US" sz="1600" dirty="0" smtClean="0">
                <a:solidFill>
                  <a:schemeClr val="tx1"/>
                </a:solidFill>
                <a:latin typeface="Lucida Sans" panose="020B0602030504020204" pitchFamily="34" charset="0"/>
              </a:rPr>
              <a:t>To: </a:t>
            </a:r>
            <a:r>
              <a:rPr lang="en-US" sz="1600" dirty="0" err="1">
                <a:solidFill>
                  <a:srgbClr val="00B050"/>
                </a:solidFill>
                <a:latin typeface="Lucida Sans" panose="020B0602030504020204" pitchFamily="34" charset="0"/>
              </a:rPr>
              <a:t>A</a:t>
            </a:r>
            <a:r>
              <a:rPr lang="en-US" sz="1600" baseline="-25000" dirty="0" err="1" smtClean="0">
                <a:solidFill>
                  <a:srgbClr val="00B050"/>
                </a:solidFill>
                <a:latin typeface="Lucida Sans" panose="020B0602030504020204" pitchFamily="34" charset="0"/>
              </a:rPr>
              <a:t>pub</a:t>
            </a:r>
            <a:endParaRPr lang="en-US" sz="1600" baseline="-250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a:solidFill>
                <a:srgbClr val="00B050"/>
              </a:solidFill>
              <a:latin typeface="Lucida Sans" panose="020B0602030504020204" pitchFamily="34" charset="0"/>
            </a:endParaRPr>
          </a:p>
          <a:p>
            <a:pPr algn="ctr"/>
            <a:endParaRPr lang="en-US" sz="1600" dirty="0">
              <a:latin typeface="Lucida Sans" panose="020B0602030504020204" pitchFamily="34" charset="0"/>
            </a:endParaRPr>
          </a:p>
        </p:txBody>
      </p:sp>
      <p:sp>
        <p:nvSpPr>
          <p:cNvPr id="33" name="Rectangle 32"/>
          <p:cNvSpPr/>
          <p:nvPr/>
        </p:nvSpPr>
        <p:spPr>
          <a:xfrm>
            <a:off x="2949278" y="5589039"/>
            <a:ext cx="1163672" cy="1022339"/>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a:solidFill>
                  <a:schemeClr val="tx1"/>
                </a:solidFill>
                <a:latin typeface="Lucida Sans" panose="020B0602030504020204" pitchFamily="34" charset="0"/>
              </a:rPr>
              <a:t>src</a:t>
            </a:r>
            <a:endParaRPr lang="en-US" sz="1600" dirty="0">
              <a:solidFill>
                <a:schemeClr val="tx1"/>
              </a:solidFill>
              <a:latin typeface="Lucida Sans" panose="020B0602030504020204" pitchFamily="34" charset="0"/>
            </a:endParaRPr>
          </a:p>
          <a:p>
            <a:pPr algn="ctr"/>
            <a:r>
              <a:rPr lang="en-US" sz="1600" dirty="0">
                <a:solidFill>
                  <a:schemeClr val="tx1"/>
                </a:solidFill>
                <a:latin typeface="Lucida Sans" panose="020B0602030504020204" pitchFamily="34" charset="0"/>
                <a:sym typeface="Wingdings" panose="05000000000000000000" pitchFamily="2" charset="2"/>
              </a:rPr>
              <a:t>To: </a:t>
            </a:r>
            <a:r>
              <a:rPr lang="en-US" sz="1600" dirty="0" err="1">
                <a:solidFill>
                  <a:srgbClr val="FF0000"/>
                </a:solidFill>
                <a:latin typeface="Lucida Sans" panose="020B0602030504020204" pitchFamily="34" charset="0"/>
              </a:rPr>
              <a:t>A</a:t>
            </a:r>
            <a:r>
              <a:rPr lang="en-US" sz="1600" baseline="-25000" dirty="0" err="1">
                <a:solidFill>
                  <a:srgbClr val="FF0000"/>
                </a:solidFill>
                <a:latin typeface="Lucida Sans" panose="020B0602030504020204" pitchFamily="34" charset="0"/>
              </a:rPr>
              <a:t>priv</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4" name="Rectangle 33"/>
          <p:cNvSpPr/>
          <p:nvPr/>
        </p:nvSpPr>
        <p:spPr>
          <a:xfrm>
            <a:off x="5050972" y="4696518"/>
            <a:ext cx="1163672" cy="1121122"/>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smtClean="0">
                <a:solidFill>
                  <a:schemeClr val="tx1"/>
                </a:solidFill>
                <a:latin typeface="Lucida Sans" panose="020B0602030504020204" pitchFamily="34" charset="0"/>
              </a:rPr>
              <a:t>src</a:t>
            </a:r>
            <a:endParaRPr lang="en-US" sz="1600" dirty="0" smtClean="0">
              <a:solidFill>
                <a:schemeClr val="tx1"/>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a:t>
            </a:r>
            <a:r>
              <a:rPr lang="en-US" sz="1600" dirty="0">
                <a:solidFill>
                  <a:schemeClr val="tx1"/>
                </a:solidFill>
                <a:latin typeface="Lucida Sans" panose="020B0602030504020204" pitchFamily="34" charset="0"/>
                <a:sym typeface="Wingdings" panose="05000000000000000000" pitchFamily="2" charset="2"/>
              </a:rPr>
              <a:t>: </a:t>
            </a:r>
            <a:r>
              <a:rPr lang="en-US" sz="1600" dirty="0" err="1" smtClean="0">
                <a:solidFill>
                  <a:srgbClr val="FF0000"/>
                </a:solidFill>
                <a:latin typeface="Lucida Sans" panose="020B0602030504020204" pitchFamily="34" charset="0"/>
              </a:rPr>
              <a:t>A</a:t>
            </a:r>
            <a:r>
              <a:rPr lang="en-US" sz="1600" baseline="-25000" dirty="0" err="1" smtClean="0">
                <a:solidFill>
                  <a:srgbClr val="FF0000"/>
                </a:solidFill>
                <a:latin typeface="Lucida Sans" panose="020B0602030504020204" pitchFamily="34" charset="0"/>
              </a:rPr>
              <a:t>priv</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5" name="Right Arrow 34"/>
          <p:cNvSpPr/>
          <p:nvPr/>
        </p:nvSpPr>
        <p:spPr>
          <a:xfrm rot="10800000">
            <a:off x="4343401" y="5170323"/>
            <a:ext cx="628650" cy="381000"/>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pic>
        <p:nvPicPr>
          <p:cNvPr id="36" name="Picture 4" descr="http://icons.iconarchive.com/icons/double-j-design/childish/128/Ke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320606">
            <a:off x="4086418" y="4775770"/>
            <a:ext cx="355196" cy="473594"/>
          </a:xfrm>
          <a:prstGeom prst="rect">
            <a:avLst/>
          </a:prstGeom>
          <a:noFill/>
          <a:extLst>
            <a:ext uri="{909E8E84-426E-40dd-AFC4-6F175D3DCCD1}">
              <a14:hiddenFill xmlns:a14="http://schemas.microsoft.com/office/drawing/2010/main">
                <a:solidFill>
                  <a:srgbClr val="FFFFFF"/>
                </a:solidFill>
              </a14:hiddenFill>
            </a:ext>
          </a:extLst>
        </p:spPr>
      </p:pic>
      <p:sp>
        <p:nvSpPr>
          <p:cNvPr id="37" name="Right Arrow 36"/>
          <p:cNvSpPr/>
          <p:nvPr/>
        </p:nvSpPr>
        <p:spPr>
          <a:xfrm rot="12186234">
            <a:off x="6272387" y="5454245"/>
            <a:ext cx="1412682" cy="416792"/>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sp>
        <p:nvSpPr>
          <p:cNvPr id="3" name="TextBox 2"/>
          <p:cNvSpPr txBox="1"/>
          <p:nvPr/>
        </p:nvSpPr>
        <p:spPr>
          <a:xfrm>
            <a:off x="7815444" y="4492064"/>
            <a:ext cx="963525" cy="584776"/>
          </a:xfrm>
          <a:prstGeom prst="rect">
            <a:avLst/>
          </a:prstGeom>
          <a:noFill/>
        </p:spPr>
        <p:txBody>
          <a:bodyPr wrap="none" rtlCol="0">
            <a:spAutoFit/>
          </a:bodyPr>
          <a:lstStyle/>
          <a:p>
            <a:r>
              <a:rPr lang="en-US" sz="1600" dirty="0" smtClean="0">
                <a:latin typeface="Lucida Sans" panose="020B0602030504020204" pitchFamily="34" charset="0"/>
              </a:rPr>
              <a:t>NAT or</a:t>
            </a:r>
          </a:p>
          <a:p>
            <a:r>
              <a:rPr lang="en-US" sz="1600" dirty="0" smtClean="0">
                <a:latin typeface="Lucida Sans" panose="020B0602030504020204" pitchFamily="34" charset="0"/>
              </a:rPr>
              <a:t>Intranet</a:t>
            </a:r>
          </a:p>
        </p:txBody>
      </p:sp>
    </p:spTree>
    <p:extLst>
      <p:ext uri="{BB962C8B-B14F-4D97-AF65-F5344CB8AC3E}">
        <p14:creationId xmlns:p14="http://schemas.microsoft.com/office/powerpoint/2010/main" val="432135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9"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VPN – Tunnel operation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sz="2800" dirty="0"/>
              <a:t>Client on laptop generates an IP packet</a:t>
            </a:r>
          </a:p>
          <a:p>
            <a:pPr lvl="1"/>
            <a:r>
              <a:rPr lang="en-US" sz="2400" dirty="0"/>
              <a:t>Could be bound for intranet </a:t>
            </a:r>
            <a:r>
              <a:rPr lang="en-US" sz="2400" u="sng" dirty="0"/>
              <a:t>or</a:t>
            </a:r>
            <a:r>
              <a:rPr lang="en-US" sz="2400" dirty="0"/>
              <a:t> external destination</a:t>
            </a:r>
          </a:p>
          <a:p>
            <a:pPr lvl="1"/>
            <a:r>
              <a:rPr lang="en-US" sz="2400" dirty="0"/>
              <a:t>VPN client </a:t>
            </a:r>
            <a:r>
              <a:rPr lang="en-US" sz="2400" u="sng" dirty="0" smtClean="0"/>
              <a:t>securely encapsulates</a:t>
            </a:r>
            <a:r>
              <a:rPr lang="en-US" sz="2400" dirty="0" smtClean="0"/>
              <a:t> </a:t>
            </a:r>
            <a:r>
              <a:rPr lang="en-US" sz="2400" dirty="0"/>
              <a:t>it in another IP packet </a:t>
            </a:r>
            <a:endParaRPr lang="en-US" sz="2400" dirty="0" smtClean="0"/>
          </a:p>
          <a:p>
            <a:pPr lvl="1"/>
            <a:r>
              <a:rPr lang="en-US" sz="2400" dirty="0" smtClean="0"/>
              <a:t>Outer </a:t>
            </a:r>
            <a:r>
              <a:rPr lang="en-US" sz="2400" dirty="0"/>
              <a:t>packet: </a:t>
            </a:r>
            <a:r>
              <a:rPr lang="en-US" sz="2400" dirty="0" err="1"/>
              <a:t>src</a:t>
            </a:r>
            <a:r>
              <a:rPr lang="en-US" sz="2400" dirty="0"/>
              <a:t> = </a:t>
            </a:r>
            <a:r>
              <a:rPr lang="en-US" sz="2400" dirty="0">
                <a:solidFill>
                  <a:srgbClr val="00B050"/>
                </a:solidFill>
              </a:rPr>
              <a:t>55.66.77.88</a:t>
            </a:r>
            <a:r>
              <a:rPr lang="en-US" sz="2400" dirty="0"/>
              <a:t>; </a:t>
            </a:r>
            <a:r>
              <a:rPr lang="en-US" sz="2400" dirty="0" err="1"/>
              <a:t>dst</a:t>
            </a:r>
            <a:r>
              <a:rPr lang="en-US" sz="2400" dirty="0"/>
              <a:t> = </a:t>
            </a:r>
            <a:r>
              <a:rPr lang="en-US" sz="2400" dirty="0">
                <a:solidFill>
                  <a:srgbClr val="00B050"/>
                </a:solidFill>
              </a:rPr>
              <a:t>11.22.33.44</a:t>
            </a:r>
          </a:p>
          <a:p>
            <a:pPr lvl="1"/>
            <a:r>
              <a:rPr lang="en-US" sz="2400" dirty="0"/>
              <a:t>Inner packet: </a:t>
            </a:r>
            <a:r>
              <a:rPr lang="en-US" sz="2400" dirty="0" err="1"/>
              <a:t>src</a:t>
            </a:r>
            <a:r>
              <a:rPr lang="en-US" sz="2400" dirty="0"/>
              <a:t> = </a:t>
            </a:r>
            <a:r>
              <a:rPr lang="en-US" sz="2400" dirty="0">
                <a:solidFill>
                  <a:srgbClr val="FF0000"/>
                </a:solidFill>
              </a:rPr>
              <a:t>192.168.1.50</a:t>
            </a:r>
            <a:r>
              <a:rPr lang="en-US" sz="2400" dirty="0"/>
              <a:t>; </a:t>
            </a:r>
            <a:r>
              <a:rPr lang="en-US" sz="2400" dirty="0" err="1"/>
              <a:t>dst</a:t>
            </a:r>
            <a:r>
              <a:rPr lang="en-US" sz="2400" dirty="0"/>
              <a:t> = whatever</a:t>
            </a:r>
          </a:p>
          <a:p>
            <a:pPr marL="514350" indent="-514350">
              <a:buFont typeface="+mj-lt"/>
              <a:buAutoNum type="arabicPeriod"/>
            </a:pPr>
            <a:r>
              <a:rPr lang="en-US" sz="2800" dirty="0"/>
              <a:t>VPN server decrypts outer packet, forwards inner packet</a:t>
            </a:r>
          </a:p>
          <a:p>
            <a:pPr marL="514350" indent="-514350">
              <a:buFont typeface="+mj-lt"/>
              <a:buAutoNum type="arabicPeriod"/>
            </a:pPr>
            <a:r>
              <a:rPr lang="en-US" sz="2800" dirty="0"/>
              <a:t>Receives a response addressed to </a:t>
            </a:r>
            <a:r>
              <a:rPr lang="en-US" sz="2800" dirty="0">
                <a:solidFill>
                  <a:srgbClr val="FF0000"/>
                </a:solidFill>
              </a:rPr>
              <a:t>192.168.1.50</a:t>
            </a:r>
            <a:endParaRPr lang="en-US" sz="2800" dirty="0"/>
          </a:p>
          <a:p>
            <a:pPr lvl="1"/>
            <a:r>
              <a:rPr lang="en-US" sz="2400" dirty="0"/>
              <a:t>Looks at routing table, realizes this is via VPN</a:t>
            </a:r>
          </a:p>
          <a:p>
            <a:pPr lvl="1"/>
            <a:r>
              <a:rPr lang="en-US" sz="2400" dirty="0"/>
              <a:t>Encapsulates it in an outer packet with </a:t>
            </a:r>
            <a:br>
              <a:rPr lang="en-US" sz="2400" dirty="0"/>
            </a:br>
            <a:r>
              <a:rPr lang="en-US" sz="2400" dirty="0" err="1"/>
              <a:t>src</a:t>
            </a:r>
            <a:r>
              <a:rPr lang="en-US" sz="2400" dirty="0"/>
              <a:t> = whatever, </a:t>
            </a:r>
            <a:r>
              <a:rPr lang="en-US" sz="2400" dirty="0" err="1"/>
              <a:t>dst</a:t>
            </a:r>
            <a:r>
              <a:rPr lang="en-US" sz="2400" dirty="0"/>
              <a:t> = </a:t>
            </a:r>
            <a:r>
              <a:rPr lang="en-US" sz="2400" dirty="0">
                <a:solidFill>
                  <a:srgbClr val="00B050"/>
                </a:solidFill>
              </a:rPr>
              <a:t>55.66.77.88 </a:t>
            </a:r>
            <a:r>
              <a:rPr lang="en-US" sz="2400" dirty="0"/>
              <a:t>and forwards it</a:t>
            </a:r>
          </a:p>
          <a:p>
            <a:pPr marL="514350" indent="-514350">
              <a:buFont typeface="+mj-lt"/>
              <a:buAutoNum type="arabicPeriod"/>
            </a:pPr>
            <a:r>
              <a:rPr lang="en-US" sz="2800" dirty="0"/>
              <a:t>VPN client decrypts outer packet, passes on inner packet to application software</a:t>
            </a:r>
          </a:p>
          <a:p>
            <a:pPr marL="0" indent="0">
              <a:buNone/>
            </a:pPr>
            <a:endParaRPr lang="en-US" sz="2800" dirty="0"/>
          </a:p>
          <a:p>
            <a:pPr marL="0" indent="0">
              <a:buNone/>
            </a:pPr>
            <a:r>
              <a:rPr lang="en-US" sz="2800" dirty="0"/>
              <a:t>Result: client applications think and act as if they are on Intranet</a:t>
            </a:r>
          </a:p>
        </p:txBody>
      </p:sp>
    </p:spTree>
    <p:extLst>
      <p:ext uri="{BB962C8B-B14F-4D97-AF65-F5344CB8AC3E}">
        <p14:creationId xmlns:p14="http://schemas.microsoft.com/office/powerpoint/2010/main" val="1193115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VPNs</a:t>
            </a:r>
            <a:endParaRPr lang="en-US" dirty="0"/>
          </a:p>
        </p:txBody>
      </p:sp>
      <p:sp>
        <p:nvSpPr>
          <p:cNvPr id="3" name="Content Placeholder 2"/>
          <p:cNvSpPr>
            <a:spLocks noGrp="1"/>
          </p:cNvSpPr>
          <p:nvPr>
            <p:ph idx="1"/>
          </p:nvPr>
        </p:nvSpPr>
        <p:spPr/>
        <p:txBody>
          <a:bodyPr/>
          <a:lstStyle/>
          <a:p>
            <a:r>
              <a:rPr lang="en-US" dirty="0" smtClean="0"/>
              <a:t>Tunneling, security, </a:t>
            </a:r>
            <a:r>
              <a:rPr lang="en-US" dirty="0" err="1" smtClean="0"/>
              <a:t>QoS</a:t>
            </a:r>
            <a:endParaRPr lang="en-US" dirty="0" smtClean="0"/>
          </a:p>
          <a:p>
            <a:endParaRPr lang="en-US" dirty="0" smtClean="0"/>
          </a:p>
          <a:p>
            <a:r>
              <a:rPr lang="en-US" dirty="0" smtClean="0"/>
              <a:t>Can also tunnel through SSH instead of IP</a:t>
            </a:r>
            <a:endParaRPr lang="en-US" dirty="0"/>
          </a:p>
          <a:p>
            <a:endParaRPr lang="en-US" dirty="0" smtClean="0"/>
          </a:p>
          <a:p>
            <a:r>
              <a:rPr lang="en-US" dirty="0" smtClean="0"/>
              <a:t>Encryption, tunneling, firewall all possible in different layers</a:t>
            </a:r>
            <a:r>
              <a:rPr lang="en-US" dirty="0" smtClean="0"/>
              <a:t>!</a:t>
            </a:r>
            <a:endParaRPr lang="en-US" dirty="0"/>
          </a:p>
        </p:txBody>
      </p:sp>
    </p:spTree>
    <p:extLst>
      <p:ext uri="{BB962C8B-B14F-4D97-AF65-F5344CB8AC3E}">
        <p14:creationId xmlns:p14="http://schemas.microsoft.com/office/powerpoint/2010/main" val="3890418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dirty="0" smtClean="0"/>
              <a:t>Benefits of VPNs</a:t>
            </a:r>
            <a:endParaRPr lang="en-US" dirty="0"/>
          </a:p>
        </p:txBody>
      </p:sp>
      <p:sp>
        <p:nvSpPr>
          <p:cNvPr id="1721347" name="Rectangle 3"/>
          <p:cNvSpPr>
            <a:spLocks noGrp="1" noChangeArrowheads="1"/>
          </p:cNvSpPr>
          <p:nvPr>
            <p:ph idx="1"/>
          </p:nvPr>
        </p:nvSpPr>
        <p:spPr/>
        <p:txBody>
          <a:bodyPr/>
          <a:lstStyle/>
          <a:p>
            <a:r>
              <a:rPr lang="en-US"/>
              <a:t>IP not really global (private addresses)</a:t>
            </a:r>
          </a:p>
          <a:p>
            <a:pPr lvl="1"/>
            <a:r>
              <a:rPr lang="en-US"/>
              <a:t>VPN makes separated IP sites look like one private IP network</a:t>
            </a:r>
          </a:p>
          <a:p>
            <a:r>
              <a:rPr lang="en-US"/>
              <a:t>Security</a:t>
            </a:r>
          </a:p>
          <a:p>
            <a:r>
              <a:rPr lang="en-US"/>
              <a:t>Bandwidth guarantees across ISP</a:t>
            </a:r>
          </a:p>
          <a:p>
            <a:pPr lvl="1"/>
            <a:r>
              <a:rPr lang="en-US"/>
              <a:t>QoS, SLAs</a:t>
            </a:r>
          </a:p>
          <a:p>
            <a:r>
              <a:rPr lang="en-US"/>
              <a:t>Simplified network operation</a:t>
            </a:r>
          </a:p>
          <a:p>
            <a:pPr lvl="1"/>
            <a:r>
              <a:rPr lang="en-US"/>
              <a:t>ISP can do the routing for you</a:t>
            </a:r>
          </a:p>
        </p:txBody>
      </p:sp>
    </p:spTree>
    <p:extLst>
      <p:ext uri="{BB962C8B-B14F-4D97-AF65-F5344CB8AC3E}">
        <p14:creationId xmlns:p14="http://schemas.microsoft.com/office/powerpoint/2010/main" val="88736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3394" name="Rectangle 2"/>
          <p:cNvSpPr>
            <a:spLocks noGrp="1" noChangeArrowheads="1"/>
          </p:cNvSpPr>
          <p:nvPr>
            <p:ph type="title"/>
          </p:nvPr>
        </p:nvSpPr>
        <p:spPr/>
        <p:txBody>
          <a:bodyPr/>
          <a:lstStyle/>
          <a:p>
            <a:r>
              <a:rPr lang="en-US" smtClean="0"/>
              <a:t>End-to-end VPNs</a:t>
            </a:r>
            <a:endParaRPr lang="en-US"/>
          </a:p>
        </p:txBody>
      </p:sp>
      <p:sp>
        <p:nvSpPr>
          <p:cNvPr id="1723395" name="Rectangle 3"/>
          <p:cNvSpPr>
            <a:spLocks noGrp="1" noChangeArrowheads="1"/>
          </p:cNvSpPr>
          <p:nvPr>
            <p:ph idx="1"/>
          </p:nvPr>
        </p:nvSpPr>
        <p:spPr/>
        <p:txBody>
          <a:bodyPr/>
          <a:lstStyle/>
          <a:p>
            <a:r>
              <a:rPr lang="en-US" smtClean="0"/>
              <a:t>Solves problem of how to connect remote hosts to a firewalled network</a:t>
            </a:r>
            <a:endParaRPr lang="en-US"/>
          </a:p>
        </p:txBody>
      </p:sp>
      <p:sp>
        <p:nvSpPr>
          <p:cNvPr id="1723396" name="Cloud"/>
          <p:cNvSpPr>
            <a:spLocks noChangeAspect="1" noEditPoints="1" noChangeArrowheads="1"/>
          </p:cNvSpPr>
          <p:nvPr/>
        </p:nvSpPr>
        <p:spPr bwMode="auto">
          <a:xfrm>
            <a:off x="5924550" y="3267075"/>
            <a:ext cx="2346325" cy="11334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 (private network)</a:t>
            </a:r>
          </a:p>
        </p:txBody>
      </p:sp>
      <p:sp>
        <p:nvSpPr>
          <p:cNvPr id="1723397" name="Cloud"/>
          <p:cNvSpPr>
            <a:spLocks noChangeAspect="1" noEditPoints="1" noChangeArrowheads="1"/>
          </p:cNvSpPr>
          <p:nvPr/>
        </p:nvSpPr>
        <p:spPr bwMode="auto">
          <a:xfrm>
            <a:off x="1938338" y="3475038"/>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Internet</a:t>
            </a:r>
          </a:p>
        </p:txBody>
      </p:sp>
      <p:sp>
        <p:nvSpPr>
          <p:cNvPr id="1723398" name="Text Box 6"/>
          <p:cNvSpPr txBox="1">
            <a:spLocks noChangeArrowheads="1"/>
          </p:cNvSpPr>
          <p:nvPr/>
        </p:nvSpPr>
        <p:spPr bwMode="auto">
          <a:xfrm>
            <a:off x="1189038" y="4400550"/>
            <a:ext cx="9937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Remote</a:t>
            </a:r>
          </a:p>
          <a:p>
            <a:pPr algn="ctr" eaLnBrk="0" hangingPunct="0">
              <a:spcBef>
                <a:spcPct val="0"/>
              </a:spcBef>
              <a:buClrTx/>
              <a:buFontTx/>
              <a:buNone/>
            </a:pPr>
            <a:r>
              <a:rPr lang="en-US" sz="1800" i="0"/>
              <a:t>Host</a:t>
            </a:r>
          </a:p>
        </p:txBody>
      </p:sp>
      <p:sp>
        <p:nvSpPr>
          <p:cNvPr id="1723399" name="Text Box 7"/>
          <p:cNvSpPr txBox="1">
            <a:spLocks noChangeArrowheads="1"/>
          </p:cNvSpPr>
          <p:nvPr/>
        </p:nvSpPr>
        <p:spPr bwMode="auto">
          <a:xfrm>
            <a:off x="2706688" y="5051425"/>
            <a:ext cx="9937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Remote</a:t>
            </a:r>
          </a:p>
          <a:p>
            <a:pPr algn="ctr" eaLnBrk="0" hangingPunct="0">
              <a:spcBef>
                <a:spcPct val="0"/>
              </a:spcBef>
              <a:buClrTx/>
              <a:buFontTx/>
              <a:buNone/>
            </a:pPr>
            <a:r>
              <a:rPr lang="en-US" sz="1800" i="0"/>
              <a:t>Host</a:t>
            </a:r>
          </a:p>
        </p:txBody>
      </p:sp>
      <p:sp>
        <p:nvSpPr>
          <p:cNvPr id="1723400" name="Text Box 8"/>
          <p:cNvSpPr txBox="1">
            <a:spLocks noChangeArrowheads="1"/>
          </p:cNvSpPr>
          <p:nvPr/>
        </p:nvSpPr>
        <p:spPr bwMode="auto">
          <a:xfrm>
            <a:off x="5430838" y="3475038"/>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FW/</a:t>
            </a:r>
          </a:p>
          <a:p>
            <a:pPr eaLnBrk="0" hangingPunct="0">
              <a:spcBef>
                <a:spcPct val="0"/>
              </a:spcBef>
              <a:buClrTx/>
              <a:buFontTx/>
              <a:buNone/>
            </a:pPr>
            <a:r>
              <a:rPr lang="en-US" sz="1800" i="0"/>
              <a:t>VPN</a:t>
            </a:r>
          </a:p>
        </p:txBody>
      </p:sp>
      <p:sp>
        <p:nvSpPr>
          <p:cNvPr id="1723401" name="Text Box 9"/>
          <p:cNvSpPr txBox="1">
            <a:spLocks noChangeArrowheads="1"/>
          </p:cNvSpPr>
          <p:nvPr/>
        </p:nvSpPr>
        <p:spPr bwMode="auto">
          <a:xfrm>
            <a:off x="7169150" y="4346575"/>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Site</a:t>
            </a:r>
          </a:p>
          <a:p>
            <a:pPr algn="ctr" eaLnBrk="0" hangingPunct="0">
              <a:spcBef>
                <a:spcPct val="0"/>
              </a:spcBef>
              <a:buClrTx/>
              <a:buFontTx/>
              <a:buNone/>
            </a:pPr>
            <a:r>
              <a:rPr lang="en-US" sz="1800" i="0"/>
              <a:t>Host</a:t>
            </a:r>
          </a:p>
        </p:txBody>
      </p:sp>
      <p:sp>
        <p:nvSpPr>
          <p:cNvPr id="1723402" name="Text Box 10"/>
          <p:cNvSpPr txBox="1">
            <a:spLocks noChangeArrowheads="1"/>
          </p:cNvSpPr>
          <p:nvPr/>
        </p:nvSpPr>
        <p:spPr bwMode="auto">
          <a:xfrm>
            <a:off x="7939088" y="3267075"/>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Site</a:t>
            </a:r>
          </a:p>
          <a:p>
            <a:pPr algn="ctr" eaLnBrk="0" hangingPunct="0">
              <a:spcBef>
                <a:spcPct val="0"/>
              </a:spcBef>
              <a:buClrTx/>
              <a:buFontTx/>
              <a:buNone/>
            </a:pPr>
            <a:r>
              <a:rPr lang="en-US" sz="1800" i="0"/>
              <a:t>Host</a:t>
            </a:r>
          </a:p>
        </p:txBody>
      </p:sp>
      <p:sp>
        <p:nvSpPr>
          <p:cNvPr id="1723403" name="Text Box 11"/>
          <p:cNvSpPr txBox="1">
            <a:spLocks noChangeArrowheads="1"/>
          </p:cNvSpPr>
          <p:nvPr/>
        </p:nvSpPr>
        <p:spPr bwMode="auto">
          <a:xfrm>
            <a:off x="3700463" y="4141788"/>
            <a:ext cx="996950" cy="641350"/>
          </a:xfrm>
          <a:prstGeom prst="rect">
            <a:avLst/>
          </a:prstGeom>
          <a:solidFill>
            <a:schemeClr val="bg1"/>
          </a:solid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IPsec</a:t>
            </a:r>
          </a:p>
          <a:p>
            <a:pPr eaLnBrk="0" hangingPunct="0">
              <a:spcBef>
                <a:spcPct val="0"/>
              </a:spcBef>
              <a:buClrTx/>
              <a:buFontTx/>
              <a:buNone/>
            </a:pPr>
            <a:r>
              <a:rPr lang="en-US" sz="1800" i="0"/>
              <a:t>Tunnels</a:t>
            </a:r>
          </a:p>
        </p:txBody>
      </p:sp>
      <p:sp>
        <p:nvSpPr>
          <p:cNvPr id="1723404" name="Rectangle 12"/>
          <p:cNvSpPr>
            <a:spLocks noChangeArrowheads="1"/>
          </p:cNvSpPr>
          <p:nvPr/>
        </p:nvSpPr>
        <p:spPr bwMode="auto">
          <a:xfrm rot="-1859832">
            <a:off x="3605213" y="4672013"/>
            <a:ext cx="20574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3405" name="Rectangle 13"/>
          <p:cNvSpPr>
            <a:spLocks noChangeArrowheads="1"/>
          </p:cNvSpPr>
          <p:nvPr/>
        </p:nvSpPr>
        <p:spPr bwMode="auto">
          <a:xfrm rot="-900486">
            <a:off x="2182813" y="4125913"/>
            <a:ext cx="32480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8002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468" name="Rectangle 4"/>
          <p:cNvSpPr>
            <a:spLocks noGrp="1" noChangeArrowheads="1"/>
          </p:cNvSpPr>
          <p:nvPr>
            <p:ph type="title"/>
          </p:nvPr>
        </p:nvSpPr>
        <p:spPr/>
        <p:txBody>
          <a:bodyPr/>
          <a:lstStyle/>
          <a:p>
            <a:r>
              <a:rPr lang="en-US"/>
              <a:t>Customer-based Network VPNs</a:t>
            </a:r>
          </a:p>
        </p:txBody>
      </p:sp>
      <p:sp>
        <p:nvSpPr>
          <p:cNvPr id="1726466" name="Cloud"/>
          <p:cNvSpPr>
            <a:spLocks noChangeAspect="1" noEditPoints="1" noChangeArrowheads="1"/>
          </p:cNvSpPr>
          <p:nvPr/>
        </p:nvSpPr>
        <p:spPr bwMode="auto">
          <a:xfrm>
            <a:off x="6115050" y="24066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67" name="Cloud"/>
          <p:cNvSpPr>
            <a:spLocks noChangeAspect="1" noEditPoints="1" noChangeArrowheads="1"/>
          </p:cNvSpPr>
          <p:nvPr/>
        </p:nvSpPr>
        <p:spPr bwMode="auto">
          <a:xfrm>
            <a:off x="2409825" y="2855913"/>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endParaRPr lang="en-US" sz="1800" i="0"/>
          </a:p>
        </p:txBody>
      </p:sp>
      <p:sp>
        <p:nvSpPr>
          <p:cNvPr id="1726469" name="Text Box 5"/>
          <p:cNvSpPr txBox="1">
            <a:spLocks noChangeArrowheads="1"/>
          </p:cNvSpPr>
          <p:nvPr/>
        </p:nvSpPr>
        <p:spPr bwMode="auto">
          <a:xfrm>
            <a:off x="5859463" y="2855913"/>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0" name="Cloud"/>
          <p:cNvSpPr>
            <a:spLocks noChangeAspect="1" noEditPoints="1" noChangeArrowheads="1"/>
          </p:cNvSpPr>
          <p:nvPr/>
        </p:nvSpPr>
        <p:spPr bwMode="auto">
          <a:xfrm>
            <a:off x="1314450" y="2109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1" name="Cloud"/>
          <p:cNvSpPr>
            <a:spLocks noChangeAspect="1" noEditPoints="1" noChangeArrowheads="1"/>
          </p:cNvSpPr>
          <p:nvPr/>
        </p:nvSpPr>
        <p:spPr bwMode="auto">
          <a:xfrm>
            <a:off x="5651500" y="41973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2" name="Cloud"/>
          <p:cNvSpPr>
            <a:spLocks noChangeAspect="1" noEditPoints="1" noChangeArrowheads="1"/>
          </p:cNvSpPr>
          <p:nvPr/>
        </p:nvSpPr>
        <p:spPr bwMode="auto">
          <a:xfrm>
            <a:off x="1066800" y="4395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3" name="Text Box 9"/>
          <p:cNvSpPr txBox="1">
            <a:spLocks noChangeArrowheads="1"/>
          </p:cNvSpPr>
          <p:nvPr/>
        </p:nvSpPr>
        <p:spPr bwMode="auto">
          <a:xfrm>
            <a:off x="2660650" y="2817813"/>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4" name="Text Box 10"/>
          <p:cNvSpPr txBox="1">
            <a:spLocks noChangeArrowheads="1"/>
          </p:cNvSpPr>
          <p:nvPr/>
        </p:nvSpPr>
        <p:spPr bwMode="auto">
          <a:xfrm>
            <a:off x="2660650" y="42703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5" name="Text Box 11"/>
          <p:cNvSpPr txBox="1">
            <a:spLocks noChangeArrowheads="1"/>
          </p:cNvSpPr>
          <p:nvPr/>
        </p:nvSpPr>
        <p:spPr bwMode="auto">
          <a:xfrm>
            <a:off x="5395913" y="400843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6" name="Text Box 12"/>
          <p:cNvSpPr txBox="1">
            <a:spLocks noChangeArrowheads="1"/>
          </p:cNvSpPr>
          <p:nvPr/>
        </p:nvSpPr>
        <p:spPr bwMode="auto">
          <a:xfrm>
            <a:off x="3670300" y="3232150"/>
            <a:ext cx="958850" cy="366713"/>
          </a:xfrm>
          <a:prstGeom prst="rect">
            <a:avLst/>
          </a:prstGeom>
          <a:no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Internet</a:t>
            </a:r>
          </a:p>
        </p:txBody>
      </p:sp>
      <p:sp>
        <p:nvSpPr>
          <p:cNvPr id="1726477" name="Rectangle 13"/>
          <p:cNvSpPr>
            <a:spLocks noChangeArrowheads="1"/>
          </p:cNvSpPr>
          <p:nvPr/>
        </p:nvSpPr>
        <p:spPr bwMode="auto">
          <a:xfrm rot="-395427">
            <a:off x="3094038" y="4295775"/>
            <a:ext cx="23018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78" name="Rectangle 14"/>
          <p:cNvSpPr>
            <a:spLocks noChangeArrowheads="1"/>
          </p:cNvSpPr>
          <p:nvPr/>
        </p:nvSpPr>
        <p:spPr bwMode="auto">
          <a:xfrm rot="609">
            <a:off x="3170238" y="2917825"/>
            <a:ext cx="26416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79" name="Rectangle 15"/>
          <p:cNvSpPr>
            <a:spLocks noChangeArrowheads="1"/>
          </p:cNvSpPr>
          <p:nvPr/>
        </p:nvSpPr>
        <p:spPr bwMode="auto">
          <a:xfrm rot="-3926812">
            <a:off x="5430837" y="3619501"/>
            <a:ext cx="8540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0" name="Rectangle 16"/>
          <p:cNvSpPr>
            <a:spLocks noChangeArrowheads="1"/>
          </p:cNvSpPr>
          <p:nvPr/>
        </p:nvSpPr>
        <p:spPr bwMode="auto">
          <a:xfrm rot="-5420630">
            <a:off x="2344737" y="3686176"/>
            <a:ext cx="10763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1" name="Rectangle 17"/>
          <p:cNvSpPr>
            <a:spLocks noChangeArrowheads="1"/>
          </p:cNvSpPr>
          <p:nvPr/>
        </p:nvSpPr>
        <p:spPr bwMode="auto">
          <a:xfrm rot="-1241759">
            <a:off x="3076575" y="3706813"/>
            <a:ext cx="2808288"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2" name="Text Box 18"/>
          <p:cNvSpPr txBox="1">
            <a:spLocks noChangeArrowheads="1"/>
          </p:cNvSpPr>
          <p:nvPr/>
        </p:nvSpPr>
        <p:spPr bwMode="auto">
          <a:xfrm>
            <a:off x="974725" y="5389563"/>
            <a:ext cx="7559675" cy="1187450"/>
          </a:xfrm>
          <a:prstGeom prst="rect">
            <a:avLst/>
          </a:prstGeom>
          <a:noFill/>
          <a:ln w="9525">
            <a:noFill/>
            <a:miter lim="800000"/>
            <a:headEnd/>
            <a:tailEnd/>
          </a:ln>
          <a:effectLst/>
        </p:spPr>
        <p:txBody>
          <a:bodyPr>
            <a:prstTxWarp prst="textNoShape">
              <a:avLst/>
            </a:prstTxWarp>
            <a:spAutoFit/>
          </a:bodyPr>
          <a:lstStyle/>
          <a:p>
            <a:pPr eaLnBrk="0" hangingPunct="0">
              <a:spcBef>
                <a:spcPct val="0"/>
              </a:spcBef>
              <a:buClrTx/>
              <a:buFontTx/>
              <a:buNone/>
            </a:pPr>
            <a:r>
              <a:rPr lang="en-US" sz="2400" i="0" dirty="0"/>
              <a:t>Customer buys own equipment, configures </a:t>
            </a:r>
            <a:r>
              <a:rPr lang="en-US" sz="2400" i="0" dirty="0" err="1"/>
              <a:t>IPsec</a:t>
            </a:r>
            <a:r>
              <a:rPr lang="en-US" sz="2400" i="0" dirty="0"/>
              <a:t> tunnels over the global internet, manages addressing and routing.  ISP plays no role.</a:t>
            </a:r>
          </a:p>
        </p:txBody>
      </p:sp>
    </p:spTree>
    <p:extLst>
      <p:ext uri="{BB962C8B-B14F-4D97-AF65-F5344CB8AC3E}">
        <p14:creationId xmlns:p14="http://schemas.microsoft.com/office/powerpoint/2010/main" val="390506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6" name="Rectangle 4"/>
          <p:cNvSpPr>
            <a:spLocks noGrp="1" noChangeArrowheads="1"/>
          </p:cNvSpPr>
          <p:nvPr>
            <p:ph type="title"/>
          </p:nvPr>
        </p:nvSpPr>
        <p:spPr/>
        <p:txBody>
          <a:bodyPr/>
          <a:lstStyle/>
          <a:p>
            <a:r>
              <a:rPr lang="en-US"/>
              <a:t>Provider-based Network VPNs</a:t>
            </a:r>
          </a:p>
        </p:txBody>
      </p:sp>
      <p:sp>
        <p:nvSpPr>
          <p:cNvPr id="1728514" name="Cloud"/>
          <p:cNvSpPr>
            <a:spLocks noChangeAspect="1" noEditPoints="1" noChangeArrowheads="1"/>
          </p:cNvSpPr>
          <p:nvPr/>
        </p:nvSpPr>
        <p:spPr bwMode="auto">
          <a:xfrm>
            <a:off x="7043738" y="2109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15" name="Cloud"/>
          <p:cNvSpPr>
            <a:spLocks noChangeAspect="1" noEditPoints="1" noChangeArrowheads="1"/>
          </p:cNvSpPr>
          <p:nvPr/>
        </p:nvSpPr>
        <p:spPr bwMode="auto">
          <a:xfrm>
            <a:off x="2409825" y="2855913"/>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endParaRPr lang="en-US" sz="1800" i="0"/>
          </a:p>
        </p:txBody>
      </p:sp>
      <p:sp>
        <p:nvSpPr>
          <p:cNvPr id="1728517" name="Text Box 5"/>
          <p:cNvSpPr txBox="1">
            <a:spLocks noChangeArrowheads="1"/>
          </p:cNvSpPr>
          <p:nvPr/>
        </p:nvSpPr>
        <p:spPr bwMode="auto">
          <a:xfrm>
            <a:off x="5811838" y="2917825"/>
            <a:ext cx="4984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18" name="Cloud"/>
          <p:cNvSpPr>
            <a:spLocks noChangeAspect="1" noEditPoints="1" noChangeArrowheads="1"/>
          </p:cNvSpPr>
          <p:nvPr/>
        </p:nvSpPr>
        <p:spPr bwMode="auto">
          <a:xfrm>
            <a:off x="385763" y="1920875"/>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19" name="Cloud"/>
          <p:cNvSpPr>
            <a:spLocks noChangeAspect="1" noEditPoints="1" noChangeArrowheads="1"/>
          </p:cNvSpPr>
          <p:nvPr/>
        </p:nvSpPr>
        <p:spPr bwMode="auto">
          <a:xfrm>
            <a:off x="6565900" y="41973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20" name="Cloud"/>
          <p:cNvSpPr>
            <a:spLocks noChangeAspect="1" noEditPoints="1" noChangeArrowheads="1"/>
          </p:cNvSpPr>
          <p:nvPr/>
        </p:nvSpPr>
        <p:spPr bwMode="auto">
          <a:xfrm>
            <a:off x="138113" y="4646613"/>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21" name="Text Box 9"/>
          <p:cNvSpPr txBox="1">
            <a:spLocks noChangeArrowheads="1"/>
          </p:cNvSpPr>
          <p:nvPr/>
        </p:nvSpPr>
        <p:spPr bwMode="auto">
          <a:xfrm>
            <a:off x="2660650" y="2817813"/>
            <a:ext cx="4984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2" name="Text Box 10"/>
          <p:cNvSpPr txBox="1">
            <a:spLocks noChangeArrowheads="1"/>
          </p:cNvSpPr>
          <p:nvPr/>
        </p:nvSpPr>
        <p:spPr bwMode="auto">
          <a:xfrm>
            <a:off x="2660650" y="4270375"/>
            <a:ext cx="4984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3" name="Text Box 11"/>
          <p:cNvSpPr txBox="1">
            <a:spLocks noChangeArrowheads="1"/>
          </p:cNvSpPr>
          <p:nvPr/>
        </p:nvSpPr>
        <p:spPr bwMode="auto">
          <a:xfrm>
            <a:off x="5395913" y="4008438"/>
            <a:ext cx="4984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4" name="Text Box 12"/>
          <p:cNvSpPr txBox="1">
            <a:spLocks noChangeArrowheads="1"/>
          </p:cNvSpPr>
          <p:nvPr/>
        </p:nvSpPr>
        <p:spPr bwMode="auto">
          <a:xfrm>
            <a:off x="3670300" y="3232150"/>
            <a:ext cx="552450" cy="366713"/>
          </a:xfrm>
          <a:prstGeom prst="rect">
            <a:avLst/>
          </a:prstGeom>
          <a:no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ISP</a:t>
            </a:r>
          </a:p>
        </p:txBody>
      </p:sp>
      <p:sp>
        <p:nvSpPr>
          <p:cNvPr id="1728525" name="Rectangle 13"/>
          <p:cNvSpPr>
            <a:spLocks noChangeArrowheads="1"/>
          </p:cNvSpPr>
          <p:nvPr/>
        </p:nvSpPr>
        <p:spPr bwMode="auto">
          <a:xfrm rot="-395427">
            <a:off x="3094038" y="4295775"/>
            <a:ext cx="23018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6" name="Rectangle 14"/>
          <p:cNvSpPr>
            <a:spLocks noChangeArrowheads="1"/>
          </p:cNvSpPr>
          <p:nvPr/>
        </p:nvSpPr>
        <p:spPr bwMode="auto">
          <a:xfrm rot="609">
            <a:off x="3170238" y="2917825"/>
            <a:ext cx="26416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7" name="Rectangle 15"/>
          <p:cNvSpPr>
            <a:spLocks noChangeArrowheads="1"/>
          </p:cNvSpPr>
          <p:nvPr/>
        </p:nvSpPr>
        <p:spPr bwMode="auto">
          <a:xfrm rot="-3926812">
            <a:off x="5430837" y="3619501"/>
            <a:ext cx="8540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8" name="Rectangle 16"/>
          <p:cNvSpPr>
            <a:spLocks noChangeArrowheads="1"/>
          </p:cNvSpPr>
          <p:nvPr/>
        </p:nvSpPr>
        <p:spPr bwMode="auto">
          <a:xfrm rot="-5420630">
            <a:off x="2344737" y="3686176"/>
            <a:ext cx="10763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9" name="Rectangle 17"/>
          <p:cNvSpPr>
            <a:spLocks noChangeArrowheads="1"/>
          </p:cNvSpPr>
          <p:nvPr/>
        </p:nvSpPr>
        <p:spPr bwMode="auto">
          <a:xfrm rot="-1241759">
            <a:off x="3076575" y="3706813"/>
            <a:ext cx="2808288"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30" name="Text Box 18"/>
          <p:cNvSpPr txBox="1">
            <a:spLocks noChangeArrowheads="1"/>
          </p:cNvSpPr>
          <p:nvPr/>
        </p:nvSpPr>
        <p:spPr bwMode="auto">
          <a:xfrm>
            <a:off x="974725" y="5389563"/>
            <a:ext cx="7559675" cy="822325"/>
          </a:xfrm>
          <a:prstGeom prst="rect">
            <a:avLst/>
          </a:prstGeom>
          <a:noFill/>
          <a:ln w="9525">
            <a:noFill/>
            <a:miter lim="800000"/>
            <a:headEnd/>
            <a:tailEnd/>
          </a:ln>
          <a:effectLst/>
        </p:spPr>
        <p:txBody>
          <a:bodyPr>
            <a:prstTxWarp prst="textNoShape">
              <a:avLst/>
            </a:prstTxWarp>
            <a:spAutoFit/>
          </a:bodyPr>
          <a:lstStyle/>
          <a:p>
            <a:pPr eaLnBrk="0" hangingPunct="0">
              <a:spcBef>
                <a:spcPct val="0"/>
              </a:spcBef>
              <a:buClrTx/>
              <a:buFontTx/>
              <a:buNone/>
            </a:pPr>
            <a:r>
              <a:rPr lang="en-US" sz="2400" i="0"/>
              <a:t>Provider manages all the complexity of the VPN.  Customer simply connects to the provider equipment.</a:t>
            </a:r>
          </a:p>
        </p:txBody>
      </p:sp>
      <p:sp>
        <p:nvSpPr>
          <p:cNvPr id="1728531" name="Text Box 19"/>
          <p:cNvSpPr txBox="1">
            <a:spLocks noChangeArrowheads="1"/>
          </p:cNvSpPr>
          <p:nvPr/>
        </p:nvSpPr>
        <p:spPr bwMode="auto">
          <a:xfrm>
            <a:off x="1739900" y="45370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2" name="Text Box 20"/>
          <p:cNvSpPr txBox="1">
            <a:spLocks noChangeArrowheads="1"/>
          </p:cNvSpPr>
          <p:nvPr/>
        </p:nvSpPr>
        <p:spPr bwMode="auto">
          <a:xfrm>
            <a:off x="1898650" y="24415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3" name="Text Box 21"/>
          <p:cNvSpPr txBox="1">
            <a:spLocks noChangeArrowheads="1"/>
          </p:cNvSpPr>
          <p:nvPr/>
        </p:nvSpPr>
        <p:spPr bwMode="auto">
          <a:xfrm>
            <a:off x="6677025" y="254158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4" name="Text Box 22"/>
          <p:cNvSpPr txBox="1">
            <a:spLocks noChangeArrowheads="1"/>
          </p:cNvSpPr>
          <p:nvPr/>
        </p:nvSpPr>
        <p:spPr bwMode="auto">
          <a:xfrm>
            <a:off x="6310313" y="435768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cxnSp>
        <p:nvCxnSpPr>
          <p:cNvPr id="1728535" name="AutoShape 23"/>
          <p:cNvCxnSpPr>
            <a:cxnSpLocks noChangeShapeType="1"/>
            <a:stCxn id="1728532" idx="3"/>
            <a:endCxn id="1728521" idx="1"/>
          </p:cNvCxnSpPr>
          <p:nvPr/>
        </p:nvCxnSpPr>
        <p:spPr bwMode="auto">
          <a:xfrm>
            <a:off x="2409825" y="2630488"/>
            <a:ext cx="250825" cy="376237"/>
          </a:xfrm>
          <a:prstGeom prst="straightConnector1">
            <a:avLst/>
          </a:prstGeom>
          <a:noFill/>
          <a:ln w="38100">
            <a:solidFill>
              <a:schemeClr val="tx1"/>
            </a:solidFill>
            <a:round/>
            <a:headEnd/>
            <a:tailEnd/>
          </a:ln>
          <a:effectLst/>
        </p:spPr>
      </p:cxnSp>
      <p:cxnSp>
        <p:nvCxnSpPr>
          <p:cNvPr id="1728536" name="AutoShape 24"/>
          <p:cNvCxnSpPr>
            <a:cxnSpLocks noChangeShapeType="1"/>
            <a:stCxn id="1728523" idx="3"/>
            <a:endCxn id="1728534" idx="1"/>
          </p:cNvCxnSpPr>
          <p:nvPr/>
        </p:nvCxnSpPr>
        <p:spPr bwMode="auto">
          <a:xfrm>
            <a:off x="5894388" y="4197350"/>
            <a:ext cx="415925" cy="349250"/>
          </a:xfrm>
          <a:prstGeom prst="straightConnector1">
            <a:avLst/>
          </a:prstGeom>
          <a:noFill/>
          <a:ln w="38100">
            <a:solidFill>
              <a:schemeClr val="tx1"/>
            </a:solidFill>
            <a:round/>
            <a:headEnd/>
            <a:tailEnd/>
          </a:ln>
          <a:effectLst/>
        </p:spPr>
      </p:cxnSp>
      <p:cxnSp>
        <p:nvCxnSpPr>
          <p:cNvPr id="1728537" name="AutoShape 25"/>
          <p:cNvCxnSpPr>
            <a:cxnSpLocks noChangeShapeType="1"/>
            <a:stCxn id="1728517" idx="3"/>
            <a:endCxn id="1728533" idx="1"/>
          </p:cNvCxnSpPr>
          <p:nvPr/>
        </p:nvCxnSpPr>
        <p:spPr bwMode="auto">
          <a:xfrm flipV="1">
            <a:off x="6310313" y="2730500"/>
            <a:ext cx="366712" cy="376238"/>
          </a:xfrm>
          <a:prstGeom prst="straightConnector1">
            <a:avLst/>
          </a:prstGeom>
          <a:noFill/>
          <a:ln w="38100">
            <a:solidFill>
              <a:schemeClr val="tx1"/>
            </a:solidFill>
            <a:round/>
            <a:headEnd/>
            <a:tailEnd/>
          </a:ln>
          <a:effectLst/>
        </p:spPr>
      </p:cxnSp>
      <p:cxnSp>
        <p:nvCxnSpPr>
          <p:cNvPr id="1728538" name="AutoShape 26"/>
          <p:cNvCxnSpPr>
            <a:cxnSpLocks noChangeShapeType="1"/>
            <a:stCxn id="1728531" idx="3"/>
            <a:endCxn id="1728522" idx="1"/>
          </p:cNvCxnSpPr>
          <p:nvPr/>
        </p:nvCxnSpPr>
        <p:spPr bwMode="auto">
          <a:xfrm flipV="1">
            <a:off x="2251075" y="4459288"/>
            <a:ext cx="409575" cy="266700"/>
          </a:xfrm>
          <a:prstGeom prst="straightConnector1">
            <a:avLst/>
          </a:prstGeom>
          <a:noFill/>
          <a:ln w="38100">
            <a:solidFill>
              <a:schemeClr val="tx1"/>
            </a:solidFill>
            <a:round/>
            <a:headEnd/>
            <a:tailEnd/>
          </a:ln>
          <a:effectLst/>
        </p:spPr>
      </p:cxnSp>
    </p:spTree>
    <p:extLst>
      <p:ext uri="{BB962C8B-B14F-4D97-AF65-F5344CB8AC3E}">
        <p14:creationId xmlns:p14="http://schemas.microsoft.com/office/powerpoint/2010/main" val="358950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588"/>
            <a:ext cx="8229600" cy="1143000"/>
          </a:xfrm>
        </p:spPr>
        <p:txBody>
          <a:bodyPr/>
          <a:lstStyle/>
          <a:p>
            <a:r>
              <a:rPr lang="en-US" dirty="0" smtClean="0"/>
              <a:t>Network-Layer Security</a:t>
            </a:r>
            <a:endParaRPr lang="en-US" dirty="0"/>
          </a:p>
        </p:txBody>
      </p:sp>
    </p:spTree>
    <p:extLst>
      <p:ext uri="{BB962C8B-B14F-4D97-AF65-F5344CB8AC3E}">
        <p14:creationId xmlns:p14="http://schemas.microsoft.com/office/powerpoint/2010/main" val="175605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Network layer security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15737227"/>
              </p:ext>
            </p:extLst>
          </p:nvPr>
        </p:nvGraphicFramePr>
        <p:xfrm>
          <a:off x="1828800" y="1752600"/>
          <a:ext cx="5372100" cy="4884420"/>
        </p:xfrm>
        <a:graphic>
          <a:graphicData uri="http://schemas.openxmlformats.org/drawingml/2006/table">
            <a:tbl>
              <a:tblPr>
                <a:tableStyleId>{5C22544A-7EE6-4342-B048-85BDC9FD1C3A}</a:tableStyleId>
              </a:tblPr>
              <a:tblGrid>
                <a:gridCol w="1790700"/>
                <a:gridCol w="1790700"/>
                <a:gridCol w="1790700"/>
              </a:tblGrid>
              <a:tr h="573032">
                <a:tc>
                  <a:txBody>
                    <a:bodyPr/>
                    <a:lstStyle/>
                    <a:p>
                      <a:endParaRPr lang="en-US"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400" b="1" dirty="0" smtClean="0"/>
                        <a:t>TLS</a:t>
                      </a:r>
                      <a:endParaRPr lang="en-US" b="1"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400" b="1" dirty="0" smtClean="0"/>
                        <a:t>IPsec</a:t>
                      </a:r>
                      <a:endParaRPr lang="en-US" b="1"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What’s authenticated</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Hostnames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IP addresses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573032">
                <a:tc>
                  <a:txBody>
                    <a:bodyPr/>
                    <a:lstStyle/>
                    <a:p>
                      <a:endParaRPr lang="en-US" sz="2000" dirty="0" smtClean="0"/>
                    </a:p>
                    <a:p>
                      <a:r>
                        <a:rPr lang="en-US" sz="2000" dirty="0" smtClean="0"/>
                        <a:t>What’s encrypted</a:t>
                      </a:r>
                    </a:p>
                    <a:p>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Sessions over TCP</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IP packets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How keys are distributed/verified</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Certificate authorities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Delegate to DNSSEC or manual sharing</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Deployment status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Widely deployed,</a:t>
                      </a:r>
                      <a:r>
                        <a:rPr lang="en-US" sz="2000" baseline="0" dirty="0" smtClean="0"/>
                        <a:t> works decently</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N/A…</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bl>
          </a:graphicData>
        </a:graphic>
      </p:graphicFrame>
    </p:spTree>
    <p:extLst>
      <p:ext uri="{BB962C8B-B14F-4D97-AF65-F5344CB8AC3E}">
        <p14:creationId xmlns:p14="http://schemas.microsoft.com/office/powerpoint/2010/main" val="824981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z="3600"/>
              <a:t>IPsec: Network Layer Security</a:t>
            </a:r>
            <a:endParaRPr lang="en-US" sz="2800"/>
          </a:p>
        </p:txBody>
      </p:sp>
      <p:sp>
        <p:nvSpPr>
          <p:cNvPr id="125955" name="Rectangle 3"/>
          <p:cNvSpPr>
            <a:spLocks noGrp="1" noChangeArrowheads="1"/>
          </p:cNvSpPr>
          <p:nvPr>
            <p:ph sz="half" idx="1"/>
          </p:nvPr>
        </p:nvSpPr>
        <p:spPr>
          <a:xfrm>
            <a:off x="284163" y="1376363"/>
            <a:ext cx="4083050" cy="4648200"/>
          </a:xfrm>
        </p:spPr>
        <p:txBody>
          <a:bodyPr>
            <a:normAutofit lnSpcReduction="10000"/>
          </a:bodyPr>
          <a:lstStyle/>
          <a:p>
            <a:r>
              <a:rPr lang="en-US" sz="2000">
                <a:solidFill>
                  <a:srgbClr val="FF0000"/>
                </a:solidFill>
              </a:rPr>
              <a:t>Network-layer secrecy:</a:t>
            </a:r>
            <a:r>
              <a:rPr lang="en-US" sz="2000"/>
              <a:t> </a:t>
            </a:r>
          </a:p>
          <a:p>
            <a:pPr lvl="1"/>
            <a:r>
              <a:rPr lang="en-US" sz="2000"/>
              <a:t>sending host encrypts the data in IP datagram</a:t>
            </a:r>
          </a:p>
          <a:p>
            <a:pPr lvl="1"/>
            <a:r>
              <a:rPr lang="en-US" sz="2000"/>
              <a:t>TCP and UDP segments; ICMP and SNMP messages.</a:t>
            </a:r>
          </a:p>
          <a:p>
            <a:r>
              <a:rPr lang="en-US" sz="2000">
                <a:solidFill>
                  <a:srgbClr val="FF0000"/>
                </a:solidFill>
              </a:rPr>
              <a:t>Network-layer authentication</a:t>
            </a:r>
            <a:endParaRPr lang="en-US" sz="2000"/>
          </a:p>
          <a:p>
            <a:pPr lvl="1"/>
            <a:r>
              <a:rPr lang="en-US" sz="2000"/>
              <a:t>destination host can authenticate source IP address</a:t>
            </a:r>
          </a:p>
          <a:p>
            <a:r>
              <a:rPr lang="en-US" sz="2000">
                <a:solidFill>
                  <a:srgbClr val="FF0000"/>
                </a:solidFill>
              </a:rPr>
              <a:t>Two principle protocols:</a:t>
            </a:r>
            <a:endParaRPr lang="en-US" sz="2000"/>
          </a:p>
          <a:p>
            <a:pPr lvl="1"/>
            <a:r>
              <a:rPr lang="en-US" sz="2000"/>
              <a:t>authentication header (AH) protocol</a:t>
            </a:r>
          </a:p>
          <a:p>
            <a:pPr lvl="1"/>
            <a:r>
              <a:rPr lang="en-US" sz="2000"/>
              <a:t>encapsulation security payload (ESP) protocol</a:t>
            </a:r>
            <a:endParaRPr lang="en-US" sz="1800"/>
          </a:p>
        </p:txBody>
      </p:sp>
      <p:sp>
        <p:nvSpPr>
          <p:cNvPr id="125956" name="Rectangle 4"/>
          <p:cNvSpPr>
            <a:spLocks noGrp="1" noChangeArrowheads="1"/>
          </p:cNvSpPr>
          <p:nvPr>
            <p:ph sz="half" idx="2"/>
          </p:nvPr>
        </p:nvSpPr>
        <p:spPr>
          <a:xfrm>
            <a:off x="4495800" y="1600200"/>
            <a:ext cx="4079875" cy="4648200"/>
          </a:xfrm>
        </p:spPr>
        <p:txBody>
          <a:bodyPr>
            <a:normAutofit lnSpcReduction="10000"/>
          </a:bodyPr>
          <a:lstStyle/>
          <a:p>
            <a:r>
              <a:rPr lang="en-US" sz="2000">
                <a:solidFill>
                  <a:srgbClr val="FF0000"/>
                </a:solidFill>
              </a:rPr>
              <a:t>For both AH and ESP, source, destination handshake:</a:t>
            </a:r>
            <a:endParaRPr lang="en-US" sz="2000"/>
          </a:p>
          <a:p>
            <a:pPr lvl="1"/>
            <a:r>
              <a:rPr lang="en-US" sz="2000"/>
              <a:t>create network-layer logical channel called a security association (SA)</a:t>
            </a:r>
          </a:p>
          <a:p>
            <a:r>
              <a:rPr lang="en-US" sz="2000">
                <a:solidFill>
                  <a:srgbClr val="FF0000"/>
                </a:solidFill>
              </a:rPr>
              <a:t>Each SA unidirectional.</a:t>
            </a:r>
          </a:p>
          <a:p>
            <a:r>
              <a:rPr lang="en-US" sz="2000">
                <a:solidFill>
                  <a:srgbClr val="FF0000"/>
                </a:solidFill>
              </a:rPr>
              <a:t>Uniquely determined by:</a:t>
            </a:r>
            <a:endParaRPr lang="en-US" sz="2000"/>
          </a:p>
          <a:p>
            <a:pPr lvl="1"/>
            <a:r>
              <a:rPr lang="en-US" sz="2000"/>
              <a:t>security protocol (AH or ESP)</a:t>
            </a:r>
          </a:p>
          <a:p>
            <a:pPr lvl="1"/>
            <a:r>
              <a:rPr lang="en-US" sz="2000"/>
              <a:t>source IP address</a:t>
            </a:r>
          </a:p>
          <a:p>
            <a:pPr lvl="1"/>
            <a:r>
              <a:rPr lang="en-US" sz="2000"/>
              <a:t>32-bit connection ID</a:t>
            </a:r>
          </a:p>
        </p:txBody>
      </p:sp>
    </p:spTree>
    <p:extLst>
      <p:ext uri="{BB962C8B-B14F-4D97-AF65-F5344CB8AC3E}">
        <p14:creationId xmlns:p14="http://schemas.microsoft.com/office/powerpoint/2010/main" val="38813401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962" name="Rectangle 2"/>
          <p:cNvSpPr>
            <a:spLocks noGrp="1" noChangeArrowheads="1"/>
          </p:cNvSpPr>
          <p:nvPr>
            <p:ph type="title"/>
          </p:nvPr>
        </p:nvSpPr>
        <p:spPr/>
        <p:txBody>
          <a:bodyPr/>
          <a:lstStyle/>
          <a:p>
            <a:r>
              <a:rPr lang="en-US" dirty="0" smtClean="0"/>
              <a:t>Intrusion </a:t>
            </a:r>
            <a:r>
              <a:rPr lang="en-US" dirty="0" smtClean="0"/>
              <a:t>Detection</a:t>
            </a:r>
            <a:endParaRPr lang="en-US" dirty="0"/>
          </a:p>
        </p:txBody>
      </p:sp>
      <p:sp>
        <p:nvSpPr>
          <p:cNvPr id="1704963" name="Rectangle 3"/>
          <p:cNvSpPr>
            <a:spLocks noGrp="1" noChangeArrowheads="1"/>
          </p:cNvSpPr>
          <p:nvPr>
            <p:ph idx="1"/>
          </p:nvPr>
        </p:nvSpPr>
        <p:spPr/>
        <p:txBody>
          <a:bodyPr>
            <a:normAutofit fontScale="92500" lnSpcReduction="10000"/>
          </a:bodyPr>
          <a:lstStyle/>
          <a:p>
            <a:r>
              <a:rPr lang="en-US" dirty="0" smtClean="0"/>
              <a:t>“Burglar </a:t>
            </a:r>
            <a:r>
              <a:rPr lang="en-US" dirty="0" smtClean="0"/>
              <a:t>alarms for the </a:t>
            </a:r>
            <a:r>
              <a:rPr lang="en-US" dirty="0" smtClean="0"/>
              <a:t>network.”</a:t>
            </a:r>
            <a:endParaRPr lang="en-US" dirty="0" smtClean="0"/>
          </a:p>
          <a:p>
            <a:r>
              <a:rPr lang="en-US" b="1" dirty="0" smtClean="0">
                <a:solidFill>
                  <a:srgbClr val="C0504D"/>
                </a:solidFill>
              </a:rPr>
              <a:t>Idea: </a:t>
            </a:r>
            <a:r>
              <a:rPr lang="en-US" dirty="0" smtClean="0"/>
              <a:t>make systems sensitive to threatening actions, and make them capable of alerting authorities when they notice anomalies</a:t>
            </a:r>
          </a:p>
          <a:p>
            <a:r>
              <a:rPr lang="en-US" dirty="0" smtClean="0"/>
              <a:t>Necessarily post-hoc</a:t>
            </a:r>
          </a:p>
          <a:p>
            <a:r>
              <a:rPr lang="en-US" dirty="0" smtClean="0"/>
              <a:t>Broad types</a:t>
            </a:r>
          </a:p>
          <a:p>
            <a:pPr lvl="1"/>
            <a:r>
              <a:rPr lang="en-US" dirty="0" smtClean="0"/>
              <a:t>Statistical analyzers (anomaly based)</a:t>
            </a:r>
          </a:p>
          <a:p>
            <a:pPr lvl="1"/>
            <a:r>
              <a:rPr lang="en-US" dirty="0" smtClean="0"/>
              <a:t>Rules-based systems, Attack-signature detectors (misuse)</a:t>
            </a:r>
          </a:p>
          <a:p>
            <a:pPr lvl="1"/>
            <a:r>
              <a:rPr lang="en-US" dirty="0" smtClean="0"/>
              <a:t>Others </a:t>
            </a:r>
            <a:endParaRPr lang="en-US" dirty="0"/>
          </a:p>
        </p:txBody>
      </p:sp>
    </p:spTree>
    <p:extLst>
      <p:ext uri="{BB962C8B-B14F-4D97-AF65-F5344CB8AC3E}">
        <p14:creationId xmlns:p14="http://schemas.microsoft.com/office/powerpoint/2010/main" val="19974219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228600"/>
            <a:ext cx="7772400" cy="808038"/>
          </a:xfrm>
        </p:spPr>
        <p:txBody>
          <a:bodyPr/>
          <a:lstStyle/>
          <a:p>
            <a:r>
              <a:rPr lang="en-US" sz="3200"/>
              <a:t>Authentication Header (AH) Protocol</a:t>
            </a:r>
          </a:p>
        </p:txBody>
      </p:sp>
      <p:sp>
        <p:nvSpPr>
          <p:cNvPr id="128003" name="Rectangle 3"/>
          <p:cNvSpPr>
            <a:spLocks noGrp="1" noChangeArrowheads="1"/>
          </p:cNvSpPr>
          <p:nvPr>
            <p:ph sz="half" idx="1"/>
          </p:nvPr>
        </p:nvSpPr>
        <p:spPr>
          <a:xfrm>
            <a:off x="584200" y="1201738"/>
            <a:ext cx="3997325" cy="3573462"/>
          </a:xfrm>
        </p:spPr>
        <p:txBody>
          <a:bodyPr>
            <a:normAutofit lnSpcReduction="10000"/>
          </a:bodyPr>
          <a:lstStyle/>
          <a:p>
            <a:r>
              <a:rPr lang="en-US" sz="2400" dirty="0"/>
              <a:t>provides source authentication, data integrity, no confidentiality</a:t>
            </a:r>
          </a:p>
          <a:p>
            <a:r>
              <a:rPr lang="en-US" sz="2400" b="1" dirty="0"/>
              <a:t>AH header inserted between IP header, data field.</a:t>
            </a:r>
          </a:p>
          <a:p>
            <a:r>
              <a:rPr lang="en-US" sz="2400" dirty="0"/>
              <a:t>protocol field: 51</a:t>
            </a:r>
          </a:p>
          <a:p>
            <a:r>
              <a:rPr lang="en-US" sz="2400" dirty="0"/>
              <a:t>intermediate routers process datagrams as usual</a:t>
            </a:r>
          </a:p>
        </p:txBody>
      </p:sp>
      <p:sp>
        <p:nvSpPr>
          <p:cNvPr id="128004" name="Rectangle 4"/>
          <p:cNvSpPr>
            <a:spLocks noGrp="1" noChangeArrowheads="1"/>
          </p:cNvSpPr>
          <p:nvPr>
            <p:ph sz="half" idx="2"/>
          </p:nvPr>
        </p:nvSpPr>
        <p:spPr>
          <a:xfrm>
            <a:off x="4522788" y="1185863"/>
            <a:ext cx="4197350" cy="3597275"/>
          </a:xfrm>
        </p:spPr>
        <p:txBody>
          <a:bodyPr>
            <a:normAutofit lnSpcReduction="10000"/>
          </a:bodyPr>
          <a:lstStyle/>
          <a:p>
            <a:pPr>
              <a:buFont typeface="ZapfDingbats" pitchFamily="82" charset="2"/>
              <a:buNone/>
            </a:pPr>
            <a:r>
              <a:rPr lang="en-US" sz="2400" dirty="0">
                <a:solidFill>
                  <a:srgbClr val="FF0000"/>
                </a:solidFill>
              </a:rPr>
              <a:t>AH header includes</a:t>
            </a:r>
            <a:r>
              <a:rPr lang="en-US" sz="2400" dirty="0"/>
              <a:t>:</a:t>
            </a:r>
          </a:p>
          <a:p>
            <a:r>
              <a:rPr lang="en-US" sz="2400" dirty="0"/>
              <a:t>connection identifier</a:t>
            </a:r>
          </a:p>
          <a:p>
            <a:r>
              <a:rPr lang="en-US" sz="2400" b="1" dirty="0">
                <a:solidFill>
                  <a:srgbClr val="C0504D"/>
                </a:solidFill>
              </a:rPr>
              <a:t>authentication data: source- signed message digest calculated over original IP datagram.</a:t>
            </a:r>
          </a:p>
          <a:p>
            <a:r>
              <a:rPr lang="en-US" sz="2400" dirty="0"/>
              <a:t>next header field: specifies type of data (e.g., TCP, UDP,</a:t>
            </a:r>
            <a:r>
              <a:rPr lang="en-US" sz="2000" dirty="0"/>
              <a:t> ICMP)</a:t>
            </a:r>
          </a:p>
          <a:p>
            <a:pPr lvl="1"/>
            <a:endParaRPr lang="en-US" sz="1800" dirty="0"/>
          </a:p>
        </p:txBody>
      </p:sp>
      <p:grpSp>
        <p:nvGrpSpPr>
          <p:cNvPr id="2" name="Group 15"/>
          <p:cNvGrpSpPr>
            <a:grpSpLocks/>
          </p:cNvGrpSpPr>
          <p:nvPr/>
        </p:nvGrpSpPr>
        <p:grpSpPr bwMode="auto">
          <a:xfrm>
            <a:off x="1176338" y="5670550"/>
            <a:ext cx="7112000" cy="527050"/>
            <a:chOff x="741" y="3572"/>
            <a:chExt cx="4480" cy="332"/>
          </a:xfrm>
        </p:grpSpPr>
        <p:sp>
          <p:nvSpPr>
            <p:cNvPr id="128011" name="Rectangle 11"/>
            <p:cNvSpPr>
              <a:spLocks noChangeArrowheads="1"/>
            </p:cNvSpPr>
            <p:nvPr/>
          </p:nvSpPr>
          <p:spPr bwMode="auto">
            <a:xfrm>
              <a:off x="741" y="3572"/>
              <a:ext cx="4480" cy="329"/>
            </a:xfrm>
            <a:prstGeom prst="rect">
              <a:avLst/>
            </a:prstGeom>
            <a:solidFill>
              <a:srgbClr val="CCFFFF"/>
            </a:solidFill>
            <a:ln w="9525">
              <a:solidFill>
                <a:schemeClr val="tx1"/>
              </a:solidFill>
              <a:miter lim="800000"/>
              <a:headEnd/>
              <a:tailEnd/>
            </a:ln>
            <a:effectLst/>
          </p:spPr>
          <p:txBody>
            <a:bodyPr wrap="none" anchor="ctr">
              <a:prstTxWarp prst="textNoShape">
                <a:avLst/>
              </a:prstTxWarp>
            </a:bodyPr>
            <a:lstStyle/>
            <a:p>
              <a:endParaRPr lang="en-US">
                <a:latin typeface="+mj-lt"/>
              </a:endParaRPr>
            </a:p>
          </p:txBody>
        </p:sp>
        <p:sp>
          <p:nvSpPr>
            <p:cNvPr id="128007" name="Text Box 7"/>
            <p:cNvSpPr txBox="1">
              <a:spLocks noChangeArrowheads="1"/>
            </p:cNvSpPr>
            <p:nvPr/>
          </p:nvSpPr>
          <p:spPr bwMode="auto">
            <a:xfrm>
              <a:off x="790" y="3604"/>
              <a:ext cx="741" cy="252"/>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IP header</a:t>
              </a:r>
            </a:p>
          </p:txBody>
        </p:sp>
        <p:sp>
          <p:nvSpPr>
            <p:cNvPr id="128009" name="Text Box 9"/>
            <p:cNvSpPr txBox="1">
              <a:spLocks noChangeArrowheads="1"/>
            </p:cNvSpPr>
            <p:nvPr/>
          </p:nvSpPr>
          <p:spPr bwMode="auto">
            <a:xfrm>
              <a:off x="2800" y="3604"/>
              <a:ext cx="2076" cy="252"/>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data (e.g., TCP, UDP segment)</a:t>
              </a:r>
            </a:p>
          </p:txBody>
        </p:sp>
        <p:sp>
          <p:nvSpPr>
            <p:cNvPr id="128012" name="Line 12"/>
            <p:cNvSpPr>
              <a:spLocks noChangeShapeType="1"/>
            </p:cNvSpPr>
            <p:nvPr/>
          </p:nvSpPr>
          <p:spPr bwMode="auto">
            <a:xfrm>
              <a:off x="1673" y="3575"/>
              <a:ext cx="0"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8013" name="Line 13"/>
            <p:cNvSpPr>
              <a:spLocks noChangeShapeType="1"/>
            </p:cNvSpPr>
            <p:nvPr/>
          </p:nvSpPr>
          <p:spPr bwMode="auto">
            <a:xfrm>
              <a:off x="2726" y="3581"/>
              <a:ext cx="0"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8014" name="Rectangle 14"/>
            <p:cNvSpPr>
              <a:spLocks noChangeArrowheads="1"/>
            </p:cNvSpPr>
            <p:nvPr/>
          </p:nvSpPr>
          <p:spPr bwMode="auto">
            <a:xfrm>
              <a:off x="1677" y="3573"/>
              <a:ext cx="1047" cy="327"/>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8008" name="Text Box 8"/>
            <p:cNvSpPr txBox="1">
              <a:spLocks noChangeArrowheads="1"/>
            </p:cNvSpPr>
            <p:nvPr/>
          </p:nvSpPr>
          <p:spPr bwMode="auto">
            <a:xfrm>
              <a:off x="1738" y="3611"/>
              <a:ext cx="811" cy="252"/>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AH header</a:t>
              </a:r>
            </a:p>
          </p:txBody>
        </p:sp>
      </p:grpSp>
    </p:spTree>
    <p:extLst>
      <p:ext uri="{BB962C8B-B14F-4D97-AF65-F5344CB8AC3E}">
        <p14:creationId xmlns:p14="http://schemas.microsoft.com/office/powerpoint/2010/main" val="156607405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fontScale="90000"/>
          </a:bodyPr>
          <a:lstStyle/>
          <a:p>
            <a:r>
              <a:rPr lang="en-US" sz="3600" dirty="0" smtClean="0"/>
              <a:t>Encapsulating Security Payload (ESP) </a:t>
            </a:r>
            <a:r>
              <a:rPr lang="en-US" sz="3600" dirty="0"/>
              <a:t>Protocol</a:t>
            </a:r>
            <a:endParaRPr lang="en-US" sz="2800" dirty="0"/>
          </a:p>
        </p:txBody>
      </p:sp>
      <p:sp>
        <p:nvSpPr>
          <p:cNvPr id="126979" name="Rectangle 3"/>
          <p:cNvSpPr>
            <a:spLocks noGrp="1" noChangeArrowheads="1"/>
          </p:cNvSpPr>
          <p:nvPr>
            <p:ph sz="half" idx="1"/>
          </p:nvPr>
        </p:nvSpPr>
        <p:spPr>
          <a:xfrm>
            <a:off x="596900" y="1520825"/>
            <a:ext cx="4410075" cy="2476500"/>
          </a:xfrm>
        </p:spPr>
        <p:txBody>
          <a:bodyPr/>
          <a:lstStyle/>
          <a:p>
            <a:r>
              <a:rPr lang="en-US" sz="2400" dirty="0"/>
              <a:t>provides secrecy, host authentication, data integrity.</a:t>
            </a:r>
          </a:p>
          <a:p>
            <a:r>
              <a:rPr lang="en-US" sz="2400" dirty="0"/>
              <a:t>data, ESP trailer encrypted.</a:t>
            </a:r>
          </a:p>
          <a:p>
            <a:r>
              <a:rPr lang="en-US" sz="2400" dirty="0"/>
              <a:t>next header field is in ESP trailer.</a:t>
            </a:r>
            <a:endParaRPr lang="en-US" sz="2000" dirty="0"/>
          </a:p>
        </p:txBody>
      </p:sp>
      <p:sp>
        <p:nvSpPr>
          <p:cNvPr id="126980" name="Rectangle 4"/>
          <p:cNvSpPr>
            <a:spLocks noGrp="1" noChangeArrowheads="1"/>
          </p:cNvSpPr>
          <p:nvPr>
            <p:ph sz="half" idx="2"/>
          </p:nvPr>
        </p:nvSpPr>
        <p:spPr>
          <a:xfrm>
            <a:off x="5060950" y="1590675"/>
            <a:ext cx="3810000" cy="2462213"/>
          </a:xfrm>
        </p:spPr>
        <p:txBody>
          <a:bodyPr/>
          <a:lstStyle/>
          <a:p>
            <a:r>
              <a:rPr lang="en-US" sz="2400" dirty="0"/>
              <a:t>ESP authentication field is similar to AH authentication field.</a:t>
            </a:r>
          </a:p>
          <a:p>
            <a:r>
              <a:rPr lang="en-US" sz="2400" dirty="0"/>
              <a:t>Protocol = 50. </a:t>
            </a:r>
          </a:p>
        </p:txBody>
      </p:sp>
      <p:sp>
        <p:nvSpPr>
          <p:cNvPr id="126984" name="Rectangle 8"/>
          <p:cNvSpPr>
            <a:spLocks noChangeArrowheads="1"/>
          </p:cNvSpPr>
          <p:nvPr/>
        </p:nvSpPr>
        <p:spPr bwMode="auto">
          <a:xfrm>
            <a:off x="1176338" y="5078413"/>
            <a:ext cx="7112000" cy="762000"/>
          </a:xfrm>
          <a:prstGeom prst="rect">
            <a:avLst/>
          </a:prstGeom>
          <a:solidFill>
            <a:srgbClr val="CCFFFF"/>
          </a:solidFill>
          <a:ln w="9525">
            <a:solidFill>
              <a:schemeClr val="tx1"/>
            </a:solidFill>
            <a:miter lim="800000"/>
            <a:headEnd/>
            <a:tailEnd/>
          </a:ln>
          <a:effectLst/>
        </p:spPr>
        <p:txBody>
          <a:bodyPr wrap="none" anchor="ctr">
            <a:prstTxWarp prst="textNoShape">
              <a:avLst/>
            </a:prstTxWarp>
          </a:bodyPr>
          <a:lstStyle/>
          <a:p>
            <a:endParaRPr lang="en-US">
              <a:latin typeface="+mj-lt"/>
            </a:endParaRPr>
          </a:p>
        </p:txBody>
      </p:sp>
      <p:sp>
        <p:nvSpPr>
          <p:cNvPr id="126985" name="Text Box 9"/>
          <p:cNvSpPr txBox="1">
            <a:spLocks noChangeArrowheads="1"/>
          </p:cNvSpPr>
          <p:nvPr/>
        </p:nvSpPr>
        <p:spPr bwMode="auto">
          <a:xfrm>
            <a:off x="1254125" y="5241925"/>
            <a:ext cx="1176774" cy="400110"/>
          </a:xfrm>
          <a:prstGeom prst="rect">
            <a:avLst/>
          </a:prstGeom>
          <a:noFill/>
          <a:ln w="9525">
            <a:noFill/>
            <a:miter lim="800000"/>
            <a:headEnd/>
            <a:tailEnd/>
          </a:ln>
          <a:effectLst/>
        </p:spPr>
        <p:txBody>
          <a:bodyPr wrap="none">
            <a:prstTxWarp prst="textNoShape">
              <a:avLst/>
            </a:prstTxWarp>
            <a:spAutoFit/>
          </a:bodyPr>
          <a:lstStyle/>
          <a:p>
            <a:r>
              <a:rPr lang="en-US" sz="2000" dirty="0">
                <a:latin typeface="+mj-lt"/>
              </a:rPr>
              <a:t>IP header</a:t>
            </a:r>
          </a:p>
        </p:txBody>
      </p:sp>
      <p:sp>
        <p:nvSpPr>
          <p:cNvPr id="126986" name="Text Box 10"/>
          <p:cNvSpPr txBox="1">
            <a:spLocks noChangeArrowheads="1"/>
          </p:cNvSpPr>
          <p:nvPr/>
        </p:nvSpPr>
        <p:spPr bwMode="auto">
          <a:xfrm>
            <a:off x="3714750" y="5270500"/>
            <a:ext cx="2092615"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TCP/UDP segment</a:t>
            </a:r>
          </a:p>
        </p:txBody>
      </p:sp>
      <p:sp>
        <p:nvSpPr>
          <p:cNvPr id="126987" name="Line 11"/>
          <p:cNvSpPr>
            <a:spLocks noChangeShapeType="1"/>
          </p:cNvSpPr>
          <p:nvPr/>
        </p:nvSpPr>
        <p:spPr bwMode="auto">
          <a:xfrm>
            <a:off x="2655888" y="5083175"/>
            <a:ext cx="0" cy="51276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89" name="Rectangle 13"/>
          <p:cNvSpPr>
            <a:spLocks noChangeArrowheads="1"/>
          </p:cNvSpPr>
          <p:nvPr/>
        </p:nvSpPr>
        <p:spPr bwMode="auto">
          <a:xfrm>
            <a:off x="2647950" y="5092700"/>
            <a:ext cx="1001713" cy="744538"/>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0" name="Text Box 14"/>
          <p:cNvSpPr txBox="1">
            <a:spLocks noChangeArrowheads="1"/>
          </p:cNvSpPr>
          <p:nvPr/>
        </p:nvSpPr>
        <p:spPr bwMode="auto">
          <a:xfrm>
            <a:off x="2651125" y="5111750"/>
            <a:ext cx="921672" cy="707886"/>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ESP</a:t>
            </a:r>
          </a:p>
          <a:p>
            <a:r>
              <a:rPr lang="en-US" sz="2000">
                <a:solidFill>
                  <a:schemeClr val="bg1"/>
                </a:solidFill>
                <a:latin typeface="+mj-lt"/>
              </a:rPr>
              <a:t>header</a:t>
            </a:r>
          </a:p>
        </p:txBody>
      </p:sp>
      <p:grpSp>
        <p:nvGrpSpPr>
          <p:cNvPr id="2" name="Group 18"/>
          <p:cNvGrpSpPr>
            <a:grpSpLocks/>
          </p:cNvGrpSpPr>
          <p:nvPr/>
        </p:nvGrpSpPr>
        <p:grpSpPr bwMode="auto">
          <a:xfrm>
            <a:off x="6021388" y="5094288"/>
            <a:ext cx="1001712" cy="754062"/>
            <a:chOff x="1676" y="3148"/>
            <a:chExt cx="631" cy="475"/>
          </a:xfrm>
        </p:grpSpPr>
        <p:sp>
          <p:nvSpPr>
            <p:cNvPr id="126991" name="Line 15"/>
            <p:cNvSpPr>
              <a:spLocks noChangeShapeType="1"/>
            </p:cNvSpPr>
            <p:nvPr/>
          </p:nvSpPr>
          <p:spPr bwMode="auto">
            <a:xfrm>
              <a:off x="1681" y="3148"/>
              <a:ext cx="1"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92" name="Rectangle 16"/>
            <p:cNvSpPr>
              <a:spLocks noChangeArrowheads="1"/>
            </p:cNvSpPr>
            <p:nvPr/>
          </p:nvSpPr>
          <p:spPr bwMode="auto">
            <a:xfrm>
              <a:off x="1676" y="3154"/>
              <a:ext cx="631" cy="469"/>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3" name="Text Box 17"/>
            <p:cNvSpPr txBox="1">
              <a:spLocks noChangeArrowheads="1"/>
            </p:cNvSpPr>
            <p:nvPr/>
          </p:nvSpPr>
          <p:spPr bwMode="auto">
            <a:xfrm>
              <a:off x="1695" y="3166"/>
              <a:ext cx="515" cy="446"/>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ESP</a:t>
              </a:r>
            </a:p>
            <a:p>
              <a:r>
                <a:rPr lang="en-US" sz="2000">
                  <a:solidFill>
                    <a:schemeClr val="bg1"/>
                  </a:solidFill>
                  <a:latin typeface="+mj-lt"/>
                </a:rPr>
                <a:t>trailer</a:t>
              </a:r>
            </a:p>
          </p:txBody>
        </p:sp>
      </p:grpSp>
      <p:grpSp>
        <p:nvGrpSpPr>
          <p:cNvPr id="3" name="Group 19"/>
          <p:cNvGrpSpPr>
            <a:grpSpLocks/>
          </p:cNvGrpSpPr>
          <p:nvPr/>
        </p:nvGrpSpPr>
        <p:grpSpPr bwMode="auto">
          <a:xfrm>
            <a:off x="7016750" y="5092700"/>
            <a:ext cx="1270000" cy="754063"/>
            <a:chOff x="1676" y="3148"/>
            <a:chExt cx="631" cy="475"/>
          </a:xfrm>
        </p:grpSpPr>
        <p:sp>
          <p:nvSpPr>
            <p:cNvPr id="126996" name="Line 20"/>
            <p:cNvSpPr>
              <a:spLocks noChangeShapeType="1"/>
            </p:cNvSpPr>
            <p:nvPr/>
          </p:nvSpPr>
          <p:spPr bwMode="auto">
            <a:xfrm>
              <a:off x="1681" y="3148"/>
              <a:ext cx="1"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97" name="Rectangle 21"/>
            <p:cNvSpPr>
              <a:spLocks noChangeArrowheads="1"/>
            </p:cNvSpPr>
            <p:nvPr/>
          </p:nvSpPr>
          <p:spPr bwMode="auto">
            <a:xfrm>
              <a:off x="1676" y="3154"/>
              <a:ext cx="631" cy="469"/>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8" name="Text Box 22"/>
            <p:cNvSpPr txBox="1">
              <a:spLocks noChangeArrowheads="1"/>
            </p:cNvSpPr>
            <p:nvPr/>
          </p:nvSpPr>
          <p:spPr bwMode="auto">
            <a:xfrm>
              <a:off x="1695" y="3166"/>
              <a:ext cx="604" cy="442"/>
            </a:xfrm>
            <a:prstGeom prst="rect">
              <a:avLst/>
            </a:prstGeom>
            <a:noFill/>
            <a:ln w="9525">
              <a:noFill/>
              <a:miter lim="800000"/>
              <a:headEnd/>
              <a:tailEnd/>
            </a:ln>
            <a:effectLst/>
          </p:spPr>
          <p:txBody>
            <a:bodyPr>
              <a:prstTxWarp prst="textNoShape">
                <a:avLst/>
              </a:prstTxWarp>
              <a:spAutoFit/>
            </a:bodyPr>
            <a:lstStyle/>
            <a:p>
              <a:r>
                <a:rPr lang="en-US" sz="2000">
                  <a:solidFill>
                    <a:schemeClr val="bg1"/>
                  </a:solidFill>
                  <a:latin typeface="+mj-lt"/>
                </a:rPr>
                <a:t>ESP</a:t>
              </a:r>
            </a:p>
            <a:p>
              <a:r>
                <a:rPr lang="en-US" sz="2000">
                  <a:solidFill>
                    <a:schemeClr val="bg1"/>
                  </a:solidFill>
                  <a:latin typeface="+mj-lt"/>
                </a:rPr>
                <a:t>authent.</a:t>
              </a:r>
            </a:p>
          </p:txBody>
        </p:sp>
      </p:grpSp>
      <p:sp>
        <p:nvSpPr>
          <p:cNvPr id="126999" name="Line 23"/>
          <p:cNvSpPr>
            <a:spLocks noChangeShapeType="1"/>
          </p:cNvSpPr>
          <p:nvPr/>
        </p:nvSpPr>
        <p:spPr bwMode="auto">
          <a:xfrm>
            <a:off x="7032625" y="5076825"/>
            <a:ext cx="12700" cy="746125"/>
          </a:xfrm>
          <a:prstGeom prst="line">
            <a:avLst/>
          </a:prstGeom>
          <a:noFill/>
          <a:ln w="19050">
            <a:solidFill>
              <a:schemeClr val="tx1"/>
            </a:solidFill>
            <a:round/>
            <a:headEnd/>
            <a:tailEnd/>
          </a:ln>
          <a:effectLst/>
        </p:spPr>
        <p:txBody>
          <a:bodyPr>
            <a:prstTxWarp prst="textNoShape">
              <a:avLst/>
            </a:prstTxWarp>
          </a:bodyPr>
          <a:lstStyle/>
          <a:p>
            <a:endParaRPr lang="en-US">
              <a:latin typeface="+mj-lt"/>
            </a:endParaRPr>
          </a:p>
        </p:txBody>
      </p:sp>
      <p:sp>
        <p:nvSpPr>
          <p:cNvPr id="127000" name="Text Box 24"/>
          <p:cNvSpPr txBox="1">
            <a:spLocks noChangeArrowheads="1"/>
          </p:cNvSpPr>
          <p:nvPr/>
        </p:nvSpPr>
        <p:spPr bwMode="auto">
          <a:xfrm>
            <a:off x="4700588" y="4635500"/>
            <a:ext cx="1244025"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encrypted</a:t>
            </a:r>
          </a:p>
        </p:txBody>
      </p:sp>
      <p:sp>
        <p:nvSpPr>
          <p:cNvPr id="127001" name="Line 25"/>
          <p:cNvSpPr>
            <a:spLocks noChangeShapeType="1"/>
          </p:cNvSpPr>
          <p:nvPr/>
        </p:nvSpPr>
        <p:spPr bwMode="auto">
          <a:xfrm>
            <a:off x="6048375" y="4824413"/>
            <a:ext cx="969963"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latin typeface="+mj-lt"/>
            </a:endParaRPr>
          </a:p>
        </p:txBody>
      </p:sp>
      <p:sp>
        <p:nvSpPr>
          <p:cNvPr id="127002" name="Line 26"/>
          <p:cNvSpPr>
            <a:spLocks noChangeShapeType="1"/>
          </p:cNvSpPr>
          <p:nvPr/>
        </p:nvSpPr>
        <p:spPr bwMode="auto">
          <a:xfrm>
            <a:off x="3709988" y="4851400"/>
            <a:ext cx="969962" cy="0"/>
          </a:xfrm>
          <a:prstGeom prst="line">
            <a:avLst/>
          </a:prstGeom>
          <a:noFill/>
          <a:ln w="9525">
            <a:solidFill>
              <a:schemeClr val="tx1"/>
            </a:solidFill>
            <a:round/>
            <a:headEnd type="triangle" w="med" len="med"/>
            <a:tailEnd/>
          </a:ln>
          <a:effectLst/>
        </p:spPr>
        <p:txBody>
          <a:bodyPr>
            <a:prstTxWarp prst="textNoShape">
              <a:avLst/>
            </a:prstTxWarp>
          </a:bodyPr>
          <a:lstStyle/>
          <a:p>
            <a:endParaRPr lang="en-US">
              <a:latin typeface="+mj-lt"/>
            </a:endParaRPr>
          </a:p>
        </p:txBody>
      </p:sp>
      <p:sp>
        <p:nvSpPr>
          <p:cNvPr id="127003" name="Text Box 27"/>
          <p:cNvSpPr txBox="1">
            <a:spLocks noChangeArrowheads="1"/>
          </p:cNvSpPr>
          <p:nvPr/>
        </p:nvSpPr>
        <p:spPr bwMode="auto">
          <a:xfrm>
            <a:off x="3600450" y="4295775"/>
            <a:ext cx="1647782"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authenticated</a:t>
            </a:r>
          </a:p>
        </p:txBody>
      </p:sp>
      <p:sp>
        <p:nvSpPr>
          <p:cNvPr id="127004" name="Line 28"/>
          <p:cNvSpPr>
            <a:spLocks noChangeShapeType="1"/>
          </p:cNvSpPr>
          <p:nvPr/>
        </p:nvSpPr>
        <p:spPr bwMode="auto">
          <a:xfrm>
            <a:off x="2667000" y="4510088"/>
            <a:ext cx="969963" cy="0"/>
          </a:xfrm>
          <a:prstGeom prst="line">
            <a:avLst/>
          </a:prstGeom>
          <a:noFill/>
          <a:ln w="9525">
            <a:solidFill>
              <a:schemeClr val="tx1"/>
            </a:solidFill>
            <a:round/>
            <a:headEnd type="triangle" w="med" len="med"/>
            <a:tailEnd/>
          </a:ln>
          <a:effectLst/>
        </p:spPr>
        <p:txBody>
          <a:bodyPr>
            <a:prstTxWarp prst="textNoShape">
              <a:avLst/>
            </a:prstTxWarp>
          </a:bodyPr>
          <a:lstStyle/>
          <a:p>
            <a:endParaRPr lang="en-US">
              <a:latin typeface="+mj-lt"/>
            </a:endParaRPr>
          </a:p>
        </p:txBody>
      </p:sp>
      <p:sp>
        <p:nvSpPr>
          <p:cNvPr id="127005" name="Line 29"/>
          <p:cNvSpPr>
            <a:spLocks noChangeShapeType="1"/>
          </p:cNvSpPr>
          <p:nvPr/>
        </p:nvSpPr>
        <p:spPr bwMode="auto">
          <a:xfrm flipV="1">
            <a:off x="5408613" y="4508500"/>
            <a:ext cx="1603375"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latin typeface="+mj-lt"/>
            </a:endParaRPr>
          </a:p>
        </p:txBody>
      </p:sp>
      <p:sp>
        <p:nvSpPr>
          <p:cNvPr id="127006" name="Line 30"/>
          <p:cNvSpPr>
            <a:spLocks noChangeShapeType="1"/>
          </p:cNvSpPr>
          <p:nvPr/>
        </p:nvSpPr>
        <p:spPr bwMode="auto">
          <a:xfrm>
            <a:off x="2628900" y="4332288"/>
            <a:ext cx="0" cy="744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
        <p:nvSpPr>
          <p:cNvPr id="127007" name="Line 31"/>
          <p:cNvSpPr>
            <a:spLocks noChangeShapeType="1"/>
          </p:cNvSpPr>
          <p:nvPr/>
        </p:nvSpPr>
        <p:spPr bwMode="auto">
          <a:xfrm>
            <a:off x="7029450" y="4316413"/>
            <a:ext cx="0" cy="744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
        <p:nvSpPr>
          <p:cNvPr id="127008" name="Line 32"/>
          <p:cNvSpPr>
            <a:spLocks noChangeShapeType="1"/>
          </p:cNvSpPr>
          <p:nvPr/>
        </p:nvSpPr>
        <p:spPr bwMode="auto">
          <a:xfrm>
            <a:off x="3636963" y="4665663"/>
            <a:ext cx="0" cy="490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Tree>
    <p:extLst>
      <p:ext uri="{BB962C8B-B14F-4D97-AF65-F5344CB8AC3E}">
        <p14:creationId xmlns:p14="http://schemas.microsoft.com/office/powerpoint/2010/main" val="166228658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685800" y="609600"/>
            <a:ext cx="7772400" cy="1143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IPsec vs. TLS</a:t>
            </a:r>
          </a:p>
        </p:txBody>
      </p:sp>
      <p:sp>
        <p:nvSpPr>
          <p:cNvPr id="64514" name="Rectangle 2"/>
          <p:cNvSpPr>
            <a:spLocks noGrp="1" noChangeArrowheads="1"/>
          </p:cNvSpPr>
          <p:nvPr>
            <p:ph type="body" idx="1"/>
          </p:nvPr>
        </p:nvSpPr>
        <p:spPr>
          <a:xfrm>
            <a:off x="685800" y="1981200"/>
            <a:ext cx="7772400" cy="4114800"/>
          </a:xfrm>
          <a:ln/>
        </p:spPr>
        <p:txBody>
          <a:bodyPr/>
          <a:lstStyle/>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a:t>IPsec</a:t>
            </a:r>
            <a:r>
              <a:rPr lang="en-GB" dirty="0"/>
              <a:t> idea: </a:t>
            </a:r>
            <a:r>
              <a:rPr lang="en-GB" dirty="0" smtClean="0"/>
              <a:t>don’t </a:t>
            </a:r>
            <a:r>
              <a:rPr lang="en-GB" dirty="0"/>
              <a:t>change applications or API to applications, just </a:t>
            </a:r>
            <a:r>
              <a:rPr lang="en-GB" dirty="0" smtClean="0"/>
              <a:t>OS</a:t>
            </a:r>
          </a:p>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TLS idea: </a:t>
            </a:r>
            <a:r>
              <a:rPr lang="en-GB" dirty="0" smtClean="0"/>
              <a:t>don’t </a:t>
            </a:r>
            <a:r>
              <a:rPr lang="en-GB" dirty="0"/>
              <a:t>change OS, only change application (if they run over TCP</a:t>
            </a:r>
            <a:r>
              <a:rPr lang="en-GB" dirty="0" smtClean="0"/>
              <a:t>)</a:t>
            </a:r>
            <a:endParaRPr lang="en-GB" dirty="0"/>
          </a:p>
        </p:txBody>
      </p:sp>
    </p:spTree>
    <p:extLst>
      <p:ext uri="{BB962C8B-B14F-4D97-AF65-F5344CB8AC3E}">
        <p14:creationId xmlns:p14="http://schemas.microsoft.com/office/powerpoint/2010/main" val="97714463"/>
      </p:ext>
    </p:extLst>
  </p:cSld>
  <p:clrMapOvr>
    <a:masterClrMapping/>
  </p:clrMapOvr>
  <p:transition xmlns:p14="http://schemas.microsoft.com/office/powerpoint/2010/mai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685800" y="609600"/>
            <a:ext cx="7772400" cy="1143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IPsec vs. TLS</a:t>
            </a:r>
          </a:p>
        </p:txBody>
      </p:sp>
      <p:sp>
        <p:nvSpPr>
          <p:cNvPr id="66562" name="Rectangle 2"/>
          <p:cNvSpPr>
            <a:spLocks noGrp="1" noChangeArrowheads="1"/>
          </p:cNvSpPr>
          <p:nvPr>
            <p:ph type="body" idx="1"/>
          </p:nvPr>
        </p:nvSpPr>
        <p:spPr>
          <a:xfrm>
            <a:off x="685800" y="1981200"/>
            <a:ext cx="7772400" cy="4475163"/>
          </a:xfrm>
          <a:ln/>
        </p:spPr>
        <p:txBody>
          <a:bodyPr>
            <a:normAutofit/>
          </a:bodyPr>
          <a:lstStyle/>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a:t>IPsec</a:t>
            </a:r>
            <a:r>
              <a:rPr lang="en-GB" dirty="0"/>
              <a:t> </a:t>
            </a:r>
            <a:r>
              <a:rPr lang="en-GB" dirty="0" smtClean="0"/>
              <a:t>has technical advantages</a:t>
            </a:r>
            <a:endParaRPr lang="en-GB"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Rogue </a:t>
            </a:r>
            <a:r>
              <a:rPr lang="en-GB" dirty="0" smtClean="0"/>
              <a:t>packets in TLS: TCP </a:t>
            </a:r>
            <a:r>
              <a:rPr lang="en-GB" dirty="0" err="1" smtClean="0"/>
              <a:t>doesn</a:t>
            </a:r>
            <a:r>
              <a:rPr lang="en-US" dirty="0" smtClean="0">
                <a:latin typeface="Arial"/>
              </a:rPr>
              <a:t>’</a:t>
            </a:r>
            <a:r>
              <a:rPr lang="en-GB" dirty="0" smtClean="0"/>
              <a:t>t </a:t>
            </a:r>
            <a:r>
              <a:rPr lang="en-GB" dirty="0"/>
              <a:t>participate in crypto, so attacker can inject bogus packet, no way for TCP to recover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easier to do outboard hardware processing (since each packet independently encrypted)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TLS </a:t>
            </a:r>
            <a:r>
              <a:rPr lang="en-GB" dirty="0"/>
              <a:t>easier to </a:t>
            </a:r>
            <a:r>
              <a:rPr lang="en-GB" dirty="0" smtClean="0"/>
              <a:t>deploy</a:t>
            </a:r>
            <a:endParaRPr lang="en-GB" dirty="0"/>
          </a:p>
        </p:txBody>
      </p:sp>
    </p:spTree>
    <p:extLst>
      <p:ext uri="{BB962C8B-B14F-4D97-AF65-F5344CB8AC3E}">
        <p14:creationId xmlns:p14="http://schemas.microsoft.com/office/powerpoint/2010/main" val="2468258209"/>
      </p:ext>
    </p:extLst>
  </p:cSld>
  <p:clrMapOvr>
    <a:masterClrMapping/>
  </p:clrMapOvr>
  <p:transition xmlns:p14="http://schemas.microsoft.com/office/powerpoint/2010/mai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a:t>
            </a:r>
            <a:r>
              <a:rPr lang="en-US" dirty="0" err="1" smtClean="0"/>
              <a:t>IPSec</a:t>
            </a:r>
            <a:endParaRPr lang="en-US" dirty="0"/>
          </a:p>
        </p:txBody>
      </p:sp>
      <p:sp>
        <p:nvSpPr>
          <p:cNvPr id="3" name="Content Placeholder 2"/>
          <p:cNvSpPr>
            <a:spLocks noGrp="1"/>
          </p:cNvSpPr>
          <p:nvPr>
            <p:ph idx="1"/>
          </p:nvPr>
        </p:nvSpPr>
        <p:spPr/>
        <p:txBody>
          <a:bodyPr/>
          <a:lstStyle/>
          <a:p>
            <a:r>
              <a:rPr lang="en-US" dirty="0" smtClean="0"/>
              <a:t>IP is stateless, but keeping state is required for encryption</a:t>
            </a:r>
          </a:p>
          <a:p>
            <a:endParaRPr lang="en-US" dirty="0" smtClean="0"/>
          </a:p>
          <a:p>
            <a:r>
              <a:rPr lang="en-US" dirty="0" smtClean="0"/>
              <a:t>Routers need to modify IP </a:t>
            </a:r>
            <a:r>
              <a:rPr lang="en-US" dirty="0" smtClean="0"/>
              <a:t>packets</a:t>
            </a:r>
          </a:p>
          <a:p>
            <a:pPr lvl="1"/>
            <a:r>
              <a:rPr lang="en-US" dirty="0" smtClean="0"/>
              <a:t>e.g</a:t>
            </a:r>
            <a:r>
              <a:rPr lang="en-US" dirty="0" smtClean="0"/>
              <a:t>. Fragmentation, NAT</a:t>
            </a:r>
            <a:endParaRPr lang="en-US" dirty="0"/>
          </a:p>
          <a:p>
            <a:endParaRPr lang="en-US" dirty="0"/>
          </a:p>
          <a:p>
            <a:r>
              <a:rPr lang="en-US" dirty="0" smtClean="0"/>
              <a:t>Many security problems can only be solved in application-specific way</a:t>
            </a:r>
            <a:endParaRPr lang="en-US" dirty="0"/>
          </a:p>
        </p:txBody>
      </p:sp>
    </p:spTree>
    <p:extLst>
      <p:ext uri="{BB962C8B-B14F-4D97-AF65-F5344CB8AC3E}">
        <p14:creationId xmlns:p14="http://schemas.microsoft.com/office/powerpoint/2010/main" val="2704080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IPSec?</a:t>
            </a:r>
            <a:endParaRPr lang="en-US" dirty="0"/>
          </a:p>
        </p:txBody>
      </p:sp>
      <p:sp>
        <p:nvSpPr>
          <p:cNvPr id="3" name="Content Placeholder 2"/>
          <p:cNvSpPr>
            <a:spLocks noGrp="1"/>
          </p:cNvSpPr>
          <p:nvPr>
            <p:ph idx="1"/>
          </p:nvPr>
        </p:nvSpPr>
        <p:spPr/>
        <p:txBody>
          <a:bodyPr>
            <a:normAutofit lnSpcReduction="10000"/>
          </a:bodyPr>
          <a:lstStyle/>
          <a:p>
            <a:r>
              <a:rPr lang="en-US" dirty="0" smtClean="0"/>
              <a:t>Automatically tunnel all traffic independent of application</a:t>
            </a:r>
          </a:p>
          <a:p>
            <a:endParaRPr lang="en-US" dirty="0"/>
          </a:p>
          <a:p>
            <a:r>
              <a:rPr lang="en-US" dirty="0" smtClean="0"/>
              <a:t>Some applications may not even support encryption</a:t>
            </a:r>
          </a:p>
          <a:p>
            <a:endParaRPr lang="en-US" dirty="0"/>
          </a:p>
          <a:p>
            <a:r>
              <a:rPr lang="en-US" dirty="0" smtClean="0"/>
              <a:t>Well-suited </a:t>
            </a:r>
            <a:r>
              <a:rPr lang="en-US" dirty="0" smtClean="0"/>
              <a:t>for:</a:t>
            </a:r>
          </a:p>
          <a:p>
            <a:pPr lvl="1"/>
            <a:r>
              <a:rPr lang="en-US" dirty="0" smtClean="0"/>
              <a:t>VPN</a:t>
            </a:r>
            <a:endParaRPr lang="en-US" dirty="0"/>
          </a:p>
          <a:p>
            <a:pPr lvl="1"/>
            <a:r>
              <a:rPr lang="en-US" dirty="0" smtClean="0"/>
              <a:t>Datacenter</a:t>
            </a:r>
            <a:r>
              <a:rPr lang="en-US" dirty="0" smtClean="0"/>
              <a:t>-to-datacenter security</a:t>
            </a:r>
            <a:endParaRPr lang="en-US" dirty="0"/>
          </a:p>
        </p:txBody>
      </p:sp>
    </p:spTree>
    <p:extLst>
      <p:ext uri="{BB962C8B-B14F-4D97-AF65-F5344CB8AC3E}">
        <p14:creationId xmlns:p14="http://schemas.microsoft.com/office/powerpoint/2010/main" val="4244031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p:txBody>
          <a:bodyPr/>
          <a:lstStyle/>
          <a:p>
            <a:r>
              <a:rPr lang="en-US" smtClean="0"/>
              <a:t>Know Your Attacker</a:t>
            </a:r>
            <a:endParaRPr lang="en-US"/>
          </a:p>
        </p:txBody>
      </p:sp>
      <p:sp>
        <p:nvSpPr>
          <p:cNvPr id="1705987" name="Rectangle 3"/>
          <p:cNvSpPr>
            <a:spLocks noGrp="1" noChangeArrowheads="1"/>
          </p:cNvSpPr>
          <p:nvPr>
            <p:ph idx="1"/>
          </p:nvPr>
        </p:nvSpPr>
        <p:spPr/>
        <p:txBody>
          <a:bodyPr/>
          <a:lstStyle/>
          <a:p>
            <a:r>
              <a:rPr lang="en-US" smtClean="0"/>
              <a:t>Most attackers run scripts to probe for vulnerabilities, then return later to exploit them </a:t>
            </a:r>
          </a:p>
          <a:p>
            <a:r>
              <a:rPr lang="en-US" smtClean="0"/>
              <a:t>Probes tend to come in waves as new holes are discovered</a:t>
            </a:r>
          </a:p>
          <a:p>
            <a:r>
              <a:rPr lang="en-US" smtClean="0"/>
              <a:t>Probes look very different than typical network use</a:t>
            </a:r>
          </a:p>
          <a:p>
            <a:r>
              <a:rPr lang="en-US" smtClean="0"/>
              <a:t>Actual attack may come long after probe</a:t>
            </a:r>
          </a:p>
          <a:p>
            <a:endParaRPr lang="en-US"/>
          </a:p>
        </p:txBody>
      </p:sp>
    </p:spTree>
    <p:extLst>
      <p:ext uri="{BB962C8B-B14F-4D97-AF65-F5344CB8AC3E}">
        <p14:creationId xmlns:p14="http://schemas.microsoft.com/office/powerpoint/2010/main" val="35699813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586" name="Rectangle 2"/>
          <p:cNvSpPr>
            <a:spLocks noGrp="1" noChangeArrowheads="1"/>
          </p:cNvSpPr>
          <p:nvPr>
            <p:ph type="title"/>
          </p:nvPr>
        </p:nvSpPr>
        <p:spPr/>
        <p:txBody>
          <a:bodyPr>
            <a:normAutofit/>
          </a:bodyPr>
          <a:lstStyle/>
          <a:p>
            <a:r>
              <a:rPr lang="en-US" dirty="0" smtClean="0"/>
              <a:t>Types of Intrusion </a:t>
            </a:r>
            <a:r>
              <a:rPr lang="en-US" dirty="0"/>
              <a:t>Detection</a:t>
            </a:r>
          </a:p>
        </p:txBody>
      </p:sp>
      <p:sp>
        <p:nvSpPr>
          <p:cNvPr id="1731587" name="Rectangle 3"/>
          <p:cNvSpPr>
            <a:spLocks noGrp="1" noChangeArrowheads="1"/>
          </p:cNvSpPr>
          <p:nvPr>
            <p:ph idx="1"/>
          </p:nvPr>
        </p:nvSpPr>
        <p:spPr/>
        <p:txBody>
          <a:bodyPr>
            <a:normAutofit/>
          </a:bodyPr>
          <a:lstStyle/>
          <a:p>
            <a:pPr>
              <a:lnSpc>
                <a:spcPct val="90000"/>
              </a:lnSpc>
            </a:pPr>
            <a:r>
              <a:rPr lang="en-US" b="1" dirty="0" smtClean="0"/>
              <a:t>Signature-Based</a:t>
            </a:r>
            <a:endParaRPr lang="en-US" b="1" dirty="0"/>
          </a:p>
          <a:p>
            <a:pPr lvl="1">
              <a:lnSpc>
                <a:spcPct val="90000"/>
              </a:lnSpc>
            </a:pPr>
            <a:r>
              <a:rPr lang="en-US" dirty="0"/>
              <a:t>define </a:t>
            </a:r>
            <a:r>
              <a:rPr lang="en-US" i="1" dirty="0"/>
              <a:t>“what is abnormal”</a:t>
            </a:r>
            <a:r>
              <a:rPr lang="en-US" dirty="0"/>
              <a:t> using attack signatures</a:t>
            </a:r>
          </a:p>
          <a:p>
            <a:pPr lvl="1">
              <a:lnSpc>
                <a:spcPct val="90000"/>
              </a:lnSpc>
            </a:pPr>
            <a:r>
              <a:rPr lang="en-US" dirty="0"/>
              <a:t>traffic that matches an attack signature as attack </a:t>
            </a:r>
            <a:r>
              <a:rPr lang="en-US" dirty="0" smtClean="0"/>
              <a:t>traffic</a:t>
            </a:r>
          </a:p>
          <a:p>
            <a:pPr lvl="1">
              <a:lnSpc>
                <a:spcPct val="90000"/>
              </a:lnSpc>
            </a:pPr>
            <a:endParaRPr lang="en-US" dirty="0" smtClean="0"/>
          </a:p>
          <a:p>
            <a:pPr>
              <a:lnSpc>
                <a:spcPct val="90000"/>
              </a:lnSpc>
            </a:pPr>
            <a:r>
              <a:rPr lang="en-US" b="1" dirty="0" smtClean="0"/>
              <a:t>Anomaly-Based</a:t>
            </a:r>
            <a:endParaRPr lang="en-US" b="1" dirty="0"/>
          </a:p>
          <a:p>
            <a:pPr lvl="1">
              <a:lnSpc>
                <a:spcPct val="90000"/>
              </a:lnSpc>
            </a:pPr>
            <a:r>
              <a:rPr lang="en-US" dirty="0"/>
              <a:t>define </a:t>
            </a:r>
            <a:r>
              <a:rPr lang="en-US" i="1" dirty="0"/>
              <a:t>“what is normal”</a:t>
            </a:r>
            <a:r>
              <a:rPr lang="en-US" dirty="0"/>
              <a:t> using profiles</a:t>
            </a:r>
          </a:p>
          <a:p>
            <a:pPr lvl="1">
              <a:lnSpc>
                <a:spcPct val="90000"/>
              </a:lnSpc>
            </a:pPr>
            <a:r>
              <a:rPr lang="en-US" dirty="0"/>
              <a:t>traffic that does not match the profile as abnormal</a:t>
            </a:r>
            <a:endParaRPr lang="en-US" sz="2000" b="1" dirty="0"/>
          </a:p>
        </p:txBody>
      </p:sp>
    </p:spTree>
    <p:extLst>
      <p:ext uri="{BB962C8B-B14F-4D97-AF65-F5344CB8AC3E}">
        <p14:creationId xmlns:p14="http://schemas.microsoft.com/office/powerpoint/2010/main" val="389402567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p:txBody>
          <a:bodyPr/>
          <a:lstStyle/>
          <a:p>
            <a:r>
              <a:rPr lang="en-US" dirty="0" smtClean="0">
                <a:ea typeface="Times New Roman" pitchFamily="-84" charset="0"/>
                <a:cs typeface="Times New Roman" pitchFamily="-84" charset="0"/>
              </a:rPr>
              <a:t>Simple IDS</a:t>
            </a:r>
            <a:endParaRPr lang="en-US" dirty="0">
              <a:ea typeface="Times New Roman" pitchFamily="-84" charset="0"/>
              <a:cs typeface="Times New Roman" pitchFamily="-84" charset="0"/>
            </a:endParaRPr>
          </a:p>
        </p:txBody>
      </p:sp>
      <p:sp>
        <p:nvSpPr>
          <p:cNvPr id="1707011" name="Rectangle 3"/>
          <p:cNvSpPr>
            <a:spLocks noGrp="1" noChangeArrowheads="1"/>
          </p:cNvSpPr>
          <p:nvPr>
            <p:ph idx="1"/>
          </p:nvPr>
        </p:nvSpPr>
        <p:spPr/>
        <p:txBody>
          <a:bodyPr/>
          <a:lstStyle/>
          <a:p>
            <a:pPr>
              <a:lnSpc>
                <a:spcPct val="90000"/>
              </a:lnSpc>
              <a:buFont typeface="Wingdings" pitchFamily="-84" charset="2"/>
              <a:buNone/>
            </a:pPr>
            <a:r>
              <a:rPr lang="en-US" sz="1800" dirty="0">
                <a:latin typeface="Courier New"/>
                <a:ea typeface="Times New Roman" pitchFamily="-84" charset="0"/>
                <a:cs typeface="Courier New"/>
              </a:rPr>
              <a:t>v=listen(frequently-exploited-unused-port);</a:t>
            </a:r>
          </a:p>
          <a:p>
            <a:pPr>
              <a:lnSpc>
                <a:spcPct val="90000"/>
              </a:lnSpc>
              <a:buFont typeface="Wingdings" pitchFamily="-84" charset="2"/>
              <a:buNone/>
            </a:pPr>
            <a:r>
              <a:rPr lang="en-US" sz="1800" dirty="0">
                <a:latin typeface="Courier New"/>
                <a:ea typeface="Times New Roman" pitchFamily="-84" charset="0"/>
                <a:cs typeface="Courier New"/>
              </a:rPr>
              <a:t>while(1) {</a:t>
            </a:r>
          </a:p>
          <a:p>
            <a:pPr lvl="1">
              <a:lnSpc>
                <a:spcPct val="90000"/>
              </a:lnSpc>
              <a:buFont typeface="Wingdings" pitchFamily="-84" charset="2"/>
              <a:buNone/>
            </a:pPr>
            <a:r>
              <a:rPr lang="en-US" sz="1600" dirty="0">
                <a:latin typeface="Courier New"/>
                <a:ea typeface="Times New Roman" pitchFamily="-84" charset="0"/>
                <a:cs typeface="Courier New"/>
              </a:rPr>
              <a:t>s=accept(v, who, </a:t>
            </a:r>
            <a:r>
              <a:rPr lang="en-US" sz="1600" dirty="0" err="1">
                <a:latin typeface="Courier New"/>
                <a:ea typeface="Times New Roman" pitchFamily="-84" charset="0"/>
                <a:cs typeface="Courier New"/>
              </a:rPr>
              <a:t>howbig</a:t>
            </a:r>
            <a:r>
              <a:rPr lang="en-US" sz="1600" dirty="0">
                <a:latin typeface="Courier New"/>
                <a:ea typeface="Times New Roman" pitchFamily="-84" charset="0"/>
                <a:cs typeface="Courier New"/>
              </a:rPr>
              <a:t>);</a:t>
            </a:r>
          </a:p>
          <a:p>
            <a:pPr lvl="1">
              <a:lnSpc>
                <a:spcPct val="90000"/>
              </a:lnSpc>
              <a:buFont typeface="Wingdings" pitchFamily="-84" charset="2"/>
              <a:buNone/>
            </a:pPr>
            <a:r>
              <a:rPr lang="en-US" sz="1600" dirty="0" err="1">
                <a:latin typeface="Courier New"/>
                <a:ea typeface="Times New Roman" pitchFamily="-84" charset="0"/>
                <a:cs typeface="Courier New"/>
              </a:rPr>
              <a:t>notify_the_authorities</a:t>
            </a:r>
            <a:r>
              <a:rPr lang="en-US" sz="1600" dirty="0">
                <a:latin typeface="Courier New"/>
                <a:ea typeface="Times New Roman" pitchFamily="-84" charset="0"/>
                <a:cs typeface="Courier New"/>
              </a:rPr>
              <a:t>(s, who, </a:t>
            </a:r>
            <a:r>
              <a:rPr lang="en-US" sz="1600" dirty="0" err="1">
                <a:latin typeface="Courier New"/>
                <a:ea typeface="Times New Roman" pitchFamily="-84" charset="0"/>
                <a:cs typeface="Courier New"/>
              </a:rPr>
              <a:t>howbig</a:t>
            </a:r>
            <a:r>
              <a:rPr lang="en-US" sz="1600" dirty="0">
                <a:latin typeface="Courier New"/>
                <a:ea typeface="Times New Roman" pitchFamily="-84" charset="0"/>
                <a:cs typeface="Courier New"/>
              </a:rPr>
              <a:t>);</a:t>
            </a:r>
          </a:p>
          <a:p>
            <a:pPr lvl="1">
              <a:lnSpc>
                <a:spcPct val="90000"/>
              </a:lnSpc>
              <a:buFont typeface="Wingdings" pitchFamily="-84" charset="2"/>
              <a:buNone/>
            </a:pPr>
            <a:r>
              <a:rPr lang="en-US" sz="1600" dirty="0">
                <a:latin typeface="Courier New"/>
                <a:ea typeface="Times New Roman" pitchFamily="-84" charset="0"/>
                <a:cs typeface="Courier New"/>
              </a:rPr>
              <a:t>close(s);</a:t>
            </a:r>
          </a:p>
          <a:p>
            <a:pPr>
              <a:lnSpc>
                <a:spcPct val="90000"/>
              </a:lnSpc>
              <a:buFont typeface="Wingdings" pitchFamily="-84" charset="2"/>
              <a:buNone/>
            </a:pPr>
            <a:r>
              <a:rPr lang="en-US" sz="1800" dirty="0" smtClean="0">
                <a:latin typeface="Courier New"/>
                <a:ea typeface="Times New Roman" pitchFamily="-84" charset="0"/>
                <a:cs typeface="Courier New"/>
              </a:rPr>
              <a:t>}</a:t>
            </a:r>
            <a:br>
              <a:rPr lang="en-US" sz="1800" dirty="0" smtClean="0">
                <a:latin typeface="Courier New"/>
                <a:ea typeface="Times New Roman" pitchFamily="-84" charset="0"/>
                <a:cs typeface="Courier New"/>
              </a:rPr>
            </a:br>
            <a:endParaRPr lang="en-US" sz="1800" dirty="0">
              <a:latin typeface="Courier New"/>
              <a:ea typeface="Times New Roman" pitchFamily="-84" charset="0"/>
              <a:cs typeface="Courier New"/>
            </a:endParaRPr>
          </a:p>
          <a:p>
            <a:pPr>
              <a:lnSpc>
                <a:spcPct val="90000"/>
              </a:lnSpc>
            </a:pPr>
            <a:r>
              <a:rPr lang="en-US" sz="2400" dirty="0">
                <a:ea typeface="Times New Roman" pitchFamily="-84" charset="0"/>
                <a:cs typeface="Times New Roman" pitchFamily="-84" charset="0"/>
              </a:rPr>
              <a:t>This won’t catch stealth scanners</a:t>
            </a:r>
          </a:p>
          <a:p>
            <a:pPr>
              <a:lnSpc>
                <a:spcPct val="90000"/>
              </a:lnSpc>
            </a:pPr>
            <a:r>
              <a:rPr lang="en-US" sz="2400" dirty="0">
                <a:ea typeface="Times New Roman" pitchFamily="-84" charset="0"/>
                <a:cs typeface="Times New Roman" pitchFamily="-84" charset="0"/>
              </a:rPr>
              <a:t>Doesn’t have a global view</a:t>
            </a:r>
          </a:p>
          <a:p>
            <a:pPr>
              <a:lnSpc>
                <a:spcPct val="90000"/>
              </a:lnSpc>
            </a:pPr>
            <a:r>
              <a:rPr lang="en-US" sz="2400" dirty="0">
                <a:ea typeface="Times New Roman" pitchFamily="-84" charset="0"/>
                <a:cs typeface="Times New Roman" pitchFamily="-84" charset="0"/>
              </a:rPr>
              <a:t>Can’t detect attacks on systems in use</a:t>
            </a:r>
          </a:p>
          <a:p>
            <a:pPr>
              <a:lnSpc>
                <a:spcPct val="90000"/>
              </a:lnSpc>
            </a:pPr>
            <a:r>
              <a:rPr lang="en-US" sz="2400" dirty="0">
                <a:ea typeface="Times New Roman" pitchFamily="-84" charset="0"/>
                <a:cs typeface="Times New Roman" pitchFamily="-84" charset="0"/>
              </a:rPr>
              <a:t>Surprisingly effective at catching scans nonetheless</a:t>
            </a:r>
            <a:r>
              <a:rPr lang="en-US" sz="2400" dirty="0"/>
              <a:t> </a:t>
            </a:r>
          </a:p>
        </p:txBody>
      </p:sp>
    </p:spTree>
    <p:extLst>
      <p:ext uri="{BB962C8B-B14F-4D97-AF65-F5344CB8AC3E}">
        <p14:creationId xmlns:p14="http://schemas.microsoft.com/office/powerpoint/2010/main" val="37498399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034" name="Rectangle 2"/>
          <p:cNvSpPr>
            <a:spLocks noGrp="1" noChangeArrowheads="1"/>
          </p:cNvSpPr>
          <p:nvPr>
            <p:ph type="title"/>
          </p:nvPr>
        </p:nvSpPr>
        <p:spPr/>
        <p:txBody>
          <a:bodyPr/>
          <a:lstStyle/>
          <a:p>
            <a:r>
              <a:rPr lang="en-US" dirty="0">
                <a:ea typeface="Times New Roman" pitchFamily="-84" charset="0"/>
                <a:cs typeface="Times New Roman" pitchFamily="-84" charset="0"/>
              </a:rPr>
              <a:t>Statistical </a:t>
            </a:r>
            <a:r>
              <a:rPr lang="en-US" dirty="0" smtClean="0">
                <a:ea typeface="Times New Roman" pitchFamily="-84" charset="0"/>
                <a:cs typeface="Times New Roman" pitchFamily="-84" charset="0"/>
              </a:rPr>
              <a:t>Analysis</a:t>
            </a:r>
            <a:endParaRPr lang="en-US" dirty="0">
              <a:ea typeface="Times New Roman" pitchFamily="-84" charset="0"/>
              <a:cs typeface="Times New Roman" pitchFamily="-84" charset="0"/>
            </a:endParaRPr>
          </a:p>
        </p:txBody>
      </p:sp>
      <p:sp>
        <p:nvSpPr>
          <p:cNvPr id="1708035" name="Rectangle 3"/>
          <p:cNvSpPr>
            <a:spLocks noGrp="1" noChangeArrowheads="1"/>
          </p:cNvSpPr>
          <p:nvPr>
            <p:ph idx="1"/>
          </p:nvPr>
        </p:nvSpPr>
        <p:spPr/>
        <p:txBody>
          <a:bodyPr>
            <a:normAutofit lnSpcReduction="10000"/>
          </a:bodyPr>
          <a:lstStyle/>
          <a:p>
            <a:r>
              <a:rPr lang="en-US" dirty="0">
                <a:ea typeface="Times New Roman" pitchFamily="-84" charset="0"/>
                <a:cs typeface="Times New Roman" pitchFamily="-84" charset="0"/>
              </a:rPr>
              <a:t>Constantly capture packets, watch logs, note typical flows</a:t>
            </a:r>
          </a:p>
          <a:p>
            <a:pPr lvl="1"/>
            <a:r>
              <a:rPr lang="en-US" dirty="0" smtClean="0">
                <a:ea typeface="Times New Roman" pitchFamily="-84" charset="0"/>
                <a:cs typeface="Times New Roman" pitchFamily="-84" charset="0"/>
              </a:rPr>
              <a:t>“</a:t>
            </a:r>
            <a:r>
              <a:rPr lang="en-US" dirty="0">
                <a:ea typeface="Times New Roman" pitchFamily="-84" charset="0"/>
                <a:cs typeface="Times New Roman" pitchFamily="-84" charset="0"/>
              </a:rPr>
              <a:t>95% of traffic flows from inside the firewall to outside web services”</a:t>
            </a:r>
          </a:p>
          <a:p>
            <a:pPr lvl="1"/>
            <a:r>
              <a:rPr lang="en-US" dirty="0" smtClean="0">
                <a:ea typeface="Times New Roman" pitchFamily="-84" charset="0"/>
                <a:cs typeface="Times New Roman" pitchFamily="-84" charset="0"/>
              </a:rPr>
              <a:t>Trigger alarms </a:t>
            </a:r>
            <a:r>
              <a:rPr lang="en-US" dirty="0">
                <a:ea typeface="Times New Roman" pitchFamily="-84" charset="0"/>
                <a:cs typeface="Times New Roman" pitchFamily="-84" charset="0"/>
              </a:rPr>
              <a:t>when traffic not matching typical flows is seen</a:t>
            </a:r>
          </a:p>
          <a:p>
            <a:pPr lvl="1"/>
            <a:r>
              <a:rPr lang="en-US" dirty="0">
                <a:ea typeface="Times New Roman" pitchFamily="-84" charset="0"/>
                <a:cs typeface="Times New Roman" pitchFamily="-84" charset="0"/>
              </a:rPr>
              <a:t>Can be a first alert against configuration </a:t>
            </a:r>
            <a:r>
              <a:rPr lang="en-US" dirty="0" smtClean="0">
                <a:ea typeface="Times New Roman" pitchFamily="-84" charset="0"/>
                <a:cs typeface="Times New Roman" pitchFamily="-84" charset="0"/>
              </a:rPr>
              <a:t>problems</a:t>
            </a:r>
          </a:p>
          <a:p>
            <a:pPr lvl="1"/>
            <a:endParaRPr lang="en-US" dirty="0">
              <a:ea typeface="Times New Roman" pitchFamily="-84" charset="0"/>
              <a:cs typeface="Times New Roman" pitchFamily="-84" charset="0"/>
            </a:endParaRPr>
          </a:p>
          <a:p>
            <a:r>
              <a:rPr lang="en-US" dirty="0" smtClean="0">
                <a:ea typeface="Times New Roman" pitchFamily="-84" charset="0"/>
                <a:cs typeface="Times New Roman" pitchFamily="-84" charset="0"/>
              </a:rPr>
              <a:t>Tends to rely on a more global view</a:t>
            </a:r>
            <a:endParaRPr lang="en-US" dirty="0">
              <a:ea typeface="Times New Roman" pitchFamily="-84" charset="0"/>
              <a:cs typeface="Times New Roman" pitchFamily="-84" charset="0"/>
            </a:endParaRPr>
          </a:p>
        </p:txBody>
      </p:sp>
    </p:spTree>
    <p:extLst>
      <p:ext uri="{BB962C8B-B14F-4D97-AF65-F5344CB8AC3E}">
        <p14:creationId xmlns:p14="http://schemas.microsoft.com/office/powerpoint/2010/main" val="29497025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9058" name="Rectangle 2"/>
          <p:cNvSpPr>
            <a:spLocks noGrp="1" noChangeArrowheads="1"/>
          </p:cNvSpPr>
          <p:nvPr>
            <p:ph type="title"/>
          </p:nvPr>
        </p:nvSpPr>
        <p:spPr/>
        <p:txBody>
          <a:bodyPr/>
          <a:lstStyle/>
          <a:p>
            <a:r>
              <a:rPr lang="en-US" dirty="0" smtClean="0"/>
              <a:t>Rule-based </a:t>
            </a:r>
            <a:r>
              <a:rPr lang="en-US" dirty="0" smtClean="0"/>
              <a:t>Systems</a:t>
            </a:r>
            <a:endParaRPr lang="en-US" dirty="0"/>
          </a:p>
        </p:txBody>
      </p:sp>
      <p:sp>
        <p:nvSpPr>
          <p:cNvPr id="1709059" name="Rectangle 3"/>
          <p:cNvSpPr>
            <a:spLocks noGrp="1" noChangeArrowheads="1"/>
          </p:cNvSpPr>
          <p:nvPr>
            <p:ph idx="1"/>
          </p:nvPr>
        </p:nvSpPr>
        <p:spPr/>
        <p:txBody>
          <a:bodyPr/>
          <a:lstStyle/>
          <a:p>
            <a:r>
              <a:rPr lang="en-US" dirty="0" smtClean="0"/>
              <a:t>Monitor logs and network for behavior violating or matching static </a:t>
            </a:r>
            <a:r>
              <a:rPr lang="en-US" dirty="0" smtClean="0"/>
              <a:t>rules</a:t>
            </a:r>
            <a:br>
              <a:rPr lang="en-US" dirty="0" smtClean="0"/>
            </a:br>
            <a:endParaRPr lang="en-US" dirty="0" smtClean="0"/>
          </a:p>
          <a:p>
            <a:r>
              <a:rPr lang="en-US" dirty="0" smtClean="0"/>
              <a:t>Require some knowledge of attack </a:t>
            </a:r>
            <a:r>
              <a:rPr lang="en-US" dirty="0" smtClean="0"/>
              <a:t>behaviors</a:t>
            </a:r>
          </a:p>
          <a:p>
            <a:endParaRPr lang="en-US" dirty="0" smtClean="0"/>
          </a:p>
          <a:p>
            <a:r>
              <a:rPr lang="en-US" dirty="0" smtClean="0"/>
              <a:t>Less prone to false </a:t>
            </a:r>
            <a:r>
              <a:rPr lang="en-US" dirty="0" smtClean="0"/>
              <a:t>alarms</a:t>
            </a:r>
          </a:p>
          <a:p>
            <a:endParaRPr lang="en-US" dirty="0" smtClean="0"/>
          </a:p>
          <a:p>
            <a:r>
              <a:rPr lang="en-US" dirty="0" smtClean="0"/>
              <a:t>Often combined with anomaly detectors </a:t>
            </a:r>
          </a:p>
          <a:p>
            <a:endParaRPr lang="en-US" dirty="0"/>
          </a:p>
        </p:txBody>
      </p:sp>
    </p:spTree>
    <p:extLst>
      <p:ext uri="{BB962C8B-B14F-4D97-AF65-F5344CB8AC3E}">
        <p14:creationId xmlns:p14="http://schemas.microsoft.com/office/powerpoint/2010/main" val="119375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130" name="Rectangle 2"/>
          <p:cNvSpPr>
            <a:spLocks noGrp="1" noChangeArrowheads="1"/>
          </p:cNvSpPr>
          <p:nvPr>
            <p:ph type="title"/>
          </p:nvPr>
        </p:nvSpPr>
        <p:spPr/>
        <p:txBody>
          <a:bodyPr/>
          <a:lstStyle/>
          <a:p>
            <a:r>
              <a:rPr lang="en-US">
                <a:ea typeface="Times New Roman" pitchFamily="-84" charset="0"/>
                <a:cs typeface="Times New Roman" pitchFamily="-84" charset="0"/>
              </a:rPr>
              <a:t>Using an IDS</a:t>
            </a:r>
          </a:p>
        </p:txBody>
      </p:sp>
      <p:sp>
        <p:nvSpPr>
          <p:cNvPr id="1712131" name="Rectangle 3"/>
          <p:cNvSpPr>
            <a:spLocks noGrp="1" noChangeArrowheads="1"/>
          </p:cNvSpPr>
          <p:nvPr>
            <p:ph idx="1"/>
          </p:nvPr>
        </p:nvSpPr>
        <p:spPr/>
        <p:txBody>
          <a:bodyPr/>
          <a:lstStyle/>
          <a:p>
            <a:r>
              <a:rPr lang="en-US">
                <a:ea typeface="Times New Roman" pitchFamily="-84" charset="0"/>
                <a:cs typeface="Times New Roman" pitchFamily="-84" charset="0"/>
              </a:rPr>
              <a:t>Plan your incident response process well before you install the system</a:t>
            </a:r>
          </a:p>
          <a:p>
            <a:r>
              <a:rPr lang="en-US">
                <a:ea typeface="Times New Roman" pitchFamily="-84" charset="0"/>
                <a:cs typeface="Times New Roman" pitchFamily="-84" charset="0"/>
              </a:rPr>
              <a:t>Know what you’re looking for</a:t>
            </a:r>
          </a:p>
          <a:p>
            <a:r>
              <a:rPr lang="en-US">
                <a:ea typeface="Times New Roman" pitchFamily="-84" charset="0"/>
                <a:cs typeface="Times New Roman" pitchFamily="-84" charset="0"/>
              </a:rPr>
              <a:t>Make the system comprehensive</a:t>
            </a:r>
          </a:p>
          <a:p>
            <a:r>
              <a:rPr lang="en-US">
                <a:ea typeface="Times New Roman" pitchFamily="-84" charset="0"/>
                <a:cs typeface="Times New Roman" pitchFamily="-84" charset="0"/>
              </a:rPr>
              <a:t>Don’t overreact to alarms</a:t>
            </a:r>
          </a:p>
          <a:p>
            <a:r>
              <a:rPr lang="en-US">
                <a:ea typeface="Times New Roman" pitchFamily="-84" charset="0"/>
                <a:cs typeface="Times New Roman" pitchFamily="-84" charset="0"/>
              </a:rPr>
              <a:t>If using a rules-based system, keep up with vulnerability reports</a:t>
            </a:r>
            <a:r>
              <a:rPr lang="en-US"/>
              <a:t> </a:t>
            </a:r>
          </a:p>
        </p:txBody>
      </p:sp>
    </p:spTree>
    <p:extLst>
      <p:ext uri="{BB962C8B-B14F-4D97-AF65-F5344CB8AC3E}">
        <p14:creationId xmlns:p14="http://schemas.microsoft.com/office/powerpoint/2010/main" val="419682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330</TotalTime>
  <Words>1466</Words>
  <Application>Microsoft Macintosh PowerPoint</Application>
  <PresentationFormat>On-screen Show (4:3)</PresentationFormat>
  <Paragraphs>290</Paragraphs>
  <Slides>35</Slides>
  <Notes>12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Intrusion Detection Systems</vt:lpstr>
      <vt:lpstr>Intrusion Detection</vt:lpstr>
      <vt:lpstr>Know Your Attacker</vt:lpstr>
      <vt:lpstr>Types of Intrusion Detection</vt:lpstr>
      <vt:lpstr>Simple IDS</vt:lpstr>
      <vt:lpstr>Statistical Analysis</vt:lpstr>
      <vt:lpstr>Rule-based Systems</vt:lpstr>
      <vt:lpstr>Using an IDS</vt:lpstr>
      <vt:lpstr>PowerPoint Presentation</vt:lpstr>
      <vt:lpstr>PowerPoint Presentation</vt:lpstr>
      <vt:lpstr>PowerPoint Presentation</vt:lpstr>
      <vt:lpstr>PowerPoint Presentation</vt:lpstr>
      <vt:lpstr>PowerPoint Presentation</vt:lpstr>
      <vt:lpstr>PowerPoint Presentation</vt:lpstr>
      <vt:lpstr>Virtual Private Networks</vt:lpstr>
      <vt:lpstr>What is a VPN?</vt:lpstr>
      <vt:lpstr>VPN</vt:lpstr>
      <vt:lpstr>IPSec VPN – Setup</vt:lpstr>
      <vt:lpstr>IPSec VPN</vt:lpstr>
      <vt:lpstr>IPSec VPN – Tunnel operation</vt:lpstr>
      <vt:lpstr>VPNs</vt:lpstr>
      <vt:lpstr>Benefits of VPNs</vt:lpstr>
      <vt:lpstr>End-to-end VPNs</vt:lpstr>
      <vt:lpstr>Customer-based Network VPNs</vt:lpstr>
      <vt:lpstr>Provider-based Network VPNs</vt:lpstr>
      <vt:lpstr>Network-Layer Security</vt:lpstr>
      <vt:lpstr>IPSec: Network layer security</vt:lpstr>
      <vt:lpstr>IPsec: Network Layer Security</vt:lpstr>
      <vt:lpstr>Authentication Header (AH) Protocol</vt:lpstr>
      <vt:lpstr>Encapsulating Security Payload (ESP) Protocol</vt:lpstr>
      <vt:lpstr>IPsec vs. TLS</vt:lpstr>
      <vt:lpstr>IPsec vs. TLS</vt:lpstr>
      <vt:lpstr>Problems with IPSec</vt:lpstr>
      <vt:lpstr>Why IPSec?</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1</cp:revision>
  <dcterms:created xsi:type="dcterms:W3CDTF">2016-11-21T17:23:58Z</dcterms:created>
  <dcterms:modified xsi:type="dcterms:W3CDTF">2016-11-21T22:54:39Z</dcterms:modified>
</cp:coreProperties>
</file>