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506" r:id="rId2"/>
    <p:sldId id="507" r:id="rId3"/>
    <p:sldId id="295" r:id="rId4"/>
    <p:sldId id="291" r:id="rId5"/>
    <p:sldId id="292" r:id="rId6"/>
    <p:sldId id="258" r:id="rId7"/>
    <p:sldId id="278" r:id="rId8"/>
    <p:sldId id="294" r:id="rId9"/>
    <p:sldId id="259" r:id="rId10"/>
    <p:sldId id="260" r:id="rId11"/>
    <p:sldId id="508" r:id="rId12"/>
    <p:sldId id="279" r:id="rId13"/>
    <p:sldId id="280" r:id="rId14"/>
    <p:sldId id="262" r:id="rId15"/>
    <p:sldId id="263" r:id="rId16"/>
    <p:sldId id="264" r:id="rId17"/>
    <p:sldId id="265" r:id="rId18"/>
    <p:sldId id="266" r:id="rId19"/>
    <p:sldId id="509" r:id="rId20"/>
    <p:sldId id="268" r:id="rId21"/>
    <p:sldId id="269" r:id="rId22"/>
    <p:sldId id="261" r:id="rId23"/>
    <p:sldId id="270" r:id="rId24"/>
    <p:sldId id="510" r:id="rId25"/>
    <p:sldId id="293" r:id="rId26"/>
    <p:sldId id="271" r:id="rId27"/>
    <p:sldId id="281" r:id="rId28"/>
    <p:sldId id="272" r:id="rId29"/>
    <p:sldId id="273" r:id="rId30"/>
    <p:sldId id="274" r:id="rId31"/>
    <p:sldId id="275" r:id="rId32"/>
    <p:sldId id="276" r:id="rId33"/>
    <p:sldId id="285" r:id="rId34"/>
    <p:sldId id="286" r:id="rId35"/>
    <p:sldId id="282" r:id="rId36"/>
    <p:sldId id="283" r:id="rId37"/>
    <p:sldId id="284" r:id="rId38"/>
    <p:sldId id="287" r:id="rId39"/>
    <p:sldId id="288"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702"/>
    <p:restoredTop sz="94686"/>
  </p:normalViewPr>
  <p:slideViewPr>
    <p:cSldViewPr snapToGrid="0" snapToObjects="1">
      <p:cViewPr varScale="1">
        <p:scale>
          <a:sx n="183" d="100"/>
          <a:sy n="183" d="100"/>
        </p:scale>
        <p:origin x="3728" y="192"/>
      </p:cViewPr>
      <p:guideLst>
        <p:guide orient="horz" pos="1620"/>
        <p:guide pos="2880"/>
      </p:guideLst>
    </p:cSldViewPr>
  </p:slideViewPr>
  <p:notesTextViewPr>
    <p:cViewPr>
      <p:scale>
        <a:sx n="100" d="100"/>
        <a:sy n="100" d="100"/>
      </p:scale>
      <p:origin x="0" y="0"/>
    </p:cViewPr>
  </p:notesTextViewPr>
  <p:sorterViewPr>
    <p:cViewPr>
      <p:scale>
        <a:sx n="1" d="1"/>
        <a:sy n="1" d="1"/>
      </p:scale>
      <p:origin x="0" y="12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9DC69-7FD6-374A-A9ED-9FD6B5D82017}" type="datetimeFigureOut">
              <a:rPr lang="en-US" smtClean="0"/>
              <a:t>1/31/22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F8CBC-F54F-D042-B087-1C0CD358E472}" type="slidenum">
              <a:rPr lang="en-US" smtClean="0"/>
              <a:t>‹#›</a:t>
            </a:fld>
            <a:endParaRPr lang="en-US"/>
          </a:p>
        </p:txBody>
      </p:sp>
    </p:spTree>
    <p:extLst>
      <p:ext uri="{BB962C8B-B14F-4D97-AF65-F5344CB8AC3E}">
        <p14:creationId xmlns:p14="http://schemas.microsoft.com/office/powerpoint/2010/main" val="3197784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20</a:t>
            </a:fld>
            <a:endParaRPr lang="en-US"/>
          </a:p>
        </p:txBody>
      </p:sp>
      <p:sp>
        <p:nvSpPr>
          <p:cNvPr id="14233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21</a:t>
            </a:fld>
            <a:endParaRPr lang="en-US"/>
          </a:p>
        </p:txBody>
      </p:sp>
      <p:sp>
        <p:nvSpPr>
          <p:cNvPr id="14366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22</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98255-9C8D-D148-936C-F7D46F8905F4}" type="slidenum">
              <a:rPr lang="en-US"/>
              <a:pPr>
                <a:defRPr/>
              </a:pPr>
              <a:t>26</a:t>
            </a:fld>
            <a:endParaRPr lang="en-US"/>
          </a:p>
        </p:txBody>
      </p:sp>
      <p:sp>
        <p:nvSpPr>
          <p:cNvPr id="204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28</a:t>
            </a:fld>
            <a:endParaRPr lang="en-US"/>
          </a:p>
        </p:txBody>
      </p:sp>
      <p:sp>
        <p:nvSpPr>
          <p:cNvPr id="26626"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29</a:t>
            </a:fld>
            <a:endParaRPr lang="en-US"/>
          </a:p>
        </p:txBody>
      </p:sp>
      <p:sp>
        <p:nvSpPr>
          <p:cNvPr id="28674"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9481D-3C3F-9B45-956F-E4433D3405FB}" type="slidenum">
              <a:rPr lang="en-US"/>
              <a:pPr>
                <a:defRPr/>
              </a:pPr>
              <a:t>30</a:t>
            </a:fld>
            <a:endParaRPr lang="en-US"/>
          </a:p>
        </p:txBody>
      </p:sp>
      <p:sp>
        <p:nvSpPr>
          <p:cNvPr id="30722"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30723"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D17B31-59B6-5049-AC81-BDEDB2159477}" type="slidenum">
              <a:rPr lang="en-US"/>
              <a:pPr>
                <a:defRPr/>
              </a:pPr>
              <a:t>31</a:t>
            </a:fld>
            <a:endParaRPr lang="en-US"/>
          </a:p>
        </p:txBody>
      </p:sp>
      <p:sp>
        <p:nvSpPr>
          <p:cNvPr id="2253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4B8839-4EC3-8843-850E-F96594488C03}" type="slidenum">
              <a:rPr lang="en-US"/>
              <a:pPr>
                <a:defRPr/>
              </a:pPr>
              <a:t>32</a:t>
            </a:fld>
            <a:endParaRPr lang="en-US"/>
          </a:p>
        </p:txBody>
      </p:sp>
      <p:sp>
        <p:nvSpPr>
          <p:cNvPr id="24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6</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(11/14/16 11:29) -----</a:t>
            </a:r>
          </a:p>
          <a:p>
            <a:r>
              <a:rPr lang="en-US"/>
              <a:t>Cisco DoS vulnerability</a:t>
            </a:r>
          </a:p>
        </p:txBody>
      </p:sp>
      <p:sp>
        <p:nvSpPr>
          <p:cNvPr id="4" name="Slide Number Placeholder 3"/>
          <p:cNvSpPr>
            <a:spLocks noGrp="1"/>
          </p:cNvSpPr>
          <p:nvPr>
            <p:ph type="sldNum" sz="quarter" idx="10"/>
          </p:nvPr>
        </p:nvSpPr>
        <p:spPr/>
        <p:txBody>
          <a:bodyPr/>
          <a:lstStyle/>
          <a:p>
            <a:fld id="{5FFF8CBC-F54F-D042-B087-1C0CD358E472}" type="slidenum">
              <a:rPr lang="en-US" smtClean="0"/>
              <a:t>7</a:t>
            </a:fld>
            <a:endParaRPr lang="en-US"/>
          </a:p>
        </p:txBody>
      </p:sp>
    </p:spTree>
    <p:extLst>
      <p:ext uri="{BB962C8B-B14F-4D97-AF65-F5344CB8AC3E}">
        <p14:creationId xmlns:p14="http://schemas.microsoft.com/office/powerpoint/2010/main" val="268456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9</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14</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15</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16</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17</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18</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27903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86984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7698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6206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34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5891B-EC81-2D4E-B0F5-DB55AA43B06E}"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42437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5891B-EC81-2D4E-B0F5-DB55AA43B06E}" type="datetimeFigureOut">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6449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5891B-EC81-2D4E-B0F5-DB55AA43B06E}" type="datetimeFigureOut">
              <a:rPr lang="en-US" smtClean="0"/>
              <a:t>1/31/22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857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891B-EC81-2D4E-B0F5-DB55AA43B06E}" type="datetimeFigureOut">
              <a:rPr lang="en-US" smtClean="0"/>
              <a:t>1/31/22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2848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52281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14789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D5891B-EC81-2D4E-B0F5-DB55AA43B06E}" type="datetimeFigureOut">
              <a:rPr lang="en-US" smtClean="0"/>
              <a:t>1/31/22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80D5C77-CA16-1E4B-9F65-24A8B6C4D930}" type="slidenum">
              <a:rPr lang="en-US" smtClean="0"/>
              <a:t>‹#›</a:t>
            </a:fld>
            <a:endParaRPr lang="en-US"/>
          </a:p>
        </p:txBody>
      </p:sp>
    </p:spTree>
    <p:extLst>
      <p:ext uri="{BB962C8B-B14F-4D97-AF65-F5344CB8AC3E}">
        <p14:creationId xmlns:p14="http://schemas.microsoft.com/office/powerpoint/2010/main" val="118616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Denial of Service Attacks</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1314450" y="2800350"/>
            <a:ext cx="6858000" cy="1241822"/>
          </a:xfrm>
          <a:prstGeom prst="rect">
            <a:avLst/>
          </a:prstGeom>
        </p:spPr>
        <p:txBody>
          <a:bodyPr vert="horz" lIns="68580" tIns="34290" rIns="68580" bIns="3429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sz="1800">
                <a:solidFill>
                  <a:schemeClr val="bg1">
                    <a:lumMod val="65000"/>
                  </a:schemeClr>
                </a:solidFill>
              </a:rPr>
              <a:t>Security, Privacy, and Consumer Protection</a:t>
            </a:r>
            <a:br>
              <a:rPr lang="en-US" sz="1800">
                <a:solidFill>
                  <a:schemeClr val="bg1">
                    <a:lumMod val="65000"/>
                  </a:schemeClr>
                </a:solidFill>
              </a:rPr>
            </a:br>
            <a:br>
              <a:rPr lang="en-US" sz="1800">
                <a:solidFill>
                  <a:schemeClr val="bg1">
                    <a:lumMod val="65000"/>
                  </a:schemeClr>
                </a:solidFill>
              </a:rPr>
            </a:br>
            <a:r>
              <a:rPr lang="en-US" sz="1800">
                <a:solidFill>
                  <a:schemeClr val="bg1">
                    <a:lumMod val="65000"/>
                  </a:schemeClr>
                </a:solidFill>
              </a:rPr>
              <a:t>Nick Feamster</a:t>
            </a:r>
            <a:br>
              <a:rPr lang="en-US" sz="1800">
                <a:solidFill>
                  <a:schemeClr val="bg1">
                    <a:lumMod val="65000"/>
                  </a:schemeClr>
                </a:solidFill>
              </a:rPr>
            </a:br>
            <a:r>
              <a:rPr lang="en-US" sz="1800">
                <a:solidFill>
                  <a:schemeClr val="bg1">
                    <a:lumMod val="65000"/>
                  </a:schemeClr>
                </a:solidFill>
              </a:rPr>
              <a:t>University of Chicago</a:t>
            </a:r>
          </a:p>
          <a:p>
            <a:endParaRPr lang="en-US" sz="1800"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10</a:t>
            </a:fld>
            <a:endParaRPr lang="en-GB"/>
          </a:p>
        </p:txBody>
      </p:sp>
      <p:sp>
        <p:nvSpPr>
          <p:cNvPr id="1424386" name="Rectangle 2"/>
          <p:cNvSpPr>
            <a:spLocks noGrp="1" noChangeArrowheads="1"/>
          </p:cNvSpPr>
          <p:nvPr>
            <p:ph type="title"/>
          </p:nvPr>
        </p:nvSpPr>
        <p:spPr/>
        <p:txBody>
          <a:bodyPr/>
          <a:lstStyle/>
          <a:p>
            <a:r>
              <a:rPr lang="en-US" sz="3000" dirty="0"/>
              <a:t>Basic Amplification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normAutofit lnSpcReduction="10000"/>
          </a:bodyPr>
          <a:lstStyle/>
          <a:p>
            <a:endParaRPr lang="en-US" dirty="0"/>
          </a:p>
          <a:p>
            <a:endParaRPr lang="en-US" dirty="0"/>
          </a:p>
          <a:p>
            <a:endParaRPr lang="en-US" dirty="0"/>
          </a:p>
          <a:p>
            <a:endParaRPr lang="en-US" dirty="0"/>
          </a:p>
          <a:p>
            <a:endParaRPr lang="en-US" dirty="0"/>
          </a:p>
          <a:p>
            <a:endParaRPr lang="en-US" sz="1500" dirty="0"/>
          </a:p>
          <a:p>
            <a:endParaRPr lang="en-US" sz="1500" dirty="0"/>
          </a:p>
          <a:p>
            <a:r>
              <a:rPr lang="en-US" sz="1500" dirty="0"/>
              <a:t>Send ping request to broadcast address (ICMP Echo </a:t>
            </a:r>
            <a:r>
              <a:rPr lang="en-US" sz="1500" dirty="0" err="1"/>
              <a:t>Req</a:t>
            </a:r>
            <a:r>
              <a:rPr lang="en-US" sz="1500" dirty="0"/>
              <a:t>) </a:t>
            </a:r>
          </a:p>
          <a:p>
            <a:r>
              <a:rPr lang="en-US" sz="1500" dirty="0"/>
              <a:t>Lots of responses:</a:t>
            </a:r>
          </a:p>
          <a:p>
            <a:pPr lvl="1"/>
            <a:r>
              <a:rPr lang="en-US" sz="15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392" name="Rectangle 8"/>
          <p:cNvSpPr>
            <a:spLocks noChangeArrowheads="1"/>
          </p:cNvSpPr>
          <p:nvPr/>
        </p:nvSpPr>
        <p:spPr bwMode="auto">
          <a:xfrm>
            <a:off x="3886200" y="1885950"/>
            <a:ext cx="1200150" cy="342900"/>
          </a:xfrm>
          <a:prstGeom prst="rect">
            <a:avLst/>
          </a:prstGeom>
          <a:solidFill>
            <a:srgbClr val="D9D9D9"/>
          </a:solidFill>
          <a:ln w="9525">
            <a:solidFill>
              <a:schemeClr val="tx1"/>
            </a:solidFill>
            <a:miter lim="800000"/>
            <a:headEnd/>
            <a:tailEnd/>
          </a:ln>
          <a:effectLst/>
        </p:spPr>
        <p:txBody>
          <a:bodyPr wrap="none" anchor="ctr"/>
          <a:lstStyle/>
          <a:p>
            <a:pPr algn="ctr" eaLnBrk="0" hangingPunct="0">
              <a:spcBef>
                <a:spcPct val="20000"/>
              </a:spcBef>
              <a:buClr>
                <a:schemeClr val="accent2"/>
              </a:buClr>
            </a:pPr>
            <a:r>
              <a:rPr lang="en-US" sz="1200" dirty="0"/>
              <a:t>Network</a:t>
            </a:r>
            <a:br>
              <a:rPr lang="en-US" sz="1200" dirty="0"/>
            </a:br>
            <a:r>
              <a:rPr lang="en-US" sz="1200" dirty="0"/>
              <a:t>switch</a:t>
            </a:r>
          </a:p>
        </p:txBody>
      </p:sp>
      <p:sp>
        <p:nvSpPr>
          <p:cNvPr id="1424393" name="Line 9"/>
          <p:cNvSpPr>
            <a:spLocks noChangeShapeType="1"/>
          </p:cNvSpPr>
          <p:nvPr/>
        </p:nvSpPr>
        <p:spPr bwMode="auto">
          <a:xfrm>
            <a:off x="4457700" y="2228850"/>
            <a:ext cx="0" cy="37623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4" name="Line 10"/>
          <p:cNvSpPr>
            <a:spLocks noChangeShapeType="1"/>
          </p:cNvSpPr>
          <p:nvPr/>
        </p:nvSpPr>
        <p:spPr bwMode="auto">
          <a:xfrm flipV="1">
            <a:off x="3829050" y="2400300"/>
            <a:ext cx="0" cy="2047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5" name="Line 11"/>
          <p:cNvSpPr>
            <a:spLocks noChangeShapeType="1"/>
          </p:cNvSpPr>
          <p:nvPr/>
        </p:nvSpPr>
        <p:spPr bwMode="auto">
          <a:xfrm>
            <a:off x="3829050" y="2400300"/>
            <a:ext cx="12573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6" name="Line 12"/>
          <p:cNvSpPr>
            <a:spLocks noChangeShapeType="1"/>
          </p:cNvSpPr>
          <p:nvPr/>
        </p:nvSpPr>
        <p:spPr bwMode="auto">
          <a:xfrm>
            <a:off x="5086350" y="2400300"/>
            <a:ext cx="0" cy="2047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600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398" name="Text Box 14"/>
          <p:cNvSpPr txBox="1">
            <a:spLocks noChangeArrowheads="1"/>
          </p:cNvSpPr>
          <p:nvPr/>
        </p:nvSpPr>
        <p:spPr bwMode="auto">
          <a:xfrm>
            <a:off x="1512365" y="2033588"/>
            <a:ext cx="66620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54305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400" name="Text Box 16"/>
          <p:cNvSpPr txBox="1">
            <a:spLocks noChangeArrowheads="1"/>
          </p:cNvSpPr>
          <p:nvPr/>
        </p:nvSpPr>
        <p:spPr bwMode="auto">
          <a:xfrm>
            <a:off x="6735297" y="1976438"/>
            <a:ext cx="62164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4401" name="Group 17"/>
          <p:cNvGrpSpPr>
            <a:grpSpLocks/>
          </p:cNvGrpSpPr>
          <p:nvPr/>
        </p:nvGrpSpPr>
        <p:grpSpPr bwMode="auto">
          <a:xfrm>
            <a:off x="2114550" y="1143001"/>
            <a:ext cx="1943100" cy="757238"/>
            <a:chOff x="816" y="960"/>
            <a:chExt cx="1632" cy="636"/>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4" name="Text Box 20"/>
            <p:cNvSpPr txBox="1">
              <a:spLocks noChangeArrowheads="1"/>
            </p:cNvSpPr>
            <p:nvPr/>
          </p:nvSpPr>
          <p:spPr bwMode="auto">
            <a:xfrm>
              <a:off x="819" y="960"/>
              <a:ext cx="1629" cy="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sz="1350" dirty="0"/>
                <a:t>1. ICMP Echo Request </a:t>
              </a:r>
              <a:r>
                <a:rPr lang="en-US" sz="1350" dirty="0" err="1"/>
                <a:t>Src</a:t>
              </a:r>
              <a:r>
                <a:rPr lang="en-US" sz="1350" dirty="0"/>
                <a:t>:  </a:t>
              </a:r>
              <a:r>
                <a:rPr lang="en-US" sz="1350" dirty="0" err="1"/>
                <a:t>DoS</a:t>
              </a:r>
              <a:r>
                <a:rPr lang="en-US" sz="1350" dirty="0"/>
                <a:t> Target</a:t>
              </a:r>
            </a:p>
            <a:p>
              <a:pPr algn="ctr" eaLnBrk="0" hangingPunct="0">
                <a:spcBef>
                  <a:spcPct val="20000"/>
                </a:spcBef>
                <a:buClr>
                  <a:schemeClr val="accent2"/>
                </a:buClr>
              </a:pPr>
              <a:r>
                <a:rPr lang="en-US" sz="1350" dirty="0" err="1"/>
                <a:t>Dest</a:t>
              </a:r>
              <a:r>
                <a:rPr lang="en-US" sz="1350" dirty="0"/>
                <a:t>:  broadcast address</a:t>
              </a:r>
            </a:p>
          </p:txBody>
        </p:sp>
      </p:grpSp>
      <p:grpSp>
        <p:nvGrpSpPr>
          <p:cNvPr id="1424405" name="Group 21"/>
          <p:cNvGrpSpPr>
            <a:grpSpLocks/>
          </p:cNvGrpSpPr>
          <p:nvPr/>
        </p:nvGrpSpPr>
        <p:grpSpPr bwMode="auto">
          <a:xfrm>
            <a:off x="4857750" y="1143000"/>
            <a:ext cx="2057400" cy="74295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8" name="Text Box 24"/>
            <p:cNvSpPr txBox="1">
              <a:spLocks noChangeArrowheads="1"/>
            </p:cNvSpPr>
            <p:nvPr/>
          </p:nvSpPr>
          <p:spPr bwMode="auto">
            <a:xfrm>
              <a:off x="3380" y="960"/>
              <a:ext cx="1251" cy="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3 ICMP Echo Reply</a:t>
              </a:r>
              <a:br>
                <a:rPr lang="en-US" sz="1350"/>
              </a:br>
              <a:r>
                <a:rPr lang="en-US" sz="1350"/>
                <a:t>Dest:  Dos Target</a:t>
              </a:r>
            </a:p>
          </p:txBody>
        </p:sp>
      </p:grpSp>
    </p:spTree>
    <p:extLst>
      <p:ext uri="{BB962C8B-B14F-4D97-AF65-F5344CB8AC3E}">
        <p14:creationId xmlns:p14="http://schemas.microsoft.com/office/powerpoint/2010/main" val="847886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Transmission Control Protocol (TCP)</a:t>
            </a:r>
          </a:p>
        </p:txBody>
      </p:sp>
    </p:spTree>
    <p:extLst>
      <p:ext uri="{BB962C8B-B14F-4D97-AF65-F5344CB8AC3E}">
        <p14:creationId xmlns:p14="http://schemas.microsoft.com/office/powerpoint/2010/main" val="156707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314450" y="1200151"/>
            <a:ext cx="6515100" cy="3394472"/>
          </a:xfrm>
        </p:spPr>
        <p:txBody>
          <a:bodyPr/>
          <a:lstStyle/>
          <a:p>
            <a:pPr eaLnBrk="1" hangingPunct="1"/>
            <a:r>
              <a:rPr lang="en-US"/>
              <a:t>90% of DoS attacks use TCP SYN floods</a:t>
            </a:r>
          </a:p>
          <a:p>
            <a:pPr eaLnBrk="1" hangingPunct="1"/>
            <a:r>
              <a:rPr lang="en-US"/>
              <a:t>Streaming spoofed TCP SYNs</a:t>
            </a:r>
          </a:p>
          <a:p>
            <a:pPr eaLnBrk="1" hangingPunct="1"/>
            <a:r>
              <a:rPr lang="en-US"/>
              <a:t>Takes advantage of three way handshake</a:t>
            </a:r>
          </a:p>
          <a:p>
            <a:pPr eaLnBrk="1" hangingPunct="1"/>
            <a:r>
              <a:rPr lang="en-US"/>
              <a:t>Server start </a:t>
            </a:r>
            <a:r>
              <a:rPr lang="ja-JP" altLang="en-US"/>
              <a:t>“</a:t>
            </a:r>
            <a:r>
              <a:rPr lang="en-US"/>
              <a:t>half-open</a:t>
            </a:r>
            <a:r>
              <a:rPr lang="ja-JP" altLang="en-US"/>
              <a:t>”</a:t>
            </a:r>
            <a:r>
              <a:rPr lang="en-US"/>
              <a:t> connections</a:t>
            </a:r>
          </a:p>
          <a:p>
            <a:pPr eaLnBrk="1" hangingPunct="1"/>
            <a:r>
              <a:rPr lang="en-US"/>
              <a:t>These build up… until queue is full and all additional requests are blocked</a:t>
            </a:r>
          </a:p>
        </p:txBody>
      </p:sp>
      <p:sp>
        <p:nvSpPr>
          <p:cNvPr id="16387" name="Rectangle 4"/>
          <p:cNvSpPr>
            <a:spLocks noChangeArrowheads="1"/>
          </p:cNvSpPr>
          <p:nvPr/>
        </p:nvSpPr>
        <p:spPr bwMode="auto">
          <a:xfrm>
            <a:off x="1371600" y="228601"/>
            <a:ext cx="6172200" cy="651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spcBef>
                <a:spcPts val="900"/>
              </a:spcBef>
              <a:spcAft>
                <a:spcPts val="225"/>
              </a:spcAft>
            </a:pPr>
            <a:r>
              <a:rPr lang="en-US" sz="3000" dirty="0">
                <a:latin typeface="+mj-lt"/>
              </a:rPr>
              <a:t>TCP SYN Flooding Attack</a:t>
            </a:r>
          </a:p>
        </p:txBody>
      </p:sp>
    </p:spTree>
    <p:extLst>
      <p:ext uri="{BB962C8B-B14F-4D97-AF65-F5344CB8AC3E}">
        <p14:creationId xmlns:p14="http://schemas.microsoft.com/office/powerpoint/2010/main" val="32119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3050" y="263571"/>
            <a:ext cx="5829300" cy="671513"/>
          </a:xfrm>
        </p:spPr>
        <p:txBody>
          <a:bodyPr/>
          <a:lstStyle/>
          <a:p>
            <a:pPr eaLnBrk="1" hangingPunct="1"/>
            <a:r>
              <a:rPr lang="en-US" sz="2400" dirty="0">
                <a:latin typeface="+mn-lt"/>
              </a:rPr>
              <a:t>TCP Connection Management</a:t>
            </a:r>
            <a:endParaRPr lang="en-US" dirty="0">
              <a:latin typeface="+mn-lt"/>
            </a:endParaRPr>
          </a:p>
        </p:txBody>
      </p:sp>
      <p:sp>
        <p:nvSpPr>
          <p:cNvPr id="17411" name="Rectangle 3"/>
          <p:cNvSpPr>
            <a:spLocks noGrp="1" noChangeArrowheads="1"/>
          </p:cNvSpPr>
          <p:nvPr>
            <p:ph type="body" sz="half" idx="1"/>
          </p:nvPr>
        </p:nvSpPr>
        <p:spPr>
          <a:xfrm>
            <a:off x="1485900" y="1177971"/>
            <a:ext cx="2857500" cy="3486150"/>
          </a:xfrm>
        </p:spPr>
        <p:txBody>
          <a:bodyPr/>
          <a:lstStyle/>
          <a:p>
            <a:pPr eaLnBrk="1" hangingPunct="1">
              <a:buFontTx/>
              <a:buNone/>
            </a:pPr>
            <a:r>
              <a:rPr lang="en-US" sz="1800" u="sng" dirty="0">
                <a:solidFill>
                  <a:srgbClr val="FF0000"/>
                </a:solidFill>
              </a:rPr>
              <a:t>Recall:</a:t>
            </a:r>
            <a:r>
              <a:rPr lang="en-US" sz="1800" dirty="0"/>
              <a:t> </a:t>
            </a:r>
            <a:r>
              <a:rPr lang="en-US" sz="1500" dirty="0"/>
              <a:t>TCP sender, receiver establish </a:t>
            </a:r>
            <a:r>
              <a:rPr lang="ja-JP" altLang="en-US" sz="1500" dirty="0"/>
              <a:t>“</a:t>
            </a:r>
            <a:r>
              <a:rPr lang="en-US" sz="1500" dirty="0"/>
              <a:t>connection</a:t>
            </a:r>
            <a:r>
              <a:rPr lang="ja-JP" altLang="en-US" sz="1500" dirty="0"/>
              <a:t>”</a:t>
            </a:r>
            <a:r>
              <a:rPr lang="en-US" sz="1500" dirty="0"/>
              <a:t> before exchanging data segments</a:t>
            </a:r>
          </a:p>
          <a:p>
            <a:pPr eaLnBrk="1" hangingPunct="1"/>
            <a:r>
              <a:rPr lang="en-US" sz="1500" dirty="0"/>
              <a:t>initialize TCP variables:</a:t>
            </a:r>
            <a:endParaRPr lang="en-US" sz="1800" dirty="0"/>
          </a:p>
          <a:p>
            <a:pPr lvl="1" eaLnBrk="1" hangingPunct="1"/>
            <a:r>
              <a:rPr lang="en-US" sz="1500" dirty="0"/>
              <a:t>seq. #s</a:t>
            </a:r>
          </a:p>
          <a:p>
            <a:pPr lvl="1" eaLnBrk="1" hangingPunct="1"/>
            <a:r>
              <a:rPr lang="en-US" sz="1500" dirty="0"/>
              <a:t>buffers, flow control info (e.g., </a:t>
            </a:r>
            <a:r>
              <a:rPr lang="en-US" sz="1500" b="1" dirty="0" err="1"/>
              <a:t>RcvWindow</a:t>
            </a:r>
            <a:r>
              <a:rPr lang="en-US" sz="1500" dirty="0"/>
              <a:t>)</a:t>
            </a:r>
          </a:p>
          <a:p>
            <a:pPr eaLnBrk="1" hangingPunct="1"/>
            <a:r>
              <a:rPr lang="en-US" sz="1500" i="1" dirty="0"/>
              <a:t>client:</a:t>
            </a:r>
            <a:r>
              <a:rPr lang="en-US" sz="1500" dirty="0"/>
              <a:t> connection initiator</a:t>
            </a:r>
            <a:endParaRPr lang="en-US" sz="1800" dirty="0"/>
          </a:p>
          <a:p>
            <a:pPr eaLnBrk="1" hangingPunct="1"/>
            <a:r>
              <a:rPr lang="en-US" sz="1500" i="1" dirty="0"/>
              <a:t>server:</a:t>
            </a:r>
            <a:r>
              <a:rPr lang="en-US" sz="1500" dirty="0"/>
              <a:t> contacted by client</a:t>
            </a:r>
          </a:p>
        </p:txBody>
      </p:sp>
      <p:sp>
        <p:nvSpPr>
          <p:cNvPr id="17412" name="Rectangle 4"/>
          <p:cNvSpPr>
            <a:spLocks noGrp="1" noChangeArrowheads="1"/>
          </p:cNvSpPr>
          <p:nvPr>
            <p:ph type="body" sz="half" idx="2"/>
          </p:nvPr>
        </p:nvSpPr>
        <p:spPr>
          <a:xfrm>
            <a:off x="4514850" y="820783"/>
            <a:ext cx="3086100" cy="3786188"/>
          </a:xfrm>
        </p:spPr>
        <p:txBody>
          <a:bodyPr>
            <a:normAutofit/>
          </a:bodyPr>
          <a:lstStyle/>
          <a:p>
            <a:pPr eaLnBrk="1" hangingPunct="1">
              <a:buFontTx/>
              <a:buNone/>
            </a:pPr>
            <a:r>
              <a:rPr lang="en-US" u="sng">
                <a:solidFill>
                  <a:srgbClr val="FF0000"/>
                </a:solidFill>
              </a:rPr>
              <a:t>Three way handshake:</a:t>
            </a:r>
            <a:endParaRPr lang="en-US" sz="1800"/>
          </a:p>
          <a:p>
            <a:pPr eaLnBrk="1" hangingPunct="1">
              <a:spcBef>
                <a:spcPct val="60000"/>
              </a:spcBef>
              <a:buFontTx/>
              <a:buNone/>
            </a:pPr>
            <a:r>
              <a:rPr lang="en-US" sz="1500" u="sng">
                <a:solidFill>
                  <a:srgbClr val="FF0000"/>
                </a:solidFill>
              </a:rPr>
              <a:t>Step 1:</a:t>
            </a:r>
            <a:r>
              <a:rPr lang="en-US" sz="1800"/>
              <a:t> </a:t>
            </a:r>
            <a:r>
              <a:rPr lang="en-US" sz="1500"/>
              <a:t>client host sends TCP SYN segment to server</a:t>
            </a:r>
          </a:p>
          <a:p>
            <a:pPr lvl="1" eaLnBrk="1" hangingPunct="1"/>
            <a:r>
              <a:rPr lang="en-US" sz="1500"/>
              <a:t>specifies initial seq #</a:t>
            </a:r>
          </a:p>
          <a:p>
            <a:pPr lvl="1" eaLnBrk="1" hangingPunct="1"/>
            <a:r>
              <a:rPr lang="en-US" sz="1500"/>
              <a:t>no data</a:t>
            </a:r>
          </a:p>
          <a:p>
            <a:pPr eaLnBrk="1" hangingPunct="1">
              <a:buFontTx/>
              <a:buNone/>
            </a:pPr>
            <a:r>
              <a:rPr lang="en-US" sz="1500" u="sng">
                <a:solidFill>
                  <a:srgbClr val="FF0000"/>
                </a:solidFill>
              </a:rPr>
              <a:t>Step 2:</a:t>
            </a:r>
            <a:r>
              <a:rPr lang="en-US" sz="1800"/>
              <a:t> </a:t>
            </a:r>
            <a:r>
              <a:rPr lang="en-US" sz="1500"/>
              <a:t>server host receives SYN, replies with SYNACK segment</a:t>
            </a:r>
          </a:p>
          <a:p>
            <a:pPr lvl="1" eaLnBrk="1" hangingPunct="1">
              <a:spcBef>
                <a:spcPct val="40000"/>
              </a:spcBef>
            </a:pPr>
            <a:r>
              <a:rPr lang="en-US" sz="1500"/>
              <a:t>server allocates buffers</a:t>
            </a:r>
          </a:p>
          <a:p>
            <a:pPr lvl="1" eaLnBrk="1" hangingPunct="1"/>
            <a:r>
              <a:rPr lang="en-US" sz="1500"/>
              <a:t>specifies server initial seq. #</a:t>
            </a:r>
          </a:p>
          <a:p>
            <a:pPr eaLnBrk="1" hangingPunct="1">
              <a:buFontTx/>
              <a:buNone/>
            </a:pPr>
            <a:r>
              <a:rPr lang="en-US" sz="1500" u="sng">
                <a:solidFill>
                  <a:srgbClr val="FF0000"/>
                </a:solidFill>
              </a:rPr>
              <a:t>Step 3:</a:t>
            </a:r>
            <a:r>
              <a:rPr lang="en-US" sz="1500"/>
              <a:t> client receives SYNACK, replies with ACK segment, which may contain data</a:t>
            </a:r>
          </a:p>
          <a:p>
            <a:pPr eaLnBrk="1" hangingPunct="1">
              <a:spcBef>
                <a:spcPct val="60000"/>
              </a:spcBef>
              <a:buFontTx/>
              <a:buNone/>
            </a:pPr>
            <a:endParaRPr lang="en-US" sz="1500"/>
          </a:p>
        </p:txBody>
      </p:sp>
    </p:spTree>
    <p:extLst>
      <p:ext uri="{BB962C8B-B14F-4D97-AF65-F5344CB8AC3E}">
        <p14:creationId xmlns:p14="http://schemas.microsoft.com/office/powerpoint/2010/main" val="4316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14</a:t>
            </a:fld>
            <a:endParaRPr lang="en-US"/>
          </a:p>
        </p:txBody>
      </p:sp>
      <p:sp>
        <p:nvSpPr>
          <p:cNvPr id="11266"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3-Way Handshake</a:t>
            </a:r>
          </a:p>
        </p:txBody>
      </p:sp>
      <p:sp>
        <p:nvSpPr>
          <p:cNvPr id="21507"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1508" name="Line 4"/>
          <p:cNvSpPr>
            <a:spLocks noChangeShapeType="1"/>
          </p:cNvSpPr>
          <p:nvPr/>
        </p:nvSpPr>
        <p:spPr bwMode="auto">
          <a:xfrm>
            <a:off x="2481263" y="377190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1509" name="Line 5"/>
          <p:cNvSpPr>
            <a:spLocks noChangeShapeType="1"/>
          </p:cNvSpPr>
          <p:nvPr/>
        </p:nvSpPr>
        <p:spPr bwMode="auto">
          <a:xfrm flipH="1">
            <a:off x="2478882" y="2857500"/>
            <a:ext cx="3089672"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1510" name="Group 6"/>
          <p:cNvGrpSpPr>
            <a:grpSpLocks/>
          </p:cNvGrpSpPr>
          <p:nvPr/>
        </p:nvGrpSpPr>
        <p:grpSpPr bwMode="auto">
          <a:xfrm>
            <a:off x="2343152" y="1314449"/>
            <a:ext cx="274922" cy="34398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4" name="AutoShape 8"/>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1511" name="Group 9"/>
          <p:cNvGrpSpPr>
            <a:grpSpLocks/>
          </p:cNvGrpSpPr>
          <p:nvPr/>
        </p:nvGrpSpPr>
        <p:grpSpPr bwMode="auto">
          <a:xfrm>
            <a:off x="5434007" y="1354930"/>
            <a:ext cx="265397" cy="342788"/>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2" name="AutoShape 11"/>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1512" name="Group 12"/>
          <p:cNvGrpSpPr>
            <a:grpSpLocks/>
          </p:cNvGrpSpPr>
          <p:nvPr/>
        </p:nvGrpSpPr>
        <p:grpSpPr bwMode="auto">
          <a:xfrm>
            <a:off x="3520678" y="1828799"/>
            <a:ext cx="641636" cy="342788"/>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0" name="AutoShape 14"/>
            <p:cNvSpPr>
              <a:spLocks noChangeArrowheads="1"/>
            </p:cNvSpPr>
            <p:nvPr/>
          </p:nvSpPr>
          <p:spPr bwMode="auto">
            <a:xfrm>
              <a:off x="2206" y="1693"/>
              <a:ext cx="58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a:t>
              </a:r>
            </a:p>
          </p:txBody>
        </p:sp>
      </p:grpSp>
      <p:grpSp>
        <p:nvGrpSpPr>
          <p:cNvPr id="21513" name="Group 15"/>
          <p:cNvGrpSpPr>
            <a:grpSpLocks/>
          </p:cNvGrpSpPr>
          <p:nvPr/>
        </p:nvGrpSpPr>
        <p:grpSpPr bwMode="auto">
          <a:xfrm>
            <a:off x="3194448" y="2686048"/>
            <a:ext cx="1275049" cy="34398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8" name="AutoShape 17"/>
            <p:cNvSpPr>
              <a:spLocks noChangeArrowheads="1"/>
            </p:cNvSpPr>
            <p:nvPr/>
          </p:nvSpPr>
          <p:spPr bwMode="auto">
            <a:xfrm>
              <a:off x="1901" y="2487"/>
              <a:ext cx="1176"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S</a:t>
              </a:r>
              <a:r>
                <a:rPr lang="en-GB">
                  <a:solidFill>
                    <a:srgbClr val="000000"/>
                  </a:solidFill>
                  <a:latin typeface="Tahoma" charset="0"/>
                </a:rPr>
                <a:t>, ACK</a:t>
              </a:r>
              <a:r>
                <a:rPr lang="en-GB" baseline="-25000">
                  <a:solidFill>
                    <a:srgbClr val="000000"/>
                  </a:solidFill>
                  <a:latin typeface="Tahoma" charset="0"/>
                </a:rPr>
                <a:t>C</a:t>
              </a:r>
            </a:p>
          </p:txBody>
        </p:sp>
      </p:grpSp>
      <p:grpSp>
        <p:nvGrpSpPr>
          <p:cNvPr id="21514" name="Group 18"/>
          <p:cNvGrpSpPr>
            <a:grpSpLocks/>
          </p:cNvGrpSpPr>
          <p:nvPr/>
        </p:nvGrpSpPr>
        <p:grpSpPr bwMode="auto">
          <a:xfrm>
            <a:off x="4064794" y="3657598"/>
            <a:ext cx="630920" cy="342788"/>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6" name="AutoShape 20"/>
            <p:cNvSpPr>
              <a:spLocks noChangeArrowheads="1"/>
            </p:cNvSpPr>
            <p:nvPr/>
          </p:nvSpPr>
          <p:spPr bwMode="auto">
            <a:xfrm>
              <a:off x="2709" y="3386"/>
              <a:ext cx="57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ACK</a:t>
              </a:r>
              <a:r>
                <a:rPr lang="en-GB" baseline="-25000">
                  <a:solidFill>
                    <a:srgbClr val="000000"/>
                  </a:solidFill>
                  <a:latin typeface="Tahoma" charset="0"/>
                </a:rPr>
                <a:t>S</a:t>
              </a:r>
            </a:p>
          </p:txBody>
        </p:sp>
      </p:grpSp>
      <p:sp>
        <p:nvSpPr>
          <p:cNvPr id="21515" name="Line 21"/>
          <p:cNvSpPr>
            <a:spLocks noChangeShapeType="1"/>
          </p:cNvSpPr>
          <p:nvPr/>
        </p:nvSpPr>
        <p:spPr bwMode="auto">
          <a:xfrm>
            <a:off x="5599510" y="2857500"/>
            <a:ext cx="1190" cy="1487091"/>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6" name="Line 22"/>
          <p:cNvSpPr>
            <a:spLocks noChangeShapeType="1"/>
          </p:cNvSpPr>
          <p:nvPr/>
        </p:nvSpPr>
        <p:spPr bwMode="auto">
          <a:xfrm>
            <a:off x="5599510" y="4344591"/>
            <a:ext cx="1190" cy="398859"/>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7" name="Line 23"/>
          <p:cNvSpPr>
            <a:spLocks noChangeShapeType="1"/>
          </p:cNvSpPr>
          <p:nvPr/>
        </p:nvSpPr>
        <p:spPr bwMode="auto">
          <a:xfrm>
            <a:off x="2481263" y="2000250"/>
            <a:ext cx="1191" cy="1428750"/>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8" name="Line 24"/>
          <p:cNvSpPr>
            <a:spLocks noChangeShapeType="1"/>
          </p:cNvSpPr>
          <p:nvPr/>
        </p:nvSpPr>
        <p:spPr bwMode="auto">
          <a:xfrm>
            <a:off x="2481263" y="3771900"/>
            <a:ext cx="1191" cy="970360"/>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9" name="Line 25"/>
          <p:cNvSpPr>
            <a:spLocks noChangeShapeType="1"/>
          </p:cNvSpPr>
          <p:nvPr/>
        </p:nvSpPr>
        <p:spPr bwMode="auto">
          <a:xfrm>
            <a:off x="2481263" y="3429000"/>
            <a:ext cx="1191" cy="3429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0" name="Line 26"/>
          <p:cNvSpPr>
            <a:spLocks noChangeShapeType="1"/>
          </p:cNvSpPr>
          <p:nvPr/>
        </p:nvSpPr>
        <p:spPr bwMode="auto">
          <a:xfrm>
            <a:off x="5599510" y="1771650"/>
            <a:ext cx="1190" cy="80010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1" name="Line 27"/>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2" name="Line 28"/>
          <p:cNvSpPr>
            <a:spLocks noChangeShapeType="1"/>
          </p:cNvSpPr>
          <p:nvPr/>
        </p:nvSpPr>
        <p:spPr bwMode="auto">
          <a:xfrm>
            <a:off x="5599510" y="2571750"/>
            <a:ext cx="1190" cy="3059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grpSp>
        <p:nvGrpSpPr>
          <p:cNvPr id="21523" name="Group 29"/>
          <p:cNvGrpSpPr>
            <a:grpSpLocks/>
          </p:cNvGrpSpPr>
          <p:nvPr/>
        </p:nvGrpSpPr>
        <p:grpSpPr bwMode="auto">
          <a:xfrm>
            <a:off x="5718572" y="1885949"/>
            <a:ext cx="1036924" cy="34398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4" name="AutoShape 31"/>
            <p:cNvSpPr>
              <a:spLocks noChangeArrowheads="1"/>
            </p:cNvSpPr>
            <p:nvPr/>
          </p:nvSpPr>
          <p:spPr bwMode="auto">
            <a:xfrm>
              <a:off x="4240" y="1746"/>
              <a:ext cx="954"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FFFF"/>
                  </a:solidFill>
                  <a:latin typeface="Tahoma" charset="0"/>
                </a:rPr>
                <a:t>Listening</a:t>
              </a:r>
            </a:p>
          </p:txBody>
        </p:sp>
      </p:grpSp>
      <p:grpSp>
        <p:nvGrpSpPr>
          <p:cNvPr id="21524" name="Group 32"/>
          <p:cNvGrpSpPr>
            <a:grpSpLocks/>
          </p:cNvGrpSpPr>
          <p:nvPr/>
        </p:nvGrpSpPr>
        <p:grpSpPr bwMode="auto">
          <a:xfrm>
            <a:off x="5718573" y="2514600"/>
            <a:ext cx="1183481" cy="341710"/>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1532" name="AutoShape 34"/>
            <p:cNvSpPr>
              <a:spLocks noChangeArrowheads="1"/>
            </p:cNvSpPr>
            <p:nvPr/>
          </p:nvSpPr>
          <p:spPr bwMode="auto">
            <a:xfrm>
              <a:off x="4239" y="2328"/>
              <a:ext cx="109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grpSp>
        <p:nvGrpSpPr>
          <p:cNvPr id="21525" name="Group 35"/>
          <p:cNvGrpSpPr>
            <a:grpSpLocks/>
          </p:cNvGrpSpPr>
          <p:nvPr/>
        </p:nvGrpSpPr>
        <p:grpSpPr bwMode="auto">
          <a:xfrm>
            <a:off x="5718573" y="3371850"/>
            <a:ext cx="592931" cy="344091"/>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anchor="ctr"/>
            <a:lstStyle/>
            <a:p>
              <a:endParaRPr lang="en-US" sz="1350"/>
            </a:p>
          </p:txBody>
        </p:sp>
        <p:sp>
          <p:nvSpPr>
            <p:cNvPr id="21530" name="AutoShape 37"/>
            <p:cNvSpPr>
              <a:spLocks noChangeArrowheads="1"/>
            </p:cNvSpPr>
            <p:nvPr/>
          </p:nvSpPr>
          <p:spPr bwMode="auto">
            <a:xfrm>
              <a:off x="4245" y="3122"/>
              <a:ext cx="533"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chemeClr val="accent2"/>
                  </a:solidFill>
                  <a:latin typeface="Tahoma" charset="0"/>
                </a:rPr>
                <a:t>Wait</a:t>
              </a:r>
            </a:p>
          </p:txBody>
        </p:sp>
      </p:grpSp>
      <p:grpSp>
        <p:nvGrpSpPr>
          <p:cNvPr id="21526" name="Group 38"/>
          <p:cNvGrpSpPr>
            <a:grpSpLocks/>
          </p:cNvGrpSpPr>
          <p:nvPr/>
        </p:nvGrpSpPr>
        <p:grpSpPr bwMode="auto">
          <a:xfrm>
            <a:off x="5718574" y="4343398"/>
            <a:ext cx="1203612" cy="342788"/>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28" name="AutoShape 40"/>
            <p:cNvSpPr>
              <a:spLocks noChangeArrowheads="1"/>
            </p:cNvSpPr>
            <p:nvPr/>
          </p:nvSpPr>
          <p:spPr bwMode="auto">
            <a:xfrm>
              <a:off x="4240" y="4021"/>
              <a:ext cx="1108"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Connected</a:t>
              </a:r>
            </a:p>
          </p:txBody>
        </p:sp>
      </p:grpSp>
    </p:spTree>
    <p:extLst>
      <p:ext uri="{BB962C8B-B14F-4D97-AF65-F5344CB8AC3E}">
        <p14:creationId xmlns:p14="http://schemas.microsoft.com/office/powerpoint/2010/main" val="30557486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15</a:t>
            </a:fld>
            <a:endParaRPr lang="en-US"/>
          </a:p>
        </p:txBody>
      </p:sp>
      <p:sp>
        <p:nvSpPr>
          <p:cNvPr id="13314"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Handshake</a:t>
            </a:r>
          </a:p>
        </p:txBody>
      </p:sp>
      <p:sp>
        <p:nvSpPr>
          <p:cNvPr id="13315" name="Rectangle 3"/>
          <p:cNvSpPr>
            <a:spLocks noGrp="1" noChangeArrowheads="1"/>
          </p:cNvSpPr>
          <p:nvPr>
            <p:ph type="body" idx="1"/>
          </p:nvPr>
        </p:nvSpPr>
        <p:spPr>
          <a:xfrm>
            <a:off x="1543050" y="1143000"/>
            <a:ext cx="5885260" cy="3534966"/>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lnSpcReduction="10000"/>
          </a:bodyPr>
          <a:lstStyle/>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Each arriving SYN stores state at the server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TCP Control Block (TCB)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 280 bytes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FlowID, timer info, Sequence number, flow control status, out-of-band data, MSS, other options agreed to</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Half-open TCB entries exist until timeout</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Fixed bound on half-open connections</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Resources exhausted </a:t>
            </a:r>
            <a:r>
              <a:rPr lang="en-GB">
                <a:latin typeface="Symbol" charset="0"/>
                <a:cs typeface="+mn-cs"/>
              </a:rPr>
              <a:t></a:t>
            </a:r>
            <a:r>
              <a:rPr lang="en-GB">
                <a:cs typeface="+mn-cs"/>
              </a:rPr>
              <a:t> requests rejected</a:t>
            </a:r>
          </a:p>
        </p:txBody>
      </p:sp>
    </p:spTree>
    <p:extLst>
      <p:ext uri="{BB962C8B-B14F-4D97-AF65-F5344CB8AC3E}">
        <p14:creationId xmlns:p14="http://schemas.microsoft.com/office/powerpoint/2010/main" val="20273468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16</a:t>
            </a:fld>
            <a:endParaRPr lang="en-US"/>
          </a:p>
        </p:txBody>
      </p:sp>
      <p:sp>
        <p:nvSpPr>
          <p:cNvPr id="15362" name="Rectangle 2"/>
          <p:cNvSpPr>
            <a:spLocks noGrp="1" noChangeArrowheads="1"/>
          </p:cNvSpPr>
          <p:nvPr>
            <p:ph type="title"/>
          </p:nvPr>
        </p:nvSpPr>
        <p:spPr>
          <a:xfrm>
            <a:off x="1646635" y="395288"/>
            <a:ext cx="5855494" cy="922735"/>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SYN Flooding</a:t>
            </a:r>
          </a:p>
        </p:txBody>
      </p:sp>
      <p:sp>
        <p:nvSpPr>
          <p:cNvPr id="15363" name="Rectangle 3"/>
          <p:cNvSpPr>
            <a:spLocks noGrp="1" noChangeArrowheads="1"/>
          </p:cNvSpPr>
          <p:nvPr>
            <p:ph type="body" idx="1"/>
          </p:nvPr>
        </p:nvSpPr>
        <p:spPr>
          <a:xfrm>
            <a:off x="1646635" y="1371600"/>
            <a:ext cx="5855494" cy="3303985"/>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lnSpcReduction="10000"/>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cs typeface="+mn-cs"/>
              </a:rPr>
              <a:t>Problem:</a:t>
            </a:r>
            <a:r>
              <a:rPr lang="en-GB">
                <a:cs typeface="+mn-cs"/>
              </a:rPr>
              <a:t> No client authentication of packets before resources allocated</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Attacker sends many connection requests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Spoofed source addresses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RSTs quickly generated if source address exists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No reply for non-existent sources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Attacker exhausts TCP buffer to w/ half-open connections</a:t>
            </a:r>
          </a:p>
        </p:txBody>
      </p:sp>
    </p:spTree>
    <p:extLst>
      <p:ext uri="{BB962C8B-B14F-4D97-AF65-F5344CB8AC3E}">
        <p14:creationId xmlns:p14="http://schemas.microsoft.com/office/powerpoint/2010/main" val="1649312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17</a:t>
            </a:fld>
            <a:endParaRPr lang="en-US"/>
          </a:p>
        </p:txBody>
      </p:sp>
      <p:sp>
        <p:nvSpPr>
          <p:cNvPr id="17410"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Flooding</a:t>
            </a:r>
          </a:p>
        </p:txBody>
      </p:sp>
      <p:sp>
        <p:nvSpPr>
          <p:cNvPr id="27651"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52" name="Group 4"/>
          <p:cNvGrpSpPr>
            <a:grpSpLocks/>
          </p:cNvGrpSpPr>
          <p:nvPr/>
        </p:nvGrpSpPr>
        <p:grpSpPr bwMode="auto">
          <a:xfrm>
            <a:off x="2343152" y="1314449"/>
            <a:ext cx="274922" cy="34398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9" name="AutoShape 6"/>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7653" name="Group 7"/>
          <p:cNvGrpSpPr>
            <a:grpSpLocks/>
          </p:cNvGrpSpPr>
          <p:nvPr/>
        </p:nvGrpSpPr>
        <p:grpSpPr bwMode="auto">
          <a:xfrm>
            <a:off x="5434007" y="1354930"/>
            <a:ext cx="265397" cy="342788"/>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7" name="AutoShape 9"/>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7654" name="Group 10"/>
          <p:cNvGrpSpPr>
            <a:grpSpLocks/>
          </p:cNvGrpSpPr>
          <p:nvPr/>
        </p:nvGrpSpPr>
        <p:grpSpPr bwMode="auto">
          <a:xfrm>
            <a:off x="3480198" y="1828799"/>
            <a:ext cx="726171" cy="342788"/>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5" name="AutoShape 12"/>
            <p:cNvSpPr>
              <a:spLocks noChangeArrowheads="1"/>
            </p:cNvSpPr>
            <p:nvPr/>
          </p:nvSpPr>
          <p:spPr bwMode="auto">
            <a:xfrm>
              <a:off x="2170" y="1693"/>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C1</a:t>
              </a:r>
            </a:p>
          </p:txBody>
        </p:sp>
      </p:grpSp>
      <p:sp>
        <p:nvSpPr>
          <p:cNvPr id="27655" name="Line 13"/>
          <p:cNvSpPr>
            <a:spLocks noChangeShapeType="1"/>
          </p:cNvSpPr>
          <p:nvPr/>
        </p:nvSpPr>
        <p:spPr bwMode="auto">
          <a:xfrm>
            <a:off x="5599510" y="1771650"/>
            <a:ext cx="1190" cy="8001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56" name="Line 14"/>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grpSp>
        <p:nvGrpSpPr>
          <p:cNvPr id="27657" name="Group 15"/>
          <p:cNvGrpSpPr>
            <a:grpSpLocks/>
          </p:cNvGrpSpPr>
          <p:nvPr/>
        </p:nvGrpSpPr>
        <p:grpSpPr bwMode="auto">
          <a:xfrm>
            <a:off x="5718572" y="1885950"/>
            <a:ext cx="1037034" cy="344091"/>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7683" name="AutoShape 17"/>
            <p:cNvSpPr>
              <a:spLocks noChangeArrowheads="1"/>
            </p:cNvSpPr>
            <p:nvPr/>
          </p:nvSpPr>
          <p:spPr bwMode="auto">
            <a:xfrm>
              <a:off x="4240" y="1746"/>
              <a:ext cx="954"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Listening</a:t>
              </a:r>
            </a:p>
          </p:txBody>
        </p:sp>
      </p:grpSp>
      <p:grpSp>
        <p:nvGrpSpPr>
          <p:cNvPr id="27658" name="Group 18"/>
          <p:cNvGrpSpPr>
            <a:grpSpLocks/>
          </p:cNvGrpSpPr>
          <p:nvPr/>
        </p:nvGrpSpPr>
        <p:grpSpPr bwMode="auto">
          <a:xfrm>
            <a:off x="5718573" y="2514600"/>
            <a:ext cx="1183481" cy="342900"/>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7681" name="AutoShape 20"/>
            <p:cNvSpPr>
              <a:spLocks noChangeArrowheads="1"/>
            </p:cNvSpPr>
            <p:nvPr/>
          </p:nvSpPr>
          <p:spPr bwMode="auto">
            <a:xfrm>
              <a:off x="4239" y="2328"/>
              <a:ext cx="1091"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sp>
        <p:nvSpPr>
          <p:cNvPr id="27659" name="Line 21"/>
          <p:cNvSpPr>
            <a:spLocks noChangeShapeType="1"/>
          </p:cNvSpPr>
          <p:nvPr/>
        </p:nvSpPr>
        <p:spPr bwMode="auto">
          <a:xfrm flipH="1">
            <a:off x="5597128" y="2571750"/>
            <a:ext cx="4763" cy="22490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0" name="Line 22"/>
          <p:cNvSpPr>
            <a:spLocks noChangeShapeType="1"/>
          </p:cNvSpPr>
          <p:nvPr/>
        </p:nvSpPr>
        <p:spPr bwMode="auto">
          <a:xfrm>
            <a:off x="2481263" y="24574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1" name="Group 23"/>
          <p:cNvGrpSpPr>
            <a:grpSpLocks/>
          </p:cNvGrpSpPr>
          <p:nvPr/>
        </p:nvGrpSpPr>
        <p:grpSpPr bwMode="auto">
          <a:xfrm>
            <a:off x="3480198" y="2285998"/>
            <a:ext cx="726171" cy="342788"/>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9" name="AutoShape 25"/>
            <p:cNvSpPr>
              <a:spLocks noChangeArrowheads="1"/>
            </p:cNvSpPr>
            <p:nvPr/>
          </p:nvSpPr>
          <p:spPr bwMode="auto">
            <a:xfrm>
              <a:off x="2170" y="2116"/>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C2</a:t>
              </a:r>
            </a:p>
          </p:txBody>
        </p:sp>
      </p:grpSp>
      <p:sp>
        <p:nvSpPr>
          <p:cNvPr id="27662" name="Line 26"/>
          <p:cNvSpPr>
            <a:spLocks noChangeShapeType="1"/>
          </p:cNvSpPr>
          <p:nvPr/>
        </p:nvSpPr>
        <p:spPr bwMode="auto">
          <a:xfrm>
            <a:off x="5657850" y="3028950"/>
            <a:ext cx="1191" cy="17918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3" name="Line 27"/>
          <p:cNvSpPr>
            <a:spLocks noChangeShapeType="1"/>
          </p:cNvSpPr>
          <p:nvPr/>
        </p:nvSpPr>
        <p:spPr bwMode="auto">
          <a:xfrm>
            <a:off x="2481263" y="295156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4" name="Group 28"/>
          <p:cNvGrpSpPr>
            <a:grpSpLocks/>
          </p:cNvGrpSpPr>
          <p:nvPr/>
        </p:nvGrpSpPr>
        <p:grpSpPr bwMode="auto">
          <a:xfrm>
            <a:off x="3480198" y="2780108"/>
            <a:ext cx="726171" cy="34398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7" name="AutoShape 30"/>
            <p:cNvSpPr>
              <a:spLocks noChangeArrowheads="1"/>
            </p:cNvSpPr>
            <p:nvPr/>
          </p:nvSpPr>
          <p:spPr bwMode="auto">
            <a:xfrm>
              <a:off x="2170" y="2574"/>
              <a:ext cx="662"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C3</a:t>
              </a:r>
            </a:p>
          </p:txBody>
        </p:sp>
      </p:grpSp>
      <p:sp>
        <p:nvSpPr>
          <p:cNvPr id="27665" name="Line 31"/>
          <p:cNvSpPr>
            <a:spLocks noChangeShapeType="1"/>
          </p:cNvSpPr>
          <p:nvPr/>
        </p:nvSpPr>
        <p:spPr bwMode="auto">
          <a:xfrm>
            <a:off x="5710237" y="3523060"/>
            <a:ext cx="4763" cy="1298972"/>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6" name="Line 32"/>
          <p:cNvSpPr>
            <a:spLocks noChangeShapeType="1"/>
          </p:cNvSpPr>
          <p:nvPr/>
        </p:nvSpPr>
        <p:spPr bwMode="auto">
          <a:xfrm>
            <a:off x="2481263" y="346591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7" name="Group 33"/>
          <p:cNvGrpSpPr>
            <a:grpSpLocks/>
          </p:cNvGrpSpPr>
          <p:nvPr/>
        </p:nvGrpSpPr>
        <p:grpSpPr bwMode="auto">
          <a:xfrm>
            <a:off x="3480198" y="3294458"/>
            <a:ext cx="726171" cy="342787"/>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5" name="AutoShape 35"/>
            <p:cNvSpPr>
              <a:spLocks noChangeArrowheads="1"/>
            </p:cNvSpPr>
            <p:nvPr/>
          </p:nvSpPr>
          <p:spPr bwMode="auto">
            <a:xfrm>
              <a:off x="2170" y="3050"/>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C4</a:t>
              </a:r>
            </a:p>
          </p:txBody>
        </p:sp>
      </p:grpSp>
      <p:sp>
        <p:nvSpPr>
          <p:cNvPr id="27668" name="Line 36"/>
          <p:cNvSpPr>
            <a:spLocks noChangeShapeType="1"/>
          </p:cNvSpPr>
          <p:nvPr/>
        </p:nvSpPr>
        <p:spPr bwMode="auto">
          <a:xfrm>
            <a:off x="5772150" y="4037410"/>
            <a:ext cx="1191" cy="78343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9" name="Line 37"/>
          <p:cNvSpPr>
            <a:spLocks noChangeShapeType="1"/>
          </p:cNvSpPr>
          <p:nvPr/>
        </p:nvSpPr>
        <p:spPr bwMode="auto">
          <a:xfrm>
            <a:off x="2481263" y="39433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70" name="Group 38"/>
          <p:cNvGrpSpPr>
            <a:grpSpLocks/>
          </p:cNvGrpSpPr>
          <p:nvPr/>
        </p:nvGrpSpPr>
        <p:grpSpPr bwMode="auto">
          <a:xfrm>
            <a:off x="3480198" y="3771898"/>
            <a:ext cx="726171" cy="342788"/>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3" name="AutoShape 40"/>
            <p:cNvSpPr>
              <a:spLocks noChangeArrowheads="1"/>
            </p:cNvSpPr>
            <p:nvPr/>
          </p:nvSpPr>
          <p:spPr bwMode="auto">
            <a:xfrm>
              <a:off x="2170" y="3492"/>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C5</a:t>
              </a:r>
            </a:p>
          </p:txBody>
        </p:sp>
      </p:grpSp>
      <p:sp>
        <p:nvSpPr>
          <p:cNvPr id="27671" name="Line 41"/>
          <p:cNvSpPr>
            <a:spLocks noChangeShapeType="1"/>
          </p:cNvSpPr>
          <p:nvPr/>
        </p:nvSpPr>
        <p:spPr bwMode="auto">
          <a:xfrm>
            <a:off x="5829300" y="4514850"/>
            <a:ext cx="1191" cy="3059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25132747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18</a:t>
            </a:fld>
            <a:endParaRPr lang="en-GB"/>
          </a:p>
        </p:txBody>
      </p:sp>
      <p:sp>
        <p:nvSpPr>
          <p:cNvPr id="1431554" name="Rectangle 2"/>
          <p:cNvSpPr>
            <a:spLocks noGrp="1" noChangeArrowheads="1"/>
          </p:cNvSpPr>
          <p:nvPr>
            <p:ph type="title"/>
          </p:nvPr>
        </p:nvSpPr>
        <p:spPr/>
        <p:txBody>
          <a:bodyPr/>
          <a:lstStyle/>
          <a:p>
            <a:r>
              <a:rPr lang="en-US" dirty="0"/>
              <a:t>A Classic SYN Flood Example</a:t>
            </a:r>
          </a:p>
        </p:txBody>
      </p:sp>
      <p:sp>
        <p:nvSpPr>
          <p:cNvPr id="1431555" name="Rectangle 3" descr="Rectangle: Click to edit Master text styles&#10;Second level&#10;Third level&#10;Fourth level&#10;Fifth level"/>
          <p:cNvSpPr>
            <a:spLocks noGrp="1" noChangeArrowheads="1"/>
          </p:cNvSpPr>
          <p:nvPr>
            <p:ph type="body" idx="1"/>
          </p:nvPr>
        </p:nvSpPr>
        <p:spPr>
          <a:xfrm>
            <a:off x="1771650" y="1143000"/>
            <a:ext cx="6229350" cy="3943350"/>
          </a:xfrm>
        </p:spPr>
        <p:txBody>
          <a:bodyPr>
            <a:normAutofit lnSpcReduction="10000"/>
          </a:bodyPr>
          <a:lstStyle/>
          <a:p>
            <a:pPr>
              <a:spcBef>
                <a:spcPct val="80000"/>
              </a:spcBef>
            </a:pPr>
            <a:endParaRPr lang="en-US" dirty="0">
              <a:sym typeface="Symbol" charset="0"/>
            </a:endParaRPr>
          </a:p>
          <a:p>
            <a:pPr>
              <a:spcBef>
                <a:spcPct val="0"/>
              </a:spcBef>
            </a:pPr>
            <a:r>
              <a:rPr lang="en-US" b="1" dirty="0">
                <a:sym typeface="Symbol" charset="0"/>
              </a:rPr>
              <a:t>MS Blaster</a:t>
            </a:r>
            <a:r>
              <a:rPr lang="en-US" dirty="0">
                <a:sym typeface="Symbol" charset="0"/>
              </a:rPr>
              <a:t> (2003)</a:t>
            </a:r>
          </a:p>
          <a:p>
            <a:pPr lvl="1">
              <a:lnSpc>
                <a:spcPct val="120000"/>
              </a:lnSpc>
            </a:pPr>
            <a:r>
              <a:rPr lang="en-US" dirty="0">
                <a:sym typeface="Symbol" charset="0"/>
              </a:rPr>
              <a:t>Infected machines at noon on Aug 16</a:t>
            </a:r>
            <a:r>
              <a:rPr lang="en-US" baseline="30000" dirty="0">
                <a:sym typeface="Symbol" charset="0"/>
              </a:rPr>
              <a:t>th</a:t>
            </a:r>
            <a:r>
              <a:rPr lang="en-US" dirty="0">
                <a:sym typeface="Symbol" charset="0"/>
              </a:rPr>
              <a:t>:</a:t>
            </a:r>
          </a:p>
          <a:p>
            <a:pPr lvl="2"/>
            <a:r>
              <a:rPr lang="en-US" dirty="0">
                <a:sym typeface="Symbol" charset="0"/>
              </a:rPr>
              <a:t>SYN flood on port 80 to  </a:t>
            </a:r>
            <a:r>
              <a:rPr lang="en-US" b="1" dirty="0" err="1">
                <a:solidFill>
                  <a:srgbClr val="009900"/>
                </a:solidFill>
                <a:sym typeface="Symbol" charset="0"/>
              </a:rPr>
              <a:t>windowsupdate.com</a:t>
            </a:r>
            <a:endParaRPr lang="en-US" b="1" dirty="0">
              <a:solidFill>
                <a:srgbClr val="009900"/>
              </a:solidFill>
              <a:sym typeface="Symbol" charset="0"/>
            </a:endParaRPr>
          </a:p>
          <a:p>
            <a:pPr lvl="2">
              <a:spcBef>
                <a:spcPct val="40000"/>
              </a:spcBef>
            </a:pPr>
            <a:r>
              <a:rPr lang="en-US" dirty="0">
                <a:sym typeface="Symbol" charset="0"/>
              </a:rPr>
              <a:t>50 SYN packets every second. </a:t>
            </a:r>
          </a:p>
          <a:p>
            <a:pPr lvl="3"/>
            <a:r>
              <a:rPr lang="en-US" dirty="0">
                <a:sym typeface="Symbol" charset="0"/>
              </a:rPr>
              <a:t>each packet is 40 bytes.</a:t>
            </a:r>
          </a:p>
          <a:p>
            <a:pPr lvl="2"/>
            <a:r>
              <a:rPr lang="en-US" dirty="0"/>
              <a:t>Spoofed source IP:  </a:t>
            </a:r>
            <a:r>
              <a:rPr lang="en-US" dirty="0" err="1"/>
              <a:t>a.b</a:t>
            </a:r>
            <a:r>
              <a:rPr lang="en-US" b="1" dirty="0" err="1">
                <a:solidFill>
                  <a:schemeClr val="accent2"/>
                </a:solidFill>
              </a:rPr>
              <a:t>.X.Y</a:t>
            </a:r>
            <a:r>
              <a:rPr lang="en-US" dirty="0"/>
              <a:t>   where  X,Y random.</a:t>
            </a:r>
          </a:p>
          <a:p>
            <a:pPr>
              <a:spcBef>
                <a:spcPct val="80000"/>
              </a:spcBef>
            </a:pPr>
            <a:r>
              <a:rPr lang="en-US" b="1" dirty="0"/>
              <a:t>Defense</a:t>
            </a:r>
          </a:p>
          <a:p>
            <a:pPr lvl="1">
              <a:spcBef>
                <a:spcPct val="30000"/>
              </a:spcBef>
            </a:pPr>
            <a:r>
              <a:rPr lang="en-US" dirty="0"/>
              <a:t>new name: </a:t>
            </a:r>
            <a:r>
              <a:rPr lang="en-US" dirty="0" err="1">
                <a:solidFill>
                  <a:srgbClr val="009900"/>
                </a:solidFill>
              </a:rPr>
              <a:t>windowsupdate.microsoft.com</a:t>
            </a:r>
            <a:r>
              <a:rPr lang="en-US" dirty="0"/>
              <a:t> </a:t>
            </a:r>
          </a:p>
          <a:p>
            <a:pPr lvl="1"/>
            <a:r>
              <a:rPr lang="en-US" dirty="0"/>
              <a:t>Win update file delivered by Akamai</a:t>
            </a:r>
          </a:p>
          <a:p>
            <a:endParaRPr lang="en-US" dirty="0"/>
          </a:p>
        </p:txBody>
      </p:sp>
    </p:spTree>
    <p:extLst>
      <p:ext uri="{BB962C8B-B14F-4D97-AF65-F5344CB8AC3E}">
        <p14:creationId xmlns:p14="http://schemas.microsoft.com/office/powerpoint/2010/main" val="315963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Domain Name System (DNS)</a:t>
            </a:r>
          </a:p>
        </p:txBody>
      </p:sp>
    </p:spTree>
    <p:extLst>
      <p:ext uri="{BB962C8B-B14F-4D97-AF65-F5344CB8AC3E}">
        <p14:creationId xmlns:p14="http://schemas.microsoft.com/office/powerpoint/2010/main" val="278996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2C1632-0354-7B4A-866C-1EB2305E6AA4}"/>
              </a:ext>
            </a:extLst>
          </p:cNvPr>
          <p:cNvGrpSpPr/>
          <p:nvPr/>
        </p:nvGrpSpPr>
        <p:grpSpPr>
          <a:xfrm>
            <a:off x="272226" y="266631"/>
            <a:ext cx="3715741" cy="2493039"/>
            <a:chOff x="1" y="-151076"/>
            <a:chExt cx="3715741" cy="2493039"/>
          </a:xfrm>
        </p:grpSpPr>
        <p:pic>
          <p:nvPicPr>
            <p:cNvPr id="4" name="Picture 3">
              <a:extLst>
                <a:ext uri="{FF2B5EF4-FFF2-40B4-BE49-F238E27FC236}">
                  <a16:creationId xmlns:a16="http://schemas.microsoft.com/office/drawing/2014/main" id="{98CF80A3-E91E-EB40-984C-DBDB162077ED}"/>
                </a:ext>
              </a:extLst>
            </p:cNvPr>
            <p:cNvPicPr>
              <a:picLocks noChangeAspect="1"/>
            </p:cNvPicPr>
            <p:nvPr/>
          </p:nvPicPr>
          <p:blipFill>
            <a:blip r:embed="rId2"/>
            <a:stretch>
              <a:fillRect/>
            </a:stretch>
          </p:blipFill>
          <p:spPr>
            <a:xfrm>
              <a:off x="1" y="-151076"/>
              <a:ext cx="3650620" cy="1070076"/>
            </a:xfrm>
            <a:prstGeom prst="rect">
              <a:avLst/>
            </a:prstGeom>
          </p:spPr>
        </p:pic>
        <p:pic>
          <p:nvPicPr>
            <p:cNvPr id="5" name="Picture 4">
              <a:extLst>
                <a:ext uri="{FF2B5EF4-FFF2-40B4-BE49-F238E27FC236}">
                  <a16:creationId xmlns:a16="http://schemas.microsoft.com/office/drawing/2014/main" id="{9E198D92-86AE-B74D-BBA2-325BFB16EB0F}"/>
                </a:ext>
              </a:extLst>
            </p:cNvPr>
            <p:cNvPicPr>
              <a:picLocks noChangeAspect="1"/>
            </p:cNvPicPr>
            <p:nvPr/>
          </p:nvPicPr>
          <p:blipFill>
            <a:blip r:embed="rId3"/>
            <a:stretch>
              <a:fillRect/>
            </a:stretch>
          </p:blipFill>
          <p:spPr>
            <a:xfrm>
              <a:off x="354151" y="515974"/>
              <a:ext cx="3361591" cy="1825989"/>
            </a:xfrm>
            <a:prstGeom prst="rect">
              <a:avLst/>
            </a:prstGeom>
          </p:spPr>
        </p:pic>
      </p:grpSp>
      <p:grpSp>
        <p:nvGrpSpPr>
          <p:cNvPr id="12" name="Group 11">
            <a:extLst>
              <a:ext uri="{FF2B5EF4-FFF2-40B4-BE49-F238E27FC236}">
                <a16:creationId xmlns:a16="http://schemas.microsoft.com/office/drawing/2014/main" id="{6612AC03-640A-2840-9246-713271AC0CF7}"/>
              </a:ext>
            </a:extLst>
          </p:cNvPr>
          <p:cNvGrpSpPr/>
          <p:nvPr/>
        </p:nvGrpSpPr>
        <p:grpSpPr>
          <a:xfrm>
            <a:off x="5276746" y="266631"/>
            <a:ext cx="3385623" cy="1952928"/>
            <a:chOff x="5639714" y="198234"/>
            <a:chExt cx="3385623" cy="1952928"/>
          </a:xfrm>
        </p:grpSpPr>
        <p:pic>
          <p:nvPicPr>
            <p:cNvPr id="6" name="Picture 5">
              <a:extLst>
                <a:ext uri="{FF2B5EF4-FFF2-40B4-BE49-F238E27FC236}">
                  <a16:creationId xmlns:a16="http://schemas.microsoft.com/office/drawing/2014/main" id="{6DF7D362-276B-094A-B7C5-D2866DD76379}"/>
                </a:ext>
              </a:extLst>
            </p:cNvPr>
            <p:cNvPicPr>
              <a:picLocks noChangeAspect="1"/>
            </p:cNvPicPr>
            <p:nvPr/>
          </p:nvPicPr>
          <p:blipFill>
            <a:blip r:embed="rId4"/>
            <a:stretch>
              <a:fillRect/>
            </a:stretch>
          </p:blipFill>
          <p:spPr>
            <a:xfrm>
              <a:off x="5716710" y="198234"/>
              <a:ext cx="3308627" cy="1081579"/>
            </a:xfrm>
            <a:prstGeom prst="rect">
              <a:avLst/>
            </a:prstGeom>
          </p:spPr>
        </p:pic>
        <p:pic>
          <p:nvPicPr>
            <p:cNvPr id="7" name="Picture 6">
              <a:extLst>
                <a:ext uri="{FF2B5EF4-FFF2-40B4-BE49-F238E27FC236}">
                  <a16:creationId xmlns:a16="http://schemas.microsoft.com/office/drawing/2014/main" id="{F38129F1-BAD3-C34F-8A40-A0EA9A0625B0}"/>
                </a:ext>
              </a:extLst>
            </p:cNvPr>
            <p:cNvPicPr>
              <a:picLocks noChangeAspect="1"/>
            </p:cNvPicPr>
            <p:nvPr/>
          </p:nvPicPr>
          <p:blipFill>
            <a:blip r:embed="rId5"/>
            <a:stretch>
              <a:fillRect/>
            </a:stretch>
          </p:blipFill>
          <p:spPr>
            <a:xfrm>
              <a:off x="5639714" y="1319534"/>
              <a:ext cx="3308627" cy="831628"/>
            </a:xfrm>
            <a:prstGeom prst="rect">
              <a:avLst/>
            </a:prstGeom>
          </p:spPr>
        </p:pic>
      </p:grpSp>
      <p:pic>
        <p:nvPicPr>
          <p:cNvPr id="8" name="Picture 7">
            <a:extLst>
              <a:ext uri="{FF2B5EF4-FFF2-40B4-BE49-F238E27FC236}">
                <a16:creationId xmlns:a16="http://schemas.microsoft.com/office/drawing/2014/main" id="{45344330-CB47-0C4F-A9C9-C3F68AD622F8}"/>
              </a:ext>
            </a:extLst>
          </p:cNvPr>
          <p:cNvPicPr>
            <a:picLocks noChangeAspect="1"/>
          </p:cNvPicPr>
          <p:nvPr/>
        </p:nvPicPr>
        <p:blipFill>
          <a:blip r:embed="rId6"/>
          <a:stretch>
            <a:fillRect/>
          </a:stretch>
        </p:blipFill>
        <p:spPr>
          <a:xfrm>
            <a:off x="272226" y="3322034"/>
            <a:ext cx="4103500" cy="1608487"/>
          </a:xfrm>
          <a:prstGeom prst="rect">
            <a:avLst/>
          </a:prstGeom>
        </p:spPr>
      </p:pic>
      <p:grpSp>
        <p:nvGrpSpPr>
          <p:cNvPr id="11" name="Group 10">
            <a:extLst>
              <a:ext uri="{FF2B5EF4-FFF2-40B4-BE49-F238E27FC236}">
                <a16:creationId xmlns:a16="http://schemas.microsoft.com/office/drawing/2014/main" id="{B1DD5036-03DD-D140-BD0C-6428468B39CE}"/>
              </a:ext>
            </a:extLst>
          </p:cNvPr>
          <p:cNvGrpSpPr/>
          <p:nvPr/>
        </p:nvGrpSpPr>
        <p:grpSpPr>
          <a:xfrm>
            <a:off x="3987967" y="2921867"/>
            <a:ext cx="2997351" cy="1955002"/>
            <a:chOff x="5374718" y="2843211"/>
            <a:chExt cx="2997351" cy="1955002"/>
          </a:xfrm>
        </p:grpSpPr>
        <p:pic>
          <p:nvPicPr>
            <p:cNvPr id="9" name="Picture 8">
              <a:extLst>
                <a:ext uri="{FF2B5EF4-FFF2-40B4-BE49-F238E27FC236}">
                  <a16:creationId xmlns:a16="http://schemas.microsoft.com/office/drawing/2014/main" id="{D0AFD90B-BCF2-9146-A5E4-2F4E16AFACB9}"/>
                </a:ext>
              </a:extLst>
            </p:cNvPr>
            <p:cNvPicPr>
              <a:picLocks noChangeAspect="1"/>
            </p:cNvPicPr>
            <p:nvPr/>
          </p:nvPicPr>
          <p:blipFill>
            <a:blip r:embed="rId7"/>
            <a:stretch>
              <a:fillRect/>
            </a:stretch>
          </p:blipFill>
          <p:spPr>
            <a:xfrm>
              <a:off x="5374718" y="2843211"/>
              <a:ext cx="2997351" cy="1135476"/>
            </a:xfrm>
            <a:prstGeom prst="rect">
              <a:avLst/>
            </a:prstGeom>
          </p:spPr>
        </p:pic>
        <p:pic>
          <p:nvPicPr>
            <p:cNvPr id="10" name="Picture 9">
              <a:extLst>
                <a:ext uri="{FF2B5EF4-FFF2-40B4-BE49-F238E27FC236}">
                  <a16:creationId xmlns:a16="http://schemas.microsoft.com/office/drawing/2014/main" id="{A086E6C8-D2DB-9C40-89F0-9B5BB11478A8}"/>
                </a:ext>
              </a:extLst>
            </p:cNvPr>
            <p:cNvPicPr>
              <a:picLocks noChangeAspect="1"/>
            </p:cNvPicPr>
            <p:nvPr/>
          </p:nvPicPr>
          <p:blipFill>
            <a:blip r:embed="rId8"/>
            <a:stretch>
              <a:fillRect/>
            </a:stretch>
          </p:blipFill>
          <p:spPr>
            <a:xfrm>
              <a:off x="5444519" y="4069369"/>
              <a:ext cx="2512880" cy="728844"/>
            </a:xfrm>
            <a:prstGeom prst="rect">
              <a:avLst/>
            </a:prstGeom>
          </p:spPr>
        </p:pic>
      </p:grpSp>
    </p:spTree>
    <p:extLst>
      <p:ext uri="{BB962C8B-B14F-4D97-AF65-F5344CB8AC3E}">
        <p14:creationId xmlns:p14="http://schemas.microsoft.com/office/powerpoint/2010/main" val="314938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1600200" y="228600"/>
            <a:ext cx="6172200" cy="628650"/>
          </a:xfrm>
        </p:spPr>
        <p:txBody>
          <a:bodyPr/>
          <a:lstStyle/>
          <a:p>
            <a:r>
              <a:rPr lang="en-US" dirty="0"/>
              <a:t>DNS </a:t>
            </a:r>
            <a:r>
              <a:rPr lang="en-US" dirty="0" err="1"/>
              <a:t>DoS</a:t>
            </a:r>
            <a:r>
              <a:rPr lang="en-US" dirty="0"/>
              <a:t> Attacks</a:t>
            </a:r>
            <a:endParaRPr lang="en-US" sz="21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1657350" y="1143001"/>
            <a:ext cx="6229350" cy="3086216"/>
          </a:xfrm>
        </p:spPr>
        <p:txBody>
          <a:bodyPr>
            <a:noAutofit/>
          </a:bodyPr>
          <a:lstStyle/>
          <a:p>
            <a:pPr>
              <a:lnSpc>
                <a:spcPct val="90000"/>
              </a:lnSpc>
            </a:pPr>
            <a:r>
              <a:rPr lang="en-US" sz="2100" dirty="0"/>
              <a:t>DNS runs on UDP port 53</a:t>
            </a:r>
          </a:p>
          <a:p>
            <a:pPr lvl="1">
              <a:lnSpc>
                <a:spcPct val="90000"/>
              </a:lnSpc>
            </a:pPr>
            <a:r>
              <a:rPr lang="en-US" sz="1800" dirty="0"/>
              <a:t>DNS entry for  </a:t>
            </a:r>
            <a:r>
              <a:rPr lang="en-US" sz="1800" dirty="0" err="1"/>
              <a:t>victim.com</a:t>
            </a:r>
            <a:r>
              <a:rPr lang="en-US" sz="1800" dirty="0"/>
              <a:t>   hosted at </a:t>
            </a:r>
            <a:r>
              <a:rPr lang="en-US" sz="1800" dirty="0" err="1"/>
              <a:t>victim_isp.com</a:t>
            </a:r>
            <a:endParaRPr lang="en-US" sz="1800" dirty="0"/>
          </a:p>
          <a:p>
            <a:pPr>
              <a:lnSpc>
                <a:spcPct val="90000"/>
              </a:lnSpc>
            </a:pPr>
            <a:endParaRPr lang="en-US" sz="2100" dirty="0"/>
          </a:p>
          <a:p>
            <a:pPr>
              <a:lnSpc>
                <a:spcPct val="90000"/>
              </a:lnSpc>
            </a:pPr>
            <a:r>
              <a:rPr lang="en-US" sz="2100" dirty="0" err="1"/>
              <a:t>DDoS</a:t>
            </a:r>
            <a:r>
              <a:rPr lang="en-US" sz="2100" dirty="0"/>
              <a:t> attack:</a:t>
            </a:r>
          </a:p>
          <a:p>
            <a:pPr lvl="1">
              <a:lnSpc>
                <a:spcPct val="90000"/>
              </a:lnSpc>
            </a:pPr>
            <a:r>
              <a:rPr lang="en-US" sz="1800" dirty="0"/>
              <a:t>flood </a:t>
            </a:r>
            <a:r>
              <a:rPr lang="en-US" sz="1800" dirty="0" err="1"/>
              <a:t>victim_isp.com</a:t>
            </a:r>
            <a:r>
              <a:rPr lang="en-US" sz="1800" dirty="0"/>
              <a:t> with requests for </a:t>
            </a:r>
            <a:r>
              <a:rPr lang="en-US" sz="1800" dirty="0" err="1"/>
              <a:t>victim.com</a:t>
            </a:r>
            <a:endParaRPr lang="en-US" sz="1800" dirty="0"/>
          </a:p>
          <a:p>
            <a:pPr lvl="1">
              <a:lnSpc>
                <a:spcPct val="90000"/>
              </a:lnSpc>
            </a:pPr>
            <a:r>
              <a:rPr lang="en-US" sz="1800" b="1" dirty="0"/>
              <a:t>Random source IP address</a:t>
            </a:r>
            <a:r>
              <a:rPr lang="en-US" sz="1800" dirty="0"/>
              <a:t> in UDP packets</a:t>
            </a:r>
          </a:p>
          <a:p>
            <a:pPr lvl="1">
              <a:lnSpc>
                <a:spcPct val="90000"/>
              </a:lnSpc>
            </a:pPr>
            <a:endParaRPr lang="en-US" sz="1800" dirty="0"/>
          </a:p>
          <a:p>
            <a:pPr>
              <a:lnSpc>
                <a:spcPct val="90000"/>
              </a:lnSpc>
            </a:pPr>
            <a:r>
              <a:rPr lang="en-US" sz="2100" dirty="0"/>
              <a:t>Takes out entire DNS server:     (collateral damage)</a:t>
            </a:r>
          </a:p>
          <a:p>
            <a:pPr lvl="1">
              <a:lnSpc>
                <a:spcPct val="90000"/>
              </a:lnSpc>
            </a:pPr>
            <a:r>
              <a:rPr lang="en-US" sz="1800" dirty="0" err="1"/>
              <a:t>bluesecurity</a:t>
            </a:r>
            <a:r>
              <a:rPr lang="en-US" sz="1800" dirty="0"/>
              <a:t> DNS hosted at </a:t>
            </a:r>
            <a:r>
              <a:rPr lang="en-US" sz="1800" dirty="0" err="1"/>
              <a:t>Tucows</a:t>
            </a:r>
            <a:r>
              <a:rPr lang="en-US" sz="1800" dirty="0"/>
              <a:t> DNS server</a:t>
            </a:r>
          </a:p>
          <a:p>
            <a:pPr lvl="1">
              <a:lnSpc>
                <a:spcPct val="90000"/>
              </a:lnSpc>
            </a:pPr>
            <a:r>
              <a:rPr lang="en-US" sz="1800" dirty="0"/>
              <a:t>DNS </a:t>
            </a:r>
            <a:r>
              <a:rPr lang="en-US" sz="1800" dirty="0" err="1"/>
              <a:t>DDoS</a:t>
            </a:r>
            <a:r>
              <a:rPr lang="en-US" sz="1800" dirty="0"/>
              <a:t> took out </a:t>
            </a:r>
            <a:r>
              <a:rPr lang="en-US" sz="1800" dirty="0" err="1"/>
              <a:t>Tucows</a:t>
            </a:r>
            <a:r>
              <a:rPr lang="en-US" sz="1800" dirty="0"/>
              <a:t> hosting many many sites</a:t>
            </a:r>
          </a:p>
        </p:txBody>
      </p:sp>
    </p:spTree>
    <p:extLst>
      <p:ext uri="{BB962C8B-B14F-4D97-AF65-F5344CB8AC3E}">
        <p14:creationId xmlns:p14="http://schemas.microsoft.com/office/powerpoint/2010/main" val="80835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21</a:t>
            </a:fld>
            <a:endParaRPr lang="en-GB"/>
          </a:p>
        </p:txBody>
      </p:sp>
      <p:sp>
        <p:nvSpPr>
          <p:cNvPr id="1435652" name="Rectangle 4"/>
          <p:cNvSpPr>
            <a:spLocks noChangeArrowheads="1"/>
          </p:cNvSpPr>
          <p:nvPr/>
        </p:nvSpPr>
        <p:spPr bwMode="auto">
          <a:xfrm>
            <a:off x="1143000" y="857250"/>
            <a:ext cx="1885950" cy="5715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435650" name="Rectangle 2"/>
          <p:cNvSpPr>
            <a:spLocks noGrp="1" noChangeArrowheads="1"/>
          </p:cNvSpPr>
          <p:nvPr>
            <p:ph type="title"/>
          </p:nvPr>
        </p:nvSpPr>
        <p:spPr/>
        <p:txBody>
          <a:bodyPr/>
          <a:lstStyle/>
          <a:p>
            <a:r>
              <a:rPr lang="en-US" dirty="0"/>
              <a:t>Root Level DNS Attacks</a:t>
            </a:r>
          </a:p>
        </p:txBody>
      </p:sp>
      <p:sp>
        <p:nvSpPr>
          <p:cNvPr id="1435651" name="Rectangle 3" descr="Rectangle: Click to edit Master text styles&#10;Second level&#10;Third level&#10;Fourth level&#10;Fifth level"/>
          <p:cNvSpPr>
            <a:spLocks noGrp="1" noChangeArrowheads="1"/>
          </p:cNvSpPr>
          <p:nvPr>
            <p:ph type="body" idx="1"/>
          </p:nvPr>
        </p:nvSpPr>
        <p:spPr>
          <a:xfrm>
            <a:off x="1771650" y="1028700"/>
            <a:ext cx="6000750" cy="41148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180118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22</a:t>
            </a:fld>
            <a:endParaRPr lang="en-GB"/>
          </a:p>
        </p:txBody>
      </p:sp>
      <p:sp>
        <p:nvSpPr>
          <p:cNvPr id="1425410" name="Rectangle 2"/>
          <p:cNvSpPr>
            <a:spLocks noGrp="1" noChangeArrowheads="1"/>
          </p:cNvSpPr>
          <p:nvPr>
            <p:ph type="title"/>
          </p:nvPr>
        </p:nvSpPr>
        <p:spPr/>
        <p:txBody>
          <a:bodyPr>
            <a:normAutofit fontScale="90000"/>
          </a:bodyPr>
          <a:lstStyle/>
          <a:p>
            <a:r>
              <a:rPr lang="en-US" dirty="0"/>
              <a:t>DNS Amplification </a:t>
            </a:r>
            <a:br>
              <a:rPr lang="en-US" dirty="0"/>
            </a:br>
            <a:r>
              <a:rPr lang="en-US" dirty="0"/>
              <a:t>(Common Today)</a:t>
            </a:r>
            <a:endParaRPr lang="en-US" sz="21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lstStyle/>
          <a:p>
            <a:endParaRPr lang="en-US"/>
          </a:p>
          <a:p>
            <a:endParaRPr lang="en-US"/>
          </a:p>
          <a:p>
            <a:endParaRPr lang="en-US"/>
          </a:p>
          <a:p>
            <a:endParaRPr lang="en-US"/>
          </a:p>
          <a:p>
            <a:endParaRPr lang="en-US"/>
          </a:p>
          <a:p>
            <a:pPr>
              <a:buFont typeface="Wingdings" charset="0"/>
              <a:buNone/>
            </a:pPr>
            <a:endParaRPr lang="en-US" sz="1500"/>
          </a:p>
        </p:txBody>
      </p:sp>
      <p:sp>
        <p:nvSpPr>
          <p:cNvPr id="1425412" name="Text Box 4"/>
          <p:cNvSpPr txBox="1">
            <a:spLocks noChangeArrowheads="1"/>
          </p:cNvSpPr>
          <p:nvPr/>
        </p:nvSpPr>
        <p:spPr bwMode="auto">
          <a:xfrm>
            <a:off x="2077641" y="4171950"/>
            <a:ext cx="5237559"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sz="1350"/>
              <a:t>Prevention</a:t>
            </a:r>
            <a:r>
              <a:rPr kumimoji="1" lang="en-US" sz="1350" dirty="0"/>
              <a:t>: reject DNS queries from external addresses</a:t>
            </a:r>
          </a:p>
        </p:txBody>
      </p:sp>
      <p:sp>
        <p:nvSpPr>
          <p:cNvPr id="1425413" name="Rectangle 5"/>
          <p:cNvSpPr>
            <a:spLocks noChangeArrowheads="1"/>
          </p:cNvSpPr>
          <p:nvPr/>
        </p:nvSpPr>
        <p:spPr bwMode="auto">
          <a:xfrm>
            <a:off x="4238626" y="3086100"/>
            <a:ext cx="1117997"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a:t>DNS</a:t>
            </a:r>
            <a:br>
              <a:rPr lang="en-US"/>
            </a:br>
            <a:r>
              <a:rPr lang="en-US"/>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743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5415" name="Text Box 7"/>
          <p:cNvSpPr txBox="1">
            <a:spLocks noChangeArrowheads="1"/>
          </p:cNvSpPr>
          <p:nvPr/>
        </p:nvSpPr>
        <p:spPr bwMode="auto">
          <a:xfrm>
            <a:off x="1807640" y="3176588"/>
            <a:ext cx="66620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2743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5417" name="Text Box 9"/>
          <p:cNvSpPr txBox="1">
            <a:spLocks noChangeArrowheads="1"/>
          </p:cNvSpPr>
          <p:nvPr/>
        </p:nvSpPr>
        <p:spPr bwMode="auto">
          <a:xfrm>
            <a:off x="7030572" y="3176588"/>
            <a:ext cx="62164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5418" name="Group 10"/>
          <p:cNvGrpSpPr>
            <a:grpSpLocks/>
          </p:cNvGrpSpPr>
          <p:nvPr/>
        </p:nvGrpSpPr>
        <p:grpSpPr bwMode="auto">
          <a:xfrm>
            <a:off x="2409825" y="2343151"/>
            <a:ext cx="1943100" cy="757238"/>
            <a:chOff x="816" y="960"/>
            <a:chExt cx="1632" cy="636"/>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1" name="Text Box 13"/>
            <p:cNvSpPr txBox="1">
              <a:spLocks noChangeArrowheads="1"/>
            </p:cNvSpPr>
            <p:nvPr/>
          </p:nvSpPr>
          <p:spPr bwMode="auto">
            <a:xfrm>
              <a:off x="1003" y="960"/>
              <a:ext cx="1170" cy="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sz="1350"/>
                <a:t>DNS Query</a:t>
              </a:r>
              <a:br>
                <a:rPr lang="en-US" sz="1350"/>
              </a:br>
              <a:r>
                <a:rPr lang="en-US" sz="1350"/>
                <a:t>SrcIP:  Dos Target</a:t>
              </a:r>
            </a:p>
            <a:p>
              <a:pPr eaLnBrk="0" hangingPunct="0">
                <a:spcBef>
                  <a:spcPct val="20000"/>
                </a:spcBef>
                <a:buClr>
                  <a:schemeClr val="accent2"/>
                </a:buClr>
              </a:pPr>
              <a:r>
                <a:rPr lang="en-US" sz="1350"/>
                <a:t>    (60 bytes)</a:t>
              </a:r>
            </a:p>
          </p:txBody>
        </p:sp>
      </p:grpSp>
      <p:grpSp>
        <p:nvGrpSpPr>
          <p:cNvPr id="1425422" name="Group 14"/>
          <p:cNvGrpSpPr>
            <a:grpSpLocks/>
          </p:cNvGrpSpPr>
          <p:nvPr/>
        </p:nvGrpSpPr>
        <p:grpSpPr bwMode="auto">
          <a:xfrm>
            <a:off x="5153025" y="2343149"/>
            <a:ext cx="2057400" cy="802481"/>
            <a:chOff x="3120" y="960"/>
            <a:chExt cx="1728" cy="674"/>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5" name="Text Box 17"/>
            <p:cNvSpPr txBox="1">
              <a:spLocks noChangeArrowheads="1"/>
            </p:cNvSpPr>
            <p:nvPr/>
          </p:nvSpPr>
          <p:spPr bwMode="auto">
            <a:xfrm>
              <a:off x="3497" y="960"/>
              <a:ext cx="1018" cy="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sz="1350"/>
            </a:p>
            <a:p>
              <a:pPr algn="ctr" eaLnBrk="0" hangingPunct="0">
                <a:lnSpc>
                  <a:spcPct val="80000"/>
                </a:lnSpc>
                <a:buClr>
                  <a:schemeClr val="accent2"/>
                </a:buClr>
              </a:pPr>
              <a:r>
                <a:rPr lang="en-US" sz="1350"/>
                <a:t>EDNS Reponse</a:t>
              </a:r>
            </a:p>
            <a:p>
              <a:pPr algn="ctr" eaLnBrk="0" hangingPunct="0">
                <a:lnSpc>
                  <a:spcPct val="80000"/>
                </a:lnSpc>
                <a:buClr>
                  <a:schemeClr val="accent2"/>
                </a:buClr>
              </a:pPr>
              <a:endParaRPr lang="en-US" sz="1350"/>
            </a:p>
            <a:p>
              <a:pPr algn="ctr" eaLnBrk="0" hangingPunct="0">
                <a:lnSpc>
                  <a:spcPct val="80000"/>
                </a:lnSpc>
                <a:buClr>
                  <a:schemeClr val="accent2"/>
                </a:buClr>
              </a:pPr>
              <a:r>
                <a:rPr lang="en-US" sz="1350"/>
                <a:t>(3000 bytes)</a:t>
              </a:r>
            </a:p>
          </p:txBody>
        </p:sp>
      </p:grpSp>
      <p:sp>
        <p:nvSpPr>
          <p:cNvPr id="1425426" name="Text Box 18"/>
          <p:cNvSpPr txBox="1">
            <a:spLocks noChangeArrowheads="1"/>
          </p:cNvSpPr>
          <p:nvPr/>
        </p:nvSpPr>
        <p:spPr bwMode="auto">
          <a:xfrm>
            <a:off x="2000251" y="1512094"/>
            <a:ext cx="47673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DNS Amplification attack:     ( </a:t>
            </a:r>
            <a:r>
              <a:rPr lang="en-US">
                <a:sym typeface="Symbol" charset="0"/>
              </a:rPr>
              <a:t>40  amplification )</a:t>
            </a:r>
          </a:p>
        </p:txBody>
      </p:sp>
    </p:spTree>
    <p:extLst>
      <p:ext uri="{BB962C8B-B14F-4D97-AF65-F5344CB8AC3E}">
        <p14:creationId xmlns:p14="http://schemas.microsoft.com/office/powerpoint/2010/main" val="933008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23</a:t>
            </a:fld>
            <a:endParaRPr lang="en-GB"/>
          </a:p>
        </p:txBody>
      </p:sp>
      <p:sp>
        <p:nvSpPr>
          <p:cNvPr id="1336341" name="Rectangle 21"/>
          <p:cNvSpPr>
            <a:spLocks noChangeArrowheads="1"/>
          </p:cNvSpPr>
          <p:nvPr/>
        </p:nvSpPr>
        <p:spPr bwMode="auto">
          <a:xfrm>
            <a:off x="1143000" y="857250"/>
            <a:ext cx="1943100" cy="28575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336322" name="Rectangle 2"/>
          <p:cNvSpPr>
            <a:spLocks noGrp="1" noChangeArrowheads="1"/>
          </p:cNvSpPr>
          <p:nvPr>
            <p:ph type="title"/>
          </p:nvPr>
        </p:nvSpPr>
        <p:spPr>
          <a:xfrm>
            <a:off x="1600200" y="114300"/>
            <a:ext cx="5829300" cy="628650"/>
          </a:xfrm>
        </p:spPr>
        <p:txBody>
          <a:bodyPr/>
          <a:lstStyle/>
          <a:p>
            <a:r>
              <a:rPr lang="en-US" dirty="0" err="1"/>
              <a:t>DoS</a:t>
            </a:r>
            <a:r>
              <a:rPr lang="en-US" dirty="0"/>
              <a:t> of SSL/TLS</a:t>
            </a:r>
          </a:p>
        </p:txBody>
      </p:sp>
      <p:sp>
        <p:nvSpPr>
          <p:cNvPr id="1336323" name="Rectangle 3" descr="Rectangle: Click to edit Master text styles&#10;Second level&#10;Third level&#10;Fourth level&#10;Fifth level"/>
          <p:cNvSpPr>
            <a:spLocks noGrp="1" noChangeArrowheads="1"/>
          </p:cNvSpPr>
          <p:nvPr>
            <p:ph type="body" idx="1"/>
          </p:nvPr>
        </p:nvSpPr>
        <p:spPr>
          <a:xfrm>
            <a:off x="1771650" y="971550"/>
            <a:ext cx="6000750" cy="4171950"/>
          </a:xfrm>
        </p:spPr>
        <p:txBody>
          <a:bodyPr>
            <a:normAutofit fontScale="92500" lnSpcReduction="10000"/>
          </a:bodyPr>
          <a:lstStyle/>
          <a:p>
            <a:r>
              <a:rPr lang="en-US" dirty="0"/>
              <a:t>SSL/TLS handshake   </a:t>
            </a:r>
            <a:r>
              <a:rPr lang="en-US" sz="1500" dirty="0"/>
              <a:t>[SD</a:t>
            </a:r>
            <a:r>
              <a:rPr lang="ja-JP" altLang="en-US" sz="1500" dirty="0">
                <a:latin typeface="Arial"/>
              </a:rPr>
              <a:t>’</a:t>
            </a:r>
            <a:r>
              <a:rPr lang="en-US" sz="1500" dirty="0"/>
              <a:t>03]</a:t>
            </a:r>
          </a:p>
          <a:p>
            <a:endParaRPr lang="en-US" sz="1500" dirty="0"/>
          </a:p>
          <a:p>
            <a:endParaRPr lang="en-US" sz="1500" dirty="0"/>
          </a:p>
          <a:p>
            <a:endParaRPr lang="en-US" sz="1500" dirty="0"/>
          </a:p>
          <a:p>
            <a:endParaRPr lang="en-US" sz="1500" dirty="0"/>
          </a:p>
          <a:p>
            <a:endParaRPr lang="en-US" sz="1500" dirty="0"/>
          </a:p>
          <a:p>
            <a:endParaRPr lang="en-US" sz="15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657350"/>
            <a:ext cx="685800" cy="577454"/>
          </a:xfrm>
          <a:prstGeom prst="rect">
            <a:avLst/>
          </a:prstGeom>
          <a:noFill/>
          <a:extLst>
            <a:ext uri="{909E8E84-426E-40dd-AFC4-6F175D3DCCD1}">
              <a14:hiddenFill xmlns="" xmlns:a14="http://schemas.microsoft.com/office/drawing/2010/main">
                <a:solidFill>
                  <a:srgbClr val="FFFFFF"/>
                </a:solidFill>
              </a14:hiddenFill>
            </a:ext>
          </a:extLst>
        </p:spPr>
      </p:pic>
      <p:sp>
        <p:nvSpPr>
          <p:cNvPr id="1336330" name="Rectangle 10"/>
          <p:cNvSpPr>
            <a:spLocks noChangeArrowheads="1"/>
          </p:cNvSpPr>
          <p:nvPr/>
        </p:nvSpPr>
        <p:spPr bwMode="auto">
          <a:xfrm>
            <a:off x="6743700" y="1543050"/>
            <a:ext cx="800100" cy="120015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350"/>
              <a:t>Web</a:t>
            </a:r>
          </a:p>
          <a:p>
            <a:pPr algn="ctr"/>
            <a:r>
              <a:rPr lang="en-US" sz="1350"/>
              <a:t>Server</a:t>
            </a:r>
          </a:p>
        </p:txBody>
      </p:sp>
      <p:grpSp>
        <p:nvGrpSpPr>
          <p:cNvPr id="1336340" name="Group 20"/>
          <p:cNvGrpSpPr>
            <a:grpSpLocks/>
          </p:cNvGrpSpPr>
          <p:nvPr/>
        </p:nvGrpSpPr>
        <p:grpSpPr bwMode="auto">
          <a:xfrm>
            <a:off x="2628900" y="1428750"/>
            <a:ext cx="3943350" cy="300037"/>
            <a:chOff x="1152" y="1382"/>
            <a:chExt cx="3312" cy="252"/>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2" name="Text Box 12"/>
            <p:cNvSpPr txBox="1">
              <a:spLocks noChangeArrowheads="1"/>
            </p:cNvSpPr>
            <p:nvPr/>
          </p:nvSpPr>
          <p:spPr bwMode="auto">
            <a:xfrm>
              <a:off x="2252" y="1382"/>
              <a:ext cx="83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Client Hello</a:t>
              </a:r>
            </a:p>
          </p:txBody>
        </p:sp>
      </p:grpSp>
      <p:grpSp>
        <p:nvGrpSpPr>
          <p:cNvPr id="1336339" name="Group 19"/>
          <p:cNvGrpSpPr>
            <a:grpSpLocks/>
          </p:cNvGrpSpPr>
          <p:nvPr/>
        </p:nvGrpSpPr>
        <p:grpSpPr bwMode="auto">
          <a:xfrm>
            <a:off x="2628900" y="1854995"/>
            <a:ext cx="3943350" cy="300038"/>
            <a:chOff x="1152" y="1670"/>
            <a:chExt cx="3312" cy="252"/>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4" name="Text Box 14"/>
            <p:cNvSpPr txBox="1">
              <a:spLocks noChangeArrowheads="1"/>
            </p:cNvSpPr>
            <p:nvPr/>
          </p:nvSpPr>
          <p:spPr bwMode="auto">
            <a:xfrm>
              <a:off x="2256" y="1670"/>
              <a:ext cx="15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Server Hello  (pub-key)</a:t>
              </a:r>
            </a:p>
          </p:txBody>
        </p:sp>
      </p:grpSp>
      <p:sp>
        <p:nvSpPr>
          <p:cNvPr id="1336335" name="Line 15"/>
          <p:cNvSpPr>
            <a:spLocks noChangeShapeType="1"/>
          </p:cNvSpPr>
          <p:nvPr/>
        </p:nvSpPr>
        <p:spPr bwMode="auto">
          <a:xfrm>
            <a:off x="2686050" y="2514600"/>
            <a:ext cx="3943350"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6" name="Text Box 16"/>
          <p:cNvSpPr txBox="1">
            <a:spLocks noChangeArrowheads="1"/>
          </p:cNvSpPr>
          <p:nvPr/>
        </p:nvSpPr>
        <p:spPr bwMode="auto">
          <a:xfrm>
            <a:off x="3714750" y="2274094"/>
            <a:ext cx="1567865"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Client key exchange</a:t>
            </a:r>
          </a:p>
        </p:txBody>
      </p:sp>
      <p:sp>
        <p:nvSpPr>
          <p:cNvPr id="1336337" name="Text Box 17"/>
          <p:cNvSpPr txBox="1">
            <a:spLocks noChangeArrowheads="1"/>
          </p:cNvSpPr>
          <p:nvPr/>
        </p:nvSpPr>
        <p:spPr bwMode="auto">
          <a:xfrm>
            <a:off x="2052323" y="2343151"/>
            <a:ext cx="723340"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350"/>
              <a:t>RSA</a:t>
            </a:r>
          </a:p>
          <a:p>
            <a:pPr algn="ctr"/>
            <a:r>
              <a:rPr lang="en-US" sz="1350"/>
              <a:t>Encrypt</a:t>
            </a:r>
          </a:p>
        </p:txBody>
      </p:sp>
      <p:sp>
        <p:nvSpPr>
          <p:cNvPr id="1336338" name="Text Box 18"/>
          <p:cNvSpPr txBox="1">
            <a:spLocks noChangeArrowheads="1"/>
          </p:cNvSpPr>
          <p:nvPr/>
        </p:nvSpPr>
        <p:spPr bwMode="auto">
          <a:xfrm>
            <a:off x="6159107" y="2571751"/>
            <a:ext cx="739370" cy="507831"/>
          </a:xfrm>
          <a:prstGeom prst="rect">
            <a:avLst/>
          </a:prstGeom>
          <a:solidFill>
            <a:schemeClr val="accent2"/>
          </a:solidFill>
          <a:ln>
            <a:noFill/>
          </a:ln>
          <a:effectLst/>
        </p:spPr>
        <p:txBody>
          <a:bodyPr wrap="none">
            <a:spAutoFit/>
          </a:bodyPr>
          <a:lstStyle/>
          <a:p>
            <a:pPr algn="ctr"/>
            <a:r>
              <a:rPr lang="en-US" sz="1350" dirty="0"/>
              <a:t>RSA</a:t>
            </a:r>
          </a:p>
          <a:p>
            <a:pPr algn="ctr"/>
            <a:r>
              <a:rPr lang="en-US" sz="1350" dirty="0"/>
              <a:t>Decrypt</a:t>
            </a:r>
          </a:p>
        </p:txBody>
      </p:sp>
    </p:spTree>
    <p:extLst>
      <p:ext uri="{BB962C8B-B14F-4D97-AF65-F5344CB8AC3E}">
        <p14:creationId xmlns:p14="http://schemas.microsoft.com/office/powerpoint/2010/main" val="7020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ECC-3DD1-094D-9045-995FC3855C5E}"/>
              </a:ext>
            </a:extLst>
          </p:cNvPr>
          <p:cNvSpPr>
            <a:spLocks noGrp="1"/>
          </p:cNvSpPr>
          <p:nvPr>
            <p:ph type="title"/>
          </p:nvPr>
        </p:nvSpPr>
        <p:spPr>
          <a:xfrm>
            <a:off x="513041" y="1378644"/>
            <a:ext cx="8229600" cy="857250"/>
          </a:xfrm>
        </p:spPr>
        <p:txBody>
          <a:bodyPr/>
          <a:lstStyle/>
          <a:p>
            <a:r>
              <a:rPr lang="en-US" dirty="0"/>
              <a:t>Defenses</a:t>
            </a:r>
          </a:p>
        </p:txBody>
      </p:sp>
    </p:spTree>
    <p:extLst>
      <p:ext uri="{BB962C8B-B14F-4D97-AF65-F5344CB8AC3E}">
        <p14:creationId xmlns:p14="http://schemas.microsoft.com/office/powerpoint/2010/main" val="360405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Defenses</a:t>
            </a:r>
          </a:p>
        </p:txBody>
      </p:sp>
      <p:sp>
        <p:nvSpPr>
          <p:cNvPr id="3" name="Content Placeholder 2"/>
          <p:cNvSpPr>
            <a:spLocks noGrp="1"/>
          </p:cNvSpPr>
          <p:nvPr>
            <p:ph idx="1"/>
          </p:nvPr>
        </p:nvSpPr>
        <p:spPr/>
        <p:txBody>
          <a:bodyPr/>
          <a:lstStyle/>
          <a:p>
            <a:r>
              <a:rPr lang="en-US" dirty="0"/>
              <a:t>Traffic shaping</a:t>
            </a:r>
          </a:p>
          <a:p>
            <a:endParaRPr lang="en-US" dirty="0"/>
          </a:p>
          <a:p>
            <a:r>
              <a:rPr lang="en-US" dirty="0"/>
              <a:t>Rebalancing traffic across load-balanced services</a:t>
            </a:r>
          </a:p>
          <a:p>
            <a:endParaRPr lang="en-US" dirty="0"/>
          </a:p>
          <a:p>
            <a:r>
              <a:rPr lang="en-US" dirty="0"/>
              <a:t>Third-party scrubbing services</a:t>
            </a:r>
          </a:p>
        </p:txBody>
      </p:sp>
    </p:spTree>
    <p:extLst>
      <p:ext uri="{BB962C8B-B14F-4D97-AF65-F5344CB8AC3E}">
        <p14:creationId xmlns:p14="http://schemas.microsoft.com/office/powerpoint/2010/main" val="4005196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DCA0431-4E8A-0C49-A8D2-B60668B6D6A8}" type="slidenum">
              <a:rPr lang="en-US"/>
              <a:pPr>
                <a:defRPr/>
              </a:pPr>
              <a:t>26</a:t>
            </a:fld>
            <a:endParaRPr lang="en-US"/>
          </a:p>
        </p:txBody>
      </p:sp>
      <p:sp>
        <p:nvSpPr>
          <p:cNvPr id="19458" name="Rectangle 2"/>
          <p:cNvSpPr>
            <a:spLocks noGrp="1" noChangeArrowheads="1"/>
          </p:cNvSpPr>
          <p:nvPr>
            <p:ph type="title"/>
          </p:nvPr>
        </p:nvSpPr>
        <p:spPr/>
        <p:txBody>
          <a:bodyPr/>
          <a:lstStyle/>
          <a:p>
            <a:pPr eaLnBrk="1" hangingPunct="1">
              <a:defRPr/>
            </a:pPr>
            <a:r>
              <a:rPr lang="en-US" dirty="0">
                <a:cs typeface="+mj-cs"/>
              </a:rPr>
              <a:t>Defense: Ingress Filtering</a:t>
            </a:r>
          </a:p>
        </p:txBody>
      </p:sp>
      <p:sp>
        <p:nvSpPr>
          <p:cNvPr id="19459" name="Rectangle 3"/>
          <p:cNvSpPr>
            <a:spLocks noGrp="1" noChangeArrowheads="1"/>
          </p:cNvSpPr>
          <p:nvPr>
            <p:ph type="body" idx="1"/>
          </p:nvPr>
        </p:nvSpPr>
        <p:spPr>
          <a:xfrm>
            <a:off x="1485900" y="3543300"/>
            <a:ext cx="6172200" cy="1428750"/>
          </a:xfrm>
        </p:spPr>
        <p:txBody>
          <a:bodyPr>
            <a:normAutofit fontScale="92500" lnSpcReduction="10000"/>
          </a:bodyPr>
          <a:lstStyle/>
          <a:p>
            <a:pPr eaLnBrk="1" hangingPunct="1">
              <a:lnSpc>
                <a:spcPct val="90000"/>
              </a:lnSpc>
              <a:defRPr/>
            </a:pPr>
            <a:r>
              <a:rPr lang="en-US" b="1">
                <a:solidFill>
                  <a:srgbClr val="FF0000"/>
                </a:solidFill>
                <a:cs typeface="+mn-cs"/>
              </a:rPr>
              <a:t>RFC 2827:</a:t>
            </a:r>
            <a:r>
              <a:rPr lang="en-US">
                <a:cs typeface="+mn-cs"/>
              </a:rPr>
              <a:t> Routers install filters to drop packets from networks that are not downstream</a:t>
            </a:r>
          </a:p>
          <a:p>
            <a:pPr eaLnBrk="1" hangingPunct="1">
              <a:lnSpc>
                <a:spcPct val="90000"/>
              </a:lnSpc>
              <a:defRPr/>
            </a:pPr>
            <a:r>
              <a:rPr lang="en-US">
                <a:cs typeface="+mn-cs"/>
              </a:rPr>
              <a:t>Feasible at edges</a:t>
            </a:r>
          </a:p>
          <a:p>
            <a:pPr eaLnBrk="1" hangingPunct="1">
              <a:lnSpc>
                <a:spcPct val="90000"/>
              </a:lnSpc>
              <a:defRPr/>
            </a:pPr>
            <a:r>
              <a:rPr lang="en-US">
                <a:cs typeface="+mn-cs"/>
              </a:rPr>
              <a:t>Difficult to configure closer to network </a:t>
            </a:r>
            <a:r>
              <a:rPr lang="ja-JP" altLang="en-US">
                <a:latin typeface="Arial"/>
                <a:cs typeface="+mn-cs"/>
              </a:rPr>
              <a:t>“</a:t>
            </a:r>
            <a:r>
              <a:rPr lang="en-US">
                <a:cs typeface="+mn-cs"/>
              </a:rPr>
              <a:t>core</a:t>
            </a:r>
            <a:r>
              <a:rPr lang="ja-JP" altLang="en-US">
                <a:latin typeface="Arial"/>
                <a:cs typeface="+mn-cs"/>
              </a:rPr>
              <a:t>”</a:t>
            </a:r>
            <a:endParaRPr lang="en-US">
              <a:cs typeface="+mn-cs"/>
            </a:endParaRPr>
          </a:p>
        </p:txBody>
      </p:sp>
      <p:sp>
        <p:nvSpPr>
          <p:cNvPr id="19460" name="Cloud"/>
          <p:cNvSpPr>
            <a:spLocks noChangeAspect="1" noEditPoints="1" noChangeArrowheads="1"/>
          </p:cNvSpPr>
          <p:nvPr/>
        </p:nvSpPr>
        <p:spPr bwMode="auto">
          <a:xfrm>
            <a:off x="2228850" y="1845469"/>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1" name="Text Box 5"/>
          <p:cNvSpPr txBox="1">
            <a:spLocks noChangeArrowheads="1"/>
          </p:cNvSpPr>
          <p:nvPr/>
        </p:nvSpPr>
        <p:spPr bwMode="auto">
          <a:xfrm>
            <a:off x="1257300" y="1714500"/>
            <a:ext cx="142875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204.69.207.0/24 </a:t>
            </a:r>
          </a:p>
        </p:txBody>
      </p:sp>
      <p:sp>
        <p:nvSpPr>
          <p:cNvPr id="19462" name="Oval 6"/>
          <p:cNvSpPr>
            <a:spLocks noChangeArrowheads="1"/>
          </p:cNvSpPr>
          <p:nvPr/>
        </p:nvSpPr>
        <p:spPr bwMode="auto">
          <a:xfrm>
            <a:off x="3486150" y="2114550"/>
            <a:ext cx="285750" cy="285750"/>
          </a:xfrm>
          <a:prstGeom prst="ellipse">
            <a:avLst/>
          </a:prstGeom>
          <a:solidFill>
            <a:srgbClr val="F7FBA3"/>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nvGrpSpPr>
          <p:cNvPr id="29703" name="Group 7"/>
          <p:cNvGrpSpPr>
            <a:grpSpLocks/>
          </p:cNvGrpSpPr>
          <p:nvPr/>
        </p:nvGrpSpPr>
        <p:grpSpPr bwMode="auto">
          <a:xfrm>
            <a:off x="4857750" y="1828801"/>
            <a:ext cx="1485900" cy="840581"/>
            <a:chOff x="3024" y="1536"/>
            <a:chExt cx="1248" cy="706"/>
          </a:xfrm>
        </p:grpSpPr>
        <p:sp>
          <p:nvSpPr>
            <p:cNvPr id="19464" name="Cloud"/>
            <p:cNvSpPr>
              <a:spLocks noChangeAspect="1" noEditPoints="1" noChangeArrowheads="1"/>
            </p:cNvSpPr>
            <p:nvPr/>
          </p:nvSpPr>
          <p:spPr bwMode="auto">
            <a:xfrm>
              <a:off x="3024" y="1536"/>
              <a:ext cx="1248" cy="7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5" name="Oval 9"/>
            <p:cNvSpPr>
              <a:spLocks noChangeArrowheads="1"/>
            </p:cNvSpPr>
            <p:nvPr/>
          </p:nvSpPr>
          <p:spPr bwMode="auto">
            <a:xfrm>
              <a:off x="3024" y="1776"/>
              <a:ext cx="240" cy="240"/>
            </a:xfrm>
            <a:prstGeom prst="ellipse">
              <a:avLst/>
            </a:prstGeom>
            <a:solidFill>
              <a:srgbClr val="F7FBA3"/>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sp>
        <p:nvSpPr>
          <p:cNvPr id="19466" name="Line 10"/>
          <p:cNvSpPr>
            <a:spLocks noChangeShapeType="1"/>
          </p:cNvSpPr>
          <p:nvPr/>
        </p:nvSpPr>
        <p:spPr bwMode="auto">
          <a:xfrm>
            <a:off x="3829050" y="2228850"/>
            <a:ext cx="97155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67" name="Cloud"/>
          <p:cNvSpPr>
            <a:spLocks noChangeAspect="1" noEditPoints="1" noChangeArrowheads="1"/>
          </p:cNvSpPr>
          <p:nvPr/>
        </p:nvSpPr>
        <p:spPr bwMode="auto">
          <a:xfrm>
            <a:off x="6286500" y="1257301"/>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8" name="Text Box 12"/>
          <p:cNvSpPr txBox="1">
            <a:spLocks noChangeArrowheads="1"/>
          </p:cNvSpPr>
          <p:nvPr/>
        </p:nvSpPr>
        <p:spPr bwMode="auto">
          <a:xfrm>
            <a:off x="6572250" y="1485900"/>
            <a:ext cx="11430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0000"/>
                </a:solidFill>
              </a:rPr>
              <a:t>Internet</a:t>
            </a:r>
          </a:p>
        </p:txBody>
      </p:sp>
      <p:sp>
        <p:nvSpPr>
          <p:cNvPr id="19469" name="Line 13"/>
          <p:cNvSpPr>
            <a:spLocks noChangeShapeType="1"/>
          </p:cNvSpPr>
          <p:nvPr/>
        </p:nvSpPr>
        <p:spPr bwMode="auto">
          <a:xfrm flipV="1">
            <a:off x="6229350" y="1885950"/>
            <a:ext cx="228600" cy="171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0" name="Line 14"/>
          <p:cNvSpPr>
            <a:spLocks noChangeShapeType="1"/>
          </p:cNvSpPr>
          <p:nvPr/>
        </p:nvSpPr>
        <p:spPr bwMode="auto">
          <a:xfrm>
            <a:off x="4514850" y="1657350"/>
            <a:ext cx="400050" cy="457200"/>
          </a:xfrm>
          <a:prstGeom prst="line">
            <a:avLst/>
          </a:prstGeom>
          <a:noFill/>
          <a:ln w="9525">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1" name="Text Box 15"/>
          <p:cNvSpPr txBox="1">
            <a:spLocks noChangeArrowheads="1"/>
          </p:cNvSpPr>
          <p:nvPr/>
        </p:nvSpPr>
        <p:spPr bwMode="auto">
          <a:xfrm>
            <a:off x="3543300" y="914401"/>
            <a:ext cx="2343150" cy="715581"/>
          </a:xfrm>
          <a:prstGeom prst="rect">
            <a:avLst/>
          </a:prstGeom>
          <a:solidFill>
            <a:schemeClr val="bg1">
              <a:lumMod val="85000"/>
            </a:schemeClr>
          </a:solidFill>
          <a:ln>
            <a:noFill/>
          </a:ln>
          <a:effectLst/>
        </p:spPr>
        <p:txBody>
          <a:bodyPr>
            <a:spAutoFit/>
          </a:bodyPr>
          <a:lstStyle/>
          <a:p>
            <a:pPr>
              <a:spcBef>
                <a:spcPct val="50000"/>
              </a:spcBef>
              <a:defRPr/>
            </a:pPr>
            <a:r>
              <a:rPr lang="en-US" sz="1350" b="1">
                <a:solidFill>
                  <a:srgbClr val="FF0000"/>
                </a:solidFill>
              </a:rPr>
              <a:t>Drop all packets with source address other than 204.69.207.0/24</a:t>
            </a:r>
          </a:p>
        </p:txBody>
      </p:sp>
    </p:spTree>
    <p:extLst>
      <p:ext uri="{BB962C8B-B14F-4D97-AF65-F5344CB8AC3E}">
        <p14:creationId xmlns:p14="http://schemas.microsoft.com/office/powerpoint/2010/main" val="382832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mn-lt"/>
              </a:rPr>
              <a:t>Preventing Denial of Service</a:t>
            </a:r>
          </a:p>
        </p:txBody>
      </p:sp>
      <p:sp>
        <p:nvSpPr>
          <p:cNvPr id="29699" name="Rectangle 3"/>
          <p:cNvSpPr>
            <a:spLocks noGrp="1" noChangeArrowheads="1"/>
          </p:cNvSpPr>
          <p:nvPr>
            <p:ph type="body" idx="1"/>
          </p:nvPr>
        </p:nvSpPr>
        <p:spPr>
          <a:xfrm>
            <a:off x="1314450" y="1028700"/>
            <a:ext cx="6343650" cy="3771900"/>
          </a:xfrm>
        </p:spPr>
        <p:txBody>
          <a:bodyPr>
            <a:normAutofit fontScale="92500"/>
          </a:bodyPr>
          <a:lstStyle/>
          <a:p>
            <a:r>
              <a:rPr lang="en-US" dirty="0" err="1"/>
              <a:t>DoS</a:t>
            </a:r>
            <a:r>
              <a:rPr lang="en-US" dirty="0"/>
              <a:t> is caused by asymmetric state allocation</a:t>
            </a:r>
          </a:p>
          <a:p>
            <a:pPr lvl="1"/>
            <a:r>
              <a:rPr lang="en-US" dirty="0"/>
              <a:t>If responder opens new state for each connection attempt, attacker can initiate thousands of connections from bogus or forged IP addresses</a:t>
            </a:r>
          </a:p>
          <a:p>
            <a:pPr lvl="1"/>
            <a:endParaRPr lang="en-US" dirty="0"/>
          </a:p>
          <a:p>
            <a:r>
              <a:rPr lang="en-US" dirty="0">
                <a:solidFill>
                  <a:schemeClr val="hlink"/>
                </a:solidFill>
              </a:rPr>
              <a:t>Cookies</a:t>
            </a:r>
            <a:r>
              <a:rPr lang="en-US" dirty="0"/>
              <a:t> ensure that the responder is stateless until initiator produced at least two messages</a:t>
            </a:r>
          </a:p>
          <a:p>
            <a:pPr lvl="1"/>
            <a:r>
              <a:rPr lang="en-US" dirty="0"/>
              <a:t>Responder</a:t>
            </a:r>
            <a:r>
              <a:rPr lang="ja-JP" altLang="en-US" dirty="0"/>
              <a:t>’</a:t>
            </a:r>
            <a:r>
              <a:rPr lang="en-US" dirty="0"/>
              <a:t>s state (IP addresses and ports of the connection) is stored in a cookie and sent to initiator</a:t>
            </a:r>
          </a:p>
          <a:p>
            <a:pPr lvl="1"/>
            <a:r>
              <a:rPr lang="en-US" dirty="0"/>
              <a:t>After initiator responds, cookie is regenerated and compared with the cookie returned by the initiator</a:t>
            </a:r>
          </a:p>
        </p:txBody>
      </p:sp>
    </p:spTree>
    <p:extLst>
      <p:ext uri="{BB962C8B-B14F-4D97-AF65-F5344CB8AC3E}">
        <p14:creationId xmlns:p14="http://schemas.microsoft.com/office/powerpoint/2010/main" val="203567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28</a:t>
            </a:fld>
            <a:endParaRPr lang="en-US"/>
          </a:p>
        </p:txBody>
      </p:sp>
      <p:sp>
        <p:nvSpPr>
          <p:cNvPr id="25602" name="Rectangle 2"/>
          <p:cNvSpPr>
            <a:spLocks noGrp="1" noChangeArrowheads="1"/>
          </p:cNvSpPr>
          <p:nvPr>
            <p:ph type="title"/>
          </p:nvPr>
        </p:nvSpPr>
        <p:spPr>
          <a:xfrm>
            <a:off x="1369219" y="217885"/>
            <a:ext cx="6574631" cy="859631"/>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err="1">
                <a:cs typeface="+mj-cs"/>
              </a:rPr>
              <a:t>Defense</a:t>
            </a:r>
            <a:r>
              <a:rPr lang="en-GB" dirty="0">
                <a:cs typeface="+mj-cs"/>
              </a:rPr>
              <a:t>: TCP SYN cookies</a:t>
            </a:r>
          </a:p>
        </p:txBody>
      </p:sp>
      <p:sp>
        <p:nvSpPr>
          <p:cNvPr id="25603" name="Rectangle 3"/>
          <p:cNvSpPr>
            <a:spLocks noGrp="1" noChangeArrowheads="1"/>
          </p:cNvSpPr>
          <p:nvPr>
            <p:ph type="body" idx="1"/>
          </p:nvPr>
        </p:nvSpPr>
        <p:spPr>
          <a:xfrm>
            <a:off x="1485901" y="1200150"/>
            <a:ext cx="6174581" cy="3396854"/>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General idea</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Client sends SYN w/ ACK number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responds to Client with SYN-ACK cookie</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sqn = f(src addr, src port, dest addr, dest port, rand)</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does not save state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Honest client responds with ACK(sqn)</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checks response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If matches SYN-ACK, establishes connection</a:t>
            </a:r>
          </a:p>
        </p:txBody>
      </p:sp>
    </p:spTree>
    <p:extLst>
      <p:ext uri="{BB962C8B-B14F-4D97-AF65-F5344CB8AC3E}">
        <p14:creationId xmlns:p14="http://schemas.microsoft.com/office/powerpoint/2010/main" val="186316908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29</a:t>
            </a:fld>
            <a:endParaRPr lang="en-US"/>
          </a:p>
        </p:txBody>
      </p:sp>
      <p:sp>
        <p:nvSpPr>
          <p:cNvPr id="27650" name="Rectangle 2"/>
          <p:cNvSpPr>
            <a:spLocks noGrp="1" noChangeArrowheads="1"/>
          </p:cNvSpPr>
          <p:nvPr>
            <p:ph type="title"/>
          </p:nvPr>
        </p:nvSpPr>
        <p:spPr>
          <a:xfrm>
            <a:off x="1257301" y="217885"/>
            <a:ext cx="6574631" cy="859631"/>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SYN cookie</a:t>
            </a:r>
          </a:p>
        </p:txBody>
      </p:sp>
      <p:sp>
        <p:nvSpPr>
          <p:cNvPr id="27651" name="Rectangle 3"/>
          <p:cNvSpPr>
            <a:spLocks noGrp="1" noChangeArrowheads="1"/>
          </p:cNvSpPr>
          <p:nvPr>
            <p:ph type="body" idx="1"/>
          </p:nvPr>
        </p:nvSpPr>
        <p:spPr>
          <a:xfrm>
            <a:off x="1371601" y="1003698"/>
            <a:ext cx="6174581" cy="3396853"/>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TCP SYN/ACK seqno encodes a cookie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32-bit sequence number</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t mod 32:</a:t>
            </a:r>
            <a:r>
              <a:rPr lang="en-GB"/>
              <a:t> counter to ensure sequence numbers increase every 64 seconds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MSS:</a:t>
            </a:r>
            <a:r>
              <a:rPr lang="en-GB"/>
              <a:t> encoding of server MSS (can only have 8 settings)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Cookie:</a:t>
            </a:r>
            <a:r>
              <a:rPr lang="en-GB"/>
              <a:t> easy to create and validate, hard to forge</a:t>
            </a:r>
          </a:p>
          <a:p>
            <a:pPr marL="1294210" lvl="3" indent="-16073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Includes timestamp, nonce, 4-tuple</a:t>
            </a:r>
          </a:p>
        </p:txBody>
      </p:sp>
      <p:sp>
        <p:nvSpPr>
          <p:cNvPr id="37892" name="AutoShape 4"/>
          <p:cNvSpPr>
            <a:spLocks noChangeArrowheads="1"/>
          </p:cNvSpPr>
          <p:nvPr/>
        </p:nvSpPr>
        <p:spPr bwMode="auto">
          <a:xfrm>
            <a:off x="1749029" y="4025504"/>
            <a:ext cx="5447109" cy="391715"/>
          </a:xfrm>
          <a:prstGeom prst="roundRect">
            <a:avLst>
              <a:gd name="adj" fmla="val 273"/>
            </a:avLst>
          </a:prstGeom>
          <a:solidFill>
            <a:srgbClr val="00B8FF"/>
          </a:solidFill>
          <a:ln w="9360">
            <a:solidFill>
              <a:srgbClr val="000000"/>
            </a:solidFill>
            <a:round/>
            <a:headEnd/>
            <a:tailEnd/>
          </a:ln>
        </p:spPr>
        <p:txBody>
          <a:bodyPr wrap="none" anchor="ctr"/>
          <a:lstStyle/>
          <a:p>
            <a:endParaRPr lang="en-US" sz="1350"/>
          </a:p>
        </p:txBody>
      </p:sp>
      <p:sp>
        <p:nvSpPr>
          <p:cNvPr id="37893" name="AutoShape 5"/>
          <p:cNvSpPr>
            <a:spLocks noChangeArrowheads="1"/>
          </p:cNvSpPr>
          <p:nvPr/>
        </p:nvSpPr>
        <p:spPr bwMode="auto">
          <a:xfrm>
            <a:off x="1850232" y="4127897"/>
            <a:ext cx="743793" cy="176330"/>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t mod 32</a:t>
            </a:r>
          </a:p>
        </p:txBody>
      </p:sp>
      <p:sp>
        <p:nvSpPr>
          <p:cNvPr id="37894" name="AutoShape 6"/>
          <p:cNvSpPr>
            <a:spLocks noChangeArrowheads="1"/>
          </p:cNvSpPr>
          <p:nvPr/>
        </p:nvSpPr>
        <p:spPr bwMode="auto">
          <a:xfrm>
            <a:off x="1714500" y="3804048"/>
            <a:ext cx="150682" cy="143309"/>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32</a:t>
            </a:r>
          </a:p>
        </p:txBody>
      </p:sp>
      <p:sp>
        <p:nvSpPr>
          <p:cNvPr id="37895" name="AutoShape 7"/>
          <p:cNvSpPr>
            <a:spLocks noChangeArrowheads="1"/>
          </p:cNvSpPr>
          <p:nvPr/>
        </p:nvSpPr>
        <p:spPr bwMode="auto">
          <a:xfrm>
            <a:off x="7127081" y="3829050"/>
            <a:ext cx="75342" cy="143309"/>
          </a:xfrm>
          <a:prstGeom prst="roundRect">
            <a:avLst>
              <a:gd name="adj" fmla="val 146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0</a:t>
            </a:r>
          </a:p>
        </p:txBody>
      </p:sp>
      <p:sp>
        <p:nvSpPr>
          <p:cNvPr id="37896" name="Line 8"/>
          <p:cNvSpPr>
            <a:spLocks noChangeShapeType="1"/>
          </p:cNvSpPr>
          <p:nvPr/>
        </p:nvSpPr>
        <p:spPr bwMode="auto">
          <a:xfrm flipV="1">
            <a:off x="2140744" y="4482703"/>
            <a:ext cx="1191" cy="260747"/>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37897" name="AutoShape 9"/>
          <p:cNvSpPr>
            <a:spLocks noChangeArrowheads="1"/>
          </p:cNvSpPr>
          <p:nvPr/>
        </p:nvSpPr>
        <p:spPr bwMode="auto">
          <a:xfrm>
            <a:off x="2020491" y="4877991"/>
            <a:ext cx="294953" cy="150298"/>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5 bits</a:t>
            </a:r>
          </a:p>
        </p:txBody>
      </p:sp>
      <p:sp>
        <p:nvSpPr>
          <p:cNvPr id="37898" name="Line 10"/>
          <p:cNvSpPr>
            <a:spLocks noChangeShapeType="1"/>
          </p:cNvSpPr>
          <p:nvPr/>
        </p:nvSpPr>
        <p:spPr bwMode="auto">
          <a:xfrm>
            <a:off x="2676525" y="4021931"/>
            <a:ext cx="1191" cy="391716"/>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7899" name="AutoShape 11"/>
          <p:cNvSpPr>
            <a:spLocks noChangeArrowheads="1"/>
          </p:cNvSpPr>
          <p:nvPr/>
        </p:nvSpPr>
        <p:spPr bwMode="auto">
          <a:xfrm>
            <a:off x="2830117" y="4127897"/>
            <a:ext cx="278923" cy="176330"/>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MSS</a:t>
            </a:r>
          </a:p>
        </p:txBody>
      </p:sp>
      <p:sp>
        <p:nvSpPr>
          <p:cNvPr id="37900" name="Line 12"/>
          <p:cNvSpPr>
            <a:spLocks noChangeShapeType="1"/>
          </p:cNvSpPr>
          <p:nvPr/>
        </p:nvSpPr>
        <p:spPr bwMode="auto">
          <a:xfrm>
            <a:off x="3215879" y="4021931"/>
            <a:ext cx="1190" cy="391716"/>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7901" name="Line 13"/>
          <p:cNvSpPr>
            <a:spLocks noChangeShapeType="1"/>
          </p:cNvSpPr>
          <p:nvPr/>
        </p:nvSpPr>
        <p:spPr bwMode="auto">
          <a:xfrm flipV="1">
            <a:off x="2974181" y="4482703"/>
            <a:ext cx="0" cy="260747"/>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37902" name="AutoShape 14"/>
          <p:cNvSpPr>
            <a:spLocks noChangeArrowheads="1"/>
          </p:cNvSpPr>
          <p:nvPr/>
        </p:nvSpPr>
        <p:spPr bwMode="auto">
          <a:xfrm>
            <a:off x="2853929" y="4877991"/>
            <a:ext cx="294953" cy="150298"/>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3 bits</a:t>
            </a:r>
          </a:p>
        </p:txBody>
      </p:sp>
      <p:sp>
        <p:nvSpPr>
          <p:cNvPr id="37903" name="AutoShape 15"/>
          <p:cNvSpPr>
            <a:spLocks noChangeArrowheads="1"/>
          </p:cNvSpPr>
          <p:nvPr/>
        </p:nvSpPr>
        <p:spPr bwMode="auto">
          <a:xfrm>
            <a:off x="3295651" y="4127897"/>
            <a:ext cx="3872855" cy="176330"/>
          </a:xfrm>
          <a:prstGeom prst="roundRect">
            <a:avLst>
              <a:gd name="adj" fmla="val 48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Cookie=HMAC(t, N</a:t>
            </a:r>
            <a:r>
              <a:rPr lang="en-GB" sz="1200" baseline="-33000">
                <a:solidFill>
                  <a:srgbClr val="000000"/>
                </a:solidFill>
                <a:latin typeface="Courier New" charset="0"/>
              </a:rPr>
              <a:t>s</a:t>
            </a:r>
            <a:r>
              <a:rPr lang="en-GB" sz="1200">
                <a:solidFill>
                  <a:srgbClr val="000000"/>
                </a:solidFill>
                <a:latin typeface="Courier New" charset="0"/>
              </a:rPr>
              <a:t>, SIP, SPort, DIP, DPort)</a:t>
            </a:r>
          </a:p>
        </p:txBody>
      </p:sp>
    </p:spTree>
    <p:extLst>
      <p:ext uri="{BB962C8B-B14F-4D97-AF65-F5344CB8AC3E}">
        <p14:creationId xmlns:p14="http://schemas.microsoft.com/office/powerpoint/2010/main" val="13258477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695325"/>
            <a:ext cx="6858000" cy="3739514"/>
          </a:xfrm>
          <a:prstGeom prst="rect">
            <a:avLst/>
          </a:prstGeom>
        </p:spPr>
      </p:pic>
      <p:cxnSp>
        <p:nvCxnSpPr>
          <p:cNvPr id="6" name="Straight Arrow Connector 5"/>
          <p:cNvCxnSpPr/>
          <p:nvPr/>
        </p:nvCxnSpPr>
        <p:spPr>
          <a:xfrm flipH="1">
            <a:off x="1849918" y="545126"/>
            <a:ext cx="515211" cy="106629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F2EE8E4-FB5D-E349-A17E-00F5C7824D79}" type="slidenum">
              <a:rPr lang="en-US"/>
              <a:pPr>
                <a:defRPr/>
              </a:pPr>
              <a:t>30</a:t>
            </a:fld>
            <a:endParaRPr lang="en-US"/>
          </a:p>
        </p:txBody>
      </p:sp>
      <p:sp>
        <p:nvSpPr>
          <p:cNvPr id="29698" name="Rectangle 2"/>
          <p:cNvSpPr>
            <a:spLocks noGrp="1" noChangeArrowheads="1"/>
          </p:cNvSpPr>
          <p:nvPr>
            <p:ph type="title"/>
          </p:nvPr>
        </p:nvSpPr>
        <p:spPr>
          <a:xfrm>
            <a:off x="1657350" y="171450"/>
            <a:ext cx="5828110" cy="85725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Cookies</a:t>
            </a:r>
          </a:p>
        </p:txBody>
      </p:sp>
      <p:sp>
        <p:nvSpPr>
          <p:cNvPr id="29699" name="Rectangle 3"/>
          <p:cNvSpPr>
            <a:spLocks noGrp="1" noChangeArrowheads="1"/>
          </p:cNvSpPr>
          <p:nvPr>
            <p:ph type="body" idx="1"/>
          </p:nvPr>
        </p:nvSpPr>
        <p:spPr>
          <a:xfrm>
            <a:off x="1371600" y="1052512"/>
            <a:ext cx="3429000" cy="3576638"/>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fontScale="92500"/>
          </a:bodyPr>
          <a:lstStyle/>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SYN packet and ACK number to 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waits for SYN-ACK from server w/ matching ACK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responds w/ SYN-ACK packet w/ initial SYN-cookie sequence number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Sequence number is cryptographically generated value based on client address, port, and time.</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ACK to server w/ matching sequence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ACK is to an unopened socket, server validates returned sequence number as SYN-cookie</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value is reasonable, a buffer is allocated and socket is opened</a:t>
            </a:r>
          </a:p>
        </p:txBody>
      </p:sp>
      <p:sp>
        <p:nvSpPr>
          <p:cNvPr id="39940" name="Line 4"/>
          <p:cNvSpPr>
            <a:spLocks noChangeShapeType="1"/>
          </p:cNvSpPr>
          <p:nvPr/>
        </p:nvSpPr>
        <p:spPr bwMode="auto">
          <a:xfrm>
            <a:off x="5143500" y="1314450"/>
            <a:ext cx="1191" cy="3025379"/>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9941" name="Line 5"/>
          <p:cNvSpPr>
            <a:spLocks noChangeShapeType="1"/>
          </p:cNvSpPr>
          <p:nvPr/>
        </p:nvSpPr>
        <p:spPr bwMode="auto">
          <a:xfrm>
            <a:off x="7086600" y="1314450"/>
            <a:ext cx="1191" cy="3025379"/>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9702" name="Line 6"/>
          <p:cNvSpPr>
            <a:spLocks noChangeShapeType="1"/>
          </p:cNvSpPr>
          <p:nvPr/>
        </p:nvSpPr>
        <p:spPr bwMode="auto">
          <a:xfrm>
            <a:off x="5143500" y="1564482"/>
            <a:ext cx="1943100" cy="275035"/>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3" name="Line 7"/>
          <p:cNvSpPr>
            <a:spLocks noChangeShapeType="1"/>
          </p:cNvSpPr>
          <p:nvPr/>
        </p:nvSpPr>
        <p:spPr bwMode="auto">
          <a:xfrm flipH="1">
            <a:off x="5141119" y="1953817"/>
            <a:ext cx="1947863" cy="401240"/>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4" name="Line 8"/>
          <p:cNvSpPr>
            <a:spLocks noChangeShapeType="1"/>
          </p:cNvSpPr>
          <p:nvPr/>
        </p:nvSpPr>
        <p:spPr bwMode="auto">
          <a:xfrm>
            <a:off x="5143500" y="3039666"/>
            <a:ext cx="1943100" cy="275034"/>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5" name="Text Box 9"/>
          <p:cNvSpPr txBox="1">
            <a:spLocks noChangeArrowheads="1"/>
          </p:cNvSpPr>
          <p:nvPr/>
        </p:nvSpPr>
        <p:spPr bwMode="auto">
          <a:xfrm>
            <a:off x="5314950" y="1406129"/>
            <a:ext cx="857250" cy="503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ack-number</a:t>
            </a:r>
          </a:p>
        </p:txBody>
      </p:sp>
      <p:sp>
        <p:nvSpPr>
          <p:cNvPr id="29706" name="Text Box 10"/>
          <p:cNvSpPr txBox="1">
            <a:spLocks noChangeArrowheads="1"/>
          </p:cNvSpPr>
          <p:nvPr/>
        </p:nvSpPr>
        <p:spPr bwMode="auto">
          <a:xfrm>
            <a:off x="5314950" y="2000250"/>
            <a:ext cx="1771650" cy="873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as SYN-cookie,</a:t>
            </a:r>
          </a:p>
          <a:p>
            <a:pPr eaLnBrk="1">
              <a:buClr>
                <a:srgbClr val="000000"/>
              </a:buClr>
              <a:buSzPct val="45000"/>
              <a:buFont typeface="StarSymbol" charset="0"/>
              <a:buNone/>
            </a:pPr>
            <a:r>
              <a:rPr lang="en-GB" sz="975">
                <a:solidFill>
                  <a:srgbClr val="000000"/>
                </a:solidFill>
              </a:rPr>
              <a:t>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NO BUFFER ALLOCATED</a:t>
            </a:r>
          </a:p>
        </p:txBody>
      </p:sp>
      <p:sp>
        <p:nvSpPr>
          <p:cNvPr id="29707" name="Text Box 11"/>
          <p:cNvSpPr txBox="1">
            <a:spLocks noChangeArrowheads="1"/>
          </p:cNvSpPr>
          <p:nvPr/>
        </p:nvSpPr>
        <p:spPr bwMode="auto">
          <a:xfrm>
            <a:off x="5353050" y="2926556"/>
            <a:ext cx="1323975" cy="653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seq_number</a:t>
            </a:r>
          </a:p>
          <a:p>
            <a:pPr eaLnBrk="1">
              <a:buClr>
                <a:srgbClr val="000000"/>
              </a:buClr>
              <a:buSzPct val="45000"/>
              <a:buFont typeface="StarSymbol" charset="0"/>
              <a:buNone/>
            </a:pPr>
            <a:r>
              <a:rPr lang="en-GB" sz="975">
                <a:solidFill>
                  <a:srgbClr val="000000"/>
                </a:solidFill>
              </a:rPr>
              <a:t>ack-number+data</a:t>
            </a:r>
          </a:p>
        </p:txBody>
      </p:sp>
      <p:sp>
        <p:nvSpPr>
          <p:cNvPr id="29708" name="Line 12"/>
          <p:cNvSpPr>
            <a:spLocks noChangeShapeType="1"/>
          </p:cNvSpPr>
          <p:nvPr/>
        </p:nvSpPr>
        <p:spPr bwMode="auto">
          <a:xfrm flipH="1">
            <a:off x="5141119" y="3725466"/>
            <a:ext cx="1947863" cy="400050"/>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9" name="Text Box 13"/>
          <p:cNvSpPr txBox="1">
            <a:spLocks noChangeArrowheads="1"/>
          </p:cNvSpPr>
          <p:nvPr/>
        </p:nvSpPr>
        <p:spPr bwMode="auto">
          <a:xfrm>
            <a:off x="5370910" y="3771901"/>
            <a:ext cx="1772840" cy="723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TCP BUFFER ALLOCATED</a:t>
            </a:r>
          </a:p>
        </p:txBody>
      </p:sp>
    </p:spTree>
    <p:extLst>
      <p:ext uri="{BB962C8B-B14F-4D97-AF65-F5344CB8AC3E}">
        <p14:creationId xmlns:p14="http://schemas.microsoft.com/office/powerpoint/2010/main" val="18192670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69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animBg="1"/>
      <p:bldP spid="297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DCBDA53-8E67-024A-BF11-19550DBF0919}" type="slidenum">
              <a:rPr lang="en-US"/>
              <a:pPr>
                <a:defRPr/>
              </a:pPr>
              <a:t>31</a:t>
            </a:fld>
            <a:endParaRPr lang="en-US"/>
          </a:p>
        </p:txBody>
      </p:sp>
      <p:sp>
        <p:nvSpPr>
          <p:cNvPr id="21506" name="Rectangle 2"/>
          <p:cNvSpPr>
            <a:spLocks noGrp="1" noChangeArrowheads="1"/>
          </p:cNvSpPr>
          <p:nvPr>
            <p:ph type="title"/>
          </p:nvPr>
        </p:nvSpPr>
        <p:spPr/>
        <p:txBody>
          <a:bodyPr/>
          <a:lstStyle/>
          <a:p>
            <a:pPr eaLnBrk="1" hangingPunct="1">
              <a:defRPr/>
            </a:pPr>
            <a:r>
              <a:rPr lang="en-US" dirty="0">
                <a:cs typeface="+mj-cs"/>
              </a:rPr>
              <a:t>Defense: </a:t>
            </a:r>
            <a:r>
              <a:rPr lang="en-US" dirty="0" err="1">
                <a:cs typeface="+mj-cs"/>
              </a:rPr>
              <a:t>uRPF</a:t>
            </a:r>
            <a:r>
              <a:rPr lang="en-US" dirty="0">
                <a:cs typeface="+mj-cs"/>
              </a:rPr>
              <a:t> Checks</a:t>
            </a:r>
          </a:p>
        </p:txBody>
      </p:sp>
      <p:sp>
        <p:nvSpPr>
          <p:cNvPr id="21507" name="Rectangle 3"/>
          <p:cNvSpPr>
            <a:spLocks noGrp="1" noChangeArrowheads="1"/>
          </p:cNvSpPr>
          <p:nvPr>
            <p:ph type="body" idx="1"/>
          </p:nvPr>
        </p:nvSpPr>
        <p:spPr>
          <a:xfrm>
            <a:off x="1485900" y="3863578"/>
            <a:ext cx="6172200" cy="1222772"/>
          </a:xfrm>
        </p:spPr>
        <p:txBody>
          <a:bodyPr>
            <a:normAutofit lnSpcReduction="10000"/>
          </a:bodyPr>
          <a:lstStyle/>
          <a:p>
            <a:pPr eaLnBrk="1" hangingPunct="1">
              <a:defRPr/>
            </a:pPr>
            <a:r>
              <a:rPr lang="en-US">
                <a:cs typeface="+mn-cs"/>
              </a:rPr>
              <a:t>Unicast Reverse Path Forwarding</a:t>
            </a:r>
          </a:p>
          <a:p>
            <a:pPr lvl="1" eaLnBrk="1" hangingPunct="1">
              <a:defRPr/>
            </a:pPr>
            <a:r>
              <a:rPr lang="en-US"/>
              <a:t>Cisco: </a:t>
            </a:r>
            <a:r>
              <a:rPr lang="ja-JP" altLang="en-US">
                <a:latin typeface="Arial"/>
              </a:rPr>
              <a:t>“</a:t>
            </a:r>
            <a:r>
              <a:rPr lang="en-US" b="1"/>
              <a:t>ip verify unicast reverse-path</a:t>
            </a:r>
            <a:r>
              <a:rPr lang="ja-JP" altLang="en-US" b="1">
                <a:latin typeface="Arial"/>
              </a:rPr>
              <a:t>”</a:t>
            </a:r>
            <a:endParaRPr lang="en-US"/>
          </a:p>
          <a:p>
            <a:pPr eaLnBrk="1" hangingPunct="1">
              <a:defRPr/>
            </a:pPr>
            <a:r>
              <a:rPr lang="en-US">
                <a:cs typeface="+mn-cs"/>
              </a:rPr>
              <a:t>Requires symmetric routing</a:t>
            </a:r>
          </a:p>
        </p:txBody>
      </p:sp>
      <p:sp>
        <p:nvSpPr>
          <p:cNvPr id="21508" name="Text Box 4"/>
          <p:cNvSpPr txBox="1">
            <a:spLocks noChangeArrowheads="1"/>
          </p:cNvSpPr>
          <p:nvPr/>
        </p:nvSpPr>
        <p:spPr bwMode="auto">
          <a:xfrm>
            <a:off x="1828800" y="914401"/>
            <a:ext cx="5086350" cy="507831"/>
          </a:xfrm>
          <a:prstGeom prst="rect">
            <a:avLst/>
          </a:prstGeom>
          <a:solidFill>
            <a:srgbClr val="D9D9D9"/>
          </a:solidFill>
          <a:ln>
            <a:noFill/>
          </a:ln>
          <a:effectLst/>
        </p:spPr>
        <p:txBody>
          <a:bodyPr>
            <a:spAutoFit/>
          </a:bodyPr>
          <a:lstStyle/>
          <a:p>
            <a:pPr algn="ctr">
              <a:spcBef>
                <a:spcPct val="20000"/>
              </a:spcBef>
              <a:defRPr/>
            </a:pPr>
            <a:r>
              <a:rPr lang="en-US" sz="1350" b="1" dirty="0">
                <a:solidFill>
                  <a:srgbClr val="FF0000"/>
                </a:solidFill>
              </a:rPr>
              <a:t>Accept packet from interface only if forwarding table entry for source IP address matches ingress interface</a:t>
            </a:r>
          </a:p>
        </p:txBody>
      </p:sp>
      <p:grpSp>
        <p:nvGrpSpPr>
          <p:cNvPr id="31749" name="Group 5"/>
          <p:cNvGrpSpPr>
            <a:grpSpLocks/>
          </p:cNvGrpSpPr>
          <p:nvPr/>
        </p:nvGrpSpPr>
        <p:grpSpPr bwMode="auto">
          <a:xfrm>
            <a:off x="2400300" y="1493044"/>
            <a:ext cx="4514850" cy="2278856"/>
            <a:chOff x="336" y="870"/>
            <a:chExt cx="5082" cy="2622"/>
          </a:xfrm>
          <a:solidFill>
            <a:srgbClr val="D9D9D9"/>
          </a:solidFill>
        </p:grpSpPr>
        <p:graphicFrame>
          <p:nvGraphicFramePr>
            <p:cNvPr id="31750" name="Object 6"/>
            <p:cNvGraphicFramePr>
              <a:graphicFrameLocks noChangeAspect="1"/>
            </p:cNvGraphicFramePr>
            <p:nvPr/>
          </p:nvGraphicFramePr>
          <p:xfrm>
            <a:off x="1321" y="1440"/>
            <a:ext cx="3825" cy="1728"/>
          </p:xfrm>
          <a:graphic>
            <a:graphicData uri="http://schemas.openxmlformats.org/presentationml/2006/ole">
              <mc:AlternateContent xmlns:mc="http://schemas.openxmlformats.org/markup-compatibility/2006">
                <mc:Choice xmlns:v="urn:schemas-microsoft-com:vml" Requires="v">
                  <p:oleObj spid="_x0000_s1141" name="Visio" r:id="rId4" imgW="6096000" imgH="2755900" progId="Visio.Drawing.6">
                    <p:embed/>
                  </p:oleObj>
                </mc:Choice>
                <mc:Fallback>
                  <p:oleObj name="Visio" r:id="rId4" imgW="6096000" imgH="27559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1" y="1440"/>
                          <a:ext cx="3825" cy="1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11" name="AutoShape 7"/>
            <p:cNvSpPr>
              <a:spLocks noChangeArrowheads="1"/>
            </p:cNvSpPr>
            <p:nvPr/>
          </p:nvSpPr>
          <p:spPr bwMode="auto">
            <a:xfrm>
              <a:off x="336" y="870"/>
              <a:ext cx="1530" cy="653"/>
            </a:xfrm>
            <a:prstGeom prst="wedgeRoundRectCallout">
              <a:avLst>
                <a:gd name="adj1" fmla="val 109606"/>
                <a:gd name="adj2" fmla="val 109176"/>
                <a:gd name="adj3" fmla="val 16667"/>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Strict Mode </a:t>
              </a:r>
            </a:p>
            <a:p>
              <a:pPr algn="ctr" eaLnBrk="0" hangingPunct="0">
                <a:defRPr/>
              </a:pPr>
              <a:r>
                <a:rPr lang="en-US" sz="1200" b="1">
                  <a:solidFill>
                    <a:srgbClr val="FF0000"/>
                  </a:solidFill>
                  <a:latin typeface="Tahoma" charset="0"/>
                </a:rPr>
                <a:t>uRPF Enabled</a:t>
              </a:r>
            </a:p>
          </p:txBody>
        </p:sp>
        <p:sp>
          <p:nvSpPr>
            <p:cNvPr id="21512" name="AutoShape 8"/>
            <p:cNvSpPr>
              <a:spLocks noChangeArrowheads="1"/>
            </p:cNvSpPr>
            <p:nvPr/>
          </p:nvSpPr>
          <p:spPr bwMode="auto">
            <a:xfrm>
              <a:off x="336" y="2706"/>
              <a:ext cx="2640" cy="786"/>
            </a:xfrm>
            <a:prstGeom prst="roundRect">
              <a:avLst>
                <a:gd name="adj" fmla="val 16667"/>
              </a:avLst>
            </a:prstGeom>
            <a:grp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ja-JP" altLang="en-US" sz="1200" b="1">
                  <a:latin typeface="Arial"/>
                </a:rPr>
                <a:t>“</a:t>
              </a:r>
              <a:r>
                <a:rPr lang="en-US" sz="1200" b="1">
                  <a:latin typeface="Tahoma" charset="0"/>
                </a:rPr>
                <a:t>A</a:t>
              </a:r>
              <a:r>
                <a:rPr lang="ja-JP" altLang="en-US" sz="1200" b="1">
                  <a:latin typeface="Arial"/>
                </a:rPr>
                <a:t>”</a:t>
              </a:r>
              <a:r>
                <a:rPr lang="en-US" sz="1200" b="1">
                  <a:latin typeface="Tahoma" charset="0"/>
                </a:rPr>
                <a:t> Routing Table</a:t>
              </a:r>
            </a:p>
            <a:p>
              <a:pPr algn="ctr" eaLnBrk="0" hangingPunct="0">
                <a:defRPr/>
              </a:pPr>
              <a:r>
                <a:rPr lang="en-US" sz="900">
                  <a:latin typeface="Courier New" charset="0"/>
                </a:rPr>
                <a:t>Destination       Next Hop</a:t>
              </a:r>
            </a:p>
            <a:p>
              <a:pPr algn="ctr" eaLnBrk="0" hangingPunct="0">
                <a:defRPr/>
              </a:pPr>
              <a:r>
                <a:rPr lang="en-US" sz="900">
                  <a:latin typeface="Courier New" charset="0"/>
                </a:rPr>
                <a:t>10.0.1.0/24       Int. 1</a:t>
              </a:r>
            </a:p>
            <a:p>
              <a:pPr algn="ctr" eaLnBrk="0" hangingPunct="0">
                <a:defRPr/>
              </a:pPr>
              <a:r>
                <a:rPr lang="en-US" sz="900">
                  <a:latin typeface="Courier New" charset="0"/>
                </a:rPr>
                <a:t>10.0.18.0/24      Int. 2</a:t>
              </a:r>
            </a:p>
          </p:txBody>
        </p:sp>
        <p:sp>
          <p:nvSpPr>
            <p:cNvPr id="21513" name="AutoShape 9"/>
            <p:cNvSpPr>
              <a:spLocks noChangeArrowheads="1"/>
            </p:cNvSpPr>
            <p:nvPr/>
          </p:nvSpPr>
          <p:spPr bwMode="auto">
            <a:xfrm>
              <a:off x="2124" y="984"/>
              <a:ext cx="3294" cy="318"/>
            </a:xfrm>
            <a:prstGeom prst="wedgeRoundRectCallout">
              <a:avLst>
                <a:gd name="adj1" fmla="val -21037"/>
                <a:gd name="adj2" fmla="val 267926"/>
                <a:gd name="adj3" fmla="val 16667"/>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10.0.18.3 from wrong interface</a:t>
              </a:r>
            </a:p>
          </p:txBody>
        </p:sp>
      </p:grpSp>
    </p:spTree>
    <p:extLst>
      <p:ext uri="{BB962C8B-B14F-4D97-AF65-F5344CB8AC3E}">
        <p14:creationId xmlns:p14="http://schemas.microsoft.com/office/powerpoint/2010/main" val="1313261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97E87E6-20DE-DC48-9298-DEF107551A02}" type="slidenum">
              <a:rPr lang="en-US"/>
              <a:pPr>
                <a:defRPr/>
              </a:pPr>
              <a:t>32</a:t>
            </a:fld>
            <a:endParaRPr lang="en-US"/>
          </a:p>
        </p:txBody>
      </p:sp>
      <p:sp>
        <p:nvSpPr>
          <p:cNvPr id="23554" name="Rectangle 2"/>
          <p:cNvSpPr>
            <a:spLocks noGrp="1" noChangeArrowheads="1"/>
          </p:cNvSpPr>
          <p:nvPr>
            <p:ph type="title"/>
          </p:nvPr>
        </p:nvSpPr>
        <p:spPr/>
        <p:txBody>
          <a:bodyPr/>
          <a:lstStyle/>
          <a:p>
            <a:pPr eaLnBrk="1" hangingPunct="1">
              <a:defRPr/>
            </a:pPr>
            <a:r>
              <a:rPr lang="en-US">
                <a:cs typeface="+mj-cs"/>
              </a:rPr>
              <a:t>Problems with uRPF</a:t>
            </a:r>
          </a:p>
        </p:txBody>
      </p:sp>
      <p:sp>
        <p:nvSpPr>
          <p:cNvPr id="23555" name="Rectangle 3"/>
          <p:cNvSpPr>
            <a:spLocks noGrp="1" noChangeArrowheads="1"/>
          </p:cNvSpPr>
          <p:nvPr>
            <p:ph type="body" idx="1"/>
          </p:nvPr>
        </p:nvSpPr>
        <p:spPr>
          <a:xfrm>
            <a:off x="1485900" y="4146541"/>
            <a:ext cx="6172200" cy="765572"/>
          </a:xfrm>
        </p:spPr>
        <p:txBody>
          <a:bodyPr/>
          <a:lstStyle/>
          <a:p>
            <a:pPr eaLnBrk="1" hangingPunct="1">
              <a:defRPr/>
            </a:pPr>
            <a:r>
              <a:rPr lang="en-US" dirty="0">
                <a:cs typeface="+mn-cs"/>
              </a:rPr>
              <a:t>Asymmetric routing…</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231107"/>
            <a:ext cx="4857750" cy="2369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111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sp>
        <p:nvSpPr>
          <p:cNvPr id="3" name="Content Placeholder 2"/>
          <p:cNvSpPr>
            <a:spLocks noGrp="1"/>
          </p:cNvSpPr>
          <p:nvPr>
            <p:ph idx="1"/>
          </p:nvPr>
        </p:nvSpPr>
        <p:spPr>
          <a:xfrm>
            <a:off x="1143000" y="1200151"/>
            <a:ext cx="3527175" cy="3394472"/>
          </a:xfrm>
        </p:spPr>
        <p:txBody>
          <a:bodyPr>
            <a:normAutofit lnSpcReduction="10000"/>
          </a:bodyPr>
          <a:lstStyle/>
          <a:p>
            <a:r>
              <a:rPr lang="en-US" sz="1800" dirty="0"/>
              <a:t>March 26, 2016: </a:t>
            </a:r>
            <a:r>
              <a:rPr lang="en-US" sz="1800" dirty="0" err="1"/>
              <a:t>Github</a:t>
            </a:r>
            <a:r>
              <a:rPr lang="en-US" sz="1800" dirty="0"/>
              <a:t> pages run by </a:t>
            </a:r>
            <a:r>
              <a:rPr lang="en-US" sz="1800" dirty="0" err="1"/>
              <a:t>Greatfire.org</a:t>
            </a:r>
            <a:r>
              <a:rPr lang="en-US" sz="1800" dirty="0"/>
              <a:t> are victims of </a:t>
            </a:r>
            <a:r>
              <a:rPr lang="en-US" sz="1800" dirty="0" err="1"/>
              <a:t>DoS</a:t>
            </a:r>
            <a:r>
              <a:rPr lang="en-US" sz="1800" dirty="0"/>
              <a:t> attack</a:t>
            </a:r>
          </a:p>
          <a:p>
            <a:endParaRPr lang="en-US" sz="1800" dirty="0"/>
          </a:p>
          <a:p>
            <a:r>
              <a:rPr lang="en-US" sz="1800" dirty="0"/>
              <a:t>Malicious traffic directed from </a:t>
            </a:r>
            <a:r>
              <a:rPr lang="en-US" sz="1800" dirty="0" err="1"/>
              <a:t>Baidu</a:t>
            </a:r>
            <a:r>
              <a:rPr lang="en-US" sz="1800" dirty="0"/>
              <a:t> servers</a:t>
            </a:r>
          </a:p>
          <a:p>
            <a:pPr lvl="1"/>
            <a:r>
              <a:rPr lang="en-US" sz="1500" dirty="0" err="1"/>
              <a:t>Baidu</a:t>
            </a:r>
            <a:r>
              <a:rPr lang="en-US" sz="1500" dirty="0"/>
              <a:t> said that their servers were not compromised…</a:t>
            </a:r>
          </a:p>
          <a:p>
            <a:pPr lvl="1"/>
            <a:endParaRPr lang="en-US" sz="1500" dirty="0"/>
          </a:p>
          <a:p>
            <a:r>
              <a:rPr lang="en-US" sz="1800" dirty="0"/>
              <a:t>Instead: Traffic manipulation of “bystander” systems (i.e., client browsers)</a:t>
            </a:r>
          </a:p>
        </p:txBody>
      </p:sp>
      <p:pic>
        <p:nvPicPr>
          <p:cNvPr id="4" name="Picture 3"/>
          <p:cNvPicPr>
            <a:picLocks noChangeAspect="1"/>
          </p:cNvPicPr>
          <p:nvPr/>
        </p:nvPicPr>
        <p:blipFill>
          <a:blip r:embed="rId2"/>
          <a:stretch>
            <a:fillRect/>
          </a:stretch>
        </p:blipFill>
        <p:spPr>
          <a:xfrm>
            <a:off x="4575668" y="1063228"/>
            <a:ext cx="3168876" cy="2776613"/>
          </a:xfrm>
          <a:prstGeom prst="rect">
            <a:avLst/>
          </a:prstGeom>
        </p:spPr>
      </p:pic>
    </p:spTree>
    <p:extLst>
      <p:ext uri="{BB962C8B-B14F-4D97-AF65-F5344CB8AC3E}">
        <p14:creationId xmlns:p14="http://schemas.microsoft.com/office/powerpoint/2010/main" val="158851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“On-Path” Attack System</a:t>
            </a:r>
          </a:p>
        </p:txBody>
      </p:sp>
      <p:sp>
        <p:nvSpPr>
          <p:cNvPr id="3" name="Content Placeholder 2"/>
          <p:cNvSpPr>
            <a:spLocks noGrp="1"/>
          </p:cNvSpPr>
          <p:nvPr>
            <p:ph idx="1"/>
          </p:nvPr>
        </p:nvSpPr>
        <p:spPr>
          <a:xfrm>
            <a:off x="1192350" y="942564"/>
            <a:ext cx="6738258" cy="1064218"/>
          </a:xfrm>
        </p:spPr>
        <p:txBody>
          <a:bodyPr>
            <a:normAutofit fontScale="70000" lnSpcReduction="20000"/>
          </a:bodyPr>
          <a:lstStyle/>
          <a:p>
            <a:r>
              <a:rPr lang="en-US" dirty="0"/>
              <a:t>Eavesdrop traffic between China &amp; rest of world</a:t>
            </a:r>
          </a:p>
          <a:p>
            <a:pPr lvl="1"/>
            <a:r>
              <a:rPr lang="en-US" dirty="0"/>
              <a:t>Terminate requests for banned content with TCP RST</a:t>
            </a:r>
          </a:p>
          <a:p>
            <a:r>
              <a:rPr lang="en-US" dirty="0"/>
              <a:t>Appears to be co-located with the “Great Firewall”, load-balanced</a:t>
            </a:r>
          </a:p>
          <a:p>
            <a:r>
              <a:rPr lang="en-US" dirty="0"/>
              <a:t>Differences: probabilistic, no packet reassembly</a:t>
            </a:r>
          </a:p>
        </p:txBody>
      </p:sp>
      <p:pic>
        <p:nvPicPr>
          <p:cNvPr id="4" name="Picture 3"/>
          <p:cNvPicPr>
            <a:picLocks noChangeAspect="1"/>
          </p:cNvPicPr>
          <p:nvPr/>
        </p:nvPicPr>
        <p:blipFill>
          <a:blip r:embed="rId2"/>
          <a:stretch>
            <a:fillRect/>
          </a:stretch>
        </p:blipFill>
        <p:spPr>
          <a:xfrm>
            <a:off x="2746621" y="2143183"/>
            <a:ext cx="3802271" cy="3000317"/>
          </a:xfrm>
          <a:prstGeom prst="rect">
            <a:avLst/>
          </a:prstGeom>
        </p:spPr>
      </p:pic>
    </p:spTree>
    <p:extLst>
      <p:ext uri="{BB962C8B-B14F-4D97-AF65-F5344CB8AC3E}">
        <p14:creationId xmlns:p14="http://schemas.microsoft.com/office/powerpoint/2010/main" val="196849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pic>
        <p:nvPicPr>
          <p:cNvPr id="4" name="Picture 3"/>
          <p:cNvPicPr>
            <a:picLocks noChangeAspect="1"/>
          </p:cNvPicPr>
          <p:nvPr/>
        </p:nvPicPr>
        <p:blipFill>
          <a:blip r:embed="rId2"/>
          <a:stretch>
            <a:fillRect/>
          </a:stretch>
        </p:blipFill>
        <p:spPr>
          <a:xfrm>
            <a:off x="1143000" y="847725"/>
            <a:ext cx="6858000" cy="3442911"/>
          </a:xfrm>
          <a:prstGeom prst="rect">
            <a:avLst/>
          </a:prstGeom>
        </p:spPr>
      </p:pic>
    </p:spTree>
    <p:extLst>
      <p:ext uri="{BB962C8B-B14F-4D97-AF65-F5344CB8AC3E}">
        <p14:creationId xmlns:p14="http://schemas.microsoft.com/office/powerpoint/2010/main" val="79403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Cannon: Inject </a:t>
            </a:r>
            <a:r>
              <a:rPr lang="en-US" dirty="0" err="1"/>
              <a:t>Javascript</a:t>
            </a:r>
            <a:endParaRPr lang="en-US" dirty="0"/>
          </a:p>
        </p:txBody>
      </p:sp>
      <p:pic>
        <p:nvPicPr>
          <p:cNvPr id="3" name="Picture 2"/>
          <p:cNvPicPr>
            <a:picLocks noChangeAspect="1"/>
          </p:cNvPicPr>
          <p:nvPr/>
        </p:nvPicPr>
        <p:blipFill>
          <a:blip r:embed="rId2"/>
          <a:stretch>
            <a:fillRect/>
          </a:stretch>
        </p:blipFill>
        <p:spPr>
          <a:xfrm>
            <a:off x="1143000" y="876300"/>
            <a:ext cx="6858000" cy="3387353"/>
          </a:xfrm>
          <a:prstGeom prst="rect">
            <a:avLst/>
          </a:prstGeom>
        </p:spPr>
      </p:pic>
    </p:spTree>
    <p:extLst>
      <p:ext uri="{BB962C8B-B14F-4D97-AF65-F5344CB8AC3E}">
        <p14:creationId xmlns:p14="http://schemas.microsoft.com/office/powerpoint/2010/main" val="88629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 Cannon: Direct HTTP at Victim</a:t>
            </a:r>
          </a:p>
        </p:txBody>
      </p:sp>
      <p:pic>
        <p:nvPicPr>
          <p:cNvPr id="3" name="Picture 2"/>
          <p:cNvPicPr>
            <a:picLocks noChangeAspect="1"/>
          </p:cNvPicPr>
          <p:nvPr/>
        </p:nvPicPr>
        <p:blipFill>
          <a:blip r:embed="rId2"/>
          <a:stretch>
            <a:fillRect/>
          </a:stretch>
        </p:blipFill>
        <p:spPr>
          <a:xfrm>
            <a:off x="1143000" y="1425443"/>
            <a:ext cx="6858000" cy="3130969"/>
          </a:xfrm>
          <a:prstGeom prst="rect">
            <a:avLst/>
          </a:prstGeom>
        </p:spPr>
      </p:pic>
    </p:spTree>
    <p:extLst>
      <p:ext uri="{BB962C8B-B14F-4D97-AF65-F5344CB8AC3E}">
        <p14:creationId xmlns:p14="http://schemas.microsoft.com/office/powerpoint/2010/main" val="220297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Were the Attacking Clients?</a:t>
            </a:r>
          </a:p>
        </p:txBody>
      </p:sp>
      <p:pic>
        <p:nvPicPr>
          <p:cNvPr id="3" name="Picture 2"/>
          <p:cNvPicPr>
            <a:picLocks noChangeAspect="1"/>
          </p:cNvPicPr>
          <p:nvPr/>
        </p:nvPicPr>
        <p:blipFill>
          <a:blip r:embed="rId2"/>
          <a:stretch>
            <a:fillRect/>
          </a:stretch>
        </p:blipFill>
        <p:spPr>
          <a:xfrm>
            <a:off x="1896028" y="1144165"/>
            <a:ext cx="5261170" cy="3799310"/>
          </a:xfrm>
          <a:prstGeom prst="rect">
            <a:avLst/>
          </a:prstGeom>
        </p:spPr>
      </p:pic>
    </p:spTree>
    <p:extLst>
      <p:ext uri="{BB962C8B-B14F-4D97-AF65-F5344CB8AC3E}">
        <p14:creationId xmlns:p14="http://schemas.microsoft.com/office/powerpoint/2010/main" val="349549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Domains Had Code Injected?</a:t>
            </a:r>
          </a:p>
        </p:txBody>
      </p:sp>
      <p:sp>
        <p:nvSpPr>
          <p:cNvPr id="4" name="Content Placeholder 3"/>
          <p:cNvSpPr>
            <a:spLocks noGrp="1"/>
          </p:cNvSpPr>
          <p:nvPr>
            <p:ph idx="1"/>
          </p:nvPr>
        </p:nvSpPr>
        <p:spPr>
          <a:xfrm>
            <a:off x="1485900" y="961570"/>
            <a:ext cx="6172200" cy="733711"/>
          </a:xfrm>
        </p:spPr>
        <p:txBody>
          <a:bodyPr>
            <a:normAutofit fontScale="92500" lnSpcReduction="20000"/>
          </a:bodyPr>
          <a:lstStyle/>
          <a:p>
            <a:r>
              <a:rPr lang="en-US" dirty="0"/>
              <a:t>Most common: </a:t>
            </a:r>
            <a:r>
              <a:rPr lang="en-US" dirty="0" err="1">
                <a:latin typeface="American Typewriter"/>
                <a:cs typeface="American Typewriter"/>
              </a:rPr>
              <a:t>pos.baidu.com</a:t>
            </a:r>
            <a:endParaRPr lang="en-US" dirty="0">
              <a:latin typeface="American Typewriter"/>
              <a:cs typeface="American Typewriter"/>
            </a:endParaRPr>
          </a:p>
          <a:p>
            <a:r>
              <a:rPr lang="en-US" dirty="0" err="1">
                <a:cs typeface="American Typewriter"/>
              </a:rPr>
              <a:t>Baidu</a:t>
            </a:r>
            <a:r>
              <a:rPr lang="en-US" dirty="0">
                <a:cs typeface="American Typewriter"/>
              </a:rPr>
              <a:t> is fourth most-visited site globally</a:t>
            </a:r>
          </a:p>
        </p:txBody>
      </p:sp>
      <p:pic>
        <p:nvPicPr>
          <p:cNvPr id="3" name="Picture 2"/>
          <p:cNvPicPr>
            <a:picLocks noChangeAspect="1"/>
          </p:cNvPicPr>
          <p:nvPr/>
        </p:nvPicPr>
        <p:blipFill>
          <a:blip r:embed="rId2"/>
          <a:stretch>
            <a:fillRect/>
          </a:stretch>
        </p:blipFill>
        <p:spPr>
          <a:xfrm>
            <a:off x="1295400" y="1775222"/>
            <a:ext cx="6543675" cy="2819400"/>
          </a:xfrm>
          <a:prstGeom prst="rect">
            <a:avLst/>
          </a:prstGeom>
        </p:spPr>
      </p:pic>
    </p:spTree>
    <p:extLst>
      <p:ext uri="{BB962C8B-B14F-4D97-AF65-F5344CB8AC3E}">
        <p14:creationId xmlns:p14="http://schemas.microsoft.com/office/powerpoint/2010/main" val="122644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IoT-Based Botnets</a:t>
            </a:r>
            <a:br>
              <a:rPr lang="en-US" dirty="0"/>
            </a:br>
            <a:r>
              <a:rPr lang="en-US" dirty="0"/>
              <a:t>(More on Botnets Soon…)</a:t>
            </a:r>
          </a:p>
        </p:txBody>
      </p:sp>
      <p:pic>
        <p:nvPicPr>
          <p:cNvPr id="4" name="Picture 3"/>
          <p:cNvPicPr>
            <a:picLocks noChangeAspect="1"/>
          </p:cNvPicPr>
          <p:nvPr/>
        </p:nvPicPr>
        <p:blipFill>
          <a:blip r:embed="rId2"/>
          <a:stretch>
            <a:fillRect/>
          </a:stretch>
        </p:blipFill>
        <p:spPr>
          <a:xfrm>
            <a:off x="2664670" y="1141729"/>
            <a:ext cx="3553017" cy="4001771"/>
          </a:xfrm>
          <a:prstGeom prst="rect">
            <a:avLst/>
          </a:prstGeom>
        </p:spPr>
      </p:pic>
      <p:pic>
        <p:nvPicPr>
          <p:cNvPr id="5" name="Picture 4"/>
          <p:cNvPicPr>
            <a:picLocks noChangeAspect="1"/>
          </p:cNvPicPr>
          <p:nvPr/>
        </p:nvPicPr>
        <p:blipFill>
          <a:blip r:embed="rId3"/>
          <a:stretch>
            <a:fillRect/>
          </a:stretch>
        </p:blipFill>
        <p:spPr>
          <a:xfrm>
            <a:off x="1143000" y="1866191"/>
            <a:ext cx="6858000" cy="795421"/>
          </a:xfrm>
          <a:prstGeom prst="rect">
            <a:avLst/>
          </a:prstGeom>
        </p:spPr>
      </p:pic>
    </p:spTree>
    <p:extLst>
      <p:ext uri="{BB962C8B-B14F-4D97-AF65-F5344CB8AC3E}">
        <p14:creationId xmlns:p14="http://schemas.microsoft.com/office/powerpoint/2010/main" val="232039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1550376" y="1293925"/>
            <a:ext cx="5607415" cy="3000821"/>
          </a:xfrm>
          <a:prstGeom prst="rect">
            <a:avLst/>
          </a:prstGeom>
          <a:noFill/>
        </p:spPr>
        <p:txBody>
          <a:bodyPr wrap="square" rtlCol="0">
            <a:spAutoFit/>
          </a:bodyPr>
          <a:lstStyle/>
          <a:p>
            <a:r>
              <a:rPr lang="en-US" sz="1350" dirty="0"/>
              <a:t>“During a </a:t>
            </a:r>
            <a:r>
              <a:rPr lang="en-US" sz="1350" dirty="0" err="1"/>
              <a:t>DDoS</a:t>
            </a:r>
            <a:r>
              <a:rPr lang="en-US" sz="1350" dirty="0"/>
              <a:t> which uses the DNS protocol </a:t>
            </a:r>
            <a:r>
              <a:rPr lang="en-US" sz="1350" b="1" dirty="0">
                <a:solidFill>
                  <a:srgbClr val="C0504D"/>
                </a:solidFill>
              </a:rPr>
              <a:t>it can be difficult to distinguish legitimate traffic from attack traffic</a:t>
            </a:r>
            <a:r>
              <a:rPr lang="en-US" sz="1350" dirty="0"/>
              <a:t>. For example, the impact of the attack generated a </a:t>
            </a:r>
            <a:r>
              <a:rPr lang="en-US" sz="1350" b="1" dirty="0">
                <a:solidFill>
                  <a:srgbClr val="C0504D"/>
                </a:solidFill>
              </a:rPr>
              <a:t>storm of legitimate retry activity </a:t>
            </a:r>
            <a:r>
              <a:rPr lang="en-US" sz="1350" dirty="0"/>
              <a:t>as recursive servers attempted to refresh their caches, creating 10-20X normal traffic volume across a large number of IP addresses. When DNS traffic congestion occurs, </a:t>
            </a:r>
            <a:r>
              <a:rPr lang="en-US" sz="1350" b="1" dirty="0">
                <a:solidFill>
                  <a:srgbClr val="C0504D"/>
                </a:solidFill>
              </a:rPr>
              <a:t>legitimate retries can further contribute to traffic volume</a:t>
            </a:r>
            <a:r>
              <a:rPr lang="en-US" sz="1350" dirty="0"/>
              <a:t>. </a:t>
            </a:r>
          </a:p>
          <a:p>
            <a:endParaRPr lang="en-US" sz="1350" dirty="0"/>
          </a:p>
          <a:p>
            <a:r>
              <a:rPr lang="en-US" sz="1350"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sz="1350" b="1" dirty="0">
                <a:solidFill>
                  <a:srgbClr val="C0504D"/>
                </a:solidFill>
              </a:rPr>
              <a:t>We are still working on analyzing the data but the estimate at the time of this report is up to 100,000 malicious endpoints. </a:t>
            </a:r>
            <a:r>
              <a:rPr lang="en-US" sz="1350" dirty="0"/>
              <a:t>We are able to confirm that a significant volume of attack traffic originated from </a:t>
            </a:r>
            <a:r>
              <a:rPr lang="en-US" sz="1350" dirty="0" err="1"/>
              <a:t>Mirai</a:t>
            </a:r>
            <a:r>
              <a:rPr lang="en-US" sz="1350" dirty="0"/>
              <a:t>-based botnets.</a:t>
            </a:r>
          </a:p>
        </p:txBody>
      </p:sp>
    </p:spTree>
    <p:extLst>
      <p:ext uri="{BB962C8B-B14F-4D97-AF65-F5344CB8AC3E}">
        <p14:creationId xmlns:p14="http://schemas.microsoft.com/office/powerpoint/2010/main" val="184640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6</a:t>
            </a:fld>
            <a:endParaRPr lang="en-US"/>
          </a:p>
        </p:txBody>
      </p:sp>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type="body" idx="1"/>
          </p:nvPr>
        </p:nvSpPr>
        <p:spPr>
          <a:xfrm>
            <a:off x="1485900" y="2892028"/>
            <a:ext cx="6172200" cy="1565672"/>
          </a:xfrm>
        </p:spPr>
        <p:txBody>
          <a:bodyPr/>
          <a:lstStyle/>
          <a:p>
            <a:pPr eaLnBrk="1" hangingPunct="1">
              <a:defRPr/>
            </a:pPr>
            <a:r>
              <a:rPr lang="en-US" sz="1800" dirty="0"/>
              <a:t>Attempt to </a:t>
            </a:r>
            <a:r>
              <a:rPr lang="en-US" sz="1800" b="1" dirty="0"/>
              <a:t>exhaust resources</a:t>
            </a:r>
          </a:p>
          <a:p>
            <a:pPr lvl="1" eaLnBrk="1" hangingPunct="1">
              <a:defRPr/>
            </a:pPr>
            <a:r>
              <a:rPr lang="en-US" sz="1500" b="1" dirty="0">
                <a:solidFill>
                  <a:srgbClr val="FF0000"/>
                </a:solidFill>
              </a:rPr>
              <a:t>Network:</a:t>
            </a:r>
            <a:r>
              <a:rPr lang="en-US" sz="1500" dirty="0"/>
              <a:t> Bandwidth</a:t>
            </a:r>
          </a:p>
          <a:p>
            <a:pPr lvl="1" eaLnBrk="1" hangingPunct="1">
              <a:defRPr/>
            </a:pPr>
            <a:r>
              <a:rPr lang="en-US" sz="1500" b="1" dirty="0">
                <a:solidFill>
                  <a:srgbClr val="FF0000"/>
                </a:solidFill>
              </a:rPr>
              <a:t>Transport:</a:t>
            </a:r>
            <a:r>
              <a:rPr lang="en-US" sz="1500" dirty="0"/>
              <a:t> TCP connections</a:t>
            </a:r>
          </a:p>
          <a:p>
            <a:pPr lvl="1" eaLnBrk="1" hangingPunct="1">
              <a:defRPr/>
            </a:pPr>
            <a:r>
              <a:rPr lang="en-US" sz="1500" b="1" dirty="0">
                <a:solidFill>
                  <a:srgbClr val="FF0000"/>
                </a:solidFill>
              </a:rPr>
              <a:t>Application:</a:t>
            </a:r>
            <a:r>
              <a:rPr lang="en-US" sz="1500" dirty="0"/>
              <a:t> Server resources</a:t>
            </a:r>
          </a:p>
          <a:p>
            <a:pPr eaLnBrk="1" hangingPunct="1">
              <a:defRPr/>
            </a:pPr>
            <a:r>
              <a:rPr lang="en-US" sz="1800" dirty="0"/>
              <a:t>Typically high-rate attacks, but not always</a:t>
            </a:r>
          </a:p>
        </p:txBody>
      </p:sp>
      <p:sp>
        <p:nvSpPr>
          <p:cNvPr id="2" name="Rectangle 5"/>
          <p:cNvSpPr>
            <a:spLocks noChangeArrowheads="1"/>
          </p:cNvSpPr>
          <p:nvPr/>
        </p:nvSpPr>
        <p:spPr bwMode="auto">
          <a:xfrm>
            <a:off x="188595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4" name="Text Box 6"/>
          <p:cNvSpPr txBox="1">
            <a:spLocks noChangeArrowheads="1"/>
          </p:cNvSpPr>
          <p:nvPr/>
        </p:nvSpPr>
        <p:spPr bwMode="auto">
          <a:xfrm>
            <a:off x="2114551" y="1943100"/>
            <a:ext cx="987602" cy="323165"/>
          </a:xfrm>
          <a:prstGeom prst="rect">
            <a:avLst/>
          </a:prstGeom>
          <a:solidFill>
            <a:srgbClr val="D9D9D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500" b="1">
                <a:solidFill>
                  <a:srgbClr val="FF0000"/>
                </a:solidFill>
              </a:rPr>
              <a:t>Attacker</a:t>
            </a:r>
          </a:p>
        </p:txBody>
      </p:sp>
      <p:sp>
        <p:nvSpPr>
          <p:cNvPr id="7176" name="Rectangle 8"/>
          <p:cNvSpPr>
            <a:spLocks noChangeArrowheads="1"/>
          </p:cNvSpPr>
          <p:nvPr/>
        </p:nvSpPr>
        <p:spPr bwMode="auto">
          <a:xfrm>
            <a:off x="548640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7" name="Text Box 9"/>
          <p:cNvSpPr txBox="1">
            <a:spLocks noChangeArrowheads="1"/>
          </p:cNvSpPr>
          <p:nvPr/>
        </p:nvSpPr>
        <p:spPr bwMode="auto">
          <a:xfrm>
            <a:off x="5829301" y="1943100"/>
            <a:ext cx="873665" cy="323165"/>
          </a:xfrm>
          <a:prstGeom prst="rect">
            <a:avLst/>
          </a:prstGeom>
          <a:solidFill>
            <a:srgbClr val="D9D9D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500" b="1">
                <a:solidFill>
                  <a:srgbClr val="FF0000"/>
                </a:solidFill>
              </a:rPr>
              <a:t>Victim</a:t>
            </a:r>
          </a:p>
        </p:txBody>
      </p:sp>
      <p:sp>
        <p:nvSpPr>
          <p:cNvPr id="7178" name="Line 10"/>
          <p:cNvSpPr>
            <a:spLocks noChangeShapeType="1"/>
          </p:cNvSpPr>
          <p:nvPr/>
        </p:nvSpPr>
        <p:spPr bwMode="auto">
          <a:xfrm>
            <a:off x="3543300" y="182880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79" name="Line 11"/>
          <p:cNvSpPr>
            <a:spLocks noChangeShapeType="1"/>
          </p:cNvSpPr>
          <p:nvPr/>
        </p:nvSpPr>
        <p:spPr bwMode="auto">
          <a:xfrm>
            <a:off x="3543300" y="200025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0" name="Line 12"/>
          <p:cNvSpPr>
            <a:spLocks noChangeShapeType="1"/>
          </p:cNvSpPr>
          <p:nvPr/>
        </p:nvSpPr>
        <p:spPr bwMode="auto">
          <a:xfrm>
            <a:off x="3543300" y="217170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1" name="Line 13"/>
          <p:cNvSpPr>
            <a:spLocks noChangeShapeType="1"/>
          </p:cNvSpPr>
          <p:nvPr/>
        </p:nvSpPr>
        <p:spPr bwMode="auto">
          <a:xfrm>
            <a:off x="3543300" y="234315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1121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mn-lt"/>
              </a:rPr>
              <a:t>Targets of Attack</a:t>
            </a:r>
          </a:p>
        </p:txBody>
      </p:sp>
      <p:sp>
        <p:nvSpPr>
          <p:cNvPr id="11267" name="Rectangle 1027"/>
          <p:cNvSpPr>
            <a:spLocks noGrp="1" noChangeArrowheads="1"/>
          </p:cNvSpPr>
          <p:nvPr>
            <p:ph type="body" idx="1"/>
          </p:nvPr>
        </p:nvSpPr>
        <p:spPr/>
        <p:txBody>
          <a:bodyPr/>
          <a:lstStyle/>
          <a:p>
            <a:r>
              <a:rPr lang="en-US"/>
              <a:t>End hosts</a:t>
            </a:r>
          </a:p>
          <a:p>
            <a:r>
              <a:rPr lang="en-US"/>
              <a:t>Critical servers (disrupt C/S network)</a:t>
            </a:r>
          </a:p>
          <a:p>
            <a:pPr lvl="1"/>
            <a:r>
              <a:rPr lang="en-US"/>
              <a:t>Web, File, Authentication, Update</a:t>
            </a:r>
          </a:p>
          <a:p>
            <a:pPr lvl="1"/>
            <a:r>
              <a:rPr lang="en-US"/>
              <a:t>DNS</a:t>
            </a:r>
          </a:p>
          <a:p>
            <a:r>
              <a:rPr lang="en-US"/>
              <a:t>Infrastructure</a:t>
            </a:r>
          </a:p>
          <a:p>
            <a:pPr lvl="1"/>
            <a:r>
              <a:rPr lang="en-US"/>
              <a:t>Routers within org</a:t>
            </a:r>
          </a:p>
          <a:p>
            <a:pPr lvl="1"/>
            <a:r>
              <a:rPr lang="en-US"/>
              <a:t>All routers in upstream path</a:t>
            </a:r>
          </a:p>
        </p:txBody>
      </p:sp>
    </p:spTree>
    <p:extLst>
      <p:ext uri="{BB962C8B-B14F-4D97-AF65-F5344CB8AC3E}">
        <p14:creationId xmlns:p14="http://schemas.microsoft.com/office/powerpoint/2010/main" val="9326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Denial of Service: Common Themes</a:t>
            </a:r>
          </a:p>
        </p:txBody>
      </p:sp>
      <p:sp>
        <p:nvSpPr>
          <p:cNvPr id="3" name="Content Placeholder 2"/>
          <p:cNvSpPr>
            <a:spLocks noGrp="1"/>
          </p:cNvSpPr>
          <p:nvPr>
            <p:ph idx="1"/>
          </p:nvPr>
        </p:nvSpPr>
        <p:spPr/>
        <p:txBody>
          <a:bodyPr/>
          <a:lstStyle/>
          <a:p>
            <a:r>
              <a:rPr lang="en-US" dirty="0"/>
              <a:t>Asymmetry</a:t>
            </a:r>
          </a:p>
          <a:p>
            <a:pPr lvl="1"/>
            <a:r>
              <a:rPr lang="en-US" dirty="0"/>
              <a:t>Reflection and Amplification</a:t>
            </a:r>
          </a:p>
          <a:p>
            <a:pPr lvl="1"/>
            <a:r>
              <a:rPr lang="en-US" dirty="0"/>
              <a:t>Botnets</a:t>
            </a:r>
          </a:p>
          <a:p>
            <a:pPr lvl="1"/>
            <a:endParaRPr lang="en-US" dirty="0"/>
          </a:p>
          <a:p>
            <a:r>
              <a:rPr lang="en-US" dirty="0"/>
              <a:t>Difficulty of distinguishing legitimate traffic from attack traffic</a:t>
            </a:r>
          </a:p>
          <a:p>
            <a:endParaRPr lang="en-US" dirty="0"/>
          </a:p>
          <a:p>
            <a:r>
              <a:rPr lang="en-US" dirty="0"/>
              <a:t>(Often) Spoofing of IP addresses</a:t>
            </a:r>
          </a:p>
        </p:txBody>
      </p:sp>
    </p:spTree>
    <p:extLst>
      <p:ext uri="{BB962C8B-B14F-4D97-AF65-F5344CB8AC3E}">
        <p14:creationId xmlns:p14="http://schemas.microsoft.com/office/powerpoint/2010/main" val="338194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9</a:t>
            </a:fld>
            <a:endParaRPr lang="en-US"/>
          </a:p>
        </p:txBody>
      </p:sp>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type="body" idx="1"/>
          </p:nvPr>
        </p:nvSpPr>
        <p:spPr/>
        <p:txBody>
          <a:bodyPr>
            <a:noAutofit/>
          </a:bodyPr>
          <a:lstStyle/>
          <a:p>
            <a:pPr marL="253604" lvl="1" indent="-167879">
              <a:buNone/>
              <a:defRPr/>
            </a:pPr>
            <a:r>
              <a:rPr lang="en-US" b="1" dirty="0" err="1">
                <a:solidFill>
                  <a:srgbClr val="C0504D"/>
                </a:solidFill>
              </a:rPr>
              <a:t>DoS</a:t>
            </a:r>
            <a:r>
              <a:rPr lang="en-US" b="1" dirty="0">
                <a:solidFill>
                  <a:srgbClr val="C0504D"/>
                </a:solidFill>
              </a:rPr>
              <a:t> Tools</a:t>
            </a:r>
          </a:p>
          <a:p>
            <a:pPr marL="520304" lvl="2" indent="-180975">
              <a:defRPr/>
            </a:pPr>
            <a:r>
              <a:rPr lang="en-US" dirty="0"/>
              <a:t>Single-source, single target tools</a:t>
            </a:r>
          </a:p>
          <a:p>
            <a:pPr marL="520304" lvl="2" indent="-180975">
              <a:defRPr/>
            </a:pPr>
            <a:r>
              <a:rPr lang="en-US" dirty="0"/>
              <a:t>IP </a:t>
            </a:r>
            <a:r>
              <a:rPr lang="en-US" dirty="0">
                <a:solidFill>
                  <a:srgbClr val="FF0000"/>
                </a:solidFill>
              </a:rPr>
              <a:t>source address spoofing</a:t>
            </a:r>
          </a:p>
          <a:p>
            <a:pPr marL="520304" lvl="2" indent="-180975">
              <a:defRPr/>
            </a:pPr>
            <a:r>
              <a:rPr lang="en-US" dirty="0"/>
              <a:t>Packet amplification (e.g., </a:t>
            </a:r>
            <a:r>
              <a:rPr lang="en-US" dirty="0" err="1"/>
              <a:t>smurf</a:t>
            </a:r>
            <a:r>
              <a:rPr lang="en-US" dirty="0"/>
              <a:t>)</a:t>
            </a:r>
          </a:p>
          <a:p>
            <a:pPr marL="253604" lvl="1" indent="-167879">
              <a:buNone/>
              <a:defRPr/>
            </a:pPr>
            <a:r>
              <a:rPr lang="en-US" b="1" dirty="0">
                <a:solidFill>
                  <a:srgbClr val="C0504D"/>
                </a:solidFill>
              </a:rPr>
              <a:t>Deployment</a:t>
            </a:r>
          </a:p>
          <a:p>
            <a:pPr marL="520304" lvl="2" indent="-180975">
              <a:defRPr/>
            </a:pPr>
            <a:r>
              <a:rPr lang="en-US" dirty="0"/>
              <a:t>Widespread scanning and exploitation via scripted tools</a:t>
            </a:r>
          </a:p>
          <a:p>
            <a:pPr marL="520304" lvl="2" indent="-180975">
              <a:defRPr/>
            </a:pPr>
            <a:r>
              <a:rPr lang="en-US" dirty="0"/>
              <a:t>Hand-installed tools and toolkits on compromised hosts (</a:t>
            </a:r>
            <a:r>
              <a:rPr lang="en-US" dirty="0" err="1"/>
              <a:t>unix</a:t>
            </a:r>
            <a:r>
              <a:rPr lang="en-US" dirty="0"/>
              <a:t>)</a:t>
            </a:r>
          </a:p>
          <a:p>
            <a:pPr marL="253604" lvl="1" indent="-167879">
              <a:buNone/>
              <a:defRPr/>
            </a:pPr>
            <a:r>
              <a:rPr lang="en-US" b="1" dirty="0">
                <a:solidFill>
                  <a:srgbClr val="C0504D"/>
                </a:solidFill>
              </a:rPr>
              <a:t>Use</a:t>
            </a:r>
          </a:p>
          <a:p>
            <a:pPr marL="520304" lvl="2" indent="-180975">
              <a:defRPr/>
            </a:pPr>
            <a:r>
              <a:rPr lang="en-US" dirty="0"/>
              <a:t>Hand executed on source host</a:t>
            </a:r>
          </a:p>
          <a:p>
            <a:pPr marL="253604" lvl="1" indent="-167879">
              <a:defRPr/>
            </a:pPr>
            <a:endParaRPr lang="en-US" dirty="0"/>
          </a:p>
        </p:txBody>
      </p:sp>
    </p:spTree>
    <p:extLst>
      <p:ext uri="{BB962C8B-B14F-4D97-AF65-F5344CB8AC3E}">
        <p14:creationId xmlns:p14="http://schemas.microsoft.com/office/powerpoint/2010/main" val="121478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558</TotalTime>
  <Words>1791</Words>
  <Application>Microsoft Macintosh PowerPoint</Application>
  <PresentationFormat>On-screen Show (16:9)</PresentationFormat>
  <Paragraphs>342</Paragraphs>
  <Slides>39</Slides>
  <Notes>18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American Typewriter</vt:lpstr>
      <vt:lpstr>Arial</vt:lpstr>
      <vt:lpstr>Calibri</vt:lpstr>
      <vt:lpstr>Courier New</vt:lpstr>
      <vt:lpstr>StarSymbol</vt:lpstr>
      <vt:lpstr>Symbol</vt:lpstr>
      <vt:lpstr>Tahoma</vt:lpstr>
      <vt:lpstr>Times New Roman</vt:lpstr>
      <vt:lpstr>Wingdings</vt:lpstr>
      <vt:lpstr>Office Theme</vt:lpstr>
      <vt:lpstr>Visio</vt:lpstr>
      <vt:lpstr>Denial of Service Attacks</vt:lpstr>
      <vt:lpstr>PowerPoint Presentation</vt:lpstr>
      <vt:lpstr>PowerPoint Presentation</vt:lpstr>
      <vt:lpstr>IoT-Based Botnets (More on Botnets Soon…)</vt:lpstr>
      <vt:lpstr>Mirai DDoS Post-Mortem</vt:lpstr>
      <vt:lpstr>Denial of Service: What is it?</vt:lpstr>
      <vt:lpstr>Targets of Attack</vt:lpstr>
      <vt:lpstr>Denial of Service: Common Themes</vt:lpstr>
      <vt:lpstr>Early Denial of Service</vt:lpstr>
      <vt:lpstr>Basic Amplification Attack</vt:lpstr>
      <vt:lpstr>Transmission Control Protocol (TCP)</vt:lpstr>
      <vt:lpstr>PowerPoint Presentation</vt:lpstr>
      <vt:lpstr>TCP Connection Management</vt:lpstr>
      <vt:lpstr>TCP: 3-Way Handshake</vt:lpstr>
      <vt:lpstr>TCP Handshake</vt:lpstr>
      <vt:lpstr>TCP SYN Flooding</vt:lpstr>
      <vt:lpstr>SYN Flooding</vt:lpstr>
      <vt:lpstr>A Classic SYN Flood Example</vt:lpstr>
      <vt:lpstr>Domain Name System (DNS)</vt:lpstr>
      <vt:lpstr>DNS DoS Attacks</vt:lpstr>
      <vt:lpstr>Root Level DNS Attacks</vt:lpstr>
      <vt:lpstr>DNS Amplification  (Common Today)</vt:lpstr>
      <vt:lpstr>DoS of SSL/TLS</vt:lpstr>
      <vt:lpstr>Defenses</vt:lpstr>
      <vt:lpstr>Mirai DDoS: Defenses</vt:lpstr>
      <vt:lpstr>Defense: Ingress Filtering</vt:lpstr>
      <vt:lpstr>Preventing Denial of Service</vt:lpstr>
      <vt:lpstr>Defense: TCP SYN cookies</vt:lpstr>
      <vt:lpstr>TCP SYN cookie</vt:lpstr>
      <vt:lpstr>SYN Cookies</vt:lpstr>
      <vt:lpstr>Defense: uRPF Checks</vt:lpstr>
      <vt:lpstr>Problems with uRPF</vt:lpstr>
      <vt:lpstr>China’s Great Cannon</vt:lpstr>
      <vt:lpstr>“On-Path” Attack System</vt:lpstr>
      <vt:lpstr>China’s “Great Cannon”</vt:lpstr>
      <vt:lpstr>Great Cannon: Inject Javascript</vt:lpstr>
      <vt:lpstr>Great Cannon: Direct HTTP at Victim</vt:lpstr>
      <vt:lpstr>Where Were the Attacking Clients?</vt:lpstr>
      <vt:lpstr>What Domains Had Code Injected?</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Amplification, Reflection COS 432: Information Security </dc:title>
  <dc:creator>Nick Feamster</dc:creator>
  <cp:lastModifiedBy>Nick Feamster</cp:lastModifiedBy>
  <cp:revision>88</cp:revision>
  <dcterms:created xsi:type="dcterms:W3CDTF">2016-11-14T11:51:30Z</dcterms:created>
  <dcterms:modified xsi:type="dcterms:W3CDTF">2022-01-31T21:18:17Z</dcterms:modified>
</cp:coreProperties>
</file>