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sldIdLst>
    <p:sldId id="256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15" r:id="rId16"/>
    <p:sldId id="305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9" r:id="rId26"/>
    <p:sldId id="318" r:id="rId27"/>
    <p:sldId id="316" r:id="rId28"/>
    <p:sldId id="317" r:id="rId29"/>
    <p:sldId id="257" r:id="rId30"/>
    <p:sldId id="258" r:id="rId31"/>
    <p:sldId id="259" r:id="rId32"/>
    <p:sldId id="260" r:id="rId33"/>
    <p:sldId id="261" r:id="rId34"/>
    <p:sldId id="262" r:id="rId35"/>
    <p:sldId id="263" r:id="rId36"/>
    <p:sldId id="264" r:id="rId37"/>
    <p:sldId id="265" r:id="rId38"/>
    <p:sldId id="266" r:id="rId39"/>
    <p:sldId id="267" r:id="rId40"/>
    <p:sldId id="268" r:id="rId41"/>
    <p:sldId id="269" r:id="rId42"/>
    <p:sldId id="270" r:id="rId43"/>
    <p:sldId id="271" r:id="rId44"/>
    <p:sldId id="272" r:id="rId45"/>
    <p:sldId id="273" r:id="rId46"/>
    <p:sldId id="274" r:id="rId47"/>
    <p:sldId id="275" r:id="rId48"/>
    <p:sldId id="276" r:id="rId49"/>
    <p:sldId id="277" r:id="rId50"/>
    <p:sldId id="278" r:id="rId51"/>
    <p:sldId id="320" r:id="rId52"/>
    <p:sldId id="279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-7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47366-0C10-7C4D-A68B-29434F612BEB}" type="datetimeFigureOut">
              <a:rPr lang="en-US" smtClean="0"/>
              <a:t>11/7/16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B7337-CA01-7841-9A19-99AB279C7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93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5014775" indent="-34592734" defTabSz="914423" eaLnBrk="0" hangingPunct="0"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DBF7FB1-676D-AA44-94D6-23373DD82E01}" type="slidenum">
              <a:rPr lang="zh-CN" altLang="en-US" sz="1200">
                <a:latin typeface="Arial" charset="0"/>
                <a:ea typeface="宋体" charset="0"/>
                <a:cs typeface="宋体" charset="0"/>
              </a:rPr>
              <a:pPr eaLnBrk="1" hangingPunct="1"/>
              <a:t>2</a:t>
            </a:fld>
            <a:endParaRPr lang="en-US" altLang="zh-CN" sz="120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70413" cy="3427413"/>
          </a:xfrm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458" y="4341522"/>
            <a:ext cx="5033085" cy="41160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5014775" indent="-34592734" defTabSz="914423" eaLnBrk="0" hangingPunct="0"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6EA1784-E011-F54B-8D65-EF3720A0AAB0}" type="slidenum">
              <a:rPr lang="zh-CN" altLang="en-US" sz="1200">
                <a:latin typeface="Arial" charset="0"/>
                <a:ea typeface="宋体" charset="0"/>
                <a:cs typeface="宋体" charset="0"/>
              </a:rPr>
              <a:pPr eaLnBrk="1" hangingPunct="1"/>
              <a:t>11</a:t>
            </a:fld>
            <a:endParaRPr lang="en-US" altLang="zh-CN" sz="120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70413" cy="3427413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458" y="4341522"/>
            <a:ext cx="5033085" cy="41160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charset="0"/>
              </a:rPr>
              <a:t>https://</a:t>
            </a:r>
            <a:r>
              <a:rPr lang="en-US" altLang="zh-CN" dirty="0" err="1" smtClean="0">
                <a:ea typeface="宋体" charset="0"/>
              </a:rPr>
              <a:t>tools.ietf.org</a:t>
            </a:r>
            <a:r>
              <a:rPr lang="en-US" altLang="zh-CN" dirty="0" smtClean="0">
                <a:ea typeface="宋体" charset="0"/>
              </a:rPr>
              <a:t>/html/rfc5246</a:t>
            </a:r>
            <a:endParaRPr lang="zh-CN" altLang="en-US" dirty="0">
              <a:ea typeface="宋体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5014775" indent="-34592734" defTabSz="914423" eaLnBrk="0" hangingPunct="0"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0351BB1-2FA6-2A48-AADC-E400D79DCB83}" type="slidenum">
              <a:rPr lang="zh-CN" altLang="en-US" sz="1200">
                <a:latin typeface="Arial" charset="0"/>
                <a:ea typeface="宋体" charset="0"/>
                <a:cs typeface="宋体" charset="0"/>
              </a:rPr>
              <a:pPr eaLnBrk="1" hangingPunct="1"/>
              <a:t>12</a:t>
            </a:fld>
            <a:endParaRPr lang="en-US" altLang="zh-CN" sz="120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1532" y="686474"/>
            <a:ext cx="4939538" cy="3426695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458" y="4341522"/>
            <a:ext cx="5033085" cy="41160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5014775" indent="-34592734" defTabSz="914423" eaLnBrk="0" hangingPunct="0"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B6D26A2-71B3-D143-A864-BB0EB7085F6F}" type="slidenum">
              <a:rPr lang="zh-CN" altLang="en-US" sz="1200">
                <a:latin typeface="Arial" charset="0"/>
                <a:ea typeface="宋体" charset="0"/>
                <a:cs typeface="宋体" charset="0"/>
              </a:rPr>
              <a:pPr eaLnBrk="1" hangingPunct="1"/>
              <a:t>13</a:t>
            </a:fld>
            <a:endParaRPr lang="en-US" altLang="zh-CN" sz="120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70413" cy="3427413"/>
          </a:xfr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458" y="4341522"/>
            <a:ext cx="5033085" cy="41160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5014775" indent="-34592734" defTabSz="914423" eaLnBrk="0" hangingPunct="0"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84BAF9F-8E14-5545-8F15-FF1FA56547B3}" type="slidenum">
              <a:rPr lang="zh-CN" altLang="en-US" sz="1200">
                <a:latin typeface="Arial" charset="0"/>
                <a:ea typeface="宋体" charset="0"/>
                <a:cs typeface="宋体" charset="0"/>
              </a:rPr>
              <a:pPr eaLnBrk="1" hangingPunct="1"/>
              <a:t>14</a:t>
            </a:fld>
            <a:endParaRPr lang="en-US" altLang="zh-CN" sz="120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1532" y="686474"/>
            <a:ext cx="4939538" cy="3426695"/>
          </a:xfrm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458" y="4341522"/>
            <a:ext cx="5033085" cy="41160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5014775" indent="-34592734" defTabSz="914423" eaLnBrk="0" hangingPunct="0"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DB2F798-6244-8E44-AF68-50122846DF73}" type="slidenum">
              <a:rPr lang="zh-CN" altLang="en-US" sz="1200">
                <a:latin typeface="Arial" charset="0"/>
                <a:ea typeface="宋体" charset="0"/>
                <a:cs typeface="宋体" charset="0"/>
              </a:rPr>
              <a:pPr eaLnBrk="1" hangingPunct="1"/>
              <a:t>15</a:t>
            </a:fld>
            <a:endParaRPr lang="en-US" altLang="zh-CN" sz="120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70413" cy="3427413"/>
          </a:xfrm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458" y="4341522"/>
            <a:ext cx="5033085" cy="41160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5014775" indent="-34592734" defTabSz="914423" eaLnBrk="0" hangingPunct="0"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DE9C051-0554-CF4B-A1DE-4DF84876499B}" type="slidenum">
              <a:rPr lang="zh-CN" altLang="en-US" sz="1200">
                <a:latin typeface="Arial" charset="0"/>
                <a:ea typeface="宋体" charset="0"/>
                <a:cs typeface="宋体" charset="0"/>
              </a:rPr>
              <a:pPr eaLnBrk="1" hangingPunct="1"/>
              <a:t>16</a:t>
            </a:fld>
            <a:endParaRPr lang="en-US" altLang="zh-CN" sz="120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1532" y="686474"/>
            <a:ext cx="4939538" cy="3426695"/>
          </a:xfrm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458" y="4341522"/>
            <a:ext cx="5033085" cy="41160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5014775" indent="-34592734" defTabSz="914423" eaLnBrk="0" hangingPunct="0"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FF45550-95AA-C54A-A4E5-FCD93EFB2DBA}" type="slidenum">
              <a:rPr lang="zh-CN" altLang="en-US" sz="1200">
                <a:latin typeface="Arial" charset="0"/>
                <a:ea typeface="宋体" charset="0"/>
                <a:cs typeface="宋体" charset="0"/>
              </a:rPr>
              <a:pPr eaLnBrk="1" hangingPunct="1"/>
              <a:t>17</a:t>
            </a:fld>
            <a:endParaRPr lang="en-US" altLang="zh-CN" sz="120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70413" cy="3427413"/>
          </a:xfr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458" y="4341522"/>
            <a:ext cx="5033085" cy="41160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5014775" indent="-34592734" defTabSz="914423" eaLnBrk="0" hangingPunct="0"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EEE1126-B92D-2241-8B32-5E89DD12E1BF}" type="slidenum">
              <a:rPr lang="zh-CN" altLang="en-US" sz="1200">
                <a:latin typeface="Arial" charset="0"/>
                <a:ea typeface="宋体" charset="0"/>
                <a:cs typeface="宋体" charset="0"/>
              </a:rPr>
              <a:pPr eaLnBrk="1" hangingPunct="1"/>
              <a:t>18</a:t>
            </a:fld>
            <a:endParaRPr lang="en-US" altLang="zh-CN" sz="120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70413" cy="3427413"/>
          </a:xfrm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458" y="4341522"/>
            <a:ext cx="5033085" cy="41160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Gill Sans MT" charset="0"/>
                <a:ea typeface="宋体" charset="0"/>
                <a:cs typeface="宋体" charset="0"/>
              </a:rPr>
              <a:t>No support for certificate chains or non-RSA algorithms, no handshake while session is open</a:t>
            </a:r>
          </a:p>
          <a:p>
            <a:pPr eaLnBrk="1" hangingPunct="1"/>
            <a:endParaRPr lang="zh-CN" altLang="en-US" dirty="0">
              <a:ea typeface="宋体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5014775" indent="-34592734" defTabSz="914423" eaLnBrk="0" hangingPunct="0"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95637B1-78EB-3644-A17D-4BFD89AA5A8A}" type="slidenum">
              <a:rPr lang="zh-CN" altLang="en-US" sz="1200">
                <a:latin typeface="Arial" charset="0"/>
                <a:ea typeface="宋体" charset="0"/>
                <a:cs typeface="宋体" charset="0"/>
              </a:rPr>
              <a:pPr eaLnBrk="1" hangingPunct="1"/>
              <a:t>19</a:t>
            </a:fld>
            <a:endParaRPr lang="en-US" altLang="zh-CN" sz="120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70413" cy="3427413"/>
          </a:xfrm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458" y="4341522"/>
            <a:ext cx="5033085" cy="41160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5014775" indent="-34592734" defTabSz="914423" eaLnBrk="0" hangingPunct="0"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063B78F-CEF3-634B-BD31-53A18CAB44A7}" type="slidenum">
              <a:rPr lang="zh-CN" altLang="en-US" sz="1200">
                <a:latin typeface="Arial" charset="0"/>
                <a:ea typeface="宋体" charset="0"/>
                <a:cs typeface="宋体" charset="0"/>
              </a:rPr>
              <a:pPr eaLnBrk="1" hangingPunct="1"/>
              <a:t>20</a:t>
            </a:fld>
            <a:endParaRPr lang="en-US" altLang="zh-CN" sz="120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70413" cy="3427413"/>
          </a:xfrm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458" y="4341522"/>
            <a:ext cx="5033085" cy="41160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5014775" indent="-34592734" defTabSz="914423" eaLnBrk="0" hangingPunct="0"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AA799BA-DD93-E34A-8CB0-54E9D7C6F939}" type="slidenum">
              <a:rPr lang="zh-CN" altLang="en-US" sz="1200">
                <a:latin typeface="Arial" charset="0"/>
                <a:ea typeface="宋体" charset="0"/>
                <a:cs typeface="宋体" charset="0"/>
              </a:rPr>
              <a:pPr eaLnBrk="1" hangingPunct="1"/>
              <a:t>3</a:t>
            </a:fld>
            <a:endParaRPr lang="en-US" altLang="zh-CN" sz="120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70413" cy="3427413"/>
          </a:xfrm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458" y="4341522"/>
            <a:ext cx="5033085" cy="41160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5014775" indent="-34592734" defTabSz="914423" eaLnBrk="0" hangingPunct="0"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B396B13-053B-3F42-A455-902E0D475232}" type="slidenum">
              <a:rPr lang="zh-CN" altLang="en-US" sz="1200">
                <a:latin typeface="Arial" charset="0"/>
                <a:ea typeface="宋体" charset="0"/>
                <a:cs typeface="宋体" charset="0"/>
              </a:rPr>
              <a:pPr eaLnBrk="1" hangingPunct="1"/>
              <a:t>21</a:t>
            </a:fld>
            <a:endParaRPr lang="en-US" altLang="zh-CN" sz="120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70413" cy="3427413"/>
          </a:xfrm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458" y="4341522"/>
            <a:ext cx="5033085" cy="41160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5014775" indent="-34592734" defTabSz="914423" eaLnBrk="0" hangingPunct="0"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BF1736-FE13-4448-91DF-2CA0E29390C2}" type="slidenum">
              <a:rPr lang="zh-CN" altLang="en-US" sz="1200">
                <a:latin typeface="Arial" charset="0"/>
                <a:ea typeface="宋体" charset="0"/>
                <a:cs typeface="宋体" charset="0"/>
              </a:rPr>
              <a:pPr eaLnBrk="1" hangingPunct="1"/>
              <a:t>22</a:t>
            </a:fld>
            <a:endParaRPr lang="en-US" altLang="zh-CN" sz="120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5488" y="547688"/>
            <a:ext cx="5618162" cy="4213225"/>
          </a:xfrm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0605" y="4888998"/>
            <a:ext cx="6005351" cy="385219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5014775" indent="-34592734" defTabSz="914423" eaLnBrk="0" hangingPunct="0"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C0A1B5C-196E-4E46-810F-8EBB0488D90C}" type="slidenum">
              <a:rPr lang="zh-CN" altLang="en-US" sz="1200">
                <a:latin typeface="Arial" charset="0"/>
                <a:ea typeface="宋体" charset="0"/>
                <a:cs typeface="宋体" charset="0"/>
              </a:rPr>
              <a:pPr eaLnBrk="1" hangingPunct="1"/>
              <a:t>23</a:t>
            </a:fld>
            <a:endParaRPr lang="en-US" altLang="zh-CN" sz="120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5014775" indent="-34592734" defTabSz="914423" eaLnBrk="0" hangingPunct="0"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22036DC-41DB-6346-B784-1D23C147A771}" type="slidenum">
              <a:rPr lang="zh-CN" altLang="en-US" sz="1200">
                <a:latin typeface="Arial" charset="0"/>
                <a:ea typeface="宋体" charset="0"/>
                <a:cs typeface="宋体" charset="0"/>
              </a:rPr>
              <a:pPr eaLnBrk="1" hangingPunct="1"/>
              <a:t>24</a:t>
            </a:fld>
            <a:endParaRPr lang="en-US" altLang="zh-CN" sz="120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5488" y="547688"/>
            <a:ext cx="5618162" cy="4213225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0605" y="4888998"/>
            <a:ext cx="6005351" cy="385219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Fetching image, not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B7337-CA01-7841-9A19-99AB279C728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08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Fetching and executing script from same origin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B7337-CA01-7841-9A19-99AB279C728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328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Trying to execute script from different origin.</a:t>
            </a:r>
          </a:p>
          <a:p>
            <a:endParaRPr lang="en-US" dirty="0" smtClean="0"/>
          </a:p>
          <a:p>
            <a:r>
              <a:rPr lang="en-US" dirty="0" err="1" smtClean="0"/>
              <a:t>XMLHttpRequest</a:t>
            </a:r>
            <a:r>
              <a:rPr lang="en-US" dirty="0" smtClean="0"/>
              <a:t> cannot load https://gmail.com/. No 'Access-Control-Allow-Origin' header is present on the requested resource. Origin 'null' is therefore not allowed access.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EAB03-2575-47EE-A113-ECA66D38F3B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01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</a:t>
            </a:r>
            <a:r>
              <a:rPr lang="en-US" baseline="0" dirty="0" smtClean="0"/>
              <a:t> a script, just an image: OK.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EAB03-2575-47EE-A113-ECA66D38F3B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01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XMLHttpRequest</a:t>
            </a:r>
            <a:r>
              <a:rPr lang="en-US" dirty="0" smtClean="0"/>
              <a:t> cannot load https://gmail.com/. No 'Access-Control-Allow-Origin' header is present on the requested resource. Origin 'null' is therefore not allowed access.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EAB03-2575-47EE-A113-ECA66D38F3B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01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XMLHttpRequest</a:t>
            </a:r>
            <a:r>
              <a:rPr lang="en-US" dirty="0" smtClean="0"/>
              <a:t> cannot load https://gmail.com/. No 'Access-Control-Allow-Origin' header is present on the requested resource. Origin 'null' is therefore not allowed access.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EAB03-2575-47EE-A113-ECA66D38F3B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0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5014775" indent="-34592734" defTabSz="914423" eaLnBrk="0" hangingPunct="0"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6DCDD1B-F8D0-B240-BA68-8A2352131B09}" type="slidenum">
              <a:rPr lang="zh-CN" altLang="en-US" sz="1200">
                <a:latin typeface="Arial" charset="0"/>
                <a:ea typeface="宋体" charset="0"/>
                <a:cs typeface="宋体" charset="0"/>
              </a:rPr>
              <a:pPr eaLnBrk="1" hangingPunct="1"/>
              <a:t>4</a:t>
            </a:fld>
            <a:endParaRPr lang="en-US" altLang="zh-CN" sz="120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1532" y="686474"/>
            <a:ext cx="4939538" cy="3426695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458" y="4341522"/>
            <a:ext cx="5033085" cy="41160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XMLHttpRequest</a:t>
            </a:r>
            <a:r>
              <a:rPr lang="en-US" dirty="0" smtClean="0"/>
              <a:t> cannot load https://gmail.com/. No 'Access-Control-Allow-Origin' header is present on the requested resource. Origin 'null' is therefore not allowed access.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EAB03-2575-47EE-A113-ECA66D38F3B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01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XMLHttpRequest</a:t>
            </a:r>
            <a:r>
              <a:rPr lang="en-US" dirty="0" smtClean="0"/>
              <a:t> cannot load https://gmail.com/. No 'Access-Control-Allow-Origin' header is present on the requested resource. Origin 'null' is therefore not allowed access.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EAB03-2575-47EE-A113-ECA66D38F3B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01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XMLHttpRequest</a:t>
            </a:r>
            <a:r>
              <a:rPr lang="en-US" dirty="0" smtClean="0"/>
              <a:t> cannot load https://gmail.com/. No 'Access-Control-Allow-Origin' header is present on the requested resource. Origin 'null' is therefore not allowed access.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EAB03-2575-47EE-A113-ECA66D38F3B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01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XMLHttpRequest</a:t>
            </a:r>
            <a:r>
              <a:rPr lang="en-US" dirty="0" smtClean="0"/>
              <a:t> cannot load https://gmail.com/. No 'Access-Control-Allow-Origin' header is present on the requested resource. Origin 'null' is therefore not allowed access.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EAB03-2575-47EE-A113-ECA66D38F3B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01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XMLHttpRequest</a:t>
            </a:r>
            <a:r>
              <a:rPr lang="en-US" dirty="0" smtClean="0"/>
              <a:t> cannot load https://gmail.com/. No 'Access-Control-Allow-Origin' header is present on the requested resource. Origin 'null' is therefore not allowed access.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EAB03-2575-47EE-A113-ECA66D38F3B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01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imgs.xkcd.com</a:t>
            </a:r>
            <a:r>
              <a:rPr lang="en-US" dirty="0" smtClean="0"/>
              <a:t>/comics/</a:t>
            </a:r>
            <a:r>
              <a:rPr lang="en-US" dirty="0" err="1" smtClean="0"/>
              <a:t>exploits_of_a_mom.png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B7337-CA01-7841-9A19-99AB279C728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69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5014775" indent="-34592734" defTabSz="914423" eaLnBrk="0" hangingPunct="0"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92C09E3-AB5F-D541-A328-203F4D41A9FF}" type="slidenum">
              <a:rPr lang="zh-CN" altLang="en-US" sz="1200">
                <a:latin typeface="Arial" charset="0"/>
                <a:ea typeface="宋体" charset="0"/>
                <a:cs typeface="宋体" charset="0"/>
              </a:rPr>
              <a:pPr eaLnBrk="1" hangingPunct="1"/>
              <a:t>5</a:t>
            </a:fld>
            <a:endParaRPr lang="en-US" altLang="zh-CN" sz="120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70413" cy="3427413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458" y="4341522"/>
            <a:ext cx="5033085" cy="41160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5014775" indent="-34592734" defTabSz="914423" eaLnBrk="0" hangingPunct="0"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55A83A2-1654-5D40-A707-958BD7E55E50}" type="slidenum">
              <a:rPr lang="zh-CN" altLang="en-US" sz="1200">
                <a:latin typeface="Arial" charset="0"/>
                <a:ea typeface="宋体" charset="0"/>
                <a:cs typeface="宋体" charset="0"/>
              </a:rPr>
              <a:pPr eaLnBrk="1" hangingPunct="1"/>
              <a:t>6</a:t>
            </a:fld>
            <a:endParaRPr lang="en-US" altLang="zh-CN" sz="120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70413" cy="3427413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458" y="4341522"/>
            <a:ext cx="5033085" cy="41160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Gill Sans MT" charset="0"/>
                <a:ea typeface="宋体" charset="0"/>
                <a:cs typeface="宋体" charset="0"/>
              </a:rPr>
              <a:t>We will focus on the handshake protocol</a:t>
            </a:r>
          </a:p>
          <a:p>
            <a:pPr eaLnBrk="1" hangingPunct="1"/>
            <a:endParaRPr lang="zh-CN" altLang="en-US" dirty="0">
              <a:ea typeface="宋体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5014775" indent="-34592734" defTabSz="914423" eaLnBrk="0" hangingPunct="0"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FEDDF0B-A9B7-0A47-8BBD-3A2EAC2725DF}" type="slidenum">
              <a:rPr lang="zh-CN" altLang="en-US" sz="1200">
                <a:latin typeface="Arial" charset="0"/>
                <a:ea typeface="宋体" charset="0"/>
                <a:cs typeface="宋体" charset="0"/>
              </a:rPr>
              <a:pPr eaLnBrk="1" hangingPunct="1"/>
              <a:t>7</a:t>
            </a:fld>
            <a:endParaRPr lang="en-US" altLang="zh-CN" sz="120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5488" y="547688"/>
            <a:ext cx="5618162" cy="4213225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0605" y="4888998"/>
            <a:ext cx="6005351" cy="385219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5014775" indent="-34592734" defTabSz="914423" eaLnBrk="0" hangingPunct="0"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34E7F82-41C6-4D4A-A5E2-5CDBF60B8431}" type="slidenum">
              <a:rPr lang="zh-CN" altLang="en-US" sz="1200">
                <a:latin typeface="Arial" charset="0"/>
                <a:ea typeface="宋体" charset="0"/>
                <a:cs typeface="宋体" charset="0"/>
              </a:rPr>
              <a:pPr eaLnBrk="1" hangingPunct="1"/>
              <a:t>8</a:t>
            </a:fld>
            <a:endParaRPr lang="en-US" altLang="zh-CN" sz="120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70413" cy="3427413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458" y="4341522"/>
            <a:ext cx="5033085" cy="41160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5014775" indent="-34592734" defTabSz="914423" eaLnBrk="0" hangingPunct="0"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212AC68-027B-114A-9C0A-E24D30C5DC1C}" type="slidenum">
              <a:rPr lang="zh-CN" altLang="en-US" sz="1200">
                <a:latin typeface="Arial" charset="0"/>
                <a:ea typeface="宋体" charset="0"/>
                <a:cs typeface="宋体" charset="0"/>
              </a:rPr>
              <a:pPr eaLnBrk="1" hangingPunct="1"/>
              <a:t>9</a:t>
            </a:fld>
            <a:endParaRPr lang="en-US" altLang="zh-CN" sz="120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1532" y="686474"/>
            <a:ext cx="4939538" cy="3426695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458" y="4341522"/>
            <a:ext cx="5033085" cy="41160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23" eaLnBrk="0" hangingPunct="0"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5014775" indent="-34592734" defTabSz="914423" eaLnBrk="0" hangingPunct="0"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2204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84408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266124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68816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A88DC81-EFAB-FC41-BECC-ED3A1D8640DF}" type="slidenum">
              <a:rPr lang="zh-CN" altLang="en-US" sz="1200">
                <a:latin typeface="Arial" charset="0"/>
                <a:ea typeface="宋体" charset="0"/>
                <a:cs typeface="宋体" charset="0"/>
              </a:rPr>
              <a:pPr eaLnBrk="1" hangingPunct="1"/>
              <a:t>10</a:t>
            </a:fld>
            <a:endParaRPr lang="en-US" altLang="zh-CN" sz="120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70413" cy="3427413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458" y="4341522"/>
            <a:ext cx="5033085" cy="41160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7F12-62F0-984F-889E-6589FCF4A42A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25CD-3B73-704E-9D46-B95362A7C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1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7F12-62F0-984F-889E-6589FCF4A42A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25CD-3B73-704E-9D46-B95362A7C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16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7F12-62F0-984F-889E-6589FCF4A42A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25CD-3B73-704E-9D46-B95362A7C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0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7F12-62F0-984F-889E-6589FCF4A42A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25CD-3B73-704E-9D46-B95362A7C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49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7F12-62F0-984F-889E-6589FCF4A42A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25CD-3B73-704E-9D46-B95362A7C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9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7F12-62F0-984F-889E-6589FCF4A42A}" type="datetimeFigureOut">
              <a:rPr lang="en-US" smtClean="0"/>
              <a:t>11/7/16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25CD-3B73-704E-9D46-B95362A7C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01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7F12-62F0-984F-889E-6589FCF4A42A}" type="datetimeFigureOut">
              <a:rPr lang="en-US" smtClean="0"/>
              <a:t>11/7/16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25CD-3B73-704E-9D46-B95362A7C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32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7F12-62F0-984F-889E-6589FCF4A42A}" type="datetimeFigureOut">
              <a:rPr lang="en-US" smtClean="0"/>
              <a:t>11/7/16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25CD-3B73-704E-9D46-B95362A7C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36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7F12-62F0-984F-889E-6589FCF4A42A}" type="datetimeFigureOut">
              <a:rPr lang="en-US" smtClean="0"/>
              <a:t>11/7/16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25CD-3B73-704E-9D46-B95362A7C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13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7F12-62F0-984F-889E-6589FCF4A42A}" type="datetimeFigureOut">
              <a:rPr lang="en-US" smtClean="0"/>
              <a:t>11/7/16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25CD-3B73-704E-9D46-B95362A7C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83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7F12-62F0-984F-889E-6589FCF4A42A}" type="datetimeFigureOut">
              <a:rPr lang="en-US" smtClean="0"/>
              <a:t>11/7/16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25CD-3B73-704E-9D46-B95362A7C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93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07F12-62F0-984F-889E-6589FCF4A42A}" type="datetimeFigureOut">
              <a:rPr lang="en-US" smtClean="0"/>
              <a:t>11/7/16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925CD-3B73-704E-9D46-B95362A7C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09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ools.ietf.org/html/rfc6066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wmf"/><Relationship Id="rId1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Relationship Id="rId8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Relationship Id="rId8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12.png"/><Relationship Id="rId7" Type="http://schemas.openxmlformats.org/officeDocument/2006/relationships/image" Target="../media/image19.png"/><Relationship Id="rId8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12.png"/><Relationship Id="rId7" Type="http://schemas.openxmlformats.org/officeDocument/2006/relationships/image" Target="../media/image20.png"/><Relationship Id="rId8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21.gif"/><Relationship Id="rId5" Type="http://schemas.openxmlformats.org/officeDocument/2006/relationships/image" Target="../media/image22.gif"/><Relationship Id="rId6" Type="http://schemas.openxmlformats.org/officeDocument/2006/relationships/image" Target="../media/image16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Security</a:t>
            </a:r>
            <a:br>
              <a:rPr lang="en-US" dirty="0" smtClean="0"/>
            </a:br>
            <a:r>
              <a:rPr lang="en-US" dirty="0" smtClean="0"/>
              <a:t>COS 432: Information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Nick Feamster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54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499350" cy="1143000"/>
          </a:xfrm>
          <a:noFill/>
        </p:spPr>
        <p:txBody>
          <a:bodyPr/>
          <a:lstStyle/>
          <a:p>
            <a:r>
              <a:rPr lang="en-US" altLang="zh-CN">
                <a:latin typeface="Gill Sans MT" charset="0"/>
                <a:ea typeface="宋体" charset="0"/>
                <a:cs typeface="宋体" charset="0"/>
              </a:rPr>
              <a:t>ClientHello</a:t>
            </a:r>
          </a:p>
        </p:txBody>
      </p:sp>
      <p:sp>
        <p:nvSpPr>
          <p:cNvPr id="121859" name="Oval 3"/>
          <p:cNvSpPr>
            <a:spLocks noChangeArrowheads="1"/>
          </p:cNvSpPr>
          <p:nvPr/>
        </p:nvSpPr>
        <p:spPr bwMode="auto">
          <a:xfrm>
            <a:off x="1066800" y="1947863"/>
            <a:ext cx="1054100" cy="409892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440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rPr>
              <a:t>C</a:t>
            </a:r>
          </a:p>
        </p:txBody>
      </p:sp>
      <p:sp>
        <p:nvSpPr>
          <p:cNvPr id="121860" name="Line 4"/>
          <p:cNvSpPr>
            <a:spLocks noChangeShapeType="1"/>
          </p:cNvSpPr>
          <p:nvPr/>
        </p:nvSpPr>
        <p:spPr bwMode="auto">
          <a:xfrm flipV="1">
            <a:off x="2552700" y="2160588"/>
            <a:ext cx="3162300" cy="127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861" name="Text Box 5"/>
          <p:cNvSpPr txBox="1">
            <a:spLocks noChangeArrowheads="1"/>
          </p:cNvSpPr>
          <p:nvPr/>
        </p:nvSpPr>
        <p:spPr bwMode="auto">
          <a:xfrm>
            <a:off x="2743200" y="1752600"/>
            <a:ext cx="1131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600">
                <a:latin typeface="Tahoma" charset="0"/>
                <a:ea typeface="宋体" charset="0"/>
                <a:cs typeface="宋体" charset="0"/>
              </a:rPr>
              <a:t>ClientHello</a:t>
            </a:r>
          </a:p>
        </p:txBody>
      </p:sp>
      <p:sp>
        <p:nvSpPr>
          <p:cNvPr id="121862" name="Oval 6"/>
          <p:cNvSpPr>
            <a:spLocks noChangeArrowheads="1"/>
          </p:cNvSpPr>
          <p:nvPr/>
        </p:nvSpPr>
        <p:spPr bwMode="auto">
          <a:xfrm>
            <a:off x="8013700" y="1871663"/>
            <a:ext cx="1054100" cy="409892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440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rPr>
              <a:t>S</a:t>
            </a:r>
          </a:p>
        </p:txBody>
      </p:sp>
      <p:sp>
        <p:nvSpPr>
          <p:cNvPr id="121863" name="AutoShape 7"/>
          <p:cNvSpPr>
            <a:spLocks noChangeArrowheads="1"/>
          </p:cNvSpPr>
          <p:nvPr/>
        </p:nvSpPr>
        <p:spPr bwMode="auto">
          <a:xfrm>
            <a:off x="3454400" y="2617788"/>
            <a:ext cx="4318000" cy="1143000"/>
          </a:xfrm>
          <a:prstGeom prst="wedgeRectCallout">
            <a:avLst>
              <a:gd name="adj1" fmla="val -45000"/>
              <a:gd name="adj2" fmla="val -9375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altLang="zh-CN" dirty="0">
                <a:latin typeface="Tahoma" charset="0"/>
                <a:ea typeface="宋体" charset="0"/>
                <a:cs typeface="宋体" charset="0"/>
              </a:rPr>
              <a:t>Client announces (</a:t>
            </a:r>
            <a:r>
              <a:rPr lang="en-US" altLang="zh-CN" u="sng" dirty="0">
                <a:latin typeface="Tahoma" charset="0"/>
                <a:ea typeface="宋体" charset="0"/>
                <a:cs typeface="宋体" charset="0"/>
              </a:rPr>
              <a:t>in plaintext</a:t>
            </a:r>
            <a:r>
              <a:rPr lang="en-US" altLang="zh-CN" dirty="0">
                <a:latin typeface="Tahoma" charset="0"/>
                <a:ea typeface="宋体" charset="0"/>
                <a:cs typeface="宋体" charset="0"/>
              </a:rPr>
              <a:t>):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altLang="zh-CN" dirty="0">
                <a:latin typeface="Tahoma" charset="0"/>
                <a:ea typeface="宋体" charset="0"/>
                <a:cs typeface="宋体" charset="0"/>
              </a:rPr>
              <a:t> Protocol version </a:t>
            </a:r>
            <a:r>
              <a:rPr lang="en-US" altLang="zh-CN" dirty="0" smtClean="0">
                <a:latin typeface="Tahoma" charset="0"/>
                <a:ea typeface="宋体" charset="0"/>
                <a:cs typeface="宋体" charset="0"/>
              </a:rPr>
              <a:t>it is </a:t>
            </a:r>
            <a:r>
              <a:rPr lang="en-US" altLang="zh-CN" dirty="0">
                <a:latin typeface="Tahoma" charset="0"/>
                <a:ea typeface="宋体" charset="0"/>
                <a:cs typeface="宋体" charset="0"/>
              </a:rPr>
              <a:t>running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altLang="zh-CN" dirty="0">
                <a:latin typeface="Tahoma" charset="0"/>
                <a:ea typeface="宋体" charset="0"/>
                <a:cs typeface="宋体" charset="0"/>
              </a:rPr>
              <a:t> Cryptographic algorithms </a:t>
            </a:r>
            <a:r>
              <a:rPr lang="en-US" altLang="zh-CN" dirty="0" smtClean="0">
                <a:latin typeface="Tahoma" charset="0"/>
                <a:ea typeface="宋体" charset="0"/>
                <a:cs typeface="宋体" charset="0"/>
              </a:rPr>
              <a:t>it supports</a:t>
            </a:r>
            <a:endParaRPr lang="en-US" altLang="zh-CN" dirty="0">
              <a:latin typeface="Tahoma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863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/>
          </p:cNvSpPr>
          <p:nvPr>
            <p:ph type="body" idx="1"/>
          </p:nvPr>
        </p:nvSpPr>
        <p:spPr>
          <a:xfrm>
            <a:off x="1435100" y="1447800"/>
            <a:ext cx="7265988" cy="4800600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n-US" altLang="zh-CN" sz="2800">
                <a:latin typeface="Gill Sans MT" charset="0"/>
                <a:ea typeface="宋体" charset="0"/>
                <a:cs typeface="宋体" charset="0"/>
              </a:rPr>
              <a:t>struct {</a:t>
            </a:r>
          </a:p>
          <a:p>
            <a:pPr>
              <a:buFont typeface="Wingdings 2" charset="0"/>
              <a:buNone/>
            </a:pPr>
            <a:r>
              <a:rPr lang="en-US" altLang="zh-CN" sz="2800">
                <a:latin typeface="Gill Sans MT" charset="0"/>
                <a:ea typeface="宋体" charset="0"/>
                <a:cs typeface="宋体" charset="0"/>
              </a:rPr>
              <a:t>   ProtocolVersion client_version;</a:t>
            </a:r>
          </a:p>
          <a:p>
            <a:pPr>
              <a:buFont typeface="Wingdings 2" charset="0"/>
              <a:buNone/>
            </a:pPr>
            <a:r>
              <a:rPr lang="en-US" altLang="zh-CN" sz="2800">
                <a:latin typeface="Gill Sans MT" charset="0"/>
                <a:ea typeface="宋体" charset="0"/>
                <a:cs typeface="宋体" charset="0"/>
              </a:rPr>
              <a:t>   Random random;</a:t>
            </a:r>
          </a:p>
          <a:p>
            <a:pPr>
              <a:buFont typeface="Wingdings 2" charset="0"/>
              <a:buNone/>
            </a:pPr>
            <a:r>
              <a:rPr lang="en-US" altLang="zh-CN" sz="2800">
                <a:latin typeface="Gill Sans MT" charset="0"/>
                <a:ea typeface="宋体" charset="0"/>
                <a:cs typeface="宋体" charset="0"/>
              </a:rPr>
              <a:t>   SessionID session_id;</a:t>
            </a:r>
          </a:p>
          <a:p>
            <a:pPr>
              <a:buFont typeface="Wingdings 2" charset="0"/>
              <a:buNone/>
            </a:pPr>
            <a:r>
              <a:rPr lang="en-US" altLang="zh-CN" sz="2800">
                <a:latin typeface="Gill Sans MT" charset="0"/>
                <a:ea typeface="宋体" charset="0"/>
                <a:cs typeface="宋体" charset="0"/>
              </a:rPr>
              <a:t>   CipherSuite cipher_suites;</a:t>
            </a:r>
          </a:p>
          <a:p>
            <a:pPr>
              <a:buFont typeface="Wingdings 2" charset="0"/>
              <a:buNone/>
            </a:pPr>
            <a:r>
              <a:rPr lang="en-US" altLang="zh-CN" sz="2800">
                <a:latin typeface="Gill Sans MT" charset="0"/>
                <a:ea typeface="宋体" charset="0"/>
                <a:cs typeface="宋体" charset="0"/>
              </a:rPr>
              <a:t>   CompressionMethod compression_methods;</a:t>
            </a:r>
          </a:p>
          <a:p>
            <a:pPr>
              <a:buFont typeface="Wingdings 2" charset="0"/>
              <a:buNone/>
            </a:pPr>
            <a:r>
              <a:rPr lang="en-US" altLang="zh-CN" sz="2800">
                <a:latin typeface="Gill Sans MT" charset="0"/>
                <a:ea typeface="宋体" charset="0"/>
                <a:cs typeface="宋体" charset="0"/>
              </a:rPr>
              <a:t>} ClientHello</a:t>
            </a:r>
          </a:p>
        </p:txBody>
      </p:sp>
      <p:sp>
        <p:nvSpPr>
          <p:cNvPr id="123907" name="Rectangle 3"/>
          <p:cNvSpPr>
            <a:spLocks noGrp="1"/>
          </p:cNvSpPr>
          <p:nvPr>
            <p:ph type="title"/>
          </p:nvPr>
        </p:nvSpPr>
        <p:spPr>
          <a:xfrm>
            <a:off x="1143000" y="381000"/>
            <a:ext cx="7499350" cy="1143000"/>
          </a:xfrm>
          <a:noFill/>
        </p:spPr>
        <p:txBody>
          <a:bodyPr/>
          <a:lstStyle/>
          <a:p>
            <a:r>
              <a:rPr lang="en-US" altLang="zh-CN" dirty="0" err="1">
                <a:latin typeface="Gill Sans MT" charset="0"/>
                <a:ea typeface="宋体" charset="0"/>
                <a:cs typeface="宋体" charset="0"/>
              </a:rPr>
              <a:t>ClientHello</a:t>
            </a:r>
            <a:r>
              <a:rPr lang="en-US" altLang="zh-CN" dirty="0">
                <a:latin typeface="Gill Sans MT" charset="0"/>
                <a:ea typeface="宋体" charset="0"/>
                <a:cs typeface="宋体" charset="0"/>
              </a:rPr>
              <a:t> </a:t>
            </a:r>
            <a:r>
              <a:rPr lang="en-US" altLang="zh-CN" dirty="0" smtClean="0">
                <a:latin typeface="Gill Sans MT" charset="0"/>
                <a:ea typeface="宋体" charset="0"/>
                <a:cs typeface="宋体" charset="0"/>
              </a:rPr>
              <a:t>(RFC 5246)</a:t>
            </a:r>
            <a:endParaRPr lang="en-US" altLang="zh-CN" dirty="0">
              <a:latin typeface="Gill Sans MT" charset="0"/>
              <a:ea typeface="宋体" charset="0"/>
              <a:cs typeface="宋体" charset="0"/>
            </a:endParaRPr>
          </a:p>
        </p:txBody>
      </p:sp>
      <p:sp>
        <p:nvSpPr>
          <p:cNvPr id="123908" name="AutoShape 4"/>
          <p:cNvSpPr>
            <a:spLocks noChangeArrowheads="1"/>
          </p:cNvSpPr>
          <p:nvPr/>
        </p:nvSpPr>
        <p:spPr bwMode="auto">
          <a:xfrm>
            <a:off x="5638800" y="1371600"/>
            <a:ext cx="2768600" cy="533400"/>
          </a:xfrm>
          <a:prstGeom prst="wedgeRectCallout">
            <a:avLst>
              <a:gd name="adj1" fmla="val -50574"/>
              <a:gd name="adj2" fmla="val 86606"/>
            </a:avLst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400">
                <a:solidFill>
                  <a:schemeClr val="accent1"/>
                </a:solidFill>
                <a:latin typeface="Tahoma" charset="0"/>
                <a:ea typeface="宋体" charset="0"/>
                <a:cs typeface="宋体" charset="0"/>
              </a:rPr>
              <a:t>Highest version of the protocol supported by the client</a:t>
            </a:r>
          </a:p>
        </p:txBody>
      </p:sp>
      <p:sp>
        <p:nvSpPr>
          <p:cNvPr id="123909" name="AutoShape 5"/>
          <p:cNvSpPr>
            <a:spLocks noChangeArrowheads="1"/>
          </p:cNvSpPr>
          <p:nvPr/>
        </p:nvSpPr>
        <p:spPr bwMode="auto">
          <a:xfrm>
            <a:off x="5232400" y="2514600"/>
            <a:ext cx="2768600" cy="533400"/>
          </a:xfrm>
          <a:prstGeom prst="wedgeRectCallout">
            <a:avLst>
              <a:gd name="adj1" fmla="val -61125"/>
              <a:gd name="adj2" fmla="val 58037"/>
            </a:avLst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400">
                <a:solidFill>
                  <a:schemeClr val="accent1"/>
                </a:solidFill>
                <a:latin typeface="Tahoma" charset="0"/>
                <a:ea typeface="宋体" charset="0"/>
                <a:cs typeface="宋体" charset="0"/>
              </a:rPr>
              <a:t>Session id (if the client wants to resume an old session)</a:t>
            </a:r>
          </a:p>
        </p:txBody>
      </p:sp>
      <p:sp>
        <p:nvSpPr>
          <p:cNvPr id="123910" name="AutoShape 6"/>
          <p:cNvSpPr>
            <a:spLocks noChangeArrowheads="1"/>
          </p:cNvSpPr>
          <p:nvPr/>
        </p:nvSpPr>
        <p:spPr bwMode="auto">
          <a:xfrm>
            <a:off x="6146800" y="3200400"/>
            <a:ext cx="2768600" cy="762000"/>
          </a:xfrm>
          <a:prstGeom prst="wedgeRectCallout">
            <a:avLst>
              <a:gd name="adj1" fmla="val -70755"/>
              <a:gd name="adj2" fmla="val 18958"/>
            </a:avLst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400">
                <a:solidFill>
                  <a:schemeClr val="accent1"/>
                </a:solidFill>
                <a:latin typeface="Tahoma" charset="0"/>
                <a:ea typeface="宋体" charset="0"/>
                <a:cs typeface="宋体" charset="0"/>
              </a:rPr>
              <a:t>Set of cryptographic algorithms supported by the client (e.g., RSA or Diffie-Hellman)</a:t>
            </a:r>
          </a:p>
        </p:txBody>
      </p:sp>
    </p:spTree>
    <p:extLst>
      <p:ext uri="{BB962C8B-B14F-4D97-AF65-F5344CB8AC3E}">
        <p14:creationId xmlns:p14="http://schemas.microsoft.com/office/powerpoint/2010/main" val="4161756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/>
          </p:cNvSpPr>
          <p:nvPr>
            <p:ph type="title"/>
          </p:nvPr>
        </p:nvSpPr>
        <p:spPr>
          <a:xfrm>
            <a:off x="1035050" y="457200"/>
            <a:ext cx="7499350" cy="1143000"/>
          </a:xfrm>
          <a:noFill/>
        </p:spPr>
        <p:txBody>
          <a:bodyPr/>
          <a:lstStyle/>
          <a:p>
            <a:r>
              <a:rPr lang="en-US" altLang="zh-CN">
                <a:latin typeface="Gill Sans MT" charset="0"/>
                <a:ea typeface="宋体" charset="0"/>
                <a:cs typeface="宋体" charset="0"/>
              </a:rPr>
              <a:t>ServerHello</a:t>
            </a:r>
          </a:p>
        </p:txBody>
      </p:sp>
      <p:sp>
        <p:nvSpPr>
          <p:cNvPr id="125955" name="Oval 3"/>
          <p:cNvSpPr>
            <a:spLocks noChangeArrowheads="1"/>
          </p:cNvSpPr>
          <p:nvPr/>
        </p:nvSpPr>
        <p:spPr bwMode="auto">
          <a:xfrm>
            <a:off x="1066800" y="1947863"/>
            <a:ext cx="1054100" cy="409892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440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rPr>
              <a:t>C</a:t>
            </a:r>
          </a:p>
        </p:txBody>
      </p:sp>
      <p:sp>
        <p:nvSpPr>
          <p:cNvPr id="125956" name="Line 4"/>
          <p:cNvSpPr>
            <a:spLocks noChangeShapeType="1"/>
          </p:cNvSpPr>
          <p:nvPr/>
        </p:nvSpPr>
        <p:spPr bwMode="auto">
          <a:xfrm flipV="1">
            <a:off x="2552700" y="2160588"/>
            <a:ext cx="3162300" cy="127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957" name="Line 5"/>
          <p:cNvSpPr>
            <a:spLocks noChangeShapeType="1"/>
          </p:cNvSpPr>
          <p:nvPr/>
        </p:nvSpPr>
        <p:spPr bwMode="auto">
          <a:xfrm>
            <a:off x="4202113" y="2922588"/>
            <a:ext cx="3265487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958" name="Text Box 6"/>
          <p:cNvSpPr txBox="1">
            <a:spLocks noChangeArrowheads="1"/>
          </p:cNvSpPr>
          <p:nvPr/>
        </p:nvSpPr>
        <p:spPr bwMode="auto">
          <a:xfrm>
            <a:off x="2700338" y="1752600"/>
            <a:ext cx="18653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600">
                <a:latin typeface="Tahoma" charset="0"/>
                <a:ea typeface="宋体" charset="0"/>
                <a:cs typeface="宋体" charset="0"/>
              </a:rPr>
              <a:t>Version</a:t>
            </a:r>
            <a:r>
              <a:rPr lang="en-US" altLang="zh-CN" sz="1600" baseline="-25000">
                <a:latin typeface="Tahoma" charset="0"/>
                <a:ea typeface="宋体" charset="0"/>
                <a:cs typeface="宋体" charset="0"/>
              </a:rPr>
              <a:t>c</a:t>
            </a:r>
            <a:r>
              <a:rPr lang="en-US" altLang="zh-CN" sz="1600">
                <a:latin typeface="Tahoma" charset="0"/>
                <a:ea typeface="宋体" charset="0"/>
                <a:cs typeface="宋体" charset="0"/>
              </a:rPr>
              <a:t>, suite</a:t>
            </a:r>
            <a:r>
              <a:rPr lang="en-US" altLang="zh-CN" sz="1600" baseline="-25000">
                <a:latin typeface="Tahoma" charset="0"/>
                <a:ea typeface="宋体" charset="0"/>
                <a:cs typeface="宋体" charset="0"/>
              </a:rPr>
              <a:t>c</a:t>
            </a:r>
            <a:r>
              <a:rPr lang="en-US" altLang="zh-CN" sz="1600">
                <a:latin typeface="Tahoma" charset="0"/>
                <a:ea typeface="宋体" charset="0"/>
                <a:cs typeface="宋体" charset="0"/>
              </a:rPr>
              <a:t>, N</a:t>
            </a:r>
            <a:r>
              <a:rPr lang="en-US" altLang="zh-CN" sz="1600" baseline="-25000">
                <a:latin typeface="Tahoma" charset="0"/>
                <a:ea typeface="宋体" charset="0"/>
                <a:cs typeface="宋体" charset="0"/>
              </a:rPr>
              <a:t>c</a:t>
            </a:r>
          </a:p>
        </p:txBody>
      </p:sp>
      <p:sp>
        <p:nvSpPr>
          <p:cNvPr id="125959" name="Text Box 7"/>
          <p:cNvSpPr txBox="1">
            <a:spLocks noChangeArrowheads="1"/>
          </p:cNvSpPr>
          <p:nvPr/>
        </p:nvSpPr>
        <p:spPr bwMode="auto">
          <a:xfrm>
            <a:off x="6324600" y="2541588"/>
            <a:ext cx="1203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600">
                <a:latin typeface="Tahoma" charset="0"/>
                <a:ea typeface="宋体" charset="0"/>
                <a:cs typeface="宋体" charset="0"/>
              </a:rPr>
              <a:t>ServerHello</a:t>
            </a:r>
          </a:p>
        </p:txBody>
      </p:sp>
      <p:sp>
        <p:nvSpPr>
          <p:cNvPr id="125960" name="Oval 8"/>
          <p:cNvSpPr>
            <a:spLocks noChangeArrowheads="1"/>
          </p:cNvSpPr>
          <p:nvPr/>
        </p:nvSpPr>
        <p:spPr bwMode="auto">
          <a:xfrm>
            <a:off x="8013700" y="1871663"/>
            <a:ext cx="1054100" cy="409892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440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rPr>
              <a:t>S</a:t>
            </a:r>
          </a:p>
        </p:txBody>
      </p:sp>
      <p:sp>
        <p:nvSpPr>
          <p:cNvPr id="125961" name="AutoShape 9"/>
          <p:cNvSpPr>
            <a:spLocks noChangeArrowheads="1"/>
          </p:cNvSpPr>
          <p:nvPr/>
        </p:nvSpPr>
        <p:spPr bwMode="auto">
          <a:xfrm>
            <a:off x="2705100" y="3303588"/>
            <a:ext cx="4381500" cy="1828800"/>
          </a:xfrm>
          <a:prstGeom prst="wedgeRectCallout">
            <a:avLst>
              <a:gd name="adj1" fmla="val 40074"/>
              <a:gd name="adj2" fmla="val -73352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altLang="zh-CN">
                <a:latin typeface="Tahoma" charset="0"/>
                <a:ea typeface="宋体" charset="0"/>
                <a:cs typeface="宋体" charset="0"/>
              </a:rPr>
              <a:t>Server responds (</a:t>
            </a:r>
            <a:r>
              <a:rPr lang="en-US" altLang="zh-CN" u="sng">
                <a:latin typeface="Tahoma" charset="0"/>
                <a:ea typeface="宋体" charset="0"/>
                <a:cs typeface="宋体" charset="0"/>
              </a:rPr>
              <a:t>in plaintext</a:t>
            </a:r>
            <a:r>
              <a:rPr lang="en-US" altLang="zh-CN">
                <a:latin typeface="Tahoma" charset="0"/>
                <a:ea typeface="宋体" charset="0"/>
                <a:cs typeface="宋体" charset="0"/>
              </a:rPr>
              <a:t>) with: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altLang="zh-CN">
                <a:latin typeface="Tahoma" charset="0"/>
                <a:ea typeface="宋体" charset="0"/>
                <a:cs typeface="宋体" charset="0"/>
              </a:rPr>
              <a:t> Highest protocol version supported by  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altLang="zh-CN">
                <a:latin typeface="Tahoma" charset="0"/>
                <a:ea typeface="宋体" charset="0"/>
                <a:cs typeface="宋体" charset="0"/>
              </a:rPr>
              <a:t>   both client and server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altLang="zh-CN">
                <a:latin typeface="Tahoma" charset="0"/>
                <a:ea typeface="宋体" charset="0"/>
                <a:cs typeface="宋体" charset="0"/>
              </a:rPr>
              <a:t> Strongest cryptographic suite selected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altLang="zh-CN">
                <a:latin typeface="Tahoma" charset="0"/>
                <a:ea typeface="宋体" charset="0"/>
                <a:cs typeface="宋体" charset="0"/>
              </a:rPr>
              <a:t>   from those offered by the client</a:t>
            </a:r>
          </a:p>
        </p:txBody>
      </p:sp>
    </p:spTree>
    <p:extLst>
      <p:ext uri="{BB962C8B-B14F-4D97-AF65-F5344CB8AC3E}">
        <p14:creationId xmlns:p14="http://schemas.microsoft.com/office/powerpoint/2010/main" val="1598619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/>
          </p:cNvSpPr>
          <p:nvPr>
            <p:ph type="title"/>
          </p:nvPr>
        </p:nvSpPr>
        <p:spPr>
          <a:xfrm>
            <a:off x="1066800" y="457200"/>
            <a:ext cx="7499350" cy="1143000"/>
          </a:xfrm>
          <a:noFill/>
        </p:spPr>
        <p:txBody>
          <a:bodyPr/>
          <a:lstStyle/>
          <a:p>
            <a:r>
              <a:rPr lang="en-US" altLang="zh-CN">
                <a:latin typeface="Gill Sans MT" charset="0"/>
                <a:ea typeface="宋体" charset="0"/>
                <a:cs typeface="宋体" charset="0"/>
              </a:rPr>
              <a:t>ServerKeyExchange</a:t>
            </a:r>
          </a:p>
        </p:txBody>
      </p:sp>
      <p:sp>
        <p:nvSpPr>
          <p:cNvPr id="128003" name="Oval 3"/>
          <p:cNvSpPr>
            <a:spLocks noChangeArrowheads="1"/>
          </p:cNvSpPr>
          <p:nvPr/>
        </p:nvSpPr>
        <p:spPr bwMode="auto">
          <a:xfrm>
            <a:off x="1066800" y="1997075"/>
            <a:ext cx="1054100" cy="409892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440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rPr>
              <a:t>C</a:t>
            </a:r>
          </a:p>
        </p:txBody>
      </p:sp>
      <p:sp>
        <p:nvSpPr>
          <p:cNvPr id="128004" name="Line 4"/>
          <p:cNvSpPr>
            <a:spLocks noChangeShapeType="1"/>
          </p:cNvSpPr>
          <p:nvPr/>
        </p:nvSpPr>
        <p:spPr bwMode="auto">
          <a:xfrm flipV="1">
            <a:off x="2552700" y="2209800"/>
            <a:ext cx="3162300" cy="127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05" name="Line 5"/>
          <p:cNvSpPr>
            <a:spLocks noChangeShapeType="1"/>
          </p:cNvSpPr>
          <p:nvPr/>
        </p:nvSpPr>
        <p:spPr bwMode="auto">
          <a:xfrm>
            <a:off x="4202113" y="3276600"/>
            <a:ext cx="3265487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06" name="Text Box 6"/>
          <p:cNvSpPr txBox="1">
            <a:spLocks noChangeArrowheads="1"/>
          </p:cNvSpPr>
          <p:nvPr/>
        </p:nvSpPr>
        <p:spPr bwMode="auto">
          <a:xfrm>
            <a:off x="5638800" y="2590800"/>
            <a:ext cx="194310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600">
                <a:latin typeface="Tahoma" charset="0"/>
                <a:ea typeface="宋体" charset="0"/>
                <a:cs typeface="宋体" charset="0"/>
              </a:rPr>
              <a:t>Version</a:t>
            </a:r>
            <a:r>
              <a:rPr lang="en-US" altLang="zh-CN" sz="1600" baseline="-25000">
                <a:latin typeface="Tahoma" charset="0"/>
                <a:ea typeface="宋体" charset="0"/>
                <a:cs typeface="宋体" charset="0"/>
              </a:rPr>
              <a:t>s</a:t>
            </a:r>
            <a:r>
              <a:rPr lang="en-US" altLang="zh-CN" sz="1600">
                <a:latin typeface="Tahoma" charset="0"/>
                <a:ea typeface="宋体" charset="0"/>
                <a:cs typeface="宋体" charset="0"/>
              </a:rPr>
              <a:t>, suite</a:t>
            </a:r>
            <a:r>
              <a:rPr lang="en-US" altLang="zh-CN" sz="1600" baseline="-25000">
                <a:latin typeface="Tahoma" charset="0"/>
                <a:ea typeface="宋体" charset="0"/>
                <a:cs typeface="宋体" charset="0"/>
              </a:rPr>
              <a:t>s</a:t>
            </a:r>
            <a:r>
              <a:rPr lang="en-US" altLang="zh-CN" sz="1600">
                <a:latin typeface="Tahoma" charset="0"/>
                <a:ea typeface="宋体" charset="0"/>
                <a:cs typeface="宋体" charset="0"/>
              </a:rPr>
              <a:t>, N</a:t>
            </a:r>
            <a:r>
              <a:rPr lang="en-US" altLang="zh-CN" sz="1600" baseline="-25000">
                <a:latin typeface="Tahoma" charset="0"/>
                <a:ea typeface="宋体" charset="0"/>
                <a:cs typeface="宋体" charset="0"/>
              </a:rPr>
              <a:t>s</a:t>
            </a:r>
            <a:r>
              <a:rPr lang="en-US" altLang="zh-CN" sz="1600">
                <a:latin typeface="Tahoma" charset="0"/>
                <a:ea typeface="宋体" charset="0"/>
                <a:cs typeface="宋体" charset="0"/>
              </a:rPr>
              <a:t>,</a:t>
            </a:r>
          </a:p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600">
                <a:latin typeface="Tahoma" charset="0"/>
                <a:ea typeface="宋体" charset="0"/>
                <a:cs typeface="宋体" charset="0"/>
              </a:rPr>
              <a:t>ServerKeyExchange</a:t>
            </a:r>
          </a:p>
        </p:txBody>
      </p:sp>
      <p:sp>
        <p:nvSpPr>
          <p:cNvPr id="128007" name="Oval 7"/>
          <p:cNvSpPr>
            <a:spLocks noChangeArrowheads="1"/>
          </p:cNvSpPr>
          <p:nvPr/>
        </p:nvSpPr>
        <p:spPr bwMode="auto">
          <a:xfrm>
            <a:off x="8013700" y="1920875"/>
            <a:ext cx="1054100" cy="409892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440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rPr>
              <a:t>S</a:t>
            </a:r>
          </a:p>
        </p:txBody>
      </p:sp>
      <p:sp>
        <p:nvSpPr>
          <p:cNvPr id="128008" name="AutoShape 8"/>
          <p:cNvSpPr>
            <a:spLocks noChangeArrowheads="1"/>
          </p:cNvSpPr>
          <p:nvPr/>
        </p:nvSpPr>
        <p:spPr bwMode="auto">
          <a:xfrm>
            <a:off x="3200400" y="3810000"/>
            <a:ext cx="4267200" cy="1524000"/>
          </a:xfrm>
          <a:prstGeom prst="wedgeRectCallout">
            <a:avLst>
              <a:gd name="adj1" fmla="val 27977"/>
              <a:gd name="adj2" fmla="val -89898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altLang="zh-CN" dirty="0">
                <a:latin typeface="Tahoma" charset="0"/>
                <a:ea typeface="宋体" charset="0"/>
                <a:cs typeface="宋体" charset="0"/>
              </a:rPr>
              <a:t>Server sends his public-key certificate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altLang="zh-CN" dirty="0">
                <a:latin typeface="Tahoma" charset="0"/>
                <a:ea typeface="宋体" charset="0"/>
                <a:cs typeface="宋体" charset="0"/>
              </a:rPr>
              <a:t>containing either </a:t>
            </a:r>
            <a:r>
              <a:rPr lang="en-US" altLang="zh-CN" dirty="0" smtClean="0">
                <a:latin typeface="Tahoma" charset="0"/>
                <a:ea typeface="宋体" charset="0"/>
                <a:cs typeface="宋体" charset="0"/>
              </a:rPr>
              <a:t>its RSA</a:t>
            </a:r>
            <a:r>
              <a:rPr lang="en-US" altLang="zh-CN" dirty="0">
                <a:latin typeface="Tahoma" charset="0"/>
                <a:ea typeface="宋体" charset="0"/>
                <a:cs typeface="宋体" charset="0"/>
              </a:rPr>
              <a:t>, or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altLang="zh-CN" dirty="0" err="1" smtClean="0">
                <a:latin typeface="Tahoma" charset="0"/>
                <a:ea typeface="宋体" charset="0"/>
                <a:cs typeface="宋体" charset="0"/>
              </a:rPr>
              <a:t>Diffie</a:t>
            </a:r>
            <a:r>
              <a:rPr lang="en-US" altLang="zh-CN" dirty="0">
                <a:latin typeface="Tahoma" charset="0"/>
                <a:ea typeface="宋体" charset="0"/>
                <a:cs typeface="宋体" charset="0"/>
              </a:rPr>
              <a:t>-Hellman public key 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altLang="zh-CN" dirty="0">
                <a:latin typeface="Tahoma" charset="0"/>
                <a:ea typeface="宋体" charset="0"/>
                <a:cs typeface="宋体" charset="0"/>
              </a:rPr>
              <a:t>(depending on chosen crypto suite)</a:t>
            </a:r>
          </a:p>
        </p:txBody>
      </p:sp>
      <p:sp>
        <p:nvSpPr>
          <p:cNvPr id="128009" name="Text Box 9"/>
          <p:cNvSpPr txBox="1">
            <a:spLocks noChangeArrowheads="1"/>
          </p:cNvSpPr>
          <p:nvPr/>
        </p:nvSpPr>
        <p:spPr bwMode="auto">
          <a:xfrm>
            <a:off x="2700338" y="1801813"/>
            <a:ext cx="18653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600">
                <a:latin typeface="Tahoma" charset="0"/>
                <a:ea typeface="宋体" charset="0"/>
                <a:cs typeface="宋体" charset="0"/>
              </a:rPr>
              <a:t>Version</a:t>
            </a:r>
            <a:r>
              <a:rPr lang="en-US" altLang="zh-CN" sz="1600" baseline="-25000">
                <a:latin typeface="Tahoma" charset="0"/>
                <a:ea typeface="宋体" charset="0"/>
                <a:cs typeface="宋体" charset="0"/>
              </a:rPr>
              <a:t>c</a:t>
            </a:r>
            <a:r>
              <a:rPr lang="en-US" altLang="zh-CN" sz="1600">
                <a:latin typeface="Tahoma" charset="0"/>
                <a:ea typeface="宋体" charset="0"/>
                <a:cs typeface="宋体" charset="0"/>
              </a:rPr>
              <a:t>, suite</a:t>
            </a:r>
            <a:r>
              <a:rPr lang="en-US" altLang="zh-CN" sz="1600" baseline="-25000">
                <a:latin typeface="Tahoma" charset="0"/>
                <a:ea typeface="宋体" charset="0"/>
                <a:cs typeface="宋体" charset="0"/>
              </a:rPr>
              <a:t>c</a:t>
            </a:r>
            <a:r>
              <a:rPr lang="en-US" altLang="zh-CN" sz="1600">
                <a:latin typeface="Tahoma" charset="0"/>
                <a:ea typeface="宋体" charset="0"/>
                <a:cs typeface="宋体" charset="0"/>
              </a:rPr>
              <a:t>, N</a:t>
            </a:r>
            <a:r>
              <a:rPr lang="en-US" altLang="zh-CN" sz="1600" baseline="-25000">
                <a:latin typeface="Tahoma" charset="0"/>
                <a:ea typeface="宋体" charset="0"/>
                <a:cs typeface="宋体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796686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/>
          </p:cNvSpPr>
          <p:nvPr>
            <p:ph type="title"/>
          </p:nvPr>
        </p:nvSpPr>
        <p:spPr>
          <a:xfrm>
            <a:off x="990600" y="457200"/>
            <a:ext cx="7499350" cy="1143000"/>
          </a:xfrm>
          <a:noFill/>
        </p:spPr>
        <p:txBody>
          <a:bodyPr/>
          <a:lstStyle/>
          <a:p>
            <a:r>
              <a:rPr lang="en-US" altLang="zh-CN">
                <a:latin typeface="Gill Sans MT" charset="0"/>
                <a:ea typeface="宋体" charset="0"/>
                <a:cs typeface="宋体" charset="0"/>
              </a:rPr>
              <a:t>ClientKeyExchange</a:t>
            </a:r>
          </a:p>
        </p:txBody>
      </p:sp>
      <p:sp>
        <p:nvSpPr>
          <p:cNvPr id="130051" name="Oval 3"/>
          <p:cNvSpPr>
            <a:spLocks noChangeArrowheads="1"/>
          </p:cNvSpPr>
          <p:nvPr/>
        </p:nvSpPr>
        <p:spPr bwMode="auto">
          <a:xfrm>
            <a:off x="1066800" y="1871663"/>
            <a:ext cx="1054100" cy="409892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440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rPr>
              <a:t>C</a:t>
            </a:r>
          </a:p>
        </p:txBody>
      </p:sp>
      <p:sp>
        <p:nvSpPr>
          <p:cNvPr id="130052" name="Line 4"/>
          <p:cNvSpPr>
            <a:spLocks noChangeShapeType="1"/>
          </p:cNvSpPr>
          <p:nvPr/>
        </p:nvSpPr>
        <p:spPr bwMode="auto">
          <a:xfrm flipV="1">
            <a:off x="2552700" y="2084388"/>
            <a:ext cx="3162300" cy="127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53" name="Line 5"/>
          <p:cNvSpPr>
            <a:spLocks noChangeShapeType="1"/>
          </p:cNvSpPr>
          <p:nvPr/>
        </p:nvSpPr>
        <p:spPr bwMode="auto">
          <a:xfrm>
            <a:off x="4202113" y="3455988"/>
            <a:ext cx="3265487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54" name="Text Box 6"/>
          <p:cNvSpPr txBox="1">
            <a:spLocks noChangeArrowheads="1"/>
          </p:cNvSpPr>
          <p:nvPr/>
        </p:nvSpPr>
        <p:spPr bwMode="auto">
          <a:xfrm>
            <a:off x="5638800" y="2465388"/>
            <a:ext cx="19018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600">
                <a:latin typeface="Tahoma" charset="0"/>
                <a:ea typeface="宋体" charset="0"/>
                <a:cs typeface="宋体" charset="0"/>
              </a:rPr>
              <a:t>Version</a:t>
            </a:r>
            <a:r>
              <a:rPr lang="en-US" altLang="zh-CN" sz="1600" baseline="-25000">
                <a:latin typeface="Tahoma" charset="0"/>
                <a:ea typeface="宋体" charset="0"/>
                <a:cs typeface="宋体" charset="0"/>
              </a:rPr>
              <a:t>s</a:t>
            </a:r>
            <a:r>
              <a:rPr lang="en-US" altLang="zh-CN" sz="1600">
                <a:latin typeface="Tahoma" charset="0"/>
                <a:ea typeface="宋体" charset="0"/>
                <a:cs typeface="宋体" charset="0"/>
              </a:rPr>
              <a:t>, suite</a:t>
            </a:r>
            <a:r>
              <a:rPr lang="en-US" altLang="zh-CN" sz="1600" baseline="-25000">
                <a:latin typeface="Tahoma" charset="0"/>
                <a:ea typeface="宋体" charset="0"/>
                <a:cs typeface="宋体" charset="0"/>
              </a:rPr>
              <a:t>s</a:t>
            </a:r>
            <a:r>
              <a:rPr lang="en-US" altLang="zh-CN" sz="1600">
                <a:latin typeface="Tahoma" charset="0"/>
                <a:ea typeface="宋体" charset="0"/>
                <a:cs typeface="宋体" charset="0"/>
              </a:rPr>
              <a:t>, N</a:t>
            </a:r>
            <a:r>
              <a:rPr lang="en-US" altLang="zh-CN" sz="1600" baseline="-25000">
                <a:latin typeface="Tahoma" charset="0"/>
                <a:ea typeface="宋体" charset="0"/>
                <a:cs typeface="宋体" charset="0"/>
              </a:rPr>
              <a:t>s</a:t>
            </a:r>
            <a:r>
              <a:rPr lang="en-US" altLang="zh-CN" sz="1600">
                <a:latin typeface="Tahoma" charset="0"/>
                <a:ea typeface="宋体" charset="0"/>
                <a:cs typeface="宋体" charset="0"/>
              </a:rPr>
              <a:t>,</a:t>
            </a:r>
          </a:p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600">
                <a:latin typeface="Tahoma" charset="0"/>
                <a:ea typeface="宋体" charset="0"/>
                <a:cs typeface="宋体" charset="0"/>
              </a:rPr>
              <a:t>sig</a:t>
            </a:r>
            <a:r>
              <a:rPr lang="en-US" altLang="zh-CN" sz="1600" baseline="-25000">
                <a:latin typeface="Tahoma" charset="0"/>
                <a:ea typeface="宋体" charset="0"/>
                <a:cs typeface="宋体" charset="0"/>
              </a:rPr>
              <a:t>ca</a:t>
            </a:r>
            <a:r>
              <a:rPr lang="en-US" altLang="zh-CN" sz="1600">
                <a:latin typeface="Tahoma" charset="0"/>
                <a:ea typeface="宋体" charset="0"/>
                <a:cs typeface="宋体" charset="0"/>
              </a:rPr>
              <a:t>(S,K</a:t>
            </a:r>
            <a:r>
              <a:rPr lang="en-US" altLang="zh-CN" sz="1600" baseline="-25000">
                <a:latin typeface="Tahoma" charset="0"/>
                <a:ea typeface="宋体" charset="0"/>
                <a:cs typeface="宋体" charset="0"/>
              </a:rPr>
              <a:t>s</a:t>
            </a:r>
            <a:r>
              <a:rPr lang="en-US" altLang="zh-CN" sz="1600">
                <a:latin typeface="Tahoma" charset="0"/>
                <a:ea typeface="宋体" charset="0"/>
                <a:cs typeface="宋体" charset="0"/>
              </a:rPr>
              <a:t>),</a:t>
            </a:r>
          </a:p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600">
                <a:latin typeface="Tahoma" charset="0"/>
                <a:ea typeface="宋体" charset="0"/>
                <a:cs typeface="宋体" charset="0"/>
              </a:rPr>
              <a:t>“ServerHelloDone”</a:t>
            </a:r>
          </a:p>
        </p:txBody>
      </p:sp>
      <p:sp>
        <p:nvSpPr>
          <p:cNvPr id="130055" name="Oval 7"/>
          <p:cNvSpPr>
            <a:spLocks noChangeArrowheads="1"/>
          </p:cNvSpPr>
          <p:nvPr/>
        </p:nvSpPr>
        <p:spPr bwMode="auto">
          <a:xfrm>
            <a:off x="8013700" y="1795463"/>
            <a:ext cx="1054100" cy="409892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440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rPr>
              <a:t>S</a:t>
            </a:r>
          </a:p>
        </p:txBody>
      </p:sp>
      <p:sp>
        <p:nvSpPr>
          <p:cNvPr id="130056" name="Text Box 8"/>
          <p:cNvSpPr txBox="1">
            <a:spLocks noChangeArrowheads="1"/>
          </p:cNvSpPr>
          <p:nvPr/>
        </p:nvSpPr>
        <p:spPr bwMode="auto">
          <a:xfrm>
            <a:off x="2700338" y="1676400"/>
            <a:ext cx="18653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600">
                <a:latin typeface="Tahoma" charset="0"/>
                <a:ea typeface="宋体" charset="0"/>
                <a:cs typeface="宋体" charset="0"/>
              </a:rPr>
              <a:t>Version</a:t>
            </a:r>
            <a:r>
              <a:rPr lang="en-US" altLang="zh-CN" sz="1600" baseline="-25000">
                <a:latin typeface="Tahoma" charset="0"/>
                <a:ea typeface="宋体" charset="0"/>
                <a:cs typeface="宋体" charset="0"/>
              </a:rPr>
              <a:t>c</a:t>
            </a:r>
            <a:r>
              <a:rPr lang="en-US" altLang="zh-CN" sz="1600">
                <a:latin typeface="Tahoma" charset="0"/>
                <a:ea typeface="宋体" charset="0"/>
                <a:cs typeface="宋体" charset="0"/>
              </a:rPr>
              <a:t>, suite</a:t>
            </a:r>
            <a:r>
              <a:rPr lang="en-US" altLang="zh-CN" sz="1600" baseline="-25000">
                <a:latin typeface="Tahoma" charset="0"/>
                <a:ea typeface="宋体" charset="0"/>
                <a:cs typeface="宋体" charset="0"/>
              </a:rPr>
              <a:t>c</a:t>
            </a:r>
            <a:r>
              <a:rPr lang="en-US" altLang="zh-CN" sz="1600">
                <a:latin typeface="Tahoma" charset="0"/>
                <a:ea typeface="宋体" charset="0"/>
                <a:cs typeface="宋体" charset="0"/>
              </a:rPr>
              <a:t>, N</a:t>
            </a:r>
            <a:r>
              <a:rPr lang="en-US" altLang="zh-CN" sz="1600" baseline="-25000">
                <a:latin typeface="Tahoma" charset="0"/>
                <a:ea typeface="宋体" charset="0"/>
                <a:cs typeface="宋体" charset="0"/>
              </a:rPr>
              <a:t>c</a:t>
            </a:r>
          </a:p>
        </p:txBody>
      </p:sp>
      <p:sp>
        <p:nvSpPr>
          <p:cNvPr id="130057" name="Line 9"/>
          <p:cNvSpPr>
            <a:spLocks noChangeShapeType="1"/>
          </p:cNvSpPr>
          <p:nvPr/>
        </p:nvSpPr>
        <p:spPr bwMode="auto">
          <a:xfrm flipV="1">
            <a:off x="2514600" y="4397375"/>
            <a:ext cx="3162300" cy="127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58" name="Text Box 10"/>
          <p:cNvSpPr txBox="1">
            <a:spLocks noChangeArrowheads="1"/>
          </p:cNvSpPr>
          <p:nvPr/>
        </p:nvSpPr>
        <p:spPr bwMode="auto">
          <a:xfrm>
            <a:off x="2547938" y="3989388"/>
            <a:ext cx="18716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600">
                <a:latin typeface="Tahoma" charset="0"/>
                <a:ea typeface="宋体" charset="0"/>
                <a:cs typeface="宋体" charset="0"/>
              </a:rPr>
              <a:t>ClientKeyExchange</a:t>
            </a:r>
            <a:endParaRPr lang="en-US" altLang="zh-CN" sz="1600" baseline="-25000">
              <a:latin typeface="Tahoma" charset="0"/>
              <a:ea typeface="宋体" charset="0"/>
              <a:cs typeface="宋体" charset="0"/>
            </a:endParaRPr>
          </a:p>
        </p:txBody>
      </p:sp>
      <p:sp>
        <p:nvSpPr>
          <p:cNvPr id="130059" name="AutoShape 11"/>
          <p:cNvSpPr>
            <a:spLocks noChangeArrowheads="1"/>
          </p:cNvSpPr>
          <p:nvPr/>
        </p:nvSpPr>
        <p:spPr bwMode="auto">
          <a:xfrm>
            <a:off x="2743200" y="4827588"/>
            <a:ext cx="4495800" cy="1143000"/>
          </a:xfrm>
          <a:prstGeom prst="wedgeRectCallout">
            <a:avLst>
              <a:gd name="adj1" fmla="val -28319"/>
              <a:gd name="adj2" fmla="val -94583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altLang="zh-CN">
                <a:latin typeface="Tahoma" charset="0"/>
                <a:ea typeface="宋体" charset="0"/>
                <a:cs typeface="宋体" charset="0"/>
              </a:rPr>
              <a:t>Client generates some secret key material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altLang="zh-CN">
                <a:latin typeface="Tahoma" charset="0"/>
                <a:ea typeface="宋体" charset="0"/>
                <a:cs typeface="宋体" charset="0"/>
              </a:rPr>
              <a:t>and sends it to the server encrypted with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altLang="zh-CN">
                <a:latin typeface="Tahoma" charset="0"/>
                <a:ea typeface="宋体" charset="0"/>
                <a:cs typeface="宋体" charset="0"/>
              </a:rPr>
              <a:t>the server’s public key (if using RSA)</a:t>
            </a:r>
          </a:p>
        </p:txBody>
      </p:sp>
    </p:spTree>
    <p:extLst>
      <p:ext uri="{BB962C8B-B14F-4D97-AF65-F5344CB8AC3E}">
        <p14:creationId xmlns:p14="http://schemas.microsoft.com/office/powerpoint/2010/main" val="3376540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/>
          </p:cNvSpPr>
          <p:nvPr>
            <p:ph type="title"/>
          </p:nvPr>
        </p:nvSpPr>
        <p:spPr>
          <a:xfrm>
            <a:off x="990600" y="457200"/>
            <a:ext cx="7848600" cy="1143000"/>
          </a:xfrm>
          <a:noFill/>
        </p:spPr>
        <p:txBody>
          <a:bodyPr/>
          <a:lstStyle/>
          <a:p>
            <a:r>
              <a:rPr lang="zh-CN" altLang="en-US" sz="3900" dirty="0">
                <a:latin typeface="Gill Sans MT" charset="0"/>
                <a:ea typeface="宋体" charset="0"/>
                <a:cs typeface="宋体" charset="0"/>
              </a:rPr>
              <a:t>“</a:t>
            </a:r>
            <a:r>
              <a:rPr lang="en-US" altLang="zh-CN" sz="3900" dirty="0">
                <a:latin typeface="Gill Sans MT" charset="0"/>
                <a:ea typeface="宋体" charset="0"/>
                <a:cs typeface="宋体" charset="0"/>
              </a:rPr>
              <a:t>Core” SSL 3.0 </a:t>
            </a:r>
            <a:r>
              <a:rPr lang="en-US" altLang="zh-CN" sz="3900" dirty="0" smtClean="0">
                <a:latin typeface="Gill Sans MT" charset="0"/>
                <a:ea typeface="宋体" charset="0"/>
                <a:cs typeface="宋体" charset="0"/>
              </a:rPr>
              <a:t>Handshake</a:t>
            </a:r>
            <a:endParaRPr lang="en-US" altLang="zh-CN" sz="3900" dirty="0">
              <a:latin typeface="Gill Sans MT" charset="0"/>
              <a:ea typeface="宋体" charset="0"/>
              <a:cs typeface="宋体" charset="0"/>
            </a:endParaRPr>
          </a:p>
        </p:txBody>
      </p:sp>
      <p:pic>
        <p:nvPicPr>
          <p:cNvPr id="134147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54175"/>
            <a:ext cx="7620000" cy="383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148" name="Text Box 15"/>
          <p:cNvSpPr txBox="1">
            <a:spLocks noChangeArrowheads="1"/>
          </p:cNvSpPr>
          <p:nvPr/>
        </p:nvSpPr>
        <p:spPr bwMode="auto">
          <a:xfrm>
            <a:off x="830375" y="5410200"/>
            <a:ext cx="80010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200" dirty="0">
                <a:ea typeface="宋体" charset="0"/>
                <a:cs typeface="宋体" charset="0"/>
              </a:rPr>
              <a:t>The </a:t>
            </a:r>
            <a:r>
              <a:rPr lang="en-US" altLang="zh-CN" sz="2200" dirty="0" smtClean="0">
                <a:ea typeface="宋体" charset="0"/>
                <a:cs typeface="宋体" charset="0"/>
              </a:rPr>
              <a:t>reading shows </a:t>
            </a:r>
            <a:r>
              <a:rPr lang="en-US" altLang="zh-CN" sz="2200" dirty="0">
                <a:ea typeface="宋体" charset="0"/>
                <a:cs typeface="宋体" charset="0"/>
              </a:rPr>
              <a:t>the above protocol which is the same as the protocol in the previous slide. </a:t>
            </a:r>
            <a:r>
              <a:rPr lang="en-US" altLang="zh-CN" sz="2200" dirty="0">
                <a:solidFill>
                  <a:srgbClr val="0000CC"/>
                </a:solidFill>
                <a:ea typeface="宋体" charset="0"/>
                <a:cs typeface="宋体" charset="0"/>
              </a:rPr>
              <a:t>Find out the correspondence between the different notations that denote the same thing in these two protocols.</a:t>
            </a:r>
          </a:p>
        </p:txBody>
      </p:sp>
    </p:spTree>
    <p:extLst>
      <p:ext uri="{BB962C8B-B14F-4D97-AF65-F5344CB8AC3E}">
        <p14:creationId xmlns:p14="http://schemas.microsoft.com/office/powerpoint/2010/main" val="2027088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/>
          </p:cNvSpPr>
          <p:nvPr>
            <p:ph type="title"/>
          </p:nvPr>
        </p:nvSpPr>
        <p:spPr>
          <a:xfrm>
            <a:off x="990600" y="457200"/>
            <a:ext cx="7499350" cy="1143000"/>
          </a:xfrm>
          <a:noFill/>
        </p:spPr>
        <p:txBody>
          <a:bodyPr/>
          <a:lstStyle/>
          <a:p>
            <a:r>
              <a:rPr lang="zh-CN" altLang="en-US">
                <a:latin typeface="Gill Sans MT" charset="0"/>
                <a:ea typeface="宋体" charset="0"/>
                <a:cs typeface="宋体" charset="0"/>
              </a:rPr>
              <a:t>“</a:t>
            </a:r>
            <a:r>
              <a:rPr lang="en-US" altLang="zh-CN">
                <a:latin typeface="Gill Sans MT" charset="0"/>
                <a:ea typeface="宋体" charset="0"/>
                <a:cs typeface="宋体" charset="0"/>
              </a:rPr>
              <a:t>Core” SSL 3.0 Handshake</a:t>
            </a:r>
          </a:p>
        </p:txBody>
      </p:sp>
      <p:sp>
        <p:nvSpPr>
          <p:cNvPr id="132099" name="Oval 3"/>
          <p:cNvSpPr>
            <a:spLocks noChangeArrowheads="1"/>
          </p:cNvSpPr>
          <p:nvPr/>
        </p:nvSpPr>
        <p:spPr bwMode="auto">
          <a:xfrm>
            <a:off x="1066800" y="1971675"/>
            <a:ext cx="1054100" cy="409892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440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rPr>
              <a:t>C</a:t>
            </a:r>
          </a:p>
        </p:txBody>
      </p:sp>
      <p:sp>
        <p:nvSpPr>
          <p:cNvPr id="132100" name="Line 4"/>
          <p:cNvSpPr>
            <a:spLocks noChangeShapeType="1"/>
          </p:cNvSpPr>
          <p:nvPr/>
        </p:nvSpPr>
        <p:spPr bwMode="auto">
          <a:xfrm flipV="1">
            <a:off x="2552700" y="2184400"/>
            <a:ext cx="3162300" cy="127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01" name="Line 5"/>
          <p:cNvSpPr>
            <a:spLocks noChangeShapeType="1"/>
          </p:cNvSpPr>
          <p:nvPr/>
        </p:nvSpPr>
        <p:spPr bwMode="auto">
          <a:xfrm>
            <a:off x="4202113" y="3556000"/>
            <a:ext cx="3265487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02" name="Text Box 6"/>
          <p:cNvSpPr txBox="1">
            <a:spLocks noChangeArrowheads="1"/>
          </p:cNvSpPr>
          <p:nvPr/>
        </p:nvSpPr>
        <p:spPr bwMode="auto">
          <a:xfrm>
            <a:off x="5334000" y="2541588"/>
            <a:ext cx="2603500" cy="102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800">
                <a:latin typeface="Tahoma" charset="0"/>
                <a:ea typeface="宋体" charset="0"/>
                <a:cs typeface="宋体" charset="0"/>
              </a:rPr>
              <a:t>Version</a:t>
            </a:r>
            <a:r>
              <a:rPr lang="en-US" altLang="zh-CN" sz="1800" baseline="-25000">
                <a:latin typeface="Tahoma" charset="0"/>
                <a:ea typeface="宋体" charset="0"/>
                <a:cs typeface="宋体" charset="0"/>
              </a:rPr>
              <a:t>s</a:t>
            </a:r>
            <a:r>
              <a:rPr lang="en-US" altLang="zh-CN" sz="1800">
                <a:latin typeface="Tahoma" charset="0"/>
                <a:ea typeface="宋体" charset="0"/>
                <a:cs typeface="宋体" charset="0"/>
              </a:rPr>
              <a:t>=3.0, suite</a:t>
            </a:r>
            <a:r>
              <a:rPr lang="en-US" altLang="zh-CN" sz="1800" baseline="-25000">
                <a:latin typeface="Tahoma" charset="0"/>
                <a:ea typeface="宋体" charset="0"/>
                <a:cs typeface="宋体" charset="0"/>
              </a:rPr>
              <a:t>s</a:t>
            </a:r>
            <a:r>
              <a:rPr lang="en-US" altLang="zh-CN" sz="1800">
                <a:latin typeface="Tahoma" charset="0"/>
                <a:ea typeface="宋体" charset="0"/>
                <a:cs typeface="宋体" charset="0"/>
              </a:rPr>
              <a:t>, N</a:t>
            </a:r>
            <a:r>
              <a:rPr lang="en-US" altLang="zh-CN" sz="1800" baseline="-25000">
                <a:latin typeface="Tahoma" charset="0"/>
                <a:ea typeface="宋体" charset="0"/>
                <a:cs typeface="宋体" charset="0"/>
              </a:rPr>
              <a:t>s</a:t>
            </a:r>
            <a:r>
              <a:rPr lang="en-US" altLang="zh-CN" sz="1800">
                <a:latin typeface="Tahoma" charset="0"/>
                <a:ea typeface="宋体" charset="0"/>
                <a:cs typeface="宋体" charset="0"/>
              </a:rPr>
              <a:t>,</a:t>
            </a:r>
          </a:p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800">
                <a:latin typeface="Tahoma" charset="0"/>
                <a:ea typeface="宋体" charset="0"/>
                <a:cs typeface="宋体" charset="0"/>
              </a:rPr>
              <a:t>sig</a:t>
            </a:r>
            <a:r>
              <a:rPr lang="en-US" altLang="zh-CN" sz="1800" baseline="-25000">
                <a:latin typeface="Tahoma" charset="0"/>
                <a:ea typeface="宋体" charset="0"/>
                <a:cs typeface="宋体" charset="0"/>
              </a:rPr>
              <a:t>ca</a:t>
            </a:r>
            <a:r>
              <a:rPr lang="en-US" altLang="zh-CN" sz="1800">
                <a:latin typeface="Tahoma" charset="0"/>
                <a:ea typeface="宋体" charset="0"/>
                <a:cs typeface="宋体" charset="0"/>
              </a:rPr>
              <a:t>(S,K</a:t>
            </a:r>
            <a:r>
              <a:rPr lang="en-US" altLang="zh-CN" sz="1800" baseline="-25000">
                <a:latin typeface="Tahoma" charset="0"/>
                <a:ea typeface="宋体" charset="0"/>
                <a:cs typeface="宋体" charset="0"/>
              </a:rPr>
              <a:t>s</a:t>
            </a:r>
            <a:r>
              <a:rPr lang="en-US" altLang="zh-CN" sz="1800">
                <a:latin typeface="Tahoma" charset="0"/>
                <a:ea typeface="宋体" charset="0"/>
                <a:cs typeface="宋体" charset="0"/>
              </a:rPr>
              <a:t>),</a:t>
            </a:r>
          </a:p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800">
                <a:latin typeface="Tahoma" charset="0"/>
                <a:ea typeface="宋体" charset="0"/>
                <a:cs typeface="宋体" charset="0"/>
              </a:rPr>
              <a:t>“ServerHelloDone”</a:t>
            </a:r>
          </a:p>
        </p:txBody>
      </p:sp>
      <p:sp>
        <p:nvSpPr>
          <p:cNvPr id="132103" name="Oval 7"/>
          <p:cNvSpPr>
            <a:spLocks noChangeArrowheads="1"/>
          </p:cNvSpPr>
          <p:nvPr/>
        </p:nvSpPr>
        <p:spPr bwMode="auto">
          <a:xfrm>
            <a:off x="8013700" y="1895475"/>
            <a:ext cx="1054100" cy="409892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440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rPr>
              <a:t>S</a:t>
            </a:r>
          </a:p>
        </p:txBody>
      </p:sp>
      <p:sp>
        <p:nvSpPr>
          <p:cNvPr id="132104" name="Text Box 8"/>
          <p:cNvSpPr txBox="1">
            <a:spLocks noChangeArrowheads="1"/>
          </p:cNvSpPr>
          <p:nvPr/>
        </p:nvSpPr>
        <p:spPr bwMode="auto">
          <a:xfrm>
            <a:off x="2360613" y="1752600"/>
            <a:ext cx="2549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800">
                <a:latin typeface="Tahoma" charset="0"/>
                <a:ea typeface="宋体" charset="0"/>
                <a:cs typeface="宋体" charset="0"/>
              </a:rPr>
              <a:t>Version</a:t>
            </a:r>
            <a:r>
              <a:rPr lang="en-US" altLang="zh-CN" sz="1800" baseline="-25000">
                <a:latin typeface="Tahoma" charset="0"/>
                <a:ea typeface="宋体" charset="0"/>
                <a:cs typeface="宋体" charset="0"/>
              </a:rPr>
              <a:t>c</a:t>
            </a:r>
            <a:r>
              <a:rPr lang="en-US" altLang="zh-CN" sz="1800">
                <a:latin typeface="Tahoma" charset="0"/>
                <a:ea typeface="宋体" charset="0"/>
                <a:cs typeface="宋体" charset="0"/>
              </a:rPr>
              <a:t>=3.0, suite</a:t>
            </a:r>
            <a:r>
              <a:rPr lang="en-US" altLang="zh-CN" sz="1800" baseline="-25000">
                <a:latin typeface="Tahoma" charset="0"/>
                <a:ea typeface="宋体" charset="0"/>
                <a:cs typeface="宋体" charset="0"/>
              </a:rPr>
              <a:t>c</a:t>
            </a:r>
            <a:r>
              <a:rPr lang="en-US" altLang="zh-CN" sz="1800">
                <a:latin typeface="Tahoma" charset="0"/>
                <a:ea typeface="宋体" charset="0"/>
                <a:cs typeface="宋体" charset="0"/>
              </a:rPr>
              <a:t>, N</a:t>
            </a:r>
            <a:r>
              <a:rPr lang="en-US" altLang="zh-CN" sz="1800" baseline="-25000">
                <a:latin typeface="Tahoma" charset="0"/>
                <a:ea typeface="宋体" charset="0"/>
                <a:cs typeface="宋体" charset="0"/>
              </a:rPr>
              <a:t>c</a:t>
            </a:r>
          </a:p>
        </p:txBody>
      </p:sp>
      <p:sp>
        <p:nvSpPr>
          <p:cNvPr id="132105" name="Line 9"/>
          <p:cNvSpPr>
            <a:spLocks noChangeShapeType="1"/>
          </p:cNvSpPr>
          <p:nvPr/>
        </p:nvSpPr>
        <p:spPr bwMode="auto">
          <a:xfrm flipV="1">
            <a:off x="2514600" y="4497388"/>
            <a:ext cx="3162300" cy="127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06" name="Text Box 10"/>
          <p:cNvSpPr txBox="1">
            <a:spLocks noChangeArrowheads="1"/>
          </p:cNvSpPr>
          <p:nvPr/>
        </p:nvSpPr>
        <p:spPr bwMode="auto">
          <a:xfrm>
            <a:off x="2374900" y="4065588"/>
            <a:ext cx="12620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800">
                <a:latin typeface="Tahoma" charset="0"/>
                <a:ea typeface="宋体" charset="0"/>
                <a:cs typeface="宋体" charset="0"/>
              </a:rPr>
              <a:t>{Secret</a:t>
            </a:r>
            <a:r>
              <a:rPr lang="en-US" altLang="zh-CN" sz="1800" baseline="-25000">
                <a:latin typeface="Tahoma" charset="0"/>
                <a:ea typeface="宋体" charset="0"/>
                <a:cs typeface="宋体" charset="0"/>
              </a:rPr>
              <a:t>c</a:t>
            </a:r>
            <a:r>
              <a:rPr lang="en-US" altLang="zh-CN" sz="1800">
                <a:latin typeface="Tahoma" charset="0"/>
                <a:ea typeface="宋体" charset="0"/>
                <a:cs typeface="宋体" charset="0"/>
              </a:rPr>
              <a:t>}</a:t>
            </a:r>
            <a:r>
              <a:rPr lang="en-US" altLang="zh-CN" sz="1800" baseline="-25000">
                <a:latin typeface="Tahoma" charset="0"/>
                <a:ea typeface="宋体" charset="0"/>
                <a:cs typeface="宋体" charset="0"/>
              </a:rPr>
              <a:t>Ks</a:t>
            </a:r>
          </a:p>
        </p:txBody>
      </p:sp>
      <p:sp>
        <p:nvSpPr>
          <p:cNvPr id="132107" name="Text Box 11"/>
          <p:cNvSpPr txBox="1">
            <a:spLocks noChangeArrowheads="1"/>
          </p:cNvSpPr>
          <p:nvPr/>
        </p:nvSpPr>
        <p:spPr bwMode="auto">
          <a:xfrm>
            <a:off x="2487613" y="5492750"/>
            <a:ext cx="23241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800">
                <a:latin typeface="Tahoma" charset="0"/>
                <a:ea typeface="宋体" charset="0"/>
                <a:cs typeface="宋体" charset="0"/>
              </a:rPr>
              <a:t>switch to key derived</a:t>
            </a:r>
          </a:p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800">
                <a:latin typeface="Tahoma" charset="0"/>
                <a:ea typeface="宋体" charset="0"/>
                <a:cs typeface="宋体" charset="0"/>
              </a:rPr>
              <a:t>from secret</a:t>
            </a:r>
            <a:r>
              <a:rPr lang="en-US" altLang="zh-CN" sz="1800" baseline="-25000">
                <a:latin typeface="Tahoma" charset="0"/>
                <a:ea typeface="宋体" charset="0"/>
                <a:cs typeface="宋体" charset="0"/>
              </a:rPr>
              <a:t>c</a:t>
            </a:r>
            <a:r>
              <a:rPr lang="en-US" altLang="zh-CN" sz="1800">
                <a:latin typeface="Tahoma" charset="0"/>
                <a:ea typeface="宋体" charset="0"/>
                <a:cs typeface="宋体" charset="0"/>
              </a:rPr>
              <a:t>, N</a:t>
            </a:r>
            <a:r>
              <a:rPr lang="en-US" altLang="zh-CN" sz="1800" baseline="-25000">
                <a:latin typeface="Tahoma" charset="0"/>
                <a:ea typeface="宋体" charset="0"/>
                <a:cs typeface="宋体" charset="0"/>
              </a:rPr>
              <a:t>c</a:t>
            </a:r>
            <a:r>
              <a:rPr lang="en-US" altLang="zh-CN" sz="1800">
                <a:latin typeface="Tahoma" charset="0"/>
                <a:ea typeface="宋体" charset="0"/>
                <a:cs typeface="宋体" charset="0"/>
              </a:rPr>
              <a:t>, N</a:t>
            </a:r>
            <a:r>
              <a:rPr lang="en-US" altLang="zh-CN" sz="1800" baseline="-25000">
                <a:latin typeface="Tahoma" charset="0"/>
                <a:ea typeface="宋体" charset="0"/>
                <a:cs typeface="宋体" charset="0"/>
              </a:rPr>
              <a:t>s</a:t>
            </a:r>
          </a:p>
        </p:txBody>
      </p:sp>
      <p:sp>
        <p:nvSpPr>
          <p:cNvPr id="132108" name="Text Box 12"/>
          <p:cNvSpPr txBox="1">
            <a:spLocks noChangeArrowheads="1"/>
          </p:cNvSpPr>
          <p:nvPr/>
        </p:nvSpPr>
        <p:spPr bwMode="auto">
          <a:xfrm>
            <a:off x="2459038" y="4675188"/>
            <a:ext cx="4906962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800">
                <a:latin typeface="Tahoma" charset="0"/>
                <a:ea typeface="宋体" charset="0"/>
                <a:cs typeface="宋体" charset="0"/>
              </a:rPr>
              <a:t>If the protocol is correct, C and S share</a:t>
            </a:r>
          </a:p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800">
                <a:latin typeface="Tahoma" charset="0"/>
                <a:ea typeface="宋体" charset="0"/>
                <a:cs typeface="宋体" charset="0"/>
              </a:rPr>
              <a:t>some secret key material (secret</a:t>
            </a:r>
            <a:r>
              <a:rPr lang="en-US" altLang="zh-CN" sz="1800" baseline="-25000">
                <a:latin typeface="Tahoma" charset="0"/>
                <a:ea typeface="宋体" charset="0"/>
                <a:cs typeface="宋体" charset="0"/>
              </a:rPr>
              <a:t>c</a:t>
            </a:r>
            <a:r>
              <a:rPr lang="en-US" altLang="zh-CN" sz="1800">
                <a:latin typeface="Tahoma" charset="0"/>
                <a:ea typeface="宋体" charset="0"/>
                <a:cs typeface="宋体" charset="0"/>
              </a:rPr>
              <a:t>) at this point</a:t>
            </a:r>
          </a:p>
        </p:txBody>
      </p:sp>
      <p:sp>
        <p:nvSpPr>
          <p:cNvPr id="132109" name="Text Box 13"/>
          <p:cNvSpPr txBox="1">
            <a:spLocks noChangeArrowheads="1"/>
          </p:cNvSpPr>
          <p:nvPr/>
        </p:nvSpPr>
        <p:spPr bwMode="auto">
          <a:xfrm>
            <a:off x="5562600" y="5492750"/>
            <a:ext cx="23241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800">
                <a:latin typeface="Tahoma" charset="0"/>
                <a:ea typeface="宋体" charset="0"/>
                <a:cs typeface="宋体" charset="0"/>
              </a:rPr>
              <a:t>switch to key derived</a:t>
            </a:r>
          </a:p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800">
                <a:latin typeface="Tahoma" charset="0"/>
                <a:ea typeface="宋体" charset="0"/>
                <a:cs typeface="宋体" charset="0"/>
              </a:rPr>
              <a:t>from secret</a:t>
            </a:r>
            <a:r>
              <a:rPr lang="en-US" altLang="zh-CN" sz="1800" baseline="-25000">
                <a:latin typeface="Tahoma" charset="0"/>
                <a:ea typeface="宋体" charset="0"/>
                <a:cs typeface="宋体" charset="0"/>
              </a:rPr>
              <a:t>c</a:t>
            </a:r>
            <a:r>
              <a:rPr lang="en-US" altLang="zh-CN" sz="1800">
                <a:latin typeface="Tahoma" charset="0"/>
                <a:ea typeface="宋体" charset="0"/>
                <a:cs typeface="宋体" charset="0"/>
              </a:rPr>
              <a:t>, N</a:t>
            </a:r>
            <a:r>
              <a:rPr lang="en-US" altLang="zh-CN" sz="1800" baseline="-25000">
                <a:latin typeface="Tahoma" charset="0"/>
                <a:ea typeface="宋体" charset="0"/>
                <a:cs typeface="宋体" charset="0"/>
              </a:rPr>
              <a:t>c</a:t>
            </a:r>
            <a:r>
              <a:rPr lang="en-US" altLang="zh-CN" sz="1800">
                <a:latin typeface="Tahoma" charset="0"/>
                <a:ea typeface="宋体" charset="0"/>
                <a:cs typeface="宋体" charset="0"/>
              </a:rPr>
              <a:t>, N</a:t>
            </a:r>
            <a:r>
              <a:rPr lang="en-US" altLang="zh-CN" sz="1800" baseline="-25000">
                <a:latin typeface="Tahoma" charset="0"/>
                <a:ea typeface="宋体" charset="0"/>
                <a:cs typeface="宋体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513769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/>
          </p:cNvSpPr>
          <p:nvPr>
            <p:ph type="title"/>
          </p:nvPr>
        </p:nvSpPr>
        <p:spPr>
          <a:xfrm>
            <a:off x="1066800" y="457200"/>
            <a:ext cx="7499350" cy="1143000"/>
          </a:xfrm>
          <a:noFill/>
        </p:spPr>
        <p:txBody>
          <a:bodyPr/>
          <a:lstStyle/>
          <a:p>
            <a:r>
              <a:rPr lang="en-US" altLang="zh-CN" dirty="0">
                <a:latin typeface="Gill Sans MT" charset="0"/>
                <a:ea typeface="宋体" charset="0"/>
                <a:cs typeface="宋体" charset="0"/>
              </a:rPr>
              <a:t>Version </a:t>
            </a:r>
            <a:r>
              <a:rPr lang="en-US" altLang="zh-CN" dirty="0" smtClean="0">
                <a:latin typeface="Gill Sans MT" charset="0"/>
                <a:ea typeface="宋体" charset="0"/>
                <a:cs typeface="宋体" charset="0"/>
              </a:rPr>
              <a:t>Downgrade Attack</a:t>
            </a:r>
            <a:endParaRPr lang="en-US" altLang="zh-CN" dirty="0">
              <a:latin typeface="Gill Sans MT" charset="0"/>
              <a:ea typeface="宋体" charset="0"/>
              <a:cs typeface="宋体" charset="0"/>
            </a:endParaRPr>
          </a:p>
        </p:txBody>
      </p:sp>
      <p:sp>
        <p:nvSpPr>
          <p:cNvPr id="136195" name="Oval 3"/>
          <p:cNvSpPr>
            <a:spLocks noChangeArrowheads="1"/>
          </p:cNvSpPr>
          <p:nvPr/>
        </p:nvSpPr>
        <p:spPr bwMode="auto">
          <a:xfrm>
            <a:off x="1066800" y="1844675"/>
            <a:ext cx="1054100" cy="409892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440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rPr>
              <a:t>C</a:t>
            </a:r>
          </a:p>
        </p:txBody>
      </p:sp>
      <p:sp>
        <p:nvSpPr>
          <p:cNvPr id="136196" name="Line 4"/>
          <p:cNvSpPr>
            <a:spLocks noChangeShapeType="1"/>
          </p:cNvSpPr>
          <p:nvPr/>
        </p:nvSpPr>
        <p:spPr bwMode="auto">
          <a:xfrm flipV="1">
            <a:off x="2552700" y="2057400"/>
            <a:ext cx="3162300" cy="127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197" name="Line 5"/>
          <p:cNvSpPr>
            <a:spLocks noChangeShapeType="1"/>
          </p:cNvSpPr>
          <p:nvPr/>
        </p:nvSpPr>
        <p:spPr bwMode="auto">
          <a:xfrm>
            <a:off x="4202113" y="3429000"/>
            <a:ext cx="3265487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198" name="Text Box 6"/>
          <p:cNvSpPr txBox="1">
            <a:spLocks noChangeArrowheads="1"/>
          </p:cNvSpPr>
          <p:nvPr/>
        </p:nvSpPr>
        <p:spPr bwMode="auto">
          <a:xfrm>
            <a:off x="5334000" y="2438400"/>
            <a:ext cx="237331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600">
                <a:latin typeface="Tahoma" charset="0"/>
                <a:ea typeface="宋体" charset="0"/>
                <a:cs typeface="宋体" charset="0"/>
              </a:rPr>
              <a:t>Version</a:t>
            </a:r>
            <a:r>
              <a:rPr lang="en-US" altLang="zh-CN" sz="1600" baseline="-25000">
                <a:latin typeface="Tahoma" charset="0"/>
                <a:ea typeface="宋体" charset="0"/>
                <a:cs typeface="宋体" charset="0"/>
              </a:rPr>
              <a:t>s</a:t>
            </a:r>
            <a:r>
              <a:rPr lang="en-US" altLang="zh-CN" sz="1600">
                <a:latin typeface="Tahoma" charset="0"/>
                <a:ea typeface="宋体" charset="0"/>
                <a:cs typeface="宋体" charset="0"/>
              </a:rPr>
              <a:t>=</a:t>
            </a:r>
            <a:r>
              <a:rPr lang="en-US" altLang="zh-CN" sz="1600" b="1">
                <a:solidFill>
                  <a:schemeClr val="accent1"/>
                </a:solidFill>
                <a:latin typeface="Tahoma" charset="0"/>
                <a:ea typeface="宋体" charset="0"/>
                <a:cs typeface="宋体" charset="0"/>
              </a:rPr>
              <a:t>2.0</a:t>
            </a:r>
            <a:r>
              <a:rPr lang="en-US" altLang="zh-CN" sz="1600">
                <a:latin typeface="Tahoma" charset="0"/>
                <a:ea typeface="宋体" charset="0"/>
                <a:cs typeface="宋体" charset="0"/>
              </a:rPr>
              <a:t>, suite</a:t>
            </a:r>
            <a:r>
              <a:rPr lang="en-US" altLang="zh-CN" sz="1600" baseline="-25000">
                <a:latin typeface="Tahoma" charset="0"/>
                <a:ea typeface="宋体" charset="0"/>
                <a:cs typeface="宋体" charset="0"/>
              </a:rPr>
              <a:t>s</a:t>
            </a:r>
            <a:r>
              <a:rPr lang="en-US" altLang="zh-CN" sz="1600">
                <a:latin typeface="Tahoma" charset="0"/>
                <a:ea typeface="宋体" charset="0"/>
                <a:cs typeface="宋体" charset="0"/>
              </a:rPr>
              <a:t>, N</a:t>
            </a:r>
            <a:r>
              <a:rPr lang="en-US" altLang="zh-CN" sz="1600" baseline="-25000">
                <a:latin typeface="Tahoma" charset="0"/>
                <a:ea typeface="宋体" charset="0"/>
                <a:cs typeface="宋体" charset="0"/>
              </a:rPr>
              <a:t>s</a:t>
            </a:r>
            <a:r>
              <a:rPr lang="en-US" altLang="zh-CN" sz="1600">
                <a:latin typeface="Tahoma" charset="0"/>
                <a:ea typeface="宋体" charset="0"/>
                <a:cs typeface="宋体" charset="0"/>
              </a:rPr>
              <a:t>,</a:t>
            </a:r>
          </a:p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600">
                <a:latin typeface="Tahoma" charset="0"/>
                <a:ea typeface="宋体" charset="0"/>
                <a:cs typeface="宋体" charset="0"/>
              </a:rPr>
              <a:t>sig</a:t>
            </a:r>
            <a:r>
              <a:rPr lang="en-US" altLang="zh-CN" sz="1600" baseline="-25000">
                <a:latin typeface="Tahoma" charset="0"/>
                <a:ea typeface="宋体" charset="0"/>
                <a:cs typeface="宋体" charset="0"/>
              </a:rPr>
              <a:t>ca</a:t>
            </a:r>
            <a:r>
              <a:rPr lang="en-US" altLang="zh-CN" sz="1600">
                <a:latin typeface="Tahoma" charset="0"/>
                <a:ea typeface="宋体" charset="0"/>
                <a:cs typeface="宋体" charset="0"/>
              </a:rPr>
              <a:t>(S,K</a:t>
            </a:r>
            <a:r>
              <a:rPr lang="en-US" altLang="zh-CN" sz="1600" baseline="-25000">
                <a:latin typeface="Tahoma" charset="0"/>
                <a:ea typeface="宋体" charset="0"/>
                <a:cs typeface="宋体" charset="0"/>
              </a:rPr>
              <a:t>s</a:t>
            </a:r>
            <a:r>
              <a:rPr lang="en-US" altLang="zh-CN" sz="1600">
                <a:latin typeface="Tahoma" charset="0"/>
                <a:ea typeface="宋体" charset="0"/>
                <a:cs typeface="宋体" charset="0"/>
              </a:rPr>
              <a:t>),</a:t>
            </a:r>
          </a:p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600">
                <a:latin typeface="Tahoma" charset="0"/>
                <a:ea typeface="宋体" charset="0"/>
                <a:cs typeface="宋体" charset="0"/>
              </a:rPr>
              <a:t>“ServerHelloDone”</a:t>
            </a:r>
          </a:p>
        </p:txBody>
      </p:sp>
      <p:sp>
        <p:nvSpPr>
          <p:cNvPr id="136199" name="Oval 7"/>
          <p:cNvSpPr>
            <a:spLocks noChangeArrowheads="1"/>
          </p:cNvSpPr>
          <p:nvPr/>
        </p:nvSpPr>
        <p:spPr bwMode="auto">
          <a:xfrm>
            <a:off x="8013700" y="1768475"/>
            <a:ext cx="1054100" cy="409892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440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rPr>
              <a:t>S</a:t>
            </a:r>
          </a:p>
        </p:txBody>
      </p:sp>
      <p:sp>
        <p:nvSpPr>
          <p:cNvPr id="136200" name="Text Box 8"/>
          <p:cNvSpPr txBox="1">
            <a:spLocks noChangeArrowheads="1"/>
          </p:cNvSpPr>
          <p:nvPr/>
        </p:nvSpPr>
        <p:spPr bwMode="auto">
          <a:xfrm>
            <a:off x="2465388" y="1649413"/>
            <a:ext cx="2339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600">
                <a:latin typeface="Tahoma" charset="0"/>
                <a:ea typeface="宋体" charset="0"/>
                <a:cs typeface="宋体" charset="0"/>
              </a:rPr>
              <a:t>Version</a:t>
            </a:r>
            <a:r>
              <a:rPr lang="en-US" altLang="zh-CN" sz="1600" baseline="-25000">
                <a:latin typeface="Tahoma" charset="0"/>
                <a:ea typeface="宋体" charset="0"/>
                <a:cs typeface="宋体" charset="0"/>
              </a:rPr>
              <a:t>c</a:t>
            </a:r>
            <a:r>
              <a:rPr lang="en-US" altLang="zh-CN" sz="1600">
                <a:latin typeface="Tahoma" charset="0"/>
                <a:ea typeface="宋体" charset="0"/>
                <a:cs typeface="宋体" charset="0"/>
              </a:rPr>
              <a:t>=</a:t>
            </a:r>
            <a:r>
              <a:rPr lang="en-US" altLang="zh-CN" sz="1600" b="1">
                <a:solidFill>
                  <a:schemeClr val="accent1"/>
                </a:solidFill>
                <a:latin typeface="Tahoma" charset="0"/>
                <a:ea typeface="宋体" charset="0"/>
                <a:cs typeface="宋体" charset="0"/>
              </a:rPr>
              <a:t>2.0</a:t>
            </a:r>
            <a:r>
              <a:rPr lang="en-US" altLang="zh-CN" sz="1600">
                <a:latin typeface="Tahoma" charset="0"/>
                <a:ea typeface="宋体" charset="0"/>
                <a:cs typeface="宋体" charset="0"/>
              </a:rPr>
              <a:t>, suite</a:t>
            </a:r>
            <a:r>
              <a:rPr lang="en-US" altLang="zh-CN" sz="1600" baseline="-25000">
                <a:latin typeface="Tahoma" charset="0"/>
                <a:ea typeface="宋体" charset="0"/>
                <a:cs typeface="宋体" charset="0"/>
              </a:rPr>
              <a:t>c</a:t>
            </a:r>
            <a:r>
              <a:rPr lang="en-US" altLang="zh-CN" sz="1600">
                <a:latin typeface="Tahoma" charset="0"/>
                <a:ea typeface="宋体" charset="0"/>
                <a:cs typeface="宋体" charset="0"/>
              </a:rPr>
              <a:t>, N</a:t>
            </a:r>
            <a:r>
              <a:rPr lang="en-US" altLang="zh-CN" sz="1600" baseline="-25000">
                <a:latin typeface="Tahoma" charset="0"/>
                <a:ea typeface="宋体" charset="0"/>
                <a:cs typeface="宋体" charset="0"/>
              </a:rPr>
              <a:t>c</a:t>
            </a:r>
          </a:p>
        </p:txBody>
      </p:sp>
      <p:sp>
        <p:nvSpPr>
          <p:cNvPr id="136201" name="Line 9"/>
          <p:cNvSpPr>
            <a:spLocks noChangeShapeType="1"/>
          </p:cNvSpPr>
          <p:nvPr/>
        </p:nvSpPr>
        <p:spPr bwMode="auto">
          <a:xfrm flipV="1">
            <a:off x="2514600" y="4370388"/>
            <a:ext cx="3162300" cy="127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02" name="Text Box 10"/>
          <p:cNvSpPr txBox="1">
            <a:spLocks noChangeArrowheads="1"/>
          </p:cNvSpPr>
          <p:nvPr/>
        </p:nvSpPr>
        <p:spPr bwMode="auto">
          <a:xfrm>
            <a:off x="2430463" y="3962400"/>
            <a:ext cx="11509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600">
                <a:latin typeface="Tahoma" charset="0"/>
                <a:ea typeface="宋体" charset="0"/>
                <a:cs typeface="宋体" charset="0"/>
              </a:rPr>
              <a:t>{Secret</a:t>
            </a:r>
            <a:r>
              <a:rPr lang="en-US" altLang="zh-CN" sz="1600" baseline="-25000">
                <a:latin typeface="Tahoma" charset="0"/>
                <a:ea typeface="宋体" charset="0"/>
                <a:cs typeface="宋体" charset="0"/>
              </a:rPr>
              <a:t>c</a:t>
            </a:r>
            <a:r>
              <a:rPr lang="en-US" altLang="zh-CN" sz="1600">
                <a:latin typeface="Tahoma" charset="0"/>
                <a:ea typeface="宋体" charset="0"/>
                <a:cs typeface="宋体" charset="0"/>
              </a:rPr>
              <a:t>}</a:t>
            </a:r>
            <a:r>
              <a:rPr lang="en-US" altLang="zh-CN" sz="1600" baseline="-25000">
                <a:latin typeface="Tahoma" charset="0"/>
                <a:ea typeface="宋体" charset="0"/>
                <a:cs typeface="宋体" charset="0"/>
              </a:rPr>
              <a:t>Ks</a:t>
            </a:r>
          </a:p>
        </p:txBody>
      </p:sp>
      <p:sp>
        <p:nvSpPr>
          <p:cNvPr id="136203" name="Text Box 11"/>
          <p:cNvSpPr txBox="1">
            <a:spLocks noChangeArrowheads="1"/>
          </p:cNvSpPr>
          <p:nvPr/>
        </p:nvSpPr>
        <p:spPr bwMode="auto">
          <a:xfrm>
            <a:off x="2509838" y="5018088"/>
            <a:ext cx="4845050" cy="102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800">
                <a:solidFill>
                  <a:srgbClr val="FF3300"/>
                </a:solidFill>
                <a:latin typeface="Tahoma" charset="0"/>
                <a:ea typeface="宋体" charset="0"/>
                <a:cs typeface="宋体" charset="0"/>
              </a:rPr>
              <a:t>C and S end up communicating using SSL 2.0 </a:t>
            </a:r>
          </a:p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800">
                <a:solidFill>
                  <a:srgbClr val="FF3300"/>
                </a:solidFill>
                <a:latin typeface="Tahoma" charset="0"/>
                <a:ea typeface="宋体" charset="0"/>
                <a:cs typeface="宋体" charset="0"/>
              </a:rPr>
              <a:t>(weaker earlier version of the protocol that</a:t>
            </a:r>
          </a:p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800">
                <a:solidFill>
                  <a:srgbClr val="FF3300"/>
                </a:solidFill>
                <a:latin typeface="Tahoma" charset="0"/>
                <a:ea typeface="宋体" charset="0"/>
                <a:cs typeface="宋体" charset="0"/>
              </a:rPr>
              <a:t>does </a:t>
            </a:r>
            <a:r>
              <a:rPr lang="en-US" altLang="zh-CN" sz="1800" u="sng">
                <a:solidFill>
                  <a:srgbClr val="FF3300"/>
                </a:solidFill>
                <a:latin typeface="Tahoma" charset="0"/>
                <a:ea typeface="宋体" charset="0"/>
                <a:cs typeface="宋体" charset="0"/>
              </a:rPr>
              <a:t>not</a:t>
            </a:r>
            <a:r>
              <a:rPr lang="en-US" altLang="zh-CN" sz="1800">
                <a:solidFill>
                  <a:srgbClr val="FF3300"/>
                </a:solidFill>
                <a:latin typeface="Tahoma" charset="0"/>
                <a:ea typeface="宋体" charset="0"/>
                <a:cs typeface="宋体" charset="0"/>
              </a:rPr>
              <a:t> include “Finished” messages)</a:t>
            </a:r>
          </a:p>
        </p:txBody>
      </p:sp>
      <p:sp>
        <p:nvSpPr>
          <p:cNvPr id="136204" name="AutoShape 12"/>
          <p:cNvSpPr>
            <a:spLocks noChangeArrowheads="1"/>
          </p:cNvSpPr>
          <p:nvPr/>
        </p:nvSpPr>
        <p:spPr bwMode="auto">
          <a:xfrm>
            <a:off x="3276600" y="1371600"/>
            <a:ext cx="1009650" cy="981075"/>
          </a:xfrm>
          <a:prstGeom prst="irregularSeal2">
            <a:avLst/>
          </a:prstGeom>
          <a:noFill/>
          <a:ln w="38100">
            <a:solidFill>
              <a:srgbClr val="FF33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05" name="AutoShape 13"/>
          <p:cNvSpPr>
            <a:spLocks noChangeArrowheads="1"/>
          </p:cNvSpPr>
          <p:nvPr/>
        </p:nvSpPr>
        <p:spPr bwMode="auto">
          <a:xfrm>
            <a:off x="2351088" y="2438400"/>
            <a:ext cx="2830512" cy="762000"/>
          </a:xfrm>
          <a:prstGeom prst="wedgeRectCallout">
            <a:avLst>
              <a:gd name="adj1" fmla="val 55273"/>
              <a:gd name="adj2" fmla="val -27917"/>
            </a:avLst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400" dirty="0">
                <a:solidFill>
                  <a:srgbClr val="FF3300"/>
                </a:solidFill>
                <a:latin typeface="Tahoma" charset="0"/>
                <a:ea typeface="宋体" charset="0"/>
                <a:cs typeface="宋体" charset="0"/>
              </a:rPr>
              <a:t>Server is fooled into thinking </a:t>
            </a:r>
            <a:r>
              <a:rPr lang="en-US" altLang="zh-CN" sz="1400" dirty="0" smtClean="0">
                <a:solidFill>
                  <a:srgbClr val="FF3300"/>
                </a:solidFill>
                <a:latin typeface="Tahoma" charset="0"/>
                <a:ea typeface="宋体" charset="0"/>
                <a:cs typeface="宋体" charset="0"/>
              </a:rPr>
              <a:t>it </a:t>
            </a:r>
            <a:r>
              <a:rPr lang="en-US" altLang="zh-CN" sz="1400" dirty="0">
                <a:solidFill>
                  <a:srgbClr val="FF3300"/>
                </a:solidFill>
                <a:latin typeface="Tahoma" charset="0"/>
                <a:ea typeface="宋体" charset="0"/>
                <a:cs typeface="宋体" charset="0"/>
              </a:rPr>
              <a:t>communicating with a client who supports only SSL 2.0</a:t>
            </a:r>
          </a:p>
        </p:txBody>
      </p:sp>
    </p:spTree>
    <p:extLst>
      <p:ext uri="{BB962C8B-B14F-4D97-AF65-F5344CB8AC3E}">
        <p14:creationId xmlns:p14="http://schemas.microsoft.com/office/powerpoint/2010/main" val="1914686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 dirty="0" smtClean="0">
                <a:latin typeface="Gill Sans MT" charset="0"/>
                <a:ea typeface="宋体" charset="0"/>
                <a:cs typeface="宋体" charset="0"/>
              </a:rPr>
              <a:t>SSLv2 </a:t>
            </a:r>
            <a:r>
              <a:rPr lang="en-US" altLang="zh-CN" dirty="0">
                <a:latin typeface="Gill Sans MT" charset="0"/>
                <a:ea typeface="宋体" charset="0"/>
                <a:cs typeface="宋体" charset="0"/>
              </a:rPr>
              <a:t>Weaknesses (Fixed </a:t>
            </a:r>
            <a:r>
              <a:rPr lang="en-US" altLang="zh-CN" dirty="0" smtClean="0">
                <a:latin typeface="Gill Sans MT" charset="0"/>
                <a:ea typeface="宋体" charset="0"/>
                <a:cs typeface="宋体" charset="0"/>
              </a:rPr>
              <a:t>in SSLv3)</a:t>
            </a:r>
            <a:endParaRPr lang="en-US" altLang="zh-CN" dirty="0">
              <a:latin typeface="Gill Sans MT" charset="0"/>
              <a:ea typeface="宋体" charset="0"/>
              <a:cs typeface="宋体" charset="0"/>
            </a:endParaRPr>
          </a:p>
        </p:txBody>
      </p:sp>
      <p:sp>
        <p:nvSpPr>
          <p:cNvPr id="13824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>
                <a:latin typeface="Gill Sans MT" charset="0"/>
                <a:ea typeface="宋体" charset="0"/>
                <a:cs typeface="宋体" charset="0"/>
              </a:rPr>
              <a:t>Downgrade attack</a:t>
            </a:r>
          </a:p>
          <a:p>
            <a:pPr lvl="1"/>
            <a:r>
              <a:rPr lang="en-US" altLang="zh-CN" sz="2400" dirty="0" smtClean="0">
                <a:latin typeface="Gill Sans MT" charset="0"/>
                <a:ea typeface="宋体" charset="0"/>
                <a:cs typeface="宋体" charset="0"/>
              </a:rPr>
              <a:t>Cipher </a:t>
            </a:r>
            <a:r>
              <a:rPr lang="en-US" altLang="zh-CN" sz="2400" dirty="0">
                <a:latin typeface="Gill Sans MT" charset="0"/>
                <a:ea typeface="宋体" charset="0"/>
                <a:cs typeface="宋体" charset="0"/>
              </a:rPr>
              <a:t>suite preferences are not authenticated</a:t>
            </a:r>
          </a:p>
          <a:p>
            <a:pPr lvl="1"/>
            <a:r>
              <a:rPr lang="en-US" altLang="zh-CN" sz="2400" dirty="0">
                <a:latin typeface="Gill Sans MT" charset="0"/>
                <a:ea typeface="宋体" charset="0"/>
                <a:cs typeface="宋体" charset="0"/>
              </a:rPr>
              <a:t>“Cipher suite rollback” attack is possible</a:t>
            </a:r>
          </a:p>
          <a:p>
            <a:endParaRPr lang="en-US" altLang="zh-CN" sz="2800" dirty="0" smtClean="0">
              <a:latin typeface="Gill Sans MT" charset="0"/>
              <a:ea typeface="宋体" charset="0"/>
              <a:cs typeface="宋体" charset="0"/>
            </a:endParaRPr>
          </a:p>
          <a:p>
            <a:r>
              <a:rPr lang="en-US" altLang="zh-CN" sz="2800" dirty="0" smtClean="0">
                <a:latin typeface="Gill Sans MT" charset="0"/>
                <a:ea typeface="宋体" charset="0"/>
                <a:cs typeface="宋体" charset="0"/>
              </a:rPr>
              <a:t>Truncation attack</a:t>
            </a:r>
          </a:p>
          <a:p>
            <a:endParaRPr lang="en-US" altLang="zh-CN" sz="2800" dirty="0">
              <a:latin typeface="Gill Sans MT" charset="0"/>
              <a:ea typeface="宋体" charset="0"/>
              <a:cs typeface="宋体" charset="0"/>
            </a:endParaRPr>
          </a:p>
          <a:p>
            <a:r>
              <a:rPr lang="en-US" altLang="zh-CN" sz="2800" dirty="0">
                <a:latin typeface="Gill Sans MT" charset="0"/>
                <a:ea typeface="宋体" charset="0"/>
                <a:cs typeface="宋体" charset="0"/>
              </a:rPr>
              <a:t>Weak MAC construction</a:t>
            </a:r>
          </a:p>
          <a:p>
            <a:pPr lvl="1"/>
            <a:r>
              <a:rPr lang="en-US" altLang="zh-CN" sz="2400" dirty="0">
                <a:latin typeface="Gill Sans MT" charset="0"/>
                <a:ea typeface="宋体" charset="0"/>
                <a:cs typeface="宋体" charset="0"/>
              </a:rPr>
              <a:t>MAC hash uses only 40 bits in export </a:t>
            </a:r>
            <a:r>
              <a:rPr lang="en-US" altLang="zh-CN" sz="2400" dirty="0" smtClean="0">
                <a:latin typeface="Gill Sans MT" charset="0"/>
                <a:ea typeface="宋体" charset="0"/>
                <a:cs typeface="宋体" charset="0"/>
              </a:rPr>
              <a:t>mode</a:t>
            </a:r>
            <a:endParaRPr lang="en-US" altLang="zh-CN" sz="2400" dirty="0">
              <a:latin typeface="Gill Sans MT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374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>
                <a:latin typeface="Gill Sans MT" charset="0"/>
                <a:ea typeface="宋体" charset="0"/>
                <a:cs typeface="宋体" charset="0"/>
              </a:rPr>
              <a:t>“</a:t>
            </a:r>
            <a:r>
              <a:rPr lang="en-US" altLang="zh-CN">
                <a:latin typeface="Gill Sans MT" charset="0"/>
                <a:ea typeface="宋体" charset="0"/>
                <a:cs typeface="宋体" charset="0"/>
              </a:rPr>
              <a:t>Chosen-Protocol” Attacks</a:t>
            </a:r>
          </a:p>
        </p:txBody>
      </p:sp>
      <p:sp>
        <p:nvSpPr>
          <p:cNvPr id="140291" name="Rectangl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>
                <a:latin typeface="Gill Sans MT" charset="0"/>
                <a:ea typeface="宋体" charset="0"/>
                <a:cs typeface="宋体" charset="0"/>
              </a:rPr>
              <a:t>Why do people release new versions of security protocols? </a:t>
            </a:r>
            <a:endParaRPr lang="en-US" altLang="zh-CN" sz="2800" dirty="0" smtClean="0">
              <a:latin typeface="Gill Sans MT" charset="0"/>
              <a:ea typeface="宋体" charset="0"/>
              <a:cs typeface="宋体" charset="0"/>
            </a:endParaRPr>
          </a:p>
          <a:p>
            <a:r>
              <a:rPr lang="en-US" altLang="zh-CN" sz="2800" dirty="0" smtClean="0">
                <a:latin typeface="Gill Sans MT" charset="0"/>
                <a:ea typeface="宋体" charset="0"/>
                <a:cs typeface="宋体" charset="0"/>
              </a:rPr>
              <a:t>New </a:t>
            </a:r>
            <a:r>
              <a:rPr lang="en-US" altLang="zh-CN" sz="2800" dirty="0">
                <a:latin typeface="Gill Sans MT" charset="0"/>
                <a:ea typeface="宋体" charset="0"/>
                <a:cs typeface="宋体" charset="0"/>
              </a:rPr>
              <a:t>version must be </a:t>
            </a:r>
            <a:r>
              <a:rPr lang="en-US" altLang="zh-CN" sz="2800" dirty="0" smtClean="0">
                <a:solidFill>
                  <a:schemeClr val="hlink"/>
                </a:solidFill>
                <a:latin typeface="Gill Sans MT" charset="0"/>
                <a:ea typeface="宋体" charset="0"/>
                <a:cs typeface="宋体" charset="0"/>
              </a:rPr>
              <a:t>backwards-</a:t>
            </a:r>
            <a:r>
              <a:rPr lang="en-US" altLang="zh-CN" sz="2800" dirty="0">
                <a:solidFill>
                  <a:schemeClr val="hlink"/>
                </a:solidFill>
                <a:latin typeface="Gill Sans MT" charset="0"/>
                <a:ea typeface="宋体" charset="0"/>
                <a:cs typeface="宋体" charset="0"/>
              </a:rPr>
              <a:t>compatible</a:t>
            </a:r>
          </a:p>
          <a:p>
            <a:pPr lvl="1"/>
            <a:r>
              <a:rPr lang="en-US" altLang="zh-CN" sz="2400" dirty="0">
                <a:latin typeface="Gill Sans MT" charset="0"/>
                <a:ea typeface="宋体" charset="0"/>
                <a:cs typeface="宋体" charset="0"/>
              </a:rPr>
              <a:t>Not everybody upgrades right away</a:t>
            </a:r>
          </a:p>
          <a:p>
            <a:r>
              <a:rPr lang="en-US" altLang="zh-CN" sz="2800" dirty="0">
                <a:latin typeface="Gill Sans MT" charset="0"/>
                <a:ea typeface="宋体" charset="0"/>
                <a:cs typeface="宋体" charset="0"/>
              </a:rPr>
              <a:t>Attacker can fool </a:t>
            </a:r>
            <a:r>
              <a:rPr lang="en-US" altLang="zh-CN" sz="2800" dirty="0" smtClean="0">
                <a:latin typeface="Gill Sans MT" charset="0"/>
                <a:ea typeface="宋体" charset="0"/>
                <a:cs typeface="宋体" charset="0"/>
              </a:rPr>
              <a:t>parties into </a:t>
            </a:r>
            <a:r>
              <a:rPr lang="en-US" altLang="zh-CN" sz="2800" dirty="0">
                <a:latin typeface="Gill Sans MT" charset="0"/>
                <a:ea typeface="宋体" charset="0"/>
                <a:cs typeface="宋体" charset="0"/>
              </a:rPr>
              <a:t>using the old, broken version and exploit known vulnerability</a:t>
            </a:r>
          </a:p>
          <a:p>
            <a:pPr lvl="1"/>
            <a:r>
              <a:rPr lang="en-US" altLang="zh-CN" sz="2400" dirty="0">
                <a:latin typeface="Gill Sans MT" charset="0"/>
                <a:ea typeface="宋体" charset="0"/>
                <a:cs typeface="宋体" charset="0"/>
              </a:rPr>
              <a:t>Similar: fool victim into using weak crypto algorithms</a:t>
            </a:r>
          </a:p>
          <a:p>
            <a:r>
              <a:rPr lang="en-US" altLang="zh-CN" sz="2800" dirty="0">
                <a:latin typeface="Gill Sans MT" charset="0"/>
                <a:ea typeface="宋体" charset="0"/>
                <a:cs typeface="宋体" charset="0"/>
              </a:rPr>
              <a:t>Defense is hard: must authenticate version early</a:t>
            </a:r>
          </a:p>
          <a:p>
            <a:r>
              <a:rPr lang="en-US" altLang="zh-CN" sz="2800" dirty="0">
                <a:latin typeface="Gill Sans MT" charset="0"/>
                <a:ea typeface="宋体" charset="0"/>
                <a:cs typeface="宋体" charset="0"/>
              </a:rPr>
              <a:t>Many protocols had “version rollback” attacks</a:t>
            </a:r>
          </a:p>
          <a:p>
            <a:pPr lvl="1"/>
            <a:r>
              <a:rPr lang="en-US" altLang="zh-CN" sz="2400" dirty="0">
                <a:latin typeface="Gill Sans MT" charset="0"/>
                <a:ea typeface="宋体" charset="0"/>
                <a:cs typeface="宋体" charset="0"/>
              </a:rPr>
              <a:t>SSL, SSH, GSM (cell phones)</a:t>
            </a:r>
          </a:p>
        </p:txBody>
      </p:sp>
    </p:spTree>
    <p:extLst>
      <p:ext uri="{BB962C8B-B14F-4D97-AF65-F5344CB8AC3E}">
        <p14:creationId xmlns:p14="http://schemas.microsoft.com/office/powerpoint/2010/main" val="2571570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 dirty="0">
                <a:latin typeface="Gill Sans MT" charset="0"/>
                <a:ea typeface="宋体" charset="0"/>
                <a:cs typeface="宋体" charset="0"/>
              </a:rPr>
              <a:t>What is SSL/TLS?</a:t>
            </a:r>
          </a:p>
        </p:txBody>
      </p:sp>
      <p:sp>
        <p:nvSpPr>
          <p:cNvPr id="10342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ea typeface="宋体" charset="0"/>
                <a:cs typeface="Arial"/>
              </a:rPr>
              <a:t>Transport Layer Security protocol, version </a:t>
            </a:r>
            <a:r>
              <a:rPr lang="en-US" altLang="zh-CN" sz="2800" dirty="0" smtClean="0">
                <a:ea typeface="宋体" charset="0"/>
                <a:cs typeface="Arial"/>
              </a:rPr>
              <a:t>1.2</a:t>
            </a:r>
            <a:endParaRPr lang="en-US" altLang="zh-CN" sz="2800" dirty="0">
              <a:ea typeface="宋体" charset="0"/>
              <a:cs typeface="Arial"/>
            </a:endParaRPr>
          </a:p>
          <a:p>
            <a:pPr lvl="1"/>
            <a:r>
              <a:rPr lang="en-US" altLang="zh-CN" sz="2400" dirty="0">
                <a:ea typeface="宋体" charset="0"/>
                <a:cs typeface="Arial"/>
              </a:rPr>
              <a:t>De facto standard for Internet security</a:t>
            </a:r>
          </a:p>
          <a:p>
            <a:pPr lvl="1"/>
            <a:r>
              <a:rPr lang="en-US" altLang="zh-CN" sz="2400" dirty="0">
                <a:ea typeface="宋体" charset="0"/>
                <a:cs typeface="Arial"/>
              </a:rPr>
              <a:t>“The primary goal of the TLS protocol is to provide privacy and data integrity between two communicating applications”</a:t>
            </a:r>
          </a:p>
          <a:p>
            <a:pPr lvl="1"/>
            <a:r>
              <a:rPr lang="en-US" altLang="zh-CN" sz="2400" dirty="0">
                <a:ea typeface="宋体" charset="0"/>
                <a:cs typeface="Arial"/>
              </a:rPr>
              <a:t>In practice, used to protect information transmitted between browsers and Web servers</a:t>
            </a:r>
          </a:p>
          <a:p>
            <a:r>
              <a:rPr lang="en-US" altLang="zh-CN" sz="2800" dirty="0">
                <a:ea typeface="宋体" charset="0"/>
                <a:cs typeface="Arial"/>
              </a:rPr>
              <a:t>Based on Secure Sockets Layers protocol, </a:t>
            </a:r>
            <a:r>
              <a:rPr lang="en-US" altLang="zh-CN" sz="2800" dirty="0" smtClean="0">
                <a:ea typeface="宋体" charset="0"/>
                <a:cs typeface="Arial"/>
              </a:rPr>
              <a:t>v. </a:t>
            </a:r>
            <a:r>
              <a:rPr lang="en-US" altLang="zh-CN" sz="2800" dirty="0">
                <a:ea typeface="宋体" charset="0"/>
                <a:cs typeface="Arial"/>
              </a:rPr>
              <a:t>3.0</a:t>
            </a:r>
          </a:p>
          <a:p>
            <a:pPr lvl="1"/>
            <a:r>
              <a:rPr lang="en-US" altLang="zh-CN" sz="2400" dirty="0">
                <a:ea typeface="宋体" charset="0"/>
                <a:cs typeface="Arial"/>
              </a:rPr>
              <a:t>Same protocol design, different algorithms</a:t>
            </a:r>
          </a:p>
          <a:p>
            <a:r>
              <a:rPr lang="en-US" altLang="zh-CN" sz="2800" dirty="0">
                <a:ea typeface="宋体" charset="0"/>
                <a:cs typeface="Arial"/>
              </a:rPr>
              <a:t>Deployed in nearly every Web browser</a:t>
            </a:r>
          </a:p>
        </p:txBody>
      </p:sp>
    </p:spTree>
    <p:extLst>
      <p:ext uri="{BB962C8B-B14F-4D97-AF65-F5344CB8AC3E}">
        <p14:creationId xmlns:p14="http://schemas.microsoft.com/office/powerpoint/2010/main" val="1607472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/>
          </p:cNvSpPr>
          <p:nvPr>
            <p:ph type="title"/>
          </p:nvPr>
        </p:nvSpPr>
        <p:spPr>
          <a:xfrm>
            <a:off x="990600" y="457200"/>
            <a:ext cx="7499350" cy="1143000"/>
          </a:xfrm>
          <a:noFill/>
        </p:spPr>
        <p:txBody>
          <a:bodyPr/>
          <a:lstStyle/>
          <a:p>
            <a:r>
              <a:rPr lang="en-US" altLang="zh-CN" dirty="0">
                <a:latin typeface="Gill Sans MT" charset="0"/>
                <a:ea typeface="宋体" charset="0"/>
                <a:cs typeface="宋体" charset="0"/>
              </a:rPr>
              <a:t>Version Check in SSL </a:t>
            </a:r>
            <a:r>
              <a:rPr lang="en-US" altLang="zh-CN" dirty="0" smtClean="0">
                <a:latin typeface="Gill Sans MT" charset="0"/>
                <a:ea typeface="宋体" charset="0"/>
                <a:cs typeface="宋体" charset="0"/>
              </a:rPr>
              <a:t>v3</a:t>
            </a:r>
            <a:endParaRPr lang="en-US" altLang="zh-CN" dirty="0">
              <a:latin typeface="Gill Sans MT" charset="0"/>
              <a:ea typeface="宋体" charset="0"/>
              <a:cs typeface="宋体" charset="0"/>
            </a:endParaRPr>
          </a:p>
        </p:txBody>
      </p:sp>
      <p:sp>
        <p:nvSpPr>
          <p:cNvPr id="142339" name="Oval 3"/>
          <p:cNvSpPr>
            <a:spLocks noChangeArrowheads="1"/>
          </p:cNvSpPr>
          <p:nvPr/>
        </p:nvSpPr>
        <p:spPr bwMode="auto">
          <a:xfrm>
            <a:off x="1066800" y="1795463"/>
            <a:ext cx="1054100" cy="409892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440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rPr>
              <a:t>C</a:t>
            </a:r>
          </a:p>
        </p:txBody>
      </p:sp>
      <p:sp>
        <p:nvSpPr>
          <p:cNvPr id="142340" name="Line 4"/>
          <p:cNvSpPr>
            <a:spLocks noChangeShapeType="1"/>
          </p:cNvSpPr>
          <p:nvPr/>
        </p:nvSpPr>
        <p:spPr bwMode="auto">
          <a:xfrm flipV="1">
            <a:off x="2552700" y="2008188"/>
            <a:ext cx="3162300" cy="127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41" name="Line 5"/>
          <p:cNvSpPr>
            <a:spLocks noChangeShapeType="1"/>
          </p:cNvSpPr>
          <p:nvPr/>
        </p:nvSpPr>
        <p:spPr bwMode="auto">
          <a:xfrm>
            <a:off x="4202113" y="3379788"/>
            <a:ext cx="3265487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42" name="Text Box 6"/>
          <p:cNvSpPr txBox="1">
            <a:spLocks noChangeArrowheads="1"/>
          </p:cNvSpPr>
          <p:nvPr/>
        </p:nvSpPr>
        <p:spPr bwMode="auto">
          <a:xfrm>
            <a:off x="5334000" y="2389188"/>
            <a:ext cx="23336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600">
                <a:latin typeface="Tahoma" charset="0"/>
                <a:ea typeface="宋体" charset="0"/>
                <a:cs typeface="宋体" charset="0"/>
              </a:rPr>
              <a:t>Version</a:t>
            </a:r>
            <a:r>
              <a:rPr lang="en-US" altLang="zh-CN" sz="1600" baseline="-25000">
                <a:latin typeface="Tahoma" charset="0"/>
                <a:ea typeface="宋体" charset="0"/>
                <a:cs typeface="宋体" charset="0"/>
              </a:rPr>
              <a:t>s</a:t>
            </a:r>
            <a:r>
              <a:rPr lang="en-US" altLang="zh-CN" sz="1600">
                <a:latin typeface="Tahoma" charset="0"/>
                <a:ea typeface="宋体" charset="0"/>
                <a:cs typeface="宋体" charset="0"/>
              </a:rPr>
              <a:t>=3.0, suite</a:t>
            </a:r>
            <a:r>
              <a:rPr lang="en-US" altLang="zh-CN" sz="1600" baseline="-25000">
                <a:latin typeface="Tahoma" charset="0"/>
                <a:ea typeface="宋体" charset="0"/>
                <a:cs typeface="宋体" charset="0"/>
              </a:rPr>
              <a:t>s</a:t>
            </a:r>
            <a:r>
              <a:rPr lang="en-US" altLang="zh-CN" sz="1600">
                <a:latin typeface="Tahoma" charset="0"/>
                <a:ea typeface="宋体" charset="0"/>
                <a:cs typeface="宋体" charset="0"/>
              </a:rPr>
              <a:t>, N</a:t>
            </a:r>
            <a:r>
              <a:rPr lang="en-US" altLang="zh-CN" sz="1600" baseline="-25000">
                <a:latin typeface="Tahoma" charset="0"/>
                <a:ea typeface="宋体" charset="0"/>
                <a:cs typeface="宋体" charset="0"/>
              </a:rPr>
              <a:t>s</a:t>
            </a:r>
            <a:r>
              <a:rPr lang="en-US" altLang="zh-CN" sz="1600">
                <a:latin typeface="Tahoma" charset="0"/>
                <a:ea typeface="宋体" charset="0"/>
                <a:cs typeface="宋体" charset="0"/>
              </a:rPr>
              <a:t>,</a:t>
            </a:r>
          </a:p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600">
                <a:latin typeface="Tahoma" charset="0"/>
                <a:ea typeface="宋体" charset="0"/>
                <a:cs typeface="宋体" charset="0"/>
              </a:rPr>
              <a:t>sig</a:t>
            </a:r>
            <a:r>
              <a:rPr lang="en-US" altLang="zh-CN" sz="1600" baseline="-25000">
                <a:latin typeface="Tahoma" charset="0"/>
                <a:ea typeface="宋体" charset="0"/>
                <a:cs typeface="宋体" charset="0"/>
              </a:rPr>
              <a:t>ca</a:t>
            </a:r>
            <a:r>
              <a:rPr lang="en-US" altLang="zh-CN" sz="1600">
                <a:latin typeface="Tahoma" charset="0"/>
                <a:ea typeface="宋体" charset="0"/>
                <a:cs typeface="宋体" charset="0"/>
              </a:rPr>
              <a:t>(S,K</a:t>
            </a:r>
            <a:r>
              <a:rPr lang="en-US" altLang="zh-CN" sz="1600" baseline="-25000">
                <a:latin typeface="Tahoma" charset="0"/>
                <a:ea typeface="宋体" charset="0"/>
                <a:cs typeface="宋体" charset="0"/>
              </a:rPr>
              <a:t>s</a:t>
            </a:r>
            <a:r>
              <a:rPr lang="en-US" altLang="zh-CN" sz="1600">
                <a:latin typeface="Tahoma" charset="0"/>
                <a:ea typeface="宋体" charset="0"/>
                <a:cs typeface="宋体" charset="0"/>
              </a:rPr>
              <a:t>),</a:t>
            </a:r>
          </a:p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600">
                <a:latin typeface="Tahoma" charset="0"/>
                <a:ea typeface="宋体" charset="0"/>
                <a:cs typeface="宋体" charset="0"/>
              </a:rPr>
              <a:t>“ServerHelloDone”</a:t>
            </a:r>
          </a:p>
        </p:txBody>
      </p:sp>
      <p:sp>
        <p:nvSpPr>
          <p:cNvPr id="142343" name="Oval 7"/>
          <p:cNvSpPr>
            <a:spLocks noChangeArrowheads="1"/>
          </p:cNvSpPr>
          <p:nvPr/>
        </p:nvSpPr>
        <p:spPr bwMode="auto">
          <a:xfrm>
            <a:off x="8013700" y="1719263"/>
            <a:ext cx="1054100" cy="409892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440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rPr>
              <a:t>S</a:t>
            </a:r>
          </a:p>
        </p:txBody>
      </p:sp>
      <p:sp>
        <p:nvSpPr>
          <p:cNvPr id="142344" name="Text Box 8"/>
          <p:cNvSpPr txBox="1">
            <a:spLocks noChangeArrowheads="1"/>
          </p:cNvSpPr>
          <p:nvPr/>
        </p:nvSpPr>
        <p:spPr bwMode="auto">
          <a:xfrm>
            <a:off x="2484438" y="1600200"/>
            <a:ext cx="23002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600">
                <a:latin typeface="Tahoma" charset="0"/>
                <a:ea typeface="宋体" charset="0"/>
                <a:cs typeface="宋体" charset="0"/>
              </a:rPr>
              <a:t>Version</a:t>
            </a:r>
            <a:r>
              <a:rPr lang="en-US" altLang="zh-CN" sz="1600" baseline="-25000">
                <a:latin typeface="Tahoma" charset="0"/>
                <a:ea typeface="宋体" charset="0"/>
                <a:cs typeface="宋体" charset="0"/>
              </a:rPr>
              <a:t>c</a:t>
            </a:r>
            <a:r>
              <a:rPr lang="en-US" altLang="zh-CN" sz="1600">
                <a:latin typeface="Tahoma" charset="0"/>
                <a:ea typeface="宋体" charset="0"/>
                <a:cs typeface="宋体" charset="0"/>
              </a:rPr>
              <a:t>=3.0, suite</a:t>
            </a:r>
            <a:r>
              <a:rPr lang="en-US" altLang="zh-CN" sz="1600" baseline="-25000">
                <a:latin typeface="Tahoma" charset="0"/>
                <a:ea typeface="宋体" charset="0"/>
                <a:cs typeface="宋体" charset="0"/>
              </a:rPr>
              <a:t>c</a:t>
            </a:r>
            <a:r>
              <a:rPr lang="en-US" altLang="zh-CN" sz="1600">
                <a:latin typeface="Tahoma" charset="0"/>
                <a:ea typeface="宋体" charset="0"/>
                <a:cs typeface="宋体" charset="0"/>
              </a:rPr>
              <a:t>, N</a:t>
            </a:r>
            <a:r>
              <a:rPr lang="en-US" altLang="zh-CN" sz="1600" baseline="-25000">
                <a:latin typeface="Tahoma" charset="0"/>
                <a:ea typeface="宋体" charset="0"/>
                <a:cs typeface="宋体" charset="0"/>
              </a:rPr>
              <a:t>c</a:t>
            </a:r>
          </a:p>
        </p:txBody>
      </p:sp>
      <p:sp>
        <p:nvSpPr>
          <p:cNvPr id="142345" name="Line 9"/>
          <p:cNvSpPr>
            <a:spLocks noChangeShapeType="1"/>
          </p:cNvSpPr>
          <p:nvPr/>
        </p:nvSpPr>
        <p:spPr bwMode="auto">
          <a:xfrm flipV="1">
            <a:off x="2514600" y="4321175"/>
            <a:ext cx="3162300" cy="127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46" name="Text Box 10"/>
          <p:cNvSpPr txBox="1">
            <a:spLocks noChangeArrowheads="1"/>
          </p:cNvSpPr>
          <p:nvPr/>
        </p:nvSpPr>
        <p:spPr bwMode="auto">
          <a:xfrm>
            <a:off x="2405063" y="3913188"/>
            <a:ext cx="1938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600">
                <a:latin typeface="Tahoma" charset="0"/>
                <a:ea typeface="宋体" charset="0"/>
                <a:cs typeface="宋体" charset="0"/>
              </a:rPr>
              <a:t>{Version</a:t>
            </a:r>
            <a:r>
              <a:rPr lang="en-US" altLang="zh-CN" sz="1600" baseline="-25000">
                <a:latin typeface="Tahoma" charset="0"/>
                <a:ea typeface="宋体" charset="0"/>
                <a:cs typeface="宋体" charset="0"/>
              </a:rPr>
              <a:t>c</a:t>
            </a:r>
            <a:r>
              <a:rPr lang="en-US" altLang="zh-CN" sz="1600">
                <a:latin typeface="Tahoma" charset="0"/>
                <a:ea typeface="宋体" charset="0"/>
                <a:cs typeface="宋体" charset="0"/>
              </a:rPr>
              <a:t>,Secret</a:t>
            </a:r>
            <a:r>
              <a:rPr lang="en-US" altLang="zh-CN" sz="1600" baseline="-25000">
                <a:latin typeface="Tahoma" charset="0"/>
                <a:ea typeface="宋体" charset="0"/>
                <a:cs typeface="宋体" charset="0"/>
              </a:rPr>
              <a:t>c</a:t>
            </a:r>
            <a:r>
              <a:rPr lang="en-US" altLang="zh-CN" sz="1600">
                <a:latin typeface="Tahoma" charset="0"/>
                <a:ea typeface="宋体" charset="0"/>
                <a:cs typeface="宋体" charset="0"/>
              </a:rPr>
              <a:t>}</a:t>
            </a:r>
            <a:r>
              <a:rPr lang="en-US" altLang="zh-CN" sz="1600" baseline="-25000">
                <a:latin typeface="Tahoma" charset="0"/>
                <a:ea typeface="宋体" charset="0"/>
                <a:cs typeface="宋体" charset="0"/>
              </a:rPr>
              <a:t>Ks</a:t>
            </a:r>
          </a:p>
        </p:txBody>
      </p:sp>
      <p:sp>
        <p:nvSpPr>
          <p:cNvPr id="142347" name="Text Box 11"/>
          <p:cNvSpPr txBox="1">
            <a:spLocks noChangeArrowheads="1"/>
          </p:cNvSpPr>
          <p:nvPr/>
        </p:nvSpPr>
        <p:spPr bwMode="auto">
          <a:xfrm>
            <a:off x="2797175" y="4522788"/>
            <a:ext cx="4225925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600">
                <a:latin typeface="Tahoma" charset="0"/>
                <a:ea typeface="宋体" charset="0"/>
                <a:cs typeface="宋体" charset="0"/>
              </a:rPr>
              <a:t>If the protocol is correct, C and S share</a:t>
            </a:r>
          </a:p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600">
                <a:latin typeface="Tahoma" charset="0"/>
                <a:ea typeface="宋体" charset="0"/>
                <a:cs typeface="宋体" charset="0"/>
              </a:rPr>
              <a:t>some secret key material secret</a:t>
            </a:r>
            <a:r>
              <a:rPr lang="en-US" altLang="zh-CN" sz="1600" baseline="-25000">
                <a:latin typeface="Tahoma" charset="0"/>
                <a:ea typeface="宋体" charset="0"/>
                <a:cs typeface="宋体" charset="0"/>
              </a:rPr>
              <a:t>c</a:t>
            </a:r>
            <a:r>
              <a:rPr lang="en-US" altLang="zh-CN" sz="1600">
                <a:latin typeface="Tahoma" charset="0"/>
                <a:ea typeface="宋体" charset="0"/>
                <a:cs typeface="宋体" charset="0"/>
              </a:rPr>
              <a:t> at this point</a:t>
            </a:r>
          </a:p>
        </p:txBody>
      </p:sp>
      <p:sp>
        <p:nvSpPr>
          <p:cNvPr id="142348" name="AutoShape 12"/>
          <p:cNvSpPr>
            <a:spLocks noChangeArrowheads="1"/>
          </p:cNvSpPr>
          <p:nvPr/>
        </p:nvSpPr>
        <p:spPr bwMode="auto">
          <a:xfrm>
            <a:off x="2273300" y="3074988"/>
            <a:ext cx="1841500" cy="533400"/>
          </a:xfrm>
          <a:prstGeom prst="wedgeRectCallout">
            <a:avLst>
              <a:gd name="adj1" fmla="val -6722"/>
              <a:gd name="adj2" fmla="val 125000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1400">
                <a:solidFill>
                  <a:schemeClr val="folHlink"/>
                </a:solidFill>
                <a:latin typeface="Tahoma" charset="0"/>
                <a:ea typeface="宋体" charset="0"/>
                <a:cs typeface="宋体" charset="0"/>
              </a:rPr>
              <a:t>“</a:t>
            </a:r>
            <a:r>
              <a:rPr lang="en-US" altLang="zh-CN" sz="1400">
                <a:solidFill>
                  <a:schemeClr val="folHlink"/>
                </a:solidFill>
                <a:latin typeface="Tahoma" charset="0"/>
                <a:ea typeface="宋体" charset="0"/>
                <a:cs typeface="宋体" charset="0"/>
              </a:rPr>
              <a:t>Embed” version number into secret</a:t>
            </a:r>
          </a:p>
        </p:txBody>
      </p:sp>
      <p:sp>
        <p:nvSpPr>
          <p:cNvPr id="142349" name="AutoShape 13"/>
          <p:cNvSpPr>
            <a:spLocks noChangeArrowheads="1"/>
          </p:cNvSpPr>
          <p:nvPr/>
        </p:nvSpPr>
        <p:spPr bwMode="auto">
          <a:xfrm>
            <a:off x="4343400" y="3608388"/>
            <a:ext cx="3324225" cy="600075"/>
          </a:xfrm>
          <a:prstGeom prst="wedgeRectCallout">
            <a:avLst>
              <a:gd name="adj1" fmla="val 60699"/>
              <a:gd name="adj2" fmla="val -21431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400">
                <a:solidFill>
                  <a:schemeClr val="folHlink"/>
                </a:solidFill>
                <a:latin typeface="Tahoma" charset="0"/>
                <a:ea typeface="宋体" charset="0"/>
                <a:cs typeface="宋体" charset="0"/>
              </a:rPr>
              <a:t>Check that received version is equal to the version in ClientHello </a:t>
            </a:r>
          </a:p>
        </p:txBody>
      </p:sp>
      <p:sp>
        <p:nvSpPr>
          <p:cNvPr id="142350" name="Text Box 14"/>
          <p:cNvSpPr txBox="1">
            <a:spLocks noChangeArrowheads="1"/>
          </p:cNvSpPr>
          <p:nvPr/>
        </p:nvSpPr>
        <p:spPr bwMode="auto">
          <a:xfrm>
            <a:off x="2487613" y="5316538"/>
            <a:ext cx="2324100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800">
                <a:latin typeface="Tahoma" charset="0"/>
                <a:ea typeface="宋体" charset="0"/>
                <a:cs typeface="宋体" charset="0"/>
              </a:rPr>
              <a:t>switch to key derived</a:t>
            </a:r>
          </a:p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800">
                <a:latin typeface="Tahoma" charset="0"/>
                <a:ea typeface="宋体" charset="0"/>
                <a:cs typeface="宋体" charset="0"/>
              </a:rPr>
              <a:t>from secret</a:t>
            </a:r>
            <a:r>
              <a:rPr lang="en-US" altLang="zh-CN" sz="1800" baseline="-25000">
                <a:latin typeface="Tahoma" charset="0"/>
                <a:ea typeface="宋体" charset="0"/>
                <a:cs typeface="宋体" charset="0"/>
              </a:rPr>
              <a:t>c</a:t>
            </a:r>
            <a:r>
              <a:rPr lang="en-US" altLang="zh-CN" sz="1800">
                <a:latin typeface="Tahoma" charset="0"/>
                <a:ea typeface="宋体" charset="0"/>
                <a:cs typeface="宋体" charset="0"/>
              </a:rPr>
              <a:t>, N</a:t>
            </a:r>
            <a:r>
              <a:rPr lang="en-US" altLang="zh-CN" sz="1800" baseline="-25000">
                <a:latin typeface="Tahoma" charset="0"/>
                <a:ea typeface="宋体" charset="0"/>
                <a:cs typeface="宋体" charset="0"/>
              </a:rPr>
              <a:t>c</a:t>
            </a:r>
            <a:r>
              <a:rPr lang="en-US" altLang="zh-CN" sz="1800">
                <a:latin typeface="Tahoma" charset="0"/>
                <a:ea typeface="宋体" charset="0"/>
                <a:cs typeface="宋体" charset="0"/>
              </a:rPr>
              <a:t>, N</a:t>
            </a:r>
            <a:r>
              <a:rPr lang="en-US" altLang="zh-CN" sz="1800" baseline="-25000">
                <a:latin typeface="Tahoma" charset="0"/>
                <a:ea typeface="宋体" charset="0"/>
                <a:cs typeface="宋体" charset="0"/>
              </a:rPr>
              <a:t>s</a:t>
            </a:r>
          </a:p>
        </p:txBody>
      </p:sp>
      <p:sp>
        <p:nvSpPr>
          <p:cNvPr id="142351" name="Text Box 15"/>
          <p:cNvSpPr txBox="1">
            <a:spLocks noChangeArrowheads="1"/>
          </p:cNvSpPr>
          <p:nvPr/>
        </p:nvSpPr>
        <p:spPr bwMode="auto">
          <a:xfrm>
            <a:off x="5562600" y="5316538"/>
            <a:ext cx="2324100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800">
                <a:latin typeface="Tahoma" charset="0"/>
                <a:ea typeface="宋体" charset="0"/>
                <a:cs typeface="宋体" charset="0"/>
              </a:rPr>
              <a:t>switch to key derived</a:t>
            </a:r>
          </a:p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800">
                <a:latin typeface="Tahoma" charset="0"/>
                <a:ea typeface="宋体" charset="0"/>
                <a:cs typeface="宋体" charset="0"/>
              </a:rPr>
              <a:t>from secret</a:t>
            </a:r>
            <a:r>
              <a:rPr lang="en-US" altLang="zh-CN" sz="1800" baseline="-25000">
                <a:latin typeface="Tahoma" charset="0"/>
                <a:ea typeface="宋体" charset="0"/>
                <a:cs typeface="宋体" charset="0"/>
              </a:rPr>
              <a:t>c</a:t>
            </a:r>
            <a:r>
              <a:rPr lang="en-US" altLang="zh-CN" sz="1800">
                <a:latin typeface="Tahoma" charset="0"/>
                <a:ea typeface="宋体" charset="0"/>
                <a:cs typeface="宋体" charset="0"/>
              </a:rPr>
              <a:t>, N</a:t>
            </a:r>
            <a:r>
              <a:rPr lang="en-US" altLang="zh-CN" sz="1800" baseline="-25000">
                <a:latin typeface="Tahoma" charset="0"/>
                <a:ea typeface="宋体" charset="0"/>
                <a:cs typeface="宋体" charset="0"/>
              </a:rPr>
              <a:t>c</a:t>
            </a:r>
            <a:r>
              <a:rPr lang="en-US" altLang="zh-CN" sz="1800">
                <a:latin typeface="Tahoma" charset="0"/>
                <a:ea typeface="宋体" charset="0"/>
                <a:cs typeface="宋体" charset="0"/>
              </a:rPr>
              <a:t>, N</a:t>
            </a:r>
            <a:r>
              <a:rPr lang="en-US" altLang="zh-CN" sz="1800" baseline="-25000">
                <a:latin typeface="Tahoma" charset="0"/>
                <a:ea typeface="宋体" charset="0"/>
                <a:cs typeface="宋体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334385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>
                <a:latin typeface="Gill Sans MT" charset="0"/>
                <a:ea typeface="宋体" charset="0"/>
                <a:cs typeface="宋体" charset="0"/>
              </a:rPr>
              <a:t>SSL/TLS Record Protection</a:t>
            </a:r>
          </a:p>
        </p:txBody>
      </p:sp>
      <p:pic>
        <p:nvPicPr>
          <p:cNvPr id="144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52600"/>
            <a:ext cx="7391400" cy="443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388" name="AutoShape 4"/>
          <p:cNvSpPr>
            <a:spLocks/>
          </p:cNvSpPr>
          <p:nvPr/>
        </p:nvSpPr>
        <p:spPr bwMode="auto">
          <a:xfrm>
            <a:off x="4648200" y="4038600"/>
            <a:ext cx="457200" cy="1295400"/>
          </a:xfrm>
          <a:prstGeom prst="rightBrace">
            <a:avLst>
              <a:gd name="adj1" fmla="val 23611"/>
              <a:gd name="adj2" fmla="val 50000"/>
            </a:avLst>
          </a:prstGeom>
          <a:noFill/>
          <a:ln w="28575">
            <a:solidFill>
              <a:schemeClr val="hlink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endParaRPr lang="zh-CN" altLang="en-US" sz="2400">
              <a:solidFill>
                <a:schemeClr val="hlink"/>
              </a:solidFill>
              <a:latin typeface="Tahoma" charset="0"/>
              <a:ea typeface="宋体" charset="0"/>
              <a:cs typeface="宋体" charset="0"/>
            </a:endParaRPr>
          </a:p>
        </p:txBody>
      </p:sp>
      <p:sp>
        <p:nvSpPr>
          <p:cNvPr id="144389" name="Text Box 5"/>
          <p:cNvSpPr txBox="1">
            <a:spLocks noChangeArrowheads="1"/>
          </p:cNvSpPr>
          <p:nvPr/>
        </p:nvSpPr>
        <p:spPr bwMode="auto">
          <a:xfrm>
            <a:off x="5084763" y="4387850"/>
            <a:ext cx="39830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prstDash val="dash"/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2000">
                <a:solidFill>
                  <a:schemeClr val="hlink"/>
                </a:solidFill>
                <a:latin typeface="Tahoma" charset="0"/>
                <a:ea typeface="宋体" charset="0"/>
                <a:cs typeface="宋体" charset="0"/>
              </a:rPr>
              <a:t>Use symmetric keys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2000">
                <a:solidFill>
                  <a:schemeClr val="hlink"/>
                </a:solidFill>
                <a:latin typeface="Tahoma" charset="0"/>
                <a:ea typeface="宋体" charset="0"/>
                <a:cs typeface="宋体" charset="0"/>
              </a:rPr>
              <a:t>established in handshake protocol</a:t>
            </a:r>
          </a:p>
        </p:txBody>
      </p:sp>
    </p:spTree>
    <p:extLst>
      <p:ext uri="{BB962C8B-B14F-4D97-AF65-F5344CB8AC3E}">
        <p14:creationId xmlns:p14="http://schemas.microsoft.com/office/powerpoint/2010/main" val="2607118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/>
              <a:t>SSL Handshake </a:t>
            </a:r>
            <a:r>
              <a:rPr lang="en-GB" dirty="0" smtClean="0"/>
              <a:t>Protocol: </a:t>
            </a:r>
            <a:br>
              <a:rPr lang="en-GB" dirty="0" smtClean="0"/>
            </a:br>
            <a:r>
              <a:rPr lang="en-GB" dirty="0" smtClean="0"/>
              <a:t>Additional </a:t>
            </a:r>
            <a:r>
              <a:rPr lang="en-GB" dirty="0"/>
              <a:t>Features</a:t>
            </a:r>
          </a:p>
        </p:txBody>
      </p:sp>
      <p:sp>
        <p:nvSpPr>
          <p:cNvPr id="146435" name="Rectangle 3"/>
          <p:cNvSpPr>
            <a:spLocks noGrp="1"/>
          </p:cNvSpPr>
          <p:nvPr>
            <p:ph idx="1"/>
          </p:nvPr>
        </p:nvSpPr>
        <p:spPr>
          <a:xfrm>
            <a:off x="457200" y="1706033"/>
            <a:ext cx="8229600" cy="4525963"/>
          </a:xfrm>
        </p:spPr>
        <p:txBody>
          <a:bodyPr/>
          <a:lstStyle/>
          <a:p>
            <a:r>
              <a:rPr lang="en-GB" sz="2800" dirty="0">
                <a:latin typeface="Gill Sans MT" charset="0"/>
                <a:ea typeface="ＭＳ Ｐゴシック" charset="0"/>
                <a:cs typeface="ＭＳ Ｐゴシック" charset="0"/>
              </a:rPr>
              <a:t>SSL Handshake Protocol supports </a:t>
            </a:r>
            <a:r>
              <a:rPr lang="en-GB" sz="2800" i="1" dirty="0">
                <a:latin typeface="Gill Sans MT" charset="0"/>
                <a:ea typeface="ＭＳ Ｐゴシック" charset="0"/>
                <a:cs typeface="ＭＳ Ｐゴシック" charset="0"/>
              </a:rPr>
              <a:t>session resumption</a:t>
            </a:r>
            <a:r>
              <a:rPr lang="en-GB" sz="2800" dirty="0">
                <a:latin typeface="Gill Sans MT" charset="0"/>
                <a:ea typeface="ＭＳ Ｐゴシック" charset="0"/>
                <a:cs typeface="ＭＳ Ｐゴシック" charset="0"/>
              </a:rPr>
              <a:t> and </a:t>
            </a:r>
            <a:r>
              <a:rPr lang="en-GB" sz="2800" i="1" dirty="0" err="1">
                <a:latin typeface="Gill Sans MT" charset="0"/>
                <a:ea typeface="ＭＳ Ｐゴシック" charset="0"/>
                <a:cs typeface="ＭＳ Ｐゴシック" charset="0"/>
              </a:rPr>
              <a:t>ciphersuite</a:t>
            </a:r>
            <a:r>
              <a:rPr lang="en-GB" sz="2800" i="1" dirty="0">
                <a:latin typeface="Gill Sans MT" charset="0"/>
                <a:ea typeface="ＭＳ Ｐゴシック" charset="0"/>
                <a:cs typeface="ＭＳ Ｐゴシック" charset="0"/>
              </a:rPr>
              <a:t> re-negotiation</a:t>
            </a:r>
            <a:r>
              <a:rPr lang="en-GB" sz="2800" dirty="0">
                <a:latin typeface="Gill Sans MT" charset="0"/>
                <a:ea typeface="ＭＳ Ｐゴシック" charset="0"/>
                <a:cs typeface="ＭＳ Ｐゴシック" charset="0"/>
              </a:rPr>
              <a:t>.</a:t>
            </a:r>
          </a:p>
          <a:p>
            <a:pPr lvl="1"/>
            <a:r>
              <a:rPr lang="en-GB" sz="2400" dirty="0">
                <a:latin typeface="Gill Sans MT" charset="0"/>
                <a:ea typeface="ＭＳ Ｐゴシック" charset="0"/>
              </a:rPr>
              <a:t>Allows authentication and shared secrets to be reused across multiple connections.</a:t>
            </a:r>
          </a:p>
          <a:p>
            <a:pPr lvl="2"/>
            <a:r>
              <a:rPr lang="en-GB" sz="2000" dirty="0" err="1">
                <a:latin typeface="Gill Sans MT" charset="0"/>
                <a:ea typeface="ＭＳ Ｐゴシック" charset="0"/>
              </a:rPr>
              <a:t>Eg</a:t>
            </a:r>
            <a:r>
              <a:rPr lang="en-GB" sz="2000" dirty="0">
                <a:latin typeface="Gill Sans MT" charset="0"/>
                <a:ea typeface="ＭＳ Ｐゴシック" charset="0"/>
              </a:rPr>
              <a:t>, next webpage from same website.</a:t>
            </a:r>
          </a:p>
          <a:p>
            <a:pPr lvl="1"/>
            <a:r>
              <a:rPr lang="en-GB" sz="2400" dirty="0">
                <a:latin typeface="Gill Sans MT" charset="0"/>
                <a:ea typeface="ＭＳ Ｐゴシック" charset="0"/>
              </a:rPr>
              <a:t>Allows re-keying of current connection using fresh </a:t>
            </a:r>
            <a:r>
              <a:rPr lang="en-GB" sz="2400" dirty="0" err="1">
                <a:latin typeface="Gill Sans MT" charset="0"/>
                <a:ea typeface="ＭＳ Ｐゴシック" charset="0"/>
              </a:rPr>
              <a:t>nonces</a:t>
            </a:r>
            <a:r>
              <a:rPr lang="en-GB" sz="2400" dirty="0">
                <a:latin typeface="Gill Sans MT" charset="0"/>
                <a:ea typeface="ＭＳ Ｐゴシック" charset="0"/>
              </a:rPr>
              <a:t>.</a:t>
            </a:r>
          </a:p>
          <a:p>
            <a:pPr lvl="1"/>
            <a:r>
              <a:rPr lang="en-GB" sz="2400" dirty="0">
                <a:latin typeface="Gill Sans MT" charset="0"/>
                <a:ea typeface="ＭＳ Ｐゴシック" charset="0"/>
              </a:rPr>
              <a:t>Allows change of </a:t>
            </a:r>
            <a:r>
              <a:rPr lang="en-GB" sz="2400" dirty="0" err="1">
                <a:latin typeface="Gill Sans MT" charset="0"/>
                <a:ea typeface="ＭＳ Ｐゴシック" charset="0"/>
              </a:rPr>
              <a:t>ciphersuite</a:t>
            </a:r>
            <a:r>
              <a:rPr lang="en-GB" sz="2400" dirty="0">
                <a:latin typeface="Gill Sans MT" charset="0"/>
                <a:ea typeface="ＭＳ Ｐゴシック" charset="0"/>
              </a:rPr>
              <a:t> during session.</a:t>
            </a:r>
          </a:p>
          <a:p>
            <a:pPr lvl="1"/>
            <a:r>
              <a:rPr lang="en-GB" sz="2400" dirty="0" err="1">
                <a:latin typeface="Courier New" charset="0"/>
                <a:ea typeface="ＭＳ Ｐゴシック" charset="0"/>
              </a:rPr>
              <a:t>ClientHello</a:t>
            </a:r>
            <a:r>
              <a:rPr lang="en-GB" sz="2400" dirty="0">
                <a:latin typeface="Courier New" charset="0"/>
                <a:ea typeface="ＭＳ Ｐゴシック" charset="0"/>
              </a:rPr>
              <a:t> </a:t>
            </a:r>
            <a:r>
              <a:rPr lang="en-GB" sz="2400" dirty="0">
                <a:latin typeface="Gill Sans MT" charset="0"/>
                <a:ea typeface="ＭＳ Ｐゴシック" charset="0"/>
              </a:rPr>
              <a:t>quotes old </a:t>
            </a:r>
            <a:r>
              <a:rPr lang="en-GB" sz="2400" dirty="0" err="1">
                <a:latin typeface="Courier New" charset="0"/>
                <a:ea typeface="ＭＳ Ｐゴシック" charset="0"/>
              </a:rPr>
              <a:t>SessionID</a:t>
            </a:r>
            <a:r>
              <a:rPr lang="en-GB" sz="2400" dirty="0">
                <a:latin typeface="Gill Sans MT" charset="0"/>
                <a:ea typeface="ＭＳ Ｐゴシック" charset="0"/>
              </a:rPr>
              <a:t>.</a:t>
            </a:r>
            <a:endParaRPr lang="en-GB" sz="2400" dirty="0">
              <a:latin typeface="Courier New" charset="0"/>
              <a:ea typeface="ＭＳ Ｐゴシック" charset="0"/>
            </a:endParaRPr>
          </a:p>
          <a:p>
            <a:pPr lvl="1"/>
            <a:r>
              <a:rPr lang="en-GB" sz="2400" dirty="0">
                <a:latin typeface="Gill Sans MT" charset="0"/>
                <a:ea typeface="ＭＳ Ｐゴシック" charset="0"/>
              </a:rPr>
              <a:t>Both sides contribute new </a:t>
            </a:r>
            <a:r>
              <a:rPr lang="en-GB" sz="2400" dirty="0" err="1">
                <a:latin typeface="Gill Sans MT" charset="0"/>
                <a:ea typeface="ＭＳ Ｐゴシック" charset="0"/>
              </a:rPr>
              <a:t>nonces</a:t>
            </a:r>
            <a:r>
              <a:rPr lang="en-GB" sz="2400" dirty="0">
                <a:latin typeface="Gill Sans MT" charset="0"/>
                <a:ea typeface="ＭＳ Ｐゴシック" charset="0"/>
              </a:rPr>
              <a:t>, update </a:t>
            </a:r>
            <a:r>
              <a:rPr lang="en-GB" sz="2400" dirty="0" err="1">
                <a:latin typeface="Courier New" charset="0"/>
                <a:ea typeface="ＭＳ Ｐゴシック" charset="0"/>
              </a:rPr>
              <a:t>secret</a:t>
            </a:r>
            <a:r>
              <a:rPr lang="en-GB" sz="2400" baseline="-25000" dirty="0" err="1">
                <a:latin typeface="Courier New" charset="0"/>
                <a:ea typeface="ＭＳ Ｐゴシック" charset="0"/>
              </a:rPr>
              <a:t>c</a:t>
            </a:r>
            <a:r>
              <a:rPr lang="en-GB" sz="2400" baseline="-25000" dirty="0">
                <a:latin typeface="Courier New" charset="0"/>
                <a:ea typeface="ＭＳ Ｐゴシック" charset="0"/>
              </a:rPr>
              <a:t>.</a:t>
            </a:r>
            <a:endParaRPr lang="en-GB" sz="2400" dirty="0">
              <a:latin typeface="Courier New" charset="0"/>
              <a:ea typeface="ＭＳ Ｐゴシック" charset="0"/>
            </a:endParaRPr>
          </a:p>
          <a:p>
            <a:pPr lvl="1"/>
            <a:r>
              <a:rPr lang="en-GB" sz="2400" dirty="0">
                <a:latin typeface="Gill Sans MT" charset="0"/>
                <a:ea typeface="ＭＳ Ｐゴシック" charset="0"/>
              </a:rPr>
              <a:t>All protected by existing Record Protocol.</a:t>
            </a:r>
          </a:p>
        </p:txBody>
      </p:sp>
    </p:spTree>
    <p:extLst>
      <p:ext uri="{BB962C8B-B14F-4D97-AF65-F5344CB8AC3E}">
        <p14:creationId xmlns:p14="http://schemas.microsoft.com/office/powerpoint/2010/main" val="2995110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/>
          </p:cNvSpPr>
          <p:nvPr>
            <p:ph type="title"/>
          </p:nvPr>
        </p:nvSpPr>
        <p:spPr>
          <a:xfrm>
            <a:off x="1143000" y="381000"/>
            <a:ext cx="7499350" cy="1143000"/>
          </a:xfrm>
          <a:noFill/>
        </p:spPr>
        <p:txBody>
          <a:bodyPr/>
          <a:lstStyle/>
          <a:p>
            <a:r>
              <a:rPr lang="en-GB" dirty="0">
                <a:latin typeface="Gill Sans MT" charset="0"/>
                <a:ea typeface="ＭＳ Ｐゴシック" charset="0"/>
                <a:cs typeface="ＭＳ Ｐゴシック" charset="0"/>
              </a:rPr>
              <a:t>Session</a:t>
            </a:r>
            <a:r>
              <a:rPr lang="en-GB" sz="3900" i="1" dirty="0">
                <a:latin typeface="Gill Sans MT" charset="0"/>
                <a:ea typeface="ＭＳ Ｐゴシック" charset="0"/>
                <a:cs typeface="ＭＳ Ｐゴシック" charset="0"/>
              </a:rPr>
              <a:t> </a:t>
            </a:r>
            <a:r>
              <a:rPr lang="en-GB" dirty="0" smtClean="0">
                <a:latin typeface="Gill Sans MT" charset="0"/>
                <a:ea typeface="ＭＳ Ｐゴシック" charset="0"/>
                <a:cs typeface="ＭＳ Ｐゴシック" charset="0"/>
              </a:rPr>
              <a:t>Resumption</a:t>
            </a:r>
            <a:endParaRPr lang="en-US" altLang="zh-CN" dirty="0">
              <a:latin typeface="Gill Sans MT" charset="0"/>
              <a:ea typeface="宋体" charset="0"/>
              <a:cs typeface="宋体" charset="0"/>
            </a:endParaRPr>
          </a:p>
        </p:txBody>
      </p:sp>
      <p:sp>
        <p:nvSpPr>
          <p:cNvPr id="148483" name="Rectangle 3"/>
          <p:cNvSpPr>
            <a:spLocks noGrp="1"/>
          </p:cNvSpPr>
          <p:nvPr>
            <p:ph type="body" idx="1"/>
          </p:nvPr>
        </p:nvSpPr>
        <p:spPr>
          <a:xfrm>
            <a:off x="877278" y="1814157"/>
            <a:ext cx="7499350" cy="1002721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latin typeface="Gill Sans MT" charset="0"/>
                <a:ea typeface="宋体" charset="0"/>
                <a:cs typeface="宋体" charset="0"/>
              </a:rPr>
              <a:t>Avoid public key operation if both sides remember session ID</a:t>
            </a:r>
            <a:endParaRPr lang="en-US" altLang="zh-CN" dirty="0">
              <a:latin typeface="Gill Sans MT" charset="0"/>
              <a:ea typeface="宋体" charset="0"/>
              <a:cs typeface="宋体" charset="0"/>
            </a:endParaRPr>
          </a:p>
        </p:txBody>
      </p:sp>
      <p:pic>
        <p:nvPicPr>
          <p:cNvPr id="148484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864675"/>
            <a:ext cx="68580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9751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>
                <a:latin typeface="Gill Sans MT" charset="0"/>
                <a:ea typeface="ＭＳ Ｐゴシック" charset="0"/>
                <a:cs typeface="ＭＳ Ｐゴシック" charset="0"/>
              </a:rPr>
              <a:t>Some SSL/TLS Security Flaws	</a:t>
            </a:r>
            <a:endParaRPr lang="en-US" altLang="zh-CN">
              <a:latin typeface="Gill Sans MT" charset="0"/>
              <a:ea typeface="宋体" charset="0"/>
              <a:cs typeface="宋体" charset="0"/>
            </a:endParaRPr>
          </a:p>
        </p:txBody>
      </p:sp>
      <p:sp>
        <p:nvSpPr>
          <p:cNvPr id="158723" name="Rectangle 3"/>
          <p:cNvSpPr>
            <a:spLocks noGrp="1"/>
          </p:cNvSpPr>
          <p:nvPr>
            <p:ph idx="1"/>
          </p:nvPr>
        </p:nvSpPr>
        <p:spPr>
          <a:xfrm>
            <a:off x="131560" y="1437380"/>
            <a:ext cx="8686800" cy="494537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GB" sz="2800" dirty="0">
                <a:latin typeface="Gill Sans MT" charset="0"/>
                <a:ea typeface="ＭＳ Ｐゴシック" charset="0"/>
                <a:cs typeface="ＭＳ Ｐゴシック" charset="0"/>
              </a:rPr>
              <a:t>(Historical) flaws in random number generation for SSL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latin typeface="Gill Sans MT" charset="0"/>
                <a:ea typeface="ＭＳ Ｐゴシック" charset="0"/>
              </a:rPr>
              <a:t>Low quality RNG leads to predictable session keys.</a:t>
            </a:r>
          </a:p>
          <a:p>
            <a:pPr lvl="2">
              <a:lnSpc>
                <a:spcPct val="90000"/>
              </a:lnSpc>
            </a:pPr>
            <a:r>
              <a:rPr lang="en-GB" sz="2000" dirty="0">
                <a:latin typeface="Gill Sans MT" charset="0"/>
                <a:ea typeface="ＭＳ Ｐゴシック" charset="0"/>
              </a:rPr>
              <a:t>Goldberg and Wagner, </a:t>
            </a:r>
            <a:r>
              <a:rPr lang="en-GB" sz="2000" dirty="0" err="1">
                <a:latin typeface="Gill Sans MT" charset="0"/>
                <a:ea typeface="ＭＳ Ｐゴシック" charset="0"/>
              </a:rPr>
              <a:t>Dr.</a:t>
            </a:r>
            <a:r>
              <a:rPr lang="en-GB" sz="2000" dirty="0">
                <a:latin typeface="Gill Sans MT" charset="0"/>
                <a:ea typeface="ＭＳ Ｐゴシック" charset="0"/>
              </a:rPr>
              <a:t> Dobb’s Journal, Jan. 1996.</a:t>
            </a:r>
          </a:p>
          <a:p>
            <a:pPr>
              <a:lnSpc>
                <a:spcPct val="90000"/>
              </a:lnSpc>
            </a:pPr>
            <a:r>
              <a:rPr lang="en-GB" sz="2800" dirty="0">
                <a:latin typeface="Gill Sans MT" charset="0"/>
                <a:ea typeface="ＭＳ Ｐゴシック" charset="0"/>
                <a:cs typeface="ＭＳ Ｐゴシック" charset="0"/>
              </a:rPr>
              <a:t>Flaws in error </a:t>
            </a:r>
            <a:r>
              <a:rPr lang="en-GB" sz="2800" dirty="0" smtClean="0">
                <a:latin typeface="Gill Sans MT" charset="0"/>
                <a:ea typeface="ＭＳ Ｐゴシック" charset="0"/>
                <a:cs typeface="ＭＳ Ｐゴシック" charset="0"/>
              </a:rPr>
              <a:t>reporting</a:t>
            </a:r>
            <a:endParaRPr lang="en-GB" sz="2800" dirty="0">
              <a:latin typeface="Gill Sans MT" charset="0"/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GB" sz="2400" dirty="0">
                <a:latin typeface="Gill Sans MT" charset="0"/>
                <a:ea typeface="ＭＳ Ｐゴシック" charset="0"/>
              </a:rPr>
              <a:t>(differing response times by server in event of padding failure and MAC failure) + (analysis of padding method for CBC-mode) = recovery of SSL plaintext.</a:t>
            </a:r>
          </a:p>
          <a:p>
            <a:pPr lvl="2">
              <a:lnSpc>
                <a:spcPct val="90000"/>
              </a:lnSpc>
            </a:pPr>
            <a:r>
              <a:rPr lang="en-GB" sz="2000" dirty="0" err="1">
                <a:latin typeface="Gill Sans MT" charset="0"/>
                <a:ea typeface="ＭＳ Ｐゴシック" charset="0"/>
              </a:rPr>
              <a:t>Canvel</a:t>
            </a:r>
            <a:r>
              <a:rPr lang="en-GB" sz="2000" dirty="0">
                <a:latin typeface="Gill Sans MT" charset="0"/>
                <a:ea typeface="ＭＳ Ｐゴシック" charset="0"/>
              </a:rPr>
              <a:t>, </a:t>
            </a:r>
            <a:r>
              <a:rPr lang="en-GB" sz="2000" dirty="0" err="1">
                <a:latin typeface="Gill Sans MT" charset="0"/>
                <a:ea typeface="ＭＳ Ｐゴシック" charset="0"/>
              </a:rPr>
              <a:t>Hiltgen</a:t>
            </a:r>
            <a:r>
              <a:rPr lang="en-GB" sz="2000" dirty="0">
                <a:latin typeface="Gill Sans MT" charset="0"/>
                <a:ea typeface="ＭＳ Ｐゴシック" charset="0"/>
              </a:rPr>
              <a:t>, </a:t>
            </a:r>
            <a:r>
              <a:rPr lang="en-GB" sz="2000" dirty="0" err="1">
                <a:latin typeface="Gill Sans MT" charset="0"/>
                <a:ea typeface="ＭＳ Ｐゴシック" charset="0"/>
              </a:rPr>
              <a:t>Vaudenay</a:t>
            </a:r>
            <a:r>
              <a:rPr lang="en-GB" sz="2000" dirty="0">
                <a:latin typeface="Gill Sans MT" charset="0"/>
                <a:ea typeface="ＭＳ Ｐゴシック" charset="0"/>
              </a:rPr>
              <a:t> and </a:t>
            </a:r>
            <a:r>
              <a:rPr lang="en-GB" sz="2000" dirty="0" err="1">
                <a:latin typeface="Gill Sans MT" charset="0"/>
                <a:ea typeface="ＭＳ Ｐゴシック" charset="0"/>
              </a:rPr>
              <a:t>Vuagnoux</a:t>
            </a:r>
            <a:r>
              <a:rPr lang="en-GB" sz="2000" dirty="0">
                <a:latin typeface="Gill Sans MT" charset="0"/>
                <a:ea typeface="ＭＳ Ｐゴシック" charset="0"/>
              </a:rPr>
              <a:t>, Crypto2003.</a:t>
            </a:r>
          </a:p>
          <a:p>
            <a:pPr>
              <a:lnSpc>
                <a:spcPct val="90000"/>
              </a:lnSpc>
            </a:pPr>
            <a:r>
              <a:rPr lang="en-GB" sz="2800" dirty="0">
                <a:latin typeface="Gill Sans MT" charset="0"/>
                <a:ea typeface="ＭＳ Ｐゴシック" charset="0"/>
                <a:cs typeface="ＭＳ Ｐゴシック" charset="0"/>
              </a:rPr>
              <a:t>Timing </a:t>
            </a:r>
            <a:r>
              <a:rPr lang="en-GB" sz="2800" dirty="0" smtClean="0">
                <a:latin typeface="Gill Sans MT" charset="0"/>
                <a:ea typeface="ＭＳ Ｐゴシック" charset="0"/>
                <a:cs typeface="ＭＳ Ｐゴシック" charset="0"/>
              </a:rPr>
              <a:t>attacks</a:t>
            </a:r>
            <a:endParaRPr lang="en-GB" sz="2800" dirty="0">
              <a:latin typeface="Gill Sans MT" charset="0"/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GB" sz="2400" dirty="0">
                <a:latin typeface="Gill Sans MT" charset="0"/>
                <a:ea typeface="ＭＳ Ｐゴシック" charset="0"/>
              </a:rPr>
              <a:t>analysis of </a:t>
            </a:r>
            <a:r>
              <a:rPr lang="en-GB" sz="2400" dirty="0" err="1">
                <a:latin typeface="Gill Sans MT" charset="0"/>
                <a:ea typeface="ＭＳ Ｐゴシック" charset="0"/>
              </a:rPr>
              <a:t>OpenSSL</a:t>
            </a:r>
            <a:r>
              <a:rPr lang="en-GB" sz="2400" dirty="0">
                <a:latin typeface="Gill Sans MT" charset="0"/>
                <a:ea typeface="ＭＳ Ｐゴシック" charset="0"/>
              </a:rPr>
              <a:t> server response times allows attacker in same LAN segment to derive server’s private key!</a:t>
            </a:r>
          </a:p>
          <a:p>
            <a:pPr lvl="2">
              <a:lnSpc>
                <a:spcPct val="90000"/>
              </a:lnSpc>
            </a:pPr>
            <a:r>
              <a:rPr lang="en-GB" sz="2000" dirty="0" err="1">
                <a:latin typeface="Gill Sans MT" charset="0"/>
                <a:ea typeface="ＭＳ Ｐゴシック" charset="0"/>
              </a:rPr>
              <a:t>Boneh</a:t>
            </a:r>
            <a:r>
              <a:rPr lang="en-GB" sz="2000" dirty="0">
                <a:latin typeface="Gill Sans MT" charset="0"/>
                <a:ea typeface="ＭＳ Ｐゴシック" charset="0"/>
              </a:rPr>
              <a:t> and </a:t>
            </a:r>
            <a:r>
              <a:rPr lang="en-GB" sz="2000" dirty="0" err="1">
                <a:latin typeface="Gill Sans MT" charset="0"/>
                <a:ea typeface="ＭＳ Ｐゴシック" charset="0"/>
              </a:rPr>
              <a:t>Brumley</a:t>
            </a:r>
            <a:r>
              <a:rPr lang="en-GB" sz="2000" dirty="0">
                <a:latin typeface="Gill Sans MT" charset="0"/>
                <a:ea typeface="ＭＳ Ｐゴシック" charset="0"/>
              </a:rPr>
              <a:t>, </a:t>
            </a:r>
            <a:r>
              <a:rPr lang="en-US" altLang="zh-CN" sz="2000" dirty="0">
                <a:latin typeface="Gill Sans MT" charset="0"/>
                <a:ea typeface="宋体" charset="0"/>
                <a:cs typeface="宋体" charset="0"/>
              </a:rPr>
              <a:t>12th </a:t>
            </a:r>
            <a:r>
              <a:rPr lang="en-US" altLang="zh-CN" sz="2000" dirty="0" err="1">
                <a:latin typeface="Gill Sans MT" charset="0"/>
                <a:ea typeface="宋体" charset="0"/>
                <a:cs typeface="宋体" charset="0"/>
              </a:rPr>
              <a:t>Usenix</a:t>
            </a:r>
            <a:r>
              <a:rPr lang="en-US" altLang="zh-CN" sz="2000" dirty="0">
                <a:latin typeface="Gill Sans MT" charset="0"/>
                <a:ea typeface="宋体" charset="0"/>
                <a:cs typeface="宋体" charset="0"/>
              </a:rPr>
              <a:t> Security Symposium</a:t>
            </a:r>
            <a:r>
              <a:rPr lang="en-GB" sz="2000" dirty="0">
                <a:latin typeface="Gill Sans MT" charset="0"/>
                <a:ea typeface="ＭＳ Ｐゴシック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9350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00" y="723900"/>
            <a:ext cx="66802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810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 Heartbeat Extension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95290" y="1526627"/>
            <a:ext cx="7491510" cy="517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   DTLS is designed to secure traffic running on top of unreliable </a:t>
            </a:r>
          </a:p>
          <a:p>
            <a:r>
              <a:rPr lang="en-US" sz="1600" dirty="0"/>
              <a:t>   transport protocols.  Usually, such protocols have no session </a:t>
            </a:r>
          </a:p>
          <a:p>
            <a:r>
              <a:rPr lang="en-US" sz="1600" dirty="0"/>
              <a:t>   management.  The only mechanism available at the DTLS layer to figure </a:t>
            </a:r>
          </a:p>
          <a:p>
            <a:r>
              <a:rPr lang="en-US" sz="1600" dirty="0"/>
              <a:t>   out if a peer is still alive is a costly renegotiation, particularly </a:t>
            </a:r>
          </a:p>
          <a:p>
            <a:r>
              <a:rPr lang="en-US" sz="1600" dirty="0"/>
              <a:t>   when the application uses unidirectional traffic.  Furthermore, DTLS </a:t>
            </a:r>
          </a:p>
          <a:p>
            <a:r>
              <a:rPr lang="en-US" sz="1600" dirty="0"/>
              <a:t>   needs to perform path MTU (PMTU) discovery but has no specific </a:t>
            </a:r>
          </a:p>
          <a:p>
            <a:r>
              <a:rPr lang="en-US" sz="1600" dirty="0"/>
              <a:t>   message type to realize it without affecting the transfer of user </a:t>
            </a:r>
          </a:p>
          <a:p>
            <a:r>
              <a:rPr lang="en-US" sz="1600" dirty="0"/>
              <a:t>   messages. </a:t>
            </a:r>
          </a:p>
          <a:p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  <a:p>
            <a:r>
              <a:rPr lang="en-US" sz="1600" dirty="0"/>
              <a:t>   TLS is based on reliable protocols, but there is not necessarily a </a:t>
            </a:r>
          </a:p>
          <a:p>
            <a:r>
              <a:rPr lang="en-US" sz="1600" dirty="0"/>
              <a:t>   feature available to keep the connection alive without continuous </a:t>
            </a:r>
          </a:p>
          <a:p>
            <a:r>
              <a:rPr lang="en-US" sz="1600" dirty="0"/>
              <a:t>   data transfer. </a:t>
            </a:r>
          </a:p>
          <a:p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  <a:p>
            <a:r>
              <a:rPr lang="en-US" sz="1600" dirty="0"/>
              <a:t>   The Heartbeat Extension as described in this document overcomes these </a:t>
            </a:r>
          </a:p>
          <a:p>
            <a:r>
              <a:rPr lang="en-US" sz="1600" dirty="0"/>
              <a:t>   limitations.  The user can use the new </a:t>
            </a:r>
            <a:r>
              <a:rPr lang="en-US" sz="1600" dirty="0" err="1"/>
              <a:t>HeartbeatRequest</a:t>
            </a:r>
            <a:r>
              <a:rPr lang="en-US" sz="1600" dirty="0"/>
              <a:t> message, </a:t>
            </a:r>
          </a:p>
          <a:p>
            <a:r>
              <a:rPr lang="en-US" sz="1600" dirty="0"/>
              <a:t>   which has to be answered by the peer with a </a:t>
            </a:r>
            <a:r>
              <a:rPr lang="en-US" sz="1600" dirty="0" err="1"/>
              <a:t>HeartbeartResponse</a:t>
            </a:r>
            <a:r>
              <a:rPr lang="en-US" sz="1600" dirty="0"/>
              <a:t> </a:t>
            </a:r>
          </a:p>
          <a:p>
            <a:r>
              <a:rPr lang="en-US" sz="1600" dirty="0"/>
              <a:t>   immediately.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5231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OpenSSL “Heartbleed” Bug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latin typeface="+mj-lt"/>
              </a:rPr>
              <a:t>Announced </a:t>
            </a:r>
            <a:r>
              <a:rPr lang="en-US" sz="2000" dirty="0" smtClean="0">
                <a:latin typeface="+mj-lt"/>
              </a:rPr>
              <a:t>April </a:t>
            </a:r>
            <a:r>
              <a:rPr lang="en-US" sz="2000" dirty="0">
                <a:latin typeface="+mj-lt"/>
              </a:rPr>
              <a:t>2014</a:t>
            </a:r>
            <a:r>
              <a:rPr lang="en-US" sz="2000" dirty="0" smtClean="0">
                <a:latin typeface="+mj-lt"/>
              </a:rPr>
              <a:t>.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Exploits a programming mistake in the </a:t>
            </a:r>
            <a:r>
              <a:rPr lang="en-US" sz="2000" dirty="0" err="1">
                <a:latin typeface="+mj-lt"/>
              </a:rPr>
              <a:t>OpenSSL</a:t>
            </a:r>
            <a:r>
              <a:rPr lang="en-US" sz="2000" dirty="0">
                <a:latin typeface="+mj-lt"/>
              </a:rPr>
              <a:t> implementation of the TLS ``heartbeat hello’’ extension</a:t>
            </a:r>
            <a:r>
              <a:rPr lang="en-US" sz="2000" dirty="0" smtClean="0">
                <a:latin typeface="+mj-lt"/>
              </a:rPr>
              <a:t>.</a:t>
            </a:r>
            <a:endParaRPr lang="en-US" sz="2000" dirty="0">
              <a:latin typeface="+mj-lt"/>
            </a:endParaRPr>
          </a:p>
          <a:p>
            <a:endParaRPr lang="en-US" sz="20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Heartbeat </a:t>
            </a:r>
            <a:r>
              <a:rPr lang="en-US" sz="2000" dirty="0">
                <a:latin typeface="+mj-lt"/>
              </a:rPr>
              <a:t>protocol is used to keep a TLS connection alive without continuously transferring data</a:t>
            </a:r>
            <a:r>
              <a:rPr lang="en-US" sz="2000" dirty="0" smtClean="0">
                <a:latin typeface="+mj-lt"/>
              </a:rPr>
              <a:t>.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One endpoint (e.g., a Web browser) sends a </a:t>
            </a:r>
            <a:r>
              <a:rPr lang="en-US" sz="2000" dirty="0" err="1">
                <a:latin typeface="+mj-lt"/>
              </a:rPr>
              <a:t>HeartbeatRequest</a:t>
            </a:r>
            <a:r>
              <a:rPr lang="en-US" sz="2000" dirty="0">
                <a:latin typeface="+mj-lt"/>
              </a:rPr>
              <a:t> message containing a payload to the other endpoint (e.g. a Web server).  The server then sends back a </a:t>
            </a:r>
            <a:r>
              <a:rPr lang="en-US" sz="2000" dirty="0" err="1">
                <a:latin typeface="+mj-lt"/>
              </a:rPr>
              <a:t>HeartbeatReply</a:t>
            </a:r>
            <a:r>
              <a:rPr lang="en-US" sz="2000" dirty="0">
                <a:latin typeface="+mj-lt"/>
              </a:rPr>
              <a:t> message containing the same payload</a:t>
            </a:r>
            <a:r>
              <a:rPr lang="en-US" sz="2000" dirty="0" smtClean="0">
                <a:latin typeface="+mj-lt"/>
              </a:rPr>
              <a:t>.</a:t>
            </a:r>
            <a:endParaRPr lang="en-US" sz="2000" dirty="0">
              <a:latin typeface="+mj-lt"/>
            </a:endParaRPr>
          </a:p>
          <a:p>
            <a:endParaRPr lang="en-US" sz="20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“</a:t>
            </a:r>
            <a:r>
              <a:rPr lang="en-US" sz="2000" dirty="0">
                <a:latin typeface="+mj-lt"/>
              </a:rPr>
              <a:t>Buffer over-read” error caused by a failure to check for an invalid read-length parameter.</a:t>
            </a:r>
          </a:p>
          <a:p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54380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772400" cy="838200"/>
          </a:xfrm>
        </p:spPr>
        <p:txBody>
          <a:bodyPr>
            <a:normAutofit/>
          </a:bodyPr>
          <a:lstStyle/>
          <a:p>
            <a:r>
              <a:rPr lang="en-US"/>
              <a:t>From RFC 6520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CPS 290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r>
              <a:rPr lang="en-US" sz="1400">
                <a:latin typeface="Times New Roman" charset="0"/>
              </a:rPr>
              <a:t>Page </a:t>
            </a:r>
            <a:fld id="{FD90104F-4E88-FD41-B8BE-8A597C0909FD}" type="slidenum">
              <a:rPr lang="en-US" sz="1400">
                <a:latin typeface="Times New Roman" charset="0"/>
              </a:rPr>
              <a:pPr/>
              <a:t>28</a:t>
            </a:fld>
            <a:endParaRPr lang="en-US" sz="1400">
              <a:latin typeface="Times New Roman" charset="0"/>
            </a:endParaRPr>
          </a:p>
        </p:txBody>
      </p:sp>
      <p:sp>
        <p:nvSpPr>
          <p:cNvPr id="4101" name="Content Placeholder 5"/>
          <p:cNvSpPr>
            <a:spLocks noGrp="1"/>
          </p:cNvSpPr>
          <p:nvPr>
            <p:ph idx="1"/>
          </p:nvPr>
        </p:nvSpPr>
        <p:spPr>
          <a:xfrm>
            <a:off x="762000" y="838200"/>
            <a:ext cx="77724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dirty="0">
                <a:latin typeface="+mj-lt"/>
              </a:rPr>
              <a:t>Heartbeat Request and Response Messages</a:t>
            </a:r>
          </a:p>
          <a:p>
            <a:r>
              <a:rPr lang="en-US" sz="1800" dirty="0">
                <a:latin typeface="+mj-lt"/>
              </a:rPr>
              <a:t>The Heartbeat protocol messages consist of their type and an arbitrary</a:t>
            </a:r>
          </a:p>
          <a:p>
            <a:r>
              <a:rPr lang="en-US" sz="1800" dirty="0">
                <a:latin typeface="+mj-lt"/>
              </a:rPr>
              <a:t>payload and padding. </a:t>
            </a:r>
          </a:p>
          <a:p>
            <a:endParaRPr lang="en-US" sz="1800" dirty="0">
              <a:latin typeface="+mj-lt"/>
            </a:endParaRPr>
          </a:p>
          <a:p>
            <a:pPr marL="0" indent="0">
              <a:buNone/>
            </a:pPr>
            <a:r>
              <a:rPr lang="en-US" sz="1800" dirty="0" err="1">
                <a:latin typeface="+mj-lt"/>
              </a:rPr>
              <a:t>struct</a:t>
            </a:r>
            <a:r>
              <a:rPr lang="en-US" sz="1800" dirty="0">
                <a:latin typeface="+mj-lt"/>
              </a:rPr>
              <a:t> {</a:t>
            </a:r>
          </a:p>
          <a:p>
            <a:pPr marL="0" indent="0">
              <a:buNone/>
            </a:pPr>
            <a:r>
              <a:rPr lang="en-US" sz="1800" dirty="0" err="1">
                <a:latin typeface="+mj-lt"/>
              </a:rPr>
              <a:t>HeartbeatMessageType</a:t>
            </a:r>
            <a:r>
              <a:rPr lang="en-US" sz="1800" dirty="0">
                <a:latin typeface="+mj-lt"/>
              </a:rPr>
              <a:t> type;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uint16 </a:t>
            </a:r>
            <a:r>
              <a:rPr lang="en-US" sz="1800" dirty="0" err="1">
                <a:latin typeface="+mj-lt"/>
              </a:rPr>
              <a:t>payload_length</a:t>
            </a:r>
            <a:r>
              <a:rPr lang="en-US" sz="1800" dirty="0"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opaque payload[</a:t>
            </a:r>
            <a:r>
              <a:rPr lang="en-US" sz="1800" dirty="0" err="1">
                <a:latin typeface="+mj-lt"/>
              </a:rPr>
              <a:t>HeartbeatMessage.payload_length</a:t>
            </a:r>
            <a:r>
              <a:rPr lang="en-US" sz="1800" dirty="0">
                <a:latin typeface="+mj-lt"/>
              </a:rPr>
              <a:t>];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opaque padding[</a:t>
            </a:r>
            <a:r>
              <a:rPr lang="en-US" sz="1800" dirty="0" err="1">
                <a:latin typeface="+mj-lt"/>
              </a:rPr>
              <a:t>padding_length</a:t>
            </a:r>
            <a:r>
              <a:rPr lang="en-US" sz="1800" dirty="0">
                <a:latin typeface="+mj-lt"/>
              </a:rPr>
              <a:t>];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} </a:t>
            </a:r>
            <a:r>
              <a:rPr lang="en-US" sz="1800" dirty="0" err="1">
                <a:latin typeface="+mj-lt"/>
              </a:rPr>
              <a:t>HeartbeatMessage</a:t>
            </a:r>
            <a:r>
              <a:rPr lang="en-US" sz="1800" dirty="0">
                <a:latin typeface="+mj-lt"/>
              </a:rPr>
              <a:t>; </a:t>
            </a:r>
          </a:p>
          <a:p>
            <a:endParaRPr lang="en-US" sz="1800" dirty="0">
              <a:latin typeface="+mj-lt"/>
            </a:endParaRP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The total length of a </a:t>
            </a:r>
            <a:r>
              <a:rPr lang="en-US" sz="1800" dirty="0" err="1">
                <a:latin typeface="+mj-lt"/>
              </a:rPr>
              <a:t>HeartbeatMessage</a:t>
            </a:r>
            <a:r>
              <a:rPr lang="en-US" sz="1800" dirty="0">
                <a:latin typeface="+mj-lt"/>
              </a:rPr>
              <a:t> MUST NOT exceed 2^14 or</a:t>
            </a:r>
          </a:p>
          <a:p>
            <a:pPr marL="0" indent="0">
              <a:buNone/>
            </a:pPr>
            <a:r>
              <a:rPr lang="en-US" sz="1800" dirty="0" err="1">
                <a:latin typeface="+mj-lt"/>
              </a:rPr>
              <a:t>max_fragment_length</a:t>
            </a:r>
            <a:r>
              <a:rPr lang="en-US" sz="1800" dirty="0">
                <a:latin typeface="+mj-lt"/>
              </a:rPr>
              <a:t> when negotiated as defined in [</a:t>
            </a:r>
            <a:r>
              <a:rPr lang="en-US" sz="1800" dirty="0">
                <a:latin typeface="+mj-lt"/>
                <a:hlinkClick r:id="rId2" tooltip="&quot;Transport Layer Security (TLS) Extensions: Extension Definitions&quot;"/>
              </a:rPr>
              <a:t>RFC6066</a:t>
            </a:r>
            <a:r>
              <a:rPr lang="en-US" sz="1800" dirty="0">
                <a:latin typeface="+mj-lt"/>
              </a:rPr>
              <a:t>]. </a:t>
            </a:r>
          </a:p>
          <a:p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type: The message type, either </a:t>
            </a:r>
            <a:r>
              <a:rPr lang="en-US" sz="1800" dirty="0" err="1">
                <a:latin typeface="+mj-lt"/>
              </a:rPr>
              <a:t>heartbeat_request</a:t>
            </a:r>
            <a:r>
              <a:rPr lang="en-US" sz="1800" dirty="0">
                <a:latin typeface="+mj-lt"/>
              </a:rPr>
              <a:t> or </a:t>
            </a:r>
            <a:r>
              <a:rPr lang="en-US" sz="1800" dirty="0" err="1">
                <a:latin typeface="+mj-lt"/>
              </a:rPr>
              <a:t>heartbeat_response</a:t>
            </a:r>
            <a:r>
              <a:rPr lang="en-US" sz="1800" dirty="0">
                <a:latin typeface="+mj-lt"/>
              </a:rPr>
              <a:t>.</a:t>
            </a:r>
          </a:p>
          <a:p>
            <a:r>
              <a:rPr lang="en-US" sz="1800" dirty="0" err="1">
                <a:latin typeface="+mj-lt"/>
              </a:rPr>
              <a:t>payload_length</a:t>
            </a:r>
            <a:r>
              <a:rPr lang="en-US" sz="1800" dirty="0">
                <a:latin typeface="+mj-lt"/>
              </a:rPr>
              <a:t>: The length of the payload.</a:t>
            </a:r>
          </a:p>
          <a:p>
            <a:r>
              <a:rPr lang="en-US" sz="1800" dirty="0">
                <a:latin typeface="+mj-lt"/>
              </a:rPr>
              <a:t>payload: The payload consists of arbitrary content.</a:t>
            </a:r>
          </a:p>
          <a:p>
            <a:r>
              <a:rPr lang="en-US" sz="1800" dirty="0">
                <a:latin typeface="+mj-lt"/>
              </a:rPr>
              <a:t>padding: The padding is random content that MUST be ignored by the receiver.</a:t>
            </a: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3810000" y="1676400"/>
            <a:ext cx="4495800" cy="1066800"/>
            <a:chOff x="3810000" y="1676400"/>
            <a:chExt cx="4495800" cy="1066800"/>
          </a:xfrm>
        </p:grpSpPr>
        <p:sp>
          <p:nvSpPr>
            <p:cNvPr id="4103" name="TextBox 6"/>
            <p:cNvSpPr txBox="1">
              <a:spLocks noChangeArrowheads="1"/>
            </p:cNvSpPr>
            <p:nvPr/>
          </p:nvSpPr>
          <p:spPr bwMode="auto">
            <a:xfrm>
              <a:off x="4953000" y="1676400"/>
              <a:ext cx="3352800" cy="92333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+mj-lt"/>
                </a:rPr>
                <a:t>Problem: no check that payload_length matches the actual length of the payload</a:t>
              </a:r>
            </a:p>
          </p:txBody>
        </p:sp>
        <p:cxnSp>
          <p:nvCxnSpPr>
            <p:cNvPr id="4104" name="Straight Arrow Connector 8"/>
            <p:cNvCxnSpPr>
              <a:cxnSpLocks noChangeShapeType="1"/>
              <a:stCxn id="4103" idx="1"/>
            </p:cNvCxnSpPr>
            <p:nvPr/>
          </p:nvCxnSpPr>
          <p:spPr bwMode="auto">
            <a:xfrm flipH="1">
              <a:off x="3810000" y="2138065"/>
              <a:ext cx="1143000" cy="60513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668336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Browser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61" y="1600200"/>
            <a:ext cx="8791636" cy="452596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</a:rPr>
              <a:t>Goal: </a:t>
            </a:r>
            <a:r>
              <a:rPr lang="en-US" sz="2800" dirty="0" smtClean="0"/>
              <a:t>Prevent a malicious site from spying on or tampering with (1) my information or (2) interactions with other websites </a:t>
            </a:r>
          </a:p>
          <a:p>
            <a:pPr lvl="1"/>
            <a:r>
              <a:rPr lang="en-US" sz="2400" dirty="0" smtClean="0"/>
              <a:t>Browsing to </a:t>
            </a:r>
            <a:r>
              <a:rPr lang="en-US" sz="2400" dirty="0" err="1" smtClean="0"/>
              <a:t>evil.com</a:t>
            </a:r>
            <a:r>
              <a:rPr lang="en-US" sz="2400" dirty="0" smtClean="0"/>
              <a:t> should not let </a:t>
            </a:r>
            <a:r>
              <a:rPr lang="en-US" sz="2400" dirty="0" err="1" smtClean="0"/>
              <a:t>evil.com</a:t>
            </a:r>
            <a:r>
              <a:rPr lang="en-US" sz="2400" dirty="0" smtClean="0"/>
              <a:t> spy on my emails in Gmail or buy stuff with my Amazon account 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800" dirty="0" smtClean="0"/>
              <a:t>Defense: the </a:t>
            </a:r>
            <a:r>
              <a:rPr lang="en-US" sz="2800" b="1" dirty="0" smtClean="0">
                <a:solidFill>
                  <a:srgbClr val="C0504D"/>
                </a:solidFill>
              </a:rPr>
              <a:t>same-origin policy</a:t>
            </a:r>
          </a:p>
          <a:p>
            <a:pPr lvl="1"/>
            <a:r>
              <a:rPr lang="en-US" sz="2400" dirty="0" smtClean="0"/>
              <a:t>A security policy grafted on after-the-fact, and enforced by web browsers</a:t>
            </a:r>
          </a:p>
          <a:p>
            <a:pPr lvl="1"/>
            <a:r>
              <a:rPr lang="en-US" sz="2400" dirty="0" smtClean="0"/>
              <a:t>Intuition: each web site is isolated from all others </a:t>
            </a:r>
          </a:p>
          <a:p>
            <a:pPr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81117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>
                <a:latin typeface="Gill Sans MT" charset="0"/>
                <a:ea typeface="宋体" charset="0"/>
                <a:cs typeface="宋体" charset="0"/>
              </a:rPr>
              <a:t>Application-Level Protection</a:t>
            </a:r>
          </a:p>
        </p:txBody>
      </p:sp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1625600" y="2438400"/>
            <a:ext cx="1498600" cy="533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1625600" y="2971800"/>
            <a:ext cx="1498600" cy="533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1625600" y="3505200"/>
            <a:ext cx="1498600" cy="533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26" name="Rectangle 6"/>
          <p:cNvSpPr>
            <a:spLocks noChangeArrowheads="1"/>
          </p:cNvSpPr>
          <p:nvPr/>
        </p:nvSpPr>
        <p:spPr bwMode="auto">
          <a:xfrm>
            <a:off x="1625600" y="4038600"/>
            <a:ext cx="1498600" cy="533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27" name="Rectangle 7"/>
          <p:cNvSpPr>
            <a:spLocks noChangeArrowheads="1"/>
          </p:cNvSpPr>
          <p:nvPr/>
        </p:nvSpPr>
        <p:spPr bwMode="auto">
          <a:xfrm>
            <a:off x="1625600" y="4572000"/>
            <a:ext cx="1498600" cy="533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28" name="Rectangle 8"/>
          <p:cNvSpPr>
            <a:spLocks noChangeArrowheads="1"/>
          </p:cNvSpPr>
          <p:nvPr/>
        </p:nvSpPr>
        <p:spPr bwMode="auto">
          <a:xfrm>
            <a:off x="1625600" y="5105400"/>
            <a:ext cx="1498600" cy="533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29" name="Rectangle 9"/>
          <p:cNvSpPr>
            <a:spLocks noChangeArrowheads="1"/>
          </p:cNvSpPr>
          <p:nvPr/>
        </p:nvSpPr>
        <p:spPr bwMode="auto">
          <a:xfrm>
            <a:off x="1625600" y="5638800"/>
            <a:ext cx="1498600" cy="533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30" name="Rectangle 10"/>
          <p:cNvSpPr>
            <a:spLocks noChangeArrowheads="1"/>
          </p:cNvSpPr>
          <p:nvPr/>
        </p:nvSpPr>
        <p:spPr bwMode="auto">
          <a:xfrm>
            <a:off x="6553200" y="2438400"/>
            <a:ext cx="1498600" cy="533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31" name="Rectangle 11"/>
          <p:cNvSpPr>
            <a:spLocks noChangeArrowheads="1"/>
          </p:cNvSpPr>
          <p:nvPr/>
        </p:nvSpPr>
        <p:spPr bwMode="auto">
          <a:xfrm>
            <a:off x="6553200" y="2971800"/>
            <a:ext cx="1498600" cy="533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32" name="Rectangle 12"/>
          <p:cNvSpPr>
            <a:spLocks noChangeArrowheads="1"/>
          </p:cNvSpPr>
          <p:nvPr/>
        </p:nvSpPr>
        <p:spPr bwMode="auto">
          <a:xfrm>
            <a:off x="6553200" y="3505200"/>
            <a:ext cx="1498600" cy="533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33" name="Rectangle 13"/>
          <p:cNvSpPr>
            <a:spLocks noChangeArrowheads="1"/>
          </p:cNvSpPr>
          <p:nvPr/>
        </p:nvSpPr>
        <p:spPr bwMode="auto">
          <a:xfrm>
            <a:off x="6553200" y="4038600"/>
            <a:ext cx="1498600" cy="533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34" name="Rectangle 14"/>
          <p:cNvSpPr>
            <a:spLocks noChangeArrowheads="1"/>
          </p:cNvSpPr>
          <p:nvPr/>
        </p:nvSpPr>
        <p:spPr bwMode="auto">
          <a:xfrm>
            <a:off x="6553200" y="4572000"/>
            <a:ext cx="1498600" cy="533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35" name="Rectangle 15"/>
          <p:cNvSpPr>
            <a:spLocks noChangeArrowheads="1"/>
          </p:cNvSpPr>
          <p:nvPr/>
        </p:nvSpPr>
        <p:spPr bwMode="auto">
          <a:xfrm>
            <a:off x="6553200" y="5105400"/>
            <a:ext cx="1498600" cy="533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36" name="Rectangle 16"/>
          <p:cNvSpPr>
            <a:spLocks noChangeArrowheads="1"/>
          </p:cNvSpPr>
          <p:nvPr/>
        </p:nvSpPr>
        <p:spPr bwMode="auto">
          <a:xfrm>
            <a:off x="6553200" y="5638800"/>
            <a:ext cx="1498600" cy="533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37" name="Text Box 17"/>
          <p:cNvSpPr txBox="1">
            <a:spLocks noChangeArrowheads="1"/>
          </p:cNvSpPr>
          <p:nvPr/>
        </p:nvSpPr>
        <p:spPr bwMode="auto">
          <a:xfrm>
            <a:off x="304800" y="2498725"/>
            <a:ext cx="1146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600">
                <a:latin typeface="Tahoma" charset="0"/>
                <a:ea typeface="宋体" charset="0"/>
                <a:cs typeface="宋体" charset="0"/>
              </a:rPr>
              <a:t>application</a:t>
            </a:r>
          </a:p>
        </p:txBody>
      </p:sp>
      <p:sp>
        <p:nvSpPr>
          <p:cNvPr id="107538" name="Text Box 18"/>
          <p:cNvSpPr txBox="1">
            <a:spLocks noChangeArrowheads="1"/>
          </p:cNvSpPr>
          <p:nvPr/>
        </p:nvSpPr>
        <p:spPr bwMode="auto">
          <a:xfrm>
            <a:off x="304800" y="3021013"/>
            <a:ext cx="1298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600">
                <a:latin typeface="Tahoma" charset="0"/>
                <a:ea typeface="宋体" charset="0"/>
                <a:cs typeface="宋体" charset="0"/>
              </a:rPr>
              <a:t>presentation</a:t>
            </a:r>
          </a:p>
        </p:txBody>
      </p:sp>
      <p:sp>
        <p:nvSpPr>
          <p:cNvPr id="107539" name="Text Box 19"/>
          <p:cNvSpPr txBox="1">
            <a:spLocks noChangeArrowheads="1"/>
          </p:cNvSpPr>
          <p:nvPr/>
        </p:nvSpPr>
        <p:spPr bwMode="auto">
          <a:xfrm>
            <a:off x="304800" y="3549650"/>
            <a:ext cx="831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600">
                <a:latin typeface="Tahoma" charset="0"/>
                <a:ea typeface="宋体" charset="0"/>
                <a:cs typeface="宋体" charset="0"/>
              </a:rPr>
              <a:t>session</a:t>
            </a:r>
          </a:p>
        </p:txBody>
      </p:sp>
      <p:sp>
        <p:nvSpPr>
          <p:cNvPr id="107540" name="Text Box 20"/>
          <p:cNvSpPr txBox="1">
            <a:spLocks noChangeArrowheads="1"/>
          </p:cNvSpPr>
          <p:nvPr/>
        </p:nvSpPr>
        <p:spPr bwMode="auto">
          <a:xfrm>
            <a:off x="304800" y="4083050"/>
            <a:ext cx="10001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600">
                <a:latin typeface="Tahoma" charset="0"/>
                <a:ea typeface="宋体" charset="0"/>
                <a:cs typeface="宋体" charset="0"/>
              </a:rPr>
              <a:t>transport</a:t>
            </a:r>
          </a:p>
        </p:txBody>
      </p:sp>
      <p:sp>
        <p:nvSpPr>
          <p:cNvPr id="107541" name="Text Box 21"/>
          <p:cNvSpPr txBox="1">
            <a:spLocks noChangeArrowheads="1"/>
          </p:cNvSpPr>
          <p:nvPr/>
        </p:nvSpPr>
        <p:spPr bwMode="auto">
          <a:xfrm>
            <a:off x="304800" y="4616450"/>
            <a:ext cx="908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600">
                <a:latin typeface="Tahoma" charset="0"/>
                <a:ea typeface="宋体" charset="0"/>
                <a:cs typeface="宋体" charset="0"/>
              </a:rPr>
              <a:t>network</a:t>
            </a:r>
          </a:p>
        </p:txBody>
      </p:sp>
      <p:sp>
        <p:nvSpPr>
          <p:cNvPr id="107542" name="Text Box 22"/>
          <p:cNvSpPr txBox="1">
            <a:spLocks noChangeArrowheads="1"/>
          </p:cNvSpPr>
          <p:nvPr/>
        </p:nvSpPr>
        <p:spPr bwMode="auto">
          <a:xfrm>
            <a:off x="304800" y="5149850"/>
            <a:ext cx="9477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600">
                <a:latin typeface="Tahoma" charset="0"/>
                <a:ea typeface="宋体" charset="0"/>
                <a:cs typeface="宋体" charset="0"/>
              </a:rPr>
              <a:t>data link</a:t>
            </a:r>
          </a:p>
        </p:txBody>
      </p:sp>
      <p:sp>
        <p:nvSpPr>
          <p:cNvPr id="107543" name="Text Box 23"/>
          <p:cNvSpPr txBox="1">
            <a:spLocks noChangeArrowheads="1"/>
          </p:cNvSpPr>
          <p:nvPr/>
        </p:nvSpPr>
        <p:spPr bwMode="auto">
          <a:xfrm>
            <a:off x="304800" y="5683250"/>
            <a:ext cx="8937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600">
                <a:latin typeface="Tahoma" charset="0"/>
                <a:ea typeface="宋体" charset="0"/>
                <a:cs typeface="宋体" charset="0"/>
              </a:rPr>
              <a:t>physical</a:t>
            </a:r>
          </a:p>
        </p:txBody>
      </p:sp>
      <p:sp>
        <p:nvSpPr>
          <p:cNvPr id="107544" name="Line 24"/>
          <p:cNvSpPr>
            <a:spLocks noChangeShapeType="1"/>
          </p:cNvSpPr>
          <p:nvPr/>
        </p:nvSpPr>
        <p:spPr bwMode="auto">
          <a:xfrm>
            <a:off x="3124200" y="2743200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stealth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5" name="Line 25"/>
          <p:cNvSpPr>
            <a:spLocks noChangeShapeType="1"/>
          </p:cNvSpPr>
          <p:nvPr/>
        </p:nvSpPr>
        <p:spPr bwMode="auto">
          <a:xfrm>
            <a:off x="3124200" y="4267200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stealth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6" name="Line 26"/>
          <p:cNvSpPr>
            <a:spLocks noChangeShapeType="1"/>
          </p:cNvSpPr>
          <p:nvPr/>
        </p:nvSpPr>
        <p:spPr bwMode="auto">
          <a:xfrm>
            <a:off x="3124200" y="4876800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stealth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7" name="Text Box 27"/>
          <p:cNvSpPr txBox="1">
            <a:spLocks noChangeArrowheads="1"/>
          </p:cNvSpPr>
          <p:nvPr/>
        </p:nvSpPr>
        <p:spPr bwMode="auto">
          <a:xfrm>
            <a:off x="4503738" y="4464050"/>
            <a:ext cx="373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600">
                <a:latin typeface="Tahoma" charset="0"/>
                <a:ea typeface="宋体" charset="0"/>
                <a:cs typeface="宋体" charset="0"/>
              </a:rPr>
              <a:t>IP</a:t>
            </a:r>
          </a:p>
        </p:txBody>
      </p:sp>
      <p:sp>
        <p:nvSpPr>
          <p:cNvPr id="107548" name="Text Box 28"/>
          <p:cNvSpPr txBox="1">
            <a:spLocks noChangeArrowheads="1"/>
          </p:cNvSpPr>
          <p:nvPr/>
        </p:nvSpPr>
        <p:spPr bwMode="auto">
          <a:xfrm>
            <a:off x="4419600" y="3886200"/>
            <a:ext cx="538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600">
                <a:latin typeface="Tahoma" charset="0"/>
                <a:ea typeface="宋体" charset="0"/>
                <a:cs typeface="宋体" charset="0"/>
              </a:rPr>
              <a:t>TCP</a:t>
            </a:r>
          </a:p>
        </p:txBody>
      </p:sp>
      <p:sp>
        <p:nvSpPr>
          <p:cNvPr id="107549" name="Text Box 29"/>
          <p:cNvSpPr txBox="1">
            <a:spLocks noChangeArrowheads="1"/>
          </p:cNvSpPr>
          <p:nvPr/>
        </p:nvSpPr>
        <p:spPr bwMode="auto">
          <a:xfrm>
            <a:off x="3962400" y="2286000"/>
            <a:ext cx="1666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600">
                <a:latin typeface="Tahoma" charset="0"/>
                <a:ea typeface="宋体" charset="0"/>
                <a:cs typeface="宋体" charset="0"/>
              </a:rPr>
              <a:t>email, </a:t>
            </a:r>
            <a:r>
              <a:rPr lang="en-US" altLang="zh-CN" sz="1600">
                <a:solidFill>
                  <a:schemeClr val="hlink"/>
                </a:solidFill>
                <a:latin typeface="Tahoma" charset="0"/>
                <a:ea typeface="宋体" charset="0"/>
                <a:cs typeface="宋体" charset="0"/>
              </a:rPr>
              <a:t>Web</a:t>
            </a:r>
            <a:r>
              <a:rPr lang="en-US" altLang="zh-CN" sz="1600">
                <a:latin typeface="Tahoma" charset="0"/>
                <a:ea typeface="宋体" charset="0"/>
                <a:cs typeface="宋体" charset="0"/>
              </a:rPr>
              <a:t>, NFS</a:t>
            </a:r>
          </a:p>
        </p:txBody>
      </p:sp>
      <p:sp>
        <p:nvSpPr>
          <p:cNvPr id="107550" name="Line 30"/>
          <p:cNvSpPr>
            <a:spLocks noChangeShapeType="1"/>
          </p:cNvSpPr>
          <p:nvPr/>
        </p:nvSpPr>
        <p:spPr bwMode="auto">
          <a:xfrm>
            <a:off x="3124200" y="3733800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stealth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1" name="Text Box 31"/>
          <p:cNvSpPr txBox="1">
            <a:spLocks noChangeArrowheads="1"/>
          </p:cNvSpPr>
          <p:nvPr/>
        </p:nvSpPr>
        <p:spPr bwMode="auto">
          <a:xfrm>
            <a:off x="4419600" y="3352800"/>
            <a:ext cx="544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600">
                <a:latin typeface="Tahoma" charset="0"/>
                <a:ea typeface="宋体" charset="0"/>
                <a:cs typeface="宋体" charset="0"/>
              </a:rPr>
              <a:t>RPC</a:t>
            </a:r>
          </a:p>
        </p:txBody>
      </p:sp>
      <p:sp>
        <p:nvSpPr>
          <p:cNvPr id="107552" name="Line 32"/>
          <p:cNvSpPr>
            <a:spLocks noChangeShapeType="1"/>
          </p:cNvSpPr>
          <p:nvPr/>
        </p:nvSpPr>
        <p:spPr bwMode="auto">
          <a:xfrm>
            <a:off x="3124200" y="5410200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stealth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3" name="Text Box 33"/>
          <p:cNvSpPr txBox="1">
            <a:spLocks noChangeArrowheads="1"/>
          </p:cNvSpPr>
          <p:nvPr/>
        </p:nvSpPr>
        <p:spPr bwMode="auto">
          <a:xfrm>
            <a:off x="4343400" y="4997450"/>
            <a:ext cx="8016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600">
                <a:latin typeface="Tahoma" charset="0"/>
                <a:ea typeface="宋体" charset="0"/>
                <a:cs typeface="宋体" charset="0"/>
              </a:rPr>
              <a:t>802.11</a:t>
            </a:r>
          </a:p>
        </p:txBody>
      </p:sp>
      <p:sp>
        <p:nvSpPr>
          <p:cNvPr id="107554" name="Oval 34"/>
          <p:cNvSpPr>
            <a:spLocks noChangeArrowheads="1"/>
          </p:cNvSpPr>
          <p:nvPr/>
        </p:nvSpPr>
        <p:spPr bwMode="auto">
          <a:xfrm>
            <a:off x="3810000" y="2193925"/>
            <a:ext cx="2057400" cy="685800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55" name="AutoShape 35"/>
          <p:cNvSpPr>
            <a:spLocks noChangeArrowheads="1"/>
          </p:cNvSpPr>
          <p:nvPr/>
        </p:nvSpPr>
        <p:spPr bwMode="auto">
          <a:xfrm>
            <a:off x="5257800" y="3016250"/>
            <a:ext cx="3810000" cy="1206500"/>
          </a:xfrm>
          <a:prstGeom prst="wedgeRectCallout">
            <a:avLst>
              <a:gd name="adj1" fmla="val -55417"/>
              <a:gd name="adj2" fmla="val -82106"/>
            </a:avLst>
          </a:prstGeom>
          <a:solidFill>
            <a:srgbClr val="FFCCCC"/>
          </a:solidFill>
          <a:ln w="285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600">
                <a:latin typeface="Tahoma" charset="0"/>
                <a:ea typeface="宋体" charset="0"/>
                <a:cs typeface="宋体" charset="0"/>
              </a:rPr>
              <a:t>Protects against application-level threats (e.g., server impersonation), </a:t>
            </a:r>
            <a:r>
              <a:rPr lang="en-US" altLang="zh-CN" sz="1600" b="1" u="sng">
                <a:latin typeface="Tahoma" charset="0"/>
                <a:ea typeface="宋体" charset="0"/>
                <a:cs typeface="宋体" charset="0"/>
              </a:rPr>
              <a:t>NOT</a:t>
            </a:r>
            <a:r>
              <a:rPr lang="en-US" altLang="zh-CN" sz="1600">
                <a:latin typeface="Tahoma" charset="0"/>
                <a:ea typeface="宋体" charset="0"/>
                <a:cs typeface="宋体" charset="0"/>
              </a:rPr>
              <a:t> against IP-level threats (spoofing, SYN flood, DDoS by data flood)</a:t>
            </a:r>
          </a:p>
        </p:txBody>
      </p:sp>
    </p:spTree>
    <p:extLst>
      <p:ext uri="{BB962C8B-B14F-4D97-AF65-F5344CB8AC3E}">
        <p14:creationId xmlns:p14="http://schemas.microsoft.com/office/powerpoint/2010/main" val="2772823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Same-Origin policy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site is isolated from all others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0" y="2092566"/>
            <a:ext cx="7020653" cy="473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841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Same-</a:t>
            </a:r>
            <a:r>
              <a:rPr lang="en-US" dirty="0"/>
              <a:t>O</a:t>
            </a:r>
            <a:r>
              <a:rPr lang="en-US" dirty="0" smtClean="0"/>
              <a:t>rigin </a:t>
            </a:r>
            <a:r>
              <a:rPr lang="en-US" dirty="0"/>
              <a:t>P</a:t>
            </a:r>
            <a:r>
              <a:rPr lang="en-US" dirty="0" smtClean="0"/>
              <a:t>olicy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pages from same site aren’t isolated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" y="2273415"/>
            <a:ext cx="6214957" cy="444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25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Same-Origin </a:t>
            </a:r>
            <a:r>
              <a:rPr lang="en-US" dirty="0"/>
              <a:t>P</a:t>
            </a:r>
            <a:r>
              <a:rPr lang="en-US" dirty="0" smtClean="0"/>
              <a:t>olicy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r>
              <a:rPr lang="en-US" dirty="0" smtClean="0"/>
              <a:t>Granularity of protection: the </a:t>
            </a:r>
            <a:r>
              <a:rPr lang="en-US" i="1" dirty="0" smtClean="0"/>
              <a:t>origin</a:t>
            </a:r>
          </a:p>
          <a:p>
            <a:r>
              <a:rPr lang="en-US" b="1" dirty="0" smtClean="0">
                <a:solidFill>
                  <a:srgbClr val="C0504D"/>
                </a:solidFill>
              </a:rPr>
              <a:t>Origin</a:t>
            </a:r>
            <a:r>
              <a:rPr lang="en-US" dirty="0" smtClean="0">
                <a:solidFill>
                  <a:srgbClr val="C0504D"/>
                </a:solidFill>
              </a:rPr>
              <a:t> </a:t>
            </a:r>
            <a:r>
              <a:rPr lang="en-US" dirty="0" smtClean="0"/>
              <a:t>= protocol + hostname + port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Javascript</a:t>
            </a:r>
            <a:r>
              <a:rPr lang="en-US" dirty="0" smtClean="0"/>
              <a:t> on one page can read, change, and interact freely with all other pages </a:t>
            </a:r>
            <a:r>
              <a:rPr lang="en-US" b="1" dirty="0" smtClean="0"/>
              <a:t>from the same origin 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307" y="2702193"/>
            <a:ext cx="7475699" cy="186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647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Same-Origin </a:t>
            </a:r>
            <a:r>
              <a:rPr lang="en-US" dirty="0"/>
              <a:t>P</a:t>
            </a:r>
            <a:r>
              <a:rPr lang="en-US" dirty="0" smtClean="0"/>
              <a:t>olicy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Browsers provide isolation for JS scripts via the </a:t>
            </a:r>
            <a:r>
              <a:rPr lang="en-US" dirty="0" smtClean="0">
                <a:solidFill>
                  <a:srgbClr val="FF0000"/>
                </a:solidFill>
              </a:rPr>
              <a:t>Same Origin Policy </a:t>
            </a:r>
            <a:r>
              <a:rPr lang="en-US" dirty="0" smtClean="0"/>
              <a:t>(</a:t>
            </a:r>
            <a:r>
              <a:rPr lang="en-US" b="1" dirty="0" smtClean="0"/>
              <a:t>SOP</a:t>
            </a:r>
            <a:r>
              <a:rPr lang="en-US" dirty="0" smtClean="0"/>
              <a:t>) </a:t>
            </a:r>
          </a:p>
          <a:p>
            <a:r>
              <a:rPr lang="en-US" dirty="0" smtClean="0"/>
              <a:t>Simple version: </a:t>
            </a:r>
          </a:p>
          <a:p>
            <a:pPr lvl="1"/>
            <a:r>
              <a:rPr lang="en-US" dirty="0" smtClean="0"/>
              <a:t>Browser associates web page elements (layout, cookies, events) with a given </a:t>
            </a:r>
            <a:r>
              <a:rPr lang="en-US" b="1" dirty="0" smtClean="0">
                <a:solidFill>
                  <a:srgbClr val="008000"/>
                </a:solidFill>
              </a:rPr>
              <a:t>origin</a:t>
            </a:r>
            <a:r>
              <a:rPr lang="en-US" b="1" dirty="0" smtClean="0"/>
              <a:t> </a:t>
            </a:r>
            <a:r>
              <a:rPr lang="en-US" dirty="0" smtClean="0"/>
              <a:t>≈ web server that provided the page/cookies in the first place</a:t>
            </a:r>
          </a:p>
          <a:p>
            <a:pPr lvl="2"/>
            <a:r>
              <a:rPr lang="en-US" dirty="0" smtClean="0"/>
              <a:t>Identity of web server is in terms of its hostname, e.g., </a:t>
            </a:r>
            <a:r>
              <a:rPr lang="en-US" dirty="0" err="1" smtClean="0">
                <a:solidFill>
                  <a:srgbClr val="008000"/>
                </a:solidFill>
              </a:rPr>
              <a:t>bank.com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SOP </a:t>
            </a:r>
            <a:r>
              <a:rPr lang="en-US" dirty="0" smtClean="0">
                <a:solidFill>
                  <a:srgbClr val="3366FF"/>
                </a:solidFill>
              </a:rPr>
              <a:t>= </a:t>
            </a:r>
            <a:r>
              <a:rPr lang="en-US" b="1" dirty="0" smtClean="0">
                <a:solidFill>
                  <a:srgbClr val="3366FF"/>
                </a:solidFill>
              </a:rPr>
              <a:t>only scripts from a web page’s origin have access to page’s elements</a:t>
            </a:r>
            <a:r>
              <a:rPr lang="en-US" i="1" dirty="0" smtClean="0">
                <a:solidFill>
                  <a:srgbClr val="3366FF"/>
                </a:solidFill>
              </a:rPr>
              <a:t> </a:t>
            </a:r>
          </a:p>
          <a:p>
            <a:r>
              <a:rPr lang="en-US" b="1" dirty="0" smtClean="0"/>
              <a:t>XSS: Subverting the Same Origin Policy 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056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Overview (HTTP)</a:t>
            </a:r>
            <a:endParaRPr lang="en-US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72" y="3536547"/>
            <a:ext cx="468227" cy="468227"/>
          </a:xfrm>
        </p:spPr>
      </p:pic>
      <p:pic>
        <p:nvPicPr>
          <p:cNvPr id="7" name="Picture 3" descr="C:\Documents and Settings\Eric\Local Settings\Temporary Internet Files\Content.IE5\CV070PCD\MC900435242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3078250"/>
            <a:ext cx="1066800" cy="211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Documents and Settings\Eric\Local Settings\Temporary Internet Files\Content.IE5\BHIGFSU1\MC910216349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00400"/>
            <a:ext cx="1636216" cy="138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2245816" y="1975444"/>
            <a:ext cx="4916984" cy="0"/>
          </a:xfrm>
          <a:prstGeom prst="straightConnector1">
            <a:avLst/>
          </a:prstGeom>
          <a:ln w="317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14600" y="1295400"/>
            <a:ext cx="236693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GET / HTTP/1.1</a:t>
            </a:r>
            <a:b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Host:  gmail.com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4957" y="2554069"/>
            <a:ext cx="115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mail.com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245816" y="4267200"/>
            <a:ext cx="4916984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931952" y="2184737"/>
            <a:ext cx="3477299" cy="2031325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HTTP/1.1 200 OK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…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&lt;html&gt;</a:t>
            </a:r>
          </a:p>
          <a:p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 &lt;head&gt;</a:t>
            </a:r>
          </a:p>
          <a:p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    &lt;script&gt;alert(‘Hi!’)&lt;/script&gt;</a:t>
            </a:r>
          </a:p>
          <a:p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 &lt;/head&gt;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&lt;</a:t>
            </a:r>
            <a:r>
              <a:rPr lang="en-US" dirty="0" err="1" smtClean="0">
                <a:solidFill>
                  <a:schemeClr val="accent1"/>
                </a:solidFill>
              </a:rPr>
              <a:t>img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src</a:t>
            </a:r>
            <a:r>
              <a:rPr lang="en-US" dirty="0" smtClean="0">
                <a:solidFill>
                  <a:schemeClr val="accent1"/>
                </a:solidFill>
              </a:rPr>
              <a:t>=“//gmail.com/img.png”/&gt;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227746" y="5257800"/>
            <a:ext cx="4916984" cy="0"/>
          </a:xfrm>
          <a:prstGeom prst="straightConnector1">
            <a:avLst/>
          </a:prstGeom>
          <a:ln w="317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14600" y="4575257"/>
            <a:ext cx="2366930" cy="64633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GET /img.png HTTP/1.1</a:t>
            </a:r>
            <a:b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Host:  gmail.com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209800" y="6329613"/>
            <a:ext cx="4916984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941986" y="5370071"/>
            <a:ext cx="3467265" cy="92333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HTTP/1.1 200 OK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…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&lt;89&gt;PNG^M ...</a:t>
            </a:r>
          </a:p>
        </p:txBody>
      </p:sp>
      <p:sp>
        <p:nvSpPr>
          <p:cNvPr id="16" name="Rectangular Callout 15"/>
          <p:cNvSpPr/>
          <p:nvPr/>
        </p:nvSpPr>
        <p:spPr>
          <a:xfrm>
            <a:off x="267733" y="2413667"/>
            <a:ext cx="2209800" cy="983397"/>
          </a:xfrm>
          <a:prstGeom prst="wedgeRectCallout">
            <a:avLst>
              <a:gd name="adj1" fmla="val 5060"/>
              <a:gd name="adj2" fmla="val 8276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http://gmail.com/ says: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Hi!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990" y="3505199"/>
            <a:ext cx="492479" cy="49247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611" y="3997678"/>
            <a:ext cx="753015" cy="75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752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1" grpId="0" animBg="1"/>
      <p:bldP spid="23" grpId="0" animBg="1"/>
      <p:bldP spid="1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2698830"/>
            <a:ext cx="3380862" cy="64633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$.get(‘http://gmail.com/</a:t>
            </a:r>
            <a:r>
              <a:rPr lang="en-US" dirty="0" err="1" smtClean="0">
                <a:solidFill>
                  <a:schemeClr val="accent1"/>
                </a:solidFill>
              </a:rPr>
              <a:t>msgs.json</a:t>
            </a:r>
            <a:r>
              <a:rPr lang="en-US" dirty="0" smtClean="0">
                <a:solidFill>
                  <a:schemeClr val="accent1"/>
                </a:solidFill>
              </a:rPr>
              <a:t>’, 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      function (data) { alert(data) });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(</a:t>
            </a:r>
            <a:r>
              <a:rPr lang="en-US" dirty="0" err="1" smtClean="0"/>
              <a:t>jQuery</a:t>
            </a:r>
            <a:r>
              <a:rPr lang="en-US" dirty="0" smtClean="0"/>
              <a:t> Style)</a:t>
            </a:r>
            <a:endParaRPr lang="en-US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72" y="3536547"/>
            <a:ext cx="468227" cy="468227"/>
          </a:xfrm>
        </p:spPr>
      </p:pic>
      <p:pic>
        <p:nvPicPr>
          <p:cNvPr id="7" name="Picture 3" descr="C:\Documents and Settings\Eric\Local Settings\Temporary Internet Files\Content.IE5\CV070PCD\MC900435242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3078250"/>
            <a:ext cx="1066800" cy="211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Documents and Settings\Eric\Local Settings\Temporary Internet Files\Content.IE5\BHIGFSU1\MC910216349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00400"/>
            <a:ext cx="1636216" cy="138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2245816" y="1975444"/>
            <a:ext cx="4916984" cy="0"/>
          </a:xfrm>
          <a:prstGeom prst="straightConnector1">
            <a:avLst/>
          </a:prstGeom>
          <a:ln w="317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14599" y="1295400"/>
            <a:ext cx="300595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GET / HTTP/1.1</a:t>
            </a:r>
            <a:b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Host:  gmail.com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4957" y="2554069"/>
            <a:ext cx="115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mail.com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245816" y="4011441"/>
            <a:ext cx="4916984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931952" y="2184737"/>
            <a:ext cx="3380862" cy="1754326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HTTP/1.1 200 OK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…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&lt;script&gt;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$.get(‘http://gmail.com/</a:t>
            </a:r>
            <a:r>
              <a:rPr lang="en-US" dirty="0" err="1" smtClean="0">
                <a:solidFill>
                  <a:schemeClr val="accent1"/>
                </a:solidFill>
              </a:rPr>
              <a:t>msgs.json</a:t>
            </a:r>
            <a:r>
              <a:rPr lang="en-US" dirty="0" smtClean="0">
                <a:solidFill>
                  <a:schemeClr val="accent1"/>
                </a:solidFill>
              </a:rPr>
              <a:t>’, 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      function (data) { alert(data) });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&lt;/script&gt;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227746" y="4949743"/>
            <a:ext cx="4916984" cy="0"/>
          </a:xfrm>
          <a:prstGeom prst="straightConnector1">
            <a:avLst/>
          </a:prstGeom>
          <a:ln w="317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14600" y="4267200"/>
            <a:ext cx="2598788" cy="64633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GET /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msgs.json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HTTP/1.1</a:t>
            </a:r>
            <a:b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Host:  gmail.com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209800" y="6021556"/>
            <a:ext cx="4916984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941986" y="5062014"/>
            <a:ext cx="3467265" cy="92333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HTTP/1.1 200 OK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…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{ </a:t>
            </a:r>
            <a:r>
              <a:rPr lang="en-US" dirty="0" err="1" smtClean="0">
                <a:solidFill>
                  <a:schemeClr val="accent1"/>
                </a:solidFill>
              </a:rPr>
              <a:t>new_msgs</a:t>
            </a:r>
            <a:r>
              <a:rPr lang="en-US" dirty="0" smtClean="0">
                <a:solidFill>
                  <a:schemeClr val="accent1"/>
                </a:solidFill>
              </a:rPr>
              <a:t>: 3 }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611" y="4011441"/>
            <a:ext cx="753015" cy="75301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0" y="2503498"/>
            <a:ext cx="390663" cy="390663"/>
          </a:xfrm>
          <a:prstGeom prst="rect">
            <a:avLst/>
          </a:prstGeom>
        </p:spPr>
      </p:pic>
      <p:sp>
        <p:nvSpPr>
          <p:cNvPr id="16" name="Rectangular Callout 15"/>
          <p:cNvSpPr/>
          <p:nvPr/>
        </p:nvSpPr>
        <p:spPr>
          <a:xfrm>
            <a:off x="267733" y="2413667"/>
            <a:ext cx="2209800" cy="983397"/>
          </a:xfrm>
          <a:prstGeom prst="wedgeRectCallout">
            <a:avLst>
              <a:gd name="adj1" fmla="val 5060"/>
              <a:gd name="adj2" fmla="val 8276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http://gmail.com/ says: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{ </a:t>
            </a:r>
            <a:r>
              <a:rPr lang="en-US" dirty="0" err="1" smtClean="0">
                <a:solidFill>
                  <a:schemeClr val="tx1"/>
                </a:solidFill>
              </a:rPr>
              <a:t>new_msgs</a:t>
            </a:r>
            <a:r>
              <a:rPr lang="en-US" dirty="0" smtClean="0">
                <a:solidFill>
                  <a:schemeClr val="tx1"/>
                </a:solidFill>
              </a:rPr>
              <a:t>: 3}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780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9" grpId="0" animBg="1"/>
      <p:bldP spid="21" grpId="0" animBg="1"/>
      <p:bldP spid="23" grpId="0" animBg="1"/>
      <p:bldP spid="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Same-Origin Policy: Scripts</a:t>
            </a:r>
            <a:endParaRPr lang="en-US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72" y="3536547"/>
            <a:ext cx="468227" cy="468227"/>
          </a:xfrm>
        </p:spPr>
      </p:pic>
      <p:pic>
        <p:nvPicPr>
          <p:cNvPr id="7" name="Picture 3" descr="C:\Documents and Settings\Eric\Local Settings\Temporary Internet Files\Content.IE5\CV070PCD\MC900435242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752" y="1699258"/>
            <a:ext cx="1066800" cy="211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Documents and Settings\Eric\Local Settings\Temporary Internet Files\Content.IE5\BHIGFSU1\MC910216349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00400"/>
            <a:ext cx="1636216" cy="138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2245816" y="1975444"/>
            <a:ext cx="4916984" cy="0"/>
          </a:xfrm>
          <a:prstGeom prst="straightConnector1">
            <a:avLst/>
          </a:prstGeom>
          <a:ln w="317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14600" y="1295400"/>
            <a:ext cx="236693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GET / HTTP/1.1</a:t>
            </a:r>
            <a:b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Host: 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facebook.com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27412" y="1057228"/>
            <a:ext cx="1487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(evil!)</a:t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facebook.com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245816" y="3920316"/>
            <a:ext cx="4916984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931952" y="2111718"/>
            <a:ext cx="3199126" cy="1631216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</a:rPr>
              <a:t>HTTP/1.1 200 OK</a:t>
            </a:r>
            <a:br>
              <a:rPr lang="en-US" sz="1600" dirty="0" smtClean="0">
                <a:solidFill>
                  <a:schemeClr val="accent1"/>
                </a:solidFill>
              </a:rPr>
            </a:br>
            <a:r>
              <a:rPr lang="en-US" sz="1600" dirty="0" smtClean="0">
                <a:solidFill>
                  <a:schemeClr val="accent1"/>
                </a:solidFill>
              </a:rPr>
              <a:t>…</a:t>
            </a:r>
            <a:br>
              <a:rPr lang="en-US" sz="1600" dirty="0" smtClean="0">
                <a:solidFill>
                  <a:schemeClr val="accent1"/>
                </a:solidFill>
              </a:rPr>
            </a:br>
            <a:r>
              <a:rPr lang="en-US" sz="1600" dirty="0" smtClean="0">
                <a:solidFill>
                  <a:schemeClr val="accent1"/>
                </a:solidFill>
              </a:rPr>
              <a:t>&lt;script&gt;</a:t>
            </a:r>
            <a:br>
              <a:rPr lang="en-US" sz="1600" dirty="0" smtClean="0">
                <a:solidFill>
                  <a:schemeClr val="accent1"/>
                </a:solidFill>
              </a:rPr>
            </a:br>
            <a:r>
              <a:rPr lang="en-US" sz="1600" dirty="0" smtClean="0">
                <a:solidFill>
                  <a:schemeClr val="accent1"/>
                </a:solidFill>
              </a:rPr>
              <a:t>$.get(‘http://</a:t>
            </a:r>
            <a:r>
              <a:rPr lang="en-US" sz="1600" dirty="0" smtClean="0">
                <a:solidFill>
                  <a:srgbClr val="C00000"/>
                </a:solidFill>
              </a:rPr>
              <a:t>gmail.com</a:t>
            </a:r>
            <a:r>
              <a:rPr lang="en-US" sz="1600" dirty="0" smtClean="0">
                <a:solidFill>
                  <a:schemeClr val="accent1"/>
                </a:solidFill>
              </a:rPr>
              <a:t>/</a:t>
            </a:r>
            <a:r>
              <a:rPr lang="en-US" sz="1600" dirty="0" err="1" smtClean="0">
                <a:solidFill>
                  <a:schemeClr val="accent1"/>
                </a:solidFill>
              </a:rPr>
              <a:t>msgs.json</a:t>
            </a:r>
            <a:r>
              <a:rPr lang="en-US" sz="1600" dirty="0" smtClean="0">
                <a:solidFill>
                  <a:schemeClr val="accent1"/>
                </a:solidFill>
              </a:rPr>
              <a:t>’,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smtClean="0">
                <a:solidFill>
                  <a:schemeClr val="accent1"/>
                </a:solidFill>
              </a:rPr>
              <a:t>    function (data) { alert(data); }</a:t>
            </a:r>
            <a:endParaRPr lang="en-US" sz="1600" dirty="0">
              <a:solidFill>
                <a:schemeClr val="accent1"/>
              </a:solidFill>
            </a:endParaRPr>
          </a:p>
          <a:p>
            <a:r>
              <a:rPr lang="en-US" sz="1600" dirty="0" smtClean="0">
                <a:solidFill>
                  <a:schemeClr val="accent1"/>
                </a:solidFill>
              </a:rPr>
              <a:t>&lt;/script&gt;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227746" y="5102143"/>
            <a:ext cx="4916984" cy="0"/>
          </a:xfrm>
          <a:prstGeom prst="straightConnector1">
            <a:avLst/>
          </a:prstGeom>
          <a:ln w="317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14600" y="4419600"/>
            <a:ext cx="2598788" cy="64633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GET /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msgs.json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HTTP/1.1</a:t>
            </a:r>
            <a:b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Host:  </a:t>
            </a:r>
            <a:r>
              <a:rPr lang="en-US" dirty="0" smtClean="0">
                <a:solidFill>
                  <a:srgbClr val="C00000"/>
                </a:solidFill>
              </a:rPr>
              <a:t>gmail.com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209800" y="6173956"/>
            <a:ext cx="4916984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941986" y="5214414"/>
            <a:ext cx="3467265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HTTP/1.1 200 OK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…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{ </a:t>
            </a:r>
            <a:r>
              <a:rPr lang="en-US" dirty="0" err="1" smtClean="0">
                <a:solidFill>
                  <a:srgbClr val="C00000"/>
                </a:solidFill>
              </a:rPr>
              <a:t>new_msgs</a:t>
            </a:r>
            <a:r>
              <a:rPr lang="en-US" dirty="0" smtClean="0">
                <a:solidFill>
                  <a:srgbClr val="C00000"/>
                </a:solidFill>
              </a:rPr>
              <a:t>: 3 }</a:t>
            </a:r>
          </a:p>
        </p:txBody>
      </p:sp>
      <p:pic>
        <p:nvPicPr>
          <p:cNvPr id="18" name="Picture 3" descr="C:\Documents and Settings\Eric\Local Settings\Temporary Internet Files\Content.IE5\CV070PCD\MC900435242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414" y="4776365"/>
            <a:ext cx="1066800" cy="211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7543800" y="4355068"/>
            <a:ext cx="115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</a:t>
            </a:r>
            <a:r>
              <a:rPr lang="en-US" dirty="0" smtClean="0">
                <a:solidFill>
                  <a:srgbClr val="C00000"/>
                </a:solidFill>
              </a:rPr>
              <a:t>mail.com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044" y="5659204"/>
            <a:ext cx="753015" cy="7530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572" y="2742840"/>
            <a:ext cx="609960" cy="609960"/>
          </a:xfrm>
          <a:prstGeom prst="rect">
            <a:avLst/>
          </a:prstGeom>
        </p:spPr>
      </p:pic>
      <p:pic>
        <p:nvPicPr>
          <p:cNvPr id="25" name="Picture 2" descr="C:\Documents and Settings\Eric\Local Settings\Temporary Internet Files\Content.IE5\WWB45ZL2\MC900432537[1]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827110"/>
            <a:ext cx="621268" cy="62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3" descr="C:\Documents and Settings\Eric\Local Settings\Temporary Internet Files\Content.IE5\J3WCMIIA\MC900349121[1].wm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080" y="2288247"/>
            <a:ext cx="752120" cy="68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7257" y="2782669"/>
            <a:ext cx="3458354" cy="58477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</a:rPr>
              <a:t>$.get(‘http://</a:t>
            </a:r>
            <a:r>
              <a:rPr lang="en-US" sz="1600" dirty="0" smtClean="0">
                <a:solidFill>
                  <a:srgbClr val="C00000"/>
                </a:solidFill>
              </a:rPr>
              <a:t>gmail.com</a:t>
            </a:r>
            <a:r>
              <a:rPr lang="en-US" sz="1600" dirty="0" smtClean="0">
                <a:solidFill>
                  <a:schemeClr val="accent1"/>
                </a:solidFill>
              </a:rPr>
              <a:t>/</a:t>
            </a:r>
            <a:r>
              <a:rPr lang="en-US" sz="1600" dirty="0" err="1" smtClean="0">
                <a:solidFill>
                  <a:schemeClr val="accent1"/>
                </a:solidFill>
              </a:rPr>
              <a:t>msgs.json</a:t>
            </a:r>
            <a:r>
              <a:rPr lang="en-US" sz="1600" dirty="0" smtClean="0">
                <a:solidFill>
                  <a:schemeClr val="accent1"/>
                </a:solidFill>
              </a:rPr>
              <a:t>’,</a:t>
            </a:r>
          </a:p>
          <a:p>
            <a:r>
              <a:rPr lang="en-US" sz="1600" dirty="0" smtClean="0">
                <a:solidFill>
                  <a:schemeClr val="accent1"/>
                </a:solidFill>
              </a:rPr>
              <a:t>     function (data) { alert(data); }</a:t>
            </a:r>
            <a:endParaRPr lang="en-US" sz="16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57" y="2626024"/>
            <a:ext cx="304980" cy="30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834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1" grpId="0" animBg="1"/>
      <p:bldP spid="23" grpId="0" animBg="1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Same-Origin Policy: Objects</a:t>
            </a:r>
            <a:endParaRPr lang="en-US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72" y="3536547"/>
            <a:ext cx="468227" cy="468227"/>
          </a:xfrm>
        </p:spPr>
      </p:pic>
      <p:pic>
        <p:nvPicPr>
          <p:cNvPr id="7" name="Picture 3" descr="C:\Documents and Settings\Eric\Local Settings\Temporary Internet Files\Content.IE5\CV070PCD\MC900435242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752" y="1618565"/>
            <a:ext cx="1066800" cy="211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Documents and Settings\Eric\Local Settings\Temporary Internet Files\Content.IE5\BHIGFSU1\MC910216349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00400"/>
            <a:ext cx="1636216" cy="138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2245816" y="1975444"/>
            <a:ext cx="4916984" cy="0"/>
          </a:xfrm>
          <a:prstGeom prst="straightConnector1">
            <a:avLst/>
          </a:prstGeom>
          <a:ln w="317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14600" y="1295400"/>
            <a:ext cx="236693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GET / HTTP/1.1</a:t>
            </a:r>
            <a:b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Host: 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facebook.com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27412" y="1213776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facebook.com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209800" y="3173241"/>
            <a:ext cx="4916984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745116" y="2212271"/>
            <a:ext cx="3766416" cy="92333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HTTP/1.1 200 OK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…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&lt;</a:t>
            </a:r>
            <a:r>
              <a:rPr lang="en-US" dirty="0" err="1" smtClean="0">
                <a:solidFill>
                  <a:schemeClr val="accent1"/>
                </a:solidFill>
              </a:rPr>
              <a:t>img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src</a:t>
            </a:r>
            <a:r>
              <a:rPr lang="en-US" dirty="0" smtClean="0">
                <a:solidFill>
                  <a:schemeClr val="accent1"/>
                </a:solidFill>
              </a:rPr>
              <a:t>=“http://</a:t>
            </a:r>
            <a:r>
              <a:rPr lang="en-US" dirty="0" smtClean="0">
                <a:solidFill>
                  <a:srgbClr val="C00000"/>
                </a:solidFill>
              </a:rPr>
              <a:t>gmail.com</a:t>
            </a:r>
            <a:r>
              <a:rPr lang="en-US" dirty="0" smtClean="0">
                <a:solidFill>
                  <a:schemeClr val="accent1"/>
                </a:solidFill>
              </a:rPr>
              <a:t>/img.png”/&gt;</a:t>
            </a:r>
          </a:p>
        </p:txBody>
      </p:sp>
      <p:pic>
        <p:nvPicPr>
          <p:cNvPr id="18" name="Picture 3" descr="C:\Documents and Settings\Eric\Local Settings\Temporary Internet Files\Content.IE5\CV070PCD\MC900435242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414" y="4776365"/>
            <a:ext cx="1066800" cy="211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7552571" y="4252184"/>
            <a:ext cx="115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</a:t>
            </a:r>
            <a:r>
              <a:rPr lang="en-US" dirty="0" smtClean="0">
                <a:solidFill>
                  <a:srgbClr val="C00000"/>
                </a:solidFill>
              </a:rPr>
              <a:t>mail.com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044" y="5659204"/>
            <a:ext cx="753015" cy="7530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572" y="2629669"/>
            <a:ext cx="609960" cy="6099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41469" y="3260173"/>
            <a:ext cx="8114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?</a:t>
            </a:r>
            <a:endParaRPr lang="en-US" sz="8000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067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138"/>
          </a:xfrm>
        </p:spPr>
        <p:txBody>
          <a:bodyPr>
            <a:normAutofit/>
          </a:bodyPr>
          <a:lstStyle/>
          <a:p>
            <a:r>
              <a:rPr lang="en-US" dirty="0" smtClean="0"/>
              <a:t>Same-Origin Policy: Images</a:t>
            </a:r>
            <a:endParaRPr lang="en-US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72" y="3536547"/>
            <a:ext cx="468227" cy="468227"/>
          </a:xfrm>
        </p:spPr>
      </p:pic>
      <p:pic>
        <p:nvPicPr>
          <p:cNvPr id="7" name="Picture 3" descr="C:\Documents and Settings\Eric\Local Settings\Temporary Internet Files\Content.IE5\CV070PCD\MC900435242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752" y="1618565"/>
            <a:ext cx="1066800" cy="211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Documents and Settings\Eric\Local Settings\Temporary Internet Files\Content.IE5\BHIGFSU1\MC910216349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00400"/>
            <a:ext cx="1636216" cy="138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2245816" y="1975444"/>
            <a:ext cx="4916984" cy="0"/>
          </a:xfrm>
          <a:prstGeom prst="straightConnector1">
            <a:avLst/>
          </a:prstGeom>
          <a:ln w="317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14600" y="1295400"/>
            <a:ext cx="236693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GET / HTTP/1.1</a:t>
            </a:r>
            <a:b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Host: 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facebook.com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27412" y="1213776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facebook.com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209800" y="3173241"/>
            <a:ext cx="4916984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745116" y="2212271"/>
            <a:ext cx="3766416" cy="92333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HTTP/1.1 200 OK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…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&lt;</a:t>
            </a:r>
            <a:r>
              <a:rPr lang="en-US" dirty="0" err="1" smtClean="0">
                <a:solidFill>
                  <a:schemeClr val="accent1"/>
                </a:solidFill>
              </a:rPr>
              <a:t>img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src</a:t>
            </a:r>
            <a:r>
              <a:rPr lang="en-US" dirty="0" smtClean="0">
                <a:solidFill>
                  <a:schemeClr val="accent1"/>
                </a:solidFill>
              </a:rPr>
              <a:t>=“http://</a:t>
            </a:r>
            <a:r>
              <a:rPr lang="en-US" dirty="0" smtClean="0">
                <a:solidFill>
                  <a:srgbClr val="C00000"/>
                </a:solidFill>
              </a:rPr>
              <a:t>gmail.com</a:t>
            </a:r>
            <a:r>
              <a:rPr lang="en-US" dirty="0" smtClean="0">
                <a:solidFill>
                  <a:schemeClr val="accent1"/>
                </a:solidFill>
              </a:rPr>
              <a:t>/img.png”/&gt;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227746" y="4416343"/>
            <a:ext cx="4916984" cy="0"/>
          </a:xfrm>
          <a:prstGeom prst="straightConnector1">
            <a:avLst/>
          </a:prstGeom>
          <a:ln w="317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14600" y="3733800"/>
            <a:ext cx="2420856" cy="64633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GET /img.png HTTP/1.1</a:t>
            </a:r>
            <a:b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Host:  </a:t>
            </a:r>
            <a:r>
              <a:rPr lang="en-US" dirty="0" smtClean="0">
                <a:solidFill>
                  <a:srgbClr val="C00000"/>
                </a:solidFill>
              </a:rPr>
              <a:t>gmail.com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209800" y="5488156"/>
            <a:ext cx="4916984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941986" y="4528614"/>
            <a:ext cx="3467265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HTTP/1.1 200 OK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…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&lt;89&gt;PNG^M ...</a:t>
            </a:r>
          </a:p>
        </p:txBody>
      </p:sp>
      <p:pic>
        <p:nvPicPr>
          <p:cNvPr id="18" name="Picture 3" descr="C:\Documents and Settings\Eric\Local Settings\Temporary Internet Files\Content.IE5\CV070PCD\MC900435242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414" y="4776365"/>
            <a:ext cx="1066800" cy="211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7552571" y="4252184"/>
            <a:ext cx="115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</a:t>
            </a:r>
            <a:r>
              <a:rPr lang="en-US" dirty="0" smtClean="0">
                <a:solidFill>
                  <a:srgbClr val="C00000"/>
                </a:solidFill>
              </a:rPr>
              <a:t>mail.com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044" y="5659204"/>
            <a:ext cx="753015" cy="7530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572" y="2629669"/>
            <a:ext cx="609960" cy="60996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3486150"/>
            <a:ext cx="495299" cy="49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128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Same-Origin Policy: &lt;script&gt;</a:t>
            </a:r>
            <a:endParaRPr lang="en-US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72" y="3536547"/>
            <a:ext cx="468227" cy="468227"/>
          </a:xfrm>
        </p:spPr>
      </p:pic>
      <p:pic>
        <p:nvPicPr>
          <p:cNvPr id="7" name="Picture 3" descr="C:\Documents and Settings\Eric\Local Settings\Temporary Internet Files\Content.IE5\CV070PCD\MC900435242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752" y="1618565"/>
            <a:ext cx="1066800" cy="211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Documents and Settings\Eric\Local Settings\Temporary Internet Files\Content.IE5\BHIGFSU1\MC910216349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00400"/>
            <a:ext cx="1636216" cy="138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2245816" y="1975444"/>
            <a:ext cx="4916984" cy="0"/>
          </a:xfrm>
          <a:prstGeom prst="straightConnector1">
            <a:avLst/>
          </a:prstGeom>
          <a:ln w="317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14600" y="1295400"/>
            <a:ext cx="236693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GET / HTTP/1.1</a:t>
            </a:r>
            <a:b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Host: 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facebook.com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27412" y="1213776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facebook.com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8" name="Picture 3" descr="C:\Documents and Settings\Eric\Local Settings\Temporary Internet Files\Content.IE5\CV070PCD\MC900435242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414" y="4776365"/>
            <a:ext cx="1066800" cy="211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7552571" y="4252184"/>
            <a:ext cx="115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</a:t>
            </a:r>
            <a:r>
              <a:rPr lang="en-US" dirty="0" smtClean="0">
                <a:solidFill>
                  <a:srgbClr val="C00000"/>
                </a:solidFill>
              </a:rPr>
              <a:t>mail.com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044" y="5659204"/>
            <a:ext cx="753015" cy="7530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572" y="2629669"/>
            <a:ext cx="609960" cy="6099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41469" y="3581400"/>
            <a:ext cx="8114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?</a:t>
            </a:r>
            <a:endParaRPr lang="en-US" sz="8000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209800" y="3541412"/>
            <a:ext cx="4916984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45116" y="2577971"/>
            <a:ext cx="3854581" cy="92333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HTTP/1.1 200 OK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…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&lt;script </a:t>
            </a:r>
            <a:r>
              <a:rPr lang="en-US" dirty="0" err="1" smtClean="0">
                <a:solidFill>
                  <a:schemeClr val="accent1"/>
                </a:solidFill>
              </a:rPr>
              <a:t>src</a:t>
            </a:r>
            <a:r>
              <a:rPr lang="en-US" dirty="0" smtClean="0">
                <a:solidFill>
                  <a:schemeClr val="accent1"/>
                </a:solidFill>
              </a:rPr>
              <a:t>=“http://</a:t>
            </a:r>
            <a:r>
              <a:rPr lang="en-US" dirty="0" smtClean="0">
                <a:solidFill>
                  <a:srgbClr val="C00000"/>
                </a:solidFill>
              </a:rPr>
              <a:t>gmail.com</a:t>
            </a:r>
            <a:r>
              <a:rPr lang="en-US" dirty="0" smtClean="0">
                <a:solidFill>
                  <a:schemeClr val="accent1"/>
                </a:solidFill>
              </a:rPr>
              <a:t>/chat.js”/&gt;</a:t>
            </a:r>
          </a:p>
        </p:txBody>
      </p:sp>
    </p:spTree>
    <p:extLst>
      <p:ext uri="{BB962C8B-B14F-4D97-AF65-F5344CB8AC3E}">
        <p14:creationId xmlns:p14="http://schemas.microsoft.com/office/powerpoint/2010/main" val="3973222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>
                <a:latin typeface="Gill Sans MT" charset="0"/>
                <a:ea typeface="宋体" charset="0"/>
                <a:cs typeface="宋体" charset="0"/>
              </a:rPr>
              <a:t>History of the Protocol</a:t>
            </a:r>
          </a:p>
        </p:txBody>
      </p:sp>
      <p:sp>
        <p:nvSpPr>
          <p:cNvPr id="1095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sz="2800">
                <a:latin typeface="Gill Sans MT" charset="0"/>
                <a:ea typeface="宋体" charset="0"/>
                <a:cs typeface="宋体" charset="0"/>
              </a:rPr>
              <a:t>SSL 1.0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latin typeface="Gill Sans MT" charset="0"/>
                <a:ea typeface="宋体" charset="0"/>
                <a:cs typeface="宋体" charset="0"/>
              </a:rPr>
              <a:t>Internal Netscape design, early 1994?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latin typeface="Gill Sans MT" charset="0"/>
                <a:ea typeface="宋体" charset="0"/>
                <a:cs typeface="宋体" charset="0"/>
              </a:rPr>
              <a:t>Lost in the mists of time</a:t>
            </a:r>
          </a:p>
          <a:p>
            <a:pPr>
              <a:lnSpc>
                <a:spcPct val="90000"/>
              </a:lnSpc>
            </a:pPr>
            <a:r>
              <a:rPr lang="en-US" altLang="zh-CN" sz="2800">
                <a:latin typeface="Gill Sans MT" charset="0"/>
                <a:ea typeface="宋体" charset="0"/>
                <a:cs typeface="宋体" charset="0"/>
              </a:rPr>
              <a:t>SSL 2.0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latin typeface="Gill Sans MT" charset="0"/>
                <a:ea typeface="宋体" charset="0"/>
                <a:cs typeface="宋体" charset="0"/>
              </a:rPr>
              <a:t>Published by Netscape, November 1994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latin typeface="Gill Sans MT" charset="0"/>
                <a:ea typeface="宋体" charset="0"/>
                <a:cs typeface="宋体" charset="0"/>
              </a:rPr>
              <a:t>Several weaknesses</a:t>
            </a:r>
          </a:p>
          <a:p>
            <a:pPr>
              <a:lnSpc>
                <a:spcPct val="90000"/>
              </a:lnSpc>
            </a:pPr>
            <a:r>
              <a:rPr lang="en-US" altLang="zh-CN" sz="2800">
                <a:latin typeface="Gill Sans MT" charset="0"/>
                <a:ea typeface="宋体" charset="0"/>
                <a:cs typeface="宋体" charset="0"/>
              </a:rPr>
              <a:t>SSL 3.0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latin typeface="Gill Sans MT" charset="0"/>
                <a:ea typeface="宋体" charset="0"/>
                <a:cs typeface="宋体" charset="0"/>
              </a:rPr>
              <a:t>Designed by Netscape and Paul Kocher, November 1996</a:t>
            </a:r>
          </a:p>
          <a:p>
            <a:pPr>
              <a:lnSpc>
                <a:spcPct val="90000"/>
              </a:lnSpc>
            </a:pPr>
            <a:r>
              <a:rPr lang="en-US" altLang="zh-CN" sz="2800">
                <a:latin typeface="Gill Sans MT" charset="0"/>
                <a:ea typeface="宋体" charset="0"/>
                <a:cs typeface="宋体" charset="0"/>
              </a:rPr>
              <a:t>TLS 1.0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latin typeface="Gill Sans MT" charset="0"/>
                <a:ea typeface="宋体" charset="0"/>
                <a:cs typeface="宋体" charset="0"/>
              </a:rPr>
              <a:t>Internet standard based on SSL 3.0, January 1999</a:t>
            </a:r>
          </a:p>
          <a:p>
            <a:pPr lvl="1">
              <a:lnSpc>
                <a:spcPct val="90000"/>
              </a:lnSpc>
            </a:pPr>
            <a:r>
              <a:rPr lang="en-US" altLang="zh-CN" sz="2400" u="sng">
                <a:latin typeface="Gill Sans MT" charset="0"/>
                <a:ea typeface="宋体" charset="0"/>
                <a:cs typeface="宋体" charset="0"/>
              </a:rPr>
              <a:t>Not</a:t>
            </a:r>
            <a:r>
              <a:rPr lang="en-US" altLang="zh-CN" sz="2400">
                <a:latin typeface="Gill Sans MT" charset="0"/>
                <a:ea typeface="宋体" charset="0"/>
                <a:cs typeface="宋体" charset="0"/>
              </a:rPr>
              <a:t> interoperable with SSL 3.0</a:t>
            </a:r>
          </a:p>
          <a:p>
            <a:pPr lvl="2">
              <a:lnSpc>
                <a:spcPct val="90000"/>
              </a:lnSpc>
            </a:pPr>
            <a:r>
              <a:rPr lang="en-US" altLang="zh-CN" sz="2000">
                <a:latin typeface="Gill Sans MT" charset="0"/>
                <a:ea typeface="宋体" charset="0"/>
                <a:cs typeface="宋体" charset="0"/>
              </a:rPr>
              <a:t>TLS uses HMAC instead of MAC; can run on any port</a:t>
            </a:r>
          </a:p>
        </p:txBody>
      </p:sp>
    </p:spTree>
    <p:extLst>
      <p:ext uri="{BB962C8B-B14F-4D97-AF65-F5344CB8AC3E}">
        <p14:creationId xmlns:p14="http://schemas.microsoft.com/office/powerpoint/2010/main" val="801662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Same-Origin Policy: &lt;script&gt;</a:t>
            </a:r>
            <a:endParaRPr lang="en-US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72" y="3536547"/>
            <a:ext cx="468227" cy="468227"/>
          </a:xfrm>
        </p:spPr>
      </p:pic>
      <p:pic>
        <p:nvPicPr>
          <p:cNvPr id="7" name="Picture 3" descr="C:\Documents and Settings\Eric\Local Settings\Temporary Internet Files\Content.IE5\CV070PCD\MC900435242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752" y="1618565"/>
            <a:ext cx="1066800" cy="211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Documents and Settings\Eric\Local Settings\Temporary Internet Files\Content.IE5\BHIGFSU1\MC910216349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00400"/>
            <a:ext cx="1636216" cy="138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2245816" y="1975444"/>
            <a:ext cx="4916984" cy="0"/>
          </a:xfrm>
          <a:prstGeom prst="straightConnector1">
            <a:avLst/>
          </a:prstGeom>
          <a:ln w="317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14600" y="1295400"/>
            <a:ext cx="236693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GET / HTTP/1.1</a:t>
            </a:r>
            <a:b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Host: 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facebook.com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27412" y="1213776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facebook.com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209800" y="3541958"/>
            <a:ext cx="4916984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227746" y="4797343"/>
            <a:ext cx="4916984" cy="0"/>
          </a:xfrm>
          <a:prstGeom prst="straightConnector1">
            <a:avLst/>
          </a:prstGeom>
          <a:ln w="317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14600" y="4114800"/>
            <a:ext cx="2295821" cy="64633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GET /chat.js HTTP/1.1</a:t>
            </a:r>
            <a:b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Host:  </a:t>
            </a:r>
            <a:r>
              <a:rPr lang="en-US" dirty="0" smtClean="0">
                <a:solidFill>
                  <a:srgbClr val="C00000"/>
                </a:solidFill>
              </a:rPr>
              <a:t>gmail.com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209800" y="6150837"/>
            <a:ext cx="4916984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941986" y="4873543"/>
            <a:ext cx="3467265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HTTP/1.1 200 OK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…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$.get(‘http://gmail.com/</a:t>
            </a:r>
            <a:r>
              <a:rPr lang="en-US" dirty="0" err="1" smtClean="0">
                <a:solidFill>
                  <a:srgbClr val="C00000"/>
                </a:solidFill>
              </a:rPr>
              <a:t>chat.json</a:t>
            </a:r>
            <a:r>
              <a:rPr lang="en-US" dirty="0" smtClean="0">
                <a:solidFill>
                  <a:srgbClr val="C00000"/>
                </a:solidFill>
              </a:rPr>
              <a:t>’,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    function (data) { alert(data); })</a:t>
            </a:r>
          </a:p>
        </p:txBody>
      </p:sp>
      <p:pic>
        <p:nvPicPr>
          <p:cNvPr id="18" name="Picture 3" descr="C:\Documents and Settings\Eric\Local Settings\Temporary Internet Files\Content.IE5\CV070PCD\MC900435242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414" y="4776365"/>
            <a:ext cx="1066800" cy="211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7552571" y="4252184"/>
            <a:ext cx="115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</a:t>
            </a:r>
            <a:r>
              <a:rPr lang="en-US" dirty="0" smtClean="0">
                <a:solidFill>
                  <a:srgbClr val="C00000"/>
                </a:solidFill>
              </a:rPr>
              <a:t>mail.com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044" y="5659204"/>
            <a:ext cx="753015" cy="7530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572" y="2629669"/>
            <a:ext cx="609960" cy="60996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27821" y="2781353"/>
            <a:ext cx="3467265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$.get(‘http://gmail.com/</a:t>
            </a:r>
            <a:r>
              <a:rPr lang="en-US" dirty="0" err="1" smtClean="0">
                <a:solidFill>
                  <a:srgbClr val="C00000"/>
                </a:solidFill>
              </a:rPr>
              <a:t>chat.json</a:t>
            </a:r>
            <a:r>
              <a:rPr lang="en-US" dirty="0" smtClean="0">
                <a:solidFill>
                  <a:srgbClr val="C00000"/>
                </a:solidFill>
              </a:rPr>
              <a:t>’,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    function (data) { alert(data); })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8" y="2474095"/>
            <a:ext cx="430582" cy="430582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745116" y="2577971"/>
            <a:ext cx="3854581" cy="92333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HTTP/1.1 200 OK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…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&lt;script </a:t>
            </a:r>
            <a:r>
              <a:rPr lang="en-US" dirty="0" err="1" smtClean="0">
                <a:solidFill>
                  <a:schemeClr val="accent1"/>
                </a:solidFill>
              </a:rPr>
              <a:t>src</a:t>
            </a:r>
            <a:r>
              <a:rPr lang="en-US" dirty="0" smtClean="0">
                <a:solidFill>
                  <a:schemeClr val="accent1"/>
                </a:solidFill>
              </a:rPr>
              <a:t>=“http://</a:t>
            </a:r>
            <a:r>
              <a:rPr lang="en-US" dirty="0" smtClean="0">
                <a:solidFill>
                  <a:srgbClr val="C00000"/>
                </a:solidFill>
              </a:rPr>
              <a:t>gmail.com</a:t>
            </a:r>
            <a:r>
              <a:rPr lang="en-US" dirty="0" smtClean="0">
                <a:solidFill>
                  <a:schemeClr val="accent1"/>
                </a:solidFill>
              </a:rPr>
              <a:t>/chat.js”/&gt;</a:t>
            </a:r>
          </a:p>
        </p:txBody>
      </p:sp>
    </p:spTree>
    <p:extLst>
      <p:ext uri="{BB962C8B-B14F-4D97-AF65-F5344CB8AC3E}">
        <p14:creationId xmlns:p14="http://schemas.microsoft.com/office/powerpoint/2010/main" val="1850946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Same-Origin Policy: &lt;script&gt;</a:t>
            </a:r>
            <a:endParaRPr lang="en-US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72" y="3536547"/>
            <a:ext cx="468227" cy="468227"/>
          </a:xfrm>
        </p:spPr>
      </p:pic>
      <p:pic>
        <p:nvPicPr>
          <p:cNvPr id="10" name="Picture 3" descr="C:\Documents and Settings\Eric\Local Settings\Temporary Internet Files\Content.IE5\BHIGFSU1\MC910216349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00400"/>
            <a:ext cx="1636216" cy="138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Documents and Settings\Eric\Local Settings\Temporary Internet Files\Content.IE5\CV070PCD\MC900435242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414" y="2716293"/>
            <a:ext cx="1066800" cy="211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7552571" y="2286000"/>
            <a:ext cx="115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</a:t>
            </a:r>
            <a:r>
              <a:rPr lang="en-US" dirty="0" smtClean="0">
                <a:solidFill>
                  <a:srgbClr val="C00000"/>
                </a:solidFill>
              </a:rPr>
              <a:t>mail.com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044" y="3693020"/>
            <a:ext cx="753015" cy="753015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>
            <a:off x="2209800" y="4263943"/>
            <a:ext cx="4916984" cy="0"/>
          </a:xfrm>
          <a:prstGeom prst="straightConnector1">
            <a:avLst/>
          </a:prstGeom>
          <a:ln w="317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496654" y="3581400"/>
            <a:ext cx="2537874" cy="64633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GET /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chat.json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HTTP/1.1</a:t>
            </a:r>
            <a:b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Host:  </a:t>
            </a:r>
            <a:r>
              <a:rPr lang="en-US" dirty="0" smtClean="0">
                <a:solidFill>
                  <a:srgbClr val="C00000"/>
                </a:solidFill>
              </a:rPr>
              <a:t>gmail.com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093416" y="5410200"/>
            <a:ext cx="4916984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7821" y="2781353"/>
            <a:ext cx="3467265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$.get(‘http://gmail.com/</a:t>
            </a:r>
            <a:r>
              <a:rPr lang="en-US" dirty="0" err="1" smtClean="0">
                <a:solidFill>
                  <a:srgbClr val="C00000"/>
                </a:solidFill>
              </a:rPr>
              <a:t>chat.json</a:t>
            </a:r>
            <a:r>
              <a:rPr lang="en-US" dirty="0" smtClean="0">
                <a:solidFill>
                  <a:srgbClr val="C00000"/>
                </a:solidFill>
              </a:rPr>
              <a:t>’,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    function (data) { alert(data); })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8" y="2474095"/>
            <a:ext cx="430582" cy="430582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941986" y="4419600"/>
            <a:ext cx="3830414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HTTP/1.1 200 OK</a:t>
            </a:r>
            <a:br>
              <a:rPr lang="en-US" sz="1600" dirty="0" smtClean="0">
                <a:solidFill>
                  <a:srgbClr val="C00000"/>
                </a:solidFill>
              </a:rPr>
            </a:br>
            <a:r>
              <a:rPr lang="en-US" sz="1600" dirty="0" smtClean="0">
                <a:solidFill>
                  <a:srgbClr val="C00000"/>
                </a:solidFill>
              </a:rPr>
              <a:t>…</a:t>
            </a:r>
            <a:br>
              <a:rPr lang="en-US" sz="1600" dirty="0" smtClean="0">
                <a:solidFill>
                  <a:srgbClr val="C00000"/>
                </a:solidFill>
              </a:rPr>
            </a:br>
            <a:r>
              <a:rPr lang="en-US" sz="1600" dirty="0" smtClean="0">
                <a:solidFill>
                  <a:srgbClr val="C00000"/>
                </a:solidFill>
              </a:rPr>
              <a:t>{ </a:t>
            </a:r>
            <a:r>
              <a:rPr lang="en-US" sz="1600" dirty="0" err="1" smtClean="0">
                <a:solidFill>
                  <a:srgbClr val="C00000"/>
                </a:solidFill>
              </a:rPr>
              <a:t>new_msg</a:t>
            </a:r>
            <a:r>
              <a:rPr lang="en-US" sz="1600" dirty="0" smtClean="0">
                <a:solidFill>
                  <a:srgbClr val="C00000"/>
                </a:solidFill>
              </a:rPr>
              <a:t>: { from: “Bob”,  </a:t>
            </a:r>
            <a:r>
              <a:rPr lang="en-US" sz="1600" dirty="0" err="1" smtClean="0">
                <a:solidFill>
                  <a:srgbClr val="C00000"/>
                </a:solidFill>
              </a:rPr>
              <a:t>msg</a:t>
            </a:r>
            <a:r>
              <a:rPr lang="en-US" sz="1600" dirty="0" smtClean="0">
                <a:solidFill>
                  <a:srgbClr val="C00000"/>
                </a:solidFill>
              </a:rPr>
              <a:t>:  “Hi!”}}</a:t>
            </a:r>
          </a:p>
        </p:txBody>
      </p:sp>
      <p:pic>
        <p:nvPicPr>
          <p:cNvPr id="31" name="Picture 2" descr="C:\Documents and Settings\Eric\Local Settings\Temporary Internet Files\Content.IE5\WWB45ZL2\MC900432537[1]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099566"/>
            <a:ext cx="621268" cy="62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876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Same-Origin Policy: </a:t>
            </a:r>
            <a:r>
              <a:rPr lang="en-US" dirty="0" err="1" smtClean="0"/>
              <a:t>IFrame</a:t>
            </a:r>
            <a:endParaRPr lang="en-US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72" y="3536547"/>
            <a:ext cx="468227" cy="468227"/>
          </a:xfrm>
        </p:spPr>
      </p:pic>
      <p:pic>
        <p:nvPicPr>
          <p:cNvPr id="7" name="Picture 3" descr="C:\Documents and Settings\Eric\Local Settings\Temporary Internet Files\Content.IE5\CV070PCD\MC900435242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752" y="1618565"/>
            <a:ext cx="1066800" cy="211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Documents and Settings\Eric\Local Settings\Temporary Internet Files\Content.IE5\BHIGFSU1\MC910216349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00400"/>
            <a:ext cx="1636216" cy="138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2245816" y="1975444"/>
            <a:ext cx="4916984" cy="0"/>
          </a:xfrm>
          <a:prstGeom prst="straightConnector1">
            <a:avLst/>
          </a:prstGeom>
          <a:ln w="317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14600" y="1295400"/>
            <a:ext cx="236693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GET / HTTP/1.1</a:t>
            </a:r>
            <a:b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Host: 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facebook.com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27412" y="1213776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facebook.com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8" name="Picture 3" descr="C:\Documents and Settings\Eric\Local Settings\Temporary Internet Files\Content.IE5\CV070PCD\MC900435242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414" y="4776365"/>
            <a:ext cx="1066800" cy="211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7552571" y="4252184"/>
            <a:ext cx="115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</a:t>
            </a:r>
            <a:r>
              <a:rPr lang="en-US" dirty="0" smtClean="0">
                <a:solidFill>
                  <a:srgbClr val="C00000"/>
                </a:solidFill>
              </a:rPr>
              <a:t>mail.com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044" y="5659204"/>
            <a:ext cx="753015" cy="7530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572" y="2629669"/>
            <a:ext cx="609960" cy="6099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41469" y="3858161"/>
            <a:ext cx="8114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?</a:t>
            </a:r>
            <a:endParaRPr lang="en-US" sz="8000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209800" y="3581400"/>
            <a:ext cx="4916984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45116" y="2617959"/>
            <a:ext cx="3754554" cy="92333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HTTP/1.1 200 OK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…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&lt;iframe </a:t>
            </a:r>
            <a:r>
              <a:rPr lang="en-US" dirty="0" err="1" smtClean="0">
                <a:solidFill>
                  <a:schemeClr val="accent1"/>
                </a:solidFill>
              </a:rPr>
              <a:t>src</a:t>
            </a:r>
            <a:r>
              <a:rPr lang="en-US" dirty="0" smtClean="0">
                <a:solidFill>
                  <a:schemeClr val="accent1"/>
                </a:solidFill>
              </a:rPr>
              <a:t>=“http://</a:t>
            </a:r>
            <a:r>
              <a:rPr lang="en-US" dirty="0" smtClean="0">
                <a:solidFill>
                  <a:srgbClr val="C00000"/>
                </a:solidFill>
              </a:rPr>
              <a:t>gmail.com</a:t>
            </a:r>
            <a:r>
              <a:rPr lang="en-US" dirty="0" smtClean="0">
                <a:solidFill>
                  <a:schemeClr val="accent1"/>
                </a:solidFill>
              </a:rPr>
              <a:t>/chat”/&gt;</a:t>
            </a:r>
          </a:p>
        </p:txBody>
      </p:sp>
    </p:spTree>
    <p:extLst>
      <p:ext uri="{BB962C8B-B14F-4D97-AF65-F5344CB8AC3E}">
        <p14:creationId xmlns:p14="http://schemas.microsoft.com/office/powerpoint/2010/main" val="264945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  <p:bldP spid="2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Same-Origin Policy: </a:t>
            </a:r>
            <a:r>
              <a:rPr lang="en-US" dirty="0" err="1" smtClean="0"/>
              <a:t>IFrame</a:t>
            </a:r>
            <a:endParaRPr lang="en-US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72" y="3536547"/>
            <a:ext cx="468227" cy="468227"/>
          </a:xfrm>
        </p:spPr>
      </p:pic>
      <p:pic>
        <p:nvPicPr>
          <p:cNvPr id="7" name="Picture 3" descr="C:\Documents and Settings\Eric\Local Settings\Temporary Internet Files\Content.IE5\CV070PCD\MC900435242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752" y="1618565"/>
            <a:ext cx="1066800" cy="211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Documents and Settings\Eric\Local Settings\Temporary Internet Files\Content.IE5\BHIGFSU1\MC910216349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00400"/>
            <a:ext cx="1636216" cy="138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2245816" y="1975444"/>
            <a:ext cx="4916984" cy="0"/>
          </a:xfrm>
          <a:prstGeom prst="straightConnector1">
            <a:avLst/>
          </a:prstGeom>
          <a:ln w="317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14600" y="1295400"/>
            <a:ext cx="236693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GET / HTTP/1.1</a:t>
            </a:r>
            <a:b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Host: 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facebook.com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27412" y="1213776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facebook.com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8" name="Picture 3" descr="C:\Documents and Settings\Eric\Local Settings\Temporary Internet Files\Content.IE5\CV070PCD\MC900435242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414" y="4776365"/>
            <a:ext cx="1066800" cy="211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7552571" y="4252184"/>
            <a:ext cx="115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</a:t>
            </a:r>
            <a:r>
              <a:rPr lang="en-US" dirty="0" smtClean="0">
                <a:solidFill>
                  <a:srgbClr val="C00000"/>
                </a:solidFill>
              </a:rPr>
              <a:t>mail.com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044" y="5659204"/>
            <a:ext cx="753015" cy="7530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572" y="2629669"/>
            <a:ext cx="609960" cy="60996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H="1">
            <a:off x="2209800" y="3581400"/>
            <a:ext cx="4916984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45116" y="2617959"/>
            <a:ext cx="3754554" cy="92333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HTTP/1.1 200 OK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…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&lt;iframe </a:t>
            </a:r>
            <a:r>
              <a:rPr lang="en-US" dirty="0" err="1" smtClean="0">
                <a:solidFill>
                  <a:schemeClr val="accent1"/>
                </a:solidFill>
              </a:rPr>
              <a:t>src</a:t>
            </a:r>
            <a:r>
              <a:rPr lang="en-US" dirty="0" smtClean="0">
                <a:solidFill>
                  <a:schemeClr val="accent1"/>
                </a:solidFill>
              </a:rPr>
              <a:t>=“http://</a:t>
            </a:r>
            <a:r>
              <a:rPr lang="en-US" dirty="0" smtClean="0">
                <a:solidFill>
                  <a:srgbClr val="C00000"/>
                </a:solidFill>
              </a:rPr>
              <a:t>gmail.com</a:t>
            </a:r>
            <a:r>
              <a:rPr lang="en-US" dirty="0" smtClean="0">
                <a:solidFill>
                  <a:schemeClr val="accent1"/>
                </a:solidFill>
              </a:rPr>
              <a:t>/chat”/&gt;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209800" y="4428653"/>
            <a:ext cx="4916984" cy="0"/>
          </a:xfrm>
          <a:prstGeom prst="straightConnector1">
            <a:avLst/>
          </a:prstGeom>
          <a:ln w="317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496654" y="3746110"/>
            <a:ext cx="2105063" cy="64633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GET /chat HTTP/1.1</a:t>
            </a:r>
            <a:b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Host:  </a:t>
            </a:r>
            <a:r>
              <a:rPr lang="en-US" dirty="0" smtClean="0">
                <a:solidFill>
                  <a:srgbClr val="C00000"/>
                </a:solidFill>
              </a:rPr>
              <a:t>gmail.com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075536" y="6324600"/>
            <a:ext cx="4916984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745116" y="4504853"/>
            <a:ext cx="3754554" cy="17543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HTTP/1.1 200 OK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…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&lt;script&gt;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$.get(‘http://gmail.com/</a:t>
            </a:r>
            <a:r>
              <a:rPr lang="en-US" dirty="0" err="1" smtClean="0">
                <a:solidFill>
                  <a:srgbClr val="C00000"/>
                </a:solidFill>
              </a:rPr>
              <a:t>chat.json</a:t>
            </a:r>
            <a:r>
              <a:rPr lang="en-US" dirty="0" smtClean="0">
                <a:solidFill>
                  <a:srgbClr val="C00000"/>
                </a:solidFill>
              </a:rPr>
              <a:t>/’,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    function (data) { alert(data); });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&lt;/script&gt;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3942" y="2683254"/>
            <a:ext cx="3294451" cy="5847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$.get(‘http://gmail.com/</a:t>
            </a:r>
            <a:r>
              <a:rPr lang="en-US" sz="1600" dirty="0" err="1" smtClean="0">
                <a:solidFill>
                  <a:srgbClr val="C00000"/>
                </a:solidFill>
              </a:rPr>
              <a:t>chat.json</a:t>
            </a:r>
            <a:r>
              <a:rPr lang="en-US" sz="1600" dirty="0" smtClean="0">
                <a:solidFill>
                  <a:srgbClr val="C00000"/>
                </a:solidFill>
              </a:rPr>
              <a:t>’,</a:t>
            </a:r>
            <a:br>
              <a:rPr lang="en-US" sz="1600" dirty="0" smtClean="0">
                <a:solidFill>
                  <a:srgbClr val="C00000"/>
                </a:solidFill>
              </a:rPr>
            </a:br>
            <a:r>
              <a:rPr lang="en-US" sz="1600" dirty="0" smtClean="0">
                <a:solidFill>
                  <a:srgbClr val="C00000"/>
                </a:solidFill>
              </a:rPr>
              <a:t>    function (data) { alert(data); })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6614" y="2187901"/>
            <a:ext cx="3551933" cy="12192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9" y="1981200"/>
            <a:ext cx="430582" cy="43058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93942" y="2683255"/>
            <a:ext cx="3294451" cy="646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rgbClr val="C00000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392613"/>
            <a:ext cx="484608" cy="48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387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Same-Origin Policy</a:t>
            </a:r>
            <a:endParaRPr lang="en-US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72" y="3536547"/>
            <a:ext cx="468227" cy="468227"/>
          </a:xfrm>
        </p:spPr>
      </p:pic>
      <p:pic>
        <p:nvPicPr>
          <p:cNvPr id="10" name="Picture 3" descr="C:\Documents and Settings\Eric\Local Settings\Temporary Internet Files\Content.IE5\BHIGFSU1\MC910216349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00400"/>
            <a:ext cx="1636216" cy="138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Documents and Settings\Eric\Local Settings\Temporary Internet Files\Content.IE5\CV070PCD\MC900435242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414" y="2716293"/>
            <a:ext cx="1066800" cy="211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7552571" y="2286000"/>
            <a:ext cx="115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</a:t>
            </a:r>
            <a:r>
              <a:rPr lang="en-US" dirty="0" smtClean="0">
                <a:solidFill>
                  <a:srgbClr val="C00000"/>
                </a:solidFill>
              </a:rPr>
              <a:t>mail.com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044" y="3693020"/>
            <a:ext cx="753015" cy="753015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>
            <a:off x="2209800" y="4263943"/>
            <a:ext cx="4916984" cy="0"/>
          </a:xfrm>
          <a:prstGeom prst="straightConnector1">
            <a:avLst/>
          </a:prstGeom>
          <a:ln w="317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496654" y="3581400"/>
            <a:ext cx="2537874" cy="64633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GET /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chat.json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HTTP/1.1</a:t>
            </a:r>
            <a:b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Host:  </a:t>
            </a:r>
            <a:r>
              <a:rPr lang="en-US" dirty="0" smtClean="0">
                <a:solidFill>
                  <a:srgbClr val="C00000"/>
                </a:solidFill>
              </a:rPr>
              <a:t>gmail.com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093416" y="5410200"/>
            <a:ext cx="4916984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3942" y="2683254"/>
            <a:ext cx="3294451" cy="5847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$.get(‘http://gmail.com/</a:t>
            </a:r>
            <a:r>
              <a:rPr lang="en-US" sz="1600" dirty="0" err="1" smtClean="0">
                <a:solidFill>
                  <a:srgbClr val="C00000"/>
                </a:solidFill>
              </a:rPr>
              <a:t>chat.json</a:t>
            </a:r>
            <a:r>
              <a:rPr lang="en-US" sz="1600" dirty="0" smtClean="0">
                <a:solidFill>
                  <a:srgbClr val="C00000"/>
                </a:solidFill>
              </a:rPr>
              <a:t>’,</a:t>
            </a:r>
            <a:br>
              <a:rPr lang="en-US" sz="1600" dirty="0" smtClean="0">
                <a:solidFill>
                  <a:srgbClr val="C00000"/>
                </a:solidFill>
              </a:rPr>
            </a:br>
            <a:r>
              <a:rPr lang="en-US" sz="1600" dirty="0" smtClean="0">
                <a:solidFill>
                  <a:srgbClr val="C00000"/>
                </a:solidFill>
              </a:rPr>
              <a:t>    function (data) { alert(data); })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941986" y="4419600"/>
            <a:ext cx="3830414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HTTP/1.1 200 OK</a:t>
            </a:r>
            <a:br>
              <a:rPr lang="en-US" sz="1600" dirty="0" smtClean="0">
                <a:solidFill>
                  <a:srgbClr val="C00000"/>
                </a:solidFill>
              </a:rPr>
            </a:br>
            <a:r>
              <a:rPr lang="en-US" sz="1600" dirty="0" smtClean="0">
                <a:solidFill>
                  <a:srgbClr val="C00000"/>
                </a:solidFill>
              </a:rPr>
              <a:t>…</a:t>
            </a:r>
            <a:br>
              <a:rPr lang="en-US" sz="1600" dirty="0" smtClean="0">
                <a:solidFill>
                  <a:srgbClr val="C00000"/>
                </a:solidFill>
              </a:rPr>
            </a:br>
            <a:r>
              <a:rPr lang="en-US" sz="1600" dirty="0" smtClean="0">
                <a:solidFill>
                  <a:srgbClr val="C00000"/>
                </a:solidFill>
              </a:rPr>
              <a:t>{ </a:t>
            </a:r>
            <a:r>
              <a:rPr lang="en-US" sz="1600" dirty="0" err="1" smtClean="0">
                <a:solidFill>
                  <a:srgbClr val="C00000"/>
                </a:solidFill>
              </a:rPr>
              <a:t>new_msg</a:t>
            </a:r>
            <a:r>
              <a:rPr lang="en-US" sz="1600" dirty="0" smtClean="0">
                <a:solidFill>
                  <a:srgbClr val="C00000"/>
                </a:solidFill>
              </a:rPr>
              <a:t>: { from: “Bob”,  </a:t>
            </a:r>
            <a:r>
              <a:rPr lang="en-US" sz="1600" dirty="0" err="1" smtClean="0">
                <a:solidFill>
                  <a:srgbClr val="C00000"/>
                </a:solidFill>
              </a:rPr>
              <a:t>msg</a:t>
            </a:r>
            <a:r>
              <a:rPr lang="en-US" sz="1600" dirty="0" smtClean="0">
                <a:solidFill>
                  <a:srgbClr val="C00000"/>
                </a:solidFill>
              </a:rPr>
              <a:t>:  “Hi!”}}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392613"/>
            <a:ext cx="484608" cy="48460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6614" y="2187901"/>
            <a:ext cx="3551933" cy="12192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9" y="1981200"/>
            <a:ext cx="430582" cy="430582"/>
          </a:xfrm>
          <a:prstGeom prst="rect">
            <a:avLst/>
          </a:prstGeom>
        </p:spPr>
      </p:pic>
      <p:sp>
        <p:nvSpPr>
          <p:cNvPr id="20" name="Rectangular Callout 19"/>
          <p:cNvSpPr/>
          <p:nvPr/>
        </p:nvSpPr>
        <p:spPr>
          <a:xfrm>
            <a:off x="115332" y="2209800"/>
            <a:ext cx="2704068" cy="1110734"/>
          </a:xfrm>
          <a:prstGeom prst="wedgeRectCallout">
            <a:avLst>
              <a:gd name="adj1" fmla="val 5060"/>
              <a:gd name="adj2" fmla="val 8276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http://gmail.com/ says: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tx1"/>
                </a:solidFill>
              </a:rPr>
              <a:t>{ </a:t>
            </a:r>
            <a:r>
              <a:rPr lang="en-US" dirty="0" err="1" smtClean="0">
                <a:solidFill>
                  <a:schemeClr val="tx1"/>
                </a:solidFill>
              </a:rPr>
              <a:t>new_msgs</a:t>
            </a:r>
            <a:r>
              <a:rPr lang="en-US" dirty="0" smtClean="0">
                <a:solidFill>
                  <a:schemeClr val="tx1"/>
                </a:solidFill>
              </a:rPr>
              <a:t>: { from: “Bob”, 	      </a:t>
            </a:r>
            <a:r>
              <a:rPr lang="en-US" dirty="0" err="1" smtClean="0">
                <a:solidFill>
                  <a:schemeClr val="tx1"/>
                </a:solidFill>
              </a:rPr>
              <a:t>msg</a:t>
            </a:r>
            <a:r>
              <a:rPr lang="en-US" dirty="0" smtClean="0">
                <a:solidFill>
                  <a:schemeClr val="tx1"/>
                </a:solidFill>
              </a:rPr>
              <a:t>: “Hi!”}}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378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 animBg="1"/>
      <p:bldP spid="2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Injection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43400" y="1447800"/>
            <a:ext cx="4616970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echo system(“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” . $_GET[“path”]);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Picture 3" descr="C:\Documents and Settings\Eric\Local Settings\Temporary Internet Files\Content.IE5\BHIGFSU1\MC910216349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00400"/>
            <a:ext cx="1636216" cy="138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Documents and Settings\Eric\Local Settings\Temporary Internet Files\Content.IE5\CV070PCD\MC900435242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414" y="2716293"/>
            <a:ext cx="1066800" cy="211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2209800" y="3124200"/>
            <a:ext cx="4916984" cy="0"/>
          </a:xfrm>
          <a:prstGeom prst="straightConnector1">
            <a:avLst/>
          </a:prstGeom>
          <a:ln w="317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96654" y="2716054"/>
            <a:ext cx="3459601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GET /?path=</a:t>
            </a:r>
            <a:r>
              <a:rPr lang="en-US" dirty="0" smtClean="0"/>
              <a:t>/home/user/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HTTP/1.1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245816" y="5181600"/>
            <a:ext cx="4916984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05400" y="3373002"/>
            <a:ext cx="1911101" cy="1754326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HTTP/1.1 200 OK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…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/>
              <a:t>Desktop</a:t>
            </a:r>
          </a:p>
          <a:p>
            <a:r>
              <a:rPr lang="en-US" dirty="0" smtClean="0"/>
              <a:t>Documents</a:t>
            </a:r>
          </a:p>
          <a:p>
            <a:r>
              <a:rPr lang="en-US" dirty="0" smtClean="0"/>
              <a:t>Music</a:t>
            </a:r>
          </a:p>
          <a:p>
            <a:r>
              <a:rPr lang="en-US" dirty="0" smtClean="0"/>
              <a:t>Pictures</a:t>
            </a:r>
          </a:p>
        </p:txBody>
      </p:sp>
    </p:spTree>
    <p:extLst>
      <p:ext uri="{BB962C8B-B14F-4D97-AF65-F5344CB8AC3E}">
        <p14:creationId xmlns:p14="http://schemas.microsoft.com/office/powerpoint/2010/main" val="2855172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Injection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43400" y="1447800"/>
            <a:ext cx="4616970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echo system(“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” . $_GET[“path”]);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Picture 3" descr="C:\Documents and Settings\Eric\Local Settings\Temporary Internet Files\Content.IE5\BHIGFSU1\MC910216349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00400"/>
            <a:ext cx="1636216" cy="138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Documents and Settings\Eric\Local Settings\Temporary Internet Files\Content.IE5\CV070PCD\MC900435242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414" y="2716293"/>
            <a:ext cx="1066800" cy="211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2209800" y="3124200"/>
            <a:ext cx="4916984" cy="0"/>
          </a:xfrm>
          <a:prstGeom prst="straightConnector1">
            <a:avLst/>
          </a:prstGeom>
          <a:ln w="317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96654" y="2716054"/>
            <a:ext cx="3332964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GET /?path=</a:t>
            </a:r>
            <a:r>
              <a:rPr lang="en-US" dirty="0" smtClean="0"/>
              <a:t>$(</a:t>
            </a:r>
            <a:r>
              <a:rPr lang="en-US" dirty="0" err="1" smtClean="0"/>
              <a:t>rm</a:t>
            </a:r>
            <a:r>
              <a:rPr lang="en-US" dirty="0" smtClean="0"/>
              <a:t> –</a:t>
            </a:r>
            <a:r>
              <a:rPr lang="en-US" dirty="0" err="1" smtClean="0"/>
              <a:t>rf</a:t>
            </a:r>
            <a:r>
              <a:rPr lang="en-US" dirty="0" smtClean="0"/>
              <a:t> /)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HTTP/1.1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3074" name="Picture 2" descr="C:\Documents and Settings\Eric\Local Settings\Temporary Internet Files\Content.IE5\J3WCMIIA\hourglass[1]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746" y="3464853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Documents and Settings\Eric\Local Settings\Temporary Internet Files\Content.IE5\VS4ZJVU9\poof[1]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950" y="2574265"/>
            <a:ext cx="2371725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3" descr="C:\Documents and Settings\Eric\Local Settings\Temporary Internet Files\Content.IE5\J3WCMIIA\MC900349121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6244" y="3464852"/>
            <a:ext cx="726756" cy="68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962400" y="4648200"/>
            <a:ext cx="4110421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echo system(“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en-US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rf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/)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056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Confusing </a:t>
            </a:r>
            <a:r>
              <a:rPr lang="en-US" b="1" dirty="0" smtClean="0"/>
              <a:t>Data</a:t>
            </a:r>
            <a:r>
              <a:rPr lang="en-US" dirty="0" smtClean="0"/>
              <a:t> and </a:t>
            </a:r>
            <a:r>
              <a:rPr lang="en-US" b="1" dirty="0" smtClean="0"/>
              <a:t>Code</a:t>
            </a:r>
          </a:p>
          <a:p>
            <a:pPr lvl="1"/>
            <a:r>
              <a:rPr lang="en-US" dirty="0" smtClean="0"/>
              <a:t>Programmer thought user</a:t>
            </a:r>
            <a:br>
              <a:rPr lang="en-US" dirty="0" smtClean="0"/>
            </a:br>
            <a:r>
              <a:rPr lang="en-US" dirty="0" smtClean="0"/>
              <a:t>would supply data,</a:t>
            </a:r>
            <a:br>
              <a:rPr lang="en-US" dirty="0" smtClean="0"/>
            </a:br>
            <a:r>
              <a:rPr lang="en-US" dirty="0" smtClean="0"/>
              <a:t>but instead got (and unintentionally executed) code</a:t>
            </a:r>
          </a:p>
          <a:p>
            <a:r>
              <a:rPr lang="en-US" dirty="0" smtClean="0"/>
              <a:t>Common and dangerous class of vulnerabilities</a:t>
            </a:r>
            <a:endParaRPr lang="en-US" dirty="0"/>
          </a:p>
          <a:p>
            <a:pPr lvl="1"/>
            <a:r>
              <a:rPr lang="en-US" dirty="0" smtClean="0"/>
              <a:t>Shell Injection</a:t>
            </a:r>
          </a:p>
          <a:p>
            <a:pPr lvl="1"/>
            <a:r>
              <a:rPr lang="en-US" dirty="0" smtClean="0"/>
              <a:t>SQL Injection</a:t>
            </a:r>
            <a:endParaRPr lang="en-US" dirty="0"/>
          </a:p>
          <a:p>
            <a:pPr lvl="1"/>
            <a:r>
              <a:rPr lang="en-US" dirty="0"/>
              <a:t>Cross-Site Scripting (XSS)</a:t>
            </a:r>
          </a:p>
          <a:p>
            <a:pPr lvl="1"/>
            <a:r>
              <a:rPr lang="en-US" dirty="0" smtClean="0"/>
              <a:t>Control-flow Hijacking (Buffer overflows)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53000" y="1295400"/>
            <a:ext cx="4110421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echo system(“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en-US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rf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/)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Picture 13" descr="C:\Documents and Settings\Eric\Local Settings\Temporary Internet Files\Content.IE5\J3WCMIIA\MC90034912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91400" y="1219200"/>
            <a:ext cx="726756" cy="68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565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SQL: Structured Query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Language to ask (“query”) databases questions: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How many users live in Princeton?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94360" lvl="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“SELECT COUNT(*) FROM `users` WHERE location = ‘Princeton’”</a:t>
            </a:r>
          </a:p>
          <a:p>
            <a:pPr marL="594360" lvl="2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Is there a user with username “bob” and password “abc123”?</a:t>
            </a:r>
            <a:endParaRPr lang="en-US" dirty="0"/>
          </a:p>
          <a:p>
            <a:pPr marL="594360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“SELECT * FROM `users` WHERE username=‘bob’ and 	password=‘abc123’”</a:t>
            </a:r>
          </a:p>
          <a:p>
            <a:pPr marL="594360" lvl="2" indent="0">
              <a:buNone/>
            </a:pPr>
            <a:endParaRPr lang="en-US" dirty="0" smtClean="0"/>
          </a:p>
          <a:p>
            <a:pPr lvl="2"/>
            <a:r>
              <a:rPr lang="en-US" dirty="0" smtClean="0"/>
              <a:t>Burn it down!</a:t>
            </a:r>
            <a:endParaRPr lang="en-US" sz="1800" dirty="0"/>
          </a:p>
          <a:p>
            <a:pPr marL="594360" lvl="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“DROP TABLE `users`”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94360" lvl="2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94360" lvl="2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94360" lvl="2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35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4937760"/>
          </a:xfrm>
        </p:spPr>
        <p:txBody>
          <a:bodyPr/>
          <a:lstStyle/>
          <a:p>
            <a:pPr marL="274320" lvl="2" indent="-274320">
              <a:spcBef>
                <a:spcPts val="600"/>
              </a:spcBef>
              <a:buClr>
                <a:schemeClr val="accent1"/>
              </a:buClr>
            </a:pPr>
            <a:r>
              <a:rPr lang="en-US" sz="1800" dirty="0" smtClean="0">
                <a:latin typeface="+mj-lt"/>
                <a:cs typeface="Consolas" panose="020B0609020204030204" pitchFamily="49" charset="0"/>
              </a:rPr>
              <a:t>Consider an SQL query where the attacker chooses </a:t>
            </a:r>
            <a:r>
              <a:rPr lang="en-US" sz="1800" dirty="0" smtClean="0">
                <a:solidFill>
                  <a:srgbClr val="00B0F0"/>
                </a:solidFill>
                <a:latin typeface="+mj-lt"/>
                <a:cs typeface="Consolas" panose="020B0609020204030204" pitchFamily="49" charset="0"/>
              </a:rPr>
              <a:t>$city</a:t>
            </a:r>
            <a:r>
              <a:rPr lang="en-US" sz="1800" dirty="0" smtClean="0">
                <a:latin typeface="+mj-lt"/>
                <a:cs typeface="Consolas" panose="020B0609020204030204" pitchFamily="49" charset="0"/>
              </a:rPr>
              <a:t>:</a:t>
            </a:r>
          </a:p>
          <a:p>
            <a:pPr marL="0" lvl="2" indent="0">
              <a:spcBef>
                <a:spcPts val="600"/>
              </a:spcBef>
              <a:buClr>
                <a:schemeClr val="accent1"/>
              </a:buClr>
              <a:buNone/>
            </a:pPr>
            <a:endParaRPr lang="en-US" sz="1800" dirty="0">
              <a:latin typeface="+mj-lt"/>
              <a:cs typeface="Consolas" panose="020B0609020204030204" pitchFamily="49" charset="0"/>
            </a:endParaRPr>
          </a:p>
          <a:p>
            <a:pPr marL="0" lvl="2" indent="0">
              <a:spcBef>
                <a:spcPts val="600"/>
              </a:spcBef>
              <a:buClr>
                <a:schemeClr val="accent1"/>
              </a:buClr>
              <a:buNone/>
            </a:pPr>
            <a:endParaRPr lang="en-US" sz="1400" dirty="0">
              <a:cs typeface="Consolas" panose="020B0609020204030204" pitchFamily="49" charset="0"/>
            </a:endParaRPr>
          </a:p>
          <a:p>
            <a:pPr marL="0" lvl="2" indent="0"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SELECT * FROM `users` WHERE location=‘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$city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</a:p>
          <a:p>
            <a:pPr marL="0" lvl="2" indent="0">
              <a:spcBef>
                <a:spcPts val="600"/>
              </a:spcBef>
              <a:buClr>
                <a:schemeClr val="accent1"/>
              </a:buClr>
              <a:buNone/>
            </a:pPr>
            <a:endParaRPr lang="en-US" sz="2400" dirty="0">
              <a:latin typeface="+mj-lt"/>
              <a:cs typeface="Consolas" panose="020B0609020204030204" pitchFamily="49" charset="0"/>
            </a:endParaRPr>
          </a:p>
          <a:p>
            <a:pPr marL="0" lvl="2" indent="0">
              <a:spcBef>
                <a:spcPts val="600"/>
              </a:spcBef>
              <a:buClr>
                <a:schemeClr val="accent1"/>
              </a:buClr>
              <a:buNone/>
            </a:pPr>
            <a:endParaRPr lang="en-US" sz="1800" dirty="0" smtClean="0">
              <a:latin typeface="+mj-lt"/>
              <a:cs typeface="Consolas" panose="020B0609020204030204" pitchFamily="49" charset="0"/>
            </a:endParaRP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</a:pPr>
            <a:r>
              <a:rPr lang="en-US" sz="1800" dirty="0" smtClean="0">
                <a:latin typeface="+mj-lt"/>
                <a:cs typeface="Consolas" panose="020B0609020204030204" pitchFamily="49" charset="0"/>
              </a:rPr>
              <a:t>What can an attacker do?</a:t>
            </a:r>
          </a:p>
          <a:p>
            <a:pPr marL="0" lvl="2" indent="0">
              <a:spcBef>
                <a:spcPts val="600"/>
              </a:spcBef>
              <a:buClr>
                <a:schemeClr val="accent1"/>
              </a:buClr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2" indent="0">
              <a:spcBef>
                <a:spcPts val="600"/>
              </a:spcBef>
              <a:buClr>
                <a:schemeClr val="accent1"/>
              </a:buClr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382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 dirty="0" smtClean="0">
                <a:latin typeface="Gill Sans MT" charset="0"/>
                <a:ea typeface="宋体" charset="0"/>
                <a:cs typeface="宋体" charset="0"/>
              </a:rPr>
              <a:t>Request </a:t>
            </a:r>
            <a:r>
              <a:rPr lang="en-US" altLang="zh-CN" dirty="0">
                <a:latin typeface="Gill Sans MT" charset="0"/>
                <a:ea typeface="宋体" charset="0"/>
                <a:cs typeface="宋体" charset="0"/>
              </a:rPr>
              <a:t>for </a:t>
            </a:r>
            <a:r>
              <a:rPr lang="en-US" altLang="zh-CN" dirty="0" smtClean="0">
                <a:latin typeface="Gill Sans MT" charset="0"/>
                <a:ea typeface="宋体" charset="0"/>
                <a:cs typeface="宋体" charset="0"/>
              </a:rPr>
              <a:t>Comments</a:t>
            </a:r>
            <a:endParaRPr lang="en-US" altLang="zh-CN" dirty="0">
              <a:latin typeface="Gill Sans MT" charset="0"/>
              <a:ea typeface="宋体" charset="0"/>
              <a:cs typeface="宋体" charset="0"/>
            </a:endParaRPr>
          </a:p>
        </p:txBody>
      </p:sp>
      <p:sp>
        <p:nvSpPr>
          <p:cNvPr id="11161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latin typeface="Gill Sans MT" charset="0"/>
                <a:ea typeface="宋体" charset="0"/>
                <a:cs typeface="宋体" charset="0"/>
              </a:rPr>
              <a:t>Network protocols are usually disseminated in the form of an </a:t>
            </a:r>
            <a:r>
              <a:rPr lang="en-US" altLang="zh-CN" sz="2800" dirty="0" smtClean="0">
                <a:latin typeface="Gill Sans MT" charset="0"/>
                <a:ea typeface="宋体" charset="0"/>
                <a:cs typeface="宋体" charset="0"/>
              </a:rPr>
              <a:t>RFC (https://</a:t>
            </a:r>
            <a:r>
              <a:rPr lang="en-US" altLang="zh-CN" sz="2800" dirty="0" err="1" smtClean="0">
                <a:latin typeface="Gill Sans MT" charset="0"/>
                <a:ea typeface="宋体" charset="0"/>
                <a:cs typeface="宋体" charset="0"/>
              </a:rPr>
              <a:t>www.ietf.org</a:t>
            </a:r>
            <a:r>
              <a:rPr lang="en-US" altLang="zh-CN" sz="2800" dirty="0" smtClean="0">
                <a:latin typeface="Gill Sans MT" charset="0"/>
                <a:ea typeface="宋体" charset="0"/>
                <a:cs typeface="宋体" charset="0"/>
              </a:rPr>
              <a:t>/</a:t>
            </a:r>
            <a:r>
              <a:rPr lang="en-US" altLang="zh-CN" sz="2800" dirty="0" err="1" smtClean="0">
                <a:latin typeface="Gill Sans MT" charset="0"/>
                <a:ea typeface="宋体" charset="0"/>
                <a:cs typeface="宋体" charset="0"/>
              </a:rPr>
              <a:t>rfc</a:t>
            </a:r>
            <a:r>
              <a:rPr lang="en-US" altLang="zh-CN" sz="2800" dirty="0" smtClean="0">
                <a:latin typeface="Gill Sans MT" charset="0"/>
                <a:ea typeface="宋体" charset="0"/>
                <a:cs typeface="宋体" charset="0"/>
              </a:rPr>
              <a:t>/)</a:t>
            </a:r>
            <a:endParaRPr lang="en-US" altLang="zh-CN" sz="2800" dirty="0">
              <a:latin typeface="Gill Sans MT" charset="0"/>
              <a:ea typeface="宋体" charset="0"/>
              <a:cs typeface="宋体" charset="0"/>
            </a:endParaRPr>
          </a:p>
          <a:p>
            <a:r>
              <a:rPr lang="en-US" altLang="zh-CN" sz="2800" dirty="0">
                <a:latin typeface="Gill Sans MT" charset="0"/>
                <a:ea typeface="宋体" charset="0"/>
                <a:cs typeface="宋体" charset="0"/>
              </a:rPr>
              <a:t>TLS version 1.0 is described in RFC 2246</a:t>
            </a:r>
          </a:p>
          <a:p>
            <a:r>
              <a:rPr lang="en-US" altLang="zh-CN" sz="2800" dirty="0">
                <a:latin typeface="Gill Sans MT" charset="0"/>
                <a:ea typeface="宋体" charset="0"/>
                <a:cs typeface="宋体" charset="0"/>
              </a:rPr>
              <a:t>Intended to be a self-contained definition of the protocol</a:t>
            </a:r>
          </a:p>
          <a:p>
            <a:pPr lvl="1"/>
            <a:r>
              <a:rPr lang="en-US" altLang="zh-CN" sz="2400" dirty="0">
                <a:latin typeface="Gill Sans MT" charset="0"/>
                <a:ea typeface="宋体" charset="0"/>
                <a:cs typeface="宋体" charset="0"/>
              </a:rPr>
              <a:t>Describes the protocol in sufficient detail for readers who will be implementing it and those who will be doing protocol analysis</a:t>
            </a:r>
          </a:p>
          <a:p>
            <a:pPr lvl="1"/>
            <a:r>
              <a:rPr lang="en-US" altLang="zh-CN" sz="2400" dirty="0">
                <a:latin typeface="Gill Sans MT" charset="0"/>
                <a:ea typeface="宋体" charset="0"/>
                <a:cs typeface="宋体" charset="0"/>
              </a:rPr>
              <a:t>Mixture of informal prose and pseudo-code</a:t>
            </a:r>
          </a:p>
        </p:txBody>
      </p:sp>
    </p:spTree>
    <p:extLst>
      <p:ext uri="{BB962C8B-B14F-4D97-AF65-F5344CB8AC3E}">
        <p14:creationId xmlns:p14="http://schemas.microsoft.com/office/powerpoint/2010/main" val="728967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4937760"/>
          </a:xfrm>
        </p:spPr>
        <p:txBody>
          <a:bodyPr/>
          <a:lstStyle/>
          <a:p>
            <a:pPr marL="274320" lvl="2" indent="-274320">
              <a:spcBef>
                <a:spcPts val="600"/>
              </a:spcBef>
              <a:buClr>
                <a:schemeClr val="accent1"/>
              </a:buClr>
            </a:pPr>
            <a:r>
              <a:rPr lang="en-US" sz="1800" dirty="0" smtClean="0">
                <a:latin typeface="+mj-lt"/>
                <a:cs typeface="Consolas" panose="020B0609020204030204" pitchFamily="49" charset="0"/>
              </a:rPr>
              <a:t>Consider an SQL query where the attacker chooses </a:t>
            </a:r>
            <a:r>
              <a:rPr lang="en-US" sz="1800" dirty="0" smtClean="0">
                <a:solidFill>
                  <a:srgbClr val="00B0F0"/>
                </a:solidFill>
                <a:latin typeface="+mj-lt"/>
                <a:cs typeface="Consolas" panose="020B0609020204030204" pitchFamily="49" charset="0"/>
              </a:rPr>
              <a:t>$city</a:t>
            </a:r>
            <a:r>
              <a:rPr lang="en-US" sz="1800" dirty="0" smtClean="0">
                <a:latin typeface="+mj-lt"/>
                <a:cs typeface="Consolas" panose="020B0609020204030204" pitchFamily="49" charset="0"/>
              </a:rPr>
              <a:t>:</a:t>
            </a:r>
          </a:p>
          <a:p>
            <a:pPr marL="0" lvl="2" indent="0">
              <a:spcBef>
                <a:spcPts val="600"/>
              </a:spcBef>
              <a:buClr>
                <a:schemeClr val="accent1"/>
              </a:buClr>
              <a:buNone/>
            </a:pPr>
            <a:endParaRPr lang="en-US" sz="1800" dirty="0">
              <a:latin typeface="+mj-lt"/>
              <a:cs typeface="Consolas" panose="020B0609020204030204" pitchFamily="49" charset="0"/>
            </a:endParaRPr>
          </a:p>
          <a:p>
            <a:pPr marL="0" lvl="2" indent="0">
              <a:spcBef>
                <a:spcPts val="600"/>
              </a:spcBef>
              <a:buClr>
                <a:schemeClr val="accent1"/>
              </a:buClr>
              <a:buNone/>
            </a:pPr>
            <a:endParaRPr lang="en-US" sz="1400" dirty="0">
              <a:cs typeface="Consolas" panose="020B0609020204030204" pitchFamily="49" charset="0"/>
            </a:endParaRPr>
          </a:p>
          <a:p>
            <a:pPr marL="0" lvl="2" indent="0"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SELECT * FROM `users` WHERE location=‘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$city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</a:p>
          <a:p>
            <a:pPr marL="0" lvl="2" indent="0">
              <a:spcBef>
                <a:spcPts val="600"/>
              </a:spcBef>
              <a:buClr>
                <a:schemeClr val="accent1"/>
              </a:buClr>
              <a:buNone/>
            </a:pPr>
            <a:endParaRPr lang="en-US" sz="2400" dirty="0">
              <a:latin typeface="+mj-lt"/>
              <a:cs typeface="Consolas" panose="020B0609020204030204" pitchFamily="49" charset="0"/>
            </a:endParaRPr>
          </a:p>
          <a:p>
            <a:pPr marL="0" lvl="2" indent="0">
              <a:spcBef>
                <a:spcPts val="600"/>
              </a:spcBef>
              <a:buClr>
                <a:schemeClr val="accent1"/>
              </a:buClr>
              <a:buNone/>
            </a:pPr>
            <a:endParaRPr lang="en-US" sz="1800" dirty="0" smtClean="0">
              <a:latin typeface="+mj-lt"/>
              <a:cs typeface="Consolas" panose="020B0609020204030204" pitchFamily="49" charset="0"/>
            </a:endParaRP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</a:pPr>
            <a:r>
              <a:rPr lang="en-US" sz="1800" dirty="0" smtClean="0">
                <a:latin typeface="+mj-lt"/>
                <a:cs typeface="Consolas" panose="020B0609020204030204" pitchFamily="49" charset="0"/>
              </a:rPr>
              <a:t>What can an attacker do?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</a:pPr>
            <a:endParaRPr lang="en-US" sz="1800" dirty="0" smtClean="0">
              <a:latin typeface="+mj-lt"/>
              <a:cs typeface="Consolas" panose="020B0609020204030204" pitchFamily="49" charset="0"/>
            </a:endParaRPr>
          </a:p>
          <a:p>
            <a:pPr marL="0" lvl="2" indent="0"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sz="1800" dirty="0">
                <a:solidFill>
                  <a:srgbClr val="00B0F0"/>
                </a:solidFill>
                <a:cs typeface="Consolas" panose="020B0609020204030204" pitchFamily="49" charset="0"/>
              </a:rPr>
              <a:t>$</a:t>
            </a:r>
            <a:r>
              <a:rPr lang="en-US" sz="1800" dirty="0" smtClean="0">
                <a:solidFill>
                  <a:srgbClr val="00B0F0"/>
                </a:solidFill>
                <a:cs typeface="Consolas" panose="020B0609020204030204" pitchFamily="49" charset="0"/>
              </a:rPr>
              <a:t>city </a:t>
            </a:r>
            <a:r>
              <a:rPr lang="en-US" sz="1800" dirty="0" smtClean="0">
                <a:cs typeface="Consolas" panose="020B0609020204030204" pitchFamily="49" charset="0"/>
              </a:rPr>
              <a:t>= “</a:t>
            </a:r>
            <a:r>
              <a:rPr lang="en-US" sz="1800" dirty="0" smtClean="0">
                <a:solidFill>
                  <a:srgbClr val="FF0000"/>
                </a:solidFill>
                <a:cs typeface="Consolas" panose="020B0609020204030204" pitchFamily="49" charset="0"/>
              </a:rPr>
              <a:t>Princeton’;  DELETE FROM `users` WHERE 1=‘1</a:t>
            </a:r>
            <a:r>
              <a:rPr lang="en-US" sz="1800" dirty="0" smtClean="0">
                <a:cs typeface="Consolas" panose="020B0609020204030204" pitchFamily="49" charset="0"/>
              </a:rPr>
              <a:t>”</a:t>
            </a:r>
          </a:p>
          <a:p>
            <a:pPr marL="0" lvl="2" indent="0">
              <a:spcBef>
                <a:spcPts val="600"/>
              </a:spcBef>
              <a:buClr>
                <a:schemeClr val="accent1"/>
              </a:buClr>
              <a:buNone/>
            </a:pPr>
            <a:endParaRPr lang="en-US" sz="1800" dirty="0" smtClean="0">
              <a:latin typeface="+mj-lt"/>
              <a:cs typeface="Consolas" panose="020B0609020204030204" pitchFamily="49" charset="0"/>
            </a:endParaRPr>
          </a:p>
          <a:p>
            <a:pPr marL="0" lvl="2" indent="0"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SELECT * FROM `users` WHERE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location=‘</a:t>
            </a:r>
            <a:r>
              <a:rPr lang="en-US" sz="2400" dirty="0" smtClean="0">
                <a:solidFill>
                  <a:srgbClr val="FF0000"/>
                </a:solidFill>
                <a:cs typeface="Consolas" panose="020B0609020204030204" pitchFamily="49" charset="0"/>
              </a:rPr>
              <a:t>Princeton’</a:t>
            </a:r>
            <a:r>
              <a:rPr lang="en-US" sz="2400" dirty="0">
                <a:solidFill>
                  <a:srgbClr val="FF0000"/>
                </a:solidFill>
                <a:cs typeface="Consolas" panose="020B0609020204030204" pitchFamily="49" charset="0"/>
              </a:rPr>
              <a:t>;  DELETE FROM `users` WHERE 1=‘1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2" indent="0">
              <a:spcBef>
                <a:spcPts val="600"/>
              </a:spcBef>
              <a:buClr>
                <a:schemeClr val="accent1"/>
              </a:buClr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2" indent="0">
              <a:spcBef>
                <a:spcPts val="600"/>
              </a:spcBef>
              <a:buClr>
                <a:schemeClr val="accent1"/>
              </a:buClr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194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32000"/>
            <a:ext cx="9144000" cy="278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211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 Defense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Make sure </a:t>
            </a:r>
            <a:r>
              <a:rPr lang="en-US" b="1" dirty="0" smtClean="0"/>
              <a:t>data</a:t>
            </a:r>
            <a:r>
              <a:rPr lang="en-US" dirty="0" smtClean="0"/>
              <a:t> gets interpreted as </a:t>
            </a:r>
            <a:r>
              <a:rPr lang="en-US" b="1" dirty="0" smtClean="0"/>
              <a:t>data</a:t>
            </a:r>
            <a:r>
              <a:rPr lang="en-US" dirty="0" smtClean="0"/>
              <a:t>!</a:t>
            </a:r>
          </a:p>
          <a:p>
            <a:pPr lvl="1"/>
            <a:r>
              <a:rPr lang="en-US" b="1" dirty="0" smtClean="0"/>
              <a:t>Basic approach: </a:t>
            </a:r>
            <a:r>
              <a:rPr lang="en-US" dirty="0" smtClean="0"/>
              <a:t>escape control characters (single quotes, escaping characters, comment characters)</a:t>
            </a:r>
          </a:p>
          <a:p>
            <a:pPr lvl="1"/>
            <a:r>
              <a:rPr lang="en-US" b="1" dirty="0" smtClean="0"/>
              <a:t>Better approach: </a:t>
            </a:r>
            <a:r>
              <a:rPr lang="en-US" dirty="0"/>
              <a:t>Prepared </a:t>
            </a:r>
            <a:r>
              <a:rPr lang="en-US" dirty="0" smtClean="0"/>
              <a:t>statements – declare what is data!</a:t>
            </a:r>
          </a:p>
          <a:p>
            <a:pPr marL="274320" lvl="1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pstmt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$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&gt;prepare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SELECT * FROM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`users` WHERE location=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pstmt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execute(array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$city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));	// Data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833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>
                <a:latin typeface="Gill Sans MT" charset="0"/>
                <a:ea typeface="宋体" charset="0"/>
                <a:cs typeface="宋体" charset="0"/>
              </a:rPr>
              <a:t>TLS Basics</a:t>
            </a:r>
          </a:p>
        </p:txBody>
      </p:sp>
      <p:sp>
        <p:nvSpPr>
          <p:cNvPr id="11366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latin typeface="Gill Sans MT" charset="0"/>
                <a:ea typeface="宋体" charset="0"/>
                <a:cs typeface="宋体" charset="0"/>
              </a:rPr>
              <a:t>TLS consists of </a:t>
            </a:r>
            <a:r>
              <a:rPr lang="en-US" altLang="zh-CN" sz="2800" dirty="0">
                <a:solidFill>
                  <a:schemeClr val="accent2"/>
                </a:solidFill>
                <a:latin typeface="Gill Sans MT" charset="0"/>
                <a:ea typeface="宋体" charset="0"/>
                <a:cs typeface="宋体" charset="0"/>
              </a:rPr>
              <a:t>two</a:t>
            </a:r>
            <a:r>
              <a:rPr lang="en-US" altLang="zh-CN" sz="2800" dirty="0">
                <a:latin typeface="Gill Sans MT" charset="0"/>
                <a:ea typeface="宋体" charset="0"/>
                <a:cs typeface="宋体" charset="0"/>
              </a:rPr>
              <a:t> protocols</a:t>
            </a:r>
          </a:p>
          <a:p>
            <a:pPr lvl="1"/>
            <a:r>
              <a:rPr lang="en-US" altLang="zh-CN" sz="2400" dirty="0">
                <a:latin typeface="Gill Sans MT" charset="0"/>
                <a:ea typeface="宋体" charset="0"/>
                <a:cs typeface="宋体" charset="0"/>
              </a:rPr>
              <a:t>Familiar pattern for key exchange </a:t>
            </a:r>
            <a:r>
              <a:rPr lang="en-US" altLang="zh-CN" sz="2400" dirty="0" smtClean="0">
                <a:latin typeface="Gill Sans MT" charset="0"/>
                <a:ea typeface="宋体" charset="0"/>
                <a:cs typeface="宋体" charset="0"/>
              </a:rPr>
              <a:t>protocols</a:t>
            </a:r>
          </a:p>
          <a:p>
            <a:pPr lvl="1"/>
            <a:endParaRPr lang="en-US" altLang="zh-CN" sz="2400" dirty="0">
              <a:latin typeface="Gill Sans MT" charset="0"/>
              <a:ea typeface="宋体" charset="0"/>
              <a:cs typeface="宋体" charset="0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Gill Sans MT" charset="0"/>
                <a:ea typeface="宋体" charset="0"/>
                <a:cs typeface="宋体" charset="0"/>
              </a:rPr>
              <a:t>Handshake protocol</a:t>
            </a:r>
          </a:p>
          <a:p>
            <a:pPr lvl="1"/>
            <a:r>
              <a:rPr lang="en-US" altLang="zh-CN" sz="2400" dirty="0">
                <a:latin typeface="Gill Sans MT" charset="0"/>
                <a:ea typeface="宋体" charset="0"/>
                <a:cs typeface="宋体" charset="0"/>
              </a:rPr>
              <a:t>Use public-key cryptography to establish a shared secret key between the client and the </a:t>
            </a:r>
            <a:r>
              <a:rPr lang="en-US" altLang="zh-CN" sz="2400" dirty="0" smtClean="0">
                <a:latin typeface="Gill Sans MT" charset="0"/>
                <a:ea typeface="宋体" charset="0"/>
                <a:cs typeface="宋体" charset="0"/>
              </a:rPr>
              <a:t>server</a:t>
            </a:r>
            <a:br>
              <a:rPr lang="en-US" altLang="zh-CN" sz="2400" dirty="0" smtClean="0">
                <a:latin typeface="Gill Sans MT" charset="0"/>
                <a:ea typeface="宋体" charset="0"/>
                <a:cs typeface="宋体" charset="0"/>
              </a:rPr>
            </a:br>
            <a:endParaRPr lang="en-US" altLang="zh-CN" sz="2400" dirty="0">
              <a:latin typeface="Gill Sans MT" charset="0"/>
              <a:ea typeface="宋体" charset="0"/>
              <a:cs typeface="宋体" charset="0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Gill Sans MT" charset="0"/>
                <a:ea typeface="宋体" charset="0"/>
                <a:cs typeface="宋体" charset="0"/>
              </a:rPr>
              <a:t>Record protocol</a:t>
            </a:r>
          </a:p>
          <a:p>
            <a:pPr lvl="1"/>
            <a:r>
              <a:rPr lang="en-US" altLang="zh-CN" sz="2400" dirty="0">
                <a:latin typeface="Gill Sans MT" charset="0"/>
                <a:ea typeface="宋体" charset="0"/>
                <a:cs typeface="宋体" charset="0"/>
              </a:rPr>
              <a:t>Use the secret key established in the handshake protocol to </a:t>
            </a:r>
            <a:r>
              <a:rPr lang="en-US" altLang="zh-CN" sz="2400" dirty="0" smtClean="0">
                <a:latin typeface="Gill Sans MT" charset="0"/>
                <a:ea typeface="宋体" charset="0"/>
                <a:cs typeface="宋体" charset="0"/>
              </a:rPr>
              <a:t>secure communication </a:t>
            </a:r>
            <a:r>
              <a:rPr lang="en-US" altLang="zh-CN" sz="2400" dirty="0">
                <a:latin typeface="Gill Sans MT" charset="0"/>
                <a:ea typeface="宋体" charset="0"/>
                <a:cs typeface="宋体" charset="0"/>
              </a:rPr>
              <a:t>between </a:t>
            </a:r>
            <a:r>
              <a:rPr lang="en-US" altLang="zh-CN" sz="2400" dirty="0" smtClean="0">
                <a:latin typeface="Gill Sans MT" charset="0"/>
                <a:ea typeface="宋体" charset="0"/>
                <a:cs typeface="宋体" charset="0"/>
              </a:rPr>
              <a:t>client </a:t>
            </a:r>
            <a:r>
              <a:rPr lang="en-US" altLang="zh-CN" sz="2400" dirty="0">
                <a:latin typeface="Gill Sans MT" charset="0"/>
                <a:ea typeface="宋体" charset="0"/>
                <a:cs typeface="宋体" charset="0"/>
              </a:rPr>
              <a:t>and </a:t>
            </a:r>
            <a:r>
              <a:rPr lang="en-US" altLang="zh-CN" sz="2400" dirty="0" smtClean="0">
                <a:latin typeface="Gill Sans MT" charset="0"/>
                <a:ea typeface="宋体" charset="0"/>
                <a:cs typeface="宋体" charset="0"/>
              </a:rPr>
              <a:t>server</a:t>
            </a:r>
            <a:endParaRPr lang="en-US" altLang="zh-CN" sz="2400" dirty="0">
              <a:latin typeface="Gill Sans MT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147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ChangeArrowheads="1"/>
          </p:cNvSpPr>
          <p:nvPr/>
        </p:nvSpPr>
        <p:spPr bwMode="auto">
          <a:xfrm>
            <a:off x="1752600" y="1981200"/>
            <a:ext cx="5791200" cy="1828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1752600" y="3810000"/>
            <a:ext cx="5791200" cy="1371600"/>
          </a:xfrm>
          <a:prstGeom prst="rect">
            <a:avLst/>
          </a:prstGeom>
          <a:solidFill>
            <a:srgbClr val="66FF3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5716" name="Rectangle 4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>
                <a:latin typeface="Gill Sans MT" charset="0"/>
                <a:ea typeface="ＭＳ Ｐゴシック" charset="0"/>
                <a:cs typeface="ＭＳ Ｐゴシック" charset="0"/>
              </a:rPr>
              <a:t>SSL Protocol Architecture</a:t>
            </a:r>
          </a:p>
        </p:txBody>
      </p:sp>
      <p:sp>
        <p:nvSpPr>
          <p:cNvPr id="115717" name="Rectangle 5"/>
          <p:cNvSpPr>
            <a:spLocks noChangeArrowheads="1"/>
          </p:cNvSpPr>
          <p:nvPr/>
        </p:nvSpPr>
        <p:spPr bwMode="auto">
          <a:xfrm>
            <a:off x="1752600" y="5181600"/>
            <a:ext cx="5791200" cy="1066800"/>
          </a:xfrm>
          <a:prstGeom prst="rect">
            <a:avLst/>
          </a:prstGeom>
          <a:solidFill>
            <a:srgbClr val="CC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5718" name="Line 6"/>
          <p:cNvSpPr>
            <a:spLocks noChangeShapeType="1"/>
          </p:cNvSpPr>
          <p:nvPr/>
        </p:nvSpPr>
        <p:spPr bwMode="auto">
          <a:xfrm>
            <a:off x="1752600" y="5181600"/>
            <a:ext cx="5791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19" name="Line 7"/>
          <p:cNvSpPr>
            <a:spLocks noChangeShapeType="1"/>
          </p:cNvSpPr>
          <p:nvPr/>
        </p:nvSpPr>
        <p:spPr bwMode="auto">
          <a:xfrm>
            <a:off x="1752600" y="3810000"/>
            <a:ext cx="5791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20" name="Text Box 8"/>
          <p:cNvSpPr txBox="1">
            <a:spLocks noChangeArrowheads="1"/>
          </p:cNvSpPr>
          <p:nvPr/>
        </p:nvSpPr>
        <p:spPr bwMode="auto">
          <a:xfrm>
            <a:off x="3276600" y="5410200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sz="2800">
                <a:latin typeface="Arial" charset="0"/>
              </a:rPr>
              <a:t>TCP</a:t>
            </a:r>
          </a:p>
        </p:txBody>
      </p:sp>
      <p:sp>
        <p:nvSpPr>
          <p:cNvPr id="115721" name="Text Box 9"/>
          <p:cNvSpPr txBox="1">
            <a:spLocks noChangeArrowheads="1"/>
          </p:cNvSpPr>
          <p:nvPr/>
        </p:nvSpPr>
        <p:spPr bwMode="auto">
          <a:xfrm>
            <a:off x="3200400" y="4083050"/>
            <a:ext cx="2971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sz="2800">
                <a:latin typeface="Arial" charset="0"/>
              </a:rPr>
              <a:t>SSL Record Protocol</a:t>
            </a:r>
          </a:p>
        </p:txBody>
      </p:sp>
      <p:sp>
        <p:nvSpPr>
          <p:cNvPr id="115722" name="Line 10"/>
          <p:cNvSpPr>
            <a:spLocks noChangeShapeType="1"/>
          </p:cNvSpPr>
          <p:nvPr/>
        </p:nvSpPr>
        <p:spPr bwMode="auto">
          <a:xfrm>
            <a:off x="4648200" y="1981200"/>
            <a:ext cx="0" cy="1828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23" name="Line 11"/>
          <p:cNvSpPr>
            <a:spLocks noChangeShapeType="1"/>
          </p:cNvSpPr>
          <p:nvPr/>
        </p:nvSpPr>
        <p:spPr bwMode="auto">
          <a:xfrm>
            <a:off x="3200400" y="1981200"/>
            <a:ext cx="0" cy="1828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24" name="Line 12"/>
          <p:cNvSpPr>
            <a:spLocks noChangeShapeType="1"/>
          </p:cNvSpPr>
          <p:nvPr/>
        </p:nvSpPr>
        <p:spPr bwMode="auto">
          <a:xfrm>
            <a:off x="6096000" y="1981200"/>
            <a:ext cx="0" cy="1828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25" name="Text Box 13"/>
          <p:cNvSpPr txBox="1">
            <a:spLocks noChangeArrowheads="1"/>
          </p:cNvSpPr>
          <p:nvPr/>
        </p:nvSpPr>
        <p:spPr bwMode="auto">
          <a:xfrm>
            <a:off x="1752600" y="2346325"/>
            <a:ext cx="1524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sz="1800">
                <a:latin typeface="Arial" charset="0"/>
              </a:rPr>
              <a:t>SSL Handshake Protocol</a:t>
            </a:r>
          </a:p>
        </p:txBody>
      </p:sp>
      <p:sp>
        <p:nvSpPr>
          <p:cNvPr id="115726" name="Text Box 14"/>
          <p:cNvSpPr txBox="1">
            <a:spLocks noChangeArrowheads="1"/>
          </p:cNvSpPr>
          <p:nvPr/>
        </p:nvSpPr>
        <p:spPr bwMode="auto">
          <a:xfrm>
            <a:off x="4572000" y="2346325"/>
            <a:ext cx="152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sz="1800" dirty="0" smtClean="0">
                <a:latin typeface="Arial" charset="0"/>
              </a:rPr>
              <a:t>SSL  </a:t>
            </a:r>
            <a:r>
              <a:rPr lang="en-GB" sz="1800" dirty="0">
                <a:latin typeface="Arial" charset="0"/>
              </a:rPr>
              <a:t>Alert Protocol</a:t>
            </a:r>
          </a:p>
        </p:txBody>
      </p:sp>
      <p:sp>
        <p:nvSpPr>
          <p:cNvPr id="115727" name="Text Box 15"/>
          <p:cNvSpPr txBox="1">
            <a:spLocks noChangeArrowheads="1"/>
          </p:cNvSpPr>
          <p:nvPr/>
        </p:nvSpPr>
        <p:spPr bwMode="auto">
          <a:xfrm>
            <a:off x="6019800" y="2514600"/>
            <a:ext cx="1676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sz="1800" dirty="0">
                <a:latin typeface="Arial" charset="0"/>
              </a:rPr>
              <a:t>HTTP, </a:t>
            </a:r>
            <a:r>
              <a:rPr lang="en-GB" sz="1800" dirty="0" smtClean="0">
                <a:latin typeface="Arial" charset="0"/>
              </a:rPr>
              <a:t>other </a:t>
            </a:r>
            <a:r>
              <a:rPr lang="en-GB" sz="1800" dirty="0">
                <a:latin typeface="Arial" charset="0"/>
              </a:rPr>
              <a:t>apps</a:t>
            </a:r>
          </a:p>
        </p:txBody>
      </p:sp>
      <p:sp>
        <p:nvSpPr>
          <p:cNvPr id="115728" name="Text Box 16"/>
          <p:cNvSpPr txBox="1">
            <a:spLocks noChangeArrowheads="1"/>
          </p:cNvSpPr>
          <p:nvPr/>
        </p:nvSpPr>
        <p:spPr bwMode="auto">
          <a:xfrm>
            <a:off x="3173046" y="2367857"/>
            <a:ext cx="1524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sz="1800" dirty="0">
                <a:latin typeface="Arial" charset="0"/>
              </a:rPr>
              <a:t>SSL Change Cipher Spec Protocol</a:t>
            </a:r>
          </a:p>
        </p:txBody>
      </p:sp>
    </p:spTree>
    <p:extLst>
      <p:ext uri="{BB962C8B-B14F-4D97-AF65-F5344CB8AC3E}">
        <p14:creationId xmlns:p14="http://schemas.microsoft.com/office/powerpoint/2010/main" val="1478627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>
                <a:latin typeface="Gill Sans MT" charset="0"/>
                <a:ea typeface="宋体" charset="0"/>
                <a:cs typeface="宋体" charset="0"/>
              </a:rPr>
              <a:t>TLS Handshake Protocol</a:t>
            </a:r>
          </a:p>
        </p:txBody>
      </p:sp>
      <p:sp>
        <p:nvSpPr>
          <p:cNvPr id="11776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latin typeface="Gill Sans MT" charset="0"/>
                <a:ea typeface="宋体" charset="0"/>
                <a:cs typeface="宋体" charset="0"/>
              </a:rPr>
              <a:t>Two parties: client and </a:t>
            </a:r>
            <a:r>
              <a:rPr lang="en-US" altLang="zh-CN" sz="2800" dirty="0" smtClean="0">
                <a:latin typeface="Gill Sans MT" charset="0"/>
                <a:ea typeface="宋体" charset="0"/>
                <a:cs typeface="宋体" charset="0"/>
              </a:rPr>
              <a:t>server</a:t>
            </a:r>
            <a:br>
              <a:rPr lang="en-US" altLang="zh-CN" sz="2800" dirty="0" smtClean="0">
                <a:latin typeface="Gill Sans MT" charset="0"/>
                <a:ea typeface="宋体" charset="0"/>
                <a:cs typeface="宋体" charset="0"/>
              </a:rPr>
            </a:br>
            <a:endParaRPr lang="en-US" altLang="zh-CN" sz="2800" dirty="0">
              <a:latin typeface="Gill Sans MT" charset="0"/>
              <a:ea typeface="宋体" charset="0"/>
              <a:cs typeface="宋体" charset="0"/>
            </a:endParaRPr>
          </a:p>
          <a:p>
            <a:r>
              <a:rPr lang="en-US" altLang="zh-CN" sz="2800" dirty="0">
                <a:latin typeface="Gill Sans MT" charset="0"/>
                <a:ea typeface="宋体" charset="0"/>
                <a:cs typeface="宋体" charset="0"/>
              </a:rPr>
              <a:t>Negotiate version of the protocol and the set of cryptographic algorithms to </a:t>
            </a:r>
            <a:r>
              <a:rPr lang="en-US" altLang="zh-CN" sz="2800" dirty="0" smtClean="0">
                <a:latin typeface="Gill Sans MT" charset="0"/>
                <a:ea typeface="宋体" charset="0"/>
                <a:cs typeface="宋体" charset="0"/>
              </a:rPr>
              <a:t>use</a:t>
            </a:r>
            <a:endParaRPr lang="en-US" altLang="zh-CN" sz="2800" dirty="0">
              <a:latin typeface="Gill Sans MT" charset="0"/>
              <a:ea typeface="宋体" charset="0"/>
              <a:cs typeface="宋体" charset="0"/>
            </a:endParaRPr>
          </a:p>
          <a:p>
            <a:pPr lvl="1"/>
            <a:r>
              <a:rPr lang="en-US" altLang="zh-CN" sz="2400" dirty="0" smtClean="0">
                <a:latin typeface="Gill Sans MT" charset="0"/>
                <a:ea typeface="宋体" charset="0"/>
                <a:cs typeface="宋体" charset="0"/>
              </a:rPr>
              <a:t>Ensure interoperability </a:t>
            </a:r>
            <a:r>
              <a:rPr lang="en-US" altLang="zh-CN" sz="2400" dirty="0">
                <a:latin typeface="Gill Sans MT" charset="0"/>
                <a:ea typeface="宋体" charset="0"/>
                <a:cs typeface="宋体" charset="0"/>
              </a:rPr>
              <a:t>between different implementations of the protocol</a:t>
            </a:r>
          </a:p>
          <a:p>
            <a:r>
              <a:rPr lang="en-US" altLang="zh-CN" sz="2800" dirty="0">
                <a:latin typeface="Gill Sans MT" charset="0"/>
                <a:ea typeface="宋体" charset="0"/>
                <a:cs typeface="宋体" charset="0"/>
              </a:rPr>
              <a:t>Authenticate server and </a:t>
            </a:r>
            <a:r>
              <a:rPr lang="en-US" altLang="zh-CN" sz="2800" dirty="0" smtClean="0">
                <a:latin typeface="Gill Sans MT" charset="0"/>
                <a:ea typeface="宋体" charset="0"/>
                <a:cs typeface="宋体" charset="0"/>
              </a:rPr>
              <a:t>(optionally) client</a:t>
            </a:r>
            <a:endParaRPr lang="en-US" altLang="zh-CN" sz="2800" dirty="0">
              <a:latin typeface="Gill Sans MT" charset="0"/>
              <a:ea typeface="宋体" charset="0"/>
              <a:cs typeface="宋体" charset="0"/>
            </a:endParaRPr>
          </a:p>
          <a:p>
            <a:pPr lvl="1"/>
            <a:r>
              <a:rPr lang="en-US" altLang="zh-CN" sz="2400" dirty="0">
                <a:latin typeface="Gill Sans MT" charset="0"/>
                <a:ea typeface="宋体" charset="0"/>
                <a:cs typeface="宋体" charset="0"/>
              </a:rPr>
              <a:t>Use digital certificates to learn each other’s public keys and verify each other’s identity</a:t>
            </a:r>
          </a:p>
          <a:p>
            <a:r>
              <a:rPr lang="en-US" altLang="zh-CN" sz="2800" dirty="0">
                <a:latin typeface="Gill Sans MT" charset="0"/>
                <a:ea typeface="宋体" charset="0"/>
                <a:cs typeface="宋体" charset="0"/>
              </a:rPr>
              <a:t>Use public keys to establish a shared secret</a:t>
            </a:r>
          </a:p>
        </p:txBody>
      </p:sp>
    </p:spTree>
    <p:extLst>
      <p:ext uri="{BB962C8B-B14F-4D97-AF65-F5344CB8AC3E}">
        <p14:creationId xmlns:p14="http://schemas.microsoft.com/office/powerpoint/2010/main" val="2171898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/>
          </p:cNvSpPr>
          <p:nvPr>
            <p:ph type="title"/>
          </p:nvPr>
        </p:nvSpPr>
        <p:spPr>
          <a:xfrm>
            <a:off x="990600" y="457200"/>
            <a:ext cx="7499350" cy="1143000"/>
          </a:xfrm>
          <a:noFill/>
        </p:spPr>
        <p:txBody>
          <a:bodyPr/>
          <a:lstStyle/>
          <a:p>
            <a:r>
              <a:rPr lang="en-US" altLang="zh-CN">
                <a:latin typeface="Gill Sans MT" charset="0"/>
                <a:ea typeface="宋体" charset="0"/>
                <a:cs typeface="宋体" charset="0"/>
              </a:rPr>
              <a:t>Handshake Protocol Structure</a:t>
            </a:r>
          </a:p>
        </p:txBody>
      </p:sp>
      <p:sp>
        <p:nvSpPr>
          <p:cNvPr id="119811" name="Oval 3"/>
          <p:cNvSpPr>
            <a:spLocks noChangeArrowheads="1"/>
          </p:cNvSpPr>
          <p:nvPr/>
        </p:nvSpPr>
        <p:spPr bwMode="auto">
          <a:xfrm>
            <a:off x="990600" y="1692275"/>
            <a:ext cx="1054100" cy="409892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440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rPr>
              <a:t>C</a:t>
            </a:r>
          </a:p>
        </p:txBody>
      </p:sp>
      <p:sp>
        <p:nvSpPr>
          <p:cNvPr id="119812" name="Line 4"/>
          <p:cNvSpPr>
            <a:spLocks noChangeShapeType="1"/>
          </p:cNvSpPr>
          <p:nvPr/>
        </p:nvSpPr>
        <p:spPr bwMode="auto">
          <a:xfrm flipV="1">
            <a:off x="2476500" y="1905000"/>
            <a:ext cx="3162300" cy="1270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813" name="Line 5"/>
          <p:cNvSpPr>
            <a:spLocks noChangeShapeType="1"/>
          </p:cNvSpPr>
          <p:nvPr/>
        </p:nvSpPr>
        <p:spPr bwMode="auto">
          <a:xfrm>
            <a:off x="4125913" y="3505200"/>
            <a:ext cx="3265487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814" name="Line 6"/>
          <p:cNvSpPr>
            <a:spLocks noChangeShapeType="1"/>
          </p:cNvSpPr>
          <p:nvPr/>
        </p:nvSpPr>
        <p:spPr bwMode="auto">
          <a:xfrm>
            <a:off x="2476500" y="4495800"/>
            <a:ext cx="3290888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815" name="Text Box 7"/>
          <p:cNvSpPr txBox="1">
            <a:spLocks noChangeArrowheads="1"/>
          </p:cNvSpPr>
          <p:nvPr/>
        </p:nvSpPr>
        <p:spPr bwMode="auto">
          <a:xfrm>
            <a:off x="2373313" y="1497013"/>
            <a:ext cx="1131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600">
                <a:latin typeface="Tahoma" charset="0"/>
                <a:ea typeface="宋体" charset="0"/>
                <a:cs typeface="宋体" charset="0"/>
              </a:rPr>
              <a:t>ClientHello</a:t>
            </a:r>
          </a:p>
        </p:txBody>
      </p:sp>
      <p:sp>
        <p:nvSpPr>
          <p:cNvPr id="119816" name="Text Box 8"/>
          <p:cNvSpPr txBox="1">
            <a:spLocks noChangeArrowheads="1"/>
          </p:cNvSpPr>
          <p:nvPr/>
        </p:nvSpPr>
        <p:spPr bwMode="auto">
          <a:xfrm>
            <a:off x="5767388" y="1917700"/>
            <a:ext cx="2160587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600">
                <a:latin typeface="Tahoma" charset="0"/>
                <a:ea typeface="宋体" charset="0"/>
                <a:cs typeface="宋体" charset="0"/>
              </a:rPr>
              <a:t>ServerHello, </a:t>
            </a:r>
          </a:p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600">
                <a:latin typeface="Tahoma" charset="0"/>
                <a:ea typeface="宋体" charset="0"/>
                <a:cs typeface="宋体" charset="0"/>
              </a:rPr>
              <a:t>[Certificate],</a:t>
            </a:r>
          </a:p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600">
                <a:latin typeface="Tahoma" charset="0"/>
                <a:ea typeface="宋体" charset="0"/>
                <a:cs typeface="宋体" charset="0"/>
              </a:rPr>
              <a:t>[ServerKeyExchange],</a:t>
            </a:r>
          </a:p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600">
                <a:latin typeface="Tahoma" charset="0"/>
                <a:ea typeface="宋体" charset="0"/>
                <a:cs typeface="宋体" charset="0"/>
              </a:rPr>
              <a:t>[CertificateRequest],</a:t>
            </a:r>
          </a:p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600">
                <a:latin typeface="Tahoma" charset="0"/>
                <a:ea typeface="宋体" charset="0"/>
                <a:cs typeface="宋体" charset="0"/>
              </a:rPr>
              <a:t>ServerHelloDone</a:t>
            </a:r>
          </a:p>
        </p:txBody>
      </p:sp>
      <p:sp>
        <p:nvSpPr>
          <p:cNvPr id="119817" name="Oval 9"/>
          <p:cNvSpPr>
            <a:spLocks noChangeArrowheads="1"/>
          </p:cNvSpPr>
          <p:nvPr/>
        </p:nvSpPr>
        <p:spPr bwMode="auto">
          <a:xfrm>
            <a:off x="7937500" y="1616075"/>
            <a:ext cx="1054100" cy="409892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4400">
                <a:solidFill>
                  <a:srgbClr val="000000"/>
                </a:solidFill>
                <a:latin typeface="Tahoma" charset="0"/>
                <a:ea typeface="宋体" charset="0"/>
                <a:cs typeface="宋体" charset="0"/>
              </a:rPr>
              <a:t>S</a:t>
            </a:r>
          </a:p>
        </p:txBody>
      </p:sp>
      <p:sp>
        <p:nvSpPr>
          <p:cNvPr id="119818" name="Text Box 10"/>
          <p:cNvSpPr txBox="1">
            <a:spLocks noChangeArrowheads="1"/>
          </p:cNvSpPr>
          <p:nvPr/>
        </p:nvSpPr>
        <p:spPr bwMode="auto">
          <a:xfrm>
            <a:off x="2409825" y="3505200"/>
            <a:ext cx="1933575" cy="173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600">
                <a:latin typeface="Tahoma" charset="0"/>
                <a:ea typeface="宋体" charset="0"/>
                <a:cs typeface="宋体" charset="0"/>
              </a:rPr>
              <a:t>[Certificate],</a:t>
            </a:r>
          </a:p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600">
                <a:latin typeface="Tahoma" charset="0"/>
                <a:ea typeface="宋体" charset="0"/>
                <a:cs typeface="宋体" charset="0"/>
              </a:rPr>
              <a:t>ClientKeyExchange,</a:t>
            </a:r>
          </a:p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600">
                <a:latin typeface="Tahoma" charset="0"/>
                <a:ea typeface="宋体" charset="0"/>
                <a:cs typeface="宋体" charset="0"/>
              </a:rPr>
              <a:t>[CertificateVerify]</a:t>
            </a:r>
          </a:p>
          <a:p>
            <a:pPr>
              <a:spcBef>
                <a:spcPct val="20000"/>
              </a:spcBef>
              <a:buClr>
                <a:schemeClr val="accent2"/>
              </a:buClr>
            </a:pPr>
            <a:endParaRPr lang="en-US" altLang="zh-CN" sz="1600">
              <a:latin typeface="Tahoma" charset="0"/>
              <a:ea typeface="宋体" charset="0"/>
              <a:cs typeface="宋体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</a:pPr>
            <a:endParaRPr lang="en-US" altLang="zh-CN" sz="1600">
              <a:latin typeface="Tahoma" charset="0"/>
              <a:ea typeface="宋体" charset="0"/>
              <a:cs typeface="宋体" charset="0"/>
            </a:endParaRP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600">
                <a:latin typeface="Tahoma" charset="0"/>
                <a:ea typeface="宋体" charset="0"/>
                <a:cs typeface="宋体" charset="0"/>
              </a:rPr>
              <a:t>Finished</a:t>
            </a:r>
          </a:p>
        </p:txBody>
      </p:sp>
      <p:sp>
        <p:nvSpPr>
          <p:cNvPr id="119819" name="Text Box 11"/>
          <p:cNvSpPr txBox="1">
            <a:spLocks noChangeArrowheads="1"/>
          </p:cNvSpPr>
          <p:nvPr/>
        </p:nvSpPr>
        <p:spPr bwMode="auto">
          <a:xfrm>
            <a:off x="2417763" y="4572000"/>
            <a:ext cx="26114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600">
                <a:latin typeface="Tahoma" charset="0"/>
                <a:ea typeface="宋体" charset="0"/>
                <a:cs typeface="宋体" charset="0"/>
              </a:rPr>
              <a:t>switch to negotiated cipher</a:t>
            </a:r>
          </a:p>
        </p:txBody>
      </p:sp>
      <p:sp>
        <p:nvSpPr>
          <p:cNvPr id="119820" name="Line 12"/>
          <p:cNvSpPr>
            <a:spLocks noChangeShapeType="1"/>
          </p:cNvSpPr>
          <p:nvPr/>
        </p:nvSpPr>
        <p:spPr bwMode="auto">
          <a:xfrm>
            <a:off x="2514600" y="5257800"/>
            <a:ext cx="3290888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821" name="Line 13"/>
          <p:cNvSpPr>
            <a:spLocks noChangeShapeType="1"/>
          </p:cNvSpPr>
          <p:nvPr/>
        </p:nvSpPr>
        <p:spPr bwMode="auto">
          <a:xfrm>
            <a:off x="4202113" y="6019800"/>
            <a:ext cx="3265487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822" name="Text Box 14"/>
          <p:cNvSpPr txBox="1">
            <a:spLocks noChangeArrowheads="1"/>
          </p:cNvSpPr>
          <p:nvPr/>
        </p:nvSpPr>
        <p:spPr bwMode="auto">
          <a:xfrm>
            <a:off x="6626225" y="5638800"/>
            <a:ext cx="917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600">
                <a:latin typeface="Tahoma" charset="0"/>
                <a:ea typeface="宋体" charset="0"/>
                <a:cs typeface="宋体" charset="0"/>
              </a:rPr>
              <a:t>Finished</a:t>
            </a:r>
          </a:p>
        </p:txBody>
      </p:sp>
      <p:sp>
        <p:nvSpPr>
          <p:cNvPr id="119823" name="Text Box 15"/>
          <p:cNvSpPr txBox="1">
            <a:spLocks noChangeArrowheads="1"/>
          </p:cNvSpPr>
          <p:nvPr/>
        </p:nvSpPr>
        <p:spPr bwMode="auto">
          <a:xfrm>
            <a:off x="5237163" y="5334000"/>
            <a:ext cx="26114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600">
                <a:latin typeface="Tahoma" charset="0"/>
                <a:ea typeface="宋体" charset="0"/>
                <a:cs typeface="宋体" charset="0"/>
              </a:rPr>
              <a:t>switch to negotiated cipher</a:t>
            </a:r>
          </a:p>
        </p:txBody>
      </p:sp>
      <p:sp>
        <p:nvSpPr>
          <p:cNvPr id="119824" name="AutoShape 16"/>
          <p:cNvSpPr>
            <a:spLocks noChangeArrowheads="1"/>
          </p:cNvSpPr>
          <p:nvPr/>
        </p:nvSpPr>
        <p:spPr bwMode="auto">
          <a:xfrm>
            <a:off x="1143000" y="5562600"/>
            <a:ext cx="2982913" cy="609600"/>
          </a:xfrm>
          <a:prstGeom prst="wedgeRectCallout">
            <a:avLst>
              <a:gd name="adj1" fmla="val -1250"/>
              <a:gd name="adj2" fmla="val -108593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600">
                <a:latin typeface="Tahoma" charset="0"/>
                <a:ea typeface="宋体" charset="0"/>
                <a:cs typeface="宋体" charset="0"/>
              </a:rPr>
              <a:t>Record of all sent and 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1600">
                <a:latin typeface="Tahoma" charset="0"/>
                <a:ea typeface="宋体" charset="0"/>
                <a:cs typeface="宋体" charset="0"/>
              </a:rPr>
              <a:t>received handshake messages</a:t>
            </a:r>
          </a:p>
        </p:txBody>
      </p:sp>
    </p:spTree>
    <p:extLst>
      <p:ext uri="{BB962C8B-B14F-4D97-AF65-F5344CB8AC3E}">
        <p14:creationId xmlns:p14="http://schemas.microsoft.com/office/powerpoint/2010/main" val="242366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3312</TotalTime>
  <Words>2789</Words>
  <Application>Microsoft Macintosh PowerPoint</Application>
  <PresentationFormat>On-screen Show (4:3)</PresentationFormat>
  <Paragraphs>503</Paragraphs>
  <Slides>52</Slides>
  <Notes>35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Web Security COS 432: Information Security</vt:lpstr>
      <vt:lpstr>What is SSL/TLS?</vt:lpstr>
      <vt:lpstr>Application-Level Protection</vt:lpstr>
      <vt:lpstr>History of the Protocol</vt:lpstr>
      <vt:lpstr>Request for Comments</vt:lpstr>
      <vt:lpstr>TLS Basics</vt:lpstr>
      <vt:lpstr>SSL Protocol Architecture</vt:lpstr>
      <vt:lpstr>TLS Handshake Protocol</vt:lpstr>
      <vt:lpstr>Handshake Protocol Structure</vt:lpstr>
      <vt:lpstr>ClientHello</vt:lpstr>
      <vt:lpstr>ClientHello (RFC 5246)</vt:lpstr>
      <vt:lpstr>ServerHello</vt:lpstr>
      <vt:lpstr>ServerKeyExchange</vt:lpstr>
      <vt:lpstr>ClientKeyExchange</vt:lpstr>
      <vt:lpstr>“Core” SSL 3.0 Handshake</vt:lpstr>
      <vt:lpstr>“Core” SSL 3.0 Handshake</vt:lpstr>
      <vt:lpstr>Version Downgrade Attack</vt:lpstr>
      <vt:lpstr>SSLv2 Weaknesses (Fixed in SSLv3)</vt:lpstr>
      <vt:lpstr>“Chosen-Protocol” Attacks</vt:lpstr>
      <vt:lpstr>Version Check in SSL v3</vt:lpstr>
      <vt:lpstr>SSL/TLS Record Protection</vt:lpstr>
      <vt:lpstr>SSL Handshake Protocol:  Additional Features</vt:lpstr>
      <vt:lpstr>Session Resumption</vt:lpstr>
      <vt:lpstr>Some SSL/TLS Security Flaws </vt:lpstr>
      <vt:lpstr>PowerPoint Presentation</vt:lpstr>
      <vt:lpstr>TLS Heartbeat Extension</vt:lpstr>
      <vt:lpstr>OpenSSL “Heartbleed” Bug</vt:lpstr>
      <vt:lpstr>From RFC 6520</vt:lpstr>
      <vt:lpstr>Browser Security</vt:lpstr>
      <vt:lpstr>Same-Origin policy </vt:lpstr>
      <vt:lpstr>Same-Origin Policy </vt:lpstr>
      <vt:lpstr>Same-Origin Policy </vt:lpstr>
      <vt:lpstr>Same-Origin Policy </vt:lpstr>
      <vt:lpstr>Web Overview (HTTP)</vt:lpstr>
      <vt:lpstr>AJAX (jQuery Style)</vt:lpstr>
      <vt:lpstr>Same-Origin Policy: Scripts</vt:lpstr>
      <vt:lpstr>Same-Origin Policy: Objects</vt:lpstr>
      <vt:lpstr>Same-Origin Policy: Images</vt:lpstr>
      <vt:lpstr>Same-Origin Policy: &lt;script&gt;</vt:lpstr>
      <vt:lpstr>Same-Origin Policy: &lt;script&gt;</vt:lpstr>
      <vt:lpstr>Same-Origin Policy: &lt;script&gt;</vt:lpstr>
      <vt:lpstr>Same-Origin Policy: IFrame</vt:lpstr>
      <vt:lpstr>Same-Origin Policy: IFrame</vt:lpstr>
      <vt:lpstr>Same-Origin Policy</vt:lpstr>
      <vt:lpstr>Code Injection</vt:lpstr>
      <vt:lpstr>Code Injection</vt:lpstr>
      <vt:lpstr>Code Injection</vt:lpstr>
      <vt:lpstr>SQL: Structured Query Language</vt:lpstr>
      <vt:lpstr>SQL Injection</vt:lpstr>
      <vt:lpstr>SQL Injection</vt:lpstr>
      <vt:lpstr>PowerPoint Presentation</vt:lpstr>
      <vt:lpstr>SQL Injection Defense</vt:lpstr>
    </vt:vector>
  </TitlesOfParts>
  <Company>Georgia 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Security COS 432: Information Security</dc:title>
  <dc:creator>Nick Feamster</dc:creator>
  <cp:lastModifiedBy>Nick Feamster</cp:lastModifiedBy>
  <cp:revision>100</cp:revision>
  <dcterms:created xsi:type="dcterms:W3CDTF">2016-10-26T09:43:00Z</dcterms:created>
  <dcterms:modified xsi:type="dcterms:W3CDTF">2016-11-07T10:54:52Z</dcterms:modified>
</cp:coreProperties>
</file>