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embeddings/oleObject1.bin" ContentType="application/vnd.openxmlformats-officedocument.oleObject"/>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77" r:id="rId2"/>
    <p:sldId id="295" r:id="rId3"/>
    <p:sldId id="291" r:id="rId4"/>
    <p:sldId id="292" r:id="rId5"/>
    <p:sldId id="258" r:id="rId6"/>
    <p:sldId id="278" r:id="rId7"/>
    <p:sldId id="259" r:id="rId8"/>
    <p:sldId id="260" r:id="rId9"/>
    <p:sldId id="261" r:id="rId10"/>
    <p:sldId id="279" r:id="rId11"/>
    <p:sldId id="280" r:id="rId12"/>
    <p:sldId id="262" r:id="rId13"/>
    <p:sldId id="263" r:id="rId14"/>
    <p:sldId id="264" r:id="rId15"/>
    <p:sldId id="265" r:id="rId16"/>
    <p:sldId id="266" r:id="rId17"/>
    <p:sldId id="267" r:id="rId18"/>
    <p:sldId id="268" r:id="rId19"/>
    <p:sldId id="269" r:id="rId20"/>
    <p:sldId id="270" r:id="rId21"/>
    <p:sldId id="271" r:id="rId22"/>
    <p:sldId id="281" r:id="rId23"/>
    <p:sldId id="272" r:id="rId24"/>
    <p:sldId id="273" r:id="rId25"/>
    <p:sldId id="274" r:id="rId26"/>
    <p:sldId id="275" r:id="rId27"/>
    <p:sldId id="276" r:id="rId28"/>
    <p:sldId id="285" r:id="rId29"/>
    <p:sldId id="286" r:id="rId30"/>
    <p:sldId id="282" r:id="rId31"/>
    <p:sldId id="283" r:id="rId32"/>
    <p:sldId id="284" r:id="rId33"/>
    <p:sldId id="287" r:id="rId34"/>
    <p:sldId id="288" r:id="rId35"/>
    <p:sldId id="289" r:id="rId36"/>
    <p:sldId id="290" r:id="rId37"/>
    <p:sldId id="293" r:id="rId38"/>
    <p:sldId id="294"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7" d="100"/>
          <a:sy n="137" d="100"/>
        </p:scale>
        <p:origin x="-1688" y="-96"/>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12312"/>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89DC69-7FD6-374A-A9ED-9FD6B5D82017}" type="datetimeFigureOut">
              <a:rPr lang="en-US" smtClean="0"/>
              <a:t>11/30/16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FF8CBC-F54F-D042-B087-1C0CD358E472}" type="slidenum">
              <a:rPr lang="en-US" smtClean="0"/>
              <a:t>‹#›</a:t>
            </a:fld>
            <a:endParaRPr lang="en-US"/>
          </a:p>
        </p:txBody>
      </p:sp>
    </p:spTree>
    <p:extLst>
      <p:ext uri="{BB962C8B-B14F-4D97-AF65-F5344CB8AC3E}">
        <p14:creationId xmlns:p14="http://schemas.microsoft.com/office/powerpoint/2010/main" val="319778468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391ACC9-C5B1-8244-9293-6A376AB62CE6}" type="slidenum">
              <a:rPr lang="en-US"/>
              <a:pPr>
                <a:defRPr/>
              </a:pPr>
              <a:t>5</a:t>
            </a:fld>
            <a:endParaRPr lang="en-US"/>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195"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8A87BC-43C3-D949-B3BC-6F5B4D6BCD00}" type="slidenum">
              <a:rPr lang="en-US"/>
              <a:pPr/>
              <a:t>17</a:t>
            </a:fld>
            <a:endParaRPr lang="en-US"/>
          </a:p>
        </p:txBody>
      </p:sp>
      <p:sp>
        <p:nvSpPr>
          <p:cNvPr id="14131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13123" name="Rectangle 3"/>
          <p:cNvSpPr>
            <a:spLocks noGrp="1" noChangeArrowheads="1"/>
          </p:cNvSpPr>
          <p:nvPr>
            <p:ph type="body" idx="1"/>
          </p:nvPr>
        </p:nvSpPr>
        <p:spPr/>
        <p:txBody>
          <a:bodyPr/>
          <a:lstStyle/>
          <a:p>
            <a:r>
              <a:rPr lang="en-US"/>
              <a:t>Syncache:  global hash table for all half open connections on all sockets.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F557C-F534-574F-870F-C3AE0E2DB8DA}" type="slidenum">
              <a:rPr lang="en-US"/>
              <a:pPr/>
              <a:t>18</a:t>
            </a:fld>
            <a:endParaRPr lang="en-US"/>
          </a:p>
        </p:txBody>
      </p:sp>
      <p:sp>
        <p:nvSpPr>
          <p:cNvPr id="14233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23363" name="Rectangle 3"/>
          <p:cNvSpPr>
            <a:spLocks noGrp="1" noChangeArrowheads="1"/>
          </p:cNvSpPr>
          <p:nvPr>
            <p:ph type="body" idx="1"/>
          </p:nvPr>
        </p:nvSpPr>
        <p:spPr/>
        <p:txBody>
          <a:bodyPr/>
          <a:lstStyle/>
          <a:p>
            <a:r>
              <a:rPr lang="en-US"/>
              <a:t>TLD DNS servers:   each root server on 200 machines.  Requests use IP any cast.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E6A465-8785-654C-A346-4FA085662FAB}" type="slidenum">
              <a:rPr lang="en-US"/>
              <a:pPr/>
              <a:t>19</a:t>
            </a:fld>
            <a:endParaRPr lang="en-US"/>
          </a:p>
        </p:txBody>
      </p:sp>
      <p:sp>
        <p:nvSpPr>
          <p:cNvPr id="1436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36675" name="Rectangle 3"/>
          <p:cNvSpPr>
            <a:spLocks noGrp="1" noChangeArrowheads="1"/>
          </p:cNvSpPr>
          <p:nvPr>
            <p:ph type="body" idx="1"/>
          </p:nvPr>
        </p:nvSpPr>
        <p:spPr/>
        <p:txBody>
          <a:bodyPr/>
          <a:lstStyle/>
          <a:p>
            <a:r>
              <a:rPr lang="en-US"/>
              <a:t>Root servers specify where the TLDs are (.com, .net, …)</a:t>
            </a:r>
          </a:p>
          <a:p>
            <a:r>
              <a:rPr lang="en-US"/>
              <a:t>f-root is supported by 42 different locations.</a:t>
            </a:r>
          </a:p>
          <a:p>
            <a:r>
              <a:rPr lang="en-US"/>
              <a:t>Only one root server is sufficient to make the Internet work.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9798255-9C8D-D148-936C-F7D46F8905F4}" type="slidenum">
              <a:rPr lang="en-US"/>
              <a:pPr>
                <a:defRPr/>
              </a:pPr>
              <a:t>21</a:t>
            </a:fld>
            <a:endParaRPr lang="en-US"/>
          </a:p>
        </p:txBody>
      </p:sp>
      <p:sp>
        <p:nvSpPr>
          <p:cNvPr id="204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0483"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64E3748-BA35-3248-83A2-67C8CD66A070}" type="slidenum">
              <a:rPr lang="en-US"/>
              <a:pPr>
                <a:defRPr/>
              </a:pPr>
              <a:t>23</a:t>
            </a:fld>
            <a:endParaRPr lang="en-US"/>
          </a:p>
        </p:txBody>
      </p:sp>
      <p:sp>
        <p:nvSpPr>
          <p:cNvPr id="26626" name="Rectangle 2"/>
          <p:cNvSpPr>
            <a:spLocks noGrp="1" noRot="1" noChangeAspect="1" noChangeArrowheads="1" noTextEdit="1"/>
          </p:cNvSpPr>
          <p:nvPr>
            <p:ph type="sldImg"/>
          </p:nvPr>
        </p:nvSpPr>
        <p:spPr>
          <a:xfrm>
            <a:off x="1338263" y="914400"/>
            <a:ext cx="4181475" cy="3135313"/>
          </a:xfrm>
          <a:solidFill>
            <a:srgbClr val="FFFFFF"/>
          </a:solidFill>
          <a:ln/>
          <a:extLst>
            <a:ext uri="{FAA26D3D-D897-4be2-8F04-BA451C77F1D7}">
              <ma14:placeholderFlag xmlns:ma14="http://schemas.microsoft.com/office/mac/drawingml/2011/main" val="1"/>
            </a:ext>
          </a:extLst>
        </p:spPr>
      </p:sp>
      <p:sp>
        <p:nvSpPr>
          <p:cNvPr id="26627"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smtClean="0">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F990A3A-338D-B94F-95F8-20DD0CE524EA}" type="slidenum">
              <a:rPr lang="en-US"/>
              <a:pPr>
                <a:defRPr/>
              </a:pPr>
              <a:t>24</a:t>
            </a:fld>
            <a:endParaRPr lang="en-US"/>
          </a:p>
        </p:txBody>
      </p:sp>
      <p:sp>
        <p:nvSpPr>
          <p:cNvPr id="28674" name="Rectangle 2"/>
          <p:cNvSpPr>
            <a:spLocks noGrp="1" noRot="1" noChangeAspect="1" noChangeArrowheads="1" noTextEdit="1"/>
          </p:cNvSpPr>
          <p:nvPr>
            <p:ph type="sldImg"/>
          </p:nvPr>
        </p:nvSpPr>
        <p:spPr>
          <a:xfrm>
            <a:off x="1338263" y="914400"/>
            <a:ext cx="4181475" cy="3135313"/>
          </a:xfrm>
          <a:solidFill>
            <a:srgbClr val="FFFFFF"/>
          </a:solidFill>
          <a:ln/>
          <a:extLst>
            <a:ext uri="{FAA26D3D-D897-4be2-8F04-BA451C77F1D7}">
              <ma14:placeholderFlag xmlns:ma14="http://schemas.microsoft.com/office/mac/drawingml/2011/main" val="1"/>
            </a:ext>
          </a:extLst>
        </p:spPr>
      </p:sp>
      <p:sp>
        <p:nvSpPr>
          <p:cNvPr id="28675"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smtClean="0">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AA9481D-3C3F-9B45-956F-E4433D3405FB}" type="slidenum">
              <a:rPr lang="en-US"/>
              <a:pPr>
                <a:defRPr/>
              </a:pPr>
              <a:t>25</a:t>
            </a:fld>
            <a:endParaRPr lang="en-US"/>
          </a:p>
        </p:txBody>
      </p:sp>
      <p:sp>
        <p:nvSpPr>
          <p:cNvPr id="30722" name="Rectangle 2"/>
          <p:cNvSpPr>
            <a:spLocks noGrp="1" noRot="1" noChangeAspect="1" noChangeArrowheads="1" noTextEdit="1"/>
          </p:cNvSpPr>
          <p:nvPr>
            <p:ph type="sldImg"/>
          </p:nvPr>
        </p:nvSpPr>
        <p:spPr>
          <a:xfrm>
            <a:off x="1470025" y="1243013"/>
            <a:ext cx="3917950" cy="2938462"/>
          </a:xfrm>
          <a:solidFill>
            <a:srgbClr val="FFFFFF"/>
          </a:solidFill>
          <a:ln/>
          <a:extLst>
            <a:ext uri="{FAA26D3D-D897-4be2-8F04-BA451C77F1D7}">
              <ma14:placeholderFlag xmlns:ma14="http://schemas.microsoft.com/office/mac/drawingml/2011/main" val="1"/>
            </a:ext>
          </a:extLst>
        </p:spPr>
      </p:sp>
      <p:sp>
        <p:nvSpPr>
          <p:cNvPr id="30723"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smtClean="0">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ED17B31-59B6-5049-AC81-BDEDB2159477}" type="slidenum">
              <a:rPr lang="en-US"/>
              <a:pPr>
                <a:defRPr/>
              </a:pPr>
              <a:t>26</a:t>
            </a:fld>
            <a:endParaRPr lang="en-US"/>
          </a:p>
        </p:txBody>
      </p:sp>
      <p:sp>
        <p:nvSpPr>
          <p:cNvPr id="225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531"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04B8839-4EC3-8843-850E-F96594488C03}" type="slidenum">
              <a:rPr lang="en-US"/>
              <a:pPr>
                <a:defRPr/>
              </a:pPr>
              <a:t>27</a:t>
            </a:fld>
            <a:endParaRPr lang="en-US"/>
          </a:p>
        </p:txBody>
      </p:sp>
      <p:sp>
        <p:nvSpPr>
          <p:cNvPr id="245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579"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(11/14/16 11:29) -----</a:t>
            </a:r>
          </a:p>
          <a:p>
            <a:r>
              <a:rPr lang="en-US"/>
              <a:t>Cisco DoS vulnerability</a:t>
            </a:r>
          </a:p>
        </p:txBody>
      </p:sp>
      <p:sp>
        <p:nvSpPr>
          <p:cNvPr id="4" name="Slide Number Placeholder 3"/>
          <p:cNvSpPr>
            <a:spLocks noGrp="1"/>
          </p:cNvSpPr>
          <p:nvPr>
            <p:ph type="sldNum" sz="quarter" idx="10"/>
          </p:nvPr>
        </p:nvSpPr>
        <p:spPr/>
        <p:txBody>
          <a:bodyPr/>
          <a:lstStyle/>
          <a:p>
            <a:fld id="{5FFF8CBC-F54F-D042-B087-1C0CD358E472}" type="slidenum">
              <a:rPr lang="en-US" smtClean="0"/>
              <a:t>6</a:t>
            </a:fld>
            <a:endParaRPr lang="en-US"/>
          </a:p>
        </p:txBody>
      </p:sp>
    </p:spTree>
    <p:extLst>
      <p:ext uri="{BB962C8B-B14F-4D97-AF65-F5344CB8AC3E}">
        <p14:creationId xmlns:p14="http://schemas.microsoft.com/office/powerpoint/2010/main" val="2684564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D43F531-9200-DD46-9664-BC9E869F3374}" type="slidenum">
              <a:rPr lang="en-US"/>
              <a:pPr>
                <a:defRPr/>
              </a:pPr>
              <a:t>7</a:t>
            </a:fld>
            <a:endParaRPr lang="en-US"/>
          </a:p>
        </p:txBody>
      </p:sp>
      <p:sp>
        <p:nvSpPr>
          <p:cNvPr id="102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0243"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17DB23-035B-FD40-A2A7-00F89B36FD4E}" type="slidenum">
              <a:rPr lang="en-US"/>
              <a:pPr/>
              <a:t>9</a:t>
            </a:fld>
            <a:endParaRPr lang="en-US"/>
          </a:p>
        </p:txBody>
      </p:sp>
      <p:sp>
        <p:nvSpPr>
          <p:cNvPr id="14346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34627" name="Rectangle 3"/>
          <p:cNvSpPr>
            <a:spLocks noGrp="1" noChangeArrowheads="1"/>
          </p:cNvSpPr>
          <p:nvPr>
            <p:ph type="body" idx="1"/>
          </p:nvPr>
        </p:nvSpPr>
        <p:spPr/>
        <p:txBody>
          <a:bodyPr/>
          <a:lstStyle/>
          <a:p>
            <a:r>
              <a:rPr lang="en-US"/>
              <a:t>Other measurements:   (MeasurementFactory):</a:t>
            </a:r>
          </a:p>
          <a:p>
            <a:r>
              <a:rPr lang="en-US"/>
              <a:t>There are an estimated 7.5 million external DNS servers on the public Internet. Over 75% of domain</a:t>
            </a:r>
          </a:p>
          <a:p>
            <a:r>
              <a:rPr lang="en-US"/>
              <a:t>name servers (of roughly 1.3 million sampled) allow recursive name service to arbitrary queriers.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C37AD27-E1B8-544E-ACE9-40002460C900}" type="slidenum">
              <a:rPr lang="en-US"/>
              <a:pPr>
                <a:defRPr/>
              </a:pPr>
              <a:t>12</a:t>
            </a:fld>
            <a:endParaRPr lang="en-US"/>
          </a:p>
        </p:txBody>
      </p:sp>
      <p:sp>
        <p:nvSpPr>
          <p:cNvPr id="12290" name="Rectangle 2"/>
          <p:cNvSpPr>
            <a:spLocks noGrp="1" noRot="1" noChangeAspect="1" noChangeArrowheads="1" noTextEdit="1"/>
          </p:cNvSpPr>
          <p:nvPr>
            <p:ph type="sldImg"/>
          </p:nvPr>
        </p:nvSpPr>
        <p:spPr>
          <a:xfrm>
            <a:off x="1473200" y="1243013"/>
            <a:ext cx="3917950" cy="2938462"/>
          </a:xfrm>
          <a:solidFill>
            <a:srgbClr val="FFFFFF"/>
          </a:solidFill>
          <a:ln/>
          <a:extLst>
            <a:ext uri="{FAA26D3D-D897-4be2-8F04-BA451C77F1D7}">
              <ma14:placeholderFlag xmlns:ma14="http://schemas.microsoft.com/office/mac/drawingml/2011/main" val="1"/>
            </a:ext>
          </a:extLst>
        </p:spPr>
      </p:sp>
      <p:sp>
        <p:nvSpPr>
          <p:cNvPr id="12291"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smtClean="0">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BD503A7-7D61-D14C-8376-6C2CC64D7929}" type="slidenum">
              <a:rPr lang="en-US"/>
              <a:pPr>
                <a:defRPr/>
              </a:pPr>
              <a:t>13</a:t>
            </a:fld>
            <a:endParaRPr lang="en-US"/>
          </a:p>
        </p:txBody>
      </p:sp>
      <p:sp>
        <p:nvSpPr>
          <p:cNvPr id="14338" name="Rectangle 2"/>
          <p:cNvSpPr>
            <a:spLocks noGrp="1" noRot="1" noChangeAspect="1" noChangeArrowheads="1" noTextEdit="1"/>
          </p:cNvSpPr>
          <p:nvPr>
            <p:ph type="sldImg"/>
          </p:nvPr>
        </p:nvSpPr>
        <p:spPr>
          <a:xfrm>
            <a:off x="1473200" y="1243013"/>
            <a:ext cx="3917950" cy="2938462"/>
          </a:xfrm>
          <a:solidFill>
            <a:srgbClr val="FFFFFF"/>
          </a:solidFill>
          <a:ln/>
          <a:extLst>
            <a:ext uri="{FAA26D3D-D897-4be2-8F04-BA451C77F1D7}">
              <ma14:placeholderFlag xmlns:ma14="http://schemas.microsoft.com/office/mac/drawingml/2011/main" val="1"/>
            </a:ext>
          </a:extLst>
        </p:spPr>
      </p:sp>
      <p:sp>
        <p:nvSpPr>
          <p:cNvPr id="14339"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smtClean="0">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04C8203-E081-B140-9699-30C1B54CC795}" type="slidenum">
              <a:rPr lang="en-US"/>
              <a:pPr>
                <a:defRPr/>
              </a:pPr>
              <a:t>14</a:t>
            </a:fld>
            <a:endParaRPr lang="en-US"/>
          </a:p>
        </p:txBody>
      </p:sp>
      <p:sp>
        <p:nvSpPr>
          <p:cNvPr id="16386" name="Rectangle 2"/>
          <p:cNvSpPr>
            <a:spLocks noGrp="1" noRot="1" noChangeAspect="1" noChangeArrowheads="1" noTextEdit="1"/>
          </p:cNvSpPr>
          <p:nvPr>
            <p:ph type="sldImg"/>
          </p:nvPr>
        </p:nvSpPr>
        <p:spPr>
          <a:xfrm>
            <a:off x="1470025" y="1243013"/>
            <a:ext cx="3917950" cy="2938462"/>
          </a:xfrm>
          <a:solidFill>
            <a:srgbClr val="FFFFFF"/>
          </a:solidFill>
          <a:ln/>
          <a:extLst>
            <a:ext uri="{FAA26D3D-D897-4be2-8F04-BA451C77F1D7}">
              <ma14:placeholderFlag xmlns:ma14="http://schemas.microsoft.com/office/mac/drawingml/2011/main" val="1"/>
            </a:ext>
          </a:extLst>
        </p:spPr>
      </p:sp>
      <p:sp>
        <p:nvSpPr>
          <p:cNvPr id="16387"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smtClean="0">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F2F6687-6E40-A24F-A203-2A0A6288947B}" type="slidenum">
              <a:rPr lang="en-US"/>
              <a:pPr>
                <a:defRPr/>
              </a:pPr>
              <a:t>15</a:t>
            </a:fld>
            <a:endParaRPr lang="en-US"/>
          </a:p>
        </p:txBody>
      </p:sp>
      <p:sp>
        <p:nvSpPr>
          <p:cNvPr id="18434" name="Rectangle 2"/>
          <p:cNvSpPr>
            <a:spLocks noGrp="1" noRot="1" noChangeAspect="1" noChangeArrowheads="1" noTextEdit="1"/>
          </p:cNvSpPr>
          <p:nvPr>
            <p:ph type="sldImg"/>
          </p:nvPr>
        </p:nvSpPr>
        <p:spPr>
          <a:xfrm>
            <a:off x="1473200" y="1243013"/>
            <a:ext cx="3917950" cy="2938462"/>
          </a:xfrm>
          <a:solidFill>
            <a:srgbClr val="FFFFFF"/>
          </a:solidFill>
          <a:ln/>
          <a:extLst>
            <a:ext uri="{FAA26D3D-D897-4be2-8F04-BA451C77F1D7}">
              <ma14:placeholderFlag xmlns:ma14="http://schemas.microsoft.com/office/mac/drawingml/2011/main" val="1"/>
            </a:ext>
          </a:extLst>
        </p:spPr>
      </p:sp>
      <p:sp>
        <p:nvSpPr>
          <p:cNvPr id="18435"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smtClean="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C87724-191E-E74E-AE2B-8D24E0FEA6B1}" type="slidenum">
              <a:rPr lang="en-US"/>
              <a:pPr/>
              <a:t>16</a:t>
            </a:fld>
            <a:endParaRPr lang="en-US"/>
          </a:p>
        </p:txBody>
      </p:sp>
      <p:sp>
        <p:nvSpPr>
          <p:cNvPr id="14325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32579" name="Rectangle 3"/>
          <p:cNvSpPr>
            <a:spLocks noGrp="1" noChangeArrowheads="1"/>
          </p:cNvSpPr>
          <p:nvPr>
            <p:ph type="body" idx="1"/>
          </p:nvPr>
        </p:nvSpPr>
        <p:spPr/>
        <p:txBody>
          <a:bodyPr/>
          <a:lstStyle/>
          <a:p>
            <a:r>
              <a:rPr lang="en-US"/>
              <a:t>Infected IP:  a.b.c.d.     a.b.X.Y avoids ingress filtering ISPs.      Note: evades Savage</a:t>
            </a:r>
            <a:r>
              <a:rPr lang="ja-JP" altLang="en-US">
                <a:latin typeface="Arial"/>
              </a:rPr>
              <a:t>’</a:t>
            </a:r>
            <a:r>
              <a:rPr lang="en-US"/>
              <a:t>s /8 backscatter monitor.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D5891B-EC81-2D4E-B0F5-DB55AA43B06E}" type="datetimeFigureOut">
              <a:rPr lang="en-US" smtClean="0"/>
              <a:t>11/30/16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279030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5891B-EC81-2D4E-B0F5-DB55AA43B06E}" type="datetimeFigureOut">
              <a:rPr lang="en-US" smtClean="0"/>
              <a:t>11/30/16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869849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5891B-EC81-2D4E-B0F5-DB55AA43B06E}" type="datetimeFigureOut">
              <a:rPr lang="en-US" smtClean="0"/>
              <a:t>11/30/16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357698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5891B-EC81-2D4E-B0F5-DB55AA43B06E}" type="datetimeFigureOut">
              <a:rPr lang="en-US" smtClean="0"/>
              <a:t>11/30/16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3620697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D5891B-EC81-2D4E-B0F5-DB55AA43B06E}" type="datetimeFigureOut">
              <a:rPr lang="en-US" smtClean="0"/>
              <a:t>11/30/16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3534988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D5891B-EC81-2D4E-B0F5-DB55AA43B06E}" type="datetimeFigureOut">
              <a:rPr lang="en-US" smtClean="0"/>
              <a:t>11/30/16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424372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D5891B-EC81-2D4E-B0F5-DB55AA43B06E}" type="datetimeFigureOut">
              <a:rPr lang="en-US" smtClean="0"/>
              <a:t>11/30/16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1644968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D5891B-EC81-2D4E-B0F5-DB55AA43B06E}" type="datetimeFigureOut">
              <a:rPr lang="en-US" smtClean="0"/>
              <a:t>11/30/16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185767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5891B-EC81-2D4E-B0F5-DB55AA43B06E}" type="datetimeFigureOut">
              <a:rPr lang="en-US" smtClean="0"/>
              <a:t>11/30/16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328489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D5891B-EC81-2D4E-B0F5-DB55AA43B06E}" type="datetimeFigureOut">
              <a:rPr lang="en-US" smtClean="0"/>
              <a:t>11/30/16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522810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D5891B-EC81-2D4E-B0F5-DB55AA43B06E}" type="datetimeFigureOut">
              <a:rPr lang="en-US" smtClean="0"/>
              <a:t>11/30/16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11478902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5891B-EC81-2D4E-B0F5-DB55AA43B06E}" type="datetimeFigureOut">
              <a:rPr lang="en-US" smtClean="0"/>
              <a:t>11/30/16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0D5C77-CA16-1E4B-9F65-24A8B6C4D930}" type="slidenum">
              <a:rPr lang="en-US" smtClean="0"/>
              <a:t>‹#›</a:t>
            </a:fld>
            <a:endParaRPr lang="en-US"/>
          </a:p>
        </p:txBody>
      </p:sp>
    </p:spTree>
    <p:extLst>
      <p:ext uri="{BB962C8B-B14F-4D97-AF65-F5344CB8AC3E}">
        <p14:creationId xmlns:p14="http://schemas.microsoft.com/office/powerpoint/2010/main" val="118616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bin"/><Relationship Id="rId5"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Denial of Service, </a:t>
            </a:r>
            <a:br>
              <a:rPr lang="en-US" dirty="0" smtClean="0"/>
            </a:br>
            <a:r>
              <a:rPr lang="en-US" dirty="0" smtClean="0"/>
              <a:t>Amplification, Reflection</a:t>
            </a:r>
            <a:br>
              <a:rPr lang="en-US" dirty="0" smtClean="0"/>
            </a:br>
            <a:r>
              <a:rPr lang="en-US" dirty="0" smtClean="0"/>
              <a:t>COS 432: Information Security</a:t>
            </a:r>
            <a:br>
              <a:rPr lang="en-US" dirty="0" smtClean="0"/>
            </a:br>
            <a:endParaRPr lang="en-US" dirty="0"/>
          </a:p>
        </p:txBody>
      </p:sp>
      <p:sp>
        <p:nvSpPr>
          <p:cNvPr id="3" name="Subtitle 2"/>
          <p:cNvSpPr>
            <a:spLocks noGrp="1"/>
          </p:cNvSpPr>
          <p:nvPr>
            <p:ph type="subTitle" idx="1"/>
          </p:nvPr>
        </p:nvSpPr>
        <p:spPr/>
        <p:txBody>
          <a:bodyPr/>
          <a:lstStyle/>
          <a:p>
            <a:r>
              <a:rPr lang="en-US" dirty="0" smtClean="0"/>
              <a:t>Nick Feamster</a:t>
            </a:r>
            <a:endParaRPr lang="en-US" dirty="0"/>
          </a:p>
        </p:txBody>
      </p:sp>
    </p:spTree>
    <p:extLst>
      <p:ext uri="{BB962C8B-B14F-4D97-AF65-F5344CB8AC3E}">
        <p14:creationId xmlns:p14="http://schemas.microsoft.com/office/powerpoint/2010/main" val="2528015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228600" y="1600200"/>
            <a:ext cx="8686800" cy="4525963"/>
          </a:xfrm>
        </p:spPr>
        <p:txBody>
          <a:bodyPr/>
          <a:lstStyle/>
          <a:p>
            <a:pPr eaLnBrk="1" hangingPunct="1"/>
            <a:r>
              <a:rPr lang="en-US"/>
              <a:t>90% of DoS attacks use TCP SYN floods</a:t>
            </a:r>
          </a:p>
          <a:p>
            <a:pPr eaLnBrk="1" hangingPunct="1"/>
            <a:r>
              <a:rPr lang="en-US"/>
              <a:t>Streaming spoofed TCP SYNs</a:t>
            </a:r>
          </a:p>
          <a:p>
            <a:pPr eaLnBrk="1" hangingPunct="1"/>
            <a:r>
              <a:rPr lang="en-US"/>
              <a:t>Takes advantage of three way handshake</a:t>
            </a:r>
          </a:p>
          <a:p>
            <a:pPr eaLnBrk="1" hangingPunct="1"/>
            <a:r>
              <a:rPr lang="en-US"/>
              <a:t>Server start </a:t>
            </a:r>
            <a:r>
              <a:rPr lang="ja-JP" altLang="en-US"/>
              <a:t>“</a:t>
            </a:r>
            <a:r>
              <a:rPr lang="en-US"/>
              <a:t>half-open</a:t>
            </a:r>
            <a:r>
              <a:rPr lang="ja-JP" altLang="en-US"/>
              <a:t>”</a:t>
            </a:r>
            <a:r>
              <a:rPr lang="en-US"/>
              <a:t> connections</a:t>
            </a:r>
          </a:p>
          <a:p>
            <a:pPr eaLnBrk="1" hangingPunct="1"/>
            <a:r>
              <a:rPr lang="en-US"/>
              <a:t>These build up… until queue is full and all additional requests are blocked</a:t>
            </a:r>
          </a:p>
        </p:txBody>
      </p:sp>
      <p:sp>
        <p:nvSpPr>
          <p:cNvPr id="16387" name="Rectangle 4"/>
          <p:cNvSpPr>
            <a:spLocks noChangeArrowheads="1"/>
          </p:cNvSpPr>
          <p:nvPr/>
        </p:nvSpPr>
        <p:spPr bwMode="auto">
          <a:xfrm>
            <a:off x="304800" y="304800"/>
            <a:ext cx="82296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ts val="1200"/>
              </a:spcBef>
              <a:spcAft>
                <a:spcPts val="300"/>
              </a:spcAft>
            </a:pPr>
            <a:r>
              <a:rPr lang="en-US" sz="4000" dirty="0" smtClean="0">
                <a:latin typeface="+mj-lt"/>
              </a:rPr>
              <a:t>TCP SYN </a:t>
            </a:r>
            <a:r>
              <a:rPr lang="en-US" sz="4000" dirty="0">
                <a:latin typeface="+mj-lt"/>
              </a:rPr>
              <a:t>Flooding Attack</a:t>
            </a:r>
          </a:p>
        </p:txBody>
      </p:sp>
    </p:spTree>
    <p:extLst>
      <p:ext uri="{BB962C8B-B14F-4D97-AF65-F5344CB8AC3E}">
        <p14:creationId xmlns:p14="http://schemas.microsoft.com/office/powerpoint/2010/main" val="321191928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351428"/>
            <a:ext cx="7772400" cy="895350"/>
          </a:xfrm>
        </p:spPr>
        <p:txBody>
          <a:bodyPr/>
          <a:lstStyle/>
          <a:p>
            <a:pPr eaLnBrk="1" hangingPunct="1"/>
            <a:r>
              <a:rPr lang="en-US" sz="3200" dirty="0">
                <a:latin typeface="+mn-lt"/>
              </a:rPr>
              <a:t>TCP Connection Management</a:t>
            </a:r>
            <a:endParaRPr lang="en-US" dirty="0">
              <a:latin typeface="+mn-lt"/>
            </a:endParaRPr>
          </a:p>
        </p:txBody>
      </p:sp>
      <p:sp>
        <p:nvSpPr>
          <p:cNvPr id="17411" name="Rectangle 3"/>
          <p:cNvSpPr>
            <a:spLocks noGrp="1" noChangeArrowheads="1"/>
          </p:cNvSpPr>
          <p:nvPr>
            <p:ph type="body" sz="half" idx="1"/>
          </p:nvPr>
        </p:nvSpPr>
        <p:spPr>
          <a:xfrm>
            <a:off x="457200" y="1570628"/>
            <a:ext cx="3810000" cy="4648200"/>
          </a:xfrm>
        </p:spPr>
        <p:txBody>
          <a:bodyPr/>
          <a:lstStyle/>
          <a:p>
            <a:pPr eaLnBrk="1" hangingPunct="1">
              <a:buFontTx/>
              <a:buNone/>
            </a:pPr>
            <a:r>
              <a:rPr lang="en-US" sz="2400" u="sng" dirty="0">
                <a:solidFill>
                  <a:srgbClr val="FF0000"/>
                </a:solidFill>
              </a:rPr>
              <a:t>Recall:</a:t>
            </a:r>
            <a:r>
              <a:rPr lang="en-US" sz="2400" dirty="0"/>
              <a:t> </a:t>
            </a:r>
            <a:r>
              <a:rPr lang="en-US" sz="2000" dirty="0"/>
              <a:t>TCP sender, receiver establish </a:t>
            </a:r>
            <a:r>
              <a:rPr lang="ja-JP" altLang="en-US" sz="2000" dirty="0"/>
              <a:t>“</a:t>
            </a:r>
            <a:r>
              <a:rPr lang="en-US" sz="2000" dirty="0"/>
              <a:t>connection</a:t>
            </a:r>
            <a:r>
              <a:rPr lang="ja-JP" altLang="en-US" sz="2000" dirty="0"/>
              <a:t>”</a:t>
            </a:r>
            <a:r>
              <a:rPr lang="en-US" sz="2000" dirty="0"/>
              <a:t> before exchanging data segments</a:t>
            </a:r>
          </a:p>
          <a:p>
            <a:pPr eaLnBrk="1" hangingPunct="1"/>
            <a:r>
              <a:rPr lang="en-US" sz="2000" dirty="0"/>
              <a:t>initialize TCP variables:</a:t>
            </a:r>
            <a:endParaRPr lang="en-US" sz="2400" dirty="0"/>
          </a:p>
          <a:p>
            <a:pPr lvl="1" eaLnBrk="1" hangingPunct="1"/>
            <a:r>
              <a:rPr lang="en-US" sz="2000" dirty="0"/>
              <a:t>seq. #s</a:t>
            </a:r>
          </a:p>
          <a:p>
            <a:pPr lvl="1" eaLnBrk="1" hangingPunct="1"/>
            <a:r>
              <a:rPr lang="en-US" sz="2000" dirty="0"/>
              <a:t>buffers, flow control info (e.g</a:t>
            </a:r>
            <a:r>
              <a:rPr lang="en-US" sz="2000" dirty="0" smtClean="0"/>
              <a:t>., </a:t>
            </a:r>
            <a:r>
              <a:rPr lang="en-US" sz="2000" b="1" dirty="0" err="1"/>
              <a:t>RcvWindow</a:t>
            </a:r>
            <a:r>
              <a:rPr lang="en-US" sz="2000" dirty="0"/>
              <a:t>)</a:t>
            </a:r>
          </a:p>
          <a:p>
            <a:pPr eaLnBrk="1" hangingPunct="1"/>
            <a:r>
              <a:rPr lang="en-US" sz="2000" i="1" dirty="0"/>
              <a:t>client:</a:t>
            </a:r>
            <a:r>
              <a:rPr lang="en-US" sz="2000" dirty="0"/>
              <a:t> connection initiator</a:t>
            </a:r>
            <a:endParaRPr lang="en-US" sz="2400" dirty="0"/>
          </a:p>
          <a:p>
            <a:pPr eaLnBrk="1" hangingPunct="1"/>
            <a:r>
              <a:rPr lang="en-US" sz="2000" i="1" dirty="0"/>
              <a:t>server:</a:t>
            </a:r>
            <a:r>
              <a:rPr lang="en-US" sz="2000" dirty="0"/>
              <a:t> contacted by client</a:t>
            </a:r>
          </a:p>
        </p:txBody>
      </p:sp>
      <p:sp>
        <p:nvSpPr>
          <p:cNvPr id="17412" name="Rectangle 4"/>
          <p:cNvSpPr>
            <a:spLocks noGrp="1" noChangeArrowheads="1"/>
          </p:cNvSpPr>
          <p:nvPr>
            <p:ph type="body" sz="half" idx="2"/>
          </p:nvPr>
        </p:nvSpPr>
        <p:spPr>
          <a:xfrm>
            <a:off x="4495800" y="1094378"/>
            <a:ext cx="4114800" cy="5048250"/>
          </a:xfrm>
        </p:spPr>
        <p:txBody>
          <a:bodyPr>
            <a:normAutofit/>
          </a:bodyPr>
          <a:lstStyle/>
          <a:p>
            <a:pPr eaLnBrk="1" hangingPunct="1">
              <a:buFontTx/>
              <a:buNone/>
            </a:pPr>
            <a:r>
              <a:rPr lang="en-US" u="sng">
                <a:solidFill>
                  <a:srgbClr val="FF0000"/>
                </a:solidFill>
              </a:rPr>
              <a:t>Three way handshake:</a:t>
            </a:r>
            <a:endParaRPr lang="en-US" sz="2400"/>
          </a:p>
          <a:p>
            <a:pPr eaLnBrk="1" hangingPunct="1">
              <a:spcBef>
                <a:spcPct val="60000"/>
              </a:spcBef>
              <a:buFontTx/>
              <a:buNone/>
            </a:pPr>
            <a:r>
              <a:rPr lang="en-US" sz="2000" u="sng">
                <a:solidFill>
                  <a:srgbClr val="FF0000"/>
                </a:solidFill>
              </a:rPr>
              <a:t>Step 1:</a:t>
            </a:r>
            <a:r>
              <a:rPr lang="en-US" sz="2400"/>
              <a:t> </a:t>
            </a:r>
            <a:r>
              <a:rPr lang="en-US" sz="2000"/>
              <a:t>client host sends TCP SYN segment to server</a:t>
            </a:r>
          </a:p>
          <a:p>
            <a:pPr lvl="1" eaLnBrk="1" hangingPunct="1"/>
            <a:r>
              <a:rPr lang="en-US" sz="2000"/>
              <a:t>specifies initial seq #</a:t>
            </a:r>
          </a:p>
          <a:p>
            <a:pPr lvl="1" eaLnBrk="1" hangingPunct="1"/>
            <a:r>
              <a:rPr lang="en-US" sz="2000"/>
              <a:t>no data</a:t>
            </a:r>
          </a:p>
          <a:p>
            <a:pPr eaLnBrk="1" hangingPunct="1">
              <a:buFontTx/>
              <a:buNone/>
            </a:pPr>
            <a:r>
              <a:rPr lang="en-US" sz="2000" u="sng">
                <a:solidFill>
                  <a:srgbClr val="FF0000"/>
                </a:solidFill>
              </a:rPr>
              <a:t>Step 2:</a:t>
            </a:r>
            <a:r>
              <a:rPr lang="en-US" sz="2400"/>
              <a:t> </a:t>
            </a:r>
            <a:r>
              <a:rPr lang="en-US" sz="2000"/>
              <a:t>server host receives SYN, replies with SYNACK segment</a:t>
            </a:r>
          </a:p>
          <a:p>
            <a:pPr lvl="1" eaLnBrk="1" hangingPunct="1">
              <a:spcBef>
                <a:spcPct val="40000"/>
              </a:spcBef>
            </a:pPr>
            <a:r>
              <a:rPr lang="en-US" sz="2000"/>
              <a:t>server allocates buffers</a:t>
            </a:r>
          </a:p>
          <a:p>
            <a:pPr lvl="1" eaLnBrk="1" hangingPunct="1"/>
            <a:r>
              <a:rPr lang="en-US" sz="2000"/>
              <a:t>specifies server initial seq. #</a:t>
            </a:r>
          </a:p>
          <a:p>
            <a:pPr eaLnBrk="1" hangingPunct="1">
              <a:buFontTx/>
              <a:buNone/>
            </a:pPr>
            <a:r>
              <a:rPr lang="en-US" sz="2000" u="sng">
                <a:solidFill>
                  <a:srgbClr val="FF0000"/>
                </a:solidFill>
              </a:rPr>
              <a:t>Step 3:</a:t>
            </a:r>
            <a:r>
              <a:rPr lang="en-US" sz="2000"/>
              <a:t> client receives SYNACK, replies with ACK segment, which may contain data</a:t>
            </a:r>
          </a:p>
          <a:p>
            <a:pPr eaLnBrk="1" hangingPunct="1">
              <a:spcBef>
                <a:spcPct val="60000"/>
              </a:spcBef>
              <a:buFontTx/>
              <a:buNone/>
            </a:pPr>
            <a:endParaRPr lang="en-US" sz="2000"/>
          </a:p>
        </p:txBody>
      </p:sp>
    </p:spTree>
    <p:extLst>
      <p:ext uri="{BB962C8B-B14F-4D97-AF65-F5344CB8AC3E}">
        <p14:creationId xmlns:p14="http://schemas.microsoft.com/office/powerpoint/2010/main" val="43168108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
          <p:cNvSpPr>
            <a:spLocks noGrp="1"/>
          </p:cNvSpPr>
          <p:nvPr>
            <p:ph type="sldNum" sz="quarter" idx="12"/>
          </p:nvPr>
        </p:nvSpPr>
        <p:spPr/>
        <p:txBody>
          <a:bodyPr/>
          <a:lstStyle/>
          <a:p>
            <a:pPr>
              <a:defRPr/>
            </a:pPr>
            <a:fld id="{C001BCD3-2A31-2842-8EA9-76E804DF4008}" type="slidenum">
              <a:rPr lang="en-US"/>
              <a:pPr>
                <a:defRPr/>
              </a:pPr>
              <a:t>12</a:t>
            </a:fld>
            <a:endParaRPr lang="en-US"/>
          </a:p>
        </p:txBody>
      </p:sp>
      <p:sp>
        <p:nvSpPr>
          <p:cNvPr id="11266" name="Rectangle 2"/>
          <p:cNvSpPr>
            <a:spLocks noGrp="1" noChangeArrowheads="1"/>
          </p:cNvSpPr>
          <p:nvPr>
            <p:ph type="title"/>
          </p:nvPr>
        </p:nvSpPr>
        <p:spPr>
          <a:xfrm>
            <a:off x="406400" y="228600"/>
            <a:ext cx="7770813" cy="914400"/>
          </a:xfrm>
          <a:extLs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nchor="b"/>
          <a:lstStyle/>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mtClean="0">
                <a:cs typeface="+mj-cs"/>
              </a:rPr>
              <a:t>TCP: 3-Way Handshake</a:t>
            </a:r>
          </a:p>
        </p:txBody>
      </p:sp>
      <p:sp>
        <p:nvSpPr>
          <p:cNvPr id="21507" name="Line 3"/>
          <p:cNvSpPr>
            <a:spLocks noChangeShapeType="1"/>
          </p:cNvSpPr>
          <p:nvPr/>
        </p:nvSpPr>
        <p:spPr bwMode="auto">
          <a:xfrm>
            <a:off x="1784350" y="2667000"/>
            <a:ext cx="4113213" cy="762000"/>
          </a:xfrm>
          <a:prstGeom prst="line">
            <a:avLst/>
          </a:prstGeom>
          <a:noFill/>
          <a:ln w="2844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08" name="Line 4"/>
          <p:cNvSpPr>
            <a:spLocks noChangeShapeType="1"/>
          </p:cNvSpPr>
          <p:nvPr/>
        </p:nvSpPr>
        <p:spPr bwMode="auto">
          <a:xfrm>
            <a:off x="1784350" y="5029200"/>
            <a:ext cx="4113213" cy="762000"/>
          </a:xfrm>
          <a:prstGeom prst="line">
            <a:avLst/>
          </a:prstGeom>
          <a:noFill/>
          <a:ln w="2844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09" name="Line 5"/>
          <p:cNvSpPr>
            <a:spLocks noChangeShapeType="1"/>
          </p:cNvSpPr>
          <p:nvPr/>
        </p:nvSpPr>
        <p:spPr bwMode="auto">
          <a:xfrm flipH="1">
            <a:off x="1781175" y="3810000"/>
            <a:ext cx="4119563" cy="762000"/>
          </a:xfrm>
          <a:prstGeom prst="line">
            <a:avLst/>
          </a:prstGeom>
          <a:noFill/>
          <a:ln w="2844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1510" name="Group 6"/>
          <p:cNvGrpSpPr>
            <a:grpSpLocks/>
          </p:cNvGrpSpPr>
          <p:nvPr/>
        </p:nvGrpSpPr>
        <p:grpSpPr bwMode="auto">
          <a:xfrm>
            <a:off x="1600200" y="1752600"/>
            <a:ext cx="365125" cy="457200"/>
            <a:chOff x="1111" y="1217"/>
            <a:chExt cx="254" cy="317"/>
          </a:xfrm>
        </p:grpSpPr>
        <p:sp>
          <p:nvSpPr>
            <p:cNvPr id="21543" name="AutoShape 7"/>
            <p:cNvSpPr>
              <a:spLocks noChangeArrowheads="1"/>
            </p:cNvSpPr>
            <p:nvPr/>
          </p:nvSpPr>
          <p:spPr bwMode="auto">
            <a:xfrm>
              <a:off x="1111" y="1217"/>
              <a:ext cx="255" cy="318"/>
            </a:xfrm>
            <a:prstGeom prst="roundRect">
              <a:avLst>
                <a:gd name="adj" fmla="val 39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1544" name="AutoShape 8"/>
            <p:cNvSpPr>
              <a:spLocks noChangeArrowheads="1"/>
            </p:cNvSpPr>
            <p:nvPr/>
          </p:nvSpPr>
          <p:spPr bwMode="auto">
            <a:xfrm>
              <a:off x="1111" y="1217"/>
              <a:ext cx="255" cy="318"/>
            </a:xfrm>
            <a:prstGeom prst="roundRect">
              <a:avLst>
                <a:gd name="adj" fmla="val 39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000000"/>
                  </a:solidFill>
                  <a:latin typeface="Tahoma" charset="0"/>
                </a:rPr>
                <a:t>C</a:t>
              </a:r>
            </a:p>
          </p:txBody>
        </p:sp>
      </p:grpSp>
      <p:grpSp>
        <p:nvGrpSpPr>
          <p:cNvPr id="21511" name="Group 9"/>
          <p:cNvGrpSpPr>
            <a:grpSpLocks/>
          </p:cNvGrpSpPr>
          <p:nvPr/>
        </p:nvGrpSpPr>
        <p:grpSpPr bwMode="auto">
          <a:xfrm>
            <a:off x="5721350" y="1806575"/>
            <a:ext cx="352425" cy="455613"/>
            <a:chOff x="3973" y="1254"/>
            <a:chExt cx="245" cy="317"/>
          </a:xfrm>
        </p:grpSpPr>
        <p:sp>
          <p:nvSpPr>
            <p:cNvPr id="21541" name="AutoShape 10"/>
            <p:cNvSpPr>
              <a:spLocks noChangeArrowheads="1"/>
            </p:cNvSpPr>
            <p:nvPr/>
          </p:nvSpPr>
          <p:spPr bwMode="auto">
            <a:xfrm>
              <a:off x="3973" y="1254"/>
              <a:ext cx="246" cy="318"/>
            </a:xfrm>
            <a:prstGeom prst="roundRect">
              <a:avLst>
                <a:gd name="adj" fmla="val 40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1542" name="AutoShape 11"/>
            <p:cNvSpPr>
              <a:spLocks noChangeArrowheads="1"/>
            </p:cNvSpPr>
            <p:nvPr/>
          </p:nvSpPr>
          <p:spPr bwMode="auto">
            <a:xfrm>
              <a:off x="3973" y="1254"/>
              <a:ext cx="246" cy="318"/>
            </a:xfrm>
            <a:prstGeom prst="roundRect">
              <a:avLst>
                <a:gd name="adj" fmla="val 40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000000"/>
                  </a:solidFill>
                  <a:latin typeface="Tahoma" charset="0"/>
                </a:rPr>
                <a:t>S</a:t>
              </a:r>
            </a:p>
          </p:txBody>
        </p:sp>
      </p:grpSp>
      <p:grpSp>
        <p:nvGrpSpPr>
          <p:cNvPr id="21512" name="Group 12"/>
          <p:cNvGrpSpPr>
            <a:grpSpLocks/>
          </p:cNvGrpSpPr>
          <p:nvPr/>
        </p:nvGrpSpPr>
        <p:grpSpPr bwMode="auto">
          <a:xfrm>
            <a:off x="3170238" y="2438400"/>
            <a:ext cx="854075" cy="455613"/>
            <a:chOff x="2202" y="1693"/>
            <a:chExt cx="593" cy="317"/>
          </a:xfrm>
        </p:grpSpPr>
        <p:sp>
          <p:nvSpPr>
            <p:cNvPr id="21539" name="AutoShape 13"/>
            <p:cNvSpPr>
              <a:spLocks noChangeArrowheads="1"/>
            </p:cNvSpPr>
            <p:nvPr/>
          </p:nvSpPr>
          <p:spPr bwMode="auto">
            <a:xfrm>
              <a:off x="2202" y="1693"/>
              <a:ext cx="594"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1540" name="AutoShape 14"/>
            <p:cNvSpPr>
              <a:spLocks noChangeArrowheads="1"/>
            </p:cNvSpPr>
            <p:nvPr/>
          </p:nvSpPr>
          <p:spPr bwMode="auto">
            <a:xfrm>
              <a:off x="2202" y="1693"/>
              <a:ext cx="594"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000000"/>
                  </a:solidFill>
                  <a:latin typeface="Tahoma" charset="0"/>
                </a:rPr>
                <a:t>SYN</a:t>
              </a:r>
              <a:r>
                <a:rPr lang="en-GB" sz="2400" baseline="-25000">
                  <a:solidFill>
                    <a:srgbClr val="000000"/>
                  </a:solidFill>
                  <a:latin typeface="Tahoma" charset="0"/>
                </a:rPr>
                <a:t>C</a:t>
              </a:r>
            </a:p>
          </p:txBody>
        </p:sp>
      </p:grpSp>
      <p:grpSp>
        <p:nvGrpSpPr>
          <p:cNvPr id="21513" name="Group 15"/>
          <p:cNvGrpSpPr>
            <a:grpSpLocks/>
          </p:cNvGrpSpPr>
          <p:nvPr/>
        </p:nvGrpSpPr>
        <p:grpSpPr bwMode="auto">
          <a:xfrm>
            <a:off x="2735263" y="3581400"/>
            <a:ext cx="1698625" cy="457200"/>
            <a:chOff x="1899" y="2487"/>
            <a:chExt cx="1180" cy="317"/>
          </a:xfrm>
        </p:grpSpPr>
        <p:sp>
          <p:nvSpPr>
            <p:cNvPr id="21537" name="AutoShape 16"/>
            <p:cNvSpPr>
              <a:spLocks noChangeArrowheads="1"/>
            </p:cNvSpPr>
            <p:nvPr/>
          </p:nvSpPr>
          <p:spPr bwMode="auto">
            <a:xfrm>
              <a:off x="1899" y="2487"/>
              <a:ext cx="1181"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1538" name="AutoShape 17"/>
            <p:cNvSpPr>
              <a:spLocks noChangeArrowheads="1"/>
            </p:cNvSpPr>
            <p:nvPr/>
          </p:nvSpPr>
          <p:spPr bwMode="auto">
            <a:xfrm>
              <a:off x="1899" y="2487"/>
              <a:ext cx="1181"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000000"/>
                  </a:solidFill>
                  <a:latin typeface="Tahoma" charset="0"/>
                </a:rPr>
                <a:t>SYN</a:t>
              </a:r>
              <a:r>
                <a:rPr lang="en-GB" sz="2400" baseline="-25000">
                  <a:solidFill>
                    <a:srgbClr val="000000"/>
                  </a:solidFill>
                  <a:latin typeface="Tahoma" charset="0"/>
                </a:rPr>
                <a:t>S</a:t>
              </a:r>
              <a:r>
                <a:rPr lang="en-GB" sz="2400">
                  <a:solidFill>
                    <a:srgbClr val="000000"/>
                  </a:solidFill>
                  <a:latin typeface="Tahoma" charset="0"/>
                </a:rPr>
                <a:t>, ACK</a:t>
              </a:r>
              <a:r>
                <a:rPr lang="en-GB" sz="2400" baseline="-25000">
                  <a:solidFill>
                    <a:srgbClr val="000000"/>
                  </a:solidFill>
                  <a:latin typeface="Tahoma" charset="0"/>
                </a:rPr>
                <a:t>C</a:t>
              </a:r>
            </a:p>
          </p:txBody>
        </p:sp>
      </p:grpSp>
      <p:grpSp>
        <p:nvGrpSpPr>
          <p:cNvPr id="21514" name="Group 18"/>
          <p:cNvGrpSpPr>
            <a:grpSpLocks/>
          </p:cNvGrpSpPr>
          <p:nvPr/>
        </p:nvGrpSpPr>
        <p:grpSpPr bwMode="auto">
          <a:xfrm>
            <a:off x="3895725" y="4876800"/>
            <a:ext cx="839788" cy="455613"/>
            <a:chOff x="2705" y="3386"/>
            <a:chExt cx="584" cy="317"/>
          </a:xfrm>
        </p:grpSpPr>
        <p:sp>
          <p:nvSpPr>
            <p:cNvPr id="21535" name="AutoShape 19"/>
            <p:cNvSpPr>
              <a:spLocks noChangeArrowheads="1"/>
            </p:cNvSpPr>
            <p:nvPr/>
          </p:nvSpPr>
          <p:spPr bwMode="auto">
            <a:xfrm>
              <a:off x="2705" y="3386"/>
              <a:ext cx="585"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1536" name="AutoShape 20"/>
            <p:cNvSpPr>
              <a:spLocks noChangeArrowheads="1"/>
            </p:cNvSpPr>
            <p:nvPr/>
          </p:nvSpPr>
          <p:spPr bwMode="auto">
            <a:xfrm>
              <a:off x="2705" y="3386"/>
              <a:ext cx="585"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000000"/>
                  </a:solidFill>
                  <a:latin typeface="Tahoma" charset="0"/>
                </a:rPr>
                <a:t>ACK</a:t>
              </a:r>
              <a:r>
                <a:rPr lang="en-GB" sz="2400" baseline="-25000">
                  <a:solidFill>
                    <a:srgbClr val="000000"/>
                  </a:solidFill>
                  <a:latin typeface="Tahoma" charset="0"/>
                </a:rPr>
                <a:t>S</a:t>
              </a:r>
            </a:p>
          </p:txBody>
        </p:sp>
      </p:grpSp>
      <p:sp>
        <p:nvSpPr>
          <p:cNvPr id="21515" name="Line 21"/>
          <p:cNvSpPr>
            <a:spLocks noChangeShapeType="1"/>
          </p:cNvSpPr>
          <p:nvPr/>
        </p:nvSpPr>
        <p:spPr bwMode="auto">
          <a:xfrm>
            <a:off x="5942013" y="3810000"/>
            <a:ext cx="1587" cy="1982788"/>
          </a:xfrm>
          <a:prstGeom prst="line">
            <a:avLst/>
          </a:prstGeom>
          <a:noFill/>
          <a:ln w="7632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6" name="Line 22"/>
          <p:cNvSpPr>
            <a:spLocks noChangeShapeType="1"/>
          </p:cNvSpPr>
          <p:nvPr/>
        </p:nvSpPr>
        <p:spPr bwMode="auto">
          <a:xfrm>
            <a:off x="5942013" y="5792788"/>
            <a:ext cx="1587" cy="531812"/>
          </a:xfrm>
          <a:prstGeom prst="line">
            <a:avLst/>
          </a:prstGeom>
          <a:noFill/>
          <a:ln w="7632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7" name="Line 23"/>
          <p:cNvSpPr>
            <a:spLocks noChangeShapeType="1"/>
          </p:cNvSpPr>
          <p:nvPr/>
        </p:nvSpPr>
        <p:spPr bwMode="auto">
          <a:xfrm>
            <a:off x="1784350" y="2667000"/>
            <a:ext cx="1588" cy="1905000"/>
          </a:xfrm>
          <a:prstGeom prst="line">
            <a:avLst/>
          </a:prstGeom>
          <a:noFill/>
          <a:ln w="7632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8" name="Line 24"/>
          <p:cNvSpPr>
            <a:spLocks noChangeShapeType="1"/>
          </p:cNvSpPr>
          <p:nvPr/>
        </p:nvSpPr>
        <p:spPr bwMode="auto">
          <a:xfrm>
            <a:off x="1784350" y="5029200"/>
            <a:ext cx="1588" cy="1293813"/>
          </a:xfrm>
          <a:prstGeom prst="line">
            <a:avLst/>
          </a:prstGeom>
          <a:noFill/>
          <a:ln w="7632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9" name="Line 25"/>
          <p:cNvSpPr>
            <a:spLocks noChangeShapeType="1"/>
          </p:cNvSpPr>
          <p:nvPr/>
        </p:nvSpPr>
        <p:spPr bwMode="auto">
          <a:xfrm>
            <a:off x="1784350" y="4572000"/>
            <a:ext cx="1588" cy="457200"/>
          </a:xfrm>
          <a:prstGeom prst="line">
            <a:avLst/>
          </a:prstGeom>
          <a:noFill/>
          <a:ln w="7632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0" name="Line 26"/>
          <p:cNvSpPr>
            <a:spLocks noChangeShapeType="1"/>
          </p:cNvSpPr>
          <p:nvPr/>
        </p:nvSpPr>
        <p:spPr bwMode="auto">
          <a:xfrm>
            <a:off x="5942013" y="2362200"/>
            <a:ext cx="1587" cy="1066800"/>
          </a:xfrm>
          <a:prstGeom prst="line">
            <a:avLst/>
          </a:prstGeom>
          <a:noFill/>
          <a:ln w="7632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1" name="Line 27"/>
          <p:cNvSpPr>
            <a:spLocks noChangeShapeType="1"/>
          </p:cNvSpPr>
          <p:nvPr/>
        </p:nvSpPr>
        <p:spPr bwMode="auto">
          <a:xfrm>
            <a:off x="1784350" y="2286000"/>
            <a:ext cx="1588" cy="379413"/>
          </a:xfrm>
          <a:prstGeom prst="line">
            <a:avLst/>
          </a:prstGeom>
          <a:noFill/>
          <a:ln w="7632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2" name="Line 28"/>
          <p:cNvSpPr>
            <a:spLocks noChangeShapeType="1"/>
          </p:cNvSpPr>
          <p:nvPr/>
        </p:nvSpPr>
        <p:spPr bwMode="auto">
          <a:xfrm>
            <a:off x="5942013" y="3429000"/>
            <a:ext cx="1587" cy="407988"/>
          </a:xfrm>
          <a:prstGeom prst="line">
            <a:avLst/>
          </a:prstGeom>
          <a:noFill/>
          <a:ln w="7632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23" name="Group 29"/>
          <p:cNvGrpSpPr>
            <a:grpSpLocks/>
          </p:cNvGrpSpPr>
          <p:nvPr/>
        </p:nvGrpSpPr>
        <p:grpSpPr bwMode="auto">
          <a:xfrm>
            <a:off x="6100763" y="2514600"/>
            <a:ext cx="1381125" cy="457200"/>
            <a:chOff x="4237" y="1746"/>
            <a:chExt cx="959" cy="317"/>
          </a:xfrm>
        </p:grpSpPr>
        <p:sp>
          <p:nvSpPr>
            <p:cNvPr id="21533" name="AutoShape 30"/>
            <p:cNvSpPr>
              <a:spLocks noChangeArrowheads="1"/>
            </p:cNvSpPr>
            <p:nvPr/>
          </p:nvSpPr>
          <p:spPr bwMode="auto">
            <a:xfrm>
              <a:off x="4237" y="1746"/>
              <a:ext cx="960"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1534" name="AutoShape 31"/>
            <p:cNvSpPr>
              <a:spLocks noChangeArrowheads="1"/>
            </p:cNvSpPr>
            <p:nvPr/>
          </p:nvSpPr>
          <p:spPr bwMode="auto">
            <a:xfrm>
              <a:off x="4237" y="1746"/>
              <a:ext cx="960"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FFFFFF"/>
                  </a:solidFill>
                  <a:latin typeface="Tahoma" charset="0"/>
                </a:rPr>
                <a:t>Listening</a:t>
              </a:r>
            </a:p>
          </p:txBody>
        </p:sp>
      </p:grpSp>
      <p:grpSp>
        <p:nvGrpSpPr>
          <p:cNvPr id="21524" name="Group 32"/>
          <p:cNvGrpSpPr>
            <a:grpSpLocks/>
          </p:cNvGrpSpPr>
          <p:nvPr/>
        </p:nvGrpSpPr>
        <p:grpSpPr bwMode="auto">
          <a:xfrm>
            <a:off x="6100763" y="3352800"/>
            <a:ext cx="1577975" cy="455613"/>
            <a:chOff x="4237" y="2328"/>
            <a:chExt cx="1095" cy="318"/>
          </a:xfrm>
        </p:grpSpPr>
        <p:sp>
          <p:nvSpPr>
            <p:cNvPr id="21531" name="AutoShape 33"/>
            <p:cNvSpPr>
              <a:spLocks noChangeArrowheads="1"/>
            </p:cNvSpPr>
            <p:nvPr/>
          </p:nvSpPr>
          <p:spPr bwMode="auto">
            <a:xfrm>
              <a:off x="4237" y="2328"/>
              <a:ext cx="1095"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round/>
                  <a:headEnd/>
                  <a:tailEnd/>
                </a14:hiddenLine>
              </a:ext>
            </a:extLst>
          </p:spPr>
          <p:txBody>
            <a:bodyPr wrap="none" anchor="ctr"/>
            <a:lstStyle/>
            <a:p>
              <a:endParaRPr lang="en-US"/>
            </a:p>
          </p:txBody>
        </p:sp>
        <p:sp>
          <p:nvSpPr>
            <p:cNvPr id="21532" name="AutoShape 34"/>
            <p:cNvSpPr>
              <a:spLocks noChangeArrowheads="1"/>
            </p:cNvSpPr>
            <p:nvPr/>
          </p:nvSpPr>
          <p:spPr bwMode="auto">
            <a:xfrm>
              <a:off x="4244" y="2328"/>
              <a:ext cx="1080" cy="316"/>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FF0000"/>
                  </a:solidFill>
                  <a:latin typeface="Tahoma" charset="0"/>
                </a:rPr>
                <a:t>Store data</a:t>
              </a:r>
            </a:p>
          </p:txBody>
        </p:sp>
      </p:grpSp>
      <p:grpSp>
        <p:nvGrpSpPr>
          <p:cNvPr id="21525" name="Group 35"/>
          <p:cNvGrpSpPr>
            <a:grpSpLocks/>
          </p:cNvGrpSpPr>
          <p:nvPr/>
        </p:nvGrpSpPr>
        <p:grpSpPr bwMode="auto">
          <a:xfrm>
            <a:off x="6100763" y="4495800"/>
            <a:ext cx="790575" cy="458788"/>
            <a:chOff x="4237" y="3122"/>
            <a:chExt cx="549" cy="318"/>
          </a:xfrm>
        </p:grpSpPr>
        <p:sp>
          <p:nvSpPr>
            <p:cNvPr id="21529" name="AutoShape 36"/>
            <p:cNvSpPr>
              <a:spLocks noChangeArrowheads="1"/>
            </p:cNvSpPr>
            <p:nvPr/>
          </p:nvSpPr>
          <p:spPr bwMode="auto">
            <a:xfrm>
              <a:off x="4237" y="3122"/>
              <a:ext cx="549"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round/>
                  <a:headEnd/>
                  <a:tailEnd/>
                </a14:hiddenLine>
              </a:ext>
            </a:extLst>
          </p:spPr>
          <p:txBody>
            <a:bodyPr wrap="none" anchor="ctr"/>
            <a:lstStyle/>
            <a:p>
              <a:endParaRPr lang="en-US"/>
            </a:p>
          </p:txBody>
        </p:sp>
        <p:sp>
          <p:nvSpPr>
            <p:cNvPr id="21530" name="AutoShape 37"/>
            <p:cNvSpPr>
              <a:spLocks noChangeArrowheads="1"/>
            </p:cNvSpPr>
            <p:nvPr/>
          </p:nvSpPr>
          <p:spPr bwMode="auto">
            <a:xfrm>
              <a:off x="4244" y="3122"/>
              <a:ext cx="535" cy="314"/>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chemeClr val="accent2"/>
                  </a:solidFill>
                  <a:latin typeface="Tahoma" charset="0"/>
                </a:rPr>
                <a:t>Wait</a:t>
              </a:r>
            </a:p>
          </p:txBody>
        </p:sp>
      </p:grpSp>
      <p:grpSp>
        <p:nvGrpSpPr>
          <p:cNvPr id="21526" name="Group 38"/>
          <p:cNvGrpSpPr>
            <a:grpSpLocks/>
          </p:cNvGrpSpPr>
          <p:nvPr/>
        </p:nvGrpSpPr>
        <p:grpSpPr bwMode="auto">
          <a:xfrm>
            <a:off x="6100763" y="5791200"/>
            <a:ext cx="1603375" cy="455613"/>
            <a:chOff x="4237" y="4021"/>
            <a:chExt cx="1113" cy="317"/>
          </a:xfrm>
        </p:grpSpPr>
        <p:sp>
          <p:nvSpPr>
            <p:cNvPr id="21527" name="AutoShape 39"/>
            <p:cNvSpPr>
              <a:spLocks noChangeArrowheads="1"/>
            </p:cNvSpPr>
            <p:nvPr/>
          </p:nvSpPr>
          <p:spPr bwMode="auto">
            <a:xfrm>
              <a:off x="4237" y="4021"/>
              <a:ext cx="1114"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1528" name="AutoShape 40"/>
            <p:cNvSpPr>
              <a:spLocks noChangeArrowheads="1"/>
            </p:cNvSpPr>
            <p:nvPr/>
          </p:nvSpPr>
          <p:spPr bwMode="auto">
            <a:xfrm>
              <a:off x="4237" y="4021"/>
              <a:ext cx="1114"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000000"/>
                  </a:solidFill>
                  <a:latin typeface="Tahoma" charset="0"/>
                </a:rPr>
                <a:t>Connected</a:t>
              </a:r>
            </a:p>
          </p:txBody>
        </p:sp>
      </p:grpSp>
    </p:spTree>
    <p:extLst>
      <p:ext uri="{BB962C8B-B14F-4D97-AF65-F5344CB8AC3E}">
        <p14:creationId xmlns:p14="http://schemas.microsoft.com/office/powerpoint/2010/main" val="305574865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FF715B3-DF58-5445-98FF-B419C6E122EB}" type="slidenum">
              <a:rPr lang="en-US"/>
              <a:pPr>
                <a:defRPr/>
              </a:pPr>
              <a:t>13</a:t>
            </a:fld>
            <a:endParaRPr lang="en-US"/>
          </a:p>
        </p:txBody>
      </p:sp>
      <p:sp>
        <p:nvSpPr>
          <p:cNvPr id="13314" name="Rectangle 2"/>
          <p:cNvSpPr>
            <a:spLocks noGrp="1" noChangeArrowheads="1"/>
          </p:cNvSpPr>
          <p:nvPr>
            <p:ph type="title"/>
          </p:nvPr>
        </p:nvSpPr>
        <p:spPr>
          <a:xfrm>
            <a:off x="406400" y="228600"/>
            <a:ext cx="7770813" cy="914400"/>
          </a:xfrm>
          <a:extLs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nchor="b"/>
          <a:lstStyle/>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cs typeface="+mj-cs"/>
              </a:rPr>
              <a:t>TCP Handshake</a:t>
            </a:r>
          </a:p>
        </p:txBody>
      </p:sp>
      <p:sp>
        <p:nvSpPr>
          <p:cNvPr id="13315" name="Rectangle 3"/>
          <p:cNvSpPr>
            <a:spLocks noGrp="1" noChangeArrowheads="1"/>
          </p:cNvSpPr>
          <p:nvPr>
            <p:ph type="body" idx="1"/>
          </p:nvPr>
        </p:nvSpPr>
        <p:spPr>
          <a:xfrm>
            <a:off x="533400" y="1524000"/>
            <a:ext cx="7847013" cy="4713288"/>
          </a:xfrm>
          <a:extLs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normAutofit lnSpcReduction="10000"/>
          </a:bodyPr>
          <a:lstStyle/>
          <a:p>
            <a:pPr marL="430213" indent="-323850" defTabSz="457200" eaLnBrk="1" hangingPunct="1">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cs typeface="+mn-cs"/>
              </a:rPr>
              <a:t>Each arriving SYN stores state at the server</a:t>
            </a:r>
          </a:p>
          <a:p>
            <a:pPr marL="862013"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TCP Control Block (TCB) </a:t>
            </a:r>
          </a:p>
          <a:p>
            <a:pPr marL="862013"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 280 bytes</a:t>
            </a:r>
          </a:p>
          <a:p>
            <a:pPr marL="1293813" lvl="2" indent="-21590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FlowID, timer info, Sequence number, flow control status, out-of-band data, MSS, other options agreed to</a:t>
            </a:r>
          </a:p>
          <a:p>
            <a:pPr marL="862013" lvl="1" defTabSz="457200" eaLnBrk="1" hangingPunct="1">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Half-open TCB entries exist until timeout</a:t>
            </a:r>
          </a:p>
          <a:p>
            <a:pPr marL="862013" lvl="1" defTabSz="457200" eaLnBrk="1" hangingPunct="1">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Fixed bound on half-open connections</a:t>
            </a:r>
          </a:p>
          <a:p>
            <a:pPr marL="862013" lvl="1" defTabSz="457200" eaLnBrk="1" hangingPunct="1">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mtClean="0"/>
          </a:p>
          <a:p>
            <a:pPr marL="430213" indent="-323850" defTabSz="457200" eaLnBrk="1" hangingPunct="1">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cs typeface="+mn-cs"/>
              </a:rPr>
              <a:t>Resources exhausted </a:t>
            </a:r>
            <a:r>
              <a:rPr lang="en-GB" smtClean="0">
                <a:latin typeface="Symbol" charset="0"/>
                <a:cs typeface="+mn-cs"/>
              </a:rPr>
              <a:t></a:t>
            </a:r>
            <a:r>
              <a:rPr lang="en-GB" smtClean="0">
                <a:cs typeface="+mn-cs"/>
              </a:rPr>
              <a:t> requests rejected</a:t>
            </a:r>
          </a:p>
        </p:txBody>
      </p:sp>
    </p:spTree>
    <p:extLst>
      <p:ext uri="{BB962C8B-B14F-4D97-AF65-F5344CB8AC3E}">
        <p14:creationId xmlns:p14="http://schemas.microsoft.com/office/powerpoint/2010/main" val="202734687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1014F6F2-5C5B-564E-86AD-C2F5BAA7F95D}" type="slidenum">
              <a:rPr lang="en-US"/>
              <a:pPr>
                <a:defRPr/>
              </a:pPr>
              <a:t>14</a:t>
            </a:fld>
            <a:endParaRPr lang="en-US"/>
          </a:p>
        </p:txBody>
      </p:sp>
      <p:sp>
        <p:nvSpPr>
          <p:cNvPr id="15362" name="Rectangle 2"/>
          <p:cNvSpPr>
            <a:spLocks noGrp="1" noChangeArrowheads="1"/>
          </p:cNvSpPr>
          <p:nvPr>
            <p:ph type="title"/>
          </p:nvPr>
        </p:nvSpPr>
        <p:spPr>
          <a:xfrm>
            <a:off x="671513" y="527050"/>
            <a:ext cx="7807325" cy="1230313"/>
          </a:xfrm>
          <a:extLs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lstStyle/>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cs typeface="+mj-cs"/>
              </a:rPr>
              <a:t>TCP SYN Flooding</a:t>
            </a:r>
          </a:p>
        </p:txBody>
      </p:sp>
      <p:sp>
        <p:nvSpPr>
          <p:cNvPr id="15363" name="Rectangle 3"/>
          <p:cNvSpPr>
            <a:spLocks noGrp="1" noChangeArrowheads="1"/>
          </p:cNvSpPr>
          <p:nvPr>
            <p:ph type="body" idx="1"/>
          </p:nvPr>
        </p:nvSpPr>
        <p:spPr>
          <a:xfrm>
            <a:off x="671513" y="1828800"/>
            <a:ext cx="7807325" cy="4405313"/>
          </a:xfrm>
          <a:extLs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normAutofit lnSpcReduction="10000"/>
          </a:bodyPr>
          <a:lstStyle/>
          <a:p>
            <a:pPr marL="430213" indent="-32385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b="1" smtClean="0">
                <a:solidFill>
                  <a:srgbClr val="FF0000"/>
                </a:solidFill>
                <a:cs typeface="+mn-cs"/>
              </a:rPr>
              <a:t>Problem:</a:t>
            </a:r>
            <a:r>
              <a:rPr lang="en-GB" smtClean="0">
                <a:cs typeface="+mn-cs"/>
              </a:rPr>
              <a:t> No client authentication of packets before resources allocated</a:t>
            </a:r>
          </a:p>
          <a:p>
            <a:pPr marL="862013"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mtClean="0"/>
          </a:p>
          <a:p>
            <a:pPr marL="430213" indent="-32385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cs typeface="+mn-cs"/>
              </a:rPr>
              <a:t>Attacker sends many connection requests</a:t>
            </a:r>
          </a:p>
          <a:p>
            <a:pPr marL="862013"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Spoofed source addresses</a:t>
            </a:r>
          </a:p>
          <a:p>
            <a:pPr marL="862013"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RSTs quickly generated if source address exists</a:t>
            </a:r>
          </a:p>
          <a:p>
            <a:pPr marL="862013"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No reply for non-existent sources</a:t>
            </a:r>
          </a:p>
          <a:p>
            <a:pPr marL="1293813" lvl="2" indent="-21590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Attacker exhausts TCP buffer to w/ half-open connections</a:t>
            </a:r>
          </a:p>
        </p:txBody>
      </p:sp>
    </p:spTree>
    <p:extLst>
      <p:ext uri="{BB962C8B-B14F-4D97-AF65-F5344CB8AC3E}">
        <p14:creationId xmlns:p14="http://schemas.microsoft.com/office/powerpoint/2010/main" val="164931250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4"/>
          <p:cNvSpPr>
            <a:spLocks noGrp="1"/>
          </p:cNvSpPr>
          <p:nvPr>
            <p:ph type="sldNum" sz="quarter" idx="12"/>
          </p:nvPr>
        </p:nvSpPr>
        <p:spPr/>
        <p:txBody>
          <a:bodyPr/>
          <a:lstStyle/>
          <a:p>
            <a:pPr>
              <a:defRPr/>
            </a:pPr>
            <a:fld id="{0D4B40D3-9D64-C04D-926F-ABE2FDC33E73}" type="slidenum">
              <a:rPr lang="en-US"/>
              <a:pPr>
                <a:defRPr/>
              </a:pPr>
              <a:t>15</a:t>
            </a:fld>
            <a:endParaRPr lang="en-US"/>
          </a:p>
        </p:txBody>
      </p:sp>
      <p:sp>
        <p:nvSpPr>
          <p:cNvPr id="17410" name="Rectangle 2"/>
          <p:cNvSpPr>
            <a:spLocks noGrp="1" noChangeArrowheads="1"/>
          </p:cNvSpPr>
          <p:nvPr>
            <p:ph type="title"/>
          </p:nvPr>
        </p:nvSpPr>
        <p:spPr>
          <a:xfrm>
            <a:off x="406400" y="228600"/>
            <a:ext cx="7770813" cy="914400"/>
          </a:xfrm>
          <a:extLs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nchor="b"/>
          <a:lstStyle/>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mtClean="0">
                <a:cs typeface="+mj-cs"/>
              </a:rPr>
              <a:t>SYN Flooding</a:t>
            </a:r>
          </a:p>
        </p:txBody>
      </p:sp>
      <p:sp>
        <p:nvSpPr>
          <p:cNvPr id="27651" name="Line 3"/>
          <p:cNvSpPr>
            <a:spLocks noChangeShapeType="1"/>
          </p:cNvSpPr>
          <p:nvPr/>
        </p:nvSpPr>
        <p:spPr bwMode="auto">
          <a:xfrm>
            <a:off x="1784350" y="2667000"/>
            <a:ext cx="4113213" cy="762000"/>
          </a:xfrm>
          <a:prstGeom prst="line">
            <a:avLst/>
          </a:prstGeom>
          <a:noFill/>
          <a:ln w="2844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7652" name="Group 4"/>
          <p:cNvGrpSpPr>
            <a:grpSpLocks/>
          </p:cNvGrpSpPr>
          <p:nvPr/>
        </p:nvGrpSpPr>
        <p:grpSpPr bwMode="auto">
          <a:xfrm>
            <a:off x="1600200" y="1752600"/>
            <a:ext cx="365125" cy="457200"/>
            <a:chOff x="1111" y="1217"/>
            <a:chExt cx="254" cy="317"/>
          </a:xfrm>
        </p:grpSpPr>
        <p:sp>
          <p:nvSpPr>
            <p:cNvPr id="27688" name="AutoShape 5"/>
            <p:cNvSpPr>
              <a:spLocks noChangeArrowheads="1"/>
            </p:cNvSpPr>
            <p:nvPr/>
          </p:nvSpPr>
          <p:spPr bwMode="auto">
            <a:xfrm>
              <a:off x="1111" y="1217"/>
              <a:ext cx="255" cy="318"/>
            </a:xfrm>
            <a:prstGeom prst="roundRect">
              <a:avLst>
                <a:gd name="adj" fmla="val 39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89" name="AutoShape 6"/>
            <p:cNvSpPr>
              <a:spLocks noChangeArrowheads="1"/>
            </p:cNvSpPr>
            <p:nvPr/>
          </p:nvSpPr>
          <p:spPr bwMode="auto">
            <a:xfrm>
              <a:off x="1111" y="1217"/>
              <a:ext cx="255" cy="318"/>
            </a:xfrm>
            <a:prstGeom prst="roundRect">
              <a:avLst>
                <a:gd name="adj" fmla="val 39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000000"/>
                  </a:solidFill>
                  <a:latin typeface="Tahoma" charset="0"/>
                </a:rPr>
                <a:t>C</a:t>
              </a:r>
            </a:p>
          </p:txBody>
        </p:sp>
      </p:grpSp>
      <p:grpSp>
        <p:nvGrpSpPr>
          <p:cNvPr id="27653" name="Group 7"/>
          <p:cNvGrpSpPr>
            <a:grpSpLocks/>
          </p:cNvGrpSpPr>
          <p:nvPr/>
        </p:nvGrpSpPr>
        <p:grpSpPr bwMode="auto">
          <a:xfrm>
            <a:off x="5721350" y="1806575"/>
            <a:ext cx="352425" cy="455613"/>
            <a:chOff x="3973" y="1254"/>
            <a:chExt cx="245" cy="317"/>
          </a:xfrm>
        </p:grpSpPr>
        <p:sp>
          <p:nvSpPr>
            <p:cNvPr id="27686" name="AutoShape 8"/>
            <p:cNvSpPr>
              <a:spLocks noChangeArrowheads="1"/>
            </p:cNvSpPr>
            <p:nvPr/>
          </p:nvSpPr>
          <p:spPr bwMode="auto">
            <a:xfrm>
              <a:off x="3973" y="1254"/>
              <a:ext cx="246" cy="318"/>
            </a:xfrm>
            <a:prstGeom prst="roundRect">
              <a:avLst>
                <a:gd name="adj" fmla="val 40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87" name="AutoShape 9"/>
            <p:cNvSpPr>
              <a:spLocks noChangeArrowheads="1"/>
            </p:cNvSpPr>
            <p:nvPr/>
          </p:nvSpPr>
          <p:spPr bwMode="auto">
            <a:xfrm>
              <a:off x="3973" y="1254"/>
              <a:ext cx="246" cy="318"/>
            </a:xfrm>
            <a:prstGeom prst="roundRect">
              <a:avLst>
                <a:gd name="adj" fmla="val 40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000000"/>
                  </a:solidFill>
                  <a:latin typeface="Tahoma" charset="0"/>
                </a:rPr>
                <a:t>S</a:t>
              </a:r>
            </a:p>
          </p:txBody>
        </p:sp>
      </p:grpSp>
      <p:grpSp>
        <p:nvGrpSpPr>
          <p:cNvPr id="27654" name="Group 10"/>
          <p:cNvGrpSpPr>
            <a:grpSpLocks/>
          </p:cNvGrpSpPr>
          <p:nvPr/>
        </p:nvGrpSpPr>
        <p:grpSpPr bwMode="auto">
          <a:xfrm>
            <a:off x="3116263" y="2438400"/>
            <a:ext cx="966787" cy="455613"/>
            <a:chOff x="2164" y="1693"/>
            <a:chExt cx="671" cy="317"/>
          </a:xfrm>
        </p:grpSpPr>
        <p:sp>
          <p:nvSpPr>
            <p:cNvPr id="27684" name="AutoShape 11"/>
            <p:cNvSpPr>
              <a:spLocks noChangeArrowheads="1"/>
            </p:cNvSpPr>
            <p:nvPr/>
          </p:nvSpPr>
          <p:spPr bwMode="auto">
            <a:xfrm>
              <a:off x="2164" y="1693"/>
              <a:ext cx="672"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85" name="AutoShape 12"/>
            <p:cNvSpPr>
              <a:spLocks noChangeArrowheads="1"/>
            </p:cNvSpPr>
            <p:nvPr/>
          </p:nvSpPr>
          <p:spPr bwMode="auto">
            <a:xfrm>
              <a:off x="2164" y="1693"/>
              <a:ext cx="672"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000000"/>
                  </a:solidFill>
                  <a:latin typeface="Tahoma" charset="0"/>
                </a:rPr>
                <a:t>SYN</a:t>
              </a:r>
              <a:r>
                <a:rPr lang="en-GB" sz="2400" baseline="-25000">
                  <a:solidFill>
                    <a:srgbClr val="000000"/>
                  </a:solidFill>
                  <a:latin typeface="Tahoma" charset="0"/>
                </a:rPr>
                <a:t>C1</a:t>
              </a:r>
            </a:p>
          </p:txBody>
        </p:sp>
      </p:grpSp>
      <p:sp>
        <p:nvSpPr>
          <p:cNvPr id="27655" name="Line 13"/>
          <p:cNvSpPr>
            <a:spLocks noChangeShapeType="1"/>
          </p:cNvSpPr>
          <p:nvPr/>
        </p:nvSpPr>
        <p:spPr bwMode="auto">
          <a:xfrm>
            <a:off x="5942013" y="2362200"/>
            <a:ext cx="1587" cy="1066800"/>
          </a:xfrm>
          <a:prstGeom prst="line">
            <a:avLst/>
          </a:prstGeom>
          <a:noFill/>
          <a:ln w="7632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6" name="Line 14"/>
          <p:cNvSpPr>
            <a:spLocks noChangeShapeType="1"/>
          </p:cNvSpPr>
          <p:nvPr/>
        </p:nvSpPr>
        <p:spPr bwMode="auto">
          <a:xfrm>
            <a:off x="1784350" y="2286000"/>
            <a:ext cx="1588" cy="379413"/>
          </a:xfrm>
          <a:prstGeom prst="line">
            <a:avLst/>
          </a:prstGeom>
          <a:noFill/>
          <a:ln w="7632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57" name="Group 15"/>
          <p:cNvGrpSpPr>
            <a:grpSpLocks/>
          </p:cNvGrpSpPr>
          <p:nvPr/>
        </p:nvGrpSpPr>
        <p:grpSpPr bwMode="auto">
          <a:xfrm>
            <a:off x="6100763" y="2514600"/>
            <a:ext cx="1382712" cy="458788"/>
            <a:chOff x="4237" y="1746"/>
            <a:chExt cx="960" cy="318"/>
          </a:xfrm>
        </p:grpSpPr>
        <p:sp>
          <p:nvSpPr>
            <p:cNvPr id="27682" name="AutoShape 16"/>
            <p:cNvSpPr>
              <a:spLocks noChangeArrowheads="1"/>
            </p:cNvSpPr>
            <p:nvPr/>
          </p:nvSpPr>
          <p:spPr bwMode="auto">
            <a:xfrm>
              <a:off x="4237" y="1746"/>
              <a:ext cx="960"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round/>
                  <a:headEnd/>
                  <a:tailEnd/>
                </a14:hiddenLine>
              </a:ext>
            </a:extLst>
          </p:spPr>
          <p:txBody>
            <a:bodyPr wrap="none" anchor="ctr"/>
            <a:lstStyle/>
            <a:p>
              <a:endParaRPr lang="en-US"/>
            </a:p>
          </p:txBody>
        </p:sp>
        <p:sp>
          <p:nvSpPr>
            <p:cNvPr id="27683" name="AutoShape 17"/>
            <p:cNvSpPr>
              <a:spLocks noChangeArrowheads="1"/>
            </p:cNvSpPr>
            <p:nvPr/>
          </p:nvSpPr>
          <p:spPr bwMode="auto">
            <a:xfrm>
              <a:off x="4244" y="1746"/>
              <a:ext cx="946" cy="314"/>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FF0000"/>
                  </a:solidFill>
                  <a:latin typeface="Tahoma" charset="0"/>
                </a:rPr>
                <a:t>Listening</a:t>
              </a:r>
            </a:p>
          </p:txBody>
        </p:sp>
      </p:grpSp>
      <p:grpSp>
        <p:nvGrpSpPr>
          <p:cNvPr id="27658" name="Group 18"/>
          <p:cNvGrpSpPr>
            <a:grpSpLocks/>
          </p:cNvGrpSpPr>
          <p:nvPr/>
        </p:nvGrpSpPr>
        <p:grpSpPr bwMode="auto">
          <a:xfrm>
            <a:off x="6100763" y="3352800"/>
            <a:ext cx="1577975" cy="457200"/>
            <a:chOff x="4237" y="2328"/>
            <a:chExt cx="1095" cy="318"/>
          </a:xfrm>
        </p:grpSpPr>
        <p:sp>
          <p:nvSpPr>
            <p:cNvPr id="27680" name="AutoShape 19"/>
            <p:cNvSpPr>
              <a:spLocks noChangeArrowheads="1"/>
            </p:cNvSpPr>
            <p:nvPr/>
          </p:nvSpPr>
          <p:spPr bwMode="auto">
            <a:xfrm>
              <a:off x="4237" y="2328"/>
              <a:ext cx="1095"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round/>
                  <a:headEnd/>
                  <a:tailEnd/>
                </a14:hiddenLine>
              </a:ext>
            </a:extLst>
          </p:spPr>
          <p:txBody>
            <a:bodyPr wrap="none" anchor="ctr"/>
            <a:lstStyle/>
            <a:p>
              <a:endParaRPr lang="en-US"/>
            </a:p>
          </p:txBody>
        </p:sp>
        <p:sp>
          <p:nvSpPr>
            <p:cNvPr id="27681" name="AutoShape 20"/>
            <p:cNvSpPr>
              <a:spLocks noChangeArrowheads="1"/>
            </p:cNvSpPr>
            <p:nvPr/>
          </p:nvSpPr>
          <p:spPr bwMode="auto">
            <a:xfrm>
              <a:off x="4244" y="2328"/>
              <a:ext cx="1080" cy="315"/>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FF0000"/>
                  </a:solidFill>
                  <a:latin typeface="Tahoma" charset="0"/>
                </a:rPr>
                <a:t>Store data</a:t>
              </a:r>
            </a:p>
          </p:txBody>
        </p:sp>
      </p:grpSp>
      <p:sp>
        <p:nvSpPr>
          <p:cNvPr id="27659" name="Line 21"/>
          <p:cNvSpPr>
            <a:spLocks noChangeShapeType="1"/>
          </p:cNvSpPr>
          <p:nvPr/>
        </p:nvSpPr>
        <p:spPr bwMode="auto">
          <a:xfrm flipH="1">
            <a:off x="5938838" y="3429000"/>
            <a:ext cx="6350" cy="2998788"/>
          </a:xfrm>
          <a:prstGeom prst="line">
            <a:avLst/>
          </a:prstGeom>
          <a:noFill/>
          <a:ln w="7632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0" name="Line 22"/>
          <p:cNvSpPr>
            <a:spLocks noChangeShapeType="1"/>
          </p:cNvSpPr>
          <p:nvPr/>
        </p:nvSpPr>
        <p:spPr bwMode="auto">
          <a:xfrm>
            <a:off x="1784350" y="3276600"/>
            <a:ext cx="4113213" cy="762000"/>
          </a:xfrm>
          <a:prstGeom prst="line">
            <a:avLst/>
          </a:prstGeom>
          <a:noFill/>
          <a:ln w="2844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7661" name="Group 23"/>
          <p:cNvGrpSpPr>
            <a:grpSpLocks/>
          </p:cNvGrpSpPr>
          <p:nvPr/>
        </p:nvGrpSpPr>
        <p:grpSpPr bwMode="auto">
          <a:xfrm>
            <a:off x="3116263" y="3048000"/>
            <a:ext cx="966787" cy="455613"/>
            <a:chOff x="2164" y="2116"/>
            <a:chExt cx="671" cy="317"/>
          </a:xfrm>
        </p:grpSpPr>
        <p:sp>
          <p:nvSpPr>
            <p:cNvPr id="27678" name="AutoShape 24"/>
            <p:cNvSpPr>
              <a:spLocks noChangeArrowheads="1"/>
            </p:cNvSpPr>
            <p:nvPr/>
          </p:nvSpPr>
          <p:spPr bwMode="auto">
            <a:xfrm>
              <a:off x="2164" y="2116"/>
              <a:ext cx="672"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79" name="AutoShape 25"/>
            <p:cNvSpPr>
              <a:spLocks noChangeArrowheads="1"/>
            </p:cNvSpPr>
            <p:nvPr/>
          </p:nvSpPr>
          <p:spPr bwMode="auto">
            <a:xfrm>
              <a:off x="2164" y="2116"/>
              <a:ext cx="672"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000000"/>
                  </a:solidFill>
                  <a:latin typeface="Tahoma" charset="0"/>
                </a:rPr>
                <a:t>SYN</a:t>
              </a:r>
              <a:r>
                <a:rPr lang="en-GB" sz="2400" baseline="-25000">
                  <a:solidFill>
                    <a:srgbClr val="000000"/>
                  </a:solidFill>
                  <a:latin typeface="Tahoma" charset="0"/>
                </a:rPr>
                <a:t>C2</a:t>
              </a:r>
            </a:p>
          </p:txBody>
        </p:sp>
      </p:grpSp>
      <p:sp>
        <p:nvSpPr>
          <p:cNvPr id="27662" name="Line 26"/>
          <p:cNvSpPr>
            <a:spLocks noChangeShapeType="1"/>
          </p:cNvSpPr>
          <p:nvPr/>
        </p:nvSpPr>
        <p:spPr bwMode="auto">
          <a:xfrm>
            <a:off x="6019800" y="4038600"/>
            <a:ext cx="1588" cy="2389188"/>
          </a:xfrm>
          <a:prstGeom prst="line">
            <a:avLst/>
          </a:prstGeom>
          <a:noFill/>
          <a:ln w="7632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3" name="Line 27"/>
          <p:cNvSpPr>
            <a:spLocks noChangeShapeType="1"/>
          </p:cNvSpPr>
          <p:nvPr/>
        </p:nvSpPr>
        <p:spPr bwMode="auto">
          <a:xfrm>
            <a:off x="1784350" y="3935413"/>
            <a:ext cx="4113213" cy="762000"/>
          </a:xfrm>
          <a:prstGeom prst="line">
            <a:avLst/>
          </a:prstGeom>
          <a:noFill/>
          <a:ln w="2844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7664" name="Group 28"/>
          <p:cNvGrpSpPr>
            <a:grpSpLocks/>
          </p:cNvGrpSpPr>
          <p:nvPr/>
        </p:nvGrpSpPr>
        <p:grpSpPr bwMode="auto">
          <a:xfrm>
            <a:off x="3116263" y="3706813"/>
            <a:ext cx="966787" cy="457200"/>
            <a:chOff x="2164" y="2574"/>
            <a:chExt cx="671" cy="317"/>
          </a:xfrm>
        </p:grpSpPr>
        <p:sp>
          <p:nvSpPr>
            <p:cNvPr id="27676" name="AutoShape 29"/>
            <p:cNvSpPr>
              <a:spLocks noChangeArrowheads="1"/>
            </p:cNvSpPr>
            <p:nvPr/>
          </p:nvSpPr>
          <p:spPr bwMode="auto">
            <a:xfrm>
              <a:off x="2164" y="2574"/>
              <a:ext cx="672"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77" name="AutoShape 30"/>
            <p:cNvSpPr>
              <a:spLocks noChangeArrowheads="1"/>
            </p:cNvSpPr>
            <p:nvPr/>
          </p:nvSpPr>
          <p:spPr bwMode="auto">
            <a:xfrm>
              <a:off x="2164" y="2574"/>
              <a:ext cx="672"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000000"/>
                  </a:solidFill>
                  <a:latin typeface="Tahoma" charset="0"/>
                </a:rPr>
                <a:t>SYN</a:t>
              </a:r>
              <a:r>
                <a:rPr lang="en-GB" sz="2400" baseline="-25000">
                  <a:solidFill>
                    <a:srgbClr val="000000"/>
                  </a:solidFill>
                  <a:latin typeface="Tahoma" charset="0"/>
                </a:rPr>
                <a:t>C3</a:t>
              </a:r>
            </a:p>
          </p:txBody>
        </p:sp>
      </p:grpSp>
      <p:sp>
        <p:nvSpPr>
          <p:cNvPr id="27665" name="Line 31"/>
          <p:cNvSpPr>
            <a:spLocks noChangeShapeType="1"/>
          </p:cNvSpPr>
          <p:nvPr/>
        </p:nvSpPr>
        <p:spPr bwMode="auto">
          <a:xfrm>
            <a:off x="6089650" y="4697413"/>
            <a:ext cx="6350" cy="1731962"/>
          </a:xfrm>
          <a:prstGeom prst="line">
            <a:avLst/>
          </a:prstGeom>
          <a:noFill/>
          <a:ln w="7632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6" name="Line 32"/>
          <p:cNvSpPr>
            <a:spLocks noChangeShapeType="1"/>
          </p:cNvSpPr>
          <p:nvPr/>
        </p:nvSpPr>
        <p:spPr bwMode="auto">
          <a:xfrm>
            <a:off x="1784350" y="4621213"/>
            <a:ext cx="4113213" cy="762000"/>
          </a:xfrm>
          <a:prstGeom prst="line">
            <a:avLst/>
          </a:prstGeom>
          <a:noFill/>
          <a:ln w="2844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7667" name="Group 33"/>
          <p:cNvGrpSpPr>
            <a:grpSpLocks/>
          </p:cNvGrpSpPr>
          <p:nvPr/>
        </p:nvGrpSpPr>
        <p:grpSpPr bwMode="auto">
          <a:xfrm>
            <a:off x="3116263" y="4392613"/>
            <a:ext cx="966787" cy="455612"/>
            <a:chOff x="2164" y="3050"/>
            <a:chExt cx="671" cy="317"/>
          </a:xfrm>
        </p:grpSpPr>
        <p:sp>
          <p:nvSpPr>
            <p:cNvPr id="27674" name="AutoShape 34"/>
            <p:cNvSpPr>
              <a:spLocks noChangeArrowheads="1"/>
            </p:cNvSpPr>
            <p:nvPr/>
          </p:nvSpPr>
          <p:spPr bwMode="auto">
            <a:xfrm>
              <a:off x="2164" y="3050"/>
              <a:ext cx="672"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75" name="AutoShape 35"/>
            <p:cNvSpPr>
              <a:spLocks noChangeArrowheads="1"/>
            </p:cNvSpPr>
            <p:nvPr/>
          </p:nvSpPr>
          <p:spPr bwMode="auto">
            <a:xfrm>
              <a:off x="2164" y="3050"/>
              <a:ext cx="672"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000000"/>
                  </a:solidFill>
                  <a:latin typeface="Tahoma" charset="0"/>
                </a:rPr>
                <a:t>SYN</a:t>
              </a:r>
              <a:r>
                <a:rPr lang="en-GB" sz="2400" baseline="-25000">
                  <a:solidFill>
                    <a:srgbClr val="000000"/>
                  </a:solidFill>
                  <a:latin typeface="Tahoma" charset="0"/>
                </a:rPr>
                <a:t>C4</a:t>
              </a:r>
            </a:p>
          </p:txBody>
        </p:sp>
      </p:grpSp>
      <p:sp>
        <p:nvSpPr>
          <p:cNvPr id="27668" name="Line 36"/>
          <p:cNvSpPr>
            <a:spLocks noChangeShapeType="1"/>
          </p:cNvSpPr>
          <p:nvPr/>
        </p:nvSpPr>
        <p:spPr bwMode="auto">
          <a:xfrm>
            <a:off x="6172200" y="5383213"/>
            <a:ext cx="1588" cy="1044575"/>
          </a:xfrm>
          <a:prstGeom prst="line">
            <a:avLst/>
          </a:prstGeom>
          <a:noFill/>
          <a:ln w="7632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9" name="Line 37"/>
          <p:cNvSpPr>
            <a:spLocks noChangeShapeType="1"/>
          </p:cNvSpPr>
          <p:nvPr/>
        </p:nvSpPr>
        <p:spPr bwMode="auto">
          <a:xfrm>
            <a:off x="1784350" y="5257800"/>
            <a:ext cx="4113213" cy="762000"/>
          </a:xfrm>
          <a:prstGeom prst="line">
            <a:avLst/>
          </a:prstGeom>
          <a:noFill/>
          <a:ln w="2844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7670" name="Group 38"/>
          <p:cNvGrpSpPr>
            <a:grpSpLocks/>
          </p:cNvGrpSpPr>
          <p:nvPr/>
        </p:nvGrpSpPr>
        <p:grpSpPr bwMode="auto">
          <a:xfrm>
            <a:off x="3116263" y="5029200"/>
            <a:ext cx="966787" cy="455613"/>
            <a:chOff x="2164" y="3492"/>
            <a:chExt cx="671" cy="317"/>
          </a:xfrm>
        </p:grpSpPr>
        <p:sp>
          <p:nvSpPr>
            <p:cNvPr id="27672" name="AutoShape 39"/>
            <p:cNvSpPr>
              <a:spLocks noChangeArrowheads="1"/>
            </p:cNvSpPr>
            <p:nvPr/>
          </p:nvSpPr>
          <p:spPr bwMode="auto">
            <a:xfrm>
              <a:off x="2164" y="3492"/>
              <a:ext cx="672"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73" name="AutoShape 40"/>
            <p:cNvSpPr>
              <a:spLocks noChangeArrowheads="1"/>
            </p:cNvSpPr>
            <p:nvPr/>
          </p:nvSpPr>
          <p:spPr bwMode="auto">
            <a:xfrm>
              <a:off x="2164" y="3492"/>
              <a:ext cx="672"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000000"/>
                  </a:solidFill>
                  <a:latin typeface="Tahoma" charset="0"/>
                </a:rPr>
                <a:t>SYN</a:t>
              </a:r>
              <a:r>
                <a:rPr lang="en-GB" sz="2400" baseline="-25000">
                  <a:solidFill>
                    <a:srgbClr val="000000"/>
                  </a:solidFill>
                  <a:latin typeface="Tahoma" charset="0"/>
                </a:rPr>
                <a:t>C5</a:t>
              </a:r>
            </a:p>
          </p:txBody>
        </p:sp>
      </p:grpSp>
      <p:sp>
        <p:nvSpPr>
          <p:cNvPr id="27671" name="Line 41"/>
          <p:cNvSpPr>
            <a:spLocks noChangeShapeType="1"/>
          </p:cNvSpPr>
          <p:nvPr/>
        </p:nvSpPr>
        <p:spPr bwMode="auto">
          <a:xfrm>
            <a:off x="6248400" y="6019800"/>
            <a:ext cx="1588" cy="407988"/>
          </a:xfrm>
          <a:prstGeom prst="line">
            <a:avLst/>
          </a:prstGeom>
          <a:noFill/>
          <a:ln w="7632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51327472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B96B130-3493-4647-A0B8-6E9380C0BB61}" type="slidenum">
              <a:rPr lang="en-GB"/>
              <a:pPr/>
              <a:t>16</a:t>
            </a:fld>
            <a:endParaRPr lang="en-GB"/>
          </a:p>
        </p:txBody>
      </p:sp>
      <p:sp>
        <p:nvSpPr>
          <p:cNvPr id="1431554" name="Rectangle 2"/>
          <p:cNvSpPr>
            <a:spLocks noGrp="1" noChangeArrowheads="1"/>
          </p:cNvSpPr>
          <p:nvPr>
            <p:ph type="title"/>
          </p:nvPr>
        </p:nvSpPr>
        <p:spPr/>
        <p:txBody>
          <a:bodyPr/>
          <a:lstStyle/>
          <a:p>
            <a:r>
              <a:rPr lang="en-US" dirty="0"/>
              <a:t>A </a:t>
            </a:r>
            <a:r>
              <a:rPr lang="en-US" dirty="0" smtClean="0"/>
              <a:t>Classic </a:t>
            </a:r>
            <a:r>
              <a:rPr lang="en-US" dirty="0"/>
              <a:t>SYN F</a:t>
            </a:r>
            <a:r>
              <a:rPr lang="en-US" dirty="0" smtClean="0"/>
              <a:t>lood </a:t>
            </a:r>
            <a:r>
              <a:rPr lang="en-US" dirty="0"/>
              <a:t>E</a:t>
            </a:r>
            <a:r>
              <a:rPr lang="en-US" dirty="0" smtClean="0"/>
              <a:t>xample</a:t>
            </a:r>
            <a:endParaRPr lang="en-US" dirty="0"/>
          </a:p>
        </p:txBody>
      </p:sp>
      <p:sp>
        <p:nvSpPr>
          <p:cNvPr id="1431555" name="Rectangle 3" descr="Rectangle: Click to edit Master text styles&#10;Second level&#10;Third level&#10;Fourth level&#10;Fifth level"/>
          <p:cNvSpPr>
            <a:spLocks noGrp="1" noChangeArrowheads="1"/>
          </p:cNvSpPr>
          <p:nvPr>
            <p:ph type="body" idx="1"/>
          </p:nvPr>
        </p:nvSpPr>
        <p:spPr>
          <a:xfrm>
            <a:off x="838200" y="1524000"/>
            <a:ext cx="8305800" cy="5257800"/>
          </a:xfrm>
        </p:spPr>
        <p:txBody>
          <a:bodyPr>
            <a:normAutofit lnSpcReduction="10000"/>
          </a:bodyPr>
          <a:lstStyle/>
          <a:p>
            <a:pPr>
              <a:spcBef>
                <a:spcPct val="80000"/>
              </a:spcBef>
            </a:pPr>
            <a:endParaRPr lang="en-US" dirty="0">
              <a:sym typeface="Symbol" charset="0"/>
            </a:endParaRPr>
          </a:p>
          <a:p>
            <a:pPr>
              <a:spcBef>
                <a:spcPct val="0"/>
              </a:spcBef>
            </a:pPr>
            <a:r>
              <a:rPr lang="en-US" b="1" dirty="0">
                <a:sym typeface="Symbol" charset="0"/>
              </a:rPr>
              <a:t>MS </a:t>
            </a:r>
            <a:r>
              <a:rPr lang="en-US" b="1" dirty="0" smtClean="0">
                <a:sym typeface="Symbol" charset="0"/>
              </a:rPr>
              <a:t>Blaster</a:t>
            </a:r>
            <a:r>
              <a:rPr lang="en-US" dirty="0" smtClean="0">
                <a:sym typeface="Symbol" charset="0"/>
              </a:rPr>
              <a:t> </a:t>
            </a:r>
            <a:r>
              <a:rPr lang="en-US" dirty="0">
                <a:sym typeface="Symbol" charset="0"/>
              </a:rPr>
              <a:t>(2003)</a:t>
            </a:r>
          </a:p>
          <a:p>
            <a:pPr lvl="1">
              <a:lnSpc>
                <a:spcPct val="120000"/>
              </a:lnSpc>
            </a:pPr>
            <a:r>
              <a:rPr lang="en-US" dirty="0">
                <a:sym typeface="Symbol" charset="0"/>
              </a:rPr>
              <a:t>Infected machines at noon on Aug 16</a:t>
            </a:r>
            <a:r>
              <a:rPr lang="en-US" baseline="30000" dirty="0">
                <a:sym typeface="Symbol" charset="0"/>
              </a:rPr>
              <a:t>th</a:t>
            </a:r>
            <a:r>
              <a:rPr lang="en-US" dirty="0">
                <a:sym typeface="Symbol" charset="0"/>
              </a:rPr>
              <a:t>:</a:t>
            </a:r>
          </a:p>
          <a:p>
            <a:pPr lvl="2"/>
            <a:r>
              <a:rPr lang="en-US" dirty="0">
                <a:sym typeface="Symbol" charset="0"/>
              </a:rPr>
              <a:t>SYN flood on port 80 to  </a:t>
            </a:r>
            <a:r>
              <a:rPr lang="en-US" b="1" dirty="0" err="1">
                <a:solidFill>
                  <a:srgbClr val="009900"/>
                </a:solidFill>
                <a:sym typeface="Symbol" charset="0"/>
              </a:rPr>
              <a:t>windowsupdate.com</a:t>
            </a:r>
            <a:endParaRPr lang="en-US" b="1" dirty="0">
              <a:solidFill>
                <a:srgbClr val="009900"/>
              </a:solidFill>
              <a:sym typeface="Symbol" charset="0"/>
            </a:endParaRPr>
          </a:p>
          <a:p>
            <a:pPr lvl="2">
              <a:spcBef>
                <a:spcPct val="40000"/>
              </a:spcBef>
            </a:pPr>
            <a:r>
              <a:rPr lang="en-US" dirty="0">
                <a:sym typeface="Symbol" charset="0"/>
              </a:rPr>
              <a:t>50 SYN packets every second. </a:t>
            </a:r>
          </a:p>
          <a:p>
            <a:pPr lvl="3"/>
            <a:r>
              <a:rPr lang="en-US" dirty="0">
                <a:sym typeface="Symbol" charset="0"/>
              </a:rPr>
              <a:t>each packet is 40 bytes.</a:t>
            </a:r>
          </a:p>
          <a:p>
            <a:pPr lvl="2"/>
            <a:r>
              <a:rPr lang="en-US" dirty="0"/>
              <a:t>Spoofed source IP:  </a:t>
            </a:r>
            <a:r>
              <a:rPr lang="en-US" dirty="0" err="1"/>
              <a:t>a.b</a:t>
            </a:r>
            <a:r>
              <a:rPr lang="en-US" b="1" dirty="0" err="1">
                <a:solidFill>
                  <a:schemeClr val="accent2"/>
                </a:solidFill>
              </a:rPr>
              <a:t>.X.Y</a:t>
            </a:r>
            <a:r>
              <a:rPr lang="en-US" dirty="0"/>
              <a:t>   where  X,Y random.</a:t>
            </a:r>
          </a:p>
          <a:p>
            <a:pPr>
              <a:spcBef>
                <a:spcPct val="80000"/>
              </a:spcBef>
            </a:pPr>
            <a:r>
              <a:rPr lang="en-US" b="1" dirty="0" smtClean="0"/>
              <a:t>Defense</a:t>
            </a:r>
            <a:endParaRPr lang="en-US" b="1" dirty="0"/>
          </a:p>
          <a:p>
            <a:pPr lvl="1">
              <a:spcBef>
                <a:spcPct val="30000"/>
              </a:spcBef>
            </a:pPr>
            <a:r>
              <a:rPr lang="en-US" dirty="0"/>
              <a:t>new name: </a:t>
            </a:r>
            <a:r>
              <a:rPr lang="en-US" dirty="0" err="1" smtClean="0">
                <a:solidFill>
                  <a:srgbClr val="009900"/>
                </a:solidFill>
              </a:rPr>
              <a:t>windowsupdate.microsoft.com</a:t>
            </a:r>
            <a:r>
              <a:rPr lang="en-US" dirty="0" smtClean="0"/>
              <a:t> </a:t>
            </a:r>
            <a:endParaRPr lang="en-US" dirty="0"/>
          </a:p>
          <a:p>
            <a:pPr lvl="1"/>
            <a:r>
              <a:rPr lang="en-US" dirty="0"/>
              <a:t>Win update file delivered by Akamai</a:t>
            </a:r>
          </a:p>
          <a:p>
            <a:endParaRPr lang="en-US" dirty="0"/>
          </a:p>
        </p:txBody>
      </p:sp>
    </p:spTree>
    <p:extLst>
      <p:ext uri="{BB962C8B-B14F-4D97-AF65-F5344CB8AC3E}">
        <p14:creationId xmlns:p14="http://schemas.microsoft.com/office/powerpoint/2010/main" val="315963178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770A4B5-3B19-EE4C-914B-F3324AD2E403}" type="slidenum">
              <a:rPr lang="en-GB"/>
              <a:pPr/>
              <a:t>17</a:t>
            </a:fld>
            <a:endParaRPr lang="en-GB"/>
          </a:p>
        </p:txBody>
      </p:sp>
      <p:sp>
        <p:nvSpPr>
          <p:cNvPr id="1412098" name="Rectangle 2"/>
          <p:cNvSpPr>
            <a:spLocks noGrp="1" noChangeArrowheads="1"/>
          </p:cNvSpPr>
          <p:nvPr>
            <p:ph type="title"/>
          </p:nvPr>
        </p:nvSpPr>
        <p:spPr/>
        <p:txBody>
          <a:bodyPr/>
          <a:lstStyle/>
          <a:p>
            <a:r>
              <a:rPr lang="en-US" dirty="0" smtClean="0"/>
              <a:t>Low-Rate SYN Flood Defenses</a:t>
            </a:r>
            <a:endParaRPr lang="en-US" dirty="0"/>
          </a:p>
        </p:txBody>
      </p:sp>
      <p:sp>
        <p:nvSpPr>
          <p:cNvPr id="1412099" name="Rectangle 3" descr="Rectangle: Click to edit Master text styles&#10;Second level&#10;Third level&#10;Fourth level&#10;Fifth level"/>
          <p:cNvSpPr>
            <a:spLocks noGrp="1" noChangeArrowheads="1"/>
          </p:cNvSpPr>
          <p:nvPr>
            <p:ph type="body" idx="1"/>
          </p:nvPr>
        </p:nvSpPr>
        <p:spPr/>
        <p:txBody>
          <a:bodyPr/>
          <a:lstStyle/>
          <a:p>
            <a:endParaRPr lang="en-US" dirty="0"/>
          </a:p>
          <a:p>
            <a:r>
              <a:rPr lang="en-US" dirty="0"/>
              <a:t>Non-solution:</a:t>
            </a:r>
          </a:p>
          <a:p>
            <a:pPr lvl="1"/>
            <a:r>
              <a:rPr lang="en-US" dirty="0"/>
              <a:t>Increase backlog queue size or decrease timeout</a:t>
            </a:r>
          </a:p>
          <a:p>
            <a:endParaRPr lang="en-US" dirty="0"/>
          </a:p>
          <a:p>
            <a:r>
              <a:rPr lang="en-US" u="sng" dirty="0"/>
              <a:t>Correct </a:t>
            </a:r>
            <a:r>
              <a:rPr lang="en-US" u="sng" dirty="0" smtClean="0"/>
              <a:t>Solution</a:t>
            </a:r>
            <a:r>
              <a:rPr lang="en-US" dirty="0"/>
              <a:t>:   </a:t>
            </a:r>
          </a:p>
          <a:p>
            <a:pPr lvl="1"/>
            <a:r>
              <a:rPr lang="en-US" b="1" dirty="0" smtClean="0">
                <a:solidFill>
                  <a:srgbClr val="009900"/>
                </a:solidFill>
              </a:rPr>
              <a:t>SYN cookies</a:t>
            </a:r>
            <a:r>
              <a:rPr lang="en-US" dirty="0"/>
              <a:t>:  remove state from server</a:t>
            </a:r>
          </a:p>
          <a:p>
            <a:pPr lvl="1">
              <a:spcBef>
                <a:spcPct val="40000"/>
              </a:spcBef>
            </a:pPr>
            <a:r>
              <a:rPr lang="en-US" dirty="0"/>
              <a:t>Small performance overhead</a:t>
            </a:r>
          </a:p>
        </p:txBody>
      </p:sp>
    </p:spTree>
    <p:extLst>
      <p:ext uri="{BB962C8B-B14F-4D97-AF65-F5344CB8AC3E}">
        <p14:creationId xmlns:p14="http://schemas.microsoft.com/office/powerpoint/2010/main" val="341363590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5538" name="Rectangle 2"/>
          <p:cNvSpPr>
            <a:spLocks noGrp="1" noChangeArrowheads="1"/>
          </p:cNvSpPr>
          <p:nvPr>
            <p:ph type="title"/>
          </p:nvPr>
        </p:nvSpPr>
        <p:spPr>
          <a:xfrm>
            <a:off x="609600" y="304800"/>
            <a:ext cx="8229600" cy="838200"/>
          </a:xfrm>
        </p:spPr>
        <p:txBody>
          <a:bodyPr/>
          <a:lstStyle/>
          <a:p>
            <a:r>
              <a:rPr lang="en-US" dirty="0"/>
              <a:t>DNS </a:t>
            </a:r>
            <a:r>
              <a:rPr lang="en-US" dirty="0" err="1"/>
              <a:t>DoS</a:t>
            </a:r>
            <a:r>
              <a:rPr lang="en-US" dirty="0"/>
              <a:t> </a:t>
            </a:r>
            <a:r>
              <a:rPr lang="en-US" dirty="0" smtClean="0"/>
              <a:t>Attacks</a:t>
            </a:r>
            <a:endParaRPr lang="en-US" sz="2800" dirty="0"/>
          </a:p>
        </p:txBody>
      </p:sp>
      <p:sp>
        <p:nvSpPr>
          <p:cNvPr id="1345539" name="Rectangle 3" descr="Rectangle: Click to edit Master text styles&#10;Second level&#10;Third level&#10;Fourth level&#10;Fifth level"/>
          <p:cNvSpPr>
            <a:spLocks noGrp="1" noChangeArrowheads="1"/>
          </p:cNvSpPr>
          <p:nvPr>
            <p:ph type="body" idx="1"/>
          </p:nvPr>
        </p:nvSpPr>
        <p:spPr>
          <a:xfrm>
            <a:off x="685800" y="1524000"/>
            <a:ext cx="8305800" cy="4114955"/>
          </a:xfrm>
        </p:spPr>
        <p:txBody>
          <a:bodyPr>
            <a:noAutofit/>
          </a:bodyPr>
          <a:lstStyle/>
          <a:p>
            <a:pPr>
              <a:lnSpc>
                <a:spcPct val="90000"/>
              </a:lnSpc>
            </a:pPr>
            <a:r>
              <a:rPr lang="en-US" sz="2800" dirty="0"/>
              <a:t>DNS runs on UDP port 53</a:t>
            </a:r>
          </a:p>
          <a:p>
            <a:pPr lvl="1">
              <a:lnSpc>
                <a:spcPct val="90000"/>
              </a:lnSpc>
            </a:pPr>
            <a:r>
              <a:rPr lang="en-US" sz="2400" dirty="0"/>
              <a:t>DNS entry for  </a:t>
            </a:r>
            <a:r>
              <a:rPr lang="en-US" sz="2400" dirty="0" err="1"/>
              <a:t>victim.com</a:t>
            </a:r>
            <a:r>
              <a:rPr lang="en-US" sz="2400" dirty="0"/>
              <a:t>   hosted at </a:t>
            </a:r>
            <a:r>
              <a:rPr lang="en-US" sz="2400" dirty="0" err="1"/>
              <a:t>victim_isp.com</a:t>
            </a:r>
            <a:endParaRPr lang="en-US" sz="2400" dirty="0"/>
          </a:p>
          <a:p>
            <a:pPr>
              <a:lnSpc>
                <a:spcPct val="90000"/>
              </a:lnSpc>
            </a:pPr>
            <a:endParaRPr lang="en-US" sz="2800" dirty="0"/>
          </a:p>
          <a:p>
            <a:pPr>
              <a:lnSpc>
                <a:spcPct val="90000"/>
              </a:lnSpc>
            </a:pPr>
            <a:r>
              <a:rPr lang="en-US" sz="2800" dirty="0" err="1"/>
              <a:t>DDoS</a:t>
            </a:r>
            <a:r>
              <a:rPr lang="en-US" sz="2800" dirty="0"/>
              <a:t> attack:</a:t>
            </a:r>
          </a:p>
          <a:p>
            <a:pPr lvl="1">
              <a:lnSpc>
                <a:spcPct val="90000"/>
              </a:lnSpc>
            </a:pPr>
            <a:r>
              <a:rPr lang="en-US" sz="2400" dirty="0"/>
              <a:t>flood </a:t>
            </a:r>
            <a:r>
              <a:rPr lang="en-US" sz="2400" dirty="0" err="1"/>
              <a:t>victim_isp.com</a:t>
            </a:r>
            <a:r>
              <a:rPr lang="en-US" sz="2400" dirty="0"/>
              <a:t> with requests for </a:t>
            </a:r>
            <a:r>
              <a:rPr lang="en-US" sz="2400" dirty="0" err="1"/>
              <a:t>victim.com</a:t>
            </a:r>
            <a:endParaRPr lang="en-US" sz="2400" dirty="0"/>
          </a:p>
          <a:p>
            <a:pPr lvl="1">
              <a:lnSpc>
                <a:spcPct val="90000"/>
              </a:lnSpc>
            </a:pPr>
            <a:r>
              <a:rPr lang="en-US" sz="2400" b="1" dirty="0"/>
              <a:t>Random source IP address</a:t>
            </a:r>
            <a:r>
              <a:rPr lang="en-US" sz="2400" dirty="0"/>
              <a:t> in UDP packets</a:t>
            </a:r>
          </a:p>
          <a:p>
            <a:pPr lvl="1">
              <a:lnSpc>
                <a:spcPct val="90000"/>
              </a:lnSpc>
            </a:pPr>
            <a:endParaRPr lang="en-US" sz="2400" dirty="0"/>
          </a:p>
          <a:p>
            <a:pPr>
              <a:lnSpc>
                <a:spcPct val="90000"/>
              </a:lnSpc>
            </a:pPr>
            <a:r>
              <a:rPr lang="en-US" sz="2800" dirty="0"/>
              <a:t>Takes out entire DNS server:     (collateral damage)</a:t>
            </a:r>
          </a:p>
          <a:p>
            <a:pPr lvl="1">
              <a:lnSpc>
                <a:spcPct val="90000"/>
              </a:lnSpc>
            </a:pPr>
            <a:r>
              <a:rPr lang="en-US" sz="2400" dirty="0" err="1"/>
              <a:t>bluesecurity</a:t>
            </a:r>
            <a:r>
              <a:rPr lang="en-US" sz="2400" dirty="0"/>
              <a:t> DNS hosted at </a:t>
            </a:r>
            <a:r>
              <a:rPr lang="en-US" sz="2400" dirty="0" err="1"/>
              <a:t>Tucows</a:t>
            </a:r>
            <a:r>
              <a:rPr lang="en-US" sz="2400" dirty="0"/>
              <a:t> DNS server</a:t>
            </a:r>
          </a:p>
          <a:p>
            <a:pPr lvl="1">
              <a:lnSpc>
                <a:spcPct val="90000"/>
              </a:lnSpc>
            </a:pPr>
            <a:r>
              <a:rPr lang="en-US" sz="2400" dirty="0"/>
              <a:t>DNS </a:t>
            </a:r>
            <a:r>
              <a:rPr lang="en-US" sz="2400" dirty="0" err="1"/>
              <a:t>DDoS</a:t>
            </a:r>
            <a:r>
              <a:rPr lang="en-US" sz="2400" dirty="0"/>
              <a:t> took out </a:t>
            </a:r>
            <a:r>
              <a:rPr lang="en-US" sz="2400" dirty="0" err="1"/>
              <a:t>Tucows</a:t>
            </a:r>
            <a:r>
              <a:rPr lang="en-US" sz="2400" dirty="0"/>
              <a:t> hosting many many </a:t>
            </a:r>
            <a:r>
              <a:rPr lang="en-US" sz="2400" dirty="0" smtClean="0"/>
              <a:t>sites</a:t>
            </a:r>
            <a:endParaRPr lang="en-US" sz="2400" dirty="0"/>
          </a:p>
        </p:txBody>
      </p:sp>
    </p:spTree>
    <p:extLst>
      <p:ext uri="{BB962C8B-B14F-4D97-AF65-F5344CB8AC3E}">
        <p14:creationId xmlns:p14="http://schemas.microsoft.com/office/powerpoint/2010/main" val="80835582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81AC3A72-9F38-2F45-9A77-5FF29DD35B2E}" type="slidenum">
              <a:rPr lang="en-GB"/>
              <a:pPr/>
              <a:t>19</a:t>
            </a:fld>
            <a:endParaRPr lang="en-GB"/>
          </a:p>
        </p:txBody>
      </p:sp>
      <p:sp>
        <p:nvSpPr>
          <p:cNvPr id="1435652" name="Rectangle 4"/>
          <p:cNvSpPr>
            <a:spLocks noChangeArrowheads="1"/>
          </p:cNvSpPr>
          <p:nvPr/>
        </p:nvSpPr>
        <p:spPr bwMode="auto">
          <a:xfrm>
            <a:off x="0" y="1143000"/>
            <a:ext cx="2514600" cy="7620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5650" name="Rectangle 2"/>
          <p:cNvSpPr>
            <a:spLocks noGrp="1" noChangeArrowheads="1"/>
          </p:cNvSpPr>
          <p:nvPr>
            <p:ph type="title"/>
          </p:nvPr>
        </p:nvSpPr>
        <p:spPr/>
        <p:txBody>
          <a:bodyPr/>
          <a:lstStyle/>
          <a:p>
            <a:r>
              <a:rPr lang="en-US" dirty="0"/>
              <a:t>Root </a:t>
            </a:r>
            <a:r>
              <a:rPr lang="en-US" dirty="0" smtClean="0"/>
              <a:t>Level </a:t>
            </a:r>
            <a:r>
              <a:rPr lang="en-US" dirty="0"/>
              <a:t>DNS </a:t>
            </a:r>
            <a:r>
              <a:rPr lang="en-US" dirty="0" smtClean="0"/>
              <a:t>Attacks</a:t>
            </a:r>
            <a:endParaRPr lang="en-US" dirty="0"/>
          </a:p>
        </p:txBody>
      </p:sp>
      <p:sp>
        <p:nvSpPr>
          <p:cNvPr id="1435651" name="Rectangle 3" descr="Rectangle: Click to edit Master text styles&#10;Second level&#10;Third level&#10;Fourth level&#10;Fifth level"/>
          <p:cNvSpPr>
            <a:spLocks noGrp="1" noChangeArrowheads="1"/>
          </p:cNvSpPr>
          <p:nvPr>
            <p:ph type="body" idx="1"/>
          </p:nvPr>
        </p:nvSpPr>
        <p:spPr>
          <a:xfrm>
            <a:off x="838200" y="1371600"/>
            <a:ext cx="8001000" cy="5486400"/>
          </a:xfrm>
        </p:spPr>
        <p:txBody>
          <a:bodyPr/>
          <a:lstStyle/>
          <a:p>
            <a:endParaRPr lang="en-US" u="sng"/>
          </a:p>
          <a:p>
            <a:r>
              <a:rPr lang="en-US" u="sng"/>
              <a:t>Feb. 6, 2007</a:t>
            </a:r>
            <a:r>
              <a:rPr lang="en-US"/>
              <a:t>:</a:t>
            </a:r>
          </a:p>
          <a:p>
            <a:pPr lvl="1"/>
            <a:r>
              <a:rPr lang="en-US"/>
              <a:t>Botnet attack on the 13 Internet DNS root servers</a:t>
            </a:r>
          </a:p>
          <a:p>
            <a:pPr lvl="1"/>
            <a:r>
              <a:rPr lang="en-US"/>
              <a:t>Lasted 2.5 hours</a:t>
            </a:r>
          </a:p>
          <a:p>
            <a:pPr lvl="1"/>
            <a:r>
              <a:rPr lang="en-US"/>
              <a:t>None crashed, but two performed badly:</a:t>
            </a:r>
          </a:p>
          <a:p>
            <a:pPr lvl="2"/>
            <a:r>
              <a:rPr lang="en-US"/>
              <a:t>g-root (DoD),   l-root  (ICANN)</a:t>
            </a:r>
          </a:p>
          <a:p>
            <a:pPr lvl="2"/>
            <a:r>
              <a:rPr lang="en-US"/>
              <a:t>Most other root servers use anycast</a:t>
            </a:r>
          </a:p>
        </p:txBody>
      </p:sp>
    </p:spTree>
    <p:extLst>
      <p:ext uri="{BB962C8B-B14F-4D97-AF65-F5344CB8AC3E}">
        <p14:creationId xmlns:p14="http://schemas.microsoft.com/office/powerpoint/2010/main" val="1801189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927100"/>
            <a:ext cx="9144000" cy="4986018"/>
          </a:xfrm>
          <a:prstGeom prst="rect">
            <a:avLst/>
          </a:prstGeom>
        </p:spPr>
      </p:pic>
      <p:cxnSp>
        <p:nvCxnSpPr>
          <p:cNvPr id="6" name="Straight Arrow Connector 5"/>
          <p:cNvCxnSpPr/>
          <p:nvPr/>
        </p:nvCxnSpPr>
        <p:spPr>
          <a:xfrm flipH="1">
            <a:off x="942557" y="726834"/>
            <a:ext cx="686948" cy="1421720"/>
          </a:xfrm>
          <a:prstGeom prst="straightConnector1">
            <a:avLst/>
          </a:prstGeom>
          <a:ln w="76200" cmpd="sng">
            <a:solidFill>
              <a:schemeClr val="accent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3911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0"/>
          </p:nvPr>
        </p:nvSpPr>
        <p:spPr/>
        <p:txBody>
          <a:bodyPr/>
          <a:lstStyle/>
          <a:p>
            <a:fld id="{3D1EE6E3-9BA7-C84B-925C-642F0EAC6F2B}" type="slidenum">
              <a:rPr lang="en-GB"/>
              <a:pPr/>
              <a:t>20</a:t>
            </a:fld>
            <a:endParaRPr lang="en-GB"/>
          </a:p>
        </p:txBody>
      </p:sp>
      <p:sp>
        <p:nvSpPr>
          <p:cNvPr id="1336341" name="Rectangle 21"/>
          <p:cNvSpPr>
            <a:spLocks noChangeArrowheads="1"/>
          </p:cNvSpPr>
          <p:nvPr/>
        </p:nvSpPr>
        <p:spPr bwMode="auto">
          <a:xfrm>
            <a:off x="0" y="1143000"/>
            <a:ext cx="2590800" cy="3810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6322" name="Rectangle 2"/>
          <p:cNvSpPr>
            <a:spLocks noGrp="1" noChangeArrowheads="1"/>
          </p:cNvSpPr>
          <p:nvPr>
            <p:ph type="title"/>
          </p:nvPr>
        </p:nvSpPr>
        <p:spPr>
          <a:xfrm>
            <a:off x="609600" y="152400"/>
            <a:ext cx="7772400" cy="838200"/>
          </a:xfrm>
        </p:spPr>
        <p:txBody>
          <a:bodyPr/>
          <a:lstStyle/>
          <a:p>
            <a:r>
              <a:rPr lang="en-US" dirty="0" err="1" smtClean="0"/>
              <a:t>DoS</a:t>
            </a:r>
            <a:r>
              <a:rPr lang="en-US" dirty="0" smtClean="0"/>
              <a:t> of SSL/TLS</a:t>
            </a:r>
            <a:endParaRPr lang="en-US" dirty="0"/>
          </a:p>
        </p:txBody>
      </p:sp>
      <p:sp>
        <p:nvSpPr>
          <p:cNvPr id="1336323" name="Rectangle 3" descr="Rectangle: Click to edit Master text styles&#10;Second level&#10;Third level&#10;Fourth level&#10;Fifth level"/>
          <p:cNvSpPr>
            <a:spLocks noGrp="1" noChangeArrowheads="1"/>
          </p:cNvSpPr>
          <p:nvPr>
            <p:ph type="body" idx="1"/>
          </p:nvPr>
        </p:nvSpPr>
        <p:spPr>
          <a:xfrm>
            <a:off x="838200" y="1295400"/>
            <a:ext cx="8001000" cy="5562600"/>
          </a:xfrm>
        </p:spPr>
        <p:txBody>
          <a:bodyPr>
            <a:normAutofit fontScale="92500" lnSpcReduction="10000"/>
          </a:bodyPr>
          <a:lstStyle/>
          <a:p>
            <a:r>
              <a:rPr lang="en-US" dirty="0"/>
              <a:t>SSL/TLS handshake   </a:t>
            </a:r>
            <a:r>
              <a:rPr lang="en-US" sz="2000" dirty="0"/>
              <a:t>[SD</a:t>
            </a:r>
            <a:r>
              <a:rPr lang="ja-JP" altLang="en-US" sz="2000" dirty="0">
                <a:latin typeface="Arial"/>
              </a:rPr>
              <a:t>’</a:t>
            </a:r>
            <a:r>
              <a:rPr lang="en-US" sz="2000" dirty="0"/>
              <a:t>03]</a:t>
            </a:r>
          </a:p>
          <a:p>
            <a:endParaRPr lang="en-US" sz="2000" dirty="0"/>
          </a:p>
          <a:p>
            <a:endParaRPr lang="en-US" sz="2000" dirty="0"/>
          </a:p>
          <a:p>
            <a:endParaRPr lang="en-US" sz="2000" dirty="0"/>
          </a:p>
          <a:p>
            <a:endParaRPr lang="en-US" sz="2000" dirty="0"/>
          </a:p>
          <a:p>
            <a:endParaRPr lang="en-US" sz="2000" dirty="0"/>
          </a:p>
          <a:p>
            <a:endParaRPr lang="en-US" sz="2000" dirty="0"/>
          </a:p>
          <a:p>
            <a:pPr lvl="1">
              <a:spcBef>
                <a:spcPct val="120000"/>
              </a:spcBef>
            </a:pPr>
            <a:r>
              <a:rPr lang="en-US" dirty="0"/>
              <a:t>RSA-encrypt speed   </a:t>
            </a:r>
            <a:r>
              <a:rPr lang="en-US" dirty="0">
                <a:sym typeface="Symbol" charset="0"/>
              </a:rPr>
              <a:t>   10 RSA-decrypt speed</a:t>
            </a:r>
          </a:p>
          <a:p>
            <a:pPr lvl="1">
              <a:buFont typeface="Wingdings" charset="0"/>
              <a:buNone/>
            </a:pPr>
            <a:r>
              <a:rPr lang="en-US" dirty="0">
                <a:sym typeface="Symbol" charset="0"/>
              </a:rPr>
              <a:t>  Single machine can bring down ten web servers</a:t>
            </a:r>
          </a:p>
          <a:p>
            <a:pPr>
              <a:spcBef>
                <a:spcPct val="80000"/>
              </a:spcBef>
            </a:pPr>
            <a:r>
              <a:rPr lang="en-US" dirty="0">
                <a:sym typeface="Symbol" charset="0"/>
              </a:rPr>
              <a:t>Similar problem with application </a:t>
            </a:r>
            <a:r>
              <a:rPr lang="en-US" dirty="0" err="1">
                <a:sym typeface="Symbol" charset="0"/>
              </a:rPr>
              <a:t>DoS</a:t>
            </a:r>
            <a:r>
              <a:rPr lang="en-US" dirty="0">
                <a:sym typeface="Symbol" charset="0"/>
              </a:rPr>
              <a:t>:</a:t>
            </a:r>
          </a:p>
          <a:p>
            <a:pPr lvl="1"/>
            <a:r>
              <a:rPr lang="en-US" dirty="0">
                <a:sym typeface="Symbol" charset="0"/>
              </a:rPr>
              <a:t>Send HTTP request for some large PDF file</a:t>
            </a:r>
          </a:p>
          <a:p>
            <a:pPr lvl="1">
              <a:buFont typeface="Wingdings" charset="0"/>
              <a:buNone/>
            </a:pPr>
            <a:r>
              <a:rPr lang="en-US" dirty="0">
                <a:sym typeface="Symbol" charset="0"/>
              </a:rPr>
              <a:t>  Easy work for client,   hard work for server.</a:t>
            </a:r>
          </a:p>
        </p:txBody>
      </p:sp>
      <p:pic>
        <p:nvPicPr>
          <p:cNvPr id="1336325" name="Picture 5"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9800"/>
            <a:ext cx="914400" cy="769938"/>
          </a:xfrm>
          <a:prstGeom prst="rect">
            <a:avLst/>
          </a:prstGeom>
          <a:noFill/>
          <a:extLst>
            <a:ext uri="{909E8E84-426E-40dd-AFC4-6F175D3DCCD1}">
              <a14:hiddenFill xmlns:a14="http://schemas.microsoft.com/office/drawing/2010/main">
                <a:solidFill>
                  <a:srgbClr val="FFFFFF"/>
                </a:solidFill>
              </a14:hiddenFill>
            </a:ext>
          </a:extLst>
        </p:spPr>
      </p:pic>
      <p:sp>
        <p:nvSpPr>
          <p:cNvPr id="1336330" name="Rectangle 10"/>
          <p:cNvSpPr>
            <a:spLocks noChangeArrowheads="1"/>
          </p:cNvSpPr>
          <p:nvPr/>
        </p:nvSpPr>
        <p:spPr bwMode="auto">
          <a:xfrm>
            <a:off x="7467600" y="2057400"/>
            <a:ext cx="1066800" cy="1600200"/>
          </a:xfrm>
          <a:prstGeom prst="rect">
            <a:avLst/>
          </a:prstGeom>
          <a:solidFill>
            <a:schemeClr val="accent1"/>
          </a:solidFill>
          <a:ln w="12700">
            <a:solidFill>
              <a:schemeClr val="tx1"/>
            </a:solidFill>
            <a:miter lim="800000"/>
            <a:headEnd/>
            <a:tailEnd type="none" w="lg"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Web</a:t>
            </a:r>
          </a:p>
          <a:p>
            <a:pPr algn="ctr"/>
            <a:r>
              <a:rPr lang="en-US"/>
              <a:t>Server</a:t>
            </a:r>
          </a:p>
        </p:txBody>
      </p:sp>
      <p:grpSp>
        <p:nvGrpSpPr>
          <p:cNvPr id="1336340" name="Group 20"/>
          <p:cNvGrpSpPr>
            <a:grpSpLocks/>
          </p:cNvGrpSpPr>
          <p:nvPr/>
        </p:nvGrpSpPr>
        <p:grpSpPr bwMode="auto">
          <a:xfrm>
            <a:off x="1981200" y="1905000"/>
            <a:ext cx="5257800" cy="396875"/>
            <a:chOff x="1152" y="1382"/>
            <a:chExt cx="3312" cy="250"/>
          </a:xfrm>
        </p:grpSpPr>
        <p:sp>
          <p:nvSpPr>
            <p:cNvPr id="1336331" name="Line 11"/>
            <p:cNvSpPr>
              <a:spLocks noChangeShapeType="1"/>
            </p:cNvSpPr>
            <p:nvPr/>
          </p:nvSpPr>
          <p:spPr bwMode="auto">
            <a:xfrm>
              <a:off x="1152" y="1632"/>
              <a:ext cx="3312"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336332" name="Text Box 12"/>
            <p:cNvSpPr txBox="1">
              <a:spLocks noChangeArrowheads="1"/>
            </p:cNvSpPr>
            <p:nvPr/>
          </p:nvSpPr>
          <p:spPr bwMode="auto">
            <a:xfrm>
              <a:off x="2252" y="1382"/>
              <a:ext cx="9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Client Hello</a:t>
              </a:r>
            </a:p>
          </p:txBody>
        </p:sp>
      </p:grpSp>
      <p:grpSp>
        <p:nvGrpSpPr>
          <p:cNvPr id="1336339" name="Group 19"/>
          <p:cNvGrpSpPr>
            <a:grpSpLocks/>
          </p:cNvGrpSpPr>
          <p:nvPr/>
        </p:nvGrpSpPr>
        <p:grpSpPr bwMode="auto">
          <a:xfrm>
            <a:off x="1981200" y="2473325"/>
            <a:ext cx="5257800" cy="396875"/>
            <a:chOff x="1152" y="1670"/>
            <a:chExt cx="3312" cy="250"/>
          </a:xfrm>
        </p:grpSpPr>
        <p:sp>
          <p:nvSpPr>
            <p:cNvPr id="1336333" name="Line 13"/>
            <p:cNvSpPr>
              <a:spLocks noChangeShapeType="1"/>
            </p:cNvSpPr>
            <p:nvPr/>
          </p:nvSpPr>
          <p:spPr bwMode="auto">
            <a:xfrm flipH="1">
              <a:off x="1152" y="1892"/>
              <a:ext cx="3312"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336334" name="Text Box 14"/>
            <p:cNvSpPr txBox="1">
              <a:spLocks noChangeArrowheads="1"/>
            </p:cNvSpPr>
            <p:nvPr/>
          </p:nvSpPr>
          <p:spPr bwMode="auto">
            <a:xfrm>
              <a:off x="2256" y="1670"/>
              <a:ext cx="17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Server Hello  (pub-key)</a:t>
              </a:r>
            </a:p>
          </p:txBody>
        </p:sp>
      </p:grpSp>
      <p:sp>
        <p:nvSpPr>
          <p:cNvPr id="1336335" name="Line 15"/>
          <p:cNvSpPr>
            <a:spLocks noChangeShapeType="1"/>
          </p:cNvSpPr>
          <p:nvPr/>
        </p:nvSpPr>
        <p:spPr bwMode="auto">
          <a:xfrm>
            <a:off x="2057400" y="3352800"/>
            <a:ext cx="52578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336336" name="Text Box 16"/>
          <p:cNvSpPr txBox="1">
            <a:spLocks noChangeArrowheads="1"/>
          </p:cNvSpPr>
          <p:nvPr/>
        </p:nvSpPr>
        <p:spPr bwMode="auto">
          <a:xfrm>
            <a:off x="3429000" y="3032125"/>
            <a:ext cx="2425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Client key exchange</a:t>
            </a:r>
          </a:p>
        </p:txBody>
      </p:sp>
      <p:sp>
        <p:nvSpPr>
          <p:cNvPr id="1336337" name="Text Box 17"/>
          <p:cNvSpPr txBox="1">
            <a:spLocks noChangeArrowheads="1"/>
          </p:cNvSpPr>
          <p:nvPr/>
        </p:nvSpPr>
        <p:spPr bwMode="auto">
          <a:xfrm>
            <a:off x="1179513" y="3124200"/>
            <a:ext cx="10302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a:t>RSA</a:t>
            </a:r>
          </a:p>
          <a:p>
            <a:pPr algn="ctr"/>
            <a:r>
              <a:rPr lang="en-US"/>
              <a:t>Encrypt</a:t>
            </a:r>
          </a:p>
        </p:txBody>
      </p:sp>
      <p:sp>
        <p:nvSpPr>
          <p:cNvPr id="1336338" name="Text Box 18"/>
          <p:cNvSpPr txBox="1">
            <a:spLocks noChangeArrowheads="1"/>
          </p:cNvSpPr>
          <p:nvPr/>
        </p:nvSpPr>
        <p:spPr bwMode="auto">
          <a:xfrm>
            <a:off x="6654800" y="3429000"/>
            <a:ext cx="1052513" cy="701675"/>
          </a:xfrm>
          <a:prstGeom prst="rect">
            <a:avLst/>
          </a:prstGeom>
          <a:solidFill>
            <a:schemeClr val="accent2"/>
          </a:solidFill>
          <a:ln>
            <a:noFill/>
          </a:ln>
          <a:effectLst/>
          <a:extLst/>
        </p:spPr>
        <p:txBody>
          <a:bodyPr wrap="none">
            <a:spAutoFit/>
          </a:bodyPr>
          <a:lstStyle/>
          <a:p>
            <a:pPr algn="ctr"/>
            <a:r>
              <a:rPr lang="en-US" dirty="0"/>
              <a:t>RSA</a:t>
            </a:r>
          </a:p>
          <a:p>
            <a:pPr algn="ctr"/>
            <a:r>
              <a:rPr lang="en-US" dirty="0"/>
              <a:t>Decrypt</a:t>
            </a:r>
          </a:p>
        </p:txBody>
      </p:sp>
    </p:spTree>
    <p:extLst>
      <p:ext uri="{BB962C8B-B14F-4D97-AF65-F5344CB8AC3E}">
        <p14:creationId xmlns:p14="http://schemas.microsoft.com/office/powerpoint/2010/main" val="702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632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6323">
                                            <p:txEl>
                                              <p:pRg st="8" end="8"/>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3632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632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632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632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63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pPr>
              <a:defRPr/>
            </a:pPr>
            <a:fld id="{BDCA0431-4E8A-0C49-A8D2-B60668B6D6A8}" type="slidenum">
              <a:rPr lang="en-US"/>
              <a:pPr>
                <a:defRPr/>
              </a:pPr>
              <a:t>21</a:t>
            </a:fld>
            <a:endParaRPr lang="en-US"/>
          </a:p>
        </p:txBody>
      </p:sp>
      <p:sp>
        <p:nvSpPr>
          <p:cNvPr id="19458" name="Rectangle 2"/>
          <p:cNvSpPr>
            <a:spLocks noGrp="1" noChangeArrowheads="1"/>
          </p:cNvSpPr>
          <p:nvPr>
            <p:ph type="title"/>
          </p:nvPr>
        </p:nvSpPr>
        <p:spPr/>
        <p:txBody>
          <a:bodyPr/>
          <a:lstStyle/>
          <a:p>
            <a:pPr eaLnBrk="1" hangingPunct="1">
              <a:defRPr/>
            </a:pPr>
            <a:r>
              <a:rPr lang="en-US" dirty="0" smtClean="0">
                <a:cs typeface="+mj-cs"/>
              </a:rPr>
              <a:t>Defense: Ingress Filtering</a:t>
            </a:r>
          </a:p>
        </p:txBody>
      </p:sp>
      <p:sp>
        <p:nvSpPr>
          <p:cNvPr id="19459" name="Rectangle 3"/>
          <p:cNvSpPr>
            <a:spLocks noGrp="1" noChangeArrowheads="1"/>
          </p:cNvSpPr>
          <p:nvPr>
            <p:ph type="body" idx="1"/>
          </p:nvPr>
        </p:nvSpPr>
        <p:spPr>
          <a:xfrm>
            <a:off x="457200" y="4724400"/>
            <a:ext cx="8229600" cy="1905000"/>
          </a:xfrm>
        </p:spPr>
        <p:txBody>
          <a:bodyPr>
            <a:normAutofit fontScale="92500" lnSpcReduction="10000"/>
          </a:bodyPr>
          <a:lstStyle/>
          <a:p>
            <a:pPr eaLnBrk="1" hangingPunct="1">
              <a:lnSpc>
                <a:spcPct val="90000"/>
              </a:lnSpc>
              <a:defRPr/>
            </a:pPr>
            <a:r>
              <a:rPr lang="en-US" b="1" smtClean="0">
                <a:solidFill>
                  <a:srgbClr val="FF0000"/>
                </a:solidFill>
                <a:cs typeface="+mn-cs"/>
              </a:rPr>
              <a:t>RFC 2827:</a:t>
            </a:r>
            <a:r>
              <a:rPr lang="en-US" smtClean="0">
                <a:cs typeface="+mn-cs"/>
              </a:rPr>
              <a:t> Routers install filters to drop packets from networks that are not downstream</a:t>
            </a:r>
          </a:p>
          <a:p>
            <a:pPr eaLnBrk="1" hangingPunct="1">
              <a:lnSpc>
                <a:spcPct val="90000"/>
              </a:lnSpc>
              <a:defRPr/>
            </a:pPr>
            <a:r>
              <a:rPr lang="en-US" smtClean="0">
                <a:cs typeface="+mn-cs"/>
              </a:rPr>
              <a:t>Feasible at edges</a:t>
            </a:r>
          </a:p>
          <a:p>
            <a:pPr eaLnBrk="1" hangingPunct="1">
              <a:lnSpc>
                <a:spcPct val="90000"/>
              </a:lnSpc>
              <a:defRPr/>
            </a:pPr>
            <a:r>
              <a:rPr lang="en-US" smtClean="0">
                <a:cs typeface="+mn-cs"/>
              </a:rPr>
              <a:t>Difficult to configure closer to network </a:t>
            </a:r>
            <a:r>
              <a:rPr lang="ja-JP" altLang="en-US" smtClean="0">
                <a:latin typeface="Arial"/>
                <a:cs typeface="+mn-cs"/>
              </a:rPr>
              <a:t>“</a:t>
            </a:r>
            <a:r>
              <a:rPr lang="en-US" smtClean="0">
                <a:cs typeface="+mn-cs"/>
              </a:rPr>
              <a:t>core</a:t>
            </a:r>
            <a:r>
              <a:rPr lang="ja-JP" altLang="en-US" smtClean="0">
                <a:latin typeface="Arial"/>
                <a:cs typeface="+mn-cs"/>
              </a:rPr>
              <a:t>”</a:t>
            </a:r>
            <a:endParaRPr lang="en-US" smtClean="0">
              <a:cs typeface="+mn-cs"/>
            </a:endParaRPr>
          </a:p>
        </p:txBody>
      </p:sp>
      <p:sp>
        <p:nvSpPr>
          <p:cNvPr id="19460" name="Cloud"/>
          <p:cNvSpPr>
            <a:spLocks noChangeAspect="1" noEditPoints="1" noChangeArrowheads="1"/>
          </p:cNvSpPr>
          <p:nvPr/>
        </p:nvSpPr>
        <p:spPr bwMode="auto">
          <a:xfrm>
            <a:off x="1447800" y="2460625"/>
            <a:ext cx="1981200" cy="11207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a:cs typeface="+mn-cs"/>
            </a:endParaRPr>
          </a:p>
        </p:txBody>
      </p:sp>
      <p:sp>
        <p:nvSpPr>
          <p:cNvPr id="19461" name="Text Box 5"/>
          <p:cNvSpPr txBox="1">
            <a:spLocks noChangeArrowheads="1"/>
          </p:cNvSpPr>
          <p:nvPr/>
        </p:nvSpPr>
        <p:spPr bwMode="auto">
          <a:xfrm>
            <a:off x="152400" y="2286000"/>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cs typeface="+mn-cs"/>
              </a:rPr>
              <a:t>204.69.207.0/24 </a:t>
            </a:r>
          </a:p>
        </p:txBody>
      </p:sp>
      <p:sp>
        <p:nvSpPr>
          <p:cNvPr id="19462" name="Oval 6"/>
          <p:cNvSpPr>
            <a:spLocks noChangeArrowheads="1"/>
          </p:cNvSpPr>
          <p:nvPr/>
        </p:nvSpPr>
        <p:spPr bwMode="auto">
          <a:xfrm>
            <a:off x="3124200" y="2819400"/>
            <a:ext cx="381000" cy="381000"/>
          </a:xfrm>
          <a:prstGeom prst="ellipse">
            <a:avLst/>
          </a:prstGeom>
          <a:solidFill>
            <a:srgbClr val="F7FBA3"/>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29703" name="Group 7"/>
          <p:cNvGrpSpPr>
            <a:grpSpLocks/>
          </p:cNvGrpSpPr>
          <p:nvPr/>
        </p:nvGrpSpPr>
        <p:grpSpPr bwMode="auto">
          <a:xfrm>
            <a:off x="4953000" y="2438400"/>
            <a:ext cx="1981200" cy="1120775"/>
            <a:chOff x="3024" y="1536"/>
            <a:chExt cx="1248" cy="706"/>
          </a:xfrm>
        </p:grpSpPr>
        <p:sp>
          <p:nvSpPr>
            <p:cNvPr id="19464" name="Cloud"/>
            <p:cNvSpPr>
              <a:spLocks noChangeAspect="1" noEditPoints="1" noChangeArrowheads="1"/>
            </p:cNvSpPr>
            <p:nvPr/>
          </p:nvSpPr>
          <p:spPr bwMode="auto">
            <a:xfrm>
              <a:off x="3024" y="1536"/>
              <a:ext cx="1248" cy="70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a:cs typeface="+mn-cs"/>
              </a:endParaRPr>
            </a:p>
          </p:txBody>
        </p:sp>
        <p:sp>
          <p:nvSpPr>
            <p:cNvPr id="19465" name="Oval 9"/>
            <p:cNvSpPr>
              <a:spLocks noChangeArrowheads="1"/>
            </p:cNvSpPr>
            <p:nvPr/>
          </p:nvSpPr>
          <p:spPr bwMode="auto">
            <a:xfrm>
              <a:off x="3024" y="1776"/>
              <a:ext cx="240" cy="240"/>
            </a:xfrm>
            <a:prstGeom prst="ellipse">
              <a:avLst/>
            </a:prstGeom>
            <a:solidFill>
              <a:srgbClr val="F7FBA3"/>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19466" name="Line 10"/>
          <p:cNvSpPr>
            <a:spLocks noChangeShapeType="1"/>
          </p:cNvSpPr>
          <p:nvPr/>
        </p:nvSpPr>
        <p:spPr bwMode="auto">
          <a:xfrm>
            <a:off x="3581400" y="2971800"/>
            <a:ext cx="1295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9467" name="Cloud"/>
          <p:cNvSpPr>
            <a:spLocks noChangeAspect="1" noEditPoints="1" noChangeArrowheads="1"/>
          </p:cNvSpPr>
          <p:nvPr/>
        </p:nvSpPr>
        <p:spPr bwMode="auto">
          <a:xfrm>
            <a:off x="6858000" y="1676400"/>
            <a:ext cx="1981200" cy="11207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a:cs typeface="+mn-cs"/>
            </a:endParaRPr>
          </a:p>
        </p:txBody>
      </p:sp>
      <p:sp>
        <p:nvSpPr>
          <p:cNvPr id="19468" name="Text Box 12"/>
          <p:cNvSpPr txBox="1">
            <a:spLocks noChangeArrowheads="1"/>
          </p:cNvSpPr>
          <p:nvPr/>
        </p:nvSpPr>
        <p:spPr bwMode="auto">
          <a:xfrm>
            <a:off x="7239000" y="1981200"/>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solidFill>
                  <a:srgbClr val="FF0000"/>
                </a:solidFill>
                <a:cs typeface="+mn-cs"/>
              </a:rPr>
              <a:t>Internet</a:t>
            </a:r>
          </a:p>
        </p:txBody>
      </p:sp>
      <p:sp>
        <p:nvSpPr>
          <p:cNvPr id="19469" name="Line 13"/>
          <p:cNvSpPr>
            <a:spLocks noChangeShapeType="1"/>
          </p:cNvSpPr>
          <p:nvPr/>
        </p:nvSpPr>
        <p:spPr bwMode="auto">
          <a:xfrm flipV="1">
            <a:off x="6781800" y="2514600"/>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9470" name="Line 14"/>
          <p:cNvSpPr>
            <a:spLocks noChangeShapeType="1"/>
          </p:cNvSpPr>
          <p:nvPr/>
        </p:nvSpPr>
        <p:spPr bwMode="auto">
          <a:xfrm>
            <a:off x="4495800" y="2209800"/>
            <a:ext cx="533400" cy="6096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9471" name="Text Box 15"/>
          <p:cNvSpPr txBox="1">
            <a:spLocks noChangeArrowheads="1"/>
          </p:cNvSpPr>
          <p:nvPr/>
        </p:nvSpPr>
        <p:spPr bwMode="auto">
          <a:xfrm>
            <a:off x="3200400" y="1219200"/>
            <a:ext cx="3124200" cy="915988"/>
          </a:xfrm>
          <a:prstGeom prst="rect">
            <a:avLst/>
          </a:prstGeom>
          <a:solidFill>
            <a:schemeClr val="bg1">
              <a:lumMod val="85000"/>
            </a:schemeClr>
          </a:solidFill>
          <a:ln>
            <a:noFill/>
          </a:ln>
          <a:effectLst/>
          <a:extLst/>
        </p:spPr>
        <p:txBody>
          <a:bodyPr>
            <a:spAutoFit/>
          </a:bodyPr>
          <a:lstStyle/>
          <a:p>
            <a:pPr>
              <a:spcBef>
                <a:spcPct val="50000"/>
              </a:spcBef>
              <a:defRPr/>
            </a:pPr>
            <a:r>
              <a:rPr lang="en-US" b="1">
                <a:solidFill>
                  <a:srgbClr val="FF0000"/>
                </a:solidFill>
                <a:cs typeface="+mn-cs"/>
              </a:rPr>
              <a:t>Drop all packets with source address other than 204.69.207.0/24</a:t>
            </a:r>
          </a:p>
        </p:txBody>
      </p:sp>
    </p:spTree>
    <p:extLst>
      <p:ext uri="{BB962C8B-B14F-4D97-AF65-F5344CB8AC3E}">
        <p14:creationId xmlns:p14="http://schemas.microsoft.com/office/powerpoint/2010/main" val="38283237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7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9459">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atin typeface="+mn-lt"/>
              </a:rPr>
              <a:t>Preventing Denial of Service</a:t>
            </a:r>
          </a:p>
        </p:txBody>
      </p:sp>
      <p:sp>
        <p:nvSpPr>
          <p:cNvPr id="29699" name="Rectangle 3"/>
          <p:cNvSpPr>
            <a:spLocks noGrp="1" noChangeArrowheads="1"/>
          </p:cNvSpPr>
          <p:nvPr>
            <p:ph type="body" idx="1"/>
          </p:nvPr>
        </p:nvSpPr>
        <p:spPr>
          <a:xfrm>
            <a:off x="228600" y="1371600"/>
            <a:ext cx="8458200" cy="5029200"/>
          </a:xfrm>
        </p:spPr>
        <p:txBody>
          <a:bodyPr>
            <a:normAutofit fontScale="92500" lnSpcReduction="10000"/>
          </a:bodyPr>
          <a:lstStyle/>
          <a:p>
            <a:r>
              <a:rPr lang="en-US" dirty="0" err="1"/>
              <a:t>DoS</a:t>
            </a:r>
            <a:r>
              <a:rPr lang="en-US" dirty="0"/>
              <a:t> is caused by asymmetric state allocation</a:t>
            </a:r>
          </a:p>
          <a:p>
            <a:pPr lvl="1"/>
            <a:r>
              <a:rPr lang="en-US" dirty="0"/>
              <a:t>If responder opens new state for each connection attempt, attacker can initiate thousands of connections from bogus or forged IP </a:t>
            </a:r>
            <a:r>
              <a:rPr lang="en-US" dirty="0" smtClean="0"/>
              <a:t>addresses</a:t>
            </a:r>
          </a:p>
          <a:p>
            <a:pPr lvl="1"/>
            <a:endParaRPr lang="en-US" dirty="0"/>
          </a:p>
          <a:p>
            <a:r>
              <a:rPr lang="en-US" dirty="0">
                <a:solidFill>
                  <a:schemeClr val="hlink"/>
                </a:solidFill>
              </a:rPr>
              <a:t>Cookies</a:t>
            </a:r>
            <a:r>
              <a:rPr lang="en-US" dirty="0"/>
              <a:t> ensure that the responder is stateless until initiator produced at least two messages</a:t>
            </a:r>
          </a:p>
          <a:p>
            <a:pPr lvl="1"/>
            <a:r>
              <a:rPr lang="en-US" dirty="0"/>
              <a:t>Responder</a:t>
            </a:r>
            <a:r>
              <a:rPr lang="ja-JP" altLang="en-US" dirty="0"/>
              <a:t>’</a:t>
            </a:r>
            <a:r>
              <a:rPr lang="en-US" dirty="0"/>
              <a:t>s state (IP addresses and ports of the connection) is stored in a cookie and sent to initiator</a:t>
            </a:r>
          </a:p>
          <a:p>
            <a:pPr lvl="1"/>
            <a:r>
              <a:rPr lang="en-US" dirty="0"/>
              <a:t>After initiator responds, cookie is regenerated and compared with the cookie returned by the initiator</a:t>
            </a:r>
          </a:p>
        </p:txBody>
      </p:sp>
    </p:spTree>
    <p:extLst>
      <p:ext uri="{BB962C8B-B14F-4D97-AF65-F5344CB8AC3E}">
        <p14:creationId xmlns:p14="http://schemas.microsoft.com/office/powerpoint/2010/main" val="203567336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0EA6148-F2B5-AD43-BF88-8ED652F19C3D}" type="slidenum">
              <a:rPr lang="en-US"/>
              <a:pPr>
                <a:defRPr/>
              </a:pPr>
              <a:t>23</a:t>
            </a:fld>
            <a:endParaRPr lang="en-US"/>
          </a:p>
        </p:txBody>
      </p:sp>
      <p:sp>
        <p:nvSpPr>
          <p:cNvPr id="25602" name="Rectangle 2"/>
          <p:cNvSpPr>
            <a:spLocks noGrp="1" noChangeArrowheads="1"/>
          </p:cNvSpPr>
          <p:nvPr>
            <p:ph type="title"/>
          </p:nvPr>
        </p:nvSpPr>
        <p:spPr>
          <a:xfrm>
            <a:off x="301625" y="290513"/>
            <a:ext cx="8766175" cy="1146175"/>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err="1" smtClean="0">
                <a:cs typeface="+mj-cs"/>
              </a:rPr>
              <a:t>Defense</a:t>
            </a:r>
            <a:r>
              <a:rPr lang="en-GB" dirty="0" smtClean="0">
                <a:cs typeface="+mj-cs"/>
              </a:rPr>
              <a:t>: TCP SYN cookies</a:t>
            </a:r>
          </a:p>
        </p:txBody>
      </p:sp>
      <p:sp>
        <p:nvSpPr>
          <p:cNvPr id="25603" name="Rectangle 3"/>
          <p:cNvSpPr>
            <a:spLocks noGrp="1" noChangeArrowheads="1"/>
          </p:cNvSpPr>
          <p:nvPr>
            <p:ph type="body" idx="1"/>
          </p:nvPr>
        </p:nvSpPr>
        <p:spPr>
          <a:xfrm>
            <a:off x="457200" y="1600200"/>
            <a:ext cx="8232775" cy="452913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430213" indent="-32385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cs typeface="+mn-cs"/>
              </a:rPr>
              <a:t>General idea</a:t>
            </a:r>
          </a:p>
          <a:p>
            <a:pPr marL="862013"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Client sends SYN w/ ACK number</a:t>
            </a:r>
          </a:p>
          <a:p>
            <a:pPr marL="862013"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Server responds to Client with SYN-ACK cookie</a:t>
            </a:r>
          </a:p>
          <a:p>
            <a:pPr marL="1293813" lvl="2" indent="-21590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sqn = f(src addr, src port, dest addr, dest port, rand)</a:t>
            </a:r>
          </a:p>
          <a:p>
            <a:pPr marL="1293813" lvl="2" indent="-21590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Server does not save state</a:t>
            </a:r>
          </a:p>
          <a:p>
            <a:pPr marL="862013"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Honest client responds with ACK(sqn)</a:t>
            </a:r>
          </a:p>
          <a:p>
            <a:pPr marL="862013"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Server checks response </a:t>
            </a:r>
          </a:p>
          <a:p>
            <a:pPr marL="862013"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If matches SYN-ACK, establishes connection</a:t>
            </a:r>
          </a:p>
        </p:txBody>
      </p:sp>
    </p:spTree>
    <p:extLst>
      <p:ext uri="{BB962C8B-B14F-4D97-AF65-F5344CB8AC3E}">
        <p14:creationId xmlns:p14="http://schemas.microsoft.com/office/powerpoint/2010/main" val="186316908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pPr>
              <a:defRPr/>
            </a:pPr>
            <a:fld id="{6031C24A-2382-3044-B54F-52848A47299D}" type="slidenum">
              <a:rPr lang="en-US"/>
              <a:pPr>
                <a:defRPr/>
              </a:pPr>
              <a:t>24</a:t>
            </a:fld>
            <a:endParaRPr lang="en-US"/>
          </a:p>
        </p:txBody>
      </p:sp>
      <p:sp>
        <p:nvSpPr>
          <p:cNvPr id="27650" name="Rectangle 2"/>
          <p:cNvSpPr>
            <a:spLocks noGrp="1" noChangeArrowheads="1"/>
          </p:cNvSpPr>
          <p:nvPr>
            <p:ph type="title"/>
          </p:nvPr>
        </p:nvSpPr>
        <p:spPr>
          <a:xfrm>
            <a:off x="152400" y="290513"/>
            <a:ext cx="8766175" cy="1146175"/>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mtClean="0">
                <a:cs typeface="+mj-cs"/>
              </a:rPr>
              <a:t>TCP SYN cookie</a:t>
            </a:r>
          </a:p>
        </p:txBody>
      </p:sp>
      <p:sp>
        <p:nvSpPr>
          <p:cNvPr id="27651" name="Rectangle 3"/>
          <p:cNvSpPr>
            <a:spLocks noGrp="1" noChangeArrowheads="1"/>
          </p:cNvSpPr>
          <p:nvPr>
            <p:ph type="body" idx="1"/>
          </p:nvPr>
        </p:nvSpPr>
        <p:spPr>
          <a:xfrm>
            <a:off x="304800" y="1338263"/>
            <a:ext cx="8232775" cy="4529137"/>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430213" indent="-32385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cs typeface="+mn-cs"/>
              </a:rPr>
              <a:t>TCP SYN/ACK seqno encodes a cookie</a:t>
            </a:r>
          </a:p>
          <a:p>
            <a:pPr marL="862013"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32-bit sequence number</a:t>
            </a:r>
          </a:p>
          <a:p>
            <a:pPr marL="1293813" lvl="2" indent="-21590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b="1" smtClean="0">
                <a:solidFill>
                  <a:srgbClr val="FF0000"/>
                </a:solidFill>
              </a:rPr>
              <a:t>t mod 32:</a:t>
            </a:r>
            <a:r>
              <a:rPr lang="en-GB" smtClean="0"/>
              <a:t> counter to ensure sequence numbers increase every 64 seconds</a:t>
            </a:r>
          </a:p>
          <a:p>
            <a:pPr marL="1293813" lvl="2" indent="-21590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b="1" smtClean="0">
                <a:solidFill>
                  <a:srgbClr val="FF0000"/>
                </a:solidFill>
              </a:rPr>
              <a:t>MSS:</a:t>
            </a:r>
            <a:r>
              <a:rPr lang="en-GB" smtClean="0"/>
              <a:t> encoding of server MSS (can only have 8 settings)</a:t>
            </a:r>
          </a:p>
          <a:p>
            <a:pPr marL="1293813" lvl="2" indent="-21590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b="1" smtClean="0">
                <a:solidFill>
                  <a:srgbClr val="FF0000"/>
                </a:solidFill>
              </a:rPr>
              <a:t>Cookie:</a:t>
            </a:r>
            <a:r>
              <a:rPr lang="en-GB" smtClean="0"/>
              <a:t> easy to create and validate, hard to forge</a:t>
            </a:r>
          </a:p>
          <a:p>
            <a:pPr marL="1725613" lvl="3" indent="-214313"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Includes timestamp, nonce, 4-tuple</a:t>
            </a:r>
          </a:p>
        </p:txBody>
      </p:sp>
      <p:sp>
        <p:nvSpPr>
          <p:cNvPr id="37892" name="AutoShape 4"/>
          <p:cNvSpPr>
            <a:spLocks noChangeArrowheads="1"/>
          </p:cNvSpPr>
          <p:nvPr/>
        </p:nvSpPr>
        <p:spPr bwMode="auto">
          <a:xfrm>
            <a:off x="808038" y="5367338"/>
            <a:ext cx="7262812" cy="522287"/>
          </a:xfrm>
          <a:prstGeom prst="roundRect">
            <a:avLst>
              <a:gd name="adj" fmla="val 273"/>
            </a:avLst>
          </a:prstGeom>
          <a:solidFill>
            <a:srgbClr val="00B8FF"/>
          </a:solidFill>
          <a:ln w="9360">
            <a:solidFill>
              <a:srgbClr val="000000"/>
            </a:solidFill>
            <a:round/>
            <a:headEnd/>
            <a:tailEnd/>
          </a:ln>
        </p:spPr>
        <p:txBody>
          <a:bodyPr wrap="none" anchor="ctr"/>
          <a:lstStyle/>
          <a:p>
            <a:endParaRPr lang="en-US"/>
          </a:p>
        </p:txBody>
      </p:sp>
      <p:sp>
        <p:nvSpPr>
          <p:cNvPr id="37893" name="AutoShape 5"/>
          <p:cNvSpPr>
            <a:spLocks noChangeArrowheads="1"/>
          </p:cNvSpPr>
          <p:nvPr/>
        </p:nvSpPr>
        <p:spPr bwMode="auto">
          <a:xfrm>
            <a:off x="942975" y="5503863"/>
            <a:ext cx="981075" cy="233362"/>
          </a:xfrm>
          <a:prstGeom prst="roundRect">
            <a:avLst>
              <a:gd name="adj" fmla="val 6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defTabSz="828675" hangingPunct="0">
              <a:lnSpc>
                <a:spcPct val="94000"/>
              </a:lnSpc>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1600">
                <a:solidFill>
                  <a:srgbClr val="000000"/>
                </a:solidFill>
                <a:latin typeface="Courier New" charset="0"/>
              </a:rPr>
              <a:t>t mod 32</a:t>
            </a:r>
          </a:p>
        </p:txBody>
      </p:sp>
      <p:sp>
        <p:nvSpPr>
          <p:cNvPr id="37894" name="AutoShape 6"/>
          <p:cNvSpPr>
            <a:spLocks noChangeArrowheads="1"/>
          </p:cNvSpPr>
          <p:nvPr/>
        </p:nvSpPr>
        <p:spPr bwMode="auto">
          <a:xfrm>
            <a:off x="762000" y="5072063"/>
            <a:ext cx="200025" cy="190500"/>
          </a:xfrm>
          <a:prstGeom prst="roundRect">
            <a:avLst>
              <a:gd name="adj" fmla="val 79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defTabSz="828675" hangingPunct="0">
              <a:lnSpc>
                <a:spcPct val="94000"/>
              </a:lnSpc>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1300">
                <a:solidFill>
                  <a:srgbClr val="000000"/>
                </a:solidFill>
                <a:latin typeface="Courier New" charset="0"/>
              </a:rPr>
              <a:t>32</a:t>
            </a:r>
          </a:p>
        </p:txBody>
      </p:sp>
      <p:sp>
        <p:nvSpPr>
          <p:cNvPr id="37895" name="AutoShape 7"/>
          <p:cNvSpPr>
            <a:spLocks noChangeArrowheads="1"/>
          </p:cNvSpPr>
          <p:nvPr/>
        </p:nvSpPr>
        <p:spPr bwMode="auto">
          <a:xfrm>
            <a:off x="7978775" y="5105400"/>
            <a:ext cx="101600" cy="190500"/>
          </a:xfrm>
          <a:prstGeom prst="roundRect">
            <a:avLst>
              <a:gd name="adj" fmla="val 1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defTabSz="828675" hangingPunct="0">
              <a:lnSpc>
                <a:spcPct val="94000"/>
              </a:lnSpc>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1300">
                <a:solidFill>
                  <a:srgbClr val="000000"/>
                </a:solidFill>
                <a:latin typeface="Courier New" charset="0"/>
              </a:rPr>
              <a:t>0</a:t>
            </a:r>
          </a:p>
        </p:txBody>
      </p:sp>
      <p:sp>
        <p:nvSpPr>
          <p:cNvPr id="37896" name="Line 8"/>
          <p:cNvSpPr>
            <a:spLocks noChangeShapeType="1"/>
          </p:cNvSpPr>
          <p:nvPr/>
        </p:nvSpPr>
        <p:spPr bwMode="auto">
          <a:xfrm flipV="1">
            <a:off x="1330325" y="5976938"/>
            <a:ext cx="1588" cy="347662"/>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897" name="AutoShape 9"/>
          <p:cNvSpPr>
            <a:spLocks noChangeArrowheads="1"/>
          </p:cNvSpPr>
          <p:nvPr/>
        </p:nvSpPr>
        <p:spPr bwMode="auto">
          <a:xfrm>
            <a:off x="1169988" y="6503988"/>
            <a:ext cx="393700" cy="201612"/>
          </a:xfrm>
          <a:prstGeom prst="roundRect">
            <a:avLst>
              <a:gd name="adj" fmla="val 75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defTabSz="828675" hangingPunct="0">
              <a:lnSpc>
                <a:spcPct val="93000"/>
              </a:lnSpc>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1400">
                <a:solidFill>
                  <a:srgbClr val="000000"/>
                </a:solidFill>
                <a:latin typeface="Times New Roman" charset="0"/>
              </a:rPr>
              <a:t>5 bits</a:t>
            </a:r>
          </a:p>
        </p:txBody>
      </p:sp>
      <p:sp>
        <p:nvSpPr>
          <p:cNvPr id="37898" name="Line 10"/>
          <p:cNvSpPr>
            <a:spLocks noChangeShapeType="1"/>
          </p:cNvSpPr>
          <p:nvPr/>
        </p:nvSpPr>
        <p:spPr bwMode="auto">
          <a:xfrm>
            <a:off x="2044700" y="5362575"/>
            <a:ext cx="1588" cy="522288"/>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9" name="AutoShape 11"/>
          <p:cNvSpPr>
            <a:spLocks noChangeArrowheads="1"/>
          </p:cNvSpPr>
          <p:nvPr/>
        </p:nvSpPr>
        <p:spPr bwMode="auto">
          <a:xfrm>
            <a:off x="2249488" y="5503863"/>
            <a:ext cx="369887" cy="233362"/>
          </a:xfrm>
          <a:prstGeom prst="roundRect">
            <a:avLst>
              <a:gd name="adj" fmla="val 6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defTabSz="828675" hangingPunct="0">
              <a:lnSpc>
                <a:spcPct val="94000"/>
              </a:lnSpc>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1600">
                <a:solidFill>
                  <a:srgbClr val="000000"/>
                </a:solidFill>
                <a:latin typeface="Courier New" charset="0"/>
              </a:rPr>
              <a:t>MSS</a:t>
            </a:r>
          </a:p>
        </p:txBody>
      </p:sp>
      <p:sp>
        <p:nvSpPr>
          <p:cNvPr id="37900" name="Line 12"/>
          <p:cNvSpPr>
            <a:spLocks noChangeShapeType="1"/>
          </p:cNvSpPr>
          <p:nvPr/>
        </p:nvSpPr>
        <p:spPr bwMode="auto">
          <a:xfrm>
            <a:off x="2763838" y="5362575"/>
            <a:ext cx="1587" cy="522288"/>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1" name="Line 13"/>
          <p:cNvSpPr>
            <a:spLocks noChangeShapeType="1"/>
          </p:cNvSpPr>
          <p:nvPr/>
        </p:nvSpPr>
        <p:spPr bwMode="auto">
          <a:xfrm flipV="1">
            <a:off x="2441575" y="5976938"/>
            <a:ext cx="0" cy="347662"/>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2" name="AutoShape 14"/>
          <p:cNvSpPr>
            <a:spLocks noChangeArrowheads="1"/>
          </p:cNvSpPr>
          <p:nvPr/>
        </p:nvSpPr>
        <p:spPr bwMode="auto">
          <a:xfrm>
            <a:off x="2281238" y="6503988"/>
            <a:ext cx="393700" cy="201612"/>
          </a:xfrm>
          <a:prstGeom prst="roundRect">
            <a:avLst>
              <a:gd name="adj" fmla="val 75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defTabSz="828675" hangingPunct="0">
              <a:lnSpc>
                <a:spcPct val="93000"/>
              </a:lnSpc>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1400">
                <a:solidFill>
                  <a:srgbClr val="000000"/>
                </a:solidFill>
                <a:latin typeface="Times New Roman" charset="0"/>
              </a:rPr>
              <a:t>3 bits</a:t>
            </a:r>
          </a:p>
        </p:txBody>
      </p:sp>
      <p:sp>
        <p:nvSpPr>
          <p:cNvPr id="37903" name="AutoShape 15"/>
          <p:cNvSpPr>
            <a:spLocks noChangeArrowheads="1"/>
          </p:cNvSpPr>
          <p:nvPr/>
        </p:nvSpPr>
        <p:spPr bwMode="auto">
          <a:xfrm>
            <a:off x="2870200" y="5503863"/>
            <a:ext cx="5099050" cy="233362"/>
          </a:xfrm>
          <a:prstGeom prst="roundRect">
            <a:avLst>
              <a:gd name="adj" fmla="val 48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defTabSz="828675" hangingPunct="0">
              <a:lnSpc>
                <a:spcPct val="94000"/>
              </a:lnSpc>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1600">
                <a:solidFill>
                  <a:srgbClr val="000000"/>
                </a:solidFill>
                <a:latin typeface="Courier New" charset="0"/>
              </a:rPr>
              <a:t>Cookie=HMAC(t, N</a:t>
            </a:r>
            <a:r>
              <a:rPr lang="en-GB" sz="1600" baseline="-33000">
                <a:solidFill>
                  <a:srgbClr val="000000"/>
                </a:solidFill>
                <a:latin typeface="Courier New" charset="0"/>
              </a:rPr>
              <a:t>s</a:t>
            </a:r>
            <a:r>
              <a:rPr lang="en-GB" sz="1600">
                <a:solidFill>
                  <a:srgbClr val="000000"/>
                </a:solidFill>
                <a:latin typeface="Courier New" charset="0"/>
              </a:rPr>
              <a:t>, SIP, SPort, DIP, DPort)</a:t>
            </a:r>
          </a:p>
        </p:txBody>
      </p:sp>
    </p:spTree>
    <p:extLst>
      <p:ext uri="{BB962C8B-B14F-4D97-AF65-F5344CB8AC3E}">
        <p14:creationId xmlns:p14="http://schemas.microsoft.com/office/powerpoint/2010/main" val="132584773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pPr>
              <a:defRPr/>
            </a:pPr>
            <a:fld id="{AF2EE8E4-FB5D-E349-A17E-00F5C7824D79}" type="slidenum">
              <a:rPr lang="en-US"/>
              <a:pPr>
                <a:defRPr/>
              </a:pPr>
              <a:t>25</a:t>
            </a:fld>
            <a:endParaRPr lang="en-US"/>
          </a:p>
        </p:txBody>
      </p:sp>
      <p:sp>
        <p:nvSpPr>
          <p:cNvPr id="29698" name="Rectangle 2"/>
          <p:cNvSpPr>
            <a:spLocks noGrp="1" noChangeArrowheads="1"/>
          </p:cNvSpPr>
          <p:nvPr>
            <p:ph type="title"/>
          </p:nvPr>
        </p:nvSpPr>
        <p:spPr>
          <a:xfrm>
            <a:off x="685800" y="228600"/>
            <a:ext cx="7770813" cy="1143000"/>
          </a:xfrm>
          <a:extLs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lstStyle/>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mtClean="0">
                <a:cs typeface="+mj-cs"/>
              </a:rPr>
              <a:t>SYN Cookies</a:t>
            </a:r>
          </a:p>
        </p:txBody>
      </p:sp>
      <p:sp>
        <p:nvSpPr>
          <p:cNvPr id="29699" name="Rectangle 3"/>
          <p:cNvSpPr>
            <a:spLocks noGrp="1" noChangeArrowheads="1"/>
          </p:cNvSpPr>
          <p:nvPr>
            <p:ph type="body" idx="1"/>
          </p:nvPr>
        </p:nvSpPr>
        <p:spPr>
          <a:xfrm>
            <a:off x="304800" y="1403350"/>
            <a:ext cx="4572000" cy="4768850"/>
          </a:xfrm>
          <a:extLs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normAutofit fontScale="92500"/>
          </a:bodyPr>
          <a:lstStyle/>
          <a:p>
            <a:pPr marL="430213" indent="-323850" defTabSz="457200" eaLnBrk="1" hangingPunct="1">
              <a:spcBef>
                <a:spcPts val="3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cs typeface="+mn-cs"/>
              </a:rPr>
              <a:t>client </a:t>
            </a:r>
          </a:p>
          <a:p>
            <a:pPr marL="862013" lvl="1" defTabSz="457200" eaLnBrk="1" hangingPunct="1">
              <a:spcBef>
                <a:spcPts val="2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t>sends SYN packet and ACK number to server </a:t>
            </a:r>
          </a:p>
          <a:p>
            <a:pPr marL="862013" lvl="1" defTabSz="457200" eaLnBrk="1" hangingPunct="1">
              <a:spcBef>
                <a:spcPts val="2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t>waits for SYN-ACK from server w/ matching ACK number</a:t>
            </a:r>
          </a:p>
          <a:p>
            <a:pPr marL="430213" indent="-323850" defTabSz="457200" eaLnBrk="1" hangingPunct="1">
              <a:spcBef>
                <a:spcPts val="3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cs typeface="+mn-cs"/>
              </a:rPr>
              <a:t>server </a:t>
            </a:r>
          </a:p>
          <a:p>
            <a:pPr marL="862013" lvl="1" defTabSz="457200" eaLnBrk="1" hangingPunct="1">
              <a:spcBef>
                <a:spcPts val="2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t>responds w/ SYN-ACK packet w/ initial SYN-cookie sequence number</a:t>
            </a:r>
          </a:p>
          <a:p>
            <a:pPr marL="862013" lvl="1" defTabSz="457200" eaLnBrk="1" hangingPunct="1">
              <a:spcBef>
                <a:spcPts val="2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t>Sequence number is cryptographically generated value based on client address, port, and time.</a:t>
            </a:r>
          </a:p>
          <a:p>
            <a:pPr marL="430213" indent="-323850" defTabSz="457200" eaLnBrk="1" hangingPunct="1">
              <a:spcBef>
                <a:spcPts val="3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cs typeface="+mn-cs"/>
              </a:rPr>
              <a:t>client</a:t>
            </a:r>
          </a:p>
          <a:p>
            <a:pPr marL="862013" lvl="1" defTabSz="457200" eaLnBrk="1" hangingPunct="1">
              <a:spcBef>
                <a:spcPts val="2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t>sends ACK to server w/ matching sequence number</a:t>
            </a:r>
          </a:p>
          <a:p>
            <a:pPr marL="430213" indent="-323850" defTabSz="457200" eaLnBrk="1" hangingPunct="1">
              <a:spcBef>
                <a:spcPts val="3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cs typeface="+mn-cs"/>
              </a:rPr>
              <a:t>server</a:t>
            </a:r>
          </a:p>
          <a:p>
            <a:pPr marL="862013" lvl="1" defTabSz="457200" eaLnBrk="1" hangingPunct="1">
              <a:spcBef>
                <a:spcPts val="2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t>If ACK is to an unopened socket, server validates returned sequence number as SYN-cookie</a:t>
            </a:r>
          </a:p>
          <a:p>
            <a:pPr marL="862013" lvl="1" defTabSz="457200" eaLnBrk="1" hangingPunct="1">
              <a:spcBef>
                <a:spcPts val="2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t>If value is reasonable, a buffer is allocated and socket is opened</a:t>
            </a:r>
          </a:p>
        </p:txBody>
      </p:sp>
      <p:sp>
        <p:nvSpPr>
          <p:cNvPr id="39940" name="Line 4"/>
          <p:cNvSpPr>
            <a:spLocks noChangeShapeType="1"/>
          </p:cNvSpPr>
          <p:nvPr/>
        </p:nvSpPr>
        <p:spPr bwMode="auto">
          <a:xfrm>
            <a:off x="5334000" y="1752600"/>
            <a:ext cx="1588" cy="4033838"/>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1" name="Line 5"/>
          <p:cNvSpPr>
            <a:spLocks noChangeShapeType="1"/>
          </p:cNvSpPr>
          <p:nvPr/>
        </p:nvSpPr>
        <p:spPr bwMode="auto">
          <a:xfrm>
            <a:off x="7924800" y="1752600"/>
            <a:ext cx="1588" cy="4033838"/>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2" name="Line 6"/>
          <p:cNvSpPr>
            <a:spLocks noChangeShapeType="1"/>
          </p:cNvSpPr>
          <p:nvPr/>
        </p:nvSpPr>
        <p:spPr bwMode="auto">
          <a:xfrm>
            <a:off x="5334000" y="2085975"/>
            <a:ext cx="2590800" cy="366713"/>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3" name="Line 7"/>
          <p:cNvSpPr>
            <a:spLocks noChangeShapeType="1"/>
          </p:cNvSpPr>
          <p:nvPr/>
        </p:nvSpPr>
        <p:spPr bwMode="auto">
          <a:xfrm flipH="1">
            <a:off x="5330825" y="2605088"/>
            <a:ext cx="2597150" cy="534987"/>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4" name="Line 8"/>
          <p:cNvSpPr>
            <a:spLocks noChangeShapeType="1"/>
          </p:cNvSpPr>
          <p:nvPr/>
        </p:nvSpPr>
        <p:spPr bwMode="auto">
          <a:xfrm>
            <a:off x="5334000" y="4052888"/>
            <a:ext cx="2590800" cy="366712"/>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5" name="Text Box 9"/>
          <p:cNvSpPr txBox="1">
            <a:spLocks noChangeArrowheads="1"/>
          </p:cNvSpPr>
          <p:nvPr/>
        </p:nvSpPr>
        <p:spPr bwMode="auto">
          <a:xfrm>
            <a:off x="5562600" y="1874838"/>
            <a:ext cx="11430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spAutoFit/>
          </a:bodyPr>
          <a:lstStyle>
            <a:lvl1pPr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cs typeface="ＭＳ Ｐゴシック" charset="0"/>
              </a:defRPr>
            </a:lvl1pPr>
            <a:lvl2pPr marL="742950" indent="-28575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2pPr>
            <a:lvl3pPr marL="11430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3pPr>
            <a:lvl4pPr marL="16002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4pPr>
            <a:lvl5pPr marL="20574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5pPr>
            <a:lvl6pPr marL="25146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6pPr>
            <a:lvl7pPr marL="29718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7pPr>
            <a:lvl8pPr marL="34290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8pPr>
            <a:lvl9pPr marL="38862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9pPr>
          </a:lstStyle>
          <a:p>
            <a:pPr eaLnBrk="1">
              <a:lnSpc>
                <a:spcPct val="93000"/>
              </a:lnSpc>
              <a:buClr>
                <a:srgbClr val="000000"/>
              </a:buClr>
              <a:buSzPct val="45000"/>
              <a:buFont typeface="StarSymbol" charset="0"/>
              <a:buNone/>
            </a:pPr>
            <a:r>
              <a:rPr lang="en-GB" sz="1300">
                <a:solidFill>
                  <a:srgbClr val="000000"/>
                </a:solidFill>
              </a:rPr>
              <a:t>SYN</a:t>
            </a:r>
          </a:p>
          <a:p>
            <a:pPr eaLnBrk="1">
              <a:buClr>
                <a:srgbClr val="000000"/>
              </a:buClr>
              <a:buSzPct val="45000"/>
              <a:buFont typeface="StarSymbol" charset="0"/>
              <a:buNone/>
            </a:pPr>
            <a:endParaRPr lang="en-GB" sz="1300">
              <a:solidFill>
                <a:srgbClr val="000000"/>
              </a:solidFill>
            </a:endParaRPr>
          </a:p>
          <a:p>
            <a:pPr eaLnBrk="1">
              <a:buClr>
                <a:srgbClr val="000000"/>
              </a:buClr>
              <a:buSzPct val="45000"/>
              <a:buFont typeface="StarSymbol" charset="0"/>
              <a:buNone/>
            </a:pPr>
            <a:r>
              <a:rPr lang="en-GB" sz="1300">
                <a:solidFill>
                  <a:srgbClr val="000000"/>
                </a:solidFill>
              </a:rPr>
              <a:t>ack-number</a:t>
            </a:r>
          </a:p>
        </p:txBody>
      </p:sp>
      <p:sp>
        <p:nvSpPr>
          <p:cNvPr id="29706" name="Text Box 10"/>
          <p:cNvSpPr txBox="1">
            <a:spLocks noChangeArrowheads="1"/>
          </p:cNvSpPr>
          <p:nvPr/>
        </p:nvSpPr>
        <p:spPr bwMode="auto">
          <a:xfrm>
            <a:off x="5562600" y="2667000"/>
            <a:ext cx="23622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spAutoFit/>
          </a:bodyPr>
          <a:lstStyle>
            <a:lvl1pPr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cs typeface="ＭＳ Ｐゴシック" charset="0"/>
              </a:defRPr>
            </a:lvl1pPr>
            <a:lvl2pPr marL="742950" indent="-28575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2pPr>
            <a:lvl3pPr marL="11430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3pPr>
            <a:lvl4pPr marL="16002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4pPr>
            <a:lvl5pPr marL="20574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5pPr>
            <a:lvl6pPr marL="25146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6pPr>
            <a:lvl7pPr marL="29718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7pPr>
            <a:lvl8pPr marL="34290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8pPr>
            <a:lvl9pPr marL="38862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9pPr>
          </a:lstStyle>
          <a:p>
            <a:pPr eaLnBrk="1">
              <a:lnSpc>
                <a:spcPct val="93000"/>
              </a:lnSpc>
              <a:buClr>
                <a:srgbClr val="000000"/>
              </a:buClr>
              <a:buSzPct val="45000"/>
              <a:buFont typeface="StarSymbol" charset="0"/>
              <a:buNone/>
            </a:pPr>
            <a:r>
              <a:rPr lang="en-GB" sz="1300">
                <a:solidFill>
                  <a:srgbClr val="000000"/>
                </a:solidFill>
              </a:rPr>
              <a:t>SYN-ACK</a:t>
            </a:r>
          </a:p>
          <a:p>
            <a:pPr eaLnBrk="1">
              <a:buClr>
                <a:srgbClr val="000000"/>
              </a:buClr>
              <a:buSzPct val="45000"/>
              <a:buFont typeface="StarSymbol" charset="0"/>
              <a:buNone/>
            </a:pPr>
            <a:endParaRPr lang="en-GB" sz="1300">
              <a:solidFill>
                <a:srgbClr val="000000"/>
              </a:solidFill>
            </a:endParaRPr>
          </a:p>
          <a:p>
            <a:pPr eaLnBrk="1">
              <a:buClr>
                <a:srgbClr val="000000"/>
              </a:buClr>
              <a:buSzPct val="45000"/>
              <a:buFont typeface="StarSymbol" charset="0"/>
              <a:buNone/>
            </a:pPr>
            <a:r>
              <a:rPr lang="en-GB" sz="1300">
                <a:solidFill>
                  <a:srgbClr val="000000"/>
                </a:solidFill>
              </a:rPr>
              <a:t>seq-number as SYN-cookie,</a:t>
            </a:r>
          </a:p>
          <a:p>
            <a:pPr eaLnBrk="1">
              <a:buClr>
                <a:srgbClr val="000000"/>
              </a:buClr>
              <a:buSzPct val="45000"/>
              <a:buFont typeface="StarSymbol" charset="0"/>
              <a:buNone/>
            </a:pPr>
            <a:r>
              <a:rPr lang="en-GB" sz="1300">
                <a:solidFill>
                  <a:srgbClr val="000000"/>
                </a:solidFill>
              </a:rPr>
              <a:t>ack-number</a:t>
            </a:r>
          </a:p>
          <a:p>
            <a:pPr eaLnBrk="1">
              <a:buClr>
                <a:srgbClr val="000000"/>
              </a:buClr>
              <a:buSzPct val="45000"/>
              <a:buFont typeface="StarSymbol" charset="0"/>
              <a:buNone/>
            </a:pPr>
            <a:endParaRPr lang="en-GB" sz="600">
              <a:solidFill>
                <a:srgbClr val="000000"/>
              </a:solidFill>
            </a:endParaRPr>
          </a:p>
          <a:p>
            <a:pPr eaLnBrk="1">
              <a:buClr>
                <a:srgbClr val="000000"/>
              </a:buClr>
              <a:buSzPct val="45000"/>
              <a:buFont typeface="StarSymbol" charset="0"/>
              <a:buNone/>
            </a:pPr>
            <a:r>
              <a:rPr lang="en-GB" sz="1300" b="1">
                <a:solidFill>
                  <a:srgbClr val="FF0000"/>
                </a:solidFill>
              </a:rPr>
              <a:t>NO BUFFER ALLOCATED</a:t>
            </a:r>
          </a:p>
        </p:txBody>
      </p:sp>
      <p:sp>
        <p:nvSpPr>
          <p:cNvPr id="29707" name="Text Box 11"/>
          <p:cNvSpPr txBox="1">
            <a:spLocks noChangeArrowheads="1"/>
          </p:cNvSpPr>
          <p:nvPr/>
        </p:nvSpPr>
        <p:spPr bwMode="auto">
          <a:xfrm>
            <a:off x="5613400" y="3902075"/>
            <a:ext cx="176530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spAutoFit/>
          </a:bodyPr>
          <a:lstStyle>
            <a:lvl1pPr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cs typeface="ＭＳ Ｐゴシック" charset="0"/>
              </a:defRPr>
            </a:lvl1pPr>
            <a:lvl2pPr marL="742950" indent="-28575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2pPr>
            <a:lvl3pPr marL="11430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3pPr>
            <a:lvl4pPr marL="16002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4pPr>
            <a:lvl5pPr marL="20574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5pPr>
            <a:lvl6pPr marL="25146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6pPr>
            <a:lvl7pPr marL="29718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7pPr>
            <a:lvl8pPr marL="34290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8pPr>
            <a:lvl9pPr marL="38862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9pPr>
          </a:lstStyle>
          <a:p>
            <a:pPr eaLnBrk="1">
              <a:lnSpc>
                <a:spcPct val="93000"/>
              </a:lnSpc>
              <a:buClr>
                <a:srgbClr val="000000"/>
              </a:buClr>
              <a:buSzPct val="45000"/>
              <a:buFont typeface="StarSymbol" charset="0"/>
              <a:buNone/>
            </a:pPr>
            <a:r>
              <a:rPr lang="en-GB" sz="1300">
                <a:solidFill>
                  <a:srgbClr val="000000"/>
                </a:solidFill>
              </a:rPr>
              <a:t>ACK</a:t>
            </a:r>
          </a:p>
          <a:p>
            <a:pPr eaLnBrk="1">
              <a:buClr>
                <a:srgbClr val="000000"/>
              </a:buClr>
              <a:buSzPct val="45000"/>
              <a:buFont typeface="StarSymbol" charset="0"/>
              <a:buNone/>
            </a:pPr>
            <a:endParaRPr lang="en-GB" sz="1300">
              <a:solidFill>
                <a:srgbClr val="000000"/>
              </a:solidFill>
            </a:endParaRPr>
          </a:p>
          <a:p>
            <a:pPr eaLnBrk="1">
              <a:buClr>
                <a:srgbClr val="000000"/>
              </a:buClr>
              <a:buSzPct val="45000"/>
              <a:buFont typeface="StarSymbol" charset="0"/>
              <a:buNone/>
            </a:pPr>
            <a:r>
              <a:rPr lang="en-GB" sz="1300">
                <a:solidFill>
                  <a:srgbClr val="000000"/>
                </a:solidFill>
              </a:rPr>
              <a:t>seq_number</a:t>
            </a:r>
          </a:p>
          <a:p>
            <a:pPr eaLnBrk="1">
              <a:buClr>
                <a:srgbClr val="000000"/>
              </a:buClr>
              <a:buSzPct val="45000"/>
              <a:buFont typeface="StarSymbol" charset="0"/>
              <a:buNone/>
            </a:pPr>
            <a:r>
              <a:rPr lang="en-GB" sz="1300">
                <a:solidFill>
                  <a:srgbClr val="000000"/>
                </a:solidFill>
              </a:rPr>
              <a:t>ack-number+data</a:t>
            </a:r>
          </a:p>
        </p:txBody>
      </p:sp>
      <p:sp>
        <p:nvSpPr>
          <p:cNvPr id="29708" name="Line 12"/>
          <p:cNvSpPr>
            <a:spLocks noChangeShapeType="1"/>
          </p:cNvSpPr>
          <p:nvPr/>
        </p:nvSpPr>
        <p:spPr bwMode="auto">
          <a:xfrm flipH="1">
            <a:off x="5330825" y="4967288"/>
            <a:ext cx="2597150" cy="533400"/>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9" name="Text Box 13"/>
          <p:cNvSpPr txBox="1">
            <a:spLocks noChangeArrowheads="1"/>
          </p:cNvSpPr>
          <p:nvPr/>
        </p:nvSpPr>
        <p:spPr bwMode="auto">
          <a:xfrm>
            <a:off x="5637213" y="5029200"/>
            <a:ext cx="2363787"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spAutoFit/>
          </a:bodyPr>
          <a:lstStyle>
            <a:lvl1pPr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cs typeface="ＭＳ Ｐゴシック" charset="0"/>
              </a:defRPr>
            </a:lvl1pPr>
            <a:lvl2pPr marL="742950" indent="-28575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2pPr>
            <a:lvl3pPr marL="11430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3pPr>
            <a:lvl4pPr marL="16002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4pPr>
            <a:lvl5pPr marL="20574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5pPr>
            <a:lvl6pPr marL="25146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6pPr>
            <a:lvl7pPr marL="29718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7pPr>
            <a:lvl8pPr marL="34290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8pPr>
            <a:lvl9pPr marL="38862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9pPr>
          </a:lstStyle>
          <a:p>
            <a:pPr eaLnBrk="1">
              <a:lnSpc>
                <a:spcPct val="93000"/>
              </a:lnSpc>
              <a:buClr>
                <a:srgbClr val="000000"/>
              </a:buClr>
              <a:buSzPct val="45000"/>
              <a:buFont typeface="StarSymbol" charset="0"/>
              <a:buNone/>
            </a:pPr>
            <a:r>
              <a:rPr lang="en-GB" sz="1300">
                <a:solidFill>
                  <a:srgbClr val="000000"/>
                </a:solidFill>
              </a:rPr>
              <a:t>SYN-ACK</a:t>
            </a:r>
          </a:p>
          <a:p>
            <a:pPr eaLnBrk="1">
              <a:buClr>
                <a:srgbClr val="000000"/>
              </a:buClr>
              <a:buSzPct val="45000"/>
              <a:buFont typeface="StarSymbol" charset="0"/>
              <a:buNone/>
            </a:pPr>
            <a:endParaRPr lang="en-GB" sz="1300">
              <a:solidFill>
                <a:srgbClr val="000000"/>
              </a:solidFill>
            </a:endParaRPr>
          </a:p>
          <a:p>
            <a:pPr eaLnBrk="1">
              <a:buClr>
                <a:srgbClr val="000000"/>
              </a:buClr>
              <a:buSzPct val="45000"/>
              <a:buFont typeface="StarSymbol" charset="0"/>
              <a:buNone/>
            </a:pPr>
            <a:r>
              <a:rPr lang="en-GB" sz="1300">
                <a:solidFill>
                  <a:srgbClr val="000000"/>
                </a:solidFill>
              </a:rPr>
              <a:t>seq-number, ack-number</a:t>
            </a:r>
          </a:p>
          <a:p>
            <a:pPr eaLnBrk="1">
              <a:buClr>
                <a:srgbClr val="000000"/>
              </a:buClr>
              <a:buSzPct val="45000"/>
              <a:buFont typeface="StarSymbol" charset="0"/>
              <a:buNone/>
            </a:pPr>
            <a:endParaRPr lang="en-GB" sz="600">
              <a:solidFill>
                <a:srgbClr val="000000"/>
              </a:solidFill>
            </a:endParaRPr>
          </a:p>
          <a:p>
            <a:pPr eaLnBrk="1">
              <a:buClr>
                <a:srgbClr val="000000"/>
              </a:buClr>
              <a:buSzPct val="45000"/>
              <a:buFont typeface="StarSymbol" charset="0"/>
              <a:buNone/>
            </a:pPr>
            <a:r>
              <a:rPr lang="en-GB" sz="1300" b="1">
                <a:solidFill>
                  <a:srgbClr val="FF0000"/>
                </a:solidFill>
              </a:rPr>
              <a:t>TCP BUFFER ALLOCATED</a:t>
            </a:r>
          </a:p>
        </p:txBody>
      </p:sp>
    </p:spTree>
    <p:extLst>
      <p:ext uri="{BB962C8B-B14F-4D97-AF65-F5344CB8AC3E}">
        <p14:creationId xmlns:p14="http://schemas.microsoft.com/office/powerpoint/2010/main" val="181926701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7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70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69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69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7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70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9699">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699">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70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70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9699">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699">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699">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70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animBg="1"/>
      <p:bldP spid="29703" grpId="0" animBg="1"/>
      <p:bldP spid="29704" grpId="0" animBg="1"/>
      <p:bldP spid="29705" grpId="0"/>
      <p:bldP spid="29706" grpId="0"/>
      <p:bldP spid="29707" grpId="0"/>
      <p:bldP spid="29708" grpId="0" animBg="1"/>
      <p:bldP spid="2970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pPr>
              <a:defRPr/>
            </a:pPr>
            <a:fld id="{6DCBDA53-8E67-024A-BF11-19550DBF0919}" type="slidenum">
              <a:rPr lang="en-US"/>
              <a:pPr>
                <a:defRPr/>
              </a:pPr>
              <a:t>26</a:t>
            </a:fld>
            <a:endParaRPr lang="en-US"/>
          </a:p>
        </p:txBody>
      </p:sp>
      <p:sp>
        <p:nvSpPr>
          <p:cNvPr id="21506" name="Rectangle 2"/>
          <p:cNvSpPr>
            <a:spLocks noGrp="1" noChangeArrowheads="1"/>
          </p:cNvSpPr>
          <p:nvPr>
            <p:ph type="title"/>
          </p:nvPr>
        </p:nvSpPr>
        <p:spPr/>
        <p:txBody>
          <a:bodyPr/>
          <a:lstStyle/>
          <a:p>
            <a:pPr eaLnBrk="1" hangingPunct="1">
              <a:defRPr/>
            </a:pPr>
            <a:r>
              <a:rPr lang="en-US" dirty="0" smtClean="0">
                <a:cs typeface="+mj-cs"/>
              </a:rPr>
              <a:t>Defense: </a:t>
            </a:r>
            <a:r>
              <a:rPr lang="en-US" dirty="0" err="1" smtClean="0">
                <a:cs typeface="+mj-cs"/>
              </a:rPr>
              <a:t>uRPF</a:t>
            </a:r>
            <a:r>
              <a:rPr lang="en-US" dirty="0" smtClean="0">
                <a:cs typeface="+mj-cs"/>
              </a:rPr>
              <a:t> Checks</a:t>
            </a:r>
          </a:p>
        </p:txBody>
      </p:sp>
      <p:sp>
        <p:nvSpPr>
          <p:cNvPr id="21507" name="Rectangle 3"/>
          <p:cNvSpPr>
            <a:spLocks noGrp="1" noChangeArrowheads="1"/>
          </p:cNvSpPr>
          <p:nvPr>
            <p:ph type="body" idx="1"/>
          </p:nvPr>
        </p:nvSpPr>
        <p:spPr>
          <a:xfrm>
            <a:off x="457200" y="5151438"/>
            <a:ext cx="8229600" cy="1630362"/>
          </a:xfrm>
        </p:spPr>
        <p:txBody>
          <a:bodyPr>
            <a:normAutofit lnSpcReduction="10000"/>
          </a:bodyPr>
          <a:lstStyle/>
          <a:p>
            <a:pPr eaLnBrk="1" hangingPunct="1">
              <a:defRPr/>
            </a:pPr>
            <a:r>
              <a:rPr lang="en-US" smtClean="0">
                <a:cs typeface="+mn-cs"/>
              </a:rPr>
              <a:t>Unicast Reverse Path Forwarding</a:t>
            </a:r>
          </a:p>
          <a:p>
            <a:pPr lvl="1" eaLnBrk="1" hangingPunct="1">
              <a:defRPr/>
            </a:pPr>
            <a:r>
              <a:rPr lang="en-US" smtClean="0"/>
              <a:t>Cisco: </a:t>
            </a:r>
            <a:r>
              <a:rPr lang="ja-JP" altLang="en-US" smtClean="0">
                <a:latin typeface="Arial"/>
              </a:rPr>
              <a:t>“</a:t>
            </a:r>
            <a:r>
              <a:rPr lang="en-US" b="1" smtClean="0"/>
              <a:t>ip verify unicast reverse-path</a:t>
            </a:r>
            <a:r>
              <a:rPr lang="ja-JP" altLang="en-US" b="1" smtClean="0">
                <a:latin typeface="Arial"/>
              </a:rPr>
              <a:t>”</a:t>
            </a:r>
            <a:endParaRPr lang="en-US" smtClean="0"/>
          </a:p>
          <a:p>
            <a:pPr eaLnBrk="1" hangingPunct="1">
              <a:defRPr/>
            </a:pPr>
            <a:r>
              <a:rPr lang="en-US" smtClean="0">
                <a:cs typeface="+mn-cs"/>
              </a:rPr>
              <a:t>Requires symmetric routing</a:t>
            </a:r>
          </a:p>
        </p:txBody>
      </p:sp>
      <p:sp>
        <p:nvSpPr>
          <p:cNvPr id="21508" name="Text Box 4"/>
          <p:cNvSpPr txBox="1">
            <a:spLocks noChangeArrowheads="1"/>
          </p:cNvSpPr>
          <p:nvPr/>
        </p:nvSpPr>
        <p:spPr bwMode="auto">
          <a:xfrm>
            <a:off x="914400" y="1219200"/>
            <a:ext cx="6781800" cy="641350"/>
          </a:xfrm>
          <a:prstGeom prst="rect">
            <a:avLst/>
          </a:prstGeom>
          <a:solidFill>
            <a:srgbClr val="D9D9D9"/>
          </a:solidFill>
          <a:ln>
            <a:noFill/>
          </a:ln>
          <a:effectLst/>
          <a:extLst/>
        </p:spPr>
        <p:txBody>
          <a:bodyPr>
            <a:spAutoFit/>
          </a:bodyPr>
          <a:lstStyle/>
          <a:p>
            <a:pPr algn="ctr">
              <a:spcBef>
                <a:spcPct val="20000"/>
              </a:spcBef>
              <a:defRPr/>
            </a:pPr>
            <a:r>
              <a:rPr lang="en-US" b="1" dirty="0">
                <a:solidFill>
                  <a:srgbClr val="FF0000"/>
                </a:solidFill>
                <a:cs typeface="+mn-cs"/>
              </a:rPr>
              <a:t>Accept packet from interface only if forwarding table entry for source IP address matches ingress interface</a:t>
            </a:r>
          </a:p>
        </p:txBody>
      </p:sp>
      <p:grpSp>
        <p:nvGrpSpPr>
          <p:cNvPr id="31749" name="Group 5"/>
          <p:cNvGrpSpPr>
            <a:grpSpLocks/>
          </p:cNvGrpSpPr>
          <p:nvPr/>
        </p:nvGrpSpPr>
        <p:grpSpPr bwMode="auto">
          <a:xfrm>
            <a:off x="1676400" y="1990725"/>
            <a:ext cx="6019800" cy="3038475"/>
            <a:chOff x="336" y="870"/>
            <a:chExt cx="5082" cy="2622"/>
          </a:xfrm>
          <a:solidFill>
            <a:srgbClr val="D9D9D9"/>
          </a:solidFill>
        </p:grpSpPr>
        <p:graphicFrame>
          <p:nvGraphicFramePr>
            <p:cNvPr id="31750" name="Object 6"/>
            <p:cNvGraphicFramePr>
              <a:graphicFrameLocks noChangeAspect="1"/>
            </p:cNvGraphicFramePr>
            <p:nvPr/>
          </p:nvGraphicFramePr>
          <p:xfrm>
            <a:off x="1321" y="1440"/>
            <a:ext cx="3825" cy="1728"/>
          </p:xfrm>
          <a:graphic>
            <a:graphicData uri="http://schemas.openxmlformats.org/presentationml/2006/ole">
              <mc:AlternateContent xmlns:mc="http://schemas.openxmlformats.org/markup-compatibility/2006">
                <mc:Choice xmlns:v="urn:schemas-microsoft-com:vml" Requires="v">
                  <p:oleObj spid="_x0000_s1124" name="Visio" r:id="rId4" imgW="6096000" imgH="2755900" progId="Visio.Drawing.6">
                    <p:embed/>
                  </p:oleObj>
                </mc:Choice>
                <mc:Fallback>
                  <p:oleObj name="Visio" r:id="rId4" imgW="6096000" imgH="275590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1" y="1440"/>
                          <a:ext cx="3825" cy="1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1511" name="AutoShape 7"/>
            <p:cNvSpPr>
              <a:spLocks noChangeArrowheads="1"/>
            </p:cNvSpPr>
            <p:nvPr/>
          </p:nvSpPr>
          <p:spPr bwMode="auto">
            <a:xfrm>
              <a:off x="336" y="870"/>
              <a:ext cx="1530" cy="653"/>
            </a:xfrm>
            <a:prstGeom prst="wedgeRoundRectCallout">
              <a:avLst>
                <a:gd name="adj1" fmla="val 109606"/>
                <a:gd name="adj2" fmla="val 109176"/>
                <a:gd name="adj3" fmla="val 16667"/>
              </a:avLst>
            </a:prstGeom>
            <a:gr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0" hangingPunct="0">
                <a:defRPr/>
              </a:pPr>
              <a:r>
                <a:rPr lang="en-US" sz="1600" b="1">
                  <a:solidFill>
                    <a:srgbClr val="FF0000"/>
                  </a:solidFill>
                  <a:latin typeface="Tahoma" charset="0"/>
                  <a:cs typeface="+mn-cs"/>
                </a:rPr>
                <a:t>Strict Mode </a:t>
              </a:r>
            </a:p>
            <a:p>
              <a:pPr algn="ctr" eaLnBrk="0" hangingPunct="0">
                <a:defRPr/>
              </a:pPr>
              <a:r>
                <a:rPr lang="en-US" sz="1600" b="1">
                  <a:solidFill>
                    <a:srgbClr val="FF0000"/>
                  </a:solidFill>
                  <a:latin typeface="Tahoma" charset="0"/>
                  <a:cs typeface="+mn-cs"/>
                </a:rPr>
                <a:t>uRPF Enabled</a:t>
              </a:r>
            </a:p>
          </p:txBody>
        </p:sp>
        <p:sp>
          <p:nvSpPr>
            <p:cNvPr id="21512" name="AutoShape 8"/>
            <p:cNvSpPr>
              <a:spLocks noChangeArrowheads="1"/>
            </p:cNvSpPr>
            <p:nvPr/>
          </p:nvSpPr>
          <p:spPr bwMode="auto">
            <a:xfrm>
              <a:off x="336" y="2706"/>
              <a:ext cx="2640" cy="786"/>
            </a:xfrm>
            <a:prstGeom prst="roundRect">
              <a:avLst>
                <a:gd name="adj" fmla="val 16667"/>
              </a:avLst>
            </a:prstGeom>
            <a:grp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ja-JP" altLang="en-US" sz="1600" b="1">
                  <a:latin typeface="Arial"/>
                  <a:cs typeface="+mn-cs"/>
                </a:rPr>
                <a:t>“</a:t>
              </a:r>
              <a:r>
                <a:rPr lang="en-US" sz="1600" b="1">
                  <a:latin typeface="Tahoma" charset="0"/>
                  <a:cs typeface="+mn-cs"/>
                </a:rPr>
                <a:t>A</a:t>
              </a:r>
              <a:r>
                <a:rPr lang="ja-JP" altLang="en-US" sz="1600" b="1">
                  <a:latin typeface="Arial"/>
                  <a:cs typeface="+mn-cs"/>
                </a:rPr>
                <a:t>”</a:t>
              </a:r>
              <a:r>
                <a:rPr lang="en-US" sz="1600" b="1">
                  <a:latin typeface="Tahoma" charset="0"/>
                  <a:cs typeface="+mn-cs"/>
                </a:rPr>
                <a:t> Routing Table</a:t>
              </a:r>
            </a:p>
            <a:p>
              <a:pPr algn="ctr" eaLnBrk="0" hangingPunct="0">
                <a:defRPr/>
              </a:pPr>
              <a:r>
                <a:rPr lang="en-US" sz="1200">
                  <a:latin typeface="Courier New" charset="0"/>
                  <a:cs typeface="+mn-cs"/>
                </a:rPr>
                <a:t>Destination       Next Hop</a:t>
              </a:r>
            </a:p>
            <a:p>
              <a:pPr algn="ctr" eaLnBrk="0" hangingPunct="0">
                <a:defRPr/>
              </a:pPr>
              <a:r>
                <a:rPr lang="en-US" sz="1200">
                  <a:latin typeface="Courier New" charset="0"/>
                  <a:cs typeface="+mn-cs"/>
                </a:rPr>
                <a:t>10.0.1.0/24       Int. 1</a:t>
              </a:r>
            </a:p>
            <a:p>
              <a:pPr algn="ctr" eaLnBrk="0" hangingPunct="0">
                <a:defRPr/>
              </a:pPr>
              <a:r>
                <a:rPr lang="en-US" sz="1200">
                  <a:latin typeface="Courier New" charset="0"/>
                  <a:cs typeface="+mn-cs"/>
                </a:rPr>
                <a:t>10.0.18.0/24      Int. 2</a:t>
              </a:r>
            </a:p>
          </p:txBody>
        </p:sp>
        <p:sp>
          <p:nvSpPr>
            <p:cNvPr id="21513" name="AutoShape 9"/>
            <p:cNvSpPr>
              <a:spLocks noChangeArrowheads="1"/>
            </p:cNvSpPr>
            <p:nvPr/>
          </p:nvSpPr>
          <p:spPr bwMode="auto">
            <a:xfrm>
              <a:off x="2124" y="984"/>
              <a:ext cx="3294" cy="318"/>
            </a:xfrm>
            <a:prstGeom prst="wedgeRoundRectCallout">
              <a:avLst>
                <a:gd name="adj1" fmla="val -21037"/>
                <a:gd name="adj2" fmla="val 267926"/>
                <a:gd name="adj3" fmla="val 16667"/>
              </a:avLst>
            </a:prstGeom>
            <a:gr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0" hangingPunct="0">
                <a:defRPr/>
              </a:pPr>
              <a:r>
                <a:rPr lang="en-US" sz="1600" b="1">
                  <a:solidFill>
                    <a:srgbClr val="FF0000"/>
                  </a:solidFill>
                  <a:latin typeface="Tahoma" charset="0"/>
                  <a:cs typeface="+mn-cs"/>
                </a:rPr>
                <a:t>10.0.18.3 from wrong interface</a:t>
              </a:r>
            </a:p>
          </p:txBody>
        </p:sp>
      </p:grpSp>
    </p:spTree>
    <p:extLst>
      <p:ext uri="{BB962C8B-B14F-4D97-AF65-F5344CB8AC3E}">
        <p14:creationId xmlns:p14="http://schemas.microsoft.com/office/powerpoint/2010/main" val="13132611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797E87E6-20DE-DC48-9298-DEF107551A02}" type="slidenum">
              <a:rPr lang="en-US"/>
              <a:pPr>
                <a:defRPr/>
              </a:pPr>
              <a:t>27</a:t>
            </a:fld>
            <a:endParaRPr lang="en-US"/>
          </a:p>
        </p:txBody>
      </p:sp>
      <p:sp>
        <p:nvSpPr>
          <p:cNvPr id="23554" name="Rectangle 2"/>
          <p:cNvSpPr>
            <a:spLocks noGrp="1" noChangeArrowheads="1"/>
          </p:cNvSpPr>
          <p:nvPr>
            <p:ph type="title"/>
          </p:nvPr>
        </p:nvSpPr>
        <p:spPr/>
        <p:txBody>
          <a:bodyPr/>
          <a:lstStyle/>
          <a:p>
            <a:pPr eaLnBrk="1" hangingPunct="1">
              <a:defRPr/>
            </a:pPr>
            <a:r>
              <a:rPr lang="en-US" smtClean="0">
                <a:cs typeface="+mj-cs"/>
              </a:rPr>
              <a:t>Problems with uRPF</a:t>
            </a:r>
          </a:p>
        </p:txBody>
      </p:sp>
      <p:sp>
        <p:nvSpPr>
          <p:cNvPr id="23555" name="Rectangle 3"/>
          <p:cNvSpPr>
            <a:spLocks noGrp="1" noChangeArrowheads="1"/>
          </p:cNvSpPr>
          <p:nvPr>
            <p:ph type="body" idx="1"/>
          </p:nvPr>
        </p:nvSpPr>
        <p:spPr>
          <a:xfrm>
            <a:off x="457200" y="5528721"/>
            <a:ext cx="8229600" cy="1020763"/>
          </a:xfrm>
        </p:spPr>
        <p:txBody>
          <a:bodyPr/>
          <a:lstStyle/>
          <a:p>
            <a:pPr eaLnBrk="1" hangingPunct="1">
              <a:defRPr/>
            </a:pPr>
            <a:r>
              <a:rPr lang="en-US" dirty="0" smtClean="0">
                <a:cs typeface="+mn-cs"/>
              </a:rPr>
              <a:t>Asymmetric routing…</a:t>
            </a:r>
          </a:p>
        </p:txBody>
      </p:sp>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41475"/>
            <a:ext cx="6477000"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57111642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China’s Great Cannon</a:t>
            </a:r>
            <a:endParaRPr lang="en-US" dirty="0"/>
          </a:p>
        </p:txBody>
      </p:sp>
      <p:sp>
        <p:nvSpPr>
          <p:cNvPr id="3" name="Content Placeholder 2"/>
          <p:cNvSpPr>
            <a:spLocks noGrp="1"/>
          </p:cNvSpPr>
          <p:nvPr>
            <p:ph idx="1"/>
          </p:nvPr>
        </p:nvSpPr>
        <p:spPr>
          <a:xfrm>
            <a:off x="0" y="1600200"/>
            <a:ext cx="4702900" cy="4525963"/>
          </a:xfrm>
        </p:spPr>
        <p:txBody>
          <a:bodyPr>
            <a:normAutofit lnSpcReduction="10000"/>
          </a:bodyPr>
          <a:lstStyle/>
          <a:p>
            <a:r>
              <a:rPr lang="en-US" sz="2400" dirty="0" smtClean="0"/>
              <a:t>March 26, 2016: </a:t>
            </a:r>
            <a:r>
              <a:rPr lang="en-US" sz="2400" dirty="0" err="1" smtClean="0"/>
              <a:t>Github</a:t>
            </a:r>
            <a:r>
              <a:rPr lang="en-US" sz="2400" dirty="0" smtClean="0"/>
              <a:t> pages run by </a:t>
            </a:r>
            <a:r>
              <a:rPr lang="en-US" sz="2400" dirty="0" err="1" smtClean="0"/>
              <a:t>Greatfire.org</a:t>
            </a:r>
            <a:r>
              <a:rPr lang="en-US" sz="2400" dirty="0" smtClean="0"/>
              <a:t> are victims of </a:t>
            </a:r>
            <a:r>
              <a:rPr lang="en-US" sz="2400" dirty="0" err="1" smtClean="0"/>
              <a:t>DoS</a:t>
            </a:r>
            <a:r>
              <a:rPr lang="en-US" sz="2400" dirty="0" smtClean="0"/>
              <a:t> attack</a:t>
            </a:r>
          </a:p>
          <a:p>
            <a:endParaRPr lang="en-US" sz="2400" dirty="0" smtClean="0"/>
          </a:p>
          <a:p>
            <a:r>
              <a:rPr lang="en-US" sz="2400" dirty="0" smtClean="0"/>
              <a:t>Malicious traffic directed from </a:t>
            </a:r>
            <a:r>
              <a:rPr lang="en-US" sz="2400" dirty="0" err="1" smtClean="0"/>
              <a:t>Baidu</a:t>
            </a:r>
            <a:r>
              <a:rPr lang="en-US" sz="2400" dirty="0" smtClean="0"/>
              <a:t> servers</a:t>
            </a:r>
          </a:p>
          <a:p>
            <a:pPr lvl="1"/>
            <a:r>
              <a:rPr lang="en-US" sz="2000" dirty="0" err="1" smtClean="0"/>
              <a:t>Baidu</a:t>
            </a:r>
            <a:r>
              <a:rPr lang="en-US" sz="2000" dirty="0" smtClean="0"/>
              <a:t> said that their servers were not compromised…</a:t>
            </a:r>
          </a:p>
          <a:p>
            <a:pPr lvl="1"/>
            <a:endParaRPr lang="en-US" sz="2000" dirty="0"/>
          </a:p>
          <a:p>
            <a:r>
              <a:rPr lang="en-US" sz="2400" dirty="0" smtClean="0"/>
              <a:t>Instead: Traffic manipulation of “bystander” systems (i.e., client browsers)</a:t>
            </a:r>
            <a:endParaRPr lang="en-US" sz="2400" dirty="0"/>
          </a:p>
        </p:txBody>
      </p:sp>
      <p:pic>
        <p:nvPicPr>
          <p:cNvPr id="4" name="Picture 3"/>
          <p:cNvPicPr>
            <a:picLocks noChangeAspect="1"/>
          </p:cNvPicPr>
          <p:nvPr/>
        </p:nvPicPr>
        <p:blipFill>
          <a:blip r:embed="rId2"/>
          <a:stretch>
            <a:fillRect/>
          </a:stretch>
        </p:blipFill>
        <p:spPr>
          <a:xfrm>
            <a:off x="4576890" y="1417638"/>
            <a:ext cx="4225168" cy="3702150"/>
          </a:xfrm>
          <a:prstGeom prst="rect">
            <a:avLst/>
          </a:prstGeom>
        </p:spPr>
      </p:pic>
    </p:spTree>
    <p:extLst>
      <p:ext uri="{BB962C8B-B14F-4D97-AF65-F5344CB8AC3E}">
        <p14:creationId xmlns:p14="http://schemas.microsoft.com/office/powerpoint/2010/main" val="1588515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“On-Path” Attack System</a:t>
            </a:r>
            <a:endParaRPr lang="en-US" dirty="0"/>
          </a:p>
        </p:txBody>
      </p:sp>
      <p:sp>
        <p:nvSpPr>
          <p:cNvPr id="3" name="Content Placeholder 2"/>
          <p:cNvSpPr>
            <a:spLocks noGrp="1"/>
          </p:cNvSpPr>
          <p:nvPr>
            <p:ph idx="1"/>
          </p:nvPr>
        </p:nvSpPr>
        <p:spPr>
          <a:xfrm>
            <a:off x="65800" y="1256751"/>
            <a:ext cx="8984344" cy="1418957"/>
          </a:xfrm>
        </p:spPr>
        <p:txBody>
          <a:bodyPr>
            <a:normAutofit fontScale="70000" lnSpcReduction="20000"/>
          </a:bodyPr>
          <a:lstStyle/>
          <a:p>
            <a:r>
              <a:rPr lang="en-US" dirty="0" smtClean="0"/>
              <a:t>Eavesdrop traffic between China &amp; rest of world</a:t>
            </a:r>
          </a:p>
          <a:p>
            <a:pPr lvl="1"/>
            <a:r>
              <a:rPr lang="en-US" dirty="0" smtClean="0"/>
              <a:t>Terminate requests for banned content with TCP RST</a:t>
            </a:r>
          </a:p>
          <a:p>
            <a:r>
              <a:rPr lang="en-US" dirty="0" smtClean="0"/>
              <a:t>Appears to be co-located with the “Great Firewall”, load-balanced</a:t>
            </a:r>
          </a:p>
          <a:p>
            <a:r>
              <a:rPr lang="en-US" dirty="0" smtClean="0"/>
              <a:t>Differences: probabilistic, no packet reassembly</a:t>
            </a:r>
          </a:p>
        </p:txBody>
      </p:sp>
      <p:pic>
        <p:nvPicPr>
          <p:cNvPr id="4" name="Picture 3"/>
          <p:cNvPicPr>
            <a:picLocks noChangeAspect="1"/>
          </p:cNvPicPr>
          <p:nvPr/>
        </p:nvPicPr>
        <p:blipFill>
          <a:blip r:embed="rId2"/>
          <a:stretch>
            <a:fillRect/>
          </a:stretch>
        </p:blipFill>
        <p:spPr>
          <a:xfrm>
            <a:off x="2138162" y="2857578"/>
            <a:ext cx="5069694" cy="4000422"/>
          </a:xfrm>
          <a:prstGeom prst="rect">
            <a:avLst/>
          </a:prstGeom>
        </p:spPr>
      </p:pic>
    </p:spTree>
    <p:extLst>
      <p:ext uri="{BB962C8B-B14F-4D97-AF65-F5344CB8AC3E}">
        <p14:creationId xmlns:p14="http://schemas.microsoft.com/office/powerpoint/2010/main" val="1968499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Events: IoT-Based Botnets</a:t>
            </a:r>
            <a:endParaRPr lang="en-US" dirty="0"/>
          </a:p>
        </p:txBody>
      </p:sp>
      <p:pic>
        <p:nvPicPr>
          <p:cNvPr id="4" name="Picture 3"/>
          <p:cNvPicPr>
            <a:picLocks noChangeAspect="1"/>
          </p:cNvPicPr>
          <p:nvPr/>
        </p:nvPicPr>
        <p:blipFill>
          <a:blip r:embed="rId2"/>
          <a:stretch>
            <a:fillRect/>
          </a:stretch>
        </p:blipFill>
        <p:spPr>
          <a:xfrm>
            <a:off x="2028893" y="1522306"/>
            <a:ext cx="4737356" cy="5335694"/>
          </a:xfrm>
          <a:prstGeom prst="rect">
            <a:avLst/>
          </a:prstGeom>
        </p:spPr>
      </p:pic>
      <p:pic>
        <p:nvPicPr>
          <p:cNvPr id="5" name="Picture 4"/>
          <p:cNvPicPr>
            <a:picLocks noChangeAspect="1"/>
          </p:cNvPicPr>
          <p:nvPr/>
        </p:nvPicPr>
        <p:blipFill>
          <a:blip r:embed="rId3"/>
          <a:stretch>
            <a:fillRect/>
          </a:stretch>
        </p:blipFill>
        <p:spPr>
          <a:xfrm>
            <a:off x="0" y="2488254"/>
            <a:ext cx="9144000" cy="1060561"/>
          </a:xfrm>
          <a:prstGeom prst="rect">
            <a:avLst/>
          </a:prstGeom>
        </p:spPr>
      </p:pic>
    </p:spTree>
    <p:extLst>
      <p:ext uri="{BB962C8B-B14F-4D97-AF65-F5344CB8AC3E}">
        <p14:creationId xmlns:p14="http://schemas.microsoft.com/office/powerpoint/2010/main" val="232039489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China’s “Great Cannon”</a:t>
            </a:r>
            <a:endParaRPr lang="en-US" dirty="0"/>
          </a:p>
        </p:txBody>
      </p:sp>
      <p:pic>
        <p:nvPicPr>
          <p:cNvPr id="4" name="Picture 3"/>
          <p:cNvPicPr>
            <a:picLocks noChangeAspect="1"/>
          </p:cNvPicPr>
          <p:nvPr/>
        </p:nvPicPr>
        <p:blipFill>
          <a:blip r:embed="rId2"/>
          <a:stretch>
            <a:fillRect/>
          </a:stretch>
        </p:blipFill>
        <p:spPr>
          <a:xfrm>
            <a:off x="0" y="1130300"/>
            <a:ext cx="9144000" cy="4590548"/>
          </a:xfrm>
          <a:prstGeom prst="rect">
            <a:avLst/>
          </a:prstGeom>
        </p:spPr>
      </p:pic>
    </p:spTree>
    <p:extLst>
      <p:ext uri="{BB962C8B-B14F-4D97-AF65-F5344CB8AC3E}">
        <p14:creationId xmlns:p14="http://schemas.microsoft.com/office/powerpoint/2010/main" val="794032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Cannon: Inject </a:t>
            </a:r>
            <a:r>
              <a:rPr lang="en-US" dirty="0" err="1" smtClean="0"/>
              <a:t>Javascript</a:t>
            </a:r>
            <a:endParaRPr lang="en-US" dirty="0"/>
          </a:p>
        </p:txBody>
      </p:sp>
      <p:pic>
        <p:nvPicPr>
          <p:cNvPr id="3" name="Picture 2"/>
          <p:cNvPicPr>
            <a:picLocks noChangeAspect="1"/>
          </p:cNvPicPr>
          <p:nvPr/>
        </p:nvPicPr>
        <p:blipFill>
          <a:blip r:embed="rId2"/>
          <a:stretch>
            <a:fillRect/>
          </a:stretch>
        </p:blipFill>
        <p:spPr>
          <a:xfrm>
            <a:off x="0" y="1168400"/>
            <a:ext cx="9144000" cy="4516470"/>
          </a:xfrm>
          <a:prstGeom prst="rect">
            <a:avLst/>
          </a:prstGeom>
        </p:spPr>
      </p:pic>
    </p:spTree>
    <p:extLst>
      <p:ext uri="{BB962C8B-B14F-4D97-AF65-F5344CB8AC3E}">
        <p14:creationId xmlns:p14="http://schemas.microsoft.com/office/powerpoint/2010/main" val="886293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Great Cannon: Direct HTTP at Victim</a:t>
            </a:r>
            <a:endParaRPr lang="en-US" dirty="0"/>
          </a:p>
        </p:txBody>
      </p:sp>
      <p:pic>
        <p:nvPicPr>
          <p:cNvPr id="3" name="Picture 2"/>
          <p:cNvPicPr>
            <a:picLocks noChangeAspect="1"/>
          </p:cNvPicPr>
          <p:nvPr/>
        </p:nvPicPr>
        <p:blipFill>
          <a:blip r:embed="rId2"/>
          <a:stretch>
            <a:fillRect/>
          </a:stretch>
        </p:blipFill>
        <p:spPr>
          <a:xfrm>
            <a:off x="0" y="1900590"/>
            <a:ext cx="9144000" cy="4174625"/>
          </a:xfrm>
          <a:prstGeom prst="rect">
            <a:avLst/>
          </a:prstGeom>
        </p:spPr>
      </p:pic>
    </p:spTree>
    <p:extLst>
      <p:ext uri="{BB962C8B-B14F-4D97-AF65-F5344CB8AC3E}">
        <p14:creationId xmlns:p14="http://schemas.microsoft.com/office/powerpoint/2010/main" val="2202970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Were the Attacking Clients?</a:t>
            </a:r>
            <a:endParaRPr lang="en-US" dirty="0"/>
          </a:p>
        </p:txBody>
      </p:sp>
      <p:pic>
        <p:nvPicPr>
          <p:cNvPr id="3" name="Picture 2"/>
          <p:cNvPicPr>
            <a:picLocks noChangeAspect="1"/>
          </p:cNvPicPr>
          <p:nvPr/>
        </p:nvPicPr>
        <p:blipFill>
          <a:blip r:embed="rId2"/>
          <a:stretch>
            <a:fillRect/>
          </a:stretch>
        </p:blipFill>
        <p:spPr>
          <a:xfrm>
            <a:off x="1004037" y="1525552"/>
            <a:ext cx="7014893" cy="5065747"/>
          </a:xfrm>
          <a:prstGeom prst="rect">
            <a:avLst/>
          </a:prstGeom>
        </p:spPr>
      </p:pic>
    </p:spTree>
    <p:extLst>
      <p:ext uri="{BB962C8B-B14F-4D97-AF65-F5344CB8AC3E}">
        <p14:creationId xmlns:p14="http://schemas.microsoft.com/office/powerpoint/2010/main" val="3495494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Domains Had Code Injected?</a:t>
            </a:r>
            <a:endParaRPr lang="en-US" dirty="0"/>
          </a:p>
        </p:txBody>
      </p:sp>
      <p:sp>
        <p:nvSpPr>
          <p:cNvPr id="4" name="Content Placeholder 3"/>
          <p:cNvSpPr>
            <a:spLocks noGrp="1"/>
          </p:cNvSpPr>
          <p:nvPr>
            <p:ph idx="1"/>
          </p:nvPr>
        </p:nvSpPr>
        <p:spPr>
          <a:xfrm>
            <a:off x="457200" y="1282093"/>
            <a:ext cx="8229600" cy="978281"/>
          </a:xfrm>
        </p:spPr>
        <p:txBody>
          <a:bodyPr>
            <a:normAutofit fontScale="92500" lnSpcReduction="20000"/>
          </a:bodyPr>
          <a:lstStyle/>
          <a:p>
            <a:r>
              <a:rPr lang="en-US" dirty="0" smtClean="0"/>
              <a:t>Most common: </a:t>
            </a:r>
            <a:r>
              <a:rPr lang="en-US" dirty="0" err="1" smtClean="0">
                <a:latin typeface="American Typewriter"/>
                <a:cs typeface="American Typewriter"/>
              </a:rPr>
              <a:t>pos.baidu.com</a:t>
            </a:r>
            <a:endParaRPr lang="en-US" dirty="0" smtClean="0">
              <a:latin typeface="American Typewriter"/>
              <a:cs typeface="American Typewriter"/>
            </a:endParaRPr>
          </a:p>
          <a:p>
            <a:r>
              <a:rPr lang="en-US" dirty="0" err="1" smtClean="0">
                <a:cs typeface="American Typewriter"/>
              </a:rPr>
              <a:t>Baidu</a:t>
            </a:r>
            <a:r>
              <a:rPr lang="en-US" dirty="0" smtClean="0">
                <a:cs typeface="American Typewriter"/>
              </a:rPr>
              <a:t> is fourth most-visited site globally</a:t>
            </a:r>
            <a:endParaRPr lang="en-US" dirty="0">
              <a:cs typeface="American Typewriter"/>
            </a:endParaRPr>
          </a:p>
        </p:txBody>
      </p:sp>
      <p:pic>
        <p:nvPicPr>
          <p:cNvPr id="3" name="Picture 2"/>
          <p:cNvPicPr>
            <a:picLocks noChangeAspect="1"/>
          </p:cNvPicPr>
          <p:nvPr/>
        </p:nvPicPr>
        <p:blipFill>
          <a:blip r:embed="rId2"/>
          <a:stretch>
            <a:fillRect/>
          </a:stretch>
        </p:blipFill>
        <p:spPr>
          <a:xfrm>
            <a:off x="203200" y="2366963"/>
            <a:ext cx="8724900" cy="3759200"/>
          </a:xfrm>
          <a:prstGeom prst="rect">
            <a:avLst/>
          </a:prstGeom>
        </p:spPr>
      </p:pic>
    </p:spTree>
    <p:extLst>
      <p:ext uri="{BB962C8B-B14F-4D97-AF65-F5344CB8AC3E}">
        <p14:creationId xmlns:p14="http://schemas.microsoft.com/office/powerpoint/2010/main" val="1226446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Events: IoT-Based Botnets</a:t>
            </a:r>
            <a:endParaRPr lang="en-US" dirty="0"/>
          </a:p>
        </p:txBody>
      </p:sp>
      <p:pic>
        <p:nvPicPr>
          <p:cNvPr id="4" name="Picture 3"/>
          <p:cNvPicPr>
            <a:picLocks noChangeAspect="1"/>
          </p:cNvPicPr>
          <p:nvPr/>
        </p:nvPicPr>
        <p:blipFill>
          <a:blip r:embed="rId2"/>
          <a:stretch>
            <a:fillRect/>
          </a:stretch>
        </p:blipFill>
        <p:spPr>
          <a:xfrm>
            <a:off x="2028893" y="1522306"/>
            <a:ext cx="4737356" cy="5335694"/>
          </a:xfrm>
          <a:prstGeom prst="rect">
            <a:avLst/>
          </a:prstGeom>
        </p:spPr>
      </p:pic>
      <p:pic>
        <p:nvPicPr>
          <p:cNvPr id="5" name="Picture 4"/>
          <p:cNvPicPr>
            <a:picLocks noChangeAspect="1"/>
          </p:cNvPicPr>
          <p:nvPr/>
        </p:nvPicPr>
        <p:blipFill>
          <a:blip r:embed="rId3"/>
          <a:stretch>
            <a:fillRect/>
          </a:stretch>
        </p:blipFill>
        <p:spPr>
          <a:xfrm>
            <a:off x="0" y="2488254"/>
            <a:ext cx="9144000" cy="1060561"/>
          </a:xfrm>
          <a:prstGeom prst="rect">
            <a:avLst/>
          </a:prstGeom>
        </p:spPr>
      </p:pic>
    </p:spTree>
    <p:extLst>
      <p:ext uri="{BB962C8B-B14F-4D97-AF65-F5344CB8AC3E}">
        <p14:creationId xmlns:p14="http://schemas.microsoft.com/office/powerpoint/2010/main" val="16180920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Mirai</a:t>
            </a:r>
            <a:r>
              <a:rPr lang="en-US" dirty="0" smtClean="0"/>
              <a:t> </a:t>
            </a:r>
            <a:r>
              <a:rPr lang="en-US" dirty="0" err="1" smtClean="0"/>
              <a:t>DDoS</a:t>
            </a:r>
            <a:r>
              <a:rPr lang="en-US" dirty="0" smtClean="0"/>
              <a:t> Post-Mortem</a:t>
            </a:r>
            <a:endParaRPr lang="en-US" dirty="0"/>
          </a:p>
        </p:txBody>
      </p:sp>
      <p:sp>
        <p:nvSpPr>
          <p:cNvPr id="3" name="TextBox 2"/>
          <p:cNvSpPr txBox="1"/>
          <p:nvPr/>
        </p:nvSpPr>
        <p:spPr>
          <a:xfrm>
            <a:off x="543168" y="1725233"/>
            <a:ext cx="7476553" cy="3970318"/>
          </a:xfrm>
          <a:prstGeom prst="rect">
            <a:avLst/>
          </a:prstGeom>
          <a:noFill/>
        </p:spPr>
        <p:txBody>
          <a:bodyPr wrap="square" rtlCol="0">
            <a:spAutoFit/>
          </a:bodyPr>
          <a:lstStyle/>
          <a:p>
            <a:r>
              <a:rPr lang="en-US" dirty="0" smtClean="0"/>
              <a:t>“During </a:t>
            </a:r>
            <a:r>
              <a:rPr lang="en-US" dirty="0"/>
              <a:t>a </a:t>
            </a:r>
            <a:r>
              <a:rPr lang="en-US" dirty="0" err="1"/>
              <a:t>DDoS</a:t>
            </a:r>
            <a:r>
              <a:rPr lang="en-US" dirty="0"/>
              <a:t> which uses the DNS protocol </a:t>
            </a:r>
            <a:r>
              <a:rPr lang="en-US" b="1" dirty="0">
                <a:solidFill>
                  <a:srgbClr val="C0504D"/>
                </a:solidFill>
              </a:rPr>
              <a:t>it can be difficult to distinguish legitimate traffic from attack traffic</a:t>
            </a:r>
            <a:r>
              <a:rPr lang="en-US" dirty="0"/>
              <a:t>. For example, the impact of the attack generated a </a:t>
            </a:r>
            <a:r>
              <a:rPr lang="en-US" b="1" dirty="0">
                <a:solidFill>
                  <a:srgbClr val="C0504D"/>
                </a:solidFill>
              </a:rPr>
              <a:t>storm of legitimate retry activity </a:t>
            </a:r>
            <a:r>
              <a:rPr lang="en-US" dirty="0"/>
              <a:t>as recursive servers attempted to refresh their caches, creating 10-20X normal traffic volume across a large number of IP addresses. When DNS traffic congestion occurs, </a:t>
            </a:r>
            <a:r>
              <a:rPr lang="en-US" b="1" dirty="0">
                <a:solidFill>
                  <a:srgbClr val="C0504D"/>
                </a:solidFill>
              </a:rPr>
              <a:t>legitimate retries can further contribute to traffic volume</a:t>
            </a:r>
            <a:r>
              <a:rPr lang="en-US" dirty="0"/>
              <a:t>. </a:t>
            </a:r>
            <a:endParaRPr lang="en-US" dirty="0" smtClean="0"/>
          </a:p>
          <a:p>
            <a:endParaRPr lang="en-US" dirty="0"/>
          </a:p>
          <a:p>
            <a:r>
              <a:rPr lang="en-US" dirty="0" smtClean="0"/>
              <a:t>We </a:t>
            </a:r>
            <a:r>
              <a:rPr lang="en-US" dirty="0"/>
              <a:t>saw both attack and legitimate traffic coming from millions of IPs across all geographies. It appears the malicious attacks were sourced from at least one botnet, with the retry storm providing a false indicator of a significantly larger set of endpoints than we now know it to be. </a:t>
            </a:r>
            <a:r>
              <a:rPr lang="en-US" b="1" dirty="0">
                <a:solidFill>
                  <a:srgbClr val="C0504D"/>
                </a:solidFill>
              </a:rPr>
              <a:t>We are still working on analyzing the data but the estimate at the time of this report is up to 100,000 malicious endpoints. </a:t>
            </a:r>
            <a:r>
              <a:rPr lang="en-US" dirty="0"/>
              <a:t>We are able to confirm that a significant volume of attack traffic originated from </a:t>
            </a:r>
            <a:r>
              <a:rPr lang="en-US" dirty="0" err="1"/>
              <a:t>Mirai</a:t>
            </a:r>
            <a:r>
              <a:rPr lang="en-US" dirty="0"/>
              <a:t>-based botnets.</a:t>
            </a:r>
          </a:p>
        </p:txBody>
      </p:sp>
    </p:spTree>
    <p:extLst>
      <p:ext uri="{BB962C8B-B14F-4D97-AF65-F5344CB8AC3E}">
        <p14:creationId xmlns:p14="http://schemas.microsoft.com/office/powerpoint/2010/main" val="1024264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Mirai</a:t>
            </a:r>
            <a:r>
              <a:rPr lang="en-US" dirty="0" smtClean="0"/>
              <a:t> </a:t>
            </a:r>
            <a:r>
              <a:rPr lang="en-US" dirty="0" err="1" smtClean="0"/>
              <a:t>DDoS</a:t>
            </a:r>
            <a:r>
              <a:rPr lang="en-US" dirty="0" smtClean="0"/>
              <a:t>: Defenses</a:t>
            </a:r>
            <a:endParaRPr lang="en-US" dirty="0"/>
          </a:p>
        </p:txBody>
      </p:sp>
      <p:sp>
        <p:nvSpPr>
          <p:cNvPr id="3" name="Content Placeholder 2"/>
          <p:cNvSpPr>
            <a:spLocks noGrp="1"/>
          </p:cNvSpPr>
          <p:nvPr>
            <p:ph idx="1"/>
          </p:nvPr>
        </p:nvSpPr>
        <p:spPr/>
        <p:txBody>
          <a:bodyPr/>
          <a:lstStyle/>
          <a:p>
            <a:r>
              <a:rPr lang="en-US" dirty="0" smtClean="0"/>
              <a:t>Traffic shaping</a:t>
            </a:r>
          </a:p>
          <a:p>
            <a:endParaRPr lang="en-US" dirty="0"/>
          </a:p>
          <a:p>
            <a:r>
              <a:rPr lang="en-US" dirty="0" smtClean="0"/>
              <a:t>Rebalancing traffic across load-balanced services</a:t>
            </a:r>
          </a:p>
          <a:p>
            <a:endParaRPr lang="en-US" dirty="0"/>
          </a:p>
          <a:p>
            <a:r>
              <a:rPr lang="en-US" dirty="0" smtClean="0"/>
              <a:t>Third-party scrubbing services</a:t>
            </a:r>
            <a:endParaRPr lang="en-US" dirty="0"/>
          </a:p>
        </p:txBody>
      </p:sp>
    </p:spTree>
    <p:extLst>
      <p:ext uri="{BB962C8B-B14F-4D97-AF65-F5344CB8AC3E}">
        <p14:creationId xmlns:p14="http://schemas.microsoft.com/office/powerpoint/2010/main" val="400519652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Denial of Service: Common Themes</a:t>
            </a:r>
            <a:endParaRPr lang="en-US" dirty="0"/>
          </a:p>
        </p:txBody>
      </p:sp>
      <p:sp>
        <p:nvSpPr>
          <p:cNvPr id="3" name="Content Placeholder 2"/>
          <p:cNvSpPr>
            <a:spLocks noGrp="1"/>
          </p:cNvSpPr>
          <p:nvPr>
            <p:ph idx="1"/>
          </p:nvPr>
        </p:nvSpPr>
        <p:spPr/>
        <p:txBody>
          <a:bodyPr/>
          <a:lstStyle/>
          <a:p>
            <a:r>
              <a:rPr lang="en-US" dirty="0" smtClean="0"/>
              <a:t>Asymmetry</a:t>
            </a:r>
          </a:p>
          <a:p>
            <a:pPr lvl="1"/>
            <a:r>
              <a:rPr lang="en-US" dirty="0" smtClean="0"/>
              <a:t>Reflection and Amplification</a:t>
            </a:r>
          </a:p>
          <a:p>
            <a:pPr lvl="1"/>
            <a:r>
              <a:rPr lang="en-US" dirty="0" smtClean="0"/>
              <a:t>Botnets</a:t>
            </a:r>
            <a:endParaRPr lang="en-US" dirty="0"/>
          </a:p>
          <a:p>
            <a:pPr lvl="1"/>
            <a:endParaRPr lang="en-US" dirty="0" smtClean="0"/>
          </a:p>
          <a:p>
            <a:r>
              <a:rPr lang="en-US" dirty="0" smtClean="0"/>
              <a:t>Difficulty of distinguishing legitimate traffic from attack traffic</a:t>
            </a:r>
          </a:p>
          <a:p>
            <a:endParaRPr lang="en-US" dirty="0"/>
          </a:p>
          <a:p>
            <a:r>
              <a:rPr lang="en-US" dirty="0" smtClean="0"/>
              <a:t>(Often) Spoofing of IP addresses</a:t>
            </a:r>
          </a:p>
        </p:txBody>
      </p:sp>
    </p:spTree>
    <p:extLst>
      <p:ext uri="{BB962C8B-B14F-4D97-AF65-F5344CB8AC3E}">
        <p14:creationId xmlns:p14="http://schemas.microsoft.com/office/powerpoint/2010/main" val="338194997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Mirai</a:t>
            </a:r>
            <a:r>
              <a:rPr lang="en-US" dirty="0" smtClean="0"/>
              <a:t> </a:t>
            </a:r>
            <a:r>
              <a:rPr lang="en-US" dirty="0" err="1" smtClean="0"/>
              <a:t>DDoS</a:t>
            </a:r>
            <a:r>
              <a:rPr lang="en-US" dirty="0" smtClean="0"/>
              <a:t> Post-Mortem</a:t>
            </a:r>
            <a:endParaRPr lang="en-US" dirty="0"/>
          </a:p>
        </p:txBody>
      </p:sp>
      <p:sp>
        <p:nvSpPr>
          <p:cNvPr id="3" name="TextBox 2"/>
          <p:cNvSpPr txBox="1"/>
          <p:nvPr/>
        </p:nvSpPr>
        <p:spPr>
          <a:xfrm>
            <a:off x="543168" y="1725233"/>
            <a:ext cx="7476553" cy="3970318"/>
          </a:xfrm>
          <a:prstGeom prst="rect">
            <a:avLst/>
          </a:prstGeom>
          <a:noFill/>
        </p:spPr>
        <p:txBody>
          <a:bodyPr wrap="square" rtlCol="0">
            <a:spAutoFit/>
          </a:bodyPr>
          <a:lstStyle/>
          <a:p>
            <a:r>
              <a:rPr lang="en-US" dirty="0" smtClean="0"/>
              <a:t>“During </a:t>
            </a:r>
            <a:r>
              <a:rPr lang="en-US" dirty="0"/>
              <a:t>a </a:t>
            </a:r>
            <a:r>
              <a:rPr lang="en-US" dirty="0" err="1"/>
              <a:t>DDoS</a:t>
            </a:r>
            <a:r>
              <a:rPr lang="en-US" dirty="0"/>
              <a:t> which uses the DNS protocol </a:t>
            </a:r>
            <a:r>
              <a:rPr lang="en-US" b="1" dirty="0">
                <a:solidFill>
                  <a:srgbClr val="C0504D"/>
                </a:solidFill>
              </a:rPr>
              <a:t>it can be difficult to distinguish legitimate traffic from attack traffic</a:t>
            </a:r>
            <a:r>
              <a:rPr lang="en-US" dirty="0"/>
              <a:t>. For example, the impact of the attack generated a </a:t>
            </a:r>
            <a:r>
              <a:rPr lang="en-US" b="1" dirty="0">
                <a:solidFill>
                  <a:srgbClr val="C0504D"/>
                </a:solidFill>
              </a:rPr>
              <a:t>storm of legitimate retry activity </a:t>
            </a:r>
            <a:r>
              <a:rPr lang="en-US" dirty="0"/>
              <a:t>as recursive servers attempted to refresh their caches, creating 10-20X normal traffic volume across a large number of IP addresses. When DNS traffic congestion occurs, </a:t>
            </a:r>
            <a:r>
              <a:rPr lang="en-US" b="1" dirty="0">
                <a:solidFill>
                  <a:srgbClr val="C0504D"/>
                </a:solidFill>
              </a:rPr>
              <a:t>legitimate retries can further contribute to traffic volume</a:t>
            </a:r>
            <a:r>
              <a:rPr lang="en-US" dirty="0"/>
              <a:t>. </a:t>
            </a:r>
            <a:endParaRPr lang="en-US" dirty="0" smtClean="0"/>
          </a:p>
          <a:p>
            <a:endParaRPr lang="en-US" dirty="0"/>
          </a:p>
          <a:p>
            <a:r>
              <a:rPr lang="en-US" dirty="0" smtClean="0"/>
              <a:t>We </a:t>
            </a:r>
            <a:r>
              <a:rPr lang="en-US" dirty="0"/>
              <a:t>saw both attack and legitimate traffic coming from millions of IPs across all geographies. It appears the malicious attacks were sourced from at least one botnet, with the retry storm providing a false indicator of a significantly larger set of endpoints than we now know it to be. </a:t>
            </a:r>
            <a:r>
              <a:rPr lang="en-US" b="1" dirty="0">
                <a:solidFill>
                  <a:srgbClr val="C0504D"/>
                </a:solidFill>
              </a:rPr>
              <a:t>We are still working on analyzing the data but the estimate at the time of this report is up to 100,000 malicious endpoints. </a:t>
            </a:r>
            <a:r>
              <a:rPr lang="en-US" dirty="0"/>
              <a:t>We are able to confirm that a significant volume of attack traffic originated from </a:t>
            </a:r>
            <a:r>
              <a:rPr lang="en-US" dirty="0" err="1"/>
              <a:t>Mirai</a:t>
            </a:r>
            <a:r>
              <a:rPr lang="en-US" dirty="0"/>
              <a:t>-based botnets.</a:t>
            </a:r>
          </a:p>
        </p:txBody>
      </p:sp>
    </p:spTree>
    <p:extLst>
      <p:ext uri="{BB962C8B-B14F-4D97-AF65-F5344CB8AC3E}">
        <p14:creationId xmlns:p14="http://schemas.microsoft.com/office/powerpoint/2010/main" val="184640637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pPr>
              <a:defRPr/>
            </a:pPr>
            <a:fld id="{89FD2A17-55D2-E047-9B98-458F394E8816}" type="slidenum">
              <a:rPr lang="en-US"/>
              <a:pPr>
                <a:defRPr/>
              </a:pPr>
              <a:t>5</a:t>
            </a:fld>
            <a:endParaRPr lang="en-US"/>
          </a:p>
        </p:txBody>
      </p:sp>
      <p:sp>
        <p:nvSpPr>
          <p:cNvPr id="7170" name="Rectangle 2"/>
          <p:cNvSpPr>
            <a:spLocks noGrp="1" noChangeArrowheads="1"/>
          </p:cNvSpPr>
          <p:nvPr>
            <p:ph type="title"/>
          </p:nvPr>
        </p:nvSpPr>
        <p:spPr/>
        <p:txBody>
          <a:bodyPr/>
          <a:lstStyle/>
          <a:p>
            <a:pPr eaLnBrk="1" hangingPunct="1">
              <a:defRPr/>
            </a:pPr>
            <a:r>
              <a:rPr lang="en-US" smtClean="0">
                <a:cs typeface="+mj-cs"/>
              </a:rPr>
              <a:t>Denial of Service: What is it?</a:t>
            </a:r>
          </a:p>
        </p:txBody>
      </p:sp>
      <p:sp>
        <p:nvSpPr>
          <p:cNvPr id="7171" name="Rectangle 3"/>
          <p:cNvSpPr>
            <a:spLocks noGrp="1" noChangeArrowheads="1"/>
          </p:cNvSpPr>
          <p:nvPr>
            <p:ph type="body" idx="1"/>
          </p:nvPr>
        </p:nvSpPr>
        <p:spPr>
          <a:xfrm>
            <a:off x="457200" y="3856038"/>
            <a:ext cx="8229600" cy="2087562"/>
          </a:xfrm>
        </p:spPr>
        <p:txBody>
          <a:bodyPr/>
          <a:lstStyle/>
          <a:p>
            <a:pPr eaLnBrk="1" hangingPunct="1">
              <a:defRPr/>
            </a:pPr>
            <a:r>
              <a:rPr lang="en-US" sz="2400" dirty="0" smtClean="0">
                <a:cs typeface="+mn-cs"/>
              </a:rPr>
              <a:t>Attempt to </a:t>
            </a:r>
            <a:r>
              <a:rPr lang="en-US" sz="2400" b="1" dirty="0" smtClean="0">
                <a:cs typeface="+mn-cs"/>
              </a:rPr>
              <a:t>exhaust resources</a:t>
            </a:r>
          </a:p>
          <a:p>
            <a:pPr lvl="1" eaLnBrk="1" hangingPunct="1">
              <a:defRPr/>
            </a:pPr>
            <a:r>
              <a:rPr lang="en-US" sz="2000" b="1" dirty="0" smtClean="0">
                <a:solidFill>
                  <a:srgbClr val="FF0000"/>
                </a:solidFill>
              </a:rPr>
              <a:t>Network:</a:t>
            </a:r>
            <a:r>
              <a:rPr lang="en-US" sz="2000" dirty="0" smtClean="0"/>
              <a:t> Bandwidth</a:t>
            </a:r>
          </a:p>
          <a:p>
            <a:pPr lvl="1" eaLnBrk="1" hangingPunct="1">
              <a:defRPr/>
            </a:pPr>
            <a:r>
              <a:rPr lang="en-US" sz="2000" b="1" dirty="0" smtClean="0">
                <a:solidFill>
                  <a:srgbClr val="FF0000"/>
                </a:solidFill>
              </a:rPr>
              <a:t>Transport:</a:t>
            </a:r>
            <a:r>
              <a:rPr lang="en-US" sz="2000" dirty="0" smtClean="0"/>
              <a:t> TCP connections</a:t>
            </a:r>
          </a:p>
          <a:p>
            <a:pPr lvl="1" eaLnBrk="1" hangingPunct="1">
              <a:defRPr/>
            </a:pPr>
            <a:r>
              <a:rPr lang="en-US" sz="2000" b="1" dirty="0" smtClean="0">
                <a:solidFill>
                  <a:srgbClr val="FF0000"/>
                </a:solidFill>
              </a:rPr>
              <a:t>Application:</a:t>
            </a:r>
            <a:r>
              <a:rPr lang="en-US" sz="2000" dirty="0" smtClean="0"/>
              <a:t> Server resources</a:t>
            </a:r>
          </a:p>
          <a:p>
            <a:pPr eaLnBrk="1" hangingPunct="1">
              <a:defRPr/>
            </a:pPr>
            <a:r>
              <a:rPr lang="en-US" sz="2400" dirty="0" smtClean="0">
                <a:cs typeface="+mn-cs"/>
              </a:rPr>
              <a:t>Typically high-rate attacks, but not always</a:t>
            </a:r>
          </a:p>
        </p:txBody>
      </p:sp>
      <p:sp>
        <p:nvSpPr>
          <p:cNvPr id="2" name="Rectangle 5"/>
          <p:cNvSpPr>
            <a:spLocks noChangeArrowheads="1"/>
          </p:cNvSpPr>
          <p:nvPr/>
        </p:nvSpPr>
        <p:spPr bwMode="auto">
          <a:xfrm>
            <a:off x="990600" y="2362200"/>
            <a:ext cx="1828800" cy="838200"/>
          </a:xfrm>
          <a:prstGeom prst="rect">
            <a:avLst/>
          </a:prstGeom>
          <a:solidFill>
            <a:srgbClr val="D9D9D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174" name="Text Box 6"/>
          <p:cNvSpPr txBox="1">
            <a:spLocks noChangeArrowheads="1"/>
          </p:cNvSpPr>
          <p:nvPr/>
        </p:nvSpPr>
        <p:spPr bwMode="auto">
          <a:xfrm>
            <a:off x="1295400" y="2590800"/>
            <a:ext cx="1316803" cy="396875"/>
          </a:xfrm>
          <a:prstGeom prst="rect">
            <a:avLst/>
          </a:prstGeom>
          <a:solidFill>
            <a:srgbClr val="D9D9D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spcBef>
                <a:spcPct val="50000"/>
              </a:spcBef>
              <a:defRPr/>
            </a:pPr>
            <a:r>
              <a:rPr lang="en-US" sz="2000" b="1">
                <a:solidFill>
                  <a:srgbClr val="FF0000"/>
                </a:solidFill>
                <a:cs typeface="+mn-cs"/>
              </a:rPr>
              <a:t>Attacker</a:t>
            </a:r>
          </a:p>
        </p:txBody>
      </p:sp>
      <p:sp>
        <p:nvSpPr>
          <p:cNvPr id="7176" name="Rectangle 8"/>
          <p:cNvSpPr>
            <a:spLocks noChangeArrowheads="1"/>
          </p:cNvSpPr>
          <p:nvPr/>
        </p:nvSpPr>
        <p:spPr bwMode="auto">
          <a:xfrm>
            <a:off x="5791200" y="2362200"/>
            <a:ext cx="1828800" cy="838200"/>
          </a:xfrm>
          <a:prstGeom prst="rect">
            <a:avLst/>
          </a:prstGeom>
          <a:solidFill>
            <a:srgbClr val="D9D9D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177" name="Text Box 9"/>
          <p:cNvSpPr txBox="1">
            <a:spLocks noChangeArrowheads="1"/>
          </p:cNvSpPr>
          <p:nvPr/>
        </p:nvSpPr>
        <p:spPr bwMode="auto">
          <a:xfrm>
            <a:off x="6248400" y="2590800"/>
            <a:ext cx="1164887" cy="396875"/>
          </a:xfrm>
          <a:prstGeom prst="rect">
            <a:avLst/>
          </a:prstGeom>
          <a:solidFill>
            <a:srgbClr val="D9D9D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000" b="1">
                <a:solidFill>
                  <a:srgbClr val="FF0000"/>
                </a:solidFill>
                <a:cs typeface="+mn-cs"/>
              </a:rPr>
              <a:t>Victim</a:t>
            </a:r>
          </a:p>
        </p:txBody>
      </p:sp>
      <p:sp>
        <p:nvSpPr>
          <p:cNvPr id="7178" name="Line 10"/>
          <p:cNvSpPr>
            <a:spLocks noChangeShapeType="1"/>
          </p:cNvSpPr>
          <p:nvPr/>
        </p:nvSpPr>
        <p:spPr bwMode="auto">
          <a:xfrm>
            <a:off x="3200400" y="2438400"/>
            <a:ext cx="20574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179" name="Line 11"/>
          <p:cNvSpPr>
            <a:spLocks noChangeShapeType="1"/>
          </p:cNvSpPr>
          <p:nvPr/>
        </p:nvSpPr>
        <p:spPr bwMode="auto">
          <a:xfrm>
            <a:off x="3200400" y="2667000"/>
            <a:ext cx="20574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180" name="Line 12"/>
          <p:cNvSpPr>
            <a:spLocks noChangeShapeType="1"/>
          </p:cNvSpPr>
          <p:nvPr/>
        </p:nvSpPr>
        <p:spPr bwMode="auto">
          <a:xfrm>
            <a:off x="3200400" y="2895600"/>
            <a:ext cx="20574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181" name="Line 13"/>
          <p:cNvSpPr>
            <a:spLocks noChangeShapeType="1"/>
          </p:cNvSpPr>
          <p:nvPr/>
        </p:nvSpPr>
        <p:spPr bwMode="auto">
          <a:xfrm>
            <a:off x="3200400" y="3124200"/>
            <a:ext cx="20574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Tree>
    <p:extLst>
      <p:ext uri="{BB962C8B-B14F-4D97-AF65-F5344CB8AC3E}">
        <p14:creationId xmlns:p14="http://schemas.microsoft.com/office/powerpoint/2010/main" val="11218732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p:txBody>
          <a:bodyPr/>
          <a:lstStyle/>
          <a:p>
            <a:r>
              <a:rPr lang="en-US">
                <a:latin typeface="+mn-lt"/>
              </a:rPr>
              <a:t>Targets of Attack</a:t>
            </a:r>
          </a:p>
        </p:txBody>
      </p:sp>
      <p:sp>
        <p:nvSpPr>
          <p:cNvPr id="11267" name="Rectangle 1027"/>
          <p:cNvSpPr>
            <a:spLocks noGrp="1" noChangeArrowheads="1"/>
          </p:cNvSpPr>
          <p:nvPr>
            <p:ph type="body" idx="1"/>
          </p:nvPr>
        </p:nvSpPr>
        <p:spPr/>
        <p:txBody>
          <a:bodyPr/>
          <a:lstStyle/>
          <a:p>
            <a:r>
              <a:rPr lang="en-US"/>
              <a:t>End hosts</a:t>
            </a:r>
          </a:p>
          <a:p>
            <a:r>
              <a:rPr lang="en-US"/>
              <a:t>Critical servers (disrupt C/S network)</a:t>
            </a:r>
          </a:p>
          <a:p>
            <a:pPr lvl="1"/>
            <a:r>
              <a:rPr lang="en-US"/>
              <a:t>Web, File, Authentication, Update</a:t>
            </a:r>
          </a:p>
          <a:p>
            <a:pPr lvl="1"/>
            <a:r>
              <a:rPr lang="en-US"/>
              <a:t>DNS</a:t>
            </a:r>
          </a:p>
          <a:p>
            <a:r>
              <a:rPr lang="en-US"/>
              <a:t>Infrastructure</a:t>
            </a:r>
          </a:p>
          <a:p>
            <a:pPr lvl="1"/>
            <a:r>
              <a:rPr lang="en-US"/>
              <a:t>Routers within org</a:t>
            </a:r>
          </a:p>
          <a:p>
            <a:pPr lvl="1"/>
            <a:r>
              <a:rPr lang="en-US"/>
              <a:t>All routers in upstream path</a:t>
            </a:r>
          </a:p>
        </p:txBody>
      </p:sp>
    </p:spTree>
    <p:extLst>
      <p:ext uri="{BB962C8B-B14F-4D97-AF65-F5344CB8AC3E}">
        <p14:creationId xmlns:p14="http://schemas.microsoft.com/office/powerpoint/2010/main" val="9326754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1525E6C-B41E-A84A-8B20-420EB5BBFF78}" type="slidenum">
              <a:rPr lang="en-US"/>
              <a:pPr>
                <a:defRPr/>
              </a:pPr>
              <a:t>7</a:t>
            </a:fld>
            <a:endParaRPr lang="en-US"/>
          </a:p>
        </p:txBody>
      </p:sp>
      <p:sp>
        <p:nvSpPr>
          <p:cNvPr id="9218" name="Rectangle 2"/>
          <p:cNvSpPr>
            <a:spLocks noGrp="1" noChangeArrowheads="1"/>
          </p:cNvSpPr>
          <p:nvPr>
            <p:ph type="title"/>
          </p:nvPr>
        </p:nvSpPr>
        <p:spPr/>
        <p:txBody>
          <a:bodyPr/>
          <a:lstStyle/>
          <a:p>
            <a:pPr eaLnBrk="1" hangingPunct="1">
              <a:defRPr/>
            </a:pPr>
            <a:r>
              <a:rPr lang="en-US" dirty="0" smtClean="0">
                <a:cs typeface="+mj-cs"/>
              </a:rPr>
              <a:t>Early Denial of Service</a:t>
            </a:r>
          </a:p>
        </p:txBody>
      </p:sp>
      <p:sp>
        <p:nvSpPr>
          <p:cNvPr id="9219" name="Rectangle 3"/>
          <p:cNvSpPr>
            <a:spLocks noGrp="1" noChangeArrowheads="1"/>
          </p:cNvSpPr>
          <p:nvPr>
            <p:ph type="body" idx="1"/>
          </p:nvPr>
        </p:nvSpPr>
        <p:spPr/>
        <p:txBody>
          <a:bodyPr>
            <a:noAutofit/>
          </a:bodyPr>
          <a:lstStyle/>
          <a:p>
            <a:pPr marL="338138" lvl="1" indent="-223838" eaLnBrk="1" hangingPunct="1">
              <a:buFontTx/>
              <a:buNone/>
              <a:defRPr/>
            </a:pPr>
            <a:r>
              <a:rPr lang="en-US" b="1" dirty="0" err="1" smtClean="0">
                <a:solidFill>
                  <a:srgbClr val="C0504D"/>
                </a:solidFill>
              </a:rPr>
              <a:t>DoS</a:t>
            </a:r>
            <a:r>
              <a:rPr lang="en-US" b="1" dirty="0" smtClean="0">
                <a:solidFill>
                  <a:srgbClr val="C0504D"/>
                </a:solidFill>
              </a:rPr>
              <a:t> Tools</a:t>
            </a:r>
          </a:p>
          <a:p>
            <a:pPr marL="693738" lvl="2" indent="-241300" eaLnBrk="1" hangingPunct="1">
              <a:defRPr/>
            </a:pPr>
            <a:r>
              <a:rPr lang="en-US" dirty="0" smtClean="0"/>
              <a:t>Single-source, single target tools</a:t>
            </a:r>
          </a:p>
          <a:p>
            <a:pPr marL="693738" lvl="2" indent="-241300" eaLnBrk="1" hangingPunct="1">
              <a:defRPr/>
            </a:pPr>
            <a:r>
              <a:rPr lang="en-US" dirty="0" smtClean="0"/>
              <a:t>IP </a:t>
            </a:r>
            <a:r>
              <a:rPr lang="en-US" dirty="0" smtClean="0">
                <a:solidFill>
                  <a:srgbClr val="FF0000"/>
                </a:solidFill>
              </a:rPr>
              <a:t>source address spoofing</a:t>
            </a:r>
          </a:p>
          <a:p>
            <a:pPr marL="693738" lvl="2" indent="-241300" eaLnBrk="1" hangingPunct="1">
              <a:defRPr/>
            </a:pPr>
            <a:r>
              <a:rPr lang="en-US" dirty="0" smtClean="0"/>
              <a:t>Packet amplification (e.g., </a:t>
            </a:r>
            <a:r>
              <a:rPr lang="en-US" dirty="0" err="1" smtClean="0"/>
              <a:t>smurf</a:t>
            </a:r>
            <a:r>
              <a:rPr lang="en-US" dirty="0" smtClean="0"/>
              <a:t>)</a:t>
            </a:r>
          </a:p>
          <a:p>
            <a:pPr marL="338138" lvl="1" indent="-223838" eaLnBrk="1" hangingPunct="1">
              <a:buFontTx/>
              <a:buNone/>
              <a:defRPr/>
            </a:pPr>
            <a:r>
              <a:rPr lang="en-US" b="1" dirty="0" smtClean="0">
                <a:solidFill>
                  <a:srgbClr val="C0504D"/>
                </a:solidFill>
              </a:rPr>
              <a:t>Deployment</a:t>
            </a:r>
          </a:p>
          <a:p>
            <a:pPr marL="693738" lvl="2" indent="-241300" eaLnBrk="1" hangingPunct="1">
              <a:defRPr/>
            </a:pPr>
            <a:r>
              <a:rPr lang="en-US" dirty="0" smtClean="0"/>
              <a:t>Widespread scanning and exploitation via scripted tools</a:t>
            </a:r>
          </a:p>
          <a:p>
            <a:pPr marL="693738" lvl="2" indent="-241300" eaLnBrk="1" hangingPunct="1">
              <a:defRPr/>
            </a:pPr>
            <a:r>
              <a:rPr lang="en-US" dirty="0" smtClean="0"/>
              <a:t>Hand-installed tools and toolkits on compromised hosts (</a:t>
            </a:r>
            <a:r>
              <a:rPr lang="en-US" dirty="0" err="1" smtClean="0"/>
              <a:t>unix</a:t>
            </a:r>
            <a:r>
              <a:rPr lang="en-US" dirty="0" smtClean="0"/>
              <a:t>)</a:t>
            </a:r>
          </a:p>
          <a:p>
            <a:pPr marL="338138" lvl="1" indent="-223838" eaLnBrk="1" hangingPunct="1">
              <a:buFontTx/>
              <a:buNone/>
              <a:defRPr/>
            </a:pPr>
            <a:r>
              <a:rPr lang="en-US" b="1" dirty="0" smtClean="0">
                <a:solidFill>
                  <a:srgbClr val="C0504D"/>
                </a:solidFill>
              </a:rPr>
              <a:t>Use</a:t>
            </a:r>
          </a:p>
          <a:p>
            <a:pPr marL="693738" lvl="2" indent="-241300" eaLnBrk="1" hangingPunct="1">
              <a:defRPr/>
            </a:pPr>
            <a:r>
              <a:rPr lang="en-US" dirty="0" smtClean="0"/>
              <a:t>Hand executed on source host</a:t>
            </a:r>
          </a:p>
          <a:p>
            <a:pPr marL="338138" lvl="1" indent="-223838" eaLnBrk="1" hangingPunct="1">
              <a:defRPr/>
            </a:pPr>
            <a:endParaRPr lang="en-US" dirty="0" smtClean="0"/>
          </a:p>
        </p:txBody>
      </p:sp>
    </p:spTree>
    <p:extLst>
      <p:ext uri="{BB962C8B-B14F-4D97-AF65-F5344CB8AC3E}">
        <p14:creationId xmlns:p14="http://schemas.microsoft.com/office/powerpoint/2010/main" val="121478368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3"/>
          <p:cNvSpPr>
            <a:spLocks noGrp="1"/>
          </p:cNvSpPr>
          <p:nvPr>
            <p:ph type="sldNum" sz="quarter" idx="10"/>
          </p:nvPr>
        </p:nvSpPr>
        <p:spPr/>
        <p:txBody>
          <a:bodyPr/>
          <a:lstStyle/>
          <a:p>
            <a:fld id="{592FBE49-242D-3F4E-866C-A30E842212D1}" type="slidenum">
              <a:rPr lang="en-GB"/>
              <a:pPr/>
              <a:t>8</a:t>
            </a:fld>
            <a:endParaRPr lang="en-GB"/>
          </a:p>
        </p:txBody>
      </p:sp>
      <p:sp>
        <p:nvSpPr>
          <p:cNvPr id="1424386" name="Rectangle 2"/>
          <p:cNvSpPr>
            <a:spLocks noGrp="1" noChangeArrowheads="1"/>
          </p:cNvSpPr>
          <p:nvPr>
            <p:ph type="title"/>
          </p:nvPr>
        </p:nvSpPr>
        <p:spPr/>
        <p:txBody>
          <a:bodyPr/>
          <a:lstStyle/>
          <a:p>
            <a:r>
              <a:rPr lang="en-US" sz="4000" dirty="0" smtClean="0"/>
              <a:t>Basic Amplification </a:t>
            </a:r>
            <a:r>
              <a:rPr lang="en-US" sz="4000" dirty="0"/>
              <a:t>A</a:t>
            </a:r>
            <a:r>
              <a:rPr lang="en-US" sz="4000" dirty="0" smtClean="0"/>
              <a:t>ttack</a:t>
            </a:r>
            <a:endParaRPr lang="en-US" sz="4000" dirty="0"/>
          </a:p>
        </p:txBody>
      </p:sp>
      <p:sp>
        <p:nvSpPr>
          <p:cNvPr id="1424387" name="Rectangle 3" descr="Rectangle: Click to edit Master text styles&#10;Second level&#10;Third level&#10;Fourth level&#10;Fifth level"/>
          <p:cNvSpPr>
            <a:spLocks noGrp="1" noChangeArrowheads="1"/>
          </p:cNvSpPr>
          <p:nvPr>
            <p:ph type="body" idx="1"/>
          </p:nvPr>
        </p:nvSpPr>
        <p:spPr>
          <a:xfrm>
            <a:off x="533400" y="1600200"/>
            <a:ext cx="7848600" cy="5045075"/>
          </a:xfrm>
        </p:spPr>
        <p:txBody>
          <a:bodyPr>
            <a:normAutofit lnSpcReduction="10000"/>
          </a:bodyPr>
          <a:lstStyle/>
          <a:p>
            <a:endParaRPr lang="en-US" dirty="0"/>
          </a:p>
          <a:p>
            <a:endParaRPr lang="en-US" dirty="0"/>
          </a:p>
          <a:p>
            <a:endParaRPr lang="en-US" dirty="0"/>
          </a:p>
          <a:p>
            <a:endParaRPr lang="en-US" dirty="0"/>
          </a:p>
          <a:p>
            <a:endParaRPr lang="en-US" dirty="0"/>
          </a:p>
          <a:p>
            <a:endParaRPr lang="en-US" sz="2000" dirty="0"/>
          </a:p>
          <a:p>
            <a:endParaRPr lang="en-US" sz="2000" dirty="0"/>
          </a:p>
          <a:p>
            <a:r>
              <a:rPr lang="en-US" sz="2000" dirty="0"/>
              <a:t>Send ping request to broadcast </a:t>
            </a:r>
            <a:r>
              <a:rPr lang="en-US" sz="2000" dirty="0" smtClean="0"/>
              <a:t>address </a:t>
            </a:r>
            <a:r>
              <a:rPr lang="en-US" sz="2000" dirty="0"/>
              <a:t>(ICMP Echo </a:t>
            </a:r>
            <a:r>
              <a:rPr lang="en-US" sz="2000" dirty="0" err="1"/>
              <a:t>Req</a:t>
            </a:r>
            <a:r>
              <a:rPr lang="en-US" sz="2000" dirty="0"/>
              <a:t>) </a:t>
            </a:r>
          </a:p>
          <a:p>
            <a:r>
              <a:rPr lang="en-US" sz="2000" dirty="0"/>
              <a:t>Lots of responses:</a:t>
            </a:r>
          </a:p>
          <a:p>
            <a:pPr lvl="1"/>
            <a:r>
              <a:rPr lang="en-US" sz="2000" dirty="0"/>
              <a:t>Every host on target network generates a ping reply (ICMP Echo Reply) to victim</a:t>
            </a:r>
          </a:p>
        </p:txBody>
      </p:sp>
      <p:pic>
        <p:nvPicPr>
          <p:cNvPr id="1424389" name="Picture 5"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473450"/>
            <a:ext cx="762000" cy="641350"/>
          </a:xfrm>
          <a:prstGeom prst="rect">
            <a:avLst/>
          </a:prstGeom>
          <a:noFill/>
          <a:extLst>
            <a:ext uri="{909E8E84-426E-40dd-AFC4-6F175D3DCCD1}">
              <a14:hiddenFill xmlns:a14="http://schemas.microsoft.com/office/drawing/2010/main">
                <a:solidFill>
                  <a:srgbClr val="FFFFFF"/>
                </a:solidFill>
              </a14:hiddenFill>
            </a:ext>
          </a:extLst>
        </p:spPr>
      </p:pic>
      <p:pic>
        <p:nvPicPr>
          <p:cNvPr id="1424390" name="Picture 6"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473450"/>
            <a:ext cx="762000" cy="641350"/>
          </a:xfrm>
          <a:prstGeom prst="rect">
            <a:avLst/>
          </a:prstGeom>
          <a:noFill/>
          <a:extLst>
            <a:ext uri="{909E8E84-426E-40dd-AFC4-6F175D3DCCD1}">
              <a14:hiddenFill xmlns:a14="http://schemas.microsoft.com/office/drawing/2010/main">
                <a:solidFill>
                  <a:srgbClr val="FFFFFF"/>
                </a:solidFill>
              </a14:hiddenFill>
            </a:ext>
          </a:extLst>
        </p:spPr>
      </p:pic>
      <p:pic>
        <p:nvPicPr>
          <p:cNvPr id="1424391" name="Picture 7"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473450"/>
            <a:ext cx="762000" cy="641350"/>
          </a:xfrm>
          <a:prstGeom prst="rect">
            <a:avLst/>
          </a:prstGeom>
          <a:noFill/>
          <a:extLst>
            <a:ext uri="{909E8E84-426E-40dd-AFC4-6F175D3DCCD1}">
              <a14:hiddenFill xmlns:a14="http://schemas.microsoft.com/office/drawing/2010/main">
                <a:solidFill>
                  <a:srgbClr val="FFFFFF"/>
                </a:solidFill>
              </a14:hiddenFill>
            </a:ext>
          </a:extLst>
        </p:spPr>
      </p:pic>
      <p:sp>
        <p:nvSpPr>
          <p:cNvPr id="1424392" name="Rectangle 8"/>
          <p:cNvSpPr>
            <a:spLocks noChangeArrowheads="1"/>
          </p:cNvSpPr>
          <p:nvPr/>
        </p:nvSpPr>
        <p:spPr bwMode="auto">
          <a:xfrm>
            <a:off x="3657600" y="2514600"/>
            <a:ext cx="1600200" cy="457200"/>
          </a:xfrm>
          <a:prstGeom prst="rect">
            <a:avLst/>
          </a:prstGeom>
          <a:solidFill>
            <a:srgbClr val="D9D9D9"/>
          </a:solidFill>
          <a:ln w="9525">
            <a:solidFill>
              <a:schemeClr val="tx1"/>
            </a:solidFill>
            <a:miter lim="800000"/>
            <a:headEnd/>
            <a:tailEnd/>
          </a:ln>
          <a:effectLst/>
          <a:extLst/>
        </p:spPr>
        <p:txBody>
          <a:bodyPr wrap="none" anchor="ctr"/>
          <a:lstStyle/>
          <a:p>
            <a:pPr algn="ctr" eaLnBrk="0" hangingPunct="0">
              <a:spcBef>
                <a:spcPct val="20000"/>
              </a:spcBef>
              <a:buClr>
                <a:schemeClr val="accent2"/>
              </a:buClr>
            </a:pPr>
            <a:r>
              <a:rPr lang="en-US" sz="1600" dirty="0" smtClean="0"/>
              <a:t>Network</a:t>
            </a:r>
            <a:br>
              <a:rPr lang="en-US" sz="1600" dirty="0" smtClean="0"/>
            </a:br>
            <a:r>
              <a:rPr lang="en-US" sz="1600" dirty="0" smtClean="0"/>
              <a:t>switch</a:t>
            </a:r>
            <a:endParaRPr lang="en-US" sz="1600" dirty="0"/>
          </a:p>
        </p:txBody>
      </p:sp>
      <p:sp>
        <p:nvSpPr>
          <p:cNvPr id="1424393" name="Line 9"/>
          <p:cNvSpPr>
            <a:spLocks noChangeShapeType="1"/>
          </p:cNvSpPr>
          <p:nvPr/>
        </p:nvSpPr>
        <p:spPr bwMode="auto">
          <a:xfrm>
            <a:off x="4419600" y="2971800"/>
            <a:ext cx="0" cy="5016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394" name="Line 10"/>
          <p:cNvSpPr>
            <a:spLocks noChangeShapeType="1"/>
          </p:cNvSpPr>
          <p:nvPr/>
        </p:nvSpPr>
        <p:spPr bwMode="auto">
          <a:xfrm flipV="1">
            <a:off x="3581400" y="3200400"/>
            <a:ext cx="0" cy="2730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395" name="Line 11"/>
          <p:cNvSpPr>
            <a:spLocks noChangeShapeType="1"/>
          </p:cNvSpPr>
          <p:nvPr/>
        </p:nvSpPr>
        <p:spPr bwMode="auto">
          <a:xfrm>
            <a:off x="3581400" y="3200400"/>
            <a:ext cx="1676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396" name="Line 12"/>
          <p:cNvSpPr>
            <a:spLocks noChangeShapeType="1"/>
          </p:cNvSpPr>
          <p:nvPr/>
        </p:nvSpPr>
        <p:spPr bwMode="auto">
          <a:xfrm>
            <a:off x="5257800" y="3200400"/>
            <a:ext cx="0" cy="2730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pic>
        <p:nvPicPr>
          <p:cNvPr id="1424397" name="Picture 13"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762000" cy="641350"/>
          </a:xfrm>
          <a:prstGeom prst="rect">
            <a:avLst/>
          </a:prstGeom>
          <a:noFill/>
          <a:extLst>
            <a:ext uri="{909E8E84-426E-40dd-AFC4-6F175D3DCCD1}">
              <a14:hiddenFill xmlns:a14="http://schemas.microsoft.com/office/drawing/2010/main">
                <a:solidFill>
                  <a:srgbClr val="FFFFFF"/>
                </a:solidFill>
              </a14:hiddenFill>
            </a:ext>
          </a:extLst>
        </p:spPr>
      </p:pic>
      <p:sp>
        <p:nvSpPr>
          <p:cNvPr id="1424398" name="Text Box 14"/>
          <p:cNvSpPr txBox="1">
            <a:spLocks noChangeArrowheads="1"/>
          </p:cNvSpPr>
          <p:nvPr/>
        </p:nvSpPr>
        <p:spPr bwMode="auto">
          <a:xfrm>
            <a:off x="501650" y="2711450"/>
            <a:ext cx="86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sz="1800"/>
              <a:t>DoS</a:t>
            </a:r>
            <a:br>
              <a:rPr lang="en-US" sz="1800"/>
            </a:br>
            <a:r>
              <a:rPr lang="en-US" sz="1800"/>
              <a:t>Source</a:t>
            </a:r>
          </a:p>
        </p:txBody>
      </p:sp>
      <p:pic>
        <p:nvPicPr>
          <p:cNvPr id="1424399" name="Picture 15"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2057400"/>
            <a:ext cx="762000" cy="641350"/>
          </a:xfrm>
          <a:prstGeom prst="rect">
            <a:avLst/>
          </a:prstGeom>
          <a:noFill/>
          <a:extLst>
            <a:ext uri="{909E8E84-426E-40dd-AFC4-6F175D3DCCD1}">
              <a14:hiddenFill xmlns:a14="http://schemas.microsoft.com/office/drawing/2010/main">
                <a:solidFill>
                  <a:srgbClr val="FFFFFF"/>
                </a:solidFill>
              </a14:hiddenFill>
            </a:ext>
          </a:extLst>
        </p:spPr>
      </p:pic>
      <p:sp>
        <p:nvSpPr>
          <p:cNvPr id="1424400" name="Text Box 16"/>
          <p:cNvSpPr txBox="1">
            <a:spLocks noChangeArrowheads="1"/>
          </p:cNvSpPr>
          <p:nvPr/>
        </p:nvSpPr>
        <p:spPr bwMode="auto">
          <a:xfrm>
            <a:off x="7448550" y="2635250"/>
            <a:ext cx="844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sz="1800"/>
              <a:t>DoS</a:t>
            </a:r>
            <a:br>
              <a:rPr lang="en-US" sz="1800"/>
            </a:br>
            <a:r>
              <a:rPr lang="en-US" sz="1800"/>
              <a:t>Target</a:t>
            </a:r>
          </a:p>
        </p:txBody>
      </p:sp>
      <p:grpSp>
        <p:nvGrpSpPr>
          <p:cNvPr id="1424401" name="Group 17"/>
          <p:cNvGrpSpPr>
            <a:grpSpLocks/>
          </p:cNvGrpSpPr>
          <p:nvPr/>
        </p:nvGrpSpPr>
        <p:grpSpPr bwMode="auto">
          <a:xfrm>
            <a:off x="1295400" y="1524000"/>
            <a:ext cx="2590800" cy="990600"/>
            <a:chOff x="816" y="960"/>
            <a:chExt cx="1632" cy="624"/>
          </a:xfrm>
        </p:grpSpPr>
        <p:sp>
          <p:nvSpPr>
            <p:cNvPr id="1424402" name="Line 18"/>
            <p:cNvSpPr>
              <a:spLocks noChangeShapeType="1"/>
            </p:cNvSpPr>
            <p:nvPr/>
          </p:nvSpPr>
          <p:spPr bwMode="auto">
            <a:xfrm>
              <a:off x="816" y="1344"/>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403" name="Line 19"/>
            <p:cNvSpPr>
              <a:spLocks noChangeShapeType="1"/>
            </p:cNvSpPr>
            <p:nvPr/>
          </p:nvSpPr>
          <p:spPr bwMode="auto">
            <a:xfrm>
              <a:off x="2448" y="134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404" name="Text Box 20"/>
            <p:cNvSpPr txBox="1">
              <a:spLocks noChangeArrowheads="1"/>
            </p:cNvSpPr>
            <p:nvPr/>
          </p:nvSpPr>
          <p:spPr bwMode="auto">
            <a:xfrm>
              <a:off x="819" y="960"/>
              <a:ext cx="1629" cy="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lgn="ctr" eaLnBrk="0" hangingPunct="0">
                <a:spcBef>
                  <a:spcPct val="20000"/>
                </a:spcBef>
                <a:buClr>
                  <a:schemeClr val="accent2"/>
                </a:buClr>
              </a:pPr>
              <a:r>
                <a:rPr lang="en-US" sz="1800" dirty="0" smtClean="0"/>
                <a:t>1. </a:t>
              </a:r>
              <a:r>
                <a:rPr lang="en-US" sz="1800" dirty="0"/>
                <a:t>ICMP Echo </a:t>
              </a:r>
              <a:r>
                <a:rPr lang="en-US" sz="1800" dirty="0" smtClean="0"/>
                <a:t>Request </a:t>
              </a:r>
              <a:r>
                <a:rPr lang="en-US" sz="1800" dirty="0" err="1" smtClean="0"/>
                <a:t>Src</a:t>
              </a:r>
              <a:r>
                <a:rPr lang="en-US" sz="1800" dirty="0"/>
                <a:t>:  </a:t>
              </a:r>
              <a:r>
                <a:rPr lang="en-US" sz="1800" dirty="0" err="1" smtClean="0"/>
                <a:t>DoS</a:t>
              </a:r>
              <a:r>
                <a:rPr lang="en-US" sz="1800" dirty="0" smtClean="0"/>
                <a:t> </a:t>
              </a:r>
              <a:r>
                <a:rPr lang="en-US" sz="1800" dirty="0"/>
                <a:t>Target</a:t>
              </a:r>
            </a:p>
            <a:p>
              <a:pPr algn="ctr" eaLnBrk="0" hangingPunct="0">
                <a:spcBef>
                  <a:spcPct val="20000"/>
                </a:spcBef>
                <a:buClr>
                  <a:schemeClr val="accent2"/>
                </a:buClr>
              </a:pPr>
              <a:r>
                <a:rPr lang="en-US" sz="1800" dirty="0" err="1"/>
                <a:t>Dest</a:t>
              </a:r>
              <a:r>
                <a:rPr lang="en-US" sz="1800" dirty="0"/>
                <a:t>:  </a:t>
              </a:r>
              <a:r>
                <a:rPr lang="en-US" sz="1800" dirty="0" smtClean="0"/>
                <a:t>broadcast address</a:t>
              </a:r>
              <a:endParaRPr lang="en-US" sz="1800" dirty="0"/>
            </a:p>
          </p:txBody>
        </p:sp>
      </p:grpSp>
      <p:grpSp>
        <p:nvGrpSpPr>
          <p:cNvPr id="1424405" name="Group 21"/>
          <p:cNvGrpSpPr>
            <a:grpSpLocks/>
          </p:cNvGrpSpPr>
          <p:nvPr/>
        </p:nvGrpSpPr>
        <p:grpSpPr bwMode="auto">
          <a:xfrm>
            <a:off x="4953000" y="1524000"/>
            <a:ext cx="2743200" cy="990600"/>
            <a:chOff x="3120" y="960"/>
            <a:chExt cx="1728" cy="624"/>
          </a:xfrm>
        </p:grpSpPr>
        <p:sp>
          <p:nvSpPr>
            <p:cNvPr id="1424406" name="Line 22"/>
            <p:cNvSpPr>
              <a:spLocks noChangeShapeType="1"/>
            </p:cNvSpPr>
            <p:nvPr/>
          </p:nvSpPr>
          <p:spPr bwMode="auto">
            <a:xfrm flipV="1">
              <a:off x="3120" y="1344"/>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407" name="Line 23"/>
            <p:cNvSpPr>
              <a:spLocks noChangeShapeType="1"/>
            </p:cNvSpPr>
            <p:nvPr/>
          </p:nvSpPr>
          <p:spPr bwMode="auto">
            <a:xfrm>
              <a:off x="3120" y="1344"/>
              <a:ext cx="17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408" name="Text Box 24"/>
            <p:cNvSpPr txBox="1">
              <a:spLocks noChangeArrowheads="1"/>
            </p:cNvSpPr>
            <p:nvPr/>
          </p:nvSpPr>
          <p:spPr bwMode="auto">
            <a:xfrm>
              <a:off x="3347" y="960"/>
              <a:ext cx="1315"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sz="1800"/>
                <a:t>3 ICMP Echo Reply</a:t>
              </a:r>
              <a:br>
                <a:rPr lang="en-US" sz="1800"/>
              </a:br>
              <a:r>
                <a:rPr lang="en-US" sz="1800"/>
                <a:t>Dest:  Dos Target</a:t>
              </a:r>
            </a:p>
          </p:txBody>
        </p:sp>
      </p:grpSp>
    </p:spTree>
    <p:extLst>
      <p:ext uri="{BB962C8B-B14F-4D97-AF65-F5344CB8AC3E}">
        <p14:creationId xmlns:p14="http://schemas.microsoft.com/office/powerpoint/2010/main" val="8478860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44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24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0"/>
          </p:nvPr>
        </p:nvSpPr>
        <p:spPr/>
        <p:txBody>
          <a:bodyPr/>
          <a:lstStyle/>
          <a:p>
            <a:fld id="{122FE2CF-57F7-794E-AA54-F3B24AA56A2D}" type="slidenum">
              <a:rPr lang="en-GB"/>
              <a:pPr/>
              <a:t>9</a:t>
            </a:fld>
            <a:endParaRPr lang="en-GB"/>
          </a:p>
        </p:txBody>
      </p:sp>
      <p:sp>
        <p:nvSpPr>
          <p:cNvPr id="1425410" name="Rectangle 2"/>
          <p:cNvSpPr>
            <a:spLocks noGrp="1" noChangeArrowheads="1"/>
          </p:cNvSpPr>
          <p:nvPr>
            <p:ph type="title"/>
          </p:nvPr>
        </p:nvSpPr>
        <p:spPr/>
        <p:txBody>
          <a:bodyPr>
            <a:normAutofit fontScale="90000"/>
          </a:bodyPr>
          <a:lstStyle/>
          <a:p>
            <a:r>
              <a:rPr lang="en-US" dirty="0" smtClean="0"/>
              <a:t>DNS Amplification </a:t>
            </a:r>
            <a:br>
              <a:rPr lang="en-US" dirty="0" smtClean="0"/>
            </a:br>
            <a:r>
              <a:rPr lang="en-US" dirty="0" smtClean="0"/>
              <a:t>(Common Today)</a:t>
            </a:r>
            <a:endParaRPr lang="en-US" sz="2800" dirty="0"/>
          </a:p>
        </p:txBody>
      </p:sp>
      <p:sp>
        <p:nvSpPr>
          <p:cNvPr id="1425411" name="Rectangle 3" descr="Rectangle: Click to edit Master text styles&#10;Second level&#10;Third level&#10;Fourth level&#10;Fifth level"/>
          <p:cNvSpPr>
            <a:spLocks noGrp="1" noChangeArrowheads="1"/>
          </p:cNvSpPr>
          <p:nvPr>
            <p:ph type="body" idx="1"/>
          </p:nvPr>
        </p:nvSpPr>
        <p:spPr>
          <a:xfrm>
            <a:off x="533400" y="1600200"/>
            <a:ext cx="7848600" cy="5045075"/>
          </a:xfrm>
        </p:spPr>
        <p:txBody>
          <a:bodyPr/>
          <a:lstStyle/>
          <a:p>
            <a:endParaRPr lang="en-US"/>
          </a:p>
          <a:p>
            <a:endParaRPr lang="en-US"/>
          </a:p>
          <a:p>
            <a:endParaRPr lang="en-US"/>
          </a:p>
          <a:p>
            <a:endParaRPr lang="en-US"/>
          </a:p>
          <a:p>
            <a:endParaRPr lang="en-US"/>
          </a:p>
          <a:p>
            <a:pPr>
              <a:buFont typeface="Wingdings" charset="0"/>
              <a:buNone/>
            </a:pPr>
            <a:endParaRPr lang="en-US" sz="2000"/>
          </a:p>
        </p:txBody>
      </p:sp>
      <p:sp>
        <p:nvSpPr>
          <p:cNvPr id="1425412" name="Text Box 4"/>
          <p:cNvSpPr txBox="1">
            <a:spLocks noChangeArrowheads="1"/>
          </p:cNvSpPr>
          <p:nvPr/>
        </p:nvSpPr>
        <p:spPr bwMode="auto">
          <a:xfrm>
            <a:off x="1246188" y="5562600"/>
            <a:ext cx="69834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eaLnBrk="0" hangingPunct="0">
              <a:spcBef>
                <a:spcPct val="80000"/>
              </a:spcBef>
              <a:buClr>
                <a:schemeClr val="accent2"/>
              </a:buClr>
            </a:pPr>
            <a:r>
              <a:rPr kumimoji="1" lang="en-US" smtClean="0"/>
              <a:t>Prevention</a:t>
            </a:r>
            <a:r>
              <a:rPr kumimoji="1" lang="en-US" dirty="0"/>
              <a:t>: reject DNS queries from external addresses</a:t>
            </a:r>
          </a:p>
        </p:txBody>
      </p:sp>
      <p:sp>
        <p:nvSpPr>
          <p:cNvPr id="1425413" name="Rectangle 5"/>
          <p:cNvSpPr>
            <a:spLocks noChangeArrowheads="1"/>
          </p:cNvSpPr>
          <p:nvPr/>
        </p:nvSpPr>
        <p:spPr bwMode="auto">
          <a:xfrm>
            <a:off x="4127500" y="4114800"/>
            <a:ext cx="1490663"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eaLnBrk="0" hangingPunct="0">
              <a:spcBef>
                <a:spcPct val="20000"/>
              </a:spcBef>
              <a:buClr>
                <a:schemeClr val="accent2"/>
              </a:buClr>
            </a:pPr>
            <a:r>
              <a:rPr lang="en-US" sz="2400"/>
              <a:t>DNS</a:t>
            </a:r>
            <a:br>
              <a:rPr lang="en-US" sz="2400"/>
            </a:br>
            <a:r>
              <a:rPr lang="en-US" sz="2400"/>
              <a:t>Server</a:t>
            </a:r>
          </a:p>
        </p:txBody>
      </p:sp>
      <p:pic>
        <p:nvPicPr>
          <p:cNvPr id="1425414" name="Picture 6" descr="j02394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100" y="3657600"/>
            <a:ext cx="762000" cy="641350"/>
          </a:xfrm>
          <a:prstGeom prst="rect">
            <a:avLst/>
          </a:prstGeom>
          <a:noFill/>
          <a:extLst>
            <a:ext uri="{909E8E84-426E-40dd-AFC4-6F175D3DCCD1}">
              <a14:hiddenFill xmlns:a14="http://schemas.microsoft.com/office/drawing/2010/main">
                <a:solidFill>
                  <a:srgbClr val="FFFFFF"/>
                </a:solidFill>
              </a14:hiddenFill>
            </a:ext>
          </a:extLst>
        </p:spPr>
      </p:pic>
      <p:sp>
        <p:nvSpPr>
          <p:cNvPr id="1425415" name="Text Box 7"/>
          <p:cNvSpPr txBox="1">
            <a:spLocks noChangeArrowheads="1"/>
          </p:cNvSpPr>
          <p:nvPr/>
        </p:nvSpPr>
        <p:spPr bwMode="auto">
          <a:xfrm>
            <a:off x="895350" y="4235450"/>
            <a:ext cx="86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sz="1800"/>
              <a:t>DoS</a:t>
            </a:r>
            <a:br>
              <a:rPr lang="en-US" sz="1800"/>
            </a:br>
            <a:r>
              <a:rPr lang="en-US" sz="1800"/>
              <a:t>Source</a:t>
            </a:r>
          </a:p>
        </p:txBody>
      </p:sp>
      <p:pic>
        <p:nvPicPr>
          <p:cNvPr id="1425416" name="Picture 8" descr="j02394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1300" y="3657600"/>
            <a:ext cx="762000" cy="641350"/>
          </a:xfrm>
          <a:prstGeom prst="rect">
            <a:avLst/>
          </a:prstGeom>
          <a:noFill/>
          <a:extLst>
            <a:ext uri="{909E8E84-426E-40dd-AFC4-6F175D3DCCD1}">
              <a14:hiddenFill xmlns:a14="http://schemas.microsoft.com/office/drawing/2010/main">
                <a:solidFill>
                  <a:srgbClr val="FFFFFF"/>
                </a:solidFill>
              </a14:hiddenFill>
            </a:ext>
          </a:extLst>
        </p:spPr>
      </p:pic>
      <p:sp>
        <p:nvSpPr>
          <p:cNvPr id="1425417" name="Text Box 9"/>
          <p:cNvSpPr txBox="1">
            <a:spLocks noChangeArrowheads="1"/>
          </p:cNvSpPr>
          <p:nvPr/>
        </p:nvSpPr>
        <p:spPr bwMode="auto">
          <a:xfrm>
            <a:off x="7842250" y="4235450"/>
            <a:ext cx="844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sz="1800"/>
              <a:t>DoS</a:t>
            </a:r>
            <a:br>
              <a:rPr lang="en-US" sz="1800"/>
            </a:br>
            <a:r>
              <a:rPr lang="en-US" sz="1800"/>
              <a:t>Target</a:t>
            </a:r>
          </a:p>
        </p:txBody>
      </p:sp>
      <p:grpSp>
        <p:nvGrpSpPr>
          <p:cNvPr id="1425418" name="Group 10"/>
          <p:cNvGrpSpPr>
            <a:grpSpLocks/>
          </p:cNvGrpSpPr>
          <p:nvPr/>
        </p:nvGrpSpPr>
        <p:grpSpPr bwMode="auto">
          <a:xfrm>
            <a:off x="1689100" y="3124200"/>
            <a:ext cx="2590800" cy="990600"/>
            <a:chOff x="816" y="960"/>
            <a:chExt cx="1632" cy="624"/>
          </a:xfrm>
        </p:grpSpPr>
        <p:sp>
          <p:nvSpPr>
            <p:cNvPr id="1425419" name="Line 11"/>
            <p:cNvSpPr>
              <a:spLocks noChangeShapeType="1"/>
            </p:cNvSpPr>
            <p:nvPr/>
          </p:nvSpPr>
          <p:spPr bwMode="auto">
            <a:xfrm>
              <a:off x="816" y="1344"/>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5420" name="Line 12"/>
            <p:cNvSpPr>
              <a:spLocks noChangeShapeType="1"/>
            </p:cNvSpPr>
            <p:nvPr/>
          </p:nvSpPr>
          <p:spPr bwMode="auto">
            <a:xfrm>
              <a:off x="2448" y="134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5421" name="Text Box 13"/>
            <p:cNvSpPr txBox="1">
              <a:spLocks noChangeArrowheads="1"/>
            </p:cNvSpPr>
            <p:nvPr/>
          </p:nvSpPr>
          <p:spPr bwMode="auto">
            <a:xfrm>
              <a:off x="1003" y="960"/>
              <a:ext cx="1289" cy="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eaLnBrk="0" hangingPunct="0">
                <a:spcBef>
                  <a:spcPct val="20000"/>
                </a:spcBef>
                <a:buClr>
                  <a:schemeClr val="accent2"/>
                </a:buClr>
              </a:pPr>
              <a:r>
                <a:rPr lang="en-US" sz="1800"/>
                <a:t>DNS Query</a:t>
              </a:r>
              <a:br>
                <a:rPr lang="en-US" sz="1800"/>
              </a:br>
              <a:r>
                <a:rPr lang="en-US" sz="1800"/>
                <a:t>SrcIP:  Dos Target</a:t>
              </a:r>
            </a:p>
            <a:p>
              <a:pPr eaLnBrk="0" hangingPunct="0">
                <a:spcBef>
                  <a:spcPct val="20000"/>
                </a:spcBef>
                <a:buClr>
                  <a:schemeClr val="accent2"/>
                </a:buClr>
              </a:pPr>
              <a:r>
                <a:rPr lang="en-US" sz="1800"/>
                <a:t>    (60 bytes)</a:t>
              </a:r>
            </a:p>
          </p:txBody>
        </p:sp>
      </p:grpSp>
      <p:grpSp>
        <p:nvGrpSpPr>
          <p:cNvPr id="1425422" name="Group 14"/>
          <p:cNvGrpSpPr>
            <a:grpSpLocks/>
          </p:cNvGrpSpPr>
          <p:nvPr/>
        </p:nvGrpSpPr>
        <p:grpSpPr bwMode="auto">
          <a:xfrm>
            <a:off x="5346700" y="3124200"/>
            <a:ext cx="2743200" cy="1023938"/>
            <a:chOff x="3120" y="960"/>
            <a:chExt cx="1728" cy="645"/>
          </a:xfrm>
        </p:grpSpPr>
        <p:sp>
          <p:nvSpPr>
            <p:cNvPr id="1425423" name="Line 15"/>
            <p:cNvSpPr>
              <a:spLocks noChangeShapeType="1"/>
            </p:cNvSpPr>
            <p:nvPr/>
          </p:nvSpPr>
          <p:spPr bwMode="auto">
            <a:xfrm flipV="1">
              <a:off x="3120" y="1344"/>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5424" name="Line 16"/>
            <p:cNvSpPr>
              <a:spLocks noChangeShapeType="1"/>
            </p:cNvSpPr>
            <p:nvPr/>
          </p:nvSpPr>
          <p:spPr bwMode="auto">
            <a:xfrm>
              <a:off x="3120" y="1344"/>
              <a:ext cx="17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5425" name="Text Box 17"/>
            <p:cNvSpPr txBox="1">
              <a:spLocks noChangeArrowheads="1"/>
            </p:cNvSpPr>
            <p:nvPr/>
          </p:nvSpPr>
          <p:spPr bwMode="auto">
            <a:xfrm>
              <a:off x="3476" y="960"/>
              <a:ext cx="1059" cy="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endParaRPr lang="en-US" sz="1800"/>
            </a:p>
            <a:p>
              <a:pPr algn="ctr" eaLnBrk="0" hangingPunct="0">
                <a:lnSpc>
                  <a:spcPct val="80000"/>
                </a:lnSpc>
                <a:buClr>
                  <a:schemeClr val="accent2"/>
                </a:buClr>
              </a:pPr>
              <a:r>
                <a:rPr lang="en-US" sz="1800"/>
                <a:t>EDNS Reponse</a:t>
              </a:r>
            </a:p>
            <a:p>
              <a:pPr algn="ctr" eaLnBrk="0" hangingPunct="0">
                <a:lnSpc>
                  <a:spcPct val="80000"/>
                </a:lnSpc>
                <a:buClr>
                  <a:schemeClr val="accent2"/>
                </a:buClr>
              </a:pPr>
              <a:endParaRPr lang="en-US" sz="1800"/>
            </a:p>
            <a:p>
              <a:pPr algn="ctr" eaLnBrk="0" hangingPunct="0">
                <a:lnSpc>
                  <a:spcPct val="80000"/>
                </a:lnSpc>
                <a:buClr>
                  <a:schemeClr val="accent2"/>
                </a:buClr>
              </a:pPr>
              <a:r>
                <a:rPr lang="en-US" sz="1800"/>
                <a:t>(3000 bytes)</a:t>
              </a:r>
            </a:p>
          </p:txBody>
        </p:sp>
      </p:grpSp>
      <p:sp>
        <p:nvSpPr>
          <p:cNvPr id="1425426" name="Text Box 18"/>
          <p:cNvSpPr txBox="1">
            <a:spLocks noChangeArrowheads="1"/>
          </p:cNvSpPr>
          <p:nvPr/>
        </p:nvSpPr>
        <p:spPr bwMode="auto">
          <a:xfrm>
            <a:off x="1143000" y="2016125"/>
            <a:ext cx="6891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a:t>DNS Amplification attack:     ( </a:t>
            </a:r>
            <a:r>
              <a:rPr lang="en-US" sz="2400">
                <a:sym typeface="Symbol" charset="0"/>
              </a:rPr>
              <a:t>40  amplification )</a:t>
            </a:r>
          </a:p>
        </p:txBody>
      </p:sp>
    </p:spTree>
    <p:extLst>
      <p:ext uri="{BB962C8B-B14F-4D97-AF65-F5344CB8AC3E}">
        <p14:creationId xmlns:p14="http://schemas.microsoft.com/office/powerpoint/2010/main" val="93300857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54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254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5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54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331</TotalTime>
  <Words>1992</Words>
  <Application>Microsoft Macintosh PowerPoint</Application>
  <PresentationFormat>On-screen Show (4:3)</PresentationFormat>
  <Paragraphs>351</Paragraphs>
  <Slides>38</Slides>
  <Notes>18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Office Theme</vt:lpstr>
      <vt:lpstr>Visio</vt:lpstr>
      <vt:lpstr>Denial of Service,  Amplification, Reflection COS 432: Information Security </vt:lpstr>
      <vt:lpstr>PowerPoint Presentation</vt:lpstr>
      <vt:lpstr>Current Events: IoT-Based Botnets</vt:lpstr>
      <vt:lpstr>Mirai DDoS Post-Mortem</vt:lpstr>
      <vt:lpstr>Denial of Service: What is it?</vt:lpstr>
      <vt:lpstr>Targets of Attack</vt:lpstr>
      <vt:lpstr>Early Denial of Service</vt:lpstr>
      <vt:lpstr>Basic Amplification Attack</vt:lpstr>
      <vt:lpstr>DNS Amplification  (Common Today)</vt:lpstr>
      <vt:lpstr>PowerPoint Presentation</vt:lpstr>
      <vt:lpstr>TCP Connection Management</vt:lpstr>
      <vt:lpstr>TCP: 3-Way Handshake</vt:lpstr>
      <vt:lpstr>TCP Handshake</vt:lpstr>
      <vt:lpstr>TCP SYN Flooding</vt:lpstr>
      <vt:lpstr>SYN Flooding</vt:lpstr>
      <vt:lpstr>A Classic SYN Flood Example</vt:lpstr>
      <vt:lpstr>Low-Rate SYN Flood Defenses</vt:lpstr>
      <vt:lpstr>DNS DoS Attacks</vt:lpstr>
      <vt:lpstr>Root Level DNS Attacks</vt:lpstr>
      <vt:lpstr>DoS of SSL/TLS</vt:lpstr>
      <vt:lpstr>Defense: Ingress Filtering</vt:lpstr>
      <vt:lpstr>Preventing Denial of Service</vt:lpstr>
      <vt:lpstr>Defense: TCP SYN cookies</vt:lpstr>
      <vt:lpstr>TCP SYN cookie</vt:lpstr>
      <vt:lpstr>SYN Cookies</vt:lpstr>
      <vt:lpstr>Defense: uRPF Checks</vt:lpstr>
      <vt:lpstr>Problems with uRPF</vt:lpstr>
      <vt:lpstr>China’s Great Cannon</vt:lpstr>
      <vt:lpstr>“On-Path” Attack System</vt:lpstr>
      <vt:lpstr>China’s “Great Cannon”</vt:lpstr>
      <vt:lpstr>Great Cannon: Inject Javascript</vt:lpstr>
      <vt:lpstr>Great Cannon: Direct HTTP at Victim</vt:lpstr>
      <vt:lpstr>Where Were the Attacking Clients?</vt:lpstr>
      <vt:lpstr>What Domains Had Code Injected?</vt:lpstr>
      <vt:lpstr>Current Events: IoT-Based Botnets</vt:lpstr>
      <vt:lpstr>Mirai DDoS Post-Mortem</vt:lpstr>
      <vt:lpstr>Mirai DDoS: Defenses</vt:lpstr>
      <vt:lpstr>Denial of Service: Common Themes</vt:lpstr>
    </vt:vector>
  </TitlesOfParts>
  <Company>Georgia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Denial of Service,  Amplification, Reflection COS 432: Information Security </dc:title>
  <dc:creator>Nick Feamster</dc:creator>
  <cp:lastModifiedBy>Nick Feamster</cp:lastModifiedBy>
  <cp:revision>77</cp:revision>
  <dcterms:created xsi:type="dcterms:W3CDTF">2016-11-14T11:51:30Z</dcterms:created>
  <dcterms:modified xsi:type="dcterms:W3CDTF">2016-11-30T15:08:05Z</dcterms:modified>
</cp:coreProperties>
</file>