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-25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7929-4004-2A4B-A9B9-6C42BFAE4953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2D16-D16B-3A49-9D05-DC3114221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2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7929-4004-2A4B-A9B9-6C42BFAE4953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2D16-D16B-3A49-9D05-DC3114221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7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7929-4004-2A4B-A9B9-6C42BFAE4953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2D16-D16B-3A49-9D05-DC3114221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40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7929-4004-2A4B-A9B9-6C42BFAE4953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2D16-D16B-3A49-9D05-DC3114221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7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7929-4004-2A4B-A9B9-6C42BFAE4953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2D16-D16B-3A49-9D05-DC3114221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9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7929-4004-2A4B-A9B9-6C42BFAE4953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2D16-D16B-3A49-9D05-DC3114221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50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7929-4004-2A4B-A9B9-6C42BFAE4953}" type="datetimeFigureOut">
              <a:rPr lang="en-US" smtClean="0"/>
              <a:t>9/28/16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2D16-D16B-3A49-9D05-DC3114221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89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7929-4004-2A4B-A9B9-6C42BFAE4953}" type="datetimeFigureOut">
              <a:rPr lang="en-US" smtClean="0"/>
              <a:t>9/28/16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2D16-D16B-3A49-9D05-DC3114221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37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7929-4004-2A4B-A9B9-6C42BFAE4953}" type="datetimeFigureOut">
              <a:rPr lang="en-US" smtClean="0"/>
              <a:t>9/28/16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2D16-D16B-3A49-9D05-DC3114221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1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7929-4004-2A4B-A9B9-6C42BFAE4953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2D16-D16B-3A49-9D05-DC3114221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95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17929-4004-2A4B-A9B9-6C42BFAE4953}" type="datetimeFigureOut">
              <a:rPr lang="en-US" smtClean="0"/>
              <a:t>9/28/16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32D16-D16B-3A49-9D05-DC3114221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1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17929-4004-2A4B-A9B9-6C42BFAE4953}" type="datetimeFigureOut">
              <a:rPr lang="en-US" smtClean="0"/>
              <a:t>9/28/16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32D16-D16B-3A49-9D05-DC31142214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93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Why Cryptosystems Fail (1993)</a:t>
            </a:r>
            <a:br>
              <a:rPr lang="en-US" dirty="0" smtClean="0"/>
            </a:br>
            <a:r>
              <a:rPr lang="en-US" dirty="0" smtClean="0"/>
              <a:t>COS 432: Information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Nick Feamster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729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Should list all possible failure modes.</a:t>
            </a:r>
          </a:p>
          <a:p>
            <a:r>
              <a:rPr lang="en-US" dirty="0" smtClean="0"/>
              <a:t>Should make prevention strategies clear.</a:t>
            </a:r>
          </a:p>
          <a:p>
            <a:r>
              <a:rPr lang="en-US" dirty="0" smtClean="0"/>
              <a:t>Explain how these strategies are implemented.</a:t>
            </a:r>
          </a:p>
          <a:p>
            <a:r>
              <a:rPr lang="en-US" dirty="0" smtClean="0"/>
              <a:t>Test whether the equipment can be operated by people with the level of skill and experience assumed in </a:t>
            </a:r>
            <a:r>
              <a:rPr lang="en-US" smtClean="0"/>
              <a:t>the specification.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53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286" y="3504413"/>
            <a:ext cx="5179714" cy="335358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3" y="427794"/>
            <a:ext cx="4616808" cy="2476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4781" y="4415709"/>
            <a:ext cx="348950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Redundant interlocks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Formal verification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System in control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210730" y="1030793"/>
            <a:ext cx="3774515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 smtClean="0"/>
              <a:t>Constant feedback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Incremental improvement</a:t>
            </a:r>
          </a:p>
          <a:p>
            <a:pPr marL="285750" indent="-285750">
              <a:buFont typeface="Arial"/>
              <a:buChar char="•"/>
            </a:pPr>
            <a:r>
              <a:rPr lang="en-US" sz="2400" dirty="0" smtClean="0"/>
              <a:t>Pilot in control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9816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0"/>
            <a:ext cx="6706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056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Differences Between Cryptology and Other Forms of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contrast, hard to get public feedback about how cryptosystems fail.</a:t>
            </a:r>
          </a:p>
          <a:p>
            <a:endParaRPr lang="en-US" dirty="0"/>
          </a:p>
          <a:p>
            <a:r>
              <a:rPr lang="en-US" dirty="0" smtClean="0"/>
              <a:t>Hence, the same mistakes are made repeatedly.</a:t>
            </a:r>
          </a:p>
          <a:p>
            <a:endParaRPr lang="en-US" dirty="0"/>
          </a:p>
          <a:p>
            <a:r>
              <a:rPr lang="en-US" dirty="0" smtClean="0"/>
              <a:t>Cryptosystem designers are at a disadvantage.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Banking and ATMs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Banks carry risks of new technology in the US.</a:t>
            </a:r>
          </a:p>
          <a:p>
            <a:pPr lvl="1"/>
            <a:r>
              <a:rPr lang="en-US" dirty="0" smtClean="0"/>
              <a:t>In the UK, not so…</a:t>
            </a:r>
          </a:p>
          <a:p>
            <a:pPr lvl="1"/>
            <a:r>
              <a:rPr lang="en-US" dirty="0" smtClean="0"/>
              <a:t>Court cases resulted…</a:t>
            </a:r>
          </a:p>
          <a:p>
            <a:pPr lvl="1"/>
            <a:endParaRPr lang="en-US" dirty="0"/>
          </a:p>
          <a:p>
            <a:r>
              <a:rPr lang="en-US" dirty="0" smtClean="0"/>
              <a:t>Study of ATM failures.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7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ATM Fraud Takes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Insider attacks</a:t>
            </a:r>
          </a:p>
          <a:p>
            <a:pPr lvl="1"/>
            <a:r>
              <a:rPr lang="en-US" dirty="0" smtClean="0"/>
              <a:t>Bank clerk who issued extra card.</a:t>
            </a:r>
          </a:p>
          <a:p>
            <a:pPr lvl="1"/>
            <a:r>
              <a:rPr lang="en-US" dirty="0" smtClean="0"/>
              <a:t>Complaints stonewalled.</a:t>
            </a:r>
          </a:p>
          <a:p>
            <a:r>
              <a:rPr lang="en-US" dirty="0" smtClean="0"/>
              <a:t>Outsiders</a:t>
            </a:r>
          </a:p>
          <a:p>
            <a:pPr lvl="1"/>
            <a:r>
              <a:rPr lang="en-US" dirty="0" smtClean="0"/>
              <a:t>Observe PINs, copy account numbers to blank cards, …</a:t>
            </a:r>
          </a:p>
          <a:p>
            <a:pPr lvl="1"/>
            <a:r>
              <a:rPr lang="en-US" dirty="0" smtClean="0"/>
              <a:t>Replay attack of “pay” response from bank to ATM. (Jackpotting)</a:t>
            </a:r>
          </a:p>
          <a:p>
            <a:pPr lvl="1"/>
            <a:r>
              <a:rPr lang="en-US" dirty="0" smtClean="0"/>
              <a:t>Insertion of telephone card.</a:t>
            </a:r>
          </a:p>
          <a:p>
            <a:pPr lvl="1"/>
            <a:r>
              <a:rPr lang="en-US" dirty="0" smtClean="0"/>
              <a:t>False terminals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1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ATM Fraud Takes Place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7955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PINs</a:t>
            </a:r>
          </a:p>
          <a:p>
            <a:pPr lvl="1"/>
            <a:r>
              <a:rPr lang="en-US" dirty="0" smtClean="0"/>
              <a:t>Checksums reducing entropy</a:t>
            </a:r>
          </a:p>
          <a:p>
            <a:pPr lvl="1"/>
            <a:r>
              <a:rPr lang="en-US" dirty="0" smtClean="0"/>
              <a:t>Issuing same PIN to all customers</a:t>
            </a:r>
          </a:p>
          <a:p>
            <a:pPr lvl="1"/>
            <a:r>
              <a:rPr lang="en-US" dirty="0" smtClean="0"/>
              <a:t>Writing PIN down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Bogus ATMs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757" y="3883821"/>
            <a:ext cx="47244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502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Sophisticated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80977"/>
            <a:ext cx="8229600" cy="243396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PIN Derived from account number.</a:t>
            </a:r>
          </a:p>
          <a:p>
            <a:r>
              <a:rPr lang="en-US" dirty="0" smtClean="0"/>
              <a:t>Problems</a:t>
            </a:r>
          </a:p>
          <a:p>
            <a:pPr lvl="1"/>
            <a:r>
              <a:rPr lang="en-US" dirty="0" smtClean="0"/>
              <a:t>PIN key must be kept secret. (Yet, it must be distributed.)</a:t>
            </a:r>
          </a:p>
          <a:p>
            <a:pPr lvl="1"/>
            <a:r>
              <a:rPr lang="en-US" dirty="0" smtClean="0"/>
              <a:t>Key must be available for use at all times.</a:t>
            </a:r>
          </a:p>
          <a:p>
            <a:pPr lvl="1"/>
            <a:r>
              <a:rPr lang="en-US" dirty="0" smtClean="0"/>
              <a:t>Poor software implementations and sloppy operating procedures (open files, sharing).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31" y="1417638"/>
            <a:ext cx="5816600" cy="2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43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Operating procedures often weakest link</a:t>
            </a:r>
          </a:p>
          <a:p>
            <a:r>
              <a:rPr lang="en-US" dirty="0" smtClean="0"/>
              <a:t>Suppliers overestimate customers’ level of security design sophistication</a:t>
            </a:r>
          </a:p>
          <a:p>
            <a:r>
              <a:rPr lang="en-US" dirty="0" smtClean="0"/>
              <a:t>Security functions implemented at application level often neglected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7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Options for Equipment Vendors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 </a:t>
            </a:r>
            <a:r>
              <a:rPr lang="en-US" dirty="0"/>
              <a:t>design products which can be integrated into systems, and thereafter </a:t>
            </a:r>
            <a:r>
              <a:rPr lang="en-US" b="1" dirty="0"/>
              <a:t>maintained and managed, by computer staff with a realistic level of expertise </a:t>
            </a:r>
            <a:endParaRPr lang="en-US" b="1" dirty="0" smtClean="0"/>
          </a:p>
          <a:p>
            <a:r>
              <a:rPr lang="en-US" dirty="0" smtClean="0"/>
              <a:t>to </a:t>
            </a:r>
            <a:r>
              <a:rPr lang="en-US" b="1" dirty="0"/>
              <a:t>train and certify the client personnel </a:t>
            </a:r>
            <a:r>
              <a:rPr lang="en-US" dirty="0"/>
              <a:t>who will implement the product into a system, and to provide enough continuing support to ensure </a:t>
            </a:r>
            <a:r>
              <a:rPr lang="en-US" dirty="0" smtClean="0"/>
              <a:t>that </a:t>
            </a:r>
            <a:r>
              <a:rPr lang="en-US" dirty="0"/>
              <a:t>it gets maintained and managed adequately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b="1" dirty="0"/>
              <a:t>supply their own trained and bonded personnel </a:t>
            </a:r>
            <a:r>
              <a:rPr lang="en-US" dirty="0"/>
              <a:t>to implement, maintain and manage the system.</a:t>
            </a:r>
          </a:p>
        </p:txBody>
      </p:sp>
    </p:spTree>
    <p:extLst>
      <p:ext uri="{BB962C8B-B14F-4D97-AF65-F5344CB8AC3E}">
        <p14:creationId xmlns:p14="http://schemas.microsoft.com/office/powerpoint/2010/main" val="123139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889000"/>
            <a:ext cx="63119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632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355</Words>
  <Application>Microsoft Macintosh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Why Cryptosystems Fail (1993) COS 432: Information Security</vt:lpstr>
      <vt:lpstr>Differences Between Cryptology and Other Forms of Engineering</vt:lpstr>
      <vt:lpstr>Case Study: Banking and ATMs</vt:lpstr>
      <vt:lpstr>How ATM Fraud Takes Place</vt:lpstr>
      <vt:lpstr>How ATM Fraud Takes Place</vt:lpstr>
      <vt:lpstr>More Sophisticated Attacks</vt:lpstr>
      <vt:lpstr>Takeaways</vt:lpstr>
      <vt:lpstr>Options for Equipment Vendors</vt:lpstr>
      <vt:lpstr>PowerPoint Presentation</vt:lpstr>
      <vt:lpstr>Specifications</vt:lpstr>
      <vt:lpstr>PowerPoint Presentation</vt:lpstr>
      <vt:lpstr>PowerPoint Presentation</vt:lpstr>
    </vt:vector>
  </TitlesOfParts>
  <Company>Georgia Tech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Cryptosystems Fail COS 432: Information Security</dc:title>
  <dc:creator>Nick Feamster</dc:creator>
  <cp:lastModifiedBy>Nick Feamster</cp:lastModifiedBy>
  <cp:revision>22</cp:revision>
  <dcterms:created xsi:type="dcterms:W3CDTF">2016-09-19T12:27:13Z</dcterms:created>
  <dcterms:modified xsi:type="dcterms:W3CDTF">2016-09-28T18:23:55Z</dcterms:modified>
</cp:coreProperties>
</file>