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9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38" r:id="rId19"/>
    <p:sldId id="300" r:id="rId20"/>
    <p:sldId id="337" r:id="rId21"/>
    <p:sldId id="339" r:id="rId22"/>
    <p:sldId id="333" r:id="rId23"/>
    <p:sldId id="334" r:id="rId24"/>
    <p:sldId id="335" r:id="rId25"/>
    <p:sldId id="336"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22" r:id="rId44"/>
    <p:sldId id="298" r:id="rId45"/>
    <p:sldId id="325" r:id="rId46"/>
    <p:sldId id="326" r:id="rId47"/>
    <p:sldId id="327" r:id="rId48"/>
    <p:sldId id="32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41" autoAdjust="0"/>
  </p:normalViewPr>
  <p:slideViewPr>
    <p:cSldViewPr snapToGrid="0" snapToObjects="1">
      <p:cViewPr varScale="1">
        <p:scale>
          <a:sx n="100" d="100"/>
          <a:sy n="100" d="100"/>
        </p:scale>
        <p:origin x="-222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193AC8-E6E5-9B4C-9FD7-B484414A317D}" type="datetimeFigureOut">
              <a:rPr lang="en-US" smtClean="0"/>
              <a:t>9/28/16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8082B2-140E-DE4F-AF5A-16C2F6869096}" type="slidenum">
              <a:rPr lang="en-US" smtClean="0"/>
              <a:t>‹#›</a:t>
            </a:fld>
            <a:endParaRPr lang="en-US"/>
          </a:p>
        </p:txBody>
      </p:sp>
    </p:spTree>
    <p:extLst>
      <p:ext uri="{BB962C8B-B14F-4D97-AF65-F5344CB8AC3E}">
        <p14:creationId xmlns:p14="http://schemas.microsoft.com/office/powerpoint/2010/main" val="307799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5C1F9-EACF-8C42-BE13-6D521DEC26C2}" type="datetimeFigureOut">
              <a:rPr lang="en-US" smtClean="0"/>
              <a:t>9/28/16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9114-1D65-B84C-ADEC-3E85586A37AE}" type="slidenum">
              <a:rPr lang="en-US" smtClean="0"/>
              <a:t>‹#›</a:t>
            </a:fld>
            <a:endParaRPr lang="en-US"/>
          </a:p>
        </p:txBody>
      </p:sp>
    </p:spTree>
    <p:extLst>
      <p:ext uri="{BB962C8B-B14F-4D97-AF65-F5344CB8AC3E}">
        <p14:creationId xmlns:p14="http://schemas.microsoft.com/office/powerpoint/2010/main" val="3620843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s://en.wikipedia.org/wiki/dev/rando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a:p>
            <a:r>
              <a:rPr lang="en-US" dirty="0" smtClean="0"/>
              <a:t>In cryptography and computer security, a length extension attack is a type of attack where an attacker can use Hash(message1) and the length of message1 to calculate Hash(message1 ∥ message2) for an attacker-controlled message2. In cryptography and computer security, a length extension attack is a type of attack where an attacker can use Hash(message1) and the length of message1 to calculate Hash(message1 ∥ message2) for an attacker-controlled message2. </a:t>
            </a:r>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22972">
              <a:defRPr/>
            </a:pPr>
            <a:r>
              <a:rPr lang="en-US" dirty="0" smtClean="0"/>
              <a:t>Intro:</a:t>
            </a:r>
          </a:p>
          <a:p>
            <a:pPr defTabSz="922972">
              <a:defRPr/>
            </a:pPr>
            <a:endParaRPr lang="en-US" dirty="0" smtClean="0"/>
          </a:p>
          <a:p>
            <a:pPr defTabSz="922972">
              <a:defRPr/>
            </a:pPr>
            <a:r>
              <a:rPr lang="en-US" dirty="0" smtClean="0"/>
              <a:t>Randomness has a central role in cryptography, </a:t>
            </a:r>
          </a:p>
          <a:p>
            <a:pPr defTabSz="922972">
              <a:defRPr/>
            </a:pPr>
            <a:r>
              <a:rPr lang="en-US" dirty="0" smtClean="0"/>
              <a:t>but randomness is hard to get, hard to share,</a:t>
            </a:r>
          </a:p>
          <a:p>
            <a:pPr defTabSz="922972">
              <a:defRPr/>
            </a:pPr>
            <a:r>
              <a:rPr lang="en-US" dirty="0" smtClean="0"/>
              <a:t>so want to use </a:t>
            </a:r>
            <a:r>
              <a:rPr lang="en-US" dirty="0" err="1" smtClean="0"/>
              <a:t>pseudorandomness</a:t>
            </a:r>
            <a:r>
              <a:rPr lang="en-US" dirty="0" smtClean="0"/>
              <a:t> instead.</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r>
              <a:rPr lang="en-US" dirty="0" smtClean="0"/>
              <a:t>we’re often sloppy about what is “random”</a:t>
            </a:r>
            <a:br>
              <a:rPr lang="en-US" dirty="0" smtClean="0"/>
            </a:br>
            <a:r>
              <a:rPr lang="en-US" dirty="0" smtClean="0"/>
              <a:t>    e.g., rand() function is C library is not at all random</a:t>
            </a:r>
            <a:br>
              <a:rPr lang="en-US" dirty="0" smtClean="0"/>
            </a:br>
            <a:r>
              <a:rPr lang="en-US" dirty="0" smtClean="0"/>
              <a:t>    “some random kids were there”</a:t>
            </a:r>
            <a:br>
              <a:rPr lang="en-US" dirty="0" smtClean="0"/>
            </a:br>
            <a:endParaRPr lang="en-US" dirty="0" smtClean="0"/>
          </a:p>
          <a:p>
            <a:pPr marL="0" lvl="1">
              <a:defRPr/>
            </a:pPr>
            <a:r>
              <a:rPr lang="en-US" dirty="0" smtClean="0"/>
              <a:t>need to be precise in crypto --- or we’ll be sorry</a:t>
            </a:r>
          </a:p>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Cannot generate random bits by computation. Need to get it from somewhere else. </a:t>
            </a:r>
          </a:p>
          <a:p>
            <a:endParaRPr lang="en-US" baseline="0" dirty="0" smtClean="0"/>
          </a:p>
          <a:p>
            <a:r>
              <a:rPr lang="en-US" baseline="0" dirty="0" smtClean="0"/>
              <a:t>It may be helpful to think of true randomness as a basic resource, like memory or bandwidth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62121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08916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the first.</a:t>
            </a:r>
          </a:p>
          <a:p>
            <a:endParaRPr lang="en-US" dirty="0" smtClean="0"/>
          </a:p>
          <a:p>
            <a:r>
              <a:rPr lang="en-US" dirty="0" smtClean="0"/>
              <a:t>In the second, there’s a 2/3</a:t>
            </a:r>
            <a:r>
              <a:rPr lang="en-US" baseline="0" dirty="0" smtClean="0"/>
              <a:t> probability of being different from the previous. Most people pick the second because we intuitively expect much shorter runs than you see from truly random sequences (note a run of 10 T’s in the first).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Machine easily </a:t>
            </a:r>
            <a:r>
              <a:rPr lang="en-US" dirty="0" smtClean="0"/>
              <a:t>beats humans at</a:t>
            </a:r>
            <a:r>
              <a:rPr lang="en-US" baseline="0" dirty="0" smtClean="0"/>
              <a:t> rock/paper/scissors. You can try it online. Uses machine learning to learn the imperfect RNGs in our heads.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909938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r>
              <a:rPr lang="en-US" dirty="0" smtClean="0"/>
              <a:t>This should sound familiar…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2972">
              <a:defRPr/>
            </a:pPr>
            <a:r>
              <a:rPr lang="en-US" dirty="0" smtClean="0"/>
              <a:t>*usual caveats:</a:t>
            </a:r>
          </a:p>
          <a:p>
            <a:pPr marL="0" lvl="1" defTabSz="922972">
              <a:defRPr/>
            </a:pPr>
            <a:r>
              <a:rPr lang="en-US" dirty="0" smtClean="0"/>
              <a:t>-</a:t>
            </a:r>
            <a:r>
              <a:rPr lang="en-US" baseline="0" dirty="0" smtClean="0"/>
              <a:t> </a:t>
            </a:r>
            <a:r>
              <a:rPr lang="en-US" dirty="0" smtClean="0"/>
              <a:t>OK if negligible advantage, </a:t>
            </a:r>
          </a:p>
          <a:p>
            <a:pPr marL="0" lvl="1" defTabSz="922972">
              <a:defRPr/>
            </a:pPr>
            <a:r>
              <a:rPr lang="en-US" dirty="0" smtClean="0"/>
              <a:t>- only practical strategies allowed</a:t>
            </a:r>
          </a:p>
        </p:txBody>
      </p:sp>
      <p:sp>
        <p:nvSpPr>
          <p:cNvPr id="4" name="Slide Number Placeholder 3"/>
          <p:cNvSpPr>
            <a:spLocks noGrp="1"/>
          </p:cNvSpPr>
          <p:nvPr>
            <p:ph type="sldNum" sz="quarter" idx="10"/>
          </p:nvPr>
        </p:nvSpPr>
        <p:spPr/>
        <p:txBody>
          <a:bodyPr/>
          <a:lstStyle/>
          <a:p>
            <a:fld id="{80EF120E-EEF2-4965-96F5-DE3864F37C1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Leadout</a:t>
            </a:r>
            <a:r>
              <a:rPr lang="en-US" dirty="0" smtClean="0"/>
              <a:t>:</a:t>
            </a:r>
          </a:p>
          <a:p>
            <a:endParaRPr lang="en-US" dirty="0" smtClean="0"/>
          </a:p>
          <a:p>
            <a:r>
              <a:rPr lang="en-US" dirty="0" smtClean="0"/>
              <a:t>…it seems like we’re in good shape, but we still need a truly random value k. </a:t>
            </a:r>
          </a:p>
          <a:p>
            <a:endParaRPr lang="en-US" dirty="0" smtClean="0"/>
          </a:p>
          <a:p>
            <a:r>
              <a:rPr lang="en-US" dirty="0" smtClean="0"/>
              <a:t>We could measure physical randomness…</a:t>
            </a:r>
            <a:br>
              <a:rPr lang="en-US" dirty="0" smtClean="0"/>
            </a:br>
            <a:r>
              <a:rPr lang="en-US" dirty="0" smtClean="0"/>
              <a:t>    but: often, bits are biased, not independent</a:t>
            </a:r>
            <a:br>
              <a:rPr lang="en-US" dirty="0" smtClean="0"/>
            </a:br>
            <a:r>
              <a:rPr lang="en-US" dirty="0" smtClean="0"/>
              <a:t>    … and how do we know if we have enough “randomness”?</a:t>
            </a:r>
          </a:p>
          <a:p>
            <a:r>
              <a:rPr lang="en-US" dirty="0" smtClean="0"/>
              <a:t/>
            </a:r>
            <a:br>
              <a:rPr lang="en-US" dirty="0" smtClean="0"/>
            </a:br>
            <a:r>
              <a:rPr lang="en-US" dirty="0" smtClean="0"/>
              <a:t>And: Does physical randomness actually exist?</a:t>
            </a:r>
            <a:br>
              <a:rPr lang="en-US" dirty="0" smtClean="0"/>
            </a:br>
            <a:r>
              <a:rPr lang="en-US" dirty="0" smtClean="0"/>
              <a:t>    i.e., Is the universe inherently random?</a:t>
            </a:r>
            <a:br>
              <a:rPr lang="en-US" dirty="0" smtClean="0"/>
            </a:br>
            <a:r>
              <a:rPr lang="en-US" dirty="0" smtClean="0"/>
              <a:t>    while philosophers are debating that question, let’s try another approach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i="0" u="none" strike="noStrike" kern="1200" dirty="0" smtClean="0">
                <a:solidFill>
                  <a:schemeClr val="tx1"/>
                </a:solidFill>
                <a:latin typeface="+mn-lt"/>
                <a:ea typeface="+mn-ea"/>
                <a:cs typeface="+mn-cs"/>
              </a:rPr>
              <a:t>Examples</a:t>
            </a:r>
            <a:r>
              <a:rPr lang="en-US" b="0" i="0" u="none" strike="noStrike" kern="1200" baseline="0" dirty="0" smtClean="0">
                <a:solidFill>
                  <a:schemeClr val="tx1"/>
                </a:solidFill>
                <a:latin typeface="+mn-lt"/>
                <a:ea typeface="+mn-ea"/>
                <a:cs typeface="+mn-cs"/>
              </a:rPr>
              <a:t> of random sources?</a:t>
            </a:r>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*exact* history of </a:t>
            </a:r>
            <a:r>
              <a:rPr lang="en-US" b="0" i="0" u="none" strike="noStrike" kern="1200" dirty="0" err="1" smtClean="0">
                <a:solidFill>
                  <a:schemeClr val="tx1"/>
                </a:solidFill>
                <a:latin typeface="+mn-lt"/>
                <a:ea typeface="+mn-ea"/>
                <a:cs typeface="+mn-cs"/>
              </a:rPr>
              <a:t>keypresses</a:t>
            </a:r>
            <a:r>
              <a:rPr lang="en-US" b="0" i="0" u="none" strike="noStrike" kern="1200" dirty="0" smtClean="0">
                <a:solidFill>
                  <a:schemeClr val="tx1"/>
                </a:solidFill>
                <a:latin typeface="+mn-lt"/>
                <a:ea typeface="+mn-ea"/>
                <a:cs typeface="+mn-cs"/>
              </a:rPr>
              <a:t>, including micro-time</a:t>
            </a:r>
            <a:endParaRPr lang="en-US" dirty="0" smtClean="0"/>
          </a:p>
          <a:p>
            <a:r>
              <a:rPr lang="en-US" b="0" i="0" u="none" strike="noStrike" kern="1200" dirty="0" smtClean="0">
                <a:solidFill>
                  <a:schemeClr val="tx1"/>
                </a:solidFill>
                <a:latin typeface="+mn-lt"/>
                <a:ea typeface="+mn-ea"/>
                <a:cs typeface="+mn-cs"/>
              </a:rPr>
              <a:t>*exact* path of mouse</a:t>
            </a:r>
            <a:endParaRPr lang="en-US" dirty="0" smtClean="0"/>
          </a:p>
          <a:p>
            <a:r>
              <a:rPr lang="en-US" b="0" i="0" u="none" strike="noStrike" kern="1200" dirty="0" smtClean="0">
                <a:solidFill>
                  <a:schemeClr val="tx1"/>
                </a:solidFill>
                <a:latin typeface="+mn-lt"/>
                <a:ea typeface="+mn-ea"/>
                <a:cs typeface="+mn-cs"/>
              </a:rPr>
              <a:t>*exact* history of network packet arrival</a:t>
            </a:r>
            <a:endParaRPr lang="en-US" dirty="0" smtClean="0"/>
          </a:p>
          <a:p>
            <a:r>
              <a:rPr lang="en-US" b="0" i="0" u="none" strike="noStrike" kern="1200" dirty="0" smtClean="0">
                <a:solidFill>
                  <a:schemeClr val="tx1"/>
                </a:solidFill>
                <a:latin typeface="+mn-lt"/>
                <a:ea typeface="+mn-ea"/>
                <a:cs typeface="+mn-cs"/>
              </a:rPr>
              <a:t>internal temperature of computer</a:t>
            </a:r>
            <a:endParaRPr lang="en-US" dirty="0" smtClean="0"/>
          </a:p>
          <a:p>
            <a:r>
              <a:rPr lang="en-US" b="0" i="0" u="none" strike="noStrike" kern="1200" dirty="0" smtClean="0">
                <a:solidFill>
                  <a:schemeClr val="tx1"/>
                </a:solidFill>
                <a:latin typeface="+mn-lt"/>
                <a:ea typeface="+mn-ea"/>
                <a:cs typeface="+mn-cs"/>
              </a:rPr>
              <a:t>ambient noise picked up by the microphone</a:t>
            </a:r>
            <a:endParaRPr lang="en-US" dirty="0" smtClean="0"/>
          </a:p>
          <a:p>
            <a:r>
              <a:rPr lang="en-US" b="0" i="0" u="none" strike="noStrike" kern="1200" dirty="0" smtClean="0">
                <a:solidFill>
                  <a:schemeClr val="tx1"/>
                </a:solidFill>
                <a:latin typeface="+mn-lt"/>
                <a:ea typeface="+mn-ea"/>
                <a:cs typeface="+mn-cs"/>
              </a:rPr>
              <a:t>maybe even add hardware that will behave unpredictably</a:t>
            </a:r>
            <a:endParaRPr lang="en-US" dirty="0" smtClean="0"/>
          </a:p>
          <a:p>
            <a:r>
              <a:rPr lang="en-US" b="0" i="0" u="none" strike="noStrike" kern="1200" dirty="0" smtClean="0">
                <a:solidFill>
                  <a:schemeClr val="tx1"/>
                </a:solidFill>
                <a:latin typeface="+mn-lt"/>
                <a:ea typeface="+mn-ea"/>
                <a:cs typeface="+mn-cs"/>
              </a:rPr>
              <a:t>    example: camera pointed at lava lamps</a:t>
            </a:r>
          </a:p>
          <a:p>
            <a:pPr defTabSz="922972">
              <a:defRPr/>
            </a:pPr>
            <a:endParaRPr lang="en-US" dirty="0" smtClean="0"/>
          </a:p>
          <a:p>
            <a:pPr defTabSz="922972">
              <a:defRPr/>
            </a:pPr>
            <a:r>
              <a:rPr lang="en-US" dirty="0" smtClean="0"/>
              <a:t>--</a:t>
            </a:r>
          </a:p>
          <a:p>
            <a:pPr defTabSz="922972">
              <a:defRPr/>
            </a:pPr>
            <a:endParaRPr lang="en-US" dirty="0" smtClean="0"/>
          </a:p>
          <a:p>
            <a:r>
              <a:rPr lang="en-US" dirty="0" smtClean="0"/>
              <a:t>Problem: Adversary can predict some of this</a:t>
            </a:r>
          </a:p>
          <a:p>
            <a:pPr marL="230743" indent="-230743">
              <a:buFont typeface="Arial" pitchFamily="34" charset="0"/>
              <a:buChar char="•"/>
            </a:pPr>
            <a:r>
              <a:rPr lang="en-US" dirty="0" smtClean="0"/>
              <a:t>Not a problem, as long as there is “enough randomness” in the data</a:t>
            </a:r>
          </a:p>
          <a:p>
            <a:pPr marL="230743" indent="-230743">
              <a:buFont typeface="Arial" pitchFamily="34" charset="0"/>
              <a:buChar char="•"/>
            </a:pPr>
            <a:r>
              <a:rPr lang="en-US" dirty="0" smtClean="0"/>
              <a:t>Gather data for “a long time” then run it through a PRF</a:t>
            </a:r>
          </a:p>
          <a:p>
            <a:pPr marL="230743" indent="-230743">
              <a:buFont typeface="Arial" pitchFamily="34" charset="0"/>
              <a:buChar char="•"/>
            </a:pPr>
            <a:r>
              <a:rPr lang="en-US" dirty="0" smtClean="0"/>
              <a:t>Intuition: “distill out” the randomness, reduce size but keep randomness</a:t>
            </a:r>
          </a:p>
          <a:p>
            <a:pPr defTabSz="922972">
              <a:defRPr/>
            </a:pPr>
            <a:endParaRPr lang="en-US" dirty="0" smtClean="0"/>
          </a:p>
          <a:p>
            <a:pPr defTabSz="922972">
              <a:defRPr/>
            </a:pPr>
            <a:r>
              <a:rPr lang="en-US" dirty="0" smtClean="0"/>
              <a:t>Problem: How do you know when you have enough randomness?</a:t>
            </a:r>
          </a:p>
          <a:p>
            <a:pPr defTabSz="922972">
              <a:buFontTx/>
              <a:buChar char="-"/>
              <a:defRPr/>
            </a:pPr>
            <a:r>
              <a:rPr lang="en-US" dirty="0" smtClean="0"/>
              <a:t>  If you use PRF output before you have enough, you’ll be sorry</a:t>
            </a:r>
          </a:p>
          <a:p>
            <a:pPr defTabSz="922972">
              <a:defRPr/>
            </a:pPr>
            <a:r>
              <a:rPr lang="en-US" dirty="0" smtClean="0"/>
              <a:t>-  Usual solution: Collect way too much, just to be sure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Radioactive decay</a:t>
            </a:r>
            <a:r>
              <a:rPr lang="en-US" baseline="0" dirty="0" smtClean="0"/>
              <a:t> is thought to be possibly a source of true randomness</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298536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totally legit. </a:t>
            </a:r>
          </a:p>
          <a:p>
            <a:endParaRPr lang="en-US" dirty="0" smtClean="0"/>
          </a:p>
          <a:p>
            <a:r>
              <a:rPr lang="en-US" dirty="0" smtClean="0"/>
              <a:t>Back</a:t>
            </a:r>
            <a:r>
              <a:rPr lang="en-US" baseline="0" dirty="0" smtClean="0"/>
              <a:t> in the day </a:t>
            </a:r>
            <a:r>
              <a:rPr lang="en-US" dirty="0" smtClean="0"/>
              <a:t>it was</a:t>
            </a:r>
            <a:r>
              <a:rPr lang="en-US" baseline="0" dirty="0" smtClean="0"/>
              <a:t> an important way for scientists obtained random sequences for experiments and such.</a:t>
            </a:r>
          </a:p>
          <a:p>
            <a:endParaRPr lang="en-US" baseline="0" dirty="0" smtClean="0"/>
          </a:p>
          <a:p>
            <a:r>
              <a:rPr lang="en-US" baseline="0" dirty="0" smtClean="0"/>
              <a:t>Obviously, public sources of randomness such as this and the NIST beacon (http://www.nist.gov/itl/csd/ct/nist_beacon.cfm) are not useful in crypto because the randomness needs to be unpredictable to the adversary</a:t>
            </a:r>
          </a:p>
          <a:p>
            <a:endParaRPr lang="en-US" baseline="0" dirty="0" smtClean="0"/>
          </a:p>
          <a:p>
            <a:r>
              <a:rPr lang="en-US" baseline="0" dirty="0" smtClean="0"/>
              <a:t>The meat of the book is the "Table of Random Digits." It lists them in five-digit groups -- "10097 32533 76520 13586 ..." -- 50 on a line and 50 lines on a page. The table goes on for 400 pages and, except for a particularly racy section on page 283 which reads "69696," makes for a boring read.</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733824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391318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only 20 bits of randomness (log of 1 million)</a:t>
            </a:r>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275477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755189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always: this is just a mathematical game, we don’t have to worry about how to get a truly random stream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149163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Solution:</a:t>
            </a:r>
          </a:p>
          <a:p>
            <a:r>
              <a:rPr lang="en-US" dirty="0" smtClean="0"/>
              <a:t>A</a:t>
            </a:r>
            <a:r>
              <a:rPr lang="en-US" baseline="0" dirty="0" smtClean="0"/>
              <a:t> PRF is a function that takes a message as input</a:t>
            </a:r>
          </a:p>
          <a:p>
            <a:r>
              <a:rPr lang="en-US" baseline="0" dirty="0" smtClean="0"/>
              <a:t>A PRG is a sequence </a:t>
            </a:r>
          </a:p>
          <a:p>
            <a:endParaRPr lang="en-US" baseline="0" dirty="0" smtClean="0"/>
          </a:p>
          <a:p>
            <a:r>
              <a:rPr lang="en-US" baseline="0" dirty="0" smtClean="0"/>
              <a:t>(Both are indexed by a key)</a:t>
            </a:r>
          </a:p>
          <a:p>
            <a:endParaRPr lang="en-US" baseline="0" dirty="0" smtClean="0"/>
          </a:p>
          <a:p>
            <a:r>
              <a:rPr lang="en-US" baseline="0" dirty="0" smtClean="0"/>
              <a:t>Recall that a sequence is the same as a function on the integers. So just pass consecutive integers to the PRF to make it behave like a PRG</a:t>
            </a:r>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494502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Initialize is like a constructor, generate is like</a:t>
            </a:r>
            <a:r>
              <a:rPr lang="en-US" baseline="0" dirty="0" smtClean="0"/>
              <a:t> a next function</a:t>
            </a:r>
          </a:p>
          <a:p>
            <a:r>
              <a:rPr lang="en-US" baseline="0" dirty="0" smtClean="0"/>
              <a:t>This structure is analogous to Java iterator and its .next() call</a:t>
            </a:r>
          </a:p>
          <a:p>
            <a:endParaRPr lang="en-US" baseline="0" dirty="0" smtClean="0"/>
          </a:p>
          <a:p>
            <a:r>
              <a:rPr lang="en-US" baseline="0" dirty="0" smtClean="0"/>
              <a:t>For now, we only want to generate one stream. We’ll talk about multiple streams later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148199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State could be grabbed from</a:t>
            </a:r>
            <a:r>
              <a:rPr lang="en-US" baseline="0" dirty="0" smtClean="0"/>
              <a:t> hacking into your machine</a:t>
            </a:r>
            <a:endParaRPr lang="en-US" dirty="0" smtClean="0"/>
          </a:p>
          <a:p>
            <a:endParaRPr lang="en-US" dirty="0" smtClean="0"/>
          </a:p>
          <a:p>
            <a:r>
              <a:rPr lang="en-US" dirty="0" smtClean="0"/>
              <a:t>Discussion:</a:t>
            </a:r>
            <a:r>
              <a:rPr lang="en-US" baseline="0" dirty="0" smtClean="0"/>
              <a:t> why is the above PRG not FS?</a:t>
            </a:r>
          </a:p>
          <a:p>
            <a:r>
              <a:rPr lang="en-US" baseline="0" dirty="0" smtClean="0"/>
              <a:t>Because we need to save the seed</a:t>
            </a:r>
          </a:p>
          <a:p>
            <a:endParaRPr lang="en-US" baseline="0" dirty="0" smtClean="0"/>
          </a:p>
          <a:p>
            <a:r>
              <a:rPr lang="en-US" baseline="0" dirty="0" smtClean="0"/>
              <a:t>How to avoid saving the seed: next slide</a:t>
            </a:r>
          </a:p>
          <a:p>
            <a:endParaRPr lang="en-US" baseline="0" dirty="0" smtClean="0"/>
          </a:p>
          <a:p>
            <a:r>
              <a:rPr lang="en-US" baseline="0" dirty="0" smtClean="0"/>
              <a:t>Note: in case of compromise, we cannot do anything about an adversary being able to predict </a:t>
            </a:r>
            <a:r>
              <a:rPr lang="en-US" i="1" baseline="0" dirty="0" smtClean="0"/>
              <a:t>future</a:t>
            </a:r>
            <a:r>
              <a:rPr lang="en-US" baseline="0" dirty="0" smtClean="0"/>
              <a:t> output, except by recovering from compromise and refreshing the seed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21708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945552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Linux /dev/random is a source of random</a:t>
            </a:r>
            <a:r>
              <a:rPr lang="en-US" baseline="0" dirty="0" smtClean="0"/>
              <a:t>ness and /dev/</a:t>
            </a:r>
            <a:r>
              <a:rPr lang="en-US" baseline="0" dirty="0" err="1" smtClean="0"/>
              <a:t>urandom</a:t>
            </a:r>
            <a:r>
              <a:rPr lang="en-US" baseline="0" dirty="0" smtClean="0"/>
              <a:t> is a source of </a:t>
            </a:r>
            <a:r>
              <a:rPr lang="en-US" baseline="0" dirty="0" err="1" smtClean="0"/>
              <a:t>pseudorandomness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484633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Can you have biased but independent coins, unbiased but dependent coins? (yes and yes)</a:t>
            </a:r>
          </a:p>
          <a:p>
            <a:r>
              <a:rPr lang="en-US" baseline="0" dirty="0" smtClean="0"/>
              <a:t>Non-biased source that is not independent: first flip is random, then each flip is opposite of previous flip</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844034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smtClean="0"/>
          </a:p>
          <a:p>
            <a:r>
              <a:rPr lang="en-US" dirty="0" smtClean="0"/>
              <a:t>This amazingly simple strategy does yield heads and tails with equal probabilities, because coin tosses, though biased, are assumed to be independent. Therefore, if heads come out with probability p, and tails with probability 1−p, then both (head, tails) and (tails, heads) sequences occur with probability p(1−p)</a:t>
            </a:r>
          </a:p>
          <a:p>
            <a:endParaRPr lang="en-US" dirty="0" smtClean="0"/>
          </a:p>
          <a:p>
            <a:r>
              <a:rPr lang="en-US" dirty="0" smtClean="0"/>
              <a:t>http://pit-</a:t>
            </a:r>
            <a:r>
              <a:rPr lang="en-US" dirty="0" err="1" smtClean="0"/>
              <a:t>claudel.fr</a:t>
            </a:r>
            <a:r>
              <a:rPr lang="en-US" dirty="0" smtClean="0"/>
              <a:t>/clement/blog/generating-uniformly-random-data-from-skewed-input-biased-coins-loaded-dice-skew-correction-and-the-von-neumann-extractor/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69226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Instead of worrying</a:t>
            </a:r>
            <a:r>
              <a:rPr lang="en-US" baseline="0" dirty="0" smtClean="0"/>
              <a:t> about whether these sources are truly physically random or not, let’s worry about whether or not they are unpredictable to the adversary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Funny example: </a:t>
            </a:r>
            <a:r>
              <a:rPr lang="en-US" dirty="0" err="1" smtClean="0"/>
              <a:t>Lavarand</a:t>
            </a:r>
            <a:r>
              <a:rPr lang="en-US" dirty="0" smtClean="0"/>
              <a:t> run by SGI</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2191780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2131400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Hard to estimate randomness, need to be a</a:t>
            </a:r>
            <a:r>
              <a:rPr lang="en-US" baseline="0" dirty="0" smtClean="0"/>
              <a:t> bit conservative</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430319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50449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48839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Provably secure because given</a:t>
            </a:r>
            <a:r>
              <a:rPr lang="en-US" baseline="0" dirty="0" smtClean="0"/>
              <a:t> any output, Alice and Bob can check the original message.</a:t>
            </a:r>
          </a:p>
          <a:p>
            <a:r>
              <a:rPr lang="en-US" dirty="0" smtClean="0"/>
              <a:t>Mallory does not know the function, and outputs are random.</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45</a:t>
            </a:fld>
            <a:endParaRPr lang="en-US"/>
          </a:p>
        </p:txBody>
      </p:sp>
    </p:spTree>
    <p:extLst>
      <p:ext uri="{BB962C8B-B14F-4D97-AF65-F5344CB8AC3E}">
        <p14:creationId xmlns:p14="http://schemas.microsoft.com/office/powerpoint/2010/main" val="1286577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More info on /</a:t>
            </a:r>
            <a:r>
              <a:rPr lang="en-US" dirty="0" err="1" smtClean="0"/>
              <a:t>dev</a:t>
            </a:r>
            <a:r>
              <a:rPr lang="en-US" dirty="0" smtClean="0"/>
              <a:t>/random: </a:t>
            </a:r>
            <a:r>
              <a:rPr lang="en-US" dirty="0" smtClean="0">
                <a:hlinkClick r:id="rId3"/>
              </a:rPr>
              <a:t>https://en.wikipedia.org/wiki//dev/random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3476612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#burn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47</a:t>
            </a:fld>
            <a:endParaRPr lang="en-US"/>
          </a:p>
        </p:txBody>
      </p:sp>
    </p:spTree>
    <p:extLst>
      <p:ext uri="{BB962C8B-B14F-4D97-AF65-F5344CB8AC3E}">
        <p14:creationId xmlns:p14="http://schemas.microsoft.com/office/powerpoint/2010/main" val="375947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48</a:t>
            </a:fld>
            <a:endParaRPr lang="en-US"/>
          </a:p>
        </p:txBody>
      </p:sp>
    </p:spTree>
    <p:extLst>
      <p:ext uri="{BB962C8B-B14F-4D97-AF65-F5344CB8AC3E}">
        <p14:creationId xmlns:p14="http://schemas.microsoft.com/office/powerpoint/2010/main" val="135861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31553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67127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83887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2914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77060990"/>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081302787"/>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6668569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5EAC5-5643-4243-9234-CA1B07A93AAF}"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59105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02921020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3675153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5EAC5-5643-4243-9234-CA1B07A93AAF}"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5115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5EAC5-5643-4243-9234-CA1B07A93AAF}" type="datetimeFigureOut">
              <a:rPr lang="en-US" smtClean="0"/>
              <a:t>9/28/16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21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5EAC5-5643-4243-9234-CA1B07A93AAF}" type="datetimeFigureOut">
              <a:rPr lang="en-US" smtClean="0"/>
              <a:t>9/28/16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857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5EAC5-5643-4243-9234-CA1B07A93AAF}" type="datetimeFigureOut">
              <a:rPr lang="en-US" smtClean="0"/>
              <a:t>9/28/16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16950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34048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40732010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EAC5-5643-4243-9234-CA1B07A93AAF}" type="datetimeFigureOut">
              <a:rPr lang="en-US" smtClean="0"/>
              <a:t>9/28/16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598DF-85AF-6B4B-8365-548BA06AA3CF}" type="slidenum">
              <a:rPr lang="en-US" smtClean="0"/>
              <a:t>‹#›</a:t>
            </a:fld>
            <a:endParaRPr lang="en-US"/>
          </a:p>
        </p:txBody>
      </p:sp>
    </p:spTree>
    <p:extLst>
      <p:ext uri="{BB962C8B-B14F-4D97-AF65-F5344CB8AC3E}">
        <p14:creationId xmlns:p14="http://schemas.microsoft.com/office/powerpoint/2010/main" val="275147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98" r:id="rId26"/>
    <p:sldLayoutId id="2147483700" r:id="rId27"/>
    <p:sldLayoutId id="2147483701" r:id="rId28"/>
    <p:sldLayoutId id="2147483702" r:id="rId29"/>
    <p:sldLayoutId id="2147483703" r:id="rId30"/>
    <p:sldLayoutId id="2147483704" r:id="rId3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gif"/></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185" y="2130426"/>
            <a:ext cx="8339505" cy="1470025"/>
          </a:xfrm>
        </p:spPr>
        <p:txBody>
          <a:bodyPr>
            <a:normAutofit fontScale="90000"/>
          </a:bodyPr>
          <a:lstStyle/>
          <a:p>
            <a:r>
              <a:rPr lang="en-US" dirty="0" smtClean="0"/>
              <a:t>Message Integrity and </a:t>
            </a:r>
            <a:br>
              <a:rPr lang="en-US" dirty="0" smtClean="0"/>
            </a:br>
            <a:r>
              <a:rPr lang="en-US" dirty="0" smtClean="0"/>
              <a:t>Pseudorandom Functions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508000" y="2400301"/>
            <a:ext cx="8128000" cy="2921467"/>
            <a:chOff x="381000" y="3505200"/>
            <a:chExt cx="6096000" cy="3895288"/>
          </a:xfrm>
        </p:grpSpPr>
        <p:grpSp>
          <p:nvGrpSpPr>
            <p:cNvPr id="38" name="Group 37"/>
            <p:cNvGrpSpPr/>
            <p:nvPr/>
          </p:nvGrpSpPr>
          <p:grpSpPr>
            <a:xfrm>
              <a:off x="381000" y="3505200"/>
              <a:ext cx="6096000" cy="3895288"/>
              <a:chOff x="381000" y="3505200"/>
              <a:chExt cx="6096000" cy="3895288"/>
            </a:xfrm>
          </p:grpSpPr>
          <p:grpSp>
            <p:nvGrpSpPr>
              <p:cNvPr id="33" name="Group 32"/>
              <p:cNvGrpSpPr/>
              <p:nvPr/>
            </p:nvGrpSpPr>
            <p:grpSpPr>
              <a:xfrm>
                <a:off x="411163" y="3505200"/>
                <a:ext cx="6065837" cy="2143385"/>
                <a:chOff x="411163" y="2208213"/>
                <a:chExt cx="6065837" cy="2143385"/>
              </a:xfrm>
            </p:grpSpPr>
            <p:sp>
              <p:nvSpPr>
                <p:cNvPr id="8" name="TextBox 7"/>
                <p:cNvSpPr txBox="1"/>
                <p:nvPr/>
              </p:nvSpPr>
              <p:spPr>
                <a:xfrm>
                  <a:off x="2057400" y="3486090"/>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103" name="Equation" r:id="rId4" imgW="2527200" imgH="380880" progId="Equation.3">
                        <p:embed/>
                      </p:oleObj>
                    </mc:Choice>
                    <mc:Fallback>
                      <p:oleObj name="Equation" r:id="rId4" imgW="252720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1"/>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601"/>
                  <a:ext cx="1981200" cy="553997"/>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3"/>
                  <a:ext cx="1219200" cy="553997"/>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1"/>
                <a:ext cx="3733800" cy="1990287"/>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3863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6572249"/>
          </a:xfrm>
        </p:spPr>
        <p:txBody>
          <a:bodyPr>
            <a:normAutofit fontScale="55000" lnSpcReduction="20000"/>
          </a:bodyPr>
          <a:lstStyle/>
          <a:p>
            <a:pPr>
              <a:spcBef>
                <a:spcPts val="600"/>
              </a:spcBef>
              <a:tabLst>
                <a:tab pos="287338" algn="l"/>
              </a:tabLst>
            </a:pPr>
            <a:r>
              <a:rPr lang="en-US" sz="4400" dirty="0" smtClean="0"/>
              <a:t>What is </a:t>
            </a:r>
            <a:r>
              <a:rPr lang="en-US" sz="4400" b="1" dirty="0" smtClean="0">
                <a:solidFill>
                  <a:schemeClr val="accent1"/>
                </a:solidFill>
              </a:rPr>
              <a:t>SHA256</a:t>
            </a:r>
            <a:r>
              <a:rPr lang="en-US" sz="44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grpSp>
        <p:nvGrpSpPr>
          <p:cNvPr id="9" name="Group 8"/>
          <p:cNvGrpSpPr/>
          <p:nvPr/>
        </p:nvGrpSpPr>
        <p:grpSpPr>
          <a:xfrm>
            <a:off x="1111250" y="2301188"/>
            <a:ext cx="6155904" cy="2597442"/>
            <a:chOff x="828678" y="2301188"/>
            <a:chExt cx="8502226" cy="259744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8" y="2301188"/>
              <a:ext cx="6382295" cy="2442235"/>
            </a:xfrm>
            <a:prstGeom prst="rect">
              <a:avLst/>
            </a:prstGeom>
          </p:spPr>
        </p:pic>
        <p:pic>
          <p:nvPicPr>
            <p:cNvPr id="4" name="Picture 3"/>
            <p:cNvPicPr>
              <a:picLocks noChangeAspect="1"/>
            </p:cNvPicPr>
            <p:nvPr/>
          </p:nvPicPr>
          <p:blipFill>
            <a:blip r:embed="rId4"/>
            <a:stretch>
              <a:fillRect/>
            </a:stretch>
          </p:blipFill>
          <p:spPr>
            <a:xfrm>
              <a:off x="4791075" y="4327155"/>
              <a:ext cx="3556000" cy="140019"/>
            </a:xfrm>
            <a:prstGeom prst="rect">
              <a:avLst/>
            </a:prstGeom>
          </p:spPr>
        </p:pic>
        <p:pic>
          <p:nvPicPr>
            <p:cNvPr id="5" name="Picture 4"/>
            <p:cNvPicPr>
              <a:picLocks noChangeAspect="1"/>
            </p:cNvPicPr>
            <p:nvPr/>
          </p:nvPicPr>
          <p:blipFill>
            <a:blip r:embed="rId5"/>
            <a:stretch>
              <a:fillRect/>
            </a:stretch>
          </p:blipFill>
          <p:spPr>
            <a:xfrm>
              <a:off x="4791077" y="4472888"/>
              <a:ext cx="4539827" cy="140019"/>
            </a:xfrm>
            <a:prstGeom prst="rect">
              <a:avLst/>
            </a:prstGeom>
          </p:spPr>
        </p:pic>
        <p:pic>
          <p:nvPicPr>
            <p:cNvPr id="6" name="Picture 5"/>
            <p:cNvPicPr>
              <a:picLocks noChangeAspect="1"/>
            </p:cNvPicPr>
            <p:nvPr/>
          </p:nvPicPr>
          <p:blipFill>
            <a:blip r:embed="rId6"/>
            <a:stretch>
              <a:fillRect/>
            </a:stretch>
          </p:blipFill>
          <p:spPr>
            <a:xfrm>
              <a:off x="4850344" y="4612905"/>
              <a:ext cx="4207933" cy="140019"/>
            </a:xfrm>
            <a:prstGeom prst="rect">
              <a:avLst/>
            </a:prstGeom>
          </p:spPr>
        </p:pic>
        <p:pic>
          <p:nvPicPr>
            <p:cNvPr id="8" name="Picture 7"/>
            <p:cNvPicPr>
              <a:picLocks noChangeAspect="1"/>
            </p:cNvPicPr>
            <p:nvPr/>
          </p:nvPicPr>
          <p:blipFill>
            <a:blip r:embed="rId7"/>
            <a:stretch>
              <a:fillRect/>
            </a:stretch>
          </p:blipFill>
          <p:spPr>
            <a:xfrm>
              <a:off x="4791077" y="4758611"/>
              <a:ext cx="4255347" cy="140019"/>
            </a:xfrm>
            <a:prstGeom prst="rect">
              <a:avLst/>
            </a:prstGeom>
          </p:spPr>
        </p:pic>
      </p:grpSp>
    </p:spTree>
    <p:extLst>
      <p:ext uri="{BB962C8B-B14F-4D97-AF65-F5344CB8AC3E}">
        <p14:creationId xmlns:p14="http://schemas.microsoft.com/office/powerpoint/2010/main" val="27797774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922329" y="2605695"/>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6112742" y="2891444"/>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22327" y="350035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7455268" y="3177195"/>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6351" y="2262795"/>
            <a:ext cx="0" cy="3429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455267" y="4089516"/>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22330" y="502158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7455271" y="4698424"/>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466357" y="5615420"/>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3114" y="5938579"/>
            <a:ext cx="1146994"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7091038" y="1778047"/>
            <a:ext cx="56292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7119495" y="4258358"/>
            <a:ext cx="503413"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5403180" y="2635298"/>
            <a:ext cx="583213"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646120" y="3646043"/>
            <a:ext cx="579380"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2133600" y="3602667"/>
            <a:ext cx="1422400" cy="5715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flipV="1">
            <a:off x="1225500" y="3888417"/>
            <a:ext cx="908100" cy="8079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12742" y="3758577"/>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03180" y="3492547"/>
            <a:ext cx="583213"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6112742" y="5341620"/>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12498" y="5065199"/>
            <a:ext cx="839142"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3556003" y="2863895"/>
            <a:ext cx="1847177" cy="8096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3556003" y="3768701"/>
            <a:ext cx="1847177" cy="95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3556003" y="4046093"/>
            <a:ext cx="1556497" cy="127525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3556003" y="391335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449262" y="4264846"/>
            <a:ext cx="503413"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3556003" y="39746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3556003" y="38603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457200" y="285752"/>
            <a:ext cx="8229600" cy="1428749"/>
          </a:xfrm>
        </p:spPr>
        <p:txBody>
          <a:bodyPr>
            <a:normAutofit fontScale="92500" lnSpcReduction="20000"/>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630651" y="4612400"/>
            <a:ext cx="857249" cy="21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849" y="5065198"/>
            <a:ext cx="2188323"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3556000" y="1985795"/>
            <a:ext cx="2403848"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5959848" y="2355127"/>
            <a:ext cx="743266" cy="184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51202" y="5903952"/>
            <a:ext cx="2448133"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flipV="1">
            <a:off x="5699335" y="6261745"/>
            <a:ext cx="1003779" cy="115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57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ctr"/>
            <a:r>
              <a:rPr lang="en-US" sz="2800" b="1" dirty="0" smtClean="0"/>
              <a:t>Hash Function </a:t>
            </a:r>
            <a:r>
              <a:rPr lang="en-US" sz="2800" b="1" dirty="0"/>
              <a:t>P</a:t>
            </a:r>
            <a:r>
              <a:rPr lang="en-US" sz="2800" b="1" dirty="0" smtClean="0"/>
              <a:t>roperties</a:t>
            </a:r>
          </a:p>
          <a:p>
            <a:r>
              <a:rPr lang="en-US" sz="2800" dirty="0" smtClean="0"/>
              <a:t>Good hash functions should make it difficult to find …</a:t>
            </a:r>
          </a:p>
          <a:p>
            <a:r>
              <a:rPr lang="en-US" sz="2800" dirty="0" smtClean="0">
                <a:solidFill>
                  <a:schemeClr val="tx2">
                    <a:lumMod val="60000"/>
                    <a:lumOff val="40000"/>
                  </a:schemeClr>
                </a:solidFill>
              </a:rPr>
              <a:t>First pre-image:</a:t>
            </a:r>
          </a:p>
          <a:p>
            <a:r>
              <a:rPr lang="en-US" sz="2800" dirty="0"/>
              <a:t> </a:t>
            </a:r>
            <a:r>
              <a:rPr lang="en-US" sz="2800" dirty="0" smtClean="0"/>
              <a:t> </a:t>
            </a:r>
            <a:r>
              <a:rPr lang="en-US" sz="2400" dirty="0" smtClean="0"/>
              <a:t>given h(m), find m</a:t>
            </a:r>
          </a:p>
          <a:p>
            <a:r>
              <a:rPr lang="en-US" sz="2800" dirty="0" smtClean="0">
                <a:solidFill>
                  <a:schemeClr val="tx2">
                    <a:lumMod val="60000"/>
                    <a:lumOff val="40000"/>
                  </a:schemeClr>
                </a:solidFill>
              </a:rPr>
              <a:t>Second pre-image:</a:t>
            </a:r>
          </a:p>
          <a:p>
            <a:pPr marL="0" lvl="1" indent="0">
              <a:spcBef>
                <a:spcPts val="2400"/>
              </a:spcBef>
              <a:buNone/>
            </a:pPr>
            <a:r>
              <a:rPr lang="en-US" sz="2400" dirty="0"/>
              <a:t> </a:t>
            </a:r>
            <a:r>
              <a:rPr lang="en-US" sz="2400" dirty="0" smtClean="0"/>
              <a:t> given </a:t>
            </a:r>
            <a:r>
              <a:rPr lang="en-US" sz="2400" dirty="0"/>
              <a:t>m</a:t>
            </a:r>
            <a:r>
              <a:rPr lang="en-US" sz="2400" baseline="-25000" dirty="0"/>
              <a:t>1</a:t>
            </a:r>
            <a:r>
              <a:rPr lang="en-US" sz="2400" dirty="0"/>
              <a:t>, find m</a:t>
            </a:r>
            <a:r>
              <a:rPr lang="en-US" sz="2400" baseline="-25000" dirty="0"/>
              <a:t>2</a:t>
            </a:r>
            <a:r>
              <a:rPr lang="en-US" sz="2400" dirty="0"/>
              <a:t> </a:t>
            </a:r>
            <a:r>
              <a:rPr lang="en-US" sz="2400" dirty="0" err="1"/>
              <a:t>s.t.</a:t>
            </a:r>
            <a:r>
              <a:rPr lang="en-US" sz="2400" dirty="0"/>
              <a:t> h(m</a:t>
            </a:r>
            <a:r>
              <a:rPr lang="en-US" sz="2400" baseline="-25000" dirty="0"/>
              <a:t>1</a:t>
            </a:r>
            <a:r>
              <a:rPr lang="en-US" sz="2400" dirty="0"/>
              <a:t>) = h(m</a:t>
            </a:r>
            <a:r>
              <a:rPr lang="en-US" sz="2400" baseline="-25000" dirty="0"/>
              <a:t>2</a:t>
            </a:r>
            <a:r>
              <a:rPr lang="en-US" sz="2400" dirty="0" smtClean="0"/>
              <a:t>)</a:t>
            </a:r>
            <a:endParaRPr lang="en-US" sz="2800" dirty="0" smtClean="0">
              <a:solidFill>
                <a:schemeClr val="tx2">
                  <a:lumMod val="60000"/>
                  <a:lumOff val="40000"/>
                </a:schemeClr>
              </a:solidFill>
            </a:endParaRPr>
          </a:p>
          <a:p>
            <a:r>
              <a:rPr lang="en-US" sz="2800" dirty="0" smtClean="0">
                <a:solidFill>
                  <a:schemeClr val="tx2">
                    <a:lumMod val="60000"/>
                    <a:lumOff val="40000"/>
                  </a:schemeClr>
                </a:solidFill>
              </a:rPr>
              <a:t>Collision:</a:t>
            </a:r>
          </a:p>
          <a:p>
            <a:pPr marL="0" lvl="1" indent="0">
              <a:spcBef>
                <a:spcPts val="2400"/>
              </a:spcBef>
              <a:buNone/>
            </a:pPr>
            <a:r>
              <a:rPr lang="en-US" sz="2400" dirty="0" smtClean="0"/>
              <a:t>  find </a:t>
            </a:r>
            <a:r>
              <a:rPr lang="en-US" sz="2400" i="1" dirty="0"/>
              <a:t>any</a:t>
            </a:r>
            <a:r>
              <a:rPr lang="en-US" sz="2400" dirty="0"/>
              <a:t> m</a:t>
            </a:r>
            <a:r>
              <a:rPr lang="en-US" sz="2400" baseline="-25000" dirty="0"/>
              <a:t>1  </a:t>
            </a:r>
            <a:r>
              <a:rPr lang="en-US" sz="2400" dirty="0"/>
              <a:t>!= m</a:t>
            </a:r>
            <a:r>
              <a:rPr lang="en-US" sz="2400" baseline="-25000" dirty="0"/>
              <a:t>2</a:t>
            </a:r>
            <a:r>
              <a:rPr lang="en-US" sz="2400" dirty="0"/>
              <a:t> </a:t>
            </a:r>
            <a:r>
              <a:rPr lang="en-US" sz="2400" dirty="0" err="1"/>
              <a:t>s.t.</a:t>
            </a:r>
            <a:r>
              <a:rPr lang="en-US" sz="2400" dirty="0"/>
              <a:t> h(m</a:t>
            </a:r>
            <a:r>
              <a:rPr lang="en-US" sz="2400" baseline="-25000" dirty="0"/>
              <a:t>1</a:t>
            </a:r>
            <a:r>
              <a:rPr lang="en-US" sz="2400" dirty="0"/>
              <a:t>) = h(m</a:t>
            </a:r>
            <a:r>
              <a:rPr lang="en-US" sz="2400" baseline="-25000" dirty="0"/>
              <a:t>2</a:t>
            </a:r>
            <a:r>
              <a:rPr lang="en-US" sz="2400" dirty="0"/>
              <a:t>)</a:t>
            </a:r>
          </a:p>
          <a:p>
            <a:endParaRPr lang="en-US" sz="2800" dirty="0" smtClean="0">
              <a:solidFill>
                <a:schemeClr val="tx2">
                  <a:lumMod val="60000"/>
                  <a:lumOff val="40000"/>
                </a:schemeClr>
              </a:solidFill>
            </a:endParaRPr>
          </a:p>
        </p:txBody>
      </p:sp>
    </p:spTree>
    <p:extLst>
      <p:ext uri="{BB962C8B-B14F-4D97-AF65-F5344CB8AC3E}">
        <p14:creationId xmlns:p14="http://schemas.microsoft.com/office/powerpoint/2010/main" val="23862807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543549"/>
          </a:xfrm>
        </p:spPr>
        <p:txBody>
          <a:bodyPr>
            <a:normAutofit fontScale="85000" lnSpcReduction="2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r>
              <a:rPr lang="en-US" sz="3000" b="1" dirty="0" smtClean="0">
                <a:solidFill>
                  <a:schemeClr val="accent1"/>
                </a:solidFill>
              </a:rPr>
              <a:t>SHA1</a:t>
            </a: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extLst>
      <p:ext uri="{BB962C8B-B14F-4D97-AF65-F5344CB8AC3E}">
        <p14:creationId xmlns:p14="http://schemas.microsoft.com/office/powerpoint/2010/main" val="10828665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extLst>
      <p:ext uri="{BB962C8B-B14F-4D97-AF65-F5344CB8AC3E}">
        <p14:creationId xmlns:p14="http://schemas.microsoft.com/office/powerpoint/2010/main" val="31738551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285753"/>
                <a:ext cx="8229600" cy="520064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 xmlns:m="http://schemas.openxmlformats.org/officeDocument/2006/math">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 xmlns:m="http://schemas.openxmlformats.org/officeDocument/2006/math">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 xmlns:m="http://schemas.openxmlformats.org/officeDocument/2006/math">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1953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4877"/>
            <a:ext cx="7772400" cy="1997075"/>
          </a:xfrm>
        </p:spPr>
        <p:txBody>
          <a:bodyPr>
            <a:normAutofit fontScale="90000"/>
          </a:bodyPr>
          <a:lstStyle/>
          <a:p>
            <a:r>
              <a:rPr lang="en-US" sz="4800" dirty="0" smtClean="0"/>
              <a:t>Randomness</a:t>
            </a:r>
            <a:br>
              <a:rPr lang="en-US" sz="4800" dirty="0" smtClean="0"/>
            </a:br>
            <a:r>
              <a:rPr lang="en-US" sz="3000" dirty="0" smtClean="0"/>
              <a:t>and</a:t>
            </a:r>
            <a:br>
              <a:rPr lang="en-US" sz="3000" dirty="0" smtClean="0"/>
            </a:br>
            <a:r>
              <a:rPr lang="en-US" sz="4800" dirty="0" smtClean="0"/>
              <a:t>Pseudorandomness</a:t>
            </a:r>
            <a:endParaRPr lang="en-US" sz="4800" dirty="0"/>
          </a:p>
        </p:txBody>
      </p:sp>
    </p:spTree>
    <p:extLst>
      <p:ext uri="{BB962C8B-B14F-4D97-AF65-F5344CB8AC3E}">
        <p14:creationId xmlns:p14="http://schemas.microsoft.com/office/powerpoint/2010/main" val="29895362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r>
              <a:rPr lang="en-US" b="1" dirty="0" smtClean="0"/>
              <a:t>Review</a:t>
            </a:r>
          </a:p>
          <a:p>
            <a:pPr marL="285750" lvl="1">
              <a:spcBef>
                <a:spcPts val="1800"/>
              </a:spcBef>
              <a:buNone/>
            </a:pPr>
            <a:r>
              <a:rPr lang="en-US" dirty="0" smtClean="0"/>
              <a:t>Problem: </a:t>
            </a:r>
            <a:br>
              <a:rPr lang="en-US" dirty="0" smtClean="0"/>
            </a:br>
            <a:r>
              <a:rPr lang="en-US" dirty="0" smtClean="0"/>
              <a:t>Integrity of message from Alice to Bob</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Message Authentication Code (MAC)</a:t>
            </a:r>
          </a:p>
          <a:p>
            <a:pPr marL="285750" lvl="1">
              <a:spcBef>
                <a:spcPts val="1800"/>
              </a:spcBef>
              <a:buNone/>
            </a:pPr>
            <a:r>
              <a:rPr lang="en-US" dirty="0" smtClean="0"/>
              <a:t>Practical solution: </a:t>
            </a:r>
            <a:br>
              <a:rPr lang="en-US" dirty="0" smtClean="0"/>
            </a:br>
            <a:r>
              <a:rPr lang="en-US" dirty="0" smtClean="0"/>
              <a:t>Hash-based MAC (HMAC) – </a:t>
            </a:r>
            <a:br>
              <a:rPr lang="en-US" dirty="0" smtClean="0"/>
            </a:br>
            <a:r>
              <a:rPr lang="en-US" sz="2600" b="1" i="1" dirty="0" smtClean="0"/>
              <a:t>HMAC-SHA256</a:t>
            </a:r>
            <a:r>
              <a:rPr lang="en-US" sz="2600" b="1" baseline="-25000" dirty="0" smtClean="0"/>
              <a:t>k</a:t>
            </a:r>
            <a:r>
              <a:rPr lang="en-US" sz="2600" dirty="0" smtClean="0"/>
              <a:t>(M)</a:t>
            </a:r>
          </a:p>
          <a:p>
            <a:pPr marL="285750" lvl="1">
              <a:spcBef>
                <a:spcPts val="1800"/>
              </a:spcBef>
              <a:buNone/>
            </a:pPr>
            <a:endParaRPr lang="en-US" sz="2600" dirty="0">
              <a:solidFill>
                <a:schemeClr val="accent5">
                  <a:lumMod val="75000"/>
                </a:schemeClr>
              </a:solidFill>
            </a:endParaRPr>
          </a:p>
          <a:p>
            <a:pPr marL="285750" lvl="1">
              <a:spcBef>
                <a:spcPts val="1800"/>
              </a:spcBef>
              <a:buNone/>
            </a:pPr>
            <a:r>
              <a:rPr lang="en-US" sz="2600" b="1" dirty="0" smtClean="0">
                <a:solidFill>
                  <a:schemeClr val="accent5">
                    <a:lumMod val="75000"/>
                  </a:schemeClr>
                </a:solidFill>
              </a:rPr>
              <a:t>Where do these random keys k come from … ?</a:t>
            </a:r>
            <a:br>
              <a:rPr lang="en-US" sz="2600" b="1" dirty="0" smtClean="0">
                <a:solidFill>
                  <a:schemeClr val="accent5">
                    <a:lumMod val="75000"/>
                  </a:schemeClr>
                </a:solidFill>
              </a:rPr>
            </a:br>
            <a:r>
              <a:rPr lang="en-US" sz="2400" b="1" i="1" dirty="0" smtClean="0"/>
              <a:t>Careful: </a:t>
            </a:r>
            <a:r>
              <a:rPr lang="en-US" sz="2400" b="1" dirty="0" smtClean="0"/>
              <a:t>We’re often sloppy about what is “random”</a:t>
            </a:r>
          </a:p>
          <a:p>
            <a:pPr>
              <a:spcBef>
                <a:spcPts val="4200"/>
              </a:spcBef>
            </a:pPr>
            <a:endParaRPr lang="en-US" sz="2400" dirty="0" smtClean="0"/>
          </a:p>
        </p:txBody>
      </p:sp>
    </p:spTree>
    <p:extLst>
      <p:ext uri="{BB962C8B-B14F-4D97-AF65-F5344CB8AC3E}">
        <p14:creationId xmlns:p14="http://schemas.microsoft.com/office/powerpoint/2010/main" val="726116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Where Does Randomness Come From?</a:t>
            </a:r>
            <a:endParaRPr lang="en-US" sz="3600" dirty="0"/>
          </a:p>
        </p:txBody>
      </p:sp>
      <p:sp>
        <p:nvSpPr>
          <p:cNvPr id="3" name="Content Placeholder 2"/>
          <p:cNvSpPr>
            <a:spLocks noGrp="1"/>
          </p:cNvSpPr>
          <p:nvPr>
            <p:ph idx="1"/>
          </p:nvPr>
        </p:nvSpPr>
        <p:spPr/>
        <p:txBody>
          <a:bodyPr/>
          <a:lstStyle/>
          <a:p>
            <a:r>
              <a:rPr lang="en-US" dirty="0" smtClean="0"/>
              <a:t>Cannot produce random bits by starting from deterministic bits</a:t>
            </a:r>
          </a:p>
          <a:p>
            <a:endParaRPr lang="en-US" dirty="0"/>
          </a:p>
          <a:p>
            <a:r>
              <a:rPr lang="en-US" dirty="0" smtClean="0"/>
              <a:t>But what about applying a random function to those bits?</a:t>
            </a:r>
          </a:p>
          <a:p>
            <a:pPr lvl="1"/>
            <a:r>
              <a:rPr lang="en-US" dirty="0" smtClean="0"/>
              <a:t>Well, how do you decide which function to apply?</a:t>
            </a:r>
          </a:p>
          <a:p>
            <a:pPr lvl="1"/>
            <a:r>
              <a:rPr lang="en-US" dirty="0" smtClean="0"/>
              <a:t>Need random bits</a:t>
            </a:r>
            <a:endParaRPr lang="en-US" dirty="0"/>
          </a:p>
        </p:txBody>
      </p:sp>
    </p:spTree>
    <p:extLst>
      <p:ext uri="{BB962C8B-B14F-4D97-AF65-F5344CB8AC3E}">
        <p14:creationId xmlns:p14="http://schemas.microsoft.com/office/powerpoint/2010/main" val="421569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Message Integrity</a:t>
            </a:r>
            <a:endParaRPr lang="en-US" sz="4800" dirty="0"/>
          </a:p>
        </p:txBody>
      </p:sp>
    </p:spTree>
    <p:extLst>
      <p:ext uri="{BB962C8B-B14F-4D97-AF65-F5344CB8AC3E}">
        <p14:creationId xmlns:p14="http://schemas.microsoft.com/office/powerpoint/2010/main" val="1242016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eb.archive.org/web/20011027002011/http:/dilbert.com/comics/dilbert/archive/images/dilbert2001182781025.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790"/>
          <a:stretch/>
        </p:blipFill>
        <p:spPr bwMode="auto">
          <a:xfrm>
            <a:off x="1506373" y="304800"/>
            <a:ext cx="6057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95402"/>
            <a:ext cx="8229600" cy="5410199"/>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RNG = </a:t>
            </a:r>
          </a:p>
          <a:p>
            <a:pPr marL="457200" lvl="1" indent="0">
              <a:buNone/>
            </a:pPr>
            <a:r>
              <a:rPr lang="en-US" dirty="0" smtClean="0"/>
              <a:t>	random number-generator </a:t>
            </a:r>
          </a:p>
          <a:p>
            <a:pPr marL="457200" lvl="1" indent="0">
              <a:buNone/>
            </a:pPr>
            <a:r>
              <a:rPr lang="en-US" dirty="0" smtClean="0"/>
              <a:t>	randomly picked generator of numbers</a:t>
            </a:r>
            <a:endParaRPr lang="en-US" dirty="0"/>
          </a:p>
          <a:p>
            <a:pPr lvl="1"/>
            <a:endParaRPr lang="en-US" dirty="0" smtClean="0"/>
          </a:p>
          <a:p>
            <a:pPr marL="457200" lvl="1" indent="0">
              <a:buNone/>
            </a:pPr>
            <a:r>
              <a:rPr lang="en-US" dirty="0" smtClean="0"/>
              <a:t>	random-number generator</a:t>
            </a:r>
          </a:p>
          <a:p>
            <a:pPr marL="457200" lvl="1" indent="0">
              <a:buNone/>
            </a:pPr>
            <a:r>
              <a:rPr lang="en-US" dirty="0" smtClean="0"/>
              <a:t>	generator of random numbers</a:t>
            </a:r>
            <a:endParaRPr lang="en-US" dirty="0"/>
          </a:p>
        </p:txBody>
      </p:sp>
      <p:sp>
        <p:nvSpPr>
          <p:cNvPr id="4" name="Rectangle 3"/>
          <p:cNvSpPr/>
          <p:nvPr/>
        </p:nvSpPr>
        <p:spPr>
          <a:xfrm>
            <a:off x="1857375" y="2927685"/>
            <a:ext cx="5429251" cy="1077218"/>
          </a:xfrm>
          <a:prstGeom prst="rect">
            <a:avLst/>
          </a:prstGeom>
        </p:spPr>
        <p:txBody>
          <a:bodyPr wrap="square">
            <a:spAutoFit/>
          </a:bodyPr>
          <a:lstStyle/>
          <a:p>
            <a:pPr lvl="0">
              <a:spcBef>
                <a:spcPct val="20000"/>
              </a:spcBef>
              <a:buClr>
                <a:prstClr val="white">
                  <a:lumMod val="65000"/>
                </a:prstClr>
              </a:buClr>
            </a:pPr>
            <a:r>
              <a:rPr lang="en-US" sz="3200" dirty="0">
                <a:solidFill>
                  <a:prstClr val="black"/>
                </a:solidFill>
                <a:latin typeface="Lucida Sans" panose="020B0602030504020204" pitchFamily="34" charset="0"/>
              </a:rPr>
              <a:t>No such thing as a random number</a:t>
            </a:r>
          </a:p>
        </p:txBody>
      </p:sp>
      <p:sp>
        <p:nvSpPr>
          <p:cNvPr id="6" name="Rectangle 5"/>
          <p:cNvSpPr/>
          <p:nvPr/>
        </p:nvSpPr>
        <p:spPr>
          <a:xfrm>
            <a:off x="596829" y="4503060"/>
            <a:ext cx="697627" cy="707886"/>
          </a:xfrm>
          <a:prstGeom prst="rect">
            <a:avLst/>
          </a:prstGeom>
        </p:spPr>
        <p:txBody>
          <a:bodyPr wrap="none">
            <a:spAutoFit/>
          </a:bodyPr>
          <a:lstStyle/>
          <a:p>
            <a:r>
              <a:rPr lang="en-US" sz="4000" b="1" dirty="0">
                <a:solidFill>
                  <a:srgbClr val="00B050"/>
                </a:solidFill>
                <a:latin typeface="Lucida Sans" panose="020B0602030504020204" pitchFamily="34" charset="0"/>
              </a:rPr>
              <a:t>✓</a:t>
            </a:r>
          </a:p>
        </p:txBody>
      </p:sp>
      <p:sp>
        <p:nvSpPr>
          <p:cNvPr id="8" name="Rectangle 7"/>
          <p:cNvSpPr/>
          <p:nvPr/>
        </p:nvSpPr>
        <p:spPr>
          <a:xfrm>
            <a:off x="571500" y="5715000"/>
            <a:ext cx="697627" cy="707886"/>
          </a:xfrm>
          <a:prstGeom prst="rect">
            <a:avLst/>
          </a:prstGeom>
        </p:spPr>
        <p:txBody>
          <a:bodyPr wrap="none">
            <a:spAutoFit/>
          </a:bodyPr>
          <a:lstStyle/>
          <a:p>
            <a:r>
              <a:rPr lang="en-US" sz="4000" dirty="0">
                <a:solidFill>
                  <a:srgbClr val="FF0000"/>
                </a:solidFill>
                <a:latin typeface="Lucida Sans" panose="020B0602030504020204" pitchFamily="34" charset="0"/>
              </a:rPr>
              <a:t>✘</a:t>
            </a:r>
            <a:endParaRPr lang="en-US" sz="4000" b="1"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252669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fade">
                                      <p:cBhvr>
                                        <p:cTn id="1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619250"/>
            <a:ext cx="2843213"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600200"/>
            <a:ext cx="28289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One of these is random. Which one?</a:t>
            </a:r>
            <a:endParaRPr lang="en-US" dirty="0"/>
          </a:p>
        </p:txBody>
      </p:sp>
      <p:sp>
        <p:nvSpPr>
          <p:cNvPr id="3" name="TextBox 2"/>
          <p:cNvSpPr txBox="1"/>
          <p:nvPr/>
        </p:nvSpPr>
        <p:spPr>
          <a:xfrm>
            <a:off x="2431251" y="5334000"/>
            <a:ext cx="1103938" cy="369332"/>
          </a:xfrm>
          <a:prstGeom prst="rect">
            <a:avLst/>
          </a:prstGeom>
          <a:noFill/>
        </p:spPr>
        <p:txBody>
          <a:bodyPr wrap="none" rtlCol="0">
            <a:spAutoFit/>
          </a:bodyPr>
          <a:lstStyle/>
          <a:p>
            <a:r>
              <a:rPr lang="en-US" dirty="0">
                <a:latin typeface="Lucida Sans" panose="020B0602030504020204" pitchFamily="34" charset="0"/>
              </a:rPr>
              <a:t>Random</a:t>
            </a:r>
          </a:p>
        </p:txBody>
      </p:sp>
      <p:sp>
        <p:nvSpPr>
          <p:cNvPr id="6" name="TextBox 5"/>
          <p:cNvSpPr txBox="1"/>
          <p:nvPr/>
        </p:nvSpPr>
        <p:spPr>
          <a:xfrm>
            <a:off x="5098930" y="5334000"/>
            <a:ext cx="2893115" cy="369332"/>
          </a:xfrm>
          <a:prstGeom prst="rect">
            <a:avLst/>
          </a:prstGeom>
          <a:noFill/>
        </p:spPr>
        <p:txBody>
          <a:bodyPr wrap="none" rtlCol="0">
            <a:spAutoFit/>
          </a:bodyPr>
          <a:lstStyle/>
          <a:p>
            <a:r>
              <a:rPr lang="en-US" dirty="0" smtClean="0">
                <a:latin typeface="Lucida Sans" panose="020B0602030504020204" pitchFamily="34" charset="0"/>
              </a:rPr>
              <a:t>Flip with probability 2/3</a:t>
            </a:r>
            <a:endParaRPr lang="en-US" dirty="0">
              <a:latin typeface="Lucida Sans" panose="020B0602030504020204" pitchFamily="34" charset="0"/>
            </a:endParaRPr>
          </a:p>
        </p:txBody>
      </p:sp>
      <p:sp>
        <p:nvSpPr>
          <p:cNvPr id="7" name="Rectangle 6"/>
          <p:cNvSpPr/>
          <p:nvPr/>
        </p:nvSpPr>
        <p:spPr>
          <a:xfrm>
            <a:off x="1960636" y="5909874"/>
            <a:ext cx="5222729" cy="523220"/>
          </a:xfrm>
          <a:prstGeom prst="rect">
            <a:avLst/>
          </a:prstGeom>
          <a:solidFill>
            <a:schemeClr val="accent1">
              <a:lumMod val="20000"/>
              <a:lumOff val="80000"/>
            </a:schemeClr>
          </a:solidFill>
          <a:ln>
            <a:solidFill>
              <a:schemeClr val="tx2">
                <a:lumMod val="40000"/>
                <a:lumOff val="60000"/>
              </a:schemeClr>
            </a:solidFill>
          </a:ln>
          <a:effectLst>
            <a:outerShdw blurRad="50800" dist="38100" dir="2700000" algn="tl" rotWithShape="0">
              <a:prstClr val="black">
                <a:alpha val="40000"/>
              </a:prstClr>
            </a:outerShdw>
          </a:effectLst>
        </p:spPr>
        <p:txBody>
          <a:bodyPr wrap="none">
            <a:spAutoFit/>
          </a:bodyPr>
          <a:lstStyle/>
          <a:p>
            <a:pPr lvl="0" algn="ctr"/>
            <a:r>
              <a:rPr lang="en-US" sz="2800" dirty="0">
                <a:solidFill>
                  <a:prstClr val="black"/>
                </a:solidFill>
                <a:latin typeface="Lucida Sans" panose="020B0602030504020204" pitchFamily="34" charset="0"/>
              </a:rPr>
              <a:t>Humans suck at randomness</a:t>
            </a:r>
          </a:p>
        </p:txBody>
      </p:sp>
    </p:spTree>
    <p:extLst>
      <p:ext uri="{BB962C8B-B14F-4D97-AF65-F5344CB8AC3E}">
        <p14:creationId xmlns:p14="http://schemas.microsoft.com/office/powerpoint/2010/main" val="411792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a:bodyPr>
          <a:lstStyle/>
          <a:p>
            <a:pPr>
              <a:spcBef>
                <a:spcPts val="3000"/>
              </a:spcBef>
            </a:pPr>
            <a:r>
              <a:rPr lang="en-US" b="1" dirty="0" smtClean="0">
                <a:solidFill>
                  <a:schemeClr val="accent1"/>
                </a:solidFill>
              </a:rPr>
              <a:t>True Randomness</a:t>
            </a:r>
            <a:endParaRPr lang="en-US" dirty="0">
              <a:solidFill>
                <a:schemeClr val="accent1"/>
              </a:solidFill>
            </a:endParaRPr>
          </a:p>
          <a:p>
            <a:pPr lvl="1"/>
            <a:r>
              <a:rPr lang="en-US" dirty="0" smtClean="0"/>
              <a:t>Output of a physical process that is inherently random</a:t>
            </a:r>
          </a:p>
          <a:p>
            <a:pPr lvl="1"/>
            <a:r>
              <a:rPr lang="en-US" dirty="0" smtClean="0"/>
              <a:t>Scarce and hard to get</a:t>
            </a:r>
          </a:p>
          <a:p>
            <a:r>
              <a:rPr lang="en-US" b="1" dirty="0" smtClean="0">
                <a:solidFill>
                  <a:schemeClr val="accent1"/>
                </a:solidFill>
              </a:rPr>
              <a:t>Pseudorandom Generator</a:t>
            </a:r>
            <a:r>
              <a:rPr lang="en-US" dirty="0" smtClean="0">
                <a:solidFill>
                  <a:schemeClr val="accent1"/>
                </a:solidFill>
              </a:rPr>
              <a:t> (</a:t>
            </a:r>
            <a:r>
              <a:rPr lang="en-US" b="1" dirty="0" smtClean="0">
                <a:solidFill>
                  <a:schemeClr val="accent1"/>
                </a:solidFill>
              </a:rPr>
              <a:t>PRG</a:t>
            </a:r>
            <a:r>
              <a:rPr lang="en-US" dirty="0" smtClean="0">
                <a:solidFill>
                  <a:schemeClr val="accent1"/>
                </a:solidFill>
              </a:rPr>
              <a:t>)</a:t>
            </a:r>
          </a:p>
          <a:p>
            <a:pPr lvl="1"/>
            <a:r>
              <a:rPr lang="en-US" dirty="0" smtClean="0"/>
              <a:t>Takes small seed that is really random</a:t>
            </a:r>
          </a:p>
          <a:p>
            <a:pPr lvl="1"/>
            <a:r>
              <a:rPr lang="en-US" dirty="0" smtClean="0"/>
              <a:t>Generates long sequence of numbers that are “as good as random”</a:t>
            </a:r>
          </a:p>
        </p:txBody>
      </p:sp>
    </p:spTree>
    <p:extLst>
      <p:ext uri="{BB962C8B-B14F-4D97-AF65-F5344CB8AC3E}">
        <p14:creationId xmlns:p14="http://schemas.microsoft.com/office/powerpoint/2010/main" val="18080583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500" b="1" dirty="0" smtClean="0"/>
              <a:t>Definition:</a:t>
            </a:r>
            <a:r>
              <a:rPr lang="en-US" sz="3500" dirty="0" smtClean="0"/>
              <a:t> </a:t>
            </a:r>
            <a:r>
              <a:rPr lang="en-US" sz="3500" b="1" dirty="0" smtClean="0"/>
              <a:t>PRG</a:t>
            </a:r>
            <a:r>
              <a:rPr lang="en-US" sz="3500" dirty="0" smtClean="0"/>
              <a:t> is secure if it’s indistinguishable from random</a:t>
            </a:r>
          </a:p>
          <a:p>
            <a:r>
              <a:rPr lang="en-US" dirty="0" smtClean="0"/>
              <a:t>Similar game to PRF definition:</a:t>
            </a:r>
          </a:p>
          <a:p>
            <a:pPr marL="971550" lvl="1" indent="-514350">
              <a:buFont typeface="+mj-lt"/>
              <a:buAutoNum type="arabicPeriod"/>
            </a:pPr>
            <a:r>
              <a:rPr lang="en-US" dirty="0" smtClean="0"/>
              <a:t>We flip a coin secretly to get a bit </a:t>
            </a:r>
            <a:r>
              <a:rPr lang="en-US" b="1" dirty="0" smtClean="0"/>
              <a:t>b</a:t>
            </a:r>
          </a:p>
          <a:p>
            <a:pPr marL="971550" lvl="1" indent="-514350">
              <a:buFont typeface="+mj-lt"/>
              <a:buAutoNum type="arabicPeriod"/>
            </a:pPr>
            <a:r>
              <a:rPr lang="en-US" dirty="0" smtClean="0"/>
              <a:t>If </a:t>
            </a:r>
            <a:r>
              <a:rPr lang="en-US" b="1" dirty="0" smtClean="0"/>
              <a:t>b</a:t>
            </a:r>
            <a:r>
              <a:rPr lang="en-US" dirty="0" smtClean="0"/>
              <a:t>=0, let </a:t>
            </a:r>
            <a:r>
              <a:rPr lang="en-US" b="1" i="1" dirty="0" smtClean="0"/>
              <a:t>s</a:t>
            </a:r>
            <a:r>
              <a:rPr lang="en-US" dirty="0" smtClean="0"/>
              <a:t> be a truly random stream</a:t>
            </a:r>
            <a:br>
              <a:rPr lang="en-US" dirty="0" smtClean="0"/>
            </a:br>
            <a:r>
              <a:rPr lang="en-US" dirty="0" smtClean="0"/>
              <a:t>If </a:t>
            </a:r>
            <a:r>
              <a:rPr lang="en-US" b="1" dirty="0" smtClean="0"/>
              <a:t>b</a:t>
            </a:r>
            <a:r>
              <a:rPr lang="en-US" dirty="0" smtClean="0"/>
              <a:t>=1, let </a:t>
            </a:r>
            <a:r>
              <a:rPr lang="en-US" b="1" i="1" dirty="0" smtClean="0"/>
              <a:t>s</a:t>
            </a:r>
            <a:r>
              <a:rPr lang="en-US" dirty="0" smtClean="0"/>
              <a:t> be </a:t>
            </a:r>
            <a:r>
              <a:rPr lang="en-US" b="1" i="1" dirty="0" err="1" smtClean="0"/>
              <a:t>g</a:t>
            </a:r>
            <a:r>
              <a:rPr lang="en-US" b="1" baseline="-25000" dirty="0" err="1" smtClean="0"/>
              <a:t>k</a:t>
            </a:r>
            <a:r>
              <a:rPr lang="en-US" dirty="0" smtClean="0"/>
              <a:t> for random secret </a:t>
            </a:r>
            <a:r>
              <a:rPr lang="en-US" b="1" dirty="0" smtClean="0"/>
              <a:t>k</a:t>
            </a:r>
          </a:p>
          <a:p>
            <a:pPr marL="971550" lvl="1" indent="-514350">
              <a:buFont typeface="+mj-lt"/>
              <a:buAutoNum type="arabicPeriod"/>
            </a:pPr>
            <a:r>
              <a:rPr lang="en-US" dirty="0" smtClean="0"/>
              <a:t>Mallory can see as much of the output of </a:t>
            </a:r>
            <a:r>
              <a:rPr lang="en-US" b="1" i="1" dirty="0" smtClean="0"/>
              <a:t>s</a:t>
            </a:r>
            <a:r>
              <a:rPr lang="en-US" dirty="0" smtClean="0"/>
              <a:t> as he/she wants</a:t>
            </a:r>
          </a:p>
          <a:p>
            <a:pPr marL="971550" lvl="1" indent="-514350">
              <a:buFont typeface="+mj-lt"/>
              <a:buAutoNum type="arabicPeriod"/>
            </a:pPr>
            <a:r>
              <a:rPr lang="en-US" dirty="0" smtClean="0"/>
              <a:t>Mallory guesses </a:t>
            </a:r>
            <a:r>
              <a:rPr lang="en-US" b="1" dirty="0" smtClean="0"/>
              <a:t>b</a:t>
            </a:r>
            <a:r>
              <a:rPr lang="en-US" dirty="0" smtClean="0"/>
              <a:t>, </a:t>
            </a:r>
            <a:br>
              <a:rPr lang="en-US" dirty="0" smtClean="0"/>
            </a:br>
            <a:r>
              <a:rPr lang="en-US" dirty="0" smtClean="0"/>
              <a:t>wins if guesses correctly</a:t>
            </a:r>
          </a:p>
          <a:p>
            <a:r>
              <a:rPr lang="en-US" dirty="0" smtClean="0"/>
              <a:t>Say </a:t>
            </a:r>
            <a:r>
              <a:rPr lang="en-US" b="1" dirty="0" smtClean="0"/>
              <a:t>g</a:t>
            </a:r>
            <a:r>
              <a:rPr lang="en-US" dirty="0" smtClean="0"/>
              <a:t> is a secure PRG if there is no winning strategy for Mallory*</a:t>
            </a:r>
            <a:endParaRPr lang="en-US" dirty="0"/>
          </a:p>
        </p:txBody>
      </p:sp>
    </p:spTree>
    <p:extLst>
      <p:ext uri="{BB962C8B-B14F-4D97-AF65-F5344CB8AC3E}">
        <p14:creationId xmlns:p14="http://schemas.microsoft.com/office/powerpoint/2010/main" val="16374473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77500" lnSpcReduction="20000"/>
          </a:bodyPr>
          <a:lstStyle/>
          <a:p>
            <a:pPr algn="ctr"/>
            <a:r>
              <a:rPr lang="en-US" sz="4100" b="1" dirty="0" smtClean="0"/>
              <a:t>Here’s a </a:t>
            </a:r>
            <a:r>
              <a:rPr lang="en-US" sz="4100" b="1" i="1" dirty="0" smtClean="0"/>
              <a:t>simple PRG that works</a:t>
            </a:r>
            <a:br>
              <a:rPr lang="en-US" sz="4100" b="1" i="1" dirty="0" smtClean="0"/>
            </a:br>
            <a:endParaRPr lang="en-US" sz="4100" b="1" i="1" dirty="0" smtClean="0"/>
          </a:p>
          <a:p>
            <a:pPr lvl="1">
              <a:buNone/>
            </a:pPr>
            <a:r>
              <a:rPr lang="en-US" sz="3000" dirty="0" smtClean="0">
                <a:solidFill>
                  <a:schemeClr val="accent1"/>
                </a:solidFill>
              </a:rPr>
              <a:t>For some random </a:t>
            </a:r>
            <a:r>
              <a:rPr lang="en-US" sz="3000" b="1" dirty="0" smtClean="0">
                <a:solidFill>
                  <a:schemeClr val="accent1"/>
                </a:solidFill>
              </a:rPr>
              <a:t>k</a:t>
            </a:r>
            <a:r>
              <a:rPr lang="en-US" sz="3000" dirty="0" smtClean="0">
                <a:solidFill>
                  <a:schemeClr val="accent1"/>
                </a:solidFill>
              </a:rPr>
              <a:t> and PRF </a:t>
            </a:r>
            <a:r>
              <a:rPr lang="en-US" sz="3000" b="1" i="1" dirty="0" smtClean="0">
                <a:solidFill>
                  <a:schemeClr val="accent1"/>
                </a:solidFill>
              </a:rPr>
              <a:t>f</a:t>
            </a:r>
            <a:r>
              <a:rPr lang="en-US" sz="3000" dirty="0" smtClean="0">
                <a:solidFill>
                  <a:schemeClr val="accent1"/>
                </a:solidFill>
              </a:rPr>
              <a:t>, </a:t>
            </a:r>
            <a:br>
              <a:rPr lang="en-US" sz="3000" dirty="0" smtClean="0">
                <a:solidFill>
                  <a:schemeClr val="accent1"/>
                </a:solidFill>
              </a:rPr>
            </a:br>
            <a:r>
              <a:rPr lang="en-US" sz="3000" dirty="0" smtClean="0">
                <a:solidFill>
                  <a:schemeClr val="accent1"/>
                </a:solidFill>
              </a:rPr>
              <a:t>output: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(0)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(1)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(2)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p>
          <a:p>
            <a:r>
              <a:rPr lang="en-US" sz="2600" b="1" dirty="0" smtClean="0"/>
              <a:t>Theorem:</a:t>
            </a:r>
            <a:r>
              <a:rPr lang="en-US" sz="2600" dirty="0" smtClean="0"/>
              <a:t> </a:t>
            </a:r>
            <a:r>
              <a:rPr lang="en-US" sz="2600" dirty="0"/>
              <a:t>If </a:t>
            </a:r>
            <a:r>
              <a:rPr lang="en-US" sz="2600" b="1" i="1" dirty="0"/>
              <a:t>f</a:t>
            </a:r>
            <a:r>
              <a:rPr lang="en-US" sz="2600" dirty="0"/>
              <a:t> is a secure PRF, and </a:t>
            </a:r>
            <a:r>
              <a:rPr lang="en-US" sz="2600" b="1" i="1" dirty="0"/>
              <a:t>g</a:t>
            </a:r>
            <a:r>
              <a:rPr lang="en-US" sz="2600" dirty="0"/>
              <a:t> is built from </a:t>
            </a:r>
            <a:r>
              <a:rPr lang="en-US" sz="2600" b="1" i="1" dirty="0"/>
              <a:t>f</a:t>
            </a:r>
            <a:r>
              <a:rPr lang="en-US" sz="2600" dirty="0"/>
              <a:t> by this construction, then </a:t>
            </a:r>
            <a:r>
              <a:rPr lang="en-US" sz="2600" b="1" i="1" dirty="0"/>
              <a:t>g</a:t>
            </a:r>
            <a:r>
              <a:rPr lang="en-US" sz="2600" dirty="0"/>
              <a:t> is a secure </a:t>
            </a:r>
            <a:r>
              <a:rPr lang="en-US" sz="2600" dirty="0" smtClean="0"/>
              <a:t>PRG.</a:t>
            </a:r>
            <a:endParaRPr lang="en-US" sz="2600" dirty="0"/>
          </a:p>
          <a:p>
            <a:pPr>
              <a:spcBef>
                <a:spcPts val="1200"/>
              </a:spcBef>
            </a:pPr>
            <a:r>
              <a:rPr lang="en-US" sz="2600" b="1" dirty="0" smtClean="0"/>
              <a:t>Proof:</a:t>
            </a:r>
            <a:r>
              <a:rPr lang="en-US" sz="2600" dirty="0" smtClean="0"/>
              <a:t> Assume </a:t>
            </a:r>
            <a:r>
              <a:rPr lang="en-US" sz="2600" b="1" i="1" dirty="0"/>
              <a:t>f</a:t>
            </a:r>
            <a:r>
              <a:rPr lang="en-US" sz="2600" dirty="0"/>
              <a:t> is </a:t>
            </a:r>
            <a:r>
              <a:rPr lang="en-US" sz="2600" dirty="0" smtClean="0"/>
              <a:t>a secure PRF, we need </a:t>
            </a:r>
            <a:r>
              <a:rPr lang="en-US" sz="2600" dirty="0"/>
              <a:t>to </a:t>
            </a:r>
            <a:r>
              <a:rPr lang="en-US" sz="2600" dirty="0" smtClean="0"/>
              <a:t>show that </a:t>
            </a:r>
            <a:r>
              <a:rPr lang="en-US" sz="2600" b="1" i="1" dirty="0"/>
              <a:t>g</a:t>
            </a:r>
            <a:r>
              <a:rPr lang="en-US" sz="2600" dirty="0"/>
              <a:t> is </a:t>
            </a:r>
            <a:r>
              <a:rPr lang="en-US" sz="2600" dirty="0" smtClean="0"/>
              <a:t>a secure PRG.  </a:t>
            </a:r>
          </a:p>
          <a:p>
            <a:pPr>
              <a:spcBef>
                <a:spcPts val="1200"/>
              </a:spcBef>
            </a:pPr>
            <a:r>
              <a:rPr lang="en-US" sz="2600" dirty="0" smtClean="0"/>
              <a:t>Proof </a:t>
            </a:r>
            <a:r>
              <a:rPr lang="en-US" sz="2600" dirty="0"/>
              <a:t>by contradiction: </a:t>
            </a:r>
            <a:endParaRPr lang="en-US" sz="2600" dirty="0" smtClean="0"/>
          </a:p>
          <a:p>
            <a:pPr marL="914400" lvl="1" indent="-457200">
              <a:spcBef>
                <a:spcPts val="600"/>
              </a:spcBef>
              <a:buFont typeface="+mj-lt"/>
              <a:buAutoNum type="arabicPeriod"/>
            </a:pPr>
            <a:r>
              <a:rPr lang="en-US" sz="2600" dirty="0" smtClean="0"/>
              <a:t>Assume </a:t>
            </a:r>
            <a:r>
              <a:rPr lang="en-US" sz="2600" b="1" i="1" dirty="0"/>
              <a:t>g</a:t>
            </a:r>
            <a:r>
              <a:rPr lang="en-US" sz="2600" dirty="0"/>
              <a:t> is </a:t>
            </a:r>
            <a:r>
              <a:rPr lang="en-US" sz="2600" i="1" dirty="0"/>
              <a:t>not</a:t>
            </a:r>
            <a:r>
              <a:rPr lang="en-US" sz="2600" dirty="0"/>
              <a:t> </a:t>
            </a:r>
            <a:r>
              <a:rPr lang="en-US" sz="2600" dirty="0" smtClean="0"/>
              <a:t>secure; </a:t>
            </a:r>
            <a:br>
              <a:rPr lang="en-US" sz="2600" dirty="0" smtClean="0"/>
            </a:br>
            <a:r>
              <a:rPr lang="en-US" sz="2600" dirty="0" smtClean="0"/>
              <a:t>therefore </a:t>
            </a:r>
            <a:r>
              <a:rPr lang="en-US" sz="2600" dirty="0"/>
              <a:t>Mallory can win the PRG </a:t>
            </a:r>
            <a:r>
              <a:rPr lang="en-US" sz="2600" dirty="0" smtClean="0"/>
              <a:t>game</a:t>
            </a:r>
          </a:p>
          <a:p>
            <a:pPr marL="971550" lvl="1" indent="-514350">
              <a:buFont typeface="+mj-lt"/>
              <a:buAutoNum type="arabicPeriod"/>
              <a:tabLst>
                <a:tab pos="1319213" algn="l"/>
              </a:tabLst>
            </a:pPr>
            <a:r>
              <a:rPr lang="en-US" sz="2600" dirty="0" smtClean="0"/>
              <a:t>This gives Mallory a winning strategy for the PRF game:</a:t>
            </a:r>
            <a:br>
              <a:rPr lang="en-US" sz="2600" dirty="0" smtClean="0"/>
            </a:br>
            <a:r>
              <a:rPr lang="en-US" sz="2600" dirty="0" smtClean="0"/>
              <a:t>a. </a:t>
            </a:r>
            <a:r>
              <a:rPr lang="en-US" sz="2400" dirty="0" smtClean="0"/>
              <a:t>	query </a:t>
            </a:r>
            <a:r>
              <a:rPr lang="en-US" sz="2400" dirty="0"/>
              <a:t>the PRF with inputs 0, 1, 2, </a:t>
            </a:r>
            <a:r>
              <a:rPr lang="en-US" sz="2400" dirty="0" smtClean="0"/>
              <a:t>…</a:t>
            </a:r>
            <a:br>
              <a:rPr lang="en-US" sz="2400" dirty="0" smtClean="0"/>
            </a:br>
            <a:r>
              <a:rPr lang="en-US" sz="2400" dirty="0" smtClean="0"/>
              <a:t>b.	apply </a:t>
            </a:r>
            <a:r>
              <a:rPr lang="en-US" sz="2400" dirty="0"/>
              <a:t>the </a:t>
            </a:r>
            <a:r>
              <a:rPr lang="en-US" sz="2400" dirty="0" smtClean="0"/>
              <a:t>PRG-distinguishing</a:t>
            </a:r>
            <a:br>
              <a:rPr lang="en-US" sz="2400" dirty="0" smtClean="0"/>
            </a:br>
            <a:r>
              <a:rPr lang="en-US" sz="2400" dirty="0" smtClean="0"/>
              <a:t>	algorithm</a:t>
            </a:r>
          </a:p>
          <a:p>
            <a:pPr marL="971550" lvl="1" indent="-514350">
              <a:buFont typeface="+mj-lt"/>
              <a:buAutoNum type="arabicPeriod"/>
            </a:pPr>
            <a:r>
              <a:rPr lang="en-US" sz="2600" dirty="0" smtClean="0"/>
              <a:t>Therefore, </a:t>
            </a:r>
            <a:r>
              <a:rPr lang="en-US" sz="2600" dirty="0"/>
              <a:t>Mallory can win the PRF </a:t>
            </a:r>
            <a:r>
              <a:rPr lang="en-US" sz="2600" dirty="0" smtClean="0"/>
              <a:t>game, which </a:t>
            </a:r>
            <a:r>
              <a:rPr lang="en-US" sz="2600" dirty="0"/>
              <a:t>is a </a:t>
            </a:r>
            <a:r>
              <a:rPr lang="en-US" sz="2600" dirty="0" smtClean="0"/>
              <a:t>contradiction</a:t>
            </a:r>
          </a:p>
          <a:p>
            <a:pPr marL="971550" lvl="1" indent="-514350">
              <a:buFont typeface="+mj-lt"/>
              <a:buAutoNum type="arabicPeriod"/>
            </a:pPr>
            <a:r>
              <a:rPr lang="en-US" sz="2600" dirty="0" smtClean="0"/>
              <a:t>Therefore</a:t>
            </a:r>
            <a:r>
              <a:rPr lang="en-US" sz="2600" dirty="0"/>
              <a:t>, g is secure</a:t>
            </a:r>
          </a:p>
        </p:txBody>
      </p:sp>
    </p:spTree>
    <p:extLst>
      <p:ext uri="{BB962C8B-B14F-4D97-AF65-F5344CB8AC3E}">
        <p14:creationId xmlns:p14="http://schemas.microsoft.com/office/powerpoint/2010/main" val="6851135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657849"/>
          </a:xfrm>
        </p:spPr>
        <p:txBody>
          <a:bodyPr>
            <a:normAutofit fontScale="85000" lnSpcReduction="20000"/>
          </a:bodyPr>
          <a:lstStyle/>
          <a:p>
            <a:pPr algn="ctr"/>
            <a:r>
              <a:rPr lang="en-US" sz="4700" b="1" dirty="0" smtClean="0"/>
              <a:t>Where do we get true randomness?</a:t>
            </a:r>
          </a:p>
          <a:p>
            <a:pPr>
              <a:spcBef>
                <a:spcPts val="1200"/>
              </a:spcBef>
            </a:pPr>
            <a:r>
              <a:rPr lang="en-US" sz="3000" dirty="0" smtClean="0"/>
              <a:t>Want </a:t>
            </a:r>
            <a:r>
              <a:rPr lang="en-US" sz="3000" dirty="0"/>
              <a:t>“indistinguishable from random</a:t>
            </a:r>
            <a:r>
              <a:rPr lang="en-US" sz="3000" dirty="0" smtClean="0"/>
              <a:t>”</a:t>
            </a:r>
            <a:br>
              <a:rPr lang="en-US" sz="3000" dirty="0" smtClean="0"/>
            </a:br>
            <a:r>
              <a:rPr lang="en-US" sz="3000" dirty="0" smtClean="0"/>
              <a:t>which means: </a:t>
            </a:r>
            <a:r>
              <a:rPr lang="en-US" sz="3000" dirty="0"/>
              <a:t>adversary can’t guess </a:t>
            </a:r>
            <a:r>
              <a:rPr lang="en-US" sz="3000" dirty="0" smtClean="0"/>
              <a:t>it</a:t>
            </a:r>
          </a:p>
          <a:p>
            <a:pPr marL="0" lvl="1" indent="0">
              <a:spcBef>
                <a:spcPts val="2400"/>
              </a:spcBef>
              <a:buNone/>
            </a:pPr>
            <a:r>
              <a:rPr lang="en-US" sz="3000" dirty="0" smtClean="0"/>
              <a:t>Gather </a:t>
            </a:r>
            <a:r>
              <a:rPr lang="en-US" sz="3000" dirty="0"/>
              <a:t>lots of details about the computer that the adversary will </a:t>
            </a:r>
            <a:r>
              <a:rPr lang="en-US" sz="3000" dirty="0" smtClean="0"/>
              <a:t>have </a:t>
            </a:r>
            <a:r>
              <a:rPr lang="en-US" sz="3000" dirty="0"/>
              <a:t>trouble </a:t>
            </a:r>
            <a:r>
              <a:rPr lang="en-US" sz="3000" dirty="0" smtClean="0"/>
              <a:t>guessing  </a:t>
            </a:r>
            <a:r>
              <a:rPr lang="en-US" sz="2600" dirty="0" smtClean="0">
                <a:solidFill>
                  <a:schemeClr val="accent5">
                    <a:lumMod val="75000"/>
                  </a:schemeClr>
                </a:solidFill>
              </a:rPr>
              <a:t>[Examples?]</a:t>
            </a:r>
            <a:endParaRPr lang="en-US" sz="2600" dirty="0" smtClean="0"/>
          </a:p>
          <a:p>
            <a:pPr lvl="1">
              <a:buNone/>
            </a:pPr>
            <a:r>
              <a:rPr lang="en-US" sz="2600" dirty="0" smtClean="0"/>
              <a:t>Problem</a:t>
            </a:r>
            <a:r>
              <a:rPr lang="en-US" sz="2600" dirty="0"/>
              <a:t>: </a:t>
            </a:r>
            <a:r>
              <a:rPr lang="en-US" sz="2600" dirty="0" smtClean="0"/>
              <a:t>Adversary </a:t>
            </a:r>
            <a:r>
              <a:rPr lang="en-US" sz="2600" dirty="0"/>
              <a:t>can predict some of </a:t>
            </a:r>
            <a:r>
              <a:rPr lang="en-US" sz="2600" dirty="0" smtClean="0"/>
              <a:t>this</a:t>
            </a:r>
            <a:endParaRPr lang="en-US" sz="2600" dirty="0"/>
          </a:p>
          <a:p>
            <a:pPr lvl="1">
              <a:buNone/>
            </a:pPr>
            <a:r>
              <a:rPr lang="en-US" sz="2600" dirty="0" smtClean="0"/>
              <a:t>Problem: How do you know when you have enough randomness?</a:t>
            </a:r>
          </a:p>
          <a:p>
            <a:r>
              <a:rPr lang="en-US" sz="3000" dirty="0" smtClean="0"/>
              <a:t>Modern OSes typically collect randomness, give you API calls to get it</a:t>
            </a:r>
          </a:p>
          <a:p>
            <a:pPr marL="457200" lvl="1" indent="0">
              <a:buNone/>
            </a:pPr>
            <a:r>
              <a:rPr lang="en-US" sz="2600" dirty="0" smtClean="0"/>
              <a:t>e.g., Linux:</a:t>
            </a:r>
          </a:p>
          <a:p>
            <a:pPr marL="457200" lvl="1" indent="0">
              <a:buNone/>
            </a:pPr>
            <a:r>
              <a:rPr lang="en-US" sz="2400" dirty="0" smtClean="0">
                <a:solidFill>
                  <a:schemeClr val="accent3">
                    <a:lumMod val="75000"/>
                  </a:schemeClr>
                </a:solidFill>
                <a:latin typeface="Consolas" pitchFamily="49" charset="0"/>
                <a:cs typeface="Consolas" pitchFamily="49" charset="0"/>
              </a:rPr>
              <a:t>/dev/random</a:t>
            </a:r>
            <a:r>
              <a:rPr lang="en-US" sz="2600" dirty="0"/>
              <a:t> </a:t>
            </a:r>
            <a:r>
              <a:rPr lang="en-US" sz="2600" dirty="0" smtClean="0"/>
              <a:t> is a device that gives </a:t>
            </a:r>
            <a:br>
              <a:rPr lang="en-US" sz="2600" dirty="0" smtClean="0"/>
            </a:br>
            <a:r>
              <a:rPr lang="en-US" sz="2600" dirty="0" smtClean="0"/>
              <a:t>random bits, blocks until available </a:t>
            </a:r>
          </a:p>
          <a:p>
            <a:pPr marL="457200" lvl="1" indent="0">
              <a:buNone/>
            </a:pPr>
            <a:r>
              <a:rPr lang="en-US" sz="2400" dirty="0">
                <a:solidFill>
                  <a:schemeClr val="accent3">
                    <a:lumMod val="75000"/>
                  </a:schemeClr>
                </a:solidFill>
                <a:latin typeface="Consolas" pitchFamily="49" charset="0"/>
                <a:cs typeface="Consolas" pitchFamily="49" charset="0"/>
              </a:rPr>
              <a:t>/</a:t>
            </a:r>
            <a:r>
              <a:rPr lang="en-US" sz="2400" dirty="0" smtClean="0">
                <a:solidFill>
                  <a:schemeClr val="accent3">
                    <a:lumMod val="75000"/>
                  </a:schemeClr>
                </a:solidFill>
                <a:latin typeface="Consolas" pitchFamily="49" charset="0"/>
                <a:cs typeface="Consolas" pitchFamily="49" charset="0"/>
              </a:rPr>
              <a:t>dev/</a:t>
            </a:r>
            <a:r>
              <a:rPr lang="en-US" sz="2400" dirty="0" err="1" smtClean="0">
                <a:solidFill>
                  <a:schemeClr val="accent3">
                    <a:lumMod val="75000"/>
                  </a:schemeClr>
                </a:solidFill>
                <a:latin typeface="Consolas" pitchFamily="49" charset="0"/>
                <a:cs typeface="Consolas" pitchFamily="49" charset="0"/>
              </a:rPr>
              <a:t>urandom</a:t>
            </a:r>
            <a:r>
              <a:rPr lang="en-US" sz="2600" dirty="0"/>
              <a:t> </a:t>
            </a:r>
            <a:r>
              <a:rPr lang="en-US" sz="2600" dirty="0" smtClean="0"/>
              <a:t> gives output of a PRG, nonblocking, seeded from </a:t>
            </a:r>
            <a:r>
              <a:rPr lang="en-US" sz="2400" dirty="0" smtClean="0">
                <a:latin typeface="Consolas" pitchFamily="49" charset="0"/>
                <a:cs typeface="Consolas" pitchFamily="49" charset="0"/>
              </a:rPr>
              <a:t>/dev/random </a:t>
            </a:r>
            <a:r>
              <a:rPr lang="en-US" sz="2600" i="1" dirty="0" smtClean="0"/>
              <a:t>eventually</a:t>
            </a:r>
            <a:endParaRPr lang="en-US" sz="2600" i="1" dirty="0"/>
          </a:p>
        </p:txBody>
      </p:sp>
    </p:spTree>
    <p:extLst>
      <p:ext uri="{BB962C8B-B14F-4D97-AF65-F5344CB8AC3E}">
        <p14:creationId xmlns:p14="http://schemas.microsoft.com/office/powerpoint/2010/main" val="32765476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Randomness</a:t>
            </a:r>
            <a:endParaRPr lang="en-US" dirty="0"/>
          </a:p>
        </p:txBody>
      </p:sp>
      <p:sp>
        <p:nvSpPr>
          <p:cNvPr id="3" name="Content Placeholder 2"/>
          <p:cNvSpPr>
            <a:spLocks noGrp="1"/>
          </p:cNvSpPr>
          <p:nvPr>
            <p:ph idx="1"/>
          </p:nvPr>
        </p:nvSpPr>
        <p:spPr/>
        <p:txBody>
          <a:bodyPr/>
          <a:lstStyle/>
          <a:p>
            <a:r>
              <a:rPr lang="en-US" dirty="0" smtClean="0"/>
              <a:t>Outcome </a:t>
            </a:r>
            <a:r>
              <a:rPr lang="en-US" dirty="0"/>
              <a:t>of </a:t>
            </a:r>
            <a:r>
              <a:rPr lang="en-US" dirty="0" smtClean="0"/>
              <a:t>an inherently </a:t>
            </a:r>
            <a:r>
              <a:rPr lang="en-US" dirty="0"/>
              <a:t>random </a:t>
            </a:r>
            <a:r>
              <a:rPr lang="en-US" dirty="0" smtClean="0"/>
              <a:t>physical process</a:t>
            </a:r>
            <a:endParaRPr lang="en-US" dirty="0"/>
          </a:p>
          <a:p>
            <a:endParaRPr lang="en-US" dirty="0" smtClean="0"/>
          </a:p>
          <a:p>
            <a:r>
              <a:rPr lang="en-US" dirty="0" smtClean="0"/>
              <a:t>Scarce and hard to get </a:t>
            </a:r>
          </a:p>
          <a:p>
            <a:endParaRPr lang="en-US" dirty="0" smtClean="0"/>
          </a:p>
          <a:p>
            <a:r>
              <a:rPr lang="en-US" dirty="0" smtClean="0"/>
              <a:t>Does it really exist?</a:t>
            </a:r>
          </a:p>
          <a:p>
            <a:pPr lvl="1"/>
            <a:r>
              <a:rPr lang="en-US" dirty="0" smtClean="0"/>
              <a:t>Physicists and philosophers debate</a:t>
            </a:r>
          </a:p>
          <a:p>
            <a:pPr lvl="1"/>
            <a:r>
              <a:rPr lang="en-US" dirty="0" smtClean="0"/>
              <a:t>Meanwhile, we have to ship code…</a:t>
            </a:r>
            <a:endParaRPr lang="en-US" dirty="0"/>
          </a:p>
        </p:txBody>
      </p:sp>
    </p:spTree>
    <p:extLst>
      <p:ext uri="{BB962C8B-B14F-4D97-AF65-F5344CB8AC3E}">
        <p14:creationId xmlns:p14="http://schemas.microsoft.com/office/powerpoint/2010/main" val="41732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http://ecx.images-amazon.com/images/I/41%2BOEtyO3hL._BO2,204,203,200_PIsitb-sticker-arrow-click,TopRight,35,-76_AA300_SH20_OU01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665516"/>
            <a:ext cx="1732949" cy="2310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One Way to Get Random Numbers</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8" y="1960586"/>
            <a:ext cx="3600450" cy="183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ww.samplereality.com/wp-content/uploads/2013/01/RAND-Million-Random-Digits-Open-Small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298" y="1707888"/>
            <a:ext cx="2514602" cy="2268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14500" y="4519063"/>
            <a:ext cx="5886450" cy="1500738"/>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latin typeface="Lucida Sans" panose="020B0602030504020204" pitchFamily="34" charset="0"/>
              </a:rPr>
              <a:t>The RAND table was an important breakthrough in delivering random numbers, because such a large and carefully prepared table had never before been available. </a:t>
            </a:r>
            <a:endParaRPr lang="en-US" sz="2000" dirty="0" smtClean="0">
              <a:latin typeface="Lucida Sans" panose="020B0602030504020204" pitchFamily="34" charset="0"/>
            </a:endParaRPr>
          </a:p>
          <a:p>
            <a:pPr algn="r"/>
            <a:r>
              <a:rPr lang="en-US" sz="2000" dirty="0" smtClean="0">
                <a:latin typeface="Lucida Sans" panose="020B0602030504020204" pitchFamily="34" charset="0"/>
              </a:rPr>
              <a:t>– Wikipedia</a:t>
            </a:r>
            <a:endParaRPr lang="en-US" sz="2000" dirty="0">
              <a:latin typeface="Lucida Sans" panose="020B0602030504020204" pitchFamily="34" charset="0"/>
            </a:endParaRPr>
          </a:p>
        </p:txBody>
      </p:sp>
    </p:spTree>
    <p:extLst>
      <p:ext uri="{BB962C8B-B14F-4D97-AF65-F5344CB8AC3E}">
        <p14:creationId xmlns:p14="http://schemas.microsoft.com/office/powerpoint/2010/main" val="200658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2726"/>
            <a:ext cx="7454286" cy="683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90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20"/>
            <a:ext cx="8229600" cy="4525963"/>
          </a:xfrm>
        </p:spPr>
        <p:txBody>
          <a:bodyPr>
            <a:normAutofit fontScale="92500" lnSpcReduction="10000"/>
          </a:bodyPr>
          <a:lstStyle/>
          <a:p>
            <a:pPr marL="0" indent="0">
              <a:buNone/>
            </a:pPr>
            <a:endParaRPr lang="en-US" dirty="0" smtClean="0"/>
          </a:p>
          <a:p>
            <a:pPr marL="0" indent="0">
              <a:buNone/>
            </a:pPr>
            <a:r>
              <a:rPr lang="en-US" dirty="0" smtClean="0"/>
              <a:t>Generating random bits is </a:t>
            </a:r>
            <a:r>
              <a:rPr lang="en-US" i="1" dirty="0" smtClean="0"/>
              <a:t>hard</a:t>
            </a:r>
            <a:endParaRPr lang="en-US" i="1" dirty="0"/>
          </a:p>
          <a:p>
            <a:pPr marL="0" indent="0">
              <a:buNone/>
            </a:pPr>
            <a:endParaRPr lang="en-US" dirty="0"/>
          </a:p>
          <a:p>
            <a:pPr marL="0" indent="0">
              <a:buNone/>
            </a:pPr>
            <a:r>
              <a:rPr lang="en-US" dirty="0"/>
              <a:t>C</a:t>
            </a:r>
            <a:r>
              <a:rPr lang="en-US" dirty="0" smtClean="0"/>
              <a:t>ryptographic randomness further needs to be </a:t>
            </a:r>
            <a:r>
              <a:rPr lang="en-US" i="1" dirty="0" smtClean="0"/>
              <a:t>unpredictable</a:t>
            </a:r>
          </a:p>
          <a:p>
            <a:pPr marL="0" indent="0">
              <a:buNone/>
            </a:pPr>
            <a:endParaRPr lang="en-US" b="1" i="1" dirty="0">
              <a:solidFill>
                <a:srgbClr val="0070C0"/>
              </a:solidFill>
            </a:endParaRPr>
          </a:p>
          <a:p>
            <a:pPr marL="0" indent="0">
              <a:buNone/>
            </a:pPr>
            <a:r>
              <a:rPr lang="en-US" b="1" dirty="0" smtClean="0">
                <a:solidFill>
                  <a:schemeClr val="tx2">
                    <a:lumMod val="60000"/>
                    <a:lumOff val="40000"/>
                  </a:schemeClr>
                </a:solidFill>
              </a:rPr>
              <a:t>Homework: if Alice uses a true random number generator to index into the RAND table, how many bits of randomness does she get?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267302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77878"/>
            <a:ext cx="8229600" cy="5200649"/>
          </a:xfrm>
        </p:spPr>
        <p:txBody>
          <a:bodyPr>
            <a:normAutofit fontScale="85000" lnSpcReduction="20000"/>
          </a:bodyPr>
          <a:lstStyle/>
          <a:p>
            <a:pPr>
              <a:buNone/>
            </a:pPr>
            <a:r>
              <a:rPr lang="en-US" sz="3800"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524000" y="3057525"/>
            <a:ext cx="6705600" cy="580293"/>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1"/>
              <a:ext cx="381836" cy="492443"/>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7"/>
              <a:ext cx="534236" cy="492443"/>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extLst>
      <p:ext uri="{BB962C8B-B14F-4D97-AF65-F5344CB8AC3E}">
        <p14:creationId xmlns:p14="http://schemas.microsoft.com/office/powerpoint/2010/main" val="27496739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Generator</a:t>
            </a:r>
            <a:endParaRPr lang="en-US" dirty="0"/>
          </a:p>
        </p:txBody>
      </p:sp>
      <p:sp>
        <p:nvSpPr>
          <p:cNvPr id="3" name="Content Placeholder 2"/>
          <p:cNvSpPr>
            <a:spLocks noGrp="1"/>
          </p:cNvSpPr>
          <p:nvPr>
            <p:ph idx="1"/>
          </p:nvPr>
        </p:nvSpPr>
        <p:spPr/>
        <p:txBody>
          <a:bodyPr/>
          <a:lstStyle/>
          <a:p>
            <a:r>
              <a:rPr lang="en-US" dirty="0" smtClean="0"/>
              <a:t>Input: a small “seed” that’s truly random</a:t>
            </a:r>
          </a:p>
          <a:p>
            <a:endParaRPr lang="en-US" dirty="0" smtClean="0"/>
          </a:p>
          <a:p>
            <a:r>
              <a:rPr lang="en-US" dirty="0" smtClean="0"/>
              <a:t>Generates a long sequence of numbers</a:t>
            </a:r>
          </a:p>
          <a:p>
            <a:pPr lvl="1"/>
            <a:r>
              <a:rPr lang="en-US" dirty="0" smtClean="0"/>
              <a:t>“as good as random”</a:t>
            </a:r>
          </a:p>
          <a:p>
            <a:pPr lvl="1"/>
            <a:endParaRPr lang="en-US" dirty="0" smtClean="0"/>
          </a:p>
          <a:p>
            <a:r>
              <a:rPr lang="en-US" dirty="0" smtClean="0"/>
              <a:t>Maintains “hidden state”</a:t>
            </a:r>
          </a:p>
          <a:p>
            <a:pPr lvl="1"/>
            <a:r>
              <a:rPr lang="en-US" dirty="0" smtClean="0"/>
              <a:t>changes as generator produces output</a:t>
            </a:r>
          </a:p>
          <a:p>
            <a:pPr marL="457200" lvl="1" indent="0">
              <a:buNone/>
            </a:pPr>
            <a:endParaRPr lang="en-US" dirty="0"/>
          </a:p>
        </p:txBody>
      </p:sp>
    </p:spTree>
    <p:extLst>
      <p:ext uri="{BB962C8B-B14F-4D97-AF65-F5344CB8AC3E}">
        <p14:creationId xmlns:p14="http://schemas.microsoft.com/office/powerpoint/2010/main" val="379249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PRG game: Us vs. Mallory</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p>
          <a:p>
            <a:pPr marL="0" indent="0">
              <a:buNone/>
            </a:pPr>
            <a:r>
              <a:rPr lang="en-US" sz="2500" dirty="0" smtClean="0"/>
              <a:t>Mallory </a:t>
            </a:r>
            <a:r>
              <a:rPr lang="en-US" sz="2500" dirty="0"/>
              <a:t>wins if she guesses with &gt; 50% probability</a:t>
            </a:r>
          </a:p>
          <a:p>
            <a:pPr marL="0" indent="0">
              <a:buNone/>
            </a:pPr>
            <a:r>
              <a:rPr lang="en-US" sz="2500" dirty="0"/>
              <a:t>Usual caveats: efficient algorithm, negligible advantage OK</a:t>
            </a:r>
          </a:p>
          <a:p>
            <a:pPr marL="0" indent="0">
              <a:buNone/>
            </a:pPr>
            <a:r>
              <a:rPr lang="en-US" sz="2500" dirty="0"/>
              <a:t>Note: Mallory </a:t>
            </a:r>
            <a:r>
              <a:rPr lang="en-US" sz="2500" u="sng" dirty="0"/>
              <a:t>does not</a:t>
            </a:r>
            <a:r>
              <a:rPr lang="en-US" sz="2500" dirty="0"/>
              <a:t> have to guess random seed</a:t>
            </a:r>
          </a:p>
        </p:txBody>
      </p:sp>
      <p:sp>
        <p:nvSpPr>
          <p:cNvPr id="4" name="Rectangle 3"/>
          <p:cNvSpPr/>
          <p:nvPr/>
        </p:nvSpPr>
        <p:spPr>
          <a:xfrm>
            <a:off x="457200" y="1676401"/>
            <a:ext cx="4171950" cy="255454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a:latin typeface="Lucida Sans" panose="020B0602030504020204" pitchFamily="34" charset="0"/>
              </a:rPr>
              <a:t>We pick with 50/50 probability</a:t>
            </a:r>
          </a:p>
          <a:p>
            <a:pPr lvl="0">
              <a:spcBef>
                <a:spcPct val="20000"/>
              </a:spcBef>
              <a:buClr>
                <a:prstClr val="white">
                  <a:lumMod val="65000"/>
                </a:prstClr>
              </a:buClr>
            </a:pPr>
            <a:r>
              <a:rPr lang="en-US" sz="2500" dirty="0" smtClean="0">
                <a:latin typeface="Lucida Sans" panose="020B0602030504020204" pitchFamily="34" charset="0"/>
              </a:rPr>
              <a:t>	either truly random stream</a:t>
            </a:r>
            <a:endParaRPr lang="en-US" sz="2500" dirty="0">
              <a:latin typeface="Lucida Sans" panose="020B0602030504020204" pitchFamily="34" charset="0"/>
            </a:endParaRPr>
          </a:p>
          <a:p>
            <a:pPr lvl="0">
              <a:spcBef>
                <a:spcPct val="20000"/>
              </a:spcBef>
              <a:buClr>
                <a:prstClr val="white">
                  <a:lumMod val="65000"/>
                </a:prstClr>
              </a:buClr>
            </a:pPr>
            <a:r>
              <a:rPr lang="en-US" sz="2500" dirty="0" smtClean="0">
                <a:latin typeface="Lucida Sans" panose="020B0602030504020204" pitchFamily="34" charset="0"/>
              </a:rPr>
              <a:t>	or generator </a:t>
            </a:r>
            <a:r>
              <a:rPr lang="en-US" sz="2500" i="1" dirty="0" err="1" smtClean="0">
                <a:latin typeface="Lucida Sans" panose="020B0602030504020204" pitchFamily="34" charset="0"/>
              </a:rPr>
              <a:t>g</a:t>
            </a:r>
            <a:r>
              <a:rPr lang="en-US" sz="2500" i="1" baseline="-25000" dirty="0" err="1" smtClean="0">
                <a:latin typeface="Lucida Sans" panose="020B0602030504020204" pitchFamily="34" charset="0"/>
              </a:rPr>
              <a:t>k</a:t>
            </a:r>
            <a:r>
              <a:rPr lang="en-US" sz="2500" dirty="0" smtClean="0">
                <a:latin typeface="Lucida Sans" panose="020B0602030504020204" pitchFamily="34" charset="0"/>
              </a:rPr>
              <a:t> for random </a:t>
            </a:r>
            <a:r>
              <a:rPr lang="en-US" sz="2500" i="1" dirty="0" smtClean="0">
                <a:latin typeface="Lucida Sans" panose="020B0602030504020204" pitchFamily="34" charset="0"/>
              </a:rPr>
              <a:t>k</a:t>
            </a:r>
            <a:endParaRPr lang="en-US" sz="2500" i="1" dirty="0">
              <a:latin typeface="Lucida Sans" panose="020B0602030504020204" pitchFamily="34" charset="0"/>
            </a:endParaRPr>
          </a:p>
        </p:txBody>
      </p:sp>
      <p:sp>
        <p:nvSpPr>
          <p:cNvPr id="5" name="Rectangle 4"/>
          <p:cNvSpPr/>
          <p:nvPr/>
        </p:nvSpPr>
        <p:spPr>
          <a:xfrm>
            <a:off x="4857750" y="1676402"/>
            <a:ext cx="3886200" cy="216982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Repeat until Mallory says stop: </a:t>
            </a:r>
          </a:p>
          <a:p>
            <a:pPr lvl="0">
              <a:spcBef>
                <a:spcPct val="20000"/>
              </a:spcBef>
              <a:buClr>
                <a:prstClr val="white">
                  <a:lumMod val="65000"/>
                </a:prstClr>
              </a:buClr>
            </a:pPr>
            <a:r>
              <a:rPr lang="en-US" sz="2500" dirty="0">
                <a:latin typeface="Lucida Sans" panose="020B0602030504020204" pitchFamily="34" charset="0"/>
              </a:rPr>
              <a:t>	</a:t>
            </a:r>
            <a:r>
              <a:rPr lang="en-US" sz="2500" dirty="0" smtClean="0">
                <a:latin typeface="Lucida Sans" panose="020B0602030504020204" pitchFamily="34" charset="0"/>
              </a:rPr>
              <a:t>We announce </a:t>
            </a:r>
            <a:r>
              <a:rPr lang="en-US" sz="2500" i="1" dirty="0" smtClean="0">
                <a:latin typeface="Lucida Sans" panose="020B0602030504020204" pitchFamily="34" charset="0"/>
              </a:rPr>
              <a:t>g(</a:t>
            </a:r>
            <a:r>
              <a:rPr lang="en-US" sz="2500" i="1" dirty="0">
                <a:latin typeface="Lucida Sans" panose="020B0602030504020204" pitchFamily="34" charset="0"/>
              </a:rPr>
              <a:t>1</a:t>
            </a:r>
            <a:r>
              <a:rPr lang="en-US" sz="2500" i="1" dirty="0" smtClean="0">
                <a:latin typeface="Lucida Sans" panose="020B0602030504020204" pitchFamily="34" charset="0"/>
              </a:rPr>
              <a:t>), g(2), …</a:t>
            </a:r>
            <a:endParaRPr lang="en-US" sz="2500" dirty="0" smtClean="0">
              <a:latin typeface="Lucida Sans" panose="020B0602030504020204" pitchFamily="34" charset="0"/>
            </a:endParaRPr>
          </a:p>
          <a:p>
            <a:pPr lvl="0">
              <a:spcBef>
                <a:spcPct val="20000"/>
              </a:spcBef>
              <a:buClr>
                <a:prstClr val="white">
                  <a:lumMod val="65000"/>
                </a:prstClr>
              </a:buClr>
            </a:pPr>
            <a:endParaRPr lang="en-US" sz="2500" i="1" dirty="0">
              <a:latin typeface="Lucida Sans" panose="020B0602030504020204" pitchFamily="34" charset="0"/>
            </a:endParaRPr>
          </a:p>
        </p:txBody>
      </p:sp>
      <p:sp>
        <p:nvSpPr>
          <p:cNvPr id="6" name="Right Arrow 5"/>
          <p:cNvSpPr/>
          <p:nvPr/>
        </p:nvSpPr>
        <p:spPr>
          <a:xfrm>
            <a:off x="4496802" y="2238584"/>
            <a:ext cx="514350" cy="3048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
        <p:nvSpPr>
          <p:cNvPr id="7" name="Rectangle 6"/>
          <p:cNvSpPr/>
          <p:nvPr/>
        </p:nvSpPr>
        <p:spPr>
          <a:xfrm>
            <a:off x="4857750" y="3557826"/>
            <a:ext cx="3886200" cy="861774"/>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Mallory guesses if PRG or truly random</a:t>
            </a:r>
            <a:endParaRPr lang="en-US" sz="2500" i="1" dirty="0">
              <a:latin typeface="Lucida Sans" panose="020B0602030504020204" pitchFamily="34" charset="0"/>
            </a:endParaRPr>
          </a:p>
        </p:txBody>
      </p:sp>
      <p:sp>
        <p:nvSpPr>
          <p:cNvPr id="8" name="Right Arrow 7"/>
          <p:cNvSpPr/>
          <p:nvPr/>
        </p:nvSpPr>
        <p:spPr>
          <a:xfrm rot="5400000">
            <a:off x="6457950" y="3124200"/>
            <a:ext cx="685800" cy="2286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Tree>
    <p:extLst>
      <p:ext uri="{BB962C8B-B14F-4D97-AF65-F5344CB8AC3E}">
        <p14:creationId xmlns:p14="http://schemas.microsoft.com/office/powerpoint/2010/main" val="32250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PRF vs. PRG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	Given a PRF, how do you create a PRG?</a:t>
            </a:r>
          </a:p>
        </p:txBody>
      </p:sp>
    </p:spTree>
    <p:extLst>
      <p:ext uri="{BB962C8B-B14F-4D97-AF65-F5344CB8AC3E}">
        <p14:creationId xmlns:p14="http://schemas.microsoft.com/office/powerpoint/2010/main" val="354030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PRG from PRF</a:t>
            </a:r>
            <a:endParaRPr lang="en-US" dirty="0"/>
          </a:p>
        </p:txBody>
      </p:sp>
      <p:sp>
        <p:nvSpPr>
          <p:cNvPr id="3" name="Content Placeholder 2"/>
          <p:cNvSpPr>
            <a:spLocks noGrp="1"/>
          </p:cNvSpPr>
          <p:nvPr>
            <p:ph idx="1"/>
          </p:nvPr>
        </p:nvSpPr>
        <p:spPr>
          <a:xfrm>
            <a:off x="457200" y="1600202"/>
            <a:ext cx="8229600" cy="4724399"/>
          </a:xfrm>
        </p:spPr>
        <p:txBody>
          <a:bodyPr>
            <a:normAutofit fontScale="77500" lnSpcReduction="20000"/>
          </a:bodyPr>
          <a:lstStyle/>
          <a:p>
            <a:pPr marL="0" indent="0">
              <a:buNone/>
            </a:pPr>
            <a:r>
              <a:rPr lang="en-US" dirty="0" smtClean="0"/>
              <a:t>Given PRF </a:t>
            </a:r>
            <a:r>
              <a:rPr lang="en-US" i="1" dirty="0" smtClean="0"/>
              <a:t>f</a:t>
            </a:r>
            <a:r>
              <a:rPr lang="en-US" dirty="0" smtClean="0"/>
              <a:t> and a seed</a:t>
            </a:r>
          </a:p>
          <a:p>
            <a:pPr marL="0" indent="0">
              <a:buNone/>
            </a:pPr>
            <a:r>
              <a:rPr lang="en-US" dirty="0" smtClean="0"/>
              <a:t>Recall: </a:t>
            </a:r>
            <a:r>
              <a:rPr lang="en-US" i="1" dirty="0" err="1" smtClean="0"/>
              <a:t>f</a:t>
            </a:r>
            <a:r>
              <a:rPr lang="en-US" i="1" baseline="-25000" dirty="0" err="1" smtClean="0"/>
              <a:t>k</a:t>
            </a:r>
            <a:r>
              <a:rPr lang="en-US" i="1" dirty="0" smtClean="0"/>
              <a:t>(m) = f(k, m)</a:t>
            </a:r>
          </a:p>
          <a:p>
            <a:pPr marL="0" indent="0">
              <a:buNone/>
            </a:pPr>
            <a:r>
              <a:rPr lang="en-US" dirty="0" smtClean="0"/>
              <a:t>Call </a:t>
            </a:r>
            <a:r>
              <a:rPr lang="en-US" i="1" dirty="0" err="1" smtClean="0"/>
              <a:t>f</a:t>
            </a:r>
            <a:r>
              <a:rPr lang="en-US" i="1" baseline="-25000" dirty="0" err="1" smtClean="0"/>
              <a:t>k</a:t>
            </a:r>
            <a:r>
              <a:rPr lang="en-US" dirty="0" smtClean="0"/>
              <a:t> with “messages” 0, 1, 2….</a:t>
            </a:r>
          </a:p>
          <a:p>
            <a:pPr marL="0" indent="0">
              <a:buNone/>
            </a:pPr>
            <a:endParaRPr lang="en-US" dirty="0" smtClean="0"/>
          </a:p>
          <a:p>
            <a:pPr marL="0" indent="0">
              <a:buNone/>
            </a:pPr>
            <a:r>
              <a:rPr lang="en-US" dirty="0" smtClean="0"/>
              <a:t>Think of PRG as analogous to Java iterator</a:t>
            </a:r>
          </a:p>
          <a:p>
            <a:pPr marL="0" indent="0">
              <a:buNone/>
            </a:pPr>
            <a:endParaRPr lang="en-US" dirty="0" smtClean="0"/>
          </a:p>
          <a:p>
            <a:pPr marL="0" indent="0">
              <a:buNone/>
            </a:pPr>
            <a:r>
              <a:rPr lang="en-US" dirty="0" smtClean="0"/>
              <a:t>Initialize		</a:t>
            </a:r>
            <a:r>
              <a:rPr lang="en-US" i="1" dirty="0" smtClean="0"/>
              <a:t>count = 0</a:t>
            </a:r>
            <a:endParaRPr lang="en-US" i="1" dirty="0"/>
          </a:p>
          <a:p>
            <a:pPr marL="0" indent="0">
              <a:buNone/>
            </a:pPr>
            <a:endParaRPr lang="en-US" dirty="0" smtClean="0"/>
          </a:p>
          <a:p>
            <a:pPr marL="0" indent="0">
              <a:buNone/>
            </a:pPr>
            <a:r>
              <a:rPr lang="en-US" dirty="0" smtClean="0"/>
              <a:t>Generate 	</a:t>
            </a:r>
            <a:r>
              <a:rPr lang="en-US" i="1" dirty="0"/>
              <a:t>	</a:t>
            </a:r>
            <a:r>
              <a:rPr lang="en-US" i="1" dirty="0" smtClean="0"/>
              <a:t>output  f(seed, count)</a:t>
            </a:r>
          </a:p>
          <a:p>
            <a:pPr marL="0" indent="0">
              <a:buNone/>
            </a:pPr>
            <a:r>
              <a:rPr lang="en-US" i="1" dirty="0"/>
              <a:t>	</a:t>
            </a:r>
            <a:r>
              <a:rPr lang="en-US" i="1" dirty="0" smtClean="0"/>
              <a:t>		count = count + 1</a:t>
            </a:r>
            <a:endParaRPr lang="en-US" dirty="0" smtClean="0"/>
          </a:p>
          <a:p>
            <a:pPr marL="0" indent="0">
              <a:buNone/>
            </a:pPr>
            <a:endParaRPr lang="en-US" dirty="0"/>
          </a:p>
          <a:p>
            <a:pPr marL="0" indent="0">
              <a:buNone/>
            </a:pPr>
            <a:r>
              <a:rPr lang="en-US" dirty="0" smtClean="0"/>
              <a:t>Pretty good, but…</a:t>
            </a:r>
          </a:p>
        </p:txBody>
      </p:sp>
    </p:spTree>
    <p:extLst>
      <p:ext uri="{BB962C8B-B14F-4D97-AF65-F5344CB8AC3E}">
        <p14:creationId xmlns:p14="http://schemas.microsoft.com/office/powerpoint/2010/main" val="35768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Secrecy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Mallory figures out generator’s state at time t</a:t>
            </a:r>
            <a:endParaRPr lang="en-US" dirty="0"/>
          </a:p>
          <a:p>
            <a:pPr marL="0" indent="0">
              <a:buNone/>
            </a:pPr>
            <a:r>
              <a:rPr lang="en-US" dirty="0" smtClean="0"/>
              <a:t>	She shouldn’t be able to reconstruct output</a:t>
            </a:r>
            <a:br>
              <a:rPr lang="en-US" dirty="0" smtClean="0"/>
            </a:br>
            <a:r>
              <a:rPr lang="en-US" dirty="0" smtClean="0"/>
              <a:t>	produced at time t’ &lt; t</a:t>
            </a:r>
          </a:p>
          <a:p>
            <a:pPr marL="0" indent="0">
              <a:buNone/>
            </a:pPr>
            <a:endParaRPr lang="en-US" dirty="0"/>
          </a:p>
          <a:p>
            <a:pPr marL="0" indent="0">
              <a:buNone/>
            </a:pPr>
            <a:r>
              <a:rPr lang="en-US" dirty="0" smtClean="0"/>
              <a:t>Useful for security</a:t>
            </a:r>
          </a:p>
          <a:p>
            <a:pPr marL="0" indent="0">
              <a:buNone/>
            </a:pPr>
            <a:r>
              <a:rPr lang="en-US" dirty="0"/>
              <a:t>	</a:t>
            </a:r>
            <a:r>
              <a:rPr lang="en-US" dirty="0" smtClean="0"/>
              <a:t>Especially generating crypto keys</a:t>
            </a:r>
          </a:p>
          <a:p>
            <a:pPr marL="0" indent="0">
              <a:buNone/>
            </a:pPr>
            <a:endParaRPr lang="en-US" dirty="0" smtClean="0"/>
          </a:p>
          <a:p>
            <a:pPr marL="0" indent="0">
              <a:buNone/>
            </a:pPr>
            <a:r>
              <a:rPr lang="en-US" dirty="0" smtClean="0"/>
              <a:t>Prevents this attack: Mallory saves </a:t>
            </a:r>
            <a:r>
              <a:rPr lang="en-US" dirty="0" err="1" smtClean="0"/>
              <a:t>ciphertext</a:t>
            </a:r>
            <a:r>
              <a:rPr lang="en-US" dirty="0" smtClean="0"/>
              <a:t>, hacks your machine later</a:t>
            </a:r>
            <a:endParaRPr lang="en-US" dirty="0"/>
          </a:p>
        </p:txBody>
      </p:sp>
    </p:spTree>
    <p:extLst>
      <p:ext uri="{BB962C8B-B14F-4D97-AF65-F5344CB8AC3E}">
        <p14:creationId xmlns:p14="http://schemas.microsoft.com/office/powerpoint/2010/main" val="320033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Forward-Secure PRG</a:t>
            </a:r>
            <a:endParaRPr lang="en-US" dirty="0"/>
          </a:p>
        </p:txBody>
      </p:sp>
      <p:sp>
        <p:nvSpPr>
          <p:cNvPr id="3" name="Content Placeholder 2"/>
          <p:cNvSpPr>
            <a:spLocks noGrp="1"/>
          </p:cNvSpPr>
          <p:nvPr>
            <p:ph idx="1"/>
          </p:nvPr>
        </p:nvSpPr>
        <p:spPr>
          <a:xfrm>
            <a:off x="457200" y="1600202"/>
            <a:ext cx="8229600" cy="5029199"/>
          </a:xfrm>
        </p:spPr>
        <p:txBody>
          <a:bodyPr>
            <a:normAutofit fontScale="92500" lnSpcReduction="20000"/>
          </a:bodyPr>
          <a:lstStyle/>
          <a:p>
            <a:pPr marL="0" indent="0">
              <a:buNone/>
            </a:pPr>
            <a:r>
              <a:rPr lang="en-US" dirty="0" smtClean="0"/>
              <a:t>Given a PRF </a:t>
            </a:r>
            <a:r>
              <a:rPr lang="en-US" i="1" dirty="0" smtClean="0"/>
              <a:t>f</a:t>
            </a:r>
            <a:r>
              <a:rPr lang="en-US" dirty="0" smtClean="0"/>
              <a:t> and a seed:</a:t>
            </a:r>
          </a:p>
          <a:p>
            <a:pPr marL="0" indent="0">
              <a:buNone/>
            </a:pPr>
            <a:endParaRPr lang="en-US" dirty="0" smtClean="0"/>
          </a:p>
          <a:p>
            <a:pPr marL="0" indent="0">
              <a:buNone/>
            </a:pPr>
            <a:r>
              <a:rPr lang="en-US" dirty="0" smtClean="0"/>
              <a:t>Initialize		</a:t>
            </a:r>
            <a:r>
              <a:rPr lang="en-US" i="1" dirty="0" smtClean="0"/>
              <a:t>state = seed</a:t>
            </a:r>
          </a:p>
          <a:p>
            <a:pPr marL="0" indent="0">
              <a:buNone/>
            </a:pPr>
            <a:endParaRPr lang="en-US" dirty="0" smtClean="0"/>
          </a:p>
          <a:p>
            <a:pPr marL="0" indent="0">
              <a:buNone/>
            </a:pPr>
            <a:r>
              <a:rPr lang="en-US" dirty="0" smtClean="0"/>
              <a:t>Generate</a:t>
            </a:r>
            <a:r>
              <a:rPr lang="en-US" dirty="0"/>
              <a:t>	</a:t>
            </a:r>
            <a:r>
              <a:rPr lang="en-US" dirty="0" smtClean="0"/>
              <a:t>	</a:t>
            </a:r>
            <a:r>
              <a:rPr lang="en-US" i="1" dirty="0" smtClean="0"/>
              <a:t>output  f(state, 0)</a:t>
            </a:r>
          </a:p>
          <a:p>
            <a:pPr marL="0" indent="0">
              <a:buNone/>
            </a:pPr>
            <a:r>
              <a:rPr lang="en-US" i="1" dirty="0"/>
              <a:t>	</a:t>
            </a:r>
            <a:r>
              <a:rPr lang="en-US" i="1" dirty="0" smtClean="0"/>
              <a:t>		state = f(state, 1)</a:t>
            </a:r>
          </a:p>
          <a:p>
            <a:pPr marL="0" indent="0">
              <a:buNone/>
            </a:pPr>
            <a:endParaRPr lang="en-US" i="1" dirty="0"/>
          </a:p>
          <a:p>
            <a:pPr marL="0" indent="0">
              <a:buNone/>
            </a:pPr>
            <a:r>
              <a:rPr lang="en-US" dirty="0" smtClean="0"/>
              <a:t>Why does this work? </a:t>
            </a:r>
          </a:p>
          <a:p>
            <a:pPr marL="0" indent="0">
              <a:buNone/>
            </a:pPr>
            <a:r>
              <a:rPr lang="en-US" dirty="0"/>
              <a:t>	</a:t>
            </a:r>
            <a:r>
              <a:rPr lang="en-US" dirty="0" smtClean="0"/>
              <a:t>Iterated application of </a:t>
            </a:r>
            <a:r>
              <a:rPr lang="en-US" i="1" dirty="0" smtClean="0"/>
              <a:t>f</a:t>
            </a:r>
          </a:p>
          <a:p>
            <a:pPr marL="0" indent="0">
              <a:buNone/>
            </a:pPr>
            <a:r>
              <a:rPr lang="en-US" dirty="0"/>
              <a:t>	</a:t>
            </a:r>
            <a:r>
              <a:rPr lang="en-US" i="1" dirty="0"/>
              <a:t>n</a:t>
            </a:r>
            <a:r>
              <a:rPr lang="en-US" baseline="30000" dirty="0"/>
              <a:t>th</a:t>
            </a:r>
            <a:r>
              <a:rPr lang="en-US" dirty="0"/>
              <a:t> output is </a:t>
            </a:r>
            <a:r>
              <a:rPr lang="en-US" i="1" dirty="0"/>
              <a:t>f(f(f(f…..(</a:t>
            </a:r>
            <a:r>
              <a:rPr lang="en-US" i="1" dirty="0" smtClean="0"/>
              <a:t>seed,1)…), 1), 0)</a:t>
            </a:r>
          </a:p>
          <a:p>
            <a:pPr marL="0" indent="0">
              <a:buNone/>
            </a:pPr>
            <a:endParaRPr lang="en-US" dirty="0"/>
          </a:p>
        </p:txBody>
      </p:sp>
    </p:spTree>
    <p:extLst>
      <p:ext uri="{BB962C8B-B14F-4D97-AF65-F5344CB8AC3E}">
        <p14:creationId xmlns:p14="http://schemas.microsoft.com/office/powerpoint/2010/main" val="2553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Randomness/</a:t>
            </a:r>
            <a:r>
              <a:rPr lang="en-US" dirty="0" err="1"/>
              <a:t>P</a:t>
            </a:r>
            <a:r>
              <a:rPr lang="en-US" dirty="0" err="1" smtClean="0"/>
              <a:t>seudorandomness</a:t>
            </a:r>
            <a:r>
              <a:rPr lang="en-US" dirty="0" smtClean="0"/>
              <a:t> as a System </a:t>
            </a:r>
            <a:r>
              <a:rPr lang="en-US" dirty="0"/>
              <a:t>S</a:t>
            </a:r>
            <a:r>
              <a:rPr lang="en-US" dirty="0" smtClean="0"/>
              <a:t>ervice</a:t>
            </a:r>
            <a:endParaRPr lang="en-US" dirty="0"/>
          </a:p>
        </p:txBody>
      </p:sp>
      <p:sp>
        <p:nvSpPr>
          <p:cNvPr id="3" name="Content Placeholder 2"/>
          <p:cNvSpPr>
            <a:spLocks noGrp="1"/>
          </p:cNvSpPr>
          <p:nvPr>
            <p:ph idx="1"/>
          </p:nvPr>
        </p:nvSpPr>
        <p:spPr/>
        <p:txBody>
          <a:bodyPr/>
          <a:lstStyle/>
          <a:p>
            <a:endParaRPr lang="en-US" dirty="0" smtClean="0"/>
          </a:p>
          <a:p>
            <a:r>
              <a:rPr lang="en-US" dirty="0" smtClean="0"/>
              <a:t>Need true randomness to</a:t>
            </a:r>
          </a:p>
          <a:p>
            <a:pPr lvl="1"/>
            <a:r>
              <a:rPr lang="en-US" dirty="0" smtClean="0"/>
              <a:t>Initialize seed</a:t>
            </a:r>
          </a:p>
          <a:p>
            <a:pPr lvl="1"/>
            <a:r>
              <a:rPr lang="en-US" dirty="0" smtClean="0"/>
              <a:t>Renew if compromised by adversary</a:t>
            </a:r>
          </a:p>
          <a:p>
            <a:pPr lvl="1"/>
            <a:endParaRPr lang="en-US" dirty="0"/>
          </a:p>
          <a:p>
            <a:r>
              <a:rPr lang="en-US" dirty="0" smtClean="0"/>
              <a:t>True randomness </a:t>
            </a:r>
            <a:r>
              <a:rPr lang="en-US" u="sng" dirty="0" smtClean="0"/>
              <a:t>not</a:t>
            </a:r>
            <a:r>
              <a:rPr lang="en-US" dirty="0" smtClean="0"/>
              <a:t> needed beyond seed</a:t>
            </a:r>
          </a:p>
          <a:p>
            <a:pPr lvl="1"/>
            <a:r>
              <a:rPr lang="en-US" dirty="0" smtClean="0"/>
              <a:t>(if PRG is secure)</a:t>
            </a:r>
          </a:p>
          <a:p>
            <a:pPr lvl="1"/>
            <a:r>
              <a:rPr lang="en-US" dirty="0" smtClean="0"/>
              <a:t>Randomness can be “stretched”</a:t>
            </a:r>
          </a:p>
        </p:txBody>
      </p:sp>
    </p:spTree>
    <p:extLst>
      <p:ext uri="{BB962C8B-B14F-4D97-AF65-F5344CB8AC3E}">
        <p14:creationId xmlns:p14="http://schemas.microsoft.com/office/powerpoint/2010/main" val="287499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Physical </a:t>
            </a:r>
            <a:r>
              <a:rPr lang="en-US" dirty="0"/>
              <a:t>R</a:t>
            </a:r>
            <a:r>
              <a:rPr lang="en-US" dirty="0" smtClean="0"/>
              <a:t>andomness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Problem: often biased, non-independent</a:t>
            </a:r>
          </a:p>
          <a:p>
            <a:pPr marL="0" indent="0">
              <a:buNone/>
            </a:pPr>
            <a:endParaRPr lang="en-US" dirty="0" smtClean="0"/>
          </a:p>
          <a:p>
            <a:pPr marL="0" indent="0">
              <a:buNone/>
            </a:pPr>
            <a:r>
              <a:rPr lang="en-US" b="1" dirty="0" smtClean="0"/>
              <a:t>Good news: </a:t>
            </a:r>
            <a:r>
              <a:rPr lang="en-US" dirty="0" smtClean="0"/>
              <a:t>bias easily corrected (next slide)</a:t>
            </a:r>
          </a:p>
          <a:p>
            <a:pPr marL="0" indent="0">
              <a:buNone/>
            </a:pPr>
            <a:endParaRPr lang="en-US" b="1" dirty="0" smtClean="0">
              <a:solidFill>
                <a:schemeClr val="tx2">
                  <a:lumMod val="60000"/>
                  <a:lumOff val="40000"/>
                </a:schemeClr>
              </a:solidFill>
            </a:endParaRPr>
          </a:p>
          <a:p>
            <a:pPr marL="0" indent="0">
              <a:buNone/>
            </a:pPr>
            <a:r>
              <a:rPr lang="en-US" dirty="0" smtClean="0"/>
              <a:t>Non-independence is harder (in a few slides)</a:t>
            </a:r>
          </a:p>
        </p:txBody>
      </p:sp>
    </p:spTree>
    <p:extLst>
      <p:ext uri="{BB962C8B-B14F-4D97-AF65-F5344CB8AC3E}">
        <p14:creationId xmlns:p14="http://schemas.microsoft.com/office/powerpoint/2010/main" val="86429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Bias</a:t>
            </a:r>
            <a:endParaRPr lang="en-US" dirty="0"/>
          </a:p>
        </p:txBody>
      </p:sp>
      <p:sp>
        <p:nvSpPr>
          <p:cNvPr id="3" name="Content Placeholder 2"/>
          <p:cNvSpPr>
            <a:spLocks noGrp="1"/>
          </p:cNvSpPr>
          <p:nvPr>
            <p:ph idx="1"/>
          </p:nvPr>
        </p:nvSpPr>
        <p:spPr>
          <a:xfrm>
            <a:off x="171450" y="1600201"/>
            <a:ext cx="5527675" cy="4525963"/>
          </a:xfrm>
        </p:spPr>
        <p:txBody>
          <a:bodyPr>
            <a:normAutofit fontScale="77500" lnSpcReduction="20000"/>
          </a:bodyPr>
          <a:lstStyle/>
          <a:p>
            <a:pPr marL="0" indent="0">
              <a:buNone/>
            </a:pPr>
            <a:r>
              <a:rPr lang="en-US" b="1" dirty="0" smtClean="0">
                <a:solidFill>
                  <a:schemeClr val="tx2">
                    <a:lumMod val="60000"/>
                    <a:lumOff val="40000"/>
                  </a:schemeClr>
                </a:solidFill>
              </a:rPr>
              <a:t>Puzzle</a:t>
            </a:r>
            <a:endParaRPr lang="en-US" b="1" dirty="0">
              <a:solidFill>
                <a:schemeClr val="tx2">
                  <a:lumMod val="60000"/>
                  <a:lumOff val="40000"/>
                </a:schemeClr>
              </a:solidFill>
            </a:endParaRPr>
          </a:p>
          <a:p>
            <a:r>
              <a:rPr lang="en-US" b="1" dirty="0" smtClean="0">
                <a:solidFill>
                  <a:schemeClr val="tx2">
                    <a:lumMod val="60000"/>
                    <a:lumOff val="40000"/>
                  </a:schemeClr>
                </a:solidFill>
              </a:rPr>
              <a:t>Given</a:t>
            </a:r>
            <a:r>
              <a:rPr lang="en-US" b="1" dirty="0">
                <a:solidFill>
                  <a:schemeClr val="tx2">
                    <a:lumMod val="60000"/>
                    <a:lumOff val="40000"/>
                  </a:schemeClr>
                </a:solidFill>
              </a:rPr>
              <a:t>: coin that comes up heads 60% of the time</a:t>
            </a:r>
          </a:p>
          <a:p>
            <a:r>
              <a:rPr lang="en-US" b="1" dirty="0" smtClean="0">
                <a:solidFill>
                  <a:schemeClr val="tx2">
                    <a:lumMod val="60000"/>
                    <a:lumOff val="40000"/>
                  </a:schemeClr>
                </a:solidFill>
              </a:rPr>
              <a:t>Successive </a:t>
            </a:r>
            <a:r>
              <a:rPr lang="en-US" b="1" dirty="0">
                <a:solidFill>
                  <a:schemeClr val="tx2">
                    <a:lumMod val="60000"/>
                    <a:lumOff val="40000"/>
                  </a:schemeClr>
                </a:solidFill>
              </a:rPr>
              <a:t>tosses are independent</a:t>
            </a:r>
          </a:p>
          <a:p>
            <a:r>
              <a:rPr lang="en-US" b="1" dirty="0" smtClean="0">
                <a:solidFill>
                  <a:schemeClr val="tx2">
                    <a:lumMod val="60000"/>
                    <a:lumOff val="40000"/>
                  </a:schemeClr>
                </a:solidFill>
              </a:rPr>
              <a:t>Generate </a:t>
            </a:r>
            <a:r>
              <a:rPr lang="en-US" b="1" dirty="0">
                <a:solidFill>
                  <a:schemeClr val="tx2">
                    <a:lumMod val="60000"/>
                    <a:lumOff val="40000"/>
                  </a:schemeClr>
                </a:solidFill>
              </a:rPr>
              <a:t>a sequence of uniform random </a:t>
            </a:r>
            <a:r>
              <a:rPr lang="en-US" b="1" dirty="0" smtClean="0">
                <a:solidFill>
                  <a:schemeClr val="tx2">
                    <a:lumMod val="60000"/>
                    <a:lumOff val="40000"/>
                  </a:schemeClr>
                </a:solidFill>
              </a:rPr>
              <a:t>bits</a:t>
            </a:r>
          </a:p>
          <a:p>
            <a:endParaRPr lang="en-US" b="1" dirty="0">
              <a:solidFill>
                <a:schemeClr val="tx2">
                  <a:lumMod val="60000"/>
                  <a:lumOff val="40000"/>
                </a:schemeClr>
              </a:solidFill>
            </a:endParaRPr>
          </a:p>
          <a:p>
            <a:pPr marL="0" indent="0">
              <a:buNone/>
            </a:pPr>
            <a:r>
              <a:rPr lang="en-US" dirty="0" smtClean="0"/>
              <a:t>Solution</a:t>
            </a:r>
          </a:p>
          <a:p>
            <a:r>
              <a:rPr lang="en-US" dirty="0" smtClean="0"/>
              <a:t>  To generate a bit, toss the coin twice</a:t>
            </a:r>
          </a:p>
          <a:p>
            <a:r>
              <a:rPr lang="en-US" dirty="0"/>
              <a:t> </a:t>
            </a:r>
            <a:r>
              <a:rPr lang="en-US" dirty="0" smtClean="0"/>
              <a:t> If HT output 0, if TH output 1</a:t>
            </a:r>
          </a:p>
          <a:p>
            <a:r>
              <a:rPr lang="en-US" dirty="0" smtClean="0"/>
              <a:t>  If HH or TT, discard </a:t>
            </a:r>
            <a:br>
              <a:rPr lang="en-US" dirty="0" smtClean="0"/>
            </a:br>
            <a:r>
              <a:rPr lang="en-US" dirty="0" smtClean="0"/>
              <a:t>	and toss twice again (repeat)</a:t>
            </a:r>
            <a:endParaRPr lang="en-US" dirty="0"/>
          </a:p>
          <a:p>
            <a:endParaRPr lang="en-US" dirty="0"/>
          </a:p>
        </p:txBody>
      </p:sp>
      <p:pic>
        <p:nvPicPr>
          <p:cNvPr id="4" name="Picture 3"/>
          <p:cNvPicPr>
            <a:picLocks noChangeAspect="1"/>
          </p:cNvPicPr>
          <p:nvPr/>
        </p:nvPicPr>
        <p:blipFill>
          <a:blip r:embed="rId3"/>
          <a:stretch>
            <a:fillRect/>
          </a:stretch>
        </p:blipFill>
        <p:spPr>
          <a:xfrm>
            <a:off x="4798579" y="2659064"/>
            <a:ext cx="4202545" cy="3467100"/>
          </a:xfrm>
          <a:prstGeom prst="rect">
            <a:avLst/>
          </a:prstGeom>
        </p:spPr>
      </p:pic>
    </p:spTree>
    <p:extLst>
      <p:ext uri="{BB962C8B-B14F-4D97-AF65-F5344CB8AC3E}">
        <p14:creationId xmlns:p14="http://schemas.microsoft.com/office/powerpoint/2010/main" val="2078443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strike="sngStrike" dirty="0" smtClean="0"/>
              <a:t>random</a:t>
            </a:r>
            <a:r>
              <a:rPr lang="en-US" dirty="0" smtClean="0"/>
              <a:t> Unpredictable </a:t>
            </a:r>
            <a:r>
              <a:rPr lang="en-US" dirty="0"/>
              <a:t>B</a:t>
            </a:r>
            <a:r>
              <a:rPr lang="en-US" dirty="0" smtClean="0"/>
              <a:t>its</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r>
              <a:rPr lang="en-US" dirty="0"/>
              <a:t>E</a:t>
            </a:r>
            <a:r>
              <a:rPr lang="en-US" dirty="0" smtClean="0"/>
              <a:t>xact </a:t>
            </a:r>
            <a:r>
              <a:rPr lang="en-US" dirty="0"/>
              <a:t>history of </a:t>
            </a:r>
            <a:r>
              <a:rPr lang="en-US" dirty="0" err="1" smtClean="0"/>
              <a:t>keypresses</a:t>
            </a:r>
            <a:endParaRPr lang="en-US" dirty="0" smtClean="0"/>
          </a:p>
          <a:p>
            <a:pPr lvl="1"/>
            <a:r>
              <a:rPr lang="en-US" dirty="0" smtClean="0"/>
              <a:t>including </a:t>
            </a:r>
            <a:r>
              <a:rPr lang="en-US" dirty="0"/>
              <a:t>micro-time</a:t>
            </a:r>
          </a:p>
          <a:p>
            <a:r>
              <a:rPr lang="en-US" i="1" dirty="0"/>
              <a:t>E</a:t>
            </a:r>
            <a:r>
              <a:rPr lang="en-US" i="1" dirty="0" smtClean="0"/>
              <a:t>xact</a:t>
            </a:r>
            <a:r>
              <a:rPr lang="en-US" dirty="0" smtClean="0"/>
              <a:t> </a:t>
            </a:r>
            <a:r>
              <a:rPr lang="en-US" dirty="0"/>
              <a:t>path of mouse</a:t>
            </a:r>
          </a:p>
          <a:p>
            <a:r>
              <a:rPr lang="en-US" dirty="0" smtClean="0"/>
              <a:t>Periodic </a:t>
            </a:r>
            <a:r>
              <a:rPr lang="en-US" dirty="0"/>
              <a:t>screenshots</a:t>
            </a:r>
          </a:p>
          <a:p>
            <a:r>
              <a:rPr lang="en-US" i="1" dirty="0"/>
              <a:t>E</a:t>
            </a:r>
            <a:r>
              <a:rPr lang="en-US" i="1" dirty="0" smtClean="0"/>
              <a:t>xact</a:t>
            </a:r>
            <a:r>
              <a:rPr lang="en-US" dirty="0" smtClean="0"/>
              <a:t> </a:t>
            </a:r>
            <a:r>
              <a:rPr lang="en-US" dirty="0"/>
              <a:t>history of network packet arrival</a:t>
            </a:r>
          </a:p>
          <a:p>
            <a:r>
              <a:rPr lang="en-US" dirty="0"/>
              <a:t>I</a:t>
            </a:r>
            <a:r>
              <a:rPr lang="en-US" dirty="0" smtClean="0"/>
              <a:t>nternal </a:t>
            </a:r>
            <a:r>
              <a:rPr lang="en-US" dirty="0"/>
              <a:t>temperature of computer</a:t>
            </a:r>
          </a:p>
          <a:p>
            <a:r>
              <a:rPr lang="en-US" dirty="0"/>
              <a:t>A</a:t>
            </a:r>
            <a:r>
              <a:rPr lang="en-US" dirty="0" smtClean="0"/>
              <a:t>mbient </a:t>
            </a:r>
            <a:r>
              <a:rPr lang="en-US" dirty="0"/>
              <a:t>noise picked up by </a:t>
            </a:r>
            <a:r>
              <a:rPr lang="en-US" dirty="0" err="1" smtClean="0"/>
              <a:t>mic</a:t>
            </a:r>
            <a:endParaRPr lang="en-US" dirty="0"/>
          </a:p>
          <a:p>
            <a:r>
              <a:rPr lang="en-US" dirty="0" smtClean="0"/>
              <a:t>Special-purpose hardware</a:t>
            </a:r>
            <a:endParaRPr lang="en-US" dirty="0"/>
          </a:p>
          <a:p>
            <a:pPr lvl="1"/>
            <a:r>
              <a:rPr lang="en-US" dirty="0"/>
              <a:t>E</a:t>
            </a:r>
            <a:r>
              <a:rPr lang="en-US" dirty="0" smtClean="0"/>
              <a:t>xample</a:t>
            </a:r>
            <a:r>
              <a:rPr lang="en-US" dirty="0"/>
              <a:t>: camera pointed at lava </a:t>
            </a:r>
            <a:r>
              <a:rPr lang="en-US" dirty="0" smtClean="0"/>
              <a:t>lamps</a:t>
            </a:r>
            <a:endParaRPr lang="en-US" dirty="0"/>
          </a:p>
        </p:txBody>
      </p:sp>
    </p:spTree>
    <p:extLst>
      <p:ext uri="{BB962C8B-B14F-4D97-AF65-F5344CB8AC3E}">
        <p14:creationId xmlns:p14="http://schemas.microsoft.com/office/powerpoint/2010/main" val="1858651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285753"/>
            <a:ext cx="8229600" cy="6397622"/>
          </a:xfrm>
        </p:spPr>
        <p:txBody>
          <a:bodyPr>
            <a:normAutofit fontScale="85000" lnSpcReduction="20000"/>
          </a:bodyPr>
          <a:lstStyle/>
          <a:p>
            <a:r>
              <a:rPr lang="en-US" sz="4600" b="1" dirty="0" smtClean="0">
                <a:solidFill>
                  <a:schemeClr val="accent1"/>
                </a:solidFill>
              </a:rPr>
              <a:t>Solution: </a:t>
            </a:r>
            <a:br>
              <a:rPr lang="en-US" sz="4600" b="1" dirty="0" smtClean="0">
                <a:solidFill>
                  <a:schemeClr val="accent1"/>
                </a:solidFill>
              </a:rPr>
            </a:br>
            <a:r>
              <a:rPr lang="en-US" sz="4600" b="1" dirty="0" smtClean="0">
                <a:solidFill>
                  <a:schemeClr val="accent1"/>
                </a:solidFill>
              </a:rPr>
              <a:t>Message Authentication Code (MAC)</a:t>
            </a:r>
            <a:endParaRPr lang="en-US" sz="4600" b="1" dirty="0">
              <a:solidFill>
                <a:schemeClr val="accent1"/>
              </a:solidFill>
            </a:endParaRPr>
          </a:p>
          <a:p>
            <a:r>
              <a:rPr lang="en-US" sz="4600" dirty="0" smtClean="0"/>
              <a:t/>
            </a:r>
            <a:br>
              <a:rPr lang="en-US" sz="4600"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2336800" y="2628900"/>
            <a:ext cx="52832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3080247" y="2892426"/>
            <a:ext cx="595035"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7193280" y="2997975"/>
            <a:ext cx="103632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2458720" y="3168583"/>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5384800" y="3169424"/>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021750" y="2892426"/>
            <a:ext cx="69040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727200" y="2997975"/>
            <a:ext cx="101600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4287520" y="2997976"/>
            <a:ext cx="1402080" cy="342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extLst>
      <p:ext uri="{BB962C8B-B14F-4D97-AF65-F5344CB8AC3E}">
        <p14:creationId xmlns:p14="http://schemas.microsoft.com/office/powerpoint/2010/main" val="6428311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Problem: </a:t>
            </a:r>
            <a:r>
              <a:rPr lang="en-US" dirty="0" smtClean="0"/>
              <a:t>adversary could predict some sources</a:t>
            </a:r>
            <a:endParaRPr lang="en-US" dirty="0"/>
          </a:p>
          <a:p>
            <a:r>
              <a:rPr lang="en-US" b="1" dirty="0" smtClean="0"/>
              <a:t>Good news: </a:t>
            </a:r>
            <a:r>
              <a:rPr lang="en-US" dirty="0" smtClean="0"/>
              <a:t>we’re OK as long as there is “enough randomness” in the data</a:t>
            </a:r>
          </a:p>
          <a:p>
            <a:endParaRPr lang="en-US" dirty="0"/>
          </a:p>
          <a:p>
            <a:r>
              <a:rPr lang="en-US" dirty="0"/>
              <a:t>G</a:t>
            </a:r>
            <a:r>
              <a:rPr lang="en-US" dirty="0" smtClean="0"/>
              <a:t>ather </a:t>
            </a:r>
            <a:r>
              <a:rPr lang="en-US" dirty="0"/>
              <a:t>data for “a long time” then run it through a PRF</a:t>
            </a:r>
          </a:p>
          <a:p>
            <a:pPr lvl="1"/>
            <a:r>
              <a:rPr lang="en-US" dirty="0"/>
              <a:t>intuition: “distill out” the randomness, reduce size but keep </a:t>
            </a:r>
            <a:r>
              <a:rPr lang="en-US" dirty="0" smtClean="0"/>
              <a:t>randomness</a:t>
            </a:r>
          </a:p>
          <a:p>
            <a:r>
              <a:rPr lang="en-US" dirty="0"/>
              <a:t>A</a:t>
            </a:r>
            <a:r>
              <a:rPr lang="en-US" dirty="0" smtClean="0"/>
              <a:t>fter </a:t>
            </a:r>
            <a:r>
              <a:rPr lang="en-US" dirty="0"/>
              <a:t>distillation, mix new randomness in with generator’s secret </a:t>
            </a:r>
            <a:r>
              <a:rPr lang="en-US" dirty="0" smtClean="0"/>
              <a:t>state</a:t>
            </a:r>
          </a:p>
          <a:p>
            <a:pPr lvl="1"/>
            <a:r>
              <a:rPr lang="en-US" dirty="0"/>
              <a:t>w</a:t>
            </a:r>
            <a:r>
              <a:rPr lang="en-US" dirty="0" smtClean="0"/>
              <a:t>e’re OK if </a:t>
            </a:r>
            <a:r>
              <a:rPr lang="en-US" u="sng" dirty="0" smtClean="0"/>
              <a:t>either</a:t>
            </a:r>
            <a:r>
              <a:rPr lang="en-US" dirty="0" smtClean="0"/>
              <a:t> old bits </a:t>
            </a:r>
            <a:r>
              <a:rPr lang="en-US" u="sng" dirty="0" smtClean="0"/>
              <a:t>or</a:t>
            </a:r>
            <a:r>
              <a:rPr lang="en-US" dirty="0" smtClean="0"/>
              <a:t> new bits are unpredictable</a:t>
            </a:r>
          </a:p>
        </p:txBody>
      </p:sp>
    </p:spTree>
    <p:extLst>
      <p:ext uri="{BB962C8B-B14F-4D97-AF65-F5344CB8AC3E}">
        <p14:creationId xmlns:p14="http://schemas.microsoft.com/office/powerpoint/2010/main" val="4603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Problem:</a:t>
            </a:r>
            <a:r>
              <a:rPr lang="en-US" dirty="0" smtClean="0"/>
              <a:t> How do you know when you have enough randomness?</a:t>
            </a:r>
          </a:p>
          <a:p>
            <a:pPr lvl="1"/>
            <a:r>
              <a:rPr lang="en-US" dirty="0" smtClean="0"/>
              <a:t>Usual solution: collect way too much, just to be sure</a:t>
            </a:r>
            <a:endParaRPr lang="en-US" dirty="0"/>
          </a:p>
          <a:p>
            <a:endParaRPr lang="en-US" dirty="0" smtClean="0"/>
          </a:p>
          <a:p>
            <a:r>
              <a:rPr lang="en-US" b="1" dirty="0" smtClean="0"/>
              <a:t>Problem:</a:t>
            </a:r>
            <a:r>
              <a:rPr lang="en-US" dirty="0" smtClean="0"/>
              <a:t> not much entropy on boot</a:t>
            </a:r>
          </a:p>
          <a:p>
            <a:pPr lvl="1"/>
            <a:r>
              <a:rPr lang="en-US" dirty="0" smtClean="0"/>
              <a:t>But need to generate keys</a:t>
            </a:r>
          </a:p>
          <a:p>
            <a:pPr lvl="1"/>
            <a:r>
              <a:rPr lang="en-US" dirty="0" smtClean="0"/>
              <a:t>Possible solution: save pseudorandom value before shutdown</a:t>
            </a:r>
          </a:p>
        </p:txBody>
      </p:sp>
      <p:sp>
        <p:nvSpPr>
          <p:cNvPr id="7" name="Title 1"/>
          <p:cNvSpPr>
            <a:spLocks noGrp="1"/>
          </p:cNvSpPr>
          <p:nvPr>
            <p:ph type="title"/>
          </p:nvPr>
        </p:nvSpPr>
        <p:spPr>
          <a:xfrm>
            <a:off x="457200" y="274639"/>
            <a:ext cx="8229600" cy="1143000"/>
          </a:xfrm>
        </p:spPr>
        <p:txBody>
          <a:bodyPr>
            <a:normAutofit fontScale="90000"/>
          </a:bodyPr>
          <a:lstStyle/>
          <a:p>
            <a:r>
              <a:rPr lang="en-US" dirty="0" smtClean="0"/>
              <a:t>Generating Unpredictable Bits from the Environment</a:t>
            </a:r>
            <a:endParaRPr lang="en-US" dirty="0"/>
          </a:p>
        </p:txBody>
      </p:sp>
    </p:spTree>
    <p:extLst>
      <p:ext uri="{BB962C8B-B14F-4D97-AF65-F5344CB8AC3E}">
        <p14:creationId xmlns:p14="http://schemas.microsoft.com/office/powerpoint/2010/main" val="46209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Diversity in Random Sources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We’re OK as long as </a:t>
            </a:r>
            <a:r>
              <a:rPr lang="en-US" u="sng" dirty="0" smtClean="0"/>
              <a:t>some</a:t>
            </a:r>
            <a:r>
              <a:rPr lang="en-US" dirty="0" smtClean="0"/>
              <a:t> of them are unpredictable to the adversary</a:t>
            </a:r>
          </a:p>
          <a:p>
            <a:pPr lvl="1"/>
            <a:r>
              <a:rPr lang="en-US" dirty="0" smtClean="0"/>
              <a:t>And those sources have enough entropy</a:t>
            </a:r>
          </a:p>
          <a:p>
            <a:pPr lvl="1"/>
            <a:r>
              <a:rPr lang="en-US" dirty="0" smtClean="0"/>
              <a:t>We don’t have to know which ones are unpredictable</a:t>
            </a:r>
            <a:endParaRPr lang="en-US" dirty="0"/>
          </a:p>
        </p:txBody>
      </p:sp>
    </p:spTree>
    <p:extLst>
      <p:ext uri="{BB962C8B-B14F-4D97-AF65-F5344CB8AC3E}">
        <p14:creationId xmlns:p14="http://schemas.microsoft.com/office/powerpoint/2010/main" val="228658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3102"/>
            <a:ext cx="8229600" cy="2971799"/>
          </a:xfrm>
        </p:spPr>
        <p:txBody>
          <a:bodyPr>
            <a:normAutofit fontScale="92500"/>
          </a:bodyPr>
          <a:lstStyle/>
          <a:p>
            <a:pPr marL="0" indent="0">
              <a:buNone/>
            </a:pPr>
            <a:r>
              <a:rPr lang="en-US" dirty="0" smtClean="0"/>
              <a:t>(Pseudo)randomness generation: </a:t>
            </a:r>
          </a:p>
          <a:p>
            <a:pPr marL="0" indent="0">
              <a:buNone/>
            </a:pPr>
            <a:r>
              <a:rPr lang="en-US" dirty="0" smtClean="0"/>
              <a:t>Easy in theory, surprisingly tricky in practice</a:t>
            </a:r>
          </a:p>
          <a:p>
            <a:pPr marL="0" indent="0">
              <a:buNone/>
            </a:pPr>
            <a:endParaRPr lang="en-US" dirty="0"/>
          </a:p>
          <a:p>
            <a:pPr marL="0" indent="0">
              <a:buNone/>
            </a:pPr>
            <a:r>
              <a:rPr lang="en-US" b="1" dirty="0" smtClean="0">
                <a:solidFill>
                  <a:schemeClr val="tx2">
                    <a:lumMod val="60000"/>
                    <a:lumOff val="40000"/>
                  </a:schemeClr>
                </a:solidFill>
              </a:rPr>
              <a:t>Homework: find examples of systems that were broken due to weakness in (pseudo)randomness</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00351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Message Integrity</a:t>
            </a:r>
          </a:p>
          <a:p>
            <a:pPr marL="0" lvl="1" indent="0">
              <a:buNone/>
            </a:pPr>
            <a:r>
              <a:rPr lang="en-US" sz="3200" dirty="0" smtClean="0"/>
              <a:t>Randomness /Pseudorandomness</a:t>
            </a:r>
          </a:p>
          <a:p>
            <a:r>
              <a:rPr lang="en-US" b="1" dirty="0" smtClean="0"/>
              <a:t>Next…</a:t>
            </a:r>
            <a:endParaRPr lang="en-US" dirty="0" smtClean="0"/>
          </a:p>
          <a:p>
            <a:pPr marL="0" lvl="1" indent="0">
              <a:buNone/>
            </a:pPr>
            <a:r>
              <a:rPr lang="en-US" sz="3200" dirty="0"/>
              <a:t>Confidentiality: Stream Ciphers, Block </a:t>
            </a:r>
            <a:r>
              <a:rPr lang="en-US" sz="3200" dirty="0" smtClean="0"/>
              <a:t>Ciphers</a:t>
            </a:r>
          </a:p>
          <a:p>
            <a:pPr marL="0" lvl="1" indent="0">
              <a:buNone/>
            </a:pPr>
            <a:r>
              <a:rPr lang="en-US" sz="3200" dirty="0" smtClean="0"/>
              <a:t>Key Exchange, Key Management, Public Key Crypto</a:t>
            </a:r>
            <a:endParaRPr lang="en-US" dirty="0"/>
          </a:p>
        </p:txBody>
      </p:sp>
    </p:spTree>
    <p:extLst>
      <p:ext uri="{BB962C8B-B14F-4D97-AF65-F5344CB8AC3E}">
        <p14:creationId xmlns:p14="http://schemas.microsoft.com/office/powerpoint/2010/main" val="34505428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Linux RDRAND controversy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Intel hardware random number generator (RDRAND instruction)</a:t>
            </a:r>
          </a:p>
          <a:p>
            <a:endParaRPr lang="en-US" dirty="0" smtClean="0"/>
          </a:p>
          <a:p>
            <a:r>
              <a:rPr lang="en-US" dirty="0" smtClean="0"/>
              <a:t>Closed source driver</a:t>
            </a:r>
          </a:p>
          <a:p>
            <a:endParaRPr lang="en-US" dirty="0" smtClean="0"/>
          </a:p>
          <a:p>
            <a:r>
              <a:rPr lang="en-US" dirty="0" smtClean="0"/>
              <a:t>Could be compromised by NSA?!</a:t>
            </a:r>
          </a:p>
        </p:txBody>
      </p:sp>
    </p:spTree>
    <p:extLst>
      <p:ext uri="{BB962C8B-B14F-4D97-AF65-F5344CB8AC3E}">
        <p14:creationId xmlns:p14="http://schemas.microsoft.com/office/powerpoint/2010/main" val="29258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42" y="0"/>
            <a:ext cx="4804759" cy="682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848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385" y="0"/>
            <a:ext cx="624871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611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of random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Even if RDRAND is totally compromised by NSA:</a:t>
            </a:r>
          </a:p>
          <a:p>
            <a:pPr lvl="1"/>
            <a:r>
              <a:rPr lang="en-US" dirty="0" smtClean="0"/>
              <a:t>Adding RDRAND as a source makes it no worse</a:t>
            </a:r>
          </a:p>
          <a:p>
            <a:pPr lvl="1"/>
            <a:r>
              <a:rPr lang="en-US" dirty="0" smtClean="0"/>
              <a:t>Improves security for everyone whose adversary is </a:t>
            </a:r>
            <a:r>
              <a:rPr lang="en-US" u="sng" dirty="0" smtClean="0"/>
              <a:t>not</a:t>
            </a:r>
            <a:r>
              <a:rPr lang="en-US" dirty="0" smtClean="0"/>
              <a:t> the NSA</a:t>
            </a:r>
            <a:endParaRPr lang="en-US" dirty="0"/>
          </a:p>
        </p:txBody>
      </p:sp>
    </p:spTree>
    <p:extLst>
      <p:ext uri="{BB962C8B-B14F-4D97-AF65-F5344CB8AC3E}">
        <p14:creationId xmlns:p14="http://schemas.microsoft.com/office/powerpoint/2010/main" val="2983571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Candidate </a:t>
            </a:r>
            <a:r>
              <a:rPr lang="en-US" sz="2800" b="1" i="1" dirty="0" smtClean="0"/>
              <a:t>f</a:t>
            </a:r>
            <a:r>
              <a:rPr lang="en-US" sz="2800" dirty="0" smtClean="0"/>
              <a:t>: </a:t>
            </a:r>
            <a:br>
              <a:rPr lang="en-US" sz="2800" dirty="0" smtClean="0"/>
            </a:br>
            <a:r>
              <a:rPr lang="en-US" sz="2800" b="1" dirty="0" smtClean="0">
                <a:solidFill>
                  <a:schemeClr val="accent1"/>
                </a:solidFill>
              </a:rPr>
              <a:t>Random function</a:t>
            </a:r>
          </a:p>
          <a:p>
            <a:pPr lvl="1">
              <a:spcBef>
                <a:spcPts val="1200"/>
              </a:spcBef>
              <a:spcAft>
                <a:spcPts val="600"/>
              </a:spcAft>
              <a:buNone/>
            </a:pPr>
            <a:r>
              <a:rPr lang="en-US" sz="2400" i="1" dirty="0" smtClean="0"/>
              <a:t>Input:</a:t>
            </a:r>
            <a:r>
              <a:rPr lang="en-US" sz="2400" dirty="0" smtClean="0"/>
              <a:t> 	Any size up to huge maximum</a:t>
            </a:r>
          </a:p>
          <a:p>
            <a:pPr lvl="1">
              <a:spcAft>
                <a:spcPts val="600"/>
              </a:spcAft>
              <a:buNone/>
            </a:pPr>
            <a:r>
              <a:rPr lang="en-US" sz="2400" i="1" dirty="0" smtClean="0"/>
              <a:t>Output:</a:t>
            </a:r>
            <a:r>
              <a:rPr lang="en-US" sz="2400" dirty="0" smtClean="0"/>
              <a:t> 	Fixed size (e.g. 256 bits)</a:t>
            </a:r>
          </a:p>
          <a:p>
            <a:pPr marL="460375" lvl="1" indent="-3175">
              <a:spcAft>
                <a:spcPts val="600"/>
              </a:spcAft>
              <a:buNone/>
            </a:pPr>
            <a:r>
              <a:rPr lang="en-US" sz="2400" dirty="0" smtClean="0"/>
              <a:t>Defined by a giant lookup table that’s</a:t>
            </a:r>
            <a:br>
              <a:rPr lang="en-US" sz="2400" dirty="0" smtClean="0"/>
            </a:br>
            <a:r>
              <a:rPr lang="en-US" sz="2400" dirty="0" smtClean="0"/>
              <a:t>filled in by flipping coins</a:t>
            </a:r>
          </a:p>
          <a:p>
            <a:pPr lvl="1">
              <a:buNone/>
              <a:tabLst>
                <a:tab pos="1260475" algn="l"/>
              </a:tabLst>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a:p>
            <a:pPr>
              <a:spcBef>
                <a:spcPts val="3000"/>
              </a:spcBef>
              <a:tabLst>
                <a:tab pos="1260475" algn="l"/>
              </a:tabLst>
            </a:pPr>
            <a:r>
              <a:rPr lang="en-US" sz="2800" dirty="0" smtClean="0"/>
              <a:t>Completely </a:t>
            </a:r>
            <a:r>
              <a:rPr lang="en-US" sz="2800" u="sng" dirty="0" smtClean="0"/>
              <a:t>impractical</a:t>
            </a:r>
          </a:p>
          <a:p>
            <a:pPr>
              <a:spcBef>
                <a:spcPts val="1800"/>
              </a:spcBef>
              <a:tabLst>
                <a:tab pos="1260475" algn="l"/>
              </a:tabLst>
            </a:pPr>
            <a:r>
              <a:rPr lang="en-US" sz="2800" dirty="0"/>
              <a:t>P</a:t>
            </a:r>
            <a:r>
              <a:rPr lang="en-US" sz="2800" dirty="0" smtClean="0"/>
              <a:t>rovably </a:t>
            </a:r>
            <a:r>
              <a:rPr lang="en-US" sz="2800" u="sng" dirty="0" smtClean="0"/>
              <a:t>secure</a:t>
            </a:r>
          </a:p>
          <a:p>
            <a:pPr marL="0" lvl="1" indent="0">
              <a:buNone/>
              <a:tabLst>
                <a:tab pos="1260475" algn="l"/>
              </a:tabLst>
            </a:pPr>
            <a:r>
              <a:rPr lang="en-US" sz="2400" dirty="0" smtClean="0"/>
              <a:t/>
            </a:r>
            <a:br>
              <a:rPr lang="en-US" sz="2400" dirty="0" smtClean="0"/>
            </a:br>
            <a:endParaRPr lang="en-US" sz="2400" dirty="0" smtClean="0"/>
          </a:p>
        </p:txBody>
      </p:sp>
      <p:grpSp>
        <p:nvGrpSpPr>
          <p:cNvPr id="6" name="Group 5"/>
          <p:cNvGrpSpPr/>
          <p:nvPr/>
        </p:nvGrpSpPr>
        <p:grpSpPr>
          <a:xfrm>
            <a:off x="1808482" y="3308997"/>
            <a:ext cx="3834078" cy="1713087"/>
            <a:chOff x="1551851" y="1710268"/>
            <a:chExt cx="2875558" cy="2284115"/>
          </a:xfrm>
        </p:grpSpPr>
        <p:sp>
          <p:nvSpPr>
            <p:cNvPr id="3" name="TextBox 2"/>
            <p:cNvSpPr txBox="1"/>
            <p:nvPr/>
          </p:nvSpPr>
          <p:spPr>
            <a:xfrm rot="5400000">
              <a:off x="1566255" y="3556482"/>
              <a:ext cx="529552" cy="346249"/>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547456" y="3546098"/>
              <a:ext cx="529552" cy="346249"/>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1710268"/>
              <a:ext cx="2875558" cy="1723549"/>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7112000" y="3859770"/>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7112000" y="4343402"/>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18169023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829299"/>
          </a:xfrm>
        </p:spPr>
        <p:txBody>
          <a:bodyPr>
            <a:normAutofit fontScale="92500" lnSpcReduction="20000"/>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7112000" y="5059919"/>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37002619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57799"/>
          </a:xfrm>
        </p:spPr>
        <p:txBody>
          <a:bodyPr>
            <a:noAutofit/>
          </a:bodyPr>
          <a:lstStyle/>
          <a:p>
            <a:r>
              <a:rPr lang="en-US" sz="2800" dirty="0" smtClean="0"/>
              <a:t>Formal definition of a secure </a:t>
            </a:r>
            <a:r>
              <a:rPr lang="en-US" sz="2800" b="1" dirty="0" smtClean="0"/>
              <a:t>PRF</a:t>
            </a:r>
            <a:r>
              <a:rPr lang="en-US" sz="2800"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400" dirty="0" smtClean="0"/>
              <a:t>We say </a:t>
            </a:r>
            <a:r>
              <a:rPr lang="en-US" sz="2400" b="1" i="1" dirty="0" smtClean="0"/>
              <a:t>f</a:t>
            </a:r>
            <a:r>
              <a:rPr lang="en-US" sz="2400" dirty="0" smtClean="0"/>
              <a:t> is a </a:t>
            </a:r>
            <a:r>
              <a:rPr lang="en-US" sz="2400" i="1" dirty="0" smtClean="0"/>
              <a:t>secure PRF </a:t>
            </a:r>
            <a:r>
              <a:rPr lang="en-US" sz="2400" dirty="0" smtClean="0"/>
              <a:t>if Mallory can’t do better than random guessing*</a:t>
            </a:r>
          </a:p>
          <a:p>
            <a:pPr marL="0" lvl="1" indent="0">
              <a:spcBef>
                <a:spcPts val="1800"/>
              </a:spcBef>
              <a:buNone/>
            </a:pPr>
            <a:r>
              <a:rPr lang="en-US" sz="2400" dirty="0" smtClean="0"/>
              <a:t>i.e., </a:t>
            </a:r>
            <a:r>
              <a:rPr lang="en-US" sz="2400" b="1" i="1" dirty="0" smtClean="0"/>
              <a:t>f</a:t>
            </a:r>
            <a:r>
              <a:rPr lang="en-US" sz="2400" b="1" baseline="-25000" dirty="0" smtClean="0"/>
              <a:t>k</a:t>
            </a:r>
            <a:r>
              <a:rPr lang="en-US" sz="2400" dirty="0" smtClean="0"/>
              <a:t> is indistinguishable </a:t>
            </a:r>
            <a:r>
              <a:rPr lang="en-US" sz="2400" dirty="0"/>
              <a:t>in practice from a random function, unless you know </a:t>
            </a:r>
            <a:r>
              <a:rPr lang="en-US" sz="2400" b="1" dirty="0" smtClean="0"/>
              <a:t>k.</a:t>
            </a:r>
            <a:endParaRPr lang="en-US" sz="2400" dirty="0" smtClean="0"/>
          </a:p>
          <a:p>
            <a:pPr marL="55563" lvl="1" indent="0">
              <a:spcBef>
                <a:spcPts val="3000"/>
              </a:spcBef>
              <a:buNone/>
              <a:tabLst>
                <a:tab pos="457200" algn="l"/>
              </a:tabLst>
            </a:pPr>
            <a:r>
              <a:rPr lang="en-US" sz="2000" dirty="0" smtClean="0"/>
              <a:t>Important fact: There’s an algorithm that 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7143750" y="5543552"/>
            <a:ext cx="1800690" cy="707886"/>
          </a:xfrm>
          <a:prstGeom prst="rect">
            <a:avLst/>
          </a:prstGeom>
          <a:noFill/>
        </p:spPr>
        <p:txBody>
          <a:bodyPr wrap="square" rtlCol="0">
            <a:spAutoFit/>
          </a:bodyPr>
          <a:lstStyle/>
          <a:p>
            <a:pPr marL="0" lvl="1"/>
            <a:r>
              <a:rPr lang="en-US" sz="2000" dirty="0" smtClean="0">
                <a:solidFill>
                  <a:schemeClr val="accent5">
                    <a:lumMod val="75000"/>
                  </a:schemeClr>
                </a:solidFill>
              </a:rPr>
              <a:t>[What is it?]    </a:t>
            </a:r>
            <a:br>
              <a:rPr lang="en-US" sz="2000" dirty="0" smtClean="0">
                <a:solidFill>
                  <a:schemeClr val="accent5">
                    <a:lumMod val="75000"/>
                  </a:schemeClr>
                </a:solidFill>
              </a:rPr>
            </a:br>
            <a:r>
              <a:rPr lang="en-US" sz="2000" dirty="0" smtClean="0">
                <a:solidFill>
                  <a:schemeClr val="accent5">
                    <a:lumMod val="75000"/>
                  </a:schemeClr>
                </a:solidFill>
              </a:rPr>
              <a:t>[How to fix it?]</a:t>
            </a:r>
          </a:p>
        </p:txBody>
      </p:sp>
    </p:spTree>
    <p:extLst>
      <p:ext uri="{BB962C8B-B14F-4D97-AF65-F5344CB8AC3E}">
        <p14:creationId xmlns:p14="http://schemas.microsoft.com/office/powerpoint/2010/main" val="1263183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8503"/>
            <a:ext cx="8229600" cy="5200649"/>
          </a:xfrm>
        </p:spPr>
        <p:txBody>
          <a:bodyPr>
            <a:normAutofit fontScale="92500" lnSpcReduction="10000"/>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be 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749578" y="2470151"/>
            <a:ext cx="6541104" cy="514351"/>
            <a:chOff x="1266372" y="2743200"/>
            <a:chExt cx="4905828" cy="685800"/>
          </a:xfrm>
        </p:grpSpPr>
        <p:sp>
          <p:nvSpPr>
            <p:cNvPr id="5" name="TextBox 4"/>
            <p:cNvSpPr txBox="1"/>
            <p:nvPr/>
          </p:nvSpPr>
          <p:spPr>
            <a:xfrm>
              <a:off x="2310183" y="2743200"/>
              <a:ext cx="446276" cy="49244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16310" y="2743200"/>
              <a:ext cx="517801" cy="49244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6"/>
              <a:ext cx="221596" cy="49244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4"/>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620063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30250"/>
            <a:ext cx="8229600" cy="4756152"/>
          </a:xfrm>
        </p:spPr>
        <p:txBody>
          <a:bodyPr>
            <a:normAutofit/>
          </a:bodyPr>
          <a:lstStyle/>
          <a:p>
            <a:pPr marL="457200" indent="-457200">
              <a:buFont typeface="Arial"/>
              <a:buChar char="•"/>
            </a:pPr>
            <a:r>
              <a:rPr lang="en-US" sz="3000" dirty="0" smtClean="0"/>
              <a:t>Annoying question:</a:t>
            </a:r>
            <a:br>
              <a:rPr lang="en-US" sz="3000" dirty="0" smtClean="0"/>
            </a:br>
            <a:r>
              <a:rPr lang="en-US" sz="3000" b="1" dirty="0" smtClean="0"/>
              <a:t>Do PRFs actually exist? </a:t>
            </a:r>
          </a:p>
          <a:p>
            <a:pPr marL="457200" indent="-457200">
              <a:buFont typeface="Arial"/>
              <a:buChar char="•"/>
            </a:pPr>
            <a:r>
              <a:rPr lang="en-US" sz="3000" dirty="0" smtClean="0"/>
              <a:t>Annoying answer:</a:t>
            </a:r>
            <a:br>
              <a:rPr lang="en-US" sz="3000" dirty="0" smtClean="0"/>
            </a:br>
            <a:r>
              <a:rPr lang="en-US" sz="3000" b="1" i="1" dirty="0" smtClean="0"/>
              <a:t>We don’t know!</a:t>
            </a:r>
            <a:endParaRPr lang="en-US" sz="3000" dirty="0" smtClean="0"/>
          </a:p>
          <a:p>
            <a:pPr marL="457200" indent="-457200">
              <a:buFont typeface="Arial"/>
              <a:buChar char="•"/>
            </a:pPr>
            <a:r>
              <a:rPr lang="en-US" sz="3000" dirty="0" smtClean="0"/>
              <a:t>So how do we get a MAC?</a:t>
            </a:r>
          </a:p>
          <a:p>
            <a:pPr lvl="1"/>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spTree>
    <p:extLst>
      <p:ext uri="{BB962C8B-B14F-4D97-AF65-F5344CB8AC3E}">
        <p14:creationId xmlns:p14="http://schemas.microsoft.com/office/powerpoint/2010/main" val="2832293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1089</TotalTime>
  <Words>2539</Words>
  <Application>Microsoft Macintosh PowerPoint</Application>
  <PresentationFormat>On-screen Show (4:3)</PresentationFormat>
  <Paragraphs>583</Paragraphs>
  <Slides>48</Slides>
  <Notes>44</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Equation</vt:lpstr>
      <vt:lpstr>Message Integrity and  Pseudorandom Functions COS 432: Information Security </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Randomness and Pseudorandomness</vt:lpstr>
      <vt:lpstr>PowerPoint Presentation</vt:lpstr>
      <vt:lpstr>Where Does Randomness Come From?</vt:lpstr>
      <vt:lpstr>PowerPoint Presentation</vt:lpstr>
      <vt:lpstr>One of these is random. Which one?</vt:lpstr>
      <vt:lpstr>PowerPoint Presentation</vt:lpstr>
      <vt:lpstr>PowerPoint Presentation</vt:lpstr>
      <vt:lpstr>PowerPoint Presentation</vt:lpstr>
      <vt:lpstr>PowerPoint Presentation</vt:lpstr>
      <vt:lpstr>True Randomness</vt:lpstr>
      <vt:lpstr>One Way to Get Random Numbers</vt:lpstr>
      <vt:lpstr>PowerPoint Presentation</vt:lpstr>
      <vt:lpstr>PowerPoint Presentation</vt:lpstr>
      <vt:lpstr>Pseudorandom Generator</vt:lpstr>
      <vt:lpstr>PRG game: Us vs. Mallory</vt:lpstr>
      <vt:lpstr>PRF vs. PRG</vt:lpstr>
      <vt:lpstr>Generating a PRG from PRF</vt:lpstr>
      <vt:lpstr>Forward Secrecy</vt:lpstr>
      <vt:lpstr>Forward-Secure PRG</vt:lpstr>
      <vt:lpstr>Randomness/Pseudorandomness as a System Service</vt:lpstr>
      <vt:lpstr>Measuring Physical Randomness</vt:lpstr>
      <vt:lpstr>Correcting Bias</vt:lpstr>
      <vt:lpstr>Generating random Unpredictable Bits</vt:lpstr>
      <vt:lpstr>Generating Unpredictable Bits from the Environment</vt:lpstr>
      <vt:lpstr>Generating Unpredictable Bits from the Environment</vt:lpstr>
      <vt:lpstr>Diversity in Random Sources</vt:lpstr>
      <vt:lpstr>PowerPoint Presentation</vt:lpstr>
      <vt:lpstr>PowerPoint Presentation</vt:lpstr>
      <vt:lpstr>Example: Linux RDRAND controversy</vt:lpstr>
      <vt:lpstr>PowerPoint Presentation</vt:lpstr>
      <vt:lpstr>PowerPoint Presentation</vt:lpstr>
      <vt:lpstr>Diversity of random sources is good</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53</cp:revision>
  <cp:lastPrinted>2016-09-21T14:20:26Z</cp:lastPrinted>
  <dcterms:created xsi:type="dcterms:W3CDTF">2016-09-19T02:19:45Z</dcterms:created>
  <dcterms:modified xsi:type="dcterms:W3CDTF">2016-09-28T18:24:11Z</dcterms:modified>
</cp:coreProperties>
</file>