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3" r:id="rId17"/>
    <p:sldId id="267" r:id="rId18"/>
    <p:sldId id="275" r:id="rId19"/>
    <p:sldId id="26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196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8307C-0713-4F62-A096-45EB9122329C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E474-59FA-455F-8285-365FD2A2D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AB7E-5527-4D45-B5C9-123F7E038BE4}" type="datetimeFigureOut">
              <a:rPr lang="en-US" smtClean="0"/>
              <a:t>04/07/2016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uter_(computing))" TargetMode="External"/><Relationship Id="rId2" Type="http://schemas.openxmlformats.org/officeDocument/2006/relationships/hyperlink" Target="https://en.wikipedia.org/wiki/Default_gatewa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owtogeek.com/wp-content/uploads/2011/11/2011-11-29_132204.jpg" TargetMode="Externa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sk.wireshark.org/questions/27577/how-to-see-ip-to-macmapping-from-a-trac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shark.org/docs/wsug_html_chunked/ChAdvNameResolutionSec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lacksite.com/other/ftp.html" TargetMode="External"/><Relationship Id="rId2" Type="http://schemas.openxmlformats.org/officeDocument/2006/relationships/hyperlink" Target="http://www.jscape.com/blog/bid/80512/Active-v-s-Passive-FTP-Simplifie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serware.com/2009/06/first-few-milliseconds-of-https.html" TargetMode="External"/><Relationship Id="rId2" Type="http://schemas.openxmlformats.org/officeDocument/2006/relationships/hyperlink" Target="https://courses.engr.illinois.edu/cs461/secure/ECE422-Spring2016-Lecture-13-TL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wsug_html_chunked/ChWorkBuildDisplayFilterSection.html" TargetMode="External"/><Relationship Id="rId2" Type="http://schemas.openxmlformats.org/officeDocument/2006/relationships/hyperlink" Target="https://wiki.wireshark.org/DisplayFilt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wireshark.org/docs/dfref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MP4: 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CS461 / ECE422 – UIUC Spring 2016</a:t>
            </a:r>
          </a:p>
          <a:p>
            <a:r>
              <a:rPr lang="en-US" dirty="0" smtClean="0"/>
              <a:t>Simon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built-in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(e.g. Statistics)</a:t>
            </a:r>
          </a:p>
          <a:p>
            <a:r>
              <a:rPr lang="en-US" dirty="0" smtClean="0"/>
              <a:t>Packet/Packet Details Right-click menu</a:t>
            </a:r>
            <a:br>
              <a:rPr lang="en-US" dirty="0" smtClean="0"/>
            </a:br>
            <a:r>
              <a:rPr lang="en-US" dirty="0" smtClean="0"/>
              <a:t>(e.g. Follow TCP Stream)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7" t="6351" r="72401" b="78910"/>
          <a:stretch/>
        </p:blipFill>
        <p:spPr>
          <a:xfrm>
            <a:off x="838200" y="3261110"/>
            <a:ext cx="3429000" cy="2915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4" t="41347" r="62056" b="42696"/>
          <a:stretch/>
        </p:blipFill>
        <p:spPr>
          <a:xfrm>
            <a:off x="4673844" y="3261110"/>
            <a:ext cx="6679955" cy="29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Follow TCP Stream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t="10638" r="74657" b="52629"/>
          <a:stretch/>
        </p:blipFill>
        <p:spPr>
          <a:xfrm>
            <a:off x="7103533" y="1690688"/>
            <a:ext cx="4250267" cy="452405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85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Shows all packets in the same TCP stream: </a:t>
            </a:r>
            <a:r>
              <a:rPr lang="en-US" dirty="0" err="1" smtClean="0">
                <a:solidFill>
                  <a:srgbClr val="FF0000"/>
                </a:solidFill>
              </a:rPr>
              <a:t>tcp.stream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eq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</a:p>
          <a:p>
            <a:r>
              <a:rPr lang="en-US" dirty="0" smtClean="0"/>
              <a:t>Opens a new window that shows contents of all packets in readable format</a:t>
            </a:r>
          </a:p>
          <a:p>
            <a:r>
              <a:rPr lang="en-US" dirty="0" smtClean="0"/>
              <a:t>Option to save to a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7281333" y="1690688"/>
            <a:ext cx="1083734" cy="329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49734" y="1825625"/>
            <a:ext cx="2904066" cy="3169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96538" y="5853113"/>
            <a:ext cx="868363" cy="288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1: Identify network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gateway?</a:t>
            </a:r>
          </a:p>
          <a:p>
            <a:r>
              <a:rPr lang="en-US" dirty="0" smtClean="0"/>
              <a:t>Active vs. Passive FTP</a:t>
            </a:r>
          </a:p>
          <a:p>
            <a:r>
              <a:rPr lang="en-US" dirty="0" smtClean="0"/>
              <a:t>HTTPS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3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gateway?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6361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“A default gateway … [forwards] packets on to other networks. … The gateway is by definition a router.” (</a:t>
            </a:r>
            <a:r>
              <a:rPr lang="en-US" dirty="0" smtClean="0">
                <a:hlinkClick r:id="rId2"/>
              </a:rPr>
              <a:t>https://en.wikipedia.org/wiki/Default_gateway</a:t>
            </a:r>
            <a:r>
              <a:rPr lang="en-US" dirty="0" smtClean="0"/>
              <a:t>)</a:t>
            </a:r>
          </a:p>
          <a:p>
            <a:r>
              <a:rPr lang="en-US" dirty="0" smtClean="0"/>
              <a:t>“A router is a networking device that forwards data packets between computer networks.” (</a:t>
            </a:r>
            <a:r>
              <a:rPr lang="en-US" dirty="0" smtClean="0">
                <a:hlinkClick r:id="rId3"/>
              </a:rPr>
              <a:t>https://en.wikipedia.org/wiki/Router_(computing))</a:t>
            </a:r>
            <a:endParaRPr lang="en-US" dirty="0" smtClean="0"/>
          </a:p>
        </p:txBody>
      </p:sp>
      <p:pic>
        <p:nvPicPr>
          <p:cNvPr id="1026" name="Picture 2" descr="http://www.howtogeek.com/wp-content/uploads/2011/11/2011-11-29_132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61" y="2124755"/>
            <a:ext cx="5009239" cy="375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44561" y="5877832"/>
            <a:ext cx="50092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 smtClean="0">
                <a:hlinkClick r:id="rId5"/>
              </a:rPr>
              <a:t>http://www.howtogeek.com/wp-content/uploads/2011/11/2011-11-29_132204.jpg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2297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a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19843"/>
          </a:xfrm>
        </p:spPr>
        <p:txBody>
          <a:bodyPr>
            <a:noAutofit/>
          </a:bodyPr>
          <a:lstStyle/>
          <a:p>
            <a:r>
              <a:rPr lang="en-US" dirty="0" smtClean="0"/>
              <a:t>All traffics have to go through the network’s gateway.</a:t>
            </a:r>
          </a:p>
          <a:p>
            <a:r>
              <a:rPr lang="en-US" dirty="0" smtClean="0"/>
              <a:t>Look at the packets between a local host and a number of different external hosts (e.g. websites).</a:t>
            </a:r>
            <a:br>
              <a:rPr lang="en-US" dirty="0" smtClean="0"/>
            </a:br>
            <a:r>
              <a:rPr lang="en-US" dirty="0" smtClean="0"/>
              <a:t>Check the MAC addresses of the external hosts. Are they different?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See what other IP addresses are mapped with that MAC address.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87438" y="5062536"/>
            <a:ext cx="10017124" cy="965730"/>
            <a:chOff x="1087438" y="4080403"/>
            <a:chExt cx="10017124" cy="96573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40" t="10123" r="26552" b="84807"/>
            <a:stretch/>
          </p:blipFill>
          <p:spPr>
            <a:xfrm>
              <a:off x="1087438" y="4080403"/>
              <a:ext cx="10017124" cy="96573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8720666" y="4080403"/>
              <a:ext cx="2383895" cy="9657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77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Sidenote</a:t>
            </a:r>
            <a:r>
              <a:rPr lang="en-US" dirty="0" smtClean="0"/>
              <a:t>: IP-MAC address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necessarily 1:1 mapping.</a:t>
            </a:r>
          </a:p>
          <a:p>
            <a:r>
              <a:rPr lang="en-US" dirty="0" smtClean="0"/>
              <a:t>1 MAC address can be mapped to multiple IP addresses, as shown in the previous slide.</a:t>
            </a:r>
          </a:p>
          <a:p>
            <a:r>
              <a:rPr lang="en-US" dirty="0" smtClean="0"/>
              <a:t>1 IP address can be mapped to multiple MAC addresses (e.g. IP spoofing).</a:t>
            </a:r>
          </a:p>
          <a:p>
            <a:r>
              <a:rPr lang="en-US" dirty="0" smtClean="0"/>
              <a:t>How to see the complete mapping:</a:t>
            </a:r>
          </a:p>
          <a:p>
            <a:pPr lvl="1"/>
            <a:r>
              <a:rPr lang="en-US" dirty="0" smtClean="0"/>
              <a:t>Filter by source/destination MAC address</a:t>
            </a:r>
          </a:p>
          <a:p>
            <a:pPr lvl="1"/>
            <a:r>
              <a:rPr lang="en-US" dirty="0" smtClean="0"/>
              <a:t>Sort on IP address</a:t>
            </a:r>
          </a:p>
          <a:p>
            <a:pPr lvl="1"/>
            <a:r>
              <a:rPr lang="en-US" dirty="0" smtClean="0"/>
              <a:t>Or use </a:t>
            </a:r>
            <a:r>
              <a:rPr lang="en-US" dirty="0" err="1" smtClean="0"/>
              <a:t>tshark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https://ask.wireshark.org/questions/27577/how-to-see-ip-to-macmapping-from-a-trace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06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Sidenote</a:t>
            </a:r>
            <a:r>
              <a:rPr lang="en-US" dirty="0" smtClean="0"/>
              <a:t>: Name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&gt; Name Resolution &gt; Resolve Physical/Network/Transport Address</a:t>
            </a:r>
          </a:p>
          <a:p>
            <a:r>
              <a:rPr lang="en-US" dirty="0" smtClean="0"/>
              <a:t>Wireshark converts numerical addresses into (more) human readable formats.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https://www.wireshark.org/docs/wsug_html_chunked/ChAdvNameResolutionSection.html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useful, the conversion often fails and may give you wrong information (e.g. wrong hostname).</a:t>
            </a:r>
          </a:p>
          <a:p>
            <a:r>
              <a:rPr lang="en-US" dirty="0" smtClean="0"/>
              <a:t>Try “Resolve Network Address” on 4.1.1.pcap. Try it on </a:t>
            </a:r>
            <a:r>
              <a:rPr lang="en-US" dirty="0" err="1" smtClean="0"/>
              <a:t>IllinoisNet</a:t>
            </a:r>
            <a:r>
              <a:rPr lang="en-US" dirty="0" smtClean="0"/>
              <a:t>, then try again on different network (e.g. home).</a:t>
            </a:r>
          </a:p>
        </p:txBody>
      </p:sp>
    </p:spTree>
    <p:extLst>
      <p:ext uri="{BB962C8B-B14F-4D97-AF65-F5344CB8AC3E}">
        <p14:creationId xmlns:p14="http://schemas.microsoft.com/office/powerpoint/2010/main" val="92175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vs. Passive 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4133"/>
            <a:ext cx="10515600" cy="1892830"/>
          </a:xfrm>
        </p:spPr>
        <p:txBody>
          <a:bodyPr/>
          <a:lstStyle/>
          <a:p>
            <a:r>
              <a:rPr lang="en-US" dirty="0" smtClean="0"/>
              <a:t>Explanation: </a:t>
            </a:r>
            <a:r>
              <a:rPr lang="en-US" dirty="0" smtClean="0">
                <a:hlinkClick r:id="rId2"/>
              </a:rPr>
              <a:t>http://www.jscape.com/blog/bid/80512/Active-v-s-Passive-FTP-Simplified</a:t>
            </a:r>
            <a:endParaRPr lang="en-US" dirty="0" smtClean="0"/>
          </a:p>
          <a:p>
            <a:r>
              <a:rPr lang="en-US" dirty="0" smtClean="0"/>
              <a:t>With FTP session examples: </a:t>
            </a:r>
            <a:r>
              <a:rPr lang="en-US" dirty="0" smtClean="0">
                <a:hlinkClick r:id="rId3"/>
              </a:rPr>
              <a:t>http://slacksite.com/other/ftp.html</a:t>
            </a:r>
            <a:endParaRPr lang="en-US" dirty="0" smtClean="0"/>
          </a:p>
        </p:txBody>
      </p:sp>
      <p:pic>
        <p:nvPicPr>
          <p:cNvPr id="2052" name="Picture 4" descr="ftp active mode resized 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9273"/>
            <a:ext cx="5101911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68925" y="349091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Active FTP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81456" y="349091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Passive FTP</a:t>
            </a:r>
            <a:endParaRPr lang="en-US" b="1" dirty="0"/>
          </a:p>
        </p:txBody>
      </p:sp>
      <p:pic>
        <p:nvPicPr>
          <p:cNvPr id="1026" name="Picture 2" descr="ftp passive mode resized 6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7" y="1795462"/>
            <a:ext cx="53911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329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TLS Handshake (</a:t>
            </a:r>
            <a:r>
              <a:rPr lang="en-US" dirty="0" smtClean="0">
                <a:hlinkClick r:id="rId2"/>
              </a:rPr>
              <a:t>https://courses.engr.illinois.edu/cs461/secure/ECE422-Spring2016-Lecture-13-TLS.pdf</a:t>
            </a:r>
            <a:r>
              <a:rPr lang="en-US" dirty="0" smtClean="0"/>
              <a:t>)</a:t>
            </a:r>
          </a:p>
          <a:p>
            <a:r>
              <a:rPr lang="en-US" dirty="0"/>
              <a:t>The First Few Milliseconds of an HTTPS </a:t>
            </a:r>
            <a:r>
              <a:rPr lang="en-US" dirty="0" smtClean="0"/>
              <a:t>Connection (</a:t>
            </a:r>
            <a:r>
              <a:rPr lang="en-US" dirty="0" smtClean="0">
                <a:hlinkClick r:id="rId3"/>
              </a:rPr>
              <a:t>http://www.moserware.com/2009/06/first-few-milliseconds-of-https.html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840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to understand the result shown by Wireshark and make sure it is as expected.</a:t>
            </a:r>
          </a:p>
          <a:p>
            <a:r>
              <a:rPr lang="en-US" dirty="0" smtClean="0"/>
              <a:t>Get familiar with filter syntax and take advantage of it. Expressions made of multiple filters will save you from tedious scrolling.</a:t>
            </a:r>
          </a:p>
          <a:p>
            <a:r>
              <a:rPr lang="en-US" dirty="0" smtClean="0"/>
              <a:t>Try capturing your own network traffic and analyze it.</a:t>
            </a:r>
          </a:p>
          <a:p>
            <a:r>
              <a:rPr lang="en-US" dirty="0" smtClean="0"/>
              <a:t>Don’t make assumptions and limit your search from the beginning. For example, an IP address not within the standard private network address space could still be a private IP address in the local network.</a:t>
            </a:r>
          </a:p>
        </p:txBody>
      </p:sp>
    </p:spTree>
    <p:extLst>
      <p:ext uri="{BB962C8B-B14F-4D97-AF65-F5344CB8AC3E}">
        <p14:creationId xmlns:p14="http://schemas.microsoft.com/office/powerpoint/2010/main" val="2130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Goals</a:t>
            </a:r>
          </a:p>
          <a:p>
            <a:r>
              <a:rPr lang="en-US" dirty="0" smtClean="0"/>
              <a:t>Checkpoint 1</a:t>
            </a:r>
          </a:p>
          <a:p>
            <a:pPr lvl="1"/>
            <a:r>
              <a:rPr lang="en-US" dirty="0" smtClean="0"/>
              <a:t>Learn how to use Wireshark</a:t>
            </a:r>
          </a:p>
          <a:p>
            <a:pPr lvl="1"/>
            <a:r>
              <a:rPr lang="en-US" dirty="0" smtClean="0"/>
              <a:t>Identify network activities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 attacks or vulnerabilities</a:t>
            </a:r>
          </a:p>
          <a:p>
            <a:r>
              <a:rPr lang="en-US" dirty="0" smtClean="0"/>
              <a:t>Checkpoint 2</a:t>
            </a:r>
          </a:p>
          <a:p>
            <a:pPr lvl="1"/>
            <a:r>
              <a:rPr lang="en-US" dirty="0" smtClean="0"/>
              <a:t>Attack a network and extract information</a:t>
            </a:r>
          </a:p>
          <a:p>
            <a:pPr lvl="1"/>
            <a:r>
              <a:rPr lang="en-US" dirty="0" smtClean="0"/>
              <a:t>Programmatically detect attacks from network traces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your own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choose the correct network </a:t>
            </a:r>
            <a:r>
              <a:rPr lang="en-US" smtClean="0"/>
              <a:t>interface.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071"/>
            <a:ext cx="9144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read MP4 Release announcement on Piazza (@414).</a:t>
            </a:r>
          </a:p>
          <a:p>
            <a:pPr lvl="1"/>
            <a:r>
              <a:rPr lang="en-US" dirty="0" smtClean="0"/>
              <a:t>MP4 office hours will be held at Siebel Center </a:t>
            </a:r>
            <a:r>
              <a:rPr lang="en-US" b="1" dirty="0" smtClean="0"/>
              <a:t>Room 1129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Try to come on Mondays and Tuesdays, and avoid Thursdays and Fridays.</a:t>
            </a:r>
          </a:p>
          <a:p>
            <a:pPr lvl="1"/>
            <a:r>
              <a:rPr lang="en-US" dirty="0" smtClean="0"/>
              <a:t>DO NOT touch anything in that room.</a:t>
            </a:r>
          </a:p>
          <a:p>
            <a:r>
              <a:rPr lang="en-US" dirty="0" smtClean="0"/>
              <a:t>Please read the Checkpoint 2 Setup and start setting up your environment as soon </a:t>
            </a:r>
            <a:r>
              <a:rPr lang="en-US" smtClean="0"/>
              <a:t>as possible.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389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 1</a:t>
            </a:r>
          </a:p>
          <a:p>
            <a:pPr lvl="1"/>
            <a:r>
              <a:rPr lang="en-US" dirty="0" smtClean="0"/>
              <a:t>Wireshark – any version of Wireshark is fine</a:t>
            </a:r>
          </a:p>
          <a:p>
            <a:r>
              <a:rPr lang="en-US" dirty="0" smtClean="0"/>
              <a:t>Checkpoint 2</a:t>
            </a:r>
          </a:p>
          <a:p>
            <a:pPr lvl="1"/>
            <a:r>
              <a:rPr lang="en-US" dirty="0" smtClean="0"/>
              <a:t>Wireshark 32 bit</a:t>
            </a:r>
          </a:p>
          <a:p>
            <a:pPr lvl="1"/>
            <a:r>
              <a:rPr lang="en-US" dirty="0" err="1" smtClean="0"/>
              <a:t>Aircrack</a:t>
            </a:r>
            <a:r>
              <a:rPr lang="en-US" dirty="0" smtClean="0"/>
              <a:t>-ng Suite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smtClean="0"/>
              <a:t>Python 2.7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pkt</a:t>
            </a:r>
            <a:r>
              <a:rPr lang="en-US" dirty="0" smtClean="0"/>
              <a:t> Python library</a:t>
            </a:r>
          </a:p>
        </p:txBody>
      </p:sp>
    </p:spTree>
    <p:extLst>
      <p:ext uri="{BB962C8B-B14F-4D97-AF65-F5344CB8AC3E}">
        <p14:creationId xmlns:p14="http://schemas.microsoft.com/office/powerpoint/2010/main" val="38865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 1: How to use Wireshark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85933" cy="4351338"/>
          </a:xfrm>
        </p:spPr>
        <p:txBody>
          <a:bodyPr/>
          <a:lstStyle/>
          <a:p>
            <a:r>
              <a:rPr lang="en-US" dirty="0" smtClean="0"/>
              <a:t>Dig through “Packet Details”</a:t>
            </a:r>
          </a:p>
          <a:p>
            <a:r>
              <a:rPr lang="en-US" dirty="0" smtClean="0"/>
              <a:t>“Apply a display filter”</a:t>
            </a:r>
          </a:p>
          <a:p>
            <a:r>
              <a:rPr lang="en-US" dirty="0" smtClean="0"/>
              <a:t>Add your own columns to display</a:t>
            </a:r>
          </a:p>
          <a:p>
            <a:r>
              <a:rPr lang="en-US" dirty="0" smtClean="0"/>
              <a:t>Use other built-in features found in menus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995" y="1690688"/>
            <a:ext cx="414980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0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47067"/>
            <a:ext cx="10515600" cy="2129896"/>
          </a:xfrm>
        </p:spPr>
        <p:txBody>
          <a:bodyPr/>
          <a:lstStyle/>
          <a:p>
            <a:r>
              <a:rPr lang="en-US" dirty="0" smtClean="0"/>
              <a:t>Everything that Wireshark can tell you about the packet</a:t>
            </a:r>
          </a:p>
          <a:p>
            <a:pPr lvl="1"/>
            <a:r>
              <a:rPr lang="en-US" dirty="0" smtClean="0"/>
              <a:t>IP address, port numbers, MAC address, hostname, data,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" t="55703" r="25547" b="32770"/>
          <a:stretch/>
        </p:blipFill>
        <p:spPr>
          <a:xfrm>
            <a:off x="838200" y="1825625"/>
            <a:ext cx="10515600" cy="17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a display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4217"/>
            <a:ext cx="10515600" cy="3852745"/>
          </a:xfrm>
        </p:spPr>
        <p:txBody>
          <a:bodyPr/>
          <a:lstStyle/>
          <a:p>
            <a:r>
              <a:rPr lang="en-US" dirty="0" smtClean="0"/>
              <a:t>Shows packets that contain the information you are interested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hlinkClick r:id="rId2"/>
              </a:rPr>
              <a:t>https://wiki.wireshark.org/DisplayFilters</a:t>
            </a:r>
            <a:endParaRPr lang="en-US" dirty="0" smtClean="0"/>
          </a:p>
          <a:p>
            <a:r>
              <a:rPr lang="en-US" dirty="0" smtClean="0"/>
              <a:t>Filter expression basics and syntax: </a:t>
            </a:r>
            <a:r>
              <a:rPr lang="en-US" dirty="0" smtClean="0">
                <a:hlinkClick r:id="rId3"/>
              </a:rPr>
              <a:t>https://www.wireshark.org/docs/wsug_html_chunked/ChWorkBuildDisplayFilterSection.html</a:t>
            </a:r>
            <a:endParaRPr lang="en-US" dirty="0" smtClean="0"/>
          </a:p>
          <a:p>
            <a:r>
              <a:rPr lang="en-US" dirty="0" smtClean="0"/>
              <a:t>Filter Reference: </a:t>
            </a:r>
            <a:r>
              <a:rPr lang="en-US" dirty="0" smtClean="0">
                <a:hlinkClick r:id="rId4"/>
              </a:rPr>
              <a:t>https://www.wireshark.org/docs/dfref/</a:t>
            </a:r>
            <a:endParaRPr lang="en-US" dirty="0" smtClean="0"/>
          </a:p>
          <a:p>
            <a:pPr lvl="1"/>
            <a:r>
              <a:rPr lang="en-US" dirty="0" smtClean="0"/>
              <a:t>Ex) </a:t>
            </a:r>
            <a:r>
              <a:rPr lang="en-US" dirty="0" err="1" smtClean="0"/>
              <a:t>ip.addr</a:t>
            </a:r>
            <a:r>
              <a:rPr lang="en-US" dirty="0" smtClean="0"/>
              <a:t>, </a:t>
            </a:r>
            <a:r>
              <a:rPr lang="en-US" dirty="0" err="1" smtClean="0"/>
              <a:t>ip.src</a:t>
            </a:r>
            <a:r>
              <a:rPr lang="en-US" dirty="0" smtClean="0"/>
              <a:t>, </a:t>
            </a:r>
            <a:r>
              <a:rPr lang="en-US" dirty="0" err="1" smtClean="0"/>
              <a:t>ip.dst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" t="7700" r="57482" b="90384"/>
          <a:stretch/>
        </p:blipFill>
        <p:spPr>
          <a:xfrm>
            <a:off x="838200" y="1825626"/>
            <a:ext cx="10515600" cy="5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Ex) </a:t>
            </a:r>
            <a:r>
              <a:rPr lang="en-US" dirty="0" err="1" smtClean="0"/>
              <a:t>dns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1" r="45839" b="64544"/>
          <a:stretch/>
        </p:blipFill>
        <p:spPr>
          <a:xfrm>
            <a:off x="838200" y="1690688"/>
            <a:ext cx="4201692" cy="246742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7619" r="33343" b="68042"/>
          <a:stretch/>
        </p:blipFill>
        <p:spPr>
          <a:xfrm>
            <a:off x="4847770" y="3178629"/>
            <a:ext cx="5132255" cy="26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3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own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" t="10118" r="55019" b="83259"/>
          <a:stretch/>
        </p:blipFill>
        <p:spPr>
          <a:xfrm>
            <a:off x="2272490" y="1690688"/>
            <a:ext cx="7647021" cy="12252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38200" y="4253033"/>
            <a:ext cx="10515600" cy="1226194"/>
            <a:chOff x="838200" y="3359270"/>
            <a:chExt cx="10515600" cy="12261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" t="10076" r="38297" b="83292"/>
            <a:stretch/>
          </p:blipFill>
          <p:spPr>
            <a:xfrm>
              <a:off x="838200" y="3359719"/>
              <a:ext cx="10515600" cy="122574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436534" y="3359719"/>
              <a:ext cx="2235200" cy="12257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63468" y="3359270"/>
              <a:ext cx="2235200" cy="12257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own Arrow 9"/>
          <p:cNvSpPr/>
          <p:nvPr/>
        </p:nvSpPr>
        <p:spPr>
          <a:xfrm>
            <a:off x="5647267" y="3152708"/>
            <a:ext cx="897466" cy="863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own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9"/>
            <a:ext cx="10515601" cy="933978"/>
          </a:xfrm>
        </p:spPr>
        <p:txBody>
          <a:bodyPr/>
          <a:lstStyle/>
          <a:p>
            <a:r>
              <a:rPr lang="en-US" dirty="0" smtClean="0"/>
              <a:t>Right-click column header &gt; Column Preferences</a:t>
            </a:r>
            <a:br>
              <a:rPr lang="en-US" dirty="0" smtClean="0"/>
            </a:br>
            <a:r>
              <a:rPr lang="en-US" dirty="0" smtClean="0"/>
              <a:t>or Edit &gt; Preferences &gt; Appearance: Columns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0" t="9873" r="2703" b="54042"/>
          <a:stretch/>
        </p:blipFill>
        <p:spPr>
          <a:xfrm>
            <a:off x="1236131" y="2789784"/>
            <a:ext cx="9719735" cy="33871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74800" y="4148666"/>
            <a:ext cx="7078133" cy="38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74799" y="4786065"/>
            <a:ext cx="7078133" cy="389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694</Words>
  <Application>Microsoft Office PowerPoint</Application>
  <PresentationFormat>Widescreen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MP4: Network Security</vt:lpstr>
      <vt:lpstr>Introduction</vt:lpstr>
      <vt:lpstr>Required Tools</vt:lpstr>
      <vt:lpstr>Checkpoint 1: How to use Wireshark</vt:lpstr>
      <vt:lpstr>Packet Details</vt:lpstr>
      <vt:lpstr>Apply a display filter</vt:lpstr>
      <vt:lpstr>Ex) dns</vt:lpstr>
      <vt:lpstr>Add your own columns</vt:lpstr>
      <vt:lpstr>Add your own columns</vt:lpstr>
      <vt:lpstr>Use built-in features</vt:lpstr>
      <vt:lpstr>Ex) Follow TCP Stream</vt:lpstr>
      <vt:lpstr>Checkpoint 1: Identify network activities</vt:lpstr>
      <vt:lpstr>What is a gateway?</vt:lpstr>
      <vt:lpstr>How to identify a gateway</vt:lpstr>
      <vt:lpstr>Sidenote: IP-MAC address mapping</vt:lpstr>
      <vt:lpstr>Sidenote: Name Resolution</vt:lpstr>
      <vt:lpstr>Active vs. Passive FTP</vt:lpstr>
      <vt:lpstr>HTTPS connections</vt:lpstr>
      <vt:lpstr>Tips</vt:lpstr>
      <vt:lpstr>Capturing your own traffic</vt:lpstr>
      <vt:lpstr>Reminder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MP4: Network Security</dc:title>
  <dc:creator>Simon Kim</dc:creator>
  <cp:lastModifiedBy>Kim, Seoung Kyun</cp:lastModifiedBy>
  <cp:revision>55</cp:revision>
  <dcterms:created xsi:type="dcterms:W3CDTF">2016-03-31T07:22:14Z</dcterms:created>
  <dcterms:modified xsi:type="dcterms:W3CDTF">2016-04-07T14:50:38Z</dcterms:modified>
</cp:coreProperties>
</file>