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handoutMasterIdLst>
    <p:handoutMasterId r:id="rId40"/>
  </p:handoutMasterIdLst>
  <p:sldIdLst>
    <p:sldId id="696" r:id="rId2"/>
    <p:sldId id="637" r:id="rId3"/>
    <p:sldId id="540" r:id="rId4"/>
    <p:sldId id="638" r:id="rId5"/>
    <p:sldId id="656" r:id="rId6"/>
    <p:sldId id="657" r:id="rId7"/>
    <p:sldId id="658" r:id="rId8"/>
    <p:sldId id="659" r:id="rId9"/>
    <p:sldId id="716" r:id="rId10"/>
    <p:sldId id="717" r:id="rId11"/>
    <p:sldId id="718" r:id="rId12"/>
    <p:sldId id="719" r:id="rId13"/>
    <p:sldId id="720" r:id="rId14"/>
    <p:sldId id="640" r:id="rId15"/>
    <p:sldId id="641" r:id="rId16"/>
    <p:sldId id="721" r:id="rId17"/>
    <p:sldId id="722" r:id="rId18"/>
    <p:sldId id="723" r:id="rId19"/>
    <p:sldId id="724" r:id="rId20"/>
    <p:sldId id="725" r:id="rId21"/>
    <p:sldId id="642" r:id="rId22"/>
    <p:sldId id="726" r:id="rId23"/>
    <p:sldId id="727" r:id="rId24"/>
    <p:sldId id="728" r:id="rId25"/>
    <p:sldId id="729" r:id="rId26"/>
    <p:sldId id="730" r:id="rId27"/>
    <p:sldId id="731" r:id="rId28"/>
    <p:sldId id="732" r:id="rId29"/>
    <p:sldId id="733" r:id="rId30"/>
    <p:sldId id="734" r:id="rId31"/>
    <p:sldId id="735" r:id="rId32"/>
    <p:sldId id="736" r:id="rId33"/>
    <p:sldId id="737" r:id="rId34"/>
    <p:sldId id="738" r:id="rId35"/>
    <p:sldId id="739" r:id="rId36"/>
    <p:sldId id="740" r:id="rId37"/>
    <p:sldId id="74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959" autoAdjust="0"/>
  </p:normalViewPr>
  <p:slideViewPr>
    <p:cSldViewPr snapToGrid="0" snapToObjects="1">
      <p:cViewPr varScale="1">
        <p:scale>
          <a:sx n="51" d="100"/>
          <a:sy n="51" d="100"/>
        </p:scale>
        <p:origin x="236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FFCCF7-218F-604D-8E0A-1C0B1EF78881}" type="datetimeFigureOut">
              <a:rPr lang="en-US" smtClean="0"/>
              <a:pPr/>
              <a:t>2/11/2016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FE2FF9-156C-0448-9A93-BC5FA52B969B}" type="slidenum">
              <a:rPr lang="en-US" smtClean="0"/>
              <a:pPr/>
              <a:t>‹#›</a:t>
            </a:fld>
            <a:endParaRPr lang="en-US"/>
          </a:p>
        </p:txBody>
      </p:sp>
    </p:spTree>
    <p:extLst>
      <p:ext uri="{BB962C8B-B14F-4D97-AF65-F5344CB8AC3E}">
        <p14:creationId xmlns:p14="http://schemas.microsoft.com/office/powerpoint/2010/main" val="2854819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0C6FB-C1E0-2D4C-B08A-94CEC554B545}" type="datetimeFigureOut">
              <a:rPr lang="en-US" smtClean="0"/>
              <a:pPr/>
              <a:t>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E275E-A216-904D-9D69-19F31E9E9CDF}" type="slidenum">
              <a:rPr lang="en-US" smtClean="0"/>
              <a:pPr/>
              <a:t>‹#›</a:t>
            </a:fld>
            <a:endParaRPr lang="en-US"/>
          </a:p>
        </p:txBody>
      </p:sp>
    </p:spTree>
    <p:extLst>
      <p:ext uri="{BB962C8B-B14F-4D97-AF65-F5344CB8AC3E}">
        <p14:creationId xmlns:p14="http://schemas.microsoft.com/office/powerpoint/2010/main" val="28670438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mn-lt"/>
                <a:ea typeface="+mn-ea"/>
                <a:cs typeface="+mn-cs"/>
              </a:rPr>
              <a:t>Hello! Hi! Announcements before we get started. MP1.2 is due on Friday. How many people are finished with MP1.2, except for 2.4? Just a reminder in case you didn’t catch it, in order to get a little bit better distribution, 2.4 was extra credit last semester. We moved into the part of the MP. It’s going to be true for every single one of the MPs. Acknowledgement of the fact that extra credit curves the class is a bizarre concept anyway. As I mentioned earlier, it’s not my expectation that absolutely everybody is going to get 2.4. If you do the last part of absolutely every checkpoint, that’s a pretty significant effort. Expectation is the last part of every checkpoint, you are going to do this for couple of the checkpoints of all MPs. If you are really into crypto, you are going to do 2.4, because you are really into crypto. You like the length extension attack, you see that the 2.4 is the natural extension of 2.3, if you get it, off you go. They will be one of those at the end of each one of these. I am not suggesting you don’t do it, there is a reason why we put it in the MP, but it is absolutely the case that the last part of last checkpoint in every MP will be significantly harder than everything before it. So if you are a student, and playing the math game, trying to figure out the expected value of grades versus input of effort in time, you might want to keep that in mind. You are going to give me some integrity marker for your solution. Think of this as like you submitted your homework, rather than you give me your homework, you gave me md5 of your homework. Then, on Sunday, I give you the answers to the homework assignment, you copy the answers to the homework assignment in and say, hey look, of course I have exactly this I gave you the md5 on Friday. That is the story in your head, than you guess a number. No no, you are going to have to later give me the md5 that matches my guess. No no, there is no extra credits anymore. To get credit for 2.4, here's what you need to do. You need to give me an mp5. And then you need to give me, that later give me a postscript file with exactly that md5, that all it does is print out the number that I tell you, after you give me the md5. Yes your prizes are points. To get points for 2.4, you need to give me md5 and then later give me a postscript file that has the magic number that I gave you. It won't be 42, so now it's another search space is smaller. Ok? Does that make sense? Ok great. And again, your mileage may vary. I think it's a fun one. I think it's a natural extension of exactly what you're doing in 2.3. It’s a little bit more bump because you got to figure out the content of postscript but the idea here for the 2.4 is to show you exactly why and then define why length extension attack would matter. How would you use in practice to do something. This is the exact kind of thing you do. Right, ok? So, that’s one thing. That’s due on Friday. MP2.1 will come out on Friday. MP2, actually in the end is not terribly difficult, but it has lots of moving parts in it. You are going to learn a little bit of HTML, that we are going to talk about for the next two days. You are going to learn HTML, JavaScript,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and SQL, and a bunch of moving parts. So as with this one, checkpoint 2.1 is basically designed to get you to start doing those things early. If you haven’t done web programming before, go read HTML tutorial. That’s basically what 2.1 is going to make you do. Those of you who have done 3-tier web programming before, 2.1 should literally take you 5 minutes. Those of you who don’t, this is your opportunity to go learn all those things so that you don’t get in the way of actual web application. And then a week later, 2.2 will come out. Same kind of a week for the first checkpoint and then a week and a half for the second, ok? What else in terms of the announcement? So again, I actually think 2.2 is not that hard, but the ICES forms from last semester, the MP that people complained about the most was 2, and we believe it’s mostly because there was this many working parts. There was a database plus there's a web server, there’s a browser, so if you haven't seen HTML, JavaScript, and SQL before, it’s a lot to take in all at once. So again, get an early start if you are the person that is not exposed to that. If you are, it’ll be truly application of those, so don’t panic. But if you haven’t, you are the class of people that need to make sure you pay attention to the tutorials and do 2.1, and don’t just get the answer for 2.1, go do the tutorials, we are telling to you do, so you got that stuff down the path. What else? As a reminder, 2.1 and 2.2 should all be done and graded before the drop date, in case there still is those of you who have questions about whether you should be in the class or not. You should have not only 1.1, 1.2’s grades but you have 2.1 and 2.2’s grade, plenty of data to decide whether or not you will be successful in the class. Other announcements, for those you not paying attention to things on Piazza, the midterm day and the final date are up. I mark them still as tentative because the department told me that they could pull those rooms from us. But one assumes that at this point those are pretty much the dates. Okay unless something happens. So if you're looking to know when, it is a Monday evening exam during the optional session, the five to seven and it’s in a bigger room in the big room of ECEB for those of you who don’t know that one, and then there's a final I get it on the thinking of this was the right thing to do because it was the first day of finals so that's out of the way. Those are both posted on Piazza. I was also informed that we are getting booted out of this room sometime in the middle of October because it is a CS alumni something day. That class has been shifted to ECEB at the same time to the big room of ECEB for that one day only. So again, go look this again on Piazza, go look at that. There will be one Friday, I will announce this on Wednesday before so you know, don't show up here in Friday show up in the ECEB, the big room in ECEB. What else what else what else what else. Friday, no office hours on Friday, office hours at Murphy’s on Friday, for those who are willing and able and interested in coming office hours. All right, so we are shifting gear now. We have, although you have not finished with the MPs yet, we are moving away from crypto. Okay? And when I start talking about two different things, we are in section two. Section two is going to talk about web and network security. Okay? Section 3 is going to talk about host-based security, section 4 is, remember as I have talked about security in context, grab bag of things that don’t fit neatly in these taxonomies that I think are interesting. </a:t>
            </a:r>
          </a:p>
          <a:p>
            <a:r>
              <a:rPr lang="en-US" sz="1200" kern="1200" dirty="0" smtClean="0">
                <a:solidFill>
                  <a:schemeClr val="tx1"/>
                </a:solidFill>
                <a:effectLst/>
                <a:latin typeface="+mn-lt"/>
                <a:ea typeface="+mn-ea"/>
                <a:cs typeface="+mn-cs"/>
              </a:rPr>
              <a:t>We're going to start this section by talking a little bit about web, internet architecture. You don’t have a class that supposed to teach you prior to here, we can’t make this class dependent on OS, 241 plus the OS class plus the networking class plus the database class, then no one will be left to take the class the last senior year. So we play this trade off game, you get a little bit of background information those of you who have done web stuff before will be bored by the first ten slides because I teach you basic things about HTML. But we need to do it because there is nothing else that says that you have to know the stuff before you get here. Much more detail versions of this, for those of you feel lost, will be covered in the actual discussion session. I am going to go quickly through the risk of not putting people to sleep. I will quickly through database, HTML and JavaScript things today, but much much more detail if you feel lost in the subjects in the optional discussion section and of course the MP's have ridiculous number of links to things you can go learn if you want to go learn that stuff yourself. So today will be a little bit of introduction there, we will talk about three different classes of threats today. We’ll talk about the threat of malicious web server, the threat of code being executed without your permission on the browser and threats of the network adversary trying to undermine either confidentiality or integrity. We will talk about all those in the context of web introduced, and then we will move along to talking about on Friday specifically cross-site scripting and cross site request forgeries as well as SQL injection attacks, this is the basis for the MP's. From there we'll talk about threats to the TLS, which </a:t>
            </a:r>
            <a:r>
              <a:rPr lang="en-US" sz="1200" kern="1200" dirty="0" err="1" smtClean="0">
                <a:solidFill>
                  <a:schemeClr val="tx1"/>
                </a:solidFill>
                <a:effectLst/>
                <a:latin typeface="+mn-lt"/>
                <a:ea typeface="+mn-ea"/>
                <a:cs typeface="+mn-cs"/>
              </a:rPr>
              <a:t>somethings</a:t>
            </a:r>
            <a:r>
              <a:rPr lang="en-US" sz="1200" kern="1200" dirty="0" smtClean="0">
                <a:solidFill>
                  <a:schemeClr val="tx1"/>
                </a:solidFill>
                <a:effectLst/>
                <a:latin typeface="+mn-lt"/>
                <a:ea typeface="+mn-ea"/>
                <a:cs typeface="+mn-cs"/>
              </a:rPr>
              <a:t> will be introduce today as a mechanism for cryptography, and then from there on to more generic type network threats. Just to give you a road map of where we are in the class, we are getting into the part that’s the next three sections are my active area of research so I will be much more excited to teach them to you, hopefully you will be excited to learn from them as well.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1</a:t>
            </a:fld>
            <a:endParaRPr lang="en-US"/>
          </a:p>
        </p:txBody>
      </p:sp>
    </p:spTree>
    <p:extLst>
      <p:ext uri="{BB962C8B-B14F-4D97-AF65-F5344CB8AC3E}">
        <p14:creationId xmlns:p14="http://schemas.microsoft.com/office/powerpoint/2010/main" val="3471832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Browser has internal to it, something called a DOM tree. It turns out and interesting this before. Not every webpage looks like Google, with the simple image tag that includes the page that is loaded up and the sources is not trivial. But you lay out things on table, lots of tables, tables within tables within tables, and the formatting the looks just right just the way we want something so that rendering can be quite complex. There's something called Document Object Model and it is stored as tree like fashion that stores all the resources that are defined in the HTML you get back before it gets rendered to the screen. Okay, so for example, it has some metadata like history and location we are in, for particular window, but it’ll also have all the access to links of resources you have on a page. It might have a form with all the internal components of the forms, like radio buttons or text fields, buttons etcetera etcetera etcetera. Most of the time, what's happening with you are doing usefully with JavaScript is modifying the DOM tree. You're essentially asking the browser to parse the HTML, load the script, execute the script and modify the DOM tree that got loaded as the result of ours in HTML. In the previous example, for example, adding into a text field, that already said “Hello,” the words “world:” and “3”. That’s what the document would write for example.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10</a:t>
            </a:fld>
            <a:endParaRPr lang="en-US"/>
          </a:p>
        </p:txBody>
      </p:sp>
    </p:spTree>
    <p:extLst>
      <p:ext uri="{BB962C8B-B14F-4D97-AF65-F5344CB8AC3E}">
        <p14:creationId xmlns:p14="http://schemas.microsoft.com/office/powerpoint/2010/main" val="3411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Alright, and this is basically what I have been saying and JavaScript is in fact actually very very powerful programming languages, it is not just a little nits like this. I have talked about media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scripts executed by the browser to do all kinds of things, all loads the content. It can also track events, so it is capable of knowing when you click on a button. It is capable of knowing when you move a mouse, being in and out of an object on the DOM tree. It can talk about using cookies. Very importantly, it can also execute its own requests. That is, to say, you can load a web page, that web page can contain a JavaScript, which then instructs the browser to go to load other webpages. In fact, it reads the other contents of replies, which is important, which we have been talking about earlier, being able to read things from the outside of a page to be loaded and stuff. Okay?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11</a:t>
            </a:fld>
            <a:endParaRPr lang="en-US"/>
          </a:p>
        </p:txBody>
      </p:sp>
    </p:spTree>
    <p:extLst>
      <p:ext uri="{BB962C8B-B14F-4D97-AF65-F5344CB8AC3E}">
        <p14:creationId xmlns:p14="http://schemas.microsoft.com/office/powerpoint/2010/main" val="1153704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0" y="303213"/>
            <a:ext cx="1588" cy="158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6323" name="Rectangle 2"/>
          <p:cNvSpPr txBox="1">
            <a:spLocks noGrp="1" noChangeArrowheads="1"/>
          </p:cNvSpPr>
          <p:nvPr>
            <p:ph type="body"/>
          </p:nvPr>
        </p:nvSpPr>
        <p:spPr>
          <a:xfrm>
            <a:off x="503238" y="4316413"/>
            <a:ext cx="5853112" cy="4060825"/>
          </a:xfrm>
          <a:noFill/>
          <a:ln/>
        </p:spPr>
        <p:txBody>
          <a:bodyPr wrap="none" anchor="ctr"/>
          <a:lstStyle/>
          <a:p>
            <a:r>
              <a:rPr lang="en-US" sz="1200" kern="1200" dirty="0" smtClean="0">
                <a:solidFill>
                  <a:schemeClr val="tx1"/>
                </a:solidFill>
                <a:effectLst/>
                <a:latin typeface="+mn-lt"/>
                <a:ea typeface="+mn-ea"/>
                <a:cs typeface="+mn-cs"/>
              </a:rPr>
              <a:t>Everything as I said in here, things are including the script tags. You can have functions in JavaScript as well, just like in other programming language. So we can create one, called “hello world”, in this particular case, call “hello” and we just simply create an alert button and pop-up that will alert that says “Hello world!” and then click ok, and then browser will then say “ok” and “cancel”, right? You can have, as we talked about before, image handlers, so for example, this is the image tag this tells the browser to go load at the current directory a image called “</a:t>
            </a:r>
            <a:r>
              <a:rPr lang="en-US" sz="1200" kern="1200" dirty="0" err="1" smtClean="0">
                <a:solidFill>
                  <a:schemeClr val="tx1"/>
                </a:solidFill>
                <a:effectLst/>
                <a:latin typeface="+mn-lt"/>
                <a:ea typeface="+mn-ea"/>
                <a:cs typeface="+mn-cs"/>
              </a:rPr>
              <a:t>picture.gif</a:t>
            </a:r>
            <a:r>
              <a:rPr lang="en-US" sz="1200" kern="1200" dirty="0" smtClean="0">
                <a:solidFill>
                  <a:schemeClr val="tx1"/>
                </a:solidFill>
                <a:effectLst/>
                <a:latin typeface="+mn-lt"/>
                <a:ea typeface="+mn-ea"/>
                <a:cs typeface="+mn-cs"/>
              </a:rPr>
              <a:t>” and then, whenever you roll over that, mouse over means that you entered the region of the screen in which the images record your mouse has entered that screen, then we are going to call this function ‘hello’. Does you roll over the picture of some </a:t>
            </a:r>
            <a:r>
              <a:rPr lang="en-US" sz="1200" kern="1200" dirty="0" err="1" smtClean="0">
                <a:solidFill>
                  <a:schemeClr val="tx1"/>
                </a:solidFill>
                <a:effectLst/>
                <a:latin typeface="+mn-lt"/>
                <a:ea typeface="+mn-ea"/>
                <a:cs typeface="+mn-cs"/>
              </a:rPr>
              <a:t>lol</a:t>
            </a:r>
            <a:r>
              <a:rPr lang="en-US" sz="1200" kern="1200" dirty="0" smtClean="0">
                <a:solidFill>
                  <a:schemeClr val="tx1"/>
                </a:solidFill>
                <a:effectLst/>
                <a:latin typeface="+mn-lt"/>
                <a:ea typeface="+mn-ea"/>
                <a:cs typeface="+mn-cs"/>
              </a:rPr>
              <a:t> cat, you get a “Hello world” image that pops up, OK? Built in functions can change the content of the window, so for example we could go to a website here in Illinois and nefarious Michigan people could make us go popup with Michigan page if they wanted to. This is most often called something like click-jacking. So for example, I have a trap, that basically break. For those of you who are not familiar, I want to go to some trusted site, it says click me but I've also to find an event on mouse up, so if you think about a click, click is a mouse down, so for mouse up, basically mouse up of the object in this DOM tree, I’m going to pop, I’m going to open this current window to a different site. So even though, I think that I'm clicking here, and I am in fact looking here, the mouse up function is going to actually redirect me to a different site. Alright, so not a very complicated example that kind of things to do in JavaScript. Hopefully, in a certain why we need to be careful. So given the fact that for example, take the page that you are on, and you go grab some other page you don’t want to see, popup millions of pages some of you I am sure would have seen this. You know the pop-up attacks where you go to the website and you don't have popups being blocked by default of your website and of course this JavaScript their basically popping up all kinds of crazy windows on your browser. </a:t>
            </a:r>
            <a:endParaRPr lang="en-US" dirty="0" smtClean="0"/>
          </a:p>
        </p:txBody>
      </p:sp>
    </p:spTree>
    <p:extLst>
      <p:ext uri="{BB962C8B-B14F-4D97-AF65-F5344CB8AC3E}">
        <p14:creationId xmlns:p14="http://schemas.microsoft.com/office/powerpoint/2010/main" val="1681930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given all that power, browsers need to make sure that JavaScript don’t abuse their abilities. For example, we don't want a script sent from something called </a:t>
            </a:r>
            <a:r>
              <a:rPr lang="en-US" sz="1200" kern="1200" dirty="0" err="1" smtClean="0">
                <a:solidFill>
                  <a:schemeClr val="tx1"/>
                </a:solidFill>
                <a:effectLst/>
                <a:latin typeface="+mn-lt"/>
                <a:ea typeface="+mn-ea"/>
                <a:cs typeface="+mn-cs"/>
              </a:rPr>
              <a:t>hackers.com</a:t>
            </a:r>
            <a:r>
              <a:rPr lang="en-US" sz="1200" kern="1200" dirty="0" smtClean="0">
                <a:solidFill>
                  <a:schemeClr val="tx1"/>
                </a:solidFill>
                <a:effectLst/>
                <a:latin typeface="+mn-lt"/>
                <a:ea typeface="+mn-ea"/>
                <a:cs typeface="+mn-cs"/>
              </a:rPr>
              <a:t> web server, to read information cookies, data that’s stored on my machine, for example, my bank. I certainly don't want content, if I’ve got two tabs open, I certainly don't want </a:t>
            </a:r>
            <a:r>
              <a:rPr lang="en-US" sz="1200" kern="1200" dirty="0" err="1" smtClean="0">
                <a:solidFill>
                  <a:schemeClr val="tx1"/>
                </a:solidFill>
                <a:effectLst/>
                <a:latin typeface="+mn-lt"/>
                <a:ea typeface="+mn-ea"/>
                <a:cs typeface="+mn-cs"/>
              </a:rPr>
              <a:t>hackers.com</a:t>
            </a:r>
            <a:r>
              <a:rPr lang="en-US" sz="1200" kern="1200" dirty="0" smtClean="0">
                <a:solidFill>
                  <a:schemeClr val="tx1"/>
                </a:solidFill>
                <a:effectLst/>
                <a:latin typeface="+mn-lt"/>
                <a:ea typeface="+mn-ea"/>
                <a:cs typeface="+mn-cs"/>
              </a:rPr>
              <a:t> reading the contents of my bank website or modifying things, for example putting a form field over the other form field that I can read or I type username and password, okay? So tell me if this tab shouldn’t be touching the DOM tree in the other tab, because if they can, this means those are no longer distinct applications. I may in fact be instead of typing things to my bank even though it looks like the bank webpage, typing things to the other tab. So we are obviously going to be careful about those things. That’s one of the classes of the problems we are going to talk about.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13</a:t>
            </a:fld>
            <a:endParaRPr lang="en-US"/>
          </a:p>
        </p:txBody>
      </p:sp>
    </p:spTree>
    <p:extLst>
      <p:ext uri="{BB962C8B-B14F-4D97-AF65-F5344CB8AC3E}">
        <p14:creationId xmlns:p14="http://schemas.microsoft.com/office/powerpoint/2010/main" val="4038509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thing that we want to talk about is this notion of, so we are going to talk about 3 or 4 different risks today. We talk a little bit about what we mean by the risk to talk a little bit about some of the mitigations for something in this systems. So, one of the first risks, hopefully you saw, you don't want, when you're browsing the web, some malicious websites. A website that somehow you get you I tricked you into doing it, somebody else tricked into doing it, and something that you didn't give permission to but forced you to load it, to force you to go to some malicious website, you know that website is going to be able to trash a file or program on your computer. You want your Internet Explorer to leave your word documents and files alone. There is no reason why that should be any different. And certainly we shouldn't go to see some crazy videos like to see LOL cats and then become infected as a result of that with the virus. There is a variety of different things that we do to make these kinds of things happen. JavaScript is a sandbox we'll talk a little bit later in the class, but it’s limited permission what it’s allowed to do. It might be </a:t>
            </a:r>
            <a:r>
              <a:rPr lang="en-US" sz="1200" kern="1200" dirty="0" err="1" smtClean="0">
                <a:solidFill>
                  <a:schemeClr val="tx1"/>
                </a:solidFill>
                <a:effectLst/>
                <a:latin typeface="+mn-lt"/>
                <a:ea typeface="+mn-ea"/>
                <a:cs typeface="+mn-cs"/>
              </a:rPr>
              <a:t>allo</a:t>
            </a:r>
            <a:r>
              <a:rPr lang="en-US" altLang="ko-KR" sz="1200" kern="1200" dirty="0" err="1" smtClean="0">
                <a:solidFill>
                  <a:schemeClr val="tx1"/>
                </a:solidFill>
                <a:effectLst/>
                <a:latin typeface="+mn-lt"/>
                <a:ea typeface="+mn-ea"/>
                <a:cs typeface="+mn-cs"/>
              </a:rPr>
              <a:t>but</a:t>
            </a:r>
            <a:r>
              <a:rPr lang="en-US" altLang="ko-KR" sz="1200" kern="1200" dirty="0" smtClean="0">
                <a:solidFill>
                  <a:schemeClr val="tx1"/>
                </a:solidFill>
                <a:effectLst/>
                <a:latin typeface="+mn-lt"/>
                <a:ea typeface="+mn-ea"/>
                <a:cs typeface="+mn-cs"/>
              </a:rPr>
              <a:t> only in the limited scope. There's no reason for Internet Explorer, as an example to read or write files outside of the Explorer’s directory. There is certainly no reason for Internet Explorer to be reading or writing files to Windows 32 system directory. Which by the way is where all the system DLLs and core code components of the operating system are. So if you want to be updating the pieces of operating systems, that’s where you go to write your code. Clearly, folks spend a lot of effort avoiding security bugs in browser code, because of course you don't think about all the ways in which you might a force the browser to ignore those sets of rules. This is where we start to get into trouble. Now, we are going to talk a lot more later on in class about vulnerabilities and programs. What it means to have vulnerability, what it means to have an exploit, what an exploit is in an operating systems or program like Internet Explorer, or like Acrobat Reader. And this is not a web specific problem, right? We're talking about here in this class of vulnerabilities being a bug in browser. There is a flaw in the software code. That code just happens to be a web browser. Now, we are going to talk about today in this context, there is too many dependencies, that we can not talk about things until we resolve things what we know never were. But in part, obviously because one of the most important applications you ever run is your web browser. And some of more recent data says 9 out of the 10 infection attempts, 9 out of the 10 ways in which you get owned are from something called drive by Darwin’s(???). This is Google’s data. We will talk a little bit about it here, we will also talk much about how you find these things and how you defend these kinds of classes of bugs later in the class. We will talk a little bit about these classes of bugs in the context right now.</a:t>
            </a:r>
            <a:r>
              <a:rPr lang="en-US" altLang="ko-KR" dirty="0" smtClean="0">
                <a:effectLst/>
              </a:rPr>
              <a:t> </a:t>
            </a:r>
            <a:endParaRPr lang="en-US" altLang="ko-KR" dirty="0" smtClean="0"/>
          </a:p>
          <a:p>
            <a:r>
              <a:rPr lang="en-US" sz="1200" kern="1200" dirty="0" smtClean="0">
                <a:solidFill>
                  <a:schemeClr val="tx1"/>
                </a:solidFill>
                <a:effectLst/>
                <a:latin typeface="+mn-lt"/>
                <a:ea typeface="+mn-ea"/>
                <a:cs typeface="+mn-cs"/>
              </a:rPr>
              <a:t>wed </a:t>
            </a:r>
            <a:r>
              <a:rPr lang="en-US" sz="1200" kern="1200" dirty="0" smtClean="0">
                <a:solidFill>
                  <a:schemeClr val="tx1"/>
                </a:solidFill>
                <a:effectLst/>
                <a:latin typeface="+mn-lt"/>
                <a:ea typeface="+mn-ea"/>
                <a:cs typeface="+mn-cs"/>
              </a:rPr>
              <a:t>to read or write </a:t>
            </a:r>
            <a:r>
              <a:rPr lang="en-US" sz="1200" kern="1200" dirty="0" smtClean="0">
                <a:solidFill>
                  <a:schemeClr val="tx1"/>
                </a:solidFill>
                <a:effectLst/>
                <a:latin typeface="+mn-lt"/>
                <a:ea typeface="+mn-ea"/>
                <a:cs typeface="+mn-cs"/>
              </a:rPr>
              <a:t>things</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14</a:t>
            </a:fld>
            <a:endParaRPr lang="en-US"/>
          </a:p>
        </p:txBody>
      </p:sp>
    </p:spTree>
    <p:extLst>
      <p:ext uri="{BB962C8B-B14F-4D97-AF65-F5344CB8AC3E}">
        <p14:creationId xmlns:p14="http://schemas.microsoft.com/office/powerpoint/2010/main" val="253256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what’s another web security problem? Well, we also don’t malicious websites to be able to spy on or tamper with information, or interactions with other websites. These are the examples before having multiple browser tabs open, simultaneously browsing two different websites, we don’t want website A know anything about website B. It’s none of its business. We don’t want it to tamper with contents of our pages, we don’t want it to see anything. So one of the things that we do for this, again a hacked on in the end something called, same-origin policy. This is a very web specific kind of thing, but of course this also happens in general applications.</a:t>
            </a:r>
            <a:r>
              <a:rPr lang="en-US" dirty="0" smtClean="0">
                <a:effectLst/>
              </a:rPr>
              <a:t> </a:t>
            </a:r>
            <a:endParaRPr lang="en-US" dirty="0" smtClean="0"/>
          </a:p>
        </p:txBody>
      </p:sp>
      <p:sp>
        <p:nvSpPr>
          <p:cNvPr id="4" name="Slide Number Placeholder 3"/>
          <p:cNvSpPr>
            <a:spLocks noGrp="1"/>
          </p:cNvSpPr>
          <p:nvPr>
            <p:ph type="sldNum" sz="quarter" idx="10"/>
          </p:nvPr>
        </p:nvSpPr>
        <p:spPr/>
        <p:txBody>
          <a:bodyPr/>
          <a:lstStyle/>
          <a:p>
            <a:fld id="{0C0E275E-A216-904D-9D69-19F31E9E9CDF}" type="slidenum">
              <a:rPr lang="en-US" smtClean="0"/>
              <a:pPr/>
              <a:t>15</a:t>
            </a:fld>
            <a:endParaRPr lang="en-US"/>
          </a:p>
        </p:txBody>
      </p:sp>
    </p:spTree>
    <p:extLst>
      <p:ext uri="{BB962C8B-B14F-4D97-AF65-F5344CB8AC3E}">
        <p14:creationId xmlns:p14="http://schemas.microsoft.com/office/powerpoint/2010/main" val="2587547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idea is that each website should be isolated from each other. That is to say that the DOM-tree from here are kept separately from the DOM-tree here, scripts in this website should not have access to elements of the DOM-tree in this website and vice versa. How is this enforced? This is enforced in the browser. It’s a policy in the browser. There is a code in the browser that make sure that when you are processing the code, JavaScript, building the DOM-trees, you can’t reference things in any other way. So like anything else, there can be a bug in the implementation of the DOM-tree, in the same-origin policy code. It is a browser bug. It doesn’t enforce the policy to correct the right way. But assuming that the code is correct, it make sure that code on this page can’t talk with an element of this pages or vice versa.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16</a:t>
            </a:fld>
            <a:endParaRPr lang="en-US"/>
          </a:p>
        </p:txBody>
      </p:sp>
    </p:spTree>
    <p:extLst>
      <p:ext uri="{BB962C8B-B14F-4D97-AF65-F5344CB8AC3E}">
        <p14:creationId xmlns:p14="http://schemas.microsoft.com/office/powerpoint/2010/main" val="1288883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Pages from same site, from the same domain, or same origin, are not isolated. So two pages part of the same application or come from the same location, we’ll look about the definition in a minute, aren’t isolated from each other. Even if they are in different tabs, you can still access them.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17</a:t>
            </a:fld>
            <a:endParaRPr lang="en-US"/>
          </a:p>
        </p:txBody>
      </p:sp>
    </p:spTree>
    <p:extLst>
      <p:ext uri="{BB962C8B-B14F-4D97-AF65-F5344CB8AC3E}">
        <p14:creationId xmlns:p14="http://schemas.microsoft.com/office/powerpoint/2010/main" val="2032247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what do we mean by origin? The granularity of protection policy something called the origin. The origin consists of protocol, hostname and port. Anything with the same values in protocol, hostname and colon port here optionally are in the same domain. This part is ignored. “Tools/info”, “tools/</a:t>
            </a:r>
            <a:r>
              <a:rPr lang="en-US" sz="1200" kern="1200" dirty="0" err="1" smtClean="0">
                <a:solidFill>
                  <a:schemeClr val="tx1"/>
                </a:solidFill>
                <a:effectLst/>
                <a:latin typeface="+mn-lt"/>
                <a:ea typeface="+mn-ea"/>
                <a:cs typeface="+mn-cs"/>
              </a:rPr>
              <a:t>extra.html</a:t>
            </a:r>
            <a:r>
              <a:rPr lang="en-US" sz="1200" kern="1200" dirty="0" smtClean="0">
                <a:solidFill>
                  <a:schemeClr val="tx1"/>
                </a:solidFill>
                <a:effectLst/>
                <a:latin typeface="+mn-lt"/>
                <a:ea typeface="+mn-ea"/>
                <a:cs typeface="+mn-cs"/>
              </a:rPr>
              <a:t>” can talk to each other, no problem at all. But even a website coolsite.com:81 could not talk to </a:t>
            </a:r>
            <a:r>
              <a:rPr lang="en-US" sz="1200" kern="1200" dirty="0" err="1" smtClean="0">
                <a:solidFill>
                  <a:schemeClr val="tx1"/>
                </a:solidFill>
                <a:effectLst/>
                <a:latin typeface="+mn-lt"/>
                <a:ea typeface="+mn-ea"/>
                <a:cs typeface="+mn-cs"/>
              </a:rPr>
              <a:t>coolsite.com</a:t>
            </a:r>
            <a:r>
              <a:rPr lang="en-US" sz="1200" kern="1200" dirty="0" smtClean="0">
                <a:solidFill>
                  <a:schemeClr val="tx1"/>
                </a:solidFill>
                <a:effectLst/>
                <a:latin typeface="+mn-lt"/>
                <a:ea typeface="+mn-ea"/>
                <a:cs typeface="+mn-cs"/>
              </a:rPr>
              <a:t>, by the way default for web, port is 80. So this is implicitly ‘:’ port 80. Okay? So this :80 couldn't talk to tools/info:81. Those are actually different web servers, those are different, remember port is registry in the process, there are different processes on different on the same computer running different versions of the difference of hacking processes, part of different domains.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18</a:t>
            </a:fld>
            <a:endParaRPr lang="en-US"/>
          </a:p>
        </p:txBody>
      </p:sp>
    </p:spTree>
    <p:extLst>
      <p:ext uri="{BB962C8B-B14F-4D97-AF65-F5344CB8AC3E}">
        <p14:creationId xmlns:p14="http://schemas.microsoft.com/office/powerpoint/2010/main" val="3572808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browsers are designed isolations for JavaScript, via the same origin policy. Browsers associate webpages elements of things are in the DOM-tree with the given origin and allow you to access things within the same origin and disallow access of distant origins. One of the things that we will talk about on Friday is XSS, which is the notion of subverting the same origin policy.</a:t>
            </a:r>
          </a:p>
        </p:txBody>
      </p:sp>
      <p:sp>
        <p:nvSpPr>
          <p:cNvPr id="4" name="Slide Number Placeholder 3"/>
          <p:cNvSpPr>
            <a:spLocks noGrp="1"/>
          </p:cNvSpPr>
          <p:nvPr>
            <p:ph type="sldNum" sz="quarter" idx="10"/>
          </p:nvPr>
        </p:nvSpPr>
        <p:spPr/>
        <p:txBody>
          <a:bodyPr/>
          <a:lstStyle/>
          <a:p>
            <a:fld id="{0C0E275E-A216-904D-9D69-19F31E9E9CDF}" type="slidenum">
              <a:rPr lang="en-US" smtClean="0"/>
              <a:pPr/>
              <a:t>19</a:t>
            </a:fld>
            <a:endParaRPr lang="en-US"/>
          </a:p>
        </p:txBody>
      </p:sp>
    </p:spTree>
    <p:extLst>
      <p:ext uri="{BB962C8B-B14F-4D97-AF65-F5344CB8AC3E}">
        <p14:creationId xmlns:p14="http://schemas.microsoft.com/office/powerpoint/2010/main" val="128293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Alright, so, what is the web? The web is this platform developing application, portably, securely. I think most of you get to use the web very frequently. We have something like a client. We have something like server. Client is Internet Explorer, Firefox, Safari, things on your web browser, Chrome, things like your web browser, web servers like Apache, IIS for example. I really want to talk about security of the web.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2</a:t>
            </a:fld>
            <a:endParaRPr lang="en-US"/>
          </a:p>
        </p:txBody>
      </p:sp>
    </p:spTree>
    <p:extLst>
      <p:ext uri="{BB962C8B-B14F-4D97-AF65-F5344CB8AC3E}">
        <p14:creationId xmlns:p14="http://schemas.microsoft.com/office/powerpoint/2010/main" val="1641022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Example</a:t>
            </a:r>
            <a:r>
              <a:rPr lang="en-US" altLang="ko-KR" baseline="0" dirty="0" smtClean="0"/>
              <a:t> from </a:t>
            </a:r>
            <a:r>
              <a:rPr lang="en-US" altLang="ko-KR" dirty="0" smtClean="0"/>
              <a:t>Wikipedia</a:t>
            </a:r>
            <a:endParaRPr lang="ko-KR" altLang="en-US" dirty="0"/>
          </a:p>
        </p:txBody>
      </p:sp>
      <p:sp>
        <p:nvSpPr>
          <p:cNvPr id="4" name="슬라이드 번호 개체 틀 3"/>
          <p:cNvSpPr>
            <a:spLocks noGrp="1"/>
          </p:cNvSpPr>
          <p:nvPr>
            <p:ph type="sldNum" sz="quarter" idx="10"/>
          </p:nvPr>
        </p:nvSpPr>
        <p:spPr/>
        <p:txBody>
          <a:bodyPr/>
          <a:lstStyle/>
          <a:p>
            <a:fld id="{0C0E275E-A216-904D-9D69-19F31E9E9CDF}" type="slidenum">
              <a:rPr lang="en-US" smtClean="0"/>
              <a:pPr/>
              <a:t>20</a:t>
            </a:fld>
            <a:endParaRPr lang="en-US"/>
          </a:p>
        </p:txBody>
      </p:sp>
    </p:spTree>
    <p:extLst>
      <p:ext uri="{BB962C8B-B14F-4D97-AF65-F5344CB8AC3E}">
        <p14:creationId xmlns:p14="http://schemas.microsoft.com/office/powerpoint/2010/main" val="1820608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there is another risk. We want the webpage to not have access to the privacy of another webpage, very very web specific kind of problem. We have another risk, risk #3, which is we want all the data stored on a web server to be protected from unauthorized access. When you get a Gmail, all the interesting parts of Gmail, all the private parts of your Gmail are not stored on your computer. They're stored at Google. So you are trusting Google and their security of their servers and security of everything else with your data. So clearly we have a risk of the server having problems. So when we are talking before drive by downloads about this threat landscape that which we are talking about exploiting browsers. Let’s look at an example of violation on the server side.</a:t>
            </a:r>
          </a:p>
        </p:txBody>
      </p:sp>
      <p:sp>
        <p:nvSpPr>
          <p:cNvPr id="4" name="Slide Number Placeholder 3"/>
          <p:cNvSpPr>
            <a:spLocks noGrp="1"/>
          </p:cNvSpPr>
          <p:nvPr>
            <p:ph type="sldNum" sz="quarter" idx="10"/>
          </p:nvPr>
        </p:nvSpPr>
        <p:spPr/>
        <p:txBody>
          <a:bodyPr/>
          <a:lstStyle/>
          <a:p>
            <a:fld id="{0C0E275E-A216-904D-9D69-19F31E9E9CDF}" type="slidenum">
              <a:rPr lang="en-US" smtClean="0"/>
              <a:pPr/>
              <a:t>21</a:t>
            </a:fld>
            <a:endParaRPr lang="en-US"/>
          </a:p>
        </p:txBody>
      </p:sp>
    </p:spTree>
    <p:extLst>
      <p:ext uri="{BB962C8B-B14F-4D97-AF65-F5344CB8AC3E}">
        <p14:creationId xmlns:p14="http://schemas.microsoft.com/office/powerpoint/2010/main" val="3477668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CFF9F011-1C0D-F246-A72C-B26C2F7C1C60}" type="slidenum">
              <a:rPr lang="en-US"/>
              <a:pPr/>
              <a:t>22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last year, there was this popular vulnerability called shellshock. It’s an example, actually a vulnerability in the bash interpreter, but the exploit was delivered primarily by looking for web servers that had CGI installed on it. We’ll talk about all that in a little bit later.</a:t>
            </a:r>
          </a:p>
        </p:txBody>
      </p:sp>
    </p:spTree>
    <p:extLst>
      <p:ext uri="{BB962C8B-B14F-4D97-AF65-F5344CB8AC3E}">
        <p14:creationId xmlns:p14="http://schemas.microsoft.com/office/powerpoint/2010/main" val="2201887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921983BB-BBFB-8A47-B204-3D99D266AD1A}" type="slidenum">
              <a:rPr lang="en-US"/>
              <a:pPr/>
              <a:t>23</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z="1200" kern="1200" dirty="0" smtClean="0">
                <a:solidFill>
                  <a:schemeClr val="tx1"/>
                </a:solidFill>
                <a:effectLst/>
                <a:latin typeface="+mn-lt"/>
                <a:ea typeface="+mn-ea"/>
                <a:cs typeface="+mn-cs"/>
              </a:rPr>
              <a:t>Bash shell is the shell you run on, it's a interactive shell that you run on Linux based operating systems, for those of you who never run on Linux operating systems, it’s kind of like the command prompt in Windows and if you haven't run Windows and Linux, I don't know what you're doing, so I couldn’t give you an analogy. It’s a powerful platform for executing building commands, and it turns out that bash can be scripted. There’s a mechanism for having bash, .</a:t>
            </a:r>
            <a:r>
              <a:rPr lang="en-US" sz="1200" kern="1200" dirty="0" err="1" smtClean="0">
                <a:solidFill>
                  <a:schemeClr val="tx1"/>
                </a:solidFill>
                <a:effectLst/>
                <a:latin typeface="+mn-lt"/>
                <a:ea typeface="+mn-ea"/>
                <a:cs typeface="+mn-cs"/>
              </a:rPr>
              <a:t>sh</a:t>
            </a:r>
            <a:r>
              <a:rPr lang="en-US" sz="1200" kern="1200" dirty="0" smtClean="0">
                <a:solidFill>
                  <a:schemeClr val="tx1"/>
                </a:solidFill>
                <a:effectLst/>
                <a:latin typeface="+mn-lt"/>
                <a:ea typeface="+mn-ea"/>
                <a:cs typeface="+mn-cs"/>
              </a:rPr>
              <a:t> or .bash script. </a:t>
            </a:r>
            <a:endParaRPr lang="en-US" dirty="0">
              <a:latin typeface="Arial" pitchFamily="-111" charset="0"/>
            </a:endParaRPr>
          </a:p>
        </p:txBody>
      </p:sp>
    </p:spTree>
    <p:extLst>
      <p:ext uri="{BB962C8B-B14F-4D97-AF65-F5344CB8AC3E}">
        <p14:creationId xmlns:p14="http://schemas.microsoft.com/office/powerpoint/2010/main" val="4132234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Within bash, there is something, concept called environmental variables, which are variables that are local to bash, to your bash instance, your bash process, it could be shared amongst instantiations of programs inside of your terminal. So for example, I don't know, I played a command line game called, the road like game called </a:t>
            </a:r>
            <a:r>
              <a:rPr lang="en-US" sz="1200" kern="1200" dirty="0" err="1" smtClean="0">
                <a:solidFill>
                  <a:schemeClr val="tx1"/>
                </a:solidFill>
                <a:effectLst/>
                <a:latin typeface="+mn-lt"/>
                <a:ea typeface="+mn-ea"/>
                <a:cs typeface="+mn-cs"/>
              </a:rPr>
              <a:t>NetHack</a:t>
            </a:r>
            <a:r>
              <a:rPr lang="en-US" sz="1200" kern="1200" dirty="0" smtClean="0">
                <a:solidFill>
                  <a:schemeClr val="tx1"/>
                </a:solidFill>
                <a:effectLst/>
                <a:latin typeface="+mn-lt"/>
                <a:ea typeface="+mn-ea"/>
                <a:cs typeface="+mn-cs"/>
              </a:rPr>
              <a:t>. It’s basically looks like Dungeons of Dragons and when I start the game up, I constantly am rolling characters until I get a good </a:t>
            </a:r>
            <a:r>
              <a:rPr lang="en-US" sz="1200" kern="1200" dirty="0" err="1" smtClean="0">
                <a:solidFill>
                  <a:schemeClr val="tx1"/>
                </a:solidFill>
                <a:effectLst/>
                <a:latin typeface="+mn-lt"/>
                <a:ea typeface="+mn-ea"/>
                <a:cs typeface="+mn-cs"/>
              </a:rPr>
              <a:t>roled</a:t>
            </a:r>
            <a:r>
              <a:rPr lang="en-US" sz="1200" kern="1200" dirty="0" smtClean="0">
                <a:solidFill>
                  <a:schemeClr val="tx1"/>
                </a:solidFill>
                <a:effectLst/>
                <a:latin typeface="+mn-lt"/>
                <a:ea typeface="+mn-ea"/>
                <a:cs typeface="+mn-cs"/>
              </a:rPr>
              <a:t> character. I don’t know if you played D&amp;D before, but you know you get a random of statistics for your character and you don’t want to start out with crappy characters. You roll until you get something that looks good. It turns out that there is command line options to this </a:t>
            </a:r>
            <a:r>
              <a:rPr lang="en-US" sz="1200" kern="1200" dirty="0" err="1" smtClean="0">
                <a:solidFill>
                  <a:schemeClr val="tx1"/>
                </a:solidFill>
                <a:effectLst/>
                <a:latin typeface="+mn-lt"/>
                <a:ea typeface="+mn-ea"/>
                <a:cs typeface="+mn-cs"/>
              </a:rPr>
              <a:t>NetHack</a:t>
            </a:r>
            <a:r>
              <a:rPr lang="en-US" sz="1200" kern="1200" dirty="0" smtClean="0">
                <a:solidFill>
                  <a:schemeClr val="tx1"/>
                </a:solidFill>
                <a:effectLst/>
                <a:latin typeface="+mn-lt"/>
                <a:ea typeface="+mn-ea"/>
                <a:cs typeface="+mn-cs"/>
              </a:rPr>
              <a:t> game, that allow you to create a character, really really long and convoluted, and I don’t want to be keep executing them all at a time, so I make an alias for them. An alias is an environmental variable that stores the command that I want to execute with all the parameters to it, and just execute over and over again, and quit and quit and quit, okay here is what I’ll go. So it’s inconvenient way. But I can alias all kinds of other things, to store all kinds of other variables, that’s just one example of variable, and this basically works by saying variable name equals value and if you go ahead and execute it. If you are using bash, you can say </a:t>
            </a:r>
            <a:r>
              <a:rPr lang="en-US" sz="1200" kern="1200" dirty="0" err="1" smtClean="0">
                <a:solidFill>
                  <a:schemeClr val="tx1"/>
                </a:solidFill>
                <a:effectLst/>
                <a:latin typeface="+mn-lt"/>
                <a:ea typeface="+mn-ea"/>
                <a:cs typeface="+mn-cs"/>
              </a:rPr>
              <a:t>printenv</a:t>
            </a:r>
            <a:r>
              <a:rPr lang="en-US" sz="1200" kern="1200" dirty="0" smtClean="0">
                <a:solidFill>
                  <a:schemeClr val="tx1"/>
                </a:solidFill>
                <a:effectLst/>
                <a:latin typeface="+mn-lt"/>
                <a:ea typeface="+mn-ea"/>
                <a:cs typeface="+mn-cs"/>
              </a:rPr>
              <a:t>, and that can, without an option, list all the environmental variables you have, and what they are set to.</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24</a:t>
            </a:fld>
            <a:endParaRPr lang="en-US"/>
          </a:p>
        </p:txBody>
      </p:sp>
    </p:spTree>
    <p:extLst>
      <p:ext uri="{BB962C8B-B14F-4D97-AF65-F5344CB8AC3E}">
        <p14:creationId xmlns:p14="http://schemas.microsoft.com/office/powerpoint/2010/main" val="1957396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Alright, you can have a stored bash script, which is a way of scripting the executions of various programs, doing various things the outputs of the program. Here is an example of scripting a ‘Hello World’. So for example, you can put this into a file, change the permissions of that file to executable, and go ahead and execute it, and it would execute this command ‘echo’, takes a string and put the ‘STR’ out. So executing this particular bash script, simply writes ‘Hello World’ </a:t>
            </a:r>
            <a:r>
              <a:rPr lang="en-US" sz="1200" kern="1200" dirty="0" err="1" smtClean="0">
                <a:solidFill>
                  <a:schemeClr val="tx1"/>
                </a:solidFill>
                <a:effectLst/>
                <a:latin typeface="+mn-lt"/>
                <a:ea typeface="+mn-ea"/>
                <a:cs typeface="+mn-cs"/>
              </a:rPr>
              <a:t>tothe</a:t>
            </a:r>
            <a:r>
              <a:rPr lang="en-US" sz="1200" kern="1200" dirty="0" smtClean="0">
                <a:solidFill>
                  <a:schemeClr val="tx1"/>
                </a:solidFill>
                <a:effectLst/>
                <a:latin typeface="+mn-lt"/>
                <a:ea typeface="+mn-ea"/>
                <a:cs typeface="+mn-cs"/>
              </a:rPr>
              <a:t> screen. Obviously, there is much more interesting things to do other than ‘Hello World’.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25</a:t>
            </a:fld>
            <a:endParaRPr lang="en-US"/>
          </a:p>
        </p:txBody>
      </p:sp>
    </p:spTree>
    <p:extLst>
      <p:ext uri="{BB962C8B-B14F-4D97-AF65-F5344CB8AC3E}">
        <p14:creationId xmlns:p14="http://schemas.microsoft.com/office/powerpoint/2010/main" val="171203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here is the example of how ‘Hello World’ looks like. Great!</a:t>
            </a:r>
          </a:p>
        </p:txBody>
      </p:sp>
      <p:sp>
        <p:nvSpPr>
          <p:cNvPr id="4" name="Slide Number Placeholder 3"/>
          <p:cNvSpPr>
            <a:spLocks noGrp="1"/>
          </p:cNvSpPr>
          <p:nvPr>
            <p:ph type="sldNum" sz="quarter" idx="10"/>
          </p:nvPr>
        </p:nvSpPr>
        <p:spPr/>
        <p:txBody>
          <a:bodyPr/>
          <a:lstStyle/>
          <a:p>
            <a:fld id="{0C0E275E-A216-904D-9D69-19F31E9E9CDF}" type="slidenum">
              <a:rPr lang="en-US" smtClean="0"/>
              <a:pPr/>
              <a:t>26</a:t>
            </a:fld>
            <a:endParaRPr lang="en-US"/>
          </a:p>
        </p:txBody>
      </p:sp>
    </p:spTree>
    <p:extLst>
      <p:ext uri="{BB962C8B-B14F-4D97-AF65-F5344CB8AC3E}">
        <p14:creationId xmlns:p14="http://schemas.microsoft.com/office/powerpoint/2010/main" val="1411591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a reminder, when you fetch things from a website, it doesn’t have to be a HTTP, what you get back doesn’t necessarily be a resource in a fixed directory. You can be instructing the web server to execute a program, and give you a HTTP response, which is the result of the execution of that program. Now, it almost all instances with the result of that execution is a HTML file, that was automatically generated for you at that time by the executing the code, but it can give you anything back, right, as long as it follows a HTTP program.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27</a:t>
            </a:fld>
            <a:endParaRPr lang="en-US"/>
          </a:p>
        </p:txBody>
      </p:sp>
    </p:spTree>
    <p:extLst>
      <p:ext uri="{BB962C8B-B14F-4D97-AF65-F5344CB8AC3E}">
        <p14:creationId xmlns:p14="http://schemas.microsoft.com/office/powerpoint/2010/main" val="1467189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Ages long past, like back when I was an undergraduate here, NCSA was doing early stuff in web browsing, remember there was ATP model here, </a:t>
            </a:r>
            <a:r>
              <a:rPr lang="en-US" sz="1200" kern="1200" dirty="0" err="1" smtClean="0">
                <a:solidFill>
                  <a:schemeClr val="tx1"/>
                </a:solidFill>
                <a:effectLst/>
                <a:latin typeface="+mn-lt"/>
                <a:ea typeface="+mn-ea"/>
                <a:cs typeface="+mn-cs"/>
              </a:rPr>
              <a:t>Drecen</a:t>
            </a:r>
            <a:r>
              <a:rPr lang="en-US" sz="1200" kern="1200" dirty="0" smtClean="0">
                <a:solidFill>
                  <a:schemeClr val="tx1"/>
                </a:solidFill>
                <a:effectLst/>
                <a:latin typeface="+mn-lt"/>
                <a:ea typeface="+mn-ea"/>
                <a:cs typeface="+mn-cs"/>
              </a:rPr>
              <a:t>? came out of here, and </a:t>
            </a:r>
            <a:r>
              <a:rPr lang="en-US" sz="1200" kern="1200" dirty="0" err="1" smtClean="0">
                <a:solidFill>
                  <a:schemeClr val="tx1"/>
                </a:solidFill>
                <a:effectLst/>
                <a:latin typeface="+mn-lt"/>
                <a:ea typeface="+mn-ea"/>
                <a:cs typeface="+mn-cs"/>
              </a:rPr>
              <a:t>Drecen</a:t>
            </a:r>
            <a:r>
              <a:rPr lang="en-US" sz="1200" kern="1200" dirty="0" smtClean="0">
                <a:solidFill>
                  <a:schemeClr val="tx1"/>
                </a:solidFill>
                <a:effectLst/>
                <a:latin typeface="+mn-lt"/>
                <a:ea typeface="+mn-ea"/>
                <a:cs typeface="+mn-cs"/>
              </a:rPr>
              <a:t> was in my German class. Anyway, so, CGI was this mechanism for glooming first of the dynamic web pages. So it was the mechanism to specify specific directory in the web server, in which there was the executable programs, so that could be run whenever you did a HTTP GET request to the web server. It used to do things with CGI pros, the big thing then, you could still run CGI programs today, in fact, part of the problems in shellshock, there is lots and lots of CGI out there, back into PERL, Python and all kinds of other problems that you want to execute.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28</a:t>
            </a:fld>
            <a:endParaRPr lang="en-US"/>
          </a:p>
        </p:txBody>
      </p:sp>
    </p:spTree>
    <p:extLst>
      <p:ext uri="{BB962C8B-B14F-4D97-AF65-F5344CB8AC3E}">
        <p14:creationId xmlns:p14="http://schemas.microsoft.com/office/powerpoint/2010/main" val="1794823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one of the things that CGI took, so this was the loose stuff instructed web server to go on and execute a program, often times a PERL script. It has some environmental variable that holds paths, it might have query strings which are the way of passing the variables to those executable problems that wanted to execute. One of the things important to mention is the most of the headers the things, in the GET request of the HTTP protocol got passed in to the process that got spawned by doing the GET to the CGI directory as environmental variables in bash. Okay? Important thing to remember for later.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29</a:t>
            </a:fld>
            <a:endParaRPr lang="en-US"/>
          </a:p>
        </p:txBody>
      </p:sp>
    </p:spTree>
    <p:extLst>
      <p:ext uri="{BB962C8B-B14F-4D97-AF65-F5344CB8AC3E}">
        <p14:creationId xmlns:p14="http://schemas.microsoft.com/office/powerpoint/2010/main" val="18218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talked about really two different sort of stories. There is the kinds of things that are happening on the browser side and there is the kinds of things that are happening on the clients side. Browser based attacks or security concerns that we have in the browser are really attacking some weakness in the code of the browser. Remember your browser is a piece of code that runs in the operating system. It is a piece of software that somebody designed. They didn't think through </a:t>
            </a:r>
            <a:r>
              <a:rPr lang="en-US" sz="1200" kern="1200" dirty="0" err="1" smtClean="0">
                <a:solidFill>
                  <a:schemeClr val="tx1"/>
                </a:solidFill>
                <a:effectLst/>
                <a:latin typeface="+mn-lt"/>
                <a:ea typeface="+mn-ea"/>
                <a:cs typeface="+mn-cs"/>
              </a:rPr>
              <a:t>adversarily</a:t>
            </a:r>
            <a:r>
              <a:rPr lang="en-US" sz="1200" kern="1200" dirty="0" smtClean="0">
                <a:solidFill>
                  <a:schemeClr val="tx1"/>
                </a:solidFill>
                <a:effectLst/>
                <a:latin typeface="+mn-lt"/>
                <a:ea typeface="+mn-ea"/>
                <a:cs typeface="+mn-cs"/>
              </a:rPr>
              <a:t> all the possible ways in which you might abuse the system that they provide. Attackers find ways to abuse the system to gain access to resources on your Android phone, on your laptop, on your desktop. Similarly, there is a piece of code that’s running, called the web server. This is the thing is responsible for giving up the page contents that you look at. Google runs web servers for example that allow you to search, also runs web servers that have a backend to your Gmail client if you use Gmail. YouTube is one of these kind of services over HTTPS well. Okay so these are banks, e-merchants, blogs, there is all kinds of ways in which this code is written in PHP at the server pages Ruby etc. etc. and there is variety of different challenges in security challenges each of those. We sort of split the way we think this up into these two different pieces. And there is this third piece here we sort of briefly mention which is there's this notion as we had in the networking, I'm sorry in the crypto piece of a network adversary. Somebody who might be watching your web traffic back and forth and may have the apps the ability like Mallory does, not only eavesdrop but also modify or inject information while you are engaged to the web browser.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3</a:t>
            </a:fld>
            <a:endParaRPr lang="en-US"/>
          </a:p>
        </p:txBody>
      </p:sp>
    </p:spTree>
    <p:extLst>
      <p:ext uri="{BB962C8B-B14F-4D97-AF65-F5344CB8AC3E}">
        <p14:creationId xmlns:p14="http://schemas.microsoft.com/office/powerpoint/2010/main" val="3984411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and just a reminder, is the way CGI worked was to create a new process, it would execute that program, and anything that came out of the standard out from that process got piped back over HTTP back to the client, remote process execution.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30</a:t>
            </a:fld>
            <a:endParaRPr lang="en-US"/>
          </a:p>
        </p:txBody>
      </p:sp>
    </p:spTree>
    <p:extLst>
      <p:ext uri="{BB962C8B-B14F-4D97-AF65-F5344CB8AC3E}">
        <p14:creationId xmlns:p14="http://schemas.microsoft.com/office/powerpoint/2010/main" val="148558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here is the example of how that would look like. So here is the example of run. Here is all kinds of interesting things, we call before we said that all these HTTP header variables got process into environmental variables, for the process. So these are in fact actually HTTP header variables that got mapped nearly CGI is part of the execution into the environmental variables to process ahead access time.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32</a:t>
            </a:fld>
            <a:endParaRPr lang="en-US"/>
          </a:p>
        </p:txBody>
      </p:sp>
    </p:spTree>
    <p:extLst>
      <p:ext uri="{BB962C8B-B14F-4D97-AF65-F5344CB8AC3E}">
        <p14:creationId xmlns:p14="http://schemas.microsoft.com/office/powerpoint/2010/main" val="3905111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 does this all mean? Let’s put this all together. So shellshock as I mentioned earlier, was a vulnerability in bash. So bash has a scripting language, there is a parser for that language that figures out what you're supposed to do. There was a vulnerability in that parser, and what that basically meant you can do is you can pass to bash a function definition.</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33</a:t>
            </a:fld>
            <a:endParaRPr lang="en-US"/>
          </a:p>
        </p:txBody>
      </p:sp>
    </p:spTree>
    <p:extLst>
      <p:ext uri="{BB962C8B-B14F-4D97-AF65-F5344CB8AC3E}">
        <p14:creationId xmlns:p14="http://schemas.microsoft.com/office/powerpoint/2010/main" val="3248410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miter lim="800000"/>
            <a:headEnd/>
            <a:tailEnd/>
          </a:ln>
        </p:spPr>
        <p:txBody>
          <a:bodyPr/>
          <a:lstStyle/>
          <a:p>
            <a:fld id="{115CA09A-62FE-364D-9E3A-FFEBAA935557}" type="slidenum">
              <a:rPr lang="en-US"/>
              <a:pPr/>
              <a:t>34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sz="1200" kern="1200" dirty="0" smtClean="0">
                <a:solidFill>
                  <a:schemeClr val="tx1"/>
                </a:solidFill>
                <a:effectLst/>
                <a:latin typeface="+mn-lt"/>
                <a:ea typeface="+mn-ea"/>
                <a:cs typeface="+mn-cs"/>
              </a:rPr>
              <a:t>This is an empty function, open the function, close the function. This is a function definition, normal function definition. This little colon ‘:’ executes TRUEs, basically a NOP. This is an empty, unnamed function that does nothing but NOP once and exits. This is a fine function. It doesn’t do anything. It’s an empty function, but the parsing error is after the function definition, the bash parser continues to read even after the function is closed. So this is end of line that function and then perform another function. </a:t>
            </a:r>
            <a:endParaRPr lang="en-US" dirty="0">
              <a:latin typeface="Arial" pitchFamily="-111" charset="0"/>
            </a:endParaRPr>
          </a:p>
        </p:txBody>
      </p:sp>
    </p:spTree>
    <p:extLst>
      <p:ext uri="{BB962C8B-B14F-4D97-AF65-F5344CB8AC3E}">
        <p14:creationId xmlns:p14="http://schemas.microsoft.com/office/powerpoint/2010/main" val="2525695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piece of bash code, which in this particular case is echo-</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something, and then executing bash itself over again in this example, and doing something else. What happens, so you set this environmental variable, the parser every time it tries the bash parser, every time it tries to execute anything, parses all the environmental variables, and winds up executing that function each and every single time you try to do anything. Not something related to that variable, anytime, you execute any code at all, this happens. OK? So it looks like those in these examples.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35</a:t>
            </a:fld>
            <a:endParaRPr lang="en-US"/>
          </a:p>
        </p:txBody>
      </p:sp>
    </p:spTree>
    <p:extLst>
      <p:ext uri="{BB962C8B-B14F-4D97-AF65-F5344CB8AC3E}">
        <p14:creationId xmlns:p14="http://schemas.microsoft.com/office/powerpoint/2010/main" val="3279585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the crux of the problem really is, we’ll get two slides and wrap it up here, any environmental variable can contain a function that the Bash parser will execute before it will execute any other commands. And environmental variables can be inherited from other parties. In this particular case inherited from a parameter passed over the web to CGI.</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36</a:t>
            </a:fld>
            <a:endParaRPr lang="en-US"/>
          </a:p>
        </p:txBody>
      </p:sp>
    </p:spTree>
    <p:extLst>
      <p:ext uri="{BB962C8B-B14F-4D97-AF65-F5344CB8AC3E}">
        <p14:creationId xmlns:p14="http://schemas.microsoft.com/office/powerpoint/2010/main" val="1836697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you could do things like this. You can say ‘echo’, this is a very simple version, all you're saying is, yes, I have this vulnerability in the parser. This ‘curl’, for those of you who don’t know how to do ‘curl’, this is going a web GET. This is executing over HTTP, an HTTP GET to that website ‘</a:t>
            </a:r>
            <a:r>
              <a:rPr lang="en-US" sz="1200" kern="1200" dirty="0" err="1" smtClean="0">
                <a:solidFill>
                  <a:schemeClr val="tx1"/>
                </a:solidFill>
                <a:effectLst/>
                <a:latin typeface="+mn-lt"/>
                <a:ea typeface="+mn-ea"/>
                <a:cs typeface="+mn-cs"/>
              </a:rPr>
              <a:t>example.com</a:t>
            </a:r>
            <a:r>
              <a:rPr lang="en-US" sz="1200" kern="1200" dirty="0" smtClean="0">
                <a:solidFill>
                  <a:schemeClr val="tx1"/>
                </a:solidFill>
                <a:effectLst/>
                <a:latin typeface="+mn-lt"/>
                <a:ea typeface="+mn-ea"/>
                <a:cs typeface="+mn-cs"/>
              </a:rPr>
              <a:t>’. It is setting ‘User-Agent’ string, remember passed as an environmental variable, to have a function, this could do all kinds of things like download your own codes, say reset a password, do all kinds of, it doesn't matter, we’ll just say here ‘echo vulnerable’. You can get and guess this URL to web servers that had CGI, and if they are running bash, the vulnerable version of bash, you can basically instruct them to do anything you want them to do. This is a problem of course, if for example, Google and Gmail are vulnerable to this, because you can, for example, instruct them to load your </a:t>
            </a:r>
            <a:r>
              <a:rPr lang="en-US" sz="1200" kern="1200" dirty="0" err="1" smtClean="0">
                <a:solidFill>
                  <a:schemeClr val="tx1"/>
                </a:solidFill>
                <a:effectLst/>
                <a:latin typeface="+mn-lt"/>
                <a:ea typeface="+mn-ea"/>
                <a:cs typeface="+mn-cs"/>
              </a:rPr>
              <a:t>gmail</a:t>
            </a:r>
            <a:r>
              <a:rPr lang="en-US" sz="1200" kern="1200" dirty="0" smtClean="0">
                <a:solidFill>
                  <a:schemeClr val="tx1"/>
                </a:solidFill>
                <a:effectLst/>
                <a:latin typeface="+mn-lt"/>
                <a:ea typeface="+mn-ea"/>
                <a:cs typeface="+mn-cs"/>
              </a:rPr>
              <a:t> files off to some remote server. So we’ll stop there for today. When we start back up, we'll talk about this fourth problem, which is an adversary who wants to eavesdrop and modify and you can imagine what it is that we're going to do, if you want to protect against the Mallory. Okay, we will start there on Friday.</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37</a:t>
            </a:fld>
            <a:endParaRPr lang="en-US"/>
          </a:p>
        </p:txBody>
      </p:sp>
    </p:spTree>
    <p:extLst>
      <p:ext uri="{BB962C8B-B14F-4D97-AF65-F5344CB8AC3E}">
        <p14:creationId xmlns:p14="http://schemas.microsoft.com/office/powerpoint/2010/main" val="158065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A couple examples of this will happen throughout the class but this the web and the way to the web evolves is one example of bolt-on security. One of the things that we hope you learn by taking this class is to realize as I mentioned earlier that security is the property that's just as important as performance and crepes. And when you are designing the system from ground up, you think about the security of the system. Rather than deciding at the end, of having built something, now is the time to sprinkle over the magic crypto stuff that we learned from sessions from one through four and top of it magically everything will be secured. Something you need to think about when you start designing a system, the web stuff of bolt-on, which means, they didn’t think about that when they built it. We will see about this is the case of networking in inter-networking in general. The Internet in fact actually when we talked about building the network of networks did not think about the security of those communications when they built that as well. We'll see that happen again four, five lectures from now, when we talk about network security. But the web is clearly one of these examples. I don’t know if you know, but we originally invented out physicist to share their research papers, it originally consisted of web pages and links to other pages. There was no real security model in that original envisioning of the web to think about. Okay? Then we sort of started to think about doing interesting things with the web, listing two for example move beyond just textual embedding images, and crucial distribution here whether or not at this point even start to load images are we allowed to only load images from the same web server from which the page was loaded or can you load image content from other domains. They decided to allow the policy that you can load resources from other pages. Now all the sudden we start to introduce all kinds of interesting security things we'll talk about the rest of the lecture today. Now, of course, the web is much more dynamic than simply text or text plus images. We can do dynamic HTML, AJAX, we have frames, we have audio, we have video, we have flash, all kinds of things that make this much more complex environments to deal with. In really today a website is really part of a distributed application delivery platform. It’s more than just displaying of the contents of some virtual encyclopedia. It's really a platform on which you build all the relevant applications that use of the Internet today.</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4</a:t>
            </a:fld>
            <a:endParaRPr lang="en-US"/>
          </a:p>
        </p:txBody>
      </p:sp>
    </p:spTree>
    <p:extLst>
      <p:ext uri="{BB962C8B-B14F-4D97-AF65-F5344CB8AC3E}">
        <p14:creationId xmlns:p14="http://schemas.microsoft.com/office/powerpoint/2010/main" val="4246561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0" y="303213"/>
            <a:ext cx="1588" cy="1587"/>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48131" name="Rectangle 2"/>
          <p:cNvSpPr txBox="1">
            <a:spLocks noGrp="1" noChangeArrowheads="1"/>
          </p:cNvSpPr>
          <p:nvPr>
            <p:ph type="body"/>
          </p:nvPr>
        </p:nvSpPr>
        <p:spPr>
          <a:xfrm>
            <a:off x="503238" y="4316413"/>
            <a:ext cx="5853112" cy="4060825"/>
          </a:xfrm>
          <a:noFill/>
          <a:ln/>
        </p:spPr>
        <p:txBody>
          <a:bodyPr wrap="none" anchor="ct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some definitions you need to know, HTML stands for Hypertext Markup Language. It is the language that defines the content and formatting of the web pages and visibly the idea of HTML is to instruct a browser how to render a page that you visit. It’s all the instructions that tell the browser, grab an image from over here, put it in the upper right hand corner, then write this text in bold </a:t>
            </a:r>
            <a:r>
              <a:rPr lang="en-US" sz="1200" kern="1200" dirty="0" err="1" smtClean="0">
                <a:solidFill>
                  <a:schemeClr val="tx1"/>
                </a:solidFill>
                <a:effectLst/>
                <a:latin typeface="+mn-lt"/>
                <a:ea typeface="+mn-ea"/>
                <a:cs typeface="+mn-cs"/>
              </a:rPr>
              <a:t>helvetica</a:t>
            </a:r>
            <a:r>
              <a:rPr lang="en-US" sz="1200" kern="1200" dirty="0" smtClean="0">
                <a:solidFill>
                  <a:schemeClr val="tx1"/>
                </a:solidFill>
                <a:effectLst/>
                <a:latin typeface="+mn-lt"/>
                <a:ea typeface="+mn-ea"/>
                <a:cs typeface="+mn-cs"/>
              </a:rPr>
              <a:t> 15 across the top, put a horizontal line then create a table with the first row being etcetera etcetera. All the instructions to tell the browser how to render those things are all done in HTML and there are HTML extensions to do all the interesting things that you see when you look for example of flash game, or flash rendered content movies, other kinds of things like PDFs, all that's being done through extensions and is the mechanism inside of HTML to specify a multimedia resource all the kind of resource an extension piece of code in the browser for example that executes the data portion and renders those kind of things. So for example, flash is not part of the HTML and if you want to render a piece of flash, you can use an extension that Adobe provides. To read the flash data blob, you can interpret that as code and render some. </a:t>
            </a:r>
          </a:p>
        </p:txBody>
      </p:sp>
    </p:spTree>
    <p:extLst>
      <p:ext uri="{BB962C8B-B14F-4D97-AF65-F5344CB8AC3E}">
        <p14:creationId xmlns:p14="http://schemas.microsoft.com/office/powerpoint/2010/main" val="38628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dirty="0">
                <a:latin typeface="Helvetica" pitchFamily="-84" charset="0"/>
                <a:ea typeface="Helvetica" pitchFamily="-84" charset="0"/>
                <a:cs typeface="Helvetica" pitchFamily="-84" charset="0"/>
                <a:sym typeface="Helvetica" pitchFamily="-84" charset="0"/>
              </a:rPr>
              <a:t>credit: john </a:t>
            </a:r>
            <a:r>
              <a:rPr lang="en-US" sz="1600" dirty="0" err="1">
                <a:latin typeface="Helvetica" pitchFamily="-84" charset="0"/>
                <a:ea typeface="Helvetica" pitchFamily="-84" charset="0"/>
                <a:cs typeface="Helvetica" pitchFamily="-84" charset="0"/>
                <a:sym typeface="Helvetica" pitchFamily="-84" charset="0"/>
              </a:rPr>
              <a:t>mitchell</a:t>
            </a:r>
            <a:r>
              <a:rPr lang="en-US" sz="1600" dirty="0">
                <a:latin typeface="Helvetica" pitchFamily="-84" charset="0"/>
                <a:ea typeface="Helvetica" pitchFamily="-84" charset="0"/>
                <a:cs typeface="Helvetica" pitchFamily="-84" charset="0"/>
                <a:sym typeface="Helvetica" pitchFamily="-84" charset="0"/>
              </a:rPr>
              <a:t>, </a:t>
            </a:r>
            <a:r>
              <a:rPr lang="en-US" sz="1600" dirty="0" err="1" smtClean="0">
                <a:latin typeface="Helvetica" pitchFamily="-84" charset="0"/>
                <a:ea typeface="Helvetica" pitchFamily="-84" charset="0"/>
                <a:cs typeface="Helvetica" pitchFamily="-84" charset="0"/>
                <a:sym typeface="Helvetica" pitchFamily="-84" charset="0"/>
              </a:rPr>
              <a:t>stanford</a:t>
            </a:r>
            <a:endParaRPr lang="en-US" sz="1600" dirty="0" smtClean="0">
              <a:latin typeface="Helvetica" pitchFamily="-84" charset="0"/>
              <a:ea typeface="Helvetica" pitchFamily="-84" charset="0"/>
              <a:cs typeface="Helvetica" pitchFamily="-84" charset="0"/>
              <a:sym typeface="Helvetica" pitchFamily="-84" charset="0"/>
            </a:endParaRPr>
          </a:p>
          <a:p>
            <a:endParaRPr lang="en-US" sz="1600" dirty="0" smtClean="0">
              <a:latin typeface="Helvetica" pitchFamily="-84" charset="0"/>
              <a:ea typeface="Helvetica" pitchFamily="-84" charset="0"/>
              <a:cs typeface="Helvetica" pitchFamily="-84" charset="0"/>
              <a:sym typeface="Helvetica" pitchFamily="-8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HTTP is the hypertext transfer protocol. It is the protocol that is used between the client and the server, where HTML specifies how to render the page, resources required into the page. HTTP is the language the client uses to speak to the server and the server to return back information to the clients. Sort of the reminder, not just use the kind of thing you think it is, HTTP because of the Transfer Protocol that can be used for a lot of things that perhaps don't render as nicely as an HTML page and web browser. so we use HTTP in fact that’s the protocol for lots of games, for updating phones, for updating pictures for example, on a picture frame which isn't even tunnel things like voice over IP traffic over the HTTP protocol. So again, it's a language that the two computers speak to each other for encoding information, most commonly used in the context the world wide web to transfer HTML pages back and forth. </a:t>
            </a:r>
          </a:p>
        </p:txBody>
      </p:sp>
    </p:spTree>
    <p:extLst>
      <p:ext uri="{BB962C8B-B14F-4D97-AF65-F5344CB8AC3E}">
        <p14:creationId xmlns:p14="http://schemas.microsoft.com/office/powerpoint/2010/main" val="23182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effectLst/>
                <a:latin typeface="+mn-lt"/>
                <a:ea typeface="+mn-ea"/>
                <a:cs typeface="+mn-cs"/>
              </a:rPr>
              <a:t>URLs are resource loader/locators. It identifies a network-retrievable documents, there is a variety different components to the URL. You are going to become very familiar, if you haven’t done much URL hacking, which is essentially looking at a URL understanding that represent a resource in changing things to avoid, for example using code cover some navigation in a web browser. You are going to start to do some of that stuff in class. So, the URL consists off of a variety different components, a protocol in this case we are saying we going to use the Hypertext Transfer Protocol that is described in the previous page. This is a domain name. This is specifies a computer, some place on the internet and we talked about the DNS applicable mapping between the human readable name and a IP address which is a computer-readable number, that allows us to transfer information between a client and a server on the internet. This is a port. This identifies what process to route the information the request to with on this within this machine. And this is a path. Ok? So in that web server, so in this particular case at the University of North Carolina, there is a web server running on port 81. At this computer, there is a piece of software or a page that specifies something to do in this relative path. Often times, we are specifying not a static page, a static HTML page. We might be specifying a piece of code. We will be specifying a piece of code to the web server. It’s often the code to be executed and dynamically create an HTML page for us. When that happens, URLs that look like this, things that follow the “!” (Leslie: I think it’s supposed to be “?”) are value attribute pairs or variable names and variable assignments. So in this particular place, that generate a page via this piece of code here, which is essentially, I'm not sure which kind of code it is, but this could be a PHP script for example, named a class, in this relative location, and takes a parameter name, that gives a value here, cs535, which in here it’s known to be a security class, that you would see, that probably is going to generate an automatic layout page of the security class, which could be replaced with 125, and generate the intro to programming class instead for example. This is a fragment that’s passed the hash line. There is indexes on a page or labels in the page. This allows you for a very long page to jump to a second labeled second. So when you go to this page, there may be lots of things, but at the top for instructing the browser to put at the top of the page, they section of the results that this label homework in turn into a page. So again, we got a protocol, we got the name of where we are going, we got a port, we got a path which some index into a directory structure of folders, which file inside what directory structure, that can be an individual file, it just needs to be returned it to code to be executed. And we can optionally have parameters that are being passed to that piece of code.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7</a:t>
            </a:fld>
            <a:endParaRPr lang="en-US"/>
          </a:p>
        </p:txBody>
      </p:sp>
    </p:spTree>
    <p:extLst>
      <p:ext uri="{BB962C8B-B14F-4D97-AF65-F5344CB8AC3E}">
        <p14:creationId xmlns:p14="http://schemas.microsoft.com/office/powerpoint/2010/main" val="10184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normAutofit fontScale="85000" lnSpcReduction="20000"/>
          </a:bodyPr>
          <a:lstStyle/>
          <a:p>
            <a:r>
              <a:rPr lang="en-US" sz="2200" dirty="0">
                <a:latin typeface="Lucida Grande" pitchFamily="-84" charset="0"/>
                <a:ea typeface="Lucida Grande" pitchFamily="-84" charset="0"/>
                <a:cs typeface="Lucida Grande" pitchFamily="-84" charset="0"/>
                <a:sym typeface="Lucida Grande" pitchFamily="-84" charset="0"/>
              </a:rPr>
              <a:t>Add pop-ups for each </a:t>
            </a:r>
            <a:r>
              <a:rPr lang="en-US" sz="2200" dirty="0" smtClean="0">
                <a:latin typeface="Lucida Grande" pitchFamily="-84" charset="0"/>
                <a:ea typeface="Lucida Grande" pitchFamily="-84" charset="0"/>
                <a:cs typeface="Lucida Grande" pitchFamily="-84" charset="0"/>
                <a:sym typeface="Lucida Grande" pitchFamily="-84" charset="0"/>
              </a:rPr>
              <a:t>piece</a:t>
            </a:r>
          </a:p>
          <a:p>
            <a:endParaRPr lang="en-US" sz="2200" dirty="0" smtClean="0">
              <a:latin typeface="Lucida Grande" pitchFamily="-84" charset="0"/>
              <a:ea typeface="Lucida Grande" pitchFamily="-84" charset="0"/>
              <a:cs typeface="Lucida Grande" pitchFamily="-84" charset="0"/>
              <a:sym typeface="Lucida Grande" pitchFamily="-8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Ok. So what does this look like? Let’s go back to this notion of the client on the left hand side, a server here on the right hand side. Again, the client and the server talk over HTTP protocol. There is two basic pieces to a web request when you load a webpage. You are doing HTTP request, and when the server parses that request you're getting something back over what is to be called HTTP reply. Within any kind of networking protocol give a well-defined language by which one and he can talk to another. HTTP is no different. The most common method that you're going to use, although we will introduce other ones in the MP, is a GET, so you're telling that we want to perform in HTTP GET, which means to go fetch something. This is the thing that I want you fetch. This is specified which version of HTTP we are using. For example, HTTP 1.1 allows for the system connections to transfer multiple objects over the same TCP connection, rather than creating a new network connection for each and every object you fetch. This actually speeds up your page load. As one example the differences between different HTTP versions of specifying which host this link is going to. This request comes from the browser over to the web server. Web server parses all I want to go get this, and goes and looks for it, and make some checks of the version number, some checks on the host. And it returns back with the reply. And the reply includes what you might sometimes see a status code to things like 404 file not found. This is an HTTP protocol response. It’s a return code of executing a GET, POST kind of query to a server and server not being able to find the file, which you specified. Here in this particular case, for which 200 is okay. I'm telling you which version the protocol I'm responding in all kinds of interesting things like the length, cookies and other things that we will talk about later, but the bottom of the headers and the response tell you how to interpret the data blob. This particular case what we're doing is responding to your GET request of </a:t>
            </a:r>
            <a:r>
              <a:rPr lang="en-US" sz="1200" kern="1200" dirty="0" err="1" smtClean="0">
                <a:solidFill>
                  <a:schemeClr val="tx1"/>
                </a:solidFill>
                <a:effectLst/>
                <a:latin typeface="+mn-lt"/>
                <a:ea typeface="+mn-ea"/>
                <a:cs typeface="+mn-cs"/>
              </a:rPr>
              <a:t>index.html</a:t>
            </a:r>
            <a:r>
              <a:rPr lang="en-US" sz="1200" kern="1200" dirty="0" smtClean="0">
                <a:solidFill>
                  <a:schemeClr val="tx1"/>
                </a:solidFill>
                <a:effectLst/>
                <a:latin typeface="+mn-lt"/>
                <a:ea typeface="+mn-ea"/>
                <a:cs typeface="+mn-cs"/>
              </a:rPr>
              <a:t> with a type text / HTML data blob. In other words, you ask me for a web page and I'm giving you a web page back and coded in this text. What is the web page look like? Web page is in HTML. This is mark up language. This is the example of what that looks like, that starts with an HTML tag, we have finished tags for defining the end of scope and it has simple things like you know outputting characters, which can be much more complicated than that. We will talk about that later. This is sort of the basic idea. </a:t>
            </a:r>
          </a:p>
        </p:txBody>
      </p:sp>
    </p:spTree>
    <p:extLst>
      <p:ext uri="{BB962C8B-B14F-4D97-AF65-F5344CB8AC3E}">
        <p14:creationId xmlns:p14="http://schemas.microsoft.com/office/powerpoint/2010/main" val="170792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Alright. So there's nothing that says the web page has to be static. You can access through HTTP with a piece of code on the server that might dynamically generate HTML page for you to be responded to. Similarly, I can give you an HTML page back that includes code that I expect to be executed on the client-side on your behalf. So for these non-static versions of HTML, that we call dynamic versions, we have some sort of code. In this particular case for talking about JavaScript in this example, JavaScript is a piece of code that comes back with the HTML page, defined by script tag inside the HTML, and it is expected to be executed on the client side, when then the browser renders the page. So here's an example of creating a website. Here's an example of an HTML page that might come back. It might include as a part of HTML tag, maybe I got rid of HTML document tags here, but you can see that there is a script tag inside of this HTML tag. Script tag defines a couple variables, and it </a:t>
            </a:r>
            <a:r>
              <a:rPr lang="en-US" sz="1200" kern="1200" dirty="0" err="1" smtClean="0">
                <a:solidFill>
                  <a:schemeClr val="tx1"/>
                </a:solidFill>
                <a:effectLst/>
                <a:latin typeface="+mn-lt"/>
                <a:ea typeface="+mn-ea"/>
                <a:cs typeface="+mn-cs"/>
              </a:rPr>
              <a:t>structs</a:t>
            </a:r>
            <a:r>
              <a:rPr lang="en-US" sz="1200" kern="1200" dirty="0" smtClean="0">
                <a:solidFill>
                  <a:schemeClr val="tx1"/>
                </a:solidFill>
                <a:effectLst/>
                <a:latin typeface="+mn-lt"/>
                <a:ea typeface="+mn-ea"/>
                <a:cs typeface="+mn-cs"/>
              </a:rPr>
              <a:t> the JavaScript to the browser to write as to the screen this word “world”. Up here that statically we define, we told the browser to output the word “Hello, ”, and now we’re instructed to say “world:” and then add two numbers together, in this case 1 and 2. For this case, it will be “Hello, world: 3”. And again, this is what comes back from the server, and again in this case, JavaScript of client side executed, not server side executed. There is a page that has exactly this text in it, what happens is that gets transferred back in the response, the browser then executes as it’s looking into thinking about how renders the webpage, sees there is the script tag, loads the JavaScript interpreter, runs it and pushes the output to the client. But again, code executing here on the client side, not on the server side. </a:t>
            </a:r>
          </a:p>
        </p:txBody>
      </p:sp>
      <p:sp>
        <p:nvSpPr>
          <p:cNvPr id="4" name="Slide Number Placeholder 3"/>
          <p:cNvSpPr>
            <a:spLocks noGrp="1"/>
          </p:cNvSpPr>
          <p:nvPr>
            <p:ph type="sldNum" sz="quarter" idx="10"/>
          </p:nvPr>
        </p:nvSpPr>
        <p:spPr/>
        <p:txBody>
          <a:bodyPr/>
          <a:lstStyle/>
          <a:p>
            <a:fld id="{0C0E275E-A216-904D-9D69-19F31E9E9CDF}" type="slidenum">
              <a:rPr lang="en-US" smtClean="0"/>
              <a:pPr/>
              <a:t>9</a:t>
            </a:fld>
            <a:endParaRPr lang="en-US"/>
          </a:p>
        </p:txBody>
      </p:sp>
    </p:spTree>
    <p:extLst>
      <p:ext uri="{BB962C8B-B14F-4D97-AF65-F5344CB8AC3E}">
        <p14:creationId xmlns:p14="http://schemas.microsoft.com/office/powerpoint/2010/main" val="208967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DE0C-EFE3-CE47-9792-88F31C147F5B}" type="slidenum">
              <a:rPr lang="en-US" smtClean="0"/>
              <a:pPr/>
              <a:t>‹#›</a:t>
            </a:fld>
            <a:endParaRPr lang="en-US"/>
          </a:p>
        </p:txBody>
      </p:sp>
    </p:spTree>
    <p:extLst>
      <p:ext uri="{BB962C8B-B14F-4D97-AF65-F5344CB8AC3E}">
        <p14:creationId xmlns:p14="http://schemas.microsoft.com/office/powerpoint/2010/main" val="64630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DE0C-EFE3-CE47-9792-88F31C147F5B}" type="slidenum">
              <a:rPr lang="en-US" smtClean="0"/>
              <a:pPr/>
              <a:t>‹#›</a:t>
            </a:fld>
            <a:endParaRPr lang="en-US" dirty="0"/>
          </a:p>
        </p:txBody>
      </p:sp>
    </p:spTree>
    <p:extLst>
      <p:ext uri="{BB962C8B-B14F-4D97-AF65-F5344CB8AC3E}">
        <p14:creationId xmlns:p14="http://schemas.microsoft.com/office/powerpoint/2010/main" val="233480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4E9DE0C-EFE3-CE47-9792-88F31C147F5B}" type="slidenum">
              <a:rPr lang="en-US" smtClean="0"/>
              <a:pPr algn="r"/>
              <a:t>‹#›</a:t>
            </a:fld>
            <a:endParaRPr lang="en-US" dirty="0"/>
          </a:p>
        </p:txBody>
      </p:sp>
    </p:spTree>
    <p:extLst>
      <p:ext uri="{BB962C8B-B14F-4D97-AF65-F5344CB8AC3E}">
        <p14:creationId xmlns:p14="http://schemas.microsoft.com/office/powerpoint/2010/main" val="375526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DE0C-EFE3-CE47-9792-88F31C147F5B}" type="slidenum">
              <a:rPr lang="en-US" smtClean="0"/>
              <a:pPr/>
              <a:t>‹#›</a:t>
            </a:fld>
            <a:endParaRPr lang="en-US" dirty="0"/>
          </a:p>
        </p:txBody>
      </p:sp>
    </p:spTree>
    <p:extLst>
      <p:ext uri="{BB962C8B-B14F-4D97-AF65-F5344CB8AC3E}">
        <p14:creationId xmlns:p14="http://schemas.microsoft.com/office/powerpoint/2010/main" val="365159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DE0C-EFE3-CE47-9792-88F31C147F5B}" type="slidenum">
              <a:rPr lang="en-US" smtClean="0"/>
              <a:pPr/>
              <a:t>‹#›</a:t>
            </a:fld>
            <a:endParaRPr lang="en-US" dirty="0"/>
          </a:p>
        </p:txBody>
      </p:sp>
    </p:spTree>
    <p:extLst>
      <p:ext uri="{BB962C8B-B14F-4D97-AF65-F5344CB8AC3E}">
        <p14:creationId xmlns:p14="http://schemas.microsoft.com/office/powerpoint/2010/main" val="186036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F4E9DE0C-EFE3-CE47-9792-88F31C147F5B}" type="slidenum">
              <a:rPr lang="en-US" smtClean="0"/>
              <a:pPr algn="r"/>
              <a:t>‹#›</a:t>
            </a:fld>
            <a:endParaRPr lang="en-US" dirty="0"/>
          </a:p>
        </p:txBody>
      </p:sp>
    </p:spTree>
    <p:extLst>
      <p:ext uri="{BB962C8B-B14F-4D97-AF65-F5344CB8AC3E}">
        <p14:creationId xmlns:p14="http://schemas.microsoft.com/office/powerpoint/2010/main" val="72516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9DE0C-EFE3-CE47-9792-88F31C147F5B}" type="slidenum">
              <a:rPr lang="en-US" smtClean="0"/>
              <a:pPr/>
              <a:t>‹#›</a:t>
            </a:fld>
            <a:endParaRPr lang="en-US" dirty="0"/>
          </a:p>
        </p:txBody>
      </p:sp>
    </p:spTree>
    <p:extLst>
      <p:ext uri="{BB962C8B-B14F-4D97-AF65-F5344CB8AC3E}">
        <p14:creationId xmlns:p14="http://schemas.microsoft.com/office/powerpoint/2010/main" val="284353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F4E9DE0C-EFE3-CE47-9792-88F31C147F5B}" type="slidenum">
              <a:rPr lang="en-US" smtClean="0"/>
              <a:pPr algn="r"/>
              <a:t>‹#›</a:t>
            </a:fld>
            <a:endParaRPr lang="en-US" dirty="0"/>
          </a:p>
        </p:txBody>
      </p:sp>
    </p:spTree>
    <p:extLst>
      <p:ext uri="{BB962C8B-B14F-4D97-AF65-F5344CB8AC3E}">
        <p14:creationId xmlns:p14="http://schemas.microsoft.com/office/powerpoint/2010/main" val="328115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9DE0C-EFE3-CE47-9792-88F31C147F5B}" type="slidenum">
              <a:rPr lang="en-US" smtClean="0"/>
              <a:pPr/>
              <a:t>‹#›</a:t>
            </a:fld>
            <a:endParaRPr lang="en-US" dirty="0"/>
          </a:p>
        </p:txBody>
      </p:sp>
    </p:spTree>
    <p:extLst>
      <p:ext uri="{BB962C8B-B14F-4D97-AF65-F5344CB8AC3E}">
        <p14:creationId xmlns:p14="http://schemas.microsoft.com/office/powerpoint/2010/main" val="383627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DE0C-EFE3-CE47-9792-88F31C147F5B}" type="slidenum">
              <a:rPr lang="en-US" smtClean="0"/>
              <a:pPr/>
              <a:t>‹#›</a:t>
            </a:fld>
            <a:endParaRPr lang="en-US" dirty="0"/>
          </a:p>
        </p:txBody>
      </p:sp>
    </p:spTree>
    <p:extLst>
      <p:ext uri="{BB962C8B-B14F-4D97-AF65-F5344CB8AC3E}">
        <p14:creationId xmlns:p14="http://schemas.microsoft.com/office/powerpoint/2010/main" val="260980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DE0C-EFE3-CE47-9792-88F31C147F5B}" type="slidenum">
              <a:rPr lang="en-US" smtClean="0"/>
              <a:pPr/>
              <a:t>‹#›</a:t>
            </a:fld>
            <a:endParaRPr lang="en-US" dirty="0"/>
          </a:p>
        </p:txBody>
      </p:sp>
    </p:spTree>
    <p:extLst>
      <p:ext uri="{BB962C8B-B14F-4D97-AF65-F5344CB8AC3E}">
        <p14:creationId xmlns:p14="http://schemas.microsoft.com/office/powerpoint/2010/main" val="161033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A51A8-D50C-834F-AB52-7C17DAA3ED10}" type="datetimeFigureOut">
              <a:rPr lang="en-US" smtClean="0"/>
              <a:t>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964987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www.unc.edu:81/class?name=cs535#homewor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example.com"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1828"/>
            <a:ext cx="7772400" cy="1470025"/>
          </a:xfrm>
        </p:spPr>
        <p:txBody>
          <a:bodyPr/>
          <a:lstStyle/>
          <a:p>
            <a:r>
              <a:rPr lang="en-US" dirty="0" smtClean="0"/>
              <a:t>Introduction to Web</a:t>
            </a:r>
            <a:endParaRPr lang="en-US" dirty="0"/>
          </a:p>
        </p:txBody>
      </p:sp>
      <p:sp>
        <p:nvSpPr>
          <p:cNvPr id="3" name="Subtitle 2"/>
          <p:cNvSpPr>
            <a:spLocks noGrp="1"/>
          </p:cNvSpPr>
          <p:nvPr>
            <p:ph type="subTitle" idx="1"/>
          </p:nvPr>
        </p:nvSpPr>
        <p:spPr>
          <a:xfrm>
            <a:off x="1371600" y="3706319"/>
            <a:ext cx="6400800" cy="1752600"/>
          </a:xfrm>
        </p:spPr>
        <p:txBody>
          <a:bodyPr/>
          <a:lstStyle/>
          <a:p>
            <a:r>
              <a:rPr lang="en-US" dirty="0" smtClean="0"/>
              <a:t>University of Illinois</a:t>
            </a:r>
          </a:p>
          <a:p>
            <a:r>
              <a:rPr lang="en-US" dirty="0"/>
              <a:t>ECE 422/CS 461 </a:t>
            </a:r>
            <a:r>
              <a:rPr lang="en-US" dirty="0" smtClean="0"/>
              <a:t>– Spring 2016</a:t>
            </a:r>
            <a:endParaRPr lang="en-US" dirty="0"/>
          </a:p>
        </p:txBody>
      </p:sp>
    </p:spTree>
    <p:extLst>
      <p:ext uri="{BB962C8B-B14F-4D97-AF65-F5344CB8AC3E}">
        <p14:creationId xmlns:p14="http://schemas.microsoft.com/office/powerpoint/2010/main" val="1238615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 Tree: Document Object Model</a:t>
            </a:r>
            <a:endParaRPr lang="en-US" dirty="0"/>
          </a:p>
        </p:txBody>
      </p:sp>
      <p:sp>
        <p:nvSpPr>
          <p:cNvPr id="3" name="Content Placeholder 2"/>
          <p:cNvSpPr>
            <a:spLocks noGrp="1"/>
          </p:cNvSpPr>
          <p:nvPr>
            <p:ph idx="1"/>
          </p:nvPr>
        </p:nvSpPr>
        <p:spPr>
          <a:xfrm>
            <a:off x="4671945" y="1600200"/>
            <a:ext cx="4214745" cy="4525963"/>
          </a:xfrm>
        </p:spPr>
        <p:txBody>
          <a:bodyPr>
            <a:normAutofit fontScale="92500"/>
          </a:bodyPr>
          <a:lstStyle/>
          <a:p>
            <a:r>
              <a:rPr lang="en-US" dirty="0" smtClean="0"/>
              <a:t>“The Document Object Model is a platform- and language-neutral interface that will allow programs and scripts to dynamically access and update the content, structure and style of documents.” </a:t>
            </a:r>
          </a:p>
          <a:p>
            <a:endParaRPr lang="en-US" dirty="0"/>
          </a:p>
        </p:txBody>
      </p:sp>
      <p:pic>
        <p:nvPicPr>
          <p:cNvPr id="5" name="Picture 4"/>
          <p:cNvPicPr>
            <a:picLocks noChangeAspect="1"/>
          </p:cNvPicPr>
          <p:nvPr/>
        </p:nvPicPr>
        <p:blipFill>
          <a:blip r:embed="rId3"/>
          <a:stretch>
            <a:fillRect/>
          </a:stretch>
        </p:blipFill>
        <p:spPr>
          <a:xfrm>
            <a:off x="457200" y="1600200"/>
            <a:ext cx="3213100" cy="4229100"/>
          </a:xfrm>
          <a:prstGeom prst="rect">
            <a:avLst/>
          </a:prstGeom>
        </p:spPr>
      </p:pic>
    </p:spTree>
    <p:extLst>
      <p:ext uri="{BB962C8B-B14F-4D97-AF65-F5344CB8AC3E}">
        <p14:creationId xmlns:p14="http://schemas.microsoft.com/office/powerpoint/2010/main" val="3968845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Powerful web page</a:t>
            </a:r>
            <a:r>
              <a:rPr lang="en-US" dirty="0" smtClean="0">
                <a:solidFill>
                  <a:srgbClr val="008000"/>
                </a:solidFill>
              </a:rPr>
              <a:t> </a:t>
            </a:r>
            <a:r>
              <a:rPr lang="en-US" i="1" dirty="0" smtClean="0">
                <a:solidFill>
                  <a:srgbClr val="008000"/>
                </a:solidFill>
              </a:rPr>
              <a:t>programming language</a:t>
            </a:r>
          </a:p>
          <a:p>
            <a:r>
              <a:rPr lang="en-US" dirty="0" smtClean="0"/>
              <a:t>Scripts are embedded in web pages returned by web server </a:t>
            </a:r>
          </a:p>
          <a:p>
            <a:r>
              <a:rPr lang="en-US" dirty="0" smtClean="0"/>
              <a:t>Scripts are </a:t>
            </a:r>
            <a:r>
              <a:rPr lang="en-US" dirty="0" smtClean="0">
                <a:solidFill>
                  <a:srgbClr val="008000"/>
                </a:solidFill>
              </a:rPr>
              <a:t>executed</a:t>
            </a:r>
            <a:r>
              <a:rPr lang="en-US" dirty="0" smtClean="0"/>
              <a:t> by browser. Can:</a:t>
            </a:r>
          </a:p>
          <a:p>
            <a:pPr lvl="1"/>
            <a:r>
              <a:rPr lang="en-US" dirty="0" smtClean="0">
                <a:solidFill>
                  <a:srgbClr val="FF0000"/>
                </a:solidFill>
              </a:rPr>
              <a:t>Alter page contents </a:t>
            </a:r>
          </a:p>
          <a:p>
            <a:pPr lvl="1"/>
            <a:r>
              <a:rPr lang="en-US" dirty="0" smtClean="0">
                <a:solidFill>
                  <a:srgbClr val="FF0000"/>
                </a:solidFill>
              </a:rPr>
              <a:t>Track events </a:t>
            </a:r>
            <a:r>
              <a:rPr lang="en-US" dirty="0" smtClean="0"/>
              <a:t>(mouse clicks, motion, keystrokes) </a:t>
            </a:r>
          </a:p>
          <a:p>
            <a:pPr lvl="1"/>
            <a:r>
              <a:rPr lang="en-US" dirty="0" smtClean="0">
                <a:solidFill>
                  <a:srgbClr val="FF0000"/>
                </a:solidFill>
              </a:rPr>
              <a:t>Read/set cookies</a:t>
            </a:r>
          </a:p>
          <a:p>
            <a:pPr lvl="1"/>
            <a:r>
              <a:rPr lang="en-US" dirty="0" smtClean="0">
                <a:solidFill>
                  <a:srgbClr val="FF0000"/>
                </a:solidFill>
              </a:rPr>
              <a:t>Issue web requests</a:t>
            </a:r>
            <a:r>
              <a:rPr lang="en-US" dirty="0" smtClean="0"/>
              <a:t>, read replies </a:t>
            </a:r>
          </a:p>
          <a:p>
            <a:r>
              <a:rPr lang="en-US" i="1" dirty="0" smtClean="0"/>
              <a:t>(Note: despite name, has nothing to do with Java!) </a:t>
            </a:r>
            <a:endParaRPr lang="en-US" dirty="0" smtClean="0"/>
          </a:p>
        </p:txBody>
      </p:sp>
    </p:spTree>
    <p:extLst>
      <p:ext uri="{BB962C8B-B14F-4D97-AF65-F5344CB8AC3E}">
        <p14:creationId xmlns:p14="http://schemas.microsoft.com/office/powerpoint/2010/main" val="2692899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1"/>
          <p:cNvSpPr>
            <a:spLocks noGrp="1" noChangeArrowheads="1"/>
          </p:cNvSpPr>
          <p:nvPr>
            <p:ph type="title"/>
          </p:nvPr>
        </p:nvSpPr>
        <p:spPr/>
        <p:txBody>
          <a:bodyPr/>
          <a:lstStyle/>
          <a:p>
            <a:r>
              <a:rPr lang="en-GB" smtClean="0"/>
              <a:t>JavaScript</a:t>
            </a:r>
            <a:endParaRPr lang="en-GB" dirty="0" smtClean="0"/>
          </a:p>
        </p:txBody>
      </p:sp>
      <p:sp>
        <p:nvSpPr>
          <p:cNvPr id="7" name="Content Placeholder 6"/>
          <p:cNvSpPr>
            <a:spLocks noGrp="1"/>
          </p:cNvSpPr>
          <p:nvPr>
            <p:ph idx="1"/>
          </p:nvPr>
        </p:nvSpPr>
        <p:spPr>
          <a:xfrm>
            <a:off x="457200" y="1160313"/>
            <a:ext cx="8229600" cy="5561162"/>
          </a:xfrm>
        </p:spPr>
        <p:txBody>
          <a:bodyPr>
            <a:normAutofit fontScale="85000" lnSpcReduction="10000"/>
          </a:bodyPr>
          <a:lstStyle/>
          <a:p>
            <a:r>
              <a:rPr lang="en-US" dirty="0" smtClean="0"/>
              <a:t>Scripting language interpreted by the browser</a:t>
            </a:r>
          </a:p>
          <a:p>
            <a:r>
              <a:rPr lang="en-US" dirty="0" smtClean="0"/>
              <a:t>Code enclosed within &lt;script&gt; … &lt;/script&gt; tags</a:t>
            </a:r>
          </a:p>
          <a:p>
            <a:r>
              <a:rPr lang="en-US" dirty="0" smtClean="0"/>
              <a:t>Defining functions:</a:t>
            </a:r>
          </a:p>
          <a:p>
            <a:pPr lvl="1">
              <a:buNone/>
            </a:pPr>
            <a:r>
              <a:rPr lang="en-US" dirty="0" smtClean="0"/>
              <a:t>&lt;script type="text/</a:t>
            </a:r>
            <a:r>
              <a:rPr lang="en-US" dirty="0" err="1" smtClean="0"/>
              <a:t>javascript</a:t>
            </a:r>
            <a:r>
              <a:rPr lang="en-US" dirty="0" smtClean="0"/>
              <a:t>"&gt;</a:t>
            </a:r>
          </a:p>
          <a:p>
            <a:pPr lvl="1">
              <a:buNone/>
            </a:pPr>
            <a:r>
              <a:rPr lang="en-US" dirty="0" smtClean="0"/>
              <a:t>	function hello() { </a:t>
            </a:r>
            <a:r>
              <a:rPr lang="en-US" dirty="0" err="1" smtClean="0"/>
              <a:t>alert("Hello</a:t>
            </a:r>
            <a:r>
              <a:rPr lang="en-US" dirty="0" smtClean="0"/>
              <a:t> world!"); }</a:t>
            </a:r>
          </a:p>
          <a:p>
            <a:pPr lvl="1">
              <a:buNone/>
            </a:pPr>
            <a:r>
              <a:rPr lang="en-US" dirty="0" smtClean="0"/>
              <a:t>&lt;/script&gt;</a:t>
            </a:r>
          </a:p>
          <a:p>
            <a:r>
              <a:rPr lang="en-US" dirty="0" smtClean="0"/>
              <a:t>Event handlers embedded in HTML</a:t>
            </a:r>
          </a:p>
          <a:p>
            <a:pPr lvl="1">
              <a:buNone/>
            </a:pPr>
            <a:r>
              <a:rPr lang="en-US" dirty="0" smtClean="0"/>
              <a:t>&lt;</a:t>
            </a:r>
            <a:r>
              <a:rPr lang="en-US" dirty="0" err="1" smtClean="0"/>
              <a:t>img</a:t>
            </a:r>
            <a:r>
              <a:rPr lang="en-US" dirty="0" smtClean="0"/>
              <a:t> </a:t>
            </a:r>
            <a:r>
              <a:rPr lang="en-US" dirty="0" err="1" smtClean="0"/>
              <a:t>src</a:t>
            </a:r>
            <a:r>
              <a:rPr lang="en-US" dirty="0" smtClean="0"/>
              <a:t>="</a:t>
            </a:r>
            <a:r>
              <a:rPr lang="en-US" dirty="0" err="1" smtClean="0"/>
              <a:t>picture.gif</a:t>
            </a:r>
            <a:r>
              <a:rPr lang="en-US" dirty="0" smtClean="0"/>
              <a:t>" </a:t>
            </a:r>
            <a:r>
              <a:rPr lang="en-US" dirty="0" err="1" smtClean="0"/>
              <a:t>onMouseOver</a:t>
            </a:r>
            <a:r>
              <a:rPr lang="en-US" dirty="0" smtClean="0"/>
              <a:t>="</a:t>
            </a:r>
            <a:r>
              <a:rPr lang="en-US" dirty="0" err="1" smtClean="0"/>
              <a:t>javascript:hello</a:t>
            </a:r>
            <a:r>
              <a:rPr lang="en-US" dirty="0" smtClean="0"/>
              <a:t>()"&gt;</a:t>
            </a:r>
          </a:p>
          <a:p>
            <a:r>
              <a:rPr lang="en-US" dirty="0" smtClean="0"/>
              <a:t>Built-in functions can change content of window</a:t>
            </a:r>
          </a:p>
          <a:p>
            <a:pPr lvl="1">
              <a:buNone/>
            </a:pPr>
            <a:r>
              <a:rPr lang="pt-BR" dirty="0" err="1" smtClean="0"/>
              <a:t>window</a:t>
            </a:r>
            <a:r>
              <a:rPr lang="pt-BR" dirty="0" smtClean="0"/>
              <a:t>.open(</a:t>
            </a:r>
            <a:r>
              <a:rPr lang="en-US" dirty="0" smtClean="0"/>
              <a:t>"</a:t>
            </a:r>
            <a:r>
              <a:rPr lang="pt-BR" dirty="0" smtClean="0"/>
              <a:t>http://umich.edu</a:t>
            </a:r>
            <a:r>
              <a:rPr lang="en-US" dirty="0" smtClean="0"/>
              <a:t>"</a:t>
            </a:r>
            <a:r>
              <a:rPr lang="pt-BR" dirty="0" smtClean="0"/>
              <a:t>)</a:t>
            </a:r>
            <a:endParaRPr lang="en-US" dirty="0" smtClean="0"/>
          </a:p>
          <a:p>
            <a:r>
              <a:rPr lang="en-US" dirty="0" smtClean="0"/>
              <a:t>Click-jacking attack</a:t>
            </a:r>
          </a:p>
          <a:p>
            <a:pPr lvl="1">
              <a:buNone/>
            </a:pPr>
            <a:r>
              <a:rPr lang="pt-BR" dirty="0" smtClean="0"/>
              <a:t>&lt;a </a:t>
            </a:r>
            <a:r>
              <a:rPr lang="pt-BR" dirty="0" err="1" smtClean="0"/>
              <a:t>onMouseUp</a:t>
            </a:r>
            <a:r>
              <a:rPr lang="pt-BR" dirty="0" smtClean="0"/>
              <a:t>=</a:t>
            </a:r>
            <a:r>
              <a:rPr lang="en-US" dirty="0" smtClean="0"/>
              <a:t>"</a:t>
            </a:r>
            <a:r>
              <a:rPr lang="pt-BR" dirty="0" err="1" smtClean="0"/>
              <a:t>window</a:t>
            </a:r>
            <a:r>
              <a:rPr lang="pt-BR" dirty="0" smtClean="0"/>
              <a:t>.open(‘http://www.evilsite.com’)</a:t>
            </a:r>
            <a:r>
              <a:rPr lang="en-US" dirty="0" smtClean="0"/>
              <a:t>"</a:t>
            </a:r>
            <a:endParaRPr lang="pt-BR" dirty="0" smtClean="0"/>
          </a:p>
          <a:p>
            <a:pPr lvl="1">
              <a:buNone/>
            </a:pPr>
            <a:r>
              <a:rPr lang="pt-BR" dirty="0" err="1" smtClean="0"/>
              <a:t>href</a:t>
            </a:r>
            <a:r>
              <a:rPr lang="pt-BR" dirty="0" smtClean="0"/>
              <a:t>="http://www.trustedsite.com/"&gt;</a:t>
            </a:r>
            <a:r>
              <a:rPr lang="pt-BR" dirty="0" err="1" smtClean="0"/>
              <a:t>Trust</a:t>
            </a:r>
            <a:r>
              <a:rPr lang="pt-BR" dirty="0" smtClean="0"/>
              <a:t> me!&lt;/a&gt;</a:t>
            </a:r>
            <a:endParaRPr lang="en-US" dirty="0" smtClean="0"/>
          </a:p>
        </p:txBody>
      </p:sp>
    </p:spTree>
    <p:extLst>
      <p:ext uri="{BB962C8B-B14F-4D97-AF65-F5344CB8AC3E}">
        <p14:creationId xmlns:p14="http://schemas.microsoft.com/office/powerpoint/2010/main" val="36915778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Confining the Power of JavaScript Scripts </a:t>
            </a:r>
            <a:endParaRPr lang="en-US" dirty="0"/>
          </a:p>
        </p:txBody>
      </p:sp>
      <p:sp>
        <p:nvSpPr>
          <p:cNvPr id="3" name="Content Placeholder 2"/>
          <p:cNvSpPr>
            <a:spLocks noGrp="1"/>
          </p:cNvSpPr>
          <p:nvPr>
            <p:ph idx="1"/>
          </p:nvPr>
        </p:nvSpPr>
        <p:spPr/>
        <p:txBody>
          <a:bodyPr/>
          <a:lstStyle/>
          <a:p>
            <a:r>
              <a:rPr lang="en-US" dirty="0" smtClean="0"/>
              <a:t>Given all that power, browsers need to make sure JS scripts don’t abuse it </a:t>
            </a:r>
          </a:p>
          <a:p>
            <a:r>
              <a:rPr lang="en-US" dirty="0" smtClean="0"/>
              <a:t>For example, don’t want a script sent from </a:t>
            </a:r>
            <a:r>
              <a:rPr lang="en-US" dirty="0" err="1" smtClean="0">
                <a:solidFill>
                  <a:srgbClr val="FF0000"/>
                </a:solidFill>
              </a:rPr>
              <a:t>hackerz.com</a:t>
            </a:r>
            <a:r>
              <a:rPr lang="en-US" dirty="0" smtClean="0"/>
              <a:t> web server to read cookies belonging to </a:t>
            </a:r>
            <a:r>
              <a:rPr lang="en-US" dirty="0" err="1" smtClean="0">
                <a:solidFill>
                  <a:srgbClr val="008000"/>
                </a:solidFill>
              </a:rPr>
              <a:t>bank.com</a:t>
            </a:r>
            <a:r>
              <a:rPr lang="en-US" dirty="0" smtClean="0"/>
              <a:t> ... </a:t>
            </a:r>
          </a:p>
          <a:p>
            <a:r>
              <a:rPr lang="en-US" dirty="0" smtClean="0"/>
              <a:t>... or alter layout of a </a:t>
            </a:r>
            <a:r>
              <a:rPr lang="en-US" dirty="0" err="1" smtClean="0">
                <a:solidFill>
                  <a:srgbClr val="008000"/>
                </a:solidFill>
              </a:rPr>
              <a:t>bank.com</a:t>
            </a:r>
            <a:r>
              <a:rPr lang="en-US" dirty="0" smtClean="0"/>
              <a:t> web page </a:t>
            </a:r>
          </a:p>
          <a:p>
            <a:r>
              <a:rPr lang="en-US" dirty="0" smtClean="0"/>
              <a:t>... or read keystrokes typed by user while focus is on a </a:t>
            </a:r>
            <a:r>
              <a:rPr lang="en-US" dirty="0" err="1" smtClean="0">
                <a:solidFill>
                  <a:srgbClr val="008000"/>
                </a:solidFill>
              </a:rPr>
              <a:t>bank.com</a:t>
            </a:r>
            <a:r>
              <a:rPr lang="en-US" dirty="0" smtClean="0"/>
              <a:t> page! </a:t>
            </a:r>
          </a:p>
        </p:txBody>
      </p:sp>
    </p:spTree>
    <p:extLst>
      <p:ext uri="{BB962C8B-B14F-4D97-AF65-F5344CB8AC3E}">
        <p14:creationId xmlns:p14="http://schemas.microsoft.com/office/powerpoint/2010/main" val="4254380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on the web </a:t>
            </a:r>
            <a:endParaRPr lang="en-US" dirty="0"/>
          </a:p>
        </p:txBody>
      </p:sp>
      <p:sp>
        <p:nvSpPr>
          <p:cNvPr id="3" name="Content Placeholder 2"/>
          <p:cNvSpPr>
            <a:spLocks noGrp="1"/>
          </p:cNvSpPr>
          <p:nvPr>
            <p:ph idx="1"/>
          </p:nvPr>
        </p:nvSpPr>
        <p:spPr/>
        <p:txBody>
          <a:bodyPr>
            <a:normAutofit/>
          </a:bodyPr>
          <a:lstStyle/>
          <a:p>
            <a:r>
              <a:rPr lang="en-US" dirty="0" smtClean="0"/>
              <a:t>Risk #1: we don’t want a malicious site to be able to trash my files/programs on my computer </a:t>
            </a:r>
          </a:p>
          <a:p>
            <a:pPr lvl="1"/>
            <a:r>
              <a:rPr lang="en-US" dirty="0" smtClean="0"/>
              <a:t>Browsing to </a:t>
            </a:r>
            <a:r>
              <a:rPr lang="en-US" dirty="0" err="1" smtClean="0"/>
              <a:t>awesomevids.com</a:t>
            </a:r>
            <a:r>
              <a:rPr lang="en-US" dirty="0" smtClean="0"/>
              <a:t> (or </a:t>
            </a:r>
            <a:r>
              <a:rPr lang="en-US" dirty="0" err="1" smtClean="0"/>
              <a:t>evil.com</a:t>
            </a:r>
            <a:r>
              <a:rPr lang="en-US" dirty="0" smtClean="0"/>
              <a:t>) should not infect my computer with malware, read or write files on my computer, etc. </a:t>
            </a:r>
          </a:p>
          <a:p>
            <a:r>
              <a:rPr lang="en-US" dirty="0" smtClean="0"/>
              <a:t>Defense: </a:t>
            </a:r>
            <a:r>
              <a:rPr lang="en-US" dirty="0" err="1" smtClean="0"/>
              <a:t>Javascript</a:t>
            </a:r>
            <a:r>
              <a:rPr lang="en-US" dirty="0" smtClean="0"/>
              <a:t> is sandboxed;</a:t>
            </a:r>
            <a:br>
              <a:rPr lang="en-US" dirty="0" smtClean="0"/>
            </a:br>
            <a:r>
              <a:rPr lang="en-US" dirty="0" smtClean="0"/>
              <a:t>try to avoid security bugs in browser code; privilege separation; automatic updates; etc.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on the web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Risk #2: we don’t want a malicious site to be able to spy on or tamper with my information or interactions with other websites </a:t>
            </a:r>
          </a:p>
          <a:p>
            <a:pPr lvl="1"/>
            <a:r>
              <a:rPr lang="en-US" dirty="0" smtClean="0"/>
              <a:t>Browsing to </a:t>
            </a:r>
            <a:r>
              <a:rPr lang="en-US" dirty="0" err="1" smtClean="0"/>
              <a:t>evil.com</a:t>
            </a:r>
            <a:r>
              <a:rPr lang="en-US" dirty="0" smtClean="0"/>
              <a:t> should not let </a:t>
            </a:r>
            <a:r>
              <a:rPr lang="en-US" dirty="0" err="1" smtClean="0"/>
              <a:t>evil.com</a:t>
            </a:r>
            <a:r>
              <a:rPr lang="en-US" dirty="0" smtClean="0"/>
              <a:t> spy on my emails in Gmail or buy stuff with my Amazon account </a:t>
            </a:r>
          </a:p>
          <a:p>
            <a:r>
              <a:rPr lang="en-US" dirty="0" smtClean="0"/>
              <a:t>Defense: the </a:t>
            </a:r>
            <a:r>
              <a:rPr lang="en-US" b="1" dirty="0" smtClean="0"/>
              <a:t>same-origin policy</a:t>
            </a:r>
          </a:p>
          <a:p>
            <a:pPr lvl="1"/>
            <a:r>
              <a:rPr lang="en-US" dirty="0" smtClean="0"/>
              <a:t>A security policy grafted on after-the-fact, and enforced by web browsers</a:t>
            </a:r>
          </a:p>
          <a:p>
            <a:pPr lvl="1"/>
            <a:r>
              <a:rPr lang="en-US" dirty="0" smtClean="0"/>
              <a:t>Intuition: each web site is isolated from all others </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Same-origin policy </a:t>
            </a:r>
            <a:endParaRPr lang="en-US" dirty="0"/>
          </a:p>
        </p:txBody>
      </p:sp>
      <p:sp>
        <p:nvSpPr>
          <p:cNvPr id="3" name="Content Placeholder 2"/>
          <p:cNvSpPr>
            <a:spLocks noGrp="1"/>
          </p:cNvSpPr>
          <p:nvPr>
            <p:ph idx="1"/>
          </p:nvPr>
        </p:nvSpPr>
        <p:spPr/>
        <p:txBody>
          <a:bodyPr/>
          <a:lstStyle/>
          <a:p>
            <a:r>
              <a:rPr lang="en-US" dirty="0" smtClean="0"/>
              <a:t>Each site is isolated from all others </a:t>
            </a:r>
          </a:p>
          <a:p>
            <a:endParaRPr lang="en-US" dirty="0"/>
          </a:p>
        </p:txBody>
      </p:sp>
      <p:pic>
        <p:nvPicPr>
          <p:cNvPr id="5" name="Picture 4"/>
          <p:cNvPicPr>
            <a:picLocks noChangeAspect="1"/>
          </p:cNvPicPr>
          <p:nvPr/>
        </p:nvPicPr>
        <p:blipFill>
          <a:blip r:embed="rId3"/>
          <a:stretch>
            <a:fillRect/>
          </a:stretch>
        </p:blipFill>
        <p:spPr>
          <a:xfrm>
            <a:off x="488950" y="2092566"/>
            <a:ext cx="7020653" cy="4738668"/>
          </a:xfrm>
          <a:prstGeom prst="rect">
            <a:avLst/>
          </a:prstGeom>
        </p:spPr>
      </p:pic>
    </p:spTree>
    <p:extLst>
      <p:ext uri="{BB962C8B-B14F-4D97-AF65-F5344CB8AC3E}">
        <p14:creationId xmlns:p14="http://schemas.microsoft.com/office/powerpoint/2010/main" val="478802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Same-origin policy </a:t>
            </a:r>
            <a:endParaRPr lang="en-US" dirty="0"/>
          </a:p>
        </p:txBody>
      </p:sp>
      <p:sp>
        <p:nvSpPr>
          <p:cNvPr id="3" name="Content Placeholder 2"/>
          <p:cNvSpPr>
            <a:spLocks noGrp="1"/>
          </p:cNvSpPr>
          <p:nvPr>
            <p:ph idx="1"/>
          </p:nvPr>
        </p:nvSpPr>
        <p:spPr/>
        <p:txBody>
          <a:bodyPr/>
          <a:lstStyle/>
          <a:p>
            <a:r>
              <a:rPr lang="en-US" dirty="0" smtClean="0"/>
              <a:t>Multiple pages from same site aren’t isolated </a:t>
            </a:r>
          </a:p>
          <a:p>
            <a:pPr>
              <a:buNone/>
            </a:pPr>
            <a:endParaRPr lang="en-US" dirty="0"/>
          </a:p>
        </p:txBody>
      </p:sp>
      <p:pic>
        <p:nvPicPr>
          <p:cNvPr id="5" name="Picture 4"/>
          <p:cNvPicPr>
            <a:picLocks noChangeAspect="1"/>
          </p:cNvPicPr>
          <p:nvPr/>
        </p:nvPicPr>
        <p:blipFill>
          <a:blip r:embed="rId3"/>
          <a:stretch>
            <a:fillRect/>
          </a:stretch>
        </p:blipFill>
        <p:spPr>
          <a:xfrm>
            <a:off x="730250" y="2273415"/>
            <a:ext cx="6214957" cy="4448060"/>
          </a:xfrm>
          <a:prstGeom prst="rect">
            <a:avLst/>
          </a:prstGeom>
        </p:spPr>
      </p:pic>
    </p:spTree>
    <p:extLst>
      <p:ext uri="{BB962C8B-B14F-4D97-AF65-F5344CB8AC3E}">
        <p14:creationId xmlns:p14="http://schemas.microsoft.com/office/powerpoint/2010/main" val="2722149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Same-origin policy </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r>
              <a:rPr lang="en-US" dirty="0" smtClean="0"/>
              <a:t>Granularity of protection: the </a:t>
            </a:r>
            <a:r>
              <a:rPr lang="en-US" i="1" dirty="0" smtClean="0"/>
              <a:t>origin</a:t>
            </a:r>
          </a:p>
          <a:p>
            <a:r>
              <a:rPr lang="en-US" dirty="0" smtClean="0"/>
              <a:t>Origin = protocol + hostname (+ port)</a:t>
            </a:r>
          </a:p>
          <a:p>
            <a:endParaRPr lang="en-US" dirty="0" smtClean="0"/>
          </a:p>
          <a:p>
            <a:endParaRPr lang="en-US" dirty="0" smtClean="0"/>
          </a:p>
          <a:p>
            <a:endParaRPr lang="en-US" dirty="0" smtClean="0"/>
          </a:p>
          <a:p>
            <a:r>
              <a:rPr lang="en-US" dirty="0" err="1" smtClean="0"/>
              <a:t>Javascript</a:t>
            </a:r>
            <a:r>
              <a:rPr lang="en-US" dirty="0" smtClean="0"/>
              <a:t> on one page can read, change, and interact freely with all other pages from the same origin </a:t>
            </a:r>
          </a:p>
          <a:p>
            <a:pPr>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990307" y="2702193"/>
            <a:ext cx="7475699" cy="1862954"/>
          </a:xfrm>
          <a:prstGeom prst="rect">
            <a:avLst/>
          </a:prstGeom>
        </p:spPr>
      </p:pic>
    </p:spTree>
    <p:extLst>
      <p:ext uri="{BB962C8B-B14F-4D97-AF65-F5344CB8AC3E}">
        <p14:creationId xmlns:p14="http://schemas.microsoft.com/office/powerpoint/2010/main" val="3232152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Same-origin policy </a:t>
            </a:r>
            <a:endParaRPr lang="en-US" dirty="0"/>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dirty="0" smtClean="0"/>
              <a:t>Browsers provide isolation for JS scripts via the </a:t>
            </a:r>
            <a:r>
              <a:rPr lang="en-US" dirty="0" smtClean="0">
                <a:solidFill>
                  <a:srgbClr val="FF0000"/>
                </a:solidFill>
              </a:rPr>
              <a:t>Same Origin Policy </a:t>
            </a:r>
            <a:r>
              <a:rPr lang="en-US" dirty="0" smtClean="0"/>
              <a:t>(</a:t>
            </a:r>
            <a:r>
              <a:rPr lang="en-US" b="1" dirty="0" smtClean="0"/>
              <a:t>SOP</a:t>
            </a:r>
            <a:r>
              <a:rPr lang="en-US" dirty="0" smtClean="0"/>
              <a:t>) </a:t>
            </a:r>
          </a:p>
          <a:p>
            <a:r>
              <a:rPr lang="en-US" dirty="0" smtClean="0"/>
              <a:t>Simple version: </a:t>
            </a:r>
          </a:p>
          <a:p>
            <a:pPr lvl="1"/>
            <a:r>
              <a:rPr lang="en-US" dirty="0" smtClean="0"/>
              <a:t>Browser associates web page elements (layout, cookies, events) with a given </a:t>
            </a:r>
            <a:r>
              <a:rPr lang="en-US" b="1" dirty="0" smtClean="0">
                <a:solidFill>
                  <a:srgbClr val="008000"/>
                </a:solidFill>
              </a:rPr>
              <a:t>origin</a:t>
            </a:r>
            <a:r>
              <a:rPr lang="en-US" b="1" dirty="0" smtClean="0"/>
              <a:t> </a:t>
            </a:r>
            <a:r>
              <a:rPr lang="en-US" dirty="0" smtClean="0"/>
              <a:t>≈ web server that provided the page/cookies in the first place</a:t>
            </a:r>
          </a:p>
          <a:p>
            <a:pPr lvl="2"/>
            <a:r>
              <a:rPr lang="en-US" dirty="0" smtClean="0"/>
              <a:t>Identity of web server is in terms of its hostname, e.g., </a:t>
            </a:r>
            <a:r>
              <a:rPr lang="en-US" dirty="0" err="1" smtClean="0">
                <a:solidFill>
                  <a:srgbClr val="008000"/>
                </a:solidFill>
              </a:rPr>
              <a:t>bank.com</a:t>
            </a:r>
            <a:r>
              <a:rPr lang="en-US" dirty="0" smtClean="0"/>
              <a:t> </a:t>
            </a:r>
          </a:p>
          <a:p>
            <a:r>
              <a:rPr lang="en-US" dirty="0" smtClean="0"/>
              <a:t>SOP </a:t>
            </a:r>
            <a:r>
              <a:rPr lang="en-US" dirty="0" smtClean="0">
                <a:solidFill>
                  <a:srgbClr val="3366FF"/>
                </a:solidFill>
              </a:rPr>
              <a:t>= </a:t>
            </a:r>
            <a:r>
              <a:rPr lang="en-US" i="1" dirty="0" smtClean="0">
                <a:solidFill>
                  <a:srgbClr val="3366FF"/>
                </a:solidFill>
              </a:rPr>
              <a:t>only scripts received from a web page’s origin have access to page’s elements </a:t>
            </a:r>
          </a:p>
          <a:p>
            <a:r>
              <a:rPr lang="en-US" b="1" dirty="0" smtClean="0"/>
              <a:t>XSS: Subverting the Same Origin Policy </a:t>
            </a:r>
            <a:endParaRPr lang="en-US" dirty="0" smtClean="0"/>
          </a:p>
          <a:p>
            <a:pPr lvl="1"/>
            <a:endParaRPr lang="en-US" dirty="0"/>
          </a:p>
        </p:txBody>
      </p:sp>
    </p:spTree>
    <p:extLst>
      <p:ext uri="{BB962C8B-B14F-4D97-AF65-F5344CB8AC3E}">
        <p14:creationId xmlns:p14="http://schemas.microsoft.com/office/powerpoint/2010/main" val="225045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Web?</a:t>
            </a:r>
            <a:endParaRPr lang="en-US" dirty="0"/>
          </a:p>
        </p:txBody>
      </p:sp>
      <p:sp>
        <p:nvSpPr>
          <p:cNvPr id="3" name="Content Placeholder 2"/>
          <p:cNvSpPr>
            <a:spLocks noGrp="1"/>
          </p:cNvSpPr>
          <p:nvPr>
            <p:ph idx="1"/>
          </p:nvPr>
        </p:nvSpPr>
        <p:spPr/>
        <p:txBody>
          <a:bodyPr/>
          <a:lstStyle/>
          <a:p>
            <a:r>
              <a:rPr lang="en-US" dirty="0" smtClean="0"/>
              <a:t>A platform for deploying applications, </a:t>
            </a:r>
            <a:r>
              <a:rPr lang="en-US" i="1" dirty="0" smtClean="0"/>
              <a:t>portably </a:t>
            </a:r>
            <a:r>
              <a:rPr lang="en-US" dirty="0" smtClean="0"/>
              <a:t>and </a:t>
            </a:r>
            <a:r>
              <a:rPr lang="en-US" i="1" dirty="0" smtClean="0"/>
              <a:t>securely </a:t>
            </a:r>
            <a:endParaRPr lang="en-US" dirty="0" smtClean="0"/>
          </a:p>
          <a:p>
            <a:endParaRPr lang="en-US" dirty="0"/>
          </a:p>
        </p:txBody>
      </p:sp>
      <p:pic>
        <p:nvPicPr>
          <p:cNvPr id="5" name="Picture 4"/>
          <p:cNvPicPr>
            <a:picLocks noChangeAspect="1"/>
          </p:cNvPicPr>
          <p:nvPr/>
        </p:nvPicPr>
        <p:blipFill>
          <a:blip r:embed="rId3"/>
          <a:stretch>
            <a:fillRect/>
          </a:stretch>
        </p:blipFill>
        <p:spPr>
          <a:xfrm>
            <a:off x="673100" y="3128963"/>
            <a:ext cx="7797800" cy="2997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51607"/>
            <a:ext cx="8229600" cy="1143000"/>
          </a:xfrm>
        </p:spPr>
        <p:txBody>
          <a:bodyPr/>
          <a:lstStyle/>
          <a:p>
            <a:r>
              <a:rPr lang="en-US" altLang="ko-KR" dirty="0" smtClean="0"/>
              <a:t>SOP exercise</a:t>
            </a:r>
            <a:endParaRPr lang="ko-KR" altLang="en-US" dirty="0"/>
          </a:p>
        </p:txBody>
      </p:sp>
      <p:sp>
        <p:nvSpPr>
          <p:cNvPr id="3" name="내용 개체 틀 2"/>
          <p:cNvSpPr>
            <a:spLocks noGrp="1"/>
          </p:cNvSpPr>
          <p:nvPr>
            <p:ph idx="1"/>
          </p:nvPr>
        </p:nvSpPr>
        <p:spPr>
          <a:xfrm>
            <a:off x="277318" y="1982263"/>
            <a:ext cx="8229600" cy="4525963"/>
          </a:xfrm>
        </p:spPr>
        <p:txBody>
          <a:bodyPr>
            <a:normAutofit fontScale="92500" lnSpcReduction="10000"/>
          </a:bodyPr>
          <a:lstStyle/>
          <a:p>
            <a:r>
              <a:rPr lang="en-US" altLang="ko-KR" dirty="0"/>
              <a:t>http://www.example.com/dir/page2.html	</a:t>
            </a:r>
          </a:p>
          <a:p>
            <a:r>
              <a:rPr lang="en-US" altLang="ko-KR" dirty="0"/>
              <a:t>http://www.example.com/dir2/other.html	</a:t>
            </a:r>
          </a:p>
          <a:p>
            <a:r>
              <a:rPr lang="en-US" altLang="ko-KR" dirty="0"/>
              <a:t>http://username:password@www.example.com/dir2/other.html</a:t>
            </a:r>
          </a:p>
          <a:p>
            <a:r>
              <a:rPr lang="en-US" altLang="ko-KR" dirty="0"/>
              <a:t>http://www.example.com:81/dir/other.html	</a:t>
            </a:r>
          </a:p>
          <a:p>
            <a:r>
              <a:rPr lang="en-US" altLang="ko-KR" dirty="0"/>
              <a:t>https://www.example.com/dir/other.html	</a:t>
            </a:r>
          </a:p>
          <a:p>
            <a:r>
              <a:rPr lang="en-US" altLang="ko-KR" dirty="0"/>
              <a:t>http://en.example.com/dir/other.html	</a:t>
            </a:r>
          </a:p>
          <a:p>
            <a:r>
              <a:rPr lang="en-US" altLang="ko-KR" dirty="0"/>
              <a:t>http://example.com/dir/other.html	</a:t>
            </a:r>
          </a:p>
          <a:p>
            <a:r>
              <a:rPr lang="en-US" altLang="ko-KR" dirty="0"/>
              <a:t>http://v2.www.example.com/dir/other.html	</a:t>
            </a:r>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F4E9DE0C-EFE3-CE47-9792-88F31C147F5B}" type="slidenum">
              <a:rPr lang="en-US" smtClean="0"/>
              <a:pPr/>
              <a:t>20</a:t>
            </a:fld>
            <a:endParaRPr lang="en-US" dirty="0"/>
          </a:p>
        </p:txBody>
      </p:sp>
      <p:sp>
        <p:nvSpPr>
          <p:cNvPr id="5" name="직사각형 4"/>
          <p:cNvSpPr/>
          <p:nvPr/>
        </p:nvSpPr>
        <p:spPr>
          <a:xfrm>
            <a:off x="138658" y="1294607"/>
            <a:ext cx="8866683" cy="892552"/>
          </a:xfrm>
          <a:prstGeom prst="rect">
            <a:avLst/>
          </a:prstGeom>
        </p:spPr>
        <p:txBody>
          <a:bodyPr wrap="square">
            <a:spAutoFit/>
          </a:bodyPr>
          <a:lstStyle/>
          <a:p>
            <a:r>
              <a:rPr lang="en-US" altLang="ko-KR" sz="2800" dirty="0"/>
              <a:t>Check SOP against</a:t>
            </a:r>
            <a:r>
              <a:rPr lang="en-US" altLang="ko-KR" sz="2800" dirty="0" smtClean="0"/>
              <a:t>: </a:t>
            </a:r>
            <a:r>
              <a:rPr lang="en-US" altLang="ko-KR" sz="2800" dirty="0"/>
              <a:t>http://www.example.com/dir/page.html</a:t>
            </a:r>
          </a:p>
          <a:p>
            <a:r>
              <a:rPr lang="en-US" altLang="ko-KR" sz="2400" dirty="0" smtClean="0"/>
              <a:t>  </a:t>
            </a:r>
            <a:endParaRPr lang="en-US" altLang="ko-KR" sz="2400" dirty="0"/>
          </a:p>
        </p:txBody>
      </p:sp>
    </p:spTree>
    <p:extLst>
      <p:ext uri="{BB962C8B-B14F-4D97-AF65-F5344CB8AC3E}">
        <p14:creationId xmlns:p14="http://schemas.microsoft.com/office/powerpoint/2010/main" val="1474512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on the web </a:t>
            </a:r>
            <a:endParaRPr lang="en-US" dirty="0"/>
          </a:p>
        </p:txBody>
      </p:sp>
      <p:sp>
        <p:nvSpPr>
          <p:cNvPr id="3" name="Content Placeholder 2"/>
          <p:cNvSpPr>
            <a:spLocks noGrp="1"/>
          </p:cNvSpPr>
          <p:nvPr>
            <p:ph idx="1"/>
          </p:nvPr>
        </p:nvSpPr>
        <p:spPr/>
        <p:txBody>
          <a:bodyPr/>
          <a:lstStyle/>
          <a:p>
            <a:r>
              <a:rPr lang="en-US" dirty="0" smtClean="0"/>
              <a:t>Risk #3: we want data stored on a web server to be protected from unauthorized access </a:t>
            </a:r>
          </a:p>
          <a:p>
            <a:r>
              <a:rPr lang="en-US" dirty="0" smtClean="0"/>
              <a:t>Defense: server-side security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447800"/>
            <a:ext cx="7772400" cy="1828800"/>
          </a:xfrm>
        </p:spPr>
        <p:txBody>
          <a:bodyPr>
            <a:normAutofit fontScale="90000"/>
          </a:bodyPr>
          <a:lstStyle/>
          <a:p>
            <a:pPr eaLnBrk="1" hangingPunct="1"/>
            <a:r>
              <a:rPr lang="en-US" dirty="0"/>
              <a:t>Shellshock</a:t>
            </a:r>
            <a:br>
              <a:rPr lang="en-US" dirty="0"/>
            </a:br>
            <a:r>
              <a:rPr lang="en-US" dirty="0"/>
              <a:t>a.k.a. </a:t>
            </a:r>
            <a:r>
              <a:rPr lang="en-US" dirty="0" err="1"/>
              <a:t>Bashdoor</a:t>
            </a:r>
            <a:r>
              <a:rPr lang="en-US" dirty="0"/>
              <a:t> / Bash </a:t>
            </a:r>
            <a:r>
              <a:rPr lang="en-US" dirty="0" smtClean="0"/>
              <a:t>bug</a:t>
            </a:r>
            <a:br>
              <a:rPr lang="en-US" dirty="0" smtClean="0"/>
            </a:br>
            <a:r>
              <a:rPr lang="en-US" dirty="0" smtClean="0"/>
              <a:t>(Disclosed on Sep 24, 2014)</a:t>
            </a:r>
            <a:endParaRPr lang="en-US" dirty="0"/>
          </a:p>
        </p:txBody>
      </p:sp>
      <p:sp>
        <p:nvSpPr>
          <p:cNvPr id="2051" name="Rectangle 3"/>
          <p:cNvSpPr>
            <a:spLocks noGrp="1" noChangeArrowheads="1"/>
          </p:cNvSpPr>
          <p:nvPr>
            <p:ph type="subTitle" idx="1"/>
          </p:nvPr>
        </p:nvSpPr>
        <p:spPr>
          <a:xfrm>
            <a:off x="0" y="6477000"/>
            <a:ext cx="9144000" cy="762000"/>
          </a:xfrm>
        </p:spPr>
        <p:txBody>
          <a:bodyPr/>
          <a:lstStyle/>
          <a:p>
            <a:pPr algn="l" eaLnBrk="1" hangingPunct="1">
              <a:lnSpc>
                <a:spcPct val="90000"/>
              </a:lnSpc>
            </a:pPr>
            <a:r>
              <a:rPr lang="en-US" sz="2000" dirty="0" smtClean="0"/>
              <a:t>Acknowledgement: slides from Prof. Bruce </a:t>
            </a:r>
            <a:r>
              <a:rPr lang="en-US" sz="2000" dirty="0" err="1"/>
              <a:t>Maggs</a:t>
            </a:r>
            <a:endParaRPr lang="en-US" sz="2000" dirty="0"/>
          </a:p>
        </p:txBody>
      </p:sp>
    </p:spTree>
    <p:extLst>
      <p:ext uri="{BB962C8B-B14F-4D97-AF65-F5344CB8AC3E}">
        <p14:creationId xmlns:p14="http://schemas.microsoft.com/office/powerpoint/2010/main" val="1141473560"/>
      </p:ext>
    </p:extLst>
  </p:cSld>
  <p:clrMapOvr>
    <a:masterClrMapping/>
  </p:clrMapOvr>
  <p:transition advTm="1169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Bash Shell</a:t>
            </a:r>
            <a:endParaRPr lang="en-US"/>
          </a:p>
        </p:txBody>
      </p:sp>
      <p:sp>
        <p:nvSpPr>
          <p:cNvPr id="3076" name="Rectangle 3"/>
          <p:cNvSpPr>
            <a:spLocks noGrp="1" noChangeArrowheads="1"/>
          </p:cNvSpPr>
          <p:nvPr>
            <p:ph idx="1"/>
          </p:nvPr>
        </p:nvSpPr>
        <p:spPr/>
        <p:txBody>
          <a:bodyPr>
            <a:normAutofit lnSpcReduction="10000"/>
          </a:bodyPr>
          <a:lstStyle/>
          <a:p>
            <a:r>
              <a:rPr lang="en-US" smtClean="0"/>
              <a:t>Released June 7, 1989.</a:t>
            </a:r>
          </a:p>
          <a:p>
            <a:endParaRPr lang="en-US" smtClean="0"/>
          </a:p>
          <a:p>
            <a:r>
              <a:rPr lang="en-US" smtClean="0"/>
              <a:t>Unix shell providing built-in commands such as cd, pwd, echo, exec, builtin</a:t>
            </a:r>
          </a:p>
          <a:p>
            <a:endParaRPr lang="en-US" smtClean="0"/>
          </a:p>
          <a:p>
            <a:r>
              <a:rPr lang="en-US" smtClean="0"/>
              <a:t>Platform for executing programs</a:t>
            </a:r>
          </a:p>
          <a:p>
            <a:endParaRPr lang="en-US" smtClean="0"/>
          </a:p>
          <a:p>
            <a:r>
              <a:rPr lang="en-US" smtClean="0"/>
              <a:t>Can be scripted</a:t>
            </a:r>
          </a:p>
          <a:p>
            <a:endParaRPr lang="en-US"/>
          </a:p>
        </p:txBody>
      </p:sp>
    </p:spTree>
    <p:extLst>
      <p:ext uri="{BB962C8B-B14F-4D97-AF65-F5344CB8AC3E}">
        <p14:creationId xmlns:p14="http://schemas.microsoft.com/office/powerpoint/2010/main" val="2495965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Environment Variables</a:t>
            </a:r>
          </a:p>
        </p:txBody>
      </p:sp>
      <p:sp>
        <p:nvSpPr>
          <p:cNvPr id="4099" name="Content Placeholder 2"/>
          <p:cNvSpPr>
            <a:spLocks noGrp="1"/>
          </p:cNvSpPr>
          <p:nvPr>
            <p:ph idx="1"/>
          </p:nvPr>
        </p:nvSpPr>
        <p:spPr/>
        <p:txBody>
          <a:bodyPr/>
          <a:lstStyle/>
          <a:p>
            <a:pPr marL="0" indent="0" eaLnBrk="1" hangingPunct="1">
              <a:buFontTx/>
              <a:buNone/>
            </a:pPr>
            <a:r>
              <a:rPr lang="en-US" dirty="0"/>
              <a:t>Environment variables can be set in the Bash shell, and are passed on to programs executed from Bash</a:t>
            </a:r>
          </a:p>
          <a:p>
            <a:pPr marL="0" indent="0" eaLnBrk="1" hangingPunct="1">
              <a:buFontTx/>
              <a:buNone/>
            </a:pPr>
            <a:endParaRPr lang="en-US" dirty="0"/>
          </a:p>
          <a:p>
            <a:pPr marL="0" indent="0" eaLnBrk="1" hangingPunct="1">
              <a:buFontTx/>
              <a:buNone/>
            </a:pPr>
            <a:r>
              <a:rPr lang="en-US" dirty="0">
                <a:latin typeface="Apple Symbols"/>
                <a:cs typeface="Apple Symbols"/>
              </a:rPr>
              <a:t>export VARNAME=“value”</a:t>
            </a:r>
          </a:p>
          <a:p>
            <a:pPr marL="0" indent="0" eaLnBrk="1" hangingPunct="1">
              <a:buFontTx/>
              <a:buNone/>
            </a:pPr>
            <a:endParaRPr lang="en-US" dirty="0"/>
          </a:p>
          <a:p>
            <a:pPr marL="0" indent="0" eaLnBrk="1" hangingPunct="1">
              <a:buFontTx/>
              <a:buNone/>
            </a:pPr>
            <a:r>
              <a:rPr lang="en-US" dirty="0"/>
              <a:t>(use </a:t>
            </a:r>
            <a:r>
              <a:rPr lang="en-US" dirty="0" err="1"/>
              <a:t>printenv</a:t>
            </a:r>
            <a:r>
              <a:rPr lang="en-US" dirty="0"/>
              <a:t> to list environment variables)</a:t>
            </a:r>
          </a:p>
          <a:p>
            <a:pPr marL="0" indent="0" eaLnBrk="1" hangingPunct="1">
              <a:buFontTx/>
              <a:buNone/>
            </a:pPr>
            <a:endParaRPr lang="en-US" dirty="0"/>
          </a:p>
          <a:p>
            <a:pPr marL="0" indent="0" eaLnBrk="1" hangingPunct="1">
              <a:buFontTx/>
              <a:buNone/>
            </a:pPr>
            <a:endParaRPr lang="en-US" dirty="0"/>
          </a:p>
        </p:txBody>
      </p:sp>
    </p:spTree>
    <p:extLst>
      <p:ext uri="{BB962C8B-B14F-4D97-AF65-F5344CB8AC3E}">
        <p14:creationId xmlns:p14="http://schemas.microsoft.com/office/powerpoint/2010/main" val="2339955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t>Stored Bash Shell Script</a:t>
            </a:r>
          </a:p>
        </p:txBody>
      </p:sp>
      <p:sp>
        <p:nvSpPr>
          <p:cNvPr id="5123" name="Content Placeholder 2"/>
          <p:cNvSpPr>
            <a:spLocks noGrp="1"/>
          </p:cNvSpPr>
          <p:nvPr>
            <p:ph idx="1"/>
          </p:nvPr>
        </p:nvSpPr>
        <p:spPr>
          <a:xfrm>
            <a:off x="685800" y="1600200"/>
            <a:ext cx="7772400" cy="4648200"/>
          </a:xfrm>
        </p:spPr>
        <p:txBody>
          <a:bodyPr/>
          <a:lstStyle/>
          <a:p>
            <a:pPr marL="0" indent="0" eaLnBrk="1" hangingPunct="1">
              <a:buFontTx/>
              <a:buNone/>
            </a:pPr>
            <a:r>
              <a:rPr lang="en-US" sz="2800"/>
              <a:t>An executable text file that begins with</a:t>
            </a:r>
          </a:p>
          <a:p>
            <a:pPr marL="0" indent="0" eaLnBrk="1" hangingPunct="1">
              <a:buFontTx/>
              <a:buNone/>
            </a:pPr>
            <a:r>
              <a:rPr lang="en-US" sz="2800"/>
              <a:t>#!program</a:t>
            </a:r>
          </a:p>
          <a:p>
            <a:pPr marL="0" indent="0" eaLnBrk="1" hangingPunct="1">
              <a:buFontTx/>
              <a:buNone/>
            </a:pPr>
            <a:r>
              <a:rPr lang="en-US" sz="2800"/>
              <a:t>Tells bash to pass the rest of the file to </a:t>
            </a:r>
            <a:r>
              <a:rPr lang="en-US" sz="2800">
                <a:solidFill>
                  <a:srgbClr val="FF0000"/>
                </a:solidFill>
              </a:rPr>
              <a:t>program</a:t>
            </a:r>
            <a:r>
              <a:rPr lang="en-US" sz="2800"/>
              <a:t> to be executed.</a:t>
            </a:r>
          </a:p>
          <a:p>
            <a:pPr marL="0" indent="0" eaLnBrk="1" hangingPunct="1">
              <a:buFontTx/>
              <a:buNone/>
            </a:pPr>
            <a:endParaRPr lang="en-US" sz="2800"/>
          </a:p>
          <a:p>
            <a:pPr marL="0" indent="0" eaLnBrk="1" hangingPunct="1">
              <a:buFontTx/>
              <a:buNone/>
            </a:pPr>
            <a:r>
              <a:rPr lang="en-US" sz="2800"/>
              <a:t>Example:</a:t>
            </a:r>
          </a:p>
          <a:p>
            <a:pPr marL="0" indent="0" eaLnBrk="1" hangingPunct="1">
              <a:buFontTx/>
              <a:buNone/>
            </a:pPr>
            <a:r>
              <a:rPr lang="en-US" sz="2800"/>
              <a:t>#!/bin/bash</a:t>
            </a:r>
          </a:p>
          <a:p>
            <a:pPr marL="0" indent="0" eaLnBrk="1" hangingPunct="1">
              <a:buFontTx/>
              <a:buNone/>
            </a:pPr>
            <a:r>
              <a:rPr lang="en-US" sz="2800"/>
              <a:t>STR="Hello World!"</a:t>
            </a:r>
          </a:p>
          <a:p>
            <a:pPr marL="0" indent="0" eaLnBrk="1" hangingPunct="1">
              <a:buFontTx/>
              <a:buNone/>
            </a:pPr>
            <a:r>
              <a:rPr lang="en-US" sz="2800"/>
              <a:t>echo $STR</a:t>
            </a:r>
          </a:p>
        </p:txBody>
      </p:sp>
    </p:spTree>
    <p:extLst>
      <p:ext uri="{BB962C8B-B14F-4D97-AF65-F5344CB8AC3E}">
        <p14:creationId xmlns:p14="http://schemas.microsoft.com/office/powerpoint/2010/main" val="3195779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Hello World!  Example</a:t>
            </a:r>
          </a:p>
        </p:txBody>
      </p:sp>
      <p:pic>
        <p:nvPicPr>
          <p:cNvPr id="6148" name="Picture 3"/>
          <p:cNvPicPr>
            <a:picLocks noChangeAspect="1" noChangeArrowheads="1"/>
          </p:cNvPicPr>
          <p:nvPr/>
        </p:nvPicPr>
        <p:blipFill>
          <a:blip r:embed="rId3"/>
          <a:srcRect/>
          <a:stretch>
            <a:fillRect/>
          </a:stretch>
        </p:blipFill>
        <p:spPr bwMode="auto">
          <a:xfrm>
            <a:off x="457200" y="1676400"/>
            <a:ext cx="8229600" cy="4537075"/>
          </a:xfrm>
          <a:prstGeom prst="rect">
            <a:avLst/>
          </a:prstGeom>
          <a:noFill/>
          <a:ln w="9525">
            <a:noFill/>
            <a:miter lim="800000"/>
            <a:headEnd/>
            <a:tailEnd/>
          </a:ln>
        </p:spPr>
      </p:pic>
    </p:spTree>
    <p:extLst>
      <p:ext uri="{BB962C8B-B14F-4D97-AF65-F5344CB8AC3E}">
        <p14:creationId xmlns:p14="http://schemas.microsoft.com/office/powerpoint/2010/main" val="348739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Dynamic Web Content Generation</a:t>
            </a:r>
          </a:p>
        </p:txBody>
      </p:sp>
      <p:sp>
        <p:nvSpPr>
          <p:cNvPr id="7171" name="Content Placeholder 2"/>
          <p:cNvSpPr>
            <a:spLocks noGrp="1"/>
          </p:cNvSpPr>
          <p:nvPr>
            <p:ph idx="1"/>
          </p:nvPr>
        </p:nvSpPr>
        <p:spPr/>
        <p:txBody>
          <a:bodyPr/>
          <a:lstStyle/>
          <a:p>
            <a:pPr marL="0" indent="0" eaLnBrk="1" hangingPunct="1">
              <a:buFontTx/>
              <a:buNone/>
            </a:pPr>
            <a:r>
              <a:rPr lang="en-US"/>
              <a:t>Web Server receives an HTTP request from a user.</a:t>
            </a:r>
          </a:p>
          <a:p>
            <a:pPr marL="0" indent="0" eaLnBrk="1" hangingPunct="1">
              <a:buFontTx/>
              <a:buNone/>
            </a:pPr>
            <a:endParaRPr lang="en-US"/>
          </a:p>
          <a:p>
            <a:pPr marL="0" indent="0" eaLnBrk="1" hangingPunct="1">
              <a:buFontTx/>
              <a:buNone/>
            </a:pPr>
            <a:r>
              <a:rPr lang="en-US"/>
              <a:t>Server runs a program to generate a response to the request.</a:t>
            </a:r>
          </a:p>
          <a:p>
            <a:pPr marL="0" indent="0" eaLnBrk="1" hangingPunct="1">
              <a:buFontTx/>
              <a:buNone/>
            </a:pPr>
            <a:endParaRPr lang="en-US"/>
          </a:p>
          <a:p>
            <a:pPr marL="0" indent="0" eaLnBrk="1" hangingPunct="1">
              <a:buFontTx/>
              <a:buNone/>
            </a:pPr>
            <a:r>
              <a:rPr lang="en-US"/>
              <a:t>Program output is sent to the browser.</a:t>
            </a:r>
          </a:p>
        </p:txBody>
      </p:sp>
    </p:spTree>
    <p:extLst>
      <p:ext uri="{BB962C8B-B14F-4D97-AF65-F5344CB8AC3E}">
        <p14:creationId xmlns:p14="http://schemas.microsoft.com/office/powerpoint/2010/main" val="222154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Common Gateway Interface (CGI)</a:t>
            </a:r>
          </a:p>
        </p:txBody>
      </p:sp>
      <p:sp>
        <p:nvSpPr>
          <p:cNvPr id="3" name="TextBox 2"/>
          <p:cNvSpPr txBox="1"/>
          <p:nvPr/>
        </p:nvSpPr>
        <p:spPr>
          <a:xfrm>
            <a:off x="533400" y="1752600"/>
            <a:ext cx="8077200" cy="5262563"/>
          </a:xfrm>
          <a:prstGeom prst="rect">
            <a:avLst/>
          </a:prstGeom>
          <a:noFill/>
        </p:spPr>
        <p:txBody>
          <a:bodyPr>
            <a:prstTxWarp prst="textNoShape">
              <a:avLst/>
            </a:prstTxWarp>
            <a:spAutoFit/>
          </a:bodyPr>
          <a:lstStyle/>
          <a:p>
            <a:r>
              <a:rPr lang="en-US" sz="2800">
                <a:latin typeface="Helvetica" pitchFamily="-111" charset="0"/>
              </a:rPr>
              <a:t>Oldest method of generating dynamic Web content (circa 1993, NCSA)</a:t>
            </a:r>
          </a:p>
          <a:p>
            <a:endParaRPr lang="en-US" sz="2800">
              <a:latin typeface="Helvetica" pitchFamily="-111" charset="0"/>
            </a:endParaRPr>
          </a:p>
          <a:p>
            <a:r>
              <a:rPr lang="en-US" sz="2800">
                <a:latin typeface="Helvetica" pitchFamily="-111" charset="0"/>
              </a:rPr>
              <a:t>Operator of a Web server designates a directory to hold scripts (typically PERL) that can be run on HTTP GET, PUT, or POST requests to generate output to be sent to browser.</a:t>
            </a:r>
          </a:p>
          <a:p>
            <a:endParaRPr lang="en-US" sz="2800">
              <a:latin typeface="Helvetica" pitchFamily="-111" charset="0"/>
            </a:endParaRPr>
          </a:p>
          <a:p>
            <a:endParaRPr lang="en-US" sz="2800">
              <a:latin typeface="Helvetica" pitchFamily="-111" charset="0"/>
            </a:endParaRPr>
          </a:p>
          <a:p>
            <a:endParaRPr lang="en-US" sz="2800">
              <a:latin typeface="Helvetica" pitchFamily="-111" charset="0"/>
            </a:endParaRPr>
          </a:p>
          <a:p>
            <a:endParaRPr lang="en-US" sz="2800"/>
          </a:p>
          <a:p>
            <a:endParaRPr lang="en-US" sz="2800"/>
          </a:p>
        </p:txBody>
      </p:sp>
    </p:spTree>
    <p:extLst>
      <p:ext uri="{BB962C8B-B14F-4D97-AF65-F5344CB8AC3E}">
        <p14:creationId xmlns:p14="http://schemas.microsoft.com/office/powerpoint/2010/main" val="659996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CGI Input</a:t>
            </a:r>
          </a:p>
        </p:txBody>
      </p:sp>
      <p:sp>
        <p:nvSpPr>
          <p:cNvPr id="9219" name="Content Placeholder 2"/>
          <p:cNvSpPr>
            <a:spLocks noGrp="1"/>
          </p:cNvSpPr>
          <p:nvPr>
            <p:ph idx="1"/>
          </p:nvPr>
        </p:nvSpPr>
        <p:spPr>
          <a:xfrm>
            <a:off x="685800" y="1524000"/>
            <a:ext cx="7772400" cy="4724400"/>
          </a:xfrm>
        </p:spPr>
        <p:txBody>
          <a:bodyPr/>
          <a:lstStyle/>
          <a:p>
            <a:pPr marL="0" indent="0" eaLnBrk="1" hangingPunct="1">
              <a:buFontTx/>
              <a:buNone/>
            </a:pPr>
            <a:r>
              <a:rPr lang="en-US" sz="2400"/>
              <a:t>PATH_INFO environment variable holds any path that appears in the HTTP request after the script name</a:t>
            </a:r>
          </a:p>
          <a:p>
            <a:pPr marL="0" indent="0" eaLnBrk="1" hangingPunct="1">
              <a:buFontTx/>
              <a:buNone/>
            </a:pPr>
            <a:endParaRPr lang="en-US" sz="2400"/>
          </a:p>
          <a:p>
            <a:pPr marL="0" indent="0" eaLnBrk="1" hangingPunct="1">
              <a:buFontTx/>
              <a:buNone/>
            </a:pPr>
            <a:r>
              <a:rPr lang="en-US" sz="2400"/>
              <a:t>QUERY_STRING holds key=value pairs that appear after ? (question mark)</a:t>
            </a:r>
          </a:p>
          <a:p>
            <a:pPr marL="0" indent="0" eaLnBrk="1" hangingPunct="1">
              <a:buFontTx/>
              <a:buNone/>
            </a:pPr>
            <a:endParaRPr lang="en-US" sz="2400"/>
          </a:p>
          <a:p>
            <a:pPr marL="0" indent="0" eaLnBrk="1" hangingPunct="1">
              <a:buFontTx/>
              <a:buNone/>
            </a:pPr>
            <a:r>
              <a:rPr lang="en-US" sz="2400"/>
              <a:t>Most HTTP headers passed as environment variables</a:t>
            </a:r>
          </a:p>
          <a:p>
            <a:pPr marL="0" indent="0" eaLnBrk="1" hangingPunct="1">
              <a:buFontTx/>
              <a:buNone/>
            </a:pPr>
            <a:endParaRPr lang="en-US" sz="2400"/>
          </a:p>
          <a:p>
            <a:pPr marL="0" indent="0" eaLnBrk="1" hangingPunct="1">
              <a:buFontTx/>
              <a:buNone/>
            </a:pPr>
            <a:r>
              <a:rPr lang="en-US" sz="2400"/>
              <a:t>In case of PUT or POST, user-submitted data provided to script via standard input</a:t>
            </a:r>
          </a:p>
          <a:p>
            <a:pPr marL="0" indent="0" eaLnBrk="1" hangingPunct="1">
              <a:buFontTx/>
              <a:buNone/>
            </a:pPr>
            <a:endParaRPr lang="en-US" sz="2400"/>
          </a:p>
          <a:p>
            <a:pPr marL="0" indent="0" eaLnBrk="1" hangingPunct="1">
              <a:buFontTx/>
              <a:buNone/>
            </a:pPr>
            <a:endParaRPr lang="en-US" sz="2400"/>
          </a:p>
          <a:p>
            <a:pPr marL="0" indent="0" eaLnBrk="1" hangingPunct="1">
              <a:buFontTx/>
              <a:buNone/>
            </a:pPr>
            <a:endParaRPr lang="en-US" sz="2400"/>
          </a:p>
        </p:txBody>
      </p:sp>
    </p:spTree>
    <p:extLst>
      <p:ext uri="{BB962C8B-B14F-4D97-AF65-F5344CB8AC3E}">
        <p14:creationId xmlns:p14="http://schemas.microsoft.com/office/powerpoint/2010/main" val="1568533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smtClean="0"/>
              <a:t>Web security:  two tales</a:t>
            </a:r>
            <a:endParaRPr lang="en-US"/>
          </a:p>
        </p:txBody>
      </p:sp>
      <p:sp>
        <p:nvSpPr>
          <p:cNvPr id="16386" name="Rectangle 2"/>
          <p:cNvSpPr>
            <a:spLocks noGrp="1" noChangeArrowheads="1"/>
          </p:cNvSpPr>
          <p:nvPr>
            <p:ph idx="1"/>
          </p:nvPr>
        </p:nvSpPr>
        <p:spPr/>
        <p:txBody>
          <a:bodyPr>
            <a:normAutofit fontScale="92500" lnSpcReduction="20000"/>
          </a:bodyPr>
          <a:lstStyle/>
          <a:p>
            <a:r>
              <a:rPr lang="en-US" dirty="0" smtClean="0"/>
              <a:t>Web browser:    (client side)</a:t>
            </a:r>
          </a:p>
          <a:p>
            <a:pPr lvl="1"/>
            <a:r>
              <a:rPr lang="en-US" dirty="0" smtClean="0"/>
              <a:t>Attacks target browser security weaknesses</a:t>
            </a:r>
          </a:p>
          <a:p>
            <a:pPr lvl="1"/>
            <a:r>
              <a:rPr lang="en-US" dirty="0" smtClean="0"/>
              <a:t>Result in:</a:t>
            </a:r>
          </a:p>
          <a:p>
            <a:pPr lvl="2"/>
            <a:r>
              <a:rPr lang="en-US" dirty="0" smtClean="0"/>
              <a:t>Malware installation  (</a:t>
            </a:r>
            <a:r>
              <a:rPr lang="en-US" dirty="0" err="1" smtClean="0"/>
              <a:t>keyloggers</a:t>
            </a:r>
            <a:r>
              <a:rPr lang="en-US" dirty="0" smtClean="0"/>
              <a:t>,  </a:t>
            </a:r>
            <a:r>
              <a:rPr lang="en-US" dirty="0" err="1" smtClean="0"/>
              <a:t>botnets</a:t>
            </a:r>
            <a:r>
              <a:rPr lang="en-US" dirty="0" smtClean="0"/>
              <a:t>)</a:t>
            </a:r>
          </a:p>
          <a:p>
            <a:pPr lvl="2"/>
            <a:r>
              <a:rPr lang="en-US" dirty="0" smtClean="0"/>
              <a:t>Document theft from corporate network</a:t>
            </a:r>
          </a:p>
          <a:p>
            <a:pPr lvl="2"/>
            <a:r>
              <a:rPr lang="en-US" dirty="0" smtClean="0"/>
              <a:t>Loss of private data</a:t>
            </a:r>
          </a:p>
          <a:p>
            <a:endParaRPr lang="en-US" dirty="0" smtClean="0"/>
          </a:p>
          <a:p>
            <a:r>
              <a:rPr lang="en-US" dirty="0" smtClean="0"/>
              <a:t>Web application code:     (server side)</a:t>
            </a:r>
          </a:p>
          <a:p>
            <a:pPr lvl="1"/>
            <a:r>
              <a:rPr lang="en-US" dirty="0" smtClean="0"/>
              <a:t>Runs at web site:   banks, </a:t>
            </a:r>
            <a:r>
              <a:rPr lang="en-US" dirty="0" err="1" smtClean="0"/>
              <a:t>e</a:t>
            </a:r>
            <a:r>
              <a:rPr lang="en-US" dirty="0" smtClean="0"/>
              <a:t>-merchants,  blogs</a:t>
            </a:r>
          </a:p>
          <a:p>
            <a:pPr lvl="1"/>
            <a:r>
              <a:rPr lang="en-US" dirty="0" smtClean="0"/>
              <a:t>Written in  PHP, ASP, JSP, Ruby, …</a:t>
            </a:r>
          </a:p>
          <a:p>
            <a:pPr lvl="1"/>
            <a:r>
              <a:rPr lang="en-US" dirty="0" smtClean="0"/>
              <a:t>Many challenges:  XSS,  CSRF,  SQL injection</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t>CGI Output</a:t>
            </a:r>
          </a:p>
        </p:txBody>
      </p:sp>
      <p:sp>
        <p:nvSpPr>
          <p:cNvPr id="10243" name="Content Placeholder 2"/>
          <p:cNvSpPr>
            <a:spLocks noGrp="1"/>
          </p:cNvSpPr>
          <p:nvPr>
            <p:ph idx="1"/>
          </p:nvPr>
        </p:nvSpPr>
        <p:spPr/>
        <p:txBody>
          <a:bodyPr/>
          <a:lstStyle/>
          <a:p>
            <a:pPr marL="0" indent="0" eaLnBrk="1" hangingPunct="1">
              <a:buFontTx/>
              <a:buNone/>
            </a:pPr>
            <a:r>
              <a:rPr lang="en-US"/>
              <a:t>Anything the script writes to standard output (e.g., HTML content) is sent to the browser.</a:t>
            </a:r>
          </a:p>
        </p:txBody>
      </p:sp>
    </p:spTree>
    <p:extLst>
      <p:ext uri="{BB962C8B-B14F-4D97-AF65-F5344CB8AC3E}">
        <p14:creationId xmlns:p14="http://schemas.microsoft.com/office/powerpoint/2010/main" val="2094584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Example Script (Wikipedia)</a:t>
            </a:r>
          </a:p>
        </p:txBody>
      </p:sp>
      <p:sp>
        <p:nvSpPr>
          <p:cNvPr id="11267" name="Content Placeholder 2"/>
          <p:cNvSpPr>
            <a:spLocks noGrp="1"/>
          </p:cNvSpPr>
          <p:nvPr>
            <p:ph idx="1"/>
          </p:nvPr>
        </p:nvSpPr>
        <p:spPr>
          <a:xfrm>
            <a:off x="609600" y="2133600"/>
            <a:ext cx="7772400" cy="2514600"/>
          </a:xfrm>
        </p:spPr>
        <p:txBody>
          <a:bodyPr/>
          <a:lstStyle/>
          <a:p>
            <a:pPr marL="0" indent="0" eaLnBrk="1" hangingPunct="1">
              <a:buFontTx/>
              <a:buNone/>
            </a:pPr>
            <a:r>
              <a:rPr lang="en-US" sz="2000" i="1" dirty="0">
                <a:latin typeface="Lucida Console" pitchFamily="-111" charset="0"/>
              </a:rPr>
              <a:t>#!/</a:t>
            </a:r>
            <a:r>
              <a:rPr lang="en-US" sz="2000" i="1" dirty="0" err="1">
                <a:latin typeface="Lucida Console" pitchFamily="-111" charset="0"/>
              </a:rPr>
              <a:t>usr</a:t>
            </a:r>
            <a:r>
              <a:rPr lang="en-US" sz="2000" i="1" dirty="0">
                <a:latin typeface="Lucida Console" pitchFamily="-111" charset="0"/>
              </a:rPr>
              <a:t>/bin/</a:t>
            </a:r>
            <a:r>
              <a:rPr lang="en-US" sz="2000" i="1" dirty="0" err="1">
                <a:latin typeface="Lucida Console" pitchFamily="-111" charset="0"/>
              </a:rPr>
              <a:t>perl</a:t>
            </a:r>
            <a:r>
              <a:rPr lang="en-US" sz="2000" dirty="0">
                <a:latin typeface="Lucida Console" pitchFamily="-111" charset="0"/>
              </a:rPr>
              <a:t> </a:t>
            </a:r>
          </a:p>
          <a:p>
            <a:pPr marL="0" indent="0" eaLnBrk="1" hangingPunct="1">
              <a:buFontTx/>
              <a:buNone/>
            </a:pPr>
            <a:endParaRPr lang="en-US" sz="2000" dirty="0">
              <a:latin typeface="Lucida Console" pitchFamily="-111" charset="0"/>
            </a:endParaRPr>
          </a:p>
          <a:p>
            <a:pPr marL="0" indent="0" eaLnBrk="1" hangingPunct="1">
              <a:buFontTx/>
              <a:buNone/>
            </a:pPr>
            <a:r>
              <a:rPr lang="en-US" sz="2000" dirty="0">
                <a:latin typeface="Lucida Console" pitchFamily="-111" charset="0"/>
              </a:rPr>
              <a:t>print "Content-type: text/plain</a:t>
            </a:r>
            <a:r>
              <a:rPr lang="en-US" sz="2000" b="1" dirty="0">
                <a:latin typeface="Lucida Console" pitchFamily="-111" charset="0"/>
              </a:rPr>
              <a:t>\r\n\r\n</a:t>
            </a:r>
            <a:r>
              <a:rPr lang="en-US" sz="2000" dirty="0">
                <a:latin typeface="Lucida Console" pitchFamily="-111" charset="0"/>
              </a:rPr>
              <a:t>";</a:t>
            </a:r>
          </a:p>
          <a:p>
            <a:pPr marL="0" indent="0" eaLnBrk="1" hangingPunct="1">
              <a:buFontTx/>
              <a:buNone/>
            </a:pPr>
            <a:r>
              <a:rPr lang="en-US" sz="2000" dirty="0">
                <a:latin typeface="Lucida Console" pitchFamily="-111" charset="0"/>
              </a:rPr>
              <a:t>for my $</a:t>
            </a:r>
            <a:r>
              <a:rPr lang="en-US" sz="2000" dirty="0" err="1">
                <a:latin typeface="Lucida Console" pitchFamily="-111" charset="0"/>
              </a:rPr>
              <a:t>var</a:t>
            </a:r>
            <a:r>
              <a:rPr lang="en-US" sz="2000" dirty="0">
                <a:latin typeface="Lucida Console" pitchFamily="-111" charset="0"/>
              </a:rPr>
              <a:t> ( sort keys %ENV ) {</a:t>
            </a:r>
          </a:p>
          <a:p>
            <a:pPr marL="0" indent="0" eaLnBrk="1" hangingPunct="1">
              <a:buFontTx/>
              <a:buNone/>
            </a:pPr>
            <a:r>
              <a:rPr lang="en-US" sz="2000" dirty="0">
                <a:latin typeface="Lucida Console" pitchFamily="-111" charset="0"/>
              </a:rPr>
              <a:t> </a:t>
            </a:r>
            <a:r>
              <a:rPr lang="en-US" sz="2000" dirty="0" err="1">
                <a:latin typeface="Lucida Console" pitchFamily="-111" charset="0"/>
              </a:rPr>
              <a:t>printf</a:t>
            </a:r>
            <a:r>
              <a:rPr lang="en-US" sz="2000" dirty="0">
                <a:latin typeface="Lucida Console" pitchFamily="-111" charset="0"/>
              </a:rPr>
              <a:t> "%s = </a:t>
            </a:r>
            <a:r>
              <a:rPr lang="en-US" sz="2000" b="1" dirty="0">
                <a:latin typeface="Lucida Console" pitchFamily="-111" charset="0"/>
              </a:rPr>
              <a:t>\"</a:t>
            </a:r>
            <a:r>
              <a:rPr lang="en-US" sz="2000" dirty="0">
                <a:latin typeface="Lucida Console" pitchFamily="-111" charset="0"/>
              </a:rPr>
              <a:t>%s</a:t>
            </a:r>
            <a:r>
              <a:rPr lang="en-US" sz="2000" b="1" dirty="0">
                <a:latin typeface="Lucida Console" pitchFamily="-111" charset="0"/>
              </a:rPr>
              <a:t>\"\r\n</a:t>
            </a:r>
            <a:r>
              <a:rPr lang="en-US" sz="2000" dirty="0">
                <a:latin typeface="Lucida Console" pitchFamily="-111" charset="0"/>
              </a:rPr>
              <a:t>", $</a:t>
            </a:r>
            <a:r>
              <a:rPr lang="en-US" sz="2000" dirty="0" err="1">
                <a:latin typeface="Lucida Console" pitchFamily="-111" charset="0"/>
              </a:rPr>
              <a:t>var</a:t>
            </a:r>
            <a:r>
              <a:rPr lang="en-US" sz="2000" dirty="0">
                <a:latin typeface="Lucida Console" pitchFamily="-111" charset="0"/>
              </a:rPr>
              <a:t>, $ENV{$</a:t>
            </a:r>
            <a:r>
              <a:rPr lang="en-US" sz="2000" dirty="0" err="1">
                <a:latin typeface="Lucida Console" pitchFamily="-111" charset="0"/>
              </a:rPr>
              <a:t>var</a:t>
            </a:r>
            <a:r>
              <a:rPr lang="en-US" sz="2000" dirty="0">
                <a:latin typeface="Lucida Console" pitchFamily="-111" charset="0"/>
              </a:rPr>
              <a:t>}; </a:t>
            </a:r>
          </a:p>
          <a:p>
            <a:pPr marL="0" indent="0" eaLnBrk="1" hangingPunct="1">
              <a:buFontTx/>
              <a:buNone/>
            </a:pPr>
            <a:r>
              <a:rPr lang="en-US" sz="2000" dirty="0">
                <a:latin typeface="Lucida Console" pitchFamily="-111" charset="0"/>
              </a:rPr>
              <a:t>}</a:t>
            </a:r>
          </a:p>
        </p:txBody>
      </p:sp>
      <p:sp>
        <p:nvSpPr>
          <p:cNvPr id="5" name="TextBox 4"/>
          <p:cNvSpPr txBox="1"/>
          <p:nvPr/>
        </p:nvSpPr>
        <p:spPr>
          <a:xfrm>
            <a:off x="609600" y="4533900"/>
            <a:ext cx="8080375" cy="400050"/>
          </a:xfrm>
          <a:prstGeom prst="rect">
            <a:avLst/>
          </a:prstGeom>
          <a:noFill/>
        </p:spPr>
        <p:txBody>
          <a:bodyPr wrap="none">
            <a:spAutoFit/>
          </a:bodyPr>
          <a:lstStyle/>
          <a:p>
            <a:pPr>
              <a:defRPr/>
            </a:pPr>
            <a:r>
              <a:rPr lang="en-US" sz="2000" dirty="0">
                <a:latin typeface="+mn-lt"/>
              </a:rPr>
              <a:t>Put in file </a:t>
            </a:r>
            <a:r>
              <a:rPr lang="en-US" sz="2000" dirty="0">
                <a:latin typeface="Lucida Console" panose="020B0609040504020204" pitchFamily="49" charset="0"/>
              </a:rPr>
              <a:t>/usr/local/apache/htdocs/cgi-bin/printenv.pl</a:t>
            </a:r>
          </a:p>
        </p:txBody>
      </p:sp>
      <p:sp>
        <p:nvSpPr>
          <p:cNvPr id="6" name="TextBox 5"/>
          <p:cNvSpPr txBox="1"/>
          <p:nvPr/>
        </p:nvSpPr>
        <p:spPr>
          <a:xfrm>
            <a:off x="590550" y="1524000"/>
            <a:ext cx="7510463" cy="400050"/>
          </a:xfrm>
          <a:prstGeom prst="rect">
            <a:avLst/>
          </a:prstGeom>
          <a:noFill/>
        </p:spPr>
        <p:txBody>
          <a:bodyPr wrap="none">
            <a:spAutoFit/>
          </a:bodyPr>
          <a:lstStyle/>
          <a:p>
            <a:pPr>
              <a:defRPr/>
            </a:pPr>
            <a:r>
              <a:rPr lang="en-US" sz="2000" dirty="0">
                <a:latin typeface="+mn-lt"/>
              </a:rPr>
              <a:t>Bash script that evokes PERL to print out environment variables</a:t>
            </a:r>
          </a:p>
        </p:txBody>
      </p:sp>
      <p:sp>
        <p:nvSpPr>
          <p:cNvPr id="7" name="TextBox 6"/>
          <p:cNvSpPr txBox="1"/>
          <p:nvPr/>
        </p:nvSpPr>
        <p:spPr>
          <a:xfrm>
            <a:off x="666750" y="5229225"/>
            <a:ext cx="7615238" cy="400050"/>
          </a:xfrm>
          <a:prstGeom prst="rect">
            <a:avLst/>
          </a:prstGeom>
          <a:noFill/>
        </p:spPr>
        <p:txBody>
          <a:bodyPr wrap="none">
            <a:spAutoFit/>
          </a:bodyPr>
          <a:lstStyle/>
          <a:p>
            <a:pPr>
              <a:defRPr/>
            </a:pPr>
            <a:r>
              <a:rPr lang="en-US" sz="2000" dirty="0">
                <a:latin typeface="+mn-lt"/>
              </a:rPr>
              <a:t>Accessed via </a:t>
            </a:r>
            <a:r>
              <a:rPr lang="en-US" sz="2000" dirty="0">
                <a:latin typeface="Lucida Console" panose="020B0609040504020204" pitchFamily="49" charset="0"/>
              </a:rPr>
              <a:t>http://example.com/cgi-bin/printenv.pl</a:t>
            </a:r>
          </a:p>
        </p:txBody>
      </p:sp>
    </p:spTree>
    <p:extLst>
      <p:ext uri="{BB962C8B-B14F-4D97-AF65-F5344CB8AC3E}">
        <p14:creationId xmlns:p14="http://schemas.microsoft.com/office/powerpoint/2010/main" val="1549940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200"/>
              <a:t>Windows Web server running cygwin</a:t>
            </a:r>
          </a:p>
        </p:txBody>
      </p:sp>
      <p:sp>
        <p:nvSpPr>
          <p:cNvPr id="12291" name="Content Placeholder 2"/>
          <p:cNvSpPr>
            <a:spLocks noGrp="1"/>
          </p:cNvSpPr>
          <p:nvPr>
            <p:ph idx="1"/>
          </p:nvPr>
        </p:nvSpPr>
        <p:spPr>
          <a:xfrm>
            <a:off x="381000" y="2362200"/>
            <a:ext cx="8382000" cy="4419600"/>
          </a:xfrm>
        </p:spPr>
        <p:txBody>
          <a:bodyPr/>
          <a:lstStyle/>
          <a:p>
            <a:pPr marL="0" indent="0" eaLnBrk="1" hangingPunct="1">
              <a:buFontTx/>
              <a:buNone/>
            </a:pPr>
            <a:r>
              <a:rPr lang="en-US" sz="1400" dirty="0">
                <a:latin typeface="Lucida Console" pitchFamily="-111" charset="0"/>
              </a:rPr>
              <a:t>DOCUMENT_ROOT</a:t>
            </a:r>
            <a:r>
              <a:rPr lang="en-US" sz="1400" b="1" dirty="0">
                <a:latin typeface="Lucida Console" pitchFamily="-111" charset="0"/>
              </a:rPr>
              <a:t>=</a:t>
            </a:r>
            <a:r>
              <a:rPr lang="en-US" sz="1400" dirty="0">
                <a:latin typeface="Lucida Console" pitchFamily="-111" charset="0"/>
              </a:rPr>
              <a:t>"C:/Program Files (x86)/Apache Software Foundation/Apache2.2/htdocs“</a:t>
            </a:r>
          </a:p>
          <a:p>
            <a:pPr marL="0" indent="0" eaLnBrk="1" hangingPunct="1">
              <a:buFontTx/>
              <a:buNone/>
            </a:pPr>
            <a:r>
              <a:rPr lang="en-US" sz="1400" dirty="0">
                <a:latin typeface="Lucida Console" pitchFamily="-111" charset="0"/>
              </a:rPr>
              <a:t>GATEWAY_INTERFACE</a:t>
            </a:r>
            <a:r>
              <a:rPr lang="en-US" sz="1400" b="1" dirty="0">
                <a:latin typeface="Lucida Console" pitchFamily="-111" charset="0"/>
              </a:rPr>
              <a:t>=</a:t>
            </a:r>
            <a:r>
              <a:rPr lang="en-US" sz="1400" dirty="0">
                <a:latin typeface="Lucida Console" pitchFamily="-111" charset="0"/>
              </a:rPr>
              <a:t>"CGI/1.1“</a:t>
            </a:r>
          </a:p>
          <a:p>
            <a:pPr marL="0" indent="0" eaLnBrk="1" hangingPunct="1">
              <a:buFontTx/>
              <a:buNone/>
            </a:pPr>
            <a:r>
              <a:rPr lang="en-US" sz="1400" dirty="0">
                <a:latin typeface="Lucida Console" pitchFamily="-111" charset="0"/>
              </a:rPr>
              <a:t>HOME</a:t>
            </a:r>
            <a:r>
              <a:rPr lang="en-US" sz="1400" b="1" dirty="0">
                <a:latin typeface="Lucida Console" pitchFamily="-111" charset="0"/>
              </a:rPr>
              <a:t>=</a:t>
            </a:r>
            <a:r>
              <a:rPr lang="en-US" sz="1400" dirty="0">
                <a:latin typeface="Lucida Console" pitchFamily="-111" charset="0"/>
              </a:rPr>
              <a:t>"/home/SYSTEM" HTTP_ACCEPT</a:t>
            </a:r>
            <a:r>
              <a:rPr lang="en-US" sz="1400" b="1" dirty="0">
                <a:latin typeface="Lucida Console" pitchFamily="-111" charset="0"/>
              </a:rPr>
              <a:t>=</a:t>
            </a:r>
            <a:r>
              <a:rPr lang="en-US" sz="1400" dirty="0">
                <a:latin typeface="Lucida Console" pitchFamily="-111" charset="0"/>
              </a:rPr>
              <a:t>"text/</a:t>
            </a:r>
            <a:r>
              <a:rPr lang="en-US" sz="1400" dirty="0" err="1">
                <a:latin typeface="Lucida Console" pitchFamily="-111" charset="0"/>
              </a:rPr>
              <a:t>html,application/xhtml+xml,application/xml;q</a:t>
            </a:r>
            <a:r>
              <a:rPr lang="en-US" sz="1400" dirty="0">
                <a:latin typeface="Lucida Console" pitchFamily="-111" charset="0"/>
              </a:rPr>
              <a:t>=0.9,*/*;</a:t>
            </a:r>
            <a:r>
              <a:rPr lang="en-US" sz="1400" dirty="0" err="1">
                <a:latin typeface="Lucida Console" pitchFamily="-111" charset="0"/>
              </a:rPr>
              <a:t>q</a:t>
            </a:r>
            <a:r>
              <a:rPr lang="en-US" sz="1400" dirty="0">
                <a:latin typeface="Lucida Console" pitchFamily="-111" charset="0"/>
              </a:rPr>
              <a:t>=0.8“</a:t>
            </a:r>
          </a:p>
          <a:p>
            <a:pPr marL="0" indent="0" eaLnBrk="1" hangingPunct="1">
              <a:buFontTx/>
              <a:buNone/>
            </a:pPr>
            <a:r>
              <a:rPr lang="en-US" sz="1400" dirty="0">
                <a:latin typeface="Lucida Console" pitchFamily="-111" charset="0"/>
              </a:rPr>
              <a:t>HTTP_ACCEPT_CHARSET</a:t>
            </a:r>
            <a:r>
              <a:rPr lang="en-US" sz="1400" b="1" dirty="0">
                <a:latin typeface="Lucida Console" pitchFamily="-111" charset="0"/>
              </a:rPr>
              <a:t>=</a:t>
            </a:r>
            <a:r>
              <a:rPr lang="en-US" sz="1400" dirty="0">
                <a:latin typeface="Lucida Console" pitchFamily="-111" charset="0"/>
              </a:rPr>
              <a:t>"ISO-8859-1,utf-8;q=0.7,*;</a:t>
            </a:r>
            <a:r>
              <a:rPr lang="en-US" sz="1400" dirty="0" err="1">
                <a:latin typeface="Lucida Console" pitchFamily="-111" charset="0"/>
              </a:rPr>
              <a:t>q</a:t>
            </a:r>
            <a:r>
              <a:rPr lang="en-US" sz="1400" dirty="0">
                <a:latin typeface="Lucida Console" pitchFamily="-111" charset="0"/>
              </a:rPr>
              <a:t>=0.7" HTTP_ACCEPT_ENCODING</a:t>
            </a:r>
            <a:r>
              <a:rPr lang="en-US" sz="1400" b="1" dirty="0">
                <a:latin typeface="Lucida Console" pitchFamily="-111" charset="0"/>
              </a:rPr>
              <a:t>=</a:t>
            </a:r>
            <a:r>
              <a:rPr lang="en-US" sz="1400" dirty="0">
                <a:latin typeface="Lucida Console" pitchFamily="-111" charset="0"/>
              </a:rPr>
              <a:t>"</a:t>
            </a:r>
            <a:r>
              <a:rPr lang="en-US" sz="1400" dirty="0" err="1">
                <a:latin typeface="Lucida Console" pitchFamily="-111" charset="0"/>
              </a:rPr>
              <a:t>gzip</a:t>
            </a:r>
            <a:r>
              <a:rPr lang="en-US" sz="1400" dirty="0">
                <a:latin typeface="Lucida Console" pitchFamily="-111" charset="0"/>
              </a:rPr>
              <a:t>, deflate“</a:t>
            </a:r>
          </a:p>
          <a:p>
            <a:pPr marL="0" indent="0" eaLnBrk="1" hangingPunct="1">
              <a:buFontTx/>
              <a:buNone/>
            </a:pPr>
            <a:r>
              <a:rPr lang="en-US" sz="1400" dirty="0">
                <a:latin typeface="Lucida Console" pitchFamily="-111" charset="0"/>
              </a:rPr>
              <a:t>HTTP_ACCEPT_LANGUAGE</a:t>
            </a:r>
            <a:r>
              <a:rPr lang="en-US" sz="1400" b="1" dirty="0">
                <a:latin typeface="Lucida Console" pitchFamily="-111" charset="0"/>
              </a:rPr>
              <a:t>=</a:t>
            </a:r>
            <a:r>
              <a:rPr lang="en-US" sz="1400" dirty="0">
                <a:latin typeface="Lucida Console" pitchFamily="-111" charset="0"/>
              </a:rPr>
              <a:t>"en-</a:t>
            </a:r>
            <a:r>
              <a:rPr lang="en-US" sz="1400" dirty="0" err="1">
                <a:latin typeface="Lucida Console" pitchFamily="-111" charset="0"/>
              </a:rPr>
              <a:t>us,en;q</a:t>
            </a:r>
            <a:r>
              <a:rPr lang="en-US" sz="1400" dirty="0">
                <a:latin typeface="Lucida Console" pitchFamily="-111" charset="0"/>
              </a:rPr>
              <a:t>=0.5“</a:t>
            </a:r>
          </a:p>
          <a:p>
            <a:pPr marL="0" indent="0" eaLnBrk="1" hangingPunct="1">
              <a:buFontTx/>
              <a:buNone/>
            </a:pPr>
            <a:r>
              <a:rPr lang="en-US" sz="1400" dirty="0">
                <a:latin typeface="Lucida Console" pitchFamily="-111" charset="0"/>
              </a:rPr>
              <a:t>HTTP_CONNECTION</a:t>
            </a:r>
            <a:r>
              <a:rPr lang="en-US" sz="1400" b="1" dirty="0">
                <a:latin typeface="Lucida Console" pitchFamily="-111" charset="0"/>
              </a:rPr>
              <a:t>=</a:t>
            </a:r>
            <a:r>
              <a:rPr lang="en-US" sz="1400" dirty="0">
                <a:latin typeface="Lucida Console" pitchFamily="-111" charset="0"/>
              </a:rPr>
              <a:t>"keep-alive“</a:t>
            </a:r>
          </a:p>
          <a:p>
            <a:pPr marL="0" indent="0" eaLnBrk="1" hangingPunct="1">
              <a:buFontTx/>
              <a:buNone/>
            </a:pPr>
            <a:r>
              <a:rPr lang="en-US" sz="1400" dirty="0">
                <a:latin typeface="Lucida Console" pitchFamily="-111" charset="0"/>
              </a:rPr>
              <a:t>HTTP_HOST</a:t>
            </a:r>
            <a:r>
              <a:rPr lang="en-US" sz="1400" b="1" dirty="0">
                <a:latin typeface="Lucida Console" pitchFamily="-111" charset="0"/>
              </a:rPr>
              <a:t>=</a:t>
            </a:r>
            <a:r>
              <a:rPr lang="en-US" sz="1400" dirty="0">
                <a:latin typeface="Lucida Console" pitchFamily="-111" charset="0"/>
              </a:rPr>
              <a:t>"</a:t>
            </a:r>
            <a:r>
              <a:rPr lang="en-US" sz="1400" dirty="0" err="1">
                <a:latin typeface="Lucida Console" pitchFamily="-111" charset="0"/>
              </a:rPr>
              <a:t>example.com</a:t>
            </a:r>
            <a:r>
              <a:rPr lang="en-US" sz="1400" dirty="0">
                <a:latin typeface="Lucida Console" pitchFamily="-111" charset="0"/>
              </a:rPr>
              <a:t>“</a:t>
            </a:r>
          </a:p>
          <a:p>
            <a:pPr marL="0" indent="0" eaLnBrk="1" hangingPunct="1">
              <a:buFontTx/>
              <a:buNone/>
            </a:pPr>
            <a:r>
              <a:rPr lang="en-US" sz="1400" dirty="0">
                <a:latin typeface="Lucida Console" pitchFamily="-111" charset="0"/>
              </a:rPr>
              <a:t>HTTP_USER_AGENT</a:t>
            </a:r>
            <a:r>
              <a:rPr lang="en-US" sz="1400" b="1" dirty="0">
                <a:latin typeface="Lucida Console" pitchFamily="-111" charset="0"/>
              </a:rPr>
              <a:t>=</a:t>
            </a:r>
            <a:r>
              <a:rPr lang="en-US" sz="1400" dirty="0">
                <a:latin typeface="Lucida Console" pitchFamily="-111" charset="0"/>
              </a:rPr>
              <a:t>"Mozilla/5.0 (Windows NT 6.1; WOW64; rv:5.0) Gecko/20100101 Firefox/5.0" PATH</a:t>
            </a:r>
            <a:r>
              <a:rPr lang="en-US" sz="1400" b="1" dirty="0">
                <a:latin typeface="Lucida Console" pitchFamily="-111" charset="0"/>
              </a:rPr>
              <a:t>=</a:t>
            </a:r>
            <a:r>
              <a:rPr lang="en-US" sz="1400" dirty="0">
                <a:latin typeface="Lucida Console" pitchFamily="-111" charset="0"/>
              </a:rPr>
              <a:t>"/home/SYSTEM/bin:/bin:/cygdrive/c/progra~2/php:/cygdrive/c/windows/system32:...“</a:t>
            </a:r>
          </a:p>
          <a:p>
            <a:pPr marL="0" indent="0" eaLnBrk="1" hangingPunct="1">
              <a:buFontTx/>
              <a:buNone/>
            </a:pPr>
            <a:r>
              <a:rPr lang="en-US" sz="1400" b="1" dirty="0">
                <a:solidFill>
                  <a:srgbClr val="FF0000"/>
                </a:solidFill>
                <a:latin typeface="Lucida Console" pitchFamily="-111" charset="0"/>
              </a:rPr>
              <a:t>PATH_INFO="/</a:t>
            </a:r>
            <a:r>
              <a:rPr lang="en-US" sz="1400" b="1" dirty="0" err="1">
                <a:solidFill>
                  <a:srgbClr val="FF0000"/>
                </a:solidFill>
                <a:latin typeface="Lucida Console" pitchFamily="-111" charset="0"/>
              </a:rPr>
              <a:t>foo</a:t>
            </a:r>
            <a:r>
              <a:rPr lang="en-US" sz="1400" b="1" dirty="0">
                <a:solidFill>
                  <a:srgbClr val="FF0000"/>
                </a:solidFill>
                <a:latin typeface="Lucida Console" pitchFamily="-111" charset="0"/>
              </a:rPr>
              <a:t>/bar“</a:t>
            </a:r>
          </a:p>
          <a:p>
            <a:pPr marL="0" indent="0" eaLnBrk="1" hangingPunct="1">
              <a:buFontTx/>
              <a:buNone/>
            </a:pPr>
            <a:r>
              <a:rPr lang="en-US" sz="1400" b="1" dirty="0">
                <a:solidFill>
                  <a:srgbClr val="FF0000"/>
                </a:solidFill>
                <a:latin typeface="Lucida Console" pitchFamily="-111" charset="0"/>
              </a:rPr>
              <a:t>QUERY_STRING="var1=value1&amp;var2=with%20percent%20encoding</a:t>
            </a:r>
          </a:p>
        </p:txBody>
      </p:sp>
      <p:sp>
        <p:nvSpPr>
          <p:cNvPr id="12293" name="TextBox 4"/>
          <p:cNvSpPr txBox="1">
            <a:spLocks noChangeArrowheads="1"/>
          </p:cNvSpPr>
          <p:nvPr/>
        </p:nvSpPr>
        <p:spPr bwMode="auto">
          <a:xfrm>
            <a:off x="228600" y="1535113"/>
            <a:ext cx="8831263" cy="646112"/>
          </a:xfrm>
          <a:prstGeom prst="rect">
            <a:avLst/>
          </a:prstGeom>
          <a:noFill/>
          <a:ln w="9525">
            <a:noFill/>
            <a:miter lim="800000"/>
            <a:headEnd/>
            <a:tailEnd/>
          </a:ln>
        </p:spPr>
        <p:txBody>
          <a:bodyPr wrap="none">
            <a:prstTxWarp prst="textNoShape">
              <a:avLst/>
            </a:prstTxWarp>
            <a:spAutoFit/>
          </a:bodyPr>
          <a:lstStyle/>
          <a:p>
            <a:r>
              <a:rPr lang="en-US" sz="1800" dirty="0">
                <a:latin typeface="Lucida Console" pitchFamily="-111" charset="0"/>
              </a:rPr>
              <a:t>http://</a:t>
            </a:r>
            <a:r>
              <a:rPr lang="en-US" sz="1800" dirty="0" err="1">
                <a:latin typeface="Lucida Console" pitchFamily="-111" charset="0"/>
              </a:rPr>
              <a:t>example.com/cgi</a:t>
            </a:r>
            <a:r>
              <a:rPr lang="en-US" sz="1800" dirty="0">
                <a:latin typeface="Lucida Console" pitchFamily="-111" charset="0"/>
              </a:rPr>
              <a:t>-bin/</a:t>
            </a:r>
          </a:p>
          <a:p>
            <a:r>
              <a:rPr lang="en-US" sz="1800" dirty="0">
                <a:latin typeface="Lucida Console" pitchFamily="-111" charset="0"/>
              </a:rPr>
              <a:t>printenv.pl</a:t>
            </a:r>
            <a:r>
              <a:rPr lang="en-US" sz="1800" dirty="0">
                <a:solidFill>
                  <a:srgbClr val="FF0000"/>
                </a:solidFill>
                <a:latin typeface="Lucida Console" pitchFamily="-111" charset="0"/>
              </a:rPr>
              <a:t>/foo/bar</a:t>
            </a:r>
            <a:r>
              <a:rPr lang="en-US" sz="1800" dirty="0">
                <a:latin typeface="Lucida Console" pitchFamily="-111" charset="0"/>
              </a:rPr>
              <a:t>?</a:t>
            </a:r>
            <a:r>
              <a:rPr lang="en-US" sz="1800" dirty="0">
                <a:solidFill>
                  <a:srgbClr val="FF0000"/>
                </a:solidFill>
                <a:latin typeface="Lucida Console" pitchFamily="-111" charset="0"/>
              </a:rPr>
              <a:t>var1=value1&amp;var2=with%20percent%20encoding</a:t>
            </a:r>
          </a:p>
        </p:txBody>
      </p:sp>
    </p:spTree>
    <p:extLst>
      <p:ext uri="{BB962C8B-B14F-4D97-AF65-F5344CB8AC3E}">
        <p14:creationId xmlns:p14="http://schemas.microsoft.com/office/powerpoint/2010/main" val="4199763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Shellshock Vulnerability</a:t>
            </a:r>
          </a:p>
        </p:txBody>
      </p:sp>
      <p:sp>
        <p:nvSpPr>
          <p:cNvPr id="13315" name="Content Placeholder 2"/>
          <p:cNvSpPr>
            <a:spLocks noGrp="1"/>
          </p:cNvSpPr>
          <p:nvPr>
            <p:ph idx="1"/>
          </p:nvPr>
        </p:nvSpPr>
        <p:spPr/>
        <p:txBody>
          <a:bodyPr/>
          <a:lstStyle/>
          <a:p>
            <a:pPr marL="0" indent="0" eaLnBrk="1" hangingPunct="1">
              <a:buFontTx/>
              <a:buNone/>
            </a:pPr>
            <a:r>
              <a:rPr lang="en-US"/>
              <a:t>Function definitions are passed as environment variables that begin with ()</a:t>
            </a:r>
          </a:p>
          <a:p>
            <a:pPr marL="0" indent="0" eaLnBrk="1" hangingPunct="1">
              <a:buFontTx/>
              <a:buNone/>
            </a:pPr>
            <a:endParaRPr lang="en-US"/>
          </a:p>
          <a:p>
            <a:pPr marL="0" indent="0" eaLnBrk="1" hangingPunct="1">
              <a:buFontTx/>
              <a:buNone/>
            </a:pPr>
            <a:r>
              <a:rPr lang="en-US"/>
              <a:t>Error in environment variable parser: executes “garbage” after function definition.</a:t>
            </a:r>
          </a:p>
          <a:p>
            <a:pPr marL="0" indent="0" eaLnBrk="1" hangingPunct="1">
              <a:buFontTx/>
              <a:buNone/>
            </a:pPr>
            <a:endParaRPr lang="en-US"/>
          </a:p>
          <a:p>
            <a:pPr marL="0" indent="0" eaLnBrk="1" hangingPunct="1">
              <a:buFontTx/>
              <a:buNone/>
            </a:pPr>
            <a:endParaRPr lang="en-US"/>
          </a:p>
        </p:txBody>
      </p:sp>
    </p:spTree>
    <p:extLst>
      <p:ext uri="{BB962C8B-B14F-4D97-AF65-F5344CB8AC3E}">
        <p14:creationId xmlns:p14="http://schemas.microsoft.com/office/powerpoint/2010/main" val="3639005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200"/>
              <a:t>Cygwin Bash Shell Shows Vulnerability</a:t>
            </a:r>
          </a:p>
        </p:txBody>
      </p:sp>
      <p:pic>
        <p:nvPicPr>
          <p:cNvPr id="14340" name="Picture 4"/>
          <p:cNvPicPr>
            <a:picLocks noChangeAspect="1" noChangeArrowheads="1"/>
          </p:cNvPicPr>
          <p:nvPr/>
        </p:nvPicPr>
        <p:blipFill>
          <a:blip r:embed="rId3"/>
          <a:srcRect/>
          <a:stretch>
            <a:fillRect/>
          </a:stretch>
        </p:blipFill>
        <p:spPr bwMode="auto">
          <a:xfrm>
            <a:off x="533400" y="1524000"/>
            <a:ext cx="7974013" cy="4395788"/>
          </a:xfrm>
          <a:prstGeom prst="rect">
            <a:avLst/>
          </a:prstGeom>
          <a:noFill/>
          <a:ln w="9525">
            <a:noFill/>
            <a:miter lim="800000"/>
            <a:headEnd/>
            <a:tailEnd/>
          </a:ln>
        </p:spPr>
      </p:pic>
      <p:sp>
        <p:nvSpPr>
          <p:cNvPr id="3" name="TextBox 2"/>
          <p:cNvSpPr txBox="1"/>
          <p:nvPr/>
        </p:nvSpPr>
        <p:spPr>
          <a:xfrm>
            <a:off x="3514725" y="5938838"/>
            <a:ext cx="3124200" cy="461962"/>
          </a:xfrm>
          <a:prstGeom prst="rect">
            <a:avLst/>
          </a:prstGeom>
          <a:noFill/>
        </p:spPr>
        <p:txBody>
          <a:bodyPr wrap="none">
            <a:spAutoFit/>
          </a:bodyPr>
          <a:lstStyle/>
          <a:p>
            <a:pPr>
              <a:defRPr/>
            </a:pPr>
            <a:r>
              <a:rPr lang="en-US" dirty="0">
                <a:latin typeface="+mn-lt"/>
              </a:rPr>
              <a:t>Exact syntax matters!</a:t>
            </a:r>
          </a:p>
        </p:txBody>
      </p:sp>
    </p:spTree>
    <p:extLst>
      <p:ext uri="{BB962C8B-B14F-4D97-AF65-F5344CB8AC3E}">
        <p14:creationId xmlns:p14="http://schemas.microsoft.com/office/powerpoint/2010/main" val="1318293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Alternatively</a:t>
            </a:r>
          </a:p>
        </p:txBody>
      </p:sp>
      <p:pic>
        <p:nvPicPr>
          <p:cNvPr id="15364" name="Picture 2"/>
          <p:cNvPicPr>
            <a:picLocks noGrp="1" noChangeAspect="1" noChangeArrowheads="1"/>
          </p:cNvPicPr>
          <p:nvPr>
            <p:ph idx="1"/>
          </p:nvPr>
        </p:nvPicPr>
        <p:blipFill>
          <a:blip r:embed="rId3"/>
          <a:srcRect t="118" b="118"/>
          <a:stretch>
            <a:fillRect/>
          </a:stretch>
        </p:blipFill>
        <p:spPr>
          <a:noFill/>
        </p:spPr>
      </p:pic>
    </p:spTree>
    <p:extLst>
      <p:ext uri="{BB962C8B-B14F-4D97-AF65-F5344CB8AC3E}">
        <p14:creationId xmlns:p14="http://schemas.microsoft.com/office/powerpoint/2010/main" val="2875902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Crux of the Problem</a:t>
            </a:r>
          </a:p>
        </p:txBody>
      </p:sp>
      <p:sp>
        <p:nvSpPr>
          <p:cNvPr id="16387" name="Content Placeholder 2"/>
          <p:cNvSpPr>
            <a:spLocks noGrp="1"/>
          </p:cNvSpPr>
          <p:nvPr>
            <p:ph idx="1"/>
          </p:nvPr>
        </p:nvSpPr>
        <p:spPr/>
        <p:txBody>
          <a:bodyPr/>
          <a:lstStyle/>
          <a:p>
            <a:pPr eaLnBrk="1" hangingPunct="1"/>
            <a:r>
              <a:rPr lang="en-US" dirty="0"/>
              <a:t>Any environment variable can contain  a function definition that the Bash parser will execute before it can process any other commands.</a:t>
            </a:r>
          </a:p>
          <a:p>
            <a:pPr eaLnBrk="1" hangingPunct="1"/>
            <a:r>
              <a:rPr lang="en-US" dirty="0"/>
              <a:t>Environment variables can be inherited from other parties, who can thus inject code that Bash will execute.</a:t>
            </a:r>
          </a:p>
        </p:txBody>
      </p:sp>
    </p:spTree>
    <p:extLst>
      <p:ext uri="{BB962C8B-B14F-4D97-AF65-F5344CB8AC3E}">
        <p14:creationId xmlns:p14="http://schemas.microsoft.com/office/powerpoint/2010/main" val="2556013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Web Server Exploit</a:t>
            </a:r>
          </a:p>
        </p:txBody>
      </p:sp>
      <p:sp>
        <p:nvSpPr>
          <p:cNvPr id="17411" name="Content Placeholder 2"/>
          <p:cNvSpPr>
            <a:spLocks noGrp="1"/>
          </p:cNvSpPr>
          <p:nvPr>
            <p:ph idx="1"/>
          </p:nvPr>
        </p:nvSpPr>
        <p:spPr>
          <a:xfrm>
            <a:off x="685800" y="1447800"/>
            <a:ext cx="7772400" cy="5257800"/>
          </a:xfrm>
        </p:spPr>
        <p:txBody>
          <a:bodyPr>
            <a:normAutofit lnSpcReduction="10000"/>
          </a:bodyPr>
          <a:lstStyle/>
          <a:p>
            <a:pPr marL="0" indent="0" eaLnBrk="1" hangingPunct="1">
              <a:buFontTx/>
              <a:buNone/>
            </a:pPr>
            <a:r>
              <a:rPr lang="en-US" sz="2800" dirty="0"/>
              <a:t>Send Web Server an HTTP request for a script with an HTTP header such as HTTP_USER_AGENT set to</a:t>
            </a:r>
          </a:p>
          <a:p>
            <a:pPr marL="0" indent="0" eaLnBrk="1" hangingPunct="1">
              <a:buFontTx/>
              <a:buNone/>
            </a:pPr>
            <a:endParaRPr lang="en-US" sz="2800" dirty="0"/>
          </a:p>
          <a:p>
            <a:pPr marL="0" indent="0" eaLnBrk="1" hangingPunct="1">
              <a:buFontTx/>
              <a:buNone/>
            </a:pPr>
            <a:r>
              <a:rPr lang="en-US" sz="2800" dirty="0">
                <a:latin typeface="Lucida Console" pitchFamily="-111" charset="0"/>
              </a:rPr>
              <a:t>'() { :;}; echo vulnerable'</a:t>
            </a:r>
          </a:p>
          <a:p>
            <a:pPr marL="0" indent="0" eaLnBrk="1" hangingPunct="1">
              <a:buFontTx/>
              <a:buNone/>
            </a:pPr>
            <a:endParaRPr lang="en-US" sz="2800" dirty="0"/>
          </a:p>
          <a:p>
            <a:pPr marL="0" indent="0" eaLnBrk="1" hangingPunct="1">
              <a:buFontTx/>
              <a:buNone/>
            </a:pPr>
            <a:r>
              <a:rPr lang="en-US" sz="2800" dirty="0"/>
              <a:t>When the Bash shell runs the script it will evaluate the environment variable HTTP_USER_AGENT and run the echo command</a:t>
            </a:r>
          </a:p>
          <a:p>
            <a:pPr marL="0" indent="0" eaLnBrk="1" hangingPunct="1">
              <a:buFontTx/>
              <a:buNone/>
            </a:pPr>
            <a:endParaRPr lang="en-US" sz="2800" dirty="0"/>
          </a:p>
          <a:p>
            <a:pPr marL="0" indent="0">
              <a:buNone/>
            </a:pPr>
            <a:r>
              <a:rPr lang="en-US" sz="2800" dirty="0"/>
              <a:t>curl -H "User-Agent: () { :; }; echo vulnerable" http://</a:t>
            </a:r>
            <a:r>
              <a:rPr lang="en-US" sz="2800" dirty="0" err="1"/>
              <a:t>example.com</a:t>
            </a:r>
            <a:r>
              <a:rPr lang="en-US" sz="2800" dirty="0"/>
              <a:t>/</a:t>
            </a:r>
          </a:p>
        </p:txBody>
      </p:sp>
    </p:spTree>
    <p:extLst>
      <p:ext uri="{BB962C8B-B14F-4D97-AF65-F5344CB8AC3E}">
        <p14:creationId xmlns:p14="http://schemas.microsoft.com/office/powerpoint/2010/main" val="1334617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historical perspective</a:t>
            </a:r>
            <a:endParaRPr lang="en-US" dirty="0"/>
          </a:p>
        </p:txBody>
      </p:sp>
      <p:sp>
        <p:nvSpPr>
          <p:cNvPr id="3" name="Content Placeholder 2"/>
          <p:cNvSpPr>
            <a:spLocks noGrp="1"/>
          </p:cNvSpPr>
          <p:nvPr>
            <p:ph idx="1"/>
          </p:nvPr>
        </p:nvSpPr>
        <p:spPr>
          <a:xfrm>
            <a:off x="457200" y="1600200"/>
            <a:ext cx="8229600" cy="4756150"/>
          </a:xfrm>
        </p:spPr>
        <p:txBody>
          <a:bodyPr>
            <a:normAutofit fontScale="92500" lnSpcReduction="20000"/>
          </a:bodyPr>
          <a:lstStyle/>
          <a:p>
            <a:r>
              <a:rPr lang="en-US" dirty="0" smtClean="0"/>
              <a:t>The web is an example of “bolt-on security” </a:t>
            </a:r>
          </a:p>
          <a:p>
            <a:r>
              <a:rPr lang="en-US" dirty="0" smtClean="0"/>
              <a:t>Originally, the web was invented to allow physicists to share their research papers </a:t>
            </a:r>
          </a:p>
          <a:p>
            <a:pPr lvl="1"/>
            <a:r>
              <a:rPr lang="en-US" dirty="0" smtClean="0"/>
              <a:t>Only textual web pages + links to other pages; no security model to speak of </a:t>
            </a:r>
          </a:p>
          <a:p>
            <a:r>
              <a:rPr lang="en-US" dirty="0" smtClean="0"/>
              <a:t>Then we added embedded images</a:t>
            </a:r>
          </a:p>
          <a:p>
            <a:pPr lvl="1"/>
            <a:r>
              <a:rPr lang="en-US" dirty="0" smtClean="0"/>
              <a:t>Crucial decision: a page can embed images loaded  from another web server </a:t>
            </a:r>
          </a:p>
          <a:p>
            <a:r>
              <a:rPr lang="en-US" dirty="0" smtClean="0"/>
              <a:t>Then, </a:t>
            </a:r>
            <a:r>
              <a:rPr lang="en-US" dirty="0" err="1" smtClean="0"/>
              <a:t>Javascript</a:t>
            </a:r>
            <a:r>
              <a:rPr lang="en-US" dirty="0" smtClean="0"/>
              <a:t>, dynamic HTML, AJAX, CSS, frames, audio, video, ... </a:t>
            </a:r>
          </a:p>
          <a:p>
            <a:r>
              <a:rPr lang="en-US" dirty="0" smtClean="0"/>
              <a:t>Today, a web site is a distributed application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1"/>
          <p:cNvSpPr>
            <a:spLocks noGrp="1" noChangeArrowheads="1"/>
          </p:cNvSpPr>
          <p:nvPr>
            <p:ph type="title"/>
          </p:nvPr>
        </p:nvSpPr>
        <p:spPr/>
        <p:txBody>
          <a:bodyPr/>
          <a:lstStyle/>
          <a:p>
            <a:r>
              <a:rPr lang="en-GB" smtClean="0"/>
              <a:t>HTML</a:t>
            </a:r>
          </a:p>
        </p:txBody>
      </p:sp>
      <p:sp>
        <p:nvSpPr>
          <p:cNvPr id="7" name="Content Placeholder 6"/>
          <p:cNvSpPr>
            <a:spLocks noGrp="1"/>
          </p:cNvSpPr>
          <p:nvPr>
            <p:ph idx="1"/>
          </p:nvPr>
        </p:nvSpPr>
        <p:spPr>
          <a:xfrm>
            <a:off x="457200" y="1175994"/>
            <a:ext cx="8229600" cy="5349324"/>
          </a:xfrm>
        </p:spPr>
        <p:txBody>
          <a:bodyPr>
            <a:normAutofit fontScale="85000" lnSpcReduction="20000"/>
          </a:bodyPr>
          <a:lstStyle/>
          <a:p>
            <a:r>
              <a:rPr lang="en-GB" dirty="0" smtClean="0"/>
              <a:t>Hypertext </a:t>
            </a:r>
            <a:r>
              <a:rPr lang="en-GB" dirty="0" err="1" smtClean="0"/>
              <a:t>markup</a:t>
            </a:r>
            <a:r>
              <a:rPr lang="en-GB" dirty="0" smtClean="0"/>
              <a:t> language (HTML) </a:t>
            </a:r>
          </a:p>
          <a:p>
            <a:pPr lvl="1"/>
            <a:r>
              <a:rPr lang="en-GB" dirty="0" smtClean="0"/>
              <a:t>Describes the content and formatting of Web pages</a:t>
            </a:r>
          </a:p>
          <a:p>
            <a:pPr lvl="1"/>
            <a:r>
              <a:rPr lang="en-GB" dirty="0" smtClean="0"/>
              <a:t>Rendered within browser window</a:t>
            </a:r>
          </a:p>
          <a:p>
            <a:r>
              <a:rPr lang="en-GB" dirty="0" smtClean="0"/>
              <a:t>HTML features</a:t>
            </a:r>
          </a:p>
          <a:p>
            <a:pPr lvl="1"/>
            <a:r>
              <a:rPr lang="en-GB" dirty="0" smtClean="0"/>
              <a:t>Static document description language</a:t>
            </a:r>
          </a:p>
          <a:p>
            <a:pPr lvl="1"/>
            <a:r>
              <a:rPr lang="en-GB" dirty="0" smtClean="0"/>
              <a:t>Supports linking to other pages and embedding images by reference</a:t>
            </a:r>
          </a:p>
          <a:p>
            <a:pPr lvl="1"/>
            <a:r>
              <a:rPr lang="en-GB" dirty="0" smtClean="0"/>
              <a:t>User input sent to server via forms</a:t>
            </a:r>
          </a:p>
          <a:p>
            <a:r>
              <a:rPr lang="en-GB" dirty="0" smtClean="0"/>
              <a:t>HTML extensions</a:t>
            </a:r>
          </a:p>
          <a:p>
            <a:pPr lvl="1"/>
            <a:r>
              <a:rPr lang="en-GB" dirty="0" smtClean="0"/>
              <a:t>Additional media content (e.g., PDF, video) supported through plugins</a:t>
            </a:r>
          </a:p>
          <a:p>
            <a:pPr lvl="1"/>
            <a:r>
              <a:rPr lang="en-US" dirty="0" smtClean="0"/>
              <a:t>Embedding programs in supported languages (e.g., JavaScript, Java)  provides </a:t>
            </a:r>
            <a:r>
              <a:rPr lang="en-GB" dirty="0" smtClean="0"/>
              <a:t>dynamic </a:t>
            </a:r>
            <a:r>
              <a:rPr lang="en-US" dirty="0" smtClean="0"/>
              <a:t>content that interacts with the user, modifies the browser user interface, and can access the client computer environment</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r>
              <a:rPr lang="en-US" smtClean="0"/>
              <a:t>HTTP protocol</a:t>
            </a:r>
            <a:endParaRPr lang="en-US"/>
          </a:p>
        </p:txBody>
      </p:sp>
      <p:sp>
        <p:nvSpPr>
          <p:cNvPr id="17410" name="Rectangle 2"/>
          <p:cNvSpPr>
            <a:spLocks noGrp="1" noChangeArrowheads="1"/>
          </p:cNvSpPr>
          <p:nvPr>
            <p:ph idx="1"/>
          </p:nvPr>
        </p:nvSpPr>
        <p:spPr/>
        <p:txBody>
          <a:bodyPr/>
          <a:lstStyle/>
          <a:p>
            <a:r>
              <a:rPr lang="en-US" smtClean="0"/>
              <a:t>HTTP is </a:t>
            </a:r>
          </a:p>
          <a:p>
            <a:pPr lvl="1"/>
            <a:r>
              <a:rPr lang="en-US" smtClean="0"/>
              <a:t>widely used </a:t>
            </a:r>
          </a:p>
          <a:p>
            <a:pPr lvl="1"/>
            <a:r>
              <a:rPr lang="en-US" smtClean="0"/>
              <a:t>Simple</a:t>
            </a:r>
          </a:p>
          <a:p>
            <a:pPr lvl="1"/>
            <a:r>
              <a:rPr lang="en-US" smtClean="0"/>
              <a:t>Stateless</a:t>
            </a:r>
          </a:p>
          <a:p>
            <a:pPr lvl="1"/>
            <a:r>
              <a:rPr lang="en-US" smtClean="0"/>
              <a:t>Unencrypted</a:t>
            </a:r>
            <a:endParaRPr lang="en-US" dirty="0"/>
          </a:p>
        </p:txBody>
      </p:sp>
      <p:pic>
        <p:nvPicPr>
          <p:cNvPr id="17411" name="Picture 3"/>
          <p:cNvPicPr>
            <a:picLocks noChangeArrowheads="1"/>
          </p:cNvPicPr>
          <p:nvPr/>
        </p:nvPicPr>
        <p:blipFill>
          <a:blip r:embed="rId3"/>
          <a:srcRect/>
          <a:stretch>
            <a:fillRect/>
          </a:stretch>
        </p:blipFill>
        <p:spPr bwMode="auto">
          <a:xfrm>
            <a:off x="6568902" y="1641946"/>
            <a:ext cx="2053828" cy="2500313"/>
          </a:xfrm>
          <a:prstGeom prst="rect">
            <a:avLst/>
          </a:prstGeom>
          <a:noFill/>
          <a:ln w="12700" cap="flat">
            <a:noFill/>
            <a:miter lim="800000"/>
            <a:headEnd/>
            <a:tailEnd/>
          </a:ln>
        </p:spPr>
      </p:pic>
      <p:grpSp>
        <p:nvGrpSpPr>
          <p:cNvPr id="2" name="Group 6"/>
          <p:cNvGrpSpPr>
            <a:grpSpLocks/>
          </p:cNvGrpSpPr>
          <p:nvPr/>
        </p:nvGrpSpPr>
        <p:grpSpPr bwMode="auto">
          <a:xfrm>
            <a:off x="535781" y="3687961"/>
            <a:ext cx="4705945" cy="2982516"/>
            <a:chOff x="0" y="0"/>
            <a:chExt cx="4216" cy="2672"/>
          </a:xfrm>
        </p:grpSpPr>
        <p:pic>
          <p:nvPicPr>
            <p:cNvPr id="17412" name="Picture 4"/>
            <p:cNvPicPr>
              <a:picLocks noChangeArrowheads="1"/>
            </p:cNvPicPr>
            <p:nvPr/>
          </p:nvPicPr>
          <p:blipFill>
            <a:blip r:embed="rId4"/>
            <a:srcRect/>
            <a:stretch>
              <a:fillRect/>
            </a:stretch>
          </p:blipFill>
          <p:spPr bwMode="auto">
            <a:xfrm>
              <a:off x="128" y="96"/>
              <a:ext cx="3960" cy="2320"/>
            </a:xfrm>
            <a:prstGeom prst="rect">
              <a:avLst/>
            </a:prstGeom>
            <a:noFill/>
            <a:ln w="12700" cap="flat">
              <a:noFill/>
              <a:miter lim="800000"/>
              <a:headEnd/>
              <a:tailEnd/>
            </a:ln>
          </p:spPr>
        </p:pic>
        <p:pic>
          <p:nvPicPr>
            <p:cNvPr id="17413" name="Picture 5"/>
            <p:cNvPicPr>
              <a:picLocks noChangeArrowheads="1"/>
            </p:cNvPicPr>
            <p:nvPr/>
          </p:nvPicPr>
          <p:blipFill>
            <a:blip r:embed="rId5"/>
            <a:srcRect/>
            <a:stretch>
              <a:fillRect/>
            </a:stretch>
          </p:blipFill>
          <p:spPr bwMode="auto">
            <a:xfrm>
              <a:off x="0" y="0"/>
              <a:ext cx="4216" cy="2672"/>
            </a:xfrm>
            <a:prstGeom prst="rect">
              <a:avLst/>
            </a:prstGeom>
            <a:noFill/>
            <a:ln w="12700" cap="flat">
              <a:noFill/>
              <a:miter lim="800000"/>
              <a:headEnd/>
              <a:tailEnd/>
            </a:ln>
          </p:spPr>
        </p:pic>
      </p:grpSp>
      <p:pic>
        <p:nvPicPr>
          <p:cNvPr id="17415" name="Picture 7"/>
          <p:cNvPicPr>
            <a:picLocks noChangeArrowheads="1"/>
          </p:cNvPicPr>
          <p:nvPr/>
        </p:nvPicPr>
        <p:blipFill>
          <a:blip r:embed="rId6"/>
          <a:srcRect/>
          <a:stretch>
            <a:fillRect/>
          </a:stretch>
        </p:blipFill>
        <p:spPr bwMode="auto">
          <a:xfrm>
            <a:off x="6040934" y="4315272"/>
            <a:ext cx="2678906" cy="1991320"/>
          </a:xfrm>
          <a:prstGeom prst="rect">
            <a:avLst/>
          </a:prstGeom>
          <a:noFill/>
          <a:ln w="12700" cap="flat">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URLs</a:t>
            </a:r>
            <a:endParaRPr lang="en-US"/>
          </a:p>
        </p:txBody>
      </p:sp>
      <p:sp>
        <p:nvSpPr>
          <p:cNvPr id="20481" name="Rectangle 1"/>
          <p:cNvSpPr>
            <a:spLocks noGrp="1" noChangeArrowheads="1"/>
          </p:cNvSpPr>
          <p:nvPr>
            <p:ph idx="1"/>
          </p:nvPr>
        </p:nvSpPr>
        <p:spPr>
          <a:xfrm>
            <a:off x="457200" y="1600200"/>
            <a:ext cx="8229600" cy="4756150"/>
          </a:xfrm>
        </p:spPr>
        <p:txBody>
          <a:bodyPr>
            <a:normAutofit/>
          </a:bodyPr>
          <a:lstStyle/>
          <a:p>
            <a:r>
              <a:rPr lang="en-US" dirty="0" smtClean="0"/>
              <a:t>Global identifiers of network-retrievable documents </a:t>
            </a:r>
          </a:p>
          <a:p>
            <a:r>
              <a:rPr lang="en-US" dirty="0" smtClean="0">
                <a:sym typeface="Tahoma" pitchFamily="-84" charset="0"/>
              </a:rPr>
              <a:t>Example: </a:t>
            </a:r>
            <a:endParaRPr lang="en-US" dirty="0" smtClean="0"/>
          </a:p>
          <a:p>
            <a:pPr>
              <a:buNone/>
            </a:pPr>
            <a:r>
              <a:rPr lang="en-US" sz="2800" dirty="0" smtClean="0">
                <a:hlinkClick r:id="rId3"/>
              </a:rPr>
              <a:t>http://www.unc.edu:81/class?name=cs535#homework</a:t>
            </a: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What is the difference between URL and URI?</a:t>
            </a:r>
          </a:p>
          <a:p>
            <a:pPr>
              <a:buNone/>
            </a:pPr>
            <a:r>
              <a:rPr lang="en-US" sz="2800" dirty="0" smtClean="0"/>
              <a:t>Are URLs case-sensitive?</a:t>
            </a:r>
            <a:endParaRPr lang="en-US" sz="2800" dirty="0"/>
          </a:p>
        </p:txBody>
      </p:sp>
      <p:sp>
        <p:nvSpPr>
          <p:cNvPr id="20485" name="Line 5"/>
          <p:cNvSpPr>
            <a:spLocks noChangeShapeType="1"/>
          </p:cNvSpPr>
          <p:nvPr/>
        </p:nvSpPr>
        <p:spPr bwMode="auto">
          <a:xfrm>
            <a:off x="955477" y="3716983"/>
            <a:ext cx="80367" cy="603870"/>
          </a:xfrm>
          <a:prstGeom prst="line">
            <a:avLst/>
          </a:prstGeom>
          <a:noFill/>
          <a:ln w="12700" cap="flat">
            <a:solidFill>
              <a:srgbClr val="000080"/>
            </a:solidFill>
            <a:prstDash val="solid"/>
            <a:round/>
            <a:headEnd type="none" w="med" len="med"/>
            <a:tailEnd type="triangle" w="lg" len="med"/>
          </a:ln>
          <a:effectLst>
            <a:outerShdw blurRad="50800" dist="12700" algn="ctr" rotWithShape="0">
              <a:schemeClr val="bg2">
                <a:alpha val="50000"/>
              </a:schemeClr>
            </a:outerShdw>
          </a:effectLst>
        </p:spPr>
        <p:txBody>
          <a:bodyPr lIns="0" tIns="0" rIns="0" bIns="0">
            <a:prstTxWarp prst="textNoShape">
              <a:avLst/>
            </a:prstTxWarp>
          </a:bodyPr>
          <a:lstStyle/>
          <a:p>
            <a:endParaRPr lang="en-US"/>
          </a:p>
        </p:txBody>
      </p:sp>
      <p:sp>
        <p:nvSpPr>
          <p:cNvPr id="20486" name="Rectangle 6"/>
          <p:cNvSpPr>
            <a:spLocks/>
          </p:cNvSpPr>
          <p:nvPr/>
        </p:nvSpPr>
        <p:spPr bwMode="auto">
          <a:xfrm>
            <a:off x="647402" y="4359920"/>
            <a:ext cx="1719926" cy="24779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400" dirty="0">
                <a:ea typeface="Georgia" pitchFamily="-84" charset="0"/>
                <a:cs typeface="Georgia" pitchFamily="-84" charset="0"/>
              </a:rPr>
              <a:t>Protocol</a:t>
            </a:r>
          </a:p>
        </p:txBody>
      </p:sp>
      <p:sp>
        <p:nvSpPr>
          <p:cNvPr id="20487" name="Line 7"/>
          <p:cNvSpPr>
            <a:spLocks noChangeShapeType="1"/>
          </p:cNvSpPr>
          <p:nvPr/>
        </p:nvSpPr>
        <p:spPr bwMode="auto">
          <a:xfrm>
            <a:off x="4292034" y="3686844"/>
            <a:ext cx="198686" cy="841623"/>
          </a:xfrm>
          <a:prstGeom prst="line">
            <a:avLst/>
          </a:prstGeom>
          <a:noFill/>
          <a:ln w="12700" cap="flat">
            <a:solidFill>
              <a:srgbClr val="000080"/>
            </a:solidFill>
            <a:prstDash val="solid"/>
            <a:round/>
            <a:headEnd type="none" w="med" len="med"/>
            <a:tailEnd type="triangle" w="lg" len="med"/>
          </a:ln>
          <a:effectLst>
            <a:outerShdw blurRad="50800" dist="12700" algn="ctr" rotWithShape="0">
              <a:schemeClr val="bg2">
                <a:alpha val="50000"/>
              </a:schemeClr>
            </a:outerShdw>
          </a:effectLst>
        </p:spPr>
        <p:txBody>
          <a:bodyPr lIns="0" tIns="0" rIns="0" bIns="0">
            <a:prstTxWarp prst="textNoShape">
              <a:avLst/>
            </a:prstTxWarp>
          </a:bodyPr>
          <a:lstStyle/>
          <a:p>
            <a:endParaRPr lang="en-US"/>
          </a:p>
        </p:txBody>
      </p:sp>
      <p:sp>
        <p:nvSpPr>
          <p:cNvPr id="20488" name="Rectangle 8"/>
          <p:cNvSpPr>
            <a:spLocks/>
          </p:cNvSpPr>
          <p:nvPr/>
        </p:nvSpPr>
        <p:spPr bwMode="auto">
          <a:xfrm>
            <a:off x="3836620" y="4607718"/>
            <a:ext cx="1719926" cy="24779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400" dirty="0">
                <a:ea typeface="Georgia" pitchFamily="-84" charset="0"/>
                <a:cs typeface="Georgia" pitchFamily="-84" charset="0"/>
              </a:rPr>
              <a:t>Path</a:t>
            </a:r>
          </a:p>
        </p:txBody>
      </p:sp>
      <p:sp>
        <p:nvSpPr>
          <p:cNvPr id="20489" name="Line 9"/>
          <p:cNvSpPr>
            <a:spLocks noChangeShapeType="1"/>
          </p:cNvSpPr>
          <p:nvPr/>
        </p:nvSpPr>
        <p:spPr bwMode="auto">
          <a:xfrm>
            <a:off x="5674816" y="3686844"/>
            <a:ext cx="428625" cy="1082725"/>
          </a:xfrm>
          <a:prstGeom prst="line">
            <a:avLst/>
          </a:prstGeom>
          <a:noFill/>
          <a:ln w="12700" cap="flat">
            <a:solidFill>
              <a:srgbClr val="000080"/>
            </a:solidFill>
            <a:prstDash val="solid"/>
            <a:round/>
            <a:headEnd type="none" w="med" len="med"/>
            <a:tailEnd type="triangle" w="lg" len="med"/>
          </a:ln>
          <a:effectLst>
            <a:outerShdw blurRad="50800" dist="12700" algn="ctr" rotWithShape="0">
              <a:schemeClr val="bg2">
                <a:alpha val="50000"/>
              </a:schemeClr>
            </a:outerShdw>
          </a:effectLst>
        </p:spPr>
        <p:txBody>
          <a:bodyPr lIns="0" tIns="0" rIns="0" bIns="0">
            <a:prstTxWarp prst="textNoShape">
              <a:avLst/>
            </a:prstTxWarp>
          </a:bodyPr>
          <a:lstStyle/>
          <a:p>
            <a:endParaRPr lang="en-US"/>
          </a:p>
        </p:txBody>
      </p:sp>
      <p:sp>
        <p:nvSpPr>
          <p:cNvPr id="20490" name="Rectangle 10"/>
          <p:cNvSpPr>
            <a:spLocks/>
          </p:cNvSpPr>
          <p:nvPr/>
        </p:nvSpPr>
        <p:spPr bwMode="auto">
          <a:xfrm>
            <a:off x="5674816" y="4769569"/>
            <a:ext cx="1719926" cy="24779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400" dirty="0">
                <a:ea typeface="Georgia" pitchFamily="-84" charset="0"/>
                <a:cs typeface="Georgia" pitchFamily="-84" charset="0"/>
              </a:rPr>
              <a:t>Query</a:t>
            </a:r>
          </a:p>
        </p:txBody>
      </p:sp>
      <p:sp>
        <p:nvSpPr>
          <p:cNvPr id="20491" name="Line 11"/>
          <p:cNvSpPr>
            <a:spLocks noChangeShapeType="1"/>
          </p:cNvSpPr>
          <p:nvPr/>
        </p:nvSpPr>
        <p:spPr bwMode="auto">
          <a:xfrm>
            <a:off x="7542238" y="3737074"/>
            <a:ext cx="455414" cy="392906"/>
          </a:xfrm>
          <a:prstGeom prst="line">
            <a:avLst/>
          </a:prstGeom>
          <a:noFill/>
          <a:ln w="12700" cap="flat">
            <a:solidFill>
              <a:srgbClr val="000080"/>
            </a:solidFill>
            <a:prstDash val="solid"/>
            <a:round/>
            <a:headEnd type="none" w="med" len="med"/>
            <a:tailEnd type="triangle" w="lg" len="med"/>
          </a:ln>
          <a:effectLst>
            <a:outerShdw blurRad="50800" dist="12700" algn="ctr" rotWithShape="0">
              <a:schemeClr val="bg2">
                <a:alpha val="50000"/>
              </a:schemeClr>
            </a:outerShdw>
          </a:effectLst>
        </p:spPr>
        <p:txBody>
          <a:bodyPr lIns="0" tIns="0" rIns="0" bIns="0">
            <a:prstTxWarp prst="textNoShape">
              <a:avLst/>
            </a:prstTxWarp>
          </a:bodyPr>
          <a:lstStyle/>
          <a:p>
            <a:endParaRPr lang="en-US"/>
          </a:p>
        </p:txBody>
      </p:sp>
      <p:sp>
        <p:nvSpPr>
          <p:cNvPr id="20492" name="Rectangle 12"/>
          <p:cNvSpPr>
            <a:spLocks/>
          </p:cNvSpPr>
          <p:nvPr/>
        </p:nvSpPr>
        <p:spPr bwMode="auto">
          <a:xfrm>
            <a:off x="7350249" y="4129980"/>
            <a:ext cx="2444994" cy="247798"/>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2400" dirty="0">
                <a:ea typeface="Georgia" pitchFamily="-84" charset="0"/>
                <a:cs typeface="Georgia" pitchFamily="-84" charset="0"/>
              </a:rPr>
              <a:t>Fragment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r>
              <a:rPr lang="en-US" smtClean="0"/>
              <a:t>HTTP Protocol</a:t>
            </a:r>
            <a:endParaRPr lang="en-US"/>
          </a:p>
        </p:txBody>
      </p:sp>
      <p:pic>
        <p:nvPicPr>
          <p:cNvPr id="21506" name="Picture 2"/>
          <p:cNvPicPr>
            <a:picLocks noChangeAspect="1" noChangeArrowheads="1"/>
          </p:cNvPicPr>
          <p:nvPr/>
        </p:nvPicPr>
        <p:blipFill>
          <a:blip r:embed="rId3"/>
          <a:srcRect/>
          <a:stretch>
            <a:fillRect/>
          </a:stretch>
        </p:blipFill>
        <p:spPr bwMode="auto">
          <a:xfrm>
            <a:off x="6295430" y="3071812"/>
            <a:ext cx="601638" cy="928688"/>
          </a:xfrm>
          <a:prstGeom prst="rect">
            <a:avLst/>
          </a:prstGeom>
          <a:noFill/>
          <a:ln w="12700" cap="flat">
            <a:noFill/>
            <a:miter lim="800000"/>
            <a:headEnd/>
            <a:tailEnd/>
          </a:ln>
        </p:spPr>
      </p:pic>
      <p:pic>
        <p:nvPicPr>
          <p:cNvPr id="21507" name="Picture 3"/>
          <p:cNvPicPr>
            <a:picLocks noChangeAspect="1" noChangeArrowheads="1"/>
          </p:cNvPicPr>
          <p:nvPr/>
        </p:nvPicPr>
        <p:blipFill>
          <a:blip r:embed="rId4"/>
          <a:srcRect/>
          <a:stretch>
            <a:fillRect/>
          </a:stretch>
        </p:blipFill>
        <p:spPr bwMode="auto">
          <a:xfrm>
            <a:off x="2062758" y="3259336"/>
            <a:ext cx="741164" cy="741164"/>
          </a:xfrm>
          <a:prstGeom prst="rect">
            <a:avLst/>
          </a:prstGeom>
          <a:noFill/>
          <a:ln w="12700" cap="flat">
            <a:noFill/>
            <a:miter lim="800000"/>
            <a:headEnd/>
            <a:tailEnd/>
          </a:ln>
        </p:spPr>
      </p:pic>
      <p:sp>
        <p:nvSpPr>
          <p:cNvPr id="21508" name="AutoShape 4"/>
          <p:cNvSpPr>
            <a:spLocks/>
          </p:cNvSpPr>
          <p:nvPr/>
        </p:nvSpPr>
        <p:spPr bwMode="auto">
          <a:xfrm>
            <a:off x="642938" y="3214687"/>
            <a:ext cx="1285875" cy="830461"/>
          </a:xfrm>
          <a:prstGeom prst="roundRect">
            <a:avLst>
              <a:gd name="adj" fmla="val 16125"/>
            </a:avLst>
          </a:prstGeom>
          <a:blipFill dpi="0" rotWithShape="0">
            <a:blip r:embed="rId5"/>
            <a:srcRect/>
            <a:tile tx="0" ty="0" sx="100000" sy="100000" flip="none" algn="tl"/>
          </a:blipFill>
          <a:ln w="12700" cap="flat">
            <a:noFill/>
            <a:miter lim="800000"/>
            <a:headEnd type="none" w="med" len="med"/>
            <a:tailEnd type="none" w="med" len="med"/>
          </a:ln>
          <a:effectLst>
            <a:outerShdw blurRad="50800" dist="12700" algn="ctr" rotWithShape="0">
              <a:schemeClr val="bg2">
                <a:alpha val="50000"/>
              </a:schemeClr>
            </a:outerShdw>
          </a:effectLst>
        </p:spPr>
        <p:txBody>
          <a:bodyPr lIns="0" tIns="0" rIns="0" bIns="0" anchor="ctr">
            <a:prstTxWarp prst="textNoShape">
              <a:avLst/>
            </a:prstTxWarp>
          </a:bodyPr>
          <a:lstStyle/>
          <a:p>
            <a:pPr>
              <a:lnSpc>
                <a:spcPct val="100000"/>
              </a:lnSpc>
              <a:spcBef>
                <a:spcPct val="0"/>
              </a:spcBef>
            </a:pPr>
            <a:r>
              <a:rPr lang="en-US">
                <a:solidFill>
                  <a:srgbClr val="EFEED7"/>
                </a:solidFill>
                <a:ea typeface="Georgia" pitchFamily="-84" charset="0"/>
                <a:cs typeface="Georgia" pitchFamily="-84" charset="0"/>
              </a:rPr>
              <a:t>Browser</a:t>
            </a:r>
          </a:p>
        </p:txBody>
      </p:sp>
      <p:sp>
        <p:nvSpPr>
          <p:cNvPr id="21509" name="AutoShape 5"/>
          <p:cNvSpPr>
            <a:spLocks/>
          </p:cNvSpPr>
          <p:nvPr/>
        </p:nvSpPr>
        <p:spPr bwMode="auto">
          <a:xfrm>
            <a:off x="7099102" y="3214687"/>
            <a:ext cx="1285875" cy="830461"/>
          </a:xfrm>
          <a:prstGeom prst="roundRect">
            <a:avLst>
              <a:gd name="adj" fmla="val 16125"/>
            </a:avLst>
          </a:prstGeom>
          <a:blipFill dpi="0" rotWithShape="0">
            <a:blip r:embed="rId5"/>
            <a:srcRect/>
            <a:tile tx="0" ty="0" sx="100000" sy="100000" flip="none" algn="tl"/>
          </a:blipFill>
          <a:ln w="12700" cap="flat">
            <a:noFill/>
            <a:miter lim="800000"/>
            <a:headEnd type="none" w="med" len="med"/>
            <a:tailEnd type="none" w="med" len="med"/>
          </a:ln>
          <a:effectLst>
            <a:outerShdw blurRad="50800" dist="12700" algn="ctr" rotWithShape="0">
              <a:schemeClr val="bg2">
                <a:alpha val="50000"/>
              </a:schemeClr>
            </a:outerShdw>
          </a:effectLst>
        </p:spPr>
        <p:txBody>
          <a:bodyPr lIns="0" tIns="0" rIns="0" bIns="0" anchor="ctr">
            <a:prstTxWarp prst="textNoShape">
              <a:avLst/>
            </a:prstTxWarp>
          </a:bodyPr>
          <a:lstStyle/>
          <a:p>
            <a:pPr>
              <a:lnSpc>
                <a:spcPct val="100000"/>
              </a:lnSpc>
              <a:spcBef>
                <a:spcPct val="0"/>
              </a:spcBef>
            </a:pPr>
            <a:r>
              <a:rPr lang="en-US">
                <a:solidFill>
                  <a:srgbClr val="EFEED7"/>
                </a:solidFill>
                <a:ea typeface="Georgia" pitchFamily="-84" charset="0"/>
                <a:cs typeface="Georgia" pitchFamily="-84" charset="0"/>
              </a:rPr>
              <a:t>Web Server</a:t>
            </a:r>
          </a:p>
        </p:txBody>
      </p:sp>
      <p:sp>
        <p:nvSpPr>
          <p:cNvPr id="21510" name="Line 6"/>
          <p:cNvSpPr>
            <a:spLocks noChangeShapeType="1"/>
          </p:cNvSpPr>
          <p:nvPr/>
        </p:nvSpPr>
        <p:spPr bwMode="auto">
          <a:xfrm flipH="1">
            <a:off x="3214687" y="3375422"/>
            <a:ext cx="2634258" cy="0"/>
          </a:xfrm>
          <a:prstGeom prst="line">
            <a:avLst/>
          </a:prstGeom>
          <a:noFill/>
          <a:ln w="25400" cap="flat">
            <a:solidFill>
              <a:schemeClr val="tx1"/>
            </a:solidFill>
            <a:prstDash val="solid"/>
            <a:miter lim="800000"/>
            <a:headEnd type="stealth" w="med" len="med"/>
            <a:tailEnd type="none" w="med" len="med"/>
          </a:ln>
        </p:spPr>
        <p:txBody>
          <a:bodyPr lIns="0" tIns="0" rIns="0" bIns="0">
            <a:prstTxWarp prst="textNoShape">
              <a:avLst/>
            </a:prstTxWarp>
          </a:bodyPr>
          <a:lstStyle/>
          <a:p>
            <a:endParaRPr lang="en-US"/>
          </a:p>
        </p:txBody>
      </p:sp>
      <p:sp>
        <p:nvSpPr>
          <p:cNvPr id="21511" name="Line 7"/>
          <p:cNvSpPr>
            <a:spLocks noChangeShapeType="1"/>
          </p:cNvSpPr>
          <p:nvPr/>
        </p:nvSpPr>
        <p:spPr bwMode="auto">
          <a:xfrm flipH="1">
            <a:off x="3196828" y="3821906"/>
            <a:ext cx="2634258" cy="0"/>
          </a:xfrm>
          <a:prstGeom prst="line">
            <a:avLst/>
          </a:prstGeom>
          <a:noFill/>
          <a:ln w="25400" cap="flat">
            <a:solidFill>
              <a:schemeClr val="tx1"/>
            </a:solidFill>
            <a:prstDash val="solid"/>
            <a:miter lim="800000"/>
            <a:headEnd type="none" w="med" len="med"/>
            <a:tailEnd type="stealth" w="med" len="med"/>
          </a:ln>
        </p:spPr>
        <p:txBody>
          <a:bodyPr lIns="0" tIns="0" rIns="0" bIns="0">
            <a:prstTxWarp prst="textNoShape">
              <a:avLst/>
            </a:prstTxWarp>
          </a:bodyPr>
          <a:lstStyle/>
          <a:p>
            <a:endParaRPr lang="en-US"/>
          </a:p>
        </p:txBody>
      </p:sp>
      <p:sp>
        <p:nvSpPr>
          <p:cNvPr id="21512" name="Rectangle 8"/>
          <p:cNvSpPr>
            <a:spLocks/>
          </p:cNvSpPr>
          <p:nvPr/>
        </p:nvSpPr>
        <p:spPr bwMode="auto">
          <a:xfrm>
            <a:off x="3548435" y="2986891"/>
            <a:ext cx="1301926" cy="276999"/>
          </a:xfrm>
          <a:prstGeom prst="rect">
            <a:avLst/>
          </a:prstGeom>
          <a:noFill/>
          <a:ln w="12700" cap="flat">
            <a:noFill/>
            <a:miter lim="800000"/>
            <a:headEnd type="none" w="med" len="med"/>
            <a:tailEnd type="none" w="med" len="med"/>
          </a:ln>
          <a:effectLst>
            <a:outerShdw blurRad="25400" dist="12700" algn="ctr" rotWithShape="0">
              <a:srgbClr val="FEFFFE">
                <a:alpha val="45000"/>
              </a:srgbClr>
            </a:outerShdw>
          </a:effectLst>
        </p:spPr>
        <p:txBody>
          <a:bodyPr wrap="none" lIns="0" tIns="0" rIns="0" bIns="0" anchor="ctr">
            <a:prstTxWarp prst="textNoShape">
              <a:avLst/>
            </a:prstTxWarp>
            <a:spAutoFit/>
          </a:bodyPr>
          <a:lstStyle/>
          <a:p>
            <a:r>
              <a:rPr lang="en-US">
                <a:solidFill>
                  <a:schemeClr val="tx1"/>
                </a:solidFill>
                <a:ea typeface="Georgia" pitchFamily="-84" charset="0"/>
                <a:cs typeface="Georgia" pitchFamily="-84" charset="0"/>
              </a:rPr>
              <a:t>HTTP Request</a:t>
            </a:r>
          </a:p>
        </p:txBody>
      </p:sp>
      <p:sp>
        <p:nvSpPr>
          <p:cNvPr id="21513" name="Rectangle 9"/>
          <p:cNvSpPr>
            <a:spLocks/>
          </p:cNvSpPr>
          <p:nvPr/>
        </p:nvSpPr>
        <p:spPr bwMode="auto">
          <a:xfrm>
            <a:off x="3702472" y="3495883"/>
            <a:ext cx="1058245" cy="276999"/>
          </a:xfrm>
          <a:prstGeom prst="rect">
            <a:avLst/>
          </a:prstGeom>
          <a:noFill/>
          <a:ln w="12700" cap="flat">
            <a:noFill/>
            <a:miter lim="800000"/>
            <a:headEnd type="none" w="med" len="med"/>
            <a:tailEnd type="none" w="med" len="med"/>
          </a:ln>
          <a:effectLst>
            <a:outerShdw blurRad="25400" dist="12700" algn="ctr" rotWithShape="0">
              <a:srgbClr val="FEFFFE">
                <a:alpha val="45000"/>
              </a:srgbClr>
            </a:outerShdw>
          </a:effectLst>
        </p:spPr>
        <p:txBody>
          <a:bodyPr wrap="none" lIns="0" tIns="0" rIns="0" bIns="0" anchor="ctr">
            <a:prstTxWarp prst="textNoShape">
              <a:avLst/>
            </a:prstTxWarp>
            <a:spAutoFit/>
          </a:bodyPr>
          <a:lstStyle/>
          <a:p>
            <a:r>
              <a:rPr lang="en-US">
                <a:solidFill>
                  <a:schemeClr val="tx1"/>
                </a:solidFill>
                <a:ea typeface="Georgia" pitchFamily="-84" charset="0"/>
                <a:cs typeface="Georgia" pitchFamily="-84" charset="0"/>
              </a:rPr>
              <a:t>HTTP Reply</a:t>
            </a:r>
          </a:p>
        </p:txBody>
      </p:sp>
      <p:grpSp>
        <p:nvGrpSpPr>
          <p:cNvPr id="2" name="Group 12"/>
          <p:cNvGrpSpPr>
            <a:grpSpLocks/>
          </p:cNvGrpSpPr>
          <p:nvPr/>
        </p:nvGrpSpPr>
        <p:grpSpPr bwMode="auto">
          <a:xfrm>
            <a:off x="2732484" y="1910953"/>
            <a:ext cx="3268266" cy="1023566"/>
            <a:chOff x="0" y="0"/>
            <a:chExt cx="2928" cy="917"/>
          </a:xfrm>
        </p:grpSpPr>
        <p:sp>
          <p:nvSpPr>
            <p:cNvPr id="21514" name="AutoShape 10"/>
            <p:cNvSpPr>
              <a:spLocks/>
            </p:cNvSpPr>
            <p:nvPr/>
          </p:nvSpPr>
          <p:spPr bwMode="auto">
            <a:xfrm rot="10751189">
              <a:off x="687" y="112"/>
              <a:ext cx="800" cy="800"/>
            </a:xfrm>
            <a:prstGeom prst="triangle">
              <a:avLst>
                <a:gd name="adj" fmla="val 50000"/>
              </a:avLst>
            </a:prstGeom>
            <a:blipFill dpi="0" rotWithShape="0">
              <a:blip r:embed="rId5"/>
              <a:srcRect/>
              <a:tile tx="0" ty="0" sx="100000" sy="100000" flip="none" algn="tl"/>
            </a:blipFill>
            <a:ln w="12700" cap="flat">
              <a:noFill/>
              <a:miter lim="800000"/>
              <a:headEnd type="none" w="med" len="med"/>
              <a:tailEnd type="none" w="med" len="med"/>
            </a:ln>
            <a:effectLst>
              <a:outerShdw blurRad="50800" dist="12700" algn="ctr" rotWithShape="0">
                <a:schemeClr val="bg2">
                  <a:alpha val="50000"/>
                </a:schemeClr>
              </a:outerShdw>
            </a:effectLst>
          </p:spPr>
          <p:txBody>
            <a:bodyPr lIns="0" tIns="0" rIns="0" bIns="0">
              <a:prstTxWarp prst="textNoShape">
                <a:avLst/>
              </a:prstTxWarp>
            </a:bodyPr>
            <a:lstStyle/>
            <a:p>
              <a:endParaRPr lang="en-US"/>
            </a:p>
          </p:txBody>
        </p:sp>
        <p:sp>
          <p:nvSpPr>
            <p:cNvPr id="21515" name="AutoShape 11"/>
            <p:cNvSpPr>
              <a:spLocks/>
            </p:cNvSpPr>
            <p:nvPr/>
          </p:nvSpPr>
          <p:spPr bwMode="auto">
            <a:xfrm>
              <a:off x="0" y="0"/>
              <a:ext cx="2928" cy="744"/>
            </a:xfrm>
            <a:prstGeom prst="roundRect">
              <a:avLst>
                <a:gd name="adj" fmla="val 16125"/>
              </a:avLst>
            </a:prstGeom>
            <a:blipFill dpi="0" rotWithShape="0">
              <a:blip r:embed="rId5"/>
              <a:srcRect/>
              <a:tile tx="0" ty="0" sx="100000" sy="100000" flip="none" algn="tl"/>
            </a:blipFill>
            <a:ln w="12700" cap="flat">
              <a:noFill/>
              <a:miter lim="800000"/>
              <a:headEnd type="none" w="med" len="med"/>
              <a:tailEnd type="none" w="med" len="med"/>
            </a:ln>
            <a:effectLst>
              <a:outerShdw blurRad="50800" dist="12700" algn="ctr" rotWithShape="0">
                <a:schemeClr val="bg2">
                  <a:alpha val="50000"/>
                </a:schemeClr>
              </a:outerShdw>
            </a:effectLst>
          </p:spPr>
          <p:txBody>
            <a:bodyPr lIns="0" tIns="0" rIns="0" bIns="0" anchor="ctr">
              <a:prstTxWarp prst="textNoShape">
                <a:avLst/>
              </a:prstTxWarp>
            </a:bodyPr>
            <a:lstStyle/>
            <a:p>
              <a:pPr algn="l">
                <a:lnSpc>
                  <a:spcPct val="100000"/>
                </a:lnSpc>
                <a:spcBef>
                  <a:spcPct val="0"/>
                </a:spcBef>
              </a:pPr>
              <a:r>
                <a:rPr lang="en-US" sz="1900" b="1" dirty="0">
                  <a:solidFill>
                    <a:srgbClr val="EFEED7"/>
                  </a:solidFill>
                  <a:ea typeface="Georgia" pitchFamily="-84" charset="0"/>
                  <a:cs typeface="Georgia" pitchFamily="-84" charset="0"/>
                </a:rPr>
                <a:t>GET</a:t>
              </a:r>
              <a:r>
                <a:rPr lang="en-US" sz="1900" dirty="0">
                  <a:solidFill>
                    <a:srgbClr val="EFEED7"/>
                  </a:solidFill>
                  <a:ea typeface="Georgia" pitchFamily="-84" charset="0"/>
                  <a:cs typeface="Georgia" pitchFamily="-84" charset="0"/>
                </a:rPr>
                <a:t> /</a:t>
              </a:r>
              <a:r>
                <a:rPr lang="en-US" sz="1900" dirty="0" err="1">
                  <a:solidFill>
                    <a:srgbClr val="EFEED7"/>
                  </a:solidFill>
                  <a:ea typeface="Georgia" pitchFamily="-84" charset="0"/>
                  <a:cs typeface="Georgia" pitchFamily="-84" charset="0"/>
                </a:rPr>
                <a:t>index.html</a:t>
              </a:r>
              <a:r>
                <a:rPr lang="en-US" sz="1900" dirty="0">
                  <a:solidFill>
                    <a:srgbClr val="EFEED7"/>
                  </a:solidFill>
                  <a:ea typeface="Georgia" pitchFamily="-84" charset="0"/>
                  <a:cs typeface="Georgia" pitchFamily="-84" charset="0"/>
                </a:rPr>
                <a:t> HTTP/1.1</a:t>
              </a:r>
            </a:p>
            <a:p>
              <a:pPr algn="l">
                <a:lnSpc>
                  <a:spcPct val="100000"/>
                </a:lnSpc>
                <a:spcBef>
                  <a:spcPct val="0"/>
                </a:spcBef>
              </a:pPr>
              <a:r>
                <a:rPr lang="en-US" sz="1900" b="1" dirty="0">
                  <a:solidFill>
                    <a:srgbClr val="EFEED7"/>
                  </a:solidFill>
                  <a:ea typeface="Georgia" pitchFamily="-84" charset="0"/>
                  <a:cs typeface="Georgia" pitchFamily="-84" charset="0"/>
                </a:rPr>
                <a:t>Host:</a:t>
              </a:r>
              <a:r>
                <a:rPr lang="en-US" sz="1900" dirty="0">
                  <a:solidFill>
                    <a:srgbClr val="EFEED7"/>
                  </a:solidFill>
                  <a:ea typeface="Georgia" pitchFamily="-84" charset="0"/>
                  <a:cs typeface="Georgia" pitchFamily="-84" charset="0"/>
                </a:rPr>
                <a:t> </a:t>
              </a:r>
              <a:r>
                <a:rPr lang="en-US" sz="1900" u="sng" dirty="0">
                  <a:solidFill>
                    <a:srgbClr val="EFEED7"/>
                  </a:solidFill>
                  <a:ea typeface="Georgia" pitchFamily="-84" charset="0"/>
                  <a:cs typeface="Georgia" pitchFamily="-84" charset="0"/>
                  <a:hlinkClick r:id="rId6"/>
                </a:rPr>
                <a:t>www.example.com</a:t>
              </a:r>
              <a:endParaRPr lang="en-US" sz="1900" u="sng" dirty="0">
                <a:solidFill>
                  <a:srgbClr val="EFEED7"/>
                </a:solidFill>
                <a:ea typeface="Georgia" pitchFamily="-84" charset="0"/>
                <a:cs typeface="Georgia" pitchFamily="-84" charset="0"/>
              </a:endParaRPr>
            </a:p>
          </p:txBody>
        </p:sp>
      </p:grpSp>
      <p:grpSp>
        <p:nvGrpSpPr>
          <p:cNvPr id="3" name="Group 15"/>
          <p:cNvGrpSpPr>
            <a:grpSpLocks/>
          </p:cNvGrpSpPr>
          <p:nvPr/>
        </p:nvGrpSpPr>
        <p:grpSpPr bwMode="auto">
          <a:xfrm>
            <a:off x="1143000" y="3982641"/>
            <a:ext cx="4196953" cy="2062758"/>
            <a:chOff x="0" y="0"/>
            <a:chExt cx="3760" cy="1847"/>
          </a:xfrm>
        </p:grpSpPr>
        <p:sp>
          <p:nvSpPr>
            <p:cNvPr id="21517" name="AutoShape 13"/>
            <p:cNvSpPr>
              <a:spLocks/>
            </p:cNvSpPr>
            <p:nvPr/>
          </p:nvSpPr>
          <p:spPr bwMode="auto">
            <a:xfrm>
              <a:off x="2424" y="0"/>
              <a:ext cx="800" cy="694"/>
            </a:xfrm>
            <a:prstGeom prst="triangle">
              <a:avLst>
                <a:gd name="adj" fmla="val 50000"/>
              </a:avLst>
            </a:prstGeom>
            <a:blipFill dpi="0" rotWithShape="0">
              <a:blip r:embed="rId5"/>
              <a:srcRect/>
              <a:tile tx="0" ty="0" sx="100000" sy="100000" flip="none" algn="tl"/>
            </a:blipFill>
            <a:ln w="12700" cap="flat">
              <a:noFill/>
              <a:miter lim="800000"/>
              <a:headEnd type="none" w="med" len="med"/>
              <a:tailEnd type="none" w="med" len="med"/>
            </a:ln>
            <a:effectLst>
              <a:outerShdw blurRad="50800" dist="12700" algn="ctr" rotWithShape="0">
                <a:schemeClr val="bg2">
                  <a:alpha val="50000"/>
                </a:schemeClr>
              </a:outerShdw>
            </a:effectLst>
          </p:spPr>
          <p:txBody>
            <a:bodyPr lIns="0" tIns="0" rIns="0" bIns="0">
              <a:prstTxWarp prst="textNoShape">
                <a:avLst/>
              </a:prstTxWarp>
            </a:bodyPr>
            <a:lstStyle/>
            <a:p>
              <a:endParaRPr lang="en-US"/>
            </a:p>
          </p:txBody>
        </p:sp>
        <p:sp>
          <p:nvSpPr>
            <p:cNvPr id="21518" name="AutoShape 14"/>
            <p:cNvSpPr>
              <a:spLocks/>
            </p:cNvSpPr>
            <p:nvPr/>
          </p:nvSpPr>
          <p:spPr bwMode="auto">
            <a:xfrm>
              <a:off x="0" y="159"/>
              <a:ext cx="3760" cy="1688"/>
            </a:xfrm>
            <a:prstGeom prst="roundRect">
              <a:avLst>
                <a:gd name="adj" fmla="val 7106"/>
              </a:avLst>
            </a:prstGeom>
            <a:blipFill dpi="0" rotWithShape="0">
              <a:blip r:embed="rId5"/>
              <a:srcRect/>
              <a:tile tx="0" ty="0" sx="100000" sy="100000" flip="none" algn="tl"/>
            </a:blipFill>
            <a:ln w="12700" cap="flat">
              <a:noFill/>
              <a:miter lim="800000"/>
              <a:headEnd type="none" w="med" len="med"/>
              <a:tailEnd type="none" w="med" len="med"/>
            </a:ln>
            <a:effectLst>
              <a:outerShdw blurRad="50800" dist="12700" algn="ctr" rotWithShape="0">
                <a:schemeClr val="bg2">
                  <a:alpha val="50000"/>
                </a:schemeClr>
              </a:outerShdw>
            </a:effectLst>
          </p:spPr>
          <p:txBody>
            <a:bodyPr lIns="0" tIns="0" rIns="0" bIns="0" anchor="ctr">
              <a:prstTxWarp prst="textNoShape">
                <a:avLst/>
              </a:prstTxWarp>
            </a:bodyPr>
            <a:lstStyle/>
            <a:p>
              <a:pPr algn="l">
                <a:lnSpc>
                  <a:spcPct val="100000"/>
                </a:lnSpc>
                <a:spcBef>
                  <a:spcPct val="0"/>
                </a:spcBef>
              </a:pPr>
              <a:r>
                <a:rPr lang="en-US" sz="1500" b="1" dirty="0">
                  <a:solidFill>
                    <a:srgbClr val="EFEED7"/>
                  </a:solidFill>
                  <a:ea typeface="Georgia" pitchFamily="-84" charset="0"/>
                  <a:cs typeface="Georgia" pitchFamily="-84" charset="0"/>
                </a:rPr>
                <a:t>HTTP/1.1 200 </a:t>
              </a:r>
              <a:r>
                <a:rPr lang="en-US" sz="1500" b="1" dirty="0" smtClean="0">
                  <a:solidFill>
                    <a:srgbClr val="EFEED7"/>
                  </a:solidFill>
                  <a:ea typeface="Georgia" pitchFamily="-84" charset="0"/>
                  <a:cs typeface="Georgia" pitchFamily="-84" charset="0"/>
                </a:rPr>
                <a:t>OK</a:t>
              </a:r>
            </a:p>
            <a:p>
              <a:pPr algn="l">
                <a:lnSpc>
                  <a:spcPct val="100000"/>
                </a:lnSpc>
                <a:spcBef>
                  <a:spcPct val="0"/>
                </a:spcBef>
              </a:pPr>
              <a:r>
                <a:rPr lang="en-US" sz="1500" b="1" dirty="0" smtClean="0">
                  <a:solidFill>
                    <a:srgbClr val="EFEED7"/>
                  </a:solidFill>
                  <a:ea typeface="Georgia" pitchFamily="-84" charset="0"/>
                  <a:cs typeface="Georgia" pitchFamily="-84" charset="0"/>
                </a:rPr>
                <a:t>Date</a:t>
              </a:r>
              <a:r>
                <a:rPr lang="en-US" sz="1500" dirty="0">
                  <a:solidFill>
                    <a:srgbClr val="EFEED7"/>
                  </a:solidFill>
                  <a:ea typeface="Georgia" pitchFamily="-84" charset="0"/>
                  <a:cs typeface="Georgia" pitchFamily="-84" charset="0"/>
                </a:rPr>
                <a:t>: Tue, 14 Feb </a:t>
              </a:r>
              <a:r>
                <a:rPr lang="en-US" sz="1500" dirty="0" smtClean="0">
                  <a:solidFill>
                    <a:srgbClr val="EFEED7"/>
                  </a:solidFill>
                  <a:ea typeface="Georgia" pitchFamily="-84" charset="0"/>
                  <a:cs typeface="Georgia" pitchFamily="-84" charset="0"/>
                </a:rPr>
                <a:t>2012</a:t>
              </a:r>
            </a:p>
            <a:p>
              <a:pPr algn="l">
                <a:lnSpc>
                  <a:spcPct val="100000"/>
                </a:lnSpc>
                <a:spcBef>
                  <a:spcPct val="0"/>
                </a:spcBef>
              </a:pPr>
              <a:r>
                <a:rPr lang="en-US" sz="1500" b="1" dirty="0" smtClean="0">
                  <a:solidFill>
                    <a:srgbClr val="EFEED7"/>
                  </a:solidFill>
                  <a:ea typeface="Georgia" pitchFamily="-84" charset="0"/>
                  <a:cs typeface="Georgia" pitchFamily="-84" charset="0"/>
                </a:rPr>
                <a:t>Server</a:t>
              </a:r>
              <a:r>
                <a:rPr lang="en-US" sz="1500" dirty="0">
                  <a:solidFill>
                    <a:srgbClr val="EFEED7"/>
                  </a:solidFill>
                  <a:ea typeface="Georgia" pitchFamily="-84" charset="0"/>
                  <a:cs typeface="Georgia" pitchFamily="-84" charset="0"/>
                </a:rPr>
                <a:t>: Apache/</a:t>
              </a:r>
              <a:r>
                <a:rPr lang="en-US" sz="1500" dirty="0" smtClean="0">
                  <a:solidFill>
                    <a:srgbClr val="EFEED7"/>
                  </a:solidFill>
                  <a:ea typeface="Georgia" pitchFamily="-84" charset="0"/>
                  <a:cs typeface="Georgia" pitchFamily="-84" charset="0"/>
                </a:rPr>
                <a:t>1.3.3.7</a:t>
              </a:r>
            </a:p>
            <a:p>
              <a:pPr algn="l">
                <a:lnSpc>
                  <a:spcPct val="100000"/>
                </a:lnSpc>
                <a:spcBef>
                  <a:spcPct val="0"/>
                </a:spcBef>
              </a:pPr>
              <a:r>
                <a:rPr lang="en-US" sz="1500" b="1" dirty="0" smtClean="0">
                  <a:solidFill>
                    <a:srgbClr val="EFEED7"/>
                  </a:solidFill>
                  <a:ea typeface="Georgia" pitchFamily="-84" charset="0"/>
                  <a:cs typeface="Georgia" pitchFamily="-84" charset="0"/>
                </a:rPr>
                <a:t>Last</a:t>
              </a:r>
              <a:r>
                <a:rPr lang="en-US" sz="1500" b="1" dirty="0">
                  <a:solidFill>
                    <a:srgbClr val="EFEED7"/>
                  </a:solidFill>
                  <a:ea typeface="Georgia" pitchFamily="-84" charset="0"/>
                  <a:cs typeface="Georgia" pitchFamily="-84" charset="0"/>
                </a:rPr>
                <a:t>-Modified</a:t>
              </a:r>
              <a:r>
                <a:rPr lang="en-US" sz="1500" dirty="0">
                  <a:solidFill>
                    <a:srgbClr val="EFEED7"/>
                  </a:solidFill>
                  <a:ea typeface="Georgia" pitchFamily="-84" charset="0"/>
                  <a:cs typeface="Georgia" pitchFamily="-84" charset="0"/>
                </a:rPr>
                <a:t>: Mon, 13 Feb </a:t>
              </a:r>
              <a:r>
                <a:rPr lang="en-US" sz="1500" dirty="0" smtClean="0">
                  <a:solidFill>
                    <a:srgbClr val="EFEED7"/>
                  </a:solidFill>
                  <a:ea typeface="Georgia" pitchFamily="-84" charset="0"/>
                  <a:cs typeface="Georgia" pitchFamily="-84" charset="0"/>
                </a:rPr>
                <a:t>2012</a:t>
              </a:r>
            </a:p>
            <a:p>
              <a:pPr algn="l">
                <a:lnSpc>
                  <a:spcPct val="100000"/>
                </a:lnSpc>
                <a:spcBef>
                  <a:spcPct val="0"/>
                </a:spcBef>
              </a:pPr>
              <a:r>
                <a:rPr lang="en-US" sz="1500" b="1" dirty="0" smtClean="0">
                  <a:solidFill>
                    <a:srgbClr val="EFEED7"/>
                  </a:solidFill>
                  <a:ea typeface="Georgia" pitchFamily="-84" charset="0"/>
                  <a:cs typeface="Georgia" pitchFamily="-84" charset="0"/>
                </a:rPr>
                <a:t>Content</a:t>
              </a:r>
              <a:r>
                <a:rPr lang="en-US" sz="1500" b="1" dirty="0">
                  <a:solidFill>
                    <a:srgbClr val="EFEED7"/>
                  </a:solidFill>
                  <a:ea typeface="Georgia" pitchFamily="-84" charset="0"/>
                  <a:cs typeface="Georgia" pitchFamily="-84" charset="0"/>
                </a:rPr>
                <a:t>-Length</a:t>
              </a:r>
              <a:r>
                <a:rPr lang="en-US" sz="1500" dirty="0">
                  <a:solidFill>
                    <a:srgbClr val="EFEED7"/>
                  </a:solidFill>
                  <a:ea typeface="Georgia" pitchFamily="-84" charset="0"/>
                  <a:cs typeface="Georgia" pitchFamily="-84" charset="0"/>
                </a:rPr>
                <a:t>: </a:t>
              </a:r>
              <a:r>
                <a:rPr lang="en-US" sz="1500" dirty="0" smtClean="0">
                  <a:solidFill>
                    <a:srgbClr val="EFEED7"/>
                  </a:solidFill>
                  <a:ea typeface="Georgia" pitchFamily="-84" charset="0"/>
                  <a:cs typeface="Georgia" pitchFamily="-84" charset="0"/>
                </a:rPr>
                <a:t>438</a:t>
              </a:r>
            </a:p>
            <a:p>
              <a:pPr algn="l">
                <a:lnSpc>
                  <a:spcPct val="100000"/>
                </a:lnSpc>
                <a:spcBef>
                  <a:spcPct val="0"/>
                </a:spcBef>
              </a:pPr>
              <a:r>
                <a:rPr lang="en-US" sz="1500" b="1" dirty="0" smtClean="0">
                  <a:solidFill>
                    <a:srgbClr val="EFEED7"/>
                  </a:solidFill>
                  <a:ea typeface="Georgia" pitchFamily="-84" charset="0"/>
                  <a:cs typeface="Georgia" pitchFamily="-84" charset="0"/>
                </a:rPr>
                <a:t>Set</a:t>
              </a:r>
              <a:r>
                <a:rPr lang="en-US" sz="1500" b="1" dirty="0">
                  <a:solidFill>
                    <a:srgbClr val="EFEED7"/>
                  </a:solidFill>
                  <a:ea typeface="Georgia" pitchFamily="-84" charset="0"/>
                  <a:cs typeface="Georgia" pitchFamily="-84" charset="0"/>
                </a:rPr>
                <a:t>-Cookie: </a:t>
              </a:r>
              <a:r>
                <a:rPr lang="en-US" sz="1500" dirty="0">
                  <a:solidFill>
                    <a:srgbClr val="EFEED7"/>
                  </a:solidFill>
                  <a:ea typeface="Georgia" pitchFamily="-84" charset="0"/>
                  <a:cs typeface="Georgia" pitchFamily="-84" charset="0"/>
                </a:rPr>
                <a:t>..</a:t>
              </a:r>
              <a:r>
                <a:rPr lang="en-US" sz="1500" dirty="0" smtClean="0">
                  <a:solidFill>
                    <a:srgbClr val="EFEED7"/>
                  </a:solidFill>
                  <a:ea typeface="Georgia" pitchFamily="-84" charset="0"/>
                  <a:cs typeface="Georgia" pitchFamily="-84" charset="0"/>
                </a:rPr>
                <a:t>.</a:t>
              </a:r>
            </a:p>
            <a:p>
              <a:pPr algn="l">
                <a:lnSpc>
                  <a:spcPct val="100000"/>
                </a:lnSpc>
                <a:spcBef>
                  <a:spcPct val="0"/>
                </a:spcBef>
              </a:pPr>
              <a:r>
                <a:rPr lang="en-US" sz="1500" b="1" dirty="0" smtClean="0">
                  <a:solidFill>
                    <a:srgbClr val="EFEED7"/>
                  </a:solidFill>
                  <a:ea typeface="Georgia" pitchFamily="-84" charset="0"/>
                  <a:cs typeface="Georgia" pitchFamily="-84" charset="0"/>
                </a:rPr>
                <a:t>Content</a:t>
              </a:r>
              <a:r>
                <a:rPr lang="en-US" sz="1500" b="1" dirty="0">
                  <a:solidFill>
                    <a:srgbClr val="EFEED7"/>
                  </a:solidFill>
                  <a:ea typeface="Georgia" pitchFamily="-84" charset="0"/>
                  <a:cs typeface="Georgia" pitchFamily="-84" charset="0"/>
                </a:rPr>
                <a:t>-Type</a:t>
              </a:r>
              <a:r>
                <a:rPr lang="en-US" sz="1500" dirty="0">
                  <a:solidFill>
                    <a:srgbClr val="EFEED7"/>
                  </a:solidFill>
                  <a:ea typeface="Georgia" pitchFamily="-84" charset="0"/>
                  <a:cs typeface="Georgia" pitchFamily="-84" charset="0"/>
                </a:rPr>
                <a:t>: text/html; </a:t>
              </a:r>
              <a:r>
                <a:rPr lang="en-US" sz="1500" dirty="0" err="1">
                  <a:solidFill>
                    <a:srgbClr val="EFEED7"/>
                  </a:solidFill>
                  <a:ea typeface="Georgia" pitchFamily="-84" charset="0"/>
                  <a:cs typeface="Georgia" pitchFamily="-84" charset="0"/>
                </a:rPr>
                <a:t>charset</a:t>
              </a:r>
              <a:r>
                <a:rPr lang="en-US" sz="1500" dirty="0">
                  <a:solidFill>
                    <a:srgbClr val="EFEED7"/>
                  </a:solidFill>
                  <a:ea typeface="Georgia" pitchFamily="-84" charset="0"/>
                  <a:cs typeface="Georgia" pitchFamily="-84" charset="0"/>
                </a:rPr>
                <a:t>=UTF-8</a:t>
              </a:r>
            </a:p>
          </p:txBody>
        </p:sp>
      </p:grpSp>
      <p:sp>
        <p:nvSpPr>
          <p:cNvPr id="21520" name="AutoShape 16"/>
          <p:cNvSpPr>
            <a:spLocks/>
          </p:cNvSpPr>
          <p:nvPr/>
        </p:nvSpPr>
        <p:spPr bwMode="auto">
          <a:xfrm>
            <a:off x="5402461" y="4160119"/>
            <a:ext cx="2714625" cy="1884164"/>
          </a:xfrm>
          <a:prstGeom prst="roundRect">
            <a:avLst>
              <a:gd name="adj" fmla="val 7106"/>
            </a:avLst>
          </a:prstGeom>
          <a:blipFill dpi="0" rotWithShape="0">
            <a:blip r:embed="rId5"/>
            <a:srcRect/>
            <a:tile tx="0" ty="0" sx="100000" sy="100000" flip="none" algn="tl"/>
          </a:blipFill>
          <a:ln w="12700" cap="flat">
            <a:noFill/>
            <a:miter lim="800000"/>
            <a:headEnd type="none" w="med" len="med"/>
            <a:tailEnd type="none" w="med" len="med"/>
          </a:ln>
          <a:effectLst>
            <a:outerShdw blurRad="50800" dist="12700" algn="ctr" rotWithShape="0">
              <a:schemeClr val="bg2">
                <a:alpha val="50000"/>
              </a:schemeClr>
            </a:outerShdw>
          </a:effectLst>
        </p:spPr>
        <p:txBody>
          <a:bodyPr lIns="0" tIns="0" rIns="0" bIns="0" anchor="ctr">
            <a:prstTxWarp prst="textNoShape">
              <a:avLst/>
            </a:prstTxWarp>
          </a:bodyPr>
          <a:lstStyle/>
          <a:p>
            <a:pPr algn="l">
              <a:lnSpc>
                <a:spcPct val="100000"/>
              </a:lnSpc>
              <a:spcBef>
                <a:spcPct val="0"/>
              </a:spcBef>
            </a:pPr>
            <a:r>
              <a:rPr lang="en-US" sz="1500" dirty="0">
                <a:solidFill>
                  <a:srgbClr val="EFEED7"/>
                </a:solidFill>
                <a:ea typeface="Georgia" pitchFamily="-84" charset="0"/>
                <a:cs typeface="Georgia" pitchFamily="-84" charset="0"/>
              </a:rPr>
              <a:t>&lt;html&gt;</a:t>
            </a:r>
          </a:p>
          <a:p>
            <a:pPr algn="l">
              <a:lnSpc>
                <a:spcPct val="100000"/>
              </a:lnSpc>
              <a:spcBef>
                <a:spcPct val="0"/>
              </a:spcBef>
            </a:pPr>
            <a:r>
              <a:rPr lang="en-US" sz="1500" dirty="0">
                <a:solidFill>
                  <a:srgbClr val="EFEED7"/>
                </a:solidFill>
                <a:ea typeface="Georgia" pitchFamily="-84" charset="0"/>
                <a:cs typeface="Georgia" pitchFamily="-84" charset="0"/>
              </a:rPr>
              <a:t>  &lt;head&gt;</a:t>
            </a:r>
          </a:p>
          <a:p>
            <a:pPr algn="l">
              <a:lnSpc>
                <a:spcPct val="100000"/>
              </a:lnSpc>
              <a:spcBef>
                <a:spcPct val="0"/>
              </a:spcBef>
            </a:pPr>
            <a:r>
              <a:rPr lang="en-US" sz="1500" dirty="0">
                <a:solidFill>
                  <a:srgbClr val="EFEED7"/>
                </a:solidFill>
                <a:ea typeface="Georgia" pitchFamily="-84" charset="0"/>
                <a:cs typeface="Georgia" pitchFamily="-84" charset="0"/>
              </a:rPr>
              <a:t>    &lt;title&gt; Hello World! &lt;/title&gt;</a:t>
            </a:r>
          </a:p>
          <a:p>
            <a:pPr algn="l">
              <a:lnSpc>
                <a:spcPct val="100000"/>
              </a:lnSpc>
              <a:spcBef>
                <a:spcPct val="0"/>
              </a:spcBef>
            </a:pPr>
            <a:r>
              <a:rPr lang="en-US" sz="1500" dirty="0">
                <a:solidFill>
                  <a:srgbClr val="EFEED7"/>
                </a:solidFill>
                <a:ea typeface="Georgia" pitchFamily="-84" charset="0"/>
                <a:cs typeface="Georgia" pitchFamily="-84" charset="0"/>
              </a:rPr>
              <a:t>  &lt;/head&gt;</a:t>
            </a:r>
          </a:p>
          <a:p>
            <a:pPr algn="l">
              <a:lnSpc>
                <a:spcPct val="100000"/>
              </a:lnSpc>
              <a:spcBef>
                <a:spcPct val="0"/>
              </a:spcBef>
            </a:pPr>
            <a:r>
              <a:rPr lang="en-US" sz="1500" dirty="0">
                <a:solidFill>
                  <a:srgbClr val="EFEED7"/>
                </a:solidFill>
                <a:ea typeface="Georgia" pitchFamily="-84" charset="0"/>
                <a:cs typeface="Georgia" pitchFamily="-84" charset="0"/>
              </a:rPr>
              <a:t>  &lt;body&gt;</a:t>
            </a:r>
          </a:p>
          <a:p>
            <a:pPr algn="l">
              <a:lnSpc>
                <a:spcPct val="100000"/>
              </a:lnSpc>
              <a:spcBef>
                <a:spcPct val="0"/>
              </a:spcBef>
            </a:pPr>
            <a:r>
              <a:rPr lang="en-US" sz="1500" dirty="0">
                <a:solidFill>
                  <a:srgbClr val="EFEED7"/>
                </a:solidFill>
                <a:ea typeface="Georgia" pitchFamily="-84" charset="0"/>
                <a:cs typeface="Georgia" pitchFamily="-84" charset="0"/>
              </a:rPr>
              <a:t>    &lt;</a:t>
            </a:r>
            <a:r>
              <a:rPr lang="en-US" sz="1500" dirty="0" err="1">
                <a:solidFill>
                  <a:srgbClr val="EFEED7"/>
                </a:solidFill>
                <a:ea typeface="Georgia" pitchFamily="-84" charset="0"/>
                <a:cs typeface="Georgia" pitchFamily="-84" charset="0"/>
              </a:rPr>
              <a:t>p</a:t>
            </a:r>
            <a:r>
              <a:rPr lang="en-US" sz="1500" dirty="0">
                <a:solidFill>
                  <a:srgbClr val="EFEED7"/>
                </a:solidFill>
                <a:ea typeface="Georgia" pitchFamily="-84" charset="0"/>
                <a:cs typeface="Georgia" pitchFamily="-84" charset="0"/>
              </a:rPr>
              <a:t>&gt; Hello World! &lt;/</a:t>
            </a:r>
            <a:r>
              <a:rPr lang="en-US" sz="1500" dirty="0" err="1">
                <a:solidFill>
                  <a:srgbClr val="EFEED7"/>
                </a:solidFill>
                <a:ea typeface="Georgia" pitchFamily="-84" charset="0"/>
                <a:cs typeface="Georgia" pitchFamily="-84" charset="0"/>
              </a:rPr>
              <a:t>p</a:t>
            </a:r>
            <a:r>
              <a:rPr lang="en-US" sz="1500" dirty="0">
                <a:solidFill>
                  <a:srgbClr val="EFEED7"/>
                </a:solidFill>
                <a:ea typeface="Georgia" pitchFamily="-84" charset="0"/>
                <a:cs typeface="Georgia" pitchFamily="-84" charset="0"/>
              </a:rPr>
              <a:t>&gt;</a:t>
            </a:r>
          </a:p>
          <a:p>
            <a:pPr algn="l">
              <a:lnSpc>
                <a:spcPct val="100000"/>
              </a:lnSpc>
              <a:spcBef>
                <a:spcPct val="0"/>
              </a:spcBef>
            </a:pPr>
            <a:r>
              <a:rPr lang="en-US" sz="1500" dirty="0">
                <a:solidFill>
                  <a:srgbClr val="EFEED7"/>
                </a:solidFill>
                <a:ea typeface="Georgia" pitchFamily="-84" charset="0"/>
                <a:cs typeface="Georgia" pitchFamily="-84" charset="0"/>
              </a:rPr>
              <a:t>  &lt;/body&gt;</a:t>
            </a:r>
          </a:p>
          <a:p>
            <a:pPr algn="l">
              <a:lnSpc>
                <a:spcPct val="100000"/>
              </a:lnSpc>
              <a:spcBef>
                <a:spcPct val="0"/>
              </a:spcBef>
            </a:pPr>
            <a:r>
              <a:rPr lang="en-US" sz="1500" dirty="0">
                <a:solidFill>
                  <a:srgbClr val="EFEED7"/>
                </a:solidFill>
                <a:ea typeface="Georgia" pitchFamily="-84" charset="0"/>
                <a:cs typeface="Georgia" pitchFamily="-84" charset="0"/>
              </a:rPr>
              <a:t>&lt;/html&gt;</a:t>
            </a:r>
          </a:p>
        </p:txBody>
      </p:sp>
      <p:pic>
        <p:nvPicPr>
          <p:cNvPr id="21521" name="Picture 17"/>
          <p:cNvPicPr>
            <a:picLocks noChangeAspect="1" noChangeArrowheads="1"/>
          </p:cNvPicPr>
          <p:nvPr/>
        </p:nvPicPr>
        <p:blipFill>
          <a:blip r:embed="rId7"/>
          <a:srcRect/>
          <a:stretch>
            <a:fillRect/>
          </a:stretch>
        </p:blipFill>
        <p:spPr bwMode="auto">
          <a:xfrm>
            <a:off x="7313414" y="2062758"/>
            <a:ext cx="589359" cy="589359"/>
          </a:xfrm>
          <a:prstGeom prst="rect">
            <a:avLst/>
          </a:prstGeom>
          <a:noFill/>
          <a:ln w="12700" cap="flat">
            <a:noFill/>
            <a:miter lim="800000"/>
            <a:headEnd/>
            <a:tailEnd/>
          </a:ln>
        </p:spPr>
      </p:pic>
      <p:pic>
        <p:nvPicPr>
          <p:cNvPr id="21522" name="Picture 18"/>
          <p:cNvPicPr>
            <a:picLocks noChangeAspect="1" noChangeArrowheads="1"/>
          </p:cNvPicPr>
          <p:nvPr/>
        </p:nvPicPr>
        <p:blipFill>
          <a:blip r:embed="rId7"/>
          <a:srcRect/>
          <a:stretch>
            <a:fillRect/>
          </a:stretch>
        </p:blipFill>
        <p:spPr bwMode="auto">
          <a:xfrm>
            <a:off x="7402711" y="2152055"/>
            <a:ext cx="589359" cy="589359"/>
          </a:xfrm>
          <a:prstGeom prst="rect">
            <a:avLst/>
          </a:prstGeom>
          <a:noFill/>
          <a:ln w="12700" cap="flat">
            <a:noFill/>
            <a:miter lim="800000"/>
            <a:headEnd/>
            <a:tailEnd/>
          </a:ln>
        </p:spPr>
      </p:pic>
      <p:pic>
        <p:nvPicPr>
          <p:cNvPr id="21523" name="Picture 19"/>
          <p:cNvPicPr>
            <a:picLocks noChangeAspect="1" noChangeArrowheads="1"/>
          </p:cNvPicPr>
          <p:nvPr/>
        </p:nvPicPr>
        <p:blipFill>
          <a:blip r:embed="rId7"/>
          <a:srcRect/>
          <a:stretch>
            <a:fillRect/>
          </a:stretch>
        </p:blipFill>
        <p:spPr bwMode="auto">
          <a:xfrm>
            <a:off x="7492008" y="2241352"/>
            <a:ext cx="589359" cy="589359"/>
          </a:xfrm>
          <a:prstGeom prst="rect">
            <a:avLst/>
          </a:prstGeom>
          <a:noFill/>
          <a:ln w="12700" cap="flat">
            <a:noFill/>
            <a:miter lim="800000"/>
            <a:headEnd/>
            <a:tailEnd/>
          </a:ln>
        </p:spPr>
      </p:pic>
      <p:pic>
        <p:nvPicPr>
          <p:cNvPr id="21524" name="Picture 20"/>
          <p:cNvPicPr>
            <a:picLocks noChangeAspect="1" noChangeArrowheads="1"/>
          </p:cNvPicPr>
          <p:nvPr/>
        </p:nvPicPr>
        <p:blipFill>
          <a:blip r:embed="rId7"/>
          <a:srcRect/>
          <a:stretch>
            <a:fillRect/>
          </a:stretch>
        </p:blipFill>
        <p:spPr bwMode="auto">
          <a:xfrm>
            <a:off x="7581305" y="2330649"/>
            <a:ext cx="589359" cy="589359"/>
          </a:xfrm>
          <a:prstGeom prst="rect">
            <a:avLst/>
          </a:prstGeom>
          <a:noFill/>
          <a:ln w="12700" cap="flat">
            <a:noFill/>
            <a:miter lim="800000"/>
            <a:headEnd/>
            <a:tailEnd/>
          </a:ln>
        </p:spPr>
      </p:pic>
      <p:sp>
        <p:nvSpPr>
          <p:cNvPr id="21525" name="Line 21"/>
          <p:cNvSpPr>
            <a:spLocks noChangeShapeType="1"/>
          </p:cNvSpPr>
          <p:nvPr/>
        </p:nvSpPr>
        <p:spPr bwMode="auto">
          <a:xfrm>
            <a:off x="7947422" y="2946797"/>
            <a:ext cx="0" cy="223242"/>
          </a:xfrm>
          <a:prstGeom prst="line">
            <a:avLst/>
          </a:prstGeom>
          <a:noFill/>
          <a:ln w="25400" cap="flat">
            <a:solidFill>
              <a:schemeClr val="tx1"/>
            </a:solidFill>
            <a:prstDash val="solid"/>
            <a:miter lim="800000"/>
            <a:headEnd type="stealth" w="med" len="med"/>
            <a:tailEnd type="stealth" w="med" len="med"/>
          </a:ln>
        </p:spPr>
        <p:txBody>
          <a:bodyPr lIns="0" tIns="0" rIns="0" bIns="0">
            <a:prstTxWarp prst="textNoShape">
              <a:avLst/>
            </a:prstTxWarp>
          </a:bodyPr>
          <a:lstStyle/>
          <a:p>
            <a:endParaRPr lang="en-US"/>
          </a:p>
        </p:txBody>
      </p:sp>
      <p:pic>
        <p:nvPicPr>
          <p:cNvPr id="21526" name="Picture 22"/>
          <p:cNvPicPr>
            <a:picLocks noChangeAspect="1" noChangeArrowheads="1"/>
          </p:cNvPicPr>
          <p:nvPr/>
        </p:nvPicPr>
        <p:blipFill>
          <a:blip r:embed="rId7"/>
          <a:srcRect/>
          <a:stretch>
            <a:fillRect/>
          </a:stretch>
        </p:blipFill>
        <p:spPr bwMode="auto">
          <a:xfrm>
            <a:off x="7661672" y="5607844"/>
            <a:ext cx="589359" cy="589359"/>
          </a:xfrm>
          <a:prstGeom prst="rect">
            <a:avLst/>
          </a:prstGeom>
          <a:noFill/>
          <a:ln w="12700" cap="flat">
            <a:noFill/>
            <a:miter lim="800000"/>
            <a:headEnd/>
            <a:tailEnd/>
          </a:ln>
        </p:spPr>
      </p:pic>
      <p:sp>
        <p:nvSpPr>
          <p:cNvPr id="21527" name="Rectangle 23"/>
          <p:cNvSpPr>
            <a:spLocks/>
          </p:cNvSpPr>
          <p:nvPr/>
        </p:nvSpPr>
        <p:spPr bwMode="auto">
          <a:xfrm>
            <a:off x="2821782" y="1569825"/>
            <a:ext cx="592610"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Method</a:t>
            </a:r>
          </a:p>
        </p:txBody>
      </p:sp>
      <p:sp>
        <p:nvSpPr>
          <p:cNvPr id="21528" name="Rectangle 24"/>
          <p:cNvSpPr>
            <a:spLocks/>
          </p:cNvSpPr>
          <p:nvPr/>
        </p:nvSpPr>
        <p:spPr bwMode="auto">
          <a:xfrm>
            <a:off x="3839766" y="1569825"/>
            <a:ext cx="287188"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File</a:t>
            </a:r>
          </a:p>
        </p:txBody>
      </p:sp>
      <p:sp>
        <p:nvSpPr>
          <p:cNvPr id="21529" name="Rectangle 25"/>
          <p:cNvSpPr>
            <a:spLocks/>
          </p:cNvSpPr>
          <p:nvPr/>
        </p:nvSpPr>
        <p:spPr bwMode="auto">
          <a:xfrm>
            <a:off x="4643438" y="1569825"/>
            <a:ext cx="1071582"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HTTP version</a:t>
            </a:r>
          </a:p>
        </p:txBody>
      </p:sp>
      <p:sp>
        <p:nvSpPr>
          <p:cNvPr id="21530" name="Line 26"/>
          <p:cNvSpPr>
            <a:spLocks noChangeShapeType="1"/>
          </p:cNvSpPr>
          <p:nvPr/>
        </p:nvSpPr>
        <p:spPr bwMode="auto">
          <a:xfrm>
            <a:off x="3062883" y="1772543"/>
            <a:ext cx="1117" cy="197570"/>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31" name="Line 27"/>
          <p:cNvSpPr>
            <a:spLocks noChangeShapeType="1"/>
          </p:cNvSpPr>
          <p:nvPr/>
        </p:nvSpPr>
        <p:spPr bwMode="auto">
          <a:xfrm>
            <a:off x="4027289" y="1772543"/>
            <a:ext cx="1117" cy="197570"/>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32" name="Line 28"/>
          <p:cNvSpPr>
            <a:spLocks noChangeShapeType="1"/>
          </p:cNvSpPr>
          <p:nvPr/>
        </p:nvSpPr>
        <p:spPr bwMode="auto">
          <a:xfrm>
            <a:off x="5098851" y="1772543"/>
            <a:ext cx="1117" cy="197570"/>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33" name="Rectangle 29"/>
          <p:cNvSpPr>
            <a:spLocks/>
          </p:cNvSpPr>
          <p:nvPr/>
        </p:nvSpPr>
        <p:spPr bwMode="auto">
          <a:xfrm>
            <a:off x="1714500" y="2105606"/>
            <a:ext cx="657976"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Headers</a:t>
            </a:r>
          </a:p>
        </p:txBody>
      </p:sp>
      <p:sp>
        <p:nvSpPr>
          <p:cNvPr id="21534" name="Line 30"/>
          <p:cNvSpPr>
            <a:spLocks noChangeShapeType="1"/>
          </p:cNvSpPr>
          <p:nvPr/>
        </p:nvSpPr>
        <p:spPr bwMode="auto">
          <a:xfrm>
            <a:off x="1982391" y="2345160"/>
            <a:ext cx="660797" cy="142875"/>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35" name="Rectangle 31"/>
          <p:cNvSpPr>
            <a:spLocks/>
          </p:cNvSpPr>
          <p:nvPr/>
        </p:nvSpPr>
        <p:spPr bwMode="auto">
          <a:xfrm>
            <a:off x="322586" y="4123715"/>
            <a:ext cx="1071582"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HTTP version</a:t>
            </a:r>
          </a:p>
        </p:txBody>
      </p:sp>
      <p:sp>
        <p:nvSpPr>
          <p:cNvPr id="21536" name="Line 32"/>
          <p:cNvSpPr>
            <a:spLocks noChangeShapeType="1"/>
          </p:cNvSpPr>
          <p:nvPr/>
        </p:nvSpPr>
        <p:spPr bwMode="auto">
          <a:xfrm>
            <a:off x="916410" y="4357688"/>
            <a:ext cx="202034" cy="107156"/>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37" name="Rectangle 33"/>
          <p:cNvSpPr>
            <a:spLocks/>
          </p:cNvSpPr>
          <p:nvPr/>
        </p:nvSpPr>
        <p:spPr bwMode="auto">
          <a:xfrm>
            <a:off x="2226841" y="4070137"/>
            <a:ext cx="944920"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Status code</a:t>
            </a:r>
          </a:p>
        </p:txBody>
      </p:sp>
      <p:sp>
        <p:nvSpPr>
          <p:cNvPr id="21538" name="Rectangle 34"/>
          <p:cNvSpPr>
            <a:spLocks/>
          </p:cNvSpPr>
          <p:nvPr/>
        </p:nvSpPr>
        <p:spPr bwMode="auto">
          <a:xfrm>
            <a:off x="3424535" y="4213012"/>
            <a:ext cx="1195233"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Reason phrase</a:t>
            </a:r>
          </a:p>
        </p:txBody>
      </p:sp>
      <p:sp>
        <p:nvSpPr>
          <p:cNvPr id="21539" name="Line 35"/>
          <p:cNvSpPr>
            <a:spLocks noChangeShapeType="1"/>
          </p:cNvSpPr>
          <p:nvPr/>
        </p:nvSpPr>
        <p:spPr bwMode="auto">
          <a:xfrm flipH="1">
            <a:off x="2249166" y="4273973"/>
            <a:ext cx="167432" cy="118318"/>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40" name="Line 36"/>
          <p:cNvSpPr>
            <a:spLocks noChangeShapeType="1"/>
          </p:cNvSpPr>
          <p:nvPr/>
        </p:nvSpPr>
        <p:spPr bwMode="auto">
          <a:xfrm flipH="1">
            <a:off x="2940100" y="4321969"/>
            <a:ext cx="392906" cy="142875"/>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41" name="Rectangle 37"/>
          <p:cNvSpPr>
            <a:spLocks/>
          </p:cNvSpPr>
          <p:nvPr/>
        </p:nvSpPr>
        <p:spPr bwMode="auto">
          <a:xfrm>
            <a:off x="4644554" y="4525551"/>
            <a:ext cx="657976"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Headers</a:t>
            </a:r>
          </a:p>
        </p:txBody>
      </p:sp>
      <p:sp>
        <p:nvSpPr>
          <p:cNvPr id="21542" name="Line 38"/>
          <p:cNvSpPr>
            <a:spLocks noChangeShapeType="1"/>
          </p:cNvSpPr>
          <p:nvPr/>
        </p:nvSpPr>
        <p:spPr bwMode="auto">
          <a:xfrm flipH="1">
            <a:off x="4314156" y="4750594"/>
            <a:ext cx="411881" cy="309191"/>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43" name="Rectangle 39"/>
          <p:cNvSpPr>
            <a:spLocks/>
          </p:cNvSpPr>
          <p:nvPr/>
        </p:nvSpPr>
        <p:spPr bwMode="auto">
          <a:xfrm>
            <a:off x="5505152" y="6326000"/>
            <a:ext cx="361346"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Arial" pitchFamily="-84" charset="0"/>
                <a:ea typeface="Arial" pitchFamily="-84" charset="0"/>
                <a:cs typeface="Arial" pitchFamily="-84" charset="0"/>
                <a:sym typeface="Arial" pitchFamily="-84" charset="0"/>
              </a:rPr>
              <a:t>Data</a:t>
            </a:r>
          </a:p>
        </p:txBody>
      </p:sp>
      <p:sp>
        <p:nvSpPr>
          <p:cNvPr id="21544" name="Line 40"/>
          <p:cNvSpPr>
            <a:spLocks noChangeShapeType="1"/>
          </p:cNvSpPr>
          <p:nvPr/>
        </p:nvSpPr>
        <p:spPr bwMode="auto">
          <a:xfrm rot="10800000" flipH="1">
            <a:off x="5667003" y="6119068"/>
            <a:ext cx="94878" cy="202035"/>
          </a:xfrm>
          <a:prstGeom prst="line">
            <a:avLst/>
          </a:prstGeom>
          <a:noFill/>
          <a:ln w="19050" cap="flat">
            <a:solidFill>
              <a:srgbClr val="40458C"/>
            </a:solidFill>
            <a:prstDash val="solid"/>
            <a:round/>
            <a:headEnd type="none" w="med" len="med"/>
            <a:tailEnd type="triangle" w="med" len="med"/>
          </a:ln>
        </p:spPr>
        <p:txBody>
          <a:bodyPr lIns="0" tIns="0" rIns="0" bIns="0">
            <a:prstTxWarp prst="textNoShape">
              <a:avLst/>
            </a:prstTxWarp>
          </a:bodyPr>
          <a:lstStyle/>
          <a:p>
            <a:endParaRPr lang="en-US"/>
          </a:p>
        </p:txBody>
      </p:sp>
      <p:sp>
        <p:nvSpPr>
          <p:cNvPr id="21545" name="Rectangle 41"/>
          <p:cNvSpPr>
            <a:spLocks/>
          </p:cNvSpPr>
          <p:nvPr/>
        </p:nvSpPr>
        <p:spPr bwMode="auto">
          <a:xfrm>
            <a:off x="623962" y="6409715"/>
            <a:ext cx="652604" cy="200055"/>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pPr algn="l">
              <a:lnSpc>
                <a:spcPct val="100000"/>
              </a:lnSpc>
              <a:spcBef>
                <a:spcPct val="0"/>
              </a:spcBef>
            </a:pPr>
            <a:r>
              <a:rPr lang="en-US" sz="1300" b="1" dirty="0">
                <a:solidFill>
                  <a:srgbClr val="292929"/>
                </a:solidFill>
                <a:latin typeface="Tahoma" pitchFamily="-84" charset="0"/>
                <a:ea typeface="Tahoma" pitchFamily="-84" charset="0"/>
                <a:cs typeface="Tahoma" pitchFamily="-84" charset="0"/>
                <a:sym typeface="Tahoma" pitchFamily="-84" charset="0"/>
              </a:rPr>
              <a:t>Cookies</a:t>
            </a:r>
          </a:p>
        </p:txBody>
      </p:sp>
      <p:sp>
        <p:nvSpPr>
          <p:cNvPr id="21546" name="AutoShape 42"/>
          <p:cNvSpPr>
            <a:spLocks/>
          </p:cNvSpPr>
          <p:nvPr/>
        </p:nvSpPr>
        <p:spPr bwMode="auto">
          <a:xfrm>
            <a:off x="771302" y="5545336"/>
            <a:ext cx="294680" cy="884039"/>
          </a:xfrm>
          <a:custGeom>
            <a:avLst/>
            <a:gdLst>
              <a:gd name="T0" fmla="+- 0 10800 1001"/>
              <a:gd name="T1" fmla="*/ T0 w 20599"/>
              <a:gd name="T2" fmla="*/ 10800 h 21600"/>
            </a:gdLst>
            <a:ahLst/>
            <a:cxnLst>
              <a:cxn ang="0">
                <a:pos x="T1" y="T2"/>
              </a:cxn>
            </a:cxnLst>
            <a:rect l="0" t="0" r="r" b="b"/>
            <a:pathLst>
              <a:path w="20599" h="21600">
                <a:moveTo>
                  <a:pt x="7419" y="21600"/>
                </a:moveTo>
                <a:cubicBezTo>
                  <a:pt x="4552" y="16818"/>
                  <a:pt x="1684" y="12036"/>
                  <a:pt x="830" y="8727"/>
                </a:cubicBezTo>
                <a:cubicBezTo>
                  <a:pt x="-25" y="5418"/>
                  <a:pt x="-1001" y="3200"/>
                  <a:pt x="2294" y="1745"/>
                </a:cubicBezTo>
                <a:cubicBezTo>
                  <a:pt x="5589" y="291"/>
                  <a:pt x="13094" y="145"/>
                  <a:pt x="20599" y="0"/>
                </a:cubicBezTo>
              </a:path>
            </a:pathLst>
          </a:custGeom>
          <a:noFill/>
          <a:ln w="9525" cap="flat">
            <a:solidFill>
              <a:srgbClr val="40458C"/>
            </a:solidFill>
            <a:prstDash val="solid"/>
            <a:round/>
            <a:headEnd type="none" w="med" len="med"/>
            <a:tailEnd type="none" w="med" len="med"/>
          </a:ln>
        </p:spPr>
        <p:txBody>
          <a:bodyPr lIns="0" tIns="0" rIns="0" bIns="0">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Web Pages </a:t>
            </a:r>
            <a:endParaRPr lang="en-US" dirty="0"/>
          </a:p>
        </p:txBody>
      </p:sp>
      <p:sp>
        <p:nvSpPr>
          <p:cNvPr id="3" name="Content Placeholder 2"/>
          <p:cNvSpPr>
            <a:spLocks noGrp="1"/>
          </p:cNvSpPr>
          <p:nvPr>
            <p:ph idx="1"/>
          </p:nvPr>
        </p:nvSpPr>
        <p:spPr/>
        <p:txBody>
          <a:bodyPr/>
          <a:lstStyle/>
          <a:p>
            <a:r>
              <a:rPr lang="en-US" dirty="0" smtClean="0"/>
              <a:t>Rather than static HTML, web pages can be expressed as a </a:t>
            </a:r>
            <a:r>
              <a:rPr lang="en-US" dirty="0" smtClean="0">
                <a:solidFill>
                  <a:srgbClr val="FF0000"/>
                </a:solidFill>
              </a:rPr>
              <a:t>program</a:t>
            </a:r>
            <a:r>
              <a:rPr lang="en-US" dirty="0" smtClean="0"/>
              <a:t>, say written in </a:t>
            </a:r>
            <a:r>
              <a:rPr lang="en-US" i="1" dirty="0" err="1" smtClean="0">
                <a:solidFill>
                  <a:srgbClr val="FF0000"/>
                </a:solidFill>
              </a:rPr>
              <a:t>Javascript</a:t>
            </a:r>
            <a:r>
              <a:rPr lang="en-US" dirty="0" smtClean="0"/>
              <a:t>: </a:t>
            </a:r>
          </a:p>
          <a:p>
            <a:endParaRPr lang="en-US" dirty="0"/>
          </a:p>
        </p:txBody>
      </p:sp>
      <p:pic>
        <p:nvPicPr>
          <p:cNvPr id="5" name="Picture 4"/>
          <p:cNvPicPr>
            <a:picLocks noChangeAspect="1"/>
          </p:cNvPicPr>
          <p:nvPr/>
        </p:nvPicPr>
        <p:blipFill>
          <a:blip r:embed="rId3"/>
          <a:stretch>
            <a:fillRect/>
          </a:stretch>
        </p:blipFill>
        <p:spPr>
          <a:xfrm>
            <a:off x="457201" y="3261455"/>
            <a:ext cx="7381634" cy="3455028"/>
          </a:xfrm>
          <a:prstGeom prst="rect">
            <a:avLst/>
          </a:prstGeom>
        </p:spPr>
      </p:pic>
    </p:spTree>
    <p:extLst>
      <p:ext uri="{BB962C8B-B14F-4D97-AF65-F5344CB8AC3E}">
        <p14:creationId xmlns:p14="http://schemas.microsoft.com/office/powerpoint/2010/main" val="1054296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26658</TotalTime>
  <Words>10672</Words>
  <Application>Microsoft Office PowerPoint</Application>
  <PresentationFormat>화면 슬라이드 쇼(4:3)</PresentationFormat>
  <Paragraphs>328</Paragraphs>
  <Slides>37</Slides>
  <Notes>36</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37</vt:i4>
      </vt:variant>
    </vt:vector>
  </HeadingPairs>
  <TitlesOfParts>
    <vt:vector size="47" baseType="lpstr">
      <vt:lpstr>Apple Symbols</vt:lpstr>
      <vt:lpstr>Lucida Grande</vt:lpstr>
      <vt:lpstr>맑은 고딕</vt:lpstr>
      <vt:lpstr>Arial</vt:lpstr>
      <vt:lpstr>Calibri</vt:lpstr>
      <vt:lpstr>Georgia</vt:lpstr>
      <vt:lpstr>Helvetica</vt:lpstr>
      <vt:lpstr>Lucida Console</vt:lpstr>
      <vt:lpstr>Tahoma</vt:lpstr>
      <vt:lpstr>Office Theme</vt:lpstr>
      <vt:lpstr>Introduction to Web</vt:lpstr>
      <vt:lpstr>What is the Web?</vt:lpstr>
      <vt:lpstr>Web security:  two tales</vt:lpstr>
      <vt:lpstr>A historical perspective</vt:lpstr>
      <vt:lpstr>HTML</vt:lpstr>
      <vt:lpstr>HTTP protocol</vt:lpstr>
      <vt:lpstr>URLs</vt:lpstr>
      <vt:lpstr>HTTP Protocol</vt:lpstr>
      <vt:lpstr>Dynamic Web Pages </vt:lpstr>
      <vt:lpstr>DOM Tree: Document Object Model</vt:lpstr>
      <vt:lpstr>JavaScript</vt:lpstr>
      <vt:lpstr>JavaScript</vt:lpstr>
      <vt:lpstr>Confining the Power of JavaScript Scripts </vt:lpstr>
      <vt:lpstr>Security on the web </vt:lpstr>
      <vt:lpstr>Security on the web </vt:lpstr>
      <vt:lpstr>Same-origin policy </vt:lpstr>
      <vt:lpstr>Same-origin policy </vt:lpstr>
      <vt:lpstr>Same-origin policy </vt:lpstr>
      <vt:lpstr>Same-origin policy </vt:lpstr>
      <vt:lpstr>SOP exercise</vt:lpstr>
      <vt:lpstr>Security on the web </vt:lpstr>
      <vt:lpstr>Shellshock a.k.a. Bashdoor / Bash bug (Disclosed on Sep 24, 2014)</vt:lpstr>
      <vt:lpstr>Bash Shell</vt:lpstr>
      <vt:lpstr>Environment Variables</vt:lpstr>
      <vt:lpstr>Stored Bash Shell Script</vt:lpstr>
      <vt:lpstr>Hello World!  Example</vt:lpstr>
      <vt:lpstr>Dynamic Web Content Generation</vt:lpstr>
      <vt:lpstr>Common Gateway Interface (CGI)</vt:lpstr>
      <vt:lpstr>CGI Input</vt:lpstr>
      <vt:lpstr>CGI Output</vt:lpstr>
      <vt:lpstr>Example Script (Wikipedia)</vt:lpstr>
      <vt:lpstr>Windows Web server running cygwin</vt:lpstr>
      <vt:lpstr>Shellshock Vulnerability</vt:lpstr>
      <vt:lpstr>Cygwin Bash Shell Shows Vulnerability</vt:lpstr>
      <vt:lpstr>Alternatively</vt:lpstr>
      <vt:lpstr>Crux of the Problem</vt:lpstr>
      <vt:lpstr>Web Server Exploit</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Bailey</dc:creator>
  <cp:lastModifiedBy>Hyun Bin Lee</cp:lastModifiedBy>
  <cp:revision>206</cp:revision>
  <cp:lastPrinted>2012-09-18T16:35:50Z</cp:lastPrinted>
  <dcterms:created xsi:type="dcterms:W3CDTF">2015-02-04T19:34:36Z</dcterms:created>
  <dcterms:modified xsi:type="dcterms:W3CDTF">2016-02-11T14:56:51Z</dcterms:modified>
</cp:coreProperties>
</file>