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13.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embeddings/oleObject45.bin" ContentType="application/vnd.openxmlformats-officedocument.oleObject"/>
  <Override PartName="/ppt/embeddings/oleObject46.bin" ContentType="application/vnd.openxmlformats-officedocument.oleObject"/>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ppt/embeddings/oleObject51.bin" ContentType="application/vnd.openxmlformats-officedocument.oleObject"/>
  <Override PartName="/ppt/embeddings/oleObject52.bin" ContentType="application/vnd.openxmlformats-officedocument.oleObject"/>
  <Override PartName="/ppt/embeddings/oleObject53.bin" ContentType="application/vnd.openxmlformats-officedocument.oleObject"/>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65"/>
  </p:notesMasterIdLst>
  <p:handoutMasterIdLst>
    <p:handoutMasterId r:id="rId66"/>
  </p:handoutMasterIdLst>
  <p:sldIdLst>
    <p:sldId id="466" r:id="rId2"/>
    <p:sldId id="258" r:id="rId3"/>
    <p:sldId id="259" r:id="rId4"/>
    <p:sldId id="260" r:id="rId5"/>
    <p:sldId id="261" r:id="rId6"/>
    <p:sldId id="262" r:id="rId7"/>
    <p:sldId id="265" r:id="rId8"/>
    <p:sldId id="391" r:id="rId9"/>
    <p:sldId id="263" r:id="rId10"/>
    <p:sldId id="342" r:id="rId11"/>
    <p:sldId id="264" r:id="rId12"/>
    <p:sldId id="266" r:id="rId13"/>
    <p:sldId id="268" r:id="rId14"/>
    <p:sldId id="271" r:id="rId15"/>
    <p:sldId id="272" r:id="rId16"/>
    <p:sldId id="273" r:id="rId17"/>
    <p:sldId id="274" r:id="rId18"/>
    <p:sldId id="460" r:id="rId19"/>
    <p:sldId id="290" r:id="rId20"/>
    <p:sldId id="396" r:id="rId21"/>
    <p:sldId id="465" r:id="rId22"/>
    <p:sldId id="393" r:id="rId23"/>
    <p:sldId id="395" r:id="rId24"/>
    <p:sldId id="397" r:id="rId25"/>
    <p:sldId id="398" r:id="rId26"/>
    <p:sldId id="399" r:id="rId27"/>
    <p:sldId id="292" r:id="rId28"/>
    <p:sldId id="463" r:id="rId29"/>
    <p:sldId id="464" r:id="rId30"/>
    <p:sldId id="392" r:id="rId31"/>
    <p:sldId id="390" r:id="rId32"/>
    <p:sldId id="301" r:id="rId33"/>
    <p:sldId id="302" r:id="rId34"/>
    <p:sldId id="356" r:id="rId35"/>
    <p:sldId id="303" r:id="rId36"/>
    <p:sldId id="304" r:id="rId37"/>
    <p:sldId id="305" r:id="rId38"/>
    <p:sldId id="306" r:id="rId39"/>
    <p:sldId id="307" r:id="rId40"/>
    <p:sldId id="313" r:id="rId41"/>
    <p:sldId id="311" r:id="rId42"/>
    <p:sldId id="312" r:id="rId43"/>
    <p:sldId id="314" r:id="rId44"/>
    <p:sldId id="315" r:id="rId45"/>
    <p:sldId id="316" r:id="rId46"/>
    <p:sldId id="317" r:id="rId47"/>
    <p:sldId id="318" r:id="rId48"/>
    <p:sldId id="459" r:id="rId49"/>
    <p:sldId id="332" r:id="rId50"/>
    <p:sldId id="333" r:id="rId51"/>
    <p:sldId id="294" r:id="rId52"/>
    <p:sldId id="400" r:id="rId53"/>
    <p:sldId id="401" r:id="rId54"/>
    <p:sldId id="402" r:id="rId55"/>
    <p:sldId id="403" r:id="rId56"/>
    <p:sldId id="451" r:id="rId57"/>
    <p:sldId id="461" r:id="rId58"/>
    <p:sldId id="462" r:id="rId59"/>
    <p:sldId id="452" r:id="rId60"/>
    <p:sldId id="453" r:id="rId61"/>
    <p:sldId id="454" r:id="rId62"/>
    <p:sldId id="455" r:id="rId63"/>
    <p:sldId id="456" r:id="rId64"/>
  </p:sldIdLst>
  <p:sldSz cx="9144000" cy="6858000" type="screen4x3"/>
  <p:notesSz cx="6934200" cy="9220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96" autoAdjust="0"/>
  </p:normalViewPr>
  <p:slideViewPr>
    <p:cSldViewPr snapToGrid="0">
      <p:cViewPr varScale="1">
        <p:scale>
          <a:sx n="168" d="100"/>
          <a:sy n="168" d="100"/>
        </p:scale>
        <p:origin x="-1440" y="-112"/>
      </p:cViewPr>
      <p:guideLst>
        <p:guide orient="horz" pos="4319"/>
        <p:guide/>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notesMaster" Target="notesMasters/notesMaster1.xml"/><Relationship Id="rId66" Type="http://schemas.openxmlformats.org/officeDocument/2006/relationships/handoutMaster" Target="handoutMasters/handoutMaster1.xml"/><Relationship Id="rId67" Type="http://schemas.openxmlformats.org/officeDocument/2006/relationships/printerSettings" Target="printerSettings/printerSettings1.bin"/><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ADCEA9-E31B-4BBC-9AC3-3BF43A34D99A}" type="doc">
      <dgm:prSet loTypeId="urn:microsoft.com/office/officeart/2005/8/layout/radial1" loCatId="relationship" qsTypeId="urn:microsoft.com/office/officeart/2005/8/quickstyle/simple3" qsCatId="simple" csTypeId="urn:microsoft.com/office/officeart/2005/8/colors/accent2_5" csCatId="accent2" phldr="1"/>
      <dgm:spPr/>
      <dgm:t>
        <a:bodyPr/>
        <a:lstStyle/>
        <a:p>
          <a:endParaRPr lang="en-US"/>
        </a:p>
      </dgm:t>
    </dgm:pt>
    <dgm:pt modelId="{87C84A4F-19E8-4580-8245-8C3B89DBE38C}">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2000" dirty="0" smtClean="0"/>
            <a:t>Access Point</a:t>
          </a:r>
          <a:endParaRPr lang="en-US" sz="2000" dirty="0"/>
        </a:p>
      </dgm:t>
    </dgm:pt>
    <dgm:pt modelId="{A3DB0E19-4700-4B80-AD6D-EE5A598A851D}" type="parTrans" cxnId="{9E8EA257-BBCA-438F-A901-9B0167A55EB1}">
      <dgm:prSet/>
      <dgm:spPr/>
      <dgm:t>
        <a:bodyPr/>
        <a:lstStyle/>
        <a:p>
          <a:endParaRPr lang="en-US"/>
        </a:p>
      </dgm:t>
    </dgm:pt>
    <dgm:pt modelId="{F6B38258-B43A-49C0-8609-F18310D94916}" type="sibTrans" cxnId="{9E8EA257-BBCA-438F-A901-9B0167A55EB1}">
      <dgm:prSet/>
      <dgm:spPr/>
      <dgm:t>
        <a:bodyPr/>
        <a:lstStyle/>
        <a:p>
          <a:endParaRPr lang="en-US"/>
        </a:p>
      </dgm:t>
    </dgm:pt>
    <dgm:pt modelId="{9D24DA73-62D9-4643-B2CF-5E7C00274E92}">
      <dgm:prSet phldrT="[Text]" custT="1">
        <dgm:style>
          <a:lnRef idx="1">
            <a:schemeClr val="accent1"/>
          </a:lnRef>
          <a:fillRef idx="2">
            <a:schemeClr val="accent1"/>
          </a:fillRef>
          <a:effectRef idx="1">
            <a:schemeClr val="accent1"/>
          </a:effectRef>
          <a:fontRef idx="minor">
            <a:schemeClr val="dk1"/>
          </a:fontRef>
        </dgm:style>
      </dgm:prSet>
      <dgm:spPr/>
      <dgm:t>
        <a:bodyPr/>
        <a:lstStyle/>
        <a:p>
          <a:r>
            <a:rPr lang="en-US" sz="1800" dirty="0" smtClean="0"/>
            <a:t>Client</a:t>
          </a:r>
          <a:endParaRPr lang="en-US" sz="1800" dirty="0"/>
        </a:p>
      </dgm:t>
    </dgm:pt>
    <dgm:pt modelId="{A471B63F-9F77-4BAC-96B9-2FF667B35D7F}" type="parTrans" cxnId="{ED7F9C97-C0D6-4A5E-BC88-DD71A8D427F5}">
      <dgm:prSet custT="1"/>
      <dgm:spPr>
        <a:ln w="28575">
          <a:solidFill>
            <a:schemeClr val="tx1"/>
          </a:solidFill>
          <a:prstDash val="dash"/>
        </a:ln>
      </dgm:spPr>
      <dgm:t>
        <a:bodyPr/>
        <a:lstStyle/>
        <a:p>
          <a:endParaRPr lang="en-US" sz="1800" dirty="0"/>
        </a:p>
      </dgm:t>
    </dgm:pt>
    <dgm:pt modelId="{0D78F11E-80B5-4C99-A8FD-EBB11D2946E8}" type="sibTrans" cxnId="{ED7F9C97-C0D6-4A5E-BC88-DD71A8D427F5}">
      <dgm:prSet/>
      <dgm:spPr/>
      <dgm:t>
        <a:bodyPr/>
        <a:lstStyle/>
        <a:p>
          <a:endParaRPr lang="en-US"/>
        </a:p>
      </dgm:t>
    </dgm:pt>
    <dgm:pt modelId="{D205124A-3C86-4354-BD6D-DB330F198D74}">
      <dgm:prSet phldrT="[Text]" custT="1"/>
      <dgm:spPr>
        <a:solidFill>
          <a:schemeClr val="accent5">
            <a:lumMod val="40000"/>
            <a:lumOff val="60000"/>
          </a:schemeClr>
        </a:solidFill>
      </dgm:spPr>
      <dgm:t>
        <a:bodyPr/>
        <a:lstStyle/>
        <a:p>
          <a:r>
            <a:rPr lang="en-US" sz="1800" dirty="0" smtClean="0"/>
            <a:t>Wired LAN</a:t>
          </a:r>
          <a:endParaRPr lang="en-US" sz="1800" dirty="0"/>
        </a:p>
      </dgm:t>
    </dgm:pt>
    <dgm:pt modelId="{52C7B1D5-6CC2-4DE0-9AF7-CCF40AEE5B9C}" type="parTrans" cxnId="{2E9A7D9A-C3BA-40EA-864B-36043BB3D2CF}">
      <dgm:prSet custT="1"/>
      <dgm:spPr>
        <a:ln w="28575">
          <a:solidFill>
            <a:schemeClr val="tx1"/>
          </a:solidFill>
        </a:ln>
      </dgm:spPr>
      <dgm:t>
        <a:bodyPr/>
        <a:lstStyle/>
        <a:p>
          <a:endParaRPr lang="en-US" sz="1800" dirty="0"/>
        </a:p>
      </dgm:t>
    </dgm:pt>
    <dgm:pt modelId="{8871FB27-AD56-4C89-B83F-2EDC675E1B8E}" type="sibTrans" cxnId="{2E9A7D9A-C3BA-40EA-864B-36043BB3D2CF}">
      <dgm:prSet/>
      <dgm:spPr/>
      <dgm:t>
        <a:bodyPr/>
        <a:lstStyle/>
        <a:p>
          <a:endParaRPr lang="en-US"/>
        </a:p>
      </dgm:t>
    </dgm:pt>
    <dgm:pt modelId="{D8BC3ED0-BEF5-4A55-A969-E8B7648A2F4A}">
      <dgm:prSet phldrT="[Text]" phldr="1"/>
      <dgm:spPr/>
      <dgm:t>
        <a:bodyPr/>
        <a:lstStyle/>
        <a:p>
          <a:endParaRPr lang="en-US" sz="1800" dirty="0"/>
        </a:p>
      </dgm:t>
    </dgm:pt>
    <dgm:pt modelId="{5B6C7903-953B-4B6F-87A4-DD6FEC8ED28A}" type="parTrans" cxnId="{77F03883-BFD7-4B88-B7F6-46F9657E81D6}">
      <dgm:prSet/>
      <dgm:spPr/>
      <dgm:t>
        <a:bodyPr/>
        <a:lstStyle/>
        <a:p>
          <a:endParaRPr lang="en-US"/>
        </a:p>
      </dgm:t>
    </dgm:pt>
    <dgm:pt modelId="{65E27AA9-A583-473B-9D44-77F042FC217E}" type="sibTrans" cxnId="{77F03883-BFD7-4B88-B7F6-46F9657E81D6}">
      <dgm:prSet/>
      <dgm:spPr/>
      <dgm:t>
        <a:bodyPr/>
        <a:lstStyle/>
        <a:p>
          <a:endParaRPr lang="en-US"/>
        </a:p>
      </dgm:t>
    </dgm:pt>
    <dgm:pt modelId="{0640A70E-4B52-4154-86A7-B350032A646C}">
      <dgm:prSet phldrT="[Text]" phldr="1"/>
      <dgm:spPr/>
      <dgm:t>
        <a:bodyPr/>
        <a:lstStyle/>
        <a:p>
          <a:endParaRPr lang="en-US" sz="1800" dirty="0"/>
        </a:p>
      </dgm:t>
    </dgm:pt>
    <dgm:pt modelId="{ED6B371B-EB48-4518-9AFE-44F9D2CE0788}" type="parTrans" cxnId="{88ABE5B1-DECE-49A3-B408-AE33BB9B9852}">
      <dgm:prSet/>
      <dgm:spPr/>
      <dgm:t>
        <a:bodyPr/>
        <a:lstStyle/>
        <a:p>
          <a:endParaRPr lang="en-US"/>
        </a:p>
      </dgm:t>
    </dgm:pt>
    <dgm:pt modelId="{46B41BC8-3986-4033-916C-D13431DF24F3}" type="sibTrans" cxnId="{88ABE5B1-DECE-49A3-B408-AE33BB9B9852}">
      <dgm:prSet/>
      <dgm:spPr/>
      <dgm:t>
        <a:bodyPr/>
        <a:lstStyle/>
        <a:p>
          <a:endParaRPr lang="en-US"/>
        </a:p>
      </dgm:t>
    </dgm:pt>
    <dgm:pt modelId="{64B1FA98-203C-417F-9420-82BFE603C86C}">
      <dgm:prSet phldrT="[Text]" phldr="1"/>
      <dgm:spPr/>
      <dgm:t>
        <a:bodyPr/>
        <a:lstStyle/>
        <a:p>
          <a:endParaRPr lang="en-US" sz="1800" dirty="0"/>
        </a:p>
      </dgm:t>
    </dgm:pt>
    <dgm:pt modelId="{6C180FD7-ADB9-44E0-BCF2-A610B037DB5E}" type="parTrans" cxnId="{A6D5ACB9-4150-4433-AF65-6EFC2C59B64C}">
      <dgm:prSet/>
      <dgm:spPr/>
      <dgm:t>
        <a:bodyPr/>
        <a:lstStyle/>
        <a:p>
          <a:endParaRPr lang="en-US"/>
        </a:p>
      </dgm:t>
    </dgm:pt>
    <dgm:pt modelId="{0772CDC9-C3B7-4AB5-B861-BBB97427F336}" type="sibTrans" cxnId="{A6D5ACB9-4150-4433-AF65-6EFC2C59B64C}">
      <dgm:prSet/>
      <dgm:spPr/>
      <dgm:t>
        <a:bodyPr/>
        <a:lstStyle/>
        <a:p>
          <a:endParaRPr lang="en-US"/>
        </a:p>
      </dgm:t>
    </dgm:pt>
    <dgm:pt modelId="{8AE94AFB-02AF-4911-8F8A-8D462665167B}">
      <dgm:prSet phldrT="[Text]" phldr="1"/>
      <dgm:spPr/>
      <dgm:t>
        <a:bodyPr/>
        <a:lstStyle/>
        <a:p>
          <a:endParaRPr lang="en-US" sz="1800" dirty="0"/>
        </a:p>
      </dgm:t>
    </dgm:pt>
    <dgm:pt modelId="{4F4CE0E2-926D-45E2-B64B-C8B6150830B9}" type="parTrans" cxnId="{8FBE9BA3-6C0B-4C0D-BF66-313925C62F8E}">
      <dgm:prSet/>
      <dgm:spPr/>
      <dgm:t>
        <a:bodyPr/>
        <a:lstStyle/>
        <a:p>
          <a:endParaRPr lang="en-US"/>
        </a:p>
      </dgm:t>
    </dgm:pt>
    <dgm:pt modelId="{1FEAF94A-DCD8-473C-B811-CDE50DB609D1}" type="sibTrans" cxnId="{8FBE9BA3-6C0B-4C0D-BF66-313925C62F8E}">
      <dgm:prSet/>
      <dgm:spPr/>
      <dgm:t>
        <a:bodyPr/>
        <a:lstStyle/>
        <a:p>
          <a:endParaRPr lang="en-US"/>
        </a:p>
      </dgm:t>
    </dgm:pt>
    <dgm:pt modelId="{58E2F798-0605-4697-87CA-7F4A41B85949}">
      <dgm:prSet phldrT="[Text]" phldr="1"/>
      <dgm:spPr/>
      <dgm:t>
        <a:bodyPr/>
        <a:lstStyle/>
        <a:p>
          <a:endParaRPr lang="en-US" sz="1800" dirty="0"/>
        </a:p>
      </dgm:t>
    </dgm:pt>
    <dgm:pt modelId="{A2CEF756-EDB9-48F6-B688-89F38556570D}" type="parTrans" cxnId="{99EFD46F-7CEE-4AF7-B20E-6B4E5D61701D}">
      <dgm:prSet/>
      <dgm:spPr/>
      <dgm:t>
        <a:bodyPr/>
        <a:lstStyle/>
        <a:p>
          <a:endParaRPr lang="en-US"/>
        </a:p>
      </dgm:t>
    </dgm:pt>
    <dgm:pt modelId="{4DD462BD-EA64-4C56-9789-5B7CFC860F8F}" type="sibTrans" cxnId="{99EFD46F-7CEE-4AF7-B20E-6B4E5D61701D}">
      <dgm:prSet/>
      <dgm:spPr/>
      <dgm:t>
        <a:bodyPr/>
        <a:lstStyle/>
        <a:p>
          <a:endParaRPr lang="en-US"/>
        </a:p>
      </dgm:t>
    </dgm:pt>
    <dgm:pt modelId="{FF07ACA1-BA30-4AD4-9F59-B20C0F0368B9}">
      <dgm:prSet phldrT="[Text]" phldr="1"/>
      <dgm:spPr/>
      <dgm:t>
        <a:bodyPr/>
        <a:lstStyle/>
        <a:p>
          <a:endParaRPr lang="en-US" sz="1800" dirty="0"/>
        </a:p>
      </dgm:t>
    </dgm:pt>
    <dgm:pt modelId="{49D76A4F-B847-4C3E-9415-CA110AD298A7}" type="parTrans" cxnId="{6FA3BAB3-3B02-4D5E-9D1D-E94621C29315}">
      <dgm:prSet/>
      <dgm:spPr/>
      <dgm:t>
        <a:bodyPr/>
        <a:lstStyle/>
        <a:p>
          <a:endParaRPr lang="en-US"/>
        </a:p>
      </dgm:t>
    </dgm:pt>
    <dgm:pt modelId="{74C2BE6E-C101-49A3-83FD-991A39AB830A}" type="sibTrans" cxnId="{6FA3BAB3-3B02-4D5E-9D1D-E94621C29315}">
      <dgm:prSet/>
      <dgm:spPr/>
      <dgm:t>
        <a:bodyPr/>
        <a:lstStyle/>
        <a:p>
          <a:endParaRPr lang="en-US"/>
        </a:p>
      </dgm:t>
    </dgm:pt>
    <dgm:pt modelId="{A0C25C8F-1538-4994-ACDF-FA71BDF76A21}">
      <dgm:prSet custT="1">
        <dgm:style>
          <a:lnRef idx="1">
            <a:schemeClr val="accent1"/>
          </a:lnRef>
          <a:fillRef idx="2">
            <a:schemeClr val="accent1"/>
          </a:fillRef>
          <a:effectRef idx="1">
            <a:schemeClr val="accent1"/>
          </a:effectRef>
          <a:fontRef idx="minor">
            <a:schemeClr val="dk1"/>
          </a:fontRef>
        </dgm:style>
      </dgm:prSet>
      <dgm:spPr/>
      <dgm:t>
        <a:bodyPr/>
        <a:lstStyle/>
        <a:p>
          <a:r>
            <a:rPr lang="en-US" sz="1800" dirty="0" smtClean="0"/>
            <a:t>Client</a:t>
          </a:r>
          <a:endParaRPr lang="en-US" sz="1800" dirty="0"/>
        </a:p>
      </dgm:t>
    </dgm:pt>
    <dgm:pt modelId="{0706E636-8B04-44B5-8B8D-92DE4B523537}" type="parTrans" cxnId="{AD554C24-87E4-47B4-B843-2B6FD1810758}">
      <dgm:prSet custT="1"/>
      <dgm:spPr>
        <a:ln w="28575">
          <a:solidFill>
            <a:schemeClr val="tx1"/>
          </a:solidFill>
          <a:prstDash val="dash"/>
        </a:ln>
      </dgm:spPr>
      <dgm:t>
        <a:bodyPr/>
        <a:lstStyle/>
        <a:p>
          <a:endParaRPr lang="en-US" sz="1800" dirty="0"/>
        </a:p>
      </dgm:t>
    </dgm:pt>
    <dgm:pt modelId="{02FCB953-CBEA-4EC8-B0B5-4B87F922D523}" type="sibTrans" cxnId="{AD554C24-87E4-47B4-B843-2B6FD1810758}">
      <dgm:prSet/>
      <dgm:spPr/>
      <dgm:t>
        <a:bodyPr/>
        <a:lstStyle/>
        <a:p>
          <a:endParaRPr lang="en-US"/>
        </a:p>
      </dgm:t>
    </dgm:pt>
    <dgm:pt modelId="{91B1F8BE-999E-4FA8-9B48-E80DE633AB6F}">
      <dgm:prSet custT="1">
        <dgm:style>
          <a:lnRef idx="1">
            <a:schemeClr val="accent1"/>
          </a:lnRef>
          <a:fillRef idx="2">
            <a:schemeClr val="accent1"/>
          </a:fillRef>
          <a:effectRef idx="1">
            <a:schemeClr val="accent1"/>
          </a:effectRef>
          <a:fontRef idx="minor">
            <a:schemeClr val="dk1"/>
          </a:fontRef>
        </dgm:style>
      </dgm:prSet>
      <dgm:spPr/>
      <dgm:t>
        <a:bodyPr/>
        <a:lstStyle/>
        <a:p>
          <a:r>
            <a:rPr lang="en-US" sz="1800" dirty="0" smtClean="0"/>
            <a:t>Client</a:t>
          </a:r>
          <a:endParaRPr lang="en-US" sz="1800" dirty="0"/>
        </a:p>
      </dgm:t>
    </dgm:pt>
    <dgm:pt modelId="{21CC82F4-1162-4308-A5C5-9F1885D94F7A}" type="parTrans" cxnId="{13AFECFA-8538-45E4-8565-1E02CBEF4B6A}">
      <dgm:prSet custT="1"/>
      <dgm:spPr>
        <a:ln w="28575">
          <a:solidFill>
            <a:schemeClr val="tx1"/>
          </a:solidFill>
          <a:prstDash val="dash"/>
        </a:ln>
      </dgm:spPr>
      <dgm:t>
        <a:bodyPr/>
        <a:lstStyle/>
        <a:p>
          <a:endParaRPr lang="en-US" sz="1800" dirty="0"/>
        </a:p>
      </dgm:t>
    </dgm:pt>
    <dgm:pt modelId="{E4F94E9A-E31B-4B6F-8213-8A183ABEC40E}" type="sibTrans" cxnId="{13AFECFA-8538-45E4-8565-1E02CBEF4B6A}">
      <dgm:prSet/>
      <dgm:spPr/>
      <dgm:t>
        <a:bodyPr/>
        <a:lstStyle/>
        <a:p>
          <a:endParaRPr lang="en-US"/>
        </a:p>
      </dgm:t>
    </dgm:pt>
    <dgm:pt modelId="{577EE36A-4A1C-4ACB-BB3A-13E7A5A1C772}" type="pres">
      <dgm:prSet presAssocID="{F2ADCEA9-E31B-4BBC-9AC3-3BF43A34D99A}" presName="cycle" presStyleCnt="0">
        <dgm:presLayoutVars>
          <dgm:chMax val="1"/>
          <dgm:dir/>
          <dgm:animLvl val="ctr"/>
          <dgm:resizeHandles val="exact"/>
        </dgm:presLayoutVars>
      </dgm:prSet>
      <dgm:spPr/>
      <dgm:t>
        <a:bodyPr/>
        <a:lstStyle/>
        <a:p>
          <a:endParaRPr lang="en-US"/>
        </a:p>
      </dgm:t>
    </dgm:pt>
    <dgm:pt modelId="{578598CD-42DA-4B7F-A9C9-C705D4D3986B}" type="pres">
      <dgm:prSet presAssocID="{87C84A4F-19E8-4580-8245-8C3B89DBE38C}" presName="centerShape" presStyleLbl="node0" presStyleIdx="0" presStyleCnt="1" custScaleX="173748" custScaleY="78249" custLinFactNeighborX="-222" custLinFactNeighborY="9498"/>
      <dgm:spPr>
        <a:prstGeom prst="roundRect">
          <a:avLst/>
        </a:prstGeom>
      </dgm:spPr>
      <dgm:t>
        <a:bodyPr/>
        <a:lstStyle/>
        <a:p>
          <a:endParaRPr lang="en-US"/>
        </a:p>
      </dgm:t>
    </dgm:pt>
    <dgm:pt modelId="{A332567E-3A21-467C-BC00-CC1FCED585CF}" type="pres">
      <dgm:prSet presAssocID="{A471B63F-9F77-4BAC-96B9-2FF667B35D7F}" presName="Name9" presStyleLbl="parChTrans1D2" presStyleIdx="0" presStyleCnt="4"/>
      <dgm:spPr/>
      <dgm:t>
        <a:bodyPr/>
        <a:lstStyle/>
        <a:p>
          <a:endParaRPr lang="en-US"/>
        </a:p>
      </dgm:t>
    </dgm:pt>
    <dgm:pt modelId="{287E7B8A-4AEC-47F2-B023-436615747DFE}" type="pres">
      <dgm:prSet presAssocID="{A471B63F-9F77-4BAC-96B9-2FF667B35D7F}" presName="connTx" presStyleLbl="parChTrans1D2" presStyleIdx="0" presStyleCnt="4"/>
      <dgm:spPr/>
      <dgm:t>
        <a:bodyPr/>
        <a:lstStyle/>
        <a:p>
          <a:endParaRPr lang="en-US"/>
        </a:p>
      </dgm:t>
    </dgm:pt>
    <dgm:pt modelId="{B5DB5C7D-40B8-4AF0-9AC8-13738D2123AD}" type="pres">
      <dgm:prSet presAssocID="{9D24DA73-62D9-4643-B2CF-5E7C00274E92}" presName="node" presStyleLbl="node1" presStyleIdx="0" presStyleCnt="4" custScaleX="118177" custScaleY="118177" custRadScaleRad="146217" custRadScaleInc="-142095">
        <dgm:presLayoutVars>
          <dgm:bulletEnabled val="1"/>
        </dgm:presLayoutVars>
      </dgm:prSet>
      <dgm:spPr/>
      <dgm:t>
        <a:bodyPr/>
        <a:lstStyle/>
        <a:p>
          <a:endParaRPr lang="en-US"/>
        </a:p>
      </dgm:t>
    </dgm:pt>
    <dgm:pt modelId="{14E3D1E7-203C-4F32-9F0E-6755A80632FC}" type="pres">
      <dgm:prSet presAssocID="{0706E636-8B04-44B5-8B8D-92DE4B523537}" presName="Name9" presStyleLbl="parChTrans1D2" presStyleIdx="1" presStyleCnt="4"/>
      <dgm:spPr/>
      <dgm:t>
        <a:bodyPr/>
        <a:lstStyle/>
        <a:p>
          <a:endParaRPr lang="en-US"/>
        </a:p>
      </dgm:t>
    </dgm:pt>
    <dgm:pt modelId="{0714C886-C650-4856-B463-7773283AA732}" type="pres">
      <dgm:prSet presAssocID="{0706E636-8B04-44B5-8B8D-92DE4B523537}" presName="connTx" presStyleLbl="parChTrans1D2" presStyleIdx="1" presStyleCnt="4"/>
      <dgm:spPr/>
      <dgm:t>
        <a:bodyPr/>
        <a:lstStyle/>
        <a:p>
          <a:endParaRPr lang="en-US"/>
        </a:p>
      </dgm:t>
    </dgm:pt>
    <dgm:pt modelId="{225035D0-BCB1-4B36-8371-DB0292E8D00F}" type="pres">
      <dgm:prSet presAssocID="{A0C25C8F-1538-4994-ACDF-FA71BDF76A21}" presName="node" presStyleLbl="node1" presStyleIdx="1" presStyleCnt="4" custScaleX="118177" custScaleY="118177" custRadScaleRad="86661" custRadScaleInc="-198052">
        <dgm:presLayoutVars>
          <dgm:bulletEnabled val="1"/>
        </dgm:presLayoutVars>
      </dgm:prSet>
      <dgm:spPr/>
      <dgm:t>
        <a:bodyPr/>
        <a:lstStyle/>
        <a:p>
          <a:endParaRPr lang="en-US"/>
        </a:p>
      </dgm:t>
    </dgm:pt>
    <dgm:pt modelId="{29859C36-29AA-44F8-8517-E3B9009DA95D}" type="pres">
      <dgm:prSet presAssocID="{21CC82F4-1162-4308-A5C5-9F1885D94F7A}" presName="Name9" presStyleLbl="parChTrans1D2" presStyleIdx="2" presStyleCnt="4"/>
      <dgm:spPr/>
      <dgm:t>
        <a:bodyPr/>
        <a:lstStyle/>
        <a:p>
          <a:endParaRPr lang="en-US"/>
        </a:p>
      </dgm:t>
    </dgm:pt>
    <dgm:pt modelId="{ED74AEA2-494A-4602-88D6-6B18EA5E5E26}" type="pres">
      <dgm:prSet presAssocID="{21CC82F4-1162-4308-A5C5-9F1885D94F7A}" presName="connTx" presStyleLbl="parChTrans1D2" presStyleIdx="2" presStyleCnt="4"/>
      <dgm:spPr/>
      <dgm:t>
        <a:bodyPr/>
        <a:lstStyle/>
        <a:p>
          <a:endParaRPr lang="en-US"/>
        </a:p>
      </dgm:t>
    </dgm:pt>
    <dgm:pt modelId="{61FB15D0-B4AB-4DD3-AE1F-D7D49C8A45BF}" type="pres">
      <dgm:prSet presAssocID="{91B1F8BE-999E-4FA8-9B48-E80DE633AB6F}" presName="node" presStyleLbl="node1" presStyleIdx="2" presStyleCnt="4" custScaleX="118177" custScaleY="118177" custRadScaleRad="152396" custRadScaleInc="-255392">
        <dgm:presLayoutVars>
          <dgm:bulletEnabled val="1"/>
        </dgm:presLayoutVars>
      </dgm:prSet>
      <dgm:spPr/>
      <dgm:t>
        <a:bodyPr/>
        <a:lstStyle/>
        <a:p>
          <a:endParaRPr lang="en-US"/>
        </a:p>
      </dgm:t>
    </dgm:pt>
    <dgm:pt modelId="{FDD5298F-FE0F-4BCA-B606-60C2349A4FBD}" type="pres">
      <dgm:prSet presAssocID="{52C7B1D5-6CC2-4DE0-9AF7-CCF40AEE5B9C}" presName="Name9" presStyleLbl="parChTrans1D2" presStyleIdx="3" presStyleCnt="4"/>
      <dgm:spPr/>
      <dgm:t>
        <a:bodyPr/>
        <a:lstStyle/>
        <a:p>
          <a:endParaRPr lang="en-US"/>
        </a:p>
      </dgm:t>
    </dgm:pt>
    <dgm:pt modelId="{EA47499B-79FC-4187-B225-2F223EFD2D0C}" type="pres">
      <dgm:prSet presAssocID="{52C7B1D5-6CC2-4DE0-9AF7-CCF40AEE5B9C}" presName="connTx" presStyleLbl="parChTrans1D2" presStyleIdx="3" presStyleCnt="4"/>
      <dgm:spPr/>
      <dgm:t>
        <a:bodyPr/>
        <a:lstStyle/>
        <a:p>
          <a:endParaRPr lang="en-US"/>
        </a:p>
      </dgm:t>
    </dgm:pt>
    <dgm:pt modelId="{2A608DDC-8D5B-4902-8F62-FAC73DCD1633}" type="pres">
      <dgm:prSet presAssocID="{D205124A-3C86-4354-BD6D-DB330F198D74}" presName="node" presStyleLbl="node1" presStyleIdx="3" presStyleCnt="4" custScaleX="151115" custScaleY="57833" custRadScaleRad="93885" custRadScaleInc="-202305">
        <dgm:presLayoutVars>
          <dgm:bulletEnabled val="1"/>
        </dgm:presLayoutVars>
      </dgm:prSet>
      <dgm:spPr>
        <a:prstGeom prst="flowChartTerminator">
          <a:avLst/>
        </a:prstGeom>
      </dgm:spPr>
      <dgm:t>
        <a:bodyPr/>
        <a:lstStyle/>
        <a:p>
          <a:endParaRPr lang="en-US"/>
        </a:p>
      </dgm:t>
    </dgm:pt>
  </dgm:ptLst>
  <dgm:cxnLst>
    <dgm:cxn modelId="{6FA3BAB3-3B02-4D5E-9D1D-E94621C29315}" srcId="{8AE94AFB-02AF-4911-8F8A-8D462665167B}" destId="{FF07ACA1-BA30-4AD4-9F59-B20C0F0368B9}" srcOrd="1" destOrd="0" parTransId="{49D76A4F-B847-4C3E-9415-CA110AD298A7}" sibTransId="{74C2BE6E-C101-49A3-83FD-991A39AB830A}"/>
    <dgm:cxn modelId="{AD554C24-87E4-47B4-B843-2B6FD1810758}" srcId="{87C84A4F-19E8-4580-8245-8C3B89DBE38C}" destId="{A0C25C8F-1538-4994-ACDF-FA71BDF76A21}" srcOrd="1" destOrd="0" parTransId="{0706E636-8B04-44B5-8B8D-92DE4B523537}" sibTransId="{02FCB953-CBEA-4EC8-B0B5-4B87F922D523}"/>
    <dgm:cxn modelId="{88ABE5B1-DECE-49A3-B408-AE33BB9B9852}" srcId="{D8BC3ED0-BEF5-4A55-A969-E8B7648A2F4A}" destId="{0640A70E-4B52-4154-86A7-B350032A646C}" srcOrd="0" destOrd="0" parTransId="{ED6B371B-EB48-4518-9AFE-44F9D2CE0788}" sibTransId="{46B41BC8-3986-4033-916C-D13431DF24F3}"/>
    <dgm:cxn modelId="{99DD8389-6B2F-4623-93B3-80FE5A1A899A}" type="presOf" srcId="{52C7B1D5-6CC2-4DE0-9AF7-CCF40AEE5B9C}" destId="{EA47499B-79FC-4187-B225-2F223EFD2D0C}" srcOrd="1" destOrd="0" presId="urn:microsoft.com/office/officeart/2005/8/layout/radial1"/>
    <dgm:cxn modelId="{E7DFFC5E-D1EC-4042-BCD1-46F71CC9CDC4}" type="presOf" srcId="{A0C25C8F-1538-4994-ACDF-FA71BDF76A21}" destId="{225035D0-BCB1-4B36-8371-DB0292E8D00F}" srcOrd="0" destOrd="0" presId="urn:microsoft.com/office/officeart/2005/8/layout/radial1"/>
    <dgm:cxn modelId="{5C02BACF-A5CC-4088-AB7D-0E6D280052DE}" type="presOf" srcId="{87C84A4F-19E8-4580-8245-8C3B89DBE38C}" destId="{578598CD-42DA-4B7F-A9C9-C705D4D3986B}" srcOrd="0" destOrd="0" presId="urn:microsoft.com/office/officeart/2005/8/layout/radial1"/>
    <dgm:cxn modelId="{A6D5ACB9-4150-4433-AF65-6EFC2C59B64C}" srcId="{D8BC3ED0-BEF5-4A55-A969-E8B7648A2F4A}" destId="{64B1FA98-203C-417F-9420-82BFE603C86C}" srcOrd="1" destOrd="0" parTransId="{6C180FD7-ADB9-44E0-BCF2-A610B037DB5E}" sibTransId="{0772CDC9-C3B7-4AB5-B861-BBB97427F336}"/>
    <dgm:cxn modelId="{4CB0807F-0D8C-43CA-9151-D9A4202FAD19}" type="presOf" srcId="{9D24DA73-62D9-4643-B2CF-5E7C00274E92}" destId="{B5DB5C7D-40B8-4AF0-9AC8-13738D2123AD}" srcOrd="0" destOrd="0" presId="urn:microsoft.com/office/officeart/2005/8/layout/radial1"/>
    <dgm:cxn modelId="{D64725DF-C3F8-48BC-A771-51B282DFF6C5}" type="presOf" srcId="{F2ADCEA9-E31B-4BBC-9AC3-3BF43A34D99A}" destId="{577EE36A-4A1C-4ACB-BB3A-13E7A5A1C772}" srcOrd="0" destOrd="0" presId="urn:microsoft.com/office/officeart/2005/8/layout/radial1"/>
    <dgm:cxn modelId="{70473F13-2934-40DD-AB65-958312A63B1A}" type="presOf" srcId="{0706E636-8B04-44B5-8B8D-92DE4B523537}" destId="{14E3D1E7-203C-4F32-9F0E-6755A80632FC}" srcOrd="0" destOrd="0" presId="urn:microsoft.com/office/officeart/2005/8/layout/radial1"/>
    <dgm:cxn modelId="{9E8EA257-BBCA-438F-A901-9B0167A55EB1}" srcId="{F2ADCEA9-E31B-4BBC-9AC3-3BF43A34D99A}" destId="{87C84A4F-19E8-4580-8245-8C3B89DBE38C}" srcOrd="0" destOrd="0" parTransId="{A3DB0E19-4700-4B80-AD6D-EE5A598A851D}" sibTransId="{F6B38258-B43A-49C0-8609-F18310D94916}"/>
    <dgm:cxn modelId="{A62E0431-FF18-47CB-87F1-01BAB5C92855}" type="presOf" srcId="{52C7B1D5-6CC2-4DE0-9AF7-CCF40AEE5B9C}" destId="{FDD5298F-FE0F-4BCA-B606-60C2349A4FBD}" srcOrd="0" destOrd="0" presId="urn:microsoft.com/office/officeart/2005/8/layout/radial1"/>
    <dgm:cxn modelId="{39695E9A-0442-456A-90DE-32AAA84B0038}" type="presOf" srcId="{A471B63F-9F77-4BAC-96B9-2FF667B35D7F}" destId="{A332567E-3A21-467C-BC00-CC1FCED585CF}" srcOrd="0" destOrd="0" presId="urn:microsoft.com/office/officeart/2005/8/layout/radial1"/>
    <dgm:cxn modelId="{842BF998-403C-4F52-8A14-B027A892A4F3}" type="presOf" srcId="{21CC82F4-1162-4308-A5C5-9F1885D94F7A}" destId="{29859C36-29AA-44F8-8517-E3B9009DA95D}" srcOrd="0" destOrd="0" presId="urn:microsoft.com/office/officeart/2005/8/layout/radial1"/>
    <dgm:cxn modelId="{99EFD46F-7CEE-4AF7-B20E-6B4E5D61701D}" srcId="{8AE94AFB-02AF-4911-8F8A-8D462665167B}" destId="{58E2F798-0605-4697-87CA-7F4A41B85949}" srcOrd="0" destOrd="0" parTransId="{A2CEF756-EDB9-48F6-B688-89F38556570D}" sibTransId="{4DD462BD-EA64-4C56-9789-5B7CFC860F8F}"/>
    <dgm:cxn modelId="{93CE6DA2-1DC6-4819-A024-C97D45B4B786}" type="presOf" srcId="{91B1F8BE-999E-4FA8-9B48-E80DE633AB6F}" destId="{61FB15D0-B4AB-4DD3-AE1F-D7D49C8A45BF}" srcOrd="0" destOrd="0" presId="urn:microsoft.com/office/officeart/2005/8/layout/radial1"/>
    <dgm:cxn modelId="{2E9A7D9A-C3BA-40EA-864B-36043BB3D2CF}" srcId="{87C84A4F-19E8-4580-8245-8C3B89DBE38C}" destId="{D205124A-3C86-4354-BD6D-DB330F198D74}" srcOrd="3" destOrd="0" parTransId="{52C7B1D5-6CC2-4DE0-9AF7-CCF40AEE5B9C}" sibTransId="{8871FB27-AD56-4C89-B83F-2EDC675E1B8E}"/>
    <dgm:cxn modelId="{4940005E-462D-470A-9854-E919AF6A6CC1}" type="presOf" srcId="{D205124A-3C86-4354-BD6D-DB330F198D74}" destId="{2A608DDC-8D5B-4902-8F62-FAC73DCD1633}" srcOrd="0" destOrd="0" presId="urn:microsoft.com/office/officeart/2005/8/layout/radial1"/>
    <dgm:cxn modelId="{13AFECFA-8538-45E4-8565-1E02CBEF4B6A}" srcId="{87C84A4F-19E8-4580-8245-8C3B89DBE38C}" destId="{91B1F8BE-999E-4FA8-9B48-E80DE633AB6F}" srcOrd="2" destOrd="0" parTransId="{21CC82F4-1162-4308-A5C5-9F1885D94F7A}" sibTransId="{E4F94E9A-E31B-4B6F-8213-8A183ABEC40E}"/>
    <dgm:cxn modelId="{DCEF0212-BF21-4CB6-BCF5-4903032EA578}" type="presOf" srcId="{21CC82F4-1162-4308-A5C5-9F1885D94F7A}" destId="{ED74AEA2-494A-4602-88D6-6B18EA5E5E26}" srcOrd="1" destOrd="0" presId="urn:microsoft.com/office/officeart/2005/8/layout/radial1"/>
    <dgm:cxn modelId="{77F03883-BFD7-4B88-B7F6-46F9657E81D6}" srcId="{F2ADCEA9-E31B-4BBC-9AC3-3BF43A34D99A}" destId="{D8BC3ED0-BEF5-4A55-A969-E8B7648A2F4A}" srcOrd="1" destOrd="0" parTransId="{5B6C7903-953B-4B6F-87A4-DD6FEC8ED28A}" sibTransId="{65E27AA9-A583-473B-9D44-77F042FC217E}"/>
    <dgm:cxn modelId="{8FBE9BA3-6C0B-4C0D-BF66-313925C62F8E}" srcId="{F2ADCEA9-E31B-4BBC-9AC3-3BF43A34D99A}" destId="{8AE94AFB-02AF-4911-8F8A-8D462665167B}" srcOrd="2" destOrd="0" parTransId="{4F4CE0E2-926D-45E2-B64B-C8B6150830B9}" sibTransId="{1FEAF94A-DCD8-473C-B811-CDE50DB609D1}"/>
    <dgm:cxn modelId="{E8FDE077-A6A7-49BA-A1C6-603DBAD98588}" type="presOf" srcId="{0706E636-8B04-44B5-8B8D-92DE4B523537}" destId="{0714C886-C650-4856-B463-7773283AA732}" srcOrd="1" destOrd="0" presId="urn:microsoft.com/office/officeart/2005/8/layout/radial1"/>
    <dgm:cxn modelId="{F3769C10-018B-43F1-A73E-8800BEF5948A}" type="presOf" srcId="{A471B63F-9F77-4BAC-96B9-2FF667B35D7F}" destId="{287E7B8A-4AEC-47F2-B023-436615747DFE}" srcOrd="1" destOrd="0" presId="urn:microsoft.com/office/officeart/2005/8/layout/radial1"/>
    <dgm:cxn modelId="{ED7F9C97-C0D6-4A5E-BC88-DD71A8D427F5}" srcId="{87C84A4F-19E8-4580-8245-8C3B89DBE38C}" destId="{9D24DA73-62D9-4643-B2CF-5E7C00274E92}" srcOrd="0" destOrd="0" parTransId="{A471B63F-9F77-4BAC-96B9-2FF667B35D7F}" sibTransId="{0D78F11E-80B5-4C99-A8FD-EBB11D2946E8}"/>
    <dgm:cxn modelId="{A9D1C13F-EA3A-4F97-9DA1-25D0F91ACB4D}" type="presParOf" srcId="{577EE36A-4A1C-4ACB-BB3A-13E7A5A1C772}" destId="{578598CD-42DA-4B7F-A9C9-C705D4D3986B}" srcOrd="0" destOrd="0" presId="urn:microsoft.com/office/officeart/2005/8/layout/radial1"/>
    <dgm:cxn modelId="{F9D29EB9-A53E-48B1-904A-B39CADB62CC3}" type="presParOf" srcId="{577EE36A-4A1C-4ACB-BB3A-13E7A5A1C772}" destId="{A332567E-3A21-467C-BC00-CC1FCED585CF}" srcOrd="1" destOrd="0" presId="urn:microsoft.com/office/officeart/2005/8/layout/radial1"/>
    <dgm:cxn modelId="{35B3F3C8-A81A-4A0D-AF48-EBFB14CC9DFD}" type="presParOf" srcId="{A332567E-3A21-467C-BC00-CC1FCED585CF}" destId="{287E7B8A-4AEC-47F2-B023-436615747DFE}" srcOrd="0" destOrd="0" presId="urn:microsoft.com/office/officeart/2005/8/layout/radial1"/>
    <dgm:cxn modelId="{8DD40F13-4B2E-43ED-B657-F328CAD67B00}" type="presParOf" srcId="{577EE36A-4A1C-4ACB-BB3A-13E7A5A1C772}" destId="{B5DB5C7D-40B8-4AF0-9AC8-13738D2123AD}" srcOrd="2" destOrd="0" presId="urn:microsoft.com/office/officeart/2005/8/layout/radial1"/>
    <dgm:cxn modelId="{1F76F695-15B6-43BC-9412-D4A5A847FD4E}" type="presParOf" srcId="{577EE36A-4A1C-4ACB-BB3A-13E7A5A1C772}" destId="{14E3D1E7-203C-4F32-9F0E-6755A80632FC}" srcOrd="3" destOrd="0" presId="urn:microsoft.com/office/officeart/2005/8/layout/radial1"/>
    <dgm:cxn modelId="{30757FFF-D01C-40E2-9D4F-B9DAAA921D36}" type="presParOf" srcId="{14E3D1E7-203C-4F32-9F0E-6755A80632FC}" destId="{0714C886-C650-4856-B463-7773283AA732}" srcOrd="0" destOrd="0" presId="urn:microsoft.com/office/officeart/2005/8/layout/radial1"/>
    <dgm:cxn modelId="{394F8756-DD7E-4A54-B00D-5D3CF61CE6CD}" type="presParOf" srcId="{577EE36A-4A1C-4ACB-BB3A-13E7A5A1C772}" destId="{225035D0-BCB1-4B36-8371-DB0292E8D00F}" srcOrd="4" destOrd="0" presId="urn:microsoft.com/office/officeart/2005/8/layout/radial1"/>
    <dgm:cxn modelId="{625D2E7F-7DC8-4BD2-B964-9A3891F724B5}" type="presParOf" srcId="{577EE36A-4A1C-4ACB-BB3A-13E7A5A1C772}" destId="{29859C36-29AA-44F8-8517-E3B9009DA95D}" srcOrd="5" destOrd="0" presId="urn:microsoft.com/office/officeart/2005/8/layout/radial1"/>
    <dgm:cxn modelId="{88183403-4ED3-4640-A403-BB302CFB4913}" type="presParOf" srcId="{29859C36-29AA-44F8-8517-E3B9009DA95D}" destId="{ED74AEA2-494A-4602-88D6-6B18EA5E5E26}" srcOrd="0" destOrd="0" presId="urn:microsoft.com/office/officeart/2005/8/layout/radial1"/>
    <dgm:cxn modelId="{9938BE09-510B-42C3-966C-DB48A393FECD}" type="presParOf" srcId="{577EE36A-4A1C-4ACB-BB3A-13E7A5A1C772}" destId="{61FB15D0-B4AB-4DD3-AE1F-D7D49C8A45BF}" srcOrd="6" destOrd="0" presId="urn:microsoft.com/office/officeart/2005/8/layout/radial1"/>
    <dgm:cxn modelId="{D1568B5B-13E7-4B21-B119-770EE528EDF3}" type="presParOf" srcId="{577EE36A-4A1C-4ACB-BB3A-13E7A5A1C772}" destId="{FDD5298F-FE0F-4BCA-B606-60C2349A4FBD}" srcOrd="7" destOrd="0" presId="urn:microsoft.com/office/officeart/2005/8/layout/radial1"/>
    <dgm:cxn modelId="{E3D043C7-1C44-478C-9F3C-5AF15048C0A1}" type="presParOf" srcId="{FDD5298F-FE0F-4BCA-B606-60C2349A4FBD}" destId="{EA47499B-79FC-4187-B225-2F223EFD2D0C}" srcOrd="0" destOrd="0" presId="urn:microsoft.com/office/officeart/2005/8/layout/radial1"/>
    <dgm:cxn modelId="{7E3C4BA4-4C7E-480F-87EA-5262C2AA7A51}" type="presParOf" srcId="{577EE36A-4A1C-4ACB-BB3A-13E7A5A1C772}" destId="{2A608DDC-8D5B-4902-8F62-FAC73DCD1633}"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8598CD-42DA-4B7F-A9C9-C705D4D3986B}">
      <dsp:nvSpPr>
        <dsp:cNvPr id="0" name=""/>
        <dsp:cNvSpPr/>
      </dsp:nvSpPr>
      <dsp:spPr>
        <a:xfrm>
          <a:off x="1366835" y="1298149"/>
          <a:ext cx="1347482" cy="606851"/>
        </a:xfrm>
        <a:prstGeom prst="roundRect">
          <a:avLst/>
        </a:prstGeom>
        <a:gradFill rotWithShape="1">
          <a:gsLst>
            <a:gs pos="0">
              <a:schemeClr val="accent6">
                <a:tint val="50000"/>
                <a:satMod val="300000"/>
              </a:schemeClr>
            </a:gs>
            <a:gs pos="35000">
              <a:schemeClr val="accent6">
                <a:tint val="37000"/>
                <a:satMod val="300000"/>
              </a:schemeClr>
            </a:gs>
            <a:gs pos="100000">
              <a:schemeClr val="accent6">
                <a:tint val="15000"/>
                <a:satMod val="350000"/>
              </a:schemeClr>
            </a:gs>
          </a:gsLst>
          <a:lin ang="16200000" scaled="1"/>
        </a:gradFill>
        <a:ln w="9525" cap="flat" cmpd="sng" algn="ctr">
          <a:solidFill>
            <a:schemeClr val="accent6">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6"/>
        </a:lnRef>
        <a:fillRef idx="2">
          <a:schemeClr val="accent6"/>
        </a:fillRef>
        <a:effectRef idx="1">
          <a:schemeClr val="accent6"/>
        </a:effectRef>
        <a:fontRef idx="minor">
          <a:schemeClr val="dk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Access Point</a:t>
          </a:r>
          <a:endParaRPr lang="en-US" sz="2000" kern="1200" dirty="0"/>
        </a:p>
      </dsp:txBody>
      <dsp:txXfrm>
        <a:off x="1396459" y="1327773"/>
        <a:ext cx="1288234" cy="547603"/>
      </dsp:txXfrm>
    </dsp:sp>
    <dsp:sp modelId="{A332567E-3A21-467C-BC00-CC1FCED585CF}">
      <dsp:nvSpPr>
        <dsp:cNvPr id="0" name=""/>
        <dsp:cNvSpPr/>
      </dsp:nvSpPr>
      <dsp:spPr>
        <a:xfrm rot="12746733">
          <a:off x="1054482" y="1162770"/>
          <a:ext cx="647141" cy="35230"/>
        </a:xfrm>
        <a:custGeom>
          <a:avLst/>
          <a:gdLst/>
          <a:ahLst/>
          <a:cxnLst/>
          <a:rect l="0" t="0" r="0" b="0"/>
          <a:pathLst>
            <a:path>
              <a:moveTo>
                <a:pt x="0" y="17615"/>
              </a:moveTo>
              <a:lnTo>
                <a:pt x="647141" y="17615"/>
              </a:lnTo>
            </a:path>
          </a:pathLst>
        </a:custGeom>
        <a:noFill/>
        <a:ln w="28575" cap="flat" cmpd="sng" algn="ctr">
          <a:solidFill>
            <a:schemeClr val="tx1"/>
          </a:solidFill>
          <a:prstDash val="dash"/>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n-US" sz="1800" kern="1200" dirty="0"/>
        </a:p>
      </dsp:txBody>
      <dsp:txXfrm rot="10800000">
        <a:off x="1361875" y="1164207"/>
        <a:ext cx="32357" cy="32357"/>
      </dsp:txXfrm>
    </dsp:sp>
    <dsp:sp modelId="{B5DB5C7D-40B8-4AF0-9AC8-13738D2123AD}">
      <dsp:nvSpPr>
        <dsp:cNvPr id="0" name=""/>
        <dsp:cNvSpPr/>
      </dsp:nvSpPr>
      <dsp:spPr>
        <a:xfrm>
          <a:off x="260016" y="302684"/>
          <a:ext cx="916508" cy="916508"/>
        </a:xfrm>
        <a:prstGeom prst="ellipse">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Client</a:t>
          </a:r>
          <a:endParaRPr lang="en-US" sz="1800" kern="1200" dirty="0"/>
        </a:p>
      </dsp:txBody>
      <dsp:txXfrm>
        <a:off x="394235" y="436903"/>
        <a:ext cx="648070" cy="648070"/>
      </dsp:txXfrm>
    </dsp:sp>
    <dsp:sp modelId="{14E3D1E7-203C-4F32-9F0E-6755A80632FC}">
      <dsp:nvSpPr>
        <dsp:cNvPr id="0" name=""/>
        <dsp:cNvSpPr/>
      </dsp:nvSpPr>
      <dsp:spPr>
        <a:xfrm rot="16257585">
          <a:off x="1895441" y="1127786"/>
          <a:ext cx="305555" cy="35230"/>
        </a:xfrm>
        <a:custGeom>
          <a:avLst/>
          <a:gdLst/>
          <a:ahLst/>
          <a:cxnLst/>
          <a:rect l="0" t="0" r="0" b="0"/>
          <a:pathLst>
            <a:path>
              <a:moveTo>
                <a:pt x="0" y="17615"/>
              </a:moveTo>
              <a:lnTo>
                <a:pt x="305555" y="17615"/>
              </a:lnTo>
            </a:path>
          </a:pathLst>
        </a:custGeom>
        <a:noFill/>
        <a:ln w="28575" cap="flat" cmpd="sng" algn="ctr">
          <a:solidFill>
            <a:schemeClr val="tx1"/>
          </a:solidFill>
          <a:prstDash val="dash"/>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n-US" sz="1800" kern="1200" dirty="0"/>
        </a:p>
      </dsp:txBody>
      <dsp:txXfrm>
        <a:off x="2040580" y="1137762"/>
        <a:ext cx="15277" cy="15277"/>
      </dsp:txXfrm>
    </dsp:sp>
    <dsp:sp modelId="{225035D0-BCB1-4B36-8371-DB0292E8D00F}">
      <dsp:nvSpPr>
        <dsp:cNvPr id="0" name=""/>
        <dsp:cNvSpPr/>
      </dsp:nvSpPr>
      <dsp:spPr>
        <a:xfrm>
          <a:off x="1600199" y="76201"/>
          <a:ext cx="916508" cy="916508"/>
        </a:xfrm>
        <a:prstGeom prst="ellipse">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Client</a:t>
          </a:r>
          <a:endParaRPr lang="en-US" sz="1800" kern="1200" dirty="0"/>
        </a:p>
      </dsp:txBody>
      <dsp:txXfrm>
        <a:off x="1734418" y="210420"/>
        <a:ext cx="648070" cy="648070"/>
      </dsp:txXfrm>
    </dsp:sp>
    <dsp:sp modelId="{29859C36-29AA-44F8-8517-E3B9009DA95D}">
      <dsp:nvSpPr>
        <dsp:cNvPr id="0" name=""/>
        <dsp:cNvSpPr/>
      </dsp:nvSpPr>
      <dsp:spPr>
        <a:xfrm rot="19741495">
          <a:off x="2394749" y="1160214"/>
          <a:ext cx="703508" cy="35230"/>
        </a:xfrm>
        <a:custGeom>
          <a:avLst/>
          <a:gdLst/>
          <a:ahLst/>
          <a:cxnLst/>
          <a:rect l="0" t="0" r="0" b="0"/>
          <a:pathLst>
            <a:path>
              <a:moveTo>
                <a:pt x="0" y="17615"/>
              </a:moveTo>
              <a:lnTo>
                <a:pt x="703508" y="17615"/>
              </a:lnTo>
            </a:path>
          </a:pathLst>
        </a:custGeom>
        <a:noFill/>
        <a:ln w="28575" cap="flat" cmpd="sng" algn="ctr">
          <a:solidFill>
            <a:schemeClr val="tx1"/>
          </a:solidFill>
          <a:prstDash val="dash"/>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n-US" sz="1800" kern="1200" dirty="0"/>
        </a:p>
      </dsp:txBody>
      <dsp:txXfrm>
        <a:off x="2728915" y="1160241"/>
        <a:ext cx="35175" cy="35175"/>
      </dsp:txXfrm>
    </dsp:sp>
    <dsp:sp modelId="{61FB15D0-B4AB-4DD3-AE1F-D7D49C8A45BF}">
      <dsp:nvSpPr>
        <dsp:cNvPr id="0" name=""/>
        <dsp:cNvSpPr/>
      </dsp:nvSpPr>
      <dsp:spPr>
        <a:xfrm>
          <a:off x="2982743" y="302691"/>
          <a:ext cx="916508" cy="916508"/>
        </a:xfrm>
        <a:prstGeom prst="ellipse">
          <a:avLst/>
        </a:prstGeom>
        <a:gradFill rotWithShape="1">
          <a:gsLst>
            <a:gs pos="0">
              <a:schemeClr val="accent1">
                <a:tint val="50000"/>
                <a:satMod val="300000"/>
              </a:schemeClr>
            </a:gs>
            <a:gs pos="35000">
              <a:schemeClr val="accent1">
                <a:tint val="37000"/>
                <a:satMod val="300000"/>
              </a:schemeClr>
            </a:gs>
            <a:gs pos="100000">
              <a:schemeClr val="accent1">
                <a:tint val="15000"/>
                <a:satMod val="350000"/>
              </a:schemeClr>
            </a:gs>
          </a:gsLst>
          <a:lin ang="16200000" scaled="1"/>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a:scene3d>
          <a:camera prst="orthographicFront"/>
          <a:lightRig rig="flat" dir="t"/>
        </a:scene3d>
        <a:sp3d/>
      </dsp:spPr>
      <dsp:style>
        <a:lnRef idx="1">
          <a:schemeClr val="accent1"/>
        </a:lnRef>
        <a:fillRef idx="2">
          <a:schemeClr val="accent1"/>
        </a:fillRef>
        <a:effectRef idx="1">
          <a:schemeClr val="accent1"/>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Client</a:t>
          </a:r>
          <a:endParaRPr lang="en-US" sz="1800" kern="1200" dirty="0"/>
        </a:p>
      </dsp:txBody>
      <dsp:txXfrm>
        <a:off x="3116962" y="436910"/>
        <a:ext cx="648070" cy="648070"/>
      </dsp:txXfrm>
    </dsp:sp>
    <dsp:sp modelId="{FDD5298F-FE0F-4BCA-B606-60C2349A4FBD}">
      <dsp:nvSpPr>
        <dsp:cNvPr id="0" name=""/>
        <dsp:cNvSpPr/>
      </dsp:nvSpPr>
      <dsp:spPr>
        <a:xfrm rot="5301608">
          <a:off x="1938169" y="2001679"/>
          <a:ext cx="228732" cy="35230"/>
        </a:xfrm>
        <a:custGeom>
          <a:avLst/>
          <a:gdLst/>
          <a:ahLst/>
          <a:cxnLst/>
          <a:rect l="0" t="0" r="0" b="0"/>
          <a:pathLst>
            <a:path>
              <a:moveTo>
                <a:pt x="0" y="17615"/>
              </a:moveTo>
              <a:lnTo>
                <a:pt x="228732" y="17615"/>
              </a:lnTo>
            </a:path>
          </a:pathLst>
        </a:custGeom>
        <a:noFill/>
        <a:ln w="28575"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800100">
            <a:lnSpc>
              <a:spcPct val="90000"/>
            </a:lnSpc>
            <a:spcBef>
              <a:spcPct val="0"/>
            </a:spcBef>
            <a:spcAft>
              <a:spcPct val="35000"/>
            </a:spcAft>
          </a:pPr>
          <a:endParaRPr lang="en-US" sz="1800" kern="1200" dirty="0"/>
        </a:p>
      </dsp:txBody>
      <dsp:txXfrm>
        <a:off x="2046817" y="2013576"/>
        <a:ext cx="11436" cy="11436"/>
      </dsp:txXfrm>
    </dsp:sp>
    <dsp:sp modelId="{2A608DDC-8D5B-4902-8F62-FAC73DCD1633}">
      <dsp:nvSpPr>
        <dsp:cNvPr id="0" name=""/>
        <dsp:cNvSpPr/>
      </dsp:nvSpPr>
      <dsp:spPr>
        <a:xfrm>
          <a:off x="1476250" y="2133601"/>
          <a:ext cx="1171955" cy="448517"/>
        </a:xfrm>
        <a:prstGeom prst="flowChartTerminator">
          <a:avLst/>
        </a:prstGeom>
        <a:solidFill>
          <a:schemeClr val="accent5">
            <a:lumMod val="40000"/>
            <a:lumOff val="60000"/>
          </a:schemeClr>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dirty="0" smtClean="0"/>
            <a:t>Wired LAN</a:t>
          </a:r>
          <a:endParaRPr lang="en-US" sz="1800" kern="1200" dirty="0"/>
        </a:p>
      </dsp:txBody>
      <dsp:txXfrm>
        <a:off x="1531484" y="2199280"/>
        <a:ext cx="1061487" cy="317159"/>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4" Type="http://schemas.openxmlformats.org/officeDocument/2006/relationships/image" Target="../media/image8.wmf"/><Relationship Id="rId5" Type="http://schemas.openxmlformats.org/officeDocument/2006/relationships/image" Target="../media/image9.wmf"/><Relationship Id="rId1" Type="http://schemas.openxmlformats.org/officeDocument/2006/relationships/image" Target="../media/image5.wmf"/><Relationship Id="rId2"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4" Type="http://schemas.openxmlformats.org/officeDocument/2006/relationships/image" Target="../media/image8.wmf"/><Relationship Id="rId5" Type="http://schemas.openxmlformats.org/officeDocument/2006/relationships/image" Target="../media/image9.wmf"/><Relationship Id="rId1" Type="http://schemas.openxmlformats.org/officeDocument/2006/relationships/image" Target="../media/image5.wmf"/><Relationship Id="rId2"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7.wmf"/><Relationship Id="rId4" Type="http://schemas.openxmlformats.org/officeDocument/2006/relationships/image" Target="../media/image8.wmf"/><Relationship Id="rId5" Type="http://schemas.openxmlformats.org/officeDocument/2006/relationships/image" Target="../media/image9.wmf"/><Relationship Id="rId1" Type="http://schemas.openxmlformats.org/officeDocument/2006/relationships/image" Target="../media/image5.wmf"/><Relationship Id="rId2"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010"/>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sz="quarter" idx="1"/>
          </p:nvPr>
        </p:nvSpPr>
        <p:spPr>
          <a:xfrm>
            <a:off x="3927775" y="0"/>
            <a:ext cx="3004820" cy="461010"/>
          </a:xfrm>
          <a:prstGeom prst="rect">
            <a:avLst/>
          </a:prstGeom>
        </p:spPr>
        <p:txBody>
          <a:bodyPr vert="horz" lIns="92309" tIns="46154" rIns="92309" bIns="46154" rtlCol="0"/>
          <a:lstStyle>
            <a:lvl1pPr algn="r">
              <a:defRPr sz="1200"/>
            </a:lvl1pPr>
          </a:lstStyle>
          <a:p>
            <a:fld id="{DAFFCCF7-218F-604D-8E0A-1C0B1EF78881}" type="datetimeFigureOut">
              <a:rPr lang="en-US" smtClean="0"/>
              <a:pPr/>
              <a:t>3/16/16</a:t>
            </a:fld>
            <a:endParaRPr lang="en-US"/>
          </a:p>
        </p:txBody>
      </p:sp>
      <p:sp>
        <p:nvSpPr>
          <p:cNvPr id="4" name="Footer Placeholder 3"/>
          <p:cNvSpPr>
            <a:spLocks noGrp="1"/>
          </p:cNvSpPr>
          <p:nvPr>
            <p:ph type="ftr" sz="quarter" idx="2"/>
          </p:nvPr>
        </p:nvSpPr>
        <p:spPr>
          <a:xfrm>
            <a:off x="0" y="8757590"/>
            <a:ext cx="3004820" cy="461010"/>
          </a:xfrm>
          <a:prstGeom prst="rect">
            <a:avLst/>
          </a:prstGeom>
        </p:spPr>
        <p:txBody>
          <a:bodyPr vert="horz" lIns="92309" tIns="46154" rIns="92309" bIns="46154" rtlCol="0" anchor="b"/>
          <a:lstStyle>
            <a:lvl1pPr algn="l">
              <a:defRPr sz="1200"/>
            </a:lvl1pPr>
          </a:lstStyle>
          <a:p>
            <a:endParaRPr lang="en-US"/>
          </a:p>
        </p:txBody>
      </p:sp>
      <p:sp>
        <p:nvSpPr>
          <p:cNvPr id="5" name="Slide Number Placeholder 4"/>
          <p:cNvSpPr>
            <a:spLocks noGrp="1"/>
          </p:cNvSpPr>
          <p:nvPr>
            <p:ph type="sldNum" sz="quarter" idx="3"/>
          </p:nvPr>
        </p:nvSpPr>
        <p:spPr>
          <a:xfrm>
            <a:off x="3927775" y="8757590"/>
            <a:ext cx="3004820" cy="461010"/>
          </a:xfrm>
          <a:prstGeom prst="rect">
            <a:avLst/>
          </a:prstGeom>
        </p:spPr>
        <p:txBody>
          <a:bodyPr vert="horz" lIns="92309" tIns="46154" rIns="92309" bIns="46154" rtlCol="0" anchor="b"/>
          <a:lstStyle>
            <a:lvl1pPr algn="r">
              <a:defRPr sz="1200"/>
            </a:lvl1pPr>
          </a:lstStyle>
          <a:p>
            <a:fld id="{03FE2FF9-156C-0448-9A93-BC5FA52B969B}" type="slidenum">
              <a:rPr lang="en-US" smtClean="0"/>
              <a:pPr/>
              <a:t>‹#›</a:t>
            </a:fld>
            <a:endParaRPr lang="en-US"/>
          </a:p>
        </p:txBody>
      </p:sp>
    </p:spTree>
    <p:extLst>
      <p:ext uri="{BB962C8B-B14F-4D97-AF65-F5344CB8AC3E}">
        <p14:creationId xmlns:p14="http://schemas.microsoft.com/office/powerpoint/2010/main" val="13172319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010"/>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idx="1"/>
          </p:nvPr>
        </p:nvSpPr>
        <p:spPr>
          <a:xfrm>
            <a:off x="3927775" y="0"/>
            <a:ext cx="3004820" cy="461010"/>
          </a:xfrm>
          <a:prstGeom prst="rect">
            <a:avLst/>
          </a:prstGeom>
        </p:spPr>
        <p:txBody>
          <a:bodyPr vert="horz" lIns="92309" tIns="46154" rIns="92309" bIns="46154" rtlCol="0"/>
          <a:lstStyle>
            <a:lvl1pPr algn="r">
              <a:defRPr sz="1200"/>
            </a:lvl1pPr>
          </a:lstStyle>
          <a:p>
            <a:fld id="{9EC0C6FB-C1E0-2D4C-B08A-94CEC554B545}" type="datetimeFigureOut">
              <a:rPr lang="en-US" smtClean="0"/>
              <a:pPr/>
              <a:t>3/16/16</a:t>
            </a:fld>
            <a:endParaRPr lang="en-US"/>
          </a:p>
        </p:txBody>
      </p:sp>
      <p:sp>
        <p:nvSpPr>
          <p:cNvPr id="4" name="Slide Image Placeholder 3"/>
          <p:cNvSpPr>
            <a:spLocks noGrp="1" noRot="1" noChangeAspect="1"/>
          </p:cNvSpPr>
          <p:nvPr>
            <p:ph type="sldImg" idx="2"/>
          </p:nvPr>
        </p:nvSpPr>
        <p:spPr>
          <a:xfrm>
            <a:off x="1162050" y="692150"/>
            <a:ext cx="4610100" cy="3457575"/>
          </a:xfrm>
          <a:prstGeom prst="rect">
            <a:avLst/>
          </a:prstGeom>
          <a:noFill/>
          <a:ln w="12700">
            <a:solidFill>
              <a:prstClr val="black"/>
            </a:solidFill>
          </a:ln>
        </p:spPr>
        <p:txBody>
          <a:bodyPr vert="horz" lIns="92309" tIns="46154" rIns="92309" bIns="46154" rtlCol="0" anchor="ctr"/>
          <a:lstStyle/>
          <a:p>
            <a:endParaRPr lang="en-US"/>
          </a:p>
        </p:txBody>
      </p:sp>
      <p:sp>
        <p:nvSpPr>
          <p:cNvPr id="5" name="Notes Placeholder 4"/>
          <p:cNvSpPr>
            <a:spLocks noGrp="1"/>
          </p:cNvSpPr>
          <p:nvPr>
            <p:ph type="body" sz="quarter" idx="3"/>
          </p:nvPr>
        </p:nvSpPr>
        <p:spPr>
          <a:xfrm>
            <a:off x="693420" y="4379595"/>
            <a:ext cx="5547360" cy="4149090"/>
          </a:xfrm>
          <a:prstGeom prst="rect">
            <a:avLst/>
          </a:prstGeom>
        </p:spPr>
        <p:txBody>
          <a:bodyPr vert="horz" lIns="92309" tIns="46154" rIns="92309" bIns="4615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57590"/>
            <a:ext cx="3004820" cy="461010"/>
          </a:xfrm>
          <a:prstGeom prst="rect">
            <a:avLst/>
          </a:prstGeom>
        </p:spPr>
        <p:txBody>
          <a:bodyPr vert="horz" lIns="92309" tIns="46154" rIns="92309" bIns="46154" rtlCol="0" anchor="b"/>
          <a:lstStyle>
            <a:lvl1pPr algn="l">
              <a:defRPr sz="1200"/>
            </a:lvl1pPr>
          </a:lstStyle>
          <a:p>
            <a:endParaRPr lang="en-US"/>
          </a:p>
        </p:txBody>
      </p:sp>
      <p:sp>
        <p:nvSpPr>
          <p:cNvPr id="7" name="Slide Number Placeholder 6"/>
          <p:cNvSpPr>
            <a:spLocks noGrp="1"/>
          </p:cNvSpPr>
          <p:nvPr>
            <p:ph type="sldNum" sz="quarter" idx="5"/>
          </p:nvPr>
        </p:nvSpPr>
        <p:spPr>
          <a:xfrm>
            <a:off x="3927775" y="8757590"/>
            <a:ext cx="3004820" cy="461010"/>
          </a:xfrm>
          <a:prstGeom prst="rect">
            <a:avLst/>
          </a:prstGeom>
        </p:spPr>
        <p:txBody>
          <a:bodyPr vert="horz" lIns="92309" tIns="46154" rIns="92309" bIns="46154" rtlCol="0" anchor="b"/>
          <a:lstStyle>
            <a:lvl1pPr algn="r">
              <a:defRPr sz="1200"/>
            </a:lvl1pPr>
          </a:lstStyle>
          <a:p>
            <a:fld id="{0C0E275E-A216-904D-9D69-19F31E9E9CDF}" type="slidenum">
              <a:rPr lang="en-US" smtClean="0"/>
              <a:pPr/>
              <a:t>‹#›</a:t>
            </a:fld>
            <a:endParaRPr lang="en-US"/>
          </a:p>
        </p:txBody>
      </p:sp>
    </p:spTree>
    <p:extLst>
      <p:ext uri="{BB962C8B-B14F-4D97-AF65-F5344CB8AC3E}">
        <p14:creationId xmlns:p14="http://schemas.microsoft.com/office/powerpoint/2010/main" val="1178862701"/>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0E275E-A216-904D-9D69-19F31E9E9CDF}" type="slidenum">
              <a:rPr lang="en-US" smtClean="0"/>
              <a:pPr/>
              <a:t>1</a:t>
            </a:fld>
            <a:endParaRPr lang="en-US"/>
          </a:p>
        </p:txBody>
      </p:sp>
    </p:spTree>
    <p:extLst>
      <p:ext uri="{BB962C8B-B14F-4D97-AF65-F5344CB8AC3E}">
        <p14:creationId xmlns:p14="http://schemas.microsoft.com/office/powerpoint/2010/main" val="3049781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This is the space of possible solutions... working on address scarcity and will talk about two of the solutions</a:t>
            </a:r>
          </a:p>
          <a:p>
            <a:endParaRPr lang="en-US" baseline="0" dirty="0" smtClean="0"/>
          </a:p>
          <a:p>
            <a:r>
              <a:rPr lang="en-US" baseline="0" dirty="0" smtClean="0"/>
              <a:t>Why study efficient </a:t>
            </a:r>
            <a:r>
              <a:rPr lang="en-US" baseline="0" dirty="0" err="1" smtClean="0"/>
              <a:t>util</a:t>
            </a:r>
            <a:r>
              <a:rPr lang="en-US" baseline="0" dirty="0" smtClean="0"/>
              <a:t> if will transition off v4?</a:t>
            </a:r>
          </a:p>
          <a:p>
            <a:r>
              <a:rPr lang="en-US" baseline="0" dirty="0" smtClean="0"/>
              <a:t>IPv4 will last a long time, we will have </a:t>
            </a:r>
            <a:r>
              <a:rPr lang="en-US" b="1" baseline="0" dirty="0" smtClean="0"/>
              <a:t>coexistence</a:t>
            </a:r>
            <a:r>
              <a:rPr lang="en-US" baseline="0" dirty="0" smtClean="0"/>
              <a:t>, for availability and security of the Internet...</a:t>
            </a:r>
          </a:p>
          <a:p>
            <a:endParaRPr lang="en-US" baseline="0" dirty="0" smtClean="0"/>
          </a:p>
          <a:p>
            <a:r>
              <a:rPr lang="en-US" baseline="0" dirty="0" smtClean="0"/>
              <a:t>Why study v6 adoption?:</a:t>
            </a:r>
          </a:p>
          <a:p>
            <a:pPr defTabSz="461543">
              <a:defRPr/>
            </a:pPr>
            <a:r>
              <a:rPr lang="en-US" baseline="0" dirty="0" smtClean="0"/>
              <a:t>The Internet has never experienced a change so fundamental and large scale.  From a Science perspective, studying this event is unique opportunity.</a:t>
            </a:r>
          </a:p>
          <a:p>
            <a:endParaRPr lang="en-US" baseline="0" dirty="0" smtClean="0"/>
          </a:p>
        </p:txBody>
      </p:sp>
      <p:sp>
        <p:nvSpPr>
          <p:cNvPr id="4" name="Slide Number Placeholder 3"/>
          <p:cNvSpPr>
            <a:spLocks noGrp="1"/>
          </p:cNvSpPr>
          <p:nvPr>
            <p:ph type="sldNum" sz="quarter" idx="10"/>
          </p:nvPr>
        </p:nvSpPr>
        <p:spPr/>
        <p:txBody>
          <a:bodyPr/>
          <a:lstStyle/>
          <a:p>
            <a:fld id="{C13B79E7-2B72-2246-8F33-6437B4A49885}" type="slidenum">
              <a:rPr lang="en-US" smtClean="0"/>
              <a:pPr/>
              <a:t>31</a:t>
            </a:fld>
            <a:endParaRPr lang="en-US"/>
          </a:p>
        </p:txBody>
      </p:sp>
    </p:spTree>
    <p:extLst>
      <p:ext uri="{BB962C8B-B14F-4D97-AF65-F5344CB8AC3E}">
        <p14:creationId xmlns:p14="http://schemas.microsoft.com/office/powerpoint/2010/main" val="2296177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9EBA1E9A-AEF3-4DEC-84BF-B8DCAFE426DE}" type="slidenum">
              <a:rPr lang="en-US" smtClean="0">
                <a:ea typeface="ヒラギノ角ゴ Pro W3" charset="0"/>
                <a:cs typeface="ヒラギノ角ゴ Pro W3" charset="0"/>
              </a:rPr>
              <a:pPr/>
              <a:t>32</a:t>
            </a:fld>
            <a:endParaRPr lang="en-US" smtClean="0">
              <a:ea typeface="ヒラギノ角ゴ Pro W3" charset="0"/>
              <a:cs typeface="ヒラギノ角ゴ Pro W3" charset="0"/>
            </a:endParaRPr>
          </a:p>
        </p:txBody>
      </p:sp>
      <p:sp>
        <p:nvSpPr>
          <p:cNvPr id="58371" name="Rectangle 1"/>
          <p:cNvSpPr>
            <a:spLocks noGrp="1" noRot="1" noChangeAspect="1" noChangeArrowheads="1" noTextEdit="1"/>
          </p:cNvSpPr>
          <p:nvPr>
            <p:ph type="sldImg"/>
          </p:nvPr>
        </p:nvSpPr>
        <p:spPr>
          <a:solidFill>
            <a:srgbClr val="FFFFFF"/>
          </a:solidFill>
          <a:ln/>
        </p:spPr>
      </p:sp>
      <p:sp>
        <p:nvSpPr>
          <p:cNvPr id="58372" name="Rectangle 2"/>
          <p:cNvSpPr>
            <a:spLocks noGrp="1" noChangeArrowheads="1"/>
          </p:cNvSpPr>
          <p:nvPr>
            <p:ph type="body" idx="1"/>
          </p:nvPr>
        </p:nvSpPr>
        <p:spPr>
          <a:noFill/>
          <a:ln/>
        </p:spPr>
        <p:txBody>
          <a:bodyPr/>
          <a:lstStyle/>
          <a:p>
            <a:pPr>
              <a:lnSpc>
                <a:spcPct val="90000"/>
              </a:lnSpc>
              <a:spcBef>
                <a:spcPts val="454"/>
              </a:spcBef>
              <a:buClr>
                <a:srgbClr val="CCCAFF"/>
              </a:buClr>
              <a:buSzPct val="69000"/>
              <a:buFont typeface="Wingdings" pitchFamily="2" charset="2"/>
              <a:buChar char="¡"/>
              <a:tabLst>
                <a:tab pos="320516" algn="l"/>
                <a:tab pos="1243603" algn="l"/>
                <a:tab pos="2166690" algn="l"/>
                <a:tab pos="3089777" algn="l"/>
                <a:tab pos="4012863" algn="l"/>
                <a:tab pos="4935950" algn="l"/>
                <a:tab pos="5859037" algn="l"/>
                <a:tab pos="6782124" algn="l"/>
                <a:tab pos="7705211" algn="l"/>
                <a:tab pos="8628297" algn="l"/>
                <a:tab pos="9551384" algn="l"/>
              </a:tabLst>
            </a:pPr>
            <a:r>
              <a:rPr lang="en-US" sz="1800" dirty="0" smtClean="0">
                <a:solidFill>
                  <a:srgbClr val="000000"/>
                </a:solidFill>
                <a:cs typeface="Arial" charset="0"/>
                <a:sym typeface="Arial" charset="0"/>
              </a:rPr>
              <a:t>Whenever the router encounters a datagram it translates the address depending on what way the packet is headed</a:t>
            </a:r>
          </a:p>
          <a:p>
            <a:pPr>
              <a:lnSpc>
                <a:spcPct val="90000"/>
              </a:lnSpc>
              <a:spcBef>
                <a:spcPts val="454"/>
              </a:spcBef>
              <a:buClr>
                <a:srgbClr val="CCCAFF"/>
              </a:buClr>
              <a:buSzPct val="69000"/>
              <a:buFont typeface="Wingdings" pitchFamily="2" charset="2"/>
              <a:buChar char="¡"/>
              <a:tabLst>
                <a:tab pos="320516" algn="l"/>
                <a:tab pos="1243603" algn="l"/>
                <a:tab pos="2166690" algn="l"/>
                <a:tab pos="3089777" algn="l"/>
                <a:tab pos="4012863" algn="l"/>
                <a:tab pos="4935950" algn="l"/>
                <a:tab pos="5859037" algn="l"/>
                <a:tab pos="6782124" algn="l"/>
                <a:tab pos="7705211" algn="l"/>
                <a:tab pos="8628297" algn="l"/>
                <a:tab pos="9551384" algn="l"/>
              </a:tabLst>
            </a:pPr>
            <a:r>
              <a:rPr lang="en-US" sz="1800" dirty="0" smtClean="0">
                <a:solidFill>
                  <a:srgbClr val="000000"/>
                </a:solidFill>
                <a:cs typeface="Arial" charset="0"/>
                <a:sym typeface="Arial" charset="0"/>
              </a:rPr>
              <a:t>Usually any given internal IP address is bound to one of many IP addresses dynamically when it creates a session</a:t>
            </a:r>
          </a:p>
          <a:p>
            <a:pPr>
              <a:lnSpc>
                <a:spcPct val="90000"/>
              </a:lnSpc>
              <a:spcBef>
                <a:spcPts val="454"/>
              </a:spcBef>
              <a:buClr>
                <a:srgbClr val="CCCAFF"/>
              </a:buClr>
              <a:buSzPct val="69000"/>
              <a:buFont typeface="Wingdings" pitchFamily="2" charset="2"/>
              <a:buChar char="¡"/>
              <a:tabLst>
                <a:tab pos="320516" algn="l"/>
                <a:tab pos="1243603" algn="l"/>
                <a:tab pos="2166690" algn="l"/>
                <a:tab pos="3089777" algn="l"/>
                <a:tab pos="4012863" algn="l"/>
                <a:tab pos="4935950" algn="l"/>
                <a:tab pos="5859037" algn="l"/>
                <a:tab pos="6782124" algn="l"/>
                <a:tab pos="7705211" algn="l"/>
                <a:tab pos="8628297" algn="l"/>
                <a:tab pos="9551384" algn="l"/>
              </a:tabLst>
            </a:pPr>
            <a:r>
              <a:rPr lang="en-US" sz="1800" dirty="0" smtClean="0">
                <a:solidFill>
                  <a:srgbClr val="000000"/>
                </a:solidFill>
                <a:cs typeface="Arial" charset="0"/>
                <a:sym typeface="Arial" charset="0"/>
              </a:rPr>
              <a:t>NAT often needs to handle certain protocols like FTP in a special manner</a:t>
            </a:r>
          </a:p>
          <a:p>
            <a:pPr>
              <a:lnSpc>
                <a:spcPct val="90000"/>
              </a:lnSpc>
              <a:spcBef>
                <a:spcPts val="454"/>
              </a:spcBef>
              <a:buClr>
                <a:srgbClr val="CCCAFF"/>
              </a:buClr>
              <a:buSzPct val="69000"/>
              <a:buFont typeface="Wingdings" pitchFamily="2" charset="2"/>
              <a:buChar char="¡"/>
              <a:tabLst>
                <a:tab pos="320516" algn="l"/>
                <a:tab pos="1243603" algn="l"/>
                <a:tab pos="2166690" algn="l"/>
                <a:tab pos="3089777" algn="l"/>
                <a:tab pos="4012863" algn="l"/>
                <a:tab pos="4935950" algn="l"/>
                <a:tab pos="5859037" algn="l"/>
                <a:tab pos="6782124" algn="l"/>
                <a:tab pos="7705211" algn="l"/>
                <a:tab pos="8628297" algn="l"/>
                <a:tab pos="9551384" algn="l"/>
              </a:tabLst>
            </a:pPr>
            <a:r>
              <a:rPr lang="en-US" sz="1800" dirty="0" smtClean="0">
                <a:solidFill>
                  <a:srgbClr val="000000"/>
                </a:solidFill>
                <a:cs typeface="Arial" charset="0"/>
                <a:sym typeface="Arial" charset="0"/>
              </a:rPr>
              <a:t>While most NAT routers can handle popular protocols well, even when they need special attention, well, there are protocols which these routers cannot handle, and hence not all applications can run transparently through NAT.</a:t>
            </a:r>
          </a:p>
          <a:p>
            <a:pPr>
              <a:lnSpc>
                <a:spcPct val="90000"/>
              </a:lnSpc>
              <a:spcBef>
                <a:spcPts val="454"/>
              </a:spcBef>
              <a:tabLst>
                <a:tab pos="320516" algn="l"/>
                <a:tab pos="1243603" algn="l"/>
                <a:tab pos="2166690" algn="l"/>
                <a:tab pos="3089777" algn="l"/>
                <a:tab pos="4012863" algn="l"/>
                <a:tab pos="4935950" algn="l"/>
                <a:tab pos="5859037" algn="l"/>
                <a:tab pos="6782124" algn="l"/>
                <a:tab pos="7705211" algn="l"/>
                <a:tab pos="8628297" algn="l"/>
                <a:tab pos="9551384" algn="l"/>
              </a:tabLst>
            </a:pPr>
            <a:endParaRPr lang="en-US" dirty="0" smtClean="0">
              <a:solidFill>
                <a:srgbClr val="000000"/>
              </a:solidFill>
              <a:latin typeface="Times New Roman" pitchFamily="18" charset="0"/>
              <a:cs typeface="Times New Roman" pitchFamily="18" charset="0"/>
              <a:sym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F0E3682B-3316-449A-AADD-D7430BDC40B2}" type="slidenum">
              <a:rPr lang="it-IT" smtClean="0">
                <a:ea typeface="ヒラギノ角ゴ Pro W3" charset="0"/>
                <a:cs typeface="ヒラギノ角ゴ Pro W3" charset="0"/>
              </a:rPr>
              <a:pPr/>
              <a:t>33</a:t>
            </a:fld>
            <a:endParaRPr lang="it-IT" smtClean="0">
              <a:ea typeface="ヒラギノ角ゴ Pro W3" charset="0"/>
              <a:cs typeface="ヒラギノ角ゴ Pro W3" charset="0"/>
            </a:endParaRPr>
          </a:p>
        </p:txBody>
      </p:sp>
      <p:sp>
        <p:nvSpPr>
          <p:cNvPr id="59395" name="Rectangle 1026"/>
          <p:cNvSpPr>
            <a:spLocks noGrp="1" noRot="1" noChangeAspect="1" noChangeArrowheads="1" noTextEdit="1"/>
          </p:cNvSpPr>
          <p:nvPr>
            <p:ph type="sldImg"/>
          </p:nvPr>
        </p:nvSpPr>
        <p:spPr>
          <a:ln/>
        </p:spPr>
      </p:sp>
      <p:sp>
        <p:nvSpPr>
          <p:cNvPr id="59396" name="Rectangle 1027"/>
          <p:cNvSpPr>
            <a:spLocks noGrp="1" noChangeArrowheads="1"/>
          </p:cNvSpPr>
          <p:nvPr>
            <p:ph type="body" idx="1"/>
          </p:nvPr>
        </p:nvSpPr>
        <p:spPr>
          <a:xfrm>
            <a:off x="924560" y="4379595"/>
            <a:ext cx="5085080" cy="448204"/>
          </a:xfrm>
          <a:noFill/>
          <a:ln/>
        </p:spPr>
        <p:txBody>
          <a:bodyPr/>
          <a:lstStyle/>
          <a:p>
            <a:endParaRPr lang="it-IT" sz="1000"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182A58B1-B159-4D5A-A759-9F575DCE01E4}" type="slidenum">
              <a:rPr lang="it-IT" smtClean="0">
                <a:ea typeface="ヒラギノ角ゴ Pro W3" charset="0"/>
                <a:cs typeface="ヒラギノ角ゴ Pro W3" charset="0"/>
              </a:rPr>
              <a:pPr/>
              <a:t>35</a:t>
            </a:fld>
            <a:endParaRPr lang="it-IT" smtClean="0">
              <a:ea typeface="ヒラギノ角ゴ Pro W3" charset="0"/>
              <a:cs typeface="ヒラギノ角ゴ Pro W3"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24560" y="4379595"/>
            <a:ext cx="5085080" cy="886804"/>
          </a:xfrm>
          <a:noFill/>
          <a:ln/>
        </p:spPr>
        <p:txBody>
          <a:bodyPr/>
          <a:lstStyle/>
          <a:p>
            <a:endParaRPr lang="it-IT"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5"/>
          <p:cNvSpPr>
            <a:spLocks noGrp="1" noChangeArrowheads="1"/>
          </p:cNvSpPr>
          <p:nvPr>
            <p:ph type="sldNum"/>
          </p:nvPr>
        </p:nvSpPr>
        <p:spPr>
          <a:ln/>
        </p:spPr>
        <p:txBody>
          <a:bodyPr/>
          <a:lstStyle/>
          <a:p>
            <a:fld id="{96B4D61E-063E-437B-A941-41D4A8A832E3}" type="slidenum">
              <a:rPr lang="en-GB"/>
              <a:pPr/>
              <a:t>60</a:t>
            </a:fld>
            <a:endParaRPr lang="en-GB"/>
          </a:p>
        </p:txBody>
      </p:sp>
      <p:sp>
        <p:nvSpPr>
          <p:cNvPr id="31745" name="Text Box 1"/>
          <p:cNvSpPr txBox="1">
            <a:spLocks noChangeArrowheads="1"/>
          </p:cNvSpPr>
          <p:nvPr/>
        </p:nvSpPr>
        <p:spPr bwMode="auto">
          <a:xfrm>
            <a:off x="1155700" y="691515"/>
            <a:ext cx="4614775" cy="3455975"/>
          </a:xfrm>
          <a:prstGeom prst="rect">
            <a:avLst/>
          </a:prstGeom>
          <a:solidFill>
            <a:srgbClr val="FFFFFF"/>
          </a:solidFill>
          <a:ln w="9360">
            <a:solidFill>
              <a:srgbClr val="000000"/>
            </a:solidFill>
            <a:miter lim="800000"/>
            <a:headEnd/>
            <a:tailEnd/>
          </a:ln>
          <a:effectLst/>
        </p:spPr>
        <p:txBody>
          <a:bodyPr wrap="none" lIns="92309" tIns="46154" rIns="92309" bIns="46154" anchor="ctr"/>
          <a:lstStyle/>
          <a:p>
            <a:endParaRPr lang="en-US"/>
          </a:p>
        </p:txBody>
      </p:sp>
      <p:sp>
        <p:nvSpPr>
          <p:cNvPr id="31746" name="Rectangle 2"/>
          <p:cNvSpPr txBox="1">
            <a:spLocks noGrp="1" noChangeArrowheads="1"/>
          </p:cNvSpPr>
          <p:nvPr>
            <p:ph type="body"/>
          </p:nvPr>
        </p:nvSpPr>
        <p:spPr bwMode="auto">
          <a:xfrm>
            <a:off x="693420" y="4379595"/>
            <a:ext cx="5534519" cy="4237131"/>
          </a:xfrm>
          <a:prstGeom prst="rect">
            <a:avLst/>
          </a:prstGeom>
          <a:noFill/>
          <a:ln>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5"/>
          <p:cNvSpPr>
            <a:spLocks noGrp="1" noChangeArrowheads="1"/>
          </p:cNvSpPr>
          <p:nvPr>
            <p:ph type="sldNum"/>
          </p:nvPr>
        </p:nvSpPr>
        <p:spPr>
          <a:ln/>
        </p:spPr>
        <p:txBody>
          <a:bodyPr/>
          <a:lstStyle/>
          <a:p>
            <a:fld id="{62D4840D-4B5B-4B31-9C9B-4A88CE9FBBCA}" type="slidenum">
              <a:rPr lang="en-GB"/>
              <a:pPr/>
              <a:t>61</a:t>
            </a:fld>
            <a:endParaRPr lang="en-GB"/>
          </a:p>
        </p:txBody>
      </p:sp>
      <p:sp>
        <p:nvSpPr>
          <p:cNvPr id="33793" name="Text Box 1"/>
          <p:cNvSpPr txBox="1">
            <a:spLocks noChangeArrowheads="1"/>
          </p:cNvSpPr>
          <p:nvPr/>
        </p:nvSpPr>
        <p:spPr bwMode="auto">
          <a:xfrm>
            <a:off x="1155700" y="691515"/>
            <a:ext cx="4614775" cy="3455975"/>
          </a:xfrm>
          <a:prstGeom prst="rect">
            <a:avLst/>
          </a:prstGeom>
          <a:solidFill>
            <a:srgbClr val="FFFFFF"/>
          </a:solidFill>
          <a:ln w="9360">
            <a:solidFill>
              <a:srgbClr val="000000"/>
            </a:solidFill>
            <a:miter lim="800000"/>
            <a:headEnd/>
            <a:tailEnd/>
          </a:ln>
          <a:effectLst/>
        </p:spPr>
        <p:txBody>
          <a:bodyPr wrap="none" lIns="92309" tIns="46154" rIns="92309" bIns="46154" anchor="ctr"/>
          <a:lstStyle/>
          <a:p>
            <a:endParaRPr lang="en-US"/>
          </a:p>
        </p:txBody>
      </p:sp>
      <p:sp>
        <p:nvSpPr>
          <p:cNvPr id="33794" name="Rectangle 2"/>
          <p:cNvSpPr txBox="1">
            <a:spLocks noGrp="1" noChangeArrowheads="1"/>
          </p:cNvSpPr>
          <p:nvPr>
            <p:ph type="body"/>
          </p:nvPr>
        </p:nvSpPr>
        <p:spPr bwMode="auto">
          <a:xfrm>
            <a:off x="693420" y="4379595"/>
            <a:ext cx="5534519" cy="4237131"/>
          </a:xfrm>
          <a:prstGeom prst="rect">
            <a:avLst/>
          </a:prstGeom>
          <a:noFill/>
          <a:ln>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5"/>
          <p:cNvSpPr>
            <a:spLocks noGrp="1" noChangeArrowheads="1"/>
          </p:cNvSpPr>
          <p:nvPr>
            <p:ph type="sldNum"/>
          </p:nvPr>
        </p:nvSpPr>
        <p:spPr>
          <a:ln/>
        </p:spPr>
        <p:txBody>
          <a:bodyPr/>
          <a:lstStyle/>
          <a:p>
            <a:fld id="{468048A3-7749-4439-920D-50C611E121AA}" type="slidenum">
              <a:rPr lang="en-GB"/>
              <a:pPr/>
              <a:t>62</a:t>
            </a:fld>
            <a:endParaRPr lang="en-GB"/>
          </a:p>
        </p:txBody>
      </p:sp>
      <p:sp>
        <p:nvSpPr>
          <p:cNvPr id="38913" name="Text Box 1"/>
          <p:cNvSpPr txBox="1">
            <a:spLocks noChangeArrowheads="1"/>
          </p:cNvSpPr>
          <p:nvPr/>
        </p:nvSpPr>
        <p:spPr bwMode="auto">
          <a:xfrm>
            <a:off x="1155700" y="691515"/>
            <a:ext cx="4614775" cy="3455975"/>
          </a:xfrm>
          <a:prstGeom prst="rect">
            <a:avLst/>
          </a:prstGeom>
          <a:solidFill>
            <a:srgbClr val="FFFFFF"/>
          </a:solidFill>
          <a:ln w="9360">
            <a:solidFill>
              <a:srgbClr val="000000"/>
            </a:solidFill>
            <a:miter lim="800000"/>
            <a:headEnd/>
            <a:tailEnd/>
          </a:ln>
          <a:effectLst/>
        </p:spPr>
        <p:txBody>
          <a:bodyPr wrap="none" lIns="92309" tIns="46154" rIns="92309" bIns="46154" anchor="ctr"/>
          <a:lstStyle/>
          <a:p>
            <a:endParaRPr lang="en-US"/>
          </a:p>
        </p:txBody>
      </p:sp>
      <p:sp>
        <p:nvSpPr>
          <p:cNvPr id="38914" name="Rectangle 2"/>
          <p:cNvSpPr txBox="1">
            <a:spLocks noGrp="1" noChangeArrowheads="1"/>
          </p:cNvSpPr>
          <p:nvPr>
            <p:ph type="body"/>
          </p:nvPr>
        </p:nvSpPr>
        <p:spPr bwMode="auto">
          <a:xfrm>
            <a:off x="693420" y="4379595"/>
            <a:ext cx="5534519" cy="4237131"/>
          </a:xfrm>
          <a:prstGeom prst="rect">
            <a:avLst/>
          </a:prstGeom>
          <a:noFill/>
          <a:ln>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15"/>
          <p:cNvSpPr>
            <a:spLocks noGrp="1" noChangeArrowheads="1"/>
          </p:cNvSpPr>
          <p:nvPr>
            <p:ph type="sldNum"/>
          </p:nvPr>
        </p:nvSpPr>
        <p:spPr>
          <a:ln/>
        </p:spPr>
        <p:txBody>
          <a:bodyPr/>
          <a:lstStyle/>
          <a:p>
            <a:fld id="{36819C28-E5FE-4667-9D0D-E87C58D38B8C}" type="slidenum">
              <a:rPr lang="en-GB"/>
              <a:pPr/>
              <a:t>63</a:t>
            </a:fld>
            <a:endParaRPr lang="en-GB"/>
          </a:p>
        </p:txBody>
      </p:sp>
      <p:sp>
        <p:nvSpPr>
          <p:cNvPr id="39937" name="Text Box 1"/>
          <p:cNvSpPr txBox="1">
            <a:spLocks noChangeArrowheads="1"/>
          </p:cNvSpPr>
          <p:nvPr/>
        </p:nvSpPr>
        <p:spPr bwMode="auto">
          <a:xfrm>
            <a:off x="1155700" y="691515"/>
            <a:ext cx="4614775" cy="3455975"/>
          </a:xfrm>
          <a:prstGeom prst="rect">
            <a:avLst/>
          </a:prstGeom>
          <a:solidFill>
            <a:srgbClr val="FFFFFF"/>
          </a:solidFill>
          <a:ln w="9360">
            <a:solidFill>
              <a:srgbClr val="000000"/>
            </a:solidFill>
            <a:miter lim="800000"/>
            <a:headEnd/>
            <a:tailEnd/>
          </a:ln>
          <a:effectLst/>
        </p:spPr>
        <p:txBody>
          <a:bodyPr wrap="none" lIns="92309" tIns="46154" rIns="92309" bIns="46154" anchor="ctr"/>
          <a:lstStyle/>
          <a:p>
            <a:endParaRPr lang="en-US"/>
          </a:p>
        </p:txBody>
      </p:sp>
      <p:sp>
        <p:nvSpPr>
          <p:cNvPr id="39938" name="Rectangle 2"/>
          <p:cNvSpPr txBox="1">
            <a:spLocks noGrp="1" noChangeArrowheads="1"/>
          </p:cNvSpPr>
          <p:nvPr>
            <p:ph type="body"/>
          </p:nvPr>
        </p:nvSpPr>
        <p:spPr bwMode="auto">
          <a:xfrm>
            <a:off x="693420" y="4379595"/>
            <a:ext cx="5534519" cy="4237131"/>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A0769699-0B79-42FE-AED2-7DD9982DD72A}" type="slidenum">
              <a:rPr lang="en-US" smtClean="0">
                <a:ea typeface="ヒラギノ角ゴ Pro W3" charset="0"/>
                <a:cs typeface="ヒラギノ角ゴ Pro W3" charset="0"/>
              </a:rPr>
              <a:pPr/>
              <a:t>2</a:t>
            </a:fld>
            <a:endParaRPr lang="en-US" smtClean="0">
              <a:ea typeface="ヒラギノ角ゴ Pro W3" charset="0"/>
              <a:cs typeface="ヒラギノ角ゴ Pro W3" charset="0"/>
            </a:endParaRPr>
          </a:p>
        </p:txBody>
      </p:sp>
      <p:sp>
        <p:nvSpPr>
          <p:cNvPr id="39939" name="Rectangle 1"/>
          <p:cNvSpPr>
            <a:spLocks noGrp="1" noRot="1" noChangeAspect="1" noChangeArrowheads="1" noTextEdit="1"/>
          </p:cNvSpPr>
          <p:nvPr>
            <p:ph type="sldImg"/>
          </p:nvPr>
        </p:nvSpPr>
        <p:spPr>
          <a:solidFill>
            <a:srgbClr val="FFFFFF"/>
          </a:solidFill>
          <a:ln/>
        </p:spPr>
      </p:sp>
      <p:sp>
        <p:nvSpPr>
          <p:cNvPr id="39940" name="Rectangle 2"/>
          <p:cNvSpPr>
            <a:spLocks noGrp="1" noChangeArrowheads="1"/>
          </p:cNvSpPr>
          <p:nvPr>
            <p:ph type="body" idx="1"/>
          </p:nvPr>
        </p:nvSpPr>
        <p:spPr>
          <a:noFill/>
          <a:ln/>
        </p:spPr>
        <p:txBody>
          <a:bodyPr/>
          <a:lstStyle/>
          <a:p>
            <a:pPr marL="1153859" indent="-230772" algn="just">
              <a:lnSpc>
                <a:spcPct val="84000"/>
              </a:lnSpc>
              <a:tabLst>
                <a:tab pos="1320527" algn="l"/>
                <a:tab pos="2243614" algn="l"/>
                <a:tab pos="3166701" algn="l"/>
                <a:tab pos="4089787" algn="l"/>
                <a:tab pos="5012874" algn="l"/>
                <a:tab pos="5935961" algn="l"/>
                <a:tab pos="6859048" algn="l"/>
                <a:tab pos="7782135" algn="l"/>
                <a:tab pos="8705221" algn="l"/>
                <a:tab pos="9628308" algn="l"/>
                <a:tab pos="10551395" algn="l"/>
                <a:tab pos="10615498" algn="l"/>
              </a:tabLst>
            </a:pPr>
            <a:endParaRPr lang="en-US" sz="1000" dirty="0" smtClean="0">
              <a:solidFill>
                <a:srgbClr val="000000"/>
              </a:solidFill>
              <a:cs typeface="Arial" charset="0"/>
              <a:sym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9CC6932F-67BE-44E9-A5A4-0495A03DA587}" type="slidenum">
              <a:rPr lang="en-US" smtClean="0">
                <a:ea typeface="ヒラギノ角ゴ Pro W3" charset="0"/>
                <a:cs typeface="ヒラギノ角ゴ Pro W3" charset="0"/>
              </a:rPr>
              <a:pPr/>
              <a:t>7</a:t>
            </a:fld>
            <a:endParaRPr lang="en-US" smtClean="0">
              <a:ea typeface="ヒラギノ角ゴ Pro W3" charset="0"/>
              <a:cs typeface="ヒラギノ角ゴ Pro W3" charset="0"/>
            </a:endParaRPr>
          </a:p>
        </p:txBody>
      </p:sp>
      <p:sp>
        <p:nvSpPr>
          <p:cNvPr id="43011" name="Rectangle 1"/>
          <p:cNvSpPr>
            <a:spLocks noGrp="1" noRot="1" noChangeAspect="1" noChangeArrowheads="1" noTextEdit="1"/>
          </p:cNvSpPr>
          <p:nvPr>
            <p:ph type="sldImg"/>
          </p:nvPr>
        </p:nvSpPr>
        <p:spPr>
          <a:solidFill>
            <a:srgbClr val="FFFFFF"/>
          </a:solidFill>
          <a:ln/>
        </p:spPr>
      </p:sp>
      <p:sp>
        <p:nvSpPr>
          <p:cNvPr id="43012" name="Rectangle 2"/>
          <p:cNvSpPr>
            <a:spLocks noGrp="1" noChangeArrowheads="1"/>
          </p:cNvSpPr>
          <p:nvPr>
            <p:ph type="body" idx="1"/>
          </p:nvPr>
        </p:nvSpPr>
        <p:spPr>
          <a:noFill/>
          <a:ln/>
        </p:spPr>
        <p:txBody>
          <a:bodyPr/>
          <a:lstStyle/>
          <a:p>
            <a:pPr marL="40065">
              <a:spcBef>
                <a:spcPts val="454"/>
              </a:spcBef>
            </a:pPr>
            <a:endParaRPr lang="en-US" dirty="0" smtClean="0">
              <a:solidFill>
                <a:srgbClr val="000000"/>
              </a:solidFill>
              <a:latin typeface="Times New Roman" pitchFamily="18" charset="0"/>
              <a:cs typeface="Times New Roman" pitchFamily="18" charset="0"/>
              <a:sym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endParaRPr lang="it-IT" smtClean="0"/>
          </a:p>
        </p:txBody>
      </p:sp>
      <p:sp>
        <p:nvSpPr>
          <p:cNvPr id="40964" name="Slide Number Placeholder 3"/>
          <p:cNvSpPr>
            <a:spLocks noGrp="1"/>
          </p:cNvSpPr>
          <p:nvPr>
            <p:ph type="sldNum" sz="quarter" idx="5"/>
          </p:nvPr>
        </p:nvSpPr>
        <p:spPr>
          <a:noFill/>
        </p:spPr>
        <p:txBody>
          <a:bodyPr/>
          <a:lstStyle/>
          <a:p>
            <a:fld id="{B3220524-DA73-4941-935B-54621BFCB649}" type="slidenum">
              <a:rPr lang="en-US" smtClean="0"/>
              <a:pPr/>
              <a:t>9</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pPr eaLnBrk="1" hangingPunct="1"/>
            <a:endParaRPr lang="it-IT" smtClean="0"/>
          </a:p>
        </p:txBody>
      </p:sp>
      <p:sp>
        <p:nvSpPr>
          <p:cNvPr id="41988" name="Slide Number Placeholder 3"/>
          <p:cNvSpPr>
            <a:spLocks noGrp="1"/>
          </p:cNvSpPr>
          <p:nvPr>
            <p:ph type="sldNum" sz="quarter" idx="5"/>
          </p:nvPr>
        </p:nvSpPr>
        <p:spPr>
          <a:noFill/>
        </p:spPr>
        <p:txBody>
          <a:bodyPr/>
          <a:lstStyle/>
          <a:p>
            <a:fld id="{62997122-C771-418A-BE1A-826BA96E121D}" type="slidenum">
              <a:rPr lang="en-US" smtClean="0">
                <a:ea typeface="ヒラギノ角ゴ Pro W3" charset="0"/>
                <a:cs typeface="ヒラギノ角ゴ Pro W3" charset="0"/>
              </a:rPr>
              <a:pPr/>
              <a:t>11</a:t>
            </a:fld>
            <a:endParaRPr lang="en-US" smtClean="0">
              <a:ea typeface="ヒラギノ角ゴ Pro W3" charset="0"/>
              <a:cs typeface="ヒラギノ角ゴ Pro W3"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C0E275E-A216-904D-9D69-19F31E9E9CDF}" type="slidenum">
              <a:rPr lang="en-US" smtClean="0"/>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51A82774-EFE4-41DE-9F27-46D464D0B406}" type="slidenum">
              <a:rPr lang="en-US" smtClean="0">
                <a:ea typeface="ヒラギノ角ゴ Pro W3" charset="0"/>
                <a:cs typeface="ヒラギノ角ゴ Pro W3" charset="0"/>
              </a:rPr>
              <a:pPr/>
              <a:t>15</a:t>
            </a:fld>
            <a:endParaRPr lang="en-US" smtClean="0">
              <a:ea typeface="ヒラギノ角ゴ Pro W3" charset="0"/>
              <a:cs typeface="ヒラギノ角ゴ Pro W3" charset="0"/>
            </a:endParaRPr>
          </a:p>
        </p:txBody>
      </p:sp>
      <p:sp>
        <p:nvSpPr>
          <p:cNvPr id="45059" name="Rectangle 1"/>
          <p:cNvSpPr>
            <a:spLocks noGrp="1" noRot="1" noChangeAspect="1" noChangeArrowheads="1" noTextEdit="1"/>
          </p:cNvSpPr>
          <p:nvPr>
            <p:ph type="sldImg"/>
          </p:nvPr>
        </p:nvSpPr>
        <p:spPr>
          <a:solidFill>
            <a:srgbClr val="FFFFFF"/>
          </a:solidFill>
          <a:ln/>
        </p:spPr>
      </p:sp>
      <p:sp>
        <p:nvSpPr>
          <p:cNvPr id="45060" name="Rectangle 2"/>
          <p:cNvSpPr>
            <a:spLocks noGrp="1" noChangeArrowheads="1"/>
          </p:cNvSpPr>
          <p:nvPr>
            <p:ph type="body" idx="1"/>
          </p:nvPr>
        </p:nvSpPr>
        <p:spPr>
          <a:noFill/>
          <a:ln/>
        </p:spPr>
        <p:txBody>
          <a:bodyPr/>
          <a:lstStyle/>
          <a:p>
            <a:pPr marL="40065">
              <a:spcBef>
                <a:spcPts val="454"/>
              </a:spcBef>
            </a:pPr>
            <a:r>
              <a:rPr lang="en-US" dirty="0" smtClean="0">
                <a:solidFill>
                  <a:srgbClr val="000000"/>
                </a:solidFill>
                <a:latin typeface="Times New Roman" pitchFamily="18" charset="0"/>
                <a:cs typeface="Times New Roman" pitchFamily="18" charset="0"/>
                <a:sym typeface="Times New Roman" pitchFamily="18" charset="0"/>
              </a:rPr>
              <a:t>MAC addresses can be permanently burned in (BIA), or be a locally administered address (LAA) set by an administrator. </a:t>
            </a:r>
            <a:r>
              <a:rPr lang="en-US" sz="1100" dirty="0" smtClean="0">
                <a:solidFill>
                  <a:srgbClr val="000000"/>
                </a:solidFill>
                <a:cs typeface="Arial" charset="0"/>
                <a:sym typeface="Arial" charset="0"/>
              </a:rPr>
              <a:t>A MAC address starting out with 00-08-74 for instance is assigned by Dell, while one starting out with 00-0a-95 is assigned by Apple. Despite the IEEE limitations on LAAs, most OSs allow you to specify an arbitrary MAC for an interface.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4DA15534-06A2-F44F-91B4-F032781695AD}" type="slidenum">
              <a:rPr lang="en-US">
                <a:latin typeface="Times New Roman" pitchFamily="-111" charset="0"/>
              </a:rPr>
              <a:pPr/>
              <a:t>28</a:t>
            </a:fld>
            <a:endParaRPr lang="en-US">
              <a:latin typeface="Times New Roman" pitchFamily="-111"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n-US">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5E14E1E1-22DE-9445-A65F-711BA5A6B706}" type="slidenum">
              <a:rPr lang="en-US">
                <a:latin typeface="Times New Roman" pitchFamily="-111" charset="0"/>
              </a:rPr>
              <a:pPr/>
              <a:t>29</a:t>
            </a:fld>
            <a:endParaRPr lang="en-US">
              <a:latin typeface="Times New Roman" pitchFamily="-111"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n-US">
              <a:latin typeface="Times New Roman" pitchFamily="-111" charset="0"/>
              <a:ea typeface="ＭＳ Ｐゴシック" pitchFamily="-111" charset="-128"/>
              <a:cs typeface="ＭＳ Ｐゴシック" pitchFamily="-111"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668EBA1-0AF9-F848-8B48-B66C57918B62}" type="datetime1">
              <a:rPr lang="en-US" smtClean="0"/>
              <a:t>3/16/16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lgn="r">
              <a:defRPr/>
            </a:lvl1pPr>
          </a:lstStyle>
          <a:p>
            <a:fld id="{F4E9DE0C-EFE3-CE47-9792-88F31C147F5B}"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EFC8616-8E84-7C41-AE65-B38252B085E7}" type="datetime1">
              <a:rPr lang="en-US" smtClean="0"/>
              <a:t>3/16/16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lgn="r">
              <a:defRPr/>
            </a:lvl1pPr>
          </a:lstStyle>
          <a:p>
            <a:fld id="{F4E9DE0C-EFE3-CE47-9792-88F31C147F5B}"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CE2786F-7093-3049-86AC-04508332F686}" type="datetime1">
              <a:rPr lang="en-US" smtClean="0"/>
              <a:t>3/16/16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lgn="r">
              <a:defRPr/>
            </a:lvl1pPr>
          </a:lstStyle>
          <a:p>
            <a:fld id="{F4E9DE0C-EFE3-CE47-9792-88F31C147F5B}"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fld id="{7E70808C-2B7D-8A4D-9744-2E7F882972DB}" type="datetime1">
              <a:rPr lang="en-US" smtClean="0"/>
              <a:t>3/16/16</a:t>
            </a:fld>
            <a:endParaRPr lang="en-US" dirty="0"/>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a:xfrm>
            <a:off x="6553200" y="6356350"/>
            <a:ext cx="2133600" cy="365125"/>
          </a:xfrm>
          <a:prstGeom prst="rect">
            <a:avLst/>
          </a:prstGeom>
        </p:spPr>
        <p:txBody>
          <a:bodyPr/>
          <a:lstStyle>
            <a:lvl1pPr algn="r">
              <a:defRPr/>
            </a:lvl1pPr>
          </a:lstStyle>
          <a:p>
            <a:pPr>
              <a:defRPr/>
            </a:pPr>
            <a:fld id="{1F1688CE-F6B2-42DE-B847-7BD665D29604}" type="slidenum">
              <a:rPr lang="en-US" smtClean="0"/>
              <a:pPr>
                <a:defRPr/>
              </a:pPr>
              <a:t>‹#›</a:t>
            </a:fld>
            <a:endParaRPr lang="en-US" dirty="0"/>
          </a:p>
        </p:txBody>
      </p:sp>
    </p:spTree>
  </p:cSld>
  <p:clrMapOvr>
    <a:masterClrMapping/>
  </p:clrMapOvr>
  <p:transition xmlns:p14="http://schemas.microsoft.com/office/powerpoint/2010/mai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388F80A-0584-EC4C-861A-811EDE931B2B}" type="datetime1">
              <a:rPr lang="en-US" smtClean="0"/>
              <a:t>3/16/16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lgn="r">
              <a:defRPr/>
            </a:lvl1pPr>
          </a:lstStyle>
          <a:p>
            <a:fld id="{F4E9DE0C-EFE3-CE47-9792-88F31C147F5B}"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DB49EAA3-7391-CD4F-A763-39A5D3E877DA}" type="datetime1">
              <a:rPr lang="en-US" smtClean="0"/>
              <a:t>3/16/16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lvl1pPr algn="r">
              <a:defRPr/>
            </a:lvl1pPr>
          </a:lstStyle>
          <a:p>
            <a:fld id="{F4E9DE0C-EFE3-CE47-9792-88F31C147F5B}"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98D30C90-279E-7D43-ADE3-6E753FDA56D7}" type="datetime1">
              <a:rPr lang="en-US" smtClean="0"/>
              <a:t>3/16/16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lgn="r">
              <a:defRPr/>
            </a:lvl1pPr>
          </a:lstStyle>
          <a:p>
            <a:fld id="{F4E9DE0C-EFE3-CE47-9792-88F31C147F5B}"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3B70CE37-9E02-A84E-9D6A-B28548DBD06B}" type="datetime1">
              <a:rPr lang="en-US" smtClean="0"/>
              <a:t>3/16/16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lvl1pPr algn="r">
              <a:defRPr/>
            </a:lvl1pPr>
          </a:lstStyle>
          <a:p>
            <a:fld id="{F4E9DE0C-EFE3-CE47-9792-88F31C147F5B}"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091152D2-0008-B640-8B0E-1B1A89CFD92A}" type="datetime1">
              <a:rPr lang="en-US" smtClean="0"/>
              <a:t>3/16/16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lvl1pPr algn="r">
              <a:defRPr/>
            </a:lvl1pPr>
          </a:lstStyle>
          <a:p>
            <a:fld id="{F4E9DE0C-EFE3-CE47-9792-88F31C147F5B}" type="slidenum">
              <a:rPr lang="en-US" smtClean="0"/>
              <a:pPr/>
              <a:t>‹#›</a:t>
            </a:fld>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5E765E3F-275D-154E-89D7-6596C0AEFF44}" type="datetime1">
              <a:rPr lang="en-US" smtClean="0"/>
              <a:t>3/16/16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lvl1pPr algn="r">
              <a:defRPr/>
            </a:lvl1pPr>
          </a:lstStyle>
          <a:p>
            <a:fld id="{F4E9DE0C-EFE3-CE47-9792-88F31C147F5B}"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503E7DE9-2A0A-9744-BD6C-44950468E85F}" type="datetime1">
              <a:rPr lang="en-US" smtClean="0"/>
              <a:t>3/16/16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lgn="r">
              <a:defRPr/>
            </a:lvl1pPr>
          </a:lstStyle>
          <a:p>
            <a:fld id="{F4E9DE0C-EFE3-CE47-9792-88F31C147F5B}"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058F14CB-A0D3-DB4B-B76D-1B0957B31B5D}" type="datetime1">
              <a:rPr lang="en-US" smtClean="0"/>
              <a:t>3/16/16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lvl1pPr algn="r">
              <a:defRPr/>
            </a:lvl1pPr>
          </a:lstStyle>
          <a:p>
            <a:fld id="{F4E9DE0C-EFE3-CE47-9792-88F31C147F5B}"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iming>
    <p:tnLst>
      <p:par>
        <p:cTn xmlns:p14="http://schemas.microsoft.com/office/powerpoint/2010/main" id="1" dur="indefinite" restart="never" nodeType="tmRoot"/>
      </p:par>
    </p:tnLst>
  </p:timing>
  <p:hf hdr="0" ftr="0" dt="0"/>
  <p:txStyles>
    <p:titleStyle>
      <a:lvl1pPr algn="ctr" defTabSz="457200" rtl="0" eaLnBrk="1" latinLnBrk="0" hangingPunct="1">
        <a:spcBef>
          <a:spcPct val="0"/>
        </a:spcBef>
        <a:buNone/>
        <a:defRPr sz="4400" b="1" kern="1200">
          <a:solidFill>
            <a:srgbClr val="0000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oleObject" Target="../embeddings/oleObject1.bin"/><Relationship Id="rId5" Type="http://schemas.openxmlformats.org/officeDocument/2006/relationships/image" Target="../media/image3.wmf"/><Relationship Id="rId6" Type="http://schemas.openxmlformats.org/officeDocument/2006/relationships/oleObject" Target="../embeddings/oleObject2.bin"/><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7.bin"/><Relationship Id="rId20" Type="http://schemas.openxmlformats.org/officeDocument/2006/relationships/oleObject" Target="../embeddings/oleObject15.bin"/><Relationship Id="rId21" Type="http://schemas.openxmlformats.org/officeDocument/2006/relationships/oleObject" Target="../embeddings/oleObject16.bin"/><Relationship Id="rId22" Type="http://schemas.openxmlformats.org/officeDocument/2006/relationships/oleObject" Target="../embeddings/oleObject17.bin"/><Relationship Id="rId23" Type="http://schemas.openxmlformats.org/officeDocument/2006/relationships/oleObject" Target="../embeddings/oleObject18.bin"/><Relationship Id="rId24" Type="http://schemas.openxmlformats.org/officeDocument/2006/relationships/oleObject" Target="../embeddings/oleObject19.bin"/><Relationship Id="rId25" Type="http://schemas.openxmlformats.org/officeDocument/2006/relationships/oleObject" Target="../embeddings/oleObject20.bin"/><Relationship Id="rId10" Type="http://schemas.openxmlformats.org/officeDocument/2006/relationships/oleObject" Target="../embeddings/oleObject8.bin"/><Relationship Id="rId11" Type="http://schemas.openxmlformats.org/officeDocument/2006/relationships/oleObject" Target="../embeddings/oleObject9.bin"/><Relationship Id="rId12" Type="http://schemas.openxmlformats.org/officeDocument/2006/relationships/oleObject" Target="../embeddings/oleObject10.bin"/><Relationship Id="rId13" Type="http://schemas.openxmlformats.org/officeDocument/2006/relationships/oleObject" Target="../embeddings/oleObject11.bin"/><Relationship Id="rId14" Type="http://schemas.openxmlformats.org/officeDocument/2006/relationships/image" Target="../media/image7.wmf"/><Relationship Id="rId15" Type="http://schemas.openxmlformats.org/officeDocument/2006/relationships/oleObject" Target="../embeddings/oleObject12.bin"/><Relationship Id="rId16" Type="http://schemas.openxmlformats.org/officeDocument/2006/relationships/oleObject" Target="../embeddings/oleObject13.bin"/><Relationship Id="rId17" Type="http://schemas.openxmlformats.org/officeDocument/2006/relationships/image" Target="../media/image8.wmf"/><Relationship Id="rId18" Type="http://schemas.openxmlformats.org/officeDocument/2006/relationships/oleObject" Target="../embeddings/oleObject14.bin"/><Relationship Id="rId19" Type="http://schemas.openxmlformats.org/officeDocument/2006/relationships/image" Target="../media/image9.wmf"/><Relationship Id="rId1" Type="http://schemas.openxmlformats.org/officeDocument/2006/relationships/vmlDrawing" Target="../drawings/vmlDrawing2.vml"/><Relationship Id="rId2" Type="http://schemas.openxmlformats.org/officeDocument/2006/relationships/slideLayout" Target="../slideLayouts/slideLayout4.xml"/><Relationship Id="rId3" Type="http://schemas.openxmlformats.org/officeDocument/2006/relationships/oleObject" Target="../embeddings/oleObject3.bin"/><Relationship Id="rId4" Type="http://schemas.openxmlformats.org/officeDocument/2006/relationships/image" Target="../media/image5.wmf"/><Relationship Id="rId5" Type="http://schemas.openxmlformats.org/officeDocument/2006/relationships/oleObject" Target="../embeddings/oleObject4.bin"/><Relationship Id="rId6" Type="http://schemas.openxmlformats.org/officeDocument/2006/relationships/image" Target="../media/image6.wmf"/><Relationship Id="rId7" Type="http://schemas.openxmlformats.org/officeDocument/2006/relationships/oleObject" Target="../embeddings/oleObject5.bin"/><Relationship Id="rId8" Type="http://schemas.openxmlformats.org/officeDocument/2006/relationships/oleObject" Target="../embeddings/oleObject6.bin"/></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25.bin"/><Relationship Id="rId20" Type="http://schemas.openxmlformats.org/officeDocument/2006/relationships/oleObject" Target="../embeddings/oleObject33.bin"/><Relationship Id="rId21" Type="http://schemas.openxmlformats.org/officeDocument/2006/relationships/oleObject" Target="../embeddings/oleObject34.bin"/><Relationship Id="rId22" Type="http://schemas.openxmlformats.org/officeDocument/2006/relationships/oleObject" Target="../embeddings/oleObject35.bin"/><Relationship Id="rId23" Type="http://schemas.openxmlformats.org/officeDocument/2006/relationships/oleObject" Target="../embeddings/oleObject36.bin"/><Relationship Id="rId24" Type="http://schemas.openxmlformats.org/officeDocument/2006/relationships/oleObject" Target="../embeddings/oleObject37.bin"/><Relationship Id="rId25" Type="http://schemas.openxmlformats.org/officeDocument/2006/relationships/oleObject" Target="../embeddings/oleObject38.bin"/><Relationship Id="rId10" Type="http://schemas.openxmlformats.org/officeDocument/2006/relationships/oleObject" Target="../embeddings/oleObject26.bin"/><Relationship Id="rId11" Type="http://schemas.openxmlformats.org/officeDocument/2006/relationships/oleObject" Target="../embeddings/oleObject27.bin"/><Relationship Id="rId12" Type="http://schemas.openxmlformats.org/officeDocument/2006/relationships/oleObject" Target="../embeddings/oleObject28.bin"/><Relationship Id="rId13" Type="http://schemas.openxmlformats.org/officeDocument/2006/relationships/oleObject" Target="../embeddings/oleObject29.bin"/><Relationship Id="rId14" Type="http://schemas.openxmlformats.org/officeDocument/2006/relationships/image" Target="../media/image7.wmf"/><Relationship Id="rId15" Type="http://schemas.openxmlformats.org/officeDocument/2006/relationships/oleObject" Target="../embeddings/oleObject30.bin"/><Relationship Id="rId16" Type="http://schemas.openxmlformats.org/officeDocument/2006/relationships/oleObject" Target="../embeddings/oleObject31.bin"/><Relationship Id="rId17" Type="http://schemas.openxmlformats.org/officeDocument/2006/relationships/image" Target="../media/image8.wmf"/><Relationship Id="rId18" Type="http://schemas.openxmlformats.org/officeDocument/2006/relationships/oleObject" Target="../embeddings/oleObject32.bin"/><Relationship Id="rId19" Type="http://schemas.openxmlformats.org/officeDocument/2006/relationships/image" Target="../media/image9.wmf"/><Relationship Id="rId1" Type="http://schemas.openxmlformats.org/officeDocument/2006/relationships/vmlDrawing" Target="../drawings/vmlDrawing3.vml"/><Relationship Id="rId2" Type="http://schemas.openxmlformats.org/officeDocument/2006/relationships/slideLayout" Target="../slideLayouts/slideLayout4.xml"/><Relationship Id="rId3" Type="http://schemas.openxmlformats.org/officeDocument/2006/relationships/oleObject" Target="../embeddings/oleObject21.bin"/><Relationship Id="rId4" Type="http://schemas.openxmlformats.org/officeDocument/2006/relationships/image" Target="../media/image5.wmf"/><Relationship Id="rId5" Type="http://schemas.openxmlformats.org/officeDocument/2006/relationships/oleObject" Target="../embeddings/oleObject22.bin"/><Relationship Id="rId6" Type="http://schemas.openxmlformats.org/officeDocument/2006/relationships/image" Target="../media/image6.wmf"/><Relationship Id="rId7" Type="http://schemas.openxmlformats.org/officeDocument/2006/relationships/oleObject" Target="../embeddings/oleObject23.bin"/><Relationship Id="rId8" Type="http://schemas.openxmlformats.org/officeDocument/2006/relationships/oleObject" Target="../embeddings/oleObject24.bin"/></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43.bin"/><Relationship Id="rId20" Type="http://schemas.openxmlformats.org/officeDocument/2006/relationships/oleObject" Target="../embeddings/oleObject51.bin"/><Relationship Id="rId21" Type="http://schemas.openxmlformats.org/officeDocument/2006/relationships/oleObject" Target="../embeddings/oleObject52.bin"/><Relationship Id="rId22" Type="http://schemas.openxmlformats.org/officeDocument/2006/relationships/oleObject" Target="../embeddings/oleObject53.bin"/><Relationship Id="rId10" Type="http://schemas.openxmlformats.org/officeDocument/2006/relationships/oleObject" Target="../embeddings/oleObject44.bin"/><Relationship Id="rId11" Type="http://schemas.openxmlformats.org/officeDocument/2006/relationships/oleObject" Target="../embeddings/oleObject45.bin"/><Relationship Id="rId12" Type="http://schemas.openxmlformats.org/officeDocument/2006/relationships/oleObject" Target="../embeddings/oleObject46.bin"/><Relationship Id="rId13" Type="http://schemas.openxmlformats.org/officeDocument/2006/relationships/oleObject" Target="../embeddings/oleObject47.bin"/><Relationship Id="rId14" Type="http://schemas.openxmlformats.org/officeDocument/2006/relationships/image" Target="../media/image7.wmf"/><Relationship Id="rId15" Type="http://schemas.openxmlformats.org/officeDocument/2006/relationships/oleObject" Target="../embeddings/oleObject48.bin"/><Relationship Id="rId16" Type="http://schemas.openxmlformats.org/officeDocument/2006/relationships/oleObject" Target="../embeddings/oleObject49.bin"/><Relationship Id="rId17" Type="http://schemas.openxmlformats.org/officeDocument/2006/relationships/image" Target="../media/image8.wmf"/><Relationship Id="rId18" Type="http://schemas.openxmlformats.org/officeDocument/2006/relationships/oleObject" Target="../embeddings/oleObject50.bin"/><Relationship Id="rId19" Type="http://schemas.openxmlformats.org/officeDocument/2006/relationships/image" Target="../media/image9.wmf"/><Relationship Id="rId1" Type="http://schemas.openxmlformats.org/officeDocument/2006/relationships/vmlDrawing" Target="../drawings/vmlDrawing4.vml"/><Relationship Id="rId2" Type="http://schemas.openxmlformats.org/officeDocument/2006/relationships/slideLayout" Target="../slideLayouts/slideLayout4.xml"/><Relationship Id="rId3" Type="http://schemas.openxmlformats.org/officeDocument/2006/relationships/oleObject" Target="../embeddings/oleObject39.bin"/><Relationship Id="rId4" Type="http://schemas.openxmlformats.org/officeDocument/2006/relationships/image" Target="../media/image5.wmf"/><Relationship Id="rId5" Type="http://schemas.openxmlformats.org/officeDocument/2006/relationships/oleObject" Target="../embeddings/oleObject40.bin"/><Relationship Id="rId6" Type="http://schemas.openxmlformats.org/officeDocument/2006/relationships/image" Target="../media/image6.wmf"/><Relationship Id="rId7" Type="http://schemas.openxmlformats.org/officeDocument/2006/relationships/oleObject" Target="../embeddings/oleObject41.bin"/><Relationship Id="rId8" Type="http://schemas.openxmlformats.org/officeDocument/2006/relationships/oleObject" Target="../embeddings/oleObject4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0.png"/><Relationship Id="rId3"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gif"/><Relationship Id="rId3"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amazon.com"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19.wmf"/><Relationship Id="rId4" Type="http://schemas.openxmlformats.org/officeDocument/2006/relationships/image" Target="../media/image20.wmf"/><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a:t>
            </a:r>
            <a:r>
              <a:rPr lang="en-US" dirty="0" smtClean="0"/>
              <a:t>15 </a:t>
            </a:r>
            <a:r>
              <a:rPr lang="en-US" dirty="0" smtClean="0"/>
              <a:t>– Networking Concepts</a:t>
            </a:r>
            <a:endParaRPr lang="en-US" dirty="0"/>
          </a:p>
        </p:txBody>
      </p:sp>
      <p:sp>
        <p:nvSpPr>
          <p:cNvPr id="3" name="Subtitle 2"/>
          <p:cNvSpPr>
            <a:spLocks noGrp="1"/>
          </p:cNvSpPr>
          <p:nvPr>
            <p:ph type="subTitle" idx="1"/>
          </p:nvPr>
        </p:nvSpPr>
        <p:spPr/>
        <p:txBody>
          <a:bodyPr>
            <a:normAutofit/>
          </a:bodyPr>
          <a:lstStyle/>
          <a:p>
            <a:r>
              <a:rPr lang="en-US" dirty="0" smtClean="0"/>
              <a:t>Michael Bailey</a:t>
            </a:r>
          </a:p>
          <a:p>
            <a:r>
              <a:rPr lang="en-US" dirty="0" smtClean="0"/>
              <a:t>University of Illinois</a:t>
            </a:r>
          </a:p>
          <a:p>
            <a:r>
              <a:rPr lang="en-US" dirty="0"/>
              <a:t>ECE 422/CS 461 </a:t>
            </a:r>
            <a:r>
              <a:rPr lang="en-US" dirty="0" smtClean="0"/>
              <a:t>– </a:t>
            </a:r>
            <a:r>
              <a:rPr lang="en-US" smtClean="0"/>
              <a:t>Spring </a:t>
            </a:r>
            <a:r>
              <a:rPr lang="en-US" smtClean="0"/>
              <a:t>2016</a:t>
            </a:r>
            <a:endParaRPr lang="en-US" dirty="0"/>
          </a:p>
        </p:txBody>
      </p:sp>
    </p:spTree>
    <p:extLst>
      <p:ext uri="{BB962C8B-B14F-4D97-AF65-F5344CB8AC3E}">
        <p14:creationId xmlns:p14="http://schemas.microsoft.com/office/powerpoint/2010/main" val="420920873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Layering of protocols</a:t>
            </a:r>
          </a:p>
        </p:txBody>
      </p:sp>
      <p:sp>
        <p:nvSpPr>
          <p:cNvPr id="8195" name="AutoShape 3"/>
          <p:cNvSpPr>
            <a:spLocks noChangeArrowheads="1"/>
          </p:cNvSpPr>
          <p:nvPr/>
        </p:nvSpPr>
        <p:spPr bwMode="auto">
          <a:xfrm>
            <a:off x="2590800" y="5791200"/>
            <a:ext cx="1143000" cy="457200"/>
          </a:xfrm>
          <a:prstGeom prst="roundRect">
            <a:avLst>
              <a:gd name="adj" fmla="val 16667"/>
            </a:avLst>
          </a:prstGeom>
          <a:solidFill>
            <a:schemeClr val="bg1"/>
          </a:solidFill>
          <a:ln w="9525">
            <a:solidFill>
              <a:srgbClr val="000000"/>
            </a:solidFill>
            <a:round/>
            <a:headEnd/>
            <a:tailEnd/>
          </a:ln>
          <a:effectLst/>
        </p:spPr>
        <p:txBody>
          <a:bodyPr wrap="none" anchor="ctr">
            <a:prstTxWarp prst="textNoShape">
              <a:avLst/>
            </a:prstTxWarp>
          </a:bodyPr>
          <a:lstStyle/>
          <a:p>
            <a:r>
              <a:rPr lang="en-US" u="none"/>
              <a:t>SONET</a:t>
            </a:r>
          </a:p>
        </p:txBody>
      </p:sp>
      <p:sp>
        <p:nvSpPr>
          <p:cNvPr id="8197" name="AutoShape 5"/>
          <p:cNvSpPr>
            <a:spLocks noChangeArrowheads="1"/>
          </p:cNvSpPr>
          <p:nvPr/>
        </p:nvSpPr>
        <p:spPr bwMode="auto">
          <a:xfrm>
            <a:off x="3657600" y="3505200"/>
            <a:ext cx="1143000" cy="457200"/>
          </a:xfrm>
          <a:prstGeom prst="roundRect">
            <a:avLst>
              <a:gd name="adj" fmla="val 16667"/>
            </a:avLst>
          </a:prstGeom>
          <a:solidFill>
            <a:schemeClr val="bg1"/>
          </a:solidFill>
          <a:ln w="9525">
            <a:solidFill>
              <a:srgbClr val="000000"/>
            </a:solidFill>
            <a:round/>
            <a:headEnd/>
            <a:tailEnd/>
          </a:ln>
          <a:effectLst/>
        </p:spPr>
        <p:txBody>
          <a:bodyPr wrap="none" anchor="ctr">
            <a:prstTxWarp prst="textNoShape">
              <a:avLst/>
            </a:prstTxWarp>
          </a:bodyPr>
          <a:lstStyle/>
          <a:p>
            <a:r>
              <a:rPr lang="en-US" u="none"/>
              <a:t>TCP</a:t>
            </a:r>
          </a:p>
        </p:txBody>
      </p:sp>
      <p:sp>
        <p:nvSpPr>
          <p:cNvPr id="8198" name="AutoShape 6"/>
          <p:cNvSpPr>
            <a:spLocks noChangeArrowheads="1"/>
          </p:cNvSpPr>
          <p:nvPr/>
        </p:nvSpPr>
        <p:spPr bwMode="auto">
          <a:xfrm>
            <a:off x="2590800" y="4495800"/>
            <a:ext cx="1143000" cy="457200"/>
          </a:xfrm>
          <a:prstGeom prst="roundRect">
            <a:avLst>
              <a:gd name="adj" fmla="val 16667"/>
            </a:avLst>
          </a:prstGeom>
          <a:solidFill>
            <a:schemeClr val="bg1"/>
          </a:solidFill>
          <a:ln w="9525">
            <a:solidFill>
              <a:srgbClr val="000000"/>
            </a:solidFill>
            <a:round/>
            <a:headEnd/>
            <a:tailEnd/>
          </a:ln>
          <a:effectLst/>
        </p:spPr>
        <p:txBody>
          <a:bodyPr wrap="none" anchor="ctr">
            <a:prstTxWarp prst="textNoShape">
              <a:avLst/>
            </a:prstTxWarp>
          </a:bodyPr>
          <a:lstStyle/>
          <a:p>
            <a:r>
              <a:rPr lang="en-US" u="none"/>
              <a:t>IP</a:t>
            </a:r>
          </a:p>
        </p:txBody>
      </p:sp>
      <p:sp>
        <p:nvSpPr>
          <p:cNvPr id="8199" name="AutoShape 7"/>
          <p:cNvSpPr>
            <a:spLocks noChangeArrowheads="1"/>
          </p:cNvSpPr>
          <p:nvPr/>
        </p:nvSpPr>
        <p:spPr bwMode="auto">
          <a:xfrm>
            <a:off x="4191000" y="5791200"/>
            <a:ext cx="1143000" cy="457200"/>
          </a:xfrm>
          <a:prstGeom prst="roundRect">
            <a:avLst>
              <a:gd name="adj" fmla="val 16667"/>
            </a:avLst>
          </a:prstGeom>
          <a:solidFill>
            <a:schemeClr val="bg1"/>
          </a:solidFill>
          <a:ln w="9525">
            <a:solidFill>
              <a:srgbClr val="000000"/>
            </a:solidFill>
            <a:round/>
            <a:headEnd/>
            <a:tailEnd/>
          </a:ln>
          <a:effectLst/>
        </p:spPr>
        <p:txBody>
          <a:bodyPr wrap="none" anchor="ctr">
            <a:prstTxWarp prst="textNoShape">
              <a:avLst/>
            </a:prstTxWarp>
          </a:bodyPr>
          <a:lstStyle/>
          <a:p>
            <a:r>
              <a:rPr lang="en-US" u="none"/>
              <a:t>Ethernet</a:t>
            </a:r>
          </a:p>
        </p:txBody>
      </p:sp>
      <p:sp>
        <p:nvSpPr>
          <p:cNvPr id="8200" name="AutoShape 8"/>
          <p:cNvSpPr>
            <a:spLocks noChangeArrowheads="1"/>
          </p:cNvSpPr>
          <p:nvPr/>
        </p:nvSpPr>
        <p:spPr bwMode="auto">
          <a:xfrm>
            <a:off x="914400" y="5791200"/>
            <a:ext cx="1143000" cy="457200"/>
          </a:xfrm>
          <a:prstGeom prst="roundRect">
            <a:avLst>
              <a:gd name="adj" fmla="val 16667"/>
            </a:avLst>
          </a:prstGeom>
          <a:solidFill>
            <a:schemeClr val="bg1"/>
          </a:solidFill>
          <a:ln w="9525">
            <a:solidFill>
              <a:srgbClr val="000000"/>
            </a:solidFill>
            <a:round/>
            <a:headEnd/>
            <a:tailEnd/>
          </a:ln>
          <a:effectLst/>
        </p:spPr>
        <p:txBody>
          <a:bodyPr wrap="none" anchor="ctr">
            <a:prstTxWarp prst="textNoShape">
              <a:avLst/>
            </a:prstTxWarp>
          </a:bodyPr>
          <a:lstStyle/>
          <a:p>
            <a:r>
              <a:rPr lang="en-US" u="none"/>
              <a:t>ATM</a:t>
            </a:r>
          </a:p>
        </p:txBody>
      </p:sp>
      <p:sp>
        <p:nvSpPr>
          <p:cNvPr id="8201" name="AutoShape 9"/>
          <p:cNvSpPr>
            <a:spLocks noChangeArrowheads="1"/>
          </p:cNvSpPr>
          <p:nvPr/>
        </p:nvSpPr>
        <p:spPr bwMode="auto">
          <a:xfrm>
            <a:off x="1447800" y="2133600"/>
            <a:ext cx="1066800" cy="457200"/>
          </a:xfrm>
          <a:prstGeom prst="roundRect">
            <a:avLst>
              <a:gd name="adj" fmla="val 16667"/>
            </a:avLst>
          </a:prstGeom>
          <a:solidFill>
            <a:schemeClr val="bg1"/>
          </a:solidFill>
          <a:ln w="9525">
            <a:solidFill>
              <a:srgbClr val="000000"/>
            </a:solidFill>
            <a:round/>
            <a:headEnd/>
            <a:tailEnd/>
          </a:ln>
          <a:effectLst/>
        </p:spPr>
        <p:txBody>
          <a:bodyPr wrap="none" anchor="ctr">
            <a:prstTxWarp prst="textNoShape">
              <a:avLst/>
            </a:prstTxWarp>
          </a:bodyPr>
          <a:lstStyle/>
          <a:p>
            <a:r>
              <a:rPr lang="en-US" u="none"/>
              <a:t>SSH</a:t>
            </a:r>
          </a:p>
        </p:txBody>
      </p:sp>
      <p:sp>
        <p:nvSpPr>
          <p:cNvPr id="8202" name="AutoShape 10"/>
          <p:cNvSpPr>
            <a:spLocks noChangeArrowheads="1"/>
          </p:cNvSpPr>
          <p:nvPr/>
        </p:nvSpPr>
        <p:spPr bwMode="auto">
          <a:xfrm>
            <a:off x="228600" y="2133600"/>
            <a:ext cx="1066800" cy="457200"/>
          </a:xfrm>
          <a:prstGeom prst="roundRect">
            <a:avLst>
              <a:gd name="adj" fmla="val 16667"/>
            </a:avLst>
          </a:prstGeom>
          <a:solidFill>
            <a:schemeClr val="bg1"/>
          </a:solidFill>
          <a:ln w="9525">
            <a:solidFill>
              <a:srgbClr val="000000"/>
            </a:solidFill>
            <a:round/>
            <a:headEnd/>
            <a:tailEnd/>
          </a:ln>
          <a:effectLst/>
        </p:spPr>
        <p:txBody>
          <a:bodyPr wrap="none" anchor="ctr">
            <a:prstTxWarp prst="textNoShape">
              <a:avLst/>
            </a:prstTxWarp>
          </a:bodyPr>
          <a:lstStyle/>
          <a:p>
            <a:r>
              <a:rPr lang="en-US" u="none"/>
              <a:t>DNS</a:t>
            </a:r>
          </a:p>
        </p:txBody>
      </p:sp>
      <p:sp>
        <p:nvSpPr>
          <p:cNvPr id="8203" name="AutoShape 11"/>
          <p:cNvSpPr>
            <a:spLocks noChangeArrowheads="1"/>
          </p:cNvSpPr>
          <p:nvPr/>
        </p:nvSpPr>
        <p:spPr bwMode="auto">
          <a:xfrm>
            <a:off x="1524000" y="3505200"/>
            <a:ext cx="1143000" cy="457200"/>
          </a:xfrm>
          <a:prstGeom prst="roundRect">
            <a:avLst>
              <a:gd name="adj" fmla="val 16667"/>
            </a:avLst>
          </a:prstGeom>
          <a:solidFill>
            <a:schemeClr val="bg1"/>
          </a:solidFill>
          <a:ln w="9525">
            <a:solidFill>
              <a:srgbClr val="000000"/>
            </a:solidFill>
            <a:round/>
            <a:headEnd/>
            <a:tailEnd/>
          </a:ln>
          <a:effectLst/>
        </p:spPr>
        <p:txBody>
          <a:bodyPr wrap="none" anchor="ctr">
            <a:prstTxWarp prst="textNoShape">
              <a:avLst/>
            </a:prstTxWarp>
          </a:bodyPr>
          <a:lstStyle/>
          <a:p>
            <a:r>
              <a:rPr lang="en-US" u="none"/>
              <a:t>UDP</a:t>
            </a:r>
          </a:p>
        </p:txBody>
      </p:sp>
      <p:sp>
        <p:nvSpPr>
          <p:cNvPr id="8204" name="AutoShape 12"/>
          <p:cNvSpPr>
            <a:spLocks noChangeArrowheads="1"/>
          </p:cNvSpPr>
          <p:nvPr/>
        </p:nvSpPr>
        <p:spPr bwMode="auto">
          <a:xfrm>
            <a:off x="6400800" y="2133600"/>
            <a:ext cx="1066800" cy="457200"/>
          </a:xfrm>
          <a:prstGeom prst="roundRect">
            <a:avLst>
              <a:gd name="adj" fmla="val 16667"/>
            </a:avLst>
          </a:prstGeom>
          <a:solidFill>
            <a:schemeClr val="bg1"/>
          </a:solidFill>
          <a:ln w="9525">
            <a:solidFill>
              <a:srgbClr val="000000"/>
            </a:solidFill>
            <a:round/>
            <a:headEnd/>
            <a:tailEnd/>
          </a:ln>
          <a:effectLst/>
        </p:spPr>
        <p:txBody>
          <a:bodyPr wrap="none" anchor="ctr">
            <a:prstTxWarp prst="textNoShape">
              <a:avLst/>
            </a:prstTxWarp>
          </a:bodyPr>
          <a:lstStyle/>
          <a:p>
            <a:r>
              <a:rPr lang="en-US" u="none"/>
              <a:t>HTTP</a:t>
            </a:r>
          </a:p>
        </p:txBody>
      </p:sp>
      <p:sp>
        <p:nvSpPr>
          <p:cNvPr id="8205" name="AutoShape 13"/>
          <p:cNvSpPr>
            <a:spLocks noChangeArrowheads="1"/>
          </p:cNvSpPr>
          <p:nvPr/>
        </p:nvSpPr>
        <p:spPr bwMode="auto">
          <a:xfrm>
            <a:off x="5181600" y="2133600"/>
            <a:ext cx="1066800" cy="457200"/>
          </a:xfrm>
          <a:prstGeom prst="roundRect">
            <a:avLst>
              <a:gd name="adj" fmla="val 16667"/>
            </a:avLst>
          </a:prstGeom>
          <a:solidFill>
            <a:schemeClr val="bg1"/>
          </a:solidFill>
          <a:ln w="9525">
            <a:solidFill>
              <a:srgbClr val="000000"/>
            </a:solidFill>
            <a:round/>
            <a:headEnd/>
            <a:tailEnd/>
          </a:ln>
          <a:effectLst/>
        </p:spPr>
        <p:txBody>
          <a:bodyPr wrap="none" anchor="ctr">
            <a:prstTxWarp prst="textNoShape">
              <a:avLst/>
            </a:prstTxWarp>
          </a:bodyPr>
          <a:lstStyle/>
          <a:p>
            <a:r>
              <a:rPr lang="en-US" u="none"/>
              <a:t>NNTP</a:t>
            </a:r>
          </a:p>
        </p:txBody>
      </p:sp>
      <p:sp>
        <p:nvSpPr>
          <p:cNvPr id="8206" name="AutoShape 14"/>
          <p:cNvSpPr>
            <a:spLocks noChangeArrowheads="1"/>
          </p:cNvSpPr>
          <p:nvPr/>
        </p:nvSpPr>
        <p:spPr bwMode="auto">
          <a:xfrm>
            <a:off x="3962400" y="2133600"/>
            <a:ext cx="1066800" cy="457200"/>
          </a:xfrm>
          <a:prstGeom prst="roundRect">
            <a:avLst>
              <a:gd name="adj" fmla="val 16667"/>
            </a:avLst>
          </a:prstGeom>
          <a:solidFill>
            <a:schemeClr val="bg1"/>
          </a:solidFill>
          <a:ln w="9525">
            <a:solidFill>
              <a:srgbClr val="000000"/>
            </a:solidFill>
            <a:round/>
            <a:headEnd/>
            <a:tailEnd/>
          </a:ln>
          <a:effectLst/>
        </p:spPr>
        <p:txBody>
          <a:bodyPr wrap="none" anchor="ctr">
            <a:prstTxWarp prst="textNoShape">
              <a:avLst/>
            </a:prstTxWarp>
          </a:bodyPr>
          <a:lstStyle/>
          <a:p>
            <a:r>
              <a:rPr lang="en-US" u="none"/>
              <a:t>SMTP</a:t>
            </a:r>
          </a:p>
        </p:txBody>
      </p:sp>
      <p:sp>
        <p:nvSpPr>
          <p:cNvPr id="8207" name="AutoShape 15"/>
          <p:cNvSpPr>
            <a:spLocks noChangeArrowheads="1"/>
          </p:cNvSpPr>
          <p:nvPr/>
        </p:nvSpPr>
        <p:spPr bwMode="auto">
          <a:xfrm>
            <a:off x="2743200" y="2133600"/>
            <a:ext cx="1066800" cy="457200"/>
          </a:xfrm>
          <a:prstGeom prst="roundRect">
            <a:avLst>
              <a:gd name="adj" fmla="val 16667"/>
            </a:avLst>
          </a:prstGeom>
          <a:solidFill>
            <a:schemeClr val="bg1"/>
          </a:solidFill>
          <a:ln w="9525">
            <a:solidFill>
              <a:srgbClr val="000000"/>
            </a:solidFill>
            <a:round/>
            <a:headEnd/>
            <a:tailEnd/>
          </a:ln>
          <a:effectLst/>
        </p:spPr>
        <p:txBody>
          <a:bodyPr wrap="none" anchor="ctr">
            <a:prstTxWarp prst="textNoShape">
              <a:avLst/>
            </a:prstTxWarp>
          </a:bodyPr>
          <a:lstStyle/>
          <a:p>
            <a:r>
              <a:rPr lang="en-US" u="none"/>
              <a:t>FTP</a:t>
            </a:r>
          </a:p>
        </p:txBody>
      </p:sp>
      <p:sp>
        <p:nvSpPr>
          <p:cNvPr id="8209" name="Text Box 17"/>
          <p:cNvSpPr txBox="1">
            <a:spLocks noChangeArrowheads="1"/>
          </p:cNvSpPr>
          <p:nvPr/>
        </p:nvSpPr>
        <p:spPr bwMode="auto">
          <a:xfrm>
            <a:off x="7696200" y="2057400"/>
            <a:ext cx="1447800" cy="707886"/>
          </a:xfrm>
          <a:prstGeom prst="rect">
            <a:avLst/>
          </a:prstGeom>
          <a:noFill/>
          <a:ln w="9525">
            <a:noFill/>
            <a:miter lim="800000"/>
            <a:headEnd/>
            <a:tailEnd/>
          </a:ln>
          <a:effectLst/>
        </p:spPr>
        <p:txBody>
          <a:bodyPr wrap="square">
            <a:prstTxWarp prst="textNoShape">
              <a:avLst/>
            </a:prstTxWarp>
            <a:spAutoFit/>
          </a:bodyPr>
          <a:lstStyle/>
          <a:p>
            <a:r>
              <a:rPr lang="en-US" sz="2000" u="none" dirty="0"/>
              <a:t>Application layer</a:t>
            </a:r>
          </a:p>
        </p:txBody>
      </p:sp>
      <p:sp>
        <p:nvSpPr>
          <p:cNvPr id="8210" name="Text Box 18"/>
          <p:cNvSpPr txBox="1">
            <a:spLocks noChangeArrowheads="1"/>
          </p:cNvSpPr>
          <p:nvPr/>
        </p:nvSpPr>
        <p:spPr bwMode="auto">
          <a:xfrm>
            <a:off x="4038599" y="4572000"/>
            <a:ext cx="2259245" cy="400110"/>
          </a:xfrm>
          <a:prstGeom prst="rect">
            <a:avLst/>
          </a:prstGeom>
          <a:noFill/>
          <a:ln w="9525">
            <a:noFill/>
            <a:miter lim="800000"/>
            <a:headEnd/>
            <a:tailEnd/>
          </a:ln>
          <a:effectLst/>
        </p:spPr>
        <p:txBody>
          <a:bodyPr wrap="square">
            <a:prstTxWarp prst="textNoShape">
              <a:avLst/>
            </a:prstTxWarp>
            <a:spAutoFit/>
          </a:bodyPr>
          <a:lstStyle/>
          <a:p>
            <a:r>
              <a:rPr lang="en-US" sz="2000" u="none"/>
              <a:t>Network layer</a:t>
            </a:r>
          </a:p>
        </p:txBody>
      </p:sp>
      <p:sp>
        <p:nvSpPr>
          <p:cNvPr id="8211" name="Text Box 19"/>
          <p:cNvSpPr txBox="1">
            <a:spLocks noChangeArrowheads="1"/>
          </p:cNvSpPr>
          <p:nvPr/>
        </p:nvSpPr>
        <p:spPr bwMode="auto">
          <a:xfrm>
            <a:off x="5791200" y="5867400"/>
            <a:ext cx="1447800" cy="400110"/>
          </a:xfrm>
          <a:prstGeom prst="rect">
            <a:avLst/>
          </a:prstGeom>
          <a:noFill/>
          <a:ln w="9525">
            <a:noFill/>
            <a:miter lim="800000"/>
            <a:headEnd/>
            <a:tailEnd/>
          </a:ln>
          <a:effectLst/>
        </p:spPr>
        <p:txBody>
          <a:bodyPr wrap="square">
            <a:prstTxWarp prst="textNoShape">
              <a:avLst/>
            </a:prstTxWarp>
            <a:spAutoFit/>
          </a:bodyPr>
          <a:lstStyle/>
          <a:p>
            <a:r>
              <a:rPr lang="en-US" sz="2000" u="none"/>
              <a:t>Link layer</a:t>
            </a:r>
          </a:p>
        </p:txBody>
      </p:sp>
      <p:sp>
        <p:nvSpPr>
          <p:cNvPr id="8212" name="Text Box 20"/>
          <p:cNvSpPr txBox="1">
            <a:spLocks noChangeArrowheads="1"/>
          </p:cNvSpPr>
          <p:nvPr/>
        </p:nvSpPr>
        <p:spPr bwMode="auto">
          <a:xfrm>
            <a:off x="5181599" y="3581400"/>
            <a:ext cx="2349615" cy="400110"/>
          </a:xfrm>
          <a:prstGeom prst="rect">
            <a:avLst/>
          </a:prstGeom>
          <a:noFill/>
          <a:ln w="9525">
            <a:noFill/>
            <a:miter lim="800000"/>
            <a:headEnd/>
            <a:tailEnd/>
          </a:ln>
          <a:effectLst/>
        </p:spPr>
        <p:txBody>
          <a:bodyPr wrap="square">
            <a:prstTxWarp prst="textNoShape">
              <a:avLst/>
            </a:prstTxWarp>
            <a:spAutoFit/>
          </a:bodyPr>
          <a:lstStyle/>
          <a:p>
            <a:r>
              <a:rPr lang="en-US" sz="2000" u="none" dirty="0"/>
              <a:t>Transport layer</a:t>
            </a:r>
          </a:p>
        </p:txBody>
      </p:sp>
      <p:sp>
        <p:nvSpPr>
          <p:cNvPr id="8213" name="Line 21"/>
          <p:cNvSpPr>
            <a:spLocks noChangeShapeType="1"/>
          </p:cNvSpPr>
          <p:nvPr/>
        </p:nvSpPr>
        <p:spPr bwMode="auto">
          <a:xfrm flipV="1">
            <a:off x="1447800" y="4953000"/>
            <a:ext cx="1371600" cy="838200"/>
          </a:xfrm>
          <a:prstGeom prst="line">
            <a:avLst/>
          </a:prstGeom>
          <a:noFill/>
          <a:ln w="9525">
            <a:solidFill>
              <a:srgbClr val="000000"/>
            </a:solidFill>
            <a:round/>
            <a:headEnd/>
            <a:tailEnd/>
          </a:ln>
          <a:effectLst/>
        </p:spPr>
        <p:txBody>
          <a:bodyPr wrap="none" anchor="ctr">
            <a:prstTxWarp prst="textNoShape">
              <a:avLst/>
            </a:prstTxWarp>
          </a:bodyPr>
          <a:lstStyle/>
          <a:p>
            <a:endParaRPr lang="en-US"/>
          </a:p>
        </p:txBody>
      </p:sp>
      <p:sp>
        <p:nvSpPr>
          <p:cNvPr id="8214" name="Line 22"/>
          <p:cNvSpPr>
            <a:spLocks noChangeShapeType="1"/>
          </p:cNvSpPr>
          <p:nvPr/>
        </p:nvSpPr>
        <p:spPr bwMode="auto">
          <a:xfrm flipV="1">
            <a:off x="3124200" y="4953000"/>
            <a:ext cx="0" cy="838200"/>
          </a:xfrm>
          <a:prstGeom prst="line">
            <a:avLst/>
          </a:prstGeom>
          <a:noFill/>
          <a:ln w="9525">
            <a:solidFill>
              <a:srgbClr val="000000"/>
            </a:solidFill>
            <a:round/>
            <a:headEnd/>
            <a:tailEnd/>
          </a:ln>
          <a:effectLst/>
        </p:spPr>
        <p:txBody>
          <a:bodyPr wrap="none" anchor="ctr">
            <a:prstTxWarp prst="textNoShape">
              <a:avLst/>
            </a:prstTxWarp>
          </a:bodyPr>
          <a:lstStyle/>
          <a:p>
            <a:endParaRPr lang="en-US"/>
          </a:p>
        </p:txBody>
      </p:sp>
      <p:sp>
        <p:nvSpPr>
          <p:cNvPr id="8215" name="Line 23"/>
          <p:cNvSpPr>
            <a:spLocks noChangeShapeType="1"/>
          </p:cNvSpPr>
          <p:nvPr/>
        </p:nvSpPr>
        <p:spPr bwMode="auto">
          <a:xfrm flipH="1" flipV="1">
            <a:off x="3581400" y="4953000"/>
            <a:ext cx="1219200" cy="838200"/>
          </a:xfrm>
          <a:prstGeom prst="line">
            <a:avLst/>
          </a:prstGeom>
          <a:noFill/>
          <a:ln w="9525">
            <a:solidFill>
              <a:srgbClr val="000000"/>
            </a:solidFill>
            <a:round/>
            <a:headEnd/>
            <a:tailEnd/>
          </a:ln>
          <a:effectLst/>
        </p:spPr>
        <p:txBody>
          <a:bodyPr wrap="none" anchor="ctr">
            <a:prstTxWarp prst="textNoShape">
              <a:avLst/>
            </a:prstTxWarp>
          </a:bodyPr>
          <a:lstStyle/>
          <a:p>
            <a:endParaRPr lang="en-US"/>
          </a:p>
        </p:txBody>
      </p:sp>
      <p:sp>
        <p:nvSpPr>
          <p:cNvPr id="8216" name="Line 24"/>
          <p:cNvSpPr>
            <a:spLocks noChangeShapeType="1"/>
          </p:cNvSpPr>
          <p:nvPr/>
        </p:nvSpPr>
        <p:spPr bwMode="auto">
          <a:xfrm flipH="1" flipV="1">
            <a:off x="2057400" y="3962400"/>
            <a:ext cx="762000" cy="533400"/>
          </a:xfrm>
          <a:prstGeom prst="line">
            <a:avLst/>
          </a:prstGeom>
          <a:noFill/>
          <a:ln w="9525">
            <a:solidFill>
              <a:srgbClr val="000000"/>
            </a:solidFill>
            <a:round/>
            <a:headEnd/>
            <a:tailEnd/>
          </a:ln>
          <a:effectLst/>
        </p:spPr>
        <p:txBody>
          <a:bodyPr wrap="none" anchor="ctr">
            <a:prstTxWarp prst="textNoShape">
              <a:avLst/>
            </a:prstTxWarp>
          </a:bodyPr>
          <a:lstStyle/>
          <a:p>
            <a:endParaRPr lang="en-US"/>
          </a:p>
        </p:txBody>
      </p:sp>
      <p:sp>
        <p:nvSpPr>
          <p:cNvPr id="8217" name="Line 25"/>
          <p:cNvSpPr>
            <a:spLocks noChangeShapeType="1"/>
          </p:cNvSpPr>
          <p:nvPr/>
        </p:nvSpPr>
        <p:spPr bwMode="auto">
          <a:xfrm flipV="1">
            <a:off x="3505200" y="3962400"/>
            <a:ext cx="685800" cy="533400"/>
          </a:xfrm>
          <a:prstGeom prst="line">
            <a:avLst/>
          </a:prstGeom>
          <a:noFill/>
          <a:ln w="9525">
            <a:solidFill>
              <a:srgbClr val="000000"/>
            </a:solidFill>
            <a:round/>
            <a:headEnd/>
            <a:tailEnd/>
          </a:ln>
          <a:effectLst/>
        </p:spPr>
        <p:txBody>
          <a:bodyPr wrap="none" anchor="ctr">
            <a:prstTxWarp prst="textNoShape">
              <a:avLst/>
            </a:prstTxWarp>
          </a:bodyPr>
          <a:lstStyle/>
          <a:p>
            <a:endParaRPr lang="en-US"/>
          </a:p>
        </p:txBody>
      </p:sp>
      <p:sp>
        <p:nvSpPr>
          <p:cNvPr id="8218" name="Line 26"/>
          <p:cNvSpPr>
            <a:spLocks noChangeShapeType="1"/>
          </p:cNvSpPr>
          <p:nvPr/>
        </p:nvSpPr>
        <p:spPr bwMode="auto">
          <a:xfrm flipH="1" flipV="1">
            <a:off x="762000" y="2590800"/>
            <a:ext cx="1371600" cy="914400"/>
          </a:xfrm>
          <a:prstGeom prst="line">
            <a:avLst/>
          </a:prstGeom>
          <a:noFill/>
          <a:ln w="9525">
            <a:solidFill>
              <a:srgbClr val="000000"/>
            </a:solidFill>
            <a:round/>
            <a:headEnd/>
            <a:tailEnd/>
          </a:ln>
          <a:effectLst/>
        </p:spPr>
        <p:txBody>
          <a:bodyPr wrap="none" anchor="ctr">
            <a:prstTxWarp prst="textNoShape">
              <a:avLst/>
            </a:prstTxWarp>
          </a:bodyPr>
          <a:lstStyle/>
          <a:p>
            <a:endParaRPr lang="en-US"/>
          </a:p>
        </p:txBody>
      </p:sp>
      <p:sp>
        <p:nvSpPr>
          <p:cNvPr id="8219" name="Line 27"/>
          <p:cNvSpPr>
            <a:spLocks noChangeShapeType="1"/>
          </p:cNvSpPr>
          <p:nvPr/>
        </p:nvSpPr>
        <p:spPr bwMode="auto">
          <a:xfrm flipH="1" flipV="1">
            <a:off x="1981200" y="2590800"/>
            <a:ext cx="1752600" cy="914400"/>
          </a:xfrm>
          <a:prstGeom prst="line">
            <a:avLst/>
          </a:prstGeom>
          <a:noFill/>
          <a:ln w="9525">
            <a:solidFill>
              <a:srgbClr val="000000"/>
            </a:solidFill>
            <a:round/>
            <a:headEnd/>
            <a:tailEnd/>
          </a:ln>
          <a:effectLst/>
        </p:spPr>
        <p:txBody>
          <a:bodyPr wrap="none" anchor="ctr">
            <a:prstTxWarp prst="textNoShape">
              <a:avLst/>
            </a:prstTxWarp>
          </a:bodyPr>
          <a:lstStyle/>
          <a:p>
            <a:endParaRPr lang="en-US"/>
          </a:p>
        </p:txBody>
      </p:sp>
      <p:sp>
        <p:nvSpPr>
          <p:cNvPr id="8220" name="Line 28"/>
          <p:cNvSpPr>
            <a:spLocks noChangeShapeType="1"/>
          </p:cNvSpPr>
          <p:nvPr/>
        </p:nvSpPr>
        <p:spPr bwMode="auto">
          <a:xfrm flipH="1" flipV="1">
            <a:off x="3276600" y="2590800"/>
            <a:ext cx="762000" cy="914400"/>
          </a:xfrm>
          <a:prstGeom prst="line">
            <a:avLst/>
          </a:prstGeom>
          <a:noFill/>
          <a:ln w="9525">
            <a:solidFill>
              <a:srgbClr val="000000"/>
            </a:solidFill>
            <a:round/>
            <a:headEnd/>
            <a:tailEnd/>
          </a:ln>
          <a:effectLst/>
        </p:spPr>
        <p:txBody>
          <a:bodyPr wrap="none" anchor="ctr">
            <a:prstTxWarp prst="textNoShape">
              <a:avLst/>
            </a:prstTxWarp>
          </a:bodyPr>
          <a:lstStyle/>
          <a:p>
            <a:endParaRPr lang="en-US"/>
          </a:p>
        </p:txBody>
      </p:sp>
      <p:sp>
        <p:nvSpPr>
          <p:cNvPr id="8221" name="Line 29"/>
          <p:cNvSpPr>
            <a:spLocks noChangeShapeType="1"/>
          </p:cNvSpPr>
          <p:nvPr/>
        </p:nvSpPr>
        <p:spPr bwMode="auto">
          <a:xfrm flipV="1">
            <a:off x="4267200" y="2590800"/>
            <a:ext cx="152400" cy="914400"/>
          </a:xfrm>
          <a:prstGeom prst="line">
            <a:avLst/>
          </a:prstGeom>
          <a:noFill/>
          <a:ln w="9525">
            <a:solidFill>
              <a:srgbClr val="000000"/>
            </a:solidFill>
            <a:round/>
            <a:headEnd/>
            <a:tailEnd/>
          </a:ln>
          <a:effectLst/>
        </p:spPr>
        <p:txBody>
          <a:bodyPr wrap="none" anchor="ctr">
            <a:prstTxWarp prst="textNoShape">
              <a:avLst/>
            </a:prstTxWarp>
          </a:bodyPr>
          <a:lstStyle/>
          <a:p>
            <a:endParaRPr lang="en-US"/>
          </a:p>
        </p:txBody>
      </p:sp>
      <p:sp>
        <p:nvSpPr>
          <p:cNvPr id="8222" name="Line 30"/>
          <p:cNvSpPr>
            <a:spLocks noChangeShapeType="1"/>
          </p:cNvSpPr>
          <p:nvPr/>
        </p:nvSpPr>
        <p:spPr bwMode="auto">
          <a:xfrm flipV="1">
            <a:off x="4495800" y="2590800"/>
            <a:ext cx="1219200" cy="914400"/>
          </a:xfrm>
          <a:prstGeom prst="line">
            <a:avLst/>
          </a:prstGeom>
          <a:noFill/>
          <a:ln w="9525">
            <a:solidFill>
              <a:srgbClr val="000000"/>
            </a:solidFill>
            <a:round/>
            <a:headEnd/>
            <a:tailEnd/>
          </a:ln>
          <a:effectLst/>
        </p:spPr>
        <p:txBody>
          <a:bodyPr wrap="none" anchor="ctr">
            <a:prstTxWarp prst="textNoShape">
              <a:avLst/>
            </a:prstTxWarp>
          </a:bodyPr>
          <a:lstStyle/>
          <a:p>
            <a:endParaRPr lang="en-US"/>
          </a:p>
        </p:txBody>
      </p:sp>
      <p:sp>
        <p:nvSpPr>
          <p:cNvPr id="8223" name="Line 31"/>
          <p:cNvSpPr>
            <a:spLocks noChangeShapeType="1"/>
          </p:cNvSpPr>
          <p:nvPr/>
        </p:nvSpPr>
        <p:spPr bwMode="auto">
          <a:xfrm flipV="1">
            <a:off x="4724400" y="2590800"/>
            <a:ext cx="2209800" cy="914400"/>
          </a:xfrm>
          <a:prstGeom prst="line">
            <a:avLst/>
          </a:prstGeom>
          <a:noFill/>
          <a:ln w="9525">
            <a:solidFill>
              <a:srgbClr val="000000"/>
            </a:solidFill>
            <a:round/>
            <a:headEnd/>
            <a:tailEnd/>
          </a:ln>
          <a:effectLst/>
        </p:spPr>
        <p:txBody>
          <a:bodyPr wrap="none" anchor="ctr">
            <a:prstTxWarp prst="textNoShape">
              <a:avLst/>
            </a:prstTxWarp>
          </a:bodyPr>
          <a:lstStyle/>
          <a:p>
            <a:endParaRPr lang="en-US"/>
          </a:p>
        </p:txBody>
      </p:sp>
      <p:sp>
        <p:nvSpPr>
          <p:cNvPr id="31" name="Slide Number Placeholder 30"/>
          <p:cNvSpPr>
            <a:spLocks noGrp="1"/>
          </p:cNvSpPr>
          <p:nvPr>
            <p:ph type="sldNum" sz="quarter" idx="12"/>
          </p:nvPr>
        </p:nvSpPr>
        <p:spPr/>
        <p:txBody>
          <a:bodyPr/>
          <a:lstStyle/>
          <a:p>
            <a:fld id="{F4E9DE0C-EFE3-CE47-9792-88F31C147F5B}" type="slidenum">
              <a:rPr lang="en-US" smtClean="0"/>
              <a:pPr/>
              <a:t>10</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a:xfrm>
            <a:off x="457200" y="0"/>
            <a:ext cx="8686800" cy="1447800"/>
          </a:xfrm>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mtClean="0"/>
              <a:t>Encapsulation</a:t>
            </a:r>
          </a:p>
        </p:txBody>
      </p:sp>
      <p:sp>
        <p:nvSpPr>
          <p:cNvPr id="7171" name="Rectangle 2"/>
          <p:cNvSpPr>
            <a:spLocks noGrp="1" noChangeArrowheads="1"/>
          </p:cNvSpPr>
          <p:nvPr>
            <p:ph idx="1"/>
          </p:nvPr>
        </p:nvSpPr>
        <p:spPr>
          <a:xfrm>
            <a:off x="457200" y="1371600"/>
            <a:ext cx="8229600" cy="3200400"/>
          </a:xfrm>
        </p:spPr>
        <p:txBody>
          <a:bodyPr rIns="129200"/>
          <a:lstStyle/>
          <a:p>
            <a:pPr eaLnBrk="1" hangingPunct="1">
              <a:spcBef>
                <a:spcPts val="500"/>
              </a:spcBef>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400" dirty="0" smtClean="0"/>
              <a:t>A packet typically consists of </a:t>
            </a:r>
          </a:p>
          <a:p>
            <a:pPr lvl="1" eaLnBrk="1" hangingPunct="1">
              <a:spcBef>
                <a:spcPts val="500"/>
              </a:spcBef>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000" dirty="0" smtClean="0"/>
              <a:t>Control information for addressing the packet: </a:t>
            </a:r>
            <a:r>
              <a:rPr lang="en-US" sz="2000" dirty="0" smtClean="0">
                <a:solidFill>
                  <a:schemeClr val="accent6"/>
                </a:solidFill>
              </a:rPr>
              <a:t>header</a:t>
            </a:r>
            <a:r>
              <a:rPr lang="en-US" sz="2000" dirty="0" smtClean="0"/>
              <a:t> and </a:t>
            </a:r>
            <a:r>
              <a:rPr lang="en-US" sz="2000" dirty="0" smtClean="0">
                <a:solidFill>
                  <a:schemeClr val="accent6"/>
                </a:solidFill>
              </a:rPr>
              <a:t>footer</a:t>
            </a:r>
          </a:p>
          <a:p>
            <a:pPr lvl="1" eaLnBrk="1" hangingPunct="1">
              <a:spcBef>
                <a:spcPts val="500"/>
              </a:spcBef>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000" dirty="0" smtClean="0"/>
              <a:t>Data: </a:t>
            </a:r>
            <a:r>
              <a:rPr lang="en-US" sz="2000" dirty="0" smtClean="0">
                <a:solidFill>
                  <a:schemeClr val="accent6"/>
                </a:solidFill>
              </a:rPr>
              <a:t>payload</a:t>
            </a:r>
          </a:p>
          <a:p>
            <a:pPr eaLnBrk="1" hangingPunct="1">
              <a:spcBef>
                <a:spcPts val="500"/>
              </a:spcBef>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400" dirty="0" smtClean="0"/>
              <a:t>A network protocol N1 can use the services of another network protocol N2</a:t>
            </a:r>
          </a:p>
          <a:p>
            <a:pPr lvl="1" eaLnBrk="1" hangingPunct="1">
              <a:spcBef>
                <a:spcPts val="500"/>
              </a:spcBef>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000" dirty="0" smtClean="0"/>
              <a:t>A packet p1 of N1 is encapsulated into a packet p2 of N2</a:t>
            </a:r>
          </a:p>
          <a:p>
            <a:pPr lvl="1" eaLnBrk="1" hangingPunct="1">
              <a:spcBef>
                <a:spcPts val="500"/>
              </a:spcBef>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000" dirty="0" smtClean="0"/>
              <a:t>The payload of p2 is p1</a:t>
            </a:r>
          </a:p>
          <a:p>
            <a:pPr lvl="1" eaLnBrk="1" hangingPunct="1">
              <a:spcBef>
                <a:spcPts val="500"/>
              </a:spcBef>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000" dirty="0" smtClean="0"/>
              <a:t>The control information of p2 is derived from that of p1</a:t>
            </a:r>
          </a:p>
        </p:txBody>
      </p:sp>
      <p:sp>
        <p:nvSpPr>
          <p:cNvPr id="7186" name="Rectangle 3"/>
          <p:cNvSpPr>
            <a:spLocks/>
          </p:cNvSpPr>
          <p:nvPr/>
        </p:nvSpPr>
        <p:spPr bwMode="auto">
          <a:xfrm>
            <a:off x="685800" y="4495800"/>
            <a:ext cx="7848600" cy="1828800"/>
          </a:xfrm>
          <a:prstGeom prst="rect">
            <a:avLst/>
          </a:prstGeom>
          <a:ln>
            <a:headEnd/>
            <a:tailEnd/>
          </a:ln>
        </p:spPr>
        <p:style>
          <a:lnRef idx="1">
            <a:schemeClr val="accent6"/>
          </a:lnRef>
          <a:fillRef idx="3">
            <a:schemeClr val="accent6"/>
          </a:fillRef>
          <a:effectRef idx="2">
            <a:schemeClr val="accent6"/>
          </a:effectRef>
          <a:fontRef idx="minor">
            <a:schemeClr val="lt1"/>
          </a:fontRef>
        </p:style>
        <p:txBody>
          <a:bodyPr/>
          <a:lstStyle/>
          <a:p>
            <a:pPr>
              <a:defRPr/>
            </a:pPr>
            <a:endParaRPr lang="it-IT"/>
          </a:p>
        </p:txBody>
      </p:sp>
      <p:sp>
        <p:nvSpPr>
          <p:cNvPr id="7187" name="Line 4"/>
          <p:cNvSpPr>
            <a:spLocks noChangeShapeType="1"/>
          </p:cNvSpPr>
          <p:nvPr/>
        </p:nvSpPr>
        <p:spPr bwMode="auto">
          <a:xfrm>
            <a:off x="2286000" y="4495800"/>
            <a:ext cx="1588" cy="182880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pPr>
              <a:defRPr/>
            </a:pPr>
            <a:endParaRPr lang="en-US"/>
          </a:p>
        </p:txBody>
      </p:sp>
      <p:sp>
        <p:nvSpPr>
          <p:cNvPr id="7188" name="Line 5"/>
          <p:cNvSpPr>
            <a:spLocks noChangeShapeType="1"/>
          </p:cNvSpPr>
          <p:nvPr/>
        </p:nvSpPr>
        <p:spPr bwMode="auto">
          <a:xfrm>
            <a:off x="7010400" y="4495800"/>
            <a:ext cx="1588" cy="182880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pPr>
              <a:defRPr/>
            </a:pPr>
            <a:endParaRPr lang="en-US"/>
          </a:p>
        </p:txBody>
      </p:sp>
      <p:sp>
        <p:nvSpPr>
          <p:cNvPr id="9226" name="Rectangle 9"/>
          <p:cNvSpPr>
            <a:spLocks/>
          </p:cNvSpPr>
          <p:nvPr/>
        </p:nvSpPr>
        <p:spPr bwMode="auto">
          <a:xfrm>
            <a:off x="990600" y="5226050"/>
            <a:ext cx="1066800" cy="355600"/>
          </a:xfrm>
          <a:prstGeom prst="rect">
            <a:avLst/>
          </a:prstGeom>
          <a:noFill/>
          <a:ln w="9525">
            <a:noFill/>
            <a:miter lim="800000"/>
            <a:headEnd/>
            <a:tailEnd/>
          </a:ln>
        </p:spPr>
        <p:txBody>
          <a:bodyPr lIns="0" tIns="0" rIns="39200" bIns="0"/>
          <a:lstStyle/>
          <a:p>
            <a:pPr marL="38100">
              <a:lnSpc>
                <a:spcPct val="100000"/>
              </a:lnSpc>
              <a:spcBef>
                <a:spcPts val="1125"/>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1800">
                <a:solidFill>
                  <a:schemeClr val="tx1"/>
                </a:solidFill>
                <a:cs typeface="Arial" charset="0"/>
              </a:rPr>
              <a:t>Header</a:t>
            </a:r>
          </a:p>
        </p:txBody>
      </p:sp>
      <p:sp>
        <p:nvSpPr>
          <p:cNvPr id="9227" name="Rectangle 12"/>
          <p:cNvSpPr>
            <a:spLocks/>
          </p:cNvSpPr>
          <p:nvPr/>
        </p:nvSpPr>
        <p:spPr bwMode="auto">
          <a:xfrm>
            <a:off x="4038600" y="5980113"/>
            <a:ext cx="1143000" cy="355600"/>
          </a:xfrm>
          <a:prstGeom prst="rect">
            <a:avLst/>
          </a:prstGeom>
          <a:noFill/>
          <a:ln w="9525">
            <a:noFill/>
            <a:miter lim="800000"/>
            <a:headEnd/>
            <a:tailEnd/>
          </a:ln>
        </p:spPr>
        <p:txBody>
          <a:bodyPr lIns="0" tIns="0" rIns="39200" bIns="0"/>
          <a:lstStyle/>
          <a:p>
            <a:pPr marL="38100">
              <a:lnSpc>
                <a:spcPct val="100000"/>
              </a:lnSpc>
              <a:spcBef>
                <a:spcPts val="1125"/>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1800">
                <a:solidFill>
                  <a:schemeClr val="tx1"/>
                </a:solidFill>
                <a:cs typeface="Arial" charset="0"/>
              </a:rPr>
              <a:t>Payload</a:t>
            </a:r>
          </a:p>
        </p:txBody>
      </p:sp>
      <p:sp>
        <p:nvSpPr>
          <p:cNvPr id="9228" name="Rectangle 14"/>
          <p:cNvSpPr>
            <a:spLocks/>
          </p:cNvSpPr>
          <p:nvPr/>
        </p:nvSpPr>
        <p:spPr bwMode="auto">
          <a:xfrm>
            <a:off x="7315200" y="5227638"/>
            <a:ext cx="914400" cy="355600"/>
          </a:xfrm>
          <a:prstGeom prst="rect">
            <a:avLst/>
          </a:prstGeom>
          <a:noFill/>
          <a:ln w="9525">
            <a:noFill/>
            <a:miter lim="800000"/>
            <a:headEnd/>
            <a:tailEnd/>
          </a:ln>
        </p:spPr>
        <p:txBody>
          <a:bodyPr lIns="0" tIns="0" rIns="39200" bIns="0"/>
          <a:lstStyle/>
          <a:p>
            <a:pPr marL="38100">
              <a:lnSpc>
                <a:spcPct val="100000"/>
              </a:lnSpc>
              <a:spcBef>
                <a:spcPts val="1125"/>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1800">
                <a:solidFill>
                  <a:schemeClr val="tx1"/>
                </a:solidFill>
                <a:cs typeface="Arial" charset="0"/>
              </a:rPr>
              <a:t>Footer</a:t>
            </a:r>
          </a:p>
        </p:txBody>
      </p:sp>
      <p:sp>
        <p:nvSpPr>
          <p:cNvPr id="7180" name="Rectangle 6"/>
          <p:cNvSpPr>
            <a:spLocks/>
          </p:cNvSpPr>
          <p:nvPr/>
        </p:nvSpPr>
        <p:spPr bwMode="auto">
          <a:xfrm>
            <a:off x="2590800" y="4800600"/>
            <a:ext cx="4038600" cy="1066800"/>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a:lstStyle/>
          <a:p>
            <a:pPr>
              <a:defRPr/>
            </a:pPr>
            <a:endParaRPr lang="it-IT"/>
          </a:p>
        </p:txBody>
      </p:sp>
      <p:sp>
        <p:nvSpPr>
          <p:cNvPr id="9230" name="Rectangle 10"/>
          <p:cNvSpPr>
            <a:spLocks/>
          </p:cNvSpPr>
          <p:nvPr/>
        </p:nvSpPr>
        <p:spPr bwMode="auto">
          <a:xfrm>
            <a:off x="2743200" y="5227638"/>
            <a:ext cx="1066800" cy="355600"/>
          </a:xfrm>
          <a:prstGeom prst="rect">
            <a:avLst/>
          </a:prstGeom>
          <a:noFill/>
          <a:ln w="9525">
            <a:noFill/>
            <a:miter lim="800000"/>
            <a:headEnd/>
            <a:tailEnd/>
          </a:ln>
        </p:spPr>
        <p:txBody>
          <a:bodyPr lIns="0" tIns="0" rIns="39200" bIns="0"/>
          <a:lstStyle/>
          <a:p>
            <a:pPr marL="38100" algn="ctr">
              <a:lnSpc>
                <a:spcPct val="100000"/>
              </a:lnSpc>
              <a:spcBef>
                <a:spcPts val="1125"/>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1800">
                <a:solidFill>
                  <a:schemeClr val="tx1"/>
                </a:solidFill>
                <a:cs typeface="Arial" charset="0"/>
              </a:rPr>
              <a:t>Header</a:t>
            </a:r>
          </a:p>
        </p:txBody>
      </p:sp>
      <p:sp>
        <p:nvSpPr>
          <p:cNvPr id="9231" name="Rectangle 11"/>
          <p:cNvSpPr>
            <a:spLocks/>
          </p:cNvSpPr>
          <p:nvPr/>
        </p:nvSpPr>
        <p:spPr bwMode="auto">
          <a:xfrm>
            <a:off x="4152900" y="5227638"/>
            <a:ext cx="1066800" cy="355600"/>
          </a:xfrm>
          <a:prstGeom prst="rect">
            <a:avLst/>
          </a:prstGeom>
          <a:noFill/>
          <a:ln w="9525">
            <a:noFill/>
            <a:miter lim="800000"/>
            <a:headEnd/>
            <a:tailEnd/>
          </a:ln>
        </p:spPr>
        <p:txBody>
          <a:bodyPr lIns="0" tIns="0" rIns="39200" bIns="0"/>
          <a:lstStyle/>
          <a:p>
            <a:pPr marL="38100" algn="ctr">
              <a:lnSpc>
                <a:spcPct val="100000"/>
              </a:lnSpc>
              <a:spcBef>
                <a:spcPts val="1125"/>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1800">
                <a:solidFill>
                  <a:schemeClr val="tx1"/>
                </a:solidFill>
                <a:cs typeface="Arial" charset="0"/>
              </a:rPr>
              <a:t>Payload</a:t>
            </a:r>
          </a:p>
        </p:txBody>
      </p:sp>
      <p:sp>
        <p:nvSpPr>
          <p:cNvPr id="9232" name="Rectangle 13"/>
          <p:cNvSpPr>
            <a:spLocks/>
          </p:cNvSpPr>
          <p:nvPr/>
        </p:nvSpPr>
        <p:spPr bwMode="auto">
          <a:xfrm>
            <a:off x="5638800" y="5227638"/>
            <a:ext cx="914400" cy="355600"/>
          </a:xfrm>
          <a:prstGeom prst="rect">
            <a:avLst/>
          </a:prstGeom>
          <a:noFill/>
          <a:ln w="9525">
            <a:noFill/>
            <a:miter lim="800000"/>
            <a:headEnd/>
            <a:tailEnd/>
          </a:ln>
        </p:spPr>
        <p:txBody>
          <a:bodyPr lIns="0" tIns="0" rIns="39200" bIns="0"/>
          <a:lstStyle/>
          <a:p>
            <a:pPr marL="38100" algn="ctr">
              <a:lnSpc>
                <a:spcPct val="100000"/>
              </a:lnSpc>
              <a:spcBef>
                <a:spcPts val="1125"/>
              </a:spcBef>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z="1800">
                <a:solidFill>
                  <a:schemeClr val="tx1"/>
                </a:solidFill>
                <a:cs typeface="Arial" charset="0"/>
              </a:rPr>
              <a:t>Footer</a:t>
            </a:r>
          </a:p>
        </p:txBody>
      </p:sp>
      <p:cxnSp>
        <p:nvCxnSpPr>
          <p:cNvPr id="9233" name="Straight Connector 18"/>
          <p:cNvCxnSpPr>
            <a:cxnSpLocks noChangeShapeType="1"/>
          </p:cNvCxnSpPr>
          <p:nvPr/>
        </p:nvCxnSpPr>
        <p:spPr bwMode="auto">
          <a:xfrm rot="5400000" flipH="1" flipV="1">
            <a:off x="3371851" y="5334000"/>
            <a:ext cx="1066800" cy="3175"/>
          </a:xfrm>
          <a:prstGeom prst="line">
            <a:avLst/>
          </a:prstGeom>
          <a:noFill/>
          <a:ln w="12700" algn="ctr">
            <a:solidFill>
              <a:srgbClr val="000000"/>
            </a:solidFill>
            <a:round/>
            <a:headEnd/>
            <a:tailEnd/>
          </a:ln>
        </p:spPr>
      </p:cxnSp>
      <p:cxnSp>
        <p:nvCxnSpPr>
          <p:cNvPr id="9234" name="Straight Connector 19"/>
          <p:cNvCxnSpPr>
            <a:cxnSpLocks noChangeShapeType="1"/>
          </p:cNvCxnSpPr>
          <p:nvPr/>
        </p:nvCxnSpPr>
        <p:spPr bwMode="auto">
          <a:xfrm rot="5400000" flipH="1" flipV="1">
            <a:off x="4933951" y="5332412"/>
            <a:ext cx="1066800" cy="3175"/>
          </a:xfrm>
          <a:prstGeom prst="line">
            <a:avLst/>
          </a:prstGeom>
          <a:noFill/>
          <a:ln w="12700" algn="ctr">
            <a:solidFill>
              <a:srgbClr val="000000"/>
            </a:solidFill>
            <a:round/>
            <a:headEnd/>
            <a:tailEnd/>
          </a:ln>
        </p:spPr>
      </p:cxnSp>
      <p:sp>
        <p:nvSpPr>
          <p:cNvPr id="17" name="Slide Number Placeholder 16"/>
          <p:cNvSpPr>
            <a:spLocks noGrp="1"/>
          </p:cNvSpPr>
          <p:nvPr>
            <p:ph type="sldNum" sz="quarter" idx="12"/>
          </p:nvPr>
        </p:nvSpPr>
        <p:spPr/>
        <p:txBody>
          <a:bodyPr/>
          <a:lstStyle/>
          <a:p>
            <a:fld id="{F4E9DE0C-EFE3-CE47-9792-88F31C147F5B}" type="slidenum">
              <a:rPr lang="en-US" smtClean="0"/>
              <a:pPr/>
              <a:t>11</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ounded Rectangle 62"/>
          <p:cNvSpPr/>
          <p:nvPr/>
        </p:nvSpPr>
        <p:spPr>
          <a:xfrm>
            <a:off x="457200" y="5097463"/>
            <a:ext cx="8229600" cy="8382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en-US" sz="1400" dirty="0"/>
          </a:p>
        </p:txBody>
      </p:sp>
      <p:sp>
        <p:nvSpPr>
          <p:cNvPr id="11267" name="Title 4"/>
          <p:cNvSpPr>
            <a:spLocks noGrp="1"/>
          </p:cNvSpPr>
          <p:nvPr>
            <p:ph type="title"/>
          </p:nvPr>
        </p:nvSpPr>
        <p:spPr/>
        <p:txBody>
          <a:bodyPr/>
          <a:lstStyle/>
          <a:p>
            <a:pPr eaLnBrk="1" hangingPunct="1"/>
            <a:r>
              <a:rPr lang="en-US" smtClean="0"/>
              <a:t>Internet Layers</a:t>
            </a:r>
          </a:p>
        </p:txBody>
      </p:sp>
      <p:sp>
        <p:nvSpPr>
          <p:cNvPr id="6" name="Rounded Rectangle 5"/>
          <p:cNvSpPr/>
          <p:nvPr/>
        </p:nvSpPr>
        <p:spPr>
          <a:xfrm>
            <a:off x="457200" y="1295400"/>
            <a:ext cx="1147763" cy="3662363"/>
          </a:xfrm>
          <a:prstGeom prst="roundRect">
            <a:avLst/>
          </a:prstGeom>
          <a:ln/>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sz="1100">
              <a:latin typeface="Arial" pitchFamily="34" charset="0"/>
              <a:cs typeface="Arial" pitchFamily="34" charset="0"/>
            </a:endParaRPr>
          </a:p>
        </p:txBody>
      </p:sp>
      <p:sp>
        <p:nvSpPr>
          <p:cNvPr id="14" name="laptop"/>
          <p:cNvSpPr>
            <a:spLocks noEditPoints="1" noChangeArrowheads="1"/>
          </p:cNvSpPr>
          <p:nvPr/>
        </p:nvSpPr>
        <p:spPr bwMode="auto">
          <a:xfrm>
            <a:off x="577850" y="1508125"/>
            <a:ext cx="906463" cy="777875"/>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bg1">
              <a:lumMod val="50000"/>
              <a:lumOff val="50000"/>
            </a:schemeClr>
          </a:solidFill>
          <a:ln w="9525">
            <a:solidFill>
              <a:schemeClr val="tx1"/>
            </a:solidFill>
            <a:miter lim="800000"/>
            <a:headEnd/>
            <a:tailEnd/>
          </a:ln>
        </p:spPr>
        <p:txBody>
          <a:bodyPr/>
          <a:lstStyle/>
          <a:p>
            <a:pPr>
              <a:defRPr/>
            </a:pPr>
            <a:endParaRPr lang="en-US" sz="1100">
              <a:latin typeface="Arial" pitchFamily="34" charset="0"/>
              <a:cs typeface="Arial" pitchFamily="34" charset="0"/>
            </a:endParaRPr>
          </a:p>
        </p:txBody>
      </p:sp>
      <p:sp>
        <p:nvSpPr>
          <p:cNvPr id="19" name="Rectangle 18"/>
          <p:cNvSpPr/>
          <p:nvPr/>
        </p:nvSpPr>
        <p:spPr>
          <a:xfrm>
            <a:off x="517611" y="2481696"/>
            <a:ext cx="1026984" cy="302054"/>
          </a:xfrm>
          <a:prstGeom prst="rect">
            <a:avLst/>
          </a:prstGeom>
          <a:ln/>
        </p:spPr>
        <p:style>
          <a:lnRef idx="0">
            <a:schemeClr val="accent1"/>
          </a:lnRef>
          <a:fillRef idx="3">
            <a:schemeClr val="accent1"/>
          </a:fillRef>
          <a:effectRef idx="3">
            <a:schemeClr val="accent1"/>
          </a:effectRef>
          <a:fontRef idx="minor">
            <a:schemeClr val="lt1"/>
          </a:fontRef>
        </p:style>
        <p:txBody>
          <a:bodyPr wrap="none" lIns="0" rIns="0" anchor="ctr"/>
          <a:lstStyle/>
          <a:p>
            <a:pPr algn="ctr">
              <a:defRPr/>
            </a:pPr>
            <a:r>
              <a:rPr lang="en-US" sz="1400" dirty="0">
                <a:solidFill>
                  <a:schemeClr val="tx1"/>
                </a:solidFill>
                <a:latin typeface="Arial" pitchFamily="34" charset="0"/>
                <a:cs typeface="Arial" pitchFamily="34" charset="0"/>
              </a:rPr>
              <a:t>Application</a:t>
            </a:r>
          </a:p>
        </p:txBody>
      </p:sp>
      <p:sp>
        <p:nvSpPr>
          <p:cNvPr id="20" name="Rectangle 19"/>
          <p:cNvSpPr/>
          <p:nvPr/>
        </p:nvSpPr>
        <p:spPr>
          <a:xfrm>
            <a:off x="517611" y="3146215"/>
            <a:ext cx="1026984" cy="302054"/>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solidFill>
                  <a:schemeClr val="tx1"/>
                </a:solidFill>
                <a:latin typeface="Arial" pitchFamily="34" charset="0"/>
                <a:cs typeface="Arial" pitchFamily="34" charset="0"/>
              </a:rPr>
              <a:t>Transport</a:t>
            </a:r>
          </a:p>
        </p:txBody>
      </p:sp>
      <p:sp>
        <p:nvSpPr>
          <p:cNvPr id="21" name="Rectangle 20"/>
          <p:cNvSpPr/>
          <p:nvPr/>
        </p:nvSpPr>
        <p:spPr>
          <a:xfrm>
            <a:off x="517611" y="3810734"/>
            <a:ext cx="1026984" cy="302054"/>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solidFill>
                  <a:schemeClr val="tx1"/>
                </a:solidFill>
                <a:latin typeface="Arial" pitchFamily="34" charset="0"/>
                <a:cs typeface="Arial" pitchFamily="34" charset="0"/>
              </a:rPr>
              <a:t>Network</a:t>
            </a:r>
          </a:p>
        </p:txBody>
      </p:sp>
      <p:sp>
        <p:nvSpPr>
          <p:cNvPr id="22" name="Rectangle 21"/>
          <p:cNvSpPr/>
          <p:nvPr/>
        </p:nvSpPr>
        <p:spPr>
          <a:xfrm>
            <a:off x="517611" y="4475253"/>
            <a:ext cx="1026984" cy="302054"/>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solidFill>
                  <a:schemeClr val="tx1"/>
                </a:solidFill>
                <a:latin typeface="Arial" pitchFamily="34" charset="0"/>
                <a:cs typeface="Arial" pitchFamily="34" charset="0"/>
              </a:rPr>
              <a:t>Link</a:t>
            </a:r>
          </a:p>
        </p:txBody>
      </p:sp>
      <p:cxnSp>
        <p:nvCxnSpPr>
          <p:cNvPr id="23" name="Straight Arrow Connector 22"/>
          <p:cNvCxnSpPr>
            <a:stCxn id="0" idx="2"/>
            <a:endCxn id="0" idx="0"/>
          </p:cNvCxnSpPr>
          <p:nvPr/>
        </p:nvCxnSpPr>
        <p:spPr>
          <a:xfrm rot="5400000">
            <a:off x="850107" y="3629819"/>
            <a:ext cx="361950" cy="15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0" idx="2"/>
            <a:endCxn id="0" idx="0"/>
          </p:cNvCxnSpPr>
          <p:nvPr/>
        </p:nvCxnSpPr>
        <p:spPr>
          <a:xfrm rot="5400000">
            <a:off x="849313" y="4294188"/>
            <a:ext cx="363537" cy="15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0" idx="2"/>
            <a:endCxn id="0" idx="0"/>
          </p:cNvCxnSpPr>
          <p:nvPr/>
        </p:nvCxnSpPr>
        <p:spPr>
          <a:xfrm rot="5400000">
            <a:off x="850107" y="2964656"/>
            <a:ext cx="361950" cy="158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Rounded Rectangle 8"/>
          <p:cNvSpPr/>
          <p:nvPr/>
        </p:nvSpPr>
        <p:spPr>
          <a:xfrm>
            <a:off x="7539038" y="1295400"/>
            <a:ext cx="1147762" cy="3662363"/>
          </a:xfrm>
          <a:prstGeom prst="roundRect">
            <a:avLst/>
          </a:prstGeom>
          <a:ln/>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sz="1100">
              <a:latin typeface="Arial" pitchFamily="34" charset="0"/>
              <a:cs typeface="Arial" pitchFamily="34" charset="0"/>
            </a:endParaRPr>
          </a:p>
        </p:txBody>
      </p:sp>
      <p:sp>
        <p:nvSpPr>
          <p:cNvPr id="13" name="laptop"/>
          <p:cNvSpPr>
            <a:spLocks noEditPoints="1" noChangeArrowheads="1"/>
          </p:cNvSpPr>
          <p:nvPr/>
        </p:nvSpPr>
        <p:spPr bwMode="auto">
          <a:xfrm>
            <a:off x="7659688" y="1508125"/>
            <a:ext cx="906462" cy="777875"/>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bg1">
              <a:lumMod val="50000"/>
              <a:lumOff val="50000"/>
            </a:schemeClr>
          </a:solidFill>
          <a:ln w="9525">
            <a:solidFill>
              <a:schemeClr val="tx1"/>
            </a:solidFill>
            <a:miter lim="800000"/>
            <a:headEnd/>
            <a:tailEnd/>
          </a:ln>
        </p:spPr>
        <p:txBody>
          <a:bodyPr/>
          <a:lstStyle/>
          <a:p>
            <a:pPr>
              <a:defRPr/>
            </a:pPr>
            <a:endParaRPr lang="en-US" sz="1100">
              <a:latin typeface="Arial" pitchFamily="34" charset="0"/>
              <a:cs typeface="Arial" pitchFamily="34" charset="0"/>
            </a:endParaRPr>
          </a:p>
        </p:txBody>
      </p:sp>
      <p:sp>
        <p:nvSpPr>
          <p:cNvPr id="28" name="Rectangle 27"/>
          <p:cNvSpPr/>
          <p:nvPr/>
        </p:nvSpPr>
        <p:spPr>
          <a:xfrm>
            <a:off x="7599406" y="2481696"/>
            <a:ext cx="1026984" cy="302054"/>
          </a:xfrm>
          <a:prstGeom prst="rect">
            <a:avLst/>
          </a:prstGeom>
          <a:ln/>
        </p:spPr>
        <p:style>
          <a:lnRef idx="0">
            <a:schemeClr val="accent1"/>
          </a:lnRef>
          <a:fillRef idx="3">
            <a:schemeClr val="accent1"/>
          </a:fillRef>
          <a:effectRef idx="3">
            <a:schemeClr val="accent1"/>
          </a:effectRef>
          <a:fontRef idx="minor">
            <a:schemeClr val="lt1"/>
          </a:fontRef>
        </p:style>
        <p:txBody>
          <a:bodyPr lIns="0" rIns="0" anchor="ctr"/>
          <a:lstStyle/>
          <a:p>
            <a:pPr algn="ctr">
              <a:defRPr/>
            </a:pPr>
            <a:r>
              <a:rPr lang="en-US" sz="1400" dirty="0">
                <a:solidFill>
                  <a:schemeClr val="tx1"/>
                </a:solidFill>
                <a:latin typeface="Arial" pitchFamily="34" charset="0"/>
                <a:cs typeface="Arial" pitchFamily="34" charset="0"/>
              </a:rPr>
              <a:t>Application</a:t>
            </a:r>
          </a:p>
        </p:txBody>
      </p:sp>
      <p:sp>
        <p:nvSpPr>
          <p:cNvPr id="29" name="Rectangle 28"/>
          <p:cNvSpPr/>
          <p:nvPr/>
        </p:nvSpPr>
        <p:spPr>
          <a:xfrm>
            <a:off x="7599406" y="3146215"/>
            <a:ext cx="1026984" cy="302054"/>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solidFill>
                  <a:schemeClr val="tx1"/>
                </a:solidFill>
                <a:latin typeface="Arial" pitchFamily="34" charset="0"/>
                <a:cs typeface="Arial" pitchFamily="34" charset="0"/>
              </a:rPr>
              <a:t>Transport</a:t>
            </a:r>
          </a:p>
        </p:txBody>
      </p:sp>
      <p:sp>
        <p:nvSpPr>
          <p:cNvPr id="30" name="Rectangle 29"/>
          <p:cNvSpPr/>
          <p:nvPr/>
        </p:nvSpPr>
        <p:spPr>
          <a:xfrm>
            <a:off x="7599406" y="3810734"/>
            <a:ext cx="1026984" cy="302054"/>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solidFill>
                  <a:schemeClr val="tx1"/>
                </a:solidFill>
                <a:latin typeface="Arial" pitchFamily="34" charset="0"/>
                <a:cs typeface="Arial" pitchFamily="34" charset="0"/>
              </a:rPr>
              <a:t>Network</a:t>
            </a:r>
          </a:p>
        </p:txBody>
      </p:sp>
      <p:sp>
        <p:nvSpPr>
          <p:cNvPr id="31" name="Rectangle 30"/>
          <p:cNvSpPr/>
          <p:nvPr/>
        </p:nvSpPr>
        <p:spPr>
          <a:xfrm>
            <a:off x="7599406" y="4475253"/>
            <a:ext cx="1026984" cy="302054"/>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solidFill>
                  <a:schemeClr val="tx1"/>
                </a:solidFill>
                <a:latin typeface="Arial" pitchFamily="34" charset="0"/>
                <a:cs typeface="Arial" pitchFamily="34" charset="0"/>
              </a:rPr>
              <a:t>Link</a:t>
            </a:r>
          </a:p>
        </p:txBody>
      </p:sp>
      <p:cxnSp>
        <p:nvCxnSpPr>
          <p:cNvPr id="32" name="Straight Arrow Connector 31"/>
          <p:cNvCxnSpPr>
            <a:stCxn id="0" idx="2"/>
            <a:endCxn id="0" idx="0"/>
          </p:cNvCxnSpPr>
          <p:nvPr/>
        </p:nvCxnSpPr>
        <p:spPr>
          <a:xfrm rot="5400000">
            <a:off x="7931944" y="3629819"/>
            <a:ext cx="361950" cy="1588"/>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0" idx="2"/>
            <a:endCxn id="0" idx="0"/>
          </p:cNvCxnSpPr>
          <p:nvPr/>
        </p:nvCxnSpPr>
        <p:spPr>
          <a:xfrm rot="5400000">
            <a:off x="7931150" y="4294188"/>
            <a:ext cx="363537" cy="1588"/>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0" idx="2"/>
            <a:endCxn id="0" idx="0"/>
          </p:cNvCxnSpPr>
          <p:nvPr/>
        </p:nvCxnSpPr>
        <p:spPr>
          <a:xfrm rot="5400000">
            <a:off x="7931944" y="2964656"/>
            <a:ext cx="361950" cy="1588"/>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2817813" y="1295400"/>
            <a:ext cx="1147762" cy="3662363"/>
          </a:xfrm>
          <a:prstGeom prst="roundRect">
            <a:avLst/>
          </a:prstGeom>
          <a:ln/>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sz="1100">
              <a:latin typeface="Arial" pitchFamily="34" charset="0"/>
              <a:cs typeface="Arial" pitchFamily="34" charset="0"/>
            </a:endParaRPr>
          </a:p>
        </p:txBody>
      </p:sp>
      <p:sp>
        <p:nvSpPr>
          <p:cNvPr id="10" name="modem"/>
          <p:cNvSpPr>
            <a:spLocks noEditPoints="1" noChangeArrowheads="1"/>
          </p:cNvSpPr>
          <p:nvPr/>
        </p:nvSpPr>
        <p:spPr bwMode="auto">
          <a:xfrm>
            <a:off x="2946400" y="1628775"/>
            <a:ext cx="898525" cy="241300"/>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50000"/>
              <a:lumOff val="50000"/>
            </a:schemeClr>
          </a:solidFill>
          <a:ln w="9525">
            <a:solidFill>
              <a:schemeClr val="tx1"/>
            </a:solidFill>
            <a:miter lim="800000"/>
            <a:headEnd/>
            <a:tailEnd/>
          </a:ln>
        </p:spPr>
        <p:txBody>
          <a:bodyPr/>
          <a:lstStyle/>
          <a:p>
            <a:pPr>
              <a:defRPr/>
            </a:pPr>
            <a:endParaRPr lang="en-US" sz="1100">
              <a:latin typeface="Arial" pitchFamily="34" charset="0"/>
              <a:cs typeface="Arial" pitchFamily="34" charset="0"/>
            </a:endParaRPr>
          </a:p>
        </p:txBody>
      </p:sp>
      <p:sp>
        <p:nvSpPr>
          <p:cNvPr id="35" name="Rectangle 34"/>
          <p:cNvSpPr/>
          <p:nvPr/>
        </p:nvSpPr>
        <p:spPr>
          <a:xfrm>
            <a:off x="2878209" y="3810734"/>
            <a:ext cx="1026984" cy="302054"/>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solidFill>
                  <a:schemeClr val="tx1"/>
                </a:solidFill>
                <a:latin typeface="Arial" pitchFamily="34" charset="0"/>
                <a:cs typeface="Arial" pitchFamily="34" charset="0"/>
              </a:rPr>
              <a:t>Network</a:t>
            </a:r>
          </a:p>
        </p:txBody>
      </p:sp>
      <p:sp>
        <p:nvSpPr>
          <p:cNvPr id="36" name="Rectangle 35"/>
          <p:cNvSpPr/>
          <p:nvPr/>
        </p:nvSpPr>
        <p:spPr>
          <a:xfrm>
            <a:off x="2878209" y="4475253"/>
            <a:ext cx="1026984" cy="302054"/>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solidFill>
                  <a:schemeClr val="tx1"/>
                </a:solidFill>
                <a:latin typeface="Arial" pitchFamily="34" charset="0"/>
                <a:cs typeface="Arial" pitchFamily="34" charset="0"/>
              </a:rPr>
              <a:t>Link</a:t>
            </a:r>
          </a:p>
        </p:txBody>
      </p:sp>
      <p:cxnSp>
        <p:nvCxnSpPr>
          <p:cNvPr id="37" name="Straight Arrow Connector 36"/>
          <p:cNvCxnSpPr/>
          <p:nvPr/>
        </p:nvCxnSpPr>
        <p:spPr>
          <a:xfrm rot="5400000">
            <a:off x="3362325" y="4294188"/>
            <a:ext cx="3619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p:nvPr/>
        </p:nvCxnSpPr>
        <p:spPr>
          <a:xfrm rot="5400000">
            <a:off x="3059907" y="4293394"/>
            <a:ext cx="361950" cy="1587"/>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8" name="Rounded Rectangle 7"/>
          <p:cNvSpPr/>
          <p:nvPr/>
        </p:nvSpPr>
        <p:spPr>
          <a:xfrm>
            <a:off x="5178425" y="1295400"/>
            <a:ext cx="1147763" cy="3662363"/>
          </a:xfrm>
          <a:prstGeom prst="roundRect">
            <a:avLst/>
          </a:prstGeom>
          <a:ln/>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sz="1100">
              <a:latin typeface="Arial" pitchFamily="34" charset="0"/>
              <a:cs typeface="Arial" pitchFamily="34" charset="0"/>
            </a:endParaRPr>
          </a:p>
        </p:txBody>
      </p:sp>
      <p:sp>
        <p:nvSpPr>
          <p:cNvPr id="15" name="modem"/>
          <p:cNvSpPr>
            <a:spLocks noEditPoints="1" noChangeArrowheads="1"/>
          </p:cNvSpPr>
          <p:nvPr/>
        </p:nvSpPr>
        <p:spPr bwMode="auto">
          <a:xfrm>
            <a:off x="5330825" y="1628775"/>
            <a:ext cx="898525" cy="241300"/>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50000"/>
              <a:lumOff val="50000"/>
            </a:schemeClr>
          </a:solidFill>
          <a:ln w="9525">
            <a:solidFill>
              <a:schemeClr val="tx1"/>
            </a:solidFill>
            <a:miter lim="800000"/>
            <a:headEnd/>
            <a:tailEnd/>
          </a:ln>
        </p:spPr>
        <p:txBody>
          <a:bodyPr/>
          <a:lstStyle/>
          <a:p>
            <a:pPr>
              <a:defRPr/>
            </a:pPr>
            <a:endParaRPr lang="en-US" sz="1100">
              <a:latin typeface="Arial" pitchFamily="34" charset="0"/>
              <a:cs typeface="Arial" pitchFamily="34" charset="0"/>
            </a:endParaRPr>
          </a:p>
        </p:txBody>
      </p:sp>
      <p:sp>
        <p:nvSpPr>
          <p:cNvPr id="39" name="Rectangle 38"/>
          <p:cNvSpPr/>
          <p:nvPr/>
        </p:nvSpPr>
        <p:spPr>
          <a:xfrm>
            <a:off x="5238807" y="3810734"/>
            <a:ext cx="1026984" cy="302054"/>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solidFill>
                  <a:schemeClr val="tx1"/>
                </a:solidFill>
                <a:latin typeface="Arial" pitchFamily="34" charset="0"/>
                <a:cs typeface="Arial" pitchFamily="34" charset="0"/>
              </a:rPr>
              <a:t>Network</a:t>
            </a:r>
          </a:p>
        </p:txBody>
      </p:sp>
      <p:sp>
        <p:nvSpPr>
          <p:cNvPr id="40" name="Rectangle 39"/>
          <p:cNvSpPr/>
          <p:nvPr/>
        </p:nvSpPr>
        <p:spPr>
          <a:xfrm>
            <a:off x="5238807" y="4475253"/>
            <a:ext cx="1026984" cy="302054"/>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1400" dirty="0">
                <a:solidFill>
                  <a:schemeClr val="tx1"/>
                </a:solidFill>
                <a:latin typeface="Arial" pitchFamily="34" charset="0"/>
                <a:cs typeface="Arial" pitchFamily="34" charset="0"/>
              </a:rPr>
              <a:t>Link</a:t>
            </a:r>
          </a:p>
        </p:txBody>
      </p:sp>
      <p:cxnSp>
        <p:nvCxnSpPr>
          <p:cNvPr id="41" name="Straight Arrow Connector 40"/>
          <p:cNvCxnSpPr/>
          <p:nvPr/>
        </p:nvCxnSpPr>
        <p:spPr>
          <a:xfrm rot="5400000">
            <a:off x="5722938" y="4294188"/>
            <a:ext cx="3619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rot="5400000">
            <a:off x="5420519" y="4293394"/>
            <a:ext cx="361950" cy="1588"/>
          </a:xfrm>
          <a:prstGeom prst="straightConnector1">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43" name="Cloud 42"/>
          <p:cNvSpPr/>
          <p:nvPr/>
        </p:nvSpPr>
        <p:spPr>
          <a:xfrm>
            <a:off x="1524000" y="5208588"/>
            <a:ext cx="1371600" cy="604837"/>
          </a:xfrm>
          <a:prstGeom prst="cloud">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srgbClr val="000090"/>
                </a:solidFill>
                <a:latin typeface="Arial" pitchFamily="34" charset="0"/>
                <a:cs typeface="Arial" pitchFamily="34" charset="0"/>
              </a:rPr>
              <a:t>Ethernet</a:t>
            </a:r>
          </a:p>
        </p:txBody>
      </p:sp>
      <p:sp>
        <p:nvSpPr>
          <p:cNvPr id="44" name="Cloud 43"/>
          <p:cNvSpPr/>
          <p:nvPr/>
        </p:nvSpPr>
        <p:spPr>
          <a:xfrm>
            <a:off x="4114800" y="5208588"/>
            <a:ext cx="1066800" cy="604837"/>
          </a:xfrm>
          <a:prstGeom prst="cloud">
            <a:avLst/>
          </a:prstGeom>
          <a:ln/>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sz="1400" dirty="0">
                <a:solidFill>
                  <a:srgbClr val="000090"/>
                </a:solidFill>
                <a:latin typeface="Arial" pitchFamily="34" charset="0"/>
                <a:cs typeface="Arial" pitchFamily="34" charset="0"/>
              </a:rPr>
              <a:t>Fiber Optics</a:t>
            </a:r>
          </a:p>
        </p:txBody>
      </p:sp>
      <p:sp>
        <p:nvSpPr>
          <p:cNvPr id="45" name="Cloud 44"/>
          <p:cNvSpPr/>
          <p:nvPr/>
        </p:nvSpPr>
        <p:spPr>
          <a:xfrm>
            <a:off x="6621463" y="5208588"/>
            <a:ext cx="846137" cy="604837"/>
          </a:xfrm>
          <a:prstGeom prst="cloud">
            <a:avLst/>
          </a:prstGeom>
          <a:ln/>
        </p:spPr>
        <p:style>
          <a:lnRef idx="1">
            <a:schemeClr val="accent1"/>
          </a:lnRef>
          <a:fillRef idx="2">
            <a:schemeClr val="accent1"/>
          </a:fillRef>
          <a:effectRef idx="1">
            <a:schemeClr val="accent1"/>
          </a:effectRef>
          <a:fontRef idx="minor">
            <a:schemeClr val="dk1"/>
          </a:fontRef>
        </p:style>
        <p:txBody>
          <a:bodyPr wrap="none" lIns="0" rIns="0" anchor="ctr"/>
          <a:lstStyle/>
          <a:p>
            <a:pPr algn="ctr">
              <a:defRPr/>
            </a:pPr>
            <a:r>
              <a:rPr lang="en-US" sz="1400" dirty="0">
                <a:solidFill>
                  <a:srgbClr val="000090"/>
                </a:solidFill>
                <a:latin typeface="Arial" pitchFamily="34" charset="0"/>
                <a:cs typeface="Arial" pitchFamily="34" charset="0"/>
              </a:rPr>
              <a:t>Wi-Fi</a:t>
            </a:r>
          </a:p>
        </p:txBody>
      </p:sp>
      <p:cxnSp>
        <p:nvCxnSpPr>
          <p:cNvPr id="46" name="Shape 45"/>
          <p:cNvCxnSpPr>
            <a:stCxn id="0" idx="2"/>
            <a:endCxn id="43" idx="2"/>
          </p:cNvCxnSpPr>
          <p:nvPr/>
        </p:nvCxnSpPr>
        <p:spPr>
          <a:xfrm rot="16200000" flipH="1">
            <a:off x="913606" y="4895057"/>
            <a:ext cx="733425" cy="49688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hape 46"/>
          <p:cNvCxnSpPr>
            <a:stCxn id="43" idx="0"/>
          </p:cNvCxnSpPr>
          <p:nvPr/>
        </p:nvCxnSpPr>
        <p:spPr>
          <a:xfrm flipV="1">
            <a:off x="2894013" y="4800600"/>
            <a:ext cx="230187" cy="709613"/>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8" name="Shape 47"/>
          <p:cNvCxnSpPr>
            <a:endCxn id="44" idx="2"/>
          </p:cNvCxnSpPr>
          <p:nvPr/>
        </p:nvCxnSpPr>
        <p:spPr>
          <a:xfrm rot="16200000" flipH="1">
            <a:off x="3494881" y="4887119"/>
            <a:ext cx="709613" cy="536575"/>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hape 48"/>
          <p:cNvCxnSpPr>
            <a:stCxn id="44" idx="0"/>
            <a:endCxn id="0" idx="2"/>
          </p:cNvCxnSpPr>
          <p:nvPr/>
        </p:nvCxnSpPr>
        <p:spPr>
          <a:xfrm flipV="1">
            <a:off x="5180013" y="4776788"/>
            <a:ext cx="571500" cy="733425"/>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0" name="Shape 49"/>
          <p:cNvCxnSpPr>
            <a:endCxn id="45" idx="2"/>
          </p:cNvCxnSpPr>
          <p:nvPr/>
        </p:nvCxnSpPr>
        <p:spPr>
          <a:xfrm rot="16200000" flipH="1">
            <a:off x="5967412" y="4852988"/>
            <a:ext cx="709613" cy="60483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hape 50"/>
          <p:cNvCxnSpPr>
            <a:stCxn id="45" idx="0"/>
            <a:endCxn id="0" idx="2"/>
          </p:cNvCxnSpPr>
          <p:nvPr/>
        </p:nvCxnSpPr>
        <p:spPr>
          <a:xfrm flipV="1">
            <a:off x="7467600" y="4776788"/>
            <a:ext cx="644525" cy="733425"/>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14" idx="3"/>
            <a:endCxn id="10" idx="8"/>
          </p:cNvCxnSpPr>
          <p:nvPr/>
        </p:nvCxnSpPr>
        <p:spPr>
          <a:xfrm>
            <a:off x="1346200" y="1766888"/>
            <a:ext cx="1600200" cy="11112"/>
          </a:xfrm>
          <a:prstGeom prst="line">
            <a:avLst/>
          </a:prstGeom>
          <a:ln>
            <a:solidFill>
              <a:schemeClr val="bg1">
                <a:lumMod val="50000"/>
                <a:lumOff val="50000"/>
              </a:schemeClr>
            </a:solidFill>
            <a:headEnd type="none" w="med" len="med"/>
            <a:tailEnd type="arrow" w="med" len="med"/>
          </a:ln>
        </p:spPr>
        <p:style>
          <a:lnRef idx="2">
            <a:schemeClr val="accent6"/>
          </a:lnRef>
          <a:fillRef idx="0">
            <a:schemeClr val="accent6"/>
          </a:fillRef>
          <a:effectRef idx="1">
            <a:schemeClr val="accent6"/>
          </a:effectRef>
          <a:fontRef idx="minor">
            <a:schemeClr val="tx1"/>
          </a:fontRef>
        </p:style>
      </p:cxnSp>
      <p:cxnSp>
        <p:nvCxnSpPr>
          <p:cNvPr id="12" name="Straight Connector 11"/>
          <p:cNvCxnSpPr>
            <a:stCxn id="13" idx="1"/>
            <a:endCxn id="15" idx="9"/>
          </p:cNvCxnSpPr>
          <p:nvPr/>
        </p:nvCxnSpPr>
        <p:spPr>
          <a:xfrm flipH="1">
            <a:off x="6229350" y="1766888"/>
            <a:ext cx="1571625" cy="11112"/>
          </a:xfrm>
          <a:prstGeom prst="line">
            <a:avLst/>
          </a:prstGeom>
          <a:ln>
            <a:solidFill>
              <a:schemeClr val="bg1">
                <a:lumMod val="50000"/>
                <a:lumOff val="50000"/>
              </a:schemeClr>
            </a:solidFill>
            <a:headEnd type="arrow" w="med" len="med"/>
            <a:tailEnd type="none" w="med" len="med"/>
          </a:ln>
        </p:spPr>
        <p:style>
          <a:lnRef idx="2">
            <a:schemeClr val="accent6"/>
          </a:lnRef>
          <a:fillRef idx="0">
            <a:schemeClr val="accent6"/>
          </a:fillRef>
          <a:effectRef idx="1">
            <a:schemeClr val="accent6"/>
          </a:effectRef>
          <a:fontRef idx="minor">
            <a:schemeClr val="tx1"/>
          </a:fontRef>
        </p:style>
      </p:cxnSp>
      <p:cxnSp>
        <p:nvCxnSpPr>
          <p:cNvPr id="16" name="Straight Connector 15"/>
          <p:cNvCxnSpPr>
            <a:stCxn id="15" idx="8"/>
            <a:endCxn id="10" idx="9"/>
          </p:cNvCxnSpPr>
          <p:nvPr/>
        </p:nvCxnSpPr>
        <p:spPr>
          <a:xfrm flipH="1">
            <a:off x="3844925" y="1778000"/>
            <a:ext cx="1485900" cy="0"/>
          </a:xfrm>
          <a:prstGeom prst="line">
            <a:avLst/>
          </a:prstGeom>
          <a:ln>
            <a:solidFill>
              <a:schemeClr val="bg1">
                <a:lumMod val="50000"/>
                <a:lumOff val="50000"/>
              </a:schemeClr>
            </a:solidFill>
            <a:headEnd type="arrow" w="med" len="med"/>
            <a:tailEnd type="none" w="med" len="med"/>
          </a:ln>
        </p:spPr>
        <p:style>
          <a:lnRef idx="2">
            <a:schemeClr val="accent6"/>
          </a:lnRef>
          <a:fillRef idx="0">
            <a:schemeClr val="accent6"/>
          </a:fillRef>
          <a:effectRef idx="1">
            <a:schemeClr val="accent6"/>
          </a:effectRef>
          <a:fontRef idx="minor">
            <a:schemeClr val="tx1"/>
          </a:fontRef>
        </p:style>
      </p:cxnSp>
      <p:sp>
        <p:nvSpPr>
          <p:cNvPr id="66" name="TextBox 65"/>
          <p:cNvSpPr txBox="1"/>
          <p:nvPr/>
        </p:nvSpPr>
        <p:spPr>
          <a:xfrm>
            <a:off x="3449638" y="5943600"/>
            <a:ext cx="1479892" cy="369332"/>
          </a:xfrm>
          <a:prstGeom prst="rect">
            <a:avLst/>
          </a:prstGeom>
          <a:noFill/>
        </p:spPr>
        <p:txBody>
          <a:bodyPr wrap="none">
            <a:spAutoFit/>
          </a:bodyPr>
          <a:lstStyle/>
          <a:p>
            <a:pPr>
              <a:defRPr/>
            </a:pPr>
            <a:r>
              <a:rPr lang="en-US" dirty="0">
                <a:solidFill>
                  <a:srgbClr val="000090"/>
                </a:solidFill>
              </a:rPr>
              <a:t>Physical Layer</a:t>
            </a:r>
          </a:p>
        </p:txBody>
      </p:sp>
      <p:cxnSp>
        <p:nvCxnSpPr>
          <p:cNvPr id="53" name="Straight Arrow Connector 52"/>
          <p:cNvCxnSpPr>
            <a:stCxn id="0" idx="3"/>
            <a:endCxn id="0" idx="1"/>
          </p:cNvCxnSpPr>
          <p:nvPr/>
        </p:nvCxnSpPr>
        <p:spPr>
          <a:xfrm>
            <a:off x="1544638" y="4625975"/>
            <a:ext cx="1333500" cy="1588"/>
          </a:xfrm>
          <a:prstGeom prst="straightConnector1">
            <a:avLst/>
          </a:prstGeom>
          <a:ln>
            <a:solidFill>
              <a:schemeClr val="tx1"/>
            </a:solidFill>
            <a:prstDash val="dash"/>
            <a:tailEnd type="arrow"/>
          </a:ln>
        </p:spPr>
        <p:style>
          <a:lnRef idx="2">
            <a:schemeClr val="accent2"/>
          </a:lnRef>
          <a:fillRef idx="0">
            <a:schemeClr val="accent2"/>
          </a:fillRef>
          <a:effectRef idx="1">
            <a:schemeClr val="accent2"/>
          </a:effectRef>
          <a:fontRef idx="minor">
            <a:schemeClr val="tx1"/>
          </a:fontRef>
        </p:style>
      </p:cxnSp>
      <p:cxnSp>
        <p:nvCxnSpPr>
          <p:cNvPr id="54" name="Straight Arrow Connector 53"/>
          <p:cNvCxnSpPr>
            <a:stCxn id="0" idx="3"/>
            <a:endCxn id="0" idx="1"/>
          </p:cNvCxnSpPr>
          <p:nvPr/>
        </p:nvCxnSpPr>
        <p:spPr>
          <a:xfrm>
            <a:off x="3905250" y="4625975"/>
            <a:ext cx="1333500" cy="1588"/>
          </a:xfrm>
          <a:prstGeom prst="straightConnector1">
            <a:avLst/>
          </a:prstGeom>
          <a:ln>
            <a:solidFill>
              <a:schemeClr val="tx1"/>
            </a:solidFill>
            <a:prstDash val="dash"/>
            <a:tailEnd type="arrow"/>
          </a:ln>
        </p:spPr>
        <p:style>
          <a:lnRef idx="2">
            <a:schemeClr val="accent2"/>
          </a:lnRef>
          <a:fillRef idx="0">
            <a:schemeClr val="accent2"/>
          </a:fillRef>
          <a:effectRef idx="1">
            <a:schemeClr val="accent2"/>
          </a:effectRef>
          <a:fontRef idx="minor">
            <a:schemeClr val="tx1"/>
          </a:fontRef>
        </p:style>
      </p:cxnSp>
      <p:cxnSp>
        <p:nvCxnSpPr>
          <p:cNvPr id="60" name="Straight Arrow Connector 59"/>
          <p:cNvCxnSpPr>
            <a:stCxn id="0" idx="3"/>
            <a:endCxn id="0" idx="1"/>
          </p:cNvCxnSpPr>
          <p:nvPr/>
        </p:nvCxnSpPr>
        <p:spPr>
          <a:xfrm>
            <a:off x="6265863" y="4625975"/>
            <a:ext cx="1333500" cy="1588"/>
          </a:xfrm>
          <a:prstGeom prst="straightConnector1">
            <a:avLst/>
          </a:prstGeom>
          <a:ln>
            <a:solidFill>
              <a:schemeClr val="tx1"/>
            </a:solidFill>
            <a:prstDash val="dash"/>
            <a:tailEnd type="arrow"/>
          </a:ln>
        </p:spPr>
        <p:style>
          <a:lnRef idx="2">
            <a:schemeClr val="accent2"/>
          </a:lnRef>
          <a:fillRef idx="0">
            <a:schemeClr val="accent2"/>
          </a:fillRef>
          <a:effectRef idx="1">
            <a:schemeClr val="accent2"/>
          </a:effectRef>
          <a:fontRef idx="minor">
            <a:schemeClr val="tx1"/>
          </a:fontRef>
        </p:style>
      </p:cxnSp>
      <p:cxnSp>
        <p:nvCxnSpPr>
          <p:cNvPr id="64" name="Straight Arrow Connector 63"/>
          <p:cNvCxnSpPr/>
          <p:nvPr/>
        </p:nvCxnSpPr>
        <p:spPr>
          <a:xfrm>
            <a:off x="1531938" y="3960813"/>
            <a:ext cx="1333500" cy="1587"/>
          </a:xfrm>
          <a:prstGeom prst="straightConnector1">
            <a:avLst/>
          </a:prstGeom>
          <a:ln>
            <a:solidFill>
              <a:schemeClr val="tx1"/>
            </a:solidFill>
            <a:prstDash val="dash"/>
            <a:tailEnd type="arrow"/>
          </a:ln>
        </p:spPr>
        <p:style>
          <a:lnRef idx="2">
            <a:schemeClr val="accent2"/>
          </a:lnRef>
          <a:fillRef idx="0">
            <a:schemeClr val="accent2"/>
          </a:fillRef>
          <a:effectRef idx="1">
            <a:schemeClr val="accent2"/>
          </a:effectRef>
          <a:fontRef idx="minor">
            <a:schemeClr val="tx1"/>
          </a:fontRef>
        </p:style>
      </p:cxnSp>
      <p:cxnSp>
        <p:nvCxnSpPr>
          <p:cNvPr id="65" name="Straight Arrow Connector 64"/>
          <p:cNvCxnSpPr/>
          <p:nvPr/>
        </p:nvCxnSpPr>
        <p:spPr>
          <a:xfrm>
            <a:off x="3892550" y="3960813"/>
            <a:ext cx="1333500" cy="1587"/>
          </a:xfrm>
          <a:prstGeom prst="straightConnector1">
            <a:avLst/>
          </a:prstGeom>
          <a:ln>
            <a:solidFill>
              <a:schemeClr val="tx1"/>
            </a:solidFill>
            <a:prstDash val="dash"/>
            <a:tailEnd type="arrow"/>
          </a:ln>
        </p:spPr>
        <p:style>
          <a:lnRef idx="2">
            <a:schemeClr val="accent2"/>
          </a:lnRef>
          <a:fillRef idx="0">
            <a:schemeClr val="accent2"/>
          </a:fillRef>
          <a:effectRef idx="1">
            <a:schemeClr val="accent2"/>
          </a:effectRef>
          <a:fontRef idx="minor">
            <a:schemeClr val="tx1"/>
          </a:fontRef>
        </p:style>
      </p:cxnSp>
      <p:cxnSp>
        <p:nvCxnSpPr>
          <p:cNvPr id="67" name="Straight Arrow Connector 66"/>
          <p:cNvCxnSpPr/>
          <p:nvPr/>
        </p:nvCxnSpPr>
        <p:spPr>
          <a:xfrm>
            <a:off x="6253163" y="3960813"/>
            <a:ext cx="1333500" cy="1587"/>
          </a:xfrm>
          <a:prstGeom prst="straightConnector1">
            <a:avLst/>
          </a:prstGeom>
          <a:ln>
            <a:solidFill>
              <a:schemeClr val="tx1"/>
            </a:solidFill>
            <a:prstDash val="dash"/>
            <a:tailEnd type="arrow"/>
          </a:ln>
        </p:spPr>
        <p:style>
          <a:lnRef idx="2">
            <a:schemeClr val="accent2"/>
          </a:lnRef>
          <a:fillRef idx="0">
            <a:schemeClr val="accent2"/>
          </a:fillRef>
          <a:effectRef idx="1">
            <a:schemeClr val="accent2"/>
          </a:effectRef>
          <a:fontRef idx="minor">
            <a:schemeClr val="tx1"/>
          </a:fontRef>
        </p:style>
      </p:cxnSp>
      <p:cxnSp>
        <p:nvCxnSpPr>
          <p:cNvPr id="68" name="Straight Arrow Connector 67"/>
          <p:cNvCxnSpPr>
            <a:stCxn id="0" idx="3"/>
            <a:endCxn id="0" idx="1"/>
          </p:cNvCxnSpPr>
          <p:nvPr/>
        </p:nvCxnSpPr>
        <p:spPr>
          <a:xfrm>
            <a:off x="1544638" y="3297238"/>
            <a:ext cx="6054725" cy="1587"/>
          </a:xfrm>
          <a:prstGeom prst="straightConnector1">
            <a:avLst/>
          </a:prstGeom>
          <a:ln>
            <a:solidFill>
              <a:schemeClr val="tx1"/>
            </a:solidFill>
            <a:prstDash val="dash"/>
            <a:tailEnd type="arrow"/>
          </a:ln>
        </p:spPr>
        <p:style>
          <a:lnRef idx="2">
            <a:schemeClr val="accent2"/>
          </a:lnRef>
          <a:fillRef idx="0">
            <a:schemeClr val="accent2"/>
          </a:fillRef>
          <a:effectRef idx="1">
            <a:schemeClr val="accent2"/>
          </a:effectRef>
          <a:fontRef idx="minor">
            <a:schemeClr val="tx1"/>
          </a:fontRef>
        </p:style>
      </p:cxnSp>
      <p:cxnSp>
        <p:nvCxnSpPr>
          <p:cNvPr id="71" name="Straight Arrow Connector 70"/>
          <p:cNvCxnSpPr>
            <a:stCxn id="0" idx="3"/>
            <a:endCxn id="0" idx="1"/>
          </p:cNvCxnSpPr>
          <p:nvPr/>
        </p:nvCxnSpPr>
        <p:spPr>
          <a:xfrm>
            <a:off x="1544638" y="2632075"/>
            <a:ext cx="6054725" cy="1588"/>
          </a:xfrm>
          <a:prstGeom prst="straightConnector1">
            <a:avLst/>
          </a:prstGeom>
          <a:ln>
            <a:solidFill>
              <a:schemeClr val="tx1"/>
            </a:solidFill>
            <a:prstDash val="dash"/>
            <a:tailEnd type="arrow"/>
          </a:ln>
        </p:spPr>
        <p:style>
          <a:lnRef idx="2">
            <a:schemeClr val="accent2"/>
          </a:lnRef>
          <a:fillRef idx="0">
            <a:schemeClr val="accent2"/>
          </a:fillRef>
          <a:effectRef idx="1">
            <a:schemeClr val="accent2"/>
          </a:effectRef>
          <a:fontRef idx="minor">
            <a:schemeClr val="tx1"/>
          </a:fontRef>
        </p:style>
      </p:cxnSp>
      <p:sp>
        <p:nvSpPr>
          <p:cNvPr id="56" name="Slide Number Placeholder 55"/>
          <p:cNvSpPr>
            <a:spLocks noGrp="1"/>
          </p:cNvSpPr>
          <p:nvPr>
            <p:ph type="sldNum" sz="quarter" idx="12"/>
          </p:nvPr>
        </p:nvSpPr>
        <p:spPr/>
        <p:txBody>
          <a:bodyPr/>
          <a:lstStyle/>
          <a:p>
            <a:pPr>
              <a:defRPr/>
            </a:pPr>
            <a:fld id="{1F1688CE-F6B2-42DE-B847-7BD665D29604}" type="slidenum">
              <a:rPr lang="en-US" smtClean="0"/>
              <a:pPr>
                <a:defRPr/>
              </a:pPr>
              <a:t>12</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609600" y="5334000"/>
            <a:ext cx="5486400" cy="914400"/>
          </a:xfrm>
          <a:prstGeom prst="rect">
            <a:avLst/>
          </a:prstGeom>
          <a:ln/>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US">
              <a:latin typeface="Arial" pitchFamily="34" charset="0"/>
              <a:cs typeface="Arial" pitchFamily="34" charset="0"/>
            </a:endParaRPr>
          </a:p>
        </p:txBody>
      </p:sp>
      <p:sp>
        <p:nvSpPr>
          <p:cNvPr id="40" name="Rectangle 39"/>
          <p:cNvSpPr/>
          <p:nvPr/>
        </p:nvSpPr>
        <p:spPr>
          <a:xfrm>
            <a:off x="1524000" y="4038600"/>
            <a:ext cx="3657600" cy="914400"/>
          </a:xfrm>
          <a:prstGeom prst="rect">
            <a:avLst/>
          </a:prstGeom>
          <a:ln w="28575">
            <a:solidFill>
              <a:schemeClr val="bg1"/>
            </a:solidFill>
          </a:ln>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en-US">
              <a:latin typeface="Arial" pitchFamily="34" charset="0"/>
              <a:cs typeface="Arial" pitchFamily="34" charset="0"/>
            </a:endParaRPr>
          </a:p>
        </p:txBody>
      </p:sp>
      <p:sp>
        <p:nvSpPr>
          <p:cNvPr id="13316" name="Title 4"/>
          <p:cNvSpPr>
            <a:spLocks noGrp="1"/>
          </p:cNvSpPr>
          <p:nvPr>
            <p:ph type="title"/>
          </p:nvPr>
        </p:nvSpPr>
        <p:spPr/>
        <p:txBody>
          <a:bodyPr/>
          <a:lstStyle/>
          <a:p>
            <a:pPr eaLnBrk="1" hangingPunct="1"/>
            <a:r>
              <a:rPr lang="en-US" smtClean="0"/>
              <a:t>Internet Packet Encapsulation</a:t>
            </a:r>
          </a:p>
        </p:txBody>
      </p:sp>
      <p:sp>
        <p:nvSpPr>
          <p:cNvPr id="9" name="Rectangle 8"/>
          <p:cNvSpPr/>
          <p:nvPr/>
        </p:nvSpPr>
        <p:spPr>
          <a:xfrm>
            <a:off x="2438400" y="2590800"/>
            <a:ext cx="2743200" cy="914400"/>
          </a:xfrm>
          <a:prstGeom prst="rect">
            <a:avLst/>
          </a:prstGeom>
          <a:ln/>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a:latin typeface="Arial" pitchFamily="34" charset="0"/>
              <a:cs typeface="Arial" pitchFamily="34" charset="0"/>
            </a:endParaRPr>
          </a:p>
        </p:txBody>
      </p:sp>
      <p:sp>
        <p:nvSpPr>
          <p:cNvPr id="10" name="Rectangle 9"/>
          <p:cNvSpPr/>
          <p:nvPr/>
        </p:nvSpPr>
        <p:spPr>
          <a:xfrm>
            <a:off x="3352800" y="1219200"/>
            <a:ext cx="1828800" cy="914400"/>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000" dirty="0">
                <a:latin typeface="Arial" pitchFamily="34" charset="0"/>
                <a:cs typeface="Arial" pitchFamily="34" charset="0"/>
              </a:rPr>
              <a:t>Application Packet</a:t>
            </a:r>
          </a:p>
        </p:txBody>
      </p:sp>
      <p:sp>
        <p:nvSpPr>
          <p:cNvPr id="11" name="Rectangle 10"/>
          <p:cNvSpPr/>
          <p:nvPr/>
        </p:nvSpPr>
        <p:spPr>
          <a:xfrm>
            <a:off x="3352800" y="2590800"/>
            <a:ext cx="1828800" cy="914400"/>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dirty="0">
                <a:solidFill>
                  <a:srgbClr val="000090"/>
                </a:solidFill>
                <a:latin typeface="Arial" pitchFamily="34" charset="0"/>
                <a:cs typeface="Arial" pitchFamily="34" charset="0"/>
              </a:rPr>
              <a:t>TCP Data</a:t>
            </a:r>
          </a:p>
        </p:txBody>
      </p:sp>
      <p:sp>
        <p:nvSpPr>
          <p:cNvPr id="13323" name="TextBox 16"/>
          <p:cNvSpPr txBox="1">
            <a:spLocks noChangeArrowheads="1"/>
          </p:cNvSpPr>
          <p:nvPr/>
        </p:nvSpPr>
        <p:spPr bwMode="auto">
          <a:xfrm>
            <a:off x="2397125" y="2687638"/>
            <a:ext cx="1025525" cy="665162"/>
          </a:xfrm>
          <a:prstGeom prst="rect">
            <a:avLst/>
          </a:prstGeom>
          <a:noFill/>
          <a:ln w="9525">
            <a:noFill/>
            <a:miter lim="800000"/>
            <a:headEnd/>
            <a:tailEnd/>
          </a:ln>
        </p:spPr>
        <p:txBody>
          <a:bodyPr wrap="none">
            <a:spAutoFit/>
          </a:bodyPr>
          <a:lstStyle/>
          <a:p>
            <a:pPr algn="ctr"/>
            <a:r>
              <a:rPr lang="en-US" sz="2000">
                <a:cs typeface="Arial" charset="0"/>
              </a:rPr>
              <a:t>TCP</a:t>
            </a:r>
          </a:p>
          <a:p>
            <a:pPr algn="ctr"/>
            <a:r>
              <a:rPr lang="en-US" sz="2000">
                <a:cs typeface="Arial" charset="0"/>
              </a:rPr>
              <a:t>Header</a:t>
            </a:r>
          </a:p>
        </p:txBody>
      </p:sp>
      <p:sp>
        <p:nvSpPr>
          <p:cNvPr id="13324" name="TextBox 17"/>
          <p:cNvSpPr txBox="1">
            <a:spLocks noChangeArrowheads="1"/>
          </p:cNvSpPr>
          <p:nvPr/>
        </p:nvSpPr>
        <p:spPr bwMode="auto">
          <a:xfrm>
            <a:off x="1479550" y="4152900"/>
            <a:ext cx="1025525" cy="665163"/>
          </a:xfrm>
          <a:prstGeom prst="rect">
            <a:avLst/>
          </a:prstGeom>
          <a:noFill/>
          <a:ln w="9525">
            <a:noFill/>
            <a:miter lim="800000"/>
            <a:headEnd/>
            <a:tailEnd/>
          </a:ln>
        </p:spPr>
        <p:txBody>
          <a:bodyPr wrap="none">
            <a:spAutoFit/>
          </a:bodyPr>
          <a:lstStyle/>
          <a:p>
            <a:pPr algn="ctr"/>
            <a:r>
              <a:rPr lang="en-US" sz="2000">
                <a:cs typeface="Arial" charset="0"/>
              </a:rPr>
              <a:t>IP</a:t>
            </a:r>
          </a:p>
          <a:p>
            <a:pPr algn="ctr"/>
            <a:r>
              <a:rPr lang="en-US" sz="2000">
                <a:cs typeface="Arial" charset="0"/>
              </a:rPr>
              <a:t>Header</a:t>
            </a:r>
          </a:p>
        </p:txBody>
      </p:sp>
      <p:sp>
        <p:nvSpPr>
          <p:cNvPr id="13325" name="TextBox 19"/>
          <p:cNvSpPr txBox="1">
            <a:spLocks noChangeArrowheads="1"/>
          </p:cNvSpPr>
          <p:nvPr/>
        </p:nvSpPr>
        <p:spPr bwMode="auto">
          <a:xfrm>
            <a:off x="533400" y="5486400"/>
            <a:ext cx="1025525" cy="665163"/>
          </a:xfrm>
          <a:prstGeom prst="rect">
            <a:avLst/>
          </a:prstGeom>
          <a:noFill/>
          <a:ln w="9525">
            <a:noFill/>
            <a:miter lim="800000"/>
            <a:headEnd/>
            <a:tailEnd/>
          </a:ln>
        </p:spPr>
        <p:txBody>
          <a:bodyPr wrap="none">
            <a:spAutoFit/>
          </a:bodyPr>
          <a:lstStyle/>
          <a:p>
            <a:pPr algn="ctr"/>
            <a:r>
              <a:rPr lang="en-US" sz="2000">
                <a:cs typeface="Arial" charset="0"/>
              </a:rPr>
              <a:t>Frame</a:t>
            </a:r>
          </a:p>
          <a:p>
            <a:pPr algn="ctr"/>
            <a:r>
              <a:rPr lang="en-US" sz="2000">
                <a:cs typeface="Arial" charset="0"/>
              </a:rPr>
              <a:t>Header</a:t>
            </a:r>
          </a:p>
        </p:txBody>
      </p:sp>
      <p:sp>
        <p:nvSpPr>
          <p:cNvPr id="13326" name="TextBox 20"/>
          <p:cNvSpPr txBox="1">
            <a:spLocks noChangeArrowheads="1"/>
          </p:cNvSpPr>
          <p:nvPr/>
        </p:nvSpPr>
        <p:spPr bwMode="auto">
          <a:xfrm>
            <a:off x="5156200" y="5486400"/>
            <a:ext cx="925513" cy="665163"/>
          </a:xfrm>
          <a:prstGeom prst="rect">
            <a:avLst/>
          </a:prstGeom>
          <a:noFill/>
          <a:ln w="9525">
            <a:noFill/>
            <a:miter lim="800000"/>
            <a:headEnd/>
            <a:tailEnd/>
          </a:ln>
        </p:spPr>
        <p:txBody>
          <a:bodyPr wrap="none">
            <a:spAutoFit/>
          </a:bodyPr>
          <a:lstStyle/>
          <a:p>
            <a:pPr algn="ctr"/>
            <a:r>
              <a:rPr lang="en-US" sz="2000">
                <a:cs typeface="Arial" charset="0"/>
              </a:rPr>
              <a:t>Frame</a:t>
            </a:r>
          </a:p>
          <a:p>
            <a:pPr algn="ctr"/>
            <a:r>
              <a:rPr lang="en-US" sz="2000">
                <a:cs typeface="Arial" charset="0"/>
              </a:rPr>
              <a:t>Footer</a:t>
            </a:r>
          </a:p>
        </p:txBody>
      </p:sp>
      <p:sp>
        <p:nvSpPr>
          <p:cNvPr id="23" name="Rectangle 22"/>
          <p:cNvSpPr/>
          <p:nvPr/>
        </p:nvSpPr>
        <p:spPr>
          <a:xfrm>
            <a:off x="3352800" y="2590800"/>
            <a:ext cx="1828800" cy="914400"/>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Arial" pitchFamily="34" charset="0"/>
              <a:cs typeface="Arial" pitchFamily="34" charset="0"/>
            </a:endParaRPr>
          </a:p>
        </p:txBody>
      </p:sp>
      <p:sp>
        <p:nvSpPr>
          <p:cNvPr id="24" name="Rectangle 23"/>
          <p:cNvSpPr/>
          <p:nvPr/>
        </p:nvSpPr>
        <p:spPr>
          <a:xfrm>
            <a:off x="2438400" y="2590800"/>
            <a:ext cx="2743200" cy="914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Arial" pitchFamily="34" charset="0"/>
              <a:cs typeface="Arial" pitchFamily="34" charset="0"/>
            </a:endParaRPr>
          </a:p>
        </p:txBody>
      </p:sp>
      <p:sp>
        <p:nvSpPr>
          <p:cNvPr id="27" name="Rectangle 26"/>
          <p:cNvSpPr/>
          <p:nvPr/>
        </p:nvSpPr>
        <p:spPr>
          <a:xfrm>
            <a:off x="1524000" y="5334000"/>
            <a:ext cx="3657600" cy="91440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atin typeface="Arial" pitchFamily="34" charset="0"/>
              <a:cs typeface="Arial" pitchFamily="34" charset="0"/>
            </a:endParaRPr>
          </a:p>
        </p:txBody>
      </p:sp>
      <p:cxnSp>
        <p:nvCxnSpPr>
          <p:cNvPr id="29" name="Straight Connector 28"/>
          <p:cNvCxnSpPr/>
          <p:nvPr/>
        </p:nvCxnSpPr>
        <p:spPr>
          <a:xfrm rot="5400000">
            <a:off x="3124200" y="2362200"/>
            <a:ext cx="45720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4953000" y="2362200"/>
            <a:ext cx="45720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4914900" y="3771900"/>
            <a:ext cx="53340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2171700" y="3771900"/>
            <a:ext cx="53340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4953000" y="5181600"/>
            <a:ext cx="45720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295400" y="5105400"/>
            <a:ext cx="457200" cy="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3336" name="TextBox 34"/>
          <p:cNvSpPr txBox="1">
            <a:spLocks noChangeArrowheads="1"/>
          </p:cNvSpPr>
          <p:nvPr/>
        </p:nvSpPr>
        <p:spPr bwMode="auto">
          <a:xfrm>
            <a:off x="6340475" y="5562600"/>
            <a:ext cx="1846263" cy="493713"/>
          </a:xfrm>
          <a:prstGeom prst="rect">
            <a:avLst/>
          </a:prstGeom>
          <a:noFill/>
          <a:ln w="9525">
            <a:noFill/>
            <a:miter lim="800000"/>
            <a:headEnd/>
            <a:tailEnd/>
          </a:ln>
        </p:spPr>
        <p:txBody>
          <a:bodyPr wrap="none">
            <a:spAutoFit/>
          </a:bodyPr>
          <a:lstStyle/>
          <a:p>
            <a:r>
              <a:rPr lang="en-US" sz="2800">
                <a:solidFill>
                  <a:schemeClr val="tx1"/>
                </a:solidFill>
                <a:cs typeface="Arial" charset="0"/>
              </a:rPr>
              <a:t>Link Layer</a:t>
            </a:r>
          </a:p>
        </p:txBody>
      </p:sp>
      <p:sp>
        <p:nvSpPr>
          <p:cNvPr id="13337" name="TextBox 35"/>
          <p:cNvSpPr txBox="1">
            <a:spLocks noChangeArrowheads="1"/>
          </p:cNvSpPr>
          <p:nvPr/>
        </p:nvSpPr>
        <p:spPr bwMode="auto">
          <a:xfrm>
            <a:off x="6011863" y="4267200"/>
            <a:ext cx="2503487" cy="493713"/>
          </a:xfrm>
          <a:prstGeom prst="rect">
            <a:avLst/>
          </a:prstGeom>
          <a:noFill/>
          <a:ln w="9525">
            <a:noFill/>
            <a:miter lim="800000"/>
            <a:headEnd/>
            <a:tailEnd/>
          </a:ln>
        </p:spPr>
        <p:txBody>
          <a:bodyPr wrap="none">
            <a:spAutoFit/>
          </a:bodyPr>
          <a:lstStyle/>
          <a:p>
            <a:r>
              <a:rPr lang="en-US" sz="2800">
                <a:solidFill>
                  <a:schemeClr val="tx1"/>
                </a:solidFill>
                <a:cs typeface="Arial" charset="0"/>
              </a:rPr>
              <a:t>Network Layer</a:t>
            </a:r>
          </a:p>
        </p:txBody>
      </p:sp>
      <p:sp>
        <p:nvSpPr>
          <p:cNvPr id="13338" name="TextBox 36"/>
          <p:cNvSpPr txBox="1">
            <a:spLocks noChangeArrowheads="1"/>
          </p:cNvSpPr>
          <p:nvPr/>
        </p:nvSpPr>
        <p:spPr bwMode="auto">
          <a:xfrm>
            <a:off x="5907088" y="2895600"/>
            <a:ext cx="2713037" cy="493713"/>
          </a:xfrm>
          <a:prstGeom prst="rect">
            <a:avLst/>
          </a:prstGeom>
          <a:noFill/>
          <a:ln w="9525">
            <a:noFill/>
            <a:miter lim="800000"/>
            <a:headEnd/>
            <a:tailEnd/>
          </a:ln>
        </p:spPr>
        <p:txBody>
          <a:bodyPr wrap="none">
            <a:spAutoFit/>
          </a:bodyPr>
          <a:lstStyle/>
          <a:p>
            <a:r>
              <a:rPr lang="en-US" sz="2800">
                <a:solidFill>
                  <a:schemeClr val="tx1"/>
                </a:solidFill>
                <a:cs typeface="Arial" charset="0"/>
              </a:rPr>
              <a:t>Transport Layer</a:t>
            </a:r>
          </a:p>
        </p:txBody>
      </p:sp>
      <p:sp>
        <p:nvSpPr>
          <p:cNvPr id="39" name="Rectangle 38"/>
          <p:cNvSpPr/>
          <p:nvPr/>
        </p:nvSpPr>
        <p:spPr>
          <a:xfrm>
            <a:off x="3322638" y="4065588"/>
            <a:ext cx="1828800" cy="838200"/>
          </a:xfrm>
          <a:prstGeom prst="rect">
            <a:avLst/>
          </a:prstGeom>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2000" dirty="0">
              <a:solidFill>
                <a:schemeClr val="bg1"/>
              </a:solidFill>
              <a:latin typeface="Arial" pitchFamily="34" charset="0"/>
              <a:cs typeface="Arial" pitchFamily="34" charset="0"/>
            </a:endParaRPr>
          </a:p>
        </p:txBody>
      </p:sp>
      <p:sp>
        <p:nvSpPr>
          <p:cNvPr id="38" name="Rectangle 37"/>
          <p:cNvSpPr/>
          <p:nvPr/>
        </p:nvSpPr>
        <p:spPr>
          <a:xfrm>
            <a:off x="2454275" y="4065588"/>
            <a:ext cx="854075" cy="838200"/>
          </a:xfrm>
          <a:prstGeom prst="rect">
            <a:avLst/>
          </a:prstGeom>
          <a:ln>
            <a:noFill/>
          </a:ln>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a:latin typeface="Arial" pitchFamily="34" charset="0"/>
              <a:cs typeface="Arial" pitchFamily="34" charset="0"/>
            </a:endParaRPr>
          </a:p>
        </p:txBody>
      </p:sp>
      <p:sp>
        <p:nvSpPr>
          <p:cNvPr id="13341" name="TextBox 40"/>
          <p:cNvSpPr txBox="1">
            <a:spLocks noChangeArrowheads="1"/>
          </p:cNvSpPr>
          <p:nvPr/>
        </p:nvSpPr>
        <p:spPr bwMode="auto">
          <a:xfrm>
            <a:off x="2514600" y="4249738"/>
            <a:ext cx="2438400" cy="550862"/>
          </a:xfrm>
          <a:prstGeom prst="rect">
            <a:avLst/>
          </a:prstGeom>
          <a:noFill/>
          <a:ln w="9525">
            <a:noFill/>
            <a:miter lim="800000"/>
            <a:headEnd/>
            <a:tailEnd/>
          </a:ln>
        </p:spPr>
        <p:txBody>
          <a:bodyPr>
            <a:spAutoFit/>
          </a:bodyPr>
          <a:lstStyle/>
          <a:p>
            <a:pPr algn="ctr"/>
            <a:r>
              <a:rPr lang="en-US" sz="3200">
                <a:cs typeface="Arial" charset="0"/>
              </a:rPr>
              <a:t>IP Data</a:t>
            </a:r>
          </a:p>
        </p:txBody>
      </p:sp>
      <p:sp>
        <p:nvSpPr>
          <p:cNvPr id="42" name="Rectangle 41"/>
          <p:cNvSpPr/>
          <p:nvPr/>
        </p:nvSpPr>
        <p:spPr>
          <a:xfrm>
            <a:off x="1539875" y="5349875"/>
            <a:ext cx="3657600" cy="914400"/>
          </a:xfrm>
          <a:prstGeom prst="rect">
            <a:avLst/>
          </a:prstGeom>
          <a:ln w="28575">
            <a:solidFill>
              <a:schemeClr val="bg1"/>
            </a:solidFill>
          </a:ln>
        </p:spPr>
        <p:style>
          <a:lnRef idx="1">
            <a:schemeClr val="accent3"/>
          </a:lnRef>
          <a:fillRef idx="2">
            <a:schemeClr val="accent3"/>
          </a:fillRef>
          <a:effectRef idx="1">
            <a:schemeClr val="accent3"/>
          </a:effectRef>
          <a:fontRef idx="minor">
            <a:schemeClr val="dk1"/>
          </a:fontRef>
        </p:style>
        <p:txBody>
          <a:bodyPr anchor="ctr"/>
          <a:lstStyle/>
          <a:p>
            <a:pPr algn="ctr">
              <a:defRPr/>
            </a:pPr>
            <a:endParaRPr lang="en-US">
              <a:latin typeface="Arial" pitchFamily="34" charset="0"/>
              <a:cs typeface="Arial" pitchFamily="34" charset="0"/>
            </a:endParaRPr>
          </a:p>
        </p:txBody>
      </p:sp>
      <p:sp>
        <p:nvSpPr>
          <p:cNvPr id="43" name="Rectangle 42"/>
          <p:cNvSpPr/>
          <p:nvPr/>
        </p:nvSpPr>
        <p:spPr>
          <a:xfrm>
            <a:off x="3338513" y="5387975"/>
            <a:ext cx="1828800" cy="838200"/>
          </a:xfrm>
          <a:prstGeom prst="rect">
            <a:avLst/>
          </a:prstGeom>
          <a:ln>
            <a:noFill/>
          </a:ln>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en-US" sz="2000" dirty="0">
              <a:solidFill>
                <a:schemeClr val="bg1"/>
              </a:solidFill>
              <a:latin typeface="Arial" pitchFamily="34" charset="0"/>
              <a:cs typeface="Arial" pitchFamily="34" charset="0"/>
            </a:endParaRPr>
          </a:p>
        </p:txBody>
      </p:sp>
      <p:sp>
        <p:nvSpPr>
          <p:cNvPr id="44" name="Rectangle 43"/>
          <p:cNvSpPr/>
          <p:nvPr/>
        </p:nvSpPr>
        <p:spPr>
          <a:xfrm>
            <a:off x="2470150" y="5387975"/>
            <a:ext cx="852488" cy="838200"/>
          </a:xfrm>
          <a:prstGeom prst="rect">
            <a:avLst/>
          </a:prstGeom>
          <a:ln>
            <a:noFill/>
          </a:ln>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en-US">
              <a:latin typeface="Arial" pitchFamily="34" charset="0"/>
              <a:cs typeface="Arial" pitchFamily="34" charset="0"/>
            </a:endParaRPr>
          </a:p>
        </p:txBody>
      </p:sp>
      <p:sp>
        <p:nvSpPr>
          <p:cNvPr id="13345" name="TextBox 21"/>
          <p:cNvSpPr txBox="1">
            <a:spLocks noChangeArrowheads="1"/>
          </p:cNvSpPr>
          <p:nvPr/>
        </p:nvSpPr>
        <p:spPr bwMode="auto">
          <a:xfrm>
            <a:off x="1828800" y="5410200"/>
            <a:ext cx="3165475" cy="769938"/>
          </a:xfrm>
          <a:prstGeom prst="rect">
            <a:avLst/>
          </a:prstGeom>
          <a:noFill/>
          <a:ln w="9525">
            <a:noFill/>
            <a:miter lim="800000"/>
            <a:headEnd/>
            <a:tailEnd/>
          </a:ln>
        </p:spPr>
        <p:txBody>
          <a:bodyPr wrap="none">
            <a:spAutoFit/>
          </a:bodyPr>
          <a:lstStyle/>
          <a:p>
            <a:r>
              <a:rPr lang="en-US" sz="4400">
                <a:cs typeface="Arial" charset="0"/>
              </a:rPr>
              <a:t>Frame Data</a:t>
            </a:r>
          </a:p>
        </p:txBody>
      </p:sp>
      <p:sp>
        <p:nvSpPr>
          <p:cNvPr id="13346" name="TextBox 45"/>
          <p:cNvSpPr txBox="1">
            <a:spLocks noChangeArrowheads="1"/>
          </p:cNvSpPr>
          <p:nvPr/>
        </p:nvSpPr>
        <p:spPr bwMode="auto">
          <a:xfrm>
            <a:off x="5791200" y="1447800"/>
            <a:ext cx="2944813" cy="493713"/>
          </a:xfrm>
          <a:prstGeom prst="rect">
            <a:avLst/>
          </a:prstGeom>
          <a:noFill/>
          <a:ln w="9525">
            <a:noFill/>
            <a:miter lim="800000"/>
            <a:headEnd/>
            <a:tailEnd/>
          </a:ln>
        </p:spPr>
        <p:txBody>
          <a:bodyPr wrap="none">
            <a:spAutoFit/>
          </a:bodyPr>
          <a:lstStyle/>
          <a:p>
            <a:r>
              <a:rPr lang="en-US" sz="2800">
                <a:solidFill>
                  <a:schemeClr val="tx1"/>
                </a:solidFill>
                <a:cs typeface="Arial" charset="0"/>
              </a:rPr>
              <a:t>Application Layer</a:t>
            </a:r>
          </a:p>
        </p:txBody>
      </p:sp>
      <p:sp>
        <p:nvSpPr>
          <p:cNvPr id="36" name="Slide Number Placeholder 35"/>
          <p:cNvSpPr>
            <a:spLocks noGrp="1"/>
          </p:cNvSpPr>
          <p:nvPr>
            <p:ph type="sldNum" sz="quarter" idx="12"/>
          </p:nvPr>
        </p:nvSpPr>
        <p:spPr/>
        <p:txBody>
          <a:bodyPr/>
          <a:lstStyle/>
          <a:p>
            <a:fld id="{F4E9DE0C-EFE3-CE47-9792-88F31C147F5B}" type="slidenum">
              <a:rPr lang="en-US" smtClean="0"/>
              <a:pPr/>
              <a:t>13</a:t>
            </a:fld>
            <a:endParaRPr lang="en-US"/>
          </a:p>
        </p:txBody>
      </p:sp>
    </p:spTree>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mtClean="0"/>
              <a:t>Network Interfaces</a:t>
            </a:r>
          </a:p>
        </p:txBody>
      </p:sp>
      <p:sp>
        <p:nvSpPr>
          <p:cNvPr id="12291" name="Rectangle 2"/>
          <p:cNvSpPr>
            <a:spLocks noGrp="1" noChangeArrowheads="1"/>
          </p:cNvSpPr>
          <p:nvPr>
            <p:ph idx="1"/>
          </p:nvPr>
        </p:nvSpPr>
        <p:spPr>
          <a:xfrm>
            <a:off x="457200" y="1600200"/>
            <a:ext cx="8229600" cy="4724400"/>
          </a:xfrm>
        </p:spPr>
        <p:txBody>
          <a:bodyPr rIns="129200">
            <a:normAutofit fontScale="77500" lnSpcReduction="20000"/>
          </a:bodyPr>
          <a:lstStyle/>
          <a:p>
            <a:pPr eaLnBrk="1" hangingPunct="1">
              <a:lnSpc>
                <a:spcPct val="120000"/>
              </a:lnSpc>
              <a:spcBef>
                <a:spcPct val="0"/>
              </a:spcBef>
              <a:tabLst>
                <a:tab pos="292100" algn="l"/>
                <a:tab pos="762000" algn="l"/>
                <a:tab pos="1206500" algn="l"/>
                <a:tab pos="1676400" algn="l"/>
                <a:tab pos="2120900" algn="l"/>
                <a:tab pos="2590800" algn="l"/>
                <a:tab pos="3035300" algn="l"/>
                <a:tab pos="3505200" algn="l"/>
                <a:tab pos="3949700" algn="l"/>
                <a:tab pos="4419600" algn="l"/>
                <a:tab pos="4864100" algn="l"/>
                <a:tab pos="5334000" algn="l"/>
                <a:tab pos="5778500" algn="l"/>
                <a:tab pos="6248400" algn="l"/>
                <a:tab pos="6692900" algn="l"/>
                <a:tab pos="7162800" algn="l"/>
                <a:tab pos="7607300" algn="l"/>
                <a:tab pos="8077200" algn="l"/>
                <a:tab pos="8521700" algn="l"/>
                <a:tab pos="8991600" algn="l"/>
                <a:tab pos="9436100" algn="l"/>
                <a:tab pos="9448800" algn="l"/>
                <a:tab pos="9906000" algn="l"/>
              </a:tabLst>
              <a:defRPr/>
            </a:pPr>
            <a:r>
              <a:rPr lang="en-US" dirty="0" smtClean="0"/>
              <a:t>Network interface: device connecting a computer to a network</a:t>
            </a:r>
          </a:p>
          <a:p>
            <a:pPr lvl="1" eaLnBrk="1" hangingPunct="1">
              <a:lnSpc>
                <a:spcPct val="120000"/>
              </a:lnSpc>
              <a:spcBef>
                <a:spcPct val="0"/>
              </a:spcBef>
              <a:tabLst>
                <a:tab pos="292100" algn="l"/>
                <a:tab pos="762000" algn="l"/>
                <a:tab pos="1206500" algn="l"/>
                <a:tab pos="1676400" algn="l"/>
                <a:tab pos="2120900" algn="l"/>
                <a:tab pos="2590800" algn="l"/>
                <a:tab pos="3035300" algn="l"/>
                <a:tab pos="3505200" algn="l"/>
                <a:tab pos="3949700" algn="l"/>
                <a:tab pos="4419600" algn="l"/>
                <a:tab pos="4864100" algn="l"/>
                <a:tab pos="5334000" algn="l"/>
                <a:tab pos="5778500" algn="l"/>
                <a:tab pos="6248400" algn="l"/>
                <a:tab pos="6692900" algn="l"/>
                <a:tab pos="7162800" algn="l"/>
                <a:tab pos="7607300" algn="l"/>
                <a:tab pos="8077200" algn="l"/>
                <a:tab pos="8521700" algn="l"/>
                <a:tab pos="8991600" algn="l"/>
                <a:tab pos="9436100" algn="l"/>
                <a:tab pos="9448800" algn="l"/>
                <a:tab pos="9906000" algn="l"/>
              </a:tabLst>
              <a:defRPr/>
            </a:pPr>
            <a:r>
              <a:rPr lang="en-US" dirty="0" smtClean="0"/>
              <a:t>Ethernet card</a:t>
            </a:r>
          </a:p>
          <a:p>
            <a:pPr lvl="1" eaLnBrk="1" hangingPunct="1">
              <a:lnSpc>
                <a:spcPct val="120000"/>
              </a:lnSpc>
              <a:spcBef>
                <a:spcPct val="0"/>
              </a:spcBef>
              <a:tabLst>
                <a:tab pos="292100" algn="l"/>
                <a:tab pos="762000" algn="l"/>
                <a:tab pos="1206500" algn="l"/>
                <a:tab pos="1676400" algn="l"/>
                <a:tab pos="2120900" algn="l"/>
                <a:tab pos="2590800" algn="l"/>
                <a:tab pos="3035300" algn="l"/>
                <a:tab pos="3505200" algn="l"/>
                <a:tab pos="3949700" algn="l"/>
                <a:tab pos="4419600" algn="l"/>
                <a:tab pos="4864100" algn="l"/>
                <a:tab pos="5334000" algn="l"/>
                <a:tab pos="5778500" algn="l"/>
                <a:tab pos="6248400" algn="l"/>
                <a:tab pos="6692900" algn="l"/>
                <a:tab pos="7162800" algn="l"/>
                <a:tab pos="7607300" algn="l"/>
                <a:tab pos="8077200" algn="l"/>
                <a:tab pos="8521700" algn="l"/>
                <a:tab pos="8991600" algn="l"/>
                <a:tab pos="9436100" algn="l"/>
                <a:tab pos="9448800" algn="l"/>
                <a:tab pos="9906000" algn="l"/>
              </a:tabLst>
              <a:defRPr/>
            </a:pPr>
            <a:r>
              <a:rPr lang="en-US" dirty="0" err="1" smtClean="0"/>
              <a:t>WiFi</a:t>
            </a:r>
            <a:r>
              <a:rPr lang="en-US" dirty="0" smtClean="0"/>
              <a:t> adapter</a:t>
            </a:r>
          </a:p>
          <a:p>
            <a:pPr eaLnBrk="1" hangingPunct="1">
              <a:lnSpc>
                <a:spcPct val="120000"/>
              </a:lnSpc>
              <a:spcBef>
                <a:spcPct val="0"/>
              </a:spcBef>
              <a:tabLst>
                <a:tab pos="292100" algn="l"/>
                <a:tab pos="762000" algn="l"/>
                <a:tab pos="1206500" algn="l"/>
                <a:tab pos="1676400" algn="l"/>
                <a:tab pos="2120900" algn="l"/>
                <a:tab pos="2590800" algn="l"/>
                <a:tab pos="3035300" algn="l"/>
                <a:tab pos="3505200" algn="l"/>
                <a:tab pos="3949700" algn="l"/>
                <a:tab pos="4419600" algn="l"/>
                <a:tab pos="4864100" algn="l"/>
                <a:tab pos="5334000" algn="l"/>
                <a:tab pos="5778500" algn="l"/>
                <a:tab pos="6248400" algn="l"/>
                <a:tab pos="6692900" algn="l"/>
                <a:tab pos="7162800" algn="l"/>
                <a:tab pos="7607300" algn="l"/>
                <a:tab pos="8077200" algn="l"/>
                <a:tab pos="8521700" algn="l"/>
                <a:tab pos="8991600" algn="l"/>
                <a:tab pos="9436100" algn="l"/>
                <a:tab pos="9448800" algn="l"/>
                <a:tab pos="9906000" algn="l"/>
              </a:tabLst>
              <a:defRPr/>
            </a:pPr>
            <a:r>
              <a:rPr lang="en-US" dirty="0" smtClean="0"/>
              <a:t>A computer may have multiple network interfaces</a:t>
            </a:r>
          </a:p>
          <a:p>
            <a:pPr eaLnBrk="1" hangingPunct="1">
              <a:lnSpc>
                <a:spcPct val="120000"/>
              </a:lnSpc>
              <a:spcBef>
                <a:spcPct val="0"/>
              </a:spcBef>
              <a:tabLst>
                <a:tab pos="292100" algn="l"/>
                <a:tab pos="762000" algn="l"/>
                <a:tab pos="1206500" algn="l"/>
                <a:tab pos="1676400" algn="l"/>
                <a:tab pos="2120900" algn="l"/>
                <a:tab pos="2590800" algn="l"/>
                <a:tab pos="3035300" algn="l"/>
                <a:tab pos="3505200" algn="l"/>
                <a:tab pos="3949700" algn="l"/>
                <a:tab pos="4419600" algn="l"/>
                <a:tab pos="4864100" algn="l"/>
                <a:tab pos="5334000" algn="l"/>
                <a:tab pos="5778500" algn="l"/>
                <a:tab pos="6248400" algn="l"/>
                <a:tab pos="6692900" algn="l"/>
                <a:tab pos="7162800" algn="l"/>
                <a:tab pos="7607300" algn="l"/>
                <a:tab pos="8077200" algn="l"/>
                <a:tab pos="8521700" algn="l"/>
                <a:tab pos="8991600" algn="l"/>
                <a:tab pos="9436100" algn="l"/>
                <a:tab pos="9448800" algn="l"/>
                <a:tab pos="9906000" algn="l"/>
              </a:tabLst>
              <a:defRPr/>
            </a:pPr>
            <a:r>
              <a:rPr lang="en-US" dirty="0" smtClean="0"/>
              <a:t>Packets transmitted between network interfaces</a:t>
            </a:r>
          </a:p>
          <a:p>
            <a:pPr eaLnBrk="1" hangingPunct="1">
              <a:lnSpc>
                <a:spcPct val="120000"/>
              </a:lnSpc>
              <a:spcBef>
                <a:spcPct val="0"/>
              </a:spcBef>
              <a:tabLst>
                <a:tab pos="292100" algn="l"/>
                <a:tab pos="762000" algn="l"/>
                <a:tab pos="1206500" algn="l"/>
                <a:tab pos="1676400" algn="l"/>
                <a:tab pos="2120900" algn="l"/>
                <a:tab pos="2590800" algn="l"/>
                <a:tab pos="3035300" algn="l"/>
                <a:tab pos="3505200" algn="l"/>
                <a:tab pos="3949700" algn="l"/>
                <a:tab pos="4419600" algn="l"/>
                <a:tab pos="4864100" algn="l"/>
                <a:tab pos="5334000" algn="l"/>
                <a:tab pos="5778500" algn="l"/>
                <a:tab pos="6248400" algn="l"/>
                <a:tab pos="6692900" algn="l"/>
                <a:tab pos="7162800" algn="l"/>
                <a:tab pos="7607300" algn="l"/>
                <a:tab pos="8077200" algn="l"/>
                <a:tab pos="8521700" algn="l"/>
                <a:tab pos="8991600" algn="l"/>
                <a:tab pos="9436100" algn="l"/>
                <a:tab pos="9448800" algn="l"/>
                <a:tab pos="9906000" algn="l"/>
              </a:tabLst>
              <a:defRPr/>
            </a:pPr>
            <a:r>
              <a:rPr lang="en-US" dirty="0" smtClean="0"/>
              <a:t>Most local area networks, (including Ethernet and </a:t>
            </a:r>
            <a:r>
              <a:rPr lang="en-US" dirty="0" err="1" smtClean="0"/>
              <a:t>WiFi</a:t>
            </a:r>
            <a:r>
              <a:rPr lang="en-US" dirty="0" smtClean="0"/>
              <a:t>) broadcast frames</a:t>
            </a:r>
          </a:p>
          <a:p>
            <a:pPr eaLnBrk="1" hangingPunct="1">
              <a:lnSpc>
                <a:spcPct val="120000"/>
              </a:lnSpc>
              <a:spcBef>
                <a:spcPct val="0"/>
              </a:spcBef>
              <a:tabLst>
                <a:tab pos="292100" algn="l"/>
                <a:tab pos="762000" algn="l"/>
                <a:tab pos="1206500" algn="l"/>
                <a:tab pos="1676400" algn="l"/>
                <a:tab pos="2120900" algn="l"/>
                <a:tab pos="2590800" algn="l"/>
                <a:tab pos="3035300" algn="l"/>
                <a:tab pos="3505200" algn="l"/>
                <a:tab pos="3949700" algn="l"/>
                <a:tab pos="4419600" algn="l"/>
                <a:tab pos="4864100" algn="l"/>
                <a:tab pos="5334000" algn="l"/>
                <a:tab pos="5778500" algn="l"/>
                <a:tab pos="6248400" algn="l"/>
                <a:tab pos="6692900" algn="l"/>
                <a:tab pos="7162800" algn="l"/>
                <a:tab pos="7607300" algn="l"/>
                <a:tab pos="8077200" algn="l"/>
                <a:tab pos="8521700" algn="l"/>
                <a:tab pos="8991600" algn="l"/>
                <a:tab pos="9436100" algn="l"/>
                <a:tab pos="9448800" algn="l"/>
                <a:tab pos="9906000" algn="l"/>
              </a:tabLst>
              <a:defRPr/>
            </a:pPr>
            <a:r>
              <a:rPr lang="en-US" dirty="0" smtClean="0"/>
              <a:t>In regular mode, each network interface gets the frames intended for it</a:t>
            </a:r>
          </a:p>
          <a:p>
            <a:pPr eaLnBrk="1" hangingPunct="1">
              <a:lnSpc>
                <a:spcPct val="120000"/>
              </a:lnSpc>
              <a:spcBef>
                <a:spcPct val="0"/>
              </a:spcBef>
              <a:tabLst>
                <a:tab pos="292100" algn="l"/>
                <a:tab pos="762000" algn="l"/>
                <a:tab pos="1206500" algn="l"/>
                <a:tab pos="1676400" algn="l"/>
                <a:tab pos="2120900" algn="l"/>
                <a:tab pos="2590800" algn="l"/>
                <a:tab pos="3035300" algn="l"/>
                <a:tab pos="3505200" algn="l"/>
                <a:tab pos="3949700" algn="l"/>
                <a:tab pos="4419600" algn="l"/>
                <a:tab pos="4864100" algn="l"/>
                <a:tab pos="5334000" algn="l"/>
                <a:tab pos="5778500" algn="l"/>
                <a:tab pos="6248400" algn="l"/>
                <a:tab pos="6692900" algn="l"/>
                <a:tab pos="7162800" algn="l"/>
                <a:tab pos="7607300" algn="l"/>
                <a:tab pos="8077200" algn="l"/>
                <a:tab pos="8521700" algn="l"/>
                <a:tab pos="8991600" algn="l"/>
                <a:tab pos="9436100" algn="l"/>
                <a:tab pos="9448800" algn="l"/>
                <a:tab pos="9906000" algn="l"/>
              </a:tabLst>
              <a:defRPr/>
            </a:pPr>
            <a:r>
              <a:rPr lang="en-US" dirty="0" smtClean="0"/>
              <a:t>Traffic sniffing can be accomplished by configuring the network interface to read all frames (</a:t>
            </a:r>
            <a:r>
              <a:rPr lang="en-US" dirty="0" smtClean="0">
                <a:solidFill>
                  <a:schemeClr val="accent6"/>
                </a:solidFill>
              </a:rPr>
              <a:t>promiscuous mode</a:t>
            </a:r>
            <a:r>
              <a:rPr lang="en-US" dirty="0" smtClean="0"/>
              <a:t>)</a:t>
            </a:r>
          </a:p>
        </p:txBody>
      </p:sp>
      <p:sp>
        <p:nvSpPr>
          <p:cNvPr id="5" name="Slide Number Placeholder 4"/>
          <p:cNvSpPr>
            <a:spLocks noGrp="1"/>
          </p:cNvSpPr>
          <p:nvPr>
            <p:ph type="sldNum" sz="quarter" idx="12"/>
          </p:nvPr>
        </p:nvSpPr>
        <p:spPr/>
        <p:txBody>
          <a:bodyPr/>
          <a:lstStyle/>
          <a:p>
            <a:fld id="{F4E9DE0C-EFE3-CE47-9792-88F31C147F5B}" type="slidenum">
              <a:rPr lang="en-US" smtClean="0"/>
              <a:pPr/>
              <a:t>14</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p:nvPr>
        </p:nvSpPr>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mtClean="0"/>
              <a:t>MAC Addresses</a:t>
            </a:r>
          </a:p>
        </p:txBody>
      </p:sp>
      <p:sp>
        <p:nvSpPr>
          <p:cNvPr id="13315" name="Rectangle 2"/>
          <p:cNvSpPr>
            <a:spLocks noGrp="1" noChangeArrowheads="1"/>
          </p:cNvSpPr>
          <p:nvPr>
            <p:ph idx="1"/>
          </p:nvPr>
        </p:nvSpPr>
        <p:spPr/>
        <p:txBody>
          <a:bodyPr rIns="129200">
            <a:normAutofit fontScale="92500" lnSpcReduction="20000"/>
          </a:bodyPr>
          <a:lstStyle/>
          <a:p>
            <a:pPr eaLnBrk="1" hangingPunct="1">
              <a:lnSpc>
                <a:spcPct val="110000"/>
              </a:lnSpc>
              <a:spcBef>
                <a:spcPct val="0"/>
              </a:spcBef>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500" dirty="0" smtClean="0"/>
              <a:t>Most network interfaces come with a predefined MAC address </a:t>
            </a:r>
          </a:p>
          <a:p>
            <a:pPr eaLnBrk="1" hangingPunct="1">
              <a:lnSpc>
                <a:spcPct val="110000"/>
              </a:lnSpc>
              <a:spcBef>
                <a:spcPts val="500"/>
              </a:spcBef>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500" dirty="0" smtClean="0"/>
              <a:t>A MAC address is a 48-bit number usually represented in hex</a:t>
            </a:r>
          </a:p>
          <a:p>
            <a:pPr lvl="1" eaLnBrk="1" hangingPunct="1">
              <a:lnSpc>
                <a:spcPct val="110000"/>
              </a:lnSpc>
              <a:spcBef>
                <a:spcPts val="500"/>
              </a:spcBef>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100" dirty="0" smtClean="0"/>
              <a:t>E.g., 00-1A-92-D4-BF-86</a:t>
            </a:r>
          </a:p>
          <a:p>
            <a:pPr eaLnBrk="1" hangingPunct="1">
              <a:lnSpc>
                <a:spcPct val="110000"/>
              </a:lnSpc>
              <a:spcBef>
                <a:spcPts val="500"/>
              </a:spcBef>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500" dirty="0" smtClean="0"/>
              <a:t>The first three octets of any MAC address are IEEE-assigned Organizationally Unique Identifiers</a:t>
            </a:r>
          </a:p>
          <a:p>
            <a:pPr lvl="1" eaLnBrk="1" hangingPunct="1">
              <a:lnSpc>
                <a:spcPct val="110000"/>
              </a:lnSpc>
              <a:spcBef>
                <a:spcPts val="500"/>
              </a:spcBef>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100" dirty="0" smtClean="0"/>
              <a:t>E.g., Cisco 00-1A-A1, D-Link 00-1B-11, </a:t>
            </a:r>
            <a:r>
              <a:rPr lang="en-US" sz="2100" dirty="0" err="1" smtClean="0"/>
              <a:t>ASUSTek</a:t>
            </a:r>
            <a:r>
              <a:rPr lang="en-US" sz="2100" dirty="0" smtClean="0"/>
              <a:t> 00-1A-92</a:t>
            </a:r>
          </a:p>
          <a:p>
            <a:pPr eaLnBrk="1" hangingPunct="1">
              <a:lnSpc>
                <a:spcPct val="110000"/>
              </a:lnSpc>
              <a:spcBef>
                <a:spcPts val="500"/>
              </a:spcBef>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500" dirty="0" smtClean="0"/>
              <a:t>The next three can be assigned by organizations as they please, with uniqueness being the only constraint</a:t>
            </a:r>
          </a:p>
          <a:p>
            <a:pPr eaLnBrk="1" hangingPunct="1">
              <a:lnSpc>
                <a:spcPct val="110000"/>
              </a:lnSpc>
              <a:spcBef>
                <a:spcPts val="500"/>
              </a:spcBef>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500" dirty="0" smtClean="0"/>
              <a:t>Organizations can utilize MAC addresses to identify computers on their network</a:t>
            </a:r>
          </a:p>
          <a:p>
            <a:pPr eaLnBrk="1" hangingPunct="1">
              <a:lnSpc>
                <a:spcPct val="110000"/>
              </a:lnSpc>
              <a:spcBef>
                <a:spcPts val="500"/>
              </a:spcBef>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500" dirty="0" smtClean="0"/>
              <a:t>MAC address can be reconfigured by network interface driver software</a:t>
            </a:r>
          </a:p>
        </p:txBody>
      </p:sp>
      <p:sp>
        <p:nvSpPr>
          <p:cNvPr id="5" name="Slide Number Placeholder 4"/>
          <p:cNvSpPr>
            <a:spLocks noGrp="1"/>
          </p:cNvSpPr>
          <p:nvPr>
            <p:ph type="sldNum" sz="quarter" idx="12"/>
          </p:nvPr>
        </p:nvSpPr>
        <p:spPr/>
        <p:txBody>
          <a:bodyPr/>
          <a:lstStyle/>
          <a:p>
            <a:fld id="{F4E9DE0C-EFE3-CE47-9792-88F31C147F5B}" type="slidenum">
              <a:rPr lang="en-US" smtClean="0"/>
              <a:pPr/>
              <a:t>15</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4"/>
          <p:cNvSpPr>
            <a:spLocks noGrp="1"/>
          </p:cNvSpPr>
          <p:nvPr>
            <p:ph type="title"/>
          </p:nvPr>
        </p:nvSpPr>
        <p:spPr/>
        <p:txBody>
          <a:bodyPr/>
          <a:lstStyle/>
          <a:p>
            <a:pPr eaLnBrk="1" hangingPunct="1"/>
            <a:r>
              <a:rPr lang="en-US" smtClean="0"/>
              <a:t>Switch</a:t>
            </a:r>
          </a:p>
        </p:txBody>
      </p:sp>
      <p:sp>
        <p:nvSpPr>
          <p:cNvPr id="6" name="Content Placeholder 5"/>
          <p:cNvSpPr>
            <a:spLocks noGrp="1"/>
          </p:cNvSpPr>
          <p:nvPr>
            <p:ph idx="1"/>
          </p:nvPr>
        </p:nvSpPr>
        <p:spPr>
          <a:xfrm>
            <a:off x="457200" y="1600200"/>
            <a:ext cx="4419600" cy="4525963"/>
          </a:xfrm>
        </p:spPr>
        <p:txBody>
          <a:bodyPr>
            <a:normAutofit fontScale="77500" lnSpcReduction="20000"/>
          </a:bodyPr>
          <a:lstStyle/>
          <a:p>
            <a:pPr eaLnBrk="1" hangingPunct="1">
              <a:lnSpc>
                <a:spcPct val="120000"/>
              </a:lnSpc>
              <a:defRPr/>
            </a:pPr>
            <a:r>
              <a:rPr lang="en-US" dirty="0" smtClean="0"/>
              <a:t>A </a:t>
            </a:r>
            <a:r>
              <a:rPr lang="en-US" dirty="0" smtClean="0">
                <a:solidFill>
                  <a:schemeClr val="accent6"/>
                </a:solidFill>
              </a:rPr>
              <a:t>switch</a:t>
            </a:r>
            <a:r>
              <a:rPr lang="en-US" dirty="0" smtClean="0"/>
              <a:t> is a common network device</a:t>
            </a:r>
          </a:p>
          <a:p>
            <a:pPr lvl="1" eaLnBrk="1" hangingPunct="1">
              <a:lnSpc>
                <a:spcPct val="120000"/>
              </a:lnSpc>
              <a:defRPr/>
            </a:pPr>
            <a:r>
              <a:rPr lang="en-US" dirty="0" smtClean="0"/>
              <a:t>Operates at the link layer</a:t>
            </a:r>
          </a:p>
          <a:p>
            <a:pPr lvl="1" eaLnBrk="1" hangingPunct="1">
              <a:lnSpc>
                <a:spcPct val="120000"/>
              </a:lnSpc>
              <a:defRPr/>
            </a:pPr>
            <a:r>
              <a:rPr lang="en-US" dirty="0" smtClean="0"/>
              <a:t>Has multiple ports, each connected to a computer</a:t>
            </a:r>
          </a:p>
          <a:p>
            <a:pPr eaLnBrk="1" hangingPunct="1">
              <a:lnSpc>
                <a:spcPct val="120000"/>
              </a:lnSpc>
              <a:defRPr/>
            </a:pPr>
            <a:r>
              <a:rPr lang="en-US" dirty="0" smtClean="0"/>
              <a:t>Operation of a switch</a:t>
            </a:r>
          </a:p>
          <a:p>
            <a:pPr lvl="1" eaLnBrk="1" hangingPunct="1">
              <a:lnSpc>
                <a:spcPct val="120000"/>
              </a:lnSpc>
              <a:defRPr/>
            </a:pPr>
            <a:r>
              <a:rPr lang="en-US" dirty="0" smtClean="0"/>
              <a:t>Learn the MAC address of each computer connected to it</a:t>
            </a:r>
          </a:p>
          <a:p>
            <a:pPr lvl="1" eaLnBrk="1" hangingPunct="1">
              <a:lnSpc>
                <a:spcPct val="120000"/>
              </a:lnSpc>
              <a:defRPr/>
            </a:pPr>
            <a:r>
              <a:rPr lang="en-US" dirty="0" smtClean="0"/>
              <a:t>Forward frames only to the destination computer</a:t>
            </a:r>
          </a:p>
        </p:txBody>
      </p:sp>
      <p:sp>
        <p:nvSpPr>
          <p:cNvPr id="7" name="laptop"/>
          <p:cNvSpPr>
            <a:spLocks noEditPoints="1" noChangeArrowheads="1"/>
          </p:cNvSpPr>
          <p:nvPr/>
        </p:nvSpPr>
        <p:spPr bwMode="auto">
          <a:xfrm>
            <a:off x="5029200" y="3810000"/>
            <a:ext cx="709613" cy="6096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accent6"/>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8" name="modem"/>
          <p:cNvSpPr>
            <a:spLocks noEditPoints="1" noChangeArrowheads="1"/>
          </p:cNvSpPr>
          <p:nvPr/>
        </p:nvSpPr>
        <p:spPr bwMode="auto">
          <a:xfrm>
            <a:off x="5638800" y="2971800"/>
            <a:ext cx="2362200" cy="381000"/>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accent6"/>
          </a:solidFill>
          <a:ln w="9525">
            <a:solidFill>
              <a:schemeClr val="tx1"/>
            </a:solidFill>
            <a:miter lim="800000"/>
            <a:headEnd/>
            <a:tailEnd/>
          </a:ln>
        </p:spPr>
        <p:txBody>
          <a:bodyPr/>
          <a:lstStyle/>
          <a:p>
            <a:pPr>
              <a:defRPr/>
            </a:pPr>
            <a:endParaRPr lang="en-US" sz="1100">
              <a:latin typeface="Arial" pitchFamily="34" charset="0"/>
              <a:cs typeface="Arial" pitchFamily="34" charset="0"/>
            </a:endParaRPr>
          </a:p>
        </p:txBody>
      </p:sp>
      <p:sp>
        <p:nvSpPr>
          <p:cNvPr id="9" name="laptop"/>
          <p:cNvSpPr>
            <a:spLocks noEditPoints="1" noChangeArrowheads="1"/>
          </p:cNvSpPr>
          <p:nvPr/>
        </p:nvSpPr>
        <p:spPr bwMode="auto">
          <a:xfrm>
            <a:off x="6553200" y="4572000"/>
            <a:ext cx="709613" cy="6096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accent6"/>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11" name="laptop"/>
          <p:cNvSpPr>
            <a:spLocks noEditPoints="1" noChangeArrowheads="1"/>
          </p:cNvSpPr>
          <p:nvPr/>
        </p:nvSpPr>
        <p:spPr bwMode="auto">
          <a:xfrm>
            <a:off x="8077200" y="4038600"/>
            <a:ext cx="709613" cy="6096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accent6"/>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12" name="laptop"/>
          <p:cNvSpPr>
            <a:spLocks noEditPoints="1" noChangeArrowheads="1"/>
          </p:cNvSpPr>
          <p:nvPr/>
        </p:nvSpPr>
        <p:spPr bwMode="auto">
          <a:xfrm>
            <a:off x="5181600" y="1828800"/>
            <a:ext cx="709613" cy="6096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accent6"/>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13" name="laptop"/>
          <p:cNvSpPr>
            <a:spLocks noEditPoints="1" noChangeArrowheads="1"/>
          </p:cNvSpPr>
          <p:nvPr/>
        </p:nvSpPr>
        <p:spPr bwMode="auto">
          <a:xfrm>
            <a:off x="6400800" y="1295400"/>
            <a:ext cx="709613" cy="6096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accent6"/>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14" name="laptop"/>
          <p:cNvSpPr>
            <a:spLocks noEditPoints="1" noChangeArrowheads="1"/>
          </p:cNvSpPr>
          <p:nvPr/>
        </p:nvSpPr>
        <p:spPr bwMode="auto">
          <a:xfrm>
            <a:off x="7620000" y="1676400"/>
            <a:ext cx="709613" cy="6096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accent6"/>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cxnSp>
        <p:nvCxnSpPr>
          <p:cNvPr id="18" name="Straight Connector 17"/>
          <p:cNvCxnSpPr>
            <a:stCxn id="13" idx="5"/>
            <a:endCxn id="8" idx="6"/>
          </p:cNvCxnSpPr>
          <p:nvPr/>
        </p:nvCxnSpPr>
        <p:spPr>
          <a:xfrm>
            <a:off x="6756400" y="1905000"/>
            <a:ext cx="63500" cy="1066800"/>
          </a:xfrm>
          <a:prstGeom prst="line">
            <a:avLst/>
          </a:prstGeom>
        </p:spPr>
        <p:style>
          <a:lnRef idx="3">
            <a:schemeClr val="accent6"/>
          </a:lnRef>
          <a:fillRef idx="0">
            <a:schemeClr val="accent6"/>
          </a:fillRef>
          <a:effectRef idx="2">
            <a:schemeClr val="accent6"/>
          </a:effectRef>
          <a:fontRef idx="minor">
            <a:schemeClr val="tx1"/>
          </a:fontRef>
        </p:style>
      </p:cxnSp>
      <p:cxnSp>
        <p:nvCxnSpPr>
          <p:cNvPr id="19" name="Straight Connector 18"/>
          <p:cNvCxnSpPr>
            <a:stCxn id="12" idx="5"/>
          </p:cNvCxnSpPr>
          <p:nvPr/>
        </p:nvCxnSpPr>
        <p:spPr>
          <a:xfrm>
            <a:off x="5537200" y="2438400"/>
            <a:ext cx="863600" cy="533400"/>
          </a:xfrm>
          <a:prstGeom prst="line">
            <a:avLst/>
          </a:prstGeom>
        </p:spPr>
        <p:style>
          <a:lnRef idx="3">
            <a:schemeClr val="accent6"/>
          </a:lnRef>
          <a:fillRef idx="0">
            <a:schemeClr val="accent6"/>
          </a:fillRef>
          <a:effectRef idx="2">
            <a:schemeClr val="accent6"/>
          </a:effectRef>
          <a:fontRef idx="minor">
            <a:schemeClr val="tx1"/>
          </a:fontRef>
        </p:style>
      </p:cxnSp>
      <p:cxnSp>
        <p:nvCxnSpPr>
          <p:cNvPr id="22" name="Straight Connector 21"/>
          <p:cNvCxnSpPr>
            <a:endCxn id="7" idx="4"/>
          </p:cNvCxnSpPr>
          <p:nvPr/>
        </p:nvCxnSpPr>
        <p:spPr>
          <a:xfrm rot="10800000" flipV="1">
            <a:off x="5384800" y="3352800"/>
            <a:ext cx="711200" cy="457200"/>
          </a:xfrm>
          <a:prstGeom prst="line">
            <a:avLst/>
          </a:prstGeom>
        </p:spPr>
        <p:style>
          <a:lnRef idx="3">
            <a:schemeClr val="accent6"/>
          </a:lnRef>
          <a:fillRef idx="0">
            <a:schemeClr val="accent6"/>
          </a:fillRef>
          <a:effectRef idx="2">
            <a:schemeClr val="accent6"/>
          </a:effectRef>
          <a:fontRef idx="minor">
            <a:schemeClr val="tx1"/>
          </a:fontRef>
        </p:style>
      </p:cxnSp>
      <p:cxnSp>
        <p:nvCxnSpPr>
          <p:cNvPr id="25" name="Straight Connector 24"/>
          <p:cNvCxnSpPr>
            <a:stCxn id="8" idx="7"/>
            <a:endCxn id="9" idx="4"/>
          </p:cNvCxnSpPr>
          <p:nvPr/>
        </p:nvCxnSpPr>
        <p:spPr>
          <a:xfrm>
            <a:off x="6819900" y="3352800"/>
            <a:ext cx="88900" cy="1219200"/>
          </a:xfrm>
          <a:prstGeom prst="line">
            <a:avLst/>
          </a:prstGeom>
        </p:spPr>
        <p:style>
          <a:lnRef idx="3">
            <a:schemeClr val="accent6"/>
          </a:lnRef>
          <a:fillRef idx="0">
            <a:schemeClr val="accent6"/>
          </a:fillRef>
          <a:effectRef idx="2">
            <a:schemeClr val="accent6"/>
          </a:effectRef>
          <a:fontRef idx="minor">
            <a:schemeClr val="tx1"/>
          </a:fontRef>
        </p:style>
      </p:cxnSp>
      <p:cxnSp>
        <p:nvCxnSpPr>
          <p:cNvPr id="28" name="Straight Connector 27"/>
          <p:cNvCxnSpPr>
            <a:stCxn id="14" idx="5"/>
          </p:cNvCxnSpPr>
          <p:nvPr/>
        </p:nvCxnSpPr>
        <p:spPr>
          <a:xfrm flipH="1">
            <a:off x="7239000" y="2286000"/>
            <a:ext cx="736600" cy="685800"/>
          </a:xfrm>
          <a:prstGeom prst="line">
            <a:avLst/>
          </a:prstGeom>
        </p:spPr>
        <p:style>
          <a:lnRef idx="3">
            <a:schemeClr val="accent6"/>
          </a:lnRef>
          <a:fillRef idx="0">
            <a:schemeClr val="accent6"/>
          </a:fillRef>
          <a:effectRef idx="2">
            <a:schemeClr val="accent6"/>
          </a:effectRef>
          <a:fontRef idx="minor">
            <a:schemeClr val="tx1"/>
          </a:fontRef>
        </p:style>
      </p:cxnSp>
      <p:cxnSp>
        <p:nvCxnSpPr>
          <p:cNvPr id="31" name="Straight Connector 30"/>
          <p:cNvCxnSpPr>
            <a:stCxn id="11" idx="4"/>
          </p:cNvCxnSpPr>
          <p:nvPr/>
        </p:nvCxnSpPr>
        <p:spPr>
          <a:xfrm flipH="1" flipV="1">
            <a:off x="7467600" y="3352800"/>
            <a:ext cx="965200" cy="685800"/>
          </a:xfrm>
          <a:prstGeom prst="line">
            <a:avLst/>
          </a:prstGeom>
        </p:spPr>
        <p:style>
          <a:lnRef idx="3">
            <a:schemeClr val="accent6"/>
          </a:lnRef>
          <a:fillRef idx="0">
            <a:schemeClr val="accent6"/>
          </a:fillRef>
          <a:effectRef idx="2">
            <a:schemeClr val="accent6"/>
          </a:effectRef>
          <a:fontRef idx="minor">
            <a:schemeClr val="tx1"/>
          </a:fontRef>
        </p:style>
      </p:cxnSp>
      <p:sp>
        <p:nvSpPr>
          <p:cNvPr id="20" name="Slide Number Placeholder 19"/>
          <p:cNvSpPr>
            <a:spLocks noGrp="1"/>
          </p:cNvSpPr>
          <p:nvPr>
            <p:ph type="sldNum" sz="quarter" idx="12"/>
          </p:nvPr>
        </p:nvSpPr>
        <p:spPr/>
        <p:txBody>
          <a:bodyPr/>
          <a:lstStyle/>
          <a:p>
            <a:fld id="{F4E9DE0C-EFE3-CE47-9792-88F31C147F5B}" type="slidenum">
              <a:rPr lang="en-US" smtClean="0"/>
              <a:pPr/>
              <a:t>16</a:t>
            </a:fld>
            <a:endParaRPr lang="en-US"/>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4"/>
          <p:cNvSpPr>
            <a:spLocks noGrp="1"/>
          </p:cNvSpPr>
          <p:nvPr>
            <p:ph type="title"/>
          </p:nvPr>
        </p:nvSpPr>
        <p:spPr/>
        <p:txBody>
          <a:bodyPr/>
          <a:lstStyle/>
          <a:p>
            <a:r>
              <a:rPr lang="en-US" smtClean="0"/>
              <a:t>Combining Switches</a:t>
            </a:r>
          </a:p>
        </p:txBody>
      </p:sp>
      <p:sp>
        <p:nvSpPr>
          <p:cNvPr id="6" name="Content Placeholder 5"/>
          <p:cNvSpPr>
            <a:spLocks noGrp="1"/>
          </p:cNvSpPr>
          <p:nvPr>
            <p:ph idx="1"/>
          </p:nvPr>
        </p:nvSpPr>
        <p:spPr>
          <a:xfrm>
            <a:off x="457200" y="1600200"/>
            <a:ext cx="3657600" cy="4525963"/>
          </a:xfrm>
        </p:spPr>
        <p:txBody>
          <a:bodyPr>
            <a:normAutofit fontScale="70000" lnSpcReduction="20000"/>
          </a:bodyPr>
          <a:lstStyle/>
          <a:p>
            <a:pPr>
              <a:lnSpc>
                <a:spcPct val="120000"/>
              </a:lnSpc>
              <a:defRPr/>
            </a:pPr>
            <a:r>
              <a:rPr lang="en-US" dirty="0" smtClean="0"/>
              <a:t>Switches can be arranged into a </a:t>
            </a:r>
            <a:r>
              <a:rPr lang="en-US" dirty="0" smtClean="0">
                <a:solidFill>
                  <a:schemeClr val="accent6"/>
                </a:solidFill>
              </a:rPr>
              <a:t>tree</a:t>
            </a:r>
          </a:p>
          <a:p>
            <a:pPr>
              <a:lnSpc>
                <a:spcPct val="120000"/>
              </a:lnSpc>
              <a:defRPr/>
            </a:pPr>
            <a:r>
              <a:rPr lang="en-US" dirty="0" smtClean="0"/>
              <a:t>Each port learns the MAC addresses of the machines in the segment (subtree) connected to it</a:t>
            </a:r>
          </a:p>
          <a:p>
            <a:pPr>
              <a:lnSpc>
                <a:spcPct val="120000"/>
              </a:lnSpc>
              <a:defRPr/>
            </a:pPr>
            <a:r>
              <a:rPr lang="en-US" dirty="0" smtClean="0"/>
              <a:t>Fragments to unknown MAC addresses are broadcast</a:t>
            </a:r>
          </a:p>
          <a:p>
            <a:pPr>
              <a:lnSpc>
                <a:spcPct val="120000"/>
              </a:lnSpc>
              <a:defRPr/>
            </a:pPr>
            <a:r>
              <a:rPr lang="en-US" dirty="0" smtClean="0"/>
              <a:t>Frames to MAC addresses in the same segment as the sender are ignored</a:t>
            </a:r>
            <a:endParaRPr lang="en-US" dirty="0"/>
          </a:p>
        </p:txBody>
      </p:sp>
      <p:sp>
        <p:nvSpPr>
          <p:cNvPr id="7" name="laptop"/>
          <p:cNvSpPr>
            <a:spLocks noEditPoints="1" noChangeArrowheads="1"/>
          </p:cNvSpPr>
          <p:nvPr/>
        </p:nvSpPr>
        <p:spPr bwMode="auto">
          <a:xfrm>
            <a:off x="3962400" y="3810000"/>
            <a:ext cx="457200"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accent6"/>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8" name="modem"/>
          <p:cNvSpPr>
            <a:spLocks noEditPoints="1" noChangeArrowheads="1"/>
          </p:cNvSpPr>
          <p:nvPr/>
        </p:nvSpPr>
        <p:spPr bwMode="auto">
          <a:xfrm>
            <a:off x="5638800" y="2514600"/>
            <a:ext cx="1143000" cy="23812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accent6"/>
          </a:solidFill>
          <a:ln w="9525">
            <a:solidFill>
              <a:schemeClr val="tx1"/>
            </a:solidFill>
            <a:miter lim="800000"/>
            <a:headEnd/>
            <a:tailEnd/>
          </a:ln>
        </p:spPr>
        <p:txBody>
          <a:bodyPr/>
          <a:lstStyle/>
          <a:p>
            <a:pPr>
              <a:defRPr/>
            </a:pPr>
            <a:endParaRPr lang="en-US" sz="1100">
              <a:latin typeface="Arial" pitchFamily="34" charset="0"/>
              <a:cs typeface="Arial" pitchFamily="34" charset="0"/>
            </a:endParaRPr>
          </a:p>
        </p:txBody>
      </p:sp>
      <p:sp>
        <p:nvSpPr>
          <p:cNvPr id="9" name="laptop"/>
          <p:cNvSpPr>
            <a:spLocks noEditPoints="1" noChangeArrowheads="1"/>
          </p:cNvSpPr>
          <p:nvPr/>
        </p:nvSpPr>
        <p:spPr bwMode="auto">
          <a:xfrm>
            <a:off x="7239000" y="5715000"/>
            <a:ext cx="457200"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accent6"/>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10" name="laptop"/>
          <p:cNvSpPr>
            <a:spLocks noEditPoints="1" noChangeArrowheads="1"/>
          </p:cNvSpPr>
          <p:nvPr/>
        </p:nvSpPr>
        <p:spPr bwMode="auto">
          <a:xfrm>
            <a:off x="7696200" y="2590800"/>
            <a:ext cx="457200"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accent6"/>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11" name="laptop"/>
          <p:cNvSpPr>
            <a:spLocks noEditPoints="1" noChangeArrowheads="1"/>
          </p:cNvSpPr>
          <p:nvPr/>
        </p:nvSpPr>
        <p:spPr bwMode="auto">
          <a:xfrm>
            <a:off x="4953000" y="1676400"/>
            <a:ext cx="457200"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accent6"/>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12" name="laptop"/>
          <p:cNvSpPr>
            <a:spLocks noEditPoints="1" noChangeArrowheads="1"/>
          </p:cNvSpPr>
          <p:nvPr/>
        </p:nvSpPr>
        <p:spPr bwMode="auto">
          <a:xfrm>
            <a:off x="5791200" y="1295400"/>
            <a:ext cx="457200"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accent6"/>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13" name="laptop"/>
          <p:cNvSpPr>
            <a:spLocks noEditPoints="1" noChangeArrowheads="1"/>
          </p:cNvSpPr>
          <p:nvPr/>
        </p:nvSpPr>
        <p:spPr bwMode="auto">
          <a:xfrm>
            <a:off x="7315200" y="1676400"/>
            <a:ext cx="457200"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accent6"/>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cxnSp>
        <p:nvCxnSpPr>
          <p:cNvPr id="14" name="Straight Connector 13"/>
          <p:cNvCxnSpPr>
            <a:stCxn id="12" idx="5"/>
            <a:endCxn id="8" idx="6"/>
          </p:cNvCxnSpPr>
          <p:nvPr/>
        </p:nvCxnSpPr>
        <p:spPr>
          <a:xfrm>
            <a:off x="6019800" y="1676400"/>
            <a:ext cx="190500" cy="838200"/>
          </a:xfrm>
          <a:prstGeom prst="line">
            <a:avLst/>
          </a:prstGeom>
        </p:spPr>
        <p:style>
          <a:lnRef idx="3">
            <a:schemeClr val="accent6"/>
          </a:lnRef>
          <a:fillRef idx="0">
            <a:schemeClr val="accent6"/>
          </a:fillRef>
          <a:effectRef idx="2">
            <a:schemeClr val="accent6"/>
          </a:effectRef>
          <a:fontRef idx="minor">
            <a:schemeClr val="tx1"/>
          </a:fontRef>
        </p:style>
      </p:cxnSp>
      <p:cxnSp>
        <p:nvCxnSpPr>
          <p:cNvPr id="15" name="Straight Connector 14"/>
          <p:cNvCxnSpPr>
            <a:stCxn id="11" idx="5"/>
            <a:endCxn id="8" idx="6"/>
          </p:cNvCxnSpPr>
          <p:nvPr/>
        </p:nvCxnSpPr>
        <p:spPr>
          <a:xfrm>
            <a:off x="5181600" y="2057400"/>
            <a:ext cx="1028700" cy="457200"/>
          </a:xfrm>
          <a:prstGeom prst="line">
            <a:avLst/>
          </a:prstGeom>
        </p:spPr>
        <p:style>
          <a:lnRef idx="3">
            <a:schemeClr val="accent6"/>
          </a:lnRef>
          <a:fillRef idx="0">
            <a:schemeClr val="accent6"/>
          </a:fillRef>
          <a:effectRef idx="2">
            <a:schemeClr val="accent6"/>
          </a:effectRef>
          <a:fontRef idx="minor">
            <a:schemeClr val="tx1"/>
          </a:fontRef>
        </p:style>
      </p:cxnSp>
      <p:cxnSp>
        <p:nvCxnSpPr>
          <p:cNvPr id="16" name="Straight Connector 15"/>
          <p:cNvCxnSpPr>
            <a:stCxn id="41" idx="7"/>
            <a:endCxn id="51" idx="6"/>
          </p:cNvCxnSpPr>
          <p:nvPr/>
        </p:nvCxnSpPr>
        <p:spPr>
          <a:xfrm flipH="1">
            <a:off x="5829300" y="3743325"/>
            <a:ext cx="914400" cy="1057275"/>
          </a:xfrm>
          <a:prstGeom prst="line">
            <a:avLst/>
          </a:prstGeom>
        </p:spPr>
        <p:style>
          <a:lnRef idx="3">
            <a:schemeClr val="accent6"/>
          </a:lnRef>
          <a:fillRef idx="0">
            <a:schemeClr val="accent6"/>
          </a:fillRef>
          <a:effectRef idx="2">
            <a:schemeClr val="accent6"/>
          </a:effectRef>
          <a:fontRef idx="minor">
            <a:schemeClr val="tx1"/>
          </a:fontRef>
        </p:style>
      </p:cxnSp>
      <p:cxnSp>
        <p:nvCxnSpPr>
          <p:cNvPr id="17" name="Straight Connector 16"/>
          <p:cNvCxnSpPr>
            <a:stCxn id="8" idx="7"/>
            <a:endCxn id="41" idx="6"/>
          </p:cNvCxnSpPr>
          <p:nvPr/>
        </p:nvCxnSpPr>
        <p:spPr>
          <a:xfrm>
            <a:off x="6210300" y="2752725"/>
            <a:ext cx="533400" cy="752475"/>
          </a:xfrm>
          <a:prstGeom prst="line">
            <a:avLst/>
          </a:prstGeom>
        </p:spPr>
        <p:style>
          <a:lnRef idx="3">
            <a:schemeClr val="accent6"/>
          </a:lnRef>
          <a:fillRef idx="0">
            <a:schemeClr val="accent6"/>
          </a:fillRef>
          <a:effectRef idx="2">
            <a:schemeClr val="accent6"/>
          </a:effectRef>
          <a:fontRef idx="minor">
            <a:schemeClr val="tx1"/>
          </a:fontRef>
        </p:style>
      </p:cxnSp>
      <p:cxnSp>
        <p:nvCxnSpPr>
          <p:cNvPr id="18" name="Straight Connector 17"/>
          <p:cNvCxnSpPr>
            <a:stCxn id="13" idx="5"/>
            <a:endCxn id="8" idx="6"/>
          </p:cNvCxnSpPr>
          <p:nvPr/>
        </p:nvCxnSpPr>
        <p:spPr>
          <a:xfrm flipH="1">
            <a:off x="6210300" y="2057400"/>
            <a:ext cx="1333500" cy="457200"/>
          </a:xfrm>
          <a:prstGeom prst="line">
            <a:avLst/>
          </a:prstGeom>
        </p:spPr>
        <p:style>
          <a:lnRef idx="3">
            <a:schemeClr val="accent6"/>
          </a:lnRef>
          <a:fillRef idx="0">
            <a:schemeClr val="accent6"/>
          </a:fillRef>
          <a:effectRef idx="2">
            <a:schemeClr val="accent6"/>
          </a:effectRef>
          <a:fontRef idx="minor">
            <a:schemeClr val="tx1"/>
          </a:fontRef>
        </p:style>
      </p:cxnSp>
      <p:cxnSp>
        <p:nvCxnSpPr>
          <p:cNvPr id="19" name="Straight Connector 18"/>
          <p:cNvCxnSpPr>
            <a:stCxn id="10" idx="5"/>
            <a:endCxn id="41" idx="9"/>
          </p:cNvCxnSpPr>
          <p:nvPr/>
        </p:nvCxnSpPr>
        <p:spPr>
          <a:xfrm flipH="1">
            <a:off x="7315200" y="2971800"/>
            <a:ext cx="609600" cy="681038"/>
          </a:xfrm>
          <a:prstGeom prst="line">
            <a:avLst/>
          </a:prstGeom>
        </p:spPr>
        <p:style>
          <a:lnRef idx="3">
            <a:schemeClr val="accent6"/>
          </a:lnRef>
          <a:fillRef idx="0">
            <a:schemeClr val="accent6"/>
          </a:fillRef>
          <a:effectRef idx="2">
            <a:schemeClr val="accent6"/>
          </a:effectRef>
          <a:fontRef idx="minor">
            <a:schemeClr val="tx1"/>
          </a:fontRef>
        </p:style>
      </p:cxnSp>
      <p:sp>
        <p:nvSpPr>
          <p:cNvPr id="40" name="modem"/>
          <p:cNvSpPr>
            <a:spLocks noEditPoints="1" noChangeArrowheads="1"/>
          </p:cNvSpPr>
          <p:nvPr/>
        </p:nvSpPr>
        <p:spPr bwMode="auto">
          <a:xfrm>
            <a:off x="4267200" y="3352800"/>
            <a:ext cx="1143000" cy="23812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accent6"/>
          </a:solidFill>
          <a:ln w="9525">
            <a:solidFill>
              <a:schemeClr val="tx1"/>
            </a:solidFill>
            <a:miter lim="800000"/>
            <a:headEnd/>
            <a:tailEnd/>
          </a:ln>
        </p:spPr>
        <p:txBody>
          <a:bodyPr/>
          <a:lstStyle/>
          <a:p>
            <a:pPr>
              <a:defRPr/>
            </a:pPr>
            <a:endParaRPr lang="en-US" sz="1100">
              <a:latin typeface="Arial" pitchFamily="34" charset="0"/>
              <a:cs typeface="Arial" pitchFamily="34" charset="0"/>
            </a:endParaRPr>
          </a:p>
        </p:txBody>
      </p:sp>
      <p:sp>
        <p:nvSpPr>
          <p:cNvPr id="41" name="modem"/>
          <p:cNvSpPr>
            <a:spLocks noEditPoints="1" noChangeArrowheads="1"/>
          </p:cNvSpPr>
          <p:nvPr/>
        </p:nvSpPr>
        <p:spPr bwMode="auto">
          <a:xfrm>
            <a:off x="6172200" y="3505200"/>
            <a:ext cx="1143000" cy="23812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accent6"/>
          </a:solidFill>
          <a:ln w="9525">
            <a:solidFill>
              <a:schemeClr val="tx1"/>
            </a:solidFill>
            <a:miter lim="800000"/>
            <a:headEnd/>
            <a:tailEnd/>
          </a:ln>
        </p:spPr>
        <p:txBody>
          <a:bodyPr/>
          <a:lstStyle/>
          <a:p>
            <a:pPr>
              <a:defRPr/>
            </a:pPr>
            <a:endParaRPr lang="en-US" sz="1100">
              <a:latin typeface="Arial" pitchFamily="34" charset="0"/>
              <a:cs typeface="Arial" pitchFamily="34" charset="0"/>
            </a:endParaRPr>
          </a:p>
        </p:txBody>
      </p:sp>
      <p:sp>
        <p:nvSpPr>
          <p:cNvPr id="42" name="modem"/>
          <p:cNvSpPr>
            <a:spLocks noEditPoints="1" noChangeArrowheads="1"/>
          </p:cNvSpPr>
          <p:nvPr/>
        </p:nvSpPr>
        <p:spPr bwMode="auto">
          <a:xfrm>
            <a:off x="7315200" y="5105400"/>
            <a:ext cx="1143000" cy="23812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accent6"/>
          </a:solidFill>
          <a:ln w="9525">
            <a:solidFill>
              <a:schemeClr val="tx1"/>
            </a:solidFill>
            <a:miter lim="800000"/>
            <a:headEnd/>
            <a:tailEnd/>
          </a:ln>
        </p:spPr>
        <p:txBody>
          <a:bodyPr/>
          <a:lstStyle/>
          <a:p>
            <a:pPr>
              <a:defRPr/>
            </a:pPr>
            <a:endParaRPr lang="en-US" sz="1100">
              <a:latin typeface="Arial" pitchFamily="34" charset="0"/>
              <a:cs typeface="Arial" pitchFamily="34" charset="0"/>
            </a:endParaRPr>
          </a:p>
        </p:txBody>
      </p:sp>
      <p:cxnSp>
        <p:nvCxnSpPr>
          <p:cNvPr id="44" name="Straight Connector 43"/>
          <p:cNvCxnSpPr>
            <a:stCxn id="8" idx="7"/>
            <a:endCxn id="40" idx="6"/>
          </p:cNvCxnSpPr>
          <p:nvPr/>
        </p:nvCxnSpPr>
        <p:spPr>
          <a:xfrm flipH="1">
            <a:off x="4838700" y="2752725"/>
            <a:ext cx="1371600" cy="600075"/>
          </a:xfrm>
          <a:prstGeom prst="line">
            <a:avLst/>
          </a:prstGeom>
        </p:spPr>
        <p:style>
          <a:lnRef idx="3">
            <a:schemeClr val="accent6"/>
          </a:lnRef>
          <a:fillRef idx="0">
            <a:schemeClr val="accent6"/>
          </a:fillRef>
          <a:effectRef idx="2">
            <a:schemeClr val="accent6"/>
          </a:effectRef>
          <a:fontRef idx="minor">
            <a:schemeClr val="tx1"/>
          </a:fontRef>
        </p:style>
      </p:cxnSp>
      <p:cxnSp>
        <p:nvCxnSpPr>
          <p:cNvPr id="47" name="Straight Connector 46"/>
          <p:cNvCxnSpPr>
            <a:stCxn id="41" idx="7"/>
            <a:endCxn id="42" idx="6"/>
          </p:cNvCxnSpPr>
          <p:nvPr/>
        </p:nvCxnSpPr>
        <p:spPr>
          <a:xfrm>
            <a:off x="6743700" y="3743325"/>
            <a:ext cx="1143000" cy="1362075"/>
          </a:xfrm>
          <a:prstGeom prst="line">
            <a:avLst/>
          </a:prstGeom>
        </p:spPr>
        <p:style>
          <a:lnRef idx="3">
            <a:schemeClr val="accent6"/>
          </a:lnRef>
          <a:fillRef idx="0">
            <a:schemeClr val="accent6"/>
          </a:fillRef>
          <a:effectRef idx="2">
            <a:schemeClr val="accent6"/>
          </a:effectRef>
          <a:fontRef idx="minor">
            <a:schemeClr val="tx1"/>
          </a:fontRef>
        </p:style>
      </p:cxnSp>
      <p:sp>
        <p:nvSpPr>
          <p:cNvPr id="51" name="modem"/>
          <p:cNvSpPr>
            <a:spLocks noEditPoints="1" noChangeArrowheads="1"/>
          </p:cNvSpPr>
          <p:nvPr/>
        </p:nvSpPr>
        <p:spPr bwMode="auto">
          <a:xfrm>
            <a:off x="5257800" y="4800600"/>
            <a:ext cx="1143000" cy="23812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accent6"/>
          </a:solidFill>
          <a:ln w="9525">
            <a:solidFill>
              <a:schemeClr val="tx1"/>
            </a:solidFill>
            <a:miter lim="800000"/>
            <a:headEnd/>
            <a:tailEnd/>
          </a:ln>
        </p:spPr>
        <p:txBody>
          <a:bodyPr/>
          <a:lstStyle/>
          <a:p>
            <a:pPr>
              <a:defRPr/>
            </a:pPr>
            <a:endParaRPr lang="en-US" sz="1100">
              <a:latin typeface="Arial" pitchFamily="34" charset="0"/>
              <a:cs typeface="Arial" pitchFamily="34" charset="0"/>
            </a:endParaRPr>
          </a:p>
        </p:txBody>
      </p:sp>
      <p:sp>
        <p:nvSpPr>
          <p:cNvPr id="69" name="laptop"/>
          <p:cNvSpPr>
            <a:spLocks noEditPoints="1" noChangeArrowheads="1"/>
          </p:cNvSpPr>
          <p:nvPr/>
        </p:nvSpPr>
        <p:spPr bwMode="auto">
          <a:xfrm>
            <a:off x="8229600" y="3200400"/>
            <a:ext cx="457200"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accent6"/>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70" name="laptop"/>
          <p:cNvSpPr>
            <a:spLocks noEditPoints="1" noChangeArrowheads="1"/>
          </p:cNvSpPr>
          <p:nvPr/>
        </p:nvSpPr>
        <p:spPr bwMode="auto">
          <a:xfrm>
            <a:off x="8077200" y="3886200"/>
            <a:ext cx="457200"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accent6"/>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cxnSp>
        <p:nvCxnSpPr>
          <p:cNvPr id="71" name="Straight Connector 70"/>
          <p:cNvCxnSpPr>
            <a:stCxn id="69" idx="1"/>
            <a:endCxn id="41" idx="9"/>
          </p:cNvCxnSpPr>
          <p:nvPr/>
        </p:nvCxnSpPr>
        <p:spPr>
          <a:xfrm flipH="1">
            <a:off x="7315200" y="3327400"/>
            <a:ext cx="985838" cy="325438"/>
          </a:xfrm>
          <a:prstGeom prst="line">
            <a:avLst/>
          </a:prstGeom>
        </p:spPr>
        <p:style>
          <a:lnRef idx="3">
            <a:schemeClr val="accent6"/>
          </a:lnRef>
          <a:fillRef idx="0">
            <a:schemeClr val="accent6"/>
          </a:fillRef>
          <a:effectRef idx="2">
            <a:schemeClr val="accent6"/>
          </a:effectRef>
          <a:fontRef idx="minor">
            <a:schemeClr val="tx1"/>
          </a:fontRef>
        </p:style>
      </p:cxnSp>
      <p:cxnSp>
        <p:nvCxnSpPr>
          <p:cNvPr id="78" name="Straight Connector 77"/>
          <p:cNvCxnSpPr>
            <a:stCxn id="70" idx="1"/>
            <a:endCxn id="41" idx="9"/>
          </p:cNvCxnSpPr>
          <p:nvPr/>
        </p:nvCxnSpPr>
        <p:spPr>
          <a:xfrm flipH="1" flipV="1">
            <a:off x="7315200" y="3652838"/>
            <a:ext cx="833438" cy="360362"/>
          </a:xfrm>
          <a:prstGeom prst="line">
            <a:avLst/>
          </a:prstGeom>
        </p:spPr>
        <p:style>
          <a:lnRef idx="3">
            <a:schemeClr val="accent6"/>
          </a:lnRef>
          <a:fillRef idx="0">
            <a:schemeClr val="accent6"/>
          </a:fillRef>
          <a:effectRef idx="2">
            <a:schemeClr val="accent6"/>
          </a:effectRef>
          <a:fontRef idx="minor">
            <a:schemeClr val="tx1"/>
          </a:fontRef>
        </p:style>
      </p:cxnSp>
      <p:sp>
        <p:nvSpPr>
          <p:cNvPr id="91" name="laptop"/>
          <p:cNvSpPr>
            <a:spLocks noEditPoints="1" noChangeArrowheads="1"/>
          </p:cNvSpPr>
          <p:nvPr/>
        </p:nvSpPr>
        <p:spPr bwMode="auto">
          <a:xfrm>
            <a:off x="4648200" y="3962400"/>
            <a:ext cx="457200"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accent6"/>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92" name="laptop"/>
          <p:cNvSpPr>
            <a:spLocks noEditPoints="1" noChangeArrowheads="1"/>
          </p:cNvSpPr>
          <p:nvPr/>
        </p:nvSpPr>
        <p:spPr bwMode="auto">
          <a:xfrm>
            <a:off x="4572000" y="5410200"/>
            <a:ext cx="457200"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accent6"/>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93" name="laptop"/>
          <p:cNvSpPr>
            <a:spLocks noEditPoints="1" noChangeArrowheads="1"/>
          </p:cNvSpPr>
          <p:nvPr/>
        </p:nvSpPr>
        <p:spPr bwMode="auto">
          <a:xfrm>
            <a:off x="8153400" y="5715000"/>
            <a:ext cx="457200"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accent6"/>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94" name="laptop"/>
          <p:cNvSpPr>
            <a:spLocks noEditPoints="1" noChangeArrowheads="1"/>
          </p:cNvSpPr>
          <p:nvPr/>
        </p:nvSpPr>
        <p:spPr bwMode="auto">
          <a:xfrm>
            <a:off x="5867400" y="5486400"/>
            <a:ext cx="457200"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accent6"/>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95" name="laptop"/>
          <p:cNvSpPr>
            <a:spLocks noEditPoints="1" noChangeArrowheads="1"/>
          </p:cNvSpPr>
          <p:nvPr/>
        </p:nvSpPr>
        <p:spPr bwMode="auto">
          <a:xfrm>
            <a:off x="5257800" y="3810000"/>
            <a:ext cx="457200"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accent6"/>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96" name="laptop"/>
          <p:cNvSpPr>
            <a:spLocks noEditPoints="1" noChangeArrowheads="1"/>
          </p:cNvSpPr>
          <p:nvPr/>
        </p:nvSpPr>
        <p:spPr bwMode="auto">
          <a:xfrm>
            <a:off x="5257800" y="5638800"/>
            <a:ext cx="457200"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accent6"/>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sp>
        <p:nvSpPr>
          <p:cNvPr id="97" name="laptop"/>
          <p:cNvSpPr>
            <a:spLocks noEditPoints="1" noChangeArrowheads="1"/>
          </p:cNvSpPr>
          <p:nvPr/>
        </p:nvSpPr>
        <p:spPr bwMode="auto">
          <a:xfrm>
            <a:off x="6553200" y="1371600"/>
            <a:ext cx="457200" cy="381000"/>
          </a:xfrm>
          <a:custGeom>
            <a:avLst/>
            <a:gdLst>
              <a:gd name="T0" fmla="*/ 3362 w 21600"/>
              <a:gd name="T1" fmla="*/ 0 h 21600"/>
              <a:gd name="T2" fmla="*/ 3362 w 21600"/>
              <a:gd name="T3" fmla="*/ 7173 h 21600"/>
              <a:gd name="T4" fmla="*/ 18327 w 21600"/>
              <a:gd name="T5" fmla="*/ 0 h 21600"/>
              <a:gd name="T6" fmla="*/ 18327 w 21600"/>
              <a:gd name="T7" fmla="*/ 7173 h 21600"/>
              <a:gd name="T8" fmla="*/ 10800 w 21600"/>
              <a:gd name="T9" fmla="*/ 0 h 21600"/>
              <a:gd name="T10" fmla="*/ 10800 w 21600"/>
              <a:gd name="T11" fmla="*/ 21600 h 21600"/>
              <a:gd name="T12" fmla="*/ 0 w 21600"/>
              <a:gd name="T13" fmla="*/ 21600 h 21600"/>
              <a:gd name="T14" fmla="*/ 21600 w 21600"/>
              <a:gd name="T15" fmla="*/ 21600 h 21600"/>
              <a:gd name="T16" fmla="*/ 4445 w 21600"/>
              <a:gd name="T17" fmla="*/ 1858 h 21600"/>
              <a:gd name="T18" fmla="*/ 17311 w 21600"/>
              <a:gd name="T19" fmla="*/ 12323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chemeClr val="accent6"/>
          </a:solidFill>
          <a:ln w="9525">
            <a:solidFill>
              <a:schemeClr val="tx1"/>
            </a:solidFill>
            <a:miter lim="800000"/>
            <a:headEnd/>
            <a:tailEnd/>
          </a:ln>
        </p:spPr>
        <p:txBody>
          <a:bodyPr/>
          <a:lstStyle/>
          <a:p>
            <a:pPr algn="ctr">
              <a:defRPr/>
            </a:pPr>
            <a:endParaRPr lang="en-US" sz="1600" dirty="0">
              <a:latin typeface="Arial" pitchFamily="34" charset="0"/>
              <a:cs typeface="Arial" pitchFamily="34" charset="0"/>
            </a:endParaRPr>
          </a:p>
        </p:txBody>
      </p:sp>
      <p:cxnSp>
        <p:nvCxnSpPr>
          <p:cNvPr id="99" name="Straight Connector 98"/>
          <p:cNvCxnSpPr>
            <a:stCxn id="97" idx="5"/>
            <a:endCxn id="8" idx="6"/>
          </p:cNvCxnSpPr>
          <p:nvPr/>
        </p:nvCxnSpPr>
        <p:spPr>
          <a:xfrm flipH="1">
            <a:off x="6210300" y="1752600"/>
            <a:ext cx="571500" cy="76200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2" name="Straight Connector 101"/>
          <p:cNvCxnSpPr>
            <a:stCxn id="40" idx="7"/>
            <a:endCxn id="7" idx="4"/>
          </p:cNvCxnSpPr>
          <p:nvPr/>
        </p:nvCxnSpPr>
        <p:spPr>
          <a:xfrm flipH="1">
            <a:off x="4191000" y="3590925"/>
            <a:ext cx="647700" cy="219075"/>
          </a:xfrm>
          <a:prstGeom prst="line">
            <a:avLst/>
          </a:prstGeom>
        </p:spPr>
        <p:style>
          <a:lnRef idx="3">
            <a:schemeClr val="accent6"/>
          </a:lnRef>
          <a:fillRef idx="0">
            <a:schemeClr val="accent6"/>
          </a:fillRef>
          <a:effectRef idx="2">
            <a:schemeClr val="accent6"/>
          </a:effectRef>
          <a:fontRef idx="minor">
            <a:schemeClr val="tx1"/>
          </a:fontRef>
        </p:style>
      </p:cxnSp>
      <p:cxnSp>
        <p:nvCxnSpPr>
          <p:cNvPr id="105" name="Straight Connector 104"/>
          <p:cNvCxnSpPr>
            <a:stCxn id="40" idx="7"/>
            <a:endCxn id="91" idx="4"/>
          </p:cNvCxnSpPr>
          <p:nvPr/>
        </p:nvCxnSpPr>
        <p:spPr>
          <a:xfrm>
            <a:off x="4838700" y="3590925"/>
            <a:ext cx="38100" cy="371475"/>
          </a:xfrm>
          <a:prstGeom prst="line">
            <a:avLst/>
          </a:prstGeom>
        </p:spPr>
        <p:style>
          <a:lnRef idx="3">
            <a:schemeClr val="accent6"/>
          </a:lnRef>
          <a:fillRef idx="0">
            <a:schemeClr val="accent6"/>
          </a:fillRef>
          <a:effectRef idx="2">
            <a:schemeClr val="accent6"/>
          </a:effectRef>
          <a:fontRef idx="minor">
            <a:schemeClr val="tx1"/>
          </a:fontRef>
        </p:style>
      </p:cxnSp>
      <p:cxnSp>
        <p:nvCxnSpPr>
          <p:cNvPr id="108" name="Straight Connector 107"/>
          <p:cNvCxnSpPr>
            <a:stCxn id="40" idx="7"/>
            <a:endCxn id="95" idx="4"/>
          </p:cNvCxnSpPr>
          <p:nvPr/>
        </p:nvCxnSpPr>
        <p:spPr>
          <a:xfrm>
            <a:off x="4838700" y="3590925"/>
            <a:ext cx="647700" cy="219075"/>
          </a:xfrm>
          <a:prstGeom prst="line">
            <a:avLst/>
          </a:prstGeom>
        </p:spPr>
        <p:style>
          <a:lnRef idx="3">
            <a:schemeClr val="accent6"/>
          </a:lnRef>
          <a:fillRef idx="0">
            <a:schemeClr val="accent6"/>
          </a:fillRef>
          <a:effectRef idx="2">
            <a:schemeClr val="accent6"/>
          </a:effectRef>
          <a:fontRef idx="minor">
            <a:schemeClr val="tx1"/>
          </a:fontRef>
        </p:style>
      </p:cxnSp>
      <p:cxnSp>
        <p:nvCxnSpPr>
          <p:cNvPr id="112" name="Straight Connector 111"/>
          <p:cNvCxnSpPr>
            <a:stCxn id="92" idx="4"/>
            <a:endCxn id="51" idx="7"/>
          </p:cNvCxnSpPr>
          <p:nvPr/>
        </p:nvCxnSpPr>
        <p:spPr>
          <a:xfrm flipV="1">
            <a:off x="4800600" y="5038725"/>
            <a:ext cx="1028700" cy="371475"/>
          </a:xfrm>
          <a:prstGeom prst="line">
            <a:avLst/>
          </a:prstGeom>
        </p:spPr>
        <p:style>
          <a:lnRef idx="3">
            <a:schemeClr val="accent6"/>
          </a:lnRef>
          <a:fillRef idx="0">
            <a:schemeClr val="accent6"/>
          </a:fillRef>
          <a:effectRef idx="2">
            <a:schemeClr val="accent6"/>
          </a:effectRef>
          <a:fontRef idx="minor">
            <a:schemeClr val="tx1"/>
          </a:fontRef>
        </p:style>
      </p:cxnSp>
      <p:cxnSp>
        <p:nvCxnSpPr>
          <p:cNvPr id="116" name="Straight Connector 115"/>
          <p:cNvCxnSpPr>
            <a:stCxn id="96" idx="4"/>
            <a:endCxn id="51" idx="7"/>
          </p:cNvCxnSpPr>
          <p:nvPr/>
        </p:nvCxnSpPr>
        <p:spPr>
          <a:xfrm flipV="1">
            <a:off x="5486400" y="5038725"/>
            <a:ext cx="342900" cy="600075"/>
          </a:xfrm>
          <a:prstGeom prst="line">
            <a:avLst/>
          </a:prstGeom>
        </p:spPr>
        <p:style>
          <a:lnRef idx="3">
            <a:schemeClr val="accent6"/>
          </a:lnRef>
          <a:fillRef idx="0">
            <a:schemeClr val="accent6"/>
          </a:fillRef>
          <a:effectRef idx="2">
            <a:schemeClr val="accent6"/>
          </a:effectRef>
          <a:fontRef idx="minor">
            <a:schemeClr val="tx1"/>
          </a:fontRef>
        </p:style>
      </p:cxnSp>
      <p:cxnSp>
        <p:nvCxnSpPr>
          <p:cNvPr id="119" name="Straight Connector 118"/>
          <p:cNvCxnSpPr>
            <a:stCxn id="94" idx="4"/>
            <a:endCxn id="51" idx="7"/>
          </p:cNvCxnSpPr>
          <p:nvPr/>
        </p:nvCxnSpPr>
        <p:spPr>
          <a:xfrm flipH="1" flipV="1">
            <a:off x="5829300" y="5038725"/>
            <a:ext cx="266700" cy="447675"/>
          </a:xfrm>
          <a:prstGeom prst="line">
            <a:avLst/>
          </a:prstGeom>
        </p:spPr>
        <p:style>
          <a:lnRef idx="3">
            <a:schemeClr val="accent6"/>
          </a:lnRef>
          <a:fillRef idx="0">
            <a:schemeClr val="accent6"/>
          </a:fillRef>
          <a:effectRef idx="2">
            <a:schemeClr val="accent6"/>
          </a:effectRef>
          <a:fontRef idx="minor">
            <a:schemeClr val="tx1"/>
          </a:fontRef>
        </p:style>
      </p:cxnSp>
      <p:cxnSp>
        <p:nvCxnSpPr>
          <p:cNvPr id="123" name="Straight Connector 122"/>
          <p:cNvCxnSpPr>
            <a:stCxn id="9" idx="4"/>
            <a:endCxn id="42" idx="7"/>
          </p:cNvCxnSpPr>
          <p:nvPr/>
        </p:nvCxnSpPr>
        <p:spPr>
          <a:xfrm flipV="1">
            <a:off x="7467600" y="5343525"/>
            <a:ext cx="419100" cy="371475"/>
          </a:xfrm>
          <a:prstGeom prst="line">
            <a:avLst/>
          </a:prstGeom>
        </p:spPr>
        <p:style>
          <a:lnRef idx="3">
            <a:schemeClr val="accent6"/>
          </a:lnRef>
          <a:fillRef idx="0">
            <a:schemeClr val="accent6"/>
          </a:fillRef>
          <a:effectRef idx="2">
            <a:schemeClr val="accent6"/>
          </a:effectRef>
          <a:fontRef idx="minor">
            <a:schemeClr val="tx1"/>
          </a:fontRef>
        </p:style>
      </p:cxnSp>
      <p:cxnSp>
        <p:nvCxnSpPr>
          <p:cNvPr id="126" name="Straight Connector 125"/>
          <p:cNvCxnSpPr>
            <a:stCxn id="93" idx="4"/>
            <a:endCxn id="42" idx="7"/>
          </p:cNvCxnSpPr>
          <p:nvPr/>
        </p:nvCxnSpPr>
        <p:spPr>
          <a:xfrm flipH="1" flipV="1">
            <a:off x="7886700" y="5343525"/>
            <a:ext cx="495300" cy="371475"/>
          </a:xfrm>
          <a:prstGeom prst="line">
            <a:avLst/>
          </a:prstGeom>
        </p:spPr>
        <p:style>
          <a:lnRef idx="3">
            <a:schemeClr val="accent6"/>
          </a:lnRef>
          <a:fillRef idx="0">
            <a:schemeClr val="accent6"/>
          </a:fillRef>
          <a:effectRef idx="2">
            <a:schemeClr val="accent6"/>
          </a:effectRef>
          <a:fontRef idx="minor">
            <a:schemeClr val="tx1"/>
          </a:fontRef>
        </p:style>
      </p:cxnSp>
      <p:sp>
        <p:nvSpPr>
          <p:cNvPr id="45" name="Slide Number Placeholder 44"/>
          <p:cNvSpPr>
            <a:spLocks noGrp="1"/>
          </p:cNvSpPr>
          <p:nvPr>
            <p:ph type="sldNum" sz="quarter" idx="12"/>
          </p:nvPr>
        </p:nvSpPr>
        <p:spPr/>
        <p:txBody>
          <a:bodyPr/>
          <a:lstStyle/>
          <a:p>
            <a:fld id="{F4E9DE0C-EFE3-CE47-9792-88F31C147F5B}" type="slidenum">
              <a:rPr lang="en-US" smtClean="0"/>
              <a:pPr/>
              <a:t>17</a:t>
            </a:fld>
            <a:endParaRPr lang="en-US"/>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Grp="1" noChangeArrowheads="1"/>
          </p:cNvSpPr>
          <p:nvPr>
            <p:ph type="title"/>
          </p:nvPr>
        </p:nvSpPr>
        <p:spPr/>
        <p:txBody>
          <a:bodyPr/>
          <a:lstStyle/>
          <a:p>
            <a:pPr eaLnBrk="1" hangingPunct="1"/>
            <a:r>
              <a:rPr lang="en-US" smtClean="0"/>
              <a:t>Types of Wireless Networks</a:t>
            </a:r>
          </a:p>
        </p:txBody>
      </p:sp>
      <p:sp>
        <p:nvSpPr>
          <p:cNvPr id="29699" name="Rectangle 3"/>
          <p:cNvSpPr>
            <a:spLocks noGrp="1" noChangeArrowheads="1"/>
          </p:cNvSpPr>
          <p:nvPr>
            <p:ph idx="1"/>
          </p:nvPr>
        </p:nvSpPr>
        <p:spPr>
          <a:xfrm>
            <a:off x="457200" y="1447800"/>
            <a:ext cx="4953000" cy="4800600"/>
          </a:xfrm>
        </p:spPr>
        <p:txBody>
          <a:bodyPr>
            <a:normAutofit fontScale="70000" lnSpcReduction="20000"/>
          </a:bodyPr>
          <a:lstStyle/>
          <a:p>
            <a:pPr eaLnBrk="1" hangingPunct="1">
              <a:lnSpc>
                <a:spcPct val="120000"/>
              </a:lnSpc>
              <a:defRPr/>
            </a:pPr>
            <a:r>
              <a:rPr lang="en-US" dirty="0" smtClean="0">
                <a:solidFill>
                  <a:schemeClr val="accent6"/>
                </a:solidFill>
              </a:rPr>
              <a:t>Infrastructure</a:t>
            </a:r>
          </a:p>
          <a:p>
            <a:pPr lvl="1" eaLnBrk="1" hangingPunct="1">
              <a:lnSpc>
                <a:spcPct val="120000"/>
              </a:lnSpc>
              <a:defRPr/>
            </a:pPr>
            <a:r>
              <a:rPr lang="en-US" dirty="0" smtClean="0"/>
              <a:t>Client machines establish a radio connection to a special network device, called access point</a:t>
            </a:r>
          </a:p>
          <a:p>
            <a:pPr lvl="1" eaLnBrk="1" hangingPunct="1">
              <a:lnSpc>
                <a:spcPct val="120000"/>
              </a:lnSpc>
              <a:defRPr/>
            </a:pPr>
            <a:r>
              <a:rPr lang="en-US" dirty="0" smtClean="0"/>
              <a:t>Access points connected to a wired network, which provides a gateway to the internet</a:t>
            </a:r>
          </a:p>
          <a:p>
            <a:pPr lvl="1" eaLnBrk="1" hangingPunct="1">
              <a:lnSpc>
                <a:spcPct val="120000"/>
              </a:lnSpc>
              <a:defRPr/>
            </a:pPr>
            <a:r>
              <a:rPr lang="en-US" dirty="0" smtClean="0"/>
              <a:t>Most common type of wireless network</a:t>
            </a:r>
          </a:p>
          <a:p>
            <a:pPr eaLnBrk="1" hangingPunct="1">
              <a:lnSpc>
                <a:spcPct val="120000"/>
              </a:lnSpc>
              <a:defRPr/>
            </a:pPr>
            <a:r>
              <a:rPr lang="en-US" dirty="0" smtClean="0">
                <a:solidFill>
                  <a:schemeClr val="accent6"/>
                </a:solidFill>
              </a:rPr>
              <a:t>Peer-to-peer</a:t>
            </a:r>
          </a:p>
          <a:p>
            <a:pPr lvl="1" eaLnBrk="1" hangingPunct="1">
              <a:lnSpc>
                <a:spcPct val="120000"/>
              </a:lnSpc>
              <a:defRPr/>
            </a:pPr>
            <a:r>
              <a:rPr lang="en-US" dirty="0" smtClean="0"/>
              <a:t>Multiple peer machines connect to each other</a:t>
            </a:r>
          </a:p>
          <a:p>
            <a:pPr lvl="1" eaLnBrk="1" hangingPunct="1">
              <a:lnSpc>
                <a:spcPct val="120000"/>
              </a:lnSpc>
              <a:defRPr/>
            </a:pPr>
            <a:r>
              <a:rPr lang="en-US" dirty="0" smtClean="0"/>
              <a:t>Typically used in ad-hoc networks and internet connection sharing</a:t>
            </a:r>
          </a:p>
        </p:txBody>
      </p:sp>
      <p:graphicFrame>
        <p:nvGraphicFramePr>
          <p:cNvPr id="7" name="Diagram 6"/>
          <p:cNvGraphicFramePr/>
          <p:nvPr/>
        </p:nvGraphicFramePr>
        <p:xfrm>
          <a:off x="4800600" y="1447800"/>
          <a:ext cx="3962400" cy="281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 name="Group 17"/>
          <p:cNvGrpSpPr/>
          <p:nvPr/>
        </p:nvGrpSpPr>
        <p:grpSpPr>
          <a:xfrm>
            <a:off x="5577840" y="4267200"/>
            <a:ext cx="2651760" cy="2209800"/>
            <a:chOff x="5943600" y="4343400"/>
            <a:chExt cx="2286000" cy="1905000"/>
          </a:xfrm>
        </p:grpSpPr>
        <p:sp>
          <p:nvSpPr>
            <p:cNvPr id="13" name="Oval 12"/>
            <p:cNvSpPr>
              <a:spLocks noChangeAspect="1"/>
            </p:cNvSpPr>
            <p:nvPr/>
          </p:nvSpPr>
          <p:spPr bwMode="auto">
            <a:xfrm>
              <a:off x="6096000" y="4343400"/>
              <a:ext cx="533400" cy="533400"/>
            </a:xfrm>
            <a:prstGeom prst="ellipse">
              <a:avLst/>
            </a:prstGeom>
            <a:ln w="28575">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0" rIns="0" anchor="ctr" anchorCtr="1">
              <a:normAutofit/>
            </a:bodyPr>
            <a:lstStyle/>
            <a:p>
              <a:pPr algn="ctr">
                <a:defRPr/>
              </a:pPr>
              <a:r>
                <a:rPr lang="en-US" dirty="0">
                  <a:solidFill>
                    <a:schemeClr val="bg1"/>
                  </a:solidFill>
                </a:rPr>
                <a:t>Peer</a:t>
              </a:r>
            </a:p>
          </p:txBody>
        </p:sp>
        <p:sp>
          <p:nvSpPr>
            <p:cNvPr id="14" name="Oval 13"/>
            <p:cNvSpPr>
              <a:spLocks noChangeAspect="1"/>
            </p:cNvSpPr>
            <p:nvPr/>
          </p:nvSpPr>
          <p:spPr bwMode="auto">
            <a:xfrm>
              <a:off x="7696200" y="4495800"/>
              <a:ext cx="533400" cy="533400"/>
            </a:xfrm>
            <a:prstGeom prst="ellipse">
              <a:avLst/>
            </a:prstGeom>
            <a:ln w="28575">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0" rIns="0" anchor="ctr" anchorCtr="1">
              <a:normAutofit/>
            </a:bodyPr>
            <a:lstStyle/>
            <a:p>
              <a:pPr algn="ctr">
                <a:defRPr/>
              </a:pPr>
              <a:r>
                <a:rPr lang="en-US" dirty="0">
                  <a:solidFill>
                    <a:schemeClr val="bg1"/>
                  </a:solidFill>
                </a:rPr>
                <a:t>Peer</a:t>
              </a:r>
            </a:p>
          </p:txBody>
        </p:sp>
        <p:sp>
          <p:nvSpPr>
            <p:cNvPr id="15" name="Oval 14"/>
            <p:cNvSpPr>
              <a:spLocks noChangeAspect="1"/>
            </p:cNvSpPr>
            <p:nvPr/>
          </p:nvSpPr>
          <p:spPr bwMode="auto">
            <a:xfrm>
              <a:off x="5943600" y="5486400"/>
              <a:ext cx="533400" cy="533400"/>
            </a:xfrm>
            <a:prstGeom prst="ellipse">
              <a:avLst/>
            </a:prstGeom>
            <a:ln w="28575">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0" rIns="0" anchor="ctr" anchorCtr="1">
              <a:normAutofit/>
            </a:bodyPr>
            <a:lstStyle/>
            <a:p>
              <a:pPr algn="ctr">
                <a:defRPr/>
              </a:pPr>
              <a:r>
                <a:rPr lang="en-US" dirty="0">
                  <a:solidFill>
                    <a:schemeClr val="bg1"/>
                  </a:solidFill>
                </a:rPr>
                <a:t>Peer</a:t>
              </a:r>
            </a:p>
          </p:txBody>
        </p:sp>
        <p:sp>
          <p:nvSpPr>
            <p:cNvPr id="16" name="Oval 15"/>
            <p:cNvSpPr>
              <a:spLocks noChangeAspect="1"/>
            </p:cNvSpPr>
            <p:nvPr/>
          </p:nvSpPr>
          <p:spPr bwMode="auto">
            <a:xfrm>
              <a:off x="7543800" y="5715000"/>
              <a:ext cx="533400" cy="533400"/>
            </a:xfrm>
            <a:prstGeom prst="ellipse">
              <a:avLst/>
            </a:prstGeom>
            <a:ln w="28575">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wrap="none" lIns="0" rIns="0" anchor="ctr" anchorCtr="1">
              <a:normAutofit/>
            </a:bodyPr>
            <a:lstStyle/>
            <a:p>
              <a:pPr algn="ctr">
                <a:defRPr/>
              </a:pPr>
              <a:r>
                <a:rPr lang="en-US" dirty="0">
                  <a:solidFill>
                    <a:schemeClr val="bg1"/>
                  </a:solidFill>
                </a:rPr>
                <a:t>Peer</a:t>
              </a:r>
            </a:p>
          </p:txBody>
        </p:sp>
        <p:cxnSp>
          <p:nvCxnSpPr>
            <p:cNvPr id="4108" name="Straight Connector 17"/>
            <p:cNvCxnSpPr>
              <a:cxnSpLocks noChangeShapeType="1"/>
              <a:stCxn id="13" idx="6"/>
              <a:endCxn id="14" idx="2"/>
            </p:cNvCxnSpPr>
            <p:nvPr/>
          </p:nvCxnSpPr>
          <p:spPr bwMode="auto">
            <a:xfrm>
              <a:off x="6629400" y="4610100"/>
              <a:ext cx="1066800" cy="152400"/>
            </a:xfrm>
            <a:prstGeom prst="line">
              <a:avLst/>
            </a:prstGeom>
            <a:noFill/>
            <a:ln w="28575" algn="ctr">
              <a:solidFill>
                <a:schemeClr val="tx1"/>
              </a:solidFill>
              <a:prstDash val="lgDash"/>
              <a:round/>
              <a:headEnd/>
              <a:tailEnd/>
            </a:ln>
          </p:spPr>
        </p:cxnSp>
        <p:cxnSp>
          <p:nvCxnSpPr>
            <p:cNvPr id="4109" name="Straight Connector 18"/>
            <p:cNvCxnSpPr>
              <a:cxnSpLocks noChangeShapeType="1"/>
              <a:stCxn id="15" idx="7"/>
              <a:endCxn id="14" idx="3"/>
            </p:cNvCxnSpPr>
            <p:nvPr/>
          </p:nvCxnSpPr>
          <p:spPr bwMode="auto">
            <a:xfrm rot="5400000" flipH="1" flipV="1">
              <a:off x="6780213" y="4570413"/>
              <a:ext cx="612775" cy="1374775"/>
            </a:xfrm>
            <a:prstGeom prst="line">
              <a:avLst/>
            </a:prstGeom>
            <a:noFill/>
            <a:ln w="28575" algn="ctr">
              <a:solidFill>
                <a:schemeClr val="tx1"/>
              </a:solidFill>
              <a:prstDash val="lgDash"/>
              <a:round/>
              <a:headEnd/>
              <a:tailEnd/>
            </a:ln>
          </p:spPr>
        </p:cxnSp>
        <p:cxnSp>
          <p:nvCxnSpPr>
            <p:cNvPr id="4110" name="Straight Connector 21"/>
            <p:cNvCxnSpPr>
              <a:cxnSpLocks noChangeShapeType="1"/>
              <a:stCxn id="15" idx="6"/>
              <a:endCxn id="16" idx="2"/>
            </p:cNvCxnSpPr>
            <p:nvPr/>
          </p:nvCxnSpPr>
          <p:spPr bwMode="auto">
            <a:xfrm>
              <a:off x="6477000" y="5753100"/>
              <a:ext cx="1066800" cy="228600"/>
            </a:xfrm>
            <a:prstGeom prst="line">
              <a:avLst/>
            </a:prstGeom>
            <a:noFill/>
            <a:ln w="28575" algn="ctr">
              <a:solidFill>
                <a:schemeClr val="tx1"/>
              </a:solidFill>
              <a:prstDash val="lgDash"/>
              <a:round/>
              <a:headEnd/>
              <a:tailEnd/>
            </a:ln>
          </p:spPr>
        </p:cxnSp>
        <p:cxnSp>
          <p:nvCxnSpPr>
            <p:cNvPr id="4111" name="Straight Connector 24"/>
            <p:cNvCxnSpPr>
              <a:cxnSpLocks noChangeShapeType="1"/>
              <a:stCxn id="15" idx="0"/>
              <a:endCxn id="13" idx="4"/>
            </p:cNvCxnSpPr>
            <p:nvPr/>
          </p:nvCxnSpPr>
          <p:spPr bwMode="auto">
            <a:xfrm rot="5400000" flipH="1" flipV="1">
              <a:off x="5981700" y="5105400"/>
              <a:ext cx="609600" cy="152400"/>
            </a:xfrm>
            <a:prstGeom prst="line">
              <a:avLst/>
            </a:prstGeom>
            <a:noFill/>
            <a:ln w="28575" algn="ctr">
              <a:solidFill>
                <a:schemeClr val="tx1"/>
              </a:solidFill>
              <a:prstDash val="lgDash"/>
              <a:round/>
              <a:headEnd/>
              <a:tailEnd/>
            </a:ln>
          </p:spPr>
        </p:cxnSp>
        <p:cxnSp>
          <p:nvCxnSpPr>
            <p:cNvPr id="4112" name="Straight Connector 28"/>
            <p:cNvCxnSpPr>
              <a:cxnSpLocks noChangeShapeType="1"/>
              <a:endCxn id="13" idx="5"/>
            </p:cNvCxnSpPr>
            <p:nvPr/>
          </p:nvCxnSpPr>
          <p:spPr bwMode="auto">
            <a:xfrm rot="10800000">
              <a:off x="6551613" y="4799013"/>
              <a:ext cx="1144587" cy="915987"/>
            </a:xfrm>
            <a:prstGeom prst="line">
              <a:avLst/>
            </a:prstGeom>
            <a:noFill/>
            <a:ln w="28575" algn="ctr">
              <a:solidFill>
                <a:schemeClr val="tx1"/>
              </a:solidFill>
              <a:prstDash val="lgDash"/>
              <a:round/>
              <a:headEnd/>
              <a:tailEnd/>
            </a:ln>
          </p:spPr>
        </p:cxnSp>
        <p:cxnSp>
          <p:nvCxnSpPr>
            <p:cNvPr id="4113" name="Straight Connector 31"/>
            <p:cNvCxnSpPr>
              <a:cxnSpLocks noChangeShapeType="1"/>
              <a:stCxn id="16" idx="0"/>
              <a:endCxn id="14" idx="4"/>
            </p:cNvCxnSpPr>
            <p:nvPr/>
          </p:nvCxnSpPr>
          <p:spPr bwMode="auto">
            <a:xfrm rot="5400000" flipH="1" flipV="1">
              <a:off x="7543800" y="5295900"/>
              <a:ext cx="685800" cy="152400"/>
            </a:xfrm>
            <a:prstGeom prst="line">
              <a:avLst/>
            </a:prstGeom>
            <a:noFill/>
            <a:ln w="28575" algn="ctr">
              <a:solidFill>
                <a:schemeClr val="tx1"/>
              </a:solidFill>
              <a:prstDash val="lgDash"/>
              <a:round/>
              <a:headEnd/>
              <a:tailEnd/>
            </a:ln>
          </p:spPr>
        </p:cxnSp>
      </p:grpSp>
      <p:sp>
        <p:nvSpPr>
          <p:cNvPr id="18" name="Slide Number Placeholder 17"/>
          <p:cNvSpPr>
            <a:spLocks noGrp="1"/>
          </p:cNvSpPr>
          <p:nvPr>
            <p:ph type="sldNum" sz="quarter" idx="12"/>
          </p:nvPr>
        </p:nvSpPr>
        <p:spPr/>
        <p:txBody>
          <a:bodyPr/>
          <a:lstStyle/>
          <a:p>
            <a:fld id="{F4E9DE0C-EFE3-CE47-9792-88F31C147F5B}" type="slidenum">
              <a:rPr lang="en-US" smtClean="0"/>
              <a:pPr/>
              <a:t>18</a:t>
            </a:fld>
            <a:endParaRPr lang="en-US"/>
          </a:p>
        </p:txBody>
      </p:sp>
    </p:spTree>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smtClean="0"/>
              <a:t>Internet Protocol</a:t>
            </a:r>
          </a:p>
        </p:txBody>
      </p:sp>
      <p:sp>
        <p:nvSpPr>
          <p:cNvPr id="3" name="Content Placeholder 2"/>
          <p:cNvSpPr>
            <a:spLocks noGrp="1"/>
          </p:cNvSpPr>
          <p:nvPr>
            <p:ph idx="1"/>
          </p:nvPr>
        </p:nvSpPr>
        <p:spPr>
          <a:xfrm>
            <a:off x="457200" y="1447800"/>
            <a:ext cx="8382000" cy="2743200"/>
          </a:xfrm>
        </p:spPr>
        <p:txBody>
          <a:bodyPr numCol="2" rtlCol="0">
            <a:normAutofit fontScale="70000" lnSpcReduction="20000"/>
          </a:bodyPr>
          <a:lstStyle/>
          <a:p>
            <a:pPr eaLnBrk="1" fontAlgn="auto" hangingPunct="1">
              <a:lnSpc>
                <a:spcPct val="120000"/>
              </a:lnSpc>
              <a:spcAft>
                <a:spcPts val="0"/>
              </a:spcAft>
              <a:buFont typeface="Arial" pitchFamily="34" charset="0"/>
              <a:buChar char="•"/>
              <a:defRPr/>
            </a:pPr>
            <a:r>
              <a:rPr lang="en-US" dirty="0" smtClean="0"/>
              <a:t>Connectionless</a:t>
            </a:r>
          </a:p>
          <a:p>
            <a:pPr lvl="1" eaLnBrk="1" fontAlgn="auto" hangingPunct="1">
              <a:lnSpc>
                <a:spcPct val="120000"/>
              </a:lnSpc>
              <a:spcAft>
                <a:spcPts val="0"/>
              </a:spcAft>
              <a:buFont typeface="Arial" pitchFamily="34" charset="0"/>
              <a:buChar char="–"/>
              <a:defRPr/>
            </a:pPr>
            <a:r>
              <a:rPr lang="en-US" dirty="0" smtClean="0"/>
              <a:t>Each packet is transported independently from other packets</a:t>
            </a:r>
          </a:p>
          <a:p>
            <a:pPr eaLnBrk="1" fontAlgn="auto" hangingPunct="1">
              <a:lnSpc>
                <a:spcPct val="120000"/>
              </a:lnSpc>
              <a:spcAft>
                <a:spcPts val="0"/>
              </a:spcAft>
              <a:buFont typeface="Arial" pitchFamily="34" charset="0"/>
              <a:buChar char="•"/>
              <a:defRPr/>
            </a:pPr>
            <a:r>
              <a:rPr lang="en-US" dirty="0" smtClean="0"/>
              <a:t> Unreliable</a:t>
            </a:r>
          </a:p>
          <a:p>
            <a:pPr lvl="1" eaLnBrk="1" fontAlgn="auto" hangingPunct="1">
              <a:lnSpc>
                <a:spcPct val="120000"/>
              </a:lnSpc>
              <a:spcAft>
                <a:spcPts val="0"/>
              </a:spcAft>
              <a:buFont typeface="Arial" pitchFamily="34" charset="0"/>
              <a:buChar char="–"/>
              <a:defRPr/>
            </a:pPr>
            <a:r>
              <a:rPr lang="en-US" dirty="0" smtClean="0"/>
              <a:t>Delivery on a best effort basis</a:t>
            </a:r>
          </a:p>
          <a:p>
            <a:pPr lvl="1" eaLnBrk="1" fontAlgn="auto" hangingPunct="1">
              <a:lnSpc>
                <a:spcPct val="120000"/>
              </a:lnSpc>
              <a:spcAft>
                <a:spcPts val="0"/>
              </a:spcAft>
              <a:buFont typeface="Arial" pitchFamily="34" charset="0"/>
              <a:buChar char="–"/>
              <a:defRPr/>
            </a:pPr>
            <a:r>
              <a:rPr lang="en-US" dirty="0" smtClean="0"/>
              <a:t>No acknowledgments</a:t>
            </a:r>
          </a:p>
          <a:p>
            <a:pPr lvl="1" eaLnBrk="1" fontAlgn="auto" hangingPunct="1">
              <a:lnSpc>
                <a:spcPct val="120000"/>
              </a:lnSpc>
              <a:spcAft>
                <a:spcPts val="0"/>
              </a:spcAft>
              <a:buFont typeface="Arial" pitchFamily="34" charset="0"/>
              <a:buChar char="–"/>
              <a:defRPr/>
            </a:pPr>
            <a:r>
              <a:rPr lang="en-US" dirty="0" smtClean="0"/>
              <a:t>Packets may be lost, reordered, corrupted, or duplicated</a:t>
            </a:r>
          </a:p>
          <a:p>
            <a:pPr eaLnBrk="1" fontAlgn="auto" hangingPunct="1">
              <a:lnSpc>
                <a:spcPct val="120000"/>
              </a:lnSpc>
              <a:spcAft>
                <a:spcPts val="0"/>
              </a:spcAft>
              <a:buFont typeface="Arial" pitchFamily="34" charset="0"/>
              <a:buChar char="•"/>
              <a:defRPr/>
            </a:pPr>
            <a:r>
              <a:rPr lang="en-US" dirty="0" smtClean="0"/>
              <a:t>IP packets</a:t>
            </a:r>
          </a:p>
          <a:p>
            <a:pPr lvl="1" eaLnBrk="1" fontAlgn="auto" hangingPunct="1">
              <a:lnSpc>
                <a:spcPct val="120000"/>
              </a:lnSpc>
              <a:spcAft>
                <a:spcPts val="0"/>
              </a:spcAft>
              <a:buFont typeface="Arial" pitchFamily="34" charset="0"/>
              <a:buChar char="–"/>
              <a:defRPr/>
            </a:pPr>
            <a:r>
              <a:rPr lang="en-US" dirty="0" smtClean="0"/>
              <a:t>Encapsulate TCP and UDP packets</a:t>
            </a:r>
          </a:p>
          <a:p>
            <a:pPr lvl="1" eaLnBrk="1" fontAlgn="auto" hangingPunct="1">
              <a:lnSpc>
                <a:spcPct val="120000"/>
              </a:lnSpc>
              <a:spcAft>
                <a:spcPts val="0"/>
              </a:spcAft>
              <a:buFont typeface="Arial" pitchFamily="34" charset="0"/>
              <a:buChar char="–"/>
              <a:defRPr/>
            </a:pPr>
            <a:r>
              <a:rPr lang="en-US" dirty="0" smtClean="0"/>
              <a:t>Encapsulated into link-layer frames</a:t>
            </a:r>
          </a:p>
        </p:txBody>
      </p:sp>
      <p:sp>
        <p:nvSpPr>
          <p:cNvPr id="7" name="Rectangle 6"/>
          <p:cNvSpPr/>
          <p:nvPr/>
        </p:nvSpPr>
        <p:spPr bwMode="auto">
          <a:xfrm>
            <a:off x="914400" y="4343400"/>
            <a:ext cx="7924800" cy="1905000"/>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a:defRPr/>
            </a:pPr>
            <a:r>
              <a:rPr lang="en-US" dirty="0"/>
              <a:t>Data link frame</a:t>
            </a:r>
          </a:p>
        </p:txBody>
      </p:sp>
      <p:sp>
        <p:nvSpPr>
          <p:cNvPr id="8" name="Rectangle 7"/>
          <p:cNvSpPr/>
          <p:nvPr/>
        </p:nvSpPr>
        <p:spPr bwMode="auto">
          <a:xfrm>
            <a:off x="1600200" y="4800600"/>
            <a:ext cx="6781800" cy="1295400"/>
          </a:xfrm>
          <a:prstGeom prst="rect">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a:lstStyle/>
          <a:p>
            <a:pPr>
              <a:defRPr/>
            </a:pPr>
            <a:r>
              <a:rPr lang="en-US" dirty="0"/>
              <a:t>IP packet</a:t>
            </a:r>
          </a:p>
        </p:txBody>
      </p:sp>
      <p:sp>
        <p:nvSpPr>
          <p:cNvPr id="9" name="Rectangle 8"/>
          <p:cNvSpPr/>
          <p:nvPr/>
        </p:nvSpPr>
        <p:spPr bwMode="auto">
          <a:xfrm>
            <a:off x="2209800" y="5334000"/>
            <a:ext cx="4800600" cy="60960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a:defRPr/>
            </a:pPr>
            <a:r>
              <a:rPr lang="en-US" dirty="0"/>
              <a:t>TCP or UDP packet</a:t>
            </a:r>
          </a:p>
        </p:txBody>
      </p:sp>
      <p:sp>
        <p:nvSpPr>
          <p:cNvPr id="11" name="Slide Number Placeholder 10"/>
          <p:cNvSpPr>
            <a:spLocks noGrp="1"/>
          </p:cNvSpPr>
          <p:nvPr>
            <p:ph type="sldNum" sz="quarter" idx="12"/>
          </p:nvPr>
        </p:nvSpPr>
        <p:spPr/>
        <p:txBody>
          <a:bodyPr/>
          <a:lstStyle/>
          <a:p>
            <a:fld id="{F4E9DE0C-EFE3-CE47-9792-88F31C147F5B}" type="slidenum">
              <a:rPr lang="en-US" smtClean="0"/>
              <a:pPr/>
              <a:t>19</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mtClean="0"/>
              <a:t>Circuit and Packet Switching</a:t>
            </a:r>
          </a:p>
        </p:txBody>
      </p:sp>
      <p:sp>
        <p:nvSpPr>
          <p:cNvPr id="4099" name="Rectangle 2"/>
          <p:cNvSpPr>
            <a:spLocks noGrp="1" noChangeArrowheads="1"/>
          </p:cNvSpPr>
          <p:nvPr>
            <p:ph idx="1"/>
          </p:nvPr>
        </p:nvSpPr>
        <p:spPr>
          <a:xfrm>
            <a:off x="457200" y="1600200"/>
            <a:ext cx="8229600" cy="4724400"/>
          </a:xfrm>
        </p:spPr>
        <p:txBody>
          <a:bodyPr rIns="129200" numCol="2">
            <a:normAutofit lnSpcReduction="10000"/>
          </a:bodyPr>
          <a:lstStyle/>
          <a:p>
            <a:pPr eaLnBrk="1" hangingPunct="1">
              <a:lnSpc>
                <a:spcPct val="12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800" dirty="0" smtClean="0"/>
              <a:t>Circuit switching</a:t>
            </a:r>
          </a:p>
          <a:p>
            <a:pPr lvl="1" eaLnBrk="1" hangingPunct="1">
              <a:lnSpc>
                <a:spcPct val="12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400" dirty="0" smtClean="0"/>
              <a:t>Legacy phone network</a:t>
            </a:r>
          </a:p>
          <a:p>
            <a:pPr lvl="1" eaLnBrk="1" hangingPunct="1">
              <a:lnSpc>
                <a:spcPct val="12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400" dirty="0" smtClean="0"/>
              <a:t>Single route through sequence of hardware devices established  when two nodes start communication</a:t>
            </a:r>
          </a:p>
          <a:p>
            <a:pPr lvl="1" eaLnBrk="1" hangingPunct="1">
              <a:lnSpc>
                <a:spcPct val="12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400" dirty="0" smtClean="0"/>
              <a:t>Data sent along route</a:t>
            </a:r>
          </a:p>
          <a:p>
            <a:pPr lvl="1" eaLnBrk="1" hangingPunct="1">
              <a:lnSpc>
                <a:spcPct val="12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400" dirty="0" smtClean="0"/>
              <a:t>Route maintained until communication ends</a:t>
            </a:r>
          </a:p>
          <a:p>
            <a:pPr eaLnBrk="1" hangingPunct="1">
              <a:lnSpc>
                <a:spcPct val="12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800" dirty="0" smtClean="0"/>
              <a:t>Packet switching</a:t>
            </a:r>
          </a:p>
          <a:p>
            <a:pPr lvl="1" eaLnBrk="1" hangingPunct="1">
              <a:lnSpc>
                <a:spcPct val="12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400" dirty="0" smtClean="0"/>
              <a:t>Internet</a:t>
            </a:r>
          </a:p>
          <a:p>
            <a:pPr lvl="1" eaLnBrk="1" hangingPunct="1">
              <a:lnSpc>
                <a:spcPct val="12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400" dirty="0" smtClean="0"/>
              <a:t>Data split into </a:t>
            </a:r>
            <a:r>
              <a:rPr lang="en-US" sz="2400" dirty="0" smtClean="0">
                <a:solidFill>
                  <a:schemeClr val="accent6"/>
                </a:solidFill>
              </a:rPr>
              <a:t>packets</a:t>
            </a:r>
          </a:p>
          <a:p>
            <a:pPr lvl="1" eaLnBrk="1" hangingPunct="1">
              <a:lnSpc>
                <a:spcPct val="12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400" dirty="0" smtClean="0"/>
              <a:t>Packets transported independently through network</a:t>
            </a:r>
          </a:p>
          <a:p>
            <a:pPr lvl="1" eaLnBrk="1" hangingPunct="1">
              <a:lnSpc>
                <a:spcPct val="12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400" dirty="0" smtClean="0"/>
              <a:t>Each packet handled on a </a:t>
            </a:r>
            <a:r>
              <a:rPr lang="en-US" sz="2400" dirty="0" smtClean="0">
                <a:solidFill>
                  <a:schemeClr val="accent6"/>
                </a:solidFill>
              </a:rPr>
              <a:t>best efforts</a:t>
            </a:r>
            <a:r>
              <a:rPr lang="en-US" sz="2400" dirty="0" smtClean="0"/>
              <a:t> basis</a:t>
            </a:r>
          </a:p>
          <a:p>
            <a:pPr lvl="1" eaLnBrk="1" hangingPunct="1">
              <a:lnSpc>
                <a:spcPct val="12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400" dirty="0" smtClean="0"/>
              <a:t>Packets may follow different routes</a:t>
            </a:r>
          </a:p>
        </p:txBody>
      </p:sp>
      <p:sp>
        <p:nvSpPr>
          <p:cNvPr id="5" name="Slide Number Placeholder 4"/>
          <p:cNvSpPr>
            <a:spLocks noGrp="1"/>
          </p:cNvSpPr>
          <p:nvPr>
            <p:ph type="sldNum" sz="quarter" idx="12"/>
          </p:nvPr>
        </p:nvSpPr>
        <p:spPr/>
        <p:txBody>
          <a:bodyPr/>
          <a:lstStyle/>
          <a:p>
            <a:fld id="{F4E9DE0C-EFE3-CE47-9792-88F31C147F5B}" type="slidenum">
              <a:rPr lang="en-US" smtClean="0"/>
              <a:pPr/>
              <a:t>2</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r>
              <a:rPr lang="en-GB" dirty="0"/>
              <a:t>IP packet </a:t>
            </a:r>
            <a:r>
              <a:rPr lang="en-GB" dirty="0" smtClean="0"/>
              <a:t>layout</a:t>
            </a:r>
            <a:r>
              <a:rPr lang="en-GB" sz="2400" dirty="0" smtClean="0"/>
              <a:t/>
            </a:r>
            <a:br>
              <a:rPr lang="en-GB" sz="2400" dirty="0" smtClean="0"/>
            </a:br>
            <a:endParaRPr lang="en-GB" sz="2400" dirty="0"/>
          </a:p>
        </p:txBody>
      </p:sp>
      <p:pic>
        <p:nvPicPr>
          <p:cNvPr id="286723" name="Picture 3"/>
          <p:cNvPicPr>
            <a:picLocks noChangeAspect="1" noChangeArrowheads="1"/>
          </p:cNvPicPr>
          <p:nvPr/>
        </p:nvPicPr>
        <p:blipFill>
          <a:blip r:embed="rId2"/>
          <a:srcRect/>
          <a:stretch>
            <a:fillRect/>
          </a:stretch>
        </p:blipFill>
        <p:spPr bwMode="auto">
          <a:xfrm>
            <a:off x="609600" y="2423319"/>
            <a:ext cx="8077200" cy="1017587"/>
          </a:xfrm>
          <a:prstGeom prst="rect">
            <a:avLst/>
          </a:prstGeom>
          <a:noFill/>
          <a:ln w="9525">
            <a:noFill/>
            <a:miter lim="800000"/>
            <a:headEnd/>
            <a:tailEnd/>
          </a:ln>
          <a:effectLst/>
        </p:spPr>
      </p:pic>
      <p:sp>
        <p:nvSpPr>
          <p:cNvPr id="4" name="Content Placeholder 6"/>
          <p:cNvSpPr txBox="1">
            <a:spLocks/>
          </p:cNvSpPr>
          <p:nvPr/>
        </p:nvSpPr>
        <p:spPr>
          <a:xfrm>
            <a:off x="2432013" y="3714185"/>
            <a:ext cx="4038600" cy="2895600"/>
          </a:xfrm>
          <a:prstGeom prst="rect">
            <a:avLst/>
          </a:prstGeom>
        </p:spPr>
        <p:txBody>
          <a:bodyPr vert="horz" lIns="91440" tIns="45720" rIns="91440" bIns="45720" rtlCol="0">
            <a:normAutofit fontScale="77500" lnSpcReduction="20000"/>
          </a:bodyPr>
          <a:lstStyle/>
          <a:p>
            <a:pPr marL="342900" marR="0" lvl="0" indent="-342900" algn="l" defTabSz="457200" rtl="0" eaLnBrk="1" fontAlgn="auto" latinLnBrk="0" hangingPunct="1">
              <a:lnSpc>
                <a:spcPct val="11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IP header includes</a:t>
            </a:r>
          </a:p>
          <a:p>
            <a:pPr marL="742950" marR="0" lvl="1" indent="-285750" algn="l" defTabSz="457200" rtl="0" eaLnBrk="1" fontAlgn="auto" latinLnBrk="0" hangingPunct="1">
              <a:lnSpc>
                <a:spcPct val="11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Source address</a:t>
            </a:r>
          </a:p>
          <a:p>
            <a:pPr marL="742950" marR="0" lvl="1" indent="-285750" algn="l" defTabSz="457200" rtl="0" eaLnBrk="1" fontAlgn="auto" latinLnBrk="0" hangingPunct="1">
              <a:lnSpc>
                <a:spcPct val="11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Destination address</a:t>
            </a:r>
          </a:p>
          <a:p>
            <a:pPr marL="742950" marR="0" lvl="1" indent="-285750" algn="l" defTabSz="457200" rtl="0" eaLnBrk="1" fontAlgn="auto" latinLnBrk="0" hangingPunct="1">
              <a:lnSpc>
                <a:spcPct val="11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Packet length (up to 64KB)</a:t>
            </a:r>
          </a:p>
          <a:p>
            <a:pPr marL="742950" marR="0" lvl="1" indent="-285750" algn="l" defTabSz="457200" rtl="0" eaLnBrk="1" fontAlgn="auto" latinLnBrk="0" hangingPunct="1">
              <a:lnSpc>
                <a:spcPct val="11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Time to live (up to 255)</a:t>
            </a:r>
          </a:p>
          <a:p>
            <a:pPr marL="742950" marR="0" lvl="1" indent="-285750" algn="l" defTabSz="457200" rtl="0" eaLnBrk="1" fontAlgn="auto" latinLnBrk="0" hangingPunct="1">
              <a:lnSpc>
                <a:spcPct val="11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IP protocol version</a:t>
            </a:r>
          </a:p>
          <a:p>
            <a:pPr marL="742950" marR="0" lvl="1" indent="-285750" algn="l" defTabSz="457200" rtl="0" eaLnBrk="1" fontAlgn="auto" latinLnBrk="0" hangingPunct="1">
              <a:lnSpc>
                <a:spcPct val="11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Fragmentation information</a:t>
            </a:r>
          </a:p>
          <a:p>
            <a:pPr marL="742950" marR="0" lvl="1" indent="-285750" algn="l" defTabSz="457200" rtl="0" eaLnBrk="1" fontAlgn="auto" latinLnBrk="0" hangingPunct="1">
              <a:lnSpc>
                <a:spcPct val="110000"/>
              </a:lnSpc>
              <a:spcBef>
                <a:spcPct val="20000"/>
              </a:spcBef>
              <a:spcAft>
                <a:spcPts val="0"/>
              </a:spcAft>
              <a:buClrTx/>
              <a:buSzTx/>
              <a:buFont typeface="Arial" pitchFamily="34" charset="0"/>
              <a:buChar char="–"/>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Transport layer protocol information (e.g., TCP)</a:t>
            </a:r>
          </a:p>
        </p:txBody>
      </p:sp>
      <p:sp>
        <p:nvSpPr>
          <p:cNvPr id="6" name="Slide Number Placeholder 5"/>
          <p:cNvSpPr>
            <a:spLocks noGrp="1"/>
          </p:cNvSpPr>
          <p:nvPr>
            <p:ph type="sldNum" sz="quarter" idx="12"/>
          </p:nvPr>
        </p:nvSpPr>
        <p:spPr/>
        <p:txBody>
          <a:bodyPr/>
          <a:lstStyle/>
          <a:p>
            <a:fld id="{F4E9DE0C-EFE3-CE47-9792-88F31C147F5B}" type="slidenum">
              <a:rPr lang="en-US" smtClean="0"/>
              <a:pPr/>
              <a:t>20</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p:cNvSpPr>
          <p:nvPr/>
        </p:nvSpPr>
        <p:spPr bwMode="auto">
          <a:xfrm>
            <a:off x="2064990" y="1560463"/>
            <a:ext cx="6009680" cy="3310682"/>
          </a:xfrm>
          <a:prstGeom prst="rect">
            <a:avLst/>
          </a:prstGeom>
          <a:solidFill>
            <a:srgbClr val="FDE3BA"/>
          </a:solidFill>
          <a:ln w="25400" cap="flat">
            <a:solidFill>
              <a:schemeClr val="tx1"/>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20482" name="Rectangle 2"/>
          <p:cNvSpPr>
            <a:spLocks/>
          </p:cNvSpPr>
          <p:nvPr/>
        </p:nvSpPr>
        <p:spPr bwMode="auto">
          <a:xfrm>
            <a:off x="2066107" y="4862215"/>
            <a:ext cx="6001866" cy="634008"/>
          </a:xfrm>
          <a:prstGeom prst="rect">
            <a:avLst/>
          </a:prstGeom>
          <a:solidFill>
            <a:srgbClr val="FFEFCB"/>
          </a:solidFill>
          <a:ln w="25400" cap="flat">
            <a:solidFill>
              <a:schemeClr val="tx1"/>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20483" name="Rectangle 3"/>
          <p:cNvSpPr>
            <a:spLocks noGrp="1" noChangeArrowheads="1"/>
          </p:cNvSpPr>
          <p:nvPr>
            <p:ph type="title"/>
          </p:nvPr>
        </p:nvSpPr>
        <p:spPr>
          <a:xfrm>
            <a:off x="196453" y="196453"/>
            <a:ext cx="7161609" cy="500063"/>
          </a:xfrm>
          <a:ln/>
        </p:spPr>
        <p:txBody>
          <a:bodyPr rIns="39686">
            <a:normAutofit fontScale="90000"/>
          </a:bodyPr>
          <a:lstStyle/>
          <a:p>
            <a:pPr marL="3349"/>
            <a:r>
              <a:rPr lang="en-US" sz="3500" dirty="0"/>
              <a:t>IPv4 Packet Header Format</a:t>
            </a:r>
          </a:p>
        </p:txBody>
      </p:sp>
      <p:sp>
        <p:nvSpPr>
          <p:cNvPr id="20484" name="Rectangle 4"/>
          <p:cNvSpPr>
            <a:spLocks/>
          </p:cNvSpPr>
          <p:nvPr/>
        </p:nvSpPr>
        <p:spPr bwMode="auto">
          <a:xfrm>
            <a:off x="2062758" y="5508501"/>
            <a:ext cx="6001867" cy="821531"/>
          </a:xfrm>
          <a:prstGeom prst="rect">
            <a:avLst/>
          </a:prstGeom>
          <a:solidFill>
            <a:srgbClr val="A3D979"/>
          </a:solidFill>
          <a:ln w="25400" cap="flat">
            <a:solidFill>
              <a:schemeClr val="tx1"/>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20485" name="Line 5"/>
          <p:cNvSpPr>
            <a:spLocks noChangeShapeType="1"/>
          </p:cNvSpPr>
          <p:nvPr/>
        </p:nvSpPr>
        <p:spPr bwMode="auto">
          <a:xfrm rot="10800000" flipH="1">
            <a:off x="2123033" y="2288233"/>
            <a:ext cx="5950521" cy="16744"/>
          </a:xfrm>
          <a:prstGeom prst="line">
            <a:avLst/>
          </a:prstGeom>
          <a:noFill/>
          <a:ln w="25400"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20486" name="Line 6"/>
          <p:cNvSpPr>
            <a:spLocks noChangeShapeType="1"/>
          </p:cNvSpPr>
          <p:nvPr/>
        </p:nvSpPr>
        <p:spPr bwMode="auto">
          <a:xfrm>
            <a:off x="2136428" y="2990330"/>
            <a:ext cx="5953869" cy="1116"/>
          </a:xfrm>
          <a:prstGeom prst="line">
            <a:avLst/>
          </a:prstGeom>
          <a:noFill/>
          <a:ln w="25400"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20487" name="Line 7"/>
          <p:cNvSpPr>
            <a:spLocks noChangeShapeType="1"/>
          </p:cNvSpPr>
          <p:nvPr/>
        </p:nvSpPr>
        <p:spPr bwMode="auto">
          <a:xfrm>
            <a:off x="2136428" y="3637732"/>
            <a:ext cx="5956102" cy="2232"/>
          </a:xfrm>
          <a:prstGeom prst="line">
            <a:avLst/>
          </a:prstGeom>
          <a:noFill/>
          <a:ln w="25400"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20488" name="Line 8"/>
          <p:cNvSpPr>
            <a:spLocks noChangeShapeType="1"/>
          </p:cNvSpPr>
          <p:nvPr/>
        </p:nvSpPr>
        <p:spPr bwMode="auto">
          <a:xfrm>
            <a:off x="5027414" y="1585020"/>
            <a:ext cx="1117" cy="2027039"/>
          </a:xfrm>
          <a:prstGeom prst="line">
            <a:avLst/>
          </a:prstGeom>
          <a:noFill/>
          <a:ln w="25400"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20489" name="Line 9"/>
          <p:cNvSpPr>
            <a:spLocks noChangeShapeType="1"/>
          </p:cNvSpPr>
          <p:nvPr/>
        </p:nvSpPr>
        <p:spPr bwMode="auto">
          <a:xfrm>
            <a:off x="3554015" y="1620739"/>
            <a:ext cx="1117" cy="658564"/>
          </a:xfrm>
          <a:prstGeom prst="line">
            <a:avLst/>
          </a:prstGeom>
          <a:noFill/>
          <a:ln w="25400"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20490" name="Line 10"/>
          <p:cNvSpPr>
            <a:spLocks noChangeShapeType="1"/>
          </p:cNvSpPr>
          <p:nvPr/>
        </p:nvSpPr>
        <p:spPr bwMode="auto">
          <a:xfrm>
            <a:off x="2830711" y="1620739"/>
            <a:ext cx="1117" cy="658564"/>
          </a:xfrm>
          <a:prstGeom prst="line">
            <a:avLst/>
          </a:prstGeom>
          <a:noFill/>
          <a:ln w="25400"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20491" name="Rectangle 11"/>
          <p:cNvSpPr>
            <a:spLocks/>
          </p:cNvSpPr>
          <p:nvPr/>
        </p:nvSpPr>
        <p:spPr bwMode="auto">
          <a:xfrm>
            <a:off x="2134195" y="1669851"/>
            <a:ext cx="605841" cy="400110"/>
          </a:xfrm>
          <a:prstGeom prst="rect">
            <a:avLst/>
          </a:prstGeom>
          <a:noFill/>
          <a:ln w="9525" cap="flat">
            <a:noFill/>
            <a:miter lim="800000"/>
            <a:headEnd type="none" w="med" len="med"/>
            <a:tailEnd type="none" w="med" len="med"/>
          </a:ln>
        </p:spPr>
        <p:txBody>
          <a:bodyPr wrap="none" lIns="0" tIns="0" rIns="0" bIns="0" anchor="ctr">
            <a:prstTxWarp prst="textNoShape">
              <a:avLst/>
            </a:prstTxWarp>
            <a:spAutoFit/>
          </a:bodyPr>
          <a:lstStyle/>
          <a:p>
            <a:r>
              <a:rPr lang="en-US" sz="1300" b="1" dirty="0">
                <a:solidFill>
                  <a:schemeClr val="tx1"/>
                </a:solidFill>
                <a:latin typeface="Arial" pitchFamily="20" charset="0"/>
                <a:ea typeface="Arial" pitchFamily="20" charset="0"/>
                <a:cs typeface="Arial" pitchFamily="20" charset="0"/>
                <a:sym typeface="Arial" pitchFamily="20" charset="0"/>
              </a:rPr>
              <a:t>4-bit</a:t>
            </a:r>
          </a:p>
          <a:p>
            <a:r>
              <a:rPr lang="en-US" sz="1300" b="1" dirty="0">
                <a:solidFill>
                  <a:schemeClr val="tx1"/>
                </a:solidFill>
                <a:latin typeface="Arial" pitchFamily="20" charset="0"/>
                <a:ea typeface="Arial" pitchFamily="20" charset="0"/>
                <a:cs typeface="Arial" pitchFamily="20" charset="0"/>
                <a:sym typeface="Arial" pitchFamily="20" charset="0"/>
              </a:rPr>
              <a:t>version</a:t>
            </a:r>
          </a:p>
        </p:txBody>
      </p:sp>
      <p:sp>
        <p:nvSpPr>
          <p:cNvPr id="20492" name="Rectangle 12"/>
          <p:cNvSpPr>
            <a:spLocks/>
          </p:cNvSpPr>
          <p:nvPr/>
        </p:nvSpPr>
        <p:spPr bwMode="auto">
          <a:xfrm>
            <a:off x="2845222" y="1591717"/>
            <a:ext cx="555735" cy="600164"/>
          </a:xfrm>
          <a:prstGeom prst="rect">
            <a:avLst/>
          </a:prstGeom>
          <a:noFill/>
          <a:ln w="9525" cap="flat">
            <a:noFill/>
            <a:miter lim="800000"/>
            <a:headEnd type="none" w="med" len="med"/>
            <a:tailEnd type="none" w="med" len="med"/>
          </a:ln>
        </p:spPr>
        <p:txBody>
          <a:bodyPr wrap="none" lIns="0" tIns="0" rIns="0" bIns="0" anchor="ctr">
            <a:prstTxWarp prst="textNoShape">
              <a:avLst/>
            </a:prstTxWarp>
            <a:spAutoFit/>
          </a:bodyPr>
          <a:lstStyle/>
          <a:p>
            <a:r>
              <a:rPr lang="en-US" sz="1300" b="1" dirty="0">
                <a:solidFill>
                  <a:schemeClr val="tx1"/>
                </a:solidFill>
                <a:latin typeface="Arial" pitchFamily="20" charset="0"/>
                <a:ea typeface="Arial" pitchFamily="20" charset="0"/>
                <a:cs typeface="Arial" pitchFamily="20" charset="0"/>
                <a:sym typeface="Arial" pitchFamily="20" charset="0"/>
              </a:rPr>
              <a:t>4-bit</a:t>
            </a:r>
          </a:p>
          <a:p>
            <a:r>
              <a:rPr lang="en-US" sz="1300" b="1" dirty="0" err="1">
                <a:solidFill>
                  <a:schemeClr val="tx1"/>
                </a:solidFill>
                <a:latin typeface="Arial" pitchFamily="20" charset="0"/>
                <a:ea typeface="Arial" pitchFamily="20" charset="0"/>
                <a:cs typeface="Arial" pitchFamily="20" charset="0"/>
                <a:sym typeface="Arial" pitchFamily="20" charset="0"/>
              </a:rPr>
              <a:t>hdr</a:t>
            </a:r>
            <a:r>
              <a:rPr lang="en-US" sz="1300" b="1" dirty="0">
                <a:solidFill>
                  <a:schemeClr val="tx1"/>
                </a:solidFill>
                <a:latin typeface="Arial" pitchFamily="20" charset="0"/>
                <a:ea typeface="Arial" pitchFamily="20" charset="0"/>
                <a:cs typeface="Arial" pitchFamily="20" charset="0"/>
                <a:sym typeface="Arial" pitchFamily="20" charset="0"/>
              </a:rPr>
              <a:t> </a:t>
            </a:r>
            <a:r>
              <a:rPr lang="en-US" sz="1300" b="1" dirty="0" err="1">
                <a:solidFill>
                  <a:schemeClr val="tx1"/>
                </a:solidFill>
                <a:latin typeface="Arial" pitchFamily="20" charset="0"/>
                <a:ea typeface="Arial" pitchFamily="20" charset="0"/>
                <a:cs typeface="Arial" pitchFamily="20" charset="0"/>
                <a:sym typeface="Arial" pitchFamily="20" charset="0"/>
              </a:rPr>
              <a:t>len</a:t>
            </a:r>
            <a:r>
              <a:rPr lang="en-US" sz="1300" b="1" dirty="0">
                <a:solidFill>
                  <a:schemeClr val="tx1"/>
                </a:solidFill>
                <a:latin typeface="Arial" pitchFamily="20" charset="0"/>
                <a:ea typeface="Arial" pitchFamily="20" charset="0"/>
                <a:cs typeface="Arial" pitchFamily="20" charset="0"/>
                <a:sym typeface="Arial" pitchFamily="20" charset="0"/>
              </a:rPr>
              <a:t/>
            </a:r>
            <a:br>
              <a:rPr lang="en-US" sz="1300" b="1" dirty="0">
                <a:solidFill>
                  <a:schemeClr val="tx1"/>
                </a:solidFill>
                <a:latin typeface="Arial" pitchFamily="20" charset="0"/>
                <a:ea typeface="Arial" pitchFamily="20" charset="0"/>
                <a:cs typeface="Arial" pitchFamily="20" charset="0"/>
                <a:sym typeface="Arial" pitchFamily="20" charset="0"/>
              </a:rPr>
            </a:br>
            <a:r>
              <a:rPr lang="en-US" sz="1300" b="1" dirty="0">
                <a:solidFill>
                  <a:schemeClr val="tx1"/>
                </a:solidFill>
                <a:latin typeface="Arial" pitchFamily="20" charset="0"/>
                <a:ea typeface="Arial" pitchFamily="20" charset="0"/>
                <a:cs typeface="Arial" pitchFamily="20" charset="0"/>
                <a:sym typeface="Arial" pitchFamily="20" charset="0"/>
              </a:rPr>
              <a:t>(bytes)</a:t>
            </a:r>
          </a:p>
        </p:txBody>
      </p:sp>
      <p:sp>
        <p:nvSpPr>
          <p:cNvPr id="20493" name="Rectangle 13"/>
          <p:cNvSpPr>
            <a:spLocks/>
          </p:cNvSpPr>
          <p:nvPr/>
        </p:nvSpPr>
        <p:spPr bwMode="auto">
          <a:xfrm>
            <a:off x="3654475" y="1591717"/>
            <a:ext cx="1219979" cy="600164"/>
          </a:xfrm>
          <a:prstGeom prst="rect">
            <a:avLst/>
          </a:prstGeom>
          <a:noFill/>
          <a:ln w="9525" cap="flat">
            <a:noFill/>
            <a:miter lim="800000"/>
            <a:headEnd type="none" w="med" len="med"/>
            <a:tailEnd type="none" w="med" len="med"/>
          </a:ln>
        </p:spPr>
        <p:txBody>
          <a:bodyPr wrap="none" lIns="0" tIns="0" rIns="0" bIns="0" anchor="ctr">
            <a:prstTxWarp prst="textNoShape">
              <a:avLst/>
            </a:prstTxWarp>
            <a:spAutoFit/>
          </a:bodyPr>
          <a:lstStyle/>
          <a:p>
            <a:r>
              <a:rPr lang="en-US" sz="1300" b="1" dirty="0">
                <a:solidFill>
                  <a:schemeClr val="tx1"/>
                </a:solidFill>
                <a:latin typeface="Arial" pitchFamily="20" charset="0"/>
                <a:ea typeface="Arial" pitchFamily="20" charset="0"/>
                <a:cs typeface="Arial" pitchFamily="20" charset="0"/>
                <a:sym typeface="Arial" pitchFamily="20" charset="0"/>
              </a:rPr>
              <a:t>8-bit</a:t>
            </a:r>
          </a:p>
          <a:p>
            <a:r>
              <a:rPr lang="en-US" sz="1300" b="1" dirty="0">
                <a:solidFill>
                  <a:schemeClr val="tx1"/>
                </a:solidFill>
                <a:latin typeface="Arial" pitchFamily="20" charset="0"/>
                <a:ea typeface="Arial" pitchFamily="20" charset="0"/>
                <a:cs typeface="Arial" pitchFamily="20" charset="0"/>
                <a:sym typeface="Arial" pitchFamily="20" charset="0"/>
              </a:rPr>
              <a:t>Type of Service</a:t>
            </a:r>
          </a:p>
          <a:p>
            <a:r>
              <a:rPr lang="en-US" sz="1300" b="1" dirty="0">
                <a:solidFill>
                  <a:schemeClr val="tx1"/>
                </a:solidFill>
                <a:latin typeface="Arial" pitchFamily="20" charset="0"/>
                <a:ea typeface="Arial" pitchFamily="20" charset="0"/>
                <a:cs typeface="Arial" pitchFamily="20" charset="0"/>
                <a:sym typeface="Arial" pitchFamily="20" charset="0"/>
              </a:rPr>
              <a:t>(TOS)</a:t>
            </a:r>
          </a:p>
        </p:txBody>
      </p:sp>
      <p:sp>
        <p:nvSpPr>
          <p:cNvPr id="20494" name="Rectangle 14"/>
          <p:cNvSpPr>
            <a:spLocks/>
          </p:cNvSpPr>
          <p:nvPr/>
        </p:nvSpPr>
        <p:spPr bwMode="auto">
          <a:xfrm>
            <a:off x="5274097" y="1763613"/>
            <a:ext cx="2287003" cy="230832"/>
          </a:xfrm>
          <a:prstGeom prst="rect">
            <a:avLst/>
          </a:prstGeom>
          <a:noFill/>
          <a:ln w="9525" cap="flat">
            <a:noFill/>
            <a:miter lim="800000"/>
            <a:headEnd type="none" w="med" len="med"/>
            <a:tailEnd type="none" w="med" len="med"/>
          </a:ln>
        </p:spPr>
        <p:txBody>
          <a:bodyPr wrap="none" lIns="0" tIns="0" rIns="0" bIns="0" anchor="ctr">
            <a:prstTxWarp prst="textNoShape">
              <a:avLst/>
            </a:prstTxWarp>
            <a:spAutoFit/>
          </a:bodyPr>
          <a:lstStyle/>
          <a:p>
            <a:r>
              <a:rPr lang="en-US" sz="1500" b="1" dirty="0">
                <a:solidFill>
                  <a:schemeClr val="tx1"/>
                </a:solidFill>
                <a:latin typeface="Arial" pitchFamily="20" charset="0"/>
                <a:ea typeface="Arial" pitchFamily="20" charset="0"/>
                <a:cs typeface="Arial" pitchFamily="20" charset="0"/>
                <a:sym typeface="Arial" pitchFamily="20" charset="0"/>
              </a:rPr>
              <a:t>16-bit total length (bytes)</a:t>
            </a:r>
          </a:p>
        </p:txBody>
      </p:sp>
      <p:sp>
        <p:nvSpPr>
          <p:cNvPr id="20495" name="Rectangle 15"/>
          <p:cNvSpPr>
            <a:spLocks/>
          </p:cNvSpPr>
          <p:nvPr/>
        </p:nvSpPr>
        <p:spPr bwMode="auto">
          <a:xfrm>
            <a:off x="2762623" y="2493615"/>
            <a:ext cx="1614681" cy="230832"/>
          </a:xfrm>
          <a:prstGeom prst="rect">
            <a:avLst/>
          </a:prstGeom>
          <a:noFill/>
          <a:ln w="9525" cap="flat">
            <a:noFill/>
            <a:miter lim="800000"/>
            <a:headEnd type="none" w="med" len="med"/>
            <a:tailEnd type="none" w="med" len="med"/>
          </a:ln>
        </p:spPr>
        <p:txBody>
          <a:bodyPr wrap="none" lIns="0" tIns="0" rIns="0" bIns="0" anchor="ctr">
            <a:prstTxWarp prst="textNoShape">
              <a:avLst/>
            </a:prstTxWarp>
            <a:spAutoFit/>
          </a:bodyPr>
          <a:lstStyle/>
          <a:p>
            <a:r>
              <a:rPr lang="en-US" sz="1500" dirty="0">
                <a:solidFill>
                  <a:schemeClr val="tx1"/>
                </a:solidFill>
                <a:latin typeface="Arial" pitchFamily="20" charset="0"/>
                <a:ea typeface="Arial" pitchFamily="20" charset="0"/>
                <a:cs typeface="Arial" pitchFamily="20" charset="0"/>
                <a:sym typeface="Arial" pitchFamily="20" charset="0"/>
              </a:rPr>
              <a:t>16-bit Identification</a:t>
            </a:r>
          </a:p>
        </p:txBody>
      </p:sp>
      <p:sp>
        <p:nvSpPr>
          <p:cNvPr id="20496" name="Line 16"/>
          <p:cNvSpPr>
            <a:spLocks noChangeShapeType="1"/>
          </p:cNvSpPr>
          <p:nvPr/>
        </p:nvSpPr>
        <p:spPr bwMode="auto">
          <a:xfrm>
            <a:off x="5688211" y="2318371"/>
            <a:ext cx="1117" cy="659680"/>
          </a:xfrm>
          <a:prstGeom prst="line">
            <a:avLst/>
          </a:prstGeom>
          <a:noFill/>
          <a:ln w="25400"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20497" name="Rectangle 17"/>
          <p:cNvSpPr>
            <a:spLocks/>
          </p:cNvSpPr>
          <p:nvPr/>
        </p:nvSpPr>
        <p:spPr bwMode="auto">
          <a:xfrm>
            <a:off x="5118943" y="2378646"/>
            <a:ext cx="435422" cy="400110"/>
          </a:xfrm>
          <a:prstGeom prst="rect">
            <a:avLst/>
          </a:prstGeom>
          <a:noFill/>
          <a:ln w="9525" cap="flat">
            <a:noFill/>
            <a:miter lim="800000"/>
            <a:headEnd type="none" w="med" len="med"/>
            <a:tailEnd type="none" w="med" len="med"/>
          </a:ln>
        </p:spPr>
        <p:txBody>
          <a:bodyPr wrap="none" lIns="0" tIns="0" rIns="0" bIns="0" anchor="ctr">
            <a:prstTxWarp prst="textNoShape">
              <a:avLst/>
            </a:prstTxWarp>
            <a:spAutoFit/>
          </a:bodyPr>
          <a:lstStyle/>
          <a:p>
            <a:r>
              <a:rPr lang="en-US" sz="1300" b="1" dirty="0">
                <a:solidFill>
                  <a:schemeClr val="tx1"/>
                </a:solidFill>
                <a:latin typeface="Arial" pitchFamily="20" charset="0"/>
                <a:ea typeface="Arial" pitchFamily="20" charset="0"/>
                <a:cs typeface="Arial" pitchFamily="20" charset="0"/>
                <a:sym typeface="Arial" pitchFamily="20" charset="0"/>
              </a:rPr>
              <a:t>3-bit</a:t>
            </a:r>
          </a:p>
          <a:p>
            <a:r>
              <a:rPr lang="en-US" sz="1300" b="1" dirty="0">
                <a:solidFill>
                  <a:schemeClr val="tx1"/>
                </a:solidFill>
                <a:latin typeface="Arial" pitchFamily="20" charset="0"/>
                <a:ea typeface="Arial" pitchFamily="20" charset="0"/>
                <a:cs typeface="Arial" pitchFamily="20" charset="0"/>
                <a:sym typeface="Arial" pitchFamily="20" charset="0"/>
              </a:rPr>
              <a:t>Flags</a:t>
            </a:r>
          </a:p>
        </p:txBody>
      </p:sp>
      <p:sp>
        <p:nvSpPr>
          <p:cNvPr id="20498" name="Rectangle 18"/>
          <p:cNvSpPr>
            <a:spLocks/>
          </p:cNvSpPr>
          <p:nvPr/>
        </p:nvSpPr>
        <p:spPr bwMode="auto">
          <a:xfrm>
            <a:off x="5770811" y="2510359"/>
            <a:ext cx="1923604" cy="230832"/>
          </a:xfrm>
          <a:prstGeom prst="rect">
            <a:avLst/>
          </a:prstGeom>
          <a:noFill/>
          <a:ln w="9525" cap="flat">
            <a:noFill/>
            <a:miter lim="800000"/>
            <a:headEnd type="none" w="med" len="med"/>
            <a:tailEnd type="none" w="med" len="med"/>
          </a:ln>
        </p:spPr>
        <p:txBody>
          <a:bodyPr wrap="none" lIns="0" tIns="0" rIns="0" bIns="0" anchor="ctr">
            <a:prstTxWarp prst="textNoShape">
              <a:avLst/>
            </a:prstTxWarp>
            <a:spAutoFit/>
          </a:bodyPr>
          <a:lstStyle/>
          <a:p>
            <a:r>
              <a:rPr lang="en-US" sz="1500" dirty="0">
                <a:solidFill>
                  <a:schemeClr val="tx1"/>
                </a:solidFill>
                <a:latin typeface="Arial" pitchFamily="20" charset="0"/>
                <a:ea typeface="Arial" pitchFamily="20" charset="0"/>
                <a:cs typeface="Arial" pitchFamily="20" charset="0"/>
                <a:sym typeface="Arial" pitchFamily="20" charset="0"/>
              </a:rPr>
              <a:t>13-bit Fragment Offset</a:t>
            </a:r>
          </a:p>
        </p:txBody>
      </p:sp>
      <p:sp>
        <p:nvSpPr>
          <p:cNvPr id="20499" name="Line 19"/>
          <p:cNvSpPr>
            <a:spLocks noChangeShapeType="1"/>
          </p:cNvSpPr>
          <p:nvPr/>
        </p:nvSpPr>
        <p:spPr bwMode="auto">
          <a:xfrm>
            <a:off x="3616523" y="3017119"/>
            <a:ext cx="1117" cy="601637"/>
          </a:xfrm>
          <a:prstGeom prst="line">
            <a:avLst/>
          </a:prstGeom>
          <a:noFill/>
          <a:ln w="25400"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20500" name="Rectangle 20"/>
          <p:cNvSpPr>
            <a:spLocks/>
          </p:cNvSpPr>
          <p:nvPr/>
        </p:nvSpPr>
        <p:spPr bwMode="auto">
          <a:xfrm>
            <a:off x="2333998" y="3051721"/>
            <a:ext cx="987982" cy="400110"/>
          </a:xfrm>
          <a:prstGeom prst="rect">
            <a:avLst/>
          </a:prstGeom>
          <a:noFill/>
          <a:ln w="9525" cap="flat">
            <a:noFill/>
            <a:miter lim="800000"/>
            <a:headEnd type="none" w="med" len="med"/>
            <a:tailEnd type="none" w="med" len="med"/>
          </a:ln>
        </p:spPr>
        <p:txBody>
          <a:bodyPr wrap="none" lIns="0" tIns="0" rIns="0" bIns="0" anchor="ctr">
            <a:prstTxWarp prst="textNoShape">
              <a:avLst/>
            </a:prstTxWarp>
            <a:spAutoFit/>
          </a:bodyPr>
          <a:lstStyle/>
          <a:p>
            <a:r>
              <a:rPr lang="en-US" sz="1300" b="1" dirty="0">
                <a:solidFill>
                  <a:schemeClr val="tx1"/>
                </a:solidFill>
                <a:latin typeface="Arial" pitchFamily="20" charset="0"/>
                <a:ea typeface="Arial" pitchFamily="20" charset="0"/>
                <a:cs typeface="Arial" pitchFamily="20" charset="0"/>
                <a:sym typeface="Arial" pitchFamily="20" charset="0"/>
              </a:rPr>
              <a:t>8-bit Time to </a:t>
            </a:r>
          </a:p>
          <a:p>
            <a:r>
              <a:rPr lang="en-US" sz="1300" b="1" dirty="0">
                <a:solidFill>
                  <a:schemeClr val="tx1"/>
                </a:solidFill>
                <a:latin typeface="Arial" pitchFamily="20" charset="0"/>
                <a:ea typeface="Arial" pitchFamily="20" charset="0"/>
                <a:cs typeface="Arial" pitchFamily="20" charset="0"/>
                <a:sym typeface="Arial" pitchFamily="20" charset="0"/>
              </a:rPr>
              <a:t>Live (TTL)</a:t>
            </a:r>
          </a:p>
        </p:txBody>
      </p:sp>
      <p:sp>
        <p:nvSpPr>
          <p:cNvPr id="20501" name="Rectangle 21"/>
          <p:cNvSpPr>
            <a:spLocks/>
          </p:cNvSpPr>
          <p:nvPr/>
        </p:nvSpPr>
        <p:spPr bwMode="auto">
          <a:xfrm>
            <a:off x="3617641" y="3152180"/>
            <a:ext cx="1239635" cy="230832"/>
          </a:xfrm>
          <a:prstGeom prst="rect">
            <a:avLst/>
          </a:prstGeom>
          <a:noFill/>
          <a:ln w="9525" cap="flat">
            <a:noFill/>
            <a:miter lim="800000"/>
            <a:headEnd type="none" w="med" len="med"/>
            <a:tailEnd type="none" w="med" len="med"/>
          </a:ln>
        </p:spPr>
        <p:txBody>
          <a:bodyPr wrap="none" lIns="0" tIns="0" rIns="0" bIns="0" anchor="ctr">
            <a:prstTxWarp prst="textNoShape">
              <a:avLst/>
            </a:prstTxWarp>
            <a:spAutoFit/>
          </a:bodyPr>
          <a:lstStyle/>
          <a:p>
            <a:r>
              <a:rPr lang="en-US" sz="1500" b="1" dirty="0">
                <a:solidFill>
                  <a:schemeClr val="tx1"/>
                </a:solidFill>
                <a:latin typeface="Arial" pitchFamily="20" charset="0"/>
                <a:ea typeface="Arial" pitchFamily="20" charset="0"/>
                <a:cs typeface="Arial" pitchFamily="20" charset="0"/>
                <a:sym typeface="Arial" pitchFamily="20" charset="0"/>
              </a:rPr>
              <a:t>8-bit Protocol</a:t>
            </a:r>
          </a:p>
        </p:txBody>
      </p:sp>
      <p:sp>
        <p:nvSpPr>
          <p:cNvPr id="20502" name="Rectangle 22"/>
          <p:cNvSpPr>
            <a:spLocks/>
          </p:cNvSpPr>
          <p:nvPr/>
        </p:nvSpPr>
        <p:spPr bwMode="auto">
          <a:xfrm>
            <a:off x="5365626" y="3166691"/>
            <a:ext cx="2052940" cy="230832"/>
          </a:xfrm>
          <a:prstGeom prst="rect">
            <a:avLst/>
          </a:prstGeom>
          <a:noFill/>
          <a:ln w="9525" cap="flat">
            <a:noFill/>
            <a:miter lim="800000"/>
            <a:headEnd type="none" w="med" len="med"/>
            <a:tailEnd type="none" w="med" len="med"/>
          </a:ln>
        </p:spPr>
        <p:txBody>
          <a:bodyPr wrap="none" lIns="0" tIns="0" rIns="0" bIns="0" anchor="ctr">
            <a:prstTxWarp prst="textNoShape">
              <a:avLst/>
            </a:prstTxWarp>
            <a:spAutoFit/>
          </a:bodyPr>
          <a:lstStyle/>
          <a:p>
            <a:r>
              <a:rPr lang="en-US" sz="1500" dirty="0">
                <a:solidFill>
                  <a:schemeClr val="tx1"/>
                </a:solidFill>
                <a:latin typeface="Arial" pitchFamily="20" charset="0"/>
                <a:ea typeface="Arial" pitchFamily="20" charset="0"/>
                <a:cs typeface="Arial" pitchFamily="20" charset="0"/>
                <a:sym typeface="Arial" pitchFamily="20" charset="0"/>
              </a:rPr>
              <a:t>16-bit header checksum</a:t>
            </a:r>
          </a:p>
        </p:txBody>
      </p:sp>
      <p:sp>
        <p:nvSpPr>
          <p:cNvPr id="20503" name="Line 23"/>
          <p:cNvSpPr>
            <a:spLocks noChangeShapeType="1"/>
          </p:cNvSpPr>
          <p:nvPr/>
        </p:nvSpPr>
        <p:spPr bwMode="auto">
          <a:xfrm>
            <a:off x="2123033" y="4286250"/>
            <a:ext cx="5967264" cy="1117"/>
          </a:xfrm>
          <a:prstGeom prst="line">
            <a:avLst/>
          </a:prstGeom>
          <a:noFill/>
          <a:ln w="25400"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20504" name="Rectangle 24"/>
          <p:cNvSpPr>
            <a:spLocks/>
          </p:cNvSpPr>
          <p:nvPr/>
        </p:nvSpPr>
        <p:spPr bwMode="auto">
          <a:xfrm>
            <a:off x="3819674" y="3812976"/>
            <a:ext cx="2266339" cy="230832"/>
          </a:xfrm>
          <a:prstGeom prst="rect">
            <a:avLst/>
          </a:prstGeom>
          <a:noFill/>
          <a:ln w="9525" cap="flat">
            <a:noFill/>
            <a:miter lim="800000"/>
            <a:headEnd type="none" w="med" len="med"/>
            <a:tailEnd type="none" w="med" len="med"/>
          </a:ln>
        </p:spPr>
        <p:txBody>
          <a:bodyPr wrap="none" lIns="0" tIns="0" rIns="0" bIns="0" anchor="ctr">
            <a:prstTxWarp prst="textNoShape">
              <a:avLst/>
            </a:prstTxWarp>
            <a:spAutoFit/>
          </a:bodyPr>
          <a:lstStyle/>
          <a:p>
            <a:r>
              <a:rPr lang="en-US" sz="1500" b="1" dirty="0">
                <a:solidFill>
                  <a:schemeClr val="tx1"/>
                </a:solidFill>
                <a:latin typeface="Arial" pitchFamily="20" charset="0"/>
                <a:ea typeface="Arial" pitchFamily="20" charset="0"/>
                <a:cs typeface="Arial" pitchFamily="20" charset="0"/>
                <a:sym typeface="Arial" pitchFamily="20" charset="0"/>
              </a:rPr>
              <a:t>32-bit Source IP Address</a:t>
            </a:r>
          </a:p>
        </p:txBody>
      </p:sp>
      <p:sp>
        <p:nvSpPr>
          <p:cNvPr id="20505" name="Rectangle 25"/>
          <p:cNvSpPr>
            <a:spLocks/>
          </p:cNvSpPr>
          <p:nvPr/>
        </p:nvSpPr>
        <p:spPr bwMode="auto">
          <a:xfrm>
            <a:off x="3650010" y="4434706"/>
            <a:ext cx="2661580" cy="230832"/>
          </a:xfrm>
          <a:prstGeom prst="rect">
            <a:avLst/>
          </a:prstGeom>
          <a:noFill/>
          <a:ln w="9525" cap="flat">
            <a:noFill/>
            <a:miter lim="800000"/>
            <a:headEnd type="none" w="med" len="med"/>
            <a:tailEnd type="none" w="med" len="med"/>
          </a:ln>
        </p:spPr>
        <p:txBody>
          <a:bodyPr wrap="none" lIns="0" tIns="0" rIns="0" bIns="0" anchor="ctr">
            <a:prstTxWarp prst="textNoShape">
              <a:avLst/>
            </a:prstTxWarp>
            <a:spAutoFit/>
          </a:bodyPr>
          <a:lstStyle/>
          <a:p>
            <a:r>
              <a:rPr lang="en-US" sz="1500" b="1" dirty="0">
                <a:solidFill>
                  <a:schemeClr val="tx1"/>
                </a:solidFill>
                <a:latin typeface="Arial" pitchFamily="20" charset="0"/>
                <a:ea typeface="Arial" pitchFamily="20" charset="0"/>
                <a:cs typeface="Arial" pitchFamily="20" charset="0"/>
                <a:sym typeface="Arial" pitchFamily="20" charset="0"/>
              </a:rPr>
              <a:t>32-bit Destination IP Address</a:t>
            </a:r>
          </a:p>
        </p:txBody>
      </p:sp>
      <p:sp>
        <p:nvSpPr>
          <p:cNvPr id="20506" name="Rectangle 26"/>
          <p:cNvSpPr>
            <a:spLocks/>
          </p:cNvSpPr>
          <p:nvPr/>
        </p:nvSpPr>
        <p:spPr bwMode="auto">
          <a:xfrm>
            <a:off x="4400104" y="5070946"/>
            <a:ext cx="1304256" cy="230832"/>
          </a:xfrm>
          <a:prstGeom prst="rect">
            <a:avLst/>
          </a:prstGeom>
          <a:noFill/>
          <a:ln w="9525" cap="flat">
            <a:noFill/>
            <a:miter lim="800000"/>
            <a:headEnd type="none" w="med" len="med"/>
            <a:tailEnd type="none" w="med" len="med"/>
          </a:ln>
        </p:spPr>
        <p:txBody>
          <a:bodyPr wrap="none" lIns="0" tIns="0" rIns="0" bIns="0" anchor="ctr">
            <a:prstTxWarp prst="textNoShape">
              <a:avLst/>
            </a:prstTxWarp>
            <a:spAutoFit/>
          </a:bodyPr>
          <a:lstStyle/>
          <a:p>
            <a:r>
              <a:rPr lang="en-US" sz="1500" dirty="0">
                <a:solidFill>
                  <a:schemeClr val="tx1"/>
                </a:solidFill>
                <a:latin typeface="Arial" pitchFamily="20" charset="0"/>
                <a:ea typeface="Arial" pitchFamily="20" charset="0"/>
                <a:cs typeface="Arial" pitchFamily="20" charset="0"/>
                <a:sym typeface="Arial" pitchFamily="20" charset="0"/>
              </a:rPr>
              <a:t>Options (if any)</a:t>
            </a:r>
          </a:p>
        </p:txBody>
      </p:sp>
      <p:sp>
        <p:nvSpPr>
          <p:cNvPr id="20507" name="Rectangle 27"/>
          <p:cNvSpPr>
            <a:spLocks/>
          </p:cNvSpPr>
          <p:nvPr/>
        </p:nvSpPr>
        <p:spPr bwMode="auto">
          <a:xfrm>
            <a:off x="3101951" y="5780857"/>
            <a:ext cx="3734778" cy="230832"/>
          </a:xfrm>
          <a:prstGeom prst="rect">
            <a:avLst/>
          </a:prstGeom>
          <a:noFill/>
          <a:ln w="9525" cap="flat">
            <a:noFill/>
            <a:miter lim="800000"/>
            <a:headEnd type="none" w="med" len="med"/>
            <a:tailEnd type="none" w="med" len="med"/>
          </a:ln>
        </p:spPr>
        <p:txBody>
          <a:bodyPr wrap="none" lIns="0" tIns="0" rIns="0" bIns="0" anchor="ctr">
            <a:prstTxWarp prst="textNoShape">
              <a:avLst/>
            </a:prstTxWarp>
            <a:spAutoFit/>
          </a:bodyPr>
          <a:lstStyle/>
          <a:p>
            <a:r>
              <a:rPr lang="en-US" sz="1500" dirty="0">
                <a:solidFill>
                  <a:schemeClr val="tx1"/>
                </a:solidFill>
                <a:latin typeface="Arial" pitchFamily="20" charset="0"/>
                <a:ea typeface="Arial" pitchFamily="20" charset="0"/>
                <a:cs typeface="Arial" pitchFamily="20" charset="0"/>
                <a:sym typeface="Arial" pitchFamily="20" charset="0"/>
              </a:rPr>
              <a:t>Payload (e.g., TCP/UDP packet, max size?)</a:t>
            </a:r>
          </a:p>
        </p:txBody>
      </p:sp>
      <p:sp>
        <p:nvSpPr>
          <p:cNvPr id="20508" name="Line 28"/>
          <p:cNvSpPr>
            <a:spLocks noChangeShapeType="1"/>
          </p:cNvSpPr>
          <p:nvPr/>
        </p:nvSpPr>
        <p:spPr bwMode="auto">
          <a:xfrm>
            <a:off x="8401721" y="1558231"/>
            <a:ext cx="2232" cy="1400845"/>
          </a:xfrm>
          <a:prstGeom prst="line">
            <a:avLst/>
          </a:prstGeom>
          <a:noFill/>
          <a:ln w="25400" cap="flat">
            <a:solidFill>
              <a:srgbClr val="114FFB"/>
            </a:solidFill>
            <a:prstDash val="solid"/>
            <a:round/>
            <a:headEnd type="stealth" w="med" len="med"/>
            <a:tailEnd type="none" w="med" len="med"/>
          </a:ln>
        </p:spPr>
        <p:txBody>
          <a:bodyPr lIns="0" tIns="0" rIns="0" bIns="0">
            <a:prstTxWarp prst="textNoShape">
              <a:avLst/>
            </a:prstTxWarp>
          </a:bodyPr>
          <a:lstStyle/>
          <a:p>
            <a:endParaRPr lang="en-US"/>
          </a:p>
        </p:txBody>
      </p:sp>
      <p:sp>
        <p:nvSpPr>
          <p:cNvPr id="20509" name="Rectangle 29"/>
          <p:cNvSpPr>
            <a:spLocks/>
          </p:cNvSpPr>
          <p:nvPr/>
        </p:nvSpPr>
        <p:spPr bwMode="auto">
          <a:xfrm>
            <a:off x="8172897" y="3040558"/>
            <a:ext cx="556060" cy="400110"/>
          </a:xfrm>
          <a:prstGeom prst="rect">
            <a:avLst/>
          </a:prstGeom>
          <a:noFill/>
          <a:ln w="9525" cap="flat">
            <a:noFill/>
            <a:miter lim="800000"/>
            <a:headEnd type="none" w="med" len="med"/>
            <a:tailEnd type="none" w="med" len="med"/>
          </a:ln>
        </p:spPr>
        <p:txBody>
          <a:bodyPr wrap="none" lIns="0" tIns="0" rIns="0" bIns="0" anchor="ctr">
            <a:prstTxWarp prst="textNoShape">
              <a:avLst/>
            </a:prstTxWarp>
            <a:spAutoFit/>
          </a:bodyPr>
          <a:lstStyle/>
          <a:p>
            <a:r>
              <a:rPr lang="en-US" sz="1300" dirty="0">
                <a:solidFill>
                  <a:schemeClr val="tx1"/>
                </a:solidFill>
                <a:effectLst>
                  <a:outerShdw blurRad="38100" dist="38100" dir="2700000" algn="tl">
                    <a:srgbClr val="DDDDDD"/>
                  </a:outerShdw>
                </a:effectLst>
                <a:latin typeface="Arial" pitchFamily="20" charset="0"/>
                <a:ea typeface="Arial" pitchFamily="20" charset="0"/>
                <a:cs typeface="Arial" pitchFamily="20" charset="0"/>
                <a:sym typeface="Arial" pitchFamily="20" charset="0"/>
              </a:rPr>
              <a:t>20-byte</a:t>
            </a:r>
          </a:p>
          <a:p>
            <a:r>
              <a:rPr lang="en-US" sz="1300" dirty="0">
                <a:solidFill>
                  <a:schemeClr val="tx1"/>
                </a:solidFill>
                <a:effectLst>
                  <a:outerShdw blurRad="38100" dist="38100" dir="2700000" algn="tl">
                    <a:srgbClr val="DDDDDD"/>
                  </a:outerShdw>
                </a:effectLst>
                <a:latin typeface="Arial" pitchFamily="20" charset="0"/>
                <a:ea typeface="Arial" pitchFamily="20" charset="0"/>
                <a:cs typeface="Arial" pitchFamily="20" charset="0"/>
                <a:sym typeface="Arial" pitchFamily="20" charset="0"/>
              </a:rPr>
              <a:t>Header</a:t>
            </a:r>
          </a:p>
        </p:txBody>
      </p:sp>
      <p:sp>
        <p:nvSpPr>
          <p:cNvPr id="20510" name="Line 30"/>
          <p:cNvSpPr>
            <a:spLocks noChangeShapeType="1"/>
          </p:cNvSpPr>
          <p:nvPr/>
        </p:nvSpPr>
        <p:spPr bwMode="auto">
          <a:xfrm>
            <a:off x="8401721" y="3664521"/>
            <a:ext cx="2232" cy="1314896"/>
          </a:xfrm>
          <a:prstGeom prst="line">
            <a:avLst/>
          </a:prstGeom>
          <a:noFill/>
          <a:ln w="25400" cap="flat">
            <a:solidFill>
              <a:srgbClr val="114FFB"/>
            </a:solidFill>
            <a:prstDash val="solid"/>
            <a:round/>
            <a:headEnd type="none" w="med" len="med"/>
            <a:tailEnd type="stealth" w="med" len="med"/>
          </a:ln>
        </p:spPr>
        <p:txBody>
          <a:bodyPr lIns="0" tIns="0" rIns="0" bIns="0">
            <a:prstTxWarp prst="textNoShape">
              <a:avLst/>
            </a:prstTxWarp>
          </a:bodyPr>
          <a:lstStyle/>
          <a:p>
            <a:endParaRPr lang="en-US"/>
          </a:p>
        </p:txBody>
      </p:sp>
      <p:sp>
        <p:nvSpPr>
          <p:cNvPr id="20511" name="Line 31"/>
          <p:cNvSpPr>
            <a:spLocks noChangeShapeType="1"/>
          </p:cNvSpPr>
          <p:nvPr/>
        </p:nvSpPr>
        <p:spPr bwMode="auto">
          <a:xfrm>
            <a:off x="1641947" y="1375172"/>
            <a:ext cx="339328" cy="440904"/>
          </a:xfrm>
          <a:prstGeom prst="line">
            <a:avLst/>
          </a:prstGeom>
          <a:noFill/>
          <a:ln w="38100" cap="flat">
            <a:solidFill>
              <a:srgbClr val="3365FB"/>
            </a:solidFill>
            <a:prstDash val="solid"/>
            <a:round/>
            <a:headEnd type="none" w="med" len="med"/>
            <a:tailEnd type="triangle" w="med" len="med"/>
          </a:ln>
        </p:spPr>
        <p:txBody>
          <a:bodyPr lIns="0" tIns="0" rIns="0" bIns="0">
            <a:prstTxWarp prst="textNoShape">
              <a:avLst/>
            </a:prstTxWarp>
          </a:bodyPr>
          <a:lstStyle/>
          <a:p>
            <a:endParaRPr lang="en-US"/>
          </a:p>
        </p:txBody>
      </p:sp>
      <p:sp>
        <p:nvSpPr>
          <p:cNvPr id="20512" name="Rectangle 32"/>
          <p:cNvSpPr>
            <a:spLocks/>
          </p:cNvSpPr>
          <p:nvPr/>
        </p:nvSpPr>
        <p:spPr bwMode="auto">
          <a:xfrm>
            <a:off x="820416" y="1022449"/>
            <a:ext cx="1160859" cy="276820"/>
          </a:xfrm>
          <a:prstGeom prst="rect">
            <a:avLst/>
          </a:prstGeom>
          <a:noFill/>
          <a:ln w="38100" cap="flat">
            <a:noFill/>
            <a:miter lim="800000"/>
            <a:headEnd type="none" w="med" len="med"/>
            <a:tailEnd type="none" w="med" len="med"/>
          </a:ln>
        </p:spPr>
        <p:txBody>
          <a:bodyPr lIns="0" tIns="0" rIns="40638" bIns="0" anchor="ctr">
            <a:prstTxWarp prst="textNoShape">
              <a:avLst/>
            </a:prstTxWarp>
          </a:bodyPr>
          <a:lstStyle/>
          <a:p>
            <a:pPr marL="40182" algn="r"/>
            <a:r>
              <a:rPr lang="en-US" sz="1400" dirty="0">
                <a:solidFill>
                  <a:schemeClr val="tx1"/>
                </a:solidFill>
                <a:ea typeface="Gill Sans" pitchFamily="20" charset="0"/>
                <a:cs typeface="Gill Sans" pitchFamily="20" charset="0"/>
              </a:rPr>
              <a:t>usually IPv4</a:t>
            </a:r>
          </a:p>
        </p:txBody>
      </p:sp>
      <p:sp>
        <p:nvSpPr>
          <p:cNvPr id="20513" name="Line 33"/>
          <p:cNvSpPr>
            <a:spLocks noChangeShapeType="1"/>
          </p:cNvSpPr>
          <p:nvPr/>
        </p:nvSpPr>
        <p:spPr bwMode="auto">
          <a:xfrm flipH="1">
            <a:off x="3197945" y="1164208"/>
            <a:ext cx="277936" cy="360536"/>
          </a:xfrm>
          <a:prstGeom prst="line">
            <a:avLst/>
          </a:prstGeom>
          <a:noFill/>
          <a:ln w="38100" cap="flat">
            <a:solidFill>
              <a:srgbClr val="3365FB"/>
            </a:solidFill>
            <a:prstDash val="solid"/>
            <a:round/>
            <a:headEnd type="none" w="med" len="med"/>
            <a:tailEnd type="triangle" w="med" len="med"/>
          </a:ln>
        </p:spPr>
        <p:txBody>
          <a:bodyPr lIns="0" tIns="0" rIns="0" bIns="0">
            <a:prstTxWarp prst="textNoShape">
              <a:avLst/>
            </a:prstTxWarp>
          </a:bodyPr>
          <a:lstStyle/>
          <a:p>
            <a:endParaRPr lang="en-US"/>
          </a:p>
        </p:txBody>
      </p:sp>
      <p:sp>
        <p:nvSpPr>
          <p:cNvPr id="20514" name="Rectangle 34"/>
          <p:cNvSpPr>
            <a:spLocks/>
          </p:cNvSpPr>
          <p:nvPr/>
        </p:nvSpPr>
        <p:spPr bwMode="auto">
          <a:xfrm>
            <a:off x="3528343" y="890736"/>
            <a:ext cx="1319530" cy="430887"/>
          </a:xfrm>
          <a:prstGeom prst="rect">
            <a:avLst/>
          </a:prstGeom>
          <a:noFill/>
          <a:ln w="38100" cap="flat">
            <a:noFill/>
            <a:miter lim="800000"/>
            <a:headEnd type="none" w="med" len="med"/>
            <a:tailEnd type="none" w="med" len="med"/>
          </a:ln>
        </p:spPr>
        <p:txBody>
          <a:bodyPr wrap="none" lIns="0" tIns="0" rIns="40638" bIns="0" anchor="ctr">
            <a:prstTxWarp prst="textNoShape">
              <a:avLst/>
            </a:prstTxWarp>
            <a:spAutoFit/>
          </a:bodyPr>
          <a:lstStyle/>
          <a:p>
            <a:pPr marL="40182"/>
            <a:r>
              <a:rPr lang="en-US" sz="1400" dirty="0">
                <a:solidFill>
                  <a:schemeClr val="tx1"/>
                </a:solidFill>
                <a:ea typeface="Gill Sans" pitchFamily="20" charset="0"/>
                <a:cs typeface="Gill Sans" pitchFamily="20" charset="0"/>
              </a:rPr>
              <a:t>usually 20 bytes</a:t>
            </a:r>
            <a:br>
              <a:rPr lang="en-US" sz="1400" dirty="0">
                <a:solidFill>
                  <a:schemeClr val="tx1"/>
                </a:solidFill>
                <a:ea typeface="Gill Sans" pitchFamily="20" charset="0"/>
                <a:cs typeface="Gill Sans" pitchFamily="20" charset="0"/>
              </a:rPr>
            </a:br>
            <a:r>
              <a:rPr lang="en-US" sz="1400" dirty="0">
                <a:solidFill>
                  <a:schemeClr val="tx1"/>
                </a:solidFill>
                <a:ea typeface="Gill Sans" pitchFamily="20" charset="0"/>
                <a:cs typeface="Gill Sans" pitchFamily="20" charset="0"/>
              </a:rPr>
              <a:t>(without options)</a:t>
            </a:r>
          </a:p>
        </p:txBody>
      </p:sp>
      <p:sp>
        <p:nvSpPr>
          <p:cNvPr id="20515" name="Oval 35"/>
          <p:cNvSpPr>
            <a:spLocks/>
          </p:cNvSpPr>
          <p:nvPr/>
        </p:nvSpPr>
        <p:spPr bwMode="auto">
          <a:xfrm>
            <a:off x="1545952" y="2155404"/>
            <a:ext cx="6758657" cy="978917"/>
          </a:xfrm>
          <a:prstGeom prst="ellipse">
            <a:avLst/>
          </a:prstGeom>
          <a:noFill/>
          <a:ln w="38100" cap="flat">
            <a:solidFill>
              <a:srgbClr val="3365FB"/>
            </a:solidFill>
            <a:prstDash val="solid"/>
            <a:round/>
            <a:headEnd type="none" w="med" len="med"/>
            <a:tailEnd type="none" w="med" len="med"/>
          </a:ln>
        </p:spPr>
        <p:txBody>
          <a:bodyPr lIns="0" tIns="0" rIns="0" bIns="0">
            <a:prstTxWarp prst="textNoShape">
              <a:avLst/>
            </a:prstTxWarp>
          </a:bodyPr>
          <a:lstStyle/>
          <a:p>
            <a:endParaRPr lang="en-US"/>
          </a:p>
        </p:txBody>
      </p:sp>
      <p:sp>
        <p:nvSpPr>
          <p:cNvPr id="20516" name="Line 36"/>
          <p:cNvSpPr>
            <a:spLocks noChangeShapeType="1"/>
          </p:cNvSpPr>
          <p:nvPr/>
        </p:nvSpPr>
        <p:spPr bwMode="auto">
          <a:xfrm rot="10800000" flipH="1">
            <a:off x="1812727" y="3268266"/>
            <a:ext cx="440904" cy="194221"/>
          </a:xfrm>
          <a:prstGeom prst="line">
            <a:avLst/>
          </a:prstGeom>
          <a:noFill/>
          <a:ln w="38100" cap="flat">
            <a:solidFill>
              <a:srgbClr val="3365FB"/>
            </a:solidFill>
            <a:prstDash val="solid"/>
            <a:round/>
            <a:headEnd type="none" w="med" len="med"/>
            <a:tailEnd type="triangle" w="med" len="med"/>
          </a:ln>
        </p:spPr>
        <p:txBody>
          <a:bodyPr lIns="0" tIns="0" rIns="0" bIns="0">
            <a:prstTxWarp prst="textNoShape">
              <a:avLst/>
            </a:prstTxWarp>
          </a:bodyPr>
          <a:lstStyle/>
          <a:p>
            <a:endParaRPr lang="en-US"/>
          </a:p>
        </p:txBody>
      </p:sp>
      <p:sp>
        <p:nvSpPr>
          <p:cNvPr id="20517" name="Rectangle 37"/>
          <p:cNvSpPr>
            <a:spLocks/>
          </p:cNvSpPr>
          <p:nvPr/>
        </p:nvSpPr>
        <p:spPr bwMode="auto">
          <a:xfrm>
            <a:off x="123900" y="1835051"/>
            <a:ext cx="1625203" cy="276820"/>
          </a:xfrm>
          <a:prstGeom prst="rect">
            <a:avLst/>
          </a:prstGeom>
          <a:noFill/>
          <a:ln w="38100" cap="flat">
            <a:noFill/>
            <a:miter lim="800000"/>
            <a:headEnd type="none" w="med" len="med"/>
            <a:tailEnd type="none" w="med" len="med"/>
          </a:ln>
        </p:spPr>
        <p:txBody>
          <a:bodyPr lIns="0" tIns="0" rIns="40638" bIns="0" anchor="ctr">
            <a:prstTxWarp prst="textNoShape">
              <a:avLst/>
            </a:prstTxWarp>
          </a:bodyPr>
          <a:lstStyle/>
          <a:p>
            <a:pPr marL="40182" algn="r"/>
            <a:r>
              <a:rPr lang="en-US" sz="1400" dirty="0">
                <a:solidFill>
                  <a:schemeClr val="tx1"/>
                </a:solidFill>
                <a:ea typeface="Gill Sans" pitchFamily="20" charset="0"/>
                <a:cs typeface="Gill Sans" pitchFamily="20" charset="0"/>
              </a:rPr>
              <a:t>IP fragmentation</a:t>
            </a:r>
          </a:p>
        </p:txBody>
      </p:sp>
      <p:sp>
        <p:nvSpPr>
          <p:cNvPr id="20518" name="Line 38"/>
          <p:cNvSpPr>
            <a:spLocks noChangeShapeType="1"/>
          </p:cNvSpPr>
          <p:nvPr/>
        </p:nvSpPr>
        <p:spPr bwMode="auto">
          <a:xfrm>
            <a:off x="7639348" y="3527227"/>
            <a:ext cx="769070" cy="1780357"/>
          </a:xfrm>
          <a:prstGeom prst="line">
            <a:avLst/>
          </a:prstGeom>
          <a:noFill/>
          <a:ln w="38100" cap="flat">
            <a:solidFill>
              <a:srgbClr val="3365FB"/>
            </a:solidFill>
            <a:prstDash val="solid"/>
            <a:round/>
            <a:headEnd type="triangle" w="med" len="med"/>
            <a:tailEnd type="none" w="med" len="med"/>
          </a:ln>
        </p:spPr>
        <p:txBody>
          <a:bodyPr lIns="0" tIns="0" rIns="0" bIns="0">
            <a:prstTxWarp prst="textNoShape">
              <a:avLst/>
            </a:prstTxWarp>
          </a:bodyPr>
          <a:lstStyle/>
          <a:p>
            <a:endParaRPr lang="en-US"/>
          </a:p>
        </p:txBody>
      </p:sp>
      <p:sp>
        <p:nvSpPr>
          <p:cNvPr id="20519" name="Rectangle 39"/>
          <p:cNvSpPr>
            <a:spLocks/>
          </p:cNvSpPr>
          <p:nvPr/>
        </p:nvSpPr>
        <p:spPr bwMode="auto">
          <a:xfrm>
            <a:off x="8402837" y="5331023"/>
            <a:ext cx="542036" cy="646331"/>
          </a:xfrm>
          <a:prstGeom prst="rect">
            <a:avLst/>
          </a:prstGeom>
          <a:noFill/>
          <a:ln w="38100" cap="flat">
            <a:noFill/>
            <a:miter lim="800000"/>
            <a:headEnd type="none" w="med" len="med"/>
            <a:tailEnd type="none" w="med" len="med"/>
          </a:ln>
        </p:spPr>
        <p:txBody>
          <a:bodyPr wrap="none" lIns="0" tIns="0" rIns="40638" bIns="0" anchor="ctr">
            <a:prstTxWarp prst="textNoShape">
              <a:avLst/>
            </a:prstTxWarp>
            <a:spAutoFit/>
          </a:bodyPr>
          <a:lstStyle/>
          <a:p>
            <a:pPr marL="40182"/>
            <a:r>
              <a:rPr lang="en-US" sz="1400" dirty="0">
                <a:solidFill>
                  <a:schemeClr val="tx1"/>
                </a:solidFill>
                <a:ea typeface="Gill Sans" pitchFamily="20" charset="0"/>
                <a:cs typeface="Gill Sans" pitchFamily="20" charset="0"/>
              </a:rPr>
              <a:t>error</a:t>
            </a:r>
          </a:p>
          <a:p>
            <a:pPr marL="40182"/>
            <a:r>
              <a:rPr lang="en-US" sz="1400" dirty="0">
                <a:solidFill>
                  <a:schemeClr val="tx1"/>
                </a:solidFill>
                <a:ea typeface="Gill Sans" pitchFamily="20" charset="0"/>
                <a:cs typeface="Gill Sans" pitchFamily="20" charset="0"/>
              </a:rPr>
              <a:t>check</a:t>
            </a:r>
          </a:p>
          <a:p>
            <a:pPr marL="40182"/>
            <a:r>
              <a:rPr lang="en-US" sz="1400" dirty="0">
                <a:solidFill>
                  <a:schemeClr val="tx1"/>
                </a:solidFill>
                <a:ea typeface="Gill Sans" pitchFamily="20" charset="0"/>
                <a:cs typeface="Gill Sans" pitchFamily="20" charset="0"/>
              </a:rPr>
              <a:t>header</a:t>
            </a:r>
          </a:p>
        </p:txBody>
      </p:sp>
      <p:sp>
        <p:nvSpPr>
          <p:cNvPr id="20520" name="Rectangle 40"/>
          <p:cNvSpPr>
            <a:spLocks/>
          </p:cNvSpPr>
          <p:nvPr/>
        </p:nvSpPr>
        <p:spPr bwMode="auto">
          <a:xfrm>
            <a:off x="472827" y="3018234"/>
            <a:ext cx="1247257" cy="861774"/>
          </a:xfrm>
          <a:prstGeom prst="rect">
            <a:avLst/>
          </a:prstGeom>
          <a:noFill/>
          <a:ln w="9525" cap="flat">
            <a:noFill/>
            <a:miter lim="800000"/>
            <a:headEnd type="none" w="med" len="med"/>
            <a:tailEnd type="none" w="med" len="med"/>
          </a:ln>
        </p:spPr>
        <p:txBody>
          <a:bodyPr wrap="none" lIns="0" tIns="0" rIns="40638" bIns="0" anchor="ctr">
            <a:prstTxWarp prst="textNoShape">
              <a:avLst/>
            </a:prstTxWarp>
            <a:spAutoFit/>
          </a:bodyPr>
          <a:lstStyle/>
          <a:p>
            <a:pPr marL="40182" algn="r"/>
            <a:r>
              <a:rPr lang="en-US" sz="1400" dirty="0">
                <a:solidFill>
                  <a:schemeClr val="tx1"/>
                </a:solidFill>
                <a:ea typeface="Gill Sans" pitchFamily="20" charset="0"/>
                <a:cs typeface="Gill Sans" pitchFamily="20" charset="0"/>
              </a:rPr>
              <a:t>max number</a:t>
            </a:r>
          </a:p>
          <a:p>
            <a:pPr marL="40182" algn="r"/>
            <a:r>
              <a:rPr lang="en-US" sz="1400" dirty="0">
                <a:solidFill>
                  <a:schemeClr val="tx1"/>
                </a:solidFill>
                <a:ea typeface="Gill Sans" pitchFamily="20" charset="0"/>
                <a:cs typeface="Gill Sans" pitchFamily="20" charset="0"/>
              </a:rPr>
              <a:t>remaining hops</a:t>
            </a:r>
          </a:p>
          <a:p>
            <a:pPr marL="40182" algn="r"/>
            <a:r>
              <a:rPr lang="en-US" sz="1400" dirty="0">
                <a:solidFill>
                  <a:schemeClr val="tx1"/>
                </a:solidFill>
                <a:ea typeface="Gill Sans" pitchFamily="20" charset="0"/>
                <a:cs typeface="Gill Sans" pitchFamily="20" charset="0"/>
              </a:rPr>
              <a:t>(decremented at </a:t>
            </a:r>
          </a:p>
          <a:p>
            <a:pPr marL="40182" algn="r"/>
            <a:r>
              <a:rPr lang="en-US" sz="1400" dirty="0">
                <a:solidFill>
                  <a:schemeClr val="tx1"/>
                </a:solidFill>
                <a:ea typeface="Gill Sans" pitchFamily="20" charset="0"/>
                <a:cs typeface="Gill Sans" pitchFamily="20" charset="0"/>
              </a:rPr>
              <a:t>each router)</a:t>
            </a:r>
          </a:p>
        </p:txBody>
      </p:sp>
      <p:sp>
        <p:nvSpPr>
          <p:cNvPr id="20521" name="Rectangle 41"/>
          <p:cNvSpPr>
            <a:spLocks/>
          </p:cNvSpPr>
          <p:nvPr/>
        </p:nvSpPr>
        <p:spPr bwMode="auto">
          <a:xfrm>
            <a:off x="-13394" y="4160118"/>
            <a:ext cx="2008064" cy="892969"/>
          </a:xfrm>
          <a:prstGeom prst="rect">
            <a:avLst/>
          </a:prstGeom>
          <a:noFill/>
          <a:ln w="9525" cap="flat">
            <a:noFill/>
            <a:miter lim="800000"/>
            <a:headEnd type="none" w="med" len="med"/>
            <a:tailEnd type="none" w="med" len="med"/>
          </a:ln>
        </p:spPr>
        <p:txBody>
          <a:bodyPr lIns="0" tIns="0" rIns="40638" bIns="0" anchor="ctr">
            <a:prstTxWarp prst="textNoShape">
              <a:avLst/>
            </a:prstTxWarp>
          </a:bodyPr>
          <a:lstStyle/>
          <a:p>
            <a:pPr marL="40182" algn="r"/>
            <a:r>
              <a:rPr lang="en-US" sz="1400" dirty="0">
                <a:solidFill>
                  <a:schemeClr val="tx1"/>
                </a:solidFill>
                <a:ea typeface="Gill Sans" pitchFamily="20" charset="0"/>
                <a:cs typeface="Gill Sans" pitchFamily="20" charset="0"/>
              </a:rPr>
              <a:t>upper layer protocol</a:t>
            </a:r>
          </a:p>
          <a:p>
            <a:pPr marL="40182" algn="r"/>
            <a:r>
              <a:rPr lang="en-US" sz="1400" dirty="0">
                <a:solidFill>
                  <a:schemeClr val="tx1"/>
                </a:solidFill>
                <a:ea typeface="Gill Sans" pitchFamily="20" charset="0"/>
                <a:cs typeface="Gill Sans" pitchFamily="20" charset="0"/>
              </a:rPr>
              <a:t>to deliver payload to,</a:t>
            </a:r>
          </a:p>
          <a:p>
            <a:pPr marL="40182" algn="r"/>
            <a:r>
              <a:rPr lang="en-US" sz="1400" dirty="0">
                <a:solidFill>
                  <a:schemeClr val="tx1"/>
                </a:solidFill>
                <a:ea typeface="Gill Sans" pitchFamily="20" charset="0"/>
                <a:cs typeface="Gill Sans" pitchFamily="20" charset="0"/>
              </a:rPr>
              <a:t>e.g., ICMP (1), UDP (17), TCP (6)</a:t>
            </a:r>
          </a:p>
        </p:txBody>
      </p:sp>
      <p:sp>
        <p:nvSpPr>
          <p:cNvPr id="20522" name="Line 42"/>
          <p:cNvSpPr>
            <a:spLocks noChangeShapeType="1"/>
          </p:cNvSpPr>
          <p:nvPr/>
        </p:nvSpPr>
        <p:spPr bwMode="auto">
          <a:xfrm>
            <a:off x="1321594" y="2145357"/>
            <a:ext cx="405185" cy="263426"/>
          </a:xfrm>
          <a:prstGeom prst="line">
            <a:avLst/>
          </a:prstGeom>
          <a:noFill/>
          <a:ln w="38100" cap="flat">
            <a:solidFill>
              <a:srgbClr val="3365FB"/>
            </a:solidFill>
            <a:prstDash val="solid"/>
            <a:round/>
            <a:headEnd type="none" w="med" len="med"/>
            <a:tailEnd type="triangle" w="med" len="med"/>
          </a:ln>
        </p:spPr>
        <p:txBody>
          <a:bodyPr lIns="0" tIns="0" rIns="0" bIns="0">
            <a:prstTxWarp prst="textNoShape">
              <a:avLst/>
            </a:prstTxWarp>
          </a:bodyPr>
          <a:lstStyle/>
          <a:p>
            <a:endParaRPr lang="en-US"/>
          </a:p>
        </p:txBody>
      </p:sp>
      <p:sp>
        <p:nvSpPr>
          <p:cNvPr id="20523" name="Line 43"/>
          <p:cNvSpPr>
            <a:spLocks noChangeShapeType="1"/>
          </p:cNvSpPr>
          <p:nvPr/>
        </p:nvSpPr>
        <p:spPr bwMode="auto">
          <a:xfrm rot="10800000" flipH="1">
            <a:off x="1902024" y="3543971"/>
            <a:ext cx="1976810" cy="1087189"/>
          </a:xfrm>
          <a:prstGeom prst="line">
            <a:avLst/>
          </a:prstGeom>
          <a:noFill/>
          <a:ln w="38100" cap="flat">
            <a:solidFill>
              <a:srgbClr val="3365FB"/>
            </a:solidFill>
            <a:prstDash val="solid"/>
            <a:round/>
            <a:headEnd type="none" w="med" len="med"/>
            <a:tailEnd type="triangle" w="med" len="med"/>
          </a:ln>
        </p:spPr>
        <p:txBody>
          <a:bodyPr lIns="0" tIns="0" rIns="0" bIns="0">
            <a:prstTxWarp prst="textNoShape">
              <a:avLst/>
            </a:prstTxWarp>
          </a:bodyPr>
          <a:lstStyle/>
          <a:p>
            <a:endParaRPr lang="en-US"/>
          </a:p>
        </p:txBody>
      </p:sp>
      <p:sp>
        <p:nvSpPr>
          <p:cNvPr id="20524" name="Rectangle 44"/>
          <p:cNvSpPr>
            <a:spLocks/>
          </p:cNvSpPr>
          <p:nvPr/>
        </p:nvSpPr>
        <p:spPr bwMode="auto">
          <a:xfrm>
            <a:off x="467693" y="5272980"/>
            <a:ext cx="1109136" cy="861774"/>
          </a:xfrm>
          <a:prstGeom prst="rect">
            <a:avLst/>
          </a:prstGeom>
          <a:noFill/>
          <a:ln w="9525" cap="flat">
            <a:noFill/>
            <a:miter lim="800000"/>
            <a:headEnd type="none" w="med" len="med"/>
            <a:tailEnd type="none" w="med" len="med"/>
          </a:ln>
        </p:spPr>
        <p:txBody>
          <a:bodyPr wrap="none" lIns="0" tIns="0" rIns="40638" bIns="0" anchor="ctr">
            <a:prstTxWarp prst="textNoShape">
              <a:avLst/>
            </a:prstTxWarp>
            <a:spAutoFit/>
          </a:bodyPr>
          <a:lstStyle/>
          <a:p>
            <a:pPr marL="40182"/>
            <a:r>
              <a:rPr lang="en-US" sz="1400" dirty="0">
                <a:solidFill>
                  <a:schemeClr val="tx1"/>
                </a:solidFill>
                <a:ea typeface="Gill Sans" pitchFamily="20" charset="0"/>
                <a:cs typeface="Gill Sans" pitchFamily="20" charset="0"/>
              </a:rPr>
              <a:t>e.g. timestamp,</a:t>
            </a:r>
          </a:p>
          <a:p>
            <a:pPr marL="40182"/>
            <a:r>
              <a:rPr lang="en-US" sz="1400" dirty="0">
                <a:solidFill>
                  <a:schemeClr val="tx1"/>
                </a:solidFill>
                <a:ea typeface="Gill Sans" pitchFamily="20" charset="0"/>
                <a:cs typeface="Gill Sans" pitchFamily="20" charset="0"/>
              </a:rPr>
              <a:t>record route</a:t>
            </a:r>
          </a:p>
          <a:p>
            <a:pPr marL="40182"/>
            <a:r>
              <a:rPr lang="en-US" sz="1400" dirty="0">
                <a:solidFill>
                  <a:schemeClr val="tx1"/>
                </a:solidFill>
                <a:ea typeface="Gill Sans" pitchFamily="20" charset="0"/>
                <a:cs typeface="Gill Sans" pitchFamily="20" charset="0"/>
              </a:rPr>
              <a:t>taken, specify</a:t>
            </a:r>
          </a:p>
          <a:p>
            <a:pPr marL="40182"/>
            <a:r>
              <a:rPr lang="en-US" sz="1400" dirty="0">
                <a:solidFill>
                  <a:schemeClr val="tx1"/>
                </a:solidFill>
                <a:ea typeface="Gill Sans" pitchFamily="20" charset="0"/>
                <a:cs typeface="Gill Sans" pitchFamily="20" charset="0"/>
              </a:rPr>
              <a:t>route</a:t>
            </a:r>
          </a:p>
        </p:txBody>
      </p:sp>
      <p:sp>
        <p:nvSpPr>
          <p:cNvPr id="20525" name="Line 45"/>
          <p:cNvSpPr>
            <a:spLocks noChangeShapeType="1"/>
          </p:cNvSpPr>
          <p:nvPr/>
        </p:nvSpPr>
        <p:spPr bwMode="auto">
          <a:xfrm rot="10800000" flipH="1">
            <a:off x="1794867" y="5331024"/>
            <a:ext cx="440904" cy="194221"/>
          </a:xfrm>
          <a:prstGeom prst="line">
            <a:avLst/>
          </a:prstGeom>
          <a:noFill/>
          <a:ln w="38100" cap="flat">
            <a:solidFill>
              <a:srgbClr val="3365FB"/>
            </a:solidFill>
            <a:prstDash val="solid"/>
            <a:round/>
            <a:headEnd type="none" w="med" len="med"/>
            <a:tailEnd type="triangle" w="med" len="med"/>
          </a:ln>
        </p:spPr>
        <p:txBody>
          <a:bodyPr lIns="0" tIns="0" rIns="0" bIns="0">
            <a:prstTxWarp prst="textNoShape">
              <a:avLst/>
            </a:prstTxWarp>
          </a:bodyPr>
          <a:lstStyle/>
          <a:p>
            <a:endParaRPr lang="en-US"/>
          </a:p>
        </p:txBody>
      </p:sp>
      <p:sp>
        <p:nvSpPr>
          <p:cNvPr id="47" name="Slide Number Placeholder 46"/>
          <p:cNvSpPr>
            <a:spLocks noGrp="1"/>
          </p:cNvSpPr>
          <p:nvPr>
            <p:ph type="sldNum" sz="quarter" idx="12"/>
          </p:nvPr>
        </p:nvSpPr>
        <p:spPr/>
        <p:txBody>
          <a:bodyPr/>
          <a:lstStyle/>
          <a:p>
            <a:fld id="{F4E9DE0C-EFE3-CE47-9792-88F31C147F5B}" type="slidenum">
              <a:rPr lang="en-US" smtClean="0"/>
              <a:pPr/>
              <a:t>21</a:t>
            </a:fld>
            <a:endParaRPr lang="en-US"/>
          </a:p>
        </p:txBody>
      </p:sp>
    </p:spTree>
  </p:cSld>
  <p:clrMapOvr>
    <a:masterClrMapping/>
  </p:clrMapOvr>
  <p:transition xmlns:p14="http://schemas.microsoft.com/office/powerpoint/2010/mai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IP Addressing</a:t>
            </a:r>
          </a:p>
        </p:txBody>
      </p:sp>
      <p:sp>
        <p:nvSpPr>
          <p:cNvPr id="14339" name="Rectangle 3"/>
          <p:cNvSpPr>
            <a:spLocks noGrp="1" noChangeArrowheads="1"/>
          </p:cNvSpPr>
          <p:nvPr>
            <p:ph idx="1"/>
          </p:nvPr>
        </p:nvSpPr>
        <p:spPr/>
        <p:txBody>
          <a:bodyPr/>
          <a:lstStyle/>
          <a:p>
            <a:pPr>
              <a:lnSpc>
                <a:spcPct val="90000"/>
              </a:lnSpc>
            </a:pPr>
            <a:r>
              <a:rPr lang="en-US" sz="2800"/>
              <a:t>IP address used to route datagrams through network.</a:t>
            </a:r>
          </a:p>
          <a:p>
            <a:pPr>
              <a:lnSpc>
                <a:spcPct val="90000"/>
              </a:lnSpc>
            </a:pPr>
            <a:r>
              <a:rPr lang="en-US" sz="2800"/>
              <a:t>IPv4 32 bit address, IPv6 128 bit address.</a:t>
            </a:r>
          </a:p>
          <a:p>
            <a:pPr>
              <a:lnSpc>
                <a:spcPct val="90000"/>
              </a:lnSpc>
            </a:pPr>
            <a:r>
              <a:rPr lang="en-US" sz="2800"/>
              <a:t>Divided into two parts: network and host.</a:t>
            </a:r>
          </a:p>
          <a:p>
            <a:pPr>
              <a:lnSpc>
                <a:spcPct val="90000"/>
              </a:lnSpc>
            </a:pPr>
            <a:r>
              <a:rPr lang="en-US" sz="2800"/>
              <a:t>Network part: Used to route packets. (ZIP code)</a:t>
            </a:r>
          </a:p>
          <a:p>
            <a:pPr>
              <a:lnSpc>
                <a:spcPct val="90000"/>
              </a:lnSpc>
            </a:pPr>
            <a:r>
              <a:rPr lang="en-US" sz="2800"/>
              <a:t>Host part: Used to identify an individual host. (House number)</a:t>
            </a:r>
          </a:p>
          <a:p>
            <a:pPr>
              <a:lnSpc>
                <a:spcPct val="90000"/>
              </a:lnSpc>
            </a:pPr>
            <a:r>
              <a:rPr lang="en-US" sz="2800"/>
              <a:t>Usually represented in dotted decimal notation: 141.211.144.212</a:t>
            </a:r>
          </a:p>
          <a:p>
            <a:pPr>
              <a:lnSpc>
                <a:spcPct val="90000"/>
              </a:lnSpc>
            </a:pPr>
            <a:r>
              <a:rPr lang="en-US" sz="2800"/>
              <a:t>Each number represents 8 bits:  0-255.</a:t>
            </a:r>
          </a:p>
        </p:txBody>
      </p:sp>
      <p:sp>
        <p:nvSpPr>
          <p:cNvPr id="5" name="Slide Number Placeholder 4"/>
          <p:cNvSpPr>
            <a:spLocks noGrp="1"/>
          </p:cNvSpPr>
          <p:nvPr>
            <p:ph type="sldNum" sz="quarter" idx="12"/>
          </p:nvPr>
        </p:nvSpPr>
        <p:spPr/>
        <p:txBody>
          <a:bodyPr/>
          <a:lstStyle/>
          <a:p>
            <a:fld id="{F4E9DE0C-EFE3-CE47-9792-88F31C147F5B}" type="slidenum">
              <a:rPr lang="en-US" smtClean="0"/>
              <a:pPr/>
              <a:t>22</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685800" y="381000"/>
            <a:ext cx="7772400" cy="1143000"/>
          </a:xfrm>
        </p:spPr>
        <p:txBody>
          <a:bodyPr>
            <a:normAutofit fontScale="90000"/>
          </a:bodyPr>
          <a:lstStyle/>
          <a:p>
            <a:r>
              <a:rPr lang="en-GB" dirty="0"/>
              <a:t>Decimal representation of Internet </a:t>
            </a:r>
            <a:r>
              <a:rPr lang="en-GB" dirty="0" smtClean="0"/>
              <a:t>addresses</a:t>
            </a:r>
            <a:endParaRPr lang="en-GB" sz="2400" dirty="0"/>
          </a:p>
        </p:txBody>
      </p:sp>
      <p:sp>
        <p:nvSpPr>
          <p:cNvPr id="285699" name="Rectangle 3"/>
          <p:cNvSpPr>
            <a:spLocks noChangeArrowheads="1"/>
          </p:cNvSpPr>
          <p:nvPr/>
        </p:nvSpPr>
        <p:spPr bwMode="auto">
          <a:xfrm>
            <a:off x="3470275" y="2012950"/>
            <a:ext cx="1081088" cy="2998788"/>
          </a:xfrm>
          <a:prstGeom prst="rect">
            <a:avLst/>
          </a:prstGeom>
          <a:solidFill>
            <a:srgbClr val="FFDC99"/>
          </a:solidFill>
          <a:ln w="9525">
            <a:noFill/>
            <a:miter lim="800000"/>
            <a:headEnd/>
            <a:tailEnd/>
          </a:ln>
        </p:spPr>
        <p:txBody>
          <a:bodyPr>
            <a:prstTxWarp prst="textNoShape">
              <a:avLst/>
            </a:prstTxWarp>
          </a:bodyPr>
          <a:lstStyle/>
          <a:p>
            <a:endParaRPr lang="en-US"/>
          </a:p>
        </p:txBody>
      </p:sp>
      <p:sp>
        <p:nvSpPr>
          <p:cNvPr id="285700" name="Rectangle 4"/>
          <p:cNvSpPr>
            <a:spLocks noChangeArrowheads="1"/>
          </p:cNvSpPr>
          <p:nvPr/>
        </p:nvSpPr>
        <p:spPr bwMode="auto">
          <a:xfrm>
            <a:off x="3470275" y="2012950"/>
            <a:ext cx="1101725" cy="3019425"/>
          </a:xfrm>
          <a:prstGeom prst="rect">
            <a:avLst/>
          </a:prstGeom>
          <a:noFill/>
          <a:ln w="20638">
            <a:solidFill>
              <a:srgbClr val="FFDC99"/>
            </a:solidFill>
            <a:miter lim="800000"/>
            <a:headEnd/>
            <a:tailEnd/>
          </a:ln>
        </p:spPr>
        <p:txBody>
          <a:bodyPr>
            <a:prstTxWarp prst="textNoShape">
              <a:avLst/>
            </a:prstTxWarp>
          </a:bodyPr>
          <a:lstStyle/>
          <a:p>
            <a:endParaRPr lang="en-US"/>
          </a:p>
        </p:txBody>
      </p:sp>
      <p:sp>
        <p:nvSpPr>
          <p:cNvPr id="285701" name="Rectangle 5"/>
          <p:cNvSpPr>
            <a:spLocks noChangeArrowheads="1"/>
          </p:cNvSpPr>
          <p:nvPr/>
        </p:nvSpPr>
        <p:spPr bwMode="auto">
          <a:xfrm>
            <a:off x="4735513" y="2033588"/>
            <a:ext cx="1081087" cy="2978150"/>
          </a:xfrm>
          <a:prstGeom prst="rect">
            <a:avLst/>
          </a:prstGeom>
          <a:solidFill>
            <a:srgbClr val="FFDC99"/>
          </a:solidFill>
          <a:ln w="9525">
            <a:noFill/>
            <a:miter lim="800000"/>
            <a:headEnd/>
            <a:tailEnd/>
          </a:ln>
        </p:spPr>
        <p:txBody>
          <a:bodyPr>
            <a:prstTxWarp prst="textNoShape">
              <a:avLst/>
            </a:prstTxWarp>
          </a:bodyPr>
          <a:lstStyle/>
          <a:p>
            <a:endParaRPr lang="en-US"/>
          </a:p>
        </p:txBody>
      </p:sp>
      <p:sp>
        <p:nvSpPr>
          <p:cNvPr id="285702" name="Rectangle 6"/>
          <p:cNvSpPr>
            <a:spLocks noChangeArrowheads="1"/>
          </p:cNvSpPr>
          <p:nvPr/>
        </p:nvSpPr>
        <p:spPr bwMode="auto">
          <a:xfrm>
            <a:off x="4735513" y="2033588"/>
            <a:ext cx="1101725" cy="2998787"/>
          </a:xfrm>
          <a:prstGeom prst="rect">
            <a:avLst/>
          </a:prstGeom>
          <a:noFill/>
          <a:ln w="20638">
            <a:solidFill>
              <a:srgbClr val="FFDC99"/>
            </a:solidFill>
            <a:miter lim="800000"/>
            <a:headEnd/>
            <a:tailEnd/>
          </a:ln>
        </p:spPr>
        <p:txBody>
          <a:bodyPr>
            <a:prstTxWarp prst="textNoShape">
              <a:avLst/>
            </a:prstTxWarp>
          </a:bodyPr>
          <a:lstStyle/>
          <a:p>
            <a:endParaRPr lang="en-US"/>
          </a:p>
        </p:txBody>
      </p:sp>
      <p:sp>
        <p:nvSpPr>
          <p:cNvPr id="285703" name="Rectangle 7"/>
          <p:cNvSpPr>
            <a:spLocks noChangeArrowheads="1"/>
          </p:cNvSpPr>
          <p:nvPr/>
        </p:nvSpPr>
        <p:spPr bwMode="auto">
          <a:xfrm>
            <a:off x="5999163" y="2033588"/>
            <a:ext cx="1081087" cy="2998787"/>
          </a:xfrm>
          <a:prstGeom prst="rect">
            <a:avLst/>
          </a:prstGeom>
          <a:solidFill>
            <a:srgbClr val="FFDC99"/>
          </a:solidFill>
          <a:ln w="9525">
            <a:noFill/>
            <a:miter lim="800000"/>
            <a:headEnd/>
            <a:tailEnd/>
          </a:ln>
        </p:spPr>
        <p:txBody>
          <a:bodyPr>
            <a:prstTxWarp prst="textNoShape">
              <a:avLst/>
            </a:prstTxWarp>
          </a:bodyPr>
          <a:lstStyle/>
          <a:p>
            <a:endParaRPr lang="en-US"/>
          </a:p>
        </p:txBody>
      </p:sp>
      <p:sp>
        <p:nvSpPr>
          <p:cNvPr id="285704" name="Rectangle 8"/>
          <p:cNvSpPr>
            <a:spLocks noChangeArrowheads="1"/>
          </p:cNvSpPr>
          <p:nvPr/>
        </p:nvSpPr>
        <p:spPr bwMode="auto">
          <a:xfrm>
            <a:off x="5999163" y="2033588"/>
            <a:ext cx="1101725" cy="3019425"/>
          </a:xfrm>
          <a:prstGeom prst="rect">
            <a:avLst/>
          </a:prstGeom>
          <a:noFill/>
          <a:ln w="20638">
            <a:solidFill>
              <a:srgbClr val="FFDC99"/>
            </a:solidFill>
            <a:miter lim="800000"/>
            <a:headEnd/>
            <a:tailEnd/>
          </a:ln>
        </p:spPr>
        <p:txBody>
          <a:bodyPr>
            <a:prstTxWarp prst="textNoShape">
              <a:avLst/>
            </a:prstTxWarp>
          </a:bodyPr>
          <a:lstStyle/>
          <a:p>
            <a:endParaRPr lang="en-US"/>
          </a:p>
        </p:txBody>
      </p:sp>
      <p:sp>
        <p:nvSpPr>
          <p:cNvPr id="285705" name="Rectangle 9"/>
          <p:cNvSpPr>
            <a:spLocks noChangeArrowheads="1"/>
          </p:cNvSpPr>
          <p:nvPr/>
        </p:nvSpPr>
        <p:spPr bwMode="auto">
          <a:xfrm>
            <a:off x="2206625" y="2012950"/>
            <a:ext cx="1081088" cy="2959100"/>
          </a:xfrm>
          <a:prstGeom prst="rect">
            <a:avLst/>
          </a:prstGeom>
          <a:solidFill>
            <a:srgbClr val="FFDC99"/>
          </a:solidFill>
          <a:ln w="9525">
            <a:noFill/>
            <a:miter lim="800000"/>
            <a:headEnd/>
            <a:tailEnd/>
          </a:ln>
        </p:spPr>
        <p:txBody>
          <a:bodyPr>
            <a:prstTxWarp prst="textNoShape">
              <a:avLst/>
            </a:prstTxWarp>
          </a:bodyPr>
          <a:lstStyle/>
          <a:p>
            <a:endParaRPr lang="en-US"/>
          </a:p>
        </p:txBody>
      </p:sp>
      <p:sp>
        <p:nvSpPr>
          <p:cNvPr id="285706" name="Rectangle 10"/>
          <p:cNvSpPr>
            <a:spLocks noChangeArrowheads="1"/>
          </p:cNvSpPr>
          <p:nvPr/>
        </p:nvSpPr>
        <p:spPr bwMode="auto">
          <a:xfrm>
            <a:off x="2206625" y="2012950"/>
            <a:ext cx="1100138" cy="2978150"/>
          </a:xfrm>
          <a:prstGeom prst="rect">
            <a:avLst/>
          </a:prstGeom>
          <a:noFill/>
          <a:ln w="20638">
            <a:solidFill>
              <a:srgbClr val="FFDC99"/>
            </a:solidFill>
            <a:miter lim="800000"/>
            <a:headEnd/>
            <a:tailEnd/>
          </a:ln>
        </p:spPr>
        <p:txBody>
          <a:bodyPr>
            <a:prstTxWarp prst="textNoShape">
              <a:avLst/>
            </a:prstTxWarp>
          </a:bodyPr>
          <a:lstStyle/>
          <a:p>
            <a:endParaRPr lang="en-US"/>
          </a:p>
        </p:txBody>
      </p:sp>
      <p:sp>
        <p:nvSpPr>
          <p:cNvPr id="285707" name="Rectangle 11"/>
          <p:cNvSpPr>
            <a:spLocks noChangeArrowheads="1"/>
          </p:cNvSpPr>
          <p:nvPr/>
        </p:nvSpPr>
        <p:spPr bwMode="auto">
          <a:xfrm>
            <a:off x="2470150" y="1860550"/>
            <a:ext cx="495300" cy="198438"/>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octet 1</a:t>
            </a:r>
            <a:endParaRPr lang="en-GB" sz="2400" u="none">
              <a:latin typeface="Times" pitchFamily="-106" charset="0"/>
            </a:endParaRPr>
          </a:p>
        </p:txBody>
      </p:sp>
      <p:sp>
        <p:nvSpPr>
          <p:cNvPr id="285708" name="Rectangle 12"/>
          <p:cNvSpPr>
            <a:spLocks noChangeArrowheads="1"/>
          </p:cNvSpPr>
          <p:nvPr/>
        </p:nvSpPr>
        <p:spPr bwMode="auto">
          <a:xfrm>
            <a:off x="3706813" y="1860550"/>
            <a:ext cx="495300" cy="198438"/>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octet 2</a:t>
            </a:r>
            <a:endParaRPr lang="en-GB" sz="2400" u="none">
              <a:latin typeface="Times" pitchFamily="-106" charset="0"/>
            </a:endParaRPr>
          </a:p>
        </p:txBody>
      </p:sp>
      <p:sp>
        <p:nvSpPr>
          <p:cNvPr id="285709" name="Rectangle 13"/>
          <p:cNvSpPr>
            <a:spLocks noChangeArrowheads="1"/>
          </p:cNvSpPr>
          <p:nvPr/>
        </p:nvSpPr>
        <p:spPr bwMode="auto">
          <a:xfrm>
            <a:off x="4972050" y="1860550"/>
            <a:ext cx="495300" cy="198438"/>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octet 3</a:t>
            </a:r>
            <a:endParaRPr lang="en-GB" sz="2400" u="none">
              <a:latin typeface="Times" pitchFamily="-106" charset="0"/>
            </a:endParaRPr>
          </a:p>
        </p:txBody>
      </p:sp>
      <p:sp>
        <p:nvSpPr>
          <p:cNvPr id="285710" name="Rectangle 14"/>
          <p:cNvSpPr>
            <a:spLocks noChangeArrowheads="1"/>
          </p:cNvSpPr>
          <p:nvPr/>
        </p:nvSpPr>
        <p:spPr bwMode="auto">
          <a:xfrm>
            <a:off x="1403350" y="2451100"/>
            <a:ext cx="614363" cy="198438"/>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Class A:</a:t>
            </a:r>
            <a:endParaRPr lang="en-GB" sz="2400" u="none">
              <a:latin typeface="Times" pitchFamily="-106" charset="0"/>
            </a:endParaRPr>
          </a:p>
        </p:txBody>
      </p:sp>
      <p:sp>
        <p:nvSpPr>
          <p:cNvPr id="285711" name="Rectangle 15"/>
          <p:cNvSpPr>
            <a:spLocks noChangeArrowheads="1"/>
          </p:cNvSpPr>
          <p:nvPr/>
        </p:nvSpPr>
        <p:spPr bwMode="auto">
          <a:xfrm>
            <a:off x="2417763" y="2471738"/>
            <a:ext cx="596900" cy="198437"/>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1 to 127</a:t>
            </a:r>
            <a:endParaRPr lang="en-GB" sz="2400" u="none">
              <a:latin typeface="Times" pitchFamily="-106" charset="0"/>
            </a:endParaRPr>
          </a:p>
        </p:txBody>
      </p:sp>
      <p:sp>
        <p:nvSpPr>
          <p:cNvPr id="285712" name="Rectangle 16"/>
          <p:cNvSpPr>
            <a:spLocks noChangeArrowheads="1"/>
          </p:cNvSpPr>
          <p:nvPr/>
        </p:nvSpPr>
        <p:spPr bwMode="auto">
          <a:xfrm>
            <a:off x="3654425" y="4205288"/>
            <a:ext cx="596900" cy="198437"/>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0 to 255</a:t>
            </a:r>
            <a:endParaRPr lang="en-GB" sz="2400" u="none">
              <a:latin typeface="Times" pitchFamily="-106" charset="0"/>
            </a:endParaRPr>
          </a:p>
        </p:txBody>
      </p:sp>
      <p:sp>
        <p:nvSpPr>
          <p:cNvPr id="285713" name="Rectangle 17"/>
          <p:cNvSpPr>
            <a:spLocks noChangeArrowheads="1"/>
          </p:cNvSpPr>
          <p:nvPr/>
        </p:nvSpPr>
        <p:spPr bwMode="auto">
          <a:xfrm>
            <a:off x="4918075" y="4205288"/>
            <a:ext cx="596900" cy="198437"/>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0 to 255</a:t>
            </a:r>
            <a:endParaRPr lang="en-GB" sz="2400" u="none">
              <a:latin typeface="Times" pitchFamily="-106" charset="0"/>
            </a:endParaRPr>
          </a:p>
        </p:txBody>
      </p:sp>
      <p:sp>
        <p:nvSpPr>
          <p:cNvPr id="285714" name="Rectangle 18"/>
          <p:cNvSpPr>
            <a:spLocks noChangeArrowheads="1"/>
          </p:cNvSpPr>
          <p:nvPr/>
        </p:nvSpPr>
        <p:spPr bwMode="auto">
          <a:xfrm>
            <a:off x="6242050" y="4205288"/>
            <a:ext cx="596900" cy="198437"/>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1 to 254</a:t>
            </a:r>
            <a:endParaRPr lang="en-GB" sz="2400" u="none">
              <a:latin typeface="Times" pitchFamily="-106" charset="0"/>
            </a:endParaRPr>
          </a:p>
        </p:txBody>
      </p:sp>
      <p:sp>
        <p:nvSpPr>
          <p:cNvPr id="285715" name="Rectangle 19"/>
          <p:cNvSpPr>
            <a:spLocks noChangeArrowheads="1"/>
          </p:cNvSpPr>
          <p:nvPr/>
        </p:nvSpPr>
        <p:spPr bwMode="auto">
          <a:xfrm>
            <a:off x="1403350" y="3022600"/>
            <a:ext cx="614363" cy="198438"/>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Class B:</a:t>
            </a:r>
            <a:endParaRPr lang="en-GB" sz="2400" u="none">
              <a:latin typeface="Times" pitchFamily="-106" charset="0"/>
            </a:endParaRPr>
          </a:p>
        </p:txBody>
      </p:sp>
      <p:sp>
        <p:nvSpPr>
          <p:cNvPr id="285716" name="Rectangle 20"/>
          <p:cNvSpPr>
            <a:spLocks noChangeArrowheads="1"/>
          </p:cNvSpPr>
          <p:nvPr/>
        </p:nvSpPr>
        <p:spPr bwMode="auto">
          <a:xfrm>
            <a:off x="2325688" y="3043238"/>
            <a:ext cx="781050" cy="198437"/>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128 to 191</a:t>
            </a:r>
            <a:endParaRPr lang="en-GB" sz="2400" u="none">
              <a:latin typeface="Times" pitchFamily="-106" charset="0"/>
            </a:endParaRPr>
          </a:p>
        </p:txBody>
      </p:sp>
      <p:sp>
        <p:nvSpPr>
          <p:cNvPr id="285717" name="Rectangle 21"/>
          <p:cNvSpPr>
            <a:spLocks noChangeArrowheads="1"/>
          </p:cNvSpPr>
          <p:nvPr/>
        </p:nvSpPr>
        <p:spPr bwMode="auto">
          <a:xfrm>
            <a:off x="1403350" y="3614738"/>
            <a:ext cx="623888" cy="198437"/>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Class C:</a:t>
            </a:r>
            <a:endParaRPr lang="en-GB" sz="2400" u="none">
              <a:latin typeface="Times" pitchFamily="-106" charset="0"/>
            </a:endParaRPr>
          </a:p>
        </p:txBody>
      </p:sp>
      <p:sp>
        <p:nvSpPr>
          <p:cNvPr id="285718" name="Rectangle 22"/>
          <p:cNvSpPr>
            <a:spLocks noChangeArrowheads="1"/>
          </p:cNvSpPr>
          <p:nvPr/>
        </p:nvSpPr>
        <p:spPr bwMode="auto">
          <a:xfrm>
            <a:off x="2301875" y="3633788"/>
            <a:ext cx="825500" cy="198437"/>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192 to 223 </a:t>
            </a:r>
            <a:endParaRPr lang="en-GB" sz="2400" u="none">
              <a:latin typeface="Times" pitchFamily="-106" charset="0"/>
            </a:endParaRPr>
          </a:p>
        </p:txBody>
      </p:sp>
      <p:sp>
        <p:nvSpPr>
          <p:cNvPr id="285719" name="Rectangle 23"/>
          <p:cNvSpPr>
            <a:spLocks noChangeArrowheads="1"/>
          </p:cNvSpPr>
          <p:nvPr/>
        </p:nvSpPr>
        <p:spPr bwMode="auto">
          <a:xfrm>
            <a:off x="2301875" y="4205288"/>
            <a:ext cx="825500" cy="198437"/>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224 to 239 </a:t>
            </a:r>
            <a:endParaRPr lang="en-GB" sz="2400" u="none">
              <a:latin typeface="Times" pitchFamily="-106" charset="0"/>
            </a:endParaRPr>
          </a:p>
        </p:txBody>
      </p:sp>
      <p:sp>
        <p:nvSpPr>
          <p:cNvPr id="285720" name="Rectangle 24"/>
          <p:cNvSpPr>
            <a:spLocks noChangeArrowheads="1"/>
          </p:cNvSpPr>
          <p:nvPr/>
        </p:nvSpPr>
        <p:spPr bwMode="auto">
          <a:xfrm>
            <a:off x="561975" y="4184650"/>
            <a:ext cx="1430338" cy="198438"/>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Class D (multicast):</a:t>
            </a:r>
            <a:endParaRPr lang="en-GB" sz="2400" u="none">
              <a:latin typeface="Times" pitchFamily="-106" charset="0"/>
            </a:endParaRPr>
          </a:p>
        </p:txBody>
      </p:sp>
      <p:sp>
        <p:nvSpPr>
          <p:cNvPr id="285721" name="Rectangle 25"/>
          <p:cNvSpPr>
            <a:spLocks noChangeArrowheads="1"/>
          </p:cNvSpPr>
          <p:nvPr/>
        </p:nvSpPr>
        <p:spPr bwMode="auto">
          <a:xfrm>
            <a:off x="3549650" y="3368675"/>
            <a:ext cx="815975" cy="198438"/>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Network ID</a:t>
            </a:r>
            <a:endParaRPr lang="en-GB" sz="2400" u="none">
              <a:latin typeface="Times" pitchFamily="-106" charset="0"/>
            </a:endParaRPr>
          </a:p>
        </p:txBody>
      </p:sp>
      <p:sp>
        <p:nvSpPr>
          <p:cNvPr id="285722" name="Rectangle 26"/>
          <p:cNvSpPr>
            <a:spLocks noChangeArrowheads="1"/>
          </p:cNvSpPr>
          <p:nvPr/>
        </p:nvSpPr>
        <p:spPr bwMode="auto">
          <a:xfrm>
            <a:off x="2960688" y="2778125"/>
            <a:ext cx="815975" cy="198438"/>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Network ID</a:t>
            </a:r>
            <a:endParaRPr lang="en-GB" sz="2400" u="none">
              <a:latin typeface="Times" pitchFamily="-106" charset="0"/>
            </a:endParaRPr>
          </a:p>
        </p:txBody>
      </p:sp>
      <p:sp>
        <p:nvSpPr>
          <p:cNvPr id="285723" name="Rectangle 27"/>
          <p:cNvSpPr>
            <a:spLocks noChangeArrowheads="1"/>
          </p:cNvSpPr>
          <p:nvPr/>
        </p:nvSpPr>
        <p:spPr bwMode="auto">
          <a:xfrm>
            <a:off x="2312988" y="2165350"/>
            <a:ext cx="815975" cy="198438"/>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Network ID</a:t>
            </a:r>
            <a:endParaRPr lang="en-GB" sz="2400" u="none">
              <a:latin typeface="Times" pitchFamily="-106" charset="0"/>
            </a:endParaRPr>
          </a:p>
        </p:txBody>
      </p:sp>
      <p:sp>
        <p:nvSpPr>
          <p:cNvPr id="285724" name="Rectangle 28"/>
          <p:cNvSpPr>
            <a:spLocks noChangeArrowheads="1"/>
          </p:cNvSpPr>
          <p:nvPr/>
        </p:nvSpPr>
        <p:spPr bwMode="auto">
          <a:xfrm>
            <a:off x="5613400" y="2778125"/>
            <a:ext cx="550863" cy="198438"/>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Host ID</a:t>
            </a:r>
            <a:endParaRPr lang="en-GB" sz="2400" u="none">
              <a:latin typeface="Times" pitchFamily="-106" charset="0"/>
            </a:endParaRPr>
          </a:p>
        </p:txBody>
      </p:sp>
      <p:sp>
        <p:nvSpPr>
          <p:cNvPr id="285725" name="Rectangle 29"/>
          <p:cNvSpPr>
            <a:spLocks noChangeArrowheads="1"/>
          </p:cNvSpPr>
          <p:nvPr/>
        </p:nvSpPr>
        <p:spPr bwMode="auto">
          <a:xfrm>
            <a:off x="4946650" y="2165350"/>
            <a:ext cx="550863" cy="198438"/>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Host ID</a:t>
            </a:r>
            <a:endParaRPr lang="en-GB" sz="2400" u="none">
              <a:latin typeface="Times" pitchFamily="-106" charset="0"/>
            </a:endParaRPr>
          </a:p>
        </p:txBody>
      </p:sp>
      <p:sp>
        <p:nvSpPr>
          <p:cNvPr id="285726" name="Rectangle 30"/>
          <p:cNvSpPr>
            <a:spLocks noChangeArrowheads="1"/>
          </p:cNvSpPr>
          <p:nvPr/>
        </p:nvSpPr>
        <p:spPr bwMode="auto">
          <a:xfrm>
            <a:off x="6269038" y="3368675"/>
            <a:ext cx="550862" cy="198438"/>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Host ID</a:t>
            </a:r>
            <a:endParaRPr lang="en-GB" sz="2400" u="none">
              <a:latin typeface="Times" pitchFamily="-106" charset="0"/>
            </a:endParaRPr>
          </a:p>
        </p:txBody>
      </p:sp>
      <p:sp>
        <p:nvSpPr>
          <p:cNvPr id="285727" name="Rectangle 31"/>
          <p:cNvSpPr>
            <a:spLocks noChangeArrowheads="1"/>
          </p:cNvSpPr>
          <p:nvPr/>
        </p:nvSpPr>
        <p:spPr bwMode="auto">
          <a:xfrm>
            <a:off x="4002088" y="3940175"/>
            <a:ext cx="1284287" cy="198438"/>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Multicast address</a:t>
            </a:r>
            <a:endParaRPr lang="en-GB" sz="2400" u="none">
              <a:latin typeface="Times" pitchFamily="-106" charset="0"/>
            </a:endParaRPr>
          </a:p>
        </p:txBody>
      </p:sp>
      <p:sp>
        <p:nvSpPr>
          <p:cNvPr id="285728" name="Freeform 32"/>
          <p:cNvSpPr>
            <a:spLocks/>
          </p:cNvSpPr>
          <p:nvPr/>
        </p:nvSpPr>
        <p:spPr bwMode="auto">
          <a:xfrm>
            <a:off x="2144713" y="2360613"/>
            <a:ext cx="611187" cy="80962"/>
          </a:xfrm>
          <a:custGeom>
            <a:avLst/>
            <a:gdLst/>
            <a:ahLst/>
            <a:cxnLst>
              <a:cxn ang="0">
                <a:pos x="0" y="51"/>
              </a:cxn>
              <a:cxn ang="0">
                <a:pos x="0" y="0"/>
              </a:cxn>
              <a:cxn ang="0">
                <a:pos x="385" y="0"/>
              </a:cxn>
            </a:cxnLst>
            <a:rect l="0" t="0" r="r" b="b"/>
            <a:pathLst>
              <a:path w="385" h="51">
                <a:moveTo>
                  <a:pt x="0" y="51"/>
                </a:moveTo>
                <a:lnTo>
                  <a:pt x="0" y="0"/>
                </a:lnTo>
                <a:lnTo>
                  <a:pt x="385" y="0"/>
                </a:lnTo>
              </a:path>
            </a:pathLst>
          </a:custGeom>
          <a:noFill/>
          <a:ln w="20638">
            <a:solidFill>
              <a:srgbClr val="000000"/>
            </a:solidFill>
            <a:prstDash val="solid"/>
            <a:round/>
            <a:headEnd/>
            <a:tailEnd/>
          </a:ln>
        </p:spPr>
        <p:txBody>
          <a:bodyPr>
            <a:prstTxWarp prst="textNoShape">
              <a:avLst/>
            </a:prstTxWarp>
          </a:bodyPr>
          <a:lstStyle/>
          <a:p>
            <a:endParaRPr lang="en-US"/>
          </a:p>
        </p:txBody>
      </p:sp>
      <p:sp>
        <p:nvSpPr>
          <p:cNvPr id="285729" name="Freeform 33"/>
          <p:cNvSpPr>
            <a:spLocks/>
          </p:cNvSpPr>
          <p:nvPr/>
        </p:nvSpPr>
        <p:spPr bwMode="auto">
          <a:xfrm>
            <a:off x="2736850" y="2360613"/>
            <a:ext cx="569913" cy="80962"/>
          </a:xfrm>
          <a:custGeom>
            <a:avLst/>
            <a:gdLst/>
            <a:ahLst/>
            <a:cxnLst>
              <a:cxn ang="0">
                <a:pos x="359" y="51"/>
              </a:cxn>
              <a:cxn ang="0">
                <a:pos x="359" y="0"/>
              </a:cxn>
              <a:cxn ang="0">
                <a:pos x="0" y="0"/>
              </a:cxn>
            </a:cxnLst>
            <a:rect l="0" t="0" r="r" b="b"/>
            <a:pathLst>
              <a:path w="359" h="51">
                <a:moveTo>
                  <a:pt x="359" y="51"/>
                </a:moveTo>
                <a:lnTo>
                  <a:pt x="359" y="0"/>
                </a:lnTo>
                <a:lnTo>
                  <a:pt x="0" y="0"/>
                </a:lnTo>
              </a:path>
            </a:pathLst>
          </a:custGeom>
          <a:noFill/>
          <a:ln w="20638">
            <a:solidFill>
              <a:srgbClr val="000000"/>
            </a:solidFill>
            <a:prstDash val="solid"/>
            <a:round/>
            <a:headEnd/>
            <a:tailEnd/>
          </a:ln>
        </p:spPr>
        <p:txBody>
          <a:bodyPr>
            <a:prstTxWarp prst="textNoShape">
              <a:avLst/>
            </a:prstTxWarp>
          </a:bodyPr>
          <a:lstStyle/>
          <a:p>
            <a:endParaRPr lang="en-US"/>
          </a:p>
        </p:txBody>
      </p:sp>
      <p:sp>
        <p:nvSpPr>
          <p:cNvPr id="285730" name="Freeform 34"/>
          <p:cNvSpPr>
            <a:spLocks/>
          </p:cNvSpPr>
          <p:nvPr/>
        </p:nvSpPr>
        <p:spPr bwMode="auto">
          <a:xfrm>
            <a:off x="2144713" y="2952750"/>
            <a:ext cx="1265237" cy="80963"/>
          </a:xfrm>
          <a:custGeom>
            <a:avLst/>
            <a:gdLst/>
            <a:ahLst/>
            <a:cxnLst>
              <a:cxn ang="0">
                <a:pos x="0" y="51"/>
              </a:cxn>
              <a:cxn ang="0">
                <a:pos x="0" y="0"/>
              </a:cxn>
              <a:cxn ang="0">
                <a:pos x="797" y="0"/>
              </a:cxn>
            </a:cxnLst>
            <a:rect l="0" t="0" r="r" b="b"/>
            <a:pathLst>
              <a:path w="797" h="51">
                <a:moveTo>
                  <a:pt x="0" y="51"/>
                </a:moveTo>
                <a:lnTo>
                  <a:pt x="0" y="0"/>
                </a:lnTo>
                <a:lnTo>
                  <a:pt x="797" y="0"/>
                </a:lnTo>
              </a:path>
            </a:pathLst>
          </a:custGeom>
          <a:noFill/>
          <a:ln w="20638">
            <a:solidFill>
              <a:srgbClr val="000000"/>
            </a:solidFill>
            <a:prstDash val="solid"/>
            <a:round/>
            <a:headEnd/>
            <a:tailEnd/>
          </a:ln>
        </p:spPr>
        <p:txBody>
          <a:bodyPr>
            <a:prstTxWarp prst="textNoShape">
              <a:avLst/>
            </a:prstTxWarp>
          </a:bodyPr>
          <a:lstStyle/>
          <a:p>
            <a:endParaRPr lang="en-US"/>
          </a:p>
        </p:txBody>
      </p:sp>
      <p:sp>
        <p:nvSpPr>
          <p:cNvPr id="285731" name="Freeform 35"/>
          <p:cNvSpPr>
            <a:spLocks/>
          </p:cNvSpPr>
          <p:nvPr/>
        </p:nvSpPr>
        <p:spPr bwMode="auto">
          <a:xfrm>
            <a:off x="3368675" y="2952750"/>
            <a:ext cx="1182688" cy="80963"/>
          </a:xfrm>
          <a:custGeom>
            <a:avLst/>
            <a:gdLst/>
            <a:ahLst/>
            <a:cxnLst>
              <a:cxn ang="0">
                <a:pos x="745" y="51"/>
              </a:cxn>
              <a:cxn ang="0">
                <a:pos x="745" y="0"/>
              </a:cxn>
              <a:cxn ang="0">
                <a:pos x="0" y="0"/>
              </a:cxn>
            </a:cxnLst>
            <a:rect l="0" t="0" r="r" b="b"/>
            <a:pathLst>
              <a:path w="745" h="51">
                <a:moveTo>
                  <a:pt x="745" y="51"/>
                </a:moveTo>
                <a:lnTo>
                  <a:pt x="745" y="0"/>
                </a:lnTo>
                <a:lnTo>
                  <a:pt x="0" y="0"/>
                </a:lnTo>
              </a:path>
            </a:pathLst>
          </a:custGeom>
          <a:noFill/>
          <a:ln w="20638">
            <a:solidFill>
              <a:srgbClr val="000000"/>
            </a:solidFill>
            <a:prstDash val="solid"/>
            <a:round/>
            <a:headEnd/>
            <a:tailEnd/>
          </a:ln>
        </p:spPr>
        <p:txBody>
          <a:bodyPr>
            <a:prstTxWarp prst="textNoShape">
              <a:avLst/>
            </a:prstTxWarp>
          </a:bodyPr>
          <a:lstStyle/>
          <a:p>
            <a:endParaRPr lang="en-US"/>
          </a:p>
        </p:txBody>
      </p:sp>
      <p:sp>
        <p:nvSpPr>
          <p:cNvPr id="285732" name="Freeform 36"/>
          <p:cNvSpPr>
            <a:spLocks/>
          </p:cNvSpPr>
          <p:nvPr/>
        </p:nvSpPr>
        <p:spPr bwMode="auto">
          <a:xfrm>
            <a:off x="2144713" y="3522663"/>
            <a:ext cx="1917700" cy="82550"/>
          </a:xfrm>
          <a:custGeom>
            <a:avLst/>
            <a:gdLst/>
            <a:ahLst/>
            <a:cxnLst>
              <a:cxn ang="0">
                <a:pos x="0" y="52"/>
              </a:cxn>
              <a:cxn ang="0">
                <a:pos x="0" y="0"/>
              </a:cxn>
              <a:cxn ang="0">
                <a:pos x="1208" y="0"/>
              </a:cxn>
            </a:cxnLst>
            <a:rect l="0" t="0" r="r" b="b"/>
            <a:pathLst>
              <a:path w="1208" h="52">
                <a:moveTo>
                  <a:pt x="0" y="52"/>
                </a:moveTo>
                <a:lnTo>
                  <a:pt x="0" y="0"/>
                </a:lnTo>
                <a:lnTo>
                  <a:pt x="1208" y="0"/>
                </a:lnTo>
              </a:path>
            </a:pathLst>
          </a:custGeom>
          <a:noFill/>
          <a:ln w="20638">
            <a:solidFill>
              <a:srgbClr val="000000"/>
            </a:solidFill>
            <a:prstDash val="solid"/>
            <a:round/>
            <a:headEnd/>
            <a:tailEnd/>
          </a:ln>
        </p:spPr>
        <p:txBody>
          <a:bodyPr>
            <a:prstTxWarp prst="textNoShape">
              <a:avLst/>
            </a:prstTxWarp>
          </a:bodyPr>
          <a:lstStyle/>
          <a:p>
            <a:endParaRPr lang="en-US"/>
          </a:p>
        </p:txBody>
      </p:sp>
      <p:sp>
        <p:nvSpPr>
          <p:cNvPr id="285733" name="Freeform 37"/>
          <p:cNvSpPr>
            <a:spLocks/>
          </p:cNvSpPr>
          <p:nvPr/>
        </p:nvSpPr>
        <p:spPr bwMode="auto">
          <a:xfrm>
            <a:off x="4021138" y="3522663"/>
            <a:ext cx="1816100" cy="82550"/>
          </a:xfrm>
          <a:custGeom>
            <a:avLst/>
            <a:gdLst/>
            <a:ahLst/>
            <a:cxnLst>
              <a:cxn ang="0">
                <a:pos x="1144" y="52"/>
              </a:cxn>
              <a:cxn ang="0">
                <a:pos x="1144" y="0"/>
              </a:cxn>
              <a:cxn ang="0">
                <a:pos x="0" y="0"/>
              </a:cxn>
            </a:cxnLst>
            <a:rect l="0" t="0" r="r" b="b"/>
            <a:pathLst>
              <a:path w="1144" h="52">
                <a:moveTo>
                  <a:pt x="1144" y="52"/>
                </a:moveTo>
                <a:lnTo>
                  <a:pt x="1144" y="0"/>
                </a:lnTo>
                <a:lnTo>
                  <a:pt x="0" y="0"/>
                </a:lnTo>
              </a:path>
            </a:pathLst>
          </a:custGeom>
          <a:noFill/>
          <a:ln w="20638">
            <a:solidFill>
              <a:srgbClr val="000000"/>
            </a:solidFill>
            <a:prstDash val="solid"/>
            <a:round/>
            <a:headEnd/>
            <a:tailEnd/>
          </a:ln>
        </p:spPr>
        <p:txBody>
          <a:bodyPr>
            <a:prstTxWarp prst="textNoShape">
              <a:avLst/>
            </a:prstTxWarp>
          </a:bodyPr>
          <a:lstStyle/>
          <a:p>
            <a:endParaRPr lang="en-US"/>
          </a:p>
        </p:txBody>
      </p:sp>
      <p:sp>
        <p:nvSpPr>
          <p:cNvPr id="285734" name="Freeform 38"/>
          <p:cNvSpPr>
            <a:spLocks/>
          </p:cNvSpPr>
          <p:nvPr/>
        </p:nvSpPr>
        <p:spPr bwMode="auto">
          <a:xfrm>
            <a:off x="2144713" y="4114800"/>
            <a:ext cx="2590800" cy="80963"/>
          </a:xfrm>
          <a:custGeom>
            <a:avLst/>
            <a:gdLst/>
            <a:ahLst/>
            <a:cxnLst>
              <a:cxn ang="0">
                <a:pos x="0" y="51"/>
              </a:cxn>
              <a:cxn ang="0">
                <a:pos x="0" y="0"/>
              </a:cxn>
              <a:cxn ang="0">
                <a:pos x="1632" y="0"/>
              </a:cxn>
            </a:cxnLst>
            <a:rect l="0" t="0" r="r" b="b"/>
            <a:pathLst>
              <a:path w="1632" h="51">
                <a:moveTo>
                  <a:pt x="0" y="51"/>
                </a:moveTo>
                <a:lnTo>
                  <a:pt x="0" y="0"/>
                </a:lnTo>
                <a:lnTo>
                  <a:pt x="1632" y="0"/>
                </a:lnTo>
              </a:path>
            </a:pathLst>
          </a:custGeom>
          <a:noFill/>
          <a:ln w="20638">
            <a:solidFill>
              <a:srgbClr val="000000"/>
            </a:solidFill>
            <a:prstDash val="solid"/>
            <a:round/>
            <a:headEnd/>
            <a:tailEnd/>
          </a:ln>
        </p:spPr>
        <p:txBody>
          <a:bodyPr>
            <a:prstTxWarp prst="textNoShape">
              <a:avLst/>
            </a:prstTxWarp>
          </a:bodyPr>
          <a:lstStyle/>
          <a:p>
            <a:endParaRPr lang="en-US"/>
          </a:p>
        </p:txBody>
      </p:sp>
      <p:sp>
        <p:nvSpPr>
          <p:cNvPr id="285735" name="Freeform 39"/>
          <p:cNvSpPr>
            <a:spLocks/>
          </p:cNvSpPr>
          <p:nvPr/>
        </p:nvSpPr>
        <p:spPr bwMode="auto">
          <a:xfrm>
            <a:off x="4652963" y="4114800"/>
            <a:ext cx="2447925" cy="80963"/>
          </a:xfrm>
          <a:custGeom>
            <a:avLst/>
            <a:gdLst/>
            <a:ahLst/>
            <a:cxnLst>
              <a:cxn ang="0">
                <a:pos x="1542" y="51"/>
              </a:cxn>
              <a:cxn ang="0">
                <a:pos x="1542" y="0"/>
              </a:cxn>
              <a:cxn ang="0">
                <a:pos x="0" y="0"/>
              </a:cxn>
            </a:cxnLst>
            <a:rect l="0" t="0" r="r" b="b"/>
            <a:pathLst>
              <a:path w="1542" h="51">
                <a:moveTo>
                  <a:pt x="1542" y="51"/>
                </a:moveTo>
                <a:lnTo>
                  <a:pt x="1542" y="0"/>
                </a:lnTo>
                <a:lnTo>
                  <a:pt x="0" y="0"/>
                </a:lnTo>
              </a:path>
            </a:pathLst>
          </a:custGeom>
          <a:noFill/>
          <a:ln w="20638">
            <a:solidFill>
              <a:srgbClr val="000000"/>
            </a:solidFill>
            <a:prstDash val="solid"/>
            <a:round/>
            <a:headEnd/>
            <a:tailEnd/>
          </a:ln>
        </p:spPr>
        <p:txBody>
          <a:bodyPr>
            <a:prstTxWarp prst="textNoShape">
              <a:avLst/>
            </a:prstTxWarp>
          </a:bodyPr>
          <a:lstStyle/>
          <a:p>
            <a:endParaRPr lang="en-US"/>
          </a:p>
        </p:txBody>
      </p:sp>
      <p:sp>
        <p:nvSpPr>
          <p:cNvPr id="285736" name="Freeform 40"/>
          <p:cNvSpPr>
            <a:spLocks/>
          </p:cNvSpPr>
          <p:nvPr/>
        </p:nvSpPr>
        <p:spPr bwMode="auto">
          <a:xfrm>
            <a:off x="3429000" y="2360613"/>
            <a:ext cx="1754188" cy="80962"/>
          </a:xfrm>
          <a:custGeom>
            <a:avLst/>
            <a:gdLst/>
            <a:ahLst/>
            <a:cxnLst>
              <a:cxn ang="0">
                <a:pos x="0" y="51"/>
              </a:cxn>
              <a:cxn ang="0">
                <a:pos x="0" y="0"/>
              </a:cxn>
              <a:cxn ang="0">
                <a:pos x="1105" y="0"/>
              </a:cxn>
            </a:cxnLst>
            <a:rect l="0" t="0" r="r" b="b"/>
            <a:pathLst>
              <a:path w="1105" h="51">
                <a:moveTo>
                  <a:pt x="0" y="51"/>
                </a:moveTo>
                <a:lnTo>
                  <a:pt x="0" y="0"/>
                </a:lnTo>
                <a:lnTo>
                  <a:pt x="1105" y="0"/>
                </a:lnTo>
              </a:path>
            </a:pathLst>
          </a:custGeom>
          <a:noFill/>
          <a:ln w="20638">
            <a:solidFill>
              <a:srgbClr val="000000"/>
            </a:solidFill>
            <a:prstDash val="solid"/>
            <a:round/>
            <a:headEnd/>
            <a:tailEnd/>
          </a:ln>
        </p:spPr>
        <p:txBody>
          <a:bodyPr>
            <a:prstTxWarp prst="textNoShape">
              <a:avLst/>
            </a:prstTxWarp>
          </a:bodyPr>
          <a:lstStyle/>
          <a:p>
            <a:endParaRPr lang="en-US"/>
          </a:p>
        </p:txBody>
      </p:sp>
      <p:sp>
        <p:nvSpPr>
          <p:cNvPr id="285737" name="Freeform 41"/>
          <p:cNvSpPr>
            <a:spLocks/>
          </p:cNvSpPr>
          <p:nvPr/>
        </p:nvSpPr>
        <p:spPr bwMode="auto">
          <a:xfrm>
            <a:off x="5164138" y="2360613"/>
            <a:ext cx="1957387" cy="80962"/>
          </a:xfrm>
          <a:custGeom>
            <a:avLst/>
            <a:gdLst/>
            <a:ahLst/>
            <a:cxnLst>
              <a:cxn ang="0">
                <a:pos x="1233" y="51"/>
              </a:cxn>
              <a:cxn ang="0">
                <a:pos x="1233" y="0"/>
              </a:cxn>
              <a:cxn ang="0">
                <a:pos x="0" y="0"/>
              </a:cxn>
            </a:cxnLst>
            <a:rect l="0" t="0" r="r" b="b"/>
            <a:pathLst>
              <a:path w="1233" h="51">
                <a:moveTo>
                  <a:pt x="1233" y="51"/>
                </a:moveTo>
                <a:lnTo>
                  <a:pt x="1233" y="0"/>
                </a:lnTo>
                <a:lnTo>
                  <a:pt x="0" y="0"/>
                </a:lnTo>
              </a:path>
            </a:pathLst>
          </a:custGeom>
          <a:noFill/>
          <a:ln w="20638">
            <a:solidFill>
              <a:srgbClr val="000000"/>
            </a:solidFill>
            <a:prstDash val="solid"/>
            <a:round/>
            <a:headEnd/>
            <a:tailEnd/>
          </a:ln>
        </p:spPr>
        <p:txBody>
          <a:bodyPr>
            <a:prstTxWarp prst="textNoShape">
              <a:avLst/>
            </a:prstTxWarp>
          </a:bodyPr>
          <a:lstStyle/>
          <a:p>
            <a:endParaRPr lang="en-US"/>
          </a:p>
        </p:txBody>
      </p:sp>
      <p:sp>
        <p:nvSpPr>
          <p:cNvPr id="285738" name="Freeform 42"/>
          <p:cNvSpPr>
            <a:spLocks/>
          </p:cNvSpPr>
          <p:nvPr/>
        </p:nvSpPr>
        <p:spPr bwMode="auto">
          <a:xfrm>
            <a:off x="4694238" y="2952750"/>
            <a:ext cx="1285875" cy="80963"/>
          </a:xfrm>
          <a:custGeom>
            <a:avLst/>
            <a:gdLst/>
            <a:ahLst/>
            <a:cxnLst>
              <a:cxn ang="0">
                <a:pos x="0" y="51"/>
              </a:cxn>
              <a:cxn ang="0">
                <a:pos x="0" y="0"/>
              </a:cxn>
              <a:cxn ang="0">
                <a:pos x="810" y="0"/>
              </a:cxn>
            </a:cxnLst>
            <a:rect l="0" t="0" r="r" b="b"/>
            <a:pathLst>
              <a:path w="810" h="51">
                <a:moveTo>
                  <a:pt x="0" y="51"/>
                </a:moveTo>
                <a:lnTo>
                  <a:pt x="0" y="0"/>
                </a:lnTo>
                <a:lnTo>
                  <a:pt x="810" y="0"/>
                </a:lnTo>
              </a:path>
            </a:pathLst>
          </a:custGeom>
          <a:noFill/>
          <a:ln w="20638">
            <a:solidFill>
              <a:srgbClr val="000000"/>
            </a:solidFill>
            <a:prstDash val="solid"/>
            <a:round/>
            <a:headEnd/>
            <a:tailEnd/>
          </a:ln>
        </p:spPr>
        <p:txBody>
          <a:bodyPr>
            <a:prstTxWarp prst="textNoShape">
              <a:avLst/>
            </a:prstTxWarp>
          </a:bodyPr>
          <a:lstStyle/>
          <a:p>
            <a:endParaRPr lang="en-US"/>
          </a:p>
        </p:txBody>
      </p:sp>
      <p:sp>
        <p:nvSpPr>
          <p:cNvPr id="285739" name="Freeform 43"/>
          <p:cNvSpPr>
            <a:spLocks/>
          </p:cNvSpPr>
          <p:nvPr/>
        </p:nvSpPr>
        <p:spPr bwMode="auto">
          <a:xfrm>
            <a:off x="5938838" y="2952750"/>
            <a:ext cx="1182687" cy="80963"/>
          </a:xfrm>
          <a:custGeom>
            <a:avLst/>
            <a:gdLst/>
            <a:ahLst/>
            <a:cxnLst>
              <a:cxn ang="0">
                <a:pos x="745" y="51"/>
              </a:cxn>
              <a:cxn ang="0">
                <a:pos x="745" y="0"/>
              </a:cxn>
              <a:cxn ang="0">
                <a:pos x="0" y="0"/>
              </a:cxn>
            </a:cxnLst>
            <a:rect l="0" t="0" r="r" b="b"/>
            <a:pathLst>
              <a:path w="745" h="51">
                <a:moveTo>
                  <a:pt x="745" y="51"/>
                </a:moveTo>
                <a:lnTo>
                  <a:pt x="745" y="0"/>
                </a:lnTo>
                <a:lnTo>
                  <a:pt x="0" y="0"/>
                </a:lnTo>
              </a:path>
            </a:pathLst>
          </a:custGeom>
          <a:noFill/>
          <a:ln w="20638">
            <a:solidFill>
              <a:srgbClr val="000000"/>
            </a:solidFill>
            <a:prstDash val="solid"/>
            <a:round/>
            <a:headEnd/>
            <a:tailEnd/>
          </a:ln>
        </p:spPr>
        <p:txBody>
          <a:bodyPr>
            <a:prstTxWarp prst="textNoShape">
              <a:avLst/>
            </a:prstTxWarp>
          </a:bodyPr>
          <a:lstStyle/>
          <a:p>
            <a:endParaRPr lang="en-US"/>
          </a:p>
        </p:txBody>
      </p:sp>
      <p:sp>
        <p:nvSpPr>
          <p:cNvPr id="285740" name="Freeform 44"/>
          <p:cNvSpPr>
            <a:spLocks/>
          </p:cNvSpPr>
          <p:nvPr/>
        </p:nvSpPr>
        <p:spPr bwMode="auto">
          <a:xfrm>
            <a:off x="5959475" y="3522663"/>
            <a:ext cx="631825" cy="82550"/>
          </a:xfrm>
          <a:custGeom>
            <a:avLst/>
            <a:gdLst/>
            <a:ahLst/>
            <a:cxnLst>
              <a:cxn ang="0">
                <a:pos x="0" y="52"/>
              </a:cxn>
              <a:cxn ang="0">
                <a:pos x="0" y="0"/>
              </a:cxn>
              <a:cxn ang="0">
                <a:pos x="398" y="0"/>
              </a:cxn>
            </a:cxnLst>
            <a:rect l="0" t="0" r="r" b="b"/>
            <a:pathLst>
              <a:path w="398" h="52">
                <a:moveTo>
                  <a:pt x="0" y="52"/>
                </a:moveTo>
                <a:lnTo>
                  <a:pt x="0" y="0"/>
                </a:lnTo>
                <a:lnTo>
                  <a:pt x="398" y="0"/>
                </a:lnTo>
              </a:path>
            </a:pathLst>
          </a:custGeom>
          <a:noFill/>
          <a:ln w="20638">
            <a:solidFill>
              <a:srgbClr val="000000"/>
            </a:solidFill>
            <a:prstDash val="solid"/>
            <a:round/>
            <a:headEnd/>
            <a:tailEnd/>
          </a:ln>
        </p:spPr>
        <p:txBody>
          <a:bodyPr>
            <a:prstTxWarp prst="textNoShape">
              <a:avLst/>
            </a:prstTxWarp>
          </a:bodyPr>
          <a:lstStyle/>
          <a:p>
            <a:endParaRPr lang="en-US"/>
          </a:p>
        </p:txBody>
      </p:sp>
      <p:sp>
        <p:nvSpPr>
          <p:cNvPr id="285741" name="Freeform 45"/>
          <p:cNvSpPr>
            <a:spLocks/>
          </p:cNvSpPr>
          <p:nvPr/>
        </p:nvSpPr>
        <p:spPr bwMode="auto">
          <a:xfrm>
            <a:off x="6550025" y="3522663"/>
            <a:ext cx="571500" cy="82550"/>
          </a:xfrm>
          <a:custGeom>
            <a:avLst/>
            <a:gdLst/>
            <a:ahLst/>
            <a:cxnLst>
              <a:cxn ang="0">
                <a:pos x="360" y="52"/>
              </a:cxn>
              <a:cxn ang="0">
                <a:pos x="360" y="0"/>
              </a:cxn>
              <a:cxn ang="0">
                <a:pos x="0" y="0"/>
              </a:cxn>
            </a:cxnLst>
            <a:rect l="0" t="0" r="r" b="b"/>
            <a:pathLst>
              <a:path w="360" h="52">
                <a:moveTo>
                  <a:pt x="360" y="52"/>
                </a:moveTo>
                <a:lnTo>
                  <a:pt x="360" y="0"/>
                </a:lnTo>
                <a:lnTo>
                  <a:pt x="0" y="0"/>
                </a:lnTo>
              </a:path>
            </a:pathLst>
          </a:custGeom>
          <a:noFill/>
          <a:ln w="20638">
            <a:solidFill>
              <a:srgbClr val="000000"/>
            </a:solidFill>
            <a:prstDash val="solid"/>
            <a:round/>
            <a:headEnd/>
            <a:tailEnd/>
          </a:ln>
        </p:spPr>
        <p:txBody>
          <a:bodyPr>
            <a:prstTxWarp prst="textNoShape">
              <a:avLst/>
            </a:prstTxWarp>
          </a:bodyPr>
          <a:lstStyle/>
          <a:p>
            <a:endParaRPr lang="en-US"/>
          </a:p>
        </p:txBody>
      </p:sp>
      <p:sp>
        <p:nvSpPr>
          <p:cNvPr id="285742" name="Rectangle 46"/>
          <p:cNvSpPr>
            <a:spLocks noChangeArrowheads="1"/>
          </p:cNvSpPr>
          <p:nvPr/>
        </p:nvSpPr>
        <p:spPr bwMode="auto">
          <a:xfrm>
            <a:off x="3654425" y="3614738"/>
            <a:ext cx="596900" cy="198437"/>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0 to 255</a:t>
            </a:r>
            <a:endParaRPr lang="en-GB" sz="2400" u="none">
              <a:latin typeface="Times" pitchFamily="-106" charset="0"/>
            </a:endParaRPr>
          </a:p>
        </p:txBody>
      </p:sp>
      <p:sp>
        <p:nvSpPr>
          <p:cNvPr id="285743" name="Rectangle 47"/>
          <p:cNvSpPr>
            <a:spLocks noChangeArrowheads="1"/>
          </p:cNvSpPr>
          <p:nvPr/>
        </p:nvSpPr>
        <p:spPr bwMode="auto">
          <a:xfrm>
            <a:off x="4918075" y="3614738"/>
            <a:ext cx="596900" cy="198437"/>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0 to 255</a:t>
            </a:r>
            <a:endParaRPr lang="en-GB" sz="2400" u="none">
              <a:latin typeface="Times" pitchFamily="-106" charset="0"/>
            </a:endParaRPr>
          </a:p>
        </p:txBody>
      </p:sp>
      <p:sp>
        <p:nvSpPr>
          <p:cNvPr id="285744" name="Rectangle 48"/>
          <p:cNvSpPr>
            <a:spLocks noChangeArrowheads="1"/>
          </p:cNvSpPr>
          <p:nvPr/>
        </p:nvSpPr>
        <p:spPr bwMode="auto">
          <a:xfrm>
            <a:off x="6242050" y="3614738"/>
            <a:ext cx="596900" cy="198437"/>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1 to 254</a:t>
            </a:r>
            <a:endParaRPr lang="en-GB" sz="2400" u="none">
              <a:latin typeface="Times" pitchFamily="-106" charset="0"/>
            </a:endParaRPr>
          </a:p>
        </p:txBody>
      </p:sp>
      <p:sp>
        <p:nvSpPr>
          <p:cNvPr id="285745" name="Rectangle 49"/>
          <p:cNvSpPr>
            <a:spLocks noChangeArrowheads="1"/>
          </p:cNvSpPr>
          <p:nvPr/>
        </p:nvSpPr>
        <p:spPr bwMode="auto">
          <a:xfrm>
            <a:off x="3654425" y="3043238"/>
            <a:ext cx="596900" cy="198437"/>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0 to 255</a:t>
            </a:r>
            <a:endParaRPr lang="en-GB" sz="2400" u="none">
              <a:latin typeface="Times" pitchFamily="-106" charset="0"/>
            </a:endParaRPr>
          </a:p>
        </p:txBody>
      </p:sp>
      <p:sp>
        <p:nvSpPr>
          <p:cNvPr id="285746" name="Rectangle 50"/>
          <p:cNvSpPr>
            <a:spLocks noChangeArrowheads="1"/>
          </p:cNvSpPr>
          <p:nvPr/>
        </p:nvSpPr>
        <p:spPr bwMode="auto">
          <a:xfrm>
            <a:off x="4918075" y="3043238"/>
            <a:ext cx="596900" cy="198437"/>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0 to 255</a:t>
            </a:r>
            <a:endParaRPr lang="en-GB" sz="2400" u="none">
              <a:latin typeface="Times" pitchFamily="-106" charset="0"/>
            </a:endParaRPr>
          </a:p>
        </p:txBody>
      </p:sp>
      <p:sp>
        <p:nvSpPr>
          <p:cNvPr id="285747" name="Rectangle 51"/>
          <p:cNvSpPr>
            <a:spLocks noChangeArrowheads="1"/>
          </p:cNvSpPr>
          <p:nvPr/>
        </p:nvSpPr>
        <p:spPr bwMode="auto">
          <a:xfrm>
            <a:off x="6242050" y="3043238"/>
            <a:ext cx="596900" cy="198437"/>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0 to 255</a:t>
            </a:r>
            <a:endParaRPr lang="en-GB" sz="2400" u="none">
              <a:latin typeface="Times" pitchFamily="-106" charset="0"/>
            </a:endParaRPr>
          </a:p>
        </p:txBody>
      </p:sp>
      <p:sp>
        <p:nvSpPr>
          <p:cNvPr id="285748" name="Rectangle 52"/>
          <p:cNvSpPr>
            <a:spLocks noChangeArrowheads="1"/>
          </p:cNvSpPr>
          <p:nvPr/>
        </p:nvSpPr>
        <p:spPr bwMode="auto">
          <a:xfrm>
            <a:off x="3654425" y="2471738"/>
            <a:ext cx="596900" cy="198437"/>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0 to 255</a:t>
            </a:r>
            <a:endParaRPr lang="en-GB" sz="2400" u="none">
              <a:latin typeface="Times" pitchFamily="-106" charset="0"/>
            </a:endParaRPr>
          </a:p>
        </p:txBody>
      </p:sp>
      <p:sp>
        <p:nvSpPr>
          <p:cNvPr id="285749" name="Rectangle 53"/>
          <p:cNvSpPr>
            <a:spLocks noChangeArrowheads="1"/>
          </p:cNvSpPr>
          <p:nvPr/>
        </p:nvSpPr>
        <p:spPr bwMode="auto">
          <a:xfrm>
            <a:off x="4918075" y="2471738"/>
            <a:ext cx="596900" cy="198437"/>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0 to 255</a:t>
            </a:r>
            <a:endParaRPr lang="en-GB" sz="2400" u="none">
              <a:latin typeface="Times" pitchFamily="-106" charset="0"/>
            </a:endParaRPr>
          </a:p>
        </p:txBody>
      </p:sp>
      <p:sp>
        <p:nvSpPr>
          <p:cNvPr id="285750" name="Rectangle 54"/>
          <p:cNvSpPr>
            <a:spLocks noChangeArrowheads="1"/>
          </p:cNvSpPr>
          <p:nvPr/>
        </p:nvSpPr>
        <p:spPr bwMode="auto">
          <a:xfrm>
            <a:off x="6242050" y="2471738"/>
            <a:ext cx="596900" cy="198437"/>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0 to 255</a:t>
            </a:r>
            <a:endParaRPr lang="en-GB" sz="2400" u="none">
              <a:latin typeface="Times" pitchFamily="-106" charset="0"/>
            </a:endParaRPr>
          </a:p>
        </p:txBody>
      </p:sp>
      <p:sp>
        <p:nvSpPr>
          <p:cNvPr id="285751" name="Rectangle 55"/>
          <p:cNvSpPr>
            <a:spLocks noChangeArrowheads="1"/>
          </p:cNvSpPr>
          <p:nvPr/>
        </p:nvSpPr>
        <p:spPr bwMode="auto">
          <a:xfrm>
            <a:off x="4002088" y="3940175"/>
            <a:ext cx="1284287" cy="198438"/>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Multicast address</a:t>
            </a:r>
            <a:endParaRPr lang="en-GB" sz="2400" u="none">
              <a:latin typeface="Times" pitchFamily="-106" charset="0"/>
            </a:endParaRPr>
          </a:p>
        </p:txBody>
      </p:sp>
      <p:sp>
        <p:nvSpPr>
          <p:cNvPr id="285752" name="Rectangle 56"/>
          <p:cNvSpPr>
            <a:spLocks noChangeArrowheads="1"/>
          </p:cNvSpPr>
          <p:nvPr/>
        </p:nvSpPr>
        <p:spPr bwMode="auto">
          <a:xfrm>
            <a:off x="3654425" y="4714875"/>
            <a:ext cx="596900" cy="198438"/>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0 to 255</a:t>
            </a:r>
            <a:endParaRPr lang="en-GB" sz="2400" u="none">
              <a:latin typeface="Times" pitchFamily="-106" charset="0"/>
            </a:endParaRPr>
          </a:p>
        </p:txBody>
      </p:sp>
      <p:sp>
        <p:nvSpPr>
          <p:cNvPr id="285753" name="Rectangle 57"/>
          <p:cNvSpPr>
            <a:spLocks noChangeArrowheads="1"/>
          </p:cNvSpPr>
          <p:nvPr/>
        </p:nvSpPr>
        <p:spPr bwMode="auto">
          <a:xfrm>
            <a:off x="4918075" y="4714875"/>
            <a:ext cx="596900" cy="198438"/>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0 to 255</a:t>
            </a:r>
            <a:endParaRPr lang="en-GB" sz="2400" u="none">
              <a:latin typeface="Times" pitchFamily="-106" charset="0"/>
            </a:endParaRPr>
          </a:p>
        </p:txBody>
      </p:sp>
      <p:sp>
        <p:nvSpPr>
          <p:cNvPr id="285754" name="Rectangle 58"/>
          <p:cNvSpPr>
            <a:spLocks noChangeArrowheads="1"/>
          </p:cNvSpPr>
          <p:nvPr/>
        </p:nvSpPr>
        <p:spPr bwMode="auto">
          <a:xfrm>
            <a:off x="6242050" y="4714875"/>
            <a:ext cx="596900" cy="198438"/>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1 to 254</a:t>
            </a:r>
            <a:endParaRPr lang="en-GB" sz="2400" u="none">
              <a:latin typeface="Times" pitchFamily="-106" charset="0"/>
            </a:endParaRPr>
          </a:p>
        </p:txBody>
      </p:sp>
      <p:sp>
        <p:nvSpPr>
          <p:cNvPr id="285755" name="Rectangle 59"/>
          <p:cNvSpPr>
            <a:spLocks noChangeArrowheads="1"/>
          </p:cNvSpPr>
          <p:nvPr/>
        </p:nvSpPr>
        <p:spPr bwMode="auto">
          <a:xfrm>
            <a:off x="2301875" y="4714875"/>
            <a:ext cx="825500" cy="198438"/>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240 to 255 </a:t>
            </a:r>
            <a:endParaRPr lang="en-GB" sz="2400" u="none">
              <a:latin typeface="Times" pitchFamily="-106" charset="0"/>
            </a:endParaRPr>
          </a:p>
        </p:txBody>
      </p:sp>
      <p:sp>
        <p:nvSpPr>
          <p:cNvPr id="285756" name="Rectangle 60"/>
          <p:cNvSpPr>
            <a:spLocks noChangeArrowheads="1"/>
          </p:cNvSpPr>
          <p:nvPr/>
        </p:nvSpPr>
        <p:spPr bwMode="auto">
          <a:xfrm>
            <a:off x="623888" y="4695825"/>
            <a:ext cx="1412875" cy="198438"/>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Class E (reserved):</a:t>
            </a:r>
            <a:endParaRPr lang="en-GB" sz="2400" u="none">
              <a:latin typeface="Times" pitchFamily="-106" charset="0"/>
            </a:endParaRPr>
          </a:p>
        </p:txBody>
      </p:sp>
      <p:sp>
        <p:nvSpPr>
          <p:cNvPr id="285757" name="Freeform 61"/>
          <p:cNvSpPr>
            <a:spLocks/>
          </p:cNvSpPr>
          <p:nvPr/>
        </p:nvSpPr>
        <p:spPr bwMode="auto">
          <a:xfrm>
            <a:off x="2144713" y="4624388"/>
            <a:ext cx="2590800" cy="82550"/>
          </a:xfrm>
          <a:custGeom>
            <a:avLst/>
            <a:gdLst/>
            <a:ahLst/>
            <a:cxnLst>
              <a:cxn ang="0">
                <a:pos x="0" y="52"/>
              </a:cxn>
              <a:cxn ang="0">
                <a:pos x="0" y="0"/>
              </a:cxn>
              <a:cxn ang="0">
                <a:pos x="1632" y="0"/>
              </a:cxn>
            </a:cxnLst>
            <a:rect l="0" t="0" r="r" b="b"/>
            <a:pathLst>
              <a:path w="1632" h="52">
                <a:moveTo>
                  <a:pt x="0" y="52"/>
                </a:moveTo>
                <a:lnTo>
                  <a:pt x="0" y="0"/>
                </a:lnTo>
                <a:lnTo>
                  <a:pt x="1632" y="0"/>
                </a:lnTo>
              </a:path>
            </a:pathLst>
          </a:custGeom>
          <a:noFill/>
          <a:ln w="20638">
            <a:solidFill>
              <a:srgbClr val="000000"/>
            </a:solidFill>
            <a:prstDash val="solid"/>
            <a:round/>
            <a:headEnd/>
            <a:tailEnd/>
          </a:ln>
        </p:spPr>
        <p:txBody>
          <a:bodyPr>
            <a:prstTxWarp prst="textNoShape">
              <a:avLst/>
            </a:prstTxWarp>
          </a:bodyPr>
          <a:lstStyle/>
          <a:p>
            <a:endParaRPr lang="en-US"/>
          </a:p>
        </p:txBody>
      </p:sp>
      <p:sp>
        <p:nvSpPr>
          <p:cNvPr id="285758" name="Freeform 62"/>
          <p:cNvSpPr>
            <a:spLocks/>
          </p:cNvSpPr>
          <p:nvPr/>
        </p:nvSpPr>
        <p:spPr bwMode="auto">
          <a:xfrm>
            <a:off x="4652963" y="4624388"/>
            <a:ext cx="2447925" cy="82550"/>
          </a:xfrm>
          <a:custGeom>
            <a:avLst/>
            <a:gdLst/>
            <a:ahLst/>
            <a:cxnLst>
              <a:cxn ang="0">
                <a:pos x="1542" y="52"/>
              </a:cxn>
              <a:cxn ang="0">
                <a:pos x="1542" y="0"/>
              </a:cxn>
              <a:cxn ang="0">
                <a:pos x="0" y="0"/>
              </a:cxn>
            </a:cxnLst>
            <a:rect l="0" t="0" r="r" b="b"/>
            <a:pathLst>
              <a:path w="1542" h="52">
                <a:moveTo>
                  <a:pt x="1542" y="52"/>
                </a:moveTo>
                <a:lnTo>
                  <a:pt x="1542" y="0"/>
                </a:lnTo>
                <a:lnTo>
                  <a:pt x="0" y="0"/>
                </a:lnTo>
              </a:path>
            </a:pathLst>
          </a:custGeom>
          <a:noFill/>
          <a:ln w="20638">
            <a:solidFill>
              <a:srgbClr val="000000"/>
            </a:solidFill>
            <a:prstDash val="solid"/>
            <a:round/>
            <a:headEnd/>
            <a:tailEnd/>
          </a:ln>
        </p:spPr>
        <p:txBody>
          <a:bodyPr>
            <a:prstTxWarp prst="textNoShape">
              <a:avLst/>
            </a:prstTxWarp>
          </a:bodyPr>
          <a:lstStyle/>
          <a:p>
            <a:endParaRPr lang="en-US"/>
          </a:p>
        </p:txBody>
      </p:sp>
      <p:sp>
        <p:nvSpPr>
          <p:cNvPr id="285759" name="Rectangle 63"/>
          <p:cNvSpPr>
            <a:spLocks noChangeArrowheads="1"/>
          </p:cNvSpPr>
          <p:nvPr/>
        </p:nvSpPr>
        <p:spPr bwMode="auto">
          <a:xfrm>
            <a:off x="7204075" y="2349500"/>
            <a:ext cx="735013" cy="198438"/>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1.0.0.0 to </a:t>
            </a:r>
            <a:endParaRPr lang="en-GB" sz="2400" u="none">
              <a:latin typeface="Times" pitchFamily="-106" charset="0"/>
            </a:endParaRPr>
          </a:p>
        </p:txBody>
      </p:sp>
      <p:sp>
        <p:nvSpPr>
          <p:cNvPr id="285760" name="Rectangle 64"/>
          <p:cNvSpPr>
            <a:spLocks noChangeArrowheads="1"/>
          </p:cNvSpPr>
          <p:nvPr/>
        </p:nvSpPr>
        <p:spPr bwMode="auto">
          <a:xfrm>
            <a:off x="7213600" y="2533650"/>
            <a:ext cx="1239838" cy="198438"/>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127.255.255.255</a:t>
            </a:r>
            <a:endParaRPr lang="en-GB" sz="2400" u="none">
              <a:latin typeface="Times" pitchFamily="-106" charset="0"/>
            </a:endParaRPr>
          </a:p>
        </p:txBody>
      </p:sp>
      <p:sp>
        <p:nvSpPr>
          <p:cNvPr id="285761" name="Rectangle 65"/>
          <p:cNvSpPr>
            <a:spLocks noChangeArrowheads="1"/>
          </p:cNvSpPr>
          <p:nvPr/>
        </p:nvSpPr>
        <p:spPr bwMode="auto">
          <a:xfrm>
            <a:off x="7208838" y="2981325"/>
            <a:ext cx="917575" cy="198438"/>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128.0.0.0 to </a:t>
            </a:r>
            <a:endParaRPr lang="en-GB" sz="2400" u="none">
              <a:latin typeface="Times" pitchFamily="-106" charset="0"/>
            </a:endParaRPr>
          </a:p>
        </p:txBody>
      </p:sp>
      <p:sp>
        <p:nvSpPr>
          <p:cNvPr id="285762" name="Rectangle 66"/>
          <p:cNvSpPr>
            <a:spLocks noChangeArrowheads="1"/>
          </p:cNvSpPr>
          <p:nvPr/>
        </p:nvSpPr>
        <p:spPr bwMode="auto">
          <a:xfrm>
            <a:off x="7213600" y="3165475"/>
            <a:ext cx="1239838" cy="198438"/>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191.255.255.255</a:t>
            </a:r>
            <a:endParaRPr lang="en-GB" sz="2400" u="none">
              <a:latin typeface="Times" pitchFamily="-106" charset="0"/>
            </a:endParaRPr>
          </a:p>
        </p:txBody>
      </p:sp>
      <p:sp>
        <p:nvSpPr>
          <p:cNvPr id="285763" name="Rectangle 67"/>
          <p:cNvSpPr>
            <a:spLocks noChangeArrowheads="1"/>
          </p:cNvSpPr>
          <p:nvPr/>
        </p:nvSpPr>
        <p:spPr bwMode="auto">
          <a:xfrm>
            <a:off x="7208838" y="3532188"/>
            <a:ext cx="917575" cy="198437"/>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192.0.0.0 to </a:t>
            </a:r>
            <a:endParaRPr lang="en-GB" sz="2400" u="none">
              <a:latin typeface="Times" pitchFamily="-106" charset="0"/>
            </a:endParaRPr>
          </a:p>
        </p:txBody>
      </p:sp>
      <p:sp>
        <p:nvSpPr>
          <p:cNvPr id="285764" name="Rectangle 68"/>
          <p:cNvSpPr>
            <a:spLocks noChangeArrowheads="1"/>
          </p:cNvSpPr>
          <p:nvPr/>
        </p:nvSpPr>
        <p:spPr bwMode="auto">
          <a:xfrm>
            <a:off x="7213600" y="3716338"/>
            <a:ext cx="1239838" cy="198437"/>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223.255.255.255</a:t>
            </a:r>
            <a:endParaRPr lang="en-GB" sz="2400" u="none">
              <a:latin typeface="Times" pitchFamily="-106" charset="0"/>
            </a:endParaRPr>
          </a:p>
        </p:txBody>
      </p:sp>
      <p:sp>
        <p:nvSpPr>
          <p:cNvPr id="285765" name="Rectangle 69"/>
          <p:cNvSpPr>
            <a:spLocks noChangeArrowheads="1"/>
          </p:cNvSpPr>
          <p:nvPr/>
        </p:nvSpPr>
        <p:spPr bwMode="auto">
          <a:xfrm>
            <a:off x="7208838" y="4124325"/>
            <a:ext cx="917575" cy="198438"/>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224.0.0.0 to </a:t>
            </a:r>
            <a:endParaRPr lang="en-GB" sz="2400" u="none">
              <a:latin typeface="Times" pitchFamily="-106" charset="0"/>
            </a:endParaRPr>
          </a:p>
        </p:txBody>
      </p:sp>
      <p:sp>
        <p:nvSpPr>
          <p:cNvPr id="285766" name="Rectangle 70"/>
          <p:cNvSpPr>
            <a:spLocks noChangeArrowheads="1"/>
          </p:cNvSpPr>
          <p:nvPr/>
        </p:nvSpPr>
        <p:spPr bwMode="auto">
          <a:xfrm>
            <a:off x="7213600" y="4306888"/>
            <a:ext cx="1239838" cy="198437"/>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239.255.255.255</a:t>
            </a:r>
            <a:endParaRPr lang="en-GB" sz="2400" u="none">
              <a:latin typeface="Times" pitchFamily="-106" charset="0"/>
            </a:endParaRPr>
          </a:p>
        </p:txBody>
      </p:sp>
      <p:sp>
        <p:nvSpPr>
          <p:cNvPr id="285767" name="Rectangle 71"/>
          <p:cNvSpPr>
            <a:spLocks noChangeArrowheads="1"/>
          </p:cNvSpPr>
          <p:nvPr/>
        </p:nvSpPr>
        <p:spPr bwMode="auto">
          <a:xfrm>
            <a:off x="7208838" y="4633913"/>
            <a:ext cx="917575" cy="198437"/>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240.0.0.0 to </a:t>
            </a:r>
            <a:endParaRPr lang="en-GB" sz="2400" u="none">
              <a:latin typeface="Times" pitchFamily="-106" charset="0"/>
            </a:endParaRPr>
          </a:p>
        </p:txBody>
      </p:sp>
      <p:sp>
        <p:nvSpPr>
          <p:cNvPr id="285768" name="Rectangle 72"/>
          <p:cNvSpPr>
            <a:spLocks noChangeArrowheads="1"/>
          </p:cNvSpPr>
          <p:nvPr/>
        </p:nvSpPr>
        <p:spPr bwMode="auto">
          <a:xfrm>
            <a:off x="7213600" y="4818063"/>
            <a:ext cx="1239838" cy="198437"/>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255.255.255.255</a:t>
            </a:r>
            <a:endParaRPr lang="en-GB" sz="2400" u="none">
              <a:latin typeface="Times" pitchFamily="-106" charset="0"/>
            </a:endParaRPr>
          </a:p>
        </p:txBody>
      </p:sp>
      <p:sp>
        <p:nvSpPr>
          <p:cNvPr id="285769" name="Rectangle 73"/>
          <p:cNvSpPr>
            <a:spLocks noChangeArrowheads="1"/>
          </p:cNvSpPr>
          <p:nvPr/>
        </p:nvSpPr>
        <p:spPr bwMode="auto">
          <a:xfrm>
            <a:off x="7140575" y="1860550"/>
            <a:ext cx="1477963" cy="198438"/>
          </a:xfrm>
          <a:prstGeom prst="rect">
            <a:avLst/>
          </a:prstGeom>
          <a:noFill/>
          <a:ln w="9525">
            <a:noFill/>
            <a:miter lim="800000"/>
            <a:headEnd/>
            <a:tailEnd/>
          </a:ln>
        </p:spPr>
        <p:txBody>
          <a:bodyPr wrap="none" lIns="0" tIns="0" rIns="0" bIns="0">
            <a:prstTxWarp prst="textNoShape">
              <a:avLst/>
            </a:prstTxWarp>
            <a:spAutoFit/>
          </a:bodyPr>
          <a:lstStyle/>
          <a:p>
            <a:pPr algn="l" eaLnBrk="0" hangingPunct="0"/>
            <a:r>
              <a:rPr lang="en-GB" sz="1300" u="none">
                <a:solidFill>
                  <a:srgbClr val="000000"/>
                </a:solidFill>
              </a:rPr>
              <a:t>Range of addresses</a:t>
            </a:r>
            <a:endParaRPr lang="en-GB" sz="2400" u="none">
              <a:latin typeface="Times" pitchFamily="-106" charset="0"/>
            </a:endParaRPr>
          </a:p>
        </p:txBody>
      </p:sp>
      <p:sp>
        <p:nvSpPr>
          <p:cNvPr id="75" name="Slide Number Placeholder 74"/>
          <p:cNvSpPr>
            <a:spLocks noGrp="1"/>
          </p:cNvSpPr>
          <p:nvPr>
            <p:ph type="sldNum" sz="quarter" idx="12"/>
          </p:nvPr>
        </p:nvSpPr>
        <p:spPr/>
        <p:txBody>
          <a:bodyPr/>
          <a:lstStyle/>
          <a:p>
            <a:fld id="{F4E9DE0C-EFE3-CE47-9792-88F31C147F5B}" type="slidenum">
              <a:rPr lang="en-US" smtClean="0"/>
              <a:pPr/>
              <a:t>23</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z="3600"/>
              <a:t>Classless Interdomain Routing (CIDR)</a:t>
            </a:r>
          </a:p>
        </p:txBody>
      </p:sp>
      <p:sp>
        <p:nvSpPr>
          <p:cNvPr id="16387" name="Rectangle 3"/>
          <p:cNvSpPr>
            <a:spLocks noGrp="1" noChangeArrowheads="1"/>
          </p:cNvSpPr>
          <p:nvPr>
            <p:ph idx="1"/>
          </p:nvPr>
        </p:nvSpPr>
        <p:spPr/>
        <p:txBody>
          <a:bodyPr/>
          <a:lstStyle/>
          <a:p>
            <a:pPr>
              <a:lnSpc>
                <a:spcPct val="80000"/>
              </a:lnSpc>
              <a:buClr>
                <a:schemeClr val="tx1"/>
              </a:buClr>
            </a:pPr>
            <a:r>
              <a:rPr lang="en-US" sz="2800"/>
              <a:t>Allow division between network and host portion on any bit boundary.</a:t>
            </a:r>
          </a:p>
          <a:p>
            <a:pPr lvl="1">
              <a:lnSpc>
                <a:spcPct val="80000"/>
              </a:lnSpc>
            </a:pPr>
            <a:r>
              <a:rPr lang="en-US" sz="2400"/>
              <a:t>More efficient use of address space.</a:t>
            </a:r>
          </a:p>
          <a:p>
            <a:pPr lvl="1">
              <a:lnSpc>
                <a:spcPct val="80000"/>
              </a:lnSpc>
            </a:pPr>
            <a:r>
              <a:rPr lang="en-US" sz="2400"/>
              <a:t>Allows division/aggregation of sub-assignments.</a:t>
            </a:r>
          </a:p>
          <a:p>
            <a:pPr>
              <a:lnSpc>
                <a:spcPct val="80000"/>
              </a:lnSpc>
            </a:pPr>
            <a:r>
              <a:rPr lang="en-US" sz="2800"/>
              <a:t>Networks now identified by network address and the length of the network portion:  141.213.8.0/24</a:t>
            </a:r>
          </a:p>
          <a:p>
            <a:pPr>
              <a:lnSpc>
                <a:spcPct val="80000"/>
              </a:lnSpc>
            </a:pPr>
            <a:r>
              <a:rPr lang="en-US" sz="2800"/>
              <a:t>Hosts identified by address and network mask: 141.213.8.1, 255.255.255.0.</a:t>
            </a:r>
          </a:p>
          <a:p>
            <a:pPr>
              <a:lnSpc>
                <a:spcPct val="80000"/>
              </a:lnSpc>
            </a:pPr>
            <a:r>
              <a:rPr lang="en-US" sz="2800"/>
              <a:t>WHY? Rapid depletion of class B address space and poor utilization of the assigned address space</a:t>
            </a:r>
          </a:p>
        </p:txBody>
      </p:sp>
      <p:sp>
        <p:nvSpPr>
          <p:cNvPr id="5" name="Slide Number Placeholder 4"/>
          <p:cNvSpPr>
            <a:spLocks noGrp="1"/>
          </p:cNvSpPr>
          <p:nvPr>
            <p:ph type="sldNum" sz="quarter" idx="12"/>
          </p:nvPr>
        </p:nvSpPr>
        <p:spPr/>
        <p:txBody>
          <a:bodyPr/>
          <a:lstStyle/>
          <a:p>
            <a:fld id="{F4E9DE0C-EFE3-CE47-9792-88F31C147F5B}" type="slidenum">
              <a:rPr lang="en-US" smtClean="0"/>
              <a:pPr/>
              <a:t>24</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62000" y="0"/>
            <a:ext cx="7772400" cy="1143000"/>
          </a:xfrm>
        </p:spPr>
        <p:txBody>
          <a:bodyPr/>
          <a:lstStyle/>
          <a:p>
            <a:r>
              <a:rPr lang="en-US"/>
              <a:t>IP subnets</a:t>
            </a:r>
          </a:p>
        </p:txBody>
      </p:sp>
      <p:graphicFrame>
        <p:nvGraphicFramePr>
          <p:cNvPr id="17609" name="Group 201"/>
          <p:cNvGraphicFramePr>
            <a:graphicFrameLocks noGrp="1"/>
          </p:cNvGraphicFramePr>
          <p:nvPr/>
        </p:nvGraphicFramePr>
        <p:xfrm>
          <a:off x="1752600" y="1219200"/>
          <a:ext cx="5410200" cy="5059680"/>
        </p:xfrm>
        <a:graphic>
          <a:graphicData uri="http://schemas.openxmlformats.org/drawingml/2006/table">
            <a:tbl>
              <a:tblPr/>
              <a:tblGrid>
                <a:gridCol w="1757363"/>
                <a:gridCol w="2343150"/>
                <a:gridCol w="1309687"/>
              </a:tblGrid>
              <a:tr h="414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06" charset="0"/>
                        </a:rPr>
                        <a:t>CIDR prefix length</a:t>
                      </a:r>
                    </a:p>
                  </a:txBody>
                  <a:tcPr anchor="ctr" horzOverflow="overflow">
                    <a:lnL cap="flat">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06" charset="0"/>
                        </a:rPr>
                        <a:t>Subnet Mask</a:t>
                      </a:r>
                    </a:p>
                  </a:txBody>
                  <a:tcPr anchor="ctr" horzOverflow="overflow">
                    <a:lnL>
                      <a:noFill/>
                    </a:lnL>
                    <a:lnR>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06" charset="0"/>
                        </a:rPr>
                        <a:t>Number of hosts</a:t>
                      </a:r>
                    </a:p>
                  </a:txBody>
                  <a:tcPr anchor="ctr" horzOverflow="overflow">
                    <a:lnL>
                      <a:noFill/>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282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06" charset="0"/>
                        </a:rPr>
                        <a:t>/8</a:t>
                      </a:r>
                    </a:p>
                  </a:txBody>
                  <a:tcP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06" charset="0"/>
                        </a:rPr>
                        <a:t>255.0.0.0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06" charset="0"/>
                        </a:rPr>
                        <a:t>2</a:t>
                      </a:r>
                      <a:r>
                        <a:rPr kumimoji="0" lang="en-US" sz="2000" b="0" i="0" u="none" strike="noStrike" cap="none" normalizeH="0" baseline="30000">
                          <a:ln>
                            <a:noFill/>
                          </a:ln>
                          <a:solidFill>
                            <a:schemeClr val="tx1"/>
                          </a:solidFill>
                          <a:effectLst/>
                          <a:latin typeface="Times New Roman" pitchFamily="-106" charset="0"/>
                        </a:rPr>
                        <a:t>24</a:t>
                      </a:r>
                    </a:p>
                  </a:txBody>
                  <a:tcP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2809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06" charset="0"/>
                        </a:rPr>
                        <a:t>/9</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06" charset="0"/>
                        </a:rPr>
                        <a:t>255.128.0.0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06" charset="0"/>
                        </a:rPr>
                        <a:t>2</a:t>
                      </a:r>
                      <a:r>
                        <a:rPr kumimoji="0" lang="en-US" sz="2000" b="0" i="0" u="none" strike="noStrike" cap="none" normalizeH="0" baseline="30000">
                          <a:ln>
                            <a:noFill/>
                          </a:ln>
                          <a:solidFill>
                            <a:schemeClr val="tx1"/>
                          </a:solidFill>
                          <a:effectLst/>
                          <a:latin typeface="Times New Roman" pitchFamily="-106" charset="0"/>
                        </a:rPr>
                        <a:t>23</a:t>
                      </a:r>
                      <a:endParaRPr kumimoji="0" lang="en-US" sz="2000" b="0" i="0" u="none" strike="noStrike" cap="none" normalizeH="0" baseline="0">
                        <a:ln>
                          <a:noFill/>
                        </a:ln>
                        <a:solidFill>
                          <a:schemeClr val="tx1"/>
                        </a:solidFill>
                        <a:effectLst/>
                        <a:latin typeface="Times New Roman" pitchFamily="-106" charset="0"/>
                      </a:endParaRPr>
                    </a:p>
                  </a:txBody>
                  <a:tcPr horzOverflow="overflow">
                    <a:lnL>
                      <a:noFill/>
                    </a:lnL>
                    <a:lnR cap="flat">
                      <a:noFill/>
                    </a:lnR>
                    <a:lnT>
                      <a:noFill/>
                    </a:lnT>
                    <a:lnB>
                      <a:noFill/>
                    </a:lnB>
                    <a:lnTlToBr>
                      <a:noFill/>
                    </a:lnTlToBr>
                    <a:lnBlToTr>
                      <a:noFill/>
                    </a:lnBlToTr>
                    <a:noFill/>
                  </a:tcPr>
                </a:tc>
              </a:tr>
              <a:tr h="282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06" charset="0"/>
                        </a:rPr>
                        <a:t>/10</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06" charset="0"/>
                        </a:rPr>
                        <a:t>255.192.0.0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06" charset="0"/>
                        </a:rPr>
                        <a:t>2</a:t>
                      </a:r>
                      <a:r>
                        <a:rPr kumimoji="0" lang="en-US" sz="2000" b="0" i="0" u="none" strike="noStrike" cap="none" normalizeH="0" baseline="30000">
                          <a:ln>
                            <a:noFill/>
                          </a:ln>
                          <a:solidFill>
                            <a:schemeClr val="tx1"/>
                          </a:solidFill>
                          <a:effectLst/>
                          <a:latin typeface="Times New Roman" pitchFamily="-106" charset="0"/>
                        </a:rPr>
                        <a:t>22</a:t>
                      </a:r>
                    </a:p>
                  </a:txBody>
                  <a:tcPr horzOverflow="overflow">
                    <a:lnL>
                      <a:noFill/>
                    </a:lnL>
                    <a:lnR cap="flat">
                      <a:noFill/>
                    </a:lnR>
                    <a:lnT>
                      <a:noFill/>
                    </a:lnT>
                    <a:lnB>
                      <a:noFill/>
                    </a:lnB>
                    <a:lnTlToBr>
                      <a:noFill/>
                    </a:lnTlToBr>
                    <a:lnBlToTr>
                      <a:noFill/>
                    </a:lnBlToTr>
                    <a:noFill/>
                  </a:tcPr>
                </a:tc>
              </a:tr>
              <a:tr h="282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06" charset="0"/>
                      </a:endParaRP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Times New Roman" pitchFamily="-106" charset="0"/>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30000">
                        <a:ln>
                          <a:noFill/>
                        </a:ln>
                        <a:solidFill>
                          <a:schemeClr val="tx1"/>
                        </a:solidFill>
                        <a:effectLst/>
                        <a:latin typeface="Times New Roman" pitchFamily="-106" charset="0"/>
                      </a:endParaRPr>
                    </a:p>
                  </a:txBody>
                  <a:tcPr horzOverflow="overflow">
                    <a:lnL>
                      <a:noFill/>
                    </a:lnL>
                    <a:lnR cap="flat">
                      <a:noFill/>
                    </a:lnR>
                    <a:lnT>
                      <a:noFill/>
                    </a:lnT>
                    <a:lnB>
                      <a:noFill/>
                    </a:lnB>
                    <a:lnTlToBr>
                      <a:noFill/>
                    </a:lnTlToBr>
                    <a:lnBlToTr>
                      <a:noFill/>
                    </a:lnBlToTr>
                    <a:noFill/>
                  </a:tcPr>
                </a:tc>
              </a:tr>
              <a:tr h="2825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06" charset="0"/>
                        </a:rPr>
                        <a:t>/24</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06" charset="0"/>
                        </a:rPr>
                        <a:t>255.255.255.0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06" charset="0"/>
                        </a:rPr>
                        <a:t>2</a:t>
                      </a:r>
                      <a:r>
                        <a:rPr kumimoji="0" lang="en-US" sz="2000" b="0" i="0" u="none" strike="noStrike" cap="none" normalizeH="0" baseline="30000">
                          <a:ln>
                            <a:noFill/>
                          </a:ln>
                          <a:solidFill>
                            <a:schemeClr val="tx1"/>
                          </a:solidFill>
                          <a:effectLst/>
                          <a:latin typeface="Times New Roman" pitchFamily="-106" charset="0"/>
                        </a:rPr>
                        <a:t>8</a:t>
                      </a:r>
                      <a:r>
                        <a:rPr kumimoji="0" lang="en-US" sz="2000" b="0" i="0" u="none" strike="noStrike" cap="none" normalizeH="0" baseline="0">
                          <a:ln>
                            <a:noFill/>
                          </a:ln>
                          <a:solidFill>
                            <a:schemeClr val="tx1"/>
                          </a:solidFill>
                          <a:effectLst/>
                          <a:latin typeface="Times New Roman" pitchFamily="-106" charset="0"/>
                        </a:rPr>
                        <a:t> = 256</a:t>
                      </a:r>
                      <a:endParaRPr kumimoji="0" lang="en-US" sz="2000" b="0" i="0" u="none" strike="noStrike" cap="none" normalizeH="0" baseline="30000">
                        <a:ln>
                          <a:noFill/>
                        </a:ln>
                        <a:solidFill>
                          <a:schemeClr val="tx1"/>
                        </a:solidFill>
                        <a:effectLst/>
                        <a:latin typeface="Times New Roman" pitchFamily="-106" charset="0"/>
                      </a:endParaRPr>
                    </a:p>
                  </a:txBody>
                  <a:tcPr horzOverflow="overflow">
                    <a:lnL>
                      <a:noFill/>
                    </a:lnL>
                    <a:lnR cap="flat">
                      <a:noFill/>
                    </a:lnR>
                    <a:lnT>
                      <a:noFill/>
                    </a:lnT>
                    <a:lnB>
                      <a:noFill/>
                    </a:lnB>
                    <a:lnTlToBr>
                      <a:noFill/>
                    </a:lnTlToBr>
                    <a:lnBlToTr>
                      <a:noFill/>
                    </a:lnBlToTr>
                    <a:noFill/>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06" charset="0"/>
                        </a:rPr>
                        <a:t>/25</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06" charset="0"/>
                        </a:rPr>
                        <a:t>255.255.255.128</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06" charset="0"/>
                        </a:rPr>
                        <a:t>2</a:t>
                      </a:r>
                      <a:r>
                        <a:rPr kumimoji="0" lang="en-US" sz="2000" b="0" i="0" u="none" strike="noStrike" cap="none" normalizeH="0" baseline="30000">
                          <a:ln>
                            <a:noFill/>
                          </a:ln>
                          <a:solidFill>
                            <a:schemeClr val="tx1"/>
                          </a:solidFill>
                          <a:effectLst/>
                          <a:latin typeface="Times New Roman" pitchFamily="-106" charset="0"/>
                        </a:rPr>
                        <a:t>7</a:t>
                      </a:r>
                      <a:r>
                        <a:rPr kumimoji="0" lang="en-US" sz="2000" b="0" i="0" u="none" strike="noStrike" cap="none" normalizeH="0" baseline="0">
                          <a:ln>
                            <a:noFill/>
                          </a:ln>
                          <a:solidFill>
                            <a:schemeClr val="tx1"/>
                          </a:solidFill>
                          <a:effectLst/>
                          <a:latin typeface="Times New Roman" pitchFamily="-106" charset="0"/>
                        </a:rPr>
                        <a:t> = 128</a:t>
                      </a:r>
                      <a:endParaRPr kumimoji="0" lang="en-US" sz="2000" b="0" i="0" u="none" strike="noStrike" cap="none" normalizeH="0" baseline="30000">
                        <a:ln>
                          <a:noFill/>
                        </a:ln>
                        <a:solidFill>
                          <a:schemeClr val="tx1"/>
                        </a:solidFill>
                        <a:effectLst/>
                        <a:latin typeface="Times New Roman" pitchFamily="-106" charset="0"/>
                      </a:endParaRPr>
                    </a:p>
                  </a:txBody>
                  <a:tcPr horzOverflow="overflow">
                    <a:lnL>
                      <a:noFill/>
                    </a:lnL>
                    <a:lnR cap="flat">
                      <a:noFill/>
                    </a:lnR>
                    <a:lnT>
                      <a:noFill/>
                    </a:lnT>
                    <a:lnB>
                      <a:noFill/>
                    </a:lnB>
                    <a:lnTlToBr>
                      <a:noFill/>
                    </a:lnTlToBr>
                    <a:lnBlToTr>
                      <a:noFill/>
                    </a:lnBlToTr>
                    <a:noFill/>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06" charset="0"/>
                        </a:rPr>
                        <a:t>/26</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06" charset="0"/>
                        </a:rPr>
                        <a:t>255.255.255.192</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06" charset="0"/>
                        </a:rPr>
                        <a:t>2</a:t>
                      </a:r>
                      <a:r>
                        <a:rPr kumimoji="0" lang="en-US" sz="2000" b="0" i="0" u="none" strike="noStrike" cap="none" normalizeH="0" baseline="30000">
                          <a:ln>
                            <a:noFill/>
                          </a:ln>
                          <a:solidFill>
                            <a:schemeClr val="tx1"/>
                          </a:solidFill>
                          <a:effectLst/>
                          <a:latin typeface="Times New Roman" pitchFamily="-106" charset="0"/>
                        </a:rPr>
                        <a:t>6</a:t>
                      </a:r>
                      <a:r>
                        <a:rPr kumimoji="0" lang="en-US" sz="2000" b="0" i="0" u="none" strike="noStrike" cap="none" normalizeH="0" baseline="0">
                          <a:ln>
                            <a:noFill/>
                          </a:ln>
                          <a:solidFill>
                            <a:schemeClr val="tx1"/>
                          </a:solidFill>
                          <a:effectLst/>
                          <a:latin typeface="Times New Roman" pitchFamily="-106" charset="0"/>
                        </a:rPr>
                        <a:t> = 64</a:t>
                      </a:r>
                      <a:endParaRPr kumimoji="0" lang="en-US" sz="2000" b="0" i="0" u="none" strike="noStrike" cap="none" normalizeH="0" baseline="30000">
                        <a:ln>
                          <a:noFill/>
                        </a:ln>
                        <a:solidFill>
                          <a:schemeClr val="tx1"/>
                        </a:solidFill>
                        <a:effectLst/>
                        <a:latin typeface="Times New Roman" pitchFamily="-106" charset="0"/>
                      </a:endParaRPr>
                    </a:p>
                  </a:txBody>
                  <a:tcPr horzOverflow="overflow">
                    <a:lnL>
                      <a:noFill/>
                    </a:lnL>
                    <a:lnR cap="flat">
                      <a:noFill/>
                    </a:lnR>
                    <a:lnT>
                      <a:noFill/>
                    </a:lnT>
                    <a:lnB>
                      <a:noFill/>
                    </a:lnB>
                    <a:lnTlToBr>
                      <a:noFill/>
                    </a:lnTlToBr>
                    <a:lnBlToTr>
                      <a:noFill/>
                    </a:lnBlToTr>
                    <a:noFill/>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06" charset="0"/>
                        </a:rPr>
                        <a:t>/27</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06" charset="0"/>
                        </a:rPr>
                        <a:t>255.255.255.224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06" charset="0"/>
                        </a:rPr>
                        <a:t>2</a:t>
                      </a:r>
                      <a:r>
                        <a:rPr kumimoji="0" lang="en-US" sz="2000" b="0" i="0" u="none" strike="noStrike" cap="none" normalizeH="0" baseline="30000">
                          <a:ln>
                            <a:noFill/>
                          </a:ln>
                          <a:solidFill>
                            <a:schemeClr val="tx1"/>
                          </a:solidFill>
                          <a:effectLst/>
                          <a:latin typeface="Times New Roman" pitchFamily="-106" charset="0"/>
                        </a:rPr>
                        <a:t>5</a:t>
                      </a:r>
                      <a:r>
                        <a:rPr kumimoji="0" lang="en-US" sz="2000" b="0" i="0" u="none" strike="noStrike" cap="none" normalizeH="0" baseline="0">
                          <a:ln>
                            <a:noFill/>
                          </a:ln>
                          <a:solidFill>
                            <a:schemeClr val="tx1"/>
                          </a:solidFill>
                          <a:effectLst/>
                          <a:latin typeface="Times New Roman" pitchFamily="-106" charset="0"/>
                        </a:rPr>
                        <a:t> = 32</a:t>
                      </a:r>
                      <a:endParaRPr kumimoji="0" lang="en-US" sz="2000" b="0" i="0" u="none" strike="noStrike" cap="none" normalizeH="0" baseline="30000">
                        <a:ln>
                          <a:noFill/>
                        </a:ln>
                        <a:solidFill>
                          <a:schemeClr val="tx1"/>
                        </a:solidFill>
                        <a:effectLst/>
                        <a:latin typeface="Times New Roman" pitchFamily="-106" charset="0"/>
                      </a:endParaRPr>
                    </a:p>
                  </a:txBody>
                  <a:tcPr horzOverflow="overflow">
                    <a:lnL>
                      <a:noFill/>
                    </a:lnL>
                    <a:lnR cap="flat">
                      <a:noFill/>
                    </a:lnR>
                    <a:lnT>
                      <a:noFill/>
                    </a:lnT>
                    <a:lnB>
                      <a:noFill/>
                    </a:lnB>
                    <a:lnTlToBr>
                      <a:noFill/>
                    </a:lnTlToBr>
                    <a:lnBlToTr>
                      <a:noFill/>
                    </a:lnBlToTr>
                    <a:noFill/>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06" charset="0"/>
                        </a:rPr>
                        <a:t>/28</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06" charset="0"/>
                        </a:rPr>
                        <a:t>255.255.255.240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06" charset="0"/>
                        </a:rPr>
                        <a:t>2</a:t>
                      </a:r>
                      <a:r>
                        <a:rPr kumimoji="0" lang="en-US" sz="2000" b="0" i="0" u="none" strike="noStrike" cap="none" normalizeH="0" baseline="30000">
                          <a:ln>
                            <a:noFill/>
                          </a:ln>
                          <a:solidFill>
                            <a:schemeClr val="tx1"/>
                          </a:solidFill>
                          <a:effectLst/>
                          <a:latin typeface="Times New Roman" pitchFamily="-106" charset="0"/>
                        </a:rPr>
                        <a:t>4</a:t>
                      </a:r>
                      <a:r>
                        <a:rPr kumimoji="0" lang="en-US" sz="2000" b="0" i="0" u="none" strike="noStrike" cap="none" normalizeH="0" baseline="0">
                          <a:ln>
                            <a:noFill/>
                          </a:ln>
                          <a:solidFill>
                            <a:schemeClr val="tx1"/>
                          </a:solidFill>
                          <a:effectLst/>
                          <a:latin typeface="Times New Roman" pitchFamily="-106" charset="0"/>
                        </a:rPr>
                        <a:t> = 16</a:t>
                      </a:r>
                      <a:endParaRPr kumimoji="0" lang="en-US" sz="2000" b="0" i="0" u="none" strike="noStrike" cap="none" normalizeH="0" baseline="30000">
                        <a:ln>
                          <a:noFill/>
                        </a:ln>
                        <a:solidFill>
                          <a:schemeClr val="tx1"/>
                        </a:solidFill>
                        <a:effectLst/>
                        <a:latin typeface="Times New Roman" pitchFamily="-106" charset="0"/>
                      </a:endParaRPr>
                    </a:p>
                  </a:txBody>
                  <a:tcPr horzOverflow="overflow">
                    <a:lnL>
                      <a:noFill/>
                    </a:lnL>
                    <a:lnR cap="flat">
                      <a:noFill/>
                    </a:lnR>
                    <a:lnT>
                      <a:noFill/>
                    </a:lnT>
                    <a:lnB>
                      <a:noFill/>
                    </a:lnB>
                    <a:lnTlToBr>
                      <a:noFill/>
                    </a:lnTlToBr>
                    <a:lnBlToTr>
                      <a:noFill/>
                    </a:lnBlToTr>
                    <a:noFill/>
                  </a:tcPr>
                </a:tc>
              </a:tr>
              <a:tr h="3952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06" charset="0"/>
                        </a:rPr>
                        <a:t>/29</a:t>
                      </a:r>
                    </a:p>
                  </a:txBody>
                  <a:tcPr horzOverflow="overflow">
                    <a:lnL cap="flat">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06" charset="0"/>
                        </a:rPr>
                        <a:t>255.255.255.248</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06" charset="0"/>
                        </a:rPr>
                        <a:t>2</a:t>
                      </a:r>
                      <a:r>
                        <a:rPr kumimoji="0" lang="en-US" sz="2000" b="0" i="0" u="none" strike="noStrike" cap="none" normalizeH="0" baseline="30000">
                          <a:ln>
                            <a:noFill/>
                          </a:ln>
                          <a:solidFill>
                            <a:schemeClr val="tx1"/>
                          </a:solidFill>
                          <a:effectLst/>
                          <a:latin typeface="Times New Roman" pitchFamily="-106" charset="0"/>
                        </a:rPr>
                        <a:t>3</a:t>
                      </a:r>
                      <a:r>
                        <a:rPr kumimoji="0" lang="en-US" sz="2000" b="0" i="0" u="none" strike="noStrike" cap="none" normalizeH="0" baseline="0">
                          <a:ln>
                            <a:noFill/>
                          </a:ln>
                          <a:solidFill>
                            <a:schemeClr val="tx1"/>
                          </a:solidFill>
                          <a:effectLst/>
                          <a:latin typeface="Times New Roman" pitchFamily="-106" charset="0"/>
                        </a:rPr>
                        <a:t> = 8</a:t>
                      </a:r>
                      <a:endParaRPr kumimoji="0" lang="en-US" sz="2000" b="0" i="0" u="none" strike="noStrike" cap="none" normalizeH="0" baseline="30000">
                        <a:ln>
                          <a:noFill/>
                        </a:ln>
                        <a:solidFill>
                          <a:schemeClr val="tx1"/>
                        </a:solidFill>
                        <a:effectLst/>
                        <a:latin typeface="Times New Roman" pitchFamily="-106" charset="0"/>
                      </a:endParaRPr>
                    </a:p>
                  </a:txBody>
                  <a:tcPr horzOverflow="overflow">
                    <a:lnL>
                      <a:noFill/>
                    </a:lnL>
                    <a:lnR cap="flat">
                      <a:noFill/>
                    </a:lnR>
                    <a:lnT>
                      <a:noFill/>
                    </a:lnT>
                    <a:lnB>
                      <a:noFill/>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06" charset="0"/>
                        </a:rPr>
                        <a:t>/30</a:t>
                      </a:r>
                    </a:p>
                  </a:txBody>
                  <a:tcPr horzOverflow="overflow">
                    <a:lnL cap="flat">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06" charset="0"/>
                        </a:rPr>
                        <a:t>255.255.255.252</a:t>
                      </a:r>
                    </a:p>
                  </a:txBody>
                  <a:tcPr horzOverflow="overflow">
                    <a:lnL>
                      <a:noFill/>
                    </a:lnL>
                    <a:lnR>
                      <a:noFill/>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06" charset="0"/>
                        </a:rPr>
                        <a:t>2</a:t>
                      </a:r>
                      <a:r>
                        <a:rPr kumimoji="0" lang="en-US" sz="2000" b="0" i="0" u="none" strike="noStrike" cap="none" normalizeH="0" baseline="30000">
                          <a:ln>
                            <a:noFill/>
                          </a:ln>
                          <a:solidFill>
                            <a:schemeClr val="tx1"/>
                          </a:solidFill>
                          <a:effectLst/>
                          <a:latin typeface="Times New Roman" pitchFamily="-106" charset="0"/>
                        </a:rPr>
                        <a:t>2</a:t>
                      </a:r>
                      <a:r>
                        <a:rPr kumimoji="0" lang="en-US" sz="2000" b="0" i="0" u="none" strike="noStrike" cap="none" normalizeH="0" baseline="0">
                          <a:ln>
                            <a:noFill/>
                          </a:ln>
                          <a:solidFill>
                            <a:schemeClr val="tx1"/>
                          </a:solidFill>
                          <a:effectLst/>
                          <a:latin typeface="Times New Roman" pitchFamily="-106" charset="0"/>
                        </a:rPr>
                        <a:t> = 4</a:t>
                      </a:r>
                      <a:endParaRPr kumimoji="0" lang="en-US" sz="2000" b="0" i="0" u="none" strike="noStrike" cap="none" normalizeH="0" baseline="30000">
                        <a:ln>
                          <a:noFill/>
                        </a:ln>
                        <a:solidFill>
                          <a:schemeClr val="tx1"/>
                        </a:solidFill>
                        <a:effectLst/>
                        <a:latin typeface="Times New Roman" pitchFamily="-106" charset="0"/>
                      </a:endParaRPr>
                    </a:p>
                  </a:txBody>
                  <a:tcPr horzOverflow="overflow">
                    <a:lnL>
                      <a:noFill/>
                    </a:lnL>
                    <a:lnR cap="flat">
                      <a:noFill/>
                    </a:lnR>
                    <a:lnT>
                      <a:noFill/>
                    </a:lnT>
                    <a:lnB cap="flat">
                      <a:noFill/>
                    </a:lnB>
                    <a:lnTlToBr>
                      <a:noFill/>
                    </a:lnTlToBr>
                    <a:lnBlToTr>
                      <a:noFill/>
                    </a:lnBlToTr>
                    <a:noFill/>
                  </a:tcPr>
                </a:tc>
              </a:tr>
            </a:tbl>
          </a:graphicData>
        </a:graphic>
      </p:graphicFrame>
      <p:sp>
        <p:nvSpPr>
          <p:cNvPr id="5" name="Slide Number Placeholder 4"/>
          <p:cNvSpPr>
            <a:spLocks noGrp="1"/>
          </p:cNvSpPr>
          <p:nvPr>
            <p:ph type="sldNum" sz="quarter" idx="12"/>
          </p:nvPr>
        </p:nvSpPr>
        <p:spPr/>
        <p:txBody>
          <a:bodyPr/>
          <a:lstStyle/>
          <a:p>
            <a:fld id="{F4E9DE0C-EFE3-CE47-9792-88F31C147F5B}" type="slidenum">
              <a:rPr lang="en-US" smtClean="0"/>
              <a:pPr/>
              <a:t>25</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Special IP addresses</a:t>
            </a:r>
          </a:p>
        </p:txBody>
      </p:sp>
      <p:graphicFrame>
        <p:nvGraphicFramePr>
          <p:cNvPr id="18576" name="Group 144"/>
          <p:cNvGraphicFramePr>
            <a:graphicFrameLocks noGrp="1"/>
          </p:cNvGraphicFramePr>
          <p:nvPr/>
        </p:nvGraphicFramePr>
        <p:xfrm>
          <a:off x="304800" y="2590800"/>
          <a:ext cx="8534400" cy="2713990"/>
        </p:xfrm>
        <a:graphic>
          <a:graphicData uri="http://schemas.openxmlformats.org/drawingml/2006/table">
            <a:tbl>
              <a:tblPr/>
              <a:tblGrid>
                <a:gridCol w="1143000"/>
                <a:gridCol w="1143000"/>
                <a:gridCol w="2743200"/>
                <a:gridCol w="3505200"/>
              </a:tblGrid>
              <a:tr h="398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06" charset="0"/>
                        </a:rPr>
                        <a:t>Prefix</a:t>
                      </a:r>
                    </a:p>
                  </a:txBody>
                  <a:tcPr horzOverflow="overflow">
                    <a:lnL cap="flat">
                      <a:noFill/>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06" charset="0"/>
                        </a:rPr>
                        <a:t>Suffix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06" charset="0"/>
                        </a:rPr>
                        <a:t>Type of 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06" charset="0"/>
                        </a:rPr>
                        <a:t>Purpose</a:t>
                      </a: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tr>
              <a:tr h="4889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06" charset="0"/>
                        </a:rPr>
                        <a:t>all-0s</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06" charset="0"/>
                        </a:rPr>
                        <a:t>all-0s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06" charset="0"/>
                        </a:rPr>
                        <a:t>this computer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06" charset="0"/>
                        </a:rPr>
                        <a:t>used during bootstrap</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06" charset="0"/>
                        </a:rPr>
                        <a:t>network</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06" charset="0"/>
                        </a:rPr>
                        <a:t>all-0s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06" charset="0"/>
                        </a:rPr>
                        <a:t>network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06" charset="0"/>
                        </a:rPr>
                        <a:t>identifies a network</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06" charset="0"/>
                        </a:rPr>
                        <a:t>network</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06" charset="0"/>
                        </a:rPr>
                        <a:t>all-1s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06" charset="0"/>
                        </a:rPr>
                        <a:t>directed broadcast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06" charset="0"/>
                        </a:rPr>
                        <a:t>broadcast on a specified net</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06" charset="0"/>
                        </a:rPr>
                        <a:t>all-1s</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06" charset="0"/>
                        </a:rPr>
                        <a:t>all-1s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06" charset="0"/>
                        </a:rPr>
                        <a:t>limited broadcast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06" charset="0"/>
                        </a:rPr>
                        <a:t>broadcast on a local net</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06" charset="0"/>
                        </a:rPr>
                        <a:t>127</a:t>
                      </a:r>
                    </a:p>
                  </a:txBody>
                  <a:tcPr horzOverflow="overflow">
                    <a:lnL cap="flat">
                      <a:noFill/>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06" charset="0"/>
                        </a:rPr>
                        <a:t>any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06" charset="0"/>
                        </a:rPr>
                        <a:t>loopback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a:ln>
                            <a:noFill/>
                          </a:ln>
                          <a:solidFill>
                            <a:schemeClr val="tx1"/>
                          </a:solidFill>
                          <a:effectLst/>
                          <a:latin typeface="Times New Roman" pitchFamily="-106" charset="0"/>
                        </a:rPr>
                        <a:t>testing</a:t>
                      </a:r>
                    </a:p>
                  </a:txBody>
                  <a:tcPr horzOverflow="overflow">
                    <a:lnL w="12700" cap="flat" cmpd="sng" algn="ctr">
                      <a:solidFill>
                        <a:schemeClr val="tx1"/>
                      </a:solidFill>
                      <a:prstDash val="solid"/>
                      <a:round/>
                      <a:headEnd type="none" w="med" len="med"/>
                      <a:tailEnd type="none" w="med" len="med"/>
                    </a:lnL>
                    <a:lnR cap="flat">
                      <a:noFill/>
                    </a:lnR>
                    <a:lnT>
                      <a:noFill/>
                    </a:lnT>
                    <a:lnB cap="flat">
                      <a:noFill/>
                    </a:lnB>
                    <a:lnTlToBr>
                      <a:noFill/>
                    </a:lnTlToBr>
                    <a:lnBlToTr>
                      <a:noFill/>
                    </a:lnBlToTr>
                    <a:noFill/>
                  </a:tcPr>
                </a:tc>
              </a:tr>
            </a:tbl>
          </a:graphicData>
        </a:graphic>
      </p:graphicFrame>
      <p:sp>
        <p:nvSpPr>
          <p:cNvPr id="5" name="Slide Number Placeholder 4"/>
          <p:cNvSpPr>
            <a:spLocks noGrp="1"/>
          </p:cNvSpPr>
          <p:nvPr>
            <p:ph type="sldNum" sz="quarter" idx="12"/>
          </p:nvPr>
        </p:nvSpPr>
        <p:spPr/>
        <p:txBody>
          <a:bodyPr/>
          <a:lstStyle/>
          <a:p>
            <a:fld id="{F4E9DE0C-EFE3-CE47-9792-88F31C147F5B}" type="slidenum">
              <a:rPr lang="en-US" smtClean="0"/>
              <a:pPr/>
              <a:t>26</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noGrp="1" noChangeArrowheads="1"/>
          </p:cNvSpPr>
          <p:nvPr>
            <p:ph type="title"/>
          </p:nvPr>
        </p:nvSpPr>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mtClean="0"/>
              <a:t>IP Address Space and ICANN</a:t>
            </a:r>
          </a:p>
        </p:txBody>
      </p:sp>
      <p:sp>
        <p:nvSpPr>
          <p:cNvPr id="29699" name="Rectangle 2"/>
          <p:cNvSpPr>
            <a:spLocks noGrp="1" noChangeArrowheads="1"/>
          </p:cNvSpPr>
          <p:nvPr>
            <p:ph sz="half" idx="1"/>
          </p:nvPr>
        </p:nvSpPr>
        <p:spPr/>
        <p:txBody>
          <a:bodyPr rIns="129200" rtlCol="0">
            <a:normAutofit/>
          </a:bodyPr>
          <a:lstStyle/>
          <a:p>
            <a:pPr eaLnBrk="1" fontAlgn="auto" hangingPunct="1">
              <a:lnSpc>
                <a:spcPct val="120000"/>
              </a:lnSpc>
              <a:spcBef>
                <a:spcPct val="0"/>
              </a:spcBef>
              <a:spcAft>
                <a:spcPts val="0"/>
              </a:spcAft>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000" dirty="0" smtClean="0"/>
              <a:t>Hosts on the internet must have unique IP addresses</a:t>
            </a:r>
          </a:p>
          <a:p>
            <a:pPr eaLnBrk="1" fontAlgn="auto" hangingPunct="1">
              <a:lnSpc>
                <a:spcPct val="120000"/>
              </a:lnSpc>
              <a:spcBef>
                <a:spcPct val="0"/>
              </a:spcBef>
              <a:spcAft>
                <a:spcPts val="0"/>
              </a:spcAft>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000" dirty="0" smtClean="0">
                <a:solidFill>
                  <a:schemeClr val="accent6"/>
                </a:solidFill>
              </a:rPr>
              <a:t>Internet Corporation for Assigned Names and Numbers</a:t>
            </a:r>
          </a:p>
          <a:p>
            <a:pPr lvl="1" eaLnBrk="1" fontAlgn="auto" hangingPunct="1">
              <a:lnSpc>
                <a:spcPct val="120000"/>
              </a:lnSpc>
              <a:spcBef>
                <a:spcPct val="0"/>
              </a:spcBef>
              <a:spcAft>
                <a:spcPts val="0"/>
              </a:spcAft>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1800" dirty="0" smtClean="0"/>
              <a:t>International nonprofit organization</a:t>
            </a:r>
          </a:p>
          <a:p>
            <a:pPr lvl="1" eaLnBrk="1" fontAlgn="auto" hangingPunct="1">
              <a:lnSpc>
                <a:spcPct val="120000"/>
              </a:lnSpc>
              <a:spcBef>
                <a:spcPct val="0"/>
              </a:spcBef>
              <a:spcAft>
                <a:spcPts val="0"/>
              </a:spcAft>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1800" dirty="0" smtClean="0"/>
              <a:t>Incorporated in the US</a:t>
            </a:r>
          </a:p>
          <a:p>
            <a:pPr lvl="1" eaLnBrk="1" fontAlgn="auto" hangingPunct="1">
              <a:lnSpc>
                <a:spcPct val="120000"/>
              </a:lnSpc>
              <a:spcBef>
                <a:spcPct val="0"/>
              </a:spcBef>
              <a:spcAft>
                <a:spcPts val="0"/>
              </a:spcAft>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1800" dirty="0" smtClean="0"/>
              <a:t>Allocates IP address space</a:t>
            </a:r>
          </a:p>
          <a:p>
            <a:pPr lvl="1" eaLnBrk="1" fontAlgn="auto" hangingPunct="1">
              <a:lnSpc>
                <a:spcPct val="120000"/>
              </a:lnSpc>
              <a:spcBef>
                <a:spcPct val="0"/>
              </a:spcBef>
              <a:spcAft>
                <a:spcPts val="0"/>
              </a:spcAft>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1800" dirty="0" smtClean="0"/>
              <a:t>Manages top-level domains</a:t>
            </a:r>
          </a:p>
          <a:p>
            <a:pPr eaLnBrk="1" fontAlgn="auto" hangingPunct="1">
              <a:lnSpc>
                <a:spcPct val="120000"/>
              </a:lnSpc>
              <a:spcBef>
                <a:spcPct val="0"/>
              </a:spcBef>
              <a:spcAft>
                <a:spcPts val="0"/>
              </a:spcAft>
              <a:buFont typeface="Arial" pitchFamily="34" charset="0"/>
              <a:buChar char="•"/>
              <a:tabLst>
                <a:tab pos="762000" algn="l"/>
                <a:tab pos="1676400" algn="l"/>
                <a:tab pos="2590800" algn="l"/>
                <a:tab pos="3505200" algn="l"/>
                <a:tab pos="4419600" algn="l"/>
                <a:tab pos="5334000" algn="l"/>
                <a:tab pos="6248400" algn="l"/>
                <a:tab pos="7162800" algn="l"/>
                <a:tab pos="8077200" algn="l"/>
                <a:tab pos="8991600" algn="l"/>
                <a:tab pos="9906000" algn="l"/>
              </a:tabLst>
              <a:defRPr/>
            </a:pPr>
            <a:r>
              <a:rPr lang="en-US" sz="2000" dirty="0" smtClean="0"/>
              <a:t>Historical bias in favor of US corporations and nonprofit organizations</a:t>
            </a:r>
          </a:p>
        </p:txBody>
      </p:sp>
      <p:sp>
        <p:nvSpPr>
          <p:cNvPr id="7172" name="Content Placeholder 6"/>
          <p:cNvSpPr>
            <a:spLocks noGrp="1"/>
          </p:cNvSpPr>
          <p:nvPr>
            <p:ph sz="half" idx="2"/>
          </p:nvPr>
        </p:nvSpPr>
        <p:spPr>
          <a:xfrm>
            <a:off x="4648200" y="1600200"/>
            <a:ext cx="4191000" cy="4876800"/>
          </a:xfrm>
        </p:spPr>
        <p:txBody>
          <a:bodyPr/>
          <a:lstStyle/>
          <a:p>
            <a:pPr eaLnBrk="1" hangingPunct="1">
              <a:spcBef>
                <a:spcPct val="0"/>
              </a:spcBef>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2000" smtClean="0"/>
              <a:t>Examples</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smtClean="0"/>
              <a:t>003/8   May 94   General Electric</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smtClean="0"/>
              <a:t>009/8   Aug 92   IBM</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smtClean="0"/>
              <a:t>012/8   Jun 95   AT&amp;T Bell Labs</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smtClean="0"/>
              <a:t>013/8   Sep 91  Xerox Corporation</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smtClean="0"/>
              <a:t>015/8   Jul 94   Hewlett-Packard</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smtClean="0"/>
              <a:t>017/8   Jul 92   Apple Computer</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smtClean="0"/>
              <a:t>018/8   Jan 94   MIT</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smtClean="0"/>
              <a:t>019/8   May 95   Ford Motor</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smtClean="0"/>
              <a:t>040/8   Jun 94   Eli Lily</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smtClean="0"/>
              <a:t>043/8   Jan 91   Japan Inet</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smtClean="0"/>
              <a:t>044/8   Jul 92   Amateur Radio Digital</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smtClean="0"/>
              <a:t>047/8   Jan 91   Bell-Northern Res.</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smtClean="0"/>
              <a:t>048/8   May 95   Prudential Securities</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smtClean="0"/>
              <a:t>054/8   Mar 92   Merck</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smtClean="0"/>
              <a:t>055/8   Apr 95   Boeing</a:t>
            </a:r>
          </a:p>
          <a:p>
            <a:pPr lvl="1" eaLnBrk="1" hangingPunct="1">
              <a:spcBef>
                <a:spcPct val="0"/>
              </a:spcBef>
              <a:buFont typeface="Wingdings" pitchFamily="2" charset="2"/>
              <a:buNone/>
              <a:tabLst>
                <a:tab pos="762000" algn="l"/>
                <a:tab pos="1676400" algn="l"/>
                <a:tab pos="2590800" algn="l"/>
                <a:tab pos="3505200" algn="l"/>
                <a:tab pos="4419600" algn="l"/>
                <a:tab pos="5334000" algn="l"/>
                <a:tab pos="6248400" algn="l"/>
                <a:tab pos="7162800" algn="l"/>
                <a:tab pos="8077200" algn="l"/>
                <a:tab pos="8991600" algn="l"/>
                <a:tab pos="9906000" algn="l"/>
              </a:tabLst>
            </a:pPr>
            <a:r>
              <a:rPr lang="en-US" sz="1800" smtClean="0"/>
              <a:t>056/8   Jun 94   U.S. Postal Service</a:t>
            </a:r>
            <a:endParaRPr lang="en-US" sz="1400" smtClean="0"/>
          </a:p>
        </p:txBody>
      </p:sp>
      <p:sp>
        <p:nvSpPr>
          <p:cNvPr id="6" name="Slide Number Placeholder 5"/>
          <p:cNvSpPr>
            <a:spLocks noGrp="1"/>
          </p:cNvSpPr>
          <p:nvPr>
            <p:ph type="sldNum" sz="quarter" idx="12"/>
          </p:nvPr>
        </p:nvSpPr>
        <p:spPr/>
        <p:txBody>
          <a:bodyPr/>
          <a:lstStyle/>
          <a:p>
            <a:fld id="{F4E9DE0C-EFE3-CE47-9792-88F31C147F5B}" type="slidenum">
              <a:rPr lang="en-US" smtClean="0"/>
              <a:pPr/>
              <a:t>27</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r>
              <a:rPr lang="en-US" smtClean="0"/>
              <a:t>How To Bootstrap an End Host?</a:t>
            </a:r>
            <a:endParaRPr lang="en-US"/>
          </a:p>
        </p:txBody>
      </p:sp>
      <p:sp>
        <p:nvSpPr>
          <p:cNvPr id="71684" name="Rectangle 3"/>
          <p:cNvSpPr>
            <a:spLocks noGrp="1" noChangeArrowheads="1"/>
          </p:cNvSpPr>
          <p:nvPr>
            <p:ph type="body" idx="1"/>
          </p:nvPr>
        </p:nvSpPr>
        <p:spPr/>
        <p:txBody>
          <a:bodyPr/>
          <a:lstStyle/>
          <a:p>
            <a:r>
              <a:rPr lang="en-US" smtClean="0"/>
              <a:t>What local DNS server to use?</a:t>
            </a:r>
          </a:p>
          <a:p>
            <a:r>
              <a:rPr lang="en-US" smtClean="0"/>
              <a:t>What IP address the host should use?</a:t>
            </a:r>
          </a:p>
          <a:p>
            <a:r>
              <a:rPr lang="en-US" smtClean="0"/>
              <a:t>How to send packets to remote destinations?</a:t>
            </a:r>
            <a:endParaRPr lang="en-US"/>
          </a:p>
        </p:txBody>
      </p:sp>
      <p:sp>
        <p:nvSpPr>
          <p:cNvPr id="71682" name="Slide Number Placeholder 3"/>
          <p:cNvSpPr>
            <a:spLocks noGrp="1"/>
          </p:cNvSpPr>
          <p:nvPr>
            <p:ph type="sldNum" sz="quarter" idx="12"/>
          </p:nvPr>
        </p:nvSpPr>
        <p:spPr/>
        <p:txBody>
          <a:bodyPr/>
          <a:lstStyle/>
          <a:p>
            <a:fld id="{E13F6492-DB5C-544B-B7EE-CD47729F8BE8}" type="slidenum">
              <a:rPr lang="en-US" smtClean="0"/>
              <a:pPr/>
              <a:t>28</a:t>
            </a:fld>
            <a:endParaRPr lang="en-US"/>
          </a:p>
        </p:txBody>
      </p:sp>
      <p:sp>
        <p:nvSpPr>
          <p:cNvPr id="71685" name="Line 4"/>
          <p:cNvSpPr>
            <a:spLocks noChangeShapeType="1"/>
          </p:cNvSpPr>
          <p:nvPr/>
        </p:nvSpPr>
        <p:spPr bwMode="auto">
          <a:xfrm>
            <a:off x="996950" y="4614863"/>
            <a:ext cx="2590800" cy="0"/>
          </a:xfrm>
          <a:prstGeom prst="line">
            <a:avLst/>
          </a:prstGeom>
          <a:noFill/>
          <a:ln w="76200" cmpd="tri">
            <a:solidFill>
              <a:schemeClr val="tx1"/>
            </a:solidFill>
            <a:round/>
            <a:headEnd/>
            <a:tailEnd/>
          </a:ln>
        </p:spPr>
        <p:txBody>
          <a:bodyPr wrap="none" anchor="ctr">
            <a:prstTxWarp prst="textNoShape">
              <a:avLst/>
            </a:prstTxWarp>
          </a:bodyPr>
          <a:lstStyle/>
          <a:p>
            <a:endParaRPr lang="en-US"/>
          </a:p>
        </p:txBody>
      </p:sp>
      <p:sp>
        <p:nvSpPr>
          <p:cNvPr id="71686" name="Line 5"/>
          <p:cNvSpPr>
            <a:spLocks noChangeShapeType="1"/>
          </p:cNvSpPr>
          <p:nvPr/>
        </p:nvSpPr>
        <p:spPr bwMode="auto">
          <a:xfrm>
            <a:off x="1301750" y="4310063"/>
            <a:ext cx="0" cy="3048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71687" name="Line 6"/>
          <p:cNvSpPr>
            <a:spLocks noChangeShapeType="1"/>
          </p:cNvSpPr>
          <p:nvPr/>
        </p:nvSpPr>
        <p:spPr bwMode="auto">
          <a:xfrm>
            <a:off x="2216150" y="4310063"/>
            <a:ext cx="0" cy="3048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71688" name="Line 7"/>
          <p:cNvSpPr>
            <a:spLocks noChangeShapeType="1"/>
          </p:cNvSpPr>
          <p:nvPr/>
        </p:nvSpPr>
        <p:spPr bwMode="auto">
          <a:xfrm>
            <a:off x="3282950" y="4310063"/>
            <a:ext cx="0" cy="3048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71689" name="Rectangle 8"/>
          <p:cNvSpPr>
            <a:spLocks noChangeArrowheads="1"/>
          </p:cNvSpPr>
          <p:nvPr/>
        </p:nvSpPr>
        <p:spPr bwMode="auto">
          <a:xfrm>
            <a:off x="1000125" y="4025900"/>
            <a:ext cx="625475" cy="349250"/>
          </a:xfrm>
          <a:prstGeom prst="rect">
            <a:avLst/>
          </a:prstGeom>
          <a:solidFill>
            <a:srgbClr val="FF3300"/>
          </a:solidFill>
          <a:ln w="12700">
            <a:solidFill>
              <a:schemeClr val="tx1"/>
            </a:solidFill>
            <a:miter lim="800000"/>
            <a:headEnd/>
            <a:tailEnd/>
          </a:ln>
        </p:spPr>
        <p:txBody>
          <a:bodyPr wrap="none" anchor="ctr">
            <a:prstTxWarp prst="textNoShape">
              <a:avLst/>
            </a:prstTxWarp>
            <a:spAutoFit/>
          </a:bodyPr>
          <a:lstStyle/>
          <a:p>
            <a:pPr eaLnBrk="0" hangingPunct="0"/>
            <a:r>
              <a:rPr lang="en-US" sz="1600">
                <a:solidFill>
                  <a:schemeClr val="bg1"/>
                </a:solidFill>
                <a:latin typeface="Helvetica" pitchFamily="-111" charset="0"/>
              </a:rPr>
              <a:t>host</a:t>
            </a:r>
          </a:p>
        </p:txBody>
      </p:sp>
      <p:sp>
        <p:nvSpPr>
          <p:cNvPr id="71690" name="Rectangle 9"/>
          <p:cNvSpPr>
            <a:spLocks noChangeArrowheads="1"/>
          </p:cNvSpPr>
          <p:nvPr/>
        </p:nvSpPr>
        <p:spPr bwMode="auto">
          <a:xfrm>
            <a:off x="1889125" y="4005263"/>
            <a:ext cx="625475" cy="349250"/>
          </a:xfrm>
          <a:prstGeom prst="rect">
            <a:avLst/>
          </a:prstGeom>
          <a:solidFill>
            <a:srgbClr val="CCFFFF"/>
          </a:solidFill>
          <a:ln w="12700">
            <a:solidFill>
              <a:schemeClr val="tx1"/>
            </a:solidFill>
            <a:miter lim="800000"/>
            <a:headEnd/>
            <a:tailEnd/>
          </a:ln>
        </p:spPr>
        <p:txBody>
          <a:bodyPr wrap="none" anchor="ctr">
            <a:prstTxWarp prst="textNoShape">
              <a:avLst/>
            </a:prstTxWarp>
            <a:spAutoFit/>
          </a:bodyPr>
          <a:lstStyle/>
          <a:p>
            <a:pPr eaLnBrk="0" hangingPunct="0"/>
            <a:r>
              <a:rPr lang="en-US" sz="1600">
                <a:latin typeface="Helvetica" pitchFamily="-111" charset="0"/>
              </a:rPr>
              <a:t>host</a:t>
            </a:r>
          </a:p>
        </p:txBody>
      </p:sp>
      <p:sp>
        <p:nvSpPr>
          <p:cNvPr id="71691" name="Rectangle 10"/>
          <p:cNvSpPr>
            <a:spLocks noChangeArrowheads="1"/>
          </p:cNvSpPr>
          <p:nvPr/>
        </p:nvSpPr>
        <p:spPr bwMode="auto">
          <a:xfrm>
            <a:off x="2957513" y="4005263"/>
            <a:ext cx="623887" cy="349250"/>
          </a:xfrm>
          <a:prstGeom prst="rect">
            <a:avLst/>
          </a:prstGeom>
          <a:solidFill>
            <a:srgbClr val="CCFFFF"/>
          </a:solidFill>
          <a:ln w="12700">
            <a:solidFill>
              <a:schemeClr val="tx1"/>
            </a:solidFill>
            <a:miter lim="800000"/>
            <a:headEnd/>
            <a:tailEnd/>
          </a:ln>
        </p:spPr>
        <p:txBody>
          <a:bodyPr wrap="none" anchor="ctr">
            <a:prstTxWarp prst="textNoShape">
              <a:avLst/>
            </a:prstTxWarp>
            <a:spAutoFit/>
          </a:bodyPr>
          <a:lstStyle/>
          <a:p>
            <a:pPr eaLnBrk="0" hangingPunct="0"/>
            <a:r>
              <a:rPr lang="en-US" sz="1600">
                <a:latin typeface="Helvetica" pitchFamily="-111" charset="0"/>
              </a:rPr>
              <a:t>DNS</a:t>
            </a:r>
          </a:p>
        </p:txBody>
      </p:sp>
      <p:sp>
        <p:nvSpPr>
          <p:cNvPr id="71692" name="Text Box 12"/>
          <p:cNvSpPr txBox="1">
            <a:spLocks noChangeArrowheads="1"/>
          </p:cNvSpPr>
          <p:nvPr/>
        </p:nvSpPr>
        <p:spPr bwMode="auto">
          <a:xfrm>
            <a:off x="2520950" y="3929063"/>
            <a:ext cx="355600" cy="336550"/>
          </a:xfrm>
          <a:prstGeom prst="rect">
            <a:avLst/>
          </a:prstGeom>
          <a:noFill/>
          <a:ln w="12700">
            <a:noFill/>
            <a:miter lim="800000"/>
            <a:headEnd/>
            <a:tailEnd/>
          </a:ln>
        </p:spPr>
        <p:txBody>
          <a:bodyPr wrap="none" anchor="ctr">
            <a:prstTxWarp prst="textNoShape">
              <a:avLst/>
            </a:prstTxWarp>
            <a:spAutoFit/>
          </a:bodyPr>
          <a:lstStyle/>
          <a:p>
            <a:pPr eaLnBrk="0" hangingPunct="0"/>
            <a:r>
              <a:rPr lang="en-US" sz="1600">
                <a:latin typeface="Helvetica" pitchFamily="-111" charset="0"/>
              </a:rPr>
              <a:t>...</a:t>
            </a:r>
          </a:p>
        </p:txBody>
      </p:sp>
      <p:sp>
        <p:nvSpPr>
          <p:cNvPr id="71693" name="Line 13"/>
          <p:cNvSpPr>
            <a:spLocks noChangeShapeType="1"/>
          </p:cNvSpPr>
          <p:nvPr/>
        </p:nvSpPr>
        <p:spPr bwMode="auto">
          <a:xfrm>
            <a:off x="5645150" y="4614863"/>
            <a:ext cx="2590800" cy="0"/>
          </a:xfrm>
          <a:prstGeom prst="line">
            <a:avLst/>
          </a:prstGeom>
          <a:noFill/>
          <a:ln w="76200" cmpd="tri">
            <a:solidFill>
              <a:schemeClr val="tx1"/>
            </a:solidFill>
            <a:round/>
            <a:headEnd/>
            <a:tailEnd/>
          </a:ln>
        </p:spPr>
        <p:txBody>
          <a:bodyPr wrap="none" anchor="ctr">
            <a:prstTxWarp prst="textNoShape">
              <a:avLst/>
            </a:prstTxWarp>
          </a:bodyPr>
          <a:lstStyle/>
          <a:p>
            <a:endParaRPr lang="en-US"/>
          </a:p>
        </p:txBody>
      </p:sp>
      <p:sp>
        <p:nvSpPr>
          <p:cNvPr id="71694" name="Line 14"/>
          <p:cNvSpPr>
            <a:spLocks noChangeShapeType="1"/>
          </p:cNvSpPr>
          <p:nvPr/>
        </p:nvSpPr>
        <p:spPr bwMode="auto">
          <a:xfrm>
            <a:off x="5949950" y="4310063"/>
            <a:ext cx="0" cy="3048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71695" name="Line 15"/>
          <p:cNvSpPr>
            <a:spLocks noChangeShapeType="1"/>
          </p:cNvSpPr>
          <p:nvPr/>
        </p:nvSpPr>
        <p:spPr bwMode="auto">
          <a:xfrm>
            <a:off x="6864350" y="4310063"/>
            <a:ext cx="0" cy="3048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71696" name="Line 16"/>
          <p:cNvSpPr>
            <a:spLocks noChangeShapeType="1"/>
          </p:cNvSpPr>
          <p:nvPr/>
        </p:nvSpPr>
        <p:spPr bwMode="auto">
          <a:xfrm>
            <a:off x="7931150" y="4310063"/>
            <a:ext cx="0" cy="3048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71697" name="Rectangle 17"/>
          <p:cNvSpPr>
            <a:spLocks noChangeArrowheads="1"/>
          </p:cNvSpPr>
          <p:nvPr/>
        </p:nvSpPr>
        <p:spPr bwMode="auto">
          <a:xfrm>
            <a:off x="5641975" y="4024313"/>
            <a:ext cx="625475" cy="349250"/>
          </a:xfrm>
          <a:prstGeom prst="rect">
            <a:avLst/>
          </a:prstGeom>
          <a:solidFill>
            <a:srgbClr val="CCFFFF"/>
          </a:solidFill>
          <a:ln w="12700">
            <a:solidFill>
              <a:schemeClr val="tx1"/>
            </a:solidFill>
            <a:miter lim="800000"/>
            <a:headEnd/>
            <a:tailEnd/>
          </a:ln>
        </p:spPr>
        <p:txBody>
          <a:bodyPr wrap="none" anchor="ctr">
            <a:prstTxWarp prst="textNoShape">
              <a:avLst/>
            </a:prstTxWarp>
            <a:spAutoFit/>
          </a:bodyPr>
          <a:lstStyle/>
          <a:p>
            <a:pPr eaLnBrk="0" hangingPunct="0"/>
            <a:r>
              <a:rPr lang="en-US" sz="1600">
                <a:latin typeface="Helvetica" pitchFamily="-111" charset="0"/>
              </a:rPr>
              <a:t>host</a:t>
            </a:r>
          </a:p>
        </p:txBody>
      </p:sp>
      <p:sp>
        <p:nvSpPr>
          <p:cNvPr id="71698" name="Rectangle 18"/>
          <p:cNvSpPr>
            <a:spLocks noChangeArrowheads="1"/>
          </p:cNvSpPr>
          <p:nvPr/>
        </p:nvSpPr>
        <p:spPr bwMode="auto">
          <a:xfrm>
            <a:off x="6537325" y="4005263"/>
            <a:ext cx="625475" cy="349250"/>
          </a:xfrm>
          <a:prstGeom prst="rect">
            <a:avLst/>
          </a:prstGeom>
          <a:solidFill>
            <a:srgbClr val="CCFFFF"/>
          </a:solidFill>
          <a:ln w="12700">
            <a:solidFill>
              <a:schemeClr val="tx1"/>
            </a:solidFill>
            <a:miter lim="800000"/>
            <a:headEnd/>
            <a:tailEnd/>
          </a:ln>
        </p:spPr>
        <p:txBody>
          <a:bodyPr wrap="none" anchor="ctr">
            <a:prstTxWarp prst="textNoShape">
              <a:avLst/>
            </a:prstTxWarp>
            <a:spAutoFit/>
          </a:bodyPr>
          <a:lstStyle/>
          <a:p>
            <a:pPr eaLnBrk="0" hangingPunct="0"/>
            <a:r>
              <a:rPr lang="en-US" sz="1600">
                <a:latin typeface="Helvetica" pitchFamily="-111" charset="0"/>
              </a:rPr>
              <a:t>host</a:t>
            </a:r>
          </a:p>
        </p:txBody>
      </p:sp>
      <p:sp>
        <p:nvSpPr>
          <p:cNvPr id="71699" name="Rectangle 19"/>
          <p:cNvSpPr>
            <a:spLocks noChangeArrowheads="1"/>
          </p:cNvSpPr>
          <p:nvPr/>
        </p:nvSpPr>
        <p:spPr bwMode="auto">
          <a:xfrm>
            <a:off x="7605713" y="4005263"/>
            <a:ext cx="623887" cy="349250"/>
          </a:xfrm>
          <a:prstGeom prst="rect">
            <a:avLst/>
          </a:prstGeom>
          <a:solidFill>
            <a:srgbClr val="CCFFFF"/>
          </a:solidFill>
          <a:ln w="12700">
            <a:solidFill>
              <a:schemeClr val="tx1"/>
            </a:solidFill>
            <a:miter lim="800000"/>
            <a:headEnd/>
            <a:tailEnd/>
          </a:ln>
        </p:spPr>
        <p:txBody>
          <a:bodyPr wrap="none" anchor="ctr">
            <a:prstTxWarp prst="textNoShape">
              <a:avLst/>
            </a:prstTxWarp>
            <a:spAutoFit/>
          </a:bodyPr>
          <a:lstStyle/>
          <a:p>
            <a:pPr eaLnBrk="0" hangingPunct="0"/>
            <a:r>
              <a:rPr lang="en-US" sz="1600">
                <a:latin typeface="Helvetica" pitchFamily="-111" charset="0"/>
              </a:rPr>
              <a:t>DNS</a:t>
            </a:r>
          </a:p>
        </p:txBody>
      </p:sp>
      <p:sp>
        <p:nvSpPr>
          <p:cNvPr id="71700" name="Text Box 21"/>
          <p:cNvSpPr txBox="1">
            <a:spLocks noChangeArrowheads="1"/>
          </p:cNvSpPr>
          <p:nvPr/>
        </p:nvSpPr>
        <p:spPr bwMode="auto">
          <a:xfrm>
            <a:off x="7169150" y="3929063"/>
            <a:ext cx="355600" cy="336550"/>
          </a:xfrm>
          <a:prstGeom prst="rect">
            <a:avLst/>
          </a:prstGeom>
          <a:noFill/>
          <a:ln w="12700">
            <a:noFill/>
            <a:miter lim="800000"/>
            <a:headEnd/>
            <a:tailEnd/>
          </a:ln>
        </p:spPr>
        <p:txBody>
          <a:bodyPr wrap="none" anchor="ctr">
            <a:prstTxWarp prst="textNoShape">
              <a:avLst/>
            </a:prstTxWarp>
            <a:spAutoFit/>
          </a:bodyPr>
          <a:lstStyle/>
          <a:p>
            <a:pPr eaLnBrk="0" hangingPunct="0"/>
            <a:r>
              <a:rPr lang="en-US" sz="1600">
                <a:latin typeface="Helvetica" pitchFamily="-111" charset="0"/>
              </a:rPr>
              <a:t>...</a:t>
            </a:r>
          </a:p>
        </p:txBody>
      </p:sp>
      <p:sp>
        <p:nvSpPr>
          <p:cNvPr id="71701" name="AutoShape 23"/>
          <p:cNvSpPr>
            <a:spLocks noChangeArrowheads="1"/>
          </p:cNvSpPr>
          <p:nvPr/>
        </p:nvSpPr>
        <p:spPr bwMode="auto">
          <a:xfrm>
            <a:off x="4349750" y="5334000"/>
            <a:ext cx="609600" cy="381000"/>
          </a:xfrm>
          <a:prstGeom prst="roundRect">
            <a:avLst>
              <a:gd name="adj" fmla="val 16667"/>
            </a:avLst>
          </a:prstGeom>
          <a:solidFill>
            <a:srgbClr val="FF99CC"/>
          </a:solidFill>
          <a:ln w="12700">
            <a:solidFill>
              <a:schemeClr val="tx1"/>
            </a:solidFill>
            <a:round/>
            <a:headEnd/>
            <a:tailEnd/>
          </a:ln>
        </p:spPr>
        <p:txBody>
          <a:bodyPr wrap="none" anchor="ctr">
            <a:prstTxWarp prst="textNoShape">
              <a:avLst/>
            </a:prstTxWarp>
          </a:bodyPr>
          <a:lstStyle/>
          <a:p>
            <a:pPr eaLnBrk="0" hangingPunct="0"/>
            <a:r>
              <a:rPr lang="en-US" sz="1600">
                <a:latin typeface="Helvetica" pitchFamily="-111" charset="0"/>
              </a:rPr>
              <a:t>router</a:t>
            </a:r>
          </a:p>
        </p:txBody>
      </p:sp>
      <p:sp>
        <p:nvSpPr>
          <p:cNvPr id="71702" name="Line 24"/>
          <p:cNvSpPr>
            <a:spLocks noChangeShapeType="1"/>
          </p:cNvSpPr>
          <p:nvPr/>
        </p:nvSpPr>
        <p:spPr bwMode="auto">
          <a:xfrm>
            <a:off x="2843213" y="4575175"/>
            <a:ext cx="0" cy="75565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71703" name="AutoShape 25"/>
          <p:cNvSpPr>
            <a:spLocks noChangeArrowheads="1"/>
          </p:cNvSpPr>
          <p:nvPr/>
        </p:nvSpPr>
        <p:spPr bwMode="auto">
          <a:xfrm>
            <a:off x="6178550" y="5334000"/>
            <a:ext cx="609600" cy="381000"/>
          </a:xfrm>
          <a:prstGeom prst="roundRect">
            <a:avLst>
              <a:gd name="adj" fmla="val 16667"/>
            </a:avLst>
          </a:prstGeom>
          <a:solidFill>
            <a:srgbClr val="FF99CC"/>
          </a:solidFill>
          <a:ln w="12700">
            <a:solidFill>
              <a:schemeClr val="tx1"/>
            </a:solidFill>
            <a:round/>
            <a:headEnd/>
            <a:tailEnd/>
          </a:ln>
        </p:spPr>
        <p:txBody>
          <a:bodyPr wrap="none" anchor="ctr">
            <a:prstTxWarp prst="textNoShape">
              <a:avLst/>
            </a:prstTxWarp>
          </a:bodyPr>
          <a:lstStyle/>
          <a:p>
            <a:pPr eaLnBrk="0" hangingPunct="0"/>
            <a:r>
              <a:rPr lang="en-US" sz="1600">
                <a:latin typeface="Helvetica" pitchFamily="-111" charset="0"/>
              </a:rPr>
              <a:t>router</a:t>
            </a:r>
          </a:p>
        </p:txBody>
      </p:sp>
      <p:sp>
        <p:nvSpPr>
          <p:cNvPr id="71704" name="Line 26"/>
          <p:cNvSpPr>
            <a:spLocks noChangeShapeType="1"/>
          </p:cNvSpPr>
          <p:nvPr/>
        </p:nvSpPr>
        <p:spPr bwMode="auto">
          <a:xfrm flipH="1">
            <a:off x="6492875" y="4602163"/>
            <a:ext cx="0" cy="715962"/>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71705" name="Line 27"/>
          <p:cNvSpPr>
            <a:spLocks noChangeShapeType="1"/>
          </p:cNvSpPr>
          <p:nvPr/>
        </p:nvSpPr>
        <p:spPr bwMode="auto">
          <a:xfrm>
            <a:off x="3130550" y="5486400"/>
            <a:ext cx="1219200" cy="0"/>
          </a:xfrm>
          <a:prstGeom prst="line">
            <a:avLst/>
          </a:prstGeom>
          <a:noFill/>
          <a:ln w="76200">
            <a:solidFill>
              <a:schemeClr val="tx1"/>
            </a:solidFill>
            <a:round/>
            <a:headEnd/>
            <a:tailEnd/>
          </a:ln>
        </p:spPr>
        <p:txBody>
          <a:bodyPr wrap="none" anchor="ctr">
            <a:prstTxWarp prst="textNoShape">
              <a:avLst/>
            </a:prstTxWarp>
          </a:bodyPr>
          <a:lstStyle/>
          <a:p>
            <a:endParaRPr lang="en-US"/>
          </a:p>
        </p:txBody>
      </p:sp>
      <p:sp>
        <p:nvSpPr>
          <p:cNvPr id="71706" name="Line 28"/>
          <p:cNvSpPr>
            <a:spLocks noChangeShapeType="1"/>
          </p:cNvSpPr>
          <p:nvPr/>
        </p:nvSpPr>
        <p:spPr bwMode="auto">
          <a:xfrm>
            <a:off x="4959350" y="5486400"/>
            <a:ext cx="1219200" cy="0"/>
          </a:xfrm>
          <a:prstGeom prst="line">
            <a:avLst/>
          </a:prstGeom>
          <a:noFill/>
          <a:ln w="76200">
            <a:solidFill>
              <a:schemeClr val="tx1"/>
            </a:solidFill>
            <a:round/>
            <a:headEnd/>
            <a:tailEnd/>
          </a:ln>
        </p:spPr>
        <p:txBody>
          <a:bodyPr wrap="none" anchor="ctr">
            <a:prstTxWarp prst="textNoShape">
              <a:avLst/>
            </a:prstTxWarp>
          </a:bodyPr>
          <a:lstStyle/>
          <a:p>
            <a:endParaRPr lang="en-US"/>
          </a:p>
        </p:txBody>
      </p:sp>
      <p:sp>
        <p:nvSpPr>
          <p:cNvPr id="71707" name="Text Box 31"/>
          <p:cNvSpPr txBox="1">
            <a:spLocks noChangeArrowheads="1"/>
          </p:cNvSpPr>
          <p:nvPr/>
        </p:nvSpPr>
        <p:spPr bwMode="auto">
          <a:xfrm>
            <a:off x="461963" y="4640263"/>
            <a:ext cx="1708150" cy="396875"/>
          </a:xfrm>
          <a:prstGeom prst="rect">
            <a:avLst/>
          </a:prstGeom>
          <a:noFill/>
          <a:ln w="38100">
            <a:noFill/>
            <a:miter lim="800000"/>
            <a:headEnd/>
            <a:tailEnd/>
          </a:ln>
        </p:spPr>
        <p:txBody>
          <a:bodyPr wrap="none">
            <a:prstTxWarp prst="textNoShape">
              <a:avLst/>
            </a:prstTxWarp>
            <a:spAutoFit/>
          </a:bodyPr>
          <a:lstStyle/>
          <a:p>
            <a:r>
              <a:rPr lang="en-US"/>
              <a:t>1.2.3.0/24</a:t>
            </a:r>
          </a:p>
        </p:txBody>
      </p:sp>
      <p:sp>
        <p:nvSpPr>
          <p:cNvPr id="71708" name="Text Box 32"/>
          <p:cNvSpPr txBox="1">
            <a:spLocks noChangeArrowheads="1"/>
          </p:cNvSpPr>
          <p:nvPr/>
        </p:nvSpPr>
        <p:spPr bwMode="auto">
          <a:xfrm>
            <a:off x="6877050" y="4589463"/>
            <a:ext cx="1708150" cy="396875"/>
          </a:xfrm>
          <a:prstGeom prst="rect">
            <a:avLst/>
          </a:prstGeom>
          <a:noFill/>
          <a:ln w="38100">
            <a:noFill/>
            <a:miter lim="800000"/>
            <a:headEnd/>
            <a:tailEnd/>
          </a:ln>
        </p:spPr>
        <p:txBody>
          <a:bodyPr wrap="none">
            <a:prstTxWarp prst="textNoShape">
              <a:avLst/>
            </a:prstTxWarp>
            <a:spAutoFit/>
          </a:bodyPr>
          <a:lstStyle/>
          <a:p>
            <a:r>
              <a:rPr lang="en-US"/>
              <a:t>5.6.7.0/24</a:t>
            </a:r>
          </a:p>
        </p:txBody>
      </p:sp>
      <p:sp>
        <p:nvSpPr>
          <p:cNvPr id="71709" name="Text Box 33"/>
          <p:cNvSpPr txBox="1">
            <a:spLocks noChangeArrowheads="1"/>
          </p:cNvSpPr>
          <p:nvPr/>
        </p:nvSpPr>
        <p:spPr bwMode="auto">
          <a:xfrm>
            <a:off x="1614488" y="3659188"/>
            <a:ext cx="1139825" cy="366712"/>
          </a:xfrm>
          <a:prstGeom prst="rect">
            <a:avLst/>
          </a:prstGeom>
          <a:noFill/>
          <a:ln w="9525">
            <a:noFill/>
            <a:miter lim="800000"/>
            <a:headEnd/>
            <a:tailEnd/>
          </a:ln>
        </p:spPr>
        <p:txBody>
          <a:bodyPr wrap="none">
            <a:prstTxWarp prst="textNoShape">
              <a:avLst/>
            </a:prstTxWarp>
            <a:spAutoFit/>
          </a:bodyPr>
          <a:lstStyle/>
          <a:p>
            <a:r>
              <a:rPr lang="en-US" sz="1800"/>
              <a:t>1.2.3.7</a:t>
            </a:r>
          </a:p>
        </p:txBody>
      </p:sp>
      <p:sp>
        <p:nvSpPr>
          <p:cNvPr id="71710" name="Text Box 34"/>
          <p:cNvSpPr txBox="1">
            <a:spLocks noChangeArrowheads="1"/>
          </p:cNvSpPr>
          <p:nvPr/>
        </p:nvSpPr>
        <p:spPr bwMode="auto">
          <a:xfrm>
            <a:off x="2757488" y="3659188"/>
            <a:ext cx="1412875" cy="366712"/>
          </a:xfrm>
          <a:prstGeom prst="rect">
            <a:avLst/>
          </a:prstGeom>
          <a:noFill/>
          <a:ln w="9525">
            <a:noFill/>
            <a:miter lim="800000"/>
            <a:headEnd/>
            <a:tailEnd/>
          </a:ln>
        </p:spPr>
        <p:txBody>
          <a:bodyPr wrap="none">
            <a:prstTxWarp prst="textNoShape">
              <a:avLst/>
            </a:prstTxWarp>
            <a:spAutoFit/>
          </a:bodyPr>
          <a:lstStyle/>
          <a:p>
            <a:r>
              <a:rPr lang="en-US" sz="1800"/>
              <a:t>1.2.3.156</a:t>
            </a:r>
          </a:p>
        </p:txBody>
      </p:sp>
      <p:sp>
        <p:nvSpPr>
          <p:cNvPr id="71711" name="Text Box 35"/>
          <p:cNvSpPr txBox="1">
            <a:spLocks noChangeArrowheads="1"/>
          </p:cNvSpPr>
          <p:nvPr/>
        </p:nvSpPr>
        <p:spPr bwMode="auto">
          <a:xfrm>
            <a:off x="962025" y="3603625"/>
            <a:ext cx="641350" cy="396875"/>
          </a:xfrm>
          <a:prstGeom prst="rect">
            <a:avLst/>
          </a:prstGeom>
          <a:noFill/>
          <a:ln w="38100">
            <a:noFill/>
            <a:miter lim="800000"/>
            <a:headEnd/>
            <a:tailEnd/>
          </a:ln>
        </p:spPr>
        <p:txBody>
          <a:bodyPr wrap="none">
            <a:prstTxWarp prst="textNoShape">
              <a:avLst/>
            </a:prstTxWarp>
            <a:spAutoFit/>
          </a:bodyPr>
          <a:lstStyle/>
          <a:p>
            <a:r>
              <a:rPr lang="en-US">
                <a:solidFill>
                  <a:srgbClr val="FF3300"/>
                </a:solidFill>
              </a:rPr>
              <a:t>???</a:t>
            </a:r>
          </a:p>
        </p:txBody>
      </p:sp>
      <p:sp>
        <p:nvSpPr>
          <p:cNvPr id="71712" name="Text Box 36"/>
          <p:cNvSpPr txBox="1">
            <a:spLocks noChangeArrowheads="1"/>
          </p:cNvSpPr>
          <p:nvPr/>
        </p:nvSpPr>
        <p:spPr bwMode="auto">
          <a:xfrm>
            <a:off x="2767013" y="4948238"/>
            <a:ext cx="1276350" cy="366712"/>
          </a:xfrm>
          <a:prstGeom prst="rect">
            <a:avLst/>
          </a:prstGeom>
          <a:noFill/>
          <a:ln w="9525">
            <a:noFill/>
            <a:miter lim="800000"/>
            <a:headEnd/>
            <a:tailEnd/>
          </a:ln>
        </p:spPr>
        <p:txBody>
          <a:bodyPr wrap="none">
            <a:prstTxWarp prst="textNoShape">
              <a:avLst/>
            </a:prstTxWarp>
            <a:spAutoFit/>
          </a:bodyPr>
          <a:lstStyle/>
          <a:p>
            <a:r>
              <a:rPr lang="en-US" sz="1800"/>
              <a:t>1.2.3.19</a:t>
            </a:r>
          </a:p>
        </p:txBody>
      </p:sp>
      <p:sp>
        <p:nvSpPr>
          <p:cNvPr id="71713" name="AutoShape 37"/>
          <p:cNvSpPr>
            <a:spLocks noChangeArrowheads="1"/>
          </p:cNvSpPr>
          <p:nvPr/>
        </p:nvSpPr>
        <p:spPr bwMode="auto">
          <a:xfrm>
            <a:off x="2541588" y="5330825"/>
            <a:ext cx="609600" cy="381000"/>
          </a:xfrm>
          <a:prstGeom prst="roundRect">
            <a:avLst>
              <a:gd name="adj" fmla="val 16667"/>
            </a:avLst>
          </a:prstGeom>
          <a:solidFill>
            <a:srgbClr val="FF99CC"/>
          </a:solidFill>
          <a:ln w="12700">
            <a:solidFill>
              <a:schemeClr val="tx1"/>
            </a:solidFill>
            <a:round/>
            <a:headEnd/>
            <a:tailEnd/>
          </a:ln>
        </p:spPr>
        <p:txBody>
          <a:bodyPr wrap="none" anchor="ctr">
            <a:prstTxWarp prst="textNoShape">
              <a:avLst/>
            </a:prstTxWarp>
          </a:bodyPr>
          <a:lstStyle/>
          <a:p>
            <a:pPr eaLnBrk="0" hangingPunct="0"/>
            <a:r>
              <a:rPr lang="en-US" sz="1600">
                <a:latin typeface="Helvetica" pitchFamily="-111" charset="0"/>
              </a:rPr>
              <a:t>router</a:t>
            </a:r>
          </a:p>
        </p:txBody>
      </p:sp>
    </p:spTree>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r>
              <a:rPr lang="en-US" smtClean="0"/>
              <a:t>Avoiding Manual Configuration</a:t>
            </a:r>
            <a:endParaRPr lang="en-US"/>
          </a:p>
        </p:txBody>
      </p:sp>
      <p:sp>
        <p:nvSpPr>
          <p:cNvPr id="73732" name="Rectangle 3"/>
          <p:cNvSpPr>
            <a:spLocks noGrp="1" noChangeArrowheads="1"/>
          </p:cNvSpPr>
          <p:nvPr>
            <p:ph type="body" idx="1"/>
          </p:nvPr>
        </p:nvSpPr>
        <p:spPr>
          <a:xfrm>
            <a:off x="457200" y="1166018"/>
            <a:ext cx="8229600" cy="4525963"/>
          </a:xfrm>
        </p:spPr>
        <p:txBody>
          <a:bodyPr/>
          <a:lstStyle/>
          <a:p>
            <a:r>
              <a:rPr lang="en-US" dirty="0" smtClean="0"/>
              <a:t>Dynamic Host Configuration Protocol (DHCP)</a:t>
            </a:r>
          </a:p>
          <a:p>
            <a:pPr lvl="1"/>
            <a:r>
              <a:rPr lang="en-US" dirty="0" smtClean="0"/>
              <a:t>End host learns how to send packets</a:t>
            </a:r>
          </a:p>
          <a:p>
            <a:pPr lvl="1"/>
            <a:r>
              <a:rPr lang="en-US" dirty="0" smtClean="0"/>
              <a:t>Learn IP address, DNS servers, and gateway</a:t>
            </a:r>
          </a:p>
          <a:p>
            <a:r>
              <a:rPr lang="en-US" dirty="0" smtClean="0"/>
              <a:t>Address Resolution Protocol (ARP)</a:t>
            </a:r>
          </a:p>
          <a:p>
            <a:pPr lvl="1"/>
            <a:r>
              <a:rPr lang="en-US" dirty="0" smtClean="0"/>
              <a:t>Others learn how to send packets to the end host</a:t>
            </a:r>
          </a:p>
          <a:p>
            <a:pPr lvl="1"/>
            <a:r>
              <a:rPr lang="en-US" dirty="0" smtClean="0"/>
              <a:t>Learn mapping between IP &amp; interface addresses</a:t>
            </a:r>
            <a:endParaRPr lang="en-US" dirty="0"/>
          </a:p>
        </p:txBody>
      </p:sp>
      <p:sp>
        <p:nvSpPr>
          <p:cNvPr id="73730" name="Slide Number Placeholder 3"/>
          <p:cNvSpPr>
            <a:spLocks noGrp="1"/>
          </p:cNvSpPr>
          <p:nvPr>
            <p:ph type="sldNum" sz="quarter" idx="12"/>
          </p:nvPr>
        </p:nvSpPr>
        <p:spPr/>
        <p:txBody>
          <a:bodyPr/>
          <a:lstStyle/>
          <a:p>
            <a:fld id="{D4BA0DE3-1BE8-AA4E-BA9E-AB8B5F914F62}" type="slidenum">
              <a:rPr lang="en-US" smtClean="0"/>
              <a:pPr/>
              <a:t>29</a:t>
            </a:fld>
            <a:endParaRPr lang="en-US"/>
          </a:p>
        </p:txBody>
      </p:sp>
      <p:sp>
        <p:nvSpPr>
          <p:cNvPr id="73733" name="Line 32"/>
          <p:cNvSpPr>
            <a:spLocks noChangeShapeType="1"/>
          </p:cNvSpPr>
          <p:nvPr/>
        </p:nvSpPr>
        <p:spPr bwMode="auto">
          <a:xfrm>
            <a:off x="996950" y="5605463"/>
            <a:ext cx="2590800" cy="0"/>
          </a:xfrm>
          <a:prstGeom prst="line">
            <a:avLst/>
          </a:prstGeom>
          <a:noFill/>
          <a:ln w="76200" cmpd="tri">
            <a:solidFill>
              <a:schemeClr val="tx1"/>
            </a:solidFill>
            <a:round/>
            <a:headEnd/>
            <a:tailEnd/>
          </a:ln>
        </p:spPr>
        <p:txBody>
          <a:bodyPr wrap="none" anchor="ctr">
            <a:prstTxWarp prst="textNoShape">
              <a:avLst/>
            </a:prstTxWarp>
          </a:bodyPr>
          <a:lstStyle/>
          <a:p>
            <a:endParaRPr lang="en-US"/>
          </a:p>
        </p:txBody>
      </p:sp>
      <p:sp>
        <p:nvSpPr>
          <p:cNvPr id="73734" name="Line 33"/>
          <p:cNvSpPr>
            <a:spLocks noChangeShapeType="1"/>
          </p:cNvSpPr>
          <p:nvPr/>
        </p:nvSpPr>
        <p:spPr bwMode="auto">
          <a:xfrm>
            <a:off x="1301750" y="5300663"/>
            <a:ext cx="0" cy="3048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73735" name="Line 34"/>
          <p:cNvSpPr>
            <a:spLocks noChangeShapeType="1"/>
          </p:cNvSpPr>
          <p:nvPr/>
        </p:nvSpPr>
        <p:spPr bwMode="auto">
          <a:xfrm>
            <a:off x="2216150" y="5300663"/>
            <a:ext cx="0" cy="3048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73736" name="Line 35"/>
          <p:cNvSpPr>
            <a:spLocks noChangeShapeType="1"/>
          </p:cNvSpPr>
          <p:nvPr/>
        </p:nvSpPr>
        <p:spPr bwMode="auto">
          <a:xfrm>
            <a:off x="3282950" y="5300663"/>
            <a:ext cx="0" cy="3048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73737" name="Rectangle 36"/>
          <p:cNvSpPr>
            <a:spLocks noChangeArrowheads="1"/>
          </p:cNvSpPr>
          <p:nvPr/>
        </p:nvSpPr>
        <p:spPr bwMode="auto">
          <a:xfrm>
            <a:off x="1000125" y="5016500"/>
            <a:ext cx="625475" cy="349250"/>
          </a:xfrm>
          <a:prstGeom prst="rect">
            <a:avLst/>
          </a:prstGeom>
          <a:solidFill>
            <a:srgbClr val="FF3300"/>
          </a:solidFill>
          <a:ln w="12700">
            <a:solidFill>
              <a:schemeClr val="tx1"/>
            </a:solidFill>
            <a:miter lim="800000"/>
            <a:headEnd/>
            <a:tailEnd/>
          </a:ln>
        </p:spPr>
        <p:txBody>
          <a:bodyPr wrap="none" anchor="ctr">
            <a:prstTxWarp prst="textNoShape">
              <a:avLst/>
            </a:prstTxWarp>
            <a:spAutoFit/>
          </a:bodyPr>
          <a:lstStyle/>
          <a:p>
            <a:pPr eaLnBrk="0" hangingPunct="0"/>
            <a:r>
              <a:rPr lang="en-US" sz="1600">
                <a:solidFill>
                  <a:schemeClr val="bg1"/>
                </a:solidFill>
                <a:latin typeface="Helvetica" pitchFamily="-111" charset="0"/>
              </a:rPr>
              <a:t>host</a:t>
            </a:r>
          </a:p>
        </p:txBody>
      </p:sp>
      <p:sp>
        <p:nvSpPr>
          <p:cNvPr id="73738" name="Rectangle 37"/>
          <p:cNvSpPr>
            <a:spLocks noChangeArrowheads="1"/>
          </p:cNvSpPr>
          <p:nvPr/>
        </p:nvSpPr>
        <p:spPr bwMode="auto">
          <a:xfrm>
            <a:off x="1889125" y="4995863"/>
            <a:ext cx="625475" cy="349250"/>
          </a:xfrm>
          <a:prstGeom prst="rect">
            <a:avLst/>
          </a:prstGeom>
          <a:solidFill>
            <a:srgbClr val="CCFFFF"/>
          </a:solidFill>
          <a:ln w="12700">
            <a:solidFill>
              <a:schemeClr val="tx1"/>
            </a:solidFill>
            <a:miter lim="800000"/>
            <a:headEnd/>
            <a:tailEnd/>
          </a:ln>
        </p:spPr>
        <p:txBody>
          <a:bodyPr wrap="none" anchor="ctr">
            <a:prstTxWarp prst="textNoShape">
              <a:avLst/>
            </a:prstTxWarp>
            <a:spAutoFit/>
          </a:bodyPr>
          <a:lstStyle/>
          <a:p>
            <a:pPr eaLnBrk="0" hangingPunct="0"/>
            <a:r>
              <a:rPr lang="en-US" sz="1600">
                <a:latin typeface="Helvetica" pitchFamily="-111" charset="0"/>
              </a:rPr>
              <a:t>host</a:t>
            </a:r>
          </a:p>
        </p:txBody>
      </p:sp>
      <p:sp>
        <p:nvSpPr>
          <p:cNvPr id="73739" name="Rectangle 38"/>
          <p:cNvSpPr>
            <a:spLocks noChangeArrowheads="1"/>
          </p:cNvSpPr>
          <p:nvPr/>
        </p:nvSpPr>
        <p:spPr bwMode="auto">
          <a:xfrm>
            <a:off x="2957513" y="4995863"/>
            <a:ext cx="623887" cy="349250"/>
          </a:xfrm>
          <a:prstGeom prst="rect">
            <a:avLst/>
          </a:prstGeom>
          <a:solidFill>
            <a:srgbClr val="CCFFFF"/>
          </a:solidFill>
          <a:ln w="12700">
            <a:solidFill>
              <a:schemeClr val="tx1"/>
            </a:solidFill>
            <a:miter lim="800000"/>
            <a:headEnd/>
            <a:tailEnd/>
          </a:ln>
        </p:spPr>
        <p:txBody>
          <a:bodyPr wrap="none" anchor="ctr">
            <a:prstTxWarp prst="textNoShape">
              <a:avLst/>
            </a:prstTxWarp>
            <a:spAutoFit/>
          </a:bodyPr>
          <a:lstStyle/>
          <a:p>
            <a:pPr eaLnBrk="0" hangingPunct="0"/>
            <a:r>
              <a:rPr lang="en-US" sz="1600">
                <a:latin typeface="Helvetica" pitchFamily="-111" charset="0"/>
              </a:rPr>
              <a:t>DNS</a:t>
            </a:r>
          </a:p>
        </p:txBody>
      </p:sp>
      <p:sp>
        <p:nvSpPr>
          <p:cNvPr id="73740" name="Text Box 39"/>
          <p:cNvSpPr txBox="1">
            <a:spLocks noChangeArrowheads="1"/>
          </p:cNvSpPr>
          <p:nvPr/>
        </p:nvSpPr>
        <p:spPr bwMode="auto">
          <a:xfrm>
            <a:off x="2520950" y="4919663"/>
            <a:ext cx="355600" cy="336550"/>
          </a:xfrm>
          <a:prstGeom prst="rect">
            <a:avLst/>
          </a:prstGeom>
          <a:noFill/>
          <a:ln w="12700">
            <a:noFill/>
            <a:miter lim="800000"/>
            <a:headEnd/>
            <a:tailEnd/>
          </a:ln>
        </p:spPr>
        <p:txBody>
          <a:bodyPr wrap="none" anchor="ctr">
            <a:prstTxWarp prst="textNoShape">
              <a:avLst/>
            </a:prstTxWarp>
            <a:spAutoFit/>
          </a:bodyPr>
          <a:lstStyle/>
          <a:p>
            <a:pPr eaLnBrk="0" hangingPunct="0"/>
            <a:r>
              <a:rPr lang="en-US" sz="1600">
                <a:latin typeface="Helvetica" pitchFamily="-111" charset="0"/>
              </a:rPr>
              <a:t>...</a:t>
            </a:r>
          </a:p>
        </p:txBody>
      </p:sp>
      <p:sp>
        <p:nvSpPr>
          <p:cNvPr id="73741" name="Line 40"/>
          <p:cNvSpPr>
            <a:spLocks noChangeShapeType="1"/>
          </p:cNvSpPr>
          <p:nvPr/>
        </p:nvSpPr>
        <p:spPr bwMode="auto">
          <a:xfrm>
            <a:off x="5645150" y="5605463"/>
            <a:ext cx="2590800" cy="0"/>
          </a:xfrm>
          <a:prstGeom prst="line">
            <a:avLst/>
          </a:prstGeom>
          <a:noFill/>
          <a:ln w="76200" cmpd="tri">
            <a:solidFill>
              <a:schemeClr val="tx1"/>
            </a:solidFill>
            <a:round/>
            <a:headEnd/>
            <a:tailEnd/>
          </a:ln>
        </p:spPr>
        <p:txBody>
          <a:bodyPr wrap="none" anchor="ctr">
            <a:prstTxWarp prst="textNoShape">
              <a:avLst/>
            </a:prstTxWarp>
          </a:bodyPr>
          <a:lstStyle/>
          <a:p>
            <a:endParaRPr lang="en-US"/>
          </a:p>
        </p:txBody>
      </p:sp>
      <p:sp>
        <p:nvSpPr>
          <p:cNvPr id="73742" name="Line 41"/>
          <p:cNvSpPr>
            <a:spLocks noChangeShapeType="1"/>
          </p:cNvSpPr>
          <p:nvPr/>
        </p:nvSpPr>
        <p:spPr bwMode="auto">
          <a:xfrm>
            <a:off x="5949950" y="5300663"/>
            <a:ext cx="0" cy="3048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73743" name="Line 42"/>
          <p:cNvSpPr>
            <a:spLocks noChangeShapeType="1"/>
          </p:cNvSpPr>
          <p:nvPr/>
        </p:nvSpPr>
        <p:spPr bwMode="auto">
          <a:xfrm>
            <a:off x="6864350" y="5300663"/>
            <a:ext cx="0" cy="3048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73744" name="Line 43"/>
          <p:cNvSpPr>
            <a:spLocks noChangeShapeType="1"/>
          </p:cNvSpPr>
          <p:nvPr/>
        </p:nvSpPr>
        <p:spPr bwMode="auto">
          <a:xfrm>
            <a:off x="7931150" y="5300663"/>
            <a:ext cx="0" cy="30480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73745" name="Rectangle 44"/>
          <p:cNvSpPr>
            <a:spLocks noChangeArrowheads="1"/>
          </p:cNvSpPr>
          <p:nvPr/>
        </p:nvSpPr>
        <p:spPr bwMode="auto">
          <a:xfrm>
            <a:off x="5641975" y="5014913"/>
            <a:ext cx="625475" cy="349250"/>
          </a:xfrm>
          <a:prstGeom prst="rect">
            <a:avLst/>
          </a:prstGeom>
          <a:solidFill>
            <a:srgbClr val="CCFFFF"/>
          </a:solidFill>
          <a:ln w="12700">
            <a:solidFill>
              <a:schemeClr val="tx1"/>
            </a:solidFill>
            <a:miter lim="800000"/>
            <a:headEnd/>
            <a:tailEnd/>
          </a:ln>
        </p:spPr>
        <p:txBody>
          <a:bodyPr wrap="none" anchor="ctr">
            <a:prstTxWarp prst="textNoShape">
              <a:avLst/>
            </a:prstTxWarp>
            <a:spAutoFit/>
          </a:bodyPr>
          <a:lstStyle/>
          <a:p>
            <a:pPr eaLnBrk="0" hangingPunct="0"/>
            <a:r>
              <a:rPr lang="en-US" sz="1600">
                <a:latin typeface="Helvetica" pitchFamily="-111" charset="0"/>
              </a:rPr>
              <a:t>host</a:t>
            </a:r>
          </a:p>
        </p:txBody>
      </p:sp>
      <p:sp>
        <p:nvSpPr>
          <p:cNvPr id="73746" name="Rectangle 45"/>
          <p:cNvSpPr>
            <a:spLocks noChangeArrowheads="1"/>
          </p:cNvSpPr>
          <p:nvPr/>
        </p:nvSpPr>
        <p:spPr bwMode="auto">
          <a:xfrm>
            <a:off x="6537325" y="4995863"/>
            <a:ext cx="625475" cy="349250"/>
          </a:xfrm>
          <a:prstGeom prst="rect">
            <a:avLst/>
          </a:prstGeom>
          <a:solidFill>
            <a:srgbClr val="CCFFFF"/>
          </a:solidFill>
          <a:ln w="12700">
            <a:solidFill>
              <a:schemeClr val="tx1"/>
            </a:solidFill>
            <a:miter lim="800000"/>
            <a:headEnd/>
            <a:tailEnd/>
          </a:ln>
        </p:spPr>
        <p:txBody>
          <a:bodyPr wrap="none" anchor="ctr">
            <a:prstTxWarp prst="textNoShape">
              <a:avLst/>
            </a:prstTxWarp>
            <a:spAutoFit/>
          </a:bodyPr>
          <a:lstStyle/>
          <a:p>
            <a:pPr eaLnBrk="0" hangingPunct="0"/>
            <a:r>
              <a:rPr lang="en-US" sz="1600">
                <a:latin typeface="Helvetica" pitchFamily="-111" charset="0"/>
              </a:rPr>
              <a:t>host</a:t>
            </a:r>
          </a:p>
        </p:txBody>
      </p:sp>
      <p:sp>
        <p:nvSpPr>
          <p:cNvPr id="73747" name="Rectangle 46"/>
          <p:cNvSpPr>
            <a:spLocks noChangeArrowheads="1"/>
          </p:cNvSpPr>
          <p:nvPr/>
        </p:nvSpPr>
        <p:spPr bwMode="auto">
          <a:xfrm>
            <a:off x="7605713" y="4995863"/>
            <a:ext cx="623887" cy="349250"/>
          </a:xfrm>
          <a:prstGeom prst="rect">
            <a:avLst/>
          </a:prstGeom>
          <a:solidFill>
            <a:srgbClr val="CCFFFF"/>
          </a:solidFill>
          <a:ln w="12700">
            <a:solidFill>
              <a:schemeClr val="tx1"/>
            </a:solidFill>
            <a:miter lim="800000"/>
            <a:headEnd/>
            <a:tailEnd/>
          </a:ln>
        </p:spPr>
        <p:txBody>
          <a:bodyPr wrap="none" anchor="ctr">
            <a:prstTxWarp prst="textNoShape">
              <a:avLst/>
            </a:prstTxWarp>
            <a:spAutoFit/>
          </a:bodyPr>
          <a:lstStyle/>
          <a:p>
            <a:pPr eaLnBrk="0" hangingPunct="0"/>
            <a:r>
              <a:rPr lang="en-US" sz="1600">
                <a:latin typeface="Helvetica" pitchFamily="-111" charset="0"/>
              </a:rPr>
              <a:t>DNS</a:t>
            </a:r>
          </a:p>
        </p:txBody>
      </p:sp>
      <p:sp>
        <p:nvSpPr>
          <p:cNvPr id="73748" name="Text Box 47"/>
          <p:cNvSpPr txBox="1">
            <a:spLocks noChangeArrowheads="1"/>
          </p:cNvSpPr>
          <p:nvPr/>
        </p:nvSpPr>
        <p:spPr bwMode="auto">
          <a:xfrm>
            <a:off x="7169150" y="4919663"/>
            <a:ext cx="355600" cy="336550"/>
          </a:xfrm>
          <a:prstGeom prst="rect">
            <a:avLst/>
          </a:prstGeom>
          <a:noFill/>
          <a:ln w="12700">
            <a:noFill/>
            <a:miter lim="800000"/>
            <a:headEnd/>
            <a:tailEnd/>
          </a:ln>
        </p:spPr>
        <p:txBody>
          <a:bodyPr wrap="none" anchor="ctr">
            <a:prstTxWarp prst="textNoShape">
              <a:avLst/>
            </a:prstTxWarp>
            <a:spAutoFit/>
          </a:bodyPr>
          <a:lstStyle/>
          <a:p>
            <a:pPr eaLnBrk="0" hangingPunct="0"/>
            <a:r>
              <a:rPr lang="en-US" sz="1600">
                <a:latin typeface="Helvetica" pitchFamily="-111" charset="0"/>
              </a:rPr>
              <a:t>...</a:t>
            </a:r>
          </a:p>
        </p:txBody>
      </p:sp>
      <p:sp>
        <p:nvSpPr>
          <p:cNvPr id="73749" name="AutoShape 48"/>
          <p:cNvSpPr>
            <a:spLocks noChangeArrowheads="1"/>
          </p:cNvSpPr>
          <p:nvPr/>
        </p:nvSpPr>
        <p:spPr bwMode="auto">
          <a:xfrm>
            <a:off x="4349750" y="6324600"/>
            <a:ext cx="609600" cy="381000"/>
          </a:xfrm>
          <a:prstGeom prst="roundRect">
            <a:avLst>
              <a:gd name="adj" fmla="val 16667"/>
            </a:avLst>
          </a:prstGeom>
          <a:solidFill>
            <a:srgbClr val="FF99CC"/>
          </a:solidFill>
          <a:ln w="12700">
            <a:solidFill>
              <a:schemeClr val="tx1"/>
            </a:solidFill>
            <a:round/>
            <a:headEnd/>
            <a:tailEnd/>
          </a:ln>
        </p:spPr>
        <p:txBody>
          <a:bodyPr wrap="none" anchor="ctr">
            <a:prstTxWarp prst="textNoShape">
              <a:avLst/>
            </a:prstTxWarp>
          </a:bodyPr>
          <a:lstStyle/>
          <a:p>
            <a:pPr eaLnBrk="0" hangingPunct="0"/>
            <a:r>
              <a:rPr lang="en-US" sz="1600">
                <a:latin typeface="Helvetica" pitchFamily="-111" charset="0"/>
              </a:rPr>
              <a:t>router</a:t>
            </a:r>
          </a:p>
        </p:txBody>
      </p:sp>
      <p:sp>
        <p:nvSpPr>
          <p:cNvPr id="73750" name="Line 49"/>
          <p:cNvSpPr>
            <a:spLocks noChangeShapeType="1"/>
          </p:cNvSpPr>
          <p:nvPr/>
        </p:nvSpPr>
        <p:spPr bwMode="auto">
          <a:xfrm>
            <a:off x="2843213" y="5565775"/>
            <a:ext cx="0" cy="755650"/>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73751" name="AutoShape 50"/>
          <p:cNvSpPr>
            <a:spLocks noChangeArrowheads="1"/>
          </p:cNvSpPr>
          <p:nvPr/>
        </p:nvSpPr>
        <p:spPr bwMode="auto">
          <a:xfrm>
            <a:off x="6178550" y="6324600"/>
            <a:ext cx="609600" cy="381000"/>
          </a:xfrm>
          <a:prstGeom prst="roundRect">
            <a:avLst>
              <a:gd name="adj" fmla="val 16667"/>
            </a:avLst>
          </a:prstGeom>
          <a:solidFill>
            <a:srgbClr val="FF99CC"/>
          </a:solidFill>
          <a:ln w="12700">
            <a:solidFill>
              <a:schemeClr val="tx1"/>
            </a:solidFill>
            <a:round/>
            <a:headEnd/>
            <a:tailEnd/>
          </a:ln>
        </p:spPr>
        <p:txBody>
          <a:bodyPr wrap="none" anchor="ctr">
            <a:prstTxWarp prst="textNoShape">
              <a:avLst/>
            </a:prstTxWarp>
          </a:bodyPr>
          <a:lstStyle/>
          <a:p>
            <a:pPr eaLnBrk="0" hangingPunct="0"/>
            <a:r>
              <a:rPr lang="en-US" sz="1600">
                <a:latin typeface="Helvetica" pitchFamily="-111" charset="0"/>
              </a:rPr>
              <a:t>router</a:t>
            </a:r>
          </a:p>
        </p:txBody>
      </p:sp>
      <p:sp>
        <p:nvSpPr>
          <p:cNvPr id="73752" name="Line 51"/>
          <p:cNvSpPr>
            <a:spLocks noChangeShapeType="1"/>
          </p:cNvSpPr>
          <p:nvPr/>
        </p:nvSpPr>
        <p:spPr bwMode="auto">
          <a:xfrm flipH="1">
            <a:off x="6492875" y="5592763"/>
            <a:ext cx="0" cy="715962"/>
          </a:xfrm>
          <a:prstGeom prst="line">
            <a:avLst/>
          </a:prstGeom>
          <a:noFill/>
          <a:ln w="12700">
            <a:solidFill>
              <a:schemeClr val="tx1"/>
            </a:solidFill>
            <a:round/>
            <a:headEnd/>
            <a:tailEnd/>
          </a:ln>
        </p:spPr>
        <p:txBody>
          <a:bodyPr wrap="none" anchor="ctr">
            <a:prstTxWarp prst="textNoShape">
              <a:avLst/>
            </a:prstTxWarp>
          </a:bodyPr>
          <a:lstStyle/>
          <a:p>
            <a:endParaRPr lang="en-US"/>
          </a:p>
        </p:txBody>
      </p:sp>
      <p:sp>
        <p:nvSpPr>
          <p:cNvPr id="73753" name="Line 52"/>
          <p:cNvSpPr>
            <a:spLocks noChangeShapeType="1"/>
          </p:cNvSpPr>
          <p:nvPr/>
        </p:nvSpPr>
        <p:spPr bwMode="auto">
          <a:xfrm>
            <a:off x="3130550" y="6477000"/>
            <a:ext cx="1219200" cy="0"/>
          </a:xfrm>
          <a:prstGeom prst="line">
            <a:avLst/>
          </a:prstGeom>
          <a:noFill/>
          <a:ln w="76200">
            <a:solidFill>
              <a:schemeClr val="tx1"/>
            </a:solidFill>
            <a:round/>
            <a:headEnd/>
            <a:tailEnd/>
          </a:ln>
        </p:spPr>
        <p:txBody>
          <a:bodyPr wrap="none" anchor="ctr">
            <a:prstTxWarp prst="textNoShape">
              <a:avLst/>
            </a:prstTxWarp>
          </a:bodyPr>
          <a:lstStyle/>
          <a:p>
            <a:endParaRPr lang="en-US"/>
          </a:p>
        </p:txBody>
      </p:sp>
      <p:sp>
        <p:nvSpPr>
          <p:cNvPr id="73754" name="Line 53"/>
          <p:cNvSpPr>
            <a:spLocks noChangeShapeType="1"/>
          </p:cNvSpPr>
          <p:nvPr/>
        </p:nvSpPr>
        <p:spPr bwMode="auto">
          <a:xfrm>
            <a:off x="4959350" y="6477000"/>
            <a:ext cx="1219200" cy="0"/>
          </a:xfrm>
          <a:prstGeom prst="line">
            <a:avLst/>
          </a:prstGeom>
          <a:noFill/>
          <a:ln w="76200">
            <a:solidFill>
              <a:schemeClr val="tx1"/>
            </a:solidFill>
            <a:round/>
            <a:headEnd/>
            <a:tailEnd/>
          </a:ln>
        </p:spPr>
        <p:txBody>
          <a:bodyPr wrap="none" anchor="ctr">
            <a:prstTxWarp prst="textNoShape">
              <a:avLst/>
            </a:prstTxWarp>
          </a:bodyPr>
          <a:lstStyle/>
          <a:p>
            <a:endParaRPr lang="en-US"/>
          </a:p>
        </p:txBody>
      </p:sp>
      <p:sp>
        <p:nvSpPr>
          <p:cNvPr id="73755" name="Text Box 54"/>
          <p:cNvSpPr txBox="1">
            <a:spLocks noChangeArrowheads="1"/>
          </p:cNvSpPr>
          <p:nvPr/>
        </p:nvSpPr>
        <p:spPr bwMode="auto">
          <a:xfrm>
            <a:off x="461963" y="5630863"/>
            <a:ext cx="1708150" cy="396875"/>
          </a:xfrm>
          <a:prstGeom prst="rect">
            <a:avLst/>
          </a:prstGeom>
          <a:noFill/>
          <a:ln w="38100">
            <a:noFill/>
            <a:miter lim="800000"/>
            <a:headEnd/>
            <a:tailEnd/>
          </a:ln>
        </p:spPr>
        <p:txBody>
          <a:bodyPr wrap="none">
            <a:prstTxWarp prst="textNoShape">
              <a:avLst/>
            </a:prstTxWarp>
            <a:spAutoFit/>
          </a:bodyPr>
          <a:lstStyle/>
          <a:p>
            <a:r>
              <a:rPr lang="en-US"/>
              <a:t>1.2.3.0/24</a:t>
            </a:r>
          </a:p>
        </p:txBody>
      </p:sp>
      <p:sp>
        <p:nvSpPr>
          <p:cNvPr id="73756" name="Text Box 55"/>
          <p:cNvSpPr txBox="1">
            <a:spLocks noChangeArrowheads="1"/>
          </p:cNvSpPr>
          <p:nvPr/>
        </p:nvSpPr>
        <p:spPr bwMode="auto">
          <a:xfrm>
            <a:off x="6877050" y="5580063"/>
            <a:ext cx="1708150" cy="396875"/>
          </a:xfrm>
          <a:prstGeom prst="rect">
            <a:avLst/>
          </a:prstGeom>
          <a:noFill/>
          <a:ln w="38100">
            <a:noFill/>
            <a:miter lim="800000"/>
            <a:headEnd/>
            <a:tailEnd/>
          </a:ln>
        </p:spPr>
        <p:txBody>
          <a:bodyPr wrap="none">
            <a:prstTxWarp prst="textNoShape">
              <a:avLst/>
            </a:prstTxWarp>
            <a:spAutoFit/>
          </a:bodyPr>
          <a:lstStyle/>
          <a:p>
            <a:r>
              <a:rPr lang="en-US"/>
              <a:t>5.6.7.0/24</a:t>
            </a:r>
          </a:p>
        </p:txBody>
      </p:sp>
      <p:sp>
        <p:nvSpPr>
          <p:cNvPr id="73757" name="Text Box 56"/>
          <p:cNvSpPr txBox="1">
            <a:spLocks noChangeArrowheads="1"/>
          </p:cNvSpPr>
          <p:nvPr/>
        </p:nvSpPr>
        <p:spPr bwMode="auto">
          <a:xfrm>
            <a:off x="1614488" y="4649788"/>
            <a:ext cx="1139825" cy="366712"/>
          </a:xfrm>
          <a:prstGeom prst="rect">
            <a:avLst/>
          </a:prstGeom>
          <a:noFill/>
          <a:ln w="9525">
            <a:noFill/>
            <a:miter lim="800000"/>
            <a:headEnd/>
            <a:tailEnd/>
          </a:ln>
        </p:spPr>
        <p:txBody>
          <a:bodyPr wrap="none">
            <a:prstTxWarp prst="textNoShape">
              <a:avLst/>
            </a:prstTxWarp>
            <a:spAutoFit/>
          </a:bodyPr>
          <a:lstStyle/>
          <a:p>
            <a:r>
              <a:rPr lang="en-US" sz="1800"/>
              <a:t>1.2.3.7</a:t>
            </a:r>
          </a:p>
        </p:txBody>
      </p:sp>
      <p:sp>
        <p:nvSpPr>
          <p:cNvPr id="73758" name="Text Box 57"/>
          <p:cNvSpPr txBox="1">
            <a:spLocks noChangeArrowheads="1"/>
          </p:cNvSpPr>
          <p:nvPr/>
        </p:nvSpPr>
        <p:spPr bwMode="auto">
          <a:xfrm>
            <a:off x="2757488" y="4649788"/>
            <a:ext cx="1412875" cy="366712"/>
          </a:xfrm>
          <a:prstGeom prst="rect">
            <a:avLst/>
          </a:prstGeom>
          <a:noFill/>
          <a:ln w="9525">
            <a:noFill/>
            <a:miter lim="800000"/>
            <a:headEnd/>
            <a:tailEnd/>
          </a:ln>
        </p:spPr>
        <p:txBody>
          <a:bodyPr wrap="none">
            <a:prstTxWarp prst="textNoShape">
              <a:avLst/>
            </a:prstTxWarp>
            <a:spAutoFit/>
          </a:bodyPr>
          <a:lstStyle/>
          <a:p>
            <a:r>
              <a:rPr lang="en-US" sz="1800"/>
              <a:t>1.2.3.156</a:t>
            </a:r>
          </a:p>
        </p:txBody>
      </p:sp>
      <p:sp>
        <p:nvSpPr>
          <p:cNvPr id="73759" name="Text Box 58"/>
          <p:cNvSpPr txBox="1">
            <a:spLocks noChangeArrowheads="1"/>
          </p:cNvSpPr>
          <p:nvPr/>
        </p:nvSpPr>
        <p:spPr bwMode="auto">
          <a:xfrm>
            <a:off x="962025" y="4594225"/>
            <a:ext cx="641350" cy="396875"/>
          </a:xfrm>
          <a:prstGeom prst="rect">
            <a:avLst/>
          </a:prstGeom>
          <a:noFill/>
          <a:ln w="38100">
            <a:noFill/>
            <a:miter lim="800000"/>
            <a:headEnd/>
            <a:tailEnd/>
          </a:ln>
        </p:spPr>
        <p:txBody>
          <a:bodyPr wrap="none">
            <a:prstTxWarp prst="textNoShape">
              <a:avLst/>
            </a:prstTxWarp>
            <a:spAutoFit/>
          </a:bodyPr>
          <a:lstStyle/>
          <a:p>
            <a:r>
              <a:rPr lang="en-US">
                <a:solidFill>
                  <a:srgbClr val="FF3300"/>
                </a:solidFill>
              </a:rPr>
              <a:t>???</a:t>
            </a:r>
          </a:p>
        </p:txBody>
      </p:sp>
      <p:sp>
        <p:nvSpPr>
          <p:cNvPr id="73760" name="Text Box 59"/>
          <p:cNvSpPr txBox="1">
            <a:spLocks noChangeArrowheads="1"/>
          </p:cNvSpPr>
          <p:nvPr/>
        </p:nvSpPr>
        <p:spPr bwMode="auto">
          <a:xfrm>
            <a:off x="2767013" y="5938838"/>
            <a:ext cx="1276350" cy="366712"/>
          </a:xfrm>
          <a:prstGeom prst="rect">
            <a:avLst/>
          </a:prstGeom>
          <a:noFill/>
          <a:ln w="9525">
            <a:noFill/>
            <a:miter lim="800000"/>
            <a:headEnd/>
            <a:tailEnd/>
          </a:ln>
        </p:spPr>
        <p:txBody>
          <a:bodyPr wrap="none">
            <a:prstTxWarp prst="textNoShape">
              <a:avLst/>
            </a:prstTxWarp>
            <a:spAutoFit/>
          </a:bodyPr>
          <a:lstStyle/>
          <a:p>
            <a:r>
              <a:rPr lang="en-US" sz="1800"/>
              <a:t>1.2.3.19</a:t>
            </a:r>
          </a:p>
        </p:txBody>
      </p:sp>
      <p:sp>
        <p:nvSpPr>
          <p:cNvPr id="73761" name="AutoShape 60"/>
          <p:cNvSpPr>
            <a:spLocks noChangeArrowheads="1"/>
          </p:cNvSpPr>
          <p:nvPr/>
        </p:nvSpPr>
        <p:spPr bwMode="auto">
          <a:xfrm>
            <a:off x="2541588" y="6321425"/>
            <a:ext cx="609600" cy="381000"/>
          </a:xfrm>
          <a:prstGeom prst="roundRect">
            <a:avLst>
              <a:gd name="adj" fmla="val 16667"/>
            </a:avLst>
          </a:prstGeom>
          <a:solidFill>
            <a:srgbClr val="FF99CC"/>
          </a:solidFill>
          <a:ln w="12700">
            <a:solidFill>
              <a:schemeClr val="tx1"/>
            </a:solidFill>
            <a:round/>
            <a:headEnd/>
            <a:tailEnd/>
          </a:ln>
        </p:spPr>
        <p:txBody>
          <a:bodyPr wrap="none" anchor="ctr">
            <a:prstTxWarp prst="textNoShape">
              <a:avLst/>
            </a:prstTxWarp>
          </a:bodyPr>
          <a:lstStyle/>
          <a:p>
            <a:pPr eaLnBrk="0" hangingPunct="0"/>
            <a:r>
              <a:rPr lang="en-US" sz="1600">
                <a:latin typeface="Helvetica" pitchFamily="-111" charset="0"/>
              </a:rPr>
              <a:t>router</a:t>
            </a:r>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6"/>
          <p:cNvSpPr>
            <a:spLocks noGrp="1"/>
          </p:cNvSpPr>
          <p:nvPr>
            <p:ph type="title"/>
          </p:nvPr>
        </p:nvSpPr>
        <p:spPr/>
        <p:txBody>
          <a:bodyPr/>
          <a:lstStyle/>
          <a:p>
            <a:pPr eaLnBrk="1" hangingPunct="1"/>
            <a:r>
              <a:rPr lang="en-US" smtClean="0"/>
              <a:t>Packet Switching</a:t>
            </a:r>
          </a:p>
        </p:txBody>
      </p:sp>
      <p:sp>
        <p:nvSpPr>
          <p:cNvPr id="8" name="Oval 7"/>
          <p:cNvSpPr/>
          <p:nvPr/>
        </p:nvSpPr>
        <p:spPr>
          <a:xfrm>
            <a:off x="1524000" y="2971800"/>
            <a:ext cx="838200" cy="838200"/>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a:t>A</a:t>
            </a:r>
          </a:p>
        </p:txBody>
      </p:sp>
      <p:sp>
        <p:nvSpPr>
          <p:cNvPr id="9" name="Oval 8"/>
          <p:cNvSpPr/>
          <p:nvPr/>
        </p:nvSpPr>
        <p:spPr>
          <a:xfrm>
            <a:off x="2971800" y="48006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C</a:t>
            </a:r>
          </a:p>
        </p:txBody>
      </p:sp>
      <p:sp>
        <p:nvSpPr>
          <p:cNvPr id="10" name="Oval 9"/>
          <p:cNvSpPr/>
          <p:nvPr/>
        </p:nvSpPr>
        <p:spPr>
          <a:xfrm>
            <a:off x="3200400" y="18288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B</a:t>
            </a:r>
          </a:p>
        </p:txBody>
      </p:sp>
      <p:sp>
        <p:nvSpPr>
          <p:cNvPr id="11" name="Oval 10"/>
          <p:cNvSpPr/>
          <p:nvPr/>
        </p:nvSpPr>
        <p:spPr>
          <a:xfrm>
            <a:off x="4572000" y="34290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D</a:t>
            </a:r>
          </a:p>
        </p:txBody>
      </p:sp>
      <p:sp>
        <p:nvSpPr>
          <p:cNvPr id="12" name="Oval 11"/>
          <p:cNvSpPr/>
          <p:nvPr/>
        </p:nvSpPr>
        <p:spPr>
          <a:xfrm>
            <a:off x="6553200" y="2438400"/>
            <a:ext cx="838200" cy="838200"/>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a:t>F</a:t>
            </a:r>
          </a:p>
        </p:txBody>
      </p:sp>
      <p:sp>
        <p:nvSpPr>
          <p:cNvPr id="13" name="Oval 12"/>
          <p:cNvSpPr/>
          <p:nvPr/>
        </p:nvSpPr>
        <p:spPr>
          <a:xfrm>
            <a:off x="6324600" y="51054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D</a:t>
            </a:r>
          </a:p>
        </p:txBody>
      </p:sp>
      <p:sp>
        <p:nvSpPr>
          <p:cNvPr id="14" name="Rectangle 13"/>
          <p:cNvSpPr/>
          <p:nvPr/>
        </p:nvSpPr>
        <p:spPr>
          <a:xfrm>
            <a:off x="304800" y="32004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3</a:t>
            </a:r>
          </a:p>
        </p:txBody>
      </p:sp>
      <p:sp>
        <p:nvSpPr>
          <p:cNvPr id="15" name="Rectangle 14"/>
          <p:cNvSpPr/>
          <p:nvPr/>
        </p:nvSpPr>
        <p:spPr>
          <a:xfrm>
            <a:off x="693738" y="32004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2</a:t>
            </a:r>
          </a:p>
        </p:txBody>
      </p:sp>
      <p:sp>
        <p:nvSpPr>
          <p:cNvPr id="16" name="Rectangle 15"/>
          <p:cNvSpPr/>
          <p:nvPr/>
        </p:nvSpPr>
        <p:spPr>
          <a:xfrm>
            <a:off x="1082675" y="32004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1</a:t>
            </a:r>
          </a:p>
        </p:txBody>
      </p:sp>
      <p:cxnSp>
        <p:nvCxnSpPr>
          <p:cNvPr id="18" name="Straight Connector 17"/>
          <p:cNvCxnSpPr>
            <a:stCxn id="8" idx="7"/>
            <a:endCxn id="10" idx="3"/>
          </p:cNvCxnSpPr>
          <p:nvPr/>
        </p:nvCxnSpPr>
        <p:spPr>
          <a:xfrm rot="5400000" flipH="1" flipV="1">
            <a:off x="2506663" y="2278063"/>
            <a:ext cx="549275" cy="1082675"/>
          </a:xfrm>
          <a:prstGeom prst="line">
            <a:avLst/>
          </a:prstGeom>
        </p:spPr>
        <p:style>
          <a:lnRef idx="3">
            <a:schemeClr val="accent3"/>
          </a:lnRef>
          <a:fillRef idx="0">
            <a:schemeClr val="accent3"/>
          </a:fillRef>
          <a:effectRef idx="2">
            <a:schemeClr val="accent3"/>
          </a:effectRef>
          <a:fontRef idx="minor">
            <a:schemeClr val="tx1"/>
          </a:fontRef>
        </p:style>
      </p:cxnSp>
      <p:cxnSp>
        <p:nvCxnSpPr>
          <p:cNvPr id="19" name="Straight Connector 18"/>
          <p:cNvCxnSpPr>
            <a:stCxn id="8" idx="5"/>
            <a:endCxn id="9" idx="1"/>
          </p:cNvCxnSpPr>
          <p:nvPr/>
        </p:nvCxnSpPr>
        <p:spPr>
          <a:xfrm rot="16200000" flipH="1">
            <a:off x="2049463" y="3878263"/>
            <a:ext cx="1235075" cy="854075"/>
          </a:xfrm>
          <a:prstGeom prst="line">
            <a:avLst/>
          </a:prstGeom>
        </p:spPr>
        <p:style>
          <a:lnRef idx="3">
            <a:schemeClr val="accent3"/>
          </a:lnRef>
          <a:fillRef idx="0">
            <a:schemeClr val="accent3"/>
          </a:fillRef>
          <a:effectRef idx="2">
            <a:schemeClr val="accent3"/>
          </a:effectRef>
          <a:fontRef idx="minor">
            <a:schemeClr val="tx1"/>
          </a:fontRef>
        </p:style>
      </p:cxnSp>
      <p:cxnSp>
        <p:nvCxnSpPr>
          <p:cNvPr id="22" name="Straight Connector 21"/>
          <p:cNvCxnSpPr>
            <a:stCxn id="11" idx="3"/>
            <a:endCxn id="9" idx="7"/>
          </p:cNvCxnSpPr>
          <p:nvPr/>
        </p:nvCxnSpPr>
        <p:spPr>
          <a:xfrm rot="5400000">
            <a:off x="3802063" y="4030663"/>
            <a:ext cx="777875" cy="1006475"/>
          </a:xfrm>
          <a:prstGeom prst="line">
            <a:avLst/>
          </a:prstGeom>
        </p:spPr>
        <p:style>
          <a:lnRef idx="3">
            <a:schemeClr val="accent3"/>
          </a:lnRef>
          <a:fillRef idx="0">
            <a:schemeClr val="accent3"/>
          </a:fillRef>
          <a:effectRef idx="2">
            <a:schemeClr val="accent3"/>
          </a:effectRef>
          <a:fontRef idx="minor">
            <a:schemeClr val="tx1"/>
          </a:fontRef>
        </p:style>
      </p:cxnSp>
      <p:cxnSp>
        <p:nvCxnSpPr>
          <p:cNvPr id="25" name="Straight Connector 24"/>
          <p:cNvCxnSpPr>
            <a:stCxn id="11" idx="1"/>
            <a:endCxn id="10" idx="5"/>
          </p:cNvCxnSpPr>
          <p:nvPr/>
        </p:nvCxnSpPr>
        <p:spPr>
          <a:xfrm rot="16200000" flipV="1">
            <a:off x="3802063" y="2659063"/>
            <a:ext cx="1006475" cy="777875"/>
          </a:xfrm>
          <a:prstGeom prst="line">
            <a:avLst/>
          </a:prstGeom>
        </p:spPr>
        <p:style>
          <a:lnRef idx="3">
            <a:schemeClr val="accent3"/>
          </a:lnRef>
          <a:fillRef idx="0">
            <a:schemeClr val="accent3"/>
          </a:fillRef>
          <a:effectRef idx="2">
            <a:schemeClr val="accent3"/>
          </a:effectRef>
          <a:fontRef idx="minor">
            <a:schemeClr val="tx1"/>
          </a:fontRef>
        </p:style>
      </p:cxnSp>
      <p:cxnSp>
        <p:nvCxnSpPr>
          <p:cNvPr id="28" name="Straight Connector 27"/>
          <p:cNvCxnSpPr>
            <a:stCxn id="12" idx="1"/>
            <a:endCxn id="10" idx="6"/>
          </p:cNvCxnSpPr>
          <p:nvPr/>
        </p:nvCxnSpPr>
        <p:spPr>
          <a:xfrm rot="16200000" flipV="1">
            <a:off x="5200650" y="1085850"/>
            <a:ext cx="312738" cy="2636838"/>
          </a:xfrm>
          <a:prstGeom prst="line">
            <a:avLst/>
          </a:prstGeom>
        </p:spPr>
        <p:style>
          <a:lnRef idx="3">
            <a:schemeClr val="accent3"/>
          </a:lnRef>
          <a:fillRef idx="0">
            <a:schemeClr val="accent3"/>
          </a:fillRef>
          <a:effectRef idx="2">
            <a:schemeClr val="accent3"/>
          </a:effectRef>
          <a:fontRef idx="minor">
            <a:schemeClr val="tx1"/>
          </a:fontRef>
        </p:style>
      </p:cxnSp>
      <p:cxnSp>
        <p:nvCxnSpPr>
          <p:cNvPr id="31" name="Straight Connector 30"/>
          <p:cNvCxnSpPr>
            <a:stCxn id="13" idx="1"/>
            <a:endCxn id="11" idx="5"/>
          </p:cNvCxnSpPr>
          <p:nvPr/>
        </p:nvCxnSpPr>
        <p:spPr>
          <a:xfrm rot="16200000" flipV="1">
            <a:off x="5326063" y="4106863"/>
            <a:ext cx="1082675" cy="1158875"/>
          </a:xfrm>
          <a:prstGeom prst="line">
            <a:avLst/>
          </a:prstGeom>
        </p:spPr>
        <p:style>
          <a:lnRef idx="3">
            <a:schemeClr val="accent3"/>
          </a:lnRef>
          <a:fillRef idx="0">
            <a:schemeClr val="accent3"/>
          </a:fillRef>
          <a:effectRef idx="2">
            <a:schemeClr val="accent3"/>
          </a:effectRef>
          <a:fontRef idx="minor">
            <a:schemeClr val="tx1"/>
          </a:fontRef>
        </p:style>
      </p:cxnSp>
      <p:cxnSp>
        <p:nvCxnSpPr>
          <p:cNvPr id="34" name="Straight Connector 33"/>
          <p:cNvCxnSpPr>
            <a:stCxn id="13" idx="2"/>
            <a:endCxn id="9" idx="6"/>
          </p:cNvCxnSpPr>
          <p:nvPr/>
        </p:nvCxnSpPr>
        <p:spPr>
          <a:xfrm rot="10800000">
            <a:off x="3810000" y="5219700"/>
            <a:ext cx="2514600" cy="304800"/>
          </a:xfrm>
          <a:prstGeom prst="line">
            <a:avLst/>
          </a:prstGeom>
        </p:spPr>
        <p:style>
          <a:lnRef idx="3">
            <a:schemeClr val="accent3"/>
          </a:lnRef>
          <a:fillRef idx="0">
            <a:schemeClr val="accent3"/>
          </a:fillRef>
          <a:effectRef idx="2">
            <a:schemeClr val="accent3"/>
          </a:effectRef>
          <a:fontRef idx="minor">
            <a:schemeClr val="tx1"/>
          </a:fontRef>
        </p:style>
      </p:cxnSp>
      <p:cxnSp>
        <p:nvCxnSpPr>
          <p:cNvPr id="38" name="Straight Connector 37"/>
          <p:cNvCxnSpPr>
            <a:stCxn id="12" idx="4"/>
            <a:endCxn id="13" idx="0"/>
          </p:cNvCxnSpPr>
          <p:nvPr/>
        </p:nvCxnSpPr>
        <p:spPr>
          <a:xfrm rot="5400000">
            <a:off x="5943600" y="4076700"/>
            <a:ext cx="1828800" cy="228600"/>
          </a:xfrm>
          <a:prstGeom prst="line">
            <a:avLst/>
          </a:prstGeom>
        </p:spPr>
        <p:style>
          <a:lnRef idx="3">
            <a:schemeClr val="accent3"/>
          </a:lnRef>
          <a:fillRef idx="0">
            <a:schemeClr val="accent3"/>
          </a:fillRef>
          <a:effectRef idx="2">
            <a:schemeClr val="accent3"/>
          </a:effectRef>
          <a:fontRef idx="minor">
            <a:schemeClr val="tx1"/>
          </a:fontRef>
        </p:style>
      </p:cxnSp>
      <p:sp>
        <p:nvSpPr>
          <p:cNvPr id="21" name="Slide Number Placeholder 20"/>
          <p:cNvSpPr>
            <a:spLocks noGrp="1"/>
          </p:cNvSpPr>
          <p:nvPr>
            <p:ph type="sldNum" sz="quarter" idx="12"/>
          </p:nvPr>
        </p:nvSpPr>
        <p:spPr/>
        <p:txBody>
          <a:bodyPr/>
          <a:lstStyle/>
          <a:p>
            <a:pPr>
              <a:defRPr/>
            </a:pPr>
            <a:fld id="{1F1688CE-F6B2-42DE-B847-7BD665D29604}" type="slidenum">
              <a:rPr lang="en-US" smtClean="0"/>
              <a:pPr>
                <a:defRPr/>
              </a:pPr>
              <a:t>3</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436721"/>
            <a:ext cx="8229600" cy="8128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Problem: IP Address Exhaustion</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Content Placeholder 2"/>
          <p:cNvSpPr txBox="1">
            <a:spLocks/>
          </p:cNvSpPr>
          <p:nvPr/>
        </p:nvSpPr>
        <p:spPr>
          <a:xfrm>
            <a:off x="457200" y="1413414"/>
            <a:ext cx="8229600" cy="1522826"/>
          </a:xfrm>
          <a:prstGeom prst="rect">
            <a:avLst/>
          </a:prstGeom>
        </p:spPr>
        <p:txBody>
          <a:bodyPr vert="horz" lIns="91440" tIns="45720" rIns="91440" bIns="45720" rtlCol="0">
            <a:normAutofit fontScale="77500" lnSpcReduction="20000"/>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IPv4 Addresses are 32 bits wide:  </a:t>
            </a:r>
            <a:r>
              <a:rPr kumimoji="0" lang="en-US" sz="3200" b="1" i="0" u="none" strike="noStrike" kern="1200" cap="none" spc="0" normalizeH="0" baseline="0" noProof="0" dirty="0" smtClean="0">
                <a:ln>
                  <a:noFill/>
                </a:ln>
                <a:solidFill>
                  <a:schemeClr val="tx1"/>
                </a:solidFill>
                <a:effectLst/>
                <a:uLnTx/>
                <a:uFillTx/>
                <a:latin typeface="+mn-lt"/>
                <a:ea typeface="+mn-ea"/>
                <a:cs typeface="+mn-cs"/>
              </a:rPr>
              <a:t>~3.7Bn usable addresses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All devices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on the Internet </a:t>
            </a:r>
            <a:r>
              <a:rPr kumimoji="0" lang="en-US" sz="3200" b="1" i="0" u="none" strike="noStrike" kern="1200" cap="none" spc="0" normalizeH="0" baseline="0" noProof="0" dirty="0" smtClean="0">
                <a:ln>
                  <a:noFill/>
                </a:ln>
                <a:solidFill>
                  <a:schemeClr val="tx1"/>
                </a:solidFill>
                <a:effectLst/>
                <a:uLnTx/>
                <a:uFillTx/>
                <a:latin typeface="+mn-lt"/>
                <a:ea typeface="+mn-ea"/>
                <a:cs typeface="+mn-cs"/>
              </a:rPr>
              <a:t>require an address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Given Internet growth rate, addresses have been diminishing fast…</a:t>
            </a: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Picture 5"/>
          <p:cNvPicPr>
            <a:picLocks noChangeAspect="1"/>
          </p:cNvPicPr>
          <p:nvPr/>
        </p:nvPicPr>
        <p:blipFill>
          <a:blip r:embed="rId2"/>
          <a:stretch>
            <a:fillRect/>
          </a:stretch>
        </p:blipFill>
        <p:spPr>
          <a:xfrm>
            <a:off x="2420743" y="3204148"/>
            <a:ext cx="4842163" cy="3653852"/>
          </a:xfrm>
          <a:prstGeom prst="rect">
            <a:avLst/>
          </a:prstGeom>
        </p:spPr>
      </p:pic>
      <p:sp>
        <p:nvSpPr>
          <p:cNvPr id="7" name="Rounded Rectangular Callout 6"/>
          <p:cNvSpPr/>
          <p:nvPr/>
        </p:nvSpPr>
        <p:spPr>
          <a:xfrm>
            <a:off x="7101840" y="4309709"/>
            <a:ext cx="2042160" cy="977594"/>
          </a:xfrm>
          <a:prstGeom prst="wedgeRoundRectCallout">
            <a:avLst>
              <a:gd name="adj1" fmla="val -56166"/>
              <a:gd name="adj2" fmla="val 142288"/>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smtClean="0">
              <a:sym typeface="Wingdings"/>
            </a:endParaRPr>
          </a:p>
          <a:p>
            <a:pPr algn="ctr"/>
            <a:r>
              <a:rPr lang="en-US" dirty="0" smtClean="0">
                <a:sym typeface="Wingdings"/>
              </a:rPr>
              <a:t>IANA exhausted </a:t>
            </a:r>
            <a:r>
              <a:rPr lang="en-US" dirty="0">
                <a:sym typeface="Wingdings"/>
              </a:rPr>
              <a:t>free address pool </a:t>
            </a:r>
            <a:r>
              <a:rPr lang="en-US" dirty="0" smtClean="0">
                <a:sym typeface="Wingdings"/>
              </a:rPr>
              <a:t>in February </a:t>
            </a:r>
            <a:r>
              <a:rPr lang="en-US" dirty="0">
                <a:sym typeface="Wingdings"/>
              </a:rPr>
              <a:t>2011</a:t>
            </a:r>
          </a:p>
          <a:p>
            <a:pPr algn="ctr"/>
            <a:endParaRPr lang="en-US" dirty="0"/>
          </a:p>
        </p:txBody>
      </p:sp>
      <p:sp>
        <p:nvSpPr>
          <p:cNvPr id="8" name="Rounded Rectangular Callout 7"/>
          <p:cNvSpPr/>
          <p:nvPr/>
        </p:nvSpPr>
        <p:spPr>
          <a:xfrm>
            <a:off x="51044" y="3362177"/>
            <a:ext cx="2369699" cy="1099612"/>
          </a:xfrm>
          <a:prstGeom prst="wedgeRoundRectCallout">
            <a:avLst>
              <a:gd name="adj1" fmla="val 78236"/>
              <a:gd name="adj2" fmla="val 83146"/>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1988: Started with 3.7Bn usable free; </a:t>
            </a:r>
          </a:p>
          <a:p>
            <a:pPr algn="ctr"/>
            <a:r>
              <a:rPr lang="en-US" dirty="0" smtClean="0"/>
              <a:t>By 1997: just 1.8Bn left</a:t>
            </a:r>
            <a:endParaRPr lang="en-US" dirty="0"/>
          </a:p>
        </p:txBody>
      </p:sp>
      <p:sp>
        <p:nvSpPr>
          <p:cNvPr id="10" name="Slide Number Placeholder 9"/>
          <p:cNvSpPr>
            <a:spLocks noGrp="1"/>
          </p:cNvSpPr>
          <p:nvPr>
            <p:ph type="sldNum" sz="quarter" idx="12"/>
          </p:nvPr>
        </p:nvSpPr>
        <p:spPr/>
        <p:txBody>
          <a:bodyPr/>
          <a:lstStyle/>
          <a:p>
            <a:fld id="{F4E9DE0C-EFE3-CE47-9792-88F31C147F5B}" type="slidenum">
              <a:rPr lang="en-US" smtClean="0"/>
              <a:pPr/>
              <a:t>30</a:t>
            </a:fld>
            <a:endParaRPr lang="en-US"/>
          </a:p>
        </p:txBody>
      </p:sp>
    </p:spTree>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Solution Strategies</a:t>
            </a:r>
            <a:endParaRPr lang="en-US" dirty="0"/>
          </a:p>
        </p:txBody>
      </p:sp>
      <p:sp>
        <p:nvSpPr>
          <p:cNvPr id="3" name="Content Placeholder 2"/>
          <p:cNvSpPr>
            <a:spLocks noGrp="1"/>
          </p:cNvSpPr>
          <p:nvPr>
            <p:ph idx="1"/>
          </p:nvPr>
        </p:nvSpPr>
        <p:spPr>
          <a:xfrm>
            <a:off x="336775" y="1358518"/>
            <a:ext cx="8465111" cy="5090273"/>
          </a:xfrm>
        </p:spPr>
        <p:txBody>
          <a:bodyPr>
            <a:normAutofit fontScale="85000" lnSpcReduction="20000"/>
          </a:bodyPr>
          <a:lstStyle/>
          <a:p>
            <a:r>
              <a:rPr lang="en-US" dirty="0" smtClean="0"/>
              <a:t>Under address scarcity, how do we continue to support Internet growth?</a:t>
            </a:r>
          </a:p>
          <a:p>
            <a:r>
              <a:rPr lang="en-US" dirty="0" smtClean="0"/>
              <a:t>Three ways of mitigating exhaustion of a scarce resource:</a:t>
            </a:r>
          </a:p>
          <a:p>
            <a:pPr lvl="1"/>
            <a:r>
              <a:rPr lang="en-US" b="1" dirty="0" smtClean="0"/>
              <a:t>Sharing</a:t>
            </a:r>
            <a:r>
              <a:rPr lang="en-US" dirty="0" smtClean="0"/>
              <a:t>:</a:t>
            </a:r>
          </a:p>
          <a:p>
            <a:pPr lvl="2"/>
            <a:r>
              <a:rPr lang="en-US" dirty="0" smtClean="0"/>
              <a:t>Share addresses in time via Dynamic </a:t>
            </a:r>
            <a:r>
              <a:rPr lang="en-US" dirty="0"/>
              <a:t>H</a:t>
            </a:r>
            <a:r>
              <a:rPr lang="en-US" dirty="0" smtClean="0"/>
              <a:t>ost </a:t>
            </a:r>
            <a:r>
              <a:rPr lang="en-US" dirty="0"/>
              <a:t>C</a:t>
            </a:r>
            <a:r>
              <a:rPr lang="en-US" dirty="0" smtClean="0"/>
              <a:t>onfiguration </a:t>
            </a:r>
            <a:r>
              <a:rPr lang="en-US" dirty="0"/>
              <a:t>P</a:t>
            </a:r>
            <a:r>
              <a:rPr lang="en-US" dirty="0" smtClean="0"/>
              <a:t>rotocol (DHCP)</a:t>
            </a:r>
          </a:p>
          <a:p>
            <a:pPr lvl="2"/>
            <a:r>
              <a:rPr lang="en-US" dirty="0" smtClean="0"/>
              <a:t>Share addresses in port space via, e.g. Carrier-grade NAT (CGN)</a:t>
            </a:r>
          </a:p>
          <a:p>
            <a:pPr lvl="1"/>
            <a:r>
              <a:rPr lang="en-US" b="1" dirty="0" smtClean="0"/>
              <a:t>More efficient utilization</a:t>
            </a:r>
            <a:r>
              <a:rPr lang="en-US" dirty="0" smtClean="0"/>
              <a:t>:</a:t>
            </a:r>
          </a:p>
          <a:p>
            <a:pPr lvl="2"/>
            <a:r>
              <a:rPr lang="en-US" b="1" dirty="0" smtClean="0"/>
              <a:t>Stricter policy </a:t>
            </a:r>
            <a:r>
              <a:rPr lang="en-US" dirty="0" smtClean="0"/>
              <a:t>for new address allocations </a:t>
            </a:r>
          </a:p>
          <a:p>
            <a:pPr lvl="2"/>
            <a:r>
              <a:rPr lang="en-US" b="1" dirty="0" smtClean="0"/>
              <a:t>Reallocation</a:t>
            </a:r>
            <a:r>
              <a:rPr lang="en-US" dirty="0" smtClean="0"/>
              <a:t> of unused</a:t>
            </a:r>
            <a:r>
              <a:rPr lang="en-US" dirty="0"/>
              <a:t> </a:t>
            </a:r>
            <a:r>
              <a:rPr lang="en-US" dirty="0" smtClean="0"/>
              <a:t>or otherwise reclaimed addresses</a:t>
            </a:r>
          </a:p>
          <a:p>
            <a:pPr lvl="2"/>
            <a:r>
              <a:rPr lang="en-US" b="1" dirty="0" smtClean="0"/>
              <a:t>Address markets</a:t>
            </a:r>
            <a:r>
              <a:rPr lang="en-US" dirty="0" smtClean="0"/>
              <a:t> for the efficient distribution of addresses</a:t>
            </a:r>
            <a:endParaRPr lang="en-US" b="1" dirty="0" smtClean="0"/>
          </a:p>
          <a:p>
            <a:pPr lvl="1"/>
            <a:r>
              <a:rPr lang="en-US" b="1" dirty="0" smtClean="0"/>
              <a:t>Transition</a:t>
            </a:r>
            <a:r>
              <a:rPr lang="en-US" dirty="0" smtClean="0"/>
              <a:t> to another resource:</a:t>
            </a:r>
          </a:p>
          <a:p>
            <a:pPr lvl="2"/>
            <a:r>
              <a:rPr lang="en-US" dirty="0" smtClean="0"/>
              <a:t>Replace IPv4 with </a:t>
            </a:r>
            <a:r>
              <a:rPr lang="en-US" b="1" dirty="0" smtClean="0"/>
              <a:t>IPv6</a:t>
            </a:r>
            <a:r>
              <a:rPr lang="en-US" dirty="0" smtClean="0"/>
              <a:t>, which provides the ultimate long-term solution with a practically inexhaustible address space</a:t>
            </a:r>
          </a:p>
        </p:txBody>
      </p:sp>
      <p:sp>
        <p:nvSpPr>
          <p:cNvPr id="5" name="Slide Number Placeholder 4"/>
          <p:cNvSpPr>
            <a:spLocks noGrp="1"/>
          </p:cNvSpPr>
          <p:nvPr>
            <p:ph type="sldNum" sz="quarter" idx="12"/>
          </p:nvPr>
        </p:nvSpPr>
        <p:spPr/>
        <p:txBody>
          <a:bodyPr/>
          <a:lstStyle/>
          <a:p>
            <a:fld id="{F4E9DE0C-EFE3-CE47-9792-88F31C147F5B}" type="slidenum">
              <a:rPr lang="en-US" smtClean="0"/>
              <a:pPr/>
              <a:t>31</a:t>
            </a:fld>
            <a:endParaRPr lang="en-US"/>
          </a:p>
        </p:txBody>
      </p:sp>
    </p:spTree>
    <p:extLst>
      <p:ext uri="{BB962C8B-B14F-4D97-AF65-F5344CB8AC3E}">
        <p14:creationId xmlns:p14="http://schemas.microsoft.com/office/powerpoint/2010/main" val="1818292856"/>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mtClean="0"/>
              <a:t>Network Address Translation</a:t>
            </a:r>
          </a:p>
        </p:txBody>
      </p:sp>
      <p:sp>
        <p:nvSpPr>
          <p:cNvPr id="35843" name="Rectangle 2"/>
          <p:cNvSpPr>
            <a:spLocks noGrp="1" noChangeArrowheads="1"/>
          </p:cNvSpPr>
          <p:nvPr>
            <p:ph idx="1"/>
          </p:nvPr>
        </p:nvSpPr>
        <p:spPr/>
        <p:txBody>
          <a:bodyPr rIns="129200" rtlCol="0">
            <a:normAutofit fontScale="85000" lnSpcReduction="20000"/>
          </a:bodyPr>
          <a:lstStyle/>
          <a:p>
            <a:pPr eaLnBrk="1" fontAlgn="auto" hangingPunct="1">
              <a:lnSpc>
                <a:spcPct val="110000"/>
              </a:lnSpc>
              <a:spcBef>
                <a:spcPct val="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700" dirty="0" smtClean="0"/>
              <a:t>Introduced in the early 90s to alleviate IPv4 address space congestion</a:t>
            </a:r>
          </a:p>
          <a:p>
            <a:pPr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700" dirty="0" smtClean="0"/>
              <a:t>Relies on translating addresses in an internal network, to an external address that is used for communication to and from the outside world</a:t>
            </a:r>
          </a:p>
          <a:p>
            <a:pPr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700" dirty="0" smtClean="0"/>
              <a:t>NAT is usually implemented by placing a router in between the internal private network and the public network. </a:t>
            </a:r>
          </a:p>
          <a:p>
            <a:pPr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700" dirty="0" smtClean="0"/>
              <a:t>Saves IP address space since not every terminal needs a globally unique IP address, only an organizationally unique one</a:t>
            </a:r>
          </a:p>
          <a:p>
            <a:pPr eaLnBrk="1" fontAlgn="auto" hangingPunct="1">
              <a:lnSpc>
                <a:spcPct val="110000"/>
              </a:lnSpc>
              <a:spcBef>
                <a:spcPts val="500"/>
              </a:spcBef>
              <a:spcAft>
                <a:spcPts val="0"/>
              </a:spcAft>
              <a:buFont typeface="Arial" pitchFamily="34" charset="0"/>
              <a:buChar char="•"/>
              <a:tabLst>
                <a:tab pos="774700" algn="l"/>
                <a:tab pos="1689100" algn="l"/>
                <a:tab pos="2603500" algn="l"/>
                <a:tab pos="3517900" algn="l"/>
                <a:tab pos="4432300" algn="l"/>
                <a:tab pos="5346700" algn="l"/>
                <a:tab pos="6261100" algn="l"/>
                <a:tab pos="7175500" algn="l"/>
                <a:tab pos="8089900" algn="l"/>
                <a:tab pos="9004300" algn="l"/>
                <a:tab pos="9918700" algn="l"/>
              </a:tabLst>
              <a:defRPr/>
            </a:pPr>
            <a:r>
              <a:rPr lang="en-US" sz="2700" dirty="0" smtClean="0"/>
              <a:t>While NAT should really be transparent to all high level services, this is sadly not true because a lot of high level communication uses things on IP</a:t>
            </a:r>
          </a:p>
        </p:txBody>
      </p:sp>
      <p:sp>
        <p:nvSpPr>
          <p:cNvPr id="5" name="Slide Number Placeholder 4"/>
          <p:cNvSpPr>
            <a:spLocks noGrp="1"/>
          </p:cNvSpPr>
          <p:nvPr>
            <p:ph type="sldNum" sz="quarter" idx="12"/>
          </p:nvPr>
        </p:nvSpPr>
        <p:spPr/>
        <p:txBody>
          <a:bodyPr/>
          <a:lstStyle/>
          <a:p>
            <a:fld id="{F4E9DE0C-EFE3-CE47-9792-88F31C147F5B}" type="slidenum">
              <a:rPr lang="en-US" smtClean="0"/>
              <a:pPr/>
              <a:t>32</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1026"/>
          <p:cNvSpPr>
            <a:spLocks noGrp="1" noChangeArrowheads="1"/>
          </p:cNvSpPr>
          <p:nvPr>
            <p:ph type="title"/>
          </p:nvPr>
        </p:nvSpPr>
        <p:spPr/>
        <p:txBody>
          <a:bodyPr/>
          <a:lstStyle/>
          <a:p>
            <a:pPr eaLnBrk="1" hangingPunct="1"/>
            <a:r>
              <a:rPr lang="en-US" smtClean="0"/>
              <a:t>Translation</a:t>
            </a:r>
          </a:p>
        </p:txBody>
      </p:sp>
      <p:sp>
        <p:nvSpPr>
          <p:cNvPr id="1029" name="Rectangle 1053"/>
          <p:cNvSpPr>
            <a:spLocks noGrp="1" noChangeArrowheads="1"/>
          </p:cNvSpPr>
          <p:nvPr>
            <p:ph idx="1"/>
          </p:nvPr>
        </p:nvSpPr>
        <p:spPr/>
        <p:txBody>
          <a:bodyPr/>
          <a:lstStyle/>
          <a:p>
            <a:pPr eaLnBrk="1" hangingPunct="1"/>
            <a:r>
              <a:rPr lang="en-US" sz="2800" smtClean="0"/>
              <a:t>Router has a pool of private addresses 192.168.10.0/24</a:t>
            </a:r>
          </a:p>
        </p:txBody>
      </p:sp>
      <p:sp>
        <p:nvSpPr>
          <p:cNvPr id="1031" name="Line 1044"/>
          <p:cNvSpPr>
            <a:spLocks noChangeShapeType="1"/>
          </p:cNvSpPr>
          <p:nvPr/>
        </p:nvSpPr>
        <p:spPr bwMode="auto">
          <a:xfrm>
            <a:off x="4687888" y="2362200"/>
            <a:ext cx="0" cy="3124200"/>
          </a:xfrm>
          <a:prstGeom prst="line">
            <a:avLst/>
          </a:prstGeom>
          <a:noFill/>
          <a:ln w="9525" cap="rnd">
            <a:solidFill>
              <a:schemeClr val="tx1"/>
            </a:solidFill>
            <a:prstDash val="sysDot"/>
            <a:round/>
            <a:headEnd/>
            <a:tailEnd/>
          </a:ln>
        </p:spPr>
        <p:txBody>
          <a:bodyPr lIns="90000" tIns="46800" rIns="90000" bIns="46800" anchor="ctr">
            <a:spAutoFit/>
          </a:bodyPr>
          <a:lstStyle/>
          <a:p>
            <a:endParaRPr lang="en-US"/>
          </a:p>
        </p:txBody>
      </p:sp>
      <p:graphicFrame>
        <p:nvGraphicFramePr>
          <p:cNvPr id="1026" name="Object 2"/>
          <p:cNvGraphicFramePr>
            <a:graphicFrameLocks noChangeAspect="1"/>
          </p:cNvGraphicFramePr>
          <p:nvPr/>
        </p:nvGraphicFramePr>
        <p:xfrm>
          <a:off x="990600" y="4114800"/>
          <a:ext cx="990600" cy="676275"/>
        </p:xfrm>
        <a:graphic>
          <a:graphicData uri="http://schemas.openxmlformats.org/presentationml/2006/ole">
            <mc:AlternateContent xmlns:mc="http://schemas.openxmlformats.org/markup-compatibility/2006">
              <mc:Choice xmlns:v="urn:schemas-microsoft-com:vml" Requires="v">
                <p:oleObj spid="_x0000_s78865" name="Immagine" r:id="rId4" imgW="2495520" imgH="1674000" progId="Word.Picture.8">
                  <p:embed/>
                </p:oleObj>
              </mc:Choice>
              <mc:Fallback>
                <p:oleObj name="Immagine" r:id="rId4" imgW="2495520" imgH="1674000"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4114800"/>
                        <a:ext cx="990600"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029"/>
          <p:cNvGrpSpPr>
            <a:grpSpLocks/>
          </p:cNvGrpSpPr>
          <p:nvPr/>
        </p:nvGrpSpPr>
        <p:grpSpPr bwMode="auto">
          <a:xfrm>
            <a:off x="4495800" y="3886200"/>
            <a:ext cx="381000" cy="990600"/>
            <a:chOff x="6649" y="2165"/>
            <a:chExt cx="1327" cy="4079"/>
          </a:xfrm>
        </p:grpSpPr>
        <p:sp>
          <p:nvSpPr>
            <p:cNvPr id="1046" name="Rectangle 1030"/>
            <p:cNvSpPr>
              <a:spLocks noChangeArrowheads="1"/>
            </p:cNvSpPr>
            <p:nvPr/>
          </p:nvSpPr>
          <p:spPr bwMode="auto">
            <a:xfrm>
              <a:off x="6649" y="2165"/>
              <a:ext cx="1327" cy="4079"/>
            </a:xfrm>
            <a:prstGeom prst="rect">
              <a:avLst/>
            </a:prstGeom>
            <a:solidFill>
              <a:srgbClr val="FFFFFF"/>
            </a:solidFill>
            <a:ln w="12700">
              <a:solidFill>
                <a:srgbClr val="000000"/>
              </a:solidFill>
              <a:miter lim="800000"/>
              <a:headEnd/>
              <a:tailEnd/>
            </a:ln>
          </p:spPr>
          <p:txBody>
            <a:bodyPr/>
            <a:lstStyle/>
            <a:p>
              <a:endParaRPr lang="it-IT"/>
            </a:p>
          </p:txBody>
        </p:sp>
        <p:sp>
          <p:nvSpPr>
            <p:cNvPr id="1047" name="Rectangle 1031"/>
            <p:cNvSpPr>
              <a:spLocks noChangeArrowheads="1"/>
            </p:cNvSpPr>
            <p:nvPr/>
          </p:nvSpPr>
          <p:spPr bwMode="auto">
            <a:xfrm>
              <a:off x="6989" y="2527"/>
              <a:ext cx="805" cy="1175"/>
            </a:xfrm>
            <a:prstGeom prst="rect">
              <a:avLst/>
            </a:prstGeom>
            <a:solidFill>
              <a:srgbClr val="FFFFFF"/>
            </a:solidFill>
            <a:ln w="12700">
              <a:solidFill>
                <a:srgbClr val="000000"/>
              </a:solidFill>
              <a:miter lim="800000"/>
              <a:headEnd/>
              <a:tailEnd/>
            </a:ln>
          </p:spPr>
          <p:txBody>
            <a:bodyPr/>
            <a:lstStyle/>
            <a:p>
              <a:endParaRPr lang="it-IT"/>
            </a:p>
          </p:txBody>
        </p:sp>
        <p:sp>
          <p:nvSpPr>
            <p:cNvPr id="1048" name="Rectangle 1032"/>
            <p:cNvSpPr>
              <a:spLocks noChangeArrowheads="1"/>
            </p:cNvSpPr>
            <p:nvPr/>
          </p:nvSpPr>
          <p:spPr bwMode="auto">
            <a:xfrm>
              <a:off x="7769" y="3682"/>
              <a:ext cx="37" cy="2540"/>
            </a:xfrm>
            <a:prstGeom prst="rect">
              <a:avLst/>
            </a:prstGeom>
            <a:solidFill>
              <a:srgbClr val="000000"/>
            </a:solidFill>
            <a:ln w="9525">
              <a:noFill/>
              <a:miter lim="800000"/>
              <a:headEnd/>
              <a:tailEnd/>
            </a:ln>
          </p:spPr>
          <p:txBody>
            <a:bodyPr/>
            <a:lstStyle/>
            <a:p>
              <a:endParaRPr lang="it-IT"/>
            </a:p>
          </p:txBody>
        </p:sp>
        <p:sp>
          <p:nvSpPr>
            <p:cNvPr id="1049" name="Rectangle 1033"/>
            <p:cNvSpPr>
              <a:spLocks noChangeArrowheads="1"/>
            </p:cNvSpPr>
            <p:nvPr/>
          </p:nvSpPr>
          <p:spPr bwMode="auto">
            <a:xfrm>
              <a:off x="7084" y="2852"/>
              <a:ext cx="227" cy="533"/>
            </a:xfrm>
            <a:prstGeom prst="rect">
              <a:avLst/>
            </a:prstGeom>
            <a:solidFill>
              <a:srgbClr val="C0C0C0"/>
            </a:solidFill>
            <a:ln w="9525">
              <a:noFill/>
              <a:miter lim="800000"/>
              <a:headEnd/>
              <a:tailEnd/>
            </a:ln>
          </p:spPr>
          <p:txBody>
            <a:bodyPr/>
            <a:lstStyle/>
            <a:p>
              <a:endParaRPr lang="it-IT"/>
            </a:p>
          </p:txBody>
        </p:sp>
        <p:sp>
          <p:nvSpPr>
            <p:cNvPr id="1050" name="Rectangle 1034"/>
            <p:cNvSpPr>
              <a:spLocks noChangeArrowheads="1"/>
            </p:cNvSpPr>
            <p:nvPr/>
          </p:nvSpPr>
          <p:spPr bwMode="auto">
            <a:xfrm>
              <a:off x="7174" y="2537"/>
              <a:ext cx="52" cy="1155"/>
            </a:xfrm>
            <a:prstGeom prst="rect">
              <a:avLst/>
            </a:prstGeom>
            <a:solidFill>
              <a:srgbClr val="000000"/>
            </a:solidFill>
            <a:ln w="9525">
              <a:noFill/>
              <a:miter lim="800000"/>
              <a:headEnd/>
              <a:tailEnd/>
            </a:ln>
          </p:spPr>
          <p:txBody>
            <a:bodyPr/>
            <a:lstStyle/>
            <a:p>
              <a:endParaRPr lang="it-IT"/>
            </a:p>
          </p:txBody>
        </p:sp>
        <p:sp>
          <p:nvSpPr>
            <p:cNvPr id="1051" name="Rectangle 1035"/>
            <p:cNvSpPr>
              <a:spLocks noChangeArrowheads="1"/>
            </p:cNvSpPr>
            <p:nvPr/>
          </p:nvSpPr>
          <p:spPr bwMode="auto">
            <a:xfrm>
              <a:off x="7626" y="2757"/>
              <a:ext cx="138" cy="255"/>
            </a:xfrm>
            <a:prstGeom prst="rect">
              <a:avLst/>
            </a:prstGeom>
            <a:solidFill>
              <a:srgbClr val="C0C0C0"/>
            </a:solidFill>
            <a:ln w="9525">
              <a:noFill/>
              <a:miter lim="800000"/>
              <a:headEnd/>
              <a:tailEnd/>
            </a:ln>
          </p:spPr>
          <p:txBody>
            <a:bodyPr/>
            <a:lstStyle/>
            <a:p>
              <a:endParaRPr lang="it-IT"/>
            </a:p>
          </p:txBody>
        </p:sp>
        <p:sp>
          <p:nvSpPr>
            <p:cNvPr id="1052" name="Rectangle 1036"/>
            <p:cNvSpPr>
              <a:spLocks noChangeArrowheads="1"/>
            </p:cNvSpPr>
            <p:nvPr/>
          </p:nvSpPr>
          <p:spPr bwMode="auto">
            <a:xfrm>
              <a:off x="7626" y="3215"/>
              <a:ext cx="135" cy="252"/>
            </a:xfrm>
            <a:prstGeom prst="rect">
              <a:avLst/>
            </a:prstGeom>
            <a:solidFill>
              <a:srgbClr val="C0C0C0"/>
            </a:solidFill>
            <a:ln w="9525">
              <a:noFill/>
              <a:miter lim="800000"/>
              <a:headEnd/>
              <a:tailEnd/>
            </a:ln>
          </p:spPr>
          <p:txBody>
            <a:bodyPr/>
            <a:lstStyle/>
            <a:p>
              <a:endParaRPr lang="it-IT"/>
            </a:p>
          </p:txBody>
        </p:sp>
      </p:grpSp>
      <p:sp>
        <p:nvSpPr>
          <p:cNvPr id="1033" name="Text Box 1037"/>
          <p:cNvSpPr txBox="1">
            <a:spLocks noChangeArrowheads="1"/>
          </p:cNvSpPr>
          <p:nvPr/>
        </p:nvSpPr>
        <p:spPr bwMode="auto">
          <a:xfrm>
            <a:off x="3505200" y="5486400"/>
            <a:ext cx="2819400" cy="438150"/>
          </a:xfrm>
          <a:prstGeom prst="rect">
            <a:avLst/>
          </a:prstGeom>
          <a:noFill/>
          <a:ln w="9525">
            <a:noFill/>
            <a:miter lim="800000"/>
            <a:headEnd/>
            <a:tailEnd/>
          </a:ln>
        </p:spPr>
        <p:txBody>
          <a:bodyPr lIns="90000" tIns="46800" rIns="90000" bIns="46800">
            <a:spAutoFit/>
          </a:bodyPr>
          <a:lstStyle/>
          <a:p>
            <a:pPr>
              <a:spcBef>
                <a:spcPct val="50000"/>
              </a:spcBef>
            </a:pPr>
            <a:r>
              <a:rPr lang="it-IT">
                <a:solidFill>
                  <a:schemeClr val="tx1"/>
                </a:solidFill>
              </a:rPr>
              <a:t>NAT route</a:t>
            </a:r>
            <a:endParaRPr lang="it-IT" sz="2800">
              <a:solidFill>
                <a:schemeClr val="tx1"/>
              </a:solidFill>
            </a:endParaRPr>
          </a:p>
        </p:txBody>
      </p:sp>
      <p:graphicFrame>
        <p:nvGraphicFramePr>
          <p:cNvPr id="1027" name="Object 3"/>
          <p:cNvGraphicFramePr>
            <a:graphicFrameLocks noChangeAspect="1"/>
          </p:cNvGraphicFramePr>
          <p:nvPr/>
        </p:nvGraphicFramePr>
        <p:xfrm>
          <a:off x="7391400" y="4114800"/>
          <a:ext cx="990600" cy="676275"/>
        </p:xfrm>
        <a:graphic>
          <a:graphicData uri="http://schemas.openxmlformats.org/presentationml/2006/ole">
            <mc:AlternateContent xmlns:mc="http://schemas.openxmlformats.org/markup-compatibility/2006">
              <mc:Choice xmlns:v="urn:schemas-microsoft-com:vml" Requires="v">
                <p:oleObj spid="_x0000_s78866" name="Picture" r:id="rId6" imgW="2495520" imgH="1674000" progId="Word.Picture.8">
                  <p:embed/>
                </p:oleObj>
              </mc:Choice>
              <mc:Fallback>
                <p:oleObj name="Picture" r:id="rId6" imgW="2495520" imgH="1674000" progId="Word.Picture.8">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1400" y="4114800"/>
                        <a:ext cx="990600"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 name="Text Box 1040"/>
          <p:cNvSpPr txBox="1">
            <a:spLocks noChangeArrowheads="1"/>
          </p:cNvSpPr>
          <p:nvPr/>
        </p:nvSpPr>
        <p:spPr bwMode="auto">
          <a:xfrm>
            <a:off x="4876800" y="2667000"/>
            <a:ext cx="1981200" cy="438150"/>
          </a:xfrm>
          <a:prstGeom prst="rect">
            <a:avLst/>
          </a:prstGeom>
          <a:noFill/>
          <a:ln w="9525" cap="rnd">
            <a:noFill/>
            <a:prstDash val="sysDot"/>
            <a:miter lim="800000"/>
            <a:headEnd/>
            <a:tailEnd/>
          </a:ln>
        </p:spPr>
        <p:txBody>
          <a:bodyPr lIns="90000" tIns="46800" rIns="90000" bIns="46800">
            <a:spAutoFit/>
          </a:bodyPr>
          <a:lstStyle/>
          <a:p>
            <a:pPr>
              <a:spcBef>
                <a:spcPct val="50000"/>
              </a:spcBef>
            </a:pPr>
            <a:r>
              <a:rPr lang="it-IT">
                <a:solidFill>
                  <a:schemeClr val="tx1"/>
                </a:solidFill>
              </a:rPr>
              <a:t>global realm</a:t>
            </a:r>
            <a:endParaRPr lang="it-IT" sz="2800">
              <a:solidFill>
                <a:schemeClr val="tx1"/>
              </a:solidFill>
            </a:endParaRPr>
          </a:p>
        </p:txBody>
      </p:sp>
      <p:sp>
        <p:nvSpPr>
          <p:cNvPr id="1035" name="Text Box 1041"/>
          <p:cNvSpPr txBox="1">
            <a:spLocks noChangeArrowheads="1"/>
          </p:cNvSpPr>
          <p:nvPr/>
        </p:nvSpPr>
        <p:spPr bwMode="auto">
          <a:xfrm>
            <a:off x="2667000" y="2667000"/>
            <a:ext cx="2057400" cy="438150"/>
          </a:xfrm>
          <a:prstGeom prst="rect">
            <a:avLst/>
          </a:prstGeom>
          <a:noFill/>
          <a:ln w="9525">
            <a:noFill/>
            <a:miter lim="800000"/>
            <a:headEnd/>
            <a:tailEnd/>
          </a:ln>
        </p:spPr>
        <p:txBody>
          <a:bodyPr lIns="90000" tIns="46800" rIns="90000" bIns="46800">
            <a:spAutoFit/>
          </a:bodyPr>
          <a:lstStyle/>
          <a:p>
            <a:pPr>
              <a:spcBef>
                <a:spcPct val="50000"/>
              </a:spcBef>
            </a:pPr>
            <a:r>
              <a:rPr lang="it-IT">
                <a:solidFill>
                  <a:schemeClr val="tx1"/>
                </a:solidFill>
              </a:rPr>
              <a:t>private realm</a:t>
            </a:r>
            <a:endParaRPr lang="it-IT" sz="2800">
              <a:solidFill>
                <a:schemeClr val="tx1"/>
              </a:solidFill>
            </a:endParaRPr>
          </a:p>
        </p:txBody>
      </p:sp>
      <p:sp>
        <p:nvSpPr>
          <p:cNvPr id="1036" name="Line 1045"/>
          <p:cNvSpPr>
            <a:spLocks noChangeShapeType="1"/>
          </p:cNvSpPr>
          <p:nvPr/>
        </p:nvSpPr>
        <p:spPr bwMode="auto">
          <a:xfrm>
            <a:off x="1752600" y="4343400"/>
            <a:ext cx="2743200" cy="0"/>
          </a:xfrm>
          <a:prstGeom prst="line">
            <a:avLst/>
          </a:prstGeom>
          <a:noFill/>
          <a:ln w="9525">
            <a:solidFill>
              <a:schemeClr val="tx1"/>
            </a:solidFill>
            <a:round/>
            <a:headEnd/>
            <a:tailEnd/>
          </a:ln>
        </p:spPr>
        <p:txBody>
          <a:bodyPr lIns="90000" tIns="46800" rIns="90000" bIns="46800" anchor="ctr">
            <a:spAutoFit/>
          </a:bodyPr>
          <a:lstStyle/>
          <a:p>
            <a:endParaRPr lang="en-US"/>
          </a:p>
        </p:txBody>
      </p:sp>
      <p:sp>
        <p:nvSpPr>
          <p:cNvPr id="1037" name="Line 1046"/>
          <p:cNvSpPr>
            <a:spLocks noChangeShapeType="1"/>
          </p:cNvSpPr>
          <p:nvPr/>
        </p:nvSpPr>
        <p:spPr bwMode="auto">
          <a:xfrm>
            <a:off x="4876800" y="4343400"/>
            <a:ext cx="2743200" cy="0"/>
          </a:xfrm>
          <a:prstGeom prst="line">
            <a:avLst/>
          </a:prstGeom>
          <a:noFill/>
          <a:ln w="9525">
            <a:solidFill>
              <a:schemeClr val="tx1"/>
            </a:solidFill>
            <a:round/>
            <a:headEnd/>
            <a:tailEnd/>
          </a:ln>
        </p:spPr>
        <p:txBody>
          <a:bodyPr lIns="90000" tIns="46800" rIns="90000" bIns="46800" anchor="ctr">
            <a:spAutoFit/>
          </a:bodyPr>
          <a:lstStyle/>
          <a:p>
            <a:endParaRPr lang="en-US"/>
          </a:p>
        </p:txBody>
      </p:sp>
      <p:sp>
        <p:nvSpPr>
          <p:cNvPr id="1038" name="Text Box 1047"/>
          <p:cNvSpPr txBox="1">
            <a:spLocks noChangeArrowheads="1"/>
          </p:cNvSpPr>
          <p:nvPr/>
        </p:nvSpPr>
        <p:spPr bwMode="auto">
          <a:xfrm>
            <a:off x="152400" y="5181600"/>
            <a:ext cx="2438400" cy="438150"/>
          </a:xfrm>
          <a:prstGeom prst="rect">
            <a:avLst/>
          </a:prstGeom>
          <a:noFill/>
          <a:ln w="9525">
            <a:noFill/>
            <a:miter lim="800000"/>
            <a:headEnd/>
            <a:tailEnd/>
          </a:ln>
        </p:spPr>
        <p:txBody>
          <a:bodyPr lIns="90000" tIns="46800" rIns="90000" bIns="46800">
            <a:spAutoFit/>
          </a:bodyPr>
          <a:lstStyle/>
          <a:p>
            <a:pPr>
              <a:spcBef>
                <a:spcPct val="50000"/>
              </a:spcBef>
            </a:pPr>
            <a:r>
              <a:rPr lang="en-US">
                <a:solidFill>
                  <a:schemeClr val="tx1"/>
                </a:solidFill>
              </a:rPr>
              <a:t>192.168.10.237</a:t>
            </a:r>
          </a:p>
        </p:txBody>
      </p:sp>
      <p:sp>
        <p:nvSpPr>
          <p:cNvPr id="1039" name="AutoShape 1049"/>
          <p:cNvSpPr>
            <a:spLocks noChangeArrowheads="1"/>
          </p:cNvSpPr>
          <p:nvPr/>
        </p:nvSpPr>
        <p:spPr bwMode="auto">
          <a:xfrm>
            <a:off x="1981200" y="3505200"/>
            <a:ext cx="2357438" cy="612775"/>
          </a:xfrm>
          <a:prstGeom prst="homePlate">
            <a:avLst>
              <a:gd name="adj" fmla="val 69142"/>
            </a:avLst>
          </a:prstGeom>
          <a:solidFill>
            <a:srgbClr val="FFFF99"/>
          </a:solidFill>
          <a:ln w="9525">
            <a:solidFill>
              <a:schemeClr val="tx1"/>
            </a:solidFill>
            <a:miter lim="800000"/>
            <a:headEnd/>
            <a:tailEnd/>
          </a:ln>
        </p:spPr>
        <p:txBody>
          <a:bodyPr lIns="90000" tIns="46800" rIns="90000" bIns="46800">
            <a:spAutoFit/>
          </a:bodyPr>
          <a:lstStyle/>
          <a:p>
            <a:r>
              <a:rPr lang="en-US" sz="1800" dirty="0" err="1"/>
              <a:t>s</a:t>
            </a:r>
            <a:r>
              <a:rPr lang="en-US" sz="1800" dirty="0"/>
              <a:t>=</a:t>
            </a:r>
            <a:r>
              <a:rPr lang="en-US" sz="1800" dirty="0">
                <a:solidFill>
                  <a:srgbClr val="FF0000"/>
                </a:solidFill>
              </a:rPr>
              <a:t>192.168.10.237</a:t>
            </a:r>
            <a:br>
              <a:rPr lang="en-US" sz="1800" dirty="0">
                <a:solidFill>
                  <a:srgbClr val="FF0000"/>
                </a:solidFill>
              </a:rPr>
            </a:br>
            <a:r>
              <a:rPr lang="en-US" sz="1800" dirty="0" err="1"/>
              <a:t>d</a:t>
            </a:r>
            <a:r>
              <a:rPr lang="en-US" sz="1800" dirty="0"/>
              <a:t>=128.148.36. 11</a:t>
            </a:r>
          </a:p>
        </p:txBody>
      </p:sp>
      <p:sp>
        <p:nvSpPr>
          <p:cNvPr id="1040" name="AutoShape 1050"/>
          <p:cNvSpPr>
            <a:spLocks noChangeArrowheads="1"/>
          </p:cNvSpPr>
          <p:nvPr/>
        </p:nvSpPr>
        <p:spPr bwMode="auto">
          <a:xfrm>
            <a:off x="5181600" y="3505200"/>
            <a:ext cx="2286000" cy="609600"/>
          </a:xfrm>
          <a:prstGeom prst="homePlate">
            <a:avLst>
              <a:gd name="adj" fmla="val 69497"/>
            </a:avLst>
          </a:prstGeom>
          <a:solidFill>
            <a:srgbClr val="FFFF99"/>
          </a:solidFill>
          <a:ln w="9525">
            <a:solidFill>
              <a:schemeClr val="tx1"/>
            </a:solidFill>
            <a:miter lim="800000"/>
            <a:headEnd/>
            <a:tailEnd/>
          </a:ln>
        </p:spPr>
        <p:txBody>
          <a:bodyPr lIns="90000" tIns="46800" rIns="90000" bIns="46800">
            <a:spAutoFit/>
          </a:bodyPr>
          <a:lstStyle/>
          <a:p>
            <a:r>
              <a:rPr lang="en-US" sz="1800"/>
              <a:t>s=</a:t>
            </a:r>
            <a:r>
              <a:rPr lang="en-US" sz="1800">
                <a:solidFill>
                  <a:srgbClr val="FF0000"/>
                </a:solidFill>
              </a:rPr>
              <a:t>128.148.36.179</a:t>
            </a:r>
          </a:p>
          <a:p>
            <a:r>
              <a:rPr lang="en-US" sz="1800"/>
              <a:t>d=128.148.36.11</a:t>
            </a:r>
            <a:endParaRPr lang="en-US" sz="2000"/>
          </a:p>
        </p:txBody>
      </p:sp>
      <p:sp>
        <p:nvSpPr>
          <p:cNvPr id="1041" name="AutoShape 1051"/>
          <p:cNvSpPr>
            <a:spLocks noChangeArrowheads="1"/>
          </p:cNvSpPr>
          <p:nvPr/>
        </p:nvSpPr>
        <p:spPr bwMode="auto">
          <a:xfrm flipH="1">
            <a:off x="5111750" y="4419600"/>
            <a:ext cx="2279650" cy="609600"/>
          </a:xfrm>
          <a:prstGeom prst="homePlate">
            <a:avLst>
              <a:gd name="adj" fmla="val 62067"/>
            </a:avLst>
          </a:prstGeom>
          <a:solidFill>
            <a:srgbClr val="FFFF99"/>
          </a:solidFill>
          <a:ln w="9525">
            <a:solidFill>
              <a:schemeClr val="tx1"/>
            </a:solidFill>
            <a:miter lim="800000"/>
            <a:headEnd/>
            <a:tailEnd/>
          </a:ln>
        </p:spPr>
        <p:txBody>
          <a:bodyPr lIns="90000" tIns="46800" rIns="90000" bIns="46800">
            <a:spAutoFit/>
          </a:bodyPr>
          <a:lstStyle/>
          <a:p>
            <a:r>
              <a:rPr lang="en-US" sz="1800"/>
              <a:t>s=128.148.36.11</a:t>
            </a:r>
            <a:endParaRPr lang="en-US" sz="2000"/>
          </a:p>
          <a:p>
            <a:r>
              <a:rPr lang="en-US" sz="1800"/>
              <a:t>d=</a:t>
            </a:r>
            <a:r>
              <a:rPr lang="en-US" sz="1800">
                <a:solidFill>
                  <a:srgbClr val="FF0000"/>
                </a:solidFill>
              </a:rPr>
              <a:t>128.148.36.179</a:t>
            </a:r>
            <a:endParaRPr lang="en-US" sz="1800"/>
          </a:p>
        </p:txBody>
      </p:sp>
      <p:sp>
        <p:nvSpPr>
          <p:cNvPr id="1042" name="AutoShape 1052"/>
          <p:cNvSpPr>
            <a:spLocks noChangeArrowheads="1"/>
          </p:cNvSpPr>
          <p:nvPr/>
        </p:nvSpPr>
        <p:spPr bwMode="auto">
          <a:xfrm flipH="1">
            <a:off x="1981200" y="4419600"/>
            <a:ext cx="2286000" cy="648512"/>
          </a:xfrm>
          <a:prstGeom prst="homePlate">
            <a:avLst>
              <a:gd name="adj" fmla="val 61744"/>
            </a:avLst>
          </a:prstGeom>
          <a:solidFill>
            <a:srgbClr val="FFFF99"/>
          </a:solidFill>
          <a:ln w="9525">
            <a:solidFill>
              <a:schemeClr val="tx1"/>
            </a:solidFill>
            <a:miter lim="800000"/>
            <a:headEnd/>
            <a:tailEnd/>
          </a:ln>
        </p:spPr>
        <p:txBody>
          <a:bodyPr lIns="90000" tIns="46800" rIns="90000" bIns="46800">
            <a:spAutoFit/>
          </a:bodyPr>
          <a:lstStyle/>
          <a:p>
            <a:r>
              <a:rPr lang="en-US" sz="1800" dirty="0" err="1"/>
              <a:t>s</a:t>
            </a:r>
            <a:r>
              <a:rPr lang="en-US" sz="1800" dirty="0"/>
              <a:t>=128.148.36.11</a:t>
            </a:r>
            <a:endParaRPr lang="en-US" sz="2000" dirty="0"/>
          </a:p>
          <a:p>
            <a:r>
              <a:rPr lang="en-US" sz="1800" dirty="0" err="1"/>
              <a:t>d</a:t>
            </a:r>
            <a:r>
              <a:rPr lang="en-US" sz="1800" dirty="0"/>
              <a:t>=</a:t>
            </a:r>
            <a:r>
              <a:rPr lang="en-US" sz="1800" dirty="0">
                <a:solidFill>
                  <a:srgbClr val="FF0000"/>
                </a:solidFill>
              </a:rPr>
              <a:t>192.168.10.237</a:t>
            </a:r>
            <a:endParaRPr lang="en-US" sz="2000" dirty="0"/>
          </a:p>
        </p:txBody>
      </p:sp>
      <p:sp>
        <p:nvSpPr>
          <p:cNvPr id="1043" name="Rettangolo 26"/>
          <p:cNvSpPr>
            <a:spLocks noChangeArrowheads="1"/>
          </p:cNvSpPr>
          <p:nvPr/>
        </p:nvSpPr>
        <p:spPr bwMode="auto">
          <a:xfrm>
            <a:off x="6629400" y="5105400"/>
            <a:ext cx="2132013" cy="436563"/>
          </a:xfrm>
          <a:prstGeom prst="rect">
            <a:avLst/>
          </a:prstGeom>
          <a:noFill/>
          <a:ln w="9525">
            <a:noFill/>
            <a:miter lim="800000"/>
            <a:headEnd/>
            <a:tailEnd/>
          </a:ln>
        </p:spPr>
        <p:txBody>
          <a:bodyPr wrap="none">
            <a:spAutoFit/>
          </a:bodyPr>
          <a:lstStyle/>
          <a:p>
            <a:r>
              <a:rPr lang="en-US">
                <a:solidFill>
                  <a:schemeClr val="tx1"/>
                </a:solidFill>
              </a:rPr>
              <a:t>128.148.36.11</a:t>
            </a:r>
            <a:endParaRPr lang="it-IT">
              <a:solidFill>
                <a:schemeClr val="tx1"/>
              </a:solidFill>
            </a:endParaRPr>
          </a:p>
        </p:txBody>
      </p:sp>
      <p:sp>
        <p:nvSpPr>
          <p:cNvPr id="27" name="Slide Number Placeholder 26"/>
          <p:cNvSpPr>
            <a:spLocks noGrp="1"/>
          </p:cNvSpPr>
          <p:nvPr>
            <p:ph type="sldNum" sz="quarter" idx="12"/>
          </p:nvPr>
        </p:nvSpPr>
        <p:spPr/>
        <p:txBody>
          <a:bodyPr/>
          <a:lstStyle/>
          <a:p>
            <a:fld id="{F4E9DE0C-EFE3-CE47-9792-88F31C147F5B}" type="slidenum">
              <a:rPr lang="en-US" smtClean="0"/>
              <a:pPr/>
              <a:t>33</a:t>
            </a:fld>
            <a:endParaRPr lang="en-US"/>
          </a:p>
        </p:txBody>
      </p:sp>
    </p:spTree>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normAutofit fontScale="90000"/>
          </a:bodyPr>
          <a:lstStyle/>
          <a:p>
            <a:r>
              <a:rPr lang="en-US"/>
              <a:t>A typical NAT-based home network </a:t>
            </a:r>
            <a:r>
              <a:rPr lang="en-US" sz="2000"/>
              <a:t>(CDK Figure 3.18)</a:t>
            </a:r>
            <a:br>
              <a:rPr lang="en-US" sz="2000"/>
            </a:br>
            <a:endParaRPr lang="en-US" sz="2000"/>
          </a:p>
        </p:txBody>
      </p:sp>
      <p:pic>
        <p:nvPicPr>
          <p:cNvPr id="287747" name="Picture 3"/>
          <p:cNvPicPr>
            <a:picLocks noChangeAspect="1" noChangeArrowheads="1"/>
          </p:cNvPicPr>
          <p:nvPr/>
        </p:nvPicPr>
        <p:blipFill>
          <a:blip r:embed="rId2"/>
          <a:srcRect/>
          <a:stretch>
            <a:fillRect/>
          </a:stretch>
        </p:blipFill>
        <p:spPr bwMode="auto">
          <a:xfrm>
            <a:off x="806450" y="1752600"/>
            <a:ext cx="7000875" cy="476885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F4E9DE0C-EFE3-CE47-9792-88F31C147F5B}" type="slidenum">
              <a:rPr lang="en-US" smtClean="0"/>
              <a:pPr/>
              <a:t>34</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smtClean="0"/>
              <a:t>IP Packet Modifications</a:t>
            </a:r>
          </a:p>
        </p:txBody>
      </p:sp>
      <p:sp>
        <p:nvSpPr>
          <p:cNvPr id="51211" name="Rectangle 5"/>
          <p:cNvSpPr>
            <a:spLocks noChangeAspect="1" noChangeArrowheads="1"/>
          </p:cNvSpPr>
          <p:nvPr/>
        </p:nvSpPr>
        <p:spPr bwMode="auto">
          <a:xfrm>
            <a:off x="2543175" y="3627438"/>
            <a:ext cx="1719263" cy="271462"/>
          </a:xfrm>
          <a:prstGeom prst="rect">
            <a:avLst/>
          </a:prstGeom>
          <a:noFill/>
          <a:ln w="9525">
            <a:noFill/>
            <a:miter lim="800000"/>
            <a:headEnd/>
            <a:tailEnd/>
          </a:ln>
        </p:spPr>
        <p:txBody>
          <a:bodyPr wrap="none" lIns="0" tIns="0" rIns="0" bIns="0">
            <a:spAutoFit/>
          </a:bodyPr>
          <a:lstStyle/>
          <a:p>
            <a:pPr>
              <a:defRPr/>
            </a:pPr>
            <a:r>
              <a:rPr lang="en-US" sz="1900" dirty="0">
                <a:solidFill>
                  <a:schemeClr val="accent6"/>
                </a:solidFill>
                <a:latin typeface="+mn-lt"/>
              </a:rPr>
              <a:t>source IP address</a:t>
            </a:r>
            <a:endParaRPr lang="it-IT" sz="1400" dirty="0">
              <a:solidFill>
                <a:schemeClr val="accent6"/>
              </a:solidFill>
              <a:latin typeface="+mn-lt"/>
            </a:endParaRPr>
          </a:p>
        </p:txBody>
      </p:sp>
      <p:sp>
        <p:nvSpPr>
          <p:cNvPr id="51212" name="Line 6"/>
          <p:cNvSpPr>
            <a:spLocks noChangeAspect="1" noChangeShapeType="1"/>
          </p:cNvSpPr>
          <p:nvPr/>
        </p:nvSpPr>
        <p:spPr bwMode="auto">
          <a:xfrm>
            <a:off x="546100" y="2247900"/>
            <a:ext cx="6053138" cy="0"/>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13" name="Line 7"/>
          <p:cNvSpPr>
            <a:spLocks noChangeAspect="1" noChangeShapeType="1"/>
          </p:cNvSpPr>
          <p:nvPr/>
        </p:nvSpPr>
        <p:spPr bwMode="auto">
          <a:xfrm>
            <a:off x="546100" y="2693988"/>
            <a:ext cx="6053138" cy="1587"/>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14" name="Line 8"/>
          <p:cNvSpPr>
            <a:spLocks noChangeAspect="1" noChangeShapeType="1"/>
          </p:cNvSpPr>
          <p:nvPr/>
        </p:nvSpPr>
        <p:spPr bwMode="auto">
          <a:xfrm>
            <a:off x="546100" y="3140075"/>
            <a:ext cx="6053138" cy="0"/>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15" name="Line 9"/>
          <p:cNvSpPr>
            <a:spLocks noChangeAspect="1" noChangeShapeType="1"/>
          </p:cNvSpPr>
          <p:nvPr/>
        </p:nvSpPr>
        <p:spPr bwMode="auto">
          <a:xfrm>
            <a:off x="546100" y="3584575"/>
            <a:ext cx="6053138" cy="0"/>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16" name="Line 10"/>
          <p:cNvSpPr>
            <a:spLocks noChangeAspect="1" noChangeShapeType="1"/>
          </p:cNvSpPr>
          <p:nvPr/>
        </p:nvSpPr>
        <p:spPr bwMode="auto">
          <a:xfrm>
            <a:off x="546100" y="4052888"/>
            <a:ext cx="6053138" cy="0"/>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17" name="Line 11"/>
          <p:cNvSpPr>
            <a:spLocks noChangeAspect="1" noChangeShapeType="1"/>
          </p:cNvSpPr>
          <p:nvPr/>
        </p:nvSpPr>
        <p:spPr bwMode="auto">
          <a:xfrm>
            <a:off x="546100" y="4498975"/>
            <a:ext cx="6053138" cy="0"/>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18" name="Line 12"/>
          <p:cNvSpPr>
            <a:spLocks noChangeAspect="1" noChangeShapeType="1"/>
          </p:cNvSpPr>
          <p:nvPr/>
        </p:nvSpPr>
        <p:spPr bwMode="auto">
          <a:xfrm>
            <a:off x="546100" y="4943475"/>
            <a:ext cx="6053138" cy="0"/>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19" name="Line 13"/>
          <p:cNvSpPr>
            <a:spLocks noChangeAspect="1" noChangeShapeType="1"/>
          </p:cNvSpPr>
          <p:nvPr/>
        </p:nvSpPr>
        <p:spPr bwMode="auto">
          <a:xfrm>
            <a:off x="546100" y="5387975"/>
            <a:ext cx="6053138" cy="1588"/>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20" name="Line 14"/>
          <p:cNvSpPr>
            <a:spLocks noChangeAspect="1" noChangeShapeType="1"/>
          </p:cNvSpPr>
          <p:nvPr/>
        </p:nvSpPr>
        <p:spPr bwMode="auto">
          <a:xfrm>
            <a:off x="546100" y="2247900"/>
            <a:ext cx="0" cy="3162300"/>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21" name="Line 15"/>
          <p:cNvSpPr>
            <a:spLocks noChangeAspect="1" noChangeShapeType="1"/>
          </p:cNvSpPr>
          <p:nvPr/>
        </p:nvSpPr>
        <p:spPr bwMode="auto">
          <a:xfrm>
            <a:off x="6599238" y="2247900"/>
            <a:ext cx="0" cy="3162300"/>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22" name="Rectangle 16"/>
          <p:cNvSpPr>
            <a:spLocks noChangeAspect="1" noChangeArrowheads="1"/>
          </p:cNvSpPr>
          <p:nvPr/>
        </p:nvSpPr>
        <p:spPr bwMode="auto">
          <a:xfrm>
            <a:off x="2122488" y="2270125"/>
            <a:ext cx="1447800" cy="271463"/>
          </a:xfrm>
          <a:prstGeom prst="rect">
            <a:avLst/>
          </a:prstGeom>
          <a:noFill/>
          <a:ln w="9525">
            <a:noFill/>
            <a:miter lim="800000"/>
            <a:headEnd/>
            <a:tailEnd/>
          </a:ln>
        </p:spPr>
        <p:txBody>
          <a:bodyPr wrap="none" lIns="0" tIns="0" rIns="0" bIns="0">
            <a:spAutoFit/>
          </a:bodyPr>
          <a:lstStyle/>
          <a:p>
            <a:pPr>
              <a:defRPr/>
            </a:pPr>
            <a:r>
              <a:rPr lang="en-US" sz="1900">
                <a:solidFill>
                  <a:schemeClr val="tx1"/>
                </a:solidFill>
                <a:latin typeface="+mn-lt"/>
              </a:rPr>
              <a:t>type of service</a:t>
            </a:r>
            <a:endParaRPr lang="it-IT" sz="1400">
              <a:solidFill>
                <a:schemeClr val="tx1"/>
              </a:solidFill>
              <a:latin typeface="+mn-lt"/>
            </a:endParaRPr>
          </a:p>
        </p:txBody>
      </p:sp>
      <p:sp>
        <p:nvSpPr>
          <p:cNvPr id="51223" name="Rectangle 17"/>
          <p:cNvSpPr>
            <a:spLocks noChangeAspect="1" noChangeArrowheads="1"/>
          </p:cNvSpPr>
          <p:nvPr/>
        </p:nvSpPr>
        <p:spPr bwMode="auto">
          <a:xfrm>
            <a:off x="4524375" y="2270125"/>
            <a:ext cx="1141413" cy="271463"/>
          </a:xfrm>
          <a:prstGeom prst="rect">
            <a:avLst/>
          </a:prstGeom>
          <a:noFill/>
          <a:ln w="9525">
            <a:noFill/>
            <a:miter lim="800000"/>
            <a:headEnd/>
            <a:tailEnd/>
          </a:ln>
        </p:spPr>
        <p:txBody>
          <a:bodyPr wrap="none" lIns="0" tIns="0" rIns="0" bIns="0">
            <a:spAutoFit/>
          </a:bodyPr>
          <a:lstStyle/>
          <a:p>
            <a:pPr>
              <a:defRPr/>
            </a:pPr>
            <a:r>
              <a:rPr lang="en-US" sz="1900">
                <a:solidFill>
                  <a:schemeClr val="tx1"/>
                </a:solidFill>
                <a:latin typeface="+mn-lt"/>
              </a:rPr>
              <a:t>total length</a:t>
            </a:r>
            <a:endParaRPr lang="it-IT" sz="1400">
              <a:solidFill>
                <a:schemeClr val="tx1"/>
              </a:solidFill>
              <a:latin typeface="+mn-lt"/>
            </a:endParaRPr>
          </a:p>
        </p:txBody>
      </p:sp>
      <p:sp>
        <p:nvSpPr>
          <p:cNvPr id="51224" name="Rectangle 18"/>
          <p:cNvSpPr>
            <a:spLocks noChangeAspect="1" noChangeArrowheads="1"/>
          </p:cNvSpPr>
          <p:nvPr/>
        </p:nvSpPr>
        <p:spPr bwMode="auto">
          <a:xfrm>
            <a:off x="1835150" y="2736850"/>
            <a:ext cx="514350" cy="271463"/>
          </a:xfrm>
          <a:prstGeom prst="rect">
            <a:avLst/>
          </a:prstGeom>
          <a:noFill/>
          <a:ln w="9525">
            <a:noFill/>
            <a:miter lim="800000"/>
            <a:headEnd/>
            <a:tailEnd/>
          </a:ln>
        </p:spPr>
        <p:txBody>
          <a:bodyPr wrap="none" lIns="0" tIns="0" rIns="0" bIns="0">
            <a:spAutoFit/>
          </a:bodyPr>
          <a:lstStyle/>
          <a:p>
            <a:pPr>
              <a:defRPr/>
            </a:pPr>
            <a:r>
              <a:rPr lang="en-US" sz="1900">
                <a:solidFill>
                  <a:schemeClr val="tx1"/>
                </a:solidFill>
                <a:latin typeface="+mn-lt"/>
              </a:rPr>
              <a:t>ident</a:t>
            </a:r>
            <a:endParaRPr lang="it-IT" sz="1400">
              <a:solidFill>
                <a:schemeClr val="tx1"/>
              </a:solidFill>
              <a:latin typeface="+mn-lt"/>
            </a:endParaRPr>
          </a:p>
        </p:txBody>
      </p:sp>
      <p:sp>
        <p:nvSpPr>
          <p:cNvPr id="51225" name="Rectangle 19"/>
          <p:cNvSpPr>
            <a:spLocks noChangeAspect="1" noChangeArrowheads="1"/>
          </p:cNvSpPr>
          <p:nvPr/>
        </p:nvSpPr>
        <p:spPr bwMode="auto">
          <a:xfrm>
            <a:off x="4292600" y="3181350"/>
            <a:ext cx="1736725" cy="271463"/>
          </a:xfrm>
          <a:prstGeom prst="rect">
            <a:avLst/>
          </a:prstGeom>
          <a:noFill/>
          <a:ln w="9525">
            <a:noFill/>
            <a:miter lim="800000"/>
            <a:headEnd/>
            <a:tailEnd/>
          </a:ln>
        </p:spPr>
        <p:txBody>
          <a:bodyPr wrap="none" lIns="0" tIns="0" rIns="0" bIns="0">
            <a:spAutoFit/>
          </a:bodyPr>
          <a:lstStyle/>
          <a:p>
            <a:pPr>
              <a:defRPr/>
            </a:pPr>
            <a:r>
              <a:rPr lang="en-US" sz="1900">
                <a:solidFill>
                  <a:schemeClr val="accent6"/>
                </a:solidFill>
                <a:latin typeface="+mn-lt"/>
              </a:rPr>
              <a:t>header checksum</a:t>
            </a:r>
            <a:endParaRPr lang="it-IT" sz="1400">
              <a:solidFill>
                <a:schemeClr val="accent6"/>
              </a:solidFill>
              <a:latin typeface="+mn-lt"/>
            </a:endParaRPr>
          </a:p>
        </p:txBody>
      </p:sp>
      <p:sp>
        <p:nvSpPr>
          <p:cNvPr id="51226" name="Line 20"/>
          <p:cNvSpPr>
            <a:spLocks noChangeAspect="1" noChangeShapeType="1"/>
          </p:cNvSpPr>
          <p:nvPr/>
        </p:nvSpPr>
        <p:spPr bwMode="auto">
          <a:xfrm>
            <a:off x="3524250" y="2247900"/>
            <a:ext cx="0" cy="1336675"/>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27" name="Line 21"/>
          <p:cNvSpPr>
            <a:spLocks noChangeAspect="1" noChangeShapeType="1"/>
          </p:cNvSpPr>
          <p:nvPr/>
        </p:nvSpPr>
        <p:spPr bwMode="auto">
          <a:xfrm>
            <a:off x="2025650" y="2247900"/>
            <a:ext cx="1588" cy="446088"/>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28" name="Rectangle 22"/>
          <p:cNvSpPr>
            <a:spLocks noChangeAspect="1" noChangeArrowheads="1"/>
          </p:cNvSpPr>
          <p:nvPr/>
        </p:nvSpPr>
        <p:spPr bwMode="auto">
          <a:xfrm>
            <a:off x="2543175" y="4071938"/>
            <a:ext cx="2179638" cy="271462"/>
          </a:xfrm>
          <a:prstGeom prst="rect">
            <a:avLst/>
          </a:prstGeom>
          <a:noFill/>
          <a:ln w="9525">
            <a:noFill/>
            <a:miter lim="800000"/>
            <a:headEnd/>
            <a:tailEnd/>
          </a:ln>
        </p:spPr>
        <p:txBody>
          <a:bodyPr wrap="none" lIns="0" tIns="0" rIns="0" bIns="0">
            <a:spAutoFit/>
          </a:bodyPr>
          <a:lstStyle/>
          <a:p>
            <a:pPr>
              <a:defRPr/>
            </a:pPr>
            <a:r>
              <a:rPr lang="en-US" sz="1900">
                <a:solidFill>
                  <a:schemeClr val="accent6"/>
                </a:solidFill>
                <a:latin typeface="+mn-lt"/>
              </a:rPr>
              <a:t>destination IP address</a:t>
            </a:r>
            <a:endParaRPr lang="it-IT" sz="1400">
              <a:solidFill>
                <a:schemeClr val="accent6"/>
              </a:solidFill>
              <a:latin typeface="+mn-lt"/>
            </a:endParaRPr>
          </a:p>
        </p:txBody>
      </p:sp>
      <p:sp>
        <p:nvSpPr>
          <p:cNvPr id="51229" name="Rectangle 23"/>
          <p:cNvSpPr>
            <a:spLocks noChangeAspect="1" noChangeArrowheads="1"/>
          </p:cNvSpPr>
          <p:nvPr/>
        </p:nvSpPr>
        <p:spPr bwMode="auto">
          <a:xfrm>
            <a:off x="2565400" y="4540250"/>
            <a:ext cx="744538" cy="271463"/>
          </a:xfrm>
          <a:prstGeom prst="rect">
            <a:avLst/>
          </a:prstGeom>
          <a:noFill/>
          <a:ln w="9525">
            <a:noFill/>
            <a:miter lim="800000"/>
            <a:headEnd/>
            <a:tailEnd/>
          </a:ln>
        </p:spPr>
        <p:txBody>
          <a:bodyPr wrap="none" lIns="0" tIns="0" rIns="0" bIns="0">
            <a:spAutoFit/>
          </a:bodyPr>
          <a:lstStyle/>
          <a:p>
            <a:pPr>
              <a:defRPr/>
            </a:pPr>
            <a:r>
              <a:rPr lang="en-US" sz="1900">
                <a:solidFill>
                  <a:schemeClr val="tx1"/>
                </a:solidFill>
                <a:latin typeface="+mn-lt"/>
              </a:rPr>
              <a:t>options</a:t>
            </a:r>
            <a:endParaRPr lang="it-IT" sz="1400">
              <a:solidFill>
                <a:schemeClr val="tx1"/>
              </a:solidFill>
              <a:latin typeface="+mn-lt"/>
            </a:endParaRPr>
          </a:p>
        </p:txBody>
      </p:sp>
      <p:sp>
        <p:nvSpPr>
          <p:cNvPr id="51230" name="Rectangle 24"/>
          <p:cNvSpPr>
            <a:spLocks noChangeAspect="1" noChangeArrowheads="1"/>
          </p:cNvSpPr>
          <p:nvPr/>
        </p:nvSpPr>
        <p:spPr bwMode="auto">
          <a:xfrm>
            <a:off x="3313113" y="4987925"/>
            <a:ext cx="438150" cy="271463"/>
          </a:xfrm>
          <a:prstGeom prst="rect">
            <a:avLst/>
          </a:prstGeom>
          <a:noFill/>
          <a:ln w="9525">
            <a:noFill/>
            <a:miter lim="800000"/>
            <a:headEnd/>
            <a:tailEnd/>
          </a:ln>
        </p:spPr>
        <p:txBody>
          <a:bodyPr wrap="none" lIns="0" tIns="0" rIns="0" bIns="0">
            <a:spAutoFit/>
          </a:bodyPr>
          <a:lstStyle/>
          <a:p>
            <a:pPr>
              <a:defRPr/>
            </a:pPr>
            <a:r>
              <a:rPr lang="en-US" sz="1900">
                <a:solidFill>
                  <a:schemeClr val="tx1"/>
                </a:solidFill>
                <a:latin typeface="+mn-lt"/>
              </a:rPr>
              <a:t>data</a:t>
            </a:r>
            <a:endParaRPr lang="it-IT" sz="1400">
              <a:solidFill>
                <a:schemeClr val="tx1"/>
              </a:solidFill>
              <a:latin typeface="+mn-lt"/>
            </a:endParaRPr>
          </a:p>
        </p:txBody>
      </p:sp>
      <p:sp>
        <p:nvSpPr>
          <p:cNvPr id="51231" name="Line 25"/>
          <p:cNvSpPr>
            <a:spLocks noChangeAspect="1" noChangeShapeType="1"/>
          </p:cNvSpPr>
          <p:nvPr/>
        </p:nvSpPr>
        <p:spPr bwMode="auto">
          <a:xfrm>
            <a:off x="1276350" y="2247900"/>
            <a:ext cx="0" cy="446088"/>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32" name="Line 26"/>
          <p:cNvSpPr>
            <a:spLocks noChangeAspect="1" noChangeShapeType="1"/>
          </p:cNvSpPr>
          <p:nvPr/>
        </p:nvSpPr>
        <p:spPr bwMode="auto">
          <a:xfrm>
            <a:off x="2025650" y="3140075"/>
            <a:ext cx="1588" cy="444500"/>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33" name="Rectangle 27"/>
          <p:cNvSpPr>
            <a:spLocks noChangeAspect="1" noChangeArrowheads="1"/>
          </p:cNvSpPr>
          <p:nvPr/>
        </p:nvSpPr>
        <p:spPr bwMode="auto">
          <a:xfrm>
            <a:off x="738188" y="2270125"/>
            <a:ext cx="404812" cy="271463"/>
          </a:xfrm>
          <a:prstGeom prst="rect">
            <a:avLst/>
          </a:prstGeom>
          <a:noFill/>
          <a:ln w="9525">
            <a:noFill/>
            <a:miter lim="800000"/>
            <a:headEnd/>
            <a:tailEnd/>
          </a:ln>
        </p:spPr>
        <p:txBody>
          <a:bodyPr wrap="none" lIns="0" tIns="0" rIns="0" bIns="0">
            <a:spAutoFit/>
          </a:bodyPr>
          <a:lstStyle/>
          <a:p>
            <a:pPr>
              <a:defRPr/>
            </a:pPr>
            <a:r>
              <a:rPr lang="en-US" sz="1900">
                <a:solidFill>
                  <a:schemeClr val="tx1"/>
                </a:solidFill>
                <a:latin typeface="+mn-lt"/>
              </a:rPr>
              <a:t>vers</a:t>
            </a:r>
            <a:endParaRPr lang="it-IT" sz="1400">
              <a:solidFill>
                <a:schemeClr val="tx1"/>
              </a:solidFill>
              <a:latin typeface="+mn-lt"/>
            </a:endParaRPr>
          </a:p>
        </p:txBody>
      </p:sp>
      <p:sp>
        <p:nvSpPr>
          <p:cNvPr id="51234" name="Rectangle 28"/>
          <p:cNvSpPr>
            <a:spLocks noChangeAspect="1" noChangeArrowheads="1"/>
          </p:cNvSpPr>
          <p:nvPr/>
        </p:nvSpPr>
        <p:spPr bwMode="auto">
          <a:xfrm>
            <a:off x="1508125" y="2270125"/>
            <a:ext cx="306388" cy="271463"/>
          </a:xfrm>
          <a:prstGeom prst="rect">
            <a:avLst/>
          </a:prstGeom>
          <a:noFill/>
          <a:ln w="9525">
            <a:noFill/>
            <a:miter lim="800000"/>
            <a:headEnd/>
            <a:tailEnd/>
          </a:ln>
        </p:spPr>
        <p:txBody>
          <a:bodyPr wrap="none" lIns="0" tIns="0" rIns="0" bIns="0">
            <a:spAutoFit/>
          </a:bodyPr>
          <a:lstStyle/>
          <a:p>
            <a:pPr>
              <a:defRPr/>
            </a:pPr>
            <a:r>
              <a:rPr lang="en-US" sz="1900">
                <a:solidFill>
                  <a:schemeClr val="tx1"/>
                </a:solidFill>
                <a:latin typeface="+mn-lt"/>
              </a:rPr>
              <a:t>len</a:t>
            </a:r>
            <a:endParaRPr lang="it-IT" sz="1400">
              <a:solidFill>
                <a:schemeClr val="tx1"/>
              </a:solidFill>
              <a:latin typeface="+mn-lt"/>
            </a:endParaRPr>
          </a:p>
        </p:txBody>
      </p:sp>
      <p:sp>
        <p:nvSpPr>
          <p:cNvPr id="51235" name="Line 29"/>
          <p:cNvSpPr>
            <a:spLocks noChangeAspect="1" noChangeShapeType="1"/>
          </p:cNvSpPr>
          <p:nvPr/>
        </p:nvSpPr>
        <p:spPr bwMode="auto">
          <a:xfrm>
            <a:off x="4486275" y="2693988"/>
            <a:ext cx="1588" cy="446087"/>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36" name="Rectangle 30"/>
          <p:cNvSpPr>
            <a:spLocks noChangeAspect="1" noChangeArrowheads="1"/>
          </p:cNvSpPr>
          <p:nvPr/>
        </p:nvSpPr>
        <p:spPr bwMode="auto">
          <a:xfrm>
            <a:off x="3851275" y="2716213"/>
            <a:ext cx="457200" cy="271462"/>
          </a:xfrm>
          <a:prstGeom prst="rect">
            <a:avLst/>
          </a:prstGeom>
          <a:noFill/>
          <a:ln w="9525">
            <a:noFill/>
            <a:miter lim="800000"/>
            <a:headEnd/>
            <a:tailEnd/>
          </a:ln>
        </p:spPr>
        <p:txBody>
          <a:bodyPr wrap="none" lIns="0" tIns="0" rIns="0" bIns="0">
            <a:spAutoFit/>
          </a:bodyPr>
          <a:lstStyle/>
          <a:p>
            <a:pPr>
              <a:defRPr/>
            </a:pPr>
            <a:r>
              <a:rPr lang="en-US" sz="1900">
                <a:solidFill>
                  <a:schemeClr val="tx1"/>
                </a:solidFill>
                <a:latin typeface="+mn-lt"/>
              </a:rPr>
              <a:t>flags</a:t>
            </a:r>
            <a:endParaRPr lang="it-IT" sz="1400">
              <a:solidFill>
                <a:schemeClr val="tx1"/>
              </a:solidFill>
              <a:latin typeface="+mn-lt"/>
            </a:endParaRPr>
          </a:p>
        </p:txBody>
      </p:sp>
      <p:sp>
        <p:nvSpPr>
          <p:cNvPr id="51237" name="Rectangle 31"/>
          <p:cNvSpPr>
            <a:spLocks noChangeAspect="1" noChangeArrowheads="1"/>
          </p:cNvSpPr>
          <p:nvPr/>
        </p:nvSpPr>
        <p:spPr bwMode="auto">
          <a:xfrm>
            <a:off x="4851400" y="2716213"/>
            <a:ext cx="1531938" cy="271462"/>
          </a:xfrm>
          <a:prstGeom prst="rect">
            <a:avLst/>
          </a:prstGeom>
          <a:noFill/>
          <a:ln w="9525">
            <a:noFill/>
            <a:miter lim="800000"/>
            <a:headEnd/>
            <a:tailEnd/>
          </a:ln>
        </p:spPr>
        <p:txBody>
          <a:bodyPr wrap="none" lIns="0" tIns="0" rIns="0" bIns="0">
            <a:spAutoFit/>
          </a:bodyPr>
          <a:lstStyle/>
          <a:p>
            <a:pPr>
              <a:defRPr/>
            </a:pPr>
            <a:r>
              <a:rPr lang="en-US" sz="1900">
                <a:solidFill>
                  <a:schemeClr val="tx1"/>
                </a:solidFill>
                <a:latin typeface="+mn-lt"/>
              </a:rPr>
              <a:t>fragment offset</a:t>
            </a:r>
            <a:endParaRPr lang="it-IT" sz="1400">
              <a:solidFill>
                <a:schemeClr val="tx1"/>
              </a:solidFill>
              <a:latin typeface="+mn-lt"/>
            </a:endParaRPr>
          </a:p>
        </p:txBody>
      </p:sp>
      <p:sp>
        <p:nvSpPr>
          <p:cNvPr id="51238" name="Rectangle 32"/>
          <p:cNvSpPr>
            <a:spLocks noChangeAspect="1" noChangeArrowheads="1"/>
          </p:cNvSpPr>
          <p:nvPr/>
        </p:nvSpPr>
        <p:spPr bwMode="auto">
          <a:xfrm>
            <a:off x="865188" y="3225800"/>
            <a:ext cx="1112837" cy="271463"/>
          </a:xfrm>
          <a:prstGeom prst="rect">
            <a:avLst/>
          </a:prstGeom>
          <a:noFill/>
          <a:ln w="9525">
            <a:noFill/>
            <a:miter lim="800000"/>
            <a:headEnd/>
            <a:tailEnd/>
          </a:ln>
        </p:spPr>
        <p:txBody>
          <a:bodyPr wrap="none" lIns="0" tIns="0" rIns="0" bIns="0">
            <a:spAutoFit/>
          </a:bodyPr>
          <a:lstStyle/>
          <a:p>
            <a:pPr>
              <a:defRPr/>
            </a:pPr>
            <a:r>
              <a:rPr lang="en-US" sz="1900" dirty="0">
                <a:solidFill>
                  <a:schemeClr val="accent6"/>
                </a:solidFill>
                <a:latin typeface="+mn-lt"/>
              </a:rPr>
              <a:t>time to live</a:t>
            </a:r>
            <a:endParaRPr lang="it-IT" sz="1400" dirty="0">
              <a:solidFill>
                <a:schemeClr val="accent6"/>
              </a:solidFill>
              <a:latin typeface="+mn-lt"/>
            </a:endParaRPr>
          </a:p>
        </p:txBody>
      </p:sp>
      <p:sp>
        <p:nvSpPr>
          <p:cNvPr id="51239" name="Rectangle 33"/>
          <p:cNvSpPr>
            <a:spLocks noChangeAspect="1" noChangeArrowheads="1"/>
          </p:cNvSpPr>
          <p:nvPr/>
        </p:nvSpPr>
        <p:spPr bwMode="auto">
          <a:xfrm>
            <a:off x="2582863" y="3181350"/>
            <a:ext cx="544512" cy="271463"/>
          </a:xfrm>
          <a:prstGeom prst="rect">
            <a:avLst/>
          </a:prstGeom>
          <a:noFill/>
          <a:ln w="9525">
            <a:noFill/>
            <a:miter lim="800000"/>
            <a:headEnd/>
            <a:tailEnd/>
          </a:ln>
        </p:spPr>
        <p:txBody>
          <a:bodyPr wrap="none" lIns="0" tIns="0" rIns="0" bIns="0">
            <a:spAutoFit/>
          </a:bodyPr>
          <a:lstStyle/>
          <a:p>
            <a:pPr>
              <a:defRPr/>
            </a:pPr>
            <a:r>
              <a:rPr lang="en-US" sz="1900">
                <a:solidFill>
                  <a:schemeClr val="tx1"/>
                </a:solidFill>
                <a:latin typeface="+mn-lt"/>
              </a:rPr>
              <a:t>proto</a:t>
            </a:r>
            <a:endParaRPr lang="it-IT" sz="1400">
              <a:solidFill>
                <a:schemeClr val="tx1"/>
              </a:solidFill>
              <a:latin typeface="+mn-lt"/>
            </a:endParaRPr>
          </a:p>
        </p:txBody>
      </p:sp>
      <p:sp>
        <p:nvSpPr>
          <p:cNvPr id="51240" name="Line 34"/>
          <p:cNvSpPr>
            <a:spLocks noChangeAspect="1" noChangeShapeType="1"/>
          </p:cNvSpPr>
          <p:nvPr/>
        </p:nvSpPr>
        <p:spPr bwMode="auto">
          <a:xfrm>
            <a:off x="5157788" y="4498975"/>
            <a:ext cx="1587" cy="444500"/>
          </a:xfrm>
          <a:prstGeom prst="line">
            <a:avLst/>
          </a:prstGeom>
          <a:noFill/>
          <a:ln w="16510">
            <a:solidFill>
              <a:srgbClr val="000000"/>
            </a:solidFill>
            <a:round/>
            <a:headEnd/>
            <a:tailEnd/>
          </a:ln>
        </p:spPr>
        <p:txBody>
          <a:bodyPr/>
          <a:lstStyle/>
          <a:p>
            <a:pPr>
              <a:defRPr/>
            </a:pPr>
            <a:endParaRPr lang="en-US">
              <a:solidFill>
                <a:schemeClr val="tx1"/>
              </a:solidFill>
              <a:latin typeface="+mn-lt"/>
            </a:endParaRPr>
          </a:p>
        </p:txBody>
      </p:sp>
      <p:sp>
        <p:nvSpPr>
          <p:cNvPr id="51241" name="Rectangle 35"/>
          <p:cNvSpPr>
            <a:spLocks noChangeAspect="1" noChangeArrowheads="1"/>
          </p:cNvSpPr>
          <p:nvPr/>
        </p:nvSpPr>
        <p:spPr bwMode="auto">
          <a:xfrm>
            <a:off x="5462588" y="4519613"/>
            <a:ext cx="801687" cy="271462"/>
          </a:xfrm>
          <a:prstGeom prst="rect">
            <a:avLst/>
          </a:prstGeom>
          <a:noFill/>
          <a:ln w="9525">
            <a:noFill/>
            <a:miter lim="800000"/>
            <a:headEnd/>
            <a:tailEnd/>
          </a:ln>
        </p:spPr>
        <p:txBody>
          <a:bodyPr wrap="none" lIns="0" tIns="0" rIns="0" bIns="0">
            <a:spAutoFit/>
          </a:bodyPr>
          <a:lstStyle/>
          <a:p>
            <a:pPr>
              <a:defRPr/>
            </a:pPr>
            <a:r>
              <a:rPr lang="en-US" sz="1900">
                <a:solidFill>
                  <a:schemeClr val="tx1"/>
                </a:solidFill>
                <a:latin typeface="+mn-lt"/>
              </a:rPr>
              <a:t>padding</a:t>
            </a:r>
            <a:endParaRPr lang="it-IT" sz="1400">
              <a:solidFill>
                <a:schemeClr val="tx1"/>
              </a:solidFill>
              <a:latin typeface="+mn-lt"/>
            </a:endParaRPr>
          </a:p>
        </p:txBody>
      </p:sp>
      <p:sp>
        <p:nvSpPr>
          <p:cNvPr id="51242" name="Rectangle 38"/>
          <p:cNvSpPr>
            <a:spLocks noChangeAspect="1" noChangeArrowheads="1"/>
          </p:cNvSpPr>
          <p:nvPr/>
        </p:nvSpPr>
        <p:spPr bwMode="auto">
          <a:xfrm>
            <a:off x="457200" y="1905000"/>
            <a:ext cx="123825" cy="271463"/>
          </a:xfrm>
          <a:prstGeom prst="rect">
            <a:avLst/>
          </a:prstGeom>
          <a:noFill/>
          <a:ln w="9525">
            <a:noFill/>
            <a:miter lim="800000"/>
            <a:headEnd/>
            <a:tailEnd/>
          </a:ln>
        </p:spPr>
        <p:txBody>
          <a:bodyPr wrap="none" lIns="0" tIns="0" rIns="0" bIns="0">
            <a:spAutoFit/>
          </a:bodyPr>
          <a:lstStyle/>
          <a:p>
            <a:pPr>
              <a:defRPr/>
            </a:pPr>
            <a:r>
              <a:rPr lang="en-US" sz="1900">
                <a:solidFill>
                  <a:schemeClr val="tx1"/>
                </a:solidFill>
                <a:latin typeface="+mn-lt"/>
              </a:rPr>
              <a:t>0</a:t>
            </a:r>
            <a:endParaRPr lang="it-IT" sz="1400">
              <a:solidFill>
                <a:schemeClr val="tx1"/>
              </a:solidFill>
              <a:latin typeface="+mn-lt"/>
            </a:endParaRPr>
          </a:p>
        </p:txBody>
      </p:sp>
      <p:sp>
        <p:nvSpPr>
          <p:cNvPr id="51243" name="Rectangle 39"/>
          <p:cNvSpPr>
            <a:spLocks noChangeAspect="1" noChangeArrowheads="1"/>
          </p:cNvSpPr>
          <p:nvPr/>
        </p:nvSpPr>
        <p:spPr bwMode="auto">
          <a:xfrm>
            <a:off x="6518275" y="1905000"/>
            <a:ext cx="247650" cy="271463"/>
          </a:xfrm>
          <a:prstGeom prst="rect">
            <a:avLst/>
          </a:prstGeom>
          <a:noFill/>
          <a:ln w="9525">
            <a:noFill/>
            <a:miter lim="800000"/>
            <a:headEnd/>
            <a:tailEnd/>
          </a:ln>
        </p:spPr>
        <p:txBody>
          <a:bodyPr wrap="none" lIns="0" tIns="0" rIns="0" bIns="0">
            <a:spAutoFit/>
          </a:bodyPr>
          <a:lstStyle/>
          <a:p>
            <a:pPr>
              <a:defRPr/>
            </a:pPr>
            <a:r>
              <a:rPr lang="en-US" sz="1900">
                <a:solidFill>
                  <a:schemeClr val="tx1"/>
                </a:solidFill>
                <a:latin typeface="+mn-lt"/>
              </a:rPr>
              <a:t>31</a:t>
            </a:r>
            <a:endParaRPr lang="it-IT" sz="1400">
              <a:solidFill>
                <a:schemeClr val="tx1"/>
              </a:solidFill>
              <a:latin typeface="+mn-lt"/>
            </a:endParaRPr>
          </a:p>
        </p:txBody>
      </p:sp>
      <p:sp>
        <p:nvSpPr>
          <p:cNvPr id="36901" name="AutoShape 42"/>
          <p:cNvSpPr>
            <a:spLocks/>
          </p:cNvSpPr>
          <p:nvPr/>
        </p:nvSpPr>
        <p:spPr bwMode="auto">
          <a:xfrm>
            <a:off x="6934200" y="4029075"/>
            <a:ext cx="1676400" cy="781050"/>
          </a:xfrm>
          <a:prstGeom prst="borderCallout1">
            <a:avLst>
              <a:gd name="adj1" fmla="val 13741"/>
              <a:gd name="adj2" fmla="val -4546"/>
              <a:gd name="adj3" fmla="val 38356"/>
              <a:gd name="adj4" fmla="val -81532"/>
            </a:avLst>
          </a:prstGeom>
          <a:solidFill>
            <a:srgbClr val="FFFF99"/>
          </a:solidFill>
          <a:ln w="9525">
            <a:solidFill>
              <a:schemeClr val="tx1"/>
            </a:solidFill>
            <a:miter lim="800000"/>
            <a:headEnd/>
            <a:tailEnd/>
          </a:ln>
        </p:spPr>
        <p:txBody>
          <a:bodyPr lIns="90000" tIns="46800" rIns="90000" bIns="46800">
            <a:spAutoFit/>
          </a:bodyPr>
          <a:lstStyle/>
          <a:p>
            <a:pPr algn="ctr">
              <a:spcBef>
                <a:spcPct val="50000"/>
              </a:spcBef>
            </a:pPr>
            <a:r>
              <a:rPr lang="en-US"/>
              <a:t>Modified on input</a:t>
            </a:r>
          </a:p>
        </p:txBody>
      </p:sp>
      <p:sp>
        <p:nvSpPr>
          <p:cNvPr id="36902" name="AutoShape 43"/>
          <p:cNvSpPr>
            <a:spLocks/>
          </p:cNvSpPr>
          <p:nvPr/>
        </p:nvSpPr>
        <p:spPr bwMode="auto">
          <a:xfrm>
            <a:off x="6934200" y="2974975"/>
            <a:ext cx="1676400" cy="781050"/>
          </a:xfrm>
          <a:prstGeom prst="borderCallout1">
            <a:avLst>
              <a:gd name="adj1" fmla="val 13741"/>
              <a:gd name="adj2" fmla="val -4546"/>
              <a:gd name="adj3" fmla="val 103625"/>
              <a:gd name="adj4" fmla="val -104829"/>
            </a:avLst>
          </a:prstGeom>
          <a:solidFill>
            <a:srgbClr val="FFFF99"/>
          </a:solidFill>
          <a:ln w="9525">
            <a:solidFill>
              <a:schemeClr val="tx1"/>
            </a:solidFill>
            <a:miter lim="800000"/>
            <a:headEnd/>
            <a:tailEnd/>
          </a:ln>
        </p:spPr>
        <p:txBody>
          <a:bodyPr lIns="90000" tIns="46800" rIns="90000" bIns="46800">
            <a:spAutoFit/>
          </a:bodyPr>
          <a:lstStyle/>
          <a:p>
            <a:pPr algn="ctr">
              <a:spcBef>
                <a:spcPct val="50000"/>
              </a:spcBef>
            </a:pPr>
            <a:r>
              <a:rPr lang="en-US"/>
              <a:t>Modified  on output</a:t>
            </a:r>
          </a:p>
        </p:txBody>
      </p:sp>
      <p:sp>
        <p:nvSpPr>
          <p:cNvPr id="36903" name="AutoShape 44"/>
          <p:cNvSpPr>
            <a:spLocks/>
          </p:cNvSpPr>
          <p:nvPr/>
        </p:nvSpPr>
        <p:spPr bwMode="auto">
          <a:xfrm>
            <a:off x="6934200" y="5248275"/>
            <a:ext cx="1676400" cy="466725"/>
          </a:xfrm>
          <a:prstGeom prst="borderCallout1">
            <a:avLst>
              <a:gd name="adj1" fmla="val 24491"/>
              <a:gd name="adj2" fmla="val -4546"/>
              <a:gd name="adj3" fmla="val -24491"/>
              <a:gd name="adj4" fmla="val -113259"/>
            </a:avLst>
          </a:prstGeom>
          <a:solidFill>
            <a:srgbClr val="FFFF99"/>
          </a:solidFill>
          <a:ln w="9525">
            <a:solidFill>
              <a:schemeClr val="tx1"/>
            </a:solidFill>
            <a:miter lim="800000"/>
            <a:headEnd/>
            <a:tailEnd/>
          </a:ln>
        </p:spPr>
        <p:txBody>
          <a:bodyPr lIns="90000" tIns="46800" rIns="90000" bIns="46800">
            <a:spAutoFit/>
          </a:bodyPr>
          <a:lstStyle/>
          <a:p>
            <a:pPr algn="ctr">
              <a:spcBef>
                <a:spcPct val="50000"/>
              </a:spcBef>
            </a:pPr>
            <a:r>
              <a:rPr lang="en-US" dirty="0"/>
              <a:t>????</a:t>
            </a:r>
          </a:p>
        </p:txBody>
      </p:sp>
      <p:sp>
        <p:nvSpPr>
          <p:cNvPr id="36904" name="AutoShape 46"/>
          <p:cNvSpPr>
            <a:spLocks/>
          </p:cNvSpPr>
          <p:nvPr/>
        </p:nvSpPr>
        <p:spPr bwMode="auto">
          <a:xfrm>
            <a:off x="6934200" y="2200275"/>
            <a:ext cx="1676400" cy="438150"/>
          </a:xfrm>
          <a:prstGeom prst="borderCallout1">
            <a:avLst>
              <a:gd name="adj1" fmla="val 24491"/>
              <a:gd name="adj2" fmla="val -4546"/>
              <a:gd name="adj3" fmla="val 220407"/>
              <a:gd name="adj4" fmla="val -123486"/>
            </a:avLst>
          </a:prstGeom>
          <a:solidFill>
            <a:srgbClr val="FFFF99"/>
          </a:solidFill>
          <a:ln w="9525">
            <a:solidFill>
              <a:schemeClr val="tx1"/>
            </a:solidFill>
            <a:miter lim="800000"/>
            <a:headEnd/>
            <a:tailEnd/>
          </a:ln>
        </p:spPr>
        <p:txBody>
          <a:bodyPr lIns="90000" tIns="46800" rIns="90000" bIns="46800">
            <a:spAutoFit/>
          </a:bodyPr>
          <a:lstStyle/>
          <a:p>
            <a:pPr algn="ctr">
              <a:spcBef>
                <a:spcPct val="50000"/>
              </a:spcBef>
            </a:pPr>
            <a:r>
              <a:rPr lang="en-US"/>
              <a:t>Computed</a:t>
            </a:r>
          </a:p>
        </p:txBody>
      </p:sp>
      <p:sp>
        <p:nvSpPr>
          <p:cNvPr id="41" name="Slide Number Placeholder 40"/>
          <p:cNvSpPr>
            <a:spLocks noGrp="1"/>
          </p:cNvSpPr>
          <p:nvPr>
            <p:ph type="sldNum" sz="quarter" idx="12"/>
          </p:nvPr>
        </p:nvSpPr>
        <p:spPr/>
        <p:txBody>
          <a:bodyPr/>
          <a:lstStyle/>
          <a:p>
            <a:fld id="{F4E9DE0C-EFE3-CE47-9792-88F31C147F5B}" type="slidenum">
              <a:rPr lang="en-US" smtClean="0"/>
              <a:pPr/>
              <a:t>35</a:t>
            </a:fld>
            <a:endParaRPr lang="en-US"/>
          </a:p>
        </p:txBody>
      </p:sp>
    </p:spTree>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09600" y="2286000"/>
            <a:ext cx="7772400" cy="1143000"/>
          </a:xfrm>
        </p:spPr>
        <p:txBody>
          <a:bodyPr/>
          <a:lstStyle/>
          <a:p>
            <a:r>
              <a:rPr lang="en-US"/>
              <a:t>What is the Internet?</a:t>
            </a:r>
          </a:p>
        </p:txBody>
      </p:sp>
      <p:sp>
        <p:nvSpPr>
          <p:cNvPr id="4" name="Slide Number Placeholder 3"/>
          <p:cNvSpPr>
            <a:spLocks noGrp="1"/>
          </p:cNvSpPr>
          <p:nvPr>
            <p:ph type="sldNum" sz="quarter" idx="12"/>
          </p:nvPr>
        </p:nvSpPr>
        <p:spPr/>
        <p:txBody>
          <a:bodyPr/>
          <a:lstStyle/>
          <a:p>
            <a:fld id="{F4E9DE0C-EFE3-CE47-9792-88F31C147F5B}" type="slidenum">
              <a:rPr lang="en-US" smtClean="0"/>
              <a:pPr/>
              <a:t>36</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04800" y="228600"/>
            <a:ext cx="8382000" cy="1143000"/>
          </a:xfrm>
        </p:spPr>
        <p:txBody>
          <a:bodyPr/>
          <a:lstStyle/>
          <a:p>
            <a:r>
              <a:rPr lang="en-US" sz="3200"/>
              <a:t>What’s the Internet: “nuts and bolts” view</a:t>
            </a:r>
            <a:endParaRPr lang="en-US"/>
          </a:p>
        </p:txBody>
      </p:sp>
      <p:sp>
        <p:nvSpPr>
          <p:cNvPr id="36867" name="Rectangle 3"/>
          <p:cNvSpPr>
            <a:spLocks noGrp="1" noChangeArrowheads="1"/>
          </p:cNvSpPr>
          <p:nvPr>
            <p:ph sz="half" idx="1"/>
          </p:nvPr>
        </p:nvSpPr>
        <p:spPr>
          <a:xfrm>
            <a:off x="525463" y="1262063"/>
            <a:ext cx="4191000" cy="5045075"/>
          </a:xfrm>
          <a:ln>
            <a:solidFill>
              <a:srgbClr val="FF0000"/>
            </a:solidFill>
          </a:ln>
        </p:spPr>
        <p:txBody>
          <a:bodyPr>
            <a:normAutofit/>
          </a:bodyPr>
          <a:lstStyle/>
          <a:p>
            <a:r>
              <a:rPr lang="en-US" sz="2400" dirty="0"/>
              <a:t>millions of connected computing devices: </a:t>
            </a:r>
            <a:r>
              <a:rPr lang="en-US" sz="2400" i="1" dirty="0">
                <a:solidFill>
                  <a:srgbClr val="FF0000"/>
                </a:solidFill>
              </a:rPr>
              <a:t>hosts, end-systems</a:t>
            </a:r>
            <a:endParaRPr lang="en-US" sz="2400" dirty="0">
              <a:solidFill>
                <a:srgbClr val="FF0000"/>
              </a:solidFill>
            </a:endParaRPr>
          </a:p>
          <a:p>
            <a:pPr lvl="1"/>
            <a:r>
              <a:rPr lang="en-US" sz="2000" dirty="0"/>
              <a:t>PCs workstations, servers</a:t>
            </a:r>
          </a:p>
          <a:p>
            <a:pPr lvl="1"/>
            <a:r>
              <a:rPr lang="en-US" sz="2000" dirty="0" err="1"/>
              <a:t>PDAs</a:t>
            </a:r>
            <a:r>
              <a:rPr lang="en-US" sz="2000" dirty="0"/>
              <a:t> phones, toasters</a:t>
            </a:r>
          </a:p>
          <a:p>
            <a:pPr lvl="1">
              <a:buFont typeface="ZapfDingbats" pitchFamily="82" charset="2"/>
              <a:buNone/>
            </a:pPr>
            <a:r>
              <a:rPr lang="en-US" dirty="0"/>
              <a:t>running </a:t>
            </a:r>
            <a:r>
              <a:rPr lang="en-US" i="1" dirty="0">
                <a:solidFill>
                  <a:srgbClr val="FF0000"/>
                </a:solidFill>
              </a:rPr>
              <a:t>network apps</a:t>
            </a:r>
            <a:endParaRPr lang="en-US" dirty="0"/>
          </a:p>
          <a:p>
            <a:r>
              <a:rPr lang="en-US" sz="2400" i="1" dirty="0">
                <a:solidFill>
                  <a:srgbClr val="FF0000"/>
                </a:solidFill>
              </a:rPr>
              <a:t>communication links</a:t>
            </a:r>
            <a:endParaRPr lang="en-US" sz="2400" dirty="0"/>
          </a:p>
          <a:p>
            <a:pPr lvl="1"/>
            <a:r>
              <a:rPr lang="en-US" sz="2000" dirty="0"/>
              <a:t>fiber, copper, radio, satellite</a:t>
            </a:r>
          </a:p>
          <a:p>
            <a:pPr lvl="1"/>
            <a:r>
              <a:rPr lang="en-US" sz="2000" dirty="0"/>
              <a:t>transmission rate = </a:t>
            </a:r>
            <a:r>
              <a:rPr lang="en-US" sz="2000" b="1" i="1" dirty="0">
                <a:solidFill>
                  <a:srgbClr val="FF0000"/>
                </a:solidFill>
              </a:rPr>
              <a:t>bandwidth</a:t>
            </a:r>
            <a:endParaRPr lang="en-US" sz="2000" dirty="0"/>
          </a:p>
          <a:p>
            <a:r>
              <a:rPr lang="en-US" sz="2400" i="1" dirty="0">
                <a:solidFill>
                  <a:srgbClr val="FF0000"/>
                </a:solidFill>
              </a:rPr>
              <a:t>routers:</a:t>
            </a:r>
            <a:r>
              <a:rPr lang="en-US" sz="2400" dirty="0"/>
              <a:t> forward packets (chunks of data)</a:t>
            </a:r>
          </a:p>
          <a:p>
            <a:endParaRPr lang="en-US" sz="2400" dirty="0"/>
          </a:p>
        </p:txBody>
      </p:sp>
      <p:grpSp>
        <p:nvGrpSpPr>
          <p:cNvPr id="2" name="Group 4"/>
          <p:cNvGrpSpPr>
            <a:grpSpLocks/>
          </p:cNvGrpSpPr>
          <p:nvPr/>
        </p:nvGrpSpPr>
        <p:grpSpPr bwMode="auto">
          <a:xfrm>
            <a:off x="4918075" y="1243013"/>
            <a:ext cx="3678238" cy="4957762"/>
            <a:chOff x="2918" y="219"/>
            <a:chExt cx="2641" cy="3714"/>
          </a:xfrm>
        </p:grpSpPr>
        <p:sp>
          <p:nvSpPr>
            <p:cNvPr id="36869" name="Freeform 5"/>
            <p:cNvSpPr>
              <a:spLocks/>
            </p:cNvSpPr>
            <p:nvPr/>
          </p:nvSpPr>
          <p:spPr bwMode="auto">
            <a:xfrm>
              <a:off x="4267" y="1271"/>
              <a:ext cx="1292" cy="1255"/>
            </a:xfrm>
            <a:custGeom>
              <a:avLst/>
              <a:gdLst/>
              <a:ahLst/>
              <a:cxnLst>
                <a:cxn ang="0">
                  <a:pos x="239" y="7"/>
                </a:cxn>
                <a:cxn ang="0">
                  <a:pos x="35" y="157"/>
                </a:cxn>
                <a:cxn ang="0">
                  <a:pos x="29" y="523"/>
                </a:cxn>
                <a:cxn ang="0">
                  <a:pos x="53" y="829"/>
                </a:cxn>
                <a:cxn ang="0">
                  <a:pos x="245" y="871"/>
                </a:cxn>
                <a:cxn ang="0">
                  <a:pos x="647" y="1129"/>
                </a:cxn>
                <a:cxn ang="0">
                  <a:pos x="995" y="1237"/>
                </a:cxn>
                <a:cxn ang="0">
                  <a:pos x="1199" y="1021"/>
                </a:cxn>
                <a:cxn ang="0">
                  <a:pos x="1271" y="445"/>
                </a:cxn>
                <a:cxn ang="0">
                  <a:pos x="1205" y="211"/>
                </a:cxn>
                <a:cxn ang="0">
                  <a:pos x="749" y="115"/>
                </a:cxn>
                <a:cxn ang="0">
                  <a:pos x="239" y="7"/>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CCFFFF"/>
            </a:solidFill>
            <a:ln w="9525">
              <a:noFill/>
              <a:round/>
              <a:headEnd/>
              <a:tailEnd/>
            </a:ln>
            <a:effectLst/>
          </p:spPr>
          <p:txBody>
            <a:bodyPr wrap="none" anchor="ctr">
              <a:prstTxWarp prst="textNoShape">
                <a:avLst/>
              </a:prstTxWarp>
            </a:bodyPr>
            <a:lstStyle/>
            <a:p>
              <a:endParaRPr lang="en-US"/>
            </a:p>
          </p:txBody>
        </p:sp>
        <p:sp>
          <p:nvSpPr>
            <p:cNvPr id="36870" name="Freeform 6"/>
            <p:cNvSpPr>
              <a:spLocks/>
            </p:cNvSpPr>
            <p:nvPr/>
          </p:nvSpPr>
          <p:spPr bwMode="auto">
            <a:xfrm>
              <a:off x="2918" y="1164"/>
              <a:ext cx="1340" cy="1191"/>
            </a:xfrm>
            <a:custGeom>
              <a:avLst/>
              <a:gdLst/>
              <a:ahLst/>
              <a:cxnLst>
                <a:cxn ang="0">
                  <a:pos x="550" y="42"/>
                </a:cxn>
                <a:cxn ang="0">
                  <a:pos x="82" y="60"/>
                </a:cxn>
                <a:cxn ang="0">
                  <a:pos x="58" y="402"/>
                </a:cxn>
                <a:cxn ang="0">
                  <a:pos x="28" y="720"/>
                </a:cxn>
                <a:cxn ang="0">
                  <a:pos x="112" y="870"/>
                </a:cxn>
                <a:cxn ang="0">
                  <a:pos x="538" y="876"/>
                </a:cxn>
                <a:cxn ang="0">
                  <a:pos x="640" y="1128"/>
                </a:cxn>
                <a:cxn ang="0">
                  <a:pos x="1234" y="1098"/>
                </a:cxn>
                <a:cxn ang="0">
                  <a:pos x="1276" y="570"/>
                </a:cxn>
                <a:cxn ang="0">
                  <a:pos x="1204" y="342"/>
                </a:cxn>
                <a:cxn ang="0">
                  <a:pos x="760" y="288"/>
                </a:cxn>
                <a:cxn ang="0">
                  <a:pos x="550" y="42"/>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CCFFFF"/>
            </a:solidFill>
            <a:ln w="9525">
              <a:noFill/>
              <a:round/>
              <a:headEnd/>
              <a:tailEnd/>
            </a:ln>
            <a:effectLst/>
          </p:spPr>
          <p:txBody>
            <a:bodyPr wrap="none" anchor="ctr">
              <a:prstTxWarp prst="textNoShape">
                <a:avLst/>
              </a:prstTxWarp>
            </a:bodyPr>
            <a:lstStyle/>
            <a:p>
              <a:endParaRPr lang="en-US"/>
            </a:p>
          </p:txBody>
        </p:sp>
        <p:sp>
          <p:nvSpPr>
            <p:cNvPr id="36871" name="Freeform 7"/>
            <p:cNvSpPr>
              <a:spLocks/>
            </p:cNvSpPr>
            <p:nvPr/>
          </p:nvSpPr>
          <p:spPr bwMode="auto">
            <a:xfrm>
              <a:off x="3183" y="2252"/>
              <a:ext cx="2135" cy="1662"/>
            </a:xfrm>
            <a:custGeom>
              <a:avLst/>
              <a:gdLst/>
              <a:ahLst/>
              <a:cxnLst>
                <a:cxn ang="0">
                  <a:pos x="27" y="652"/>
                </a:cxn>
                <a:cxn ang="0">
                  <a:pos x="105" y="76"/>
                </a:cxn>
                <a:cxn ang="0">
                  <a:pos x="657" y="196"/>
                </a:cxn>
                <a:cxn ang="0">
                  <a:pos x="1209" y="100"/>
                </a:cxn>
                <a:cxn ang="0">
                  <a:pos x="2001" y="406"/>
                </a:cxn>
                <a:cxn ang="0">
                  <a:pos x="2013" y="1144"/>
                </a:cxn>
                <a:cxn ang="0">
                  <a:pos x="1581" y="1600"/>
                </a:cxn>
                <a:cxn ang="0">
                  <a:pos x="813" y="1516"/>
                </a:cxn>
                <a:cxn ang="0">
                  <a:pos x="501" y="1270"/>
                </a:cxn>
                <a:cxn ang="0">
                  <a:pos x="183" y="1066"/>
                </a:cxn>
                <a:cxn ang="0">
                  <a:pos x="27" y="652"/>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w="9525">
              <a:noFill/>
              <a:round/>
              <a:headEnd/>
              <a:tailEnd/>
            </a:ln>
            <a:effectLst/>
          </p:spPr>
          <p:txBody>
            <a:bodyPr wrap="none" anchor="ctr">
              <a:prstTxWarp prst="textNoShape">
                <a:avLst/>
              </a:prstTxWarp>
            </a:bodyPr>
            <a:lstStyle/>
            <a:p>
              <a:endParaRPr lang="en-US"/>
            </a:p>
          </p:txBody>
        </p:sp>
        <p:grpSp>
          <p:nvGrpSpPr>
            <p:cNvPr id="3" name="Group 8"/>
            <p:cNvGrpSpPr>
              <a:grpSpLocks/>
            </p:cNvGrpSpPr>
            <p:nvPr/>
          </p:nvGrpSpPr>
          <p:grpSpPr bwMode="auto">
            <a:xfrm>
              <a:off x="3002" y="1266"/>
              <a:ext cx="527" cy="239"/>
              <a:chOff x="3552" y="246"/>
              <a:chExt cx="527" cy="248"/>
            </a:xfrm>
          </p:grpSpPr>
          <p:graphicFrame>
            <p:nvGraphicFramePr>
              <p:cNvPr id="36873" name="Object 9"/>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84065" name="Clip" r:id="rId3" imgW="1307948" imgH="1084823" progId="">
                      <p:embed/>
                    </p:oleObj>
                  </mc:Choice>
                  <mc:Fallback>
                    <p:oleObj name="Clip" r:id="rId3" imgW="1307948" imgH="1084823" progId="">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4" name="Object 10"/>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84066" name="Clip" r:id="rId5" imgW="682388" imgH="481084" progId="">
                      <p:embed/>
                    </p:oleObj>
                  </mc:Choice>
                  <mc:Fallback>
                    <p:oleObj name="Clip" r:id="rId5" imgW="682388" imgH="481084" progId="">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5" name="Line 11"/>
              <p:cNvSpPr>
                <a:spLocks noChangeShapeType="1"/>
              </p:cNvSpPr>
              <p:nvPr/>
            </p:nvSpPr>
            <p:spPr bwMode="auto">
              <a:xfrm flipV="1">
                <a:off x="3844" y="434"/>
                <a:ext cx="82" cy="2"/>
              </a:xfrm>
              <a:prstGeom prst="line">
                <a:avLst/>
              </a:prstGeom>
              <a:noFill/>
              <a:ln w="19050">
                <a:solidFill>
                  <a:schemeClr val="tx1"/>
                </a:solidFill>
                <a:round/>
                <a:headEnd/>
                <a:tailEnd/>
              </a:ln>
              <a:effectLst/>
            </p:spPr>
            <p:txBody>
              <a:bodyPr wrap="none" anchor="ctr">
                <a:prstTxWarp prst="textNoShape">
                  <a:avLst/>
                </a:prstTxWarp>
              </a:bodyPr>
              <a:lstStyle/>
              <a:p>
                <a:endParaRPr lang="en-US"/>
              </a:p>
            </p:txBody>
          </p:sp>
        </p:grpSp>
        <p:grpSp>
          <p:nvGrpSpPr>
            <p:cNvPr id="4" name="Group 12"/>
            <p:cNvGrpSpPr>
              <a:grpSpLocks/>
            </p:cNvGrpSpPr>
            <p:nvPr/>
          </p:nvGrpSpPr>
          <p:grpSpPr bwMode="auto">
            <a:xfrm>
              <a:off x="3002" y="1712"/>
              <a:ext cx="527" cy="239"/>
              <a:chOff x="3552" y="246"/>
              <a:chExt cx="527" cy="248"/>
            </a:xfrm>
          </p:grpSpPr>
          <p:graphicFrame>
            <p:nvGraphicFramePr>
              <p:cNvPr id="36877" name="Object 13"/>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84067" name="Clip" r:id="rId7" imgW="1307948" imgH="1084823" progId="">
                      <p:embed/>
                    </p:oleObj>
                  </mc:Choice>
                  <mc:Fallback>
                    <p:oleObj name="Clip" r:id="rId7" imgW="1307948" imgH="1084823" progId="">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8" name="Object 14"/>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84068" name="Clip" r:id="rId8" imgW="682388" imgH="481084" progId="">
                      <p:embed/>
                    </p:oleObj>
                  </mc:Choice>
                  <mc:Fallback>
                    <p:oleObj name="Clip" r:id="rId8" imgW="682388" imgH="481084" progId="">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79" name="Line 15"/>
              <p:cNvSpPr>
                <a:spLocks noChangeShapeType="1"/>
              </p:cNvSpPr>
              <p:nvPr/>
            </p:nvSpPr>
            <p:spPr bwMode="auto">
              <a:xfrm flipV="1">
                <a:off x="3844" y="434"/>
                <a:ext cx="82" cy="2"/>
              </a:xfrm>
              <a:prstGeom prst="line">
                <a:avLst/>
              </a:prstGeom>
              <a:noFill/>
              <a:ln w="19050">
                <a:solidFill>
                  <a:schemeClr val="tx1"/>
                </a:solidFill>
                <a:round/>
                <a:headEnd/>
                <a:tailEnd/>
              </a:ln>
              <a:effectLst/>
            </p:spPr>
            <p:txBody>
              <a:bodyPr wrap="none" anchor="ctr">
                <a:prstTxWarp prst="textNoShape">
                  <a:avLst/>
                </a:prstTxWarp>
              </a:bodyPr>
              <a:lstStyle/>
              <a:p>
                <a:endParaRPr lang="en-US"/>
              </a:p>
            </p:txBody>
          </p:sp>
        </p:grpSp>
        <p:grpSp>
          <p:nvGrpSpPr>
            <p:cNvPr id="5" name="Group 16"/>
            <p:cNvGrpSpPr>
              <a:grpSpLocks/>
            </p:cNvGrpSpPr>
            <p:nvPr/>
          </p:nvGrpSpPr>
          <p:grpSpPr bwMode="auto">
            <a:xfrm>
              <a:off x="3272" y="1552"/>
              <a:ext cx="51" cy="161"/>
              <a:chOff x="3842" y="406"/>
              <a:chExt cx="51" cy="167"/>
            </a:xfrm>
          </p:grpSpPr>
          <p:sp>
            <p:nvSpPr>
              <p:cNvPr id="36881" name="Oval 17"/>
              <p:cNvSpPr>
                <a:spLocks noChangeArrowheads="1"/>
              </p:cNvSpPr>
              <p:nvPr/>
            </p:nvSpPr>
            <p:spPr bwMode="auto">
              <a:xfrm>
                <a:off x="3842" y="40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sp>
            <p:nvSpPr>
              <p:cNvPr id="36882" name="Oval 18"/>
              <p:cNvSpPr>
                <a:spLocks noChangeArrowheads="1"/>
              </p:cNvSpPr>
              <p:nvPr/>
            </p:nvSpPr>
            <p:spPr bwMode="auto">
              <a:xfrm>
                <a:off x="3844" y="46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sp>
            <p:nvSpPr>
              <p:cNvPr id="36883" name="Oval 19"/>
              <p:cNvSpPr>
                <a:spLocks noChangeArrowheads="1"/>
              </p:cNvSpPr>
              <p:nvPr/>
            </p:nvSpPr>
            <p:spPr bwMode="auto">
              <a:xfrm>
                <a:off x="3846" y="52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grpSp>
        <p:grpSp>
          <p:nvGrpSpPr>
            <p:cNvPr id="6" name="Group 20"/>
            <p:cNvGrpSpPr>
              <a:grpSpLocks/>
            </p:cNvGrpSpPr>
            <p:nvPr/>
          </p:nvGrpSpPr>
          <p:grpSpPr bwMode="auto">
            <a:xfrm>
              <a:off x="3610" y="1929"/>
              <a:ext cx="150" cy="296"/>
              <a:chOff x="4180" y="783"/>
              <a:chExt cx="150" cy="307"/>
            </a:xfrm>
          </p:grpSpPr>
          <p:sp>
            <p:nvSpPr>
              <p:cNvPr id="36885" name="AutoShape 21"/>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prstTxWarp prst="textNoShape">
                  <a:avLst/>
                </a:prstTxWarp>
              </a:bodyPr>
              <a:lstStyle/>
              <a:p>
                <a:endParaRPr lang="en-US"/>
              </a:p>
            </p:txBody>
          </p:sp>
          <p:sp>
            <p:nvSpPr>
              <p:cNvPr id="36886" name="Rectangle 22"/>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prstTxWarp prst="textNoShape">
                  <a:avLst/>
                </a:prstTxWarp>
              </a:bodyPr>
              <a:lstStyle/>
              <a:p>
                <a:endParaRPr lang="en-US"/>
              </a:p>
            </p:txBody>
          </p:sp>
          <p:sp>
            <p:nvSpPr>
              <p:cNvPr id="36887" name="Rectangle 2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36888" name="AutoShape 2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36889" name="Line 25"/>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36890" name="Line 26"/>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36891" name="Rectangle 2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endParaRPr lang="en-US"/>
              </a:p>
            </p:txBody>
          </p:sp>
          <p:sp>
            <p:nvSpPr>
              <p:cNvPr id="36892" name="Rectangle 28"/>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grpSp>
        <p:grpSp>
          <p:nvGrpSpPr>
            <p:cNvPr id="7" name="Group 29"/>
            <p:cNvGrpSpPr>
              <a:grpSpLocks/>
            </p:cNvGrpSpPr>
            <p:nvPr/>
          </p:nvGrpSpPr>
          <p:grpSpPr bwMode="auto">
            <a:xfrm rot="-5400000">
              <a:off x="3833" y="1991"/>
              <a:ext cx="61" cy="167"/>
              <a:chOff x="3842" y="406"/>
              <a:chExt cx="51" cy="167"/>
            </a:xfrm>
          </p:grpSpPr>
          <p:sp>
            <p:nvSpPr>
              <p:cNvPr id="36894" name="Oval 30"/>
              <p:cNvSpPr>
                <a:spLocks noChangeArrowheads="1"/>
              </p:cNvSpPr>
              <p:nvPr/>
            </p:nvSpPr>
            <p:spPr bwMode="auto">
              <a:xfrm>
                <a:off x="3842" y="40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sp>
            <p:nvSpPr>
              <p:cNvPr id="36895" name="Oval 31"/>
              <p:cNvSpPr>
                <a:spLocks noChangeArrowheads="1"/>
              </p:cNvSpPr>
              <p:nvPr/>
            </p:nvSpPr>
            <p:spPr bwMode="auto">
              <a:xfrm>
                <a:off x="3844" y="46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sp>
            <p:nvSpPr>
              <p:cNvPr id="36896" name="Oval 32"/>
              <p:cNvSpPr>
                <a:spLocks noChangeArrowheads="1"/>
              </p:cNvSpPr>
              <p:nvPr/>
            </p:nvSpPr>
            <p:spPr bwMode="auto">
              <a:xfrm>
                <a:off x="3846" y="52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grpSp>
        <p:sp>
          <p:nvSpPr>
            <p:cNvPr id="36897" name="Line 33"/>
            <p:cNvSpPr>
              <a:spLocks noChangeShapeType="1"/>
            </p:cNvSpPr>
            <p:nvPr/>
          </p:nvSpPr>
          <p:spPr bwMode="auto">
            <a:xfrm>
              <a:off x="3708" y="1860"/>
              <a:ext cx="356" cy="1"/>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6898" name="Line 34"/>
            <p:cNvSpPr>
              <a:spLocks noChangeShapeType="1"/>
            </p:cNvSpPr>
            <p:nvPr/>
          </p:nvSpPr>
          <p:spPr bwMode="auto">
            <a:xfrm>
              <a:off x="3710" y="1858"/>
              <a:ext cx="1" cy="71"/>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6899" name="Line 35"/>
            <p:cNvSpPr>
              <a:spLocks noChangeShapeType="1"/>
            </p:cNvSpPr>
            <p:nvPr/>
          </p:nvSpPr>
          <p:spPr bwMode="auto">
            <a:xfrm>
              <a:off x="4066" y="1856"/>
              <a:ext cx="1" cy="62"/>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6900" name="Line 36"/>
            <p:cNvSpPr>
              <a:spLocks noChangeShapeType="1"/>
            </p:cNvSpPr>
            <p:nvPr/>
          </p:nvSpPr>
          <p:spPr bwMode="auto">
            <a:xfrm>
              <a:off x="3492" y="1456"/>
              <a:ext cx="208" cy="199"/>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6901" name="Line 37"/>
            <p:cNvSpPr>
              <a:spLocks noChangeShapeType="1"/>
            </p:cNvSpPr>
            <p:nvPr/>
          </p:nvSpPr>
          <p:spPr bwMode="auto">
            <a:xfrm flipV="1">
              <a:off x="3502" y="1670"/>
              <a:ext cx="198" cy="247"/>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6902" name="Line 38"/>
            <p:cNvSpPr>
              <a:spLocks noChangeShapeType="1"/>
            </p:cNvSpPr>
            <p:nvPr/>
          </p:nvSpPr>
          <p:spPr bwMode="auto">
            <a:xfrm flipV="1">
              <a:off x="3880" y="1734"/>
              <a:ext cx="1" cy="123"/>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grpSp>
          <p:nvGrpSpPr>
            <p:cNvPr id="8" name="Group 39"/>
            <p:cNvGrpSpPr>
              <a:grpSpLocks/>
            </p:cNvGrpSpPr>
            <p:nvPr/>
          </p:nvGrpSpPr>
          <p:grpSpPr bwMode="auto">
            <a:xfrm>
              <a:off x="3966" y="1913"/>
              <a:ext cx="150" cy="296"/>
              <a:chOff x="4180" y="783"/>
              <a:chExt cx="150" cy="307"/>
            </a:xfrm>
          </p:grpSpPr>
          <p:sp>
            <p:nvSpPr>
              <p:cNvPr id="36904" name="AutoShape 40"/>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prstTxWarp prst="textNoShape">
                  <a:avLst/>
                </a:prstTxWarp>
              </a:bodyPr>
              <a:lstStyle/>
              <a:p>
                <a:endParaRPr lang="en-US"/>
              </a:p>
            </p:txBody>
          </p:sp>
          <p:sp>
            <p:nvSpPr>
              <p:cNvPr id="36905" name="Rectangle 41"/>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prstTxWarp prst="textNoShape">
                  <a:avLst/>
                </a:prstTxWarp>
              </a:bodyPr>
              <a:lstStyle/>
              <a:p>
                <a:endParaRPr lang="en-US"/>
              </a:p>
            </p:txBody>
          </p:sp>
          <p:sp>
            <p:nvSpPr>
              <p:cNvPr id="36906" name="Rectangle 4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36907" name="AutoShape 4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36908" name="Line 44"/>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36909" name="Line 45"/>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36910" name="Rectangle 4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endParaRPr lang="en-US"/>
              </a:p>
            </p:txBody>
          </p:sp>
          <p:sp>
            <p:nvSpPr>
              <p:cNvPr id="36911" name="Rectangle 47"/>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grpSp>
        <p:grpSp>
          <p:nvGrpSpPr>
            <p:cNvPr id="9" name="Group 48"/>
            <p:cNvGrpSpPr>
              <a:grpSpLocks/>
            </p:cNvGrpSpPr>
            <p:nvPr/>
          </p:nvGrpSpPr>
          <p:grpSpPr bwMode="auto">
            <a:xfrm>
              <a:off x="3278" y="2376"/>
              <a:ext cx="344" cy="694"/>
              <a:chOff x="3314" y="1248"/>
              <a:chExt cx="344" cy="694"/>
            </a:xfrm>
          </p:grpSpPr>
          <p:graphicFrame>
            <p:nvGraphicFramePr>
              <p:cNvPr id="36913" name="Object 49"/>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84069" name="Clip" r:id="rId9" imgW="1307948" imgH="1084823" progId="">
                      <p:embed/>
                    </p:oleObj>
                  </mc:Choice>
                  <mc:Fallback>
                    <p:oleObj name="Clip" r:id="rId9" imgW="1307948" imgH="1084823" progId="">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14" name="Line 50"/>
              <p:cNvSpPr>
                <a:spLocks noChangeShapeType="1"/>
              </p:cNvSpPr>
              <p:nvPr/>
            </p:nvSpPr>
            <p:spPr bwMode="auto">
              <a:xfrm flipV="1">
                <a:off x="3606" y="1433"/>
                <a:ext cx="52" cy="5"/>
              </a:xfrm>
              <a:prstGeom prst="line">
                <a:avLst/>
              </a:prstGeom>
              <a:noFill/>
              <a:ln w="19050">
                <a:solidFill>
                  <a:schemeClr val="tx1"/>
                </a:solidFill>
                <a:round/>
                <a:headEnd/>
                <a:tailEnd/>
              </a:ln>
              <a:effectLst/>
            </p:spPr>
            <p:txBody>
              <a:bodyPr wrap="none" anchor="ctr">
                <a:prstTxWarp prst="textNoShape">
                  <a:avLst/>
                </a:prstTxWarp>
              </a:bodyPr>
              <a:lstStyle/>
              <a:p>
                <a:endParaRPr lang="en-US"/>
              </a:p>
            </p:txBody>
          </p:sp>
          <p:graphicFrame>
            <p:nvGraphicFramePr>
              <p:cNvPr id="36915" name="Object 51"/>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84070" name="Clip" r:id="rId10" imgW="1307948" imgH="1084823" progId="">
                      <p:embed/>
                    </p:oleObj>
                  </mc:Choice>
                  <mc:Fallback>
                    <p:oleObj name="Clip" r:id="rId10" imgW="1307948" imgH="1084823" progId="">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16" name="Line 52"/>
              <p:cNvSpPr>
                <a:spLocks noChangeShapeType="1"/>
              </p:cNvSpPr>
              <p:nvPr/>
            </p:nvSpPr>
            <p:spPr bwMode="auto">
              <a:xfrm flipV="1">
                <a:off x="3606" y="1882"/>
                <a:ext cx="52" cy="2"/>
              </a:xfrm>
              <a:prstGeom prst="line">
                <a:avLst/>
              </a:prstGeom>
              <a:noFill/>
              <a:ln w="19050">
                <a:solidFill>
                  <a:schemeClr val="tx1"/>
                </a:solidFill>
                <a:round/>
                <a:headEnd/>
                <a:tailEnd/>
              </a:ln>
              <a:effectLst/>
            </p:spPr>
            <p:txBody>
              <a:bodyPr wrap="none" anchor="ctr">
                <a:prstTxWarp prst="textNoShape">
                  <a:avLst/>
                </a:prstTxWarp>
              </a:bodyPr>
              <a:lstStyle/>
              <a:p>
                <a:endParaRPr lang="en-US"/>
              </a:p>
            </p:txBody>
          </p:sp>
          <p:grpSp>
            <p:nvGrpSpPr>
              <p:cNvPr id="10" name="Group 53"/>
              <p:cNvGrpSpPr>
                <a:grpSpLocks/>
              </p:cNvGrpSpPr>
              <p:nvPr/>
            </p:nvGrpSpPr>
            <p:grpSpPr bwMode="auto">
              <a:xfrm>
                <a:off x="3404" y="1504"/>
                <a:ext cx="51" cy="167"/>
                <a:chOff x="3842" y="406"/>
                <a:chExt cx="51" cy="167"/>
              </a:xfrm>
            </p:grpSpPr>
            <p:sp>
              <p:nvSpPr>
                <p:cNvPr id="36918" name="Oval 54"/>
                <p:cNvSpPr>
                  <a:spLocks noChangeArrowheads="1"/>
                </p:cNvSpPr>
                <p:nvPr/>
              </p:nvSpPr>
              <p:spPr bwMode="auto">
                <a:xfrm>
                  <a:off x="3842" y="40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sp>
              <p:nvSpPr>
                <p:cNvPr id="36919" name="Oval 55"/>
                <p:cNvSpPr>
                  <a:spLocks noChangeArrowheads="1"/>
                </p:cNvSpPr>
                <p:nvPr/>
              </p:nvSpPr>
              <p:spPr bwMode="auto">
                <a:xfrm>
                  <a:off x="3844" y="46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sp>
              <p:nvSpPr>
                <p:cNvPr id="36920" name="Oval 56"/>
                <p:cNvSpPr>
                  <a:spLocks noChangeArrowheads="1"/>
                </p:cNvSpPr>
                <p:nvPr/>
              </p:nvSpPr>
              <p:spPr bwMode="auto">
                <a:xfrm>
                  <a:off x="3846" y="52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grpSp>
          <p:sp>
            <p:nvSpPr>
              <p:cNvPr id="36921" name="Line 57"/>
              <p:cNvSpPr>
                <a:spLocks noChangeShapeType="1"/>
              </p:cNvSpPr>
              <p:nvPr/>
            </p:nvSpPr>
            <p:spPr bwMode="auto">
              <a:xfrm>
                <a:off x="3654" y="1431"/>
                <a:ext cx="0" cy="45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grpSp>
        <p:graphicFrame>
          <p:nvGraphicFramePr>
            <p:cNvPr id="36922" name="Object 58"/>
            <p:cNvGraphicFramePr>
              <a:graphicFrameLocks noChangeAspect="1"/>
            </p:cNvGraphicFramePr>
            <p:nvPr/>
          </p:nvGraphicFramePr>
          <p:xfrm>
            <a:off x="3902" y="3133"/>
            <a:ext cx="299" cy="248"/>
          </p:xfrm>
          <a:graphic>
            <a:graphicData uri="http://schemas.openxmlformats.org/presentationml/2006/ole">
              <mc:AlternateContent xmlns:mc="http://schemas.openxmlformats.org/markup-compatibility/2006">
                <mc:Choice xmlns:v="urn:schemas-microsoft-com:vml" Requires="v">
                  <p:oleObj spid="_x0000_s84071" name="Clip" r:id="rId11" imgW="1307948" imgH="1084823" progId="">
                    <p:embed/>
                  </p:oleObj>
                </mc:Choice>
                <mc:Fallback>
                  <p:oleObj name="Clip" r:id="rId11" imgW="1307948" imgH="1084823"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2" y="3133"/>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923" name="Object 59"/>
            <p:cNvGraphicFramePr>
              <a:graphicFrameLocks noChangeAspect="1"/>
            </p:cNvGraphicFramePr>
            <p:nvPr/>
          </p:nvGraphicFramePr>
          <p:xfrm>
            <a:off x="3460" y="3124"/>
            <a:ext cx="299" cy="248"/>
          </p:xfrm>
          <a:graphic>
            <a:graphicData uri="http://schemas.openxmlformats.org/presentationml/2006/ole">
              <mc:AlternateContent xmlns:mc="http://schemas.openxmlformats.org/markup-compatibility/2006">
                <mc:Choice xmlns:v="urn:schemas-microsoft-com:vml" Requires="v">
                  <p:oleObj spid="_x0000_s84072" name="Clip" r:id="rId12" imgW="1307948" imgH="1084823" progId="">
                    <p:embed/>
                  </p:oleObj>
                </mc:Choice>
                <mc:Fallback>
                  <p:oleObj name="Clip" r:id="rId12" imgW="1307948" imgH="1084823"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0" y="3124"/>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24" name="Oval 60"/>
            <p:cNvSpPr>
              <a:spLocks noChangeArrowheads="1"/>
            </p:cNvSpPr>
            <p:nvPr/>
          </p:nvSpPr>
          <p:spPr bwMode="auto">
            <a:xfrm rot="-5400000">
              <a:off x="3759" y="3203"/>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sp>
          <p:nvSpPr>
            <p:cNvPr id="36925" name="Oval 61"/>
            <p:cNvSpPr>
              <a:spLocks noChangeArrowheads="1"/>
            </p:cNvSpPr>
            <p:nvPr/>
          </p:nvSpPr>
          <p:spPr bwMode="auto">
            <a:xfrm rot="-5400000">
              <a:off x="3820" y="3202"/>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sp>
          <p:nvSpPr>
            <p:cNvPr id="36926" name="Oval 62"/>
            <p:cNvSpPr>
              <a:spLocks noChangeArrowheads="1"/>
            </p:cNvSpPr>
            <p:nvPr/>
          </p:nvSpPr>
          <p:spPr bwMode="auto">
            <a:xfrm rot="-5400000">
              <a:off x="3875" y="3205"/>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sp>
          <p:nvSpPr>
            <p:cNvPr id="36927" name="Line 63"/>
            <p:cNvSpPr>
              <a:spLocks noChangeShapeType="1"/>
            </p:cNvSpPr>
            <p:nvPr/>
          </p:nvSpPr>
          <p:spPr bwMode="auto">
            <a:xfrm rot="-5400000">
              <a:off x="4062" y="3114"/>
              <a:ext cx="45" cy="1"/>
            </a:xfrm>
            <a:prstGeom prst="line">
              <a:avLst/>
            </a:prstGeom>
            <a:noFill/>
            <a:ln w="19050">
              <a:solidFill>
                <a:schemeClr val="tx1"/>
              </a:solidFill>
              <a:round/>
              <a:headEnd/>
              <a:tailEnd/>
            </a:ln>
            <a:effectLst/>
          </p:spPr>
          <p:txBody>
            <a:bodyPr wrap="none" anchor="ctr">
              <a:prstTxWarp prst="textNoShape">
                <a:avLst/>
              </a:prstTxWarp>
            </a:bodyPr>
            <a:lstStyle/>
            <a:p>
              <a:endParaRPr lang="en-US"/>
            </a:p>
          </p:txBody>
        </p:sp>
        <p:sp>
          <p:nvSpPr>
            <p:cNvPr id="36928" name="Line 64"/>
            <p:cNvSpPr>
              <a:spLocks noChangeShapeType="1"/>
            </p:cNvSpPr>
            <p:nvPr/>
          </p:nvSpPr>
          <p:spPr bwMode="auto">
            <a:xfrm rot="5400000" flipH="1">
              <a:off x="3612" y="3108"/>
              <a:ext cx="47" cy="0"/>
            </a:xfrm>
            <a:prstGeom prst="line">
              <a:avLst/>
            </a:prstGeom>
            <a:noFill/>
            <a:ln w="19050">
              <a:solidFill>
                <a:schemeClr val="tx1"/>
              </a:solidFill>
              <a:round/>
              <a:headEnd/>
              <a:tailEnd/>
            </a:ln>
            <a:effectLst/>
          </p:spPr>
          <p:txBody>
            <a:bodyPr wrap="none" anchor="ctr">
              <a:prstTxWarp prst="textNoShape">
                <a:avLst/>
              </a:prstTxWarp>
            </a:bodyPr>
            <a:lstStyle/>
            <a:p>
              <a:endParaRPr lang="en-US"/>
            </a:p>
          </p:txBody>
        </p:sp>
        <p:sp>
          <p:nvSpPr>
            <p:cNvPr id="36929" name="Line 65"/>
            <p:cNvSpPr>
              <a:spLocks noChangeShapeType="1"/>
            </p:cNvSpPr>
            <p:nvPr/>
          </p:nvSpPr>
          <p:spPr bwMode="auto">
            <a:xfrm rot="16200000" flipV="1">
              <a:off x="3862" y="2864"/>
              <a:ext cx="0" cy="45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6930" name="Line 66"/>
            <p:cNvSpPr>
              <a:spLocks noChangeShapeType="1"/>
            </p:cNvSpPr>
            <p:nvPr/>
          </p:nvSpPr>
          <p:spPr bwMode="auto">
            <a:xfrm flipV="1">
              <a:off x="3622" y="2808"/>
              <a:ext cx="68" cy="2"/>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6931" name="Line 67"/>
            <p:cNvSpPr>
              <a:spLocks noChangeShapeType="1"/>
            </p:cNvSpPr>
            <p:nvPr/>
          </p:nvSpPr>
          <p:spPr bwMode="auto">
            <a:xfrm>
              <a:off x="4054" y="2842"/>
              <a:ext cx="218" cy="29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6932" name="Line 68"/>
            <p:cNvSpPr>
              <a:spLocks noChangeShapeType="1"/>
            </p:cNvSpPr>
            <p:nvPr/>
          </p:nvSpPr>
          <p:spPr bwMode="auto">
            <a:xfrm flipH="1">
              <a:off x="4626" y="2840"/>
              <a:ext cx="200" cy="294"/>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graphicFrame>
          <p:nvGraphicFramePr>
            <p:cNvPr id="36933" name="Object 69"/>
            <p:cNvGraphicFramePr>
              <a:graphicFrameLocks noChangeAspect="1"/>
            </p:cNvGraphicFramePr>
            <p:nvPr/>
          </p:nvGraphicFramePr>
          <p:xfrm>
            <a:off x="4753" y="2505"/>
            <a:ext cx="146" cy="180"/>
          </p:xfrm>
          <a:graphic>
            <a:graphicData uri="http://schemas.openxmlformats.org/presentationml/2006/ole">
              <mc:AlternateContent xmlns:mc="http://schemas.openxmlformats.org/markup-compatibility/2006">
                <mc:Choice xmlns:v="urn:schemas-microsoft-com:vml" Requires="v">
                  <p:oleObj spid="_x0000_s84073" name="Clip" r:id="rId13" imgW="983488" imgH="1209040" progId="">
                    <p:embed/>
                  </p:oleObj>
                </mc:Choice>
                <mc:Fallback>
                  <p:oleObj name="Clip" r:id="rId13" imgW="983488" imgH="1209040" progId="">
                    <p:embed/>
                    <p:pic>
                      <p:nvPicPr>
                        <p:cNvPr id="0"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53" y="2505"/>
                          <a:ext cx="146" cy="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934" name="Object 70"/>
            <p:cNvGraphicFramePr>
              <a:graphicFrameLocks noChangeAspect="1"/>
            </p:cNvGraphicFramePr>
            <p:nvPr/>
          </p:nvGraphicFramePr>
          <p:xfrm>
            <a:off x="3793" y="2565"/>
            <a:ext cx="146" cy="180"/>
          </p:xfrm>
          <a:graphic>
            <a:graphicData uri="http://schemas.openxmlformats.org/presentationml/2006/ole">
              <mc:AlternateContent xmlns:mc="http://schemas.openxmlformats.org/markup-compatibility/2006">
                <mc:Choice xmlns:v="urn:schemas-microsoft-com:vml" Requires="v">
                  <p:oleObj spid="_x0000_s84074" name="Clip" r:id="rId15" imgW="983488" imgH="1209040" progId="">
                    <p:embed/>
                  </p:oleObj>
                </mc:Choice>
                <mc:Fallback>
                  <p:oleObj name="Clip" r:id="rId15" imgW="983488" imgH="1209040" progId="">
                    <p:embed/>
                    <p:pic>
                      <p:nvPicPr>
                        <p:cNvPr id="0"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93" y="2565"/>
                          <a:ext cx="146" cy="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35" name="Freeform 71"/>
            <p:cNvSpPr>
              <a:spLocks/>
            </p:cNvSpPr>
            <p:nvPr/>
          </p:nvSpPr>
          <p:spPr bwMode="auto">
            <a:xfrm>
              <a:off x="3852" y="2397"/>
              <a:ext cx="972" cy="228"/>
            </a:xfrm>
            <a:custGeom>
              <a:avLst/>
              <a:gdLst/>
              <a:ahLst/>
              <a:cxnLst>
                <a:cxn ang="0">
                  <a:pos x="0" y="228"/>
                </a:cxn>
                <a:cxn ang="0">
                  <a:pos x="432" y="9"/>
                </a:cxn>
                <a:cxn ang="0">
                  <a:pos x="972" y="171"/>
                </a:cxn>
              </a:cxnLst>
              <a:rect l="0" t="0" r="r" b="b"/>
              <a:pathLst>
                <a:path w="972" h="228">
                  <a:moveTo>
                    <a:pt x="0" y="228"/>
                  </a:moveTo>
                  <a:cubicBezTo>
                    <a:pt x="135" y="123"/>
                    <a:pt x="270" y="18"/>
                    <a:pt x="432" y="9"/>
                  </a:cubicBezTo>
                  <a:cubicBezTo>
                    <a:pt x="594" y="0"/>
                    <a:pt x="783" y="85"/>
                    <a:pt x="972" y="171"/>
                  </a:cubicBezTo>
                </a:path>
              </a:pathLst>
            </a:custGeom>
            <a:noFill/>
            <a:ln w="19050" cap="flat" cmpd="sng">
              <a:solidFill>
                <a:schemeClr val="tx1"/>
              </a:solidFill>
              <a:prstDash val="dash"/>
              <a:round/>
              <a:headEnd/>
              <a:tailEnd/>
            </a:ln>
            <a:effectLst/>
          </p:spPr>
          <p:txBody>
            <a:bodyPr wrap="none" anchor="ctr">
              <a:prstTxWarp prst="textNoShape">
                <a:avLst/>
              </a:prstTxWarp>
            </a:bodyPr>
            <a:lstStyle/>
            <a:p>
              <a:endParaRPr lang="en-US"/>
            </a:p>
          </p:txBody>
        </p:sp>
        <p:grpSp>
          <p:nvGrpSpPr>
            <p:cNvPr id="11" name="Group 72"/>
            <p:cNvGrpSpPr>
              <a:grpSpLocks/>
            </p:cNvGrpSpPr>
            <p:nvPr/>
          </p:nvGrpSpPr>
          <p:grpSpPr bwMode="auto">
            <a:xfrm>
              <a:off x="4043" y="3462"/>
              <a:ext cx="292" cy="320"/>
              <a:chOff x="2870" y="1518"/>
              <a:chExt cx="292" cy="320"/>
            </a:xfrm>
          </p:grpSpPr>
          <p:graphicFrame>
            <p:nvGraphicFramePr>
              <p:cNvPr id="36937" name="Object 73"/>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4075" name="Clip" r:id="rId16" imgW="827508" imgH="841085" progId="">
                      <p:embed/>
                    </p:oleObj>
                  </mc:Choice>
                  <mc:Fallback>
                    <p:oleObj name="Clip" r:id="rId16" imgW="827508" imgH="841085" progId="">
                      <p:embed/>
                      <p:pic>
                        <p:nvPicPr>
                          <p:cNvPr id="0" name="Picture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938" name="Object 74"/>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4076" name="Clip" r:id="rId18" imgW="1268977" imgH="1200107" progId="">
                      <p:embed/>
                    </p:oleObj>
                  </mc:Choice>
                  <mc:Fallback>
                    <p:oleObj name="Clip" r:id="rId18" imgW="1268977" imgH="1200107" progId="">
                      <p:embed/>
                      <p:pic>
                        <p:nvPicPr>
                          <p:cNvPr id="0" name="Picture 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 name="Group 75"/>
            <p:cNvGrpSpPr>
              <a:grpSpLocks/>
            </p:cNvGrpSpPr>
            <p:nvPr/>
          </p:nvGrpSpPr>
          <p:grpSpPr bwMode="auto">
            <a:xfrm>
              <a:off x="4601" y="3486"/>
              <a:ext cx="292" cy="320"/>
              <a:chOff x="2870" y="1518"/>
              <a:chExt cx="292" cy="320"/>
            </a:xfrm>
          </p:grpSpPr>
          <p:graphicFrame>
            <p:nvGraphicFramePr>
              <p:cNvPr id="36940" name="Object 76"/>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4077" name="Clip" r:id="rId20" imgW="827508" imgH="841085" progId="">
                      <p:embed/>
                    </p:oleObj>
                  </mc:Choice>
                  <mc:Fallback>
                    <p:oleObj name="Clip" r:id="rId20" imgW="827508" imgH="841085" progId="">
                      <p:embed/>
                      <p:pic>
                        <p:nvPicPr>
                          <p:cNvPr id="0" name="Picture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941" name="Object 77"/>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4078" name="Clip" r:id="rId21" imgW="1268977" imgH="1200107" progId="">
                      <p:embed/>
                    </p:oleObj>
                  </mc:Choice>
                  <mc:Fallback>
                    <p:oleObj name="Clip" r:id="rId21" imgW="1268977" imgH="1200107" progId="">
                      <p:embed/>
                      <p:pic>
                        <p:nvPicPr>
                          <p:cNvPr id="0" name="Picture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 name="Group 78"/>
            <p:cNvGrpSpPr>
              <a:grpSpLocks/>
            </p:cNvGrpSpPr>
            <p:nvPr/>
          </p:nvGrpSpPr>
          <p:grpSpPr bwMode="auto">
            <a:xfrm>
              <a:off x="4304" y="3273"/>
              <a:ext cx="272" cy="282"/>
              <a:chOff x="4733" y="2082"/>
              <a:chExt cx="272" cy="282"/>
            </a:xfrm>
          </p:grpSpPr>
          <p:graphicFrame>
            <p:nvGraphicFramePr>
              <p:cNvPr id="36943" name="Object 79"/>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84079" name="Clip" r:id="rId22" imgW="827508" imgH="841085" progId="">
                      <p:embed/>
                    </p:oleObj>
                  </mc:Choice>
                  <mc:Fallback>
                    <p:oleObj name="Clip" r:id="rId22" imgW="827508" imgH="841085" progId="">
                      <p:embed/>
                      <p:pic>
                        <p:nvPicPr>
                          <p:cNvPr id="0" name="Picture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944" name="Rectangle 80"/>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a:p>
            </p:txBody>
          </p:sp>
        </p:grpSp>
        <p:sp>
          <p:nvSpPr>
            <p:cNvPr id="36945" name="Line 81"/>
            <p:cNvSpPr>
              <a:spLocks noChangeShapeType="1"/>
            </p:cNvSpPr>
            <p:nvPr/>
          </p:nvSpPr>
          <p:spPr bwMode="auto">
            <a:xfrm>
              <a:off x="4524" y="3201"/>
              <a:ext cx="0" cy="171"/>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grpSp>
          <p:nvGrpSpPr>
            <p:cNvPr id="14" name="Group 82"/>
            <p:cNvGrpSpPr>
              <a:grpSpLocks/>
            </p:cNvGrpSpPr>
            <p:nvPr/>
          </p:nvGrpSpPr>
          <p:grpSpPr bwMode="auto">
            <a:xfrm>
              <a:off x="5041" y="2769"/>
              <a:ext cx="150" cy="307"/>
              <a:chOff x="4180" y="783"/>
              <a:chExt cx="150" cy="307"/>
            </a:xfrm>
          </p:grpSpPr>
          <p:sp>
            <p:nvSpPr>
              <p:cNvPr id="36947" name="AutoShape 83"/>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prstTxWarp prst="textNoShape">
                  <a:avLst/>
                </a:prstTxWarp>
              </a:bodyPr>
              <a:lstStyle/>
              <a:p>
                <a:endParaRPr lang="en-US"/>
              </a:p>
            </p:txBody>
          </p:sp>
          <p:sp>
            <p:nvSpPr>
              <p:cNvPr id="36948" name="Rectangle 84"/>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prstTxWarp prst="textNoShape">
                  <a:avLst/>
                </a:prstTxWarp>
              </a:bodyPr>
              <a:lstStyle/>
              <a:p>
                <a:endParaRPr lang="en-US"/>
              </a:p>
            </p:txBody>
          </p:sp>
          <p:sp>
            <p:nvSpPr>
              <p:cNvPr id="36949" name="Rectangle 85"/>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36950" name="AutoShape 86"/>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36951" name="Line 87"/>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36952" name="Line 88"/>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36953" name="Rectangle 89"/>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endParaRPr lang="en-US"/>
              </a:p>
            </p:txBody>
          </p:sp>
          <p:sp>
            <p:nvSpPr>
              <p:cNvPr id="36954" name="Rectangle 90"/>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grpSp>
        <p:grpSp>
          <p:nvGrpSpPr>
            <p:cNvPr id="15" name="Group 91"/>
            <p:cNvGrpSpPr>
              <a:grpSpLocks/>
            </p:cNvGrpSpPr>
            <p:nvPr/>
          </p:nvGrpSpPr>
          <p:grpSpPr bwMode="auto">
            <a:xfrm>
              <a:off x="5032" y="3102"/>
              <a:ext cx="150" cy="307"/>
              <a:chOff x="4180" y="783"/>
              <a:chExt cx="150" cy="307"/>
            </a:xfrm>
          </p:grpSpPr>
          <p:sp>
            <p:nvSpPr>
              <p:cNvPr id="36956" name="AutoShape 92"/>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prstTxWarp prst="textNoShape">
                  <a:avLst/>
                </a:prstTxWarp>
              </a:bodyPr>
              <a:lstStyle/>
              <a:p>
                <a:endParaRPr lang="en-US"/>
              </a:p>
            </p:txBody>
          </p:sp>
          <p:sp>
            <p:nvSpPr>
              <p:cNvPr id="36957" name="Rectangle 93"/>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prstTxWarp prst="textNoShape">
                  <a:avLst/>
                </a:prstTxWarp>
              </a:bodyPr>
              <a:lstStyle/>
              <a:p>
                <a:endParaRPr lang="en-US"/>
              </a:p>
            </p:txBody>
          </p:sp>
          <p:sp>
            <p:nvSpPr>
              <p:cNvPr id="36958" name="Rectangle 9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36959" name="AutoShape 9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36960" name="Line 96"/>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36961" name="Line 97"/>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36962" name="Rectangle 9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endParaRPr lang="en-US"/>
              </a:p>
            </p:txBody>
          </p:sp>
          <p:sp>
            <p:nvSpPr>
              <p:cNvPr id="36963" name="Rectangle 99"/>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grpSp>
        <p:sp>
          <p:nvSpPr>
            <p:cNvPr id="36964" name="Line 100"/>
            <p:cNvSpPr>
              <a:spLocks noChangeShapeType="1"/>
            </p:cNvSpPr>
            <p:nvPr/>
          </p:nvSpPr>
          <p:spPr bwMode="auto">
            <a:xfrm rot="5400000" flipH="1">
              <a:off x="4754" y="3049"/>
              <a:ext cx="458" cy="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6965" name="Line 101"/>
            <p:cNvSpPr>
              <a:spLocks noChangeShapeType="1"/>
            </p:cNvSpPr>
            <p:nvPr/>
          </p:nvSpPr>
          <p:spPr bwMode="auto">
            <a:xfrm rot="-5400000">
              <a:off x="5018" y="3239"/>
              <a:ext cx="0" cy="74"/>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6966" name="Line 102"/>
            <p:cNvSpPr>
              <a:spLocks noChangeShapeType="1"/>
            </p:cNvSpPr>
            <p:nvPr/>
          </p:nvSpPr>
          <p:spPr bwMode="auto">
            <a:xfrm rot="-5400000">
              <a:off x="5011" y="2888"/>
              <a:ext cx="0" cy="64"/>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6967" name="Line 103"/>
            <p:cNvSpPr>
              <a:spLocks noChangeShapeType="1"/>
            </p:cNvSpPr>
            <p:nvPr/>
          </p:nvSpPr>
          <p:spPr bwMode="auto">
            <a:xfrm flipV="1">
              <a:off x="4062" y="1494"/>
              <a:ext cx="330" cy="156"/>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6968" name="Line 104"/>
            <p:cNvSpPr>
              <a:spLocks noChangeShapeType="1"/>
            </p:cNvSpPr>
            <p:nvPr/>
          </p:nvSpPr>
          <p:spPr bwMode="auto">
            <a:xfrm>
              <a:off x="4734" y="1482"/>
              <a:ext cx="348" cy="156"/>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6969" name="Line 105"/>
            <p:cNvSpPr>
              <a:spLocks noChangeShapeType="1"/>
            </p:cNvSpPr>
            <p:nvPr/>
          </p:nvSpPr>
          <p:spPr bwMode="auto">
            <a:xfrm flipH="1">
              <a:off x="5106" y="1734"/>
              <a:ext cx="174" cy="51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6970" name="Line 106"/>
            <p:cNvSpPr>
              <a:spLocks noChangeShapeType="1"/>
            </p:cNvSpPr>
            <p:nvPr/>
          </p:nvSpPr>
          <p:spPr bwMode="auto">
            <a:xfrm>
              <a:off x="4554" y="1566"/>
              <a:ext cx="0" cy="324"/>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6971" name="Line 107"/>
            <p:cNvSpPr>
              <a:spLocks noChangeShapeType="1"/>
            </p:cNvSpPr>
            <p:nvPr/>
          </p:nvSpPr>
          <p:spPr bwMode="auto">
            <a:xfrm>
              <a:off x="4572" y="2052"/>
              <a:ext cx="384" cy="276"/>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6972" name="Line 108"/>
            <p:cNvSpPr>
              <a:spLocks noChangeShapeType="1"/>
            </p:cNvSpPr>
            <p:nvPr/>
          </p:nvSpPr>
          <p:spPr bwMode="auto">
            <a:xfrm flipH="1">
              <a:off x="4902" y="2400"/>
              <a:ext cx="192" cy="27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6973" name="Line 109"/>
            <p:cNvSpPr>
              <a:spLocks noChangeShapeType="1"/>
            </p:cNvSpPr>
            <p:nvPr/>
          </p:nvSpPr>
          <p:spPr bwMode="auto">
            <a:xfrm flipH="1">
              <a:off x="4740" y="1710"/>
              <a:ext cx="402" cy="288"/>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6974" name="Line 110"/>
            <p:cNvSpPr>
              <a:spLocks noChangeShapeType="1"/>
            </p:cNvSpPr>
            <p:nvPr/>
          </p:nvSpPr>
          <p:spPr bwMode="auto">
            <a:xfrm flipH="1">
              <a:off x="4746" y="1290"/>
              <a:ext cx="252" cy="192"/>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6975" name="Line 111"/>
            <p:cNvSpPr>
              <a:spLocks noChangeShapeType="1"/>
            </p:cNvSpPr>
            <p:nvPr/>
          </p:nvSpPr>
          <p:spPr bwMode="auto">
            <a:xfrm flipH="1">
              <a:off x="5262" y="1422"/>
              <a:ext cx="144" cy="132"/>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6976" name="Text Box 112"/>
            <p:cNvSpPr txBox="1">
              <a:spLocks noChangeArrowheads="1"/>
            </p:cNvSpPr>
            <p:nvPr/>
          </p:nvSpPr>
          <p:spPr bwMode="auto">
            <a:xfrm>
              <a:off x="3162" y="1000"/>
              <a:ext cx="890" cy="298"/>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000" u="none" dirty="0">
                  <a:solidFill>
                    <a:srgbClr val="FF0000"/>
                  </a:solidFill>
                  <a:latin typeface="Comic Sans MS" pitchFamily="-106" charset="0"/>
                </a:rPr>
                <a:t>local ISP</a:t>
              </a:r>
              <a:endParaRPr lang="en-US" sz="2400" u="none" dirty="0">
                <a:latin typeface="Comic Sans MS" pitchFamily="-106" charset="0"/>
              </a:endParaRPr>
            </a:p>
          </p:txBody>
        </p:sp>
        <p:sp>
          <p:nvSpPr>
            <p:cNvPr id="36977" name="Text Box 113"/>
            <p:cNvSpPr txBox="1">
              <a:spLocks noChangeArrowheads="1"/>
            </p:cNvSpPr>
            <p:nvPr/>
          </p:nvSpPr>
          <p:spPr bwMode="auto">
            <a:xfrm>
              <a:off x="3230" y="3407"/>
              <a:ext cx="845" cy="526"/>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000" u="none">
                  <a:solidFill>
                    <a:srgbClr val="FF0000"/>
                  </a:solidFill>
                  <a:latin typeface="Comic Sans MS" pitchFamily="-106" charset="0"/>
                </a:rPr>
                <a:t>company</a:t>
              </a:r>
            </a:p>
            <a:p>
              <a:pPr algn="l" eaLnBrk="0" hangingPunct="0"/>
              <a:r>
                <a:rPr lang="en-US" sz="2000" u="none">
                  <a:solidFill>
                    <a:srgbClr val="FF0000"/>
                  </a:solidFill>
                  <a:latin typeface="Comic Sans MS" pitchFamily="-106" charset="0"/>
                </a:rPr>
                <a:t>network</a:t>
              </a:r>
              <a:endParaRPr lang="en-US" sz="2400" u="none">
                <a:latin typeface="Comic Sans MS" pitchFamily="-106" charset="0"/>
              </a:endParaRPr>
            </a:p>
          </p:txBody>
        </p:sp>
        <p:sp>
          <p:nvSpPr>
            <p:cNvPr id="36978" name="Text Box 114"/>
            <p:cNvSpPr txBox="1">
              <a:spLocks noChangeArrowheads="1"/>
            </p:cNvSpPr>
            <p:nvPr/>
          </p:nvSpPr>
          <p:spPr bwMode="auto">
            <a:xfrm>
              <a:off x="4376" y="2015"/>
              <a:ext cx="1178" cy="297"/>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000" u="none">
                  <a:solidFill>
                    <a:srgbClr val="FF0000"/>
                  </a:solidFill>
                  <a:latin typeface="Comic Sans MS" pitchFamily="-106" charset="0"/>
                </a:rPr>
                <a:t>regional ISP</a:t>
              </a:r>
            </a:p>
          </p:txBody>
        </p:sp>
        <p:grpSp>
          <p:nvGrpSpPr>
            <p:cNvPr id="16" name="Group 115"/>
            <p:cNvGrpSpPr>
              <a:grpSpLocks/>
            </p:cNvGrpSpPr>
            <p:nvPr/>
          </p:nvGrpSpPr>
          <p:grpSpPr bwMode="auto">
            <a:xfrm>
              <a:off x="3588" y="219"/>
              <a:ext cx="360" cy="175"/>
              <a:chOff x="3600" y="219"/>
              <a:chExt cx="360" cy="175"/>
            </a:xfrm>
          </p:grpSpPr>
          <p:sp>
            <p:nvSpPr>
              <p:cNvPr id="36980" name="Oval 11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36981" name="Line 117"/>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6982" name="Line 118"/>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6983" name="Rectangle 119"/>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eaLnBrk="0" hangingPunct="0"/>
                <a:endParaRPr lang="en-US" sz="2400" u="none">
                  <a:latin typeface="Comic Sans MS" pitchFamily="-106" charset="0"/>
                </a:endParaRPr>
              </a:p>
            </p:txBody>
          </p:sp>
          <p:sp>
            <p:nvSpPr>
              <p:cNvPr id="36984" name="Oval 12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grpSp>
            <p:nvGrpSpPr>
              <p:cNvPr id="17" name="Group 121"/>
              <p:cNvGrpSpPr>
                <a:grpSpLocks/>
              </p:cNvGrpSpPr>
              <p:nvPr/>
            </p:nvGrpSpPr>
            <p:grpSpPr bwMode="auto">
              <a:xfrm>
                <a:off x="3686" y="244"/>
                <a:ext cx="177" cy="66"/>
                <a:chOff x="2848" y="848"/>
                <a:chExt cx="140" cy="98"/>
              </a:xfrm>
            </p:grpSpPr>
            <p:sp>
              <p:nvSpPr>
                <p:cNvPr id="36986" name="Line 12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6987" name="Line 12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6988" name="Line 12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nvGrpSpPr>
              <p:cNvPr id="18" name="Group 125"/>
              <p:cNvGrpSpPr>
                <a:grpSpLocks/>
              </p:cNvGrpSpPr>
              <p:nvPr/>
            </p:nvGrpSpPr>
            <p:grpSpPr bwMode="auto">
              <a:xfrm flipV="1">
                <a:off x="3686" y="243"/>
                <a:ext cx="177" cy="66"/>
                <a:chOff x="2848" y="848"/>
                <a:chExt cx="140" cy="98"/>
              </a:xfrm>
            </p:grpSpPr>
            <p:sp>
              <p:nvSpPr>
                <p:cNvPr id="36990" name="Line 126"/>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6991" name="Line 127"/>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6992" name="Line 128"/>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grpSp>
          <p:nvGrpSpPr>
            <p:cNvPr id="19" name="Group 129"/>
            <p:cNvGrpSpPr>
              <a:grpSpLocks/>
            </p:cNvGrpSpPr>
            <p:nvPr/>
          </p:nvGrpSpPr>
          <p:grpSpPr bwMode="auto">
            <a:xfrm>
              <a:off x="3595" y="651"/>
              <a:ext cx="150" cy="307"/>
              <a:chOff x="4180" y="783"/>
              <a:chExt cx="150" cy="307"/>
            </a:xfrm>
          </p:grpSpPr>
          <p:sp>
            <p:nvSpPr>
              <p:cNvPr id="36994" name="AutoShape 130"/>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prstTxWarp prst="textNoShape">
                  <a:avLst/>
                </a:prstTxWarp>
              </a:bodyPr>
              <a:lstStyle/>
              <a:p>
                <a:endParaRPr lang="en-US"/>
              </a:p>
            </p:txBody>
          </p:sp>
          <p:sp>
            <p:nvSpPr>
              <p:cNvPr id="36995" name="Rectangle 131"/>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prstTxWarp prst="textNoShape">
                  <a:avLst/>
                </a:prstTxWarp>
              </a:bodyPr>
              <a:lstStyle/>
              <a:p>
                <a:endParaRPr lang="en-US"/>
              </a:p>
            </p:txBody>
          </p:sp>
          <p:sp>
            <p:nvSpPr>
              <p:cNvPr id="36996" name="Rectangle 13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36997" name="AutoShape 13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36998" name="Line 134"/>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36999" name="Line 135"/>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37000" name="Rectangle 13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endParaRPr lang="en-US"/>
              </a:p>
            </p:txBody>
          </p:sp>
          <p:sp>
            <p:nvSpPr>
              <p:cNvPr id="37001" name="Rectangle 137"/>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grpSp>
        <p:graphicFrame>
          <p:nvGraphicFramePr>
            <p:cNvPr id="37002" name="Object 138"/>
            <p:cNvGraphicFramePr>
              <a:graphicFrameLocks noChangeAspect="1"/>
            </p:cNvGraphicFramePr>
            <p:nvPr/>
          </p:nvGraphicFramePr>
          <p:xfrm>
            <a:off x="4496" y="260"/>
            <a:ext cx="299" cy="239"/>
          </p:xfrm>
          <a:graphic>
            <a:graphicData uri="http://schemas.openxmlformats.org/presentationml/2006/ole">
              <mc:AlternateContent xmlns:mc="http://schemas.openxmlformats.org/markup-compatibility/2006">
                <mc:Choice xmlns:v="urn:schemas-microsoft-com:vml" Requires="v">
                  <p:oleObj spid="_x0000_s84080" name="Clip" r:id="rId23" imgW="1307948" imgH="1084823" progId="">
                    <p:embed/>
                  </p:oleObj>
                </mc:Choice>
                <mc:Fallback>
                  <p:oleObj name="Clip" r:id="rId23" imgW="1307948" imgH="1084823" progId="">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6" y="260"/>
                          <a:ext cx="299" cy="2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0" name="Group 139"/>
            <p:cNvGrpSpPr>
              <a:grpSpLocks/>
            </p:cNvGrpSpPr>
            <p:nvPr/>
          </p:nvGrpSpPr>
          <p:grpSpPr bwMode="auto">
            <a:xfrm>
              <a:off x="4451" y="714"/>
              <a:ext cx="292" cy="320"/>
              <a:chOff x="2870" y="1518"/>
              <a:chExt cx="292" cy="320"/>
            </a:xfrm>
          </p:grpSpPr>
          <p:graphicFrame>
            <p:nvGraphicFramePr>
              <p:cNvPr id="37004" name="Object 140"/>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4081" name="Clip" r:id="rId24" imgW="827508" imgH="841085" progId="">
                      <p:embed/>
                    </p:oleObj>
                  </mc:Choice>
                  <mc:Fallback>
                    <p:oleObj name="Clip" r:id="rId24" imgW="827508" imgH="841085" progId="">
                      <p:embed/>
                      <p:pic>
                        <p:nvPicPr>
                          <p:cNvPr id="0" name="Picture 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005" name="Object 141"/>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4082" name="Clip" r:id="rId25" imgW="1268977" imgH="1200107" progId="">
                      <p:embed/>
                    </p:oleObj>
                  </mc:Choice>
                  <mc:Fallback>
                    <p:oleObj name="Clip" r:id="rId25" imgW="1268977" imgH="1200107" progId="">
                      <p:embed/>
                      <p:pic>
                        <p:nvPicPr>
                          <p:cNvPr id="0" name="Picture 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1" name="Group 142"/>
            <p:cNvGrpSpPr>
              <a:grpSpLocks/>
            </p:cNvGrpSpPr>
            <p:nvPr/>
          </p:nvGrpSpPr>
          <p:grpSpPr bwMode="auto">
            <a:xfrm>
              <a:off x="3690" y="1566"/>
              <a:ext cx="360" cy="175"/>
              <a:chOff x="3600" y="219"/>
              <a:chExt cx="360" cy="175"/>
            </a:xfrm>
          </p:grpSpPr>
          <p:sp>
            <p:nvSpPr>
              <p:cNvPr id="37007" name="Oval 14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37008" name="Line 144"/>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7009" name="Line 145"/>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7010" name="Rectangle 146"/>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eaLnBrk="0" hangingPunct="0"/>
                <a:endParaRPr lang="en-US" sz="2400" u="none">
                  <a:latin typeface="Comic Sans MS" pitchFamily="-106" charset="0"/>
                </a:endParaRPr>
              </a:p>
            </p:txBody>
          </p:sp>
          <p:sp>
            <p:nvSpPr>
              <p:cNvPr id="37011" name="Oval 14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grpSp>
            <p:nvGrpSpPr>
              <p:cNvPr id="22" name="Group 148"/>
              <p:cNvGrpSpPr>
                <a:grpSpLocks/>
              </p:cNvGrpSpPr>
              <p:nvPr/>
            </p:nvGrpSpPr>
            <p:grpSpPr bwMode="auto">
              <a:xfrm>
                <a:off x="3686" y="244"/>
                <a:ext cx="177" cy="66"/>
                <a:chOff x="2848" y="848"/>
                <a:chExt cx="140" cy="98"/>
              </a:xfrm>
            </p:grpSpPr>
            <p:sp>
              <p:nvSpPr>
                <p:cNvPr id="37013" name="Line 149"/>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7014" name="Line 150"/>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7015" name="Line 151"/>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nvGrpSpPr>
              <p:cNvPr id="23" name="Group 152"/>
              <p:cNvGrpSpPr>
                <a:grpSpLocks/>
              </p:cNvGrpSpPr>
              <p:nvPr/>
            </p:nvGrpSpPr>
            <p:grpSpPr bwMode="auto">
              <a:xfrm flipV="1">
                <a:off x="3686" y="243"/>
                <a:ext cx="177" cy="66"/>
                <a:chOff x="2848" y="848"/>
                <a:chExt cx="140" cy="98"/>
              </a:xfrm>
            </p:grpSpPr>
            <p:sp>
              <p:nvSpPr>
                <p:cNvPr id="37017" name="Line 153"/>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7018" name="Line 154"/>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7019" name="Line 155"/>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grpSp>
          <p:nvGrpSpPr>
            <p:cNvPr id="24" name="Group 156"/>
            <p:cNvGrpSpPr>
              <a:grpSpLocks/>
            </p:cNvGrpSpPr>
            <p:nvPr/>
          </p:nvGrpSpPr>
          <p:grpSpPr bwMode="auto">
            <a:xfrm>
              <a:off x="4374" y="1395"/>
              <a:ext cx="360" cy="175"/>
              <a:chOff x="3600" y="219"/>
              <a:chExt cx="360" cy="175"/>
            </a:xfrm>
          </p:grpSpPr>
          <p:sp>
            <p:nvSpPr>
              <p:cNvPr id="37021" name="Oval 15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37022" name="Line 158"/>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7023" name="Line 159"/>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7024" name="Rectangle 160"/>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eaLnBrk="0" hangingPunct="0"/>
                <a:endParaRPr lang="en-US" sz="2400" u="none">
                  <a:latin typeface="Comic Sans MS" pitchFamily="-106" charset="0"/>
                </a:endParaRPr>
              </a:p>
            </p:txBody>
          </p:sp>
          <p:sp>
            <p:nvSpPr>
              <p:cNvPr id="37025" name="Oval 16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grpSp>
            <p:nvGrpSpPr>
              <p:cNvPr id="25" name="Group 162"/>
              <p:cNvGrpSpPr>
                <a:grpSpLocks/>
              </p:cNvGrpSpPr>
              <p:nvPr/>
            </p:nvGrpSpPr>
            <p:grpSpPr bwMode="auto">
              <a:xfrm>
                <a:off x="3686" y="244"/>
                <a:ext cx="177" cy="66"/>
                <a:chOff x="2848" y="848"/>
                <a:chExt cx="140" cy="98"/>
              </a:xfrm>
            </p:grpSpPr>
            <p:sp>
              <p:nvSpPr>
                <p:cNvPr id="37027" name="Line 163"/>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7028" name="Line 164"/>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7029" name="Line 165"/>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nvGrpSpPr>
              <p:cNvPr id="26" name="Group 166"/>
              <p:cNvGrpSpPr>
                <a:grpSpLocks/>
              </p:cNvGrpSpPr>
              <p:nvPr/>
            </p:nvGrpSpPr>
            <p:grpSpPr bwMode="auto">
              <a:xfrm flipV="1">
                <a:off x="3686" y="243"/>
                <a:ext cx="177" cy="66"/>
                <a:chOff x="2848" y="848"/>
                <a:chExt cx="140" cy="98"/>
              </a:xfrm>
            </p:grpSpPr>
            <p:sp>
              <p:nvSpPr>
                <p:cNvPr id="37031" name="Line 167"/>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7032" name="Line 168"/>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7033" name="Line 169"/>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grpSp>
          <p:nvGrpSpPr>
            <p:cNvPr id="27" name="Group 170"/>
            <p:cNvGrpSpPr>
              <a:grpSpLocks/>
            </p:cNvGrpSpPr>
            <p:nvPr/>
          </p:nvGrpSpPr>
          <p:grpSpPr bwMode="auto">
            <a:xfrm>
              <a:off x="4386" y="1887"/>
              <a:ext cx="360" cy="175"/>
              <a:chOff x="3600" y="219"/>
              <a:chExt cx="360" cy="175"/>
            </a:xfrm>
          </p:grpSpPr>
          <p:sp>
            <p:nvSpPr>
              <p:cNvPr id="37035" name="Oval 17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37036" name="Line 172"/>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7037" name="Line 173"/>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7038" name="Rectangle 174"/>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eaLnBrk="0" hangingPunct="0"/>
                <a:endParaRPr lang="en-US" sz="2400" u="none">
                  <a:latin typeface="Comic Sans MS" pitchFamily="-106" charset="0"/>
                </a:endParaRPr>
              </a:p>
            </p:txBody>
          </p:sp>
          <p:sp>
            <p:nvSpPr>
              <p:cNvPr id="37039" name="Oval 17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grpSp>
            <p:nvGrpSpPr>
              <p:cNvPr id="28" name="Group 176"/>
              <p:cNvGrpSpPr>
                <a:grpSpLocks/>
              </p:cNvGrpSpPr>
              <p:nvPr/>
            </p:nvGrpSpPr>
            <p:grpSpPr bwMode="auto">
              <a:xfrm>
                <a:off x="3686" y="244"/>
                <a:ext cx="177" cy="66"/>
                <a:chOff x="2848" y="848"/>
                <a:chExt cx="140" cy="98"/>
              </a:xfrm>
            </p:grpSpPr>
            <p:sp>
              <p:nvSpPr>
                <p:cNvPr id="37041" name="Line 177"/>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7042" name="Line 178"/>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7043" name="Line 179"/>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nvGrpSpPr>
              <p:cNvPr id="29" name="Group 180"/>
              <p:cNvGrpSpPr>
                <a:grpSpLocks/>
              </p:cNvGrpSpPr>
              <p:nvPr/>
            </p:nvGrpSpPr>
            <p:grpSpPr bwMode="auto">
              <a:xfrm flipV="1">
                <a:off x="3686" y="243"/>
                <a:ext cx="177" cy="66"/>
                <a:chOff x="2848" y="848"/>
                <a:chExt cx="140" cy="98"/>
              </a:xfrm>
            </p:grpSpPr>
            <p:sp>
              <p:nvSpPr>
                <p:cNvPr id="37045" name="Line 18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7046" name="Line 18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7047" name="Line 183"/>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grpSp>
          <p:nvGrpSpPr>
            <p:cNvPr id="30" name="Group 184"/>
            <p:cNvGrpSpPr>
              <a:grpSpLocks/>
            </p:cNvGrpSpPr>
            <p:nvPr/>
          </p:nvGrpSpPr>
          <p:grpSpPr bwMode="auto">
            <a:xfrm>
              <a:off x="5082" y="1551"/>
              <a:ext cx="360" cy="175"/>
              <a:chOff x="3600" y="219"/>
              <a:chExt cx="360" cy="175"/>
            </a:xfrm>
          </p:grpSpPr>
          <p:sp>
            <p:nvSpPr>
              <p:cNvPr id="37049" name="Oval 18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37050" name="Line 186"/>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7051" name="Line 187"/>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7052" name="Rectangle 188"/>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eaLnBrk="0" hangingPunct="0"/>
                <a:endParaRPr lang="en-US" sz="2400" u="none">
                  <a:latin typeface="Comic Sans MS" pitchFamily="-106" charset="0"/>
                </a:endParaRPr>
              </a:p>
            </p:txBody>
          </p:sp>
          <p:sp>
            <p:nvSpPr>
              <p:cNvPr id="37053" name="Oval 18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grpSp>
            <p:nvGrpSpPr>
              <p:cNvPr id="31" name="Group 190"/>
              <p:cNvGrpSpPr>
                <a:grpSpLocks/>
              </p:cNvGrpSpPr>
              <p:nvPr/>
            </p:nvGrpSpPr>
            <p:grpSpPr bwMode="auto">
              <a:xfrm>
                <a:off x="3686" y="244"/>
                <a:ext cx="177" cy="66"/>
                <a:chOff x="2848" y="848"/>
                <a:chExt cx="140" cy="98"/>
              </a:xfrm>
            </p:grpSpPr>
            <p:sp>
              <p:nvSpPr>
                <p:cNvPr id="37055" name="Line 19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7056" name="Line 19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7057" name="Line 193"/>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nvGrpSpPr>
              <p:cNvPr id="36864" name="Group 194"/>
              <p:cNvGrpSpPr>
                <a:grpSpLocks/>
              </p:cNvGrpSpPr>
              <p:nvPr/>
            </p:nvGrpSpPr>
            <p:grpSpPr bwMode="auto">
              <a:xfrm flipV="1">
                <a:off x="3686" y="243"/>
                <a:ext cx="177" cy="66"/>
                <a:chOff x="2848" y="848"/>
                <a:chExt cx="140" cy="98"/>
              </a:xfrm>
            </p:grpSpPr>
            <p:sp>
              <p:nvSpPr>
                <p:cNvPr id="37059" name="Line 195"/>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7060" name="Line 196"/>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7061" name="Line 197"/>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grpSp>
          <p:nvGrpSpPr>
            <p:cNvPr id="36865" name="Group 198"/>
            <p:cNvGrpSpPr>
              <a:grpSpLocks/>
            </p:cNvGrpSpPr>
            <p:nvPr/>
          </p:nvGrpSpPr>
          <p:grpSpPr bwMode="auto">
            <a:xfrm>
              <a:off x="4944" y="2223"/>
              <a:ext cx="360" cy="175"/>
              <a:chOff x="3600" y="219"/>
              <a:chExt cx="360" cy="175"/>
            </a:xfrm>
          </p:grpSpPr>
          <p:sp>
            <p:nvSpPr>
              <p:cNvPr id="37063" name="Oval 19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37064" name="Line 200"/>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7065" name="Line 201"/>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7066" name="Rectangle 202"/>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eaLnBrk="0" hangingPunct="0"/>
                <a:endParaRPr lang="en-US" sz="2400" u="none">
                  <a:latin typeface="Comic Sans MS" pitchFamily="-106" charset="0"/>
                </a:endParaRPr>
              </a:p>
            </p:txBody>
          </p:sp>
          <p:sp>
            <p:nvSpPr>
              <p:cNvPr id="37067" name="Oval 20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grpSp>
            <p:nvGrpSpPr>
              <p:cNvPr id="36868" name="Group 204"/>
              <p:cNvGrpSpPr>
                <a:grpSpLocks/>
              </p:cNvGrpSpPr>
              <p:nvPr/>
            </p:nvGrpSpPr>
            <p:grpSpPr bwMode="auto">
              <a:xfrm>
                <a:off x="3686" y="244"/>
                <a:ext cx="177" cy="66"/>
                <a:chOff x="2848" y="848"/>
                <a:chExt cx="140" cy="98"/>
              </a:xfrm>
            </p:grpSpPr>
            <p:sp>
              <p:nvSpPr>
                <p:cNvPr id="37069" name="Line 205"/>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7070" name="Line 206"/>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7071" name="Line 207"/>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nvGrpSpPr>
              <p:cNvPr id="36872" name="Group 208"/>
              <p:cNvGrpSpPr>
                <a:grpSpLocks/>
              </p:cNvGrpSpPr>
              <p:nvPr/>
            </p:nvGrpSpPr>
            <p:grpSpPr bwMode="auto">
              <a:xfrm flipV="1">
                <a:off x="3686" y="243"/>
                <a:ext cx="177" cy="66"/>
                <a:chOff x="2848" y="848"/>
                <a:chExt cx="140" cy="98"/>
              </a:xfrm>
            </p:grpSpPr>
            <p:sp>
              <p:nvSpPr>
                <p:cNvPr id="37073" name="Line 209"/>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7074" name="Line 210"/>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7075" name="Line 211"/>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grpSp>
          <p:nvGrpSpPr>
            <p:cNvPr id="36876" name="Group 212"/>
            <p:cNvGrpSpPr>
              <a:grpSpLocks/>
            </p:cNvGrpSpPr>
            <p:nvPr/>
          </p:nvGrpSpPr>
          <p:grpSpPr bwMode="auto">
            <a:xfrm>
              <a:off x="4704" y="2661"/>
              <a:ext cx="360" cy="175"/>
              <a:chOff x="3600" y="219"/>
              <a:chExt cx="360" cy="175"/>
            </a:xfrm>
          </p:grpSpPr>
          <p:sp>
            <p:nvSpPr>
              <p:cNvPr id="37077" name="Oval 21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37078" name="Line 214"/>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7079" name="Line 215"/>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7080" name="Rectangle 216"/>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eaLnBrk="0" hangingPunct="0"/>
                <a:endParaRPr lang="en-US" sz="2400" u="none">
                  <a:latin typeface="Comic Sans MS" pitchFamily="-106" charset="0"/>
                </a:endParaRPr>
              </a:p>
            </p:txBody>
          </p:sp>
          <p:sp>
            <p:nvSpPr>
              <p:cNvPr id="37081" name="Oval 21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grpSp>
            <p:nvGrpSpPr>
              <p:cNvPr id="36880" name="Group 218"/>
              <p:cNvGrpSpPr>
                <a:grpSpLocks/>
              </p:cNvGrpSpPr>
              <p:nvPr/>
            </p:nvGrpSpPr>
            <p:grpSpPr bwMode="auto">
              <a:xfrm>
                <a:off x="3686" y="244"/>
                <a:ext cx="177" cy="66"/>
                <a:chOff x="2848" y="848"/>
                <a:chExt cx="140" cy="98"/>
              </a:xfrm>
            </p:grpSpPr>
            <p:sp>
              <p:nvSpPr>
                <p:cNvPr id="37083" name="Line 219"/>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7084" name="Line 220"/>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7085" name="Line 221"/>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nvGrpSpPr>
              <p:cNvPr id="36884" name="Group 222"/>
              <p:cNvGrpSpPr>
                <a:grpSpLocks/>
              </p:cNvGrpSpPr>
              <p:nvPr/>
            </p:nvGrpSpPr>
            <p:grpSpPr bwMode="auto">
              <a:xfrm flipV="1">
                <a:off x="3686" y="243"/>
                <a:ext cx="177" cy="66"/>
                <a:chOff x="2848" y="848"/>
                <a:chExt cx="140" cy="98"/>
              </a:xfrm>
            </p:grpSpPr>
            <p:sp>
              <p:nvSpPr>
                <p:cNvPr id="37087" name="Line 223"/>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7088" name="Line 224"/>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7089" name="Line 225"/>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grpSp>
          <p:nvGrpSpPr>
            <p:cNvPr id="36893" name="Group 226"/>
            <p:cNvGrpSpPr>
              <a:grpSpLocks/>
            </p:cNvGrpSpPr>
            <p:nvPr/>
          </p:nvGrpSpPr>
          <p:grpSpPr bwMode="auto">
            <a:xfrm>
              <a:off x="4266" y="3027"/>
              <a:ext cx="360" cy="175"/>
              <a:chOff x="3600" y="219"/>
              <a:chExt cx="360" cy="175"/>
            </a:xfrm>
          </p:grpSpPr>
          <p:sp>
            <p:nvSpPr>
              <p:cNvPr id="37091" name="Oval 22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37092" name="Line 228"/>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7093" name="Line 229"/>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7094" name="Rectangle 230"/>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eaLnBrk="0" hangingPunct="0"/>
                <a:endParaRPr lang="en-US" sz="2400" u="none">
                  <a:latin typeface="Comic Sans MS" pitchFamily="-106" charset="0"/>
                </a:endParaRPr>
              </a:p>
            </p:txBody>
          </p:sp>
          <p:sp>
            <p:nvSpPr>
              <p:cNvPr id="37095" name="Oval 23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grpSp>
            <p:nvGrpSpPr>
              <p:cNvPr id="36903" name="Group 232"/>
              <p:cNvGrpSpPr>
                <a:grpSpLocks/>
              </p:cNvGrpSpPr>
              <p:nvPr/>
            </p:nvGrpSpPr>
            <p:grpSpPr bwMode="auto">
              <a:xfrm>
                <a:off x="3686" y="244"/>
                <a:ext cx="177" cy="66"/>
                <a:chOff x="2848" y="848"/>
                <a:chExt cx="140" cy="98"/>
              </a:xfrm>
            </p:grpSpPr>
            <p:sp>
              <p:nvSpPr>
                <p:cNvPr id="37097" name="Line 233"/>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7098" name="Line 234"/>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7099" name="Line 235"/>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nvGrpSpPr>
              <p:cNvPr id="36912" name="Group 236"/>
              <p:cNvGrpSpPr>
                <a:grpSpLocks/>
              </p:cNvGrpSpPr>
              <p:nvPr/>
            </p:nvGrpSpPr>
            <p:grpSpPr bwMode="auto">
              <a:xfrm flipV="1">
                <a:off x="3686" y="243"/>
                <a:ext cx="177" cy="66"/>
                <a:chOff x="2848" y="848"/>
                <a:chExt cx="140" cy="98"/>
              </a:xfrm>
            </p:grpSpPr>
            <p:sp>
              <p:nvSpPr>
                <p:cNvPr id="37101" name="Line 237"/>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7102" name="Line 238"/>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7103" name="Line 239"/>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grpSp>
          <p:nvGrpSpPr>
            <p:cNvPr id="36917" name="Group 240"/>
            <p:cNvGrpSpPr>
              <a:grpSpLocks/>
            </p:cNvGrpSpPr>
            <p:nvPr/>
          </p:nvGrpSpPr>
          <p:grpSpPr bwMode="auto">
            <a:xfrm>
              <a:off x="3690" y="2745"/>
              <a:ext cx="360" cy="175"/>
              <a:chOff x="3600" y="219"/>
              <a:chExt cx="360" cy="175"/>
            </a:xfrm>
          </p:grpSpPr>
          <p:sp>
            <p:nvSpPr>
              <p:cNvPr id="37105" name="Oval 24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37106" name="Line 242"/>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7107" name="Line 243"/>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7108" name="Rectangle 244"/>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eaLnBrk="0" hangingPunct="0"/>
                <a:endParaRPr lang="en-US" sz="2400" u="none">
                  <a:latin typeface="Comic Sans MS" pitchFamily="-106" charset="0"/>
                </a:endParaRPr>
              </a:p>
            </p:txBody>
          </p:sp>
          <p:sp>
            <p:nvSpPr>
              <p:cNvPr id="37109" name="Oval 24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grpSp>
            <p:nvGrpSpPr>
              <p:cNvPr id="36936" name="Group 246"/>
              <p:cNvGrpSpPr>
                <a:grpSpLocks/>
              </p:cNvGrpSpPr>
              <p:nvPr/>
            </p:nvGrpSpPr>
            <p:grpSpPr bwMode="auto">
              <a:xfrm>
                <a:off x="3686" y="244"/>
                <a:ext cx="177" cy="66"/>
                <a:chOff x="2848" y="848"/>
                <a:chExt cx="140" cy="98"/>
              </a:xfrm>
            </p:grpSpPr>
            <p:sp>
              <p:nvSpPr>
                <p:cNvPr id="37111" name="Line 247"/>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7112" name="Line 248"/>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7113" name="Line 249"/>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nvGrpSpPr>
              <p:cNvPr id="36939" name="Group 250"/>
              <p:cNvGrpSpPr>
                <a:grpSpLocks/>
              </p:cNvGrpSpPr>
              <p:nvPr/>
            </p:nvGrpSpPr>
            <p:grpSpPr bwMode="auto">
              <a:xfrm flipV="1">
                <a:off x="3686" y="243"/>
                <a:ext cx="177" cy="66"/>
                <a:chOff x="2848" y="848"/>
                <a:chExt cx="140" cy="98"/>
              </a:xfrm>
            </p:grpSpPr>
            <p:sp>
              <p:nvSpPr>
                <p:cNvPr id="37115" name="Line 25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7116" name="Line 25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7117" name="Line 253"/>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sp>
          <p:nvSpPr>
            <p:cNvPr id="37118" name="Text Box 254"/>
            <p:cNvSpPr txBox="1">
              <a:spLocks noChangeArrowheads="1"/>
            </p:cNvSpPr>
            <p:nvPr/>
          </p:nvSpPr>
          <p:spPr bwMode="auto">
            <a:xfrm>
              <a:off x="3554" y="341"/>
              <a:ext cx="684" cy="298"/>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000" u="none">
                  <a:latin typeface="Comic Sans MS" pitchFamily="-106" charset="0"/>
                </a:rPr>
                <a:t>router</a:t>
              </a:r>
            </a:p>
          </p:txBody>
        </p:sp>
        <p:sp>
          <p:nvSpPr>
            <p:cNvPr id="37119" name="Text Box 255"/>
            <p:cNvSpPr txBox="1">
              <a:spLocks noChangeArrowheads="1"/>
            </p:cNvSpPr>
            <p:nvPr/>
          </p:nvSpPr>
          <p:spPr bwMode="auto">
            <a:xfrm>
              <a:off x="4424" y="437"/>
              <a:ext cx="1134" cy="297"/>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000" u="none">
                  <a:latin typeface="Comic Sans MS" pitchFamily="-106" charset="0"/>
                </a:rPr>
                <a:t>workstation</a:t>
              </a:r>
            </a:p>
          </p:txBody>
        </p:sp>
        <p:sp>
          <p:nvSpPr>
            <p:cNvPr id="37120" name="Text Box 256"/>
            <p:cNvSpPr txBox="1">
              <a:spLocks noChangeArrowheads="1"/>
            </p:cNvSpPr>
            <p:nvPr/>
          </p:nvSpPr>
          <p:spPr bwMode="auto">
            <a:xfrm>
              <a:off x="3710" y="724"/>
              <a:ext cx="686" cy="298"/>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000" u="none">
                  <a:latin typeface="Comic Sans MS" pitchFamily="-106" charset="0"/>
                </a:rPr>
                <a:t>server</a:t>
              </a:r>
            </a:p>
          </p:txBody>
        </p:sp>
        <p:sp>
          <p:nvSpPr>
            <p:cNvPr id="37121" name="Text Box 257"/>
            <p:cNvSpPr txBox="1">
              <a:spLocks noChangeArrowheads="1"/>
            </p:cNvSpPr>
            <p:nvPr/>
          </p:nvSpPr>
          <p:spPr bwMode="auto">
            <a:xfrm>
              <a:off x="4700" y="864"/>
              <a:ext cx="679" cy="297"/>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000" u="none">
                  <a:latin typeface="Comic Sans MS" pitchFamily="-106" charset="0"/>
                </a:rPr>
                <a:t>mobile</a:t>
              </a:r>
            </a:p>
          </p:txBody>
        </p:sp>
      </p:grpSp>
      <p:sp>
        <p:nvSpPr>
          <p:cNvPr id="37122" name="Line 258"/>
          <p:cNvSpPr>
            <a:spLocks noChangeShapeType="1"/>
          </p:cNvSpPr>
          <p:nvPr/>
        </p:nvSpPr>
        <p:spPr bwMode="auto">
          <a:xfrm flipV="1">
            <a:off x="6248400" y="4827588"/>
            <a:ext cx="1588" cy="249237"/>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260" name="Slide Number Placeholder 259"/>
          <p:cNvSpPr>
            <a:spLocks noGrp="1"/>
          </p:cNvSpPr>
          <p:nvPr>
            <p:ph type="sldNum" sz="quarter" idx="12"/>
          </p:nvPr>
        </p:nvSpPr>
        <p:spPr/>
        <p:txBody>
          <a:bodyPr/>
          <a:lstStyle/>
          <a:p>
            <a:fld id="{F4E9DE0C-EFE3-CE47-9792-88F31C147F5B}" type="slidenum">
              <a:rPr lang="en-US" smtClean="0"/>
              <a:pPr/>
              <a:t>37</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304800" y="228600"/>
            <a:ext cx="8382000" cy="1143000"/>
          </a:xfrm>
        </p:spPr>
        <p:txBody>
          <a:bodyPr/>
          <a:lstStyle/>
          <a:p>
            <a:r>
              <a:rPr lang="en-US" sz="3200"/>
              <a:t>What’s the Internet: “nuts and bolts” view</a:t>
            </a:r>
            <a:endParaRPr lang="en-US"/>
          </a:p>
        </p:txBody>
      </p:sp>
      <p:sp>
        <p:nvSpPr>
          <p:cNvPr id="37891" name="Rectangle 3"/>
          <p:cNvSpPr>
            <a:spLocks noGrp="1" noChangeArrowheads="1"/>
          </p:cNvSpPr>
          <p:nvPr>
            <p:ph sz="half" idx="1"/>
          </p:nvPr>
        </p:nvSpPr>
        <p:spPr>
          <a:xfrm>
            <a:off x="304800" y="1371600"/>
            <a:ext cx="4419600" cy="4648200"/>
          </a:xfrm>
        </p:spPr>
        <p:txBody>
          <a:bodyPr>
            <a:normAutofit/>
          </a:bodyPr>
          <a:lstStyle/>
          <a:p>
            <a:r>
              <a:rPr lang="en-US" sz="2400" i="1" dirty="0">
                <a:solidFill>
                  <a:srgbClr val="FF0000"/>
                </a:solidFill>
              </a:rPr>
              <a:t>protocols</a:t>
            </a:r>
            <a:r>
              <a:rPr lang="en-US" sz="2400" dirty="0">
                <a:solidFill>
                  <a:srgbClr val="FF0000"/>
                </a:solidFill>
              </a:rPr>
              <a:t> </a:t>
            </a:r>
            <a:r>
              <a:rPr lang="en-US" sz="2400" dirty="0"/>
              <a:t>control sending, receiving of </a:t>
            </a:r>
            <a:r>
              <a:rPr lang="en-US" sz="2400" dirty="0" err="1"/>
              <a:t>msgs</a:t>
            </a:r>
            <a:endParaRPr lang="en-US" sz="2400" dirty="0"/>
          </a:p>
          <a:p>
            <a:pPr lvl="1"/>
            <a:r>
              <a:rPr lang="en-US" sz="2000" dirty="0"/>
              <a:t>e.g., TCP, IP, HTTP, FTP,  PPP</a:t>
            </a:r>
          </a:p>
          <a:p>
            <a:r>
              <a:rPr lang="en-US" sz="2400" i="1" dirty="0">
                <a:solidFill>
                  <a:srgbClr val="FF0000"/>
                </a:solidFill>
              </a:rPr>
              <a:t>Internet: </a:t>
            </a:r>
            <a:r>
              <a:rPr lang="en-US" sz="2400" dirty="0">
                <a:solidFill>
                  <a:srgbClr val="FF0000"/>
                </a:solidFill>
              </a:rPr>
              <a:t>“network of networks”</a:t>
            </a:r>
          </a:p>
          <a:p>
            <a:pPr lvl="1"/>
            <a:r>
              <a:rPr lang="en-US" sz="2000" dirty="0"/>
              <a:t>loosely hierarchical</a:t>
            </a:r>
          </a:p>
          <a:p>
            <a:pPr lvl="1"/>
            <a:r>
              <a:rPr lang="en-US" sz="2000" dirty="0"/>
              <a:t>public Internet versus private intranet</a:t>
            </a:r>
          </a:p>
          <a:p>
            <a:r>
              <a:rPr lang="en-US" sz="2400" dirty="0"/>
              <a:t>Internet standards</a:t>
            </a:r>
          </a:p>
          <a:p>
            <a:pPr lvl="1"/>
            <a:r>
              <a:rPr lang="en-US" sz="2000" dirty="0"/>
              <a:t>RFC: Request for comments</a:t>
            </a:r>
          </a:p>
          <a:p>
            <a:pPr lvl="1"/>
            <a:r>
              <a:rPr lang="en-US" sz="2000" dirty="0"/>
              <a:t>IETF: Internet Engineering Task Force</a:t>
            </a:r>
          </a:p>
        </p:txBody>
      </p:sp>
      <p:sp>
        <p:nvSpPr>
          <p:cNvPr id="37892" name="Freeform 4"/>
          <p:cNvSpPr>
            <a:spLocks/>
          </p:cNvSpPr>
          <p:nvPr/>
        </p:nvSpPr>
        <p:spPr bwMode="auto">
          <a:xfrm>
            <a:off x="6797675" y="2647950"/>
            <a:ext cx="1798638" cy="1674813"/>
          </a:xfrm>
          <a:custGeom>
            <a:avLst/>
            <a:gdLst/>
            <a:ahLst/>
            <a:cxnLst>
              <a:cxn ang="0">
                <a:pos x="239" y="7"/>
              </a:cxn>
              <a:cxn ang="0">
                <a:pos x="35" y="157"/>
              </a:cxn>
              <a:cxn ang="0">
                <a:pos x="29" y="523"/>
              </a:cxn>
              <a:cxn ang="0">
                <a:pos x="53" y="829"/>
              </a:cxn>
              <a:cxn ang="0">
                <a:pos x="245" y="871"/>
              </a:cxn>
              <a:cxn ang="0">
                <a:pos x="647" y="1129"/>
              </a:cxn>
              <a:cxn ang="0">
                <a:pos x="995" y="1237"/>
              </a:cxn>
              <a:cxn ang="0">
                <a:pos x="1199" y="1021"/>
              </a:cxn>
              <a:cxn ang="0">
                <a:pos x="1271" y="445"/>
              </a:cxn>
              <a:cxn ang="0">
                <a:pos x="1205" y="211"/>
              </a:cxn>
              <a:cxn ang="0">
                <a:pos x="749" y="115"/>
              </a:cxn>
              <a:cxn ang="0">
                <a:pos x="239" y="7"/>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CCFFFF"/>
          </a:solidFill>
          <a:ln w="9525">
            <a:noFill/>
            <a:round/>
            <a:headEnd/>
            <a:tailEnd/>
          </a:ln>
          <a:effectLst/>
        </p:spPr>
        <p:txBody>
          <a:bodyPr wrap="none" anchor="ctr">
            <a:prstTxWarp prst="textNoShape">
              <a:avLst/>
            </a:prstTxWarp>
          </a:bodyPr>
          <a:lstStyle/>
          <a:p>
            <a:endParaRPr lang="en-US"/>
          </a:p>
        </p:txBody>
      </p:sp>
      <p:sp>
        <p:nvSpPr>
          <p:cNvPr id="37893" name="Freeform 5"/>
          <p:cNvSpPr>
            <a:spLocks/>
          </p:cNvSpPr>
          <p:nvPr/>
        </p:nvSpPr>
        <p:spPr bwMode="auto">
          <a:xfrm>
            <a:off x="4918075" y="2505075"/>
            <a:ext cx="1866900" cy="1589088"/>
          </a:xfrm>
          <a:custGeom>
            <a:avLst/>
            <a:gdLst/>
            <a:ahLst/>
            <a:cxnLst>
              <a:cxn ang="0">
                <a:pos x="550" y="42"/>
              </a:cxn>
              <a:cxn ang="0">
                <a:pos x="82" y="60"/>
              </a:cxn>
              <a:cxn ang="0">
                <a:pos x="58" y="402"/>
              </a:cxn>
              <a:cxn ang="0">
                <a:pos x="28" y="720"/>
              </a:cxn>
              <a:cxn ang="0">
                <a:pos x="112" y="870"/>
              </a:cxn>
              <a:cxn ang="0">
                <a:pos x="538" y="876"/>
              </a:cxn>
              <a:cxn ang="0">
                <a:pos x="640" y="1128"/>
              </a:cxn>
              <a:cxn ang="0">
                <a:pos x="1234" y="1098"/>
              </a:cxn>
              <a:cxn ang="0">
                <a:pos x="1276" y="570"/>
              </a:cxn>
              <a:cxn ang="0">
                <a:pos x="1204" y="342"/>
              </a:cxn>
              <a:cxn ang="0">
                <a:pos x="760" y="288"/>
              </a:cxn>
              <a:cxn ang="0">
                <a:pos x="550" y="42"/>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CCFFFF"/>
          </a:solidFill>
          <a:ln w="9525">
            <a:noFill/>
            <a:round/>
            <a:headEnd/>
            <a:tailEnd/>
          </a:ln>
          <a:effectLst/>
        </p:spPr>
        <p:txBody>
          <a:bodyPr wrap="none" anchor="ctr">
            <a:prstTxWarp prst="textNoShape">
              <a:avLst/>
            </a:prstTxWarp>
          </a:bodyPr>
          <a:lstStyle/>
          <a:p>
            <a:endParaRPr lang="en-US"/>
          </a:p>
        </p:txBody>
      </p:sp>
      <p:sp>
        <p:nvSpPr>
          <p:cNvPr id="37894" name="Freeform 6"/>
          <p:cNvSpPr>
            <a:spLocks/>
          </p:cNvSpPr>
          <p:nvPr/>
        </p:nvSpPr>
        <p:spPr bwMode="auto">
          <a:xfrm>
            <a:off x="5286375" y="3956050"/>
            <a:ext cx="2974975" cy="2219325"/>
          </a:xfrm>
          <a:custGeom>
            <a:avLst/>
            <a:gdLst/>
            <a:ahLst/>
            <a:cxnLst>
              <a:cxn ang="0">
                <a:pos x="27" y="652"/>
              </a:cxn>
              <a:cxn ang="0">
                <a:pos x="105" y="76"/>
              </a:cxn>
              <a:cxn ang="0">
                <a:pos x="657" y="196"/>
              </a:cxn>
              <a:cxn ang="0">
                <a:pos x="1209" y="100"/>
              </a:cxn>
              <a:cxn ang="0">
                <a:pos x="2001" y="406"/>
              </a:cxn>
              <a:cxn ang="0">
                <a:pos x="2013" y="1144"/>
              </a:cxn>
              <a:cxn ang="0">
                <a:pos x="1581" y="1600"/>
              </a:cxn>
              <a:cxn ang="0">
                <a:pos x="813" y="1516"/>
              </a:cxn>
              <a:cxn ang="0">
                <a:pos x="501" y="1270"/>
              </a:cxn>
              <a:cxn ang="0">
                <a:pos x="183" y="1066"/>
              </a:cxn>
              <a:cxn ang="0">
                <a:pos x="27" y="652"/>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w="9525">
            <a:noFill/>
            <a:round/>
            <a:headEnd/>
            <a:tailEnd/>
          </a:ln>
          <a:effectLst/>
        </p:spPr>
        <p:txBody>
          <a:bodyPr wrap="none" anchor="ctr">
            <a:prstTxWarp prst="textNoShape">
              <a:avLst/>
            </a:prstTxWarp>
          </a:bodyPr>
          <a:lstStyle/>
          <a:p>
            <a:endParaRPr lang="en-US"/>
          </a:p>
        </p:txBody>
      </p:sp>
      <p:grpSp>
        <p:nvGrpSpPr>
          <p:cNvPr id="2" name="Group 7"/>
          <p:cNvGrpSpPr>
            <a:grpSpLocks/>
          </p:cNvGrpSpPr>
          <p:nvPr/>
        </p:nvGrpSpPr>
        <p:grpSpPr bwMode="auto">
          <a:xfrm>
            <a:off x="5035550" y="2640013"/>
            <a:ext cx="733425" cy="319087"/>
            <a:chOff x="3552" y="246"/>
            <a:chExt cx="527" cy="248"/>
          </a:xfrm>
        </p:grpSpPr>
        <p:graphicFrame>
          <p:nvGraphicFramePr>
            <p:cNvPr id="37896" name="Object 8"/>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85089" name="Clip" r:id="rId3" imgW="1307948" imgH="1084823" progId="">
                    <p:embed/>
                  </p:oleObj>
                </mc:Choice>
                <mc:Fallback>
                  <p:oleObj name="Clip" r:id="rId3" imgW="1307948" imgH="1084823" progId="">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7" name="Object 9"/>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85090" name="Clip" r:id="rId5" imgW="682388" imgH="481084" progId="">
                    <p:embed/>
                  </p:oleObj>
                </mc:Choice>
                <mc:Fallback>
                  <p:oleObj name="Clip" r:id="rId5" imgW="682388" imgH="481084" progId="">
                    <p:embed/>
                    <p:pic>
                      <p:nvPicPr>
                        <p:cNvPr id="0" name="Picture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898" name="Line 10"/>
            <p:cNvSpPr>
              <a:spLocks noChangeShapeType="1"/>
            </p:cNvSpPr>
            <p:nvPr/>
          </p:nvSpPr>
          <p:spPr bwMode="auto">
            <a:xfrm flipV="1">
              <a:off x="3844" y="434"/>
              <a:ext cx="82" cy="2"/>
            </a:xfrm>
            <a:prstGeom prst="line">
              <a:avLst/>
            </a:prstGeom>
            <a:noFill/>
            <a:ln w="19050">
              <a:solidFill>
                <a:schemeClr val="tx1"/>
              </a:solidFill>
              <a:round/>
              <a:headEnd/>
              <a:tailEnd/>
            </a:ln>
            <a:effectLst/>
          </p:spPr>
          <p:txBody>
            <a:bodyPr wrap="none" anchor="ctr">
              <a:prstTxWarp prst="textNoShape">
                <a:avLst/>
              </a:prstTxWarp>
            </a:bodyPr>
            <a:lstStyle/>
            <a:p>
              <a:endParaRPr lang="en-US"/>
            </a:p>
          </p:txBody>
        </p:sp>
      </p:grpSp>
      <p:grpSp>
        <p:nvGrpSpPr>
          <p:cNvPr id="3" name="Group 11"/>
          <p:cNvGrpSpPr>
            <a:grpSpLocks/>
          </p:cNvGrpSpPr>
          <p:nvPr/>
        </p:nvGrpSpPr>
        <p:grpSpPr bwMode="auto">
          <a:xfrm>
            <a:off x="5035550" y="3235325"/>
            <a:ext cx="733425" cy="319088"/>
            <a:chOff x="3552" y="246"/>
            <a:chExt cx="527" cy="248"/>
          </a:xfrm>
        </p:grpSpPr>
        <p:graphicFrame>
          <p:nvGraphicFramePr>
            <p:cNvPr id="37900" name="Object 12"/>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85091" name="Clip" r:id="rId7" imgW="1307948" imgH="1084823" progId="">
                    <p:embed/>
                  </p:oleObj>
                </mc:Choice>
                <mc:Fallback>
                  <p:oleObj name="Clip" r:id="rId7" imgW="1307948" imgH="1084823" progId="">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901" name="Object 13"/>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85092" name="Clip" r:id="rId8" imgW="682388" imgH="481084" progId="">
                    <p:embed/>
                  </p:oleObj>
                </mc:Choice>
                <mc:Fallback>
                  <p:oleObj name="Clip" r:id="rId8" imgW="682388" imgH="481084" progId="">
                    <p:embed/>
                    <p:pic>
                      <p:nvPicPr>
                        <p:cNvPr id="0"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02" name="Line 14"/>
            <p:cNvSpPr>
              <a:spLocks noChangeShapeType="1"/>
            </p:cNvSpPr>
            <p:nvPr/>
          </p:nvSpPr>
          <p:spPr bwMode="auto">
            <a:xfrm flipV="1">
              <a:off x="3844" y="434"/>
              <a:ext cx="82" cy="2"/>
            </a:xfrm>
            <a:prstGeom prst="line">
              <a:avLst/>
            </a:prstGeom>
            <a:noFill/>
            <a:ln w="19050">
              <a:solidFill>
                <a:schemeClr val="tx1"/>
              </a:solidFill>
              <a:round/>
              <a:headEnd/>
              <a:tailEnd/>
            </a:ln>
            <a:effectLst/>
          </p:spPr>
          <p:txBody>
            <a:bodyPr wrap="none" anchor="ctr">
              <a:prstTxWarp prst="textNoShape">
                <a:avLst/>
              </a:prstTxWarp>
            </a:bodyPr>
            <a:lstStyle/>
            <a:p>
              <a:endParaRPr lang="en-US"/>
            </a:p>
          </p:txBody>
        </p:sp>
      </p:grpSp>
      <p:grpSp>
        <p:nvGrpSpPr>
          <p:cNvPr id="4" name="Group 15"/>
          <p:cNvGrpSpPr>
            <a:grpSpLocks/>
          </p:cNvGrpSpPr>
          <p:nvPr/>
        </p:nvGrpSpPr>
        <p:grpSpPr bwMode="auto">
          <a:xfrm>
            <a:off x="5411788" y="3022600"/>
            <a:ext cx="69850" cy="214313"/>
            <a:chOff x="3842" y="406"/>
            <a:chExt cx="51" cy="167"/>
          </a:xfrm>
        </p:grpSpPr>
        <p:sp>
          <p:nvSpPr>
            <p:cNvPr id="37904" name="Oval 16"/>
            <p:cNvSpPr>
              <a:spLocks noChangeArrowheads="1"/>
            </p:cNvSpPr>
            <p:nvPr/>
          </p:nvSpPr>
          <p:spPr bwMode="auto">
            <a:xfrm>
              <a:off x="3842" y="40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sp>
          <p:nvSpPr>
            <p:cNvPr id="37905" name="Oval 17"/>
            <p:cNvSpPr>
              <a:spLocks noChangeArrowheads="1"/>
            </p:cNvSpPr>
            <p:nvPr/>
          </p:nvSpPr>
          <p:spPr bwMode="auto">
            <a:xfrm>
              <a:off x="3844" y="46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sp>
          <p:nvSpPr>
            <p:cNvPr id="37906" name="Oval 18"/>
            <p:cNvSpPr>
              <a:spLocks noChangeArrowheads="1"/>
            </p:cNvSpPr>
            <p:nvPr/>
          </p:nvSpPr>
          <p:spPr bwMode="auto">
            <a:xfrm>
              <a:off x="3846" y="52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grpSp>
      <p:grpSp>
        <p:nvGrpSpPr>
          <p:cNvPr id="5" name="Group 19"/>
          <p:cNvGrpSpPr>
            <a:grpSpLocks/>
          </p:cNvGrpSpPr>
          <p:nvPr/>
        </p:nvGrpSpPr>
        <p:grpSpPr bwMode="auto">
          <a:xfrm>
            <a:off x="5881688" y="3525838"/>
            <a:ext cx="209550" cy="395287"/>
            <a:chOff x="4180" y="783"/>
            <a:chExt cx="150" cy="307"/>
          </a:xfrm>
        </p:grpSpPr>
        <p:sp>
          <p:nvSpPr>
            <p:cNvPr id="37908" name="AutoShape 20"/>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prstTxWarp prst="textNoShape">
                <a:avLst/>
              </a:prstTxWarp>
            </a:bodyPr>
            <a:lstStyle/>
            <a:p>
              <a:endParaRPr lang="en-US"/>
            </a:p>
          </p:txBody>
        </p:sp>
        <p:sp>
          <p:nvSpPr>
            <p:cNvPr id="37909" name="Rectangle 21"/>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prstTxWarp prst="textNoShape">
                <a:avLst/>
              </a:prstTxWarp>
            </a:bodyPr>
            <a:lstStyle/>
            <a:p>
              <a:endParaRPr lang="en-US"/>
            </a:p>
          </p:txBody>
        </p:sp>
        <p:sp>
          <p:nvSpPr>
            <p:cNvPr id="37910" name="Rectangle 2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37911" name="AutoShape 2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37912" name="Line 24"/>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37913" name="Line 25"/>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37914" name="Rectangle 2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endParaRPr lang="en-US"/>
            </a:p>
          </p:txBody>
        </p:sp>
        <p:sp>
          <p:nvSpPr>
            <p:cNvPr id="37915" name="Rectangle 27"/>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grpSp>
      <p:grpSp>
        <p:nvGrpSpPr>
          <p:cNvPr id="6" name="Group 28"/>
          <p:cNvGrpSpPr>
            <a:grpSpLocks/>
          </p:cNvGrpSpPr>
          <p:nvPr/>
        </p:nvGrpSpPr>
        <p:grpSpPr bwMode="auto">
          <a:xfrm rot="-5400000">
            <a:off x="6194425" y="3603625"/>
            <a:ext cx="80963" cy="233363"/>
            <a:chOff x="3842" y="406"/>
            <a:chExt cx="51" cy="167"/>
          </a:xfrm>
        </p:grpSpPr>
        <p:sp>
          <p:nvSpPr>
            <p:cNvPr id="37917" name="Oval 29"/>
            <p:cNvSpPr>
              <a:spLocks noChangeArrowheads="1"/>
            </p:cNvSpPr>
            <p:nvPr/>
          </p:nvSpPr>
          <p:spPr bwMode="auto">
            <a:xfrm>
              <a:off x="3842" y="40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sp>
          <p:nvSpPr>
            <p:cNvPr id="37918" name="Oval 30"/>
            <p:cNvSpPr>
              <a:spLocks noChangeArrowheads="1"/>
            </p:cNvSpPr>
            <p:nvPr/>
          </p:nvSpPr>
          <p:spPr bwMode="auto">
            <a:xfrm>
              <a:off x="3844" y="46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sp>
          <p:nvSpPr>
            <p:cNvPr id="37919" name="Oval 31"/>
            <p:cNvSpPr>
              <a:spLocks noChangeArrowheads="1"/>
            </p:cNvSpPr>
            <p:nvPr/>
          </p:nvSpPr>
          <p:spPr bwMode="auto">
            <a:xfrm>
              <a:off x="3846" y="52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grpSp>
      <p:sp>
        <p:nvSpPr>
          <p:cNvPr id="37920" name="Line 32"/>
          <p:cNvSpPr>
            <a:spLocks noChangeShapeType="1"/>
          </p:cNvSpPr>
          <p:nvPr/>
        </p:nvSpPr>
        <p:spPr bwMode="auto">
          <a:xfrm>
            <a:off x="6018213" y="3433763"/>
            <a:ext cx="495300" cy="1587"/>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7921" name="Line 33"/>
          <p:cNvSpPr>
            <a:spLocks noChangeShapeType="1"/>
          </p:cNvSpPr>
          <p:nvPr/>
        </p:nvSpPr>
        <p:spPr bwMode="auto">
          <a:xfrm>
            <a:off x="6021388" y="3430588"/>
            <a:ext cx="1587" cy="9525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7922" name="Line 34"/>
          <p:cNvSpPr>
            <a:spLocks noChangeShapeType="1"/>
          </p:cNvSpPr>
          <p:nvPr/>
        </p:nvSpPr>
        <p:spPr bwMode="auto">
          <a:xfrm>
            <a:off x="6516688" y="3429000"/>
            <a:ext cx="1587" cy="8255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7923" name="Line 35"/>
          <p:cNvSpPr>
            <a:spLocks noChangeShapeType="1"/>
          </p:cNvSpPr>
          <p:nvPr/>
        </p:nvSpPr>
        <p:spPr bwMode="auto">
          <a:xfrm>
            <a:off x="5718175" y="2894013"/>
            <a:ext cx="288925" cy="265112"/>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7924" name="Line 36"/>
          <p:cNvSpPr>
            <a:spLocks noChangeShapeType="1"/>
          </p:cNvSpPr>
          <p:nvPr/>
        </p:nvSpPr>
        <p:spPr bwMode="auto">
          <a:xfrm flipV="1">
            <a:off x="5730875" y="3179763"/>
            <a:ext cx="276225" cy="3302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7925" name="Line 37"/>
          <p:cNvSpPr>
            <a:spLocks noChangeShapeType="1"/>
          </p:cNvSpPr>
          <p:nvPr/>
        </p:nvSpPr>
        <p:spPr bwMode="auto">
          <a:xfrm flipV="1">
            <a:off x="6257925" y="3265488"/>
            <a:ext cx="1588" cy="163512"/>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grpSp>
        <p:nvGrpSpPr>
          <p:cNvPr id="7" name="Group 38"/>
          <p:cNvGrpSpPr>
            <a:grpSpLocks/>
          </p:cNvGrpSpPr>
          <p:nvPr/>
        </p:nvGrpSpPr>
        <p:grpSpPr bwMode="auto">
          <a:xfrm>
            <a:off x="6386513" y="3513138"/>
            <a:ext cx="209550" cy="395287"/>
            <a:chOff x="4180" y="783"/>
            <a:chExt cx="150" cy="307"/>
          </a:xfrm>
        </p:grpSpPr>
        <p:sp>
          <p:nvSpPr>
            <p:cNvPr id="37927" name="AutoShape 39"/>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prstTxWarp prst="textNoShape">
                <a:avLst/>
              </a:prstTxWarp>
            </a:bodyPr>
            <a:lstStyle/>
            <a:p>
              <a:endParaRPr lang="en-US"/>
            </a:p>
          </p:txBody>
        </p:sp>
        <p:sp>
          <p:nvSpPr>
            <p:cNvPr id="37928" name="Rectangle 40"/>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prstTxWarp prst="textNoShape">
                <a:avLst/>
              </a:prstTxWarp>
            </a:bodyPr>
            <a:lstStyle/>
            <a:p>
              <a:endParaRPr lang="en-US"/>
            </a:p>
          </p:txBody>
        </p:sp>
        <p:sp>
          <p:nvSpPr>
            <p:cNvPr id="37929" name="Rectangle 4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37930" name="AutoShape 4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37931" name="Line 43"/>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37932" name="Line 44"/>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37933" name="Rectangle 4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endParaRPr lang="en-US"/>
            </a:p>
          </p:txBody>
        </p:sp>
        <p:sp>
          <p:nvSpPr>
            <p:cNvPr id="37934" name="Rectangle 46"/>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grpSp>
      <p:grpSp>
        <p:nvGrpSpPr>
          <p:cNvPr id="8" name="Group 47"/>
          <p:cNvGrpSpPr>
            <a:grpSpLocks/>
          </p:cNvGrpSpPr>
          <p:nvPr/>
        </p:nvGrpSpPr>
        <p:grpSpPr bwMode="auto">
          <a:xfrm>
            <a:off x="5419725" y="4122738"/>
            <a:ext cx="479425" cy="925512"/>
            <a:chOff x="3314" y="1248"/>
            <a:chExt cx="344" cy="694"/>
          </a:xfrm>
        </p:grpSpPr>
        <p:graphicFrame>
          <p:nvGraphicFramePr>
            <p:cNvPr id="37936" name="Object 48"/>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85093" name="Clip" r:id="rId9" imgW="1307948" imgH="1084823" progId="">
                    <p:embed/>
                  </p:oleObj>
                </mc:Choice>
                <mc:Fallback>
                  <p:oleObj name="Clip" r:id="rId9" imgW="1307948" imgH="1084823" progId="">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37" name="Line 49"/>
            <p:cNvSpPr>
              <a:spLocks noChangeShapeType="1"/>
            </p:cNvSpPr>
            <p:nvPr/>
          </p:nvSpPr>
          <p:spPr bwMode="auto">
            <a:xfrm flipV="1">
              <a:off x="3606" y="1433"/>
              <a:ext cx="52" cy="5"/>
            </a:xfrm>
            <a:prstGeom prst="line">
              <a:avLst/>
            </a:prstGeom>
            <a:noFill/>
            <a:ln w="19050">
              <a:solidFill>
                <a:schemeClr val="tx1"/>
              </a:solidFill>
              <a:round/>
              <a:headEnd/>
              <a:tailEnd/>
            </a:ln>
            <a:effectLst/>
          </p:spPr>
          <p:txBody>
            <a:bodyPr wrap="none" anchor="ctr">
              <a:prstTxWarp prst="textNoShape">
                <a:avLst/>
              </a:prstTxWarp>
            </a:bodyPr>
            <a:lstStyle/>
            <a:p>
              <a:endParaRPr lang="en-US"/>
            </a:p>
          </p:txBody>
        </p:sp>
        <p:graphicFrame>
          <p:nvGraphicFramePr>
            <p:cNvPr id="37938" name="Object 50"/>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85094" name="Clip" r:id="rId10" imgW="1307948" imgH="1084823" progId="">
                    <p:embed/>
                  </p:oleObj>
                </mc:Choice>
                <mc:Fallback>
                  <p:oleObj name="Clip" r:id="rId10" imgW="1307948" imgH="1084823" progId="">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39" name="Line 51"/>
            <p:cNvSpPr>
              <a:spLocks noChangeShapeType="1"/>
            </p:cNvSpPr>
            <p:nvPr/>
          </p:nvSpPr>
          <p:spPr bwMode="auto">
            <a:xfrm flipV="1">
              <a:off x="3606" y="1882"/>
              <a:ext cx="52" cy="2"/>
            </a:xfrm>
            <a:prstGeom prst="line">
              <a:avLst/>
            </a:prstGeom>
            <a:noFill/>
            <a:ln w="19050">
              <a:solidFill>
                <a:schemeClr val="tx1"/>
              </a:solidFill>
              <a:round/>
              <a:headEnd/>
              <a:tailEnd/>
            </a:ln>
            <a:effectLst/>
          </p:spPr>
          <p:txBody>
            <a:bodyPr wrap="none" anchor="ctr">
              <a:prstTxWarp prst="textNoShape">
                <a:avLst/>
              </a:prstTxWarp>
            </a:bodyPr>
            <a:lstStyle/>
            <a:p>
              <a:endParaRPr lang="en-US"/>
            </a:p>
          </p:txBody>
        </p:sp>
        <p:grpSp>
          <p:nvGrpSpPr>
            <p:cNvPr id="9" name="Group 52"/>
            <p:cNvGrpSpPr>
              <a:grpSpLocks/>
            </p:cNvGrpSpPr>
            <p:nvPr/>
          </p:nvGrpSpPr>
          <p:grpSpPr bwMode="auto">
            <a:xfrm>
              <a:off x="3404" y="1504"/>
              <a:ext cx="51" cy="167"/>
              <a:chOff x="3842" y="406"/>
              <a:chExt cx="51" cy="167"/>
            </a:xfrm>
          </p:grpSpPr>
          <p:sp>
            <p:nvSpPr>
              <p:cNvPr id="37941" name="Oval 53"/>
              <p:cNvSpPr>
                <a:spLocks noChangeArrowheads="1"/>
              </p:cNvSpPr>
              <p:nvPr/>
            </p:nvSpPr>
            <p:spPr bwMode="auto">
              <a:xfrm>
                <a:off x="3842" y="40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sp>
            <p:nvSpPr>
              <p:cNvPr id="37942" name="Oval 54"/>
              <p:cNvSpPr>
                <a:spLocks noChangeArrowheads="1"/>
              </p:cNvSpPr>
              <p:nvPr/>
            </p:nvSpPr>
            <p:spPr bwMode="auto">
              <a:xfrm>
                <a:off x="3844" y="46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sp>
            <p:nvSpPr>
              <p:cNvPr id="37943" name="Oval 55"/>
              <p:cNvSpPr>
                <a:spLocks noChangeArrowheads="1"/>
              </p:cNvSpPr>
              <p:nvPr/>
            </p:nvSpPr>
            <p:spPr bwMode="auto">
              <a:xfrm>
                <a:off x="3846" y="52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grpSp>
        <p:sp>
          <p:nvSpPr>
            <p:cNvPr id="37944" name="Line 56"/>
            <p:cNvSpPr>
              <a:spLocks noChangeShapeType="1"/>
            </p:cNvSpPr>
            <p:nvPr/>
          </p:nvSpPr>
          <p:spPr bwMode="auto">
            <a:xfrm>
              <a:off x="3654" y="1431"/>
              <a:ext cx="0" cy="45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grpSp>
      <p:graphicFrame>
        <p:nvGraphicFramePr>
          <p:cNvPr id="37945" name="Object 57"/>
          <p:cNvGraphicFramePr>
            <a:graphicFrameLocks noChangeAspect="1"/>
          </p:cNvGraphicFramePr>
          <p:nvPr/>
        </p:nvGraphicFramePr>
        <p:xfrm>
          <a:off x="6288088" y="5132388"/>
          <a:ext cx="417512" cy="331787"/>
        </p:xfrm>
        <a:graphic>
          <a:graphicData uri="http://schemas.openxmlformats.org/presentationml/2006/ole">
            <mc:AlternateContent xmlns:mc="http://schemas.openxmlformats.org/markup-compatibility/2006">
              <mc:Choice xmlns:v="urn:schemas-microsoft-com:vml" Requires="v">
                <p:oleObj spid="_x0000_s85095" name="Clip" r:id="rId11" imgW="1307948" imgH="1084823" progId="">
                  <p:embed/>
                </p:oleObj>
              </mc:Choice>
              <mc:Fallback>
                <p:oleObj name="Clip" r:id="rId11" imgW="1307948" imgH="1084823"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8088" y="5132388"/>
                        <a:ext cx="417512" cy="331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946" name="Object 58"/>
          <p:cNvGraphicFramePr>
            <a:graphicFrameLocks noChangeAspect="1"/>
          </p:cNvGraphicFramePr>
          <p:nvPr/>
        </p:nvGraphicFramePr>
        <p:xfrm>
          <a:off x="5673725" y="5121275"/>
          <a:ext cx="415925" cy="330200"/>
        </p:xfrm>
        <a:graphic>
          <a:graphicData uri="http://schemas.openxmlformats.org/presentationml/2006/ole">
            <mc:AlternateContent xmlns:mc="http://schemas.openxmlformats.org/markup-compatibility/2006">
              <mc:Choice xmlns:v="urn:schemas-microsoft-com:vml" Requires="v">
                <p:oleObj spid="_x0000_s85096" name="Clip" r:id="rId12" imgW="1307948" imgH="1084823" progId="">
                  <p:embed/>
                </p:oleObj>
              </mc:Choice>
              <mc:Fallback>
                <p:oleObj name="Clip" r:id="rId12" imgW="1307948" imgH="1084823"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3725" y="5121275"/>
                        <a:ext cx="415925"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47" name="Oval 59"/>
          <p:cNvSpPr>
            <a:spLocks noChangeArrowheads="1"/>
          </p:cNvSpPr>
          <p:nvPr/>
        </p:nvSpPr>
        <p:spPr bwMode="auto">
          <a:xfrm rot="-5400000">
            <a:off x="6090444" y="5225256"/>
            <a:ext cx="63500" cy="65088"/>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sp>
        <p:nvSpPr>
          <p:cNvPr id="37948" name="Oval 60"/>
          <p:cNvSpPr>
            <a:spLocks noChangeArrowheads="1"/>
          </p:cNvSpPr>
          <p:nvPr/>
        </p:nvSpPr>
        <p:spPr bwMode="auto">
          <a:xfrm rot="-5400000">
            <a:off x="6175376" y="5222875"/>
            <a:ext cx="63500" cy="66675"/>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sp>
        <p:nvSpPr>
          <p:cNvPr id="37949" name="Oval 61"/>
          <p:cNvSpPr>
            <a:spLocks noChangeArrowheads="1"/>
          </p:cNvSpPr>
          <p:nvPr/>
        </p:nvSpPr>
        <p:spPr bwMode="auto">
          <a:xfrm rot="-5400000">
            <a:off x="6253162" y="5227638"/>
            <a:ext cx="61913" cy="65088"/>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sp>
        <p:nvSpPr>
          <p:cNvPr id="37950" name="Line 62"/>
          <p:cNvSpPr>
            <a:spLocks noChangeShapeType="1"/>
          </p:cNvSpPr>
          <p:nvPr/>
        </p:nvSpPr>
        <p:spPr bwMode="auto">
          <a:xfrm rot="-5400000">
            <a:off x="6512719" y="5107782"/>
            <a:ext cx="60325" cy="1587"/>
          </a:xfrm>
          <a:prstGeom prst="line">
            <a:avLst/>
          </a:prstGeom>
          <a:noFill/>
          <a:ln w="19050">
            <a:solidFill>
              <a:schemeClr val="tx1"/>
            </a:solidFill>
            <a:round/>
            <a:headEnd/>
            <a:tailEnd/>
          </a:ln>
          <a:effectLst/>
        </p:spPr>
        <p:txBody>
          <a:bodyPr wrap="none" anchor="ctr">
            <a:prstTxWarp prst="textNoShape">
              <a:avLst/>
            </a:prstTxWarp>
          </a:bodyPr>
          <a:lstStyle/>
          <a:p>
            <a:endParaRPr lang="en-US"/>
          </a:p>
        </p:txBody>
      </p:sp>
      <p:sp>
        <p:nvSpPr>
          <p:cNvPr id="37951" name="Line 63"/>
          <p:cNvSpPr>
            <a:spLocks noChangeShapeType="1"/>
          </p:cNvSpPr>
          <p:nvPr/>
        </p:nvSpPr>
        <p:spPr bwMode="auto">
          <a:xfrm rot="5400000" flipH="1">
            <a:off x="5886450" y="5099050"/>
            <a:ext cx="63500" cy="0"/>
          </a:xfrm>
          <a:prstGeom prst="line">
            <a:avLst/>
          </a:prstGeom>
          <a:noFill/>
          <a:ln w="19050">
            <a:solidFill>
              <a:schemeClr val="tx1"/>
            </a:solidFill>
            <a:round/>
            <a:headEnd/>
            <a:tailEnd/>
          </a:ln>
          <a:effectLst/>
        </p:spPr>
        <p:txBody>
          <a:bodyPr wrap="none" anchor="ctr">
            <a:prstTxWarp prst="textNoShape">
              <a:avLst/>
            </a:prstTxWarp>
          </a:bodyPr>
          <a:lstStyle/>
          <a:p>
            <a:endParaRPr lang="en-US"/>
          </a:p>
        </p:txBody>
      </p:sp>
      <p:sp>
        <p:nvSpPr>
          <p:cNvPr id="37952" name="Line 64"/>
          <p:cNvSpPr>
            <a:spLocks noChangeShapeType="1"/>
          </p:cNvSpPr>
          <p:nvPr/>
        </p:nvSpPr>
        <p:spPr bwMode="auto">
          <a:xfrm rot="16200000" flipV="1">
            <a:off x="6233319" y="4760119"/>
            <a:ext cx="0" cy="627062"/>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7953" name="Line 65"/>
          <p:cNvSpPr>
            <a:spLocks noChangeShapeType="1"/>
          </p:cNvSpPr>
          <p:nvPr/>
        </p:nvSpPr>
        <p:spPr bwMode="auto">
          <a:xfrm flipV="1">
            <a:off x="5899150" y="4699000"/>
            <a:ext cx="93663" cy="3175"/>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7954" name="Line 66"/>
          <p:cNvSpPr>
            <a:spLocks noChangeShapeType="1"/>
          </p:cNvSpPr>
          <p:nvPr/>
        </p:nvSpPr>
        <p:spPr bwMode="auto">
          <a:xfrm>
            <a:off x="6500813" y="4745038"/>
            <a:ext cx="303212" cy="385762"/>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7955" name="Line 67"/>
          <p:cNvSpPr>
            <a:spLocks noChangeShapeType="1"/>
          </p:cNvSpPr>
          <p:nvPr/>
        </p:nvSpPr>
        <p:spPr bwMode="auto">
          <a:xfrm flipH="1">
            <a:off x="7296150" y="4741863"/>
            <a:ext cx="279400" cy="392112"/>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graphicFrame>
        <p:nvGraphicFramePr>
          <p:cNvPr id="37956" name="Object 68"/>
          <p:cNvGraphicFramePr>
            <a:graphicFrameLocks noChangeAspect="1"/>
          </p:cNvGraphicFramePr>
          <p:nvPr/>
        </p:nvGraphicFramePr>
        <p:xfrm>
          <a:off x="7473950" y="4294188"/>
          <a:ext cx="203200" cy="241300"/>
        </p:xfrm>
        <a:graphic>
          <a:graphicData uri="http://schemas.openxmlformats.org/presentationml/2006/ole">
            <mc:AlternateContent xmlns:mc="http://schemas.openxmlformats.org/markup-compatibility/2006">
              <mc:Choice xmlns:v="urn:schemas-microsoft-com:vml" Requires="v">
                <p:oleObj spid="_x0000_s85097" name="Clip" r:id="rId13" imgW="983488" imgH="1209040" progId="">
                  <p:embed/>
                </p:oleObj>
              </mc:Choice>
              <mc:Fallback>
                <p:oleObj name="Clip" r:id="rId13" imgW="983488" imgH="1209040" progId="">
                  <p:embed/>
                  <p:pic>
                    <p:nvPicPr>
                      <p:cNvPr id="0"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73950" y="4294188"/>
                        <a:ext cx="2032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957" name="Object 69"/>
          <p:cNvGraphicFramePr>
            <a:graphicFrameLocks noChangeAspect="1"/>
          </p:cNvGraphicFramePr>
          <p:nvPr/>
        </p:nvGraphicFramePr>
        <p:xfrm>
          <a:off x="6137275" y="4375150"/>
          <a:ext cx="203200" cy="239713"/>
        </p:xfrm>
        <a:graphic>
          <a:graphicData uri="http://schemas.openxmlformats.org/presentationml/2006/ole">
            <mc:AlternateContent xmlns:mc="http://schemas.openxmlformats.org/markup-compatibility/2006">
              <mc:Choice xmlns:v="urn:schemas-microsoft-com:vml" Requires="v">
                <p:oleObj spid="_x0000_s85098" name="Clip" r:id="rId15" imgW="983488" imgH="1209040" progId="">
                  <p:embed/>
                </p:oleObj>
              </mc:Choice>
              <mc:Fallback>
                <p:oleObj name="Clip" r:id="rId15" imgW="983488" imgH="1209040" progId="">
                  <p:embed/>
                  <p:pic>
                    <p:nvPicPr>
                      <p:cNvPr id="0"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37275" y="4375150"/>
                        <a:ext cx="203200" cy="239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58" name="Freeform 70"/>
          <p:cNvSpPr>
            <a:spLocks/>
          </p:cNvSpPr>
          <p:nvPr/>
        </p:nvSpPr>
        <p:spPr bwMode="auto">
          <a:xfrm>
            <a:off x="6218238" y="4149725"/>
            <a:ext cx="1354137" cy="304800"/>
          </a:xfrm>
          <a:custGeom>
            <a:avLst/>
            <a:gdLst/>
            <a:ahLst/>
            <a:cxnLst>
              <a:cxn ang="0">
                <a:pos x="0" y="228"/>
              </a:cxn>
              <a:cxn ang="0">
                <a:pos x="432" y="9"/>
              </a:cxn>
              <a:cxn ang="0">
                <a:pos x="972" y="171"/>
              </a:cxn>
            </a:cxnLst>
            <a:rect l="0" t="0" r="r" b="b"/>
            <a:pathLst>
              <a:path w="972" h="228">
                <a:moveTo>
                  <a:pt x="0" y="228"/>
                </a:moveTo>
                <a:cubicBezTo>
                  <a:pt x="135" y="123"/>
                  <a:pt x="270" y="18"/>
                  <a:pt x="432" y="9"/>
                </a:cubicBezTo>
                <a:cubicBezTo>
                  <a:pt x="594" y="0"/>
                  <a:pt x="783" y="85"/>
                  <a:pt x="972" y="171"/>
                </a:cubicBezTo>
              </a:path>
            </a:pathLst>
          </a:custGeom>
          <a:noFill/>
          <a:ln w="19050" cap="flat" cmpd="sng">
            <a:solidFill>
              <a:schemeClr val="tx1"/>
            </a:solidFill>
            <a:prstDash val="dash"/>
            <a:round/>
            <a:headEnd/>
            <a:tailEnd/>
          </a:ln>
          <a:effectLst/>
        </p:spPr>
        <p:txBody>
          <a:bodyPr wrap="none" anchor="ctr">
            <a:prstTxWarp prst="textNoShape">
              <a:avLst/>
            </a:prstTxWarp>
          </a:bodyPr>
          <a:lstStyle/>
          <a:p>
            <a:endParaRPr lang="en-US"/>
          </a:p>
        </p:txBody>
      </p:sp>
      <p:grpSp>
        <p:nvGrpSpPr>
          <p:cNvPr id="10" name="Group 71"/>
          <p:cNvGrpSpPr>
            <a:grpSpLocks/>
          </p:cNvGrpSpPr>
          <p:nvPr/>
        </p:nvGrpSpPr>
        <p:grpSpPr bwMode="auto">
          <a:xfrm>
            <a:off x="6484938" y="5572125"/>
            <a:ext cx="406400" cy="427038"/>
            <a:chOff x="2870" y="1518"/>
            <a:chExt cx="292" cy="320"/>
          </a:xfrm>
        </p:grpSpPr>
        <p:graphicFrame>
          <p:nvGraphicFramePr>
            <p:cNvPr id="37960" name="Object 72"/>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5099" name="Clip" r:id="rId16" imgW="827508" imgH="841085" progId="">
                    <p:embed/>
                  </p:oleObj>
                </mc:Choice>
                <mc:Fallback>
                  <p:oleObj name="Clip" r:id="rId16" imgW="827508" imgH="841085" progId="">
                    <p:embed/>
                    <p:pic>
                      <p:nvPicPr>
                        <p:cNvPr id="0" name="Picture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961" name="Object 73"/>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5100" name="Clip" r:id="rId18" imgW="1268977" imgH="1200107" progId="">
                    <p:embed/>
                  </p:oleObj>
                </mc:Choice>
                <mc:Fallback>
                  <p:oleObj name="Clip" r:id="rId18" imgW="1268977" imgH="1200107" progId="">
                    <p:embed/>
                    <p:pic>
                      <p:nvPicPr>
                        <p:cNvPr id="0" name="Picture 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1" name="Group 74"/>
          <p:cNvGrpSpPr>
            <a:grpSpLocks/>
          </p:cNvGrpSpPr>
          <p:nvPr/>
        </p:nvGrpSpPr>
        <p:grpSpPr bwMode="auto">
          <a:xfrm>
            <a:off x="7262813" y="5603875"/>
            <a:ext cx="406400" cy="427038"/>
            <a:chOff x="2870" y="1518"/>
            <a:chExt cx="292" cy="320"/>
          </a:xfrm>
        </p:grpSpPr>
        <p:graphicFrame>
          <p:nvGraphicFramePr>
            <p:cNvPr id="37963" name="Object 7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5101" name="Clip" r:id="rId20" imgW="827508" imgH="841085" progId="">
                    <p:embed/>
                  </p:oleObj>
                </mc:Choice>
                <mc:Fallback>
                  <p:oleObj name="Clip" r:id="rId20" imgW="827508" imgH="841085" progId="">
                    <p:embed/>
                    <p:pic>
                      <p:nvPicPr>
                        <p:cNvPr id="0" name="Picture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964" name="Object 7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5102" name="Clip" r:id="rId21" imgW="1268977" imgH="1200107" progId="">
                    <p:embed/>
                  </p:oleObj>
                </mc:Choice>
                <mc:Fallback>
                  <p:oleObj name="Clip" r:id="rId21" imgW="1268977" imgH="1200107" progId="">
                    <p:embed/>
                    <p:pic>
                      <p:nvPicPr>
                        <p:cNvPr id="0" name="Picture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 name="Group 77"/>
          <p:cNvGrpSpPr>
            <a:grpSpLocks/>
          </p:cNvGrpSpPr>
          <p:nvPr/>
        </p:nvGrpSpPr>
        <p:grpSpPr bwMode="auto">
          <a:xfrm>
            <a:off x="6848475" y="5319713"/>
            <a:ext cx="379413" cy="376237"/>
            <a:chOff x="4733" y="2082"/>
            <a:chExt cx="272" cy="282"/>
          </a:xfrm>
        </p:grpSpPr>
        <p:graphicFrame>
          <p:nvGraphicFramePr>
            <p:cNvPr id="37966" name="Object 78"/>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85103" name="Clip" r:id="rId22" imgW="827508" imgH="841085" progId="">
                    <p:embed/>
                  </p:oleObj>
                </mc:Choice>
                <mc:Fallback>
                  <p:oleObj name="Clip" r:id="rId22" imgW="827508" imgH="841085" progId="">
                    <p:embed/>
                    <p:pic>
                      <p:nvPicPr>
                        <p:cNvPr id="0" name="Picture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67" name="Rectangle 79"/>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a:p>
          </p:txBody>
        </p:sp>
      </p:grpSp>
      <p:sp>
        <p:nvSpPr>
          <p:cNvPr id="37968" name="Line 80"/>
          <p:cNvSpPr>
            <a:spLocks noChangeShapeType="1"/>
          </p:cNvSpPr>
          <p:nvPr/>
        </p:nvSpPr>
        <p:spPr bwMode="auto">
          <a:xfrm>
            <a:off x="7154863" y="5222875"/>
            <a:ext cx="0" cy="2286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grpSp>
        <p:nvGrpSpPr>
          <p:cNvPr id="13" name="Group 81"/>
          <p:cNvGrpSpPr>
            <a:grpSpLocks/>
          </p:cNvGrpSpPr>
          <p:nvPr/>
        </p:nvGrpSpPr>
        <p:grpSpPr bwMode="auto">
          <a:xfrm>
            <a:off x="7875588" y="4646613"/>
            <a:ext cx="207962" cy="409575"/>
            <a:chOff x="4180" y="783"/>
            <a:chExt cx="150" cy="307"/>
          </a:xfrm>
        </p:grpSpPr>
        <p:sp>
          <p:nvSpPr>
            <p:cNvPr id="37970" name="AutoShape 82"/>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prstTxWarp prst="textNoShape">
                <a:avLst/>
              </a:prstTxWarp>
            </a:bodyPr>
            <a:lstStyle/>
            <a:p>
              <a:endParaRPr lang="en-US"/>
            </a:p>
          </p:txBody>
        </p:sp>
        <p:sp>
          <p:nvSpPr>
            <p:cNvPr id="37971" name="Rectangle 83"/>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prstTxWarp prst="textNoShape">
                <a:avLst/>
              </a:prstTxWarp>
            </a:bodyPr>
            <a:lstStyle/>
            <a:p>
              <a:endParaRPr lang="en-US"/>
            </a:p>
          </p:txBody>
        </p:sp>
        <p:sp>
          <p:nvSpPr>
            <p:cNvPr id="37972" name="Rectangle 8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37973" name="AutoShape 8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37974" name="Line 86"/>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37975" name="Line 87"/>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37976" name="Rectangle 8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endParaRPr lang="en-US"/>
            </a:p>
          </p:txBody>
        </p:sp>
        <p:sp>
          <p:nvSpPr>
            <p:cNvPr id="37977" name="Rectangle 89"/>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grpSp>
      <p:grpSp>
        <p:nvGrpSpPr>
          <p:cNvPr id="14" name="Group 90"/>
          <p:cNvGrpSpPr>
            <a:grpSpLocks/>
          </p:cNvGrpSpPr>
          <p:nvPr/>
        </p:nvGrpSpPr>
        <p:grpSpPr bwMode="auto">
          <a:xfrm>
            <a:off x="7862888" y="5091113"/>
            <a:ext cx="207962" cy="409575"/>
            <a:chOff x="4180" y="783"/>
            <a:chExt cx="150" cy="307"/>
          </a:xfrm>
        </p:grpSpPr>
        <p:sp>
          <p:nvSpPr>
            <p:cNvPr id="37979" name="AutoShape 91"/>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prstTxWarp prst="textNoShape">
                <a:avLst/>
              </a:prstTxWarp>
            </a:bodyPr>
            <a:lstStyle/>
            <a:p>
              <a:endParaRPr lang="en-US"/>
            </a:p>
          </p:txBody>
        </p:sp>
        <p:sp>
          <p:nvSpPr>
            <p:cNvPr id="37980" name="Rectangle 92"/>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prstTxWarp prst="textNoShape">
                <a:avLst/>
              </a:prstTxWarp>
            </a:bodyPr>
            <a:lstStyle/>
            <a:p>
              <a:endParaRPr lang="en-US"/>
            </a:p>
          </p:txBody>
        </p:sp>
        <p:sp>
          <p:nvSpPr>
            <p:cNvPr id="37981" name="Rectangle 9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37982" name="AutoShape 9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37983" name="Line 95"/>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37984" name="Line 96"/>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37985" name="Rectangle 9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endParaRPr lang="en-US"/>
            </a:p>
          </p:txBody>
        </p:sp>
        <p:sp>
          <p:nvSpPr>
            <p:cNvPr id="37986" name="Rectangle 98"/>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grpSp>
      <p:sp>
        <p:nvSpPr>
          <p:cNvPr id="37987" name="Line 99"/>
          <p:cNvSpPr>
            <a:spLocks noChangeShapeType="1"/>
          </p:cNvSpPr>
          <p:nvPr/>
        </p:nvSpPr>
        <p:spPr bwMode="auto">
          <a:xfrm rot="5400000" flipH="1">
            <a:off x="7489031" y="5020469"/>
            <a:ext cx="611188" cy="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7988" name="Line 100"/>
          <p:cNvSpPr>
            <a:spLocks noChangeShapeType="1"/>
          </p:cNvSpPr>
          <p:nvPr/>
        </p:nvSpPr>
        <p:spPr bwMode="auto">
          <a:xfrm rot="-5400000">
            <a:off x="7843044" y="5272881"/>
            <a:ext cx="0" cy="103188"/>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7989" name="Line 101"/>
          <p:cNvSpPr>
            <a:spLocks noChangeShapeType="1"/>
          </p:cNvSpPr>
          <p:nvPr/>
        </p:nvSpPr>
        <p:spPr bwMode="auto">
          <a:xfrm rot="-5400000">
            <a:off x="7832725" y="4803775"/>
            <a:ext cx="0" cy="889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7990" name="Line 102"/>
          <p:cNvSpPr>
            <a:spLocks noChangeShapeType="1"/>
          </p:cNvSpPr>
          <p:nvPr/>
        </p:nvSpPr>
        <p:spPr bwMode="auto">
          <a:xfrm flipV="1">
            <a:off x="6511925" y="2944813"/>
            <a:ext cx="458788" cy="207962"/>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7991" name="Line 103"/>
          <p:cNvSpPr>
            <a:spLocks noChangeShapeType="1"/>
          </p:cNvSpPr>
          <p:nvPr/>
        </p:nvSpPr>
        <p:spPr bwMode="auto">
          <a:xfrm>
            <a:off x="7446963" y="2928938"/>
            <a:ext cx="485775" cy="207962"/>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7992" name="Line 104"/>
          <p:cNvSpPr>
            <a:spLocks noChangeShapeType="1"/>
          </p:cNvSpPr>
          <p:nvPr/>
        </p:nvSpPr>
        <p:spPr bwMode="auto">
          <a:xfrm flipH="1">
            <a:off x="7966075" y="3265488"/>
            <a:ext cx="241300" cy="681037"/>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7993" name="Line 105"/>
          <p:cNvSpPr>
            <a:spLocks noChangeShapeType="1"/>
          </p:cNvSpPr>
          <p:nvPr/>
        </p:nvSpPr>
        <p:spPr bwMode="auto">
          <a:xfrm>
            <a:off x="7196138" y="3041650"/>
            <a:ext cx="0" cy="4318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7994" name="Line 106"/>
          <p:cNvSpPr>
            <a:spLocks noChangeShapeType="1"/>
          </p:cNvSpPr>
          <p:nvPr/>
        </p:nvSpPr>
        <p:spPr bwMode="auto">
          <a:xfrm>
            <a:off x="7221538" y="3689350"/>
            <a:ext cx="534987" cy="3683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7995" name="Line 107"/>
          <p:cNvSpPr>
            <a:spLocks noChangeShapeType="1"/>
          </p:cNvSpPr>
          <p:nvPr/>
        </p:nvSpPr>
        <p:spPr bwMode="auto">
          <a:xfrm flipH="1">
            <a:off x="7681913" y="4154488"/>
            <a:ext cx="266700" cy="360362"/>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7996" name="Line 108"/>
          <p:cNvSpPr>
            <a:spLocks noChangeShapeType="1"/>
          </p:cNvSpPr>
          <p:nvPr/>
        </p:nvSpPr>
        <p:spPr bwMode="auto">
          <a:xfrm flipH="1">
            <a:off x="7454900" y="3233738"/>
            <a:ext cx="560388" cy="384175"/>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7997" name="Line 109"/>
          <p:cNvSpPr>
            <a:spLocks noChangeShapeType="1"/>
          </p:cNvSpPr>
          <p:nvPr/>
        </p:nvSpPr>
        <p:spPr bwMode="auto">
          <a:xfrm flipH="1">
            <a:off x="7464425" y="2673350"/>
            <a:ext cx="350838" cy="255588"/>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7998" name="Line 110"/>
          <p:cNvSpPr>
            <a:spLocks noChangeShapeType="1"/>
          </p:cNvSpPr>
          <p:nvPr/>
        </p:nvSpPr>
        <p:spPr bwMode="auto">
          <a:xfrm flipH="1">
            <a:off x="8181975" y="2849563"/>
            <a:ext cx="201613" cy="176212"/>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7999" name="Text Box 111"/>
          <p:cNvSpPr txBox="1">
            <a:spLocks noChangeArrowheads="1"/>
          </p:cNvSpPr>
          <p:nvPr/>
        </p:nvSpPr>
        <p:spPr bwMode="auto">
          <a:xfrm>
            <a:off x="5419725" y="2487613"/>
            <a:ext cx="1239838" cy="396875"/>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000" u="none">
                <a:solidFill>
                  <a:srgbClr val="FF0000"/>
                </a:solidFill>
                <a:latin typeface="Comic Sans MS" pitchFamily="-106" charset="0"/>
              </a:rPr>
              <a:t>local ISP</a:t>
            </a:r>
            <a:endParaRPr lang="en-US" sz="2400" u="none">
              <a:latin typeface="Comic Sans MS" pitchFamily="-106" charset="0"/>
            </a:endParaRPr>
          </a:p>
        </p:txBody>
      </p:sp>
      <p:sp>
        <p:nvSpPr>
          <p:cNvPr id="38000" name="Text Box 112"/>
          <p:cNvSpPr txBox="1">
            <a:spLocks noChangeArrowheads="1"/>
          </p:cNvSpPr>
          <p:nvPr/>
        </p:nvSpPr>
        <p:spPr bwMode="auto">
          <a:xfrm>
            <a:off x="5353050" y="5499100"/>
            <a:ext cx="1176338" cy="701675"/>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000" u="none">
                <a:solidFill>
                  <a:srgbClr val="FF0000"/>
                </a:solidFill>
                <a:latin typeface="Comic Sans MS" pitchFamily="-106" charset="0"/>
              </a:rPr>
              <a:t>company</a:t>
            </a:r>
          </a:p>
          <a:p>
            <a:pPr algn="l" eaLnBrk="0" hangingPunct="0"/>
            <a:r>
              <a:rPr lang="en-US" sz="2000" u="none">
                <a:solidFill>
                  <a:srgbClr val="FF0000"/>
                </a:solidFill>
                <a:latin typeface="Comic Sans MS" pitchFamily="-106" charset="0"/>
              </a:rPr>
              <a:t>network</a:t>
            </a:r>
            <a:endParaRPr lang="en-US" sz="2400" u="none">
              <a:latin typeface="Comic Sans MS" pitchFamily="-106" charset="0"/>
            </a:endParaRPr>
          </a:p>
        </p:txBody>
      </p:sp>
      <p:sp>
        <p:nvSpPr>
          <p:cNvPr id="38001" name="Text Box 113"/>
          <p:cNvSpPr txBox="1">
            <a:spLocks noChangeArrowheads="1"/>
          </p:cNvSpPr>
          <p:nvPr/>
        </p:nvSpPr>
        <p:spPr bwMode="auto">
          <a:xfrm>
            <a:off x="6948488" y="3640138"/>
            <a:ext cx="1641475" cy="396875"/>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000" u="none">
                <a:solidFill>
                  <a:srgbClr val="FF0000"/>
                </a:solidFill>
                <a:latin typeface="Comic Sans MS" pitchFamily="-106" charset="0"/>
              </a:rPr>
              <a:t>regional ISP</a:t>
            </a:r>
          </a:p>
        </p:txBody>
      </p:sp>
      <p:grpSp>
        <p:nvGrpSpPr>
          <p:cNvPr id="15" name="Group 114"/>
          <p:cNvGrpSpPr>
            <a:grpSpLocks/>
          </p:cNvGrpSpPr>
          <p:nvPr/>
        </p:nvGrpSpPr>
        <p:grpSpPr bwMode="auto">
          <a:xfrm>
            <a:off x="5851525" y="1243013"/>
            <a:ext cx="501650" cy="233362"/>
            <a:chOff x="3600" y="219"/>
            <a:chExt cx="360" cy="175"/>
          </a:xfrm>
        </p:grpSpPr>
        <p:sp>
          <p:nvSpPr>
            <p:cNvPr id="38003" name="Oval 11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38004" name="Line 116"/>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8005" name="Line 117"/>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8006" name="Rectangle 118"/>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eaLnBrk="0" hangingPunct="0"/>
              <a:endParaRPr lang="en-US" sz="2400" u="none">
                <a:latin typeface="Comic Sans MS" pitchFamily="-106" charset="0"/>
              </a:endParaRPr>
            </a:p>
          </p:txBody>
        </p:sp>
        <p:sp>
          <p:nvSpPr>
            <p:cNvPr id="38007" name="Oval 11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grpSp>
          <p:nvGrpSpPr>
            <p:cNvPr id="16" name="Group 120"/>
            <p:cNvGrpSpPr>
              <a:grpSpLocks/>
            </p:cNvGrpSpPr>
            <p:nvPr/>
          </p:nvGrpSpPr>
          <p:grpSpPr bwMode="auto">
            <a:xfrm>
              <a:off x="3686" y="244"/>
              <a:ext cx="177" cy="66"/>
              <a:chOff x="2848" y="848"/>
              <a:chExt cx="140" cy="98"/>
            </a:xfrm>
          </p:grpSpPr>
          <p:sp>
            <p:nvSpPr>
              <p:cNvPr id="38009" name="Line 12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8010" name="Line 12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8011" name="Line 123"/>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nvGrpSpPr>
            <p:cNvPr id="17" name="Group 124"/>
            <p:cNvGrpSpPr>
              <a:grpSpLocks/>
            </p:cNvGrpSpPr>
            <p:nvPr/>
          </p:nvGrpSpPr>
          <p:grpSpPr bwMode="auto">
            <a:xfrm flipV="1">
              <a:off x="3686" y="243"/>
              <a:ext cx="177" cy="66"/>
              <a:chOff x="2848" y="848"/>
              <a:chExt cx="140" cy="98"/>
            </a:xfrm>
          </p:grpSpPr>
          <p:sp>
            <p:nvSpPr>
              <p:cNvPr id="38013" name="Line 125"/>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8014" name="Line 126"/>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8015" name="Line 127"/>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grpSp>
        <p:nvGrpSpPr>
          <p:cNvPr id="18" name="Group 128"/>
          <p:cNvGrpSpPr>
            <a:grpSpLocks/>
          </p:cNvGrpSpPr>
          <p:nvPr/>
        </p:nvGrpSpPr>
        <p:grpSpPr bwMode="auto">
          <a:xfrm>
            <a:off x="5861050" y="1819275"/>
            <a:ext cx="209550" cy="409575"/>
            <a:chOff x="4180" y="783"/>
            <a:chExt cx="150" cy="307"/>
          </a:xfrm>
        </p:grpSpPr>
        <p:sp>
          <p:nvSpPr>
            <p:cNvPr id="38017" name="AutoShape 129"/>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prstTxWarp prst="textNoShape">
                <a:avLst/>
              </a:prstTxWarp>
            </a:bodyPr>
            <a:lstStyle/>
            <a:p>
              <a:endParaRPr lang="en-US"/>
            </a:p>
          </p:txBody>
        </p:sp>
        <p:sp>
          <p:nvSpPr>
            <p:cNvPr id="38018" name="Rectangle 130"/>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prstTxWarp prst="textNoShape">
                <a:avLst/>
              </a:prstTxWarp>
            </a:bodyPr>
            <a:lstStyle/>
            <a:p>
              <a:endParaRPr lang="en-US"/>
            </a:p>
          </p:txBody>
        </p:sp>
        <p:sp>
          <p:nvSpPr>
            <p:cNvPr id="38019" name="Rectangle 13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38020" name="AutoShape 13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38021" name="Line 133"/>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38022" name="Line 134"/>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38023" name="Rectangle 13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endParaRPr lang="en-US"/>
            </a:p>
          </p:txBody>
        </p:sp>
        <p:sp>
          <p:nvSpPr>
            <p:cNvPr id="38024" name="Rectangle 136"/>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grpSp>
      <p:graphicFrame>
        <p:nvGraphicFramePr>
          <p:cNvPr id="38025" name="Object 137"/>
          <p:cNvGraphicFramePr>
            <a:graphicFrameLocks noChangeAspect="1"/>
          </p:cNvGraphicFramePr>
          <p:nvPr/>
        </p:nvGraphicFramePr>
        <p:xfrm>
          <a:off x="7115175" y="1296988"/>
          <a:ext cx="417513" cy="319087"/>
        </p:xfrm>
        <a:graphic>
          <a:graphicData uri="http://schemas.openxmlformats.org/presentationml/2006/ole">
            <mc:AlternateContent xmlns:mc="http://schemas.openxmlformats.org/markup-compatibility/2006">
              <mc:Choice xmlns:v="urn:schemas-microsoft-com:vml" Requires="v">
                <p:oleObj spid="_x0000_s85104" name="Clip" r:id="rId23" imgW="1307948" imgH="1084823" progId="">
                  <p:embed/>
                </p:oleObj>
              </mc:Choice>
              <mc:Fallback>
                <p:oleObj name="Clip" r:id="rId23" imgW="1307948" imgH="1084823" progId="">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5175" y="1296988"/>
                        <a:ext cx="417513" cy="319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9" name="Group 138"/>
          <p:cNvGrpSpPr>
            <a:grpSpLocks/>
          </p:cNvGrpSpPr>
          <p:nvPr/>
        </p:nvGrpSpPr>
        <p:grpSpPr bwMode="auto">
          <a:xfrm>
            <a:off x="7053263" y="1903413"/>
            <a:ext cx="406400" cy="427037"/>
            <a:chOff x="2870" y="1518"/>
            <a:chExt cx="292" cy="320"/>
          </a:xfrm>
        </p:grpSpPr>
        <p:graphicFrame>
          <p:nvGraphicFramePr>
            <p:cNvPr id="38027" name="Object 139"/>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5105" name="Clip" r:id="rId24" imgW="827508" imgH="841085" progId="">
                    <p:embed/>
                  </p:oleObj>
                </mc:Choice>
                <mc:Fallback>
                  <p:oleObj name="Clip" r:id="rId24" imgW="827508" imgH="841085" progId="">
                    <p:embed/>
                    <p:pic>
                      <p:nvPicPr>
                        <p:cNvPr id="0" name="Picture 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028" name="Object 140"/>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5106" name="Clip" r:id="rId25" imgW="1268977" imgH="1200107" progId="">
                    <p:embed/>
                  </p:oleObj>
                </mc:Choice>
                <mc:Fallback>
                  <p:oleObj name="Clip" r:id="rId25" imgW="1268977" imgH="1200107" progId="">
                    <p:embed/>
                    <p:pic>
                      <p:nvPicPr>
                        <p:cNvPr id="0" name="Picture 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0" name="Group 141"/>
          <p:cNvGrpSpPr>
            <a:grpSpLocks/>
          </p:cNvGrpSpPr>
          <p:nvPr/>
        </p:nvGrpSpPr>
        <p:grpSpPr bwMode="auto">
          <a:xfrm>
            <a:off x="5992813" y="3041650"/>
            <a:ext cx="501650" cy="233363"/>
            <a:chOff x="3600" y="219"/>
            <a:chExt cx="360" cy="175"/>
          </a:xfrm>
        </p:grpSpPr>
        <p:sp>
          <p:nvSpPr>
            <p:cNvPr id="38030" name="Oval 14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38031" name="Line 143"/>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8032" name="Line 144"/>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8033" name="Rectangle 145"/>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eaLnBrk="0" hangingPunct="0"/>
              <a:endParaRPr lang="en-US" sz="2400" u="none">
                <a:latin typeface="Comic Sans MS" pitchFamily="-106" charset="0"/>
              </a:endParaRPr>
            </a:p>
          </p:txBody>
        </p:sp>
        <p:sp>
          <p:nvSpPr>
            <p:cNvPr id="38034" name="Oval 14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grpSp>
          <p:nvGrpSpPr>
            <p:cNvPr id="21" name="Group 147"/>
            <p:cNvGrpSpPr>
              <a:grpSpLocks/>
            </p:cNvGrpSpPr>
            <p:nvPr/>
          </p:nvGrpSpPr>
          <p:grpSpPr bwMode="auto">
            <a:xfrm>
              <a:off x="3686" y="244"/>
              <a:ext cx="177" cy="66"/>
              <a:chOff x="2848" y="848"/>
              <a:chExt cx="140" cy="98"/>
            </a:xfrm>
          </p:grpSpPr>
          <p:sp>
            <p:nvSpPr>
              <p:cNvPr id="38036" name="Line 148"/>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8037" name="Line 149"/>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8038" name="Line 150"/>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nvGrpSpPr>
            <p:cNvPr id="22" name="Group 151"/>
            <p:cNvGrpSpPr>
              <a:grpSpLocks/>
            </p:cNvGrpSpPr>
            <p:nvPr/>
          </p:nvGrpSpPr>
          <p:grpSpPr bwMode="auto">
            <a:xfrm flipV="1">
              <a:off x="3686" y="243"/>
              <a:ext cx="177" cy="66"/>
              <a:chOff x="2848" y="848"/>
              <a:chExt cx="140" cy="98"/>
            </a:xfrm>
          </p:grpSpPr>
          <p:sp>
            <p:nvSpPr>
              <p:cNvPr id="38040" name="Line 15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8041" name="Line 15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8042" name="Line 15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grpSp>
        <p:nvGrpSpPr>
          <p:cNvPr id="23" name="Group 155"/>
          <p:cNvGrpSpPr>
            <a:grpSpLocks/>
          </p:cNvGrpSpPr>
          <p:nvPr/>
        </p:nvGrpSpPr>
        <p:grpSpPr bwMode="auto">
          <a:xfrm>
            <a:off x="6945313" y="2813050"/>
            <a:ext cx="501650" cy="233363"/>
            <a:chOff x="3600" y="219"/>
            <a:chExt cx="360" cy="175"/>
          </a:xfrm>
        </p:grpSpPr>
        <p:sp>
          <p:nvSpPr>
            <p:cNvPr id="38044" name="Oval 15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38045" name="Line 157"/>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8046" name="Line 158"/>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8047" name="Rectangle 159"/>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eaLnBrk="0" hangingPunct="0"/>
              <a:endParaRPr lang="en-US" sz="2400" u="none">
                <a:latin typeface="Comic Sans MS" pitchFamily="-106" charset="0"/>
              </a:endParaRPr>
            </a:p>
          </p:txBody>
        </p:sp>
        <p:sp>
          <p:nvSpPr>
            <p:cNvPr id="38048" name="Oval 16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grpSp>
          <p:nvGrpSpPr>
            <p:cNvPr id="24" name="Group 161"/>
            <p:cNvGrpSpPr>
              <a:grpSpLocks/>
            </p:cNvGrpSpPr>
            <p:nvPr/>
          </p:nvGrpSpPr>
          <p:grpSpPr bwMode="auto">
            <a:xfrm>
              <a:off x="3686" y="244"/>
              <a:ext cx="177" cy="66"/>
              <a:chOff x="2848" y="848"/>
              <a:chExt cx="140" cy="98"/>
            </a:xfrm>
          </p:grpSpPr>
          <p:sp>
            <p:nvSpPr>
              <p:cNvPr id="38050" name="Line 16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8051" name="Line 16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8052" name="Line 16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nvGrpSpPr>
            <p:cNvPr id="25" name="Group 165"/>
            <p:cNvGrpSpPr>
              <a:grpSpLocks/>
            </p:cNvGrpSpPr>
            <p:nvPr/>
          </p:nvGrpSpPr>
          <p:grpSpPr bwMode="auto">
            <a:xfrm flipV="1">
              <a:off x="3686" y="243"/>
              <a:ext cx="177" cy="66"/>
              <a:chOff x="2848" y="848"/>
              <a:chExt cx="140" cy="98"/>
            </a:xfrm>
          </p:grpSpPr>
          <p:sp>
            <p:nvSpPr>
              <p:cNvPr id="38054" name="Line 166"/>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8055" name="Line 167"/>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8056" name="Line 168"/>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grpSp>
        <p:nvGrpSpPr>
          <p:cNvPr id="26" name="Group 169"/>
          <p:cNvGrpSpPr>
            <a:grpSpLocks/>
          </p:cNvGrpSpPr>
          <p:nvPr/>
        </p:nvGrpSpPr>
        <p:grpSpPr bwMode="auto">
          <a:xfrm>
            <a:off x="6962775" y="3470275"/>
            <a:ext cx="501650" cy="233363"/>
            <a:chOff x="3600" y="219"/>
            <a:chExt cx="360" cy="175"/>
          </a:xfrm>
        </p:grpSpPr>
        <p:sp>
          <p:nvSpPr>
            <p:cNvPr id="38058" name="Oval 17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38059" name="Line 171"/>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8060" name="Line 172"/>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8061" name="Rectangle 173"/>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eaLnBrk="0" hangingPunct="0"/>
              <a:endParaRPr lang="en-US" sz="2400" u="none">
                <a:latin typeface="Comic Sans MS" pitchFamily="-106" charset="0"/>
              </a:endParaRPr>
            </a:p>
          </p:txBody>
        </p:sp>
        <p:sp>
          <p:nvSpPr>
            <p:cNvPr id="38062" name="Oval 17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grpSp>
          <p:nvGrpSpPr>
            <p:cNvPr id="27" name="Group 175"/>
            <p:cNvGrpSpPr>
              <a:grpSpLocks/>
            </p:cNvGrpSpPr>
            <p:nvPr/>
          </p:nvGrpSpPr>
          <p:grpSpPr bwMode="auto">
            <a:xfrm>
              <a:off x="3686" y="244"/>
              <a:ext cx="177" cy="66"/>
              <a:chOff x="2848" y="848"/>
              <a:chExt cx="140" cy="98"/>
            </a:xfrm>
          </p:grpSpPr>
          <p:sp>
            <p:nvSpPr>
              <p:cNvPr id="38064" name="Line 176"/>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8065" name="Line 177"/>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8066" name="Line 178"/>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nvGrpSpPr>
            <p:cNvPr id="28" name="Group 179"/>
            <p:cNvGrpSpPr>
              <a:grpSpLocks/>
            </p:cNvGrpSpPr>
            <p:nvPr/>
          </p:nvGrpSpPr>
          <p:grpSpPr bwMode="auto">
            <a:xfrm flipV="1">
              <a:off x="3686" y="243"/>
              <a:ext cx="177" cy="66"/>
              <a:chOff x="2848" y="848"/>
              <a:chExt cx="140" cy="98"/>
            </a:xfrm>
          </p:grpSpPr>
          <p:sp>
            <p:nvSpPr>
              <p:cNvPr id="38068" name="Line 180"/>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8069" name="Line 181"/>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8070" name="Line 182"/>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grpSp>
        <p:nvGrpSpPr>
          <p:cNvPr id="29" name="Group 183"/>
          <p:cNvGrpSpPr>
            <a:grpSpLocks/>
          </p:cNvGrpSpPr>
          <p:nvPr/>
        </p:nvGrpSpPr>
        <p:grpSpPr bwMode="auto">
          <a:xfrm>
            <a:off x="7932738" y="3021013"/>
            <a:ext cx="500062" cy="233362"/>
            <a:chOff x="3600" y="219"/>
            <a:chExt cx="360" cy="175"/>
          </a:xfrm>
        </p:grpSpPr>
        <p:sp>
          <p:nvSpPr>
            <p:cNvPr id="38072" name="Oval 18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38073" name="Line 185"/>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8074" name="Line 186"/>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8075" name="Rectangle 187"/>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eaLnBrk="0" hangingPunct="0"/>
              <a:endParaRPr lang="en-US" sz="2400" u="none">
                <a:latin typeface="Comic Sans MS" pitchFamily="-106" charset="0"/>
              </a:endParaRPr>
            </a:p>
          </p:txBody>
        </p:sp>
        <p:sp>
          <p:nvSpPr>
            <p:cNvPr id="38076" name="Oval 18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grpSp>
          <p:nvGrpSpPr>
            <p:cNvPr id="30" name="Group 189"/>
            <p:cNvGrpSpPr>
              <a:grpSpLocks/>
            </p:cNvGrpSpPr>
            <p:nvPr/>
          </p:nvGrpSpPr>
          <p:grpSpPr bwMode="auto">
            <a:xfrm>
              <a:off x="3686" y="244"/>
              <a:ext cx="177" cy="66"/>
              <a:chOff x="2848" y="848"/>
              <a:chExt cx="140" cy="98"/>
            </a:xfrm>
          </p:grpSpPr>
          <p:sp>
            <p:nvSpPr>
              <p:cNvPr id="38078" name="Line 190"/>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8079" name="Line 191"/>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8080" name="Line 192"/>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nvGrpSpPr>
            <p:cNvPr id="31" name="Group 193"/>
            <p:cNvGrpSpPr>
              <a:grpSpLocks/>
            </p:cNvGrpSpPr>
            <p:nvPr/>
          </p:nvGrpSpPr>
          <p:grpSpPr bwMode="auto">
            <a:xfrm flipV="1">
              <a:off x="3686" y="243"/>
              <a:ext cx="177" cy="66"/>
              <a:chOff x="2848" y="848"/>
              <a:chExt cx="140" cy="98"/>
            </a:xfrm>
          </p:grpSpPr>
          <p:sp>
            <p:nvSpPr>
              <p:cNvPr id="38082" name="Line 194"/>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8083" name="Line 195"/>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8084" name="Line 196"/>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grpSp>
        <p:nvGrpSpPr>
          <p:cNvPr id="37888" name="Group 197"/>
          <p:cNvGrpSpPr>
            <a:grpSpLocks/>
          </p:cNvGrpSpPr>
          <p:nvPr/>
        </p:nvGrpSpPr>
        <p:grpSpPr bwMode="auto">
          <a:xfrm>
            <a:off x="7739063" y="3917950"/>
            <a:ext cx="501650" cy="233363"/>
            <a:chOff x="3600" y="219"/>
            <a:chExt cx="360" cy="175"/>
          </a:xfrm>
        </p:grpSpPr>
        <p:sp>
          <p:nvSpPr>
            <p:cNvPr id="38086" name="Oval 19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38087" name="Line 199"/>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8088" name="Line 200"/>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8089" name="Rectangle 201"/>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eaLnBrk="0" hangingPunct="0"/>
              <a:endParaRPr lang="en-US" sz="2400" u="none">
                <a:latin typeface="Comic Sans MS" pitchFamily="-106" charset="0"/>
              </a:endParaRPr>
            </a:p>
          </p:txBody>
        </p:sp>
        <p:sp>
          <p:nvSpPr>
            <p:cNvPr id="38090" name="Oval 20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grpSp>
          <p:nvGrpSpPr>
            <p:cNvPr id="37889" name="Group 203"/>
            <p:cNvGrpSpPr>
              <a:grpSpLocks/>
            </p:cNvGrpSpPr>
            <p:nvPr/>
          </p:nvGrpSpPr>
          <p:grpSpPr bwMode="auto">
            <a:xfrm>
              <a:off x="3686" y="244"/>
              <a:ext cx="177" cy="66"/>
              <a:chOff x="2848" y="848"/>
              <a:chExt cx="140" cy="98"/>
            </a:xfrm>
          </p:grpSpPr>
          <p:sp>
            <p:nvSpPr>
              <p:cNvPr id="38092" name="Line 204"/>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8093" name="Line 205"/>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8094" name="Line 206"/>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nvGrpSpPr>
            <p:cNvPr id="37895" name="Group 207"/>
            <p:cNvGrpSpPr>
              <a:grpSpLocks/>
            </p:cNvGrpSpPr>
            <p:nvPr/>
          </p:nvGrpSpPr>
          <p:grpSpPr bwMode="auto">
            <a:xfrm flipV="1">
              <a:off x="3686" y="243"/>
              <a:ext cx="177" cy="66"/>
              <a:chOff x="2848" y="848"/>
              <a:chExt cx="140" cy="98"/>
            </a:xfrm>
          </p:grpSpPr>
          <p:sp>
            <p:nvSpPr>
              <p:cNvPr id="38096" name="Line 208"/>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8097" name="Line 209"/>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8098" name="Line 210"/>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grpSp>
        <p:nvGrpSpPr>
          <p:cNvPr id="37899" name="Group 211"/>
          <p:cNvGrpSpPr>
            <a:grpSpLocks/>
          </p:cNvGrpSpPr>
          <p:nvPr/>
        </p:nvGrpSpPr>
        <p:grpSpPr bwMode="auto">
          <a:xfrm>
            <a:off x="7405688" y="4502150"/>
            <a:ext cx="501650" cy="234950"/>
            <a:chOff x="3600" y="219"/>
            <a:chExt cx="360" cy="175"/>
          </a:xfrm>
        </p:grpSpPr>
        <p:sp>
          <p:nvSpPr>
            <p:cNvPr id="38100" name="Oval 21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38101" name="Line 213"/>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8102" name="Line 214"/>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8103" name="Rectangle 215"/>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eaLnBrk="0" hangingPunct="0"/>
              <a:endParaRPr lang="en-US" sz="2400" u="none">
                <a:latin typeface="Comic Sans MS" pitchFamily="-106" charset="0"/>
              </a:endParaRPr>
            </a:p>
          </p:txBody>
        </p:sp>
        <p:sp>
          <p:nvSpPr>
            <p:cNvPr id="38104" name="Oval 21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grpSp>
          <p:nvGrpSpPr>
            <p:cNvPr id="37903" name="Group 217"/>
            <p:cNvGrpSpPr>
              <a:grpSpLocks/>
            </p:cNvGrpSpPr>
            <p:nvPr/>
          </p:nvGrpSpPr>
          <p:grpSpPr bwMode="auto">
            <a:xfrm>
              <a:off x="3686" y="244"/>
              <a:ext cx="177" cy="66"/>
              <a:chOff x="2848" y="848"/>
              <a:chExt cx="140" cy="98"/>
            </a:xfrm>
          </p:grpSpPr>
          <p:sp>
            <p:nvSpPr>
              <p:cNvPr id="38106" name="Line 218"/>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8107" name="Line 219"/>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8108" name="Line 220"/>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nvGrpSpPr>
            <p:cNvPr id="37907" name="Group 221"/>
            <p:cNvGrpSpPr>
              <a:grpSpLocks/>
            </p:cNvGrpSpPr>
            <p:nvPr/>
          </p:nvGrpSpPr>
          <p:grpSpPr bwMode="auto">
            <a:xfrm flipV="1">
              <a:off x="3686" y="243"/>
              <a:ext cx="177" cy="66"/>
              <a:chOff x="2848" y="848"/>
              <a:chExt cx="140" cy="98"/>
            </a:xfrm>
          </p:grpSpPr>
          <p:sp>
            <p:nvSpPr>
              <p:cNvPr id="38110" name="Line 22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8111" name="Line 22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8112" name="Line 22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grpSp>
        <p:nvGrpSpPr>
          <p:cNvPr id="37916" name="Group 225"/>
          <p:cNvGrpSpPr>
            <a:grpSpLocks/>
          </p:cNvGrpSpPr>
          <p:nvPr/>
        </p:nvGrpSpPr>
        <p:grpSpPr bwMode="auto">
          <a:xfrm>
            <a:off x="6796088" y="4991100"/>
            <a:ext cx="500062" cy="233363"/>
            <a:chOff x="3600" y="219"/>
            <a:chExt cx="360" cy="175"/>
          </a:xfrm>
        </p:grpSpPr>
        <p:sp>
          <p:nvSpPr>
            <p:cNvPr id="38114" name="Oval 22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38115" name="Line 227"/>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8116" name="Line 228"/>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8117" name="Rectangle 229"/>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eaLnBrk="0" hangingPunct="0"/>
              <a:endParaRPr lang="en-US" sz="2400" u="none">
                <a:latin typeface="Comic Sans MS" pitchFamily="-106" charset="0"/>
              </a:endParaRPr>
            </a:p>
          </p:txBody>
        </p:sp>
        <p:sp>
          <p:nvSpPr>
            <p:cNvPr id="38118" name="Oval 23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grpSp>
          <p:nvGrpSpPr>
            <p:cNvPr id="37926" name="Group 231"/>
            <p:cNvGrpSpPr>
              <a:grpSpLocks/>
            </p:cNvGrpSpPr>
            <p:nvPr/>
          </p:nvGrpSpPr>
          <p:grpSpPr bwMode="auto">
            <a:xfrm>
              <a:off x="3686" y="244"/>
              <a:ext cx="177" cy="66"/>
              <a:chOff x="2848" y="848"/>
              <a:chExt cx="140" cy="98"/>
            </a:xfrm>
          </p:grpSpPr>
          <p:sp>
            <p:nvSpPr>
              <p:cNvPr id="38120" name="Line 23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8121" name="Line 23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8122" name="Line 23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nvGrpSpPr>
            <p:cNvPr id="37935" name="Group 235"/>
            <p:cNvGrpSpPr>
              <a:grpSpLocks/>
            </p:cNvGrpSpPr>
            <p:nvPr/>
          </p:nvGrpSpPr>
          <p:grpSpPr bwMode="auto">
            <a:xfrm flipV="1">
              <a:off x="3686" y="243"/>
              <a:ext cx="177" cy="66"/>
              <a:chOff x="2848" y="848"/>
              <a:chExt cx="140" cy="98"/>
            </a:xfrm>
          </p:grpSpPr>
          <p:sp>
            <p:nvSpPr>
              <p:cNvPr id="38124" name="Line 236"/>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8125" name="Line 237"/>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8126" name="Line 238"/>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grpSp>
        <p:nvGrpSpPr>
          <p:cNvPr id="37940" name="Group 239"/>
          <p:cNvGrpSpPr>
            <a:grpSpLocks/>
          </p:cNvGrpSpPr>
          <p:nvPr/>
        </p:nvGrpSpPr>
        <p:grpSpPr bwMode="auto">
          <a:xfrm>
            <a:off x="5992813" y="4614863"/>
            <a:ext cx="501650" cy="233362"/>
            <a:chOff x="3600" y="219"/>
            <a:chExt cx="360" cy="175"/>
          </a:xfrm>
        </p:grpSpPr>
        <p:sp>
          <p:nvSpPr>
            <p:cNvPr id="38128" name="Oval 24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38129" name="Line 241"/>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8130" name="Line 242"/>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8131" name="Rectangle 243"/>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eaLnBrk="0" hangingPunct="0"/>
              <a:endParaRPr lang="en-US" sz="2400" u="none">
                <a:latin typeface="Comic Sans MS" pitchFamily="-106" charset="0"/>
              </a:endParaRPr>
            </a:p>
          </p:txBody>
        </p:sp>
        <p:sp>
          <p:nvSpPr>
            <p:cNvPr id="38132" name="Oval 24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grpSp>
          <p:nvGrpSpPr>
            <p:cNvPr id="37959" name="Group 245"/>
            <p:cNvGrpSpPr>
              <a:grpSpLocks/>
            </p:cNvGrpSpPr>
            <p:nvPr/>
          </p:nvGrpSpPr>
          <p:grpSpPr bwMode="auto">
            <a:xfrm>
              <a:off x="3686" y="244"/>
              <a:ext cx="177" cy="66"/>
              <a:chOff x="2848" y="848"/>
              <a:chExt cx="140" cy="98"/>
            </a:xfrm>
          </p:grpSpPr>
          <p:sp>
            <p:nvSpPr>
              <p:cNvPr id="38134" name="Line 246"/>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8135" name="Line 247"/>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8136" name="Line 248"/>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nvGrpSpPr>
            <p:cNvPr id="37962" name="Group 249"/>
            <p:cNvGrpSpPr>
              <a:grpSpLocks/>
            </p:cNvGrpSpPr>
            <p:nvPr/>
          </p:nvGrpSpPr>
          <p:grpSpPr bwMode="auto">
            <a:xfrm flipV="1">
              <a:off x="3686" y="243"/>
              <a:ext cx="177" cy="66"/>
              <a:chOff x="2848" y="848"/>
              <a:chExt cx="140" cy="98"/>
            </a:xfrm>
          </p:grpSpPr>
          <p:sp>
            <p:nvSpPr>
              <p:cNvPr id="38138" name="Line 250"/>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8139" name="Line 251"/>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8140" name="Line 252"/>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sp>
        <p:nvSpPr>
          <p:cNvPr id="38141" name="Text Box 253"/>
          <p:cNvSpPr txBox="1">
            <a:spLocks noChangeArrowheads="1"/>
          </p:cNvSpPr>
          <p:nvPr/>
        </p:nvSpPr>
        <p:spPr bwMode="auto">
          <a:xfrm>
            <a:off x="5803900" y="1406525"/>
            <a:ext cx="952500" cy="396875"/>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000" u="none">
                <a:latin typeface="Comic Sans MS" pitchFamily="-106" charset="0"/>
              </a:rPr>
              <a:t>router</a:t>
            </a:r>
          </a:p>
        </p:txBody>
      </p:sp>
      <p:sp>
        <p:nvSpPr>
          <p:cNvPr id="38142" name="Text Box 254"/>
          <p:cNvSpPr txBox="1">
            <a:spLocks noChangeArrowheads="1"/>
          </p:cNvSpPr>
          <p:nvPr/>
        </p:nvSpPr>
        <p:spPr bwMode="auto">
          <a:xfrm>
            <a:off x="7015163" y="1533525"/>
            <a:ext cx="1579562" cy="396875"/>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000" u="none">
                <a:latin typeface="Comic Sans MS" pitchFamily="-106" charset="0"/>
              </a:rPr>
              <a:t>workstation</a:t>
            </a:r>
          </a:p>
        </p:txBody>
      </p:sp>
      <p:sp>
        <p:nvSpPr>
          <p:cNvPr id="38143" name="Text Box 255"/>
          <p:cNvSpPr txBox="1">
            <a:spLocks noChangeArrowheads="1"/>
          </p:cNvSpPr>
          <p:nvPr/>
        </p:nvSpPr>
        <p:spPr bwMode="auto">
          <a:xfrm>
            <a:off x="6021388" y="1917700"/>
            <a:ext cx="955675" cy="396875"/>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000" u="none">
                <a:latin typeface="Comic Sans MS" pitchFamily="-106" charset="0"/>
              </a:rPr>
              <a:t>server</a:t>
            </a:r>
          </a:p>
        </p:txBody>
      </p:sp>
      <p:sp>
        <p:nvSpPr>
          <p:cNvPr id="38144" name="Text Box 256"/>
          <p:cNvSpPr txBox="1">
            <a:spLocks noChangeArrowheads="1"/>
          </p:cNvSpPr>
          <p:nvPr/>
        </p:nvSpPr>
        <p:spPr bwMode="auto">
          <a:xfrm>
            <a:off x="7399338" y="2103438"/>
            <a:ext cx="946150" cy="396875"/>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000" u="none">
                <a:latin typeface="Comic Sans MS" pitchFamily="-106" charset="0"/>
              </a:rPr>
              <a:t>mobile</a:t>
            </a:r>
          </a:p>
        </p:txBody>
      </p:sp>
      <p:sp>
        <p:nvSpPr>
          <p:cNvPr id="38145" name="Line 257"/>
          <p:cNvSpPr>
            <a:spLocks noChangeShapeType="1"/>
          </p:cNvSpPr>
          <p:nvPr/>
        </p:nvSpPr>
        <p:spPr bwMode="auto">
          <a:xfrm flipV="1">
            <a:off x="6248400" y="4827588"/>
            <a:ext cx="1588" cy="249237"/>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259" name="Slide Number Placeholder 258"/>
          <p:cNvSpPr>
            <a:spLocks noGrp="1"/>
          </p:cNvSpPr>
          <p:nvPr>
            <p:ph type="sldNum" sz="quarter" idx="12"/>
          </p:nvPr>
        </p:nvSpPr>
        <p:spPr/>
        <p:txBody>
          <a:bodyPr/>
          <a:lstStyle/>
          <a:p>
            <a:fld id="{F4E9DE0C-EFE3-CE47-9792-88F31C147F5B}" type="slidenum">
              <a:rPr lang="en-US" smtClean="0"/>
              <a:pPr/>
              <a:t>38</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304800" y="228600"/>
            <a:ext cx="8382000" cy="1143000"/>
          </a:xfrm>
        </p:spPr>
        <p:txBody>
          <a:bodyPr/>
          <a:lstStyle/>
          <a:p>
            <a:r>
              <a:rPr lang="en-US" sz="3200"/>
              <a:t>What’s the Internet: a service view</a:t>
            </a:r>
            <a:endParaRPr lang="en-US"/>
          </a:p>
        </p:txBody>
      </p:sp>
      <p:sp>
        <p:nvSpPr>
          <p:cNvPr id="38915" name="Rectangle 3"/>
          <p:cNvSpPr>
            <a:spLocks noGrp="1" noChangeArrowheads="1"/>
          </p:cNvSpPr>
          <p:nvPr>
            <p:ph sz="half" idx="1"/>
          </p:nvPr>
        </p:nvSpPr>
        <p:spPr>
          <a:xfrm>
            <a:off x="504825" y="1233488"/>
            <a:ext cx="4267200" cy="3802062"/>
          </a:xfrm>
        </p:spPr>
        <p:txBody>
          <a:bodyPr>
            <a:normAutofit/>
          </a:bodyPr>
          <a:lstStyle/>
          <a:p>
            <a:r>
              <a:rPr lang="en-US" sz="2400" dirty="0">
                <a:solidFill>
                  <a:srgbClr val="FF0000"/>
                </a:solidFill>
              </a:rPr>
              <a:t>communication </a:t>
            </a:r>
            <a:r>
              <a:rPr lang="en-US" sz="2400" i="1" dirty="0">
                <a:solidFill>
                  <a:srgbClr val="FF0000"/>
                </a:solidFill>
              </a:rPr>
              <a:t>infrastructure </a:t>
            </a:r>
            <a:r>
              <a:rPr lang="en-US" sz="2400" dirty="0"/>
              <a:t>enables distributed applications:</a:t>
            </a:r>
          </a:p>
          <a:p>
            <a:pPr lvl="1"/>
            <a:r>
              <a:rPr lang="en-US" sz="2000" dirty="0"/>
              <a:t>Web, email, games, </a:t>
            </a:r>
            <a:r>
              <a:rPr lang="en-US" sz="2000" dirty="0" err="1"/>
              <a:t>e</a:t>
            </a:r>
            <a:r>
              <a:rPr lang="en-US" sz="2000" dirty="0"/>
              <a:t>-commerce, database., voting, file (MP3) sharing</a:t>
            </a:r>
          </a:p>
          <a:p>
            <a:r>
              <a:rPr lang="en-US" sz="2400" dirty="0">
                <a:solidFill>
                  <a:srgbClr val="FF0000"/>
                </a:solidFill>
              </a:rPr>
              <a:t>communication services provided to apps:</a:t>
            </a:r>
            <a:endParaRPr lang="en-US" sz="2400" dirty="0"/>
          </a:p>
          <a:p>
            <a:pPr lvl="1"/>
            <a:r>
              <a:rPr lang="en-US" sz="2000" dirty="0"/>
              <a:t>connectionless</a:t>
            </a:r>
          </a:p>
          <a:p>
            <a:pPr lvl="1"/>
            <a:r>
              <a:rPr lang="en-US" sz="2000" dirty="0"/>
              <a:t>connection-oriented</a:t>
            </a:r>
          </a:p>
        </p:txBody>
      </p:sp>
      <p:sp>
        <p:nvSpPr>
          <p:cNvPr id="38916" name="Freeform 4"/>
          <p:cNvSpPr>
            <a:spLocks/>
          </p:cNvSpPr>
          <p:nvPr/>
        </p:nvSpPr>
        <p:spPr bwMode="auto">
          <a:xfrm>
            <a:off x="6783388" y="1881188"/>
            <a:ext cx="1798637" cy="1674812"/>
          </a:xfrm>
          <a:custGeom>
            <a:avLst/>
            <a:gdLst/>
            <a:ahLst/>
            <a:cxnLst>
              <a:cxn ang="0">
                <a:pos x="239" y="7"/>
              </a:cxn>
              <a:cxn ang="0">
                <a:pos x="35" y="157"/>
              </a:cxn>
              <a:cxn ang="0">
                <a:pos x="29" y="523"/>
              </a:cxn>
              <a:cxn ang="0">
                <a:pos x="53" y="829"/>
              </a:cxn>
              <a:cxn ang="0">
                <a:pos x="245" y="871"/>
              </a:cxn>
              <a:cxn ang="0">
                <a:pos x="647" y="1129"/>
              </a:cxn>
              <a:cxn ang="0">
                <a:pos x="995" y="1237"/>
              </a:cxn>
              <a:cxn ang="0">
                <a:pos x="1199" y="1021"/>
              </a:cxn>
              <a:cxn ang="0">
                <a:pos x="1271" y="445"/>
              </a:cxn>
              <a:cxn ang="0">
                <a:pos x="1205" y="211"/>
              </a:cxn>
              <a:cxn ang="0">
                <a:pos x="749" y="115"/>
              </a:cxn>
              <a:cxn ang="0">
                <a:pos x="239" y="7"/>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FFFF"/>
          </a:solidFill>
          <a:ln w="9525">
            <a:noFill/>
            <a:round/>
            <a:headEnd/>
            <a:tailEnd/>
          </a:ln>
          <a:effectLst/>
        </p:spPr>
        <p:txBody>
          <a:bodyPr wrap="none" anchor="ctr">
            <a:prstTxWarp prst="textNoShape">
              <a:avLst/>
            </a:prstTxWarp>
          </a:bodyPr>
          <a:lstStyle/>
          <a:p>
            <a:endParaRPr lang="en-US"/>
          </a:p>
        </p:txBody>
      </p:sp>
      <p:sp>
        <p:nvSpPr>
          <p:cNvPr id="38917" name="Freeform 5"/>
          <p:cNvSpPr>
            <a:spLocks/>
          </p:cNvSpPr>
          <p:nvPr/>
        </p:nvSpPr>
        <p:spPr bwMode="auto">
          <a:xfrm>
            <a:off x="4903788" y="1738313"/>
            <a:ext cx="1866900" cy="1589087"/>
          </a:xfrm>
          <a:custGeom>
            <a:avLst/>
            <a:gdLst/>
            <a:ahLst/>
            <a:cxnLst>
              <a:cxn ang="0">
                <a:pos x="550" y="42"/>
              </a:cxn>
              <a:cxn ang="0">
                <a:pos x="82" y="60"/>
              </a:cxn>
              <a:cxn ang="0">
                <a:pos x="58" y="402"/>
              </a:cxn>
              <a:cxn ang="0">
                <a:pos x="28" y="720"/>
              </a:cxn>
              <a:cxn ang="0">
                <a:pos x="112" y="870"/>
              </a:cxn>
              <a:cxn ang="0">
                <a:pos x="538" y="876"/>
              </a:cxn>
              <a:cxn ang="0">
                <a:pos x="640" y="1128"/>
              </a:cxn>
              <a:cxn ang="0">
                <a:pos x="1234" y="1098"/>
              </a:cxn>
              <a:cxn ang="0">
                <a:pos x="1276" y="570"/>
              </a:cxn>
              <a:cxn ang="0">
                <a:pos x="1204" y="342"/>
              </a:cxn>
              <a:cxn ang="0">
                <a:pos x="760" y="288"/>
              </a:cxn>
              <a:cxn ang="0">
                <a:pos x="550" y="42"/>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FFFF"/>
          </a:solidFill>
          <a:ln w="9525">
            <a:noFill/>
            <a:round/>
            <a:headEnd/>
            <a:tailEnd/>
          </a:ln>
          <a:effectLst/>
        </p:spPr>
        <p:txBody>
          <a:bodyPr wrap="none" anchor="ctr">
            <a:prstTxWarp prst="textNoShape">
              <a:avLst/>
            </a:prstTxWarp>
          </a:bodyPr>
          <a:lstStyle/>
          <a:p>
            <a:endParaRPr lang="en-US"/>
          </a:p>
        </p:txBody>
      </p:sp>
      <p:sp>
        <p:nvSpPr>
          <p:cNvPr id="38918" name="Freeform 6"/>
          <p:cNvSpPr>
            <a:spLocks/>
          </p:cNvSpPr>
          <p:nvPr/>
        </p:nvSpPr>
        <p:spPr bwMode="auto">
          <a:xfrm>
            <a:off x="5272088" y="3189288"/>
            <a:ext cx="2974975" cy="2219325"/>
          </a:xfrm>
          <a:custGeom>
            <a:avLst/>
            <a:gdLst/>
            <a:ahLst/>
            <a:cxnLst>
              <a:cxn ang="0">
                <a:pos x="27" y="652"/>
              </a:cxn>
              <a:cxn ang="0">
                <a:pos x="105" y="76"/>
              </a:cxn>
              <a:cxn ang="0">
                <a:pos x="657" y="196"/>
              </a:cxn>
              <a:cxn ang="0">
                <a:pos x="1209" y="100"/>
              </a:cxn>
              <a:cxn ang="0">
                <a:pos x="2001" y="406"/>
              </a:cxn>
              <a:cxn ang="0">
                <a:pos x="2013" y="1144"/>
              </a:cxn>
              <a:cxn ang="0">
                <a:pos x="1581" y="1600"/>
              </a:cxn>
              <a:cxn ang="0">
                <a:pos x="813" y="1516"/>
              </a:cxn>
              <a:cxn ang="0">
                <a:pos x="501" y="1270"/>
              </a:cxn>
              <a:cxn ang="0">
                <a:pos x="183" y="1066"/>
              </a:cxn>
              <a:cxn ang="0">
                <a:pos x="27" y="652"/>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FFFF"/>
          </a:solidFill>
          <a:ln w="9525">
            <a:noFill/>
            <a:round/>
            <a:headEnd/>
            <a:tailEnd/>
          </a:ln>
          <a:effectLst/>
        </p:spPr>
        <p:txBody>
          <a:bodyPr wrap="none" anchor="ctr">
            <a:prstTxWarp prst="textNoShape">
              <a:avLst/>
            </a:prstTxWarp>
          </a:bodyPr>
          <a:lstStyle/>
          <a:p>
            <a:endParaRPr lang="en-US"/>
          </a:p>
        </p:txBody>
      </p:sp>
      <p:grpSp>
        <p:nvGrpSpPr>
          <p:cNvPr id="2" name="Group 7"/>
          <p:cNvGrpSpPr>
            <a:grpSpLocks/>
          </p:cNvGrpSpPr>
          <p:nvPr/>
        </p:nvGrpSpPr>
        <p:grpSpPr bwMode="auto">
          <a:xfrm>
            <a:off x="5021263" y="1873250"/>
            <a:ext cx="733425" cy="319088"/>
            <a:chOff x="3552" y="246"/>
            <a:chExt cx="527" cy="248"/>
          </a:xfrm>
        </p:grpSpPr>
        <p:graphicFrame>
          <p:nvGraphicFramePr>
            <p:cNvPr id="38920" name="Object 8"/>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86098" name="Clip" r:id="rId3" imgW="1307948" imgH="1084823" progId="">
                    <p:embed/>
                  </p:oleObj>
                </mc:Choice>
                <mc:Fallback>
                  <p:oleObj name="Clip" r:id="rId3" imgW="1307948" imgH="1084823" progId="">
                    <p:embed/>
                    <p:pic>
                      <p:nvPicPr>
                        <p:cNvPr id="0" name="Picture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21" name="Object 9"/>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86099" name="Clip" r:id="rId5" imgW="682388" imgH="481084" progId="">
                    <p:embed/>
                  </p:oleObj>
                </mc:Choice>
                <mc:Fallback>
                  <p:oleObj name="Clip" r:id="rId5" imgW="682388" imgH="481084" progId="">
                    <p:embed/>
                    <p:pic>
                      <p:nvPicPr>
                        <p:cNvPr id="0"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2" name="Line 10"/>
            <p:cNvSpPr>
              <a:spLocks noChangeShapeType="1"/>
            </p:cNvSpPr>
            <p:nvPr/>
          </p:nvSpPr>
          <p:spPr bwMode="auto">
            <a:xfrm flipV="1">
              <a:off x="3844" y="434"/>
              <a:ext cx="82" cy="2"/>
            </a:xfrm>
            <a:prstGeom prst="line">
              <a:avLst/>
            </a:prstGeom>
            <a:noFill/>
            <a:ln w="19050">
              <a:solidFill>
                <a:schemeClr val="tx1"/>
              </a:solidFill>
              <a:round/>
              <a:headEnd/>
              <a:tailEnd/>
            </a:ln>
            <a:effectLst/>
          </p:spPr>
          <p:txBody>
            <a:bodyPr wrap="none" anchor="ctr">
              <a:prstTxWarp prst="textNoShape">
                <a:avLst/>
              </a:prstTxWarp>
            </a:bodyPr>
            <a:lstStyle/>
            <a:p>
              <a:endParaRPr lang="en-US"/>
            </a:p>
          </p:txBody>
        </p:sp>
      </p:grpSp>
      <p:grpSp>
        <p:nvGrpSpPr>
          <p:cNvPr id="3" name="Group 11"/>
          <p:cNvGrpSpPr>
            <a:grpSpLocks/>
          </p:cNvGrpSpPr>
          <p:nvPr/>
        </p:nvGrpSpPr>
        <p:grpSpPr bwMode="auto">
          <a:xfrm>
            <a:off x="5021263" y="2468563"/>
            <a:ext cx="733425" cy="319087"/>
            <a:chOff x="3552" y="246"/>
            <a:chExt cx="527" cy="248"/>
          </a:xfrm>
        </p:grpSpPr>
        <p:graphicFrame>
          <p:nvGraphicFramePr>
            <p:cNvPr id="38924" name="Object 12"/>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86100" name="Clip" r:id="rId7" imgW="1307948" imgH="1084823" progId="">
                    <p:embed/>
                  </p:oleObj>
                </mc:Choice>
                <mc:Fallback>
                  <p:oleObj name="Clip" r:id="rId7" imgW="1307948" imgH="1084823" progId="">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25" name="Object 13"/>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86101" name="Clip" r:id="rId8" imgW="682388" imgH="481084" progId="">
                    <p:embed/>
                  </p:oleObj>
                </mc:Choice>
                <mc:Fallback>
                  <p:oleObj name="Clip" r:id="rId8" imgW="682388" imgH="481084" progId="">
                    <p:embed/>
                    <p:pic>
                      <p:nvPicPr>
                        <p:cNvPr id="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26" name="Line 14"/>
            <p:cNvSpPr>
              <a:spLocks noChangeShapeType="1"/>
            </p:cNvSpPr>
            <p:nvPr/>
          </p:nvSpPr>
          <p:spPr bwMode="auto">
            <a:xfrm flipV="1">
              <a:off x="3844" y="434"/>
              <a:ext cx="82" cy="2"/>
            </a:xfrm>
            <a:prstGeom prst="line">
              <a:avLst/>
            </a:prstGeom>
            <a:noFill/>
            <a:ln w="19050">
              <a:solidFill>
                <a:schemeClr val="tx1"/>
              </a:solidFill>
              <a:round/>
              <a:headEnd/>
              <a:tailEnd/>
            </a:ln>
            <a:effectLst/>
          </p:spPr>
          <p:txBody>
            <a:bodyPr wrap="none" anchor="ctr">
              <a:prstTxWarp prst="textNoShape">
                <a:avLst/>
              </a:prstTxWarp>
            </a:bodyPr>
            <a:lstStyle/>
            <a:p>
              <a:endParaRPr lang="en-US"/>
            </a:p>
          </p:txBody>
        </p:sp>
      </p:grpSp>
      <p:grpSp>
        <p:nvGrpSpPr>
          <p:cNvPr id="4" name="Group 15"/>
          <p:cNvGrpSpPr>
            <a:grpSpLocks/>
          </p:cNvGrpSpPr>
          <p:nvPr/>
        </p:nvGrpSpPr>
        <p:grpSpPr bwMode="auto">
          <a:xfrm>
            <a:off x="5397500" y="2255838"/>
            <a:ext cx="69850" cy="214312"/>
            <a:chOff x="3842" y="406"/>
            <a:chExt cx="51" cy="167"/>
          </a:xfrm>
        </p:grpSpPr>
        <p:sp>
          <p:nvSpPr>
            <p:cNvPr id="38928" name="Oval 16"/>
            <p:cNvSpPr>
              <a:spLocks noChangeArrowheads="1"/>
            </p:cNvSpPr>
            <p:nvPr/>
          </p:nvSpPr>
          <p:spPr bwMode="auto">
            <a:xfrm>
              <a:off x="3842" y="40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sp>
          <p:nvSpPr>
            <p:cNvPr id="38929" name="Oval 17"/>
            <p:cNvSpPr>
              <a:spLocks noChangeArrowheads="1"/>
            </p:cNvSpPr>
            <p:nvPr/>
          </p:nvSpPr>
          <p:spPr bwMode="auto">
            <a:xfrm>
              <a:off x="3844" y="46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sp>
          <p:nvSpPr>
            <p:cNvPr id="38930" name="Oval 18"/>
            <p:cNvSpPr>
              <a:spLocks noChangeArrowheads="1"/>
            </p:cNvSpPr>
            <p:nvPr/>
          </p:nvSpPr>
          <p:spPr bwMode="auto">
            <a:xfrm>
              <a:off x="3846" y="52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grpSp>
      <p:grpSp>
        <p:nvGrpSpPr>
          <p:cNvPr id="5" name="Group 19"/>
          <p:cNvGrpSpPr>
            <a:grpSpLocks/>
          </p:cNvGrpSpPr>
          <p:nvPr/>
        </p:nvGrpSpPr>
        <p:grpSpPr bwMode="auto">
          <a:xfrm>
            <a:off x="5867400" y="2759075"/>
            <a:ext cx="209550" cy="395288"/>
            <a:chOff x="4180" y="783"/>
            <a:chExt cx="150" cy="307"/>
          </a:xfrm>
        </p:grpSpPr>
        <p:sp>
          <p:nvSpPr>
            <p:cNvPr id="38932" name="AutoShape 20"/>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prstTxWarp prst="textNoShape">
                <a:avLst/>
              </a:prstTxWarp>
            </a:bodyPr>
            <a:lstStyle/>
            <a:p>
              <a:endParaRPr lang="en-US"/>
            </a:p>
          </p:txBody>
        </p:sp>
        <p:sp>
          <p:nvSpPr>
            <p:cNvPr id="38933" name="Rectangle 21"/>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prstTxWarp prst="textNoShape">
                <a:avLst/>
              </a:prstTxWarp>
            </a:bodyPr>
            <a:lstStyle/>
            <a:p>
              <a:endParaRPr lang="en-US"/>
            </a:p>
          </p:txBody>
        </p:sp>
        <p:sp>
          <p:nvSpPr>
            <p:cNvPr id="38934" name="Rectangle 2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38935" name="AutoShape 2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38936" name="Line 24"/>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38937" name="Line 25"/>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38938" name="Rectangle 2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endParaRPr lang="en-US"/>
            </a:p>
          </p:txBody>
        </p:sp>
        <p:sp>
          <p:nvSpPr>
            <p:cNvPr id="38939" name="Rectangle 27"/>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grpSp>
      <p:grpSp>
        <p:nvGrpSpPr>
          <p:cNvPr id="6" name="Group 28"/>
          <p:cNvGrpSpPr>
            <a:grpSpLocks/>
          </p:cNvGrpSpPr>
          <p:nvPr/>
        </p:nvGrpSpPr>
        <p:grpSpPr bwMode="auto">
          <a:xfrm rot="-5400000">
            <a:off x="6180138" y="2836863"/>
            <a:ext cx="80962" cy="233362"/>
            <a:chOff x="3842" y="406"/>
            <a:chExt cx="51" cy="167"/>
          </a:xfrm>
        </p:grpSpPr>
        <p:sp>
          <p:nvSpPr>
            <p:cNvPr id="38941" name="Oval 29"/>
            <p:cNvSpPr>
              <a:spLocks noChangeArrowheads="1"/>
            </p:cNvSpPr>
            <p:nvPr/>
          </p:nvSpPr>
          <p:spPr bwMode="auto">
            <a:xfrm>
              <a:off x="3842" y="40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sp>
          <p:nvSpPr>
            <p:cNvPr id="38942" name="Oval 30"/>
            <p:cNvSpPr>
              <a:spLocks noChangeArrowheads="1"/>
            </p:cNvSpPr>
            <p:nvPr/>
          </p:nvSpPr>
          <p:spPr bwMode="auto">
            <a:xfrm>
              <a:off x="3844" y="46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sp>
          <p:nvSpPr>
            <p:cNvPr id="38943" name="Oval 31"/>
            <p:cNvSpPr>
              <a:spLocks noChangeArrowheads="1"/>
            </p:cNvSpPr>
            <p:nvPr/>
          </p:nvSpPr>
          <p:spPr bwMode="auto">
            <a:xfrm>
              <a:off x="3846" y="52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grpSp>
      <p:sp>
        <p:nvSpPr>
          <p:cNvPr id="38944" name="Line 32"/>
          <p:cNvSpPr>
            <a:spLocks noChangeShapeType="1"/>
          </p:cNvSpPr>
          <p:nvPr/>
        </p:nvSpPr>
        <p:spPr bwMode="auto">
          <a:xfrm>
            <a:off x="6003925" y="2667000"/>
            <a:ext cx="495300" cy="1588"/>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8945" name="Line 33"/>
          <p:cNvSpPr>
            <a:spLocks noChangeShapeType="1"/>
          </p:cNvSpPr>
          <p:nvPr/>
        </p:nvSpPr>
        <p:spPr bwMode="auto">
          <a:xfrm>
            <a:off x="6007100" y="2663825"/>
            <a:ext cx="1588" cy="9525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8946" name="Line 34"/>
          <p:cNvSpPr>
            <a:spLocks noChangeShapeType="1"/>
          </p:cNvSpPr>
          <p:nvPr/>
        </p:nvSpPr>
        <p:spPr bwMode="auto">
          <a:xfrm>
            <a:off x="6502400" y="2662238"/>
            <a:ext cx="1588" cy="8255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8947" name="Line 35"/>
          <p:cNvSpPr>
            <a:spLocks noChangeShapeType="1"/>
          </p:cNvSpPr>
          <p:nvPr/>
        </p:nvSpPr>
        <p:spPr bwMode="auto">
          <a:xfrm>
            <a:off x="5703888" y="2127250"/>
            <a:ext cx="288925" cy="265113"/>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8948" name="Line 36"/>
          <p:cNvSpPr>
            <a:spLocks noChangeShapeType="1"/>
          </p:cNvSpPr>
          <p:nvPr/>
        </p:nvSpPr>
        <p:spPr bwMode="auto">
          <a:xfrm flipV="1">
            <a:off x="5716588" y="2413000"/>
            <a:ext cx="276225" cy="3302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8949" name="Line 37"/>
          <p:cNvSpPr>
            <a:spLocks noChangeShapeType="1"/>
          </p:cNvSpPr>
          <p:nvPr/>
        </p:nvSpPr>
        <p:spPr bwMode="auto">
          <a:xfrm flipV="1">
            <a:off x="6243638" y="2498725"/>
            <a:ext cx="1587" cy="163513"/>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grpSp>
        <p:nvGrpSpPr>
          <p:cNvPr id="7" name="Group 38"/>
          <p:cNvGrpSpPr>
            <a:grpSpLocks/>
          </p:cNvGrpSpPr>
          <p:nvPr/>
        </p:nvGrpSpPr>
        <p:grpSpPr bwMode="auto">
          <a:xfrm>
            <a:off x="6362700" y="2736850"/>
            <a:ext cx="209550" cy="395288"/>
            <a:chOff x="4180" y="783"/>
            <a:chExt cx="150" cy="307"/>
          </a:xfrm>
        </p:grpSpPr>
        <p:sp>
          <p:nvSpPr>
            <p:cNvPr id="38951" name="AutoShape 39"/>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prstTxWarp prst="textNoShape">
                <a:avLst/>
              </a:prstTxWarp>
            </a:bodyPr>
            <a:lstStyle/>
            <a:p>
              <a:endParaRPr lang="en-US"/>
            </a:p>
          </p:txBody>
        </p:sp>
        <p:sp>
          <p:nvSpPr>
            <p:cNvPr id="38952" name="Rectangle 40"/>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prstTxWarp prst="textNoShape">
                <a:avLst/>
              </a:prstTxWarp>
            </a:bodyPr>
            <a:lstStyle/>
            <a:p>
              <a:endParaRPr lang="en-US"/>
            </a:p>
          </p:txBody>
        </p:sp>
        <p:sp>
          <p:nvSpPr>
            <p:cNvPr id="38953" name="Rectangle 41"/>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38954" name="AutoShape 42"/>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38955" name="Line 43"/>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38956" name="Line 44"/>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38957" name="Rectangle 45"/>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endParaRPr lang="en-US"/>
            </a:p>
          </p:txBody>
        </p:sp>
        <p:sp>
          <p:nvSpPr>
            <p:cNvPr id="38958" name="Rectangle 46"/>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grpSp>
      <p:grpSp>
        <p:nvGrpSpPr>
          <p:cNvPr id="8" name="Group 47"/>
          <p:cNvGrpSpPr>
            <a:grpSpLocks/>
          </p:cNvGrpSpPr>
          <p:nvPr/>
        </p:nvGrpSpPr>
        <p:grpSpPr bwMode="auto">
          <a:xfrm>
            <a:off x="5405438" y="3355975"/>
            <a:ext cx="479425" cy="925513"/>
            <a:chOff x="3314" y="1248"/>
            <a:chExt cx="344" cy="694"/>
          </a:xfrm>
        </p:grpSpPr>
        <p:graphicFrame>
          <p:nvGraphicFramePr>
            <p:cNvPr id="38960" name="Object 48"/>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86102" name="Clip" r:id="rId9" imgW="1307948" imgH="1084823" progId="">
                    <p:embed/>
                  </p:oleObj>
                </mc:Choice>
                <mc:Fallback>
                  <p:oleObj name="Clip" r:id="rId9" imgW="1307948" imgH="1084823" progId="">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61" name="Line 49"/>
            <p:cNvSpPr>
              <a:spLocks noChangeShapeType="1"/>
            </p:cNvSpPr>
            <p:nvPr/>
          </p:nvSpPr>
          <p:spPr bwMode="auto">
            <a:xfrm flipV="1">
              <a:off x="3606" y="1433"/>
              <a:ext cx="52" cy="5"/>
            </a:xfrm>
            <a:prstGeom prst="line">
              <a:avLst/>
            </a:prstGeom>
            <a:noFill/>
            <a:ln w="19050">
              <a:solidFill>
                <a:schemeClr val="tx1"/>
              </a:solidFill>
              <a:round/>
              <a:headEnd/>
              <a:tailEnd/>
            </a:ln>
            <a:effectLst/>
          </p:spPr>
          <p:txBody>
            <a:bodyPr wrap="none" anchor="ctr">
              <a:prstTxWarp prst="textNoShape">
                <a:avLst/>
              </a:prstTxWarp>
            </a:bodyPr>
            <a:lstStyle/>
            <a:p>
              <a:endParaRPr lang="en-US"/>
            </a:p>
          </p:txBody>
        </p:sp>
        <p:graphicFrame>
          <p:nvGraphicFramePr>
            <p:cNvPr id="38962" name="Object 50"/>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86103" name="Clip" r:id="rId10" imgW="1307948" imgH="1084823" progId="">
                    <p:embed/>
                  </p:oleObj>
                </mc:Choice>
                <mc:Fallback>
                  <p:oleObj name="Clip" r:id="rId10" imgW="1307948" imgH="1084823" progId="">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63" name="Line 51"/>
            <p:cNvSpPr>
              <a:spLocks noChangeShapeType="1"/>
            </p:cNvSpPr>
            <p:nvPr/>
          </p:nvSpPr>
          <p:spPr bwMode="auto">
            <a:xfrm flipV="1">
              <a:off x="3606" y="1882"/>
              <a:ext cx="52" cy="2"/>
            </a:xfrm>
            <a:prstGeom prst="line">
              <a:avLst/>
            </a:prstGeom>
            <a:noFill/>
            <a:ln w="19050">
              <a:solidFill>
                <a:schemeClr val="tx1"/>
              </a:solidFill>
              <a:round/>
              <a:headEnd/>
              <a:tailEnd/>
            </a:ln>
            <a:effectLst/>
          </p:spPr>
          <p:txBody>
            <a:bodyPr wrap="none" anchor="ctr">
              <a:prstTxWarp prst="textNoShape">
                <a:avLst/>
              </a:prstTxWarp>
            </a:bodyPr>
            <a:lstStyle/>
            <a:p>
              <a:endParaRPr lang="en-US"/>
            </a:p>
          </p:txBody>
        </p:sp>
        <p:grpSp>
          <p:nvGrpSpPr>
            <p:cNvPr id="9" name="Group 52"/>
            <p:cNvGrpSpPr>
              <a:grpSpLocks/>
            </p:cNvGrpSpPr>
            <p:nvPr/>
          </p:nvGrpSpPr>
          <p:grpSpPr bwMode="auto">
            <a:xfrm>
              <a:off x="3404" y="1504"/>
              <a:ext cx="51" cy="167"/>
              <a:chOff x="3842" y="406"/>
              <a:chExt cx="51" cy="167"/>
            </a:xfrm>
          </p:grpSpPr>
          <p:sp>
            <p:nvSpPr>
              <p:cNvPr id="38965" name="Oval 53"/>
              <p:cNvSpPr>
                <a:spLocks noChangeArrowheads="1"/>
              </p:cNvSpPr>
              <p:nvPr/>
            </p:nvSpPr>
            <p:spPr bwMode="auto">
              <a:xfrm>
                <a:off x="3842" y="40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sp>
            <p:nvSpPr>
              <p:cNvPr id="38966" name="Oval 54"/>
              <p:cNvSpPr>
                <a:spLocks noChangeArrowheads="1"/>
              </p:cNvSpPr>
              <p:nvPr/>
            </p:nvSpPr>
            <p:spPr bwMode="auto">
              <a:xfrm>
                <a:off x="3844" y="46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sp>
            <p:nvSpPr>
              <p:cNvPr id="38967" name="Oval 55"/>
              <p:cNvSpPr>
                <a:spLocks noChangeArrowheads="1"/>
              </p:cNvSpPr>
              <p:nvPr/>
            </p:nvSpPr>
            <p:spPr bwMode="auto">
              <a:xfrm>
                <a:off x="3846" y="52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grpSp>
        <p:sp>
          <p:nvSpPr>
            <p:cNvPr id="38968" name="Line 56"/>
            <p:cNvSpPr>
              <a:spLocks noChangeShapeType="1"/>
            </p:cNvSpPr>
            <p:nvPr/>
          </p:nvSpPr>
          <p:spPr bwMode="auto">
            <a:xfrm>
              <a:off x="3654" y="1431"/>
              <a:ext cx="0" cy="45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grpSp>
      <p:graphicFrame>
        <p:nvGraphicFramePr>
          <p:cNvPr id="38969" name="Object 57"/>
          <p:cNvGraphicFramePr>
            <a:graphicFrameLocks noChangeAspect="1"/>
          </p:cNvGraphicFramePr>
          <p:nvPr/>
        </p:nvGraphicFramePr>
        <p:xfrm>
          <a:off x="6273800" y="4365625"/>
          <a:ext cx="417513" cy="331788"/>
        </p:xfrm>
        <a:graphic>
          <a:graphicData uri="http://schemas.openxmlformats.org/presentationml/2006/ole">
            <mc:AlternateContent xmlns:mc="http://schemas.openxmlformats.org/markup-compatibility/2006">
              <mc:Choice xmlns:v="urn:schemas-microsoft-com:vml" Requires="v">
                <p:oleObj spid="_x0000_s86104" name="Clip" r:id="rId11" imgW="1307948" imgH="1084823" progId="">
                  <p:embed/>
                </p:oleObj>
              </mc:Choice>
              <mc:Fallback>
                <p:oleObj name="Clip" r:id="rId11" imgW="1307948" imgH="1084823"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3800" y="4365625"/>
                        <a:ext cx="417513" cy="331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70" name="Object 58"/>
          <p:cNvGraphicFramePr>
            <a:graphicFrameLocks noChangeAspect="1"/>
          </p:cNvGraphicFramePr>
          <p:nvPr/>
        </p:nvGraphicFramePr>
        <p:xfrm>
          <a:off x="5659438" y="4354513"/>
          <a:ext cx="415925" cy="330200"/>
        </p:xfrm>
        <a:graphic>
          <a:graphicData uri="http://schemas.openxmlformats.org/presentationml/2006/ole">
            <mc:AlternateContent xmlns:mc="http://schemas.openxmlformats.org/markup-compatibility/2006">
              <mc:Choice xmlns:v="urn:schemas-microsoft-com:vml" Requires="v">
                <p:oleObj spid="_x0000_s86105" name="Clip" r:id="rId12" imgW="1307948" imgH="1084823" progId="">
                  <p:embed/>
                </p:oleObj>
              </mc:Choice>
              <mc:Fallback>
                <p:oleObj name="Clip" r:id="rId12" imgW="1307948" imgH="1084823"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9438" y="4354513"/>
                        <a:ext cx="415925"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71" name="Oval 59"/>
          <p:cNvSpPr>
            <a:spLocks noChangeArrowheads="1"/>
          </p:cNvSpPr>
          <p:nvPr/>
        </p:nvSpPr>
        <p:spPr bwMode="auto">
          <a:xfrm rot="-5400000">
            <a:off x="6076157" y="4458494"/>
            <a:ext cx="63500" cy="65087"/>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sp>
        <p:nvSpPr>
          <p:cNvPr id="38972" name="Oval 60"/>
          <p:cNvSpPr>
            <a:spLocks noChangeArrowheads="1"/>
          </p:cNvSpPr>
          <p:nvPr/>
        </p:nvSpPr>
        <p:spPr bwMode="auto">
          <a:xfrm rot="-5400000">
            <a:off x="6161088" y="4456112"/>
            <a:ext cx="63500" cy="66675"/>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sp>
        <p:nvSpPr>
          <p:cNvPr id="38973" name="Oval 61"/>
          <p:cNvSpPr>
            <a:spLocks noChangeArrowheads="1"/>
          </p:cNvSpPr>
          <p:nvPr/>
        </p:nvSpPr>
        <p:spPr bwMode="auto">
          <a:xfrm rot="-5400000">
            <a:off x="6238876" y="4460875"/>
            <a:ext cx="61912" cy="65087"/>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sp>
        <p:nvSpPr>
          <p:cNvPr id="38974" name="Line 62"/>
          <p:cNvSpPr>
            <a:spLocks noChangeShapeType="1"/>
          </p:cNvSpPr>
          <p:nvPr/>
        </p:nvSpPr>
        <p:spPr bwMode="auto">
          <a:xfrm rot="-5400000">
            <a:off x="6498431" y="4341019"/>
            <a:ext cx="60325" cy="1588"/>
          </a:xfrm>
          <a:prstGeom prst="line">
            <a:avLst/>
          </a:prstGeom>
          <a:noFill/>
          <a:ln w="19050">
            <a:solidFill>
              <a:schemeClr val="tx1"/>
            </a:solidFill>
            <a:round/>
            <a:headEnd/>
            <a:tailEnd/>
          </a:ln>
          <a:effectLst/>
        </p:spPr>
        <p:txBody>
          <a:bodyPr wrap="none" anchor="ctr">
            <a:prstTxWarp prst="textNoShape">
              <a:avLst/>
            </a:prstTxWarp>
          </a:bodyPr>
          <a:lstStyle/>
          <a:p>
            <a:endParaRPr lang="en-US"/>
          </a:p>
        </p:txBody>
      </p:sp>
      <p:sp>
        <p:nvSpPr>
          <p:cNvPr id="38975" name="Line 63"/>
          <p:cNvSpPr>
            <a:spLocks noChangeShapeType="1"/>
          </p:cNvSpPr>
          <p:nvPr/>
        </p:nvSpPr>
        <p:spPr bwMode="auto">
          <a:xfrm rot="5400000" flipH="1">
            <a:off x="5872163" y="4332288"/>
            <a:ext cx="63500" cy="0"/>
          </a:xfrm>
          <a:prstGeom prst="line">
            <a:avLst/>
          </a:prstGeom>
          <a:noFill/>
          <a:ln w="19050">
            <a:solidFill>
              <a:schemeClr val="tx1"/>
            </a:solidFill>
            <a:round/>
            <a:headEnd/>
            <a:tailEnd/>
          </a:ln>
          <a:effectLst/>
        </p:spPr>
        <p:txBody>
          <a:bodyPr wrap="none" anchor="ctr">
            <a:prstTxWarp prst="textNoShape">
              <a:avLst/>
            </a:prstTxWarp>
          </a:bodyPr>
          <a:lstStyle/>
          <a:p>
            <a:endParaRPr lang="en-US"/>
          </a:p>
        </p:txBody>
      </p:sp>
      <p:sp>
        <p:nvSpPr>
          <p:cNvPr id="38976" name="Line 64"/>
          <p:cNvSpPr>
            <a:spLocks noChangeShapeType="1"/>
          </p:cNvSpPr>
          <p:nvPr/>
        </p:nvSpPr>
        <p:spPr bwMode="auto">
          <a:xfrm rot="16200000" flipV="1">
            <a:off x="6219032" y="3983831"/>
            <a:ext cx="0" cy="627063"/>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8977" name="Line 65"/>
          <p:cNvSpPr>
            <a:spLocks noChangeShapeType="1"/>
          </p:cNvSpPr>
          <p:nvPr/>
        </p:nvSpPr>
        <p:spPr bwMode="auto">
          <a:xfrm flipV="1">
            <a:off x="5884863" y="3932238"/>
            <a:ext cx="93662" cy="3175"/>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8978" name="Line 66"/>
          <p:cNvSpPr>
            <a:spLocks noChangeShapeType="1"/>
          </p:cNvSpPr>
          <p:nvPr/>
        </p:nvSpPr>
        <p:spPr bwMode="auto">
          <a:xfrm>
            <a:off x="6486525" y="3978275"/>
            <a:ext cx="303213" cy="385763"/>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8979" name="Line 67"/>
          <p:cNvSpPr>
            <a:spLocks noChangeShapeType="1"/>
          </p:cNvSpPr>
          <p:nvPr/>
        </p:nvSpPr>
        <p:spPr bwMode="auto">
          <a:xfrm flipH="1">
            <a:off x="7281863" y="3975100"/>
            <a:ext cx="279400" cy="392113"/>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graphicFrame>
        <p:nvGraphicFramePr>
          <p:cNvPr id="38980" name="Object 68"/>
          <p:cNvGraphicFramePr>
            <a:graphicFrameLocks noChangeAspect="1"/>
          </p:cNvGraphicFramePr>
          <p:nvPr/>
        </p:nvGraphicFramePr>
        <p:xfrm>
          <a:off x="7459663" y="3527425"/>
          <a:ext cx="203200" cy="241300"/>
        </p:xfrm>
        <a:graphic>
          <a:graphicData uri="http://schemas.openxmlformats.org/presentationml/2006/ole">
            <mc:AlternateContent xmlns:mc="http://schemas.openxmlformats.org/markup-compatibility/2006">
              <mc:Choice xmlns:v="urn:schemas-microsoft-com:vml" Requires="v">
                <p:oleObj spid="_x0000_s86106" name="Clip" r:id="rId13" imgW="983488" imgH="1209040" progId="">
                  <p:embed/>
                </p:oleObj>
              </mc:Choice>
              <mc:Fallback>
                <p:oleObj name="Clip" r:id="rId13" imgW="983488" imgH="1209040" progId="">
                  <p:embed/>
                  <p:pic>
                    <p:nvPicPr>
                      <p:cNvPr id="0"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59663" y="3527425"/>
                        <a:ext cx="2032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81" name="Object 69"/>
          <p:cNvGraphicFramePr>
            <a:graphicFrameLocks noChangeAspect="1"/>
          </p:cNvGraphicFramePr>
          <p:nvPr/>
        </p:nvGraphicFramePr>
        <p:xfrm>
          <a:off x="6122988" y="3608388"/>
          <a:ext cx="203200" cy="239712"/>
        </p:xfrm>
        <a:graphic>
          <a:graphicData uri="http://schemas.openxmlformats.org/presentationml/2006/ole">
            <mc:AlternateContent xmlns:mc="http://schemas.openxmlformats.org/markup-compatibility/2006">
              <mc:Choice xmlns:v="urn:schemas-microsoft-com:vml" Requires="v">
                <p:oleObj spid="_x0000_s86107" name="Clip" r:id="rId15" imgW="983488" imgH="1209040" progId="">
                  <p:embed/>
                </p:oleObj>
              </mc:Choice>
              <mc:Fallback>
                <p:oleObj name="Clip" r:id="rId15" imgW="983488" imgH="1209040" progId="">
                  <p:embed/>
                  <p:pic>
                    <p:nvPicPr>
                      <p:cNvPr id="0" name="Picture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22988" y="3608388"/>
                        <a:ext cx="203200" cy="239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82" name="Freeform 70"/>
          <p:cNvSpPr>
            <a:spLocks/>
          </p:cNvSpPr>
          <p:nvPr/>
        </p:nvSpPr>
        <p:spPr bwMode="auto">
          <a:xfrm>
            <a:off x="6203950" y="3382963"/>
            <a:ext cx="1354138" cy="304800"/>
          </a:xfrm>
          <a:custGeom>
            <a:avLst/>
            <a:gdLst/>
            <a:ahLst/>
            <a:cxnLst>
              <a:cxn ang="0">
                <a:pos x="0" y="228"/>
              </a:cxn>
              <a:cxn ang="0">
                <a:pos x="432" y="9"/>
              </a:cxn>
              <a:cxn ang="0">
                <a:pos x="972" y="171"/>
              </a:cxn>
            </a:cxnLst>
            <a:rect l="0" t="0" r="r" b="b"/>
            <a:pathLst>
              <a:path w="972" h="228">
                <a:moveTo>
                  <a:pt x="0" y="228"/>
                </a:moveTo>
                <a:cubicBezTo>
                  <a:pt x="135" y="123"/>
                  <a:pt x="270" y="18"/>
                  <a:pt x="432" y="9"/>
                </a:cubicBezTo>
                <a:cubicBezTo>
                  <a:pt x="594" y="0"/>
                  <a:pt x="783" y="85"/>
                  <a:pt x="972" y="171"/>
                </a:cubicBezTo>
              </a:path>
            </a:pathLst>
          </a:custGeom>
          <a:noFill/>
          <a:ln w="19050" cap="flat" cmpd="sng">
            <a:solidFill>
              <a:schemeClr val="tx1"/>
            </a:solidFill>
            <a:prstDash val="dash"/>
            <a:round/>
            <a:headEnd/>
            <a:tailEnd/>
          </a:ln>
          <a:effectLst/>
        </p:spPr>
        <p:txBody>
          <a:bodyPr wrap="none" anchor="ctr">
            <a:prstTxWarp prst="textNoShape">
              <a:avLst/>
            </a:prstTxWarp>
          </a:bodyPr>
          <a:lstStyle/>
          <a:p>
            <a:endParaRPr lang="en-US"/>
          </a:p>
        </p:txBody>
      </p:sp>
      <p:grpSp>
        <p:nvGrpSpPr>
          <p:cNvPr id="10" name="Group 71"/>
          <p:cNvGrpSpPr>
            <a:grpSpLocks/>
          </p:cNvGrpSpPr>
          <p:nvPr/>
        </p:nvGrpSpPr>
        <p:grpSpPr bwMode="auto">
          <a:xfrm>
            <a:off x="6470650" y="4805363"/>
            <a:ext cx="406400" cy="427037"/>
            <a:chOff x="2870" y="1518"/>
            <a:chExt cx="292" cy="320"/>
          </a:xfrm>
        </p:grpSpPr>
        <p:graphicFrame>
          <p:nvGraphicFramePr>
            <p:cNvPr id="38984" name="Object 72"/>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6108" name="Clip" r:id="rId16" imgW="827508" imgH="841085" progId="">
                    <p:embed/>
                  </p:oleObj>
                </mc:Choice>
                <mc:Fallback>
                  <p:oleObj name="Clip" r:id="rId16" imgW="827508" imgH="841085" progId="">
                    <p:embed/>
                    <p:pic>
                      <p:nvPicPr>
                        <p:cNvPr id="0" name="Picture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85" name="Object 73"/>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6109" name="Clip" r:id="rId18" imgW="1268977" imgH="1200107" progId="">
                    <p:embed/>
                  </p:oleObj>
                </mc:Choice>
                <mc:Fallback>
                  <p:oleObj name="Clip" r:id="rId18" imgW="1268977" imgH="1200107" progId="">
                    <p:embed/>
                    <p:pic>
                      <p:nvPicPr>
                        <p:cNvPr id="0" name="Picture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1" name="Group 74"/>
          <p:cNvGrpSpPr>
            <a:grpSpLocks/>
          </p:cNvGrpSpPr>
          <p:nvPr/>
        </p:nvGrpSpPr>
        <p:grpSpPr bwMode="auto">
          <a:xfrm>
            <a:off x="7248525" y="4837113"/>
            <a:ext cx="406400" cy="427037"/>
            <a:chOff x="2870" y="1518"/>
            <a:chExt cx="292" cy="320"/>
          </a:xfrm>
        </p:grpSpPr>
        <p:graphicFrame>
          <p:nvGraphicFramePr>
            <p:cNvPr id="38987" name="Object 75"/>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86110" name="Clip" r:id="rId20" imgW="827508" imgH="841085" progId="">
                    <p:embed/>
                  </p:oleObj>
                </mc:Choice>
                <mc:Fallback>
                  <p:oleObj name="Clip" r:id="rId20" imgW="827508" imgH="841085" progId="">
                    <p:embed/>
                    <p:pic>
                      <p:nvPicPr>
                        <p:cNvPr id="0" name="Picture 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88" name="Object 76"/>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86111" name="Clip" r:id="rId21" imgW="1268977" imgH="1200107" progId="">
                    <p:embed/>
                  </p:oleObj>
                </mc:Choice>
                <mc:Fallback>
                  <p:oleObj name="Clip" r:id="rId21" imgW="1268977" imgH="1200107" progId="">
                    <p:embed/>
                    <p:pic>
                      <p:nvPicPr>
                        <p:cNvPr id="0" name="Picture 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 name="Group 77"/>
          <p:cNvGrpSpPr>
            <a:grpSpLocks/>
          </p:cNvGrpSpPr>
          <p:nvPr/>
        </p:nvGrpSpPr>
        <p:grpSpPr bwMode="auto">
          <a:xfrm>
            <a:off x="6834188" y="4552950"/>
            <a:ext cx="379412" cy="376238"/>
            <a:chOff x="4733" y="2082"/>
            <a:chExt cx="272" cy="282"/>
          </a:xfrm>
        </p:grpSpPr>
        <p:graphicFrame>
          <p:nvGraphicFramePr>
            <p:cNvPr id="38990" name="Object 78"/>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86112" name="Clip" r:id="rId22" imgW="827508" imgH="841085" progId="">
                    <p:embed/>
                  </p:oleObj>
                </mc:Choice>
                <mc:Fallback>
                  <p:oleObj name="Clip" r:id="rId22" imgW="827508" imgH="841085" progId="">
                    <p:embed/>
                    <p:pic>
                      <p:nvPicPr>
                        <p:cNvPr id="0" name="Picture 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8991" name="Rectangle 79"/>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a:p>
          </p:txBody>
        </p:sp>
      </p:grpSp>
      <p:sp>
        <p:nvSpPr>
          <p:cNvPr id="38992" name="Line 80"/>
          <p:cNvSpPr>
            <a:spLocks noChangeShapeType="1"/>
          </p:cNvSpPr>
          <p:nvPr/>
        </p:nvSpPr>
        <p:spPr bwMode="auto">
          <a:xfrm>
            <a:off x="7140575" y="4456113"/>
            <a:ext cx="0" cy="2286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grpSp>
        <p:nvGrpSpPr>
          <p:cNvPr id="13" name="Group 81"/>
          <p:cNvGrpSpPr>
            <a:grpSpLocks/>
          </p:cNvGrpSpPr>
          <p:nvPr/>
        </p:nvGrpSpPr>
        <p:grpSpPr bwMode="auto">
          <a:xfrm>
            <a:off x="7861300" y="3879850"/>
            <a:ext cx="207963" cy="409575"/>
            <a:chOff x="4180" y="783"/>
            <a:chExt cx="150" cy="307"/>
          </a:xfrm>
        </p:grpSpPr>
        <p:sp>
          <p:nvSpPr>
            <p:cNvPr id="38994" name="AutoShape 82"/>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prstTxWarp prst="textNoShape">
                <a:avLst/>
              </a:prstTxWarp>
            </a:bodyPr>
            <a:lstStyle/>
            <a:p>
              <a:endParaRPr lang="en-US"/>
            </a:p>
          </p:txBody>
        </p:sp>
        <p:sp>
          <p:nvSpPr>
            <p:cNvPr id="38995" name="Rectangle 83"/>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prstTxWarp prst="textNoShape">
                <a:avLst/>
              </a:prstTxWarp>
            </a:bodyPr>
            <a:lstStyle/>
            <a:p>
              <a:endParaRPr lang="en-US"/>
            </a:p>
          </p:txBody>
        </p:sp>
        <p:sp>
          <p:nvSpPr>
            <p:cNvPr id="38996" name="Rectangle 84"/>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38997" name="AutoShape 85"/>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38998" name="Line 86"/>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38999" name="Line 87"/>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39000" name="Rectangle 88"/>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endParaRPr lang="en-US"/>
            </a:p>
          </p:txBody>
        </p:sp>
        <p:sp>
          <p:nvSpPr>
            <p:cNvPr id="39001" name="Rectangle 89"/>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grpSp>
      <p:grpSp>
        <p:nvGrpSpPr>
          <p:cNvPr id="14" name="Group 90"/>
          <p:cNvGrpSpPr>
            <a:grpSpLocks/>
          </p:cNvGrpSpPr>
          <p:nvPr/>
        </p:nvGrpSpPr>
        <p:grpSpPr bwMode="auto">
          <a:xfrm>
            <a:off x="7848600" y="4324350"/>
            <a:ext cx="207963" cy="409575"/>
            <a:chOff x="4180" y="783"/>
            <a:chExt cx="150" cy="307"/>
          </a:xfrm>
        </p:grpSpPr>
        <p:sp>
          <p:nvSpPr>
            <p:cNvPr id="39003" name="AutoShape 91"/>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prstTxWarp prst="textNoShape">
                <a:avLst/>
              </a:prstTxWarp>
            </a:bodyPr>
            <a:lstStyle/>
            <a:p>
              <a:endParaRPr lang="en-US"/>
            </a:p>
          </p:txBody>
        </p:sp>
        <p:sp>
          <p:nvSpPr>
            <p:cNvPr id="39004" name="Rectangle 92"/>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prstTxWarp prst="textNoShape">
                <a:avLst/>
              </a:prstTxWarp>
            </a:bodyPr>
            <a:lstStyle/>
            <a:p>
              <a:endParaRPr lang="en-US"/>
            </a:p>
          </p:txBody>
        </p:sp>
        <p:sp>
          <p:nvSpPr>
            <p:cNvPr id="39005" name="Rectangle 9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39006" name="AutoShape 9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39007" name="Line 95"/>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39008" name="Line 96"/>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39009" name="Rectangle 9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endParaRPr lang="en-US"/>
            </a:p>
          </p:txBody>
        </p:sp>
        <p:sp>
          <p:nvSpPr>
            <p:cNvPr id="39010" name="Rectangle 98"/>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grpSp>
      <p:sp>
        <p:nvSpPr>
          <p:cNvPr id="39011" name="Line 99"/>
          <p:cNvSpPr>
            <a:spLocks noChangeShapeType="1"/>
          </p:cNvSpPr>
          <p:nvPr/>
        </p:nvSpPr>
        <p:spPr bwMode="auto">
          <a:xfrm rot="5400000" flipH="1">
            <a:off x="7474744" y="4253707"/>
            <a:ext cx="611187" cy="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9012" name="Line 100"/>
          <p:cNvSpPr>
            <a:spLocks noChangeShapeType="1"/>
          </p:cNvSpPr>
          <p:nvPr/>
        </p:nvSpPr>
        <p:spPr bwMode="auto">
          <a:xfrm rot="-5400000">
            <a:off x="7828757" y="4506119"/>
            <a:ext cx="0" cy="103187"/>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9013" name="Line 101"/>
          <p:cNvSpPr>
            <a:spLocks noChangeShapeType="1"/>
          </p:cNvSpPr>
          <p:nvPr/>
        </p:nvSpPr>
        <p:spPr bwMode="auto">
          <a:xfrm rot="-5400000">
            <a:off x="7818438" y="4037013"/>
            <a:ext cx="0" cy="889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9014" name="Line 102"/>
          <p:cNvSpPr>
            <a:spLocks noChangeShapeType="1"/>
          </p:cNvSpPr>
          <p:nvPr/>
        </p:nvSpPr>
        <p:spPr bwMode="auto">
          <a:xfrm flipV="1">
            <a:off x="6497638" y="2178050"/>
            <a:ext cx="458787" cy="207963"/>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9015" name="Line 103"/>
          <p:cNvSpPr>
            <a:spLocks noChangeShapeType="1"/>
          </p:cNvSpPr>
          <p:nvPr/>
        </p:nvSpPr>
        <p:spPr bwMode="auto">
          <a:xfrm>
            <a:off x="7432675" y="2162175"/>
            <a:ext cx="485775" cy="207963"/>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9016" name="Line 104"/>
          <p:cNvSpPr>
            <a:spLocks noChangeShapeType="1"/>
          </p:cNvSpPr>
          <p:nvPr/>
        </p:nvSpPr>
        <p:spPr bwMode="auto">
          <a:xfrm flipH="1">
            <a:off x="7951788" y="2498725"/>
            <a:ext cx="241300" cy="681038"/>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9017" name="Line 105"/>
          <p:cNvSpPr>
            <a:spLocks noChangeShapeType="1"/>
          </p:cNvSpPr>
          <p:nvPr/>
        </p:nvSpPr>
        <p:spPr bwMode="auto">
          <a:xfrm>
            <a:off x="7181850" y="2274888"/>
            <a:ext cx="0" cy="4318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9018" name="Line 106"/>
          <p:cNvSpPr>
            <a:spLocks noChangeShapeType="1"/>
          </p:cNvSpPr>
          <p:nvPr/>
        </p:nvSpPr>
        <p:spPr bwMode="auto">
          <a:xfrm>
            <a:off x="7207250" y="2922588"/>
            <a:ext cx="534988" cy="3683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9019" name="Line 107"/>
          <p:cNvSpPr>
            <a:spLocks noChangeShapeType="1"/>
          </p:cNvSpPr>
          <p:nvPr/>
        </p:nvSpPr>
        <p:spPr bwMode="auto">
          <a:xfrm flipH="1">
            <a:off x="7667625" y="3387725"/>
            <a:ext cx="266700" cy="360363"/>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9020" name="Line 108"/>
          <p:cNvSpPr>
            <a:spLocks noChangeShapeType="1"/>
          </p:cNvSpPr>
          <p:nvPr/>
        </p:nvSpPr>
        <p:spPr bwMode="auto">
          <a:xfrm flipH="1">
            <a:off x="7440613" y="2466975"/>
            <a:ext cx="560387" cy="384175"/>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9021" name="Line 109"/>
          <p:cNvSpPr>
            <a:spLocks noChangeShapeType="1"/>
          </p:cNvSpPr>
          <p:nvPr/>
        </p:nvSpPr>
        <p:spPr bwMode="auto">
          <a:xfrm flipH="1">
            <a:off x="7450138" y="1906588"/>
            <a:ext cx="350837" cy="255587"/>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9022" name="Line 110"/>
          <p:cNvSpPr>
            <a:spLocks noChangeShapeType="1"/>
          </p:cNvSpPr>
          <p:nvPr/>
        </p:nvSpPr>
        <p:spPr bwMode="auto">
          <a:xfrm flipH="1">
            <a:off x="8167688" y="2082800"/>
            <a:ext cx="201612" cy="176213"/>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grpSp>
        <p:nvGrpSpPr>
          <p:cNvPr id="15" name="Group 111"/>
          <p:cNvGrpSpPr>
            <a:grpSpLocks/>
          </p:cNvGrpSpPr>
          <p:nvPr/>
        </p:nvGrpSpPr>
        <p:grpSpPr bwMode="auto">
          <a:xfrm>
            <a:off x="5978525" y="2274888"/>
            <a:ext cx="501650" cy="233362"/>
            <a:chOff x="3600" y="219"/>
            <a:chExt cx="360" cy="175"/>
          </a:xfrm>
        </p:grpSpPr>
        <p:sp>
          <p:nvSpPr>
            <p:cNvPr id="39024" name="Oval 11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39025" name="Line 113"/>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9026" name="Line 114"/>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9027" name="Rectangle 115"/>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eaLnBrk="0" hangingPunct="0"/>
              <a:endParaRPr lang="en-US" sz="2400" u="none">
                <a:latin typeface="Comic Sans MS" pitchFamily="-106" charset="0"/>
              </a:endParaRPr>
            </a:p>
          </p:txBody>
        </p:sp>
        <p:sp>
          <p:nvSpPr>
            <p:cNvPr id="39028" name="Oval 11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grpSp>
          <p:nvGrpSpPr>
            <p:cNvPr id="16" name="Group 117"/>
            <p:cNvGrpSpPr>
              <a:grpSpLocks/>
            </p:cNvGrpSpPr>
            <p:nvPr/>
          </p:nvGrpSpPr>
          <p:grpSpPr bwMode="auto">
            <a:xfrm>
              <a:off x="3686" y="244"/>
              <a:ext cx="177" cy="66"/>
              <a:chOff x="2848" y="848"/>
              <a:chExt cx="140" cy="98"/>
            </a:xfrm>
          </p:grpSpPr>
          <p:sp>
            <p:nvSpPr>
              <p:cNvPr id="39030" name="Line 118"/>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9031" name="Line 119"/>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9032" name="Line 120"/>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nvGrpSpPr>
            <p:cNvPr id="17" name="Group 121"/>
            <p:cNvGrpSpPr>
              <a:grpSpLocks/>
            </p:cNvGrpSpPr>
            <p:nvPr/>
          </p:nvGrpSpPr>
          <p:grpSpPr bwMode="auto">
            <a:xfrm flipV="1">
              <a:off x="3686" y="243"/>
              <a:ext cx="177" cy="66"/>
              <a:chOff x="2848" y="848"/>
              <a:chExt cx="140" cy="98"/>
            </a:xfrm>
          </p:grpSpPr>
          <p:sp>
            <p:nvSpPr>
              <p:cNvPr id="39034" name="Line 12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9035" name="Line 12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9036" name="Line 12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grpSp>
        <p:nvGrpSpPr>
          <p:cNvPr id="18" name="Group 125"/>
          <p:cNvGrpSpPr>
            <a:grpSpLocks/>
          </p:cNvGrpSpPr>
          <p:nvPr/>
        </p:nvGrpSpPr>
        <p:grpSpPr bwMode="auto">
          <a:xfrm>
            <a:off x="6931025" y="2046288"/>
            <a:ext cx="501650" cy="233362"/>
            <a:chOff x="3600" y="219"/>
            <a:chExt cx="360" cy="175"/>
          </a:xfrm>
        </p:grpSpPr>
        <p:sp>
          <p:nvSpPr>
            <p:cNvPr id="39038" name="Oval 12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39039" name="Line 127"/>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9040" name="Line 128"/>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9041" name="Rectangle 129"/>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eaLnBrk="0" hangingPunct="0"/>
              <a:endParaRPr lang="en-US" sz="2400" u="none">
                <a:latin typeface="Comic Sans MS" pitchFamily="-106" charset="0"/>
              </a:endParaRPr>
            </a:p>
          </p:txBody>
        </p:sp>
        <p:sp>
          <p:nvSpPr>
            <p:cNvPr id="39042" name="Oval 13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grpSp>
          <p:nvGrpSpPr>
            <p:cNvPr id="19" name="Group 131"/>
            <p:cNvGrpSpPr>
              <a:grpSpLocks/>
            </p:cNvGrpSpPr>
            <p:nvPr/>
          </p:nvGrpSpPr>
          <p:grpSpPr bwMode="auto">
            <a:xfrm>
              <a:off x="3686" y="244"/>
              <a:ext cx="177" cy="66"/>
              <a:chOff x="2848" y="848"/>
              <a:chExt cx="140" cy="98"/>
            </a:xfrm>
          </p:grpSpPr>
          <p:sp>
            <p:nvSpPr>
              <p:cNvPr id="39044" name="Line 13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9045" name="Line 13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9046" name="Line 13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nvGrpSpPr>
            <p:cNvPr id="20" name="Group 135"/>
            <p:cNvGrpSpPr>
              <a:grpSpLocks/>
            </p:cNvGrpSpPr>
            <p:nvPr/>
          </p:nvGrpSpPr>
          <p:grpSpPr bwMode="auto">
            <a:xfrm flipV="1">
              <a:off x="3686" y="243"/>
              <a:ext cx="177" cy="66"/>
              <a:chOff x="2848" y="848"/>
              <a:chExt cx="140" cy="98"/>
            </a:xfrm>
          </p:grpSpPr>
          <p:sp>
            <p:nvSpPr>
              <p:cNvPr id="39048" name="Line 136"/>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9049" name="Line 137"/>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9050" name="Line 138"/>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grpSp>
        <p:nvGrpSpPr>
          <p:cNvPr id="21" name="Group 139"/>
          <p:cNvGrpSpPr>
            <a:grpSpLocks/>
          </p:cNvGrpSpPr>
          <p:nvPr/>
        </p:nvGrpSpPr>
        <p:grpSpPr bwMode="auto">
          <a:xfrm>
            <a:off x="6948488" y="2703513"/>
            <a:ext cx="501650" cy="233362"/>
            <a:chOff x="3600" y="219"/>
            <a:chExt cx="360" cy="175"/>
          </a:xfrm>
        </p:grpSpPr>
        <p:sp>
          <p:nvSpPr>
            <p:cNvPr id="39052" name="Oval 14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39053" name="Line 141"/>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9054" name="Line 142"/>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9055" name="Rectangle 143"/>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eaLnBrk="0" hangingPunct="0"/>
              <a:endParaRPr lang="en-US" sz="2400" u="none">
                <a:latin typeface="Comic Sans MS" pitchFamily="-106" charset="0"/>
              </a:endParaRPr>
            </a:p>
          </p:txBody>
        </p:sp>
        <p:sp>
          <p:nvSpPr>
            <p:cNvPr id="39056" name="Oval 14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grpSp>
          <p:nvGrpSpPr>
            <p:cNvPr id="22" name="Group 145"/>
            <p:cNvGrpSpPr>
              <a:grpSpLocks/>
            </p:cNvGrpSpPr>
            <p:nvPr/>
          </p:nvGrpSpPr>
          <p:grpSpPr bwMode="auto">
            <a:xfrm>
              <a:off x="3686" y="244"/>
              <a:ext cx="177" cy="66"/>
              <a:chOff x="2848" y="848"/>
              <a:chExt cx="140" cy="98"/>
            </a:xfrm>
          </p:grpSpPr>
          <p:sp>
            <p:nvSpPr>
              <p:cNvPr id="39058" name="Line 146"/>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9059" name="Line 147"/>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9060" name="Line 148"/>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nvGrpSpPr>
            <p:cNvPr id="23" name="Group 149"/>
            <p:cNvGrpSpPr>
              <a:grpSpLocks/>
            </p:cNvGrpSpPr>
            <p:nvPr/>
          </p:nvGrpSpPr>
          <p:grpSpPr bwMode="auto">
            <a:xfrm flipV="1">
              <a:off x="3686" y="243"/>
              <a:ext cx="177" cy="66"/>
              <a:chOff x="2848" y="848"/>
              <a:chExt cx="140" cy="98"/>
            </a:xfrm>
          </p:grpSpPr>
          <p:sp>
            <p:nvSpPr>
              <p:cNvPr id="39062" name="Line 150"/>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9063" name="Line 151"/>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9064" name="Line 152"/>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grpSp>
        <p:nvGrpSpPr>
          <p:cNvPr id="24" name="Group 153"/>
          <p:cNvGrpSpPr>
            <a:grpSpLocks/>
          </p:cNvGrpSpPr>
          <p:nvPr/>
        </p:nvGrpSpPr>
        <p:grpSpPr bwMode="auto">
          <a:xfrm>
            <a:off x="7918450" y="2254250"/>
            <a:ext cx="500063" cy="233363"/>
            <a:chOff x="3600" y="219"/>
            <a:chExt cx="360" cy="175"/>
          </a:xfrm>
        </p:grpSpPr>
        <p:sp>
          <p:nvSpPr>
            <p:cNvPr id="39066" name="Oval 154"/>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39067" name="Line 155"/>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9068" name="Line 156"/>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9069" name="Rectangle 157"/>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eaLnBrk="0" hangingPunct="0"/>
              <a:endParaRPr lang="en-US" sz="2400" u="none">
                <a:latin typeface="Comic Sans MS" pitchFamily="-106" charset="0"/>
              </a:endParaRPr>
            </a:p>
          </p:txBody>
        </p:sp>
        <p:sp>
          <p:nvSpPr>
            <p:cNvPr id="39070" name="Oval 158"/>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grpSp>
          <p:nvGrpSpPr>
            <p:cNvPr id="25" name="Group 159"/>
            <p:cNvGrpSpPr>
              <a:grpSpLocks/>
            </p:cNvGrpSpPr>
            <p:nvPr/>
          </p:nvGrpSpPr>
          <p:grpSpPr bwMode="auto">
            <a:xfrm>
              <a:off x="3686" y="244"/>
              <a:ext cx="177" cy="66"/>
              <a:chOff x="2848" y="848"/>
              <a:chExt cx="140" cy="98"/>
            </a:xfrm>
          </p:grpSpPr>
          <p:sp>
            <p:nvSpPr>
              <p:cNvPr id="39072" name="Line 160"/>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9073" name="Line 161"/>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9074" name="Line 162"/>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nvGrpSpPr>
            <p:cNvPr id="26" name="Group 163"/>
            <p:cNvGrpSpPr>
              <a:grpSpLocks/>
            </p:cNvGrpSpPr>
            <p:nvPr/>
          </p:nvGrpSpPr>
          <p:grpSpPr bwMode="auto">
            <a:xfrm flipV="1">
              <a:off x="3686" y="243"/>
              <a:ext cx="177" cy="66"/>
              <a:chOff x="2848" y="848"/>
              <a:chExt cx="140" cy="98"/>
            </a:xfrm>
          </p:grpSpPr>
          <p:sp>
            <p:nvSpPr>
              <p:cNvPr id="39076" name="Line 164"/>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9077" name="Line 165"/>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9078" name="Line 166"/>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grpSp>
        <p:nvGrpSpPr>
          <p:cNvPr id="27" name="Group 167"/>
          <p:cNvGrpSpPr>
            <a:grpSpLocks/>
          </p:cNvGrpSpPr>
          <p:nvPr/>
        </p:nvGrpSpPr>
        <p:grpSpPr bwMode="auto">
          <a:xfrm>
            <a:off x="7724775" y="3151188"/>
            <a:ext cx="501650" cy="233362"/>
            <a:chOff x="3600" y="219"/>
            <a:chExt cx="360" cy="175"/>
          </a:xfrm>
        </p:grpSpPr>
        <p:sp>
          <p:nvSpPr>
            <p:cNvPr id="39080" name="Oval 168"/>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39081" name="Line 169"/>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9082" name="Line 170"/>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9083" name="Rectangle 171"/>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eaLnBrk="0" hangingPunct="0"/>
              <a:endParaRPr lang="en-US" sz="2400" u="none">
                <a:latin typeface="Comic Sans MS" pitchFamily="-106" charset="0"/>
              </a:endParaRPr>
            </a:p>
          </p:txBody>
        </p:sp>
        <p:sp>
          <p:nvSpPr>
            <p:cNvPr id="39084" name="Oval 172"/>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grpSp>
          <p:nvGrpSpPr>
            <p:cNvPr id="28" name="Group 173"/>
            <p:cNvGrpSpPr>
              <a:grpSpLocks/>
            </p:cNvGrpSpPr>
            <p:nvPr/>
          </p:nvGrpSpPr>
          <p:grpSpPr bwMode="auto">
            <a:xfrm>
              <a:off x="3686" y="244"/>
              <a:ext cx="177" cy="66"/>
              <a:chOff x="2848" y="848"/>
              <a:chExt cx="140" cy="98"/>
            </a:xfrm>
          </p:grpSpPr>
          <p:sp>
            <p:nvSpPr>
              <p:cNvPr id="39086" name="Line 174"/>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9087" name="Line 175"/>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9088" name="Line 176"/>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nvGrpSpPr>
            <p:cNvPr id="29" name="Group 177"/>
            <p:cNvGrpSpPr>
              <a:grpSpLocks/>
            </p:cNvGrpSpPr>
            <p:nvPr/>
          </p:nvGrpSpPr>
          <p:grpSpPr bwMode="auto">
            <a:xfrm flipV="1">
              <a:off x="3686" y="243"/>
              <a:ext cx="177" cy="66"/>
              <a:chOff x="2848" y="848"/>
              <a:chExt cx="140" cy="98"/>
            </a:xfrm>
          </p:grpSpPr>
          <p:sp>
            <p:nvSpPr>
              <p:cNvPr id="39090" name="Line 178"/>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9091" name="Line 179"/>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9092" name="Line 180"/>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grpSp>
        <p:nvGrpSpPr>
          <p:cNvPr id="30" name="Group 181"/>
          <p:cNvGrpSpPr>
            <a:grpSpLocks/>
          </p:cNvGrpSpPr>
          <p:nvPr/>
        </p:nvGrpSpPr>
        <p:grpSpPr bwMode="auto">
          <a:xfrm>
            <a:off x="7391400" y="3735388"/>
            <a:ext cx="501650" cy="234950"/>
            <a:chOff x="3600" y="219"/>
            <a:chExt cx="360" cy="175"/>
          </a:xfrm>
        </p:grpSpPr>
        <p:sp>
          <p:nvSpPr>
            <p:cNvPr id="39094" name="Oval 182"/>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39095" name="Line 183"/>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9096" name="Line 184"/>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9097" name="Rectangle 185"/>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eaLnBrk="0" hangingPunct="0"/>
              <a:endParaRPr lang="en-US" sz="2400" u="none">
                <a:latin typeface="Comic Sans MS" pitchFamily="-106" charset="0"/>
              </a:endParaRPr>
            </a:p>
          </p:txBody>
        </p:sp>
        <p:sp>
          <p:nvSpPr>
            <p:cNvPr id="39098" name="Oval 186"/>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grpSp>
          <p:nvGrpSpPr>
            <p:cNvPr id="31" name="Group 187"/>
            <p:cNvGrpSpPr>
              <a:grpSpLocks/>
            </p:cNvGrpSpPr>
            <p:nvPr/>
          </p:nvGrpSpPr>
          <p:grpSpPr bwMode="auto">
            <a:xfrm>
              <a:off x="3686" y="244"/>
              <a:ext cx="177" cy="66"/>
              <a:chOff x="2848" y="848"/>
              <a:chExt cx="140" cy="98"/>
            </a:xfrm>
          </p:grpSpPr>
          <p:sp>
            <p:nvSpPr>
              <p:cNvPr id="39100" name="Line 188"/>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9101" name="Line 189"/>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9102" name="Line 190"/>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nvGrpSpPr>
            <p:cNvPr id="38983" name="Group 191"/>
            <p:cNvGrpSpPr>
              <a:grpSpLocks/>
            </p:cNvGrpSpPr>
            <p:nvPr/>
          </p:nvGrpSpPr>
          <p:grpSpPr bwMode="auto">
            <a:xfrm flipV="1">
              <a:off x="3686" y="243"/>
              <a:ext cx="177" cy="66"/>
              <a:chOff x="2848" y="848"/>
              <a:chExt cx="140" cy="98"/>
            </a:xfrm>
          </p:grpSpPr>
          <p:sp>
            <p:nvSpPr>
              <p:cNvPr id="39104" name="Line 19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9105" name="Line 19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9106" name="Line 19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grpSp>
        <p:nvGrpSpPr>
          <p:cNvPr id="38986" name="Group 195"/>
          <p:cNvGrpSpPr>
            <a:grpSpLocks/>
          </p:cNvGrpSpPr>
          <p:nvPr/>
        </p:nvGrpSpPr>
        <p:grpSpPr bwMode="auto">
          <a:xfrm>
            <a:off x="6781800" y="4224338"/>
            <a:ext cx="500063" cy="233362"/>
            <a:chOff x="3600" y="219"/>
            <a:chExt cx="360" cy="175"/>
          </a:xfrm>
        </p:grpSpPr>
        <p:sp>
          <p:nvSpPr>
            <p:cNvPr id="39108" name="Oval 196"/>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39109" name="Line 197"/>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9110" name="Line 198"/>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9111" name="Rectangle 199"/>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eaLnBrk="0" hangingPunct="0"/>
              <a:endParaRPr lang="en-US" sz="2400" u="none">
                <a:latin typeface="Comic Sans MS" pitchFamily="-106" charset="0"/>
              </a:endParaRPr>
            </a:p>
          </p:txBody>
        </p:sp>
        <p:sp>
          <p:nvSpPr>
            <p:cNvPr id="39112" name="Oval 200"/>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grpSp>
          <p:nvGrpSpPr>
            <p:cNvPr id="38989" name="Group 201"/>
            <p:cNvGrpSpPr>
              <a:grpSpLocks/>
            </p:cNvGrpSpPr>
            <p:nvPr/>
          </p:nvGrpSpPr>
          <p:grpSpPr bwMode="auto">
            <a:xfrm>
              <a:off x="3686" y="244"/>
              <a:ext cx="177" cy="66"/>
              <a:chOff x="2848" y="848"/>
              <a:chExt cx="140" cy="98"/>
            </a:xfrm>
          </p:grpSpPr>
          <p:sp>
            <p:nvSpPr>
              <p:cNvPr id="39114" name="Line 202"/>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9115" name="Line 203"/>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9116" name="Line 204"/>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nvGrpSpPr>
            <p:cNvPr id="38993" name="Group 205"/>
            <p:cNvGrpSpPr>
              <a:grpSpLocks/>
            </p:cNvGrpSpPr>
            <p:nvPr/>
          </p:nvGrpSpPr>
          <p:grpSpPr bwMode="auto">
            <a:xfrm flipV="1">
              <a:off x="3686" y="243"/>
              <a:ext cx="177" cy="66"/>
              <a:chOff x="2848" y="848"/>
              <a:chExt cx="140" cy="98"/>
            </a:xfrm>
          </p:grpSpPr>
          <p:sp>
            <p:nvSpPr>
              <p:cNvPr id="39118" name="Line 206"/>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9119" name="Line 207"/>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9120" name="Line 208"/>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grpSp>
        <p:nvGrpSpPr>
          <p:cNvPr id="39002" name="Group 209"/>
          <p:cNvGrpSpPr>
            <a:grpSpLocks/>
          </p:cNvGrpSpPr>
          <p:nvPr/>
        </p:nvGrpSpPr>
        <p:grpSpPr bwMode="auto">
          <a:xfrm>
            <a:off x="5978525" y="3848100"/>
            <a:ext cx="501650" cy="233363"/>
            <a:chOff x="3600" y="219"/>
            <a:chExt cx="360" cy="175"/>
          </a:xfrm>
        </p:grpSpPr>
        <p:sp>
          <p:nvSpPr>
            <p:cNvPr id="39122" name="Oval 210"/>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39123" name="Line 211"/>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9124" name="Line 212"/>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9125" name="Rectangle 213"/>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eaLnBrk="0" hangingPunct="0"/>
              <a:endParaRPr lang="en-US" sz="2400" u="none">
                <a:latin typeface="Comic Sans MS" pitchFamily="-106" charset="0"/>
              </a:endParaRPr>
            </a:p>
          </p:txBody>
        </p:sp>
        <p:sp>
          <p:nvSpPr>
            <p:cNvPr id="39126" name="Oval 214"/>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grpSp>
          <p:nvGrpSpPr>
            <p:cNvPr id="39023" name="Group 215"/>
            <p:cNvGrpSpPr>
              <a:grpSpLocks/>
            </p:cNvGrpSpPr>
            <p:nvPr/>
          </p:nvGrpSpPr>
          <p:grpSpPr bwMode="auto">
            <a:xfrm>
              <a:off x="3686" y="244"/>
              <a:ext cx="177" cy="66"/>
              <a:chOff x="2848" y="848"/>
              <a:chExt cx="140" cy="98"/>
            </a:xfrm>
          </p:grpSpPr>
          <p:sp>
            <p:nvSpPr>
              <p:cNvPr id="39128" name="Line 216"/>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9129" name="Line 217"/>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9130" name="Line 218"/>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nvGrpSpPr>
            <p:cNvPr id="39029" name="Group 219"/>
            <p:cNvGrpSpPr>
              <a:grpSpLocks/>
            </p:cNvGrpSpPr>
            <p:nvPr/>
          </p:nvGrpSpPr>
          <p:grpSpPr bwMode="auto">
            <a:xfrm flipV="1">
              <a:off x="3686" y="243"/>
              <a:ext cx="177" cy="66"/>
              <a:chOff x="2848" y="848"/>
              <a:chExt cx="140" cy="98"/>
            </a:xfrm>
          </p:grpSpPr>
          <p:sp>
            <p:nvSpPr>
              <p:cNvPr id="39132" name="Line 220"/>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9133" name="Line 221"/>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39134" name="Line 222"/>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sp>
        <p:nvSpPr>
          <p:cNvPr id="39135" name="Line 223"/>
          <p:cNvSpPr>
            <a:spLocks noChangeShapeType="1"/>
          </p:cNvSpPr>
          <p:nvPr/>
        </p:nvSpPr>
        <p:spPr bwMode="auto">
          <a:xfrm flipV="1">
            <a:off x="6234113" y="4079875"/>
            <a:ext cx="1587" cy="230188"/>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39136" name="Rectangle 224"/>
          <p:cNvSpPr>
            <a:spLocks noChangeArrowheads="1"/>
          </p:cNvSpPr>
          <p:nvPr/>
        </p:nvSpPr>
        <p:spPr bwMode="auto">
          <a:xfrm>
            <a:off x="565150" y="5089525"/>
            <a:ext cx="8369300" cy="1449388"/>
          </a:xfrm>
          <a:prstGeom prst="rect">
            <a:avLst/>
          </a:prstGeom>
          <a:noFill/>
          <a:ln w="9525">
            <a:noFill/>
            <a:miter lim="800000"/>
            <a:headEnd/>
            <a:tailEnd/>
          </a:ln>
          <a:effectLst/>
        </p:spPr>
        <p:txBody>
          <a:bodyPr>
            <a:prstTxWarp prst="textNoShape">
              <a:avLst/>
            </a:prstTxWarp>
          </a:bodyPr>
          <a:lstStyle/>
          <a:p>
            <a:pPr marL="342900" indent="-342900" algn="l" eaLnBrk="0" hangingPunct="0">
              <a:spcBef>
                <a:spcPct val="20000"/>
              </a:spcBef>
              <a:buClr>
                <a:schemeClr val="accent2"/>
              </a:buClr>
              <a:buSzPct val="85000"/>
              <a:buFont typeface="Wingdings" pitchFamily="-106" charset="2"/>
              <a:buNone/>
            </a:pPr>
            <a:endParaRPr lang="en-US" sz="2800" u="none">
              <a:latin typeface="Comic Sans MS" pitchFamily="-106" charset="0"/>
            </a:endParaRPr>
          </a:p>
        </p:txBody>
      </p:sp>
      <p:sp>
        <p:nvSpPr>
          <p:cNvPr id="226" name="Slide Number Placeholder 225"/>
          <p:cNvSpPr>
            <a:spLocks noGrp="1"/>
          </p:cNvSpPr>
          <p:nvPr>
            <p:ph type="sldNum" sz="quarter" idx="12"/>
          </p:nvPr>
        </p:nvSpPr>
        <p:spPr/>
        <p:txBody>
          <a:bodyPr/>
          <a:lstStyle/>
          <a:p>
            <a:fld id="{F4E9DE0C-EFE3-CE47-9792-88F31C147F5B}" type="slidenum">
              <a:rPr lang="en-US" smtClean="0"/>
              <a:pPr/>
              <a:t>39</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6"/>
          <p:cNvSpPr>
            <a:spLocks noGrp="1"/>
          </p:cNvSpPr>
          <p:nvPr>
            <p:ph type="title"/>
          </p:nvPr>
        </p:nvSpPr>
        <p:spPr/>
        <p:txBody>
          <a:bodyPr/>
          <a:lstStyle/>
          <a:p>
            <a:pPr eaLnBrk="1" hangingPunct="1"/>
            <a:r>
              <a:rPr lang="en-US" smtClean="0"/>
              <a:t>Packet Switching</a:t>
            </a:r>
          </a:p>
        </p:txBody>
      </p:sp>
      <p:sp>
        <p:nvSpPr>
          <p:cNvPr id="8" name="Oval 7"/>
          <p:cNvSpPr/>
          <p:nvPr/>
        </p:nvSpPr>
        <p:spPr>
          <a:xfrm>
            <a:off x="1524000" y="2971800"/>
            <a:ext cx="838200" cy="838200"/>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a:t>A</a:t>
            </a:r>
          </a:p>
        </p:txBody>
      </p:sp>
      <p:sp>
        <p:nvSpPr>
          <p:cNvPr id="9" name="Oval 8"/>
          <p:cNvSpPr/>
          <p:nvPr/>
        </p:nvSpPr>
        <p:spPr>
          <a:xfrm>
            <a:off x="2971800" y="48006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C</a:t>
            </a:r>
          </a:p>
        </p:txBody>
      </p:sp>
      <p:sp>
        <p:nvSpPr>
          <p:cNvPr id="10" name="Oval 9"/>
          <p:cNvSpPr/>
          <p:nvPr/>
        </p:nvSpPr>
        <p:spPr>
          <a:xfrm>
            <a:off x="3200400" y="18288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B</a:t>
            </a:r>
          </a:p>
        </p:txBody>
      </p:sp>
      <p:sp>
        <p:nvSpPr>
          <p:cNvPr id="11" name="Oval 10"/>
          <p:cNvSpPr/>
          <p:nvPr/>
        </p:nvSpPr>
        <p:spPr>
          <a:xfrm>
            <a:off x="4572000" y="34290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D</a:t>
            </a:r>
          </a:p>
        </p:txBody>
      </p:sp>
      <p:sp>
        <p:nvSpPr>
          <p:cNvPr id="12" name="Oval 11"/>
          <p:cNvSpPr/>
          <p:nvPr/>
        </p:nvSpPr>
        <p:spPr>
          <a:xfrm>
            <a:off x="6553200" y="2438400"/>
            <a:ext cx="838200" cy="838200"/>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a:t>F</a:t>
            </a:r>
          </a:p>
        </p:txBody>
      </p:sp>
      <p:sp>
        <p:nvSpPr>
          <p:cNvPr id="13" name="Oval 12"/>
          <p:cNvSpPr/>
          <p:nvPr/>
        </p:nvSpPr>
        <p:spPr>
          <a:xfrm>
            <a:off x="6324600" y="51054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D</a:t>
            </a:r>
          </a:p>
        </p:txBody>
      </p:sp>
      <p:sp>
        <p:nvSpPr>
          <p:cNvPr id="14" name="Rectangle 13"/>
          <p:cNvSpPr/>
          <p:nvPr/>
        </p:nvSpPr>
        <p:spPr>
          <a:xfrm>
            <a:off x="304800" y="32004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3</a:t>
            </a:r>
          </a:p>
        </p:txBody>
      </p:sp>
      <p:sp>
        <p:nvSpPr>
          <p:cNvPr id="15" name="Rectangle 14"/>
          <p:cNvSpPr/>
          <p:nvPr/>
        </p:nvSpPr>
        <p:spPr>
          <a:xfrm>
            <a:off x="693738" y="32004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2</a:t>
            </a:r>
          </a:p>
        </p:txBody>
      </p:sp>
      <p:sp>
        <p:nvSpPr>
          <p:cNvPr id="16" name="Rectangle 15"/>
          <p:cNvSpPr/>
          <p:nvPr/>
        </p:nvSpPr>
        <p:spPr>
          <a:xfrm>
            <a:off x="7467600" y="26670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1</a:t>
            </a:r>
          </a:p>
        </p:txBody>
      </p:sp>
      <p:cxnSp>
        <p:nvCxnSpPr>
          <p:cNvPr id="18" name="Straight Connector 17"/>
          <p:cNvCxnSpPr>
            <a:stCxn id="8" idx="7"/>
            <a:endCxn id="10" idx="3"/>
          </p:cNvCxnSpPr>
          <p:nvPr/>
        </p:nvCxnSpPr>
        <p:spPr>
          <a:xfrm rot="5400000" flipH="1" flipV="1">
            <a:off x="2506663" y="2278063"/>
            <a:ext cx="549275" cy="1082675"/>
          </a:xfrm>
          <a:prstGeom prst="line">
            <a:avLst/>
          </a:prstGeom>
        </p:spPr>
        <p:style>
          <a:lnRef idx="3">
            <a:schemeClr val="accent2"/>
          </a:lnRef>
          <a:fillRef idx="0">
            <a:schemeClr val="accent2"/>
          </a:fillRef>
          <a:effectRef idx="2">
            <a:schemeClr val="accent2"/>
          </a:effectRef>
          <a:fontRef idx="minor">
            <a:schemeClr val="tx1"/>
          </a:fontRef>
        </p:style>
      </p:cxnSp>
      <p:cxnSp>
        <p:nvCxnSpPr>
          <p:cNvPr id="19" name="Straight Connector 18"/>
          <p:cNvCxnSpPr>
            <a:stCxn id="8" idx="5"/>
            <a:endCxn id="9" idx="1"/>
          </p:cNvCxnSpPr>
          <p:nvPr/>
        </p:nvCxnSpPr>
        <p:spPr>
          <a:xfrm rot="16200000" flipH="1">
            <a:off x="2049463" y="3878263"/>
            <a:ext cx="1235075" cy="854075"/>
          </a:xfrm>
          <a:prstGeom prst="line">
            <a:avLst/>
          </a:prstGeom>
        </p:spPr>
        <p:style>
          <a:lnRef idx="3">
            <a:schemeClr val="accent3"/>
          </a:lnRef>
          <a:fillRef idx="0">
            <a:schemeClr val="accent3"/>
          </a:fillRef>
          <a:effectRef idx="2">
            <a:schemeClr val="accent3"/>
          </a:effectRef>
          <a:fontRef idx="minor">
            <a:schemeClr val="tx1"/>
          </a:fontRef>
        </p:style>
      </p:cxnSp>
      <p:cxnSp>
        <p:nvCxnSpPr>
          <p:cNvPr id="22" name="Straight Connector 21"/>
          <p:cNvCxnSpPr>
            <a:stCxn id="11" idx="3"/>
            <a:endCxn id="9" idx="7"/>
          </p:cNvCxnSpPr>
          <p:nvPr/>
        </p:nvCxnSpPr>
        <p:spPr>
          <a:xfrm rot="5400000">
            <a:off x="3802063" y="4030663"/>
            <a:ext cx="777875" cy="1006475"/>
          </a:xfrm>
          <a:prstGeom prst="line">
            <a:avLst/>
          </a:prstGeom>
        </p:spPr>
        <p:style>
          <a:lnRef idx="3">
            <a:schemeClr val="accent3"/>
          </a:lnRef>
          <a:fillRef idx="0">
            <a:schemeClr val="accent3"/>
          </a:fillRef>
          <a:effectRef idx="2">
            <a:schemeClr val="accent3"/>
          </a:effectRef>
          <a:fontRef idx="minor">
            <a:schemeClr val="tx1"/>
          </a:fontRef>
        </p:style>
      </p:cxnSp>
      <p:cxnSp>
        <p:nvCxnSpPr>
          <p:cNvPr id="25" name="Straight Connector 24"/>
          <p:cNvCxnSpPr>
            <a:stCxn id="11" idx="1"/>
            <a:endCxn id="10" idx="5"/>
          </p:cNvCxnSpPr>
          <p:nvPr/>
        </p:nvCxnSpPr>
        <p:spPr>
          <a:xfrm rot="16200000" flipV="1">
            <a:off x="3802063" y="2659063"/>
            <a:ext cx="1006475" cy="777875"/>
          </a:xfrm>
          <a:prstGeom prst="line">
            <a:avLst/>
          </a:prstGeom>
        </p:spPr>
        <p:style>
          <a:lnRef idx="3">
            <a:schemeClr val="accent3"/>
          </a:lnRef>
          <a:fillRef idx="0">
            <a:schemeClr val="accent3"/>
          </a:fillRef>
          <a:effectRef idx="2">
            <a:schemeClr val="accent3"/>
          </a:effectRef>
          <a:fontRef idx="minor">
            <a:schemeClr val="tx1"/>
          </a:fontRef>
        </p:style>
      </p:cxnSp>
      <p:cxnSp>
        <p:nvCxnSpPr>
          <p:cNvPr id="28" name="Straight Connector 27"/>
          <p:cNvCxnSpPr>
            <a:stCxn id="12" idx="1"/>
            <a:endCxn id="10" idx="6"/>
          </p:cNvCxnSpPr>
          <p:nvPr/>
        </p:nvCxnSpPr>
        <p:spPr>
          <a:xfrm rot="16200000" flipV="1">
            <a:off x="5200650" y="1085850"/>
            <a:ext cx="312738" cy="2636838"/>
          </a:xfrm>
          <a:prstGeom prst="line">
            <a:avLst/>
          </a:prstGeom>
        </p:spPr>
        <p:style>
          <a:lnRef idx="3">
            <a:schemeClr val="accent2"/>
          </a:lnRef>
          <a:fillRef idx="0">
            <a:schemeClr val="accent2"/>
          </a:fillRef>
          <a:effectRef idx="2">
            <a:schemeClr val="accent2"/>
          </a:effectRef>
          <a:fontRef idx="minor">
            <a:schemeClr val="tx1"/>
          </a:fontRef>
        </p:style>
      </p:cxnSp>
      <p:cxnSp>
        <p:nvCxnSpPr>
          <p:cNvPr id="31" name="Straight Connector 30"/>
          <p:cNvCxnSpPr>
            <a:stCxn id="13" idx="1"/>
            <a:endCxn id="11" idx="5"/>
          </p:cNvCxnSpPr>
          <p:nvPr/>
        </p:nvCxnSpPr>
        <p:spPr>
          <a:xfrm rot="16200000" flipV="1">
            <a:off x="5326063" y="4106863"/>
            <a:ext cx="1082675" cy="1158875"/>
          </a:xfrm>
          <a:prstGeom prst="line">
            <a:avLst/>
          </a:prstGeom>
        </p:spPr>
        <p:style>
          <a:lnRef idx="3">
            <a:schemeClr val="accent3"/>
          </a:lnRef>
          <a:fillRef idx="0">
            <a:schemeClr val="accent3"/>
          </a:fillRef>
          <a:effectRef idx="2">
            <a:schemeClr val="accent3"/>
          </a:effectRef>
          <a:fontRef idx="minor">
            <a:schemeClr val="tx1"/>
          </a:fontRef>
        </p:style>
      </p:cxnSp>
      <p:cxnSp>
        <p:nvCxnSpPr>
          <p:cNvPr id="34" name="Straight Connector 33"/>
          <p:cNvCxnSpPr>
            <a:stCxn id="13" idx="2"/>
            <a:endCxn id="9" idx="6"/>
          </p:cNvCxnSpPr>
          <p:nvPr/>
        </p:nvCxnSpPr>
        <p:spPr>
          <a:xfrm rot="10800000">
            <a:off x="3810000" y="5219700"/>
            <a:ext cx="2514600" cy="304800"/>
          </a:xfrm>
          <a:prstGeom prst="line">
            <a:avLst/>
          </a:prstGeom>
        </p:spPr>
        <p:style>
          <a:lnRef idx="3">
            <a:schemeClr val="accent3"/>
          </a:lnRef>
          <a:fillRef idx="0">
            <a:schemeClr val="accent3"/>
          </a:fillRef>
          <a:effectRef idx="2">
            <a:schemeClr val="accent3"/>
          </a:effectRef>
          <a:fontRef idx="minor">
            <a:schemeClr val="tx1"/>
          </a:fontRef>
        </p:style>
      </p:cxnSp>
      <p:cxnSp>
        <p:nvCxnSpPr>
          <p:cNvPr id="38" name="Straight Connector 37"/>
          <p:cNvCxnSpPr>
            <a:stCxn id="12" idx="4"/>
            <a:endCxn id="13" idx="0"/>
          </p:cNvCxnSpPr>
          <p:nvPr/>
        </p:nvCxnSpPr>
        <p:spPr>
          <a:xfrm rot="5400000">
            <a:off x="5943600" y="4076700"/>
            <a:ext cx="1828800" cy="228600"/>
          </a:xfrm>
          <a:prstGeom prst="line">
            <a:avLst/>
          </a:prstGeom>
        </p:spPr>
        <p:style>
          <a:lnRef idx="3">
            <a:schemeClr val="accent3"/>
          </a:lnRef>
          <a:fillRef idx="0">
            <a:schemeClr val="accent3"/>
          </a:fillRef>
          <a:effectRef idx="2">
            <a:schemeClr val="accent3"/>
          </a:effectRef>
          <a:fontRef idx="minor">
            <a:schemeClr val="tx1"/>
          </a:fontRef>
        </p:style>
      </p:cxnSp>
      <p:sp>
        <p:nvSpPr>
          <p:cNvPr id="21" name="Slide Number Placeholder 20"/>
          <p:cNvSpPr>
            <a:spLocks noGrp="1"/>
          </p:cNvSpPr>
          <p:nvPr>
            <p:ph type="sldNum" sz="quarter" idx="12"/>
          </p:nvPr>
        </p:nvSpPr>
        <p:spPr/>
        <p:txBody>
          <a:bodyPr/>
          <a:lstStyle/>
          <a:p>
            <a:pPr>
              <a:defRPr/>
            </a:pPr>
            <a:fld id="{1F1688CE-F6B2-42DE-B847-7BD665D29604}" type="slidenum">
              <a:rPr lang="en-US" smtClean="0"/>
              <a:pPr>
                <a:defRPr/>
              </a:pPr>
              <a:t>4</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Internet design</a:t>
            </a:r>
          </a:p>
        </p:txBody>
      </p:sp>
      <p:sp>
        <p:nvSpPr>
          <p:cNvPr id="25603" name="Rectangle 3"/>
          <p:cNvSpPr>
            <a:spLocks noGrp="1" noChangeArrowheads="1"/>
          </p:cNvSpPr>
          <p:nvPr>
            <p:ph idx="1"/>
          </p:nvPr>
        </p:nvSpPr>
        <p:spPr/>
        <p:txBody>
          <a:bodyPr/>
          <a:lstStyle/>
          <a:p>
            <a:r>
              <a:rPr lang="en-US" sz="2800"/>
              <a:t>Put the intelligence in the end hosts and keep the network simple.</a:t>
            </a:r>
          </a:p>
          <a:p>
            <a:pPr lvl="1"/>
            <a:r>
              <a:rPr lang="en-US" sz="2400"/>
              <a:t>Packet switched instead of circuit switched.</a:t>
            </a:r>
          </a:p>
          <a:p>
            <a:pPr lvl="1"/>
            <a:r>
              <a:rPr lang="en-US" sz="2400"/>
              <a:t>Best effort delivery.</a:t>
            </a:r>
          </a:p>
          <a:p>
            <a:pPr lvl="1"/>
            <a:r>
              <a:rPr lang="en-US" sz="2400"/>
              <a:t>Force transport layer to deal with delay and loss.</a:t>
            </a:r>
          </a:p>
          <a:p>
            <a:r>
              <a:rPr lang="en-US" sz="2800"/>
              <a:t>Reliable in the face of failures.</a:t>
            </a:r>
          </a:p>
          <a:p>
            <a:pPr lvl="1"/>
            <a:r>
              <a:rPr lang="en-US" sz="2400"/>
              <a:t>No session state on routers.</a:t>
            </a:r>
          </a:p>
          <a:p>
            <a:pPr lvl="1"/>
            <a:r>
              <a:rPr lang="en-US" sz="2400"/>
              <a:t>Allows routers to be added and removed without causing large disturbances.</a:t>
            </a:r>
          </a:p>
        </p:txBody>
      </p:sp>
      <p:sp>
        <p:nvSpPr>
          <p:cNvPr id="5" name="Slide Number Placeholder 4"/>
          <p:cNvSpPr>
            <a:spLocks noGrp="1"/>
          </p:cNvSpPr>
          <p:nvPr>
            <p:ph type="sldNum" sz="quarter" idx="12"/>
          </p:nvPr>
        </p:nvSpPr>
        <p:spPr/>
        <p:txBody>
          <a:bodyPr/>
          <a:lstStyle/>
          <a:p>
            <a:fld id="{F4E9DE0C-EFE3-CE47-9792-88F31C147F5B}" type="slidenum">
              <a:rPr lang="en-US" smtClean="0"/>
              <a:pPr/>
              <a:t>40</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228600"/>
            <a:ext cx="7772400" cy="762000"/>
          </a:xfrm>
        </p:spPr>
        <p:txBody>
          <a:bodyPr/>
          <a:lstStyle/>
          <a:p>
            <a:r>
              <a:rPr lang="en-US"/>
              <a:t>Autonomous Systems (AS)</a:t>
            </a:r>
          </a:p>
        </p:txBody>
      </p:sp>
      <p:sp>
        <p:nvSpPr>
          <p:cNvPr id="3075" name="Rectangle 3"/>
          <p:cNvSpPr>
            <a:spLocks noGrp="1" noChangeArrowheads="1"/>
          </p:cNvSpPr>
          <p:nvPr>
            <p:ph idx="1"/>
          </p:nvPr>
        </p:nvSpPr>
        <p:spPr>
          <a:xfrm>
            <a:off x="685800" y="4876800"/>
            <a:ext cx="7772400" cy="1752600"/>
          </a:xfrm>
        </p:spPr>
        <p:txBody>
          <a:bodyPr/>
          <a:lstStyle/>
          <a:p>
            <a:r>
              <a:rPr lang="en-US" sz="2400"/>
              <a:t>The Internet is a collection of autonomous systems.</a:t>
            </a:r>
          </a:p>
          <a:p>
            <a:r>
              <a:rPr lang="en-US" sz="2400"/>
              <a:t>AS: A set of routers and networks under the same administrative control.</a:t>
            </a:r>
          </a:p>
          <a:p>
            <a:r>
              <a:rPr lang="en-US" sz="2400"/>
              <a:t>Inter-domain vs. intra-domain routing.</a:t>
            </a:r>
          </a:p>
        </p:txBody>
      </p:sp>
      <p:grpSp>
        <p:nvGrpSpPr>
          <p:cNvPr id="2" name="Group 28"/>
          <p:cNvGrpSpPr>
            <a:grpSpLocks/>
          </p:cNvGrpSpPr>
          <p:nvPr/>
        </p:nvGrpSpPr>
        <p:grpSpPr bwMode="auto">
          <a:xfrm>
            <a:off x="685800" y="1143000"/>
            <a:ext cx="7924800" cy="3432175"/>
            <a:chOff x="432" y="720"/>
            <a:chExt cx="4992" cy="2162"/>
          </a:xfrm>
        </p:grpSpPr>
        <p:sp>
          <p:nvSpPr>
            <p:cNvPr id="3077" name="Cloud"/>
            <p:cNvSpPr>
              <a:spLocks noChangeAspect="1" noEditPoints="1" noChangeArrowheads="1"/>
            </p:cNvSpPr>
            <p:nvPr/>
          </p:nvSpPr>
          <p:spPr bwMode="auto">
            <a:xfrm>
              <a:off x="3888" y="1728"/>
              <a:ext cx="1536" cy="1029"/>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sp>
          <p:nvSpPr>
            <p:cNvPr id="3078" name="Cloud"/>
            <p:cNvSpPr>
              <a:spLocks noChangeAspect="1" noEditPoints="1" noChangeArrowheads="1"/>
            </p:cNvSpPr>
            <p:nvPr/>
          </p:nvSpPr>
          <p:spPr bwMode="auto">
            <a:xfrm>
              <a:off x="432" y="1536"/>
              <a:ext cx="1296" cy="86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sp>
          <p:nvSpPr>
            <p:cNvPr id="3079" name="Cloud"/>
            <p:cNvSpPr>
              <a:spLocks noChangeAspect="1" noEditPoints="1" noChangeArrowheads="1"/>
            </p:cNvSpPr>
            <p:nvPr/>
          </p:nvSpPr>
          <p:spPr bwMode="auto">
            <a:xfrm>
              <a:off x="2016" y="720"/>
              <a:ext cx="1728" cy="115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FFFF"/>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sp>
          <p:nvSpPr>
            <p:cNvPr id="3080" name="Rectangle 8"/>
            <p:cNvSpPr>
              <a:spLocks noChangeArrowheads="1"/>
            </p:cNvSpPr>
            <p:nvPr/>
          </p:nvSpPr>
          <p:spPr bwMode="auto">
            <a:xfrm>
              <a:off x="1296" y="1728"/>
              <a:ext cx="240" cy="226"/>
            </a:xfrm>
            <a:prstGeom prst="rect">
              <a:avLst/>
            </a:prstGeom>
            <a:solidFill>
              <a:schemeClr val="bg1"/>
            </a:solidFill>
            <a:ln w="19050">
              <a:solidFill>
                <a:srgbClr val="000000"/>
              </a:solidFill>
              <a:miter lim="800000"/>
              <a:headEnd/>
              <a:tailEnd/>
            </a:ln>
            <a:effectLst/>
          </p:spPr>
          <p:txBody>
            <a:bodyPr wrap="none" anchor="ctr">
              <a:prstTxWarp prst="textNoShape">
                <a:avLst/>
              </a:prstTxWarp>
            </a:bodyPr>
            <a:lstStyle/>
            <a:p>
              <a:r>
                <a:rPr lang="en-US" sz="1400" u="none">
                  <a:latin typeface="Arial Black" pitchFamily="-106" charset="0"/>
                </a:rPr>
                <a:t>R1</a:t>
              </a:r>
            </a:p>
          </p:txBody>
        </p:sp>
        <p:sp>
          <p:nvSpPr>
            <p:cNvPr id="3085" name="Rectangle 13"/>
            <p:cNvSpPr>
              <a:spLocks noChangeArrowheads="1"/>
            </p:cNvSpPr>
            <p:nvPr/>
          </p:nvSpPr>
          <p:spPr bwMode="auto">
            <a:xfrm>
              <a:off x="4176" y="1968"/>
              <a:ext cx="240" cy="226"/>
            </a:xfrm>
            <a:prstGeom prst="rect">
              <a:avLst/>
            </a:prstGeom>
            <a:solidFill>
              <a:schemeClr val="bg1"/>
            </a:solidFill>
            <a:ln w="19050">
              <a:solidFill>
                <a:srgbClr val="000000"/>
              </a:solidFill>
              <a:miter lim="800000"/>
              <a:headEnd/>
              <a:tailEnd/>
            </a:ln>
            <a:effectLst/>
          </p:spPr>
          <p:txBody>
            <a:bodyPr wrap="none" anchor="ctr">
              <a:prstTxWarp prst="textNoShape">
                <a:avLst/>
              </a:prstTxWarp>
            </a:bodyPr>
            <a:lstStyle/>
            <a:p>
              <a:r>
                <a:rPr lang="en-US" sz="1400" u="none">
                  <a:latin typeface="Arial Black" pitchFamily="-106" charset="0"/>
                </a:rPr>
                <a:t>R5</a:t>
              </a:r>
            </a:p>
          </p:txBody>
        </p:sp>
        <p:sp>
          <p:nvSpPr>
            <p:cNvPr id="3086" name="Rectangle 14"/>
            <p:cNvSpPr>
              <a:spLocks noChangeArrowheads="1"/>
            </p:cNvSpPr>
            <p:nvPr/>
          </p:nvSpPr>
          <p:spPr bwMode="auto">
            <a:xfrm>
              <a:off x="3312" y="1104"/>
              <a:ext cx="240" cy="226"/>
            </a:xfrm>
            <a:prstGeom prst="rect">
              <a:avLst/>
            </a:prstGeom>
            <a:solidFill>
              <a:schemeClr val="bg1"/>
            </a:solidFill>
            <a:ln w="19050">
              <a:solidFill>
                <a:srgbClr val="000000"/>
              </a:solidFill>
              <a:miter lim="800000"/>
              <a:headEnd/>
              <a:tailEnd/>
            </a:ln>
            <a:effectLst/>
          </p:spPr>
          <p:txBody>
            <a:bodyPr wrap="none" anchor="ctr">
              <a:prstTxWarp prst="textNoShape">
                <a:avLst/>
              </a:prstTxWarp>
            </a:bodyPr>
            <a:lstStyle/>
            <a:p>
              <a:r>
                <a:rPr lang="en-US" sz="1400" u="none">
                  <a:latin typeface="Arial Black" pitchFamily="-106" charset="0"/>
                </a:rPr>
                <a:t>R4</a:t>
              </a:r>
            </a:p>
          </p:txBody>
        </p:sp>
        <p:sp>
          <p:nvSpPr>
            <p:cNvPr id="3087" name="Rectangle 15"/>
            <p:cNvSpPr>
              <a:spLocks noChangeArrowheads="1"/>
            </p:cNvSpPr>
            <p:nvPr/>
          </p:nvSpPr>
          <p:spPr bwMode="auto">
            <a:xfrm>
              <a:off x="2256" y="1248"/>
              <a:ext cx="240" cy="226"/>
            </a:xfrm>
            <a:prstGeom prst="rect">
              <a:avLst/>
            </a:prstGeom>
            <a:solidFill>
              <a:schemeClr val="bg1"/>
            </a:solidFill>
            <a:ln w="19050">
              <a:solidFill>
                <a:srgbClr val="000000"/>
              </a:solidFill>
              <a:miter lim="800000"/>
              <a:headEnd/>
              <a:tailEnd/>
            </a:ln>
            <a:effectLst/>
          </p:spPr>
          <p:txBody>
            <a:bodyPr wrap="none" anchor="ctr">
              <a:prstTxWarp prst="textNoShape">
                <a:avLst/>
              </a:prstTxWarp>
            </a:bodyPr>
            <a:lstStyle/>
            <a:p>
              <a:r>
                <a:rPr lang="en-US" sz="1400" u="none">
                  <a:latin typeface="Arial Black" pitchFamily="-106" charset="0"/>
                </a:rPr>
                <a:t>R2</a:t>
              </a:r>
            </a:p>
          </p:txBody>
        </p:sp>
        <p:sp>
          <p:nvSpPr>
            <p:cNvPr id="3088" name="Line 16"/>
            <p:cNvSpPr>
              <a:spLocks noChangeShapeType="1"/>
            </p:cNvSpPr>
            <p:nvPr/>
          </p:nvSpPr>
          <p:spPr bwMode="auto">
            <a:xfrm flipV="1">
              <a:off x="1536" y="1344"/>
              <a:ext cx="720" cy="528"/>
            </a:xfrm>
            <a:prstGeom prst="line">
              <a:avLst/>
            </a:prstGeom>
            <a:noFill/>
            <a:ln w="19050">
              <a:solidFill>
                <a:srgbClr val="000000"/>
              </a:solidFill>
              <a:round/>
              <a:headEnd/>
              <a:tailEnd/>
            </a:ln>
            <a:effectLst/>
          </p:spPr>
          <p:txBody>
            <a:bodyPr wrap="none" anchor="ctr">
              <a:prstTxWarp prst="textNoShape">
                <a:avLst/>
              </a:prstTxWarp>
            </a:bodyPr>
            <a:lstStyle/>
            <a:p>
              <a:endParaRPr lang="en-US"/>
            </a:p>
          </p:txBody>
        </p:sp>
        <p:sp>
          <p:nvSpPr>
            <p:cNvPr id="3090" name="Line 18"/>
            <p:cNvSpPr>
              <a:spLocks noChangeShapeType="1"/>
            </p:cNvSpPr>
            <p:nvPr/>
          </p:nvSpPr>
          <p:spPr bwMode="auto">
            <a:xfrm flipV="1">
              <a:off x="2496" y="1200"/>
              <a:ext cx="816" cy="144"/>
            </a:xfrm>
            <a:prstGeom prst="line">
              <a:avLst/>
            </a:prstGeom>
            <a:noFill/>
            <a:ln w="19050">
              <a:solidFill>
                <a:srgbClr val="000000"/>
              </a:solidFill>
              <a:round/>
              <a:headEnd/>
              <a:tailEnd/>
            </a:ln>
            <a:effectLst/>
          </p:spPr>
          <p:txBody>
            <a:bodyPr wrap="none" anchor="ctr">
              <a:prstTxWarp prst="textNoShape">
                <a:avLst/>
              </a:prstTxWarp>
            </a:bodyPr>
            <a:lstStyle/>
            <a:p>
              <a:endParaRPr lang="en-US"/>
            </a:p>
          </p:txBody>
        </p:sp>
        <p:sp>
          <p:nvSpPr>
            <p:cNvPr id="3092" name="Line 20"/>
            <p:cNvSpPr>
              <a:spLocks noChangeShapeType="1"/>
            </p:cNvSpPr>
            <p:nvPr/>
          </p:nvSpPr>
          <p:spPr bwMode="auto">
            <a:xfrm>
              <a:off x="3552" y="1200"/>
              <a:ext cx="624" cy="864"/>
            </a:xfrm>
            <a:prstGeom prst="line">
              <a:avLst/>
            </a:prstGeom>
            <a:noFill/>
            <a:ln w="19050">
              <a:solidFill>
                <a:srgbClr val="000000"/>
              </a:solidFill>
              <a:round/>
              <a:headEnd/>
              <a:tailEnd/>
            </a:ln>
            <a:effectLst/>
          </p:spPr>
          <p:txBody>
            <a:bodyPr wrap="none" anchor="ctr">
              <a:prstTxWarp prst="textNoShape">
                <a:avLst/>
              </a:prstTxWarp>
            </a:bodyPr>
            <a:lstStyle/>
            <a:p>
              <a:endParaRPr lang="en-US"/>
            </a:p>
          </p:txBody>
        </p:sp>
        <p:sp>
          <p:nvSpPr>
            <p:cNvPr id="3093" name="Cloud"/>
            <p:cNvSpPr>
              <a:spLocks noChangeAspect="1" noEditPoints="1" noChangeArrowheads="1"/>
            </p:cNvSpPr>
            <p:nvPr/>
          </p:nvSpPr>
          <p:spPr bwMode="auto">
            <a:xfrm>
              <a:off x="2736" y="2400"/>
              <a:ext cx="720" cy="48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sp>
          <p:nvSpPr>
            <p:cNvPr id="3094" name="Rectangle 22"/>
            <p:cNvSpPr>
              <a:spLocks noChangeArrowheads="1"/>
            </p:cNvSpPr>
            <p:nvPr/>
          </p:nvSpPr>
          <p:spPr bwMode="auto">
            <a:xfrm>
              <a:off x="2976" y="2496"/>
              <a:ext cx="240" cy="226"/>
            </a:xfrm>
            <a:prstGeom prst="rect">
              <a:avLst/>
            </a:prstGeom>
            <a:solidFill>
              <a:schemeClr val="bg1"/>
            </a:solidFill>
            <a:ln w="19050">
              <a:solidFill>
                <a:srgbClr val="000000"/>
              </a:solidFill>
              <a:miter lim="800000"/>
              <a:headEnd/>
              <a:tailEnd/>
            </a:ln>
            <a:effectLst/>
          </p:spPr>
          <p:txBody>
            <a:bodyPr wrap="none" anchor="ctr">
              <a:prstTxWarp prst="textNoShape">
                <a:avLst/>
              </a:prstTxWarp>
            </a:bodyPr>
            <a:lstStyle/>
            <a:p>
              <a:r>
                <a:rPr lang="en-US" sz="1400" u="none">
                  <a:latin typeface="Arial Black" pitchFamily="-106" charset="0"/>
                </a:rPr>
                <a:t>R6</a:t>
              </a:r>
            </a:p>
          </p:txBody>
        </p:sp>
        <p:sp>
          <p:nvSpPr>
            <p:cNvPr id="3096" name="Line 24"/>
            <p:cNvSpPr>
              <a:spLocks noChangeShapeType="1"/>
            </p:cNvSpPr>
            <p:nvPr/>
          </p:nvSpPr>
          <p:spPr bwMode="auto">
            <a:xfrm flipV="1">
              <a:off x="3072" y="1344"/>
              <a:ext cx="336" cy="1152"/>
            </a:xfrm>
            <a:prstGeom prst="line">
              <a:avLst/>
            </a:prstGeom>
            <a:noFill/>
            <a:ln w="19050">
              <a:solidFill>
                <a:srgbClr val="000000"/>
              </a:solidFill>
              <a:round/>
              <a:headEnd/>
              <a:tailEnd/>
            </a:ln>
            <a:effectLst/>
          </p:spPr>
          <p:txBody>
            <a:bodyPr wrap="none" anchor="ctr">
              <a:prstTxWarp prst="textNoShape">
                <a:avLst/>
              </a:prstTxWarp>
            </a:bodyPr>
            <a:lstStyle/>
            <a:p>
              <a:endParaRPr lang="en-US"/>
            </a:p>
          </p:txBody>
        </p:sp>
        <p:sp>
          <p:nvSpPr>
            <p:cNvPr id="3097" name="Rectangle 25"/>
            <p:cNvSpPr>
              <a:spLocks noChangeArrowheads="1"/>
            </p:cNvSpPr>
            <p:nvPr/>
          </p:nvSpPr>
          <p:spPr bwMode="auto">
            <a:xfrm>
              <a:off x="2688" y="864"/>
              <a:ext cx="240" cy="226"/>
            </a:xfrm>
            <a:prstGeom prst="rect">
              <a:avLst/>
            </a:prstGeom>
            <a:solidFill>
              <a:schemeClr val="bg1"/>
            </a:solidFill>
            <a:ln w="19050">
              <a:solidFill>
                <a:srgbClr val="000000"/>
              </a:solidFill>
              <a:miter lim="800000"/>
              <a:headEnd/>
              <a:tailEnd/>
            </a:ln>
            <a:effectLst/>
          </p:spPr>
          <p:txBody>
            <a:bodyPr wrap="none" anchor="ctr">
              <a:prstTxWarp prst="textNoShape">
                <a:avLst/>
              </a:prstTxWarp>
            </a:bodyPr>
            <a:lstStyle/>
            <a:p>
              <a:r>
                <a:rPr lang="en-US" sz="1400" u="none">
                  <a:latin typeface="Arial Black" pitchFamily="-106" charset="0"/>
                </a:rPr>
                <a:t>R3</a:t>
              </a:r>
            </a:p>
          </p:txBody>
        </p:sp>
        <p:sp>
          <p:nvSpPr>
            <p:cNvPr id="3098" name="Line 26"/>
            <p:cNvSpPr>
              <a:spLocks noChangeShapeType="1"/>
            </p:cNvSpPr>
            <p:nvPr/>
          </p:nvSpPr>
          <p:spPr bwMode="auto">
            <a:xfrm>
              <a:off x="2928" y="960"/>
              <a:ext cx="384" cy="144"/>
            </a:xfrm>
            <a:prstGeom prst="line">
              <a:avLst/>
            </a:prstGeom>
            <a:noFill/>
            <a:ln w="19050">
              <a:solidFill>
                <a:srgbClr val="000000"/>
              </a:solidFill>
              <a:round/>
              <a:headEnd/>
              <a:tailEnd/>
            </a:ln>
            <a:effectLst/>
          </p:spPr>
          <p:txBody>
            <a:bodyPr wrap="none" anchor="ctr">
              <a:prstTxWarp prst="textNoShape">
                <a:avLst/>
              </a:prstTxWarp>
            </a:bodyPr>
            <a:lstStyle/>
            <a:p>
              <a:endParaRPr lang="en-US"/>
            </a:p>
          </p:txBody>
        </p:sp>
        <p:sp>
          <p:nvSpPr>
            <p:cNvPr id="3099" name="Line 27"/>
            <p:cNvSpPr>
              <a:spLocks noChangeShapeType="1"/>
            </p:cNvSpPr>
            <p:nvPr/>
          </p:nvSpPr>
          <p:spPr bwMode="auto">
            <a:xfrm flipV="1">
              <a:off x="2448" y="960"/>
              <a:ext cx="240" cy="288"/>
            </a:xfrm>
            <a:prstGeom prst="line">
              <a:avLst/>
            </a:prstGeom>
            <a:noFill/>
            <a:ln w="19050">
              <a:solidFill>
                <a:srgbClr val="000000"/>
              </a:solidFill>
              <a:round/>
              <a:headEnd/>
              <a:tailEnd/>
            </a:ln>
            <a:effectLst/>
          </p:spPr>
          <p:txBody>
            <a:bodyPr wrap="none" anchor="ctr">
              <a:prstTxWarp prst="textNoShape">
                <a:avLst/>
              </a:prstTxWarp>
            </a:bodyPr>
            <a:lstStyle/>
            <a:p>
              <a:endParaRPr lang="en-US"/>
            </a:p>
          </p:txBody>
        </p:sp>
      </p:grpSp>
      <p:sp>
        <p:nvSpPr>
          <p:cNvPr id="22" name="Slide Number Placeholder 21"/>
          <p:cNvSpPr>
            <a:spLocks noGrp="1"/>
          </p:cNvSpPr>
          <p:nvPr>
            <p:ph type="sldNum" sz="quarter" idx="12"/>
          </p:nvPr>
        </p:nvSpPr>
        <p:spPr/>
        <p:txBody>
          <a:bodyPr/>
          <a:lstStyle/>
          <a:p>
            <a:fld id="{F4E9DE0C-EFE3-CE47-9792-88F31C147F5B}" type="slidenum">
              <a:rPr lang="en-US" smtClean="0"/>
              <a:pPr/>
              <a:t>41</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Internet Backbone</a:t>
            </a:r>
            <a:endParaRPr lang="en-US" dirty="0"/>
          </a:p>
        </p:txBody>
      </p:sp>
      <p:pic>
        <p:nvPicPr>
          <p:cNvPr id="3" name="Picture 2"/>
          <p:cNvPicPr>
            <a:picLocks noChangeAspect="1"/>
          </p:cNvPicPr>
          <p:nvPr/>
        </p:nvPicPr>
        <p:blipFill>
          <a:blip r:embed="rId2"/>
          <a:stretch>
            <a:fillRect/>
          </a:stretch>
        </p:blipFill>
        <p:spPr>
          <a:xfrm>
            <a:off x="533400" y="1420106"/>
            <a:ext cx="5029200" cy="5437894"/>
          </a:xfrm>
          <a:prstGeom prst="rect">
            <a:avLst/>
          </a:prstGeom>
        </p:spPr>
      </p:pic>
      <p:sp>
        <p:nvSpPr>
          <p:cNvPr id="4" name="Rectangle 3"/>
          <p:cNvSpPr/>
          <p:nvPr/>
        </p:nvSpPr>
        <p:spPr>
          <a:xfrm>
            <a:off x="6871999" y="6581001"/>
            <a:ext cx="2272001" cy="276999"/>
          </a:xfrm>
          <a:prstGeom prst="rect">
            <a:avLst/>
          </a:prstGeom>
        </p:spPr>
        <p:txBody>
          <a:bodyPr wrap="none">
            <a:spAutoFit/>
          </a:bodyPr>
          <a:lstStyle/>
          <a:p>
            <a:r>
              <a:rPr lang="en-US" sz="1200" dirty="0" smtClean="0">
                <a:solidFill>
                  <a:schemeClr val="bg1">
                    <a:lumMod val="50000"/>
                  </a:schemeClr>
                </a:solidFill>
              </a:rPr>
              <a:t>http://advice.cio.com/node/209</a:t>
            </a:r>
            <a:endParaRPr lang="en-US" sz="1200" dirty="0">
              <a:solidFill>
                <a:schemeClr val="bg1">
                  <a:lumMod val="50000"/>
                </a:schemeClr>
              </a:solidFill>
            </a:endParaRPr>
          </a:p>
        </p:txBody>
      </p:sp>
      <p:pic>
        <p:nvPicPr>
          <p:cNvPr id="7" name="Picture 6"/>
          <p:cNvPicPr>
            <a:picLocks noChangeAspect="1"/>
          </p:cNvPicPr>
          <p:nvPr/>
        </p:nvPicPr>
        <p:blipFill>
          <a:blip r:embed="rId3"/>
          <a:stretch>
            <a:fillRect/>
          </a:stretch>
        </p:blipFill>
        <p:spPr>
          <a:xfrm>
            <a:off x="6096000" y="2895600"/>
            <a:ext cx="2438400" cy="2281646"/>
          </a:xfrm>
          <a:prstGeom prst="rect">
            <a:avLst/>
          </a:prstGeom>
        </p:spPr>
      </p:pic>
      <p:sp>
        <p:nvSpPr>
          <p:cNvPr id="8" name="Slide Number Placeholder 7"/>
          <p:cNvSpPr>
            <a:spLocks noGrp="1"/>
          </p:cNvSpPr>
          <p:nvPr>
            <p:ph type="sldNum" sz="quarter" idx="12"/>
          </p:nvPr>
        </p:nvSpPr>
        <p:spPr/>
        <p:txBody>
          <a:bodyPr/>
          <a:lstStyle/>
          <a:p>
            <a:fld id="{F4E9DE0C-EFE3-CE47-9792-88F31C147F5B}" type="slidenum">
              <a:rPr lang="en-US" smtClean="0"/>
              <a:pPr/>
              <a:t>42</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533400" y="228600"/>
            <a:ext cx="8096250" cy="1143000"/>
          </a:xfrm>
        </p:spPr>
        <p:txBody>
          <a:bodyPr>
            <a:normAutofit/>
          </a:bodyPr>
          <a:lstStyle/>
          <a:p>
            <a:r>
              <a:rPr lang="en-US" sz="3600" dirty="0"/>
              <a:t>Internet structure: network of networks</a:t>
            </a:r>
          </a:p>
        </p:txBody>
      </p:sp>
      <p:sp>
        <p:nvSpPr>
          <p:cNvPr id="44035" name="Rectangle 3"/>
          <p:cNvSpPr>
            <a:spLocks noGrp="1" noChangeArrowheads="1"/>
          </p:cNvSpPr>
          <p:nvPr>
            <p:ph sz="half" idx="1"/>
          </p:nvPr>
        </p:nvSpPr>
        <p:spPr>
          <a:xfrm>
            <a:off x="352425" y="1428750"/>
            <a:ext cx="8440738" cy="4648200"/>
          </a:xfrm>
        </p:spPr>
        <p:txBody>
          <a:bodyPr>
            <a:normAutofit/>
          </a:bodyPr>
          <a:lstStyle/>
          <a:p>
            <a:r>
              <a:rPr lang="en-US" sz="2400" dirty="0"/>
              <a:t>roughly hierarchical</a:t>
            </a:r>
          </a:p>
          <a:p>
            <a:r>
              <a:rPr lang="en-US" sz="2400" dirty="0">
                <a:solidFill>
                  <a:srgbClr val="FF0000"/>
                </a:solidFill>
              </a:rPr>
              <a:t>at center: “tier-1” ISPs </a:t>
            </a:r>
            <a:r>
              <a:rPr lang="en-US" sz="2400" dirty="0"/>
              <a:t>(e.g., UUNet, BBN/</a:t>
            </a:r>
            <a:r>
              <a:rPr lang="en-US" sz="2400" dirty="0" err="1"/>
              <a:t>Genuity</a:t>
            </a:r>
            <a:r>
              <a:rPr lang="en-US" sz="2400" dirty="0"/>
              <a:t>, Sprint, AT&amp;T), national/international coverage</a:t>
            </a:r>
          </a:p>
          <a:p>
            <a:pPr lvl="1"/>
            <a:r>
              <a:rPr lang="en-US" dirty="0"/>
              <a:t>treat each other as equals</a:t>
            </a:r>
          </a:p>
        </p:txBody>
      </p:sp>
      <p:sp>
        <p:nvSpPr>
          <p:cNvPr id="44036" name="Oval 4"/>
          <p:cNvSpPr>
            <a:spLocks noChangeArrowheads="1"/>
          </p:cNvSpPr>
          <p:nvPr/>
        </p:nvSpPr>
        <p:spPr bwMode="auto">
          <a:xfrm>
            <a:off x="2432050" y="4883150"/>
            <a:ext cx="1863725" cy="790575"/>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pPr eaLnBrk="0" hangingPunct="0"/>
            <a:r>
              <a:rPr lang="en-US" sz="2400" u="none">
                <a:solidFill>
                  <a:schemeClr val="bg1"/>
                </a:solidFill>
                <a:latin typeface="Comic Sans MS" pitchFamily="-106" charset="0"/>
              </a:rPr>
              <a:t>Tier 1 ISP</a:t>
            </a:r>
            <a:endParaRPr lang="en-US" sz="2400" u="none">
              <a:latin typeface="Comic Sans MS" pitchFamily="-106" charset="0"/>
            </a:endParaRPr>
          </a:p>
        </p:txBody>
      </p:sp>
      <p:sp>
        <p:nvSpPr>
          <p:cNvPr id="44037" name="Oval 5"/>
          <p:cNvSpPr>
            <a:spLocks noChangeArrowheads="1"/>
          </p:cNvSpPr>
          <p:nvPr/>
        </p:nvSpPr>
        <p:spPr bwMode="auto">
          <a:xfrm>
            <a:off x="3530600" y="3679825"/>
            <a:ext cx="1863725" cy="790575"/>
          </a:xfrm>
          <a:prstGeom prst="ellipse">
            <a:avLst/>
          </a:prstGeom>
          <a:solidFill>
            <a:schemeClr val="accent2"/>
          </a:solidFill>
          <a:ln w="9525">
            <a:solidFill>
              <a:schemeClr val="tx1"/>
            </a:solidFill>
            <a:round/>
            <a:headEnd/>
            <a:tailEnd/>
          </a:ln>
          <a:effectLst/>
        </p:spPr>
        <p:txBody>
          <a:bodyPr wrap="none" anchor="ctr">
            <a:prstTxWarp prst="textNoShape">
              <a:avLst/>
            </a:prstTxWarp>
          </a:bodyPr>
          <a:lstStyle/>
          <a:p>
            <a:pPr eaLnBrk="0" hangingPunct="0"/>
            <a:r>
              <a:rPr lang="en-US" sz="2400" u="none">
                <a:solidFill>
                  <a:schemeClr val="bg1"/>
                </a:solidFill>
                <a:latin typeface="Comic Sans MS" pitchFamily="-106" charset="0"/>
              </a:rPr>
              <a:t>Tier 1 ISP</a:t>
            </a:r>
            <a:endParaRPr lang="en-US" sz="2400" u="none">
              <a:latin typeface="Comic Sans MS" pitchFamily="-106" charset="0"/>
            </a:endParaRPr>
          </a:p>
        </p:txBody>
      </p:sp>
      <p:sp>
        <p:nvSpPr>
          <p:cNvPr id="44038" name="Oval 6"/>
          <p:cNvSpPr>
            <a:spLocks noChangeArrowheads="1"/>
          </p:cNvSpPr>
          <p:nvPr/>
        </p:nvSpPr>
        <p:spPr bwMode="auto">
          <a:xfrm>
            <a:off x="4800600" y="4845050"/>
            <a:ext cx="1863725" cy="790575"/>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pPr eaLnBrk="0" hangingPunct="0"/>
            <a:r>
              <a:rPr lang="en-US" sz="2400" u="none">
                <a:solidFill>
                  <a:schemeClr val="bg1"/>
                </a:solidFill>
                <a:latin typeface="Comic Sans MS" pitchFamily="-106" charset="0"/>
              </a:rPr>
              <a:t>Tier 1 ISP</a:t>
            </a:r>
            <a:endParaRPr lang="en-US" sz="2400" u="none">
              <a:latin typeface="Comic Sans MS" pitchFamily="-106" charset="0"/>
            </a:endParaRPr>
          </a:p>
        </p:txBody>
      </p:sp>
      <p:grpSp>
        <p:nvGrpSpPr>
          <p:cNvPr id="2" name="Group 7"/>
          <p:cNvGrpSpPr>
            <a:grpSpLocks/>
          </p:cNvGrpSpPr>
          <p:nvPr/>
        </p:nvGrpSpPr>
        <p:grpSpPr bwMode="auto">
          <a:xfrm>
            <a:off x="720725" y="3781425"/>
            <a:ext cx="4533900" cy="1543050"/>
            <a:chOff x="454" y="2122"/>
            <a:chExt cx="2856" cy="972"/>
          </a:xfrm>
        </p:grpSpPr>
        <p:sp>
          <p:nvSpPr>
            <p:cNvPr id="44040" name="Oval 8"/>
            <p:cNvSpPr>
              <a:spLocks noChangeArrowheads="1"/>
            </p:cNvSpPr>
            <p:nvPr/>
          </p:nvSpPr>
          <p:spPr bwMode="auto">
            <a:xfrm>
              <a:off x="3226" y="2796"/>
              <a:ext cx="84" cy="9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44041" name="Oval 9"/>
            <p:cNvSpPr>
              <a:spLocks noChangeArrowheads="1"/>
            </p:cNvSpPr>
            <p:nvPr/>
          </p:nvSpPr>
          <p:spPr bwMode="auto">
            <a:xfrm>
              <a:off x="2942" y="2500"/>
              <a:ext cx="84" cy="90"/>
            </a:xfrm>
            <a:prstGeom prst="ellipse">
              <a:avLst/>
            </a:prstGeom>
            <a:solidFill>
              <a:schemeClr val="accent2"/>
            </a:solidFill>
            <a:ln w="9525">
              <a:solidFill>
                <a:schemeClr val="tx1"/>
              </a:solidFill>
              <a:round/>
              <a:headEnd/>
              <a:tailEnd/>
            </a:ln>
            <a:effectLst/>
          </p:spPr>
          <p:txBody>
            <a:bodyPr wrap="none" anchor="ctr">
              <a:prstTxWarp prst="textNoShape">
                <a:avLst/>
              </a:prstTxWarp>
            </a:bodyPr>
            <a:lstStyle/>
            <a:p>
              <a:endParaRPr lang="en-US"/>
            </a:p>
          </p:txBody>
        </p:sp>
        <p:sp>
          <p:nvSpPr>
            <p:cNvPr id="44042" name="Oval 10"/>
            <p:cNvSpPr>
              <a:spLocks noChangeArrowheads="1"/>
            </p:cNvSpPr>
            <p:nvPr/>
          </p:nvSpPr>
          <p:spPr bwMode="auto">
            <a:xfrm>
              <a:off x="2650" y="2516"/>
              <a:ext cx="84" cy="90"/>
            </a:xfrm>
            <a:prstGeom prst="ellipse">
              <a:avLst/>
            </a:prstGeom>
            <a:solidFill>
              <a:schemeClr val="accent2"/>
            </a:solidFill>
            <a:ln w="9525">
              <a:solidFill>
                <a:schemeClr val="tx1"/>
              </a:solidFill>
              <a:round/>
              <a:headEnd/>
              <a:tailEnd/>
            </a:ln>
            <a:effectLst/>
          </p:spPr>
          <p:txBody>
            <a:bodyPr wrap="none" anchor="ctr">
              <a:prstTxWarp prst="textNoShape">
                <a:avLst/>
              </a:prstTxWarp>
            </a:bodyPr>
            <a:lstStyle/>
            <a:p>
              <a:endParaRPr lang="en-US"/>
            </a:p>
          </p:txBody>
        </p:sp>
        <p:sp>
          <p:nvSpPr>
            <p:cNvPr id="44043" name="Oval 11"/>
            <p:cNvSpPr>
              <a:spLocks noChangeArrowheads="1"/>
            </p:cNvSpPr>
            <p:nvPr/>
          </p:nvSpPr>
          <p:spPr bwMode="auto">
            <a:xfrm>
              <a:off x="2354" y="2804"/>
              <a:ext cx="84" cy="9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44044" name="Oval 12"/>
            <p:cNvSpPr>
              <a:spLocks noChangeArrowheads="1"/>
            </p:cNvSpPr>
            <p:nvPr/>
          </p:nvSpPr>
          <p:spPr bwMode="auto">
            <a:xfrm>
              <a:off x="2666" y="3004"/>
              <a:ext cx="84" cy="9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44045" name="Oval 13"/>
            <p:cNvSpPr>
              <a:spLocks noChangeArrowheads="1"/>
            </p:cNvSpPr>
            <p:nvPr/>
          </p:nvSpPr>
          <p:spPr bwMode="auto">
            <a:xfrm>
              <a:off x="2990" y="2996"/>
              <a:ext cx="84" cy="9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44046" name="Line 14"/>
            <p:cNvSpPr>
              <a:spLocks noChangeShapeType="1"/>
            </p:cNvSpPr>
            <p:nvPr/>
          </p:nvSpPr>
          <p:spPr bwMode="auto">
            <a:xfrm flipV="1">
              <a:off x="2752" y="3040"/>
              <a:ext cx="240" cy="4"/>
            </a:xfrm>
            <a:prstGeom prst="line">
              <a:avLst/>
            </a:prstGeom>
            <a:noFill/>
            <a:ln w="19050">
              <a:solidFill>
                <a:schemeClr val="tx1"/>
              </a:solidFill>
              <a:round/>
              <a:headEnd/>
              <a:tailEnd/>
            </a:ln>
            <a:effectLst/>
          </p:spPr>
          <p:txBody>
            <a:bodyPr>
              <a:prstTxWarp prst="textNoShape">
                <a:avLst/>
              </a:prstTxWarp>
            </a:bodyPr>
            <a:lstStyle/>
            <a:p>
              <a:endParaRPr lang="en-US"/>
            </a:p>
          </p:txBody>
        </p:sp>
        <p:sp>
          <p:nvSpPr>
            <p:cNvPr id="44047" name="Line 15"/>
            <p:cNvSpPr>
              <a:spLocks noChangeShapeType="1"/>
            </p:cNvSpPr>
            <p:nvPr/>
          </p:nvSpPr>
          <p:spPr bwMode="auto">
            <a:xfrm>
              <a:off x="3010" y="2572"/>
              <a:ext cx="232" cy="232"/>
            </a:xfrm>
            <a:prstGeom prst="line">
              <a:avLst/>
            </a:prstGeom>
            <a:noFill/>
            <a:ln w="19050">
              <a:solidFill>
                <a:schemeClr val="tx1"/>
              </a:solidFill>
              <a:round/>
              <a:headEnd/>
              <a:tailEnd/>
            </a:ln>
            <a:effectLst/>
          </p:spPr>
          <p:txBody>
            <a:bodyPr>
              <a:prstTxWarp prst="textNoShape">
                <a:avLst/>
              </a:prstTxWarp>
            </a:bodyPr>
            <a:lstStyle/>
            <a:p>
              <a:endParaRPr lang="en-US"/>
            </a:p>
          </p:txBody>
        </p:sp>
        <p:sp>
          <p:nvSpPr>
            <p:cNvPr id="44048" name="Line 16"/>
            <p:cNvSpPr>
              <a:spLocks noChangeShapeType="1"/>
            </p:cNvSpPr>
            <p:nvPr/>
          </p:nvSpPr>
          <p:spPr bwMode="auto">
            <a:xfrm flipV="1">
              <a:off x="2416" y="2592"/>
              <a:ext cx="248" cy="224"/>
            </a:xfrm>
            <a:prstGeom prst="line">
              <a:avLst/>
            </a:prstGeom>
            <a:noFill/>
            <a:ln w="19050">
              <a:solidFill>
                <a:schemeClr val="tx1"/>
              </a:solidFill>
              <a:round/>
              <a:headEnd/>
              <a:tailEnd/>
            </a:ln>
            <a:effectLst/>
          </p:spPr>
          <p:txBody>
            <a:bodyPr>
              <a:prstTxWarp prst="textNoShape">
                <a:avLst/>
              </a:prstTxWarp>
            </a:bodyPr>
            <a:lstStyle/>
            <a:p>
              <a:endParaRPr lang="en-US"/>
            </a:p>
          </p:txBody>
        </p:sp>
        <p:sp>
          <p:nvSpPr>
            <p:cNvPr id="44049" name="Text Box 17"/>
            <p:cNvSpPr txBox="1">
              <a:spLocks noChangeArrowheads="1"/>
            </p:cNvSpPr>
            <p:nvPr/>
          </p:nvSpPr>
          <p:spPr bwMode="auto">
            <a:xfrm>
              <a:off x="454" y="2122"/>
              <a:ext cx="987" cy="923"/>
            </a:xfrm>
            <a:prstGeom prst="rect">
              <a:avLst/>
            </a:prstGeom>
            <a:noFill/>
            <a:ln w="9525">
              <a:noFill/>
              <a:miter lim="800000"/>
              <a:headEnd/>
              <a:tailEnd/>
            </a:ln>
            <a:effectLst/>
          </p:spPr>
          <p:txBody>
            <a:bodyPr>
              <a:prstTxWarp prst="textNoShape">
                <a:avLst/>
              </a:prstTxWarp>
              <a:spAutoFit/>
            </a:bodyPr>
            <a:lstStyle/>
            <a:p>
              <a:pPr algn="l" eaLnBrk="0" hangingPunct="0"/>
              <a:r>
                <a:rPr lang="en-US" u="none">
                  <a:latin typeface="Comic Sans MS" pitchFamily="-106" charset="0"/>
                </a:rPr>
                <a:t>Tier-1 providers interconnect (peer) privately</a:t>
              </a:r>
            </a:p>
          </p:txBody>
        </p:sp>
        <p:sp>
          <p:nvSpPr>
            <p:cNvPr id="44050" name="Line 18"/>
            <p:cNvSpPr>
              <a:spLocks noChangeShapeType="1"/>
            </p:cNvSpPr>
            <p:nvPr/>
          </p:nvSpPr>
          <p:spPr bwMode="auto">
            <a:xfrm>
              <a:off x="992" y="2224"/>
              <a:ext cx="1472" cy="432"/>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grpSp>
      <p:grpSp>
        <p:nvGrpSpPr>
          <p:cNvPr id="3" name="Group 19"/>
          <p:cNvGrpSpPr>
            <a:grpSpLocks/>
          </p:cNvGrpSpPr>
          <p:nvPr/>
        </p:nvGrpSpPr>
        <p:grpSpPr bwMode="auto">
          <a:xfrm>
            <a:off x="3876675" y="3286125"/>
            <a:ext cx="5267325" cy="1616075"/>
            <a:chOff x="2442" y="1810"/>
            <a:chExt cx="3318" cy="1018"/>
          </a:xfrm>
        </p:grpSpPr>
        <p:grpSp>
          <p:nvGrpSpPr>
            <p:cNvPr id="4" name="Group 20"/>
            <p:cNvGrpSpPr>
              <a:grpSpLocks/>
            </p:cNvGrpSpPr>
            <p:nvPr/>
          </p:nvGrpSpPr>
          <p:grpSpPr bwMode="auto">
            <a:xfrm>
              <a:off x="3572" y="2372"/>
              <a:ext cx="453" cy="250"/>
              <a:chOff x="3740" y="1244"/>
              <a:chExt cx="453" cy="250"/>
            </a:xfrm>
          </p:grpSpPr>
          <p:sp>
            <p:nvSpPr>
              <p:cNvPr id="44053" name="Rectangle 21"/>
              <p:cNvSpPr>
                <a:spLocks noChangeArrowheads="1"/>
              </p:cNvSpPr>
              <p:nvPr/>
            </p:nvSpPr>
            <p:spPr bwMode="auto">
              <a:xfrm>
                <a:off x="3755" y="1248"/>
                <a:ext cx="438" cy="198"/>
              </a:xfrm>
              <a:prstGeom prst="rect">
                <a:avLst/>
              </a:prstGeom>
              <a:solidFill>
                <a:schemeClr val="tx1"/>
              </a:solidFill>
              <a:ln w="9525">
                <a:solidFill>
                  <a:schemeClr val="tx1"/>
                </a:solidFill>
                <a:miter lim="800000"/>
                <a:headEnd/>
                <a:tailEnd/>
              </a:ln>
              <a:effectLst/>
            </p:spPr>
            <p:txBody>
              <a:bodyPr wrap="none" anchor="ctr">
                <a:prstTxWarp prst="textNoShape">
                  <a:avLst/>
                </a:prstTxWarp>
              </a:bodyPr>
              <a:lstStyle/>
              <a:p>
                <a:endParaRPr lang="en-US"/>
              </a:p>
            </p:txBody>
          </p:sp>
          <p:sp>
            <p:nvSpPr>
              <p:cNvPr id="44054" name="Text Box 22"/>
              <p:cNvSpPr txBox="1">
                <a:spLocks noChangeArrowheads="1"/>
              </p:cNvSpPr>
              <p:nvPr/>
            </p:nvSpPr>
            <p:spPr bwMode="auto">
              <a:xfrm>
                <a:off x="3740" y="1244"/>
                <a:ext cx="444" cy="250"/>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000" u="none">
                    <a:solidFill>
                      <a:schemeClr val="bg1"/>
                    </a:solidFill>
                    <a:latin typeface="Comic Sans MS" pitchFamily="-106" charset="0"/>
                  </a:rPr>
                  <a:t>NAP</a:t>
                </a:r>
                <a:endParaRPr lang="en-US" sz="2000" u="none">
                  <a:latin typeface="Comic Sans MS" pitchFamily="-106" charset="0"/>
                </a:endParaRPr>
              </a:p>
            </p:txBody>
          </p:sp>
        </p:grpSp>
        <p:sp>
          <p:nvSpPr>
            <p:cNvPr id="44055" name="Line 23"/>
            <p:cNvSpPr>
              <a:spLocks noChangeShapeType="1"/>
            </p:cNvSpPr>
            <p:nvPr/>
          </p:nvSpPr>
          <p:spPr bwMode="auto">
            <a:xfrm flipH="1">
              <a:off x="3290" y="2540"/>
              <a:ext cx="316" cy="268"/>
            </a:xfrm>
            <a:prstGeom prst="line">
              <a:avLst/>
            </a:prstGeom>
            <a:noFill/>
            <a:ln w="19050">
              <a:solidFill>
                <a:schemeClr val="tx1"/>
              </a:solidFill>
              <a:round/>
              <a:headEnd/>
              <a:tailEnd/>
            </a:ln>
            <a:effectLst/>
          </p:spPr>
          <p:txBody>
            <a:bodyPr>
              <a:prstTxWarp prst="textNoShape">
                <a:avLst/>
              </a:prstTxWarp>
            </a:bodyPr>
            <a:lstStyle/>
            <a:p>
              <a:endParaRPr lang="en-US"/>
            </a:p>
          </p:txBody>
        </p:sp>
        <p:sp>
          <p:nvSpPr>
            <p:cNvPr id="44056" name="Line 24"/>
            <p:cNvSpPr>
              <a:spLocks noChangeShapeType="1"/>
            </p:cNvSpPr>
            <p:nvPr/>
          </p:nvSpPr>
          <p:spPr bwMode="auto">
            <a:xfrm flipH="1">
              <a:off x="3018" y="2488"/>
              <a:ext cx="568" cy="72"/>
            </a:xfrm>
            <a:prstGeom prst="line">
              <a:avLst/>
            </a:prstGeom>
            <a:noFill/>
            <a:ln w="19050">
              <a:solidFill>
                <a:schemeClr val="tx1"/>
              </a:solidFill>
              <a:round/>
              <a:headEnd/>
              <a:tailEnd/>
            </a:ln>
            <a:effectLst/>
          </p:spPr>
          <p:txBody>
            <a:bodyPr>
              <a:prstTxWarp prst="textNoShape">
                <a:avLst/>
              </a:prstTxWarp>
            </a:bodyPr>
            <a:lstStyle/>
            <a:p>
              <a:endParaRPr lang="en-US"/>
            </a:p>
          </p:txBody>
        </p:sp>
        <p:sp>
          <p:nvSpPr>
            <p:cNvPr id="44057" name="Line 25"/>
            <p:cNvSpPr>
              <a:spLocks noChangeShapeType="1"/>
            </p:cNvSpPr>
            <p:nvPr/>
          </p:nvSpPr>
          <p:spPr bwMode="auto">
            <a:xfrm flipH="1">
              <a:off x="2442" y="2524"/>
              <a:ext cx="1144" cy="304"/>
            </a:xfrm>
            <a:prstGeom prst="line">
              <a:avLst/>
            </a:prstGeom>
            <a:noFill/>
            <a:ln w="19050">
              <a:solidFill>
                <a:schemeClr val="tx1"/>
              </a:solidFill>
              <a:round/>
              <a:headEnd/>
              <a:tailEnd/>
            </a:ln>
            <a:effectLst/>
          </p:spPr>
          <p:txBody>
            <a:bodyPr>
              <a:prstTxWarp prst="textNoShape">
                <a:avLst/>
              </a:prstTxWarp>
            </a:bodyPr>
            <a:lstStyle/>
            <a:p>
              <a:endParaRPr lang="en-US"/>
            </a:p>
          </p:txBody>
        </p:sp>
        <p:sp>
          <p:nvSpPr>
            <p:cNvPr id="44058" name="Text Box 26"/>
            <p:cNvSpPr txBox="1">
              <a:spLocks noChangeArrowheads="1"/>
            </p:cNvSpPr>
            <p:nvPr/>
          </p:nvSpPr>
          <p:spPr bwMode="auto">
            <a:xfrm>
              <a:off x="4371" y="1810"/>
              <a:ext cx="1389" cy="923"/>
            </a:xfrm>
            <a:prstGeom prst="rect">
              <a:avLst/>
            </a:prstGeom>
            <a:noFill/>
            <a:ln w="9525">
              <a:noFill/>
              <a:miter lim="800000"/>
              <a:headEnd/>
              <a:tailEnd/>
            </a:ln>
            <a:effectLst/>
          </p:spPr>
          <p:txBody>
            <a:bodyPr>
              <a:prstTxWarp prst="textNoShape">
                <a:avLst/>
              </a:prstTxWarp>
              <a:spAutoFit/>
            </a:bodyPr>
            <a:lstStyle/>
            <a:p>
              <a:pPr algn="l" eaLnBrk="0" hangingPunct="0"/>
              <a:r>
                <a:rPr lang="en-US" u="none">
                  <a:latin typeface="Comic Sans MS" pitchFamily="-106" charset="0"/>
                </a:rPr>
                <a:t>Tier-1 providers also interconnect at public network access points (NAPs)</a:t>
              </a:r>
            </a:p>
          </p:txBody>
        </p:sp>
        <p:sp>
          <p:nvSpPr>
            <p:cNvPr id="44059" name="Line 27"/>
            <p:cNvSpPr>
              <a:spLocks noChangeShapeType="1"/>
            </p:cNvSpPr>
            <p:nvPr/>
          </p:nvSpPr>
          <p:spPr bwMode="auto">
            <a:xfrm flipH="1">
              <a:off x="4008" y="1952"/>
              <a:ext cx="400" cy="344"/>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grpSp>
      <p:sp>
        <p:nvSpPr>
          <p:cNvPr id="29" name="Slide Number Placeholder 28"/>
          <p:cNvSpPr>
            <a:spLocks noGrp="1"/>
          </p:cNvSpPr>
          <p:nvPr>
            <p:ph type="sldNum" sz="quarter" idx="12"/>
          </p:nvPr>
        </p:nvSpPr>
        <p:spPr/>
        <p:txBody>
          <a:bodyPr/>
          <a:lstStyle/>
          <a:p>
            <a:fld id="{F4E9DE0C-EFE3-CE47-9792-88F31C147F5B}" type="slidenum">
              <a:rPr lang="en-US" smtClean="0"/>
              <a:pPr/>
              <a:t>43</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1600200"/>
            <a:ext cx="9143999" cy="4985594"/>
          </a:xfrm>
          <a:prstGeom prst="rect">
            <a:avLst/>
          </a:prstGeom>
        </p:spPr>
      </p:pic>
      <p:sp>
        <p:nvSpPr>
          <p:cNvPr id="3"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Qwest’s backbone</a:t>
            </a:r>
          </a:p>
        </p:txBody>
      </p:sp>
      <p:sp>
        <p:nvSpPr>
          <p:cNvPr id="5" name="Slide Number Placeholder 4"/>
          <p:cNvSpPr>
            <a:spLocks noGrp="1"/>
          </p:cNvSpPr>
          <p:nvPr>
            <p:ph type="sldNum" sz="quarter" idx="12"/>
          </p:nvPr>
        </p:nvSpPr>
        <p:spPr/>
        <p:txBody>
          <a:bodyPr/>
          <a:lstStyle/>
          <a:p>
            <a:fld id="{F4E9DE0C-EFE3-CE47-9792-88F31C147F5B}" type="slidenum">
              <a:rPr lang="en-US" smtClean="0"/>
              <a:pPr/>
              <a:t>44</a:t>
            </a:fld>
            <a:endParaRPr lang="en-US"/>
          </a:p>
        </p:txBody>
      </p:sp>
    </p:spTree>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33400" y="228600"/>
            <a:ext cx="8096250" cy="1143000"/>
          </a:xfrm>
        </p:spPr>
        <p:txBody>
          <a:bodyPr>
            <a:normAutofit/>
          </a:bodyPr>
          <a:lstStyle/>
          <a:p>
            <a:r>
              <a:rPr lang="en-US" sz="3600" dirty="0"/>
              <a:t>Internet structure: network of networks</a:t>
            </a:r>
          </a:p>
        </p:txBody>
      </p:sp>
      <p:sp>
        <p:nvSpPr>
          <p:cNvPr id="46083" name="Rectangle 3"/>
          <p:cNvSpPr>
            <a:spLocks noGrp="1" noChangeArrowheads="1"/>
          </p:cNvSpPr>
          <p:nvPr>
            <p:ph sz="half" idx="1"/>
          </p:nvPr>
        </p:nvSpPr>
        <p:spPr>
          <a:xfrm>
            <a:off x="352425" y="1428750"/>
            <a:ext cx="8440738" cy="914400"/>
          </a:xfrm>
        </p:spPr>
        <p:txBody>
          <a:bodyPr>
            <a:normAutofit/>
          </a:bodyPr>
          <a:lstStyle/>
          <a:p>
            <a:r>
              <a:rPr lang="en-US" sz="2400" dirty="0">
                <a:solidFill>
                  <a:srgbClr val="FF0000"/>
                </a:solidFill>
              </a:rPr>
              <a:t>“Tier-2” ISPs: smaller (often regional) ISPs</a:t>
            </a:r>
          </a:p>
          <a:p>
            <a:pPr lvl="1"/>
            <a:r>
              <a:rPr lang="en-US" sz="2000" dirty="0"/>
              <a:t>Connect to one or more tier-1 ISPs, possibly other tier-2 ISPs</a:t>
            </a:r>
          </a:p>
          <a:p>
            <a:endParaRPr lang="en-US" sz="2400" dirty="0">
              <a:solidFill>
                <a:srgbClr val="FF0000"/>
              </a:solidFill>
            </a:endParaRPr>
          </a:p>
          <a:p>
            <a:pPr lvl="1">
              <a:buFont typeface="ZapfDingbats" pitchFamily="82" charset="2"/>
              <a:buNone/>
            </a:pPr>
            <a:endParaRPr lang="en-US" sz="2000" dirty="0"/>
          </a:p>
        </p:txBody>
      </p:sp>
      <p:sp>
        <p:nvSpPr>
          <p:cNvPr id="46084" name="Oval 4"/>
          <p:cNvSpPr>
            <a:spLocks noChangeArrowheads="1"/>
          </p:cNvSpPr>
          <p:nvPr/>
        </p:nvSpPr>
        <p:spPr bwMode="auto">
          <a:xfrm>
            <a:off x="2432050" y="4883150"/>
            <a:ext cx="1863725" cy="790575"/>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pPr eaLnBrk="0" hangingPunct="0"/>
            <a:r>
              <a:rPr lang="en-US" sz="2400" u="none">
                <a:solidFill>
                  <a:schemeClr val="bg1"/>
                </a:solidFill>
                <a:latin typeface="Comic Sans MS" pitchFamily="-106" charset="0"/>
              </a:rPr>
              <a:t>Tier 1 ISP</a:t>
            </a:r>
            <a:endParaRPr lang="en-US" sz="2400" u="none">
              <a:latin typeface="Comic Sans MS" pitchFamily="-106" charset="0"/>
            </a:endParaRPr>
          </a:p>
        </p:txBody>
      </p:sp>
      <p:sp>
        <p:nvSpPr>
          <p:cNvPr id="46085" name="Oval 5"/>
          <p:cNvSpPr>
            <a:spLocks noChangeArrowheads="1"/>
          </p:cNvSpPr>
          <p:nvPr/>
        </p:nvSpPr>
        <p:spPr bwMode="auto">
          <a:xfrm>
            <a:off x="3530600" y="3679825"/>
            <a:ext cx="1863725" cy="790575"/>
          </a:xfrm>
          <a:prstGeom prst="ellipse">
            <a:avLst/>
          </a:prstGeom>
          <a:solidFill>
            <a:schemeClr val="accent2"/>
          </a:solidFill>
          <a:ln w="9525">
            <a:solidFill>
              <a:schemeClr val="tx1"/>
            </a:solidFill>
            <a:round/>
            <a:headEnd/>
            <a:tailEnd/>
          </a:ln>
          <a:effectLst/>
        </p:spPr>
        <p:txBody>
          <a:bodyPr wrap="none" anchor="ctr">
            <a:prstTxWarp prst="textNoShape">
              <a:avLst/>
            </a:prstTxWarp>
          </a:bodyPr>
          <a:lstStyle/>
          <a:p>
            <a:pPr eaLnBrk="0" hangingPunct="0"/>
            <a:r>
              <a:rPr lang="en-US" sz="2400" u="none">
                <a:solidFill>
                  <a:schemeClr val="bg1"/>
                </a:solidFill>
                <a:latin typeface="Comic Sans MS" pitchFamily="-106" charset="0"/>
              </a:rPr>
              <a:t>Tier 1 ISP</a:t>
            </a:r>
            <a:endParaRPr lang="en-US" sz="2400" u="none">
              <a:latin typeface="Comic Sans MS" pitchFamily="-106" charset="0"/>
            </a:endParaRPr>
          </a:p>
        </p:txBody>
      </p:sp>
      <p:sp>
        <p:nvSpPr>
          <p:cNvPr id="46086" name="Oval 6"/>
          <p:cNvSpPr>
            <a:spLocks noChangeArrowheads="1"/>
          </p:cNvSpPr>
          <p:nvPr/>
        </p:nvSpPr>
        <p:spPr bwMode="auto">
          <a:xfrm>
            <a:off x="4800600" y="4845050"/>
            <a:ext cx="1863725" cy="790575"/>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pPr eaLnBrk="0" hangingPunct="0"/>
            <a:r>
              <a:rPr lang="en-US" sz="2400" u="none">
                <a:solidFill>
                  <a:schemeClr val="bg1"/>
                </a:solidFill>
                <a:latin typeface="Comic Sans MS" pitchFamily="-106" charset="0"/>
              </a:rPr>
              <a:t>Tier 1 ISP</a:t>
            </a:r>
            <a:endParaRPr lang="en-US" sz="2400" u="none">
              <a:latin typeface="Comic Sans MS" pitchFamily="-106" charset="0"/>
            </a:endParaRPr>
          </a:p>
        </p:txBody>
      </p:sp>
      <p:sp>
        <p:nvSpPr>
          <p:cNvPr id="46087" name="Oval 7"/>
          <p:cNvSpPr>
            <a:spLocks noChangeArrowheads="1"/>
          </p:cNvSpPr>
          <p:nvPr/>
        </p:nvSpPr>
        <p:spPr bwMode="auto">
          <a:xfrm>
            <a:off x="5121275" y="4851400"/>
            <a:ext cx="133350" cy="142875"/>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46088" name="Oval 8"/>
          <p:cNvSpPr>
            <a:spLocks noChangeArrowheads="1"/>
          </p:cNvSpPr>
          <p:nvPr/>
        </p:nvSpPr>
        <p:spPr bwMode="auto">
          <a:xfrm>
            <a:off x="4670425" y="4381500"/>
            <a:ext cx="133350" cy="142875"/>
          </a:xfrm>
          <a:prstGeom prst="ellipse">
            <a:avLst/>
          </a:prstGeom>
          <a:solidFill>
            <a:schemeClr val="accent2"/>
          </a:solidFill>
          <a:ln w="9525">
            <a:solidFill>
              <a:schemeClr val="tx1"/>
            </a:solidFill>
            <a:round/>
            <a:headEnd/>
            <a:tailEnd/>
          </a:ln>
          <a:effectLst/>
        </p:spPr>
        <p:txBody>
          <a:bodyPr wrap="none" anchor="ctr">
            <a:prstTxWarp prst="textNoShape">
              <a:avLst/>
            </a:prstTxWarp>
          </a:bodyPr>
          <a:lstStyle/>
          <a:p>
            <a:endParaRPr lang="en-US"/>
          </a:p>
        </p:txBody>
      </p:sp>
      <p:sp>
        <p:nvSpPr>
          <p:cNvPr id="46089" name="Oval 9"/>
          <p:cNvSpPr>
            <a:spLocks noChangeArrowheads="1"/>
          </p:cNvSpPr>
          <p:nvPr/>
        </p:nvSpPr>
        <p:spPr bwMode="auto">
          <a:xfrm>
            <a:off x="4206875" y="4406900"/>
            <a:ext cx="133350" cy="142875"/>
          </a:xfrm>
          <a:prstGeom prst="ellipse">
            <a:avLst/>
          </a:prstGeom>
          <a:solidFill>
            <a:schemeClr val="accent2"/>
          </a:solidFill>
          <a:ln w="9525">
            <a:solidFill>
              <a:schemeClr val="tx1"/>
            </a:solidFill>
            <a:round/>
            <a:headEnd/>
            <a:tailEnd/>
          </a:ln>
          <a:effectLst/>
        </p:spPr>
        <p:txBody>
          <a:bodyPr wrap="none" anchor="ctr">
            <a:prstTxWarp prst="textNoShape">
              <a:avLst/>
            </a:prstTxWarp>
          </a:bodyPr>
          <a:lstStyle/>
          <a:p>
            <a:endParaRPr lang="en-US"/>
          </a:p>
        </p:txBody>
      </p:sp>
      <p:sp>
        <p:nvSpPr>
          <p:cNvPr id="46090" name="Oval 10"/>
          <p:cNvSpPr>
            <a:spLocks noChangeArrowheads="1"/>
          </p:cNvSpPr>
          <p:nvPr/>
        </p:nvSpPr>
        <p:spPr bwMode="auto">
          <a:xfrm>
            <a:off x="3736975" y="4864100"/>
            <a:ext cx="133350" cy="142875"/>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46091" name="Oval 11"/>
          <p:cNvSpPr>
            <a:spLocks noChangeArrowheads="1"/>
          </p:cNvSpPr>
          <p:nvPr/>
        </p:nvSpPr>
        <p:spPr bwMode="auto">
          <a:xfrm>
            <a:off x="4232275" y="5181600"/>
            <a:ext cx="133350" cy="142875"/>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46092" name="Oval 12"/>
          <p:cNvSpPr>
            <a:spLocks noChangeArrowheads="1"/>
          </p:cNvSpPr>
          <p:nvPr/>
        </p:nvSpPr>
        <p:spPr bwMode="auto">
          <a:xfrm>
            <a:off x="4746625" y="5168900"/>
            <a:ext cx="133350" cy="142875"/>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46093" name="Line 13"/>
          <p:cNvSpPr>
            <a:spLocks noChangeShapeType="1"/>
          </p:cNvSpPr>
          <p:nvPr/>
        </p:nvSpPr>
        <p:spPr bwMode="auto">
          <a:xfrm flipV="1">
            <a:off x="4368800" y="5238750"/>
            <a:ext cx="381000" cy="6350"/>
          </a:xfrm>
          <a:prstGeom prst="line">
            <a:avLst/>
          </a:prstGeom>
          <a:noFill/>
          <a:ln w="19050">
            <a:solidFill>
              <a:schemeClr val="tx1"/>
            </a:solidFill>
            <a:round/>
            <a:headEnd/>
            <a:tailEnd/>
          </a:ln>
          <a:effectLst/>
        </p:spPr>
        <p:txBody>
          <a:bodyPr>
            <a:prstTxWarp prst="textNoShape">
              <a:avLst/>
            </a:prstTxWarp>
          </a:bodyPr>
          <a:lstStyle/>
          <a:p>
            <a:endParaRPr lang="en-US"/>
          </a:p>
        </p:txBody>
      </p:sp>
      <p:sp>
        <p:nvSpPr>
          <p:cNvPr id="46094" name="Line 14"/>
          <p:cNvSpPr>
            <a:spLocks noChangeShapeType="1"/>
          </p:cNvSpPr>
          <p:nvPr/>
        </p:nvSpPr>
        <p:spPr bwMode="auto">
          <a:xfrm>
            <a:off x="4778375" y="4495800"/>
            <a:ext cx="368300" cy="368300"/>
          </a:xfrm>
          <a:prstGeom prst="line">
            <a:avLst/>
          </a:prstGeom>
          <a:noFill/>
          <a:ln w="19050">
            <a:solidFill>
              <a:schemeClr val="tx1"/>
            </a:solidFill>
            <a:round/>
            <a:headEnd/>
            <a:tailEnd/>
          </a:ln>
          <a:effectLst/>
        </p:spPr>
        <p:txBody>
          <a:bodyPr>
            <a:prstTxWarp prst="textNoShape">
              <a:avLst/>
            </a:prstTxWarp>
          </a:bodyPr>
          <a:lstStyle/>
          <a:p>
            <a:endParaRPr lang="en-US"/>
          </a:p>
        </p:txBody>
      </p:sp>
      <p:sp>
        <p:nvSpPr>
          <p:cNvPr id="46095" name="Line 15"/>
          <p:cNvSpPr>
            <a:spLocks noChangeShapeType="1"/>
          </p:cNvSpPr>
          <p:nvPr/>
        </p:nvSpPr>
        <p:spPr bwMode="auto">
          <a:xfrm flipV="1">
            <a:off x="3835400" y="4527550"/>
            <a:ext cx="393700" cy="355600"/>
          </a:xfrm>
          <a:prstGeom prst="line">
            <a:avLst/>
          </a:prstGeom>
          <a:noFill/>
          <a:ln w="19050">
            <a:solidFill>
              <a:schemeClr val="tx1"/>
            </a:solidFill>
            <a:round/>
            <a:headEnd/>
            <a:tailEnd/>
          </a:ln>
          <a:effectLst/>
        </p:spPr>
        <p:txBody>
          <a:bodyPr>
            <a:prstTxWarp prst="textNoShape">
              <a:avLst/>
            </a:prstTxWarp>
          </a:bodyPr>
          <a:lstStyle/>
          <a:p>
            <a:endParaRPr lang="en-US"/>
          </a:p>
        </p:txBody>
      </p:sp>
      <p:grpSp>
        <p:nvGrpSpPr>
          <p:cNvPr id="2" name="Group 16"/>
          <p:cNvGrpSpPr>
            <a:grpSpLocks/>
          </p:cNvGrpSpPr>
          <p:nvPr/>
        </p:nvGrpSpPr>
        <p:grpSpPr bwMode="auto">
          <a:xfrm>
            <a:off x="5670550" y="4178300"/>
            <a:ext cx="719138" cy="396875"/>
            <a:chOff x="3740" y="1244"/>
            <a:chExt cx="453" cy="250"/>
          </a:xfrm>
        </p:grpSpPr>
        <p:sp>
          <p:nvSpPr>
            <p:cNvPr id="46097" name="Rectangle 17"/>
            <p:cNvSpPr>
              <a:spLocks noChangeArrowheads="1"/>
            </p:cNvSpPr>
            <p:nvPr/>
          </p:nvSpPr>
          <p:spPr bwMode="auto">
            <a:xfrm>
              <a:off x="3755" y="1248"/>
              <a:ext cx="438" cy="198"/>
            </a:xfrm>
            <a:prstGeom prst="rect">
              <a:avLst/>
            </a:prstGeom>
            <a:solidFill>
              <a:schemeClr val="tx1"/>
            </a:solidFill>
            <a:ln w="9525">
              <a:solidFill>
                <a:schemeClr val="tx1"/>
              </a:solidFill>
              <a:miter lim="800000"/>
              <a:headEnd/>
              <a:tailEnd/>
            </a:ln>
            <a:effectLst/>
          </p:spPr>
          <p:txBody>
            <a:bodyPr wrap="none" anchor="ctr">
              <a:prstTxWarp prst="textNoShape">
                <a:avLst/>
              </a:prstTxWarp>
            </a:bodyPr>
            <a:lstStyle/>
            <a:p>
              <a:endParaRPr lang="en-US"/>
            </a:p>
          </p:txBody>
        </p:sp>
        <p:sp>
          <p:nvSpPr>
            <p:cNvPr id="46098" name="Text Box 18"/>
            <p:cNvSpPr txBox="1">
              <a:spLocks noChangeArrowheads="1"/>
            </p:cNvSpPr>
            <p:nvPr/>
          </p:nvSpPr>
          <p:spPr bwMode="auto">
            <a:xfrm>
              <a:off x="3740" y="1244"/>
              <a:ext cx="444" cy="250"/>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000" u="none">
                  <a:solidFill>
                    <a:schemeClr val="bg1"/>
                  </a:solidFill>
                  <a:latin typeface="Comic Sans MS" pitchFamily="-106" charset="0"/>
                </a:rPr>
                <a:t>NAP</a:t>
              </a:r>
              <a:endParaRPr lang="en-US" sz="2000" u="none">
                <a:latin typeface="Comic Sans MS" pitchFamily="-106" charset="0"/>
              </a:endParaRPr>
            </a:p>
          </p:txBody>
        </p:sp>
      </p:grpSp>
      <p:sp>
        <p:nvSpPr>
          <p:cNvPr id="46099" name="Line 19"/>
          <p:cNvSpPr>
            <a:spLocks noChangeShapeType="1"/>
          </p:cNvSpPr>
          <p:nvPr/>
        </p:nvSpPr>
        <p:spPr bwMode="auto">
          <a:xfrm flipH="1">
            <a:off x="5222875" y="4445000"/>
            <a:ext cx="501650" cy="425450"/>
          </a:xfrm>
          <a:prstGeom prst="line">
            <a:avLst/>
          </a:prstGeom>
          <a:noFill/>
          <a:ln w="19050">
            <a:solidFill>
              <a:schemeClr val="tx1"/>
            </a:solidFill>
            <a:round/>
            <a:headEnd/>
            <a:tailEnd/>
          </a:ln>
          <a:effectLst/>
        </p:spPr>
        <p:txBody>
          <a:bodyPr>
            <a:prstTxWarp prst="textNoShape">
              <a:avLst/>
            </a:prstTxWarp>
          </a:bodyPr>
          <a:lstStyle/>
          <a:p>
            <a:endParaRPr lang="en-US"/>
          </a:p>
        </p:txBody>
      </p:sp>
      <p:sp>
        <p:nvSpPr>
          <p:cNvPr id="46100" name="Line 20"/>
          <p:cNvSpPr>
            <a:spLocks noChangeShapeType="1"/>
          </p:cNvSpPr>
          <p:nvPr/>
        </p:nvSpPr>
        <p:spPr bwMode="auto">
          <a:xfrm flipH="1">
            <a:off x="4791075" y="4362450"/>
            <a:ext cx="901700" cy="114300"/>
          </a:xfrm>
          <a:prstGeom prst="line">
            <a:avLst/>
          </a:prstGeom>
          <a:noFill/>
          <a:ln w="19050">
            <a:solidFill>
              <a:schemeClr val="tx1"/>
            </a:solidFill>
            <a:round/>
            <a:headEnd/>
            <a:tailEnd/>
          </a:ln>
          <a:effectLst/>
        </p:spPr>
        <p:txBody>
          <a:bodyPr>
            <a:prstTxWarp prst="textNoShape">
              <a:avLst/>
            </a:prstTxWarp>
          </a:bodyPr>
          <a:lstStyle/>
          <a:p>
            <a:endParaRPr lang="en-US"/>
          </a:p>
        </p:txBody>
      </p:sp>
      <p:sp>
        <p:nvSpPr>
          <p:cNvPr id="46101" name="Line 21"/>
          <p:cNvSpPr>
            <a:spLocks noChangeShapeType="1"/>
          </p:cNvSpPr>
          <p:nvPr/>
        </p:nvSpPr>
        <p:spPr bwMode="auto">
          <a:xfrm flipH="1">
            <a:off x="3876675" y="4419600"/>
            <a:ext cx="1816100" cy="482600"/>
          </a:xfrm>
          <a:prstGeom prst="line">
            <a:avLst/>
          </a:prstGeom>
          <a:noFill/>
          <a:ln w="19050">
            <a:solidFill>
              <a:schemeClr val="tx1"/>
            </a:solidFill>
            <a:round/>
            <a:headEnd/>
            <a:tailEnd/>
          </a:ln>
          <a:effectLst/>
        </p:spPr>
        <p:txBody>
          <a:bodyPr>
            <a:prstTxWarp prst="textNoShape">
              <a:avLst/>
            </a:prstTxWarp>
          </a:bodyPr>
          <a:lstStyle/>
          <a:p>
            <a:endParaRPr lang="en-US"/>
          </a:p>
        </p:txBody>
      </p:sp>
      <p:grpSp>
        <p:nvGrpSpPr>
          <p:cNvPr id="3" name="Group 22"/>
          <p:cNvGrpSpPr>
            <a:grpSpLocks/>
          </p:cNvGrpSpPr>
          <p:nvPr/>
        </p:nvGrpSpPr>
        <p:grpSpPr bwMode="auto">
          <a:xfrm>
            <a:off x="1946275" y="3286125"/>
            <a:ext cx="6219825" cy="2838450"/>
            <a:chOff x="1226" y="2070"/>
            <a:chExt cx="3918" cy="1788"/>
          </a:xfrm>
        </p:grpSpPr>
        <p:grpSp>
          <p:nvGrpSpPr>
            <p:cNvPr id="4" name="Group 23"/>
            <p:cNvGrpSpPr>
              <a:grpSpLocks/>
            </p:cNvGrpSpPr>
            <p:nvPr/>
          </p:nvGrpSpPr>
          <p:grpSpPr bwMode="auto">
            <a:xfrm>
              <a:off x="3042" y="2102"/>
              <a:ext cx="1054" cy="372"/>
              <a:chOff x="3042" y="2102"/>
              <a:chExt cx="1054" cy="372"/>
            </a:xfrm>
          </p:grpSpPr>
          <p:sp>
            <p:nvSpPr>
              <p:cNvPr id="46104" name="Oval 24"/>
              <p:cNvSpPr>
                <a:spLocks noChangeArrowheads="1"/>
              </p:cNvSpPr>
              <p:nvPr/>
            </p:nvSpPr>
            <p:spPr bwMode="auto">
              <a:xfrm>
                <a:off x="3042" y="2102"/>
                <a:ext cx="1054" cy="37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46105" name="Text Box 25"/>
              <p:cNvSpPr txBox="1">
                <a:spLocks noChangeArrowheads="1"/>
              </p:cNvSpPr>
              <p:nvPr/>
            </p:nvSpPr>
            <p:spPr bwMode="auto">
              <a:xfrm>
                <a:off x="3182" y="2176"/>
                <a:ext cx="847" cy="231"/>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u="none">
                    <a:latin typeface="Comic Sans MS" pitchFamily="-106" charset="0"/>
                  </a:rPr>
                  <a:t>Tier-2 ISP</a:t>
                </a:r>
                <a:endParaRPr lang="en-US" sz="2400" u="none">
                  <a:latin typeface="Comic Sans MS" pitchFamily="-106" charset="0"/>
                </a:endParaRPr>
              </a:p>
            </p:txBody>
          </p:sp>
          <p:sp>
            <p:nvSpPr>
              <p:cNvPr id="46106" name="Oval 26"/>
              <p:cNvSpPr>
                <a:spLocks noChangeArrowheads="1"/>
              </p:cNvSpPr>
              <p:nvPr/>
            </p:nvSpPr>
            <p:spPr bwMode="auto">
              <a:xfrm>
                <a:off x="3184" y="2340"/>
                <a:ext cx="84" cy="90"/>
              </a:xfrm>
              <a:prstGeom prst="ellipse">
                <a:avLst/>
              </a:prstGeom>
              <a:solidFill>
                <a:schemeClr val="accent2"/>
              </a:solidFill>
              <a:ln w="9525">
                <a:solidFill>
                  <a:schemeClr val="tx1"/>
                </a:solidFill>
                <a:round/>
                <a:headEnd/>
                <a:tailEnd/>
              </a:ln>
              <a:effectLst/>
            </p:spPr>
            <p:txBody>
              <a:bodyPr wrap="none" anchor="ctr">
                <a:prstTxWarp prst="textNoShape">
                  <a:avLst/>
                </a:prstTxWarp>
              </a:bodyPr>
              <a:lstStyle/>
              <a:p>
                <a:endParaRPr lang="en-US"/>
              </a:p>
            </p:txBody>
          </p:sp>
        </p:grpSp>
        <p:grpSp>
          <p:nvGrpSpPr>
            <p:cNvPr id="5" name="Group 27"/>
            <p:cNvGrpSpPr>
              <a:grpSpLocks/>
            </p:cNvGrpSpPr>
            <p:nvPr/>
          </p:nvGrpSpPr>
          <p:grpSpPr bwMode="auto">
            <a:xfrm>
              <a:off x="1610" y="2070"/>
              <a:ext cx="1054" cy="372"/>
              <a:chOff x="698" y="2190"/>
              <a:chExt cx="1054" cy="372"/>
            </a:xfrm>
          </p:grpSpPr>
          <p:sp>
            <p:nvSpPr>
              <p:cNvPr id="46108" name="Oval 28"/>
              <p:cNvSpPr>
                <a:spLocks noChangeArrowheads="1"/>
              </p:cNvSpPr>
              <p:nvPr/>
            </p:nvSpPr>
            <p:spPr bwMode="auto">
              <a:xfrm>
                <a:off x="698" y="2190"/>
                <a:ext cx="1054" cy="37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46109" name="Text Box 29"/>
              <p:cNvSpPr txBox="1">
                <a:spLocks noChangeArrowheads="1"/>
              </p:cNvSpPr>
              <p:nvPr/>
            </p:nvSpPr>
            <p:spPr bwMode="auto">
              <a:xfrm>
                <a:off x="838" y="2264"/>
                <a:ext cx="847" cy="231"/>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u="none">
                    <a:latin typeface="Comic Sans MS" pitchFamily="-106" charset="0"/>
                  </a:rPr>
                  <a:t>Tier-2 ISP</a:t>
                </a:r>
                <a:endParaRPr lang="en-US" sz="2400" u="none">
                  <a:latin typeface="Comic Sans MS" pitchFamily="-106" charset="0"/>
                </a:endParaRPr>
              </a:p>
            </p:txBody>
          </p:sp>
          <p:sp>
            <p:nvSpPr>
              <p:cNvPr id="46110" name="Oval 30"/>
              <p:cNvSpPr>
                <a:spLocks noChangeArrowheads="1"/>
              </p:cNvSpPr>
              <p:nvPr/>
            </p:nvSpPr>
            <p:spPr bwMode="auto">
              <a:xfrm>
                <a:off x="1464" y="2460"/>
                <a:ext cx="84" cy="90"/>
              </a:xfrm>
              <a:prstGeom prst="ellipse">
                <a:avLst/>
              </a:prstGeom>
              <a:solidFill>
                <a:schemeClr val="accent2"/>
              </a:solidFill>
              <a:ln w="9525">
                <a:solidFill>
                  <a:schemeClr val="tx1"/>
                </a:solidFill>
                <a:round/>
                <a:headEnd/>
                <a:tailEnd/>
              </a:ln>
              <a:effectLst/>
            </p:spPr>
            <p:txBody>
              <a:bodyPr wrap="none" anchor="ctr">
                <a:prstTxWarp prst="textNoShape">
                  <a:avLst/>
                </a:prstTxWarp>
              </a:bodyPr>
              <a:lstStyle/>
              <a:p>
                <a:endParaRPr lang="en-US"/>
              </a:p>
            </p:txBody>
          </p:sp>
        </p:grpSp>
        <p:grpSp>
          <p:nvGrpSpPr>
            <p:cNvPr id="6" name="Group 31"/>
            <p:cNvGrpSpPr>
              <a:grpSpLocks/>
            </p:cNvGrpSpPr>
            <p:nvPr/>
          </p:nvGrpSpPr>
          <p:grpSpPr bwMode="auto">
            <a:xfrm>
              <a:off x="1226" y="3476"/>
              <a:ext cx="1054" cy="374"/>
              <a:chOff x="442" y="3748"/>
              <a:chExt cx="1054" cy="374"/>
            </a:xfrm>
          </p:grpSpPr>
          <p:sp>
            <p:nvSpPr>
              <p:cNvPr id="46112" name="Oval 32"/>
              <p:cNvSpPr>
                <a:spLocks noChangeArrowheads="1"/>
              </p:cNvSpPr>
              <p:nvPr/>
            </p:nvSpPr>
            <p:spPr bwMode="auto">
              <a:xfrm>
                <a:off x="442" y="3750"/>
                <a:ext cx="1054" cy="37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46113" name="Text Box 33"/>
              <p:cNvSpPr txBox="1">
                <a:spLocks noChangeArrowheads="1"/>
              </p:cNvSpPr>
              <p:nvPr/>
            </p:nvSpPr>
            <p:spPr bwMode="auto">
              <a:xfrm>
                <a:off x="582" y="3824"/>
                <a:ext cx="847" cy="231"/>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u="none">
                    <a:latin typeface="Comic Sans MS" pitchFamily="-106" charset="0"/>
                  </a:rPr>
                  <a:t>Tier-2 ISP</a:t>
                </a:r>
                <a:endParaRPr lang="en-US" sz="2400" u="none">
                  <a:latin typeface="Comic Sans MS" pitchFamily="-106" charset="0"/>
                </a:endParaRPr>
              </a:p>
            </p:txBody>
          </p:sp>
          <p:sp>
            <p:nvSpPr>
              <p:cNvPr id="46114" name="Oval 34"/>
              <p:cNvSpPr>
                <a:spLocks noChangeArrowheads="1"/>
              </p:cNvSpPr>
              <p:nvPr/>
            </p:nvSpPr>
            <p:spPr bwMode="auto">
              <a:xfrm>
                <a:off x="904" y="3748"/>
                <a:ext cx="84" cy="9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grpSp>
        <p:grpSp>
          <p:nvGrpSpPr>
            <p:cNvPr id="7" name="Group 35"/>
            <p:cNvGrpSpPr>
              <a:grpSpLocks/>
            </p:cNvGrpSpPr>
            <p:nvPr/>
          </p:nvGrpSpPr>
          <p:grpSpPr bwMode="auto">
            <a:xfrm>
              <a:off x="2674" y="3486"/>
              <a:ext cx="1054" cy="372"/>
              <a:chOff x="2698" y="3710"/>
              <a:chExt cx="1054" cy="372"/>
            </a:xfrm>
          </p:grpSpPr>
          <p:sp>
            <p:nvSpPr>
              <p:cNvPr id="46116" name="Oval 36"/>
              <p:cNvSpPr>
                <a:spLocks noChangeArrowheads="1"/>
              </p:cNvSpPr>
              <p:nvPr/>
            </p:nvSpPr>
            <p:spPr bwMode="auto">
              <a:xfrm>
                <a:off x="2698" y="3710"/>
                <a:ext cx="1054" cy="37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46117" name="Text Box 37"/>
              <p:cNvSpPr txBox="1">
                <a:spLocks noChangeArrowheads="1"/>
              </p:cNvSpPr>
              <p:nvPr/>
            </p:nvSpPr>
            <p:spPr bwMode="auto">
              <a:xfrm>
                <a:off x="2838" y="3784"/>
                <a:ext cx="847" cy="231"/>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u="none">
                    <a:latin typeface="Comic Sans MS" pitchFamily="-106" charset="0"/>
                  </a:rPr>
                  <a:t>Tier-2 ISP</a:t>
                </a:r>
                <a:endParaRPr lang="en-US" sz="2400" u="none">
                  <a:latin typeface="Comic Sans MS" pitchFamily="-106" charset="0"/>
                </a:endParaRPr>
              </a:p>
            </p:txBody>
          </p:sp>
          <p:sp>
            <p:nvSpPr>
              <p:cNvPr id="46118" name="Oval 38"/>
              <p:cNvSpPr>
                <a:spLocks noChangeArrowheads="1"/>
              </p:cNvSpPr>
              <p:nvPr/>
            </p:nvSpPr>
            <p:spPr bwMode="auto">
              <a:xfrm>
                <a:off x="3408" y="3716"/>
                <a:ext cx="84" cy="9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grpSp>
        <p:grpSp>
          <p:nvGrpSpPr>
            <p:cNvPr id="8" name="Group 39"/>
            <p:cNvGrpSpPr>
              <a:grpSpLocks/>
            </p:cNvGrpSpPr>
            <p:nvPr/>
          </p:nvGrpSpPr>
          <p:grpSpPr bwMode="auto">
            <a:xfrm>
              <a:off x="4090" y="3182"/>
              <a:ext cx="1054" cy="372"/>
              <a:chOff x="4090" y="3182"/>
              <a:chExt cx="1054" cy="372"/>
            </a:xfrm>
          </p:grpSpPr>
          <p:sp>
            <p:nvSpPr>
              <p:cNvPr id="46120" name="Oval 40"/>
              <p:cNvSpPr>
                <a:spLocks noChangeArrowheads="1"/>
              </p:cNvSpPr>
              <p:nvPr/>
            </p:nvSpPr>
            <p:spPr bwMode="auto">
              <a:xfrm>
                <a:off x="4090" y="3182"/>
                <a:ext cx="1054" cy="37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46121" name="Text Box 41"/>
              <p:cNvSpPr txBox="1">
                <a:spLocks noChangeArrowheads="1"/>
              </p:cNvSpPr>
              <p:nvPr/>
            </p:nvSpPr>
            <p:spPr bwMode="auto">
              <a:xfrm>
                <a:off x="4230" y="3256"/>
                <a:ext cx="847" cy="231"/>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u="none">
                    <a:latin typeface="Comic Sans MS" pitchFamily="-106" charset="0"/>
                  </a:rPr>
                  <a:t>Tier-2 ISP</a:t>
                </a:r>
                <a:endParaRPr lang="en-US" sz="2400" u="none">
                  <a:latin typeface="Comic Sans MS" pitchFamily="-106" charset="0"/>
                </a:endParaRPr>
              </a:p>
            </p:txBody>
          </p:sp>
          <p:sp>
            <p:nvSpPr>
              <p:cNvPr id="46122" name="Oval 42"/>
              <p:cNvSpPr>
                <a:spLocks noChangeArrowheads="1"/>
              </p:cNvSpPr>
              <p:nvPr/>
            </p:nvSpPr>
            <p:spPr bwMode="auto">
              <a:xfrm>
                <a:off x="4144" y="3308"/>
                <a:ext cx="84" cy="9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grpSp>
        <p:sp>
          <p:nvSpPr>
            <p:cNvPr id="46123" name="Oval 43"/>
            <p:cNvSpPr>
              <a:spLocks noChangeArrowheads="1"/>
            </p:cNvSpPr>
            <p:nvPr/>
          </p:nvSpPr>
          <p:spPr bwMode="auto">
            <a:xfrm>
              <a:off x="1712" y="2328"/>
              <a:ext cx="96" cy="88"/>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46124" name="Line 44"/>
            <p:cNvSpPr>
              <a:spLocks noChangeShapeType="1"/>
            </p:cNvSpPr>
            <p:nvPr/>
          </p:nvSpPr>
          <p:spPr bwMode="auto">
            <a:xfrm>
              <a:off x="1768" y="2400"/>
              <a:ext cx="200" cy="684"/>
            </a:xfrm>
            <a:prstGeom prst="line">
              <a:avLst/>
            </a:prstGeom>
            <a:noFill/>
            <a:ln w="19050">
              <a:solidFill>
                <a:schemeClr val="tx1"/>
              </a:solidFill>
              <a:round/>
              <a:headEnd/>
              <a:tailEnd/>
            </a:ln>
            <a:effectLst/>
          </p:spPr>
          <p:txBody>
            <a:bodyPr>
              <a:prstTxWarp prst="textNoShape">
                <a:avLst/>
              </a:prstTxWarp>
            </a:bodyPr>
            <a:lstStyle/>
            <a:p>
              <a:endParaRPr lang="en-US"/>
            </a:p>
          </p:txBody>
        </p:sp>
        <p:sp>
          <p:nvSpPr>
            <p:cNvPr id="46125" name="Oval 45"/>
            <p:cNvSpPr>
              <a:spLocks noChangeArrowheads="1"/>
            </p:cNvSpPr>
            <p:nvPr/>
          </p:nvSpPr>
          <p:spPr bwMode="auto">
            <a:xfrm>
              <a:off x="1928" y="3044"/>
              <a:ext cx="96" cy="88"/>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grpSp>
      <p:grpSp>
        <p:nvGrpSpPr>
          <p:cNvPr id="9" name="Group 46"/>
          <p:cNvGrpSpPr>
            <a:grpSpLocks/>
          </p:cNvGrpSpPr>
          <p:nvPr/>
        </p:nvGrpSpPr>
        <p:grpSpPr bwMode="auto">
          <a:xfrm>
            <a:off x="177800" y="3406775"/>
            <a:ext cx="3562350" cy="2014538"/>
            <a:chOff x="112" y="2146"/>
            <a:chExt cx="2244" cy="1269"/>
          </a:xfrm>
        </p:grpSpPr>
        <p:sp>
          <p:nvSpPr>
            <p:cNvPr id="46127" name="Text Box 47"/>
            <p:cNvSpPr txBox="1">
              <a:spLocks noChangeArrowheads="1"/>
            </p:cNvSpPr>
            <p:nvPr/>
          </p:nvSpPr>
          <p:spPr bwMode="auto">
            <a:xfrm>
              <a:off x="112" y="2146"/>
              <a:ext cx="1292" cy="1269"/>
            </a:xfrm>
            <a:prstGeom prst="rect">
              <a:avLst/>
            </a:prstGeom>
            <a:noFill/>
            <a:ln w="9525">
              <a:noFill/>
              <a:miter lim="800000"/>
              <a:headEnd/>
              <a:tailEnd/>
            </a:ln>
            <a:effectLst/>
          </p:spPr>
          <p:txBody>
            <a:bodyPr>
              <a:prstTxWarp prst="textNoShape">
                <a:avLst/>
              </a:prstTxWarp>
              <a:spAutoFit/>
            </a:bodyPr>
            <a:lstStyle/>
            <a:p>
              <a:pPr algn="l" eaLnBrk="0" hangingPunct="0"/>
              <a:r>
                <a:rPr lang="en-US" u="none">
                  <a:latin typeface="Comic Sans MS" pitchFamily="-106" charset="0"/>
                </a:rPr>
                <a:t>Tier-2 ISP pays tier-1 ISP for connectivity to rest of Internet</a:t>
              </a:r>
            </a:p>
            <a:p>
              <a:pPr algn="l" eaLnBrk="0" hangingPunct="0">
                <a:buClr>
                  <a:schemeClr val="accent2"/>
                </a:buClr>
                <a:buSzPct val="85000"/>
                <a:buFont typeface="Wingdings" pitchFamily="-106" charset="2"/>
                <a:buChar char="q"/>
              </a:pPr>
              <a:r>
                <a:rPr lang="en-US" u="none">
                  <a:latin typeface="Comic Sans MS" pitchFamily="-106" charset="0"/>
                </a:rPr>
                <a:t> tier-2 ISP is c</a:t>
              </a:r>
              <a:r>
                <a:rPr lang="en-US" i="1" u="none">
                  <a:latin typeface="Comic Sans MS" pitchFamily="-106" charset="0"/>
                </a:rPr>
                <a:t>ustomer</a:t>
              </a:r>
              <a:r>
                <a:rPr lang="en-US" u="none">
                  <a:latin typeface="Comic Sans MS" pitchFamily="-106" charset="0"/>
                </a:rPr>
                <a:t> of</a:t>
              </a:r>
            </a:p>
            <a:p>
              <a:pPr algn="l" eaLnBrk="0" hangingPunct="0">
                <a:buClr>
                  <a:schemeClr val="accent2"/>
                </a:buClr>
                <a:buSzPct val="85000"/>
                <a:buFont typeface="Wingdings" pitchFamily="-106" charset="2"/>
                <a:buNone/>
              </a:pPr>
              <a:r>
                <a:rPr lang="en-US" u="none">
                  <a:latin typeface="Comic Sans MS" pitchFamily="-106" charset="0"/>
                </a:rPr>
                <a:t>tier-1 provider</a:t>
              </a:r>
            </a:p>
          </p:txBody>
        </p:sp>
        <p:sp>
          <p:nvSpPr>
            <p:cNvPr id="46128" name="Line 48"/>
            <p:cNvSpPr>
              <a:spLocks noChangeShapeType="1"/>
            </p:cNvSpPr>
            <p:nvPr/>
          </p:nvSpPr>
          <p:spPr bwMode="auto">
            <a:xfrm flipV="1">
              <a:off x="1344" y="2392"/>
              <a:ext cx="1012" cy="368"/>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46129" name="Line 49"/>
            <p:cNvSpPr>
              <a:spLocks noChangeShapeType="1"/>
            </p:cNvSpPr>
            <p:nvPr/>
          </p:nvSpPr>
          <p:spPr bwMode="auto">
            <a:xfrm flipV="1">
              <a:off x="1352" y="2412"/>
              <a:ext cx="360" cy="344"/>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grpSp>
      <p:grpSp>
        <p:nvGrpSpPr>
          <p:cNvPr id="10" name="Group 50"/>
          <p:cNvGrpSpPr>
            <a:grpSpLocks/>
          </p:cNvGrpSpPr>
          <p:nvPr/>
        </p:nvGrpSpPr>
        <p:grpSpPr bwMode="auto">
          <a:xfrm>
            <a:off x="6007100" y="3019425"/>
            <a:ext cx="3035300" cy="2136775"/>
            <a:chOff x="3784" y="1902"/>
            <a:chExt cx="1912" cy="1346"/>
          </a:xfrm>
        </p:grpSpPr>
        <p:sp>
          <p:nvSpPr>
            <p:cNvPr id="46131" name="Oval 51"/>
            <p:cNvSpPr>
              <a:spLocks noChangeArrowheads="1"/>
            </p:cNvSpPr>
            <p:nvPr/>
          </p:nvSpPr>
          <p:spPr bwMode="auto">
            <a:xfrm>
              <a:off x="3992" y="2320"/>
              <a:ext cx="96" cy="104"/>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46132" name="Text Box 52"/>
            <p:cNvSpPr txBox="1">
              <a:spLocks noChangeArrowheads="1"/>
            </p:cNvSpPr>
            <p:nvPr/>
          </p:nvSpPr>
          <p:spPr bwMode="auto">
            <a:xfrm>
              <a:off x="4564" y="1902"/>
              <a:ext cx="1132" cy="1096"/>
            </a:xfrm>
            <a:prstGeom prst="rect">
              <a:avLst/>
            </a:prstGeom>
            <a:noFill/>
            <a:ln w="9525">
              <a:noFill/>
              <a:miter lim="800000"/>
              <a:headEnd/>
              <a:tailEnd/>
            </a:ln>
            <a:effectLst/>
          </p:spPr>
          <p:txBody>
            <a:bodyPr>
              <a:prstTxWarp prst="textNoShape">
                <a:avLst/>
              </a:prstTxWarp>
              <a:spAutoFit/>
            </a:bodyPr>
            <a:lstStyle/>
            <a:p>
              <a:pPr algn="l" eaLnBrk="0" hangingPunct="0"/>
              <a:r>
                <a:rPr lang="en-US" u="none">
                  <a:latin typeface="Comic Sans MS" pitchFamily="-106" charset="0"/>
                </a:rPr>
                <a:t>Tier-2 ISPs also peer privately with each other, interconnect at NAP</a:t>
              </a:r>
            </a:p>
          </p:txBody>
        </p:sp>
        <p:sp>
          <p:nvSpPr>
            <p:cNvPr id="46133" name="Oval 53"/>
            <p:cNvSpPr>
              <a:spLocks noChangeArrowheads="1"/>
            </p:cNvSpPr>
            <p:nvPr/>
          </p:nvSpPr>
          <p:spPr bwMode="auto">
            <a:xfrm>
              <a:off x="4600" y="3144"/>
              <a:ext cx="96" cy="104"/>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46134" name="Line 54"/>
            <p:cNvSpPr>
              <a:spLocks noChangeShapeType="1"/>
            </p:cNvSpPr>
            <p:nvPr/>
          </p:nvSpPr>
          <p:spPr bwMode="auto">
            <a:xfrm>
              <a:off x="4064" y="2408"/>
              <a:ext cx="552" cy="728"/>
            </a:xfrm>
            <a:prstGeom prst="line">
              <a:avLst/>
            </a:prstGeom>
            <a:noFill/>
            <a:ln w="19050">
              <a:solidFill>
                <a:schemeClr val="tx1"/>
              </a:solidFill>
              <a:round/>
              <a:headEnd/>
              <a:tailEnd/>
            </a:ln>
            <a:effectLst/>
          </p:spPr>
          <p:txBody>
            <a:bodyPr>
              <a:prstTxWarp prst="textNoShape">
                <a:avLst/>
              </a:prstTxWarp>
            </a:bodyPr>
            <a:lstStyle/>
            <a:p>
              <a:endParaRPr lang="en-US"/>
            </a:p>
          </p:txBody>
        </p:sp>
        <p:sp>
          <p:nvSpPr>
            <p:cNvPr id="46135" name="Oval 55"/>
            <p:cNvSpPr>
              <a:spLocks noChangeArrowheads="1"/>
            </p:cNvSpPr>
            <p:nvPr/>
          </p:nvSpPr>
          <p:spPr bwMode="auto">
            <a:xfrm>
              <a:off x="3784" y="2392"/>
              <a:ext cx="96" cy="104"/>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46136" name="Line 56"/>
            <p:cNvSpPr>
              <a:spLocks noChangeShapeType="1"/>
            </p:cNvSpPr>
            <p:nvPr/>
          </p:nvSpPr>
          <p:spPr bwMode="auto">
            <a:xfrm>
              <a:off x="3832" y="2488"/>
              <a:ext cx="0" cy="152"/>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6137" name="Line 57"/>
            <p:cNvSpPr>
              <a:spLocks noChangeShapeType="1"/>
            </p:cNvSpPr>
            <p:nvPr/>
          </p:nvSpPr>
          <p:spPr bwMode="auto">
            <a:xfrm flipH="1">
              <a:off x="4388" y="2000"/>
              <a:ext cx="260" cy="824"/>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46138" name="Line 58"/>
            <p:cNvSpPr>
              <a:spLocks noChangeShapeType="1"/>
            </p:cNvSpPr>
            <p:nvPr/>
          </p:nvSpPr>
          <p:spPr bwMode="auto">
            <a:xfrm flipH="1">
              <a:off x="3880" y="2012"/>
              <a:ext cx="760" cy="40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grpSp>
      <p:sp>
        <p:nvSpPr>
          <p:cNvPr id="60" name="Slide Number Placeholder 59"/>
          <p:cNvSpPr>
            <a:spLocks noGrp="1"/>
          </p:cNvSpPr>
          <p:nvPr>
            <p:ph type="sldNum" sz="quarter" idx="12"/>
          </p:nvPr>
        </p:nvSpPr>
        <p:spPr/>
        <p:txBody>
          <a:bodyPr/>
          <a:lstStyle/>
          <a:p>
            <a:fld id="{F4E9DE0C-EFE3-CE47-9792-88F31C147F5B}" type="slidenum">
              <a:rPr lang="en-US" smtClean="0"/>
              <a:pPr/>
              <a:t>45</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28801" y="0"/>
            <a:ext cx="5222147" cy="6858000"/>
          </a:xfrm>
          <a:prstGeom prst="rect">
            <a:avLst/>
          </a:prstGeom>
        </p:spPr>
      </p:pic>
      <p:sp>
        <p:nvSpPr>
          <p:cNvPr id="4" name="Slide Number Placeholder 3"/>
          <p:cNvSpPr>
            <a:spLocks noGrp="1"/>
          </p:cNvSpPr>
          <p:nvPr>
            <p:ph type="sldNum" sz="quarter" idx="12"/>
          </p:nvPr>
        </p:nvSpPr>
        <p:spPr/>
        <p:txBody>
          <a:bodyPr/>
          <a:lstStyle/>
          <a:p>
            <a:fld id="{F4E9DE0C-EFE3-CE47-9792-88F31C147F5B}" type="slidenum">
              <a:rPr lang="en-US" smtClean="0"/>
              <a:pPr/>
              <a:t>46</a:t>
            </a:fld>
            <a:endParaRPr lang="en-US"/>
          </a:p>
        </p:txBody>
      </p:sp>
    </p:spTree>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533400" y="228600"/>
            <a:ext cx="8096250" cy="1143000"/>
          </a:xfrm>
        </p:spPr>
        <p:txBody>
          <a:bodyPr>
            <a:normAutofit/>
          </a:bodyPr>
          <a:lstStyle/>
          <a:p>
            <a:r>
              <a:rPr lang="en-US" sz="3600" dirty="0"/>
              <a:t>Internet structure: network of networks</a:t>
            </a:r>
          </a:p>
        </p:txBody>
      </p:sp>
      <p:sp>
        <p:nvSpPr>
          <p:cNvPr id="47107" name="Rectangle 3"/>
          <p:cNvSpPr>
            <a:spLocks noGrp="1" noChangeArrowheads="1"/>
          </p:cNvSpPr>
          <p:nvPr>
            <p:ph sz="half" idx="1"/>
          </p:nvPr>
        </p:nvSpPr>
        <p:spPr>
          <a:xfrm>
            <a:off x="352425" y="1428750"/>
            <a:ext cx="8440738" cy="914400"/>
          </a:xfrm>
        </p:spPr>
        <p:txBody>
          <a:bodyPr/>
          <a:lstStyle/>
          <a:p>
            <a:pPr>
              <a:lnSpc>
                <a:spcPct val="90000"/>
              </a:lnSpc>
            </a:pPr>
            <a:r>
              <a:rPr lang="en-US" sz="2400">
                <a:solidFill>
                  <a:srgbClr val="FF0000"/>
                </a:solidFill>
              </a:rPr>
              <a:t>“Tier-3” ISPs and local ISPs </a:t>
            </a:r>
          </a:p>
          <a:p>
            <a:pPr lvl="1">
              <a:lnSpc>
                <a:spcPct val="90000"/>
              </a:lnSpc>
            </a:pPr>
            <a:r>
              <a:rPr lang="en-US" sz="2000"/>
              <a:t>last hop (“access”) network (closest to end systems)</a:t>
            </a:r>
          </a:p>
          <a:p>
            <a:pPr>
              <a:lnSpc>
                <a:spcPct val="90000"/>
              </a:lnSpc>
              <a:buFont typeface="Wingdings" pitchFamily="-106" charset="2"/>
              <a:buNone/>
            </a:pPr>
            <a:endParaRPr lang="en-US" sz="2400">
              <a:solidFill>
                <a:srgbClr val="FF0000"/>
              </a:solidFill>
            </a:endParaRPr>
          </a:p>
          <a:p>
            <a:pPr lvl="1">
              <a:lnSpc>
                <a:spcPct val="90000"/>
              </a:lnSpc>
              <a:buFont typeface="ZapfDingbats" pitchFamily="82" charset="2"/>
              <a:buNone/>
            </a:pPr>
            <a:endParaRPr lang="en-US" sz="2000"/>
          </a:p>
        </p:txBody>
      </p:sp>
      <p:sp>
        <p:nvSpPr>
          <p:cNvPr id="47108" name="Oval 4"/>
          <p:cNvSpPr>
            <a:spLocks noChangeArrowheads="1"/>
          </p:cNvSpPr>
          <p:nvPr/>
        </p:nvSpPr>
        <p:spPr bwMode="auto">
          <a:xfrm>
            <a:off x="2432050" y="4883150"/>
            <a:ext cx="1863725" cy="790575"/>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pPr eaLnBrk="0" hangingPunct="0"/>
            <a:r>
              <a:rPr lang="en-US" sz="2400" u="none">
                <a:solidFill>
                  <a:schemeClr val="bg1"/>
                </a:solidFill>
                <a:latin typeface="Comic Sans MS" pitchFamily="-106" charset="0"/>
              </a:rPr>
              <a:t>Tier 1 ISP</a:t>
            </a:r>
            <a:endParaRPr lang="en-US" sz="2400" u="none">
              <a:latin typeface="Comic Sans MS" pitchFamily="-106" charset="0"/>
            </a:endParaRPr>
          </a:p>
        </p:txBody>
      </p:sp>
      <p:sp>
        <p:nvSpPr>
          <p:cNvPr id="47109" name="Oval 5"/>
          <p:cNvSpPr>
            <a:spLocks noChangeArrowheads="1"/>
          </p:cNvSpPr>
          <p:nvPr/>
        </p:nvSpPr>
        <p:spPr bwMode="auto">
          <a:xfrm>
            <a:off x="3530600" y="3679825"/>
            <a:ext cx="1863725" cy="790575"/>
          </a:xfrm>
          <a:prstGeom prst="ellipse">
            <a:avLst/>
          </a:prstGeom>
          <a:solidFill>
            <a:schemeClr val="accent2"/>
          </a:solidFill>
          <a:ln w="9525">
            <a:solidFill>
              <a:schemeClr val="tx1"/>
            </a:solidFill>
            <a:round/>
            <a:headEnd/>
            <a:tailEnd/>
          </a:ln>
          <a:effectLst/>
        </p:spPr>
        <p:txBody>
          <a:bodyPr wrap="none" anchor="ctr">
            <a:prstTxWarp prst="textNoShape">
              <a:avLst/>
            </a:prstTxWarp>
          </a:bodyPr>
          <a:lstStyle/>
          <a:p>
            <a:pPr eaLnBrk="0" hangingPunct="0"/>
            <a:r>
              <a:rPr lang="en-US" sz="2400" u="none">
                <a:solidFill>
                  <a:schemeClr val="bg1"/>
                </a:solidFill>
                <a:latin typeface="Comic Sans MS" pitchFamily="-106" charset="0"/>
              </a:rPr>
              <a:t>Tier 1 ISP</a:t>
            </a:r>
            <a:endParaRPr lang="en-US" sz="2400" u="none">
              <a:latin typeface="Comic Sans MS" pitchFamily="-106" charset="0"/>
            </a:endParaRPr>
          </a:p>
        </p:txBody>
      </p:sp>
      <p:sp>
        <p:nvSpPr>
          <p:cNvPr id="47110" name="Oval 6"/>
          <p:cNvSpPr>
            <a:spLocks noChangeArrowheads="1"/>
          </p:cNvSpPr>
          <p:nvPr/>
        </p:nvSpPr>
        <p:spPr bwMode="auto">
          <a:xfrm>
            <a:off x="4800600" y="4845050"/>
            <a:ext cx="1863725" cy="790575"/>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pPr eaLnBrk="0" hangingPunct="0"/>
            <a:r>
              <a:rPr lang="en-US" sz="2400" u="none">
                <a:solidFill>
                  <a:schemeClr val="bg1"/>
                </a:solidFill>
                <a:latin typeface="Comic Sans MS" pitchFamily="-106" charset="0"/>
              </a:rPr>
              <a:t>Tier 1 ISP</a:t>
            </a:r>
            <a:endParaRPr lang="en-US" sz="2400" u="none">
              <a:latin typeface="Comic Sans MS" pitchFamily="-106" charset="0"/>
            </a:endParaRPr>
          </a:p>
        </p:txBody>
      </p:sp>
      <p:sp>
        <p:nvSpPr>
          <p:cNvPr id="47111" name="Oval 7"/>
          <p:cNvSpPr>
            <a:spLocks noChangeArrowheads="1"/>
          </p:cNvSpPr>
          <p:nvPr/>
        </p:nvSpPr>
        <p:spPr bwMode="auto">
          <a:xfrm>
            <a:off x="5121275" y="4851400"/>
            <a:ext cx="133350" cy="142875"/>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47112" name="Oval 8"/>
          <p:cNvSpPr>
            <a:spLocks noChangeArrowheads="1"/>
          </p:cNvSpPr>
          <p:nvPr/>
        </p:nvSpPr>
        <p:spPr bwMode="auto">
          <a:xfrm>
            <a:off x="4670425" y="4381500"/>
            <a:ext cx="133350" cy="142875"/>
          </a:xfrm>
          <a:prstGeom prst="ellipse">
            <a:avLst/>
          </a:prstGeom>
          <a:solidFill>
            <a:schemeClr val="accent2"/>
          </a:solidFill>
          <a:ln w="9525">
            <a:solidFill>
              <a:schemeClr val="tx1"/>
            </a:solidFill>
            <a:round/>
            <a:headEnd/>
            <a:tailEnd/>
          </a:ln>
          <a:effectLst/>
        </p:spPr>
        <p:txBody>
          <a:bodyPr wrap="none" anchor="ctr">
            <a:prstTxWarp prst="textNoShape">
              <a:avLst/>
            </a:prstTxWarp>
          </a:bodyPr>
          <a:lstStyle/>
          <a:p>
            <a:endParaRPr lang="en-US"/>
          </a:p>
        </p:txBody>
      </p:sp>
      <p:sp>
        <p:nvSpPr>
          <p:cNvPr id="47113" name="Oval 9"/>
          <p:cNvSpPr>
            <a:spLocks noChangeArrowheads="1"/>
          </p:cNvSpPr>
          <p:nvPr/>
        </p:nvSpPr>
        <p:spPr bwMode="auto">
          <a:xfrm>
            <a:off x="4206875" y="4406900"/>
            <a:ext cx="133350" cy="142875"/>
          </a:xfrm>
          <a:prstGeom prst="ellipse">
            <a:avLst/>
          </a:prstGeom>
          <a:solidFill>
            <a:schemeClr val="accent2"/>
          </a:solidFill>
          <a:ln w="9525">
            <a:solidFill>
              <a:schemeClr val="tx1"/>
            </a:solidFill>
            <a:round/>
            <a:headEnd/>
            <a:tailEnd/>
          </a:ln>
          <a:effectLst/>
        </p:spPr>
        <p:txBody>
          <a:bodyPr wrap="none" anchor="ctr">
            <a:prstTxWarp prst="textNoShape">
              <a:avLst/>
            </a:prstTxWarp>
          </a:bodyPr>
          <a:lstStyle/>
          <a:p>
            <a:endParaRPr lang="en-US"/>
          </a:p>
        </p:txBody>
      </p:sp>
      <p:sp>
        <p:nvSpPr>
          <p:cNvPr id="47114" name="Oval 10"/>
          <p:cNvSpPr>
            <a:spLocks noChangeArrowheads="1"/>
          </p:cNvSpPr>
          <p:nvPr/>
        </p:nvSpPr>
        <p:spPr bwMode="auto">
          <a:xfrm>
            <a:off x="3736975" y="4864100"/>
            <a:ext cx="133350" cy="142875"/>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47115" name="Oval 11"/>
          <p:cNvSpPr>
            <a:spLocks noChangeArrowheads="1"/>
          </p:cNvSpPr>
          <p:nvPr/>
        </p:nvSpPr>
        <p:spPr bwMode="auto">
          <a:xfrm>
            <a:off x="4232275" y="5181600"/>
            <a:ext cx="133350" cy="142875"/>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47116" name="Oval 12"/>
          <p:cNvSpPr>
            <a:spLocks noChangeArrowheads="1"/>
          </p:cNvSpPr>
          <p:nvPr/>
        </p:nvSpPr>
        <p:spPr bwMode="auto">
          <a:xfrm>
            <a:off x="4746625" y="5168900"/>
            <a:ext cx="133350" cy="142875"/>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sp>
        <p:nvSpPr>
          <p:cNvPr id="47117" name="Line 13"/>
          <p:cNvSpPr>
            <a:spLocks noChangeShapeType="1"/>
          </p:cNvSpPr>
          <p:nvPr/>
        </p:nvSpPr>
        <p:spPr bwMode="auto">
          <a:xfrm flipV="1">
            <a:off x="4368800" y="5238750"/>
            <a:ext cx="381000" cy="6350"/>
          </a:xfrm>
          <a:prstGeom prst="line">
            <a:avLst/>
          </a:prstGeom>
          <a:noFill/>
          <a:ln w="19050">
            <a:solidFill>
              <a:schemeClr val="tx1"/>
            </a:solidFill>
            <a:round/>
            <a:headEnd/>
            <a:tailEnd/>
          </a:ln>
          <a:effectLst/>
        </p:spPr>
        <p:txBody>
          <a:bodyPr>
            <a:prstTxWarp prst="textNoShape">
              <a:avLst/>
            </a:prstTxWarp>
          </a:bodyPr>
          <a:lstStyle/>
          <a:p>
            <a:endParaRPr lang="en-US"/>
          </a:p>
        </p:txBody>
      </p:sp>
      <p:sp>
        <p:nvSpPr>
          <p:cNvPr id="47118" name="Line 14"/>
          <p:cNvSpPr>
            <a:spLocks noChangeShapeType="1"/>
          </p:cNvSpPr>
          <p:nvPr/>
        </p:nvSpPr>
        <p:spPr bwMode="auto">
          <a:xfrm>
            <a:off x="4778375" y="4495800"/>
            <a:ext cx="368300" cy="368300"/>
          </a:xfrm>
          <a:prstGeom prst="line">
            <a:avLst/>
          </a:prstGeom>
          <a:noFill/>
          <a:ln w="19050">
            <a:solidFill>
              <a:schemeClr val="tx1"/>
            </a:solidFill>
            <a:round/>
            <a:headEnd/>
            <a:tailEnd/>
          </a:ln>
          <a:effectLst/>
        </p:spPr>
        <p:txBody>
          <a:bodyPr>
            <a:prstTxWarp prst="textNoShape">
              <a:avLst/>
            </a:prstTxWarp>
          </a:bodyPr>
          <a:lstStyle/>
          <a:p>
            <a:endParaRPr lang="en-US"/>
          </a:p>
        </p:txBody>
      </p:sp>
      <p:sp>
        <p:nvSpPr>
          <p:cNvPr id="47119" name="Line 15"/>
          <p:cNvSpPr>
            <a:spLocks noChangeShapeType="1"/>
          </p:cNvSpPr>
          <p:nvPr/>
        </p:nvSpPr>
        <p:spPr bwMode="auto">
          <a:xfrm flipV="1">
            <a:off x="3835400" y="4527550"/>
            <a:ext cx="393700" cy="355600"/>
          </a:xfrm>
          <a:prstGeom prst="line">
            <a:avLst/>
          </a:prstGeom>
          <a:noFill/>
          <a:ln w="19050">
            <a:solidFill>
              <a:schemeClr val="tx1"/>
            </a:solidFill>
            <a:round/>
            <a:headEnd/>
            <a:tailEnd/>
          </a:ln>
          <a:effectLst/>
        </p:spPr>
        <p:txBody>
          <a:bodyPr>
            <a:prstTxWarp prst="textNoShape">
              <a:avLst/>
            </a:prstTxWarp>
          </a:bodyPr>
          <a:lstStyle/>
          <a:p>
            <a:endParaRPr lang="en-US"/>
          </a:p>
        </p:txBody>
      </p:sp>
      <p:grpSp>
        <p:nvGrpSpPr>
          <p:cNvPr id="2" name="Group 16"/>
          <p:cNvGrpSpPr>
            <a:grpSpLocks/>
          </p:cNvGrpSpPr>
          <p:nvPr/>
        </p:nvGrpSpPr>
        <p:grpSpPr bwMode="auto">
          <a:xfrm>
            <a:off x="5670550" y="4178300"/>
            <a:ext cx="719138" cy="396875"/>
            <a:chOff x="3740" y="1244"/>
            <a:chExt cx="453" cy="250"/>
          </a:xfrm>
        </p:grpSpPr>
        <p:sp>
          <p:nvSpPr>
            <p:cNvPr id="47121" name="Rectangle 17"/>
            <p:cNvSpPr>
              <a:spLocks noChangeArrowheads="1"/>
            </p:cNvSpPr>
            <p:nvPr/>
          </p:nvSpPr>
          <p:spPr bwMode="auto">
            <a:xfrm>
              <a:off x="3755" y="1248"/>
              <a:ext cx="438" cy="198"/>
            </a:xfrm>
            <a:prstGeom prst="rect">
              <a:avLst/>
            </a:prstGeom>
            <a:solidFill>
              <a:schemeClr val="tx1"/>
            </a:solidFill>
            <a:ln w="9525">
              <a:solidFill>
                <a:schemeClr val="tx1"/>
              </a:solidFill>
              <a:miter lim="800000"/>
              <a:headEnd/>
              <a:tailEnd/>
            </a:ln>
            <a:effectLst/>
          </p:spPr>
          <p:txBody>
            <a:bodyPr wrap="none" anchor="ctr">
              <a:prstTxWarp prst="textNoShape">
                <a:avLst/>
              </a:prstTxWarp>
            </a:bodyPr>
            <a:lstStyle/>
            <a:p>
              <a:endParaRPr lang="en-US"/>
            </a:p>
          </p:txBody>
        </p:sp>
        <p:sp>
          <p:nvSpPr>
            <p:cNvPr id="47122" name="Text Box 18"/>
            <p:cNvSpPr txBox="1">
              <a:spLocks noChangeArrowheads="1"/>
            </p:cNvSpPr>
            <p:nvPr/>
          </p:nvSpPr>
          <p:spPr bwMode="auto">
            <a:xfrm>
              <a:off x="3740" y="1244"/>
              <a:ext cx="444" cy="250"/>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000" u="none">
                  <a:solidFill>
                    <a:schemeClr val="bg1"/>
                  </a:solidFill>
                  <a:latin typeface="Comic Sans MS" pitchFamily="-106" charset="0"/>
                </a:rPr>
                <a:t>NAP</a:t>
              </a:r>
              <a:endParaRPr lang="en-US" sz="2000" u="none">
                <a:latin typeface="Comic Sans MS" pitchFamily="-106" charset="0"/>
              </a:endParaRPr>
            </a:p>
          </p:txBody>
        </p:sp>
      </p:grpSp>
      <p:sp>
        <p:nvSpPr>
          <p:cNvPr id="47123" name="Line 19"/>
          <p:cNvSpPr>
            <a:spLocks noChangeShapeType="1"/>
          </p:cNvSpPr>
          <p:nvPr/>
        </p:nvSpPr>
        <p:spPr bwMode="auto">
          <a:xfrm flipH="1">
            <a:off x="5222875" y="4445000"/>
            <a:ext cx="501650" cy="425450"/>
          </a:xfrm>
          <a:prstGeom prst="line">
            <a:avLst/>
          </a:prstGeom>
          <a:noFill/>
          <a:ln w="19050">
            <a:solidFill>
              <a:schemeClr val="tx1"/>
            </a:solidFill>
            <a:round/>
            <a:headEnd/>
            <a:tailEnd/>
          </a:ln>
          <a:effectLst/>
        </p:spPr>
        <p:txBody>
          <a:bodyPr>
            <a:prstTxWarp prst="textNoShape">
              <a:avLst/>
            </a:prstTxWarp>
          </a:bodyPr>
          <a:lstStyle/>
          <a:p>
            <a:endParaRPr lang="en-US"/>
          </a:p>
        </p:txBody>
      </p:sp>
      <p:sp>
        <p:nvSpPr>
          <p:cNvPr id="47124" name="Line 20"/>
          <p:cNvSpPr>
            <a:spLocks noChangeShapeType="1"/>
          </p:cNvSpPr>
          <p:nvPr/>
        </p:nvSpPr>
        <p:spPr bwMode="auto">
          <a:xfrm flipH="1">
            <a:off x="4791075" y="4362450"/>
            <a:ext cx="901700" cy="114300"/>
          </a:xfrm>
          <a:prstGeom prst="line">
            <a:avLst/>
          </a:prstGeom>
          <a:noFill/>
          <a:ln w="19050">
            <a:solidFill>
              <a:schemeClr val="tx1"/>
            </a:solidFill>
            <a:round/>
            <a:headEnd/>
            <a:tailEnd/>
          </a:ln>
          <a:effectLst/>
        </p:spPr>
        <p:txBody>
          <a:bodyPr>
            <a:prstTxWarp prst="textNoShape">
              <a:avLst/>
            </a:prstTxWarp>
          </a:bodyPr>
          <a:lstStyle/>
          <a:p>
            <a:endParaRPr lang="en-US"/>
          </a:p>
        </p:txBody>
      </p:sp>
      <p:sp>
        <p:nvSpPr>
          <p:cNvPr id="47125" name="Line 21"/>
          <p:cNvSpPr>
            <a:spLocks noChangeShapeType="1"/>
          </p:cNvSpPr>
          <p:nvPr/>
        </p:nvSpPr>
        <p:spPr bwMode="auto">
          <a:xfrm flipH="1">
            <a:off x="3876675" y="4419600"/>
            <a:ext cx="1816100" cy="482600"/>
          </a:xfrm>
          <a:prstGeom prst="line">
            <a:avLst/>
          </a:prstGeom>
          <a:noFill/>
          <a:ln w="19050">
            <a:solidFill>
              <a:schemeClr val="tx1"/>
            </a:solidFill>
            <a:round/>
            <a:headEnd/>
            <a:tailEnd/>
          </a:ln>
          <a:effectLst/>
        </p:spPr>
        <p:txBody>
          <a:bodyPr>
            <a:prstTxWarp prst="textNoShape">
              <a:avLst/>
            </a:prstTxWarp>
          </a:bodyPr>
          <a:lstStyle/>
          <a:p>
            <a:endParaRPr lang="en-US"/>
          </a:p>
        </p:txBody>
      </p:sp>
      <p:grpSp>
        <p:nvGrpSpPr>
          <p:cNvPr id="3" name="Group 22"/>
          <p:cNvGrpSpPr>
            <a:grpSpLocks/>
          </p:cNvGrpSpPr>
          <p:nvPr/>
        </p:nvGrpSpPr>
        <p:grpSpPr bwMode="auto">
          <a:xfrm>
            <a:off x="1946275" y="3286125"/>
            <a:ext cx="6219825" cy="2838450"/>
            <a:chOff x="1226" y="2070"/>
            <a:chExt cx="3918" cy="1788"/>
          </a:xfrm>
        </p:grpSpPr>
        <p:grpSp>
          <p:nvGrpSpPr>
            <p:cNvPr id="4" name="Group 23"/>
            <p:cNvGrpSpPr>
              <a:grpSpLocks/>
            </p:cNvGrpSpPr>
            <p:nvPr/>
          </p:nvGrpSpPr>
          <p:grpSpPr bwMode="auto">
            <a:xfrm>
              <a:off x="3042" y="2102"/>
              <a:ext cx="1054" cy="372"/>
              <a:chOff x="3042" y="2102"/>
              <a:chExt cx="1054" cy="372"/>
            </a:xfrm>
          </p:grpSpPr>
          <p:sp>
            <p:nvSpPr>
              <p:cNvPr id="47128" name="Oval 24"/>
              <p:cNvSpPr>
                <a:spLocks noChangeArrowheads="1"/>
              </p:cNvSpPr>
              <p:nvPr/>
            </p:nvSpPr>
            <p:spPr bwMode="auto">
              <a:xfrm>
                <a:off x="3042" y="2102"/>
                <a:ext cx="1054" cy="37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47129" name="Text Box 25"/>
              <p:cNvSpPr txBox="1">
                <a:spLocks noChangeArrowheads="1"/>
              </p:cNvSpPr>
              <p:nvPr/>
            </p:nvSpPr>
            <p:spPr bwMode="auto">
              <a:xfrm>
                <a:off x="3182" y="2176"/>
                <a:ext cx="847" cy="231"/>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u="none">
                    <a:latin typeface="Comic Sans MS" pitchFamily="-106" charset="0"/>
                  </a:rPr>
                  <a:t>Tier-2 ISP</a:t>
                </a:r>
                <a:endParaRPr lang="en-US" sz="2400" u="none">
                  <a:latin typeface="Comic Sans MS" pitchFamily="-106" charset="0"/>
                </a:endParaRPr>
              </a:p>
            </p:txBody>
          </p:sp>
          <p:sp>
            <p:nvSpPr>
              <p:cNvPr id="47130" name="Oval 26"/>
              <p:cNvSpPr>
                <a:spLocks noChangeArrowheads="1"/>
              </p:cNvSpPr>
              <p:nvPr/>
            </p:nvSpPr>
            <p:spPr bwMode="auto">
              <a:xfrm>
                <a:off x="3184" y="2340"/>
                <a:ext cx="84" cy="90"/>
              </a:xfrm>
              <a:prstGeom prst="ellipse">
                <a:avLst/>
              </a:prstGeom>
              <a:solidFill>
                <a:schemeClr val="accent2"/>
              </a:solidFill>
              <a:ln w="9525">
                <a:solidFill>
                  <a:schemeClr val="tx1"/>
                </a:solidFill>
                <a:round/>
                <a:headEnd/>
                <a:tailEnd/>
              </a:ln>
              <a:effectLst/>
            </p:spPr>
            <p:txBody>
              <a:bodyPr wrap="none" anchor="ctr">
                <a:prstTxWarp prst="textNoShape">
                  <a:avLst/>
                </a:prstTxWarp>
              </a:bodyPr>
              <a:lstStyle/>
              <a:p>
                <a:endParaRPr lang="en-US"/>
              </a:p>
            </p:txBody>
          </p:sp>
        </p:grpSp>
        <p:grpSp>
          <p:nvGrpSpPr>
            <p:cNvPr id="5" name="Group 27"/>
            <p:cNvGrpSpPr>
              <a:grpSpLocks/>
            </p:cNvGrpSpPr>
            <p:nvPr/>
          </p:nvGrpSpPr>
          <p:grpSpPr bwMode="auto">
            <a:xfrm>
              <a:off x="1610" y="2070"/>
              <a:ext cx="1054" cy="372"/>
              <a:chOff x="698" y="2190"/>
              <a:chExt cx="1054" cy="372"/>
            </a:xfrm>
          </p:grpSpPr>
          <p:sp>
            <p:nvSpPr>
              <p:cNvPr id="47132" name="Oval 28"/>
              <p:cNvSpPr>
                <a:spLocks noChangeArrowheads="1"/>
              </p:cNvSpPr>
              <p:nvPr/>
            </p:nvSpPr>
            <p:spPr bwMode="auto">
              <a:xfrm>
                <a:off x="698" y="2190"/>
                <a:ext cx="1054" cy="37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47133" name="Text Box 29"/>
              <p:cNvSpPr txBox="1">
                <a:spLocks noChangeArrowheads="1"/>
              </p:cNvSpPr>
              <p:nvPr/>
            </p:nvSpPr>
            <p:spPr bwMode="auto">
              <a:xfrm>
                <a:off x="838" y="2264"/>
                <a:ext cx="847" cy="231"/>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u="none">
                    <a:latin typeface="Comic Sans MS" pitchFamily="-106" charset="0"/>
                  </a:rPr>
                  <a:t>Tier-2 ISP</a:t>
                </a:r>
                <a:endParaRPr lang="en-US" sz="2400" u="none">
                  <a:latin typeface="Comic Sans MS" pitchFamily="-106" charset="0"/>
                </a:endParaRPr>
              </a:p>
            </p:txBody>
          </p:sp>
          <p:sp>
            <p:nvSpPr>
              <p:cNvPr id="47134" name="Oval 30"/>
              <p:cNvSpPr>
                <a:spLocks noChangeArrowheads="1"/>
              </p:cNvSpPr>
              <p:nvPr/>
            </p:nvSpPr>
            <p:spPr bwMode="auto">
              <a:xfrm>
                <a:off x="1464" y="2460"/>
                <a:ext cx="84" cy="90"/>
              </a:xfrm>
              <a:prstGeom prst="ellipse">
                <a:avLst/>
              </a:prstGeom>
              <a:solidFill>
                <a:schemeClr val="accent2"/>
              </a:solidFill>
              <a:ln w="9525">
                <a:solidFill>
                  <a:schemeClr val="tx1"/>
                </a:solidFill>
                <a:round/>
                <a:headEnd/>
                <a:tailEnd/>
              </a:ln>
              <a:effectLst/>
            </p:spPr>
            <p:txBody>
              <a:bodyPr wrap="none" anchor="ctr">
                <a:prstTxWarp prst="textNoShape">
                  <a:avLst/>
                </a:prstTxWarp>
              </a:bodyPr>
              <a:lstStyle/>
              <a:p>
                <a:endParaRPr lang="en-US"/>
              </a:p>
            </p:txBody>
          </p:sp>
        </p:grpSp>
        <p:grpSp>
          <p:nvGrpSpPr>
            <p:cNvPr id="6" name="Group 31"/>
            <p:cNvGrpSpPr>
              <a:grpSpLocks/>
            </p:cNvGrpSpPr>
            <p:nvPr/>
          </p:nvGrpSpPr>
          <p:grpSpPr bwMode="auto">
            <a:xfrm>
              <a:off x="1226" y="3476"/>
              <a:ext cx="1054" cy="374"/>
              <a:chOff x="442" y="3748"/>
              <a:chExt cx="1054" cy="374"/>
            </a:xfrm>
          </p:grpSpPr>
          <p:sp>
            <p:nvSpPr>
              <p:cNvPr id="47136" name="Oval 32"/>
              <p:cNvSpPr>
                <a:spLocks noChangeArrowheads="1"/>
              </p:cNvSpPr>
              <p:nvPr/>
            </p:nvSpPr>
            <p:spPr bwMode="auto">
              <a:xfrm>
                <a:off x="442" y="3750"/>
                <a:ext cx="1054" cy="37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47137" name="Text Box 33"/>
              <p:cNvSpPr txBox="1">
                <a:spLocks noChangeArrowheads="1"/>
              </p:cNvSpPr>
              <p:nvPr/>
            </p:nvSpPr>
            <p:spPr bwMode="auto">
              <a:xfrm>
                <a:off x="582" y="3824"/>
                <a:ext cx="847" cy="231"/>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u="none">
                    <a:latin typeface="Comic Sans MS" pitchFamily="-106" charset="0"/>
                  </a:rPr>
                  <a:t>Tier-2 ISP</a:t>
                </a:r>
                <a:endParaRPr lang="en-US" sz="2400" u="none">
                  <a:latin typeface="Comic Sans MS" pitchFamily="-106" charset="0"/>
                </a:endParaRPr>
              </a:p>
            </p:txBody>
          </p:sp>
          <p:sp>
            <p:nvSpPr>
              <p:cNvPr id="47138" name="Oval 34"/>
              <p:cNvSpPr>
                <a:spLocks noChangeArrowheads="1"/>
              </p:cNvSpPr>
              <p:nvPr/>
            </p:nvSpPr>
            <p:spPr bwMode="auto">
              <a:xfrm>
                <a:off x="904" y="3748"/>
                <a:ext cx="84" cy="90"/>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grpSp>
        <p:grpSp>
          <p:nvGrpSpPr>
            <p:cNvPr id="7" name="Group 35"/>
            <p:cNvGrpSpPr>
              <a:grpSpLocks/>
            </p:cNvGrpSpPr>
            <p:nvPr/>
          </p:nvGrpSpPr>
          <p:grpSpPr bwMode="auto">
            <a:xfrm>
              <a:off x="2674" y="3486"/>
              <a:ext cx="1054" cy="372"/>
              <a:chOff x="2698" y="3710"/>
              <a:chExt cx="1054" cy="372"/>
            </a:xfrm>
          </p:grpSpPr>
          <p:sp>
            <p:nvSpPr>
              <p:cNvPr id="47140" name="Oval 36"/>
              <p:cNvSpPr>
                <a:spLocks noChangeArrowheads="1"/>
              </p:cNvSpPr>
              <p:nvPr/>
            </p:nvSpPr>
            <p:spPr bwMode="auto">
              <a:xfrm>
                <a:off x="2698" y="3710"/>
                <a:ext cx="1054" cy="37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47141" name="Text Box 37"/>
              <p:cNvSpPr txBox="1">
                <a:spLocks noChangeArrowheads="1"/>
              </p:cNvSpPr>
              <p:nvPr/>
            </p:nvSpPr>
            <p:spPr bwMode="auto">
              <a:xfrm>
                <a:off x="2838" y="3784"/>
                <a:ext cx="847" cy="231"/>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u="none">
                    <a:latin typeface="Comic Sans MS" pitchFamily="-106" charset="0"/>
                  </a:rPr>
                  <a:t>Tier-2 ISP</a:t>
                </a:r>
                <a:endParaRPr lang="en-US" sz="2400" u="none">
                  <a:latin typeface="Comic Sans MS" pitchFamily="-106" charset="0"/>
                </a:endParaRPr>
              </a:p>
            </p:txBody>
          </p:sp>
          <p:sp>
            <p:nvSpPr>
              <p:cNvPr id="47142" name="Oval 38"/>
              <p:cNvSpPr>
                <a:spLocks noChangeArrowheads="1"/>
              </p:cNvSpPr>
              <p:nvPr/>
            </p:nvSpPr>
            <p:spPr bwMode="auto">
              <a:xfrm>
                <a:off x="3408" y="3716"/>
                <a:ext cx="84" cy="9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grpSp>
        <p:grpSp>
          <p:nvGrpSpPr>
            <p:cNvPr id="8" name="Group 39"/>
            <p:cNvGrpSpPr>
              <a:grpSpLocks/>
            </p:cNvGrpSpPr>
            <p:nvPr/>
          </p:nvGrpSpPr>
          <p:grpSpPr bwMode="auto">
            <a:xfrm>
              <a:off x="4090" y="3182"/>
              <a:ext cx="1054" cy="372"/>
              <a:chOff x="4090" y="3182"/>
              <a:chExt cx="1054" cy="372"/>
            </a:xfrm>
          </p:grpSpPr>
          <p:sp>
            <p:nvSpPr>
              <p:cNvPr id="47144" name="Oval 40"/>
              <p:cNvSpPr>
                <a:spLocks noChangeArrowheads="1"/>
              </p:cNvSpPr>
              <p:nvPr/>
            </p:nvSpPr>
            <p:spPr bwMode="auto">
              <a:xfrm>
                <a:off x="4090" y="3182"/>
                <a:ext cx="1054" cy="372"/>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47145" name="Text Box 41"/>
              <p:cNvSpPr txBox="1">
                <a:spLocks noChangeArrowheads="1"/>
              </p:cNvSpPr>
              <p:nvPr/>
            </p:nvSpPr>
            <p:spPr bwMode="auto">
              <a:xfrm>
                <a:off x="4230" y="3256"/>
                <a:ext cx="847" cy="231"/>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u="none">
                    <a:latin typeface="Comic Sans MS" pitchFamily="-106" charset="0"/>
                  </a:rPr>
                  <a:t>Tier-2 ISP</a:t>
                </a:r>
                <a:endParaRPr lang="en-US" sz="2400" u="none">
                  <a:latin typeface="Comic Sans MS" pitchFamily="-106" charset="0"/>
                </a:endParaRPr>
              </a:p>
            </p:txBody>
          </p:sp>
          <p:sp>
            <p:nvSpPr>
              <p:cNvPr id="47146" name="Oval 42"/>
              <p:cNvSpPr>
                <a:spLocks noChangeArrowheads="1"/>
              </p:cNvSpPr>
              <p:nvPr/>
            </p:nvSpPr>
            <p:spPr bwMode="auto">
              <a:xfrm>
                <a:off x="4144" y="3308"/>
                <a:ext cx="84" cy="90"/>
              </a:xfrm>
              <a:prstGeom prst="ellipse">
                <a:avLst/>
              </a:prstGeom>
              <a:solidFill>
                <a:schemeClr val="accent1"/>
              </a:solidFill>
              <a:ln w="9525">
                <a:solidFill>
                  <a:schemeClr val="tx1"/>
                </a:solidFill>
                <a:round/>
                <a:headEnd/>
                <a:tailEnd/>
              </a:ln>
              <a:effectLst/>
            </p:spPr>
            <p:txBody>
              <a:bodyPr wrap="none" anchor="ctr">
                <a:prstTxWarp prst="textNoShape">
                  <a:avLst/>
                </a:prstTxWarp>
              </a:bodyPr>
              <a:lstStyle/>
              <a:p>
                <a:endParaRPr lang="en-US"/>
              </a:p>
            </p:txBody>
          </p:sp>
        </p:grpSp>
        <p:sp>
          <p:nvSpPr>
            <p:cNvPr id="47147" name="Oval 43"/>
            <p:cNvSpPr>
              <a:spLocks noChangeArrowheads="1"/>
            </p:cNvSpPr>
            <p:nvPr/>
          </p:nvSpPr>
          <p:spPr bwMode="auto">
            <a:xfrm>
              <a:off x="1712" y="2328"/>
              <a:ext cx="96" cy="88"/>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sp>
          <p:nvSpPr>
            <p:cNvPr id="47148" name="Line 44"/>
            <p:cNvSpPr>
              <a:spLocks noChangeShapeType="1"/>
            </p:cNvSpPr>
            <p:nvPr/>
          </p:nvSpPr>
          <p:spPr bwMode="auto">
            <a:xfrm>
              <a:off x="1768" y="2400"/>
              <a:ext cx="200" cy="684"/>
            </a:xfrm>
            <a:prstGeom prst="line">
              <a:avLst/>
            </a:prstGeom>
            <a:noFill/>
            <a:ln w="19050">
              <a:solidFill>
                <a:schemeClr val="tx1"/>
              </a:solidFill>
              <a:round/>
              <a:headEnd/>
              <a:tailEnd/>
            </a:ln>
            <a:effectLst/>
          </p:spPr>
          <p:txBody>
            <a:bodyPr>
              <a:prstTxWarp prst="textNoShape">
                <a:avLst/>
              </a:prstTxWarp>
            </a:bodyPr>
            <a:lstStyle/>
            <a:p>
              <a:endParaRPr lang="en-US"/>
            </a:p>
          </p:txBody>
        </p:sp>
        <p:sp>
          <p:nvSpPr>
            <p:cNvPr id="47149" name="Oval 45"/>
            <p:cNvSpPr>
              <a:spLocks noChangeArrowheads="1"/>
            </p:cNvSpPr>
            <p:nvPr/>
          </p:nvSpPr>
          <p:spPr bwMode="auto">
            <a:xfrm>
              <a:off x="1928" y="3044"/>
              <a:ext cx="96" cy="88"/>
            </a:xfrm>
            <a:prstGeom prst="ellipse">
              <a:avLst/>
            </a:prstGeom>
            <a:solidFill>
              <a:srgbClr val="FF0000"/>
            </a:solidFill>
            <a:ln w="9525">
              <a:solidFill>
                <a:schemeClr val="tx1"/>
              </a:solidFill>
              <a:round/>
              <a:headEnd/>
              <a:tailEnd/>
            </a:ln>
            <a:effectLst/>
          </p:spPr>
          <p:txBody>
            <a:bodyPr wrap="none" anchor="ctr">
              <a:prstTxWarp prst="textNoShape">
                <a:avLst/>
              </a:prstTxWarp>
            </a:bodyPr>
            <a:lstStyle/>
            <a:p>
              <a:endParaRPr lang="en-US"/>
            </a:p>
          </p:txBody>
        </p:sp>
      </p:grpSp>
      <p:sp>
        <p:nvSpPr>
          <p:cNvPr id="47150" name="Oval 46"/>
          <p:cNvSpPr>
            <a:spLocks noChangeArrowheads="1"/>
          </p:cNvSpPr>
          <p:nvPr/>
        </p:nvSpPr>
        <p:spPr bwMode="auto">
          <a:xfrm>
            <a:off x="6337300" y="3683000"/>
            <a:ext cx="152400" cy="165100"/>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47151" name="Oval 47"/>
          <p:cNvSpPr>
            <a:spLocks noChangeArrowheads="1"/>
          </p:cNvSpPr>
          <p:nvPr/>
        </p:nvSpPr>
        <p:spPr bwMode="auto">
          <a:xfrm>
            <a:off x="7302500" y="4991100"/>
            <a:ext cx="152400" cy="165100"/>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47152" name="Line 48"/>
          <p:cNvSpPr>
            <a:spLocks noChangeShapeType="1"/>
          </p:cNvSpPr>
          <p:nvPr/>
        </p:nvSpPr>
        <p:spPr bwMode="auto">
          <a:xfrm>
            <a:off x="6451600" y="3822700"/>
            <a:ext cx="876300" cy="1155700"/>
          </a:xfrm>
          <a:prstGeom prst="line">
            <a:avLst/>
          </a:prstGeom>
          <a:noFill/>
          <a:ln w="19050">
            <a:solidFill>
              <a:schemeClr val="tx1"/>
            </a:solidFill>
            <a:round/>
            <a:headEnd/>
            <a:tailEnd/>
          </a:ln>
          <a:effectLst/>
        </p:spPr>
        <p:txBody>
          <a:bodyPr>
            <a:prstTxWarp prst="textNoShape">
              <a:avLst/>
            </a:prstTxWarp>
          </a:bodyPr>
          <a:lstStyle/>
          <a:p>
            <a:endParaRPr lang="en-US"/>
          </a:p>
        </p:txBody>
      </p:sp>
      <p:sp>
        <p:nvSpPr>
          <p:cNvPr id="47153" name="Oval 49"/>
          <p:cNvSpPr>
            <a:spLocks noChangeArrowheads="1"/>
          </p:cNvSpPr>
          <p:nvPr/>
        </p:nvSpPr>
        <p:spPr bwMode="auto">
          <a:xfrm>
            <a:off x="6007100" y="3797300"/>
            <a:ext cx="152400" cy="165100"/>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47154" name="Line 50"/>
          <p:cNvSpPr>
            <a:spLocks noChangeShapeType="1"/>
          </p:cNvSpPr>
          <p:nvPr/>
        </p:nvSpPr>
        <p:spPr bwMode="auto">
          <a:xfrm>
            <a:off x="6083300" y="3949700"/>
            <a:ext cx="0" cy="241300"/>
          </a:xfrm>
          <a:prstGeom prst="line">
            <a:avLst/>
          </a:prstGeom>
          <a:noFill/>
          <a:ln w="9525">
            <a:solidFill>
              <a:schemeClr val="tx1"/>
            </a:solidFill>
            <a:round/>
            <a:headEnd/>
            <a:tailEnd/>
          </a:ln>
          <a:effectLst/>
        </p:spPr>
        <p:txBody>
          <a:bodyPr>
            <a:prstTxWarp prst="textNoShape">
              <a:avLst/>
            </a:prstTxWarp>
          </a:bodyPr>
          <a:lstStyle/>
          <a:p>
            <a:endParaRPr lang="en-US"/>
          </a:p>
        </p:txBody>
      </p:sp>
      <p:grpSp>
        <p:nvGrpSpPr>
          <p:cNvPr id="9" name="Group 51"/>
          <p:cNvGrpSpPr>
            <a:grpSpLocks/>
          </p:cNvGrpSpPr>
          <p:nvPr/>
        </p:nvGrpSpPr>
        <p:grpSpPr bwMode="auto">
          <a:xfrm>
            <a:off x="1539875" y="2473325"/>
            <a:ext cx="6823075" cy="4162425"/>
            <a:chOff x="970" y="1558"/>
            <a:chExt cx="4298" cy="2622"/>
          </a:xfrm>
        </p:grpSpPr>
        <p:grpSp>
          <p:nvGrpSpPr>
            <p:cNvPr id="10" name="Group 52"/>
            <p:cNvGrpSpPr>
              <a:grpSpLocks/>
            </p:cNvGrpSpPr>
            <p:nvPr/>
          </p:nvGrpSpPr>
          <p:grpSpPr bwMode="auto">
            <a:xfrm>
              <a:off x="3322" y="1686"/>
              <a:ext cx="666" cy="438"/>
              <a:chOff x="4314" y="1086"/>
              <a:chExt cx="666" cy="438"/>
            </a:xfrm>
          </p:grpSpPr>
          <p:sp>
            <p:nvSpPr>
              <p:cNvPr id="47157" name="Oval 53"/>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47158" name="Text Box 54"/>
              <p:cNvSpPr txBox="1">
                <a:spLocks noChangeArrowheads="1"/>
              </p:cNvSpPr>
              <p:nvPr/>
            </p:nvSpPr>
            <p:spPr bwMode="auto">
              <a:xfrm>
                <a:off x="4384" y="1106"/>
                <a:ext cx="418" cy="404"/>
              </a:xfrm>
              <a:prstGeom prst="rect">
                <a:avLst/>
              </a:prstGeom>
              <a:noFill/>
              <a:ln w="9525">
                <a:noFill/>
                <a:miter lim="800000"/>
                <a:headEnd/>
                <a:tailEnd/>
              </a:ln>
              <a:effectLst/>
            </p:spPr>
            <p:txBody>
              <a:bodyPr wrap="none">
                <a:prstTxWarp prst="textNoShape">
                  <a:avLst/>
                </a:prstTxWarp>
                <a:spAutoFit/>
              </a:bodyPr>
              <a:lstStyle/>
              <a:p>
                <a:pPr eaLnBrk="0" hangingPunct="0"/>
                <a:r>
                  <a:rPr lang="en-US" u="none">
                    <a:latin typeface="Comic Sans MS" pitchFamily="-106" charset="0"/>
                  </a:rPr>
                  <a:t>local</a:t>
                </a:r>
              </a:p>
              <a:p>
                <a:pPr eaLnBrk="0" hangingPunct="0"/>
                <a:r>
                  <a:rPr lang="en-US" u="none">
                    <a:latin typeface="Comic Sans MS" pitchFamily="-106" charset="0"/>
                  </a:rPr>
                  <a:t>ISP</a:t>
                </a:r>
                <a:endParaRPr lang="en-US" sz="2400" u="none">
                  <a:latin typeface="Comic Sans MS" pitchFamily="-106" charset="0"/>
                </a:endParaRPr>
              </a:p>
            </p:txBody>
          </p:sp>
        </p:grpSp>
        <p:grpSp>
          <p:nvGrpSpPr>
            <p:cNvPr id="11" name="Group 55"/>
            <p:cNvGrpSpPr>
              <a:grpSpLocks/>
            </p:cNvGrpSpPr>
            <p:nvPr/>
          </p:nvGrpSpPr>
          <p:grpSpPr bwMode="auto">
            <a:xfrm>
              <a:off x="2714" y="1782"/>
              <a:ext cx="666" cy="438"/>
              <a:chOff x="4314" y="1086"/>
              <a:chExt cx="666" cy="438"/>
            </a:xfrm>
          </p:grpSpPr>
          <p:sp>
            <p:nvSpPr>
              <p:cNvPr id="47160" name="Oval 56"/>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47161" name="Text Box 57"/>
              <p:cNvSpPr txBox="1">
                <a:spLocks noChangeArrowheads="1"/>
              </p:cNvSpPr>
              <p:nvPr/>
            </p:nvSpPr>
            <p:spPr bwMode="auto">
              <a:xfrm>
                <a:off x="4384" y="1106"/>
                <a:ext cx="418" cy="404"/>
              </a:xfrm>
              <a:prstGeom prst="rect">
                <a:avLst/>
              </a:prstGeom>
              <a:noFill/>
              <a:ln w="9525">
                <a:noFill/>
                <a:miter lim="800000"/>
                <a:headEnd/>
                <a:tailEnd/>
              </a:ln>
              <a:effectLst/>
            </p:spPr>
            <p:txBody>
              <a:bodyPr wrap="none">
                <a:prstTxWarp prst="textNoShape">
                  <a:avLst/>
                </a:prstTxWarp>
                <a:spAutoFit/>
              </a:bodyPr>
              <a:lstStyle/>
              <a:p>
                <a:pPr eaLnBrk="0" hangingPunct="0"/>
                <a:r>
                  <a:rPr lang="en-US" u="none">
                    <a:latin typeface="Comic Sans MS" pitchFamily="-106" charset="0"/>
                  </a:rPr>
                  <a:t>local</a:t>
                </a:r>
              </a:p>
              <a:p>
                <a:pPr eaLnBrk="0" hangingPunct="0"/>
                <a:r>
                  <a:rPr lang="en-US" u="none">
                    <a:latin typeface="Comic Sans MS" pitchFamily="-106" charset="0"/>
                  </a:rPr>
                  <a:t>ISP</a:t>
                </a:r>
                <a:endParaRPr lang="en-US" sz="2400" u="none">
                  <a:latin typeface="Comic Sans MS" pitchFamily="-106" charset="0"/>
                </a:endParaRPr>
              </a:p>
            </p:txBody>
          </p:sp>
        </p:grpSp>
        <p:grpSp>
          <p:nvGrpSpPr>
            <p:cNvPr id="12" name="Group 58"/>
            <p:cNvGrpSpPr>
              <a:grpSpLocks/>
            </p:cNvGrpSpPr>
            <p:nvPr/>
          </p:nvGrpSpPr>
          <p:grpSpPr bwMode="auto">
            <a:xfrm>
              <a:off x="3794" y="1774"/>
              <a:ext cx="666" cy="438"/>
              <a:chOff x="4314" y="1086"/>
              <a:chExt cx="666" cy="438"/>
            </a:xfrm>
          </p:grpSpPr>
          <p:sp>
            <p:nvSpPr>
              <p:cNvPr id="47163" name="Oval 59"/>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47164" name="Text Box 60"/>
              <p:cNvSpPr txBox="1">
                <a:spLocks noChangeArrowheads="1"/>
              </p:cNvSpPr>
              <p:nvPr/>
            </p:nvSpPr>
            <p:spPr bwMode="auto">
              <a:xfrm>
                <a:off x="4384" y="1106"/>
                <a:ext cx="418" cy="404"/>
              </a:xfrm>
              <a:prstGeom prst="rect">
                <a:avLst/>
              </a:prstGeom>
              <a:noFill/>
              <a:ln w="9525">
                <a:noFill/>
                <a:miter lim="800000"/>
                <a:headEnd/>
                <a:tailEnd/>
              </a:ln>
              <a:effectLst/>
            </p:spPr>
            <p:txBody>
              <a:bodyPr wrap="none">
                <a:prstTxWarp prst="textNoShape">
                  <a:avLst/>
                </a:prstTxWarp>
                <a:spAutoFit/>
              </a:bodyPr>
              <a:lstStyle/>
              <a:p>
                <a:pPr eaLnBrk="0" hangingPunct="0"/>
                <a:r>
                  <a:rPr lang="en-US" u="none">
                    <a:latin typeface="Comic Sans MS" pitchFamily="-106" charset="0"/>
                  </a:rPr>
                  <a:t>local</a:t>
                </a:r>
              </a:p>
              <a:p>
                <a:pPr eaLnBrk="0" hangingPunct="0"/>
                <a:r>
                  <a:rPr lang="en-US" u="none">
                    <a:latin typeface="Comic Sans MS" pitchFamily="-106" charset="0"/>
                  </a:rPr>
                  <a:t>ISP</a:t>
                </a:r>
                <a:endParaRPr lang="en-US" sz="2400" u="none">
                  <a:latin typeface="Comic Sans MS" pitchFamily="-106" charset="0"/>
                </a:endParaRPr>
              </a:p>
            </p:txBody>
          </p:sp>
        </p:grpSp>
        <p:grpSp>
          <p:nvGrpSpPr>
            <p:cNvPr id="13" name="Group 61"/>
            <p:cNvGrpSpPr>
              <a:grpSpLocks/>
            </p:cNvGrpSpPr>
            <p:nvPr/>
          </p:nvGrpSpPr>
          <p:grpSpPr bwMode="auto">
            <a:xfrm>
              <a:off x="970" y="3702"/>
              <a:ext cx="666" cy="438"/>
              <a:chOff x="4314" y="1086"/>
              <a:chExt cx="666" cy="438"/>
            </a:xfrm>
          </p:grpSpPr>
          <p:sp>
            <p:nvSpPr>
              <p:cNvPr id="47166" name="Oval 62"/>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47167" name="Text Box 63"/>
              <p:cNvSpPr txBox="1">
                <a:spLocks noChangeArrowheads="1"/>
              </p:cNvSpPr>
              <p:nvPr/>
            </p:nvSpPr>
            <p:spPr bwMode="auto">
              <a:xfrm>
                <a:off x="4384" y="1106"/>
                <a:ext cx="418" cy="404"/>
              </a:xfrm>
              <a:prstGeom prst="rect">
                <a:avLst/>
              </a:prstGeom>
              <a:noFill/>
              <a:ln w="9525">
                <a:noFill/>
                <a:miter lim="800000"/>
                <a:headEnd/>
                <a:tailEnd/>
              </a:ln>
              <a:effectLst/>
            </p:spPr>
            <p:txBody>
              <a:bodyPr wrap="none">
                <a:prstTxWarp prst="textNoShape">
                  <a:avLst/>
                </a:prstTxWarp>
                <a:spAutoFit/>
              </a:bodyPr>
              <a:lstStyle/>
              <a:p>
                <a:pPr eaLnBrk="0" hangingPunct="0"/>
                <a:r>
                  <a:rPr lang="en-US" u="none">
                    <a:latin typeface="Comic Sans MS" pitchFamily="-106" charset="0"/>
                  </a:rPr>
                  <a:t>local</a:t>
                </a:r>
              </a:p>
              <a:p>
                <a:pPr eaLnBrk="0" hangingPunct="0"/>
                <a:r>
                  <a:rPr lang="en-US" u="none">
                    <a:latin typeface="Comic Sans MS" pitchFamily="-106" charset="0"/>
                  </a:rPr>
                  <a:t>ISP</a:t>
                </a:r>
                <a:endParaRPr lang="en-US" sz="2400" u="none">
                  <a:latin typeface="Comic Sans MS" pitchFamily="-106" charset="0"/>
                </a:endParaRPr>
              </a:p>
            </p:txBody>
          </p:sp>
        </p:grpSp>
        <p:grpSp>
          <p:nvGrpSpPr>
            <p:cNvPr id="14" name="Group 64"/>
            <p:cNvGrpSpPr>
              <a:grpSpLocks/>
            </p:cNvGrpSpPr>
            <p:nvPr/>
          </p:nvGrpSpPr>
          <p:grpSpPr bwMode="auto">
            <a:xfrm>
              <a:off x="1186" y="1558"/>
              <a:ext cx="666" cy="438"/>
              <a:chOff x="4314" y="1086"/>
              <a:chExt cx="666" cy="438"/>
            </a:xfrm>
          </p:grpSpPr>
          <p:sp>
            <p:nvSpPr>
              <p:cNvPr id="47169" name="Oval 65"/>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47170" name="Text Box 66"/>
              <p:cNvSpPr txBox="1">
                <a:spLocks noChangeArrowheads="1"/>
              </p:cNvSpPr>
              <p:nvPr/>
            </p:nvSpPr>
            <p:spPr bwMode="auto">
              <a:xfrm>
                <a:off x="4384" y="1106"/>
                <a:ext cx="418" cy="404"/>
              </a:xfrm>
              <a:prstGeom prst="rect">
                <a:avLst/>
              </a:prstGeom>
              <a:noFill/>
              <a:ln w="9525">
                <a:noFill/>
                <a:miter lim="800000"/>
                <a:headEnd/>
                <a:tailEnd/>
              </a:ln>
              <a:effectLst/>
            </p:spPr>
            <p:txBody>
              <a:bodyPr wrap="none">
                <a:prstTxWarp prst="textNoShape">
                  <a:avLst/>
                </a:prstTxWarp>
                <a:spAutoFit/>
              </a:bodyPr>
              <a:lstStyle/>
              <a:p>
                <a:pPr eaLnBrk="0" hangingPunct="0"/>
                <a:r>
                  <a:rPr lang="en-US" u="none">
                    <a:latin typeface="Comic Sans MS" pitchFamily="-106" charset="0"/>
                  </a:rPr>
                  <a:t>local</a:t>
                </a:r>
              </a:p>
              <a:p>
                <a:pPr eaLnBrk="0" hangingPunct="0"/>
                <a:r>
                  <a:rPr lang="en-US" u="none">
                    <a:latin typeface="Comic Sans MS" pitchFamily="-106" charset="0"/>
                  </a:rPr>
                  <a:t>ISP</a:t>
                </a:r>
                <a:endParaRPr lang="en-US" sz="2400" u="none">
                  <a:latin typeface="Comic Sans MS" pitchFamily="-106" charset="0"/>
                </a:endParaRPr>
              </a:p>
            </p:txBody>
          </p:sp>
        </p:grpSp>
        <p:grpSp>
          <p:nvGrpSpPr>
            <p:cNvPr id="15" name="Group 67"/>
            <p:cNvGrpSpPr>
              <a:grpSpLocks/>
            </p:cNvGrpSpPr>
            <p:nvPr/>
          </p:nvGrpSpPr>
          <p:grpSpPr bwMode="auto">
            <a:xfrm>
              <a:off x="1730" y="1710"/>
              <a:ext cx="666" cy="438"/>
              <a:chOff x="4314" y="1086"/>
              <a:chExt cx="666" cy="438"/>
            </a:xfrm>
          </p:grpSpPr>
          <p:sp>
            <p:nvSpPr>
              <p:cNvPr id="47172" name="Oval 68"/>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47173" name="Text Box 69"/>
              <p:cNvSpPr txBox="1">
                <a:spLocks noChangeArrowheads="1"/>
              </p:cNvSpPr>
              <p:nvPr/>
            </p:nvSpPr>
            <p:spPr bwMode="auto">
              <a:xfrm>
                <a:off x="4328" y="1106"/>
                <a:ext cx="533" cy="404"/>
              </a:xfrm>
              <a:prstGeom prst="rect">
                <a:avLst/>
              </a:prstGeom>
              <a:noFill/>
              <a:ln w="9525">
                <a:noFill/>
                <a:miter lim="800000"/>
                <a:headEnd/>
                <a:tailEnd/>
              </a:ln>
              <a:effectLst/>
            </p:spPr>
            <p:txBody>
              <a:bodyPr wrap="none">
                <a:prstTxWarp prst="textNoShape">
                  <a:avLst/>
                </a:prstTxWarp>
                <a:spAutoFit/>
              </a:bodyPr>
              <a:lstStyle/>
              <a:p>
                <a:pPr eaLnBrk="0" hangingPunct="0"/>
                <a:r>
                  <a:rPr lang="en-US" u="none">
                    <a:latin typeface="Comic Sans MS" pitchFamily="-106" charset="0"/>
                  </a:rPr>
                  <a:t>Tier 3</a:t>
                </a:r>
              </a:p>
              <a:p>
                <a:pPr eaLnBrk="0" hangingPunct="0"/>
                <a:r>
                  <a:rPr lang="en-US" u="none">
                    <a:latin typeface="Comic Sans MS" pitchFamily="-106" charset="0"/>
                  </a:rPr>
                  <a:t>ISP</a:t>
                </a:r>
                <a:endParaRPr lang="en-US" sz="2400" u="none">
                  <a:latin typeface="Comic Sans MS" pitchFamily="-106" charset="0"/>
                </a:endParaRPr>
              </a:p>
            </p:txBody>
          </p:sp>
        </p:grpSp>
        <p:grpSp>
          <p:nvGrpSpPr>
            <p:cNvPr id="16" name="Group 70"/>
            <p:cNvGrpSpPr>
              <a:grpSpLocks/>
            </p:cNvGrpSpPr>
            <p:nvPr/>
          </p:nvGrpSpPr>
          <p:grpSpPr bwMode="auto">
            <a:xfrm>
              <a:off x="1826" y="3742"/>
              <a:ext cx="666" cy="438"/>
              <a:chOff x="4314" y="1086"/>
              <a:chExt cx="666" cy="438"/>
            </a:xfrm>
          </p:grpSpPr>
          <p:sp>
            <p:nvSpPr>
              <p:cNvPr id="47175" name="Oval 71"/>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47176" name="Text Box 72"/>
              <p:cNvSpPr txBox="1">
                <a:spLocks noChangeArrowheads="1"/>
              </p:cNvSpPr>
              <p:nvPr/>
            </p:nvSpPr>
            <p:spPr bwMode="auto">
              <a:xfrm>
                <a:off x="4384" y="1106"/>
                <a:ext cx="418" cy="404"/>
              </a:xfrm>
              <a:prstGeom prst="rect">
                <a:avLst/>
              </a:prstGeom>
              <a:noFill/>
              <a:ln w="9525">
                <a:noFill/>
                <a:miter lim="800000"/>
                <a:headEnd/>
                <a:tailEnd/>
              </a:ln>
              <a:effectLst/>
            </p:spPr>
            <p:txBody>
              <a:bodyPr wrap="none">
                <a:prstTxWarp prst="textNoShape">
                  <a:avLst/>
                </a:prstTxWarp>
                <a:spAutoFit/>
              </a:bodyPr>
              <a:lstStyle/>
              <a:p>
                <a:pPr eaLnBrk="0" hangingPunct="0"/>
                <a:r>
                  <a:rPr lang="en-US" u="none">
                    <a:latin typeface="Comic Sans MS" pitchFamily="-106" charset="0"/>
                  </a:rPr>
                  <a:t>local</a:t>
                </a:r>
              </a:p>
              <a:p>
                <a:pPr eaLnBrk="0" hangingPunct="0"/>
                <a:r>
                  <a:rPr lang="en-US" u="none">
                    <a:latin typeface="Comic Sans MS" pitchFamily="-106" charset="0"/>
                  </a:rPr>
                  <a:t>ISP</a:t>
                </a:r>
                <a:endParaRPr lang="en-US" sz="2400" u="none">
                  <a:latin typeface="Comic Sans MS" pitchFamily="-106" charset="0"/>
                </a:endParaRPr>
              </a:p>
            </p:txBody>
          </p:sp>
        </p:grpSp>
        <p:grpSp>
          <p:nvGrpSpPr>
            <p:cNvPr id="17" name="Group 73"/>
            <p:cNvGrpSpPr>
              <a:grpSpLocks/>
            </p:cNvGrpSpPr>
            <p:nvPr/>
          </p:nvGrpSpPr>
          <p:grpSpPr bwMode="auto">
            <a:xfrm>
              <a:off x="2898" y="3742"/>
              <a:ext cx="666" cy="438"/>
              <a:chOff x="4314" y="1086"/>
              <a:chExt cx="666" cy="438"/>
            </a:xfrm>
          </p:grpSpPr>
          <p:sp>
            <p:nvSpPr>
              <p:cNvPr id="47178" name="Oval 74"/>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47179" name="Text Box 75"/>
              <p:cNvSpPr txBox="1">
                <a:spLocks noChangeArrowheads="1"/>
              </p:cNvSpPr>
              <p:nvPr/>
            </p:nvSpPr>
            <p:spPr bwMode="auto">
              <a:xfrm>
                <a:off x="4384" y="1106"/>
                <a:ext cx="418" cy="404"/>
              </a:xfrm>
              <a:prstGeom prst="rect">
                <a:avLst/>
              </a:prstGeom>
              <a:noFill/>
              <a:ln w="9525">
                <a:noFill/>
                <a:miter lim="800000"/>
                <a:headEnd/>
                <a:tailEnd/>
              </a:ln>
              <a:effectLst/>
            </p:spPr>
            <p:txBody>
              <a:bodyPr wrap="none">
                <a:prstTxWarp prst="textNoShape">
                  <a:avLst/>
                </a:prstTxWarp>
                <a:spAutoFit/>
              </a:bodyPr>
              <a:lstStyle/>
              <a:p>
                <a:pPr eaLnBrk="0" hangingPunct="0"/>
                <a:r>
                  <a:rPr lang="en-US" u="none">
                    <a:latin typeface="Comic Sans MS" pitchFamily="-106" charset="0"/>
                  </a:rPr>
                  <a:t>local</a:t>
                </a:r>
              </a:p>
              <a:p>
                <a:pPr eaLnBrk="0" hangingPunct="0"/>
                <a:r>
                  <a:rPr lang="en-US" u="none">
                    <a:latin typeface="Comic Sans MS" pitchFamily="-106" charset="0"/>
                  </a:rPr>
                  <a:t>ISP</a:t>
                </a:r>
                <a:endParaRPr lang="en-US" sz="2400" u="none">
                  <a:latin typeface="Comic Sans MS" pitchFamily="-106" charset="0"/>
                </a:endParaRPr>
              </a:p>
            </p:txBody>
          </p:sp>
        </p:grpSp>
        <p:grpSp>
          <p:nvGrpSpPr>
            <p:cNvPr id="18" name="Group 76"/>
            <p:cNvGrpSpPr>
              <a:grpSpLocks/>
            </p:cNvGrpSpPr>
            <p:nvPr/>
          </p:nvGrpSpPr>
          <p:grpSpPr bwMode="auto">
            <a:xfrm>
              <a:off x="4602" y="3454"/>
              <a:ext cx="666" cy="438"/>
              <a:chOff x="4314" y="1086"/>
              <a:chExt cx="666" cy="438"/>
            </a:xfrm>
          </p:grpSpPr>
          <p:sp>
            <p:nvSpPr>
              <p:cNvPr id="47181" name="Oval 77"/>
              <p:cNvSpPr>
                <a:spLocks noChangeArrowheads="1"/>
              </p:cNvSpPr>
              <p:nvPr/>
            </p:nvSpPr>
            <p:spPr bwMode="auto">
              <a:xfrm>
                <a:off x="4314" y="1086"/>
                <a:ext cx="666" cy="438"/>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47182" name="Text Box 78"/>
              <p:cNvSpPr txBox="1">
                <a:spLocks noChangeArrowheads="1"/>
              </p:cNvSpPr>
              <p:nvPr/>
            </p:nvSpPr>
            <p:spPr bwMode="auto">
              <a:xfrm>
                <a:off x="4384" y="1106"/>
                <a:ext cx="418" cy="404"/>
              </a:xfrm>
              <a:prstGeom prst="rect">
                <a:avLst/>
              </a:prstGeom>
              <a:noFill/>
              <a:ln w="9525">
                <a:noFill/>
                <a:miter lim="800000"/>
                <a:headEnd/>
                <a:tailEnd/>
              </a:ln>
              <a:effectLst/>
            </p:spPr>
            <p:txBody>
              <a:bodyPr wrap="none">
                <a:prstTxWarp prst="textNoShape">
                  <a:avLst/>
                </a:prstTxWarp>
                <a:spAutoFit/>
              </a:bodyPr>
              <a:lstStyle/>
              <a:p>
                <a:pPr eaLnBrk="0" hangingPunct="0"/>
                <a:r>
                  <a:rPr lang="en-US" u="none">
                    <a:latin typeface="Comic Sans MS" pitchFamily="-106" charset="0"/>
                  </a:rPr>
                  <a:t>local</a:t>
                </a:r>
              </a:p>
              <a:p>
                <a:pPr eaLnBrk="0" hangingPunct="0"/>
                <a:r>
                  <a:rPr lang="en-US" u="none">
                    <a:latin typeface="Comic Sans MS" pitchFamily="-106" charset="0"/>
                  </a:rPr>
                  <a:t>ISP</a:t>
                </a:r>
                <a:endParaRPr lang="en-US" sz="2400" u="none">
                  <a:latin typeface="Comic Sans MS" pitchFamily="-106" charset="0"/>
                </a:endParaRPr>
              </a:p>
            </p:txBody>
          </p:sp>
        </p:grpSp>
      </p:grpSp>
      <p:grpSp>
        <p:nvGrpSpPr>
          <p:cNvPr id="19" name="Group 79"/>
          <p:cNvGrpSpPr>
            <a:grpSpLocks/>
          </p:cNvGrpSpPr>
          <p:nvPr/>
        </p:nvGrpSpPr>
        <p:grpSpPr bwMode="auto">
          <a:xfrm>
            <a:off x="184150" y="3175000"/>
            <a:ext cx="2825750" cy="2819400"/>
            <a:chOff x="116" y="2000"/>
            <a:chExt cx="1780" cy="1776"/>
          </a:xfrm>
        </p:grpSpPr>
        <p:sp>
          <p:nvSpPr>
            <p:cNvPr id="47184" name="Text Box 80"/>
            <p:cNvSpPr txBox="1">
              <a:spLocks noChangeArrowheads="1"/>
            </p:cNvSpPr>
            <p:nvPr/>
          </p:nvSpPr>
          <p:spPr bwMode="auto">
            <a:xfrm>
              <a:off x="116" y="2094"/>
              <a:ext cx="1132" cy="1442"/>
            </a:xfrm>
            <a:prstGeom prst="rect">
              <a:avLst/>
            </a:prstGeom>
            <a:noFill/>
            <a:ln w="9525">
              <a:noFill/>
              <a:miter lim="800000"/>
              <a:headEnd/>
              <a:tailEnd/>
            </a:ln>
            <a:effectLst/>
          </p:spPr>
          <p:txBody>
            <a:bodyPr>
              <a:prstTxWarp prst="textNoShape">
                <a:avLst/>
              </a:prstTxWarp>
              <a:spAutoFit/>
            </a:bodyPr>
            <a:lstStyle/>
            <a:p>
              <a:pPr algn="l" eaLnBrk="0" hangingPunct="0"/>
              <a:r>
                <a:rPr lang="en-US" u="none" dirty="0">
                  <a:latin typeface="Comic Sans MS" pitchFamily="-106" charset="0"/>
                </a:rPr>
                <a:t>Local and tier- 3 ISPs are </a:t>
              </a:r>
              <a:r>
                <a:rPr lang="en-US" i="1" u="none" dirty="0">
                  <a:latin typeface="Comic Sans MS" pitchFamily="-106" charset="0"/>
                </a:rPr>
                <a:t>customers</a:t>
              </a:r>
              <a:r>
                <a:rPr lang="en-US" u="none" dirty="0">
                  <a:latin typeface="Comic Sans MS" pitchFamily="-106" charset="0"/>
                </a:rPr>
                <a:t> of</a:t>
              </a:r>
            </a:p>
            <a:p>
              <a:pPr algn="l" eaLnBrk="0" hangingPunct="0"/>
              <a:r>
                <a:rPr lang="en-US" u="none" dirty="0">
                  <a:latin typeface="Comic Sans MS" pitchFamily="-106" charset="0"/>
                </a:rPr>
                <a:t>higher tier ISPs</a:t>
              </a:r>
            </a:p>
            <a:p>
              <a:pPr algn="l" eaLnBrk="0" hangingPunct="0"/>
              <a:r>
                <a:rPr lang="en-US" u="none" dirty="0">
                  <a:latin typeface="Comic Sans MS" pitchFamily="-106" charset="0"/>
                </a:rPr>
                <a:t>connecting them to rest of Internet</a:t>
              </a:r>
            </a:p>
          </p:txBody>
        </p:sp>
        <p:sp>
          <p:nvSpPr>
            <p:cNvPr id="47185" name="Line 81"/>
            <p:cNvSpPr>
              <a:spLocks noChangeShapeType="1"/>
            </p:cNvSpPr>
            <p:nvPr/>
          </p:nvSpPr>
          <p:spPr bwMode="auto">
            <a:xfrm flipV="1">
              <a:off x="1072" y="2008"/>
              <a:ext cx="344" cy="744"/>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47186" name="Line 82"/>
            <p:cNvSpPr>
              <a:spLocks noChangeShapeType="1"/>
            </p:cNvSpPr>
            <p:nvPr/>
          </p:nvSpPr>
          <p:spPr bwMode="auto">
            <a:xfrm flipV="1">
              <a:off x="1088" y="2000"/>
              <a:ext cx="664" cy="728"/>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47187" name="Line 83"/>
            <p:cNvSpPr>
              <a:spLocks noChangeShapeType="1"/>
            </p:cNvSpPr>
            <p:nvPr/>
          </p:nvSpPr>
          <p:spPr bwMode="auto">
            <a:xfrm>
              <a:off x="1073" y="2744"/>
              <a:ext cx="95" cy="960"/>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47188" name="Line 84"/>
            <p:cNvSpPr>
              <a:spLocks noChangeShapeType="1"/>
            </p:cNvSpPr>
            <p:nvPr/>
          </p:nvSpPr>
          <p:spPr bwMode="auto">
            <a:xfrm>
              <a:off x="1074" y="2739"/>
              <a:ext cx="822" cy="1037"/>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grpSp>
      <p:sp>
        <p:nvSpPr>
          <p:cNvPr id="86" name="Slide Number Placeholder 85"/>
          <p:cNvSpPr>
            <a:spLocks noGrp="1"/>
          </p:cNvSpPr>
          <p:nvPr>
            <p:ph type="sldNum" sz="quarter" idx="12"/>
          </p:nvPr>
        </p:nvSpPr>
        <p:spPr/>
        <p:txBody>
          <a:bodyPr/>
          <a:lstStyle/>
          <a:p>
            <a:fld id="{F4E9DE0C-EFE3-CE47-9792-88F31C147F5B}" type="slidenum">
              <a:rPr lang="en-US" smtClean="0"/>
              <a:pPr/>
              <a:t>47</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UMnet</a:t>
            </a:r>
            <a:r>
              <a:rPr lang="en-US" dirty="0" smtClean="0"/>
              <a:t> Backbone</a:t>
            </a:r>
            <a:endParaRPr lang="en-US" dirty="0"/>
          </a:p>
        </p:txBody>
      </p:sp>
      <p:pic>
        <p:nvPicPr>
          <p:cNvPr id="6" name="Picture 5" descr="umnet-backbone-diagram.gif"/>
          <p:cNvPicPr>
            <a:picLocks noChangeAspect="1"/>
          </p:cNvPicPr>
          <p:nvPr/>
        </p:nvPicPr>
        <p:blipFill>
          <a:blip r:embed="rId2"/>
          <a:stretch>
            <a:fillRect/>
          </a:stretch>
        </p:blipFill>
        <p:spPr>
          <a:xfrm>
            <a:off x="158270" y="1173798"/>
            <a:ext cx="4153112" cy="4449763"/>
          </a:xfrm>
          <a:prstGeom prst="rect">
            <a:avLst/>
          </a:prstGeom>
        </p:spPr>
      </p:pic>
      <p:pic>
        <p:nvPicPr>
          <p:cNvPr id="7" name="Picture 6"/>
          <p:cNvPicPr>
            <a:picLocks noChangeAspect="1"/>
          </p:cNvPicPr>
          <p:nvPr/>
        </p:nvPicPr>
        <p:blipFill>
          <a:blip r:embed="rId3"/>
          <a:stretch>
            <a:fillRect/>
          </a:stretch>
        </p:blipFill>
        <p:spPr>
          <a:xfrm>
            <a:off x="3078106" y="3710884"/>
            <a:ext cx="6065894" cy="2059996"/>
          </a:xfrm>
          <a:prstGeom prst="rect">
            <a:avLst/>
          </a:prstGeom>
        </p:spPr>
      </p:pic>
      <p:sp>
        <p:nvSpPr>
          <p:cNvPr id="8" name="Slide Number Placeholder 7"/>
          <p:cNvSpPr>
            <a:spLocks noGrp="1"/>
          </p:cNvSpPr>
          <p:nvPr>
            <p:ph type="sldNum" sz="quarter" idx="12"/>
          </p:nvPr>
        </p:nvSpPr>
        <p:spPr/>
        <p:txBody>
          <a:bodyPr/>
          <a:lstStyle/>
          <a:p>
            <a:fld id="{F4E9DE0C-EFE3-CE47-9792-88F31C147F5B}" type="slidenum">
              <a:rPr lang="en-US" smtClean="0"/>
              <a:pPr/>
              <a:t>48</a:t>
            </a:fld>
            <a:endParaRPr lang="en-US"/>
          </a:p>
        </p:txBody>
      </p:sp>
    </p:spTree>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228600" y="228600"/>
            <a:ext cx="8458200" cy="1143000"/>
          </a:xfrm>
        </p:spPr>
        <p:txBody>
          <a:bodyPr>
            <a:normAutofit/>
          </a:bodyPr>
          <a:lstStyle/>
          <a:p>
            <a:r>
              <a:rPr lang="en-US" sz="3600" dirty="0" smtClean="0"/>
              <a:t>Connection</a:t>
            </a:r>
            <a:r>
              <a:rPr lang="en-US" sz="3600" dirty="0"/>
              <a:t>-oriented service</a:t>
            </a:r>
            <a:endParaRPr lang="en-US" sz="4800" dirty="0"/>
          </a:p>
        </p:txBody>
      </p:sp>
      <p:sp>
        <p:nvSpPr>
          <p:cNvPr id="65539" name="Rectangle 3"/>
          <p:cNvSpPr>
            <a:spLocks noGrp="1" noChangeArrowheads="1"/>
          </p:cNvSpPr>
          <p:nvPr>
            <p:ph sz="half" idx="1"/>
          </p:nvPr>
        </p:nvSpPr>
        <p:spPr/>
        <p:txBody>
          <a:bodyPr/>
          <a:lstStyle/>
          <a:p>
            <a:pPr>
              <a:lnSpc>
                <a:spcPct val="90000"/>
              </a:lnSpc>
              <a:buFont typeface="Wingdings" pitchFamily="-106" charset="2"/>
              <a:buNone/>
            </a:pPr>
            <a:r>
              <a:rPr lang="en-US" sz="2400" i="1" u="sng" dirty="0">
                <a:solidFill>
                  <a:srgbClr val="FF0000"/>
                </a:solidFill>
              </a:rPr>
              <a:t>Goal:</a:t>
            </a:r>
            <a:r>
              <a:rPr lang="en-US" sz="2000" dirty="0"/>
              <a:t> data transfer between end systems</a:t>
            </a:r>
          </a:p>
          <a:p>
            <a:pPr>
              <a:lnSpc>
                <a:spcPct val="90000"/>
              </a:lnSpc>
            </a:pPr>
            <a:r>
              <a:rPr lang="en-US" sz="2000" i="1" dirty="0"/>
              <a:t>handshaking:</a:t>
            </a:r>
            <a:r>
              <a:rPr lang="en-US" sz="2000" dirty="0"/>
              <a:t> setup (prepare for) data transfer ahead of time</a:t>
            </a:r>
          </a:p>
          <a:p>
            <a:pPr lvl="1">
              <a:lnSpc>
                <a:spcPct val="90000"/>
              </a:lnSpc>
            </a:pPr>
            <a:r>
              <a:rPr lang="en-US" sz="1800" dirty="0"/>
              <a:t>Hello, hello back human protocol</a:t>
            </a:r>
          </a:p>
          <a:p>
            <a:pPr lvl="1">
              <a:lnSpc>
                <a:spcPct val="90000"/>
              </a:lnSpc>
            </a:pPr>
            <a:r>
              <a:rPr lang="en-US" sz="1800" i="1" dirty="0">
                <a:solidFill>
                  <a:srgbClr val="FF0000"/>
                </a:solidFill>
              </a:rPr>
              <a:t>set up “state”</a:t>
            </a:r>
            <a:r>
              <a:rPr lang="en-US" sz="1800" dirty="0"/>
              <a:t> in two communicating hosts</a:t>
            </a:r>
          </a:p>
          <a:p>
            <a:pPr>
              <a:lnSpc>
                <a:spcPct val="90000"/>
              </a:lnSpc>
            </a:pPr>
            <a:r>
              <a:rPr lang="en-US" sz="2000" dirty="0"/>
              <a:t>TCP - Transmission Control Protocol </a:t>
            </a:r>
          </a:p>
          <a:p>
            <a:pPr lvl="1">
              <a:lnSpc>
                <a:spcPct val="90000"/>
              </a:lnSpc>
            </a:pPr>
            <a:r>
              <a:rPr lang="en-US" sz="1800" dirty="0"/>
              <a:t>Internet’s connection-oriented service</a:t>
            </a:r>
          </a:p>
          <a:p>
            <a:pPr lvl="1">
              <a:lnSpc>
                <a:spcPct val="90000"/>
              </a:lnSpc>
            </a:pPr>
            <a:endParaRPr lang="en-US" sz="1800" dirty="0"/>
          </a:p>
        </p:txBody>
      </p:sp>
      <p:sp>
        <p:nvSpPr>
          <p:cNvPr id="65540" name="Rectangle 4"/>
          <p:cNvSpPr>
            <a:spLocks noGrp="1" noChangeArrowheads="1"/>
          </p:cNvSpPr>
          <p:nvPr>
            <p:ph sz="half" idx="2"/>
          </p:nvPr>
        </p:nvSpPr>
        <p:spPr>
          <a:xfrm>
            <a:off x="4495800" y="1600200"/>
            <a:ext cx="4191000" cy="4648200"/>
          </a:xfrm>
        </p:spPr>
        <p:txBody>
          <a:bodyPr/>
          <a:lstStyle/>
          <a:p>
            <a:pPr>
              <a:buFont typeface="Wingdings" pitchFamily="-106" charset="2"/>
              <a:buNone/>
            </a:pPr>
            <a:r>
              <a:rPr lang="en-US" sz="2400" u="sng">
                <a:solidFill>
                  <a:srgbClr val="FF0000"/>
                </a:solidFill>
              </a:rPr>
              <a:t>TCP service</a:t>
            </a:r>
            <a:r>
              <a:rPr lang="en-US" sz="2000" u="sng">
                <a:solidFill>
                  <a:srgbClr val="FF0000"/>
                </a:solidFill>
              </a:rPr>
              <a:t> </a:t>
            </a:r>
            <a:r>
              <a:rPr lang="en-US" sz="2000"/>
              <a:t>[RFC 793]</a:t>
            </a:r>
          </a:p>
          <a:p>
            <a:r>
              <a:rPr lang="en-US" sz="2000"/>
              <a:t>Byte-steam abstraction: reliably delivering a stream of bytes from S to R</a:t>
            </a:r>
          </a:p>
          <a:p>
            <a:r>
              <a:rPr lang="en-US" sz="2000" i="1"/>
              <a:t>reliable, in-order</a:t>
            </a:r>
            <a:r>
              <a:rPr lang="en-US" sz="2000"/>
              <a:t> byte-stream data transfer</a:t>
            </a:r>
          </a:p>
          <a:p>
            <a:pPr lvl="1"/>
            <a:r>
              <a:rPr lang="en-US" sz="1800"/>
              <a:t>loss: acknowledgements and retransmissions</a:t>
            </a:r>
          </a:p>
          <a:p>
            <a:r>
              <a:rPr lang="en-US" sz="2000" i="1"/>
              <a:t>flow control:</a:t>
            </a:r>
            <a:r>
              <a:rPr lang="en-US" sz="2000"/>
              <a:t> </a:t>
            </a:r>
          </a:p>
          <a:p>
            <a:pPr lvl="1"/>
            <a:r>
              <a:rPr lang="en-US" sz="1800"/>
              <a:t>sender won’t overwhelm receiver</a:t>
            </a:r>
          </a:p>
          <a:p>
            <a:r>
              <a:rPr lang="en-US" sz="2000" i="1"/>
              <a:t>congestion control:</a:t>
            </a:r>
            <a:r>
              <a:rPr lang="en-US" sz="2000"/>
              <a:t> </a:t>
            </a:r>
          </a:p>
          <a:p>
            <a:pPr lvl="1"/>
            <a:r>
              <a:rPr lang="en-US" sz="1800"/>
              <a:t>senders “slow down sending rate” when network congested</a:t>
            </a:r>
          </a:p>
        </p:txBody>
      </p:sp>
      <p:sp>
        <p:nvSpPr>
          <p:cNvPr id="6" name="Slide Number Placeholder 5"/>
          <p:cNvSpPr>
            <a:spLocks noGrp="1"/>
          </p:cNvSpPr>
          <p:nvPr>
            <p:ph type="sldNum" sz="quarter" idx="12"/>
          </p:nvPr>
        </p:nvSpPr>
        <p:spPr/>
        <p:txBody>
          <a:bodyPr/>
          <a:lstStyle/>
          <a:p>
            <a:fld id="{F4E9DE0C-EFE3-CE47-9792-88F31C147F5B}" type="slidenum">
              <a:rPr lang="en-US" smtClean="0"/>
              <a:pPr/>
              <a:t>49</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6"/>
          <p:cNvSpPr>
            <a:spLocks noGrp="1"/>
          </p:cNvSpPr>
          <p:nvPr>
            <p:ph type="title"/>
          </p:nvPr>
        </p:nvSpPr>
        <p:spPr/>
        <p:txBody>
          <a:bodyPr/>
          <a:lstStyle/>
          <a:p>
            <a:pPr eaLnBrk="1" hangingPunct="1"/>
            <a:r>
              <a:rPr lang="en-US" smtClean="0"/>
              <a:t>Packet Switching</a:t>
            </a:r>
          </a:p>
        </p:txBody>
      </p:sp>
      <p:sp>
        <p:nvSpPr>
          <p:cNvPr id="8" name="Oval 7"/>
          <p:cNvSpPr/>
          <p:nvPr/>
        </p:nvSpPr>
        <p:spPr>
          <a:xfrm>
            <a:off x="1524000" y="2971800"/>
            <a:ext cx="838200" cy="838200"/>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a:t>A</a:t>
            </a:r>
          </a:p>
        </p:txBody>
      </p:sp>
      <p:sp>
        <p:nvSpPr>
          <p:cNvPr id="9" name="Oval 8"/>
          <p:cNvSpPr/>
          <p:nvPr/>
        </p:nvSpPr>
        <p:spPr>
          <a:xfrm>
            <a:off x="2971800" y="48006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C</a:t>
            </a:r>
          </a:p>
        </p:txBody>
      </p:sp>
      <p:sp>
        <p:nvSpPr>
          <p:cNvPr id="10" name="Oval 9"/>
          <p:cNvSpPr/>
          <p:nvPr/>
        </p:nvSpPr>
        <p:spPr>
          <a:xfrm>
            <a:off x="3200400" y="18288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B</a:t>
            </a:r>
          </a:p>
        </p:txBody>
      </p:sp>
      <p:sp>
        <p:nvSpPr>
          <p:cNvPr id="11" name="Oval 10"/>
          <p:cNvSpPr/>
          <p:nvPr/>
        </p:nvSpPr>
        <p:spPr>
          <a:xfrm>
            <a:off x="4572000" y="34290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D</a:t>
            </a:r>
          </a:p>
        </p:txBody>
      </p:sp>
      <p:sp>
        <p:nvSpPr>
          <p:cNvPr id="12" name="Oval 11"/>
          <p:cNvSpPr/>
          <p:nvPr/>
        </p:nvSpPr>
        <p:spPr>
          <a:xfrm>
            <a:off x="6553200" y="2438400"/>
            <a:ext cx="838200" cy="838200"/>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a:t>F</a:t>
            </a:r>
          </a:p>
        </p:txBody>
      </p:sp>
      <p:sp>
        <p:nvSpPr>
          <p:cNvPr id="13" name="Oval 12"/>
          <p:cNvSpPr/>
          <p:nvPr/>
        </p:nvSpPr>
        <p:spPr>
          <a:xfrm>
            <a:off x="6324600" y="51054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D</a:t>
            </a:r>
          </a:p>
        </p:txBody>
      </p:sp>
      <p:sp>
        <p:nvSpPr>
          <p:cNvPr id="14" name="Rectangle 13"/>
          <p:cNvSpPr/>
          <p:nvPr/>
        </p:nvSpPr>
        <p:spPr>
          <a:xfrm>
            <a:off x="304800" y="32004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3</a:t>
            </a:r>
          </a:p>
        </p:txBody>
      </p:sp>
      <p:sp>
        <p:nvSpPr>
          <p:cNvPr id="15" name="Rectangle 14"/>
          <p:cNvSpPr/>
          <p:nvPr/>
        </p:nvSpPr>
        <p:spPr>
          <a:xfrm>
            <a:off x="7864475" y="26670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2</a:t>
            </a:r>
          </a:p>
        </p:txBody>
      </p:sp>
      <p:sp>
        <p:nvSpPr>
          <p:cNvPr id="16" name="Rectangle 15"/>
          <p:cNvSpPr/>
          <p:nvPr/>
        </p:nvSpPr>
        <p:spPr>
          <a:xfrm>
            <a:off x="7467600" y="26670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1</a:t>
            </a:r>
          </a:p>
        </p:txBody>
      </p:sp>
      <p:cxnSp>
        <p:nvCxnSpPr>
          <p:cNvPr id="18" name="Straight Connector 17"/>
          <p:cNvCxnSpPr>
            <a:stCxn id="8" idx="7"/>
            <a:endCxn id="10" idx="3"/>
          </p:cNvCxnSpPr>
          <p:nvPr/>
        </p:nvCxnSpPr>
        <p:spPr>
          <a:xfrm rot="5400000" flipH="1" flipV="1">
            <a:off x="2506663" y="2278063"/>
            <a:ext cx="549275" cy="1082675"/>
          </a:xfrm>
          <a:prstGeom prst="line">
            <a:avLst/>
          </a:prstGeom>
        </p:spPr>
        <p:style>
          <a:lnRef idx="3">
            <a:schemeClr val="accent3"/>
          </a:lnRef>
          <a:fillRef idx="0">
            <a:schemeClr val="accent3"/>
          </a:fillRef>
          <a:effectRef idx="2">
            <a:schemeClr val="accent3"/>
          </a:effectRef>
          <a:fontRef idx="minor">
            <a:schemeClr val="tx1"/>
          </a:fontRef>
        </p:style>
      </p:cxnSp>
      <p:cxnSp>
        <p:nvCxnSpPr>
          <p:cNvPr id="19" name="Straight Connector 18"/>
          <p:cNvCxnSpPr>
            <a:stCxn id="8" idx="5"/>
            <a:endCxn id="9" idx="1"/>
          </p:cNvCxnSpPr>
          <p:nvPr/>
        </p:nvCxnSpPr>
        <p:spPr>
          <a:xfrm rot="16200000" flipH="1">
            <a:off x="2049463" y="3878263"/>
            <a:ext cx="1235075" cy="854075"/>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Straight Connector 21"/>
          <p:cNvCxnSpPr>
            <a:stCxn id="11" idx="3"/>
            <a:endCxn id="9" idx="7"/>
          </p:cNvCxnSpPr>
          <p:nvPr/>
        </p:nvCxnSpPr>
        <p:spPr>
          <a:xfrm rot="5400000">
            <a:off x="3802063" y="4030663"/>
            <a:ext cx="777875" cy="1006475"/>
          </a:xfrm>
          <a:prstGeom prst="line">
            <a:avLst/>
          </a:prstGeom>
        </p:spPr>
        <p:style>
          <a:lnRef idx="3">
            <a:schemeClr val="accent2"/>
          </a:lnRef>
          <a:fillRef idx="0">
            <a:schemeClr val="accent2"/>
          </a:fillRef>
          <a:effectRef idx="2">
            <a:schemeClr val="accent2"/>
          </a:effectRef>
          <a:fontRef idx="minor">
            <a:schemeClr val="tx1"/>
          </a:fontRef>
        </p:style>
      </p:cxnSp>
      <p:cxnSp>
        <p:nvCxnSpPr>
          <p:cNvPr id="25" name="Straight Connector 24"/>
          <p:cNvCxnSpPr>
            <a:stCxn id="11" idx="1"/>
            <a:endCxn id="10" idx="5"/>
          </p:cNvCxnSpPr>
          <p:nvPr/>
        </p:nvCxnSpPr>
        <p:spPr>
          <a:xfrm rot="16200000" flipV="1">
            <a:off x="3802063" y="2659063"/>
            <a:ext cx="1006475" cy="777875"/>
          </a:xfrm>
          <a:prstGeom prst="line">
            <a:avLst/>
          </a:prstGeom>
        </p:spPr>
        <p:style>
          <a:lnRef idx="3">
            <a:schemeClr val="accent3"/>
          </a:lnRef>
          <a:fillRef idx="0">
            <a:schemeClr val="accent3"/>
          </a:fillRef>
          <a:effectRef idx="2">
            <a:schemeClr val="accent3"/>
          </a:effectRef>
          <a:fontRef idx="minor">
            <a:schemeClr val="tx1"/>
          </a:fontRef>
        </p:style>
      </p:cxnSp>
      <p:cxnSp>
        <p:nvCxnSpPr>
          <p:cNvPr id="28" name="Straight Connector 27"/>
          <p:cNvCxnSpPr>
            <a:stCxn id="12" idx="1"/>
            <a:endCxn id="10" idx="6"/>
          </p:cNvCxnSpPr>
          <p:nvPr/>
        </p:nvCxnSpPr>
        <p:spPr>
          <a:xfrm rot="16200000" flipV="1">
            <a:off x="5200650" y="1085850"/>
            <a:ext cx="312738" cy="2636838"/>
          </a:xfrm>
          <a:prstGeom prst="line">
            <a:avLst/>
          </a:prstGeom>
        </p:spPr>
        <p:style>
          <a:lnRef idx="3">
            <a:schemeClr val="accent3"/>
          </a:lnRef>
          <a:fillRef idx="0">
            <a:schemeClr val="accent3"/>
          </a:fillRef>
          <a:effectRef idx="2">
            <a:schemeClr val="accent3"/>
          </a:effectRef>
          <a:fontRef idx="minor">
            <a:schemeClr val="tx1"/>
          </a:fontRef>
        </p:style>
      </p:cxnSp>
      <p:cxnSp>
        <p:nvCxnSpPr>
          <p:cNvPr id="31" name="Straight Connector 30"/>
          <p:cNvCxnSpPr>
            <a:stCxn id="13" idx="1"/>
            <a:endCxn id="11" idx="5"/>
          </p:cNvCxnSpPr>
          <p:nvPr/>
        </p:nvCxnSpPr>
        <p:spPr>
          <a:xfrm rot="16200000" flipV="1">
            <a:off x="5326063" y="4106863"/>
            <a:ext cx="1082675" cy="1158875"/>
          </a:xfrm>
          <a:prstGeom prst="line">
            <a:avLst/>
          </a:prstGeom>
        </p:spPr>
        <p:style>
          <a:lnRef idx="3">
            <a:schemeClr val="accent2"/>
          </a:lnRef>
          <a:fillRef idx="0">
            <a:schemeClr val="accent2"/>
          </a:fillRef>
          <a:effectRef idx="2">
            <a:schemeClr val="accent2"/>
          </a:effectRef>
          <a:fontRef idx="minor">
            <a:schemeClr val="tx1"/>
          </a:fontRef>
        </p:style>
      </p:cxnSp>
      <p:cxnSp>
        <p:nvCxnSpPr>
          <p:cNvPr id="34" name="Straight Connector 33"/>
          <p:cNvCxnSpPr>
            <a:stCxn id="13" idx="2"/>
            <a:endCxn id="9" idx="6"/>
          </p:cNvCxnSpPr>
          <p:nvPr/>
        </p:nvCxnSpPr>
        <p:spPr>
          <a:xfrm rot="10800000">
            <a:off x="3810000" y="5219700"/>
            <a:ext cx="2514600" cy="304800"/>
          </a:xfrm>
          <a:prstGeom prst="line">
            <a:avLst/>
          </a:prstGeom>
        </p:spPr>
        <p:style>
          <a:lnRef idx="3">
            <a:schemeClr val="accent3"/>
          </a:lnRef>
          <a:fillRef idx="0">
            <a:schemeClr val="accent3"/>
          </a:fillRef>
          <a:effectRef idx="2">
            <a:schemeClr val="accent3"/>
          </a:effectRef>
          <a:fontRef idx="minor">
            <a:schemeClr val="tx1"/>
          </a:fontRef>
        </p:style>
      </p:cxnSp>
      <p:cxnSp>
        <p:nvCxnSpPr>
          <p:cNvPr id="38" name="Straight Connector 37"/>
          <p:cNvCxnSpPr>
            <a:stCxn id="12" idx="4"/>
            <a:endCxn id="13" idx="0"/>
          </p:cNvCxnSpPr>
          <p:nvPr/>
        </p:nvCxnSpPr>
        <p:spPr>
          <a:xfrm rot="5400000">
            <a:off x="5943600" y="4076700"/>
            <a:ext cx="18288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21" name="Slide Number Placeholder 20"/>
          <p:cNvSpPr>
            <a:spLocks noGrp="1"/>
          </p:cNvSpPr>
          <p:nvPr>
            <p:ph type="sldNum" sz="quarter" idx="12"/>
          </p:nvPr>
        </p:nvSpPr>
        <p:spPr/>
        <p:txBody>
          <a:bodyPr/>
          <a:lstStyle/>
          <a:p>
            <a:pPr>
              <a:defRPr/>
            </a:pPr>
            <a:fld id="{1F1688CE-F6B2-42DE-B847-7BD665D29604}" type="slidenum">
              <a:rPr lang="en-US" smtClean="0"/>
              <a:pPr>
                <a:defRPr/>
              </a:pPr>
              <a:t>5</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28600" y="228600"/>
            <a:ext cx="8458200" cy="1143000"/>
          </a:xfrm>
        </p:spPr>
        <p:txBody>
          <a:bodyPr>
            <a:normAutofit/>
          </a:bodyPr>
          <a:lstStyle/>
          <a:p>
            <a:r>
              <a:rPr lang="en-US" sz="3600" dirty="0"/>
              <a:t>Network edge: connectionless service</a:t>
            </a:r>
            <a:endParaRPr lang="en-US" sz="4800" dirty="0"/>
          </a:p>
        </p:txBody>
      </p:sp>
      <p:sp>
        <p:nvSpPr>
          <p:cNvPr id="66563" name="Rectangle 3"/>
          <p:cNvSpPr>
            <a:spLocks noGrp="1" noChangeArrowheads="1"/>
          </p:cNvSpPr>
          <p:nvPr>
            <p:ph sz="half" idx="1"/>
          </p:nvPr>
        </p:nvSpPr>
        <p:spPr>
          <a:xfrm>
            <a:off x="381000" y="1600200"/>
            <a:ext cx="4572000" cy="4648200"/>
          </a:xfrm>
        </p:spPr>
        <p:txBody>
          <a:bodyPr/>
          <a:lstStyle/>
          <a:p>
            <a:pPr>
              <a:buFont typeface="Wingdings" pitchFamily="-106" charset="2"/>
              <a:buNone/>
            </a:pPr>
            <a:r>
              <a:rPr lang="en-US" sz="2400" i="1" u="sng">
                <a:solidFill>
                  <a:srgbClr val="FF0000"/>
                </a:solidFill>
              </a:rPr>
              <a:t>Goal:</a:t>
            </a:r>
            <a:r>
              <a:rPr lang="en-US" sz="2000"/>
              <a:t> data transfer between end systems</a:t>
            </a:r>
          </a:p>
          <a:p>
            <a:pPr lvl="1"/>
            <a:r>
              <a:rPr lang="en-US" sz="1800"/>
              <a:t>Goal is same as before!</a:t>
            </a:r>
          </a:p>
          <a:p>
            <a:pPr lvl="1"/>
            <a:r>
              <a:rPr lang="en-US" sz="1800"/>
              <a:t>No handshaking</a:t>
            </a:r>
          </a:p>
          <a:p>
            <a:pPr lvl="1"/>
            <a:r>
              <a:rPr lang="en-US" sz="1800"/>
              <a:t>No connection state maintained on end hosts</a:t>
            </a:r>
          </a:p>
          <a:p>
            <a:r>
              <a:rPr lang="en-US" sz="2000">
                <a:solidFill>
                  <a:srgbClr val="FF0000"/>
                </a:solidFill>
              </a:rPr>
              <a:t>UDP</a:t>
            </a:r>
            <a:r>
              <a:rPr lang="en-US" sz="2000"/>
              <a:t> - User Datagram Protocol [RFC 768]: Internet’s connectionless service</a:t>
            </a:r>
          </a:p>
          <a:p>
            <a:pPr lvl="1"/>
            <a:r>
              <a:rPr lang="en-US" sz="2000"/>
              <a:t>unreliable data transfer</a:t>
            </a:r>
          </a:p>
          <a:p>
            <a:pPr lvl="1"/>
            <a:r>
              <a:rPr lang="en-US" sz="2000"/>
              <a:t>no flow control</a:t>
            </a:r>
          </a:p>
          <a:p>
            <a:pPr lvl="1"/>
            <a:r>
              <a:rPr lang="en-US" sz="2000"/>
              <a:t>no congestion control</a:t>
            </a:r>
          </a:p>
        </p:txBody>
      </p:sp>
      <p:sp>
        <p:nvSpPr>
          <p:cNvPr id="66564" name="Rectangle 4"/>
          <p:cNvSpPr>
            <a:spLocks noGrp="1" noChangeArrowheads="1"/>
          </p:cNvSpPr>
          <p:nvPr>
            <p:ph sz="half" idx="2"/>
          </p:nvPr>
        </p:nvSpPr>
        <p:spPr>
          <a:xfrm>
            <a:off x="5029200" y="1600200"/>
            <a:ext cx="3886200" cy="4648200"/>
          </a:xfrm>
        </p:spPr>
        <p:txBody>
          <a:bodyPr/>
          <a:lstStyle/>
          <a:p>
            <a:pPr>
              <a:lnSpc>
                <a:spcPct val="90000"/>
              </a:lnSpc>
              <a:buFont typeface="Wingdings" pitchFamily="-106" charset="2"/>
              <a:buNone/>
            </a:pPr>
            <a:r>
              <a:rPr lang="en-US" sz="2400" u="sng" dirty="0" smtClean="0">
                <a:solidFill>
                  <a:srgbClr val="FF0000"/>
                </a:solidFill>
              </a:rPr>
              <a:t>Apps </a:t>
            </a:r>
            <a:r>
              <a:rPr lang="en-US" sz="2400" u="sng" dirty="0">
                <a:solidFill>
                  <a:srgbClr val="FF0000"/>
                </a:solidFill>
              </a:rPr>
              <a:t>using TCP:</a:t>
            </a:r>
            <a:r>
              <a:rPr lang="en-US" sz="2400" i="1" dirty="0"/>
              <a:t> </a:t>
            </a:r>
          </a:p>
          <a:p>
            <a:pPr>
              <a:lnSpc>
                <a:spcPct val="90000"/>
              </a:lnSpc>
            </a:pPr>
            <a:r>
              <a:rPr lang="en-US" sz="2400" dirty="0"/>
              <a:t>HTTP (Web), FTP (file transfer), Telnet (remote login), SMTP (email)</a:t>
            </a:r>
          </a:p>
          <a:p>
            <a:pPr>
              <a:lnSpc>
                <a:spcPct val="90000"/>
              </a:lnSpc>
              <a:buFont typeface="Wingdings" pitchFamily="-106" charset="2"/>
              <a:buNone/>
            </a:pPr>
            <a:endParaRPr lang="en-US" sz="2400" dirty="0"/>
          </a:p>
          <a:p>
            <a:pPr>
              <a:lnSpc>
                <a:spcPct val="90000"/>
              </a:lnSpc>
              <a:buFont typeface="Wingdings" pitchFamily="-106" charset="2"/>
              <a:buNone/>
            </a:pPr>
            <a:r>
              <a:rPr lang="en-US" sz="2400" u="sng" dirty="0" smtClean="0">
                <a:solidFill>
                  <a:srgbClr val="FF0000"/>
                </a:solidFill>
              </a:rPr>
              <a:t>Apps </a:t>
            </a:r>
            <a:r>
              <a:rPr lang="en-US" sz="2400" u="sng" dirty="0">
                <a:solidFill>
                  <a:srgbClr val="FF0000"/>
                </a:solidFill>
              </a:rPr>
              <a:t>using UDP:</a:t>
            </a:r>
            <a:endParaRPr lang="en-US" sz="2400" dirty="0">
              <a:solidFill>
                <a:srgbClr val="FF0000"/>
              </a:solidFill>
            </a:endParaRPr>
          </a:p>
          <a:p>
            <a:pPr>
              <a:lnSpc>
                <a:spcPct val="90000"/>
              </a:lnSpc>
            </a:pPr>
            <a:r>
              <a:rPr lang="en-US" sz="2400" dirty="0"/>
              <a:t>streaming media, teleconferencing, DNS, Internet telephony</a:t>
            </a:r>
          </a:p>
        </p:txBody>
      </p:sp>
      <p:pic>
        <p:nvPicPr>
          <p:cNvPr id="5" name="Picture 4"/>
          <p:cNvPicPr>
            <a:picLocks noChangeAspect="1"/>
          </p:cNvPicPr>
          <p:nvPr/>
        </p:nvPicPr>
        <p:blipFill>
          <a:blip r:embed="rId2"/>
          <a:stretch>
            <a:fillRect/>
          </a:stretch>
        </p:blipFill>
        <p:spPr>
          <a:xfrm>
            <a:off x="3502025" y="5020395"/>
            <a:ext cx="5641975" cy="1837605"/>
          </a:xfrm>
          <a:prstGeom prst="rect">
            <a:avLst/>
          </a:prstGeom>
        </p:spPr>
      </p:pic>
      <p:sp>
        <p:nvSpPr>
          <p:cNvPr id="7" name="Slide Number Placeholder 6"/>
          <p:cNvSpPr>
            <a:spLocks noGrp="1"/>
          </p:cNvSpPr>
          <p:nvPr>
            <p:ph type="sldNum" sz="quarter" idx="12"/>
          </p:nvPr>
        </p:nvSpPr>
        <p:spPr/>
        <p:txBody>
          <a:bodyPr/>
          <a:lstStyle/>
          <a:p>
            <a:fld id="{F4E9DE0C-EFE3-CE47-9792-88F31C147F5B}" type="slidenum">
              <a:rPr lang="en-US" smtClean="0"/>
              <a:pPr/>
              <a:t>50</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smtClean="0"/>
              <a:t>IP Routing</a:t>
            </a:r>
          </a:p>
        </p:txBody>
      </p:sp>
      <p:sp>
        <p:nvSpPr>
          <p:cNvPr id="9219" name="Content Placeholder 2"/>
          <p:cNvSpPr>
            <a:spLocks noGrp="1"/>
          </p:cNvSpPr>
          <p:nvPr>
            <p:ph idx="1"/>
          </p:nvPr>
        </p:nvSpPr>
        <p:spPr>
          <a:xfrm>
            <a:off x="457200" y="1600200"/>
            <a:ext cx="8229600" cy="4495800"/>
          </a:xfrm>
        </p:spPr>
        <p:txBody>
          <a:bodyPr/>
          <a:lstStyle/>
          <a:p>
            <a:pPr eaLnBrk="1" hangingPunct="1"/>
            <a:r>
              <a:rPr lang="en-US" smtClean="0"/>
              <a:t>A router bridges two or more networks</a:t>
            </a:r>
          </a:p>
          <a:p>
            <a:pPr lvl="1" eaLnBrk="1" hangingPunct="1"/>
            <a:r>
              <a:rPr lang="en-US" smtClean="0"/>
              <a:t>Operates at the network layer</a:t>
            </a:r>
          </a:p>
          <a:p>
            <a:pPr lvl="1" eaLnBrk="1" hangingPunct="1"/>
            <a:r>
              <a:rPr lang="en-US" smtClean="0"/>
              <a:t>Maintains tables to forward packets to the appropriate network</a:t>
            </a:r>
          </a:p>
          <a:p>
            <a:pPr lvl="1" eaLnBrk="1" hangingPunct="1"/>
            <a:r>
              <a:rPr lang="en-US" smtClean="0"/>
              <a:t>Forwarding decisions based solely on the destination address</a:t>
            </a:r>
          </a:p>
          <a:p>
            <a:pPr eaLnBrk="1" hangingPunct="1"/>
            <a:r>
              <a:rPr lang="en-US" smtClean="0"/>
              <a:t>Routing table</a:t>
            </a:r>
          </a:p>
          <a:p>
            <a:pPr lvl="1" eaLnBrk="1" hangingPunct="1"/>
            <a:r>
              <a:rPr lang="en-US" smtClean="0"/>
              <a:t>Maps ranges of addresses to LANs or other gateway routers</a:t>
            </a:r>
          </a:p>
          <a:p>
            <a:pPr lvl="1" eaLnBrk="1" hangingPunct="1"/>
            <a:endParaRPr lang="en-US" smtClean="0"/>
          </a:p>
        </p:txBody>
      </p:sp>
      <p:sp>
        <p:nvSpPr>
          <p:cNvPr id="5" name="Slide Number Placeholder 4"/>
          <p:cNvSpPr>
            <a:spLocks noGrp="1"/>
          </p:cNvSpPr>
          <p:nvPr>
            <p:ph type="sldNum" sz="quarter" idx="12"/>
          </p:nvPr>
        </p:nvSpPr>
        <p:spPr/>
        <p:txBody>
          <a:bodyPr/>
          <a:lstStyle/>
          <a:p>
            <a:fld id="{F4E9DE0C-EFE3-CE47-9792-88F31C147F5B}" type="slidenum">
              <a:rPr lang="en-US" smtClean="0"/>
              <a:pPr/>
              <a:t>51</a:t>
            </a:fld>
            <a:endParaRPr lang="en-US"/>
          </a:p>
        </p:txBody>
      </p:sp>
    </p:spTree>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301750" y="1404938"/>
            <a:ext cx="5530850" cy="5245100"/>
            <a:chOff x="398" y="129"/>
            <a:chExt cx="3484" cy="3304"/>
          </a:xfrm>
        </p:grpSpPr>
        <p:sp>
          <p:nvSpPr>
            <p:cNvPr id="454659" name="Freeform 3"/>
            <p:cNvSpPr>
              <a:spLocks/>
            </p:cNvSpPr>
            <p:nvPr/>
          </p:nvSpPr>
          <p:spPr bwMode="auto">
            <a:xfrm>
              <a:off x="2031" y="2058"/>
              <a:ext cx="1794" cy="933"/>
            </a:xfrm>
            <a:custGeom>
              <a:avLst/>
              <a:gdLst/>
              <a:ahLst/>
              <a:cxnLst>
                <a:cxn ang="0">
                  <a:pos x="6" y="483"/>
                </a:cxn>
                <a:cxn ang="0">
                  <a:pos x="108" y="125"/>
                </a:cxn>
                <a:cxn ang="0">
                  <a:pos x="559" y="100"/>
                </a:cxn>
                <a:cxn ang="0">
                  <a:pos x="1128" y="29"/>
                </a:cxn>
                <a:cxn ang="0">
                  <a:pos x="1716" y="275"/>
                </a:cxn>
                <a:cxn ang="0">
                  <a:pos x="1596" y="827"/>
                </a:cxn>
                <a:cxn ang="0">
                  <a:pos x="1380" y="911"/>
                </a:cxn>
                <a:cxn ang="0">
                  <a:pos x="840" y="929"/>
                </a:cxn>
                <a:cxn ang="0">
                  <a:pos x="414" y="911"/>
                </a:cxn>
                <a:cxn ang="0">
                  <a:pos x="143" y="832"/>
                </a:cxn>
                <a:cxn ang="0">
                  <a:pos x="6" y="483"/>
                </a:cxn>
              </a:cxnLst>
              <a:rect l="0" t="0" r="r" b="b"/>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w="9525">
              <a:noFill/>
              <a:round/>
              <a:headEnd/>
              <a:tailEnd/>
            </a:ln>
            <a:effectLst/>
          </p:spPr>
          <p:txBody>
            <a:bodyPr wrap="none" anchor="ctr">
              <a:prstTxWarp prst="textNoShape">
                <a:avLst/>
              </a:prstTxWarp>
            </a:bodyPr>
            <a:lstStyle/>
            <a:p>
              <a:endParaRPr lang="en-US"/>
            </a:p>
          </p:txBody>
        </p:sp>
        <p:sp>
          <p:nvSpPr>
            <p:cNvPr id="454660" name="Freeform 4"/>
            <p:cNvSpPr>
              <a:spLocks/>
            </p:cNvSpPr>
            <p:nvPr/>
          </p:nvSpPr>
          <p:spPr bwMode="auto">
            <a:xfrm>
              <a:off x="1090" y="1594"/>
              <a:ext cx="1443" cy="816"/>
            </a:xfrm>
            <a:custGeom>
              <a:avLst/>
              <a:gdLst/>
              <a:ahLst/>
              <a:cxnLst>
                <a:cxn ang="0">
                  <a:pos x="0" y="0"/>
                </a:cxn>
                <a:cxn ang="0">
                  <a:pos x="1076" y="782"/>
                </a:cxn>
                <a:cxn ang="0">
                  <a:pos x="1320" y="788"/>
                </a:cxn>
                <a:cxn ang="0">
                  <a:pos x="1443" y="5"/>
                </a:cxn>
                <a:cxn ang="0">
                  <a:pos x="0" y="0"/>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w="9525">
              <a:noFill/>
              <a:round/>
              <a:headEnd/>
              <a:tailEnd/>
            </a:ln>
            <a:effectLst/>
          </p:spPr>
          <p:txBody>
            <a:bodyPr>
              <a:prstTxWarp prst="textNoShape">
                <a:avLst/>
              </a:prstTxWarp>
            </a:bodyPr>
            <a:lstStyle/>
            <a:p>
              <a:endParaRPr lang="en-US"/>
            </a:p>
          </p:txBody>
        </p:sp>
        <p:sp>
          <p:nvSpPr>
            <p:cNvPr id="454661" name="Rectangle 5"/>
            <p:cNvSpPr>
              <a:spLocks noChangeArrowheads="1"/>
            </p:cNvSpPr>
            <p:nvPr/>
          </p:nvSpPr>
          <p:spPr bwMode="auto">
            <a:xfrm>
              <a:off x="1084" y="129"/>
              <a:ext cx="1460" cy="1470"/>
            </a:xfrm>
            <a:prstGeom prst="rect">
              <a:avLst/>
            </a:prstGeom>
            <a:solidFill>
              <a:schemeClr val="accent1"/>
            </a:solidFill>
            <a:ln w="19050">
              <a:solidFill>
                <a:schemeClr val="tx1"/>
              </a:solidFill>
              <a:miter lim="800000"/>
              <a:headEnd/>
              <a:tailEnd/>
            </a:ln>
            <a:effectLst/>
          </p:spPr>
          <p:txBody>
            <a:bodyPr wrap="none" anchor="ctr">
              <a:prstTxWarp prst="textNoShape">
                <a:avLst/>
              </a:prstTxWarp>
            </a:bodyPr>
            <a:lstStyle/>
            <a:p>
              <a:endParaRPr lang="en-US"/>
            </a:p>
          </p:txBody>
        </p:sp>
        <p:sp>
          <p:nvSpPr>
            <p:cNvPr id="454662" name="Oval 6"/>
            <p:cNvSpPr>
              <a:spLocks noChangeArrowheads="1"/>
            </p:cNvSpPr>
            <p:nvPr/>
          </p:nvSpPr>
          <p:spPr bwMode="auto">
            <a:xfrm>
              <a:off x="1163" y="162"/>
              <a:ext cx="1320" cy="381"/>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454663" name="Freeform 7"/>
            <p:cNvSpPr>
              <a:spLocks/>
            </p:cNvSpPr>
            <p:nvPr/>
          </p:nvSpPr>
          <p:spPr bwMode="auto">
            <a:xfrm>
              <a:off x="2433" y="2249"/>
              <a:ext cx="342" cy="186"/>
            </a:xfrm>
            <a:custGeom>
              <a:avLst/>
              <a:gdLst/>
              <a:ahLst/>
              <a:cxnLst>
                <a:cxn ang="0">
                  <a:pos x="0" y="186"/>
                </a:cxn>
                <a:cxn ang="0">
                  <a:pos x="342" y="0"/>
                </a:cxn>
              </a:cxnLst>
              <a:rect l="0" t="0" r="r" b="b"/>
              <a:pathLst>
                <a:path w="342" h="186">
                  <a:moveTo>
                    <a:pt x="0" y="186"/>
                  </a:moveTo>
                  <a:lnTo>
                    <a:pt x="342" y="0"/>
                  </a:lnTo>
                </a:path>
              </a:pathLst>
            </a:custGeom>
            <a:noFill/>
            <a:ln w="12700">
              <a:solidFill>
                <a:schemeClr val="tx1"/>
              </a:solidFill>
              <a:round/>
              <a:headEnd/>
              <a:tailEnd/>
            </a:ln>
            <a:effectLst/>
          </p:spPr>
          <p:txBody>
            <a:bodyPr wrap="none" anchor="ctr">
              <a:prstTxWarp prst="textNoShape">
                <a:avLst/>
              </a:prstTxWarp>
            </a:bodyPr>
            <a:lstStyle/>
            <a:p>
              <a:endParaRPr lang="en-US"/>
            </a:p>
          </p:txBody>
        </p:sp>
        <p:grpSp>
          <p:nvGrpSpPr>
            <p:cNvPr id="3" name="Group 8"/>
            <p:cNvGrpSpPr>
              <a:grpSpLocks/>
            </p:cNvGrpSpPr>
            <p:nvPr/>
          </p:nvGrpSpPr>
          <p:grpSpPr bwMode="auto">
            <a:xfrm>
              <a:off x="2122" y="2359"/>
              <a:ext cx="316" cy="147"/>
              <a:chOff x="3600" y="219"/>
              <a:chExt cx="360" cy="175"/>
            </a:xfrm>
          </p:grpSpPr>
          <p:sp>
            <p:nvSpPr>
              <p:cNvPr id="454665" name="Oval 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454666" name="Line 10"/>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454667" name="Line 11"/>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454668" name="Rectangle 12"/>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algn="ctr"/>
                <a:endParaRPr lang="en-US" sz="2400">
                  <a:latin typeface="Times New Roman" pitchFamily="-84" charset="0"/>
                </a:endParaRPr>
              </a:p>
            </p:txBody>
          </p:sp>
          <p:sp>
            <p:nvSpPr>
              <p:cNvPr id="454669" name="Oval 1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grpSp>
            <p:nvGrpSpPr>
              <p:cNvPr id="4" name="Group 14"/>
              <p:cNvGrpSpPr>
                <a:grpSpLocks/>
              </p:cNvGrpSpPr>
              <p:nvPr/>
            </p:nvGrpSpPr>
            <p:grpSpPr bwMode="auto">
              <a:xfrm>
                <a:off x="3686" y="244"/>
                <a:ext cx="177" cy="66"/>
                <a:chOff x="2848" y="848"/>
                <a:chExt cx="140" cy="98"/>
              </a:xfrm>
            </p:grpSpPr>
            <p:sp>
              <p:nvSpPr>
                <p:cNvPr id="454671" name="Line 15"/>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454672" name="Line 16"/>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454673" name="Line 17"/>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nvGrpSpPr>
              <p:cNvPr id="5" name="Group 18"/>
              <p:cNvGrpSpPr>
                <a:grpSpLocks/>
              </p:cNvGrpSpPr>
              <p:nvPr/>
            </p:nvGrpSpPr>
            <p:grpSpPr bwMode="auto">
              <a:xfrm flipV="1">
                <a:off x="3686" y="243"/>
                <a:ext cx="177" cy="66"/>
                <a:chOff x="2848" y="848"/>
                <a:chExt cx="140" cy="98"/>
              </a:xfrm>
            </p:grpSpPr>
            <p:sp>
              <p:nvSpPr>
                <p:cNvPr id="454675" name="Line 19"/>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454676" name="Line 20"/>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454677" name="Line 21"/>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grpSp>
          <p:nvGrpSpPr>
            <p:cNvPr id="6" name="Group 22"/>
            <p:cNvGrpSpPr>
              <a:grpSpLocks/>
            </p:cNvGrpSpPr>
            <p:nvPr/>
          </p:nvGrpSpPr>
          <p:grpSpPr bwMode="auto">
            <a:xfrm>
              <a:off x="2344" y="2761"/>
              <a:ext cx="316" cy="147"/>
              <a:chOff x="3600" y="219"/>
              <a:chExt cx="360" cy="175"/>
            </a:xfrm>
          </p:grpSpPr>
          <p:sp>
            <p:nvSpPr>
              <p:cNvPr id="454679" name="Oval 2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454680" name="Line 24"/>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454681" name="Line 25"/>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454682" name="Rectangle 26"/>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algn="ctr"/>
                <a:endParaRPr lang="en-US" sz="2400">
                  <a:latin typeface="Times New Roman" pitchFamily="-84" charset="0"/>
                </a:endParaRPr>
              </a:p>
            </p:txBody>
          </p:sp>
          <p:sp>
            <p:nvSpPr>
              <p:cNvPr id="454683" name="Oval 2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grpSp>
            <p:nvGrpSpPr>
              <p:cNvPr id="7" name="Group 28"/>
              <p:cNvGrpSpPr>
                <a:grpSpLocks/>
              </p:cNvGrpSpPr>
              <p:nvPr/>
            </p:nvGrpSpPr>
            <p:grpSpPr bwMode="auto">
              <a:xfrm>
                <a:off x="3686" y="244"/>
                <a:ext cx="177" cy="66"/>
                <a:chOff x="2848" y="848"/>
                <a:chExt cx="140" cy="98"/>
              </a:xfrm>
            </p:grpSpPr>
            <p:sp>
              <p:nvSpPr>
                <p:cNvPr id="454685" name="Line 29"/>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454686" name="Line 30"/>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454687" name="Line 31"/>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nvGrpSpPr>
              <p:cNvPr id="8" name="Group 32"/>
              <p:cNvGrpSpPr>
                <a:grpSpLocks/>
              </p:cNvGrpSpPr>
              <p:nvPr/>
            </p:nvGrpSpPr>
            <p:grpSpPr bwMode="auto">
              <a:xfrm flipV="1">
                <a:off x="3686" y="243"/>
                <a:ext cx="177" cy="66"/>
                <a:chOff x="2848" y="848"/>
                <a:chExt cx="140" cy="98"/>
              </a:xfrm>
            </p:grpSpPr>
            <p:sp>
              <p:nvSpPr>
                <p:cNvPr id="454689" name="Line 33"/>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454690" name="Line 34"/>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454691" name="Line 35"/>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grpSp>
          <p:nvGrpSpPr>
            <p:cNvPr id="9" name="Group 36"/>
            <p:cNvGrpSpPr>
              <a:grpSpLocks/>
            </p:cNvGrpSpPr>
            <p:nvPr/>
          </p:nvGrpSpPr>
          <p:grpSpPr bwMode="auto">
            <a:xfrm>
              <a:off x="2769" y="2167"/>
              <a:ext cx="316" cy="147"/>
              <a:chOff x="3600" y="219"/>
              <a:chExt cx="360" cy="175"/>
            </a:xfrm>
          </p:grpSpPr>
          <p:sp>
            <p:nvSpPr>
              <p:cNvPr id="454693" name="Oval 3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454694" name="Line 38"/>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454695" name="Line 39"/>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454696" name="Rectangle 40"/>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algn="ctr"/>
                <a:endParaRPr lang="en-US" sz="2400">
                  <a:latin typeface="Times New Roman" pitchFamily="-84" charset="0"/>
                </a:endParaRPr>
              </a:p>
            </p:txBody>
          </p:sp>
          <p:sp>
            <p:nvSpPr>
              <p:cNvPr id="454697" name="Oval 4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grpSp>
            <p:nvGrpSpPr>
              <p:cNvPr id="10" name="Group 42"/>
              <p:cNvGrpSpPr>
                <a:grpSpLocks/>
              </p:cNvGrpSpPr>
              <p:nvPr/>
            </p:nvGrpSpPr>
            <p:grpSpPr bwMode="auto">
              <a:xfrm>
                <a:off x="3686" y="244"/>
                <a:ext cx="177" cy="66"/>
                <a:chOff x="2848" y="848"/>
                <a:chExt cx="140" cy="98"/>
              </a:xfrm>
            </p:grpSpPr>
            <p:sp>
              <p:nvSpPr>
                <p:cNvPr id="454699" name="Line 43"/>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454700" name="Line 44"/>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454701" name="Line 45"/>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nvGrpSpPr>
              <p:cNvPr id="11" name="Group 46"/>
              <p:cNvGrpSpPr>
                <a:grpSpLocks/>
              </p:cNvGrpSpPr>
              <p:nvPr/>
            </p:nvGrpSpPr>
            <p:grpSpPr bwMode="auto">
              <a:xfrm flipV="1">
                <a:off x="3686" y="243"/>
                <a:ext cx="177" cy="66"/>
                <a:chOff x="2848" y="848"/>
                <a:chExt cx="140" cy="98"/>
              </a:xfrm>
            </p:grpSpPr>
            <p:sp>
              <p:nvSpPr>
                <p:cNvPr id="454703" name="Line 47"/>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454704" name="Line 48"/>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454705" name="Line 49"/>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grpSp>
          <p:nvGrpSpPr>
            <p:cNvPr id="12" name="Group 50"/>
            <p:cNvGrpSpPr>
              <a:grpSpLocks/>
            </p:cNvGrpSpPr>
            <p:nvPr/>
          </p:nvGrpSpPr>
          <p:grpSpPr bwMode="auto">
            <a:xfrm>
              <a:off x="2720" y="2586"/>
              <a:ext cx="315" cy="147"/>
              <a:chOff x="3600" y="219"/>
              <a:chExt cx="360" cy="175"/>
            </a:xfrm>
          </p:grpSpPr>
          <p:sp>
            <p:nvSpPr>
              <p:cNvPr id="454707" name="Oval 5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454708" name="Line 52"/>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454709" name="Line 53"/>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454710" name="Rectangle 54"/>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algn="ctr"/>
                <a:endParaRPr lang="en-US" sz="2400">
                  <a:latin typeface="Times New Roman" pitchFamily="-84" charset="0"/>
                </a:endParaRPr>
              </a:p>
            </p:txBody>
          </p:sp>
          <p:sp>
            <p:nvSpPr>
              <p:cNvPr id="454711" name="Oval 5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grpSp>
            <p:nvGrpSpPr>
              <p:cNvPr id="13" name="Group 56"/>
              <p:cNvGrpSpPr>
                <a:grpSpLocks/>
              </p:cNvGrpSpPr>
              <p:nvPr/>
            </p:nvGrpSpPr>
            <p:grpSpPr bwMode="auto">
              <a:xfrm>
                <a:off x="3686" y="244"/>
                <a:ext cx="177" cy="66"/>
                <a:chOff x="2848" y="848"/>
                <a:chExt cx="140" cy="98"/>
              </a:xfrm>
            </p:grpSpPr>
            <p:sp>
              <p:nvSpPr>
                <p:cNvPr id="454713" name="Line 57"/>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454714" name="Line 58"/>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454715" name="Line 59"/>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nvGrpSpPr>
              <p:cNvPr id="14" name="Group 60"/>
              <p:cNvGrpSpPr>
                <a:grpSpLocks/>
              </p:cNvGrpSpPr>
              <p:nvPr/>
            </p:nvGrpSpPr>
            <p:grpSpPr bwMode="auto">
              <a:xfrm flipV="1">
                <a:off x="3686" y="243"/>
                <a:ext cx="177" cy="66"/>
                <a:chOff x="2848" y="848"/>
                <a:chExt cx="140" cy="98"/>
              </a:xfrm>
            </p:grpSpPr>
            <p:sp>
              <p:nvSpPr>
                <p:cNvPr id="454717" name="Line 6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454718" name="Line 6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454719" name="Line 63"/>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grpSp>
          <p:nvGrpSpPr>
            <p:cNvPr id="15" name="Group 64"/>
            <p:cNvGrpSpPr>
              <a:grpSpLocks/>
            </p:cNvGrpSpPr>
            <p:nvPr/>
          </p:nvGrpSpPr>
          <p:grpSpPr bwMode="auto">
            <a:xfrm>
              <a:off x="3120" y="2773"/>
              <a:ext cx="316" cy="147"/>
              <a:chOff x="3600" y="219"/>
              <a:chExt cx="360" cy="175"/>
            </a:xfrm>
          </p:grpSpPr>
          <p:sp>
            <p:nvSpPr>
              <p:cNvPr id="454721" name="Oval 6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454722" name="Line 66"/>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454723" name="Line 67"/>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454724" name="Rectangle 68"/>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algn="ctr"/>
                <a:endParaRPr lang="en-US" sz="2400">
                  <a:latin typeface="Times New Roman" pitchFamily="-84" charset="0"/>
                </a:endParaRPr>
              </a:p>
            </p:txBody>
          </p:sp>
          <p:sp>
            <p:nvSpPr>
              <p:cNvPr id="454725" name="Oval 6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grpSp>
            <p:nvGrpSpPr>
              <p:cNvPr id="16" name="Group 70"/>
              <p:cNvGrpSpPr>
                <a:grpSpLocks/>
              </p:cNvGrpSpPr>
              <p:nvPr/>
            </p:nvGrpSpPr>
            <p:grpSpPr bwMode="auto">
              <a:xfrm>
                <a:off x="3686" y="244"/>
                <a:ext cx="177" cy="66"/>
                <a:chOff x="2848" y="848"/>
                <a:chExt cx="140" cy="98"/>
              </a:xfrm>
            </p:grpSpPr>
            <p:sp>
              <p:nvSpPr>
                <p:cNvPr id="454727" name="Line 7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454728" name="Line 7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454729" name="Line 73"/>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nvGrpSpPr>
              <p:cNvPr id="17" name="Group 74"/>
              <p:cNvGrpSpPr>
                <a:grpSpLocks/>
              </p:cNvGrpSpPr>
              <p:nvPr/>
            </p:nvGrpSpPr>
            <p:grpSpPr bwMode="auto">
              <a:xfrm flipV="1">
                <a:off x="3686" y="243"/>
                <a:ext cx="177" cy="66"/>
                <a:chOff x="2848" y="848"/>
                <a:chExt cx="140" cy="98"/>
              </a:xfrm>
            </p:grpSpPr>
            <p:sp>
              <p:nvSpPr>
                <p:cNvPr id="454731" name="Line 75"/>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454732" name="Line 76"/>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454733" name="Line 77"/>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grpSp>
          <p:nvGrpSpPr>
            <p:cNvPr id="18" name="Group 78"/>
            <p:cNvGrpSpPr>
              <a:grpSpLocks/>
            </p:cNvGrpSpPr>
            <p:nvPr/>
          </p:nvGrpSpPr>
          <p:grpSpPr bwMode="auto">
            <a:xfrm>
              <a:off x="3400" y="2360"/>
              <a:ext cx="316" cy="147"/>
              <a:chOff x="3600" y="219"/>
              <a:chExt cx="360" cy="175"/>
            </a:xfrm>
          </p:grpSpPr>
          <p:sp>
            <p:nvSpPr>
              <p:cNvPr id="454735" name="Oval 7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454736" name="Line 80"/>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454737" name="Line 81"/>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454738" name="Rectangle 82"/>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algn="ctr"/>
                <a:endParaRPr lang="en-US" sz="2400">
                  <a:latin typeface="Times New Roman" pitchFamily="-84" charset="0"/>
                </a:endParaRPr>
              </a:p>
            </p:txBody>
          </p:sp>
          <p:sp>
            <p:nvSpPr>
              <p:cNvPr id="454739" name="Oval 8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grpSp>
            <p:nvGrpSpPr>
              <p:cNvPr id="19" name="Group 84"/>
              <p:cNvGrpSpPr>
                <a:grpSpLocks/>
              </p:cNvGrpSpPr>
              <p:nvPr/>
            </p:nvGrpSpPr>
            <p:grpSpPr bwMode="auto">
              <a:xfrm>
                <a:off x="3686" y="244"/>
                <a:ext cx="177" cy="66"/>
                <a:chOff x="2848" y="848"/>
                <a:chExt cx="140" cy="98"/>
              </a:xfrm>
            </p:grpSpPr>
            <p:sp>
              <p:nvSpPr>
                <p:cNvPr id="454741" name="Line 85"/>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454742" name="Line 86"/>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454743" name="Line 87"/>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nvGrpSpPr>
              <p:cNvPr id="20" name="Group 88"/>
              <p:cNvGrpSpPr>
                <a:grpSpLocks/>
              </p:cNvGrpSpPr>
              <p:nvPr/>
            </p:nvGrpSpPr>
            <p:grpSpPr bwMode="auto">
              <a:xfrm flipV="1">
                <a:off x="3686" y="243"/>
                <a:ext cx="177" cy="66"/>
                <a:chOff x="2848" y="848"/>
                <a:chExt cx="140" cy="98"/>
              </a:xfrm>
            </p:grpSpPr>
            <p:sp>
              <p:nvSpPr>
                <p:cNvPr id="454745" name="Line 89"/>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454746" name="Line 90"/>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454747" name="Line 91"/>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sp>
          <p:nvSpPr>
            <p:cNvPr id="454748" name="Freeform 92"/>
            <p:cNvSpPr>
              <a:spLocks/>
            </p:cNvSpPr>
            <p:nvPr/>
          </p:nvSpPr>
          <p:spPr bwMode="auto">
            <a:xfrm>
              <a:off x="3089" y="2245"/>
              <a:ext cx="318" cy="194"/>
            </a:xfrm>
            <a:custGeom>
              <a:avLst/>
              <a:gdLst/>
              <a:ahLst/>
              <a:cxnLst>
                <a:cxn ang="0">
                  <a:pos x="0" y="0"/>
                </a:cxn>
                <a:cxn ang="0">
                  <a:pos x="318" y="194"/>
                </a:cxn>
              </a:cxnLst>
              <a:rect l="0" t="0" r="r" b="b"/>
              <a:pathLst>
                <a:path w="318" h="194">
                  <a:moveTo>
                    <a:pt x="0" y="0"/>
                  </a:moveTo>
                  <a:lnTo>
                    <a:pt x="318" y="194"/>
                  </a:lnTo>
                </a:path>
              </a:pathLst>
            </a:custGeom>
            <a:noFill/>
            <a:ln w="12700">
              <a:solidFill>
                <a:schemeClr val="tx1"/>
              </a:solidFill>
              <a:round/>
              <a:headEnd/>
              <a:tailEnd/>
            </a:ln>
            <a:effectLst/>
          </p:spPr>
          <p:txBody>
            <a:bodyPr wrap="none" anchor="ctr">
              <a:prstTxWarp prst="textNoShape">
                <a:avLst/>
              </a:prstTxWarp>
            </a:bodyPr>
            <a:lstStyle/>
            <a:p>
              <a:endParaRPr lang="en-US"/>
            </a:p>
          </p:txBody>
        </p:sp>
        <p:sp>
          <p:nvSpPr>
            <p:cNvPr id="454749" name="Freeform 93"/>
            <p:cNvSpPr>
              <a:spLocks/>
            </p:cNvSpPr>
            <p:nvPr/>
          </p:nvSpPr>
          <p:spPr bwMode="auto">
            <a:xfrm>
              <a:off x="2418" y="2492"/>
              <a:ext cx="303" cy="150"/>
            </a:xfrm>
            <a:custGeom>
              <a:avLst/>
              <a:gdLst/>
              <a:ahLst/>
              <a:cxnLst>
                <a:cxn ang="0">
                  <a:pos x="0" y="0"/>
                </a:cxn>
                <a:cxn ang="0">
                  <a:pos x="294" y="174"/>
                </a:cxn>
              </a:cxnLst>
              <a:rect l="0" t="0" r="r" b="b"/>
              <a:pathLst>
                <a:path w="294" h="174">
                  <a:moveTo>
                    <a:pt x="0" y="0"/>
                  </a:moveTo>
                  <a:lnTo>
                    <a:pt x="294" y="174"/>
                  </a:lnTo>
                </a:path>
              </a:pathLst>
            </a:custGeom>
            <a:noFill/>
            <a:ln w="12700">
              <a:solidFill>
                <a:schemeClr val="tx1"/>
              </a:solidFill>
              <a:round/>
              <a:headEnd/>
              <a:tailEnd/>
            </a:ln>
            <a:effectLst/>
          </p:spPr>
          <p:txBody>
            <a:bodyPr wrap="none" anchor="ctr">
              <a:prstTxWarp prst="textNoShape">
                <a:avLst/>
              </a:prstTxWarp>
            </a:bodyPr>
            <a:lstStyle/>
            <a:p>
              <a:endParaRPr lang="en-US"/>
            </a:p>
          </p:txBody>
        </p:sp>
        <p:sp>
          <p:nvSpPr>
            <p:cNvPr id="454750" name="Freeform 94"/>
            <p:cNvSpPr>
              <a:spLocks/>
            </p:cNvSpPr>
            <p:nvPr/>
          </p:nvSpPr>
          <p:spPr bwMode="auto">
            <a:xfrm>
              <a:off x="3015" y="2477"/>
              <a:ext cx="396" cy="156"/>
            </a:xfrm>
            <a:custGeom>
              <a:avLst/>
              <a:gdLst/>
              <a:ahLst/>
              <a:cxnLst>
                <a:cxn ang="0">
                  <a:pos x="0" y="174"/>
                </a:cxn>
                <a:cxn ang="0">
                  <a:pos x="378" y="0"/>
                </a:cxn>
              </a:cxnLst>
              <a:rect l="0" t="0" r="r" b="b"/>
              <a:pathLst>
                <a:path w="378" h="174">
                  <a:moveTo>
                    <a:pt x="0" y="174"/>
                  </a:moveTo>
                  <a:lnTo>
                    <a:pt x="378" y="0"/>
                  </a:lnTo>
                </a:path>
              </a:pathLst>
            </a:custGeom>
            <a:noFill/>
            <a:ln w="12700">
              <a:solidFill>
                <a:schemeClr val="tx1"/>
              </a:solidFill>
              <a:round/>
              <a:headEnd/>
              <a:tailEnd/>
            </a:ln>
            <a:effectLst/>
          </p:spPr>
          <p:txBody>
            <a:bodyPr wrap="none" anchor="ctr">
              <a:prstTxWarp prst="textNoShape">
                <a:avLst/>
              </a:prstTxWarp>
            </a:bodyPr>
            <a:lstStyle/>
            <a:p>
              <a:endParaRPr lang="en-US"/>
            </a:p>
          </p:txBody>
        </p:sp>
        <p:sp>
          <p:nvSpPr>
            <p:cNvPr id="454751" name="Freeform 95"/>
            <p:cNvSpPr>
              <a:spLocks/>
            </p:cNvSpPr>
            <p:nvPr/>
          </p:nvSpPr>
          <p:spPr bwMode="auto">
            <a:xfrm>
              <a:off x="3435" y="2511"/>
              <a:ext cx="130" cy="320"/>
            </a:xfrm>
            <a:custGeom>
              <a:avLst/>
              <a:gdLst/>
              <a:ahLst/>
              <a:cxnLst>
                <a:cxn ang="0">
                  <a:pos x="0" y="500"/>
                </a:cxn>
                <a:cxn ang="0">
                  <a:pos x="118" y="0"/>
                </a:cxn>
              </a:cxnLst>
              <a:rect l="0" t="0" r="r" b="b"/>
              <a:pathLst>
                <a:path w="118" h="500">
                  <a:moveTo>
                    <a:pt x="0" y="500"/>
                  </a:moveTo>
                  <a:lnTo>
                    <a:pt x="118" y="0"/>
                  </a:lnTo>
                </a:path>
              </a:pathLst>
            </a:custGeom>
            <a:noFill/>
            <a:ln w="12700">
              <a:solidFill>
                <a:schemeClr val="tx1"/>
              </a:solidFill>
              <a:round/>
              <a:headEnd/>
              <a:tailEnd/>
            </a:ln>
            <a:effectLst/>
          </p:spPr>
          <p:txBody>
            <a:bodyPr wrap="none" anchor="ctr">
              <a:prstTxWarp prst="textNoShape">
                <a:avLst/>
              </a:prstTxWarp>
            </a:bodyPr>
            <a:lstStyle/>
            <a:p>
              <a:endParaRPr lang="en-US"/>
            </a:p>
          </p:txBody>
        </p:sp>
        <p:sp>
          <p:nvSpPr>
            <p:cNvPr id="454752" name="Freeform 96"/>
            <p:cNvSpPr>
              <a:spLocks/>
            </p:cNvSpPr>
            <p:nvPr/>
          </p:nvSpPr>
          <p:spPr bwMode="auto">
            <a:xfrm>
              <a:off x="2657" y="2847"/>
              <a:ext cx="464" cy="47"/>
            </a:xfrm>
            <a:custGeom>
              <a:avLst/>
              <a:gdLst/>
              <a:ahLst/>
              <a:cxnLst>
                <a:cxn ang="0">
                  <a:pos x="370" y="32"/>
                </a:cxn>
                <a:cxn ang="0">
                  <a:pos x="0" y="0"/>
                </a:cxn>
              </a:cxnLst>
              <a:rect l="0" t="0" r="r" b="b"/>
              <a:pathLst>
                <a:path w="370" h="32">
                  <a:moveTo>
                    <a:pt x="370" y="32"/>
                  </a:moveTo>
                  <a:lnTo>
                    <a:pt x="0" y="0"/>
                  </a:lnTo>
                </a:path>
              </a:pathLst>
            </a:custGeom>
            <a:noFill/>
            <a:ln w="12700">
              <a:solidFill>
                <a:schemeClr val="tx1"/>
              </a:solidFill>
              <a:round/>
              <a:headEnd/>
              <a:tailEnd/>
            </a:ln>
            <a:effectLst/>
          </p:spPr>
          <p:txBody>
            <a:bodyPr wrap="none" anchor="ctr">
              <a:prstTxWarp prst="textNoShape">
                <a:avLst/>
              </a:prstTxWarp>
            </a:bodyPr>
            <a:lstStyle/>
            <a:p>
              <a:endParaRPr lang="en-US"/>
            </a:p>
          </p:txBody>
        </p:sp>
        <p:sp>
          <p:nvSpPr>
            <p:cNvPr id="454753" name="Freeform 97"/>
            <p:cNvSpPr>
              <a:spLocks/>
            </p:cNvSpPr>
            <p:nvPr/>
          </p:nvSpPr>
          <p:spPr bwMode="auto">
            <a:xfrm>
              <a:off x="2319" y="2507"/>
              <a:ext cx="122" cy="268"/>
            </a:xfrm>
            <a:custGeom>
              <a:avLst/>
              <a:gdLst/>
              <a:ahLst/>
              <a:cxnLst>
                <a:cxn ang="0">
                  <a:pos x="162" y="408"/>
                </a:cxn>
                <a:cxn ang="0">
                  <a:pos x="176" y="412"/>
                </a:cxn>
                <a:cxn ang="0">
                  <a:pos x="0" y="0"/>
                </a:cxn>
              </a:cxnLst>
              <a:rect l="0" t="0" r="r" b="b"/>
              <a:pathLst>
                <a:path w="176" h="412">
                  <a:moveTo>
                    <a:pt x="162" y="408"/>
                  </a:moveTo>
                  <a:lnTo>
                    <a:pt x="176" y="412"/>
                  </a:lnTo>
                  <a:lnTo>
                    <a:pt x="0" y="0"/>
                  </a:lnTo>
                </a:path>
              </a:pathLst>
            </a:custGeom>
            <a:noFill/>
            <a:ln w="12700">
              <a:solidFill>
                <a:schemeClr val="tx1"/>
              </a:solidFill>
              <a:round/>
              <a:headEnd/>
              <a:tailEnd/>
            </a:ln>
            <a:effectLst/>
          </p:spPr>
          <p:txBody>
            <a:bodyPr wrap="none" anchor="ctr">
              <a:prstTxWarp prst="textNoShape">
                <a:avLst/>
              </a:prstTxWarp>
            </a:bodyPr>
            <a:lstStyle/>
            <a:p>
              <a:endParaRPr lang="en-US"/>
            </a:p>
          </p:txBody>
        </p:sp>
        <p:sp>
          <p:nvSpPr>
            <p:cNvPr id="454754" name="Rectangle 98"/>
            <p:cNvSpPr>
              <a:spLocks noChangeArrowheads="1"/>
            </p:cNvSpPr>
            <p:nvPr/>
          </p:nvSpPr>
          <p:spPr bwMode="auto">
            <a:xfrm>
              <a:off x="1128" y="2264"/>
              <a:ext cx="728" cy="150"/>
            </a:xfrm>
            <a:prstGeom prst="rect">
              <a:avLst/>
            </a:prstGeom>
            <a:solidFill>
              <a:schemeClr val="bg2"/>
            </a:solidFill>
            <a:ln w="9525">
              <a:noFill/>
              <a:miter lim="800000"/>
              <a:headEnd/>
              <a:tailEnd/>
            </a:ln>
            <a:effectLst/>
          </p:spPr>
          <p:txBody>
            <a:bodyPr wrap="none" anchor="ctr">
              <a:prstTxWarp prst="textNoShape">
                <a:avLst/>
              </a:prstTxWarp>
            </a:bodyPr>
            <a:lstStyle/>
            <a:p>
              <a:endParaRPr lang="en-US"/>
            </a:p>
          </p:txBody>
        </p:sp>
        <p:sp>
          <p:nvSpPr>
            <p:cNvPr id="454755" name="Rectangle 99"/>
            <p:cNvSpPr>
              <a:spLocks noChangeArrowheads="1"/>
            </p:cNvSpPr>
            <p:nvPr/>
          </p:nvSpPr>
          <p:spPr bwMode="auto">
            <a:xfrm>
              <a:off x="1113" y="2279"/>
              <a:ext cx="723" cy="150"/>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endParaRPr lang="en-US"/>
            </a:p>
          </p:txBody>
        </p:sp>
        <p:sp>
          <p:nvSpPr>
            <p:cNvPr id="454756" name="Line 100"/>
            <p:cNvSpPr>
              <a:spLocks noChangeShapeType="1"/>
            </p:cNvSpPr>
            <p:nvPr/>
          </p:nvSpPr>
          <p:spPr bwMode="auto">
            <a:xfrm>
              <a:off x="1759" y="2362"/>
              <a:ext cx="266" cy="0"/>
            </a:xfrm>
            <a:prstGeom prst="line">
              <a:avLst/>
            </a:prstGeom>
            <a:noFill/>
            <a:ln w="9525">
              <a:solidFill>
                <a:schemeClr val="accent2"/>
              </a:solidFill>
              <a:round/>
              <a:headEnd/>
              <a:tailEnd type="triangle" w="med" len="med"/>
            </a:ln>
            <a:effectLst/>
          </p:spPr>
          <p:txBody>
            <a:bodyPr wrap="none" anchor="ctr">
              <a:prstTxWarp prst="textNoShape">
                <a:avLst/>
              </a:prstTxWarp>
            </a:bodyPr>
            <a:lstStyle/>
            <a:p>
              <a:endParaRPr lang="en-US"/>
            </a:p>
          </p:txBody>
        </p:sp>
        <p:sp>
          <p:nvSpPr>
            <p:cNvPr id="454757" name="Text Box 101"/>
            <p:cNvSpPr txBox="1">
              <a:spLocks noChangeArrowheads="1"/>
            </p:cNvSpPr>
            <p:nvPr/>
          </p:nvSpPr>
          <p:spPr bwMode="auto">
            <a:xfrm>
              <a:off x="2390" y="2183"/>
              <a:ext cx="196" cy="231"/>
            </a:xfrm>
            <a:prstGeom prst="rect">
              <a:avLst/>
            </a:prstGeom>
            <a:noFill/>
            <a:ln w="9525">
              <a:noFill/>
              <a:miter lim="800000"/>
              <a:headEnd/>
              <a:tailEnd/>
            </a:ln>
            <a:effectLst/>
          </p:spPr>
          <p:txBody>
            <a:bodyPr wrap="none">
              <a:prstTxWarp prst="textNoShape">
                <a:avLst/>
              </a:prstTxWarp>
              <a:spAutoFit/>
            </a:bodyPr>
            <a:lstStyle/>
            <a:p>
              <a:pPr eaLnBrk="1" hangingPunct="1"/>
              <a:r>
                <a:rPr lang="en-US">
                  <a:latin typeface="Arial" pitchFamily="-84" charset="0"/>
                </a:rPr>
                <a:t>1</a:t>
              </a:r>
            </a:p>
          </p:txBody>
        </p:sp>
        <p:sp>
          <p:nvSpPr>
            <p:cNvPr id="454758" name="Text Box 102"/>
            <p:cNvSpPr txBox="1">
              <a:spLocks noChangeArrowheads="1"/>
            </p:cNvSpPr>
            <p:nvPr/>
          </p:nvSpPr>
          <p:spPr bwMode="auto">
            <a:xfrm>
              <a:off x="2336" y="2459"/>
              <a:ext cx="187" cy="212"/>
            </a:xfrm>
            <a:prstGeom prst="rect">
              <a:avLst/>
            </a:prstGeom>
            <a:noFill/>
            <a:ln w="9525">
              <a:noFill/>
              <a:miter lim="800000"/>
              <a:headEnd/>
              <a:tailEnd/>
            </a:ln>
            <a:effectLst/>
          </p:spPr>
          <p:txBody>
            <a:bodyPr wrap="none">
              <a:prstTxWarp prst="textNoShape">
                <a:avLst/>
              </a:prstTxWarp>
              <a:spAutoFit/>
            </a:bodyPr>
            <a:lstStyle/>
            <a:p>
              <a:pPr eaLnBrk="1" hangingPunct="1"/>
              <a:r>
                <a:rPr lang="en-US" sz="1600">
                  <a:latin typeface="Arial" pitchFamily="-84" charset="0"/>
                </a:rPr>
                <a:t>2</a:t>
              </a:r>
            </a:p>
          </p:txBody>
        </p:sp>
        <p:sp>
          <p:nvSpPr>
            <p:cNvPr id="454759" name="Text Box 103"/>
            <p:cNvSpPr txBox="1">
              <a:spLocks noChangeArrowheads="1"/>
            </p:cNvSpPr>
            <p:nvPr/>
          </p:nvSpPr>
          <p:spPr bwMode="auto">
            <a:xfrm>
              <a:off x="2178" y="2505"/>
              <a:ext cx="187" cy="212"/>
            </a:xfrm>
            <a:prstGeom prst="rect">
              <a:avLst/>
            </a:prstGeom>
            <a:noFill/>
            <a:ln w="9525">
              <a:noFill/>
              <a:miter lim="800000"/>
              <a:headEnd/>
              <a:tailEnd/>
            </a:ln>
            <a:effectLst/>
          </p:spPr>
          <p:txBody>
            <a:bodyPr wrap="none">
              <a:prstTxWarp prst="textNoShape">
                <a:avLst/>
              </a:prstTxWarp>
              <a:spAutoFit/>
            </a:bodyPr>
            <a:lstStyle/>
            <a:p>
              <a:pPr eaLnBrk="1" hangingPunct="1"/>
              <a:r>
                <a:rPr lang="en-US" sz="1600">
                  <a:latin typeface="Arial" pitchFamily="-84" charset="0"/>
                </a:rPr>
                <a:t>3</a:t>
              </a:r>
            </a:p>
          </p:txBody>
        </p:sp>
        <p:sp>
          <p:nvSpPr>
            <p:cNvPr id="454760" name="Rectangle 104"/>
            <p:cNvSpPr>
              <a:spLocks noChangeArrowheads="1"/>
            </p:cNvSpPr>
            <p:nvPr/>
          </p:nvSpPr>
          <p:spPr bwMode="auto">
            <a:xfrm>
              <a:off x="1509" y="2281"/>
              <a:ext cx="269" cy="151"/>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454761" name="Text Box 105"/>
            <p:cNvSpPr txBox="1">
              <a:spLocks noChangeArrowheads="1"/>
            </p:cNvSpPr>
            <p:nvPr/>
          </p:nvSpPr>
          <p:spPr bwMode="auto">
            <a:xfrm>
              <a:off x="1479" y="2264"/>
              <a:ext cx="328" cy="173"/>
            </a:xfrm>
            <a:prstGeom prst="rect">
              <a:avLst/>
            </a:prstGeom>
            <a:noFill/>
            <a:ln w="9525">
              <a:noFill/>
              <a:miter lim="800000"/>
              <a:headEnd/>
              <a:tailEnd/>
            </a:ln>
            <a:effectLst/>
          </p:spPr>
          <p:txBody>
            <a:bodyPr wrap="none">
              <a:prstTxWarp prst="textNoShape">
                <a:avLst/>
              </a:prstTxWarp>
              <a:spAutoFit/>
            </a:bodyPr>
            <a:lstStyle/>
            <a:p>
              <a:pPr eaLnBrk="1" hangingPunct="1"/>
              <a:r>
                <a:rPr lang="en-US" sz="1200">
                  <a:latin typeface="Arial" pitchFamily="-84" charset="0"/>
                </a:rPr>
                <a:t>0111</a:t>
              </a:r>
            </a:p>
          </p:txBody>
        </p:sp>
        <p:sp>
          <p:nvSpPr>
            <p:cNvPr id="454762" name="Text Box 106"/>
            <p:cNvSpPr txBox="1">
              <a:spLocks noChangeArrowheads="1"/>
            </p:cNvSpPr>
            <p:nvPr/>
          </p:nvSpPr>
          <p:spPr bwMode="auto">
            <a:xfrm>
              <a:off x="398" y="1841"/>
              <a:ext cx="1019" cy="366"/>
            </a:xfrm>
            <a:prstGeom prst="rect">
              <a:avLst/>
            </a:prstGeom>
            <a:noFill/>
            <a:ln w="9525">
              <a:noFill/>
              <a:miter lim="800000"/>
              <a:headEnd/>
              <a:tailEnd/>
            </a:ln>
            <a:effectLst/>
          </p:spPr>
          <p:txBody>
            <a:bodyPr wrap="none">
              <a:prstTxWarp prst="textNoShape">
                <a:avLst/>
              </a:prstTxWarp>
              <a:spAutoFit/>
            </a:bodyPr>
            <a:lstStyle/>
            <a:p>
              <a:pPr eaLnBrk="1" hangingPunct="1"/>
              <a:r>
                <a:rPr lang="en-US" sz="1600">
                  <a:latin typeface="Arial" pitchFamily="-84" charset="0"/>
                </a:rPr>
                <a:t>value in arriving</a:t>
              </a:r>
            </a:p>
            <a:p>
              <a:pPr eaLnBrk="1" hangingPunct="1"/>
              <a:r>
                <a:rPr lang="en-US" sz="1600">
                  <a:latin typeface="Arial" pitchFamily="-84" charset="0"/>
                </a:rPr>
                <a:t>packet’s header</a:t>
              </a:r>
            </a:p>
          </p:txBody>
        </p:sp>
        <p:sp>
          <p:nvSpPr>
            <p:cNvPr id="454763" name="Line 107"/>
            <p:cNvSpPr>
              <a:spLocks noChangeShapeType="1"/>
            </p:cNvSpPr>
            <p:nvPr/>
          </p:nvSpPr>
          <p:spPr bwMode="auto">
            <a:xfrm flipH="1">
              <a:off x="1269" y="2444"/>
              <a:ext cx="85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54764" name="Text Box 108"/>
            <p:cNvSpPr txBox="1">
              <a:spLocks noChangeArrowheads="1"/>
            </p:cNvSpPr>
            <p:nvPr/>
          </p:nvSpPr>
          <p:spPr bwMode="auto">
            <a:xfrm>
              <a:off x="1244" y="261"/>
              <a:ext cx="1174" cy="192"/>
            </a:xfrm>
            <a:prstGeom prst="rect">
              <a:avLst/>
            </a:prstGeom>
            <a:noFill/>
            <a:ln w="9525">
              <a:noFill/>
              <a:miter lim="800000"/>
              <a:headEnd/>
              <a:tailEnd/>
            </a:ln>
            <a:effectLst/>
          </p:spPr>
          <p:txBody>
            <a:bodyPr>
              <a:prstTxWarp prst="textNoShape">
                <a:avLst/>
              </a:prstTxWarp>
              <a:spAutoFit/>
            </a:bodyPr>
            <a:lstStyle/>
            <a:p>
              <a:pPr algn="ctr" eaLnBrk="1" hangingPunct="1"/>
              <a:r>
                <a:rPr lang="en-US" sz="1400">
                  <a:latin typeface="Arial" pitchFamily="-84" charset="0"/>
                </a:rPr>
                <a:t>routing algorithm</a:t>
              </a:r>
            </a:p>
          </p:txBody>
        </p:sp>
        <p:sp>
          <p:nvSpPr>
            <p:cNvPr id="454765" name="Rectangle 109"/>
            <p:cNvSpPr>
              <a:spLocks noChangeArrowheads="1"/>
            </p:cNvSpPr>
            <p:nvPr/>
          </p:nvSpPr>
          <p:spPr bwMode="auto">
            <a:xfrm>
              <a:off x="1197" y="732"/>
              <a:ext cx="1263" cy="806"/>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a:p>
          </p:txBody>
        </p:sp>
        <p:sp>
          <p:nvSpPr>
            <p:cNvPr id="454766" name="Text Box 110"/>
            <p:cNvSpPr txBox="1">
              <a:spLocks noChangeArrowheads="1"/>
            </p:cNvSpPr>
            <p:nvPr/>
          </p:nvSpPr>
          <p:spPr bwMode="auto">
            <a:xfrm>
              <a:off x="1248" y="702"/>
              <a:ext cx="1171" cy="192"/>
            </a:xfrm>
            <a:prstGeom prst="rect">
              <a:avLst/>
            </a:prstGeom>
            <a:noFill/>
            <a:ln w="9525">
              <a:noFill/>
              <a:miter lim="800000"/>
              <a:headEnd/>
              <a:tailEnd/>
            </a:ln>
            <a:effectLst/>
          </p:spPr>
          <p:txBody>
            <a:bodyPr wrap="none">
              <a:prstTxWarp prst="textNoShape">
                <a:avLst/>
              </a:prstTxWarp>
              <a:spAutoFit/>
            </a:bodyPr>
            <a:lstStyle/>
            <a:p>
              <a:pPr eaLnBrk="1" hangingPunct="1"/>
              <a:r>
                <a:rPr lang="en-US" sz="1400">
                  <a:latin typeface="Arial" pitchFamily="-84" charset="0"/>
                </a:rPr>
                <a:t>local forwarding table</a:t>
              </a:r>
            </a:p>
          </p:txBody>
        </p:sp>
        <p:sp>
          <p:nvSpPr>
            <p:cNvPr id="454767" name="Text Box 111"/>
            <p:cNvSpPr txBox="1">
              <a:spLocks noChangeArrowheads="1"/>
            </p:cNvSpPr>
            <p:nvPr/>
          </p:nvSpPr>
          <p:spPr bwMode="auto">
            <a:xfrm>
              <a:off x="1174" y="858"/>
              <a:ext cx="764" cy="192"/>
            </a:xfrm>
            <a:prstGeom prst="rect">
              <a:avLst/>
            </a:prstGeom>
            <a:noFill/>
            <a:ln w="9525">
              <a:noFill/>
              <a:miter lim="800000"/>
              <a:headEnd/>
              <a:tailEnd/>
            </a:ln>
            <a:effectLst/>
          </p:spPr>
          <p:txBody>
            <a:bodyPr>
              <a:prstTxWarp prst="textNoShape">
                <a:avLst/>
              </a:prstTxWarp>
              <a:spAutoFit/>
            </a:bodyPr>
            <a:lstStyle/>
            <a:p>
              <a:pPr algn="ctr" eaLnBrk="1" hangingPunct="1"/>
              <a:r>
                <a:rPr lang="en-US" sz="1400">
                  <a:latin typeface="Arial" pitchFamily="-84" charset="0"/>
                </a:rPr>
                <a:t>header value</a:t>
              </a:r>
            </a:p>
          </p:txBody>
        </p:sp>
        <p:sp>
          <p:nvSpPr>
            <p:cNvPr id="454768" name="Text Box 112"/>
            <p:cNvSpPr txBox="1">
              <a:spLocks noChangeArrowheads="1"/>
            </p:cNvSpPr>
            <p:nvPr/>
          </p:nvSpPr>
          <p:spPr bwMode="auto">
            <a:xfrm>
              <a:off x="1846" y="859"/>
              <a:ext cx="656" cy="192"/>
            </a:xfrm>
            <a:prstGeom prst="rect">
              <a:avLst/>
            </a:prstGeom>
            <a:noFill/>
            <a:ln w="9525">
              <a:noFill/>
              <a:miter lim="800000"/>
              <a:headEnd/>
              <a:tailEnd/>
            </a:ln>
            <a:effectLst/>
          </p:spPr>
          <p:txBody>
            <a:bodyPr>
              <a:prstTxWarp prst="textNoShape">
                <a:avLst/>
              </a:prstTxWarp>
              <a:spAutoFit/>
            </a:bodyPr>
            <a:lstStyle/>
            <a:p>
              <a:pPr algn="ctr" eaLnBrk="1" hangingPunct="1"/>
              <a:r>
                <a:rPr lang="en-US" sz="1400">
                  <a:latin typeface="Arial" pitchFamily="-84" charset="0"/>
                </a:rPr>
                <a:t>output link</a:t>
              </a:r>
            </a:p>
          </p:txBody>
        </p:sp>
        <p:sp>
          <p:nvSpPr>
            <p:cNvPr id="454769" name="Line 113"/>
            <p:cNvSpPr>
              <a:spLocks noChangeShapeType="1"/>
            </p:cNvSpPr>
            <p:nvPr/>
          </p:nvSpPr>
          <p:spPr bwMode="auto">
            <a:xfrm>
              <a:off x="1908" y="866"/>
              <a:ext cx="5" cy="672"/>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54770" name="Text Box 114"/>
            <p:cNvSpPr txBox="1">
              <a:spLocks noChangeArrowheads="1"/>
            </p:cNvSpPr>
            <p:nvPr/>
          </p:nvSpPr>
          <p:spPr bwMode="auto">
            <a:xfrm>
              <a:off x="1587" y="1037"/>
              <a:ext cx="328" cy="518"/>
            </a:xfrm>
            <a:prstGeom prst="rect">
              <a:avLst/>
            </a:prstGeom>
            <a:noFill/>
            <a:ln w="9525">
              <a:noFill/>
              <a:miter lim="800000"/>
              <a:headEnd/>
              <a:tailEnd/>
            </a:ln>
            <a:effectLst/>
          </p:spPr>
          <p:txBody>
            <a:bodyPr wrap="none">
              <a:prstTxWarp prst="textNoShape">
                <a:avLst/>
              </a:prstTxWarp>
              <a:spAutoFit/>
            </a:bodyPr>
            <a:lstStyle/>
            <a:p>
              <a:pPr algn="r" eaLnBrk="1" hangingPunct="1"/>
              <a:r>
                <a:rPr lang="en-US" sz="1200">
                  <a:latin typeface="Arial" pitchFamily="-84" charset="0"/>
                </a:rPr>
                <a:t>0100</a:t>
              </a:r>
            </a:p>
            <a:p>
              <a:pPr algn="r" eaLnBrk="1" hangingPunct="1"/>
              <a:r>
                <a:rPr lang="en-US" sz="1200">
                  <a:latin typeface="Arial" pitchFamily="-84" charset="0"/>
                </a:rPr>
                <a:t>0101</a:t>
              </a:r>
            </a:p>
            <a:p>
              <a:pPr algn="r" eaLnBrk="1" hangingPunct="1"/>
              <a:r>
                <a:rPr lang="en-US" sz="1200">
                  <a:latin typeface="Arial" pitchFamily="-84" charset="0"/>
                </a:rPr>
                <a:t>0111</a:t>
              </a:r>
            </a:p>
            <a:p>
              <a:pPr algn="r" eaLnBrk="1" hangingPunct="1"/>
              <a:r>
                <a:rPr lang="en-US" sz="1200">
                  <a:latin typeface="Arial" pitchFamily="-84" charset="0"/>
                </a:rPr>
                <a:t>1001</a:t>
              </a:r>
            </a:p>
          </p:txBody>
        </p:sp>
        <p:sp>
          <p:nvSpPr>
            <p:cNvPr id="454771" name="Text Box 115"/>
            <p:cNvSpPr txBox="1">
              <a:spLocks noChangeArrowheads="1"/>
            </p:cNvSpPr>
            <p:nvPr/>
          </p:nvSpPr>
          <p:spPr bwMode="auto">
            <a:xfrm>
              <a:off x="1918" y="1037"/>
              <a:ext cx="169" cy="518"/>
            </a:xfrm>
            <a:prstGeom prst="rect">
              <a:avLst/>
            </a:prstGeom>
            <a:noFill/>
            <a:ln w="9525">
              <a:noFill/>
              <a:miter lim="800000"/>
              <a:headEnd/>
              <a:tailEnd/>
            </a:ln>
            <a:effectLst/>
          </p:spPr>
          <p:txBody>
            <a:bodyPr wrap="none">
              <a:prstTxWarp prst="textNoShape">
                <a:avLst/>
              </a:prstTxWarp>
              <a:spAutoFit/>
            </a:bodyPr>
            <a:lstStyle/>
            <a:p>
              <a:pPr algn="ctr" eaLnBrk="1" hangingPunct="1"/>
              <a:r>
                <a:rPr lang="en-US" sz="1200">
                  <a:latin typeface="Arial" pitchFamily="-84" charset="0"/>
                </a:rPr>
                <a:t>3</a:t>
              </a:r>
            </a:p>
            <a:p>
              <a:pPr algn="ctr" eaLnBrk="1" hangingPunct="1"/>
              <a:r>
                <a:rPr lang="en-US" sz="1200">
                  <a:latin typeface="Arial" pitchFamily="-84" charset="0"/>
                </a:rPr>
                <a:t>2</a:t>
              </a:r>
            </a:p>
            <a:p>
              <a:pPr algn="ctr" eaLnBrk="1" hangingPunct="1"/>
              <a:r>
                <a:rPr lang="en-US" sz="1200">
                  <a:latin typeface="Arial" pitchFamily="-84" charset="0"/>
                </a:rPr>
                <a:t>2</a:t>
              </a:r>
            </a:p>
            <a:p>
              <a:pPr algn="ctr" eaLnBrk="1" hangingPunct="1"/>
              <a:r>
                <a:rPr lang="en-US" sz="1200">
                  <a:latin typeface="Arial" pitchFamily="-84" charset="0"/>
                </a:rPr>
                <a:t>1</a:t>
              </a:r>
            </a:p>
          </p:txBody>
        </p:sp>
        <p:sp>
          <p:nvSpPr>
            <p:cNvPr id="454772" name="Line 116"/>
            <p:cNvSpPr>
              <a:spLocks noChangeShapeType="1"/>
            </p:cNvSpPr>
            <p:nvPr/>
          </p:nvSpPr>
          <p:spPr bwMode="auto">
            <a:xfrm>
              <a:off x="1197" y="1028"/>
              <a:ext cx="1264"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54773" name="Line 117"/>
            <p:cNvSpPr>
              <a:spLocks noChangeShapeType="1"/>
            </p:cNvSpPr>
            <p:nvPr/>
          </p:nvSpPr>
          <p:spPr bwMode="auto">
            <a:xfrm>
              <a:off x="1192" y="872"/>
              <a:ext cx="1264"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54774" name="AutoShape 118"/>
            <p:cNvSpPr>
              <a:spLocks noChangeArrowheads="1"/>
            </p:cNvSpPr>
            <p:nvPr/>
          </p:nvSpPr>
          <p:spPr bwMode="auto">
            <a:xfrm rot="5400000">
              <a:off x="1763" y="548"/>
              <a:ext cx="151" cy="172"/>
            </a:xfrm>
            <a:prstGeom prst="rightArrow">
              <a:avLst>
                <a:gd name="adj1" fmla="val 51167"/>
                <a:gd name="adj2" fmla="val 39736"/>
              </a:avLst>
            </a:prstGeom>
            <a:solidFill>
              <a:schemeClr val="accent2"/>
            </a:solidFill>
            <a:ln w="9525">
              <a:solidFill>
                <a:schemeClr val="tx1"/>
              </a:solidFill>
              <a:miter lim="800000"/>
              <a:headEnd/>
              <a:tailEnd/>
            </a:ln>
            <a:effectLst/>
          </p:spPr>
          <p:txBody>
            <a:bodyPr wrap="none" anchor="ctr">
              <a:prstTxWarp prst="textNoShape">
                <a:avLst/>
              </a:prstTxWarp>
            </a:bodyPr>
            <a:lstStyle/>
            <a:p>
              <a:endParaRPr lang="en-US"/>
            </a:p>
          </p:txBody>
        </p:sp>
        <p:sp>
          <p:nvSpPr>
            <p:cNvPr id="454775" name="Line 119"/>
            <p:cNvSpPr>
              <a:spLocks noChangeShapeType="1"/>
            </p:cNvSpPr>
            <p:nvPr/>
          </p:nvSpPr>
          <p:spPr bwMode="auto">
            <a:xfrm>
              <a:off x="1371" y="2086"/>
              <a:ext cx="229" cy="216"/>
            </a:xfrm>
            <a:prstGeom prst="line">
              <a:avLst/>
            </a:prstGeom>
            <a:noFill/>
            <a:ln w="9525">
              <a:solidFill>
                <a:schemeClr val="tx1"/>
              </a:solidFill>
              <a:round/>
              <a:headEnd/>
              <a:tailEnd type="triangle" w="med" len="med"/>
            </a:ln>
            <a:effectLst/>
          </p:spPr>
          <p:txBody>
            <a:bodyPr>
              <a:prstTxWarp prst="textNoShape">
                <a:avLst/>
              </a:prstTxWarp>
            </a:bodyPr>
            <a:lstStyle/>
            <a:p>
              <a:endParaRPr lang="en-US"/>
            </a:p>
          </p:txBody>
        </p:sp>
        <p:sp>
          <p:nvSpPr>
            <p:cNvPr id="454776" name="Freeform 120"/>
            <p:cNvSpPr>
              <a:spLocks/>
            </p:cNvSpPr>
            <p:nvPr/>
          </p:nvSpPr>
          <p:spPr bwMode="auto">
            <a:xfrm>
              <a:off x="2047" y="2395"/>
              <a:ext cx="554" cy="167"/>
            </a:xfrm>
            <a:custGeom>
              <a:avLst/>
              <a:gdLst/>
              <a:ahLst/>
              <a:cxnLst>
                <a:cxn ang="0">
                  <a:pos x="0" y="10"/>
                </a:cxn>
                <a:cxn ang="0">
                  <a:pos x="324" y="26"/>
                </a:cxn>
                <a:cxn ang="0">
                  <a:pos x="554" y="167"/>
                </a:cxn>
              </a:cxnLst>
              <a:rect l="0" t="0" r="r" b="b"/>
              <a:pathLst>
                <a:path w="554" h="167">
                  <a:moveTo>
                    <a:pt x="0" y="10"/>
                  </a:moveTo>
                  <a:cubicBezTo>
                    <a:pt x="102" y="0"/>
                    <a:pt x="240" y="5"/>
                    <a:pt x="324" y="26"/>
                  </a:cubicBezTo>
                  <a:cubicBezTo>
                    <a:pt x="416" y="52"/>
                    <a:pt x="502" y="120"/>
                    <a:pt x="554" y="167"/>
                  </a:cubicBezTo>
                </a:path>
              </a:pathLst>
            </a:custGeom>
            <a:noFill/>
            <a:ln w="57150" cmpd="sng">
              <a:solidFill>
                <a:srgbClr val="FF3300"/>
              </a:solidFill>
              <a:round/>
              <a:headEnd type="none" w="med" len="med"/>
              <a:tailEnd type="triangle" w="med" len="med"/>
            </a:ln>
            <a:effectLst/>
          </p:spPr>
          <p:txBody>
            <a:bodyPr>
              <a:prstTxWarp prst="textNoShape">
                <a:avLst/>
              </a:prstTxWarp>
            </a:bodyPr>
            <a:lstStyle/>
            <a:p>
              <a:endParaRPr lang="en-US"/>
            </a:p>
          </p:txBody>
        </p:sp>
        <p:sp>
          <p:nvSpPr>
            <p:cNvPr id="454777" name="Freeform 121"/>
            <p:cNvSpPr>
              <a:spLocks/>
            </p:cNvSpPr>
            <p:nvPr/>
          </p:nvSpPr>
          <p:spPr bwMode="auto">
            <a:xfrm flipH="1">
              <a:off x="3518" y="2127"/>
              <a:ext cx="364" cy="234"/>
            </a:xfrm>
            <a:custGeom>
              <a:avLst/>
              <a:gdLst/>
              <a:ahLst/>
              <a:cxnLst>
                <a:cxn ang="0">
                  <a:pos x="0" y="0"/>
                </a:cxn>
                <a:cxn ang="0">
                  <a:pos x="1076" y="782"/>
                </a:cxn>
                <a:cxn ang="0">
                  <a:pos x="1320" y="788"/>
                </a:cxn>
                <a:cxn ang="0">
                  <a:pos x="1443" y="5"/>
                </a:cxn>
                <a:cxn ang="0">
                  <a:pos x="0" y="0"/>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w="9525">
              <a:noFill/>
              <a:round/>
              <a:headEnd/>
              <a:tailEnd/>
            </a:ln>
            <a:effectLst/>
          </p:spPr>
          <p:txBody>
            <a:bodyPr>
              <a:prstTxWarp prst="textNoShape">
                <a:avLst/>
              </a:prstTxWarp>
            </a:bodyPr>
            <a:lstStyle/>
            <a:p>
              <a:endParaRPr lang="en-US"/>
            </a:p>
          </p:txBody>
        </p:sp>
        <p:sp>
          <p:nvSpPr>
            <p:cNvPr id="454778" name="Freeform 122"/>
            <p:cNvSpPr>
              <a:spLocks/>
            </p:cNvSpPr>
            <p:nvPr/>
          </p:nvSpPr>
          <p:spPr bwMode="auto">
            <a:xfrm flipH="1">
              <a:off x="2881" y="1948"/>
              <a:ext cx="364" cy="234"/>
            </a:xfrm>
            <a:custGeom>
              <a:avLst/>
              <a:gdLst/>
              <a:ahLst/>
              <a:cxnLst>
                <a:cxn ang="0">
                  <a:pos x="0" y="0"/>
                </a:cxn>
                <a:cxn ang="0">
                  <a:pos x="1076" y="782"/>
                </a:cxn>
                <a:cxn ang="0">
                  <a:pos x="1320" y="788"/>
                </a:cxn>
                <a:cxn ang="0">
                  <a:pos x="1443" y="5"/>
                </a:cxn>
                <a:cxn ang="0">
                  <a:pos x="0" y="0"/>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w="9525">
              <a:noFill/>
              <a:round/>
              <a:headEnd/>
              <a:tailEnd/>
            </a:ln>
            <a:effectLst/>
          </p:spPr>
          <p:txBody>
            <a:bodyPr>
              <a:prstTxWarp prst="textNoShape">
                <a:avLst/>
              </a:prstTxWarp>
            </a:bodyPr>
            <a:lstStyle/>
            <a:p>
              <a:endParaRPr lang="en-US"/>
            </a:p>
          </p:txBody>
        </p:sp>
        <p:sp>
          <p:nvSpPr>
            <p:cNvPr id="454779" name="Freeform 123"/>
            <p:cNvSpPr>
              <a:spLocks/>
            </p:cNvSpPr>
            <p:nvPr/>
          </p:nvSpPr>
          <p:spPr bwMode="auto">
            <a:xfrm flipH="1" flipV="1">
              <a:off x="3302" y="2922"/>
              <a:ext cx="342" cy="234"/>
            </a:xfrm>
            <a:custGeom>
              <a:avLst/>
              <a:gdLst/>
              <a:ahLst/>
              <a:cxnLst>
                <a:cxn ang="0">
                  <a:pos x="0" y="0"/>
                </a:cxn>
                <a:cxn ang="0">
                  <a:pos x="1076" y="782"/>
                </a:cxn>
                <a:cxn ang="0">
                  <a:pos x="1320" y="788"/>
                </a:cxn>
                <a:cxn ang="0">
                  <a:pos x="1443" y="5"/>
                </a:cxn>
                <a:cxn ang="0">
                  <a:pos x="0" y="0"/>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w="9525">
              <a:noFill/>
              <a:round/>
              <a:headEnd/>
              <a:tailEnd/>
            </a:ln>
            <a:effectLst/>
          </p:spPr>
          <p:txBody>
            <a:bodyPr>
              <a:prstTxWarp prst="textNoShape">
                <a:avLst/>
              </a:prstTxWarp>
            </a:bodyPr>
            <a:lstStyle/>
            <a:p>
              <a:endParaRPr lang="en-US"/>
            </a:p>
          </p:txBody>
        </p:sp>
        <p:sp>
          <p:nvSpPr>
            <p:cNvPr id="454780" name="Freeform 124"/>
            <p:cNvSpPr>
              <a:spLocks/>
            </p:cNvSpPr>
            <p:nvPr/>
          </p:nvSpPr>
          <p:spPr bwMode="auto">
            <a:xfrm flipH="1" flipV="1">
              <a:off x="2452" y="2912"/>
              <a:ext cx="342" cy="234"/>
            </a:xfrm>
            <a:custGeom>
              <a:avLst/>
              <a:gdLst/>
              <a:ahLst/>
              <a:cxnLst>
                <a:cxn ang="0">
                  <a:pos x="0" y="0"/>
                </a:cxn>
                <a:cxn ang="0">
                  <a:pos x="1076" y="782"/>
                </a:cxn>
                <a:cxn ang="0">
                  <a:pos x="1320" y="788"/>
                </a:cxn>
                <a:cxn ang="0">
                  <a:pos x="1443" y="5"/>
                </a:cxn>
                <a:cxn ang="0">
                  <a:pos x="0" y="0"/>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w="9525">
              <a:noFill/>
              <a:round/>
              <a:headEnd/>
              <a:tailEnd/>
            </a:ln>
            <a:effectLst/>
          </p:spPr>
          <p:txBody>
            <a:bodyPr>
              <a:prstTxWarp prst="textNoShape">
                <a:avLst/>
              </a:prstTxWarp>
            </a:bodyPr>
            <a:lstStyle/>
            <a:p>
              <a:endParaRPr lang="en-US"/>
            </a:p>
          </p:txBody>
        </p:sp>
        <p:sp>
          <p:nvSpPr>
            <p:cNvPr id="454781" name="Freeform 125"/>
            <p:cNvSpPr>
              <a:spLocks/>
            </p:cNvSpPr>
            <p:nvPr/>
          </p:nvSpPr>
          <p:spPr bwMode="auto">
            <a:xfrm flipH="1" flipV="1">
              <a:off x="2855" y="2728"/>
              <a:ext cx="342" cy="285"/>
            </a:xfrm>
            <a:custGeom>
              <a:avLst/>
              <a:gdLst/>
              <a:ahLst/>
              <a:cxnLst>
                <a:cxn ang="0">
                  <a:pos x="0" y="0"/>
                </a:cxn>
                <a:cxn ang="0">
                  <a:pos x="1076" y="782"/>
                </a:cxn>
                <a:cxn ang="0">
                  <a:pos x="1320" y="788"/>
                </a:cxn>
                <a:cxn ang="0">
                  <a:pos x="1443" y="5"/>
                </a:cxn>
                <a:cxn ang="0">
                  <a:pos x="0" y="0"/>
                </a:cxn>
              </a:cxnLst>
              <a:rect l="0" t="0" r="r" b="b"/>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1"/>
                </a:gs>
                <a:gs pos="100000">
                  <a:schemeClr val="bg1"/>
                </a:gs>
              </a:gsLst>
              <a:lin ang="5400000" scaled="1"/>
            </a:gradFill>
            <a:ln w="9525">
              <a:noFill/>
              <a:round/>
              <a:headEnd/>
              <a:tailEnd/>
            </a:ln>
            <a:effectLst/>
          </p:spPr>
          <p:txBody>
            <a:bodyPr>
              <a:prstTxWarp prst="textNoShape">
                <a:avLst/>
              </a:prstTxWarp>
            </a:bodyPr>
            <a:lstStyle/>
            <a:p>
              <a:endParaRPr lang="en-US"/>
            </a:p>
          </p:txBody>
        </p:sp>
        <p:grpSp>
          <p:nvGrpSpPr>
            <p:cNvPr id="21" name="Group 126"/>
            <p:cNvGrpSpPr>
              <a:grpSpLocks/>
            </p:cNvGrpSpPr>
            <p:nvPr/>
          </p:nvGrpSpPr>
          <p:grpSpPr bwMode="auto">
            <a:xfrm>
              <a:off x="2886" y="1668"/>
              <a:ext cx="347" cy="285"/>
              <a:chOff x="2886" y="1668"/>
              <a:chExt cx="347" cy="285"/>
            </a:xfrm>
          </p:grpSpPr>
          <p:sp>
            <p:nvSpPr>
              <p:cNvPr id="454783" name="Rectangle 127"/>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454784" name="Oval 128"/>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454785" name="Rectangle 129"/>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a:p>
            </p:txBody>
          </p:sp>
          <p:sp>
            <p:nvSpPr>
              <p:cNvPr id="454786" name="Line 130"/>
              <p:cNvSpPr>
                <a:spLocks noChangeShapeType="1"/>
              </p:cNvSpPr>
              <p:nvPr/>
            </p:nvSpPr>
            <p:spPr bwMode="auto">
              <a:xfrm>
                <a:off x="3082" y="1811"/>
                <a:ext cx="1" cy="13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54787" name="Line 131"/>
              <p:cNvSpPr>
                <a:spLocks noChangeShapeType="1"/>
              </p:cNvSpPr>
              <p:nvPr/>
            </p:nvSpPr>
            <p:spPr bwMode="auto">
              <a:xfrm>
                <a:off x="2913" y="1842"/>
                <a:ext cx="3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54788" name="Line 132"/>
              <p:cNvSpPr>
                <a:spLocks noChangeShapeType="1"/>
              </p:cNvSpPr>
              <p:nvPr/>
            </p:nvSpPr>
            <p:spPr bwMode="auto">
              <a:xfrm>
                <a:off x="2912" y="1812"/>
                <a:ext cx="3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54789" name="AutoShape 133"/>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22" name="Group 134"/>
            <p:cNvGrpSpPr>
              <a:grpSpLocks/>
            </p:cNvGrpSpPr>
            <p:nvPr/>
          </p:nvGrpSpPr>
          <p:grpSpPr bwMode="auto">
            <a:xfrm>
              <a:off x="3524" y="1840"/>
              <a:ext cx="347" cy="285"/>
              <a:chOff x="2886" y="1668"/>
              <a:chExt cx="347" cy="285"/>
            </a:xfrm>
          </p:grpSpPr>
          <p:sp>
            <p:nvSpPr>
              <p:cNvPr id="454791" name="Rectangle 135"/>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454792" name="Oval 136"/>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454793" name="Rectangle 137"/>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a:p>
            </p:txBody>
          </p:sp>
          <p:sp>
            <p:nvSpPr>
              <p:cNvPr id="454794" name="Line 138"/>
              <p:cNvSpPr>
                <a:spLocks noChangeShapeType="1"/>
              </p:cNvSpPr>
              <p:nvPr/>
            </p:nvSpPr>
            <p:spPr bwMode="auto">
              <a:xfrm>
                <a:off x="3082" y="1811"/>
                <a:ext cx="1" cy="13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54795" name="Line 139"/>
              <p:cNvSpPr>
                <a:spLocks noChangeShapeType="1"/>
              </p:cNvSpPr>
              <p:nvPr/>
            </p:nvSpPr>
            <p:spPr bwMode="auto">
              <a:xfrm>
                <a:off x="2913" y="1842"/>
                <a:ext cx="3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54796" name="Line 140"/>
              <p:cNvSpPr>
                <a:spLocks noChangeShapeType="1"/>
              </p:cNvSpPr>
              <p:nvPr/>
            </p:nvSpPr>
            <p:spPr bwMode="auto">
              <a:xfrm>
                <a:off x="2912" y="1812"/>
                <a:ext cx="3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54797" name="AutoShape 141"/>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23" name="Group 142"/>
            <p:cNvGrpSpPr>
              <a:grpSpLocks/>
            </p:cNvGrpSpPr>
            <p:nvPr/>
          </p:nvGrpSpPr>
          <p:grpSpPr bwMode="auto">
            <a:xfrm>
              <a:off x="3291" y="3148"/>
              <a:ext cx="347" cy="285"/>
              <a:chOff x="2886" y="1668"/>
              <a:chExt cx="347" cy="285"/>
            </a:xfrm>
          </p:grpSpPr>
          <p:sp>
            <p:nvSpPr>
              <p:cNvPr id="454799" name="Rectangle 143"/>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454800" name="Oval 144"/>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454801" name="Rectangle 145"/>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a:p>
            </p:txBody>
          </p:sp>
          <p:sp>
            <p:nvSpPr>
              <p:cNvPr id="454802" name="Line 146"/>
              <p:cNvSpPr>
                <a:spLocks noChangeShapeType="1"/>
              </p:cNvSpPr>
              <p:nvPr/>
            </p:nvSpPr>
            <p:spPr bwMode="auto">
              <a:xfrm>
                <a:off x="3082" y="1811"/>
                <a:ext cx="1" cy="13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54803" name="Line 147"/>
              <p:cNvSpPr>
                <a:spLocks noChangeShapeType="1"/>
              </p:cNvSpPr>
              <p:nvPr/>
            </p:nvSpPr>
            <p:spPr bwMode="auto">
              <a:xfrm>
                <a:off x="2913" y="1842"/>
                <a:ext cx="3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54804" name="Line 148"/>
              <p:cNvSpPr>
                <a:spLocks noChangeShapeType="1"/>
              </p:cNvSpPr>
              <p:nvPr/>
            </p:nvSpPr>
            <p:spPr bwMode="auto">
              <a:xfrm>
                <a:off x="2912" y="1812"/>
                <a:ext cx="3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54805" name="AutoShape 149"/>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24" name="Group 150"/>
            <p:cNvGrpSpPr>
              <a:grpSpLocks/>
            </p:cNvGrpSpPr>
            <p:nvPr/>
          </p:nvGrpSpPr>
          <p:grpSpPr bwMode="auto">
            <a:xfrm>
              <a:off x="2853" y="3010"/>
              <a:ext cx="347" cy="285"/>
              <a:chOff x="2886" y="1668"/>
              <a:chExt cx="347" cy="285"/>
            </a:xfrm>
          </p:grpSpPr>
          <p:sp>
            <p:nvSpPr>
              <p:cNvPr id="454807" name="Rectangle 151"/>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454808" name="Oval 152"/>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454809" name="Rectangle 153"/>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a:p>
            </p:txBody>
          </p:sp>
          <p:sp>
            <p:nvSpPr>
              <p:cNvPr id="454810" name="Line 154"/>
              <p:cNvSpPr>
                <a:spLocks noChangeShapeType="1"/>
              </p:cNvSpPr>
              <p:nvPr/>
            </p:nvSpPr>
            <p:spPr bwMode="auto">
              <a:xfrm>
                <a:off x="3082" y="1811"/>
                <a:ext cx="1" cy="13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54811" name="Line 155"/>
              <p:cNvSpPr>
                <a:spLocks noChangeShapeType="1"/>
              </p:cNvSpPr>
              <p:nvPr/>
            </p:nvSpPr>
            <p:spPr bwMode="auto">
              <a:xfrm>
                <a:off x="2913" y="1842"/>
                <a:ext cx="3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54812" name="Line 156"/>
              <p:cNvSpPr>
                <a:spLocks noChangeShapeType="1"/>
              </p:cNvSpPr>
              <p:nvPr/>
            </p:nvSpPr>
            <p:spPr bwMode="auto">
              <a:xfrm>
                <a:off x="2912" y="1812"/>
                <a:ext cx="3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54813" name="AutoShape 157"/>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a:effectLst/>
            </p:spPr>
            <p:txBody>
              <a:bodyPr wrap="none" anchor="ctr">
                <a:prstTxWarp prst="textNoShape">
                  <a:avLst/>
                </a:prstTxWarp>
              </a:bodyPr>
              <a:lstStyle/>
              <a:p>
                <a:endParaRPr lang="en-US"/>
              </a:p>
            </p:txBody>
          </p:sp>
        </p:grpSp>
        <p:grpSp>
          <p:nvGrpSpPr>
            <p:cNvPr id="25" name="Group 158"/>
            <p:cNvGrpSpPr>
              <a:grpSpLocks/>
            </p:cNvGrpSpPr>
            <p:nvPr/>
          </p:nvGrpSpPr>
          <p:grpSpPr bwMode="auto">
            <a:xfrm>
              <a:off x="2440" y="3131"/>
              <a:ext cx="347" cy="285"/>
              <a:chOff x="2886" y="1668"/>
              <a:chExt cx="347" cy="285"/>
            </a:xfrm>
          </p:grpSpPr>
          <p:sp>
            <p:nvSpPr>
              <p:cNvPr id="454815" name="Rectangle 159"/>
              <p:cNvSpPr>
                <a:spLocks noChangeArrowheads="1"/>
              </p:cNvSpPr>
              <p:nvPr/>
            </p:nvSpPr>
            <p:spPr bwMode="auto">
              <a:xfrm>
                <a:off x="2886" y="1668"/>
                <a:ext cx="347" cy="28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454816" name="Oval 160"/>
              <p:cNvSpPr>
                <a:spLocks noChangeArrowheads="1"/>
              </p:cNvSpPr>
              <p:nvPr/>
            </p:nvSpPr>
            <p:spPr bwMode="auto">
              <a:xfrm>
                <a:off x="2905" y="1674"/>
                <a:ext cx="314" cy="74"/>
              </a:xfrm>
              <a:prstGeom prst="ellipse">
                <a:avLst/>
              </a:prstGeom>
              <a:solidFill>
                <a:schemeClr val="bg1"/>
              </a:solidFill>
              <a:ln w="9525">
                <a:solidFill>
                  <a:schemeClr val="tx1"/>
                </a:solidFill>
                <a:round/>
                <a:headEnd/>
                <a:tailEnd/>
              </a:ln>
              <a:effectLst/>
            </p:spPr>
            <p:txBody>
              <a:bodyPr wrap="none" anchor="ctr">
                <a:prstTxWarp prst="textNoShape">
                  <a:avLst/>
                </a:prstTxWarp>
              </a:bodyPr>
              <a:lstStyle/>
              <a:p>
                <a:endParaRPr lang="en-US"/>
              </a:p>
            </p:txBody>
          </p:sp>
          <p:sp>
            <p:nvSpPr>
              <p:cNvPr id="454817" name="Rectangle 161"/>
              <p:cNvSpPr>
                <a:spLocks noChangeArrowheads="1"/>
              </p:cNvSpPr>
              <p:nvPr/>
            </p:nvSpPr>
            <p:spPr bwMode="auto">
              <a:xfrm>
                <a:off x="2913" y="1785"/>
                <a:ext cx="300" cy="156"/>
              </a:xfrm>
              <a:prstGeom prst="rect">
                <a:avLst/>
              </a:prstGeom>
              <a:solidFill>
                <a:schemeClr val="bg1"/>
              </a:solidFill>
              <a:ln w="9525">
                <a:solidFill>
                  <a:schemeClr val="tx1"/>
                </a:solidFill>
                <a:miter lim="800000"/>
                <a:headEnd/>
                <a:tailEnd/>
              </a:ln>
              <a:effectLst/>
            </p:spPr>
            <p:txBody>
              <a:bodyPr wrap="none" anchor="ctr">
                <a:prstTxWarp prst="textNoShape">
                  <a:avLst/>
                </a:prstTxWarp>
              </a:bodyPr>
              <a:lstStyle/>
              <a:p>
                <a:endParaRPr lang="en-US"/>
              </a:p>
            </p:txBody>
          </p:sp>
          <p:sp>
            <p:nvSpPr>
              <p:cNvPr id="454818" name="Line 162"/>
              <p:cNvSpPr>
                <a:spLocks noChangeShapeType="1"/>
              </p:cNvSpPr>
              <p:nvPr/>
            </p:nvSpPr>
            <p:spPr bwMode="auto">
              <a:xfrm>
                <a:off x="3082" y="1811"/>
                <a:ext cx="1" cy="13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54819" name="Line 163"/>
              <p:cNvSpPr>
                <a:spLocks noChangeShapeType="1"/>
              </p:cNvSpPr>
              <p:nvPr/>
            </p:nvSpPr>
            <p:spPr bwMode="auto">
              <a:xfrm>
                <a:off x="2913" y="1842"/>
                <a:ext cx="3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54820" name="Line 164"/>
              <p:cNvSpPr>
                <a:spLocks noChangeShapeType="1"/>
              </p:cNvSpPr>
              <p:nvPr/>
            </p:nvSpPr>
            <p:spPr bwMode="auto">
              <a:xfrm>
                <a:off x="2912" y="1812"/>
                <a:ext cx="3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454821" name="AutoShape 165"/>
              <p:cNvSpPr>
                <a:spLocks noChangeArrowheads="1"/>
              </p:cNvSpPr>
              <p:nvPr/>
            </p:nvSpPr>
            <p:spPr bwMode="auto">
              <a:xfrm rot="5400000">
                <a:off x="3051" y="1745"/>
                <a:ext cx="29" cy="41"/>
              </a:xfrm>
              <a:prstGeom prst="rightArrow">
                <a:avLst>
                  <a:gd name="adj1" fmla="val 51167"/>
                  <a:gd name="adj2" fmla="val 39736"/>
                </a:avLst>
              </a:prstGeom>
              <a:solidFill>
                <a:schemeClr val="accent2"/>
              </a:solidFill>
              <a:ln w="9525">
                <a:solidFill>
                  <a:schemeClr val="tx1"/>
                </a:solidFill>
                <a:miter lim="800000"/>
                <a:headEnd/>
                <a:tailEnd/>
              </a:ln>
              <a:effectLst/>
            </p:spPr>
            <p:txBody>
              <a:bodyPr wrap="none" anchor="ctr">
                <a:prstTxWarp prst="textNoShape">
                  <a:avLst/>
                </a:prstTxWarp>
              </a:bodyPr>
              <a:lstStyle/>
              <a:p>
                <a:endParaRPr lang="en-US"/>
              </a:p>
            </p:txBody>
          </p:sp>
        </p:grpSp>
      </p:grpSp>
      <p:sp>
        <p:nvSpPr>
          <p:cNvPr id="454822" name="Rectangle 166"/>
          <p:cNvSpPr>
            <a:spLocks noGrp="1" noChangeArrowheads="1"/>
          </p:cNvSpPr>
          <p:nvPr>
            <p:ph type="title"/>
          </p:nvPr>
        </p:nvSpPr>
        <p:spPr>
          <a:xfrm>
            <a:off x="508000" y="0"/>
            <a:ext cx="7772400" cy="1143000"/>
          </a:xfrm>
        </p:spPr>
        <p:txBody>
          <a:bodyPr>
            <a:normAutofit fontScale="90000"/>
          </a:bodyPr>
          <a:lstStyle/>
          <a:p>
            <a:r>
              <a:rPr lang="en-US" sz="3600"/>
              <a:t>Interplay between routing and forwarding</a:t>
            </a:r>
          </a:p>
        </p:txBody>
      </p:sp>
      <p:sp>
        <p:nvSpPr>
          <p:cNvPr id="168" name="Slide Number Placeholder 167"/>
          <p:cNvSpPr>
            <a:spLocks noGrp="1"/>
          </p:cNvSpPr>
          <p:nvPr>
            <p:ph type="sldNum" sz="quarter" idx="12"/>
          </p:nvPr>
        </p:nvSpPr>
        <p:spPr/>
        <p:txBody>
          <a:bodyPr/>
          <a:lstStyle/>
          <a:p>
            <a:fld id="{F4E9DE0C-EFE3-CE47-9792-88F31C147F5B}" type="slidenum">
              <a:rPr lang="en-US" smtClean="0"/>
              <a:pPr/>
              <a:t>52</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r>
              <a:rPr lang="en-US" sz="3600"/>
              <a:t>Internet inter-AS routing: BGP</a:t>
            </a:r>
            <a:endParaRPr lang="en-US" sz="2800"/>
          </a:p>
        </p:txBody>
      </p:sp>
      <p:sp>
        <p:nvSpPr>
          <p:cNvPr id="498691" name="Rectangle 3"/>
          <p:cNvSpPr>
            <a:spLocks noGrp="1" noChangeArrowheads="1"/>
          </p:cNvSpPr>
          <p:nvPr>
            <p:ph idx="1"/>
          </p:nvPr>
        </p:nvSpPr>
        <p:spPr/>
        <p:txBody>
          <a:bodyPr>
            <a:normAutofit fontScale="92500" lnSpcReduction="10000"/>
          </a:bodyPr>
          <a:lstStyle/>
          <a:p>
            <a:pPr marL="381000" indent="-381000">
              <a:lnSpc>
                <a:spcPct val="90000"/>
              </a:lnSpc>
            </a:pPr>
            <a:r>
              <a:rPr lang="en-US">
                <a:solidFill>
                  <a:srgbClr val="FF0000"/>
                </a:solidFill>
              </a:rPr>
              <a:t>BGP (Border Gateway Protocol):</a:t>
            </a:r>
            <a:r>
              <a:rPr lang="en-US"/>
              <a:t> </a:t>
            </a:r>
            <a:r>
              <a:rPr lang="en-US" i="1"/>
              <a:t>the</a:t>
            </a:r>
            <a:r>
              <a:rPr lang="en-US"/>
              <a:t> de facto standard</a:t>
            </a:r>
          </a:p>
          <a:p>
            <a:pPr marL="381000" indent="-381000">
              <a:lnSpc>
                <a:spcPct val="90000"/>
              </a:lnSpc>
            </a:pPr>
            <a:r>
              <a:rPr lang="en-US"/>
              <a:t>BGP provides each AS a means to:</a:t>
            </a:r>
          </a:p>
          <a:p>
            <a:pPr marL="800100" lvl="1" indent="-342900">
              <a:lnSpc>
                <a:spcPct val="90000"/>
              </a:lnSpc>
              <a:buFont typeface="ZapfDingbats" charset="2"/>
              <a:buAutoNum type="arabicPeriod"/>
            </a:pPr>
            <a:r>
              <a:rPr lang="en-US"/>
              <a:t>Obtain subnet reachability information from neighboring ASs.</a:t>
            </a:r>
          </a:p>
          <a:p>
            <a:pPr marL="800100" lvl="1" indent="-342900">
              <a:lnSpc>
                <a:spcPct val="90000"/>
              </a:lnSpc>
              <a:buFont typeface="ZapfDingbats" charset="2"/>
              <a:buAutoNum type="arabicPeriod"/>
            </a:pPr>
            <a:r>
              <a:rPr lang="en-US"/>
              <a:t>Propagate the reachability information to all routers internal to the AS.</a:t>
            </a:r>
          </a:p>
          <a:p>
            <a:pPr marL="800100" lvl="1" indent="-342900">
              <a:lnSpc>
                <a:spcPct val="90000"/>
              </a:lnSpc>
              <a:buFont typeface="ZapfDingbats" charset="2"/>
              <a:buAutoNum type="arabicPeriod"/>
            </a:pPr>
            <a:r>
              <a:rPr lang="en-US"/>
              <a:t>Determine “good” routes to subnets based on reachability information and policy.</a:t>
            </a:r>
          </a:p>
          <a:p>
            <a:pPr marL="381000" indent="-381000">
              <a:lnSpc>
                <a:spcPct val="90000"/>
              </a:lnSpc>
            </a:pPr>
            <a:r>
              <a:rPr lang="en-US"/>
              <a:t>Allows  a subnet to advertise its existence to rest of the Internet: </a:t>
            </a:r>
            <a:r>
              <a:rPr lang="en-US" i="1">
                <a:solidFill>
                  <a:schemeClr val="accent2"/>
                </a:solidFill>
              </a:rPr>
              <a:t>“I am here”</a:t>
            </a:r>
          </a:p>
        </p:txBody>
      </p:sp>
      <p:sp>
        <p:nvSpPr>
          <p:cNvPr id="5" name="Slide Number Placeholder 4"/>
          <p:cNvSpPr>
            <a:spLocks noGrp="1"/>
          </p:cNvSpPr>
          <p:nvPr>
            <p:ph type="sldNum" sz="quarter" idx="12"/>
          </p:nvPr>
        </p:nvSpPr>
        <p:spPr/>
        <p:txBody>
          <a:bodyPr/>
          <a:lstStyle/>
          <a:p>
            <a:fld id="{F4E9DE0C-EFE3-CE47-9792-88F31C147F5B}" type="slidenum">
              <a:rPr lang="en-US" smtClean="0"/>
              <a:pPr/>
              <a:t>53</a:t>
            </a:fld>
            <a:endParaRPr lang="en-US"/>
          </a:p>
        </p:txBody>
      </p:sp>
    </p:spTree>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p:cNvSpPr>
            <a:spLocks noGrp="1" noChangeArrowheads="1"/>
          </p:cNvSpPr>
          <p:nvPr>
            <p:ph type="title"/>
          </p:nvPr>
        </p:nvSpPr>
        <p:spPr>
          <a:xfrm>
            <a:off x="533400" y="0"/>
            <a:ext cx="7772400" cy="1143000"/>
          </a:xfrm>
        </p:spPr>
        <p:txBody>
          <a:bodyPr/>
          <a:lstStyle/>
          <a:p>
            <a:r>
              <a:rPr lang="en-US"/>
              <a:t>BGP basics</a:t>
            </a:r>
          </a:p>
        </p:txBody>
      </p:sp>
      <p:sp>
        <p:nvSpPr>
          <p:cNvPr id="602115" name="Rectangle 3"/>
          <p:cNvSpPr>
            <a:spLocks noGrp="1" noChangeArrowheads="1"/>
          </p:cNvSpPr>
          <p:nvPr>
            <p:ph idx="1"/>
          </p:nvPr>
        </p:nvSpPr>
        <p:spPr>
          <a:xfrm>
            <a:off x="401638" y="995363"/>
            <a:ext cx="7902575" cy="2316162"/>
          </a:xfrm>
        </p:spPr>
        <p:txBody>
          <a:bodyPr>
            <a:noAutofit/>
          </a:bodyPr>
          <a:lstStyle/>
          <a:p>
            <a:pPr>
              <a:lnSpc>
                <a:spcPct val="90000"/>
              </a:lnSpc>
            </a:pPr>
            <a:r>
              <a:rPr lang="en-US" sz="2400" dirty="0"/>
              <a:t>Pairs of routers (BGP peers) exchange routing info over semi-permanent TCP </a:t>
            </a:r>
            <a:r>
              <a:rPr lang="en-US" sz="2400" dirty="0" smtClean="0"/>
              <a:t>connections: </a:t>
            </a:r>
            <a:r>
              <a:rPr lang="en-US" sz="2400" dirty="0">
                <a:solidFill>
                  <a:srgbClr val="FF0000"/>
                </a:solidFill>
              </a:rPr>
              <a:t>BGP sessions</a:t>
            </a:r>
          </a:p>
          <a:p>
            <a:pPr>
              <a:lnSpc>
                <a:spcPct val="90000"/>
              </a:lnSpc>
            </a:pPr>
            <a:r>
              <a:rPr lang="en-US" sz="2400" dirty="0"/>
              <a:t>Note that BGP sessions do not correspond to physical links.</a:t>
            </a:r>
          </a:p>
          <a:p>
            <a:pPr>
              <a:lnSpc>
                <a:spcPct val="90000"/>
              </a:lnSpc>
            </a:pPr>
            <a:r>
              <a:rPr lang="en-US" sz="2400" dirty="0"/>
              <a:t>When AS2 advertises a prefix to AS1, AS2 is </a:t>
            </a:r>
            <a:r>
              <a:rPr lang="en-US" sz="2400" i="1" dirty="0">
                <a:solidFill>
                  <a:srgbClr val="FF0000"/>
                </a:solidFill>
              </a:rPr>
              <a:t>promising</a:t>
            </a:r>
            <a:r>
              <a:rPr lang="en-US" sz="2400" dirty="0"/>
              <a:t> it will forward any </a:t>
            </a:r>
            <a:r>
              <a:rPr lang="en-US" sz="2400" dirty="0" err="1"/>
              <a:t>datagrams</a:t>
            </a:r>
            <a:r>
              <a:rPr lang="en-US" sz="2400" dirty="0"/>
              <a:t> destined to that prefix towards the prefix.</a:t>
            </a:r>
          </a:p>
          <a:p>
            <a:pPr lvl="1">
              <a:lnSpc>
                <a:spcPct val="90000"/>
              </a:lnSpc>
            </a:pPr>
            <a:r>
              <a:rPr lang="en-US" sz="2000" dirty="0"/>
              <a:t>AS2 can aggregate prefixes in its advertisement</a:t>
            </a:r>
          </a:p>
          <a:p>
            <a:pPr>
              <a:lnSpc>
                <a:spcPct val="90000"/>
              </a:lnSpc>
            </a:pPr>
            <a:endParaRPr lang="en-US" sz="2400" dirty="0"/>
          </a:p>
        </p:txBody>
      </p:sp>
      <p:grpSp>
        <p:nvGrpSpPr>
          <p:cNvPr id="2" name="Group 4"/>
          <p:cNvGrpSpPr>
            <a:grpSpLocks/>
          </p:cNvGrpSpPr>
          <p:nvPr/>
        </p:nvGrpSpPr>
        <p:grpSpPr bwMode="auto">
          <a:xfrm>
            <a:off x="976313" y="3644222"/>
            <a:ext cx="6829425" cy="3013075"/>
            <a:chOff x="0" y="878"/>
            <a:chExt cx="4302" cy="1898"/>
          </a:xfrm>
        </p:grpSpPr>
        <p:sp>
          <p:nvSpPr>
            <p:cNvPr id="602117" name="Freeform 5"/>
            <p:cNvSpPr>
              <a:spLocks/>
            </p:cNvSpPr>
            <p:nvPr/>
          </p:nvSpPr>
          <p:spPr bwMode="auto">
            <a:xfrm>
              <a:off x="2691" y="1091"/>
              <a:ext cx="1611" cy="1025"/>
            </a:xfrm>
            <a:custGeom>
              <a:avLst/>
              <a:gdLst/>
              <a:ahLst/>
              <a:cxnLst>
                <a:cxn ang="0">
                  <a:pos x="56" y="162"/>
                </a:cxn>
                <a:cxn ang="0">
                  <a:pos x="368" y="14"/>
                </a:cxn>
                <a:cxn ang="0">
                  <a:pos x="940" y="79"/>
                </a:cxn>
                <a:cxn ang="0">
                  <a:pos x="1144" y="239"/>
                </a:cxn>
                <a:cxn ang="0">
                  <a:pos x="1048" y="451"/>
                </a:cxn>
                <a:cxn ang="0">
                  <a:pos x="586" y="541"/>
                </a:cxn>
                <a:cxn ang="0">
                  <a:pos x="88" y="439"/>
                </a:cxn>
                <a:cxn ang="0">
                  <a:pos x="56" y="162"/>
                </a:cxn>
              </a:cxnLst>
              <a:rect l="0" t="0" r="r" b="b"/>
              <a:pathLst>
                <a:path w="1162" h="543">
                  <a:moveTo>
                    <a:pt x="56" y="162"/>
                  </a:moveTo>
                  <a:cubicBezTo>
                    <a:pt x="115" y="100"/>
                    <a:pt x="221" y="28"/>
                    <a:pt x="368" y="14"/>
                  </a:cubicBezTo>
                  <a:cubicBezTo>
                    <a:pt x="515" y="0"/>
                    <a:pt x="811" y="42"/>
                    <a:pt x="940" y="79"/>
                  </a:cubicBezTo>
                  <a:cubicBezTo>
                    <a:pt x="1069" y="116"/>
                    <a:pt x="1126" y="177"/>
                    <a:pt x="1144" y="239"/>
                  </a:cubicBezTo>
                  <a:cubicBezTo>
                    <a:pt x="1162" y="301"/>
                    <a:pt x="1141" y="401"/>
                    <a:pt x="1048" y="451"/>
                  </a:cubicBezTo>
                  <a:cubicBezTo>
                    <a:pt x="955" y="501"/>
                    <a:pt x="746" y="543"/>
                    <a:pt x="586" y="541"/>
                  </a:cubicBezTo>
                  <a:cubicBezTo>
                    <a:pt x="426" y="539"/>
                    <a:pt x="176" y="502"/>
                    <a:pt x="88" y="439"/>
                  </a:cubicBezTo>
                  <a:cubicBezTo>
                    <a:pt x="0" y="376"/>
                    <a:pt x="63" y="220"/>
                    <a:pt x="56" y="162"/>
                  </a:cubicBezTo>
                  <a:close/>
                </a:path>
              </a:pathLst>
            </a:custGeom>
            <a:solidFill>
              <a:srgbClr val="66CCFF"/>
            </a:solidFill>
            <a:ln w="9525">
              <a:noFill/>
              <a:round/>
              <a:headEnd/>
              <a:tailEnd/>
            </a:ln>
            <a:effectLst/>
          </p:spPr>
          <p:txBody>
            <a:bodyPr wrap="none" anchor="ctr">
              <a:prstTxWarp prst="textNoShape">
                <a:avLst/>
              </a:prstTxWarp>
            </a:bodyPr>
            <a:lstStyle/>
            <a:p>
              <a:endParaRPr lang="en-US"/>
            </a:p>
          </p:txBody>
        </p:sp>
        <p:sp>
          <p:nvSpPr>
            <p:cNvPr id="602118" name="Freeform 6"/>
            <p:cNvSpPr>
              <a:spLocks/>
            </p:cNvSpPr>
            <p:nvPr/>
          </p:nvSpPr>
          <p:spPr bwMode="auto">
            <a:xfrm>
              <a:off x="0" y="878"/>
              <a:ext cx="1255" cy="1016"/>
            </a:xfrm>
            <a:custGeom>
              <a:avLst/>
              <a:gdLst/>
              <a:ahLst/>
              <a:cxnLst>
                <a:cxn ang="0">
                  <a:pos x="88" y="181"/>
                </a:cxn>
                <a:cxn ang="0">
                  <a:pos x="180" y="89"/>
                </a:cxn>
                <a:cxn ang="0">
                  <a:pos x="448" y="49"/>
                </a:cxn>
                <a:cxn ang="0">
                  <a:pos x="988" y="25"/>
                </a:cxn>
                <a:cxn ang="0">
                  <a:pos x="1181" y="197"/>
                </a:cxn>
                <a:cxn ang="0">
                  <a:pos x="889" y="413"/>
                </a:cxn>
                <a:cxn ang="0">
                  <a:pos x="307" y="425"/>
                </a:cxn>
                <a:cxn ang="0">
                  <a:pos x="36" y="337"/>
                </a:cxn>
                <a:cxn ang="0">
                  <a:pos x="88" y="181"/>
                </a:cxn>
              </a:cxnLst>
              <a:rect l="0" t="0" r="r" b="b"/>
              <a:pathLst>
                <a:path w="1198" h="451">
                  <a:moveTo>
                    <a:pt x="88" y="181"/>
                  </a:moveTo>
                  <a:cubicBezTo>
                    <a:pt x="159" y="143"/>
                    <a:pt x="120" y="111"/>
                    <a:pt x="180" y="89"/>
                  </a:cubicBezTo>
                  <a:cubicBezTo>
                    <a:pt x="240" y="67"/>
                    <a:pt x="313" y="60"/>
                    <a:pt x="448" y="49"/>
                  </a:cubicBezTo>
                  <a:cubicBezTo>
                    <a:pt x="583" y="38"/>
                    <a:pt x="866" y="0"/>
                    <a:pt x="988" y="25"/>
                  </a:cubicBezTo>
                  <a:cubicBezTo>
                    <a:pt x="1110" y="50"/>
                    <a:pt x="1198" y="132"/>
                    <a:pt x="1181" y="197"/>
                  </a:cubicBezTo>
                  <a:cubicBezTo>
                    <a:pt x="1164" y="262"/>
                    <a:pt x="1034" y="375"/>
                    <a:pt x="889" y="413"/>
                  </a:cubicBezTo>
                  <a:cubicBezTo>
                    <a:pt x="744" y="451"/>
                    <a:pt x="449" y="438"/>
                    <a:pt x="307" y="425"/>
                  </a:cubicBezTo>
                  <a:cubicBezTo>
                    <a:pt x="165" y="412"/>
                    <a:pt x="72" y="378"/>
                    <a:pt x="36" y="337"/>
                  </a:cubicBezTo>
                  <a:cubicBezTo>
                    <a:pt x="0" y="296"/>
                    <a:pt x="77" y="213"/>
                    <a:pt x="88" y="181"/>
                  </a:cubicBezTo>
                  <a:close/>
                </a:path>
              </a:pathLst>
            </a:custGeom>
            <a:solidFill>
              <a:srgbClr val="66CCFF"/>
            </a:solidFill>
            <a:ln w="9525">
              <a:noFill/>
              <a:round/>
              <a:headEnd/>
              <a:tailEnd/>
            </a:ln>
            <a:effectLst/>
          </p:spPr>
          <p:txBody>
            <a:bodyPr wrap="none" anchor="ctr">
              <a:prstTxWarp prst="textNoShape">
                <a:avLst/>
              </a:prstTxWarp>
            </a:bodyPr>
            <a:lstStyle/>
            <a:p>
              <a:endParaRPr lang="en-US"/>
            </a:p>
          </p:txBody>
        </p:sp>
        <p:sp>
          <p:nvSpPr>
            <p:cNvPr id="602119" name="Freeform 7"/>
            <p:cNvSpPr>
              <a:spLocks/>
            </p:cNvSpPr>
            <p:nvPr/>
          </p:nvSpPr>
          <p:spPr bwMode="auto">
            <a:xfrm>
              <a:off x="810" y="1696"/>
              <a:ext cx="1676" cy="707"/>
            </a:xfrm>
            <a:custGeom>
              <a:avLst/>
              <a:gdLst/>
              <a:ahLst/>
              <a:cxnLst>
                <a:cxn ang="0">
                  <a:pos x="155" y="224"/>
                </a:cxn>
                <a:cxn ang="0">
                  <a:pos x="407" y="74"/>
                </a:cxn>
                <a:cxn ang="0">
                  <a:pos x="785" y="20"/>
                </a:cxn>
                <a:cxn ang="0">
                  <a:pos x="1157" y="194"/>
                </a:cxn>
                <a:cxn ang="0">
                  <a:pos x="1564" y="428"/>
                </a:cxn>
                <a:cxn ang="0">
                  <a:pos x="1272" y="644"/>
                </a:cxn>
                <a:cxn ang="0">
                  <a:pos x="690" y="656"/>
                </a:cxn>
                <a:cxn ang="0">
                  <a:pos x="89" y="596"/>
                </a:cxn>
                <a:cxn ang="0">
                  <a:pos x="155" y="224"/>
                </a:cxn>
              </a:cxnLst>
              <a:rect l="0" t="0" r="r" b="b"/>
              <a:pathLst>
                <a:path w="1583" h="682">
                  <a:moveTo>
                    <a:pt x="155" y="224"/>
                  </a:moveTo>
                  <a:cubicBezTo>
                    <a:pt x="208" y="137"/>
                    <a:pt x="302" y="108"/>
                    <a:pt x="407" y="74"/>
                  </a:cubicBezTo>
                  <a:cubicBezTo>
                    <a:pt x="512" y="40"/>
                    <a:pt x="660" y="0"/>
                    <a:pt x="785" y="20"/>
                  </a:cubicBezTo>
                  <a:cubicBezTo>
                    <a:pt x="910" y="40"/>
                    <a:pt x="1027" y="126"/>
                    <a:pt x="1157" y="194"/>
                  </a:cubicBezTo>
                  <a:cubicBezTo>
                    <a:pt x="1287" y="262"/>
                    <a:pt x="1545" y="353"/>
                    <a:pt x="1564" y="428"/>
                  </a:cubicBezTo>
                  <a:cubicBezTo>
                    <a:pt x="1583" y="503"/>
                    <a:pt x="1417" y="606"/>
                    <a:pt x="1272" y="644"/>
                  </a:cubicBezTo>
                  <a:cubicBezTo>
                    <a:pt x="1127" y="682"/>
                    <a:pt x="887" y="664"/>
                    <a:pt x="690" y="656"/>
                  </a:cubicBezTo>
                  <a:cubicBezTo>
                    <a:pt x="493" y="648"/>
                    <a:pt x="178" y="668"/>
                    <a:pt x="89" y="596"/>
                  </a:cubicBezTo>
                  <a:cubicBezTo>
                    <a:pt x="0" y="524"/>
                    <a:pt x="102" y="311"/>
                    <a:pt x="155" y="224"/>
                  </a:cubicBezTo>
                  <a:close/>
                </a:path>
              </a:pathLst>
            </a:custGeom>
            <a:solidFill>
              <a:srgbClr val="66CCFF"/>
            </a:solidFill>
            <a:ln w="9525">
              <a:noFill/>
              <a:round/>
              <a:headEnd/>
              <a:tailEnd/>
            </a:ln>
            <a:effectLst/>
          </p:spPr>
          <p:txBody>
            <a:bodyPr wrap="none" anchor="ctr">
              <a:prstTxWarp prst="textNoShape">
                <a:avLst/>
              </a:prstTxWarp>
            </a:bodyPr>
            <a:lstStyle/>
            <a:p>
              <a:endParaRPr lang="en-US"/>
            </a:p>
          </p:txBody>
        </p:sp>
        <p:sp>
          <p:nvSpPr>
            <p:cNvPr id="602120" name="Oval 8"/>
            <p:cNvSpPr>
              <a:spLocks noChangeArrowheads="1"/>
            </p:cNvSpPr>
            <p:nvPr/>
          </p:nvSpPr>
          <p:spPr bwMode="auto">
            <a:xfrm>
              <a:off x="261" y="1610"/>
              <a:ext cx="313" cy="81"/>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602121" name="Line 9"/>
            <p:cNvSpPr>
              <a:spLocks noChangeShapeType="1"/>
            </p:cNvSpPr>
            <p:nvPr/>
          </p:nvSpPr>
          <p:spPr bwMode="auto">
            <a:xfrm>
              <a:off x="261" y="1603"/>
              <a:ext cx="0" cy="5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602122" name="Line 10"/>
            <p:cNvSpPr>
              <a:spLocks noChangeShapeType="1"/>
            </p:cNvSpPr>
            <p:nvPr/>
          </p:nvSpPr>
          <p:spPr bwMode="auto">
            <a:xfrm>
              <a:off x="574" y="1603"/>
              <a:ext cx="0" cy="5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602123" name="Rectangle 11"/>
            <p:cNvSpPr>
              <a:spLocks noChangeArrowheads="1"/>
            </p:cNvSpPr>
            <p:nvPr/>
          </p:nvSpPr>
          <p:spPr bwMode="auto">
            <a:xfrm>
              <a:off x="261" y="1603"/>
              <a:ext cx="310" cy="49"/>
            </a:xfrm>
            <a:prstGeom prst="rect">
              <a:avLst/>
            </a:prstGeom>
            <a:solidFill>
              <a:schemeClr val="hlink"/>
            </a:solidFill>
            <a:ln w="12700">
              <a:noFill/>
              <a:miter lim="800000"/>
              <a:headEnd/>
              <a:tailEnd/>
            </a:ln>
            <a:effectLst/>
          </p:spPr>
          <p:txBody>
            <a:bodyPr wrap="none" anchor="ctr">
              <a:prstTxWarp prst="textNoShape">
                <a:avLst/>
              </a:prstTxWarp>
            </a:bodyPr>
            <a:lstStyle/>
            <a:p>
              <a:pPr algn="ctr"/>
              <a:endParaRPr lang="en-US" sz="2400">
                <a:latin typeface="Times New Roman" pitchFamily="-84" charset="0"/>
              </a:endParaRPr>
            </a:p>
          </p:txBody>
        </p:sp>
        <p:sp>
          <p:nvSpPr>
            <p:cNvPr id="602124" name="Oval 12"/>
            <p:cNvSpPr>
              <a:spLocks noChangeArrowheads="1"/>
            </p:cNvSpPr>
            <p:nvPr/>
          </p:nvSpPr>
          <p:spPr bwMode="auto">
            <a:xfrm>
              <a:off x="258" y="1544"/>
              <a:ext cx="313" cy="95"/>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602125" name="Rectangle 13"/>
            <p:cNvSpPr>
              <a:spLocks noChangeArrowheads="1"/>
            </p:cNvSpPr>
            <p:nvPr/>
          </p:nvSpPr>
          <p:spPr bwMode="auto">
            <a:xfrm>
              <a:off x="345" y="1557"/>
              <a:ext cx="141" cy="124"/>
            </a:xfrm>
            <a:prstGeom prst="rect">
              <a:avLst/>
            </a:prstGeom>
            <a:solidFill>
              <a:schemeClr val="hlink"/>
            </a:solidFill>
            <a:ln w="9525">
              <a:noFill/>
              <a:miter lim="800000"/>
              <a:headEnd/>
              <a:tailEnd/>
            </a:ln>
            <a:effectLst/>
          </p:spPr>
          <p:txBody>
            <a:bodyPr wrap="none" anchor="ctr">
              <a:prstTxWarp prst="textNoShape">
                <a:avLst/>
              </a:prstTxWarp>
            </a:bodyPr>
            <a:lstStyle/>
            <a:p>
              <a:endParaRPr lang="en-US"/>
            </a:p>
          </p:txBody>
        </p:sp>
        <p:sp>
          <p:nvSpPr>
            <p:cNvPr id="602126" name="Text Box 14"/>
            <p:cNvSpPr txBox="1">
              <a:spLocks noChangeArrowheads="1"/>
            </p:cNvSpPr>
            <p:nvPr/>
          </p:nvSpPr>
          <p:spPr bwMode="auto">
            <a:xfrm>
              <a:off x="265" y="1496"/>
              <a:ext cx="309" cy="250"/>
            </a:xfrm>
            <a:prstGeom prst="rect">
              <a:avLst/>
            </a:prstGeom>
            <a:noFill/>
            <a:ln w="9525">
              <a:noFill/>
              <a:miter lim="800000"/>
              <a:headEnd/>
              <a:tailEnd/>
            </a:ln>
            <a:effectLst/>
          </p:spPr>
          <p:txBody>
            <a:bodyPr wrap="none">
              <a:prstTxWarp prst="textNoShape">
                <a:avLst/>
              </a:prstTxWarp>
              <a:spAutoFit/>
            </a:bodyPr>
            <a:lstStyle/>
            <a:p>
              <a:pPr algn="ctr"/>
              <a:r>
                <a:rPr lang="en-US" sz="2000"/>
                <a:t>3b</a:t>
              </a:r>
              <a:endParaRPr lang="en-US" sz="2400">
                <a:latin typeface="Times New Roman" pitchFamily="-84" charset="0"/>
              </a:endParaRPr>
            </a:p>
          </p:txBody>
        </p:sp>
        <p:sp>
          <p:nvSpPr>
            <p:cNvPr id="602127" name="Oval 15"/>
            <p:cNvSpPr>
              <a:spLocks noChangeArrowheads="1"/>
            </p:cNvSpPr>
            <p:nvPr/>
          </p:nvSpPr>
          <p:spPr bwMode="auto">
            <a:xfrm>
              <a:off x="1479" y="2216"/>
              <a:ext cx="313" cy="81"/>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602128" name="Line 16"/>
            <p:cNvSpPr>
              <a:spLocks noChangeShapeType="1"/>
            </p:cNvSpPr>
            <p:nvPr/>
          </p:nvSpPr>
          <p:spPr bwMode="auto">
            <a:xfrm>
              <a:off x="1479" y="2209"/>
              <a:ext cx="0" cy="5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602129" name="Line 17"/>
            <p:cNvSpPr>
              <a:spLocks noChangeShapeType="1"/>
            </p:cNvSpPr>
            <p:nvPr/>
          </p:nvSpPr>
          <p:spPr bwMode="auto">
            <a:xfrm>
              <a:off x="1792" y="2209"/>
              <a:ext cx="0" cy="5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602130" name="Rectangle 18"/>
            <p:cNvSpPr>
              <a:spLocks noChangeArrowheads="1"/>
            </p:cNvSpPr>
            <p:nvPr/>
          </p:nvSpPr>
          <p:spPr bwMode="auto">
            <a:xfrm>
              <a:off x="1479" y="2209"/>
              <a:ext cx="310" cy="49"/>
            </a:xfrm>
            <a:prstGeom prst="rect">
              <a:avLst/>
            </a:prstGeom>
            <a:solidFill>
              <a:schemeClr val="hlink"/>
            </a:solidFill>
            <a:ln w="12700">
              <a:noFill/>
              <a:miter lim="800000"/>
              <a:headEnd/>
              <a:tailEnd/>
            </a:ln>
            <a:effectLst/>
          </p:spPr>
          <p:txBody>
            <a:bodyPr wrap="none" anchor="ctr">
              <a:prstTxWarp prst="textNoShape">
                <a:avLst/>
              </a:prstTxWarp>
            </a:bodyPr>
            <a:lstStyle/>
            <a:p>
              <a:pPr algn="ctr"/>
              <a:endParaRPr lang="en-US" sz="2400">
                <a:latin typeface="Times New Roman" pitchFamily="-84" charset="0"/>
              </a:endParaRPr>
            </a:p>
          </p:txBody>
        </p:sp>
        <p:sp>
          <p:nvSpPr>
            <p:cNvPr id="602131" name="Oval 19"/>
            <p:cNvSpPr>
              <a:spLocks noChangeArrowheads="1"/>
            </p:cNvSpPr>
            <p:nvPr/>
          </p:nvSpPr>
          <p:spPr bwMode="auto">
            <a:xfrm>
              <a:off x="1476" y="2150"/>
              <a:ext cx="313" cy="95"/>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grpSp>
          <p:nvGrpSpPr>
            <p:cNvPr id="3" name="Group 20"/>
            <p:cNvGrpSpPr>
              <a:grpSpLocks/>
            </p:cNvGrpSpPr>
            <p:nvPr/>
          </p:nvGrpSpPr>
          <p:grpSpPr bwMode="auto">
            <a:xfrm>
              <a:off x="1497" y="2096"/>
              <a:ext cx="282" cy="250"/>
              <a:chOff x="2916" y="2429"/>
              <a:chExt cx="284" cy="250"/>
            </a:xfrm>
          </p:grpSpPr>
          <p:sp>
            <p:nvSpPr>
              <p:cNvPr id="602133" name="Rectangle 21"/>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prstTxWarp prst="textNoShape">
                  <a:avLst/>
                </a:prstTxWarp>
              </a:bodyPr>
              <a:lstStyle/>
              <a:p>
                <a:endParaRPr lang="en-US"/>
              </a:p>
            </p:txBody>
          </p:sp>
          <p:sp>
            <p:nvSpPr>
              <p:cNvPr id="602134" name="Text Box 22"/>
              <p:cNvSpPr txBox="1">
                <a:spLocks noChangeArrowheads="1"/>
              </p:cNvSpPr>
              <p:nvPr/>
            </p:nvSpPr>
            <p:spPr bwMode="auto">
              <a:xfrm>
                <a:off x="2916" y="2429"/>
                <a:ext cx="284" cy="250"/>
              </a:xfrm>
              <a:prstGeom prst="rect">
                <a:avLst/>
              </a:prstGeom>
              <a:noFill/>
              <a:ln w="9525">
                <a:noFill/>
                <a:miter lim="800000"/>
                <a:headEnd/>
                <a:tailEnd/>
              </a:ln>
              <a:effectLst/>
            </p:spPr>
            <p:txBody>
              <a:bodyPr wrap="none">
                <a:prstTxWarp prst="textNoShape">
                  <a:avLst/>
                </a:prstTxWarp>
                <a:spAutoFit/>
              </a:bodyPr>
              <a:lstStyle/>
              <a:p>
                <a:pPr algn="ctr"/>
                <a:r>
                  <a:rPr lang="en-US" sz="2000"/>
                  <a:t>1d</a:t>
                </a:r>
              </a:p>
            </p:txBody>
          </p:sp>
        </p:grpSp>
        <p:sp>
          <p:nvSpPr>
            <p:cNvPr id="602135" name="Oval 23"/>
            <p:cNvSpPr>
              <a:spLocks noChangeArrowheads="1"/>
            </p:cNvSpPr>
            <p:nvPr/>
          </p:nvSpPr>
          <p:spPr bwMode="auto">
            <a:xfrm>
              <a:off x="822" y="1478"/>
              <a:ext cx="313" cy="81"/>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602136" name="Line 24"/>
            <p:cNvSpPr>
              <a:spLocks noChangeShapeType="1"/>
            </p:cNvSpPr>
            <p:nvPr/>
          </p:nvSpPr>
          <p:spPr bwMode="auto">
            <a:xfrm>
              <a:off x="822" y="1471"/>
              <a:ext cx="0" cy="5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602137" name="Line 25"/>
            <p:cNvSpPr>
              <a:spLocks noChangeShapeType="1"/>
            </p:cNvSpPr>
            <p:nvPr/>
          </p:nvSpPr>
          <p:spPr bwMode="auto">
            <a:xfrm>
              <a:off x="1135" y="1471"/>
              <a:ext cx="0" cy="5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602138" name="Rectangle 26"/>
            <p:cNvSpPr>
              <a:spLocks noChangeArrowheads="1"/>
            </p:cNvSpPr>
            <p:nvPr/>
          </p:nvSpPr>
          <p:spPr bwMode="auto">
            <a:xfrm>
              <a:off x="822" y="1471"/>
              <a:ext cx="310" cy="49"/>
            </a:xfrm>
            <a:prstGeom prst="rect">
              <a:avLst/>
            </a:prstGeom>
            <a:solidFill>
              <a:schemeClr val="hlink"/>
            </a:solidFill>
            <a:ln w="12700">
              <a:noFill/>
              <a:miter lim="800000"/>
              <a:headEnd/>
              <a:tailEnd/>
            </a:ln>
            <a:effectLst/>
          </p:spPr>
          <p:txBody>
            <a:bodyPr wrap="none" anchor="ctr">
              <a:prstTxWarp prst="textNoShape">
                <a:avLst/>
              </a:prstTxWarp>
            </a:bodyPr>
            <a:lstStyle/>
            <a:p>
              <a:pPr algn="ctr"/>
              <a:endParaRPr lang="en-US" sz="2400">
                <a:latin typeface="Times New Roman" pitchFamily="-84" charset="0"/>
              </a:endParaRPr>
            </a:p>
          </p:txBody>
        </p:sp>
        <p:sp>
          <p:nvSpPr>
            <p:cNvPr id="602139" name="Oval 27"/>
            <p:cNvSpPr>
              <a:spLocks noChangeArrowheads="1"/>
            </p:cNvSpPr>
            <p:nvPr/>
          </p:nvSpPr>
          <p:spPr bwMode="auto">
            <a:xfrm>
              <a:off x="819" y="1412"/>
              <a:ext cx="313" cy="95"/>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602140" name="Rectangle 28"/>
            <p:cNvSpPr>
              <a:spLocks noChangeArrowheads="1"/>
            </p:cNvSpPr>
            <p:nvPr/>
          </p:nvSpPr>
          <p:spPr bwMode="auto">
            <a:xfrm>
              <a:off x="906" y="1425"/>
              <a:ext cx="142" cy="110"/>
            </a:xfrm>
            <a:prstGeom prst="rect">
              <a:avLst/>
            </a:prstGeom>
            <a:solidFill>
              <a:schemeClr val="hlink"/>
            </a:solidFill>
            <a:ln w="9525">
              <a:noFill/>
              <a:miter lim="800000"/>
              <a:headEnd/>
              <a:tailEnd/>
            </a:ln>
            <a:effectLst/>
          </p:spPr>
          <p:txBody>
            <a:bodyPr wrap="none" anchor="ctr">
              <a:prstTxWarp prst="textNoShape">
                <a:avLst/>
              </a:prstTxWarp>
            </a:bodyPr>
            <a:lstStyle/>
            <a:p>
              <a:endParaRPr lang="en-US"/>
            </a:p>
          </p:txBody>
        </p:sp>
        <p:sp>
          <p:nvSpPr>
            <p:cNvPr id="602141" name="Text Box 29"/>
            <p:cNvSpPr txBox="1">
              <a:spLocks noChangeArrowheads="1"/>
            </p:cNvSpPr>
            <p:nvPr/>
          </p:nvSpPr>
          <p:spPr bwMode="auto">
            <a:xfrm>
              <a:off x="832" y="1364"/>
              <a:ext cx="296" cy="250"/>
            </a:xfrm>
            <a:prstGeom prst="rect">
              <a:avLst/>
            </a:prstGeom>
            <a:noFill/>
            <a:ln w="9525">
              <a:noFill/>
              <a:miter lim="800000"/>
              <a:headEnd/>
              <a:tailEnd/>
            </a:ln>
            <a:effectLst/>
          </p:spPr>
          <p:txBody>
            <a:bodyPr wrap="none">
              <a:prstTxWarp prst="textNoShape">
                <a:avLst/>
              </a:prstTxWarp>
              <a:spAutoFit/>
            </a:bodyPr>
            <a:lstStyle/>
            <a:p>
              <a:pPr algn="ctr"/>
              <a:r>
                <a:rPr lang="en-US" sz="2000"/>
                <a:t>3a</a:t>
              </a:r>
              <a:endParaRPr lang="en-US" sz="2400">
                <a:latin typeface="Times New Roman" pitchFamily="-84" charset="0"/>
              </a:endParaRPr>
            </a:p>
          </p:txBody>
        </p:sp>
        <p:sp>
          <p:nvSpPr>
            <p:cNvPr id="602142" name="Oval 30"/>
            <p:cNvSpPr>
              <a:spLocks noChangeArrowheads="1"/>
            </p:cNvSpPr>
            <p:nvPr/>
          </p:nvSpPr>
          <p:spPr bwMode="auto">
            <a:xfrm>
              <a:off x="1443" y="1820"/>
              <a:ext cx="313" cy="81"/>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602143" name="Line 31"/>
            <p:cNvSpPr>
              <a:spLocks noChangeShapeType="1"/>
            </p:cNvSpPr>
            <p:nvPr/>
          </p:nvSpPr>
          <p:spPr bwMode="auto">
            <a:xfrm>
              <a:off x="1443" y="1813"/>
              <a:ext cx="0" cy="5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602144" name="Line 32"/>
            <p:cNvSpPr>
              <a:spLocks noChangeShapeType="1"/>
            </p:cNvSpPr>
            <p:nvPr/>
          </p:nvSpPr>
          <p:spPr bwMode="auto">
            <a:xfrm>
              <a:off x="1756" y="1813"/>
              <a:ext cx="0" cy="5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602145" name="Rectangle 33"/>
            <p:cNvSpPr>
              <a:spLocks noChangeArrowheads="1"/>
            </p:cNvSpPr>
            <p:nvPr/>
          </p:nvSpPr>
          <p:spPr bwMode="auto">
            <a:xfrm>
              <a:off x="1443" y="1813"/>
              <a:ext cx="310" cy="49"/>
            </a:xfrm>
            <a:prstGeom prst="rect">
              <a:avLst/>
            </a:prstGeom>
            <a:solidFill>
              <a:schemeClr val="hlink"/>
            </a:solidFill>
            <a:ln w="12700">
              <a:noFill/>
              <a:miter lim="800000"/>
              <a:headEnd/>
              <a:tailEnd/>
            </a:ln>
            <a:effectLst/>
          </p:spPr>
          <p:txBody>
            <a:bodyPr wrap="none" anchor="ctr">
              <a:prstTxWarp prst="textNoShape">
                <a:avLst/>
              </a:prstTxWarp>
            </a:bodyPr>
            <a:lstStyle/>
            <a:p>
              <a:pPr algn="ctr"/>
              <a:endParaRPr lang="en-US" sz="2400">
                <a:latin typeface="Times New Roman" pitchFamily="-84" charset="0"/>
              </a:endParaRPr>
            </a:p>
          </p:txBody>
        </p:sp>
        <p:sp>
          <p:nvSpPr>
            <p:cNvPr id="602146" name="Oval 34"/>
            <p:cNvSpPr>
              <a:spLocks noChangeArrowheads="1"/>
            </p:cNvSpPr>
            <p:nvPr/>
          </p:nvSpPr>
          <p:spPr bwMode="auto">
            <a:xfrm>
              <a:off x="1440" y="1754"/>
              <a:ext cx="313" cy="95"/>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grpSp>
          <p:nvGrpSpPr>
            <p:cNvPr id="4" name="Group 35"/>
            <p:cNvGrpSpPr>
              <a:grpSpLocks/>
            </p:cNvGrpSpPr>
            <p:nvPr/>
          </p:nvGrpSpPr>
          <p:grpSpPr bwMode="auto">
            <a:xfrm>
              <a:off x="1464" y="1700"/>
              <a:ext cx="270" cy="250"/>
              <a:chOff x="2919" y="2429"/>
              <a:chExt cx="277" cy="250"/>
            </a:xfrm>
          </p:grpSpPr>
          <p:sp>
            <p:nvSpPr>
              <p:cNvPr id="602148" name="Rectangle 36"/>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prstTxWarp prst="textNoShape">
                  <a:avLst/>
                </a:prstTxWarp>
              </a:bodyPr>
              <a:lstStyle/>
              <a:p>
                <a:endParaRPr lang="en-US"/>
              </a:p>
            </p:txBody>
          </p:sp>
          <p:sp>
            <p:nvSpPr>
              <p:cNvPr id="602149" name="Text Box 37"/>
              <p:cNvSpPr txBox="1">
                <a:spLocks noChangeArrowheads="1"/>
              </p:cNvSpPr>
              <p:nvPr/>
            </p:nvSpPr>
            <p:spPr bwMode="auto">
              <a:xfrm>
                <a:off x="2919" y="2429"/>
                <a:ext cx="277" cy="250"/>
              </a:xfrm>
              <a:prstGeom prst="rect">
                <a:avLst/>
              </a:prstGeom>
              <a:noFill/>
              <a:ln w="9525">
                <a:noFill/>
                <a:miter lim="800000"/>
                <a:headEnd/>
                <a:tailEnd/>
              </a:ln>
              <a:effectLst/>
            </p:spPr>
            <p:txBody>
              <a:bodyPr wrap="none">
                <a:prstTxWarp prst="textNoShape">
                  <a:avLst/>
                </a:prstTxWarp>
                <a:spAutoFit/>
              </a:bodyPr>
              <a:lstStyle/>
              <a:p>
                <a:pPr algn="ctr"/>
                <a:r>
                  <a:rPr lang="en-US" sz="2000"/>
                  <a:t>1c</a:t>
                </a:r>
              </a:p>
            </p:txBody>
          </p:sp>
        </p:grpSp>
        <p:sp>
          <p:nvSpPr>
            <p:cNvPr id="602150" name="Line 38"/>
            <p:cNvSpPr>
              <a:spLocks noChangeShapeType="1"/>
            </p:cNvSpPr>
            <p:nvPr/>
          </p:nvSpPr>
          <p:spPr bwMode="auto">
            <a:xfrm>
              <a:off x="3238" y="1632"/>
              <a:ext cx="308" cy="96"/>
            </a:xfrm>
            <a:prstGeom prst="line">
              <a:avLst/>
            </a:prstGeom>
            <a:noFill/>
            <a:ln w="28575">
              <a:solidFill>
                <a:schemeClr val="tx1"/>
              </a:solidFill>
              <a:prstDash val="sysDot"/>
              <a:round/>
              <a:headEnd/>
              <a:tailEnd/>
            </a:ln>
            <a:effectLst/>
          </p:spPr>
          <p:txBody>
            <a:bodyPr wrap="none" anchor="ctr">
              <a:prstTxWarp prst="textNoShape">
                <a:avLst/>
              </a:prstTxWarp>
            </a:bodyPr>
            <a:lstStyle/>
            <a:p>
              <a:endParaRPr lang="en-US"/>
            </a:p>
          </p:txBody>
        </p:sp>
        <p:sp>
          <p:nvSpPr>
            <p:cNvPr id="602151" name="Freeform 39"/>
            <p:cNvSpPr>
              <a:spLocks/>
            </p:cNvSpPr>
            <p:nvPr/>
          </p:nvSpPr>
          <p:spPr bwMode="auto">
            <a:xfrm>
              <a:off x="566" y="1502"/>
              <a:ext cx="252" cy="114"/>
            </a:xfrm>
            <a:custGeom>
              <a:avLst/>
              <a:gdLst/>
              <a:ahLst/>
              <a:cxnLst>
                <a:cxn ang="0">
                  <a:pos x="0" y="114"/>
                </a:cxn>
                <a:cxn ang="0">
                  <a:pos x="252" y="0"/>
                </a:cxn>
              </a:cxnLst>
              <a:rect l="0" t="0" r="r" b="b"/>
              <a:pathLst>
                <a:path w="252" h="114">
                  <a:moveTo>
                    <a:pt x="0" y="114"/>
                  </a:moveTo>
                  <a:lnTo>
                    <a:pt x="252" y="0"/>
                  </a:lnTo>
                </a:path>
              </a:pathLst>
            </a:custGeom>
            <a:noFill/>
            <a:ln w="28575" cap="flat" cmpd="sng">
              <a:solidFill>
                <a:schemeClr val="tx1"/>
              </a:solidFill>
              <a:prstDash val="sysDot"/>
              <a:round/>
              <a:headEnd type="none" w="med" len="med"/>
              <a:tailEnd type="none" w="med" len="med"/>
            </a:ln>
            <a:effectLst/>
          </p:spPr>
          <p:txBody>
            <a:bodyPr wrap="none" anchor="ctr">
              <a:prstTxWarp prst="textNoShape">
                <a:avLst/>
              </a:prstTxWarp>
            </a:bodyPr>
            <a:lstStyle/>
            <a:p>
              <a:endParaRPr lang="en-US"/>
            </a:p>
          </p:txBody>
        </p:sp>
        <p:sp>
          <p:nvSpPr>
            <p:cNvPr id="602152" name="Freeform 40"/>
            <p:cNvSpPr>
              <a:spLocks/>
            </p:cNvSpPr>
            <p:nvPr/>
          </p:nvSpPr>
          <p:spPr bwMode="auto">
            <a:xfrm>
              <a:off x="1002" y="1562"/>
              <a:ext cx="444" cy="258"/>
            </a:xfrm>
            <a:custGeom>
              <a:avLst/>
              <a:gdLst/>
              <a:ahLst/>
              <a:cxnLst>
                <a:cxn ang="0">
                  <a:pos x="0" y="0"/>
                </a:cxn>
                <a:cxn ang="0">
                  <a:pos x="444" y="258"/>
                </a:cxn>
              </a:cxnLst>
              <a:rect l="0" t="0" r="r" b="b"/>
              <a:pathLst>
                <a:path w="444" h="258">
                  <a:moveTo>
                    <a:pt x="0" y="0"/>
                  </a:moveTo>
                  <a:lnTo>
                    <a:pt x="444" y="258"/>
                  </a:lnTo>
                </a:path>
              </a:pathLst>
            </a:custGeom>
            <a:noFill/>
            <a:ln w="28575" cap="flat" cmpd="sng">
              <a:solidFill>
                <a:schemeClr val="tx1"/>
              </a:solidFill>
              <a:prstDash val="dash"/>
              <a:round/>
              <a:headEnd type="none" w="med" len="med"/>
              <a:tailEnd type="none" w="med" len="med"/>
            </a:ln>
            <a:effectLst/>
          </p:spPr>
          <p:txBody>
            <a:bodyPr wrap="none" anchor="ctr">
              <a:prstTxWarp prst="textNoShape">
                <a:avLst/>
              </a:prstTxWarp>
            </a:bodyPr>
            <a:lstStyle/>
            <a:p>
              <a:endParaRPr lang="en-US"/>
            </a:p>
          </p:txBody>
        </p:sp>
        <p:sp>
          <p:nvSpPr>
            <p:cNvPr id="602153" name="Freeform 41"/>
            <p:cNvSpPr>
              <a:spLocks/>
            </p:cNvSpPr>
            <p:nvPr/>
          </p:nvSpPr>
          <p:spPr bwMode="auto">
            <a:xfrm>
              <a:off x="2326" y="1680"/>
              <a:ext cx="654" cy="420"/>
            </a:xfrm>
            <a:custGeom>
              <a:avLst/>
              <a:gdLst/>
              <a:ahLst/>
              <a:cxnLst>
                <a:cxn ang="0">
                  <a:pos x="0" y="420"/>
                </a:cxn>
                <a:cxn ang="0">
                  <a:pos x="654" y="0"/>
                </a:cxn>
              </a:cxnLst>
              <a:rect l="0" t="0" r="r" b="b"/>
              <a:pathLst>
                <a:path w="654" h="420">
                  <a:moveTo>
                    <a:pt x="0" y="420"/>
                  </a:moveTo>
                  <a:lnTo>
                    <a:pt x="654" y="0"/>
                  </a:lnTo>
                </a:path>
              </a:pathLst>
            </a:custGeom>
            <a:noFill/>
            <a:ln w="28575" cap="flat" cmpd="sng">
              <a:solidFill>
                <a:schemeClr val="tx1"/>
              </a:solidFill>
              <a:prstDash val="dash"/>
              <a:round/>
              <a:headEnd type="none" w="med" len="med"/>
              <a:tailEnd type="none" w="med" len="med"/>
            </a:ln>
            <a:effectLst/>
          </p:spPr>
          <p:txBody>
            <a:bodyPr wrap="none" anchor="ctr">
              <a:prstTxWarp prst="textNoShape">
                <a:avLst/>
              </a:prstTxWarp>
            </a:bodyPr>
            <a:lstStyle/>
            <a:p>
              <a:endParaRPr lang="en-US"/>
            </a:p>
          </p:txBody>
        </p:sp>
        <p:sp>
          <p:nvSpPr>
            <p:cNvPr id="602154" name="Oval 42"/>
            <p:cNvSpPr>
              <a:spLocks noChangeArrowheads="1"/>
            </p:cNvSpPr>
            <p:nvPr/>
          </p:nvSpPr>
          <p:spPr bwMode="auto">
            <a:xfrm>
              <a:off x="2925" y="1616"/>
              <a:ext cx="313" cy="81"/>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602155" name="Line 43"/>
            <p:cNvSpPr>
              <a:spLocks noChangeShapeType="1"/>
            </p:cNvSpPr>
            <p:nvPr/>
          </p:nvSpPr>
          <p:spPr bwMode="auto">
            <a:xfrm>
              <a:off x="2925" y="1609"/>
              <a:ext cx="0" cy="5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602156" name="Line 44"/>
            <p:cNvSpPr>
              <a:spLocks noChangeShapeType="1"/>
            </p:cNvSpPr>
            <p:nvPr/>
          </p:nvSpPr>
          <p:spPr bwMode="auto">
            <a:xfrm>
              <a:off x="3238" y="1609"/>
              <a:ext cx="0" cy="5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602157" name="Rectangle 45"/>
            <p:cNvSpPr>
              <a:spLocks noChangeArrowheads="1"/>
            </p:cNvSpPr>
            <p:nvPr/>
          </p:nvSpPr>
          <p:spPr bwMode="auto">
            <a:xfrm>
              <a:off x="2925" y="1609"/>
              <a:ext cx="310" cy="49"/>
            </a:xfrm>
            <a:prstGeom prst="rect">
              <a:avLst/>
            </a:prstGeom>
            <a:solidFill>
              <a:schemeClr val="hlink"/>
            </a:solidFill>
            <a:ln w="12700">
              <a:noFill/>
              <a:miter lim="800000"/>
              <a:headEnd/>
              <a:tailEnd/>
            </a:ln>
            <a:effectLst/>
          </p:spPr>
          <p:txBody>
            <a:bodyPr wrap="none" anchor="ctr">
              <a:prstTxWarp prst="textNoShape">
                <a:avLst/>
              </a:prstTxWarp>
            </a:bodyPr>
            <a:lstStyle/>
            <a:p>
              <a:pPr algn="ctr"/>
              <a:endParaRPr lang="en-US" sz="2400">
                <a:latin typeface="Times New Roman" pitchFamily="-84" charset="0"/>
              </a:endParaRPr>
            </a:p>
          </p:txBody>
        </p:sp>
        <p:sp>
          <p:nvSpPr>
            <p:cNvPr id="602158" name="Oval 46"/>
            <p:cNvSpPr>
              <a:spLocks noChangeArrowheads="1"/>
            </p:cNvSpPr>
            <p:nvPr/>
          </p:nvSpPr>
          <p:spPr bwMode="auto">
            <a:xfrm>
              <a:off x="2922" y="1550"/>
              <a:ext cx="313" cy="95"/>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602159" name="Rectangle 47"/>
            <p:cNvSpPr>
              <a:spLocks noChangeArrowheads="1"/>
            </p:cNvSpPr>
            <p:nvPr/>
          </p:nvSpPr>
          <p:spPr bwMode="auto">
            <a:xfrm>
              <a:off x="3009" y="1563"/>
              <a:ext cx="141" cy="120"/>
            </a:xfrm>
            <a:prstGeom prst="rect">
              <a:avLst/>
            </a:prstGeom>
            <a:solidFill>
              <a:schemeClr val="hlink"/>
            </a:solidFill>
            <a:ln w="9525">
              <a:noFill/>
              <a:miter lim="800000"/>
              <a:headEnd/>
              <a:tailEnd/>
            </a:ln>
            <a:effectLst/>
          </p:spPr>
          <p:txBody>
            <a:bodyPr wrap="none" anchor="ctr">
              <a:prstTxWarp prst="textNoShape">
                <a:avLst/>
              </a:prstTxWarp>
            </a:bodyPr>
            <a:lstStyle/>
            <a:p>
              <a:endParaRPr lang="en-US"/>
            </a:p>
          </p:txBody>
        </p:sp>
        <p:sp>
          <p:nvSpPr>
            <p:cNvPr id="602160" name="Text Box 48"/>
            <p:cNvSpPr txBox="1">
              <a:spLocks noChangeArrowheads="1"/>
            </p:cNvSpPr>
            <p:nvPr/>
          </p:nvSpPr>
          <p:spPr bwMode="auto">
            <a:xfrm>
              <a:off x="2935" y="1502"/>
              <a:ext cx="296" cy="250"/>
            </a:xfrm>
            <a:prstGeom prst="rect">
              <a:avLst/>
            </a:prstGeom>
            <a:noFill/>
            <a:ln w="9525">
              <a:noFill/>
              <a:miter lim="800000"/>
              <a:headEnd/>
              <a:tailEnd/>
            </a:ln>
            <a:effectLst/>
          </p:spPr>
          <p:txBody>
            <a:bodyPr wrap="none">
              <a:prstTxWarp prst="textNoShape">
                <a:avLst/>
              </a:prstTxWarp>
              <a:spAutoFit/>
            </a:bodyPr>
            <a:lstStyle/>
            <a:p>
              <a:pPr algn="ctr"/>
              <a:r>
                <a:rPr lang="en-US" sz="2000"/>
                <a:t>2a</a:t>
              </a:r>
              <a:endParaRPr lang="en-US" sz="2400">
                <a:latin typeface="Times New Roman" pitchFamily="-84" charset="0"/>
              </a:endParaRPr>
            </a:p>
          </p:txBody>
        </p:sp>
        <p:sp>
          <p:nvSpPr>
            <p:cNvPr id="602161" name="Text Box 49"/>
            <p:cNvSpPr txBox="1">
              <a:spLocks noChangeArrowheads="1"/>
            </p:cNvSpPr>
            <p:nvPr/>
          </p:nvSpPr>
          <p:spPr bwMode="auto">
            <a:xfrm>
              <a:off x="597" y="1590"/>
              <a:ext cx="442" cy="250"/>
            </a:xfrm>
            <a:prstGeom prst="rect">
              <a:avLst/>
            </a:prstGeom>
            <a:noFill/>
            <a:ln w="9525">
              <a:noFill/>
              <a:miter lim="800000"/>
              <a:headEnd/>
              <a:tailEnd/>
            </a:ln>
            <a:effectLst/>
          </p:spPr>
          <p:txBody>
            <a:bodyPr wrap="none">
              <a:prstTxWarp prst="textNoShape">
                <a:avLst/>
              </a:prstTxWarp>
              <a:spAutoFit/>
            </a:bodyPr>
            <a:lstStyle/>
            <a:p>
              <a:r>
                <a:rPr lang="en-US" sz="2000"/>
                <a:t>AS3</a:t>
              </a:r>
              <a:endParaRPr lang="en-US"/>
            </a:p>
          </p:txBody>
        </p:sp>
        <p:sp>
          <p:nvSpPr>
            <p:cNvPr id="602162" name="Text Box 50"/>
            <p:cNvSpPr txBox="1">
              <a:spLocks noChangeArrowheads="1"/>
            </p:cNvSpPr>
            <p:nvPr/>
          </p:nvSpPr>
          <p:spPr bwMode="auto">
            <a:xfrm>
              <a:off x="957" y="2131"/>
              <a:ext cx="416" cy="250"/>
            </a:xfrm>
            <a:prstGeom prst="rect">
              <a:avLst/>
            </a:prstGeom>
            <a:noFill/>
            <a:ln w="9525">
              <a:noFill/>
              <a:miter lim="800000"/>
              <a:headEnd/>
              <a:tailEnd/>
            </a:ln>
            <a:effectLst/>
          </p:spPr>
          <p:txBody>
            <a:bodyPr wrap="none">
              <a:prstTxWarp prst="textNoShape">
                <a:avLst/>
              </a:prstTxWarp>
              <a:spAutoFit/>
            </a:bodyPr>
            <a:lstStyle/>
            <a:p>
              <a:r>
                <a:rPr lang="en-US" sz="2000"/>
                <a:t>AS1</a:t>
              </a:r>
              <a:endParaRPr lang="en-US"/>
            </a:p>
          </p:txBody>
        </p:sp>
        <p:sp>
          <p:nvSpPr>
            <p:cNvPr id="602163" name="Text Box 51"/>
            <p:cNvSpPr txBox="1">
              <a:spLocks noChangeArrowheads="1"/>
            </p:cNvSpPr>
            <p:nvPr/>
          </p:nvSpPr>
          <p:spPr bwMode="auto">
            <a:xfrm>
              <a:off x="3207" y="1790"/>
              <a:ext cx="409" cy="231"/>
            </a:xfrm>
            <a:prstGeom prst="rect">
              <a:avLst/>
            </a:prstGeom>
            <a:noFill/>
            <a:ln w="9525">
              <a:noFill/>
              <a:miter lim="800000"/>
              <a:headEnd/>
              <a:tailEnd/>
            </a:ln>
            <a:effectLst/>
          </p:spPr>
          <p:txBody>
            <a:bodyPr wrap="none">
              <a:prstTxWarp prst="textNoShape">
                <a:avLst/>
              </a:prstTxWarp>
              <a:spAutoFit/>
            </a:bodyPr>
            <a:lstStyle/>
            <a:p>
              <a:r>
                <a:rPr lang="en-US"/>
                <a:t>AS2</a:t>
              </a:r>
            </a:p>
          </p:txBody>
        </p:sp>
        <p:sp>
          <p:nvSpPr>
            <p:cNvPr id="602164" name="Oval 52"/>
            <p:cNvSpPr>
              <a:spLocks noChangeArrowheads="1"/>
            </p:cNvSpPr>
            <p:nvPr/>
          </p:nvSpPr>
          <p:spPr bwMode="auto">
            <a:xfrm>
              <a:off x="1137" y="2030"/>
              <a:ext cx="313" cy="81"/>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602165" name="Line 53"/>
            <p:cNvSpPr>
              <a:spLocks noChangeShapeType="1"/>
            </p:cNvSpPr>
            <p:nvPr/>
          </p:nvSpPr>
          <p:spPr bwMode="auto">
            <a:xfrm>
              <a:off x="1137" y="2023"/>
              <a:ext cx="0" cy="5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602166" name="Line 54"/>
            <p:cNvSpPr>
              <a:spLocks noChangeShapeType="1"/>
            </p:cNvSpPr>
            <p:nvPr/>
          </p:nvSpPr>
          <p:spPr bwMode="auto">
            <a:xfrm>
              <a:off x="1450" y="2023"/>
              <a:ext cx="0" cy="5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602167" name="Rectangle 55"/>
            <p:cNvSpPr>
              <a:spLocks noChangeArrowheads="1"/>
            </p:cNvSpPr>
            <p:nvPr/>
          </p:nvSpPr>
          <p:spPr bwMode="auto">
            <a:xfrm>
              <a:off x="1137" y="2023"/>
              <a:ext cx="310" cy="49"/>
            </a:xfrm>
            <a:prstGeom prst="rect">
              <a:avLst/>
            </a:prstGeom>
            <a:solidFill>
              <a:schemeClr val="hlink"/>
            </a:solidFill>
            <a:ln w="12700">
              <a:noFill/>
              <a:miter lim="800000"/>
              <a:headEnd/>
              <a:tailEnd/>
            </a:ln>
            <a:effectLst/>
          </p:spPr>
          <p:txBody>
            <a:bodyPr wrap="none" anchor="ctr">
              <a:prstTxWarp prst="textNoShape">
                <a:avLst/>
              </a:prstTxWarp>
            </a:bodyPr>
            <a:lstStyle/>
            <a:p>
              <a:pPr algn="ctr"/>
              <a:endParaRPr lang="en-US" sz="2400">
                <a:latin typeface="Times New Roman" pitchFamily="-84" charset="0"/>
              </a:endParaRPr>
            </a:p>
          </p:txBody>
        </p:sp>
        <p:sp>
          <p:nvSpPr>
            <p:cNvPr id="602168" name="Oval 56"/>
            <p:cNvSpPr>
              <a:spLocks noChangeArrowheads="1"/>
            </p:cNvSpPr>
            <p:nvPr/>
          </p:nvSpPr>
          <p:spPr bwMode="auto">
            <a:xfrm>
              <a:off x="1134" y="1968"/>
              <a:ext cx="313" cy="95"/>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602169" name="Rectangle 57"/>
            <p:cNvSpPr>
              <a:spLocks noChangeArrowheads="1"/>
            </p:cNvSpPr>
            <p:nvPr/>
          </p:nvSpPr>
          <p:spPr bwMode="auto">
            <a:xfrm>
              <a:off x="1219" y="1995"/>
              <a:ext cx="142" cy="96"/>
            </a:xfrm>
            <a:prstGeom prst="rect">
              <a:avLst/>
            </a:prstGeom>
            <a:solidFill>
              <a:schemeClr val="hlink"/>
            </a:solidFill>
            <a:ln w="9525">
              <a:noFill/>
              <a:miter lim="800000"/>
              <a:headEnd/>
              <a:tailEnd/>
            </a:ln>
            <a:effectLst/>
          </p:spPr>
          <p:txBody>
            <a:bodyPr wrap="none" anchor="ctr">
              <a:prstTxWarp prst="textNoShape">
                <a:avLst/>
              </a:prstTxWarp>
            </a:bodyPr>
            <a:lstStyle/>
            <a:p>
              <a:endParaRPr lang="en-US"/>
            </a:p>
          </p:txBody>
        </p:sp>
        <p:sp>
          <p:nvSpPr>
            <p:cNvPr id="602170" name="Text Box 58"/>
            <p:cNvSpPr txBox="1">
              <a:spLocks noChangeArrowheads="1"/>
            </p:cNvSpPr>
            <p:nvPr/>
          </p:nvSpPr>
          <p:spPr bwMode="auto">
            <a:xfrm>
              <a:off x="1162" y="1914"/>
              <a:ext cx="270" cy="250"/>
            </a:xfrm>
            <a:prstGeom prst="rect">
              <a:avLst/>
            </a:prstGeom>
            <a:noFill/>
            <a:ln w="9525">
              <a:noFill/>
              <a:miter lim="800000"/>
              <a:headEnd/>
              <a:tailEnd/>
            </a:ln>
            <a:effectLst/>
          </p:spPr>
          <p:txBody>
            <a:bodyPr wrap="none">
              <a:prstTxWarp prst="textNoShape">
                <a:avLst/>
              </a:prstTxWarp>
              <a:spAutoFit/>
            </a:bodyPr>
            <a:lstStyle/>
            <a:p>
              <a:pPr algn="ctr"/>
              <a:r>
                <a:rPr lang="en-US" sz="2000"/>
                <a:t>1a</a:t>
              </a:r>
              <a:endParaRPr lang="en-US" sz="2400">
                <a:latin typeface="Times New Roman" pitchFamily="-84" charset="0"/>
              </a:endParaRPr>
            </a:p>
          </p:txBody>
        </p:sp>
        <p:grpSp>
          <p:nvGrpSpPr>
            <p:cNvPr id="5" name="Group 59"/>
            <p:cNvGrpSpPr>
              <a:grpSpLocks/>
            </p:cNvGrpSpPr>
            <p:nvPr/>
          </p:nvGrpSpPr>
          <p:grpSpPr bwMode="auto">
            <a:xfrm>
              <a:off x="3380" y="1320"/>
              <a:ext cx="316" cy="250"/>
              <a:chOff x="4320" y="1940"/>
              <a:chExt cx="316" cy="250"/>
            </a:xfrm>
          </p:grpSpPr>
          <p:sp>
            <p:nvSpPr>
              <p:cNvPr id="602172" name="Oval 60"/>
              <p:cNvSpPr>
                <a:spLocks noChangeArrowheads="1"/>
              </p:cNvSpPr>
              <p:nvPr/>
            </p:nvSpPr>
            <p:spPr bwMode="auto">
              <a:xfrm>
                <a:off x="4323" y="2054"/>
                <a:ext cx="313" cy="81"/>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602173" name="Line 61"/>
              <p:cNvSpPr>
                <a:spLocks noChangeShapeType="1"/>
              </p:cNvSpPr>
              <p:nvPr/>
            </p:nvSpPr>
            <p:spPr bwMode="auto">
              <a:xfrm>
                <a:off x="4323" y="2047"/>
                <a:ext cx="0" cy="5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602174" name="Line 62"/>
              <p:cNvSpPr>
                <a:spLocks noChangeShapeType="1"/>
              </p:cNvSpPr>
              <p:nvPr/>
            </p:nvSpPr>
            <p:spPr bwMode="auto">
              <a:xfrm>
                <a:off x="4636" y="2047"/>
                <a:ext cx="0" cy="5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602175" name="Rectangle 63"/>
              <p:cNvSpPr>
                <a:spLocks noChangeArrowheads="1"/>
              </p:cNvSpPr>
              <p:nvPr/>
            </p:nvSpPr>
            <p:spPr bwMode="auto">
              <a:xfrm>
                <a:off x="4323" y="2047"/>
                <a:ext cx="310" cy="49"/>
              </a:xfrm>
              <a:prstGeom prst="rect">
                <a:avLst/>
              </a:prstGeom>
              <a:solidFill>
                <a:schemeClr val="hlink"/>
              </a:solidFill>
              <a:ln w="12700">
                <a:noFill/>
                <a:miter lim="800000"/>
                <a:headEnd/>
                <a:tailEnd/>
              </a:ln>
              <a:effectLst/>
            </p:spPr>
            <p:txBody>
              <a:bodyPr wrap="none" anchor="ctr">
                <a:prstTxWarp prst="textNoShape">
                  <a:avLst/>
                </a:prstTxWarp>
              </a:bodyPr>
              <a:lstStyle/>
              <a:p>
                <a:pPr algn="ctr"/>
                <a:endParaRPr lang="en-US" sz="2400">
                  <a:latin typeface="Times New Roman" pitchFamily="-84" charset="0"/>
                </a:endParaRPr>
              </a:p>
            </p:txBody>
          </p:sp>
          <p:sp>
            <p:nvSpPr>
              <p:cNvPr id="602176" name="Oval 64"/>
              <p:cNvSpPr>
                <a:spLocks noChangeArrowheads="1"/>
              </p:cNvSpPr>
              <p:nvPr/>
            </p:nvSpPr>
            <p:spPr bwMode="auto">
              <a:xfrm>
                <a:off x="4320" y="1988"/>
                <a:ext cx="313" cy="95"/>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602177" name="Rectangle 65"/>
              <p:cNvSpPr>
                <a:spLocks noChangeArrowheads="1"/>
              </p:cNvSpPr>
              <p:nvPr/>
            </p:nvSpPr>
            <p:spPr bwMode="auto">
              <a:xfrm>
                <a:off x="4407" y="2001"/>
                <a:ext cx="141" cy="118"/>
              </a:xfrm>
              <a:prstGeom prst="rect">
                <a:avLst/>
              </a:prstGeom>
              <a:solidFill>
                <a:schemeClr val="hlink"/>
              </a:solidFill>
              <a:ln w="9525">
                <a:noFill/>
                <a:miter lim="800000"/>
                <a:headEnd/>
                <a:tailEnd/>
              </a:ln>
              <a:effectLst/>
            </p:spPr>
            <p:txBody>
              <a:bodyPr wrap="none" anchor="ctr">
                <a:prstTxWarp prst="textNoShape">
                  <a:avLst/>
                </a:prstTxWarp>
              </a:bodyPr>
              <a:lstStyle/>
              <a:p>
                <a:endParaRPr lang="en-US"/>
              </a:p>
            </p:txBody>
          </p:sp>
          <p:sp>
            <p:nvSpPr>
              <p:cNvPr id="602178" name="Text Box 66"/>
              <p:cNvSpPr txBox="1">
                <a:spLocks noChangeArrowheads="1"/>
              </p:cNvSpPr>
              <p:nvPr/>
            </p:nvSpPr>
            <p:spPr bwMode="auto">
              <a:xfrm>
                <a:off x="4333" y="1940"/>
                <a:ext cx="296" cy="250"/>
              </a:xfrm>
              <a:prstGeom prst="rect">
                <a:avLst/>
              </a:prstGeom>
              <a:noFill/>
              <a:ln w="9525">
                <a:noFill/>
                <a:miter lim="800000"/>
                <a:headEnd/>
                <a:tailEnd/>
              </a:ln>
              <a:effectLst/>
            </p:spPr>
            <p:txBody>
              <a:bodyPr wrap="none">
                <a:prstTxWarp prst="textNoShape">
                  <a:avLst/>
                </a:prstTxWarp>
                <a:spAutoFit/>
              </a:bodyPr>
              <a:lstStyle/>
              <a:p>
                <a:pPr algn="ctr"/>
                <a:r>
                  <a:rPr lang="en-US" sz="2000"/>
                  <a:t>2c</a:t>
                </a:r>
                <a:endParaRPr lang="en-US" sz="2400">
                  <a:latin typeface="Times New Roman" pitchFamily="-84" charset="0"/>
                </a:endParaRPr>
              </a:p>
            </p:txBody>
          </p:sp>
        </p:grpSp>
        <p:grpSp>
          <p:nvGrpSpPr>
            <p:cNvPr id="6" name="Group 67"/>
            <p:cNvGrpSpPr>
              <a:grpSpLocks/>
            </p:cNvGrpSpPr>
            <p:nvPr/>
          </p:nvGrpSpPr>
          <p:grpSpPr bwMode="auto">
            <a:xfrm>
              <a:off x="3546" y="1610"/>
              <a:ext cx="316" cy="250"/>
              <a:chOff x="4596" y="2162"/>
              <a:chExt cx="316" cy="250"/>
            </a:xfrm>
          </p:grpSpPr>
          <p:sp>
            <p:nvSpPr>
              <p:cNvPr id="602180" name="Oval 68"/>
              <p:cNvSpPr>
                <a:spLocks noChangeArrowheads="1"/>
              </p:cNvSpPr>
              <p:nvPr/>
            </p:nvSpPr>
            <p:spPr bwMode="auto">
              <a:xfrm>
                <a:off x="4599" y="2276"/>
                <a:ext cx="313" cy="81"/>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602181" name="Line 69"/>
              <p:cNvSpPr>
                <a:spLocks noChangeShapeType="1"/>
              </p:cNvSpPr>
              <p:nvPr/>
            </p:nvSpPr>
            <p:spPr bwMode="auto">
              <a:xfrm>
                <a:off x="4599" y="2269"/>
                <a:ext cx="0" cy="5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602182" name="Line 70"/>
              <p:cNvSpPr>
                <a:spLocks noChangeShapeType="1"/>
              </p:cNvSpPr>
              <p:nvPr/>
            </p:nvSpPr>
            <p:spPr bwMode="auto">
              <a:xfrm>
                <a:off x="4912" y="2269"/>
                <a:ext cx="0" cy="5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602183" name="Rectangle 71"/>
              <p:cNvSpPr>
                <a:spLocks noChangeArrowheads="1"/>
              </p:cNvSpPr>
              <p:nvPr/>
            </p:nvSpPr>
            <p:spPr bwMode="auto">
              <a:xfrm>
                <a:off x="4599" y="2269"/>
                <a:ext cx="310" cy="49"/>
              </a:xfrm>
              <a:prstGeom prst="rect">
                <a:avLst/>
              </a:prstGeom>
              <a:solidFill>
                <a:schemeClr val="hlink"/>
              </a:solidFill>
              <a:ln w="12700">
                <a:noFill/>
                <a:miter lim="800000"/>
                <a:headEnd/>
                <a:tailEnd/>
              </a:ln>
              <a:effectLst/>
            </p:spPr>
            <p:txBody>
              <a:bodyPr wrap="none" anchor="ctr">
                <a:prstTxWarp prst="textNoShape">
                  <a:avLst/>
                </a:prstTxWarp>
              </a:bodyPr>
              <a:lstStyle/>
              <a:p>
                <a:pPr algn="ctr"/>
                <a:endParaRPr lang="en-US" sz="2400">
                  <a:latin typeface="Times New Roman" pitchFamily="-84" charset="0"/>
                </a:endParaRPr>
              </a:p>
            </p:txBody>
          </p:sp>
          <p:sp>
            <p:nvSpPr>
              <p:cNvPr id="602184" name="Oval 72"/>
              <p:cNvSpPr>
                <a:spLocks noChangeArrowheads="1"/>
              </p:cNvSpPr>
              <p:nvPr/>
            </p:nvSpPr>
            <p:spPr bwMode="auto">
              <a:xfrm>
                <a:off x="4596" y="2210"/>
                <a:ext cx="313" cy="95"/>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602185" name="Rectangle 73"/>
              <p:cNvSpPr>
                <a:spLocks noChangeArrowheads="1"/>
              </p:cNvSpPr>
              <p:nvPr/>
            </p:nvSpPr>
            <p:spPr bwMode="auto">
              <a:xfrm>
                <a:off x="4683" y="2223"/>
                <a:ext cx="142" cy="110"/>
              </a:xfrm>
              <a:prstGeom prst="rect">
                <a:avLst/>
              </a:prstGeom>
              <a:solidFill>
                <a:schemeClr val="hlink"/>
              </a:solidFill>
              <a:ln w="9525">
                <a:noFill/>
                <a:miter lim="800000"/>
                <a:headEnd/>
                <a:tailEnd/>
              </a:ln>
              <a:effectLst/>
            </p:spPr>
            <p:txBody>
              <a:bodyPr wrap="none" anchor="ctr">
                <a:prstTxWarp prst="textNoShape">
                  <a:avLst/>
                </a:prstTxWarp>
              </a:bodyPr>
              <a:lstStyle/>
              <a:p>
                <a:endParaRPr lang="en-US"/>
              </a:p>
            </p:txBody>
          </p:sp>
          <p:sp>
            <p:nvSpPr>
              <p:cNvPr id="602186" name="Text Box 74"/>
              <p:cNvSpPr txBox="1">
                <a:spLocks noChangeArrowheads="1"/>
              </p:cNvSpPr>
              <p:nvPr/>
            </p:nvSpPr>
            <p:spPr bwMode="auto">
              <a:xfrm>
                <a:off x="4603" y="2162"/>
                <a:ext cx="309" cy="250"/>
              </a:xfrm>
              <a:prstGeom prst="rect">
                <a:avLst/>
              </a:prstGeom>
              <a:noFill/>
              <a:ln w="9525">
                <a:noFill/>
                <a:miter lim="800000"/>
                <a:headEnd/>
                <a:tailEnd/>
              </a:ln>
              <a:effectLst/>
            </p:spPr>
            <p:txBody>
              <a:bodyPr wrap="none">
                <a:prstTxWarp prst="textNoShape">
                  <a:avLst/>
                </a:prstTxWarp>
                <a:spAutoFit/>
              </a:bodyPr>
              <a:lstStyle/>
              <a:p>
                <a:pPr algn="ctr"/>
                <a:r>
                  <a:rPr lang="en-US" sz="2000"/>
                  <a:t>2b</a:t>
                </a:r>
                <a:endParaRPr lang="en-US" sz="2400">
                  <a:latin typeface="Times New Roman" pitchFamily="-84" charset="0"/>
                </a:endParaRPr>
              </a:p>
            </p:txBody>
          </p:sp>
        </p:grpSp>
        <p:grpSp>
          <p:nvGrpSpPr>
            <p:cNvPr id="7" name="Group 75"/>
            <p:cNvGrpSpPr>
              <a:grpSpLocks/>
            </p:cNvGrpSpPr>
            <p:nvPr/>
          </p:nvGrpSpPr>
          <p:grpSpPr bwMode="auto">
            <a:xfrm>
              <a:off x="2016" y="1980"/>
              <a:ext cx="316" cy="250"/>
              <a:chOff x="2016" y="1980"/>
              <a:chExt cx="316" cy="250"/>
            </a:xfrm>
          </p:grpSpPr>
          <p:sp>
            <p:nvSpPr>
              <p:cNvPr id="602188" name="Oval 76"/>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602189" name="Line 77"/>
              <p:cNvSpPr>
                <a:spLocks noChangeShapeType="1"/>
              </p:cNvSpPr>
              <p:nvPr/>
            </p:nvSpPr>
            <p:spPr bwMode="auto">
              <a:xfrm>
                <a:off x="2019" y="2095"/>
                <a:ext cx="0" cy="5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602190" name="Line 78"/>
              <p:cNvSpPr>
                <a:spLocks noChangeShapeType="1"/>
              </p:cNvSpPr>
              <p:nvPr/>
            </p:nvSpPr>
            <p:spPr bwMode="auto">
              <a:xfrm>
                <a:off x="2332" y="2095"/>
                <a:ext cx="0" cy="5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602191" name="Rectangle 79"/>
              <p:cNvSpPr>
                <a:spLocks noChangeArrowheads="1"/>
              </p:cNvSpPr>
              <p:nvPr/>
            </p:nvSpPr>
            <p:spPr bwMode="auto">
              <a:xfrm>
                <a:off x="2019" y="2095"/>
                <a:ext cx="310" cy="49"/>
              </a:xfrm>
              <a:prstGeom prst="rect">
                <a:avLst/>
              </a:prstGeom>
              <a:solidFill>
                <a:schemeClr val="hlink"/>
              </a:solidFill>
              <a:ln w="12700">
                <a:noFill/>
                <a:miter lim="800000"/>
                <a:headEnd/>
                <a:tailEnd/>
              </a:ln>
              <a:effectLst/>
            </p:spPr>
            <p:txBody>
              <a:bodyPr wrap="none" anchor="ctr">
                <a:prstTxWarp prst="textNoShape">
                  <a:avLst/>
                </a:prstTxWarp>
              </a:bodyPr>
              <a:lstStyle/>
              <a:p>
                <a:pPr algn="ctr"/>
                <a:endParaRPr lang="en-US" sz="2400">
                  <a:latin typeface="Times New Roman" pitchFamily="-84" charset="0"/>
                </a:endParaRPr>
              </a:p>
            </p:txBody>
          </p:sp>
          <p:sp>
            <p:nvSpPr>
              <p:cNvPr id="602192" name="Oval 80"/>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grpSp>
            <p:nvGrpSpPr>
              <p:cNvPr id="8" name="Group 81"/>
              <p:cNvGrpSpPr>
                <a:grpSpLocks/>
              </p:cNvGrpSpPr>
              <p:nvPr/>
            </p:nvGrpSpPr>
            <p:grpSpPr bwMode="auto">
              <a:xfrm>
                <a:off x="2034" y="1980"/>
                <a:ext cx="283" cy="250"/>
                <a:chOff x="2914" y="2429"/>
                <a:chExt cx="288" cy="250"/>
              </a:xfrm>
            </p:grpSpPr>
            <p:sp>
              <p:nvSpPr>
                <p:cNvPr id="602194" name="Rectangle 82"/>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prstTxWarp prst="textNoShape">
                    <a:avLst/>
                  </a:prstTxWarp>
                </a:bodyPr>
                <a:lstStyle/>
                <a:p>
                  <a:endParaRPr lang="en-US"/>
                </a:p>
              </p:txBody>
            </p:sp>
            <p:sp>
              <p:nvSpPr>
                <p:cNvPr id="602195" name="Text Box 83"/>
                <p:cNvSpPr txBox="1">
                  <a:spLocks noChangeArrowheads="1"/>
                </p:cNvSpPr>
                <p:nvPr/>
              </p:nvSpPr>
              <p:spPr bwMode="auto">
                <a:xfrm>
                  <a:off x="2914" y="2429"/>
                  <a:ext cx="288" cy="250"/>
                </a:xfrm>
                <a:prstGeom prst="rect">
                  <a:avLst/>
                </a:prstGeom>
                <a:noFill/>
                <a:ln w="9525">
                  <a:noFill/>
                  <a:miter lim="800000"/>
                  <a:headEnd/>
                  <a:tailEnd/>
                </a:ln>
                <a:effectLst/>
              </p:spPr>
              <p:txBody>
                <a:bodyPr wrap="none">
                  <a:prstTxWarp prst="textNoShape">
                    <a:avLst/>
                  </a:prstTxWarp>
                  <a:spAutoFit/>
                </a:bodyPr>
                <a:lstStyle/>
                <a:p>
                  <a:pPr algn="ctr"/>
                  <a:r>
                    <a:rPr lang="en-US" sz="2000"/>
                    <a:t>1b</a:t>
                  </a:r>
                  <a:endParaRPr lang="en-US" sz="2400">
                    <a:latin typeface="Times New Roman" pitchFamily="-84" charset="0"/>
                  </a:endParaRPr>
                </a:p>
              </p:txBody>
            </p:sp>
          </p:grpSp>
        </p:grpSp>
        <p:grpSp>
          <p:nvGrpSpPr>
            <p:cNvPr id="9" name="Group 84"/>
            <p:cNvGrpSpPr>
              <a:grpSpLocks/>
            </p:cNvGrpSpPr>
            <p:nvPr/>
          </p:nvGrpSpPr>
          <p:grpSpPr bwMode="auto">
            <a:xfrm>
              <a:off x="428" y="1133"/>
              <a:ext cx="316" cy="250"/>
              <a:chOff x="2016" y="1980"/>
              <a:chExt cx="316" cy="250"/>
            </a:xfrm>
          </p:grpSpPr>
          <p:sp>
            <p:nvSpPr>
              <p:cNvPr id="602197" name="Oval 85"/>
              <p:cNvSpPr>
                <a:spLocks noChangeArrowheads="1"/>
              </p:cNvSpPr>
              <p:nvPr/>
            </p:nvSpPr>
            <p:spPr bwMode="auto">
              <a:xfrm>
                <a:off x="2019" y="2102"/>
                <a:ext cx="313" cy="81"/>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602198" name="Line 86"/>
              <p:cNvSpPr>
                <a:spLocks noChangeShapeType="1"/>
              </p:cNvSpPr>
              <p:nvPr/>
            </p:nvSpPr>
            <p:spPr bwMode="auto">
              <a:xfrm>
                <a:off x="2019" y="2095"/>
                <a:ext cx="0" cy="5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602199" name="Line 87"/>
              <p:cNvSpPr>
                <a:spLocks noChangeShapeType="1"/>
              </p:cNvSpPr>
              <p:nvPr/>
            </p:nvSpPr>
            <p:spPr bwMode="auto">
              <a:xfrm>
                <a:off x="2332" y="2095"/>
                <a:ext cx="0" cy="5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602200" name="Rectangle 88"/>
              <p:cNvSpPr>
                <a:spLocks noChangeArrowheads="1"/>
              </p:cNvSpPr>
              <p:nvPr/>
            </p:nvSpPr>
            <p:spPr bwMode="auto">
              <a:xfrm>
                <a:off x="2019" y="2095"/>
                <a:ext cx="310" cy="49"/>
              </a:xfrm>
              <a:prstGeom prst="rect">
                <a:avLst/>
              </a:prstGeom>
              <a:solidFill>
                <a:schemeClr val="hlink"/>
              </a:solidFill>
              <a:ln w="12700">
                <a:noFill/>
                <a:miter lim="800000"/>
                <a:headEnd/>
                <a:tailEnd/>
              </a:ln>
              <a:effectLst/>
            </p:spPr>
            <p:txBody>
              <a:bodyPr wrap="none" anchor="ctr">
                <a:prstTxWarp prst="textNoShape">
                  <a:avLst/>
                </a:prstTxWarp>
              </a:bodyPr>
              <a:lstStyle/>
              <a:p>
                <a:pPr algn="ctr"/>
                <a:endParaRPr lang="en-US" sz="2400">
                  <a:latin typeface="Times New Roman" pitchFamily="-84" charset="0"/>
                </a:endParaRPr>
              </a:p>
            </p:txBody>
          </p:sp>
          <p:sp>
            <p:nvSpPr>
              <p:cNvPr id="602201" name="Oval 89"/>
              <p:cNvSpPr>
                <a:spLocks noChangeArrowheads="1"/>
              </p:cNvSpPr>
              <p:nvPr/>
            </p:nvSpPr>
            <p:spPr bwMode="auto">
              <a:xfrm>
                <a:off x="2016" y="2036"/>
                <a:ext cx="313" cy="95"/>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grpSp>
            <p:nvGrpSpPr>
              <p:cNvPr id="10" name="Group 90"/>
              <p:cNvGrpSpPr>
                <a:grpSpLocks/>
              </p:cNvGrpSpPr>
              <p:nvPr/>
            </p:nvGrpSpPr>
            <p:grpSpPr bwMode="auto">
              <a:xfrm>
                <a:off x="2027" y="1980"/>
                <a:ext cx="296" cy="250"/>
                <a:chOff x="2907" y="2429"/>
                <a:chExt cx="301" cy="250"/>
              </a:xfrm>
            </p:grpSpPr>
            <p:sp>
              <p:nvSpPr>
                <p:cNvPr id="602203" name="Rectangle 91"/>
                <p:cNvSpPr>
                  <a:spLocks noChangeArrowheads="1"/>
                </p:cNvSpPr>
                <p:nvPr/>
              </p:nvSpPr>
              <p:spPr bwMode="auto">
                <a:xfrm>
                  <a:off x="2982" y="2490"/>
                  <a:ext cx="144" cy="132"/>
                </a:xfrm>
                <a:prstGeom prst="rect">
                  <a:avLst/>
                </a:prstGeom>
                <a:solidFill>
                  <a:schemeClr val="hlink"/>
                </a:solidFill>
                <a:ln w="9525">
                  <a:noFill/>
                  <a:miter lim="800000"/>
                  <a:headEnd/>
                  <a:tailEnd/>
                </a:ln>
                <a:effectLst/>
              </p:spPr>
              <p:txBody>
                <a:bodyPr wrap="none" anchor="ctr">
                  <a:prstTxWarp prst="textNoShape">
                    <a:avLst/>
                  </a:prstTxWarp>
                </a:bodyPr>
                <a:lstStyle/>
                <a:p>
                  <a:endParaRPr lang="en-US"/>
                </a:p>
              </p:txBody>
            </p:sp>
            <p:sp>
              <p:nvSpPr>
                <p:cNvPr id="602204" name="Text Box 92"/>
                <p:cNvSpPr txBox="1">
                  <a:spLocks noChangeArrowheads="1"/>
                </p:cNvSpPr>
                <p:nvPr/>
              </p:nvSpPr>
              <p:spPr bwMode="auto">
                <a:xfrm>
                  <a:off x="2907" y="2429"/>
                  <a:ext cx="301" cy="250"/>
                </a:xfrm>
                <a:prstGeom prst="rect">
                  <a:avLst/>
                </a:prstGeom>
                <a:noFill/>
                <a:ln w="9525">
                  <a:noFill/>
                  <a:miter lim="800000"/>
                  <a:headEnd/>
                  <a:tailEnd/>
                </a:ln>
                <a:effectLst/>
              </p:spPr>
              <p:txBody>
                <a:bodyPr wrap="none">
                  <a:prstTxWarp prst="textNoShape">
                    <a:avLst/>
                  </a:prstTxWarp>
                  <a:spAutoFit/>
                </a:bodyPr>
                <a:lstStyle/>
                <a:p>
                  <a:pPr algn="ctr"/>
                  <a:r>
                    <a:rPr lang="en-US" sz="2000"/>
                    <a:t>3c</a:t>
                  </a:r>
                  <a:endParaRPr lang="en-US" sz="2400">
                    <a:latin typeface="Times New Roman" pitchFamily="-84" charset="0"/>
                  </a:endParaRPr>
                </a:p>
              </p:txBody>
            </p:sp>
          </p:grpSp>
        </p:grpSp>
        <p:sp>
          <p:nvSpPr>
            <p:cNvPr id="602205" name="Line 93"/>
            <p:cNvSpPr>
              <a:spLocks noChangeShapeType="1"/>
            </p:cNvSpPr>
            <p:nvPr/>
          </p:nvSpPr>
          <p:spPr bwMode="auto">
            <a:xfrm flipH="1">
              <a:off x="1372" y="1872"/>
              <a:ext cx="93" cy="102"/>
            </a:xfrm>
            <a:prstGeom prst="line">
              <a:avLst/>
            </a:prstGeom>
            <a:noFill/>
            <a:ln w="25400">
              <a:solidFill>
                <a:schemeClr val="tx1"/>
              </a:solidFill>
              <a:prstDash val="sysDot"/>
              <a:round/>
              <a:headEnd/>
              <a:tailEnd/>
            </a:ln>
            <a:effectLst/>
          </p:spPr>
          <p:txBody>
            <a:bodyPr>
              <a:prstTxWarp prst="textNoShape">
                <a:avLst/>
              </a:prstTxWarp>
            </a:bodyPr>
            <a:lstStyle/>
            <a:p>
              <a:endParaRPr lang="en-US"/>
            </a:p>
          </p:txBody>
        </p:sp>
        <p:sp>
          <p:nvSpPr>
            <p:cNvPr id="602206" name="Line 94"/>
            <p:cNvSpPr>
              <a:spLocks noChangeShapeType="1"/>
            </p:cNvSpPr>
            <p:nvPr/>
          </p:nvSpPr>
          <p:spPr bwMode="auto">
            <a:xfrm>
              <a:off x="1626" y="1897"/>
              <a:ext cx="0" cy="246"/>
            </a:xfrm>
            <a:prstGeom prst="line">
              <a:avLst/>
            </a:prstGeom>
            <a:noFill/>
            <a:ln w="25400">
              <a:solidFill>
                <a:schemeClr val="tx1"/>
              </a:solidFill>
              <a:prstDash val="sysDot"/>
              <a:round/>
              <a:headEnd/>
              <a:tailEnd/>
            </a:ln>
            <a:effectLst/>
          </p:spPr>
          <p:txBody>
            <a:bodyPr>
              <a:prstTxWarp prst="textNoShape">
                <a:avLst/>
              </a:prstTxWarp>
            </a:bodyPr>
            <a:lstStyle/>
            <a:p>
              <a:endParaRPr lang="en-US"/>
            </a:p>
          </p:txBody>
        </p:sp>
        <p:sp>
          <p:nvSpPr>
            <p:cNvPr id="602207" name="Line 95"/>
            <p:cNvSpPr>
              <a:spLocks noChangeShapeType="1"/>
            </p:cNvSpPr>
            <p:nvPr/>
          </p:nvSpPr>
          <p:spPr bwMode="auto">
            <a:xfrm>
              <a:off x="1728" y="1864"/>
              <a:ext cx="313" cy="211"/>
            </a:xfrm>
            <a:prstGeom prst="line">
              <a:avLst/>
            </a:prstGeom>
            <a:noFill/>
            <a:ln w="25400">
              <a:solidFill>
                <a:schemeClr val="tx1"/>
              </a:solidFill>
              <a:prstDash val="sysDot"/>
              <a:round/>
              <a:headEnd/>
              <a:tailEnd/>
            </a:ln>
            <a:effectLst/>
          </p:spPr>
          <p:txBody>
            <a:bodyPr>
              <a:prstTxWarp prst="textNoShape">
                <a:avLst/>
              </a:prstTxWarp>
            </a:bodyPr>
            <a:lstStyle/>
            <a:p>
              <a:endParaRPr lang="en-US"/>
            </a:p>
          </p:txBody>
        </p:sp>
        <p:sp>
          <p:nvSpPr>
            <p:cNvPr id="602208" name="Line 96"/>
            <p:cNvSpPr>
              <a:spLocks noChangeShapeType="1"/>
            </p:cNvSpPr>
            <p:nvPr/>
          </p:nvSpPr>
          <p:spPr bwMode="auto">
            <a:xfrm flipH="1">
              <a:off x="1804" y="2152"/>
              <a:ext cx="237" cy="76"/>
            </a:xfrm>
            <a:prstGeom prst="line">
              <a:avLst/>
            </a:prstGeom>
            <a:noFill/>
            <a:ln w="25400">
              <a:solidFill>
                <a:schemeClr val="tx1"/>
              </a:solidFill>
              <a:prstDash val="sysDot"/>
              <a:round/>
              <a:headEnd/>
              <a:tailEnd/>
            </a:ln>
            <a:effectLst/>
          </p:spPr>
          <p:txBody>
            <a:bodyPr>
              <a:prstTxWarp prst="textNoShape">
                <a:avLst/>
              </a:prstTxWarp>
            </a:bodyPr>
            <a:lstStyle/>
            <a:p>
              <a:endParaRPr lang="en-US"/>
            </a:p>
          </p:txBody>
        </p:sp>
        <p:sp>
          <p:nvSpPr>
            <p:cNvPr id="602209" name="Line 97"/>
            <p:cNvSpPr>
              <a:spLocks noChangeShapeType="1"/>
            </p:cNvSpPr>
            <p:nvPr/>
          </p:nvSpPr>
          <p:spPr bwMode="auto">
            <a:xfrm flipH="1" flipV="1">
              <a:off x="1440" y="2041"/>
              <a:ext cx="568" cy="51"/>
            </a:xfrm>
            <a:prstGeom prst="line">
              <a:avLst/>
            </a:prstGeom>
            <a:noFill/>
            <a:ln w="25400">
              <a:solidFill>
                <a:schemeClr val="tx1"/>
              </a:solidFill>
              <a:prstDash val="sysDot"/>
              <a:round/>
              <a:headEnd/>
              <a:tailEnd/>
            </a:ln>
            <a:effectLst/>
          </p:spPr>
          <p:txBody>
            <a:bodyPr>
              <a:prstTxWarp prst="textNoShape">
                <a:avLst/>
              </a:prstTxWarp>
            </a:bodyPr>
            <a:lstStyle/>
            <a:p>
              <a:endParaRPr lang="en-US"/>
            </a:p>
          </p:txBody>
        </p:sp>
        <p:sp>
          <p:nvSpPr>
            <p:cNvPr id="602210" name="Line 98"/>
            <p:cNvSpPr>
              <a:spLocks noChangeShapeType="1"/>
            </p:cNvSpPr>
            <p:nvPr/>
          </p:nvSpPr>
          <p:spPr bwMode="auto">
            <a:xfrm flipV="1">
              <a:off x="3185" y="1465"/>
              <a:ext cx="220" cy="85"/>
            </a:xfrm>
            <a:prstGeom prst="line">
              <a:avLst/>
            </a:prstGeom>
            <a:noFill/>
            <a:ln w="25400">
              <a:solidFill>
                <a:schemeClr val="tx1"/>
              </a:solidFill>
              <a:prstDash val="sysDot"/>
              <a:round/>
              <a:headEnd/>
              <a:tailEnd/>
            </a:ln>
            <a:effectLst/>
          </p:spPr>
          <p:txBody>
            <a:bodyPr>
              <a:prstTxWarp prst="textNoShape">
                <a:avLst/>
              </a:prstTxWarp>
            </a:bodyPr>
            <a:lstStyle/>
            <a:p>
              <a:endParaRPr lang="en-US"/>
            </a:p>
          </p:txBody>
        </p:sp>
        <p:sp>
          <p:nvSpPr>
            <p:cNvPr id="602211" name="Line 99"/>
            <p:cNvSpPr>
              <a:spLocks noChangeShapeType="1"/>
            </p:cNvSpPr>
            <p:nvPr/>
          </p:nvSpPr>
          <p:spPr bwMode="auto">
            <a:xfrm>
              <a:off x="2948" y="2499"/>
              <a:ext cx="483" cy="0"/>
            </a:xfrm>
            <a:prstGeom prst="line">
              <a:avLst/>
            </a:prstGeom>
            <a:noFill/>
            <a:ln w="25400">
              <a:solidFill>
                <a:schemeClr val="tx1"/>
              </a:solidFill>
              <a:prstDash val="dash"/>
              <a:round/>
              <a:headEnd/>
              <a:tailEnd/>
            </a:ln>
            <a:effectLst/>
          </p:spPr>
          <p:txBody>
            <a:bodyPr>
              <a:prstTxWarp prst="textNoShape">
                <a:avLst/>
              </a:prstTxWarp>
            </a:bodyPr>
            <a:lstStyle/>
            <a:p>
              <a:endParaRPr lang="en-US"/>
            </a:p>
          </p:txBody>
        </p:sp>
        <p:sp>
          <p:nvSpPr>
            <p:cNvPr id="602212" name="Line 100"/>
            <p:cNvSpPr>
              <a:spLocks noChangeShapeType="1"/>
            </p:cNvSpPr>
            <p:nvPr/>
          </p:nvSpPr>
          <p:spPr bwMode="auto">
            <a:xfrm>
              <a:off x="2960" y="2697"/>
              <a:ext cx="483" cy="0"/>
            </a:xfrm>
            <a:prstGeom prst="line">
              <a:avLst/>
            </a:prstGeom>
            <a:noFill/>
            <a:ln w="25400">
              <a:solidFill>
                <a:schemeClr val="tx1"/>
              </a:solidFill>
              <a:prstDash val="sysDot"/>
              <a:round/>
              <a:headEnd/>
              <a:tailEnd/>
            </a:ln>
            <a:effectLst/>
          </p:spPr>
          <p:txBody>
            <a:bodyPr>
              <a:prstTxWarp prst="textNoShape">
                <a:avLst/>
              </a:prstTxWarp>
            </a:bodyPr>
            <a:lstStyle/>
            <a:p>
              <a:endParaRPr lang="en-US"/>
            </a:p>
          </p:txBody>
        </p:sp>
        <p:sp>
          <p:nvSpPr>
            <p:cNvPr id="602213" name="Text Box 101"/>
            <p:cNvSpPr txBox="1">
              <a:spLocks noChangeArrowheads="1"/>
            </p:cNvSpPr>
            <p:nvPr/>
          </p:nvSpPr>
          <p:spPr bwMode="auto">
            <a:xfrm>
              <a:off x="3483" y="2364"/>
              <a:ext cx="790" cy="192"/>
            </a:xfrm>
            <a:prstGeom prst="rect">
              <a:avLst/>
            </a:prstGeom>
            <a:noFill/>
            <a:ln w="9525">
              <a:noFill/>
              <a:miter lim="800000"/>
              <a:headEnd/>
              <a:tailEnd/>
            </a:ln>
            <a:effectLst/>
          </p:spPr>
          <p:txBody>
            <a:bodyPr wrap="none">
              <a:prstTxWarp prst="textNoShape">
                <a:avLst/>
              </a:prstTxWarp>
              <a:spAutoFit/>
            </a:bodyPr>
            <a:lstStyle/>
            <a:p>
              <a:pPr eaLnBrk="1" hangingPunct="1"/>
              <a:r>
                <a:rPr lang="en-US" sz="1400"/>
                <a:t>eBGP session</a:t>
              </a:r>
            </a:p>
          </p:txBody>
        </p:sp>
        <p:sp>
          <p:nvSpPr>
            <p:cNvPr id="602214" name="Text Box 102"/>
            <p:cNvSpPr txBox="1">
              <a:spLocks noChangeArrowheads="1"/>
            </p:cNvSpPr>
            <p:nvPr/>
          </p:nvSpPr>
          <p:spPr bwMode="auto">
            <a:xfrm>
              <a:off x="3500" y="2584"/>
              <a:ext cx="760" cy="192"/>
            </a:xfrm>
            <a:prstGeom prst="rect">
              <a:avLst/>
            </a:prstGeom>
            <a:noFill/>
            <a:ln w="9525">
              <a:noFill/>
              <a:miter lim="800000"/>
              <a:headEnd/>
              <a:tailEnd/>
            </a:ln>
            <a:effectLst/>
          </p:spPr>
          <p:txBody>
            <a:bodyPr wrap="none">
              <a:prstTxWarp prst="textNoShape">
                <a:avLst/>
              </a:prstTxWarp>
              <a:spAutoFit/>
            </a:bodyPr>
            <a:lstStyle/>
            <a:p>
              <a:pPr eaLnBrk="1" hangingPunct="1"/>
              <a:r>
                <a:rPr lang="en-US" sz="1400"/>
                <a:t>iBGP session</a:t>
              </a:r>
            </a:p>
          </p:txBody>
        </p:sp>
        <p:sp>
          <p:nvSpPr>
            <p:cNvPr id="602215" name="Line 103"/>
            <p:cNvSpPr>
              <a:spLocks noChangeShapeType="1"/>
            </p:cNvSpPr>
            <p:nvPr/>
          </p:nvSpPr>
          <p:spPr bwMode="auto">
            <a:xfrm flipH="1" flipV="1">
              <a:off x="695" y="1313"/>
              <a:ext cx="152" cy="110"/>
            </a:xfrm>
            <a:prstGeom prst="line">
              <a:avLst/>
            </a:prstGeom>
            <a:noFill/>
            <a:ln w="25400">
              <a:solidFill>
                <a:schemeClr val="tx1"/>
              </a:solidFill>
              <a:prstDash val="sysDot"/>
              <a:round/>
              <a:headEnd/>
              <a:tailEnd/>
            </a:ln>
            <a:effectLst/>
          </p:spPr>
          <p:txBody>
            <a:bodyPr>
              <a:prstTxWarp prst="textNoShape">
                <a:avLst/>
              </a:prstTxWarp>
            </a:bodyPr>
            <a:lstStyle/>
            <a:p>
              <a:endParaRPr lang="en-US"/>
            </a:p>
          </p:txBody>
        </p:sp>
        <p:sp>
          <p:nvSpPr>
            <p:cNvPr id="602216" name="Line 104"/>
            <p:cNvSpPr>
              <a:spLocks noChangeShapeType="1"/>
            </p:cNvSpPr>
            <p:nvPr/>
          </p:nvSpPr>
          <p:spPr bwMode="auto">
            <a:xfrm flipH="1">
              <a:off x="424" y="1330"/>
              <a:ext cx="93" cy="237"/>
            </a:xfrm>
            <a:prstGeom prst="line">
              <a:avLst/>
            </a:prstGeom>
            <a:noFill/>
            <a:ln w="25400">
              <a:solidFill>
                <a:schemeClr val="tx1"/>
              </a:solidFill>
              <a:prstDash val="sysDot"/>
              <a:round/>
              <a:headEnd/>
              <a:tailEnd/>
            </a:ln>
            <a:effectLst/>
          </p:spPr>
          <p:txBody>
            <a:bodyPr>
              <a:prstTxWarp prst="textNoShape">
                <a:avLst/>
              </a:prstTxWarp>
            </a:bodyPr>
            <a:lstStyle/>
            <a:p>
              <a:endParaRPr lang="en-US"/>
            </a:p>
          </p:txBody>
        </p:sp>
        <p:sp>
          <p:nvSpPr>
            <p:cNvPr id="602217" name="Line 105"/>
            <p:cNvSpPr>
              <a:spLocks noChangeShapeType="1"/>
            </p:cNvSpPr>
            <p:nvPr/>
          </p:nvSpPr>
          <p:spPr bwMode="auto">
            <a:xfrm>
              <a:off x="3625" y="1508"/>
              <a:ext cx="43" cy="144"/>
            </a:xfrm>
            <a:prstGeom prst="line">
              <a:avLst/>
            </a:prstGeom>
            <a:noFill/>
            <a:ln w="25400">
              <a:solidFill>
                <a:schemeClr val="tx1"/>
              </a:solidFill>
              <a:prstDash val="sysDot"/>
              <a:round/>
              <a:headEnd/>
              <a:tailEnd/>
            </a:ln>
            <a:effectLst/>
          </p:spPr>
          <p:txBody>
            <a:bodyPr>
              <a:prstTxWarp prst="textNoShape">
                <a:avLst/>
              </a:prstTxWarp>
            </a:bodyPr>
            <a:lstStyle/>
            <a:p>
              <a:endParaRPr lang="en-US"/>
            </a:p>
          </p:txBody>
        </p:sp>
        <p:sp>
          <p:nvSpPr>
            <p:cNvPr id="602218" name="Line 106"/>
            <p:cNvSpPr>
              <a:spLocks noChangeShapeType="1"/>
            </p:cNvSpPr>
            <p:nvPr/>
          </p:nvSpPr>
          <p:spPr bwMode="auto">
            <a:xfrm>
              <a:off x="1381" y="2092"/>
              <a:ext cx="127" cy="85"/>
            </a:xfrm>
            <a:prstGeom prst="line">
              <a:avLst/>
            </a:prstGeom>
            <a:noFill/>
            <a:ln w="25400">
              <a:solidFill>
                <a:schemeClr val="tx1"/>
              </a:solidFill>
              <a:prstDash val="sysDot"/>
              <a:round/>
              <a:headEnd/>
              <a:tailEnd/>
            </a:ln>
            <a:effectLst/>
          </p:spPr>
          <p:txBody>
            <a:bodyPr>
              <a:prstTxWarp prst="textNoShape">
                <a:avLst/>
              </a:prstTxWarp>
            </a:bodyPr>
            <a:lstStyle/>
            <a:p>
              <a:endParaRPr lang="en-US"/>
            </a:p>
          </p:txBody>
        </p:sp>
      </p:grpSp>
      <p:sp>
        <p:nvSpPr>
          <p:cNvPr id="108" name="Slide Number Placeholder 107"/>
          <p:cNvSpPr>
            <a:spLocks noGrp="1"/>
          </p:cNvSpPr>
          <p:nvPr>
            <p:ph type="sldNum" sz="quarter" idx="12"/>
          </p:nvPr>
        </p:nvSpPr>
        <p:spPr/>
        <p:txBody>
          <a:bodyPr/>
          <a:lstStyle/>
          <a:p>
            <a:fld id="{F4E9DE0C-EFE3-CE47-9792-88F31C147F5B}" type="slidenum">
              <a:rPr lang="en-US" smtClean="0"/>
              <a:pPr/>
              <a:t>54</a:t>
            </a:fld>
            <a:endParaRPr lang="en-US"/>
          </a:p>
        </p:txBody>
      </p:sp>
    </p:spTree>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z="3600"/>
              <a:t>DNS: Domain Name System</a:t>
            </a:r>
            <a:endParaRPr lang="en-US"/>
          </a:p>
        </p:txBody>
      </p:sp>
      <p:sp>
        <p:nvSpPr>
          <p:cNvPr id="6147" name="Rectangle 3"/>
          <p:cNvSpPr>
            <a:spLocks noGrp="1" noChangeArrowheads="1"/>
          </p:cNvSpPr>
          <p:nvPr>
            <p:ph sz="half" idx="1"/>
          </p:nvPr>
        </p:nvSpPr>
        <p:spPr/>
        <p:txBody>
          <a:bodyPr/>
          <a:lstStyle/>
          <a:p>
            <a:pPr>
              <a:buFont typeface="ZapfDingbats" charset="2"/>
              <a:buNone/>
            </a:pPr>
            <a:r>
              <a:rPr lang="en-US" sz="2400" dirty="0">
                <a:solidFill>
                  <a:srgbClr val="FF0000"/>
                </a:solidFill>
              </a:rPr>
              <a:t>People:</a:t>
            </a:r>
            <a:r>
              <a:rPr lang="en-US" sz="2400" dirty="0"/>
              <a:t> many identifiers:</a:t>
            </a:r>
          </a:p>
          <a:p>
            <a:pPr lvl="1"/>
            <a:r>
              <a:rPr lang="en-US" sz="2000" dirty="0"/>
              <a:t>SSN, name, passport #</a:t>
            </a:r>
          </a:p>
          <a:p>
            <a:pPr>
              <a:buFont typeface="ZapfDingbats" charset="2"/>
              <a:buNone/>
            </a:pPr>
            <a:r>
              <a:rPr lang="en-US" sz="2400" dirty="0">
                <a:solidFill>
                  <a:srgbClr val="FF0000"/>
                </a:solidFill>
              </a:rPr>
              <a:t>Internet hosts, routers:</a:t>
            </a:r>
            <a:endParaRPr lang="en-US" sz="2400" dirty="0"/>
          </a:p>
          <a:p>
            <a:pPr lvl="1"/>
            <a:r>
              <a:rPr lang="en-US" sz="2000" dirty="0"/>
              <a:t>IP address (32 bit) - used for addressing </a:t>
            </a:r>
            <a:r>
              <a:rPr lang="en-US" sz="2000" dirty="0" err="1"/>
              <a:t>datagrams</a:t>
            </a:r>
            <a:endParaRPr lang="en-US" sz="2000" dirty="0"/>
          </a:p>
          <a:p>
            <a:pPr lvl="1"/>
            <a:r>
              <a:rPr lang="en-US" sz="2000" dirty="0"/>
              <a:t>“name”, e.g., </a:t>
            </a:r>
            <a:r>
              <a:rPr lang="en-US" sz="2000" dirty="0" smtClean="0"/>
              <a:t>www.eecs.umich.edu </a:t>
            </a:r>
            <a:r>
              <a:rPr lang="en-US" sz="2000" dirty="0"/>
              <a:t>- used by humans</a:t>
            </a:r>
          </a:p>
          <a:p>
            <a:pPr>
              <a:buFont typeface="ZapfDingbats" charset="2"/>
              <a:buNone/>
            </a:pPr>
            <a:r>
              <a:rPr lang="en-US" sz="2400" u="sng" dirty="0">
                <a:solidFill>
                  <a:srgbClr val="FF0000"/>
                </a:solidFill>
              </a:rPr>
              <a:t>Q:</a:t>
            </a:r>
            <a:r>
              <a:rPr lang="en-US" sz="2400" dirty="0"/>
              <a:t> map between IP addresses and name ?</a:t>
            </a:r>
          </a:p>
        </p:txBody>
      </p:sp>
      <p:sp>
        <p:nvSpPr>
          <p:cNvPr id="6148" name="Rectangle 4"/>
          <p:cNvSpPr>
            <a:spLocks noGrp="1" noChangeArrowheads="1"/>
          </p:cNvSpPr>
          <p:nvPr>
            <p:ph sz="half" idx="2"/>
          </p:nvPr>
        </p:nvSpPr>
        <p:spPr>
          <a:xfrm>
            <a:off x="4495800" y="1600200"/>
            <a:ext cx="4152900" cy="4648200"/>
          </a:xfrm>
        </p:spPr>
        <p:txBody>
          <a:bodyPr/>
          <a:lstStyle/>
          <a:p>
            <a:pPr>
              <a:buFont typeface="ZapfDingbats" charset="2"/>
              <a:buNone/>
            </a:pPr>
            <a:r>
              <a:rPr lang="en-US" sz="2400">
                <a:solidFill>
                  <a:srgbClr val="FF0000"/>
                </a:solidFill>
              </a:rPr>
              <a:t>Domain Name System:</a:t>
            </a:r>
            <a:endParaRPr lang="en-US" sz="2400"/>
          </a:p>
          <a:p>
            <a:r>
              <a:rPr lang="en-US" sz="2000" i="1">
                <a:solidFill>
                  <a:schemeClr val="accent2"/>
                </a:solidFill>
              </a:rPr>
              <a:t>distributed database</a:t>
            </a:r>
            <a:r>
              <a:rPr lang="en-US" sz="2000"/>
              <a:t> implemented in hierarchy of many </a:t>
            </a:r>
            <a:r>
              <a:rPr lang="en-US" sz="2000" i="1">
                <a:solidFill>
                  <a:schemeClr val="accent2"/>
                </a:solidFill>
              </a:rPr>
              <a:t>name servers</a:t>
            </a:r>
            <a:endParaRPr lang="en-US" sz="2000"/>
          </a:p>
          <a:p>
            <a:r>
              <a:rPr lang="en-US" sz="2000" i="1">
                <a:solidFill>
                  <a:schemeClr val="accent2"/>
                </a:solidFill>
              </a:rPr>
              <a:t>application-layer protocol</a:t>
            </a:r>
            <a:r>
              <a:rPr lang="en-US" sz="2000"/>
              <a:t> host, routers, name servers to communicate to </a:t>
            </a:r>
            <a:r>
              <a:rPr lang="en-US" sz="2000" i="1">
                <a:solidFill>
                  <a:schemeClr val="accent2"/>
                </a:solidFill>
              </a:rPr>
              <a:t>resolve</a:t>
            </a:r>
            <a:r>
              <a:rPr lang="en-US" sz="2000">
                <a:solidFill>
                  <a:schemeClr val="accent2"/>
                </a:solidFill>
              </a:rPr>
              <a:t> </a:t>
            </a:r>
            <a:r>
              <a:rPr lang="en-US" sz="2000"/>
              <a:t>names (address/name translation)</a:t>
            </a:r>
          </a:p>
          <a:p>
            <a:pPr lvl="1"/>
            <a:r>
              <a:rPr lang="en-US" sz="2000"/>
              <a:t>note: core Internet function, implemented as application-layer protocol</a:t>
            </a:r>
          </a:p>
          <a:p>
            <a:pPr lvl="1"/>
            <a:r>
              <a:rPr lang="en-US" sz="2000"/>
              <a:t>complexity at network’s “edge”</a:t>
            </a:r>
            <a:endParaRPr lang="en-US" sz="1800"/>
          </a:p>
        </p:txBody>
      </p:sp>
      <p:sp>
        <p:nvSpPr>
          <p:cNvPr id="6" name="Slide Number Placeholder 5"/>
          <p:cNvSpPr>
            <a:spLocks noGrp="1"/>
          </p:cNvSpPr>
          <p:nvPr>
            <p:ph type="sldNum" sz="quarter" idx="12"/>
          </p:nvPr>
        </p:nvSpPr>
        <p:spPr/>
        <p:txBody>
          <a:bodyPr/>
          <a:lstStyle/>
          <a:p>
            <a:fld id="{F4E9DE0C-EFE3-CE47-9792-88F31C147F5B}" type="slidenum">
              <a:rPr lang="en-US" smtClean="0"/>
              <a:pPr/>
              <a:t>55</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sz="3600"/>
              <a:t>DNS name servers</a:t>
            </a:r>
            <a:endParaRPr lang="en-US"/>
          </a:p>
        </p:txBody>
      </p:sp>
      <p:sp>
        <p:nvSpPr>
          <p:cNvPr id="7171" name="Rectangle 3"/>
          <p:cNvSpPr>
            <a:spLocks noGrp="1" noChangeArrowheads="1"/>
          </p:cNvSpPr>
          <p:nvPr>
            <p:ph sz="half" idx="1"/>
          </p:nvPr>
        </p:nvSpPr>
        <p:spPr>
          <a:xfrm>
            <a:off x="4610100" y="1466850"/>
            <a:ext cx="4200525" cy="4648200"/>
          </a:xfrm>
        </p:spPr>
        <p:txBody>
          <a:bodyPr/>
          <a:lstStyle/>
          <a:p>
            <a:r>
              <a:rPr lang="en-US" sz="2400" dirty="0"/>
              <a:t>no server has all name-to-IP address mappings</a:t>
            </a:r>
          </a:p>
          <a:p>
            <a:pPr>
              <a:buFont typeface="ZapfDingbats" pitchFamily="82" charset="2"/>
              <a:buNone/>
            </a:pPr>
            <a:r>
              <a:rPr lang="en-US" sz="2400" dirty="0">
                <a:solidFill>
                  <a:srgbClr val="FF0000"/>
                </a:solidFill>
              </a:rPr>
              <a:t>local name servers:</a:t>
            </a:r>
            <a:endParaRPr lang="en-US" sz="2400" dirty="0"/>
          </a:p>
          <a:p>
            <a:pPr lvl="1"/>
            <a:r>
              <a:rPr lang="en-US" sz="2000" dirty="0"/>
              <a:t>each ISP, company has </a:t>
            </a:r>
            <a:r>
              <a:rPr lang="en-US" sz="2000" i="1" dirty="0">
                <a:solidFill>
                  <a:schemeClr val="accent2"/>
                </a:solidFill>
              </a:rPr>
              <a:t>local (default) name server</a:t>
            </a:r>
            <a:endParaRPr lang="en-US" sz="2000" dirty="0"/>
          </a:p>
          <a:p>
            <a:pPr lvl="1"/>
            <a:r>
              <a:rPr lang="en-US" sz="2000" dirty="0"/>
              <a:t>host DNS query first goes to local name server</a:t>
            </a:r>
          </a:p>
          <a:p>
            <a:pPr>
              <a:buFont typeface="ZapfDingbats" pitchFamily="82" charset="2"/>
              <a:buNone/>
            </a:pPr>
            <a:r>
              <a:rPr lang="en-US" sz="2400" dirty="0">
                <a:solidFill>
                  <a:srgbClr val="FF0000"/>
                </a:solidFill>
              </a:rPr>
              <a:t>authoritative name server:</a:t>
            </a:r>
            <a:endParaRPr lang="en-US" sz="2400" dirty="0"/>
          </a:p>
          <a:p>
            <a:pPr lvl="1"/>
            <a:r>
              <a:rPr lang="en-US" sz="2000" dirty="0"/>
              <a:t>for a host: stores that host’s IP address, name</a:t>
            </a:r>
          </a:p>
          <a:p>
            <a:pPr lvl="1"/>
            <a:r>
              <a:rPr lang="en-US" sz="2000" dirty="0"/>
              <a:t>can perform name/address translation for that host’s name </a:t>
            </a:r>
          </a:p>
        </p:txBody>
      </p:sp>
      <p:sp>
        <p:nvSpPr>
          <p:cNvPr id="7172" name="Rectangle 4"/>
          <p:cNvSpPr>
            <a:spLocks noGrp="1" noChangeArrowheads="1"/>
          </p:cNvSpPr>
          <p:nvPr>
            <p:ph sz="half" idx="2"/>
          </p:nvPr>
        </p:nvSpPr>
        <p:spPr>
          <a:xfrm>
            <a:off x="476250" y="1504950"/>
            <a:ext cx="4191000" cy="4648200"/>
          </a:xfrm>
        </p:spPr>
        <p:txBody>
          <a:bodyPr/>
          <a:lstStyle/>
          <a:p>
            <a:pPr>
              <a:buFont typeface="ZapfDingbats" pitchFamily="82" charset="2"/>
              <a:buNone/>
            </a:pPr>
            <a:r>
              <a:rPr lang="en-US" sz="2400" dirty="0">
                <a:solidFill>
                  <a:srgbClr val="FF0000"/>
                </a:solidFill>
              </a:rPr>
              <a:t>Why not centralize DNS?</a:t>
            </a:r>
          </a:p>
          <a:p>
            <a:r>
              <a:rPr lang="en-US" sz="2400" dirty="0"/>
              <a:t>single point of failure</a:t>
            </a:r>
          </a:p>
          <a:p>
            <a:r>
              <a:rPr lang="en-US" sz="2400" dirty="0"/>
              <a:t>traffic volume</a:t>
            </a:r>
          </a:p>
          <a:p>
            <a:r>
              <a:rPr lang="en-US" sz="2400" dirty="0"/>
              <a:t>distant centralized database</a:t>
            </a:r>
            <a:endParaRPr lang="en-US" sz="2400" dirty="0" smtClean="0"/>
          </a:p>
          <a:p>
            <a:r>
              <a:rPr lang="en-US" sz="2400" dirty="0" smtClean="0"/>
              <a:t>Maintenance</a:t>
            </a:r>
          </a:p>
          <a:p>
            <a:pPr>
              <a:buFont typeface="ZapfDingbats" pitchFamily="82" charset="2"/>
              <a:buNone/>
            </a:pPr>
            <a:r>
              <a:rPr lang="en-US" sz="2400" dirty="0" smtClean="0"/>
              <a:t>doesn’t </a:t>
            </a:r>
            <a:r>
              <a:rPr lang="en-US" sz="2400" i="1" dirty="0"/>
              <a:t>scale!</a:t>
            </a:r>
            <a:endParaRPr lang="en-US" sz="2400" dirty="0"/>
          </a:p>
        </p:txBody>
      </p:sp>
      <p:pic>
        <p:nvPicPr>
          <p:cNvPr id="9" name="Picture 8" descr="top_records_requested_20120411.png"/>
          <p:cNvPicPr>
            <a:picLocks noChangeAspect="1"/>
          </p:cNvPicPr>
          <p:nvPr/>
        </p:nvPicPr>
        <p:blipFill>
          <a:blip r:embed="rId2"/>
          <a:stretch>
            <a:fillRect/>
          </a:stretch>
        </p:blipFill>
        <p:spPr>
          <a:xfrm>
            <a:off x="130175" y="4116068"/>
            <a:ext cx="4479925" cy="2605407"/>
          </a:xfrm>
          <a:prstGeom prst="rect">
            <a:avLst/>
          </a:prstGeom>
        </p:spPr>
      </p:pic>
      <p:sp>
        <p:nvSpPr>
          <p:cNvPr id="7" name="Slide Number Placeholder 6"/>
          <p:cNvSpPr>
            <a:spLocks noGrp="1"/>
          </p:cNvSpPr>
          <p:nvPr>
            <p:ph type="sldNum" sz="quarter" idx="12"/>
          </p:nvPr>
        </p:nvSpPr>
        <p:spPr/>
        <p:txBody>
          <a:bodyPr/>
          <a:lstStyle/>
          <a:p>
            <a:fld id="{F4E9DE0C-EFE3-CE47-9792-88F31C147F5B}" type="slidenum">
              <a:rPr lang="en-US" smtClean="0"/>
              <a:pPr/>
              <a:t>56</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178594" y="89297"/>
            <a:ext cx="7161609" cy="910828"/>
          </a:xfrm>
          <a:ln/>
        </p:spPr>
        <p:txBody>
          <a:bodyPr/>
          <a:lstStyle/>
          <a:p>
            <a:r>
              <a:rPr lang="en-US"/>
              <a:t>DNS Hierarchical Name Space</a:t>
            </a:r>
          </a:p>
        </p:txBody>
      </p:sp>
      <p:sp>
        <p:nvSpPr>
          <p:cNvPr id="3074" name="Oval 2"/>
          <p:cNvSpPr>
            <a:spLocks/>
          </p:cNvSpPr>
          <p:nvPr/>
        </p:nvSpPr>
        <p:spPr bwMode="auto">
          <a:xfrm>
            <a:off x="357188" y="1958950"/>
            <a:ext cx="562570" cy="575965"/>
          </a:xfrm>
          <a:prstGeom prst="ellips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3075" name="Rectangle 3"/>
          <p:cNvSpPr>
            <a:spLocks/>
          </p:cNvSpPr>
          <p:nvPr/>
        </p:nvSpPr>
        <p:spPr bwMode="auto">
          <a:xfrm>
            <a:off x="341560" y="2043782"/>
            <a:ext cx="472687" cy="261610"/>
          </a:xfrm>
          <a:prstGeom prst="rect">
            <a:avLst/>
          </a:prstGeom>
          <a:noFill/>
          <a:ln w="9525" cap="flat">
            <a:noFill/>
            <a:miter lim="800000"/>
            <a:headEnd type="none" w="med" len="med"/>
            <a:tailEnd type="none" w="med" len="med"/>
          </a:ln>
        </p:spPr>
        <p:txBody>
          <a:bodyPr wrap="none" lIns="0" tIns="0" rIns="40638" bIns="0" anchor="ctr">
            <a:prstTxWarp prst="textNoShape">
              <a:avLst/>
            </a:prstTxWarp>
            <a:spAutoFit/>
          </a:bodyPr>
          <a:lstStyle/>
          <a:p>
            <a:pPr marL="40182"/>
            <a:r>
              <a:rPr lang="en-US" sz="1700" dirty="0">
                <a:solidFill>
                  <a:schemeClr val="tx1"/>
                </a:solidFill>
                <a:ea typeface="Gill Sans" pitchFamily="20" charset="0"/>
                <a:cs typeface="Gill Sans" pitchFamily="20" charset="0"/>
              </a:rPr>
              <a:t>.com</a:t>
            </a:r>
          </a:p>
        </p:txBody>
      </p:sp>
      <p:sp>
        <p:nvSpPr>
          <p:cNvPr id="3076" name="Oval 4"/>
          <p:cNvSpPr>
            <a:spLocks/>
          </p:cNvSpPr>
          <p:nvPr/>
        </p:nvSpPr>
        <p:spPr bwMode="auto">
          <a:xfrm>
            <a:off x="1138535" y="1958950"/>
            <a:ext cx="563687" cy="575965"/>
          </a:xfrm>
          <a:prstGeom prst="ellips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3077" name="Rectangle 5"/>
          <p:cNvSpPr>
            <a:spLocks/>
          </p:cNvSpPr>
          <p:nvPr/>
        </p:nvSpPr>
        <p:spPr bwMode="auto">
          <a:xfrm>
            <a:off x="1159744" y="2043782"/>
            <a:ext cx="413395" cy="261610"/>
          </a:xfrm>
          <a:prstGeom prst="rect">
            <a:avLst/>
          </a:prstGeom>
          <a:noFill/>
          <a:ln w="9525" cap="flat">
            <a:noFill/>
            <a:miter lim="800000"/>
            <a:headEnd type="none" w="med" len="med"/>
            <a:tailEnd type="none" w="med" len="med"/>
          </a:ln>
        </p:spPr>
        <p:txBody>
          <a:bodyPr wrap="none" lIns="0" tIns="0" rIns="40638" bIns="0" anchor="ctr">
            <a:prstTxWarp prst="textNoShape">
              <a:avLst/>
            </a:prstTxWarp>
            <a:spAutoFit/>
          </a:bodyPr>
          <a:lstStyle/>
          <a:p>
            <a:pPr marL="40182"/>
            <a:r>
              <a:rPr lang="en-US" sz="1700" dirty="0">
                <a:solidFill>
                  <a:srgbClr val="FF0000"/>
                </a:solidFill>
                <a:ea typeface="Gill Sans" pitchFamily="20" charset="0"/>
                <a:cs typeface="Gill Sans" pitchFamily="20" charset="0"/>
              </a:rPr>
              <a:t>.</a:t>
            </a:r>
            <a:r>
              <a:rPr lang="en-US" sz="1700" dirty="0" err="1">
                <a:solidFill>
                  <a:srgbClr val="FF0000"/>
                </a:solidFill>
                <a:ea typeface="Gill Sans" pitchFamily="20" charset="0"/>
                <a:cs typeface="Gill Sans" pitchFamily="20" charset="0"/>
              </a:rPr>
              <a:t>edu</a:t>
            </a:r>
            <a:endParaRPr lang="en-US" sz="1700" dirty="0">
              <a:solidFill>
                <a:srgbClr val="FF0000"/>
              </a:solidFill>
              <a:ea typeface="Gill Sans" pitchFamily="20" charset="0"/>
              <a:cs typeface="Gill Sans" pitchFamily="20" charset="0"/>
            </a:endParaRPr>
          </a:p>
        </p:txBody>
      </p:sp>
      <p:sp>
        <p:nvSpPr>
          <p:cNvPr id="3078" name="Oval 6"/>
          <p:cNvSpPr>
            <a:spLocks/>
          </p:cNvSpPr>
          <p:nvPr/>
        </p:nvSpPr>
        <p:spPr bwMode="auto">
          <a:xfrm>
            <a:off x="2029271" y="2201168"/>
            <a:ext cx="89297" cy="89297"/>
          </a:xfrm>
          <a:prstGeom prst="ellips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3079" name="Oval 7"/>
          <p:cNvSpPr>
            <a:spLocks/>
          </p:cNvSpPr>
          <p:nvPr/>
        </p:nvSpPr>
        <p:spPr bwMode="auto">
          <a:xfrm>
            <a:off x="2244700" y="2201168"/>
            <a:ext cx="89297" cy="89297"/>
          </a:xfrm>
          <a:prstGeom prst="ellips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3080" name="Oval 8"/>
          <p:cNvSpPr>
            <a:spLocks/>
          </p:cNvSpPr>
          <p:nvPr/>
        </p:nvSpPr>
        <p:spPr bwMode="auto">
          <a:xfrm>
            <a:off x="2464594" y="2201168"/>
            <a:ext cx="89297" cy="89297"/>
          </a:xfrm>
          <a:prstGeom prst="ellips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3081" name="Oval 9"/>
          <p:cNvSpPr>
            <a:spLocks/>
          </p:cNvSpPr>
          <p:nvPr/>
        </p:nvSpPr>
        <p:spPr bwMode="auto">
          <a:xfrm>
            <a:off x="2936752" y="1958950"/>
            <a:ext cx="563686" cy="575965"/>
          </a:xfrm>
          <a:prstGeom prst="ellips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3082" name="Rectangle 10"/>
          <p:cNvSpPr>
            <a:spLocks/>
          </p:cNvSpPr>
          <p:nvPr/>
        </p:nvSpPr>
        <p:spPr bwMode="auto">
          <a:xfrm>
            <a:off x="2985865" y="2043782"/>
            <a:ext cx="400108" cy="261610"/>
          </a:xfrm>
          <a:prstGeom prst="rect">
            <a:avLst/>
          </a:prstGeom>
          <a:noFill/>
          <a:ln w="9525" cap="flat">
            <a:noFill/>
            <a:miter lim="800000"/>
            <a:headEnd type="none" w="med" len="med"/>
            <a:tailEnd type="none" w="med" len="med"/>
          </a:ln>
        </p:spPr>
        <p:txBody>
          <a:bodyPr wrap="none" lIns="0" tIns="0" rIns="40638" bIns="0" anchor="ctr">
            <a:prstTxWarp prst="textNoShape">
              <a:avLst/>
            </a:prstTxWarp>
            <a:spAutoFit/>
          </a:bodyPr>
          <a:lstStyle/>
          <a:p>
            <a:pPr marL="40182"/>
            <a:r>
              <a:rPr lang="en-US" sz="1700" dirty="0">
                <a:solidFill>
                  <a:schemeClr val="tx1"/>
                </a:solidFill>
                <a:ea typeface="Gill Sans" pitchFamily="20" charset="0"/>
                <a:cs typeface="Gill Sans" pitchFamily="20" charset="0"/>
              </a:rPr>
              <a:t>.org</a:t>
            </a:r>
          </a:p>
        </p:txBody>
      </p:sp>
      <p:sp>
        <p:nvSpPr>
          <p:cNvPr id="3083" name="Rectangle 11"/>
          <p:cNvSpPr>
            <a:spLocks/>
          </p:cNvSpPr>
          <p:nvPr/>
        </p:nvSpPr>
        <p:spPr bwMode="auto">
          <a:xfrm>
            <a:off x="255613" y="1884164"/>
            <a:ext cx="3405559" cy="759023"/>
          </a:xfrm>
          <a:prstGeom prst="rect">
            <a:avLst/>
          </a:prstGeom>
          <a:noFill/>
          <a:ln w="9525" cap="flat">
            <a:solidFill>
              <a:schemeClr val="tx1"/>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3084" name="Oval 12"/>
          <p:cNvSpPr>
            <a:spLocks/>
          </p:cNvSpPr>
          <p:nvPr/>
        </p:nvSpPr>
        <p:spPr bwMode="auto">
          <a:xfrm>
            <a:off x="4094262" y="1958950"/>
            <a:ext cx="563687" cy="575965"/>
          </a:xfrm>
          <a:prstGeom prst="ellips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3085" name="Rectangle 13"/>
          <p:cNvSpPr>
            <a:spLocks/>
          </p:cNvSpPr>
          <p:nvPr/>
        </p:nvSpPr>
        <p:spPr bwMode="auto">
          <a:xfrm>
            <a:off x="4194721" y="2043782"/>
            <a:ext cx="277353" cy="261610"/>
          </a:xfrm>
          <a:prstGeom prst="rect">
            <a:avLst/>
          </a:prstGeom>
          <a:noFill/>
          <a:ln w="9525" cap="flat">
            <a:noFill/>
            <a:miter lim="800000"/>
            <a:headEnd type="none" w="med" len="med"/>
            <a:tailEnd type="none" w="med" len="med"/>
          </a:ln>
        </p:spPr>
        <p:txBody>
          <a:bodyPr wrap="none" lIns="0" tIns="0" rIns="40638" bIns="0" anchor="ctr">
            <a:prstTxWarp prst="textNoShape">
              <a:avLst/>
            </a:prstTxWarp>
            <a:spAutoFit/>
          </a:bodyPr>
          <a:lstStyle/>
          <a:p>
            <a:pPr marL="40182"/>
            <a:r>
              <a:rPr lang="en-US" sz="1700" dirty="0">
                <a:solidFill>
                  <a:schemeClr val="tx1"/>
                </a:solidFill>
                <a:ea typeface="Gill Sans" pitchFamily="20" charset="0"/>
                <a:cs typeface="Gill Sans" pitchFamily="20" charset="0"/>
              </a:rPr>
              <a:t>.ac</a:t>
            </a:r>
          </a:p>
        </p:txBody>
      </p:sp>
      <p:sp>
        <p:nvSpPr>
          <p:cNvPr id="3086" name="Oval 14"/>
          <p:cNvSpPr>
            <a:spLocks/>
          </p:cNvSpPr>
          <p:nvPr/>
        </p:nvSpPr>
        <p:spPr bwMode="auto">
          <a:xfrm>
            <a:off x="5932662" y="1958950"/>
            <a:ext cx="563686" cy="575965"/>
          </a:xfrm>
          <a:prstGeom prst="ellips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3087" name="Rectangle 15"/>
          <p:cNvSpPr>
            <a:spLocks/>
          </p:cNvSpPr>
          <p:nvPr/>
        </p:nvSpPr>
        <p:spPr bwMode="auto">
          <a:xfrm>
            <a:off x="5992937" y="2041550"/>
            <a:ext cx="302262" cy="261610"/>
          </a:xfrm>
          <a:prstGeom prst="rect">
            <a:avLst/>
          </a:prstGeom>
          <a:noFill/>
          <a:ln w="9525" cap="flat">
            <a:noFill/>
            <a:miter lim="800000"/>
            <a:headEnd type="none" w="med" len="med"/>
            <a:tailEnd type="none" w="med" len="med"/>
          </a:ln>
        </p:spPr>
        <p:txBody>
          <a:bodyPr wrap="none" lIns="0" tIns="0" rIns="40638" bIns="0" anchor="ctr">
            <a:prstTxWarp prst="textNoShape">
              <a:avLst/>
            </a:prstTxWarp>
            <a:spAutoFit/>
          </a:bodyPr>
          <a:lstStyle/>
          <a:p>
            <a:pPr marL="40182"/>
            <a:r>
              <a:rPr lang="en-US" sz="1700" dirty="0">
                <a:solidFill>
                  <a:srgbClr val="0066FF"/>
                </a:solidFill>
                <a:ea typeface="Gill Sans" pitchFamily="20" charset="0"/>
                <a:cs typeface="Gill Sans" pitchFamily="20" charset="0"/>
              </a:rPr>
              <a:t>.</a:t>
            </a:r>
            <a:r>
              <a:rPr lang="en-US" sz="1700" dirty="0" err="1">
                <a:solidFill>
                  <a:srgbClr val="0066FF"/>
                </a:solidFill>
                <a:ea typeface="Gill Sans" pitchFamily="20" charset="0"/>
                <a:cs typeface="Gill Sans" pitchFamily="20" charset="0"/>
              </a:rPr>
              <a:t>uk</a:t>
            </a:r>
            <a:endParaRPr lang="en-US" sz="1700" dirty="0">
              <a:solidFill>
                <a:srgbClr val="0066FF"/>
              </a:solidFill>
              <a:ea typeface="Gill Sans" pitchFamily="20" charset="0"/>
              <a:cs typeface="Gill Sans" pitchFamily="20" charset="0"/>
            </a:endParaRPr>
          </a:p>
        </p:txBody>
      </p:sp>
      <p:sp>
        <p:nvSpPr>
          <p:cNvPr id="3088" name="Oval 16"/>
          <p:cNvSpPr>
            <a:spLocks/>
          </p:cNvSpPr>
          <p:nvPr/>
        </p:nvSpPr>
        <p:spPr bwMode="auto">
          <a:xfrm>
            <a:off x="5008439" y="2230189"/>
            <a:ext cx="89297" cy="89297"/>
          </a:xfrm>
          <a:prstGeom prst="ellips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3089" name="Oval 17"/>
          <p:cNvSpPr>
            <a:spLocks/>
          </p:cNvSpPr>
          <p:nvPr/>
        </p:nvSpPr>
        <p:spPr bwMode="auto">
          <a:xfrm>
            <a:off x="5224984" y="2230189"/>
            <a:ext cx="89297" cy="89297"/>
          </a:xfrm>
          <a:prstGeom prst="ellips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3090" name="Oval 18"/>
          <p:cNvSpPr>
            <a:spLocks/>
          </p:cNvSpPr>
          <p:nvPr/>
        </p:nvSpPr>
        <p:spPr bwMode="auto">
          <a:xfrm>
            <a:off x="5441529" y="2230189"/>
            <a:ext cx="89297" cy="89297"/>
          </a:xfrm>
          <a:prstGeom prst="ellips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3091" name="Oval 19"/>
          <p:cNvSpPr>
            <a:spLocks/>
          </p:cNvSpPr>
          <p:nvPr/>
        </p:nvSpPr>
        <p:spPr bwMode="auto">
          <a:xfrm>
            <a:off x="6677174" y="1958950"/>
            <a:ext cx="563687" cy="575965"/>
          </a:xfrm>
          <a:prstGeom prst="ellips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3092" name="Rectangle 20"/>
          <p:cNvSpPr>
            <a:spLocks/>
          </p:cNvSpPr>
          <p:nvPr/>
        </p:nvSpPr>
        <p:spPr bwMode="auto">
          <a:xfrm>
            <a:off x="6746379" y="2029271"/>
            <a:ext cx="348811" cy="261610"/>
          </a:xfrm>
          <a:prstGeom prst="rect">
            <a:avLst/>
          </a:prstGeom>
          <a:noFill/>
          <a:ln w="9525" cap="flat">
            <a:noFill/>
            <a:miter lim="800000"/>
            <a:headEnd type="none" w="med" len="med"/>
            <a:tailEnd type="none" w="med" len="med"/>
          </a:ln>
        </p:spPr>
        <p:txBody>
          <a:bodyPr wrap="none" lIns="0" tIns="0" rIns="40638" bIns="0" anchor="ctr">
            <a:prstTxWarp prst="textNoShape">
              <a:avLst/>
            </a:prstTxWarp>
            <a:spAutoFit/>
          </a:bodyPr>
          <a:lstStyle/>
          <a:p>
            <a:pPr marL="40182"/>
            <a:r>
              <a:rPr lang="en-US" sz="1700" dirty="0">
                <a:solidFill>
                  <a:schemeClr val="tx1"/>
                </a:solidFill>
                <a:ea typeface="Gill Sans" pitchFamily="20" charset="0"/>
                <a:cs typeface="Gill Sans" pitchFamily="20" charset="0"/>
              </a:rPr>
              <a:t>.</a:t>
            </a:r>
            <a:r>
              <a:rPr lang="en-US" sz="1700" dirty="0" err="1">
                <a:solidFill>
                  <a:schemeClr val="tx1"/>
                </a:solidFill>
                <a:ea typeface="Gill Sans" pitchFamily="20" charset="0"/>
                <a:cs typeface="Gill Sans" pitchFamily="20" charset="0"/>
              </a:rPr>
              <a:t>zw</a:t>
            </a:r>
            <a:endParaRPr lang="en-US" sz="1700" dirty="0">
              <a:solidFill>
                <a:schemeClr val="tx1"/>
              </a:solidFill>
              <a:ea typeface="Gill Sans" pitchFamily="20" charset="0"/>
              <a:cs typeface="Gill Sans" pitchFamily="20" charset="0"/>
            </a:endParaRPr>
          </a:p>
        </p:txBody>
      </p:sp>
      <p:sp>
        <p:nvSpPr>
          <p:cNvPr id="3093" name="Rectangle 21"/>
          <p:cNvSpPr>
            <a:spLocks/>
          </p:cNvSpPr>
          <p:nvPr/>
        </p:nvSpPr>
        <p:spPr bwMode="auto">
          <a:xfrm>
            <a:off x="3996036" y="1884164"/>
            <a:ext cx="3404443" cy="759023"/>
          </a:xfrm>
          <a:prstGeom prst="rect">
            <a:avLst/>
          </a:prstGeom>
          <a:noFill/>
          <a:ln w="9525" cap="flat">
            <a:solidFill>
              <a:schemeClr val="tx1"/>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3094" name="Oval 22"/>
          <p:cNvSpPr>
            <a:spLocks/>
          </p:cNvSpPr>
          <p:nvPr/>
        </p:nvSpPr>
        <p:spPr bwMode="auto">
          <a:xfrm>
            <a:off x="8018859" y="1958950"/>
            <a:ext cx="563687" cy="575965"/>
          </a:xfrm>
          <a:prstGeom prst="ellips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3095" name="Rectangle 23"/>
          <p:cNvSpPr>
            <a:spLocks/>
          </p:cNvSpPr>
          <p:nvPr/>
        </p:nvSpPr>
        <p:spPr bwMode="auto">
          <a:xfrm>
            <a:off x="8011046" y="2030388"/>
            <a:ext cx="470239" cy="261610"/>
          </a:xfrm>
          <a:prstGeom prst="rect">
            <a:avLst/>
          </a:prstGeom>
          <a:noFill/>
          <a:ln w="9525" cap="flat">
            <a:noFill/>
            <a:miter lim="800000"/>
            <a:headEnd type="none" w="med" len="med"/>
            <a:tailEnd type="none" w="med" len="med"/>
          </a:ln>
        </p:spPr>
        <p:txBody>
          <a:bodyPr wrap="none" lIns="0" tIns="0" rIns="40638" bIns="0" anchor="ctr">
            <a:prstTxWarp prst="textNoShape">
              <a:avLst/>
            </a:prstTxWarp>
            <a:spAutoFit/>
          </a:bodyPr>
          <a:lstStyle/>
          <a:p>
            <a:pPr marL="40182"/>
            <a:r>
              <a:rPr lang="en-US" sz="1700" dirty="0">
                <a:solidFill>
                  <a:srgbClr val="114FFB"/>
                </a:solidFill>
                <a:ea typeface="Gill Sans" pitchFamily="20" charset="0"/>
                <a:cs typeface="Gill Sans" pitchFamily="20" charset="0"/>
              </a:rPr>
              <a:t>.</a:t>
            </a:r>
            <a:r>
              <a:rPr lang="en-US" sz="1700" dirty="0" err="1">
                <a:solidFill>
                  <a:srgbClr val="114FFB"/>
                </a:solidFill>
                <a:ea typeface="Gill Sans" pitchFamily="20" charset="0"/>
                <a:cs typeface="Gill Sans" pitchFamily="20" charset="0"/>
              </a:rPr>
              <a:t>arpa</a:t>
            </a:r>
            <a:endParaRPr lang="en-US" sz="1700" dirty="0">
              <a:solidFill>
                <a:srgbClr val="114FFB"/>
              </a:solidFill>
              <a:ea typeface="Gill Sans" pitchFamily="20" charset="0"/>
              <a:cs typeface="Gill Sans" pitchFamily="20" charset="0"/>
            </a:endParaRPr>
          </a:p>
        </p:txBody>
      </p:sp>
      <p:sp>
        <p:nvSpPr>
          <p:cNvPr id="3096" name="Oval 24"/>
          <p:cNvSpPr>
            <a:spLocks/>
          </p:cNvSpPr>
          <p:nvPr/>
        </p:nvSpPr>
        <p:spPr bwMode="auto">
          <a:xfrm>
            <a:off x="4334248" y="1016869"/>
            <a:ext cx="563686" cy="577081"/>
          </a:xfrm>
          <a:prstGeom prst="ellips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3097" name="Rectangle 25"/>
          <p:cNvSpPr>
            <a:spLocks/>
          </p:cNvSpPr>
          <p:nvPr/>
        </p:nvSpPr>
        <p:spPr bwMode="auto">
          <a:xfrm>
            <a:off x="4886772" y="919758"/>
            <a:ext cx="1299373" cy="261610"/>
          </a:xfrm>
          <a:prstGeom prst="rect">
            <a:avLst/>
          </a:prstGeom>
          <a:noFill/>
          <a:ln w="9525" cap="flat">
            <a:noFill/>
            <a:miter lim="800000"/>
            <a:headEnd type="none" w="med" len="med"/>
            <a:tailEnd type="none" w="med" len="med"/>
          </a:ln>
        </p:spPr>
        <p:txBody>
          <a:bodyPr wrap="none" lIns="0" tIns="0" rIns="40638" bIns="0" anchor="ctr">
            <a:prstTxWarp prst="textNoShape">
              <a:avLst/>
            </a:prstTxWarp>
            <a:spAutoFit/>
          </a:bodyPr>
          <a:lstStyle/>
          <a:p>
            <a:pPr marL="40182"/>
            <a:r>
              <a:rPr lang="en-US" sz="1700" dirty="0">
                <a:solidFill>
                  <a:schemeClr val="tx1"/>
                </a:solidFill>
                <a:ea typeface="Gill Sans" pitchFamily="20" charset="0"/>
                <a:cs typeface="Gill Sans" pitchFamily="20" charset="0"/>
              </a:rPr>
              <a:t>unnamed root</a:t>
            </a:r>
          </a:p>
        </p:txBody>
      </p:sp>
      <p:sp>
        <p:nvSpPr>
          <p:cNvPr id="3098" name="Line 26"/>
          <p:cNvSpPr>
            <a:spLocks noChangeShapeType="1"/>
          </p:cNvSpPr>
          <p:nvPr/>
        </p:nvSpPr>
        <p:spPr bwMode="auto">
          <a:xfrm flipH="1">
            <a:off x="612800" y="1362894"/>
            <a:ext cx="3740423" cy="607219"/>
          </a:xfrm>
          <a:prstGeom prst="lin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3099" name="Line 27"/>
          <p:cNvSpPr>
            <a:spLocks noChangeShapeType="1"/>
          </p:cNvSpPr>
          <p:nvPr/>
        </p:nvSpPr>
        <p:spPr bwMode="auto">
          <a:xfrm flipH="1">
            <a:off x="1443261" y="1464469"/>
            <a:ext cx="2951262" cy="512341"/>
          </a:xfrm>
          <a:prstGeom prst="lin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3100" name="Line 28"/>
          <p:cNvSpPr>
            <a:spLocks noChangeShapeType="1"/>
          </p:cNvSpPr>
          <p:nvPr/>
        </p:nvSpPr>
        <p:spPr bwMode="auto">
          <a:xfrm flipH="1">
            <a:off x="3218037" y="1530325"/>
            <a:ext cx="1204391" cy="442020"/>
          </a:xfrm>
          <a:prstGeom prst="lin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3101" name="Line 29"/>
          <p:cNvSpPr>
            <a:spLocks noChangeShapeType="1"/>
          </p:cNvSpPr>
          <p:nvPr/>
        </p:nvSpPr>
        <p:spPr bwMode="auto">
          <a:xfrm flipH="1">
            <a:off x="4381128" y="1583904"/>
            <a:ext cx="235520" cy="375047"/>
          </a:xfrm>
          <a:prstGeom prst="lin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3102" name="Line 30"/>
          <p:cNvSpPr>
            <a:spLocks noChangeShapeType="1"/>
          </p:cNvSpPr>
          <p:nvPr/>
        </p:nvSpPr>
        <p:spPr bwMode="auto">
          <a:xfrm>
            <a:off x="4880075" y="1348383"/>
            <a:ext cx="3324076" cy="623962"/>
          </a:xfrm>
          <a:prstGeom prst="lin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3103" name="Line 31"/>
          <p:cNvSpPr>
            <a:spLocks noChangeShapeType="1"/>
          </p:cNvSpPr>
          <p:nvPr/>
        </p:nvSpPr>
        <p:spPr bwMode="auto">
          <a:xfrm>
            <a:off x="4838775" y="1464469"/>
            <a:ext cx="2119684" cy="512341"/>
          </a:xfrm>
          <a:prstGeom prst="lin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3104" name="Line 32"/>
          <p:cNvSpPr>
            <a:spLocks noChangeShapeType="1"/>
          </p:cNvSpPr>
          <p:nvPr/>
        </p:nvSpPr>
        <p:spPr bwMode="auto">
          <a:xfrm>
            <a:off x="4782964" y="1543721"/>
            <a:ext cx="1345034" cy="443135"/>
          </a:xfrm>
          <a:prstGeom prst="lin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3105" name="Oval 33"/>
          <p:cNvSpPr>
            <a:spLocks/>
          </p:cNvSpPr>
          <p:nvPr/>
        </p:nvSpPr>
        <p:spPr bwMode="auto">
          <a:xfrm>
            <a:off x="1149697" y="2911078"/>
            <a:ext cx="563687" cy="575965"/>
          </a:xfrm>
          <a:prstGeom prst="ellips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3106" name="Oval 34"/>
          <p:cNvSpPr>
            <a:spLocks/>
          </p:cNvSpPr>
          <p:nvPr/>
        </p:nvSpPr>
        <p:spPr bwMode="auto">
          <a:xfrm>
            <a:off x="692051" y="3884414"/>
            <a:ext cx="563687" cy="575965"/>
          </a:xfrm>
          <a:prstGeom prst="ellips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3107" name="Oval 35"/>
          <p:cNvSpPr>
            <a:spLocks/>
          </p:cNvSpPr>
          <p:nvPr/>
        </p:nvSpPr>
        <p:spPr bwMode="auto">
          <a:xfrm>
            <a:off x="1703338" y="3884414"/>
            <a:ext cx="563687" cy="575965"/>
          </a:xfrm>
          <a:prstGeom prst="ellips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3108" name="Oval 36"/>
          <p:cNvSpPr>
            <a:spLocks/>
          </p:cNvSpPr>
          <p:nvPr/>
        </p:nvSpPr>
        <p:spPr bwMode="auto">
          <a:xfrm>
            <a:off x="5932662" y="2922240"/>
            <a:ext cx="563686" cy="575965"/>
          </a:xfrm>
          <a:prstGeom prst="ellips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3109" name="Oval 37"/>
          <p:cNvSpPr>
            <a:spLocks/>
          </p:cNvSpPr>
          <p:nvPr/>
        </p:nvSpPr>
        <p:spPr bwMode="auto">
          <a:xfrm>
            <a:off x="5932662" y="3902273"/>
            <a:ext cx="563686" cy="575965"/>
          </a:xfrm>
          <a:prstGeom prst="ellips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3110" name="Oval 38"/>
          <p:cNvSpPr>
            <a:spLocks/>
          </p:cNvSpPr>
          <p:nvPr/>
        </p:nvSpPr>
        <p:spPr bwMode="auto">
          <a:xfrm>
            <a:off x="5932662" y="4862215"/>
            <a:ext cx="563686" cy="575965"/>
          </a:xfrm>
          <a:prstGeom prst="ellips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3111" name="Oval 39"/>
          <p:cNvSpPr>
            <a:spLocks/>
          </p:cNvSpPr>
          <p:nvPr/>
        </p:nvSpPr>
        <p:spPr bwMode="auto">
          <a:xfrm>
            <a:off x="1745754" y="4847704"/>
            <a:ext cx="563687" cy="575965"/>
          </a:xfrm>
          <a:prstGeom prst="ellips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3112" name="Oval 40"/>
          <p:cNvSpPr>
            <a:spLocks/>
          </p:cNvSpPr>
          <p:nvPr/>
        </p:nvSpPr>
        <p:spPr bwMode="auto">
          <a:xfrm>
            <a:off x="692051" y="4847704"/>
            <a:ext cx="563687" cy="575965"/>
          </a:xfrm>
          <a:prstGeom prst="ellips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3113" name="Oval 41"/>
          <p:cNvSpPr>
            <a:spLocks/>
          </p:cNvSpPr>
          <p:nvPr/>
        </p:nvSpPr>
        <p:spPr bwMode="auto">
          <a:xfrm>
            <a:off x="8018859" y="2911078"/>
            <a:ext cx="563687" cy="575965"/>
          </a:xfrm>
          <a:prstGeom prst="ellips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3114" name="Oval 42"/>
          <p:cNvSpPr>
            <a:spLocks/>
          </p:cNvSpPr>
          <p:nvPr/>
        </p:nvSpPr>
        <p:spPr bwMode="auto">
          <a:xfrm>
            <a:off x="8018859" y="3884414"/>
            <a:ext cx="563687" cy="575965"/>
          </a:xfrm>
          <a:prstGeom prst="ellips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3115" name="Oval 43"/>
          <p:cNvSpPr>
            <a:spLocks/>
          </p:cNvSpPr>
          <p:nvPr/>
        </p:nvSpPr>
        <p:spPr bwMode="auto">
          <a:xfrm>
            <a:off x="8018859" y="4847704"/>
            <a:ext cx="563687" cy="575965"/>
          </a:xfrm>
          <a:prstGeom prst="ellips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3116" name="Rectangle 44"/>
          <p:cNvSpPr>
            <a:spLocks/>
          </p:cNvSpPr>
          <p:nvPr/>
        </p:nvSpPr>
        <p:spPr bwMode="auto">
          <a:xfrm>
            <a:off x="1209973" y="2986980"/>
            <a:ext cx="335987" cy="261610"/>
          </a:xfrm>
          <a:prstGeom prst="rect">
            <a:avLst/>
          </a:prstGeom>
          <a:noFill/>
          <a:ln w="9525" cap="flat">
            <a:noFill/>
            <a:miter lim="800000"/>
            <a:headEnd type="none" w="med" len="med"/>
            <a:tailEnd type="none" w="med" len="med"/>
          </a:ln>
        </p:spPr>
        <p:txBody>
          <a:bodyPr wrap="none" lIns="0" tIns="0" rIns="40638" bIns="0" anchor="ctr">
            <a:prstTxWarp prst="textNoShape">
              <a:avLst/>
            </a:prstTxWarp>
            <a:spAutoFit/>
          </a:bodyPr>
          <a:lstStyle/>
          <a:p>
            <a:pPr marL="40182"/>
            <a:r>
              <a:rPr lang="en-US" sz="1700" dirty="0">
                <a:solidFill>
                  <a:srgbClr val="FF0000"/>
                </a:solidFill>
                <a:ea typeface="Gill Sans" pitchFamily="20" charset="0"/>
                <a:cs typeface="Gill Sans" pitchFamily="20" charset="0"/>
              </a:rPr>
              <a:t>bar</a:t>
            </a:r>
          </a:p>
        </p:txBody>
      </p:sp>
      <p:sp>
        <p:nvSpPr>
          <p:cNvPr id="3117" name="Rectangle 45"/>
          <p:cNvSpPr>
            <a:spLocks/>
          </p:cNvSpPr>
          <p:nvPr/>
        </p:nvSpPr>
        <p:spPr bwMode="auto">
          <a:xfrm>
            <a:off x="682006" y="3981525"/>
            <a:ext cx="464228" cy="261610"/>
          </a:xfrm>
          <a:prstGeom prst="rect">
            <a:avLst/>
          </a:prstGeom>
          <a:noFill/>
          <a:ln w="9525" cap="flat">
            <a:noFill/>
            <a:miter lim="800000"/>
            <a:headEnd type="none" w="med" len="med"/>
            <a:tailEnd type="none" w="med" len="med"/>
          </a:ln>
        </p:spPr>
        <p:txBody>
          <a:bodyPr wrap="none" lIns="0" tIns="0" rIns="40638" bIns="0" anchor="ctr">
            <a:prstTxWarp prst="textNoShape">
              <a:avLst/>
            </a:prstTxWarp>
            <a:spAutoFit/>
          </a:bodyPr>
          <a:lstStyle/>
          <a:p>
            <a:pPr marL="40182"/>
            <a:r>
              <a:rPr lang="en-US" sz="1700" dirty="0">
                <a:solidFill>
                  <a:schemeClr val="tx1"/>
                </a:solidFill>
                <a:ea typeface="Gill Sans" pitchFamily="20" charset="0"/>
                <a:cs typeface="Gill Sans" pitchFamily="20" charset="0"/>
              </a:rPr>
              <a:t>west</a:t>
            </a:r>
          </a:p>
        </p:txBody>
      </p:sp>
      <p:sp>
        <p:nvSpPr>
          <p:cNvPr id="3118" name="Rectangle 46"/>
          <p:cNvSpPr>
            <a:spLocks/>
          </p:cNvSpPr>
          <p:nvPr/>
        </p:nvSpPr>
        <p:spPr bwMode="auto">
          <a:xfrm>
            <a:off x="1704454" y="3981525"/>
            <a:ext cx="400108" cy="261610"/>
          </a:xfrm>
          <a:prstGeom prst="rect">
            <a:avLst/>
          </a:prstGeom>
          <a:noFill/>
          <a:ln w="9525" cap="flat">
            <a:noFill/>
            <a:miter lim="800000"/>
            <a:headEnd type="none" w="med" len="med"/>
            <a:tailEnd type="none" w="med" len="med"/>
          </a:ln>
        </p:spPr>
        <p:txBody>
          <a:bodyPr wrap="none" lIns="0" tIns="0" rIns="40638" bIns="0" anchor="ctr">
            <a:prstTxWarp prst="textNoShape">
              <a:avLst/>
            </a:prstTxWarp>
            <a:spAutoFit/>
          </a:bodyPr>
          <a:lstStyle/>
          <a:p>
            <a:pPr marL="40182"/>
            <a:r>
              <a:rPr lang="en-US" sz="1700" dirty="0">
                <a:solidFill>
                  <a:srgbClr val="FF0000"/>
                </a:solidFill>
                <a:ea typeface="Gill Sans" pitchFamily="20" charset="0"/>
                <a:cs typeface="Gill Sans" pitchFamily="20" charset="0"/>
              </a:rPr>
              <a:t>east</a:t>
            </a:r>
          </a:p>
        </p:txBody>
      </p:sp>
      <p:sp>
        <p:nvSpPr>
          <p:cNvPr id="3119" name="Rectangle 47"/>
          <p:cNvSpPr>
            <a:spLocks/>
          </p:cNvSpPr>
          <p:nvPr/>
        </p:nvSpPr>
        <p:spPr bwMode="auto">
          <a:xfrm>
            <a:off x="755675" y="4910212"/>
            <a:ext cx="333984" cy="261610"/>
          </a:xfrm>
          <a:prstGeom prst="rect">
            <a:avLst/>
          </a:prstGeom>
          <a:noFill/>
          <a:ln w="9525" cap="flat">
            <a:noFill/>
            <a:miter lim="800000"/>
            <a:headEnd type="none" w="med" len="med"/>
            <a:tailEnd type="none" w="med" len="med"/>
          </a:ln>
        </p:spPr>
        <p:txBody>
          <a:bodyPr wrap="none" lIns="0" tIns="0" rIns="40638" bIns="0" anchor="ctr">
            <a:prstTxWarp prst="textNoShape">
              <a:avLst/>
            </a:prstTxWarp>
            <a:spAutoFit/>
          </a:bodyPr>
          <a:lstStyle/>
          <a:p>
            <a:pPr marL="40182"/>
            <a:r>
              <a:rPr lang="en-US" sz="1700" dirty="0" err="1">
                <a:solidFill>
                  <a:schemeClr val="tx1"/>
                </a:solidFill>
                <a:ea typeface="Gill Sans" pitchFamily="20" charset="0"/>
                <a:cs typeface="Gill Sans" pitchFamily="20" charset="0"/>
              </a:rPr>
              <a:t>foo</a:t>
            </a:r>
            <a:endParaRPr lang="en-US" sz="1700" dirty="0">
              <a:solidFill>
                <a:schemeClr val="tx1"/>
              </a:solidFill>
              <a:ea typeface="Gill Sans" pitchFamily="20" charset="0"/>
              <a:cs typeface="Gill Sans" pitchFamily="20" charset="0"/>
            </a:endParaRPr>
          </a:p>
        </p:txBody>
      </p:sp>
      <p:sp>
        <p:nvSpPr>
          <p:cNvPr id="3120" name="Rectangle 48"/>
          <p:cNvSpPr>
            <a:spLocks/>
          </p:cNvSpPr>
          <p:nvPr/>
        </p:nvSpPr>
        <p:spPr bwMode="auto">
          <a:xfrm>
            <a:off x="1828354" y="4910212"/>
            <a:ext cx="297515" cy="261610"/>
          </a:xfrm>
          <a:prstGeom prst="rect">
            <a:avLst/>
          </a:prstGeom>
          <a:noFill/>
          <a:ln w="9525" cap="flat">
            <a:noFill/>
            <a:miter lim="800000"/>
            <a:headEnd type="none" w="med" len="med"/>
            <a:tailEnd type="none" w="med" len="med"/>
          </a:ln>
        </p:spPr>
        <p:txBody>
          <a:bodyPr wrap="none" lIns="0" tIns="0" rIns="40638" bIns="0" anchor="ctr">
            <a:prstTxWarp prst="textNoShape">
              <a:avLst/>
            </a:prstTxWarp>
            <a:spAutoFit/>
          </a:bodyPr>
          <a:lstStyle/>
          <a:p>
            <a:pPr marL="40182"/>
            <a:r>
              <a:rPr lang="en-US" sz="1700" dirty="0">
                <a:solidFill>
                  <a:srgbClr val="FF0000"/>
                </a:solidFill>
                <a:ea typeface="Gill Sans" pitchFamily="20" charset="0"/>
                <a:cs typeface="Gill Sans" pitchFamily="20" charset="0"/>
              </a:rPr>
              <a:t>my</a:t>
            </a:r>
          </a:p>
        </p:txBody>
      </p:sp>
      <p:sp>
        <p:nvSpPr>
          <p:cNvPr id="3121" name="Line 49"/>
          <p:cNvSpPr>
            <a:spLocks noChangeShapeType="1"/>
          </p:cNvSpPr>
          <p:nvPr/>
        </p:nvSpPr>
        <p:spPr bwMode="auto">
          <a:xfrm>
            <a:off x="1443261" y="2534916"/>
            <a:ext cx="1116" cy="372814"/>
          </a:xfrm>
          <a:prstGeom prst="lin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3122" name="Line 50"/>
          <p:cNvSpPr>
            <a:spLocks noChangeShapeType="1"/>
          </p:cNvSpPr>
          <p:nvPr/>
        </p:nvSpPr>
        <p:spPr bwMode="auto">
          <a:xfrm flipH="1">
            <a:off x="952128" y="3483695"/>
            <a:ext cx="360536" cy="401836"/>
          </a:xfrm>
          <a:prstGeom prst="lin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3123" name="Line 51"/>
          <p:cNvSpPr>
            <a:spLocks noChangeShapeType="1"/>
          </p:cNvSpPr>
          <p:nvPr/>
        </p:nvSpPr>
        <p:spPr bwMode="auto">
          <a:xfrm>
            <a:off x="1526977" y="3469184"/>
            <a:ext cx="416347" cy="428625"/>
          </a:xfrm>
          <a:prstGeom prst="lin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3124" name="Line 52"/>
          <p:cNvSpPr>
            <a:spLocks noChangeShapeType="1"/>
          </p:cNvSpPr>
          <p:nvPr/>
        </p:nvSpPr>
        <p:spPr bwMode="auto">
          <a:xfrm>
            <a:off x="973336" y="4467076"/>
            <a:ext cx="1117" cy="387326"/>
          </a:xfrm>
          <a:prstGeom prst="lin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3125" name="Line 53"/>
          <p:cNvSpPr>
            <a:spLocks noChangeShapeType="1"/>
          </p:cNvSpPr>
          <p:nvPr/>
        </p:nvSpPr>
        <p:spPr bwMode="auto">
          <a:xfrm>
            <a:off x="1999134" y="4452566"/>
            <a:ext cx="1116" cy="401836"/>
          </a:xfrm>
          <a:prstGeom prst="lin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3126" name="Line 54"/>
          <p:cNvSpPr>
            <a:spLocks noChangeShapeType="1"/>
          </p:cNvSpPr>
          <p:nvPr/>
        </p:nvSpPr>
        <p:spPr bwMode="auto">
          <a:xfrm>
            <a:off x="6213947" y="2555008"/>
            <a:ext cx="1116" cy="367233"/>
          </a:xfrm>
          <a:prstGeom prst="lin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3127" name="Line 55"/>
          <p:cNvSpPr>
            <a:spLocks noChangeShapeType="1"/>
          </p:cNvSpPr>
          <p:nvPr/>
        </p:nvSpPr>
        <p:spPr bwMode="auto">
          <a:xfrm>
            <a:off x="6215062" y="3483695"/>
            <a:ext cx="1117" cy="428625"/>
          </a:xfrm>
          <a:prstGeom prst="lin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3128" name="Line 56"/>
          <p:cNvSpPr>
            <a:spLocks noChangeShapeType="1"/>
          </p:cNvSpPr>
          <p:nvPr/>
        </p:nvSpPr>
        <p:spPr bwMode="auto">
          <a:xfrm>
            <a:off x="6215062" y="4491633"/>
            <a:ext cx="1117" cy="387326"/>
          </a:xfrm>
          <a:prstGeom prst="lin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3129" name="Oval 57"/>
          <p:cNvSpPr>
            <a:spLocks/>
          </p:cNvSpPr>
          <p:nvPr/>
        </p:nvSpPr>
        <p:spPr bwMode="auto">
          <a:xfrm>
            <a:off x="8018859" y="5775275"/>
            <a:ext cx="563687" cy="575965"/>
          </a:xfrm>
          <a:prstGeom prst="ellips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3130" name="Line 58"/>
          <p:cNvSpPr>
            <a:spLocks noChangeShapeType="1"/>
          </p:cNvSpPr>
          <p:nvPr/>
        </p:nvSpPr>
        <p:spPr bwMode="auto">
          <a:xfrm>
            <a:off x="8331398" y="2527101"/>
            <a:ext cx="1117" cy="383977"/>
          </a:xfrm>
          <a:prstGeom prst="lin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3131" name="Line 59"/>
          <p:cNvSpPr>
            <a:spLocks noChangeShapeType="1"/>
          </p:cNvSpPr>
          <p:nvPr/>
        </p:nvSpPr>
        <p:spPr bwMode="auto">
          <a:xfrm>
            <a:off x="8301261" y="3469184"/>
            <a:ext cx="1116" cy="409650"/>
          </a:xfrm>
          <a:prstGeom prst="lin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3132" name="Line 60"/>
          <p:cNvSpPr>
            <a:spLocks noChangeShapeType="1"/>
          </p:cNvSpPr>
          <p:nvPr/>
        </p:nvSpPr>
        <p:spPr bwMode="auto">
          <a:xfrm>
            <a:off x="8301261" y="4438055"/>
            <a:ext cx="1116" cy="409650"/>
          </a:xfrm>
          <a:prstGeom prst="lin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3133" name="Line 61"/>
          <p:cNvSpPr>
            <a:spLocks noChangeShapeType="1"/>
          </p:cNvSpPr>
          <p:nvPr/>
        </p:nvSpPr>
        <p:spPr bwMode="auto">
          <a:xfrm>
            <a:off x="8301261" y="5408042"/>
            <a:ext cx="1116" cy="382860"/>
          </a:xfrm>
          <a:prstGeom prst="line">
            <a:avLst/>
          </a:prstGeom>
          <a:noFill/>
          <a:ln w="9525"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3134" name="Rectangle 62"/>
          <p:cNvSpPr>
            <a:spLocks/>
          </p:cNvSpPr>
          <p:nvPr/>
        </p:nvSpPr>
        <p:spPr bwMode="auto">
          <a:xfrm>
            <a:off x="6027540" y="2986980"/>
            <a:ext cx="229557" cy="261610"/>
          </a:xfrm>
          <a:prstGeom prst="rect">
            <a:avLst/>
          </a:prstGeom>
          <a:noFill/>
          <a:ln w="9525" cap="flat">
            <a:noFill/>
            <a:miter lim="800000"/>
            <a:headEnd type="none" w="med" len="med"/>
            <a:tailEnd type="none" w="med" len="med"/>
          </a:ln>
        </p:spPr>
        <p:txBody>
          <a:bodyPr wrap="none" lIns="0" tIns="0" rIns="40638" bIns="0" anchor="ctr">
            <a:prstTxWarp prst="textNoShape">
              <a:avLst/>
            </a:prstTxWarp>
            <a:spAutoFit/>
          </a:bodyPr>
          <a:lstStyle/>
          <a:p>
            <a:pPr marL="40182"/>
            <a:r>
              <a:rPr lang="en-US" sz="1700" dirty="0">
                <a:solidFill>
                  <a:srgbClr val="0066FF"/>
                </a:solidFill>
                <a:ea typeface="Gill Sans" pitchFamily="20" charset="0"/>
                <a:cs typeface="Gill Sans" pitchFamily="20" charset="0"/>
              </a:rPr>
              <a:t>ac</a:t>
            </a:r>
          </a:p>
        </p:txBody>
      </p:sp>
      <p:sp>
        <p:nvSpPr>
          <p:cNvPr id="3135" name="Rectangle 63"/>
          <p:cNvSpPr>
            <a:spLocks/>
          </p:cNvSpPr>
          <p:nvPr/>
        </p:nvSpPr>
        <p:spPr bwMode="auto">
          <a:xfrm>
            <a:off x="5944940" y="3996035"/>
            <a:ext cx="397640" cy="261610"/>
          </a:xfrm>
          <a:prstGeom prst="rect">
            <a:avLst/>
          </a:prstGeom>
          <a:noFill/>
          <a:ln w="9525" cap="flat">
            <a:noFill/>
            <a:miter lim="800000"/>
            <a:headEnd type="none" w="med" len="med"/>
            <a:tailEnd type="none" w="med" len="med"/>
          </a:ln>
        </p:spPr>
        <p:txBody>
          <a:bodyPr wrap="none" lIns="0" tIns="0" rIns="40638" bIns="0" anchor="ctr">
            <a:prstTxWarp prst="textNoShape">
              <a:avLst/>
            </a:prstTxWarp>
            <a:spAutoFit/>
          </a:bodyPr>
          <a:lstStyle/>
          <a:p>
            <a:pPr marL="40182"/>
            <a:r>
              <a:rPr lang="en-US" sz="1700" dirty="0">
                <a:solidFill>
                  <a:srgbClr val="0066FF"/>
                </a:solidFill>
                <a:ea typeface="Gill Sans" pitchFamily="20" charset="0"/>
                <a:cs typeface="Gill Sans" pitchFamily="20" charset="0"/>
              </a:rPr>
              <a:t>cam</a:t>
            </a:r>
          </a:p>
        </p:txBody>
      </p:sp>
      <p:sp>
        <p:nvSpPr>
          <p:cNvPr id="3136" name="Rectangle 64"/>
          <p:cNvSpPr>
            <a:spLocks/>
          </p:cNvSpPr>
          <p:nvPr/>
        </p:nvSpPr>
        <p:spPr bwMode="auto">
          <a:xfrm>
            <a:off x="5982891" y="4951512"/>
            <a:ext cx="323163" cy="261610"/>
          </a:xfrm>
          <a:prstGeom prst="rect">
            <a:avLst/>
          </a:prstGeom>
          <a:noFill/>
          <a:ln w="9525" cap="flat">
            <a:noFill/>
            <a:miter lim="800000"/>
            <a:headEnd type="none" w="med" len="med"/>
            <a:tailEnd type="none" w="med" len="med"/>
          </a:ln>
        </p:spPr>
        <p:txBody>
          <a:bodyPr wrap="none" lIns="0" tIns="0" rIns="40638" bIns="0" anchor="ctr">
            <a:prstTxWarp prst="textNoShape">
              <a:avLst/>
            </a:prstTxWarp>
            <a:spAutoFit/>
          </a:bodyPr>
          <a:lstStyle/>
          <a:p>
            <a:pPr marL="40182"/>
            <a:r>
              <a:rPr lang="en-US" sz="1700" dirty="0" err="1">
                <a:solidFill>
                  <a:srgbClr val="0066FF"/>
                </a:solidFill>
                <a:ea typeface="Gill Sans" pitchFamily="20" charset="0"/>
                <a:cs typeface="Gill Sans" pitchFamily="20" charset="0"/>
              </a:rPr>
              <a:t>usr</a:t>
            </a:r>
            <a:endParaRPr lang="en-US" sz="1700" dirty="0">
              <a:solidFill>
                <a:srgbClr val="0066FF"/>
              </a:solidFill>
              <a:ea typeface="Gill Sans" pitchFamily="20" charset="0"/>
              <a:cs typeface="Gill Sans" pitchFamily="20" charset="0"/>
            </a:endParaRPr>
          </a:p>
        </p:txBody>
      </p:sp>
      <p:sp>
        <p:nvSpPr>
          <p:cNvPr id="3137" name="Rectangle 65"/>
          <p:cNvSpPr>
            <a:spLocks/>
          </p:cNvSpPr>
          <p:nvPr/>
        </p:nvSpPr>
        <p:spPr bwMode="auto">
          <a:xfrm>
            <a:off x="8072437" y="2894335"/>
            <a:ext cx="440540" cy="427296"/>
          </a:xfrm>
          <a:prstGeom prst="rect">
            <a:avLst/>
          </a:prstGeom>
          <a:noFill/>
          <a:ln w="9525" cap="flat">
            <a:noFill/>
            <a:miter lim="800000"/>
            <a:headEnd type="none" w="med" len="med"/>
            <a:tailEnd type="none" w="med" len="med"/>
          </a:ln>
        </p:spPr>
        <p:txBody>
          <a:bodyPr wrap="none" lIns="0" tIns="0" rIns="40638" bIns="0" anchor="ctr">
            <a:prstTxWarp prst="textNoShape">
              <a:avLst/>
            </a:prstTxWarp>
            <a:spAutoFit/>
          </a:bodyPr>
          <a:lstStyle/>
          <a:p>
            <a:pPr marL="40182">
              <a:lnSpc>
                <a:spcPct val="80000"/>
              </a:lnSpc>
            </a:pPr>
            <a:r>
              <a:rPr lang="en-US" sz="1700" dirty="0">
                <a:solidFill>
                  <a:srgbClr val="114FFB"/>
                </a:solidFill>
                <a:ea typeface="Gill Sans" pitchFamily="20" charset="0"/>
                <a:cs typeface="Gill Sans" pitchFamily="20" charset="0"/>
              </a:rPr>
              <a:t>in-</a:t>
            </a:r>
          </a:p>
          <a:p>
            <a:pPr marL="40182">
              <a:lnSpc>
                <a:spcPct val="80000"/>
              </a:lnSpc>
            </a:pPr>
            <a:r>
              <a:rPr lang="en-US" sz="1700" dirty="0" err="1">
                <a:solidFill>
                  <a:srgbClr val="114FFB"/>
                </a:solidFill>
                <a:ea typeface="Gill Sans" pitchFamily="20" charset="0"/>
                <a:cs typeface="Gill Sans" pitchFamily="20" charset="0"/>
              </a:rPr>
              <a:t>addr</a:t>
            </a:r>
            <a:endParaRPr lang="en-US" sz="1700" dirty="0">
              <a:solidFill>
                <a:srgbClr val="114FFB"/>
              </a:solidFill>
              <a:ea typeface="Gill Sans" pitchFamily="20" charset="0"/>
              <a:cs typeface="Gill Sans" pitchFamily="20" charset="0"/>
            </a:endParaRPr>
          </a:p>
        </p:txBody>
      </p:sp>
      <p:sp>
        <p:nvSpPr>
          <p:cNvPr id="3138" name="Rectangle 66"/>
          <p:cNvSpPr>
            <a:spLocks/>
          </p:cNvSpPr>
          <p:nvPr/>
        </p:nvSpPr>
        <p:spPr bwMode="auto">
          <a:xfrm>
            <a:off x="8130481" y="3981525"/>
            <a:ext cx="259043" cy="261610"/>
          </a:xfrm>
          <a:prstGeom prst="rect">
            <a:avLst/>
          </a:prstGeom>
          <a:noFill/>
          <a:ln w="9525" cap="flat">
            <a:noFill/>
            <a:miter lim="800000"/>
            <a:headEnd type="none" w="med" len="med"/>
            <a:tailEnd type="none" w="med" len="med"/>
          </a:ln>
        </p:spPr>
        <p:txBody>
          <a:bodyPr wrap="none" lIns="0" tIns="0" rIns="40638" bIns="0" anchor="ctr">
            <a:prstTxWarp prst="textNoShape">
              <a:avLst/>
            </a:prstTxWarp>
            <a:spAutoFit/>
          </a:bodyPr>
          <a:lstStyle/>
          <a:p>
            <a:pPr marL="40182"/>
            <a:r>
              <a:rPr lang="en-US" sz="1700" dirty="0">
                <a:solidFill>
                  <a:srgbClr val="114FFB"/>
                </a:solidFill>
                <a:ea typeface="Gill Sans" pitchFamily="20" charset="0"/>
                <a:cs typeface="Gill Sans" pitchFamily="20" charset="0"/>
              </a:rPr>
              <a:t>12</a:t>
            </a:r>
          </a:p>
        </p:txBody>
      </p:sp>
      <p:sp>
        <p:nvSpPr>
          <p:cNvPr id="3139" name="Rectangle 67"/>
          <p:cNvSpPr>
            <a:spLocks/>
          </p:cNvSpPr>
          <p:nvPr/>
        </p:nvSpPr>
        <p:spPr bwMode="auto">
          <a:xfrm>
            <a:off x="8128248" y="4937001"/>
            <a:ext cx="259043" cy="261610"/>
          </a:xfrm>
          <a:prstGeom prst="rect">
            <a:avLst/>
          </a:prstGeom>
          <a:noFill/>
          <a:ln w="9525" cap="flat">
            <a:noFill/>
            <a:miter lim="800000"/>
            <a:headEnd type="none" w="med" len="med"/>
            <a:tailEnd type="none" w="med" len="med"/>
          </a:ln>
        </p:spPr>
        <p:txBody>
          <a:bodyPr wrap="none" lIns="0" tIns="0" rIns="40638" bIns="0" anchor="ctr">
            <a:prstTxWarp prst="textNoShape">
              <a:avLst/>
            </a:prstTxWarp>
            <a:spAutoFit/>
          </a:bodyPr>
          <a:lstStyle/>
          <a:p>
            <a:pPr marL="40182"/>
            <a:r>
              <a:rPr lang="en-US" sz="1700" dirty="0">
                <a:solidFill>
                  <a:srgbClr val="114FFB"/>
                </a:solidFill>
                <a:ea typeface="Gill Sans" pitchFamily="20" charset="0"/>
                <a:cs typeface="Gill Sans" pitchFamily="20" charset="0"/>
              </a:rPr>
              <a:t>34</a:t>
            </a:r>
          </a:p>
        </p:txBody>
      </p:sp>
      <p:sp>
        <p:nvSpPr>
          <p:cNvPr id="3140" name="Rectangle 68"/>
          <p:cNvSpPr>
            <a:spLocks/>
          </p:cNvSpPr>
          <p:nvPr/>
        </p:nvSpPr>
        <p:spPr bwMode="auto">
          <a:xfrm>
            <a:off x="8128248" y="5838900"/>
            <a:ext cx="259043" cy="261610"/>
          </a:xfrm>
          <a:prstGeom prst="rect">
            <a:avLst/>
          </a:prstGeom>
          <a:noFill/>
          <a:ln w="9525" cap="flat">
            <a:noFill/>
            <a:miter lim="800000"/>
            <a:headEnd type="none" w="med" len="med"/>
            <a:tailEnd type="none" w="med" len="med"/>
          </a:ln>
        </p:spPr>
        <p:txBody>
          <a:bodyPr wrap="none" lIns="0" tIns="0" rIns="40638" bIns="0" anchor="ctr">
            <a:prstTxWarp prst="textNoShape">
              <a:avLst/>
            </a:prstTxWarp>
            <a:spAutoFit/>
          </a:bodyPr>
          <a:lstStyle/>
          <a:p>
            <a:pPr marL="40182"/>
            <a:r>
              <a:rPr lang="en-US" sz="1700" dirty="0">
                <a:solidFill>
                  <a:srgbClr val="114FFB"/>
                </a:solidFill>
                <a:ea typeface="Gill Sans" pitchFamily="20" charset="0"/>
                <a:cs typeface="Gill Sans" pitchFamily="20" charset="0"/>
              </a:rPr>
              <a:t>56</a:t>
            </a:r>
          </a:p>
        </p:txBody>
      </p:sp>
      <p:sp>
        <p:nvSpPr>
          <p:cNvPr id="3141" name="Rectangle 69"/>
          <p:cNvSpPr>
            <a:spLocks/>
          </p:cNvSpPr>
          <p:nvPr/>
        </p:nvSpPr>
        <p:spPr bwMode="auto">
          <a:xfrm>
            <a:off x="1968996" y="2630909"/>
            <a:ext cx="1475334" cy="261610"/>
          </a:xfrm>
          <a:prstGeom prst="rect">
            <a:avLst/>
          </a:prstGeom>
          <a:noFill/>
          <a:ln w="9525" cap="flat">
            <a:noFill/>
            <a:miter lim="800000"/>
            <a:headEnd type="none" w="med" len="med"/>
            <a:tailEnd type="none" w="med" len="med"/>
          </a:ln>
        </p:spPr>
        <p:txBody>
          <a:bodyPr wrap="none" lIns="0" tIns="0" rIns="40638" bIns="0" anchor="ctr">
            <a:prstTxWarp prst="textNoShape">
              <a:avLst/>
            </a:prstTxWarp>
            <a:spAutoFit/>
          </a:bodyPr>
          <a:lstStyle/>
          <a:p>
            <a:pPr marL="40182"/>
            <a:r>
              <a:rPr lang="en-US" sz="1700" dirty="0">
                <a:solidFill>
                  <a:schemeClr val="tx1"/>
                </a:solidFill>
                <a:ea typeface="Gill Sans" pitchFamily="20" charset="0"/>
                <a:cs typeface="Gill Sans" pitchFamily="20" charset="0"/>
              </a:rPr>
              <a:t>generic domains</a:t>
            </a:r>
          </a:p>
        </p:txBody>
      </p:sp>
      <p:sp>
        <p:nvSpPr>
          <p:cNvPr id="3142" name="Rectangle 70"/>
          <p:cNvSpPr>
            <a:spLocks/>
          </p:cNvSpPr>
          <p:nvPr/>
        </p:nvSpPr>
        <p:spPr bwMode="auto">
          <a:xfrm>
            <a:off x="4156770" y="2630909"/>
            <a:ext cx="1529517" cy="261610"/>
          </a:xfrm>
          <a:prstGeom prst="rect">
            <a:avLst/>
          </a:prstGeom>
          <a:noFill/>
          <a:ln w="9525" cap="flat">
            <a:noFill/>
            <a:miter lim="800000"/>
            <a:headEnd type="none" w="med" len="med"/>
            <a:tailEnd type="none" w="med" len="med"/>
          </a:ln>
        </p:spPr>
        <p:txBody>
          <a:bodyPr wrap="none" lIns="0" tIns="0" rIns="40638" bIns="0" anchor="ctr">
            <a:prstTxWarp prst="textNoShape">
              <a:avLst/>
            </a:prstTxWarp>
            <a:spAutoFit/>
          </a:bodyPr>
          <a:lstStyle/>
          <a:p>
            <a:pPr marL="40182"/>
            <a:r>
              <a:rPr lang="en-US" sz="1700" dirty="0">
                <a:solidFill>
                  <a:schemeClr val="tx1"/>
                </a:solidFill>
                <a:ea typeface="Gill Sans" pitchFamily="20" charset="0"/>
                <a:cs typeface="Gill Sans" pitchFamily="20" charset="0"/>
              </a:rPr>
              <a:t>country domains</a:t>
            </a:r>
          </a:p>
        </p:txBody>
      </p:sp>
      <p:sp>
        <p:nvSpPr>
          <p:cNvPr id="3143" name="Rectangle 71"/>
          <p:cNvSpPr>
            <a:spLocks/>
          </p:cNvSpPr>
          <p:nvPr/>
        </p:nvSpPr>
        <p:spPr bwMode="auto">
          <a:xfrm>
            <a:off x="1343918" y="5406926"/>
            <a:ext cx="1367927" cy="261610"/>
          </a:xfrm>
          <a:prstGeom prst="rect">
            <a:avLst/>
          </a:prstGeom>
          <a:noFill/>
          <a:ln w="9525" cap="flat">
            <a:noFill/>
            <a:miter lim="800000"/>
            <a:headEnd type="none" w="med" len="med"/>
            <a:tailEnd type="none" w="med" len="med"/>
          </a:ln>
        </p:spPr>
        <p:txBody>
          <a:bodyPr wrap="none" lIns="0" tIns="0" rIns="40638" bIns="0" anchor="ctr">
            <a:prstTxWarp prst="textNoShape">
              <a:avLst/>
            </a:prstTxWarp>
            <a:spAutoFit/>
          </a:bodyPr>
          <a:lstStyle/>
          <a:p>
            <a:pPr marL="40182"/>
            <a:r>
              <a:rPr lang="en-US" sz="1700" dirty="0" err="1">
                <a:solidFill>
                  <a:srgbClr val="FF0000"/>
                </a:solidFill>
                <a:ea typeface="Gill Sans" pitchFamily="20" charset="0"/>
                <a:cs typeface="Gill Sans" pitchFamily="20" charset="0"/>
              </a:rPr>
              <a:t>my.east.bar.edu</a:t>
            </a:r>
            <a:endParaRPr lang="en-US" sz="1700" dirty="0">
              <a:solidFill>
                <a:srgbClr val="FF0000"/>
              </a:solidFill>
              <a:ea typeface="Gill Sans" pitchFamily="20" charset="0"/>
              <a:cs typeface="Gill Sans" pitchFamily="20" charset="0"/>
            </a:endParaRPr>
          </a:p>
        </p:txBody>
      </p:sp>
      <p:sp>
        <p:nvSpPr>
          <p:cNvPr id="3144" name="Rectangle 72"/>
          <p:cNvSpPr>
            <a:spLocks/>
          </p:cNvSpPr>
          <p:nvPr/>
        </p:nvSpPr>
        <p:spPr bwMode="auto">
          <a:xfrm>
            <a:off x="5605612" y="5421437"/>
            <a:ext cx="1208021" cy="261610"/>
          </a:xfrm>
          <a:prstGeom prst="rect">
            <a:avLst/>
          </a:prstGeom>
          <a:noFill/>
          <a:ln w="9525" cap="flat">
            <a:noFill/>
            <a:miter lim="800000"/>
            <a:headEnd type="none" w="med" len="med"/>
            <a:tailEnd type="none" w="med" len="med"/>
          </a:ln>
        </p:spPr>
        <p:txBody>
          <a:bodyPr wrap="none" lIns="0" tIns="0" rIns="40638" bIns="0" anchor="ctr">
            <a:prstTxWarp prst="textNoShape">
              <a:avLst/>
            </a:prstTxWarp>
            <a:spAutoFit/>
          </a:bodyPr>
          <a:lstStyle/>
          <a:p>
            <a:pPr marL="40182"/>
            <a:r>
              <a:rPr lang="en-US" sz="1700" dirty="0" err="1">
                <a:solidFill>
                  <a:srgbClr val="0066FF"/>
                </a:solidFill>
                <a:ea typeface="Gill Sans" pitchFamily="20" charset="0"/>
                <a:cs typeface="Gill Sans" pitchFamily="20" charset="0"/>
              </a:rPr>
              <a:t>usr.cam.ac.uk</a:t>
            </a:r>
            <a:endParaRPr lang="en-US" sz="1700" dirty="0">
              <a:solidFill>
                <a:srgbClr val="0066FF"/>
              </a:solidFill>
              <a:ea typeface="Gill Sans" pitchFamily="20" charset="0"/>
              <a:cs typeface="Gill Sans" pitchFamily="20" charset="0"/>
            </a:endParaRPr>
          </a:p>
        </p:txBody>
      </p:sp>
      <p:sp>
        <p:nvSpPr>
          <p:cNvPr id="3145" name="Rectangle 73"/>
          <p:cNvSpPr>
            <a:spLocks/>
          </p:cNvSpPr>
          <p:nvPr/>
        </p:nvSpPr>
        <p:spPr bwMode="auto">
          <a:xfrm>
            <a:off x="7436197" y="6364635"/>
            <a:ext cx="1705570" cy="321469"/>
          </a:xfrm>
          <a:prstGeom prst="rect">
            <a:avLst/>
          </a:prstGeom>
          <a:noFill/>
          <a:ln w="9525" cap="flat">
            <a:noFill/>
            <a:miter lim="800000"/>
            <a:headEnd type="none" w="med" len="med"/>
            <a:tailEnd type="none" w="med" len="med"/>
          </a:ln>
        </p:spPr>
        <p:txBody>
          <a:bodyPr lIns="0" tIns="0" rIns="40638" bIns="0" anchor="ctr">
            <a:prstTxWarp prst="textNoShape">
              <a:avLst/>
            </a:prstTxWarp>
          </a:bodyPr>
          <a:lstStyle/>
          <a:p>
            <a:pPr marL="40182"/>
            <a:r>
              <a:rPr lang="en-US" sz="1700" dirty="0">
                <a:solidFill>
                  <a:srgbClr val="114FFB"/>
                </a:solidFill>
                <a:ea typeface="Gill Sans" pitchFamily="20" charset="0"/>
                <a:cs typeface="Gill Sans" pitchFamily="20" charset="0"/>
              </a:rPr>
              <a:t>12.34.56.0/24</a:t>
            </a:r>
          </a:p>
        </p:txBody>
      </p:sp>
      <p:sp>
        <p:nvSpPr>
          <p:cNvPr id="3146" name="Rectangle 74"/>
          <p:cNvSpPr>
            <a:spLocks/>
          </p:cNvSpPr>
          <p:nvPr/>
        </p:nvSpPr>
        <p:spPr bwMode="auto">
          <a:xfrm>
            <a:off x="4531817" y="1147465"/>
            <a:ext cx="88831" cy="261610"/>
          </a:xfrm>
          <a:prstGeom prst="rect">
            <a:avLst/>
          </a:prstGeom>
          <a:noFill/>
          <a:ln w="9525" cap="flat">
            <a:noFill/>
            <a:miter lim="800000"/>
            <a:headEnd type="none" w="med" len="med"/>
            <a:tailEnd type="none" w="med" len="med"/>
          </a:ln>
        </p:spPr>
        <p:txBody>
          <a:bodyPr wrap="none" lIns="0" tIns="0" rIns="40638" bIns="0" anchor="ctr">
            <a:prstTxWarp prst="textNoShape">
              <a:avLst/>
            </a:prstTxWarp>
            <a:spAutoFit/>
          </a:bodyPr>
          <a:lstStyle/>
          <a:p>
            <a:pPr marL="40182"/>
            <a:r>
              <a:rPr lang="en-US" sz="1700" dirty="0">
                <a:solidFill>
                  <a:schemeClr val="tx1"/>
                </a:solidFill>
                <a:ea typeface="Gill Sans" pitchFamily="20" charset="0"/>
                <a:cs typeface="Gill Sans" pitchFamily="20" charset="0"/>
              </a:rPr>
              <a:t>.</a:t>
            </a:r>
          </a:p>
        </p:txBody>
      </p:sp>
      <p:sp>
        <p:nvSpPr>
          <p:cNvPr id="3147" name="Rectangle 75"/>
          <p:cNvSpPr>
            <a:spLocks/>
          </p:cNvSpPr>
          <p:nvPr/>
        </p:nvSpPr>
        <p:spPr bwMode="auto">
          <a:xfrm>
            <a:off x="232172" y="6223992"/>
            <a:ext cx="1276945" cy="303609"/>
          </a:xfrm>
          <a:prstGeom prst="rect">
            <a:avLst/>
          </a:prstGeom>
          <a:noFill/>
          <a:ln w="9525" cap="flat">
            <a:solidFill>
              <a:schemeClr val="tx1"/>
            </a:solidFill>
            <a:prstDash val="solid"/>
            <a:miter lim="800000"/>
            <a:headEnd type="none" w="med" len="med"/>
            <a:tailEnd type="none" w="med" len="med"/>
          </a:ln>
        </p:spPr>
        <p:txBody>
          <a:bodyPr lIns="0" tIns="0" rIns="0" bIns="0">
            <a:prstTxWarp prst="textNoShape">
              <a:avLst/>
            </a:prstTxWarp>
          </a:bodyPr>
          <a:lstStyle/>
          <a:p>
            <a:endParaRPr lang="en-US"/>
          </a:p>
        </p:txBody>
      </p:sp>
      <p:sp>
        <p:nvSpPr>
          <p:cNvPr id="3148" name="Rectangle 76"/>
          <p:cNvSpPr>
            <a:spLocks/>
          </p:cNvSpPr>
          <p:nvPr/>
        </p:nvSpPr>
        <p:spPr bwMode="auto">
          <a:xfrm>
            <a:off x="1694408" y="6201668"/>
            <a:ext cx="2607009" cy="307777"/>
          </a:xfrm>
          <a:prstGeom prst="rect">
            <a:avLst/>
          </a:prstGeom>
          <a:noFill/>
          <a:ln w="12700" cap="flat">
            <a:noFill/>
            <a:miter lim="800000"/>
            <a:headEnd type="none" w="med" len="med"/>
            <a:tailEnd type="none" w="med" len="med"/>
          </a:ln>
        </p:spPr>
        <p:txBody>
          <a:bodyPr wrap="none" lIns="0" tIns="0" rIns="0" bIns="0" anchor="ctr">
            <a:prstTxWarp prst="textNoShape">
              <a:avLst/>
            </a:prstTxWarp>
            <a:spAutoFit/>
          </a:bodyPr>
          <a:lstStyle/>
          <a:p>
            <a:r>
              <a:rPr lang="en-US" sz="2000" dirty="0">
                <a:solidFill>
                  <a:schemeClr val="tx1"/>
                </a:solidFill>
                <a:ea typeface="Gill Sans" pitchFamily="20" charset="0"/>
                <a:cs typeface="Gill Sans" pitchFamily="20" charset="0"/>
              </a:rPr>
              <a:t>Top-Level Domain (TLD)</a:t>
            </a:r>
          </a:p>
        </p:txBody>
      </p:sp>
      <p:sp>
        <p:nvSpPr>
          <p:cNvPr id="78" name="Slide Number Placeholder 77"/>
          <p:cNvSpPr>
            <a:spLocks noGrp="1"/>
          </p:cNvSpPr>
          <p:nvPr>
            <p:ph type="sldNum" sz="quarter" idx="12"/>
          </p:nvPr>
        </p:nvSpPr>
        <p:spPr/>
        <p:txBody>
          <a:bodyPr/>
          <a:lstStyle/>
          <a:p>
            <a:fld id="{F4E9DE0C-EFE3-CE47-9792-88F31C147F5B}" type="slidenum">
              <a:rPr lang="en-US" smtClean="0"/>
              <a:pPr/>
              <a:t>57</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437555" y="1395264"/>
            <a:ext cx="8257723" cy="2326183"/>
            <a:chOff x="0" y="0"/>
            <a:chExt cx="7397" cy="2084"/>
          </a:xfrm>
        </p:grpSpPr>
        <p:sp>
          <p:nvSpPr>
            <p:cNvPr id="4098" name="Rectangle 2"/>
            <p:cNvSpPr>
              <a:spLocks/>
            </p:cNvSpPr>
            <p:nvPr/>
          </p:nvSpPr>
          <p:spPr bwMode="auto">
            <a:xfrm>
              <a:off x="2706" y="0"/>
              <a:ext cx="1702" cy="234"/>
            </a:xfrm>
            <a:prstGeom prst="rect">
              <a:avLst/>
            </a:prstGeom>
            <a:noFill/>
            <a:ln w="9525" cap="flat">
              <a:noFill/>
              <a:miter lim="800000"/>
              <a:headEnd type="none" w="med" len="med"/>
              <a:tailEnd type="none" w="med" len="med"/>
            </a:ln>
          </p:spPr>
          <p:txBody>
            <a:bodyPr wrap="none" lIns="0" tIns="0" rIns="57799" bIns="0" anchor="ctr">
              <a:prstTxWarp prst="textNoShape">
                <a:avLst/>
              </a:prstTxWarp>
              <a:spAutoFit/>
            </a:bodyPr>
            <a:lstStyle/>
            <a:p>
              <a:pPr marL="40182" algn="l"/>
              <a:r>
                <a:rPr lang="en-US" sz="1700" dirty="0">
                  <a:solidFill>
                    <a:schemeClr val="tx1"/>
                  </a:solidFill>
                  <a:latin typeface="Arial" pitchFamily="20" charset="0"/>
                  <a:ea typeface="Arial" pitchFamily="20" charset="0"/>
                  <a:cs typeface="Arial" pitchFamily="20" charset="0"/>
                  <a:sym typeface="Arial" pitchFamily="20" charset="0"/>
                </a:rPr>
                <a:t>Root name servers</a:t>
              </a:r>
            </a:p>
          </p:txBody>
        </p:sp>
        <p:sp>
          <p:nvSpPr>
            <p:cNvPr id="4099" name="Rectangle 3"/>
            <p:cNvSpPr>
              <a:spLocks/>
            </p:cNvSpPr>
            <p:nvPr/>
          </p:nvSpPr>
          <p:spPr bwMode="auto">
            <a:xfrm>
              <a:off x="398" y="925"/>
              <a:ext cx="1713" cy="234"/>
            </a:xfrm>
            <a:prstGeom prst="rect">
              <a:avLst/>
            </a:prstGeom>
            <a:noFill/>
            <a:ln w="9525" cap="flat">
              <a:noFill/>
              <a:miter lim="800000"/>
              <a:headEnd type="none" w="med" len="med"/>
              <a:tailEnd type="none" w="med" len="med"/>
            </a:ln>
          </p:spPr>
          <p:txBody>
            <a:bodyPr wrap="none" lIns="0" tIns="0" rIns="57799" bIns="0" anchor="ctr">
              <a:prstTxWarp prst="textNoShape">
                <a:avLst/>
              </a:prstTxWarp>
              <a:spAutoFit/>
            </a:bodyPr>
            <a:lstStyle/>
            <a:p>
              <a:pPr marL="40182" algn="l"/>
              <a:r>
                <a:rPr lang="en-US" sz="1700" dirty="0">
                  <a:solidFill>
                    <a:schemeClr val="tx1"/>
                  </a:solidFill>
                  <a:latin typeface="Arial" pitchFamily="20" charset="0"/>
                  <a:ea typeface="Arial" pitchFamily="20" charset="0"/>
                  <a:cs typeface="Arial" pitchFamily="20" charset="0"/>
                  <a:sym typeface="Arial" pitchFamily="20" charset="0"/>
                </a:rPr>
                <a:t>.com name servers</a:t>
              </a:r>
            </a:p>
          </p:txBody>
        </p:sp>
        <p:sp>
          <p:nvSpPr>
            <p:cNvPr id="4100" name="Rectangle 4"/>
            <p:cNvSpPr>
              <a:spLocks/>
            </p:cNvSpPr>
            <p:nvPr/>
          </p:nvSpPr>
          <p:spPr bwMode="auto">
            <a:xfrm>
              <a:off x="2770" y="929"/>
              <a:ext cx="1626" cy="234"/>
            </a:xfrm>
            <a:prstGeom prst="rect">
              <a:avLst/>
            </a:prstGeom>
            <a:noFill/>
            <a:ln w="9525" cap="flat">
              <a:noFill/>
              <a:miter lim="800000"/>
              <a:headEnd type="none" w="med" len="med"/>
              <a:tailEnd type="none" w="med" len="med"/>
            </a:ln>
          </p:spPr>
          <p:txBody>
            <a:bodyPr wrap="none" lIns="0" tIns="0" rIns="57799" bIns="0" anchor="ctr">
              <a:prstTxWarp prst="textNoShape">
                <a:avLst/>
              </a:prstTxWarp>
              <a:spAutoFit/>
            </a:bodyPr>
            <a:lstStyle/>
            <a:p>
              <a:pPr marL="40182" algn="l"/>
              <a:r>
                <a:rPr lang="en-US" sz="1700" dirty="0">
                  <a:solidFill>
                    <a:schemeClr val="tx1"/>
                  </a:solidFill>
                  <a:latin typeface="Arial" pitchFamily="20" charset="0"/>
                  <a:ea typeface="Arial" pitchFamily="20" charset="0"/>
                  <a:cs typeface="Arial" pitchFamily="20" charset="0"/>
                  <a:sym typeface="Arial" pitchFamily="20" charset="0"/>
                </a:rPr>
                <a:t>.org name servers</a:t>
              </a:r>
            </a:p>
          </p:txBody>
        </p:sp>
        <p:sp>
          <p:nvSpPr>
            <p:cNvPr id="4101" name="Rectangle 5"/>
            <p:cNvSpPr>
              <a:spLocks/>
            </p:cNvSpPr>
            <p:nvPr/>
          </p:nvSpPr>
          <p:spPr bwMode="auto">
            <a:xfrm>
              <a:off x="5078" y="929"/>
              <a:ext cx="1670" cy="234"/>
            </a:xfrm>
            <a:prstGeom prst="rect">
              <a:avLst/>
            </a:prstGeom>
            <a:noFill/>
            <a:ln w="9525" cap="flat">
              <a:noFill/>
              <a:miter lim="800000"/>
              <a:headEnd type="none" w="med" len="med"/>
              <a:tailEnd type="none" w="med" len="med"/>
            </a:ln>
          </p:spPr>
          <p:txBody>
            <a:bodyPr wrap="none" lIns="0" tIns="0" rIns="57799" bIns="0" anchor="ctr">
              <a:prstTxWarp prst="textNoShape">
                <a:avLst/>
              </a:prstTxWarp>
              <a:spAutoFit/>
            </a:bodyPr>
            <a:lstStyle/>
            <a:p>
              <a:pPr marL="40182" algn="l"/>
              <a:r>
                <a:rPr lang="en-US" sz="1700" dirty="0">
                  <a:solidFill>
                    <a:schemeClr val="tx1"/>
                  </a:solidFill>
                  <a:latin typeface="Arial" pitchFamily="20" charset="0"/>
                  <a:ea typeface="Arial" pitchFamily="20" charset="0"/>
                  <a:cs typeface="Arial" pitchFamily="20" charset="0"/>
                  <a:sym typeface="Arial" pitchFamily="20" charset="0"/>
                </a:rPr>
                <a:t>.</a:t>
              </a:r>
              <a:r>
                <a:rPr lang="en-US" sz="1700" dirty="0" err="1">
                  <a:solidFill>
                    <a:schemeClr val="tx1"/>
                  </a:solidFill>
                  <a:latin typeface="Arial" pitchFamily="20" charset="0"/>
                  <a:ea typeface="Arial" pitchFamily="20" charset="0"/>
                  <a:cs typeface="Arial" pitchFamily="20" charset="0"/>
                  <a:sym typeface="Arial" pitchFamily="20" charset="0"/>
                </a:rPr>
                <a:t>edu</a:t>
              </a:r>
              <a:r>
                <a:rPr lang="en-US" sz="1700" dirty="0">
                  <a:solidFill>
                    <a:schemeClr val="tx1"/>
                  </a:solidFill>
                  <a:latin typeface="Arial" pitchFamily="20" charset="0"/>
                  <a:ea typeface="Arial" pitchFamily="20" charset="0"/>
                  <a:cs typeface="Arial" pitchFamily="20" charset="0"/>
                  <a:sym typeface="Arial" pitchFamily="20" charset="0"/>
                </a:rPr>
                <a:t> name servers</a:t>
              </a:r>
            </a:p>
          </p:txBody>
        </p:sp>
        <p:sp>
          <p:nvSpPr>
            <p:cNvPr id="4102" name="Line 6"/>
            <p:cNvSpPr>
              <a:spLocks noChangeShapeType="1"/>
            </p:cNvSpPr>
            <p:nvPr/>
          </p:nvSpPr>
          <p:spPr bwMode="auto">
            <a:xfrm flipH="1">
              <a:off x="1487" y="359"/>
              <a:ext cx="1860" cy="538"/>
            </a:xfrm>
            <a:prstGeom prst="line">
              <a:avLst/>
            </a:prstGeom>
            <a:noFill/>
            <a:ln w="31750"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4103" name="Line 7"/>
            <p:cNvSpPr>
              <a:spLocks noChangeShapeType="1"/>
            </p:cNvSpPr>
            <p:nvPr/>
          </p:nvSpPr>
          <p:spPr bwMode="auto">
            <a:xfrm>
              <a:off x="3603" y="299"/>
              <a:ext cx="2" cy="598"/>
            </a:xfrm>
            <a:prstGeom prst="line">
              <a:avLst/>
            </a:prstGeom>
            <a:noFill/>
            <a:ln w="25400"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4104" name="Line 8"/>
            <p:cNvSpPr>
              <a:spLocks noChangeShapeType="1"/>
            </p:cNvSpPr>
            <p:nvPr/>
          </p:nvSpPr>
          <p:spPr bwMode="auto">
            <a:xfrm>
              <a:off x="3924" y="359"/>
              <a:ext cx="1923" cy="538"/>
            </a:xfrm>
            <a:prstGeom prst="line">
              <a:avLst/>
            </a:prstGeom>
            <a:noFill/>
            <a:ln w="25400"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4105" name="Rectangle 9"/>
            <p:cNvSpPr>
              <a:spLocks/>
            </p:cNvSpPr>
            <p:nvPr/>
          </p:nvSpPr>
          <p:spPr bwMode="auto">
            <a:xfrm>
              <a:off x="4760" y="1609"/>
              <a:ext cx="1235" cy="469"/>
            </a:xfrm>
            <a:prstGeom prst="rect">
              <a:avLst/>
            </a:prstGeom>
            <a:noFill/>
            <a:ln w="9525" cap="flat">
              <a:noFill/>
              <a:miter lim="800000"/>
              <a:headEnd type="none" w="med" len="med"/>
              <a:tailEnd type="none" w="med" len="med"/>
            </a:ln>
          </p:spPr>
          <p:txBody>
            <a:bodyPr wrap="none" lIns="0" tIns="0" rIns="57799" bIns="0" anchor="ctr">
              <a:prstTxWarp prst="textNoShape">
                <a:avLst/>
              </a:prstTxWarp>
              <a:spAutoFit/>
            </a:bodyPr>
            <a:lstStyle/>
            <a:p>
              <a:pPr marL="40182"/>
              <a:r>
                <a:rPr lang="en-US" sz="1700" dirty="0" err="1">
                  <a:solidFill>
                    <a:schemeClr val="tx1"/>
                  </a:solidFill>
                  <a:latin typeface="Arial" pitchFamily="20" charset="0"/>
                  <a:ea typeface="Arial" pitchFamily="20" charset="0"/>
                  <a:cs typeface="Arial" pitchFamily="20" charset="0"/>
                  <a:sym typeface="Arial" pitchFamily="20" charset="0"/>
                </a:rPr>
                <a:t>poly.edu</a:t>
              </a:r>
              <a:endParaRPr lang="en-US" sz="1700" dirty="0">
                <a:solidFill>
                  <a:schemeClr val="tx1"/>
                </a:solidFill>
                <a:latin typeface="Arial" pitchFamily="20" charset="0"/>
                <a:ea typeface="Arial" pitchFamily="20" charset="0"/>
                <a:cs typeface="Arial" pitchFamily="20" charset="0"/>
                <a:sym typeface="Arial" pitchFamily="20" charset="0"/>
              </a:endParaRPr>
            </a:p>
            <a:p>
              <a:pPr marL="40182"/>
              <a:r>
                <a:rPr lang="en-US" sz="1700" dirty="0">
                  <a:solidFill>
                    <a:schemeClr val="tx1"/>
                  </a:solidFill>
                  <a:latin typeface="Arial" pitchFamily="20" charset="0"/>
                  <a:ea typeface="Arial" pitchFamily="20" charset="0"/>
                  <a:cs typeface="Arial" pitchFamily="20" charset="0"/>
                  <a:sym typeface="Arial" pitchFamily="20" charset="0"/>
                </a:rPr>
                <a:t>name servers</a:t>
              </a:r>
            </a:p>
          </p:txBody>
        </p:sp>
        <p:sp>
          <p:nvSpPr>
            <p:cNvPr id="4106" name="Rectangle 10"/>
            <p:cNvSpPr>
              <a:spLocks/>
            </p:cNvSpPr>
            <p:nvPr/>
          </p:nvSpPr>
          <p:spPr bwMode="auto">
            <a:xfrm>
              <a:off x="6162" y="1609"/>
              <a:ext cx="1235" cy="469"/>
            </a:xfrm>
            <a:prstGeom prst="rect">
              <a:avLst/>
            </a:prstGeom>
            <a:noFill/>
            <a:ln w="9525" cap="flat">
              <a:noFill/>
              <a:miter lim="800000"/>
              <a:headEnd type="none" w="med" len="med"/>
              <a:tailEnd type="none" w="med" len="med"/>
            </a:ln>
          </p:spPr>
          <p:txBody>
            <a:bodyPr wrap="none" lIns="0" tIns="0" rIns="57799" bIns="0" anchor="ctr">
              <a:prstTxWarp prst="textNoShape">
                <a:avLst/>
              </a:prstTxWarp>
              <a:spAutoFit/>
            </a:bodyPr>
            <a:lstStyle/>
            <a:p>
              <a:pPr marL="40182"/>
              <a:r>
                <a:rPr lang="en-US" sz="1700" dirty="0" err="1">
                  <a:solidFill>
                    <a:schemeClr val="tx1"/>
                  </a:solidFill>
                  <a:latin typeface="Arial" pitchFamily="20" charset="0"/>
                  <a:ea typeface="Arial" pitchFamily="20" charset="0"/>
                  <a:cs typeface="Arial" pitchFamily="20" charset="0"/>
                  <a:sym typeface="Arial" pitchFamily="20" charset="0"/>
                </a:rPr>
                <a:t>umass.edu</a:t>
              </a:r>
              <a:endParaRPr lang="en-US" sz="1700" dirty="0">
                <a:solidFill>
                  <a:schemeClr val="tx1"/>
                </a:solidFill>
                <a:latin typeface="Arial" pitchFamily="20" charset="0"/>
                <a:ea typeface="Arial" pitchFamily="20" charset="0"/>
                <a:cs typeface="Arial" pitchFamily="20" charset="0"/>
                <a:sym typeface="Arial" pitchFamily="20" charset="0"/>
              </a:endParaRPr>
            </a:p>
            <a:p>
              <a:pPr marL="40182"/>
              <a:r>
                <a:rPr lang="en-US" sz="1700" dirty="0">
                  <a:solidFill>
                    <a:schemeClr val="tx1"/>
                  </a:solidFill>
                  <a:latin typeface="Arial" pitchFamily="20" charset="0"/>
                  <a:ea typeface="Arial" pitchFamily="20" charset="0"/>
                  <a:cs typeface="Arial" pitchFamily="20" charset="0"/>
                  <a:sym typeface="Arial" pitchFamily="20" charset="0"/>
                </a:rPr>
                <a:t>name servers</a:t>
              </a:r>
            </a:p>
          </p:txBody>
        </p:sp>
        <p:sp>
          <p:nvSpPr>
            <p:cNvPr id="4107" name="Line 11"/>
            <p:cNvSpPr>
              <a:spLocks noChangeShapeType="1"/>
            </p:cNvSpPr>
            <p:nvPr/>
          </p:nvSpPr>
          <p:spPr bwMode="auto">
            <a:xfrm flipH="1">
              <a:off x="5351" y="1196"/>
              <a:ext cx="432" cy="425"/>
            </a:xfrm>
            <a:prstGeom prst="line">
              <a:avLst/>
            </a:prstGeom>
            <a:noFill/>
            <a:ln w="25400"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4108" name="Line 12"/>
            <p:cNvSpPr>
              <a:spLocks noChangeShapeType="1"/>
            </p:cNvSpPr>
            <p:nvPr/>
          </p:nvSpPr>
          <p:spPr bwMode="auto">
            <a:xfrm>
              <a:off x="6168" y="1196"/>
              <a:ext cx="407" cy="409"/>
            </a:xfrm>
            <a:prstGeom prst="line">
              <a:avLst/>
            </a:prstGeom>
            <a:noFill/>
            <a:ln w="25400"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4109" name="Rectangle 13"/>
            <p:cNvSpPr>
              <a:spLocks/>
            </p:cNvSpPr>
            <p:nvPr/>
          </p:nvSpPr>
          <p:spPr bwMode="auto">
            <a:xfrm>
              <a:off x="0" y="1609"/>
              <a:ext cx="1235" cy="469"/>
            </a:xfrm>
            <a:prstGeom prst="rect">
              <a:avLst/>
            </a:prstGeom>
            <a:noFill/>
            <a:ln w="9525" cap="flat">
              <a:noFill/>
              <a:miter lim="800000"/>
              <a:headEnd type="none" w="med" len="med"/>
              <a:tailEnd type="none" w="med" len="med"/>
            </a:ln>
          </p:spPr>
          <p:txBody>
            <a:bodyPr wrap="none" lIns="0" tIns="0" rIns="57799" bIns="0" anchor="ctr">
              <a:prstTxWarp prst="textNoShape">
                <a:avLst/>
              </a:prstTxWarp>
              <a:spAutoFit/>
            </a:bodyPr>
            <a:lstStyle/>
            <a:p>
              <a:pPr marL="40182"/>
              <a:r>
                <a:rPr lang="en-US" sz="1700" dirty="0" err="1">
                  <a:solidFill>
                    <a:schemeClr val="tx1"/>
                  </a:solidFill>
                  <a:latin typeface="Arial" pitchFamily="20" charset="0"/>
                  <a:ea typeface="Arial" pitchFamily="20" charset="0"/>
                  <a:cs typeface="Arial" pitchFamily="20" charset="0"/>
                  <a:sym typeface="Arial" pitchFamily="20" charset="0"/>
                </a:rPr>
                <a:t>yahoo.com</a:t>
              </a:r>
              <a:endParaRPr lang="en-US" sz="1700" dirty="0">
                <a:solidFill>
                  <a:schemeClr val="tx1"/>
                </a:solidFill>
                <a:latin typeface="Arial" pitchFamily="20" charset="0"/>
                <a:ea typeface="Arial" pitchFamily="20" charset="0"/>
                <a:cs typeface="Arial" pitchFamily="20" charset="0"/>
                <a:sym typeface="Arial" pitchFamily="20" charset="0"/>
              </a:endParaRPr>
            </a:p>
            <a:p>
              <a:pPr marL="40182"/>
              <a:r>
                <a:rPr lang="en-US" sz="1700" dirty="0">
                  <a:solidFill>
                    <a:schemeClr val="tx1"/>
                  </a:solidFill>
                  <a:latin typeface="Arial" pitchFamily="20" charset="0"/>
                  <a:ea typeface="Arial" pitchFamily="20" charset="0"/>
                  <a:cs typeface="Arial" pitchFamily="20" charset="0"/>
                  <a:sym typeface="Arial" pitchFamily="20" charset="0"/>
                </a:rPr>
                <a:t>name servers</a:t>
              </a:r>
            </a:p>
          </p:txBody>
        </p:sp>
        <p:sp>
          <p:nvSpPr>
            <p:cNvPr id="4110" name="Rectangle 14"/>
            <p:cNvSpPr>
              <a:spLocks/>
            </p:cNvSpPr>
            <p:nvPr/>
          </p:nvSpPr>
          <p:spPr bwMode="auto">
            <a:xfrm>
              <a:off x="1359" y="1615"/>
              <a:ext cx="1235" cy="469"/>
            </a:xfrm>
            <a:prstGeom prst="rect">
              <a:avLst/>
            </a:prstGeom>
            <a:noFill/>
            <a:ln w="9525" cap="flat">
              <a:noFill/>
              <a:miter lim="800000"/>
              <a:headEnd type="none" w="med" len="med"/>
              <a:tailEnd type="none" w="med" len="med"/>
            </a:ln>
          </p:spPr>
          <p:txBody>
            <a:bodyPr wrap="none" lIns="0" tIns="0" rIns="57799" bIns="0" anchor="ctr">
              <a:prstTxWarp prst="textNoShape">
                <a:avLst/>
              </a:prstTxWarp>
              <a:spAutoFit/>
            </a:bodyPr>
            <a:lstStyle/>
            <a:p>
              <a:pPr marL="40182"/>
              <a:r>
                <a:rPr lang="en-US" sz="1700" dirty="0" err="1">
                  <a:solidFill>
                    <a:schemeClr val="tx1"/>
                  </a:solidFill>
                  <a:latin typeface="Arial" pitchFamily="20" charset="0"/>
                  <a:ea typeface="Arial" pitchFamily="20" charset="0"/>
                  <a:cs typeface="Arial" pitchFamily="20" charset="0"/>
                  <a:sym typeface="Arial" pitchFamily="20" charset="0"/>
                </a:rPr>
                <a:t>amazon.com</a:t>
              </a:r>
              <a:endParaRPr lang="en-US" sz="1700" dirty="0">
                <a:solidFill>
                  <a:schemeClr val="tx1"/>
                </a:solidFill>
                <a:latin typeface="Arial" pitchFamily="20" charset="0"/>
                <a:ea typeface="Arial" pitchFamily="20" charset="0"/>
                <a:cs typeface="Arial" pitchFamily="20" charset="0"/>
                <a:sym typeface="Arial" pitchFamily="20" charset="0"/>
              </a:endParaRPr>
            </a:p>
            <a:p>
              <a:pPr marL="40182"/>
              <a:r>
                <a:rPr lang="en-US" sz="1700" dirty="0">
                  <a:solidFill>
                    <a:schemeClr val="tx1"/>
                  </a:solidFill>
                  <a:latin typeface="Arial" pitchFamily="20" charset="0"/>
                  <a:ea typeface="Arial" pitchFamily="20" charset="0"/>
                  <a:cs typeface="Arial" pitchFamily="20" charset="0"/>
                  <a:sym typeface="Arial" pitchFamily="20" charset="0"/>
                </a:rPr>
                <a:t>name servers</a:t>
              </a:r>
            </a:p>
          </p:txBody>
        </p:sp>
        <p:sp>
          <p:nvSpPr>
            <p:cNvPr id="4111" name="Line 15"/>
            <p:cNvSpPr>
              <a:spLocks noChangeShapeType="1"/>
            </p:cNvSpPr>
            <p:nvPr/>
          </p:nvSpPr>
          <p:spPr bwMode="auto">
            <a:xfrm flipH="1">
              <a:off x="718" y="1256"/>
              <a:ext cx="257" cy="359"/>
            </a:xfrm>
            <a:prstGeom prst="line">
              <a:avLst/>
            </a:prstGeom>
            <a:noFill/>
            <a:ln w="25400"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4112" name="Line 16"/>
            <p:cNvSpPr>
              <a:spLocks noChangeShapeType="1"/>
            </p:cNvSpPr>
            <p:nvPr/>
          </p:nvSpPr>
          <p:spPr bwMode="auto">
            <a:xfrm>
              <a:off x="1552" y="1256"/>
              <a:ext cx="320" cy="359"/>
            </a:xfrm>
            <a:prstGeom prst="line">
              <a:avLst/>
            </a:prstGeom>
            <a:noFill/>
            <a:ln w="25400"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sp>
          <p:nvSpPr>
            <p:cNvPr id="4113" name="Rectangle 17"/>
            <p:cNvSpPr>
              <a:spLocks/>
            </p:cNvSpPr>
            <p:nvPr/>
          </p:nvSpPr>
          <p:spPr bwMode="auto">
            <a:xfrm>
              <a:off x="3077" y="1612"/>
              <a:ext cx="1235" cy="469"/>
            </a:xfrm>
            <a:prstGeom prst="rect">
              <a:avLst/>
            </a:prstGeom>
            <a:noFill/>
            <a:ln w="9525" cap="flat">
              <a:noFill/>
              <a:miter lim="800000"/>
              <a:headEnd type="none" w="med" len="med"/>
              <a:tailEnd type="none" w="med" len="med"/>
            </a:ln>
          </p:spPr>
          <p:txBody>
            <a:bodyPr wrap="none" lIns="0" tIns="0" rIns="57799" bIns="0" anchor="ctr">
              <a:prstTxWarp prst="textNoShape">
                <a:avLst/>
              </a:prstTxWarp>
              <a:spAutoFit/>
            </a:bodyPr>
            <a:lstStyle/>
            <a:p>
              <a:pPr marL="40182"/>
              <a:r>
                <a:rPr lang="en-US" sz="1700" dirty="0" err="1">
                  <a:solidFill>
                    <a:schemeClr val="tx1"/>
                  </a:solidFill>
                  <a:latin typeface="Arial" pitchFamily="20" charset="0"/>
                  <a:ea typeface="Arial" pitchFamily="20" charset="0"/>
                  <a:cs typeface="Arial" pitchFamily="20" charset="0"/>
                  <a:sym typeface="Arial" pitchFamily="20" charset="0"/>
                </a:rPr>
                <a:t>pbs.org</a:t>
              </a:r>
              <a:endParaRPr lang="en-US" sz="1700" dirty="0">
                <a:solidFill>
                  <a:schemeClr val="tx1"/>
                </a:solidFill>
                <a:latin typeface="Arial" pitchFamily="20" charset="0"/>
                <a:ea typeface="Arial" pitchFamily="20" charset="0"/>
                <a:cs typeface="Arial" pitchFamily="20" charset="0"/>
                <a:sym typeface="Arial" pitchFamily="20" charset="0"/>
              </a:endParaRPr>
            </a:p>
            <a:p>
              <a:pPr marL="40182"/>
              <a:r>
                <a:rPr lang="en-US" sz="1700" dirty="0">
                  <a:solidFill>
                    <a:schemeClr val="tx1"/>
                  </a:solidFill>
                  <a:latin typeface="Arial" pitchFamily="20" charset="0"/>
                  <a:ea typeface="Arial" pitchFamily="20" charset="0"/>
                  <a:cs typeface="Arial" pitchFamily="20" charset="0"/>
                  <a:sym typeface="Arial" pitchFamily="20" charset="0"/>
                </a:rPr>
                <a:t>name servers</a:t>
              </a:r>
            </a:p>
          </p:txBody>
        </p:sp>
        <p:sp>
          <p:nvSpPr>
            <p:cNvPr id="4114" name="Line 18"/>
            <p:cNvSpPr>
              <a:spLocks noChangeShapeType="1"/>
            </p:cNvSpPr>
            <p:nvPr/>
          </p:nvSpPr>
          <p:spPr bwMode="auto">
            <a:xfrm flipH="1">
              <a:off x="3603" y="1196"/>
              <a:ext cx="0" cy="441"/>
            </a:xfrm>
            <a:prstGeom prst="line">
              <a:avLst/>
            </a:prstGeom>
            <a:noFill/>
            <a:ln w="25400" cap="flat">
              <a:solidFill>
                <a:schemeClr val="tx1"/>
              </a:solidFill>
              <a:prstDash val="solid"/>
              <a:round/>
              <a:headEnd type="none" w="med" len="med"/>
              <a:tailEnd type="none" w="med" len="med"/>
            </a:ln>
          </p:spPr>
          <p:txBody>
            <a:bodyPr lIns="0" tIns="0" rIns="0" bIns="0">
              <a:prstTxWarp prst="textNoShape">
                <a:avLst/>
              </a:prstTxWarp>
            </a:bodyPr>
            <a:lstStyle/>
            <a:p>
              <a:endParaRPr lang="en-US"/>
            </a:p>
          </p:txBody>
        </p:sp>
      </p:grpSp>
      <p:sp>
        <p:nvSpPr>
          <p:cNvPr id="4115" name="Rectangle 19"/>
          <p:cNvSpPr>
            <a:spLocks noGrp="1" noChangeArrowheads="1"/>
          </p:cNvSpPr>
          <p:nvPr>
            <p:ph type="title"/>
          </p:nvPr>
        </p:nvSpPr>
        <p:spPr>
          <a:xfrm>
            <a:off x="467693" y="0"/>
            <a:ext cx="7768828" cy="1143000"/>
          </a:xfrm>
          <a:ln/>
        </p:spPr>
        <p:txBody>
          <a:bodyPr>
            <a:normAutofit fontScale="90000"/>
          </a:bodyPr>
          <a:lstStyle/>
          <a:p>
            <a:r>
              <a:rPr lang="en-US"/>
              <a:t>Distributed Hierarchical Database (1st Approx)</a:t>
            </a:r>
          </a:p>
        </p:txBody>
      </p:sp>
      <p:sp>
        <p:nvSpPr>
          <p:cNvPr id="4116" name="Rectangle 20"/>
          <p:cNvSpPr>
            <a:spLocks noGrp="1" noChangeArrowheads="1"/>
          </p:cNvSpPr>
          <p:nvPr>
            <p:ph type="body" idx="1"/>
          </p:nvPr>
        </p:nvSpPr>
        <p:spPr>
          <a:xfrm>
            <a:off x="508992" y="3968130"/>
            <a:ext cx="7768828" cy="2848570"/>
          </a:xfrm>
          <a:ln/>
        </p:spPr>
        <p:txBody>
          <a:bodyPr>
            <a:normAutofit fontScale="85000" lnSpcReduction="20000"/>
          </a:bodyPr>
          <a:lstStyle/>
          <a:p>
            <a:r>
              <a:rPr lang="en-US"/>
              <a:t>Client wants IP for </a:t>
            </a:r>
            <a:r>
              <a:rPr lang="en-US">
                <a:latin typeface="Courier New" pitchFamily="20" charset="0"/>
                <a:ea typeface="Courier New" pitchFamily="20" charset="0"/>
                <a:cs typeface="Courier New" pitchFamily="20" charset="0"/>
                <a:sym typeface="Courier New" pitchFamily="20" charset="0"/>
              </a:rPr>
              <a:t>www.amazon.com</a:t>
            </a:r>
            <a:r>
              <a:rPr lang="en-US"/>
              <a:t>:</a:t>
            </a:r>
            <a:endParaRPr lang="en-US" u="sng">
              <a:solidFill>
                <a:srgbClr val="FF0000"/>
              </a:solidFill>
            </a:endParaRPr>
          </a:p>
          <a:p>
            <a:pPr>
              <a:buSzPct val="75000"/>
              <a:buFontTx/>
              <a:buChar char="•"/>
            </a:pPr>
            <a:r>
              <a:rPr lang="en-US"/>
              <a:t>Client queries a root server to find </a:t>
            </a:r>
            <a:r>
              <a:rPr lang="en-US">
                <a:latin typeface="Courier New" pitchFamily="20" charset="0"/>
                <a:ea typeface="Courier New" pitchFamily="20" charset="0"/>
                <a:cs typeface="Courier New" pitchFamily="20" charset="0"/>
                <a:sym typeface="Courier New" pitchFamily="20" charset="0"/>
              </a:rPr>
              <a:t>.com</a:t>
            </a:r>
            <a:r>
              <a:rPr lang="en-US"/>
              <a:t> name server</a:t>
            </a:r>
          </a:p>
          <a:p>
            <a:pPr>
              <a:buSzPct val="75000"/>
              <a:buFontTx/>
              <a:buChar char="•"/>
            </a:pPr>
            <a:r>
              <a:rPr lang="en-US"/>
              <a:t>Client queries </a:t>
            </a:r>
            <a:r>
              <a:rPr lang="en-US">
                <a:latin typeface="Courier New" pitchFamily="20" charset="0"/>
                <a:ea typeface="Courier New" pitchFamily="20" charset="0"/>
                <a:cs typeface="Courier New" pitchFamily="20" charset="0"/>
                <a:sym typeface="Courier New" pitchFamily="20" charset="0"/>
              </a:rPr>
              <a:t>.com</a:t>
            </a:r>
            <a:r>
              <a:rPr lang="en-US"/>
              <a:t> name server to get </a:t>
            </a:r>
            <a:r>
              <a:rPr lang="en-US">
                <a:latin typeface="Courier New" pitchFamily="20" charset="0"/>
                <a:ea typeface="Courier New" pitchFamily="20" charset="0"/>
                <a:cs typeface="Courier New" pitchFamily="20" charset="0"/>
                <a:sym typeface="Courier New" pitchFamily="20" charset="0"/>
              </a:rPr>
              <a:t>amazon.com</a:t>
            </a:r>
            <a:r>
              <a:rPr lang="en-US"/>
              <a:t> name server</a:t>
            </a:r>
          </a:p>
          <a:p>
            <a:pPr>
              <a:buSzPct val="75000"/>
              <a:buFontTx/>
              <a:buChar char="•"/>
            </a:pPr>
            <a:r>
              <a:rPr lang="en-US"/>
              <a:t>Client queries </a:t>
            </a:r>
            <a:r>
              <a:rPr lang="en-US">
                <a:latin typeface="Courier New" pitchFamily="20" charset="0"/>
                <a:ea typeface="Courier New" pitchFamily="20" charset="0"/>
                <a:cs typeface="Courier New" pitchFamily="20" charset="0"/>
                <a:sym typeface="Courier New" pitchFamily="20" charset="0"/>
              </a:rPr>
              <a:t>amazon.com</a:t>
            </a:r>
            <a:r>
              <a:rPr lang="en-US"/>
              <a:t> name server to get  IP address for </a:t>
            </a:r>
            <a:r>
              <a:rPr lang="en-US">
                <a:latin typeface="Courier New" pitchFamily="20" charset="0"/>
                <a:ea typeface="Courier New" pitchFamily="20" charset="0"/>
                <a:cs typeface="Courier New" pitchFamily="20" charset="0"/>
                <a:sym typeface="Courier New" pitchFamily="20" charset="0"/>
                <a:hlinkClick r:id="rId2"/>
              </a:rPr>
              <a:t>www.amazon.com</a:t>
            </a:r>
            <a:endParaRPr lang="en-US">
              <a:latin typeface="Courier New" pitchFamily="20" charset="0"/>
              <a:sym typeface="Courier New" pitchFamily="20" charset="0"/>
            </a:endParaRPr>
          </a:p>
        </p:txBody>
      </p:sp>
      <p:sp>
        <p:nvSpPr>
          <p:cNvPr id="22" name="Slide Number Placeholder 21"/>
          <p:cNvSpPr>
            <a:spLocks noGrp="1"/>
          </p:cNvSpPr>
          <p:nvPr>
            <p:ph type="sldNum" sz="quarter" idx="12"/>
          </p:nvPr>
        </p:nvSpPr>
        <p:spPr/>
        <p:txBody>
          <a:bodyPr/>
          <a:lstStyle/>
          <a:p>
            <a:fld id="{F4E9DE0C-EFE3-CE47-9792-88F31C147F5B}" type="slidenum">
              <a:rPr lang="en-US" smtClean="0"/>
              <a:pPr/>
              <a:t>58</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srcRect l="19882" t="37160" r="16461" b="32024"/>
          <a:stretch>
            <a:fillRect/>
          </a:stretch>
        </p:blipFill>
        <p:spPr bwMode="auto">
          <a:xfrm>
            <a:off x="1" y="1687286"/>
            <a:ext cx="6450558" cy="4419827"/>
          </a:xfrm>
          <a:prstGeom prst="rect">
            <a:avLst/>
          </a:prstGeom>
          <a:noFill/>
          <a:ln w="9525">
            <a:noFill/>
            <a:miter lim="800000"/>
            <a:headEnd/>
            <a:tailEnd/>
          </a:ln>
          <a:effectLst/>
        </p:spPr>
      </p:pic>
      <p:sp>
        <p:nvSpPr>
          <p:cNvPr id="25603" name="Rectangle 3"/>
          <p:cNvSpPr>
            <a:spLocks noGrp="1" noChangeArrowheads="1"/>
          </p:cNvSpPr>
          <p:nvPr>
            <p:ph type="title"/>
          </p:nvPr>
        </p:nvSpPr>
        <p:spPr/>
        <p:txBody>
          <a:bodyPr/>
          <a:lstStyle/>
          <a:p>
            <a:r>
              <a:rPr lang="en-US" dirty="0"/>
              <a:t>Name Space </a:t>
            </a:r>
            <a:r>
              <a:rPr lang="en-US" dirty="0" smtClean="0"/>
              <a:t>Distribution</a:t>
            </a:r>
            <a:endParaRPr lang="en-US" dirty="0"/>
          </a:p>
        </p:txBody>
      </p:sp>
      <p:sp>
        <p:nvSpPr>
          <p:cNvPr id="7" name="Rectangle 6"/>
          <p:cNvSpPr/>
          <p:nvPr/>
        </p:nvSpPr>
        <p:spPr>
          <a:xfrm>
            <a:off x="6600371" y="1705909"/>
            <a:ext cx="2543629" cy="4401204"/>
          </a:xfrm>
          <a:prstGeom prst="rect">
            <a:avLst/>
          </a:prstGeom>
        </p:spPr>
        <p:txBody>
          <a:bodyPr wrap="square">
            <a:spAutoFit/>
          </a:bodyPr>
          <a:lstStyle/>
          <a:p>
            <a:pPr>
              <a:buFont typeface="Arial"/>
              <a:buChar char="•"/>
            </a:pPr>
            <a:r>
              <a:rPr lang="en-US" sz="1400" dirty="0" smtClean="0"/>
              <a:t>124537172 </a:t>
            </a:r>
            <a:r>
              <a:rPr lang="en-US" sz="1400" dirty="0" err="1" smtClean="0"/>
              <a:t>arin.net</a:t>
            </a:r>
            <a:endParaRPr lang="en-US" sz="1400" dirty="0" smtClean="0"/>
          </a:p>
          <a:p>
            <a:pPr>
              <a:buFont typeface="Arial"/>
              <a:buChar char="•"/>
            </a:pPr>
            <a:r>
              <a:rPr lang="en-US" sz="1400" dirty="0" smtClean="0"/>
              <a:t>217003127 </a:t>
            </a:r>
            <a:r>
              <a:rPr lang="en-US" sz="1400" dirty="0" err="1" smtClean="0"/>
              <a:t>verisign.com</a:t>
            </a:r>
            <a:r>
              <a:rPr lang="en-US" sz="1400" dirty="0" smtClean="0"/>
              <a:t> </a:t>
            </a:r>
          </a:p>
          <a:p>
            <a:pPr>
              <a:buFont typeface="Arial"/>
              <a:buChar char="•"/>
            </a:pPr>
            <a:r>
              <a:rPr lang="en-US" sz="1400" dirty="0" smtClean="0"/>
              <a:t> 314529802 </a:t>
            </a:r>
            <a:r>
              <a:rPr lang="en-US" sz="1400" dirty="0" err="1" smtClean="0"/>
              <a:t>apnic.net</a:t>
            </a:r>
            <a:endParaRPr lang="en-US" sz="1400" dirty="0" smtClean="0"/>
          </a:p>
          <a:p>
            <a:pPr>
              <a:buFont typeface="Arial"/>
              <a:buChar char="•"/>
            </a:pPr>
            <a:r>
              <a:rPr lang="en-US" sz="1400" dirty="0" smtClean="0"/>
              <a:t> 414526895 </a:t>
            </a:r>
            <a:r>
              <a:rPr lang="en-US" sz="1400" dirty="0" err="1" smtClean="0"/>
              <a:t>gslb.com</a:t>
            </a:r>
            <a:endParaRPr lang="en-US" sz="1400" dirty="0" smtClean="0"/>
          </a:p>
          <a:p>
            <a:pPr>
              <a:buFont typeface="Arial"/>
              <a:buChar char="•"/>
            </a:pPr>
            <a:r>
              <a:rPr lang="en-US" sz="1400" dirty="0" smtClean="0"/>
              <a:t> 510917319 </a:t>
            </a:r>
            <a:r>
              <a:rPr lang="en-US" sz="1400" dirty="0" err="1" smtClean="0"/>
              <a:t>manitu.net</a:t>
            </a:r>
            <a:endParaRPr lang="en-US" sz="1400" dirty="0" smtClean="0"/>
          </a:p>
          <a:p>
            <a:pPr>
              <a:buFont typeface="Arial"/>
              <a:buChar char="•"/>
            </a:pPr>
            <a:r>
              <a:rPr lang="en-US" sz="1400" dirty="0" smtClean="0"/>
              <a:t> 69167881 </a:t>
            </a:r>
            <a:r>
              <a:rPr lang="en-US" sz="1400" dirty="0" err="1" smtClean="0"/>
              <a:t>sorbs.net</a:t>
            </a:r>
            <a:endParaRPr lang="en-US" sz="1400" dirty="0" smtClean="0"/>
          </a:p>
          <a:p>
            <a:pPr>
              <a:buFont typeface="Arial"/>
              <a:buChar char="•"/>
            </a:pPr>
            <a:r>
              <a:rPr lang="en-US" sz="1400" dirty="0" smtClean="0"/>
              <a:t> 78701029 </a:t>
            </a:r>
            <a:r>
              <a:rPr lang="en-US" sz="1400" dirty="0" err="1" smtClean="0"/>
              <a:t>msft.net</a:t>
            </a:r>
            <a:endParaRPr lang="en-US" sz="1400" dirty="0" smtClean="0"/>
          </a:p>
          <a:p>
            <a:pPr>
              <a:buFont typeface="Arial"/>
              <a:buChar char="•"/>
            </a:pPr>
            <a:r>
              <a:rPr lang="en-US" sz="1400" dirty="0" smtClean="0"/>
              <a:t> 88595104 </a:t>
            </a:r>
            <a:r>
              <a:rPr lang="en-US" sz="1400" dirty="0" err="1" smtClean="0"/>
              <a:t>google.com</a:t>
            </a:r>
            <a:endParaRPr lang="en-US" sz="1400" dirty="0" smtClean="0"/>
          </a:p>
          <a:p>
            <a:pPr>
              <a:buFont typeface="Arial"/>
              <a:buChar char="•"/>
            </a:pPr>
            <a:r>
              <a:rPr lang="en-US" sz="1400" dirty="0" smtClean="0"/>
              <a:t> 97520954 </a:t>
            </a:r>
            <a:r>
              <a:rPr lang="en-US" sz="1400" dirty="0" err="1" smtClean="0"/>
              <a:t>amazon.com</a:t>
            </a:r>
            <a:endParaRPr lang="en-US" sz="1400" dirty="0" smtClean="0"/>
          </a:p>
          <a:p>
            <a:pPr>
              <a:buFont typeface="Arial"/>
              <a:buChar char="•"/>
            </a:pPr>
            <a:r>
              <a:rPr lang="en-US" sz="1400" dirty="0" smtClean="0"/>
              <a:t> 107450839 </a:t>
            </a:r>
            <a:r>
              <a:rPr lang="en-US" sz="1400" dirty="0" err="1" smtClean="0"/>
              <a:t>register.com</a:t>
            </a:r>
            <a:endParaRPr lang="en-US" sz="1400" dirty="0" smtClean="0"/>
          </a:p>
          <a:p>
            <a:pPr>
              <a:buFont typeface="Arial"/>
              <a:buChar char="•"/>
            </a:pPr>
            <a:r>
              <a:rPr lang="en-US" sz="1400" dirty="0" smtClean="0"/>
              <a:t> 117034622 </a:t>
            </a:r>
            <a:r>
              <a:rPr lang="en-US" sz="1400" dirty="0" err="1" smtClean="0"/>
              <a:t>gtld-servers.net</a:t>
            </a:r>
            <a:endParaRPr lang="en-US" sz="1400" dirty="0" smtClean="0"/>
          </a:p>
          <a:p>
            <a:pPr>
              <a:buFont typeface="Arial"/>
              <a:buChar char="•"/>
            </a:pPr>
            <a:r>
              <a:rPr lang="en-US" sz="1400" dirty="0" smtClean="0"/>
              <a:t> 126937887 </a:t>
            </a:r>
            <a:r>
              <a:rPr lang="en-US" sz="1400" dirty="0" err="1" smtClean="0"/>
              <a:t>facebook.com</a:t>
            </a:r>
            <a:endParaRPr lang="en-US" sz="1400" dirty="0" smtClean="0"/>
          </a:p>
          <a:p>
            <a:pPr>
              <a:buFont typeface="Arial"/>
              <a:buChar char="•"/>
            </a:pPr>
            <a:r>
              <a:rPr lang="en-US" sz="1400" dirty="0" smtClean="0"/>
              <a:t> 136779616 </a:t>
            </a:r>
            <a:r>
              <a:rPr lang="en-US" sz="1400" dirty="0" err="1" smtClean="0"/>
              <a:t>coremetrics.com</a:t>
            </a:r>
            <a:endParaRPr lang="en-US" sz="1400" dirty="0" smtClean="0"/>
          </a:p>
          <a:p>
            <a:pPr>
              <a:buFont typeface="Arial"/>
              <a:buChar char="•"/>
            </a:pPr>
            <a:r>
              <a:rPr lang="en-US" sz="1400" dirty="0" smtClean="0"/>
              <a:t> 146574735 </a:t>
            </a:r>
            <a:r>
              <a:rPr lang="en-US" sz="1400" dirty="0" err="1" smtClean="0"/>
              <a:t>msecnd.net</a:t>
            </a:r>
            <a:endParaRPr lang="en-US" sz="1400" dirty="0" smtClean="0"/>
          </a:p>
          <a:p>
            <a:pPr>
              <a:buFont typeface="Arial"/>
              <a:buChar char="•"/>
            </a:pPr>
            <a:r>
              <a:rPr lang="en-US" sz="1400" dirty="0" smtClean="0"/>
              <a:t> 156570337 root-</a:t>
            </a:r>
            <a:r>
              <a:rPr lang="en-US" sz="1400" dirty="0" err="1" smtClean="0"/>
              <a:t>servers.net</a:t>
            </a:r>
            <a:endParaRPr lang="en-US" sz="1400" dirty="0" smtClean="0"/>
          </a:p>
          <a:p>
            <a:pPr>
              <a:buFont typeface="Arial"/>
              <a:buChar char="•"/>
            </a:pPr>
            <a:r>
              <a:rPr lang="en-US" sz="1400" dirty="0" smtClean="0"/>
              <a:t> 165725087 </a:t>
            </a:r>
            <a:r>
              <a:rPr lang="en-US" sz="1400" dirty="0" err="1" smtClean="0"/>
              <a:t>amazonaws.com</a:t>
            </a:r>
            <a:endParaRPr lang="en-US" sz="1400" dirty="0" smtClean="0"/>
          </a:p>
          <a:p>
            <a:pPr>
              <a:buFont typeface="Arial"/>
              <a:buChar char="•"/>
            </a:pPr>
            <a:r>
              <a:rPr lang="en-US" sz="1400" dirty="0" smtClean="0"/>
              <a:t> 175663948 </a:t>
            </a:r>
            <a:r>
              <a:rPr lang="en-US" sz="1400" dirty="0" err="1" smtClean="0"/>
              <a:t>akamai.net</a:t>
            </a:r>
            <a:r>
              <a:rPr lang="en-US" sz="1400" dirty="0" smtClean="0"/>
              <a:t> </a:t>
            </a:r>
          </a:p>
          <a:p>
            <a:pPr>
              <a:buFont typeface="Arial"/>
              <a:buChar char="•"/>
            </a:pPr>
            <a:r>
              <a:rPr lang="en-US" sz="1400" dirty="0" smtClean="0"/>
              <a:t> 185309527 </a:t>
            </a:r>
            <a:r>
              <a:rPr lang="en-US" sz="1400" dirty="0" err="1" smtClean="0"/>
              <a:t>weather.com</a:t>
            </a:r>
            <a:endParaRPr lang="en-US" sz="1400" dirty="0" smtClean="0"/>
          </a:p>
          <a:p>
            <a:pPr>
              <a:buFont typeface="Arial"/>
              <a:buChar char="•"/>
            </a:pPr>
            <a:r>
              <a:rPr lang="en-US" sz="1400" dirty="0" smtClean="0"/>
              <a:t> 194943117 name-</a:t>
            </a:r>
            <a:r>
              <a:rPr lang="en-US" sz="1400" dirty="0" err="1" smtClean="0"/>
              <a:t>services.com</a:t>
            </a:r>
            <a:endParaRPr lang="en-US" sz="1400" dirty="0" smtClean="0"/>
          </a:p>
          <a:p>
            <a:pPr>
              <a:buFont typeface="Arial"/>
              <a:buChar char="•"/>
            </a:pPr>
            <a:r>
              <a:rPr lang="en-US" sz="1400" dirty="0" smtClean="0"/>
              <a:t> 204902683 </a:t>
            </a:r>
            <a:r>
              <a:rPr lang="en-US" sz="1400" dirty="0" err="1" smtClean="0"/>
              <a:t>yahoo.com</a:t>
            </a:r>
            <a:endParaRPr lang="en-US" sz="1400" dirty="0" smtClean="0"/>
          </a:p>
        </p:txBody>
      </p:sp>
      <p:sp>
        <p:nvSpPr>
          <p:cNvPr id="6" name="Slide Number Placeholder 5"/>
          <p:cNvSpPr>
            <a:spLocks noGrp="1"/>
          </p:cNvSpPr>
          <p:nvPr>
            <p:ph type="sldNum" sz="quarter" idx="12"/>
          </p:nvPr>
        </p:nvSpPr>
        <p:spPr/>
        <p:txBody>
          <a:bodyPr/>
          <a:lstStyle/>
          <a:p>
            <a:fld id="{F4E9DE0C-EFE3-CE47-9792-88F31C147F5B}" type="slidenum">
              <a:rPr lang="en-US" smtClean="0"/>
              <a:pPr/>
              <a:t>59</a:t>
            </a:fld>
            <a:endParaRPr lang="en-US"/>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6"/>
          <p:cNvSpPr>
            <a:spLocks noGrp="1"/>
          </p:cNvSpPr>
          <p:nvPr>
            <p:ph type="title"/>
          </p:nvPr>
        </p:nvSpPr>
        <p:spPr/>
        <p:txBody>
          <a:bodyPr/>
          <a:lstStyle/>
          <a:p>
            <a:pPr eaLnBrk="1" hangingPunct="1"/>
            <a:r>
              <a:rPr lang="en-US" smtClean="0"/>
              <a:t>Packet Switching</a:t>
            </a:r>
          </a:p>
        </p:txBody>
      </p:sp>
      <p:sp>
        <p:nvSpPr>
          <p:cNvPr id="8" name="Oval 7"/>
          <p:cNvSpPr/>
          <p:nvPr/>
        </p:nvSpPr>
        <p:spPr>
          <a:xfrm>
            <a:off x="1524000" y="2971800"/>
            <a:ext cx="838200" cy="838200"/>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a:t>A</a:t>
            </a:r>
          </a:p>
        </p:txBody>
      </p:sp>
      <p:sp>
        <p:nvSpPr>
          <p:cNvPr id="9" name="Oval 8"/>
          <p:cNvSpPr/>
          <p:nvPr/>
        </p:nvSpPr>
        <p:spPr>
          <a:xfrm>
            <a:off x="2971800" y="48006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C</a:t>
            </a:r>
          </a:p>
        </p:txBody>
      </p:sp>
      <p:sp>
        <p:nvSpPr>
          <p:cNvPr id="10" name="Oval 9"/>
          <p:cNvSpPr/>
          <p:nvPr/>
        </p:nvSpPr>
        <p:spPr>
          <a:xfrm>
            <a:off x="3200400" y="18288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B</a:t>
            </a:r>
          </a:p>
        </p:txBody>
      </p:sp>
      <p:sp>
        <p:nvSpPr>
          <p:cNvPr id="11" name="Oval 10"/>
          <p:cNvSpPr/>
          <p:nvPr/>
        </p:nvSpPr>
        <p:spPr>
          <a:xfrm>
            <a:off x="4572000" y="34290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D</a:t>
            </a:r>
          </a:p>
        </p:txBody>
      </p:sp>
      <p:sp>
        <p:nvSpPr>
          <p:cNvPr id="12" name="Oval 11"/>
          <p:cNvSpPr/>
          <p:nvPr/>
        </p:nvSpPr>
        <p:spPr>
          <a:xfrm>
            <a:off x="6553200" y="2438400"/>
            <a:ext cx="838200" cy="838200"/>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dirty="0"/>
              <a:t>F</a:t>
            </a:r>
          </a:p>
        </p:txBody>
      </p:sp>
      <p:sp>
        <p:nvSpPr>
          <p:cNvPr id="13" name="Oval 12"/>
          <p:cNvSpPr/>
          <p:nvPr/>
        </p:nvSpPr>
        <p:spPr>
          <a:xfrm>
            <a:off x="6324600" y="5105400"/>
            <a:ext cx="838200" cy="838200"/>
          </a:xfrm>
          <a:prstGeom prst="ellipse">
            <a:avLst/>
          </a:prstGeom>
        </p:spPr>
        <p:style>
          <a:lnRef idx="1">
            <a:schemeClr val="accent6"/>
          </a:lnRef>
          <a:fillRef idx="3">
            <a:schemeClr val="accent6"/>
          </a:fillRef>
          <a:effectRef idx="2">
            <a:schemeClr val="accent6"/>
          </a:effectRef>
          <a:fontRef idx="minor">
            <a:schemeClr val="lt1"/>
          </a:fontRef>
        </p:style>
        <p:txBody>
          <a:bodyPr anchor="ctr"/>
          <a:lstStyle/>
          <a:p>
            <a:pPr algn="ctr">
              <a:defRPr/>
            </a:pPr>
            <a:r>
              <a:rPr lang="en-US" dirty="0"/>
              <a:t>D</a:t>
            </a:r>
          </a:p>
        </p:txBody>
      </p:sp>
      <p:sp>
        <p:nvSpPr>
          <p:cNvPr id="14" name="Rectangle 13"/>
          <p:cNvSpPr/>
          <p:nvPr/>
        </p:nvSpPr>
        <p:spPr>
          <a:xfrm>
            <a:off x="8245475" y="26670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3</a:t>
            </a:r>
          </a:p>
        </p:txBody>
      </p:sp>
      <p:sp>
        <p:nvSpPr>
          <p:cNvPr id="15" name="Rectangle 14"/>
          <p:cNvSpPr/>
          <p:nvPr/>
        </p:nvSpPr>
        <p:spPr>
          <a:xfrm>
            <a:off x="7864475" y="26670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2</a:t>
            </a:r>
          </a:p>
        </p:txBody>
      </p:sp>
      <p:sp>
        <p:nvSpPr>
          <p:cNvPr id="16" name="Rectangle 15"/>
          <p:cNvSpPr/>
          <p:nvPr/>
        </p:nvSpPr>
        <p:spPr>
          <a:xfrm>
            <a:off x="7467600" y="26670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1</a:t>
            </a:r>
          </a:p>
        </p:txBody>
      </p:sp>
      <p:cxnSp>
        <p:nvCxnSpPr>
          <p:cNvPr id="18" name="Straight Connector 17"/>
          <p:cNvCxnSpPr>
            <a:stCxn id="8" idx="7"/>
            <a:endCxn id="10" idx="3"/>
          </p:cNvCxnSpPr>
          <p:nvPr/>
        </p:nvCxnSpPr>
        <p:spPr>
          <a:xfrm rot="5400000" flipH="1" flipV="1">
            <a:off x="2506663" y="2278063"/>
            <a:ext cx="549275" cy="1082675"/>
          </a:xfrm>
          <a:prstGeom prst="line">
            <a:avLst/>
          </a:prstGeom>
        </p:spPr>
        <p:style>
          <a:lnRef idx="3">
            <a:schemeClr val="accent3"/>
          </a:lnRef>
          <a:fillRef idx="0">
            <a:schemeClr val="accent3"/>
          </a:fillRef>
          <a:effectRef idx="2">
            <a:schemeClr val="accent3"/>
          </a:effectRef>
          <a:fontRef idx="minor">
            <a:schemeClr val="tx1"/>
          </a:fontRef>
        </p:style>
      </p:cxnSp>
      <p:cxnSp>
        <p:nvCxnSpPr>
          <p:cNvPr id="19" name="Straight Connector 18"/>
          <p:cNvCxnSpPr>
            <a:stCxn id="8" idx="5"/>
            <a:endCxn id="9" idx="1"/>
          </p:cNvCxnSpPr>
          <p:nvPr/>
        </p:nvCxnSpPr>
        <p:spPr>
          <a:xfrm rot="16200000" flipH="1">
            <a:off x="2049463" y="3878263"/>
            <a:ext cx="1235075" cy="854075"/>
          </a:xfrm>
          <a:prstGeom prst="line">
            <a:avLst/>
          </a:prstGeom>
        </p:spPr>
        <p:style>
          <a:lnRef idx="3">
            <a:schemeClr val="accent2"/>
          </a:lnRef>
          <a:fillRef idx="0">
            <a:schemeClr val="accent2"/>
          </a:fillRef>
          <a:effectRef idx="2">
            <a:schemeClr val="accent2"/>
          </a:effectRef>
          <a:fontRef idx="minor">
            <a:schemeClr val="tx1"/>
          </a:fontRef>
        </p:style>
      </p:cxnSp>
      <p:cxnSp>
        <p:nvCxnSpPr>
          <p:cNvPr id="22" name="Straight Connector 21"/>
          <p:cNvCxnSpPr>
            <a:stCxn id="11" idx="3"/>
            <a:endCxn id="9" idx="7"/>
          </p:cNvCxnSpPr>
          <p:nvPr/>
        </p:nvCxnSpPr>
        <p:spPr>
          <a:xfrm rot="5400000">
            <a:off x="3802063" y="4030663"/>
            <a:ext cx="777875" cy="1006475"/>
          </a:xfrm>
          <a:prstGeom prst="line">
            <a:avLst/>
          </a:prstGeom>
        </p:spPr>
        <p:style>
          <a:lnRef idx="3">
            <a:schemeClr val="accent3"/>
          </a:lnRef>
          <a:fillRef idx="0">
            <a:schemeClr val="accent3"/>
          </a:fillRef>
          <a:effectRef idx="2">
            <a:schemeClr val="accent3"/>
          </a:effectRef>
          <a:fontRef idx="minor">
            <a:schemeClr val="tx1"/>
          </a:fontRef>
        </p:style>
      </p:cxnSp>
      <p:cxnSp>
        <p:nvCxnSpPr>
          <p:cNvPr id="25" name="Straight Connector 24"/>
          <p:cNvCxnSpPr>
            <a:stCxn id="11" idx="1"/>
            <a:endCxn id="10" idx="5"/>
          </p:cNvCxnSpPr>
          <p:nvPr/>
        </p:nvCxnSpPr>
        <p:spPr>
          <a:xfrm rot="16200000" flipV="1">
            <a:off x="3802063" y="2659063"/>
            <a:ext cx="1006475" cy="777875"/>
          </a:xfrm>
          <a:prstGeom prst="line">
            <a:avLst/>
          </a:prstGeom>
        </p:spPr>
        <p:style>
          <a:lnRef idx="3">
            <a:schemeClr val="accent3"/>
          </a:lnRef>
          <a:fillRef idx="0">
            <a:schemeClr val="accent3"/>
          </a:fillRef>
          <a:effectRef idx="2">
            <a:schemeClr val="accent3"/>
          </a:effectRef>
          <a:fontRef idx="minor">
            <a:schemeClr val="tx1"/>
          </a:fontRef>
        </p:style>
      </p:cxnSp>
      <p:cxnSp>
        <p:nvCxnSpPr>
          <p:cNvPr id="28" name="Straight Connector 27"/>
          <p:cNvCxnSpPr>
            <a:stCxn id="12" idx="1"/>
            <a:endCxn id="10" idx="6"/>
          </p:cNvCxnSpPr>
          <p:nvPr/>
        </p:nvCxnSpPr>
        <p:spPr>
          <a:xfrm rot="16200000" flipV="1">
            <a:off x="5200650" y="1085850"/>
            <a:ext cx="312738" cy="2636838"/>
          </a:xfrm>
          <a:prstGeom prst="line">
            <a:avLst/>
          </a:prstGeom>
        </p:spPr>
        <p:style>
          <a:lnRef idx="3">
            <a:schemeClr val="accent3"/>
          </a:lnRef>
          <a:fillRef idx="0">
            <a:schemeClr val="accent3"/>
          </a:fillRef>
          <a:effectRef idx="2">
            <a:schemeClr val="accent3"/>
          </a:effectRef>
          <a:fontRef idx="minor">
            <a:schemeClr val="tx1"/>
          </a:fontRef>
        </p:style>
      </p:cxnSp>
      <p:cxnSp>
        <p:nvCxnSpPr>
          <p:cNvPr id="31" name="Straight Connector 30"/>
          <p:cNvCxnSpPr>
            <a:stCxn id="13" idx="1"/>
            <a:endCxn id="11" idx="5"/>
          </p:cNvCxnSpPr>
          <p:nvPr/>
        </p:nvCxnSpPr>
        <p:spPr>
          <a:xfrm rot="16200000" flipV="1">
            <a:off x="5326063" y="4106863"/>
            <a:ext cx="1082675" cy="1158875"/>
          </a:xfrm>
          <a:prstGeom prst="line">
            <a:avLst/>
          </a:prstGeom>
        </p:spPr>
        <p:style>
          <a:lnRef idx="3">
            <a:schemeClr val="accent3"/>
          </a:lnRef>
          <a:fillRef idx="0">
            <a:schemeClr val="accent3"/>
          </a:fillRef>
          <a:effectRef idx="2">
            <a:schemeClr val="accent3"/>
          </a:effectRef>
          <a:fontRef idx="minor">
            <a:schemeClr val="tx1"/>
          </a:fontRef>
        </p:style>
      </p:cxnSp>
      <p:cxnSp>
        <p:nvCxnSpPr>
          <p:cNvPr id="34" name="Straight Connector 33"/>
          <p:cNvCxnSpPr>
            <a:stCxn id="13" idx="2"/>
            <a:endCxn id="9" idx="6"/>
          </p:cNvCxnSpPr>
          <p:nvPr/>
        </p:nvCxnSpPr>
        <p:spPr>
          <a:xfrm rot="10800000">
            <a:off x="3810000" y="5219700"/>
            <a:ext cx="2514600" cy="304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8" name="Straight Connector 37"/>
          <p:cNvCxnSpPr>
            <a:stCxn id="12" idx="4"/>
            <a:endCxn id="13" idx="0"/>
          </p:cNvCxnSpPr>
          <p:nvPr/>
        </p:nvCxnSpPr>
        <p:spPr>
          <a:xfrm rot="5400000">
            <a:off x="5943600" y="4076700"/>
            <a:ext cx="18288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21" name="Slide Number Placeholder 20"/>
          <p:cNvSpPr>
            <a:spLocks noGrp="1"/>
          </p:cNvSpPr>
          <p:nvPr>
            <p:ph type="sldNum" sz="quarter" idx="12"/>
          </p:nvPr>
        </p:nvSpPr>
        <p:spPr/>
        <p:txBody>
          <a:bodyPr/>
          <a:lstStyle/>
          <a:p>
            <a:pPr>
              <a:defRPr/>
            </a:pPr>
            <a:fld id="{1F1688CE-F6B2-42DE-B847-7BD665D29604}" type="slidenum">
              <a:rPr lang="en-US" smtClean="0"/>
              <a:pPr>
                <a:defRPr/>
              </a:pPr>
              <a:t>6</a:t>
            </a:fld>
            <a:endParaRPr lang="en-US" dirty="0"/>
          </a:p>
        </p:txBody>
      </p:sp>
    </p:spTree>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457200" y="-193675"/>
            <a:ext cx="8229600" cy="1143000"/>
          </a:xfrm>
          <a:prstGeom prst="rect">
            <a:avLst/>
          </a:prstGeom>
          <a:noFill/>
          <a:ln w="9525">
            <a:noFill/>
            <a:round/>
            <a:headEnd/>
            <a:tailEnd/>
          </a:ln>
          <a:effectLst/>
        </p:spPr>
        <p:txBody>
          <a:bodyPr anchor="ctr"/>
          <a:lstStyle/>
          <a:p>
            <a:pPr algn="ctr" eaLnBrk="1" hangingPunct="1">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4400">
                <a:latin typeface="Calibri" pitchFamily="32" charset="0"/>
              </a:rPr>
              <a:t>Name Resolution</a:t>
            </a:r>
          </a:p>
        </p:txBody>
      </p:sp>
      <p:sp>
        <p:nvSpPr>
          <p:cNvPr id="9218" name="Text Box 2"/>
          <p:cNvSpPr txBox="1">
            <a:spLocks noChangeArrowheads="1"/>
          </p:cNvSpPr>
          <p:nvPr/>
        </p:nvSpPr>
        <p:spPr bwMode="auto">
          <a:xfrm>
            <a:off x="528638" y="1066800"/>
            <a:ext cx="8158162" cy="3819525"/>
          </a:xfrm>
          <a:prstGeom prst="rect">
            <a:avLst/>
          </a:prstGeom>
          <a:noFill/>
          <a:ln w="9525">
            <a:noFill/>
            <a:round/>
            <a:headEnd/>
            <a:tailEnd/>
          </a:ln>
          <a:effectLst/>
        </p:spPr>
        <p:txBody>
          <a:bodyPr/>
          <a:lstStyle/>
          <a:p>
            <a:pPr marL="336550" indent="-336550" eaLnBrk="1" hangingPunct="1">
              <a:lnSpc>
                <a:spcPct val="80000"/>
              </a:lnSpc>
              <a:spcBef>
                <a:spcPts val="625"/>
              </a:spcBef>
              <a:buClr>
                <a:srgbClr val="F79646"/>
              </a:buClr>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500" dirty="0">
                <a:latin typeface="Calibri" pitchFamily="32" charset="0"/>
              </a:rPr>
              <a:t>Zone: collection of connected nodes with the same authoritative DNS server</a:t>
            </a:r>
          </a:p>
          <a:p>
            <a:pPr marL="336550" indent="-336550" eaLnBrk="1" hangingPunct="1">
              <a:lnSpc>
                <a:spcPct val="80000"/>
              </a:lnSpc>
              <a:spcBef>
                <a:spcPts val="625"/>
              </a:spcBef>
              <a:buClr>
                <a:srgbClr val="FFFFFF"/>
              </a:buClr>
              <a:buFont typeface="Arial" charset="0"/>
              <a:buChar char="•"/>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r>
              <a:rPr lang="en-US" sz="2500" dirty="0" smtClean="0">
                <a:latin typeface="Calibri" pitchFamily="32" charset="0"/>
              </a:rPr>
              <a:t>Resolution method </a:t>
            </a:r>
            <a:r>
              <a:rPr lang="en-US" sz="2500" dirty="0">
                <a:latin typeface="Calibri" pitchFamily="32" charset="0"/>
              </a:rPr>
              <a:t>when answer not in cache:</a:t>
            </a:r>
          </a:p>
          <a:p>
            <a:pPr marL="336550" indent="-336550" eaLnBrk="1" hangingPunct="1">
              <a:lnSpc>
                <a:spcPct val="80000"/>
              </a:lnSpc>
              <a:spcBef>
                <a:spcPts val="625"/>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2200" dirty="0">
              <a:latin typeface="Calibri" pitchFamily="32" charset="0"/>
            </a:endParaRPr>
          </a:p>
          <a:p>
            <a:pPr marL="336550" indent="-336550" eaLnBrk="1" hangingPunct="1">
              <a:lnSpc>
                <a:spcPct val="80000"/>
              </a:lnSpc>
              <a:spcBef>
                <a:spcPts val="550"/>
              </a:spcBef>
              <a:buClrTx/>
              <a:buSzTx/>
              <a:buFontTx/>
              <a:buNone/>
              <a:tabLst>
                <a:tab pos="336550" algn="l"/>
                <a:tab pos="793750" algn="l"/>
                <a:tab pos="1250950" algn="l"/>
                <a:tab pos="1708150" algn="l"/>
                <a:tab pos="2165350" algn="l"/>
                <a:tab pos="2622550" algn="l"/>
                <a:tab pos="3079750" algn="l"/>
                <a:tab pos="3536950" algn="l"/>
                <a:tab pos="3994150" algn="l"/>
                <a:tab pos="4451350" algn="l"/>
                <a:tab pos="4908550" algn="l"/>
                <a:tab pos="5365750" algn="l"/>
                <a:tab pos="5822950" algn="l"/>
                <a:tab pos="6280150" algn="l"/>
                <a:tab pos="6737350" algn="l"/>
                <a:tab pos="7194550" algn="l"/>
                <a:tab pos="7651750" algn="l"/>
                <a:tab pos="8108950" algn="l"/>
                <a:tab pos="8566150" algn="l"/>
                <a:tab pos="9023350" algn="l"/>
                <a:tab pos="9480550" algn="l"/>
              </a:tabLst>
            </a:pPr>
            <a:endParaRPr lang="en-US" sz="2200" dirty="0">
              <a:latin typeface="Calibri" pitchFamily="32" charset="0"/>
            </a:endParaRPr>
          </a:p>
        </p:txBody>
      </p:sp>
      <p:grpSp>
        <p:nvGrpSpPr>
          <p:cNvPr id="2" name="Group 56"/>
          <p:cNvGrpSpPr/>
          <p:nvPr/>
        </p:nvGrpSpPr>
        <p:grpSpPr>
          <a:xfrm>
            <a:off x="415499" y="2209800"/>
            <a:ext cx="8374820" cy="4456727"/>
            <a:chOff x="263099" y="1676400"/>
            <a:chExt cx="8560634" cy="4990127"/>
          </a:xfrm>
        </p:grpSpPr>
        <p:cxnSp>
          <p:nvCxnSpPr>
            <p:cNvPr id="31" name="Straight Arrow Connector 30"/>
            <p:cNvCxnSpPr/>
            <p:nvPr/>
          </p:nvCxnSpPr>
          <p:spPr>
            <a:xfrm flipV="1">
              <a:off x="1558499" y="4048126"/>
              <a:ext cx="1828800" cy="76200"/>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4225499" y="2371726"/>
              <a:ext cx="1981200" cy="1295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10800000" flipV="1">
              <a:off x="4377899" y="2981326"/>
              <a:ext cx="1828800" cy="838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377899" y="3886200"/>
              <a:ext cx="1905000" cy="857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0800000">
              <a:off x="4454099" y="4429126"/>
              <a:ext cx="16764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4377899" y="4962526"/>
              <a:ext cx="18288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10800000">
              <a:off x="4301699" y="5267326"/>
              <a:ext cx="1905000"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10800000">
              <a:off x="1634699" y="4886326"/>
              <a:ext cx="1676400" cy="1588"/>
            </a:xfrm>
            <a:prstGeom prst="straightConnector1">
              <a:avLst/>
            </a:prstGeom>
            <a:ln>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1710899" y="3733800"/>
              <a:ext cx="1447800" cy="542926"/>
            </a:xfrm>
            <a:prstGeom prst="rect">
              <a:avLst/>
            </a:prstGeom>
            <a:solidFill>
              <a:schemeClr val="accent1">
                <a:lumMod val="40000"/>
                <a:lumOff val="6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Where is www.example.com?</a:t>
              </a:r>
              <a:endParaRPr lang="en-US" sz="1100" dirty="0">
                <a:solidFill>
                  <a:schemeClr val="tx1"/>
                </a:solidFill>
              </a:endParaRPr>
            </a:p>
          </p:txBody>
        </p:sp>
        <p:sp>
          <p:nvSpPr>
            <p:cNvPr id="40" name="Rectangle 39"/>
            <p:cNvSpPr/>
            <p:nvPr/>
          </p:nvSpPr>
          <p:spPr>
            <a:xfrm>
              <a:off x="4454099" y="2514600"/>
              <a:ext cx="1524000" cy="4572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Where is www.example.com?</a:t>
              </a:r>
              <a:endParaRPr lang="en-US" sz="1100" dirty="0">
                <a:solidFill>
                  <a:schemeClr val="tx1"/>
                </a:solidFill>
              </a:endParaRPr>
            </a:p>
          </p:txBody>
        </p:sp>
        <p:sp>
          <p:nvSpPr>
            <p:cNvPr id="41" name="Rectangle 40"/>
            <p:cNvSpPr/>
            <p:nvPr/>
          </p:nvSpPr>
          <p:spPr>
            <a:xfrm>
              <a:off x="4987499" y="3209926"/>
              <a:ext cx="1066800" cy="371474"/>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Try com </a:t>
              </a:r>
              <a:r>
                <a:rPr lang="en-US" sz="1100" dirty="0" err="1" smtClean="0">
                  <a:solidFill>
                    <a:schemeClr val="tx1"/>
                  </a:solidFill>
                </a:rPr>
                <a:t>nameserver</a:t>
              </a:r>
              <a:endParaRPr lang="en-US" sz="1100" dirty="0">
                <a:solidFill>
                  <a:schemeClr val="tx1"/>
                </a:solidFill>
              </a:endParaRPr>
            </a:p>
          </p:txBody>
        </p:sp>
        <p:sp>
          <p:nvSpPr>
            <p:cNvPr id="42" name="Rectangle 41"/>
            <p:cNvSpPr/>
            <p:nvPr/>
          </p:nvSpPr>
          <p:spPr>
            <a:xfrm>
              <a:off x="4606499" y="3743326"/>
              <a:ext cx="1447800" cy="447674"/>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Where is www.example.com?</a:t>
              </a:r>
              <a:endParaRPr lang="en-US" sz="1100" dirty="0">
                <a:solidFill>
                  <a:schemeClr val="tx1"/>
                </a:solidFill>
              </a:endParaRPr>
            </a:p>
          </p:txBody>
        </p:sp>
        <p:sp>
          <p:nvSpPr>
            <p:cNvPr id="43" name="Rectangle 42"/>
            <p:cNvSpPr/>
            <p:nvPr/>
          </p:nvSpPr>
          <p:spPr>
            <a:xfrm>
              <a:off x="4682699" y="4276726"/>
              <a:ext cx="1295400" cy="447674"/>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Try example.com </a:t>
              </a:r>
              <a:r>
                <a:rPr lang="en-US" sz="1100" dirty="0" err="1" smtClean="0">
                  <a:solidFill>
                    <a:schemeClr val="tx1"/>
                  </a:solidFill>
                </a:rPr>
                <a:t>nameserver</a:t>
              </a:r>
              <a:endParaRPr lang="en-US" sz="1100" dirty="0">
                <a:solidFill>
                  <a:schemeClr val="tx1"/>
                </a:solidFill>
              </a:endParaRPr>
            </a:p>
          </p:txBody>
        </p:sp>
        <p:sp>
          <p:nvSpPr>
            <p:cNvPr id="44" name="Rectangle 43"/>
            <p:cNvSpPr/>
            <p:nvPr/>
          </p:nvSpPr>
          <p:spPr>
            <a:xfrm>
              <a:off x="4606499" y="4800600"/>
              <a:ext cx="1447800" cy="4572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Where is www.example.com?</a:t>
              </a:r>
              <a:endParaRPr lang="en-US" sz="1100" dirty="0">
                <a:solidFill>
                  <a:schemeClr val="tx1"/>
                </a:solidFill>
              </a:endParaRPr>
            </a:p>
          </p:txBody>
        </p:sp>
        <p:sp>
          <p:nvSpPr>
            <p:cNvPr id="45" name="Rectangle 44"/>
            <p:cNvSpPr/>
            <p:nvPr/>
          </p:nvSpPr>
          <p:spPr>
            <a:xfrm>
              <a:off x="4758899" y="5495926"/>
              <a:ext cx="1295400" cy="381000"/>
            </a:xfrm>
            <a:prstGeom prst="rect">
              <a:avLst/>
            </a:prstGeom>
            <a:solidFill>
              <a:schemeClr val="accent1">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208.77.188.166</a:t>
              </a:r>
              <a:endParaRPr lang="en-US" sz="1100" dirty="0">
                <a:solidFill>
                  <a:schemeClr val="tx1"/>
                </a:solidFill>
              </a:endParaRPr>
            </a:p>
          </p:txBody>
        </p:sp>
        <p:sp>
          <p:nvSpPr>
            <p:cNvPr id="46" name="Rectangle 45"/>
            <p:cNvSpPr/>
            <p:nvPr/>
          </p:nvSpPr>
          <p:spPr>
            <a:xfrm>
              <a:off x="1939499" y="4733926"/>
              <a:ext cx="1219200" cy="447674"/>
            </a:xfrm>
            <a:prstGeom prst="rect">
              <a:avLst/>
            </a:prstGeom>
            <a:solidFill>
              <a:schemeClr val="accent1">
                <a:lumMod val="40000"/>
                <a:lumOff val="60000"/>
              </a:schemeClr>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208.77.188.166</a:t>
              </a:r>
              <a:endParaRPr lang="en-US" sz="1100" dirty="0">
                <a:solidFill>
                  <a:schemeClr val="tx1"/>
                </a:solidFill>
              </a:endParaRPr>
            </a:p>
          </p:txBody>
        </p:sp>
        <p:sp>
          <p:nvSpPr>
            <p:cNvPr id="47" name="TextBox 46"/>
            <p:cNvSpPr txBox="1"/>
            <p:nvPr/>
          </p:nvSpPr>
          <p:spPr>
            <a:xfrm>
              <a:off x="720299" y="3667126"/>
              <a:ext cx="802459" cy="447997"/>
            </a:xfrm>
            <a:prstGeom prst="rect">
              <a:avLst/>
            </a:prstGeom>
            <a:noFill/>
          </p:spPr>
          <p:txBody>
            <a:bodyPr wrap="none" rtlCol="0">
              <a:spAutoFit/>
            </a:bodyPr>
            <a:lstStyle/>
            <a:p>
              <a:r>
                <a:rPr lang="en-US" sz="2000" dirty="0" smtClean="0"/>
                <a:t>Client</a:t>
              </a:r>
              <a:endParaRPr lang="en-US" sz="2000" dirty="0"/>
            </a:p>
          </p:txBody>
        </p:sp>
        <p:sp>
          <p:nvSpPr>
            <p:cNvPr id="48" name="TextBox 47"/>
            <p:cNvSpPr txBox="1"/>
            <p:nvPr/>
          </p:nvSpPr>
          <p:spPr>
            <a:xfrm>
              <a:off x="3332590" y="2986841"/>
              <a:ext cx="1020977" cy="792609"/>
            </a:xfrm>
            <a:prstGeom prst="rect">
              <a:avLst/>
            </a:prstGeom>
            <a:noFill/>
          </p:spPr>
          <p:txBody>
            <a:bodyPr wrap="none" rtlCol="0">
              <a:spAutoFit/>
            </a:bodyPr>
            <a:lstStyle/>
            <a:p>
              <a:pPr algn="ctr"/>
              <a:r>
                <a:rPr lang="en-US" sz="2000" dirty="0" smtClean="0"/>
                <a:t>ISP DNS</a:t>
              </a:r>
            </a:p>
            <a:p>
              <a:pPr algn="ctr"/>
              <a:r>
                <a:rPr lang="en-US" sz="2000" dirty="0" smtClean="0"/>
                <a:t>Server</a:t>
              </a:r>
              <a:endParaRPr lang="en-US" sz="2000" dirty="0"/>
            </a:p>
          </p:txBody>
        </p:sp>
        <p:sp>
          <p:nvSpPr>
            <p:cNvPr id="49" name="TextBox 48"/>
            <p:cNvSpPr txBox="1"/>
            <p:nvPr/>
          </p:nvSpPr>
          <p:spPr>
            <a:xfrm>
              <a:off x="7175898" y="2066926"/>
              <a:ext cx="1515748" cy="792609"/>
            </a:xfrm>
            <a:prstGeom prst="rect">
              <a:avLst/>
            </a:prstGeom>
            <a:noFill/>
          </p:spPr>
          <p:txBody>
            <a:bodyPr wrap="none" rtlCol="0">
              <a:spAutoFit/>
            </a:bodyPr>
            <a:lstStyle/>
            <a:p>
              <a:pPr algn="ctr"/>
              <a:r>
                <a:rPr lang="en-US" sz="2000" dirty="0" smtClean="0"/>
                <a:t>root</a:t>
              </a:r>
            </a:p>
            <a:p>
              <a:pPr algn="ctr"/>
              <a:r>
                <a:rPr lang="en-US" sz="2000" dirty="0" smtClean="0"/>
                <a:t>name server</a:t>
              </a:r>
              <a:endParaRPr lang="en-US" sz="2000" dirty="0"/>
            </a:p>
          </p:txBody>
        </p:sp>
        <p:sp>
          <p:nvSpPr>
            <p:cNvPr id="50" name="TextBox 49"/>
            <p:cNvSpPr txBox="1"/>
            <p:nvPr/>
          </p:nvSpPr>
          <p:spPr>
            <a:xfrm>
              <a:off x="7175898" y="3667126"/>
              <a:ext cx="1515748" cy="792609"/>
            </a:xfrm>
            <a:prstGeom prst="rect">
              <a:avLst/>
            </a:prstGeom>
            <a:noFill/>
          </p:spPr>
          <p:txBody>
            <a:bodyPr wrap="none" rtlCol="0">
              <a:spAutoFit/>
            </a:bodyPr>
            <a:lstStyle/>
            <a:p>
              <a:pPr algn="ctr"/>
              <a:r>
                <a:rPr lang="en-US" sz="2000" dirty="0" smtClean="0"/>
                <a:t>com</a:t>
              </a:r>
            </a:p>
            <a:p>
              <a:pPr algn="ctr"/>
              <a:r>
                <a:rPr lang="en-US" sz="2000" dirty="0" smtClean="0"/>
                <a:t>name server</a:t>
              </a:r>
              <a:endParaRPr lang="en-US" sz="2000" dirty="0"/>
            </a:p>
          </p:txBody>
        </p:sp>
        <p:sp>
          <p:nvSpPr>
            <p:cNvPr id="51" name="TextBox 50"/>
            <p:cNvSpPr txBox="1"/>
            <p:nvPr/>
          </p:nvSpPr>
          <p:spPr>
            <a:xfrm>
              <a:off x="7213767" y="5419726"/>
              <a:ext cx="1609966" cy="792609"/>
            </a:xfrm>
            <a:prstGeom prst="rect">
              <a:avLst/>
            </a:prstGeom>
            <a:noFill/>
          </p:spPr>
          <p:txBody>
            <a:bodyPr wrap="none" rtlCol="0">
              <a:spAutoFit/>
            </a:bodyPr>
            <a:lstStyle/>
            <a:p>
              <a:pPr algn="ctr"/>
              <a:r>
                <a:rPr lang="en-US" sz="2000" dirty="0" err="1"/>
                <a:t>e</a:t>
              </a:r>
              <a:r>
                <a:rPr lang="en-US" sz="2000" dirty="0" err="1" smtClean="0"/>
                <a:t>xample.com</a:t>
              </a:r>
              <a:endParaRPr lang="en-US" sz="2000" dirty="0" smtClean="0"/>
            </a:p>
            <a:p>
              <a:pPr algn="ctr"/>
              <a:r>
                <a:rPr lang="en-US" sz="2000" dirty="0" smtClean="0"/>
                <a:t>name server</a:t>
              </a:r>
              <a:endParaRPr lang="en-US" sz="2000" dirty="0"/>
            </a:p>
          </p:txBody>
        </p:sp>
        <p:pic>
          <p:nvPicPr>
            <p:cNvPr id="52" name="Picture 51" descr="05-01c.wmf"/>
            <p:cNvPicPr>
              <a:picLocks noChangeAspect="1"/>
            </p:cNvPicPr>
            <p:nvPr/>
          </p:nvPicPr>
          <p:blipFill>
            <a:blip r:embed="rId3" cstate="print"/>
            <a:stretch>
              <a:fillRect/>
            </a:stretch>
          </p:blipFill>
          <p:spPr>
            <a:xfrm>
              <a:off x="3539699" y="3657600"/>
              <a:ext cx="715844" cy="1581150"/>
            </a:xfrm>
            <a:prstGeom prst="rect">
              <a:avLst/>
            </a:prstGeom>
          </p:spPr>
        </p:pic>
        <p:pic>
          <p:nvPicPr>
            <p:cNvPr id="53" name="Picture 52" descr="05-01c.wmf"/>
            <p:cNvPicPr>
              <a:picLocks noChangeAspect="1"/>
            </p:cNvPicPr>
            <p:nvPr/>
          </p:nvPicPr>
          <p:blipFill>
            <a:blip r:embed="rId3" cstate="print"/>
            <a:stretch>
              <a:fillRect/>
            </a:stretch>
          </p:blipFill>
          <p:spPr>
            <a:xfrm>
              <a:off x="6324600" y="1676400"/>
              <a:ext cx="716190" cy="1581912"/>
            </a:xfrm>
            <a:prstGeom prst="rect">
              <a:avLst/>
            </a:prstGeom>
          </p:spPr>
        </p:pic>
        <p:pic>
          <p:nvPicPr>
            <p:cNvPr id="54" name="Picture 53" descr="05-01c.wmf"/>
            <p:cNvPicPr>
              <a:picLocks noChangeAspect="1"/>
            </p:cNvPicPr>
            <p:nvPr/>
          </p:nvPicPr>
          <p:blipFill>
            <a:blip r:embed="rId3" cstate="print"/>
            <a:stretch>
              <a:fillRect/>
            </a:stretch>
          </p:blipFill>
          <p:spPr>
            <a:xfrm>
              <a:off x="6359099" y="3380510"/>
              <a:ext cx="716189" cy="1581912"/>
            </a:xfrm>
            <a:prstGeom prst="rect">
              <a:avLst/>
            </a:prstGeom>
          </p:spPr>
        </p:pic>
        <p:pic>
          <p:nvPicPr>
            <p:cNvPr id="55" name="Picture 54" descr="05-01c.wmf"/>
            <p:cNvPicPr>
              <a:picLocks noChangeAspect="1"/>
            </p:cNvPicPr>
            <p:nvPr/>
          </p:nvPicPr>
          <p:blipFill>
            <a:blip r:embed="rId3" cstate="print"/>
            <a:stretch>
              <a:fillRect/>
            </a:stretch>
          </p:blipFill>
          <p:spPr>
            <a:xfrm>
              <a:off x="6359099" y="5084615"/>
              <a:ext cx="716189" cy="1581912"/>
            </a:xfrm>
            <a:prstGeom prst="rect">
              <a:avLst/>
            </a:prstGeom>
          </p:spPr>
        </p:pic>
        <p:pic>
          <p:nvPicPr>
            <p:cNvPr id="56" name="Picture 55" descr="05-01a.wmf"/>
            <p:cNvPicPr>
              <a:picLocks noChangeAspect="1"/>
            </p:cNvPicPr>
            <p:nvPr/>
          </p:nvPicPr>
          <p:blipFill>
            <a:blip r:embed="rId4" cstate="print"/>
            <a:stretch>
              <a:fillRect/>
            </a:stretch>
          </p:blipFill>
          <p:spPr>
            <a:xfrm>
              <a:off x="263099" y="3999527"/>
              <a:ext cx="1219200" cy="1222496"/>
            </a:xfrm>
            <a:prstGeom prst="rect">
              <a:avLst/>
            </a:prstGeom>
          </p:spPr>
        </p:pic>
      </p:grpSp>
      <p:sp>
        <p:nvSpPr>
          <p:cNvPr id="58" name="Slide Number Placeholder 57"/>
          <p:cNvSpPr>
            <a:spLocks noGrp="1"/>
          </p:cNvSpPr>
          <p:nvPr>
            <p:ph type="sldNum" sz="quarter" idx="12"/>
          </p:nvPr>
        </p:nvSpPr>
        <p:spPr/>
        <p:txBody>
          <a:bodyPr/>
          <a:lstStyle/>
          <a:p>
            <a:fld id="{F4E9DE0C-EFE3-CE47-9792-88F31C147F5B}" type="slidenum">
              <a:rPr lang="en-US" smtClean="0"/>
              <a:pPr/>
              <a:t>60</a:t>
            </a:fld>
            <a:endParaRPr lang="en-US"/>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457200" y="273050"/>
            <a:ext cx="8229600" cy="1146175"/>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Iterative Name Resolution</a:t>
            </a:r>
          </a:p>
        </p:txBody>
      </p:sp>
      <p:grpSp>
        <p:nvGrpSpPr>
          <p:cNvPr id="2" name="Group 5"/>
          <p:cNvGrpSpPr>
            <a:grpSpLocks/>
          </p:cNvGrpSpPr>
          <p:nvPr/>
        </p:nvGrpSpPr>
        <p:grpSpPr bwMode="auto">
          <a:xfrm>
            <a:off x="457200" y="3657600"/>
            <a:ext cx="3054350" cy="1987550"/>
            <a:chOff x="288" y="2304"/>
            <a:chExt cx="1924" cy="1252"/>
          </a:xfrm>
        </p:grpSpPr>
        <p:sp>
          <p:nvSpPr>
            <p:cNvPr id="11270" name="AutoShape 6"/>
            <p:cNvSpPr>
              <a:spLocks noChangeArrowheads="1"/>
            </p:cNvSpPr>
            <p:nvPr/>
          </p:nvSpPr>
          <p:spPr bwMode="auto">
            <a:xfrm>
              <a:off x="288" y="2304"/>
              <a:ext cx="1925" cy="1253"/>
            </a:xfrm>
            <a:prstGeom prst="roundRect">
              <a:avLst>
                <a:gd name="adj" fmla="val 16667"/>
              </a:avLst>
            </a:prstGeom>
            <a:solidFill>
              <a:srgbClr val="F2F2F2"/>
            </a:solidFill>
            <a:ln w="9360">
              <a:solidFill>
                <a:srgbClr val="000000"/>
              </a:solidFill>
              <a:miter lim="800000"/>
              <a:headEnd/>
              <a:tailEnd/>
            </a:ln>
            <a:effectLst/>
          </p:spPr>
          <p:txBody>
            <a:bodyPr lIns="90000" tIns="46800" rIns="90000" bIns="46800"/>
            <a:lstStyle/>
            <a:p>
              <a:pP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rPr>
                <a:t>Local Name Server</a:t>
              </a:r>
            </a:p>
          </p:txBody>
        </p:sp>
        <p:sp>
          <p:nvSpPr>
            <p:cNvPr id="11271" name="Rectangle 7"/>
            <p:cNvSpPr>
              <a:spLocks noChangeArrowheads="1"/>
            </p:cNvSpPr>
            <p:nvPr/>
          </p:nvSpPr>
          <p:spPr bwMode="auto">
            <a:xfrm>
              <a:off x="380" y="2629"/>
              <a:ext cx="779" cy="371"/>
            </a:xfrm>
            <a:prstGeom prst="rect">
              <a:avLst/>
            </a:prstGeom>
            <a:gradFill rotWithShape="0">
              <a:gsLst>
                <a:gs pos="0">
                  <a:srgbClr val="A3C4FF"/>
                </a:gs>
                <a:gs pos="100000">
                  <a:srgbClr val="E5EEFF"/>
                </a:gs>
              </a:gsLst>
              <a:lin ang="16200000" scaled="1"/>
            </a:gradFill>
            <a:ln w="9360">
              <a:solidFill>
                <a:srgbClr val="4A7EBB"/>
              </a:solidFill>
              <a:miter lim="800000"/>
              <a:headEnd/>
              <a:tailEnd/>
            </a:ln>
            <a:effectLst>
              <a:outerShdw dist="109865" dir="634411" algn="ctr" rotWithShape="0">
                <a:srgbClr val="000000">
                  <a:alpha val="38034"/>
                </a:srgbClr>
              </a:outerShdw>
            </a:effectLst>
          </p:spPr>
          <p:txBody>
            <a:bodyPr lIns="90000" tIns="46800" rIns="90000" bIns="46800" anchor="ctr"/>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Calibri" pitchFamily="32" charset="0"/>
                </a:rPr>
                <a:t>Application</a:t>
              </a:r>
            </a:p>
          </p:txBody>
        </p:sp>
        <p:sp>
          <p:nvSpPr>
            <p:cNvPr id="11272" name="AutoShape 8"/>
            <p:cNvSpPr>
              <a:spLocks noChangeArrowheads="1"/>
            </p:cNvSpPr>
            <p:nvPr/>
          </p:nvSpPr>
          <p:spPr bwMode="auto">
            <a:xfrm>
              <a:off x="1434" y="2629"/>
              <a:ext cx="642" cy="371"/>
            </a:xfrm>
            <a:prstGeom prst="roundRect">
              <a:avLst>
                <a:gd name="adj" fmla="val 16667"/>
              </a:avLst>
            </a:prstGeom>
            <a:gradFill rotWithShape="0">
              <a:gsLst>
                <a:gs pos="0">
                  <a:srgbClr val="FFBE86"/>
                </a:gs>
                <a:gs pos="100000">
                  <a:srgbClr val="FFEBDB"/>
                </a:gs>
              </a:gsLst>
              <a:lin ang="16200000" scaled="1"/>
            </a:gradFill>
            <a:ln w="9360">
              <a:solidFill>
                <a:srgbClr val="F69240"/>
              </a:solidFill>
              <a:miter lim="800000"/>
              <a:headEnd/>
              <a:tailEnd/>
            </a:ln>
            <a:effectLst>
              <a:outerShdw dist="109865" dir="634411" algn="ctr" rotWithShape="0">
                <a:srgbClr val="000000">
                  <a:alpha val="38034"/>
                </a:srgbClr>
              </a:outerShdw>
            </a:effectLst>
          </p:spPr>
          <p:txBody>
            <a:bodyPr lIns="0" tIns="46800" rIns="0" bIns="46800" anchor="ctr"/>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Calibri" pitchFamily="32" charset="0"/>
                </a:rPr>
                <a:t>Resolver</a:t>
              </a:r>
            </a:p>
          </p:txBody>
        </p:sp>
        <p:sp>
          <p:nvSpPr>
            <p:cNvPr id="11273" name="AutoShape 9"/>
            <p:cNvSpPr>
              <a:spLocks noChangeArrowheads="1"/>
            </p:cNvSpPr>
            <p:nvPr/>
          </p:nvSpPr>
          <p:spPr bwMode="auto">
            <a:xfrm>
              <a:off x="1514" y="3186"/>
              <a:ext cx="482" cy="324"/>
            </a:xfrm>
            <a:prstGeom prst="flowChartMagneticDisk">
              <a:avLst/>
            </a:prstGeom>
            <a:gradFill rotWithShape="0">
              <a:gsLst>
                <a:gs pos="0">
                  <a:srgbClr val="5D417E"/>
                </a:gs>
                <a:gs pos="100000">
                  <a:srgbClr val="7B57A8"/>
                </a:gs>
              </a:gsLst>
              <a:lin ang="16200000" scaled="1"/>
            </a:gradFill>
            <a:ln w="9360">
              <a:solidFill>
                <a:srgbClr val="7D60A0"/>
              </a:solidFill>
              <a:miter lim="800000"/>
              <a:headEnd/>
              <a:tailEnd/>
            </a:ln>
            <a:effectLst>
              <a:outerShdw dist="110430" dir="722555" algn="ctr" rotWithShape="0">
                <a:srgbClr val="000000">
                  <a:alpha val="35036"/>
                </a:srgbClr>
              </a:outerShdw>
            </a:effectLst>
          </p:spPr>
          <p:txBody>
            <a:bodyPr lIns="90000" tIns="46800" rIns="90000" bIns="46800"/>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FFFFFF"/>
                  </a:solidFill>
                  <a:latin typeface="Calibri" pitchFamily="32" charset="0"/>
                </a:rPr>
                <a:t>cache</a:t>
              </a:r>
            </a:p>
          </p:txBody>
        </p:sp>
        <p:cxnSp>
          <p:nvCxnSpPr>
            <p:cNvPr id="11274" name="AutoShape 10"/>
            <p:cNvCxnSpPr>
              <a:cxnSpLocks noChangeShapeType="1"/>
              <a:stCxn id="11272" idx="2"/>
              <a:endCxn id="11273" idx="0"/>
            </p:cNvCxnSpPr>
            <p:nvPr/>
          </p:nvCxnSpPr>
          <p:spPr bwMode="auto">
            <a:xfrm>
              <a:off x="1755" y="3000"/>
              <a:ext cx="1" cy="288"/>
            </a:xfrm>
            <a:prstGeom prst="straightConnector1">
              <a:avLst/>
            </a:prstGeom>
            <a:noFill/>
            <a:ln w="25560">
              <a:solidFill>
                <a:srgbClr val="000000"/>
              </a:solidFill>
              <a:miter lim="800000"/>
              <a:headEnd type="triangle" w="med" len="med"/>
              <a:tailEnd type="triangle" w="med" len="med"/>
            </a:ln>
            <a:effectLst>
              <a:outerShdw dist="109865" dir="634411" algn="ctr" rotWithShape="0">
                <a:srgbClr val="000000">
                  <a:alpha val="38034"/>
                </a:srgbClr>
              </a:outerShdw>
            </a:effectLst>
          </p:spPr>
        </p:cxnSp>
      </p:grpSp>
      <p:grpSp>
        <p:nvGrpSpPr>
          <p:cNvPr id="3" name="Group 11"/>
          <p:cNvGrpSpPr>
            <a:grpSpLocks/>
          </p:cNvGrpSpPr>
          <p:nvPr/>
        </p:nvGrpSpPr>
        <p:grpSpPr bwMode="auto">
          <a:xfrm>
            <a:off x="5208588" y="4556125"/>
            <a:ext cx="1712912" cy="1987550"/>
            <a:chOff x="3281" y="2870"/>
            <a:chExt cx="1079" cy="1252"/>
          </a:xfrm>
        </p:grpSpPr>
        <p:sp>
          <p:nvSpPr>
            <p:cNvPr id="11276" name="AutoShape 12"/>
            <p:cNvSpPr>
              <a:spLocks noChangeArrowheads="1"/>
            </p:cNvSpPr>
            <p:nvPr/>
          </p:nvSpPr>
          <p:spPr bwMode="auto">
            <a:xfrm>
              <a:off x="3281" y="2870"/>
              <a:ext cx="1080" cy="1253"/>
            </a:xfrm>
            <a:prstGeom prst="roundRect">
              <a:avLst>
                <a:gd name="adj" fmla="val 16667"/>
              </a:avLst>
            </a:prstGeom>
            <a:solidFill>
              <a:srgbClr val="FFFFCC"/>
            </a:solidFill>
            <a:ln w="9360">
              <a:solidFill>
                <a:srgbClr val="000000"/>
              </a:solidFill>
              <a:miter lim="800000"/>
              <a:headEnd/>
              <a:tailEnd/>
            </a:ln>
            <a:effectLst/>
          </p:spPr>
          <p:txBody>
            <a:bodyPr lIns="90000" tIns="46800" rIns="90000" bIns="46800"/>
            <a:lstStyle/>
            <a:p>
              <a:pP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rPr>
                <a:t>google.com</a:t>
              </a:r>
            </a:p>
          </p:txBody>
        </p:sp>
        <p:sp>
          <p:nvSpPr>
            <p:cNvPr id="11277" name="AutoShape 13"/>
            <p:cNvSpPr>
              <a:spLocks noChangeArrowheads="1"/>
            </p:cNvSpPr>
            <p:nvPr/>
          </p:nvSpPr>
          <p:spPr bwMode="auto">
            <a:xfrm>
              <a:off x="3492" y="3148"/>
              <a:ext cx="658" cy="371"/>
            </a:xfrm>
            <a:prstGeom prst="roundRect">
              <a:avLst>
                <a:gd name="adj" fmla="val 16667"/>
              </a:avLst>
            </a:prstGeom>
            <a:gradFill rotWithShape="0">
              <a:gsLst>
                <a:gs pos="0">
                  <a:srgbClr val="FFBE86"/>
                </a:gs>
                <a:gs pos="100000">
                  <a:srgbClr val="FFEBDB"/>
                </a:gs>
              </a:gsLst>
              <a:lin ang="16200000" scaled="1"/>
            </a:gradFill>
            <a:ln w="9360">
              <a:solidFill>
                <a:srgbClr val="F69240"/>
              </a:solidFill>
              <a:miter lim="800000"/>
              <a:headEnd/>
              <a:tailEnd/>
            </a:ln>
            <a:effectLst>
              <a:outerShdw dist="109865" dir="634411" algn="ctr" rotWithShape="0">
                <a:srgbClr val="000000">
                  <a:alpha val="38034"/>
                </a:srgbClr>
              </a:outerShdw>
            </a:effectLst>
          </p:spPr>
          <p:txBody>
            <a:bodyPr lIns="0" tIns="46800" rIns="0" bIns="46800" anchor="ctr"/>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Calibri" pitchFamily="32" charset="0"/>
                </a:rPr>
                <a:t>Resolver</a:t>
              </a:r>
            </a:p>
          </p:txBody>
        </p:sp>
        <p:sp>
          <p:nvSpPr>
            <p:cNvPr id="11278" name="AutoShape 14"/>
            <p:cNvSpPr>
              <a:spLocks noChangeArrowheads="1"/>
            </p:cNvSpPr>
            <p:nvPr/>
          </p:nvSpPr>
          <p:spPr bwMode="auto">
            <a:xfrm>
              <a:off x="3575" y="3705"/>
              <a:ext cx="493" cy="325"/>
            </a:xfrm>
            <a:prstGeom prst="flowChartMagneticDisk">
              <a:avLst/>
            </a:prstGeom>
            <a:gradFill rotWithShape="0">
              <a:gsLst>
                <a:gs pos="0">
                  <a:srgbClr val="5D417E"/>
                </a:gs>
                <a:gs pos="100000">
                  <a:srgbClr val="7B57A8"/>
                </a:gs>
              </a:gsLst>
              <a:lin ang="16200000" scaled="1"/>
            </a:gradFill>
            <a:ln w="9360">
              <a:solidFill>
                <a:srgbClr val="7D60A0"/>
              </a:solidFill>
              <a:miter lim="800000"/>
              <a:headEnd/>
              <a:tailEnd/>
            </a:ln>
            <a:effectLst>
              <a:outerShdw dist="110430" dir="722555" algn="ctr" rotWithShape="0">
                <a:srgbClr val="000000">
                  <a:alpha val="35036"/>
                </a:srgbClr>
              </a:outerShdw>
            </a:effectLst>
          </p:spPr>
          <p:txBody>
            <a:bodyPr lIns="90000" tIns="46800" rIns="90000" bIns="46800"/>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FFFFFF"/>
                  </a:solidFill>
                  <a:latin typeface="Calibri" pitchFamily="32" charset="0"/>
                </a:rPr>
                <a:t>cache</a:t>
              </a:r>
            </a:p>
          </p:txBody>
        </p:sp>
        <p:cxnSp>
          <p:nvCxnSpPr>
            <p:cNvPr id="11279" name="AutoShape 15"/>
            <p:cNvCxnSpPr>
              <a:cxnSpLocks noChangeShapeType="1"/>
            </p:cNvCxnSpPr>
            <p:nvPr/>
          </p:nvCxnSpPr>
          <p:spPr bwMode="auto">
            <a:xfrm flipH="1">
              <a:off x="3819" y="3520"/>
              <a:ext cx="1" cy="186"/>
            </a:xfrm>
            <a:prstGeom prst="straightConnector1">
              <a:avLst/>
            </a:prstGeom>
            <a:noFill/>
            <a:ln w="25560">
              <a:solidFill>
                <a:srgbClr val="000000"/>
              </a:solidFill>
              <a:miter lim="800000"/>
              <a:headEnd type="triangle" w="med" len="med"/>
              <a:tailEnd type="triangle" w="med" len="med"/>
            </a:ln>
            <a:effectLst>
              <a:outerShdw dist="109865" dir="634411" algn="ctr" rotWithShape="0">
                <a:srgbClr val="000000">
                  <a:alpha val="38034"/>
                </a:srgbClr>
              </a:outerShdw>
            </a:effectLst>
          </p:spPr>
        </p:cxnSp>
      </p:grpSp>
      <p:grpSp>
        <p:nvGrpSpPr>
          <p:cNvPr id="4" name="Group 16"/>
          <p:cNvGrpSpPr>
            <a:grpSpLocks/>
          </p:cNvGrpSpPr>
          <p:nvPr/>
        </p:nvGrpSpPr>
        <p:grpSpPr bwMode="auto">
          <a:xfrm>
            <a:off x="6978650" y="3268663"/>
            <a:ext cx="1697038" cy="1987550"/>
            <a:chOff x="4396" y="2059"/>
            <a:chExt cx="1069" cy="1252"/>
          </a:xfrm>
        </p:grpSpPr>
        <p:sp>
          <p:nvSpPr>
            <p:cNvPr id="11281" name="AutoShape 17"/>
            <p:cNvSpPr>
              <a:spLocks noChangeArrowheads="1"/>
            </p:cNvSpPr>
            <p:nvPr/>
          </p:nvSpPr>
          <p:spPr bwMode="auto">
            <a:xfrm>
              <a:off x="4396" y="2059"/>
              <a:ext cx="1070" cy="1253"/>
            </a:xfrm>
            <a:prstGeom prst="roundRect">
              <a:avLst>
                <a:gd name="adj" fmla="val 16667"/>
              </a:avLst>
            </a:prstGeom>
            <a:solidFill>
              <a:srgbClr val="FFFFCC"/>
            </a:solidFill>
            <a:ln w="9360">
              <a:solidFill>
                <a:srgbClr val="000000"/>
              </a:solidFill>
              <a:miter lim="800000"/>
              <a:headEnd/>
              <a:tailEnd/>
            </a:ln>
            <a:effectLst/>
          </p:spPr>
          <p:txBody>
            <a:bodyPr lIns="90000" tIns="46800" rIns="90000" bIns="46800"/>
            <a:lstStyle/>
            <a:p>
              <a:pP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rPr>
                <a:t>.com</a:t>
              </a:r>
            </a:p>
          </p:txBody>
        </p:sp>
        <p:sp>
          <p:nvSpPr>
            <p:cNvPr id="11282" name="AutoShape 18"/>
            <p:cNvSpPr>
              <a:spLocks noChangeArrowheads="1"/>
            </p:cNvSpPr>
            <p:nvPr/>
          </p:nvSpPr>
          <p:spPr bwMode="auto">
            <a:xfrm>
              <a:off x="4605" y="2337"/>
              <a:ext cx="652" cy="371"/>
            </a:xfrm>
            <a:prstGeom prst="roundRect">
              <a:avLst>
                <a:gd name="adj" fmla="val 16667"/>
              </a:avLst>
            </a:prstGeom>
            <a:gradFill rotWithShape="0">
              <a:gsLst>
                <a:gs pos="0">
                  <a:srgbClr val="FFBE86"/>
                </a:gs>
                <a:gs pos="100000">
                  <a:srgbClr val="FFEBDB"/>
                </a:gs>
              </a:gsLst>
              <a:lin ang="16200000" scaled="1"/>
            </a:gradFill>
            <a:ln w="9360">
              <a:solidFill>
                <a:srgbClr val="F69240"/>
              </a:solidFill>
              <a:miter lim="800000"/>
              <a:headEnd/>
              <a:tailEnd/>
            </a:ln>
            <a:effectLst>
              <a:outerShdw dist="109865" dir="634411" algn="ctr" rotWithShape="0">
                <a:srgbClr val="000000">
                  <a:alpha val="38034"/>
                </a:srgbClr>
              </a:outerShdw>
            </a:effectLst>
          </p:spPr>
          <p:txBody>
            <a:bodyPr lIns="0" tIns="46800" rIns="0" bIns="46800" anchor="ctr"/>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Calibri" pitchFamily="32" charset="0"/>
                </a:rPr>
                <a:t>Resolver</a:t>
              </a:r>
            </a:p>
          </p:txBody>
        </p:sp>
        <p:sp>
          <p:nvSpPr>
            <p:cNvPr id="11283" name="AutoShape 19"/>
            <p:cNvSpPr>
              <a:spLocks noChangeArrowheads="1"/>
            </p:cNvSpPr>
            <p:nvPr/>
          </p:nvSpPr>
          <p:spPr bwMode="auto">
            <a:xfrm>
              <a:off x="4686" y="2894"/>
              <a:ext cx="489" cy="325"/>
            </a:xfrm>
            <a:prstGeom prst="flowChartMagneticDisk">
              <a:avLst/>
            </a:prstGeom>
            <a:gradFill rotWithShape="0">
              <a:gsLst>
                <a:gs pos="0">
                  <a:srgbClr val="5D417E"/>
                </a:gs>
                <a:gs pos="100000">
                  <a:srgbClr val="7B57A8"/>
                </a:gs>
              </a:gsLst>
              <a:lin ang="16200000" scaled="1"/>
            </a:gradFill>
            <a:ln w="9360">
              <a:solidFill>
                <a:srgbClr val="7D60A0"/>
              </a:solidFill>
              <a:miter lim="800000"/>
              <a:headEnd/>
              <a:tailEnd/>
            </a:ln>
            <a:effectLst>
              <a:outerShdw dist="110430" dir="722555" algn="ctr" rotWithShape="0">
                <a:srgbClr val="000000">
                  <a:alpha val="35036"/>
                </a:srgbClr>
              </a:outerShdw>
            </a:effectLst>
          </p:spPr>
          <p:txBody>
            <a:bodyPr lIns="90000" tIns="46800" rIns="90000" bIns="46800"/>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FFFFFF"/>
                  </a:solidFill>
                  <a:latin typeface="Calibri" pitchFamily="32" charset="0"/>
                </a:rPr>
                <a:t>cache</a:t>
              </a:r>
            </a:p>
          </p:txBody>
        </p:sp>
        <p:cxnSp>
          <p:nvCxnSpPr>
            <p:cNvPr id="11284" name="AutoShape 20"/>
            <p:cNvCxnSpPr>
              <a:cxnSpLocks noChangeShapeType="1"/>
            </p:cNvCxnSpPr>
            <p:nvPr/>
          </p:nvCxnSpPr>
          <p:spPr bwMode="auto">
            <a:xfrm flipH="1">
              <a:off x="4929" y="2709"/>
              <a:ext cx="1" cy="188"/>
            </a:xfrm>
            <a:prstGeom prst="straightConnector1">
              <a:avLst/>
            </a:prstGeom>
            <a:noFill/>
            <a:ln w="25560">
              <a:solidFill>
                <a:srgbClr val="000000"/>
              </a:solidFill>
              <a:miter lim="800000"/>
              <a:headEnd type="triangle" w="med" len="med"/>
              <a:tailEnd type="triangle" w="med" len="med"/>
            </a:ln>
            <a:effectLst>
              <a:outerShdw dist="109865" dir="634411" algn="ctr" rotWithShape="0">
                <a:srgbClr val="000000">
                  <a:alpha val="38034"/>
                </a:srgbClr>
              </a:outerShdw>
            </a:effectLst>
          </p:spPr>
        </p:cxnSp>
      </p:grpSp>
      <p:cxnSp>
        <p:nvCxnSpPr>
          <p:cNvPr id="11285" name="AutoShape 21"/>
          <p:cNvCxnSpPr>
            <a:cxnSpLocks noChangeShapeType="1"/>
            <a:stCxn id="0" idx="3"/>
            <a:endCxn id="0" idx="1"/>
          </p:cNvCxnSpPr>
          <p:nvPr/>
        </p:nvCxnSpPr>
        <p:spPr bwMode="auto">
          <a:xfrm flipV="1">
            <a:off x="3513138" y="2205038"/>
            <a:ext cx="3460750" cy="2446337"/>
          </a:xfrm>
          <a:prstGeom prst="curvedConnector3">
            <a:avLst>
              <a:gd name="adj1" fmla="val 50000"/>
            </a:avLst>
          </a:prstGeom>
          <a:noFill/>
          <a:ln w="25560">
            <a:solidFill>
              <a:srgbClr val="F79646"/>
            </a:solidFill>
            <a:miter lim="800000"/>
            <a:headEnd type="triangle" w="med" len="med"/>
            <a:tailEnd type="triangle" w="med" len="med"/>
          </a:ln>
          <a:effectLst>
            <a:outerShdw dist="109865" dir="634411" algn="ctr" rotWithShape="0">
              <a:srgbClr val="000000">
                <a:alpha val="38034"/>
              </a:srgbClr>
            </a:outerShdw>
          </a:effectLst>
        </p:spPr>
      </p:cxnSp>
      <p:cxnSp>
        <p:nvCxnSpPr>
          <p:cNvPr id="11286" name="AutoShape 22"/>
          <p:cNvCxnSpPr>
            <a:cxnSpLocks noChangeShapeType="1"/>
            <a:stCxn id="0" idx="3"/>
            <a:endCxn id="0" idx="1"/>
          </p:cNvCxnSpPr>
          <p:nvPr/>
        </p:nvCxnSpPr>
        <p:spPr bwMode="auto">
          <a:xfrm flipV="1">
            <a:off x="3513138" y="4262438"/>
            <a:ext cx="3465512" cy="388937"/>
          </a:xfrm>
          <a:prstGeom prst="curvedConnector3">
            <a:avLst>
              <a:gd name="adj1" fmla="val 50000"/>
            </a:avLst>
          </a:prstGeom>
          <a:noFill/>
          <a:ln w="25560">
            <a:solidFill>
              <a:srgbClr val="F79646"/>
            </a:solidFill>
            <a:miter lim="800000"/>
            <a:headEnd type="triangle" w="med" len="med"/>
            <a:tailEnd type="triangle" w="med" len="med"/>
          </a:ln>
          <a:effectLst>
            <a:outerShdw dist="109865" dir="634411" algn="ctr" rotWithShape="0">
              <a:srgbClr val="000000">
                <a:alpha val="38034"/>
              </a:srgbClr>
            </a:outerShdw>
          </a:effectLst>
        </p:spPr>
      </p:cxnSp>
      <p:sp>
        <p:nvSpPr>
          <p:cNvPr id="11287" name="Text Box 23"/>
          <p:cNvSpPr txBox="1">
            <a:spLocks noChangeArrowheads="1"/>
          </p:cNvSpPr>
          <p:nvPr/>
        </p:nvSpPr>
        <p:spPr bwMode="auto">
          <a:xfrm>
            <a:off x="4375150" y="3236913"/>
            <a:ext cx="752475" cy="290512"/>
          </a:xfrm>
          <a:prstGeom prst="rect">
            <a:avLst/>
          </a:prstGeom>
          <a:noFill/>
          <a:ln w="9525">
            <a:noFill/>
            <a:round/>
            <a:headEnd/>
            <a:tailEnd/>
          </a:ln>
          <a:effectLst/>
        </p:spPr>
        <p:txBody>
          <a:bodyPr wrap="none" lIns="90000" tIns="46800" rIns="90000" bIns="46800" anchor="ctr">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F79646"/>
                </a:solidFill>
              </a:rPr>
              <a:t>query</a:t>
            </a:r>
          </a:p>
        </p:txBody>
      </p:sp>
      <p:sp>
        <p:nvSpPr>
          <p:cNvPr id="11288" name="Text Box 24"/>
          <p:cNvSpPr txBox="1">
            <a:spLocks noChangeArrowheads="1"/>
          </p:cNvSpPr>
          <p:nvPr/>
        </p:nvSpPr>
        <p:spPr bwMode="auto">
          <a:xfrm>
            <a:off x="5518150" y="2838450"/>
            <a:ext cx="917575" cy="290513"/>
          </a:xfrm>
          <a:prstGeom prst="rect">
            <a:avLst/>
          </a:prstGeom>
          <a:noFill/>
          <a:ln w="9525">
            <a:noFill/>
            <a:round/>
            <a:headEnd/>
            <a:tailEnd/>
          </a:ln>
          <a:effectLst/>
        </p:spPr>
        <p:txBody>
          <a:bodyPr wrap="none" lIns="90000" tIns="46800" rIns="90000" bIns="46800" anchor="ctr">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F79646"/>
                </a:solidFill>
              </a:rPr>
              <a:t>answer</a:t>
            </a:r>
          </a:p>
        </p:txBody>
      </p:sp>
      <p:sp>
        <p:nvSpPr>
          <p:cNvPr id="11289" name="Text Box 25"/>
          <p:cNvSpPr txBox="1">
            <a:spLocks noChangeArrowheads="1"/>
          </p:cNvSpPr>
          <p:nvPr/>
        </p:nvSpPr>
        <p:spPr bwMode="auto">
          <a:xfrm>
            <a:off x="6126163" y="4310063"/>
            <a:ext cx="917575" cy="290512"/>
          </a:xfrm>
          <a:prstGeom prst="rect">
            <a:avLst/>
          </a:prstGeom>
          <a:noFill/>
          <a:ln w="9525">
            <a:noFill/>
            <a:round/>
            <a:headEnd/>
            <a:tailEnd/>
          </a:ln>
          <a:effectLst/>
        </p:spPr>
        <p:txBody>
          <a:bodyPr wrap="none" lIns="90000" tIns="46800" rIns="90000" bIns="46800" anchor="ctr">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F79646"/>
                </a:solidFill>
              </a:rPr>
              <a:t>answer</a:t>
            </a:r>
          </a:p>
        </p:txBody>
      </p:sp>
      <p:sp>
        <p:nvSpPr>
          <p:cNvPr id="11290" name="Text Box 26"/>
          <p:cNvSpPr txBox="1">
            <a:spLocks noChangeArrowheads="1"/>
          </p:cNvSpPr>
          <p:nvPr/>
        </p:nvSpPr>
        <p:spPr bwMode="auto">
          <a:xfrm>
            <a:off x="6213475" y="3852863"/>
            <a:ext cx="752475" cy="290512"/>
          </a:xfrm>
          <a:prstGeom prst="rect">
            <a:avLst/>
          </a:prstGeom>
          <a:noFill/>
          <a:ln w="9525">
            <a:noFill/>
            <a:round/>
            <a:headEnd/>
            <a:tailEnd/>
          </a:ln>
          <a:effectLst/>
        </p:spPr>
        <p:txBody>
          <a:bodyPr wrap="none" lIns="90000" tIns="46800" rIns="90000" bIns="46800" anchor="ctr">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F79646"/>
                </a:solidFill>
              </a:rPr>
              <a:t>query</a:t>
            </a:r>
          </a:p>
        </p:txBody>
      </p:sp>
      <p:grpSp>
        <p:nvGrpSpPr>
          <p:cNvPr id="5" name="Group 27"/>
          <p:cNvGrpSpPr>
            <a:grpSpLocks/>
          </p:cNvGrpSpPr>
          <p:nvPr/>
        </p:nvGrpSpPr>
        <p:grpSpPr bwMode="auto">
          <a:xfrm>
            <a:off x="6972300" y="1211263"/>
            <a:ext cx="1712913" cy="1987550"/>
            <a:chOff x="4392" y="763"/>
            <a:chExt cx="1079" cy="1252"/>
          </a:xfrm>
        </p:grpSpPr>
        <p:sp>
          <p:nvSpPr>
            <p:cNvPr id="11292" name="AutoShape 28"/>
            <p:cNvSpPr>
              <a:spLocks noChangeArrowheads="1"/>
            </p:cNvSpPr>
            <p:nvPr/>
          </p:nvSpPr>
          <p:spPr bwMode="auto">
            <a:xfrm>
              <a:off x="4392" y="763"/>
              <a:ext cx="1080" cy="1253"/>
            </a:xfrm>
            <a:prstGeom prst="roundRect">
              <a:avLst>
                <a:gd name="adj" fmla="val 16667"/>
              </a:avLst>
            </a:prstGeom>
            <a:solidFill>
              <a:srgbClr val="FFFFCC"/>
            </a:solidFill>
            <a:ln w="9360">
              <a:solidFill>
                <a:srgbClr val="000000"/>
              </a:solidFill>
              <a:miter lim="800000"/>
              <a:headEnd/>
              <a:tailEnd/>
            </a:ln>
            <a:effectLst/>
          </p:spPr>
          <p:txBody>
            <a:bodyPr lIns="90000" tIns="46800" rIns="90000" bIns="46800"/>
            <a:lstStyle/>
            <a:p>
              <a:pP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rPr>
                <a:t>. (root)</a:t>
              </a:r>
            </a:p>
          </p:txBody>
        </p:sp>
        <p:sp>
          <p:nvSpPr>
            <p:cNvPr id="11293" name="AutoShape 29"/>
            <p:cNvSpPr>
              <a:spLocks noChangeArrowheads="1"/>
            </p:cNvSpPr>
            <p:nvPr/>
          </p:nvSpPr>
          <p:spPr bwMode="auto">
            <a:xfrm>
              <a:off x="4603" y="1041"/>
              <a:ext cx="658" cy="371"/>
            </a:xfrm>
            <a:prstGeom prst="roundRect">
              <a:avLst>
                <a:gd name="adj" fmla="val 16667"/>
              </a:avLst>
            </a:prstGeom>
            <a:gradFill rotWithShape="0">
              <a:gsLst>
                <a:gs pos="0">
                  <a:srgbClr val="FFBE86"/>
                </a:gs>
                <a:gs pos="100000">
                  <a:srgbClr val="FFEBDB"/>
                </a:gs>
              </a:gsLst>
              <a:lin ang="16200000" scaled="1"/>
            </a:gradFill>
            <a:ln w="9360">
              <a:solidFill>
                <a:srgbClr val="F69240"/>
              </a:solidFill>
              <a:miter lim="800000"/>
              <a:headEnd/>
              <a:tailEnd/>
            </a:ln>
            <a:effectLst>
              <a:outerShdw dist="109865" dir="634411" algn="ctr" rotWithShape="0">
                <a:srgbClr val="000000">
                  <a:alpha val="38034"/>
                </a:srgbClr>
              </a:outerShdw>
            </a:effectLst>
          </p:spPr>
          <p:txBody>
            <a:bodyPr lIns="0" tIns="46800" rIns="0" bIns="46800" anchor="ctr"/>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000000"/>
                  </a:solidFill>
                  <a:latin typeface="Calibri" pitchFamily="32" charset="0"/>
                </a:rPr>
                <a:t>Resolver</a:t>
              </a:r>
            </a:p>
          </p:txBody>
        </p:sp>
        <p:sp>
          <p:nvSpPr>
            <p:cNvPr id="11294" name="AutoShape 30"/>
            <p:cNvSpPr>
              <a:spLocks noChangeArrowheads="1"/>
            </p:cNvSpPr>
            <p:nvPr/>
          </p:nvSpPr>
          <p:spPr bwMode="auto">
            <a:xfrm>
              <a:off x="4686" y="1598"/>
              <a:ext cx="493" cy="325"/>
            </a:xfrm>
            <a:prstGeom prst="flowChartMagneticDisk">
              <a:avLst/>
            </a:prstGeom>
            <a:gradFill rotWithShape="0">
              <a:gsLst>
                <a:gs pos="0">
                  <a:srgbClr val="5D417E"/>
                </a:gs>
                <a:gs pos="100000">
                  <a:srgbClr val="7B57A8"/>
                </a:gs>
              </a:gsLst>
              <a:lin ang="16200000" scaled="1"/>
            </a:gradFill>
            <a:ln w="9360">
              <a:solidFill>
                <a:srgbClr val="7D60A0"/>
              </a:solidFill>
              <a:miter lim="800000"/>
              <a:headEnd/>
              <a:tailEnd/>
            </a:ln>
            <a:effectLst>
              <a:outerShdw dist="110430" dir="722555" algn="ctr" rotWithShape="0">
                <a:srgbClr val="000000">
                  <a:alpha val="35036"/>
                </a:srgbClr>
              </a:outerShdw>
            </a:effectLst>
          </p:spPr>
          <p:txBody>
            <a:bodyPr lIns="90000" tIns="46800" rIns="90000" bIns="46800"/>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solidFill>
                    <a:srgbClr val="FFFFFF"/>
                  </a:solidFill>
                  <a:latin typeface="Calibri" pitchFamily="32" charset="0"/>
                </a:rPr>
                <a:t>cache</a:t>
              </a:r>
            </a:p>
          </p:txBody>
        </p:sp>
        <p:cxnSp>
          <p:nvCxnSpPr>
            <p:cNvPr id="11295" name="AutoShape 31"/>
            <p:cNvCxnSpPr>
              <a:cxnSpLocks noChangeShapeType="1"/>
            </p:cNvCxnSpPr>
            <p:nvPr/>
          </p:nvCxnSpPr>
          <p:spPr bwMode="auto">
            <a:xfrm flipH="1">
              <a:off x="4930" y="1413"/>
              <a:ext cx="1" cy="186"/>
            </a:xfrm>
            <a:prstGeom prst="straightConnector1">
              <a:avLst/>
            </a:prstGeom>
            <a:noFill/>
            <a:ln w="25560">
              <a:solidFill>
                <a:srgbClr val="000000"/>
              </a:solidFill>
              <a:miter lim="800000"/>
              <a:headEnd type="triangle" w="med" len="med"/>
              <a:tailEnd type="triangle" w="med" len="med"/>
            </a:ln>
            <a:effectLst>
              <a:outerShdw dist="109865" dir="634411" algn="ctr" rotWithShape="0">
                <a:srgbClr val="000000">
                  <a:alpha val="38034"/>
                </a:srgbClr>
              </a:outerShdw>
            </a:effectLst>
          </p:spPr>
        </p:cxnSp>
      </p:grpSp>
      <p:cxnSp>
        <p:nvCxnSpPr>
          <p:cNvPr id="11296" name="AutoShape 32"/>
          <p:cNvCxnSpPr>
            <a:cxnSpLocks noChangeShapeType="1"/>
            <a:stCxn id="0" idx="3"/>
            <a:endCxn id="0" idx="1"/>
          </p:cNvCxnSpPr>
          <p:nvPr/>
        </p:nvCxnSpPr>
        <p:spPr bwMode="auto">
          <a:xfrm>
            <a:off x="3513138" y="4651375"/>
            <a:ext cx="1697037" cy="898525"/>
          </a:xfrm>
          <a:prstGeom prst="curvedConnector3">
            <a:avLst>
              <a:gd name="adj1" fmla="val 50000"/>
            </a:avLst>
          </a:prstGeom>
          <a:noFill/>
          <a:ln w="25560">
            <a:solidFill>
              <a:srgbClr val="F79646"/>
            </a:solidFill>
            <a:miter lim="800000"/>
            <a:headEnd type="triangle" w="med" len="med"/>
            <a:tailEnd type="triangle" w="med" len="med"/>
          </a:ln>
          <a:effectLst>
            <a:outerShdw dist="109865" dir="634411" algn="ctr" rotWithShape="0">
              <a:srgbClr val="000000">
                <a:alpha val="38034"/>
              </a:srgbClr>
            </a:outerShdw>
          </a:effectLst>
        </p:spPr>
      </p:cxnSp>
      <p:sp>
        <p:nvSpPr>
          <p:cNvPr id="11297" name="Text Box 33"/>
          <p:cNvSpPr txBox="1">
            <a:spLocks noChangeArrowheads="1"/>
          </p:cNvSpPr>
          <p:nvPr/>
        </p:nvSpPr>
        <p:spPr bwMode="auto">
          <a:xfrm>
            <a:off x="4800600" y="2743200"/>
            <a:ext cx="306388" cy="287338"/>
          </a:xfrm>
          <a:prstGeom prst="rect">
            <a:avLst/>
          </a:prstGeom>
          <a:noFill/>
          <a:ln w="9525">
            <a:noFill/>
            <a:round/>
            <a:headEnd/>
            <a:tailEnd/>
          </a:ln>
          <a:effectLst/>
        </p:spPr>
        <p:txBody>
          <a:bodyPr wrap="none"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FFFFFF"/>
                </a:solidFill>
              </a:rPr>
              <a:t>1</a:t>
            </a:r>
          </a:p>
        </p:txBody>
      </p:sp>
      <p:sp>
        <p:nvSpPr>
          <p:cNvPr id="11298" name="Text Box 34"/>
          <p:cNvSpPr txBox="1">
            <a:spLocks noChangeArrowheads="1"/>
          </p:cNvSpPr>
          <p:nvPr/>
        </p:nvSpPr>
        <p:spPr bwMode="auto">
          <a:xfrm>
            <a:off x="5664200" y="3967163"/>
            <a:ext cx="306388" cy="287337"/>
          </a:xfrm>
          <a:prstGeom prst="rect">
            <a:avLst/>
          </a:prstGeom>
          <a:noFill/>
          <a:ln w="9525">
            <a:noFill/>
            <a:round/>
            <a:headEnd/>
            <a:tailEnd/>
          </a:ln>
          <a:effectLst/>
        </p:spPr>
        <p:txBody>
          <a:bodyPr wrap="none"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FFFFFF"/>
                </a:solidFill>
              </a:rPr>
              <a:t>2</a:t>
            </a:r>
          </a:p>
        </p:txBody>
      </p:sp>
      <p:sp>
        <p:nvSpPr>
          <p:cNvPr id="11299" name="Text Box 35"/>
          <p:cNvSpPr txBox="1">
            <a:spLocks noChangeArrowheads="1"/>
          </p:cNvSpPr>
          <p:nvPr/>
        </p:nvSpPr>
        <p:spPr bwMode="auto">
          <a:xfrm>
            <a:off x="4800600" y="5624513"/>
            <a:ext cx="306388" cy="287337"/>
          </a:xfrm>
          <a:prstGeom prst="rect">
            <a:avLst/>
          </a:prstGeom>
          <a:noFill/>
          <a:ln w="9525">
            <a:noFill/>
            <a:round/>
            <a:headEnd/>
            <a:tailEnd/>
          </a:ln>
          <a:effectLst/>
        </p:spPr>
        <p:txBody>
          <a:bodyPr wrap="none"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FFFFFF"/>
                </a:solidFill>
              </a:rPr>
              <a:t>3</a:t>
            </a:r>
          </a:p>
        </p:txBody>
      </p:sp>
      <p:sp>
        <p:nvSpPr>
          <p:cNvPr id="11300" name="Text Box 36"/>
          <p:cNvSpPr txBox="1">
            <a:spLocks noChangeArrowheads="1"/>
          </p:cNvSpPr>
          <p:nvPr/>
        </p:nvSpPr>
        <p:spPr bwMode="auto">
          <a:xfrm>
            <a:off x="4375150" y="5037138"/>
            <a:ext cx="752475" cy="290512"/>
          </a:xfrm>
          <a:prstGeom prst="rect">
            <a:avLst/>
          </a:prstGeom>
          <a:noFill/>
          <a:ln w="9525">
            <a:noFill/>
            <a:round/>
            <a:headEnd/>
            <a:tailEnd/>
          </a:ln>
          <a:effectLst/>
        </p:spPr>
        <p:txBody>
          <a:bodyPr wrap="none" lIns="90000" tIns="46800" rIns="90000" bIns="46800" anchor="ctr">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F79646"/>
                </a:solidFill>
              </a:rPr>
              <a:t>query</a:t>
            </a:r>
          </a:p>
        </p:txBody>
      </p:sp>
      <p:sp>
        <p:nvSpPr>
          <p:cNvPr id="11301" name="Text Box 37"/>
          <p:cNvSpPr txBox="1">
            <a:spLocks noChangeArrowheads="1"/>
          </p:cNvSpPr>
          <p:nvPr/>
        </p:nvSpPr>
        <p:spPr bwMode="auto">
          <a:xfrm>
            <a:off x="3932238" y="5540375"/>
            <a:ext cx="917575" cy="290513"/>
          </a:xfrm>
          <a:prstGeom prst="rect">
            <a:avLst/>
          </a:prstGeom>
          <a:noFill/>
          <a:ln w="9525">
            <a:noFill/>
            <a:round/>
            <a:headEnd/>
            <a:tailEnd/>
          </a:ln>
          <a:effectLst/>
        </p:spPr>
        <p:txBody>
          <a:bodyPr wrap="none" lIns="90000" tIns="46800" rIns="90000" bIns="46800" anchor="ctr">
            <a:spAutoFit/>
          </a:bodyP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F79646"/>
                </a:solidFill>
              </a:rPr>
              <a:t>answer</a:t>
            </a:r>
          </a:p>
        </p:txBody>
      </p:sp>
      <p:sp>
        <p:nvSpPr>
          <p:cNvPr id="37" name="Slide Number Placeholder 36"/>
          <p:cNvSpPr>
            <a:spLocks noGrp="1"/>
          </p:cNvSpPr>
          <p:nvPr>
            <p:ph type="sldNum" sz="quarter" idx="12"/>
          </p:nvPr>
        </p:nvSpPr>
        <p:spPr/>
        <p:txBody>
          <a:bodyPr/>
          <a:lstStyle/>
          <a:p>
            <a:fld id="{F4E9DE0C-EFE3-CE47-9792-88F31C147F5B}" type="slidenum">
              <a:rPr lang="en-US" smtClean="0"/>
              <a:pPr/>
              <a:t>61</a:t>
            </a:fld>
            <a:endParaRPr lang="en-US"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457200" y="-131763"/>
            <a:ext cx="8229600" cy="1236663"/>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DNS Caching</a:t>
            </a:r>
          </a:p>
        </p:txBody>
      </p:sp>
      <p:sp>
        <p:nvSpPr>
          <p:cNvPr id="16388" name="Text Box 4"/>
          <p:cNvSpPr txBox="1">
            <a:spLocks noChangeArrowheads="1"/>
          </p:cNvSpPr>
          <p:nvPr/>
        </p:nvSpPr>
        <p:spPr bwMode="auto">
          <a:xfrm>
            <a:off x="161925" y="914400"/>
            <a:ext cx="4867275" cy="396875"/>
          </a:xfrm>
          <a:prstGeom prst="rect">
            <a:avLst/>
          </a:prstGeom>
          <a:noFill/>
          <a:ln w="9525">
            <a:noFill/>
            <a:round/>
            <a:headEnd/>
            <a:tailEnd/>
          </a:ln>
          <a:effectLst/>
        </p:spPr>
        <p:txBody>
          <a:bodyPr wrap="none"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t>Step 1: query </a:t>
            </a:r>
            <a:r>
              <a:rPr lang="en-US" sz="2800" dirty="0" err="1"/>
              <a:t>yourdomain.org</a:t>
            </a:r>
            <a:endParaRPr lang="en-US" sz="2800" dirty="0"/>
          </a:p>
        </p:txBody>
      </p:sp>
      <p:grpSp>
        <p:nvGrpSpPr>
          <p:cNvPr id="2" name="Group 5"/>
          <p:cNvGrpSpPr>
            <a:grpSpLocks/>
          </p:cNvGrpSpPr>
          <p:nvPr/>
        </p:nvGrpSpPr>
        <p:grpSpPr bwMode="auto">
          <a:xfrm>
            <a:off x="373063" y="1462088"/>
            <a:ext cx="3054350" cy="1987550"/>
            <a:chOff x="235" y="921"/>
            <a:chExt cx="1924" cy="1252"/>
          </a:xfrm>
        </p:grpSpPr>
        <p:sp>
          <p:nvSpPr>
            <p:cNvPr id="16390" name="AutoShape 6"/>
            <p:cNvSpPr>
              <a:spLocks noChangeArrowheads="1"/>
            </p:cNvSpPr>
            <p:nvPr/>
          </p:nvSpPr>
          <p:spPr bwMode="auto">
            <a:xfrm>
              <a:off x="235" y="921"/>
              <a:ext cx="1925" cy="1253"/>
            </a:xfrm>
            <a:prstGeom prst="roundRect">
              <a:avLst>
                <a:gd name="adj" fmla="val 16667"/>
              </a:avLst>
            </a:prstGeom>
            <a:solidFill>
              <a:srgbClr val="F2F2F2"/>
            </a:solidFill>
            <a:ln w="9360">
              <a:solidFill>
                <a:srgbClr val="000000"/>
              </a:solidFill>
              <a:miter lim="800000"/>
              <a:headEnd/>
              <a:tailEnd/>
            </a:ln>
            <a:effectLst/>
          </p:spPr>
          <p:txBody>
            <a:bodyPr lIns="90000" tIns="46800" rIns="90000" bIns="46800"/>
            <a:lstStyle/>
            <a:p>
              <a:pP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Local Machine</a:t>
              </a:r>
            </a:p>
          </p:txBody>
        </p:sp>
        <p:sp>
          <p:nvSpPr>
            <p:cNvPr id="16391" name="Rectangle 7"/>
            <p:cNvSpPr>
              <a:spLocks noChangeArrowheads="1"/>
            </p:cNvSpPr>
            <p:nvPr/>
          </p:nvSpPr>
          <p:spPr bwMode="auto">
            <a:xfrm>
              <a:off x="327" y="1246"/>
              <a:ext cx="779" cy="371"/>
            </a:xfrm>
            <a:prstGeom prst="rect">
              <a:avLst/>
            </a:prstGeom>
            <a:gradFill rotWithShape="0">
              <a:gsLst>
                <a:gs pos="0">
                  <a:srgbClr val="A3C4FF"/>
                </a:gs>
                <a:gs pos="100000">
                  <a:srgbClr val="E5EEFF"/>
                </a:gs>
              </a:gsLst>
              <a:lin ang="16200000" scaled="1"/>
            </a:gradFill>
            <a:ln w="9360">
              <a:solidFill>
                <a:srgbClr val="4A7EBB"/>
              </a:solidFill>
              <a:miter lim="800000"/>
              <a:headEnd/>
              <a:tailEnd/>
            </a:ln>
            <a:effectLst>
              <a:outerShdw dist="109865" dir="634411" algn="ctr" rotWithShape="0">
                <a:srgbClr val="000000">
                  <a:alpha val="38034"/>
                </a:srgbClr>
              </a:outerShdw>
            </a:effectLst>
          </p:spPr>
          <p:txBody>
            <a:bodyPr lIns="90000" tIns="46800" rIns="90000" bIns="46800" anchor="ctr"/>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latin typeface="Calibri" pitchFamily="32" charset="0"/>
                </a:rPr>
                <a:t>Application</a:t>
              </a:r>
            </a:p>
          </p:txBody>
        </p:sp>
        <p:sp>
          <p:nvSpPr>
            <p:cNvPr id="16392" name="AutoShape 8"/>
            <p:cNvSpPr>
              <a:spLocks noChangeArrowheads="1"/>
            </p:cNvSpPr>
            <p:nvPr/>
          </p:nvSpPr>
          <p:spPr bwMode="auto">
            <a:xfrm>
              <a:off x="1381" y="1246"/>
              <a:ext cx="642" cy="371"/>
            </a:xfrm>
            <a:prstGeom prst="roundRect">
              <a:avLst>
                <a:gd name="adj" fmla="val 16667"/>
              </a:avLst>
            </a:prstGeom>
            <a:gradFill rotWithShape="0">
              <a:gsLst>
                <a:gs pos="0">
                  <a:srgbClr val="FFBE86"/>
                </a:gs>
                <a:gs pos="100000">
                  <a:srgbClr val="FFEBDB"/>
                </a:gs>
              </a:gsLst>
              <a:lin ang="16200000" scaled="1"/>
            </a:gradFill>
            <a:ln w="9360">
              <a:solidFill>
                <a:srgbClr val="F69240"/>
              </a:solidFill>
              <a:miter lim="800000"/>
              <a:headEnd/>
              <a:tailEnd/>
            </a:ln>
            <a:effectLst>
              <a:outerShdw dist="109865" dir="634411" algn="ctr" rotWithShape="0">
                <a:srgbClr val="000000">
                  <a:alpha val="38034"/>
                </a:srgbClr>
              </a:outerShdw>
            </a:effectLst>
          </p:spPr>
          <p:txBody>
            <a:bodyPr lIns="0" tIns="46800" rIns="0" bIns="46800" anchor="ctr"/>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latin typeface="Calibri" pitchFamily="32" charset="0"/>
                </a:rPr>
                <a:t>Resolver</a:t>
              </a:r>
            </a:p>
          </p:txBody>
        </p:sp>
        <p:sp>
          <p:nvSpPr>
            <p:cNvPr id="16393" name="AutoShape 9"/>
            <p:cNvSpPr>
              <a:spLocks noChangeArrowheads="1"/>
            </p:cNvSpPr>
            <p:nvPr/>
          </p:nvSpPr>
          <p:spPr bwMode="auto">
            <a:xfrm>
              <a:off x="1461" y="1803"/>
              <a:ext cx="482" cy="324"/>
            </a:xfrm>
            <a:prstGeom prst="flowChartMagneticDisk">
              <a:avLst/>
            </a:prstGeom>
            <a:gradFill rotWithShape="0">
              <a:gsLst>
                <a:gs pos="0">
                  <a:srgbClr val="5D417E"/>
                </a:gs>
                <a:gs pos="100000">
                  <a:srgbClr val="7B57A8"/>
                </a:gs>
              </a:gsLst>
              <a:lin ang="16200000" scaled="1"/>
            </a:gradFill>
            <a:ln w="9360">
              <a:solidFill>
                <a:srgbClr val="7D60A0"/>
              </a:solidFill>
              <a:miter lim="800000"/>
              <a:headEnd/>
              <a:tailEnd/>
            </a:ln>
            <a:effectLst>
              <a:outerShdw dist="110430" dir="722555" algn="ctr" rotWithShape="0">
                <a:srgbClr val="000000">
                  <a:alpha val="35036"/>
                </a:srgbClr>
              </a:outerShdw>
            </a:effectLst>
          </p:spPr>
          <p:txBody>
            <a:bodyPr lIns="90000" tIns="46800" rIns="90000" bIns="46800"/>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latin typeface="Calibri" pitchFamily="32" charset="0"/>
                </a:rPr>
                <a:t>cache</a:t>
              </a:r>
            </a:p>
          </p:txBody>
        </p:sp>
        <p:cxnSp>
          <p:nvCxnSpPr>
            <p:cNvPr id="16394" name="AutoShape 10"/>
            <p:cNvCxnSpPr>
              <a:cxnSpLocks noChangeShapeType="1"/>
              <a:stCxn id="16392" idx="2"/>
              <a:endCxn id="16393" idx="0"/>
            </p:cNvCxnSpPr>
            <p:nvPr/>
          </p:nvCxnSpPr>
          <p:spPr bwMode="auto">
            <a:xfrm>
              <a:off x="1702" y="1617"/>
              <a:ext cx="2" cy="288"/>
            </a:xfrm>
            <a:prstGeom prst="straightConnector1">
              <a:avLst/>
            </a:prstGeom>
            <a:noFill/>
            <a:ln w="25560">
              <a:solidFill>
                <a:srgbClr val="000000"/>
              </a:solidFill>
              <a:miter lim="800000"/>
              <a:headEnd type="triangle" w="med" len="med"/>
              <a:tailEnd type="triangle" w="med" len="med"/>
            </a:ln>
            <a:effectLst>
              <a:outerShdw dist="109865" dir="634411" algn="ctr" rotWithShape="0">
                <a:srgbClr val="000000">
                  <a:alpha val="38034"/>
                </a:srgbClr>
              </a:outerShdw>
            </a:effectLst>
          </p:spPr>
        </p:cxnSp>
      </p:grpSp>
      <p:grpSp>
        <p:nvGrpSpPr>
          <p:cNvPr id="3" name="Group 11"/>
          <p:cNvGrpSpPr>
            <a:grpSpLocks/>
          </p:cNvGrpSpPr>
          <p:nvPr/>
        </p:nvGrpSpPr>
        <p:grpSpPr bwMode="auto">
          <a:xfrm>
            <a:off x="4343400" y="1371600"/>
            <a:ext cx="1712913" cy="1987550"/>
            <a:chOff x="2736" y="864"/>
            <a:chExt cx="1079" cy="1252"/>
          </a:xfrm>
        </p:grpSpPr>
        <p:sp>
          <p:nvSpPr>
            <p:cNvPr id="16396" name="AutoShape 12"/>
            <p:cNvSpPr>
              <a:spLocks noChangeArrowheads="1"/>
            </p:cNvSpPr>
            <p:nvPr/>
          </p:nvSpPr>
          <p:spPr bwMode="auto">
            <a:xfrm>
              <a:off x="2736" y="864"/>
              <a:ext cx="1080" cy="1253"/>
            </a:xfrm>
            <a:prstGeom prst="roundRect">
              <a:avLst>
                <a:gd name="adj" fmla="val 16667"/>
              </a:avLst>
            </a:prstGeom>
            <a:solidFill>
              <a:srgbClr val="FFFFCC"/>
            </a:solidFill>
            <a:ln w="9360">
              <a:solidFill>
                <a:srgbClr val="000000"/>
              </a:solidFill>
              <a:miter lim="800000"/>
              <a:headEnd/>
              <a:tailEnd/>
            </a:ln>
            <a:effectLst/>
          </p:spPr>
          <p:txBody>
            <a:bodyPr lIns="90000" tIns="46800" rIns="90000" bIns="46800"/>
            <a:lstStyle/>
            <a:p>
              <a:pP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Local NS</a:t>
              </a:r>
            </a:p>
          </p:txBody>
        </p:sp>
        <p:sp>
          <p:nvSpPr>
            <p:cNvPr id="16397" name="AutoShape 13"/>
            <p:cNvSpPr>
              <a:spLocks noChangeArrowheads="1"/>
            </p:cNvSpPr>
            <p:nvPr/>
          </p:nvSpPr>
          <p:spPr bwMode="auto">
            <a:xfrm>
              <a:off x="2948" y="1142"/>
              <a:ext cx="658" cy="371"/>
            </a:xfrm>
            <a:prstGeom prst="roundRect">
              <a:avLst>
                <a:gd name="adj" fmla="val 16667"/>
              </a:avLst>
            </a:prstGeom>
            <a:gradFill rotWithShape="0">
              <a:gsLst>
                <a:gs pos="0">
                  <a:srgbClr val="FFBE86"/>
                </a:gs>
                <a:gs pos="100000">
                  <a:srgbClr val="FFEBDB"/>
                </a:gs>
              </a:gsLst>
              <a:lin ang="16200000" scaled="1"/>
            </a:gradFill>
            <a:ln w="9360">
              <a:solidFill>
                <a:srgbClr val="F69240"/>
              </a:solidFill>
              <a:miter lim="800000"/>
              <a:headEnd/>
              <a:tailEnd/>
            </a:ln>
            <a:effectLst>
              <a:outerShdw dist="109865" dir="634411" algn="ctr" rotWithShape="0">
                <a:srgbClr val="000000">
                  <a:alpha val="38034"/>
                </a:srgbClr>
              </a:outerShdw>
            </a:effectLst>
          </p:spPr>
          <p:txBody>
            <a:bodyPr lIns="0" tIns="46800" rIns="0" bIns="46800" anchor="ctr"/>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latin typeface="Calibri" pitchFamily="32" charset="0"/>
                </a:rPr>
                <a:t>Resolver</a:t>
              </a:r>
            </a:p>
          </p:txBody>
        </p:sp>
        <p:sp>
          <p:nvSpPr>
            <p:cNvPr id="16398" name="AutoShape 14"/>
            <p:cNvSpPr>
              <a:spLocks noChangeArrowheads="1"/>
            </p:cNvSpPr>
            <p:nvPr/>
          </p:nvSpPr>
          <p:spPr bwMode="auto">
            <a:xfrm>
              <a:off x="3030" y="1699"/>
              <a:ext cx="493" cy="325"/>
            </a:xfrm>
            <a:prstGeom prst="flowChartMagneticDisk">
              <a:avLst/>
            </a:prstGeom>
            <a:gradFill rotWithShape="0">
              <a:gsLst>
                <a:gs pos="0">
                  <a:srgbClr val="5D417E"/>
                </a:gs>
                <a:gs pos="100000">
                  <a:srgbClr val="7B57A8"/>
                </a:gs>
              </a:gsLst>
              <a:lin ang="16200000" scaled="1"/>
            </a:gradFill>
            <a:ln w="9360">
              <a:solidFill>
                <a:srgbClr val="7D60A0"/>
              </a:solidFill>
              <a:miter lim="800000"/>
              <a:headEnd/>
              <a:tailEnd/>
            </a:ln>
            <a:effectLst>
              <a:outerShdw dist="110430" dir="722555" algn="ctr" rotWithShape="0">
                <a:srgbClr val="000000">
                  <a:alpha val="35036"/>
                </a:srgbClr>
              </a:outerShdw>
            </a:effectLst>
          </p:spPr>
          <p:txBody>
            <a:bodyPr lIns="90000" tIns="46800" rIns="90000" bIns="46800"/>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latin typeface="Calibri" pitchFamily="32" charset="0"/>
                </a:rPr>
                <a:t>cache</a:t>
              </a:r>
            </a:p>
          </p:txBody>
        </p:sp>
        <p:cxnSp>
          <p:nvCxnSpPr>
            <p:cNvPr id="16399" name="AutoShape 15"/>
            <p:cNvCxnSpPr>
              <a:cxnSpLocks noChangeShapeType="1"/>
            </p:cNvCxnSpPr>
            <p:nvPr/>
          </p:nvCxnSpPr>
          <p:spPr bwMode="auto">
            <a:xfrm flipH="1">
              <a:off x="3275" y="1514"/>
              <a:ext cx="1" cy="188"/>
            </a:xfrm>
            <a:prstGeom prst="straightConnector1">
              <a:avLst/>
            </a:prstGeom>
            <a:noFill/>
            <a:ln w="25560">
              <a:solidFill>
                <a:srgbClr val="000000"/>
              </a:solidFill>
              <a:miter lim="800000"/>
              <a:headEnd type="triangle" w="med" len="med"/>
              <a:tailEnd type="triangle" w="med" len="med"/>
            </a:ln>
            <a:effectLst>
              <a:outerShdw dist="109865" dir="634411" algn="ctr" rotWithShape="0">
                <a:srgbClr val="000000">
                  <a:alpha val="38034"/>
                </a:srgbClr>
              </a:outerShdw>
            </a:effectLst>
          </p:spPr>
        </p:cxnSp>
      </p:grpSp>
      <p:sp>
        <p:nvSpPr>
          <p:cNvPr id="16400" name="AutoShape 16"/>
          <p:cNvSpPr>
            <a:spLocks noChangeArrowheads="1"/>
          </p:cNvSpPr>
          <p:nvPr/>
        </p:nvSpPr>
        <p:spPr bwMode="auto">
          <a:xfrm>
            <a:off x="6846888" y="1335088"/>
            <a:ext cx="2057400" cy="2057400"/>
          </a:xfrm>
          <a:prstGeom prst="roundRect">
            <a:avLst>
              <a:gd name="adj" fmla="val 16667"/>
            </a:avLst>
          </a:prstGeom>
          <a:solidFill>
            <a:srgbClr val="CCFFFF"/>
          </a:solidFill>
          <a:ln w="9360">
            <a:solidFill>
              <a:srgbClr val="000000"/>
            </a:solidFill>
            <a:round/>
            <a:headEnd/>
            <a:tailEnd/>
          </a:ln>
          <a:effectLst/>
        </p:spPr>
        <p:txBody>
          <a:bodyPr wrap="none"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Authoritative </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Name Server</a:t>
            </a:r>
          </a:p>
        </p:txBody>
      </p:sp>
      <p:cxnSp>
        <p:nvCxnSpPr>
          <p:cNvPr id="16401" name="AutoShape 17"/>
          <p:cNvCxnSpPr>
            <a:cxnSpLocks noChangeShapeType="1"/>
            <a:stCxn id="0" idx="3"/>
            <a:endCxn id="0" idx="1"/>
          </p:cNvCxnSpPr>
          <p:nvPr/>
        </p:nvCxnSpPr>
        <p:spPr bwMode="auto">
          <a:xfrm flipV="1">
            <a:off x="3429000" y="2363788"/>
            <a:ext cx="914400" cy="88900"/>
          </a:xfrm>
          <a:prstGeom prst="straightConnector1">
            <a:avLst/>
          </a:prstGeom>
          <a:noFill/>
          <a:ln w="45720">
            <a:solidFill>
              <a:srgbClr val="CC6633"/>
            </a:solidFill>
            <a:round/>
            <a:headEnd/>
            <a:tailEnd type="triangle" w="med" len="med"/>
          </a:ln>
          <a:effectLst/>
        </p:spPr>
      </p:cxnSp>
      <p:cxnSp>
        <p:nvCxnSpPr>
          <p:cNvPr id="16402" name="AutoShape 18"/>
          <p:cNvCxnSpPr>
            <a:cxnSpLocks noChangeShapeType="1"/>
            <a:stCxn id="0" idx="3"/>
            <a:endCxn id="16400" idx="1"/>
          </p:cNvCxnSpPr>
          <p:nvPr/>
        </p:nvCxnSpPr>
        <p:spPr bwMode="auto">
          <a:xfrm flipV="1">
            <a:off x="6057900" y="2363788"/>
            <a:ext cx="788988" cy="1587"/>
          </a:xfrm>
          <a:prstGeom prst="straightConnector1">
            <a:avLst/>
          </a:prstGeom>
          <a:noFill/>
          <a:ln w="45720">
            <a:solidFill>
              <a:srgbClr val="CC6633"/>
            </a:solidFill>
            <a:round/>
            <a:headEnd/>
            <a:tailEnd type="triangle" w="med" len="med"/>
          </a:ln>
          <a:effectLst/>
        </p:spPr>
      </p:cxnSp>
      <p:sp>
        <p:nvSpPr>
          <p:cNvPr id="16403" name="Text Box 19"/>
          <p:cNvSpPr txBox="1">
            <a:spLocks noChangeArrowheads="1"/>
          </p:cNvSpPr>
          <p:nvPr/>
        </p:nvSpPr>
        <p:spPr bwMode="auto">
          <a:xfrm>
            <a:off x="161925" y="3578225"/>
            <a:ext cx="8543925" cy="396875"/>
          </a:xfrm>
          <a:prstGeom prst="rect">
            <a:avLst/>
          </a:prstGeom>
          <a:noFill/>
          <a:ln w="9525">
            <a:noFill/>
            <a:round/>
            <a:headEnd/>
            <a:tailEnd/>
          </a:ln>
          <a:effectLst/>
        </p:spPr>
        <p:txBody>
          <a:bodyPr wrap="none"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t>Step 2: receive reply and cache at  local NS and host</a:t>
            </a:r>
          </a:p>
        </p:txBody>
      </p:sp>
      <p:grpSp>
        <p:nvGrpSpPr>
          <p:cNvPr id="4" name="Group 20"/>
          <p:cNvGrpSpPr>
            <a:grpSpLocks/>
          </p:cNvGrpSpPr>
          <p:nvPr/>
        </p:nvGrpSpPr>
        <p:grpSpPr bwMode="auto">
          <a:xfrm>
            <a:off x="228600" y="4125913"/>
            <a:ext cx="3054350" cy="1987550"/>
            <a:chOff x="144" y="2599"/>
            <a:chExt cx="1924" cy="1252"/>
          </a:xfrm>
        </p:grpSpPr>
        <p:sp>
          <p:nvSpPr>
            <p:cNvPr id="16405" name="AutoShape 21"/>
            <p:cNvSpPr>
              <a:spLocks noChangeArrowheads="1"/>
            </p:cNvSpPr>
            <p:nvPr/>
          </p:nvSpPr>
          <p:spPr bwMode="auto">
            <a:xfrm>
              <a:off x="144" y="2599"/>
              <a:ext cx="1925" cy="1253"/>
            </a:xfrm>
            <a:prstGeom prst="roundRect">
              <a:avLst>
                <a:gd name="adj" fmla="val 16667"/>
              </a:avLst>
            </a:prstGeom>
            <a:solidFill>
              <a:srgbClr val="F2F2F2"/>
            </a:solidFill>
            <a:ln w="9360">
              <a:solidFill>
                <a:srgbClr val="000000"/>
              </a:solidFill>
              <a:miter lim="800000"/>
              <a:headEnd/>
              <a:tailEnd/>
            </a:ln>
            <a:effectLst/>
          </p:spPr>
          <p:txBody>
            <a:bodyPr lIns="90000" tIns="46800" rIns="90000" bIns="46800"/>
            <a:lstStyle/>
            <a:p>
              <a:pP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Local Machine</a:t>
              </a:r>
            </a:p>
          </p:txBody>
        </p:sp>
        <p:sp>
          <p:nvSpPr>
            <p:cNvPr id="16406" name="Rectangle 22"/>
            <p:cNvSpPr>
              <a:spLocks noChangeArrowheads="1"/>
            </p:cNvSpPr>
            <p:nvPr/>
          </p:nvSpPr>
          <p:spPr bwMode="auto">
            <a:xfrm>
              <a:off x="236" y="2924"/>
              <a:ext cx="779" cy="371"/>
            </a:xfrm>
            <a:prstGeom prst="rect">
              <a:avLst/>
            </a:prstGeom>
            <a:gradFill rotWithShape="0">
              <a:gsLst>
                <a:gs pos="0">
                  <a:srgbClr val="A3C4FF"/>
                </a:gs>
                <a:gs pos="100000">
                  <a:srgbClr val="E5EEFF"/>
                </a:gs>
              </a:gsLst>
              <a:lin ang="16200000" scaled="1"/>
            </a:gradFill>
            <a:ln w="9360">
              <a:solidFill>
                <a:srgbClr val="4A7EBB"/>
              </a:solidFill>
              <a:miter lim="800000"/>
              <a:headEnd/>
              <a:tailEnd/>
            </a:ln>
            <a:effectLst>
              <a:outerShdw dist="109865" dir="634411" algn="ctr" rotWithShape="0">
                <a:srgbClr val="000000">
                  <a:alpha val="38034"/>
                </a:srgbClr>
              </a:outerShdw>
            </a:effectLst>
          </p:spPr>
          <p:txBody>
            <a:bodyPr lIns="90000" tIns="46800" rIns="90000" bIns="46800" anchor="ctr"/>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latin typeface="Calibri" pitchFamily="32" charset="0"/>
                </a:rPr>
                <a:t>Application</a:t>
              </a:r>
            </a:p>
          </p:txBody>
        </p:sp>
        <p:sp>
          <p:nvSpPr>
            <p:cNvPr id="16407" name="AutoShape 23"/>
            <p:cNvSpPr>
              <a:spLocks noChangeArrowheads="1"/>
            </p:cNvSpPr>
            <p:nvPr/>
          </p:nvSpPr>
          <p:spPr bwMode="auto">
            <a:xfrm>
              <a:off x="1290" y="2924"/>
              <a:ext cx="642" cy="371"/>
            </a:xfrm>
            <a:prstGeom prst="roundRect">
              <a:avLst>
                <a:gd name="adj" fmla="val 16667"/>
              </a:avLst>
            </a:prstGeom>
            <a:gradFill rotWithShape="0">
              <a:gsLst>
                <a:gs pos="0">
                  <a:srgbClr val="FFBE86"/>
                </a:gs>
                <a:gs pos="100000">
                  <a:srgbClr val="FFEBDB"/>
                </a:gs>
              </a:gsLst>
              <a:lin ang="16200000" scaled="1"/>
            </a:gradFill>
            <a:ln w="9360">
              <a:solidFill>
                <a:srgbClr val="F69240"/>
              </a:solidFill>
              <a:miter lim="800000"/>
              <a:headEnd/>
              <a:tailEnd/>
            </a:ln>
            <a:effectLst>
              <a:outerShdw dist="109865" dir="634411" algn="ctr" rotWithShape="0">
                <a:srgbClr val="000000">
                  <a:alpha val="38034"/>
                </a:srgbClr>
              </a:outerShdw>
            </a:effectLst>
          </p:spPr>
          <p:txBody>
            <a:bodyPr lIns="0" tIns="46800" rIns="0" bIns="46800" anchor="ctr"/>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latin typeface="Calibri" pitchFamily="32" charset="0"/>
                </a:rPr>
                <a:t>Resolver</a:t>
              </a:r>
            </a:p>
          </p:txBody>
        </p:sp>
        <p:sp>
          <p:nvSpPr>
            <p:cNvPr id="16408" name="AutoShape 24"/>
            <p:cNvSpPr>
              <a:spLocks noChangeArrowheads="1"/>
            </p:cNvSpPr>
            <p:nvPr/>
          </p:nvSpPr>
          <p:spPr bwMode="auto">
            <a:xfrm>
              <a:off x="1370" y="3481"/>
              <a:ext cx="482" cy="324"/>
            </a:xfrm>
            <a:prstGeom prst="flowChartMagneticDisk">
              <a:avLst/>
            </a:prstGeom>
            <a:gradFill rotWithShape="0">
              <a:gsLst>
                <a:gs pos="0">
                  <a:srgbClr val="5D417E"/>
                </a:gs>
                <a:gs pos="100000">
                  <a:srgbClr val="7B57A8"/>
                </a:gs>
              </a:gsLst>
              <a:lin ang="16200000" scaled="1"/>
            </a:gradFill>
            <a:ln w="9360">
              <a:solidFill>
                <a:srgbClr val="7D60A0"/>
              </a:solidFill>
              <a:miter lim="800000"/>
              <a:headEnd/>
              <a:tailEnd/>
            </a:ln>
            <a:effectLst>
              <a:outerShdw dist="110430" dir="722555" algn="ctr" rotWithShape="0">
                <a:srgbClr val="000000">
                  <a:alpha val="35036"/>
                </a:srgbClr>
              </a:outerShdw>
            </a:effectLst>
          </p:spPr>
          <p:txBody>
            <a:bodyPr lIns="90000" tIns="46800" rIns="90000" bIns="46800"/>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latin typeface="Calibri" pitchFamily="32" charset="0"/>
                </a:rPr>
                <a:t>cache</a:t>
              </a:r>
            </a:p>
          </p:txBody>
        </p:sp>
        <p:cxnSp>
          <p:nvCxnSpPr>
            <p:cNvPr id="16409" name="AutoShape 25"/>
            <p:cNvCxnSpPr>
              <a:cxnSpLocks noChangeShapeType="1"/>
              <a:stCxn id="16407" idx="2"/>
              <a:endCxn id="16408" idx="0"/>
            </p:cNvCxnSpPr>
            <p:nvPr/>
          </p:nvCxnSpPr>
          <p:spPr bwMode="auto">
            <a:xfrm>
              <a:off x="1611" y="3295"/>
              <a:ext cx="1" cy="288"/>
            </a:xfrm>
            <a:prstGeom prst="straightConnector1">
              <a:avLst/>
            </a:prstGeom>
            <a:noFill/>
            <a:ln w="25560">
              <a:solidFill>
                <a:srgbClr val="000000"/>
              </a:solidFill>
              <a:miter lim="800000"/>
              <a:headEnd type="triangle" w="med" len="med"/>
              <a:tailEnd type="triangle" w="med" len="med"/>
            </a:ln>
            <a:effectLst>
              <a:outerShdw dist="109865" dir="634411" algn="ctr" rotWithShape="0">
                <a:srgbClr val="000000">
                  <a:alpha val="38034"/>
                </a:srgbClr>
              </a:outerShdw>
            </a:effectLst>
          </p:spPr>
        </p:cxnSp>
      </p:grpSp>
      <p:grpSp>
        <p:nvGrpSpPr>
          <p:cNvPr id="5" name="Group 26"/>
          <p:cNvGrpSpPr>
            <a:grpSpLocks/>
          </p:cNvGrpSpPr>
          <p:nvPr/>
        </p:nvGrpSpPr>
        <p:grpSpPr bwMode="auto">
          <a:xfrm>
            <a:off x="4416425" y="4035425"/>
            <a:ext cx="1712913" cy="1987550"/>
            <a:chOff x="2782" y="2542"/>
            <a:chExt cx="1079" cy="1252"/>
          </a:xfrm>
        </p:grpSpPr>
        <p:sp>
          <p:nvSpPr>
            <p:cNvPr id="16411" name="AutoShape 27"/>
            <p:cNvSpPr>
              <a:spLocks noChangeArrowheads="1"/>
            </p:cNvSpPr>
            <p:nvPr/>
          </p:nvSpPr>
          <p:spPr bwMode="auto">
            <a:xfrm>
              <a:off x="2782" y="2542"/>
              <a:ext cx="1080" cy="1253"/>
            </a:xfrm>
            <a:prstGeom prst="roundRect">
              <a:avLst>
                <a:gd name="adj" fmla="val 16667"/>
              </a:avLst>
            </a:prstGeom>
            <a:solidFill>
              <a:srgbClr val="FFFFCC"/>
            </a:solidFill>
            <a:ln w="9360">
              <a:solidFill>
                <a:srgbClr val="000000"/>
              </a:solidFill>
              <a:miter lim="800000"/>
              <a:headEnd/>
              <a:tailEnd/>
            </a:ln>
            <a:effectLst/>
          </p:spPr>
          <p:txBody>
            <a:bodyPr lIns="90000" tIns="46800" rIns="90000" bIns="46800"/>
            <a:lstStyle/>
            <a:p>
              <a:pP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Local NS</a:t>
              </a:r>
            </a:p>
          </p:txBody>
        </p:sp>
        <p:sp>
          <p:nvSpPr>
            <p:cNvPr id="16412" name="AutoShape 28"/>
            <p:cNvSpPr>
              <a:spLocks noChangeArrowheads="1"/>
            </p:cNvSpPr>
            <p:nvPr/>
          </p:nvSpPr>
          <p:spPr bwMode="auto">
            <a:xfrm>
              <a:off x="2993" y="2820"/>
              <a:ext cx="658" cy="371"/>
            </a:xfrm>
            <a:prstGeom prst="roundRect">
              <a:avLst>
                <a:gd name="adj" fmla="val 16667"/>
              </a:avLst>
            </a:prstGeom>
            <a:gradFill rotWithShape="0">
              <a:gsLst>
                <a:gs pos="0">
                  <a:srgbClr val="FFBE86"/>
                </a:gs>
                <a:gs pos="100000">
                  <a:srgbClr val="FFEBDB"/>
                </a:gs>
              </a:gsLst>
              <a:lin ang="16200000" scaled="1"/>
            </a:gradFill>
            <a:ln w="9360">
              <a:solidFill>
                <a:srgbClr val="F69240"/>
              </a:solidFill>
              <a:miter lim="800000"/>
              <a:headEnd/>
              <a:tailEnd/>
            </a:ln>
            <a:effectLst>
              <a:outerShdw dist="109865" dir="634411" algn="ctr" rotWithShape="0">
                <a:srgbClr val="000000">
                  <a:alpha val="38034"/>
                </a:srgbClr>
              </a:outerShdw>
            </a:effectLst>
          </p:spPr>
          <p:txBody>
            <a:bodyPr lIns="0" tIns="46800" rIns="0" bIns="46800" anchor="ctr"/>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latin typeface="Calibri" pitchFamily="32" charset="0"/>
                </a:rPr>
                <a:t>Resolver</a:t>
              </a:r>
            </a:p>
          </p:txBody>
        </p:sp>
        <p:sp>
          <p:nvSpPr>
            <p:cNvPr id="16413" name="AutoShape 29"/>
            <p:cNvSpPr>
              <a:spLocks noChangeArrowheads="1"/>
            </p:cNvSpPr>
            <p:nvPr/>
          </p:nvSpPr>
          <p:spPr bwMode="auto">
            <a:xfrm>
              <a:off x="3075" y="3377"/>
              <a:ext cx="493" cy="325"/>
            </a:xfrm>
            <a:prstGeom prst="flowChartMagneticDisk">
              <a:avLst/>
            </a:prstGeom>
            <a:gradFill rotWithShape="0">
              <a:gsLst>
                <a:gs pos="0">
                  <a:srgbClr val="5D417E"/>
                </a:gs>
                <a:gs pos="100000">
                  <a:srgbClr val="7B57A8"/>
                </a:gs>
              </a:gsLst>
              <a:lin ang="16200000" scaled="1"/>
            </a:gradFill>
            <a:ln w="9360">
              <a:solidFill>
                <a:srgbClr val="7D60A0"/>
              </a:solidFill>
              <a:miter lim="800000"/>
              <a:headEnd/>
              <a:tailEnd/>
            </a:ln>
            <a:effectLst>
              <a:outerShdw dist="110430" dir="722555" algn="ctr" rotWithShape="0">
                <a:srgbClr val="000000">
                  <a:alpha val="35036"/>
                </a:srgbClr>
              </a:outerShdw>
            </a:effectLst>
          </p:spPr>
          <p:txBody>
            <a:bodyPr lIns="90000" tIns="46800" rIns="90000" bIns="46800"/>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latin typeface="Calibri" pitchFamily="32" charset="0"/>
                </a:rPr>
                <a:t>cache</a:t>
              </a:r>
            </a:p>
          </p:txBody>
        </p:sp>
        <p:cxnSp>
          <p:nvCxnSpPr>
            <p:cNvPr id="16414" name="AutoShape 30"/>
            <p:cNvCxnSpPr>
              <a:cxnSpLocks noChangeShapeType="1"/>
            </p:cNvCxnSpPr>
            <p:nvPr/>
          </p:nvCxnSpPr>
          <p:spPr bwMode="auto">
            <a:xfrm flipH="1">
              <a:off x="3321" y="3192"/>
              <a:ext cx="1" cy="186"/>
            </a:xfrm>
            <a:prstGeom prst="straightConnector1">
              <a:avLst/>
            </a:prstGeom>
            <a:noFill/>
            <a:ln w="25560">
              <a:solidFill>
                <a:srgbClr val="000000"/>
              </a:solidFill>
              <a:miter lim="800000"/>
              <a:headEnd type="triangle" w="med" len="med"/>
              <a:tailEnd type="triangle" w="med" len="med"/>
            </a:ln>
            <a:effectLst>
              <a:outerShdw dist="109865" dir="634411" algn="ctr" rotWithShape="0">
                <a:srgbClr val="000000">
                  <a:alpha val="38034"/>
                </a:srgbClr>
              </a:outerShdw>
            </a:effectLst>
          </p:spPr>
        </p:cxnSp>
      </p:grpSp>
      <p:sp>
        <p:nvSpPr>
          <p:cNvPr id="16415" name="AutoShape 31"/>
          <p:cNvSpPr>
            <a:spLocks noChangeArrowheads="1"/>
          </p:cNvSpPr>
          <p:nvPr/>
        </p:nvSpPr>
        <p:spPr bwMode="auto">
          <a:xfrm>
            <a:off x="7027863" y="4000500"/>
            <a:ext cx="2057400" cy="2057400"/>
          </a:xfrm>
          <a:prstGeom prst="roundRect">
            <a:avLst>
              <a:gd name="adj" fmla="val 16667"/>
            </a:avLst>
          </a:prstGeom>
          <a:solidFill>
            <a:srgbClr val="CCFFFF"/>
          </a:solidFill>
          <a:ln w="9360">
            <a:solidFill>
              <a:srgbClr val="000000"/>
            </a:solidFill>
            <a:round/>
            <a:headEnd/>
            <a:tailEnd/>
          </a:ln>
          <a:effectLst/>
        </p:spPr>
        <p:txBody>
          <a:bodyPr wrap="none" lIns="90000" tIns="45000" rIns="90000" bIns="45000" anchor="ctr"/>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Authoritative </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Name Server</a:t>
            </a:r>
          </a:p>
        </p:txBody>
      </p:sp>
      <p:cxnSp>
        <p:nvCxnSpPr>
          <p:cNvPr id="16416" name="AutoShape 32"/>
          <p:cNvCxnSpPr>
            <a:cxnSpLocks noChangeShapeType="1"/>
            <a:stCxn id="0" idx="1"/>
            <a:endCxn id="0" idx="3"/>
          </p:cNvCxnSpPr>
          <p:nvPr/>
        </p:nvCxnSpPr>
        <p:spPr bwMode="auto">
          <a:xfrm flipH="1">
            <a:off x="3286125" y="5030788"/>
            <a:ext cx="1130300" cy="95250"/>
          </a:xfrm>
          <a:prstGeom prst="bentConnector3">
            <a:avLst>
              <a:gd name="adj1" fmla="val 50000"/>
            </a:avLst>
          </a:prstGeom>
          <a:noFill/>
          <a:ln w="45720">
            <a:solidFill>
              <a:srgbClr val="CC6633"/>
            </a:solidFill>
            <a:round/>
            <a:headEnd/>
            <a:tailEnd type="triangle" w="med" len="med"/>
          </a:ln>
          <a:effectLst/>
        </p:spPr>
      </p:cxnSp>
      <p:cxnSp>
        <p:nvCxnSpPr>
          <p:cNvPr id="16417" name="AutoShape 33"/>
          <p:cNvCxnSpPr>
            <a:cxnSpLocks noChangeShapeType="1"/>
            <a:stCxn id="16415" idx="1"/>
            <a:endCxn id="0" idx="3"/>
          </p:cNvCxnSpPr>
          <p:nvPr/>
        </p:nvCxnSpPr>
        <p:spPr bwMode="auto">
          <a:xfrm flipH="1">
            <a:off x="6130925" y="5029200"/>
            <a:ext cx="896938" cy="1588"/>
          </a:xfrm>
          <a:prstGeom prst="bentConnector3">
            <a:avLst>
              <a:gd name="adj1" fmla="val 50000"/>
            </a:avLst>
          </a:prstGeom>
          <a:noFill/>
          <a:ln w="45720">
            <a:solidFill>
              <a:srgbClr val="CC6633"/>
            </a:solidFill>
            <a:round/>
            <a:headEnd/>
            <a:tailEnd type="triangle" w="med" len="med"/>
          </a:ln>
          <a:effectLst/>
        </p:spPr>
      </p:cxnSp>
      <p:sp>
        <p:nvSpPr>
          <p:cNvPr id="16418" name="Text Box 34"/>
          <p:cNvSpPr txBox="1">
            <a:spLocks noChangeArrowheads="1"/>
          </p:cNvSpPr>
          <p:nvPr/>
        </p:nvSpPr>
        <p:spPr bwMode="auto">
          <a:xfrm>
            <a:off x="3478213" y="2036763"/>
            <a:ext cx="752475" cy="287337"/>
          </a:xfrm>
          <a:prstGeom prst="rect">
            <a:avLst/>
          </a:prstGeom>
          <a:noFill/>
          <a:ln w="9525">
            <a:noFill/>
            <a:round/>
            <a:headEnd/>
            <a:tailEnd/>
          </a:ln>
          <a:effectLst/>
        </p:spPr>
        <p:txBody>
          <a:bodyPr wrap="none"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query</a:t>
            </a:r>
          </a:p>
        </p:txBody>
      </p:sp>
      <p:sp>
        <p:nvSpPr>
          <p:cNvPr id="16419" name="Text Box 35"/>
          <p:cNvSpPr txBox="1">
            <a:spLocks noChangeArrowheads="1"/>
          </p:cNvSpPr>
          <p:nvPr/>
        </p:nvSpPr>
        <p:spPr bwMode="auto">
          <a:xfrm>
            <a:off x="6105525" y="1998663"/>
            <a:ext cx="752475" cy="287337"/>
          </a:xfrm>
          <a:prstGeom prst="rect">
            <a:avLst/>
          </a:prstGeom>
          <a:noFill/>
          <a:ln w="9525">
            <a:noFill/>
            <a:round/>
            <a:headEnd/>
            <a:tailEnd/>
          </a:ln>
          <a:effectLst/>
        </p:spPr>
        <p:txBody>
          <a:bodyPr wrap="none"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query</a:t>
            </a:r>
          </a:p>
        </p:txBody>
      </p:sp>
      <p:sp>
        <p:nvSpPr>
          <p:cNvPr id="16420" name="Text Box 36"/>
          <p:cNvSpPr txBox="1">
            <a:spLocks noChangeArrowheads="1"/>
          </p:cNvSpPr>
          <p:nvPr/>
        </p:nvSpPr>
        <p:spPr bwMode="auto">
          <a:xfrm>
            <a:off x="6088063" y="4572000"/>
            <a:ext cx="917575" cy="287338"/>
          </a:xfrm>
          <a:prstGeom prst="rect">
            <a:avLst/>
          </a:prstGeom>
          <a:noFill/>
          <a:ln w="9525">
            <a:noFill/>
            <a:round/>
            <a:headEnd/>
            <a:tailEnd/>
          </a:ln>
          <a:effectLst/>
        </p:spPr>
        <p:txBody>
          <a:bodyPr wrap="none"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answer</a:t>
            </a:r>
          </a:p>
        </p:txBody>
      </p:sp>
      <p:sp>
        <p:nvSpPr>
          <p:cNvPr id="16421" name="Text Box 37"/>
          <p:cNvSpPr txBox="1">
            <a:spLocks noChangeArrowheads="1"/>
          </p:cNvSpPr>
          <p:nvPr/>
        </p:nvSpPr>
        <p:spPr bwMode="auto">
          <a:xfrm>
            <a:off x="3425825" y="4572000"/>
            <a:ext cx="917575" cy="287338"/>
          </a:xfrm>
          <a:prstGeom prst="rect">
            <a:avLst/>
          </a:prstGeom>
          <a:noFill/>
          <a:ln w="9525">
            <a:noFill/>
            <a:round/>
            <a:headEnd/>
            <a:tailEnd/>
          </a:ln>
          <a:effectLst/>
        </p:spPr>
        <p:txBody>
          <a:bodyPr wrap="none"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answer</a:t>
            </a:r>
          </a:p>
        </p:txBody>
      </p:sp>
      <p:sp>
        <p:nvSpPr>
          <p:cNvPr id="38" name="Slide Number Placeholder 37"/>
          <p:cNvSpPr>
            <a:spLocks noGrp="1"/>
          </p:cNvSpPr>
          <p:nvPr>
            <p:ph type="sldNum" sz="quarter" idx="12"/>
          </p:nvPr>
        </p:nvSpPr>
        <p:spPr/>
        <p:txBody>
          <a:bodyPr/>
          <a:lstStyle/>
          <a:p>
            <a:fld id="{F4E9DE0C-EFE3-CE47-9792-88F31C147F5B}" type="slidenum">
              <a:rPr lang="en-US" smtClean="0"/>
              <a:pPr/>
              <a:t>62</a:t>
            </a:fld>
            <a:endParaRPr lang="en-US"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457200" y="-131763"/>
            <a:ext cx="8229600" cy="1236663"/>
          </a:xfrm>
          <a:ln/>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DNS Caching (con'd)</a:t>
            </a:r>
          </a:p>
        </p:txBody>
      </p:sp>
      <p:sp>
        <p:nvSpPr>
          <p:cNvPr id="17412" name="Text Box 4"/>
          <p:cNvSpPr txBox="1">
            <a:spLocks noChangeArrowheads="1"/>
          </p:cNvSpPr>
          <p:nvPr/>
        </p:nvSpPr>
        <p:spPr bwMode="auto">
          <a:xfrm>
            <a:off x="161925" y="914400"/>
            <a:ext cx="9058275" cy="396875"/>
          </a:xfrm>
          <a:prstGeom prst="rect">
            <a:avLst/>
          </a:prstGeom>
          <a:noFill/>
          <a:ln w="9525">
            <a:noFill/>
            <a:round/>
            <a:headEnd/>
            <a:tailEnd/>
          </a:ln>
          <a:effectLst/>
        </p:spPr>
        <p:txBody>
          <a:bodyPr wrap="none"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a:t>Step 3: use cached results rather than querying the ANS</a:t>
            </a:r>
          </a:p>
        </p:txBody>
      </p:sp>
      <p:grpSp>
        <p:nvGrpSpPr>
          <p:cNvPr id="2" name="Group 5"/>
          <p:cNvGrpSpPr>
            <a:grpSpLocks/>
          </p:cNvGrpSpPr>
          <p:nvPr/>
        </p:nvGrpSpPr>
        <p:grpSpPr bwMode="auto">
          <a:xfrm>
            <a:off x="373063" y="1517650"/>
            <a:ext cx="3740150" cy="1392238"/>
            <a:chOff x="235" y="956"/>
            <a:chExt cx="2356" cy="877"/>
          </a:xfrm>
        </p:grpSpPr>
        <p:sp>
          <p:nvSpPr>
            <p:cNvPr id="17414" name="AutoShape 6"/>
            <p:cNvSpPr>
              <a:spLocks noChangeArrowheads="1"/>
            </p:cNvSpPr>
            <p:nvPr/>
          </p:nvSpPr>
          <p:spPr bwMode="auto">
            <a:xfrm>
              <a:off x="235" y="956"/>
              <a:ext cx="2357" cy="878"/>
            </a:xfrm>
            <a:prstGeom prst="roundRect">
              <a:avLst>
                <a:gd name="adj" fmla="val 16667"/>
              </a:avLst>
            </a:prstGeom>
            <a:solidFill>
              <a:srgbClr val="F2F2F2"/>
            </a:solidFill>
            <a:ln w="9360">
              <a:solidFill>
                <a:srgbClr val="000000"/>
              </a:solidFill>
              <a:miter lim="800000"/>
              <a:headEnd/>
              <a:tailEnd/>
            </a:ln>
            <a:effectLst/>
          </p:spPr>
          <p:txBody>
            <a:bodyPr lIns="90000" tIns="46800" rIns="90000" bIns="46800"/>
            <a:lstStyle/>
            <a:p>
              <a:pP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Local Machine 1</a:t>
              </a:r>
            </a:p>
          </p:txBody>
        </p:sp>
        <p:sp>
          <p:nvSpPr>
            <p:cNvPr id="17415" name="Rectangle 7"/>
            <p:cNvSpPr>
              <a:spLocks noChangeArrowheads="1"/>
            </p:cNvSpPr>
            <p:nvPr/>
          </p:nvSpPr>
          <p:spPr bwMode="auto">
            <a:xfrm>
              <a:off x="347" y="1184"/>
              <a:ext cx="954" cy="260"/>
            </a:xfrm>
            <a:prstGeom prst="rect">
              <a:avLst/>
            </a:prstGeom>
            <a:gradFill rotWithShape="0">
              <a:gsLst>
                <a:gs pos="0">
                  <a:srgbClr val="A3C4FF"/>
                </a:gs>
                <a:gs pos="100000">
                  <a:srgbClr val="E5EEFF"/>
                </a:gs>
              </a:gsLst>
              <a:lin ang="16200000" scaled="1"/>
            </a:gradFill>
            <a:ln w="9360">
              <a:solidFill>
                <a:srgbClr val="4A7EBB"/>
              </a:solidFill>
              <a:miter lim="800000"/>
              <a:headEnd/>
              <a:tailEnd/>
            </a:ln>
            <a:effectLst>
              <a:outerShdw dist="109865" dir="634411" algn="ctr" rotWithShape="0">
                <a:srgbClr val="000000">
                  <a:alpha val="38034"/>
                </a:srgbClr>
              </a:outerShdw>
            </a:effectLst>
          </p:spPr>
          <p:txBody>
            <a:bodyPr lIns="90000" tIns="46800" rIns="90000" bIns="46800" anchor="ctr"/>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latin typeface="Calibri" pitchFamily="32" charset="0"/>
                </a:rPr>
                <a:t>Application</a:t>
              </a:r>
            </a:p>
          </p:txBody>
        </p:sp>
        <p:sp>
          <p:nvSpPr>
            <p:cNvPr id="17416" name="AutoShape 8"/>
            <p:cNvSpPr>
              <a:spLocks noChangeArrowheads="1"/>
            </p:cNvSpPr>
            <p:nvPr/>
          </p:nvSpPr>
          <p:spPr bwMode="auto">
            <a:xfrm>
              <a:off x="1638" y="1184"/>
              <a:ext cx="786" cy="260"/>
            </a:xfrm>
            <a:prstGeom prst="roundRect">
              <a:avLst>
                <a:gd name="adj" fmla="val 16667"/>
              </a:avLst>
            </a:prstGeom>
            <a:gradFill rotWithShape="0">
              <a:gsLst>
                <a:gs pos="0">
                  <a:srgbClr val="FFBE86"/>
                </a:gs>
                <a:gs pos="100000">
                  <a:srgbClr val="FFEBDB"/>
                </a:gs>
              </a:gsLst>
              <a:lin ang="16200000" scaled="1"/>
            </a:gradFill>
            <a:ln w="9360">
              <a:solidFill>
                <a:srgbClr val="F69240"/>
              </a:solidFill>
              <a:miter lim="800000"/>
              <a:headEnd/>
              <a:tailEnd/>
            </a:ln>
            <a:effectLst>
              <a:outerShdw dist="109865" dir="634411" algn="ctr" rotWithShape="0">
                <a:srgbClr val="000000">
                  <a:alpha val="38034"/>
                </a:srgbClr>
              </a:outerShdw>
            </a:effectLst>
          </p:spPr>
          <p:txBody>
            <a:bodyPr lIns="0" tIns="46800" rIns="0" bIns="46800" anchor="ctr"/>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latin typeface="Calibri" pitchFamily="32" charset="0"/>
                </a:rPr>
                <a:t>Resolver</a:t>
              </a:r>
            </a:p>
          </p:txBody>
        </p:sp>
        <p:sp>
          <p:nvSpPr>
            <p:cNvPr id="17417" name="AutoShape 9"/>
            <p:cNvSpPr>
              <a:spLocks noChangeArrowheads="1"/>
            </p:cNvSpPr>
            <p:nvPr/>
          </p:nvSpPr>
          <p:spPr bwMode="auto">
            <a:xfrm>
              <a:off x="1735" y="1574"/>
              <a:ext cx="590" cy="227"/>
            </a:xfrm>
            <a:prstGeom prst="flowChartMagneticDisk">
              <a:avLst/>
            </a:prstGeom>
            <a:gradFill rotWithShape="0">
              <a:gsLst>
                <a:gs pos="0">
                  <a:srgbClr val="5D417E"/>
                </a:gs>
                <a:gs pos="100000">
                  <a:srgbClr val="7B57A8"/>
                </a:gs>
              </a:gsLst>
              <a:lin ang="16200000" scaled="1"/>
            </a:gradFill>
            <a:ln w="9360">
              <a:solidFill>
                <a:srgbClr val="7D60A0"/>
              </a:solidFill>
              <a:miter lim="800000"/>
              <a:headEnd/>
              <a:tailEnd/>
            </a:ln>
            <a:effectLst>
              <a:outerShdw dist="110430" dir="722555" algn="ctr" rotWithShape="0">
                <a:srgbClr val="000000">
                  <a:alpha val="35036"/>
                </a:srgbClr>
              </a:outerShdw>
            </a:effectLst>
          </p:spPr>
          <p:txBody>
            <a:bodyPr lIns="90000" tIns="46800" rIns="90000" bIns="46800"/>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latin typeface="Calibri" pitchFamily="32" charset="0"/>
                </a:rPr>
                <a:t>cache</a:t>
              </a:r>
            </a:p>
          </p:txBody>
        </p:sp>
        <p:cxnSp>
          <p:nvCxnSpPr>
            <p:cNvPr id="17418" name="AutoShape 10"/>
            <p:cNvCxnSpPr>
              <a:cxnSpLocks noChangeShapeType="1"/>
              <a:stCxn id="17416" idx="2"/>
              <a:endCxn id="17417" idx="0"/>
            </p:cNvCxnSpPr>
            <p:nvPr/>
          </p:nvCxnSpPr>
          <p:spPr bwMode="auto">
            <a:xfrm flipH="1">
              <a:off x="2031" y="1443"/>
              <a:ext cx="1" cy="203"/>
            </a:xfrm>
            <a:prstGeom prst="straightConnector1">
              <a:avLst/>
            </a:prstGeom>
            <a:noFill/>
            <a:ln w="25560">
              <a:solidFill>
                <a:srgbClr val="000000"/>
              </a:solidFill>
              <a:miter lim="800000"/>
              <a:headEnd type="triangle" w="med" len="med"/>
              <a:tailEnd type="triangle" w="med" len="med"/>
            </a:ln>
            <a:effectLst>
              <a:outerShdw dist="109865" dir="634411" algn="ctr" rotWithShape="0">
                <a:srgbClr val="000000">
                  <a:alpha val="38034"/>
                </a:srgbClr>
              </a:outerShdw>
            </a:effectLst>
          </p:spPr>
        </p:cxnSp>
      </p:grpSp>
      <p:grpSp>
        <p:nvGrpSpPr>
          <p:cNvPr id="3" name="Group 11"/>
          <p:cNvGrpSpPr>
            <a:grpSpLocks/>
          </p:cNvGrpSpPr>
          <p:nvPr/>
        </p:nvGrpSpPr>
        <p:grpSpPr bwMode="auto">
          <a:xfrm>
            <a:off x="6629400" y="1371600"/>
            <a:ext cx="1712913" cy="1987550"/>
            <a:chOff x="4176" y="864"/>
            <a:chExt cx="1079" cy="1252"/>
          </a:xfrm>
        </p:grpSpPr>
        <p:sp>
          <p:nvSpPr>
            <p:cNvPr id="17420" name="AutoShape 12"/>
            <p:cNvSpPr>
              <a:spLocks noChangeArrowheads="1"/>
            </p:cNvSpPr>
            <p:nvPr/>
          </p:nvSpPr>
          <p:spPr bwMode="auto">
            <a:xfrm>
              <a:off x="4176" y="864"/>
              <a:ext cx="1080" cy="1253"/>
            </a:xfrm>
            <a:prstGeom prst="roundRect">
              <a:avLst>
                <a:gd name="adj" fmla="val 16667"/>
              </a:avLst>
            </a:prstGeom>
            <a:solidFill>
              <a:srgbClr val="FFFFCC"/>
            </a:solidFill>
            <a:ln w="9360">
              <a:solidFill>
                <a:srgbClr val="000000"/>
              </a:solidFill>
              <a:miter lim="800000"/>
              <a:headEnd/>
              <a:tailEnd/>
            </a:ln>
            <a:effectLst/>
          </p:spPr>
          <p:txBody>
            <a:bodyPr lIns="90000" tIns="46800" rIns="90000" bIns="46800"/>
            <a:lstStyle/>
            <a:p>
              <a:pP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Local NS</a:t>
              </a:r>
            </a:p>
          </p:txBody>
        </p:sp>
        <p:sp>
          <p:nvSpPr>
            <p:cNvPr id="17421" name="AutoShape 13"/>
            <p:cNvSpPr>
              <a:spLocks noChangeArrowheads="1"/>
            </p:cNvSpPr>
            <p:nvPr/>
          </p:nvSpPr>
          <p:spPr bwMode="auto">
            <a:xfrm>
              <a:off x="4388" y="1142"/>
              <a:ext cx="658" cy="371"/>
            </a:xfrm>
            <a:prstGeom prst="roundRect">
              <a:avLst>
                <a:gd name="adj" fmla="val 16667"/>
              </a:avLst>
            </a:prstGeom>
            <a:gradFill rotWithShape="0">
              <a:gsLst>
                <a:gs pos="0">
                  <a:srgbClr val="FFBE86"/>
                </a:gs>
                <a:gs pos="100000">
                  <a:srgbClr val="FFEBDB"/>
                </a:gs>
              </a:gsLst>
              <a:lin ang="16200000" scaled="1"/>
            </a:gradFill>
            <a:ln w="9360">
              <a:solidFill>
                <a:srgbClr val="F69240"/>
              </a:solidFill>
              <a:miter lim="800000"/>
              <a:headEnd/>
              <a:tailEnd/>
            </a:ln>
            <a:effectLst>
              <a:outerShdw dist="109865" dir="634411" algn="ctr" rotWithShape="0">
                <a:srgbClr val="000000">
                  <a:alpha val="38034"/>
                </a:srgbClr>
              </a:outerShdw>
            </a:effectLst>
          </p:spPr>
          <p:txBody>
            <a:bodyPr lIns="0" tIns="46800" rIns="0" bIns="46800" anchor="ctr"/>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latin typeface="Calibri" pitchFamily="32" charset="0"/>
                </a:rPr>
                <a:t>Resolver</a:t>
              </a:r>
            </a:p>
          </p:txBody>
        </p:sp>
        <p:sp>
          <p:nvSpPr>
            <p:cNvPr id="17422" name="AutoShape 14"/>
            <p:cNvSpPr>
              <a:spLocks noChangeArrowheads="1"/>
            </p:cNvSpPr>
            <p:nvPr/>
          </p:nvSpPr>
          <p:spPr bwMode="auto">
            <a:xfrm>
              <a:off x="4470" y="1699"/>
              <a:ext cx="493" cy="325"/>
            </a:xfrm>
            <a:prstGeom prst="flowChartMagneticDisk">
              <a:avLst/>
            </a:prstGeom>
            <a:gradFill rotWithShape="0">
              <a:gsLst>
                <a:gs pos="0">
                  <a:srgbClr val="5D417E"/>
                </a:gs>
                <a:gs pos="100000">
                  <a:srgbClr val="7B57A8"/>
                </a:gs>
              </a:gsLst>
              <a:lin ang="16200000" scaled="1"/>
            </a:gradFill>
            <a:ln w="9360">
              <a:solidFill>
                <a:srgbClr val="7D60A0"/>
              </a:solidFill>
              <a:miter lim="800000"/>
              <a:headEnd/>
              <a:tailEnd/>
            </a:ln>
            <a:effectLst>
              <a:outerShdw dist="110430" dir="722555" algn="ctr" rotWithShape="0">
                <a:srgbClr val="000000">
                  <a:alpha val="35036"/>
                </a:srgbClr>
              </a:outerShdw>
            </a:effectLst>
          </p:spPr>
          <p:txBody>
            <a:bodyPr lIns="90000" tIns="46800" rIns="90000" bIns="46800"/>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latin typeface="Calibri" pitchFamily="32" charset="0"/>
                </a:rPr>
                <a:t>cache</a:t>
              </a:r>
            </a:p>
          </p:txBody>
        </p:sp>
        <p:cxnSp>
          <p:nvCxnSpPr>
            <p:cNvPr id="17423" name="AutoShape 15"/>
            <p:cNvCxnSpPr>
              <a:cxnSpLocks noChangeShapeType="1"/>
            </p:cNvCxnSpPr>
            <p:nvPr/>
          </p:nvCxnSpPr>
          <p:spPr bwMode="auto">
            <a:xfrm flipH="1">
              <a:off x="4715" y="1514"/>
              <a:ext cx="1" cy="188"/>
            </a:xfrm>
            <a:prstGeom prst="straightConnector1">
              <a:avLst/>
            </a:prstGeom>
            <a:noFill/>
            <a:ln w="25560">
              <a:solidFill>
                <a:srgbClr val="000000"/>
              </a:solidFill>
              <a:miter lim="800000"/>
              <a:headEnd type="triangle" w="med" len="med"/>
              <a:tailEnd type="triangle" w="med" len="med"/>
            </a:ln>
            <a:effectLst>
              <a:outerShdw dist="109865" dir="634411" algn="ctr" rotWithShape="0">
                <a:srgbClr val="000000">
                  <a:alpha val="38034"/>
                </a:srgbClr>
              </a:outerShdw>
            </a:effectLst>
          </p:spPr>
        </p:cxnSp>
      </p:grpSp>
      <p:grpSp>
        <p:nvGrpSpPr>
          <p:cNvPr id="4" name="Group 16"/>
          <p:cNvGrpSpPr>
            <a:grpSpLocks/>
          </p:cNvGrpSpPr>
          <p:nvPr/>
        </p:nvGrpSpPr>
        <p:grpSpPr bwMode="auto">
          <a:xfrm>
            <a:off x="373063" y="3209925"/>
            <a:ext cx="3740150" cy="1392238"/>
            <a:chOff x="235" y="2022"/>
            <a:chExt cx="2356" cy="877"/>
          </a:xfrm>
        </p:grpSpPr>
        <p:sp>
          <p:nvSpPr>
            <p:cNvPr id="17425" name="AutoShape 17"/>
            <p:cNvSpPr>
              <a:spLocks noChangeArrowheads="1"/>
            </p:cNvSpPr>
            <p:nvPr/>
          </p:nvSpPr>
          <p:spPr bwMode="auto">
            <a:xfrm>
              <a:off x="235" y="2022"/>
              <a:ext cx="2357" cy="878"/>
            </a:xfrm>
            <a:prstGeom prst="roundRect">
              <a:avLst>
                <a:gd name="adj" fmla="val 16667"/>
              </a:avLst>
            </a:prstGeom>
            <a:solidFill>
              <a:srgbClr val="F2F2F2"/>
            </a:solidFill>
            <a:ln w="9360">
              <a:solidFill>
                <a:srgbClr val="000000"/>
              </a:solidFill>
              <a:miter lim="800000"/>
              <a:headEnd/>
              <a:tailEnd/>
            </a:ln>
            <a:effectLst/>
          </p:spPr>
          <p:txBody>
            <a:bodyPr lIns="90000" tIns="46800" rIns="90000" bIns="46800"/>
            <a:lstStyle/>
            <a:p>
              <a:pP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Local Machine 2</a:t>
              </a:r>
            </a:p>
          </p:txBody>
        </p:sp>
        <p:sp>
          <p:nvSpPr>
            <p:cNvPr id="17426" name="Rectangle 18"/>
            <p:cNvSpPr>
              <a:spLocks noChangeArrowheads="1"/>
            </p:cNvSpPr>
            <p:nvPr/>
          </p:nvSpPr>
          <p:spPr bwMode="auto">
            <a:xfrm>
              <a:off x="347" y="2249"/>
              <a:ext cx="954" cy="260"/>
            </a:xfrm>
            <a:prstGeom prst="rect">
              <a:avLst/>
            </a:prstGeom>
            <a:gradFill rotWithShape="0">
              <a:gsLst>
                <a:gs pos="0">
                  <a:srgbClr val="A3C4FF"/>
                </a:gs>
                <a:gs pos="100000">
                  <a:srgbClr val="E5EEFF"/>
                </a:gs>
              </a:gsLst>
              <a:lin ang="16200000" scaled="1"/>
            </a:gradFill>
            <a:ln w="9360">
              <a:solidFill>
                <a:srgbClr val="4A7EBB"/>
              </a:solidFill>
              <a:miter lim="800000"/>
              <a:headEnd/>
              <a:tailEnd/>
            </a:ln>
            <a:effectLst>
              <a:outerShdw dist="109865" dir="634411" algn="ctr" rotWithShape="0">
                <a:srgbClr val="000000">
                  <a:alpha val="38034"/>
                </a:srgbClr>
              </a:outerShdw>
            </a:effectLst>
          </p:spPr>
          <p:txBody>
            <a:bodyPr lIns="90000" tIns="46800" rIns="90000" bIns="46800" anchor="ctr"/>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latin typeface="Calibri" pitchFamily="32" charset="0"/>
                </a:rPr>
                <a:t>Application</a:t>
              </a:r>
            </a:p>
          </p:txBody>
        </p:sp>
        <p:sp>
          <p:nvSpPr>
            <p:cNvPr id="17427" name="AutoShape 19"/>
            <p:cNvSpPr>
              <a:spLocks noChangeArrowheads="1"/>
            </p:cNvSpPr>
            <p:nvPr/>
          </p:nvSpPr>
          <p:spPr bwMode="auto">
            <a:xfrm>
              <a:off x="1638" y="2249"/>
              <a:ext cx="786" cy="260"/>
            </a:xfrm>
            <a:prstGeom prst="roundRect">
              <a:avLst>
                <a:gd name="adj" fmla="val 16667"/>
              </a:avLst>
            </a:prstGeom>
            <a:gradFill rotWithShape="0">
              <a:gsLst>
                <a:gs pos="0">
                  <a:srgbClr val="FFBE86"/>
                </a:gs>
                <a:gs pos="100000">
                  <a:srgbClr val="FFEBDB"/>
                </a:gs>
              </a:gsLst>
              <a:lin ang="16200000" scaled="1"/>
            </a:gradFill>
            <a:ln w="9360">
              <a:solidFill>
                <a:srgbClr val="F69240"/>
              </a:solidFill>
              <a:miter lim="800000"/>
              <a:headEnd/>
              <a:tailEnd/>
            </a:ln>
            <a:effectLst>
              <a:outerShdw dist="109865" dir="634411" algn="ctr" rotWithShape="0">
                <a:srgbClr val="000000">
                  <a:alpha val="38034"/>
                </a:srgbClr>
              </a:outerShdw>
            </a:effectLst>
          </p:spPr>
          <p:txBody>
            <a:bodyPr lIns="0" tIns="46800" rIns="0" bIns="46800" anchor="ctr"/>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latin typeface="Calibri" pitchFamily="32" charset="0"/>
                </a:rPr>
                <a:t>Resolver</a:t>
              </a:r>
            </a:p>
          </p:txBody>
        </p:sp>
        <p:sp>
          <p:nvSpPr>
            <p:cNvPr id="17428" name="AutoShape 20"/>
            <p:cNvSpPr>
              <a:spLocks noChangeArrowheads="1"/>
            </p:cNvSpPr>
            <p:nvPr/>
          </p:nvSpPr>
          <p:spPr bwMode="auto">
            <a:xfrm>
              <a:off x="1735" y="2639"/>
              <a:ext cx="590" cy="227"/>
            </a:xfrm>
            <a:prstGeom prst="flowChartMagneticDisk">
              <a:avLst/>
            </a:prstGeom>
            <a:gradFill rotWithShape="0">
              <a:gsLst>
                <a:gs pos="0">
                  <a:srgbClr val="5D417E"/>
                </a:gs>
                <a:gs pos="100000">
                  <a:srgbClr val="7B57A8"/>
                </a:gs>
              </a:gsLst>
              <a:lin ang="16200000" scaled="1"/>
            </a:gradFill>
            <a:ln w="9360">
              <a:solidFill>
                <a:srgbClr val="7D60A0"/>
              </a:solidFill>
              <a:miter lim="800000"/>
              <a:headEnd/>
              <a:tailEnd/>
            </a:ln>
            <a:effectLst>
              <a:outerShdw dist="110430" dir="722555" algn="ctr" rotWithShape="0">
                <a:srgbClr val="000000">
                  <a:alpha val="35036"/>
                </a:srgbClr>
              </a:outerShdw>
            </a:effectLst>
          </p:spPr>
          <p:txBody>
            <a:bodyPr lIns="90000" tIns="46800" rIns="90000" bIns="46800"/>
            <a:lstStyle/>
            <a:p>
              <a:pPr algn="ctr">
                <a:lnSpc>
                  <a:spcPct val="76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600">
                  <a:latin typeface="Calibri" pitchFamily="32" charset="0"/>
                </a:rPr>
                <a:t>cache</a:t>
              </a:r>
            </a:p>
          </p:txBody>
        </p:sp>
        <p:cxnSp>
          <p:nvCxnSpPr>
            <p:cNvPr id="17429" name="AutoShape 21"/>
            <p:cNvCxnSpPr>
              <a:cxnSpLocks noChangeShapeType="1"/>
              <a:stCxn id="17427" idx="2"/>
              <a:endCxn id="17428" idx="0"/>
            </p:cNvCxnSpPr>
            <p:nvPr/>
          </p:nvCxnSpPr>
          <p:spPr bwMode="auto">
            <a:xfrm flipH="1">
              <a:off x="2031" y="2509"/>
              <a:ext cx="1" cy="203"/>
            </a:xfrm>
            <a:prstGeom prst="straightConnector1">
              <a:avLst/>
            </a:prstGeom>
            <a:noFill/>
            <a:ln w="25560">
              <a:solidFill>
                <a:srgbClr val="000000"/>
              </a:solidFill>
              <a:miter lim="800000"/>
              <a:headEnd type="triangle" w="med" len="med"/>
              <a:tailEnd type="triangle" w="med" len="med"/>
            </a:ln>
            <a:effectLst>
              <a:outerShdw dist="109865" dir="634411" algn="ctr" rotWithShape="0">
                <a:srgbClr val="000000">
                  <a:alpha val="38034"/>
                </a:srgbClr>
              </a:outerShdw>
            </a:effectLst>
          </p:spPr>
        </p:cxnSp>
      </p:grpSp>
      <p:sp>
        <p:nvSpPr>
          <p:cNvPr id="17430" name="Text Box 22"/>
          <p:cNvSpPr txBox="1">
            <a:spLocks noChangeArrowheads="1"/>
          </p:cNvSpPr>
          <p:nvPr/>
        </p:nvSpPr>
        <p:spPr bwMode="auto">
          <a:xfrm>
            <a:off x="457200" y="5715000"/>
            <a:ext cx="7297738" cy="396875"/>
          </a:xfrm>
          <a:prstGeom prst="rect">
            <a:avLst/>
          </a:prstGeom>
          <a:noFill/>
          <a:ln w="9525">
            <a:noFill/>
            <a:round/>
            <a:headEnd/>
            <a:tailEnd/>
          </a:ln>
          <a:effectLst/>
        </p:spPr>
        <p:txBody>
          <a:bodyPr wrap="none"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800" dirty="0"/>
              <a:t>Step 4: Evict cache entries upon </a:t>
            </a:r>
            <a:r>
              <a:rPr lang="en-US" sz="2800" dirty="0" err="1"/>
              <a:t>ttl</a:t>
            </a:r>
            <a:r>
              <a:rPr lang="en-US" sz="2800" dirty="0"/>
              <a:t> expiration</a:t>
            </a:r>
          </a:p>
        </p:txBody>
      </p:sp>
      <p:cxnSp>
        <p:nvCxnSpPr>
          <p:cNvPr id="17431" name="AutoShape 23"/>
          <p:cNvCxnSpPr>
            <a:cxnSpLocks noChangeShapeType="1"/>
            <a:endCxn id="0" idx="3"/>
          </p:cNvCxnSpPr>
          <p:nvPr/>
        </p:nvCxnSpPr>
        <p:spPr bwMode="auto">
          <a:xfrm flipH="1">
            <a:off x="4114800" y="2365375"/>
            <a:ext cx="2514600" cy="1541463"/>
          </a:xfrm>
          <a:prstGeom prst="straightConnector1">
            <a:avLst/>
          </a:prstGeom>
          <a:noFill/>
          <a:ln w="64080">
            <a:solidFill>
              <a:srgbClr val="CC6633"/>
            </a:solidFill>
            <a:round/>
            <a:headEnd type="triangle" w="med" len="med"/>
            <a:tailEnd type="triangle" w="med" len="med"/>
          </a:ln>
          <a:effectLst/>
        </p:spPr>
      </p:cxnSp>
      <p:sp>
        <p:nvSpPr>
          <p:cNvPr id="17432" name="Text Box 24"/>
          <p:cNvSpPr txBox="1">
            <a:spLocks noChangeArrowheads="1"/>
          </p:cNvSpPr>
          <p:nvPr/>
        </p:nvSpPr>
        <p:spPr bwMode="auto">
          <a:xfrm>
            <a:off x="4505325" y="2971800"/>
            <a:ext cx="752475" cy="287338"/>
          </a:xfrm>
          <a:prstGeom prst="rect">
            <a:avLst/>
          </a:prstGeom>
          <a:noFill/>
          <a:ln w="9525">
            <a:noFill/>
            <a:round/>
            <a:headEnd/>
            <a:tailEnd/>
          </a:ln>
          <a:effectLst/>
        </p:spPr>
        <p:txBody>
          <a:bodyPr wrap="none"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query</a:t>
            </a:r>
          </a:p>
        </p:txBody>
      </p:sp>
      <p:sp>
        <p:nvSpPr>
          <p:cNvPr id="17433" name="Text Box 25"/>
          <p:cNvSpPr txBox="1">
            <a:spLocks noChangeArrowheads="1"/>
          </p:cNvSpPr>
          <p:nvPr/>
        </p:nvSpPr>
        <p:spPr bwMode="auto">
          <a:xfrm>
            <a:off x="4340225" y="3886200"/>
            <a:ext cx="917575" cy="287338"/>
          </a:xfrm>
          <a:prstGeom prst="rect">
            <a:avLst/>
          </a:prstGeom>
          <a:noFill/>
          <a:ln w="9525">
            <a:noFill/>
            <a:round/>
            <a:headEnd/>
            <a:tailEnd/>
          </a:ln>
          <a:effectLst/>
        </p:spPr>
        <p:txBody>
          <a:bodyPr wrap="none" lIns="90000" tIns="45000" rIns="90000" bIns="45000"/>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t>answer</a:t>
            </a:r>
          </a:p>
        </p:txBody>
      </p:sp>
      <p:cxnSp>
        <p:nvCxnSpPr>
          <p:cNvPr id="17434" name="AutoShape 26"/>
          <p:cNvCxnSpPr>
            <a:cxnSpLocks noChangeShapeType="1"/>
          </p:cNvCxnSpPr>
          <p:nvPr/>
        </p:nvCxnSpPr>
        <p:spPr bwMode="auto">
          <a:xfrm flipH="1">
            <a:off x="4114801" y="1371600"/>
            <a:ext cx="813459" cy="736600"/>
          </a:xfrm>
          <a:prstGeom prst="straightConnector1">
            <a:avLst/>
          </a:prstGeom>
          <a:noFill/>
          <a:ln w="64080">
            <a:solidFill>
              <a:srgbClr val="CC6633"/>
            </a:solidFill>
            <a:round/>
            <a:headEnd type="triangle" w="med" len="med"/>
            <a:tailEnd type="triangle" w="med" len="med"/>
          </a:ln>
          <a:effectLst/>
        </p:spPr>
      </p:cxnSp>
      <p:sp>
        <p:nvSpPr>
          <p:cNvPr id="27" name="Slide Number Placeholder 26"/>
          <p:cNvSpPr>
            <a:spLocks noGrp="1"/>
          </p:cNvSpPr>
          <p:nvPr>
            <p:ph type="sldNum" sz="quarter" idx="12"/>
          </p:nvPr>
        </p:nvSpPr>
        <p:spPr/>
        <p:txBody>
          <a:bodyPr/>
          <a:lstStyle/>
          <a:p>
            <a:fld id="{F4E9DE0C-EFE3-CE47-9792-88F31C147F5B}" type="slidenum">
              <a:rPr lang="en-US" smtClean="0"/>
              <a:pPr/>
              <a:t>63</a:t>
            </a:fld>
            <a:endParaRPr lang="en-US" dirty="0"/>
          </a:p>
        </p:txBody>
      </p:sp>
    </p:spTree>
  </p:cSld>
  <p:clrMapOvr>
    <a:masterClrMapping/>
  </p:clrMapOvr>
  <p:transition xmlns:p14="http://schemas.microsoft.com/office/powerpoint/2010/main" spd="med"/>
  <p:timing>
    <p:tnLst>
      <p:par>
        <p:cTn xmlns:p14="http://schemas.microsoft.com/office/powerpoint/2010/mai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mtClean="0"/>
              <a:t>Network Layers</a:t>
            </a:r>
          </a:p>
        </p:txBody>
      </p:sp>
      <p:sp>
        <p:nvSpPr>
          <p:cNvPr id="8195" name="Rectangle 2"/>
          <p:cNvSpPr>
            <a:spLocks noGrp="1" noChangeArrowheads="1"/>
          </p:cNvSpPr>
          <p:nvPr>
            <p:ph idx="1"/>
          </p:nvPr>
        </p:nvSpPr>
        <p:spPr>
          <a:xfrm>
            <a:off x="457200" y="1600200"/>
            <a:ext cx="8229600" cy="4648200"/>
          </a:xfrm>
        </p:spPr>
        <p:txBody>
          <a:bodyPr rIns="129200">
            <a:normAutofit/>
          </a:bodyPr>
          <a:lstStyle/>
          <a:p>
            <a:pPr eaLnBrk="1" hangingPunct="1">
              <a:spcBef>
                <a:spcPts val="500"/>
              </a:spcBef>
              <a:tabLst>
                <a:tab pos="749300" algn="l"/>
                <a:tab pos="1663700" algn="l"/>
                <a:tab pos="2578100" algn="l"/>
                <a:tab pos="3492500" algn="l"/>
                <a:tab pos="4406900" algn="l"/>
                <a:tab pos="5321300" algn="l"/>
                <a:tab pos="6235700" algn="l"/>
                <a:tab pos="7150100" algn="l"/>
                <a:tab pos="8064500" algn="l"/>
                <a:tab pos="8978900" algn="l"/>
                <a:tab pos="9893300" algn="l"/>
              </a:tabLst>
              <a:defRPr/>
            </a:pPr>
            <a:r>
              <a:rPr lang="en-US" sz="2800" dirty="0" smtClean="0"/>
              <a:t>Network models typically use a </a:t>
            </a:r>
            <a:r>
              <a:rPr lang="en-US" sz="2800" dirty="0" smtClean="0">
                <a:solidFill>
                  <a:schemeClr val="accent6"/>
                </a:solidFill>
              </a:rPr>
              <a:t>stack</a:t>
            </a:r>
            <a:r>
              <a:rPr lang="en-US" sz="2800" dirty="0" smtClean="0"/>
              <a:t> of layers</a:t>
            </a:r>
          </a:p>
          <a:p>
            <a:pPr lvl="1" eaLnBrk="1" hangingPunct="1">
              <a:spcBef>
                <a:spcPts val="500"/>
              </a:spcBef>
              <a:tabLst>
                <a:tab pos="749300" algn="l"/>
                <a:tab pos="1663700" algn="l"/>
                <a:tab pos="2578100" algn="l"/>
                <a:tab pos="3492500" algn="l"/>
                <a:tab pos="4406900" algn="l"/>
                <a:tab pos="5321300" algn="l"/>
                <a:tab pos="6235700" algn="l"/>
                <a:tab pos="7150100" algn="l"/>
                <a:tab pos="8064500" algn="l"/>
                <a:tab pos="8978900" algn="l"/>
                <a:tab pos="9893300" algn="l"/>
              </a:tabLst>
              <a:defRPr/>
            </a:pPr>
            <a:r>
              <a:rPr lang="en-US" sz="2400" dirty="0" smtClean="0"/>
              <a:t>Higher layers use the services of lower layers via encapsulation</a:t>
            </a:r>
          </a:p>
          <a:p>
            <a:pPr lvl="1" eaLnBrk="1" hangingPunct="1">
              <a:tabLst>
                <a:tab pos="749300" algn="l"/>
                <a:tab pos="1663700" algn="l"/>
                <a:tab pos="2578100" algn="l"/>
                <a:tab pos="3492500" algn="l"/>
                <a:tab pos="4406900" algn="l"/>
                <a:tab pos="5321300" algn="l"/>
                <a:tab pos="6235700" algn="l"/>
                <a:tab pos="7150100" algn="l"/>
                <a:tab pos="8064500" algn="l"/>
                <a:tab pos="8978900" algn="l"/>
                <a:tab pos="9893300" algn="l"/>
              </a:tabLst>
              <a:defRPr/>
            </a:pPr>
            <a:r>
              <a:rPr lang="en-US" sz="2400" dirty="0" smtClean="0"/>
              <a:t>A layer can be implemented in hardware or software</a:t>
            </a:r>
          </a:p>
          <a:p>
            <a:pPr lvl="1" eaLnBrk="1" hangingPunct="1">
              <a:tabLst>
                <a:tab pos="749300" algn="l"/>
                <a:tab pos="1663700" algn="l"/>
                <a:tab pos="2578100" algn="l"/>
                <a:tab pos="3492500" algn="l"/>
                <a:tab pos="4406900" algn="l"/>
                <a:tab pos="5321300" algn="l"/>
                <a:tab pos="6235700" algn="l"/>
                <a:tab pos="7150100" algn="l"/>
                <a:tab pos="8064500" algn="l"/>
                <a:tab pos="8978900" algn="l"/>
                <a:tab pos="9893300" algn="l"/>
              </a:tabLst>
              <a:defRPr/>
            </a:pPr>
            <a:r>
              <a:rPr lang="en-US" sz="2400" dirty="0" smtClean="0"/>
              <a:t>The bottom-most layer must be in hardware</a:t>
            </a:r>
          </a:p>
          <a:p>
            <a:pPr eaLnBrk="1" hangingPunct="1">
              <a:tabLst>
                <a:tab pos="749300" algn="l"/>
                <a:tab pos="1663700" algn="l"/>
                <a:tab pos="2578100" algn="l"/>
                <a:tab pos="3492500" algn="l"/>
                <a:tab pos="4406900" algn="l"/>
                <a:tab pos="5321300" algn="l"/>
                <a:tab pos="6235700" algn="l"/>
                <a:tab pos="7150100" algn="l"/>
                <a:tab pos="8064500" algn="l"/>
                <a:tab pos="8978900" algn="l"/>
                <a:tab pos="9893300" algn="l"/>
              </a:tabLst>
              <a:defRPr/>
            </a:pPr>
            <a:r>
              <a:rPr lang="en-US" sz="2800" dirty="0" smtClean="0"/>
              <a:t>A network device may implement several layers</a:t>
            </a:r>
          </a:p>
          <a:p>
            <a:pPr eaLnBrk="1" hangingPunct="1">
              <a:tabLst>
                <a:tab pos="749300" algn="l"/>
                <a:tab pos="1663700" algn="l"/>
                <a:tab pos="2578100" algn="l"/>
                <a:tab pos="3492500" algn="l"/>
                <a:tab pos="4406900" algn="l"/>
                <a:tab pos="5321300" algn="l"/>
                <a:tab pos="6235700" algn="l"/>
                <a:tab pos="7150100" algn="l"/>
                <a:tab pos="8064500" algn="l"/>
                <a:tab pos="8978900" algn="l"/>
                <a:tab pos="9893300" algn="l"/>
              </a:tabLst>
              <a:defRPr/>
            </a:pPr>
            <a:r>
              <a:rPr lang="en-US" sz="2800" dirty="0" smtClean="0"/>
              <a:t>A communication channel between two nodes is established for each layer</a:t>
            </a:r>
          </a:p>
          <a:p>
            <a:pPr lvl="1" eaLnBrk="1" hangingPunct="1">
              <a:tabLst>
                <a:tab pos="749300" algn="l"/>
                <a:tab pos="1663700" algn="l"/>
                <a:tab pos="2578100" algn="l"/>
                <a:tab pos="3492500" algn="l"/>
                <a:tab pos="4406900" algn="l"/>
                <a:tab pos="5321300" algn="l"/>
                <a:tab pos="6235700" algn="l"/>
                <a:tab pos="7150100" algn="l"/>
                <a:tab pos="8064500" algn="l"/>
                <a:tab pos="8978900" algn="l"/>
                <a:tab pos="9893300" algn="l"/>
              </a:tabLst>
              <a:defRPr/>
            </a:pPr>
            <a:r>
              <a:rPr lang="en-US" sz="2400" dirty="0" smtClean="0"/>
              <a:t>Actual channel at the bottom layer</a:t>
            </a:r>
          </a:p>
          <a:p>
            <a:pPr lvl="1" eaLnBrk="1" hangingPunct="1">
              <a:tabLst>
                <a:tab pos="749300" algn="l"/>
                <a:tab pos="1663700" algn="l"/>
                <a:tab pos="2578100" algn="l"/>
                <a:tab pos="3492500" algn="l"/>
                <a:tab pos="4406900" algn="l"/>
                <a:tab pos="5321300" algn="l"/>
                <a:tab pos="6235700" algn="l"/>
                <a:tab pos="7150100" algn="l"/>
                <a:tab pos="8064500" algn="l"/>
                <a:tab pos="8978900" algn="l"/>
                <a:tab pos="9893300" algn="l"/>
              </a:tabLst>
              <a:defRPr/>
            </a:pPr>
            <a:r>
              <a:rPr lang="en-US" sz="2400" dirty="0" smtClean="0"/>
              <a:t>Virtual channel at higher layers</a:t>
            </a:r>
          </a:p>
        </p:txBody>
      </p:sp>
      <p:sp>
        <p:nvSpPr>
          <p:cNvPr id="5" name="Slide Number Placeholder 4"/>
          <p:cNvSpPr>
            <a:spLocks noGrp="1"/>
          </p:cNvSpPr>
          <p:nvPr>
            <p:ph type="sldNum" sz="quarter" idx="12"/>
          </p:nvPr>
        </p:nvSpPr>
        <p:spPr/>
        <p:txBody>
          <a:bodyPr/>
          <a:lstStyle/>
          <a:p>
            <a:fld id="{F4E9DE0C-EFE3-CE47-9792-88F31C147F5B}" type="slidenum">
              <a:rPr lang="en-US" smtClean="0"/>
              <a:pPr/>
              <a:t>7</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Reference Models</a:t>
            </a:r>
          </a:p>
        </p:txBody>
      </p:sp>
      <p:sp>
        <p:nvSpPr>
          <p:cNvPr id="10279" name="Text Box 39"/>
          <p:cNvSpPr txBox="1">
            <a:spLocks noChangeArrowheads="1"/>
          </p:cNvSpPr>
          <p:nvPr/>
        </p:nvSpPr>
        <p:spPr bwMode="auto">
          <a:xfrm>
            <a:off x="1752600" y="1981200"/>
            <a:ext cx="1263650" cy="366713"/>
          </a:xfrm>
          <a:prstGeom prst="rect">
            <a:avLst/>
          </a:prstGeom>
          <a:noFill/>
          <a:ln w="9525">
            <a:noFill/>
            <a:miter lim="800000"/>
            <a:headEnd/>
            <a:tailEnd/>
          </a:ln>
          <a:effectLst/>
        </p:spPr>
        <p:txBody>
          <a:bodyPr wrap="none">
            <a:prstTxWarp prst="textNoShape">
              <a:avLst/>
            </a:prstTxWarp>
            <a:spAutoFit/>
          </a:bodyPr>
          <a:lstStyle/>
          <a:p>
            <a:r>
              <a:rPr lang="en-US" u="none"/>
              <a:t>OSI Model</a:t>
            </a:r>
          </a:p>
        </p:txBody>
      </p:sp>
      <p:sp>
        <p:nvSpPr>
          <p:cNvPr id="10243" name="Rectangle 3"/>
          <p:cNvSpPr>
            <a:spLocks noChangeArrowheads="1"/>
          </p:cNvSpPr>
          <p:nvPr/>
        </p:nvSpPr>
        <p:spPr bwMode="auto">
          <a:xfrm>
            <a:off x="1600200" y="2362200"/>
            <a:ext cx="1600200" cy="533400"/>
          </a:xfrm>
          <a:prstGeom prst="rect">
            <a:avLst/>
          </a:prstGeom>
          <a:solidFill>
            <a:schemeClr val="bg1"/>
          </a:solidFill>
          <a:ln w="9525">
            <a:solidFill>
              <a:srgbClr val="000000"/>
            </a:solidFill>
            <a:miter lim="800000"/>
            <a:headEnd/>
            <a:tailEnd/>
          </a:ln>
          <a:effectLst/>
        </p:spPr>
        <p:txBody>
          <a:bodyPr wrap="none" anchor="ctr">
            <a:prstTxWarp prst="textNoShape">
              <a:avLst/>
            </a:prstTxWarp>
          </a:bodyPr>
          <a:lstStyle/>
          <a:p>
            <a:r>
              <a:rPr lang="en-US" u="none"/>
              <a:t>Application</a:t>
            </a:r>
          </a:p>
        </p:txBody>
      </p:sp>
      <p:sp>
        <p:nvSpPr>
          <p:cNvPr id="10259" name="Rectangle 19"/>
          <p:cNvSpPr>
            <a:spLocks noChangeArrowheads="1"/>
          </p:cNvSpPr>
          <p:nvPr/>
        </p:nvSpPr>
        <p:spPr bwMode="auto">
          <a:xfrm>
            <a:off x="1600200" y="5562600"/>
            <a:ext cx="1600200" cy="533400"/>
          </a:xfrm>
          <a:prstGeom prst="rect">
            <a:avLst/>
          </a:prstGeom>
          <a:solidFill>
            <a:schemeClr val="bg1"/>
          </a:solidFill>
          <a:ln w="9525">
            <a:solidFill>
              <a:srgbClr val="000000"/>
            </a:solidFill>
            <a:miter lim="800000"/>
            <a:headEnd/>
            <a:tailEnd/>
          </a:ln>
          <a:effectLst/>
        </p:spPr>
        <p:txBody>
          <a:bodyPr wrap="none" anchor="ctr">
            <a:prstTxWarp prst="textNoShape">
              <a:avLst/>
            </a:prstTxWarp>
          </a:bodyPr>
          <a:lstStyle/>
          <a:p>
            <a:r>
              <a:rPr lang="en-US" u="none"/>
              <a:t>Physical</a:t>
            </a:r>
          </a:p>
        </p:txBody>
      </p:sp>
      <p:sp>
        <p:nvSpPr>
          <p:cNvPr id="10260" name="Rectangle 20"/>
          <p:cNvSpPr>
            <a:spLocks noChangeArrowheads="1"/>
          </p:cNvSpPr>
          <p:nvPr/>
        </p:nvSpPr>
        <p:spPr bwMode="auto">
          <a:xfrm>
            <a:off x="1600200" y="5029200"/>
            <a:ext cx="1600200" cy="533400"/>
          </a:xfrm>
          <a:prstGeom prst="rect">
            <a:avLst/>
          </a:prstGeom>
          <a:solidFill>
            <a:schemeClr val="bg1"/>
          </a:solidFill>
          <a:ln w="9525">
            <a:solidFill>
              <a:srgbClr val="000000"/>
            </a:solidFill>
            <a:miter lim="800000"/>
            <a:headEnd/>
            <a:tailEnd/>
          </a:ln>
          <a:effectLst/>
        </p:spPr>
        <p:txBody>
          <a:bodyPr wrap="none" anchor="ctr">
            <a:prstTxWarp prst="textNoShape">
              <a:avLst/>
            </a:prstTxWarp>
          </a:bodyPr>
          <a:lstStyle/>
          <a:p>
            <a:r>
              <a:rPr lang="en-US" u="none"/>
              <a:t>Link</a:t>
            </a:r>
          </a:p>
        </p:txBody>
      </p:sp>
      <p:sp>
        <p:nvSpPr>
          <p:cNvPr id="10261" name="Rectangle 21"/>
          <p:cNvSpPr>
            <a:spLocks noChangeArrowheads="1"/>
          </p:cNvSpPr>
          <p:nvPr/>
        </p:nvSpPr>
        <p:spPr bwMode="auto">
          <a:xfrm>
            <a:off x="1600200" y="4495800"/>
            <a:ext cx="1600200" cy="533400"/>
          </a:xfrm>
          <a:prstGeom prst="rect">
            <a:avLst/>
          </a:prstGeom>
          <a:solidFill>
            <a:schemeClr val="bg1"/>
          </a:solidFill>
          <a:ln w="9525">
            <a:solidFill>
              <a:srgbClr val="000000"/>
            </a:solidFill>
            <a:miter lim="800000"/>
            <a:headEnd/>
            <a:tailEnd/>
          </a:ln>
          <a:effectLst/>
        </p:spPr>
        <p:txBody>
          <a:bodyPr wrap="none" anchor="ctr">
            <a:prstTxWarp prst="textNoShape">
              <a:avLst/>
            </a:prstTxWarp>
          </a:bodyPr>
          <a:lstStyle/>
          <a:p>
            <a:r>
              <a:rPr lang="en-US" u="none"/>
              <a:t>Network</a:t>
            </a:r>
          </a:p>
        </p:txBody>
      </p:sp>
      <p:sp>
        <p:nvSpPr>
          <p:cNvPr id="10262" name="Rectangle 22"/>
          <p:cNvSpPr>
            <a:spLocks noChangeArrowheads="1"/>
          </p:cNvSpPr>
          <p:nvPr/>
        </p:nvSpPr>
        <p:spPr bwMode="auto">
          <a:xfrm>
            <a:off x="1600200" y="3962400"/>
            <a:ext cx="1600200" cy="533400"/>
          </a:xfrm>
          <a:prstGeom prst="rect">
            <a:avLst/>
          </a:prstGeom>
          <a:solidFill>
            <a:schemeClr val="bg1"/>
          </a:solidFill>
          <a:ln w="9525">
            <a:solidFill>
              <a:srgbClr val="000000"/>
            </a:solidFill>
            <a:miter lim="800000"/>
            <a:headEnd/>
            <a:tailEnd/>
          </a:ln>
          <a:effectLst/>
        </p:spPr>
        <p:txBody>
          <a:bodyPr wrap="none" anchor="ctr">
            <a:prstTxWarp prst="textNoShape">
              <a:avLst/>
            </a:prstTxWarp>
          </a:bodyPr>
          <a:lstStyle/>
          <a:p>
            <a:r>
              <a:rPr lang="en-US" u="none"/>
              <a:t>Transport</a:t>
            </a:r>
          </a:p>
        </p:txBody>
      </p:sp>
      <p:sp>
        <p:nvSpPr>
          <p:cNvPr id="10263" name="Rectangle 23"/>
          <p:cNvSpPr>
            <a:spLocks noChangeArrowheads="1"/>
          </p:cNvSpPr>
          <p:nvPr/>
        </p:nvSpPr>
        <p:spPr bwMode="auto">
          <a:xfrm>
            <a:off x="1600200" y="3429000"/>
            <a:ext cx="1600200" cy="533400"/>
          </a:xfrm>
          <a:prstGeom prst="rect">
            <a:avLst/>
          </a:prstGeom>
          <a:solidFill>
            <a:schemeClr val="bg1"/>
          </a:solidFill>
          <a:ln w="9525">
            <a:solidFill>
              <a:srgbClr val="000000"/>
            </a:solidFill>
            <a:miter lim="800000"/>
            <a:headEnd/>
            <a:tailEnd/>
          </a:ln>
          <a:effectLst/>
        </p:spPr>
        <p:txBody>
          <a:bodyPr wrap="none" anchor="ctr">
            <a:prstTxWarp prst="textNoShape">
              <a:avLst/>
            </a:prstTxWarp>
          </a:bodyPr>
          <a:lstStyle/>
          <a:p>
            <a:r>
              <a:rPr lang="en-US" u="none"/>
              <a:t>Session</a:t>
            </a:r>
          </a:p>
        </p:txBody>
      </p:sp>
      <p:sp>
        <p:nvSpPr>
          <p:cNvPr id="10264" name="Rectangle 24"/>
          <p:cNvSpPr>
            <a:spLocks noChangeArrowheads="1"/>
          </p:cNvSpPr>
          <p:nvPr/>
        </p:nvSpPr>
        <p:spPr bwMode="auto">
          <a:xfrm>
            <a:off x="1600200" y="2895600"/>
            <a:ext cx="1600200" cy="533400"/>
          </a:xfrm>
          <a:prstGeom prst="rect">
            <a:avLst/>
          </a:prstGeom>
          <a:solidFill>
            <a:schemeClr val="bg1"/>
          </a:solidFill>
          <a:ln w="9525">
            <a:solidFill>
              <a:srgbClr val="000000"/>
            </a:solidFill>
            <a:miter lim="800000"/>
            <a:headEnd/>
            <a:tailEnd/>
          </a:ln>
          <a:effectLst/>
        </p:spPr>
        <p:txBody>
          <a:bodyPr wrap="none" anchor="ctr">
            <a:prstTxWarp prst="textNoShape">
              <a:avLst/>
            </a:prstTxWarp>
          </a:bodyPr>
          <a:lstStyle/>
          <a:p>
            <a:r>
              <a:rPr lang="en-US" u="none"/>
              <a:t>Presentation</a:t>
            </a:r>
          </a:p>
        </p:txBody>
      </p:sp>
      <p:sp>
        <p:nvSpPr>
          <p:cNvPr id="10266" name="Rectangle 26"/>
          <p:cNvSpPr>
            <a:spLocks noChangeArrowheads="1"/>
          </p:cNvSpPr>
          <p:nvPr/>
        </p:nvSpPr>
        <p:spPr bwMode="auto">
          <a:xfrm>
            <a:off x="3810000" y="5562600"/>
            <a:ext cx="1600200" cy="533400"/>
          </a:xfrm>
          <a:prstGeom prst="rect">
            <a:avLst/>
          </a:prstGeom>
          <a:solidFill>
            <a:schemeClr val="bg1"/>
          </a:solidFill>
          <a:ln w="9525">
            <a:solidFill>
              <a:srgbClr val="000000"/>
            </a:solidFill>
            <a:miter lim="800000"/>
            <a:headEnd/>
            <a:tailEnd/>
          </a:ln>
          <a:effectLst/>
        </p:spPr>
        <p:txBody>
          <a:bodyPr wrap="none" anchor="ctr">
            <a:prstTxWarp prst="textNoShape">
              <a:avLst/>
            </a:prstTxWarp>
          </a:bodyPr>
          <a:lstStyle/>
          <a:p>
            <a:r>
              <a:rPr lang="en-US" u="none"/>
              <a:t>Physical</a:t>
            </a:r>
          </a:p>
        </p:txBody>
      </p:sp>
      <p:sp>
        <p:nvSpPr>
          <p:cNvPr id="10267" name="Rectangle 27"/>
          <p:cNvSpPr>
            <a:spLocks noChangeArrowheads="1"/>
          </p:cNvSpPr>
          <p:nvPr/>
        </p:nvSpPr>
        <p:spPr bwMode="auto">
          <a:xfrm>
            <a:off x="3810000" y="5029200"/>
            <a:ext cx="1600200" cy="533400"/>
          </a:xfrm>
          <a:prstGeom prst="rect">
            <a:avLst/>
          </a:prstGeom>
          <a:solidFill>
            <a:schemeClr val="bg1"/>
          </a:solidFill>
          <a:ln w="9525">
            <a:solidFill>
              <a:srgbClr val="000000"/>
            </a:solidFill>
            <a:miter lim="800000"/>
            <a:headEnd/>
            <a:tailEnd/>
          </a:ln>
          <a:effectLst/>
        </p:spPr>
        <p:txBody>
          <a:bodyPr wrap="none" anchor="ctr">
            <a:prstTxWarp prst="textNoShape">
              <a:avLst/>
            </a:prstTxWarp>
          </a:bodyPr>
          <a:lstStyle/>
          <a:p>
            <a:r>
              <a:rPr lang="en-US" u="none"/>
              <a:t>Net. Interface</a:t>
            </a:r>
          </a:p>
        </p:txBody>
      </p:sp>
      <p:sp>
        <p:nvSpPr>
          <p:cNvPr id="10268" name="Rectangle 28"/>
          <p:cNvSpPr>
            <a:spLocks noChangeArrowheads="1"/>
          </p:cNvSpPr>
          <p:nvPr/>
        </p:nvSpPr>
        <p:spPr bwMode="auto">
          <a:xfrm>
            <a:off x="3810000" y="4495800"/>
            <a:ext cx="1600200" cy="533400"/>
          </a:xfrm>
          <a:prstGeom prst="rect">
            <a:avLst/>
          </a:prstGeom>
          <a:solidFill>
            <a:schemeClr val="bg1"/>
          </a:solidFill>
          <a:ln w="9525">
            <a:solidFill>
              <a:srgbClr val="000000"/>
            </a:solidFill>
            <a:miter lim="800000"/>
            <a:headEnd/>
            <a:tailEnd/>
          </a:ln>
          <a:effectLst/>
        </p:spPr>
        <p:txBody>
          <a:bodyPr wrap="none" anchor="ctr">
            <a:prstTxWarp prst="textNoShape">
              <a:avLst/>
            </a:prstTxWarp>
          </a:bodyPr>
          <a:lstStyle/>
          <a:p>
            <a:r>
              <a:rPr lang="en-US" u="none"/>
              <a:t>Internet</a:t>
            </a:r>
          </a:p>
        </p:txBody>
      </p:sp>
      <p:sp>
        <p:nvSpPr>
          <p:cNvPr id="10269" name="Rectangle 29"/>
          <p:cNvSpPr>
            <a:spLocks noChangeArrowheads="1"/>
          </p:cNvSpPr>
          <p:nvPr/>
        </p:nvSpPr>
        <p:spPr bwMode="auto">
          <a:xfrm>
            <a:off x="3810000" y="3962400"/>
            <a:ext cx="1600200" cy="533400"/>
          </a:xfrm>
          <a:prstGeom prst="rect">
            <a:avLst/>
          </a:prstGeom>
          <a:solidFill>
            <a:schemeClr val="bg1"/>
          </a:solidFill>
          <a:ln w="9525">
            <a:solidFill>
              <a:srgbClr val="000000"/>
            </a:solidFill>
            <a:miter lim="800000"/>
            <a:headEnd/>
            <a:tailEnd/>
          </a:ln>
          <a:effectLst/>
        </p:spPr>
        <p:txBody>
          <a:bodyPr wrap="none" anchor="ctr">
            <a:prstTxWarp prst="textNoShape">
              <a:avLst/>
            </a:prstTxWarp>
          </a:bodyPr>
          <a:lstStyle/>
          <a:p>
            <a:r>
              <a:rPr lang="en-US" u="none"/>
              <a:t>Transport</a:t>
            </a:r>
          </a:p>
        </p:txBody>
      </p:sp>
      <p:sp>
        <p:nvSpPr>
          <p:cNvPr id="10270" name="Rectangle 30"/>
          <p:cNvSpPr>
            <a:spLocks noChangeArrowheads="1"/>
          </p:cNvSpPr>
          <p:nvPr/>
        </p:nvSpPr>
        <p:spPr bwMode="auto">
          <a:xfrm>
            <a:off x="3810000" y="3429000"/>
            <a:ext cx="1600200" cy="533400"/>
          </a:xfrm>
          <a:prstGeom prst="rect">
            <a:avLst/>
          </a:prstGeom>
          <a:solidFill>
            <a:schemeClr val="bg1"/>
          </a:solidFill>
          <a:ln w="9525">
            <a:solidFill>
              <a:srgbClr val="000000"/>
            </a:solidFill>
            <a:miter lim="800000"/>
            <a:headEnd/>
            <a:tailEnd/>
          </a:ln>
          <a:effectLst/>
        </p:spPr>
        <p:txBody>
          <a:bodyPr wrap="none" anchor="ctr">
            <a:prstTxWarp prst="textNoShape">
              <a:avLst/>
            </a:prstTxWarp>
          </a:bodyPr>
          <a:lstStyle/>
          <a:p>
            <a:r>
              <a:rPr lang="en-US" u="none"/>
              <a:t>Application</a:t>
            </a:r>
          </a:p>
        </p:txBody>
      </p:sp>
      <p:sp>
        <p:nvSpPr>
          <p:cNvPr id="10272" name="Text Box 32"/>
          <p:cNvSpPr txBox="1">
            <a:spLocks noChangeArrowheads="1"/>
          </p:cNvSpPr>
          <p:nvPr/>
        </p:nvSpPr>
        <p:spPr bwMode="auto">
          <a:xfrm>
            <a:off x="1219200" y="5638800"/>
            <a:ext cx="311150" cy="366713"/>
          </a:xfrm>
          <a:prstGeom prst="rect">
            <a:avLst/>
          </a:prstGeom>
          <a:noFill/>
          <a:ln w="9525">
            <a:noFill/>
            <a:miter lim="800000"/>
            <a:headEnd/>
            <a:tailEnd/>
          </a:ln>
          <a:effectLst/>
        </p:spPr>
        <p:txBody>
          <a:bodyPr wrap="none">
            <a:prstTxWarp prst="textNoShape">
              <a:avLst/>
            </a:prstTxWarp>
            <a:spAutoFit/>
          </a:bodyPr>
          <a:lstStyle/>
          <a:p>
            <a:r>
              <a:rPr lang="en-US" u="none"/>
              <a:t>1</a:t>
            </a:r>
          </a:p>
        </p:txBody>
      </p:sp>
      <p:sp>
        <p:nvSpPr>
          <p:cNvPr id="10273" name="Text Box 33"/>
          <p:cNvSpPr txBox="1">
            <a:spLocks noChangeArrowheads="1"/>
          </p:cNvSpPr>
          <p:nvPr/>
        </p:nvSpPr>
        <p:spPr bwMode="auto">
          <a:xfrm>
            <a:off x="1219200" y="5105400"/>
            <a:ext cx="311150" cy="366713"/>
          </a:xfrm>
          <a:prstGeom prst="rect">
            <a:avLst/>
          </a:prstGeom>
          <a:noFill/>
          <a:ln w="9525">
            <a:noFill/>
            <a:miter lim="800000"/>
            <a:headEnd/>
            <a:tailEnd/>
          </a:ln>
          <a:effectLst/>
        </p:spPr>
        <p:txBody>
          <a:bodyPr wrap="none">
            <a:prstTxWarp prst="textNoShape">
              <a:avLst/>
            </a:prstTxWarp>
            <a:spAutoFit/>
          </a:bodyPr>
          <a:lstStyle/>
          <a:p>
            <a:r>
              <a:rPr lang="en-US" u="none"/>
              <a:t>2</a:t>
            </a:r>
          </a:p>
        </p:txBody>
      </p:sp>
      <p:sp>
        <p:nvSpPr>
          <p:cNvPr id="10274" name="Text Box 34"/>
          <p:cNvSpPr txBox="1">
            <a:spLocks noChangeArrowheads="1"/>
          </p:cNvSpPr>
          <p:nvPr/>
        </p:nvSpPr>
        <p:spPr bwMode="auto">
          <a:xfrm>
            <a:off x="1219200" y="3505200"/>
            <a:ext cx="311150" cy="366713"/>
          </a:xfrm>
          <a:prstGeom prst="rect">
            <a:avLst/>
          </a:prstGeom>
          <a:noFill/>
          <a:ln w="9525">
            <a:noFill/>
            <a:miter lim="800000"/>
            <a:headEnd/>
            <a:tailEnd/>
          </a:ln>
          <a:effectLst/>
        </p:spPr>
        <p:txBody>
          <a:bodyPr wrap="none">
            <a:prstTxWarp prst="textNoShape">
              <a:avLst/>
            </a:prstTxWarp>
            <a:spAutoFit/>
          </a:bodyPr>
          <a:lstStyle/>
          <a:p>
            <a:r>
              <a:rPr lang="en-US" u="none"/>
              <a:t>5</a:t>
            </a:r>
          </a:p>
        </p:txBody>
      </p:sp>
      <p:sp>
        <p:nvSpPr>
          <p:cNvPr id="10275" name="Text Box 35"/>
          <p:cNvSpPr txBox="1">
            <a:spLocks noChangeArrowheads="1"/>
          </p:cNvSpPr>
          <p:nvPr/>
        </p:nvSpPr>
        <p:spPr bwMode="auto">
          <a:xfrm>
            <a:off x="1219200" y="4038600"/>
            <a:ext cx="311150" cy="366713"/>
          </a:xfrm>
          <a:prstGeom prst="rect">
            <a:avLst/>
          </a:prstGeom>
          <a:noFill/>
          <a:ln w="9525">
            <a:noFill/>
            <a:miter lim="800000"/>
            <a:headEnd/>
            <a:tailEnd/>
          </a:ln>
          <a:effectLst/>
        </p:spPr>
        <p:txBody>
          <a:bodyPr wrap="none">
            <a:prstTxWarp prst="textNoShape">
              <a:avLst/>
            </a:prstTxWarp>
            <a:spAutoFit/>
          </a:bodyPr>
          <a:lstStyle/>
          <a:p>
            <a:r>
              <a:rPr lang="en-US" u="none"/>
              <a:t>4</a:t>
            </a:r>
          </a:p>
        </p:txBody>
      </p:sp>
      <p:sp>
        <p:nvSpPr>
          <p:cNvPr id="10276" name="Text Box 36"/>
          <p:cNvSpPr txBox="1">
            <a:spLocks noChangeArrowheads="1"/>
          </p:cNvSpPr>
          <p:nvPr/>
        </p:nvSpPr>
        <p:spPr bwMode="auto">
          <a:xfrm>
            <a:off x="1219200" y="4572000"/>
            <a:ext cx="311150" cy="366713"/>
          </a:xfrm>
          <a:prstGeom prst="rect">
            <a:avLst/>
          </a:prstGeom>
          <a:noFill/>
          <a:ln w="9525">
            <a:noFill/>
            <a:miter lim="800000"/>
            <a:headEnd/>
            <a:tailEnd/>
          </a:ln>
          <a:effectLst/>
        </p:spPr>
        <p:txBody>
          <a:bodyPr wrap="none">
            <a:prstTxWarp prst="textNoShape">
              <a:avLst/>
            </a:prstTxWarp>
            <a:spAutoFit/>
          </a:bodyPr>
          <a:lstStyle/>
          <a:p>
            <a:r>
              <a:rPr lang="en-US" u="none"/>
              <a:t>3</a:t>
            </a:r>
          </a:p>
        </p:txBody>
      </p:sp>
      <p:sp>
        <p:nvSpPr>
          <p:cNvPr id="10277" name="Text Box 37"/>
          <p:cNvSpPr txBox="1">
            <a:spLocks noChangeArrowheads="1"/>
          </p:cNvSpPr>
          <p:nvPr/>
        </p:nvSpPr>
        <p:spPr bwMode="auto">
          <a:xfrm>
            <a:off x="1219200" y="2971800"/>
            <a:ext cx="311150" cy="366713"/>
          </a:xfrm>
          <a:prstGeom prst="rect">
            <a:avLst/>
          </a:prstGeom>
          <a:noFill/>
          <a:ln w="9525">
            <a:noFill/>
            <a:miter lim="800000"/>
            <a:headEnd/>
            <a:tailEnd/>
          </a:ln>
          <a:effectLst/>
        </p:spPr>
        <p:txBody>
          <a:bodyPr wrap="none">
            <a:prstTxWarp prst="textNoShape">
              <a:avLst/>
            </a:prstTxWarp>
            <a:spAutoFit/>
          </a:bodyPr>
          <a:lstStyle/>
          <a:p>
            <a:r>
              <a:rPr lang="en-US" u="none"/>
              <a:t>6</a:t>
            </a:r>
          </a:p>
        </p:txBody>
      </p:sp>
      <p:sp>
        <p:nvSpPr>
          <p:cNvPr id="10278" name="Text Box 38"/>
          <p:cNvSpPr txBox="1">
            <a:spLocks noChangeArrowheads="1"/>
          </p:cNvSpPr>
          <p:nvPr/>
        </p:nvSpPr>
        <p:spPr bwMode="auto">
          <a:xfrm>
            <a:off x="1219200" y="2438400"/>
            <a:ext cx="311150" cy="366713"/>
          </a:xfrm>
          <a:prstGeom prst="rect">
            <a:avLst/>
          </a:prstGeom>
          <a:noFill/>
          <a:ln w="9525">
            <a:noFill/>
            <a:miter lim="800000"/>
            <a:headEnd/>
            <a:tailEnd/>
          </a:ln>
          <a:effectLst/>
        </p:spPr>
        <p:txBody>
          <a:bodyPr wrap="none">
            <a:prstTxWarp prst="textNoShape">
              <a:avLst/>
            </a:prstTxWarp>
            <a:spAutoFit/>
          </a:bodyPr>
          <a:lstStyle/>
          <a:p>
            <a:r>
              <a:rPr lang="en-US" u="none"/>
              <a:t>7</a:t>
            </a:r>
          </a:p>
        </p:txBody>
      </p:sp>
      <p:sp>
        <p:nvSpPr>
          <p:cNvPr id="10280" name="Text Box 40"/>
          <p:cNvSpPr txBox="1">
            <a:spLocks noChangeArrowheads="1"/>
          </p:cNvSpPr>
          <p:nvPr/>
        </p:nvSpPr>
        <p:spPr bwMode="auto">
          <a:xfrm>
            <a:off x="3810000" y="2971800"/>
            <a:ext cx="1644650" cy="366713"/>
          </a:xfrm>
          <a:prstGeom prst="rect">
            <a:avLst/>
          </a:prstGeom>
          <a:noFill/>
          <a:ln w="9525">
            <a:noFill/>
            <a:miter lim="800000"/>
            <a:headEnd/>
            <a:tailEnd/>
          </a:ln>
          <a:effectLst/>
        </p:spPr>
        <p:txBody>
          <a:bodyPr wrap="none">
            <a:prstTxWarp prst="textNoShape">
              <a:avLst/>
            </a:prstTxWarp>
            <a:spAutoFit/>
          </a:bodyPr>
          <a:lstStyle/>
          <a:p>
            <a:r>
              <a:rPr lang="en-US" u="none"/>
              <a:t>Internet Model</a:t>
            </a:r>
          </a:p>
        </p:txBody>
      </p:sp>
      <p:sp>
        <p:nvSpPr>
          <p:cNvPr id="10283" name="Rectangle 43"/>
          <p:cNvSpPr>
            <a:spLocks noChangeArrowheads="1"/>
          </p:cNvSpPr>
          <p:nvPr/>
        </p:nvSpPr>
        <p:spPr bwMode="auto">
          <a:xfrm>
            <a:off x="6172200" y="5334000"/>
            <a:ext cx="1600200" cy="762000"/>
          </a:xfrm>
          <a:prstGeom prst="rect">
            <a:avLst/>
          </a:prstGeom>
          <a:solidFill>
            <a:schemeClr val="bg1"/>
          </a:solidFill>
          <a:ln w="9525">
            <a:solidFill>
              <a:srgbClr val="000000"/>
            </a:solidFill>
            <a:miter lim="800000"/>
            <a:headEnd/>
            <a:tailEnd/>
          </a:ln>
          <a:effectLst/>
        </p:spPr>
        <p:txBody>
          <a:bodyPr wrap="none" anchor="ctr">
            <a:prstTxWarp prst="textNoShape">
              <a:avLst/>
            </a:prstTxWarp>
          </a:bodyPr>
          <a:lstStyle/>
          <a:p>
            <a:r>
              <a:rPr lang="en-US" u="none"/>
              <a:t>Not Specified</a:t>
            </a:r>
          </a:p>
        </p:txBody>
      </p:sp>
      <p:sp>
        <p:nvSpPr>
          <p:cNvPr id="10284" name="Rectangle 44"/>
          <p:cNvSpPr>
            <a:spLocks noChangeArrowheads="1"/>
          </p:cNvSpPr>
          <p:nvPr/>
        </p:nvSpPr>
        <p:spPr bwMode="auto">
          <a:xfrm>
            <a:off x="6172200" y="4876800"/>
            <a:ext cx="1600200" cy="457200"/>
          </a:xfrm>
          <a:prstGeom prst="rect">
            <a:avLst/>
          </a:prstGeom>
          <a:solidFill>
            <a:schemeClr val="bg1"/>
          </a:solidFill>
          <a:ln w="9525">
            <a:solidFill>
              <a:srgbClr val="000000"/>
            </a:solidFill>
            <a:miter lim="800000"/>
            <a:headEnd/>
            <a:tailEnd/>
          </a:ln>
          <a:effectLst/>
        </p:spPr>
        <p:txBody>
          <a:bodyPr wrap="none" anchor="ctr">
            <a:prstTxWarp prst="textNoShape">
              <a:avLst/>
            </a:prstTxWarp>
          </a:bodyPr>
          <a:lstStyle/>
          <a:p>
            <a:r>
              <a:rPr lang="en-US" u="none"/>
              <a:t>ARP, RARP</a:t>
            </a:r>
          </a:p>
        </p:txBody>
      </p:sp>
      <p:sp>
        <p:nvSpPr>
          <p:cNvPr id="10285" name="Rectangle 45"/>
          <p:cNvSpPr>
            <a:spLocks noChangeArrowheads="1"/>
          </p:cNvSpPr>
          <p:nvPr/>
        </p:nvSpPr>
        <p:spPr bwMode="auto">
          <a:xfrm>
            <a:off x="6172200" y="4495800"/>
            <a:ext cx="1600200" cy="381000"/>
          </a:xfrm>
          <a:prstGeom prst="rect">
            <a:avLst/>
          </a:prstGeom>
          <a:solidFill>
            <a:schemeClr val="bg1"/>
          </a:solidFill>
          <a:ln w="9525">
            <a:solidFill>
              <a:srgbClr val="000000"/>
            </a:solidFill>
            <a:miter lim="800000"/>
            <a:headEnd/>
            <a:tailEnd/>
          </a:ln>
          <a:effectLst/>
        </p:spPr>
        <p:txBody>
          <a:bodyPr wrap="none" anchor="ctr">
            <a:prstTxWarp prst="textNoShape">
              <a:avLst/>
            </a:prstTxWarp>
          </a:bodyPr>
          <a:lstStyle/>
          <a:p>
            <a:r>
              <a:rPr lang="en-US" u="none"/>
              <a:t>IP (ICMP)</a:t>
            </a:r>
          </a:p>
        </p:txBody>
      </p:sp>
      <p:sp>
        <p:nvSpPr>
          <p:cNvPr id="10286" name="Rectangle 46"/>
          <p:cNvSpPr>
            <a:spLocks noChangeArrowheads="1"/>
          </p:cNvSpPr>
          <p:nvPr/>
        </p:nvSpPr>
        <p:spPr bwMode="auto">
          <a:xfrm>
            <a:off x="6172200" y="3962400"/>
            <a:ext cx="1600200" cy="533400"/>
          </a:xfrm>
          <a:prstGeom prst="rect">
            <a:avLst/>
          </a:prstGeom>
          <a:solidFill>
            <a:schemeClr val="bg1"/>
          </a:solidFill>
          <a:ln w="9525">
            <a:solidFill>
              <a:srgbClr val="000000"/>
            </a:solidFill>
            <a:miter lim="800000"/>
            <a:headEnd/>
            <a:tailEnd/>
          </a:ln>
          <a:effectLst/>
        </p:spPr>
        <p:txBody>
          <a:bodyPr wrap="none" anchor="ctr">
            <a:prstTxWarp prst="textNoShape">
              <a:avLst/>
            </a:prstTxWarp>
          </a:bodyPr>
          <a:lstStyle/>
          <a:p>
            <a:r>
              <a:rPr lang="en-US" u="none"/>
              <a:t>TCP, UDP</a:t>
            </a:r>
          </a:p>
        </p:txBody>
      </p:sp>
      <p:sp>
        <p:nvSpPr>
          <p:cNvPr id="10287" name="Rectangle 47"/>
          <p:cNvSpPr>
            <a:spLocks noChangeArrowheads="1"/>
          </p:cNvSpPr>
          <p:nvPr/>
        </p:nvSpPr>
        <p:spPr bwMode="auto">
          <a:xfrm>
            <a:off x="6172200" y="3429000"/>
            <a:ext cx="1600200" cy="533400"/>
          </a:xfrm>
          <a:prstGeom prst="rect">
            <a:avLst/>
          </a:prstGeom>
          <a:solidFill>
            <a:schemeClr val="bg1"/>
          </a:solidFill>
          <a:ln w="9525">
            <a:solidFill>
              <a:srgbClr val="000000"/>
            </a:solidFill>
            <a:miter lim="800000"/>
            <a:headEnd/>
            <a:tailEnd/>
          </a:ln>
          <a:effectLst/>
        </p:spPr>
        <p:txBody>
          <a:bodyPr wrap="none" anchor="ctr">
            <a:prstTxWarp prst="textNoShape">
              <a:avLst/>
            </a:prstTxWarp>
          </a:bodyPr>
          <a:lstStyle/>
          <a:p>
            <a:r>
              <a:rPr lang="en-US" u="none"/>
              <a:t>FTP, HTTP</a:t>
            </a:r>
          </a:p>
        </p:txBody>
      </p:sp>
      <p:sp>
        <p:nvSpPr>
          <p:cNvPr id="10288" name="Text Box 48"/>
          <p:cNvSpPr txBox="1">
            <a:spLocks noChangeArrowheads="1"/>
          </p:cNvSpPr>
          <p:nvPr/>
        </p:nvSpPr>
        <p:spPr bwMode="auto">
          <a:xfrm>
            <a:off x="5772150" y="2971800"/>
            <a:ext cx="2444750" cy="366713"/>
          </a:xfrm>
          <a:prstGeom prst="rect">
            <a:avLst/>
          </a:prstGeom>
          <a:noFill/>
          <a:ln w="9525">
            <a:noFill/>
            <a:miter lim="800000"/>
            <a:headEnd/>
            <a:tailEnd/>
          </a:ln>
          <a:effectLst/>
        </p:spPr>
        <p:txBody>
          <a:bodyPr wrap="none">
            <a:prstTxWarp prst="textNoShape">
              <a:avLst/>
            </a:prstTxWarp>
            <a:spAutoFit/>
          </a:bodyPr>
          <a:lstStyle/>
          <a:p>
            <a:r>
              <a:rPr lang="en-US" u="none"/>
              <a:t>Internet Protocol Suite</a:t>
            </a:r>
          </a:p>
        </p:txBody>
      </p:sp>
      <p:sp>
        <p:nvSpPr>
          <p:cNvPr id="31" name="Slide Number Placeholder 30"/>
          <p:cNvSpPr>
            <a:spLocks noGrp="1"/>
          </p:cNvSpPr>
          <p:nvPr>
            <p:ph type="sldNum" sz="quarter" idx="12"/>
          </p:nvPr>
        </p:nvSpPr>
        <p:spPr/>
        <p:txBody>
          <a:bodyPr/>
          <a:lstStyle/>
          <a:p>
            <a:fld id="{F4E9DE0C-EFE3-CE47-9792-88F31C147F5B}" type="slidenum">
              <a:rPr lang="en-US" smtClean="0"/>
              <a:pPr/>
              <a:t>8</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Grp="1" noChangeArrowheads="1"/>
          </p:cNvSpPr>
          <p:nvPr>
            <p:ph type="title"/>
          </p:nvPr>
        </p:nvSpPr>
        <p:spPr/>
        <p:txBody>
          <a:bodyPr rIns="129200"/>
          <a:lstStyle/>
          <a:p>
            <a:pPr eaLnBrk="1" hangingPunct="1">
              <a:tabLst>
                <a:tab pos="38100" algn="l"/>
                <a:tab pos="952500" algn="l"/>
                <a:tab pos="1866900" algn="l"/>
                <a:tab pos="2781300" algn="l"/>
                <a:tab pos="3695700" algn="l"/>
                <a:tab pos="4610100" algn="l"/>
                <a:tab pos="5524500" algn="l"/>
                <a:tab pos="6438900" algn="l"/>
                <a:tab pos="7353300" algn="l"/>
                <a:tab pos="8267700" algn="l"/>
                <a:tab pos="9182100" algn="l"/>
                <a:tab pos="10096500" algn="l"/>
              </a:tabLst>
            </a:pPr>
            <a:r>
              <a:rPr lang="en-US" smtClean="0"/>
              <a:t>Protocols</a:t>
            </a:r>
          </a:p>
        </p:txBody>
      </p:sp>
      <p:sp>
        <p:nvSpPr>
          <p:cNvPr id="5123" name="Rectangle 2"/>
          <p:cNvSpPr>
            <a:spLocks noGrp="1" noChangeArrowheads="1"/>
          </p:cNvSpPr>
          <p:nvPr>
            <p:ph idx="1"/>
          </p:nvPr>
        </p:nvSpPr>
        <p:spPr/>
        <p:txBody>
          <a:bodyPr rIns="129200"/>
          <a:lstStyle/>
          <a:p>
            <a:pPr eaLnBrk="1" hangingPunct="1">
              <a:lnSpc>
                <a:spcPct val="90000"/>
              </a:lnSpc>
              <a:spcBef>
                <a:spcPct val="0"/>
              </a:spcBef>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400" dirty="0" smtClean="0"/>
              <a:t>A </a:t>
            </a:r>
            <a:r>
              <a:rPr lang="en-US" sz="2400" dirty="0" smtClean="0">
                <a:solidFill>
                  <a:schemeClr val="accent6"/>
                </a:solidFill>
              </a:rPr>
              <a:t>protocol</a:t>
            </a:r>
            <a:r>
              <a:rPr lang="en-US" sz="2400" dirty="0" smtClean="0"/>
              <a:t> defines the rules for communication between computers</a:t>
            </a:r>
          </a:p>
          <a:p>
            <a:pPr eaLnBrk="1" hangingPunct="1">
              <a:lnSpc>
                <a:spcPct val="90000"/>
              </a:lnSpc>
              <a:spcBef>
                <a:spcPts val="500"/>
              </a:spcBef>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400" dirty="0" smtClean="0"/>
              <a:t>Protocols are broadly classified as connectionless and connection oriented</a:t>
            </a:r>
          </a:p>
          <a:p>
            <a:pPr eaLnBrk="1" hangingPunct="1">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400" dirty="0" smtClean="0">
                <a:solidFill>
                  <a:schemeClr val="accent6"/>
                </a:solidFill>
              </a:rPr>
              <a:t>Connectionless protocol </a:t>
            </a:r>
          </a:p>
          <a:p>
            <a:pPr lvl="1" eaLnBrk="1" hangingPunct="1">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000" dirty="0" smtClean="0"/>
              <a:t>Sends data out as soon as there is enough data to be transmitted</a:t>
            </a:r>
          </a:p>
          <a:p>
            <a:pPr lvl="1" eaLnBrk="1" hangingPunct="1">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000" dirty="0" smtClean="0"/>
              <a:t>E.g., user datagram protocol (UDP)</a:t>
            </a:r>
          </a:p>
          <a:p>
            <a:pPr eaLnBrk="1" hangingPunct="1">
              <a:lnSpc>
                <a:spcPct val="9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400" dirty="0" smtClean="0">
                <a:solidFill>
                  <a:schemeClr val="accent6"/>
                </a:solidFill>
              </a:rPr>
              <a:t>Connection-oriented protocol</a:t>
            </a:r>
            <a:endParaRPr lang="en-US" sz="2400" dirty="0" smtClean="0"/>
          </a:p>
          <a:p>
            <a:pPr lvl="1" eaLnBrk="1" hangingPunct="1">
              <a:lnSpc>
                <a:spcPct val="9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000" dirty="0" smtClean="0"/>
              <a:t>Provides a reliable connection stream between two nodes</a:t>
            </a:r>
          </a:p>
          <a:p>
            <a:pPr lvl="1" eaLnBrk="1" hangingPunct="1">
              <a:lnSpc>
                <a:spcPct val="9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000" dirty="0" smtClean="0"/>
              <a:t>Consists  of set up, transmission, and tear down phases</a:t>
            </a:r>
          </a:p>
          <a:p>
            <a:pPr lvl="1" eaLnBrk="1" hangingPunct="1">
              <a:lnSpc>
                <a:spcPct val="9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000" dirty="0" smtClean="0"/>
              <a:t>Creates virtual circuit-switched network</a:t>
            </a:r>
          </a:p>
          <a:p>
            <a:pPr lvl="1" eaLnBrk="1" hangingPunct="1">
              <a:lnSpc>
                <a:spcPct val="90000"/>
              </a:lnSpc>
              <a:tabLst>
                <a:tab pos="723900" algn="l"/>
                <a:tab pos="1638300" algn="l"/>
                <a:tab pos="2552700" algn="l"/>
                <a:tab pos="3467100" algn="l"/>
                <a:tab pos="4381500" algn="l"/>
                <a:tab pos="5295900" algn="l"/>
                <a:tab pos="6210300" algn="l"/>
                <a:tab pos="7124700" algn="l"/>
                <a:tab pos="8039100" algn="l"/>
                <a:tab pos="8953500" algn="l"/>
                <a:tab pos="9867900" algn="l"/>
                <a:tab pos="9880600" algn="l"/>
              </a:tabLst>
              <a:defRPr/>
            </a:pPr>
            <a:r>
              <a:rPr lang="en-US" sz="2000" dirty="0" smtClean="0"/>
              <a:t>E.g., transmission control protocol (TCP)</a:t>
            </a:r>
          </a:p>
        </p:txBody>
      </p:sp>
      <p:sp>
        <p:nvSpPr>
          <p:cNvPr id="5" name="Slide Number Placeholder 4"/>
          <p:cNvSpPr>
            <a:spLocks noGrp="1"/>
          </p:cNvSpPr>
          <p:nvPr>
            <p:ph type="sldNum" sz="quarter" idx="12"/>
          </p:nvPr>
        </p:nvSpPr>
        <p:spPr/>
        <p:txBody>
          <a:bodyPr/>
          <a:lstStyle/>
          <a:p>
            <a:fld id="{F4E9DE0C-EFE3-CE47-9792-88F31C147F5B}" type="slidenum">
              <a:rPr lang="en-US" smtClean="0"/>
              <a:pPr/>
              <a:t>9</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388-w15-08_HTTPS_att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388-w15-08_HTTPS_attack.pptx</Template>
  <TotalTime>423</TotalTime>
  <Words>3941</Words>
  <Application>Microsoft Macintosh PowerPoint</Application>
  <PresentationFormat>On-screen Show (4:3)</PresentationFormat>
  <Paragraphs>1008</Paragraphs>
  <Slides>63</Slides>
  <Notes>17</Notes>
  <HiddenSlides>0</HiddenSlides>
  <MMClips>0</MMClips>
  <ScaleCrop>false</ScaleCrop>
  <HeadingPairs>
    <vt:vector size="6" baseType="variant">
      <vt:variant>
        <vt:lpstr>Theme</vt:lpstr>
      </vt:variant>
      <vt:variant>
        <vt:i4>1</vt:i4>
      </vt:variant>
      <vt:variant>
        <vt:lpstr>Embedded OLE Servers</vt:lpstr>
      </vt:variant>
      <vt:variant>
        <vt:i4>3</vt:i4>
      </vt:variant>
      <vt:variant>
        <vt:lpstr>Slide Titles</vt:lpstr>
      </vt:variant>
      <vt:variant>
        <vt:i4>63</vt:i4>
      </vt:variant>
    </vt:vector>
  </HeadingPairs>
  <TitlesOfParts>
    <vt:vector size="67" baseType="lpstr">
      <vt:lpstr>388-w15-08_HTTPS_attack</vt:lpstr>
      <vt:lpstr>Immagine</vt:lpstr>
      <vt:lpstr>Picture</vt:lpstr>
      <vt:lpstr>Clip</vt:lpstr>
      <vt:lpstr>Lecture 15 – Networking Concepts</vt:lpstr>
      <vt:lpstr>Circuit and Packet Switching</vt:lpstr>
      <vt:lpstr>Packet Switching</vt:lpstr>
      <vt:lpstr>Packet Switching</vt:lpstr>
      <vt:lpstr>Packet Switching</vt:lpstr>
      <vt:lpstr>Packet Switching</vt:lpstr>
      <vt:lpstr>Network Layers</vt:lpstr>
      <vt:lpstr>Reference Models</vt:lpstr>
      <vt:lpstr>Protocols</vt:lpstr>
      <vt:lpstr>Layering of protocols</vt:lpstr>
      <vt:lpstr>Encapsulation</vt:lpstr>
      <vt:lpstr>Internet Layers</vt:lpstr>
      <vt:lpstr>Internet Packet Encapsulation</vt:lpstr>
      <vt:lpstr>Network Interfaces</vt:lpstr>
      <vt:lpstr>MAC Addresses</vt:lpstr>
      <vt:lpstr>Switch</vt:lpstr>
      <vt:lpstr>Combining Switches</vt:lpstr>
      <vt:lpstr>Types of Wireless Networks</vt:lpstr>
      <vt:lpstr>Internet Protocol</vt:lpstr>
      <vt:lpstr>IP packet layout </vt:lpstr>
      <vt:lpstr>IPv4 Packet Header Format</vt:lpstr>
      <vt:lpstr>IP Addressing</vt:lpstr>
      <vt:lpstr>Decimal representation of Internet addresses</vt:lpstr>
      <vt:lpstr>Classless Interdomain Routing (CIDR)</vt:lpstr>
      <vt:lpstr>IP subnets</vt:lpstr>
      <vt:lpstr>Special IP addresses</vt:lpstr>
      <vt:lpstr>IP Address Space and ICANN</vt:lpstr>
      <vt:lpstr>How To Bootstrap an End Host?</vt:lpstr>
      <vt:lpstr>Avoiding Manual Configuration</vt:lpstr>
      <vt:lpstr>PowerPoint Presentation</vt:lpstr>
      <vt:lpstr>Solution Strategies</vt:lpstr>
      <vt:lpstr>Network Address Translation</vt:lpstr>
      <vt:lpstr>Translation</vt:lpstr>
      <vt:lpstr>A typical NAT-based home network (CDK Figure 3.18) </vt:lpstr>
      <vt:lpstr>IP Packet Modifications</vt:lpstr>
      <vt:lpstr>What is the Internet?</vt:lpstr>
      <vt:lpstr>What’s the Internet: “nuts and bolts” view</vt:lpstr>
      <vt:lpstr>What’s the Internet: “nuts and bolts” view</vt:lpstr>
      <vt:lpstr>What’s the Internet: a service view</vt:lpstr>
      <vt:lpstr>Internet design</vt:lpstr>
      <vt:lpstr>Autonomous Systems (AS)</vt:lpstr>
      <vt:lpstr>The Internet Backbone</vt:lpstr>
      <vt:lpstr>Internet structure: network of networks</vt:lpstr>
      <vt:lpstr>PowerPoint Presentation</vt:lpstr>
      <vt:lpstr>Internet structure: network of networks</vt:lpstr>
      <vt:lpstr>PowerPoint Presentation</vt:lpstr>
      <vt:lpstr>Internet structure: network of networks</vt:lpstr>
      <vt:lpstr>UMnet Backbone</vt:lpstr>
      <vt:lpstr>Connection-oriented service</vt:lpstr>
      <vt:lpstr>Network edge: connectionless service</vt:lpstr>
      <vt:lpstr>IP Routing</vt:lpstr>
      <vt:lpstr>Interplay between routing and forwarding</vt:lpstr>
      <vt:lpstr>Internet inter-AS routing: BGP</vt:lpstr>
      <vt:lpstr>BGP basics</vt:lpstr>
      <vt:lpstr>DNS: Domain Name System</vt:lpstr>
      <vt:lpstr>DNS name servers</vt:lpstr>
      <vt:lpstr>DNS Hierarchical Name Space</vt:lpstr>
      <vt:lpstr>Distributed Hierarchical Database (1st Approx)</vt:lpstr>
      <vt:lpstr>Name Space Distribution</vt:lpstr>
      <vt:lpstr>PowerPoint Presentation</vt:lpstr>
      <vt:lpstr>Iterative Name Resolution</vt:lpstr>
      <vt:lpstr>DNS Caching</vt:lpstr>
      <vt:lpstr>DNS Caching (con'd)</vt:lpstr>
    </vt:vector>
  </TitlesOfParts>
  <Company>University of Michigan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Bailey</dc:creator>
  <cp:lastModifiedBy>Michael</cp:lastModifiedBy>
  <cp:revision>44</cp:revision>
  <cp:lastPrinted>2012-09-18T16:35:50Z</cp:lastPrinted>
  <dcterms:created xsi:type="dcterms:W3CDTF">2015-02-18T04:33:09Z</dcterms:created>
  <dcterms:modified xsi:type="dcterms:W3CDTF">2016-03-16T18:26:40Z</dcterms:modified>
</cp:coreProperties>
</file>