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4" r:id="rId2"/>
    <p:sldId id="257" r:id="rId3"/>
    <p:sldId id="258" r:id="rId4"/>
    <p:sldId id="262" r:id="rId5"/>
    <p:sldId id="263" r:id="rId6"/>
    <p:sldId id="264" r:id="rId7"/>
    <p:sldId id="261" r:id="rId8"/>
    <p:sldId id="266" r:id="rId9"/>
    <p:sldId id="267" r:id="rId10"/>
    <p:sldId id="265" r:id="rId11"/>
    <p:sldId id="268" r:id="rId12"/>
    <p:sldId id="269" r:id="rId13"/>
    <p:sldId id="270" r:id="rId14"/>
    <p:sldId id="272" r:id="rId15"/>
    <p:sldId id="273" r:id="rId16"/>
    <p:sldId id="278" r:id="rId17"/>
    <p:sldId id="274" r:id="rId18"/>
    <p:sldId id="275" r:id="rId19"/>
    <p:sldId id="276" r:id="rId20"/>
    <p:sldId id="280" r:id="rId21"/>
    <p:sldId id="281" r:id="rId22"/>
    <p:sldId id="282" r:id="rId23"/>
    <p:sldId id="285" r:id="rId24"/>
    <p:sldId id="28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98" autoAdjust="0"/>
  </p:normalViewPr>
  <p:slideViewPr>
    <p:cSldViewPr>
      <p:cViewPr varScale="1">
        <p:scale>
          <a:sx n="96" d="100"/>
          <a:sy n="96" d="100"/>
        </p:scale>
        <p:origin x="-108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78DF3-2459-4610-AC0D-B3A483003C36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D0AD0-0436-4483-878C-506A18C9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11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Have to remember</a:t>
            </a:r>
            <a:r>
              <a:rPr lang="en-US" baseline="0" dirty="0" smtClean="0"/>
              <a:t> it</a:t>
            </a:r>
          </a:p>
          <a:p>
            <a:r>
              <a:rPr lang="en-US" baseline="0" dirty="0" smtClean="0"/>
              <a:t>Have to enter it before access to the website, and not mistype 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0AD0-0436-4483-878C-506A18C95EA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63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Online attacks:</a:t>
            </a:r>
          </a:p>
          <a:p>
            <a:r>
              <a:rPr lang="en-US" dirty="0" smtClean="0"/>
              <a:t>Detectable, shut off after n attempts,</a:t>
            </a:r>
            <a:r>
              <a:rPr lang="en-US" baseline="0" dirty="0" smtClean="0"/>
              <a:t> longer timeouts each incorrect guess, etc.</a:t>
            </a:r>
          </a:p>
          <a:p>
            <a:r>
              <a:rPr lang="en-US" baseline="0" dirty="0" smtClean="0"/>
              <a:t>Potential denial of service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0AD0-0436-4483-878C-506A18C95E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60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Password</a:t>
            </a:r>
            <a:r>
              <a:rPr lang="en-US" baseline="0" dirty="0" smtClean="0"/>
              <a:t> should be hashed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0AD0-0436-4483-878C-506A18C95E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39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Brute</a:t>
            </a:r>
            <a:r>
              <a:rPr lang="en-US" baseline="0" dirty="0" smtClean="0"/>
              <a:t> force attacks, especially over common passwords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0AD0-0436-4483-878C-506A18C95E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21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Salt</a:t>
            </a:r>
            <a:r>
              <a:rPr lang="en-US" baseline="0" dirty="0" smtClean="0"/>
              <a:t> your passwords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0AD0-0436-4483-878C-506A18C95EA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1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Phone, (other?)</a:t>
            </a:r>
            <a:r>
              <a:rPr lang="en-US" baseline="0" dirty="0" smtClean="0"/>
              <a:t> email, something you know that the server also knows (</a:t>
            </a:r>
            <a:r>
              <a:rPr lang="en-US" baseline="0" dirty="0" err="1" smtClean="0"/>
              <a:t>facebook</a:t>
            </a:r>
            <a:r>
              <a:rPr lang="en-US" baseline="0" dirty="0" smtClean="0"/>
              <a:t> friends), security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0AD0-0436-4483-878C-506A18C95EA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0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Doesn’t change,</a:t>
            </a:r>
            <a:r>
              <a:rPr lang="en-US" baseline="0" dirty="0" smtClean="0"/>
              <a:t> can’t get a new iris or fingerprint if yours is compromised</a:t>
            </a:r>
          </a:p>
          <a:p>
            <a:r>
              <a:rPr lang="en-US" dirty="0" smtClean="0"/>
              <a:t>Not</a:t>
            </a:r>
            <a:r>
              <a:rPr lang="en-US" baseline="0" dirty="0" smtClean="0"/>
              <a:t> an exact match, have to handle noisy data…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Touch-ID hack:</a:t>
            </a:r>
          </a:p>
          <a:p>
            <a:r>
              <a:rPr lang="en-US" dirty="0" smtClean="0"/>
              <a:t>https://vimeo.com/75324765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0AD0-0436-4483-878C-506A18C95E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85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Crazy ideas: use brainwaves to authenticate people without them “realizing it”</a:t>
            </a:r>
          </a:p>
          <a:p>
            <a:endParaRPr lang="en-US" dirty="0" smtClean="0"/>
          </a:p>
          <a:p>
            <a:r>
              <a:rPr lang="en-US" dirty="0" smtClean="0"/>
              <a:t>Using phones as single</a:t>
            </a:r>
            <a:r>
              <a:rPr lang="en-US" baseline="0" dirty="0" smtClean="0"/>
              <a:t> modes of authentication; now phone has to be authenticated. Pin? </a:t>
            </a:r>
            <a:r>
              <a:rPr lang="en-US" baseline="0" dirty="0" err="1" smtClean="0"/>
              <a:t>TouchID</a:t>
            </a:r>
            <a:r>
              <a:rPr lang="en-US" baseline="0" dirty="0" smtClean="0"/>
              <a:t>? Face recognition? On body-detection? Most of those broken (why? Pin reuse, predictable, touch id hack, face recognition fooled by picture, on body detection … not yet, but heuristic based (and fallback to pin?))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Interesting things from apple </a:t>
            </a:r>
            <a:r>
              <a:rPr lang="en-US" baseline="0" dirty="0" err="1" smtClean="0"/>
              <a:t>wrt</a:t>
            </a:r>
            <a:r>
              <a:rPr lang="en-US" baseline="0" dirty="0" smtClean="0"/>
              <a:t> pin login, store strong encryption key for device in Secure Enclave, and have secure enclave authenticate pin; can enforce lockout etc. brute force now not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4D0AD0-0436-4483-878C-506A18C95E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3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04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90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92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7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0B690-92E7-4448-97D6-DA894A22488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2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0B690-92E7-4448-97D6-DA894A22488E}" type="datetimeFigureOut">
              <a:rPr lang="en-US" smtClean="0"/>
              <a:t>10/30/15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CB6E4-21B1-4EA2-AEBC-FFBA1A009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33.jpeg"/><Relationship Id="rId5" Type="http://schemas.openxmlformats.org/officeDocument/2006/relationships/image" Target="../media/image34.jpeg"/><Relationship Id="rId6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20 – </a:t>
            </a:r>
            <a:r>
              <a:rPr lang="en-US" dirty="0"/>
              <a:t>Passwords</a:t>
            </a:r>
            <a:br>
              <a:rPr lang="en-US" dirty="0"/>
            </a:br>
            <a:r>
              <a:rPr lang="en-US" dirty="0"/>
              <a:t>and Authentication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smtClean="0"/>
              <a:t>– </a:t>
            </a:r>
            <a:r>
              <a:rPr lang="en-US" smtClean="0"/>
              <a:t>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676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Password Databases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must be able to authenticate users</a:t>
            </a:r>
          </a:p>
          <a:p>
            <a:pPr lvl="1"/>
            <a:r>
              <a:rPr lang="en-US" dirty="0" smtClean="0"/>
              <a:t>Could store username/password in database</a:t>
            </a:r>
          </a:p>
          <a:p>
            <a:pPr lvl="1"/>
            <a:r>
              <a:rPr lang="en-US" dirty="0" smtClean="0"/>
              <a:t>Better solutions?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8772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Hashing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Simple: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tore </a:t>
            </a:r>
            <a:r>
              <a:rPr lang="en-US" b="1" dirty="0" smtClean="0"/>
              <a:t>H(Password)</a:t>
            </a:r>
          </a:p>
          <a:p>
            <a:pPr lvl="1"/>
            <a:r>
              <a:rPr lang="en-US" dirty="0" smtClean="0"/>
              <a:t>Attacks?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133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Rainbow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Similar to a lookup table</a:t>
            </a:r>
            <a:endParaRPr lang="en-US" dirty="0"/>
          </a:p>
          <a:p>
            <a:r>
              <a:rPr lang="en-US" dirty="0" smtClean="0"/>
              <a:t>Attacker(s) can trade-off disk-space vs.</a:t>
            </a:r>
            <a:br>
              <a:rPr lang="en-US" dirty="0" smtClean="0"/>
            </a:br>
            <a:r>
              <a:rPr lang="en-US" dirty="0" smtClean="0"/>
              <a:t>CPU time</a:t>
            </a:r>
          </a:p>
          <a:p>
            <a:pPr lvl="1"/>
            <a:r>
              <a:rPr lang="en-US" sz="2400" dirty="0"/>
              <a:t>Recovered </a:t>
            </a:r>
            <a:r>
              <a:rPr lang="en-US" sz="2400" b="1" dirty="0"/>
              <a:t>90% </a:t>
            </a:r>
            <a:r>
              <a:rPr lang="en-US" sz="2400" dirty="0"/>
              <a:t>of</a:t>
            </a:r>
            <a:r>
              <a:rPr lang="en-US" sz="2400" b="1" dirty="0"/>
              <a:t> 6.5M </a:t>
            </a:r>
            <a:r>
              <a:rPr lang="en-US" sz="2400" dirty="0"/>
              <a:t>LinkedIn passwords in </a:t>
            </a:r>
            <a:r>
              <a:rPr lang="en-US" sz="2400" b="1" dirty="0"/>
              <a:t>6 days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547" y="3905250"/>
            <a:ext cx="66675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551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Rainbow table defense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Good: salted hashes</a:t>
            </a:r>
          </a:p>
          <a:p>
            <a:pPr lvl="1"/>
            <a:r>
              <a:rPr lang="en-US" dirty="0" smtClean="0"/>
              <a:t>Store </a:t>
            </a:r>
            <a:r>
              <a:rPr lang="en-US" b="1" dirty="0" smtClean="0"/>
              <a:t>H(Password + user-specific salt)</a:t>
            </a:r>
          </a:p>
          <a:p>
            <a:r>
              <a:rPr lang="en-US" dirty="0" smtClean="0"/>
              <a:t>Better: slow hash functions</a:t>
            </a:r>
          </a:p>
          <a:p>
            <a:pPr lvl="1"/>
            <a:r>
              <a:rPr lang="en-US" dirty="0" err="1" smtClean="0"/>
              <a:t>Bcrypt</a:t>
            </a:r>
            <a:endParaRPr lang="en-US" dirty="0" smtClean="0"/>
          </a:p>
          <a:p>
            <a:pPr lvl="2"/>
            <a:r>
              <a:rPr lang="en-US" dirty="0" smtClean="0"/>
              <a:t>Based off expensive key-setup of Blowfish</a:t>
            </a:r>
          </a:p>
          <a:p>
            <a:pPr lvl="1"/>
            <a:r>
              <a:rPr lang="en-US" dirty="0" err="1" smtClean="0"/>
              <a:t>Scrypt</a:t>
            </a:r>
            <a:endParaRPr lang="en-US" dirty="0" smtClean="0"/>
          </a:p>
          <a:p>
            <a:pPr lvl="2"/>
            <a:r>
              <a:rPr lang="en-US" dirty="0" smtClean="0"/>
              <a:t>Requires large amounts of memory</a:t>
            </a:r>
          </a:p>
          <a:p>
            <a:pPr lvl="3"/>
            <a:r>
              <a:rPr lang="en-US" dirty="0" smtClean="0"/>
              <a:t>Though can be traded off for CPU time</a:t>
            </a:r>
          </a:p>
          <a:p>
            <a:pPr lvl="2"/>
            <a:r>
              <a:rPr lang="en-US" dirty="0" smtClean="0"/>
              <a:t>Cryptocurrencies have spurred ASIC implementations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846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users forget passwords</a:t>
            </a:r>
          </a:p>
          <a:p>
            <a:pPr lvl="1"/>
            <a:r>
              <a:rPr lang="en-US" dirty="0" smtClean="0"/>
              <a:t>Or are locked out!</a:t>
            </a:r>
          </a:p>
          <a:p>
            <a:r>
              <a:rPr lang="en-US" dirty="0" smtClean="0"/>
              <a:t>Reset vs. Recovery</a:t>
            </a:r>
          </a:p>
          <a:p>
            <a:r>
              <a:rPr lang="en-US" dirty="0" smtClean="0"/>
              <a:t>Have to authenticate – but how?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0807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recovery gone wrong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15522"/>
            <a:ext cx="3621759" cy="46259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101921"/>
            <a:ext cx="1219200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4800600"/>
            <a:ext cx="1066800" cy="1066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302447"/>
            <a:ext cx="1066800" cy="10668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720921"/>
            <a:ext cx="2819400" cy="200241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52400" y="6292334"/>
            <a:ext cx="3940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 Honan</a:t>
            </a:r>
            <a:br>
              <a:rPr lang="en-US" sz="1600" dirty="0" smtClean="0"/>
            </a:br>
            <a:r>
              <a:rPr lang="en-US" sz="1200" i="1" dirty="0" smtClean="0"/>
              <a:t>Photo: Ariel </a:t>
            </a:r>
            <a:r>
              <a:rPr lang="en-US" sz="1200" i="1" dirty="0" err="1" smtClean="0"/>
              <a:t>Zambelich</a:t>
            </a:r>
            <a:r>
              <a:rPr lang="en-US" sz="1200" i="1" dirty="0" smtClean="0"/>
              <a:t>/Wired. Illustration: Ross Patton/Wired</a:t>
            </a:r>
            <a:endParaRPr lang="en-US" i="1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10200" y="3825240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58000" y="3785134"/>
            <a:ext cx="4572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980145" y="4358640"/>
            <a:ext cx="0" cy="409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4844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Managers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 passwords</a:t>
            </a:r>
          </a:p>
          <a:p>
            <a:pPr lvl="1"/>
            <a:r>
              <a:rPr lang="en-US" dirty="0" smtClean="0"/>
              <a:t>Generally encrypted under master password</a:t>
            </a:r>
          </a:p>
          <a:p>
            <a:r>
              <a:rPr lang="en-US" dirty="0"/>
              <a:t>Generate </a:t>
            </a:r>
            <a:r>
              <a:rPr lang="en-US" dirty="0" smtClean="0"/>
              <a:t>passwords</a:t>
            </a:r>
          </a:p>
          <a:p>
            <a:pPr lvl="1"/>
            <a:r>
              <a:rPr lang="en-US" dirty="0" smtClean="0"/>
              <a:t>Allows easier unique passwords per site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998" y="4625201"/>
            <a:ext cx="1981013" cy="1318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599" y="4625201"/>
            <a:ext cx="1318399" cy="13183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674800"/>
            <a:ext cx="1219199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945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Network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sends password</a:t>
            </a:r>
          </a:p>
          <a:p>
            <a:pPr lvl="1"/>
            <a:r>
              <a:rPr lang="en-US" dirty="0" smtClean="0"/>
              <a:t>Hopefully over encrypted channel (TLS/SSH)</a:t>
            </a:r>
          </a:p>
          <a:p>
            <a:r>
              <a:rPr lang="en-US" dirty="0" smtClean="0"/>
              <a:t>Challenge-based authentication</a:t>
            </a:r>
          </a:p>
          <a:p>
            <a:pPr lvl="1"/>
            <a:r>
              <a:rPr lang="en-US" dirty="0" smtClean="0"/>
              <a:t>Server sends challenge (nonce)</a:t>
            </a:r>
          </a:p>
          <a:p>
            <a:pPr lvl="1"/>
            <a:r>
              <a:rPr lang="en-US" dirty="0" smtClean="0"/>
              <a:t>User sends response (H(password, nonce))</a:t>
            </a:r>
          </a:p>
          <a:p>
            <a:r>
              <a:rPr lang="en-US" dirty="0" smtClean="0"/>
              <a:t>Kerberos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419599"/>
            <a:ext cx="3106654" cy="244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050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Multi-factor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Something you know, something you have, something you are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67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you have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(hardware) token</a:t>
            </a:r>
          </a:p>
          <a:p>
            <a:pPr lvl="1"/>
            <a:r>
              <a:rPr lang="en-US" dirty="0" smtClean="0"/>
              <a:t>RSA token</a:t>
            </a:r>
          </a:p>
          <a:p>
            <a:pPr lvl="1"/>
            <a:r>
              <a:rPr lang="en-US" dirty="0" err="1" smtClean="0"/>
              <a:t>Yubikey</a:t>
            </a:r>
            <a:endParaRPr lang="en-US" dirty="0" smtClean="0"/>
          </a:p>
          <a:p>
            <a:pPr lvl="1"/>
            <a:r>
              <a:rPr lang="en-US" dirty="0" smtClean="0"/>
              <a:t>Smartphone?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Common Protocols</a:t>
            </a:r>
          </a:p>
          <a:p>
            <a:pPr lvl="1"/>
            <a:r>
              <a:rPr lang="en-US" dirty="0"/>
              <a:t>HOTP</a:t>
            </a:r>
            <a:r>
              <a:rPr lang="en-US" dirty="0" smtClean="0"/>
              <a:t>:  (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HMAC(K,C) &amp; 0x7FFFFFFF) mod 10</a:t>
            </a:r>
            <a:r>
              <a:rPr lang="en-US" baseline="30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  <a:p>
            <a:pPr lvl="1"/>
            <a:r>
              <a:rPr lang="en-US" dirty="0" smtClean="0"/>
              <a:t>TOTP: HOTP, where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C = (now - T</a:t>
            </a:r>
            <a:r>
              <a:rPr lang="en-US" baseline="-25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baseline="-25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step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061" y="1876913"/>
            <a:ext cx="1752600" cy="9674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219" y="2984243"/>
            <a:ext cx="1678800" cy="11164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095" y="3059470"/>
            <a:ext cx="874705" cy="8747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132" y="3069055"/>
            <a:ext cx="809944" cy="80994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11" y="1968897"/>
            <a:ext cx="783465" cy="78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58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24000"/>
            <a:ext cx="3714419" cy="518485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01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Something you 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Biometrics</a:t>
            </a:r>
          </a:p>
          <a:p>
            <a:pPr lvl="1"/>
            <a:r>
              <a:rPr lang="en-US" dirty="0" smtClean="0"/>
              <a:t>Hopefully unique to you</a:t>
            </a:r>
          </a:p>
          <a:p>
            <a:pPr lvl="1"/>
            <a:r>
              <a:rPr lang="en-US" dirty="0" smtClean="0"/>
              <a:t>Disadvantages?</a:t>
            </a:r>
          </a:p>
          <a:p>
            <a:pPr lvl="1"/>
            <a:r>
              <a:rPr lang="en-US" dirty="0" smtClean="0"/>
              <a:t>Challenges?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76" y="4267200"/>
            <a:ext cx="1447800" cy="2148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52600"/>
            <a:ext cx="2380953" cy="2104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4117848"/>
            <a:ext cx="2743205" cy="20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311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 strength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2" b="16142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555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662764"/>
            <a:ext cx="3992289" cy="5181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Users </a:t>
            </a:r>
            <a:r>
              <a:rPr lang="en-US" i="1" dirty="0" smtClean="0"/>
              <a:t>can</a:t>
            </a:r>
            <a:r>
              <a:rPr lang="en-US" dirty="0" smtClean="0"/>
              <a:t> memorize</a:t>
            </a:r>
            <a:br>
              <a:rPr lang="en-US" dirty="0" smtClean="0"/>
            </a:br>
            <a:r>
              <a:rPr lang="en-US" dirty="0" smtClean="0"/>
              <a:t>long passwords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2514600"/>
            <a:ext cx="5142497" cy="160927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953000"/>
            <a:ext cx="5257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04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200" y="1689100"/>
            <a:ext cx="56896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16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of authentication?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00200"/>
            <a:ext cx="3276600" cy="500168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431627"/>
            <a:ext cx="1866900" cy="29870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516" y="2438400"/>
            <a:ext cx="2654962" cy="3657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316" y="2438400"/>
            <a:ext cx="1676400" cy="298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54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Passwords – Usability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3" r="980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557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Stealing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user</a:t>
            </a:r>
          </a:p>
          <a:p>
            <a:pPr lvl="1"/>
            <a:r>
              <a:rPr lang="en-US" dirty="0" smtClean="0"/>
              <a:t>Key loggers (hardware, malware, shoulder surfing)</a:t>
            </a:r>
          </a:p>
          <a:p>
            <a:pPr lvl="1"/>
            <a:r>
              <a:rPr lang="en-US" dirty="0" smtClean="0"/>
              <a:t>Phishing attacks</a:t>
            </a:r>
          </a:p>
          <a:p>
            <a:pPr lvl="1"/>
            <a:r>
              <a:rPr lang="en-US" dirty="0" smtClean="0"/>
              <a:t>Network attacks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476750"/>
            <a:ext cx="2619375" cy="2000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471937"/>
            <a:ext cx="4648200" cy="230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747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Stealing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the website</a:t>
            </a:r>
          </a:p>
          <a:p>
            <a:pPr lvl="1"/>
            <a:r>
              <a:rPr lang="en-US" dirty="0" smtClean="0"/>
              <a:t>Malware on website</a:t>
            </a:r>
          </a:p>
          <a:p>
            <a:pPr lvl="1"/>
            <a:r>
              <a:rPr lang="en-US" dirty="0" smtClean="0"/>
              <a:t>Database dump (SQL Injection, shell injection)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3581400"/>
            <a:ext cx="5029200" cy="29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193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Stealing passwords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</a:t>
            </a:r>
            <a:r>
              <a:rPr lang="en-US" b="1" dirty="0" smtClean="0"/>
              <a:t>other</a:t>
            </a:r>
            <a:r>
              <a:rPr lang="en-US" dirty="0" smtClean="0"/>
              <a:t> websites</a:t>
            </a:r>
          </a:p>
          <a:p>
            <a:pPr lvl="1"/>
            <a:r>
              <a:rPr lang="en-US" dirty="0" smtClean="0"/>
              <a:t>Password reuse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971800"/>
            <a:ext cx="6349207" cy="375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628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Attacks – Stealing passwords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4495800" cy="5142131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844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Password guessing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3" b="4703"/>
          <a:stretch>
            <a:fillRect/>
          </a:stretch>
        </p:blipFill>
        <p:spPr/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453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Attacks – Password guessing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>
                <a:solidFill>
                  <a:prstClr val="black">
                    <a:tint val="9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95000"/>
                </a:prstClr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128960"/>
              </p:ext>
            </p:extLst>
          </p:nvPr>
        </p:nvGraphicFramePr>
        <p:xfrm>
          <a:off x="3276600" y="1600200"/>
          <a:ext cx="236220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/>
                <a:gridCol w="1371600"/>
              </a:tblGrid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PIN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Frequency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1234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10.713%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6.016%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1.881%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1212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1.197%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7777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0.745%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1004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0.616%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2000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0.613%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4444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0.526%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2222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0.516%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6969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0.512%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9999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0.451%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3333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0.419%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5555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0.395%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6666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0.391%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1122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0.366%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1313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0.304%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8888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0.303%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4321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0.293%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2001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0.290%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spc="0" baseline="0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0.285%</a:t>
                      </a:r>
                      <a:endParaRPr lang="en-US" sz="1600" spc="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97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676</TotalTime>
  <Words>669</Words>
  <Application>Microsoft Macintosh PowerPoint</Application>
  <PresentationFormat>On-screen Show (4:3)</PresentationFormat>
  <Paragraphs>172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Lecture 20 – Passwords and Authentication</vt:lpstr>
      <vt:lpstr>Passwords</vt:lpstr>
      <vt:lpstr>Passwords – Usability</vt:lpstr>
      <vt:lpstr>Attacks – Stealing passwords</vt:lpstr>
      <vt:lpstr>Attacks – Stealing passwords</vt:lpstr>
      <vt:lpstr>Attacks – Stealing passwords</vt:lpstr>
      <vt:lpstr>Attacks – Stealing passwords</vt:lpstr>
      <vt:lpstr>Attacks – Password guessing</vt:lpstr>
      <vt:lpstr>Attacks – Password guessing</vt:lpstr>
      <vt:lpstr>Attacks – Password Databases</vt:lpstr>
      <vt:lpstr>Password Hashing</vt:lpstr>
      <vt:lpstr>Rainbow tables</vt:lpstr>
      <vt:lpstr>Rainbow table defense</vt:lpstr>
      <vt:lpstr>Password Recovery</vt:lpstr>
      <vt:lpstr>Password recovery gone wrong</vt:lpstr>
      <vt:lpstr>Password Managers</vt:lpstr>
      <vt:lpstr>Network authentication</vt:lpstr>
      <vt:lpstr>Multi-factor authentication</vt:lpstr>
      <vt:lpstr>Something you have</vt:lpstr>
      <vt:lpstr>Something you are</vt:lpstr>
      <vt:lpstr>Password strength</vt:lpstr>
      <vt:lpstr>Users can memorize long passwords</vt:lpstr>
      <vt:lpstr>PowerPoint Presentation</vt:lpstr>
      <vt:lpstr>Future of authentication?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Passwords and Authentication</dc:title>
  <dc:creator>Eric</dc:creator>
  <cp:lastModifiedBy>Michael</cp:lastModifiedBy>
  <cp:revision>64</cp:revision>
  <dcterms:created xsi:type="dcterms:W3CDTF">2015-03-30T02:38:51Z</dcterms:created>
  <dcterms:modified xsi:type="dcterms:W3CDTF">2015-10-30T19:24:02Z</dcterms:modified>
</cp:coreProperties>
</file>