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4" r:id="rId2"/>
    <p:sldId id="287" r:id="rId3"/>
    <p:sldId id="309" r:id="rId4"/>
    <p:sldId id="312" r:id="rId5"/>
    <p:sldId id="313" r:id="rId6"/>
    <p:sldId id="308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00" r:id="rId18"/>
    <p:sldId id="298" r:id="rId19"/>
    <p:sldId id="306" r:id="rId20"/>
    <p:sldId id="310" r:id="rId21"/>
    <p:sldId id="311" r:id="rId22"/>
    <p:sldId id="299" r:id="rId23"/>
    <p:sldId id="301" r:id="rId24"/>
    <p:sldId id="302" r:id="rId25"/>
    <p:sldId id="303" r:id="rId26"/>
    <p:sldId id="304" r:id="rId27"/>
    <p:sldId id="305" r:id="rId28"/>
    <p:sldId id="307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8" autoAdjust="0"/>
  </p:normalViewPr>
  <p:slideViewPr>
    <p:cSldViewPr>
      <p:cViewPr varScale="1">
        <p:scale>
          <a:sx n="71" d="100"/>
          <a:sy n="71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78DF3-2459-4610-AC0D-B3A483003C36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D0AD0-0436-4483-878C-506A18C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1747" name="Segnaposto note 2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smtClean="0">
              <a:latin typeface="Albany"/>
              <a:cs typeface="Tahoma" pitchFamily="34" charset="0"/>
            </a:endParaRPr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800263" fontAlgn="base">
              <a:spcBef>
                <a:spcPct val="0"/>
              </a:spcBef>
              <a:spcAft>
                <a:spcPct val="0"/>
              </a:spcAft>
            </a:pPr>
            <a:fld id="{FD72DDCC-CBF7-42B1-B0FD-15A6FF6D2910}" type="slidenum">
              <a:rPr lang="it-IT" smtClean="0">
                <a:latin typeface="Thorndale"/>
                <a:ea typeface="Andale Sans UI"/>
                <a:cs typeface="Tahoma" pitchFamily="34" charset="0"/>
              </a:rPr>
              <a:pPr defTabSz="80026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it-IT" smtClean="0">
              <a:latin typeface="Thorndale"/>
              <a:ea typeface="Andale Sans UI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800263" fontAlgn="base">
              <a:spcBef>
                <a:spcPct val="0"/>
              </a:spcBef>
              <a:spcAft>
                <a:spcPct val="0"/>
              </a:spcAft>
            </a:pPr>
            <a:fld id="{AD9C62AB-EC00-4C54-A2D0-90377C35DD48}" type="slidenum">
              <a:rPr smtClean="0">
                <a:latin typeface="Thorndale"/>
                <a:ea typeface="Andale Sans UI"/>
                <a:cs typeface="Tahoma" pitchFamily="34" charset="0"/>
              </a:rPr>
              <a:pPr defTabSz="80026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800263" fontAlgn="base">
              <a:spcBef>
                <a:spcPct val="0"/>
              </a:spcBef>
              <a:spcAft>
                <a:spcPct val="0"/>
              </a:spcAft>
            </a:pPr>
            <a:fld id="{559239FF-9644-458A-A211-525FA49D6A67}" type="slidenum">
              <a:rPr smtClean="0">
                <a:latin typeface="Thorndale"/>
                <a:ea typeface="Andale Sans UI"/>
                <a:cs typeface="Tahoma" pitchFamily="34" charset="0"/>
              </a:rPr>
              <a:pPr defTabSz="800263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defTabSz="80026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CCSP Fall 2005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defTabSz="80026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10/25/2005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800263" fontAlgn="base">
              <a:spcBef>
                <a:spcPct val="0"/>
              </a:spcBef>
              <a:spcAft>
                <a:spcPct val="0"/>
              </a:spcAft>
            </a:pPr>
            <a:r>
              <a:rPr smtClean="0">
                <a:latin typeface="Thorndale"/>
                <a:ea typeface="Andale Sans UI"/>
                <a:cs typeface="Tahoma" pitchFamily="34" charset="0"/>
              </a:rPr>
              <a:t>Scott L. Ksander</a:t>
            </a:r>
          </a:p>
        </p:txBody>
      </p:sp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800263" fontAlgn="base">
              <a:spcBef>
                <a:spcPct val="0"/>
              </a:spcBef>
              <a:spcAft>
                <a:spcPct val="0"/>
              </a:spcAft>
            </a:pPr>
            <a:fld id="{3A4F44FF-9FD1-4644-BDCD-90CB426C4039}" type="slidenum">
              <a:rPr smtClean="0">
                <a:latin typeface="Thorndale"/>
                <a:ea typeface="Andale Sans UI"/>
                <a:cs typeface="Tahoma" pitchFamily="34" charset="0"/>
              </a:rPr>
              <a:pPr defTabSz="800263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106" y="684273"/>
            <a:ext cx="4846109" cy="3429509"/>
          </a:xfrm>
        </p:spPr>
      </p:sp>
      <p:sp>
        <p:nvSpPr>
          <p:cNvPr id="368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96" y="4343230"/>
            <a:ext cx="5029008" cy="4116497"/>
          </a:xfrm>
          <a:ln/>
        </p:spPr>
        <p:txBody>
          <a:bodyPr lIns="88898" tIns="44450" rIns="88898" bIns="44450"/>
          <a:lstStyle/>
          <a:p>
            <a:r>
              <a:rPr smtClean="0">
                <a:latin typeface="Albany"/>
                <a:cs typeface="Tahoma" pitchFamily="34" charset="0"/>
              </a:rPr>
              <a:t>	Never do anything that might inadvertently cause something to be written to the suspect’s original media.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defTabSz="800263" fontAlgn="base">
              <a:spcBef>
                <a:spcPct val="0"/>
              </a:spcBef>
              <a:spcAft>
                <a:spcPct val="0"/>
              </a:spcAft>
            </a:pPr>
            <a:fld id="{3B671677-EC3E-447E-BBC4-095DB678326E}" type="slidenum">
              <a:rPr smtClean="0">
                <a:latin typeface="Thorndale"/>
                <a:ea typeface="Andale Sans UI"/>
                <a:cs typeface="Tahoma" pitchFamily="34" charset="0"/>
              </a:rPr>
              <a:pPr defTabSz="800263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smtClean="0">
              <a:latin typeface="Thorndale"/>
              <a:ea typeface="Andale Sans UI"/>
              <a:cs typeface="Tahoma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8106" y="685631"/>
            <a:ext cx="4844669" cy="3429509"/>
          </a:xfrm>
        </p:spPr>
      </p:sp>
      <p:sp>
        <p:nvSpPr>
          <p:cNvPr id="37892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Albany"/>
              <a:cs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1219201"/>
            <a:ext cx="7543800" cy="57943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95401" y="1981200"/>
            <a:ext cx="3695700" cy="4343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43501" y="1981200"/>
            <a:ext cx="3695700" cy="4343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0"/>
          </p:nvPr>
        </p:nvSpPr>
        <p:spPr>
          <a:xfrm>
            <a:off x="7010688" y="6400225"/>
            <a:ext cx="1751592" cy="32101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8/23/06 | Slide </a:t>
            </a:r>
            <a:fld id="{77DB9ABB-F1EC-4812-842A-B9F48C231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142281" y="6476521"/>
            <a:ext cx="4115376" cy="2288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Scott L. Ksander</a:t>
            </a:r>
          </a:p>
        </p:txBody>
      </p:sp>
    </p:spTree>
    <p:extLst>
      <p:ext uri="{BB962C8B-B14F-4D97-AF65-F5344CB8AC3E}">
        <p14:creationId xmlns:p14="http://schemas.microsoft.com/office/powerpoint/2010/main" val="318424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B690-92E7-4448-97D6-DA894A22488E}" type="datetimeFigureOut">
              <a:rPr lang="en-US" smtClean="0"/>
              <a:t>11/6/15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s://www.youtube.com/watch?v=erq4TO_a3z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--ZHo0Z2mg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22 </a:t>
            </a:r>
            <a:r>
              <a:rPr lang="en-US" dirty="0" smtClean="0"/>
              <a:t>– </a:t>
            </a:r>
            <a:r>
              <a:rPr lang="en-US" dirty="0" smtClean="0"/>
              <a:t>Forensics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Syed Faisal Hasan, PhD</a:t>
            </a:r>
            <a:endParaRPr lang="en-US" dirty="0" smtClean="0"/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</a:t>
            </a:r>
            <a:r>
              <a:rPr lang="en-US" dirty="0" smtClean="0"/>
              <a:t>Fall</a:t>
            </a:r>
            <a:r>
              <a:rPr lang="en-US" dirty="0" smtClean="0"/>
              <a:t>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6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Forensic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300" dirty="0"/>
              <a:t>Chain of custody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Maintain possession of all objects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Must be able to trace evidence back to source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“Prove” source integrity</a:t>
            </a:r>
          </a:p>
          <a:p>
            <a:pPr>
              <a:lnSpc>
                <a:spcPct val="90000"/>
              </a:lnSpc>
            </a:pPr>
            <a:r>
              <a:rPr lang="en-US" sz="3300" dirty="0"/>
              <a:t>Priority by volatility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data is more volatile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RAM &gt; swap &gt; disk &gt; CDs/DVDs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Idea:  capture more volatile evidence first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1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Evidence: Laptop</a:t>
            </a:r>
          </a:p>
        </p:txBody>
      </p:sp>
      <p:pic>
        <p:nvPicPr>
          <p:cNvPr id="12291" name="Picture 7" descr="ceaic3mf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020" y="2583987"/>
            <a:ext cx="1728544" cy="161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08095" y="4274015"/>
            <a:ext cx="2419962" cy="7694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1430" tIns="45715" rIns="91430" bIns="45715" anchorCtr="1">
            <a:spAutoFit/>
          </a:bodyPr>
          <a:lstStyle/>
          <a:p>
            <a:pPr marL="342725" indent="-342725" algn="ctr">
              <a:spcBef>
                <a:spcPct val="50000"/>
              </a:spcBef>
              <a:defRPr/>
            </a:pPr>
            <a:r>
              <a:rPr lang="en-US" sz="2200" dirty="0"/>
              <a:t>LAPTOP </a:t>
            </a:r>
            <a:br>
              <a:rPr lang="en-US" sz="2200" dirty="0"/>
            </a:br>
            <a:r>
              <a:rPr lang="en-US" sz="2200" dirty="0"/>
              <a:t>at Crime Scene</a:t>
            </a:r>
          </a:p>
        </p:txBody>
      </p:sp>
      <p:cxnSp>
        <p:nvCxnSpPr>
          <p:cNvPr id="12293" name="AutoShape 10"/>
          <p:cNvCxnSpPr>
            <a:cxnSpLocks noChangeShapeType="1"/>
          </p:cNvCxnSpPr>
          <p:nvPr/>
        </p:nvCxnSpPr>
        <p:spPr bwMode="auto">
          <a:xfrm rot="-5400000">
            <a:off x="3027307" y="885165"/>
            <a:ext cx="613247" cy="2784397"/>
          </a:xfrm>
          <a:prstGeom prst="bentConnector3">
            <a:avLst>
              <a:gd name="adj1" fmla="val 137208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2190930" y="1816708"/>
            <a:ext cx="1473584" cy="7694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1430" tIns="45715" rIns="91430" bIns="45715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 dirty="0"/>
              <a:t>USB ADAPTER</a:t>
            </a:r>
          </a:p>
        </p:txBody>
      </p:sp>
      <p:pic>
        <p:nvPicPr>
          <p:cNvPr id="12295" name="Picture 12" descr="1yvc21jc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071" y="3431879"/>
            <a:ext cx="1852423" cy="15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AutoShape 13"/>
          <p:cNvCxnSpPr>
            <a:cxnSpLocks noChangeShapeType="1"/>
          </p:cNvCxnSpPr>
          <p:nvPr/>
        </p:nvCxnSpPr>
        <p:spPr bwMode="auto">
          <a:xfrm>
            <a:off x="5493890" y="2949631"/>
            <a:ext cx="1624832" cy="48224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6185309" y="5080161"/>
            <a:ext cx="2226941" cy="42754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1430" tIns="45715" rIns="91430" bIns="45715" anchorCtr="1">
            <a:spAutoFit/>
          </a:bodyPr>
          <a:lstStyle/>
          <a:p>
            <a:pPr marL="342725" indent="-342725">
              <a:spcBef>
                <a:spcPct val="50000"/>
              </a:spcBef>
              <a:defRPr/>
            </a:pPr>
            <a:r>
              <a:rPr lang="en-US" sz="2200" dirty="0"/>
              <a:t>EVIDENCE DISK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5915944" y="2583987"/>
            <a:ext cx="1652200" cy="42754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1430" tIns="45715" rIns="91430" bIns="45715" anchorCtr="1">
            <a:spAutoFit/>
          </a:bodyPr>
          <a:lstStyle/>
          <a:p>
            <a:pPr marL="342725" indent="-342725">
              <a:spcBef>
                <a:spcPct val="50000"/>
              </a:spcBef>
              <a:defRPr/>
            </a:pPr>
            <a:r>
              <a:rPr lang="en-US" sz="2200" dirty="0"/>
              <a:t>DATA CABLE</a:t>
            </a:r>
          </a:p>
        </p:txBody>
      </p:sp>
      <p:pic>
        <p:nvPicPr>
          <p:cNvPr id="12300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4515" y="2068629"/>
            <a:ext cx="2111705" cy="18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168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Images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033" y="1291274"/>
            <a:ext cx="8458344" cy="5117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Information  on digital media is easily changed. </a:t>
            </a:r>
          </a:p>
          <a:p>
            <a:pPr>
              <a:defRPr/>
            </a:pPr>
            <a:r>
              <a:rPr lang="en-US" sz="2500" dirty="0"/>
              <a:t>Once changed it is usually impossible to detect that a change has taken place (or to revert the data back to its original state) unless other measures have been taken</a:t>
            </a:r>
          </a:p>
          <a:p>
            <a:pPr>
              <a:defRPr/>
            </a:pPr>
            <a:r>
              <a:rPr lang="en-US" sz="2500" dirty="0"/>
              <a:t>A common practice is calculate a cryptographic hash to establish a check point</a:t>
            </a:r>
          </a:p>
          <a:p>
            <a:pPr>
              <a:defRPr/>
            </a:pPr>
            <a:r>
              <a:rPr lang="en-US" sz="2500" dirty="0"/>
              <a:t>Examining a live file system changes state of the evidence</a:t>
            </a:r>
          </a:p>
          <a:p>
            <a:pPr>
              <a:defRPr/>
            </a:pPr>
            <a:r>
              <a:rPr lang="en-US" sz="2500" dirty="0"/>
              <a:t>The computer/media is the “crime scene”</a:t>
            </a:r>
          </a:p>
          <a:p>
            <a:pPr>
              <a:defRPr/>
            </a:pPr>
            <a:r>
              <a:rPr lang="en-US" sz="2500" dirty="0"/>
              <a:t>Protecting the crime scene is paramount as once evidence is contaminated, it cannot be decontaminated</a:t>
            </a:r>
          </a:p>
          <a:p>
            <a:pPr>
              <a:defRPr/>
            </a:pPr>
            <a:r>
              <a:rPr lang="en-US" sz="2500" dirty="0">
                <a:solidFill>
                  <a:schemeClr val="accent6"/>
                </a:solidFill>
              </a:rPr>
              <a:t>Really only one chance to do it right!</a:t>
            </a:r>
          </a:p>
          <a:p>
            <a:pPr>
              <a:defRPr/>
            </a:pP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14889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Collection: Common Mistakes …</a:t>
            </a:r>
          </a:p>
        </p:txBody>
      </p:sp>
      <p:sp>
        <p:nvSpPr>
          <p:cNvPr id="1433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/>
              <a:t>What is the first step to collect evidence, when you find:</a:t>
            </a:r>
          </a:p>
          <a:p>
            <a:pPr lvl="1"/>
            <a:r>
              <a:rPr lang="en-US" sz="2900"/>
              <a:t>A computer turned on</a:t>
            </a:r>
          </a:p>
          <a:p>
            <a:pPr lvl="1"/>
            <a:r>
              <a:rPr lang="en-US" sz="2900"/>
              <a:t>A computer turned off</a:t>
            </a:r>
          </a:p>
          <a:p>
            <a:pPr lvl="1"/>
            <a:endParaRPr lang="en-US" smtClean="0"/>
          </a:p>
          <a:p>
            <a:endParaRPr lang="it-IT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95800" y="5242828"/>
            <a:ext cx="6482042" cy="10364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945" tIns="82945" rIns="82945" bIns="82945" anchor="ctr"/>
          <a:lstStyle/>
          <a:p>
            <a:pPr marL="33121" algn="ctr" defTabSz="829194">
              <a:lnSpc>
                <a:spcPct val="93000"/>
              </a:lnSpc>
              <a:spcBef>
                <a:spcPts val="1134"/>
              </a:spcBef>
              <a:tabLst>
                <a:tab pos="33121" algn="l"/>
                <a:tab pos="862573" algn="l"/>
                <a:tab pos="1692025" algn="l"/>
                <a:tab pos="2521478" algn="l"/>
                <a:tab pos="3350930" algn="l"/>
                <a:tab pos="4180382" algn="l"/>
                <a:tab pos="5009834" algn="l"/>
                <a:tab pos="5839287" algn="l"/>
                <a:tab pos="6668739" algn="l"/>
                <a:tab pos="7498191" algn="l"/>
                <a:tab pos="8327643" algn="l"/>
                <a:tab pos="9157096" algn="l"/>
              </a:tabLst>
              <a:defRPr/>
            </a:pPr>
            <a:r>
              <a:rPr lang="en-GB" sz="29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  <a:sym typeface="Arial" charset="0"/>
              </a:rPr>
              <a:t>A computer on a crime scene should be considered fully adversarial</a:t>
            </a:r>
          </a:p>
        </p:txBody>
      </p:sp>
    </p:spTree>
    <p:extLst>
      <p:ext uri="{BB962C8B-B14F-4D97-AF65-F5344CB8AC3E}">
        <p14:creationId xmlns:p14="http://schemas.microsoft.com/office/powerpoint/2010/main" val="325067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HotPlug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11" y="1600776"/>
            <a:ext cx="4626179" cy="4525935"/>
          </a:xfrm>
        </p:spPr>
      </p:pic>
      <p:sp>
        <p:nvSpPr>
          <p:cNvPr id="3" name="Rectangle 2"/>
          <p:cNvSpPr/>
          <p:nvPr/>
        </p:nvSpPr>
        <p:spPr>
          <a:xfrm>
            <a:off x="1447800" y="59436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=erq4TO_a3z8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2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and Evaluation</a:t>
            </a:r>
          </a:p>
        </p:txBody>
      </p:sp>
      <p:sp>
        <p:nvSpPr>
          <p:cNvPr id="15363" name="Segnaposto contenuto 2"/>
          <p:cNvSpPr>
            <a:spLocks noGrp="1"/>
          </p:cNvSpPr>
          <p:nvPr>
            <p:ph idx="1"/>
          </p:nvPr>
        </p:nvSpPr>
        <p:spPr>
          <a:xfrm>
            <a:off x="456624" y="1356053"/>
            <a:ext cx="8393523" cy="51175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800" dirty="0"/>
              <a:t>Know where evidence can be found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/>
              <a:t>Understand techniques used to hide or “destroy” digital data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/>
              <a:t>Toolbox of techniques to discover hidden data and recover “destroyed” data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/>
              <a:t>Cope with HUGE quantities of digital data…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/>
              <a:t>Ignore the </a:t>
            </a:r>
            <a:r>
              <a:rPr lang="en-US" sz="2800" b="1" dirty="0"/>
              <a:t>irrelevant</a:t>
            </a:r>
            <a:r>
              <a:rPr lang="en-US" sz="2800" dirty="0"/>
              <a:t>, target the </a:t>
            </a:r>
            <a:r>
              <a:rPr lang="en-US" sz="2800" b="1" dirty="0"/>
              <a:t>relevant</a:t>
            </a:r>
          </a:p>
          <a:p>
            <a:pPr>
              <a:lnSpc>
                <a:spcPct val="120000"/>
              </a:lnSpc>
              <a:defRPr/>
            </a:pPr>
            <a:r>
              <a:rPr lang="en-US" sz="2800" dirty="0"/>
              <a:t>Thoroughly understand circumstances which may make “evidence” unreliable</a:t>
            </a:r>
            <a:endParaRPr lang="it-IT" dirty="0" smtClean="0"/>
          </a:p>
          <a:p>
            <a:pPr lvl="1">
              <a:lnSpc>
                <a:spcPct val="120000"/>
              </a:lnSpc>
              <a:defRPr/>
            </a:pPr>
            <a:r>
              <a:rPr lang="it-IT" sz="2400" dirty="0"/>
              <a:t>If you have a hard drive with a broken sector that gives different result, what happens when you hash the entire drive?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208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Where is the Evidence?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625" y="1420833"/>
            <a:ext cx="8230752" cy="50528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Undeleted files, expect some names to be incorrect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Deleted files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Windows registry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Print spool files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Hibernation files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Temp files (all those .TMP files in Windows!)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Slack space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Swap files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Internet browsing histories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Alternate or “hidden” partitions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On a variety of removable media (USB drives, backup tapes, …)</a:t>
            </a:r>
          </a:p>
        </p:txBody>
      </p:sp>
    </p:spTree>
    <p:extLst>
      <p:ext uri="{BB962C8B-B14F-4D97-AF65-F5344CB8AC3E}">
        <p14:creationId xmlns:p14="http://schemas.microsoft.com/office/powerpoint/2010/main" val="16760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16468-2825-4626-BE71-06B7FC24899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Hide Data?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315" y="1226493"/>
            <a:ext cx="8230752" cy="4525935"/>
          </a:xfrm>
        </p:spPr>
        <p:txBody>
          <a:bodyPr/>
          <a:lstStyle/>
          <a:p>
            <a:r>
              <a:rPr lang="en-US" sz="2500"/>
              <a:t>Cryptography</a:t>
            </a:r>
          </a:p>
          <a:p>
            <a:r>
              <a:rPr lang="en-US" sz="2500"/>
              <a:t>Steganography</a:t>
            </a:r>
          </a:p>
          <a:p>
            <a:pPr lvl="1"/>
            <a:r>
              <a:rPr lang="en-US" sz="2200"/>
              <a:t>The process of hiding data inside other data (e.g. image files). </a:t>
            </a:r>
          </a:p>
          <a:p>
            <a:r>
              <a:rPr lang="en-US" sz="2500"/>
              <a:t>Change file names and extensions</a:t>
            </a:r>
          </a:p>
          <a:p>
            <a:pPr lvl="1"/>
            <a:r>
              <a:rPr lang="en-US" sz="2200"/>
              <a:t>E.g. rename a .doc file to a .tmp file</a:t>
            </a:r>
          </a:p>
          <a:p>
            <a:r>
              <a:rPr lang="en-US" sz="2500"/>
              <a:t>Hidden tracks</a:t>
            </a:r>
          </a:p>
          <a:p>
            <a:pPr lvl="1"/>
            <a:r>
              <a:rPr lang="en-US" sz="1800"/>
              <a:t>most hard disks have # of tracks hidden (i.e. track 0)</a:t>
            </a:r>
          </a:p>
          <a:p>
            <a:pPr lvl="1"/>
            <a:r>
              <a:rPr lang="en-US" sz="2200"/>
              <a:t>They can be used to hide/read data by using a hex editor</a:t>
            </a:r>
          </a:p>
          <a:p>
            <a:r>
              <a:rPr lang="en-US" sz="2500"/>
              <a:t>Deleted Files</a:t>
            </a:r>
          </a:p>
          <a:p>
            <a:pPr lvl="1"/>
            <a:r>
              <a:rPr lang="en-US" sz="1800"/>
              <a:t>not truly deleted, merely marked for deleti</a:t>
            </a:r>
            <a:r>
              <a:rPr lang="en-US" sz="2200"/>
              <a:t>on. </a:t>
            </a:r>
          </a:p>
          <a:p>
            <a:pPr lvl="1"/>
            <a:endParaRPr lang="en-US" sz="24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95800" y="5631506"/>
            <a:ext cx="6482042" cy="10364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945" tIns="82945" rIns="82945" bIns="82945" anchor="ctr"/>
          <a:lstStyle/>
          <a:p>
            <a:pPr marL="33121" algn="ctr" defTabSz="829194">
              <a:lnSpc>
                <a:spcPct val="93000"/>
              </a:lnSpc>
              <a:spcBef>
                <a:spcPts val="1134"/>
              </a:spcBef>
              <a:tabLst>
                <a:tab pos="33121" algn="l"/>
                <a:tab pos="862573" algn="l"/>
                <a:tab pos="1692025" algn="l"/>
                <a:tab pos="2521478" algn="l"/>
                <a:tab pos="3350930" algn="l"/>
                <a:tab pos="4180382" algn="l"/>
                <a:tab pos="5009834" algn="l"/>
                <a:tab pos="5839287" algn="l"/>
                <a:tab pos="6668739" algn="l"/>
                <a:tab pos="7498191" algn="l"/>
                <a:tab pos="8327643" algn="l"/>
                <a:tab pos="9157096" algn="l"/>
              </a:tabLst>
              <a:defRPr/>
            </a:pPr>
            <a:r>
              <a:rPr lang="en-US" sz="29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  <a:sym typeface="Arial" charset="0"/>
              </a:rPr>
              <a:t>During Forensic is important to do not use any tools that write to the disk</a:t>
            </a:r>
          </a:p>
        </p:txBody>
      </p:sp>
    </p:spTree>
    <p:extLst>
      <p:ext uri="{BB962C8B-B14F-4D97-AF65-F5344CB8AC3E}">
        <p14:creationId xmlns:p14="http://schemas.microsoft.com/office/powerpoint/2010/main" val="397460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>
          <a:xfrm>
            <a:off x="6552625" y="6244754"/>
            <a:ext cx="2134752" cy="476490"/>
          </a:xfrm>
        </p:spPr>
        <p:txBody>
          <a:bodyPr lIns="91430" tIns="45715" rIns="91430" bIns="45715"/>
          <a:lstStyle/>
          <a:p>
            <a:pPr>
              <a:defRPr/>
            </a:pPr>
            <a:fld id="{A541EFE4-6C72-40B4-BB2E-6F7CFE9CF3A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6625" y="148274"/>
            <a:ext cx="8230752" cy="1143000"/>
          </a:xfrm>
        </p:spPr>
        <p:txBody>
          <a:bodyPr>
            <a:normAutofit fontScale="90000"/>
          </a:bodyPr>
          <a:lstStyle/>
          <a:p>
            <a:r>
              <a:rPr lang="en-US" sz="4900"/>
              <a:t>Hidden Data in the Hard Drive </a:t>
            </a:r>
            <a:r>
              <a:rPr lang="en-US" smtClean="0"/>
              <a:t>Slack Space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3134" y="1615172"/>
            <a:ext cx="8102552" cy="2270165"/>
          </a:xfrm>
        </p:spPr>
        <p:txBody>
          <a:bodyPr/>
          <a:lstStyle/>
          <a:p>
            <a:r>
              <a:rPr lang="en-US" sz="2800" dirty="0"/>
              <a:t>Slack space is the space between</a:t>
            </a:r>
          </a:p>
          <a:p>
            <a:pPr lvl="1"/>
            <a:r>
              <a:rPr lang="en-US" sz="2400" dirty="0"/>
              <a:t>The logical end of the file (i.e., the end of the data actually in the file) and </a:t>
            </a:r>
          </a:p>
          <a:p>
            <a:pPr lvl="1"/>
            <a:r>
              <a:rPr lang="en-US" sz="2400" dirty="0"/>
              <a:t>The physical end of the file (i.e., the end of the last sector devoted to the file).</a:t>
            </a:r>
          </a:p>
          <a:p>
            <a:endParaRPr lang="en-US" sz="2800" dirty="0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698" y="3817678"/>
            <a:ext cx="7130246" cy="2690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14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Disk Wiping</a:t>
            </a:r>
          </a:p>
        </p:txBody>
      </p:sp>
      <p:sp>
        <p:nvSpPr>
          <p:cNvPr id="37891" name="Segnaposto contenuto 2"/>
          <p:cNvSpPr>
            <a:spLocks noGrp="1"/>
          </p:cNvSpPr>
          <p:nvPr>
            <p:ph idx="1"/>
          </p:nvPr>
        </p:nvSpPr>
        <p:spPr>
          <a:xfrm>
            <a:off x="358673" y="1291274"/>
            <a:ext cx="4050556" cy="5117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>
                <a:solidFill>
                  <a:schemeClr val="accent6"/>
                </a:solidFill>
              </a:rPr>
              <a:t>Simple erase</a:t>
            </a:r>
            <a:endParaRPr lang="en-US" sz="2200" dirty="0"/>
          </a:p>
          <a:p>
            <a:pPr lvl="1">
              <a:defRPr/>
            </a:pPr>
            <a:r>
              <a:rPr lang="en-US" sz="1800" dirty="0"/>
              <a:t>The data is still on the drive but the segment has been marked as available</a:t>
            </a:r>
          </a:p>
          <a:p>
            <a:pPr lvl="1">
              <a:defRPr/>
            </a:pPr>
            <a:r>
              <a:rPr lang="en-US" sz="1800" dirty="0"/>
              <a:t>Next time data is written to the drive it MAY overwrite the segment</a:t>
            </a:r>
          </a:p>
          <a:p>
            <a:pPr>
              <a:defRPr/>
            </a:pPr>
            <a:r>
              <a:rPr lang="en-US" sz="2200" dirty="0">
                <a:solidFill>
                  <a:schemeClr val="accent6"/>
                </a:solidFill>
              </a:rPr>
              <a:t>Destructive erase</a:t>
            </a:r>
            <a:endParaRPr lang="en-US" sz="2200" dirty="0"/>
          </a:p>
          <a:p>
            <a:pPr lvl="1">
              <a:defRPr/>
            </a:pPr>
            <a:r>
              <a:rPr lang="en-US" sz="1800" dirty="0"/>
              <a:t>First overwrites all data in the file with random data</a:t>
            </a:r>
          </a:p>
          <a:p>
            <a:pPr lvl="1">
              <a:defRPr/>
            </a:pPr>
            <a:r>
              <a:rPr lang="en-US" sz="1800" dirty="0"/>
              <a:t>Next marks the segment as available</a:t>
            </a:r>
          </a:p>
          <a:p>
            <a:pPr lvl="1">
              <a:defRPr/>
            </a:pPr>
            <a:r>
              <a:rPr lang="en-US" sz="1800" dirty="0"/>
              <a:t>It may be possible to find ghost images of what was previously on the disk surface</a:t>
            </a:r>
            <a:endParaRPr lang="it-IT" sz="1800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2360" y="1809511"/>
            <a:ext cx="4577762" cy="3303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23493" y="6214523"/>
            <a:ext cx="6856578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lvl="1"/>
            <a:r>
              <a:rPr lang="it-IT"/>
              <a:t>Overwriting Hard Drive Data: The Great Wiping Controversy, ICISS 2008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8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r>
              <a:rPr lang="it-IT" dirty="0" err="1" smtClean="0"/>
              <a:t>Forensics</a:t>
            </a:r>
            <a:r>
              <a:rPr lang="it-IT" dirty="0"/>
              <a:t> </a:t>
            </a:r>
            <a:r>
              <a:rPr lang="it-IT" dirty="0" err="1" smtClean="0"/>
              <a:t>Investigations</a:t>
            </a:r>
            <a:endParaRPr lang="it-IT" dirty="0" smtClean="0"/>
          </a:p>
        </p:txBody>
      </p:sp>
      <p:sp>
        <p:nvSpPr>
          <p:cNvPr id="6147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Involves collecting evidence and analyze it to understand crimes, motives behind it </a:t>
            </a:r>
            <a:r>
              <a:rPr lang="en-US" dirty="0" smtClean="0"/>
              <a:t>or the criminal’s identity.</a:t>
            </a:r>
          </a:p>
          <a:p>
            <a:r>
              <a:rPr lang="en-US" dirty="0" smtClean="0"/>
              <a:t>As computers, mobiles and internet have become integral in our lives more and more evidence collected from digital media are helping the investigators.</a:t>
            </a:r>
          </a:p>
          <a:p>
            <a:r>
              <a:rPr lang="en-US" dirty="0" smtClean="0"/>
              <a:t>Cybercrimes are also causing loss of billions of dollars each year.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972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Carving: NTFS</a:t>
            </a:r>
            <a:endParaRPr lang="it-IT" dirty="0" smtClean="0"/>
          </a:p>
        </p:txBody>
      </p:sp>
      <p:sp>
        <p:nvSpPr>
          <p:cNvPr id="37891" name="Segnaposto contenuto 2"/>
          <p:cNvSpPr>
            <a:spLocks noGrp="1"/>
          </p:cNvSpPr>
          <p:nvPr>
            <p:ph idx="1"/>
          </p:nvPr>
        </p:nvSpPr>
        <p:spPr>
          <a:xfrm>
            <a:off x="358672" y="1291274"/>
            <a:ext cx="8175727" cy="19853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>
                <a:solidFill>
                  <a:schemeClr val="accent6"/>
                </a:solidFill>
              </a:rPr>
              <a:t>Simple erase</a:t>
            </a:r>
            <a:endParaRPr lang="en-US" sz="2200" dirty="0"/>
          </a:p>
          <a:p>
            <a:pPr lvl="1">
              <a:defRPr/>
            </a:pPr>
            <a:r>
              <a:rPr lang="en-US" sz="1800" dirty="0"/>
              <a:t>The data is still on the drive but the segment has been marked as available</a:t>
            </a:r>
          </a:p>
          <a:p>
            <a:pPr lvl="1">
              <a:defRPr/>
            </a:pPr>
            <a:r>
              <a:rPr lang="en-US" sz="1800" dirty="0"/>
              <a:t>Next time data is written to the drive it MAY overwrite the </a:t>
            </a:r>
            <a:r>
              <a:rPr lang="en-US" sz="1800" dirty="0" err="1" smtClean="0"/>
              <a:t>segmen</a:t>
            </a:r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1690567" y="2590800"/>
            <a:ext cx="115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 data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4767" y="2590800"/>
            <a:ext cx="106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Part2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10167" y="2602468"/>
            <a:ext cx="106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Part3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85967" y="2667000"/>
            <a:ext cx="106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Part1</a:t>
            </a:r>
            <a:endParaRPr lang="en-US" dirty="0"/>
          </a:p>
        </p:txBody>
      </p:sp>
      <p:grpSp>
        <p:nvGrpSpPr>
          <p:cNvPr id="28680" name="Group 28679"/>
          <p:cNvGrpSpPr/>
          <p:nvPr/>
        </p:nvGrpSpPr>
        <p:grpSpPr>
          <a:xfrm>
            <a:off x="545538" y="2847856"/>
            <a:ext cx="7684062" cy="2486144"/>
            <a:chOff x="545538" y="2847856"/>
            <a:chExt cx="7684062" cy="2486144"/>
          </a:xfrm>
        </p:grpSpPr>
        <p:sp>
          <p:nvSpPr>
            <p:cNvPr id="29" name="TextBox 28"/>
            <p:cNvSpPr txBox="1"/>
            <p:nvPr/>
          </p:nvSpPr>
          <p:spPr>
            <a:xfrm>
              <a:off x="545538" y="2847856"/>
              <a:ext cx="1409356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Boot Sector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600" y="3429000"/>
              <a:ext cx="3581400" cy="609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00200" y="3429000"/>
              <a:ext cx="2819400" cy="609600"/>
            </a:xfrm>
            <a:prstGeom prst="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71600" y="3429000"/>
              <a:ext cx="228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3429000"/>
              <a:ext cx="228600" cy="60960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3429000"/>
              <a:ext cx="228600" cy="6096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95600" y="3429000"/>
              <a:ext cx="228600" cy="609600"/>
            </a:xfrm>
            <a:prstGeom prst="rect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3429000"/>
              <a:ext cx="228600" cy="6096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01000" y="3429000"/>
              <a:ext cx="228600" cy="609600"/>
            </a:xfrm>
            <a:prstGeom prst="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600200" y="4343400"/>
              <a:ext cx="28194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371600" y="4953000"/>
              <a:ext cx="6858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286000" y="2971800"/>
              <a:ext cx="381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43000" y="31242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223967" y="43434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MFT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71767" y="4964668"/>
              <a:ext cx="1520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NTFS Partition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5" idx="2"/>
              <a:endCxn id="12" idx="0"/>
            </p:cNvCxnSpPr>
            <p:nvPr/>
          </p:nvCxnSpPr>
          <p:spPr>
            <a:xfrm flipH="1">
              <a:off x="5143500" y="2960132"/>
              <a:ext cx="205428" cy="4688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73" name="Straight Arrow Connector 28672"/>
            <p:cNvCxnSpPr/>
            <p:nvPr/>
          </p:nvCxnSpPr>
          <p:spPr>
            <a:xfrm flipH="1">
              <a:off x="6019800" y="29718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78" name="Straight Arrow Connector 28677"/>
            <p:cNvCxnSpPr>
              <a:endCxn id="3" idx="0"/>
            </p:cNvCxnSpPr>
            <p:nvPr/>
          </p:nvCxnSpPr>
          <p:spPr>
            <a:xfrm flipH="1">
              <a:off x="3009900" y="3048000"/>
              <a:ext cx="2667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44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it-IT" dirty="0" smtClean="0"/>
              <a:t>File Carving</a:t>
            </a:r>
            <a:endParaRPr lang="it-IT" dirty="0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23493" y="6214523"/>
            <a:ext cx="5322016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lvl="1"/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commons.wikimedia.org</a:t>
            </a:r>
            <a:r>
              <a:rPr lang="it-IT" dirty="0"/>
              <a:t>/</a:t>
            </a:r>
            <a:r>
              <a:rPr lang="it-IT" dirty="0" err="1"/>
              <a:t>wiki</a:t>
            </a:r>
            <a:r>
              <a:rPr lang="it-IT" dirty="0"/>
              <a:t>/</a:t>
            </a:r>
            <a:r>
              <a:rPr lang="it-IT" dirty="0" err="1"/>
              <a:t>File:Ntfs_mft.svg</a:t>
            </a:r>
            <a:endParaRPr lang="en-US" dirty="0"/>
          </a:p>
        </p:txBody>
      </p:sp>
      <p:pic>
        <p:nvPicPr>
          <p:cNvPr id="2" name="Picture 1" descr="ntfs_m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0155E-001F-450F-A88A-493E6E27CAF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6625" y="125241"/>
            <a:ext cx="8230752" cy="1143000"/>
          </a:xfrm>
        </p:spPr>
        <p:txBody>
          <a:bodyPr/>
          <a:lstStyle/>
          <a:p>
            <a:r>
              <a:rPr lang="en-US" smtClean="0"/>
              <a:t>Digital Forensics Tools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Forensics tools are typically command line tools that are guaranteed not to alter the disk: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/>
                </a:solidFill>
              </a:rPr>
              <a:t>HELIX</a:t>
            </a:r>
            <a:r>
              <a:rPr lang="en-US" dirty="0" smtClean="0"/>
              <a:t> a live </a:t>
            </a:r>
            <a:r>
              <a:rPr lang="en-US" dirty="0" err="1" smtClean="0"/>
              <a:t>cd</a:t>
            </a:r>
            <a:r>
              <a:rPr lang="en-US" dirty="0" smtClean="0"/>
              <a:t> with a plenty of forensic tools ready to be used</a:t>
            </a:r>
            <a:endParaRPr lang="en-US" dirty="0" smtClean="0">
              <a:solidFill>
                <a:schemeClr val="accent6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6"/>
                </a:solidFill>
              </a:rPr>
              <a:t>ENCASE </a:t>
            </a:r>
            <a:r>
              <a:rPr lang="en-US" dirty="0" smtClean="0"/>
              <a:t>a series of proprietary forensic software products produced by Guidance Software</a:t>
            </a:r>
          </a:p>
          <a:p>
            <a:pPr lvl="1">
              <a:defRPr/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AUTOPSY …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1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Create a Duplicate Image?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23494" y="1550392"/>
            <a:ext cx="8230752" cy="4525935"/>
          </a:xfrm>
        </p:spPr>
        <p:txBody>
          <a:bodyPr/>
          <a:lstStyle/>
          <a:p>
            <a:pPr marL="466567" indent="-466567"/>
            <a:r>
              <a:rPr lang="en-US" smtClean="0"/>
              <a:t>A file copy does not recover all data areas of the device for examination</a:t>
            </a:r>
          </a:p>
          <a:p>
            <a:pPr marL="466567" indent="-466567"/>
            <a:r>
              <a:rPr lang="en-US" smtClean="0"/>
              <a:t>Working from a duplicate image </a:t>
            </a:r>
          </a:p>
          <a:p>
            <a:pPr marL="815052" lvl="1" indent="-364326"/>
            <a:r>
              <a:rPr lang="en-US" smtClean="0"/>
              <a:t>Preserves the original evidence</a:t>
            </a:r>
          </a:p>
          <a:p>
            <a:pPr marL="815052" lvl="1" indent="-364326"/>
            <a:r>
              <a:rPr lang="en-US" smtClean="0"/>
              <a:t>Prevents inadvertent alteration of original evidence during examination</a:t>
            </a:r>
          </a:p>
          <a:p>
            <a:pPr marL="815052" lvl="1" indent="-364326"/>
            <a:r>
              <a:rPr lang="en-US" smtClean="0"/>
              <a:t>Allows recreation of the duplicate image if necessary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1442324"/>
            <a:ext cx="762000" cy="31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7620" tIns="19048" rIns="47620" bIns="19048" anchor="ctr">
            <a:spAutoFit/>
          </a:bodyPr>
          <a:lstStyle/>
          <a:p>
            <a:endParaRPr 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1747508"/>
            <a:ext cx="762000" cy="31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7620" tIns="19048" rIns="47620" bIns="1904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Bitstream vs. Backups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288" y="1397800"/>
            <a:ext cx="7543656" cy="46223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Forensic copies (</a:t>
            </a:r>
            <a:r>
              <a:rPr lang="en-US" sz="2500" dirty="0" err="1"/>
              <a:t>Bitstream</a:t>
            </a:r>
            <a:r>
              <a:rPr lang="en-US" sz="2500" dirty="0"/>
              <a:t>)</a:t>
            </a:r>
          </a:p>
          <a:p>
            <a:pPr lvl="1">
              <a:defRPr/>
            </a:pPr>
            <a:r>
              <a:rPr lang="en-US" sz="2500" dirty="0">
                <a:solidFill>
                  <a:schemeClr val="accent6"/>
                </a:solidFill>
              </a:rPr>
              <a:t>Bit for bit copying</a:t>
            </a:r>
            <a:r>
              <a:rPr lang="en-US" sz="2500" dirty="0"/>
              <a:t> captures all the data on the copied media </a:t>
            </a:r>
          </a:p>
          <a:p>
            <a:pPr lvl="1">
              <a:defRPr/>
            </a:pPr>
            <a:r>
              <a:rPr lang="en-US" sz="2500" dirty="0"/>
              <a:t>Including hidden and residual data (e.g., slack space, swap, residue, unused space, deleted files etc.)</a:t>
            </a:r>
          </a:p>
          <a:p>
            <a:pPr>
              <a:defRPr/>
            </a:pPr>
            <a:r>
              <a:rPr lang="en-US" sz="2500" dirty="0"/>
              <a:t>Often the “smoking gun” is found in the residual data.</a:t>
            </a:r>
          </a:p>
          <a:p>
            <a:pPr>
              <a:defRPr/>
            </a:pPr>
            <a:r>
              <a:rPr lang="en-US" sz="2500" dirty="0"/>
              <a:t>Logical vs. physical image</a:t>
            </a:r>
          </a:p>
        </p:txBody>
      </p:sp>
    </p:spTree>
    <p:extLst>
      <p:ext uri="{BB962C8B-B14F-4D97-AF65-F5344CB8AC3E}">
        <p14:creationId xmlns:p14="http://schemas.microsoft.com/office/powerpoint/2010/main" val="257061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Reporting</a:t>
            </a:r>
          </a:p>
        </p:txBody>
      </p:sp>
      <p:sp>
        <p:nvSpPr>
          <p:cNvPr id="23555" name="Segnaposto contenuto 2"/>
          <p:cNvSpPr>
            <a:spLocks noGrp="1"/>
          </p:cNvSpPr>
          <p:nvPr>
            <p:ph idx="1"/>
          </p:nvPr>
        </p:nvSpPr>
        <p:spPr>
          <a:xfrm>
            <a:off x="456625" y="1494250"/>
            <a:ext cx="8230752" cy="4914612"/>
          </a:xfrm>
        </p:spPr>
        <p:txBody>
          <a:bodyPr/>
          <a:lstStyle/>
          <a:p>
            <a:r>
              <a:rPr lang="en-US" sz="2700" dirty="0"/>
              <a:t>Accurately describe the details of an incident</a:t>
            </a:r>
          </a:p>
          <a:p>
            <a:r>
              <a:rPr lang="en-US" sz="2700" dirty="0"/>
              <a:t>Be understandable to decision makers</a:t>
            </a:r>
          </a:p>
          <a:p>
            <a:r>
              <a:rPr lang="en-US" sz="2700" dirty="0"/>
              <a:t>Be able to withstand legal scrutiny</a:t>
            </a:r>
          </a:p>
          <a:p>
            <a:r>
              <a:rPr lang="en-US" sz="2700" dirty="0"/>
              <a:t>Be unambiguous and not open to misinterpretation</a:t>
            </a:r>
          </a:p>
          <a:p>
            <a:r>
              <a:rPr lang="en-US" sz="2700" dirty="0"/>
              <a:t>Be easily referenced</a:t>
            </a:r>
          </a:p>
          <a:p>
            <a:r>
              <a:rPr lang="en-US" sz="2700" dirty="0"/>
              <a:t>Contain all information required to explain the conclusions</a:t>
            </a:r>
          </a:p>
          <a:p>
            <a:r>
              <a:rPr lang="en-US" sz="2700" dirty="0"/>
              <a:t>Offer valid conclusions, opinions, or recommendations when needed</a:t>
            </a:r>
          </a:p>
          <a:p>
            <a:r>
              <a:rPr lang="en-US" sz="2700" dirty="0"/>
              <a:t>Create report in a timely manner</a:t>
            </a:r>
          </a:p>
        </p:txBody>
      </p:sp>
    </p:spTree>
    <p:extLst>
      <p:ext uri="{BB962C8B-B14F-4D97-AF65-F5344CB8AC3E}">
        <p14:creationId xmlns:p14="http://schemas.microsoft.com/office/powerpoint/2010/main" val="314954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Anti-Forensic and Data Security</a:t>
            </a:r>
          </a:p>
        </p:txBody>
      </p:sp>
      <p:sp>
        <p:nvSpPr>
          <p:cNvPr id="25603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Anti-forensic techniques try to frustrate forensic investigators and their techniques</a:t>
            </a:r>
          </a:p>
          <a:p>
            <a:r>
              <a:rPr lang="en-US" smtClean="0"/>
              <a:t>Securely deleting data, so that it cannot be restored with forensic methods</a:t>
            </a:r>
          </a:p>
          <a:p>
            <a:r>
              <a:rPr lang="en-US" smtClean="0"/>
              <a:t>Prevent the creation of certain data in the first place</a:t>
            </a:r>
          </a:p>
          <a:p>
            <a:r>
              <a:rPr lang="en-US" smtClean="0"/>
              <a:t>Data which was never there, obviously cannot be restored with forensic methods.</a:t>
            </a:r>
          </a:p>
        </p:txBody>
      </p:sp>
    </p:spTree>
    <p:extLst>
      <p:ext uri="{BB962C8B-B14F-4D97-AF65-F5344CB8AC3E}">
        <p14:creationId xmlns:p14="http://schemas.microsoft.com/office/powerpoint/2010/main" val="81434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674" y="0"/>
            <a:ext cx="8328703" cy="1143000"/>
          </a:xfrm>
        </p:spPr>
        <p:txBody>
          <a:bodyPr/>
          <a:lstStyle/>
          <a:p>
            <a:r>
              <a:rPr lang="en-US" smtClean="0"/>
              <a:t>Privacy Through Media Destruction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539005" y="4979392"/>
            <a:ext cx="2713264" cy="11079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pPr algn="ctr">
              <a:defRPr/>
            </a:pPr>
            <a:r>
              <a:rPr lang="en-US" sz="3300" dirty="0" err="1"/>
              <a:t>Degausser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Magnetic Field</a:t>
            </a:r>
            <a:endParaRPr lang="en-US" sz="2500" dirty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209331" y="3942918"/>
            <a:ext cx="469588" cy="483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pPr>
              <a:defRPr/>
            </a:pPr>
            <a:r>
              <a:rPr lang="en-US" sz="2500"/>
              <a:t>or</a:t>
            </a:r>
          </a:p>
        </p:txBody>
      </p:sp>
      <p:pic>
        <p:nvPicPr>
          <p:cNvPr id="26630" name="Picture 7" descr="fra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281" y="3559594"/>
            <a:ext cx="1371312" cy="115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5410344" y="3963072"/>
            <a:ext cx="469588" cy="483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pPr>
              <a:defRPr/>
            </a:pPr>
            <a:r>
              <a:rPr lang="en-US" sz="2500"/>
              <a:t>or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5868408" y="3752898"/>
            <a:ext cx="2542401" cy="7068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pPr>
              <a:defRPr/>
            </a:pPr>
            <a:r>
              <a:rPr lang="en-US" sz="2500" dirty="0"/>
              <a:t>  </a:t>
            </a:r>
            <a:r>
              <a:rPr lang="en-US" sz="4000" dirty="0" err="1"/>
              <a:t>thermite</a:t>
            </a:r>
            <a:r>
              <a:rPr lang="en-US" sz="4000" dirty="0"/>
              <a:t>…</a:t>
            </a:r>
          </a:p>
        </p:txBody>
      </p:sp>
      <p:pic>
        <p:nvPicPr>
          <p:cNvPr id="266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134" y="2522086"/>
            <a:ext cx="2657638" cy="229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787944" y="4865533"/>
            <a:ext cx="1733391" cy="6001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1430" tIns="45715" rIns="91430" bIns="45715">
            <a:spAutoFit/>
          </a:bodyPr>
          <a:lstStyle/>
          <a:p>
            <a:pPr>
              <a:defRPr/>
            </a:pPr>
            <a:r>
              <a:rPr lang="en-US" sz="3300" dirty="0"/>
              <a:t>shredder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7170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Solid-state drives (SSD)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deletion/allocation mechanism</a:t>
            </a:r>
          </a:p>
          <a:p>
            <a:pPr lvl="1"/>
            <a:r>
              <a:rPr lang="en-US" dirty="0" smtClean="0"/>
              <a:t>E.g. Erase in 256KB blocks, write in 4KB blocks</a:t>
            </a:r>
          </a:p>
          <a:p>
            <a:r>
              <a:rPr lang="en-US" dirty="0" smtClean="0"/>
              <a:t>Wear-leveling and extra space</a:t>
            </a:r>
          </a:p>
          <a:p>
            <a:r>
              <a:rPr lang="en-US" dirty="0" smtClean="0"/>
              <a:t>Specific commands to mark data (TRIM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SSD forensics is a challenging task. You can learn more about this at: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50408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vLoYduckmuo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It’s about recovering and analyzing digital evidence from networked sources.</a:t>
            </a:r>
          </a:p>
          <a:p>
            <a:pPr lvl="1"/>
            <a:r>
              <a:rPr lang="en-US" dirty="0"/>
              <a:t>Digital evidence is produced as a result of communication over a network.</a:t>
            </a:r>
          </a:p>
          <a:p>
            <a:pPr lvl="1"/>
            <a:r>
              <a:rPr lang="en-US" dirty="0"/>
              <a:t>Examples: e-mails and IM sessions; browser activity; routinely kept packet logs; /</a:t>
            </a:r>
            <a:r>
              <a:rPr lang="en-US" dirty="0" err="1"/>
              <a:t>var</a:t>
            </a:r>
            <a:r>
              <a:rPr lang="en-US" dirty="0"/>
              <a:t>/log/messages.</a:t>
            </a:r>
          </a:p>
          <a:p>
            <a:r>
              <a:rPr lang="en-US" dirty="0"/>
              <a:t>Depending on the method of capture, packet capture may be treated as recordings of events. I.e., there are </a:t>
            </a:r>
            <a:r>
              <a:rPr lang="en-US" b="1" dirty="0"/>
              <a:t>privacy and legal implications</a:t>
            </a:r>
            <a:r>
              <a:rPr lang="en-US" dirty="0"/>
              <a:t>, so you must be careful.</a:t>
            </a:r>
          </a:p>
        </p:txBody>
      </p:sp>
    </p:spTree>
    <p:extLst>
      <p:ext uri="{BB962C8B-B14F-4D97-AF65-F5344CB8AC3E}">
        <p14:creationId xmlns:p14="http://schemas.microsoft.com/office/powerpoint/2010/main" val="3999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 Case</a:t>
            </a:r>
            <a:endParaRPr lang="it-IT" dirty="0" smtClean="0"/>
          </a:p>
        </p:txBody>
      </p:sp>
      <p:sp>
        <p:nvSpPr>
          <p:cNvPr id="6147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William </a:t>
            </a:r>
            <a:r>
              <a:rPr lang="en-US" dirty="0" err="1" smtClean="0"/>
              <a:t>Mcguire</a:t>
            </a:r>
            <a:r>
              <a:rPr lang="en-US" dirty="0" smtClean="0"/>
              <a:t> case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=--ZHo0Z2mgY</a:t>
            </a:r>
            <a:endParaRPr lang="en-US" dirty="0" smtClean="0"/>
          </a:p>
          <a:p>
            <a:r>
              <a:rPr lang="en-US" dirty="0" smtClean="0"/>
              <a:t>Many of the techniques used for traditional crime scene investigations have digital counter parts</a:t>
            </a:r>
          </a:p>
          <a:p>
            <a:pPr lvl="1"/>
            <a:r>
              <a:rPr lang="en-US" dirty="0" smtClean="0"/>
              <a:t>But there are some unique aspects of computer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7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Network Forensics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be extremely volatile. </a:t>
            </a:r>
          </a:p>
          <a:p>
            <a:pPr lvl="1"/>
            <a:r>
              <a:rPr lang="en-US" dirty="0"/>
              <a:t>E.g., you lose data if you turn devices off; limited storage space means limited data are there to begin with.</a:t>
            </a:r>
          </a:p>
          <a:p>
            <a:r>
              <a:rPr lang="en-US" dirty="0"/>
              <a:t>Seizure of devices usually isn’t an option.</a:t>
            </a:r>
          </a:p>
          <a:p>
            <a:pPr lvl="1"/>
            <a:r>
              <a:rPr lang="en-US" dirty="0"/>
              <a:t>You can’t shut down a company’s Web server the way you’d shut down an employee’s laptop!</a:t>
            </a:r>
          </a:p>
          <a:p>
            <a:r>
              <a:rPr lang="en-US" dirty="0"/>
              <a:t>Often the source that generated it cannot be identified.</a:t>
            </a:r>
          </a:p>
          <a:p>
            <a:r>
              <a:rPr lang="en-US" dirty="0"/>
              <a:t>Few court cases have been won based on network forensics evidence!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Sources of </a:t>
            </a:r>
            <a:r>
              <a:rPr lang="en-US" dirty="0" smtClean="0"/>
              <a:t>Network Based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Wireless access points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Easy to eavesdrop on traffic that passes through.</a:t>
            </a:r>
          </a:p>
          <a:p>
            <a:pPr lvl="1"/>
            <a:r>
              <a:rPr lang="en-US" dirty="0"/>
              <a:t>Management and control frames are not encrypted.</a:t>
            </a:r>
          </a:p>
          <a:p>
            <a:r>
              <a:rPr lang="en-US" b="1" dirty="0"/>
              <a:t>Switches</a:t>
            </a:r>
            <a:r>
              <a:rPr lang="en-US" dirty="0"/>
              <a:t> (devices that connect computers together).</a:t>
            </a:r>
          </a:p>
          <a:p>
            <a:pPr lvl="1"/>
            <a:r>
              <a:rPr lang="en-US" dirty="0"/>
              <a:t>Contain tables that store, e.g., mappings between physical ports and devices’ MAC addresses. </a:t>
            </a:r>
          </a:p>
          <a:p>
            <a:pPr lvl="1"/>
            <a:r>
              <a:rPr lang="en-US" dirty="0"/>
              <a:t>Traffic can be captured from switches as well.</a:t>
            </a:r>
          </a:p>
          <a:p>
            <a:r>
              <a:rPr lang="en-US" b="1" dirty="0"/>
              <a:t>Routers</a:t>
            </a:r>
            <a:r>
              <a:rPr lang="en-US" dirty="0"/>
              <a:t> (devices that connect segments of networks together). </a:t>
            </a:r>
          </a:p>
          <a:p>
            <a:pPr lvl="1"/>
            <a:r>
              <a:rPr lang="en-US" dirty="0"/>
              <a:t>Contain routing tables that map router ports with networks.</a:t>
            </a:r>
          </a:p>
          <a:p>
            <a:pPr lvl="1"/>
            <a:r>
              <a:rPr lang="en-US" dirty="0"/>
              <a:t>Routers may also function as packet filters.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Sources of </a:t>
            </a:r>
            <a:r>
              <a:rPr lang="en-US" dirty="0" smtClean="0"/>
              <a:t>Network Based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DHCP servers</a:t>
            </a:r>
            <a:r>
              <a:rPr lang="en-US" dirty="0"/>
              <a:t> (which give out IP addresses via a temporary leasing system; every machine needs an IP address to connect to the Internet).</a:t>
            </a:r>
          </a:p>
          <a:p>
            <a:pPr lvl="1"/>
            <a:r>
              <a:rPr lang="en-US" dirty="0"/>
              <a:t>DHCP server logs contain IP address to MAC address mappings and the times the IP addresses were leased.</a:t>
            </a:r>
          </a:p>
          <a:p>
            <a:r>
              <a:rPr lang="en-US" b="1" dirty="0"/>
              <a:t>DNS servers and name servers</a:t>
            </a:r>
            <a:r>
              <a:rPr lang="en-US" dirty="0"/>
              <a:t> (which convert domain names to IP addresses).</a:t>
            </a:r>
          </a:p>
          <a:p>
            <a:pPr lvl="1"/>
            <a:r>
              <a:rPr lang="en-US" dirty="0"/>
              <a:t>Logs may reveal connection attempts from internal to external websites, e-mail, or SSH servers, with time stamps.</a:t>
            </a:r>
          </a:p>
          <a:p>
            <a:r>
              <a:rPr lang="en-US" b="1" dirty="0"/>
              <a:t>Authentication servers</a:t>
            </a:r>
            <a:r>
              <a:rPr lang="en-US" dirty="0"/>
              <a:t> (which, e.g., validate username &amp; password credentials).</a:t>
            </a:r>
          </a:p>
          <a:p>
            <a:pPr lvl="1"/>
            <a:r>
              <a:rPr lang="en-US" dirty="0"/>
              <a:t>Log successful/failed login attempts for all devices within their authentication domains.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17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Sources of </a:t>
            </a:r>
            <a:r>
              <a:rPr lang="en-US" dirty="0" smtClean="0"/>
              <a:t>Network Based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Network intrusion detection/prevention systems (NIDS/NIPS)</a:t>
            </a:r>
            <a:r>
              <a:rPr lang="en-US" dirty="0"/>
              <a:t> (which monitor what’s coming in and going out of a network).</a:t>
            </a:r>
          </a:p>
          <a:p>
            <a:pPr lvl="1"/>
            <a:r>
              <a:rPr lang="en-US" dirty="0"/>
              <a:t>May detect attacks in progress.</a:t>
            </a:r>
          </a:p>
          <a:p>
            <a:pPr lvl="1"/>
            <a:r>
              <a:rPr lang="en-US" dirty="0"/>
              <a:t>Can be tuned to give more granular data.</a:t>
            </a:r>
          </a:p>
          <a:p>
            <a:r>
              <a:rPr lang="en-US" b="1" dirty="0"/>
              <a:t>Firewalls</a:t>
            </a:r>
            <a:r>
              <a:rPr lang="en-US" dirty="0"/>
              <a:t> (which block incoming and/or outgoing traffic).</a:t>
            </a:r>
          </a:p>
          <a:p>
            <a:pPr lvl="1"/>
            <a:r>
              <a:rPr lang="en-US" dirty="0"/>
              <a:t>Firewalls can be configured to keep logs, which can serve as digital evidence.</a:t>
            </a:r>
          </a:p>
          <a:p>
            <a:r>
              <a:rPr lang="en-US" b="1" dirty="0"/>
              <a:t>Web proxies</a:t>
            </a:r>
            <a:r>
              <a:rPr lang="en-US" dirty="0"/>
              <a:t> (intermediary servers that support clients’ access to Web content).</a:t>
            </a:r>
          </a:p>
          <a:p>
            <a:pPr lvl="1"/>
            <a:r>
              <a:rPr lang="en-US" dirty="0"/>
              <a:t>An enterprise’s Web proxy can store Web surfing logs for the entire organization</a:t>
            </a:r>
            <a:r>
              <a:rPr lang="en-US" dirty="0" smtClean="0"/>
              <a:t>.</a:t>
            </a:r>
          </a:p>
          <a:p>
            <a:r>
              <a:rPr lang="en-US" b="1" dirty="0"/>
              <a:t>Application 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database, Web, e-mail, chat, and voicemail servers. These can be very important.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8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small software startup suspects that one of its employees, Faisal, has been transferring code to its competitors. So they started capturing packets from the network to determine whether it’s true.</a:t>
            </a:r>
          </a:p>
          <a:p>
            <a:r>
              <a:rPr lang="en-US" dirty="0"/>
              <a:t>From the captured data, you have to find out:</a:t>
            </a:r>
          </a:p>
          <a:p>
            <a:pPr lvl="1"/>
            <a:r>
              <a:rPr lang="en-US" dirty="0"/>
              <a:t>Online addresses and corresponding account credentials of the suspect, Faisal.</a:t>
            </a:r>
          </a:p>
          <a:p>
            <a:pPr lvl="1"/>
            <a:r>
              <a:rPr lang="en-US" dirty="0"/>
              <a:t>With whom did Faisal communicate? Provide their email address and identifications.</a:t>
            </a:r>
          </a:p>
          <a:p>
            <a:pPr lvl="1"/>
            <a:r>
              <a:rPr lang="en-US" dirty="0"/>
              <a:t>Extract transcripts of Faisal’s conversations.</a:t>
            </a:r>
          </a:p>
          <a:p>
            <a:pPr lvl="1"/>
            <a:r>
              <a:rPr lang="en-US" dirty="0"/>
              <a:t>If he has sent/received any files, recover them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0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smtp</a:t>
            </a:r>
            <a:r>
              <a:rPr lang="en-US" dirty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7-25 at 9.0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0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smtp</a:t>
            </a:r>
            <a:r>
              <a:rPr lang="en-US" dirty="0"/>
              <a:t>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14-07-25 at 7.4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19200"/>
            <a:ext cx="841248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2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file curving from </a:t>
            </a:r>
            <a:r>
              <a:rPr lang="en-US" dirty="0" err="1" smtClean="0"/>
              <a:t>smtp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4-07-25 at 7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143000"/>
            <a:ext cx="82905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8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file curving from </a:t>
            </a:r>
            <a:r>
              <a:rPr lang="en-US" dirty="0" err="1" smtClean="0"/>
              <a:t>smtp</a:t>
            </a:r>
            <a:endParaRPr lang="en-US" dirty="0"/>
          </a:p>
        </p:txBody>
      </p:sp>
      <p:pic>
        <p:nvPicPr>
          <p:cNvPr id="7" name="Picture 6" descr="Screen Shot 2014-07-25 at 7.42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83" y="990600"/>
            <a:ext cx="462143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r>
              <a:rPr lang="it-IT" dirty="0" err="1"/>
              <a:t>F</a:t>
            </a:r>
            <a:r>
              <a:rPr lang="it-IT" dirty="0" err="1" smtClean="0"/>
              <a:t>inding</a:t>
            </a:r>
            <a:r>
              <a:rPr lang="it-IT" dirty="0" smtClean="0"/>
              <a:t> </a:t>
            </a:r>
            <a:r>
              <a:rPr lang="it-IT" dirty="0" err="1" smtClean="0"/>
              <a:t>Browsing</a:t>
            </a:r>
            <a:r>
              <a:rPr lang="it-IT" dirty="0" smtClean="0"/>
              <a:t> </a:t>
            </a:r>
            <a:r>
              <a:rPr lang="it-IT" dirty="0" err="1"/>
              <a:t>H</a:t>
            </a:r>
            <a:r>
              <a:rPr lang="it-IT" dirty="0" err="1" smtClean="0"/>
              <a:t>istory</a:t>
            </a:r>
            <a:endParaRPr lang="it-IT" dirty="0" smtClean="0"/>
          </a:p>
        </p:txBody>
      </p:sp>
      <p:pic>
        <p:nvPicPr>
          <p:cNvPr id="3" name="Picture 2" descr="Screen Shot 2015-11-06 at 11.23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17700"/>
            <a:ext cx="6769100" cy="3009900"/>
          </a:xfrm>
          <a:prstGeom prst="rect">
            <a:avLst/>
          </a:prstGeom>
        </p:spPr>
      </p:pic>
      <p:pic>
        <p:nvPicPr>
          <p:cNvPr id="4" name="Picture 3" descr="Screen Shot 2015-11-06 at 11.21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62100"/>
            <a:ext cx="8305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0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 </a:t>
            </a:r>
            <a:r>
              <a:rPr lang="it-IT" dirty="0" err="1"/>
              <a:t>F</a:t>
            </a:r>
            <a:r>
              <a:rPr lang="it-IT" dirty="0" err="1" smtClean="0"/>
              <a:t>inding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/>
              <a:t>H</a:t>
            </a:r>
            <a:r>
              <a:rPr lang="it-IT" dirty="0" err="1" smtClean="0"/>
              <a:t>istory</a:t>
            </a:r>
            <a:endParaRPr lang="it-IT" dirty="0" smtClean="0"/>
          </a:p>
        </p:txBody>
      </p:sp>
      <p:pic>
        <p:nvPicPr>
          <p:cNvPr id="3" name="Picture 2" descr="Screen Shot 2015-11-06 at 11.23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17700"/>
            <a:ext cx="6769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0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What is Computer Forensics?</a:t>
            </a:r>
          </a:p>
        </p:txBody>
      </p:sp>
      <p:sp>
        <p:nvSpPr>
          <p:cNvPr id="614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Scientific process of preserving, identifying, extracting, documenting, and interpreting data on a computer</a:t>
            </a:r>
          </a:p>
          <a:p>
            <a:r>
              <a:rPr lang="en-US" smtClean="0"/>
              <a:t>Used to obtain potential legal evidence</a:t>
            </a:r>
          </a:p>
        </p:txBody>
      </p:sp>
    </p:spTree>
    <p:extLst>
      <p:ext uri="{BB962C8B-B14F-4D97-AF65-F5344CB8AC3E}">
        <p14:creationId xmlns:p14="http://schemas.microsoft.com/office/powerpoint/2010/main" val="281152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>
          <a:xfrm>
            <a:off x="456625" y="274954"/>
            <a:ext cx="8402166" cy="51103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Computer Forensics Procedures</a:t>
            </a:r>
          </a:p>
        </p:txBody>
      </p:sp>
      <p:sp>
        <p:nvSpPr>
          <p:cNvPr id="45" name="Rettangolo arrotondato 44"/>
          <p:cNvSpPr/>
          <p:nvPr/>
        </p:nvSpPr>
        <p:spPr bwMode="auto">
          <a:xfrm>
            <a:off x="2535658" y="1032138"/>
            <a:ext cx="3892580" cy="1225074"/>
          </a:xfrm>
          <a:prstGeom prst="roundRect">
            <a:avLst/>
          </a:prstGeom>
          <a:solidFill>
            <a:schemeClr val="accent6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82945" tIns="0" rIns="82945" bIns="130622" anchor="ctr"/>
          <a:lstStyle/>
          <a:p>
            <a:pPr algn="ctr" eaLnBrk="0" hangingPunct="0">
              <a:lnSpc>
                <a:spcPts val="726"/>
              </a:lnSpc>
              <a:defRPr/>
            </a:pPr>
            <a:endParaRPr lang="en-US" sz="2200" b="1" kern="0" dirty="0">
              <a:solidFill>
                <a:sysClr val="windowText" lastClr="000000"/>
              </a:solidFill>
            </a:endParaRPr>
          </a:p>
          <a:p>
            <a:pPr algn="ctr" eaLnBrk="0" hangingPunct="0">
              <a:defRPr/>
            </a:pPr>
            <a:r>
              <a:rPr lang="en-US" sz="2900" b="1" dirty="0"/>
              <a:t>The Forensic Paradigm </a:t>
            </a:r>
            <a:endParaRPr lang="en-US" sz="2900" b="1" kern="0" dirty="0">
              <a:solidFill>
                <a:sysClr val="window" lastClr="FFFFFF"/>
              </a:solidFill>
            </a:endParaRPr>
          </a:p>
        </p:txBody>
      </p:sp>
      <p:sp>
        <p:nvSpPr>
          <p:cNvPr id="49" name="Arrotonda angolo stesso lato rettangolo 48"/>
          <p:cNvSpPr/>
          <p:nvPr/>
        </p:nvSpPr>
        <p:spPr bwMode="auto">
          <a:xfrm rot="10800000">
            <a:off x="263604" y="4118543"/>
            <a:ext cx="1840900" cy="2290318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 bwMode="auto">
          <a:xfrm>
            <a:off x="229033" y="4141581"/>
            <a:ext cx="1933089" cy="1367099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 marL="108002" indent="-108002">
              <a:lnSpc>
                <a:spcPts val="1996"/>
              </a:lnSpc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Identify specific objects that store important data for the case analysis</a:t>
            </a:r>
          </a:p>
        </p:txBody>
      </p:sp>
      <p:sp>
        <p:nvSpPr>
          <p:cNvPr id="57" name="Arrotonda angolo stesso lato rettangolo 56"/>
          <p:cNvSpPr/>
          <p:nvPr/>
        </p:nvSpPr>
        <p:spPr>
          <a:xfrm rot="10800000">
            <a:off x="2388272" y="4119983"/>
            <a:ext cx="1924446" cy="2288879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58" name="CasellaDiTesto 57"/>
          <p:cNvSpPr txBox="1"/>
          <p:nvPr/>
        </p:nvSpPr>
        <p:spPr>
          <a:xfrm>
            <a:off x="2343566" y="4141581"/>
            <a:ext cx="2033972" cy="2135001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 marL="108002" indent="-108002">
              <a:lnSpc>
                <a:spcPts val="1996"/>
              </a:lnSpc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Establish a chain of custody and document all steps to prove that the collected data remains intact and unaltered </a:t>
            </a:r>
          </a:p>
        </p:txBody>
      </p:sp>
      <p:sp>
        <p:nvSpPr>
          <p:cNvPr id="61" name="Arrotonda angolo stesso lato rettangolo 60"/>
          <p:cNvSpPr/>
          <p:nvPr/>
        </p:nvSpPr>
        <p:spPr bwMode="auto">
          <a:xfrm rot="10800000">
            <a:off x="4644023" y="4150213"/>
            <a:ext cx="1840900" cy="2290318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 bwMode="auto">
          <a:xfrm>
            <a:off x="4572000" y="4141581"/>
            <a:ext cx="1984960" cy="2135001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 marL="108002" indent="-108002">
              <a:lnSpc>
                <a:spcPts val="1996"/>
              </a:lnSpc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Determine the type of information stored on digital evidence and conduct a thorough analysis of the media</a:t>
            </a:r>
          </a:p>
        </p:txBody>
      </p:sp>
      <p:sp>
        <p:nvSpPr>
          <p:cNvPr id="67" name="Arrotonda angolo stesso lato rettangolo 66"/>
          <p:cNvSpPr/>
          <p:nvPr/>
        </p:nvSpPr>
        <p:spPr bwMode="auto">
          <a:xfrm rot="10800000">
            <a:off x="6784537" y="4150213"/>
            <a:ext cx="1839460" cy="2290318"/>
          </a:xfrm>
          <a:prstGeom prst="round2Same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945" tIns="41473" rIns="82945" bIns="41473" anchor="ctr"/>
          <a:lstStyle/>
          <a:p>
            <a:pPr algn="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68" name="CasellaDiTesto 67"/>
          <p:cNvSpPr txBox="1"/>
          <p:nvPr/>
        </p:nvSpPr>
        <p:spPr bwMode="auto">
          <a:xfrm>
            <a:off x="6861595" y="4141581"/>
            <a:ext cx="1685343" cy="851231"/>
          </a:xfrm>
          <a:prstGeom prst="rect">
            <a:avLst/>
          </a:prstGeom>
          <a:noFill/>
        </p:spPr>
        <p:txBody>
          <a:bodyPr lIns="82945" tIns="41473" rIns="82945" bIns="41473">
            <a:spAutoFit/>
          </a:bodyPr>
          <a:lstStyle/>
          <a:p>
            <a:pPr marL="108002" indent="-108002">
              <a:lnSpc>
                <a:spcPts val="1996"/>
              </a:lnSpc>
              <a:buFont typeface="Arial" pitchFamily="34" charset="0"/>
              <a:buChar char="•"/>
              <a:defRPr/>
            </a:pPr>
            <a:r>
              <a:rPr lang="en-US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Prepare and deliver an official report</a:t>
            </a:r>
          </a:p>
        </p:txBody>
      </p:sp>
      <p:cxnSp>
        <p:nvCxnSpPr>
          <p:cNvPr id="70" name="Connettore 2 15"/>
          <p:cNvCxnSpPr>
            <a:cxnSpLocks noChangeShapeType="1"/>
          </p:cNvCxnSpPr>
          <p:nvPr/>
        </p:nvCxnSpPr>
        <p:spPr bwMode="auto">
          <a:xfrm rot="5400000">
            <a:off x="3027323" y="2659563"/>
            <a:ext cx="665071" cy="1441"/>
          </a:xfrm>
          <a:prstGeom prst="straightConnector1">
            <a:avLst/>
          </a:prstGeom>
          <a:noFill/>
          <a:ln w="60325" cap="sq" algn="ctr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med" len="med"/>
          </a:ln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2515724" y="3105164"/>
            <a:ext cx="1689653" cy="103909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82945" tIns="41473" rIns="82945" bIns="41473" anchor="ctr"/>
          <a:lstStyle/>
          <a:p>
            <a:pPr marL="210243" indent="-210243" algn="ctr" eaLnBrk="0" hangingPunct="0">
              <a:defRPr/>
            </a:pPr>
            <a:r>
              <a:rPr lang="en-US" sz="2200" b="1" kern="0" dirty="0"/>
              <a:t>Collection</a:t>
            </a:r>
          </a:p>
        </p:txBody>
      </p:sp>
      <p:sp>
        <p:nvSpPr>
          <p:cNvPr id="73" name="Connettore 1 3"/>
          <p:cNvSpPr>
            <a:spLocks noChangeAspect="1"/>
          </p:cNvSpPr>
          <p:nvPr/>
        </p:nvSpPr>
        <p:spPr bwMode="auto">
          <a:xfrm rot="5573599">
            <a:off x="5788111" y="3139788"/>
            <a:ext cx="2529283" cy="92823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150" y="1098561"/>
                </a:moveTo>
                <a:arcTo wR="1411615" hR="1411615" stAng="11568779" swAng="2097159"/>
              </a:path>
            </a:pathLst>
          </a:custGeom>
          <a:noFill/>
          <a:ln w="635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tailEnd type="arrow"/>
          </a:ln>
          <a:effectLst/>
          <a:scene3d>
            <a:camera prst="orthographicFront"/>
            <a:lightRig rig="flat" dir="t"/>
          </a:scene3d>
          <a:sp3d z="-40000" prstMaterial="matte"/>
        </p:spPr>
      </p: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6859637" y="3105292"/>
            <a:ext cx="1689262" cy="1038842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82945" tIns="41473" rIns="82945" bIns="41473" anchor="ctr"/>
          <a:lstStyle/>
          <a:p>
            <a:pPr algn="ctr">
              <a:defRPr/>
            </a:pPr>
            <a:r>
              <a:rPr lang="en-US" sz="2200" b="1" dirty="0"/>
              <a:t>Reporting</a:t>
            </a:r>
          </a:p>
        </p:txBody>
      </p:sp>
      <p:sp>
        <p:nvSpPr>
          <p:cNvPr id="76" name="Rectangle 27"/>
          <p:cNvSpPr>
            <a:spLocks noChangeArrowheads="1"/>
          </p:cNvSpPr>
          <p:nvPr/>
        </p:nvSpPr>
        <p:spPr bwMode="auto">
          <a:xfrm>
            <a:off x="4719653" y="3105100"/>
            <a:ext cx="1689653" cy="103922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82945" tIns="41473" rIns="82945" bIns="41473" anchor="ctr"/>
          <a:lstStyle/>
          <a:p>
            <a:pPr marL="210243" indent="-210243" algn="ctr" eaLnBrk="0" hangingPunct="0">
              <a:defRPr/>
            </a:pPr>
            <a:r>
              <a:rPr lang="en-US" sz="2200" b="1" kern="0" dirty="0"/>
              <a:t>Analysis and </a:t>
            </a:r>
          </a:p>
          <a:p>
            <a:pPr marL="210243" indent="-210243" algn="ctr" eaLnBrk="0" hangingPunct="0">
              <a:defRPr/>
            </a:pPr>
            <a:r>
              <a:rPr lang="en-US" sz="2200" b="1" kern="0" dirty="0"/>
              <a:t>Evaluation</a:t>
            </a:r>
          </a:p>
        </p:txBody>
      </p:sp>
      <p:cxnSp>
        <p:nvCxnSpPr>
          <p:cNvPr id="77" name="Connettore 2 15"/>
          <p:cNvCxnSpPr>
            <a:cxnSpLocks noChangeShapeType="1"/>
          </p:cNvCxnSpPr>
          <p:nvPr/>
        </p:nvCxnSpPr>
        <p:spPr bwMode="auto">
          <a:xfrm rot="5400000">
            <a:off x="5232658" y="2659563"/>
            <a:ext cx="665071" cy="1440"/>
          </a:xfrm>
          <a:prstGeom prst="straightConnector1">
            <a:avLst/>
          </a:prstGeom>
          <a:noFill/>
          <a:ln w="60325" cap="sq" algn="ctr">
            <a:solidFill>
              <a:schemeClr val="accent5">
                <a:lumMod val="40000"/>
                <a:lumOff val="60000"/>
              </a:schemeClr>
            </a:solidFill>
            <a:round/>
            <a:headEnd/>
            <a:tailEnd type="arrow" w="med" len="med"/>
          </a:ln>
        </p:spPr>
      </p:cxnSp>
      <p:sp>
        <p:nvSpPr>
          <p:cNvPr id="79" name="Connettore 1 3"/>
          <p:cNvSpPr>
            <a:spLocks noChangeAspect="1"/>
          </p:cNvSpPr>
          <p:nvPr/>
        </p:nvSpPr>
        <p:spPr bwMode="auto">
          <a:xfrm rot="5185870" flipV="1">
            <a:off x="736201" y="2914950"/>
            <a:ext cx="1851146" cy="6796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150" y="1098561"/>
                </a:moveTo>
                <a:arcTo wR="1411615" hR="1411615" stAng="11568779" swAng="2097159"/>
              </a:path>
            </a:pathLst>
          </a:custGeom>
          <a:noFill/>
          <a:ln w="635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tailEnd type="arrow"/>
          </a:ln>
          <a:effectLst/>
          <a:scene3d>
            <a:camera prst="orthographicFront"/>
            <a:lightRig rig="flat" dir="t"/>
          </a:scene3d>
          <a:sp3d z="-40000" prstMaterial="matte"/>
        </p:spPr>
      </p: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345709" y="3105370"/>
            <a:ext cx="1689653" cy="103868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 r="-100000" b="-100000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82945" tIns="41473" rIns="82945" bIns="41473" anchor="ctr"/>
          <a:lstStyle/>
          <a:p>
            <a:pPr marL="210243" indent="-210243" algn="ctr" eaLnBrk="0" hangingPunct="0">
              <a:defRPr/>
            </a:pPr>
            <a:r>
              <a:rPr lang="en-US" sz="2200" b="1" kern="0" dirty="0"/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29911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>
          <a:xfrm>
            <a:off x="456625" y="274954"/>
            <a:ext cx="8328703" cy="1143000"/>
          </a:xfrm>
        </p:spPr>
        <p:txBody>
          <a:bodyPr/>
          <a:lstStyle/>
          <a:p>
            <a:r>
              <a:rPr lang="it-IT" smtClean="0"/>
              <a:t>Identification: Common Mistakes …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456625" y="1226493"/>
            <a:ext cx="8230752" cy="4525935"/>
          </a:xfrm>
        </p:spPr>
        <p:txBody>
          <a:bodyPr/>
          <a:lstStyle/>
          <a:p>
            <a:r>
              <a:rPr lang="en-US" sz="2900" dirty="0"/>
              <a:t>You are the investigator, which objects do you think will be useful for investigations?</a:t>
            </a:r>
          </a:p>
          <a:p>
            <a:pPr marL="923054" lvl="1" indent="-466567">
              <a:buFont typeface="Calibri" pitchFamily="34" charset="0"/>
              <a:buAutoNum type="arabicPeriod"/>
            </a:pPr>
            <a:r>
              <a:rPr lang="en-US" sz="2500" dirty="0"/>
              <a:t>Computer (case and power supply)</a:t>
            </a:r>
          </a:p>
          <a:p>
            <a:pPr marL="923054" lvl="1" indent="-466567">
              <a:buFont typeface="Calibri" pitchFamily="34" charset="0"/>
              <a:buAutoNum type="arabicPeriod"/>
            </a:pPr>
            <a:r>
              <a:rPr lang="en-US" sz="2500" dirty="0"/>
              <a:t>Just the hard drive (without computer)</a:t>
            </a:r>
          </a:p>
          <a:p>
            <a:pPr marL="923054" lvl="1" indent="-466567">
              <a:buFont typeface="Calibri" pitchFamily="34" charset="0"/>
              <a:buAutoNum type="arabicPeriod"/>
            </a:pPr>
            <a:r>
              <a:rPr lang="en-US" sz="2500" dirty="0"/>
              <a:t>Monitor</a:t>
            </a:r>
          </a:p>
          <a:p>
            <a:pPr marL="923054" lvl="1" indent="-466567">
              <a:buFont typeface="Calibri" pitchFamily="34" charset="0"/>
              <a:buAutoNum type="arabicPeriod"/>
            </a:pPr>
            <a:r>
              <a:rPr lang="en-US" sz="2500" dirty="0"/>
              <a:t>Keyboard and mouse</a:t>
            </a:r>
          </a:p>
          <a:p>
            <a:pPr marL="923054" lvl="1" indent="-466567">
              <a:buFont typeface="Calibri" pitchFamily="34" charset="0"/>
              <a:buAutoNum type="arabicPeriod"/>
            </a:pPr>
            <a:r>
              <a:rPr lang="en-US" sz="2500" dirty="0"/>
              <a:t>Media (CD, DVD, USB drives, etc.)</a:t>
            </a:r>
          </a:p>
          <a:p>
            <a:pPr marL="923054" lvl="1" indent="-466567">
              <a:buFont typeface="Calibri" pitchFamily="34" charset="0"/>
              <a:buAutoNum type="arabicPeriod"/>
            </a:pPr>
            <a:r>
              <a:rPr lang="en-US" sz="2500" dirty="0"/>
              <a:t>Printer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05096" y="5061423"/>
            <a:ext cx="6482042" cy="10364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945" tIns="82945" rIns="82945" bIns="82945" anchor="ctr"/>
          <a:lstStyle/>
          <a:p>
            <a:pPr marL="33121" algn="ctr" defTabSz="829194">
              <a:lnSpc>
                <a:spcPct val="93000"/>
              </a:lnSpc>
              <a:spcBef>
                <a:spcPts val="1134"/>
              </a:spcBef>
              <a:tabLst>
                <a:tab pos="33121" algn="l"/>
                <a:tab pos="862573" algn="l"/>
                <a:tab pos="1692025" algn="l"/>
                <a:tab pos="2521478" algn="l"/>
                <a:tab pos="3350930" algn="l"/>
                <a:tab pos="4180382" algn="l"/>
                <a:tab pos="5009834" algn="l"/>
                <a:tab pos="5839287" algn="l"/>
                <a:tab pos="6668739" algn="l"/>
                <a:tab pos="7498191" algn="l"/>
                <a:tab pos="8327643" algn="l"/>
                <a:tab pos="9157096" algn="l"/>
              </a:tabLst>
              <a:defRPr/>
            </a:pPr>
            <a:r>
              <a:rPr lang="en-GB" sz="2900" dirty="0">
                <a:solidFill>
                  <a:schemeClr val="bg2">
                    <a:lumMod val="75000"/>
                  </a:schemeClr>
                </a:solidFill>
                <a:cs typeface="Times New Roman" pitchFamily="18" charset="0"/>
                <a:sym typeface="Arial" charset="0"/>
              </a:rPr>
              <a:t>Digital forensics does not replace traditional forensic analysis</a:t>
            </a:r>
          </a:p>
        </p:txBody>
      </p:sp>
      <p:sp>
        <p:nvSpPr>
          <p:cNvPr id="5" name="CasellaDiTesto 7"/>
          <p:cNvSpPr txBox="1">
            <a:spLocks noChangeArrowheads="1"/>
          </p:cNvSpPr>
          <p:nvPr/>
        </p:nvSpPr>
        <p:spPr bwMode="auto">
          <a:xfrm>
            <a:off x="235212" y="6279302"/>
            <a:ext cx="8770088" cy="42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>
              <a:defRPr/>
            </a:pPr>
            <a:r>
              <a:rPr lang="it-IT" sz="2200" dirty="0"/>
              <a:t>Any action that modifies the crime scene could invalidate evidence in court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88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Collection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idx="1"/>
          </p:nvPr>
        </p:nvSpPr>
        <p:spPr>
          <a:xfrm>
            <a:off x="456625" y="1494249"/>
            <a:ext cx="8230752" cy="452593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To collect computer evidence, </a:t>
            </a:r>
            <a:r>
              <a:rPr lang="en-US" sz="3300" dirty="0"/>
              <a:t>care must be taken not to change the </a:t>
            </a:r>
            <a:r>
              <a:rPr lang="en-US" sz="3300" dirty="0" smtClean="0"/>
              <a:t>evidence. </a:t>
            </a:r>
          </a:p>
          <a:p>
            <a:pPr lvl="1">
              <a:defRPr/>
            </a:pPr>
            <a:r>
              <a:rPr lang="en-US" dirty="0" smtClean="0"/>
              <a:t>Imaging </a:t>
            </a:r>
            <a:r>
              <a:rPr lang="en-US" dirty="0" smtClean="0"/>
              <a:t>media using a write-blocking tool to ensure the suspect device is not be modified</a:t>
            </a:r>
          </a:p>
          <a:p>
            <a:pPr lvl="1">
              <a:defRPr/>
            </a:pPr>
            <a:r>
              <a:rPr lang="en-US" dirty="0" smtClean="0"/>
              <a:t>Establishing and maintaining the </a:t>
            </a:r>
            <a:r>
              <a:rPr lang="en-US" dirty="0" smtClean="0">
                <a:solidFill>
                  <a:schemeClr val="accent6"/>
                </a:solidFill>
              </a:rPr>
              <a:t>chain of custody</a:t>
            </a:r>
          </a:p>
          <a:p>
            <a:pPr lvl="1">
              <a:defRPr/>
            </a:pPr>
            <a:r>
              <a:rPr lang="en-US" dirty="0" smtClean="0"/>
              <a:t>Documenting everything that has been done</a:t>
            </a:r>
          </a:p>
          <a:p>
            <a:pPr lvl="1">
              <a:defRPr/>
            </a:pPr>
            <a:r>
              <a:rPr lang="en-US" dirty="0" smtClean="0"/>
              <a:t>Using only tools and methods that have been tested and evaluated to validate their accuracy and reliability</a:t>
            </a:r>
          </a:p>
          <a:p>
            <a:pPr>
              <a:defRPr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5050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1968</Words>
  <Application>Microsoft Macintosh PowerPoint</Application>
  <PresentationFormat>On-screen Show (4:3)</PresentationFormat>
  <Paragraphs>241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Lecture 22 – Forensics</vt:lpstr>
      <vt:lpstr> Forensics Investigations</vt:lpstr>
      <vt:lpstr> Example Case</vt:lpstr>
      <vt:lpstr> Finding Browsing History</vt:lpstr>
      <vt:lpstr> Finding Search History</vt:lpstr>
      <vt:lpstr>What is Computer Forensics?</vt:lpstr>
      <vt:lpstr>Computer Forensics Procedures</vt:lpstr>
      <vt:lpstr>Identification: Common Mistakes …</vt:lpstr>
      <vt:lpstr>Collection</vt:lpstr>
      <vt:lpstr>Forensic Constraints</vt:lpstr>
      <vt:lpstr>Image Evidence: Laptop</vt:lpstr>
      <vt:lpstr>Why Use Images</vt:lpstr>
      <vt:lpstr>Collection: Common Mistakes …</vt:lpstr>
      <vt:lpstr>HotPlug!</vt:lpstr>
      <vt:lpstr>Analysis and Evaluation</vt:lpstr>
      <vt:lpstr>Where is the Evidence?</vt:lpstr>
      <vt:lpstr>How to Hide Data?</vt:lpstr>
      <vt:lpstr>Hidden Data in the Hard Drive Slack Space</vt:lpstr>
      <vt:lpstr>Disk Wiping</vt:lpstr>
      <vt:lpstr>File Carving: NTFS</vt:lpstr>
      <vt:lpstr>File Carving</vt:lpstr>
      <vt:lpstr>Digital Forensics Tools</vt:lpstr>
      <vt:lpstr>Why Create a Duplicate Image?</vt:lpstr>
      <vt:lpstr>Bitstream vs. Backups</vt:lpstr>
      <vt:lpstr>Reporting</vt:lpstr>
      <vt:lpstr>Anti-Forensic and Data Security</vt:lpstr>
      <vt:lpstr>Privacy Through Media Destruction</vt:lpstr>
      <vt:lpstr>Solid-state drives (SSD)</vt:lpstr>
      <vt:lpstr>Network Forensics</vt:lpstr>
      <vt:lpstr>Challenges of Network Forensics</vt:lpstr>
      <vt:lpstr> Sources of Network Based Evidence</vt:lpstr>
      <vt:lpstr> Sources of Network Based Evidence</vt:lpstr>
      <vt:lpstr> Sources of Network Based Evidence</vt:lpstr>
      <vt:lpstr> A case study</vt:lpstr>
      <vt:lpstr> smtp analysis</vt:lpstr>
      <vt:lpstr> smtp analysis</vt:lpstr>
      <vt:lpstr> file curving from smtp</vt:lpstr>
      <vt:lpstr> file curving from smtp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 and Authentication</dc:title>
  <dc:creator>Eric</dc:creator>
  <cp:lastModifiedBy>Syed Faisal Hasan</cp:lastModifiedBy>
  <cp:revision>81</cp:revision>
  <dcterms:created xsi:type="dcterms:W3CDTF">2015-03-30T02:38:51Z</dcterms:created>
  <dcterms:modified xsi:type="dcterms:W3CDTF">2015-11-06T19:03:44Z</dcterms:modified>
</cp:coreProperties>
</file>