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357" r:id="rId2"/>
    <p:sldId id="281" r:id="rId3"/>
    <p:sldId id="282" r:id="rId4"/>
    <p:sldId id="283" r:id="rId5"/>
    <p:sldId id="284" r:id="rId6"/>
    <p:sldId id="285" r:id="rId7"/>
    <p:sldId id="286" r:id="rId8"/>
    <p:sldId id="287" r:id="rId9"/>
    <p:sldId id="288" r:id="rId10"/>
    <p:sldId id="289" r:id="rId11"/>
    <p:sldId id="290" r:id="rId12"/>
    <p:sldId id="291" r:id="rId13"/>
    <p:sldId id="361" r:id="rId14"/>
    <p:sldId id="292" r:id="rId15"/>
    <p:sldId id="293" r:id="rId16"/>
    <p:sldId id="294" r:id="rId17"/>
    <p:sldId id="296" r:id="rId18"/>
    <p:sldId id="298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2" r:id="rId27"/>
  </p:sldIdLst>
  <p:sldSz cx="6858000" cy="9144000" type="screen4x3"/>
  <p:notesSz cx="9220200" cy="6934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940" autoAdjust="0"/>
  </p:normalViewPr>
  <p:slideViewPr>
    <p:cSldViewPr>
      <p:cViewPr varScale="1">
        <p:scale>
          <a:sx n="130" d="100"/>
          <a:sy n="130" d="100"/>
        </p:scale>
        <p:origin x="-4320" y="-12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142" d="100"/>
          <a:sy n="142" d="100"/>
        </p:scale>
        <p:origin x="-1906" y="-82"/>
      </p:cViewPr>
      <p:guideLst>
        <p:guide orient="horz" pos="2184"/>
        <p:guide pos="29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notesMaster" Target="notesMasters/notesMaster1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printerSettings" Target="printerSettings/printerSettings1.bin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theme" Target="theme/theme1.xml"/><Relationship Id="rId34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223180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56D3BB21-9655-4972-A63B-5DD70F0409DE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6585885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223180" y="6585885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B5ADEE34-6DED-4B2C-8EDC-FB60E69D0B9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4998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22646" y="0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/>
          <a:lstStyle>
            <a:lvl1pPr algn="r">
              <a:defRPr sz="1200"/>
            </a:lvl1pPr>
          </a:lstStyle>
          <a:p>
            <a:fld id="{C7C915FD-9815-4A51-81C5-B8115E7A8CEA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461963"/>
            <a:ext cx="3929063" cy="5238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309" tIns="46154" rIns="92309" bIns="46154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4610100" y="462280"/>
            <a:ext cx="4149090" cy="5951855"/>
          </a:xfrm>
          <a:prstGeom prst="rect">
            <a:avLst/>
          </a:prstGeom>
        </p:spPr>
        <p:txBody>
          <a:bodyPr vert="horz" lIns="92309" tIns="46154" rIns="92309" bIns="46154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86287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22646" y="6586287"/>
            <a:ext cx="3995420" cy="346710"/>
          </a:xfrm>
          <a:prstGeom prst="rect">
            <a:avLst/>
          </a:prstGeom>
        </p:spPr>
        <p:txBody>
          <a:bodyPr vert="horz" lIns="92309" tIns="46154" rIns="92309" bIns="46154" rtlCol="0" anchor="b"/>
          <a:lstStyle>
            <a:lvl1pPr algn="r">
              <a:defRPr sz="1200"/>
            </a:lvl1pPr>
          </a:lstStyle>
          <a:p>
            <a:fld id="{80EF120E-EEF2-4965-96F5-DE3864F37C1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847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1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Caution:</a:t>
            </a:r>
            <a:r>
              <a:rPr lang="en-US" dirty="0" smtClean="0"/>
              <a:t> if message ends at block boundary, have to add whole block of padding.</a:t>
            </a:r>
            <a:br>
              <a:rPr lang="en-US" dirty="0" smtClean="0"/>
            </a:br>
            <a:r>
              <a:rPr lang="en-US" dirty="0" smtClean="0"/>
              <a:t>Otherwise might be tricked into interpreting end of message as padding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11</a:t>
            </a:fld>
            <a:endParaRPr 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Disadvantages of ECB mode:</a:t>
            </a:r>
          </a:p>
          <a:p>
            <a:pPr lvl="1">
              <a:buNone/>
            </a:pPr>
            <a:r>
              <a:rPr lang="en-US" dirty="0" smtClean="0"/>
              <a:t>- Same plaintext yields same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(at block and message level)</a:t>
            </a:r>
          </a:p>
          <a:p>
            <a:pPr lvl="1">
              <a:buNone/>
            </a:pPr>
            <a:r>
              <a:rPr lang="en-US" dirty="0" smtClean="0"/>
              <a:t>- </a:t>
            </a:r>
            <a:r>
              <a:rPr lang="en-US" dirty="0" err="1" smtClean="0"/>
              <a:t>Rearrangeable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>
              <a:buNone/>
            </a:pPr>
            <a:r>
              <a:rPr lang="en-US" b="1" dirty="0" smtClean="0"/>
              <a:t>Disadvantages of ECB mode:</a:t>
            </a:r>
          </a:p>
          <a:p>
            <a:pPr lvl="1">
              <a:buNone/>
            </a:pPr>
            <a:r>
              <a:rPr lang="en-US" dirty="0" smtClean="0"/>
              <a:t>- Same plaintext yields same </a:t>
            </a:r>
            <a:r>
              <a:rPr lang="en-US" dirty="0" err="1" smtClean="0"/>
              <a:t>ciphertext</a:t>
            </a:r>
            <a:r>
              <a:rPr lang="en-US" dirty="0" smtClean="0"/>
              <a:t> </a:t>
            </a:r>
          </a:p>
          <a:p>
            <a:pPr lvl="1">
              <a:buNone/>
            </a:pPr>
            <a:r>
              <a:rPr lang="en-US" dirty="0" smtClean="0"/>
              <a:t>(at block and message level)</a:t>
            </a:r>
          </a:p>
          <a:p>
            <a:pPr lvl="1">
              <a:buNone/>
            </a:pPr>
            <a:r>
              <a:rPr lang="en-US" dirty="0" smtClean="0"/>
              <a:t>- </a:t>
            </a:r>
            <a:r>
              <a:rPr lang="en-US" dirty="0" err="1" smtClean="0"/>
              <a:t>Rearrangeable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13</a:t>
            </a:fld>
            <a:endParaRPr 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 smtClean="0"/>
              <a:t>Lame-CBC</a:t>
            </a:r>
          </a:p>
          <a:p>
            <a:pPr lvl="1"/>
            <a:r>
              <a:rPr lang="en-US" dirty="0" smtClean="0"/>
              <a:t>pro: same plaintext yields different ciphertext</a:t>
            </a:r>
          </a:p>
          <a:p>
            <a:pPr lvl="1"/>
            <a:r>
              <a:rPr lang="en-US" dirty="0" smtClean="0"/>
              <a:t>con: ciphertext is 2x size of plaintext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14</a:t>
            </a:fld>
            <a:endParaRPr 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space-efficient?</a:t>
            </a:r>
          </a:p>
          <a:p>
            <a:r>
              <a:rPr lang="en-US" dirty="0" smtClean="0"/>
              <a:t>Clearly we need to add something to make same pt yield diff. ct</a:t>
            </a:r>
          </a:p>
          <a:p>
            <a:r>
              <a:rPr lang="en-US" dirty="0" smtClean="0"/>
              <a:t>Here we only add one block</a:t>
            </a:r>
          </a:p>
          <a:p>
            <a:endParaRPr lang="en-US" dirty="0" smtClean="0">
              <a:solidFill>
                <a:schemeClr val="accent5"/>
              </a:solidFill>
            </a:endParaRP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15</a:t>
            </a:fld>
            <a:endParaRPr 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Use non-repeating message_id to prevent</a:t>
            </a:r>
            <a:r>
              <a:rPr lang="en-US" baseline="0" dirty="0" smtClean="0"/>
              <a:t> pad reuse style attack.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16</a:t>
            </a:fld>
            <a:endParaRPr 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19</a:t>
            </a:fld>
            <a:endParaRPr 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20</a:t>
            </a:fld>
            <a:endParaRPr 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Notice what we’ve done: </a:t>
            </a:r>
          </a:p>
          <a:p>
            <a:r>
              <a:rPr lang="en-US" dirty="0"/>
              <a:t>Alice and Bob had </a:t>
            </a:r>
            <a:r>
              <a:rPr lang="en-US" i="1" dirty="0"/>
              <a:t>public conversation </a:t>
            </a:r>
            <a:r>
              <a:rPr lang="en-US" dirty="0"/>
              <a:t>to derive shared secret!  </a:t>
            </a:r>
          </a:p>
          <a:p>
            <a:r>
              <a:rPr lang="en-US" dirty="0"/>
              <a:t>it’s a very short conversation, too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lvl="1">
              <a:defRPr/>
            </a:pP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3</a:t>
            </a:fld>
            <a:endParaRPr 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We’ve been talking about confidentiality in terms of a passive eavesdropper, Eve</a:t>
            </a:r>
          </a:p>
          <a:p>
            <a:r>
              <a:rPr lang="en-US" dirty="0"/>
              <a:t>But some attacks can do more than listen in—remember Mallory, from our discussion of integrity?</a:t>
            </a:r>
          </a:p>
          <a:p>
            <a:r>
              <a:rPr lang="en-US" dirty="0"/>
              <a:t>* D-H can only give us confidentiality if we </a:t>
            </a:r>
            <a:r>
              <a:rPr lang="en-US" b="1" dirty="0"/>
              <a:t>already</a:t>
            </a:r>
            <a:r>
              <a:rPr lang="en-US" dirty="0"/>
              <a:t> have some assurance of integrity</a:t>
            </a:r>
          </a:p>
          <a:p>
            <a:endParaRPr lang="en-US" dirty="0"/>
          </a:p>
          <a:p>
            <a:r>
              <a:rPr lang="en-US" b="1" dirty="0"/>
              <a:t>chess story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        I know how to play chess against the two best players in the world, and beat one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play black vs. </a:t>
            </a:r>
            <a:r>
              <a:rPr lang="en-US" dirty="0" err="1"/>
              <a:t>Anand</a:t>
            </a:r>
            <a:r>
              <a:rPr lang="en-US" dirty="0"/>
              <a:t> on Board 1, white vs. </a:t>
            </a:r>
            <a:r>
              <a:rPr lang="en-US" dirty="0" err="1"/>
              <a:t>Carlsen</a:t>
            </a:r>
            <a:r>
              <a:rPr lang="en-US" dirty="0"/>
              <a:t> on Board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algorithm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wait for </a:t>
            </a:r>
            <a:r>
              <a:rPr lang="en-US" dirty="0" err="1"/>
              <a:t>Anand</a:t>
            </a:r>
            <a:r>
              <a:rPr lang="en-US" dirty="0"/>
              <a:t> to move on Board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copy </a:t>
            </a:r>
            <a:r>
              <a:rPr lang="en-US" dirty="0" err="1"/>
              <a:t>Anand’s</a:t>
            </a:r>
            <a:r>
              <a:rPr lang="en-US" dirty="0"/>
              <a:t> move on Board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wait for </a:t>
            </a:r>
            <a:r>
              <a:rPr lang="en-US" dirty="0" err="1"/>
              <a:t>Carlsen</a:t>
            </a:r>
            <a:r>
              <a:rPr lang="en-US" dirty="0"/>
              <a:t> to reply on Board 2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copy </a:t>
            </a:r>
            <a:r>
              <a:rPr lang="en-US" dirty="0" err="1"/>
              <a:t>Carlsen’s</a:t>
            </a:r>
            <a:r>
              <a:rPr lang="en-US" dirty="0"/>
              <a:t> reply on Board 1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etc.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</a:t>
            </a:r>
            <a:r>
              <a:rPr lang="en-US" dirty="0" err="1"/>
              <a:t>Anand</a:t>
            </a:r>
            <a:r>
              <a:rPr lang="en-US" dirty="0"/>
              <a:t> and </a:t>
            </a:r>
            <a:r>
              <a:rPr lang="en-US" dirty="0" err="1"/>
              <a:t>Carlsen</a:t>
            </a:r>
            <a:r>
              <a:rPr lang="en-US" dirty="0"/>
              <a:t> are really playing each other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but they both think they’re playing me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</a:t>
            </a:r>
            <a:r>
              <a:rPr lang="en-US" b="1" dirty="0"/>
              <a:t>moral of the story:</a:t>
            </a:r>
            <a:r>
              <a:rPr lang="en-US" dirty="0"/>
              <a:t> </a:t>
            </a:r>
          </a:p>
          <a:p>
            <a:r>
              <a:rPr lang="en-US" dirty="0" smtClean="0"/>
              <a:t>	</a:t>
            </a:r>
            <a:r>
              <a:rPr lang="en-US" dirty="0"/>
              <a:t>“in the middle” is a powerful place to be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	</a:t>
            </a:r>
            <a:r>
              <a:rPr lang="en-US" dirty="0"/>
              <a:t>shape the parties’ views of the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22</a:t>
            </a:fld>
            <a:endParaRPr 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Out-of-band communication</a:t>
            </a:r>
            <a:r>
              <a:rPr lang="en-US" dirty="0"/>
              <a:t> (e.g., SSH)</a:t>
            </a:r>
          </a:p>
          <a:p>
            <a:r>
              <a:rPr lang="en-US" dirty="0"/>
              <a:t>Example: I call you on the phone, confirm my key – works if we recognize each others’ voices</a:t>
            </a:r>
          </a:p>
          <a:p>
            <a:endParaRPr lang="en-US" dirty="0"/>
          </a:p>
          <a:p>
            <a:r>
              <a:rPr lang="en-US" b="1" dirty="0"/>
              <a:t>Physical contact </a:t>
            </a:r>
            <a:r>
              <a:rPr lang="en-US" dirty="0"/>
              <a:t>(e.g., smartcards)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24</a:t>
            </a:fld>
            <a:endParaRPr 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b="1" dirty="0" smtClean="0"/>
              <a:t>1. Each key should have only one purpose:</a:t>
            </a:r>
          </a:p>
          <a:p>
            <a:r>
              <a:rPr lang="en-US" dirty="0"/>
              <a:t>- diff RSA keys for signing, encrypting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diff symmetric keys for encrypting, </a:t>
            </a:r>
            <a:r>
              <a:rPr lang="en-US" dirty="0" err="1"/>
              <a:t>MACing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diff keys for Alice-&gt;Bob and Bob-&gt;Alice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diff keys for diff protocols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reason: prevent attacker from “repurposing” content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example: reflection attack</a:t>
            </a:r>
          </a:p>
          <a:p>
            <a:endParaRPr lang="en-US" dirty="0"/>
          </a:p>
          <a:p>
            <a:r>
              <a:rPr lang="en-US" b="1" dirty="0"/>
              <a:t>2. Vulnerability of a key increases…</a:t>
            </a:r>
          </a:p>
          <a:p>
            <a:r>
              <a:rPr lang="en-US" dirty="0"/>
              <a:t>consequences: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change your keys periodically, use session keys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take care to erase keys from memory when you’re done with them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don’t let your keys get swapped out to disk</a:t>
            </a:r>
          </a:p>
          <a:p>
            <a:endParaRPr lang="en-US" dirty="0" smtClean="0"/>
          </a:p>
          <a:p>
            <a:r>
              <a:rPr lang="en-US" b="1" dirty="0" smtClean="0"/>
              <a:t>3. Keep your keys far from the attacker</a:t>
            </a:r>
          </a:p>
          <a:p>
            <a:r>
              <a:rPr lang="en-US" dirty="0"/>
              <a:t>- memory of networked, unguarded PC: bad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memory of non-networked, guarded PC: not as bad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stored in tamper-resistant device: better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- stored in tamper resistant device, locked in safe: best</a:t>
            </a:r>
          </a:p>
          <a:p>
            <a:endParaRPr lang="en-US" dirty="0" smtClean="0"/>
          </a:p>
          <a:p>
            <a:r>
              <a:rPr lang="en-US" b="1" dirty="0" smtClean="0"/>
              <a:t>4.</a:t>
            </a:r>
            <a:r>
              <a:rPr lang="en-US" b="1" baseline="0" dirty="0" smtClean="0"/>
              <a:t> P</a:t>
            </a:r>
            <a:r>
              <a:rPr lang="en-US" b="1" dirty="0"/>
              <a:t>rotect yourself against compromise of old keys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- bad practice: Alice tells Bob, “Here’s the new key: ...” encrypted under old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baseline="0" dirty="0" smtClean="0"/>
              <a:t>     </a:t>
            </a:r>
            <a:r>
              <a:rPr lang="en-US" dirty="0"/>
              <a:t>adversary can record this, then attack old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get old key, then he can get new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worse yet: if long chain of keys, he can attack anyone, chain unravels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           chain as strong as its weakest link!</a:t>
            </a:r>
          </a:p>
          <a:p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b="1" dirty="0"/>
              <a:t>goal: “forward secrecy” 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dirty="0"/>
              <a:t>            learning old key doesn’t help adversary learn new key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how to do? </a:t>
            </a:r>
          </a:p>
          <a:p>
            <a:r>
              <a:rPr lang="en-US" dirty="0"/>
              <a:t>                – use Diffie-Hellman to negotiate a fresh secret</a:t>
            </a:r>
          </a:p>
          <a:p>
            <a:r>
              <a:rPr lang="en-US" dirty="0"/>
              <a:t>                - can use old key to provide integrity </a:t>
            </a:r>
          </a:p>
          <a:p>
            <a:r>
              <a:rPr lang="en-US" dirty="0" smtClean="0"/>
              <a:t>                         (</a:t>
            </a:r>
            <a:r>
              <a:rPr lang="en-US" dirty="0"/>
              <a:t>as long as attacker doesn’t know it today,</a:t>
            </a:r>
          </a:p>
          <a:p>
            <a:r>
              <a:rPr lang="en-US" dirty="0"/>
              <a:t>                           learning old key tomorrow won’t let attacker </a:t>
            </a:r>
          </a:p>
          <a:p>
            <a:r>
              <a:rPr lang="en-US" dirty="0" smtClean="0"/>
              <a:t>                             </a:t>
            </a:r>
            <a:r>
              <a:rPr lang="en-US" dirty="0"/>
              <a:t>discover new key)</a:t>
            </a:r>
          </a:p>
          <a:p>
            <a:r>
              <a:rPr lang="en-US" dirty="0"/>
              <a:t>  </a:t>
            </a:r>
          </a:p>
          <a:p>
            <a:r>
              <a:rPr lang="en-US" dirty="0"/>
              <a:t>       also: actively destroy old key when you’re done with it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/>
              <a:t>            find all copies, write zeroes over them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25</a:t>
            </a:fld>
            <a:endParaRPr 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461963"/>
            <a:ext cx="3929063" cy="52387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288429" lvl="1">
              <a:spcBef>
                <a:spcPts val="1817"/>
              </a:spcBef>
            </a:pPr>
            <a:r>
              <a:rPr lang="en-US" dirty="0" smtClean="0"/>
              <a:t>With a PRF, diff. inputs can generate same output</a:t>
            </a:r>
          </a:p>
          <a:p>
            <a:pPr marL="288429" lvl="1"/>
            <a:r>
              <a:rPr lang="en-US" dirty="0" smtClean="0"/>
              <a:t>Random functions will have </a:t>
            </a:r>
            <a:r>
              <a:rPr lang="en-US" i="1" dirty="0" smtClean="0"/>
              <a:t>collisions</a:t>
            </a:r>
            <a:r>
              <a:rPr lang="en-US" dirty="0" smtClean="0"/>
              <a:t>,  so will PRF</a:t>
            </a:r>
          </a:p>
          <a:p>
            <a:pPr lvl="1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7</a:t>
            </a:fld>
            <a:endParaRPr 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Design challenges:</a:t>
            </a:r>
          </a:p>
          <a:p>
            <a:r>
              <a:rPr lang="en-US" dirty="0" smtClean="0"/>
              <a:t>When designing a PRF: pile on the hairy nonlinearity; more is better </a:t>
            </a:r>
          </a:p>
          <a:p>
            <a:r>
              <a:rPr lang="en-US" dirty="0" smtClean="0"/>
              <a:t>However, can’t use that here, since need </a:t>
            </a:r>
            <a:r>
              <a:rPr lang="en-US" dirty="0" err="1" smtClean="0"/>
              <a:t>invertibility</a:t>
            </a:r>
            <a:r>
              <a:rPr lang="en-US" dirty="0" smtClean="0"/>
              <a:t>-with-key</a:t>
            </a:r>
          </a:p>
          <a:p>
            <a:endParaRPr lang="en-US" dirty="0" smtClean="0"/>
          </a:p>
          <a:p>
            <a:r>
              <a:rPr lang="en-US" dirty="0" smtClean="0"/>
              <a:t>Ideally, changing one bit of plaintext or key should change about half the bits of the </a:t>
            </a:r>
            <a:r>
              <a:rPr lang="en-US" dirty="0" err="1" smtClean="0"/>
              <a:t>ciphertext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Simple definition of nonlinear: </a:t>
            </a:r>
          </a:p>
          <a:p>
            <a:r>
              <a:rPr lang="en-US" baseline="0" dirty="0" smtClean="0"/>
              <a:t>     </a:t>
            </a:r>
            <a:r>
              <a:rPr lang="en-US" dirty="0" smtClean="0"/>
              <a:t>having no simple proportional relation between cause and effect</a:t>
            </a:r>
          </a:p>
          <a:p>
            <a:endParaRPr lang="en-US" dirty="0" smtClean="0"/>
          </a:p>
          <a:p>
            <a:r>
              <a:rPr lang="en-US" dirty="0" smtClean="0"/>
              <a:t>Confusion means that each character of the </a:t>
            </a:r>
            <a:r>
              <a:rPr lang="en-US" dirty="0" err="1" smtClean="0"/>
              <a:t>ciphertext</a:t>
            </a:r>
            <a:r>
              <a:rPr lang="en-US" dirty="0" smtClean="0"/>
              <a:t> should depend on several parts of the key. Diffusion means that if we change a character of the plaintext, then several characters of the </a:t>
            </a:r>
            <a:r>
              <a:rPr lang="en-US" dirty="0" err="1" smtClean="0"/>
              <a:t>ciphertext</a:t>
            </a:r>
            <a:r>
              <a:rPr lang="en-US" dirty="0" smtClean="0"/>
              <a:t> should change, and similarly, if we change a character of the </a:t>
            </a:r>
            <a:r>
              <a:rPr lang="en-US" dirty="0" err="1" smtClean="0"/>
              <a:t>ciphertext</a:t>
            </a:r>
            <a:r>
              <a:rPr lang="en-US" dirty="0" smtClean="0"/>
              <a:t>, then several characters of the plaintext should change.[1]</a:t>
            </a:r>
          </a:p>
          <a:p>
            <a:endParaRPr lang="en-US" dirty="0" smtClean="0"/>
          </a:p>
          <a:p>
            <a:r>
              <a:rPr lang="en-US" dirty="0" smtClean="0"/>
              <a:t>In Shannon's original definitions, confusion refers to making the relationship between the </a:t>
            </a:r>
            <a:r>
              <a:rPr lang="en-US" dirty="0" err="1" smtClean="0"/>
              <a:t>ciphertext</a:t>
            </a:r>
            <a:r>
              <a:rPr lang="en-US" dirty="0" smtClean="0"/>
              <a:t> and the symmetric key as complex and involved as possible; diffusion refers to dissipating the statistical structure of plaintext over bulk of </a:t>
            </a:r>
            <a:r>
              <a:rPr lang="en-US" dirty="0" err="1" smtClean="0"/>
              <a:t>ciphertext</a:t>
            </a:r>
            <a:r>
              <a:rPr lang="en-US" dirty="0" smtClean="0"/>
              <a:t>. T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32959" y="461980"/>
            <a:ext cx="3977431" cy="523827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EF120E-EEF2-4965-96F5-DE3864F37C1E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72050" y="366185"/>
            <a:ext cx="1543050" cy="780203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2900" y="366185"/>
            <a:ext cx="4514850" cy="780203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6934199"/>
          </a:xfrm>
        </p:spPr>
        <p:txBody>
          <a:bodyPr/>
          <a:lstStyle>
            <a:lvl1pPr marL="0" indent="0">
              <a:spcBef>
                <a:spcPts val="2400"/>
              </a:spcBef>
              <a:buNone/>
              <a:defRPr sz="3200"/>
            </a:lvl1pPr>
            <a:lvl2pPr marL="742950" indent="-285750">
              <a:buFont typeface="Arial" pitchFamily="34" charset="0"/>
              <a:buChar char="•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Arial" pitchFamily="34" charset="0"/>
              <a:buChar char="•"/>
              <a:defRPr/>
            </a:lvl4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290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86150" y="2133601"/>
            <a:ext cx="3028950" cy="603461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6FEFB0-7A1A-44E6-B9DF-D284AB76E538}" type="datetimeFigureOut">
              <a:rPr lang="en-US" smtClean="0"/>
              <a:pPr/>
              <a:t>9/9/15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44C2B-7558-47EE-986B-99A6B5CFA31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xmlns:p14="http://schemas.microsoft.com/office/powerpoint/2010/main"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4" Type="http://schemas.openxmlformats.org/officeDocument/2006/relationships/image" Target="../media/image3.jpeg"/><Relationship Id="rId5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Lecture 5 – Block Ciphers and Key Exchange and Key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Michael Bailey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/>
              <a:t>ECE 422/CS 461 </a:t>
            </a:r>
            <a:r>
              <a:rPr lang="en-US" dirty="0" smtClean="0"/>
              <a:t>– Fall 2015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3248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696199"/>
          </a:xfrm>
        </p:spPr>
        <p:txBody>
          <a:bodyPr>
            <a:normAutofit fontScale="92500" lnSpcReduction="20000"/>
          </a:bodyPr>
          <a:lstStyle/>
          <a:p>
            <a:r>
              <a:rPr lang="en-US" sz="3000" b="1" dirty="0" smtClean="0"/>
              <a:t>Each </a:t>
            </a:r>
            <a:r>
              <a:rPr lang="en-US" sz="3000" b="1" dirty="0" smtClean="0">
                <a:solidFill>
                  <a:schemeClr val="accent1"/>
                </a:solidFill>
              </a:rPr>
              <a:t>AES round</a:t>
            </a:r>
            <a:r>
              <a:rPr lang="en-US" sz="3000" dirty="0" smtClean="0"/>
              <a:t/>
            </a:r>
            <a:br>
              <a:rPr lang="en-US" sz="3000" dirty="0" smtClean="0"/>
            </a:br>
            <a:r>
              <a:rPr lang="en-US" sz="2600" dirty="0" smtClean="0"/>
              <a:t>128-bits in, 128-bit sub-key, </a:t>
            </a:r>
            <a:br>
              <a:rPr lang="en-US" sz="2600" dirty="0" smtClean="0"/>
            </a:br>
            <a:r>
              <a:rPr lang="en-US" sz="2600" dirty="0" smtClean="0"/>
              <a:t>128-bits out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Four steps: </a:t>
            </a:r>
            <a:br>
              <a:rPr lang="en-US" sz="2800" dirty="0" smtClean="0"/>
            </a:br>
            <a:r>
              <a:rPr lang="en-US" sz="2400" dirty="0" smtClean="0"/>
              <a:t>picture as operations on a</a:t>
            </a:r>
            <a:br>
              <a:rPr lang="en-US" sz="2400" dirty="0" smtClean="0"/>
            </a:br>
            <a:r>
              <a:rPr lang="en-US" sz="2400" dirty="0" smtClean="0"/>
              <a:t>4x4 grid of 8-bit values</a:t>
            </a:r>
          </a:p>
          <a:p>
            <a:pPr>
              <a:spcBef>
                <a:spcPts val="1800"/>
              </a:spcBef>
            </a:pPr>
            <a:r>
              <a:rPr lang="en-US" sz="2800" dirty="0" smtClean="0"/>
              <a:t>1. Non-linear step</a:t>
            </a:r>
          </a:p>
          <a:p>
            <a:pPr marL="285750" lvl="1" indent="0">
              <a:buNone/>
            </a:pPr>
            <a:r>
              <a:rPr lang="en-US" sz="2400" dirty="0" smtClean="0"/>
              <a:t>Run each byte thru a non-linear</a:t>
            </a:r>
            <a:br>
              <a:rPr lang="en-US" sz="2400" dirty="0" smtClean="0"/>
            </a:br>
            <a:r>
              <a:rPr lang="en-US" sz="2400" dirty="0" smtClean="0"/>
              <a:t>function (lookup table)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2. Shift step</a:t>
            </a:r>
          </a:p>
          <a:p>
            <a:pPr marL="285750" lvl="1" indent="0">
              <a:buNone/>
            </a:pPr>
            <a:r>
              <a:rPr lang="en-US" sz="2400" dirty="0" smtClean="0"/>
              <a:t>Circular-shift each row: </a:t>
            </a:r>
            <a:r>
              <a:rPr lang="en-US" sz="2400" b="1" dirty="0" err="1" smtClean="0"/>
              <a:t>i</a:t>
            </a:r>
            <a:r>
              <a:rPr lang="en-US" sz="2400" baseline="30000" dirty="0" err="1" smtClean="0"/>
              <a:t>th</a:t>
            </a:r>
            <a:r>
              <a:rPr lang="en-US" sz="2400" dirty="0" smtClean="0"/>
              <a:t> row shifted by </a:t>
            </a:r>
            <a:r>
              <a:rPr lang="en-US" sz="2400" b="1" dirty="0" err="1" smtClean="0"/>
              <a:t>i</a:t>
            </a:r>
            <a:r>
              <a:rPr lang="en-US" sz="2400" dirty="0" smtClean="0"/>
              <a:t> (0-3)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3. Linear-mix step</a:t>
            </a:r>
          </a:p>
          <a:p>
            <a:pPr marL="285750" lvl="1" indent="0">
              <a:buNone/>
            </a:pPr>
            <a:r>
              <a:rPr lang="en-US" sz="2400" dirty="0" smtClean="0"/>
              <a:t>Treat each column as a 4-vector; </a:t>
            </a:r>
            <a:br>
              <a:rPr lang="en-US" sz="2400" dirty="0" smtClean="0"/>
            </a:br>
            <a:r>
              <a:rPr lang="en-US" sz="2400" dirty="0" smtClean="0"/>
              <a:t>multiply by a constant invertible matrix</a:t>
            </a:r>
          </a:p>
          <a:p>
            <a:pPr>
              <a:spcBef>
                <a:spcPts val="1200"/>
              </a:spcBef>
            </a:pPr>
            <a:r>
              <a:rPr lang="en-US" sz="2800" dirty="0" smtClean="0"/>
              <a:t>4. Key-addition step</a:t>
            </a:r>
          </a:p>
          <a:p>
            <a:pPr marL="342900" lvl="1" indent="0">
              <a:buNone/>
            </a:pPr>
            <a:r>
              <a:rPr lang="en-US" sz="2400" dirty="0" smtClean="0"/>
              <a:t>XOR each byte with corresponding</a:t>
            </a:r>
            <a:br>
              <a:rPr lang="en-US" sz="2400" dirty="0" smtClean="0"/>
            </a:br>
            <a:r>
              <a:rPr lang="en-US" sz="2400" dirty="0" smtClean="0"/>
              <a:t>byte of round subkey</a:t>
            </a:r>
          </a:p>
          <a:p>
            <a:r>
              <a:rPr lang="en-US" sz="2800" dirty="0" smtClean="0"/>
              <a:t>To decrypt, just undo the steps, </a:t>
            </a:r>
            <a:br>
              <a:rPr lang="en-US" sz="2800" dirty="0" smtClean="0"/>
            </a:br>
            <a:r>
              <a:rPr lang="en-US" sz="2800" dirty="0" smtClean="0"/>
              <a:t>in reverse order</a:t>
            </a:r>
          </a:p>
        </p:txBody>
      </p:sp>
      <p:pic>
        <p:nvPicPr>
          <p:cNvPr id="3" name="Picture 2" descr="state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19600" y="457200"/>
            <a:ext cx="2133600" cy="213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330998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467599"/>
          </a:xfrm>
        </p:spPr>
        <p:txBody>
          <a:bodyPr>
            <a:normAutofit/>
          </a:bodyPr>
          <a:lstStyle/>
          <a:p>
            <a:r>
              <a:rPr lang="en-US" dirty="0" smtClean="0"/>
              <a:t>Remaining problem: </a:t>
            </a:r>
            <a:br>
              <a:rPr lang="en-US" dirty="0" smtClean="0"/>
            </a:br>
            <a:r>
              <a:rPr lang="en-US" dirty="0" smtClean="0"/>
              <a:t>How to encrypt longer messages?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Padding</a:t>
            </a:r>
          </a:p>
          <a:p>
            <a:pPr lvl="1">
              <a:buNone/>
            </a:pPr>
            <a:r>
              <a:rPr lang="en-US" dirty="0" smtClean="0"/>
              <a:t>Can only encrypt in units of cipher </a:t>
            </a:r>
            <a:r>
              <a:rPr lang="en-US" dirty="0" err="1" smtClean="0"/>
              <a:t>blocksize</a:t>
            </a:r>
            <a:r>
              <a:rPr lang="en-US" dirty="0" smtClean="0"/>
              <a:t>, but message might not be multiples of </a:t>
            </a:r>
            <a:r>
              <a:rPr lang="en-US" dirty="0" err="1" smtClean="0"/>
              <a:t>blocksize</a:t>
            </a:r>
            <a:endParaRPr lang="en-US" dirty="0" smtClean="0"/>
          </a:p>
          <a:p>
            <a:pPr lvl="1">
              <a:buNone/>
            </a:pPr>
            <a:r>
              <a:rPr lang="en-US" i="1" dirty="0" smtClean="0"/>
              <a:t>Solution: </a:t>
            </a:r>
            <a:r>
              <a:rPr lang="en-US" dirty="0" smtClean="0"/>
              <a:t>Add padding to </a:t>
            </a:r>
            <a:br>
              <a:rPr lang="en-US" dirty="0" smtClean="0"/>
            </a:br>
            <a:r>
              <a:rPr lang="en-US" dirty="0" smtClean="0"/>
              <a:t>end of message</a:t>
            </a:r>
          </a:p>
          <a:p>
            <a:pPr lvl="1">
              <a:buNone/>
            </a:pPr>
            <a:r>
              <a:rPr lang="en-US" dirty="0" smtClean="0"/>
              <a:t>Must be able to recognize and</a:t>
            </a:r>
            <a:br>
              <a:rPr lang="en-US" dirty="0" smtClean="0"/>
            </a:br>
            <a:r>
              <a:rPr lang="en-US" dirty="0" smtClean="0"/>
              <a:t> remove padding afterward</a:t>
            </a:r>
          </a:p>
          <a:p>
            <a:pPr lvl="1">
              <a:buNone/>
            </a:pPr>
            <a:r>
              <a:rPr lang="en-US" dirty="0" smtClean="0"/>
              <a:t>Common approach: </a:t>
            </a:r>
            <a:br>
              <a:rPr lang="en-US" dirty="0" smtClean="0"/>
            </a:br>
            <a:r>
              <a:rPr lang="en-US" dirty="0" smtClean="0"/>
              <a:t>Add </a:t>
            </a:r>
            <a:r>
              <a:rPr lang="en-US" b="1" dirty="0" smtClean="0"/>
              <a:t>n</a:t>
            </a:r>
            <a:r>
              <a:rPr lang="en-US" dirty="0" smtClean="0"/>
              <a:t> bytes that have value </a:t>
            </a:r>
            <a:r>
              <a:rPr lang="en-US" b="1" dirty="0" smtClean="0"/>
              <a:t>n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5"/>
                </a:solidFill>
              </a:rPr>
              <a:t>[Caution: What if message ends at</a:t>
            </a:r>
            <a:br>
              <a:rPr lang="en-US" dirty="0" smtClean="0">
                <a:solidFill>
                  <a:schemeClr val="accent5"/>
                </a:solidFill>
              </a:rPr>
            </a:br>
            <a:r>
              <a:rPr lang="en-US" dirty="0" smtClean="0">
                <a:solidFill>
                  <a:schemeClr val="accent5"/>
                </a:solidFill>
              </a:rPr>
              <a:t> a block boundary?]</a:t>
            </a:r>
          </a:p>
          <a:p>
            <a:pPr lvl="2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39342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1"/>
                </a:solidFill>
              </a:rPr>
              <a:t>Cipher modes</a:t>
            </a:r>
            <a:br>
              <a:rPr lang="en-US" sz="3000" b="1" dirty="0" smtClean="0">
                <a:solidFill>
                  <a:schemeClr val="accent1"/>
                </a:solidFill>
              </a:rPr>
            </a:br>
            <a:r>
              <a:rPr lang="en-US" sz="2600" dirty="0" smtClean="0"/>
              <a:t>We know how to encrypt one block, </a:t>
            </a:r>
            <a:br>
              <a:rPr lang="en-US" sz="2600" dirty="0" smtClean="0"/>
            </a:br>
            <a:r>
              <a:rPr lang="en-US" sz="2600" dirty="0" smtClean="0"/>
              <a:t>but what about </a:t>
            </a:r>
            <a:r>
              <a:rPr lang="en-US" sz="2600" dirty="0" err="1" smtClean="0"/>
              <a:t>multiblock</a:t>
            </a:r>
            <a:r>
              <a:rPr lang="en-US" sz="2600" dirty="0" smtClean="0"/>
              <a:t> messages?</a:t>
            </a:r>
          </a:p>
          <a:p>
            <a:pPr>
              <a:spcBef>
                <a:spcPts val="600"/>
              </a:spcBef>
            </a:pPr>
            <a:r>
              <a:rPr lang="en-US" sz="2600" dirty="0" smtClean="0"/>
              <a:t>Different methods, called “cipher modes”</a:t>
            </a:r>
          </a:p>
          <a:p>
            <a:r>
              <a:rPr lang="en-US" sz="2600" dirty="0" smtClean="0"/>
              <a:t>Straightforward (but bad) approach:</a:t>
            </a:r>
            <a:br>
              <a:rPr lang="en-US" sz="2600" dirty="0" smtClean="0"/>
            </a:br>
            <a:r>
              <a:rPr lang="en-US" sz="3000" b="1" dirty="0" smtClean="0">
                <a:solidFill>
                  <a:schemeClr val="accent1"/>
                </a:solidFill>
              </a:rPr>
              <a:t>ECB mode </a:t>
            </a:r>
            <a:r>
              <a:rPr lang="en-US" sz="3000" dirty="0" smtClean="0"/>
              <a:t>(</a:t>
            </a:r>
            <a:r>
              <a:rPr lang="en-US" sz="3000" b="1" dirty="0" smtClean="0"/>
              <a:t>encrypted codebook</a:t>
            </a:r>
            <a:r>
              <a:rPr lang="en-US" sz="3000" dirty="0" smtClean="0"/>
              <a:t>)</a:t>
            </a:r>
            <a:endParaRPr lang="en-US" sz="3000" b="1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2600" dirty="0" smtClean="0"/>
              <a:t>Just encrypt each block independently</a:t>
            </a:r>
          </a:p>
          <a:p>
            <a:pPr marL="457200" lvl="1" indent="0">
              <a:buNone/>
            </a:pPr>
            <a:r>
              <a:rPr lang="en-US" sz="2600" b="1" dirty="0" err="1" smtClean="0"/>
              <a:t>C</a:t>
            </a:r>
            <a:r>
              <a:rPr lang="en-US" sz="2600" b="1" baseline="-25000" dirty="0" err="1" smtClean="0"/>
              <a:t>i</a:t>
            </a:r>
            <a:r>
              <a:rPr lang="en-US" sz="2600" dirty="0" smtClean="0"/>
              <a:t> := </a:t>
            </a:r>
            <a:r>
              <a:rPr lang="en-US" sz="2600" b="1" i="1" dirty="0" err="1" smtClean="0"/>
              <a:t>E</a:t>
            </a:r>
            <a:r>
              <a:rPr lang="en-US" sz="2600" b="1" baseline="-25000" dirty="0" err="1" smtClean="0"/>
              <a:t>k</a:t>
            </a:r>
            <a:r>
              <a:rPr lang="en-US" sz="2600" dirty="0" smtClean="0"/>
              <a:t>(</a:t>
            </a:r>
            <a:r>
              <a:rPr lang="en-US" sz="2600" b="1" dirty="0" smtClean="0"/>
              <a:t>P</a:t>
            </a:r>
            <a:r>
              <a:rPr lang="en-US" sz="2600" b="1" baseline="-25000" dirty="0" smtClean="0"/>
              <a:t>i</a:t>
            </a:r>
            <a:r>
              <a:rPr lang="en-US" sz="2600" dirty="0" smtClean="0"/>
              <a:t>)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[Disadvantages?]</a:t>
            </a:r>
          </a:p>
          <a:p>
            <a:pPr marL="0" lvl="1" indent="0">
              <a:spcBef>
                <a:spcPts val="1800"/>
              </a:spcBef>
              <a:buNone/>
            </a:pPr>
            <a:endParaRPr lang="en-US" dirty="0" smtClean="0"/>
          </a:p>
          <a:p>
            <a:pPr marL="0" lvl="1" indent="0">
              <a:spcBef>
                <a:spcPts val="1800"/>
              </a:spcBef>
              <a:buNone/>
            </a:pPr>
            <a:endParaRPr lang="en-US" dirty="0" smtClean="0"/>
          </a:p>
          <a:p>
            <a:pPr marL="0" lvl="1" indent="0">
              <a:spcBef>
                <a:spcPts val="1800"/>
              </a:spcBef>
              <a:buNone/>
            </a:pPr>
            <a:endParaRPr lang="en-US" dirty="0" smtClean="0"/>
          </a:p>
          <a:p>
            <a:pPr marL="0" lvl="1" indent="0">
              <a:spcBef>
                <a:spcPts val="1800"/>
              </a:spcBef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5980718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1"/>
                </a:solidFill>
              </a:rPr>
              <a:t>Cipher modes</a:t>
            </a:r>
            <a:br>
              <a:rPr lang="en-US" sz="3000" b="1" dirty="0" smtClean="0">
                <a:solidFill>
                  <a:schemeClr val="accent1"/>
                </a:solidFill>
              </a:rPr>
            </a:br>
            <a:r>
              <a:rPr lang="en-US" sz="2600" dirty="0" smtClean="0"/>
              <a:t>We know how to encrypt one block, </a:t>
            </a:r>
            <a:br>
              <a:rPr lang="en-US" sz="2600" dirty="0" smtClean="0"/>
            </a:br>
            <a:r>
              <a:rPr lang="en-US" sz="2600" dirty="0" smtClean="0"/>
              <a:t>but what about </a:t>
            </a:r>
            <a:r>
              <a:rPr lang="en-US" sz="2600" dirty="0" err="1" smtClean="0"/>
              <a:t>multiblock</a:t>
            </a:r>
            <a:r>
              <a:rPr lang="en-US" sz="2600" dirty="0" smtClean="0"/>
              <a:t> messages?</a:t>
            </a:r>
          </a:p>
          <a:p>
            <a:pPr>
              <a:spcBef>
                <a:spcPts val="600"/>
              </a:spcBef>
            </a:pPr>
            <a:r>
              <a:rPr lang="en-US" sz="2600" dirty="0" smtClean="0"/>
              <a:t>Different methods, called “cipher modes”</a:t>
            </a:r>
          </a:p>
          <a:p>
            <a:r>
              <a:rPr lang="en-US" sz="2600" dirty="0" smtClean="0"/>
              <a:t>Straightforward (but bad) approach:</a:t>
            </a:r>
            <a:br>
              <a:rPr lang="en-US" sz="2600" dirty="0" smtClean="0"/>
            </a:br>
            <a:r>
              <a:rPr lang="en-US" sz="3000" b="1" dirty="0" smtClean="0">
                <a:solidFill>
                  <a:schemeClr val="accent1"/>
                </a:solidFill>
              </a:rPr>
              <a:t>ECB mode </a:t>
            </a:r>
            <a:r>
              <a:rPr lang="en-US" sz="3000" dirty="0" smtClean="0"/>
              <a:t>(</a:t>
            </a:r>
            <a:r>
              <a:rPr lang="en-US" sz="3000" b="1" dirty="0" smtClean="0"/>
              <a:t>encrypted codebook</a:t>
            </a:r>
            <a:r>
              <a:rPr lang="en-US" sz="3000" dirty="0" smtClean="0"/>
              <a:t>)</a:t>
            </a:r>
            <a:endParaRPr lang="en-US" sz="3000" b="1" dirty="0" smtClean="0">
              <a:solidFill>
                <a:schemeClr val="accent1"/>
              </a:solidFill>
            </a:endParaRPr>
          </a:p>
          <a:p>
            <a:pPr marL="457200" lvl="1" indent="0">
              <a:buNone/>
            </a:pPr>
            <a:r>
              <a:rPr lang="en-US" sz="2600" dirty="0" smtClean="0"/>
              <a:t>Just encrypt each block independently</a:t>
            </a:r>
          </a:p>
          <a:p>
            <a:pPr marL="457200" lvl="1" indent="0">
              <a:buNone/>
            </a:pPr>
            <a:r>
              <a:rPr lang="en-US" sz="2600" b="1" dirty="0" err="1" smtClean="0"/>
              <a:t>C</a:t>
            </a:r>
            <a:r>
              <a:rPr lang="en-US" sz="2600" b="1" baseline="-25000" dirty="0" err="1" smtClean="0"/>
              <a:t>i</a:t>
            </a:r>
            <a:r>
              <a:rPr lang="en-US" sz="2600" dirty="0" smtClean="0"/>
              <a:t> := </a:t>
            </a:r>
            <a:r>
              <a:rPr lang="en-US" sz="2600" b="1" i="1" dirty="0" err="1" smtClean="0"/>
              <a:t>E</a:t>
            </a:r>
            <a:r>
              <a:rPr lang="en-US" sz="2600" b="1" baseline="-25000" dirty="0" err="1" smtClean="0"/>
              <a:t>k</a:t>
            </a:r>
            <a:r>
              <a:rPr lang="en-US" sz="2600" dirty="0" smtClean="0"/>
              <a:t>(</a:t>
            </a:r>
            <a:r>
              <a:rPr lang="en-US" sz="2600" b="1" dirty="0" smtClean="0"/>
              <a:t>P</a:t>
            </a:r>
            <a:r>
              <a:rPr lang="en-US" sz="2600" b="1" baseline="-25000" dirty="0" smtClean="0"/>
              <a:t>i</a:t>
            </a:r>
            <a:r>
              <a:rPr lang="en-US" sz="2600" dirty="0" smtClean="0"/>
              <a:t>)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[Disadvantages?]</a:t>
            </a:r>
          </a:p>
          <a:p>
            <a:pPr marL="0" lvl="1" indent="0">
              <a:spcBef>
                <a:spcPts val="1800"/>
              </a:spcBef>
              <a:buNone/>
            </a:pPr>
            <a:endParaRPr lang="en-US" dirty="0" smtClean="0"/>
          </a:p>
          <a:p>
            <a:pPr marL="0" lvl="1" indent="0">
              <a:spcBef>
                <a:spcPts val="1800"/>
              </a:spcBef>
              <a:buNone/>
            </a:pPr>
            <a:endParaRPr lang="en-US" dirty="0" smtClean="0"/>
          </a:p>
          <a:p>
            <a:pPr marL="0" lvl="1" indent="0">
              <a:spcBef>
                <a:spcPts val="1800"/>
              </a:spcBef>
              <a:buNone/>
            </a:pPr>
            <a:endParaRPr lang="en-US" dirty="0" smtClean="0"/>
          </a:p>
          <a:p>
            <a:pPr marL="0" lvl="1" indent="0">
              <a:spcBef>
                <a:spcPts val="1800"/>
              </a:spcBef>
              <a:buNone/>
            </a:pPr>
            <a:endParaRPr lang="en-US" dirty="0" smtClean="0"/>
          </a:p>
        </p:txBody>
      </p:sp>
      <p:grpSp>
        <p:nvGrpSpPr>
          <p:cNvPr id="9" name="Group 8"/>
          <p:cNvGrpSpPr/>
          <p:nvPr/>
        </p:nvGrpSpPr>
        <p:grpSpPr>
          <a:xfrm>
            <a:off x="457201" y="4914781"/>
            <a:ext cx="5943599" cy="2629019"/>
            <a:chOff x="457201" y="5040868"/>
            <a:chExt cx="5943599" cy="2629019"/>
          </a:xfrm>
        </p:grpSpPr>
        <p:pic>
          <p:nvPicPr>
            <p:cNvPr id="3" name="Content Placeholder 2" descr="Tux.jp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7201" y="5045025"/>
              <a:ext cx="1981200" cy="21833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4" name="Picture 3" descr="Tux_ecb.jp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419600" y="5040868"/>
              <a:ext cx="1981200" cy="21833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5" name="Picture 4" descr="Tux_secure.jp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38400" y="5040868"/>
              <a:ext cx="1981200" cy="2183363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6" name="TextBox 5"/>
            <p:cNvSpPr txBox="1"/>
            <p:nvPr/>
          </p:nvSpPr>
          <p:spPr>
            <a:xfrm>
              <a:off x="978361" y="7239000"/>
              <a:ext cx="1183850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smtClean="0"/>
                <a:t>Plaintext</a:t>
              </a:r>
              <a:endParaRPr lang="en-US" sz="2200" dirty="0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2501715" y="7239000"/>
              <a:ext cx="1918539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Pseudorandom</a:t>
              </a:r>
              <a:endParaRPr lang="en-US" sz="22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774555" y="7239000"/>
              <a:ext cx="1351524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200" dirty="0" smtClean="0"/>
                <a:t>ECB mode</a:t>
              </a:r>
              <a:endParaRPr lang="en-US" sz="2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1591841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Better (and common): </a:t>
            </a:r>
            <a:br>
              <a:rPr lang="en-US" sz="2600" dirty="0" smtClean="0"/>
            </a:br>
            <a:r>
              <a:rPr lang="en-US" sz="3000" b="1" dirty="0" smtClean="0">
                <a:solidFill>
                  <a:schemeClr val="accent1"/>
                </a:solidFill>
              </a:rPr>
              <a:t>CBC mode</a:t>
            </a:r>
            <a:r>
              <a:rPr lang="en-US" sz="3000" dirty="0" smtClean="0"/>
              <a:t> (</a:t>
            </a:r>
            <a:r>
              <a:rPr lang="en-US" sz="3000" b="1" dirty="0" smtClean="0"/>
              <a:t>cipher-block chaining</a:t>
            </a:r>
            <a:r>
              <a:rPr lang="en-US" sz="3000" dirty="0" smtClean="0"/>
              <a:t>)</a:t>
            </a:r>
          </a:p>
          <a:p>
            <a:r>
              <a:rPr lang="en-US" sz="3000" i="1" dirty="0" smtClean="0"/>
              <a:t>Lame-CBC</a:t>
            </a:r>
            <a:r>
              <a:rPr lang="en-US" sz="3000" dirty="0" smtClean="0"/>
              <a:t>  (for illustration only)</a:t>
            </a:r>
          </a:p>
          <a:p>
            <a:pPr lvl="1">
              <a:buNone/>
            </a:pPr>
            <a:r>
              <a:rPr lang="en-US" dirty="0" smtClean="0"/>
              <a:t>For each block 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  <a:r>
              <a:rPr lang="en-US" dirty="0" smtClean="0"/>
              <a:t>:</a:t>
            </a:r>
          </a:p>
          <a:p>
            <a:pPr lvl="1">
              <a:buNone/>
            </a:pPr>
            <a:r>
              <a:rPr lang="en-US" dirty="0" smtClean="0"/>
              <a:t>	1. Generate random block 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i</a:t>
            </a:r>
            <a:endParaRPr lang="en-US" b="1" dirty="0" smtClean="0"/>
          </a:p>
          <a:p>
            <a:pPr lvl="1">
              <a:buNone/>
            </a:pPr>
            <a:r>
              <a:rPr lang="en-US" dirty="0" smtClean="0"/>
              <a:t>	2. </a:t>
            </a:r>
            <a:r>
              <a:rPr lang="en-US" b="1" dirty="0" err="1" smtClean="0"/>
              <a:t>C</a:t>
            </a:r>
            <a:r>
              <a:rPr lang="en-US" b="1" baseline="-25000" dirty="0" err="1" smtClean="0"/>
              <a:t>i</a:t>
            </a:r>
            <a:r>
              <a:rPr lang="en-US" dirty="0" smtClean="0"/>
              <a:t> := (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i</a:t>
            </a:r>
            <a:r>
              <a:rPr lang="en-US" smtClean="0"/>
              <a:t> || </a:t>
            </a:r>
            <a:r>
              <a:rPr lang="en-US" b="1" i="1" dirty="0" err="1" smtClean="0"/>
              <a:t>E</a:t>
            </a:r>
            <a:r>
              <a:rPr lang="en-US" b="1" baseline="-25000" dirty="0" err="1" smtClean="0"/>
              <a:t>k</a:t>
            </a:r>
            <a:r>
              <a:rPr lang="en-US" dirty="0" smtClean="0"/>
              <a:t>(</a:t>
            </a:r>
            <a:r>
              <a:rPr lang="en-US" b="1" dirty="0" smtClean="0"/>
              <a:t>P</a:t>
            </a:r>
            <a:r>
              <a:rPr lang="en-US" b="1" baseline="-25000" dirty="0" smtClean="0"/>
              <a:t>i</a:t>
            </a:r>
            <a:r>
              <a:rPr lang="en-US" dirty="0" smtClean="0"/>
              <a:t> xor </a:t>
            </a:r>
            <a:r>
              <a:rPr lang="en-US" b="1" dirty="0" err="1" smtClean="0"/>
              <a:t>R</a:t>
            </a:r>
            <a:r>
              <a:rPr lang="en-US" b="1" baseline="-25000" dirty="0" err="1" smtClean="0"/>
              <a:t>i</a:t>
            </a:r>
            <a:r>
              <a:rPr lang="en-US" dirty="0" smtClean="0"/>
              <a:t>))</a:t>
            </a:r>
          </a:p>
          <a:p>
            <a:pPr lvl="1">
              <a:spcBef>
                <a:spcPts val="1200"/>
              </a:spcBef>
              <a:buNone/>
            </a:pPr>
            <a:r>
              <a:rPr lang="en-US" dirty="0" smtClean="0">
                <a:solidFill>
                  <a:schemeClr val="accent5"/>
                </a:solidFill>
              </a:rPr>
              <a:t>[Pros and cons?]</a:t>
            </a:r>
          </a:p>
        </p:txBody>
      </p:sp>
    </p:spTree>
    <p:extLst>
      <p:ext uri="{BB962C8B-B14F-4D97-AF65-F5344CB8AC3E}">
        <p14:creationId xmlns:p14="http://schemas.microsoft.com/office/powerpoint/2010/main" val="22630470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467599"/>
          </a:xfrm>
        </p:spPr>
        <p:txBody>
          <a:bodyPr>
            <a:normAutofit/>
          </a:bodyPr>
          <a:lstStyle/>
          <a:p>
            <a:r>
              <a:rPr lang="en-US" b="1" dirty="0" smtClean="0"/>
              <a:t>Real </a:t>
            </a:r>
            <a:r>
              <a:rPr lang="en-US" b="1" dirty="0" smtClean="0">
                <a:solidFill>
                  <a:srgbClr val="0070C0"/>
                </a:solidFill>
              </a:rPr>
              <a:t>CBC</a:t>
            </a:r>
          </a:p>
          <a:p>
            <a:pPr lvl="1">
              <a:buNone/>
            </a:pPr>
            <a:r>
              <a:rPr lang="en-US" sz="2600" dirty="0" smtClean="0"/>
              <a:t>Replace </a:t>
            </a:r>
            <a:r>
              <a:rPr lang="en-US" sz="2600" b="1" dirty="0" err="1" smtClean="0"/>
              <a:t>R</a:t>
            </a:r>
            <a:r>
              <a:rPr lang="en-US" sz="2600" b="1" baseline="-25000" dirty="0" err="1" smtClean="0"/>
              <a:t>i</a:t>
            </a:r>
            <a:r>
              <a:rPr lang="en-US" sz="2600" b="1" baseline="-25000" dirty="0" smtClean="0"/>
              <a:t> </a:t>
            </a:r>
            <a:r>
              <a:rPr lang="en-US" sz="2600" dirty="0" smtClean="0"/>
              <a:t> with </a:t>
            </a:r>
            <a:r>
              <a:rPr lang="en-US" sz="2600" b="1" dirty="0" smtClean="0"/>
              <a:t>C</a:t>
            </a:r>
            <a:r>
              <a:rPr lang="en-US" sz="2600" b="1" baseline="-25000" dirty="0" smtClean="0"/>
              <a:t>i</a:t>
            </a:r>
            <a:r>
              <a:rPr lang="en-US" sz="2600" baseline="-25000" dirty="0" smtClean="0"/>
              <a:t>-1</a:t>
            </a:r>
            <a:endParaRPr lang="en-US" sz="2600" b="1" dirty="0" smtClean="0"/>
          </a:p>
          <a:p>
            <a:pPr lvl="1">
              <a:buNone/>
            </a:pPr>
            <a:r>
              <a:rPr lang="en-US" sz="2600" dirty="0" smtClean="0"/>
              <a:t>No need to send separately</a:t>
            </a:r>
          </a:p>
          <a:p>
            <a:pPr lvl="1">
              <a:buNone/>
            </a:pPr>
            <a:r>
              <a:rPr lang="en-US" sz="2600" dirty="0" smtClean="0"/>
              <a:t>Must still add one random </a:t>
            </a:r>
            <a:r>
              <a:rPr lang="en-US" sz="2600" b="1" dirty="0" smtClean="0"/>
              <a:t>R</a:t>
            </a:r>
            <a:r>
              <a:rPr lang="en-US" sz="2600" baseline="-25000" dirty="0" smtClean="0"/>
              <a:t>-1</a:t>
            </a:r>
            <a:r>
              <a:rPr lang="en-US" sz="2600" dirty="0" smtClean="0"/>
              <a:t> to start, called “</a:t>
            </a:r>
            <a:r>
              <a:rPr lang="en-US" sz="2600" b="1" dirty="0" smtClean="0">
                <a:solidFill>
                  <a:schemeClr val="accent1"/>
                </a:solidFill>
              </a:rPr>
              <a:t>initialization vector</a:t>
            </a:r>
            <a:r>
              <a:rPr lang="en-US" sz="2600" dirty="0" smtClean="0"/>
              <a:t>” (“</a:t>
            </a:r>
            <a:r>
              <a:rPr lang="en-US" sz="2600" b="1" dirty="0" smtClean="0">
                <a:solidFill>
                  <a:schemeClr val="accent1"/>
                </a:solidFill>
              </a:rPr>
              <a:t>IV</a:t>
            </a:r>
            <a:r>
              <a:rPr lang="en-US" sz="2600" dirty="0" smtClean="0"/>
              <a:t>”)</a:t>
            </a:r>
          </a:p>
          <a:p>
            <a:pPr lvl="1">
              <a:spcBef>
                <a:spcPts val="12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[Is CBC space-efficient?]</a:t>
            </a:r>
          </a:p>
          <a:p>
            <a:r>
              <a:rPr lang="en-US" sz="2800" dirty="0" smtClean="0"/>
              <a:t>Illustration: CBC Encryption</a:t>
            </a:r>
          </a:p>
          <a:p>
            <a:pPr lvl="1">
              <a:spcBef>
                <a:spcPts val="1200"/>
              </a:spcBef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  <a:buNone/>
            </a:pPr>
            <a:endParaRPr lang="en-US" dirty="0" smtClean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  <a:buNone/>
            </a:pPr>
            <a:endParaRPr lang="en-US" sz="2400" dirty="0" smtClean="0">
              <a:solidFill>
                <a:schemeClr val="accent5"/>
              </a:solidFill>
            </a:endParaRPr>
          </a:p>
          <a:p>
            <a:pPr lvl="1">
              <a:spcBef>
                <a:spcPts val="12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[Decryption?]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7200" y="4114800"/>
            <a:ext cx="5715000" cy="2667000"/>
            <a:chOff x="1371600" y="3124200"/>
            <a:chExt cx="6858000" cy="3124200"/>
          </a:xfrm>
        </p:grpSpPr>
        <p:cxnSp>
          <p:nvCxnSpPr>
            <p:cNvPr id="5" name="Elbow Connector 62"/>
            <p:cNvCxnSpPr>
              <a:stCxn id="14" idx="2"/>
              <a:endCxn id="34" idx="1"/>
            </p:cNvCxnSpPr>
            <p:nvPr/>
          </p:nvCxnSpPr>
          <p:spPr>
            <a:xfrm rot="16200000" flipH="1">
              <a:off x="2401813" y="3236987"/>
              <a:ext cx="454175" cy="1143000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Rectangle 5"/>
            <p:cNvSpPr/>
            <p:nvPr/>
          </p:nvSpPr>
          <p:spPr>
            <a:xfrm>
              <a:off x="2743200" y="3124200"/>
              <a:ext cx="13716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r>
                <a:rPr lang="en-US" baseline="-25000" dirty="0" smtClean="0"/>
                <a:t>0</a:t>
              </a:r>
              <a:endParaRPr lang="en-US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4114800" y="3124200"/>
              <a:ext cx="13716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5486400" y="3124200"/>
              <a:ext cx="13716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P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6858000" y="3124200"/>
              <a:ext cx="1371600" cy="457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…….</a:t>
              </a:r>
              <a:endParaRPr lang="en-US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743200" y="5791200"/>
              <a:ext cx="13716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0</a:t>
              </a:r>
              <a:endParaRPr lang="en-US" baseline="-250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114800" y="5791200"/>
              <a:ext cx="13716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1</a:t>
              </a:r>
              <a:endParaRPr lang="en-US" dirty="0"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5486400" y="5791200"/>
              <a:ext cx="13716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C</a:t>
              </a:r>
              <a:r>
                <a:rPr lang="en-US" baseline="-25000" dirty="0" smtClean="0"/>
                <a:t>2</a:t>
              </a:r>
              <a:endParaRPr lang="en-US" dirty="0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858000" y="5791200"/>
              <a:ext cx="1371600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…….</a:t>
              </a:r>
              <a:endParaRPr lang="en-US" dirty="0"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371600" y="3124200"/>
              <a:ext cx="1371600" cy="457200"/>
            </a:xfrm>
            <a:prstGeom prst="rect">
              <a:avLst/>
            </a:prstGeom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IV</a:t>
              </a:r>
              <a:endParaRPr lang="en-US" dirty="0"/>
            </a:p>
          </p:txBody>
        </p:sp>
        <p:grpSp>
          <p:nvGrpSpPr>
            <p:cNvPr id="15" name="Group 48"/>
            <p:cNvGrpSpPr/>
            <p:nvPr/>
          </p:nvGrpSpPr>
          <p:grpSpPr>
            <a:xfrm>
              <a:off x="3200400" y="3581400"/>
              <a:ext cx="3163508" cy="1066802"/>
              <a:chOff x="3810000" y="3581400"/>
              <a:chExt cx="3163508" cy="1066802"/>
            </a:xfrm>
          </p:grpSpPr>
          <p:cxnSp>
            <p:nvCxnSpPr>
              <p:cNvPr id="28" name="Straight Arrow Connector 27"/>
              <p:cNvCxnSpPr>
                <a:endCxn id="34" idx="0"/>
              </p:cNvCxnSpPr>
              <p:nvPr/>
            </p:nvCxnSpPr>
            <p:spPr>
              <a:xfrm rot="5400000">
                <a:off x="3908087" y="3692674"/>
                <a:ext cx="224135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34" idx="2"/>
              </p:cNvCxnSpPr>
              <p:nvPr/>
            </p:nvCxnSpPr>
            <p:spPr>
              <a:xfrm rot="5400000">
                <a:off x="3829653" y="4456908"/>
                <a:ext cx="381000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>
                <a:endCxn id="35" idx="0"/>
              </p:cNvCxnSpPr>
              <p:nvPr/>
            </p:nvCxnSpPr>
            <p:spPr>
              <a:xfrm rot="5400000">
                <a:off x="5279687" y="3692674"/>
                <a:ext cx="224135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>
                <a:stCxn id="35" idx="2"/>
              </p:cNvCxnSpPr>
              <p:nvPr/>
            </p:nvCxnSpPr>
            <p:spPr>
              <a:xfrm rot="5400000">
                <a:off x="5201254" y="4456907"/>
                <a:ext cx="381000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/>
              <p:cNvCxnSpPr>
                <a:endCxn id="36" idx="0"/>
              </p:cNvCxnSpPr>
              <p:nvPr/>
            </p:nvCxnSpPr>
            <p:spPr>
              <a:xfrm rot="5400000">
                <a:off x="6651287" y="3692674"/>
                <a:ext cx="224135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>
                <a:stCxn id="36" idx="2"/>
              </p:cNvCxnSpPr>
              <p:nvPr/>
            </p:nvCxnSpPr>
            <p:spPr>
              <a:xfrm rot="5400000">
                <a:off x="6572854" y="4456907"/>
                <a:ext cx="381000" cy="158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/>
              <p:cNvSpPr/>
              <p:nvPr/>
            </p:nvSpPr>
            <p:spPr>
              <a:xfrm>
                <a:off x="3810000" y="3804742"/>
                <a:ext cx="4203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</a:t>
                </a:r>
                <a:endParaRPr lang="en-US" sz="2400" b="1" dirty="0"/>
              </a:p>
            </p:txBody>
          </p:sp>
          <p:sp>
            <p:nvSpPr>
              <p:cNvPr id="35" name="Rectangle 34"/>
              <p:cNvSpPr/>
              <p:nvPr/>
            </p:nvSpPr>
            <p:spPr>
              <a:xfrm>
                <a:off x="5181600" y="3804742"/>
                <a:ext cx="4203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</a:t>
                </a:r>
                <a:endParaRPr lang="en-US" sz="2400" b="1" dirty="0"/>
              </a:p>
            </p:txBody>
          </p:sp>
          <p:sp>
            <p:nvSpPr>
              <p:cNvPr id="36" name="Rectangle 35"/>
              <p:cNvSpPr/>
              <p:nvPr/>
            </p:nvSpPr>
            <p:spPr>
              <a:xfrm>
                <a:off x="6553200" y="3804742"/>
                <a:ext cx="420308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 smtClean="0">
                    <a:sym typeface="Symbol"/>
                  </a:rPr>
                  <a:t></a:t>
                </a:r>
                <a:endParaRPr lang="en-US" sz="2400" b="1" dirty="0"/>
              </a:p>
            </p:txBody>
          </p:sp>
        </p:grpSp>
        <p:cxnSp>
          <p:nvCxnSpPr>
            <p:cNvPr id="16" name="Elbow Connector 15"/>
            <p:cNvCxnSpPr/>
            <p:nvPr/>
          </p:nvCxnSpPr>
          <p:spPr>
            <a:xfrm rot="5400000">
              <a:off x="3200400" y="5561806"/>
              <a:ext cx="457200" cy="1588"/>
            </a:xfrm>
            <a:prstGeom prst="bentConnector3">
              <a:avLst>
                <a:gd name="adj1" fmla="val 50000"/>
              </a:avLst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rot="5400000">
              <a:off x="4572000" y="5561806"/>
              <a:ext cx="4572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rot="5400000">
              <a:off x="5943600" y="5561806"/>
              <a:ext cx="457200" cy="1588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3086100" y="4648200"/>
              <a:ext cx="685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/>
                <a:t>E</a:t>
              </a:r>
              <a:r>
                <a:rPr lang="en-US" sz="2400" baseline="-25000" dirty="0" smtClean="0"/>
                <a:t>K</a:t>
              </a:r>
              <a:endParaRPr lang="en-US" sz="2400" baseline="-250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457700" y="4648200"/>
              <a:ext cx="685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/>
                <a:t>E</a:t>
              </a:r>
              <a:r>
                <a:rPr lang="en-US" sz="2400" baseline="-25000" dirty="0" smtClean="0"/>
                <a:t>K</a:t>
              </a:r>
              <a:endParaRPr lang="en-US" sz="2400" baseline="-25000" dirty="0"/>
            </a:p>
          </p:txBody>
        </p:sp>
        <p:sp>
          <p:nvSpPr>
            <p:cNvPr id="21" name="Rectangle 20"/>
            <p:cNvSpPr/>
            <p:nvPr/>
          </p:nvSpPr>
          <p:spPr>
            <a:xfrm>
              <a:off x="5829300" y="4648200"/>
              <a:ext cx="685800" cy="6858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i="1" dirty="0" smtClean="0"/>
                <a:t>E</a:t>
              </a:r>
              <a:r>
                <a:rPr lang="en-US" sz="2400" baseline="-25000" dirty="0" smtClean="0"/>
                <a:t>K</a:t>
              </a:r>
              <a:endParaRPr lang="en-US" sz="2400" baseline="-25000" dirty="0"/>
            </a:p>
          </p:txBody>
        </p:sp>
        <p:cxnSp>
          <p:nvCxnSpPr>
            <p:cNvPr id="22" name="Elbow Connector 62"/>
            <p:cNvCxnSpPr>
              <a:endCxn id="35" idx="1"/>
            </p:cNvCxnSpPr>
            <p:nvPr/>
          </p:nvCxnSpPr>
          <p:spPr>
            <a:xfrm rot="5400000" flipH="1" flipV="1">
              <a:off x="3540275" y="4533901"/>
              <a:ext cx="1530050" cy="533399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rot="10800000">
              <a:off x="3429000" y="5562600"/>
              <a:ext cx="609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62"/>
            <p:cNvCxnSpPr/>
            <p:nvPr/>
          </p:nvCxnSpPr>
          <p:spPr>
            <a:xfrm rot="5400000" flipH="1" flipV="1">
              <a:off x="4911876" y="4536926"/>
              <a:ext cx="1530050" cy="533399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0800000">
              <a:off x="4800601" y="5565625"/>
              <a:ext cx="609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Elbow Connector 62"/>
            <p:cNvCxnSpPr/>
            <p:nvPr/>
          </p:nvCxnSpPr>
          <p:spPr>
            <a:xfrm rot="5400000" flipH="1" flipV="1">
              <a:off x="6283476" y="4530875"/>
              <a:ext cx="1530050" cy="533399"/>
            </a:xfrm>
            <a:prstGeom prst="bentConnector2">
              <a:avLst/>
            </a:prstGeom>
            <a:ln w="2857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0800000">
              <a:off x="6172201" y="5559574"/>
              <a:ext cx="609600" cy="1588"/>
            </a:xfrm>
            <a:prstGeom prst="line">
              <a:avLst/>
            </a:prstGeom>
            <a:ln w="28575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Rectangle 36"/>
          <p:cNvSpPr/>
          <p:nvPr/>
        </p:nvSpPr>
        <p:spPr>
          <a:xfrm>
            <a:off x="457200" y="6391507"/>
            <a:ext cx="1143000" cy="390293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IV</a:t>
            </a:r>
            <a:endParaRPr lang="en-US" dirty="0"/>
          </a:p>
        </p:txBody>
      </p:sp>
      <p:cxnSp>
        <p:nvCxnSpPr>
          <p:cNvPr id="38" name="Straight Arrow Connector 37"/>
          <p:cNvCxnSpPr>
            <a:stCxn id="14" idx="2"/>
            <a:endCxn id="37" idx="0"/>
          </p:cNvCxnSpPr>
          <p:nvPr/>
        </p:nvCxnSpPr>
        <p:spPr>
          <a:xfrm>
            <a:off x="1028700" y="4505093"/>
            <a:ext cx="0" cy="18864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6096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3600"/>
              </a:spcBef>
            </a:pPr>
            <a:r>
              <a:rPr lang="en-US" dirty="0" smtClean="0"/>
              <a:t>Other modes</a:t>
            </a:r>
          </a:p>
          <a:p>
            <a:pPr lvl="1">
              <a:buNone/>
            </a:pPr>
            <a:r>
              <a:rPr lang="en-US" dirty="0" smtClean="0"/>
              <a:t>OFB, CFB, etc. – used less often</a:t>
            </a:r>
          </a:p>
          <a:p>
            <a:r>
              <a:rPr lang="en-US" b="1" dirty="0" smtClean="0">
                <a:solidFill>
                  <a:schemeClr val="accent1"/>
                </a:solidFill>
              </a:rPr>
              <a:t>Counter mode</a:t>
            </a:r>
          </a:p>
          <a:p>
            <a:pPr lvl="1">
              <a:buNone/>
            </a:pPr>
            <a:r>
              <a:rPr lang="en-US" dirty="0" smtClean="0"/>
              <a:t>Essentially uses block cipher as a pseudorandom generator</a:t>
            </a:r>
          </a:p>
          <a:p>
            <a:pPr lvl="1">
              <a:buNone/>
            </a:pPr>
            <a:r>
              <a:rPr lang="en-US" dirty="0" smtClean="0"/>
              <a:t>XOR </a:t>
            </a:r>
            <a:r>
              <a:rPr lang="en-US" b="1" dirty="0" err="1" smtClean="0"/>
              <a:t>i</a:t>
            </a:r>
            <a:r>
              <a:rPr lang="en-US" baseline="30000" dirty="0" err="1" smtClean="0"/>
              <a:t>th</a:t>
            </a:r>
            <a:r>
              <a:rPr lang="en-US" dirty="0" smtClean="0"/>
              <a:t> block of message with </a:t>
            </a:r>
            <a:r>
              <a:rPr lang="en-US" b="1" i="1" dirty="0" err="1" smtClean="0"/>
              <a:t>E</a:t>
            </a:r>
            <a:r>
              <a:rPr lang="en-US" b="1" baseline="-25000" dirty="0" err="1" smtClean="0"/>
              <a:t>k</a:t>
            </a:r>
            <a:r>
              <a:rPr lang="en-US" dirty="0" smtClean="0"/>
              <a:t>(</a:t>
            </a:r>
            <a:r>
              <a:rPr lang="en-US" dirty="0" err="1" smtClean="0"/>
              <a:t>message_id</a:t>
            </a:r>
            <a:r>
              <a:rPr lang="en-US" dirty="0" smtClean="0"/>
              <a:t> </a:t>
            </a:r>
            <a:r>
              <a:rPr lang="en-US" dirty="0" smtClean="0">
                <a:latin typeface="Arial" pitchFamily="34" charset="0"/>
                <a:cs typeface="Arial" pitchFamily="34" charset="0"/>
              </a:rPr>
              <a:t>||</a:t>
            </a:r>
            <a:r>
              <a:rPr lang="en-US" dirty="0" smtClean="0"/>
              <a:t> </a:t>
            </a:r>
            <a:r>
              <a:rPr lang="en-US" b="1" dirty="0" err="1" smtClean="0"/>
              <a:t>i</a:t>
            </a:r>
            <a:r>
              <a:rPr lang="en-US" dirty="0" smtClean="0"/>
              <a:t>)</a:t>
            </a:r>
          </a:p>
          <a:p>
            <a:pPr lvl="1">
              <a:buNone/>
            </a:pPr>
            <a:r>
              <a:rPr lang="en-US" dirty="0" smtClean="0">
                <a:solidFill>
                  <a:schemeClr val="accent5"/>
                </a:solidFill>
              </a:rPr>
              <a:t>[Why do we need message_id?]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575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i="1" dirty="0" smtClean="0"/>
              <a:t>Assumption we’ve been making so far:</a:t>
            </a:r>
            <a:br>
              <a:rPr lang="en-US" sz="2400" i="1" dirty="0" smtClean="0"/>
            </a:br>
            <a:r>
              <a:rPr lang="en-US" sz="2800" dirty="0" smtClean="0"/>
              <a:t>Alice and Bob shared a secret key </a:t>
            </a:r>
            <a:br>
              <a:rPr lang="en-US" sz="2800" dirty="0" smtClean="0"/>
            </a:br>
            <a:r>
              <a:rPr lang="en-US" sz="2800" dirty="0" smtClean="0"/>
              <a:t>in advance</a:t>
            </a:r>
          </a:p>
          <a:p>
            <a:r>
              <a:rPr lang="en-US" sz="2800" b="1" dirty="0" smtClean="0"/>
              <a:t>Amazing fact:</a:t>
            </a:r>
            <a:br>
              <a:rPr lang="en-US" sz="2800" b="1" dirty="0" smtClean="0"/>
            </a:br>
            <a:r>
              <a:rPr lang="en-US" sz="2800" dirty="0" smtClean="0"/>
              <a:t>Alice and Bob can have a </a:t>
            </a:r>
            <a:r>
              <a:rPr lang="en-US" sz="2800" u="sng" dirty="0" smtClean="0"/>
              <a:t>public</a:t>
            </a:r>
            <a:r>
              <a:rPr lang="en-US" sz="2800" dirty="0" smtClean="0"/>
              <a:t> conversation to derive a shared key!</a:t>
            </a:r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357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23635"/>
            <a:ext cx="5829300" cy="2815166"/>
          </a:xfrm>
        </p:spPr>
        <p:txBody>
          <a:bodyPr>
            <a:normAutofit/>
          </a:bodyPr>
          <a:lstStyle/>
          <a:p>
            <a:r>
              <a:rPr lang="en-US" sz="4800" dirty="0" smtClean="0"/>
              <a:t>Key Exchange</a:t>
            </a:r>
            <a:br>
              <a:rPr lang="en-US" sz="4800" dirty="0" smtClean="0"/>
            </a:br>
            <a:r>
              <a:rPr lang="en-US" dirty="0" smtClean="0"/>
              <a:t>and</a:t>
            </a:r>
            <a:r>
              <a:rPr lang="en-US" sz="4800" dirty="0" smtClean="0"/>
              <a:t/>
            </a:r>
            <a:br>
              <a:rPr lang="en-US" sz="4800" dirty="0" smtClean="0"/>
            </a:br>
            <a:r>
              <a:rPr lang="en-US" sz="4800" dirty="0" smtClean="0"/>
              <a:t>Key Management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40266924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Issue:  How do we get a shared key?</a:t>
            </a:r>
          </a:p>
          <a:p>
            <a:r>
              <a:rPr lang="en-US" sz="3000" b="1" dirty="0" smtClean="0"/>
              <a:t>Amazing fact:</a:t>
            </a:r>
            <a:br>
              <a:rPr lang="en-US" sz="3000" b="1" dirty="0" smtClean="0"/>
            </a:br>
            <a:r>
              <a:rPr lang="en-US" sz="2800" dirty="0" smtClean="0"/>
              <a:t>Alice and Bob can have a </a:t>
            </a:r>
            <a:r>
              <a:rPr lang="en-US" sz="2800" u="sng" dirty="0" smtClean="0"/>
              <a:t>public</a:t>
            </a:r>
            <a:r>
              <a:rPr lang="en-US" sz="2800" dirty="0" smtClean="0"/>
              <a:t> conversation to derive a shared key!</a:t>
            </a:r>
          </a:p>
          <a:p>
            <a:r>
              <a:rPr lang="en-US" sz="2800" b="1" dirty="0" smtClean="0">
                <a:solidFill>
                  <a:schemeClr val="accent1"/>
                </a:solidFill>
              </a:rPr>
              <a:t>Diffie-Hellman</a:t>
            </a:r>
            <a:r>
              <a:rPr lang="en-US" sz="2800" dirty="0" smtClean="0"/>
              <a:t> (</a:t>
            </a:r>
            <a:r>
              <a:rPr lang="en-US" sz="2800" b="1" dirty="0" smtClean="0">
                <a:solidFill>
                  <a:schemeClr val="accent1"/>
                </a:solidFill>
              </a:rPr>
              <a:t>D-H</a:t>
            </a:r>
            <a:r>
              <a:rPr lang="en-US" sz="2800" dirty="0" smtClean="0"/>
              <a:t>) </a:t>
            </a:r>
            <a:r>
              <a:rPr lang="en-US" sz="2800" b="1" dirty="0" smtClean="0">
                <a:solidFill>
                  <a:schemeClr val="accent1"/>
                </a:solidFill>
              </a:rPr>
              <a:t>key exchange</a:t>
            </a:r>
          </a:p>
          <a:p>
            <a:pPr lvl="1">
              <a:buNone/>
            </a:pPr>
            <a:r>
              <a:rPr lang="en-US" sz="2400" dirty="0" smtClean="0"/>
              <a:t>1976: Whit Diffie, Marty Hellman </a:t>
            </a:r>
            <a:br>
              <a:rPr lang="en-US" sz="2400" dirty="0" smtClean="0"/>
            </a:br>
            <a:r>
              <a:rPr lang="en-US" sz="2400" dirty="0" smtClean="0"/>
              <a:t>with ideas from Ralph Merkle </a:t>
            </a:r>
            <a:br>
              <a:rPr lang="en-US" sz="2400" dirty="0" smtClean="0"/>
            </a:br>
            <a:r>
              <a:rPr lang="en-US" sz="2400" dirty="0" smtClean="0"/>
              <a:t>(earlier, in secret, by Malcolm Williamson of British intelligence agency)</a:t>
            </a:r>
          </a:p>
          <a:p>
            <a:pPr lvl="1">
              <a:buNone/>
            </a:pPr>
            <a:r>
              <a:rPr lang="en-US" sz="2400" dirty="0" smtClean="0"/>
              <a:t>Relies on a mathematical hardness assumption called </a:t>
            </a:r>
            <a:r>
              <a:rPr lang="en-US" sz="2400" i="1" dirty="0" smtClean="0"/>
              <a:t>discrete log problem </a:t>
            </a:r>
            <a:br>
              <a:rPr lang="en-US" sz="2400" i="1" dirty="0" smtClean="0"/>
            </a:br>
            <a:r>
              <a:rPr lang="en-US" sz="2400" dirty="0" smtClean="0"/>
              <a:t>(a problem believed to be hard)</a:t>
            </a:r>
          </a:p>
        </p:txBody>
      </p:sp>
    </p:spTree>
    <p:extLst>
      <p:ext uri="{BB962C8B-B14F-4D97-AF65-F5344CB8AC3E}">
        <p14:creationId xmlns:p14="http://schemas.microsoft.com/office/powerpoint/2010/main" val="232615638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3251201"/>
            <a:ext cx="5829300" cy="1960033"/>
          </a:xfrm>
        </p:spPr>
        <p:txBody>
          <a:bodyPr>
            <a:normAutofit/>
          </a:bodyPr>
          <a:lstStyle/>
          <a:p>
            <a:r>
              <a:rPr lang="en-US" sz="4800" dirty="0" smtClean="0"/>
              <a:t>Block Ciphers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41021902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Straight Connector 28"/>
          <p:cNvCxnSpPr/>
          <p:nvPr/>
        </p:nvCxnSpPr>
        <p:spPr>
          <a:xfrm rot="16200000" flipH="1">
            <a:off x="1527428" y="4794903"/>
            <a:ext cx="4105675" cy="2267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>
                <a:solidFill>
                  <a:schemeClr val="accent1"/>
                </a:solidFill>
              </a:rPr>
              <a:t>D-H protocol</a:t>
            </a:r>
          </a:p>
          <a:p>
            <a:pPr marL="514350" lvl="1" indent="-514350">
              <a:buAutoNum type="arabicPeriod"/>
            </a:pPr>
            <a:r>
              <a:rPr lang="en-US" sz="2400" dirty="0" smtClean="0"/>
              <a:t>Alice and Bob agree on public parameters (maybe in standards doc)</a:t>
            </a:r>
            <a:br>
              <a:rPr lang="en-US" sz="2400" dirty="0" smtClean="0"/>
            </a:br>
            <a:r>
              <a:rPr lang="en-US" sz="2400" b="1" dirty="0" smtClean="0"/>
              <a:t>p</a:t>
            </a:r>
            <a:r>
              <a:rPr lang="en-US" sz="2400" dirty="0" smtClean="0"/>
              <a:t>: a large “safe prime” </a:t>
            </a:r>
            <a:r>
              <a:rPr lang="en-US" sz="2100" dirty="0" err="1" smtClean="0"/>
              <a:t>s.t</a:t>
            </a:r>
            <a:r>
              <a:rPr lang="en-US" sz="2100" dirty="0" smtClean="0"/>
              <a:t>. (</a:t>
            </a:r>
            <a:r>
              <a:rPr lang="en-US" sz="2100" b="1" dirty="0" smtClean="0"/>
              <a:t>p</a:t>
            </a:r>
            <a:r>
              <a:rPr lang="en-US" sz="2100" dirty="0" smtClean="0"/>
              <a:t>-1)/2 is also prime</a:t>
            </a:r>
            <a:br>
              <a:rPr lang="en-US" sz="2100" dirty="0" smtClean="0"/>
            </a:br>
            <a:r>
              <a:rPr lang="en-US" sz="2400" b="1" dirty="0" smtClean="0"/>
              <a:t>g</a:t>
            </a:r>
            <a:r>
              <a:rPr lang="en-US" sz="2400" dirty="0" smtClean="0"/>
              <a:t>: a square mod </a:t>
            </a:r>
            <a:r>
              <a:rPr lang="en-US" sz="2400" b="1" dirty="0" smtClean="0"/>
              <a:t>p </a:t>
            </a:r>
            <a:r>
              <a:rPr lang="en-US" sz="2100" dirty="0" smtClean="0"/>
              <a:t> (but not 1)</a:t>
            </a:r>
          </a:p>
          <a:p>
            <a:pPr marL="514350" lvl="1" indent="-514350">
              <a:spcBef>
                <a:spcPts val="2400"/>
              </a:spcBef>
              <a:buAutoNum type="arabicPeriod"/>
            </a:pPr>
            <a:r>
              <a:rPr lang="en-US" sz="2400" dirty="0" smtClean="0"/>
              <a:t> </a:t>
            </a:r>
            <a:r>
              <a:rPr lang="en-US" dirty="0" smtClean="0"/>
              <a:t> </a:t>
            </a:r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spcBef>
                <a:spcPts val="1800"/>
              </a:spcBef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r>
              <a:rPr lang="en-US" sz="2400" dirty="0" smtClean="0"/>
              <a:t> </a:t>
            </a:r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AutoNum type="arabicPeriod"/>
            </a:pPr>
            <a:endParaRPr lang="en-US" sz="2400" dirty="0" smtClean="0"/>
          </a:p>
          <a:p>
            <a:pPr marL="514350" lvl="1" indent="-514350">
              <a:buNone/>
            </a:pPr>
            <a:r>
              <a:rPr lang="en-US" sz="2400" dirty="0" smtClean="0"/>
              <a:t>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838381" y="2718708"/>
            <a:ext cx="5486219" cy="2590800"/>
            <a:chOff x="838381" y="2103567"/>
            <a:chExt cx="5486219" cy="2590800"/>
          </a:xfrm>
        </p:grpSpPr>
        <p:sp>
          <p:nvSpPr>
            <p:cNvPr id="17" name="TextBox 16"/>
            <p:cNvSpPr txBox="1"/>
            <p:nvPr/>
          </p:nvSpPr>
          <p:spPr>
            <a:xfrm>
              <a:off x="838381" y="2103567"/>
              <a:ext cx="2584810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Alice</a:t>
              </a:r>
              <a:br>
                <a:rPr lang="en-US" sz="2400" b="1" dirty="0" smtClean="0"/>
              </a:br>
              <a:r>
                <a:rPr lang="en-US" sz="2400" dirty="0" smtClean="0"/>
                <a:t>Generates random </a:t>
              </a:r>
              <a:br>
                <a:rPr lang="en-US" sz="2400" dirty="0" smtClean="0"/>
              </a:br>
              <a:r>
                <a:rPr lang="en-US" sz="2400" dirty="0" smtClean="0"/>
                <a:t>secret value </a:t>
              </a:r>
              <a:r>
                <a:rPr lang="en-US" sz="2400" b="1" dirty="0" smtClean="0"/>
                <a:t>a</a:t>
              </a:r>
              <a:r>
                <a:rPr lang="en-US" sz="2400" dirty="0" smtClean="0"/>
                <a:t>.</a:t>
              </a:r>
              <a:r>
                <a:rPr lang="en-US" sz="2400" b="1" dirty="0" smtClean="0"/>
                <a:t/>
              </a:r>
              <a:br>
                <a:rPr lang="en-US" sz="2400" b="1" dirty="0" smtClean="0"/>
              </a:br>
              <a:r>
                <a:rPr lang="en-US" sz="2100" dirty="0" smtClean="0"/>
                <a:t>(0 &lt; </a:t>
              </a:r>
              <a:r>
                <a:rPr lang="en-US" sz="2100" b="1" dirty="0" smtClean="0"/>
                <a:t>a</a:t>
              </a:r>
              <a:r>
                <a:rPr lang="en-US" sz="2100" dirty="0" smtClean="0"/>
                <a:t> &lt; </a:t>
              </a:r>
              <a:r>
                <a:rPr lang="en-US" sz="2100" b="1" dirty="0" smtClean="0"/>
                <a:t>p</a:t>
              </a:r>
              <a:r>
                <a:rPr lang="en-US" sz="2100" dirty="0" smtClean="0"/>
                <a:t>)</a:t>
              </a:r>
              <a:endParaRPr lang="en-US" sz="21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08719" y="2103567"/>
              <a:ext cx="2515881" cy="15234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sz="2400" b="1" dirty="0" smtClean="0"/>
                <a:t>Bob</a:t>
              </a:r>
              <a:br>
                <a:rPr lang="en-US" sz="2400" b="1" dirty="0" smtClean="0"/>
              </a:br>
              <a:r>
                <a:rPr lang="en-US" sz="2400" dirty="0" smtClean="0"/>
                <a:t>Generates random</a:t>
              </a:r>
              <a:br>
                <a:rPr lang="en-US" sz="2400" dirty="0" smtClean="0"/>
              </a:br>
              <a:r>
                <a:rPr lang="en-US" sz="2400" dirty="0" smtClean="0"/>
                <a:t>secret value </a:t>
              </a:r>
              <a:r>
                <a:rPr lang="en-US" sz="2400" b="1" dirty="0" smtClean="0"/>
                <a:t>b</a:t>
              </a:r>
              <a:r>
                <a:rPr lang="en-US" sz="2400" dirty="0" smtClean="0"/>
                <a:t>.</a:t>
              </a:r>
              <a:br>
                <a:rPr lang="en-US" sz="2400" dirty="0" smtClean="0"/>
              </a:br>
              <a:r>
                <a:rPr lang="en-US" sz="2100" dirty="0" smtClean="0"/>
                <a:t>(0 &lt; </a:t>
              </a:r>
              <a:r>
                <a:rPr lang="en-US" sz="2100" b="1" dirty="0" smtClean="0"/>
                <a:t>b</a:t>
              </a:r>
              <a:r>
                <a:rPr lang="en-US" sz="2100" dirty="0" smtClean="0"/>
                <a:t> &lt; </a:t>
              </a:r>
              <a:r>
                <a:rPr lang="en-US" sz="2100" b="1" dirty="0" smtClean="0"/>
                <a:t>p</a:t>
              </a:r>
              <a:r>
                <a:rPr lang="en-US" sz="2100" dirty="0" smtClean="0"/>
                <a:t>)</a:t>
              </a:r>
              <a:endParaRPr lang="en-US" sz="2100" dirty="0"/>
            </a:p>
          </p:txBody>
        </p:sp>
        <p:grpSp>
          <p:nvGrpSpPr>
            <p:cNvPr id="23" name="Group 22"/>
            <p:cNvGrpSpPr/>
            <p:nvPr/>
          </p:nvGrpSpPr>
          <p:grpSpPr>
            <a:xfrm>
              <a:off x="949587" y="3505200"/>
              <a:ext cx="5229871" cy="1189167"/>
              <a:chOff x="949587" y="3429000"/>
              <a:chExt cx="5229871" cy="1189167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1902096" y="3429000"/>
                <a:ext cx="12983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g</a:t>
                </a:r>
                <a:r>
                  <a:rPr lang="en-US" sz="2400" b="1" baseline="30000" dirty="0" err="1" smtClean="0"/>
                  <a:t>a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mod</a:t>
                </a:r>
                <a:r>
                  <a:rPr lang="en-US" sz="2400" b="1" dirty="0" smtClean="0"/>
                  <a:t> p</a:t>
                </a:r>
                <a:endParaRPr lang="en-US" sz="2400" dirty="0"/>
              </a:p>
            </p:txBody>
          </p:sp>
          <p:sp>
            <p:nvSpPr>
              <p:cNvPr id="12" name="Rectangle 11"/>
              <p:cNvSpPr/>
              <p:nvPr/>
            </p:nvSpPr>
            <p:spPr>
              <a:xfrm>
                <a:off x="5319060" y="3600028"/>
                <a:ext cx="860398" cy="830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Bob</a:t>
                </a:r>
                <a:endParaRPr lang="en-US" dirty="0"/>
              </a:p>
            </p:txBody>
          </p:sp>
          <p:cxnSp>
            <p:nvCxnSpPr>
              <p:cNvPr id="13" name="Straight Arrow Connector 12"/>
              <p:cNvCxnSpPr/>
              <p:nvPr/>
            </p:nvCxnSpPr>
            <p:spPr>
              <a:xfrm>
                <a:off x="1793114" y="3884442"/>
                <a:ext cx="3525946" cy="17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949587" y="3600028"/>
                <a:ext cx="843528" cy="830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Alice</a:t>
                </a:r>
                <a:endParaRPr lang="en-US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949587" y="3528592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5852593" y="3528592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  <p:cxnSp>
            <p:nvCxnSpPr>
              <p:cNvPr id="19" name="Straight Arrow Connector 18"/>
              <p:cNvCxnSpPr/>
              <p:nvPr/>
            </p:nvCxnSpPr>
            <p:spPr>
              <a:xfrm rot="10800000" flipV="1">
                <a:off x="1819842" y="4156502"/>
                <a:ext cx="3505994" cy="79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2" name="TextBox 21"/>
              <p:cNvSpPr txBox="1"/>
              <p:nvPr/>
            </p:nvSpPr>
            <p:spPr>
              <a:xfrm>
                <a:off x="3962400" y="4156502"/>
                <a:ext cx="1313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g</a:t>
                </a:r>
                <a:r>
                  <a:rPr lang="en-US" sz="2400" b="1" baseline="30000" dirty="0" err="1" smtClean="0"/>
                  <a:t>b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mod</a:t>
                </a:r>
                <a:r>
                  <a:rPr lang="en-US" sz="2400" b="1" dirty="0" smtClean="0"/>
                  <a:t> p</a:t>
                </a:r>
                <a:endParaRPr lang="en-US" sz="2400" dirty="0"/>
              </a:p>
            </p:txBody>
          </p:sp>
        </p:grpSp>
      </p:grpSp>
      <p:sp>
        <p:nvSpPr>
          <p:cNvPr id="25" name="TextBox 24"/>
          <p:cNvSpPr txBox="1"/>
          <p:nvPr/>
        </p:nvSpPr>
        <p:spPr>
          <a:xfrm>
            <a:off x="838200" y="5538108"/>
            <a:ext cx="276389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2400" dirty="0" smtClean="0"/>
              <a:t>Computes </a:t>
            </a:r>
            <a:r>
              <a:rPr lang="en-US" sz="2400" b="1" dirty="0" smtClean="0"/>
              <a:t>x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= (</a:t>
            </a:r>
            <a:r>
              <a:rPr lang="en-US" sz="2400" b="1" dirty="0" err="1" smtClean="0"/>
              <a:t>g</a:t>
            </a:r>
            <a:r>
              <a:rPr lang="en-US" sz="2400" b="1" baseline="30000" dirty="0" err="1" smtClean="0"/>
              <a:t>b</a:t>
            </a:r>
            <a:r>
              <a:rPr lang="en-US" sz="2400" dirty="0" smtClean="0"/>
              <a:t> mod </a:t>
            </a:r>
            <a:r>
              <a:rPr lang="en-US" sz="2400" b="1" dirty="0" smtClean="0"/>
              <a:t>p</a:t>
            </a:r>
            <a:r>
              <a:rPr lang="en-US" sz="2400" dirty="0" smtClean="0"/>
              <a:t>)</a:t>
            </a:r>
            <a:r>
              <a:rPr lang="en-US" sz="2400" b="1" baseline="30000" dirty="0" smtClean="0"/>
              <a:t>a</a:t>
            </a:r>
            <a:r>
              <a:rPr lang="en-US" sz="2400" dirty="0" smtClean="0"/>
              <a:t> mod </a:t>
            </a:r>
            <a:r>
              <a:rPr lang="en-US" sz="2400" b="1" dirty="0" smtClean="0"/>
              <a:t>p</a:t>
            </a:r>
            <a:r>
              <a:rPr lang="en-US" sz="2400" dirty="0" smtClean="0"/>
              <a:t> </a:t>
            </a:r>
            <a:br>
              <a:rPr lang="en-US" sz="2400" dirty="0" smtClean="0"/>
            </a:br>
            <a:r>
              <a:rPr lang="en-US" sz="2400" dirty="0" smtClean="0"/>
              <a:t>= </a:t>
            </a:r>
            <a:r>
              <a:rPr lang="en-US" sz="2400" b="1" dirty="0" err="1" smtClean="0"/>
              <a:t>g</a:t>
            </a:r>
            <a:r>
              <a:rPr lang="en-US" sz="2400" b="1" baseline="30000" dirty="0" err="1" smtClean="0"/>
              <a:t>ba</a:t>
            </a:r>
            <a:r>
              <a:rPr lang="en-US" sz="2400" dirty="0" smtClean="0"/>
              <a:t> mod </a:t>
            </a:r>
            <a:r>
              <a:rPr lang="en-US" sz="2400" b="1" dirty="0" smtClean="0"/>
              <a:t>p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893961" y="5556979"/>
            <a:ext cx="27161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42900" algn="l"/>
              </a:tabLst>
            </a:pPr>
            <a:r>
              <a:rPr lang="en-US" sz="2400" dirty="0" smtClean="0"/>
              <a:t>Computes </a:t>
            </a:r>
            <a:r>
              <a:rPr lang="en-US" sz="2400" b="1" dirty="0" smtClean="0"/>
              <a:t>x′</a:t>
            </a:r>
            <a:endParaRPr lang="en-US" sz="2400" baseline="-25000" dirty="0" smtClean="0"/>
          </a:p>
          <a:p>
            <a:pPr>
              <a:tabLst>
                <a:tab pos="342900" algn="l"/>
              </a:tabLst>
            </a:pPr>
            <a:r>
              <a:rPr lang="en-US" sz="2400" dirty="0" smtClean="0"/>
              <a:t>= (</a:t>
            </a:r>
            <a:r>
              <a:rPr lang="en-US" sz="2400" b="1" dirty="0" err="1" smtClean="0"/>
              <a:t>g</a:t>
            </a:r>
            <a:r>
              <a:rPr lang="en-US" sz="2400" b="1" baseline="30000" dirty="0" err="1" smtClean="0"/>
              <a:t>a</a:t>
            </a:r>
            <a:r>
              <a:rPr lang="en-US" sz="2400" dirty="0" smtClean="0"/>
              <a:t> mod </a:t>
            </a:r>
            <a:r>
              <a:rPr lang="en-US" sz="2400" b="1" dirty="0" smtClean="0"/>
              <a:t>p</a:t>
            </a:r>
            <a:r>
              <a:rPr lang="en-US" sz="2400" dirty="0" smtClean="0"/>
              <a:t>)</a:t>
            </a:r>
            <a:r>
              <a:rPr lang="en-US" sz="2400" b="1" baseline="30000" dirty="0" smtClean="0"/>
              <a:t>b</a:t>
            </a:r>
            <a:r>
              <a:rPr lang="en-US" sz="2400" dirty="0" smtClean="0"/>
              <a:t> mod </a:t>
            </a:r>
            <a:r>
              <a:rPr lang="en-US" sz="2400" b="1" dirty="0" smtClean="0"/>
              <a:t>p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= </a:t>
            </a:r>
            <a:r>
              <a:rPr lang="en-US" sz="2400" b="1" dirty="0" smtClean="0"/>
              <a:t>g</a:t>
            </a:r>
            <a:r>
              <a:rPr lang="en-US" sz="2400" b="1" baseline="30000" dirty="0" smtClean="0"/>
              <a:t>ab</a:t>
            </a:r>
            <a:r>
              <a:rPr lang="en-US" sz="2400" dirty="0" smtClean="0"/>
              <a:t> mod </a:t>
            </a:r>
            <a:r>
              <a:rPr lang="en-US" sz="2400" b="1" dirty="0" smtClean="0"/>
              <a:t>p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087343" y="6832547"/>
            <a:ext cx="49953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(Notice that </a:t>
            </a:r>
            <a:r>
              <a:rPr lang="en-US" sz="2400" b="1" dirty="0" smtClean="0"/>
              <a:t>x</a:t>
            </a:r>
            <a:r>
              <a:rPr lang="en-US" sz="2400" dirty="0" smtClean="0"/>
              <a:t> == </a:t>
            </a:r>
            <a:r>
              <a:rPr lang="en-US" sz="2400" b="1" dirty="0" smtClean="0"/>
              <a:t>x′</a:t>
            </a:r>
            <a:r>
              <a:rPr lang="en-US" sz="2400" dirty="0" smtClean="0"/>
              <a:t>)</a:t>
            </a:r>
            <a:br>
              <a:rPr lang="en-US" sz="2400" dirty="0" smtClean="0"/>
            </a:br>
            <a:r>
              <a:rPr lang="en-US" sz="2400" dirty="0" smtClean="0"/>
              <a:t>Can use </a:t>
            </a:r>
            <a:r>
              <a:rPr lang="en-US" sz="2400" b="1" dirty="0" smtClean="0"/>
              <a:t>k</a:t>
            </a:r>
            <a:r>
              <a:rPr lang="en-US" sz="2400" dirty="0" smtClean="0"/>
              <a:t> := HMAC</a:t>
            </a:r>
            <a:r>
              <a:rPr lang="en-US" sz="2400" baseline="-25000" dirty="0" smtClean="0"/>
              <a:t>0</a:t>
            </a:r>
            <a:r>
              <a:rPr lang="en-US" sz="2400" dirty="0" smtClean="0"/>
              <a:t>(</a:t>
            </a:r>
            <a:r>
              <a:rPr lang="en-US" sz="2400" b="1" dirty="0" smtClean="0"/>
              <a:t>x</a:t>
            </a:r>
            <a:r>
              <a:rPr lang="en-US" sz="2400" dirty="0" smtClean="0"/>
              <a:t>) as a shared key.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81940793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696199"/>
          </a:xfrm>
        </p:spPr>
        <p:txBody>
          <a:bodyPr>
            <a:normAutofit/>
          </a:bodyPr>
          <a:lstStyle/>
          <a:p>
            <a:pPr marL="285750" lvl="1">
              <a:spcBef>
                <a:spcPts val="2400"/>
              </a:spcBef>
              <a:buNone/>
            </a:pPr>
            <a:r>
              <a:rPr lang="en-US" dirty="0" smtClean="0"/>
              <a:t>Passive eavesdropping attack</a:t>
            </a:r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marL="0" lvl="2" indent="0" algn="ctr">
              <a:spcBef>
                <a:spcPts val="1800"/>
              </a:spcBef>
              <a:buNone/>
            </a:pPr>
            <a:r>
              <a:rPr lang="en-US" dirty="0" smtClean="0"/>
              <a:t>Eve knows:    </a:t>
            </a:r>
            <a:r>
              <a:rPr lang="en-US" b="1" dirty="0" smtClean="0"/>
              <a:t>p</a:t>
            </a:r>
            <a:r>
              <a:rPr lang="en-US" dirty="0" smtClean="0"/>
              <a:t>,</a:t>
            </a:r>
            <a:r>
              <a:rPr lang="en-US" b="1" dirty="0" smtClean="0"/>
              <a:t>  </a:t>
            </a:r>
            <a:r>
              <a:rPr lang="en-US" dirty="0" smtClean="0"/>
              <a:t> </a:t>
            </a:r>
            <a:r>
              <a:rPr lang="en-US" b="1" dirty="0" smtClean="0"/>
              <a:t>g</a:t>
            </a:r>
            <a:r>
              <a:rPr lang="en-US" dirty="0" smtClean="0"/>
              <a:t>,  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a</a:t>
            </a:r>
            <a:r>
              <a:rPr lang="en-US" dirty="0" smtClean="0"/>
              <a:t> mod </a:t>
            </a:r>
            <a:r>
              <a:rPr lang="en-US" b="1" dirty="0" smtClean="0"/>
              <a:t>p</a:t>
            </a:r>
            <a:r>
              <a:rPr lang="en-US" dirty="0" smtClean="0"/>
              <a:t>,  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b</a:t>
            </a:r>
            <a:r>
              <a:rPr lang="en-US" dirty="0" smtClean="0"/>
              <a:t> mod </a:t>
            </a:r>
            <a:r>
              <a:rPr lang="en-US" b="1" dirty="0" smtClean="0"/>
              <a:t>p</a:t>
            </a:r>
          </a:p>
          <a:p>
            <a:pPr marL="285750" lvl="1">
              <a:spcBef>
                <a:spcPts val="3000"/>
              </a:spcBef>
              <a:buNone/>
            </a:pPr>
            <a:r>
              <a:rPr lang="en-US" dirty="0" smtClean="0"/>
              <a:t>Eve wants to compute </a:t>
            </a:r>
            <a:r>
              <a:rPr lang="en-US" b="1" dirty="0" smtClean="0"/>
              <a:t>x</a:t>
            </a:r>
            <a:r>
              <a:rPr lang="en-US" dirty="0" smtClean="0"/>
              <a:t> = </a:t>
            </a:r>
            <a:r>
              <a:rPr lang="en-US" b="1" dirty="0" smtClean="0"/>
              <a:t>g</a:t>
            </a:r>
            <a:r>
              <a:rPr lang="en-US" b="1" baseline="30000" dirty="0" smtClean="0"/>
              <a:t>ab</a:t>
            </a:r>
            <a:r>
              <a:rPr lang="en-US" dirty="0" smtClean="0"/>
              <a:t> mod </a:t>
            </a:r>
            <a:r>
              <a:rPr lang="en-US" b="1" dirty="0" smtClean="0"/>
              <a:t>p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Best known approach: </a:t>
            </a:r>
            <a:br>
              <a:rPr lang="en-US" dirty="0" smtClean="0"/>
            </a:br>
            <a:r>
              <a:rPr lang="en-US" dirty="0" smtClean="0"/>
              <a:t>Find </a:t>
            </a:r>
            <a:r>
              <a:rPr lang="en-US" b="1" dirty="0" smtClean="0"/>
              <a:t>a</a:t>
            </a:r>
            <a:r>
              <a:rPr lang="en-US" dirty="0" smtClean="0"/>
              <a:t> or </a:t>
            </a:r>
            <a:r>
              <a:rPr lang="en-US" b="1" dirty="0" smtClean="0"/>
              <a:t>b</a:t>
            </a:r>
            <a:r>
              <a:rPr lang="en-US" dirty="0" smtClean="0"/>
              <a:t>, then compute </a:t>
            </a:r>
            <a:r>
              <a:rPr lang="en-US" b="1" dirty="0" smtClean="0"/>
              <a:t>x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Finding </a:t>
            </a:r>
            <a:r>
              <a:rPr lang="en-US" b="1" dirty="0" smtClean="0"/>
              <a:t>y</a:t>
            </a:r>
            <a:r>
              <a:rPr lang="en-US" dirty="0" smtClean="0"/>
              <a:t> given </a:t>
            </a:r>
            <a:r>
              <a:rPr lang="en-US" b="1" dirty="0" smtClean="0"/>
              <a:t>g</a:t>
            </a:r>
            <a:r>
              <a:rPr lang="en-US" b="1" baseline="30000" dirty="0" smtClean="0"/>
              <a:t>y</a:t>
            </a:r>
            <a:r>
              <a:rPr lang="en-US" dirty="0" smtClean="0"/>
              <a:t> mod </a:t>
            </a:r>
            <a:r>
              <a:rPr lang="en-US" b="1" dirty="0" smtClean="0"/>
              <a:t>p</a:t>
            </a:r>
            <a:r>
              <a:rPr lang="en-US" dirty="0" smtClean="0"/>
              <a:t> is an instance </a:t>
            </a:r>
            <a:br>
              <a:rPr lang="en-US" dirty="0" smtClean="0"/>
            </a:br>
            <a:r>
              <a:rPr lang="en-US" dirty="0" smtClean="0"/>
              <a:t>of the </a:t>
            </a:r>
            <a:r>
              <a:rPr lang="en-US" b="1" dirty="0" smtClean="0">
                <a:solidFill>
                  <a:schemeClr val="accent1"/>
                </a:solidFill>
              </a:rPr>
              <a:t>discrete log problem</a:t>
            </a:r>
            <a:r>
              <a:rPr lang="en-US" dirty="0" smtClean="0"/>
              <a:t>:</a:t>
            </a:r>
            <a:r>
              <a:rPr lang="en-US" b="1" dirty="0" smtClean="0">
                <a:solidFill>
                  <a:schemeClr val="accent1"/>
                </a:solidFill>
              </a:rPr>
              <a:t/>
            </a:r>
            <a:br>
              <a:rPr lang="en-US" b="1" dirty="0" smtClean="0">
                <a:solidFill>
                  <a:schemeClr val="accent1"/>
                </a:solidFill>
              </a:rPr>
            </a:br>
            <a:r>
              <a:rPr lang="en-US" dirty="0" smtClean="0"/>
              <a:t>No known efficient algorithm.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sz="2400" dirty="0" smtClean="0">
                <a:solidFill>
                  <a:schemeClr val="accent5"/>
                </a:solidFill>
              </a:rPr>
              <a:t>[What’s D-H’s big weakness?]</a:t>
            </a:r>
            <a:endParaRPr lang="en-US" sz="2400" dirty="0">
              <a:solidFill>
                <a:schemeClr val="accent5"/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914400" y="889909"/>
            <a:ext cx="5229871" cy="1700891"/>
            <a:chOff x="949587" y="914400"/>
            <a:chExt cx="5229871" cy="1700891"/>
          </a:xfrm>
        </p:grpSpPr>
        <p:grpSp>
          <p:nvGrpSpPr>
            <p:cNvPr id="24" name="Group 23"/>
            <p:cNvGrpSpPr/>
            <p:nvPr/>
          </p:nvGrpSpPr>
          <p:grpSpPr>
            <a:xfrm>
              <a:off x="949587" y="914400"/>
              <a:ext cx="5229871" cy="1189167"/>
              <a:chOff x="949587" y="4120341"/>
              <a:chExt cx="5229871" cy="1189167"/>
            </a:xfrm>
          </p:grpSpPr>
          <p:sp>
            <p:nvSpPr>
              <p:cNvPr id="16" name="TextBox 15"/>
              <p:cNvSpPr txBox="1"/>
              <p:nvPr/>
            </p:nvSpPr>
            <p:spPr>
              <a:xfrm>
                <a:off x="2054496" y="4120341"/>
                <a:ext cx="129830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g</a:t>
                </a:r>
                <a:r>
                  <a:rPr lang="en-US" sz="2400" b="1" baseline="30000" dirty="0" err="1" smtClean="0"/>
                  <a:t>a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mod</a:t>
                </a:r>
                <a:r>
                  <a:rPr lang="en-US" sz="2400" b="1" dirty="0" smtClean="0"/>
                  <a:t> p</a:t>
                </a:r>
                <a:endParaRPr lang="en-US" sz="2400" dirty="0"/>
              </a:p>
            </p:txBody>
          </p:sp>
          <p:sp>
            <p:nvSpPr>
              <p:cNvPr id="17" name="Rectangle 16"/>
              <p:cNvSpPr/>
              <p:nvPr/>
            </p:nvSpPr>
            <p:spPr>
              <a:xfrm>
                <a:off x="5319060" y="4291369"/>
                <a:ext cx="860398" cy="830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Bob</a:t>
                </a:r>
                <a:endParaRPr lang="en-US" dirty="0"/>
              </a:p>
            </p:txBody>
          </p:sp>
          <p:cxnSp>
            <p:nvCxnSpPr>
              <p:cNvPr id="18" name="Straight Arrow Connector 17"/>
              <p:cNvCxnSpPr/>
              <p:nvPr/>
            </p:nvCxnSpPr>
            <p:spPr>
              <a:xfrm>
                <a:off x="1793114" y="4575783"/>
                <a:ext cx="3525946" cy="1758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9" name="Rectangle 18"/>
              <p:cNvSpPr/>
              <p:nvPr/>
            </p:nvSpPr>
            <p:spPr>
              <a:xfrm>
                <a:off x="949587" y="4291369"/>
                <a:ext cx="843528" cy="83054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Alice</a:t>
                </a:r>
                <a:endParaRPr lang="en-US" dirty="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949587" y="4219933"/>
                <a:ext cx="2984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a</a:t>
                </a:r>
                <a:endParaRPr lang="en-US" b="1" dirty="0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5852593" y="4219933"/>
                <a:ext cx="30809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b</a:t>
                </a:r>
                <a:endParaRPr lang="en-US" b="1" dirty="0"/>
              </a:p>
            </p:txBody>
          </p:sp>
          <p:cxnSp>
            <p:nvCxnSpPr>
              <p:cNvPr id="22" name="Straight Arrow Connector 21"/>
              <p:cNvCxnSpPr/>
              <p:nvPr/>
            </p:nvCxnSpPr>
            <p:spPr>
              <a:xfrm rot="10800000" flipV="1">
                <a:off x="1819842" y="4847843"/>
                <a:ext cx="3505994" cy="794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3810000" y="4847843"/>
                <a:ext cx="13131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 smtClean="0"/>
                  <a:t>g</a:t>
                </a:r>
                <a:r>
                  <a:rPr lang="en-US" sz="2400" b="1" baseline="30000" dirty="0" err="1" smtClean="0"/>
                  <a:t>b</a:t>
                </a:r>
                <a:r>
                  <a:rPr lang="en-US" sz="2400" b="1" dirty="0" smtClean="0"/>
                  <a:t> </a:t>
                </a:r>
                <a:r>
                  <a:rPr lang="en-US" sz="2400" dirty="0" smtClean="0"/>
                  <a:t>mod</a:t>
                </a:r>
                <a:r>
                  <a:rPr lang="en-US" sz="2400" b="1" dirty="0" smtClean="0"/>
                  <a:t> p</a:t>
                </a:r>
                <a:endParaRPr lang="en-US" sz="2400" dirty="0"/>
              </a:p>
            </p:txBody>
          </p:sp>
        </p:grpSp>
        <p:sp>
          <p:nvSpPr>
            <p:cNvPr id="25" name="Rectangle 24"/>
            <p:cNvSpPr/>
            <p:nvPr/>
          </p:nvSpPr>
          <p:spPr>
            <a:xfrm>
              <a:off x="2910840" y="2158092"/>
              <a:ext cx="1051560" cy="4571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</a:t>
              </a:r>
              <a:endParaRPr lang="en-US" dirty="0"/>
            </a:p>
          </p:txBody>
        </p:sp>
        <p:cxnSp>
          <p:nvCxnSpPr>
            <p:cNvPr id="26" name="Straight Arrow Connector 25"/>
            <p:cNvCxnSpPr/>
            <p:nvPr/>
          </p:nvCxnSpPr>
          <p:spPr>
            <a:xfrm rot="16200000" flipH="1">
              <a:off x="3310890" y="1887582"/>
              <a:ext cx="533399" cy="76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rot="16200000" flipH="1">
              <a:off x="2881723" y="1766480"/>
              <a:ext cx="797377" cy="7619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4782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162799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accent1"/>
                </a:solidFill>
              </a:rPr>
              <a:t>Man-in-the-middle</a:t>
            </a:r>
            <a:r>
              <a:rPr lang="en-US" dirty="0" smtClean="0"/>
              <a:t> (</a:t>
            </a:r>
            <a:r>
              <a:rPr lang="en-US" b="1" dirty="0" smtClean="0">
                <a:solidFill>
                  <a:schemeClr val="accent1"/>
                </a:solidFill>
              </a:rPr>
              <a:t>MITM</a:t>
            </a:r>
            <a:r>
              <a:rPr lang="en-US" dirty="0" smtClean="0"/>
              <a:t>) </a:t>
            </a:r>
            <a:r>
              <a:rPr lang="en-US" b="1" dirty="0" smtClean="0">
                <a:solidFill>
                  <a:schemeClr val="accent1"/>
                </a:solidFill>
              </a:rPr>
              <a:t>attack</a:t>
            </a:r>
          </a:p>
          <a:p>
            <a:endParaRPr lang="en-US" dirty="0" smtClean="0"/>
          </a:p>
          <a:p>
            <a:endParaRPr lang="en-US" dirty="0" smtClean="0"/>
          </a:p>
          <a:p>
            <a:pPr marL="285750" lvl="1">
              <a:buNone/>
            </a:pPr>
            <a:r>
              <a:rPr lang="en-US" dirty="0" smtClean="0"/>
              <a:t>Alice does D-H exchange, </a:t>
            </a:r>
            <a:r>
              <a:rPr lang="en-US" i="1" dirty="0" smtClean="0"/>
              <a:t>really with Mallory</a:t>
            </a:r>
            <a:r>
              <a:rPr lang="en-US" dirty="0" smtClean="0"/>
              <a:t>, ends up with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au</a:t>
            </a:r>
            <a:r>
              <a:rPr lang="en-US" dirty="0" smtClean="0"/>
              <a:t> mod </a:t>
            </a:r>
            <a:r>
              <a:rPr lang="en-US" b="1" dirty="0" smtClean="0"/>
              <a:t>p</a:t>
            </a:r>
          </a:p>
          <a:p>
            <a:pPr marL="285750" lvl="1">
              <a:buNone/>
            </a:pPr>
            <a:r>
              <a:rPr lang="en-US" dirty="0" smtClean="0"/>
              <a:t>Bob does D-H exchange, </a:t>
            </a:r>
            <a:r>
              <a:rPr lang="en-US" i="1" dirty="0" smtClean="0"/>
              <a:t>really with Mallory</a:t>
            </a:r>
            <a:r>
              <a:rPr lang="en-US" dirty="0" smtClean="0"/>
              <a:t>, ends up with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bv</a:t>
            </a:r>
            <a:r>
              <a:rPr lang="en-US" dirty="0" smtClean="0"/>
              <a:t> mod </a:t>
            </a:r>
            <a:r>
              <a:rPr lang="en-US" b="1" dirty="0" smtClean="0"/>
              <a:t>p</a:t>
            </a:r>
          </a:p>
          <a:p>
            <a:pPr marL="285750" lvl="1">
              <a:buNone/>
            </a:pPr>
            <a:r>
              <a:rPr lang="en-US" dirty="0" smtClean="0"/>
              <a:t>Alice and Bob each think they are talking with the other, but really Mallory is between them and knows both secrets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en-US" i="1" dirty="0" smtClean="0"/>
              <a:t>Bottom line: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dirty="0" smtClean="0"/>
              <a:t>D-H gives you secure connection, but you don’t know who’s on the other end!</a:t>
            </a:r>
            <a:endParaRPr lang="en-US" dirty="0"/>
          </a:p>
        </p:txBody>
      </p:sp>
      <p:grpSp>
        <p:nvGrpSpPr>
          <p:cNvPr id="27" name="Group 26"/>
          <p:cNvGrpSpPr/>
          <p:nvPr/>
        </p:nvGrpSpPr>
        <p:grpSpPr>
          <a:xfrm>
            <a:off x="457200" y="1218101"/>
            <a:ext cx="5943600" cy="1067899"/>
            <a:chOff x="457200" y="1065701"/>
            <a:chExt cx="5943600" cy="1067899"/>
          </a:xfrm>
        </p:grpSpPr>
        <p:sp>
          <p:nvSpPr>
            <p:cNvPr id="8" name="TextBox 7"/>
            <p:cNvSpPr txBox="1"/>
            <p:nvPr/>
          </p:nvSpPr>
          <p:spPr>
            <a:xfrm>
              <a:off x="1305615" y="1143000"/>
              <a:ext cx="1207382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/>
                <a:t>g</a:t>
              </a:r>
              <a:r>
                <a:rPr lang="en-US" sz="2200" b="1" baseline="30000" dirty="0" err="1" smtClean="0"/>
                <a:t>a</a:t>
              </a:r>
              <a:r>
                <a:rPr lang="en-US" sz="2200" b="1" dirty="0" smtClean="0"/>
                <a:t> </a:t>
              </a:r>
              <a:r>
                <a:rPr lang="en-US" sz="2200" dirty="0" smtClean="0"/>
                <a:t>mod</a:t>
              </a:r>
              <a:r>
                <a:rPr lang="en-US" sz="2200" b="1" dirty="0" smtClean="0"/>
                <a:t> p</a:t>
              </a:r>
              <a:endParaRPr lang="en-US" sz="2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540402" y="1138236"/>
              <a:ext cx="860398" cy="830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Bob</a:t>
              </a:r>
              <a:endParaRPr lang="en-US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57200" y="1137137"/>
              <a:ext cx="843528" cy="83054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Alice</a:t>
              </a:r>
              <a:endParaRPr lang="en-US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57200" y="1065701"/>
              <a:ext cx="29848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a</a:t>
              </a:r>
              <a:endParaRPr lang="en-US" b="1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073935" y="10668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b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1676400" y="1702713"/>
              <a:ext cx="12202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/>
                <a:t>g</a:t>
              </a:r>
              <a:r>
                <a:rPr lang="en-US" sz="2200" b="1" baseline="30000" dirty="0" err="1" smtClean="0">
                  <a:solidFill>
                    <a:schemeClr val="accent2"/>
                  </a:solidFill>
                </a:rPr>
                <a:t>u</a:t>
              </a:r>
              <a:r>
                <a:rPr lang="en-US" sz="2200" b="1" dirty="0" smtClean="0"/>
                <a:t> </a:t>
              </a:r>
              <a:r>
                <a:rPr lang="en-US" sz="2200" dirty="0" smtClean="0"/>
                <a:t>mod</a:t>
              </a:r>
              <a:r>
                <a:rPr lang="en-US" sz="2200" b="1" dirty="0" smtClean="0"/>
                <a:t> p</a:t>
              </a:r>
              <a:endParaRPr lang="en-US" sz="22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2875653" y="1134836"/>
              <a:ext cx="1086747" cy="838200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Mallory</a:t>
              </a:r>
              <a:endParaRPr 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972615" y="1143000"/>
              <a:ext cx="1208985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/>
                <a:t>g</a:t>
              </a:r>
              <a:r>
                <a:rPr lang="en-US" sz="2200" b="1" baseline="30000" dirty="0" err="1" smtClean="0">
                  <a:solidFill>
                    <a:schemeClr val="accent2"/>
                  </a:solidFill>
                </a:rPr>
                <a:t>v</a:t>
              </a:r>
              <a:r>
                <a:rPr lang="en-US" sz="2200" b="1" dirty="0" smtClean="0"/>
                <a:t> </a:t>
              </a:r>
              <a:r>
                <a:rPr lang="en-US" sz="2200" dirty="0" smtClean="0"/>
                <a:t>mod</a:t>
              </a:r>
              <a:r>
                <a:rPr lang="en-US" sz="2200" b="1" dirty="0" smtClean="0"/>
                <a:t> p</a:t>
              </a:r>
              <a:endParaRPr lang="en-US" sz="2200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343400" y="1700892"/>
              <a:ext cx="1220206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b="1" dirty="0" err="1" smtClean="0"/>
                <a:t>g</a:t>
              </a:r>
              <a:r>
                <a:rPr lang="en-US" sz="2200" b="1" baseline="30000" dirty="0" err="1" smtClean="0"/>
                <a:t>b</a:t>
              </a:r>
              <a:r>
                <a:rPr lang="en-US" sz="2200" b="1" dirty="0" smtClean="0"/>
                <a:t> </a:t>
              </a:r>
              <a:r>
                <a:rPr lang="en-US" sz="2200" dirty="0" smtClean="0"/>
                <a:t>mod</a:t>
              </a:r>
              <a:r>
                <a:rPr lang="en-US" sz="2200" b="1" dirty="0" smtClean="0"/>
                <a:t> p</a:t>
              </a:r>
              <a:endParaRPr lang="en-US" sz="22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2892302" y="1066800"/>
              <a:ext cx="308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u</a:t>
              </a:r>
              <a:endParaRPr lang="en-US" b="1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3663920" y="1066800"/>
              <a:ext cx="29367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v</a:t>
              </a:r>
              <a:endParaRPr lang="en-US" b="1" dirty="0"/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 flipV="1">
              <a:off x="1295400" y="1751635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 flipV="1">
              <a:off x="3967727" y="1546673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 flipV="1">
              <a:off x="3962400" y="1749814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1300727" y="1546673"/>
              <a:ext cx="1589430" cy="965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02676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924799"/>
          </a:xfrm>
        </p:spPr>
        <p:txBody>
          <a:bodyPr>
            <a:normAutofit/>
          </a:bodyPr>
          <a:lstStyle/>
          <a:p>
            <a:r>
              <a:rPr lang="en-US" sz="3000" dirty="0" smtClean="0"/>
              <a:t>Defending D-H against MITM attacks:</a:t>
            </a:r>
          </a:p>
          <a:p>
            <a:pPr marL="285750" lvl="1">
              <a:spcBef>
                <a:spcPts val="1800"/>
              </a:spcBef>
            </a:pPr>
            <a:r>
              <a:rPr lang="en-US" dirty="0" smtClean="0"/>
              <a:t>Cross your fingers and hope there isn’t an active adversary.</a:t>
            </a:r>
          </a:p>
          <a:p>
            <a:pPr marL="285750" lvl="1"/>
            <a:r>
              <a:rPr lang="en-US" dirty="0" smtClean="0"/>
              <a:t>Rely on out-of-band communication between users.  </a:t>
            </a:r>
            <a:r>
              <a:rPr lang="en-US" sz="2400" dirty="0" smtClean="0">
                <a:solidFill>
                  <a:schemeClr val="accent5"/>
                </a:solidFill>
              </a:rPr>
              <a:t>[Examples?]</a:t>
            </a:r>
          </a:p>
          <a:p>
            <a:pPr marL="285750" lvl="1"/>
            <a:r>
              <a:rPr lang="en-US" dirty="0" smtClean="0"/>
              <a:t>Rely on physical contact to make sure there’s no MITM.  </a:t>
            </a:r>
            <a:r>
              <a:rPr lang="en-US" sz="2400" dirty="0" smtClean="0">
                <a:solidFill>
                  <a:schemeClr val="accent5"/>
                </a:solidFill>
              </a:rPr>
              <a:t>[Examples?]</a:t>
            </a:r>
          </a:p>
          <a:p>
            <a:pPr marL="285750" lvl="1"/>
            <a:r>
              <a:rPr lang="en-US" dirty="0" smtClean="0"/>
              <a:t>Integrate D-H with user authentication.</a:t>
            </a:r>
          </a:p>
          <a:p>
            <a:pPr marL="457200" lvl="1" indent="0">
              <a:buNone/>
              <a:tabLst>
                <a:tab pos="857250" algn="l"/>
              </a:tabLst>
            </a:pPr>
            <a:r>
              <a:rPr lang="en-US" sz="2400" dirty="0" smtClean="0"/>
              <a:t>If Alice is using a password to log in to Bob, leverage the password:</a:t>
            </a:r>
          </a:p>
          <a:p>
            <a:pPr marL="914400" lvl="2" indent="0">
              <a:buNone/>
            </a:pPr>
            <a:r>
              <a:rPr lang="en-US" dirty="0" smtClean="0"/>
              <a:t>Instead of a fixed </a:t>
            </a:r>
            <a:r>
              <a:rPr lang="en-US" b="1" dirty="0" smtClean="0"/>
              <a:t>g</a:t>
            </a:r>
            <a:r>
              <a:rPr lang="en-US" dirty="0" smtClean="0"/>
              <a:t>, derive </a:t>
            </a:r>
            <a:r>
              <a:rPr lang="en-US" b="1" dirty="0" smtClean="0"/>
              <a:t>g</a:t>
            </a:r>
            <a:r>
              <a:rPr lang="en-US" dirty="0" smtClean="0"/>
              <a:t> from the password – Mallory can’t participate w/o knowing password.</a:t>
            </a:r>
          </a:p>
          <a:p>
            <a:pPr marL="285750" lvl="1"/>
            <a:r>
              <a:rPr lang="en-US" dirty="0" smtClean="0"/>
              <a:t>Use digital signatures.</a:t>
            </a:r>
            <a:r>
              <a:rPr lang="en-US" sz="2400" dirty="0" smtClean="0"/>
              <a:t>  </a:t>
            </a:r>
            <a:r>
              <a:rPr lang="en-US" sz="2400" dirty="0" smtClean="0">
                <a:solidFill>
                  <a:schemeClr val="accent5"/>
                </a:solidFill>
              </a:rPr>
              <a:t>[More next week.]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064873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>
                <a:solidFill>
                  <a:srgbClr val="3366FF"/>
                </a:solidFill>
              </a:rPr>
              <a:t>Exercise:</a:t>
            </a:r>
          </a:p>
          <a:p>
            <a:r>
              <a:rPr lang="en-US" dirty="0" smtClean="0"/>
              <a:t>What happens if Alice uses the same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err="1" smtClean="0"/>
              <a:t>g</a:t>
            </a:r>
            <a:r>
              <a:rPr lang="en-US" b="1" baseline="30000" dirty="0" err="1" smtClean="0"/>
              <a:t>a</a:t>
            </a:r>
            <a:r>
              <a:rPr lang="en-US" dirty="0" smtClean="0"/>
              <a:t> for all her communication with Bob?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8757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467599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 smtClean="0"/>
              <a:t>The hard part of crypto</a:t>
            </a:r>
            <a:br>
              <a:rPr lang="en-US" sz="2800" dirty="0" smtClean="0"/>
            </a:br>
            <a:r>
              <a:rPr lang="en-US" sz="3800" b="1" dirty="0" smtClean="0">
                <a:solidFill>
                  <a:schemeClr val="accent1"/>
                </a:solidFill>
              </a:rPr>
              <a:t>Key-management</a:t>
            </a:r>
          </a:p>
          <a:p>
            <a:pPr>
              <a:spcBef>
                <a:spcPts val="1200"/>
              </a:spcBef>
            </a:pPr>
            <a:r>
              <a:rPr lang="en-US" sz="3300" b="1" dirty="0" smtClean="0"/>
              <a:t>Principles:</a:t>
            </a:r>
          </a:p>
          <a:p>
            <a:pPr marL="515938" indent="-801688">
              <a:spcBef>
                <a:spcPts val="1200"/>
              </a:spcBef>
              <a:tabLst>
                <a:tab pos="512763" algn="l"/>
              </a:tabLst>
            </a:pPr>
            <a:r>
              <a:rPr lang="en-US" dirty="0" smtClean="0"/>
              <a:t>0. 	</a:t>
            </a:r>
            <a:r>
              <a:rPr lang="en-US" sz="3100" dirty="0" smtClean="0"/>
              <a:t>Always remember, </a:t>
            </a:r>
            <a:br>
              <a:rPr lang="en-US" sz="3100" dirty="0" smtClean="0"/>
            </a:br>
            <a:r>
              <a:rPr lang="en-US" sz="3100" dirty="0" smtClean="0"/>
              <a:t>key management is the hard part!</a:t>
            </a:r>
          </a:p>
          <a:p>
            <a:pPr marL="515938" indent="-515938">
              <a:spcBef>
                <a:spcPts val="1200"/>
              </a:spcBef>
              <a:buAutoNum type="arabicPeriod"/>
              <a:tabLst>
                <a:tab pos="512763" algn="l"/>
              </a:tabLst>
            </a:pPr>
            <a:r>
              <a:rPr lang="en-US" sz="3100" dirty="0" smtClean="0"/>
              <a:t>Each key should have only one purpose.</a:t>
            </a:r>
          </a:p>
          <a:p>
            <a:pPr marL="515938" indent="-515938">
              <a:spcBef>
                <a:spcPts val="1200"/>
              </a:spcBef>
              <a:buAutoNum type="arabicPeriod"/>
              <a:tabLst>
                <a:tab pos="512763" algn="l"/>
              </a:tabLst>
            </a:pPr>
            <a:r>
              <a:rPr lang="en-US" sz="3100" dirty="0" smtClean="0"/>
              <a:t>Vulnerability of a key increases:</a:t>
            </a:r>
          </a:p>
          <a:p>
            <a:pPr marL="1144588" lvl="1" indent="-346075">
              <a:buAutoNum type="alphaLcPeriod"/>
            </a:pPr>
            <a:r>
              <a:rPr lang="en-US" dirty="0" smtClean="0"/>
              <a:t>The more you use it.</a:t>
            </a:r>
          </a:p>
          <a:p>
            <a:pPr marL="1144588" lvl="1" indent="-346075">
              <a:spcBef>
                <a:spcPts val="0"/>
              </a:spcBef>
              <a:buAutoNum type="alphaLcPeriod"/>
            </a:pPr>
            <a:r>
              <a:rPr lang="en-US" dirty="0" smtClean="0"/>
              <a:t>The more places you store it.</a:t>
            </a:r>
          </a:p>
          <a:p>
            <a:pPr marL="1144588" lvl="1" indent="-346075">
              <a:spcBef>
                <a:spcPts val="0"/>
              </a:spcBef>
              <a:buAutoNum type="alphaLcPeriod"/>
            </a:pPr>
            <a:r>
              <a:rPr lang="en-US" dirty="0" smtClean="0"/>
              <a:t>The longer you have it.</a:t>
            </a:r>
          </a:p>
          <a:p>
            <a:pPr marL="461963" indent="-461963">
              <a:spcBef>
                <a:spcPts val="1200"/>
              </a:spcBef>
              <a:buAutoNum type="arabicPeriod"/>
            </a:pPr>
            <a:r>
              <a:rPr lang="en-US" sz="3100" dirty="0" smtClean="0"/>
              <a:t>Keep your keys far from the attacker.</a:t>
            </a:r>
          </a:p>
          <a:p>
            <a:pPr marL="461963" indent="-461963">
              <a:spcBef>
                <a:spcPts val="1200"/>
              </a:spcBef>
              <a:buAutoNum type="arabicPeriod"/>
            </a:pPr>
            <a:r>
              <a:rPr lang="en-US" sz="3100" dirty="0" smtClean="0"/>
              <a:t>Protect yourself against compromise</a:t>
            </a:r>
            <a:br>
              <a:rPr lang="en-US" sz="3100" dirty="0" smtClean="0"/>
            </a:br>
            <a:r>
              <a:rPr lang="en-US" sz="3100" dirty="0" smtClean="0"/>
              <a:t>of old keys.</a:t>
            </a:r>
          </a:p>
          <a:p>
            <a:pPr marL="458788" lvl="1" indent="-1588">
              <a:buNone/>
            </a:pPr>
            <a:r>
              <a:rPr lang="en-US" sz="3100" dirty="0" smtClean="0"/>
              <a:t>Goal: </a:t>
            </a:r>
            <a:r>
              <a:rPr lang="en-US" sz="3100" b="1" dirty="0" smtClean="0">
                <a:solidFill>
                  <a:schemeClr val="accent1"/>
                </a:solidFill>
              </a:rPr>
              <a:t>forward secrecy </a:t>
            </a:r>
            <a:r>
              <a:rPr lang="en-US" sz="3100" dirty="0" smtClean="0"/>
              <a:t>—</a:t>
            </a:r>
            <a:r>
              <a:rPr lang="en-US" sz="3100" b="1" dirty="0" smtClean="0">
                <a:solidFill>
                  <a:schemeClr val="accent1"/>
                </a:solidFill>
              </a:rPr>
              <a:t> </a:t>
            </a:r>
            <a:r>
              <a:rPr lang="en-US" sz="3100" dirty="0" smtClean="0"/>
              <a:t>learning old key shouldn’t help adversary learn new key.</a:t>
            </a:r>
          </a:p>
          <a:p>
            <a:pPr marL="458788" lvl="1" indent="-1588">
              <a:buNone/>
            </a:pPr>
            <a:r>
              <a:rPr lang="en-US" dirty="0" smtClean="0">
                <a:solidFill>
                  <a:schemeClr val="accent5"/>
                </a:solidFill>
              </a:rPr>
              <a:t>[How can we get this?]</a:t>
            </a:r>
            <a:endParaRPr lang="en-US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7623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smtClean="0"/>
              <a:t>So Far: Foundations</a:t>
            </a:r>
            <a:endParaRPr lang="en-US" dirty="0" smtClean="0"/>
          </a:p>
          <a:p>
            <a:pPr marL="0" lvl="1" indent="0">
              <a:buNone/>
            </a:pPr>
            <a:r>
              <a:rPr lang="en-US" sz="3200" dirty="0" smtClean="0"/>
              <a:t>The Security Mindset</a:t>
            </a:r>
          </a:p>
          <a:p>
            <a:pPr marL="0" lvl="1" indent="0">
              <a:buNone/>
            </a:pPr>
            <a:r>
              <a:rPr lang="en-US" sz="3200" dirty="0" smtClean="0"/>
              <a:t>Message Integrity</a:t>
            </a:r>
          </a:p>
          <a:p>
            <a:pPr marL="0" lvl="1" indent="0">
              <a:buNone/>
            </a:pPr>
            <a:r>
              <a:rPr lang="en-US" sz="3200" dirty="0" smtClean="0"/>
              <a:t>Randomness and Pseudo Randomness</a:t>
            </a:r>
          </a:p>
          <a:p>
            <a:pPr marL="0" lvl="1" indent="0">
              <a:buNone/>
            </a:pPr>
            <a:r>
              <a:rPr lang="en-US" sz="3200" dirty="0" smtClean="0"/>
              <a:t>Confidentiality</a:t>
            </a:r>
            <a:endParaRPr lang="en-US" sz="3200" dirty="0" smtClean="0"/>
          </a:p>
          <a:p>
            <a:pPr marL="0" lvl="1" indent="0">
              <a:buNone/>
            </a:pPr>
            <a:r>
              <a:rPr lang="en-US" sz="3200" dirty="0" smtClean="0"/>
              <a:t>Block Ciphers</a:t>
            </a:r>
          </a:p>
          <a:p>
            <a:pPr marL="0" lvl="1" indent="0">
              <a:buNone/>
            </a:pPr>
            <a:r>
              <a:rPr lang="en-US" sz="3200" dirty="0" smtClean="0"/>
              <a:t>K</a:t>
            </a:r>
            <a:r>
              <a:rPr lang="en-US" sz="3200" dirty="0" smtClean="0"/>
              <a:t>ey </a:t>
            </a:r>
            <a:r>
              <a:rPr lang="en-US" sz="3200" dirty="0" smtClean="0"/>
              <a:t>Exchange</a:t>
            </a:r>
          </a:p>
          <a:p>
            <a:r>
              <a:rPr lang="en-US" b="1" dirty="0" smtClean="0"/>
              <a:t>Friday: </a:t>
            </a:r>
            <a:endParaRPr lang="en-US" b="1" dirty="0" smtClean="0"/>
          </a:p>
          <a:p>
            <a:pPr marL="0" lvl="1" indent="0">
              <a:buNone/>
            </a:pPr>
            <a:r>
              <a:rPr lang="en-US" sz="3200" dirty="0" smtClean="0">
                <a:solidFill>
                  <a:srgbClr val="0070C0"/>
                </a:solidFill>
              </a:rPr>
              <a:t>Public Key Crypto</a:t>
            </a:r>
          </a:p>
        </p:txBody>
      </p:sp>
    </p:spTree>
    <p:extLst>
      <p:ext uri="{BB962C8B-B14F-4D97-AF65-F5344CB8AC3E}">
        <p14:creationId xmlns:p14="http://schemas.microsoft.com/office/powerpoint/2010/main" val="6486229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0"/>
            <a:ext cx="6172200" cy="7391400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 smtClean="0"/>
              <a:t>Review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Problem: </a:t>
            </a:r>
            <a:br>
              <a:rPr lang="en-US" dirty="0" smtClean="0"/>
            </a:br>
            <a:r>
              <a:rPr lang="en-US" b="1" dirty="0" smtClean="0"/>
              <a:t>Integrity</a:t>
            </a:r>
            <a:r>
              <a:rPr lang="en-US" dirty="0" smtClean="0"/>
              <a:t> of message from Alice to Bob over an untrusted channel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	Alice must append bits to message that only Alice (or Bob) can make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Solution:</a:t>
            </a:r>
            <a:br>
              <a:rPr lang="en-US" dirty="0" smtClean="0"/>
            </a:br>
            <a:r>
              <a:rPr lang="en-US" dirty="0" smtClean="0"/>
              <a:t>Random function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>Practical solution: </a:t>
            </a:r>
          </a:p>
          <a:p>
            <a:pPr marL="285750" lvl="1">
              <a:spcBef>
                <a:spcPts val="1800"/>
              </a:spcBef>
              <a:buNone/>
            </a:pPr>
            <a:endParaRPr lang="en-US" dirty="0" smtClean="0"/>
          </a:p>
          <a:p>
            <a:pPr marL="285750" lvl="1">
              <a:spcBef>
                <a:spcPts val="1800"/>
              </a:spcBef>
              <a:buNone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(Hash-based) MAC</a:t>
            </a:r>
            <a:br>
              <a:rPr lang="en-US" dirty="0" smtClean="0"/>
            </a:br>
            <a:r>
              <a:rPr lang="en-US" sz="2600" b="1" i="1" dirty="0" err="1" smtClean="0"/>
              <a:t>f</a:t>
            </a:r>
            <a:r>
              <a:rPr lang="en-US" sz="2600" b="1" baseline="-25000" dirty="0" err="1" smtClean="0"/>
              <a:t>k</a:t>
            </a:r>
            <a:r>
              <a:rPr lang="en-US" sz="2600" dirty="0" smtClean="0"/>
              <a:t> is (we hope!) indistinguishable in practice from a random function, unless you know </a:t>
            </a:r>
            <a:r>
              <a:rPr lang="en-US" sz="2600" b="1" dirty="0" smtClean="0"/>
              <a:t>k</a:t>
            </a:r>
          </a:p>
          <a:p>
            <a:pPr>
              <a:spcBef>
                <a:spcPts val="4200"/>
              </a:spcBef>
            </a:pPr>
            <a:endParaRPr lang="en-US" sz="2400" dirty="0" smtClean="0"/>
          </a:p>
        </p:txBody>
      </p:sp>
      <p:grpSp>
        <p:nvGrpSpPr>
          <p:cNvPr id="16" name="Group 15"/>
          <p:cNvGrpSpPr/>
          <p:nvPr/>
        </p:nvGrpSpPr>
        <p:grpSpPr>
          <a:xfrm>
            <a:off x="685800" y="4876800"/>
            <a:ext cx="5791200" cy="1131332"/>
            <a:chOff x="685800" y="4812268"/>
            <a:chExt cx="5791200" cy="1131332"/>
          </a:xfrm>
        </p:grpSpPr>
        <p:grpSp>
          <p:nvGrpSpPr>
            <p:cNvPr id="3" name="Group 2"/>
            <p:cNvGrpSpPr/>
            <p:nvPr/>
          </p:nvGrpSpPr>
          <p:grpSpPr>
            <a:xfrm>
              <a:off x="685800" y="4876800"/>
              <a:ext cx="5791200" cy="1066800"/>
              <a:chOff x="990600" y="1588532"/>
              <a:chExt cx="5791200" cy="1066800"/>
            </a:xfrm>
          </p:grpSpPr>
          <p:sp>
            <p:nvSpPr>
              <p:cNvPr id="4" name="TextBox 3"/>
              <p:cNvSpPr txBox="1"/>
              <p:nvPr/>
            </p:nvSpPr>
            <p:spPr>
              <a:xfrm>
                <a:off x="1905000" y="2286000"/>
                <a:ext cx="39624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tabLst>
                    <a:tab pos="914400" algn="l"/>
                    <a:tab pos="1374775" algn="l"/>
                  </a:tabLst>
                </a:pPr>
                <a:r>
                  <a:rPr lang="en-US" dirty="0" smtClean="0"/>
                  <a:t>e.g. </a:t>
                </a:r>
                <a:r>
                  <a:rPr lang="en-US" dirty="0" smtClean="0">
                    <a:solidFill>
                      <a:schemeClr val="accent1"/>
                    </a:solidFill>
                  </a:rPr>
                  <a:t>“Attack at dawn”, 628369867…</a:t>
                </a:r>
                <a:endParaRPr lang="en-US" dirty="0">
                  <a:solidFill>
                    <a:schemeClr val="accent1"/>
                  </a:solidFill>
                </a:endParaRP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828800" y="1600200"/>
                <a:ext cx="13885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m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v </a:t>
                </a:r>
                <a:r>
                  <a:rPr lang="en-US" dirty="0" smtClean="0"/>
                  <a:t>:=</a:t>
                </a:r>
                <a:r>
                  <a:rPr lang="en-US" b="1" dirty="0" smtClean="0"/>
                  <a:t> </a:t>
                </a:r>
                <a:r>
                  <a:rPr lang="en-US" b="1" i="1" dirty="0" smtClean="0"/>
                  <a:t>f</a:t>
                </a:r>
                <a:r>
                  <a:rPr lang="en-US" b="1" baseline="-25000" dirty="0" smtClean="0"/>
                  <a:t>k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m</a:t>
                </a:r>
                <a:r>
                  <a:rPr lang="en-US" dirty="0" smtClean="0"/>
                  <a:t>)</a:t>
                </a:r>
                <a:endParaRPr lang="en-US" dirty="0"/>
              </a:p>
            </p:txBody>
          </p:sp>
          <p:sp>
            <p:nvSpPr>
              <p:cNvPr id="6" name="Rectangle 5"/>
              <p:cNvSpPr/>
              <p:nvPr/>
            </p:nvSpPr>
            <p:spPr>
              <a:xfrm>
                <a:off x="6004560" y="1588532"/>
                <a:ext cx="777240" cy="750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Bob</a:t>
                </a:r>
                <a:endParaRPr lang="en-US" dirty="0"/>
              </a:p>
            </p:txBody>
          </p:sp>
          <p:cxnSp>
            <p:nvCxnSpPr>
              <p:cNvPr id="7" name="Straight Arrow Connector 6"/>
              <p:cNvCxnSpPr>
                <a:stCxn id="10" idx="3"/>
                <a:endCxn id="11" idx="1"/>
              </p:cNvCxnSpPr>
              <p:nvPr/>
            </p:nvCxnSpPr>
            <p:spPr>
              <a:xfrm>
                <a:off x="1752600" y="1963670"/>
                <a:ext cx="1463040" cy="5863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Arrow Connector 7"/>
              <p:cNvCxnSpPr>
                <a:endCxn id="6" idx="1"/>
              </p:cNvCxnSpPr>
              <p:nvPr/>
            </p:nvCxnSpPr>
            <p:spPr>
              <a:xfrm flipV="1">
                <a:off x="4191000" y="1963670"/>
                <a:ext cx="1813560" cy="5862"/>
              </a:xfrm>
              <a:prstGeom prst="straightConnector1">
                <a:avLst/>
              </a:prstGeom>
              <a:ln w="28575">
                <a:tailEnd type="arrow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4356947" y="1600200"/>
                <a:ext cx="15552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b="1" dirty="0" smtClean="0"/>
                  <a:t>m′</a:t>
                </a:r>
                <a:r>
                  <a:rPr lang="en-US" dirty="0" smtClean="0"/>
                  <a:t>, </a:t>
                </a:r>
                <a:r>
                  <a:rPr lang="en-US" b="1" dirty="0" smtClean="0"/>
                  <a:t>v′ </a:t>
                </a:r>
                <a:r>
                  <a:rPr lang="en-US" dirty="0" smtClean="0"/>
                  <a:t>=?</a:t>
                </a:r>
                <a:r>
                  <a:rPr lang="en-US" b="1" dirty="0" smtClean="0"/>
                  <a:t> </a:t>
                </a:r>
                <a:r>
                  <a:rPr lang="en-US" b="1" i="1" dirty="0" err="1" smtClean="0"/>
                  <a:t>f</a:t>
                </a:r>
                <a:r>
                  <a:rPr lang="en-US" b="1" baseline="-25000" dirty="0" err="1" smtClean="0"/>
                  <a:t>k</a:t>
                </a:r>
                <a:r>
                  <a:rPr lang="en-US" dirty="0" smtClean="0"/>
                  <a:t>(</a:t>
                </a:r>
                <a:r>
                  <a:rPr lang="en-US" b="1" dirty="0" smtClean="0"/>
                  <a:t>m′</a:t>
                </a:r>
                <a:r>
                  <a:rPr lang="en-US" dirty="0" smtClean="0"/>
                  <a:t>)</a:t>
                </a:r>
                <a:endParaRPr lang="en-US" b="1" dirty="0"/>
              </a:p>
            </p:txBody>
          </p:sp>
          <p:sp>
            <p:nvSpPr>
              <p:cNvPr id="10" name="Rectangle 9"/>
              <p:cNvSpPr/>
              <p:nvPr/>
            </p:nvSpPr>
            <p:spPr>
              <a:xfrm>
                <a:off x="990600" y="1588532"/>
                <a:ext cx="762000" cy="7502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Alice</a:t>
                </a:r>
                <a:endParaRPr lang="en-US" dirty="0"/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215640" y="1740933"/>
                <a:ext cx="1051560" cy="457199"/>
              </a:xfrm>
              <a:prstGeom prst="rect">
                <a:avLst/>
              </a:prstGeom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Mallory</a:t>
                </a:r>
                <a:endParaRPr lang="en-US" dirty="0"/>
              </a:p>
            </p:txBody>
          </p:sp>
        </p:grpSp>
        <p:sp>
          <p:nvSpPr>
            <p:cNvPr id="14" name="TextBox 13"/>
            <p:cNvSpPr txBox="1"/>
            <p:nvPr/>
          </p:nvSpPr>
          <p:spPr>
            <a:xfrm>
              <a:off x="685800" y="48122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endParaRPr lang="en-US" b="1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6181726" y="4812268"/>
              <a:ext cx="29527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 smtClean="0"/>
                <a:t>k</a:t>
              </a:r>
              <a:endParaRPr 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3338706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Review: </a:t>
            </a:r>
            <a:r>
              <a:rPr lang="en-US" b="1" dirty="0" smtClean="0">
                <a:solidFill>
                  <a:schemeClr val="accent1"/>
                </a:solidFill>
              </a:rPr>
              <a:t>Confidentiality</a:t>
            </a:r>
            <a:endParaRPr lang="en-US" dirty="0" smtClean="0"/>
          </a:p>
          <a:p>
            <a:pPr>
              <a:spcBef>
                <a:spcPts val="600"/>
              </a:spcBef>
            </a:pPr>
            <a:r>
              <a:rPr lang="en-US" dirty="0" smtClean="0"/>
              <a:t>Goal: Keep contents of message </a:t>
            </a:r>
            <a:r>
              <a:rPr lang="en-US" b="1" dirty="0" smtClean="0"/>
              <a:t>p</a:t>
            </a:r>
            <a:r>
              <a:rPr lang="en-US" dirty="0" smtClean="0"/>
              <a:t> secret from an </a:t>
            </a:r>
            <a:r>
              <a:rPr lang="en-US" i="1" dirty="0" smtClean="0"/>
              <a:t>eavesdropper</a:t>
            </a:r>
          </a:p>
          <a:p>
            <a:endParaRPr lang="en-US" b="1" dirty="0" smtClean="0"/>
          </a:p>
          <a:p>
            <a:endParaRPr lang="en-US" b="1" dirty="0" smtClean="0"/>
          </a:p>
          <a:p>
            <a:pPr>
              <a:spcBef>
                <a:spcPts val="4200"/>
              </a:spcBef>
            </a:pPr>
            <a:r>
              <a:rPr lang="en-US" sz="3000" dirty="0" smtClean="0"/>
              <a:t>Terminology</a:t>
            </a:r>
          </a:p>
          <a:p>
            <a:pPr lvl="1">
              <a:buNone/>
              <a:tabLst>
                <a:tab pos="1371600" algn="l"/>
              </a:tabLst>
            </a:pPr>
            <a:r>
              <a:rPr lang="en-US" sz="2600" b="1" dirty="0" smtClean="0"/>
              <a:t>	p	</a:t>
            </a:r>
            <a:r>
              <a:rPr lang="en-US" sz="2600" dirty="0" smtClean="0"/>
              <a:t>plaintext</a:t>
            </a:r>
            <a:br>
              <a:rPr lang="en-US" sz="2600" dirty="0" smtClean="0"/>
            </a:br>
            <a:r>
              <a:rPr lang="en-US" sz="2600" b="1" dirty="0" smtClean="0"/>
              <a:t>c	</a:t>
            </a:r>
            <a:r>
              <a:rPr lang="en-US" sz="2600" dirty="0" smtClean="0"/>
              <a:t>ciphertext</a:t>
            </a:r>
            <a:br>
              <a:rPr lang="en-US" sz="2600" dirty="0" smtClean="0"/>
            </a:br>
            <a:r>
              <a:rPr lang="en-US" sz="2600" b="1" dirty="0" smtClean="0"/>
              <a:t>k</a:t>
            </a:r>
            <a:r>
              <a:rPr lang="en-US" sz="2600" dirty="0" smtClean="0"/>
              <a:t>	secret key</a:t>
            </a:r>
            <a:br>
              <a:rPr lang="en-US" sz="2600" dirty="0" smtClean="0"/>
            </a:br>
            <a:r>
              <a:rPr lang="en-US" sz="2600" b="1" i="1" dirty="0" smtClean="0"/>
              <a:t>E</a:t>
            </a:r>
            <a:r>
              <a:rPr lang="en-US" sz="2600" b="1" dirty="0" smtClean="0"/>
              <a:t>	</a:t>
            </a:r>
            <a:r>
              <a:rPr lang="en-US" sz="2600" dirty="0" smtClean="0"/>
              <a:t>encryption function</a:t>
            </a:r>
            <a:br>
              <a:rPr lang="en-US" sz="2600" dirty="0" smtClean="0"/>
            </a:br>
            <a:r>
              <a:rPr lang="en-US" sz="2600" b="1" i="1" dirty="0" smtClean="0"/>
              <a:t>D</a:t>
            </a:r>
            <a:r>
              <a:rPr lang="en-US" sz="2600" dirty="0" smtClean="0"/>
              <a:t>	decryption function</a:t>
            </a:r>
            <a:endParaRPr lang="en-US" sz="2600" b="1" i="1" dirty="0" smtClean="0"/>
          </a:p>
        </p:txBody>
      </p:sp>
      <p:grpSp>
        <p:nvGrpSpPr>
          <p:cNvPr id="3" name="Group 23"/>
          <p:cNvGrpSpPr/>
          <p:nvPr/>
        </p:nvGrpSpPr>
        <p:grpSpPr>
          <a:xfrm>
            <a:off x="966179" y="2233192"/>
            <a:ext cx="4977421" cy="1424408"/>
            <a:chOff x="966179" y="2309392"/>
            <a:chExt cx="4977421" cy="1424408"/>
          </a:xfrm>
        </p:grpSpPr>
        <p:grpSp>
          <p:nvGrpSpPr>
            <p:cNvPr id="4" name="Group 2"/>
            <p:cNvGrpSpPr/>
            <p:nvPr/>
          </p:nvGrpSpPr>
          <p:grpSpPr>
            <a:xfrm>
              <a:off x="966179" y="2309392"/>
              <a:ext cx="4977421" cy="1219200"/>
              <a:chOff x="1118579" y="4812268"/>
              <a:chExt cx="4977421" cy="1219200"/>
            </a:xfrm>
          </p:grpSpPr>
          <p:grpSp>
            <p:nvGrpSpPr>
              <p:cNvPr id="7" name="Group 3"/>
              <p:cNvGrpSpPr/>
              <p:nvPr/>
            </p:nvGrpSpPr>
            <p:grpSpPr>
              <a:xfrm>
                <a:off x="1118579" y="4876800"/>
                <a:ext cx="4977421" cy="1154668"/>
                <a:chOff x="1423379" y="1588532"/>
                <a:chExt cx="4977421" cy="1154668"/>
              </a:xfrm>
            </p:grpSpPr>
            <p:sp>
              <p:nvSpPr>
                <p:cNvPr id="8" name="TextBox 7"/>
                <p:cNvSpPr txBox="1"/>
                <p:nvPr/>
              </p:nvSpPr>
              <p:spPr>
                <a:xfrm>
                  <a:off x="1423379" y="2373868"/>
                  <a:ext cx="101502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b="1" dirty="0" smtClean="0"/>
                    <a:t>c </a:t>
                  </a:r>
                  <a:r>
                    <a:rPr lang="en-US" dirty="0" smtClean="0"/>
                    <a:t>:= </a:t>
                  </a:r>
                  <a:r>
                    <a:rPr lang="en-US" b="1" i="1" dirty="0" smtClean="0"/>
                    <a:t>E</a:t>
                  </a:r>
                  <a:r>
                    <a:rPr lang="en-US" b="1" baseline="-25000" dirty="0" smtClean="0"/>
                    <a:t>k</a:t>
                  </a:r>
                  <a:r>
                    <a:rPr lang="en-US" dirty="0" smtClean="0"/>
                    <a:t>(</a:t>
                  </a:r>
                  <a:r>
                    <a:rPr lang="en-US" b="1" dirty="0" smtClean="0"/>
                    <a:t>p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  <p:sp>
              <p:nvSpPr>
                <p:cNvPr id="9" name="Rectangle 8"/>
                <p:cNvSpPr/>
                <p:nvPr/>
              </p:nvSpPr>
              <p:spPr>
                <a:xfrm>
                  <a:off x="5471160" y="1588532"/>
                  <a:ext cx="777240" cy="7502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Bob</a:t>
                  </a:r>
                  <a:endParaRPr lang="en-US" dirty="0"/>
                </a:p>
              </p:txBody>
            </p:sp>
            <p:cxnSp>
              <p:nvCxnSpPr>
                <p:cNvPr id="10" name="Straight Arrow Connector 9"/>
                <p:cNvCxnSpPr>
                  <a:stCxn id="13" idx="3"/>
                  <a:endCxn id="9" idx="1"/>
                </p:cNvCxnSpPr>
                <p:nvPr/>
              </p:nvCxnSpPr>
              <p:spPr>
                <a:xfrm>
                  <a:off x="2286000" y="1963670"/>
                  <a:ext cx="3185160" cy="1588"/>
                </a:xfrm>
                <a:prstGeom prst="straightConnector1">
                  <a:avLst/>
                </a:prstGeom>
                <a:ln w="28575">
                  <a:tailEnd type="arrow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12" name="TextBox 11"/>
                <p:cNvSpPr txBox="1"/>
                <p:nvPr/>
              </p:nvSpPr>
              <p:spPr>
                <a:xfrm>
                  <a:off x="5352116" y="2373868"/>
                  <a:ext cx="104868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b="1" dirty="0" smtClean="0"/>
                    <a:t>p</a:t>
                  </a:r>
                  <a:r>
                    <a:rPr lang="en-US" dirty="0" smtClean="0"/>
                    <a:t> := </a:t>
                  </a:r>
                  <a:r>
                    <a:rPr lang="en-US" b="1" i="1" dirty="0" smtClean="0"/>
                    <a:t>D</a:t>
                  </a:r>
                  <a:r>
                    <a:rPr lang="en-US" b="1" baseline="-25000" dirty="0" smtClean="0"/>
                    <a:t>k</a:t>
                  </a:r>
                  <a:r>
                    <a:rPr lang="en-US" dirty="0" smtClean="0"/>
                    <a:t>(</a:t>
                  </a:r>
                  <a:r>
                    <a:rPr lang="en-US" b="1" dirty="0" smtClean="0"/>
                    <a:t>c</a:t>
                  </a:r>
                  <a:r>
                    <a:rPr lang="en-US" dirty="0" smtClean="0"/>
                    <a:t>)</a:t>
                  </a:r>
                  <a:endParaRPr lang="en-US" dirty="0"/>
                </a:p>
              </p:txBody>
            </p:sp>
            <p:sp>
              <p:nvSpPr>
                <p:cNvPr id="13" name="Rectangle 12"/>
                <p:cNvSpPr/>
                <p:nvPr/>
              </p:nvSpPr>
              <p:spPr>
                <a:xfrm>
                  <a:off x="1524000" y="1588532"/>
                  <a:ext cx="762000" cy="75027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 smtClean="0"/>
                    <a:t>Alice</a:t>
                  </a:r>
                  <a:endParaRPr lang="en-US" dirty="0"/>
                </a:p>
              </p:txBody>
            </p:sp>
          </p:grpSp>
          <p:sp>
            <p:nvSpPr>
              <p:cNvPr id="5" name="TextBox 4"/>
              <p:cNvSpPr txBox="1"/>
              <p:nvPr/>
            </p:nvSpPr>
            <p:spPr>
              <a:xfrm>
                <a:off x="1219200" y="4812268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k</a:t>
                </a:r>
                <a:endParaRPr lang="en-US" b="1" dirty="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5648326" y="4812268"/>
                <a:ext cx="29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 smtClean="0"/>
                  <a:t>k</a:t>
                </a:r>
                <a:endParaRPr lang="en-US" b="1" dirty="0"/>
              </a:p>
            </p:txBody>
          </p:sp>
        </p:grpSp>
        <p:sp>
          <p:nvSpPr>
            <p:cNvPr id="15" name="Rectangle 14"/>
            <p:cNvSpPr/>
            <p:nvPr/>
          </p:nvSpPr>
          <p:spPr>
            <a:xfrm>
              <a:off x="2910840" y="3276601"/>
              <a:ext cx="1051560" cy="457199"/>
            </a:xfrm>
            <a:prstGeom prst="rect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Eve</a:t>
              </a:r>
              <a:endParaRPr lang="en-US" dirty="0"/>
            </a:p>
          </p:txBody>
        </p:sp>
        <p:cxnSp>
          <p:nvCxnSpPr>
            <p:cNvPr id="19" name="Straight Arrow Connector 18"/>
            <p:cNvCxnSpPr>
              <a:endCxn id="15" idx="0"/>
            </p:cNvCxnSpPr>
            <p:nvPr/>
          </p:nvCxnSpPr>
          <p:spPr>
            <a:xfrm rot="16200000" flipH="1">
              <a:off x="3166111" y="3006091"/>
              <a:ext cx="533399" cy="7620"/>
            </a:xfrm>
            <a:prstGeom prst="straightConnector1">
              <a:avLst/>
            </a:prstGeom>
            <a:ln w="28575">
              <a:tailEnd type="arrow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Rectangle 22"/>
            <p:cNvSpPr/>
            <p:nvPr/>
          </p:nvSpPr>
          <p:spPr>
            <a:xfrm>
              <a:off x="2538554" y="2385592"/>
              <a:ext cx="2808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b="1" dirty="0" smtClean="0"/>
                <a:t>c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7565684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b="1" dirty="0" smtClean="0"/>
              <a:t>Review: </a:t>
            </a:r>
            <a:r>
              <a:rPr lang="en-US" sz="3000" b="1" dirty="0" smtClean="0">
                <a:solidFill>
                  <a:schemeClr val="accent1"/>
                </a:solidFill>
              </a:rPr>
              <a:t>One-time Pad </a:t>
            </a:r>
            <a:r>
              <a:rPr lang="en-US" sz="3000" dirty="0" smtClean="0">
                <a:solidFill>
                  <a:schemeClr val="accent1"/>
                </a:solidFill>
              </a:rPr>
              <a:t>(</a:t>
            </a:r>
            <a:r>
              <a:rPr lang="en-US" sz="3000" b="1" dirty="0" smtClean="0">
                <a:solidFill>
                  <a:schemeClr val="accent1"/>
                </a:solidFill>
              </a:rPr>
              <a:t>OTP</a:t>
            </a:r>
            <a:r>
              <a:rPr lang="en-US" sz="3000" dirty="0" smtClean="0">
                <a:solidFill>
                  <a:schemeClr val="accent1"/>
                </a:solidFill>
              </a:rPr>
              <a:t>)</a:t>
            </a:r>
          </a:p>
          <a:p>
            <a:pPr marL="285750" lvl="1">
              <a:spcBef>
                <a:spcPts val="1200"/>
              </a:spcBef>
              <a:buNone/>
            </a:pPr>
            <a:r>
              <a:rPr lang="en-US" sz="2400" dirty="0" smtClean="0"/>
              <a:t>Alice and Bob jointly generate a secret, </a:t>
            </a:r>
            <a:br>
              <a:rPr lang="en-US" sz="2400" dirty="0" smtClean="0"/>
            </a:br>
            <a:r>
              <a:rPr lang="en-US" sz="2400" dirty="0" smtClean="0"/>
              <a:t>very long, string of </a:t>
            </a:r>
            <a:r>
              <a:rPr lang="en-US" sz="2400" u="sng" dirty="0" smtClean="0"/>
              <a:t>random</a:t>
            </a:r>
            <a:r>
              <a:rPr lang="en-US" sz="2400" dirty="0" smtClean="0"/>
              <a:t> bits </a:t>
            </a:r>
            <a:br>
              <a:rPr lang="en-US" sz="2400" dirty="0" smtClean="0"/>
            </a:br>
            <a:r>
              <a:rPr lang="en-US" sz="2400" dirty="0" smtClean="0"/>
              <a:t>(the </a:t>
            </a:r>
            <a:r>
              <a:rPr lang="en-US" sz="2400" i="1" dirty="0" smtClean="0"/>
              <a:t>one-time pad</a:t>
            </a:r>
            <a:r>
              <a:rPr lang="en-US" sz="2400" dirty="0" smtClean="0"/>
              <a:t>, </a:t>
            </a:r>
            <a:r>
              <a:rPr lang="en-US" sz="2400" b="1" dirty="0" smtClean="0"/>
              <a:t>k</a:t>
            </a:r>
            <a:r>
              <a:rPr lang="en-US" sz="2400" dirty="0" smtClean="0"/>
              <a:t>)</a:t>
            </a:r>
          </a:p>
          <a:p>
            <a:pPr marL="571500" lvl="1">
              <a:buNone/>
            </a:pPr>
            <a:r>
              <a:rPr lang="en-US" sz="2400" dirty="0" smtClean="0"/>
              <a:t>To encrypt:  </a:t>
            </a:r>
            <a:r>
              <a:rPr lang="en-US" sz="2400" b="1" dirty="0" smtClean="0"/>
              <a:t>c</a:t>
            </a:r>
            <a:r>
              <a:rPr lang="en-US" sz="2400" b="1" baseline="-25000" dirty="0" smtClean="0"/>
              <a:t>i</a:t>
            </a:r>
            <a:r>
              <a:rPr lang="en-US" sz="2400" dirty="0" smtClean="0"/>
              <a:t> = </a:t>
            </a:r>
            <a:r>
              <a:rPr lang="en-US" sz="2400" b="1" dirty="0" smtClean="0"/>
              <a:t>p</a:t>
            </a:r>
            <a:r>
              <a:rPr lang="en-US" sz="2400" b="1" baseline="-25000" dirty="0" smtClean="0"/>
              <a:t>i</a:t>
            </a:r>
            <a:r>
              <a:rPr lang="en-US" sz="2400" dirty="0" smtClean="0"/>
              <a:t> xor </a:t>
            </a:r>
            <a:r>
              <a:rPr lang="en-US" sz="2400" b="1" dirty="0" smtClean="0"/>
              <a:t>k</a:t>
            </a:r>
            <a:r>
              <a:rPr lang="en-US" sz="2400" b="1" baseline="-25000" dirty="0" smtClean="0"/>
              <a:t>i</a:t>
            </a:r>
          </a:p>
          <a:p>
            <a:pPr marL="571500" lvl="1">
              <a:spcBef>
                <a:spcPts val="0"/>
              </a:spcBef>
              <a:buNone/>
            </a:pPr>
            <a:r>
              <a:rPr lang="en-US" sz="2400" dirty="0" smtClean="0"/>
              <a:t>To decrypt:  </a:t>
            </a:r>
            <a:r>
              <a:rPr lang="en-US" sz="2400" b="1" dirty="0" smtClean="0"/>
              <a:t>p</a:t>
            </a:r>
            <a:r>
              <a:rPr lang="en-US" sz="2400" b="1" baseline="-25000" dirty="0" smtClean="0"/>
              <a:t>i</a:t>
            </a:r>
            <a:r>
              <a:rPr lang="en-US" sz="2400" dirty="0" smtClean="0"/>
              <a:t> = </a:t>
            </a:r>
            <a:r>
              <a:rPr lang="en-US" sz="2400" b="1" dirty="0" smtClean="0"/>
              <a:t>c</a:t>
            </a:r>
            <a:r>
              <a:rPr lang="en-US" sz="2400" b="1" baseline="-25000" dirty="0" smtClean="0"/>
              <a:t>i</a:t>
            </a:r>
            <a:r>
              <a:rPr lang="en-US" sz="2400" dirty="0" smtClean="0"/>
              <a:t> xor </a:t>
            </a:r>
            <a:r>
              <a:rPr lang="en-US" sz="2400" b="1" dirty="0" smtClean="0"/>
              <a:t>k</a:t>
            </a:r>
            <a:r>
              <a:rPr lang="en-US" sz="2400" b="1" baseline="-25000" dirty="0" smtClean="0"/>
              <a:t>i</a:t>
            </a:r>
            <a:endParaRPr lang="en-US" sz="2400" dirty="0" smtClean="0"/>
          </a:p>
          <a:p>
            <a:pPr marL="0" lvl="1" indent="0">
              <a:spcBef>
                <a:spcPts val="3000"/>
              </a:spcBef>
              <a:buNone/>
            </a:pPr>
            <a:r>
              <a:rPr lang="en-US" sz="2400" dirty="0" smtClean="0"/>
              <a:t>“one-time” means you should</a:t>
            </a:r>
            <a:br>
              <a:rPr lang="en-US" sz="2400" dirty="0" smtClean="0"/>
            </a:br>
            <a:r>
              <a:rPr lang="en-US" sz="2400" u="sng" dirty="0" smtClean="0"/>
              <a:t>never</a:t>
            </a:r>
            <a:r>
              <a:rPr lang="en-US" sz="2400" dirty="0" smtClean="0"/>
              <a:t> reuse any part of the pad.</a:t>
            </a:r>
            <a:br>
              <a:rPr lang="en-US" sz="2400" dirty="0" smtClean="0"/>
            </a:br>
            <a:r>
              <a:rPr lang="en-US" sz="2400" dirty="0" smtClean="0"/>
              <a:t>If you do:</a:t>
            </a:r>
          </a:p>
          <a:p>
            <a:pPr marL="685800" lvl="2">
              <a:spcBef>
                <a:spcPts val="0"/>
              </a:spcBef>
              <a:buNone/>
            </a:pPr>
            <a:r>
              <a:rPr lang="en-US" sz="2200" dirty="0" smtClean="0"/>
              <a:t>	Let </a:t>
            </a:r>
            <a:r>
              <a:rPr lang="en-US" sz="2000" b="1" dirty="0" smtClean="0"/>
              <a:t>k</a:t>
            </a:r>
            <a:r>
              <a:rPr lang="en-US" sz="2000" b="1" baseline="-25000" dirty="0" smtClean="0"/>
              <a:t>i</a:t>
            </a:r>
            <a:r>
              <a:rPr lang="en-US" sz="2200" dirty="0" smtClean="0"/>
              <a:t> be pad bit</a:t>
            </a:r>
            <a:br>
              <a:rPr lang="en-US" sz="2200" dirty="0" smtClean="0"/>
            </a:br>
            <a:r>
              <a:rPr lang="en-US" sz="2200" dirty="0" smtClean="0"/>
              <a:t>Adversary learns (</a:t>
            </a:r>
            <a:r>
              <a:rPr lang="en-US" sz="2200" b="1" dirty="0" smtClean="0"/>
              <a:t>a</a:t>
            </a:r>
            <a:r>
              <a:rPr lang="en-US" sz="2200" dirty="0" smtClean="0"/>
              <a:t> xor </a:t>
            </a:r>
            <a:r>
              <a:rPr lang="en-US" sz="2000" b="1" dirty="0" smtClean="0"/>
              <a:t>k</a:t>
            </a:r>
            <a:r>
              <a:rPr lang="en-US" sz="2000" b="1" baseline="-25000" dirty="0" smtClean="0"/>
              <a:t>i</a:t>
            </a:r>
            <a:r>
              <a:rPr lang="en-US" sz="2200" dirty="0" smtClean="0"/>
              <a:t>) and (</a:t>
            </a:r>
            <a:r>
              <a:rPr lang="en-US" sz="2200" b="1" dirty="0" smtClean="0"/>
              <a:t>b</a:t>
            </a:r>
            <a:r>
              <a:rPr lang="en-US" sz="2200" dirty="0" smtClean="0"/>
              <a:t> xor </a:t>
            </a:r>
            <a:r>
              <a:rPr lang="en-US" sz="2000" b="1" dirty="0" smtClean="0"/>
              <a:t>k</a:t>
            </a:r>
            <a:r>
              <a:rPr lang="en-US" sz="2000" b="1" baseline="-25000" dirty="0" smtClean="0"/>
              <a:t>i</a:t>
            </a:r>
            <a:r>
              <a:rPr lang="en-US" sz="2200" dirty="0" smtClean="0"/>
              <a:t>)</a:t>
            </a:r>
            <a:br>
              <a:rPr lang="en-US" sz="2200" dirty="0" smtClean="0"/>
            </a:br>
            <a:r>
              <a:rPr lang="en-US" sz="2200" dirty="0" smtClean="0"/>
              <a:t>Adversary xors those to get (</a:t>
            </a:r>
            <a:r>
              <a:rPr lang="en-US" sz="2200" b="1" dirty="0" smtClean="0"/>
              <a:t>a</a:t>
            </a:r>
            <a:r>
              <a:rPr lang="en-US" sz="2200" dirty="0" smtClean="0"/>
              <a:t> xor </a:t>
            </a:r>
            <a:r>
              <a:rPr lang="en-US" sz="2200" b="1" dirty="0" smtClean="0"/>
              <a:t>b</a:t>
            </a:r>
            <a:r>
              <a:rPr lang="en-US" sz="2200" dirty="0" smtClean="0"/>
              <a:t>), </a:t>
            </a:r>
            <a:br>
              <a:rPr lang="en-US" sz="2200" dirty="0" smtClean="0"/>
            </a:br>
            <a:r>
              <a:rPr lang="en-US" sz="2200" dirty="0" smtClean="0"/>
              <a:t>which is useful to him  </a:t>
            </a:r>
            <a:r>
              <a:rPr lang="en-US" sz="2200" dirty="0" smtClean="0">
                <a:solidFill>
                  <a:schemeClr val="accent5"/>
                </a:solidFill>
              </a:rPr>
              <a:t>[How?]</a:t>
            </a:r>
          </a:p>
          <a:p>
            <a:pPr marL="285750" lvl="1">
              <a:buNone/>
            </a:pPr>
            <a:r>
              <a:rPr lang="en-US" sz="3000" dirty="0" smtClean="0"/>
              <a:t>Provably secure  </a:t>
            </a:r>
            <a:r>
              <a:rPr lang="en-US" sz="2400" dirty="0" smtClean="0">
                <a:solidFill>
                  <a:schemeClr val="accent5"/>
                </a:solidFill>
              </a:rPr>
              <a:t>[Why?]</a:t>
            </a:r>
          </a:p>
          <a:p>
            <a:pPr marL="285750" lvl="1">
              <a:buNone/>
            </a:pPr>
            <a:r>
              <a:rPr lang="en-US" sz="3000" dirty="0" smtClean="0"/>
              <a:t>Usually impractical  </a:t>
            </a:r>
            <a:r>
              <a:rPr lang="en-US" sz="2400" dirty="0" smtClean="0">
                <a:solidFill>
                  <a:schemeClr val="accent5"/>
                </a:solidFill>
              </a:rPr>
              <a:t>[Why?  Exceptions?]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800600" y="2311331"/>
            <a:ext cx="1828800" cy="210826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tabLst>
                <a:tab pos="457200" algn="l"/>
                <a:tab pos="914400" algn="l"/>
                <a:tab pos="1143000" algn="l"/>
              </a:tabLst>
            </a:pPr>
            <a:r>
              <a:rPr lang="en-US" b="1" dirty="0" smtClean="0"/>
              <a:t>  a</a:t>
            </a:r>
            <a:r>
              <a:rPr lang="en-US" dirty="0" smtClean="0"/>
              <a:t>	 </a:t>
            </a:r>
            <a:r>
              <a:rPr lang="en-US" b="1" dirty="0" smtClean="0"/>
              <a:t>b</a:t>
            </a:r>
            <a:r>
              <a:rPr lang="en-US" dirty="0" smtClean="0"/>
              <a:t>	</a:t>
            </a:r>
            <a:r>
              <a:rPr lang="en-US" b="1" dirty="0" smtClean="0"/>
              <a:t>a</a:t>
            </a:r>
            <a:r>
              <a:rPr lang="en-US" dirty="0" smtClean="0"/>
              <a:t> xor </a:t>
            </a:r>
            <a:r>
              <a:rPr lang="en-US" b="1" dirty="0" smtClean="0"/>
              <a:t>b</a:t>
            </a:r>
          </a:p>
          <a:p>
            <a:pPr>
              <a:tabLst>
                <a:tab pos="457200" algn="l"/>
                <a:tab pos="914400" algn="l"/>
                <a:tab pos="1143000" algn="l"/>
              </a:tabLst>
            </a:pPr>
            <a:r>
              <a:rPr lang="en-US" dirty="0" smtClean="0"/>
              <a:t>  0 	 0	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  <a:p>
            <a:pPr>
              <a:tabLst>
                <a:tab pos="457200" algn="l"/>
                <a:tab pos="914400" algn="l"/>
                <a:tab pos="1143000" algn="l"/>
              </a:tabLst>
            </a:pPr>
            <a:r>
              <a:rPr lang="en-US" dirty="0" smtClean="0"/>
              <a:t>  0	 1	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  <a:p>
            <a:pPr>
              <a:tabLst>
                <a:tab pos="457200" algn="l"/>
                <a:tab pos="914400" algn="l"/>
                <a:tab pos="1143000" algn="l"/>
              </a:tabLst>
            </a:pPr>
            <a:r>
              <a:rPr lang="en-US" dirty="0" smtClean="0"/>
              <a:t>  1	 0	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1</a:t>
            </a:r>
          </a:p>
          <a:p>
            <a:pPr>
              <a:tabLst>
                <a:tab pos="457200" algn="l"/>
                <a:tab pos="914400" algn="l"/>
                <a:tab pos="1143000" algn="l"/>
              </a:tabLst>
            </a:pPr>
            <a:r>
              <a:rPr lang="en-US" dirty="0" smtClean="0"/>
              <a:t>  1	 1		</a:t>
            </a:r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0</a:t>
            </a:r>
          </a:p>
          <a:p>
            <a:pPr algn="ctr">
              <a:spcBef>
                <a:spcPts val="600"/>
              </a:spcBef>
              <a:tabLst>
                <a:tab pos="457200" algn="l"/>
                <a:tab pos="914400" algn="l"/>
                <a:tab pos="1143000" algn="l"/>
              </a:tabLst>
            </a:pPr>
            <a:r>
              <a:rPr lang="en-US" b="1" dirty="0" smtClean="0"/>
              <a:t>a </a:t>
            </a:r>
            <a:r>
              <a:rPr lang="en-US" dirty="0" smtClean="0"/>
              <a:t>xor </a:t>
            </a:r>
            <a:r>
              <a:rPr lang="en-US" b="1" dirty="0" smtClean="0"/>
              <a:t>b</a:t>
            </a:r>
            <a:r>
              <a:rPr lang="en-US" dirty="0" smtClean="0"/>
              <a:t> xor </a:t>
            </a:r>
            <a:r>
              <a:rPr lang="en-US" b="1" dirty="0" smtClean="0"/>
              <a:t>b </a:t>
            </a:r>
            <a:r>
              <a:rPr lang="en-US" dirty="0" smtClean="0"/>
              <a:t>=</a:t>
            </a:r>
            <a:r>
              <a:rPr lang="en-US" b="1" dirty="0" smtClean="0"/>
              <a:t> a</a:t>
            </a:r>
          </a:p>
          <a:p>
            <a:pPr algn="ctr">
              <a:tabLst>
                <a:tab pos="457200" algn="l"/>
                <a:tab pos="914400" algn="l"/>
                <a:tab pos="1143000" algn="l"/>
              </a:tabLst>
            </a:pPr>
            <a:r>
              <a:rPr lang="en-US" b="1" dirty="0" smtClean="0"/>
              <a:t>a </a:t>
            </a:r>
            <a:r>
              <a:rPr lang="en-US" dirty="0" smtClean="0"/>
              <a:t>xor </a:t>
            </a:r>
            <a:r>
              <a:rPr lang="en-US" b="1" dirty="0" smtClean="0"/>
              <a:t>b</a:t>
            </a:r>
            <a:r>
              <a:rPr lang="en-US" dirty="0" smtClean="0"/>
              <a:t> xor </a:t>
            </a:r>
            <a:r>
              <a:rPr lang="en-US" b="1" dirty="0" smtClean="0"/>
              <a:t>a </a:t>
            </a:r>
            <a:r>
              <a:rPr lang="en-US" dirty="0" smtClean="0"/>
              <a:t>=</a:t>
            </a:r>
            <a:r>
              <a:rPr lang="en-US" b="1" dirty="0" smtClean="0"/>
              <a:t> b</a:t>
            </a:r>
          </a:p>
        </p:txBody>
      </p:sp>
    </p:spTree>
    <p:extLst>
      <p:ext uri="{BB962C8B-B14F-4D97-AF65-F5344CB8AC3E}">
        <p14:creationId xmlns:p14="http://schemas.microsoft.com/office/powerpoint/2010/main" val="34513412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723899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Obvious idea: Use a </a:t>
            </a:r>
            <a:r>
              <a:rPr lang="en-US" sz="2800" b="1" dirty="0" smtClean="0"/>
              <a:t>pseudorandom generator </a:t>
            </a:r>
            <a:r>
              <a:rPr lang="en-US" sz="2800" dirty="0" smtClean="0"/>
              <a:t>instead of a truly random pad</a:t>
            </a:r>
            <a:endParaRPr lang="en-US" dirty="0" smtClean="0"/>
          </a:p>
          <a:p>
            <a:pPr marL="457200" lvl="1" indent="0">
              <a:buNone/>
            </a:pPr>
            <a:r>
              <a:rPr lang="en-US" sz="2400" dirty="0" smtClean="0"/>
              <a:t>(Recall: Secure </a:t>
            </a:r>
            <a:r>
              <a:rPr lang="en-US" sz="2400" b="1" dirty="0" smtClean="0"/>
              <a:t>PRG</a:t>
            </a:r>
            <a:r>
              <a:rPr lang="en-US" sz="2400" dirty="0" smtClean="0"/>
              <a:t> inputs a seed </a:t>
            </a:r>
            <a:r>
              <a:rPr lang="en-US" sz="2400" b="1" dirty="0" smtClean="0"/>
              <a:t>k</a:t>
            </a:r>
            <a:r>
              <a:rPr lang="en-US" sz="2400" dirty="0" smtClean="0"/>
              <a:t>, outputs a stream that is practically indistinguishable from true randomness unless you know </a:t>
            </a:r>
            <a:r>
              <a:rPr lang="en-US" sz="2400" b="1" dirty="0" smtClean="0"/>
              <a:t>k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Called a </a:t>
            </a:r>
            <a:r>
              <a:rPr lang="en-US" sz="2800" b="1" dirty="0" smtClean="0">
                <a:solidFill>
                  <a:schemeClr val="accent1"/>
                </a:solidFill>
              </a:rPr>
              <a:t>stream cipher</a:t>
            </a:r>
            <a:r>
              <a:rPr lang="en-US" sz="2800" dirty="0" smtClean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Start with shared secret key </a:t>
            </a:r>
            <a:r>
              <a:rPr lang="en-US" sz="2400" b="1" dirty="0" smtClean="0"/>
              <a:t>k</a:t>
            </a:r>
            <a:endParaRPr lang="en-US" sz="2400" dirty="0" smtClean="0"/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Alice &amp; Bob each use </a:t>
            </a:r>
            <a:r>
              <a:rPr lang="en-US" sz="2400" b="1" dirty="0" smtClean="0"/>
              <a:t>k</a:t>
            </a:r>
            <a:r>
              <a:rPr lang="en-US" sz="2400" dirty="0" smtClean="0"/>
              <a:t> to seed the PRG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To encrypt, Alice XORs next bit of her generator’s output with next bit of plaintext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 smtClean="0"/>
              <a:t>To decrypt, Bob XORs next bit of his generator’s output with next bit of ciphertext</a:t>
            </a:r>
          </a:p>
          <a:p>
            <a:pPr marL="457200" indent="-457200"/>
            <a:r>
              <a:rPr lang="en-US" sz="2800" dirty="0" smtClean="0"/>
              <a:t>Works nicely, but: don’t </a:t>
            </a:r>
            <a:r>
              <a:rPr lang="en-US" sz="2800" u="sng" dirty="0" smtClean="0"/>
              <a:t>ever</a:t>
            </a:r>
            <a:r>
              <a:rPr lang="en-US" sz="2800" dirty="0" smtClean="0"/>
              <a:t> re-use the key, or the generator output bits!</a:t>
            </a:r>
          </a:p>
        </p:txBody>
      </p:sp>
    </p:spTree>
    <p:extLst>
      <p:ext uri="{BB962C8B-B14F-4D97-AF65-F5344CB8AC3E}">
        <p14:creationId xmlns:p14="http://schemas.microsoft.com/office/powerpoint/2010/main" val="4357294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172200" cy="8077199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Another approach: </a:t>
            </a:r>
            <a:r>
              <a:rPr lang="en-US" b="1" dirty="0" smtClean="0">
                <a:solidFill>
                  <a:schemeClr val="accent1"/>
                </a:solidFill>
              </a:rPr>
              <a:t>Block Ciphers</a:t>
            </a:r>
          </a:p>
          <a:p>
            <a:pPr marL="285750" lvl="1">
              <a:buNone/>
            </a:pPr>
            <a:r>
              <a:rPr lang="en-US" dirty="0" smtClean="0"/>
              <a:t>Functions that encrypts fixed-size blocks with a reusable key.</a:t>
            </a:r>
          </a:p>
          <a:p>
            <a:pPr marL="285750" lvl="1">
              <a:buNone/>
            </a:pPr>
            <a:r>
              <a:rPr lang="en-US" dirty="0" smtClean="0"/>
              <a:t>Inverse function decrypts when used with same key.</a:t>
            </a:r>
          </a:p>
          <a:p>
            <a:pPr marL="285750" lvl="1">
              <a:buNone/>
            </a:pPr>
            <a:r>
              <a:rPr lang="en-US" dirty="0" smtClean="0"/>
              <a:t>The most commonly used approach to encrypting for confidentiality.</a:t>
            </a:r>
          </a:p>
          <a:p>
            <a:pPr marL="285750" lvl="1">
              <a:buNone/>
            </a:pPr>
            <a:endParaRPr lang="en-US" dirty="0"/>
          </a:p>
          <a:p>
            <a:pPr marL="285750" lvl="1">
              <a:buNone/>
            </a:pPr>
            <a:endParaRPr lang="en-US" dirty="0" smtClean="0"/>
          </a:p>
          <a:p>
            <a:pPr marL="285750" lvl="1">
              <a:buNone/>
            </a:pPr>
            <a:endParaRPr lang="en-US" dirty="0"/>
          </a:p>
          <a:p>
            <a:pPr marL="285750" lvl="1">
              <a:buNone/>
            </a:pPr>
            <a:endParaRPr lang="en-US" dirty="0" smtClean="0"/>
          </a:p>
          <a:p>
            <a:pPr marL="285750" lvl="1">
              <a:buNone/>
            </a:pPr>
            <a:endParaRPr lang="en-US" dirty="0" smtClean="0"/>
          </a:p>
          <a:p>
            <a:pPr>
              <a:spcBef>
                <a:spcPts val="3600"/>
              </a:spcBef>
            </a:pPr>
            <a:endParaRPr lang="en-US" sz="3000" dirty="0" smtClean="0"/>
          </a:p>
          <a:p>
            <a:pPr>
              <a:spcBef>
                <a:spcPts val="3600"/>
              </a:spcBef>
            </a:pPr>
            <a:r>
              <a:rPr lang="en-US" sz="3000" dirty="0" smtClean="0"/>
              <a:t>A block cipher is </a:t>
            </a:r>
            <a:r>
              <a:rPr lang="en-US" sz="3000" u="sng" dirty="0" smtClean="0"/>
              <a:t>not</a:t>
            </a:r>
            <a:r>
              <a:rPr lang="en-US" sz="3000" dirty="0" smtClean="0"/>
              <a:t> a </a:t>
            </a:r>
            <a:br>
              <a:rPr lang="en-US" sz="3000" dirty="0" smtClean="0"/>
            </a:br>
            <a:r>
              <a:rPr lang="en-US" sz="3000" dirty="0" smtClean="0"/>
              <a:t>pseudorandom function  </a:t>
            </a:r>
            <a:r>
              <a:rPr lang="en-US" sz="2400" dirty="0" smtClean="0">
                <a:solidFill>
                  <a:schemeClr val="accent5"/>
                </a:solidFill>
              </a:rPr>
              <a:t>[Why?]</a:t>
            </a:r>
          </a:p>
        </p:txBody>
      </p:sp>
      <p:sp>
        <p:nvSpPr>
          <p:cNvPr id="3" name="Rectangle 2"/>
          <p:cNvSpPr/>
          <p:nvPr/>
        </p:nvSpPr>
        <p:spPr>
          <a:xfrm>
            <a:off x="3111910" y="4822723"/>
            <a:ext cx="9906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 err="1" smtClean="0"/>
              <a:t>E</a:t>
            </a:r>
            <a:r>
              <a:rPr lang="en-US" sz="3600" baseline="-25000" dirty="0" err="1" smtClean="0"/>
              <a:t>k</a:t>
            </a:r>
            <a:endParaRPr lang="en-US" baseline="-25000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607210" y="4419600"/>
            <a:ext cx="0" cy="4031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730910" y="5279923"/>
            <a:ext cx="381000" cy="0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3607210" y="5737123"/>
            <a:ext cx="0" cy="403123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2785703" y="3911025"/>
            <a:ext cx="16430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Plaintext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2644350" y="6019800"/>
            <a:ext cx="192572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Ciphertext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1981200" y="4987535"/>
            <a:ext cx="7773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Key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5212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342900" y="381001"/>
            <a:ext cx="6286500" cy="7772399"/>
          </a:xfrm>
        </p:spPr>
        <p:txBody>
          <a:bodyPr>
            <a:normAutofit/>
          </a:bodyPr>
          <a:lstStyle/>
          <a:p>
            <a:pPr marL="0" lvl="1" indent="0">
              <a:spcBef>
                <a:spcPts val="2400"/>
              </a:spcBef>
              <a:buNone/>
            </a:pPr>
            <a:r>
              <a:rPr lang="en-US" sz="3000" dirty="0" smtClean="0"/>
              <a:t>What we want instead:</a:t>
            </a:r>
            <a:br>
              <a:rPr lang="en-US" sz="3000" dirty="0" smtClean="0"/>
            </a:br>
            <a:r>
              <a:rPr lang="en-US" sz="3000" b="1" dirty="0" smtClean="0">
                <a:solidFill>
                  <a:schemeClr val="accent1"/>
                </a:solidFill>
              </a:rPr>
              <a:t>pseudorandom permutation </a:t>
            </a:r>
            <a:r>
              <a:rPr lang="en-US" sz="3000" dirty="0" smtClean="0">
                <a:solidFill>
                  <a:schemeClr val="accent1"/>
                </a:solidFill>
              </a:rPr>
              <a:t>(</a:t>
            </a:r>
            <a:r>
              <a:rPr lang="en-US" sz="3000" b="1" dirty="0" smtClean="0">
                <a:solidFill>
                  <a:schemeClr val="accent1"/>
                </a:solidFill>
              </a:rPr>
              <a:t>PRP</a:t>
            </a:r>
            <a:r>
              <a:rPr lang="en-US" sz="3000" dirty="0" smtClean="0">
                <a:solidFill>
                  <a:schemeClr val="accent1"/>
                </a:solidFill>
              </a:rPr>
              <a:t>)</a:t>
            </a:r>
          </a:p>
          <a:p>
            <a:pPr marL="285750" lvl="1">
              <a:buNone/>
            </a:pPr>
            <a:r>
              <a:rPr lang="en-US" sz="2600" dirty="0" smtClean="0"/>
              <a:t>	function from </a:t>
            </a:r>
            <a:r>
              <a:rPr lang="en-US" sz="2600" b="1" dirty="0" smtClean="0"/>
              <a:t>n</a:t>
            </a:r>
            <a:r>
              <a:rPr lang="en-US" sz="2600" dirty="0" smtClean="0"/>
              <a:t>-bit input to </a:t>
            </a:r>
            <a:r>
              <a:rPr lang="en-US" sz="2600" b="1" dirty="0" smtClean="0"/>
              <a:t>n</a:t>
            </a:r>
            <a:r>
              <a:rPr lang="en-US" sz="2600" dirty="0" smtClean="0"/>
              <a:t>-bit output</a:t>
            </a:r>
          </a:p>
          <a:p>
            <a:pPr marL="285750" lvl="1">
              <a:buNone/>
            </a:pPr>
            <a:r>
              <a:rPr lang="en-US" sz="2600" dirty="0" smtClean="0"/>
              <a:t>	distinct inputs yield distinct outputs</a:t>
            </a:r>
          </a:p>
          <a:p>
            <a:pPr marL="285750" lvl="1">
              <a:spcBef>
                <a:spcPts val="1800"/>
              </a:spcBef>
              <a:buNone/>
            </a:pPr>
            <a:r>
              <a:rPr lang="en-US" sz="2600" dirty="0" smtClean="0"/>
              <a:t>Defined similarly to </a:t>
            </a:r>
            <a:r>
              <a:rPr lang="en-US" sz="2600" b="1" dirty="0" smtClean="0"/>
              <a:t>PRF</a:t>
            </a:r>
            <a:r>
              <a:rPr lang="en-US" sz="2600" dirty="0" smtClean="0"/>
              <a:t>: </a:t>
            </a:r>
            <a:br>
              <a:rPr lang="en-US" sz="2600" dirty="0" smtClean="0"/>
            </a:br>
            <a:r>
              <a:rPr lang="en-US" sz="2600" dirty="0" smtClean="0"/>
              <a:t>practically indistinguishable from a </a:t>
            </a:r>
            <a:br>
              <a:rPr lang="en-US" sz="2600" dirty="0" smtClean="0"/>
            </a:br>
            <a:r>
              <a:rPr lang="en-US" sz="2600" i="1" dirty="0" smtClean="0"/>
              <a:t>random permutation</a:t>
            </a:r>
            <a:r>
              <a:rPr lang="en-US" sz="2600" dirty="0" smtClean="0"/>
              <a:t> without secret </a:t>
            </a:r>
            <a:r>
              <a:rPr lang="en-US" sz="2600" b="1" dirty="0" smtClean="0"/>
              <a:t>k</a:t>
            </a:r>
          </a:p>
          <a:p>
            <a:r>
              <a:rPr lang="en-US" sz="2600" i="1" dirty="0" smtClean="0"/>
              <a:t>Basic challenge: </a:t>
            </a:r>
            <a:r>
              <a:rPr lang="en-US" sz="2600" dirty="0" smtClean="0"/>
              <a:t>Design a hairy function </a:t>
            </a:r>
            <a:br>
              <a:rPr lang="en-US" sz="2600" dirty="0" smtClean="0"/>
            </a:br>
            <a:r>
              <a:rPr lang="en-US" sz="2600" dirty="0" smtClean="0"/>
              <a:t>that is invertible, but only if you have the key</a:t>
            </a:r>
          </a:p>
          <a:p>
            <a:r>
              <a:rPr lang="en-US" sz="2600" dirty="0" smtClean="0"/>
              <a:t>Minimal properties of a good block cipher:</a:t>
            </a:r>
          </a:p>
          <a:p>
            <a:pPr lvl="1">
              <a:buNone/>
            </a:pPr>
            <a:r>
              <a:rPr lang="en-US" sz="2600" dirty="0" smtClean="0"/>
              <a:t>Highly nonlinear (“confusion”)</a:t>
            </a:r>
          </a:p>
          <a:p>
            <a:pPr lvl="1">
              <a:buNone/>
            </a:pPr>
            <a:r>
              <a:rPr lang="en-US" sz="2600" dirty="0" smtClean="0"/>
              <a:t>Mixes input bits together (“diffusion”)</a:t>
            </a:r>
          </a:p>
          <a:p>
            <a:pPr lvl="1">
              <a:buNone/>
            </a:pPr>
            <a:r>
              <a:rPr lang="en-US" sz="2600" dirty="0" smtClean="0"/>
              <a:t>Depends on the key</a:t>
            </a:r>
            <a:endParaRPr lang="en-US" sz="2600" dirty="0"/>
          </a:p>
        </p:txBody>
      </p:sp>
    </p:spTree>
    <p:extLst>
      <p:ext uri="{BB962C8B-B14F-4D97-AF65-F5344CB8AC3E}">
        <p14:creationId xmlns:p14="http://schemas.microsoft.com/office/powerpoint/2010/main" val="13384642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600" dirty="0" smtClean="0"/>
              <a:t>Today’s most common block cipher:</a:t>
            </a:r>
            <a:br>
              <a:rPr lang="en-US" sz="2600" dirty="0" smtClean="0"/>
            </a:br>
            <a:r>
              <a:rPr lang="en-US" b="1" dirty="0" smtClean="0">
                <a:solidFill>
                  <a:schemeClr val="accent1"/>
                </a:solidFill>
              </a:rPr>
              <a:t>AES</a:t>
            </a:r>
            <a:r>
              <a:rPr lang="en-US" sz="3000" dirty="0" smtClean="0"/>
              <a:t> </a:t>
            </a:r>
            <a:r>
              <a:rPr lang="en-US" sz="2600" dirty="0" smtClean="0"/>
              <a:t>(</a:t>
            </a:r>
            <a:r>
              <a:rPr lang="en-US" sz="2600" b="1" dirty="0" smtClean="0"/>
              <a:t>Advanced Encryption Standard</a:t>
            </a:r>
            <a:r>
              <a:rPr lang="en-US" sz="2600" dirty="0" smtClean="0"/>
              <a:t>)</a:t>
            </a:r>
            <a:endParaRPr lang="en-US" sz="3000" dirty="0" smtClean="0"/>
          </a:p>
          <a:p>
            <a:pPr lvl="1">
              <a:buNone/>
            </a:pPr>
            <a:r>
              <a:rPr lang="en-US" sz="2600" dirty="0" smtClean="0"/>
              <a:t>Designed by NIST competition, long public comment/discussion period</a:t>
            </a:r>
          </a:p>
          <a:p>
            <a:pPr lvl="1">
              <a:buNone/>
            </a:pPr>
            <a:r>
              <a:rPr lang="en-US" sz="2600" dirty="0" smtClean="0"/>
              <a:t>Widely believed to be secure, </a:t>
            </a:r>
            <a:br>
              <a:rPr lang="en-US" sz="2600" dirty="0" smtClean="0"/>
            </a:br>
            <a:r>
              <a:rPr lang="en-US" sz="2600" dirty="0" smtClean="0"/>
              <a:t>but we don’t know how to prove it</a:t>
            </a:r>
          </a:p>
          <a:p>
            <a:pPr lvl="1">
              <a:spcBef>
                <a:spcPts val="1800"/>
              </a:spcBef>
              <a:buNone/>
            </a:pPr>
            <a:r>
              <a:rPr lang="en-US" sz="2600" dirty="0" smtClean="0"/>
              <a:t>Variable </a:t>
            </a:r>
            <a:r>
              <a:rPr lang="en-US" sz="2600" b="1" dirty="0" smtClean="0"/>
              <a:t>key size </a:t>
            </a:r>
            <a:r>
              <a:rPr lang="en-US" sz="2600" dirty="0" smtClean="0"/>
              <a:t>and </a:t>
            </a:r>
            <a:r>
              <a:rPr lang="en-US" sz="2600" b="1" dirty="0" smtClean="0"/>
              <a:t>block size</a:t>
            </a:r>
          </a:p>
          <a:p>
            <a:pPr lvl="1">
              <a:buNone/>
            </a:pPr>
            <a:r>
              <a:rPr lang="en-US" sz="2600" dirty="0" smtClean="0"/>
              <a:t>We’ll use 128-bit key, 128-bit block </a:t>
            </a:r>
            <a:br>
              <a:rPr lang="en-US" sz="2600" dirty="0" smtClean="0"/>
            </a:br>
            <a:r>
              <a:rPr lang="en-US" sz="2600" dirty="0" smtClean="0"/>
              <a:t>(are also 192-bit and 256-bit versions)</a:t>
            </a:r>
          </a:p>
          <a:p>
            <a:pPr lvl="1">
              <a:buNone/>
            </a:pPr>
            <a:r>
              <a:rPr lang="en-US" sz="2600" dirty="0" smtClean="0"/>
              <a:t>Ten </a:t>
            </a:r>
            <a:r>
              <a:rPr lang="en-US" sz="2600" b="1" dirty="0" smtClean="0">
                <a:solidFill>
                  <a:srgbClr val="0070C0"/>
                </a:solidFill>
              </a:rPr>
              <a:t>rounds</a:t>
            </a:r>
            <a:r>
              <a:rPr lang="en-US" sz="2600" dirty="0" smtClean="0"/>
              <a:t>: Split </a:t>
            </a:r>
            <a:r>
              <a:rPr lang="en-US" sz="2600" b="1" dirty="0" smtClean="0"/>
              <a:t>k </a:t>
            </a:r>
            <a:r>
              <a:rPr lang="en-US" sz="2600" dirty="0" smtClean="0"/>
              <a:t>into ten </a:t>
            </a:r>
            <a:r>
              <a:rPr lang="en-US" sz="2600" b="1" dirty="0" smtClean="0"/>
              <a:t>subkeys</a:t>
            </a:r>
            <a:r>
              <a:rPr lang="en-US" sz="2600" dirty="0" smtClean="0"/>
              <a:t>, performs set of operations ten times, each with diff. subkey</a:t>
            </a:r>
          </a:p>
        </p:txBody>
      </p:sp>
    </p:spTree>
    <p:extLst>
      <p:ext uri="{BB962C8B-B14F-4D97-AF65-F5344CB8AC3E}">
        <p14:creationId xmlns:p14="http://schemas.microsoft.com/office/powerpoint/2010/main" val="264901196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4361</TotalTime>
  <Words>1228</Words>
  <Application>Microsoft Macintosh PowerPoint</Application>
  <PresentationFormat>On-screen Show (4:3)</PresentationFormat>
  <Paragraphs>349</Paragraphs>
  <Slides>26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7" baseType="lpstr">
      <vt:lpstr>Office Theme</vt:lpstr>
      <vt:lpstr>Lecture 5 – Block Ciphers and Key Exchange and Key Management</vt:lpstr>
      <vt:lpstr>Block Ciphers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Exchange and Key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Message Integrity</dc:title>
  <dc:creator>J. Alex Halderman</dc:creator>
  <cp:lastModifiedBy>Michael</cp:lastModifiedBy>
  <cp:revision>134</cp:revision>
  <dcterms:created xsi:type="dcterms:W3CDTF">2010-09-14T01:44:10Z</dcterms:created>
  <dcterms:modified xsi:type="dcterms:W3CDTF">2015-09-09T17:59:18Z</dcterms:modified>
</cp:coreProperties>
</file>