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gif" ContentType="image/gif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3"/>
  </p:notesMasterIdLst>
  <p:sldIdLst>
    <p:sldId id="288" r:id="rId2"/>
    <p:sldId id="257" r:id="rId3"/>
    <p:sldId id="259" r:id="rId4"/>
    <p:sldId id="258" r:id="rId5"/>
    <p:sldId id="261" r:id="rId6"/>
    <p:sldId id="262" r:id="rId7"/>
    <p:sldId id="264" r:id="rId8"/>
    <p:sldId id="263" r:id="rId9"/>
    <p:sldId id="265" r:id="rId10"/>
    <p:sldId id="280" r:id="rId11"/>
    <p:sldId id="281" r:id="rId12"/>
    <p:sldId id="282" r:id="rId13"/>
    <p:sldId id="266" r:id="rId14"/>
    <p:sldId id="268" r:id="rId15"/>
    <p:sldId id="267" r:id="rId16"/>
    <p:sldId id="269" r:id="rId17"/>
    <p:sldId id="270" r:id="rId18"/>
    <p:sldId id="271" r:id="rId19"/>
    <p:sldId id="285" r:id="rId20"/>
    <p:sldId id="272" r:id="rId21"/>
    <p:sldId id="273" r:id="rId22"/>
    <p:sldId id="274" r:id="rId23"/>
    <p:sldId id="284" r:id="rId24"/>
    <p:sldId id="283" r:id="rId25"/>
    <p:sldId id="275" r:id="rId26"/>
    <p:sldId id="277" r:id="rId27"/>
    <p:sldId id="278" r:id="rId28"/>
    <p:sldId id="276" r:id="rId29"/>
    <p:sldId id="279" r:id="rId30"/>
    <p:sldId id="287" r:id="rId31"/>
    <p:sldId id="286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2032" y="-66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notesMaster" Target="notesMasters/notesMaster1.xml"/><Relationship Id="rId34" Type="http://schemas.openxmlformats.org/officeDocument/2006/relationships/printerSettings" Target="printerSettings/printerSettings1.bin"/><Relationship Id="rId35" Type="http://schemas.openxmlformats.org/officeDocument/2006/relationships/presProps" Target="presProps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heme" Target="theme/theme1.xml"/><Relationship Id="rId3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54282C-08F5-426C-8759-E09D018CC578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5EAB03-2575-47EE-A113-ECA66D38F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72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XMLHttpRequest</a:t>
            </a:r>
            <a:r>
              <a:rPr lang="en-US" dirty="0" smtClean="0"/>
              <a:t> cannot load https://gmail.com/. No 'Access-Control-Allow-Origin' header is present on the requested resource. Origin 'null' is therefore not allowed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5EAB03-2575-47EE-A113-ECA66D38F3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0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73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59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945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992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89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65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87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019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3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21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98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AEEDF-EE7C-4817-9C8B-DB06C2114F8A}" type="datetimeFigureOut">
              <a:rPr lang="en-US" smtClean="0"/>
              <a:t>9/23/15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30B5C2-BE8C-4B8A-88EC-4D553B06E1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40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9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3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4.gif"/><Relationship Id="rId5" Type="http://schemas.openxmlformats.org/officeDocument/2006/relationships/image" Target="../media/image15.gi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w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wmf"/><Relationship Id="rId6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16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.png"/><Relationship Id="rId6" Type="http://schemas.openxmlformats.org/officeDocument/2006/relationships/image" Target="../media/image2.png"/><Relationship Id="rId7" Type="http://schemas.openxmlformats.org/officeDocument/2006/relationships/image" Target="../media/image3.png"/><Relationship Id="rId8" Type="http://schemas.openxmlformats.org/officeDocument/2006/relationships/image" Target="../media/image5.png"/><Relationship Id="rId9" Type="http://schemas.openxmlformats.org/officeDocument/2006/relationships/image" Target="../media/image7.png"/><Relationship Id="rId10" Type="http://schemas.openxmlformats.org/officeDocument/2006/relationships/image" Target="../media/image9.wmf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9.wmf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wmf"/><Relationship Id="rId10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5.png"/><Relationship Id="rId7" Type="http://schemas.openxmlformats.org/officeDocument/2006/relationships/image" Target="../media/image7.png"/><Relationship Id="rId8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Relationship Id="rId6" Type="http://schemas.openxmlformats.org/officeDocument/2006/relationships/image" Target="../media/image5.png"/><Relationship Id="rId7" Type="http://schemas.openxmlformats.org/officeDocument/2006/relationships/image" Target="../media/image12.png"/><Relationship Id="rId8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8– </a:t>
            </a:r>
            <a:r>
              <a:rPr lang="en-US" dirty="0"/>
              <a:t>Web attacks and defenses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smtClean="0"/>
              <a:t>– Fall </a:t>
            </a:r>
            <a:r>
              <a:rPr lang="en-US" dirty="0" smtClean="0"/>
              <a:t>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5643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469" y="3858161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flipH="1">
            <a:off x="2209800" y="3581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3745116" y="2617959"/>
            <a:ext cx="3754554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&lt;iframe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/chat”/&gt;</a:t>
            </a:r>
          </a:p>
        </p:txBody>
      </p:sp>
    </p:spTree>
    <p:extLst>
      <p:ext uri="{BB962C8B-B14F-4D97-AF65-F5344CB8AC3E}">
        <p14:creationId xmlns:p14="http://schemas.microsoft.com/office/powerpoint/2010/main" val="607734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cxnSp>
        <p:nvCxnSpPr>
          <p:cNvPr id="16" name="Straight Arrow Connector 15"/>
          <p:cNvCxnSpPr/>
          <p:nvPr/>
        </p:nvCxnSpPr>
        <p:spPr>
          <a:xfrm flipH="1">
            <a:off x="2209800" y="3581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5116" y="2617959"/>
            <a:ext cx="3754554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&lt;iframe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/chat”/&gt;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209800" y="442865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496654" y="3746110"/>
            <a:ext cx="2105063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/chat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075536" y="63246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745116" y="4504853"/>
            <a:ext cx="3754554" cy="175432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&lt;script&gt;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/’,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});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&lt;/script&gt;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93942" y="2683254"/>
            <a:ext cx="3294451" cy="584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$.get(‘http://gmail.com/</a:t>
            </a:r>
            <a:r>
              <a:rPr lang="en-US" sz="1600" dirty="0" err="1" smtClean="0">
                <a:solidFill>
                  <a:srgbClr val="C00000"/>
                </a:solidFill>
              </a:rPr>
              <a:t>chat.json</a:t>
            </a:r>
            <a:r>
              <a:rPr lang="en-US" sz="1600" dirty="0" smtClean="0">
                <a:solidFill>
                  <a:srgbClr val="C00000"/>
                </a:solidFill>
              </a:rPr>
              <a:t>’,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sp>
        <p:nvSpPr>
          <p:cNvPr id="31" name="Rectangle 30"/>
          <p:cNvSpPr/>
          <p:nvPr/>
        </p:nvSpPr>
        <p:spPr>
          <a:xfrm>
            <a:off x="96614" y="2187901"/>
            <a:ext cx="3551933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" y="1981200"/>
            <a:ext cx="430582" cy="430582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293942" y="2683255"/>
            <a:ext cx="3294451" cy="646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92613"/>
            <a:ext cx="484608" cy="48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5219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2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228600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3693020"/>
            <a:ext cx="753015" cy="75301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209800" y="42639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654" y="3581400"/>
            <a:ext cx="2537874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chat.json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93416" y="54102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93942" y="2683254"/>
            <a:ext cx="3294451" cy="5847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$.get(‘http://gmail.com/</a:t>
            </a:r>
            <a:r>
              <a:rPr lang="en-US" sz="1600" dirty="0" err="1" smtClean="0">
                <a:solidFill>
                  <a:srgbClr val="C00000"/>
                </a:solidFill>
              </a:rPr>
              <a:t>chat.json</a:t>
            </a:r>
            <a:r>
              <a:rPr lang="en-US" sz="1600" dirty="0" smtClean="0">
                <a:solidFill>
                  <a:srgbClr val="C00000"/>
                </a:solidFill>
              </a:rPr>
              <a:t>’,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3941986" y="4419600"/>
            <a:ext cx="38304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HTTP/1.1 200 OK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…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{ </a:t>
            </a:r>
            <a:r>
              <a:rPr lang="en-US" sz="1600" dirty="0" err="1" smtClean="0">
                <a:solidFill>
                  <a:srgbClr val="C00000"/>
                </a:solidFill>
              </a:rPr>
              <a:t>new_msg</a:t>
            </a:r>
            <a:r>
              <a:rPr lang="en-US" sz="1600" dirty="0" smtClean="0">
                <a:solidFill>
                  <a:srgbClr val="C00000"/>
                </a:solidFill>
              </a:rPr>
              <a:t>: { from: “Bob”,  </a:t>
            </a:r>
            <a:r>
              <a:rPr lang="en-US" sz="1600" dirty="0" err="1" smtClean="0">
                <a:solidFill>
                  <a:srgbClr val="C00000"/>
                </a:solidFill>
              </a:rPr>
              <a:t>msg</a:t>
            </a:r>
            <a:r>
              <a:rPr lang="en-US" sz="1600" dirty="0" smtClean="0">
                <a:solidFill>
                  <a:srgbClr val="C00000"/>
                </a:solidFill>
              </a:rPr>
              <a:t>:  “Hi!”}}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392613"/>
            <a:ext cx="484608" cy="48460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614" y="2187901"/>
            <a:ext cx="3551933" cy="12192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" y="1981200"/>
            <a:ext cx="430582" cy="430582"/>
          </a:xfrm>
          <a:prstGeom prst="rect">
            <a:avLst/>
          </a:prstGeom>
        </p:spPr>
      </p:pic>
      <p:sp>
        <p:nvSpPr>
          <p:cNvPr id="20" name="Rectangular Callout 19"/>
          <p:cNvSpPr/>
          <p:nvPr/>
        </p:nvSpPr>
        <p:spPr>
          <a:xfrm>
            <a:off x="115332" y="2209800"/>
            <a:ext cx="2704068" cy="1110734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new_msgs</a:t>
            </a:r>
            <a:r>
              <a:rPr lang="en-US" dirty="0" smtClean="0">
                <a:solidFill>
                  <a:schemeClr val="tx1"/>
                </a:solidFill>
              </a:rPr>
              <a:t>: { from: “Bob”, 	      </a:t>
            </a:r>
            <a:r>
              <a:rPr lang="en-US" dirty="0" err="1" smtClean="0">
                <a:solidFill>
                  <a:schemeClr val="tx1"/>
                </a:solidFill>
              </a:rPr>
              <a:t>msg</a:t>
            </a:r>
            <a:r>
              <a:rPr lang="en-US" dirty="0" smtClean="0">
                <a:solidFill>
                  <a:schemeClr val="tx1"/>
                </a:solidFill>
              </a:rPr>
              <a:t>: “Hi!”}}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687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2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447800"/>
            <a:ext cx="461697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” . $_GET[“path”]);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6654" y="2716054"/>
            <a:ext cx="3459601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/?path=</a:t>
            </a:r>
            <a:r>
              <a:rPr lang="en-US" dirty="0" smtClean="0"/>
              <a:t>/home/user/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245816" y="51816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05400" y="3373002"/>
            <a:ext cx="1911101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Desktop</a:t>
            </a:r>
          </a:p>
          <a:p>
            <a:r>
              <a:rPr lang="en-US" dirty="0" smtClean="0"/>
              <a:t>Documents</a:t>
            </a:r>
          </a:p>
          <a:p>
            <a:r>
              <a:rPr lang="en-US" dirty="0" smtClean="0"/>
              <a:t>Music</a:t>
            </a:r>
          </a:p>
          <a:p>
            <a:r>
              <a:rPr lang="en-US" dirty="0" smtClean="0"/>
              <a:t>Pictures</a:t>
            </a:r>
          </a:p>
        </p:txBody>
      </p:sp>
    </p:spTree>
    <p:extLst>
      <p:ext uri="{BB962C8B-B14F-4D97-AF65-F5344CB8AC3E}">
        <p14:creationId xmlns:p14="http://schemas.microsoft.com/office/powerpoint/2010/main" val="21058900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1447800"/>
            <a:ext cx="4616970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” . $_GET[“path”]);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496654" y="2716054"/>
            <a:ext cx="333296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/?path=</a:t>
            </a:r>
            <a:r>
              <a:rPr lang="en-US" dirty="0" smtClean="0"/>
              <a:t>$(</a:t>
            </a:r>
            <a:r>
              <a:rPr lang="en-US" dirty="0" err="1" smtClean="0"/>
              <a:t>rm</a:t>
            </a:r>
            <a:r>
              <a:rPr lang="en-US" dirty="0" smtClean="0"/>
              <a:t> –</a:t>
            </a:r>
            <a:r>
              <a:rPr lang="en-US" dirty="0" err="1" smtClean="0"/>
              <a:t>rf</a:t>
            </a:r>
            <a:r>
              <a:rPr lang="en-US" dirty="0" smtClean="0"/>
              <a:t> /)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074" name="Picture 2" descr="C:\Documents and Settings\Eric\Local Settings\Temporary Internet Files\Content.IE5\J3WCMIIA\hourglass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0746" y="3464853"/>
            <a:ext cx="857250" cy="85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C:\Documents and Settings\Eric\Local Settings\Temporary Internet Files\Content.IE5\VS4ZJVU9\poof[1]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1950" y="2574265"/>
            <a:ext cx="2371725" cy="178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6244" y="3464852"/>
            <a:ext cx="726756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3962400" y="4648200"/>
            <a:ext cx="411042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45746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Confusing </a:t>
            </a:r>
            <a:r>
              <a:rPr lang="en-US" b="1" dirty="0" smtClean="0"/>
              <a:t>Data</a:t>
            </a:r>
            <a:r>
              <a:rPr lang="en-US" dirty="0" smtClean="0"/>
              <a:t> and </a:t>
            </a:r>
            <a:r>
              <a:rPr lang="en-US" b="1" dirty="0" smtClean="0"/>
              <a:t>Code</a:t>
            </a:r>
          </a:p>
          <a:p>
            <a:pPr lvl="1"/>
            <a:r>
              <a:rPr lang="en-US" dirty="0" smtClean="0"/>
              <a:t>Programmer thought user</a:t>
            </a:r>
            <a:br>
              <a:rPr lang="en-US" dirty="0" smtClean="0"/>
            </a:br>
            <a:r>
              <a:rPr lang="en-US" dirty="0" smtClean="0"/>
              <a:t>would supply data,</a:t>
            </a:r>
            <a:br>
              <a:rPr lang="en-US" dirty="0" smtClean="0"/>
            </a:br>
            <a:r>
              <a:rPr lang="en-US" dirty="0" smtClean="0"/>
              <a:t>but instead got (and unintentionally executed) code</a:t>
            </a:r>
          </a:p>
          <a:p>
            <a:r>
              <a:rPr lang="en-US" dirty="0" smtClean="0"/>
              <a:t>Common and dangerous class of vulnerabilities</a:t>
            </a:r>
            <a:endParaRPr lang="en-US" dirty="0"/>
          </a:p>
          <a:p>
            <a:pPr lvl="1"/>
            <a:r>
              <a:rPr lang="en-US" dirty="0" smtClean="0"/>
              <a:t>Shell Injection</a:t>
            </a:r>
          </a:p>
          <a:p>
            <a:pPr lvl="1"/>
            <a:r>
              <a:rPr lang="en-US" dirty="0" smtClean="0"/>
              <a:t>SQL Injection</a:t>
            </a:r>
            <a:endParaRPr lang="en-US" dirty="0"/>
          </a:p>
          <a:p>
            <a:pPr lvl="1"/>
            <a:r>
              <a:rPr lang="en-US" dirty="0"/>
              <a:t>Cross-Site Scripting (XSS)</a:t>
            </a:r>
          </a:p>
          <a:p>
            <a:pPr lvl="1"/>
            <a:r>
              <a:rPr lang="en-US" dirty="0" smtClean="0"/>
              <a:t>Control-flow Hijacking (Buffer overflows)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953000" y="1295400"/>
            <a:ext cx="4110421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system(“</a:t>
            </a:r>
            <a:r>
              <a:rPr lang="en-US" b="1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ls</a:t>
            </a:r>
            <a:r>
              <a:rPr lang="en-US" b="1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$(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rm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–</a:t>
            </a:r>
            <a:r>
              <a:rPr lang="en-US" b="1" dirty="0" err="1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rf</a:t>
            </a:r>
            <a:r>
              <a:rPr lang="en-US" b="1" dirty="0" smtClean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/)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”);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91400" y="1219200"/>
            <a:ext cx="726756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877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Structured </a:t>
            </a:r>
            <a:r>
              <a:rPr lang="en-US" b="1" dirty="0" smtClean="0"/>
              <a:t>Query</a:t>
            </a:r>
            <a:r>
              <a:rPr lang="en-US" dirty="0" smtClean="0"/>
              <a:t> Language</a:t>
            </a:r>
          </a:p>
          <a:p>
            <a:pPr lvl="1"/>
            <a:r>
              <a:rPr lang="en-US" dirty="0" smtClean="0"/>
              <a:t>Language to ask (“query”) databases questions:</a:t>
            </a:r>
          </a:p>
          <a:p>
            <a:pPr lvl="1"/>
            <a:endParaRPr lang="en-US" dirty="0" smtClean="0"/>
          </a:p>
          <a:p>
            <a:pPr lvl="2"/>
            <a:r>
              <a:rPr lang="en-US" dirty="0" smtClean="0"/>
              <a:t>How many users live in Ann Arbor?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“SELECT COUNT(*) FROM `users` WHERE location = ‘Ann Arbor’”</a:t>
            </a:r>
          </a:p>
          <a:p>
            <a:pPr marL="59436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dirty="0" smtClean="0"/>
              <a:t>Is there a user with username “bob” and password “abc123”?</a:t>
            </a:r>
            <a:endParaRPr lang="en-US" dirty="0"/>
          </a:p>
          <a:p>
            <a:pPr marL="594360" lvl="2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“SELECT * FROM `users` WHERE username=‘bob’ and 	password=‘abc123’”</a:t>
            </a:r>
          </a:p>
          <a:p>
            <a:pPr marL="594360" lvl="2" indent="0">
              <a:buNone/>
            </a:pPr>
            <a:endParaRPr lang="en-US" dirty="0" smtClean="0"/>
          </a:p>
          <a:p>
            <a:pPr lvl="2"/>
            <a:r>
              <a:rPr lang="en-US" dirty="0" smtClean="0"/>
              <a:t>Burn it down!</a:t>
            </a:r>
            <a:endParaRPr lang="en-US" sz="1800" dirty="0"/>
          </a:p>
          <a:p>
            <a:pPr marL="594360" lvl="2" indent="0">
              <a:buNone/>
            </a:pPr>
            <a:r>
              <a:rPr lang="en-US" sz="18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“DROP TABLE `users`”</a:t>
            </a: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8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594360" lvl="2" indent="0">
              <a:buNone/>
            </a:pPr>
            <a:endParaRPr lang="en-US" sz="1800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98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Consider an SQL query where the attacker chooses </a:t>
            </a:r>
            <a:r>
              <a:rPr lang="en-US" sz="1800" dirty="0" smtClean="0">
                <a:solidFill>
                  <a:srgbClr val="00B0F0"/>
                </a:solidFill>
                <a:latin typeface="+mj-lt"/>
                <a:cs typeface="Consolas" panose="020B0609020204030204" pitchFamily="49" charset="0"/>
              </a:rPr>
              <a:t>$city</a:t>
            </a:r>
            <a:r>
              <a:rPr lang="en-US" sz="1800" dirty="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400" dirty="0"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SELECT * FROM `users` WHERE location=‘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What can an attacker do?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5175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37760"/>
          </a:xfrm>
        </p:spPr>
        <p:txBody>
          <a:bodyPr/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Consider an SQL query where the attacker chooses </a:t>
            </a:r>
            <a:r>
              <a:rPr lang="en-US" sz="1800" dirty="0" smtClean="0">
                <a:solidFill>
                  <a:srgbClr val="00B0F0"/>
                </a:solidFill>
                <a:latin typeface="+mj-lt"/>
                <a:cs typeface="Consolas" panose="020B0609020204030204" pitchFamily="49" charset="0"/>
              </a:rPr>
              <a:t>$city</a:t>
            </a:r>
            <a:r>
              <a:rPr lang="en-US" sz="1800" dirty="0" smtClean="0">
                <a:latin typeface="+mj-lt"/>
                <a:cs typeface="Consolas" panose="020B0609020204030204" pitchFamily="49" charset="0"/>
              </a:rPr>
              <a:t>: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400" dirty="0"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  SELECT * FROM `users` WHERE location=‘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$city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r>
              <a:rPr lang="en-US" sz="1800" dirty="0" smtClean="0">
                <a:latin typeface="+mj-lt"/>
                <a:cs typeface="Consolas" panose="020B0609020204030204" pitchFamily="49" charset="0"/>
              </a:rPr>
              <a:t>What can an attacker do?</a:t>
            </a:r>
          </a:p>
          <a:p>
            <a:pPr marL="274320" lvl="2" indent="-274320">
              <a:spcBef>
                <a:spcPts val="600"/>
              </a:spcBef>
              <a:buClr>
                <a:schemeClr val="accent1"/>
              </a:buClr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1800" dirty="0">
                <a:solidFill>
                  <a:srgbClr val="00B0F0"/>
                </a:solidFill>
                <a:cs typeface="Consolas" panose="020B0609020204030204" pitchFamily="49" charset="0"/>
              </a:rPr>
              <a:t>$</a:t>
            </a:r>
            <a:r>
              <a:rPr lang="en-US" sz="1800" dirty="0" smtClean="0">
                <a:solidFill>
                  <a:srgbClr val="00B0F0"/>
                </a:solidFill>
                <a:cs typeface="Consolas" panose="020B0609020204030204" pitchFamily="49" charset="0"/>
              </a:rPr>
              <a:t>city </a:t>
            </a:r>
            <a:r>
              <a:rPr lang="en-US" sz="1800" dirty="0" smtClean="0">
                <a:cs typeface="Consolas" panose="020B0609020204030204" pitchFamily="49" charset="0"/>
              </a:rPr>
              <a:t>= “</a:t>
            </a:r>
            <a:r>
              <a:rPr lang="en-US" sz="1800" dirty="0" smtClean="0">
                <a:solidFill>
                  <a:srgbClr val="FF0000"/>
                </a:solidFill>
                <a:cs typeface="Consolas" panose="020B0609020204030204" pitchFamily="49" charset="0"/>
              </a:rPr>
              <a:t>Ann Arbor’;  DELETE FROM `users` WHERE 1=‘1</a:t>
            </a:r>
            <a:r>
              <a:rPr lang="en-US" sz="1800" dirty="0" smtClean="0">
                <a:cs typeface="Consolas" panose="020B0609020204030204" pitchFamily="49" charset="0"/>
              </a:rPr>
              <a:t>”</a:t>
            </a: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1800" dirty="0" smtClean="0">
              <a:latin typeface="+mj-lt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SELECT * FROM `users` WHERE 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location=‘</a:t>
            </a:r>
            <a:r>
              <a:rPr lang="en-US" sz="2400" dirty="0">
                <a:solidFill>
                  <a:srgbClr val="FF0000"/>
                </a:solidFill>
                <a:cs typeface="Consolas" panose="020B0609020204030204" pitchFamily="49" charset="0"/>
              </a:rPr>
              <a:t>Ann Arbor’;  DELETE FROM `users` WHERE 1=‘1</a:t>
            </a:r>
            <a:r>
              <a:rPr lang="en-US" sz="2400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lvl="2" indent="0">
              <a:spcBef>
                <a:spcPts val="600"/>
              </a:spcBef>
              <a:buClr>
                <a:schemeClr val="accent1"/>
              </a:buClr>
              <a:buNone/>
            </a:pP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775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Defense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</a:t>
            </a:r>
            <a:r>
              <a:rPr lang="en-US" b="1" dirty="0" smtClean="0"/>
              <a:t>data</a:t>
            </a:r>
            <a:r>
              <a:rPr lang="en-US" dirty="0" smtClean="0"/>
              <a:t> gets interpreted as </a:t>
            </a:r>
            <a:r>
              <a:rPr lang="en-US" b="1" dirty="0" smtClean="0"/>
              <a:t>data</a:t>
            </a:r>
            <a:r>
              <a:rPr lang="en-US" dirty="0" smtClean="0"/>
              <a:t>!</a:t>
            </a:r>
          </a:p>
          <a:p>
            <a:pPr lvl="1"/>
            <a:r>
              <a:rPr lang="en-US" dirty="0" smtClean="0"/>
              <a:t>Basic approach: escape control characters (single quotes, escaping characters, comment characters)</a:t>
            </a:r>
          </a:p>
          <a:p>
            <a:pPr lvl="1"/>
            <a:r>
              <a:rPr lang="en-US" dirty="0" smtClean="0"/>
              <a:t>Better approach: </a:t>
            </a:r>
            <a:r>
              <a:rPr lang="en-US" dirty="0"/>
              <a:t>Prepared </a:t>
            </a:r>
            <a:r>
              <a:rPr lang="en-US" dirty="0" smtClean="0"/>
              <a:t>statements – declare what is data!</a:t>
            </a:r>
          </a:p>
          <a:p>
            <a:pPr marL="274320" lvl="1" indent="0">
              <a:buNone/>
            </a:pP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= 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&gt;prepare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	"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SELECT * FROM 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`users` WHERE location=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");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274320" lvl="1" indent="0"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$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pstmt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-&gt;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execute(array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$city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));	// Data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1740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Review | HTTP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7825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4957" y="2554069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mail.com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42672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84737"/>
            <a:ext cx="3477299" cy="2031325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&lt;html&gt;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&lt;head&gt;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&lt;script&gt;alert(‘Hi!’)&lt;/script&gt;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&lt;/head&gt;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=“//gmail.com/img.png”/&gt;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52578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575257"/>
            <a:ext cx="2366930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/img.png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329613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370071"/>
            <a:ext cx="3467265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&lt;89&gt;PNG^M ...</a:t>
            </a:r>
          </a:p>
        </p:txBody>
      </p:sp>
      <p:sp>
        <p:nvSpPr>
          <p:cNvPr id="16" name="Rectangular Callout 15"/>
          <p:cNvSpPr/>
          <p:nvPr/>
        </p:nvSpPr>
        <p:spPr>
          <a:xfrm>
            <a:off x="267733" y="2413667"/>
            <a:ext cx="2209800" cy="983397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Hi!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3990" y="3505199"/>
            <a:ext cx="492479" cy="49247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11" y="3997678"/>
            <a:ext cx="753015" cy="753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5882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1" grpId="0" animBg="1"/>
      <p:bldP spid="23" grpId="0" animBg="1"/>
      <p:bldP spid="1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Suppose you log in to bank.com</a:t>
            </a:r>
            <a:endParaRPr lang="en-US" dirty="0"/>
          </a:p>
        </p:txBody>
      </p:sp>
      <p:pic>
        <p:nvPicPr>
          <p:cNvPr id="4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122" y="320040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674"/>
            <a:ext cx="682671" cy="6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8177" y="27432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ank.com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45816" y="28136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2133600"/>
            <a:ext cx="461218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POST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login?user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bob&amp;pass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=abc123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bank.com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09800" y="4088187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7183" y="3124200"/>
            <a:ext cx="2543645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Set-Cookie: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login=fde874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….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43863" y="1353255"/>
            <a:ext cx="2245816" cy="1143000"/>
          </a:xfrm>
          <a:prstGeom prst="cloudCallout">
            <a:avLst>
              <a:gd name="adj1" fmla="val 14970"/>
              <a:gd name="adj2" fmla="val 766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fde874 = bob</a:t>
            </a:r>
          </a:p>
        </p:txBody>
      </p:sp>
    </p:spTree>
    <p:extLst>
      <p:ext uri="{BB962C8B-B14F-4D97-AF65-F5344CB8AC3E}">
        <p14:creationId xmlns:p14="http://schemas.microsoft.com/office/powerpoint/2010/main" val="3254364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(CSRF)</a:t>
            </a:r>
            <a:endParaRPr lang="en-US" dirty="0"/>
          </a:p>
        </p:txBody>
      </p:sp>
      <p:pic>
        <p:nvPicPr>
          <p:cNvPr id="4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122" y="320040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674"/>
            <a:ext cx="682671" cy="6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8177" y="27432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ank.com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3115147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2133600"/>
            <a:ext cx="2590800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/account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bank.com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Cookie: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login=fde874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09800" y="45720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7183" y="3608013"/>
            <a:ext cx="2636680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$378.42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43863" y="1353255"/>
            <a:ext cx="2245816" cy="1143000"/>
          </a:xfrm>
          <a:prstGeom prst="cloudCallout">
            <a:avLst>
              <a:gd name="adj1" fmla="val 14970"/>
              <a:gd name="adj2" fmla="val 766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fde874 = bob</a:t>
            </a:r>
          </a:p>
        </p:txBody>
      </p:sp>
    </p:spTree>
    <p:extLst>
      <p:ext uri="{BB962C8B-B14F-4D97-AF65-F5344CB8AC3E}">
        <p14:creationId xmlns:p14="http://schemas.microsoft.com/office/powerpoint/2010/main" val="1039599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Request Forgery (CSRF)</a:t>
            </a:r>
            <a:endParaRPr lang="en-US" dirty="0"/>
          </a:p>
        </p:txBody>
      </p:sp>
      <p:pic>
        <p:nvPicPr>
          <p:cNvPr id="4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122" y="320040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674"/>
            <a:ext cx="682671" cy="6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8177" y="27432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ank.com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34290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286000" y="2447453"/>
            <a:ext cx="4840784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transfer?to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badguy&amp;amt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=100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bank.com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Cookie: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login=fde874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09800" y="45720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7182" y="3608013"/>
            <a:ext cx="291960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Transfer complete: -$100.00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43863" y="1353255"/>
            <a:ext cx="2245816" cy="1143000"/>
          </a:xfrm>
          <a:prstGeom prst="cloudCallout">
            <a:avLst>
              <a:gd name="adj1" fmla="val 14970"/>
              <a:gd name="adj2" fmla="val 766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fde874 = bob</a:t>
            </a:r>
          </a:p>
        </p:txBody>
      </p:sp>
      <p:pic>
        <p:nvPicPr>
          <p:cNvPr id="14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609600" y="1309718"/>
            <a:ext cx="726756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24977" y="1548846"/>
            <a:ext cx="4473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me!!!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http://bank.com/transfer?to=badguy&amp;amt=100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2904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to “authenticate” each user action </a:t>
            </a:r>
            <a:br>
              <a:rPr lang="en-US" dirty="0" smtClean="0"/>
            </a:br>
            <a:r>
              <a:rPr lang="en-US" dirty="0" smtClean="0"/>
              <a:t>originates from our site</a:t>
            </a:r>
          </a:p>
          <a:p>
            <a:r>
              <a:rPr lang="en-US" dirty="0" smtClean="0"/>
              <a:t>One way: each “action” gets a token associated with it</a:t>
            </a:r>
          </a:p>
          <a:p>
            <a:pPr lvl="1"/>
            <a:r>
              <a:rPr lang="en-US" dirty="0" smtClean="0"/>
              <a:t>On a new action (page), verify the token is present and correct</a:t>
            </a:r>
          </a:p>
          <a:p>
            <a:pPr lvl="1"/>
            <a:r>
              <a:rPr lang="en-US" dirty="0" smtClean="0"/>
              <a:t>Attacker can’t find token for another user, </a:t>
            </a:r>
            <a:br>
              <a:rPr lang="en-US" dirty="0" smtClean="0"/>
            </a:br>
            <a:r>
              <a:rPr lang="en-US" dirty="0" smtClean="0"/>
              <a:t>and thus can’t make actions on the user’s behalf</a:t>
            </a:r>
          </a:p>
        </p:txBody>
      </p:sp>
    </p:spTree>
    <p:extLst>
      <p:ext uri="{BB962C8B-B14F-4D97-AF65-F5344CB8AC3E}">
        <p14:creationId xmlns:p14="http://schemas.microsoft.com/office/powerpoint/2010/main" val="25676034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CSRF Defenses</a:t>
            </a:r>
            <a:endParaRPr lang="en-US" dirty="0"/>
          </a:p>
        </p:txBody>
      </p:sp>
      <p:pic>
        <p:nvPicPr>
          <p:cNvPr id="4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Content Placeholder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2122" y="320040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9" name="Picture 3" descr="C:\Program Files\Microsoft Office\MEDIA\CAGCAT10\j0222015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9600" y="4191674"/>
            <a:ext cx="682671" cy="68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08177" y="274320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  <a:r>
              <a:rPr lang="en-US" dirty="0" smtClean="0"/>
              <a:t>ank.com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2209800" y="4105747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002115" y="3124200"/>
            <a:ext cx="5389285" cy="923330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transfer?to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joe&amp;amt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=25&amp;</a:t>
            </a:r>
            <a:r>
              <a:rPr lang="en-US" dirty="0" smtClean="0"/>
              <a:t>token=8d64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bank.com</a:t>
            </a:r>
          </a:p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Cookie: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login=fde874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2209800" y="5248747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207182" y="4284760"/>
            <a:ext cx="291960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Transfer complete: -$25.00</a:t>
            </a:r>
          </a:p>
        </p:txBody>
      </p:sp>
      <p:sp>
        <p:nvSpPr>
          <p:cNvPr id="9" name="Cloud Callout 8"/>
          <p:cNvSpPr/>
          <p:nvPr/>
        </p:nvSpPr>
        <p:spPr>
          <a:xfrm>
            <a:off x="6843863" y="1353255"/>
            <a:ext cx="2245816" cy="1143000"/>
          </a:xfrm>
          <a:prstGeom prst="cloudCallout">
            <a:avLst>
              <a:gd name="adj1" fmla="val 14970"/>
              <a:gd name="adj2" fmla="val 76644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fde874 = bob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81000" y="1258669"/>
            <a:ext cx="52779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Pay $25 to Joe:</a:t>
            </a:r>
            <a:br>
              <a:rPr lang="en-US" dirty="0" smtClean="0"/>
            </a:br>
            <a:r>
              <a:rPr lang="en-US" dirty="0" smtClean="0"/>
              <a:t>http://bank.com/transfer?to=joe&amp;amt=25&amp;token=8d64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09800" y="3021387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207183" y="2057400"/>
            <a:ext cx="2466253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Set-Cookie: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token=8d64</a:t>
            </a:r>
            <a:r>
              <a:rPr lang="en-US" dirty="0" smtClean="0">
                <a:solidFill>
                  <a:schemeClr val="accent1"/>
                </a:solidFill>
              </a:rPr>
              <a:t/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….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2057400"/>
            <a:ext cx="3886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&lt;input type="hidden" name</a:t>
            </a:r>
            <a:r>
              <a:rPr lang="en-US" dirty="0" smtClean="0"/>
              <a:t>=”token</a:t>
            </a:r>
            <a:r>
              <a:rPr lang="en-US" dirty="0"/>
              <a:t>" value=</a:t>
            </a:r>
            <a:r>
              <a:rPr lang="en-US" dirty="0" smtClean="0"/>
              <a:t>"</a:t>
            </a:r>
            <a:r>
              <a:rPr lang="en-US" dirty="0"/>
              <a:t>8d64</a:t>
            </a:r>
            <a:r>
              <a:rPr lang="en-US" dirty="0" smtClean="0"/>
              <a:t>" </a:t>
            </a:r>
            <a:r>
              <a:rPr lang="en-US" dirty="0"/>
              <a:t>/&gt;</a:t>
            </a:r>
          </a:p>
        </p:txBody>
      </p:sp>
    </p:spTree>
    <p:extLst>
      <p:ext uri="{BB962C8B-B14F-4D97-AF65-F5344CB8AC3E}">
        <p14:creationId xmlns:p14="http://schemas.microsoft.com/office/powerpoint/2010/main" val="26865668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447800"/>
            <a:ext cx="487024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“Hello, ” . $_GET[“user”] . “!”;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6654" y="2716054"/>
            <a:ext cx="2702984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/?user=</a:t>
            </a:r>
            <a:r>
              <a:rPr lang="en-US" dirty="0" smtClean="0"/>
              <a:t>Bob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5816" y="4343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3373002"/>
            <a:ext cx="191110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Hello, Bob!</a:t>
            </a:r>
          </a:p>
        </p:txBody>
      </p:sp>
      <p:pic>
        <p:nvPicPr>
          <p:cNvPr id="11" name="Content Placeholder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3624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447800"/>
            <a:ext cx="487024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“Hello, ” . $_GET[“user”] . “!”;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6654" y="2716054"/>
            <a:ext cx="3536546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/?user=</a:t>
            </a:r>
            <a:r>
              <a:rPr lang="en-US" dirty="0" smtClean="0"/>
              <a:t>&lt;u&gt;Bob&lt;/u&gt;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5816" y="4343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105400" y="3373002"/>
            <a:ext cx="204626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Hello, &lt;u&gt;Bob&lt;/u&gt;!</a:t>
            </a:r>
          </a:p>
        </p:txBody>
      </p:sp>
      <p:pic>
        <p:nvPicPr>
          <p:cNvPr id="11" name="Content Placeholder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268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038600" y="1447800"/>
            <a:ext cx="4870244" cy="92333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&lt;?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php</a:t>
            </a:r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dirty="0" smtClean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echo “Hello, ” . $_GET[“user”] . “!”;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5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/>
          <p:cNvCxnSpPr/>
          <p:nvPr/>
        </p:nvCxnSpPr>
        <p:spPr>
          <a:xfrm>
            <a:off x="2209800" y="3124200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96654" y="2716054"/>
            <a:ext cx="5043175" cy="369332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/?user=</a:t>
            </a:r>
            <a:r>
              <a:rPr lang="en-US" dirty="0" smtClean="0"/>
              <a:t>&lt;script&gt;alert(‘XSS’)&lt;/script&gt;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2245816" y="4343400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733800" y="3373002"/>
            <a:ext cx="355289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/>
              <a:t>Hello, &lt;script&gt;alert(‘XSS’)&lt;/script&gt;!</a:t>
            </a:r>
          </a:p>
        </p:txBody>
      </p:sp>
      <p:pic>
        <p:nvPicPr>
          <p:cNvPr id="11" name="Content Placeholder 1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  <a:prstGeom prst="rect">
            <a:avLst/>
          </a:prstGeom>
        </p:spPr>
      </p:pic>
      <p:sp>
        <p:nvSpPr>
          <p:cNvPr id="12" name="Rectangular Callout 11"/>
          <p:cNvSpPr/>
          <p:nvPr/>
        </p:nvSpPr>
        <p:spPr>
          <a:xfrm>
            <a:off x="267733" y="2413667"/>
            <a:ext cx="2209800" cy="983397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http://vuln.com/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XSS</a:t>
            </a: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3" name="Picture 12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600200" y="4942472"/>
            <a:ext cx="726756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2315577" y="5181600"/>
            <a:ext cx="49822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Click me!!!</a:t>
            </a:r>
            <a:br>
              <a:rPr lang="en-US" dirty="0" smtClean="0"/>
            </a:br>
            <a:r>
              <a:rPr lang="en-US" dirty="0" smtClean="0">
                <a:solidFill>
                  <a:srgbClr val="FF0000"/>
                </a:solidFill>
              </a:rPr>
              <a:t>http://vuln.com/?user=&lt;script&gt;alert(‘XSS’)&lt;/script&gt;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365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99258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05722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(evil!)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392031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11718"/>
            <a:ext cx="3321743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&lt;script&gt;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$.get(‘http://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function (data) { alert(data); }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&lt;/script&gt;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51021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419600"/>
            <a:ext cx="259878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msgs.json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173956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214414"/>
            <a:ext cx="34672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 err="1" smtClean="0">
                <a:solidFill>
                  <a:srgbClr val="C00000"/>
                </a:solidFill>
              </a:rPr>
              <a:t>new_msgs</a:t>
            </a:r>
            <a:r>
              <a:rPr lang="en-US" dirty="0" smtClean="0">
                <a:solidFill>
                  <a:srgbClr val="C00000"/>
                </a:solidFill>
              </a:rPr>
              <a:t>: 3 }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43800" y="435506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742840"/>
            <a:ext cx="609960" cy="609960"/>
          </a:xfrm>
          <a:prstGeom prst="rect">
            <a:avLst/>
          </a:prstGeom>
        </p:spPr>
      </p:pic>
      <p:pic>
        <p:nvPicPr>
          <p:cNvPr id="25" name="Picture 2" descr="C:\Documents and Settings\Eric\Local Settings\Temporary Internet Files\Content.IE5\WWB45ZL2\MC900432537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27110"/>
            <a:ext cx="621268" cy="6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0" y="2288247"/>
            <a:ext cx="752120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0160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297180" y="2453640"/>
            <a:ext cx="26016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3942" y="2454654"/>
            <a:ext cx="2601659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FFC000"/>
                </a:solidFill>
              </a:rPr>
              <a:t>$.get(‘http://gmail.com/</a:t>
            </a:r>
            <a:br>
              <a:rPr lang="en-US" sz="1600" dirty="0" smtClean="0">
                <a:solidFill>
                  <a:srgbClr val="FFC000"/>
                </a:solidFill>
              </a:rPr>
            </a:br>
            <a:r>
              <a:rPr lang="en-US" sz="1600" dirty="0" err="1" smtClean="0">
                <a:solidFill>
                  <a:srgbClr val="FFC000"/>
                </a:solidFill>
              </a:rPr>
              <a:t>msgs.json</a:t>
            </a:r>
            <a:r>
              <a:rPr lang="en-US" sz="1600" dirty="0" smtClean="0">
                <a:solidFill>
                  <a:srgbClr val="FFC000"/>
                </a:solidFill>
              </a:rPr>
              <a:t>’, function (data)  </a:t>
            </a:r>
            <a:br>
              <a:rPr lang="en-US" sz="1600" dirty="0" smtClean="0">
                <a:solidFill>
                  <a:srgbClr val="FFC000"/>
                </a:solidFill>
              </a:rPr>
            </a:br>
            <a:r>
              <a:rPr lang="en-US" sz="1600" dirty="0" smtClean="0">
                <a:solidFill>
                  <a:srgbClr val="FFC000"/>
                </a:solidFill>
              </a:rPr>
              <a:t>       { alert(data); })</a:t>
            </a:r>
            <a:endParaRPr lang="en-US" sz="1600" dirty="0" smtClean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615" y="1959301"/>
            <a:ext cx="2875186" cy="14696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" y="1752600"/>
            <a:ext cx="430582" cy="4305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4013"/>
            <a:ext cx="484608" cy="48460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 Attack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99258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8992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192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05722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(evil!)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384411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2035518"/>
            <a:ext cx="4449295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&lt;iframe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/?user</a:t>
            </a:r>
            <a:r>
              <a:rPr lang="en-US" dirty="0" smtClean="0">
                <a:solidFill>
                  <a:srgbClr val="FFC000"/>
                </a:solidFill>
              </a:rPr>
              <a:t>=&lt;script&gt;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 $.get(‘http://gmail.com/</a:t>
            </a:r>
            <a:r>
              <a:rPr lang="en-US" dirty="0" err="1" smtClean="0">
                <a:solidFill>
                  <a:srgbClr val="FFC000"/>
                </a:solidFill>
              </a:rPr>
              <a:t>msgs.json</a:t>
            </a:r>
            <a:r>
              <a:rPr lang="en-US" dirty="0" smtClean="0">
                <a:solidFill>
                  <a:srgbClr val="FFC000"/>
                </a:solidFill>
              </a:rPr>
              <a:t>’,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        function (data) { alert(data); })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&lt;/script&gt;</a:t>
            </a:r>
            <a:r>
              <a:rPr lang="en-US" dirty="0" smtClean="0">
                <a:solidFill>
                  <a:schemeClr val="accent1"/>
                </a:solidFill>
              </a:rPr>
              <a:t>”&gt;&lt;/iframe&gt;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476280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080260"/>
            <a:ext cx="4929555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/?user=</a:t>
            </a:r>
            <a:r>
              <a:rPr lang="en-US" dirty="0" smtClean="0">
                <a:solidFill>
                  <a:srgbClr val="FFC000"/>
                </a:solidFill>
              </a:rPr>
              <a:t>&lt;script&gt;$.get(‘ … &lt;/script&gt; 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4008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4875074"/>
            <a:ext cx="4361251" cy="147732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Hello, </a:t>
            </a:r>
            <a:r>
              <a:rPr lang="en-US" dirty="0" smtClean="0">
                <a:solidFill>
                  <a:srgbClr val="FFC000"/>
                </a:solidFill>
              </a:rPr>
              <a:t>&lt;script&gt;$.get(‘http://gmail.com/</a:t>
            </a:r>
            <a:r>
              <a:rPr lang="en-US" dirty="0" err="1" smtClean="0">
                <a:solidFill>
                  <a:srgbClr val="FFC000"/>
                </a:solidFill>
              </a:rPr>
              <a:t>msgs.json</a:t>
            </a:r>
            <a:r>
              <a:rPr lang="en-US" dirty="0" smtClean="0">
                <a:solidFill>
                  <a:srgbClr val="FFC000"/>
                </a:solidFill>
              </a:rPr>
              <a:t>’, 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/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function (data) { alert(data); })</a:t>
            </a:r>
            <a:r>
              <a:rPr lang="en-US" dirty="0">
                <a:solidFill>
                  <a:srgbClr val="FFC000"/>
                </a:solidFill>
              </a:rPr>
              <a:t> </a:t>
            </a:r>
            <a:r>
              <a:rPr lang="en-US" dirty="0" smtClean="0">
                <a:solidFill>
                  <a:srgbClr val="FFC000"/>
                </a:solidFill>
              </a:rPr>
              <a:t>&lt;/script&gt;</a:t>
            </a:r>
            <a:endParaRPr lang="en-US" dirty="0" smtClean="0">
              <a:solidFill>
                <a:srgbClr val="C00000"/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43800" y="435506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742840"/>
            <a:ext cx="609960" cy="609960"/>
          </a:xfrm>
          <a:prstGeom prst="rect">
            <a:avLst/>
          </a:prstGeom>
        </p:spPr>
      </p:pic>
      <p:pic>
        <p:nvPicPr>
          <p:cNvPr id="2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0" y="2288247"/>
            <a:ext cx="752120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162128" y="5906623"/>
            <a:ext cx="419272" cy="4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98065" y="3058651"/>
            <a:ext cx="425783" cy="4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892" y="2971800"/>
            <a:ext cx="425783" cy="4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436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28" grpId="0" animBg="1"/>
      <p:bldP spid="29" grpId="0" animBg="1"/>
      <p:bldP spid="21" grpId="0" animBg="1"/>
      <p:bldP spid="2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52400" y="2698830"/>
            <a:ext cx="3380862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$.get(‘http://gmail.com/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  function (data) { alert(data) });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Web Review | AJAX (jQuery style)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800" y="3078250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599" y="1295400"/>
            <a:ext cx="3005951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34957" y="2554069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</a:t>
            </a:r>
            <a:r>
              <a:rPr lang="en-US" dirty="0" smtClean="0"/>
              <a:t>mail.com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4011441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84737"/>
            <a:ext cx="3380862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&lt;script&gt;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$.get(‘http://gmail.com/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 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      function (data) { alert(data) });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&lt;/script&gt;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49497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267200"/>
            <a:ext cx="259878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msgs.json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gmail.com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02155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062014"/>
            <a:ext cx="3467265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{ </a:t>
            </a:r>
            <a:r>
              <a:rPr lang="en-US" dirty="0" err="1" smtClean="0">
                <a:solidFill>
                  <a:schemeClr val="accent1"/>
                </a:solidFill>
              </a:rPr>
              <a:t>new_msgs</a:t>
            </a:r>
            <a:r>
              <a:rPr lang="en-US" dirty="0" smtClean="0">
                <a:solidFill>
                  <a:schemeClr val="accent1"/>
                </a:solidFill>
              </a:rPr>
              <a:t>: 3 }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2611" y="4011441"/>
            <a:ext cx="753015" cy="753015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0" y="2503498"/>
            <a:ext cx="390663" cy="390663"/>
          </a:xfrm>
          <a:prstGeom prst="rect">
            <a:avLst/>
          </a:prstGeom>
        </p:spPr>
      </p:pic>
      <p:sp>
        <p:nvSpPr>
          <p:cNvPr id="16" name="Rectangular Callout 15"/>
          <p:cNvSpPr/>
          <p:nvPr/>
        </p:nvSpPr>
        <p:spPr>
          <a:xfrm>
            <a:off x="267733" y="2413667"/>
            <a:ext cx="2209800" cy="983397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new_msgs</a:t>
            </a:r>
            <a:r>
              <a:rPr lang="en-US" dirty="0" smtClean="0">
                <a:solidFill>
                  <a:schemeClr val="tx1"/>
                </a:solidFill>
              </a:rPr>
              <a:t>: 3}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8629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9" grpId="0" animBg="1"/>
      <p:bldP spid="19" grpId="0" animBg="1"/>
      <p:bldP spid="21" grpId="0" animBg="1"/>
      <p:bldP spid="23" grpId="0" animBg="1"/>
      <p:bldP spid="16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Cross-Site Scripting (XSS) Attack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99258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8992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192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384411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048000" y="2035518"/>
            <a:ext cx="4449295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&lt;iframe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/?user</a:t>
            </a:r>
            <a:r>
              <a:rPr lang="en-US" dirty="0" smtClean="0">
                <a:solidFill>
                  <a:srgbClr val="FFC000"/>
                </a:solidFill>
              </a:rPr>
              <a:t>=&lt;script&gt;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 $.get(‘http://gmail.com/</a:t>
            </a:r>
            <a:r>
              <a:rPr lang="en-US" dirty="0" err="1" smtClean="0">
                <a:solidFill>
                  <a:srgbClr val="FFC000"/>
                </a:solidFill>
              </a:rPr>
              <a:t>msgs.json</a:t>
            </a:r>
            <a:r>
              <a:rPr lang="en-US" dirty="0" smtClean="0">
                <a:solidFill>
                  <a:srgbClr val="FFC000"/>
                </a:solidFill>
              </a:rPr>
              <a:t>’,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        function (data) { alert(data); })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&lt;/script&gt;</a:t>
            </a:r>
            <a:r>
              <a:rPr lang="en-US" dirty="0" smtClean="0">
                <a:solidFill>
                  <a:schemeClr val="accent1"/>
                </a:solidFill>
              </a:rPr>
              <a:t>”&gt;&lt;/iframe&gt;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476280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080260"/>
            <a:ext cx="259878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msgs.json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58674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8000" y="4875074"/>
            <a:ext cx="4361251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 err="1" smtClean="0">
                <a:solidFill>
                  <a:srgbClr val="C00000"/>
                </a:solidFill>
              </a:rPr>
              <a:t>new_msgs</a:t>
            </a:r>
            <a:r>
              <a:rPr lang="en-US" dirty="0" smtClean="0">
                <a:solidFill>
                  <a:srgbClr val="C00000"/>
                </a:solidFill>
              </a:rPr>
              <a:t>: 3 }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43800" y="435506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742840"/>
            <a:ext cx="609960" cy="609960"/>
          </a:xfrm>
          <a:prstGeom prst="rect">
            <a:avLst/>
          </a:prstGeom>
        </p:spPr>
      </p:pic>
      <p:pic>
        <p:nvPicPr>
          <p:cNvPr id="2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0" y="2288247"/>
            <a:ext cx="752120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98065" y="3058651"/>
            <a:ext cx="425783" cy="4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2209800" y="1171016"/>
            <a:ext cx="5391952" cy="2791384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297180" y="2453640"/>
            <a:ext cx="26016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en-US" dirty="0" smtClean="0">
              <a:solidFill>
                <a:srgbClr val="C00000"/>
              </a:solidFill>
            </a:endParaRPr>
          </a:p>
          <a:p>
            <a:endParaRPr lang="en-US" dirty="0">
              <a:solidFill>
                <a:srgbClr val="C00000"/>
              </a:solidFill>
            </a:endParaRPr>
          </a:p>
          <a:p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93942" y="2454654"/>
            <a:ext cx="2601659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C000"/>
                </a:solidFill>
              </a:rPr>
              <a:t>$.get(‘http://gmail.com/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err="1" smtClean="0">
                <a:solidFill>
                  <a:srgbClr val="FFC000"/>
                </a:solidFill>
              </a:rPr>
              <a:t>msgs.json</a:t>
            </a:r>
            <a:r>
              <a:rPr lang="en-US" dirty="0" smtClean="0">
                <a:solidFill>
                  <a:srgbClr val="FFC000"/>
                </a:solidFill>
              </a:rPr>
              <a:t>’, function (data)      </a:t>
            </a:r>
            <a:br>
              <a:rPr lang="en-US" dirty="0" smtClean="0">
                <a:solidFill>
                  <a:srgbClr val="FFC000"/>
                </a:solidFill>
              </a:rPr>
            </a:br>
            <a:r>
              <a:rPr lang="en-US" dirty="0" smtClean="0">
                <a:solidFill>
                  <a:srgbClr val="FFC000"/>
                </a:solidFill>
              </a:rPr>
              <a:t>       { alert(data); })</a:t>
            </a:r>
            <a:endParaRPr lang="en-US" dirty="0" smtClean="0">
              <a:solidFill>
                <a:srgbClr val="C00000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96615" y="1959301"/>
            <a:ext cx="2875186" cy="14696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29" y="1752600"/>
            <a:ext cx="430582" cy="430582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164013"/>
            <a:ext cx="484608" cy="484608"/>
          </a:xfrm>
          <a:prstGeom prst="rect">
            <a:avLst/>
          </a:prstGeom>
        </p:spPr>
      </p:pic>
      <p:pic>
        <p:nvPicPr>
          <p:cNvPr id="37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80892" y="2971800"/>
            <a:ext cx="425783" cy="4179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7427412" y="105722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(evil!)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1" name="Rectangular Callout 30"/>
          <p:cNvSpPr/>
          <p:nvPr/>
        </p:nvSpPr>
        <p:spPr>
          <a:xfrm>
            <a:off x="267733" y="2413667"/>
            <a:ext cx="2209800" cy="983397"/>
          </a:xfrm>
          <a:prstGeom prst="wedgeRectCallout">
            <a:avLst>
              <a:gd name="adj1" fmla="val 5060"/>
              <a:gd name="adj2" fmla="val 82768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http://gmail.com/ says: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>
                <a:solidFill>
                  <a:schemeClr val="tx1"/>
                </a:solidFill>
              </a:rPr>
              <a:t>{ </a:t>
            </a:r>
            <a:r>
              <a:rPr lang="en-US" dirty="0" err="1" smtClean="0">
                <a:solidFill>
                  <a:schemeClr val="tx1"/>
                </a:solidFill>
              </a:rPr>
              <a:t>new_msgs</a:t>
            </a:r>
            <a:r>
              <a:rPr lang="en-US" dirty="0" smtClean="0">
                <a:solidFill>
                  <a:schemeClr val="tx1"/>
                </a:solidFill>
              </a:rPr>
              <a:t>: 3 }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0684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3" grpId="0" animBg="1"/>
      <p:bldP spid="31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XSS Defenses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Make sure </a:t>
            </a:r>
            <a:r>
              <a:rPr lang="en-US" b="1" dirty="0" smtClean="0"/>
              <a:t>data</a:t>
            </a:r>
            <a:r>
              <a:rPr lang="en-US" dirty="0" smtClean="0"/>
              <a:t> gets shown as </a:t>
            </a:r>
            <a:r>
              <a:rPr lang="en-US" b="1" dirty="0" smtClean="0"/>
              <a:t>data</a:t>
            </a:r>
            <a:r>
              <a:rPr lang="en-US" dirty="0" smtClean="0"/>
              <a:t>, </a:t>
            </a:r>
            <a:br>
              <a:rPr lang="en-US" dirty="0" smtClean="0"/>
            </a:br>
            <a:r>
              <a:rPr lang="en-US" dirty="0" smtClean="0"/>
              <a:t>not executed as code!</a:t>
            </a:r>
          </a:p>
          <a:p>
            <a:pPr lvl="1"/>
            <a:r>
              <a:rPr lang="en-US" dirty="0" smtClean="0"/>
              <a:t>Escape special characters</a:t>
            </a:r>
          </a:p>
          <a:p>
            <a:pPr lvl="2"/>
            <a:r>
              <a:rPr lang="en-US" dirty="0" smtClean="0"/>
              <a:t>Which ones? Depends what context your 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$data </a:t>
            </a:r>
            <a:r>
              <a:rPr lang="en-US" dirty="0" smtClean="0"/>
              <a:t>is presented</a:t>
            </a:r>
          </a:p>
          <a:p>
            <a:pPr lvl="3"/>
            <a:r>
              <a:rPr lang="en-US" dirty="0" smtClean="0"/>
              <a:t>Inside an HTML document? &lt;div&gt;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$data</a:t>
            </a:r>
            <a:r>
              <a:rPr lang="en-US" dirty="0" smtClean="0"/>
              <a:t>&lt;/div&gt;</a:t>
            </a:r>
          </a:p>
          <a:p>
            <a:pPr lvl="3"/>
            <a:r>
              <a:rPr lang="en-US" dirty="0" smtClean="0"/>
              <a:t>Inside a tag? &lt;a </a:t>
            </a:r>
            <a:r>
              <a:rPr lang="en-US" dirty="0" err="1" smtClean="0"/>
              <a:t>href</a:t>
            </a:r>
            <a:r>
              <a:rPr lang="en-US" dirty="0" smtClean="0"/>
              <a:t>=“http://site.com/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$data</a:t>
            </a:r>
            <a:r>
              <a:rPr lang="en-US" dirty="0" smtClean="0"/>
              <a:t>”&gt;</a:t>
            </a:r>
          </a:p>
          <a:p>
            <a:pPr lvl="3"/>
            <a:r>
              <a:rPr lang="en-US" dirty="0" smtClean="0"/>
              <a:t>Inside </a:t>
            </a:r>
            <a:r>
              <a:rPr lang="en-US" dirty="0" err="1" smtClean="0"/>
              <a:t>Javascript</a:t>
            </a:r>
            <a:r>
              <a:rPr lang="en-US" dirty="0" smtClean="0"/>
              <a:t> code?  </a:t>
            </a:r>
            <a:r>
              <a:rPr lang="en-US" dirty="0" err="1" smtClean="0"/>
              <a:t>var</a:t>
            </a:r>
            <a:r>
              <a:rPr lang="en-US" dirty="0" smtClean="0"/>
              <a:t> x = “</a:t>
            </a:r>
            <a:r>
              <a:rPr lang="en-US" dirty="0" smtClean="0">
                <a:solidFill>
                  <a:schemeClr val="accent2">
                    <a:lumMod val="75000"/>
                  </a:schemeClr>
                </a:solidFill>
              </a:rPr>
              <a:t>$data</a:t>
            </a:r>
            <a:r>
              <a:rPr lang="en-US" dirty="0" smtClean="0"/>
              <a:t>”;</a:t>
            </a:r>
            <a:endParaRPr lang="en-US" dirty="0"/>
          </a:p>
          <a:p>
            <a:pPr lvl="2"/>
            <a:r>
              <a:rPr lang="en-US" dirty="0" smtClean="0"/>
              <a:t>Make sure to escape every last instance!</a:t>
            </a:r>
          </a:p>
          <a:p>
            <a:pPr lvl="1"/>
            <a:r>
              <a:rPr lang="en-US" dirty="0" smtClean="0"/>
              <a:t>Frameworks can let you declare what’s user-controlled data and automatically escape it</a:t>
            </a:r>
          </a:p>
        </p:txBody>
      </p:sp>
    </p:spTree>
    <p:extLst>
      <p:ext uri="{BB962C8B-B14F-4D97-AF65-F5344CB8AC3E}">
        <p14:creationId xmlns:p14="http://schemas.microsoft.com/office/powerpoint/2010/main" val="39966328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99258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057228"/>
            <a:ext cx="1487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(evil!)</a:t>
            </a:r>
            <a:b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</a:b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45816" y="3920316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931952" y="2111718"/>
            <a:ext cx="3321743" cy="1754326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&lt;script&gt;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$.get(‘http://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</a:t>
            </a:r>
          </a:p>
          <a:p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    function (data) { alert(data); }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 smtClean="0">
                <a:solidFill>
                  <a:schemeClr val="accent1"/>
                </a:solidFill>
              </a:rPr>
              <a:t>&lt;/script&gt;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51021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419600"/>
            <a:ext cx="2598788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msgs.json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173956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5214414"/>
            <a:ext cx="34672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{ </a:t>
            </a:r>
            <a:r>
              <a:rPr lang="en-US" dirty="0" err="1" smtClean="0">
                <a:solidFill>
                  <a:srgbClr val="C00000"/>
                </a:solidFill>
              </a:rPr>
              <a:t>new_msgs</a:t>
            </a:r>
            <a:r>
              <a:rPr lang="en-US" dirty="0" smtClean="0">
                <a:solidFill>
                  <a:srgbClr val="C00000"/>
                </a:solidFill>
              </a:rPr>
              <a:t>: 3 }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43800" y="4355068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742840"/>
            <a:ext cx="609960" cy="609960"/>
          </a:xfrm>
          <a:prstGeom prst="rect">
            <a:avLst/>
          </a:prstGeom>
        </p:spPr>
      </p:pic>
      <p:pic>
        <p:nvPicPr>
          <p:cNvPr id="25" name="Picture 2" descr="C:\Documents and Settings\Eric\Local Settings\Temporary Internet Files\Content.IE5\WWB45ZL2\MC900432537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827110"/>
            <a:ext cx="621268" cy="6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" name="Picture 13" descr="C:\Documents and Settings\Eric\Local Settings\Temporary Internet Files\Content.IE5\J3WCMIIA\MC900349121[1].wmf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7080" y="2288247"/>
            <a:ext cx="752120" cy="68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07257" y="2782669"/>
            <a:ext cx="3321743" cy="64633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$.get(‘http://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</a:t>
            </a:r>
            <a:r>
              <a:rPr lang="en-US" dirty="0" err="1" smtClean="0">
                <a:solidFill>
                  <a:schemeClr val="accent1"/>
                </a:solidFill>
              </a:rPr>
              <a:t>msgs.json</a:t>
            </a:r>
            <a:r>
              <a:rPr lang="en-US" dirty="0" smtClean="0">
                <a:solidFill>
                  <a:schemeClr val="accent1"/>
                </a:solidFill>
              </a:rPr>
              <a:t>’,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     function (data) { alert(data); }</a:t>
            </a:r>
            <a:endParaRPr lang="en-US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257" y="2626024"/>
            <a:ext cx="304980" cy="30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2731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21" grpId="0" animBg="1"/>
      <p:bldP spid="23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9800" y="3173241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5116" y="2212271"/>
            <a:ext cx="376641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/img.png”/&gt;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469" y="3260173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4235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9800" y="3173241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745116" y="2212271"/>
            <a:ext cx="3766416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</a:t>
            </a:r>
            <a:r>
              <a:rPr lang="en-US" dirty="0" err="1" smtClean="0">
                <a:solidFill>
                  <a:schemeClr val="accent1"/>
                </a:solidFill>
              </a:rPr>
              <a:t>img</a:t>
            </a:r>
            <a:r>
              <a:rPr lang="en-US" dirty="0" smtClean="0">
                <a:solidFill>
                  <a:schemeClr val="accent1"/>
                </a:solidFill>
              </a:rPr>
              <a:t>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/img.png”/&gt;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2227746" y="44163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3733800"/>
            <a:ext cx="2420856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/img.png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5488156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4528614"/>
            <a:ext cx="3467265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&lt;89&gt;PNG^M ...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pic>
        <p:nvPicPr>
          <p:cNvPr id="26" name="Picture 2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7300" y="3486150"/>
            <a:ext cx="495299" cy="495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95475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41469" y="3581400"/>
            <a:ext cx="811441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 smtClean="0">
                <a:solidFill>
                  <a:schemeClr val="bg1">
                    <a:lumMod val="50000"/>
                  </a:schemeClr>
                </a:solidFill>
                <a:latin typeface="Arial Black" panose="020B0A04020102020204" pitchFamily="34" charset="0"/>
              </a:rPr>
              <a:t>?</a:t>
            </a:r>
            <a:endParaRPr lang="en-US" sz="8000" dirty="0">
              <a:solidFill>
                <a:schemeClr val="bg1">
                  <a:lumMod val="50000"/>
                </a:schemeClr>
              </a:solidFill>
              <a:latin typeface="Arial Black" panose="020B0A04020102020204" pitchFamily="34" charset="0"/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209800" y="3541412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745116" y="2577971"/>
            <a:ext cx="385458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&lt;script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/chat.js”/&gt;</a:t>
            </a:r>
          </a:p>
        </p:txBody>
      </p:sp>
    </p:spTree>
    <p:extLst>
      <p:ext uri="{BB962C8B-B14F-4D97-AF65-F5344CB8AC3E}">
        <p14:creationId xmlns:p14="http://schemas.microsoft.com/office/powerpoint/2010/main" val="10991310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7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1752" y="16185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2245816" y="1975444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514600" y="1295400"/>
            <a:ext cx="2366930" cy="646331"/>
          </a:xfrm>
          <a:prstGeom prst="rect">
            <a:avLst/>
          </a:prstGeom>
          <a:solidFill>
            <a:schemeClr val="bg1"/>
          </a:solidFill>
          <a:ln>
            <a:solidFill>
              <a:schemeClr val="accent3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427412" y="1213776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2">
                    <a:lumMod val="50000"/>
                  </a:schemeClr>
                </a:solidFill>
              </a:rPr>
              <a:t>facebook.com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2209800" y="3541958"/>
            <a:ext cx="4916984" cy="0"/>
          </a:xfrm>
          <a:prstGeom prst="straightConnector1">
            <a:avLst/>
          </a:prstGeom>
          <a:ln w="317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227746" y="47973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2514600" y="4114800"/>
            <a:ext cx="2295821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/chat.js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>
            <a:off x="2209800" y="6150837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941986" y="4873543"/>
            <a:ext cx="3467265" cy="120032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HTTP/1.1 200 OK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…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4776365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4252184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5659204"/>
            <a:ext cx="753015" cy="75301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3572" y="2629669"/>
            <a:ext cx="609960" cy="609960"/>
          </a:xfrm>
          <a:prstGeom prst="rect">
            <a:avLst/>
          </a:prstGeom>
        </p:spPr>
      </p:pic>
      <p:sp>
        <p:nvSpPr>
          <p:cNvPr id="29" name="TextBox 28"/>
          <p:cNvSpPr txBox="1"/>
          <p:nvPr/>
        </p:nvSpPr>
        <p:spPr>
          <a:xfrm>
            <a:off x="127821" y="2781353"/>
            <a:ext cx="34672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" y="2474095"/>
            <a:ext cx="430582" cy="430582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3745116" y="2577971"/>
            <a:ext cx="3854581" cy="923330"/>
          </a:xfrm>
          <a:prstGeom prst="rect">
            <a:avLst/>
          </a:prstGeom>
          <a:noFill/>
          <a:ln>
            <a:solidFill>
              <a:schemeClr val="accent2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HTTP/1.1 200 OK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…</a:t>
            </a:r>
            <a:br>
              <a:rPr lang="en-US" dirty="0" smtClean="0">
                <a:solidFill>
                  <a:schemeClr val="accent1"/>
                </a:solidFill>
              </a:rPr>
            </a:br>
            <a:r>
              <a:rPr lang="en-US" dirty="0" smtClean="0">
                <a:solidFill>
                  <a:schemeClr val="accent1"/>
                </a:solidFill>
              </a:rPr>
              <a:t>&lt;script </a:t>
            </a:r>
            <a:r>
              <a:rPr lang="en-US" dirty="0" err="1" smtClean="0">
                <a:solidFill>
                  <a:schemeClr val="accent1"/>
                </a:solidFill>
              </a:rPr>
              <a:t>src</a:t>
            </a:r>
            <a:r>
              <a:rPr lang="en-US" dirty="0" smtClean="0">
                <a:solidFill>
                  <a:schemeClr val="accent1"/>
                </a:solidFill>
              </a:rPr>
              <a:t>=“http://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r>
              <a:rPr lang="en-US" dirty="0" smtClean="0">
                <a:solidFill>
                  <a:schemeClr val="accent1"/>
                </a:solidFill>
              </a:rPr>
              <a:t>/chat.js”/&gt;</a:t>
            </a:r>
          </a:p>
        </p:txBody>
      </p:sp>
    </p:spTree>
    <p:extLst>
      <p:ext uri="{BB962C8B-B14F-4D97-AF65-F5344CB8AC3E}">
        <p14:creationId xmlns:p14="http://schemas.microsoft.com/office/powerpoint/2010/main" val="344547357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Web Review | Same-Origin Policy (SOP)</a:t>
            </a:r>
            <a:endParaRPr lang="en-US" dirty="0"/>
          </a:p>
        </p:txBody>
      </p:sp>
      <p:pic>
        <p:nvPicPr>
          <p:cNvPr id="17" name="Content Placeholder 1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9272" y="3536547"/>
            <a:ext cx="468227" cy="468227"/>
          </a:xfrm>
        </p:spPr>
      </p:pic>
      <p:pic>
        <p:nvPicPr>
          <p:cNvPr id="10" name="Picture 3" descr="C:\Documents and Settings\Eric\Local Settings\Temporary Internet Files\Content.IE5\BHIGFSU1\MC910216349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3200400"/>
            <a:ext cx="1636216" cy="1386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3" descr="C:\Documents and Settings\Eric\Local Settings\Temporary Internet Files\Content.IE5\CV070PCD\MC900435242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414" y="2716293"/>
            <a:ext cx="1066800" cy="2110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7552571" y="2286000"/>
            <a:ext cx="1154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  <a:r>
              <a:rPr lang="en-US" dirty="0" smtClean="0">
                <a:solidFill>
                  <a:srgbClr val="C00000"/>
                </a:solidFill>
              </a:rPr>
              <a:t>mail.com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2044" y="3693020"/>
            <a:ext cx="753015" cy="753015"/>
          </a:xfrm>
          <a:prstGeom prst="rect">
            <a:avLst/>
          </a:prstGeom>
        </p:spPr>
      </p:pic>
      <p:cxnSp>
        <p:nvCxnSpPr>
          <p:cNvPr id="25" name="Straight Arrow Connector 24"/>
          <p:cNvCxnSpPr/>
          <p:nvPr/>
        </p:nvCxnSpPr>
        <p:spPr>
          <a:xfrm>
            <a:off x="2209800" y="4263943"/>
            <a:ext cx="4916984" cy="0"/>
          </a:xfrm>
          <a:prstGeom prst="straightConnector1">
            <a:avLst/>
          </a:prstGeom>
          <a:ln w="31750">
            <a:solidFill>
              <a:schemeClr val="accent3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496654" y="3581400"/>
            <a:ext cx="2537874" cy="646331"/>
          </a:xfrm>
          <a:prstGeom prst="rect">
            <a:avLst/>
          </a:prstGeom>
          <a:noFill/>
          <a:ln>
            <a:solidFill>
              <a:schemeClr val="accent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GET /</a:t>
            </a:r>
            <a:r>
              <a:rPr lang="en-US" dirty="0" err="1" smtClean="0">
                <a:solidFill>
                  <a:schemeClr val="accent3">
                    <a:lumMod val="75000"/>
                  </a:schemeClr>
                </a:solidFill>
              </a:rPr>
              <a:t>chat.json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 HTTP/1.1</a:t>
            </a:r>
            <a:b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Host:  </a:t>
            </a:r>
            <a:r>
              <a:rPr lang="en-US" dirty="0" smtClean="0">
                <a:solidFill>
                  <a:srgbClr val="C00000"/>
                </a:solidFill>
              </a:rPr>
              <a:t>gmail.com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H="1">
            <a:off x="2093416" y="5410200"/>
            <a:ext cx="4916984" cy="0"/>
          </a:xfrm>
          <a:prstGeom prst="straightConnector1">
            <a:avLst/>
          </a:prstGeom>
          <a:ln w="317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7821" y="2781353"/>
            <a:ext cx="3467265" cy="64633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$.get(‘http://gmail.com/</a:t>
            </a:r>
            <a:r>
              <a:rPr lang="en-US" dirty="0" err="1" smtClean="0">
                <a:solidFill>
                  <a:srgbClr val="C00000"/>
                </a:solidFill>
              </a:rPr>
              <a:t>chat.json</a:t>
            </a:r>
            <a:r>
              <a:rPr lang="en-US" dirty="0" smtClean="0">
                <a:solidFill>
                  <a:srgbClr val="C00000"/>
                </a:solidFill>
              </a:rPr>
              <a:t>’,</a:t>
            </a:r>
            <a:br>
              <a:rPr lang="en-US" dirty="0" smtClean="0">
                <a:solidFill>
                  <a:srgbClr val="C00000"/>
                </a:solidFill>
              </a:rPr>
            </a:br>
            <a:r>
              <a:rPr lang="en-US" dirty="0" smtClean="0">
                <a:solidFill>
                  <a:srgbClr val="C00000"/>
                </a:solidFill>
              </a:rPr>
              <a:t>    function (data) { alert(data); })</a:t>
            </a: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" y="2474095"/>
            <a:ext cx="430582" cy="430582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3941986" y="4419600"/>
            <a:ext cx="3830414" cy="830997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srgbClr val="C00000"/>
                </a:solidFill>
              </a:rPr>
              <a:t>HTTP/1.1 200 OK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…</a:t>
            </a:r>
            <a:br>
              <a:rPr lang="en-US" sz="1600" dirty="0" smtClean="0">
                <a:solidFill>
                  <a:srgbClr val="C00000"/>
                </a:solidFill>
              </a:rPr>
            </a:br>
            <a:r>
              <a:rPr lang="en-US" sz="1600" dirty="0" smtClean="0">
                <a:solidFill>
                  <a:srgbClr val="C00000"/>
                </a:solidFill>
              </a:rPr>
              <a:t>{ </a:t>
            </a:r>
            <a:r>
              <a:rPr lang="en-US" sz="1600" dirty="0" err="1" smtClean="0">
                <a:solidFill>
                  <a:srgbClr val="C00000"/>
                </a:solidFill>
              </a:rPr>
              <a:t>new_msg</a:t>
            </a:r>
            <a:r>
              <a:rPr lang="en-US" sz="1600" dirty="0" smtClean="0">
                <a:solidFill>
                  <a:srgbClr val="C00000"/>
                </a:solidFill>
              </a:rPr>
              <a:t>: { from: “Bob”,  </a:t>
            </a:r>
            <a:r>
              <a:rPr lang="en-US" sz="1600" dirty="0" err="1" smtClean="0">
                <a:solidFill>
                  <a:srgbClr val="C00000"/>
                </a:solidFill>
              </a:rPr>
              <a:t>msg</a:t>
            </a:r>
            <a:r>
              <a:rPr lang="en-US" sz="1600" dirty="0" smtClean="0">
                <a:solidFill>
                  <a:srgbClr val="C00000"/>
                </a:solidFill>
              </a:rPr>
              <a:t>:  “Hi!”}}</a:t>
            </a:r>
          </a:p>
        </p:txBody>
      </p:sp>
      <p:pic>
        <p:nvPicPr>
          <p:cNvPr id="31" name="Picture 2" descr="C:\Documents and Settings\Eric\Local Settings\Temporary Internet Files\Content.IE5\WWB45ZL2\MC900432537[1].pn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5099566"/>
            <a:ext cx="621268" cy="621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9690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1458</TotalTime>
  <Words>1627</Words>
  <Application>Microsoft Macintosh PowerPoint</Application>
  <PresentationFormat>On-screen Show (4:3)</PresentationFormat>
  <Paragraphs>276</Paragraphs>
  <Slides>31</Slides>
  <Notes>12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Lecture 8– Web attacks and defenses</vt:lpstr>
      <vt:lpstr>Web Review | HTTP</vt:lpstr>
      <vt:lpstr>Web Review | AJAX (jQuery style)</vt:lpstr>
      <vt:lpstr>Web Review | Same-Origin Policy (SOP)</vt:lpstr>
      <vt:lpstr>Web Review | Same-Origin Policy (SOP)</vt:lpstr>
      <vt:lpstr>Web Review | Same-Origin Policy (SOP)</vt:lpstr>
      <vt:lpstr>Web Review | Same-Origin Policy (SOP)</vt:lpstr>
      <vt:lpstr>Web Review | Same-Origin Policy (SOP)</vt:lpstr>
      <vt:lpstr>Web Review | Same-Origin Policy (SOP)</vt:lpstr>
      <vt:lpstr>Web Review | Same-Origin Policy (SOP)</vt:lpstr>
      <vt:lpstr>Web Review | Same-Origin Policy (SOP)</vt:lpstr>
      <vt:lpstr>Web Review | Same-Origin Policy (SOP)</vt:lpstr>
      <vt:lpstr>Code Injection</vt:lpstr>
      <vt:lpstr>Code Injection</vt:lpstr>
      <vt:lpstr>Code Injection</vt:lpstr>
      <vt:lpstr>SQL</vt:lpstr>
      <vt:lpstr>SQL Injection</vt:lpstr>
      <vt:lpstr>SQL Injection</vt:lpstr>
      <vt:lpstr>SQL Injection Defense</vt:lpstr>
      <vt:lpstr>Cross-site Request Forgery (CSRF)</vt:lpstr>
      <vt:lpstr>Cross-site Request Forgery (CSRF)</vt:lpstr>
      <vt:lpstr>Cross-site Request Forgery (CSRF)</vt:lpstr>
      <vt:lpstr>CSRF Defenses</vt:lpstr>
      <vt:lpstr>CSRF Defenses</vt:lpstr>
      <vt:lpstr>Cross-Site Scripting (XSS)</vt:lpstr>
      <vt:lpstr>Cross-Site Scripting (XSS)</vt:lpstr>
      <vt:lpstr>Cross-Site Scripting (XSS)</vt:lpstr>
      <vt:lpstr>Web Review | Same-Origin Policy (SOP)</vt:lpstr>
      <vt:lpstr>Cross-Site Scripting (XSS) Attack</vt:lpstr>
      <vt:lpstr>Cross-Site Scripting (XSS) Attack</vt:lpstr>
      <vt:lpstr>XSS Defenses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Security</dc:title>
  <dc:creator>Eric</dc:creator>
  <cp:lastModifiedBy>Michael</cp:lastModifiedBy>
  <cp:revision>114</cp:revision>
  <dcterms:created xsi:type="dcterms:W3CDTF">2015-02-10T16:18:01Z</dcterms:created>
  <dcterms:modified xsi:type="dcterms:W3CDTF">2015-09-23T13:27:24Z</dcterms:modified>
</cp:coreProperties>
</file>