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738" r:id="rId2"/>
    <p:sldId id="739" r:id="rId3"/>
    <p:sldId id="682" r:id="rId4"/>
    <p:sldId id="683" r:id="rId5"/>
    <p:sldId id="684" r:id="rId6"/>
    <p:sldId id="685" r:id="rId7"/>
    <p:sldId id="686" r:id="rId8"/>
    <p:sldId id="689" r:id="rId9"/>
    <p:sldId id="690" r:id="rId10"/>
    <p:sldId id="691" r:id="rId11"/>
    <p:sldId id="692" r:id="rId12"/>
    <p:sldId id="703" r:id="rId13"/>
    <p:sldId id="704" r:id="rId14"/>
    <p:sldId id="705" r:id="rId15"/>
    <p:sldId id="706" r:id="rId16"/>
    <p:sldId id="709" r:id="rId17"/>
    <p:sldId id="731" r:id="rId18"/>
    <p:sldId id="710" r:id="rId19"/>
    <p:sldId id="711" r:id="rId20"/>
    <p:sldId id="712" r:id="rId21"/>
    <p:sldId id="716" r:id="rId22"/>
    <p:sldId id="713" r:id="rId23"/>
    <p:sldId id="732" r:id="rId24"/>
    <p:sldId id="714" r:id="rId25"/>
    <p:sldId id="715" r:id="rId26"/>
    <p:sldId id="740" r:id="rId27"/>
    <p:sldId id="718" r:id="rId28"/>
    <p:sldId id="741" r:id="rId29"/>
    <p:sldId id="719" r:id="rId30"/>
    <p:sldId id="721" r:id="rId31"/>
    <p:sldId id="722" r:id="rId32"/>
    <p:sldId id="723" r:id="rId33"/>
    <p:sldId id="724" r:id="rId34"/>
    <p:sldId id="725" r:id="rId35"/>
    <p:sldId id="733" r:id="rId36"/>
    <p:sldId id="697" r:id="rId37"/>
    <p:sldId id="734" r:id="rId38"/>
    <p:sldId id="698" r:id="rId39"/>
    <p:sldId id="726" r:id="rId40"/>
    <p:sldId id="727" r:id="rId41"/>
    <p:sldId id="729" r:id="rId42"/>
    <p:sldId id="735" r:id="rId43"/>
    <p:sldId id="728" r:id="rId44"/>
    <p:sldId id="699" r:id="rId45"/>
    <p:sldId id="700" r:id="rId46"/>
    <p:sldId id="73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40" autoAdjust="0"/>
  </p:normalViewPr>
  <p:slideViewPr>
    <p:cSldViewPr snapToGrid="0" snapToObjects="1">
      <p:cViewPr varScale="1">
        <p:scale>
          <a:sx n="159" d="100"/>
          <a:sy n="159" d="100"/>
        </p:scale>
        <p:origin x="-1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CCF7-218F-604D-8E0A-1C0B1EF78881}" type="datetimeFigureOut">
              <a:rPr lang="en-US" smtClean="0"/>
              <a:pPr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2FF9-156C-0448-9A93-BC5FA52B9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C6FB-C1E0-2D4C-B08A-94CEC554B545}" type="datetimeFigureOut">
              <a:rPr lang="en-US" smtClean="0"/>
              <a:pPr/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275E-A216-904D-9D69-19F31E9E9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5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86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Why use this exchange? Negotiate a cipher suite for compatibility for new crypto protocols.</a:t>
            </a:r>
          </a:p>
          <a:p>
            <a:r>
              <a:rPr lang="en-US" baseline="0" dirty="0" smtClean="0"/>
              <a:t>Let clients implement a subset of the algorithms they can.</a:t>
            </a:r>
          </a:p>
          <a:p>
            <a:r>
              <a:rPr lang="en-US" baseline="0" dirty="0" smtClean="0"/>
              <a:t>Protocol version can evolve independently of this.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Fingerprint the software of the client.  (send the list in the open)</a:t>
            </a:r>
          </a:p>
          <a:p>
            <a:r>
              <a:rPr lang="en-US" baseline="0" dirty="0" smtClean="0"/>
              <a:t>Complexity: server and client need to implement a huge list of crypto protocols.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6BE4-FE57-7546-9EFD-A175E2E1A07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</a:t>
            </a:r>
            <a:r>
              <a:rPr lang="en-US" baseline="0" dirty="0" smtClean="0"/>
              <a:t> this point the client has verified that the server is who it claims to be (which was the whole point of the asymmetric cryptography)</a:t>
            </a:r>
          </a:p>
          <a:p>
            <a:r>
              <a:rPr lang="en-US" baseline="0" dirty="0"/>
              <a:t/>
            </a:r>
            <a:br>
              <a:rPr lang="en-US" baseline="0" dirty="0"/>
            </a:br>
            <a:r>
              <a:rPr lang="en-US" baseline="0" dirty="0" smtClean="0"/>
              <a:t>Next we need to establish shared symmetric key that’s not publicly known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because we have the server’s public key, the client can just encrypt the symmetric key with the server’s public key and send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server has to agree to the change to a symmetric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r>
              <a:rPr lang="en-US" baseline="0" dirty="0" smtClean="0"/>
              <a:t> at this point we have an encrypted session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there’s nothing insecure about any of this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– lots of people on the homework wrote things like how this was insecure if you could find the public key or the cipher suite – this is NOT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 certificate is just a formalized way for the server</a:t>
            </a:r>
            <a:r>
              <a:rPr lang="en-US" baseline="0" dirty="0" smtClean="0"/>
              <a:t> to present who it is and to hand over it’s public key to the client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3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Important part of Certificate is “authenticating website”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Proving</a:t>
            </a:r>
            <a:r>
              <a:rPr lang="en-US" baseline="0" dirty="0" smtClean="0"/>
              <a:t> that you are really talking to Bank of America and not being attacked</a:t>
            </a:r>
          </a:p>
          <a:p>
            <a:pPr marL="457200" lvl="1" indent="0">
              <a:buFontTx/>
              <a:buNone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A certificate by itself has no way of ensuring this.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Remember that it is only a collection of fields and a public-key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Anybody can create a certificate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So we have “chains of trust”. 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Browsers such as Firefox</a:t>
            </a:r>
            <a:r>
              <a:rPr lang="en-US" baseline="0" dirty="0" smtClean="0"/>
              <a:t> decide who they trust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dirty="0" smtClean="0"/>
              <a:t>These certificates are stored</a:t>
            </a:r>
            <a:r>
              <a:rPr lang="en-US" baseline="0" dirty="0" smtClean="0"/>
              <a:t> as part of the browser or Operating System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Browsers support a couple hundred root certificates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Certificate Authorities then agree to sign others certificates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Sometimes there are “intermediates” involved and we end up with certificate chains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top certificate is just a self-signed certificate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It is then possible to verify the signatures on this certificates up to the browser trusted certificate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entire chain is presented by a web server to the client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Known as traversing certificate chain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In the last couple of lectures, we’ve discussed cryptographic concepts and specific implementations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Symmetric and Asymmetric Encryption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Hash-based message authentication codes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RSA Encryption, </a:t>
            </a:r>
            <a:r>
              <a:rPr lang="en-US" baseline="0" dirty="0" err="1" smtClean="0"/>
              <a:t>Diffie</a:t>
            </a:r>
            <a:r>
              <a:rPr lang="en-US" baseline="0" dirty="0" smtClean="0"/>
              <a:t>-Hellman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6BE4-FE57-7546-9EFD-A175E2E1A07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do we go from these cryptographic primitives to achieving</a:t>
            </a:r>
            <a:r>
              <a:rPr lang="en-US" baseline="0" dirty="0" smtClean="0"/>
              <a:t> our primary goals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Message Integrity – are we receiving the message that was actually sent? The whole message?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Confidentiality – are we protected from eavesdropping?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Authentication – arguably not necessarily part of cryptography, but generally solved using cryptographic solutions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6BE4-FE57-7546-9EFD-A175E2E1A07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turns out we use almost all of these for the</a:t>
            </a:r>
            <a:r>
              <a:rPr lang="en-US" baseline="0" dirty="0" smtClean="0"/>
              <a:t> typical HTTPS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6BE4-FE57-7546-9EFD-A175E2E1A07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HTTPS is really</a:t>
            </a:r>
            <a:r>
              <a:rPr lang="en-US" baseline="0" dirty="0" smtClean="0"/>
              <a:t> HTTP over SSL/TLS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SSL/TLS is used to encrypt many protocols beyond just FTP: mail, ftp, jabber, VoIP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Pretty much anything that’s not SSH or OTR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If there’s any single cryptographic protocol you should know, this is it</a:t>
            </a:r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It’s really not that difficult once you understand the building blocks, we’re just piecing everything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6BE4-FE57-7546-9EFD-A175E2E1A07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0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we often</a:t>
            </a:r>
            <a:r>
              <a:rPr lang="en-US" baseline="0" dirty="0" smtClean="0"/>
              <a:t> just refer to HTTPS, SSL/TLS is its own protocol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sits between the OSI application and transport layers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In the OSI 7-layer model, it’s part of the session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E6BE4-FE57-7546-9EFD-A175E2E1A07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</a:t>
            </a:r>
            <a:r>
              <a:rPr lang="en-US" baseline="0" dirty="0" smtClean="0"/>
              <a:t> starts with what’s known as the “SSL handshake”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similar to a TCP three-way handshake, this is how we negotiate everything between the hosts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- how we authenticate each other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- how we figure out what both hosts support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- ultimately decide on a symmetric cipher and key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those of you in the project track, this is what you were inspecting to find things such as the support cipher suite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After</a:t>
            </a:r>
            <a:r>
              <a:rPr lang="en-US" baseline="0" dirty="0" smtClean="0"/>
              <a:t> a TCP session has been established, they client initiates the SSL connection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685800" lvl="1" indent="-228600">
              <a:buAutoNum type="arabicPeriod"/>
            </a:pPr>
            <a:r>
              <a:rPr lang="en-US" baseline="0" dirty="0" smtClean="0"/>
              <a:t>Sends a list of support cipher suites and a random number – known as nonce</a:t>
            </a:r>
          </a:p>
          <a:p>
            <a:pPr marL="685800" lvl="1" indent="-228600">
              <a:buAutoNum type="arabicPeriod"/>
            </a:pPr>
            <a:endParaRPr lang="en-US" baseline="0" dirty="0" smtClean="0"/>
          </a:p>
          <a:p>
            <a:pPr marL="1143000" lvl="2" indent="-228600">
              <a:buAutoNum type="arabicPeriod"/>
            </a:pPr>
            <a:r>
              <a:rPr lang="en-US" baseline="0" dirty="0" smtClean="0"/>
              <a:t>This will later be used to help authenticate the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this the server responds with several pieces of information</a:t>
            </a:r>
          </a:p>
          <a:p>
            <a:endParaRPr lang="en-US" dirty="0" smtClean="0"/>
          </a:p>
          <a:p>
            <a:r>
              <a:rPr lang="en-US" dirty="0" smtClean="0"/>
              <a:t>	1. Out</a:t>
            </a:r>
            <a:r>
              <a:rPr lang="en-US" baseline="0" dirty="0" smtClean="0"/>
              <a:t> of the list of cipher suites, which one does it choose</a:t>
            </a:r>
          </a:p>
          <a:p>
            <a:r>
              <a:rPr lang="en-US" baseline="0" dirty="0" smtClean="0"/>
              <a:t>		-- generally you use the strongest cipher suite that both hosts support</a:t>
            </a:r>
          </a:p>
          <a:p>
            <a:endParaRPr lang="en-US" baseline="0" dirty="0" smtClean="0"/>
          </a:p>
          <a:p>
            <a:r>
              <a:rPr lang="en-US" baseline="0" dirty="0" smtClean="0"/>
              <a:t>	2. The server’s certificate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-- we’ll talk about this more in depth in a moment, but for now, just assume that this is effectively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	-- server’s public key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	-- some basic identifying information about the server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	3. An encrypted version of the nonce sent previously using the private key</a:t>
            </a:r>
          </a:p>
          <a:p>
            <a:endParaRPr lang="en-US" baseline="0" dirty="0" smtClean="0"/>
          </a:p>
          <a:p>
            <a:r>
              <a:rPr lang="en-US" baseline="0" dirty="0" smtClean="0"/>
              <a:t>		-- this will be decrypted by the client and proves that the server possesses the private key corresponding to what’s on the certificate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9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4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4E9DE0C-EFE3-CE47-9792-88F31C147F5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5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6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4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4E9DE0C-EFE3-CE47-9792-88F31C147F5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0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4E9DE0C-EFE3-CE47-9792-88F31C147F5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7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8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3386-443A-8E45-91A6-186E508255A2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79A64-902A-6142-80ED-19D3BECA6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ttacker.com" TargetMode="External"/><Relationship Id="rId3" Type="http://schemas.openxmlformats.org/officeDocument/2006/relationships/hyperlink" Target="http://www.paypal.com/0.attacker.co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9 – </a:t>
            </a:r>
            <a:r>
              <a:rPr lang="en-US" dirty="0"/>
              <a:t>The SSL/TLS protocol, attacks and defenses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66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 web sever obtain SSL server certificates from two or more certification authorities? Justify your answer. </a:t>
            </a:r>
          </a:p>
          <a:p>
            <a:r>
              <a:rPr lang="en-US" dirty="0" smtClean="0"/>
              <a:t>Yes, the administrator of the website can apply for a certificate from multiple certification authorities. However, only one of these certificates is returned to the client as part of the HTTPS protocol.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security goals are addressed by the HTTPS protocol: (a) privacy, (b) confidentiality, (c) availability, (d) integrity,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translate?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526069"/>
            <a:ext cx="3198077" cy="5041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Cryptographic Primitives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0285" y="2441308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RSA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54" y="4116415"/>
            <a:ext cx="1736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Public Key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884" y="4737553"/>
            <a:ext cx="235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Diffie</a:t>
            </a:r>
            <a:r>
              <a:rPr lang="en-US" sz="2200" dirty="0" smtClean="0">
                <a:latin typeface="Consolas"/>
                <a:cs typeface="Consolas"/>
              </a:rPr>
              <a:t>-Hellman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929" y="3533965"/>
            <a:ext cx="80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HMAC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535" y="5558255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ECDSA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0316" y="5122294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DSA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929" y="2487778"/>
            <a:ext cx="1839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Symmetric Encryption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6341" y="5651195"/>
            <a:ext cx="1803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nsolas"/>
                <a:cs typeface="Consolas"/>
              </a:rPr>
              <a:t>Asymmetric Encryption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7164" y="3549455"/>
            <a:ext cx="1890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Certificate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16414" y="3041775"/>
            <a:ext cx="650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PKI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7168" y="4374300"/>
            <a:ext cx="650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RC4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1718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translate?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526069"/>
            <a:ext cx="3198077" cy="5041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Cryptographic Primitives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488723" y="1526069"/>
            <a:ext cx="3198077" cy="50415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Objectives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sp>
        <p:nvSpPr>
          <p:cNvPr id="8" name="Right Arrow 7"/>
          <p:cNvSpPr/>
          <p:nvPr/>
        </p:nvSpPr>
        <p:spPr>
          <a:xfrm>
            <a:off x="3934068" y="3232000"/>
            <a:ext cx="1316519" cy="131530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50285" y="2441308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RSA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54" y="4116415"/>
            <a:ext cx="1736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Public Key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884" y="4737553"/>
            <a:ext cx="235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onsolas"/>
                <a:cs typeface="Consolas"/>
              </a:rPr>
              <a:t>Diffie</a:t>
            </a:r>
            <a:r>
              <a:rPr lang="en-US" sz="2200" dirty="0" smtClean="0">
                <a:latin typeface="Consolas"/>
                <a:cs typeface="Consolas"/>
              </a:rPr>
              <a:t>-Hellman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929" y="3533965"/>
            <a:ext cx="80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HMAC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535" y="5558255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ECDSA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0316" y="5122294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DSA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929" y="2487778"/>
            <a:ext cx="1839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Symmetric Encryption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6341" y="5651195"/>
            <a:ext cx="1803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Consolas"/>
                <a:cs typeface="Consolas"/>
              </a:rPr>
              <a:t>Asymmetric Encryption</a:t>
            </a:r>
            <a:endParaRPr lang="en-US" sz="2200" dirty="0"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8724" y="2752900"/>
            <a:ext cx="31980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Message Integrity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Confidentiality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Authentication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657164" y="3549455"/>
            <a:ext cx="1890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Certificate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16414" y="3041775"/>
            <a:ext cx="650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PKI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7168" y="4374300"/>
            <a:ext cx="650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RC4</a:t>
            </a:r>
            <a:endParaRPr lang="en-US" sz="2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0438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translate?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1526069"/>
            <a:ext cx="3198077" cy="504150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Cryptographic Primitives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0285" y="2441308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RSA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154" y="4116415"/>
            <a:ext cx="1736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Public Key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884" y="4737553"/>
            <a:ext cx="23562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latin typeface="Consolas"/>
                <a:cs typeface="Consolas"/>
              </a:rPr>
              <a:t>Diffie</a:t>
            </a:r>
            <a:r>
              <a:rPr lang="en-US" sz="2200" b="1" dirty="0" smtClean="0">
                <a:latin typeface="Consolas"/>
                <a:cs typeface="Consolas"/>
              </a:rPr>
              <a:t>-Hellman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6929" y="3533965"/>
            <a:ext cx="80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HMAC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535" y="5558255"/>
            <a:ext cx="966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A6A6A6"/>
                </a:solidFill>
                <a:latin typeface="Consolas"/>
                <a:cs typeface="Consolas"/>
              </a:rPr>
              <a:t>ECDSA</a:t>
            </a:r>
            <a:endParaRPr lang="en-US" sz="2200" dirty="0">
              <a:solidFill>
                <a:srgbClr val="A6A6A6"/>
              </a:solidFill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80316" y="5122294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DSA</a:t>
            </a:r>
            <a:endParaRPr lang="en-US" sz="22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929" y="2487778"/>
            <a:ext cx="1839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Symmetric Encryption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6341" y="5651195"/>
            <a:ext cx="1803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onsolas"/>
                <a:cs typeface="Consolas"/>
              </a:rPr>
              <a:t>Asymmetric Encryption</a:t>
            </a:r>
            <a:endParaRPr lang="en-US" sz="2200" b="1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57164" y="3549455"/>
            <a:ext cx="18909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Certificate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16414" y="3041775"/>
            <a:ext cx="650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PKI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7168" y="4374300"/>
            <a:ext cx="650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onsolas"/>
                <a:cs typeface="Consolas"/>
              </a:rPr>
              <a:t>RC4</a:t>
            </a:r>
            <a:endParaRPr lang="en-US" sz="2200" b="1" dirty="0">
              <a:latin typeface="Consolas"/>
              <a:cs typeface="Consolas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4662036" y="2114173"/>
            <a:ext cx="3624283" cy="1516043"/>
            <a:chOff x="4662036" y="2865226"/>
            <a:chExt cx="3624283" cy="1516043"/>
          </a:xfrm>
        </p:grpSpPr>
        <p:sp>
          <p:nvSpPr>
            <p:cNvPr id="3" name="Left Bracket 2"/>
            <p:cNvSpPr/>
            <p:nvPr/>
          </p:nvSpPr>
          <p:spPr>
            <a:xfrm>
              <a:off x="4662036" y="2865226"/>
              <a:ext cx="232327" cy="1509074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922915" y="3039197"/>
              <a:ext cx="31177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latin typeface="Consolas"/>
                  <a:cs typeface="Consolas"/>
                </a:rPr>
                <a:t>Typical HTTPS</a:t>
              </a:r>
            </a:p>
            <a:p>
              <a:pPr algn="ctr"/>
              <a:r>
                <a:rPr lang="en-US" sz="3200" b="1" dirty="0" smtClean="0">
                  <a:latin typeface="Consolas"/>
                  <a:cs typeface="Consolas"/>
                </a:rPr>
                <a:t>Connection</a:t>
              </a:r>
              <a:endParaRPr lang="en-US" sz="3200" b="1" dirty="0">
                <a:latin typeface="Consolas"/>
                <a:cs typeface="Consolas"/>
              </a:endParaRPr>
            </a:p>
          </p:txBody>
        </p:sp>
        <p:sp>
          <p:nvSpPr>
            <p:cNvPr id="5" name="Right Bracket 4"/>
            <p:cNvSpPr/>
            <p:nvPr/>
          </p:nvSpPr>
          <p:spPr>
            <a:xfrm>
              <a:off x="8162411" y="2872195"/>
              <a:ext cx="123908" cy="1509074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30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SSL/TLS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Arguably the most important (and widely used) cryptographic protocol on the Internet</a:t>
            </a:r>
          </a:p>
          <a:p>
            <a:endParaRPr lang="en-US" sz="2500" dirty="0"/>
          </a:p>
          <a:p>
            <a:r>
              <a:rPr lang="en-US" dirty="0" smtClean="0"/>
              <a:t>Almost all encrypted protocols (minus SSH) use SSL/TLS for transport encryption</a:t>
            </a:r>
          </a:p>
          <a:p>
            <a:endParaRPr lang="en-US" sz="2500" dirty="0"/>
          </a:p>
          <a:p>
            <a:r>
              <a:rPr lang="en-US" dirty="0" smtClean="0"/>
              <a:t>HTTPS, POP3, IMAP, SMTP, FTP, NNTP, XMPP (Jabber), </a:t>
            </a:r>
            <a:r>
              <a:rPr lang="en-US" dirty="0" err="1" smtClean="0"/>
              <a:t>OpenVPN</a:t>
            </a:r>
            <a:r>
              <a:rPr lang="en-US" dirty="0" smtClean="0"/>
              <a:t>, SIP (VoIP), 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43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TLS live?</a:t>
            </a:r>
            <a:endParaRPr lang="en-US" dirty="0"/>
          </a:p>
        </p:txBody>
      </p:sp>
      <p:grpSp>
        <p:nvGrpSpPr>
          <p:cNvPr id="3" name="Group 9"/>
          <p:cNvGrpSpPr/>
          <p:nvPr/>
        </p:nvGrpSpPr>
        <p:grpSpPr>
          <a:xfrm>
            <a:off x="782448" y="1835514"/>
            <a:ext cx="3740754" cy="4430285"/>
            <a:chOff x="457200" y="1758064"/>
            <a:chExt cx="3740754" cy="4430285"/>
          </a:xfrm>
        </p:grpSpPr>
        <p:sp>
          <p:nvSpPr>
            <p:cNvPr id="5" name="Rounded Rectangle 4"/>
            <p:cNvSpPr/>
            <p:nvPr/>
          </p:nvSpPr>
          <p:spPr>
            <a:xfrm>
              <a:off x="457200" y="1758064"/>
              <a:ext cx="3732719" cy="6660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Application (HTTP)</a:t>
              </a:r>
              <a:endParaRPr lang="en-US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7200" y="2705680"/>
              <a:ext cx="3732719" cy="6660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Transport (TCP)	</a:t>
              </a:r>
              <a:endParaRPr lang="en-US" sz="2800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" y="3648055"/>
              <a:ext cx="3732719" cy="6660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Network (IP)</a:t>
              </a:r>
              <a:endParaRPr lang="en-US" sz="2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5235" y="4592917"/>
              <a:ext cx="3732719" cy="6660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Data-Link (1gigE)</a:t>
              </a:r>
              <a:endParaRPr lang="en-US" sz="28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7200" y="5522298"/>
              <a:ext cx="3732719" cy="6660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Physical (copper)</a:t>
              </a:r>
              <a:endParaRPr lang="en-US" sz="2800" dirty="0"/>
            </a:p>
          </p:txBody>
        </p:sp>
      </p:grpSp>
      <p:sp>
        <p:nvSpPr>
          <p:cNvPr id="11" name="Left Arrow 10"/>
          <p:cNvSpPr/>
          <p:nvPr/>
        </p:nvSpPr>
        <p:spPr>
          <a:xfrm>
            <a:off x="4716510" y="2178274"/>
            <a:ext cx="2160367" cy="89563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360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432" y="1814856"/>
            <a:ext cx="643321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 smtClean="0">
                <a:latin typeface="Calibri"/>
                <a:cs typeface="Calibri"/>
              </a:rPr>
              <a:t>Confidentiality (Symmetric Crypto)</a:t>
            </a:r>
          </a:p>
          <a:p>
            <a:pPr marL="0" indent="0">
              <a:buNone/>
            </a:pPr>
            <a:endParaRPr lang="en-US" sz="5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3500" dirty="0" smtClean="0">
                <a:latin typeface="Calibri"/>
                <a:cs typeface="Calibri"/>
              </a:rPr>
              <a:t>Message Integrity (HMACs)</a:t>
            </a:r>
          </a:p>
          <a:p>
            <a:pPr marL="0" indent="0">
              <a:buNone/>
            </a:pPr>
            <a:endParaRPr lang="en-US" sz="50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3500" dirty="0" smtClean="0">
                <a:latin typeface="Calibri"/>
                <a:cs typeface="Calibri"/>
              </a:rPr>
              <a:t>Authentication (Public Key Crypto)</a:t>
            </a:r>
            <a:endParaRPr lang="en-US" sz="3500" dirty="0">
              <a:latin typeface="Calibri"/>
              <a:cs typeface="Calibri"/>
            </a:endParaRPr>
          </a:p>
        </p:txBody>
      </p:sp>
      <p:pic>
        <p:nvPicPr>
          <p:cNvPr id="4" name="Picture 3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9" y="1689636"/>
            <a:ext cx="850101" cy="980260"/>
          </a:xfrm>
          <a:prstGeom prst="rect">
            <a:avLst/>
          </a:prstGeom>
        </p:spPr>
      </p:pic>
      <p:pic>
        <p:nvPicPr>
          <p:cNvPr id="5" name="Picture 4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9" y="3237342"/>
            <a:ext cx="850101" cy="980260"/>
          </a:xfrm>
          <a:prstGeom prst="rect">
            <a:avLst/>
          </a:prstGeom>
        </p:spPr>
      </p:pic>
      <p:pic>
        <p:nvPicPr>
          <p:cNvPr id="7" name="Picture 6" descr="imgr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99" y="4838710"/>
            <a:ext cx="850101" cy="9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982" y="111814"/>
            <a:ext cx="1149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990" y="111814"/>
            <a:ext cx="1253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21817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“</a:t>
            </a:r>
            <a:r>
              <a:rPr lang="en-US" sz="5400" dirty="0" smtClean="0"/>
              <a:t>the handshake”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78527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982" y="111814"/>
            <a:ext cx="1149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990" y="111814"/>
            <a:ext cx="1253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6668" y="1007956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30329">
            <a:off x="2003732" y="799502"/>
            <a:ext cx="5272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Hello: Here’s what I support and a </a:t>
            </a:r>
            <a:r>
              <a:rPr lang="en-US" sz="2000" i="1" dirty="0" smtClean="0"/>
              <a:t>random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2973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on the web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Risk #4: we don</a:t>
            </a:r>
            <a:r>
              <a:rPr lang="fr-FR" dirty="0" smtClean="0"/>
              <a:t>’</a:t>
            </a:r>
            <a:r>
              <a:rPr lang="en-US" dirty="0" smtClean="0"/>
              <a:t>t want a network adversary to modify our pages or eavesdrop</a:t>
            </a:r>
          </a:p>
          <a:p>
            <a:r>
              <a:rPr lang="en-US" dirty="0" smtClean="0"/>
              <a:t>Defense: HTTPS</a:t>
            </a:r>
          </a:p>
        </p:txBody>
      </p:sp>
    </p:spTree>
    <p:extLst>
      <p:ext uri="{BB962C8B-B14F-4D97-AF65-F5344CB8AC3E}">
        <p14:creationId xmlns:p14="http://schemas.microsoft.com/office/powerpoint/2010/main" val="326038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982" y="111814"/>
            <a:ext cx="1149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990" y="111814"/>
            <a:ext cx="1253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6668" y="1007956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30329">
            <a:off x="2003732" y="799502"/>
            <a:ext cx="5272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Hello: Here’s what I support and a </a:t>
            </a:r>
            <a:r>
              <a:rPr lang="en-US" sz="2000" i="1" dirty="0" smtClean="0"/>
              <a:t>random</a:t>
            </a:r>
            <a:endParaRPr lang="en-US" sz="2000" i="1" dirty="0"/>
          </a:p>
        </p:txBody>
      </p:sp>
      <p:grpSp>
        <p:nvGrpSpPr>
          <p:cNvPr id="2" name="Group 12"/>
          <p:cNvGrpSpPr/>
          <p:nvPr/>
        </p:nvGrpSpPr>
        <p:grpSpPr>
          <a:xfrm>
            <a:off x="1426668" y="1697044"/>
            <a:ext cx="6145646" cy="628023"/>
            <a:chOff x="1426668" y="2931316"/>
            <a:chExt cx="6145646" cy="628023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1339418">
              <a:off x="1760995" y="2931316"/>
              <a:ext cx="4871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Server Hello: Chosen Cipher, server’s random</a:t>
              </a:r>
              <a:endParaRPr lang="en-US" sz="2000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426668" y="2225795"/>
            <a:ext cx="6145646" cy="628023"/>
            <a:chOff x="1426668" y="2931316"/>
            <a:chExt cx="6145646" cy="62802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1339418">
              <a:off x="1986735" y="2931316"/>
              <a:ext cx="44201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Certificate: Here is my “X509 Certificate”</a:t>
              </a:r>
              <a:endParaRPr lang="en-US" sz="20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1422288" y="2727524"/>
            <a:ext cx="6145646" cy="628023"/>
            <a:chOff x="1426668" y="2931316"/>
            <a:chExt cx="6145646" cy="628023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339418">
              <a:off x="1750169" y="2931316"/>
              <a:ext cx="4893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Here’s your </a:t>
              </a:r>
              <a:r>
                <a:rPr lang="en-US" sz="2000" i="1" dirty="0" smtClean="0"/>
                <a:t>random</a:t>
              </a:r>
              <a:r>
                <a:rPr lang="en-US" sz="2000" dirty="0" smtClean="0"/>
                <a:t> encrypted and/or signed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73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Cipher Suites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43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dirty="0" smtClean="0">
              <a:latin typeface="Consolas"/>
              <a:cs typeface="Consolas"/>
            </a:endParaRPr>
          </a:p>
          <a:p>
            <a:pPr marL="0" indent="0" algn="ctr">
              <a:buNone/>
            </a:pPr>
            <a:r>
              <a:rPr lang="en-US" sz="4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rPr>
              <a:t>DHE</a:t>
            </a:r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  <a:cs typeface="Consolas"/>
              </a:rPr>
              <a:t>-</a:t>
            </a:r>
            <a:r>
              <a:rPr lang="en-US" sz="4400" b="1" dirty="0">
                <a:latin typeface="Consolas"/>
                <a:cs typeface="Consolas"/>
              </a:rPr>
              <a:t>RSA-AES256-SHA</a:t>
            </a:r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H="1" flipV="1">
            <a:off x="6957510" y="2951601"/>
            <a:ext cx="1069088" cy="10750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957510" y="4026627"/>
            <a:ext cx="213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Message Digest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802698" y="4026627"/>
            <a:ext cx="188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Transfer</a:t>
            </a:r>
          </a:p>
          <a:p>
            <a:pPr algn="ctr"/>
            <a:r>
              <a:rPr lang="en-US" sz="2400" dirty="0" smtClean="0"/>
              <a:t>Cipher</a:t>
            </a: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115272" y="2953312"/>
            <a:ext cx="628775" cy="10733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32645" y="4026627"/>
            <a:ext cx="1889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 Exchange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flipV="1">
            <a:off x="3477225" y="2933713"/>
            <a:ext cx="0" cy="10929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2568" y="3983353"/>
            <a:ext cx="1889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Ephemeral</a:t>
            </a:r>
          </a:p>
          <a:p>
            <a:pPr algn="ctr"/>
            <a:r>
              <a:rPr lang="en-US" sz="2400" dirty="0" smtClean="0"/>
              <a:t>Key Exchange</a:t>
            </a:r>
          </a:p>
        </p:txBody>
      </p:sp>
      <p:cxnSp>
        <p:nvCxnSpPr>
          <p:cNvPr id="27" name="Straight Arrow Connector 26"/>
          <p:cNvCxnSpPr>
            <a:stCxn id="24" idx="0"/>
          </p:cNvCxnSpPr>
          <p:nvPr/>
        </p:nvCxnSpPr>
        <p:spPr>
          <a:xfrm flipV="1">
            <a:off x="1187148" y="2953312"/>
            <a:ext cx="944579" cy="10300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986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982" y="111814"/>
            <a:ext cx="1149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990" y="111814"/>
            <a:ext cx="1253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6668" y="1007956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30329">
            <a:off x="2003732" y="799502"/>
            <a:ext cx="5272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Hello: Here’s what I support and a </a:t>
            </a:r>
            <a:r>
              <a:rPr lang="en-US" sz="2000" i="1" dirty="0" smtClean="0"/>
              <a:t>random</a:t>
            </a:r>
            <a:endParaRPr lang="en-US" sz="2000" i="1" dirty="0"/>
          </a:p>
        </p:txBody>
      </p:sp>
      <p:grpSp>
        <p:nvGrpSpPr>
          <p:cNvPr id="2" name="Group 12"/>
          <p:cNvGrpSpPr/>
          <p:nvPr/>
        </p:nvGrpSpPr>
        <p:grpSpPr>
          <a:xfrm>
            <a:off x="1426668" y="1697044"/>
            <a:ext cx="6145646" cy="628023"/>
            <a:chOff x="1426668" y="2931316"/>
            <a:chExt cx="6145646" cy="628023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1339418">
              <a:off x="2653289" y="2931316"/>
              <a:ext cx="3086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Server Hello: Chosen Cipher</a:t>
              </a:r>
              <a:endParaRPr lang="en-US" sz="2000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426668" y="2225795"/>
            <a:ext cx="6145646" cy="628023"/>
            <a:chOff x="1426668" y="2931316"/>
            <a:chExt cx="6145646" cy="62802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1339418">
              <a:off x="1986735" y="2931316"/>
              <a:ext cx="44201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Certificate: Here is my “X509 Certificate”</a:t>
              </a:r>
              <a:endParaRPr lang="en-US" sz="20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1422288" y="2727524"/>
            <a:ext cx="6145646" cy="628023"/>
            <a:chOff x="1426668" y="2931316"/>
            <a:chExt cx="6145646" cy="628023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339418">
              <a:off x="1750169" y="2931316"/>
              <a:ext cx="4893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Here’s your </a:t>
              </a:r>
              <a:r>
                <a:rPr lang="en-US" sz="2000" i="1" dirty="0" smtClean="0"/>
                <a:t>random</a:t>
              </a:r>
              <a:r>
                <a:rPr lang="en-US" sz="2000" dirty="0" smtClean="0"/>
                <a:t> encrypted and/or signed</a:t>
              </a:r>
              <a:endParaRPr lang="en-US" sz="20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426669" y="3888659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30329">
            <a:off x="2516839" y="3680205"/>
            <a:ext cx="4246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Key Exchange: encrypted(secret)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422288" y="4383015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30329">
            <a:off x="3506929" y="4190365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Change Cipher Spec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9733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 key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RSA key exchange</a:t>
            </a:r>
          </a:p>
          <a:p>
            <a:pPr marL="914400" lvl="1" indent="-514350"/>
            <a:r>
              <a:rPr lang="en-US" dirty="0" smtClean="0"/>
              <a:t>Use RSA for encryption to achieve confidentiality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Ephemeral </a:t>
            </a:r>
            <a:r>
              <a:rPr lang="en-US" dirty="0" err="1" smtClean="0"/>
              <a:t>Diffie</a:t>
            </a:r>
            <a:r>
              <a:rPr lang="en-US" dirty="0" smtClean="0"/>
              <a:t> Hellman (EPH)</a:t>
            </a:r>
          </a:p>
          <a:p>
            <a:pPr marL="914400" lvl="1" indent="-514350"/>
            <a:r>
              <a:rPr lang="en-US" dirty="0" smtClean="0"/>
              <a:t>Use RSA for signature to achieve authentication</a:t>
            </a:r>
          </a:p>
          <a:p>
            <a:pPr marL="514350" indent="-514350"/>
            <a:r>
              <a:rPr lang="en-US" dirty="0" smtClean="0"/>
              <a:t>Which one to use?</a:t>
            </a:r>
          </a:p>
          <a:p>
            <a:pPr marL="914400" lvl="1" indent="-514350"/>
            <a:r>
              <a:rPr lang="en-US" dirty="0" smtClean="0"/>
              <a:t>RSA is simpler, EPH is more work</a:t>
            </a:r>
          </a:p>
          <a:p>
            <a:pPr marL="914400" lvl="1" indent="-514350"/>
            <a:r>
              <a:rPr lang="en-US" dirty="0" smtClean="0"/>
              <a:t>What about forward secrecy guarantees?</a:t>
            </a:r>
          </a:p>
          <a:p>
            <a:pPr marL="514350" indent="-514350"/>
            <a:r>
              <a:rPr lang="en-US" dirty="0" smtClean="0"/>
              <a:t>At the end of the exchange, a secret is used to generate 4 keys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982" y="111814"/>
            <a:ext cx="1149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990" y="111814"/>
            <a:ext cx="1253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6668" y="1007956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30329">
            <a:off x="2003732" y="799502"/>
            <a:ext cx="5272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Hello: Here’s what I support and a </a:t>
            </a:r>
            <a:r>
              <a:rPr lang="en-US" sz="2000" i="1" dirty="0" smtClean="0"/>
              <a:t>random</a:t>
            </a:r>
            <a:endParaRPr lang="en-US" sz="2000" i="1" dirty="0"/>
          </a:p>
        </p:txBody>
      </p:sp>
      <p:grpSp>
        <p:nvGrpSpPr>
          <p:cNvPr id="2" name="Group 12"/>
          <p:cNvGrpSpPr/>
          <p:nvPr/>
        </p:nvGrpSpPr>
        <p:grpSpPr>
          <a:xfrm>
            <a:off x="1426668" y="1697044"/>
            <a:ext cx="6145646" cy="628023"/>
            <a:chOff x="1426668" y="2931316"/>
            <a:chExt cx="6145646" cy="628023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1339418">
              <a:off x="2653289" y="2931316"/>
              <a:ext cx="3086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Server Hello: Chosen Cipher</a:t>
              </a:r>
              <a:endParaRPr lang="en-US" sz="2000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426668" y="2225795"/>
            <a:ext cx="6145646" cy="628023"/>
            <a:chOff x="1426668" y="2931316"/>
            <a:chExt cx="6145646" cy="62802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1339418">
              <a:off x="1986735" y="2931316"/>
              <a:ext cx="44201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Certificate: Here is my “X509 Certificate”</a:t>
              </a:r>
              <a:endParaRPr lang="en-US" sz="20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1422288" y="2727524"/>
            <a:ext cx="6145646" cy="628023"/>
            <a:chOff x="1426668" y="2931316"/>
            <a:chExt cx="6145646" cy="628023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339418">
              <a:off x="1750169" y="2931316"/>
              <a:ext cx="4893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Here’s your </a:t>
              </a:r>
              <a:r>
                <a:rPr lang="en-US" sz="2000" i="1" dirty="0" smtClean="0"/>
                <a:t>random</a:t>
              </a:r>
              <a:r>
                <a:rPr lang="en-US" sz="2000" dirty="0" smtClean="0"/>
                <a:t> encrypted and/or signed</a:t>
              </a:r>
              <a:endParaRPr lang="en-US" sz="20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426669" y="3888659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30329">
            <a:off x="2516839" y="3680205"/>
            <a:ext cx="4246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Key Exchange: encrypted(secret)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422288" y="4383015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30329">
            <a:off x="3506929" y="4190365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Change Cipher Spec</a:t>
            </a:r>
            <a:endParaRPr lang="en-US" sz="2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442817" y="5260566"/>
            <a:ext cx="6145646" cy="454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1339418">
            <a:off x="3088260" y="5087262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Change Cipher Spec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2521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4982" y="111814"/>
            <a:ext cx="11490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Client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50990" y="111814"/>
            <a:ext cx="12530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Server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26668" y="1007956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30329">
            <a:off x="2003732" y="799502"/>
            <a:ext cx="5272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Hello: Here’s what I support and a </a:t>
            </a:r>
            <a:r>
              <a:rPr lang="en-US" sz="2000" i="1" dirty="0" smtClean="0"/>
              <a:t>random</a:t>
            </a:r>
            <a:endParaRPr lang="en-US" sz="2000" i="1" dirty="0"/>
          </a:p>
        </p:txBody>
      </p:sp>
      <p:grpSp>
        <p:nvGrpSpPr>
          <p:cNvPr id="2" name="Group 12"/>
          <p:cNvGrpSpPr/>
          <p:nvPr/>
        </p:nvGrpSpPr>
        <p:grpSpPr>
          <a:xfrm>
            <a:off x="1426668" y="1697044"/>
            <a:ext cx="6145646" cy="628023"/>
            <a:chOff x="1426668" y="2931316"/>
            <a:chExt cx="6145646" cy="628023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1339418">
              <a:off x="2653289" y="2931316"/>
              <a:ext cx="30869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Server Hello: Chosen Cipher</a:t>
              </a:r>
              <a:endParaRPr lang="en-US" sz="2000" dirty="0"/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1426668" y="2225795"/>
            <a:ext cx="6145646" cy="628023"/>
            <a:chOff x="1426668" y="2931316"/>
            <a:chExt cx="6145646" cy="628023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21339418">
              <a:off x="1986735" y="2931316"/>
              <a:ext cx="44201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Certificate: Here is my “X509 Certificate”</a:t>
              </a:r>
              <a:endParaRPr lang="en-US" sz="2000" dirty="0"/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1422288" y="2727524"/>
            <a:ext cx="6145646" cy="628023"/>
            <a:chOff x="1426668" y="2931316"/>
            <a:chExt cx="6145646" cy="628023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1426668" y="3104620"/>
              <a:ext cx="6145646" cy="45471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21339418">
              <a:off x="1750169" y="2931316"/>
              <a:ext cx="48932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Here’s your </a:t>
              </a:r>
              <a:r>
                <a:rPr lang="en-US" sz="2000" i="1" dirty="0" smtClean="0"/>
                <a:t>random</a:t>
              </a:r>
              <a:r>
                <a:rPr lang="en-US" sz="2000" dirty="0" smtClean="0"/>
                <a:t> encrypted and/or signed</a:t>
              </a:r>
              <a:endParaRPr lang="en-US" sz="2000" dirty="0"/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1426669" y="3888659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30329">
            <a:off x="2516839" y="3680205"/>
            <a:ext cx="4246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Client Key Exchange: encrypted(secret)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422288" y="4383015"/>
            <a:ext cx="6145646" cy="439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30329">
            <a:off x="3506929" y="4190365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Change Cipher Spec</a:t>
            </a:r>
            <a:endParaRPr lang="en-US" sz="2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1442817" y="5260566"/>
            <a:ext cx="6145646" cy="454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1339418">
            <a:off x="3088260" y="5087262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Change Cipher Spec</a:t>
            </a:r>
            <a:endParaRPr lang="en-US" sz="2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442817" y="6504085"/>
            <a:ext cx="6125117" cy="0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79609" y="6032423"/>
            <a:ext cx="529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Encrypted Communication Channel (Symmetric)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4896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SSL 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15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trusted authority vouches that a certain public key belongs to a particular site</a:t>
            </a:r>
          </a:p>
          <a:p>
            <a:r>
              <a:rPr lang="en-US" dirty="0" smtClean="0"/>
              <a:t>Format called x.509 (complicated)</a:t>
            </a:r>
          </a:p>
          <a:p>
            <a:r>
              <a:rPr lang="en-US" dirty="0" smtClean="0"/>
              <a:t>Browsers ship with CA public keys for large number of trusted </a:t>
            </a:r>
            <a:r>
              <a:rPr lang="en-US" dirty="0" err="1" smtClean="0"/>
              <a:t>CAs</a:t>
            </a:r>
            <a:r>
              <a:rPr lang="en-US" dirty="0" smtClean="0"/>
              <a:t> [accreditation process]</a:t>
            </a:r>
          </a:p>
          <a:p>
            <a:r>
              <a:rPr lang="en-US" dirty="0" smtClean="0"/>
              <a:t>Important fields: </a:t>
            </a:r>
          </a:p>
          <a:p>
            <a:pPr lvl="2"/>
            <a:r>
              <a:rPr lang="en-US" dirty="0" smtClean="0"/>
              <a:t>Common Name (CN) [e.g., *.</a:t>
            </a:r>
            <a:r>
              <a:rPr lang="en-US" dirty="0" err="1" smtClean="0"/>
              <a:t>google.com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Expiration Date [e.g. 2 years from now]</a:t>
            </a:r>
            <a:br>
              <a:rPr lang="en-US" dirty="0" smtClean="0"/>
            </a:br>
            <a:r>
              <a:rPr lang="en-US" dirty="0" smtClean="0"/>
              <a:t>Subject's Public Key</a:t>
            </a:r>
            <a:br>
              <a:rPr lang="en-US" dirty="0" smtClean="0"/>
            </a:br>
            <a:r>
              <a:rPr lang="en-US" dirty="0" smtClean="0"/>
              <a:t>Issuer -- e.g., </a:t>
            </a:r>
            <a:r>
              <a:rPr lang="en-US" dirty="0" err="1" smtClean="0"/>
              <a:t>Verisign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Issuer's signature</a:t>
            </a:r>
          </a:p>
          <a:p>
            <a:r>
              <a:rPr lang="en-US" dirty="0" smtClean="0"/>
              <a:t>Common Name field</a:t>
            </a:r>
          </a:p>
          <a:p>
            <a:pPr lvl="2"/>
            <a:r>
              <a:rPr lang="en-US" dirty="0" smtClean="0"/>
              <a:t>Explicit name, e.g. </a:t>
            </a:r>
            <a:r>
              <a:rPr lang="en-US" dirty="0" err="1" smtClean="0"/>
              <a:t>eecs.umich.edu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Or wildcard, e.g. *.</a:t>
            </a:r>
            <a:r>
              <a:rPr lang="en-US" dirty="0" err="1" smtClean="0"/>
              <a:t>umich.edu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X509 Certificates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77948" y="1646390"/>
            <a:ext cx="7415537" cy="2720465"/>
          </a:xfrm>
          <a:prstGeom prst="roundRect">
            <a:avLst>
              <a:gd name="adj" fmla="val 859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Subject:</a:t>
            </a:r>
            <a:r>
              <a:rPr lang="en-US" dirty="0" smtClean="0"/>
              <a:t>	C=US/O=Google </a:t>
            </a:r>
            <a:r>
              <a:rPr lang="en-US" dirty="0" err="1" smtClean="0"/>
              <a:t>Inc</a:t>
            </a:r>
            <a:r>
              <a:rPr lang="en-US" dirty="0" smtClean="0"/>
              <a:t>/CN=</a:t>
            </a:r>
            <a:r>
              <a:rPr lang="en-US" dirty="0" err="1" smtClean="0"/>
              <a:t>www.google.com</a:t>
            </a:r>
            <a:endParaRPr lang="en-US" dirty="0" smtClean="0"/>
          </a:p>
          <a:p>
            <a:r>
              <a:rPr lang="en-US" b="1" dirty="0" smtClean="0"/>
              <a:t>Issuer: </a:t>
            </a:r>
            <a:r>
              <a:rPr lang="en-US" dirty="0" smtClean="0"/>
              <a:t>C=US/O=Google </a:t>
            </a:r>
            <a:r>
              <a:rPr lang="en-US" dirty="0" err="1" smtClean="0"/>
              <a:t>Inc</a:t>
            </a:r>
            <a:r>
              <a:rPr lang="en-US" dirty="0" smtClean="0"/>
              <a:t>/CN=Google Internet Authority</a:t>
            </a:r>
          </a:p>
          <a:p>
            <a:r>
              <a:rPr lang="en-US" b="1" dirty="0" smtClean="0"/>
              <a:t>Serial Number: </a:t>
            </a:r>
            <a:r>
              <a:rPr lang="en-US" dirty="0" smtClean="0"/>
              <a:t>01:b1:04:17:be:22:48:b4:8e:1e:8b:a0:73:c9:ac:83</a:t>
            </a:r>
          </a:p>
          <a:p>
            <a:r>
              <a:rPr lang="en-US" b="1" dirty="0" smtClean="0"/>
              <a:t>Expiration Period:</a:t>
            </a:r>
            <a:r>
              <a:rPr lang="en-US" dirty="0" smtClean="0"/>
              <a:t> </a:t>
            </a:r>
            <a:r>
              <a:rPr lang="ro-RO" dirty="0" smtClean="0"/>
              <a:t>Jul 12 2010 - Jul 19 2012</a:t>
            </a:r>
            <a:endParaRPr lang="en-US" dirty="0" smtClean="0"/>
          </a:p>
          <a:p>
            <a:r>
              <a:rPr lang="en-US" b="1" dirty="0" smtClean="0"/>
              <a:t>Public Key Algorithm: </a:t>
            </a:r>
            <a:r>
              <a:rPr lang="en-US" dirty="0" err="1" smtClean="0"/>
              <a:t>rsaEncryption</a:t>
            </a:r>
            <a:endParaRPr lang="en-US" dirty="0" smtClean="0"/>
          </a:p>
          <a:p>
            <a:r>
              <a:rPr lang="en-US" b="1" dirty="0" smtClean="0"/>
              <a:t>Public Key: </a:t>
            </a:r>
            <a:r>
              <a:rPr lang="nl-NL" dirty="0" smtClean="0"/>
              <a:t>43:1d:</a:t>
            </a:r>
            <a:r>
              <a:rPr lang="nl-NL" dirty="0"/>
              <a:t>5</a:t>
            </a:r>
            <a:r>
              <a:rPr lang="nl-NL" dirty="0" smtClean="0"/>
              <a:t>3:2e:09:ef:dc:50:54:0a:fb:9a:f0:fa:14:58:ad:a0:81:b0:3d</a:t>
            </a:r>
          </a:p>
          <a:p>
            <a:r>
              <a:rPr lang="nl-NL" dirty="0" smtClean="0"/>
              <a:t>7c:be:b1:82:19:b9:7c3:8:04:e9:1e5d:b5:80:af:d4:a0:81:b0:b0:68:5b:a4:a4</a:t>
            </a:r>
          </a:p>
          <a:p>
            <a:r>
              <a:rPr lang="nl-NL" dirty="0" smtClean="0"/>
              <a:t>:ff:b5:8a:3a:a2:29:e2:6c:7c3:8:04:e9:1e5d:b5:7c3:8:04:e9:39:23:4</a:t>
            </a:r>
            <a:r>
              <a:rPr lang="nl-NL" dirty="0"/>
              <a:t>6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877948" y="4519255"/>
            <a:ext cx="7415537" cy="396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 Algorithm: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sha1WithRSAEncryption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77948" y="5072451"/>
            <a:ext cx="7415537" cy="1395512"/>
          </a:xfrm>
          <a:prstGeom prst="roundRect">
            <a:avLst>
              <a:gd name="adj" fmla="val 1217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Signature: </a:t>
            </a:r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39:10:83:2e:09:ef:ac:50:04:0a:fb:9a:f0:fa:14:58:ad:a0:81:b0:3d</a:t>
            </a: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7c:be:b1:82:19:b9:7c3:8:04:e9:1e5d:b5:80:af:d4:a0:81:b0:b0:68:5b:a4:a4</a:t>
            </a:r>
          </a:p>
          <a:p>
            <a:r>
              <a:rPr lang="nl-NL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:ff:b5:8a:3a:a2:29:e2:6c:7c3:8:04:e9:1e5d:b5:7c3:8:04:e9:1e:5d:b5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4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Certificate Chains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 can delegate ability to generate certificates for certain names:  Intermediate </a:t>
            </a:r>
            <a:r>
              <a:rPr lang="en-US" dirty="0" err="1" smtClean="0"/>
              <a:t>CAs</a:t>
            </a:r>
            <a:endParaRPr lang="en-US" dirty="0" smtClean="0"/>
          </a:p>
          <a:p>
            <a:r>
              <a:rPr lang="en-US" dirty="0" smtClean="0"/>
              <a:t>Root CA signs "certificate issuing certificate" for delegated authority </a:t>
            </a:r>
          </a:p>
          <a:p>
            <a:r>
              <a:rPr lang="en-US" dirty="0" smtClean="0"/>
              <a:t>Delegated authority signs cert for </a:t>
            </a:r>
            <a:r>
              <a:rPr lang="en-US" dirty="0" smtClean="0"/>
              <a:t>”</a:t>
            </a:r>
            <a:r>
              <a:rPr lang="en-US" dirty="0" err="1" smtClean="0"/>
              <a:t>ece.illinios.edu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Delegated CA certificate: "</a:t>
            </a:r>
            <a:r>
              <a:rPr lang="en-US" dirty="0" err="1" smtClean="0"/>
              <a:t>pubkey</a:t>
            </a:r>
            <a:r>
              <a:rPr lang="en-US" dirty="0" smtClean="0"/>
              <a:t>=.... is allowed to sign certs for *</a:t>
            </a:r>
            <a:r>
              <a:rPr lang="en-US" dirty="0" smtClean="0"/>
              <a:t>.</a:t>
            </a:r>
            <a:r>
              <a:rPr lang="en-US" dirty="0" err="1" smtClean="0"/>
              <a:t>illinois.edu</a:t>
            </a:r>
            <a:r>
              <a:rPr lang="en-US" dirty="0" smtClean="0"/>
              <a:t>" </a:t>
            </a:r>
          </a:p>
          <a:p>
            <a:r>
              <a:rPr lang="en-US" dirty="0" smtClean="0"/>
              <a:t>Browser that trusts root can examine </a:t>
            </a:r>
            <a:r>
              <a:rPr lang="en-US" dirty="0" err="1" smtClean="0"/>
              <a:t>certs</a:t>
            </a:r>
            <a:r>
              <a:rPr lang="en-US" dirty="0" smtClean="0"/>
              <a:t> to establish validity -- "Chain of trust”</a:t>
            </a:r>
          </a:p>
          <a:p>
            <a:r>
              <a:rPr lang="en-US" dirty="0" smtClean="0"/>
              <a:t>How to find out about all the </a:t>
            </a:r>
            <a:r>
              <a:rPr lang="en-US" dirty="0" err="1" smtClean="0"/>
              <a:t>CAs</a:t>
            </a:r>
            <a:r>
              <a:rPr lang="en-US" dirty="0" smtClean="0"/>
              <a:t>?	</a:t>
            </a:r>
          </a:p>
          <a:p>
            <a:r>
              <a:rPr lang="en-US" dirty="0" smtClean="0"/>
              <a:t>More than 1000 trusted parties today, can sign for any domain – huge problem!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7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Chains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77080" y="5289475"/>
            <a:ext cx="5831330" cy="123937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Subject: </a:t>
            </a:r>
            <a:r>
              <a:rPr lang="en-US" dirty="0" smtClean="0"/>
              <a:t>C=US/…/O=Google </a:t>
            </a:r>
            <a:r>
              <a:rPr lang="en-US" dirty="0" err="1" smtClean="0"/>
              <a:t>Inc</a:t>
            </a:r>
            <a:r>
              <a:rPr lang="en-US" dirty="0" smtClean="0"/>
              <a:t>/CN=*.</a:t>
            </a:r>
            <a:r>
              <a:rPr lang="en-US" dirty="0" err="1" smtClean="0"/>
              <a:t>google.com</a:t>
            </a:r>
            <a:endParaRPr lang="en-US" dirty="0" smtClean="0"/>
          </a:p>
          <a:p>
            <a:r>
              <a:rPr lang="en-US" b="1" dirty="0" smtClean="0"/>
              <a:t>Issuer: </a:t>
            </a:r>
            <a:r>
              <a:rPr lang="en-US" dirty="0" smtClean="0"/>
              <a:t>C=US/…/CN=Google Internet Authority</a:t>
            </a:r>
          </a:p>
          <a:p>
            <a:r>
              <a:rPr lang="en-US" b="1" dirty="0" smtClean="0"/>
              <a:t>Public Key:</a:t>
            </a:r>
          </a:p>
          <a:p>
            <a:r>
              <a:rPr lang="en-US" b="1" dirty="0" smtClean="0"/>
              <a:t>Signature:</a:t>
            </a:r>
            <a:r>
              <a:rPr lang="en-US" dirty="0" smtClean="0"/>
              <a:t> bf:dd:e8:46:b5:a8:5d:28:04:38:4f:ea:5d:49:ca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777079" y="3782532"/>
            <a:ext cx="5831331" cy="123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Subject: </a:t>
            </a:r>
            <a:r>
              <a:rPr lang="en-US" dirty="0" smtClean="0"/>
              <a:t>C=US/…/CN=Google Internet Authority</a:t>
            </a:r>
          </a:p>
          <a:p>
            <a:r>
              <a:rPr lang="en-US" b="1" dirty="0" smtClean="0"/>
              <a:t>Issuer:</a:t>
            </a:r>
            <a:r>
              <a:rPr lang="en-US" dirty="0" smtClean="0"/>
              <a:t> C=US/…/OU=Equifax Secure Certificate Authority</a:t>
            </a:r>
          </a:p>
          <a:p>
            <a:r>
              <a:rPr lang="en-US" b="1" dirty="0" smtClean="0"/>
              <a:t>Public Key:</a:t>
            </a:r>
          </a:p>
          <a:p>
            <a:r>
              <a:rPr lang="en-US" b="1" dirty="0" smtClean="0"/>
              <a:t>Signature: </a:t>
            </a:r>
            <a:r>
              <a:rPr lang="en-US" dirty="0" smtClean="0"/>
              <a:t>be:b1:82:19:b9:7c:5d:28:04:e9:1e:5d:39:cd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77079" y="2260175"/>
            <a:ext cx="5831331" cy="12393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Subject: </a:t>
            </a:r>
            <a:r>
              <a:rPr lang="en-US" dirty="0" smtClean="0"/>
              <a:t>C=US/…/OU=Equifax Secure Certificate Authority</a:t>
            </a:r>
          </a:p>
          <a:p>
            <a:r>
              <a:rPr lang="en-US" b="1" dirty="0" smtClean="0"/>
              <a:t>Issuer: </a:t>
            </a:r>
            <a:r>
              <a:rPr lang="en-US" dirty="0" smtClean="0"/>
              <a:t>C=US/…/OU=Equifax Secure Certificate Authority</a:t>
            </a:r>
          </a:p>
          <a:p>
            <a:r>
              <a:rPr lang="en-US" b="1" dirty="0" smtClean="0"/>
              <a:t>Public Key: </a:t>
            </a:r>
          </a:p>
          <a:p>
            <a:r>
              <a:rPr lang="en-US" b="1" dirty="0" smtClean="0"/>
              <a:t>Signature: </a:t>
            </a:r>
            <a:r>
              <a:rPr lang="en-US" dirty="0" smtClean="0"/>
              <a:t>39:10:83:2e:09:ef:ac:50:04:0a:fb:9a:38:c9:d1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77078" y="1556185"/>
            <a:ext cx="5831331" cy="4443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Mozilla Firefox Browser</a:t>
            </a:r>
            <a:endParaRPr lang="en-US" b="1" dirty="0"/>
          </a:p>
        </p:txBody>
      </p:sp>
      <p:cxnSp>
        <p:nvCxnSpPr>
          <p:cNvPr id="26" name="Curved Connector 25"/>
          <p:cNvCxnSpPr>
            <a:stCxn id="7" idx="1"/>
            <a:endCxn id="6" idx="1"/>
          </p:cNvCxnSpPr>
          <p:nvPr/>
        </p:nvCxnSpPr>
        <p:spPr>
          <a:xfrm rot="10800000" flipH="1" flipV="1">
            <a:off x="2777077" y="1778383"/>
            <a:ext cx="1" cy="1101480"/>
          </a:xfrm>
          <a:prstGeom prst="curvedConnector3">
            <a:avLst>
              <a:gd name="adj1" fmla="val -2286000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6" idx="1"/>
            <a:endCxn id="5" idx="1"/>
          </p:cNvCxnSpPr>
          <p:nvPr/>
        </p:nvCxnSpPr>
        <p:spPr>
          <a:xfrm rot="10800000" flipV="1">
            <a:off x="2777079" y="2879862"/>
            <a:ext cx="12700" cy="1522357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5" idx="1"/>
            <a:endCxn id="4" idx="1"/>
          </p:cNvCxnSpPr>
          <p:nvPr/>
        </p:nvCxnSpPr>
        <p:spPr>
          <a:xfrm rot="10800000" flipH="1" flipV="1">
            <a:off x="2777078" y="4402219"/>
            <a:ext cx="1" cy="1506943"/>
          </a:xfrm>
          <a:prstGeom prst="curvedConnector3">
            <a:avLst>
              <a:gd name="adj1" fmla="val -2286000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8810" y="3224829"/>
            <a:ext cx="216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 authorize and trust this certificate; </a:t>
            </a:r>
            <a:r>
              <a:rPr lang="en-US" dirty="0"/>
              <a:t>h</a:t>
            </a:r>
            <a:r>
              <a:rPr lang="en-US" dirty="0" smtClean="0"/>
              <a:t>ere is my signature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4430" y="4698741"/>
            <a:ext cx="216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 authorize and trust this certificate; here is my signature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4430" y="1817544"/>
            <a:ext cx="2160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Trust everything signed by this</a:t>
            </a:r>
          </a:p>
          <a:p>
            <a:pPr algn="r"/>
            <a:r>
              <a:rPr lang="en-US" dirty="0" smtClean="0"/>
              <a:t> “root” certificate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02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53038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Controls infrastructure (routers, DNS, wireless access points)</a:t>
            </a:r>
          </a:p>
          <a:p>
            <a:r>
              <a:rPr lang="en-US" dirty="0" smtClean="0"/>
              <a:t>Passive attacker: only eavesdrops</a:t>
            </a:r>
          </a:p>
          <a:p>
            <a:r>
              <a:rPr lang="en-US" dirty="0" smtClean="0"/>
              <a:t>Active attacker: eavesdrops, injects, blocks, and modifies packets</a:t>
            </a:r>
          </a:p>
          <a:p>
            <a:r>
              <a:rPr lang="en-US" dirty="0" smtClean="0"/>
              <a:t>What examples?</a:t>
            </a:r>
          </a:p>
          <a:p>
            <a:pPr lvl="1"/>
            <a:r>
              <a:rPr lang="en-US" dirty="0" smtClean="0"/>
              <a:t>Internet Cafe, hotel, </a:t>
            </a:r>
            <a:r>
              <a:rPr lang="en-US" dirty="0" smtClean="0"/>
              <a:t>ECE/Siebel, </a:t>
            </a:r>
            <a:r>
              <a:rPr lang="en-US" dirty="0" smtClean="0"/>
              <a:t>fake web </a:t>
            </a:r>
            <a:r>
              <a:rPr lang="en-US" dirty="0" smtClean="0"/>
              <a:t>site</a:t>
            </a:r>
            <a:endParaRPr lang="en-US" dirty="0" smtClean="0"/>
          </a:p>
          <a:p>
            <a:r>
              <a:rPr lang="en-US" dirty="0" smtClean="0"/>
              <a:t>Does not protect against:</a:t>
            </a:r>
          </a:p>
          <a:p>
            <a:pPr lvl="1"/>
            <a:r>
              <a:rPr lang="en-US" dirty="0" smtClean="0"/>
              <a:t>Intruder on server</a:t>
            </a:r>
          </a:p>
          <a:p>
            <a:pPr lvl="1"/>
            <a:r>
              <a:rPr lang="en-US" dirty="0" smtClean="0"/>
              <a:t>Spyware on client</a:t>
            </a:r>
          </a:p>
          <a:p>
            <a:pPr lvl="1"/>
            <a:r>
              <a:rPr lang="en-US" dirty="0" smtClean="0"/>
              <a:t>SQL injection, XSS, CSRF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 Authority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Each browser trusts a set of CAs</a:t>
            </a:r>
          </a:p>
          <a:p>
            <a:pPr marL="914400" lvl="1" indent="-514350">
              <a:buNone/>
            </a:pPr>
            <a:r>
              <a:rPr lang="en-US" dirty="0" smtClean="0"/>
              <a:t>CAs can sign certificates for new </a:t>
            </a:r>
            <a:r>
              <a:rPr lang="en-US" dirty="0" err="1" smtClean="0"/>
              <a:t>CAs</a:t>
            </a:r>
            <a:endParaRPr lang="en-US" dirty="0" smtClean="0"/>
          </a:p>
          <a:p>
            <a:pPr marL="914400" lvl="1" indent="-514350">
              <a:buNone/>
            </a:pPr>
            <a:r>
              <a:rPr lang="en-US" dirty="0" smtClean="0"/>
              <a:t>CAs can sign certificates for any web site</a:t>
            </a:r>
          </a:p>
          <a:p>
            <a:pPr marL="0" indent="0">
              <a:buNone/>
            </a:pPr>
            <a:endParaRPr lang="en-US" sz="1100" dirty="0"/>
          </a:p>
          <a:p>
            <a:pPr marL="514350" indent="-514350">
              <a:buNone/>
            </a:pPr>
            <a:r>
              <a:rPr lang="en-US" dirty="0" smtClean="0"/>
              <a:t>If a single CA is compromised, then the entire system is compromised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514350" indent="-514350">
              <a:buNone/>
            </a:pPr>
            <a:r>
              <a:rPr lang="en-US" dirty="0"/>
              <a:t>We ultimately place </a:t>
            </a:r>
            <a:r>
              <a:rPr lang="en-US" dirty="0" smtClean="0"/>
              <a:t>our complete trust of the Internet </a:t>
            </a:r>
            <a:r>
              <a:rPr lang="en-US" dirty="0"/>
              <a:t>in </a:t>
            </a:r>
            <a:r>
              <a:rPr lang="en-US" dirty="0" smtClean="0"/>
              <a:t>the weakest CA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845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Nobody </a:t>
            </a:r>
            <a:r>
              <a:rPr lang="en-US" dirty="0"/>
              <a:t>has any idea who these </a:t>
            </a:r>
            <a:r>
              <a:rPr lang="en-US" dirty="0" smtClean="0"/>
              <a:t>CAs are…</a:t>
            </a:r>
          </a:p>
          <a:p>
            <a:pPr marL="457200" lvl="1" indent="0">
              <a:buNone/>
            </a:pPr>
            <a:endParaRPr lang="en-US" sz="1500" dirty="0" smtClean="0"/>
          </a:p>
          <a:p>
            <a:r>
              <a:rPr lang="en-US" dirty="0" smtClean="0"/>
              <a:t>1,733 </a:t>
            </a:r>
            <a:r>
              <a:rPr lang="en-US" i="1" dirty="0" err="1" smtClean="0"/>
              <a:t>umich</a:t>
            </a:r>
            <a:r>
              <a:rPr lang="en-US" dirty="0" smtClean="0"/>
              <a:t>-known browser trusted CAs</a:t>
            </a:r>
          </a:p>
          <a:p>
            <a:endParaRPr lang="en-US" sz="1500" dirty="0"/>
          </a:p>
          <a:p>
            <a:r>
              <a:rPr lang="en-US" dirty="0" smtClean="0"/>
              <a:t>History of CAs being hacked (e.g. </a:t>
            </a:r>
            <a:r>
              <a:rPr lang="en-US" dirty="0" err="1" smtClean="0"/>
              <a:t>Diginotar</a:t>
            </a:r>
            <a:r>
              <a:rPr lang="en-US" dirty="0" smtClean="0"/>
              <a:t>)</a:t>
            </a:r>
          </a:p>
          <a:p>
            <a:endParaRPr lang="en-US" sz="1500" dirty="0" smtClean="0"/>
          </a:p>
          <a:p>
            <a:r>
              <a:rPr lang="en-US" dirty="0" err="1"/>
              <a:t>Oooops</a:t>
            </a:r>
            <a:r>
              <a:rPr lang="en-US" dirty="0"/>
              <a:t>, Korea gave every elementary school, library, and agency a CA certificate (1,324)</a:t>
            </a:r>
          </a:p>
          <a:p>
            <a:pPr lvl="1"/>
            <a:r>
              <a:rPr lang="en-US" dirty="0"/>
              <a:t>Luckily invalid due to a higher-up constraint</a:t>
            </a:r>
          </a:p>
          <a:p>
            <a:pPr marL="0" indent="0">
              <a:buNone/>
            </a:pPr>
            <a:endParaRPr lang="en-US" dirty="0"/>
          </a:p>
          <a:p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19978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Certificate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Certificates are free (from </a:t>
            </a:r>
            <a:r>
              <a:rPr lang="en-US" dirty="0" err="1" smtClean="0"/>
              <a:t>StartSSL</a:t>
            </a:r>
            <a:r>
              <a:rPr lang="en-US" dirty="0" smtClean="0"/>
              <a:t>)!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cert.startcom.org</a:t>
            </a:r>
            <a:r>
              <a:rPr lang="en-US" dirty="0" smtClean="0"/>
              <a:t>/</a:t>
            </a:r>
          </a:p>
          <a:p>
            <a:endParaRPr lang="en-US" sz="2000" dirty="0" smtClean="0"/>
          </a:p>
          <a:p>
            <a:r>
              <a:rPr lang="en-US" dirty="0" smtClean="0"/>
              <a:t>Certificates are cheap if you don’t want to use the impossible-to-use </a:t>
            </a:r>
            <a:r>
              <a:rPr lang="en-US" dirty="0" err="1" smtClean="0"/>
              <a:t>StartSSL</a:t>
            </a:r>
            <a:r>
              <a:rPr lang="en-US" dirty="0" smtClean="0"/>
              <a:t> web interface</a:t>
            </a:r>
          </a:p>
          <a:p>
            <a:endParaRPr lang="en-US" sz="2000" dirty="0" smtClean="0"/>
          </a:p>
          <a:p>
            <a:r>
              <a:rPr lang="en-US" dirty="0" smtClean="0"/>
              <a:t>Identity is almost always validated via e-mail to the default e-mail addresses</a:t>
            </a:r>
          </a:p>
          <a:p>
            <a:endParaRPr lang="en-US" sz="2000" dirty="0"/>
          </a:p>
          <a:p>
            <a:r>
              <a:rPr lang="en-US" dirty="0" smtClean="0"/>
              <a:t>Setting up SSL is hard. People are terrible at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0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no evil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3112" cy="6781800"/>
          </a:xfrm>
        </p:spPr>
      </p:pic>
    </p:spTree>
    <p:extLst>
      <p:ext uri="{BB962C8B-B14F-4D97-AF65-F5344CB8AC3E}">
        <p14:creationId xmlns:p14="http://schemas.microsoft.com/office/powerpoint/2010/main" val="422961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 the weakest Certificate Authority</a:t>
            </a:r>
          </a:p>
          <a:p>
            <a:endParaRPr lang="en-US" sz="1000" dirty="0" smtClean="0"/>
          </a:p>
          <a:p>
            <a:r>
              <a:rPr lang="en-US" dirty="0" smtClean="0"/>
              <a:t>Attack browser implementations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 smtClean="0"/>
              <a:t>Magically notice a bug in a key generation library that leads you to discovering all the private keys on the Internet</a:t>
            </a:r>
          </a:p>
          <a:p>
            <a:endParaRPr lang="en-US" sz="1000" dirty="0" smtClean="0"/>
          </a:p>
          <a:p>
            <a:r>
              <a:rPr lang="en-US" dirty="0"/>
              <a:t>Attack the </a:t>
            </a:r>
            <a:r>
              <a:rPr lang="en-US" dirty="0" smtClean="0"/>
              <a:t>cryptographic primitives</a:t>
            </a:r>
            <a:endParaRPr lang="en-US" dirty="0"/>
          </a:p>
          <a:p>
            <a:pPr lvl="1"/>
            <a:r>
              <a:rPr lang="en-US" dirty="0"/>
              <a:t>Math is hard, let’s go shopping!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633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in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Lock icon</a:t>
            </a:r>
          </a:p>
          <a:p>
            <a:pPr lvl="1"/>
            <a:r>
              <a:rPr lang="en-US" dirty="0" smtClean="0"/>
              <a:t>HTTPS cert must be issued by a CA trusted by browser </a:t>
            </a:r>
          </a:p>
          <a:p>
            <a:pPr lvl="1"/>
            <a:r>
              <a:rPr lang="en-US" dirty="0" smtClean="0"/>
              <a:t>HTTPS cert is valid (e.g., not expired or revoked) </a:t>
            </a:r>
          </a:p>
          <a:p>
            <a:pPr lvl="1"/>
            <a:r>
              <a:rPr lang="en-US" dirty="0" err="1" smtClean="0"/>
              <a:t>CommonName</a:t>
            </a:r>
            <a:r>
              <a:rPr lang="en-US" dirty="0" smtClean="0"/>
              <a:t> in cert matches domain in URL</a:t>
            </a:r>
          </a:p>
          <a:p>
            <a:r>
              <a:rPr lang="en-US" dirty="0" smtClean="0"/>
              <a:t>Extended Validation (EV) certificates </a:t>
            </a:r>
          </a:p>
          <a:p>
            <a:pPr lvl="1"/>
            <a:r>
              <a:rPr lang="en-US" dirty="0" smtClean="0"/>
              <a:t>CA does extra work to verify identity -- expensive, but more secure </a:t>
            </a:r>
          </a:p>
          <a:p>
            <a:r>
              <a:rPr lang="en-US" dirty="0" smtClean="0"/>
              <a:t>Invalid certificate warnings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Attacking 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err="1" smtClean="0"/>
              <a:t>SSLstrip</a:t>
            </a:r>
            <a:r>
              <a:rPr lang="en-US" dirty="0" smtClean="0"/>
              <a:t> attack</a:t>
            </a:r>
          </a:p>
          <a:p>
            <a:pPr lvl="1"/>
            <a:r>
              <a:rPr lang="en-US" dirty="0" smtClean="0"/>
              <a:t>Proxy through the content w/o HTTPS</a:t>
            </a:r>
          </a:p>
          <a:p>
            <a:r>
              <a:rPr lang="en-US" dirty="0" smtClean="0"/>
              <a:t>Defense</a:t>
            </a:r>
          </a:p>
          <a:p>
            <a:pPr lvl="1"/>
            <a:r>
              <a:rPr lang="en-US" dirty="0" smtClean="0"/>
              <a:t>Default HTTPS for all web sites?</a:t>
            </a:r>
          </a:p>
          <a:p>
            <a:pPr lvl="1"/>
            <a:r>
              <a:rPr lang="en-US" dirty="0" smtClean="0"/>
              <a:t>HSTS (hypertext strict transport security): header says: always expect HTTPS, enforced by browsers.</a:t>
            </a:r>
          </a:p>
          <a:p>
            <a:pPr lvl="1"/>
            <a:r>
              <a:rPr lang="en-US" dirty="0" smtClean="0"/>
              <a:t>HTTPS Everywhere: browser extension</a:t>
            </a:r>
          </a:p>
          <a:p>
            <a:pPr lvl="1"/>
            <a:r>
              <a:rPr lang="en-US" dirty="0" smtClean="0"/>
              <a:t>EV: Extended Validation (compared to DV: Domain Validation)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Attacking site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Mixed Content attack -- Page loads over HTTPS but contains content over HTTP </a:t>
            </a:r>
          </a:p>
          <a:p>
            <a:pPr lvl="1"/>
            <a:r>
              <a:rPr lang="en-US" dirty="0" smtClean="0"/>
              <a:t>e.g. JavaScript, Flash</a:t>
            </a:r>
          </a:p>
          <a:p>
            <a:pPr lvl="1"/>
            <a:r>
              <a:rPr lang="en-US" dirty="0" smtClean="0"/>
              <a:t>Active attacker can tamper with HTTP content to hijack session</a:t>
            </a:r>
          </a:p>
          <a:p>
            <a:r>
              <a:rPr lang="en-US" dirty="0" smtClean="0"/>
              <a:t>Defense: Browser warnings: ["This page contains insecure content"],</a:t>
            </a:r>
          </a:p>
          <a:p>
            <a:pPr lvl="1"/>
            <a:r>
              <a:rPr lang="en-US" dirty="0" smtClean="0"/>
              <a:t>but inconsistent and often ignored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interface based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Invalid </a:t>
            </a:r>
            <a:r>
              <a:rPr lang="en-US" dirty="0" err="1" smtClean="0"/>
              <a:t>certs</a:t>
            </a:r>
            <a:endParaRPr lang="en-US" dirty="0" smtClean="0"/>
          </a:p>
          <a:p>
            <a:pPr lvl="1"/>
            <a:r>
              <a:rPr lang="en-US" dirty="0" smtClean="0"/>
              <a:t>Expired, Common Name != URL, unknown CA (e.g., self-signed) </a:t>
            </a:r>
          </a:p>
          <a:p>
            <a:r>
              <a:rPr lang="en-US" dirty="0" smtClean="0"/>
              <a:t>Defense:	 browser warnings, anti-usability to bypass…</a:t>
            </a:r>
          </a:p>
          <a:p>
            <a:r>
              <a:rPr lang="en-US" dirty="0" smtClean="0"/>
              <a:t>Picture-in-picture attack: spoof the user interface </a:t>
            </a:r>
          </a:p>
          <a:p>
            <a:pPr lvl="1"/>
            <a:r>
              <a:rPr lang="en-US" dirty="0" smtClean="0"/>
              <a:t>Attacker page draws fake browser window with lock icon</a:t>
            </a:r>
          </a:p>
          <a:p>
            <a:r>
              <a:rPr lang="en-US" dirty="0" smtClean="0"/>
              <a:t>Defense: individualized image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Attacking the PKI: CA compromise</a:t>
            </a:r>
            <a:br>
              <a:rPr lang="en-US" dirty="0" smtClean="0"/>
            </a:br>
            <a:r>
              <a:rPr lang="en-US" dirty="0" smtClean="0"/>
              <a:t>Example: </a:t>
            </a:r>
            <a:r>
              <a:rPr lang="en-US" dirty="0" err="1" smtClean="0"/>
              <a:t>DigiNotar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DigiNotar</a:t>
            </a:r>
            <a:r>
              <a:rPr lang="en-US" dirty="0" smtClean="0"/>
              <a:t> </a:t>
            </a:r>
            <a:r>
              <a:rPr lang="en-US" b="1" i="1" dirty="0" smtClean="0"/>
              <a:t>was</a:t>
            </a:r>
            <a:r>
              <a:rPr lang="en-US" dirty="0" smtClean="0"/>
              <a:t> a Dutch Certificate Authority</a:t>
            </a:r>
          </a:p>
          <a:p>
            <a:endParaRPr lang="en-US" sz="1500" dirty="0"/>
          </a:p>
          <a:p>
            <a:r>
              <a:rPr lang="en-US" dirty="0" smtClean="0"/>
              <a:t>On June 10, 2011, </a:t>
            </a:r>
            <a:r>
              <a:rPr lang="en-US" b="1" dirty="0" smtClean="0">
                <a:latin typeface="Consolas"/>
                <a:cs typeface="Consolas"/>
              </a:rPr>
              <a:t>*.</a:t>
            </a:r>
            <a:r>
              <a:rPr lang="en-US" b="1" dirty="0" err="1" smtClean="0">
                <a:latin typeface="Consolas"/>
                <a:cs typeface="Consolas"/>
              </a:rPr>
              <a:t>google.com</a:t>
            </a:r>
            <a:r>
              <a:rPr lang="en-US" b="1" dirty="0" smtClean="0">
                <a:latin typeface="Consolas"/>
                <a:cs typeface="Consolas"/>
              </a:rPr>
              <a:t> </a:t>
            </a:r>
            <a:r>
              <a:rPr lang="en-US" dirty="0" smtClean="0"/>
              <a:t>cert was issued to an attacker and subsequently used to orchestrate MITM attacks in Iran</a:t>
            </a:r>
          </a:p>
          <a:p>
            <a:endParaRPr lang="en-US" sz="1500" dirty="0"/>
          </a:p>
          <a:p>
            <a:r>
              <a:rPr lang="en-US" dirty="0" smtClean="0"/>
              <a:t>Nobody noticed the attack until someone found the certificate in the wild… and posted to </a:t>
            </a:r>
            <a:r>
              <a:rPr lang="en-US" i="1" dirty="0" err="1" smtClean="0"/>
              <a:t>pastebin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3222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 generates: </a:t>
            </a:r>
            <a:r>
              <a:rPr lang="en-US" dirty="0" err="1" smtClean="0"/>
              <a:t>SK_Bob</a:t>
            </a:r>
            <a:r>
              <a:rPr lang="en-US" dirty="0" smtClean="0"/>
              <a:t>, </a:t>
            </a:r>
            <a:r>
              <a:rPr lang="en-US" dirty="0" err="1" smtClean="0"/>
              <a:t>PK_Bob</a:t>
            </a:r>
            <a:endParaRPr lang="en-US" dirty="0" smtClean="0"/>
          </a:p>
          <a:p>
            <a:r>
              <a:rPr lang="en-US" dirty="0" smtClean="0"/>
              <a:t>Alice can </a:t>
            </a:r>
            <a:r>
              <a:rPr lang="en-US" dirty="0" smtClean="0">
                <a:solidFill>
                  <a:srgbClr val="3366FF"/>
                </a:solidFill>
              </a:rPr>
              <a:t>encrypt</a:t>
            </a:r>
            <a:r>
              <a:rPr lang="en-US" dirty="0" smtClean="0"/>
              <a:t> messages to Bob: 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PK_Bob</a:t>
            </a:r>
            <a:r>
              <a:rPr lang="en-US" dirty="0" smtClean="0"/>
              <a:t> encrypts messages, only Bob can decrypt</a:t>
            </a:r>
          </a:p>
          <a:p>
            <a:r>
              <a:rPr lang="en-US" dirty="0" smtClean="0"/>
              <a:t>Bob can </a:t>
            </a:r>
            <a:r>
              <a:rPr lang="en-US" dirty="0" smtClean="0">
                <a:solidFill>
                  <a:srgbClr val="3366FF"/>
                </a:solidFill>
              </a:rPr>
              <a:t>sign</a:t>
            </a:r>
            <a:r>
              <a:rPr lang="en-US" dirty="0" smtClean="0"/>
              <a:t> messages that Alice can verify: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SK_Bob</a:t>
            </a:r>
            <a:r>
              <a:rPr lang="en-US" dirty="0" smtClean="0"/>
              <a:t> signs message, anyone can verify</a:t>
            </a:r>
          </a:p>
          <a:p>
            <a:r>
              <a:rPr lang="en-US" dirty="0" smtClean="0"/>
              <a:t>What was the hard problem we haven’t yet solved about this?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DigiNotar</a:t>
            </a:r>
            <a:r>
              <a:rPr lang="en-US" dirty="0" smtClean="0"/>
              <a:t>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DigiNotar</a:t>
            </a:r>
            <a:r>
              <a:rPr lang="en-US" dirty="0"/>
              <a:t> </a:t>
            </a:r>
            <a:r>
              <a:rPr lang="en-US" dirty="0" smtClean="0"/>
              <a:t>later admitted that </a:t>
            </a:r>
            <a:r>
              <a:rPr lang="en-US" dirty="0"/>
              <a:t>dozens of fraudulent certificates </a:t>
            </a:r>
            <a:r>
              <a:rPr lang="en-US" dirty="0" smtClean="0"/>
              <a:t>were created</a:t>
            </a:r>
          </a:p>
          <a:p>
            <a:endParaRPr lang="en-US" sz="1600" dirty="0"/>
          </a:p>
          <a:p>
            <a:r>
              <a:rPr lang="en-US" dirty="0" smtClean="0"/>
              <a:t>Google, Microsoft, Apple and Mozilla all revoked the root </a:t>
            </a:r>
            <a:r>
              <a:rPr lang="en-US" dirty="0" err="1" smtClean="0"/>
              <a:t>Diginotar</a:t>
            </a:r>
            <a:r>
              <a:rPr lang="en-US" dirty="0" smtClean="0"/>
              <a:t> certificate</a:t>
            </a:r>
          </a:p>
          <a:p>
            <a:endParaRPr lang="en-US" sz="1500" dirty="0"/>
          </a:p>
          <a:p>
            <a:r>
              <a:rPr lang="en-US" dirty="0" smtClean="0"/>
              <a:t>Dutch Government took over </a:t>
            </a:r>
            <a:r>
              <a:rPr lang="en-US" dirty="0" err="1" smtClean="0"/>
              <a:t>Diginotar</a:t>
            </a:r>
            <a:endParaRPr lang="en-US" dirty="0" smtClean="0"/>
          </a:p>
          <a:p>
            <a:endParaRPr lang="en-US" sz="1500" dirty="0"/>
          </a:p>
          <a:p>
            <a:r>
              <a:rPr lang="en-US" dirty="0" err="1" smtClean="0"/>
              <a:t>Diginotar</a:t>
            </a:r>
            <a:r>
              <a:rPr lang="en-US" dirty="0" smtClean="0"/>
              <a:t> went bankrupt and died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5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Attacking the PKI: Hash collisions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3686"/>
            <a:ext cx="9144000" cy="5257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MD5 is known to be broken -- Can generate collisions</a:t>
            </a:r>
          </a:p>
          <a:p>
            <a:r>
              <a:rPr lang="en-US" sz="2800" dirty="0" smtClean="0"/>
              <a:t>In 2008, researchers showed that they could create a rogue CA certificate using an MD5 collision</a:t>
            </a:r>
          </a:p>
          <a:p>
            <a:r>
              <a:rPr lang="en-US" sz="2800" dirty="0" smtClean="0"/>
              <a:t>Attack: Make colliding messages A, B, with same MD5 hash:</a:t>
            </a:r>
          </a:p>
          <a:p>
            <a:pPr lvl="1"/>
            <a:r>
              <a:rPr lang="en-US" dirty="0" smtClean="0"/>
              <a:t>A: Site certificate: "</a:t>
            </a:r>
            <a:r>
              <a:rPr lang="en-US" dirty="0" err="1" smtClean="0"/>
              <a:t>cn</a:t>
            </a:r>
            <a:r>
              <a:rPr lang="en-US" dirty="0" smtClean="0"/>
              <a:t>=</a:t>
            </a:r>
            <a:r>
              <a:rPr lang="en-US" dirty="0" err="1" smtClean="0"/>
              <a:t>attack.com</a:t>
            </a:r>
            <a:r>
              <a:rPr lang="en-US" dirty="0" smtClean="0"/>
              <a:t>, </a:t>
            </a:r>
            <a:r>
              <a:rPr lang="en-US" dirty="0" err="1" smtClean="0"/>
              <a:t>pubkey</a:t>
            </a:r>
            <a:r>
              <a:rPr lang="en-US" dirty="0" smtClean="0"/>
              <a:t>=....”</a:t>
            </a:r>
          </a:p>
          <a:p>
            <a:pPr lvl="1"/>
            <a:r>
              <a:rPr lang="en-US" dirty="0" smtClean="0"/>
              <a:t>B: Delegated CA certificate: "</a:t>
            </a:r>
            <a:r>
              <a:rPr lang="en-US" dirty="0" err="1" smtClean="0"/>
              <a:t>pubkey</a:t>
            </a:r>
            <a:r>
              <a:rPr lang="en-US" dirty="0" smtClean="0"/>
              <a:t>=.... is allowed to sign </a:t>
            </a:r>
            <a:r>
              <a:rPr lang="en-US" dirty="0" err="1" smtClean="0"/>
              <a:t>certs</a:t>
            </a:r>
            <a:r>
              <a:rPr lang="en-US" dirty="0" smtClean="0"/>
              <a:t> for *”</a:t>
            </a:r>
          </a:p>
          <a:p>
            <a:pPr lvl="1"/>
            <a:r>
              <a:rPr lang="en-US" dirty="0" smtClean="0"/>
              <a:t>Get CA to sign A -- Signature is Sign(MD5(message))</a:t>
            </a:r>
          </a:p>
          <a:p>
            <a:pPr lvl="1"/>
            <a:r>
              <a:rPr lang="en-US" dirty="0" smtClean="0"/>
              <a:t>Signature also valid for B (same hash)</a:t>
            </a:r>
          </a:p>
          <a:p>
            <a:pPr lvl="1"/>
            <a:r>
              <a:rPr lang="en-US" sz="2800" dirty="0" smtClean="0"/>
              <a:t>Attacker is now a CA!</a:t>
            </a:r>
            <a:endParaRPr lang="en-US" dirty="0" smtClean="0"/>
          </a:p>
          <a:p>
            <a:pPr lvl="1"/>
            <a:r>
              <a:rPr lang="en-US" sz="2800" dirty="0" smtClean="0"/>
              <a:t>Make a cert for any site, browsers will accept it</a:t>
            </a:r>
          </a:p>
        </p:txBody>
      </p:sp>
    </p:spTree>
    <p:extLst>
      <p:ext uri="{BB962C8B-B14F-4D97-AF65-F5344CB8AC3E}">
        <p14:creationId xmlns:p14="http://schemas.microsoft.com/office/powerpoint/2010/main" val="265348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MD5 considered harmful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MD5 CA certificates still exist, but </a:t>
            </a:r>
            <a:r>
              <a:rPr lang="en-US" dirty="0" err="1" smtClean="0"/>
              <a:t>CAs</a:t>
            </a:r>
            <a:r>
              <a:rPr lang="en-US" dirty="0" smtClean="0"/>
              <a:t> have stopped signing certificates with them</a:t>
            </a:r>
          </a:p>
          <a:p>
            <a:pPr lvl="1"/>
            <a:r>
              <a:rPr lang="en-US" dirty="0" smtClean="0"/>
              <a:t>879,705 certificates still have MD5 signatures</a:t>
            </a:r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Attacking implementations:</a:t>
            </a:r>
            <a:br>
              <a:rPr lang="en-US" dirty="0" smtClean="0"/>
            </a:br>
            <a:r>
              <a:rPr lang="en-US" dirty="0" smtClean="0"/>
              <a:t>Null Termination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ASN.1 utilizes Pascal-style strings</a:t>
            </a:r>
          </a:p>
          <a:p>
            <a:endParaRPr lang="en-US" sz="1000" dirty="0"/>
          </a:p>
          <a:p>
            <a:r>
              <a:rPr lang="en-US" dirty="0" smtClean="0"/>
              <a:t>Web browsers utilize use C-style strings</a:t>
            </a:r>
          </a:p>
          <a:p>
            <a:endParaRPr lang="en-US" sz="1000" dirty="0"/>
          </a:p>
          <a:p>
            <a:r>
              <a:rPr lang="en-US" dirty="0" smtClean="0"/>
              <a:t>Announced by Moxie in 2009</a:t>
            </a:r>
          </a:p>
          <a:p>
            <a:pPr marL="0" indent="0">
              <a:buNone/>
            </a:pPr>
            <a:endParaRPr lang="en-US" sz="4000" b="1" dirty="0" smtClean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21929" y="4488698"/>
            <a:ext cx="57567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gmail.com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\0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.badguy.com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010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Null Termination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539"/>
            <a:ext cx="8229600" cy="5673947"/>
          </a:xfrm>
        </p:spPr>
        <p:txBody>
          <a:bodyPr>
            <a:normAutofit fontScale="77500" lnSpcReduction="20000"/>
          </a:bodyPr>
          <a:lstStyle/>
          <a:p>
            <a:r>
              <a:rPr lang="en-US" sz="3613" dirty="0" smtClean="0">
                <a:hlinkClick r:id="rId2"/>
              </a:rPr>
              <a:t>www.attacker.com</a:t>
            </a:r>
            <a:endParaRPr lang="en-US" sz="3613" dirty="0" smtClean="0"/>
          </a:p>
          <a:p>
            <a:pPr lvl="1"/>
            <a:r>
              <a:rPr lang="en-US" dirty="0" smtClean="0"/>
              <a:t>[</a:t>
            </a:r>
            <a:r>
              <a:rPr lang="en-US" dirty="0" err="1" smtClean="0"/>
              <a:t>CAs</a:t>
            </a:r>
            <a:r>
              <a:rPr lang="en-US" dirty="0" smtClean="0"/>
              <a:t> verify cert by looking up who owns the last part of the domain via DNS record]</a:t>
            </a:r>
          </a:p>
          <a:p>
            <a:pPr lvl="1"/>
            <a:r>
              <a:rPr lang="en-US" dirty="0" smtClean="0"/>
              <a:t>emails "</a:t>
            </a:r>
            <a:r>
              <a:rPr lang="en-US" dirty="0" err="1" smtClean="0"/>
              <a:t>webmaster@attack.com</a:t>
            </a:r>
            <a:r>
              <a:rPr lang="en-US" dirty="0" smtClean="0"/>
              <a:t>" --&gt; "Click here to validate cert request”</a:t>
            </a:r>
          </a:p>
          <a:p>
            <a:r>
              <a:rPr lang="en-US" sz="3613" dirty="0" smtClean="0"/>
              <a:t>x.509 </a:t>
            </a:r>
            <a:r>
              <a:rPr lang="en-US" sz="3613" dirty="0" err="1" smtClean="0"/>
              <a:t>certs</a:t>
            </a:r>
            <a:r>
              <a:rPr lang="en-US" sz="3613" dirty="0" smtClean="0"/>
              <a:t> encode CN field as a Pascal string (</a:t>
            </a:r>
            <a:r>
              <a:rPr lang="en-US" sz="3613" dirty="0" err="1" smtClean="0"/>
              <a:t>length+data</a:t>
            </a:r>
            <a:r>
              <a:rPr lang="en-US" sz="3613" dirty="0" smtClean="0"/>
              <a:t>)</a:t>
            </a:r>
          </a:p>
          <a:p>
            <a:r>
              <a:rPr lang="en-US" sz="3613" dirty="0" smtClean="0"/>
              <a:t>Browsers copy it into a C string (data+\0) </a:t>
            </a:r>
          </a:p>
          <a:p>
            <a:r>
              <a:rPr lang="en-US" sz="3613" dirty="0" smtClean="0"/>
              <a:t>What if CA contains "\0"? </a:t>
            </a:r>
            <a:endParaRPr lang="en-US" dirty="0" smtClean="0"/>
          </a:p>
          <a:p>
            <a:pPr lvl="1"/>
            <a:r>
              <a:rPr lang="en-US" sz="3097" dirty="0" smtClean="0">
                <a:hlinkClick r:id="rId3"/>
              </a:rPr>
              <a:t>www.paypal.com\0.attacker.com</a:t>
            </a:r>
            <a:r>
              <a:rPr lang="en-US" sz="3097" dirty="0" smtClean="0"/>
              <a:t>?</a:t>
            </a:r>
          </a:p>
          <a:p>
            <a:pPr lvl="1"/>
            <a:r>
              <a:rPr lang="en-US" sz="3097" dirty="0" smtClean="0"/>
              <a:t>CA contacts "</a:t>
            </a:r>
            <a:r>
              <a:rPr lang="en-US" sz="3097" dirty="0" err="1" smtClean="0"/>
              <a:t>attacker.com</a:t>
            </a:r>
            <a:r>
              <a:rPr lang="en-US" sz="3097" dirty="0" smtClean="0"/>
              <a:t>" to verify (last part of domain name)</a:t>
            </a:r>
          </a:p>
          <a:p>
            <a:pPr lvl="1"/>
            <a:r>
              <a:rPr lang="en-US" sz="3097" dirty="0" smtClean="0"/>
              <a:t>Browsers copy to C string, terminates at "\0" -- see only </a:t>
            </a:r>
            <a:r>
              <a:rPr lang="en-US" sz="3097" dirty="0" err="1" smtClean="0"/>
              <a:t>paypal.com</a:t>
            </a:r>
            <a:r>
              <a:rPr lang="en-US" sz="3097" dirty="0" smtClean="0"/>
              <a:t> </a:t>
            </a:r>
          </a:p>
          <a:p>
            <a:pPr lvl="1"/>
            <a:r>
              <a:rPr lang="en-US" sz="3097" dirty="0" smtClean="0"/>
              <a:t>Attacker now has a cert that works for </a:t>
            </a:r>
            <a:r>
              <a:rPr lang="en-US" sz="3097" dirty="0" err="1" smtClean="0"/>
              <a:t>Paypal</a:t>
            </a:r>
            <a:r>
              <a:rPr lang="en-US" sz="3097" dirty="0" smtClean="0"/>
              <a:t>! </a:t>
            </a:r>
            <a:endParaRPr lang="en-US" sz="3097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implementation-based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fail, Feb. 2014 (Apple SSL bug; skipped certificate check for almost a year!)</a:t>
            </a:r>
          </a:p>
          <a:p>
            <a:r>
              <a:rPr lang="en-US" dirty="0" err="1" smtClean="0"/>
              <a:t>Heartbleed</a:t>
            </a:r>
            <a:r>
              <a:rPr lang="en-US" dirty="0" smtClean="0"/>
              <a:t>, April 2014 (</a:t>
            </a:r>
            <a:r>
              <a:rPr lang="en-US" dirty="0" err="1" smtClean="0"/>
              <a:t>OpenSSL</a:t>
            </a:r>
            <a:r>
              <a:rPr lang="en-US" dirty="0" smtClean="0"/>
              <a:t> bug; leaked data, possibly including private key!)</a:t>
            </a:r>
          </a:p>
          <a:p>
            <a:r>
              <a:rPr lang="en-US" dirty="0" smtClean="0"/>
              <a:t>Mozilla </a:t>
            </a:r>
            <a:r>
              <a:rPr lang="en-US" dirty="0" err="1" smtClean="0"/>
              <a:t>BERserk</a:t>
            </a:r>
            <a:r>
              <a:rPr lang="en-US" dirty="0" smtClean="0"/>
              <a:t> vulnerability, Oct 2014 (Bug in verifying cert signatures, allowed spoofing certs, probably since the beginning….!)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HTTPS!  It’s so much better than nothing .</a:t>
            </a:r>
          </a:p>
          <a:p>
            <a:r>
              <a:rPr lang="en-US" dirty="0" smtClean="0"/>
              <a:t>SSL keeps breaking.  Use it, but don't rely on it exclusively.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/>
              <a:t>This public key with SHA-256 hash (XXX) belongs to the site (name, e.g., </a:t>
            </a:r>
            <a:r>
              <a:rPr lang="en-US" dirty="0" err="1" smtClean="0"/>
              <a:t>Amazon.com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Signed by a trusted authority (digital signature)</a:t>
            </a:r>
          </a:p>
          <a:p>
            <a:r>
              <a:rPr lang="en-US" dirty="0" smtClean="0"/>
              <a:t>Your browsers (e.g., Firefox, Chrome) trust a specific set of </a:t>
            </a:r>
            <a:r>
              <a:rPr lang="en-US" dirty="0" err="1" smtClean="0"/>
              <a:t>CAs</a:t>
            </a:r>
            <a:r>
              <a:rPr lang="en-US" dirty="0" smtClean="0"/>
              <a:t> as root </a:t>
            </a:r>
            <a:r>
              <a:rPr lang="en-US" dirty="0" err="1" smtClean="0"/>
              <a:t>CAs</a:t>
            </a:r>
            <a:endParaRPr lang="en-US" dirty="0" smtClean="0"/>
          </a:p>
          <a:p>
            <a:pPr lvl="1"/>
            <a:r>
              <a:rPr lang="en-US" dirty="0" smtClean="0"/>
              <a:t>Shipped with the public keys of the root </a:t>
            </a:r>
            <a:r>
              <a:rPr lang="en-US" dirty="0" err="1" smtClean="0"/>
              <a:t>CAs</a:t>
            </a:r>
            <a:endParaRPr lang="en-US" dirty="0" smtClean="0"/>
          </a:p>
          <a:p>
            <a:pPr lvl="1"/>
            <a:r>
              <a:rPr lang="en-US" dirty="0" smtClean="0"/>
              <a:t>Why do we need more than 1?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194"/>
            <a:ext cx="8229600" cy="56298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How does Alice (web browser) obtain </a:t>
            </a:r>
            <a:r>
              <a:rPr lang="en-US" dirty="0" err="1" smtClean="0"/>
              <a:t>PK_Bob</a:t>
            </a:r>
            <a:r>
              <a:rPr lang="en-US" dirty="0" smtClean="0"/>
              <a:t>?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Browser (Alice)		Server (Bob)			Certificate Authority (CA)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				[Think of like a notary]</a:t>
            </a:r>
          </a:p>
          <a:p>
            <a:pPr>
              <a:buNone/>
            </a:pPr>
            <a:r>
              <a:rPr lang="en-US" dirty="0" smtClean="0"/>
              <a:t>(Knows PK_CA)								(Keeps SK_CA Secret)</a:t>
            </a:r>
          </a:p>
          <a:p>
            <a:pPr>
              <a:buNone/>
            </a:pPr>
            <a:r>
              <a:rPr lang="en-US" dirty="0" smtClean="0"/>
              <a:t>						1. Choose (SK,PK)</a:t>
            </a:r>
          </a:p>
          <a:p>
            <a:pPr>
              <a:buNone/>
            </a:pPr>
            <a:r>
              <a:rPr lang="en-US" dirty="0" smtClean="0"/>
              <a:t>						--- PK and proof he is "Bob" --&gt;</a:t>
            </a:r>
          </a:p>
          <a:p>
            <a:pPr>
              <a:buNone/>
            </a:pPr>
            <a:r>
              <a:rPr lang="en-US" dirty="0" smtClean="0"/>
              <a:t>												2. Checks proof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&lt;-- Signs certificate with SK_CA ----</a:t>
            </a:r>
            <a:br>
              <a:rPr lang="en-US" dirty="0" smtClean="0"/>
            </a:br>
            <a:r>
              <a:rPr lang="en-US" dirty="0" smtClean="0"/>
              <a:t>							"Bob's key is PK -- Signed, CA"</a:t>
            </a:r>
          </a:p>
          <a:p>
            <a:pPr>
              <a:buNone/>
            </a:pPr>
            <a:r>
              <a:rPr lang="en-US" dirty="0" smtClean="0"/>
              <a:t>						3. Keeps cert on file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&lt;-- Sends cert to Alice ----</a:t>
            </a:r>
            <a:br>
              <a:rPr lang="en-US" dirty="0" smtClean="0"/>
            </a:br>
            <a:r>
              <a:rPr lang="en-US" dirty="0" smtClean="0"/>
              <a:t>			"Bob's key is PK -- Signed, CA”</a:t>
            </a:r>
          </a:p>
          <a:p>
            <a:pPr>
              <a:buNone/>
            </a:pPr>
            <a:r>
              <a:rPr lang="en-US" dirty="0" smtClean="0"/>
              <a:t>4. Verifies signature on cert.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How is identity verification done?  </a:t>
            </a:r>
          </a:p>
          <a:p>
            <a:pPr lvl="1"/>
            <a:r>
              <a:rPr lang="en-US" dirty="0" smtClean="0"/>
              <a:t>Typically ’DV’ (domain verification) – just an email based challenge to the address in the domain registration records (Or some default email address); minimally secure.</a:t>
            </a:r>
          </a:p>
          <a:p>
            <a:r>
              <a:rPr lang="en-US" dirty="0" smtClean="0"/>
              <a:t>	Cert has expiration date (e.g., one year ahead) [-- Why?]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invalidate certificates?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Expiration date of </a:t>
            </a:r>
            <a:r>
              <a:rPr lang="en-US" dirty="0" err="1" smtClean="0"/>
              <a:t>certs</a:t>
            </a:r>
            <a:endParaRPr lang="en-US" dirty="0" smtClean="0"/>
          </a:p>
          <a:p>
            <a:r>
              <a:rPr lang="en-US" dirty="0" smtClean="0"/>
              <a:t>Certificate invalidation</a:t>
            </a:r>
          </a:p>
          <a:p>
            <a:r>
              <a:rPr lang="en-US" dirty="0" smtClean="0"/>
              <a:t>What happens if a </a:t>
            </a:r>
            <a:r>
              <a:rPr lang="en-US" dirty="0" err="1" smtClean="0"/>
              <a:t>CA’s</a:t>
            </a:r>
            <a:r>
              <a:rPr lang="en-US" dirty="0" smtClean="0"/>
              <a:t> secret key is leaked?</a:t>
            </a:r>
          </a:p>
          <a:p>
            <a:pPr lvl="1"/>
            <a:r>
              <a:rPr lang="en-US" dirty="0" smtClean="0"/>
              <a:t>Can we trust the old </a:t>
            </a:r>
            <a:r>
              <a:rPr lang="en-US" dirty="0" err="1" smtClean="0"/>
              <a:t>certs</a:t>
            </a:r>
            <a:r>
              <a:rPr lang="en-US" dirty="0" smtClean="0"/>
              <a:t> from that CA?</a:t>
            </a:r>
          </a:p>
          <a:p>
            <a:r>
              <a:rPr lang="en-US" dirty="0" smtClean="0"/>
              <a:t>Interesting fact:</a:t>
            </a:r>
          </a:p>
          <a:p>
            <a:pPr lvl="1"/>
            <a:r>
              <a:rPr lang="en-US" dirty="0" smtClean="0"/>
              <a:t>Google has instrumented Chrome such that when it observes a certificate for </a:t>
            </a:r>
            <a:r>
              <a:rPr lang="en-US" dirty="0" err="1" smtClean="0"/>
              <a:t>Google.com</a:t>
            </a:r>
            <a:r>
              <a:rPr lang="en-US" dirty="0" smtClean="0"/>
              <a:t> that it doesn’t recognize, it panics…. (has happened several times)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Self-signed Certificates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Issuer signs their own certificate</a:t>
            </a:r>
          </a:p>
          <a:p>
            <a:pPr lvl="1"/>
            <a:r>
              <a:rPr lang="en-US" dirty="0" smtClean="0"/>
              <a:t>A loop in the owner and signer</a:t>
            </a:r>
          </a:p>
          <a:p>
            <a:r>
              <a:rPr lang="en-US" dirty="0" smtClean="0"/>
              <a:t>Avoid CA fees, useful for testing</a:t>
            </a:r>
          </a:p>
          <a:p>
            <a:r>
              <a:rPr lang="en-US" dirty="0" smtClean="0"/>
              <a:t>Browsers display warnings that users have to override</a:t>
            </a:r>
          </a:p>
          <a:p>
            <a:r>
              <a:rPr lang="en-US" dirty="0" smtClean="0"/>
              <a:t>Protects only against passive attacker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13262</TotalTime>
  <Words>2774</Words>
  <Application>Microsoft Macintosh PowerPoint</Application>
  <PresentationFormat>On-screen Show (4:3)</PresentationFormat>
  <Paragraphs>510</Paragraphs>
  <Slides>46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Lecture 9 – The SSL/TLS protocol, attacks and defenses</vt:lpstr>
      <vt:lpstr>Security on the web </vt:lpstr>
      <vt:lpstr>Threat model</vt:lpstr>
      <vt:lpstr>Public-key cryptography</vt:lpstr>
      <vt:lpstr>Certificates</vt:lpstr>
      <vt:lpstr>Certificates</vt:lpstr>
      <vt:lpstr>Certificates verification</vt:lpstr>
      <vt:lpstr>How to invalidate certificates?</vt:lpstr>
      <vt:lpstr>Self-signed Certificates </vt:lpstr>
      <vt:lpstr>Question</vt:lpstr>
      <vt:lpstr>Exercise</vt:lpstr>
      <vt:lpstr>How do we translate?</vt:lpstr>
      <vt:lpstr>How do we translate?</vt:lpstr>
      <vt:lpstr>How do we translate?</vt:lpstr>
      <vt:lpstr>Case Study: SSL/TLS</vt:lpstr>
      <vt:lpstr>Where does TLS live?</vt:lpstr>
      <vt:lpstr>Goals</vt:lpstr>
      <vt:lpstr>PowerPoint Presentation</vt:lpstr>
      <vt:lpstr>PowerPoint Presentation</vt:lpstr>
      <vt:lpstr>PowerPoint Presentation</vt:lpstr>
      <vt:lpstr>Cipher Suites</vt:lpstr>
      <vt:lpstr>PowerPoint Presentation</vt:lpstr>
      <vt:lpstr>HTTPS key exchange</vt:lpstr>
      <vt:lpstr>PowerPoint Presentation</vt:lpstr>
      <vt:lpstr>PowerPoint Presentation</vt:lpstr>
      <vt:lpstr>SSL Certificates</vt:lpstr>
      <vt:lpstr>X509 Certificates</vt:lpstr>
      <vt:lpstr>Certificate Chains</vt:lpstr>
      <vt:lpstr>Certificate Chains</vt:lpstr>
      <vt:lpstr>Certificate Authority Ecosystem</vt:lpstr>
      <vt:lpstr>Immediate Concerns</vt:lpstr>
      <vt:lpstr>Getting a Certificate</vt:lpstr>
      <vt:lpstr>Google no evil</vt:lpstr>
      <vt:lpstr>Attack Vectors</vt:lpstr>
      <vt:lpstr>SSL in the browser</vt:lpstr>
      <vt:lpstr>Attacking site design</vt:lpstr>
      <vt:lpstr>Attacking site design</vt:lpstr>
      <vt:lpstr>UI interface based attacks</vt:lpstr>
      <vt:lpstr>Attacking the PKI: CA compromise Example: DigiNotar</vt:lpstr>
      <vt:lpstr>DigiNotar Contd.</vt:lpstr>
      <vt:lpstr>Attacking the PKI: Hash collisions</vt:lpstr>
      <vt:lpstr>MD5 considered harmful</vt:lpstr>
      <vt:lpstr>Attacking implementations: Null Termination Attack</vt:lpstr>
      <vt:lpstr>Null Termination Attack</vt:lpstr>
      <vt:lpstr>Other implementation-based attacks</vt:lpstr>
      <vt:lpstr>Take aways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Bailey</dc:creator>
  <cp:lastModifiedBy>Michael</cp:lastModifiedBy>
  <cp:revision>182</cp:revision>
  <cp:lastPrinted>2015-02-09T17:52:29Z</cp:lastPrinted>
  <dcterms:created xsi:type="dcterms:W3CDTF">2015-01-31T23:53:18Z</dcterms:created>
  <dcterms:modified xsi:type="dcterms:W3CDTF">2015-09-23T20:16:41Z</dcterms:modified>
</cp:coreProperties>
</file>