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9"/>
  </p:notesMasterIdLst>
  <p:handoutMasterIdLst>
    <p:handoutMasterId r:id="rId60"/>
  </p:handoutMasterIdLst>
  <p:sldIdLst>
    <p:sldId id="277" r:id="rId2"/>
    <p:sldId id="325" r:id="rId3"/>
    <p:sldId id="278" r:id="rId4"/>
    <p:sldId id="279" r:id="rId5"/>
    <p:sldId id="323" r:id="rId6"/>
    <p:sldId id="324" r:id="rId7"/>
    <p:sldId id="280" r:id="rId8"/>
    <p:sldId id="281" r:id="rId9"/>
    <p:sldId id="347" r:id="rId10"/>
    <p:sldId id="336" r:id="rId11"/>
    <p:sldId id="338" r:id="rId12"/>
    <p:sldId id="345" r:id="rId13"/>
    <p:sldId id="339" r:id="rId14"/>
    <p:sldId id="341" r:id="rId15"/>
    <p:sldId id="342" r:id="rId16"/>
    <p:sldId id="343" r:id="rId17"/>
    <p:sldId id="344" r:id="rId18"/>
    <p:sldId id="318" r:id="rId19"/>
    <p:sldId id="283" r:id="rId20"/>
    <p:sldId id="284" r:id="rId21"/>
    <p:sldId id="285" r:id="rId22"/>
    <p:sldId id="286" r:id="rId23"/>
    <p:sldId id="287" r:id="rId24"/>
    <p:sldId id="326" r:id="rId25"/>
    <p:sldId id="329" r:id="rId26"/>
    <p:sldId id="348" r:id="rId27"/>
    <p:sldId id="293" r:id="rId28"/>
    <p:sldId id="349" r:id="rId29"/>
    <p:sldId id="346" r:id="rId30"/>
    <p:sldId id="295" r:id="rId31"/>
    <p:sldId id="296" r:id="rId32"/>
    <p:sldId id="297" r:id="rId33"/>
    <p:sldId id="298" r:id="rId34"/>
    <p:sldId id="299" r:id="rId35"/>
    <p:sldId id="300" r:id="rId36"/>
    <p:sldId id="301" r:id="rId37"/>
    <p:sldId id="302" r:id="rId38"/>
    <p:sldId id="303" r:id="rId39"/>
    <p:sldId id="304" r:id="rId40"/>
    <p:sldId id="333" r:id="rId41"/>
    <p:sldId id="305" r:id="rId42"/>
    <p:sldId id="306" r:id="rId43"/>
    <p:sldId id="307" r:id="rId44"/>
    <p:sldId id="308" r:id="rId45"/>
    <p:sldId id="334" r:id="rId46"/>
    <p:sldId id="309" r:id="rId47"/>
    <p:sldId id="327" r:id="rId48"/>
    <p:sldId id="310" r:id="rId49"/>
    <p:sldId id="311" r:id="rId50"/>
    <p:sldId id="330" r:id="rId51"/>
    <p:sldId id="312" r:id="rId52"/>
    <p:sldId id="332" r:id="rId53"/>
    <p:sldId id="328" r:id="rId54"/>
    <p:sldId id="313" r:id="rId55"/>
    <p:sldId id="269" r:id="rId56"/>
    <p:sldId id="274" r:id="rId57"/>
    <p:sldId id="275" r:id="rId5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hiddenSlides="1"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88" autoAdjust="0"/>
  </p:normalViewPr>
  <p:slideViewPr>
    <p:cSldViewPr snapToGrid="0" snapToObjects="1">
      <p:cViewPr varScale="1">
        <p:scale>
          <a:sx n="125" d="100"/>
          <a:sy n="125" d="100"/>
        </p:scale>
        <p:origin x="-3656" y="-96"/>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interSettings" Target="printerSettings/printerSettings1.bin"/><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9CB2C89-668B-584F-89CD-93298C1F09F0}" type="datetimeFigureOut">
              <a:rPr lang="en-US" smtClean="0"/>
              <a:t>9/27/16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D6C54F8-3800-C34B-A3AC-A34AD2BED8C8}" type="slidenum">
              <a:rPr lang="en-US" smtClean="0"/>
              <a:t>‹#›</a:t>
            </a:fld>
            <a:endParaRPr lang="en-US"/>
          </a:p>
        </p:txBody>
      </p:sp>
    </p:spTree>
    <p:extLst>
      <p:ext uri="{BB962C8B-B14F-4D97-AF65-F5344CB8AC3E}">
        <p14:creationId xmlns:p14="http://schemas.microsoft.com/office/powerpoint/2010/main" val="3768668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870131A-9846-7D42-9078-5836BA2067C9}" type="datetimeFigureOut">
              <a:rPr lang="en-US" smtClean="0"/>
              <a:t>9/27/16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0E9084-223B-3047-95F9-67D63DD55ADD}" type="slidenum">
              <a:rPr lang="en-US" smtClean="0"/>
              <a:t>‹#›</a:t>
            </a:fld>
            <a:endParaRPr lang="en-US"/>
          </a:p>
        </p:txBody>
      </p:sp>
    </p:spTree>
    <p:extLst>
      <p:ext uri="{BB962C8B-B14F-4D97-AF65-F5344CB8AC3E}">
        <p14:creationId xmlns:p14="http://schemas.microsoft.com/office/powerpoint/2010/main" val="24201833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Axle" TargetMode="External"/><Relationship Id="rId4" Type="http://schemas.openxmlformats.org/officeDocument/2006/relationships/hyperlink" Target="https://en.wikipedia.org/wiki/Key_(cryptography)" TargetMode="External"/><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 Id="rId3" Type="http://schemas.openxmlformats.org/officeDocument/2006/relationships/hyperlink" Target="https://en.wikipedia.org/wiki/Pseudorandomnes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 Id="rId3" Type="http://schemas.openxmlformats.org/officeDocument/2006/relationships/hyperlink" Target="http://www.nytimes.com/1990/01/09/science/in-shuffling-cards-7-is-winning-number.html" TargetMode="Externa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en.wikipedia.org/wiki/Triple_DES" TargetMode="External"/><Relationship Id="rId4" Type="http://schemas.openxmlformats.org/officeDocument/2006/relationships/hyperlink" Target="https://en.wikipedia.org/wiki/Meet-in-the-middle_attack%23cite_note-3" TargetMode="External"/><Relationship Id="rId5" Type="http://schemas.openxmlformats.org/officeDocument/2006/relationships/hyperlink" Target="https://en.wikipedia.org/wiki/Meet-in-the-middle_attack%23cite_note-4" TargetMode="External"/><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s://en.wikipedia.org/wiki/Bomb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Blaise</a:t>
            </a:r>
            <a:r>
              <a:rPr lang="en-US" dirty="0" smtClean="0"/>
              <a:t> de </a:t>
            </a:r>
            <a:r>
              <a:rPr lang="en-US" dirty="0" err="1" smtClean="0"/>
              <a:t>Vigenere</a:t>
            </a:r>
            <a:r>
              <a:rPr lang="en-US" dirty="0" smtClean="0"/>
              <a:t>,</a:t>
            </a:r>
            <a:r>
              <a:rPr lang="en-US" baseline="0" dirty="0" smtClean="0"/>
              <a:t> diplomat who served Charles IX. (1500s)</a:t>
            </a:r>
          </a:p>
          <a:p>
            <a:r>
              <a:rPr lang="en-US" baseline="0" dirty="0" smtClean="0"/>
              <a:t>Repeatedly add key into the plaintext</a:t>
            </a:r>
            <a:endParaRPr lang="en-US" dirty="0" smtClean="0"/>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C = P + K mod 26</a:t>
            </a:r>
            <a:endParaRPr lang="en-US" dirty="0" smtClean="0"/>
          </a:p>
          <a:p>
            <a:endParaRPr lang="en-US" dirty="0" smtClean="0"/>
          </a:p>
          <a:p>
            <a:r>
              <a:rPr lang="en-US" dirty="0" smtClean="0"/>
              <a:t>(read plaintext letter from column, key from row;</a:t>
            </a:r>
            <a:r>
              <a:rPr lang="en-US" baseline="0" dirty="0" smtClean="0"/>
              <a:t> or vice versa</a:t>
            </a:r>
            <a:r>
              <a:rPr lang="en-US" dirty="0" smtClean="0"/>
              <a:t>)</a:t>
            </a:r>
          </a:p>
          <a:p>
            <a:endParaRPr lang="en-US" dirty="0" smtClean="0"/>
          </a:p>
          <a:p>
            <a:r>
              <a:rPr lang="en-US" dirty="0" err="1" smtClean="0"/>
              <a:t>ciphermachines.com</a:t>
            </a:r>
            <a:endParaRPr lang="en-US" dirty="0" smtClean="0"/>
          </a:p>
          <a:p>
            <a:endParaRPr lang="en-US" dirty="0" smtClean="0"/>
          </a:p>
          <a:p>
            <a:r>
              <a:rPr lang="en-US" dirty="0" smtClean="0"/>
              <a:t>“the undecipherable</a:t>
            </a:r>
            <a:r>
              <a:rPr lang="en-US" baseline="0" dirty="0" smtClean="0"/>
              <a:t> cipher”</a:t>
            </a:r>
          </a:p>
          <a:p>
            <a:endParaRPr lang="en-US" baseline="0" dirty="0" smtClean="0"/>
          </a:p>
          <a:p>
            <a:pPr marL="228600" indent="-228600">
              <a:buAutoNum type="arabicPeriod"/>
            </a:pPr>
            <a:r>
              <a:rPr lang="en-US" baseline="0" dirty="0" smtClean="0"/>
              <a:t>Stretch the key by repeating it</a:t>
            </a:r>
          </a:p>
          <a:p>
            <a:pPr marL="228600" indent="-228600">
              <a:buAutoNum type="arabicPeriod"/>
            </a:pPr>
            <a:r>
              <a:rPr lang="en-US" baseline="0" dirty="0" smtClean="0"/>
              <a:t>shift each plaintext letter by the amount given by the corresponding letter of the key stream (A = no shift, B = 1 letter, etc.)</a:t>
            </a:r>
            <a:endParaRPr lang="en-US" dirty="0" smtClean="0"/>
          </a:p>
          <a:p>
            <a:endParaRPr lang="en-US" dirty="0" smtClean="0"/>
          </a:p>
          <a:p>
            <a:r>
              <a:rPr lang="en-US" dirty="0" smtClean="0"/>
              <a:t>Today it is trivial to crack.</a:t>
            </a:r>
            <a:r>
              <a:rPr lang="en-US" baseline="0" dirty="0" smtClean="0"/>
              <a:t> In the computer era, much of the ancient wisdom on ciphers has been rendered naïve. </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170383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Charles Babbage</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How</a:t>
            </a:r>
            <a:r>
              <a:rPr lang="en-US" baseline="0" dirty="0" smtClean="0"/>
              <a:t> to break:</a:t>
            </a:r>
          </a:p>
          <a:p>
            <a:pPr marL="228600" indent="-228600">
              <a:buFont typeface="+mj-lt"/>
              <a:buAutoNum type="arabicPeriod"/>
            </a:pPr>
            <a:r>
              <a:rPr lang="en-US" dirty="0" smtClean="0"/>
              <a:t>First, determine key length. To do this,</a:t>
            </a:r>
            <a:r>
              <a:rPr lang="en-US" baseline="0" dirty="0" smtClean="0"/>
              <a:t> look at letters a distance </a:t>
            </a:r>
            <a:r>
              <a:rPr lang="en-US" sz="1200" b="0" i="0" kern="1200" dirty="0" smtClean="0">
                <a:solidFill>
                  <a:schemeClr val="tx1"/>
                </a:solidFill>
                <a:effectLst/>
                <a:latin typeface="+mn-lt"/>
                <a:ea typeface="+mn-ea"/>
                <a:cs typeface="+mn-cs"/>
              </a:rPr>
              <a:t>ℓ apart, for each ℓ. If ℓ is different from the key length, the histogram</a:t>
            </a:r>
            <a:r>
              <a:rPr lang="en-US" sz="1200" b="0" i="0" kern="1200" baseline="0" dirty="0" smtClean="0">
                <a:solidFill>
                  <a:schemeClr val="tx1"/>
                </a:solidFill>
                <a:effectLst/>
                <a:latin typeface="+mn-lt"/>
                <a:ea typeface="+mn-ea"/>
                <a:cs typeface="+mn-cs"/>
              </a:rPr>
              <a:t> of letters will be somewhat evenly distributed. If </a:t>
            </a:r>
            <a:r>
              <a:rPr lang="en-US" sz="1200" b="0" i="0" kern="1200" dirty="0" smtClean="0">
                <a:solidFill>
                  <a:schemeClr val="tx1"/>
                </a:solidFill>
                <a:effectLst/>
                <a:latin typeface="+mn-lt"/>
                <a:ea typeface="+mn-ea"/>
                <a:cs typeface="+mn-cs"/>
              </a:rPr>
              <a:t>ℓ equals the key length, it will be highly uneven, as in</a:t>
            </a:r>
            <a:r>
              <a:rPr lang="en-US" sz="1200" b="0" i="0" kern="1200" baseline="0" dirty="0" smtClean="0">
                <a:solidFill>
                  <a:schemeClr val="tx1"/>
                </a:solidFill>
                <a:effectLst/>
                <a:latin typeface="+mn-lt"/>
                <a:ea typeface="+mn-ea"/>
                <a:cs typeface="+mn-cs"/>
              </a:rPr>
              <a:t> the slide.</a:t>
            </a:r>
          </a:p>
          <a:p>
            <a:pPr marL="228600" indent="-228600">
              <a:buFont typeface="+mj-lt"/>
              <a:buAutoNum type="arabicPeriod"/>
            </a:pPr>
            <a:r>
              <a:rPr lang="en-US" dirty="0" smtClean="0"/>
              <a:t>After finding the correct </a:t>
            </a:r>
            <a:r>
              <a:rPr lang="en-US" sz="1200" b="0" i="0" kern="1200" dirty="0" smtClean="0">
                <a:solidFill>
                  <a:schemeClr val="tx1"/>
                </a:solidFill>
                <a:effectLst/>
                <a:latin typeface="+mn-lt"/>
                <a:ea typeface="+mn-ea"/>
                <a:cs typeface="+mn-cs"/>
              </a:rPr>
              <a:t>ℓ</a:t>
            </a:r>
            <a:r>
              <a:rPr lang="en-US" dirty="0" smtClean="0"/>
              <a:t>,</a:t>
            </a:r>
            <a:r>
              <a:rPr lang="en-US" baseline="0" dirty="0" smtClean="0"/>
              <a:t> </a:t>
            </a:r>
            <a:r>
              <a:rPr lang="en-US" dirty="0" smtClean="0"/>
              <a:t>do separate frequency</a:t>
            </a:r>
            <a:r>
              <a:rPr lang="en-US" baseline="0" dirty="0" smtClean="0"/>
              <a:t> analysis for positions </a:t>
            </a:r>
            <a:r>
              <a:rPr lang="en-US" sz="1200" b="0" i="0" kern="1200" dirty="0" smtClean="0">
                <a:solidFill>
                  <a:schemeClr val="tx1"/>
                </a:solidFill>
                <a:effectLst/>
                <a:latin typeface="+mn-lt"/>
                <a:ea typeface="+mn-ea"/>
                <a:cs typeface="+mn-cs"/>
              </a:rPr>
              <a:t>ℓ</a:t>
            </a:r>
            <a:r>
              <a:rPr lang="en-US" baseline="0" dirty="0" smtClean="0"/>
              <a:t> apart. That is, look at every </a:t>
            </a:r>
            <a:r>
              <a:rPr lang="en-US" sz="1200" b="0" i="0" kern="1200" dirty="0" smtClean="0">
                <a:solidFill>
                  <a:schemeClr val="tx1"/>
                </a:solidFill>
                <a:effectLst/>
                <a:latin typeface="+mn-lt"/>
                <a:ea typeface="+mn-ea"/>
                <a:cs typeface="+mn-cs"/>
              </a:rPr>
              <a:t>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first letter. This will let you figure out the first letter of the key. The</a:t>
            </a:r>
            <a:r>
              <a:rPr lang="en-US" sz="1200" b="0" i="0" kern="1200" baseline="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look at every ℓ</a:t>
            </a:r>
            <a:r>
              <a:rPr lang="en-US" sz="1200" b="0" i="0" kern="1200" dirty="0" err="1" smtClean="0">
                <a:solidFill>
                  <a:schemeClr val="tx1"/>
                </a:solidFill>
                <a:effectLst/>
                <a:latin typeface="+mn-lt"/>
                <a:ea typeface="+mn-ea"/>
                <a:cs typeface="+mn-cs"/>
              </a:rPr>
              <a:t>th</a:t>
            </a:r>
            <a:r>
              <a:rPr lang="en-US" sz="1200" b="0" i="0" kern="1200" dirty="0" smtClean="0">
                <a:solidFill>
                  <a:schemeClr val="tx1"/>
                </a:solidFill>
                <a:effectLst/>
                <a:latin typeface="+mn-lt"/>
                <a:ea typeface="+mn-ea"/>
                <a:cs typeface="+mn-cs"/>
              </a:rPr>
              <a:t> letter starting from the second</a:t>
            </a:r>
            <a:r>
              <a:rPr lang="en-US" sz="1200" b="0" i="0" kern="1200" baseline="0" dirty="0" smtClean="0">
                <a:solidFill>
                  <a:schemeClr val="tx1"/>
                </a:solidFill>
                <a:effectLst/>
                <a:latin typeface="+mn-lt"/>
                <a:ea typeface="+mn-ea"/>
                <a:cs typeface="+mn-cs"/>
              </a:rPr>
              <a:t> letter, which will tell you the second letter of the key, and so on.</a:t>
            </a:r>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15</a:t>
            </a:fld>
            <a:endParaRPr lang="en-US"/>
          </a:p>
        </p:txBody>
      </p:sp>
    </p:spTree>
    <p:extLst>
      <p:ext uri="{BB962C8B-B14F-4D97-AF65-F5344CB8AC3E}">
        <p14:creationId xmlns:p14="http://schemas.microsoft.com/office/powerpoint/2010/main" val="161649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Back in the day, presidents</a:t>
            </a:r>
            <a:r>
              <a:rPr lang="en-US" baseline="0" dirty="0" smtClean="0"/>
              <a:t> were nerds! </a:t>
            </a:r>
          </a:p>
          <a:p>
            <a:endParaRPr lang="en-US" baseline="0" dirty="0" smtClean="0"/>
          </a:p>
          <a:p>
            <a:r>
              <a:rPr lang="en-US" sz="1200" b="0" i="0" kern="1200" dirty="0" smtClean="0">
                <a:solidFill>
                  <a:schemeClr val="tx1"/>
                </a:solidFill>
                <a:effectLst/>
                <a:latin typeface="+mn-lt"/>
                <a:ea typeface="+mn-ea"/>
                <a:cs typeface="+mn-cs"/>
              </a:rPr>
              <a:t>a set of wheels or disks, each with the 26 letters of the alphabet arranged around their edge. The order of the letters is different for each disk and is usually scrambled in some random way.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Each disk is marked with a unique number. A hole in the center</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of the disks allows them to be stacked on an </a:t>
            </a:r>
            <a:r>
              <a:rPr lang="en-US" sz="1200" b="0" i="0" u="none" strike="noStrike" kern="1200" dirty="0" smtClean="0">
                <a:solidFill>
                  <a:schemeClr val="tx1"/>
                </a:solidFill>
                <a:effectLst/>
                <a:latin typeface="+mn-lt"/>
                <a:ea typeface="+mn-ea"/>
                <a:cs typeface="+mn-cs"/>
                <a:hlinkClick r:id="rId3" tooltip="Axle"/>
              </a:rPr>
              <a:t>axle</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disks are removable and can be mounted on the axle in any order desired.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order of the disks is the cipher </a:t>
            </a:r>
            <a:r>
              <a:rPr lang="en-US" sz="1200" b="0" i="0" u="none" strike="noStrike" kern="1200" dirty="0" smtClean="0">
                <a:solidFill>
                  <a:schemeClr val="tx1"/>
                </a:solidFill>
                <a:effectLst/>
                <a:latin typeface="+mn-lt"/>
                <a:ea typeface="+mn-ea"/>
                <a:cs typeface="+mn-cs"/>
                <a:hlinkClick r:id="rId4" tooltip="Key (cryptography)"/>
              </a:rPr>
              <a:t>key</a:t>
            </a:r>
            <a:r>
              <a:rPr lang="en-US" sz="1200" b="0" i="0" kern="1200" dirty="0" smtClean="0">
                <a:solidFill>
                  <a:schemeClr val="tx1"/>
                </a:solidFill>
                <a:effectLst/>
                <a:latin typeface="+mn-lt"/>
                <a:ea typeface="+mn-ea"/>
                <a:cs typeface="+mn-cs"/>
              </a:rPr>
              <a:t>, and both sender and receiver must arrange the disks in the same predefined order. Jefferson's device had 36 disks.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Number of</a:t>
            </a:r>
            <a:r>
              <a:rPr lang="en-US" sz="1200" b="0" i="0" kern="1200" baseline="0" dirty="0" smtClean="0">
                <a:solidFill>
                  <a:schemeClr val="tx1"/>
                </a:solidFill>
                <a:effectLst/>
                <a:latin typeface="+mn-lt"/>
                <a:ea typeface="+mn-ea"/>
                <a:cs typeface="+mn-cs"/>
              </a:rPr>
              <a:t> possible permutations is factorial in the number of disks.  36! ~ 2^238</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Cryptanalysis:</a:t>
            </a:r>
          </a:p>
          <a:p>
            <a:pPr marL="171450" indent="-171450">
              <a:buFont typeface="Arial"/>
              <a:buChar char="•"/>
            </a:pPr>
            <a:r>
              <a:rPr lang="en-US" sz="1200" b="0" i="0" kern="1200" baseline="0" dirty="0" smtClean="0">
                <a:solidFill>
                  <a:schemeClr val="tx1"/>
                </a:solidFill>
                <a:effectLst/>
                <a:latin typeface="+mn-lt"/>
                <a:ea typeface="+mn-ea"/>
                <a:cs typeface="+mn-cs"/>
              </a:rPr>
              <a:t>Known plaintext attack (e.g., known starting message)</a:t>
            </a:r>
          </a:p>
          <a:p>
            <a:pPr marL="171450" indent="-171450">
              <a:buFont typeface="Arial"/>
              <a:buChar char="•"/>
            </a:pPr>
            <a:r>
              <a:rPr lang="en-US" sz="1200" b="0" i="0" kern="1200" baseline="0" dirty="0" smtClean="0">
                <a:solidFill>
                  <a:schemeClr val="tx1"/>
                </a:solidFill>
                <a:effectLst/>
                <a:latin typeface="+mn-lt"/>
                <a:ea typeface="+mn-ea"/>
                <a:cs typeface="+mn-cs"/>
              </a:rPr>
              <a:t>First find the offset (most common offset element when looking at the known plaintext-&gt;</a:t>
            </a:r>
            <a:r>
              <a:rPr lang="en-US" sz="1200" b="0" i="0" kern="1200" baseline="0" dirty="0" err="1" smtClean="0">
                <a:solidFill>
                  <a:schemeClr val="tx1"/>
                </a:solidFill>
                <a:effectLst/>
                <a:latin typeface="+mn-lt"/>
                <a:ea typeface="+mn-ea"/>
                <a:cs typeface="+mn-cs"/>
              </a:rPr>
              <a:t>ciphertext</a:t>
            </a:r>
            <a:r>
              <a:rPr lang="en-US" sz="1200" b="0" i="0" kern="1200" baseline="0" dirty="0" smtClean="0">
                <a:solidFill>
                  <a:schemeClr val="tx1"/>
                </a:solidFill>
                <a:effectLst/>
                <a:latin typeface="+mn-lt"/>
                <a:ea typeface="+mn-ea"/>
                <a:cs typeface="+mn-cs"/>
              </a:rPr>
              <a:t> mapping for each disk) </a:t>
            </a:r>
          </a:p>
          <a:p>
            <a:pPr marL="171450" indent="-171450">
              <a:buFont typeface="Arial"/>
              <a:buChar char="•"/>
            </a:pPr>
            <a:r>
              <a:rPr lang="en-US" sz="1200" b="0" i="0" kern="1200" dirty="0" smtClean="0">
                <a:solidFill>
                  <a:schemeClr val="tx1"/>
                </a:solidFill>
                <a:effectLst/>
                <a:latin typeface="+mn-lt"/>
                <a:ea typeface="+mn-ea"/>
                <a:cs typeface="+mn-cs"/>
              </a:rPr>
              <a:t>Then arrange</a:t>
            </a:r>
            <a:r>
              <a:rPr lang="en-US" sz="1200" b="0" i="0" kern="1200" baseline="0" dirty="0" smtClean="0">
                <a:solidFill>
                  <a:schemeClr val="tx1"/>
                </a:solidFill>
                <a:effectLst/>
                <a:latin typeface="+mn-lt"/>
                <a:ea typeface="+mn-ea"/>
                <a:cs typeface="+mn-cs"/>
              </a:rPr>
              <a:t> disks so that the offsets come in order</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3360717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Look it up online, very</a:t>
            </a:r>
            <a:r>
              <a:rPr lang="en-US" baseline="0" dirty="0" smtClean="0"/>
              <a:t> interesting history of cryptanalysis of the German Enigma code at Bletchley Park in England that was an important event in WW2.</a:t>
            </a:r>
          </a:p>
          <a:p>
            <a:endParaRPr lang="en-US" baseline="0" dirty="0" smtClean="0"/>
          </a:p>
          <a:p>
            <a:r>
              <a:rPr lang="en-US" sz="1200" b="0" i="0" kern="1200" dirty="0" smtClean="0">
                <a:solidFill>
                  <a:schemeClr val="tx1"/>
                </a:solidFill>
                <a:effectLst/>
                <a:latin typeface="+mn-lt"/>
                <a:ea typeface="+mn-ea"/>
                <a:cs typeface="+mn-cs"/>
              </a:rPr>
              <a:t>A German Enigma operator would be given a plaintext message to encrypt. For each letter typed in, a lamp indicated a different letter according to a </a:t>
            </a:r>
            <a:r>
              <a:rPr lang="en-US" sz="1200" b="0" i="0" u="none" strike="noStrike" kern="1200" dirty="0" smtClean="0">
                <a:solidFill>
                  <a:schemeClr val="tx1"/>
                </a:solidFill>
                <a:effectLst/>
                <a:latin typeface="+mn-lt"/>
                <a:ea typeface="+mn-ea"/>
                <a:cs typeface="+mn-cs"/>
                <a:hlinkClick r:id="rId3" tooltip="Pseudorandomness"/>
              </a:rPr>
              <a:t>pseudo-random</a:t>
            </a:r>
            <a:r>
              <a:rPr lang="en-US" sz="1200" b="0" i="0" kern="1200" dirty="0" smtClean="0">
                <a:solidFill>
                  <a:schemeClr val="tx1"/>
                </a:solidFill>
                <a:effectLst/>
                <a:latin typeface="+mn-lt"/>
                <a:ea typeface="+mn-ea"/>
                <a:cs typeface="+mn-cs"/>
              </a:rPr>
              <a:t> substitution, based upon the wiring of the machine. The letter indicated by the lamp would be recorded as the enciphered substitution. The action of pressing a key also moved the rotor so that the next key press used a different electrical pathway, and thus a different substitution would occur. For each key press there was rotation of at least the right hand rotor, giving a different </a:t>
            </a:r>
            <a:r>
              <a:rPr lang="en-US" sz="1200" b="0" i="0" u="none" strike="noStrike" kern="1200" dirty="0" smtClean="0">
                <a:solidFill>
                  <a:schemeClr val="tx1"/>
                </a:solidFill>
                <a:effectLst/>
                <a:latin typeface="+mn-lt"/>
                <a:ea typeface="+mn-ea"/>
                <a:cs typeface="+mn-cs"/>
                <a:hlinkClick r:id="rId3" tooltip="Pseudorandomness"/>
              </a:rPr>
              <a:t>substitution alphabet</a:t>
            </a:r>
            <a:r>
              <a:rPr lang="en-US" sz="1200" b="0" i="0" kern="1200" dirty="0" smtClean="0">
                <a:solidFill>
                  <a:schemeClr val="tx1"/>
                </a:solidFill>
                <a:effectLst/>
                <a:latin typeface="+mn-lt"/>
                <a:ea typeface="+mn-ea"/>
                <a:cs typeface="+mn-cs"/>
              </a:rPr>
              <a:t>. </a:t>
            </a:r>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42498744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228600" indent="-228600">
              <a:buAutoNum type="arabicPeriod"/>
            </a:pPr>
            <a:r>
              <a:rPr lang="en-US" dirty="0" smtClean="0"/>
              <a:t>As man</a:t>
            </a:r>
            <a:r>
              <a:rPr lang="en-US" baseline="0" dirty="0" smtClean="0"/>
              <a:t>y possible keys as possible plaintexts, 2. every key is equally likely. (proof by Shannon)</a:t>
            </a:r>
          </a:p>
          <a:p>
            <a:pPr marL="0" indent="0">
              <a:buNone/>
            </a:pPr>
            <a:r>
              <a:rPr lang="en-US" baseline="0" dirty="0" smtClean="0"/>
              <a:t>Only kind of system that offers perfect secrecy.</a:t>
            </a:r>
          </a:p>
          <a:p>
            <a:pPr marL="0" indent="0">
              <a:buNone/>
            </a:pPr>
            <a:endParaRPr lang="en-US" baseline="0" dirty="0" smtClean="0"/>
          </a:p>
          <a:p>
            <a:pPr marL="0" indent="0">
              <a:buNone/>
            </a:pPr>
            <a:r>
              <a:rPr lang="en-US" baseline="0" dirty="0" smtClean="0"/>
              <a:t>Note: Does not provide message integrity (why?)</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Even though we defined</a:t>
            </a:r>
            <a:r>
              <a:rPr lang="en-US" baseline="0" dirty="0" smtClean="0"/>
              <a:t> adversary to be an algorithm, if human can figure it out, then it is still broken</a:t>
            </a:r>
          </a:p>
          <a:p>
            <a:endParaRPr lang="en-US" baseline="0" dirty="0" smtClean="0"/>
          </a:p>
          <a:p>
            <a:pPr marL="171450" indent="-171450">
              <a:buFont typeface="Arial"/>
              <a:buChar char="•"/>
            </a:pPr>
            <a:r>
              <a:rPr lang="en-US" sz="1200" b="0" i="0" kern="1200" dirty="0" smtClean="0">
                <a:solidFill>
                  <a:schemeClr val="tx1"/>
                </a:solidFill>
                <a:effectLst/>
                <a:latin typeface="+mn-lt"/>
                <a:ea typeface="+mn-ea"/>
                <a:cs typeface="+mn-cs"/>
              </a:rPr>
              <a:t>Guess a word that might appear in one of the messages</a:t>
            </a:r>
          </a:p>
          <a:p>
            <a:pPr marL="171450" indent="-171450">
              <a:buFont typeface="Arial"/>
              <a:buChar char="•"/>
            </a:pPr>
            <a:r>
              <a:rPr lang="en-US" sz="1200" b="0" i="0" kern="1200" dirty="0" smtClean="0">
                <a:solidFill>
                  <a:schemeClr val="tx1"/>
                </a:solidFill>
                <a:effectLst/>
                <a:latin typeface="+mn-lt"/>
                <a:ea typeface="+mn-ea"/>
                <a:cs typeface="+mn-cs"/>
              </a:rPr>
              <a:t>Encode the word from step 1 to a hex string</a:t>
            </a:r>
          </a:p>
          <a:p>
            <a:pPr marL="171450" indent="-171450">
              <a:buFont typeface="Arial"/>
              <a:buChar char="•"/>
            </a:pPr>
            <a:r>
              <a:rPr lang="en-US" sz="1200" b="0" i="0" kern="1200" dirty="0" smtClean="0">
                <a:solidFill>
                  <a:schemeClr val="tx1"/>
                </a:solidFill>
                <a:effectLst/>
                <a:latin typeface="+mn-lt"/>
                <a:ea typeface="+mn-ea"/>
                <a:cs typeface="+mn-cs"/>
              </a:rPr>
              <a:t>XOR the two cipher-text messages</a:t>
            </a:r>
          </a:p>
          <a:p>
            <a:pPr marL="171450" indent="-171450">
              <a:buFont typeface="Arial"/>
              <a:buChar char="•"/>
            </a:pPr>
            <a:r>
              <a:rPr lang="en-US" sz="1200" b="0" i="0" kern="1200" dirty="0" smtClean="0">
                <a:solidFill>
                  <a:schemeClr val="tx1"/>
                </a:solidFill>
                <a:effectLst/>
                <a:latin typeface="+mn-lt"/>
                <a:ea typeface="+mn-ea"/>
                <a:cs typeface="+mn-cs"/>
              </a:rPr>
              <a:t>XOR the hex string from step 2 at each position of the XOR of the two cipher-texts (from step 3)</a:t>
            </a:r>
          </a:p>
          <a:p>
            <a:pPr marL="171450" indent="-171450">
              <a:buFont typeface="Arial"/>
              <a:buChar char="•"/>
            </a:pPr>
            <a:r>
              <a:rPr lang="en-US" sz="1200" b="0" i="0" kern="1200" dirty="0" smtClean="0">
                <a:solidFill>
                  <a:schemeClr val="tx1"/>
                </a:solidFill>
                <a:effectLst/>
                <a:latin typeface="+mn-lt"/>
                <a:ea typeface="+mn-ea"/>
                <a:cs typeface="+mn-cs"/>
              </a:rPr>
              <a:t>When the result from step 4 is readable text, we guess the English word and expand our crib search.</a:t>
            </a:r>
          </a:p>
          <a:p>
            <a:pPr marL="171450" indent="-171450">
              <a:buFont typeface="Arial"/>
              <a:buChar char="•"/>
            </a:pPr>
            <a:r>
              <a:rPr lang="en-US" sz="1200" b="0" i="0" kern="1200" dirty="0" smtClean="0">
                <a:solidFill>
                  <a:schemeClr val="tx1"/>
                </a:solidFill>
                <a:effectLst/>
                <a:latin typeface="+mn-lt"/>
                <a:ea typeface="+mn-ea"/>
                <a:cs typeface="+mn-cs"/>
              </a:rPr>
              <a:t>If the result is not readable text, we try an XOR of the crib word at the next position.</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328492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OTP was somewhat useful in the traditional context of pairs of spies communicating</a:t>
            </a:r>
          </a:p>
          <a:p>
            <a:endParaRPr lang="en-US" dirty="0" smtClean="0"/>
          </a:p>
          <a:p>
            <a:r>
              <a:rPr lang="en-US" dirty="0" smtClean="0"/>
              <a:t>But useless on the modern Internet</a:t>
            </a:r>
          </a:p>
          <a:p>
            <a:endParaRPr lang="en-US" dirty="0" smtClean="0"/>
          </a:p>
          <a:p>
            <a:r>
              <a:rPr lang="en-US" dirty="0" smtClean="0"/>
              <a:t>As before, we can assume that Alice and Bob have a shared</a:t>
            </a:r>
            <a:r>
              <a:rPr lang="en-US" baseline="0" dirty="0" smtClean="0"/>
              <a:t> secret random key k</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2453713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For now, Eve can only read the message, not modify it (eavesdropper)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1959482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err="1" smtClean="0"/>
              <a:t>XORing</a:t>
            </a:r>
            <a:r>
              <a:rPr lang="en-US" dirty="0" smtClean="0"/>
              <a:t> a predictable message (or a message with patterns) with a pseudorandom or unpredictable string results in an unpredictable output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19591129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Note two different uses of a PRG: for stretching</a:t>
            </a:r>
            <a:r>
              <a:rPr lang="en-US" baseline="0" dirty="0" smtClean="0"/>
              <a:t> a seed into many seeds, and for generating the random pad for a stream cipher. </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3291418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Why can’t you reuse the key?</a:t>
            </a:r>
          </a:p>
          <a:p>
            <a:r>
              <a:rPr lang="en-US" dirty="0" smtClean="0"/>
              <a:t>Remember the two </a:t>
            </a:r>
            <a:r>
              <a:rPr lang="en-US" dirty="0" err="1" smtClean="0"/>
              <a:t>xor’d</a:t>
            </a:r>
            <a:r>
              <a:rPr lang="en-US" dirty="0" smtClean="0"/>
              <a:t> images. From same key get same random sequence,</a:t>
            </a:r>
            <a:r>
              <a:rPr lang="en-US" baseline="0" dirty="0" smtClean="0"/>
              <a:t> that when applied to two different messages, attacker can get m1 XOR m2.</a:t>
            </a:r>
          </a:p>
          <a:p>
            <a:endParaRPr lang="en-US" baseline="0" dirty="0" smtClean="0"/>
          </a:p>
          <a:p>
            <a:r>
              <a:rPr lang="en-US" baseline="0" dirty="0" smtClean="0"/>
              <a:t>Nonce: important concept, often used when we have same </a:t>
            </a:r>
            <a:r>
              <a:rPr lang="en-US" baseline="0" dirty="0" err="1" smtClean="0"/>
              <a:t>master_key</a:t>
            </a:r>
            <a:r>
              <a:rPr lang="en-US" baseline="0" dirty="0" smtClean="0"/>
              <a:t> and want unique session key.</a:t>
            </a:r>
          </a:p>
          <a:p>
            <a:r>
              <a:rPr lang="en-US" baseline="0" dirty="0" smtClean="0"/>
              <a:t>Nonce can be sent in public, still secure.</a:t>
            </a:r>
          </a:p>
          <a:p>
            <a:endParaRPr lang="en-US" baseline="0" dirty="0" smtClean="0"/>
          </a:p>
          <a:p>
            <a:r>
              <a:rPr lang="en-US" baseline="0" dirty="0" smtClean="0"/>
              <a:t>Example of bug in practice: machine crashed, restarted from same state.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23</a:t>
            </a:fld>
            <a:endParaRPr lang="en-US"/>
          </a:p>
        </p:txBody>
      </p:sp>
    </p:spTree>
    <p:extLst>
      <p:ext uri="{BB962C8B-B14F-4D97-AF65-F5344CB8AC3E}">
        <p14:creationId xmlns:p14="http://schemas.microsoft.com/office/powerpoint/2010/main" val="2919768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288429" lvl="1">
              <a:spcBef>
                <a:spcPts val="1817"/>
              </a:spcBef>
            </a:pPr>
            <a:r>
              <a:rPr lang="en-US" dirty="0" smtClean="0"/>
              <a:t>Answer: With a PRF, diff. inputs can generate same output</a:t>
            </a:r>
          </a:p>
          <a:p>
            <a:pPr marL="288429" lvl="1"/>
            <a:r>
              <a:rPr lang="en-US" dirty="0" smtClean="0"/>
              <a:t>Random functions will have </a:t>
            </a:r>
            <a:r>
              <a:rPr lang="en-US" i="1" dirty="0" smtClean="0"/>
              <a:t>collisions</a:t>
            </a:r>
            <a:r>
              <a:rPr lang="en-US" dirty="0" smtClean="0"/>
              <a:t>,  so will PRF</a:t>
            </a:r>
          </a:p>
          <a:p>
            <a:pPr lvl="1">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25</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Invented in 1854 by Charles Wheatstone</a:t>
            </a:r>
          </a:p>
          <a:p>
            <a:endParaRPr lang="en-US" dirty="0" smtClean="0"/>
          </a:p>
          <a:p>
            <a:r>
              <a:rPr lang="en-US" dirty="0" smtClean="0"/>
              <a:t>Known plaintext attack is trivial.</a:t>
            </a:r>
          </a:p>
          <a:p>
            <a:r>
              <a:rPr lang="en-US" dirty="0" smtClean="0"/>
              <a:t>Known </a:t>
            </a:r>
            <a:r>
              <a:rPr lang="en-US" dirty="0" err="1" smtClean="0"/>
              <a:t>ciphertext</a:t>
            </a:r>
            <a:r>
              <a:rPr lang="en-US" dirty="0" smtClean="0"/>
              <a:t> exploits</a:t>
            </a:r>
            <a:r>
              <a:rPr lang="en-US" baseline="0" dirty="0" smtClean="0"/>
              <a:t> the fact that digraphs decrypt to same letter pairs.  Can be made more difficult to crack by choosing a block length longer than two letters.</a:t>
            </a:r>
            <a:endParaRPr lang="en-US" dirty="0" smtClean="0"/>
          </a:p>
          <a:p>
            <a:endParaRPr lang="en-US" dirty="0"/>
          </a:p>
        </p:txBody>
      </p:sp>
      <p:sp>
        <p:nvSpPr>
          <p:cNvPr id="4" name="Slide Number Placeholder 3"/>
          <p:cNvSpPr>
            <a:spLocks noGrp="1"/>
          </p:cNvSpPr>
          <p:nvPr>
            <p:ph type="sldNum" sz="quarter" idx="10"/>
          </p:nvPr>
        </p:nvSpPr>
        <p:spPr/>
        <p:txBody>
          <a:bodyPr/>
          <a:lstStyle/>
          <a:p>
            <a:fld id="{E10E9084-223B-3047-95F9-67D63DD55ADD}" type="slidenum">
              <a:rPr lang="en-US" smtClean="0"/>
              <a:t>26</a:t>
            </a:fld>
            <a:endParaRPr lang="en-US"/>
          </a:p>
        </p:txBody>
      </p:sp>
    </p:spTree>
    <p:extLst>
      <p:ext uri="{BB962C8B-B14F-4D97-AF65-F5344CB8AC3E}">
        <p14:creationId xmlns:p14="http://schemas.microsoft.com/office/powerpoint/2010/main" val="37913594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Block</a:t>
            </a:r>
            <a:r>
              <a:rPr lang="en-US" baseline="0" dirty="0" smtClean="0"/>
              <a:t> cipher is k</a:t>
            </a:r>
            <a:r>
              <a:rPr lang="en-US" dirty="0" smtClean="0"/>
              <a:t>eyed family of PRPs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24921717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Design challenges:</a:t>
            </a:r>
          </a:p>
          <a:p>
            <a:r>
              <a:rPr lang="en-US" dirty="0" smtClean="0"/>
              <a:t>When designing a PRF: pile on the hairy nonlinearity; more is better </a:t>
            </a:r>
          </a:p>
          <a:p>
            <a:r>
              <a:rPr lang="en-US" dirty="0" smtClean="0"/>
              <a:t>However, can’t use that here, since need </a:t>
            </a:r>
            <a:r>
              <a:rPr lang="en-US" dirty="0" err="1" smtClean="0"/>
              <a:t>invertibility</a:t>
            </a:r>
            <a:r>
              <a:rPr lang="en-US" dirty="0" smtClean="0"/>
              <a:t>-with-key</a:t>
            </a:r>
          </a:p>
          <a:p>
            <a:endParaRPr lang="en-US" dirty="0" smtClean="0"/>
          </a:p>
          <a:p>
            <a:r>
              <a:rPr lang="en-US" dirty="0" smtClean="0"/>
              <a:t>Ideally, changing one bit of plaintext or key should change about half the bits of the </a:t>
            </a:r>
            <a:r>
              <a:rPr lang="en-US" dirty="0" err="1" smtClean="0"/>
              <a:t>ciphertext</a:t>
            </a:r>
            <a:endParaRPr lang="en-US" dirty="0" smtClean="0"/>
          </a:p>
          <a:p>
            <a:endParaRPr lang="en-US" dirty="0" smtClean="0"/>
          </a:p>
          <a:p>
            <a:r>
              <a:rPr lang="en-US" dirty="0" smtClean="0"/>
              <a:t>Simple definition of nonlinear: </a:t>
            </a:r>
          </a:p>
          <a:p>
            <a:r>
              <a:rPr lang="en-US" baseline="0" dirty="0" smtClean="0"/>
              <a:t>     </a:t>
            </a:r>
            <a:r>
              <a:rPr lang="en-US" dirty="0" smtClean="0"/>
              <a:t>having no simple proportional relation between cause and effect</a:t>
            </a:r>
          </a:p>
          <a:p>
            <a:endParaRPr lang="en-US" dirty="0" smtClean="0"/>
          </a:p>
          <a:p>
            <a:r>
              <a:rPr lang="en-US" b="1" dirty="0" smtClean="0"/>
              <a:t>Confusion</a:t>
            </a:r>
            <a:r>
              <a:rPr lang="en-US" dirty="0" smtClean="0"/>
              <a:t> means that each character of the </a:t>
            </a:r>
            <a:r>
              <a:rPr lang="en-US" dirty="0" err="1" smtClean="0"/>
              <a:t>ciphertext</a:t>
            </a:r>
            <a:r>
              <a:rPr lang="en-US" dirty="0" smtClean="0"/>
              <a:t> should depend on several parts of the key. </a:t>
            </a:r>
          </a:p>
          <a:p>
            <a:r>
              <a:rPr lang="en-US" b="1" dirty="0" smtClean="0"/>
              <a:t>Diffusion</a:t>
            </a:r>
            <a:r>
              <a:rPr lang="en-US" dirty="0" smtClean="0"/>
              <a:t> means that if we change a character of the plaintext, then several characters of the </a:t>
            </a:r>
            <a:r>
              <a:rPr lang="en-US" dirty="0" err="1" smtClean="0"/>
              <a:t>ciphertext</a:t>
            </a:r>
            <a:r>
              <a:rPr lang="en-US" dirty="0" smtClean="0"/>
              <a:t> should change, and similarly, if we change a character of the </a:t>
            </a:r>
            <a:r>
              <a:rPr lang="en-US" dirty="0" err="1" smtClean="0"/>
              <a:t>ciphertext</a:t>
            </a:r>
            <a:r>
              <a:rPr lang="en-US" dirty="0" smtClean="0"/>
              <a:t>, then several characters of the plaintext should change.[1]</a:t>
            </a:r>
          </a:p>
          <a:p>
            <a:endParaRPr lang="en-US" dirty="0" smtClean="0"/>
          </a:p>
          <a:p>
            <a:r>
              <a:rPr lang="en-US" dirty="0" smtClean="0"/>
              <a:t>In Shannon's original definitions, confusion refers to making the relationship between the </a:t>
            </a:r>
            <a:r>
              <a:rPr lang="en-US" dirty="0" err="1" smtClean="0"/>
              <a:t>ciphertext</a:t>
            </a:r>
            <a:r>
              <a:rPr lang="en-US" dirty="0" smtClean="0"/>
              <a:t> and the symmetric key as complex and involved as possible; diffusion refers to dissipating the statistical structure of plaintext over bulk of </a:t>
            </a:r>
            <a:r>
              <a:rPr lang="en-US" dirty="0" err="1" smtClean="0"/>
              <a:t>ciphertext</a:t>
            </a:r>
            <a:r>
              <a:rPr lang="en-US" dirty="0" smtClean="0"/>
              <a:t>. T</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28</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3809547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Input to</a:t>
            </a:r>
            <a:r>
              <a:rPr lang="en-US" baseline="0" dirty="0" smtClean="0"/>
              <a:t> permutation is</a:t>
            </a:r>
            <a:r>
              <a:rPr lang="en-US" dirty="0" smtClean="0"/>
              <a:t> (L,</a:t>
            </a:r>
            <a:r>
              <a:rPr lang="en-US" baseline="0" dirty="0" smtClean="0"/>
              <a:t> R</a:t>
            </a:r>
            <a:r>
              <a:rPr lang="en-US" dirty="0" smtClean="0"/>
              <a:t>) or</a:t>
            </a:r>
            <a:r>
              <a:rPr lang="en-US" baseline="0" dirty="0" smtClean="0"/>
              <a:t> L || R</a:t>
            </a:r>
          </a:p>
          <a:p>
            <a:endParaRPr lang="en-US" baseline="0" dirty="0" smtClean="0"/>
          </a:p>
          <a:p>
            <a:r>
              <a:rPr lang="en-US" b="1" baseline="0" dirty="0" smtClean="0"/>
              <a:t>We end up with a permutation whose input/output length is twice the output length of the PRF</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 use </a:t>
            </a:r>
            <a:r>
              <a:rPr lang="en-US" dirty="0" smtClean="0"/>
              <a:t>(R, </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a:t>
            </a:r>
            <a:r>
              <a:rPr lang="en-US" baseline="0" dirty="0" smtClean="0"/>
              <a:t> instead of </a:t>
            </a:r>
            <a:r>
              <a:rPr lang="en-US" dirty="0" smtClean="0"/>
              <a:t>(</a:t>
            </a:r>
            <a:r>
              <a:rPr lang="en-US" dirty="0" err="1" smtClean="0"/>
              <a:t>f</a:t>
            </a:r>
            <a:r>
              <a:rPr lang="en-US" baseline="-25000" dirty="0" err="1" smtClean="0"/>
              <a:t>k</a:t>
            </a:r>
            <a:r>
              <a:rPr lang="en-US" dirty="0" smtClean="0"/>
              <a:t>(R) </a:t>
            </a:r>
            <a:r>
              <a:rPr lang="en-US" dirty="0" smtClean="0">
                <a:solidFill>
                  <a:prstClr val="black"/>
                </a:solidFill>
              </a:rPr>
              <a:t>⊕ L</a:t>
            </a:r>
            <a:r>
              <a:rPr lang="en-US" dirty="0" smtClean="0"/>
              <a:t>, R)</a:t>
            </a:r>
            <a:r>
              <a:rPr lang="en-US" baseline="0" dirty="0" smtClean="0"/>
              <a:t> because we’re going to start iterating this permutation</a:t>
            </a:r>
            <a:endParaRPr lang="en-US" dirty="0" smtClean="0"/>
          </a:p>
          <a:p>
            <a:endParaRPr lang="en-US" dirty="0" smtClean="0"/>
          </a:p>
          <a:p>
            <a:r>
              <a:rPr lang="en-US" dirty="0" smtClean="0"/>
              <a:t>Note: this is not about encryption here yet, only about constructing</a:t>
            </a:r>
            <a:r>
              <a:rPr lang="en-US" baseline="0" dirty="0" smtClean="0"/>
              <a:t> permutation from prf. Need additional steps to be able to use it for encryption.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63246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dirty="0" smtClean="0"/>
              <a:t>Once again, we will formulate security a game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3775191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 dropping subscript k,</a:t>
            </a:r>
            <a:r>
              <a:rPr lang="en-US" baseline="0" dirty="0" smtClean="0"/>
              <a:t> denote PRF by just f</a:t>
            </a:r>
            <a:endParaRPr lang="en-US" dirty="0" smtClean="0"/>
          </a:p>
          <a:p>
            <a:endParaRPr lang="en-US" dirty="0" smtClean="0"/>
          </a:p>
          <a:p>
            <a:r>
              <a:rPr lang="en-US" dirty="0" smtClean="0"/>
              <a:t>Note that inversion doesn’t require inverting f!</a:t>
            </a:r>
          </a:p>
          <a:p>
            <a:endParaRPr lang="en-US" dirty="0" smtClean="0"/>
          </a:p>
          <a:p>
            <a:r>
              <a:rPr lang="en-US" dirty="0" smtClean="0"/>
              <a:t>The great</a:t>
            </a:r>
            <a:r>
              <a:rPr lang="en-US" baseline="0" dirty="0" smtClean="0"/>
              <a:t> thing about permutations is that you can apply them iteratively</a:t>
            </a:r>
          </a:p>
          <a:p>
            <a:endParaRPr lang="en-US" baseline="0" dirty="0" smtClean="0"/>
          </a:p>
          <a:p>
            <a:r>
              <a:rPr lang="en-US" baseline="0" dirty="0" smtClean="0"/>
              <a:t>Solution: it’s a permutation because we’ve shown how to invert it</a:t>
            </a:r>
          </a:p>
          <a:p>
            <a:endParaRPr lang="en-US" baseline="0" dirty="0" smtClean="0"/>
          </a:p>
          <a:p>
            <a:r>
              <a:rPr lang="en-US" baseline="0" dirty="0" smtClean="0"/>
              <a:t>It’s not pseudorandom because half of the input is replicated in the output, which won’t happen in a truly random function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latin typeface="Lucida Sans" panose="020B0602030504020204" pitchFamily="34" charset="0"/>
              </a:rPr>
              <a:t>Note to self -- Standard terminology seems to be: </a:t>
            </a:r>
            <a:br>
              <a:rPr lang="en-US" sz="1200" dirty="0" smtClean="0">
                <a:latin typeface="Lucida Sans" panose="020B0602030504020204" pitchFamily="34" charset="0"/>
              </a:rPr>
            </a:br>
            <a:r>
              <a:rPr lang="en-US" sz="1200" dirty="0" smtClean="0">
                <a:latin typeface="Lucida Sans" panose="020B0602030504020204" pitchFamily="34" charset="0"/>
              </a:rPr>
              <a:t>f is the round function, not </a:t>
            </a:r>
            <a:r>
              <a:rPr lang="en-US" sz="1200" dirty="0" err="1" smtClean="0">
                <a:latin typeface="Lucida Sans" panose="020B0602030504020204" pitchFamily="34" charset="0"/>
              </a:rPr>
              <a:t>FTL_f</a:t>
            </a:r>
            <a:endParaRPr lang="en-US" sz="1200" dirty="0" smtClean="0">
              <a:latin typeface="Lucida Sans" panose="020B0602030504020204" pitchFamily="34" charset="0"/>
            </a:endParaRP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774132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Solution:</a:t>
            </a:r>
          </a:p>
          <a:p>
            <a:endParaRPr lang="en-US" dirty="0" smtClean="0"/>
          </a:p>
          <a:p>
            <a:r>
              <a:rPr lang="en-US" dirty="0" smtClean="0"/>
              <a:t>First query:</a:t>
            </a:r>
            <a:r>
              <a:rPr lang="en-US" baseline="0" dirty="0" smtClean="0"/>
              <a:t> L, R</a:t>
            </a:r>
          </a:p>
          <a:p>
            <a:r>
              <a:rPr lang="en-US" baseline="0" dirty="0" smtClean="0"/>
              <a:t>Response: </a:t>
            </a:r>
            <a:r>
              <a:rPr lang="pt-BR" baseline="0" dirty="0" smtClean="0"/>
              <a:t> f(R) ⊕ L, f(f(R) ⊕ L) ⊕ R </a:t>
            </a:r>
          </a:p>
          <a:p>
            <a:endParaRPr lang="pt-BR" baseline="0" dirty="0" smtClean="0"/>
          </a:p>
          <a:p>
            <a:r>
              <a:rPr lang="pt-BR" baseline="0" dirty="0" smtClean="0"/>
              <a:t>Second query: R, f(R) ⊕ L</a:t>
            </a:r>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Reponse: f(f(R) ⊕ L) ⊕ R, [some horrible thing]</a:t>
            </a:r>
          </a:p>
          <a:p>
            <a:pPr marL="0" marR="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baseline="0" dirty="0" smtClean="0"/>
              <a:t>Adversary observes that Second half of first response = First half of second response, so it’s not pseudorandom</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25913758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Rough analogy</a:t>
            </a:r>
            <a:r>
              <a:rPr lang="en-US" baseline="0" dirty="0" smtClean="0"/>
              <a:t> to riffle shuffle, where one has to shuffle 7 times for deck to be perfectly shuffled </a:t>
            </a:r>
            <a:r>
              <a:rPr lang="en-US" dirty="0" smtClean="0">
                <a:hlinkClick r:id="rId3"/>
              </a:rPr>
              <a:t>http://www.nytimes.com/1990/01/09/science/in-shuffling-cards-7-is-winning-number.html</a:t>
            </a:r>
            <a:endParaRPr lang="en-US" dirty="0" smtClean="0"/>
          </a:p>
          <a:p>
            <a:endParaRPr lang="en-US" dirty="0" smtClean="0"/>
          </a:p>
          <a:p>
            <a:r>
              <a:rPr lang="en-US" dirty="0" smtClean="0"/>
              <a:t>The theorem is not the reason</a:t>
            </a:r>
            <a:r>
              <a:rPr lang="en-US" baseline="0" dirty="0" smtClean="0"/>
              <a:t> we use DES. Note that it was proved over a decade after DES was standardized. But retrospectively it gives us confidence in the design principle of the </a:t>
            </a:r>
            <a:r>
              <a:rPr lang="en-US" baseline="0" dirty="0" err="1" smtClean="0"/>
              <a:t>Feistel</a:t>
            </a:r>
            <a:r>
              <a:rPr lang="en-US" baseline="0" dirty="0" smtClean="0"/>
              <a:t> network. It tells us nothing about the underlying function </a:t>
            </a:r>
            <a:r>
              <a:rPr lang="en-US" i="1" baseline="0" dirty="0" smtClean="0"/>
              <a:t>f</a:t>
            </a:r>
            <a:r>
              <a:rPr lang="en-US" baseline="0" dirty="0" smtClean="0"/>
              <a:t>. That’s still just based on intuition.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38651597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4003750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Initial design around 1973 (known as Lucifer at the time), Standardized in 1978. </a:t>
            </a:r>
          </a:p>
          <a:p>
            <a:endParaRPr lang="en-US" baseline="0" dirty="0" smtClean="0"/>
          </a:p>
          <a:p>
            <a:r>
              <a:rPr lang="en-US" baseline="0" dirty="0" smtClean="0"/>
              <a:t>Horst </a:t>
            </a:r>
            <a:r>
              <a:rPr lang="en-US" baseline="0" dirty="0" err="1" smtClean="0"/>
              <a:t>Feistel</a:t>
            </a:r>
            <a:r>
              <a:rPr lang="en-US" baseline="0" dirty="0" smtClean="0"/>
              <a:t> at IBM was one of the main designers. </a:t>
            </a:r>
          </a:p>
          <a:p>
            <a:endParaRPr lang="en-US" baseline="0" dirty="0" smtClean="0"/>
          </a:p>
          <a:p>
            <a:r>
              <a:rPr lang="en-US" baseline="0" dirty="0" smtClean="0"/>
              <a:t>The NSA had a significant impact on the design. Their excuse for the key size reduction was padding or error correction, but it’s widely believed that they wanted to make it easier to brute force (which it did, except not just for the NSA, but for everyone).</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11489779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EFF is a volunteer funded non-profit civil liberties organization. </a:t>
            </a:r>
          </a:p>
          <a:p>
            <a:endParaRPr lang="en-US" dirty="0" smtClean="0"/>
          </a:p>
          <a:p>
            <a:r>
              <a:rPr lang="en-US" dirty="0" err="1" smtClean="0"/>
              <a:t>Deepcrack</a:t>
            </a:r>
            <a:r>
              <a:rPr lang="en-US" baseline="0" dirty="0" smtClean="0"/>
              <a:t> was made out of 1856 ASIC chips (about 30 of the boards shown in the picture).</a:t>
            </a:r>
            <a:endParaRPr lang="en-US" dirty="0" smtClean="0"/>
          </a:p>
          <a:p>
            <a:endParaRPr lang="en-US" dirty="0" smtClean="0"/>
          </a:p>
          <a:p>
            <a:r>
              <a:rPr lang="en-US" dirty="0" smtClean="0"/>
              <a:t>Could crack DES in </a:t>
            </a:r>
            <a:r>
              <a:rPr lang="en-US" baseline="0" dirty="0" smtClean="0"/>
              <a:t>a few days. Made clear the need for a new standard.</a:t>
            </a:r>
          </a:p>
          <a:p>
            <a:endParaRPr lang="en-US" baseline="0" dirty="0" smtClean="0"/>
          </a:p>
          <a:p>
            <a:r>
              <a:rPr lang="en-US" baseline="0" dirty="0" smtClean="0"/>
              <a:t>How much is 2^56?</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526905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Triple DES is still used and not known to be insecure, but by the late 90s the community had agreed upon the need for a new standard with a more</a:t>
            </a:r>
            <a:r>
              <a:rPr lang="en-US" baseline="0" dirty="0" smtClean="0"/>
              <a:t> modern algorithm.</a:t>
            </a:r>
          </a:p>
          <a:p>
            <a:endParaRPr lang="en-US" baseline="0" dirty="0" smtClean="0"/>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attacker can then compute </a:t>
            </a:r>
            <a:r>
              <a:rPr lang="en-US" sz="1200" b="0" i="1" kern="1200" dirty="0" smtClean="0">
                <a:solidFill>
                  <a:schemeClr val="tx1"/>
                </a:solidFill>
                <a:effectLst/>
                <a:latin typeface="+mn-lt"/>
                <a:ea typeface="+mn-ea"/>
                <a:cs typeface="+mn-cs"/>
              </a:rPr>
              <a:t>ENC</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for all possible keys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and then decrypt the </a:t>
            </a:r>
            <a:r>
              <a:rPr lang="en-US" sz="1200" b="0" i="0" kern="1200" dirty="0" err="1" smtClean="0">
                <a:solidFill>
                  <a:schemeClr val="tx1"/>
                </a:solidFill>
                <a:effectLst/>
                <a:latin typeface="+mn-lt"/>
                <a:ea typeface="+mn-ea"/>
                <a:cs typeface="+mn-cs"/>
              </a:rPr>
              <a:t>ciphertext</a:t>
            </a:r>
            <a:r>
              <a:rPr lang="en-US" sz="1200" b="0" i="0" kern="1200" dirty="0" smtClean="0">
                <a:solidFill>
                  <a:schemeClr val="tx1"/>
                </a:solidFill>
                <a:effectLst/>
                <a:latin typeface="+mn-lt"/>
                <a:ea typeface="+mn-ea"/>
                <a:cs typeface="+mn-cs"/>
              </a:rPr>
              <a:t> by computing </a:t>
            </a:r>
            <a:r>
              <a:rPr lang="en-US" sz="1200" b="0" i="1" kern="1200" dirty="0" smtClean="0">
                <a:solidFill>
                  <a:schemeClr val="tx1"/>
                </a:solidFill>
                <a:effectLst/>
                <a:latin typeface="+mn-lt"/>
                <a:ea typeface="+mn-ea"/>
                <a:cs typeface="+mn-cs"/>
              </a:rPr>
              <a:t>DEC</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for each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Any matches between these two resulting sets are likely to reveal the correct keys. (To speed up the comparison, the </a:t>
            </a:r>
            <a:r>
              <a:rPr lang="en-US" sz="1200" b="0" i="1" kern="1200" dirty="0" smtClean="0">
                <a:solidFill>
                  <a:schemeClr val="tx1"/>
                </a:solidFill>
                <a:effectLst/>
                <a:latin typeface="+mn-lt"/>
                <a:ea typeface="+mn-ea"/>
                <a:cs typeface="+mn-cs"/>
              </a:rPr>
              <a:t>ENC</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(P)</a:t>
            </a:r>
            <a:r>
              <a:rPr lang="en-US" sz="1200" b="0" i="0" kern="1200" dirty="0" smtClean="0">
                <a:solidFill>
                  <a:schemeClr val="tx1"/>
                </a:solidFill>
                <a:effectLst/>
                <a:latin typeface="+mn-lt"/>
                <a:ea typeface="+mn-ea"/>
                <a:cs typeface="+mn-cs"/>
              </a:rPr>
              <a:t> set can be stored in an in-memory lookup table, then each </a:t>
            </a:r>
            <a:r>
              <a:rPr lang="en-US" sz="1200" b="0" i="1" kern="1200" dirty="0" smtClean="0">
                <a:solidFill>
                  <a:schemeClr val="tx1"/>
                </a:solidFill>
                <a:effectLst/>
                <a:latin typeface="+mn-lt"/>
                <a:ea typeface="+mn-ea"/>
                <a:cs typeface="+mn-cs"/>
              </a:rPr>
              <a:t>DEC</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can be matched against the values in the lookup table to find the candidate keys)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attack is one of the reasons why DES was replaced by </a:t>
            </a:r>
            <a:r>
              <a:rPr lang="en-US" sz="1200" b="0" i="0" u="none" strike="noStrike" kern="1200" dirty="0" smtClean="0">
                <a:solidFill>
                  <a:schemeClr val="tx1"/>
                </a:solidFill>
                <a:effectLst/>
                <a:latin typeface="+mn-lt"/>
                <a:ea typeface="+mn-ea"/>
                <a:cs typeface="+mn-cs"/>
                <a:hlinkClick r:id="rId3" tooltip="Triple DES"/>
              </a:rPr>
              <a:t>Triple DES</a:t>
            </a:r>
            <a:r>
              <a:rPr lang="en-US" sz="1200" b="0" i="0" kern="1200" dirty="0" smtClean="0">
                <a:solidFill>
                  <a:schemeClr val="tx1"/>
                </a:solidFill>
                <a:effectLst/>
                <a:latin typeface="+mn-lt"/>
                <a:ea typeface="+mn-ea"/>
                <a:cs typeface="+mn-cs"/>
              </a:rPr>
              <a:t> — "Double DES" does not provide much additional security against exhaustive key search for an attacker with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space.</a:t>
            </a:r>
            <a:r>
              <a:rPr lang="en-US" sz="1200" b="0" i="0" u="none" strike="noStrike" kern="1200" baseline="30000" dirty="0" smtClean="0">
                <a:solidFill>
                  <a:schemeClr val="tx1"/>
                </a:solidFill>
                <a:effectLst/>
                <a:latin typeface="+mn-lt"/>
                <a:ea typeface="+mn-ea"/>
                <a:cs typeface="+mn-cs"/>
                <a:hlinkClick r:id="rId4"/>
              </a:rPr>
              <a:t>[3]</a:t>
            </a:r>
            <a:r>
              <a:rPr lang="en-US" sz="1200" b="0" i="0" kern="1200" dirty="0" smtClean="0">
                <a:solidFill>
                  <a:schemeClr val="tx1"/>
                </a:solidFill>
                <a:effectLst/>
                <a:latin typeface="+mn-lt"/>
                <a:ea typeface="+mn-ea"/>
                <a:cs typeface="+mn-cs"/>
              </a:rPr>
              <a:t> However, Triple DES with a "triple length" (168-bit) key is vulnerable to a meet-in-the-middle attack in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space and 2</a:t>
            </a:r>
            <a:r>
              <a:rPr lang="en-US" sz="1200" b="0" i="0" kern="1200" baseline="30000" dirty="0" smtClean="0">
                <a:solidFill>
                  <a:schemeClr val="tx1"/>
                </a:solidFill>
                <a:effectLst/>
                <a:latin typeface="+mn-lt"/>
                <a:ea typeface="+mn-ea"/>
                <a:cs typeface="+mn-cs"/>
              </a:rPr>
              <a:t>112</a:t>
            </a:r>
            <a:r>
              <a:rPr lang="en-US" sz="1200" b="0" i="0" kern="1200" dirty="0" smtClean="0">
                <a:solidFill>
                  <a:schemeClr val="tx1"/>
                </a:solidFill>
                <a:effectLst/>
                <a:latin typeface="+mn-lt"/>
                <a:ea typeface="+mn-ea"/>
                <a:cs typeface="+mn-cs"/>
              </a:rPr>
              <a:t> operations.</a:t>
            </a:r>
            <a:r>
              <a:rPr lang="en-US" sz="1200" b="0" i="0" u="none" strike="noStrike" kern="1200" baseline="30000" dirty="0" smtClean="0">
                <a:solidFill>
                  <a:schemeClr val="tx1"/>
                </a:solidFill>
                <a:effectLst/>
                <a:latin typeface="+mn-lt"/>
                <a:ea typeface="+mn-ea"/>
                <a:cs typeface="+mn-cs"/>
                <a:hlinkClick r:id="rId5"/>
              </a:rPr>
              <a:t>[4]</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If the </a:t>
            </a:r>
            <a:r>
              <a:rPr lang="en-US" sz="1200" b="0" i="0" kern="1200" dirty="0" err="1" smtClean="0">
                <a:solidFill>
                  <a:schemeClr val="tx1"/>
                </a:solidFill>
                <a:effectLst/>
                <a:latin typeface="+mn-lt"/>
                <a:ea typeface="+mn-ea"/>
                <a:cs typeface="+mn-cs"/>
              </a:rPr>
              <a:t>keysize</a:t>
            </a:r>
            <a:r>
              <a:rPr lang="en-US" sz="1200" b="0" i="0" kern="1200" dirty="0" smtClean="0">
                <a:solidFill>
                  <a:schemeClr val="tx1"/>
                </a:solidFill>
                <a:effectLst/>
                <a:latin typeface="+mn-lt"/>
                <a:ea typeface="+mn-ea"/>
                <a:cs typeface="+mn-cs"/>
              </a:rPr>
              <a:t> is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this attack uses only 2</a:t>
            </a:r>
            <a:r>
              <a:rPr lang="en-US" sz="1200" b="0" i="0" kern="1200" baseline="30000" dirty="0" smtClean="0">
                <a:solidFill>
                  <a:schemeClr val="tx1"/>
                </a:solidFill>
                <a:effectLst/>
                <a:latin typeface="+mn-lt"/>
                <a:ea typeface="+mn-ea"/>
                <a:cs typeface="+mn-cs"/>
              </a:rPr>
              <a:t>k+1</a:t>
            </a:r>
            <a:r>
              <a:rPr lang="en-US" sz="1200" b="0" i="0" kern="1200" dirty="0" smtClean="0">
                <a:solidFill>
                  <a:schemeClr val="tx1"/>
                </a:solidFill>
                <a:effectLst/>
                <a:latin typeface="+mn-lt"/>
                <a:ea typeface="+mn-ea"/>
                <a:cs typeface="+mn-cs"/>
              </a:rPr>
              <a:t>encryptions (and decryptions) (and </a:t>
            </a:r>
            <a:r>
              <a:rPr lang="en-US" sz="1200" b="0" i="1" kern="1200" dirty="0" smtClean="0">
                <a:solidFill>
                  <a:schemeClr val="tx1"/>
                </a:solidFill>
                <a:effectLst/>
                <a:latin typeface="+mn-lt"/>
                <a:ea typeface="+mn-ea"/>
                <a:cs typeface="+mn-cs"/>
              </a:rPr>
              <a:t>O(2</a:t>
            </a:r>
            <a:r>
              <a:rPr lang="en-US" sz="1200" b="0" i="1" kern="1200" baseline="30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memory in case a look-up table have been built for the set of forward computations) in contrast to the naive attack, which needs 2</a:t>
            </a:r>
            <a:r>
              <a:rPr lang="en-US" sz="1200" b="0" i="0" kern="1200" baseline="30000" dirty="0" smtClean="0">
                <a:solidFill>
                  <a:schemeClr val="tx1"/>
                </a:solidFill>
                <a:effectLst/>
                <a:latin typeface="+mn-lt"/>
                <a:ea typeface="+mn-ea"/>
                <a:cs typeface="+mn-cs"/>
              </a:rPr>
              <a:t>2·k</a:t>
            </a:r>
            <a:r>
              <a:rPr lang="en-US" sz="1200" b="0" i="0" kern="1200" dirty="0" smtClean="0">
                <a:solidFill>
                  <a:schemeClr val="tx1"/>
                </a:solidFill>
                <a:effectLst/>
                <a:latin typeface="+mn-lt"/>
                <a:ea typeface="+mn-ea"/>
                <a:cs typeface="+mn-cs"/>
              </a:rPr>
              <a:t> encryptions but </a:t>
            </a:r>
            <a:r>
              <a:rPr lang="en-US" sz="1200" b="0" i="1" kern="1200" dirty="0" smtClean="0">
                <a:solidFill>
                  <a:schemeClr val="tx1"/>
                </a:solidFill>
                <a:effectLst/>
                <a:latin typeface="+mn-lt"/>
                <a:ea typeface="+mn-ea"/>
                <a:cs typeface="+mn-cs"/>
              </a:rPr>
              <a:t>O(1)</a:t>
            </a:r>
            <a:r>
              <a:rPr lang="en-US" sz="1200" b="0" i="0" kern="1200" dirty="0" smtClean="0">
                <a:solidFill>
                  <a:schemeClr val="tx1"/>
                </a:solidFill>
                <a:effectLst/>
                <a:latin typeface="+mn-lt"/>
                <a:ea typeface="+mn-ea"/>
                <a:cs typeface="+mn-cs"/>
              </a:rPr>
              <a:t> space. </a:t>
            </a:r>
          </a:p>
          <a:p>
            <a:r>
              <a:rPr lang="en-US" dirty="0" smtClean="0"/>
              <a:t/>
            </a:r>
            <a:br>
              <a:rPr lang="en-US" dirty="0" smtClean="0"/>
            </a:br>
            <a:endParaRPr lang="en-US" baseline="0" dirty="0" smtClean="0"/>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t>
            </a:r>
          </a:p>
          <a:p>
            <a:endParaRPr lang="en-US" sz="1200" b="1" i="0" kern="1200" dirty="0" smtClean="0">
              <a:solidFill>
                <a:schemeClr val="tx1"/>
              </a:solidFill>
              <a:effectLst/>
              <a:latin typeface="+mn-lt"/>
              <a:ea typeface="+mn-ea"/>
              <a:cs typeface="+mn-cs"/>
            </a:endParaRP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Setup:</a:t>
            </a:r>
            <a:r>
              <a:rPr lang="en-US" sz="1200" b="0" i="0" kern="1200" dirty="0" smtClean="0">
                <a:solidFill>
                  <a:schemeClr val="tx1"/>
                </a:solidFill>
                <a:effectLst/>
                <a:latin typeface="+mn-lt"/>
                <a:ea typeface="+mn-ea"/>
                <a:cs typeface="+mn-cs"/>
              </a:rPr>
              <a:t> there is double-DES, where a data block is encrypted with key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1</a:t>
            </a:r>
            <a:r>
              <a:rPr lang="en-US" sz="1200" b="0" i="0" kern="1200" dirty="0" smtClean="0">
                <a:solidFill>
                  <a:schemeClr val="tx1"/>
                </a:solidFill>
                <a:effectLst/>
                <a:latin typeface="+mn-lt"/>
                <a:ea typeface="+mn-ea"/>
                <a:cs typeface="+mn-cs"/>
              </a:rPr>
              <a:t>, then again with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2</a:t>
            </a:r>
            <a:r>
              <a:rPr lang="en-US" sz="1200" b="0" i="0" kern="1200" dirty="0" smtClean="0">
                <a:solidFill>
                  <a:schemeClr val="tx1"/>
                </a:solidFill>
                <a:effectLst/>
                <a:latin typeface="+mn-lt"/>
                <a:ea typeface="+mn-ea"/>
                <a:cs typeface="+mn-cs"/>
              </a:rPr>
              <a:t>. The attacker could have access to two plaintext/</a:t>
            </a:r>
            <a:r>
              <a:rPr lang="en-US" sz="1200" b="0" i="0" kern="1200" dirty="0" err="1" smtClean="0">
                <a:solidFill>
                  <a:schemeClr val="tx1"/>
                </a:solidFill>
                <a:effectLst/>
                <a:latin typeface="+mn-lt"/>
                <a:ea typeface="+mn-ea"/>
                <a:cs typeface="+mn-cs"/>
              </a:rPr>
              <a:t>ciphertext</a:t>
            </a:r>
            <a:r>
              <a:rPr lang="en-US" sz="1200" b="0" i="0" kern="1200" dirty="0" smtClean="0">
                <a:solidFill>
                  <a:schemeClr val="tx1"/>
                </a:solidFill>
                <a:effectLst/>
                <a:latin typeface="+mn-lt"/>
                <a:ea typeface="+mn-ea"/>
                <a:cs typeface="+mn-cs"/>
              </a:rPr>
              <a:t> blocks: attacker knows </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 = E</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and </a:t>
            </a:r>
            <a:r>
              <a:rPr lang="en-US" sz="1200" b="0" i="1" kern="1200" dirty="0" smtClean="0">
                <a:solidFill>
                  <a:schemeClr val="tx1"/>
                </a:solidFill>
                <a:effectLst/>
                <a:latin typeface="+mn-lt"/>
                <a:ea typeface="+mn-ea"/>
                <a:cs typeface="+mn-cs"/>
              </a:rPr>
              <a:t>D = E</a:t>
            </a:r>
            <a:r>
              <a:rPr lang="en-US" sz="1200" b="0" i="1" kern="1200" baseline="-25000" dirty="0" smtClean="0">
                <a:solidFill>
                  <a:schemeClr val="tx1"/>
                </a:solidFill>
                <a:effectLst/>
                <a:latin typeface="+mn-lt"/>
                <a:ea typeface="+mn-ea"/>
                <a:cs typeface="+mn-cs"/>
              </a:rPr>
              <a:t>K2</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K1</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Then the attacker can compute all </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for all values of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(there are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of them). Then he can also compute all </a:t>
            </a:r>
            <a:r>
              <a:rPr lang="en-US" sz="1200" b="0" i="1" kern="1200" dirty="0" smtClean="0">
                <a:solidFill>
                  <a:schemeClr val="tx1"/>
                </a:solidFill>
                <a:effectLst/>
                <a:latin typeface="+mn-lt"/>
                <a:ea typeface="+mn-ea"/>
                <a:cs typeface="+mn-cs"/>
              </a:rPr>
              <a:t>D</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for all values of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(again,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keys to try). At that point, he will have about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candidates for the </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1</a:t>
            </a:r>
            <a:r>
              <a:rPr lang="en-US" sz="1200" b="0" i="1" kern="1200" dirty="0" smtClean="0">
                <a:solidFill>
                  <a:schemeClr val="tx1"/>
                </a:solidFill>
                <a:effectLst/>
                <a:latin typeface="+mn-lt"/>
                <a:ea typeface="+mn-ea"/>
                <a:cs typeface="+mn-cs"/>
              </a:rPr>
              <a:t>,K</a:t>
            </a:r>
            <a:r>
              <a:rPr lang="en-US" sz="1200" b="0" i="1" kern="1200" baseline="-25000" dirty="0" smtClean="0">
                <a:solidFill>
                  <a:schemeClr val="tx1"/>
                </a:solidFill>
                <a:effectLst/>
                <a:latin typeface="+mn-lt"/>
                <a:ea typeface="+mn-ea"/>
                <a:cs typeface="+mn-cs"/>
              </a:rPr>
              <a:t>2</a:t>
            </a:r>
            <a:r>
              <a:rPr lang="en-US" sz="1200" b="0" i="1"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pair: these are all the pairs </a:t>
            </a:r>
            <a:r>
              <a:rPr lang="en-US" sz="1200" b="0" i="1" kern="1200" dirty="0" smtClean="0">
                <a:solidFill>
                  <a:schemeClr val="tx1"/>
                </a:solidFill>
                <a:effectLst/>
                <a:latin typeface="+mn-lt"/>
                <a:ea typeface="+mn-ea"/>
                <a:cs typeface="+mn-cs"/>
              </a:rPr>
              <a:t>(K,K')</a:t>
            </a:r>
            <a:r>
              <a:rPr lang="en-US" sz="1200" b="0" i="0" kern="1200" dirty="0" smtClean="0">
                <a:solidFill>
                  <a:schemeClr val="tx1"/>
                </a:solidFill>
                <a:effectLst/>
                <a:latin typeface="+mn-lt"/>
                <a:ea typeface="+mn-ea"/>
                <a:cs typeface="+mn-cs"/>
              </a:rPr>
              <a:t> for which </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 = D</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The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comes from the fact that we are encrypting 64-bit blocks, so about 1 block value every 256 is one of the </a:t>
            </a:r>
            <a:r>
              <a:rPr lang="en-US" sz="1200" b="0" i="1" kern="1200" dirty="0" smtClean="0">
                <a:solidFill>
                  <a:schemeClr val="tx1"/>
                </a:solidFill>
                <a:effectLst/>
                <a:latin typeface="+mn-lt"/>
                <a:ea typeface="+mn-ea"/>
                <a:cs typeface="+mn-cs"/>
              </a:rPr>
              <a:t>E</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(A)</a:t>
            </a:r>
            <a:r>
              <a:rPr lang="en-US" sz="1200" b="0" i="0" kern="1200" dirty="0" smtClean="0">
                <a:solidFill>
                  <a:schemeClr val="tx1"/>
                </a:solidFill>
                <a:effectLst/>
                <a:latin typeface="+mn-lt"/>
                <a:ea typeface="+mn-ea"/>
                <a:cs typeface="+mn-cs"/>
              </a:rPr>
              <a:t> values, so about 1 value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every 256 will yield a matching </a:t>
            </a:r>
            <a:r>
              <a:rPr lang="en-US" sz="1200" b="0" i="1" kern="1200" dirty="0" smtClean="0">
                <a:solidFill>
                  <a:schemeClr val="tx1"/>
                </a:solidFill>
                <a:effectLst/>
                <a:latin typeface="+mn-lt"/>
                <a:ea typeface="+mn-ea"/>
                <a:cs typeface="+mn-cs"/>
              </a:rPr>
              <a:t>D</a:t>
            </a:r>
            <a:r>
              <a:rPr lang="en-US" sz="1200" b="0" i="1" kern="1200" baseline="-25000" dirty="0" smtClean="0">
                <a:solidFill>
                  <a:schemeClr val="tx1"/>
                </a:solidFill>
                <a:effectLst/>
                <a:latin typeface="+mn-lt"/>
                <a:ea typeface="+mn-ea"/>
                <a:cs typeface="+mn-cs"/>
              </a:rPr>
              <a:t>K'</a:t>
            </a:r>
            <a:r>
              <a:rPr lang="en-US" sz="1200" b="0" i="1" kern="1200" dirty="0" smtClean="0">
                <a:solidFill>
                  <a:schemeClr val="tx1"/>
                </a:solidFill>
                <a:effectLst/>
                <a:latin typeface="+mn-lt"/>
                <a:ea typeface="+mn-ea"/>
                <a:cs typeface="+mn-cs"/>
              </a:rPr>
              <a:t>(C)</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candidates can then be tried with the plaintext </a:t>
            </a:r>
            <a:r>
              <a:rPr lang="en-US" sz="1200" b="0" i="1" kern="1200" dirty="0" smtClean="0">
                <a:solidFill>
                  <a:schemeClr val="tx1"/>
                </a:solidFill>
                <a:effectLst/>
                <a:latin typeface="+mn-lt"/>
                <a:ea typeface="+mn-ea"/>
                <a:cs typeface="+mn-cs"/>
              </a:rPr>
              <a:t>B</a:t>
            </a:r>
            <a:r>
              <a:rPr lang="en-US" sz="1200" b="0" i="0" kern="1200" dirty="0" smtClean="0">
                <a:solidFill>
                  <a:schemeClr val="tx1"/>
                </a:solidFill>
                <a:effectLst/>
                <a:latin typeface="+mn-lt"/>
                <a:ea typeface="+mn-ea"/>
                <a:cs typeface="+mn-cs"/>
              </a:rPr>
              <a:t> and </a:t>
            </a:r>
            <a:r>
              <a:rPr lang="en-US" sz="1200" b="0" i="0" kern="1200" dirty="0" err="1" smtClean="0">
                <a:solidFill>
                  <a:schemeClr val="tx1"/>
                </a:solidFill>
                <a:effectLst/>
                <a:latin typeface="+mn-lt"/>
                <a:ea typeface="+mn-ea"/>
                <a:cs typeface="+mn-cs"/>
              </a:rPr>
              <a:t>ciphertext</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D</a:t>
            </a:r>
            <a:r>
              <a:rPr lang="en-US" sz="1200" b="0" i="0" kern="1200" dirty="0" smtClean="0">
                <a:solidFill>
                  <a:schemeClr val="tx1"/>
                </a:solidFill>
                <a:effectLst/>
                <a:latin typeface="+mn-lt"/>
                <a:ea typeface="+mn-ea"/>
                <a:cs typeface="+mn-cs"/>
              </a:rPr>
              <a:t>; it is expected that only the right one will pass that test. </a:t>
            </a:r>
          </a:p>
          <a:p>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Cost:</a:t>
            </a:r>
            <a:r>
              <a:rPr lang="en-US" sz="1200" b="0" i="0" kern="1200" dirty="0" smtClean="0">
                <a:solidFill>
                  <a:schemeClr val="tx1"/>
                </a:solidFill>
                <a:effectLst/>
                <a:latin typeface="+mn-lt"/>
                <a:ea typeface="+mn-ea"/>
                <a:cs typeface="+mn-cs"/>
              </a:rPr>
              <a:t> 2</a:t>
            </a:r>
            <a:r>
              <a:rPr lang="en-US" sz="1200" b="0" i="0" kern="1200" baseline="30000" dirty="0" smtClean="0">
                <a:solidFill>
                  <a:schemeClr val="tx1"/>
                </a:solidFill>
                <a:effectLst/>
                <a:latin typeface="+mn-lt"/>
                <a:ea typeface="+mn-ea"/>
                <a:cs typeface="+mn-cs"/>
              </a:rPr>
              <a:t>57</a:t>
            </a:r>
            <a:r>
              <a:rPr lang="en-US" sz="1200" b="0" i="0" kern="1200" dirty="0" smtClean="0">
                <a:solidFill>
                  <a:schemeClr val="tx1"/>
                </a:solidFill>
                <a:effectLst/>
                <a:latin typeface="+mn-lt"/>
                <a:ea typeface="+mn-ea"/>
                <a:cs typeface="+mn-cs"/>
              </a:rPr>
              <a:t> invocations of DES (plus an extra average of 2</a:t>
            </a:r>
            <a:r>
              <a:rPr lang="en-US" sz="1200" b="0" i="0" kern="1200" baseline="30000" dirty="0" smtClean="0">
                <a:solidFill>
                  <a:schemeClr val="tx1"/>
                </a:solidFill>
                <a:effectLst/>
                <a:latin typeface="+mn-lt"/>
                <a:ea typeface="+mn-ea"/>
                <a:cs typeface="+mn-cs"/>
              </a:rPr>
              <a:t>48</a:t>
            </a:r>
            <a:r>
              <a:rPr lang="en-US" sz="1200" b="0" i="0" kern="1200" dirty="0" smtClean="0">
                <a:solidFill>
                  <a:schemeClr val="tx1"/>
                </a:solidFill>
                <a:effectLst/>
                <a:latin typeface="+mn-lt"/>
                <a:ea typeface="+mn-ea"/>
                <a:cs typeface="+mn-cs"/>
              </a:rPr>
              <a:t> for the verification of candidates, but that's negligible), and some memory storage able to hold 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intermediate values, and sorted. Since the values are sorted, each will differ from the previous by only 8 bits on average, but it must also store the corresponding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so let's say that a practical implementation would use 10 bytes per value. That's then 10*2</a:t>
            </a:r>
            <a:r>
              <a:rPr lang="en-US" sz="1200" b="0" i="0" kern="1200" baseline="30000" dirty="0" smtClean="0">
                <a:solidFill>
                  <a:schemeClr val="tx1"/>
                </a:solidFill>
                <a:effectLst/>
                <a:latin typeface="+mn-lt"/>
                <a:ea typeface="+mn-ea"/>
                <a:cs typeface="+mn-cs"/>
              </a:rPr>
              <a:t>56</a:t>
            </a:r>
            <a:r>
              <a:rPr lang="en-US" sz="1200" b="0" i="0" kern="1200" dirty="0" smtClean="0">
                <a:solidFill>
                  <a:schemeClr val="tx1"/>
                </a:solidFill>
                <a:effectLst/>
                <a:latin typeface="+mn-lt"/>
                <a:ea typeface="+mn-ea"/>
                <a:cs typeface="+mn-cs"/>
              </a:rPr>
              <a:t> bytes of storage, which is rather large (about 650 thousands of </a:t>
            </a:r>
            <a:r>
              <a:rPr lang="en-US" sz="1200" b="0" i="1" kern="1200" dirty="0" smtClean="0">
                <a:solidFill>
                  <a:schemeClr val="tx1"/>
                </a:solidFill>
                <a:effectLst/>
                <a:latin typeface="+mn-lt"/>
                <a:ea typeface="+mn-ea"/>
                <a:cs typeface="+mn-cs"/>
              </a:rPr>
              <a:t>terabytes</a:t>
            </a:r>
            <a:r>
              <a:rPr lang="en-US" sz="1200" b="0" i="0" kern="1200" dirty="0" smtClean="0">
                <a:solidFill>
                  <a:schemeClr val="tx1"/>
                </a:solidFill>
                <a:effectLst/>
                <a:latin typeface="+mn-lt"/>
                <a:ea typeface="+mn-ea"/>
                <a:cs typeface="+mn-cs"/>
              </a:rPr>
              <a:t>) but can be envisioned with existing technology (it would not be cheap, though). The sorting step would be the biggest cost in an "academic" way (about 2</a:t>
            </a:r>
            <a:r>
              <a:rPr lang="en-US" sz="1200" b="0" i="0" kern="1200" baseline="30000" dirty="0" smtClean="0">
                <a:solidFill>
                  <a:schemeClr val="tx1"/>
                </a:solidFill>
                <a:effectLst/>
                <a:latin typeface="+mn-lt"/>
                <a:ea typeface="+mn-ea"/>
                <a:cs typeface="+mn-cs"/>
              </a:rPr>
              <a:t>64</a:t>
            </a:r>
            <a:r>
              <a:rPr lang="en-US" sz="1200" b="0" i="0" kern="1200" dirty="0" smtClean="0">
                <a:solidFill>
                  <a:schemeClr val="tx1"/>
                </a:solidFill>
                <a:effectLst/>
                <a:latin typeface="+mn-lt"/>
                <a:ea typeface="+mn-ea"/>
                <a:cs typeface="+mn-cs"/>
              </a:rPr>
              <a:t> comparisons) but the 2</a:t>
            </a:r>
            <a:r>
              <a:rPr lang="en-US" sz="1200" b="0" i="0" kern="1200" baseline="30000" dirty="0" smtClean="0">
                <a:solidFill>
                  <a:schemeClr val="tx1"/>
                </a:solidFill>
                <a:effectLst/>
                <a:latin typeface="+mn-lt"/>
                <a:ea typeface="+mn-ea"/>
                <a:cs typeface="+mn-cs"/>
              </a:rPr>
              <a:t>57</a:t>
            </a:r>
            <a:r>
              <a:rPr lang="en-US" sz="1200" b="0" i="0" kern="1200" dirty="0" smtClean="0">
                <a:solidFill>
                  <a:schemeClr val="tx1"/>
                </a:solidFill>
                <a:effectLst/>
                <a:latin typeface="+mn-lt"/>
                <a:ea typeface="+mn-ea"/>
                <a:cs typeface="+mn-cs"/>
              </a:rPr>
              <a:t> DES invocations would still be, in practice, more expensive. </a:t>
            </a:r>
          </a:p>
          <a:p>
            <a:r>
              <a:rPr lang="en-US" sz="1200" b="0" i="0" kern="1200" dirty="0" smtClean="0">
                <a:solidFill>
                  <a:schemeClr val="tx1"/>
                </a:solidFill>
                <a:effectLst/>
                <a:latin typeface="+mn-lt"/>
                <a:ea typeface="+mn-ea"/>
                <a:cs typeface="+mn-cs"/>
              </a:rPr>
              <a:t>I don't see any "80 bits" here. In fact, </a:t>
            </a:r>
            <a:r>
              <a:rPr lang="en-US" sz="1200" b="1" i="0" kern="1200" dirty="0" smtClean="0">
                <a:solidFill>
                  <a:schemeClr val="tx1"/>
                </a:solidFill>
                <a:effectLst/>
                <a:latin typeface="+mn-lt"/>
                <a:ea typeface="+mn-ea"/>
                <a:cs typeface="+mn-cs"/>
              </a:rPr>
              <a:t>security of Double-DES should be considered to be close to "57 bits"</a:t>
            </a:r>
            <a:r>
              <a:rPr lang="en-US" sz="1200" b="0" i="0" kern="1200" dirty="0" smtClean="0">
                <a:solidFill>
                  <a:schemeClr val="tx1"/>
                </a:solidFill>
                <a:effectLst/>
                <a:latin typeface="+mn-lt"/>
                <a:ea typeface="+mn-ea"/>
                <a:cs typeface="+mn-cs"/>
              </a:rPr>
              <a:t>. The storage requirements make it harder to break than a simple "57-bit block cipher", but nowhere near as hard as an 80-bit block cipher. </a:t>
            </a:r>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14192727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419897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33511251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Image credit: Yoshi Kohno,</a:t>
            </a:r>
            <a:r>
              <a:rPr lang="en-US" baseline="0" dirty="0" smtClean="0"/>
              <a:t> UW</a:t>
            </a:r>
          </a:p>
          <a:p>
            <a:endParaRPr lang="en-US" baseline="0" dirty="0" smtClean="0"/>
          </a:p>
          <a:p>
            <a:r>
              <a:rPr lang="en-US" baseline="0" dirty="0" smtClean="0"/>
              <a:t>The details aren’t important, we’re just highlighting the fact that AES uses components that are individually invertible instead of starting from a PRF and turning it into a permutation</a:t>
            </a:r>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13230212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AES</a:t>
            </a:r>
            <a:r>
              <a:rPr lang="en-US" baseline="0" dirty="0" smtClean="0"/>
              <a:t> thought secure mostly because it resists known attacks.</a:t>
            </a:r>
          </a:p>
          <a:p>
            <a:endParaRPr lang="en-US" baseline="0" dirty="0" smtClean="0"/>
          </a:p>
          <a:p>
            <a:r>
              <a:rPr lang="en-US" sz="1200" b="0" i="0" kern="1200" dirty="0" smtClean="0">
                <a:solidFill>
                  <a:schemeClr val="tx1"/>
                </a:solidFill>
                <a:effectLst/>
                <a:latin typeface="+mn-lt"/>
                <a:ea typeface="+mn-ea"/>
                <a:cs typeface="+mn-cs"/>
              </a:rPr>
              <a:t>Uses 10 rounds for 128-bit keys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and 14 rounds for 256-bit keys.</a:t>
            </a:r>
            <a:endParaRPr lang="en-US" baseline="0" dirty="0" smtClean="0"/>
          </a:p>
          <a:p>
            <a:endParaRPr lang="en-US" baseline="0" dirty="0" smtClean="0"/>
          </a:p>
          <a:p>
            <a:r>
              <a:rPr lang="en-US" baseline="0" dirty="0" smtClean="0"/>
              <a:t>NSA approval gives us some confidence that there aren’t major attacks known to them, but don’t read too much into it.</a:t>
            </a:r>
          </a:p>
          <a:p>
            <a:endParaRPr lang="en-US" baseline="0" dirty="0" smtClean="0"/>
          </a:p>
          <a:p>
            <a:r>
              <a:rPr lang="en-US" baseline="0" dirty="0" smtClean="0"/>
              <a:t>CNSS = committee for national security systems.</a:t>
            </a:r>
          </a:p>
          <a:p>
            <a:endParaRPr lang="en-US" baseline="0" dirty="0" smtClean="0"/>
          </a:p>
          <a:p>
            <a:endParaRPr lang="en-US" baseline="0" dirty="0" smtClean="0"/>
          </a:p>
          <a:p>
            <a:r>
              <a:rPr lang="en-US" sz="1200" b="0" i="0" kern="1200" dirty="0" smtClean="0">
                <a:solidFill>
                  <a:schemeClr val="tx1"/>
                </a:solidFill>
                <a:effectLst/>
                <a:latin typeface="+mn-lt"/>
                <a:ea typeface="+mn-ea"/>
                <a:cs typeface="+mn-cs"/>
              </a:rPr>
              <a:t>All modern computers have a “cache” between main memory (RAM) and the CPU. This cache speeds up access to areas of memory that have been used recently. If an area of memory has been accessed recently, it’s probably in the cache, so accessing it again will be quick. If the area hasn’t been accessed in a long time, it has probably been evicted from the cache, so accessing it will be slow. The difference in time can leak information about what a process is doing.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attack was applied to the AES cipher. Essentially, fast implementations of AES use lookup tables, which are arrays used to quickly convert one value into another. The indexes AES uses into these tables depend on the secret key, so there’s a possibility that the difference in memory access time caused by the cache can leak information about the secret key. That is exactly what the authors demonstrated.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authors demonstrate two different techniques for extracting the key. I’ll give a simplified explanation of each. </a:t>
            </a:r>
          </a:p>
          <a:p>
            <a:pPr marL="171450" indent="-171450">
              <a:buFont typeface="Arial"/>
              <a:buChar char="•"/>
            </a:pPr>
            <a:r>
              <a:rPr lang="en-US" sz="1200" b="0" i="0" kern="1200" dirty="0" smtClean="0">
                <a:solidFill>
                  <a:schemeClr val="tx1"/>
                </a:solidFill>
                <a:effectLst/>
                <a:latin typeface="+mn-lt"/>
                <a:ea typeface="+mn-ea"/>
                <a:cs typeface="+mn-cs"/>
              </a:rPr>
              <a:t>In the first, called the </a:t>
            </a:r>
            <a:r>
              <a:rPr lang="en-US" sz="1200" b="0" i="0" kern="1200" dirty="0" err="1" smtClean="0">
                <a:solidFill>
                  <a:schemeClr val="tx1"/>
                </a:solidFill>
                <a:effectLst/>
                <a:latin typeface="+mn-lt"/>
                <a:ea typeface="+mn-ea"/>
                <a:cs typeface="+mn-cs"/>
              </a:rPr>
              <a:t>Evict+Time</a:t>
            </a:r>
            <a:r>
              <a:rPr lang="en-US" sz="1200" b="0" i="0" kern="1200" dirty="0" smtClean="0">
                <a:solidFill>
                  <a:schemeClr val="tx1"/>
                </a:solidFill>
                <a:effectLst/>
                <a:latin typeface="+mn-lt"/>
                <a:ea typeface="+mn-ea"/>
                <a:cs typeface="+mn-cs"/>
              </a:rPr>
              <a:t> attack, they evict part of one of the lookup tables from the cache, so that all of the AES lookup tables are in the cache except for one index in one table, then they run the encryption. If the encryption accesses that index that has been evicted from the cache, it will run slower, otherwise it will run at a normal speed. So, by timing how long the encryption takes, they can figure out if that table index was accessed or not. Since the table index depends on the key, this leaks information about the key. </a:t>
            </a:r>
          </a:p>
          <a:p>
            <a:pPr marL="171450" indent="-171450">
              <a:buFont typeface="Arial"/>
              <a:buChar char="•"/>
            </a:pPr>
            <a:endParaRPr lang="en-US" sz="1200" b="0" i="0" kern="1200" dirty="0" smtClean="0">
              <a:solidFill>
                <a:schemeClr val="tx1"/>
              </a:solidFill>
              <a:effectLst/>
              <a:latin typeface="+mn-lt"/>
              <a:ea typeface="+mn-ea"/>
              <a:cs typeface="+mn-cs"/>
            </a:endParaRPr>
          </a:p>
          <a:p>
            <a:pPr marL="171450" indent="-171450">
              <a:buFont typeface="Arial"/>
              <a:buChar char="•"/>
            </a:pPr>
            <a:r>
              <a:rPr lang="en-US" sz="1200" b="0" i="0" kern="1200" dirty="0" smtClean="0">
                <a:solidFill>
                  <a:schemeClr val="tx1"/>
                </a:solidFill>
                <a:effectLst/>
                <a:latin typeface="+mn-lt"/>
                <a:ea typeface="+mn-ea"/>
                <a:cs typeface="+mn-cs"/>
              </a:rPr>
              <a:t>The second type of attack, called </a:t>
            </a:r>
            <a:r>
              <a:rPr lang="en-US" sz="1200" b="0" i="0" kern="1200" dirty="0" err="1" smtClean="0">
                <a:solidFill>
                  <a:schemeClr val="tx1"/>
                </a:solidFill>
                <a:effectLst/>
                <a:latin typeface="+mn-lt"/>
                <a:ea typeface="+mn-ea"/>
                <a:cs typeface="+mn-cs"/>
              </a:rPr>
              <a:t>Prime+Probe</a:t>
            </a:r>
            <a:r>
              <a:rPr lang="en-US" sz="1200" b="0" i="0" kern="1200" dirty="0" smtClean="0">
                <a:solidFill>
                  <a:schemeClr val="tx1"/>
                </a:solidFill>
                <a:effectLst/>
                <a:latin typeface="+mn-lt"/>
                <a:ea typeface="+mn-ea"/>
                <a:cs typeface="+mn-cs"/>
              </a:rPr>
              <a:t>, first completely fills the cache with the attacker’s data. The encryption process is run, and as it is running, the parts of the lookup table that it uses are loaded from main memory into the cache. Since the cache is full of the attacker’s data, some of it will have to be evicted to make room for the part of the table. Once the encryption is done, the attacker accesses their data again (to see which parts have been evicted from the cache), and this tells them which table indexes were used by the encryption process, leaking information about the key.</a:t>
            </a:r>
            <a:br>
              <a:rPr lang="en-US" sz="1200" b="0" i="0" kern="1200" dirty="0" smtClean="0">
                <a:solidFill>
                  <a:schemeClr val="tx1"/>
                </a:solidFill>
                <a:effectLst/>
                <a:latin typeface="+mn-lt"/>
                <a:ea typeface="+mn-ea"/>
                <a:cs typeface="+mn-cs"/>
              </a:rPr>
            </a:b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391180835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Padding</a:t>
            </a:r>
            <a:r>
              <a:rPr lang="en-US" baseline="0" dirty="0" smtClean="0"/>
              <a:t> is needed because</a:t>
            </a:r>
            <a:r>
              <a:rPr lang="en-US" dirty="0" smtClean="0"/>
              <a:t> message can</a:t>
            </a:r>
            <a:r>
              <a:rPr lang="en-US" baseline="0" dirty="0" smtClean="0"/>
              <a:t> be of arbitrary length but block cipher works only on fixed sized blocks.</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44</a:t>
            </a:fld>
            <a:endParaRPr lang="en-US"/>
          </a:p>
        </p:txBody>
      </p:sp>
    </p:spTree>
    <p:extLst>
      <p:ext uri="{BB962C8B-B14F-4D97-AF65-F5344CB8AC3E}">
        <p14:creationId xmlns:p14="http://schemas.microsoft.com/office/powerpoint/2010/main" val="26535502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b="1" dirty="0" smtClean="0"/>
              <a:t>Caution:</a:t>
            </a:r>
            <a:r>
              <a:rPr lang="en-US" dirty="0" smtClean="0"/>
              <a:t> if message ends at block boundary, have to add whole block of padding.</a:t>
            </a:r>
            <a:br>
              <a:rPr lang="en-US" dirty="0" smtClean="0"/>
            </a:br>
            <a:r>
              <a:rPr lang="en-US" dirty="0" smtClean="0"/>
              <a:t>Otherwise might be tricked into interpreting end of message as padding</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45</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46</a:t>
            </a:fld>
            <a:endParaRPr lang="en-US"/>
          </a:p>
        </p:txBody>
      </p:sp>
    </p:spTree>
    <p:extLst>
      <p:ext uri="{BB962C8B-B14F-4D97-AF65-F5344CB8AC3E}">
        <p14:creationId xmlns:p14="http://schemas.microsoft.com/office/powerpoint/2010/main" val="3183793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buNone/>
            </a:pPr>
            <a:r>
              <a:rPr lang="en-US" b="1" dirty="0" smtClean="0"/>
              <a:t>Disadvantages of ECB mode:</a:t>
            </a:r>
          </a:p>
          <a:p>
            <a:pPr lvl="1">
              <a:buNone/>
            </a:pPr>
            <a:r>
              <a:rPr lang="en-US" dirty="0" smtClean="0"/>
              <a:t>- Same plaintext yields same </a:t>
            </a:r>
            <a:r>
              <a:rPr lang="en-US" dirty="0" err="1" smtClean="0"/>
              <a:t>ciphertext</a:t>
            </a:r>
            <a:r>
              <a:rPr lang="en-US" dirty="0" smtClean="0"/>
              <a:t> </a:t>
            </a:r>
          </a:p>
          <a:p>
            <a:pPr lvl="1">
              <a:buNone/>
            </a:pPr>
            <a:r>
              <a:rPr lang="en-US" dirty="0" smtClean="0"/>
              <a:t>(at block and message level)</a:t>
            </a:r>
          </a:p>
          <a:p>
            <a:pPr lvl="1">
              <a:buNone/>
            </a:pPr>
            <a:r>
              <a:rPr lang="en-US" dirty="0" smtClean="0"/>
              <a:t>- </a:t>
            </a:r>
            <a:r>
              <a:rPr lang="en-US" dirty="0" err="1" smtClean="0"/>
              <a:t>Rearrangeable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47</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Not secure because if we have same plaintext blocks will get same </a:t>
            </a:r>
            <a:r>
              <a:rPr lang="en-US" dirty="0" err="1" smtClean="0"/>
              <a:t>ciphertext</a:t>
            </a:r>
            <a:r>
              <a:rPr lang="en-US" dirty="0" smtClean="0"/>
              <a: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48</a:t>
            </a:fld>
            <a:endParaRPr lang="en-US"/>
          </a:p>
        </p:txBody>
      </p:sp>
    </p:spTree>
    <p:extLst>
      <p:ext uri="{BB962C8B-B14F-4D97-AF65-F5344CB8AC3E}">
        <p14:creationId xmlns:p14="http://schemas.microsoft.com/office/powerpoint/2010/main" val="41280149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Each color value maps to some different</a:t>
            </a:r>
            <a:r>
              <a:rPr lang="en-US" baseline="0" dirty="0" smtClean="0"/>
              <a:t> color value</a:t>
            </a:r>
          </a:p>
          <a:p>
            <a:endParaRPr lang="en-US" baseline="0" dirty="0" smtClean="0"/>
          </a:p>
          <a:p>
            <a:r>
              <a:rPr lang="en-US" baseline="0" dirty="0" smtClean="0"/>
              <a:t>But you can still make out the shape of the input image</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49</a:t>
            </a:fld>
            <a:endParaRPr lang="en-US"/>
          </a:p>
        </p:txBody>
      </p:sp>
    </p:spTree>
    <p:extLst>
      <p:ext uri="{BB962C8B-B14F-4D97-AF65-F5344CB8AC3E}">
        <p14:creationId xmlns:p14="http://schemas.microsoft.com/office/powerpoint/2010/main" val="7050252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lvl="1"/>
            <a:r>
              <a:rPr lang="en-US" dirty="0" smtClean="0"/>
              <a:t>Lame-CBC</a:t>
            </a:r>
          </a:p>
          <a:p>
            <a:pPr lvl="1"/>
            <a:r>
              <a:rPr lang="en-US" dirty="0" smtClean="0"/>
              <a:t>pro: same plaintext yields different ciphertext</a:t>
            </a:r>
          </a:p>
          <a:p>
            <a:pPr lvl="1"/>
            <a:r>
              <a:rPr lang="en-US" dirty="0" smtClean="0"/>
              <a:t>con: ciphertext is 2x size of plaintext</a:t>
            </a:r>
          </a:p>
        </p:txBody>
      </p:sp>
      <p:sp>
        <p:nvSpPr>
          <p:cNvPr id="4" name="Slide Number Placeholder 3"/>
          <p:cNvSpPr>
            <a:spLocks noGrp="1"/>
          </p:cNvSpPr>
          <p:nvPr>
            <p:ph type="sldNum" sz="quarter" idx="10"/>
          </p:nvPr>
        </p:nvSpPr>
        <p:spPr/>
        <p:txBody>
          <a:bodyPr/>
          <a:lstStyle/>
          <a:p>
            <a:fld id="{80EF120E-EEF2-4965-96F5-DE3864F37C1E}" type="slidenum">
              <a:rPr lang="en-US" smtClean="0"/>
              <a:pPr/>
              <a:t>50</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a:p>
            <a:r>
              <a:rPr lang="en-US" baseline="0" dirty="0" smtClean="0"/>
              <a:t>Initialization Vector is like a Nonce.</a:t>
            </a:r>
          </a:p>
          <a:p>
            <a:endParaRPr lang="en-US" baseline="0" dirty="0" smtClean="0"/>
          </a:p>
          <a:p>
            <a:r>
              <a:rPr lang="en-US" baseline="0" dirty="0" smtClean="0"/>
              <a:t>Combining </a:t>
            </a:r>
            <a:r>
              <a:rPr lang="en-US" baseline="0" dirty="0" err="1" smtClean="0"/>
              <a:t>ciphertext</a:t>
            </a:r>
            <a:r>
              <a:rPr lang="en-US" baseline="0" dirty="0" smtClean="0"/>
              <a:t> block with next plaintext block ensures that identical plaintext blocks don’t map to identical </a:t>
            </a:r>
            <a:r>
              <a:rPr lang="en-US" baseline="0" dirty="0" err="1" smtClean="0"/>
              <a:t>ciphertext</a:t>
            </a:r>
            <a:r>
              <a:rPr lang="en-US" baseline="0" dirty="0" smtClean="0"/>
              <a:t> blocks</a:t>
            </a:r>
          </a:p>
          <a:p>
            <a:endParaRPr lang="en-US" baseline="0" dirty="0" smtClean="0"/>
          </a:p>
          <a:p>
            <a:r>
              <a:rPr lang="en-US" baseline="0" dirty="0" smtClean="0"/>
              <a:t>Other modes: Counter (CTR), Output feedback (OFB)</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51</a:t>
            </a:fld>
            <a:endParaRPr lang="en-US"/>
          </a:p>
        </p:txBody>
      </p:sp>
    </p:spTree>
    <p:extLst>
      <p:ext uri="{BB962C8B-B14F-4D97-AF65-F5344CB8AC3E}">
        <p14:creationId xmlns:p14="http://schemas.microsoft.com/office/powerpoint/2010/main" val="14744686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Key generation also includes nonce generation. </a:t>
            </a:r>
          </a:p>
          <a:p>
            <a:endParaRPr lang="en-US" baseline="0" dirty="0" smtClean="0"/>
          </a:p>
          <a:p>
            <a:r>
              <a:rPr lang="en-US" baseline="0" dirty="0" smtClean="0"/>
              <a:t>Mode of operation and </a:t>
            </a:r>
            <a:r>
              <a:rPr lang="en-US" baseline="0" dirty="0" err="1" smtClean="0"/>
              <a:t>Merkle-Damgard</a:t>
            </a:r>
            <a:r>
              <a:rPr lang="en-US" baseline="0" dirty="0" smtClean="0"/>
              <a:t> construction are both concerned with extending security properties from 1-block inputs to multi-block inputs.</a:t>
            </a:r>
          </a:p>
          <a:p>
            <a:r>
              <a:rPr lang="en-US" baseline="0" dirty="0" smtClean="0"/>
              <a:t>PRF is fixed-length primitive…</a:t>
            </a:r>
          </a:p>
          <a:p>
            <a:endParaRPr lang="en-US" baseline="0" dirty="0" smtClean="0"/>
          </a:p>
          <a:p>
            <a:r>
              <a:rPr lang="en-US" baseline="0" dirty="0" smtClean="0"/>
              <a:t>This chart is useful but it’s an oversimplification in at least two ways:</a:t>
            </a:r>
          </a:p>
          <a:p>
            <a:pPr marL="228600" indent="-228600">
              <a:buFont typeface="+mj-lt"/>
              <a:buAutoNum type="arabicPeriod"/>
            </a:pPr>
            <a:r>
              <a:rPr lang="en-US" baseline="0" dirty="0" smtClean="0"/>
              <a:t>AES is not based on </a:t>
            </a:r>
            <a:r>
              <a:rPr lang="en-US" baseline="0" dirty="0" err="1" smtClean="0"/>
              <a:t>Feistel</a:t>
            </a:r>
            <a:r>
              <a:rPr lang="en-US" baseline="0" dirty="0" smtClean="0"/>
              <a:t> construction</a:t>
            </a:r>
          </a:p>
          <a:p>
            <a:pPr marL="228600" indent="-228600">
              <a:buFont typeface="+mj-lt"/>
              <a:buAutoNum type="arabicPeriod"/>
            </a:pPr>
            <a:r>
              <a:rPr lang="en-US" baseline="0" dirty="0" smtClean="0"/>
              <a:t>When we use a PRF in the </a:t>
            </a:r>
            <a:r>
              <a:rPr lang="en-US" baseline="0" dirty="0" err="1" smtClean="0"/>
              <a:t>Feistel</a:t>
            </a:r>
            <a:r>
              <a:rPr lang="en-US" baseline="0" dirty="0" smtClean="0"/>
              <a:t> construction, we’re just using a function that takes 1-block inputs. So we’re talking about PRFs as functions with fixed length inputs. Earlier when we constructed PRFs we were interested in arbitrary-length inputs, which is why the </a:t>
            </a:r>
            <a:r>
              <a:rPr lang="en-US" baseline="0" dirty="0" err="1" smtClean="0"/>
              <a:t>Merkle-Damgard</a:t>
            </a:r>
            <a:r>
              <a:rPr lang="en-US" baseline="0" dirty="0" smtClean="0"/>
              <a:t> construction was necessary.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54</a:t>
            </a:fld>
            <a:endParaRPr lang="en-US"/>
          </a:p>
        </p:txBody>
      </p:sp>
    </p:spTree>
    <p:extLst>
      <p:ext uri="{BB962C8B-B14F-4D97-AF65-F5344CB8AC3E}">
        <p14:creationId xmlns:p14="http://schemas.microsoft.com/office/powerpoint/2010/main" val="10680914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space-efficient?</a:t>
            </a:r>
          </a:p>
          <a:p>
            <a:r>
              <a:rPr lang="en-US" dirty="0" smtClean="0"/>
              <a:t>Clearly we need to add something to make same pt yield diff. ct</a:t>
            </a:r>
          </a:p>
          <a:p>
            <a:r>
              <a:rPr lang="en-US" dirty="0" smtClean="0"/>
              <a:t>Here we only add one block</a:t>
            </a:r>
          </a:p>
          <a:p>
            <a:endParaRPr lang="en-US" dirty="0" smtClean="0">
              <a:solidFill>
                <a:schemeClr val="accent5"/>
              </a:solidFill>
            </a:endParaRPr>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Use non-repeating message_id to prevent</a:t>
            </a:r>
            <a:r>
              <a:rPr lang="en-US" baseline="0" dirty="0" smtClean="0"/>
              <a:t> pad reuse style attack.</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57</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a simplified definition.</a:t>
            </a:r>
          </a:p>
          <a:p>
            <a:endParaRPr lang="en-US" dirty="0" smtClean="0"/>
          </a:p>
          <a:p>
            <a:r>
              <a:rPr lang="en-US" dirty="0" smtClean="0"/>
              <a:t>Different definitions</a:t>
            </a:r>
            <a:r>
              <a:rPr lang="en-US" baseline="0" dirty="0" smtClean="0"/>
              <a:t> have been refined over many years.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650303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Very strong attack models do materialize in practice. WW2 allied cryptanalysts</a:t>
            </a:r>
            <a:r>
              <a:rPr lang="en-US" baseline="0" dirty="0" smtClean="0"/>
              <a:t> had “considerable familiarity with </a:t>
            </a:r>
            <a:r>
              <a:rPr lang="en-US" sz="1200" b="0" i="0" kern="1200" dirty="0" smtClean="0">
                <a:solidFill>
                  <a:schemeClr val="tx1"/>
                </a:solidFill>
                <a:effectLst/>
                <a:latin typeface="+mn-lt"/>
                <a:ea typeface="+mn-ea"/>
                <a:cs typeface="+mn-cs"/>
              </a:rPr>
              <a:t>German military jargon and the communication habits of the operators</a:t>
            </a:r>
            <a:r>
              <a:rPr lang="en-US" baseline="0" dirty="0" smtClean="0"/>
              <a:t>” which they used to look for known plaintexts. </a:t>
            </a:r>
            <a:r>
              <a:rPr lang="en-US" dirty="0" smtClean="0">
                <a:hlinkClick r:id="rId3"/>
              </a:rPr>
              <a:t>https://en.wikipedia.org/wiki/Bombe</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661800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k=3 – This happens to be the key Caesar always used.</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cryptanalysis:</a:t>
            </a:r>
            <a:r>
              <a:rPr lang="en-US" baseline="0" dirty="0" smtClean="0"/>
              <a:t> just brute force the key.</a:t>
            </a:r>
          </a:p>
          <a:p>
            <a:endParaRPr lang="en-US" baseline="0" dirty="0" smtClean="0"/>
          </a:p>
          <a:p>
            <a:r>
              <a:rPr lang="en-US" baseline="0" dirty="0" smtClean="0"/>
              <a:t>Plaintext generally has patterns (e.g., English text), so you can tell when you have the right key, because with the wrong key the decrypted text will look like gibberish.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10</a:t>
            </a:fld>
            <a:endParaRPr lang="en-US"/>
          </a:p>
        </p:txBody>
      </p:sp>
    </p:spTree>
    <p:extLst>
      <p:ext uri="{BB962C8B-B14F-4D97-AF65-F5344CB8AC3E}">
        <p14:creationId xmlns:p14="http://schemas.microsoft.com/office/powerpoint/2010/main" val="1390493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073205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244200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1458757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25914565"/>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227420757"/>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28755127"/>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4758258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59326588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547445460"/>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070478183"/>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756146754"/>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2B18FAC-345F-B040-9DF7-375FB57F8B48}"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34739765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974059971"/>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390376157"/>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55399087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0831919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34607408"/>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154446150"/>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324064821"/>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900205818"/>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464875111"/>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308795548"/>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2B18FAC-345F-B040-9DF7-375FB57F8B48}" type="datetimeFigureOut">
              <a:rPr lang="en-US" smtClean="0"/>
              <a:t>9/27/16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91751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2B18FAC-345F-B040-9DF7-375FB57F8B48}" type="datetimeFigureOut">
              <a:rPr lang="en-US" smtClean="0"/>
              <a:t>9/27/16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1528884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2B18FAC-345F-B040-9DF7-375FB57F8B48}" type="datetimeFigureOut">
              <a:rPr lang="en-US" smtClean="0"/>
              <a:t>9/27/16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502591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2B18FAC-345F-B040-9DF7-375FB57F8B48}" type="datetimeFigureOut">
              <a:rPr lang="en-US" smtClean="0"/>
              <a:t>9/27/16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4927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18FAC-345F-B040-9DF7-375FB57F8B48}" type="datetimeFigureOut">
              <a:rPr lang="en-US" smtClean="0"/>
              <a:t>9/27/16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20670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743836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2B18FAC-345F-B040-9DF7-375FB57F8B48}" type="datetimeFigureOut">
              <a:rPr lang="en-US" smtClean="0"/>
              <a:t>9/27/16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B3B3AD-2FE0-554D-94D8-83DAE8B1C467}" type="slidenum">
              <a:rPr lang="en-US" smtClean="0"/>
              <a:t>‹#›</a:t>
            </a:fld>
            <a:endParaRPr lang="en-US"/>
          </a:p>
        </p:txBody>
      </p:sp>
    </p:spTree>
    <p:extLst>
      <p:ext uri="{BB962C8B-B14F-4D97-AF65-F5344CB8AC3E}">
        <p14:creationId xmlns:p14="http://schemas.microsoft.com/office/powerpoint/2010/main" val="213946322"/>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18FAC-345F-B040-9DF7-375FB57F8B48}" type="datetimeFigureOut">
              <a:rPr lang="en-US" smtClean="0"/>
              <a:t>9/27/16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B3B3AD-2FE0-554D-94D8-83DAE8B1C467}" type="slidenum">
              <a:rPr lang="en-US" smtClean="0"/>
              <a:t>‹#›</a:t>
            </a:fld>
            <a:endParaRPr lang="en-US"/>
          </a:p>
        </p:txBody>
      </p:sp>
    </p:spTree>
    <p:extLst>
      <p:ext uri="{BB962C8B-B14F-4D97-AF65-F5344CB8AC3E}">
        <p14:creationId xmlns:p14="http://schemas.microsoft.com/office/powerpoint/2010/main" val="177857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1" r:id="rId12"/>
    <p:sldLayoutId id="2147483676" r:id="rId13"/>
    <p:sldLayoutId id="2147483677" r:id="rId14"/>
    <p:sldLayoutId id="2147483683" r:id="rId15"/>
    <p:sldLayoutId id="2147483688" r:id="rId16"/>
    <p:sldLayoutId id="2147483689" r:id="rId17"/>
    <p:sldLayoutId id="2147483690" r:id="rId18"/>
    <p:sldLayoutId id="2147483691" r:id="rId19"/>
    <p:sldLayoutId id="2147483692" r:id="rId20"/>
    <p:sldLayoutId id="2147483693" r:id="rId21"/>
    <p:sldLayoutId id="2147483695" r:id="rId22"/>
    <p:sldLayoutId id="2147483696" r:id="rId23"/>
    <p:sldLayoutId id="2147483697" r:id="rId24"/>
    <p:sldLayoutId id="2147483699" r:id="rId25"/>
    <p:sldLayoutId id="2147483701" r:id="rId26"/>
    <p:sldLayoutId id="2147483702" r:id="rId27"/>
    <p:sldLayoutId id="2147483703" r:id="rId28"/>
    <p:sldLayoutId id="2147483704" r:id="rId2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jpe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e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4" Type="http://schemas.openxmlformats.org/officeDocument/2006/relationships/image" Target="../media/image11.jpe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3" Type="http://schemas.openxmlformats.org/officeDocument/2006/relationships/image" Target="../media/image12.gif"/><Relationship Id="rId4" Type="http://schemas.openxmlformats.org/officeDocument/2006/relationships/image" Target="../media/image13.gif"/><Relationship Id="rId5" Type="http://schemas.openxmlformats.org/officeDocument/2006/relationships/image" Target="../media/image14.gif"/><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4.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18.png"/><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1.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9.xml.rels><?xml version="1.0" encoding="UTF-8" standalone="yes"?>
<Relationships xmlns="http://schemas.openxmlformats.org/package/2006/relationships"><Relationship Id="rId3" Type="http://schemas.openxmlformats.org/officeDocument/2006/relationships/image" Target="../media/image22.jpeg"/><Relationship Id="rId4" Type="http://schemas.openxmlformats.org/officeDocument/2006/relationships/image" Target="../media/image23.jpeg"/><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image" Target="../media/image27.jpeg"/><Relationship Id="rId4" Type="http://schemas.openxmlformats.org/officeDocument/2006/relationships/image" Target="../media/image28.jpeg"/><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4" Type="http://schemas.openxmlformats.org/officeDocument/2006/relationships/image" Target="../media/image19.png"/><Relationship Id="rId5" Type="http://schemas.openxmlformats.org/officeDocument/2006/relationships/image" Target="../media/image31.png"/><Relationship Id="rId1" Type="http://schemas.openxmlformats.org/officeDocument/2006/relationships/slideLayout" Target="../slideLayouts/slideLayout7.xml"/><Relationship Id="rId2" Type="http://schemas.openxmlformats.org/officeDocument/2006/relationships/notesSlide" Target="../notesSlides/notesSlide5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 Id="rId3" Type="http://schemas.openxmlformats.org/officeDocument/2006/relationships/image" Target="../media/image3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Symmetric </a:t>
            </a:r>
            <a:r>
              <a:rPr lang="en-US" smtClean="0"/>
              <a:t>Cryptography:</a:t>
            </a:r>
            <a:br>
              <a:rPr lang="en-US" smtClean="0"/>
            </a:br>
            <a:r>
              <a:rPr lang="en-US" smtClean="0"/>
              <a:t>Stream </a:t>
            </a:r>
            <a:r>
              <a:rPr lang="en-US" dirty="0" smtClean="0"/>
              <a:t>and Block Ciphers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History: Caesar </a:t>
            </a:r>
            <a:r>
              <a:rPr lang="en-US" dirty="0" smtClean="0"/>
              <a:t>cipher</a:t>
            </a:r>
            <a:endParaRPr lang="en-US" dirty="0"/>
          </a:p>
        </p:txBody>
      </p:sp>
      <p:pic>
        <p:nvPicPr>
          <p:cNvPr id="3074" name="Picture 2" descr="Caesar cipher left shift of 3.sv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28900" y="2514600"/>
            <a:ext cx="3898344" cy="2192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899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92500" lnSpcReduction="20000"/>
          </a:bodyPr>
          <a:lstStyle/>
          <a:p>
            <a:r>
              <a:rPr lang="en-US" b="1" dirty="0" smtClean="0">
                <a:solidFill>
                  <a:schemeClr val="accent1"/>
                </a:solidFill>
              </a:rPr>
              <a:t>Cryptanalysis</a:t>
            </a:r>
            <a:r>
              <a:rPr lang="en-US" dirty="0" smtClean="0"/>
              <a:t> of the Caesar Cipher</a:t>
            </a:r>
          </a:p>
          <a:p>
            <a:pPr marL="514350" lvl="1" indent="-514350">
              <a:buNone/>
            </a:pPr>
            <a:r>
              <a:rPr lang="en-US" dirty="0" smtClean="0"/>
              <a:t>Only 26 possible keys: </a:t>
            </a:r>
            <a:br>
              <a:rPr lang="en-US" dirty="0" smtClean="0"/>
            </a:br>
            <a:r>
              <a:rPr lang="en-US" dirty="0" smtClean="0"/>
              <a:t>Try every possible </a:t>
            </a:r>
            <a:r>
              <a:rPr lang="en-US" b="1" dirty="0" smtClean="0"/>
              <a:t>k</a:t>
            </a:r>
            <a:r>
              <a:rPr lang="en-US" dirty="0" smtClean="0"/>
              <a:t> by “</a:t>
            </a:r>
            <a:r>
              <a:rPr lang="en-US" i="1" dirty="0" smtClean="0"/>
              <a:t>brute force”</a:t>
            </a:r>
          </a:p>
          <a:p>
            <a:pPr marL="514350" lvl="1" indent="-514350">
              <a:spcBef>
                <a:spcPts val="1200"/>
              </a:spcBef>
              <a:buNone/>
            </a:pPr>
            <a:r>
              <a:rPr lang="en-US" dirty="0" smtClean="0"/>
              <a:t>Can a computer recognize the right one?</a:t>
            </a:r>
          </a:p>
          <a:p>
            <a:pPr marL="457200" lvl="1" indent="0">
              <a:buNone/>
            </a:pPr>
            <a:r>
              <a:rPr lang="en-US" sz="2600" dirty="0" smtClean="0"/>
              <a:t>Use </a:t>
            </a:r>
            <a:r>
              <a:rPr lang="en-US" sz="2600" i="1" dirty="0" smtClean="0"/>
              <a:t>frequency analysis</a:t>
            </a:r>
            <a:r>
              <a:rPr lang="en-US" sz="2600" dirty="0" smtClean="0"/>
              <a:t>: English text has distinctive letter frequency distribution</a:t>
            </a:r>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endParaRPr lang="en-US" sz="2600" dirty="0" smtClean="0"/>
          </a:p>
          <a:p>
            <a:pPr marL="971550" lvl="1" indent="-514350">
              <a:buNone/>
            </a:pPr>
            <a:r>
              <a:rPr lang="en-US" sz="2600" dirty="0" smtClean="0"/>
              <a:t>Recognize with (for example) chi-square test</a:t>
            </a:r>
            <a:endParaRPr lang="en-US" i="1" dirty="0" smtClean="0"/>
          </a:p>
          <a:p>
            <a:endParaRPr lang="en-US" dirty="0"/>
          </a:p>
        </p:txBody>
      </p:sp>
      <p:pic>
        <p:nvPicPr>
          <p:cNvPr id="3" name="Picture 2" descr="English-slf.png"/>
          <p:cNvPicPr>
            <a:picLocks noChangeAspect="1"/>
          </p:cNvPicPr>
          <p:nvPr/>
        </p:nvPicPr>
        <p:blipFill>
          <a:blip r:embed="rId3" cstate="print"/>
          <a:stretch>
            <a:fillRect/>
          </a:stretch>
        </p:blipFill>
        <p:spPr>
          <a:xfrm>
            <a:off x="406400" y="2571750"/>
            <a:ext cx="7823200" cy="2800351"/>
          </a:xfrm>
          <a:prstGeom prst="rect">
            <a:avLst/>
          </a:prstGeom>
        </p:spPr>
      </p:pic>
      <p:sp>
        <p:nvSpPr>
          <p:cNvPr id="5" name="Rectangle 4"/>
          <p:cNvSpPr/>
          <p:nvPr/>
        </p:nvSpPr>
        <p:spPr>
          <a:xfrm>
            <a:off x="1219200" y="5029201"/>
            <a:ext cx="7010400" cy="2857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1251859" y="4972053"/>
            <a:ext cx="5134263" cy="507831"/>
          </a:xfrm>
          <a:prstGeom prst="rect">
            <a:avLst/>
          </a:prstGeom>
          <a:noFill/>
        </p:spPr>
        <p:txBody>
          <a:bodyPr wrap="none" rtlCol="0">
            <a:spAutoFit/>
          </a:bodyPr>
          <a:lstStyle/>
          <a:p>
            <a:r>
              <a:rPr lang="en-US" sz="2700" dirty="0" smtClean="0">
                <a:solidFill>
                  <a:schemeClr val="accent2"/>
                </a:solidFill>
                <a:latin typeface="Consolas" pitchFamily="49" charset="0"/>
                <a:cs typeface="Consolas" pitchFamily="49" charset="0"/>
              </a:rPr>
              <a:t>A</a:t>
            </a:r>
            <a:r>
              <a:rPr lang="en-US" sz="2700" dirty="0" smtClean="0">
                <a:solidFill>
                  <a:schemeClr val="accent1"/>
                </a:solidFill>
                <a:latin typeface="Consolas" pitchFamily="49" charset="0"/>
                <a:cs typeface="Consolas" pitchFamily="49" charset="0"/>
              </a:rPr>
              <a:t>BC</a:t>
            </a:r>
            <a:r>
              <a:rPr lang="en-US" sz="2700" dirty="0" smtClean="0">
                <a:latin typeface="Consolas" pitchFamily="49" charset="0"/>
                <a:cs typeface="Consolas" pitchFamily="49" charset="0"/>
              </a:rPr>
              <a:t>D</a:t>
            </a:r>
            <a:r>
              <a:rPr lang="en-US" sz="2700" dirty="0" smtClean="0">
                <a:solidFill>
                  <a:schemeClr val="accent2"/>
                </a:solidFill>
                <a:latin typeface="Consolas" pitchFamily="49" charset="0"/>
                <a:cs typeface="Consolas" pitchFamily="49" charset="0"/>
              </a:rPr>
              <a:t>E</a:t>
            </a:r>
            <a:r>
              <a:rPr lang="en-US" sz="2700" dirty="0" smtClean="0">
                <a:solidFill>
                  <a:schemeClr val="accent1"/>
                </a:solidFill>
                <a:latin typeface="Consolas" pitchFamily="49" charset="0"/>
                <a:cs typeface="Consolas" pitchFamily="49" charset="0"/>
              </a:rPr>
              <a:t>FG</a:t>
            </a:r>
            <a:r>
              <a:rPr lang="en-US" sz="2700" dirty="0" smtClean="0">
                <a:solidFill>
                  <a:schemeClr val="accent2"/>
                </a:solidFill>
                <a:latin typeface="Consolas" pitchFamily="49" charset="0"/>
                <a:cs typeface="Consolas" pitchFamily="49" charset="0"/>
              </a:rPr>
              <a:t>HI</a:t>
            </a:r>
            <a:r>
              <a:rPr lang="en-US" sz="2700" dirty="0" smtClean="0">
                <a:solidFill>
                  <a:schemeClr val="accent1"/>
                </a:solidFill>
                <a:latin typeface="Consolas" pitchFamily="49" charset="0"/>
                <a:cs typeface="Consolas" pitchFamily="49" charset="0"/>
              </a:rPr>
              <a:t>JK</a:t>
            </a:r>
            <a:r>
              <a:rPr lang="en-US" sz="2700" dirty="0" smtClean="0">
                <a:latin typeface="Consolas" pitchFamily="49" charset="0"/>
                <a:cs typeface="Consolas" pitchFamily="49" charset="0"/>
              </a:rPr>
              <a:t>L</a:t>
            </a:r>
            <a:r>
              <a:rPr lang="en-US" sz="2700" dirty="0" smtClean="0">
                <a:solidFill>
                  <a:schemeClr val="accent1"/>
                </a:solidFill>
                <a:latin typeface="Consolas" pitchFamily="49" charset="0"/>
                <a:cs typeface="Consolas" pitchFamily="49" charset="0"/>
              </a:rPr>
              <a:t>M</a:t>
            </a:r>
            <a:r>
              <a:rPr lang="en-US" sz="2700" dirty="0" smtClean="0">
                <a:solidFill>
                  <a:schemeClr val="accent2"/>
                </a:solidFill>
                <a:latin typeface="Consolas" pitchFamily="49" charset="0"/>
                <a:cs typeface="Consolas" pitchFamily="49" charset="0"/>
              </a:rPr>
              <a:t>NO</a:t>
            </a:r>
            <a:r>
              <a:rPr lang="en-US" sz="2700" dirty="0" smtClean="0">
                <a:solidFill>
                  <a:schemeClr val="accent1"/>
                </a:solidFill>
                <a:latin typeface="Consolas" pitchFamily="49" charset="0"/>
                <a:cs typeface="Consolas" pitchFamily="49" charset="0"/>
              </a:rPr>
              <a:t>PQ</a:t>
            </a:r>
            <a:r>
              <a:rPr lang="en-US" sz="2700" dirty="0" smtClean="0">
                <a:solidFill>
                  <a:schemeClr val="accent2"/>
                </a:solidFill>
                <a:latin typeface="Consolas" pitchFamily="49" charset="0"/>
                <a:cs typeface="Consolas" pitchFamily="49" charset="0"/>
              </a:rPr>
              <a:t>RST</a:t>
            </a:r>
            <a:r>
              <a:rPr lang="en-US" sz="2700" dirty="0" smtClean="0">
                <a:latin typeface="Consolas" pitchFamily="49" charset="0"/>
                <a:cs typeface="Consolas" pitchFamily="49" charset="0"/>
              </a:rPr>
              <a:t>U</a:t>
            </a:r>
            <a:r>
              <a:rPr lang="en-US" sz="2700" dirty="0" smtClean="0">
                <a:solidFill>
                  <a:schemeClr val="accent1"/>
                </a:solidFill>
                <a:latin typeface="Consolas" pitchFamily="49" charset="0"/>
                <a:cs typeface="Consolas" pitchFamily="49" charset="0"/>
              </a:rPr>
              <a:t>VWXYZ</a:t>
            </a:r>
            <a:endParaRPr lang="en-US" sz="2700" dirty="0">
              <a:solidFill>
                <a:schemeClr val="accent1"/>
              </a:solidFill>
              <a:latin typeface="Consolas" pitchFamily="49" charset="0"/>
              <a:cs typeface="Consolas" pitchFamily="49" charset="0"/>
            </a:endParaRPr>
          </a:p>
        </p:txBody>
      </p:sp>
    </p:spTree>
    <p:extLst>
      <p:ext uri="{BB962C8B-B14F-4D97-AF65-F5344CB8AC3E}">
        <p14:creationId xmlns:p14="http://schemas.microsoft.com/office/powerpoint/2010/main" val="58138493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Autofit/>
          </a:bodyPr>
          <a:lstStyle/>
          <a:p>
            <a:r>
              <a:rPr lang="en-US" sz="2400" dirty="0" smtClean="0"/>
              <a:t>Later advance:  </a:t>
            </a:r>
            <a:r>
              <a:rPr lang="en-US" sz="2400" b="1" dirty="0" smtClean="0">
                <a:solidFill>
                  <a:schemeClr val="accent1"/>
                </a:solidFill>
              </a:rPr>
              <a:t>Vigènere Cipher</a:t>
            </a:r>
          </a:p>
          <a:p>
            <a:pPr marL="457200" lvl="1" indent="0">
              <a:buNone/>
            </a:pPr>
            <a:r>
              <a:rPr lang="en-US" sz="2000" dirty="0" smtClean="0"/>
              <a:t>First described by Bellaso in 1553, </a:t>
            </a:r>
            <a:br>
              <a:rPr lang="en-US" sz="2000" dirty="0" smtClean="0"/>
            </a:br>
            <a:r>
              <a:rPr lang="en-US" sz="2000" dirty="0" smtClean="0"/>
              <a:t>later misattributed to Vigenère</a:t>
            </a:r>
            <a:endParaRPr lang="en-US" sz="2000" b="1" dirty="0" smtClean="0">
              <a:solidFill>
                <a:schemeClr val="accent5">
                  <a:lumMod val="75000"/>
                </a:schemeClr>
              </a:solidFill>
            </a:endParaRPr>
          </a:p>
          <a:p>
            <a:pPr marL="457200" lvl="1" indent="0">
              <a:buNone/>
            </a:pPr>
            <a:r>
              <a:rPr lang="fr-FR" sz="2000" dirty="0" smtClean="0"/>
              <a:t>Called « le chiffre indéchiffrable »</a:t>
            </a:r>
            <a:br>
              <a:rPr lang="fr-FR" sz="2000" dirty="0" smtClean="0"/>
            </a:br>
            <a:r>
              <a:rPr lang="fr-FR" sz="2000" dirty="0" smtClean="0"/>
              <a:t>(</a:t>
            </a:r>
            <a:r>
              <a:rPr lang="en-US" sz="2000" dirty="0" smtClean="0"/>
              <a:t>“the indecipherable cipher”)</a:t>
            </a:r>
            <a:endParaRPr lang="en-US" sz="2000" b="1" dirty="0" smtClean="0">
              <a:solidFill>
                <a:schemeClr val="accent5">
                  <a:lumMod val="75000"/>
                </a:schemeClr>
              </a:solidFill>
            </a:endParaRPr>
          </a:p>
          <a:p>
            <a:pPr marL="457200" lvl="1" indent="0">
              <a:spcBef>
                <a:spcPts val="1800"/>
              </a:spcBef>
              <a:buNone/>
            </a:pPr>
            <a:r>
              <a:rPr lang="en-US" sz="2400" dirty="0" smtClean="0"/>
              <a:t>Encrypts successive letters using a sequence of Caesar ciphers determined by the letters of a keyword</a:t>
            </a:r>
          </a:p>
          <a:p>
            <a:pPr lvl="1">
              <a:spcBef>
                <a:spcPts val="1800"/>
              </a:spcBef>
              <a:buNone/>
              <a:tabLst>
                <a:tab pos="2400300" algn="l"/>
              </a:tabLst>
            </a:pPr>
            <a:r>
              <a:rPr lang="en-US" sz="2400" dirty="0" smtClean="0"/>
              <a:t>For an </a:t>
            </a:r>
            <a:r>
              <a:rPr lang="en-US" sz="2400" b="1" dirty="0" smtClean="0"/>
              <a:t>n</a:t>
            </a:r>
            <a:r>
              <a:rPr lang="en-US" sz="2400" dirty="0" smtClean="0"/>
              <a:t>-letter keyword </a:t>
            </a:r>
            <a:r>
              <a:rPr lang="en-US" sz="2400" b="1" dirty="0" smtClean="0"/>
              <a:t>k</a:t>
            </a:r>
            <a:r>
              <a:rPr lang="en-US" sz="2400" dirty="0" smtClean="0"/>
              <a:t>,</a:t>
            </a:r>
          </a:p>
          <a:p>
            <a:pPr lvl="1">
              <a:spcBef>
                <a:spcPts val="600"/>
              </a:spcBef>
              <a:buNone/>
              <a:tabLst>
                <a:tab pos="2400300" algn="l"/>
              </a:tabLst>
            </a:pPr>
            <a:r>
              <a:rPr lang="en-US" sz="2400" dirty="0" smtClean="0"/>
              <a:t>	Encryption:	</a:t>
            </a:r>
            <a:r>
              <a:rPr lang="en-US" sz="2400" b="1" dirty="0" smtClean="0"/>
              <a:t>c</a:t>
            </a:r>
            <a:r>
              <a:rPr lang="en-US" sz="2400" b="1" baseline="-25000" dirty="0" smtClean="0"/>
              <a:t>i</a:t>
            </a:r>
            <a:r>
              <a:rPr lang="en-US" sz="2400" dirty="0" smtClean="0"/>
              <a:t> := (</a:t>
            </a:r>
            <a:r>
              <a:rPr lang="en-US" sz="2400" b="1" dirty="0" smtClean="0"/>
              <a:t>p</a:t>
            </a:r>
            <a:r>
              <a:rPr lang="en-US" sz="2400" b="1" baseline="-25000" dirty="0" smtClean="0"/>
              <a:t>i </a:t>
            </a:r>
            <a:r>
              <a:rPr lang="en-US" sz="2400" dirty="0" smtClean="0"/>
              <a:t>+ </a:t>
            </a:r>
            <a:r>
              <a:rPr lang="en-US" sz="2400" b="1" dirty="0" smtClean="0"/>
              <a:t>k</a:t>
            </a:r>
            <a:r>
              <a:rPr lang="en-US" sz="2400" b="1" baseline="-25000" dirty="0" smtClean="0"/>
              <a:t>i </a:t>
            </a:r>
            <a:r>
              <a:rPr lang="en-US" sz="2400" baseline="-25000" dirty="0" smtClean="0"/>
              <a:t>mod </a:t>
            </a:r>
            <a:r>
              <a:rPr lang="en-US" sz="2400" b="1" baseline="-25000" dirty="0" smtClean="0"/>
              <a:t>n</a:t>
            </a:r>
            <a:r>
              <a:rPr lang="en-US" sz="2400" dirty="0" smtClean="0"/>
              <a:t>) mod 26</a:t>
            </a:r>
            <a:br>
              <a:rPr lang="en-US" sz="2400" dirty="0" smtClean="0"/>
            </a:br>
            <a:r>
              <a:rPr lang="en-US" sz="2400" dirty="0" smtClean="0"/>
              <a:t>Decryption:	</a:t>
            </a:r>
            <a:r>
              <a:rPr lang="en-US" sz="2400" b="1" dirty="0" smtClean="0"/>
              <a:t>p</a:t>
            </a:r>
            <a:r>
              <a:rPr lang="en-US" sz="2400" b="1" baseline="-25000" dirty="0" smtClean="0"/>
              <a:t>i</a:t>
            </a:r>
            <a:r>
              <a:rPr lang="en-US" sz="2400" dirty="0" smtClean="0"/>
              <a:t> := (</a:t>
            </a:r>
            <a:r>
              <a:rPr lang="en-US" sz="2400" b="1" dirty="0" smtClean="0"/>
              <a:t>c</a:t>
            </a:r>
            <a:r>
              <a:rPr lang="en-US" sz="2400" b="1" baseline="-25000" dirty="0" smtClean="0"/>
              <a:t>i </a:t>
            </a:r>
            <a:r>
              <a:rPr lang="en-US" sz="2400" dirty="0" smtClean="0"/>
              <a:t>– </a:t>
            </a:r>
            <a:r>
              <a:rPr lang="en-US" sz="2400" b="1" dirty="0" smtClean="0"/>
              <a:t>k</a:t>
            </a:r>
            <a:r>
              <a:rPr lang="en-US" sz="2400" b="1" baseline="-25000" dirty="0" smtClean="0"/>
              <a:t>i </a:t>
            </a:r>
            <a:r>
              <a:rPr lang="en-US" sz="2400" baseline="-25000" dirty="0" smtClean="0"/>
              <a:t>mod </a:t>
            </a:r>
            <a:r>
              <a:rPr lang="en-US" sz="2400" b="1" baseline="-25000" dirty="0" smtClean="0"/>
              <a:t>n</a:t>
            </a:r>
            <a:r>
              <a:rPr lang="en-US" sz="2400" dirty="0" smtClean="0"/>
              <a:t>) mod 26</a:t>
            </a:r>
          </a:p>
          <a:p>
            <a:pPr lvl="1">
              <a:spcBef>
                <a:spcPts val="1800"/>
              </a:spcBef>
              <a:buNone/>
            </a:pPr>
            <a:r>
              <a:rPr lang="fr-FR" sz="2400" dirty="0" smtClean="0"/>
              <a:t>Example:  </a:t>
            </a:r>
            <a:r>
              <a:rPr lang="fr-FR" sz="2400" b="1" dirty="0" smtClean="0"/>
              <a:t>k</a:t>
            </a:r>
            <a:r>
              <a:rPr lang="fr-FR" sz="2400" dirty="0" smtClean="0"/>
              <a:t>=</a:t>
            </a:r>
            <a:r>
              <a:rPr lang="fr-FR" sz="2400" dirty="0" smtClean="0">
                <a:latin typeface="Consolas" pitchFamily="49" charset="0"/>
                <a:cs typeface="Consolas" pitchFamily="49" charset="0"/>
              </a:rPr>
              <a:t>ABC</a:t>
            </a:r>
            <a:r>
              <a:rPr lang="fr-FR" sz="2400" dirty="0" smtClean="0"/>
              <a:t>  (i.e. </a:t>
            </a:r>
            <a:r>
              <a:rPr lang="fr-FR" sz="2400" b="1" dirty="0" smtClean="0"/>
              <a:t>k</a:t>
            </a:r>
            <a:r>
              <a:rPr lang="fr-FR" sz="2400" baseline="-25000" dirty="0" smtClean="0"/>
              <a:t>0</a:t>
            </a:r>
            <a:r>
              <a:rPr lang="fr-FR" sz="2400" dirty="0" smtClean="0"/>
              <a:t>=0, </a:t>
            </a:r>
            <a:r>
              <a:rPr lang="fr-FR" sz="2400" b="1" dirty="0" smtClean="0"/>
              <a:t>k</a:t>
            </a:r>
            <a:r>
              <a:rPr lang="fr-FR" sz="2400" baseline="-25000" dirty="0" smtClean="0"/>
              <a:t>1</a:t>
            </a:r>
            <a:r>
              <a:rPr lang="fr-FR" sz="2400" dirty="0" smtClean="0"/>
              <a:t>=1, </a:t>
            </a:r>
            <a:r>
              <a:rPr lang="fr-FR" sz="2400" b="1" dirty="0" smtClean="0"/>
              <a:t>k</a:t>
            </a:r>
            <a:r>
              <a:rPr lang="fr-FR" sz="2400" baseline="-25000" dirty="0" smtClean="0"/>
              <a:t>2</a:t>
            </a:r>
            <a:r>
              <a:rPr lang="fr-FR" sz="2400" dirty="0" smtClean="0"/>
              <a:t>=2)</a:t>
            </a:r>
          </a:p>
          <a:p>
            <a:pPr lvl="1">
              <a:buNone/>
              <a:tabLst>
                <a:tab pos="1943100" algn="r"/>
                <a:tab pos="2057400" algn="l"/>
              </a:tabLst>
            </a:pPr>
            <a:r>
              <a:rPr lang="fr-FR" sz="2400" dirty="0" smtClean="0"/>
              <a:t>		Plain:	  </a:t>
            </a:r>
            <a:r>
              <a:rPr lang="fr-FR" sz="2400" dirty="0" smtClean="0">
                <a:latin typeface="Consolas" pitchFamily="49" charset="0"/>
                <a:cs typeface="Consolas" pitchFamily="49" charset="0"/>
              </a:rPr>
              <a:t>bbbbbb</a:t>
            </a:r>
            <a:r>
              <a:rPr lang="fr-FR" sz="2400" dirty="0" smtClean="0"/>
              <a:t>	</a:t>
            </a:r>
            <a:r>
              <a:rPr lang="fr-FR" sz="2400" dirty="0" smtClean="0">
                <a:latin typeface="Consolas" pitchFamily="49" charset="0"/>
                <a:cs typeface="Consolas" pitchFamily="49" charset="0"/>
              </a:rPr>
              <a:t>amazon	</a:t>
            </a:r>
            <a:r>
              <a:rPr lang="fr-FR" sz="2400" dirty="0" smtClean="0"/>
              <a:t/>
            </a:r>
            <a:br>
              <a:rPr lang="fr-FR" sz="2400" dirty="0" smtClean="0"/>
            </a:br>
            <a:r>
              <a:rPr lang="fr-FR" sz="2400" dirty="0" smtClean="0"/>
              <a:t>	+Key:	  </a:t>
            </a:r>
            <a:r>
              <a:rPr lang="fr-FR" sz="2400" dirty="0" smtClean="0">
                <a:latin typeface="Consolas" pitchFamily="49" charset="0"/>
                <a:cs typeface="Consolas" pitchFamily="49" charset="0"/>
              </a:rPr>
              <a:t>012012</a:t>
            </a:r>
            <a:r>
              <a:rPr lang="fr-FR" sz="2400" dirty="0" smtClean="0"/>
              <a:t>	</a:t>
            </a:r>
            <a:r>
              <a:rPr lang="fr-FR" sz="2400" dirty="0" smtClean="0">
                <a:latin typeface="Consolas" pitchFamily="49" charset="0"/>
                <a:cs typeface="Consolas" pitchFamily="49" charset="0"/>
              </a:rPr>
              <a:t>012012</a:t>
            </a:r>
            <a:br>
              <a:rPr lang="fr-FR" sz="2400" dirty="0" smtClean="0">
                <a:latin typeface="Consolas" pitchFamily="49" charset="0"/>
                <a:cs typeface="Consolas" pitchFamily="49" charset="0"/>
              </a:rPr>
            </a:br>
            <a:r>
              <a:rPr lang="fr-FR" sz="2400" dirty="0" smtClean="0">
                <a:latin typeface="Consolas" pitchFamily="49" charset="0"/>
                <a:cs typeface="Consolas" pitchFamily="49" charset="0"/>
              </a:rPr>
              <a:t>	=</a:t>
            </a:r>
            <a:r>
              <a:rPr lang="fr-FR" sz="2400" dirty="0" smtClean="0"/>
              <a:t>Cipher:	  </a:t>
            </a:r>
            <a:r>
              <a:rPr lang="fr-FR" sz="2400" dirty="0" smtClean="0">
                <a:latin typeface="Consolas" pitchFamily="49" charset="0"/>
                <a:cs typeface="Consolas" pitchFamily="49" charset="0"/>
              </a:rPr>
              <a:t>bcdbcd</a:t>
            </a:r>
            <a:r>
              <a:rPr lang="fr-FR" sz="2400" dirty="0" smtClean="0"/>
              <a:t>	</a:t>
            </a:r>
            <a:r>
              <a:rPr lang="fr-FR" sz="2400" dirty="0" smtClean="0">
                <a:latin typeface="Consolas" pitchFamily="49" charset="0"/>
                <a:cs typeface="Consolas" pitchFamily="49" charset="0"/>
              </a:rPr>
              <a:t>anczpp</a:t>
            </a:r>
          </a:p>
          <a:p>
            <a:pPr marL="457200" lvl="1" indent="0">
              <a:spcBef>
                <a:spcPts val="1800"/>
              </a:spcBef>
              <a:buNone/>
            </a:pPr>
            <a:r>
              <a:rPr lang="en-US" sz="2000" dirty="0" smtClean="0">
                <a:solidFill>
                  <a:schemeClr val="accent5"/>
                </a:solidFill>
                <a:cs typeface="Consolas" pitchFamily="49" charset="0"/>
              </a:rPr>
              <a:t>[Break </a:t>
            </a:r>
            <a:r>
              <a:rPr lang="fr-FR" sz="2000" i="1" dirty="0" smtClean="0">
                <a:solidFill>
                  <a:schemeClr val="accent5"/>
                </a:solidFill>
              </a:rPr>
              <a:t>le chiffre indéchiffrable</a:t>
            </a:r>
            <a:r>
              <a:rPr lang="en-US" sz="2000" dirty="0" smtClean="0">
                <a:solidFill>
                  <a:schemeClr val="accent5"/>
                </a:solidFill>
                <a:cs typeface="Consolas" pitchFamily="49" charset="0"/>
              </a:rPr>
              <a:t>?]</a:t>
            </a:r>
          </a:p>
        </p:txBody>
      </p:sp>
    </p:spTree>
    <p:extLst>
      <p:ext uri="{BB962C8B-B14F-4D97-AF65-F5344CB8AC3E}">
        <p14:creationId xmlns:p14="http://schemas.microsoft.com/office/powerpoint/2010/main" val="3968185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86750" cy="1143000"/>
          </a:xfrm>
        </p:spPr>
        <p:txBody>
          <a:bodyPr>
            <a:normAutofit fontScale="90000"/>
          </a:bodyPr>
          <a:lstStyle/>
          <a:p>
            <a:r>
              <a:rPr lang="en-US" dirty="0" err="1" smtClean="0"/>
              <a:t>Vigenere</a:t>
            </a:r>
            <a:r>
              <a:rPr lang="en-US" dirty="0" smtClean="0"/>
              <a:t> Cipher:</a:t>
            </a:r>
            <a:br>
              <a:rPr lang="en-US" dirty="0" smtClean="0"/>
            </a:br>
            <a:r>
              <a:rPr lang="en-US" dirty="0" smtClean="0"/>
              <a:t>"le </a:t>
            </a:r>
            <a:r>
              <a:rPr lang="en-US" dirty="0" err="1"/>
              <a:t>chiffre</a:t>
            </a:r>
            <a:r>
              <a:rPr lang="en-US" dirty="0"/>
              <a:t> </a:t>
            </a:r>
            <a:r>
              <a:rPr lang="en-US" dirty="0" err="1" smtClean="0"/>
              <a:t>indéchiffrable</a:t>
            </a:r>
            <a:r>
              <a:rPr lang="en-US" dirty="0" smtClean="0"/>
              <a:t>”</a:t>
            </a:r>
            <a:endParaRPr lang="en-US" dirty="0"/>
          </a:p>
        </p:txBody>
      </p:sp>
      <p:pic>
        <p:nvPicPr>
          <p:cNvPr id="5122" name="Picture 2" descr="https://upload.wikimedia.org/wikipedia/commons/thumb/9/9a/Vigen%C3%A8re_square_shading.svg/300px-Vigen%C3%A8re_square_shading.svg.pn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043214" y="1691429"/>
            <a:ext cx="3701301" cy="49350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1424776449"/>
              </p:ext>
            </p:extLst>
          </p:nvPr>
        </p:nvGraphicFramePr>
        <p:xfrm>
          <a:off x="5232412" y="4706257"/>
          <a:ext cx="3657600" cy="1097280"/>
        </p:xfrm>
        <a:graphic>
          <a:graphicData uri="http://schemas.openxmlformats.org/drawingml/2006/table">
            <a:tbl>
              <a:tblPr/>
              <a:tblGrid>
                <a:gridCol w="1828800"/>
                <a:gridCol w="1828800"/>
              </a:tblGrid>
              <a:tr h="0">
                <a:tc>
                  <a:txBody>
                    <a:bodyPr/>
                    <a:lstStyle/>
                    <a:p>
                      <a:r>
                        <a:rPr lang="en-US" dirty="0"/>
                        <a:t>Plaintext: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ATTACKATDAWN</a:t>
                      </a:r>
                    </a:p>
                  </a:txBody>
                  <a:tcPr marL="68580" marR="68580" anchor="ctr">
                    <a:lnL>
                      <a:noFill/>
                    </a:lnL>
                    <a:lnR>
                      <a:noFill/>
                    </a:lnR>
                    <a:lnT>
                      <a:noFill/>
                    </a:lnT>
                    <a:lnB>
                      <a:noFill/>
                    </a:lnB>
                    <a:solidFill>
                      <a:srgbClr val="FFFFFF"/>
                    </a:solidFill>
                  </a:tcPr>
                </a:tc>
              </a:tr>
              <a:tr h="0">
                <a:tc>
                  <a:txBody>
                    <a:bodyPr/>
                    <a:lstStyle/>
                    <a:p>
                      <a:r>
                        <a:rPr lang="en-US"/>
                        <a:t>Key:</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LEMONLEMONLE</a:t>
                      </a:r>
                    </a:p>
                  </a:txBody>
                  <a:tcPr marL="68580" marR="68580" anchor="ctr">
                    <a:lnL>
                      <a:noFill/>
                    </a:lnL>
                    <a:lnR>
                      <a:noFill/>
                    </a:lnR>
                    <a:lnT>
                      <a:noFill/>
                    </a:lnT>
                    <a:lnB>
                      <a:noFill/>
                    </a:lnB>
                    <a:solidFill>
                      <a:srgbClr val="FFFFFF"/>
                    </a:solidFill>
                  </a:tcPr>
                </a:tc>
              </a:tr>
              <a:tr h="0">
                <a:tc>
                  <a:txBody>
                    <a:bodyPr/>
                    <a:lstStyle/>
                    <a:p>
                      <a:r>
                        <a:rPr lang="en-US"/>
                        <a:t>Ciphertext:</a:t>
                      </a:r>
                    </a:p>
                  </a:txBody>
                  <a:tcPr marL="68580" marR="68580" anchor="ctr">
                    <a:lnL>
                      <a:noFill/>
                    </a:lnL>
                    <a:lnR>
                      <a:noFill/>
                    </a:lnR>
                    <a:lnT>
                      <a:noFill/>
                    </a:lnT>
                    <a:lnB>
                      <a:noFill/>
                    </a:lnB>
                    <a:solidFill>
                      <a:srgbClr val="FFFFFF"/>
                    </a:solidFill>
                  </a:tcPr>
                </a:tc>
                <a:tc>
                  <a:txBody>
                    <a:bodyPr/>
                    <a:lstStyle/>
                    <a:p>
                      <a:r>
                        <a:rPr lang="en-US" dirty="0">
                          <a:latin typeface="Courier New" panose="02070309020205020404" pitchFamily="49" charset="0"/>
                          <a:cs typeface="Courier New" panose="02070309020205020404" pitchFamily="49" charset="0"/>
                        </a:rPr>
                        <a:t>LXFOPVEFRNHR</a:t>
                      </a:r>
                    </a:p>
                  </a:txBody>
                  <a:tcPr marL="68580" marR="68580" anchor="ctr">
                    <a:lnL>
                      <a:noFill/>
                    </a:lnL>
                    <a:lnR>
                      <a:noFill/>
                    </a:lnR>
                    <a:lnT>
                      <a:noFill/>
                    </a:lnT>
                    <a:lnB>
                      <a:noFill/>
                    </a:lnB>
                    <a:solidFill>
                      <a:srgbClr val="FFFFFF"/>
                    </a:solidFill>
                  </a:tcPr>
                </a:tc>
              </a:tr>
            </a:tbl>
          </a:graphicData>
        </a:graphic>
      </p:graphicFrame>
      <p:pic>
        <p:nvPicPr>
          <p:cNvPr id="5124" name="Picture 4" descr="Civil War Cipher Disk"/>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314950" y="2400300"/>
            <a:ext cx="17145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7978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846" y="195042"/>
            <a:ext cx="8686800" cy="5772149"/>
          </a:xfrm>
        </p:spPr>
        <p:txBody>
          <a:bodyPr>
            <a:normAutofit fontScale="62500" lnSpcReduction="20000"/>
          </a:bodyPr>
          <a:lstStyle/>
          <a:p>
            <a:r>
              <a:rPr lang="en-US" sz="3500" b="1" dirty="0" smtClean="0"/>
              <a:t>Cryptanalysis of the Vigènere Cipher</a:t>
            </a:r>
          </a:p>
          <a:p>
            <a:pPr marL="514350" lvl="1" indent="-514350">
              <a:spcBef>
                <a:spcPts val="600"/>
              </a:spcBef>
              <a:buNone/>
            </a:pPr>
            <a:r>
              <a:rPr lang="en-US" sz="3100" dirty="0" smtClean="0"/>
              <a:t>Simple, if we know the keyword length, </a:t>
            </a:r>
            <a:r>
              <a:rPr lang="en-US" sz="3100" b="1" dirty="0" smtClean="0"/>
              <a:t>n</a:t>
            </a:r>
            <a:r>
              <a:rPr lang="en-US" sz="3100" dirty="0" smtClean="0"/>
              <a:t>:</a:t>
            </a:r>
          </a:p>
          <a:p>
            <a:pPr marL="457200" lvl="1" indent="-457200">
              <a:spcBef>
                <a:spcPts val="600"/>
              </a:spcBef>
              <a:buNone/>
            </a:pPr>
            <a:r>
              <a:rPr lang="en-US" sz="3100" dirty="0" smtClean="0"/>
              <a:t>	</a:t>
            </a:r>
            <a:r>
              <a:rPr lang="en-US" dirty="0" smtClean="0"/>
              <a:t>1. Break ciphertext into </a:t>
            </a:r>
            <a:r>
              <a:rPr lang="en-US" b="1" dirty="0" smtClean="0"/>
              <a:t>n</a:t>
            </a:r>
            <a:r>
              <a:rPr lang="en-US" dirty="0" smtClean="0"/>
              <a:t> slices</a:t>
            </a:r>
            <a:br>
              <a:rPr lang="en-US" dirty="0" smtClean="0"/>
            </a:br>
            <a:r>
              <a:rPr lang="en-US" dirty="0" smtClean="0"/>
              <a:t>2. Solve each slice as a Caesar cipher</a:t>
            </a:r>
            <a:endParaRPr lang="en-US" i="1" dirty="0" smtClean="0"/>
          </a:p>
          <a:p>
            <a:pPr marL="0" lvl="1" indent="0">
              <a:spcBef>
                <a:spcPts val="1200"/>
              </a:spcBef>
              <a:buNone/>
            </a:pPr>
            <a:r>
              <a:rPr lang="en-US" sz="3100" dirty="0" smtClean="0"/>
              <a:t>How to find </a:t>
            </a:r>
            <a:r>
              <a:rPr lang="en-US" sz="3100" b="1" dirty="0" smtClean="0"/>
              <a:t>n</a:t>
            </a:r>
            <a:r>
              <a:rPr lang="en-US" sz="3100" dirty="0" smtClean="0"/>
              <a:t>?  One way: </a:t>
            </a:r>
            <a:r>
              <a:rPr lang="en-US" sz="3100" b="1" dirty="0" smtClean="0">
                <a:solidFill>
                  <a:schemeClr val="accent1"/>
                </a:solidFill>
              </a:rPr>
              <a:t>Kasiski method</a:t>
            </a:r>
          </a:p>
          <a:p>
            <a:pPr marL="800100" lvl="2" indent="-342900">
              <a:spcBef>
                <a:spcPts val="600"/>
              </a:spcBef>
              <a:buNone/>
            </a:pPr>
            <a:r>
              <a:rPr lang="en-US" sz="2200" dirty="0" smtClean="0"/>
              <a:t>Published 1863 by Kasiski (earlier known to Babbage?)</a:t>
            </a:r>
          </a:p>
          <a:p>
            <a:pPr marL="457200" lvl="1" indent="0">
              <a:spcBef>
                <a:spcPts val="1200"/>
              </a:spcBef>
              <a:buNone/>
            </a:pPr>
            <a:r>
              <a:rPr lang="en-US" dirty="0" smtClean="0"/>
              <a:t>Repeated strings in long plaintext </a:t>
            </a:r>
            <a:br>
              <a:rPr lang="en-US" dirty="0" smtClean="0"/>
            </a:br>
            <a:r>
              <a:rPr lang="en-US" dirty="0" smtClean="0"/>
              <a:t>will sometimes, by coincidence,</a:t>
            </a:r>
            <a:br>
              <a:rPr lang="en-US" dirty="0" smtClean="0"/>
            </a:br>
            <a:r>
              <a:rPr lang="en-US" dirty="0" smtClean="0"/>
              <a:t>be encrypted with same key letters</a:t>
            </a:r>
          </a:p>
          <a:p>
            <a:pPr marL="0" lvl="1" indent="0">
              <a:spcBef>
                <a:spcPts val="1800"/>
              </a:spcBef>
              <a:buNone/>
              <a:tabLst>
                <a:tab pos="1085850" algn="r"/>
                <a:tab pos="1143000" algn="l"/>
              </a:tabLst>
            </a:pPr>
            <a:r>
              <a:rPr lang="en-US" dirty="0" smtClean="0"/>
              <a:t>	Plain:	</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ISSHORTFOR</a:t>
            </a:r>
            <a:r>
              <a:rPr lang="en-US" dirty="0" smtClean="0">
                <a:solidFill>
                  <a:schemeClr val="accent4"/>
                </a:solidFill>
                <a:latin typeface="Consolas" pitchFamily="49" charset="0"/>
                <a:cs typeface="Consolas" pitchFamily="49" charset="0"/>
              </a:rPr>
              <a:t>CRYPTO</a:t>
            </a:r>
            <a:r>
              <a:rPr lang="en-US" dirty="0" smtClean="0">
                <a:latin typeface="Consolas" pitchFamily="49" charset="0"/>
                <a:cs typeface="Consolas" pitchFamily="49" charset="0"/>
              </a:rPr>
              <a:t>GRAPHY </a:t>
            </a:r>
          </a:p>
          <a:p>
            <a:pPr marL="0" lvl="1" indent="0">
              <a:buNone/>
              <a:tabLst>
                <a:tab pos="1085850" algn="r"/>
                <a:tab pos="1143000" algn="l"/>
              </a:tabLst>
            </a:pPr>
            <a:r>
              <a:rPr lang="en-US" dirty="0" smtClean="0"/>
              <a:t>	+Key:	</a:t>
            </a:r>
            <a:r>
              <a:rPr lang="en-US" dirty="0" smtClean="0">
                <a:latin typeface="Consolas" pitchFamily="49" charset="0"/>
                <a:cs typeface="Consolas" pitchFamily="49" charset="0"/>
              </a:rPr>
              <a:t>ABCDABCDABCDABCDABCDABCDABCD</a:t>
            </a:r>
          </a:p>
          <a:p>
            <a:pPr marL="0" lvl="1" indent="0">
              <a:buNone/>
              <a:tabLst>
                <a:tab pos="1085850" algn="r"/>
                <a:tab pos="1143000" algn="l"/>
              </a:tabLst>
            </a:pPr>
            <a:r>
              <a:rPr lang="en-US" dirty="0" smtClean="0"/>
              <a:t>	=Cipher:	</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KVSIQUTGQU</a:t>
            </a:r>
            <a:r>
              <a:rPr lang="en-US" b="1" dirty="0" smtClean="0">
                <a:solidFill>
                  <a:schemeClr val="accent4"/>
                </a:solidFill>
                <a:latin typeface="Consolas" pitchFamily="49" charset="0"/>
                <a:cs typeface="Consolas" pitchFamily="49" charset="0"/>
              </a:rPr>
              <a:t>CSASTP</a:t>
            </a:r>
            <a:r>
              <a:rPr lang="en-US" dirty="0" smtClean="0">
                <a:latin typeface="Consolas" pitchFamily="49" charset="0"/>
                <a:cs typeface="Consolas" pitchFamily="49" charset="0"/>
              </a:rPr>
              <a:t>IUAQJB </a:t>
            </a:r>
          </a:p>
          <a:p>
            <a:pPr marL="971550" lvl="1" indent="-514350">
              <a:buNone/>
            </a:pPr>
            <a:endParaRPr lang="en-US" sz="2600" dirty="0" smtClean="0"/>
          </a:p>
          <a:p>
            <a:pPr marL="971550" lvl="1" indent="-514350">
              <a:buNone/>
            </a:pPr>
            <a:endParaRPr lang="en-US" sz="2600" dirty="0" smtClean="0"/>
          </a:p>
          <a:p>
            <a:pPr marL="800100" lvl="1" indent="-342900">
              <a:spcBef>
                <a:spcPts val="1800"/>
              </a:spcBef>
              <a:buNone/>
            </a:pPr>
            <a:r>
              <a:rPr lang="en-US" dirty="0" smtClean="0"/>
              <a:t>Distance between repeated strings in the ciphertext is likely a multiple of key length</a:t>
            </a:r>
          </a:p>
          <a:p>
            <a:pPr marL="971550" lvl="1" indent="-514350">
              <a:buNone/>
            </a:pPr>
            <a:r>
              <a:rPr lang="en-US" dirty="0" smtClean="0"/>
              <a:t>e.g., distance 16 implies </a:t>
            </a:r>
            <a:r>
              <a:rPr lang="en-US" b="1" dirty="0" smtClean="0"/>
              <a:t>n</a:t>
            </a:r>
            <a:r>
              <a:rPr lang="en-US" dirty="0" smtClean="0"/>
              <a:t> is 16, 8, 4, 2, or 1</a:t>
            </a:r>
          </a:p>
          <a:p>
            <a:pPr marL="971550" lvl="1" indent="-514350">
              <a:buNone/>
            </a:pPr>
            <a:r>
              <a:rPr lang="en-US" dirty="0" smtClean="0"/>
              <a:t>Find multiple repeats to narrow down</a:t>
            </a:r>
          </a:p>
          <a:p>
            <a:pPr marL="971550" lvl="1" indent="-514350">
              <a:spcBef>
                <a:spcPts val="1200"/>
              </a:spcBef>
              <a:buNone/>
            </a:pPr>
            <a:r>
              <a:rPr lang="en-US" dirty="0" smtClean="0">
                <a:solidFill>
                  <a:schemeClr val="accent5"/>
                </a:solidFill>
              </a:rPr>
              <a:t>[What if key is as long as the plaintext?]</a:t>
            </a:r>
          </a:p>
        </p:txBody>
      </p:sp>
      <p:grpSp>
        <p:nvGrpSpPr>
          <p:cNvPr id="17" name="Group 16"/>
          <p:cNvGrpSpPr/>
          <p:nvPr/>
        </p:nvGrpSpPr>
        <p:grpSpPr>
          <a:xfrm>
            <a:off x="2237320" y="3742766"/>
            <a:ext cx="3557059" cy="515466"/>
            <a:chOff x="1599406" y="5181600"/>
            <a:chExt cx="2667794" cy="687287"/>
          </a:xfrm>
        </p:grpSpPr>
        <p:cxnSp>
          <p:nvCxnSpPr>
            <p:cNvPr id="7" name="Straight Arrow Connector 6"/>
            <p:cNvCxnSpPr/>
            <p:nvPr/>
          </p:nvCxnSpPr>
          <p:spPr>
            <a:xfrm rot="5400000" flipH="1" flipV="1">
              <a:off x="1447800"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flipH="1" flipV="1">
              <a:off x="4114005" y="5333206"/>
              <a:ext cx="304800" cy="1588"/>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endCxn id="12" idx="1"/>
            </p:cNvCxnSpPr>
            <p:nvPr/>
          </p:nvCxnSpPr>
          <p:spPr>
            <a:xfrm>
              <a:off x="1600200" y="5486401"/>
              <a:ext cx="744081"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2" idx="3"/>
            </p:cNvCxnSpPr>
            <p:nvPr/>
          </p:nvCxnSpPr>
          <p:spPr>
            <a:xfrm flipV="1">
              <a:off x="3637618" y="5486401"/>
              <a:ext cx="629582" cy="74711"/>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344281" y="5253335"/>
              <a:ext cx="1293337" cy="615552"/>
            </a:xfrm>
            <a:prstGeom prst="rect">
              <a:avLst/>
            </a:prstGeom>
            <a:noFill/>
          </p:spPr>
          <p:txBody>
            <a:bodyPr wrap="none" rtlCol="0">
              <a:spAutoFit/>
            </a:bodyPr>
            <a:lstStyle/>
            <a:p>
              <a:pPr algn="ctr"/>
              <a:r>
                <a:rPr lang="en-US" sz="2400" dirty="0" smtClean="0"/>
                <a:t>Distance: 16</a:t>
              </a:r>
              <a:endParaRPr lang="en-US" dirty="0"/>
            </a:p>
          </p:txBody>
        </p:sp>
      </p:grpSp>
    </p:spTree>
    <p:extLst>
      <p:ext uri="{BB962C8B-B14F-4D97-AF65-F5344CB8AC3E}">
        <p14:creationId xmlns:p14="http://schemas.microsoft.com/office/powerpoint/2010/main" val="12973781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Break: Frequency Analysis</a:t>
            </a:r>
            <a:endParaRPr lang="en-US" dirty="0"/>
          </a:p>
        </p:txBody>
      </p:sp>
      <p:sp>
        <p:nvSpPr>
          <p:cNvPr id="4" name="AutoShape 2" descr="http://upload.wikimedia.org/wikipedia/commons/d/d5/English_letter_frequency_(alphabetic).svg"/>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http://upload.wikimedia.org/wikipedia/commons/d/d5/English_letter_frequency_(alphabetic).svg"/>
          <p:cNvSpPr>
            <a:spLocks noChangeAspect="1" noChangeArrowheads="1"/>
          </p:cNvSpPr>
          <p:nvPr/>
        </p:nvSpPr>
        <p:spPr bwMode="auto">
          <a:xfrm>
            <a:off x="1373981" y="7939"/>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2428875" y="1600200"/>
            <a:ext cx="4286250" cy="4572000"/>
          </a:xfrm>
          <a:prstGeom prst="rect">
            <a:avLst/>
          </a:prstGeom>
        </p:spPr>
      </p:pic>
    </p:spTree>
    <p:extLst>
      <p:ext uri="{BB962C8B-B14F-4D97-AF65-F5344CB8AC3E}">
        <p14:creationId xmlns:p14="http://schemas.microsoft.com/office/powerpoint/2010/main" val="163273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Thomas Jefferson Wheel </a:t>
            </a:r>
            <a:r>
              <a:rPr lang="en-US" dirty="0"/>
              <a:t>C</a:t>
            </a:r>
            <a:r>
              <a:rPr lang="en-US" dirty="0" smtClean="0"/>
              <a:t>ipher</a:t>
            </a:r>
            <a:endParaRPr lang="en-US" dirty="0"/>
          </a:p>
        </p:txBody>
      </p:sp>
      <p:pic>
        <p:nvPicPr>
          <p:cNvPr id="16386" name="Picture 2" descr="Cipher Wheel"/>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697232" y="1828800"/>
            <a:ext cx="3871313" cy="344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76696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Enigma Machine</a:t>
            </a:r>
            <a:endParaRPr lang="en-US" dirty="0"/>
          </a:p>
        </p:txBody>
      </p:sp>
      <p:pic>
        <p:nvPicPr>
          <p:cNvPr id="17410" name="Picture 2" descr="http://static.bbc.co.uk/history/img/ic/640/images/resources/topics/enigma.jpg"/>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627532" y="2514600"/>
            <a:ext cx="3143250" cy="2357438"/>
          </a:xfrm>
          <a:prstGeom prst="rect">
            <a:avLst/>
          </a:prstGeom>
          <a:noFill/>
          <a:extLst>
            <a:ext uri="{909E8E84-426E-40dd-AFC4-6F175D3DCCD1}">
              <a14:hiddenFill xmlns:a14="http://schemas.microsoft.com/office/drawing/2010/main">
                <a:solidFill>
                  <a:srgbClr val="FFFFFF"/>
                </a:solidFill>
              </a14:hiddenFill>
            </a:ext>
          </a:extLst>
        </p:spPr>
      </p:pic>
      <p:pic>
        <p:nvPicPr>
          <p:cNvPr id="17412" name="Picture 4" descr="https://encrypted-tbn1.gstatic.com/images?q=tbn:ANd9GcTm_uJ7q6qyFhYMQQAemHhb_qaqnwdZ85pLGq8ItYGeyua0QnNM3Wzz9o5q"/>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5429250" y="2514600"/>
            <a:ext cx="1471613" cy="2333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507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919104"/>
          </a:xfrm>
        </p:spPr>
        <p:txBody>
          <a:bodyPr>
            <a:normAutofit fontScale="92500" lnSpcReduction="10000"/>
          </a:bodyPr>
          <a:lstStyle/>
          <a:p>
            <a:r>
              <a:rPr lang="en-US" sz="3000" b="1" dirty="0" smtClean="0"/>
              <a:t>One-time Pad </a:t>
            </a:r>
            <a:r>
              <a:rPr lang="en-US" sz="3000" dirty="0" smtClean="0"/>
              <a:t>(</a:t>
            </a:r>
            <a:r>
              <a:rPr lang="en-US" sz="3000" b="1" dirty="0" smtClean="0"/>
              <a:t>OTP</a:t>
            </a:r>
            <a:r>
              <a:rPr lang="en-US" sz="3000" dirty="0" smtClean="0"/>
              <a:t>)</a:t>
            </a:r>
          </a:p>
          <a:p>
            <a:pPr marL="285750" lvl="1">
              <a:spcBef>
                <a:spcPts val="1200"/>
              </a:spcBef>
              <a:buNone/>
            </a:pPr>
            <a:r>
              <a:rPr lang="en-US" sz="2400" dirty="0" smtClean="0"/>
              <a:t>Alice and Bob jointly generate a secret, </a:t>
            </a:r>
            <a:br>
              <a:rPr lang="en-US" sz="2400" dirty="0" smtClean="0"/>
            </a:br>
            <a:r>
              <a:rPr lang="en-US" sz="2400" dirty="0" smtClean="0"/>
              <a:t>very long, string of </a:t>
            </a:r>
            <a:r>
              <a:rPr lang="en-US" sz="2400" u="sng" dirty="0" smtClean="0"/>
              <a:t>random</a:t>
            </a:r>
            <a:r>
              <a:rPr lang="en-US" sz="2400" dirty="0" smtClean="0"/>
              <a:t> bits </a:t>
            </a:r>
            <a:br>
              <a:rPr lang="en-US" sz="2400" dirty="0" smtClean="0"/>
            </a:br>
            <a:r>
              <a:rPr lang="en-US" sz="2400" dirty="0" smtClean="0"/>
              <a:t>(the one-time pad, </a:t>
            </a:r>
            <a:r>
              <a:rPr lang="en-US" sz="2400" b="1" dirty="0" smtClean="0"/>
              <a:t>k</a:t>
            </a:r>
            <a:r>
              <a:rPr lang="en-US" sz="2400" dirty="0" smtClean="0"/>
              <a:t>)</a:t>
            </a:r>
          </a:p>
          <a:p>
            <a:pPr marL="571500" lvl="1">
              <a:buNone/>
            </a:pPr>
            <a:r>
              <a:rPr lang="en-US" sz="2400" dirty="0" smtClean="0"/>
              <a:t>To encrypt:  </a:t>
            </a:r>
            <a:r>
              <a:rPr lang="en-US" sz="2400" b="1" dirty="0" smtClean="0"/>
              <a:t>c</a:t>
            </a:r>
            <a:r>
              <a:rPr lang="en-US" sz="2400" b="1" baseline="-25000" dirty="0" smtClean="0"/>
              <a:t>i</a:t>
            </a:r>
            <a:r>
              <a:rPr lang="en-US" sz="2400" dirty="0" smtClean="0"/>
              <a:t> = </a:t>
            </a:r>
            <a:r>
              <a:rPr lang="en-US" sz="2400" b="1" dirty="0" smtClean="0"/>
              <a:t>p</a:t>
            </a:r>
            <a:r>
              <a:rPr lang="en-US" sz="2400" b="1" baseline="-25000" dirty="0" smtClean="0"/>
              <a:t>i</a:t>
            </a:r>
            <a:r>
              <a:rPr lang="en-US" sz="2400" dirty="0" smtClean="0"/>
              <a:t> xor </a:t>
            </a:r>
            <a:r>
              <a:rPr lang="en-US" sz="2400" b="1" dirty="0" smtClean="0"/>
              <a:t>k</a:t>
            </a:r>
            <a:r>
              <a:rPr lang="en-US" sz="2400" b="1" baseline="-25000" dirty="0" smtClean="0"/>
              <a:t>i</a:t>
            </a:r>
          </a:p>
          <a:p>
            <a:pPr marL="571500" lvl="1">
              <a:spcBef>
                <a:spcPts val="0"/>
              </a:spcBef>
              <a:buNone/>
            </a:pPr>
            <a:r>
              <a:rPr lang="en-US" sz="2400" dirty="0" smtClean="0"/>
              <a:t>To decrypt:  </a:t>
            </a:r>
            <a:r>
              <a:rPr lang="en-US" sz="2400" b="1" dirty="0" smtClean="0"/>
              <a:t>p</a:t>
            </a:r>
            <a:r>
              <a:rPr lang="en-US" sz="2400" b="1" baseline="-25000" dirty="0" smtClean="0"/>
              <a:t>i</a:t>
            </a:r>
            <a:r>
              <a:rPr lang="en-US" sz="2400" dirty="0" smtClean="0"/>
              <a:t> = </a:t>
            </a:r>
            <a:r>
              <a:rPr lang="en-US" sz="2400" b="1" dirty="0" smtClean="0"/>
              <a:t>c</a:t>
            </a:r>
            <a:r>
              <a:rPr lang="en-US" sz="2400" b="1" baseline="-25000" dirty="0" smtClean="0"/>
              <a:t>i</a:t>
            </a:r>
            <a:r>
              <a:rPr lang="en-US" sz="2400" dirty="0" smtClean="0"/>
              <a:t> xor </a:t>
            </a:r>
            <a:r>
              <a:rPr lang="en-US" sz="2400" b="1" dirty="0" smtClean="0"/>
              <a:t>k</a:t>
            </a:r>
            <a:r>
              <a:rPr lang="en-US" sz="2400" b="1" baseline="-25000" dirty="0" smtClean="0"/>
              <a:t>i</a:t>
            </a:r>
            <a:endParaRPr lang="en-US" sz="2400" dirty="0" smtClean="0"/>
          </a:p>
          <a:p>
            <a:pPr marL="0" lvl="1" indent="0">
              <a:spcBef>
                <a:spcPts val="3000"/>
              </a:spcBef>
              <a:buNone/>
            </a:pPr>
            <a:r>
              <a:rPr lang="en-US" sz="2400" dirty="0" smtClean="0"/>
              <a:t>“one-time” means you should</a:t>
            </a:r>
            <a:br>
              <a:rPr lang="en-US" sz="2400" dirty="0" smtClean="0"/>
            </a:br>
            <a:r>
              <a:rPr lang="en-US" sz="2400" u="sng" dirty="0" smtClean="0"/>
              <a:t>never</a:t>
            </a:r>
            <a:r>
              <a:rPr lang="en-US" sz="2400" dirty="0" smtClean="0"/>
              <a:t> reuse any part of the pad.</a:t>
            </a:r>
            <a:br>
              <a:rPr lang="en-US" sz="2400" dirty="0" smtClean="0"/>
            </a:br>
            <a:r>
              <a:rPr lang="en-US" sz="2400" dirty="0" smtClean="0"/>
              <a:t>If you do:</a:t>
            </a:r>
          </a:p>
          <a:p>
            <a:pPr marL="685800" lvl="2">
              <a:spcBef>
                <a:spcPts val="0"/>
              </a:spcBef>
              <a:buNone/>
            </a:pPr>
            <a:r>
              <a:rPr lang="en-US" sz="2200" dirty="0" smtClean="0"/>
              <a:t>	Let </a:t>
            </a:r>
            <a:r>
              <a:rPr lang="en-US" sz="2000" b="1" dirty="0" smtClean="0"/>
              <a:t>k</a:t>
            </a:r>
            <a:r>
              <a:rPr lang="en-US" sz="2000" b="1" baseline="-25000" dirty="0" smtClean="0"/>
              <a:t>i</a:t>
            </a:r>
            <a:r>
              <a:rPr lang="en-US" sz="2200" dirty="0" smtClean="0"/>
              <a:t> be pad bit</a:t>
            </a:r>
            <a:br>
              <a:rPr lang="en-US" sz="2200" dirty="0" smtClean="0"/>
            </a:br>
            <a:r>
              <a:rPr lang="en-US" sz="2200" dirty="0" smtClean="0"/>
              <a:t>Adversary learns (</a:t>
            </a:r>
            <a:r>
              <a:rPr lang="en-US" sz="2200" b="1" dirty="0" smtClean="0"/>
              <a:t>a</a:t>
            </a:r>
            <a:r>
              <a:rPr lang="en-US" sz="2200" dirty="0" smtClean="0"/>
              <a:t> xor </a:t>
            </a:r>
            <a:r>
              <a:rPr lang="en-US" sz="2000" b="1" dirty="0" smtClean="0"/>
              <a:t>k</a:t>
            </a:r>
            <a:r>
              <a:rPr lang="en-US" sz="2000" b="1" baseline="-25000" dirty="0" smtClean="0"/>
              <a:t>i</a:t>
            </a:r>
            <a:r>
              <a:rPr lang="en-US" sz="2200" dirty="0" smtClean="0"/>
              <a:t>) and (</a:t>
            </a:r>
            <a:r>
              <a:rPr lang="en-US" sz="2200" b="1" dirty="0" smtClean="0"/>
              <a:t>b</a:t>
            </a:r>
            <a:r>
              <a:rPr lang="en-US" sz="2200" dirty="0" smtClean="0"/>
              <a:t> xor </a:t>
            </a:r>
            <a:r>
              <a:rPr lang="en-US" sz="2000" b="1" dirty="0" smtClean="0"/>
              <a:t>k</a:t>
            </a:r>
            <a:r>
              <a:rPr lang="en-US" sz="2000" b="1" baseline="-25000" dirty="0" smtClean="0"/>
              <a:t>i</a:t>
            </a:r>
            <a:r>
              <a:rPr lang="en-US" sz="2200" dirty="0" smtClean="0"/>
              <a:t>)</a:t>
            </a:r>
            <a:br>
              <a:rPr lang="en-US" sz="2200" dirty="0" smtClean="0"/>
            </a:br>
            <a:r>
              <a:rPr lang="en-US" sz="2200" dirty="0" smtClean="0"/>
              <a:t>Adversary xors those to get (</a:t>
            </a:r>
            <a:r>
              <a:rPr lang="en-US" sz="2200" b="1" dirty="0" smtClean="0"/>
              <a:t>a</a:t>
            </a:r>
            <a:r>
              <a:rPr lang="en-US" sz="2200" dirty="0" smtClean="0"/>
              <a:t> xor </a:t>
            </a:r>
            <a:r>
              <a:rPr lang="en-US" sz="2200" b="1" dirty="0" smtClean="0"/>
              <a:t>b</a:t>
            </a:r>
            <a:r>
              <a:rPr lang="en-US" sz="2200" dirty="0" smtClean="0"/>
              <a:t>), </a:t>
            </a:r>
            <a:br>
              <a:rPr lang="en-US" sz="2200" dirty="0" smtClean="0"/>
            </a:br>
            <a:r>
              <a:rPr lang="en-US" sz="2200" dirty="0" smtClean="0"/>
              <a:t>which is useful to him  </a:t>
            </a:r>
            <a:r>
              <a:rPr lang="en-US" sz="2200" dirty="0" smtClean="0">
                <a:solidFill>
                  <a:schemeClr val="accent5"/>
                </a:solidFill>
              </a:rPr>
              <a:t>[How?]</a:t>
            </a:r>
            <a:br>
              <a:rPr lang="en-US" sz="2200" dirty="0" smtClean="0">
                <a:solidFill>
                  <a:schemeClr val="accent5"/>
                </a:solidFill>
              </a:rPr>
            </a:br>
            <a:endParaRPr lang="en-US" sz="2200" dirty="0" smtClean="0">
              <a:solidFill>
                <a:schemeClr val="accent5"/>
              </a:solidFill>
            </a:endParaRPr>
          </a:p>
          <a:p>
            <a:pPr marL="285750" lvl="1">
              <a:buNone/>
            </a:pPr>
            <a:r>
              <a:rPr lang="en-US" sz="3000" dirty="0" smtClean="0"/>
              <a:t>Provably secure  </a:t>
            </a:r>
            <a:r>
              <a:rPr lang="en-US" sz="2400" dirty="0" smtClean="0">
                <a:solidFill>
                  <a:schemeClr val="accent5"/>
                </a:solidFill>
              </a:rPr>
              <a:t>[Why?]</a:t>
            </a:r>
          </a:p>
          <a:p>
            <a:pPr marL="285750" lvl="1">
              <a:buNone/>
            </a:pPr>
            <a:r>
              <a:rPr lang="en-US" sz="3000" dirty="0" smtClean="0"/>
              <a:t>Usually impractical  </a:t>
            </a:r>
            <a:r>
              <a:rPr lang="en-US" sz="2400" dirty="0" smtClean="0">
                <a:solidFill>
                  <a:schemeClr val="accent5"/>
                </a:solidFill>
              </a:rPr>
              <a:t>[Why?  Exceptions?]</a:t>
            </a:r>
          </a:p>
        </p:txBody>
      </p:sp>
      <p:sp>
        <p:nvSpPr>
          <p:cNvPr id="4" name="TextBox 3"/>
          <p:cNvSpPr txBox="1"/>
          <p:nvPr/>
        </p:nvSpPr>
        <p:spPr>
          <a:xfrm>
            <a:off x="6400800" y="1733499"/>
            <a:ext cx="2438400" cy="2108270"/>
          </a:xfrm>
          <a:prstGeom prst="rect">
            <a:avLst/>
          </a:prstGeom>
          <a:noFill/>
          <a:ln w="12700">
            <a:solidFill>
              <a:schemeClr val="tx1"/>
            </a:solidFill>
          </a:ln>
        </p:spPr>
        <p:txBody>
          <a:bodyPr wrap="square" rtlCol="0">
            <a:spAutoFit/>
          </a:bodyPr>
          <a:lstStyle/>
          <a:p>
            <a:pPr>
              <a:tabLst>
                <a:tab pos="457200" algn="l"/>
                <a:tab pos="914400" algn="l"/>
                <a:tab pos="1143000" algn="l"/>
              </a:tabLst>
            </a:pPr>
            <a:r>
              <a:rPr lang="en-US" b="1" dirty="0" smtClean="0"/>
              <a:t>  a</a:t>
            </a:r>
            <a:r>
              <a:rPr lang="en-US" dirty="0" smtClean="0"/>
              <a:t>	 </a:t>
            </a:r>
            <a:r>
              <a:rPr lang="en-US" b="1" dirty="0" smtClean="0"/>
              <a:t>b</a:t>
            </a:r>
            <a:r>
              <a:rPr lang="en-US" dirty="0" smtClean="0"/>
              <a:t>	</a:t>
            </a:r>
            <a:r>
              <a:rPr lang="en-US" b="1" dirty="0" smtClean="0"/>
              <a:t>a</a:t>
            </a:r>
            <a:r>
              <a:rPr lang="en-US" dirty="0" smtClean="0"/>
              <a:t> xor </a:t>
            </a:r>
            <a:r>
              <a:rPr lang="en-US" b="1" dirty="0" smtClean="0"/>
              <a:t>b</a:t>
            </a:r>
          </a:p>
          <a:p>
            <a:pPr>
              <a:tabLst>
                <a:tab pos="457200" algn="l"/>
                <a:tab pos="914400" algn="l"/>
                <a:tab pos="1143000" algn="l"/>
              </a:tabLst>
            </a:pPr>
            <a:r>
              <a:rPr lang="en-US" dirty="0" smtClean="0"/>
              <a:t>  0 	 0		</a:t>
            </a:r>
            <a:r>
              <a:rPr lang="en-US" dirty="0" smtClean="0">
                <a:solidFill>
                  <a:schemeClr val="accent3">
                    <a:lumMod val="75000"/>
                  </a:schemeClr>
                </a:solidFill>
              </a:rPr>
              <a:t>0</a:t>
            </a:r>
          </a:p>
          <a:p>
            <a:pPr>
              <a:tabLst>
                <a:tab pos="457200" algn="l"/>
                <a:tab pos="914400" algn="l"/>
                <a:tab pos="1143000" algn="l"/>
              </a:tabLst>
            </a:pPr>
            <a:r>
              <a:rPr lang="en-US" dirty="0" smtClean="0"/>
              <a:t>  0	 1		</a:t>
            </a:r>
            <a:r>
              <a:rPr lang="en-US" dirty="0" smtClean="0">
                <a:solidFill>
                  <a:schemeClr val="accent3">
                    <a:lumMod val="75000"/>
                  </a:schemeClr>
                </a:solidFill>
              </a:rPr>
              <a:t>1</a:t>
            </a:r>
          </a:p>
          <a:p>
            <a:pPr>
              <a:tabLst>
                <a:tab pos="457200" algn="l"/>
                <a:tab pos="914400" algn="l"/>
                <a:tab pos="1143000" algn="l"/>
              </a:tabLst>
            </a:pPr>
            <a:r>
              <a:rPr lang="en-US" dirty="0" smtClean="0"/>
              <a:t>  1	 0		</a:t>
            </a:r>
            <a:r>
              <a:rPr lang="en-US" dirty="0" smtClean="0">
                <a:solidFill>
                  <a:schemeClr val="accent3">
                    <a:lumMod val="75000"/>
                  </a:schemeClr>
                </a:solidFill>
              </a:rPr>
              <a:t>1</a:t>
            </a:r>
          </a:p>
          <a:p>
            <a:pPr>
              <a:tabLst>
                <a:tab pos="457200" algn="l"/>
                <a:tab pos="914400" algn="l"/>
                <a:tab pos="1143000" algn="l"/>
              </a:tabLst>
            </a:pPr>
            <a:r>
              <a:rPr lang="en-US" dirty="0" smtClean="0"/>
              <a:t>  1	 1		</a:t>
            </a:r>
            <a:r>
              <a:rPr lang="en-US" dirty="0" smtClean="0">
                <a:solidFill>
                  <a:schemeClr val="accent3">
                    <a:lumMod val="75000"/>
                  </a:schemeClr>
                </a:solidFill>
              </a:rPr>
              <a:t>0</a:t>
            </a:r>
          </a:p>
          <a:p>
            <a:pPr algn="ctr">
              <a:spcBef>
                <a:spcPts val="600"/>
              </a:spcBef>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b </a:t>
            </a:r>
            <a:r>
              <a:rPr lang="en-US" dirty="0" smtClean="0"/>
              <a:t>=</a:t>
            </a:r>
            <a:r>
              <a:rPr lang="en-US" b="1" dirty="0" smtClean="0"/>
              <a:t> a</a:t>
            </a:r>
          </a:p>
          <a:p>
            <a:pPr algn="ctr">
              <a:tabLst>
                <a:tab pos="457200" algn="l"/>
                <a:tab pos="914400" algn="l"/>
                <a:tab pos="1143000" algn="l"/>
              </a:tabLst>
            </a:pPr>
            <a:r>
              <a:rPr lang="en-US" b="1" dirty="0" smtClean="0"/>
              <a:t>a </a:t>
            </a:r>
            <a:r>
              <a:rPr lang="en-US" dirty="0" smtClean="0"/>
              <a:t>xor </a:t>
            </a:r>
            <a:r>
              <a:rPr lang="en-US" b="1" dirty="0" smtClean="0"/>
              <a:t>b</a:t>
            </a:r>
            <a:r>
              <a:rPr lang="en-US" dirty="0" smtClean="0"/>
              <a:t> xor </a:t>
            </a:r>
            <a:r>
              <a:rPr lang="en-US" b="1" dirty="0" smtClean="0"/>
              <a:t>a </a:t>
            </a:r>
            <a:r>
              <a:rPr lang="en-US" dirty="0" smtClean="0"/>
              <a:t>=</a:t>
            </a:r>
            <a:r>
              <a:rPr lang="en-US" b="1" dirty="0" smtClean="0"/>
              <a:t> b</a:t>
            </a:r>
          </a:p>
        </p:txBody>
      </p:sp>
    </p:spTree>
    <p:extLst>
      <p:ext uri="{BB962C8B-B14F-4D97-AF65-F5344CB8AC3E}">
        <p14:creationId xmlns:p14="http://schemas.microsoft.com/office/powerpoint/2010/main" val="42197156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Can’t Ever Reuse the Key</a:t>
            </a:r>
            <a:endParaRPr lang="en-US" dirty="0"/>
          </a:p>
        </p:txBody>
      </p:sp>
      <p:sp>
        <p:nvSpPr>
          <p:cNvPr id="3" name="Content Placeholder 2"/>
          <p:cNvSpPr>
            <a:spLocks noGrp="1"/>
          </p:cNvSpPr>
          <p:nvPr>
            <p:ph idx="1"/>
          </p:nvPr>
        </p:nvSpPr>
        <p:spPr>
          <a:xfrm>
            <a:off x="457200" y="1600202"/>
            <a:ext cx="8229600" cy="4876799"/>
          </a:xfrm>
        </p:spPr>
        <p:txBody>
          <a:bodyPr>
            <a:normAutofit fontScale="85000" lnSpcReduction="10000"/>
          </a:bodyPr>
          <a:lstStyle/>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Two images m</a:t>
            </a:r>
            <a:r>
              <a:rPr lang="en-US" b="1" baseline="-25000" dirty="0" smtClean="0">
                <a:solidFill>
                  <a:schemeClr val="tx2">
                    <a:lumMod val="60000"/>
                    <a:lumOff val="40000"/>
                  </a:schemeClr>
                </a:solidFill>
              </a:rPr>
              <a:t>1</a:t>
            </a:r>
            <a:r>
              <a:rPr lang="en-US" b="1" dirty="0" smtClean="0">
                <a:solidFill>
                  <a:schemeClr val="tx2">
                    <a:lumMod val="60000"/>
                    <a:lumOff val="40000"/>
                  </a:schemeClr>
                </a:solidFill>
              </a:rPr>
              <a:t> and m</a:t>
            </a:r>
            <a:r>
              <a:rPr lang="en-US" b="1" baseline="-25000" dirty="0" smtClean="0">
                <a:solidFill>
                  <a:schemeClr val="tx2">
                    <a:lumMod val="60000"/>
                    <a:lumOff val="40000"/>
                  </a:schemeClr>
                </a:solidFill>
              </a:rPr>
              <a:t>2</a:t>
            </a:r>
            <a:r>
              <a:rPr lang="en-US" b="1" dirty="0" smtClean="0">
                <a:solidFill>
                  <a:schemeClr val="tx2">
                    <a:lumMod val="60000"/>
                    <a:lumOff val="40000"/>
                  </a:schemeClr>
                </a:solidFill>
              </a:rPr>
              <a:t> are encrypted with the same key</a:t>
            </a:r>
          </a:p>
          <a:p>
            <a:pPr marL="0" indent="0">
              <a:buNone/>
            </a:pPr>
            <a:r>
              <a:rPr lang="en-US" b="1" dirty="0" smtClean="0">
                <a:solidFill>
                  <a:schemeClr val="tx2">
                    <a:lumMod val="60000"/>
                    <a:lumOff val="40000"/>
                  </a:schemeClr>
                </a:solidFill>
              </a:rPr>
              <a:t>How can Eve exploit this? Assume images are bitmaps</a:t>
            </a:r>
          </a:p>
          <a:p>
            <a:pPr marL="0" indent="0">
              <a:buNone/>
            </a:pPr>
            <a:endParaRPr lang="en-US" i="1"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k ⊕ m</a:t>
            </a:r>
            <a:r>
              <a:rPr lang="en-US" i="1" baseline="-25000" dirty="0" smtClean="0"/>
              <a:t>1</a:t>
            </a:r>
          </a:p>
          <a:p>
            <a:pPr marL="0" indent="0">
              <a:buNone/>
            </a:pPr>
            <a:r>
              <a:rPr lang="en-US" i="1" dirty="0" err="1" smtClean="0"/>
              <a:t>E</a:t>
            </a:r>
            <a:r>
              <a:rPr lang="en-US" i="1" baseline="-25000" dirty="0" err="1" smtClean="0"/>
              <a:t>k</a:t>
            </a:r>
            <a:r>
              <a:rPr lang="en-US" i="1" dirty="0" smtClean="0"/>
              <a:t>(m</a:t>
            </a:r>
            <a:r>
              <a:rPr lang="en-US" i="1" baseline="-25000" dirty="0" smtClean="0"/>
              <a:t>2</a:t>
            </a:r>
            <a:r>
              <a:rPr lang="en-US" i="1" dirty="0" smtClean="0"/>
              <a:t>) = k ⊕ m</a:t>
            </a:r>
            <a:r>
              <a:rPr lang="en-US" i="1" baseline="-25000" dirty="0" smtClean="0"/>
              <a:t>2</a:t>
            </a:r>
          </a:p>
          <a:p>
            <a:pPr marL="0" indent="0">
              <a:buNone/>
            </a:pPr>
            <a:endParaRPr lang="en-US" i="1" baseline="-25000" dirty="0" smtClean="0"/>
          </a:p>
          <a:p>
            <a:pPr marL="0" indent="0">
              <a:buNone/>
            </a:pPr>
            <a:r>
              <a:rPr lang="en-US" i="1" dirty="0" err="1" smtClean="0"/>
              <a:t>E</a:t>
            </a:r>
            <a:r>
              <a:rPr lang="en-US" i="1" baseline="-25000" dirty="0" err="1" smtClean="0"/>
              <a:t>k</a:t>
            </a:r>
            <a:r>
              <a:rPr lang="en-US" i="1" dirty="0" smtClean="0"/>
              <a:t>(m</a:t>
            </a:r>
            <a:r>
              <a:rPr lang="en-US" i="1" baseline="-25000" dirty="0" smtClean="0"/>
              <a:t>1</a:t>
            </a:r>
            <a:r>
              <a:rPr lang="en-US" i="1" dirty="0" smtClean="0"/>
              <a:t>) ⊕ </a:t>
            </a:r>
            <a:r>
              <a:rPr lang="en-US" i="1" dirty="0" err="1" smtClean="0"/>
              <a:t>E</a:t>
            </a:r>
            <a:r>
              <a:rPr lang="en-US" i="1" baseline="-25000" dirty="0" err="1" smtClean="0"/>
              <a:t>k</a:t>
            </a:r>
            <a:r>
              <a:rPr lang="en-US" i="1" dirty="0" smtClean="0"/>
              <a:t>(m</a:t>
            </a:r>
            <a:r>
              <a:rPr lang="en-US" i="1" baseline="-25000" dirty="0" smtClean="0"/>
              <a:t>2</a:t>
            </a:r>
            <a:r>
              <a:rPr lang="en-US" i="1" dirty="0" smtClean="0"/>
              <a:t>) = m</a:t>
            </a:r>
            <a:r>
              <a:rPr lang="en-US" i="1" baseline="-25000" dirty="0" smtClean="0"/>
              <a:t>1</a:t>
            </a:r>
            <a:r>
              <a:rPr lang="en-US" i="1" dirty="0" smtClean="0"/>
              <a:t> ⊕ m</a:t>
            </a:r>
            <a:r>
              <a:rPr lang="en-US" i="1" baseline="-25000" dirty="0" smtClean="0"/>
              <a:t>2</a:t>
            </a:r>
          </a:p>
          <a:p>
            <a:pPr marL="0" indent="0">
              <a:buNone/>
            </a:pPr>
            <a:endParaRPr lang="en-US" i="1" baseline="-25000" dirty="0"/>
          </a:p>
          <a:p>
            <a:pPr marL="0" indent="0">
              <a:buNone/>
            </a:pPr>
            <a:r>
              <a:rPr lang="en-US" dirty="0" smtClean="0"/>
              <a:t>Images have a lot of redundant content. </a:t>
            </a:r>
            <a:br>
              <a:rPr lang="en-US" dirty="0" smtClean="0"/>
            </a:br>
            <a:r>
              <a:rPr lang="en-US" dirty="0" smtClean="0"/>
              <a:t>XOR gives info about both</a:t>
            </a:r>
            <a:endParaRPr lang="en-US" baseline="-25000" dirty="0"/>
          </a:p>
        </p:txBody>
      </p:sp>
      <p:pic>
        <p:nvPicPr>
          <p:cNvPr id="7170" name="Picture 2" descr="Smiley image"/>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641521"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Message saying \&quot; title="/>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2862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Smiley overlaying the \&quot; title="/>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7029450" y="3429000"/>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25143" y="3807768"/>
            <a:ext cx="338554" cy="461665"/>
          </a:xfrm>
          <a:prstGeom prst="rect">
            <a:avLst/>
          </a:prstGeom>
        </p:spPr>
        <p:txBody>
          <a:bodyPr wrap="none">
            <a:spAutoFit/>
          </a:bodyPr>
          <a:lstStyle/>
          <a:p>
            <a:r>
              <a:rPr lang="en-US" sz="2400" dirty="0"/>
              <a:t>⊕</a:t>
            </a:r>
          </a:p>
        </p:txBody>
      </p:sp>
      <p:sp>
        <p:nvSpPr>
          <p:cNvPr id="5" name="Rectangle 4"/>
          <p:cNvSpPr/>
          <p:nvPr/>
        </p:nvSpPr>
        <p:spPr>
          <a:xfrm>
            <a:off x="6670221" y="3807768"/>
            <a:ext cx="337953" cy="461665"/>
          </a:xfrm>
          <a:prstGeom prst="rect">
            <a:avLst/>
          </a:prstGeom>
        </p:spPr>
        <p:txBody>
          <a:bodyPr wrap="none">
            <a:spAutoFit/>
          </a:bodyPr>
          <a:lstStyle/>
          <a:p>
            <a:r>
              <a:rPr lang="en-US" sz="2400" dirty="0"/>
              <a:t>=</a:t>
            </a:r>
          </a:p>
        </p:txBody>
      </p:sp>
    </p:spTree>
    <p:extLst>
      <p:ext uri="{BB962C8B-B14F-4D97-AF65-F5344CB8AC3E}">
        <p14:creationId xmlns:p14="http://schemas.microsoft.com/office/powerpoint/2010/main" val="27149546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9" end="9"/>
                                            </p:txEl>
                                          </p:spTgt>
                                        </p:tgtEl>
                                        <p:attrNameLst>
                                          <p:attrName>style.visibility</p:attrName>
                                        </p:attrNameLst>
                                      </p:cBhvr>
                                      <p:to>
                                        <p:strVal val="visible"/>
                                      </p:to>
                                    </p:set>
                                    <p:animEffect transition="in" filter="fade">
                                      <p:cBhvr>
                                        <p:cTn id="18" dur="500"/>
                                        <p:tgtEl>
                                          <p:spTgt spid="3">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172"/>
                                        </p:tgtEl>
                                        <p:attrNameLst>
                                          <p:attrName>style.visibility</p:attrName>
                                        </p:attrNameLst>
                                      </p:cBhvr>
                                      <p:to>
                                        <p:strVal val="visible"/>
                                      </p:to>
                                    </p:set>
                                    <p:animEffect transition="in" filter="fade">
                                      <p:cBhvr>
                                        <p:cTn id="23" dur="500"/>
                                        <p:tgtEl>
                                          <p:spTgt spid="7172"/>
                                        </p:tgtEl>
                                      </p:cBhvr>
                                    </p:animEffect>
                                  </p:childTnLst>
                                </p:cTn>
                              </p:par>
                              <p:par>
                                <p:cTn id="24" presetID="10" presetClass="entr" presetSubtype="0" fill="hold" nodeType="withEffect">
                                  <p:stCondLst>
                                    <p:cond delay="0"/>
                                  </p:stCondLst>
                                  <p:childTnLst>
                                    <p:set>
                                      <p:cBhvr>
                                        <p:cTn id="25" dur="1" fill="hold">
                                          <p:stCondLst>
                                            <p:cond delay="0"/>
                                          </p:stCondLst>
                                        </p:cTn>
                                        <p:tgtEl>
                                          <p:spTgt spid="7170"/>
                                        </p:tgtEl>
                                        <p:attrNameLst>
                                          <p:attrName>style.visibility</p:attrName>
                                        </p:attrNameLst>
                                      </p:cBhvr>
                                      <p:to>
                                        <p:strVal val="visible"/>
                                      </p:to>
                                    </p:set>
                                    <p:animEffect transition="in" filter="fade">
                                      <p:cBhvr>
                                        <p:cTn id="26" dur="500"/>
                                        <p:tgtEl>
                                          <p:spTgt spid="717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500"/>
                                        <p:tgtEl>
                                          <p:spTgt spid="5"/>
                                        </p:tgtEl>
                                      </p:cBhvr>
                                    </p:animEffect>
                                  </p:childTnLst>
                                </p:cTn>
                              </p:par>
                              <p:par>
                                <p:cTn id="35" presetID="10" presetClass="entr" presetSubtype="0" fill="hold" nodeType="withEffect">
                                  <p:stCondLst>
                                    <p:cond delay="0"/>
                                  </p:stCondLst>
                                  <p:childTnLst>
                                    <p:set>
                                      <p:cBhvr>
                                        <p:cTn id="36" dur="1" fill="hold">
                                          <p:stCondLst>
                                            <p:cond delay="0"/>
                                          </p:stCondLst>
                                        </p:cTn>
                                        <p:tgtEl>
                                          <p:spTgt spid="7174"/>
                                        </p:tgtEl>
                                        <p:attrNameLst>
                                          <p:attrName>style.visibility</p:attrName>
                                        </p:attrNameLst>
                                      </p:cBhvr>
                                      <p:to>
                                        <p:strVal val="visible"/>
                                      </p:to>
                                    </p:set>
                                    <p:animEffect transition="in" filter="fade">
                                      <p:cBhvr>
                                        <p:cTn id="37" dur="500"/>
                                        <p:tgtEl>
                                          <p:spTgt spid="7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Confidentiality</a:t>
            </a:r>
            <a:endParaRPr lang="en-US" sz="4800" dirty="0"/>
          </a:p>
        </p:txBody>
      </p:sp>
    </p:spTree>
    <p:extLst>
      <p:ext uri="{BB962C8B-B14F-4D97-AF65-F5344CB8AC3E}">
        <p14:creationId xmlns:p14="http://schemas.microsoft.com/office/powerpoint/2010/main" val="168339115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Need a </a:t>
            </a:r>
            <a:r>
              <a:rPr lang="en-US" u="sng" dirty="0"/>
              <a:t>R</a:t>
            </a:r>
            <a:r>
              <a:rPr lang="en-US" u="sng" dirty="0" smtClean="0"/>
              <a:t>eally</a:t>
            </a:r>
            <a:r>
              <a:rPr lang="en-US" dirty="0" smtClean="0"/>
              <a:t> </a:t>
            </a:r>
            <a:r>
              <a:rPr lang="en-US" dirty="0"/>
              <a:t>L</a:t>
            </a:r>
            <a:r>
              <a:rPr lang="en-US" dirty="0" smtClean="0"/>
              <a:t>ong </a:t>
            </a:r>
            <a:r>
              <a:rPr lang="en-US" dirty="0"/>
              <a:t>K</a:t>
            </a:r>
            <a:r>
              <a:rPr lang="en-US" dirty="0" smtClean="0"/>
              <a:t>ey</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As long as the sum of lengths of messages you plan to send</a:t>
            </a:r>
          </a:p>
          <a:p>
            <a:endParaRPr lang="en-US" dirty="0"/>
          </a:p>
          <a:p>
            <a:r>
              <a:rPr lang="en-US" dirty="0" smtClean="0"/>
              <a:t>In fact, OTP does not even meet standard definitions of security</a:t>
            </a:r>
          </a:p>
          <a:p>
            <a:pPr lvl="1"/>
            <a:r>
              <a:rPr lang="en-US" dirty="0" smtClean="0"/>
              <a:t>Need key to be fixed length, message to be arbitrary length </a:t>
            </a:r>
          </a:p>
          <a:p>
            <a:pPr lvl="1"/>
            <a:endParaRPr lang="en-US" dirty="0"/>
          </a:p>
          <a:p>
            <a:r>
              <a:rPr lang="en-US" dirty="0" smtClean="0"/>
              <a:t>But we can stretch randomness!</a:t>
            </a:r>
          </a:p>
          <a:p>
            <a:pPr lvl="1"/>
            <a:r>
              <a:rPr lang="en-US" dirty="0" smtClean="0"/>
              <a:t>Start with a small key (seed), stretch it, then XOR</a:t>
            </a:r>
            <a:endParaRPr lang="en-US" dirty="0"/>
          </a:p>
        </p:txBody>
      </p:sp>
    </p:spTree>
    <p:extLst>
      <p:ext uri="{BB962C8B-B14F-4D97-AF65-F5344CB8AC3E}">
        <p14:creationId xmlns:p14="http://schemas.microsoft.com/office/powerpoint/2010/main" val="1055242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One-time Pad + PRG = Stream </a:t>
            </a:r>
            <a:r>
              <a:rPr lang="en-US" dirty="0"/>
              <a:t>C</a:t>
            </a:r>
            <a:r>
              <a:rPr lang="en-US" dirty="0" smtClean="0"/>
              <a:t>ipher</a:t>
            </a:r>
            <a:endParaRPr lang="en-US" dirty="0"/>
          </a:p>
        </p:txBody>
      </p:sp>
      <p:sp>
        <p:nvSpPr>
          <p:cNvPr id="3" name="Content Placeholder 2"/>
          <p:cNvSpPr>
            <a:spLocks noGrp="1"/>
          </p:cNvSpPr>
          <p:nvPr>
            <p:ph idx="1"/>
          </p:nvPr>
        </p:nvSpPr>
        <p:spPr>
          <a:xfrm>
            <a:off x="457200" y="1600202"/>
            <a:ext cx="6253823" cy="4952999"/>
          </a:xfrm>
        </p:spPr>
        <p:txBody>
          <a:bodyPr>
            <a:normAutofit fontScale="92500"/>
          </a:bodyPr>
          <a:lstStyle/>
          <a:p>
            <a:r>
              <a:rPr lang="en-US" dirty="0" smtClean="0"/>
              <a:t>Alice and Bob have a shared secret key </a:t>
            </a:r>
            <a:r>
              <a:rPr lang="en-US" i="1" dirty="0" smtClean="0"/>
              <a:t>k</a:t>
            </a:r>
          </a:p>
          <a:p>
            <a:r>
              <a:rPr lang="en-US" i="1" dirty="0" smtClean="0"/>
              <a:t>E(k, x) = g(k) ⊕ x</a:t>
            </a:r>
          </a:p>
          <a:p>
            <a:pPr lvl="1"/>
            <a:r>
              <a:rPr lang="en-US" dirty="0" smtClean="0"/>
              <a:t>Alice computes </a:t>
            </a:r>
            <a:r>
              <a:rPr lang="en-US" i="1" dirty="0" smtClean="0"/>
              <a:t>g(k)</a:t>
            </a:r>
            <a:r>
              <a:rPr lang="en-US" dirty="0" smtClean="0"/>
              <a:t> to needed length</a:t>
            </a:r>
          </a:p>
          <a:p>
            <a:r>
              <a:rPr lang="en-US" i="1" dirty="0" smtClean="0"/>
              <a:t>D(k, y) = g(k) ⊕ y</a:t>
            </a:r>
          </a:p>
          <a:p>
            <a:pPr lvl="1"/>
            <a:r>
              <a:rPr lang="en-US" dirty="0" smtClean="0"/>
              <a:t>Same procedure recovers plaintext</a:t>
            </a:r>
          </a:p>
          <a:p>
            <a:pPr marL="0" indent="0">
              <a:buNone/>
            </a:pPr>
            <a:endParaRPr lang="en-US" dirty="0" smtClean="0"/>
          </a:p>
          <a:p>
            <a:pPr marL="0" indent="0">
              <a:buNone/>
            </a:pPr>
            <a:r>
              <a:rPr lang="en-US" dirty="0" smtClean="0"/>
              <a:t>Secure if PRG is secure</a:t>
            </a:r>
          </a:p>
          <a:p>
            <a:pPr marL="0" indent="0">
              <a:buNone/>
            </a:pPr>
            <a:r>
              <a:rPr lang="en-US" b="1" dirty="0" smtClean="0">
                <a:solidFill>
                  <a:schemeClr val="tx2">
                    <a:lumMod val="60000"/>
                    <a:lumOff val="40000"/>
                  </a:schemeClr>
                </a:solidFill>
              </a:rPr>
              <a:t>Homework: verify this</a:t>
            </a:r>
            <a:endParaRPr lang="en-US" b="1" dirty="0">
              <a:solidFill>
                <a:schemeClr val="tx2">
                  <a:lumMod val="60000"/>
                  <a:lumOff val="40000"/>
                </a:schemeClr>
              </a:solidFill>
            </a:endParaRPr>
          </a:p>
        </p:txBody>
      </p:sp>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7143750" y="3001962"/>
            <a:ext cx="1771650" cy="228600"/>
          </a:xfrm>
          <a:prstGeom prst="rect">
            <a:avLst/>
          </a:prstGeom>
          <a:ln>
            <a:solidFill>
              <a:schemeClr val="tx1">
                <a:lumMod val="75000"/>
                <a:lumOff val="25000"/>
              </a:schemeClr>
            </a:solidFill>
          </a:ln>
        </p:spPr>
      </p:pic>
      <p:sp>
        <p:nvSpPr>
          <p:cNvPr id="5" name="Rectangle 4"/>
          <p:cNvSpPr/>
          <p:nvPr/>
        </p:nvSpPr>
        <p:spPr>
          <a:xfrm>
            <a:off x="7134355" y="2286000"/>
            <a:ext cx="1772252" cy="228600"/>
          </a:xfrm>
          <a:prstGeom prst="rect">
            <a:avLst/>
          </a:prstGeom>
          <a:pattFill prst="wdDnDiag">
            <a:fgClr>
              <a:schemeClr val="tx1">
                <a:lumMod val="50000"/>
                <a:lumOff val="50000"/>
              </a:schemeClr>
            </a:fgClr>
            <a:bgClr>
              <a:schemeClr val="bg1"/>
            </a:bgClr>
          </a:pattFill>
          <a:ln>
            <a:solidFill>
              <a:schemeClr val="tx1">
                <a:lumMod val="50000"/>
                <a:lumOff val="5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pic>
        <p:nvPicPr>
          <p:cNvPr id="6" name="Picture 5"/>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rot="10800000">
            <a:off x="7134958" y="3552947"/>
            <a:ext cx="1771650" cy="228600"/>
          </a:xfrm>
          <a:prstGeom prst="rect">
            <a:avLst/>
          </a:prstGeom>
          <a:ln>
            <a:solidFill>
              <a:schemeClr val="tx1">
                <a:lumMod val="75000"/>
                <a:lumOff val="25000"/>
              </a:schemeClr>
            </a:solidFill>
          </a:ln>
        </p:spPr>
      </p:pic>
      <p:sp>
        <p:nvSpPr>
          <p:cNvPr id="8" name="Rectangle 7"/>
          <p:cNvSpPr/>
          <p:nvPr/>
        </p:nvSpPr>
        <p:spPr>
          <a:xfrm>
            <a:off x="7798246" y="2440634"/>
            <a:ext cx="389850" cy="584776"/>
          </a:xfrm>
          <a:prstGeom prst="rect">
            <a:avLst/>
          </a:prstGeom>
        </p:spPr>
        <p:txBody>
          <a:bodyPr wrap="none">
            <a:spAutoFit/>
          </a:bodyPr>
          <a:lstStyle/>
          <a:p>
            <a:r>
              <a:rPr lang="en-US" sz="3200" dirty="0">
                <a:solidFill>
                  <a:prstClr val="black"/>
                </a:solidFill>
                <a:latin typeface="Lucida Sans" panose="020B0602030504020204" pitchFamily="34" charset="0"/>
              </a:rPr>
              <a:t>⊕</a:t>
            </a:r>
            <a:endParaRPr lang="en-US" dirty="0"/>
          </a:p>
        </p:txBody>
      </p:sp>
      <p:sp>
        <p:nvSpPr>
          <p:cNvPr id="11" name="Rectangle 10"/>
          <p:cNvSpPr/>
          <p:nvPr/>
        </p:nvSpPr>
        <p:spPr>
          <a:xfrm>
            <a:off x="7847135" y="3078163"/>
            <a:ext cx="444152" cy="584776"/>
          </a:xfrm>
          <a:prstGeom prst="rect">
            <a:avLst/>
          </a:prstGeom>
        </p:spPr>
        <p:txBody>
          <a:bodyPr wrap="none">
            <a:spAutoFit/>
          </a:bodyPr>
          <a:lstStyle/>
          <a:p>
            <a:r>
              <a:rPr lang="en-US" sz="3200" dirty="0" smtClean="0">
                <a:solidFill>
                  <a:prstClr val="black"/>
                </a:solidFill>
                <a:latin typeface="Lucida Sans" panose="020B0602030504020204" pitchFamily="34" charset="0"/>
              </a:rPr>
              <a:t>=</a:t>
            </a:r>
            <a:endParaRPr lang="en-US" dirty="0"/>
          </a:p>
        </p:txBody>
      </p:sp>
      <p:pic>
        <p:nvPicPr>
          <p:cNvPr id="12" name="Picture 1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648189" y="2759294"/>
            <a:ext cx="400050" cy="456762"/>
          </a:xfrm>
          <a:prstGeom prst="rect">
            <a:avLst/>
          </a:prstGeom>
        </p:spPr>
      </p:pic>
      <p:sp>
        <p:nvSpPr>
          <p:cNvPr id="14" name="Rectangle 13"/>
          <p:cNvSpPr/>
          <p:nvPr/>
        </p:nvSpPr>
        <p:spPr>
          <a:xfrm>
            <a:off x="6711023" y="2061022"/>
            <a:ext cx="567784" cy="584776"/>
          </a:xfrm>
          <a:prstGeom prst="rect">
            <a:avLst/>
          </a:prstGeom>
        </p:spPr>
        <p:txBody>
          <a:bodyPr wrap="none">
            <a:spAutoFit/>
          </a:bodyPr>
          <a:lstStyle/>
          <a:p>
            <a:pPr lvl="0">
              <a:spcBef>
                <a:spcPct val="20000"/>
              </a:spcBef>
              <a:buClr>
                <a:prstClr val="white">
                  <a:lumMod val="65000"/>
                </a:prstClr>
              </a:buClr>
            </a:pPr>
            <a:r>
              <a:rPr lang="en-US" sz="3200" dirty="0" smtClean="0">
                <a:solidFill>
                  <a:prstClr val="black"/>
                </a:solidFill>
                <a:latin typeface="Lucida Sans" panose="020B0602030504020204" pitchFamily="34" charset="0"/>
              </a:rPr>
              <a:t>m</a:t>
            </a:r>
            <a:endParaRPr lang="en-US" sz="3200" dirty="0">
              <a:solidFill>
                <a:prstClr val="black"/>
              </a:solidFill>
              <a:latin typeface="Lucida Sans" panose="020B0602030504020204" pitchFamily="34" charset="0"/>
            </a:endParaRPr>
          </a:p>
        </p:txBody>
      </p:sp>
    </p:spTree>
    <p:extLst>
      <p:ext uri="{BB962C8B-B14F-4D97-AF65-F5344CB8AC3E}">
        <p14:creationId xmlns:p14="http://schemas.microsoft.com/office/powerpoint/2010/main" val="1222314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lef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500"/>
                                        <p:tgtEl>
                                          <p:spTgt spid="3">
                                            <p:txEl>
                                              <p:pRg st="6" end="6"/>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11" grpId="0"/>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 + Integrity</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Want both at the same time</a:t>
            </a:r>
          </a:p>
          <a:p>
            <a:endParaRPr lang="en-US" dirty="0"/>
          </a:p>
          <a:p>
            <a:r>
              <a:rPr lang="en-US" dirty="0" smtClean="0"/>
              <a:t>Encrypt, then add integrity</a:t>
            </a:r>
          </a:p>
          <a:p>
            <a:pPr lvl="1"/>
            <a:r>
              <a:rPr lang="en-US" dirty="0" smtClean="0"/>
              <a:t>Not the other way round</a:t>
            </a:r>
          </a:p>
          <a:p>
            <a:pPr lvl="1"/>
            <a:r>
              <a:rPr lang="en-US" dirty="0" smtClean="0"/>
              <a:t>Subtle reasons</a:t>
            </a:r>
          </a:p>
          <a:p>
            <a:r>
              <a:rPr lang="en-US" dirty="0" smtClean="0"/>
              <a:t>Use separate keys for encryption and MAC</a:t>
            </a:r>
          </a:p>
          <a:p>
            <a:r>
              <a:rPr lang="en-US" dirty="0" smtClean="0"/>
              <a:t>For Bob </a:t>
            </a:r>
            <a:r>
              <a:rPr lang="en-US" dirty="0" smtClean="0">
                <a:sym typeface="Wingdings" panose="05000000000000000000" pitchFamily="2" charset="2"/>
              </a:rPr>
              <a:t> Alice messages, 2 more separate keys</a:t>
            </a:r>
          </a:p>
          <a:p>
            <a:r>
              <a:rPr lang="en-US" dirty="0" smtClean="0">
                <a:sym typeface="Wingdings" panose="05000000000000000000" pitchFamily="2" charset="2"/>
              </a:rPr>
              <a:t>Need 4 shared keys?! That’s what PRGs are for!</a:t>
            </a:r>
            <a:endParaRPr lang="en-US" dirty="0"/>
          </a:p>
        </p:txBody>
      </p:sp>
    </p:spTree>
    <p:extLst>
      <p:ext uri="{BB962C8B-B14F-4D97-AF65-F5344CB8AC3E}">
        <p14:creationId xmlns:p14="http://schemas.microsoft.com/office/powerpoint/2010/main" val="1368295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Stream </a:t>
            </a:r>
            <a:r>
              <a:rPr lang="en-US" dirty="0"/>
              <a:t>C</a:t>
            </a:r>
            <a:r>
              <a:rPr lang="en-US" dirty="0" smtClean="0"/>
              <a:t>iphers</a:t>
            </a:r>
            <a:endParaRPr lang="en-US" dirty="0"/>
          </a:p>
        </p:txBody>
      </p:sp>
      <p:sp>
        <p:nvSpPr>
          <p:cNvPr id="3" name="Content Placeholder 2"/>
          <p:cNvSpPr>
            <a:spLocks noGrp="1"/>
          </p:cNvSpPr>
          <p:nvPr>
            <p:ph idx="1"/>
          </p:nvPr>
        </p:nvSpPr>
        <p:spPr>
          <a:xfrm>
            <a:off x="457200" y="1600202"/>
            <a:ext cx="8401050" cy="4876799"/>
          </a:xfrm>
        </p:spPr>
        <p:txBody>
          <a:bodyPr>
            <a:normAutofit fontScale="85000" lnSpcReduction="20000"/>
          </a:bodyPr>
          <a:lstStyle/>
          <a:p>
            <a:pPr marL="0" indent="0">
              <a:buNone/>
            </a:pPr>
            <a:r>
              <a:rPr lang="en-US" dirty="0" smtClean="0"/>
              <a:t>Some weird security issues</a:t>
            </a:r>
          </a:p>
          <a:p>
            <a:pPr lvl="1"/>
            <a:r>
              <a:rPr lang="en-US" dirty="0" smtClean="0"/>
              <a:t>Uses PRF for unintended purposes (due to iterated application)</a:t>
            </a:r>
          </a:p>
          <a:p>
            <a:pPr lvl="1"/>
            <a:r>
              <a:rPr lang="en-US" dirty="0" smtClean="0"/>
              <a:t>If </a:t>
            </a:r>
            <a:r>
              <a:rPr lang="en-US" i="1" dirty="0" smtClean="0"/>
              <a:t>f</a:t>
            </a:r>
            <a:r>
              <a:rPr lang="en-US" dirty="0" smtClean="0"/>
              <a:t> is weaker than a PRF, the result is even worse</a:t>
            </a:r>
          </a:p>
          <a:p>
            <a:pPr lvl="1"/>
            <a:endParaRPr lang="en-US" dirty="0"/>
          </a:p>
          <a:p>
            <a:pPr marL="0" indent="0">
              <a:buNone/>
            </a:pPr>
            <a:r>
              <a:rPr lang="en-US" dirty="0" smtClean="0"/>
              <a:t>Can’t ever reuse key</a:t>
            </a:r>
          </a:p>
          <a:p>
            <a:pPr lvl="1"/>
            <a:r>
              <a:rPr lang="en-US" dirty="0" smtClean="0"/>
              <a:t>Easily solved in theory: always use a </a:t>
            </a:r>
            <a:r>
              <a:rPr lang="en-US" i="1" dirty="0" smtClean="0"/>
              <a:t>nonce</a:t>
            </a:r>
            <a:br>
              <a:rPr lang="en-US" i="1" dirty="0" smtClean="0"/>
            </a:br>
            <a:r>
              <a:rPr lang="en-US" dirty="0" smtClean="0"/>
              <a:t>In practice: many ways to get it wrong</a:t>
            </a:r>
          </a:p>
          <a:p>
            <a:endParaRPr lang="en-US" i="1" dirty="0"/>
          </a:p>
          <a:p>
            <a:pPr marL="0" indent="0">
              <a:buNone/>
            </a:pPr>
            <a:r>
              <a:rPr lang="en-US" dirty="0" smtClean="0"/>
              <a:t>Bit flipping attack:</a:t>
            </a:r>
          </a:p>
          <a:p>
            <a:pPr lvl="1"/>
            <a:r>
              <a:rPr lang="en-US" dirty="0" smtClean="0"/>
              <a:t>Flipping 1 bit of </a:t>
            </a:r>
            <a:r>
              <a:rPr lang="en-US" dirty="0" err="1" smtClean="0"/>
              <a:t>ciphertext</a:t>
            </a:r>
            <a:r>
              <a:rPr lang="en-US" dirty="0" smtClean="0"/>
              <a:t> flips 1 bit of decrypted plaintext</a:t>
            </a:r>
          </a:p>
          <a:p>
            <a:pPr lvl="1"/>
            <a:r>
              <a:rPr lang="en-US" dirty="0" smtClean="0"/>
              <a:t>Again easily prevented: use a MAC</a:t>
            </a:r>
          </a:p>
        </p:txBody>
      </p:sp>
      <p:sp>
        <p:nvSpPr>
          <p:cNvPr id="6" name="Rectangle 5"/>
          <p:cNvSpPr/>
          <p:nvPr/>
        </p:nvSpPr>
        <p:spPr>
          <a:xfrm>
            <a:off x="6497742" y="4107852"/>
            <a:ext cx="2457450" cy="1200328"/>
          </a:xfrm>
          <a:prstGeom prst="rect">
            <a:avLst/>
          </a:prstGeom>
          <a:solidFill>
            <a:schemeClr val="tx2">
              <a:lumMod val="20000"/>
              <a:lumOff val="80000"/>
            </a:schemeClr>
          </a:solidFill>
          <a:ln>
            <a:solidFill>
              <a:schemeClr val="tx2">
                <a:lumMod val="40000"/>
                <a:lumOff val="60000"/>
              </a:schemeClr>
            </a:solidFill>
          </a:ln>
        </p:spPr>
        <p:txBody>
          <a:bodyPr wrap="square">
            <a:spAutoFit/>
          </a:bodyPr>
          <a:lstStyle/>
          <a:p>
            <a:pPr algn="ctr"/>
            <a:r>
              <a:rPr lang="en-US" sz="2400" i="1" dirty="0" err="1">
                <a:solidFill>
                  <a:prstClr val="black"/>
                </a:solidFill>
                <a:latin typeface="Lucida Sans" panose="020B0602030504020204" pitchFamily="34" charset="0"/>
              </a:rPr>
              <a:t>session_key</a:t>
            </a:r>
            <a:r>
              <a:rPr lang="en-US" sz="2400" i="1" dirty="0">
                <a:solidFill>
                  <a:prstClr val="black"/>
                </a:solidFill>
                <a:latin typeface="Lucida Sans" panose="020B0602030504020204" pitchFamily="34" charset="0"/>
              </a:rPr>
              <a:t> = </a:t>
            </a:r>
            <a:br>
              <a:rPr lang="en-US" sz="2400" i="1" dirty="0">
                <a:solidFill>
                  <a:prstClr val="black"/>
                </a:solidFill>
                <a:latin typeface="Lucida Sans" panose="020B0602030504020204" pitchFamily="34" charset="0"/>
              </a:rPr>
            </a:br>
            <a:r>
              <a:rPr lang="en-US" sz="2400" i="1" dirty="0">
                <a:solidFill>
                  <a:prstClr val="black"/>
                </a:solidFill>
                <a:latin typeface="Lucida Sans" panose="020B0602030504020204" pitchFamily="34" charset="0"/>
              </a:rPr>
              <a:t>f(</a:t>
            </a:r>
            <a:r>
              <a:rPr lang="en-US" sz="2400" i="1" dirty="0" err="1">
                <a:solidFill>
                  <a:prstClr val="black"/>
                </a:solidFill>
                <a:latin typeface="Lucida Sans" panose="020B0602030504020204" pitchFamily="34" charset="0"/>
              </a:rPr>
              <a:t>master_key</a:t>
            </a:r>
            <a:r>
              <a:rPr lang="en-US" sz="2400" i="1" dirty="0">
                <a:solidFill>
                  <a:prstClr val="black"/>
                </a:solidFill>
                <a:latin typeface="Lucida Sans" panose="020B0602030504020204" pitchFamily="34" charset="0"/>
              </a:rPr>
              <a:t>, nonce)</a:t>
            </a:r>
            <a:endParaRPr lang="en-US" sz="2400" dirty="0"/>
          </a:p>
        </p:txBody>
      </p:sp>
    </p:spTree>
    <p:extLst>
      <p:ext uri="{BB962C8B-B14F-4D97-AF65-F5344CB8AC3E}">
        <p14:creationId xmlns:p14="http://schemas.microsoft.com/office/powerpoint/2010/main" val="1997254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630451"/>
            <a:ext cx="8229600" cy="5429249"/>
          </a:xfrm>
        </p:spPr>
        <p:txBody>
          <a:bodyPr>
            <a:normAutofit fontScale="92500" lnSpcReduction="20000"/>
          </a:bodyPr>
          <a:lstStyle/>
          <a:p>
            <a:r>
              <a:rPr lang="en-US" sz="2800" dirty="0" smtClean="0"/>
              <a:t>Idea: Use a </a:t>
            </a:r>
            <a:r>
              <a:rPr lang="en-US" sz="2800" b="1" dirty="0" smtClean="0"/>
              <a:t>pseudorandom generator </a:t>
            </a:r>
            <a:r>
              <a:rPr lang="en-US" sz="2800" dirty="0" smtClean="0"/>
              <a:t>instead of a truly random pad</a:t>
            </a:r>
            <a:endParaRPr lang="en-US" dirty="0" smtClean="0"/>
          </a:p>
          <a:p>
            <a:pPr marL="457200" lvl="1" indent="0">
              <a:buNone/>
            </a:pPr>
            <a:r>
              <a:rPr lang="en-US" sz="2400" dirty="0" smtClean="0"/>
              <a:t>(Recall: Secure </a:t>
            </a:r>
            <a:r>
              <a:rPr lang="en-US" sz="2400" b="1" dirty="0" smtClean="0"/>
              <a:t>PRG</a:t>
            </a:r>
            <a:r>
              <a:rPr lang="en-US" sz="2400" dirty="0" smtClean="0"/>
              <a:t> inputs a seed </a:t>
            </a:r>
            <a:r>
              <a:rPr lang="en-US" sz="2400" b="1" dirty="0" smtClean="0"/>
              <a:t>k</a:t>
            </a:r>
            <a:r>
              <a:rPr lang="en-US" sz="2400" dirty="0" smtClean="0"/>
              <a:t>, outputs a stream that is practically indistinguishable from true randomness unless you know </a:t>
            </a:r>
            <a:r>
              <a:rPr lang="en-US" sz="2400" b="1" dirty="0" smtClean="0"/>
              <a:t>k</a:t>
            </a:r>
            <a:r>
              <a:rPr lang="en-US" sz="2400" dirty="0" smtClean="0"/>
              <a:t>)</a:t>
            </a:r>
          </a:p>
          <a:p>
            <a:r>
              <a:rPr lang="en-US" sz="2800" dirty="0" smtClean="0"/>
              <a:t>Called a </a:t>
            </a:r>
            <a:r>
              <a:rPr lang="en-US" sz="2800" b="1" dirty="0" smtClean="0">
                <a:solidFill>
                  <a:schemeClr val="accent1"/>
                </a:solidFill>
              </a:rPr>
              <a:t>stream cipher</a:t>
            </a:r>
            <a:r>
              <a:rPr lang="en-US" sz="2800" dirty="0" smtClean="0"/>
              <a:t>:</a:t>
            </a:r>
          </a:p>
          <a:p>
            <a:pPr marL="914400" lvl="1" indent="-457200">
              <a:buFont typeface="+mj-lt"/>
              <a:buAutoNum type="arabicPeriod"/>
            </a:pPr>
            <a:r>
              <a:rPr lang="en-US" sz="2400" dirty="0" smtClean="0"/>
              <a:t>Start with shared secret key </a:t>
            </a:r>
            <a:r>
              <a:rPr lang="en-US" sz="2400" b="1" dirty="0" smtClean="0"/>
              <a:t>k</a:t>
            </a:r>
            <a:endParaRPr lang="en-US" sz="2400" dirty="0" smtClean="0"/>
          </a:p>
          <a:p>
            <a:pPr marL="914400" lvl="1" indent="-457200">
              <a:buFont typeface="+mj-lt"/>
              <a:buAutoNum type="arabicPeriod"/>
            </a:pPr>
            <a:r>
              <a:rPr lang="en-US" sz="2400" dirty="0" smtClean="0"/>
              <a:t>Alice &amp; Bob each use </a:t>
            </a:r>
            <a:r>
              <a:rPr lang="en-US" sz="2400" b="1" dirty="0" smtClean="0"/>
              <a:t>k</a:t>
            </a:r>
            <a:r>
              <a:rPr lang="en-US" sz="2400" dirty="0" smtClean="0"/>
              <a:t> to seed the PRG</a:t>
            </a:r>
          </a:p>
          <a:p>
            <a:pPr marL="914400" lvl="1" indent="-457200">
              <a:buFont typeface="+mj-lt"/>
              <a:buAutoNum type="arabicPeriod"/>
            </a:pPr>
            <a:r>
              <a:rPr lang="en-US" sz="2400" dirty="0" smtClean="0"/>
              <a:t>To encrypt, Alice XORs next bit of her generator’s output with next bit of plaintext</a:t>
            </a:r>
          </a:p>
          <a:p>
            <a:pPr marL="914400" lvl="1" indent="-457200">
              <a:buFont typeface="+mj-lt"/>
              <a:buAutoNum type="arabicPeriod"/>
            </a:pPr>
            <a:r>
              <a:rPr lang="en-US" sz="2400" dirty="0" smtClean="0"/>
              <a:t>To decrypt, Bob XORs next bit of his generator’s output with next bit of ciphertext</a:t>
            </a:r>
          </a:p>
          <a:p>
            <a:pPr marL="457200" indent="-457200"/>
            <a:r>
              <a:rPr lang="en-US" sz="2800" dirty="0" smtClean="0"/>
              <a:t>Works nicely, but: don’t </a:t>
            </a:r>
            <a:r>
              <a:rPr lang="en-US" sz="2800" i="1" u="sng" dirty="0" smtClean="0"/>
              <a:t>ever</a:t>
            </a:r>
            <a:r>
              <a:rPr lang="en-US" sz="2800" dirty="0" smtClean="0"/>
              <a:t> reuse the key, or the generator output bits</a:t>
            </a:r>
          </a:p>
        </p:txBody>
      </p:sp>
    </p:spTree>
    <p:extLst>
      <p:ext uri="{BB962C8B-B14F-4D97-AF65-F5344CB8AC3E}">
        <p14:creationId xmlns:p14="http://schemas.microsoft.com/office/powerpoint/2010/main" val="284117981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6057899"/>
          </a:xfrm>
        </p:spPr>
        <p:txBody>
          <a:bodyPr>
            <a:normAutofit fontScale="85000" lnSpcReduction="10000"/>
          </a:bodyPr>
          <a:lstStyle/>
          <a:p>
            <a:r>
              <a:rPr lang="en-US" dirty="0" smtClean="0"/>
              <a:t>Another approach: </a:t>
            </a:r>
            <a:r>
              <a:rPr lang="en-US" b="1" dirty="0" smtClean="0">
                <a:solidFill>
                  <a:schemeClr val="accent1"/>
                </a:solidFill>
              </a:rPr>
              <a:t>Block Ciphers</a:t>
            </a:r>
          </a:p>
          <a:p>
            <a:pPr marL="457200" lvl="1" indent="-457200"/>
            <a:r>
              <a:rPr lang="en-US" dirty="0" smtClean="0"/>
              <a:t>Function that encrypts fixed-size blocks with a reusable key.</a:t>
            </a:r>
          </a:p>
          <a:p>
            <a:pPr marL="457200" lvl="1" indent="-457200"/>
            <a:r>
              <a:rPr lang="en-US" dirty="0" smtClean="0"/>
              <a:t>Inverse function decrypts when used with same key.</a:t>
            </a:r>
          </a:p>
          <a:p>
            <a:pPr marL="457200" lvl="1" indent="-457200"/>
            <a:r>
              <a:rPr lang="en-US" dirty="0" smtClean="0"/>
              <a:t>The most commonly used approach to encrypting for confidentiality.</a:t>
            </a:r>
          </a:p>
          <a:p>
            <a:pPr marL="285750" lvl="1">
              <a:buNone/>
            </a:pPr>
            <a:endParaRPr lang="en-US" dirty="0"/>
          </a:p>
          <a:p>
            <a:pPr marL="285750" lvl="1">
              <a:buNone/>
            </a:pPr>
            <a:endParaRPr lang="en-US" dirty="0" smtClean="0"/>
          </a:p>
          <a:p>
            <a:pPr marL="285750" lvl="1">
              <a:buNone/>
            </a:pPr>
            <a:endParaRPr lang="en-US" dirty="0"/>
          </a:p>
          <a:p>
            <a:pPr marL="285750" lvl="1">
              <a:buNone/>
            </a:pPr>
            <a:endParaRPr lang="en-US" dirty="0" smtClean="0"/>
          </a:p>
          <a:p>
            <a:pPr marL="285750" lvl="1">
              <a:buNone/>
            </a:pPr>
            <a:endParaRPr lang="en-US" dirty="0" smtClean="0"/>
          </a:p>
          <a:p>
            <a:pPr>
              <a:spcBef>
                <a:spcPts val="3600"/>
              </a:spcBef>
            </a:pPr>
            <a:endParaRPr lang="en-US" sz="3000" dirty="0" smtClean="0"/>
          </a:p>
          <a:p>
            <a:pPr>
              <a:spcBef>
                <a:spcPts val="3600"/>
              </a:spcBef>
            </a:pPr>
            <a:r>
              <a:rPr lang="en-US" sz="3000" dirty="0" smtClean="0"/>
              <a:t>A block cipher is </a:t>
            </a:r>
            <a:r>
              <a:rPr lang="en-US" sz="3000" u="sng" dirty="0" smtClean="0"/>
              <a:t>not</a:t>
            </a:r>
            <a:r>
              <a:rPr lang="en-US" sz="3000" dirty="0" smtClean="0"/>
              <a:t> a </a:t>
            </a:r>
            <a:br>
              <a:rPr lang="en-US" sz="3000" dirty="0" smtClean="0"/>
            </a:br>
            <a:r>
              <a:rPr lang="en-US" sz="3000" dirty="0" smtClean="0"/>
              <a:t>pseudorandom function  </a:t>
            </a:r>
            <a:r>
              <a:rPr lang="en-US" sz="2400" dirty="0" smtClean="0">
                <a:solidFill>
                  <a:schemeClr val="accent5"/>
                </a:solidFill>
              </a:rPr>
              <a:t>[Why?]</a:t>
            </a:r>
          </a:p>
        </p:txBody>
      </p:sp>
      <p:sp>
        <p:nvSpPr>
          <p:cNvPr id="3" name="Rectangle 2"/>
          <p:cNvSpPr/>
          <p:nvPr/>
        </p:nvSpPr>
        <p:spPr>
          <a:xfrm>
            <a:off x="4149213" y="3617043"/>
            <a:ext cx="1320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smtClean="0"/>
              <a:t>E</a:t>
            </a:r>
            <a:r>
              <a:rPr lang="en-US" sz="3600" baseline="-25000" dirty="0" err="1" smtClean="0"/>
              <a:t>k</a:t>
            </a:r>
            <a:endParaRPr lang="en-US" baseline="-25000" dirty="0"/>
          </a:p>
        </p:txBody>
      </p:sp>
      <p:cxnSp>
        <p:nvCxnSpPr>
          <p:cNvPr id="5" name="Straight Arrow Connector 4"/>
          <p:cNvCxnSpPr/>
          <p:nvPr/>
        </p:nvCxnSpPr>
        <p:spPr>
          <a:xfrm>
            <a:off x="4809613" y="3314700"/>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641213" y="3959943"/>
            <a:ext cx="5080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09613" y="4302843"/>
            <a:ext cx="0" cy="302343"/>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714273" y="2933270"/>
            <a:ext cx="1654019" cy="584776"/>
          </a:xfrm>
          <a:prstGeom prst="rect">
            <a:avLst/>
          </a:prstGeom>
          <a:noFill/>
        </p:spPr>
        <p:txBody>
          <a:bodyPr wrap="none" rtlCol="0">
            <a:spAutoFit/>
          </a:bodyPr>
          <a:lstStyle/>
          <a:p>
            <a:r>
              <a:rPr lang="en-US" sz="3200" dirty="0" smtClean="0"/>
              <a:t>Plaintext</a:t>
            </a:r>
            <a:endParaRPr lang="en-US" dirty="0"/>
          </a:p>
        </p:txBody>
      </p:sp>
      <p:sp>
        <p:nvSpPr>
          <p:cNvPr id="11" name="TextBox 10"/>
          <p:cNvSpPr txBox="1"/>
          <p:nvPr/>
        </p:nvSpPr>
        <p:spPr>
          <a:xfrm>
            <a:off x="3525802" y="4514851"/>
            <a:ext cx="1932941" cy="584776"/>
          </a:xfrm>
          <a:prstGeom prst="rect">
            <a:avLst/>
          </a:prstGeom>
          <a:noFill/>
        </p:spPr>
        <p:txBody>
          <a:bodyPr wrap="none" rtlCol="0">
            <a:spAutoFit/>
          </a:bodyPr>
          <a:lstStyle/>
          <a:p>
            <a:r>
              <a:rPr lang="en-US" sz="3200" dirty="0" err="1" smtClean="0"/>
              <a:t>Ciphertext</a:t>
            </a:r>
            <a:endParaRPr lang="en-US" dirty="0"/>
          </a:p>
        </p:txBody>
      </p:sp>
      <p:sp>
        <p:nvSpPr>
          <p:cNvPr id="12" name="TextBox 11"/>
          <p:cNvSpPr txBox="1"/>
          <p:nvPr/>
        </p:nvSpPr>
        <p:spPr>
          <a:xfrm>
            <a:off x="2641601" y="3740652"/>
            <a:ext cx="787796" cy="584776"/>
          </a:xfrm>
          <a:prstGeom prst="rect">
            <a:avLst/>
          </a:prstGeom>
          <a:noFill/>
        </p:spPr>
        <p:txBody>
          <a:bodyPr wrap="none" rtlCol="0">
            <a:spAutoFit/>
          </a:bodyPr>
          <a:lstStyle/>
          <a:p>
            <a:r>
              <a:rPr lang="en-US" sz="3200" dirty="0" smtClean="0"/>
              <a:t>Key</a:t>
            </a:r>
            <a:endParaRPr lang="en-US" dirty="0"/>
          </a:p>
        </p:txBody>
      </p:sp>
    </p:spTree>
    <p:extLst>
      <p:ext uri="{BB962C8B-B14F-4D97-AF65-F5344CB8AC3E}">
        <p14:creationId xmlns:p14="http://schemas.microsoft.com/office/powerpoint/2010/main" val="1547997386"/>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Playfair</a:t>
            </a:r>
            <a:r>
              <a:rPr lang="en-US" dirty="0" smtClean="0"/>
              <a:t>: Early Block Cipher</a:t>
            </a:r>
            <a:endParaRPr lang="en-US" dirty="0"/>
          </a:p>
        </p:txBody>
      </p:sp>
      <p:pic>
        <p:nvPicPr>
          <p:cNvPr id="5" name="Picture 4"/>
          <p:cNvPicPr>
            <a:picLocks noChangeAspect="1"/>
          </p:cNvPicPr>
          <p:nvPr/>
        </p:nvPicPr>
        <p:blipFill>
          <a:blip r:embed="rId3"/>
          <a:stretch>
            <a:fillRect/>
          </a:stretch>
        </p:blipFill>
        <p:spPr>
          <a:xfrm>
            <a:off x="740228" y="1417639"/>
            <a:ext cx="3314700" cy="1955800"/>
          </a:xfrm>
          <a:prstGeom prst="rect">
            <a:avLst/>
          </a:prstGeom>
        </p:spPr>
      </p:pic>
      <p:pic>
        <p:nvPicPr>
          <p:cNvPr id="6" name="Picture 5"/>
          <p:cNvPicPr>
            <a:picLocks noChangeAspect="1"/>
          </p:cNvPicPr>
          <p:nvPr/>
        </p:nvPicPr>
        <p:blipFill>
          <a:blip r:embed="rId4"/>
          <a:stretch>
            <a:fillRect/>
          </a:stretch>
        </p:blipFill>
        <p:spPr>
          <a:xfrm>
            <a:off x="2692400" y="4131128"/>
            <a:ext cx="5994400" cy="1104900"/>
          </a:xfrm>
          <a:prstGeom prst="rect">
            <a:avLst/>
          </a:prstGeom>
        </p:spPr>
      </p:pic>
    </p:spTree>
    <p:extLst>
      <p:ext uri="{BB962C8B-B14F-4D97-AF65-F5344CB8AC3E}">
        <p14:creationId xmlns:p14="http://schemas.microsoft.com/office/powerpoint/2010/main" val="324303407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Ciphers</a:t>
            </a:r>
            <a:endParaRPr lang="en-US" dirty="0"/>
          </a:p>
        </p:txBody>
      </p:sp>
      <p:sp>
        <p:nvSpPr>
          <p:cNvPr id="3" name="Content Placeholder 2"/>
          <p:cNvSpPr>
            <a:spLocks noGrp="1"/>
          </p:cNvSpPr>
          <p:nvPr>
            <p:ph idx="1"/>
          </p:nvPr>
        </p:nvSpPr>
        <p:spPr>
          <a:xfrm>
            <a:off x="457200" y="1600202"/>
            <a:ext cx="8229600" cy="4800599"/>
          </a:xfrm>
        </p:spPr>
        <p:txBody>
          <a:bodyPr>
            <a:normAutofit lnSpcReduction="10000"/>
          </a:bodyPr>
          <a:lstStyle/>
          <a:p>
            <a:r>
              <a:rPr lang="en-US" dirty="0" smtClean="0"/>
              <a:t>Encrypt block-by-block</a:t>
            </a:r>
          </a:p>
          <a:p>
            <a:endParaRPr lang="en-US" dirty="0"/>
          </a:p>
          <a:p>
            <a:r>
              <a:rPr lang="en-US" dirty="0" smtClean="0"/>
              <a:t>Invertible, length preserving function</a:t>
            </a:r>
            <a:br>
              <a:rPr lang="en-US" dirty="0" smtClean="0"/>
            </a:br>
            <a:r>
              <a:rPr lang="en-US" dirty="0" smtClean="0"/>
              <a:t>		</a:t>
            </a:r>
            <a:r>
              <a:rPr lang="en-US" dirty="0" smtClean="0">
                <a:sym typeface="Wingdings" panose="05000000000000000000" pitchFamily="2" charset="2"/>
              </a:rPr>
              <a:t> permutation</a:t>
            </a:r>
          </a:p>
          <a:p>
            <a:endParaRPr lang="en-US" dirty="0">
              <a:sym typeface="Wingdings" panose="05000000000000000000" pitchFamily="2" charset="2"/>
            </a:endParaRPr>
          </a:p>
          <a:p>
            <a:r>
              <a:rPr lang="en-US" dirty="0" smtClean="0"/>
              <a:t>Ideal block cipher is a </a:t>
            </a:r>
            <a:r>
              <a:rPr lang="en-US" b="1" dirty="0" smtClean="0"/>
              <a:t>random permutation</a:t>
            </a:r>
          </a:p>
          <a:p>
            <a:endParaRPr lang="en-US" dirty="0"/>
          </a:p>
          <a:p>
            <a:r>
              <a:rPr lang="en-US" dirty="0" smtClean="0"/>
              <a:t>Practical approach: </a:t>
            </a:r>
            <a:r>
              <a:rPr lang="en-US" b="1" dirty="0" smtClean="0"/>
              <a:t>pseudorandom permutation (PRP)</a:t>
            </a:r>
            <a:endParaRPr lang="en-US" b="1" dirty="0"/>
          </a:p>
        </p:txBody>
      </p:sp>
    </p:spTree>
    <p:extLst>
      <p:ext uri="{BB962C8B-B14F-4D97-AF65-F5344CB8AC3E}">
        <p14:creationId xmlns:p14="http://schemas.microsoft.com/office/powerpoint/2010/main" val="39544559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382000" cy="5829299"/>
          </a:xfrm>
        </p:spPr>
        <p:txBody>
          <a:bodyPr>
            <a:normAutofit lnSpcReduction="10000"/>
          </a:bodyPr>
          <a:lstStyle/>
          <a:p>
            <a:pPr marL="0" lvl="1" indent="0">
              <a:spcBef>
                <a:spcPts val="2400"/>
              </a:spcBef>
              <a:buNone/>
            </a:pPr>
            <a:r>
              <a:rPr lang="en-US" sz="3000" b="1" dirty="0" smtClean="0">
                <a:solidFill>
                  <a:schemeClr val="accent1"/>
                </a:solidFill>
              </a:rPr>
              <a:t>Pseudorandom </a:t>
            </a:r>
            <a:r>
              <a:rPr lang="en-US" sz="3000" b="1" dirty="0">
                <a:solidFill>
                  <a:schemeClr val="accent1"/>
                </a:solidFill>
              </a:rPr>
              <a:t>P</a:t>
            </a:r>
            <a:r>
              <a:rPr lang="en-US" sz="3000" b="1" dirty="0" smtClean="0">
                <a:solidFill>
                  <a:schemeClr val="accent1"/>
                </a:solidFill>
              </a:rPr>
              <a:t>ermutation </a:t>
            </a:r>
            <a:r>
              <a:rPr lang="en-US" sz="3000" dirty="0" smtClean="0">
                <a:solidFill>
                  <a:schemeClr val="accent1"/>
                </a:solidFill>
              </a:rPr>
              <a:t>(</a:t>
            </a:r>
            <a:r>
              <a:rPr lang="en-US" sz="3000" b="1" dirty="0" smtClean="0">
                <a:solidFill>
                  <a:schemeClr val="accent1"/>
                </a:solidFill>
              </a:rPr>
              <a:t>PRP</a:t>
            </a:r>
            <a:r>
              <a:rPr lang="en-US" sz="3000" dirty="0" smtClean="0">
                <a:solidFill>
                  <a:schemeClr val="accent1"/>
                </a:solidFill>
              </a:rPr>
              <a:t>)</a:t>
            </a:r>
          </a:p>
          <a:p>
            <a:pPr marL="285750" lvl="1">
              <a:buNone/>
            </a:pPr>
            <a:r>
              <a:rPr lang="en-US" sz="2600" dirty="0" smtClean="0"/>
              <a:t>	function from </a:t>
            </a:r>
            <a:r>
              <a:rPr lang="en-US" sz="2600" b="1" dirty="0" smtClean="0"/>
              <a:t>n</a:t>
            </a:r>
            <a:r>
              <a:rPr lang="en-US" sz="2600" dirty="0" smtClean="0"/>
              <a:t>-bit input to </a:t>
            </a:r>
            <a:r>
              <a:rPr lang="en-US" sz="2600" b="1" dirty="0" smtClean="0"/>
              <a:t>n</a:t>
            </a:r>
            <a:r>
              <a:rPr lang="en-US" sz="2600" dirty="0" smtClean="0"/>
              <a:t>-bit output</a:t>
            </a:r>
          </a:p>
          <a:p>
            <a:pPr marL="285750" lvl="1">
              <a:buNone/>
            </a:pPr>
            <a:r>
              <a:rPr lang="en-US" sz="2600" dirty="0" smtClean="0"/>
              <a:t>	distinct inputs yield distinct outputs</a:t>
            </a:r>
          </a:p>
          <a:p>
            <a:pPr marL="285750" lvl="1">
              <a:spcBef>
                <a:spcPts val="1800"/>
              </a:spcBef>
              <a:buNone/>
            </a:pPr>
            <a:r>
              <a:rPr lang="en-US" sz="2600" dirty="0" smtClean="0"/>
              <a:t>Defined similarly to </a:t>
            </a:r>
            <a:r>
              <a:rPr lang="en-US" sz="2600" b="1" dirty="0" smtClean="0"/>
              <a:t>PRF</a:t>
            </a:r>
            <a:r>
              <a:rPr lang="en-US" sz="2600" dirty="0" smtClean="0"/>
              <a:t>: </a:t>
            </a:r>
            <a:br>
              <a:rPr lang="en-US" sz="2600" dirty="0" smtClean="0"/>
            </a:br>
            <a:r>
              <a:rPr lang="en-US" sz="2600" dirty="0" smtClean="0"/>
              <a:t>practically indistinguishable from a </a:t>
            </a:r>
            <a:br>
              <a:rPr lang="en-US" sz="2600" dirty="0" smtClean="0"/>
            </a:br>
            <a:r>
              <a:rPr lang="en-US" sz="2600" i="1" dirty="0" smtClean="0"/>
              <a:t>random permutation</a:t>
            </a:r>
            <a:r>
              <a:rPr lang="en-US" sz="2600" dirty="0" smtClean="0"/>
              <a:t> without secret </a:t>
            </a:r>
            <a:r>
              <a:rPr lang="en-US" sz="2600" b="1" dirty="0" smtClean="0"/>
              <a:t>k</a:t>
            </a:r>
          </a:p>
          <a:p>
            <a:r>
              <a:rPr lang="en-US" sz="2600" i="1" dirty="0" smtClean="0"/>
              <a:t>Basic challenge: </a:t>
            </a:r>
            <a:r>
              <a:rPr lang="en-US" sz="2600" dirty="0" smtClean="0"/>
              <a:t>Design a hairy function </a:t>
            </a:r>
            <a:br>
              <a:rPr lang="en-US" sz="2600" dirty="0" smtClean="0"/>
            </a:br>
            <a:r>
              <a:rPr lang="en-US" sz="2600" dirty="0" smtClean="0"/>
              <a:t>that is invertible, but only if you have the key</a:t>
            </a:r>
          </a:p>
          <a:p>
            <a:r>
              <a:rPr lang="en-US" sz="2600" dirty="0" smtClean="0"/>
              <a:t>Minimal properties of a good block cipher:</a:t>
            </a:r>
          </a:p>
          <a:p>
            <a:pPr lvl="1"/>
            <a:r>
              <a:rPr lang="en-US" sz="2600" dirty="0" smtClean="0"/>
              <a:t>Highly nonlinear (“confusion”)</a:t>
            </a:r>
          </a:p>
          <a:p>
            <a:pPr lvl="1"/>
            <a:r>
              <a:rPr lang="en-US" sz="2600" dirty="0" smtClean="0"/>
              <a:t>Mixes input bits together (“diffusion”)</a:t>
            </a:r>
          </a:p>
          <a:p>
            <a:pPr lvl="1"/>
            <a:r>
              <a:rPr lang="en-US" sz="2600" dirty="0" smtClean="0"/>
              <a:t>Depends on the key</a:t>
            </a:r>
            <a:endParaRPr lang="en-US" sz="2600" dirty="0"/>
          </a:p>
        </p:txBody>
      </p:sp>
    </p:spTree>
    <p:extLst>
      <p:ext uri="{BB962C8B-B14F-4D97-AF65-F5344CB8AC3E}">
        <p14:creationId xmlns:p14="http://schemas.microsoft.com/office/powerpoint/2010/main" val="212485014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PRP from a PRF</a:t>
            </a:r>
            <a:endParaRPr lang="en-US" dirty="0"/>
          </a:p>
        </p:txBody>
      </p:sp>
      <p:sp>
        <p:nvSpPr>
          <p:cNvPr id="3" name="Content Placeholder 2"/>
          <p:cNvSpPr>
            <a:spLocks noGrp="1"/>
          </p:cNvSpPr>
          <p:nvPr>
            <p:ph idx="1"/>
          </p:nvPr>
        </p:nvSpPr>
        <p:spPr/>
        <p:txBody>
          <a:bodyPr>
            <a:normAutofit lnSpcReduction="10000"/>
          </a:bodyPr>
          <a:lstStyle/>
          <a:p>
            <a:pPr marL="0" indent="0">
              <a:buNone/>
            </a:pPr>
            <a:endParaRPr lang="en-US" dirty="0"/>
          </a:p>
          <a:p>
            <a:pPr marL="0" indent="0">
              <a:buNone/>
            </a:pPr>
            <a:r>
              <a:rPr lang="en-US" dirty="0" smtClean="0"/>
              <a:t>First step: </a:t>
            </a:r>
          </a:p>
          <a:p>
            <a:r>
              <a:rPr lang="en-US" dirty="0" smtClean="0"/>
              <a:t>Construct </a:t>
            </a:r>
            <a:r>
              <a:rPr lang="en-US" i="1" dirty="0"/>
              <a:t>a</a:t>
            </a:r>
            <a:r>
              <a:rPr lang="en-US" i="1" dirty="0" smtClean="0"/>
              <a:t>ny </a:t>
            </a:r>
            <a:r>
              <a:rPr lang="en-US" dirty="0" smtClean="0"/>
              <a:t>permutation from a given PRF </a:t>
            </a:r>
            <a:r>
              <a:rPr lang="en-US" dirty="0" err="1" smtClean="0"/>
              <a:t>f</a:t>
            </a:r>
            <a:r>
              <a:rPr lang="en-US" baseline="-25000" dirty="0" err="1" smtClean="0"/>
              <a:t>k</a:t>
            </a:r>
            <a:r>
              <a:rPr lang="en-US" dirty="0" smtClean="0"/>
              <a:t> </a:t>
            </a:r>
          </a:p>
          <a:p>
            <a:r>
              <a:rPr lang="en-US" dirty="0" smtClean="0"/>
              <a:t>Must use </a:t>
            </a:r>
            <a:r>
              <a:rPr lang="en-US" dirty="0" err="1" smtClean="0"/>
              <a:t>f</a:t>
            </a:r>
            <a:r>
              <a:rPr lang="en-US" baseline="-25000" dirty="0" err="1" smtClean="0"/>
              <a:t>k</a:t>
            </a:r>
            <a:r>
              <a:rPr lang="en-US" dirty="0" smtClean="0"/>
              <a:t> in an nontrivial way</a:t>
            </a:r>
          </a:p>
          <a:p>
            <a:r>
              <a:rPr lang="en-US" dirty="0"/>
              <a:t>M</a:t>
            </a:r>
            <a:r>
              <a:rPr lang="en-US" dirty="0" smtClean="0"/>
              <a:t>ust be invertible (so that decryption is possible)</a:t>
            </a:r>
          </a:p>
          <a:p>
            <a:endParaRPr lang="en-US" dirty="0"/>
          </a:p>
          <a:p>
            <a:pPr marL="0" indent="0">
              <a:buNone/>
            </a:pPr>
            <a:r>
              <a:rPr lang="en-US" dirty="0" smtClean="0"/>
              <a:t>(Don’t worry about </a:t>
            </a:r>
            <a:r>
              <a:rPr lang="en-US" dirty="0" err="1" smtClean="0"/>
              <a:t>pseudorandomness</a:t>
            </a:r>
            <a:r>
              <a:rPr lang="en-US" dirty="0" smtClean="0"/>
              <a:t> for now)</a:t>
            </a:r>
            <a:endParaRPr lang="en-US" dirty="0"/>
          </a:p>
        </p:txBody>
      </p:sp>
    </p:spTree>
    <p:extLst>
      <p:ext uri="{BB962C8B-B14F-4D97-AF65-F5344CB8AC3E}">
        <p14:creationId xmlns:p14="http://schemas.microsoft.com/office/powerpoint/2010/main" val="3272247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16" name="Content Placeholder 15"/>
          <p:cNvSpPr>
            <a:spLocks noGrp="1"/>
          </p:cNvSpPr>
          <p:nvPr>
            <p:ph idx="1"/>
          </p:nvPr>
        </p:nvSpPr>
        <p:spPr>
          <a:xfrm>
            <a:off x="457200" y="4419601"/>
            <a:ext cx="8229600" cy="2057399"/>
          </a:xfrm>
        </p:spPr>
        <p:txBody>
          <a:bodyPr>
            <a:normAutofit lnSpcReduction="10000"/>
          </a:bodyPr>
          <a:lstStyle/>
          <a:p>
            <a:pPr marL="0" indent="0">
              <a:buNone/>
            </a:pPr>
            <a:r>
              <a:rPr lang="en-US" dirty="0" smtClean="0"/>
              <a:t>Focus on confidentiality</a:t>
            </a:r>
          </a:p>
          <a:p>
            <a:pPr marL="0" indent="0">
              <a:buNone/>
            </a:pPr>
            <a:endParaRPr lang="en-US" dirty="0"/>
          </a:p>
          <a:p>
            <a:pPr marL="0" indent="0">
              <a:buNone/>
            </a:pPr>
            <a:r>
              <a:rPr lang="en-US" dirty="0" smtClean="0"/>
              <a:t>Assume worst case: Eve can read transmitted message</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TextBox 20"/>
          <p:cNvSpPr txBox="1"/>
          <p:nvPr/>
        </p:nvSpPr>
        <p:spPr>
          <a:xfrm>
            <a:off x="2964410" y="3515380"/>
            <a:ext cx="1646605" cy="523220"/>
          </a:xfrm>
          <a:prstGeom prst="rect">
            <a:avLst/>
          </a:prstGeom>
          <a:noFill/>
        </p:spPr>
        <p:txBody>
          <a:bodyPr wrap="none" rtlCol="0">
            <a:spAutoFit/>
          </a:bodyPr>
          <a:lstStyle/>
          <a:p>
            <a:r>
              <a:rPr lang="en-US" sz="2800" dirty="0">
                <a:latin typeface="Lucida Sans" panose="020B0602030504020204" pitchFamily="34" charset="0"/>
              </a:rPr>
              <a:t>Network</a:t>
            </a:r>
          </a:p>
        </p:txBody>
      </p:sp>
      <p:sp>
        <p:nvSpPr>
          <p:cNvPr id="22" name="Cloud"/>
          <p:cNvSpPr>
            <a:spLocks noChangeAspect="1" noEditPoints="1" noChangeArrowheads="1"/>
          </p:cNvSpPr>
          <p:nvPr/>
        </p:nvSpPr>
        <p:spPr bwMode="auto">
          <a:xfrm>
            <a:off x="2520392" y="1666876"/>
            <a:ext cx="2057400" cy="18383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FFBE7D"/>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endParaRPr lang="en-US"/>
          </a:p>
        </p:txBody>
      </p:sp>
      <p:pic>
        <p:nvPicPr>
          <p:cNvPr id="2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656423" y="2382055"/>
            <a:ext cx="565287" cy="753716"/>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p:cNvSpPr txBox="1"/>
          <p:nvPr/>
        </p:nvSpPr>
        <p:spPr>
          <a:xfrm>
            <a:off x="3312486" y="3515380"/>
            <a:ext cx="765178" cy="523220"/>
          </a:xfrm>
          <a:prstGeom prst="rect">
            <a:avLst/>
          </a:prstGeom>
          <a:noFill/>
        </p:spPr>
        <p:txBody>
          <a:bodyPr wrap="none" rtlCol="0">
            <a:spAutoFit/>
          </a:bodyPr>
          <a:lstStyle/>
          <a:p>
            <a:r>
              <a:rPr lang="en-US" sz="2800" dirty="0" smtClean="0">
                <a:latin typeface="Lucida Sans" panose="020B0602030504020204" pitchFamily="34" charset="0"/>
              </a:rPr>
              <a:t>Eve</a:t>
            </a:r>
            <a:endParaRPr lang="en-US" sz="2800" dirty="0">
              <a:latin typeface="Lucida Sans" panose="020B0602030504020204" pitchFamily="34" charset="0"/>
            </a:endParaRPr>
          </a:p>
        </p:txBody>
      </p:sp>
      <p:sp>
        <p:nvSpPr>
          <p:cNvPr id="26" name="Right Arrow 25"/>
          <p:cNvSpPr/>
          <p:nvPr/>
        </p:nvSpPr>
        <p:spPr>
          <a:xfrm>
            <a:off x="1478510"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Arrow 26"/>
          <p:cNvSpPr/>
          <p:nvPr/>
        </p:nvSpPr>
        <p:spPr>
          <a:xfrm>
            <a:off x="4802284" y="2447844"/>
            <a:ext cx="848176" cy="2763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553491" y="3515380"/>
            <a:ext cx="1023963" cy="523220"/>
          </a:xfrm>
          <a:prstGeom prst="rect">
            <a:avLst/>
          </a:prstGeom>
          <a:noFill/>
        </p:spPr>
        <p:txBody>
          <a:bodyPr wrap="none" rtlCol="0">
            <a:spAutoFit/>
          </a:bodyPr>
          <a:lstStyle/>
          <a:p>
            <a:r>
              <a:rPr lang="en-US" sz="2800" dirty="0">
                <a:latin typeface="Lucida Sans" panose="020B0602030504020204" pitchFamily="34" charset="0"/>
              </a:rPr>
              <a:t>Alice</a:t>
            </a:r>
          </a:p>
        </p:txBody>
      </p:sp>
      <p:sp>
        <p:nvSpPr>
          <p:cNvPr id="29" name="TextBox 28"/>
          <p:cNvSpPr txBox="1"/>
          <p:nvPr/>
        </p:nvSpPr>
        <p:spPr>
          <a:xfrm>
            <a:off x="5821542" y="3515380"/>
            <a:ext cx="837764" cy="523220"/>
          </a:xfrm>
          <a:prstGeom prst="rect">
            <a:avLst/>
          </a:prstGeom>
          <a:noFill/>
        </p:spPr>
        <p:txBody>
          <a:bodyPr wrap="none" rtlCol="0">
            <a:spAutoFit/>
          </a:bodyPr>
          <a:lstStyle/>
          <a:p>
            <a:r>
              <a:rPr lang="en-US" sz="2800" dirty="0">
                <a:latin typeface="Lucida Sans" panose="020B0602030504020204" pitchFamily="34" charset="0"/>
              </a:rPr>
              <a:t>Bob</a:t>
            </a:r>
          </a:p>
        </p:txBody>
      </p:sp>
      <p:pic>
        <p:nvPicPr>
          <p:cNvPr id="30" name="Picture 2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31" name="Picture 3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32" name="Right Arrow 31"/>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3" name="Picture 4" descr="Emoticons-Evil-icon.png (512×51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4077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 presetClass="exit"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hidden"/>
                                      </p:to>
                                    </p:set>
                                  </p:childTnLst>
                                </p:cTn>
                              </p:par>
                              <p:par>
                                <p:cTn id="24" presetID="1" presetClass="exit" presetSubtype="0" fill="hold" grpId="0" nodeType="withEffect">
                                  <p:stCondLst>
                                    <p:cond delay="0"/>
                                  </p:stCondLst>
                                  <p:childTnLst>
                                    <p:set>
                                      <p:cBhvr>
                                        <p:cTn id="25" dur="1" fill="hold">
                                          <p:stCondLst>
                                            <p:cond delay="0"/>
                                          </p:stCondLst>
                                        </p:cTn>
                                        <p:tgtEl>
                                          <p:spTgt spid="21"/>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23"/>
                                        </p:tgtEl>
                                        <p:attrNameLst>
                                          <p:attrName>style.visibility</p:attrName>
                                        </p:attrNameLst>
                                      </p:cBhvr>
                                      <p:to>
                                        <p:strVal val="hidden"/>
                                      </p:to>
                                    </p:set>
                                  </p:childTnLst>
                                </p:cTn>
                              </p:par>
                              <p:par>
                                <p:cTn id="28" presetID="10" presetClass="entr" presetSubtype="0" fill="hold" grpId="0" nodeType="withEffect">
                                  <p:stCondLst>
                                    <p:cond delay="0"/>
                                  </p:stCondLst>
                                  <p:childTnLst>
                                    <p:set>
                                      <p:cBhvr>
                                        <p:cTn id="29" dur="1" fill="hold">
                                          <p:stCondLst>
                                            <p:cond delay="0"/>
                                          </p:stCondLst>
                                        </p:cTn>
                                        <p:tgtEl>
                                          <p:spTgt spid="32"/>
                                        </p:tgtEl>
                                        <p:attrNameLst>
                                          <p:attrName>style.visibility</p:attrName>
                                        </p:attrNameLst>
                                      </p:cBhvr>
                                      <p:to>
                                        <p:strVal val="visible"/>
                                      </p:to>
                                    </p:set>
                                    <p:animEffect transition="in" filter="fade">
                                      <p:cBhvr>
                                        <p:cTn id="30" dur="500"/>
                                        <p:tgtEl>
                                          <p:spTgt spid="32"/>
                                        </p:tgtEl>
                                      </p:cBhvr>
                                    </p:animEffect>
                                  </p:childTnLst>
                                </p:cTn>
                              </p:par>
                              <p:par>
                                <p:cTn id="31" presetID="10"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xit" presetSubtype="0" fill="hold" grpId="0" nodeType="withEffect">
                                  <p:stCondLst>
                                    <p:cond delay="0"/>
                                  </p:stCondLst>
                                  <p:childTnLst>
                                    <p:animEffect transition="out" filter="fade">
                                      <p:cBhvr>
                                        <p:cTn id="35" dur="500"/>
                                        <p:tgtEl>
                                          <p:spTgt spid="26"/>
                                        </p:tgtEl>
                                      </p:cBhvr>
                                    </p:animEffect>
                                    <p:set>
                                      <p:cBhvr>
                                        <p:cTn id="36"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21" grpId="0"/>
      <p:bldP spid="22" grpId="0" animBg="1"/>
      <p:bldP spid="25" grpId="0"/>
      <p:bldP spid="26" grpId="0" animBg="1"/>
      <p:bldP spid="3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Invertible Permutation from PRF</a:t>
            </a:r>
            <a:endParaRPr lang="en-US" dirty="0"/>
          </a:p>
        </p:txBody>
      </p:sp>
      <p:sp>
        <p:nvSpPr>
          <p:cNvPr id="3" name="Content Placeholder 2"/>
          <p:cNvSpPr>
            <a:spLocks noGrp="1"/>
          </p:cNvSpPr>
          <p:nvPr>
            <p:ph idx="1"/>
          </p:nvPr>
        </p:nvSpPr>
        <p:spPr>
          <a:xfrm>
            <a:off x="457200" y="1600202"/>
            <a:ext cx="8229600" cy="4952999"/>
          </a:xfrm>
        </p:spPr>
        <p:txBody>
          <a:bodyPr>
            <a:normAutofit fontScale="92500" lnSpcReduction="20000"/>
          </a:bodyPr>
          <a:lstStyle/>
          <a:p>
            <a:r>
              <a:rPr lang="en-US" dirty="0" smtClean="0"/>
              <a:t>At first glance, seems impossible</a:t>
            </a:r>
            <a:br>
              <a:rPr lang="en-US" dirty="0" smtClean="0"/>
            </a:br>
            <a:r>
              <a:rPr lang="en-US" dirty="0" smtClean="0"/>
              <a:t>As soon as you apply PRF, some outputs collide</a:t>
            </a:r>
          </a:p>
          <a:p>
            <a:endParaRPr lang="en-US" dirty="0"/>
          </a:p>
          <a:p>
            <a:r>
              <a:rPr lang="en-US" dirty="0" smtClean="0"/>
              <a:t>Strategy:	Apply PRF to </a:t>
            </a:r>
            <a:r>
              <a:rPr lang="en-US" i="1" dirty="0" smtClean="0"/>
              <a:t>half</a:t>
            </a:r>
            <a:r>
              <a:rPr lang="en-US" dirty="0" smtClean="0"/>
              <a:t> of input</a:t>
            </a:r>
            <a:br>
              <a:rPr lang="en-US" dirty="0" smtClean="0"/>
            </a:br>
            <a:r>
              <a:rPr lang="en-US" dirty="0" smtClean="0"/>
              <a:t>			Combine result with </a:t>
            </a:r>
            <a:r>
              <a:rPr lang="en-US" i="1" dirty="0" smtClean="0"/>
              <a:t>other half</a:t>
            </a:r>
            <a:r>
              <a:rPr lang="en-US" dirty="0" smtClean="0"/>
              <a:t> of input</a:t>
            </a:r>
          </a:p>
          <a:p>
            <a:endParaRPr lang="en-US" dirty="0"/>
          </a:p>
          <a:p>
            <a:r>
              <a:rPr lang="en-US" b="1" dirty="0" smtClean="0">
                <a:solidFill>
                  <a:schemeClr val="tx2">
                    <a:lumMod val="60000"/>
                    <a:lumOff val="40000"/>
                  </a:schemeClr>
                </a:solidFill>
              </a:rPr>
              <a:t>Discussion: (L, R)</a:t>
            </a:r>
            <a:r>
              <a:rPr lang="en-US" b="1" dirty="0">
                <a:solidFill>
                  <a:schemeClr val="tx2">
                    <a:lumMod val="60000"/>
                    <a:lumOff val="40000"/>
                  </a:schemeClr>
                </a:solidFill>
              </a:rPr>
              <a:t> ➡ </a:t>
            </a:r>
            <a:r>
              <a:rPr lang="en-US" b="1" dirty="0" smtClean="0">
                <a:solidFill>
                  <a:schemeClr val="tx2">
                    <a:lumMod val="60000"/>
                    <a:lumOff val="40000"/>
                  </a:schemeClr>
                </a:solidFill>
              </a:rPr>
              <a:t>(</a:t>
            </a:r>
            <a:r>
              <a:rPr lang="en-US" b="1" dirty="0" err="1" smtClean="0">
                <a:solidFill>
                  <a:schemeClr val="tx2">
                    <a:lumMod val="60000"/>
                    <a:lumOff val="40000"/>
                  </a:schemeClr>
                </a:solidFill>
              </a:rPr>
              <a:t>f</a:t>
            </a:r>
            <a:r>
              <a:rPr lang="en-US" b="1" baseline="-25000" dirty="0" err="1" smtClean="0">
                <a:solidFill>
                  <a:schemeClr val="tx2">
                    <a:lumMod val="60000"/>
                    <a:lumOff val="40000"/>
                  </a:schemeClr>
                </a:solidFill>
              </a:rPr>
              <a:t>k</a:t>
            </a:r>
            <a:r>
              <a:rPr lang="en-US" b="1" dirty="0" smtClean="0">
                <a:solidFill>
                  <a:schemeClr val="tx2">
                    <a:lumMod val="60000"/>
                    <a:lumOff val="40000"/>
                  </a:schemeClr>
                </a:solidFill>
              </a:rPr>
              <a:t>(R) ⊕ L, ??)</a:t>
            </a:r>
            <a:br>
              <a:rPr lang="en-US" b="1" dirty="0" smtClean="0">
                <a:solidFill>
                  <a:schemeClr val="tx2">
                    <a:lumMod val="60000"/>
                    <a:lumOff val="40000"/>
                  </a:schemeClr>
                </a:solidFill>
              </a:rPr>
            </a:br>
            <a:r>
              <a:rPr lang="en-US" b="1" dirty="0" smtClean="0">
                <a:solidFill>
                  <a:schemeClr val="tx2">
                    <a:lumMod val="60000"/>
                    <a:lumOff val="40000"/>
                  </a:schemeClr>
                </a:solidFill>
              </a:rPr>
              <a:t>What’s the second half to make it invertible?</a:t>
            </a:r>
            <a:br>
              <a:rPr lang="en-US" b="1" dirty="0" smtClean="0">
                <a:solidFill>
                  <a:schemeClr val="tx2">
                    <a:lumMod val="60000"/>
                    <a:lumOff val="40000"/>
                  </a:schemeClr>
                </a:solidFill>
              </a:rPr>
            </a:br>
            <a:r>
              <a:rPr lang="en-US" b="1" dirty="0" smtClean="0">
                <a:solidFill>
                  <a:schemeClr val="tx2">
                    <a:lumMod val="60000"/>
                    <a:lumOff val="40000"/>
                  </a:schemeClr>
                </a:solidFill>
              </a:rPr>
              <a:t>Note: f is not invertible!</a:t>
            </a:r>
          </a:p>
          <a:p>
            <a:endParaRPr lang="en-US" b="1" dirty="0">
              <a:solidFill>
                <a:schemeClr val="tx2">
                  <a:lumMod val="60000"/>
                  <a:lumOff val="40000"/>
                </a:schemeClr>
              </a:solidFill>
            </a:endParaRPr>
          </a:p>
          <a:p>
            <a:r>
              <a:rPr lang="en-US" dirty="0" smtClean="0"/>
              <a:t>(</a:t>
            </a:r>
            <a:r>
              <a:rPr lang="en-US" dirty="0"/>
              <a:t>L, R) ➡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a:t>, R</a:t>
            </a:r>
            <a:r>
              <a:rPr lang="en-US" dirty="0" smtClean="0"/>
              <a:t>) or (R, </a:t>
            </a:r>
            <a:r>
              <a:rPr lang="en-US" dirty="0" err="1" smtClean="0"/>
              <a:t>f</a:t>
            </a:r>
            <a:r>
              <a:rPr lang="en-US" baseline="-25000" dirty="0" err="1" smtClean="0"/>
              <a:t>k</a:t>
            </a:r>
            <a:r>
              <a:rPr lang="en-US" dirty="0" smtClean="0"/>
              <a:t>(R</a:t>
            </a:r>
            <a:r>
              <a:rPr lang="en-US" dirty="0"/>
              <a:t>) </a:t>
            </a:r>
            <a:r>
              <a:rPr lang="en-US" dirty="0">
                <a:solidFill>
                  <a:prstClr val="black"/>
                </a:solidFill>
              </a:rPr>
              <a:t>⊕ L</a:t>
            </a:r>
            <a:r>
              <a:rPr lang="en-US" dirty="0" smtClean="0"/>
              <a:t>)</a:t>
            </a:r>
          </a:p>
        </p:txBody>
      </p:sp>
    </p:spTree>
    <p:extLst>
      <p:ext uri="{BB962C8B-B14F-4D97-AF65-F5344CB8AC3E}">
        <p14:creationId xmlns:p14="http://schemas.microsoft.com/office/powerpoint/2010/main" val="3637684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Feistel</a:t>
            </a:r>
            <a:r>
              <a:rPr lang="en-US" dirty="0" smtClean="0"/>
              <a:t> Round</a:t>
            </a:r>
            <a:endParaRPr lang="en-US" dirty="0"/>
          </a:p>
        </p:txBody>
      </p:sp>
      <p:sp>
        <p:nvSpPr>
          <p:cNvPr id="3" name="Content Placeholder 2"/>
          <p:cNvSpPr>
            <a:spLocks noGrp="1"/>
          </p:cNvSpPr>
          <p:nvPr>
            <p:ph idx="1"/>
          </p:nvPr>
        </p:nvSpPr>
        <p:spPr>
          <a:xfrm>
            <a:off x="457201" y="1600202"/>
            <a:ext cx="8108156" cy="4525963"/>
          </a:xfrm>
        </p:spPr>
        <p:txBody>
          <a:bodyPr>
            <a:normAutofit/>
          </a:bodyPr>
          <a:lstStyle/>
          <a:p>
            <a:pPr marL="0" indent="0">
              <a:buNone/>
            </a:pPr>
            <a:r>
              <a:rPr lang="en-US" sz="2800" b="1" dirty="0" smtClean="0">
                <a:solidFill>
                  <a:schemeClr val="tx2">
                    <a:lumMod val="60000"/>
                    <a:lumOff val="40000"/>
                  </a:schemeClr>
                </a:solidFill>
              </a:rPr>
              <a:t>Discussion: </a:t>
            </a:r>
          </a:p>
          <a:p>
            <a:r>
              <a:rPr lang="en-US" sz="2800" b="1" dirty="0" smtClean="0">
                <a:solidFill>
                  <a:schemeClr val="tx2">
                    <a:lumMod val="60000"/>
                    <a:lumOff val="40000"/>
                  </a:schemeClr>
                </a:solidFill>
              </a:rPr>
              <a:t>is this a permutation?</a:t>
            </a:r>
          </a:p>
          <a:p>
            <a:r>
              <a:rPr lang="en-US" sz="2800" b="1" dirty="0" smtClean="0">
                <a:solidFill>
                  <a:schemeClr val="tx2">
                    <a:lumMod val="60000"/>
                    <a:lumOff val="40000"/>
                  </a:schemeClr>
                </a:solidFill>
              </a:rPr>
              <a:t>is this pseudorandom?</a:t>
            </a:r>
            <a:endParaRPr lang="en-US" sz="2800" dirty="0" smtClean="0">
              <a:solidFill>
                <a:schemeClr val="tx2">
                  <a:lumMod val="60000"/>
                  <a:lumOff val="40000"/>
                </a:schemeClr>
              </a:solidFill>
            </a:endParaRPr>
          </a:p>
          <a:p>
            <a:pPr marL="0" indent="0">
              <a:buNone/>
            </a:pPr>
            <a:r>
              <a:rPr lang="en-US" sz="2800" dirty="0" smtClean="0">
                <a:solidFill>
                  <a:schemeClr val="tx2">
                    <a:lumMod val="60000"/>
                    <a:lumOff val="40000"/>
                  </a:schemeClr>
                </a:solidFill>
              </a:rPr>
              <a:t>Hint: given an input/output pair, can you distinguish from random?</a:t>
            </a:r>
            <a:endParaRPr lang="en-US" sz="2800" dirty="0">
              <a:solidFill>
                <a:schemeClr val="tx2">
                  <a:lumMod val="60000"/>
                  <a:lumOff val="40000"/>
                </a:schemeClr>
              </a:solidFill>
            </a:endParaRPr>
          </a:p>
        </p:txBody>
      </p:sp>
      <p:grpSp>
        <p:nvGrpSpPr>
          <p:cNvPr id="6" name="Group 5"/>
          <p:cNvGrpSpPr/>
          <p:nvPr/>
        </p:nvGrpSpPr>
        <p:grpSpPr>
          <a:xfrm>
            <a:off x="3510159" y="3851065"/>
            <a:ext cx="2336006" cy="2833390"/>
            <a:chOff x="2447926" y="1524001"/>
            <a:chExt cx="3114675" cy="283339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8" name="Group 7"/>
          <p:cNvGrpSpPr/>
          <p:nvPr/>
        </p:nvGrpSpPr>
        <p:grpSpPr>
          <a:xfrm>
            <a:off x="6024759" y="3848797"/>
            <a:ext cx="2278856" cy="2835658"/>
            <a:chOff x="6629401" y="1524000"/>
            <a:chExt cx="3038475" cy="2835658"/>
          </a:xfrm>
        </p:grpSpPr>
        <p:pic>
          <p:nvPicPr>
            <p:cNvPr id="1027"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Tree>
    <p:extLst>
      <p:ext uri="{BB962C8B-B14F-4D97-AF65-F5344CB8AC3E}">
        <p14:creationId xmlns:p14="http://schemas.microsoft.com/office/powerpoint/2010/main" val="1609152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smtClean="0"/>
              <a:t>Two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smtClean="0"/>
              <a:t>Notation</a:t>
            </a:r>
            <a:r>
              <a:rPr lang="en-US" sz="2400" dirty="0"/>
              <a:t>: </a:t>
            </a:r>
            <a:endParaRPr lang="en-US" sz="2400" dirty="0" smtClean="0"/>
          </a:p>
          <a:p>
            <a:pPr marL="0" indent="0">
              <a:buNone/>
            </a:pPr>
            <a:r>
              <a:rPr lang="en-US" sz="2400" dirty="0"/>
              <a:t>	</a:t>
            </a:r>
            <a:r>
              <a:rPr lang="en-US" sz="2400" dirty="0" smtClean="0"/>
              <a:t>Round </a:t>
            </a:r>
            <a:r>
              <a:rPr lang="en-US" sz="2400" dirty="0"/>
              <a:t>function is </a:t>
            </a:r>
            <a:endParaRPr lang="en-US" sz="2400" dirty="0" smtClean="0"/>
          </a:p>
          <a:p>
            <a:pPr marL="0" indent="0">
              <a:buNone/>
            </a:pPr>
            <a:r>
              <a:rPr lang="en-US" sz="2400" dirty="0" smtClean="0"/>
              <a:t>	</a:t>
            </a:r>
            <a:r>
              <a:rPr lang="en-US" sz="2400" dirty="0" err="1" smtClean="0"/>
              <a:t>FTL</a:t>
            </a:r>
            <a:r>
              <a:rPr lang="en-US" sz="2400" baseline="-25000" dirty="0" err="1" smtClean="0"/>
              <a:t>f</a:t>
            </a:r>
            <a:r>
              <a:rPr lang="en-US" sz="2400" dirty="0" smtClean="0"/>
              <a:t>(L</a:t>
            </a:r>
            <a:r>
              <a:rPr lang="en-US" sz="2400" dirty="0"/>
              <a:t>, R) = (R, f(R) </a:t>
            </a:r>
            <a:r>
              <a:rPr lang="en-US" sz="2400" dirty="0">
                <a:solidFill>
                  <a:prstClr val="black"/>
                </a:solidFill>
              </a:rPr>
              <a:t>⊕ L</a:t>
            </a:r>
            <a:r>
              <a:rPr lang="en-US" sz="2400" dirty="0" smtClean="0"/>
              <a:t>)</a:t>
            </a:r>
            <a:endParaRPr lang="en-US" sz="2800" b="1" dirty="0">
              <a:solidFill>
                <a:schemeClr val="tx2">
                  <a:lumMod val="60000"/>
                  <a:lumOff val="40000"/>
                </a:schemeClr>
              </a:solidFill>
            </a:endParaRPr>
          </a:p>
          <a:p>
            <a:pPr marL="0" indent="0">
              <a:buNone/>
            </a:pPr>
            <a:r>
              <a:rPr lang="en-US" sz="2800" b="1" dirty="0" smtClean="0">
                <a:solidFill>
                  <a:schemeClr val="tx2">
                    <a:lumMod val="60000"/>
                    <a:lumOff val="40000"/>
                  </a:schemeClr>
                </a:solidFill>
              </a:rPr>
              <a:t>Discussion</a:t>
            </a:r>
            <a:r>
              <a:rPr lang="en-US" sz="2800" b="1" dirty="0">
                <a:solidFill>
                  <a:schemeClr val="tx2">
                    <a:lumMod val="60000"/>
                    <a:lumOff val="40000"/>
                  </a:schemeClr>
                </a:solidFill>
              </a:rPr>
              <a:t>: write the formula for FTL</a:t>
            </a:r>
            <a:r>
              <a:rPr lang="en-US" sz="2800" b="1" baseline="-25000" dirty="0">
                <a:solidFill>
                  <a:schemeClr val="tx2">
                    <a:lumMod val="60000"/>
                    <a:lumOff val="40000"/>
                  </a:schemeClr>
                </a:solidFill>
              </a:rPr>
              <a:t>f</a:t>
            </a:r>
            <a:r>
              <a:rPr lang="en-US" sz="2800" b="1" baseline="30000" dirty="0">
                <a:solidFill>
                  <a:schemeClr val="tx2">
                    <a:lumMod val="60000"/>
                    <a:lumOff val="40000"/>
                  </a:schemeClr>
                </a:solidFill>
              </a:rPr>
              <a:t>2</a:t>
            </a:r>
            <a:r>
              <a:rPr lang="en-US" sz="2800" b="1" dirty="0">
                <a:solidFill>
                  <a:schemeClr val="tx2">
                    <a:lumMod val="60000"/>
                    <a:lumOff val="40000"/>
                  </a:schemeClr>
                </a:solidFill>
              </a:rPr>
              <a:t>(L, R)</a:t>
            </a:r>
          </a:p>
          <a:p>
            <a:pPr marL="0" indent="0">
              <a:buNone/>
            </a:pPr>
            <a:r>
              <a:rPr lang="en-US" sz="2800" dirty="0"/>
              <a:t>Answer: (   </a:t>
            </a:r>
            <a:r>
              <a:rPr lang="en-US" sz="2800" b="1" dirty="0"/>
              <a:t>f(R) </a:t>
            </a:r>
            <a:r>
              <a:rPr lang="en-US" sz="2800" b="1" dirty="0">
                <a:solidFill>
                  <a:prstClr val="black"/>
                </a:solidFill>
              </a:rPr>
              <a:t>⊕ L</a:t>
            </a:r>
            <a:r>
              <a:rPr lang="en-US" sz="2800" dirty="0">
                <a:solidFill>
                  <a:prstClr val="black"/>
                </a:solidFill>
              </a:rPr>
              <a:t>   ,   </a:t>
            </a:r>
            <a:r>
              <a:rPr lang="en-US" sz="2800" b="1" dirty="0">
                <a:solidFill>
                  <a:prstClr val="black"/>
                </a:solidFill>
              </a:rPr>
              <a:t>f(</a:t>
            </a:r>
            <a:r>
              <a:rPr lang="en-US" sz="2800" b="1" dirty="0"/>
              <a:t>f(R) </a:t>
            </a:r>
            <a:r>
              <a:rPr lang="en-US" sz="2800" b="1" dirty="0">
                <a:solidFill>
                  <a:prstClr val="black"/>
                </a:solidFill>
              </a:rPr>
              <a:t>⊕ L) ⊕ R</a:t>
            </a:r>
            <a:r>
              <a:rPr lang="en-US" sz="2800" dirty="0">
                <a:solidFill>
                  <a:prstClr val="black"/>
                </a:solidFill>
              </a:rPr>
              <a:t>   )</a:t>
            </a:r>
            <a:endParaRPr lang="en-US" sz="2800" dirty="0"/>
          </a:p>
        </p:txBody>
      </p:sp>
      <p:grpSp>
        <p:nvGrpSpPr>
          <p:cNvPr id="14" name="Group 13"/>
          <p:cNvGrpSpPr/>
          <p:nvPr/>
        </p:nvGrpSpPr>
        <p:grpSpPr>
          <a:xfrm>
            <a:off x="4098991" y="4024610"/>
            <a:ext cx="2336006" cy="2833390"/>
            <a:chOff x="2447926" y="1524001"/>
            <a:chExt cx="3114675" cy="2833390"/>
          </a:xfrm>
        </p:grpSpPr>
        <p:pic>
          <p:nvPicPr>
            <p:cNvPr id="15" name="Picture 2"/>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447926" y="1524001"/>
              <a:ext cx="3114675" cy="2371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3423211" y="3895726"/>
              <a:ext cx="1525417" cy="461665"/>
            </a:xfrm>
            <a:prstGeom prst="rect">
              <a:avLst/>
            </a:prstGeom>
            <a:noFill/>
          </p:spPr>
          <p:txBody>
            <a:bodyPr wrap="none" rtlCol="0">
              <a:spAutoFit/>
            </a:bodyPr>
            <a:lstStyle/>
            <a:p>
              <a:r>
                <a:rPr lang="en-US" sz="2400" dirty="0">
                  <a:latin typeface="Lucida Sans" panose="020B0602030504020204" pitchFamily="34" charset="0"/>
                </a:rPr>
                <a:t>Round</a:t>
              </a:r>
            </a:p>
          </p:txBody>
        </p:sp>
      </p:grpSp>
      <p:grpSp>
        <p:nvGrpSpPr>
          <p:cNvPr id="17" name="Group 16"/>
          <p:cNvGrpSpPr/>
          <p:nvPr/>
        </p:nvGrpSpPr>
        <p:grpSpPr>
          <a:xfrm>
            <a:off x="6613591" y="4022342"/>
            <a:ext cx="2278856" cy="2835658"/>
            <a:chOff x="6629401" y="1524000"/>
            <a:chExt cx="3038475" cy="2835658"/>
          </a:xfrm>
        </p:grpSpPr>
        <p:pic>
          <p:nvPicPr>
            <p:cNvPr id="18" name="Picture 3"/>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629401" y="1524000"/>
              <a:ext cx="3038475" cy="2381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7524108" y="3897993"/>
              <a:ext cx="1665882" cy="461665"/>
            </a:xfrm>
            <a:prstGeom prst="rect">
              <a:avLst/>
            </a:prstGeom>
            <a:noFill/>
          </p:spPr>
          <p:txBody>
            <a:bodyPr wrap="none" rtlCol="0">
              <a:spAutoFit/>
            </a:bodyPr>
            <a:lstStyle/>
            <a:p>
              <a:r>
                <a:rPr lang="en-US" sz="2400" dirty="0">
                  <a:latin typeface="Lucida Sans" panose="020B0602030504020204" pitchFamily="34" charset="0"/>
                </a:rPr>
                <a:t>Inverse</a:t>
              </a:r>
            </a:p>
          </p:txBody>
        </p:sp>
      </p:grpSp>
    </p:spTree>
    <p:extLst>
      <p:ext uri="{BB962C8B-B14F-4D97-AF65-F5344CB8AC3E}">
        <p14:creationId xmlns:p14="http://schemas.microsoft.com/office/powerpoint/2010/main" val="3680216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lstStyle/>
          <a:p>
            <a:pPr marL="0" indent="0">
              <a:buNone/>
            </a:pPr>
            <a:r>
              <a:rPr lang="en-US" dirty="0"/>
              <a:t>FTL</a:t>
            </a:r>
            <a:r>
              <a:rPr lang="en-US" baseline="-25000" dirty="0"/>
              <a:t>f</a:t>
            </a:r>
            <a:r>
              <a:rPr lang="en-US" baseline="30000" dirty="0"/>
              <a:t>2</a:t>
            </a:r>
            <a:r>
              <a:rPr lang="en-US" dirty="0"/>
              <a:t>(L, R</a:t>
            </a:r>
            <a:r>
              <a:rPr lang="en-US" dirty="0" smtClean="0"/>
              <a:t>) = </a:t>
            </a:r>
            <a:r>
              <a:rPr lang="en-US" dirty="0"/>
              <a:t>(   f(R) </a:t>
            </a:r>
            <a:r>
              <a:rPr lang="en-US" dirty="0">
                <a:solidFill>
                  <a:prstClr val="black"/>
                </a:solidFill>
              </a:rPr>
              <a:t>⊕ L   ,   f(</a:t>
            </a:r>
            <a:r>
              <a:rPr lang="en-US" dirty="0"/>
              <a:t>f(R) </a:t>
            </a:r>
            <a:r>
              <a:rPr lang="en-US" dirty="0">
                <a:solidFill>
                  <a:prstClr val="black"/>
                </a:solidFill>
              </a:rPr>
              <a:t>⊕ L) ⊕ R   </a:t>
            </a:r>
            <a:r>
              <a:rPr lang="en-US" dirty="0" smtClean="0">
                <a:solidFill>
                  <a:prstClr val="black"/>
                </a:solidFill>
              </a:rPr>
              <a:t>)</a:t>
            </a:r>
          </a:p>
          <a:p>
            <a:pPr marL="0" indent="0">
              <a:buNone/>
            </a:pPr>
            <a:endParaRPr lang="en-US" dirty="0">
              <a:solidFill>
                <a:prstClr val="black"/>
              </a:solidFill>
            </a:endParaRPr>
          </a:p>
          <a:p>
            <a:pPr marL="0" indent="0">
              <a:buNone/>
            </a:pPr>
            <a:r>
              <a:rPr lang="en-US" b="1" dirty="0">
                <a:solidFill>
                  <a:schemeClr val="tx2">
                    <a:lumMod val="60000"/>
                    <a:lumOff val="40000"/>
                  </a:schemeClr>
                </a:solidFill>
              </a:rPr>
              <a:t>I</a:t>
            </a:r>
            <a:r>
              <a:rPr lang="en-US" b="1" dirty="0" smtClean="0">
                <a:solidFill>
                  <a:schemeClr val="tx2">
                    <a:lumMod val="60000"/>
                    <a:lumOff val="40000"/>
                  </a:schemeClr>
                </a:solidFill>
              </a:rPr>
              <a:t>s this pseudorandom?</a:t>
            </a:r>
          </a:p>
          <a:p>
            <a:pPr marL="0" indent="0">
              <a:buNone/>
            </a:pPr>
            <a:r>
              <a:rPr lang="en-US" b="1" dirty="0" smtClean="0">
                <a:solidFill>
                  <a:schemeClr val="tx2">
                    <a:lumMod val="60000"/>
                    <a:lumOff val="40000"/>
                  </a:schemeClr>
                </a:solidFill>
              </a:rPr>
              <a:t>Hint: adversary queries </a:t>
            </a:r>
            <a:r>
              <a:rPr lang="en-US" b="1" dirty="0">
                <a:solidFill>
                  <a:schemeClr val="tx2">
                    <a:lumMod val="60000"/>
                    <a:lumOff val="40000"/>
                  </a:schemeClr>
                </a:solidFill>
              </a:rPr>
              <a:t>FTL</a:t>
            </a:r>
            <a:r>
              <a:rPr lang="en-US" b="1" baseline="-25000" dirty="0">
                <a:solidFill>
                  <a:schemeClr val="tx2">
                    <a:lumMod val="60000"/>
                    <a:lumOff val="40000"/>
                  </a:schemeClr>
                </a:solidFill>
              </a:rPr>
              <a:t>f</a:t>
            </a:r>
            <a:r>
              <a:rPr lang="en-US" b="1" baseline="30000" dirty="0">
                <a:solidFill>
                  <a:schemeClr val="tx2">
                    <a:lumMod val="60000"/>
                    <a:lumOff val="40000"/>
                  </a:schemeClr>
                </a:solidFill>
              </a:rPr>
              <a:t>2</a:t>
            </a:r>
            <a:r>
              <a:rPr lang="en-US" b="1" dirty="0" smtClean="0">
                <a:solidFill>
                  <a:schemeClr val="tx2">
                    <a:lumMod val="60000"/>
                    <a:lumOff val="40000"/>
                  </a:schemeClr>
                </a:solidFill>
              </a:rPr>
              <a:t> twice.</a:t>
            </a:r>
          </a:p>
          <a:p>
            <a:pPr marL="0" indent="0">
              <a:buNone/>
            </a:pPr>
            <a:r>
              <a:rPr lang="en-US" b="1" dirty="0" smtClean="0">
                <a:solidFill>
                  <a:schemeClr val="tx2">
                    <a:lumMod val="60000"/>
                    <a:lumOff val="40000"/>
                  </a:schemeClr>
                </a:solidFill>
              </a:rPr>
              <a:t>Uses one of the outputs of first as one of the inputs of second query.</a:t>
            </a:r>
            <a:endParaRPr lang="en-US" b="1" dirty="0">
              <a:solidFill>
                <a:schemeClr val="tx2">
                  <a:lumMod val="60000"/>
                  <a:lumOff val="40000"/>
                </a:schemeClr>
              </a:solidFill>
            </a:endParaRPr>
          </a:p>
          <a:p>
            <a:endParaRPr lang="en-US" dirty="0"/>
          </a:p>
        </p:txBody>
      </p:sp>
    </p:spTree>
    <p:extLst>
      <p:ext uri="{BB962C8B-B14F-4D97-AF65-F5344CB8AC3E}">
        <p14:creationId xmlns:p14="http://schemas.microsoft.com/office/powerpoint/2010/main" val="2713317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a:t>
            </a:r>
            <a:r>
              <a:rPr lang="en-US" dirty="0" err="1" smtClean="0"/>
              <a:t>Feistel</a:t>
            </a:r>
            <a:r>
              <a:rPr lang="en-US" dirty="0" smtClean="0"/>
              <a:t> Rounds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3-round </a:t>
            </a:r>
            <a:r>
              <a:rPr lang="en-US" dirty="0" err="1" smtClean="0"/>
              <a:t>Feistel</a:t>
            </a:r>
            <a:r>
              <a:rPr lang="en-US" dirty="0" smtClean="0"/>
              <a:t> cipher is a PRP</a:t>
            </a:r>
          </a:p>
          <a:p>
            <a:pPr lvl="1"/>
            <a:r>
              <a:rPr lang="en-US" dirty="0" smtClean="0"/>
              <a:t>Proved in 1988</a:t>
            </a:r>
          </a:p>
          <a:p>
            <a:endParaRPr lang="en-US" dirty="0"/>
          </a:p>
          <a:p>
            <a:r>
              <a:rPr lang="en-US" dirty="0" smtClean="0"/>
              <a:t>A 4-round </a:t>
            </a:r>
            <a:r>
              <a:rPr lang="en-US" dirty="0" err="1" smtClean="0"/>
              <a:t>Feistel</a:t>
            </a:r>
            <a:r>
              <a:rPr lang="en-US" dirty="0" smtClean="0"/>
              <a:t> cipher is a PRP even if the adversary can ask to invert values of her choice.</a:t>
            </a:r>
          </a:p>
          <a:p>
            <a:endParaRPr lang="en-US" dirty="0"/>
          </a:p>
          <a:p>
            <a:r>
              <a:rPr lang="en-US" dirty="0" smtClean="0"/>
              <a:t>5- and 6-round </a:t>
            </a:r>
            <a:r>
              <a:rPr lang="en-US" dirty="0" err="1" smtClean="0"/>
              <a:t>Feistel</a:t>
            </a:r>
            <a:r>
              <a:rPr lang="en-US" dirty="0" smtClean="0"/>
              <a:t> ciphers have additional security properties</a:t>
            </a:r>
            <a:br>
              <a:rPr lang="en-US" dirty="0" smtClean="0"/>
            </a:br>
            <a:r>
              <a:rPr lang="en-US" dirty="0" smtClean="0"/>
              <a:t>e.g., resistance to partial leakage of internal state</a:t>
            </a:r>
          </a:p>
        </p:txBody>
      </p:sp>
    </p:spTree>
    <p:extLst>
      <p:ext uri="{BB962C8B-B14F-4D97-AF65-F5344CB8AC3E}">
        <p14:creationId xmlns:p14="http://schemas.microsoft.com/office/powerpoint/2010/main" val="1391230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Proof (rough, for intuition)</a:t>
            </a:r>
            <a:endParaRPr lang="en-US" dirty="0"/>
          </a:p>
        </p:txBody>
      </p:sp>
      <p:sp>
        <p:nvSpPr>
          <p:cNvPr id="3" name="Content Placeholder 2"/>
          <p:cNvSpPr>
            <a:spLocks noGrp="1"/>
          </p:cNvSpPr>
          <p:nvPr>
            <p:ph idx="1"/>
          </p:nvPr>
        </p:nvSpPr>
        <p:spPr/>
        <p:txBody>
          <a:bodyPr/>
          <a:lstStyle/>
          <a:p>
            <a:r>
              <a:rPr lang="en-US" dirty="0" smtClean="0"/>
              <a:t>Reduction between primitives</a:t>
            </a:r>
          </a:p>
          <a:p>
            <a:pPr lvl="1"/>
            <a:r>
              <a:rPr lang="en-US" dirty="0" smtClean="0"/>
              <a:t>If f is a PRF then g is a PRG</a:t>
            </a:r>
          </a:p>
          <a:p>
            <a:pPr lvl="1"/>
            <a:endParaRPr lang="en-US" dirty="0"/>
          </a:p>
          <a:p>
            <a:r>
              <a:rPr lang="en-US" dirty="0" smtClean="0"/>
              <a:t>Reduction to a fundamental hard problem</a:t>
            </a:r>
          </a:p>
          <a:p>
            <a:pPr lvl="1"/>
            <a:r>
              <a:rPr lang="en-US" dirty="0" smtClean="0"/>
              <a:t>e.g., if discrete log is hard then system is secure</a:t>
            </a:r>
          </a:p>
          <a:p>
            <a:pPr lvl="1"/>
            <a:endParaRPr lang="en-US" dirty="0"/>
          </a:p>
          <a:p>
            <a:r>
              <a:rPr lang="en-US" dirty="0" smtClean="0"/>
              <a:t>Proof of some aspect of construction</a:t>
            </a:r>
          </a:p>
          <a:p>
            <a:pPr lvl="1"/>
            <a:r>
              <a:rPr lang="en-US" dirty="0" smtClean="0"/>
              <a:t>3-round </a:t>
            </a:r>
            <a:r>
              <a:rPr lang="en-US" dirty="0" err="1" smtClean="0"/>
              <a:t>Feistel</a:t>
            </a:r>
            <a:r>
              <a:rPr lang="en-US" dirty="0" smtClean="0"/>
              <a:t> cipher is a PRP</a:t>
            </a:r>
            <a:endParaRPr lang="en-US" dirty="0"/>
          </a:p>
        </p:txBody>
      </p:sp>
    </p:spTree>
    <p:extLst>
      <p:ext uri="{BB962C8B-B14F-4D97-AF65-F5344CB8AC3E}">
        <p14:creationId xmlns:p14="http://schemas.microsoft.com/office/powerpoint/2010/main" val="994952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(Data Encryption Standard)</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First modern cipher (mid 1970s)</a:t>
            </a:r>
          </a:p>
          <a:p>
            <a:endParaRPr lang="en-US" dirty="0"/>
          </a:p>
          <a:p>
            <a:r>
              <a:rPr lang="en-US" dirty="0" smtClean="0"/>
              <a:t>16-round </a:t>
            </a:r>
            <a:r>
              <a:rPr lang="en-US" dirty="0" err="1" smtClean="0"/>
              <a:t>Feistel</a:t>
            </a:r>
            <a:r>
              <a:rPr lang="en-US" dirty="0" smtClean="0"/>
              <a:t> construction</a:t>
            </a:r>
          </a:p>
          <a:p>
            <a:endParaRPr lang="en-US" dirty="0"/>
          </a:p>
          <a:p>
            <a:r>
              <a:rPr lang="en-US" dirty="0" smtClean="0"/>
              <a:t>NSA reduced key size from 64 to 56 bits</a:t>
            </a:r>
            <a:endParaRPr lang="en-US" dirty="0"/>
          </a:p>
        </p:txBody>
      </p:sp>
    </p:spTree>
    <p:extLst>
      <p:ext uri="{BB962C8B-B14F-4D97-AF65-F5344CB8AC3E}">
        <p14:creationId xmlns:p14="http://schemas.microsoft.com/office/powerpoint/2010/main" val="12941619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 </a:t>
            </a:r>
            <a:r>
              <a:rPr lang="en-US" dirty="0" err="1" smtClean="0"/>
              <a:t>Deepcrack</a:t>
            </a:r>
            <a:r>
              <a:rPr lang="en-US" dirty="0" smtClean="0"/>
              <a:t> (1998) </a:t>
            </a:r>
            <a:r>
              <a:rPr lang="en-US" dirty="0"/>
              <a:t>— </a:t>
            </a:r>
            <a:r>
              <a:rPr lang="en-US" dirty="0" smtClean="0"/>
              <a:t>$250,000</a:t>
            </a:r>
            <a:endParaRPr lang="en-US" dirty="0"/>
          </a:p>
        </p:txBody>
      </p:sp>
      <p:pic>
        <p:nvPicPr>
          <p:cNvPr id="19458" name="Picture 2" descr="https://upload.wikimedia.org/wikipedia/commons/b/bd/Board300.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914650" y="1828800"/>
            <a:ext cx="3143250" cy="452527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10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Key Size</a:t>
            </a:r>
            <a:endParaRPr lang="en-US" dirty="0"/>
          </a:p>
        </p:txBody>
      </p:sp>
      <p:sp>
        <p:nvSpPr>
          <p:cNvPr id="3" name="Content Placeholder 2"/>
          <p:cNvSpPr>
            <a:spLocks noGrp="1"/>
          </p:cNvSpPr>
          <p:nvPr>
            <p:ph idx="1"/>
          </p:nvPr>
        </p:nvSpPr>
        <p:spPr/>
        <p:txBody>
          <a:bodyPr/>
          <a:lstStyle/>
          <a:p>
            <a:r>
              <a:rPr lang="en-US" dirty="0" smtClean="0"/>
              <a:t>56 bits is too few</a:t>
            </a:r>
          </a:p>
          <a:p>
            <a:r>
              <a:rPr lang="en-US" dirty="0" smtClean="0"/>
              <a:t>What about 2 keys: DES</a:t>
            </a:r>
            <a:r>
              <a:rPr lang="en-US" baseline="-25000" dirty="0" smtClean="0"/>
              <a:t>k2</a:t>
            </a:r>
            <a:r>
              <a:rPr lang="en-US" dirty="0" smtClean="0"/>
              <a:t>(DES(</a:t>
            </a:r>
            <a:r>
              <a:rPr lang="en-US" baseline="-25000" dirty="0" smtClean="0"/>
              <a:t>k1</a:t>
            </a:r>
            <a:r>
              <a:rPr lang="en-US" dirty="0" smtClean="0"/>
              <a:t>(m)))?</a:t>
            </a:r>
          </a:p>
          <a:p>
            <a:endParaRPr lang="en-US" dirty="0" smtClean="0"/>
          </a:p>
          <a:p>
            <a:pPr marL="0" indent="0">
              <a:buNone/>
            </a:pPr>
            <a:r>
              <a:rPr lang="en-US" dirty="0" smtClean="0"/>
              <a:t>Can still be attacked with about 2</a:t>
            </a:r>
            <a:r>
              <a:rPr lang="en-US" baseline="30000" dirty="0" smtClean="0"/>
              <a:t>56</a:t>
            </a:r>
            <a:r>
              <a:rPr lang="en-US" dirty="0" smtClean="0"/>
              <a:t> complexity!</a:t>
            </a:r>
          </a:p>
          <a:p>
            <a:pPr marL="0" indent="0">
              <a:buNone/>
            </a:pPr>
            <a:r>
              <a:rPr lang="en-US" dirty="0" smtClean="0"/>
              <a:t>(Meet in the middle attack)</a:t>
            </a:r>
          </a:p>
          <a:p>
            <a:pPr marL="0" indent="0">
              <a:buNone/>
            </a:pPr>
            <a:endParaRPr lang="en-US" dirty="0"/>
          </a:p>
          <a:p>
            <a:pPr marL="0" indent="0">
              <a:buNone/>
            </a:pPr>
            <a:r>
              <a:rPr lang="en-US" dirty="0" smtClean="0"/>
              <a:t>Safe(r): use 3 </a:t>
            </a:r>
            <a:r>
              <a:rPr lang="en-US" dirty="0"/>
              <a:t>keys — “</a:t>
            </a:r>
            <a:r>
              <a:rPr lang="en-US" dirty="0" smtClean="0"/>
              <a:t>Triple DES”</a:t>
            </a:r>
            <a:endParaRPr lang="en-US" dirty="0"/>
          </a:p>
        </p:txBody>
      </p:sp>
    </p:spTree>
    <p:extLst>
      <p:ext uri="{BB962C8B-B14F-4D97-AF65-F5344CB8AC3E}">
        <p14:creationId xmlns:p14="http://schemas.microsoft.com/office/powerpoint/2010/main" val="3400110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AES: Advanced Encryption Standard</a:t>
            </a:r>
            <a:endParaRPr lang="en-US" dirty="0"/>
          </a:p>
        </p:txBody>
      </p:sp>
      <p:sp>
        <p:nvSpPr>
          <p:cNvPr id="3" name="Content Placeholder 2"/>
          <p:cNvSpPr>
            <a:spLocks noGrp="1"/>
          </p:cNvSpPr>
          <p:nvPr>
            <p:ph idx="1"/>
          </p:nvPr>
        </p:nvSpPr>
        <p:spPr/>
        <p:txBody>
          <a:bodyPr/>
          <a:lstStyle/>
          <a:p>
            <a:pPr marL="0" indent="0">
              <a:buNone/>
            </a:pPr>
            <a:r>
              <a:rPr lang="en-US" dirty="0" smtClean="0"/>
              <a:t>Standardized by NIST</a:t>
            </a:r>
          </a:p>
          <a:p>
            <a:pPr lvl="1"/>
            <a:r>
              <a:rPr lang="en-US" dirty="0" smtClean="0"/>
              <a:t>Open competition, 1997-2001</a:t>
            </a:r>
          </a:p>
          <a:p>
            <a:pPr lvl="1"/>
            <a:r>
              <a:rPr lang="en-US" dirty="0" smtClean="0"/>
              <a:t>15 submissions</a:t>
            </a:r>
          </a:p>
          <a:p>
            <a:pPr lvl="1"/>
            <a:r>
              <a:rPr lang="en-US" dirty="0" smtClean="0"/>
              <a:t>5 finalists</a:t>
            </a:r>
          </a:p>
          <a:p>
            <a:pPr lvl="1"/>
            <a:r>
              <a:rPr lang="en-US" dirty="0"/>
              <a:t>W</a:t>
            </a:r>
            <a:r>
              <a:rPr lang="en-US" dirty="0" smtClean="0"/>
              <a:t>inner was “</a:t>
            </a:r>
            <a:r>
              <a:rPr lang="en-US" dirty="0" err="1" smtClean="0"/>
              <a:t>Rijndael</a:t>
            </a:r>
            <a:r>
              <a:rPr lang="en-US" dirty="0" smtClean="0"/>
              <a:t>”</a:t>
            </a:r>
          </a:p>
          <a:p>
            <a:pPr lvl="2"/>
            <a:r>
              <a:rPr lang="en-US" dirty="0"/>
              <a:t>w</a:t>
            </a:r>
            <a:r>
              <a:rPr lang="en-US" dirty="0" smtClean="0"/>
              <a:t>hich we now call AES</a:t>
            </a:r>
          </a:p>
          <a:p>
            <a:pPr lvl="1"/>
            <a:r>
              <a:rPr lang="en-US" dirty="0" smtClean="0"/>
              <a:t>Security </a:t>
            </a:r>
            <a:r>
              <a:rPr lang="en-US" dirty="0"/>
              <a:t>and implementation speed major design criteria</a:t>
            </a:r>
          </a:p>
          <a:p>
            <a:pPr marL="457200" lvl="1" indent="0">
              <a:buNone/>
            </a:pPr>
            <a:endParaRPr lang="en-US" dirty="0"/>
          </a:p>
        </p:txBody>
      </p:sp>
      <p:pic>
        <p:nvPicPr>
          <p:cNvPr id="4" name="Picture 2" descr="http://img.getglue.com/topics/p/joan_daemen/normal.jp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5657410" y="2489200"/>
            <a:ext cx="914400"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5" name="Picture 4" descr="http://upload.wikimedia.org/wikipedia/commons/b/bd/Vincent-Rijmen.jpg"/>
          <p:cNvPicPr>
            <a:picLocks noChangeAspect="1" noChangeArrowheads="1"/>
          </p:cNvPicPr>
          <p:nvPr/>
        </p:nvPicPr>
        <p:blipFill rotWithShape="1">
          <a:blip r:embed="rId4" cstate="screen">
            <a:extLst>
              <a:ext uri="{28A0092B-C50C-407E-A947-70E740481C1C}">
                <a14:useLocalDpi xmlns:a14="http://schemas.microsoft.com/office/drawing/2010/main"/>
              </a:ext>
            </a:extLst>
          </a:blip>
          <a:srcRect/>
          <a:stretch/>
        </p:blipFill>
        <p:spPr bwMode="auto">
          <a:xfrm>
            <a:off x="7178399" y="1676400"/>
            <a:ext cx="1161143" cy="16256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272604" y="4250204"/>
            <a:ext cx="1684012" cy="369332"/>
          </a:xfrm>
          <a:prstGeom prst="rect">
            <a:avLst/>
          </a:prstGeom>
          <a:noFill/>
        </p:spPr>
        <p:txBody>
          <a:bodyPr wrap="none" rtlCol="0">
            <a:spAutoFit/>
          </a:bodyPr>
          <a:lstStyle/>
          <a:p>
            <a:pPr algn="ctr"/>
            <a:r>
              <a:rPr lang="en-US" dirty="0" smtClean="0">
                <a:latin typeface="Lucida Sans" panose="020B0602030504020204" pitchFamily="34" charset="0"/>
              </a:rPr>
              <a:t>Joan </a:t>
            </a:r>
            <a:r>
              <a:rPr lang="en-US" dirty="0" err="1" smtClean="0">
                <a:latin typeface="Lucida Sans" panose="020B0602030504020204" pitchFamily="34" charset="0"/>
              </a:rPr>
              <a:t>Daemen</a:t>
            </a:r>
            <a:endParaRPr lang="en-US" dirty="0">
              <a:latin typeface="Lucida Sans" panose="020B0602030504020204" pitchFamily="34" charset="0"/>
            </a:endParaRPr>
          </a:p>
        </p:txBody>
      </p:sp>
      <p:sp>
        <p:nvSpPr>
          <p:cNvPr id="7" name="TextBox 6"/>
          <p:cNvSpPr txBox="1"/>
          <p:nvPr/>
        </p:nvSpPr>
        <p:spPr>
          <a:xfrm>
            <a:off x="6826320" y="3449127"/>
            <a:ext cx="1865302" cy="369332"/>
          </a:xfrm>
          <a:prstGeom prst="rect">
            <a:avLst/>
          </a:prstGeom>
          <a:noFill/>
        </p:spPr>
        <p:txBody>
          <a:bodyPr wrap="none" rtlCol="0">
            <a:spAutoFit/>
          </a:bodyPr>
          <a:lstStyle/>
          <a:p>
            <a:pPr algn="ctr"/>
            <a:r>
              <a:rPr lang="en-US" dirty="0" smtClean="0">
                <a:latin typeface="Lucida Sans" panose="020B0602030504020204" pitchFamily="34" charset="0"/>
              </a:rPr>
              <a:t>Vincent </a:t>
            </a:r>
            <a:r>
              <a:rPr lang="en-US" dirty="0" err="1" smtClean="0">
                <a:latin typeface="Lucida Sans" panose="020B0602030504020204" pitchFamily="34" charset="0"/>
              </a:rPr>
              <a:t>Rijmen</a:t>
            </a:r>
            <a:endParaRPr lang="en-US" dirty="0">
              <a:latin typeface="Lucida Sans" panose="020B0602030504020204" pitchFamily="34" charset="0"/>
            </a:endParaRPr>
          </a:p>
        </p:txBody>
      </p:sp>
    </p:spTree>
    <p:extLst>
      <p:ext uri="{BB962C8B-B14F-4D97-AF65-F5344CB8AC3E}">
        <p14:creationId xmlns:p14="http://schemas.microsoft.com/office/powerpoint/2010/main" val="207400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4"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234169" y="-14478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data:image/jpeg;base64,/9j/4AAQSkZJRgABAQAAAQABAAD/2wCEAAkGBg8QEBEUERQVFBUSEBAREBASEBAUFhIUFRIVFRMREhIYGyceGBklGxIUIC8gIygpLSwsFR4xNzAqNyYrLCkBCQoKDgwOGg8PGiwcHCQsLCwpLCkpLCwsLCksKSkpLSkpLCwsKTUsKSksKSwqKSkpKSkpKSwsLCksLCkpKSk2Nf/AABEIAMUA/wMBIgACEQEDEQH/xAAcAAEAAgMBAQEAAAAAAAAAAAAABgcDBAUCCAH/xABDEAACAQIDBAYHBgIIBwAAAAAAAQIDEQQFIRIxQVEGEyJhcYEHMpGhscHRIzNCUmKCkvAUQ2NyorLh8RVTZHODs8L/xAAZAQEBAQEBAQAAAAAAAAAAAAAAAgMBBAX/xAAgEQEBAAIBBAMBAAAAAAAAAAAAAQIRMQMEEkEhUaHw/9oADAMBAAIRAxEAPwC8QAAAAAAAAAAAAAAAAAAAAAA8qom7Jq/K6A9AAAAAAAAAAAAAAAAAAAAAAAAAAAAAAAAAAAAABA+lHpBlCpKjhNm8Hs1MRJbUYyW+NOP4muLemm5mx086bvCyjhqH31SDlKfCjDXtW4ydnblv5FXY3LKtPtPtReu0m3v/ADXKk+02pVLHzn95XnVfHbrO3lBPZXkj8hSitUlfmkl70Q+njNnfGEv70V8VZm3Tzuh+OM6X6ou69j+pWnNpnhc4xNL7urNd0m6kf4Z3t5WJHlHThSahikqbeka0b9W3ymnrTfi2u/gV5hse5K9Kcay37O1aVvB6/E3cPjYT01jLjTkrP2cUc07tcIK9yDpLPCtQnedDRW1cqC5x4yh+neuHIn9KrGcVKLUoyScZJppp7mnxRKnsAHAAAAAAAAAAAAAAAAAAAAAAAAAAAAAMCgem+Pcs6xTT9VqC/bThFr3M38ozBVIuE1+m29NPgRvpjPZzbFv/AKmt/mf0NnL61tU+MLfxL6muvhn7Y89yzqp7K1TTlTfd+KD719Dh1MZKOi809V7CbZzRWIwqadpRcXB8pbmvMgeYYjYk1Ol2uLcmovvSW8SmmtPHQbvaUGt0qcrf4WdTLekeJjoqkaivfZrwnK3epK7XkzixrTb7EI+Ead/jc2oYbGS3RqK/JbP0Fs9kiwMDntZpdZRiu+Nf5TiviSHo505oYStClKrGVOtUjHqoyU3SnN226ajfsttXj33XFOnZZHinvg34yi/mTr0Q9BatXGqvXhs08LapFOz26rv1a0e6NnLxjEneKtVfgAIUAAAAAAAAAAAAAAAAAAAAAAAAAAAAAPnn0oYXYzXE2/G6c1+6lB/HaORg8Ts6d6+vyJd6eMBOni8PiEuxUo9U5f2lOUpa/tmv4XyIp0DwdKvVqOvFVIwjFqDco73q7xafA08pJtHju6dKnmC+yir9qpTVuD13koeQ06ybcY7+PxtuInmWUOjmtCnST6puNeld3+z1ck3+lxa9hYOX+p5v5Hn6t3Y26c1K5tHo1CPBLzfwRuUskorgn5I3wZaa7YYYOmt0Y+xEp6J07RqP9UV7F/qRwlnRmnahf805P2WXyLw5Rlw6wANmQAAAAAAAAAAAAAAAAAAAAAAAAAAAAAh/pW6PvGZZWUVedG2IpJb26ae1Fd7g5rxaKM6B45QxWy91WDin+pdqPtsfUbRQmP8AR+sHmNeenVU6qqYeC1exK07Pls3aS47NxlZ43bsl3NO5UoRlKE2u1TU4wlyjPZ2l7Yr3nSy6Wkl339q/0NBM2MDUtO3NW+h5JXpsdIAFoCb5TR2KFNfpTfi9X8SH4HDOpUhDm1fw4v2E7SNMIjMABozAAAAAAAAAAAAAAAAAAAAAAAAAAAANLN85w+EpOriKipwWl3vb4RjFayfctQMmY5jSw9OVSrJRhGybfOTUYxXe20l4le5nXdfEzk1balu5JJfJEZzfpfVzfMMPBRcMNTrbdOk98thOXW1baXstFwvxu2TOWE6xqUF24+stFtL6mfUnEX077RqvehPZl6j1hLl+lmeMtzXimdPGYONWDjLyfGLXzIvVjWw0tl7uH5ZLmjCxvKldCspK/tXJmQjuEzKMtz2Zcr/BmfMM16iLdabirbpLV+CtdlS7TZpNuiGD2nOs9z+zp+C9aXt+ZJyJ9DemWW16VOlRrJTjFXpVPs5t31snpLX8re9EsPRJqMLd0AB1wAAAAAAAAAAAAAAAAAAAAAAAAPyUkld6JatmpnGbUsJQqV6ztCnHalbVvgoxXFttJLmz5/6X+kTF5jKUXJ0qF+zh4PRrh1svxv3clxOybct0svpX6YcLhrwwqWJqq6ck7UYPvmvX8I6d6KizfpNi8xxO3iJ7WxBqnCMVGENp3ajFfF3em85MYN7kbuR0ntVdNbxXuZpJpFqR9EIxo46g6m6rTnTg+CnK1k332a/ci1KcVF9lWfcVjQyp1qTjfZlG0otb4yu3GSfBosDoZ0jWJpunUSjiKKSrRtbbW5VofpfHk9ORnnPa8b6dSeXRr6/dz/PZ7Mu6S4nIzHLZQWziKas90vWg+9S4PxsyUwoye5N+XzNqlhqlrO1uMZar2GVx20mWle4To1QlVppXvKcUltXW+704qyZs+kDJ4Vtl2T9eKvx429nwJe6WCw9emrRp1aylGGzpute3BXv5nM6fUY0sGqiX3dai5/3Zy6p/+xPyKwxuKcsvJSc8n6upsST11p30uuKfeiT5L0gzDC2VOs9lf1c/tI+CUt3k0Z86waq0nstbcV1lJ8pLVeT3eZzcrrKqqctydm1ytrL4M35ZLV6G9L3jVKFWKhWhq1G+zOO7ajfVWbV13rykxUWWY+GHx2EnF/eVdmbTunGfYb9s7+RbpnVwABx0AAAAAAAAAAAAAAAAAAAAAVd6e83lTwmHox066u5y740o3t/FUg/2lP5ZjqcrQqpK77NWK1T5SW5omnp5zPrMwpUk9KGHV1ynVk5P/DGmVzRoOb03o0x4RU0o5X/d0trq7967hlVBQr4lf9prThKLu/ca2S5k0tmXDTy5fz3m7i5bE41qTjKUUozpt6VYJ32XyktbPvKcd3LYT2rpaapv6Gxi8LUjUhXw8tivSd4S4SXGnNcYtaNGHCZ/Rq01KF77nBqzg1vjLkeVnDi7zts8uXhzJdWl0S6U08fR2ktirDs16LetOa3+MeTOrjcZCjCU5uyivN8klzKVq5hKjWhisJL7RLtxV7VIL8MuFyycnazOnSxEpxcLdijG9oSWkusX5r8OBFmlSq5z3P54jHVesTjK0ZUlf+rW7Z5W19rZLM0zhzyqtSxjt1uDqOjXb7Ll1e1TU5cJXUXfj8Yh0tio5tUTSu6EWnyalJaeTZ3qElispxVF+vShNR1/DOEnH2STXsPbnLl2+OX1fx4MLMO5yx+5+onRzaNTDUZvfqmv58Dk5ZilGTvwc15bTOVl2PccNa+6pp56/U14Vmndc7nnexOJUb051tq7pxj1ST9VqV9r2/MvTBYlVadOa3ThCa8JRT+Z824PMk4Ti+MXb/Yv3oTi1Vy7BTXHDUVvvrGCi9fGLIyVi7YAIUAAAAAAAAAAAAAAAAAAAAaWd4/+j4bEVv8Ak0KtX+CDl8gPmXpvj3isyx1W9119SMXzjT+zhb9tNHGwVXZnF95kwl7Nve3q+b4nmNG01y18jVmkagm4zW/8VjzWxThUlB27Pwf+x4yzEXVuWpp5xPaxDfOC+J1xlr15Rk6lN7ErWutVJcpLieoZ5t+tpPjfVft+hr0Z3Vn/ACjWr4fg/Jgb9PNqkHeLfenx8iUdDemM8DW62N5UajSxNFW15VIrcpr3rTk1A41GnaXlL6nUwz2NVrffyYdTHpfioVc0pVYO8KuH2oSX4l9obOXYx05S5ThKEvPVe9IhUK2zUpyu9mEtz4Rb7VvayS4uv1dOc/ywlL2K6PodrJl0csK+V3luPXxzn98oJhfuv3/I9HmhpTj+5s/Vu8j576rLhanaTXgX/wCiLG9blOH503VpP9tSTXukj50wU9680X/6FLf8MduGJrfCD+ZOXDs5T8AGawAAAAAAAAAAAAAAAAAACI+lfG9Vk+MfGcIUl/5KkYP3SZLiuPTxWtlkFr28XSXshUlr/CdnLlUXhl2fFtmY8wjZJdxmo07vwNUNuj2Wmu65rZlJdd4xsvcbJzM03oDLGVnc2mlJfzoaFCpde5mxQqWduDA8VaNtHuMdKrKn3x5cV4HRaM2HhStqlfmw4wQmpK61TNHHTcU1d2ktFd2tyPy7pybjqr6x+aPeNSnBSWtmvfo/kBhm7QS7lH27/mZTXrz7UVyaZsB1pUtJ+bRefoJxMnhsVBrsxrwlF8LzppSj5KEX+5EZ9HHoqpY+H9KxM5Kn1kowow7LnsWTlKpvSvdWWum9F15bldDDU40qEI04R3QirLvb5vverIyvpUjaABCgAAAAAAAAAAAAAAAAAACuPTpgatTL6TgrxpYqE6tlui6c4KT7ryS80WOeKtKM4uMkpRknGUZJNNNWaae9HYPlHDxu/I2YxS3Fr9JPQzGUnPAyjC93KhUctlP+zmk2l3O/iQjNOgmZYaLlUw8tlb5wcKi8ew20vFGksZ6R6pOy+BzMZd24nXxOXV3a1Kpx/qp/Q9rovj3DbWFxGxa+3/R61rc77O7vOjhYOW9eZtH5J236PkxcDNSr23maVaPM02zYwmX1qztSp1Kj5U6c5/5UwMBjvs3tufrLl3kry/0Z5tW3YaUF+atKFO3lJ7XuJXlfoJrS1xOIhFcYUYSm3zW3OyXsZzcNKdqSu2+8sLoP6M8VmDjUqqVChvdSUbTqLlSi/wDM9F37i1uj3ouyvBPahR6yatapXtUkmuMU1sxfekiWk3JWmrlmW0sNRp0aMdmFOKjCO/Rc3xfFvi2bQBCgAAAAAAAAAAAAAAAAAAAAAAAAAAAABhrYOlP14Rlz2oxfxRqS6OYJ78NQfjQpP/5OiAOdR6O4KDvDD0IvnGhST9qidBRS3H6AAAAAAAAAAAAAAAAAAAAAAAAAAAAAAAAAAAAAAAAAAAAAAAAAAAAAAAAAAAAAAD//2Q=="/>
          <p:cNvSpPr>
            <a:spLocks noChangeAspect="1" noChangeArrowheads="1"/>
          </p:cNvSpPr>
          <p:nvPr/>
        </p:nvSpPr>
        <p:spPr bwMode="auto">
          <a:xfrm>
            <a:off x="1348469" y="-1295400"/>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Title 14"/>
          <p:cNvSpPr>
            <a:spLocks noGrp="1"/>
          </p:cNvSpPr>
          <p:nvPr>
            <p:ph type="title"/>
          </p:nvPr>
        </p:nvSpPr>
        <p:spPr/>
        <p:txBody>
          <a:bodyPr/>
          <a:lstStyle/>
          <a:p>
            <a:r>
              <a:rPr lang="en-US" dirty="0" smtClean="0"/>
              <a:t>Alice wants to send Bob a message</a:t>
            </a:r>
            <a:endParaRPr lang="en-US" dirty="0"/>
          </a:p>
        </p:txBody>
      </p:sp>
      <p:sp>
        <p:nvSpPr>
          <p:cNvPr id="27" name="Content Placeholder 15"/>
          <p:cNvSpPr>
            <a:spLocks noGrp="1"/>
          </p:cNvSpPr>
          <p:nvPr>
            <p:ph idx="1"/>
          </p:nvPr>
        </p:nvSpPr>
        <p:spPr>
          <a:xfrm>
            <a:off x="457200" y="4419601"/>
            <a:ext cx="8229600" cy="1872343"/>
          </a:xfrm>
        </p:spPr>
        <p:txBody>
          <a:bodyPr>
            <a:normAutofit/>
          </a:bodyPr>
          <a:lstStyle/>
          <a:p>
            <a:pPr marL="0" indent="0">
              <a:buNone/>
            </a:pPr>
            <a:r>
              <a:rPr lang="en-US" dirty="0" smtClean="0"/>
              <a:t>Correctness: </a:t>
            </a:r>
            <a:r>
              <a:rPr lang="en-US" i="1" dirty="0">
                <a:solidFill>
                  <a:prstClr val="black"/>
                </a:solidFill>
              </a:rPr>
              <a:t>D(k, E(k, m</a:t>
            </a:r>
            <a:r>
              <a:rPr lang="en-US" i="1" dirty="0" smtClean="0">
                <a:solidFill>
                  <a:prstClr val="black"/>
                </a:solidFill>
              </a:rPr>
              <a:t>)) = m</a:t>
            </a:r>
            <a:endParaRPr lang="en-US" i="1" dirty="0" smtClean="0"/>
          </a:p>
          <a:p>
            <a:pPr marL="0" indent="0">
              <a:buNone/>
            </a:pPr>
            <a:endParaRPr lang="en-US" dirty="0"/>
          </a:p>
          <a:p>
            <a:pPr marL="0" indent="0">
              <a:buNone/>
            </a:pPr>
            <a:r>
              <a:rPr lang="en-US" dirty="0" smtClean="0"/>
              <a:t>Security: ?</a:t>
            </a:r>
            <a:endParaRPr lang="en-US" dirty="0"/>
          </a:p>
        </p:txBody>
      </p:sp>
      <p:sp>
        <p:nvSpPr>
          <p:cNvPr id="10" name="AutoShape 2" descr="data:image/jpeg;base64,/9j/4AAQSkZJRgABAQAAAQABAAD/2wCEAAkGBxQSEhISEREVFRQXFhkZGBgYFxQYFhYZFxQXFhUYFhUYHCggGBsmGxQVIjEhJSorLi4uFx8zODMsNygtLisBCgoKBQUFDgUFDisZExkrKysrKysrKysrKysrKysrKysrKysrKysrKysrKysrKysrKysrKysrKysrKysrKysrK//AABEIAOEA4QMBIgACEQEDEQH/xAAcAAEAAgMBAQEAAAAAAAAAAAAABgcEBQgBAgP/xABIEAABAwIBBwcIBggGAwEAAAABAAIDBBEFBgcSITFBURMiMmFxgZEUI0JicoKhsUNSkqKywiQzRFNjc8HDg5Oz0dLwFWSjNP/EABQBAQAAAAAAAAAAAAAAAAAAAAD/xAAUEQEAAAAAAAAAAAAAAAAAAAAA/9oADAMBAAIRAxEAPwCbZMZag1tVQVTrPbUSCB51B7dMlsZ9YDo8Rq2jXO1zlnNpzHilVuu5jx70bDce9dTfN9nNDtGmxB9nbGTnUHcBKdx9fYd9jrIWsi8BXqAiIgIi0WUmVtLQj9IlGna4jbzpHdjRsHWbDrQb1YuIYlDA3TnlZE3i9zWjuudZVLZRZ2aqa7aVop2cdT5T3nmt7ACetQKrqXyvMkr3SPO1z3FzvE60F6YrnYoYriMyTn1GWb9qTR+F1Fa7PNMb8hSRs4F73P8AENDbeJVYIgmtRnUxF2ySNnsxN/PpLBfnCxI/trx2MhH5FGEQSZucHEh+2v72Qn5sWbT50cSbtmY/2omflsVDEQWXRZ5alv66lhk9hz4z8dNSjC87tFJYTMlgPEt02eLLn7oVGIg6mwrGqepGlTzxyjfoOBI9pu1ves9cmRSFrg5ji1w2OaSHDscNYU3yezpVlOQ2Yipj4P1SAdUoGv3ge5BfiKMZL5dUldZscmhKfopLNf7u5/uk9dlJ0BERAREQFBM5OWwpG+TU7gaqSwuNfItdq0j65vzR37NRxs4GchlLpU9IWyVGxztRZDxvuc/1dg38DUeBNfUV1PpuL3yVEZc5xuXXkaXEnsug6d0etF9ogpPPnQaNVTzjZJEWn2onX+Uo8FWq6AzvYRy+Hve0XdARKPZAIk+44n3QqAQTHI3OFUUOjG7z1OPo3HnMH8N+4eqbjhZXRk1lZS1zb08vPAu6N3Nkb2t3jrFx1rmZfUchaQ5ri1wNw4EhwPEEawUHWa/GrqmRMdJK9rGNF3OcQGgcSTsVGZPZ1aunsycCpYPrHRlA/mAc73gT1rTZZ5ZT4hJzzoQg8yIHmjg559N/Wdm62u4S7LPOu9+lFh92M2Gcjnu/ltPRHWdfUNqrCWVz3Fz3FznG5c4kuceJJ1kr5RARSbJXIWrr7PjYI4T9LJcNI9QbX92rrCtjJ/NfRU9nSt8pk4ygaHdF0be1pdqCj8KwWoqTangkl62tJaO1/RHeVL8NzS10ljKYoBwc7TeO5gLfvK9o2BoAaAANgAsB2AL6QVRSZl2fS1rjx0I2t+LnOWwjzOUY2z1J96If21Y6IK5fmdo901SPeiP9tYNTmXj+irJB7bGO/CWq1EQUZiOaGsZrikhmHC7o3HsDgW/eURxbJyqpbmoppIwPSIuz/MbdvxXUK8IQclL1dD5QZuqGqu7kuRkPpxWZr4uZ0XdpF+tVVlTm3q6PSe0eUQj04wdJo9eLaO0XHGyCGg7+GsdRGwhWFkbnRmp9GKs0p4dgftmYO0/rB26+s7FXgK9QdVYVicVTG2aCRskbtjh8QRtBG8HWFlrmHJjKWegl5SB+o9OM9CQcHDjwcNY7Lgy7Hs7lTKC2ljbTg+kfOSdxIDW+BQW7j2UFPRs5Splawbhte48GMGt3cqcyxznz1QMVKHU8J1E3HLPHW4dAdTdfXuUFqql8rzJK9z3na57i5x7Sda/JB4FNM0VByuJRO3RMfIfDk2/GQHuUMV05jsI0KeaqcNcz9FvsRXBPe8vHuhBZiIiD5ljDgWuALSCCDsIIsQVzHlZghoquanN7NN2E+lG7Ww9erUetpXTygedrJXyun5eJt54ATYDW+Pa9lt5HSHYQNqChkXgK9QERZuDYTLVzMggZpPd3BoG1zj6LRx+ZICD8KOkfM9sUTHPkcbNa0XJP/d+wK5cis1scIbNXBssu0R7Yo/a/eO7dXUdqkmRGR0WHR2bz5nDzkpGs+q0eiwcO83UmQeNFtQ2L1EQEREBERAREQEREBERBBMtM2sFWHS04bBUbbgWjkP8AEaNhP1hr432KkcXwqalldDURljxuOwjc5p2OaeIXVK02VOTcNfCYp26xrY8W043cWn5jYUHMaLb5UZOTUExhnG3Wx46EjeLeB4t2jsIJ1CAiIgycMoH1E0UEQu+Rwa3v2k9QFyeoFdQ4Rh7KaCKCMcyNgaOJsNp6ztPaq3zL5LaDDXyt5zwWwg7melJ72wHgODlaaAiIgIi0WWuPihpJZ9RfbRjB9KR2po7BrJ6mlBSOc2jp4sQmbTHVqdI3Voskdrc1h4awSNxcRusIqvqWVz3Oe9xc5xLnE7XEm5J6ySV8oP2oqR80jIoml8j3BrWjaSfl27hcronIXJCPDodEWfM+xlk4nc1vBg3Dv3qN5n8kRDEK6ZvnZW+bB+jiPpe0/bfhbiVZSAiIgIiICIiAiIgIiICIiAiIgIiINPlTk7FXwOgmHWx46Ubtzm/1G8XC5xx3CJKSeSnmFnsO3c5p6L28Wkf1G0FdTKGZzckRXU+nG39JhBMdtrxtdGe3aOB7Sg59W1yVpoJaunjqnFsLngOI336LXH0Wl1gTuBOzaNShQdaRsDQGtAAAsANQAGoADcF9KHZrspDW0YEjrzQ2jk4uFuY/vG3ra5TFAREQFRmejHeWq20zTzKca+uV4BPg3RHaXK6cVrmwQyzv6MbHPPY1pNh16lyzV1LpXvlkN3vc57j6ziXH4lB+Sk2bzJvy+sbG8XhYOUl4FoOpnvHV2B3BRlX9miwPyehbK4ecqPOHjoW80OzR53vlBNmi2obF6iICLAxbGYKVrXVMzImuNml5sCbXsOuwK17MtcPOyup++Ro+ZQb9Fr6XHKaXVHVQvPBssbj4ArYAoCIiAiIgIiICIiAiLCq8Xp4v1tREz25GN+ZQZqLQyZZ4e3bXU/8AmsPyKy8JygpqoubTVEcpaAXBjr2BuAT4HwQbNERBQ2d7JoUtUJ422iqCXatjZRreOrSvpDr0uCga6Vy7wPy2imhAu8DTj/mM1t8dbexxXNIKCWZscd8kr4rm0c3mpOHOPm3dz7dznLopckrpvIrGPK6KnnJu5zLP9th0H/eaT3hBu0REEDzz4lyWH8mDrmkaz3ReR34APeVDKz8+9Zeelhv0I3vI/mODR/pO8VWCDOwHDTU1MFOPpJGtPU0nnnuaHHuXUsbA0BrRYAAAcANQConMth/KYgZCNUMTnDqc+0Y+66RXwgIiIKyz7t/RaY/+xbxik/2VLq9M90OlQMd9Sdh8Wvb83BUWg8LQdoWbh2LT09uQnlituY9zW97QbHvCw0QWVkvnamjc1lcBLHsMjQGyt6y0c146gAe3Yrnp52yMa9jg5jgHNcDcEEXBB4WXJyu7MljBlpJKdxuYH83+XJdzR3OEndYILHREQEREAqossc7Dg90OHhtmkgzuGlpEbeSbst6xvfhsJludbGDTYfLoGz5SImneNO5eRwOg1+vjZc8oNlieP1VRfl6mWQHa0vOh/lizfgtY1oGwBfSICtLMK3ztaeDIvi6T/ZVardzCw82tfxdE3wDyfxBBbCIiAubc4mFeTYhUxgWa53KN7JOcbdQdpDuXSSp7PvQWkpKgDpNfE4+yQ9n4pEFVq4sxOJXiqaYnoPbI3skGi4DvjB95U6pzmarOTxJrL6pYpGW3Ei0g+EbvFBfiIiDn/PDPpYnIPqRxt+7p/nUKUnzmvvilZ7TB4QxqMILezDU3MrJbbXRsv7LXOP4wrXVcZjGWopzxqXfCKJWOgIiIItnPo+VwyrA2tYJP8p7ZHfdaVzmusamBsjHMeLtc0tcOIcLEeBXLeN4W+lqJaeTpRuLb8RtY7vaWnvQYSIiArCzI1hbXSR7pIHfaY9pb8HPVeqVZrZtHFaTgTI098ElvjZB0WiIgIiIKiz81hvRw7vOSHt5rW/N6qdWBnvmviEbdzaZniZJSfho+Cr9AREQFeuZOj0MPMh+lme4djdGL5xuVG08DpHNjY3Se9wa0DaXONmjvJC6hydwsUtNBTjXycbWk8XW5zu9xJ70GxREQFX+e2m0sPa+36udh+0HM/OFYCh+dpl8KqeoxH/7xoOelvsgZ9DEqJ38YN+2Cz8y0K2GTj7VdIeFRD/rMQdSoiIOcM5jbYpWe2w+MMZUZUzzvQaOJzH67I3fc0PmwqGILvzGP/QZhwqXfGKJWMqrzDVHmqyPhIx/22Fv9tWogIiICiuWuQ0GIgOcTFO0WbK0X1bQ17fTbcneCNxFypUiDn7Fs1+IQk6EbZ28Y3C9utj7G/ULqMVeD1EV+VppmW2l0UjR4kWXVCIOR+UHEeKkebqQf+TotY/W/NjgukZIGu6TWntAPzX5soIgQ4RMBGwhrQR32QZCIiAiIgoHPO8f+Tdr2Qx/nP9VBeUHEeK6xloo3HSdGxx4lrSfEhfUdMxvRY0dgAQcsUmGzS25KCWS/1I5H/hBUlwvNtiExF4BE360rg37ou74LodEEIyIzcw0LhNI/lqgXs62iyO+o6DbnXY20iey1ypuiICIiAohnZfbCqnr5If8A3jUvUCz1VGjh2j+8mjb4Xk/IgodZ+Tzb1dIONRD/AKzFgLeZCwaeI0Tf47D9g6Z+DUHTKIiClc+tJo1VNL+8hc3viff+6PBVorzz2YdylC2YDXDK0n2X3jP3nMPcqMQWFmRrtCukiOyWE263RuDgPsmTwV5rl7JbE/JaymqCbCOQF3sHmyfcc5dQAoPUREBERARRDKbOLR0TjEXOllG1kQB0Twc8kNB6rk9SiFRnpdfzdCLetMb+AjQW8ip1memTfQsPZM4f21lw56G+nROHsyg/NgQWuirWLPJSHpU1SOwRH84WZHncoDtE7e2Mf0cUE+RQGTO5QDYJ3dkY/M4LEmzyUg6NPUu7RE3+4UFkoqnnz0N9ChJ9qUD5MKwn555t1HEO2R5/KEFyoqZjzzz351HER1SPb8S0qS5P52KWdzY52up3HUC4h0V+BeOj2uAHWgsFF4CvUBERAVR5+K7/APJTj15XdWxjPnJ4K3FzpnQxTyjEpyDdsdoW/wCHfS++56CKqaZn6TlMTjP7qOST7ojHxlULVuZiMO1VVSRtLYm+6NN/4meCC2UREGBj2Gippp6d2ySNzb8CRzXdxse5ctyxua5zXizmktcODmmzh3EFdZqg87+BmnrjM0ebqBpjgHiwlH4Xe+eCCCrojNdjnlVBFpG8kPmn8eYBoOPG7NE343XPCmWavKPyOsDZHWhnsx/Brr+aeewkg9TydyDoNERAUczh4u+kw+omjNpLNYw72mR7Y9IdYDie5SNR/L3BnVlBUQM6ZAczrdG4Pa3v0bd6DmolEItqIsd4Oog7wQsnDqoRSNe6KOUA62SC7HDeDw7dyDGRWnUy4RVYfVSU9NFDUshc7kyNGRpA2ssbPHWO8DYq4wWnbJUU8bxdr5o2OFyLtdI1rtY2aiUGGivibNJh52cszskv+IFYb8zVHuqKoe9Cf7SCk0X7V8IjlljBJDJHtBO0hri0E+CuHJfNlRTUtNPLyrnSRMe4cpZt3NBIAaBq1oKYRdDwZtMNb+y6XtSTO+b1UudHDYqavdFBG2NgijOi3Zc6Vz8EESXi+i7UBq1EnYL67bTtI1bO3ivlBfmZzFnT0GhISTBIYgSbks0WvZ4B+j2NCnShGaHBnU1AHSAh07zLY7Q0ta1g72tDveU3QEREGnytxkUdJPUG12t5gO97ubGPtEd11zE5xJJJJJ1knaSdZJ61ZOejKTlp2UcbrshOlJbYZSLAe60nveeCrZB4Suk83uEeS4fTxuFnlvKP46Uh0yD2XDfdVH5v8DNZXQxEXjaeUk4aDCDY+07Rb7y6TQEREBRjOJk75dRyRtF5Weci9toPN94Xb3g7lJ0QclEcRbqOojtC8IVh538lfJ5/K4m+ZmdzwNjJTrPc/We3S4hV6gvvNTlYKunEErr1ELQDfbJGNTX9Z2B3XY+kFOlytg2KSUs0c8LrPYbjgRva4b2kaiukMlco4q+ATQmx2PYelG62trv6HeEG5REQVdnLzdmZz6yib5w65Yh9Id74/X4j0tu3bTjmkEgggg2IIIII2gg7D1LrRRXK7IOmr7vcOSntqlYBc8A9ux47dfAhBznZZOG1XJTRS20uTkY+17X0Hh1r7r22qQ5SZv62jJJiM0Q+kiBcLeszpM8LdaioKC98LztUMn64SwO9Zhe3udHc+ICkEOWuHuAIr6ce1Kxh8HkELmlEGVizwZ5yCCDLIQRrBBkcQQd4VvYPnLoqWipYiZJJWQRtcxjDqc1gBBc+zdvAlUuiCxMezt1Ut20zG07T6X6yXtBI0W+B7VAKqpfI4vle573ay5xLnHtJ1r8VvcnskKutI5CA6B+kfzIh16R6XuglBoiVZebnNy6ZzKqtYWwizmROFnSnaC9p2R9R6XZtmGSGbKnpC2Wc+UTjWC4WjYfUZvPrOv1WU7QEREBRnL7KluH0znggzPu2Fu27ra3EfVbe57hvC3GNYtFSQvnnfosaNfEnc1o3uJ1ALnDKzKGSvqHzyahsjZfVGwHU3t3k7yeFgA1D3lxLnElxJJJ1kkm5JO8kklfK9Uszb5Kmvqhpj9HiIdKdztfNj962vqB4hBZmaDJzyak5eRtpaizte1sY/Vt77l3vAblPV4AvUBERAREQYmLYbHUwyQTN0o3ts4fIg7iDYg7iAubMq8npKCodBLrG2N9tUjNzh17iNx6rE9PLRZYZMRYhAYpOa4a45ALmN1tvW07CN/aAQHM62+S2UU1BOJoTfc9h6Mjfqu4Hgdx6rg4uNYTLSTPgnZovb9lw3OYd7Tx+RBCwkHTuS+UcNfCJoHdT2Hpxu+q4fI7DuW4XLOCYzNSSiankLHjbva4fVe3Y5v8A0WOtXnkVnCgrgI5LQ1Ozkyea88YnHpeztHXtQTNERAWhxvI2iq7memYXn023ZJ3vZYnvut8iCsMRzNQOuYKqWPgHtbIB4aJ+K0k2ZqpHQqoXe02Rvy0ldSIKTizN1R6VTA3sEjvm0Lb0GZiMW5ese7qjY1nxcXK1UQRjB8gKCmIcyma949KW8hvxAdqaewBSYBeogIiICwcaxaKkhdPO8MY3fvJ3NaNrnHcAtPlflrT4e0h7tOa3NhaRpm+wuPoN6z3A7FRGU+U1RXycpO/UOhGLiOMeqOPFx1nssAGZlvlfLiMoc4FkLCeTjvs3aT+LyO4DUN5MbRftRUj5pGRRML5HmzWjaT/3fsAF0H7YPhctVMyCBulI82HADe5x3NA1k/1XSWS2AR0NOyni121udve89Jx8Nm4ADctVm/yNZh0V3WdUSAco8bBvEbL+iOO86+AEsQEREBERAREQEREGhyvyUhxCLk5Rovbfk5AOdGT82mwu3fbcQCOfcpMnp6GUxVDLfUeL6Eg4sPzG0b9y6gWDjOEQ1cToaiMPYdx2g7i1w1tcOIQcsLxTvLPNpPSaUtPpTwbdQvLGPXaOkPWb3gbVBAgnuSmdCppQ2OoBqYhq5xtM0dTz0+x2vrCtnJ7LOjrbCGYB5+jfzJO5p6Xa24XNS8IQdbIubcGy6r6awjqXOaPRl843su7nAdhCmOG55niwqKRruLonlvgx4P4kFwoq/pM7tC7ptnj9pgd+BxWwjzm4af2kjtin/wCCCYIog/OZhg/ar9kU/wDwWDVZ26BvQ5aT2Y7fjLUE9RVHiOefdT0fvSv2e4wa/tKIYxnExCouDUck0+jCOT+9cv8AvILzx7Keloxeonaw2uGX0pD2RjnHttZVXlTnZmm0o6JhgYdXKOsZiOoDmx/E9YVbONySTck3JOsk8Sd5RB695cS5xLnE3JJJJJ2kk6yeteLxS3I7IGpryH2MNPvlcDzh/Cb6fbs6zayCP4RhUtVK2GnjL5HbhsA3ucdjWjifmr9yEyIiw5mkSJKhws+S2wbdCMbm/E2udwG1ybycgoYuSp2Wv0nHW954vdv7Ng3ALboCIiAiIgIiICIiAiIgIiICh2VWbqkrS6QDkJj9JGBZx/iM2O7dR61MUQc65RZvK2kueS5aP95EC7V60fSb4Edaia62WkxvJKjq7memY5x9MXZJ9tlnHsJQcyorixXM1Ebmmqns9WRoeOwObokfFRauzUYhHfQbFKN2hJYnukDQPFBBkW+qMisQZ0qKb3Wh/wCAlYL8Bqhto6kf4E3/ABQa9FntwOqOykqT/gTf8Vm0+R1e/o0U/vMLPi+yDRoppRZrMRk6UccX8yRvyjDlKMLzMjUamrJ9WJgb9997/ZCCoiVI8nsia2sIMUBbGfpJLsZbiLi7vdBV4YJkNQ0tnRUzS8enJeR9+ILr6Pu2UjQQLJbNbS02jJUfpMo184WiafVj39rr9gU8AXqICIiAiIgIiICIiAiIgIiICIiAiIgIiICIiAiIgIiICIiAiIgIiICIiAiIgIiICIiD/9k="/>
          <p:cNvSpPr>
            <a:spLocks noChangeAspect="1" noChangeArrowheads="1"/>
          </p:cNvSpPr>
          <p:nvPr/>
        </p:nvSpPr>
        <p:spPr bwMode="auto">
          <a:xfrm>
            <a:off x="1259681" y="-144463"/>
            <a:ext cx="2286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TextBox 22"/>
          <p:cNvSpPr txBox="1"/>
          <p:nvPr/>
        </p:nvSpPr>
        <p:spPr>
          <a:xfrm>
            <a:off x="628650" y="3472544"/>
            <a:ext cx="843375" cy="523220"/>
          </a:xfrm>
          <a:prstGeom prst="rect">
            <a:avLst/>
          </a:prstGeom>
          <a:noFill/>
        </p:spPr>
        <p:txBody>
          <a:bodyPr wrap="none" rtlCol="0">
            <a:spAutoFit/>
          </a:bodyPr>
          <a:lstStyle/>
          <a:p>
            <a:r>
              <a:rPr lang="en-US" sz="2800" dirty="0" err="1">
                <a:latin typeface="Lucida Sans" panose="020B0602030504020204" pitchFamily="34" charset="0"/>
              </a:rPr>
              <a:t>k,m</a:t>
            </a:r>
            <a:endParaRPr lang="en-US" sz="2800" dirty="0">
              <a:latin typeface="Lucida Sans" panose="020B0602030504020204" pitchFamily="34" charset="0"/>
            </a:endParaRPr>
          </a:p>
        </p:txBody>
      </p:sp>
      <p:sp>
        <p:nvSpPr>
          <p:cNvPr id="24" name="TextBox 23"/>
          <p:cNvSpPr txBox="1"/>
          <p:nvPr/>
        </p:nvSpPr>
        <p:spPr>
          <a:xfrm>
            <a:off x="5984687" y="3450772"/>
            <a:ext cx="402674" cy="523220"/>
          </a:xfrm>
          <a:prstGeom prst="rect">
            <a:avLst/>
          </a:prstGeom>
          <a:noFill/>
        </p:spPr>
        <p:txBody>
          <a:bodyPr wrap="none" rtlCol="0">
            <a:spAutoFit/>
          </a:bodyPr>
          <a:lstStyle/>
          <a:p>
            <a:r>
              <a:rPr lang="en-US" sz="2800" dirty="0">
                <a:latin typeface="Lucida Sans" panose="020B0602030504020204" pitchFamily="34" charset="0"/>
              </a:rPr>
              <a:t>k</a:t>
            </a:r>
          </a:p>
        </p:txBody>
      </p:sp>
      <p:sp>
        <p:nvSpPr>
          <p:cNvPr id="25" name="TextBox 24"/>
          <p:cNvSpPr txBox="1"/>
          <p:nvPr/>
        </p:nvSpPr>
        <p:spPr>
          <a:xfrm>
            <a:off x="3086100" y="1915180"/>
            <a:ext cx="1271527" cy="523220"/>
          </a:xfrm>
          <a:prstGeom prst="rect">
            <a:avLst/>
          </a:prstGeom>
          <a:noFill/>
        </p:spPr>
        <p:txBody>
          <a:bodyPr wrap="none" rtlCol="0">
            <a:spAutoFit/>
          </a:bodyPr>
          <a:lstStyle/>
          <a:p>
            <a:r>
              <a:rPr lang="en-US" sz="2800" dirty="0">
                <a:latin typeface="Lucida Sans" panose="020B0602030504020204" pitchFamily="34" charset="0"/>
              </a:rPr>
              <a:t>E(</a:t>
            </a:r>
            <a:r>
              <a:rPr lang="en-US" sz="2800" dirty="0" err="1">
                <a:latin typeface="Lucida Sans" panose="020B0602030504020204" pitchFamily="34" charset="0"/>
              </a:rPr>
              <a:t>k,m</a:t>
            </a:r>
            <a:r>
              <a:rPr lang="en-US" sz="2800" dirty="0">
                <a:latin typeface="Lucida Sans" panose="020B0602030504020204" pitchFamily="34" charset="0"/>
              </a:rPr>
              <a:t>)</a:t>
            </a:r>
          </a:p>
        </p:txBody>
      </p:sp>
      <p:sp>
        <p:nvSpPr>
          <p:cNvPr id="3" name="Rectangle 2"/>
          <p:cNvSpPr/>
          <p:nvPr/>
        </p:nvSpPr>
        <p:spPr>
          <a:xfrm>
            <a:off x="5314819" y="3973992"/>
            <a:ext cx="2324725" cy="523220"/>
          </a:xfrm>
          <a:prstGeom prst="rect">
            <a:avLst/>
          </a:prstGeom>
        </p:spPr>
        <p:txBody>
          <a:bodyPr wrap="none">
            <a:spAutoFit/>
          </a:bodyPr>
          <a:lstStyle/>
          <a:p>
            <a:pPr lvl="0"/>
            <a:r>
              <a:rPr lang="en-US" sz="2800" dirty="0">
                <a:solidFill>
                  <a:prstClr val="black"/>
                </a:solidFill>
                <a:latin typeface="Lucida Sans" panose="020B0602030504020204" pitchFamily="34" charset="0"/>
              </a:rPr>
              <a:t>D(k, E(k, m))</a:t>
            </a:r>
          </a:p>
        </p:txBody>
      </p:sp>
      <p:pic>
        <p:nvPicPr>
          <p:cNvPr id="16" name="Picture 1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00051" y="1993586"/>
            <a:ext cx="1076561" cy="1435415"/>
          </a:xfrm>
          <a:prstGeom prst="rect">
            <a:avLst/>
          </a:prstGeom>
        </p:spPr>
      </p:pic>
      <p:pic>
        <p:nvPicPr>
          <p:cNvPr id="17" name="Picture 1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614939" y="1993586"/>
            <a:ext cx="1076561" cy="1435415"/>
          </a:xfrm>
          <a:prstGeom prst="rect">
            <a:avLst/>
          </a:prstGeom>
        </p:spPr>
      </p:pic>
      <p:sp>
        <p:nvSpPr>
          <p:cNvPr id="18" name="Right Arrow 17"/>
          <p:cNvSpPr/>
          <p:nvPr/>
        </p:nvSpPr>
        <p:spPr>
          <a:xfrm>
            <a:off x="1485900" y="2438400"/>
            <a:ext cx="4164560" cy="2858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Picture 4" descr="Emoticons-Evil-icon.png (512×512)"/>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3300341" y="2751484"/>
            <a:ext cx="565287" cy="753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893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xEl>
                                              <p:pRg st="0" end="0"/>
                                            </p:txEl>
                                          </p:spTgt>
                                        </p:tgtEl>
                                        <p:attrNameLst>
                                          <p:attrName>style.visibility</p:attrName>
                                        </p:attrNameLst>
                                      </p:cBhvr>
                                      <p:to>
                                        <p:strVal val="visible"/>
                                      </p:to>
                                    </p:set>
                                    <p:animEffect transition="in" filter="fade">
                                      <p:cBhvr>
                                        <p:cTn id="17" dur="500"/>
                                        <p:tgtEl>
                                          <p:spTgt spid="27">
                                            <p:txEl>
                                              <p:pRg st="0" end="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7">
                                            <p:txEl>
                                              <p:pRg st="2" end="2"/>
                                            </p:txEl>
                                          </p:spTgt>
                                        </p:tgtEl>
                                        <p:attrNameLst>
                                          <p:attrName>style.visibility</p:attrName>
                                        </p:attrNameLst>
                                      </p:cBhvr>
                                      <p:to>
                                        <p:strVal val="visible"/>
                                      </p:to>
                                    </p:set>
                                    <p:animEffect transition="in" filter="fade">
                                      <p:cBhvr>
                                        <p:cTn id="20" dur="500"/>
                                        <p:tgtEl>
                                          <p:spTgt spid="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P spid="25" grpId="0"/>
      <p:bldP spid="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6145890"/>
          </a:xfrm>
        </p:spPr>
        <p:txBody>
          <a:bodyPr>
            <a:normAutofit/>
          </a:bodyPr>
          <a:lstStyle/>
          <a:p>
            <a:pPr algn="ctr"/>
            <a:r>
              <a:rPr lang="en-US" sz="3600" b="1" dirty="0" smtClean="0">
                <a:solidFill>
                  <a:schemeClr val="accent1"/>
                </a:solidFill>
              </a:rPr>
              <a:t>AES</a:t>
            </a:r>
            <a:r>
              <a:rPr lang="en-US" dirty="0" smtClean="0"/>
              <a:t> </a:t>
            </a:r>
            <a:r>
              <a:rPr lang="en-US" sz="2800" dirty="0" smtClean="0"/>
              <a:t>(</a:t>
            </a:r>
            <a:r>
              <a:rPr lang="en-US" sz="2800" b="1" dirty="0" smtClean="0"/>
              <a:t>Advanced Encryption Standard</a:t>
            </a:r>
            <a:r>
              <a:rPr lang="en-US" sz="2800" dirty="0" smtClean="0"/>
              <a:t>)</a:t>
            </a:r>
            <a:endParaRPr lang="en-US" dirty="0" smtClean="0"/>
          </a:p>
          <a:p>
            <a:pPr lvl="1"/>
            <a:r>
              <a:rPr lang="en-US" dirty="0" smtClean="0"/>
              <a:t>Today’s most common block cipher</a:t>
            </a:r>
          </a:p>
          <a:p>
            <a:pPr lvl="1"/>
            <a:r>
              <a:rPr lang="en-US" dirty="0" smtClean="0"/>
              <a:t>Designed by NIST competition, long public comment/discussion period</a:t>
            </a:r>
          </a:p>
          <a:p>
            <a:pPr lvl="1"/>
            <a:r>
              <a:rPr lang="en-US" dirty="0" smtClean="0"/>
              <a:t>Widely believed to be secure, but we don’t know how to prove it</a:t>
            </a:r>
          </a:p>
          <a:p>
            <a:pPr lvl="1">
              <a:spcBef>
                <a:spcPts val="1800"/>
              </a:spcBef>
            </a:pPr>
            <a:r>
              <a:rPr lang="en-US" dirty="0" smtClean="0"/>
              <a:t>Variable </a:t>
            </a:r>
            <a:r>
              <a:rPr lang="en-US" b="1" dirty="0" smtClean="0"/>
              <a:t>key size </a:t>
            </a:r>
            <a:r>
              <a:rPr lang="en-US" dirty="0" smtClean="0"/>
              <a:t>and </a:t>
            </a:r>
            <a:r>
              <a:rPr lang="en-US" b="1" dirty="0" smtClean="0"/>
              <a:t>block size</a:t>
            </a:r>
          </a:p>
          <a:p>
            <a:pPr lvl="1"/>
            <a:r>
              <a:rPr lang="en-US" dirty="0" smtClean="0"/>
              <a:t>We’ll use 128-bit key, 128-bit block </a:t>
            </a:r>
            <a:br>
              <a:rPr lang="en-US" dirty="0" smtClean="0"/>
            </a:br>
            <a:r>
              <a:rPr lang="en-US" dirty="0" smtClean="0"/>
              <a:t>(are also 192-bit and 256-bit versions)</a:t>
            </a:r>
          </a:p>
          <a:p>
            <a:pPr lvl="1"/>
            <a:r>
              <a:rPr lang="en-US" dirty="0" smtClean="0"/>
              <a:t>Ten </a:t>
            </a:r>
            <a:r>
              <a:rPr lang="en-US" b="1" dirty="0" smtClean="0">
                <a:solidFill>
                  <a:srgbClr val="0070C0"/>
                </a:solidFill>
              </a:rPr>
              <a:t>rounds</a:t>
            </a:r>
            <a:r>
              <a:rPr lang="en-US" dirty="0" smtClean="0"/>
              <a:t>: Split </a:t>
            </a:r>
            <a:r>
              <a:rPr lang="en-US" b="1" dirty="0" smtClean="0"/>
              <a:t>k </a:t>
            </a:r>
            <a:r>
              <a:rPr lang="en-US" dirty="0" smtClean="0"/>
              <a:t>into ten </a:t>
            </a:r>
            <a:r>
              <a:rPr lang="en-US" b="1" dirty="0" smtClean="0"/>
              <a:t>subkeys</a:t>
            </a:r>
            <a:r>
              <a:rPr lang="en-US" dirty="0" smtClean="0"/>
              <a:t>, performs set of operations ten times, each with diff. subkey</a:t>
            </a:r>
          </a:p>
        </p:txBody>
      </p:sp>
    </p:spTree>
    <p:extLst>
      <p:ext uri="{BB962C8B-B14F-4D97-AF65-F5344CB8AC3E}">
        <p14:creationId xmlns:p14="http://schemas.microsoft.com/office/powerpoint/2010/main" val="1304990526"/>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a:t>
            </a:r>
            <a:endParaRPr lang="en-US" dirty="0"/>
          </a:p>
        </p:txBody>
      </p:sp>
      <p:sp>
        <p:nvSpPr>
          <p:cNvPr id="3" name="Content Placeholder 2"/>
          <p:cNvSpPr>
            <a:spLocks noGrp="1"/>
          </p:cNvSpPr>
          <p:nvPr>
            <p:ph idx="1"/>
          </p:nvPr>
        </p:nvSpPr>
        <p:spPr/>
        <p:txBody>
          <a:bodyPr/>
          <a:lstStyle/>
          <a:p>
            <a:r>
              <a:rPr lang="en-US" dirty="0" smtClean="0"/>
              <a:t>Uses rounds, but not a PRF</a:t>
            </a:r>
          </a:p>
          <a:p>
            <a:pPr lvl="1"/>
            <a:r>
              <a:rPr lang="en-US" dirty="0" smtClean="0"/>
              <a:t>So it’s </a:t>
            </a:r>
            <a:r>
              <a:rPr lang="en-US" u="sng" dirty="0" smtClean="0"/>
              <a:t>not</a:t>
            </a:r>
            <a:r>
              <a:rPr lang="en-US" dirty="0" smtClean="0"/>
              <a:t> a </a:t>
            </a:r>
            <a:r>
              <a:rPr lang="en-US" dirty="0" err="1" smtClean="0"/>
              <a:t>Feistel</a:t>
            </a:r>
            <a:r>
              <a:rPr lang="en-US" dirty="0" smtClean="0"/>
              <a:t> construction</a:t>
            </a:r>
          </a:p>
          <a:p>
            <a:pPr lvl="1"/>
            <a:endParaRPr lang="en-US" dirty="0"/>
          </a:p>
          <a:p>
            <a:pPr lvl="1"/>
            <a:endParaRPr lang="en-US" dirty="0" smtClean="0"/>
          </a:p>
          <a:p>
            <a:r>
              <a:rPr lang="en-US" dirty="0" smtClean="0"/>
              <a:t>Mainly tries to avoid known attacks</a:t>
            </a:r>
          </a:p>
          <a:p>
            <a:pPr lvl="1"/>
            <a:r>
              <a:rPr lang="en-US" dirty="0" smtClean="0"/>
              <a:t>No proofs analogous to </a:t>
            </a:r>
            <a:r>
              <a:rPr lang="en-US" dirty="0" err="1" smtClean="0"/>
              <a:t>Feistel</a:t>
            </a:r>
            <a:r>
              <a:rPr lang="en-US" dirty="0" smtClean="0"/>
              <a:t> construction</a:t>
            </a:r>
            <a:endParaRPr lang="en-US" dirty="0"/>
          </a:p>
        </p:txBody>
      </p:sp>
    </p:spTree>
    <p:extLst>
      <p:ext uri="{BB962C8B-B14F-4D97-AF65-F5344CB8AC3E}">
        <p14:creationId xmlns:p14="http://schemas.microsoft.com/office/powerpoint/2010/main" val="1521933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is </a:t>
            </a:r>
            <a:r>
              <a:rPr lang="en-US" u="sng" dirty="0" smtClean="0"/>
              <a:t>not</a:t>
            </a:r>
            <a:r>
              <a:rPr lang="en-US" dirty="0" smtClean="0"/>
              <a:t> Based on a PRF</a:t>
            </a:r>
            <a:endParaRPr lang="en-US" dirty="0"/>
          </a:p>
        </p:txBody>
      </p:sp>
      <p:pic>
        <p:nvPicPr>
          <p:cNvPr id="4" name="Picture 3"/>
          <p:cNvPicPr>
            <a:picLocks noChangeAspect="1"/>
          </p:cNvPicPr>
          <p:nvPr/>
        </p:nvPicPr>
        <p:blipFill>
          <a:blip r:embed="rId3"/>
          <a:stretch>
            <a:fillRect/>
          </a:stretch>
        </p:blipFill>
        <p:spPr>
          <a:xfrm>
            <a:off x="514350" y="1434985"/>
            <a:ext cx="6557963" cy="5423015"/>
          </a:xfrm>
          <a:prstGeom prst="rect">
            <a:avLst/>
          </a:prstGeom>
        </p:spPr>
      </p:pic>
      <p:sp>
        <p:nvSpPr>
          <p:cNvPr id="5" name="Rectangle 4"/>
          <p:cNvSpPr/>
          <p:nvPr/>
        </p:nvSpPr>
        <p:spPr>
          <a:xfrm>
            <a:off x="7072313" y="3119595"/>
            <a:ext cx="1885950" cy="9144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000" dirty="0" smtClean="0">
                <a:latin typeface="Lucida Sans" panose="020B0602030504020204" pitchFamily="34" charset="0"/>
              </a:rPr>
              <a:t>Each operation is invertible </a:t>
            </a:r>
          </a:p>
        </p:txBody>
      </p:sp>
    </p:spTree>
    <p:extLst>
      <p:ext uri="{BB962C8B-B14F-4D97-AF65-F5344CB8AC3E}">
        <p14:creationId xmlns:p14="http://schemas.microsoft.com/office/powerpoint/2010/main" val="2825503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media.washtimes.com/media/image/2010/09/15/B3_NSA_Approved_GG_WEB.jp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6000750" y="3200400"/>
            <a:ext cx="1845470" cy="2286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p:txBody>
          <a:bodyPr>
            <a:normAutofit fontScale="92500"/>
          </a:bodyPr>
          <a:lstStyle/>
          <a:p>
            <a:r>
              <a:rPr lang="en-US" dirty="0" smtClean="0"/>
              <a:t>When designed, attacks on 6 rounds were known</a:t>
            </a:r>
          </a:p>
          <a:p>
            <a:r>
              <a:rPr lang="en-US" dirty="0" smtClean="0"/>
              <a:t>So designers picked 10 rounds</a:t>
            </a:r>
          </a:p>
          <a:p>
            <a:r>
              <a:rPr lang="en-US" dirty="0" smtClean="0"/>
              <a:t>NSA approved for US </a:t>
            </a:r>
            <a:r>
              <a:rPr lang="en-US" dirty="0" err="1" smtClean="0"/>
              <a:t>gov.</a:t>
            </a:r>
            <a:r>
              <a:rPr lang="en-US" dirty="0" smtClean="0"/>
              <a:t> data, </a:t>
            </a:r>
            <a:r>
              <a:rPr lang="en-US" dirty="0" err="1" smtClean="0"/>
              <a:t>nonclassified</a:t>
            </a:r>
            <a:endParaRPr lang="en-US" dirty="0" smtClean="0"/>
          </a:p>
          <a:p>
            <a:r>
              <a:rPr lang="en-US" dirty="0" smtClean="0"/>
              <a:t>Later US </a:t>
            </a:r>
            <a:r>
              <a:rPr lang="en-US" dirty="0" err="1" smtClean="0"/>
              <a:t>Gov</a:t>
            </a:r>
            <a:r>
              <a:rPr lang="en-US" dirty="0" smtClean="0"/>
              <a:t> (CNSS) approved it</a:t>
            </a:r>
          </a:p>
          <a:p>
            <a:pPr lvl="1"/>
            <a:r>
              <a:rPr lang="en-US" dirty="0" smtClean="0"/>
              <a:t>128-bit for SECRET</a:t>
            </a:r>
          </a:p>
          <a:p>
            <a:pPr lvl="1"/>
            <a:r>
              <a:rPr lang="en-US" dirty="0" smtClean="0"/>
              <a:t>192/256-bit for TOP SECRET</a:t>
            </a:r>
          </a:p>
          <a:p>
            <a:r>
              <a:rPr lang="en-US" dirty="0" smtClean="0"/>
              <a:t>Very minor theoretical attacks</a:t>
            </a:r>
          </a:p>
          <a:p>
            <a:r>
              <a:rPr lang="en-US" dirty="0" smtClean="0"/>
              <a:t>Practical attacks: mainly side-channel</a:t>
            </a:r>
            <a:endParaRPr lang="en-US" dirty="0"/>
          </a:p>
        </p:txBody>
      </p:sp>
      <p:sp>
        <p:nvSpPr>
          <p:cNvPr id="2" name="Title 1"/>
          <p:cNvSpPr>
            <a:spLocks noGrp="1"/>
          </p:cNvSpPr>
          <p:nvPr>
            <p:ph type="title"/>
          </p:nvPr>
        </p:nvSpPr>
        <p:spPr/>
        <p:txBody>
          <a:bodyPr>
            <a:normAutofit/>
          </a:bodyPr>
          <a:lstStyle/>
          <a:p>
            <a:r>
              <a:rPr lang="en-US" dirty="0" smtClean="0"/>
              <a:t>AES Security</a:t>
            </a:r>
            <a:endParaRPr lang="en-US" dirty="0"/>
          </a:p>
        </p:txBody>
      </p:sp>
    </p:spTree>
    <p:extLst>
      <p:ext uri="{BB962C8B-B14F-4D97-AF65-F5344CB8AC3E}">
        <p14:creationId xmlns:p14="http://schemas.microsoft.com/office/powerpoint/2010/main" val="167553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290"/>
                                        </p:tgtEl>
                                        <p:attrNameLst>
                                          <p:attrName>style.visibility</p:attrName>
                                        </p:attrNameLst>
                                      </p:cBhvr>
                                      <p:to>
                                        <p:strVal val="visible"/>
                                      </p:to>
                                    </p:set>
                                    <p:animEffect transition="in" filter="fade">
                                      <p:cBhvr>
                                        <p:cTn id="10" dur="500"/>
                                        <p:tgtEl>
                                          <p:spTgt spid="1229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Modes of Operation</a:t>
            </a:r>
            <a:endParaRPr lang="en-US" dirty="0"/>
          </a:p>
        </p:txBody>
      </p:sp>
      <p:sp>
        <p:nvSpPr>
          <p:cNvPr id="3" name="Content Placeholder 2"/>
          <p:cNvSpPr>
            <a:spLocks noGrp="1"/>
          </p:cNvSpPr>
          <p:nvPr>
            <p:ph idx="1"/>
          </p:nvPr>
        </p:nvSpPr>
        <p:spPr/>
        <p:txBody>
          <a:bodyPr/>
          <a:lstStyle/>
          <a:p>
            <a:r>
              <a:rPr lang="en-US" dirty="0" smtClean="0"/>
              <a:t>Tells you how to handle &gt; 1 block</a:t>
            </a:r>
          </a:p>
          <a:p>
            <a:r>
              <a:rPr lang="en-US" dirty="0" smtClean="0"/>
              <a:t>Provides confidentiality or integrity</a:t>
            </a:r>
          </a:p>
          <a:p>
            <a:pPr lvl="1"/>
            <a:r>
              <a:rPr lang="en-US" dirty="0" smtClean="0"/>
              <a:t>Some even combine both</a:t>
            </a:r>
          </a:p>
          <a:p>
            <a:r>
              <a:rPr lang="en-US" dirty="0" smtClean="0"/>
              <a:t>Need padding</a:t>
            </a:r>
          </a:p>
          <a:p>
            <a:r>
              <a:rPr lang="en-US" dirty="0" smtClean="0"/>
              <a:t>Most require IV/nonce</a:t>
            </a:r>
          </a:p>
          <a:p>
            <a:pPr lvl="1"/>
            <a:r>
              <a:rPr lang="en-US" dirty="0" smtClean="0"/>
              <a:t>Ensures encryption is randomized</a:t>
            </a:r>
          </a:p>
          <a:p>
            <a:pPr lvl="1"/>
            <a:r>
              <a:rPr lang="en-US" b="1" dirty="0" smtClean="0">
                <a:solidFill>
                  <a:schemeClr val="tx2">
                    <a:lumMod val="60000"/>
                    <a:lumOff val="40000"/>
                  </a:schemeClr>
                </a:solidFill>
              </a:rPr>
              <a:t>Discussion: why is this important?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3225801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600699"/>
          </a:xfrm>
        </p:spPr>
        <p:txBody>
          <a:bodyPr>
            <a:normAutofit lnSpcReduction="10000"/>
          </a:bodyPr>
          <a:lstStyle/>
          <a:p>
            <a:pPr algn="ctr"/>
            <a:r>
              <a:rPr lang="en-US" b="1" dirty="0" smtClean="0">
                <a:solidFill>
                  <a:srgbClr val="000000"/>
                </a:solidFill>
              </a:rPr>
              <a:t>Padding</a:t>
            </a:r>
            <a:br>
              <a:rPr lang="en-US" b="1" dirty="0" smtClean="0">
                <a:solidFill>
                  <a:srgbClr val="000000"/>
                </a:solidFill>
              </a:rPr>
            </a:br>
            <a:endParaRPr lang="en-US" b="1" dirty="0" smtClean="0">
              <a:solidFill>
                <a:srgbClr val="000000"/>
              </a:solidFill>
            </a:endParaRPr>
          </a:p>
          <a:p>
            <a:pPr lvl="1"/>
            <a:r>
              <a:rPr lang="en-US" dirty="0" smtClean="0"/>
              <a:t>Can only encrypt in units of cipher </a:t>
            </a:r>
            <a:r>
              <a:rPr lang="en-US" dirty="0" err="1" smtClean="0"/>
              <a:t>blocksize</a:t>
            </a:r>
            <a:r>
              <a:rPr lang="en-US" dirty="0" smtClean="0"/>
              <a:t>, but message might not be multiples of </a:t>
            </a:r>
            <a:r>
              <a:rPr lang="en-US" dirty="0" err="1" smtClean="0"/>
              <a:t>blocksize</a:t>
            </a:r>
            <a:endParaRPr lang="en-US" dirty="0" smtClean="0"/>
          </a:p>
          <a:p>
            <a:pPr lvl="1"/>
            <a:r>
              <a:rPr lang="en-US" i="1" dirty="0" smtClean="0"/>
              <a:t>Solution: </a:t>
            </a:r>
            <a:r>
              <a:rPr lang="en-US" dirty="0" smtClean="0"/>
              <a:t>Add padding to end of message</a:t>
            </a:r>
          </a:p>
          <a:p>
            <a:pPr lvl="1"/>
            <a:r>
              <a:rPr lang="en-US" dirty="0" smtClean="0"/>
              <a:t>Must be able to recognize and remove padding afterward</a:t>
            </a:r>
          </a:p>
          <a:p>
            <a:pPr lvl="1"/>
            <a:r>
              <a:rPr lang="en-US" dirty="0" smtClean="0"/>
              <a:t>Common approach: </a:t>
            </a:r>
            <a:br>
              <a:rPr lang="en-US" dirty="0" smtClean="0"/>
            </a:br>
            <a:r>
              <a:rPr lang="en-US" dirty="0" smtClean="0"/>
              <a:t>Add </a:t>
            </a:r>
            <a:r>
              <a:rPr lang="en-US" b="1" dirty="0" smtClean="0"/>
              <a:t>n</a:t>
            </a:r>
            <a:r>
              <a:rPr lang="en-US" dirty="0" smtClean="0"/>
              <a:t> bytes that have value </a:t>
            </a:r>
            <a:r>
              <a:rPr lang="en-US" b="1" dirty="0" smtClean="0"/>
              <a:t>n</a:t>
            </a:r>
          </a:p>
          <a:p>
            <a:pPr lvl="1"/>
            <a:endParaRPr lang="en-US" dirty="0" smtClean="0">
              <a:solidFill>
                <a:schemeClr val="accent5"/>
              </a:solidFill>
            </a:endParaRPr>
          </a:p>
          <a:p>
            <a:pPr lvl="1">
              <a:buNone/>
            </a:pPr>
            <a:r>
              <a:rPr lang="en-US" dirty="0" smtClean="0">
                <a:solidFill>
                  <a:schemeClr val="accent5"/>
                </a:solidFill>
              </a:rPr>
              <a:t>[Caution: What if message ends at a block boundary?]</a:t>
            </a:r>
          </a:p>
          <a:p>
            <a:pPr lvl="2">
              <a:buNone/>
            </a:pPr>
            <a:endParaRPr lang="en-US" dirty="0"/>
          </a:p>
        </p:txBody>
      </p:sp>
    </p:spTree>
    <p:extLst>
      <p:ext uri="{BB962C8B-B14F-4D97-AF65-F5344CB8AC3E}">
        <p14:creationId xmlns:p14="http://schemas.microsoft.com/office/powerpoint/2010/main" val="226945983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Padding and </a:t>
            </a:r>
            <a:r>
              <a:rPr lang="en-US" dirty="0" err="1" smtClean="0"/>
              <a:t>Invertability</a:t>
            </a:r>
            <a:endParaRPr lang="en-US" dirty="0"/>
          </a:p>
        </p:txBody>
      </p:sp>
      <p:sp>
        <p:nvSpPr>
          <p:cNvPr id="3" name="Content Placeholder 2"/>
          <p:cNvSpPr>
            <a:spLocks noGrp="1"/>
          </p:cNvSpPr>
          <p:nvPr>
            <p:ph idx="1"/>
          </p:nvPr>
        </p:nvSpPr>
        <p:spPr>
          <a:xfrm>
            <a:off x="457200" y="1600202"/>
            <a:ext cx="8515350" cy="5029199"/>
          </a:xfrm>
        </p:spPr>
        <p:txBody>
          <a:bodyPr>
            <a:normAutofit fontScale="92500"/>
          </a:bodyPr>
          <a:lstStyle/>
          <a:p>
            <a:pPr marL="0" indent="0">
              <a:buNone/>
            </a:pPr>
            <a:r>
              <a:rPr lang="en-US" b="1" dirty="0" smtClean="0">
                <a:solidFill>
                  <a:schemeClr val="tx2">
                    <a:lumMod val="60000"/>
                    <a:lumOff val="40000"/>
                  </a:schemeClr>
                </a:solidFill>
              </a:rPr>
              <a:t>Discussion: how to pad reversibly?</a:t>
            </a:r>
            <a:br>
              <a:rPr lang="en-US" b="1" dirty="0" smtClean="0">
                <a:solidFill>
                  <a:schemeClr val="tx2">
                    <a:lumMod val="60000"/>
                    <a:lumOff val="40000"/>
                  </a:schemeClr>
                </a:solidFill>
              </a:rPr>
            </a:br>
            <a:endParaRPr lang="en-US" dirty="0"/>
          </a:p>
          <a:p>
            <a:pPr marL="0" indent="0">
              <a:buNone/>
            </a:pPr>
            <a:r>
              <a:rPr lang="en-US" dirty="0" smtClean="0"/>
              <a:t>If you simply append 0’s you don’t know where m ends</a:t>
            </a:r>
          </a:p>
          <a:p>
            <a:pPr marL="0" indent="0">
              <a:buNone/>
            </a:pPr>
            <a:endParaRPr lang="en-US" dirty="0"/>
          </a:p>
          <a:p>
            <a:pPr marL="0" indent="0">
              <a:buNone/>
            </a:pPr>
            <a:r>
              <a:rPr lang="en-US" dirty="0" smtClean="0"/>
              <a:t>Answer: </a:t>
            </a:r>
          </a:p>
          <a:p>
            <a:pPr marL="0" indent="0">
              <a:buNone/>
            </a:pPr>
            <a:r>
              <a:rPr lang="en-US" dirty="0"/>
              <a:t>	</a:t>
            </a:r>
            <a:r>
              <a:rPr lang="en-US" dirty="0" smtClean="0"/>
              <a:t>append 1 followed by 0s</a:t>
            </a:r>
          </a:p>
          <a:p>
            <a:pPr marL="0" indent="0">
              <a:buNone/>
            </a:pPr>
            <a:r>
              <a:rPr lang="en-US" dirty="0" smtClean="0"/>
              <a:t>	if length(</a:t>
            </a:r>
            <a:r>
              <a:rPr lang="en-US" dirty="0" err="1" smtClean="0"/>
              <a:t>msg</a:t>
            </a:r>
            <a:r>
              <a:rPr lang="en-US" dirty="0" smtClean="0"/>
              <a:t>) = N*length(</a:t>
            </a:r>
            <a:r>
              <a:rPr lang="en-US" dirty="0" err="1" smtClean="0"/>
              <a:t>blk</a:t>
            </a:r>
            <a:r>
              <a:rPr lang="en-US" dirty="0" smtClean="0"/>
              <a:t>), add new block of 0s</a:t>
            </a:r>
          </a:p>
          <a:p>
            <a:pPr marL="0" indent="0">
              <a:buNone/>
            </a:pPr>
            <a:r>
              <a:rPr lang="en-US" dirty="0"/>
              <a:t>	</a:t>
            </a:r>
            <a:r>
              <a:rPr lang="en-US" dirty="0" smtClean="0"/>
              <a:t>if length(</a:t>
            </a:r>
            <a:r>
              <a:rPr lang="en-US" dirty="0" err="1" smtClean="0"/>
              <a:t>msg</a:t>
            </a:r>
            <a:r>
              <a:rPr lang="en-US" dirty="0" smtClean="0"/>
              <a:t>) = N*length(</a:t>
            </a:r>
            <a:r>
              <a:rPr lang="en-US" dirty="0" err="1" smtClean="0"/>
              <a:t>blk</a:t>
            </a:r>
            <a:r>
              <a:rPr lang="en-US" dirty="0" smtClean="0"/>
              <a:t>)-1, just append a 1</a:t>
            </a:r>
            <a:endParaRPr lang="en-US" dirty="0"/>
          </a:p>
        </p:txBody>
      </p:sp>
    </p:spTree>
    <p:extLst>
      <p:ext uri="{BB962C8B-B14F-4D97-AF65-F5344CB8AC3E}">
        <p14:creationId xmlns:p14="http://schemas.microsoft.com/office/powerpoint/2010/main" val="2268193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873747"/>
          </a:xfrm>
        </p:spPr>
        <p:txBody>
          <a:bodyPr>
            <a:normAutofit lnSpcReduction="10000"/>
          </a:bodyPr>
          <a:lstStyle/>
          <a:p>
            <a:pPr algn="ctr"/>
            <a:r>
              <a:rPr lang="en-US" sz="4000" b="1" dirty="0" smtClean="0">
                <a:solidFill>
                  <a:srgbClr val="000000"/>
                </a:solidFill>
              </a:rPr>
              <a:t>Cipher Modes</a:t>
            </a:r>
            <a:br>
              <a:rPr lang="en-US" sz="4000" b="1" dirty="0" smtClean="0">
                <a:solidFill>
                  <a:srgbClr val="000000"/>
                </a:solidFill>
              </a:rPr>
            </a:br>
            <a:endParaRPr lang="en-US" sz="4000" b="1" dirty="0" smtClean="0">
              <a:solidFill>
                <a:srgbClr val="000000"/>
              </a:solidFill>
            </a:endParaRPr>
          </a:p>
          <a:p>
            <a:pPr marL="457200" indent="-457200">
              <a:buFont typeface="Arial"/>
              <a:buChar char="•"/>
            </a:pPr>
            <a:r>
              <a:rPr lang="en-US" sz="2600" dirty="0" smtClean="0"/>
              <a:t>We know how to encrypt one block, but what about </a:t>
            </a:r>
            <a:r>
              <a:rPr lang="en-US" sz="2600" dirty="0" err="1" smtClean="0"/>
              <a:t>multiblock</a:t>
            </a:r>
            <a:r>
              <a:rPr lang="en-US" sz="2600" dirty="0" smtClean="0"/>
              <a:t> messages?</a:t>
            </a:r>
          </a:p>
          <a:p>
            <a:pPr marL="457200" indent="-457200">
              <a:buFont typeface="Arial"/>
              <a:buChar char="•"/>
            </a:pPr>
            <a:endParaRPr lang="en-US" sz="2600" dirty="0" smtClean="0"/>
          </a:p>
          <a:p>
            <a:pPr marL="457200" indent="-457200">
              <a:spcBef>
                <a:spcPts val="600"/>
              </a:spcBef>
              <a:buFont typeface="Arial"/>
              <a:buChar char="•"/>
            </a:pPr>
            <a:r>
              <a:rPr lang="en-US" sz="2600" dirty="0" smtClean="0"/>
              <a:t>Different methods, called “cipher modes”</a:t>
            </a:r>
          </a:p>
          <a:p>
            <a:pPr marL="457200" indent="-457200">
              <a:buFont typeface="Arial"/>
              <a:buChar char="•"/>
            </a:pPr>
            <a:r>
              <a:rPr lang="en-US" sz="2600" dirty="0" smtClean="0"/>
              <a:t>Straightforward (but bad) approach:</a:t>
            </a:r>
            <a:br>
              <a:rPr lang="en-US" sz="2600" dirty="0" smtClean="0"/>
            </a:br>
            <a:r>
              <a:rPr lang="en-US" sz="3000" b="1" dirty="0" smtClean="0">
                <a:solidFill>
                  <a:schemeClr val="accent1"/>
                </a:solidFill>
              </a:rPr>
              <a:t>ECB mode </a:t>
            </a:r>
            <a:r>
              <a:rPr lang="en-US" sz="3000" dirty="0" smtClean="0"/>
              <a:t>(</a:t>
            </a:r>
            <a:r>
              <a:rPr lang="en-US" sz="3000" b="1" dirty="0" smtClean="0"/>
              <a:t>encrypted codebook</a:t>
            </a:r>
            <a:r>
              <a:rPr lang="en-US" sz="3000" dirty="0" smtClean="0"/>
              <a:t>)</a:t>
            </a:r>
            <a:endParaRPr lang="en-US" sz="3000" b="1" dirty="0" smtClean="0">
              <a:solidFill>
                <a:schemeClr val="accent1"/>
              </a:solidFill>
            </a:endParaRPr>
          </a:p>
          <a:p>
            <a:pPr lvl="1"/>
            <a:r>
              <a:rPr lang="en-US" sz="2600" dirty="0" smtClean="0"/>
              <a:t>Just encrypt each block independently</a:t>
            </a:r>
          </a:p>
          <a:p>
            <a:pPr lvl="1"/>
            <a:r>
              <a:rPr lang="en-US" sz="2600" b="1" dirty="0" err="1" smtClean="0"/>
              <a:t>C</a:t>
            </a:r>
            <a:r>
              <a:rPr lang="en-US" sz="2600" b="1" baseline="-25000" dirty="0" err="1" smtClean="0"/>
              <a:t>i</a:t>
            </a:r>
            <a:r>
              <a:rPr lang="en-US" sz="2600" dirty="0" smtClean="0"/>
              <a:t> := </a:t>
            </a:r>
            <a:r>
              <a:rPr lang="en-US" sz="2600" b="1" i="1" dirty="0" err="1" smtClean="0"/>
              <a:t>E</a:t>
            </a:r>
            <a:r>
              <a:rPr lang="en-US" sz="2600" b="1" baseline="-25000" dirty="0" err="1" smtClean="0"/>
              <a:t>k</a:t>
            </a:r>
            <a:r>
              <a:rPr lang="en-US" sz="2600" dirty="0" smtClean="0"/>
              <a:t>(</a:t>
            </a:r>
            <a:r>
              <a:rPr lang="en-US" sz="2600" b="1" dirty="0" smtClean="0"/>
              <a:t>P</a:t>
            </a:r>
            <a:r>
              <a:rPr lang="en-US" sz="2600" b="1" baseline="-25000" dirty="0" smtClean="0"/>
              <a:t>i</a:t>
            </a:r>
            <a:r>
              <a:rPr lang="en-US" sz="2600" dirty="0" smtClean="0"/>
              <a:t>)</a:t>
            </a:r>
          </a:p>
          <a:p>
            <a:pPr marL="0" lvl="1" indent="0">
              <a:spcBef>
                <a:spcPts val="1200"/>
              </a:spcBef>
              <a:buNone/>
            </a:pPr>
            <a:r>
              <a:rPr lang="en-US" sz="2400" dirty="0" smtClean="0">
                <a:solidFill>
                  <a:schemeClr val="accent5"/>
                </a:solidFill>
              </a:rPr>
              <a:t>[Disadvantages?]</a:t>
            </a:r>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a:p>
            <a:pPr marL="0" lvl="1" indent="0">
              <a:spcBef>
                <a:spcPts val="1800"/>
              </a:spcBef>
              <a:buNone/>
            </a:pPr>
            <a:endParaRPr lang="en-US" dirty="0" smtClean="0"/>
          </a:p>
        </p:txBody>
      </p:sp>
    </p:spTree>
    <p:extLst>
      <p:ext uri="{BB962C8B-B14F-4D97-AF65-F5344CB8AC3E}">
        <p14:creationId xmlns:p14="http://schemas.microsoft.com/office/powerpoint/2010/main" val="246149125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Electronic </a:t>
            </a:r>
            <a:r>
              <a:rPr lang="en-US" dirty="0" err="1" smtClean="0"/>
              <a:t>CodeBook</a:t>
            </a:r>
            <a:r>
              <a:rPr lang="en-US" dirty="0" smtClean="0"/>
              <a:t> (ECB</a:t>
            </a:r>
            <a:r>
              <a:rPr lang="en-US" dirty="0"/>
              <a:t>) </a:t>
            </a:r>
            <a:r>
              <a:rPr lang="en-US" dirty="0" smtClean="0"/>
              <a:t>— insecure</a:t>
            </a:r>
            <a:endParaRPr lang="en-US" dirty="0"/>
          </a:p>
        </p:txBody>
      </p:sp>
      <p:pic>
        <p:nvPicPr>
          <p:cNvPr id="13314" name="Picture 2" descr="ECB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2133600"/>
            <a:ext cx="9144000" cy="398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86011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ECB: 	identical input </a:t>
            </a:r>
            <a:r>
              <a:rPr lang="en-US" dirty="0"/>
              <a:t>blocks </a:t>
            </a:r>
            <a:r>
              <a:rPr lang="en-US" dirty="0" smtClean="0"/>
              <a:t/>
            </a:r>
            <a:br>
              <a:rPr lang="en-US" dirty="0" smtClean="0"/>
            </a:br>
            <a:r>
              <a:rPr lang="en-US" dirty="0" smtClean="0"/>
              <a:t>    ➡ 	identical </a:t>
            </a:r>
            <a:r>
              <a:rPr lang="en-US" dirty="0"/>
              <a:t>output blocks</a:t>
            </a:r>
          </a:p>
        </p:txBody>
      </p:sp>
      <p:pic>
        <p:nvPicPr>
          <p:cNvPr id="14338" name="Picture 2" descr="http://bobnalice.files.wordpress.com/2009/02/tux.jpg?w=700"/>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257175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http://bobnalice.files.wordpress.com/2009/02/tux_ecb.jpg?w=700"/>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914900" y="2743202"/>
            <a:ext cx="1400175" cy="2057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35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fade">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40"/>
                                        </p:tgtEl>
                                        <p:attrNameLst>
                                          <p:attrName>style.visibility</p:attrName>
                                        </p:attrNameLst>
                                      </p:cBhvr>
                                      <p:to>
                                        <p:strVal val="visible"/>
                                      </p:to>
                                    </p:set>
                                    <p:animEffect transition="in" filter="fade">
                                      <p:cBhvr>
                                        <p:cTn id="12" dur="500"/>
                                        <p:tgtEl>
                                          <p:spTgt spid="14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5543551"/>
          </a:xfrm>
        </p:spPr>
        <p:txBody>
          <a:bodyPr>
            <a:normAutofit fontScale="77500" lnSpcReduction="20000"/>
          </a:bodyPr>
          <a:lstStyle/>
          <a:p>
            <a:r>
              <a:rPr lang="en-US" b="1" dirty="0" smtClean="0"/>
              <a:t>Review</a:t>
            </a:r>
          </a:p>
          <a:p>
            <a:pPr marL="285750" lvl="1">
              <a:spcBef>
                <a:spcPts val="1800"/>
              </a:spcBef>
              <a:buNone/>
            </a:pPr>
            <a:r>
              <a:rPr lang="en-US" dirty="0" smtClean="0"/>
              <a:t>Problem: </a:t>
            </a:r>
            <a:br>
              <a:rPr lang="en-US" dirty="0" smtClean="0"/>
            </a:br>
            <a:r>
              <a:rPr lang="en-US" b="1" dirty="0" smtClean="0"/>
              <a:t>Integrity</a:t>
            </a:r>
            <a:r>
              <a:rPr lang="en-US" dirty="0" smtClean="0"/>
              <a:t> of message from Alice to Bob over an untrusted channel</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Random function</a:t>
            </a:r>
          </a:p>
          <a:p>
            <a:pPr marL="285750" lvl="1">
              <a:spcBef>
                <a:spcPts val="1800"/>
              </a:spcBef>
              <a:buNone/>
            </a:pPr>
            <a:r>
              <a:rPr lang="en-US" dirty="0" smtClean="0"/>
              <a:t>Practical solution: </a:t>
            </a:r>
          </a:p>
          <a:p>
            <a:pPr marL="285750" lvl="1">
              <a:spcBef>
                <a:spcPts val="1800"/>
              </a:spcBef>
              <a:buNone/>
            </a:pPr>
            <a:endParaRPr lang="en-US" dirty="0" smtClean="0"/>
          </a:p>
          <a:p>
            <a:pPr marL="285750" lvl="1">
              <a:spcBef>
                <a:spcPts val="1800"/>
              </a:spcBef>
              <a:buNone/>
            </a:pPr>
            <a:r>
              <a:rPr lang="en-US" dirty="0" smtClean="0"/>
              <a:t/>
            </a:r>
            <a:br>
              <a:rPr lang="en-US" dirty="0" smtClean="0"/>
            </a:br>
            <a:r>
              <a:rPr lang="en-US" dirty="0" smtClean="0"/>
              <a:t/>
            </a:r>
            <a:br>
              <a:rPr lang="en-US" dirty="0" smtClean="0"/>
            </a:br>
            <a:r>
              <a:rPr lang="en-US" dirty="0" smtClean="0"/>
              <a:t>(Hash-based) MAC</a:t>
            </a:r>
            <a:br>
              <a:rPr lang="en-US" dirty="0" smtClean="0"/>
            </a:br>
            <a:r>
              <a:rPr lang="en-US" sz="2600" b="1" i="1" dirty="0" err="1" smtClean="0"/>
              <a:t>f</a:t>
            </a:r>
            <a:r>
              <a:rPr lang="en-US" sz="2600" b="1" baseline="-25000" dirty="0" err="1" smtClean="0"/>
              <a:t>k</a:t>
            </a:r>
            <a:r>
              <a:rPr lang="en-US" sz="2600" dirty="0" smtClean="0"/>
              <a:t> is (we hope!) indistinguishable in practice from a random function, unless you know </a:t>
            </a:r>
            <a:r>
              <a:rPr lang="en-US" sz="2600" b="1" dirty="0" smtClean="0"/>
              <a:t>k</a:t>
            </a:r>
          </a:p>
          <a:p>
            <a:pPr>
              <a:spcBef>
                <a:spcPts val="4200"/>
              </a:spcBef>
            </a:pPr>
            <a:endParaRPr lang="en-US" sz="2400" dirty="0" smtClean="0"/>
          </a:p>
        </p:txBody>
      </p:sp>
      <p:grpSp>
        <p:nvGrpSpPr>
          <p:cNvPr id="16" name="Group 15"/>
          <p:cNvGrpSpPr/>
          <p:nvPr/>
        </p:nvGrpSpPr>
        <p:grpSpPr>
          <a:xfrm>
            <a:off x="914400" y="3657600"/>
            <a:ext cx="7721600" cy="940832"/>
            <a:chOff x="685800" y="4812268"/>
            <a:chExt cx="5791200" cy="1254442"/>
          </a:xfrm>
        </p:grpSpPr>
        <p:grpSp>
          <p:nvGrpSpPr>
            <p:cNvPr id="3" name="Group 2"/>
            <p:cNvGrpSpPr/>
            <p:nvPr/>
          </p:nvGrpSpPr>
          <p:grpSpPr>
            <a:xfrm>
              <a:off x="685800" y="4876800"/>
              <a:ext cx="5791200" cy="1189910"/>
              <a:chOff x="990600" y="1588532"/>
              <a:chExt cx="5791200" cy="1189910"/>
            </a:xfrm>
          </p:grpSpPr>
          <p:sp>
            <p:nvSpPr>
              <p:cNvPr id="4" name="TextBox 3"/>
              <p:cNvSpPr txBox="1"/>
              <p:nvPr/>
            </p:nvSpPr>
            <p:spPr>
              <a:xfrm>
                <a:off x="1905000" y="2286000"/>
                <a:ext cx="3962400" cy="49244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5" name="TextBox 4"/>
              <p:cNvSpPr txBox="1"/>
              <p:nvPr/>
            </p:nvSpPr>
            <p:spPr>
              <a:xfrm>
                <a:off x="1828800" y="1600200"/>
                <a:ext cx="1010405" cy="492442"/>
              </a:xfrm>
              <a:prstGeom prst="rect">
                <a:avLst/>
              </a:prstGeom>
              <a:noFill/>
            </p:spPr>
            <p:txBody>
              <a:bodyPr wrap="none" rtlCol="0">
                <a:spAutoFit/>
              </a:bodyPr>
              <a:lstStyle/>
              <a:p>
                <a:r>
                  <a:rPr lang="en-US" b="1" dirty="0" smtClean="0"/>
                  <a:t>m</a:t>
                </a:r>
                <a:r>
                  <a:rPr lang="en-US" dirty="0" smtClean="0"/>
                  <a:t>, </a:t>
                </a:r>
                <a:r>
                  <a:rPr lang="en-US" b="1" dirty="0" smtClean="0"/>
                  <a:t>v </a:t>
                </a:r>
                <a:r>
                  <a:rPr lang="en-US" dirty="0" smtClean="0"/>
                  <a:t>:=</a:t>
                </a:r>
                <a:r>
                  <a:rPr lang="en-US" b="1" dirty="0" smtClean="0"/>
                  <a:t> </a:t>
                </a:r>
                <a:r>
                  <a:rPr lang="en-US" b="1" i="1" dirty="0" smtClean="0"/>
                  <a:t>f</a:t>
                </a:r>
                <a:r>
                  <a:rPr lang="en-US" b="1" baseline="-25000" dirty="0" smtClean="0"/>
                  <a:t>k</a:t>
                </a:r>
                <a:r>
                  <a:rPr lang="en-US" dirty="0" smtClean="0"/>
                  <a:t>(</a:t>
                </a:r>
                <a:r>
                  <a:rPr lang="en-US" b="1" dirty="0" smtClean="0"/>
                  <a:t>m</a:t>
                </a:r>
                <a:r>
                  <a:rPr lang="en-US" dirty="0" smtClean="0"/>
                  <a:t>)</a:t>
                </a:r>
                <a:endParaRPr lang="en-US" dirty="0"/>
              </a:p>
            </p:txBody>
          </p:sp>
          <p:sp>
            <p:nvSpPr>
              <p:cNvPr id="6" name="Rectangle 5"/>
              <p:cNvSpPr/>
              <p:nvPr/>
            </p:nvSpPr>
            <p:spPr>
              <a:xfrm>
                <a:off x="60045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stCxn id="10" idx="3"/>
                <a:endCxn id="11" idx="1"/>
              </p:cNvCxnSpPr>
              <p:nvPr/>
            </p:nvCxnSpPr>
            <p:spPr>
              <a:xfrm>
                <a:off x="1752600" y="1963670"/>
                <a:ext cx="1463040" cy="586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a:endCxn id="6" idx="1"/>
              </p:cNvCxnSpPr>
              <p:nvPr/>
            </p:nvCxnSpPr>
            <p:spPr>
              <a:xfrm flipV="1">
                <a:off x="4191000" y="1963670"/>
                <a:ext cx="1813560" cy="586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56747" y="1600200"/>
                <a:ext cx="1155633" cy="492442"/>
              </a:xfrm>
              <a:prstGeom prst="rect">
                <a:avLst/>
              </a:prstGeom>
              <a:noFill/>
            </p:spPr>
            <p:txBody>
              <a:bodyPr wrap="none" rtlCol="0">
                <a:spAutoFit/>
              </a:bodyPr>
              <a:lstStyle/>
              <a:p>
                <a:pPr algn="ctr"/>
                <a:r>
                  <a:rPr lang="en-US" b="1" dirty="0" smtClean="0"/>
                  <a:t>m′</a:t>
                </a:r>
                <a:r>
                  <a:rPr lang="en-US" dirty="0" smtClean="0"/>
                  <a:t>, </a:t>
                </a:r>
                <a:r>
                  <a:rPr lang="en-US" b="1" dirty="0" smtClean="0"/>
                  <a:t>v′ </a:t>
                </a:r>
                <a:r>
                  <a:rPr lang="en-US" dirty="0" smtClean="0"/>
                  <a:t>=?</a:t>
                </a:r>
                <a:r>
                  <a:rPr lang="en-US" b="1" dirty="0" smtClean="0"/>
                  <a:t> </a:t>
                </a:r>
                <a:r>
                  <a:rPr lang="en-US" b="1" i="1" dirty="0" err="1" smtClean="0"/>
                  <a:t>f</a:t>
                </a:r>
                <a:r>
                  <a:rPr lang="en-US" b="1" baseline="-25000" dirty="0" err="1" smtClean="0"/>
                  <a:t>k</a:t>
                </a:r>
                <a:r>
                  <a:rPr lang="en-US" dirty="0" smtClean="0"/>
                  <a:t>(</a:t>
                </a:r>
                <a:r>
                  <a:rPr lang="en-US" b="1" dirty="0" smtClean="0"/>
                  <a:t>m′</a:t>
                </a:r>
                <a:r>
                  <a:rPr lang="en-US" dirty="0" smtClean="0"/>
                  <a:t>)</a:t>
                </a:r>
                <a:endParaRPr lang="en-US" b="1" dirty="0"/>
              </a:p>
            </p:txBody>
          </p:sp>
          <p:sp>
            <p:nvSpPr>
              <p:cNvPr id="10" name="Rectangle 9"/>
              <p:cNvSpPr/>
              <p:nvPr/>
            </p:nvSpPr>
            <p:spPr>
              <a:xfrm>
                <a:off x="9906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11" name="Rectangle 10"/>
              <p:cNvSpPr/>
              <p:nvPr/>
            </p:nvSpPr>
            <p:spPr>
              <a:xfrm>
                <a:off x="3215640" y="1740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grpSp>
        <p:sp>
          <p:nvSpPr>
            <p:cNvPr id="14" name="TextBox 13"/>
            <p:cNvSpPr txBox="1"/>
            <p:nvPr/>
          </p:nvSpPr>
          <p:spPr>
            <a:xfrm>
              <a:off x="685800" y="4812268"/>
              <a:ext cx="221596" cy="492442"/>
            </a:xfrm>
            <a:prstGeom prst="rect">
              <a:avLst/>
            </a:prstGeom>
            <a:noFill/>
          </p:spPr>
          <p:txBody>
            <a:bodyPr wrap="none" rtlCol="0">
              <a:spAutoFit/>
            </a:bodyPr>
            <a:lstStyle/>
            <a:p>
              <a:r>
                <a:rPr lang="en-US" b="1" dirty="0" smtClean="0"/>
                <a:t>k</a:t>
              </a:r>
              <a:endParaRPr lang="en-US" b="1" dirty="0"/>
            </a:p>
          </p:txBody>
        </p:sp>
        <p:sp>
          <p:nvSpPr>
            <p:cNvPr id="15" name="TextBox 14"/>
            <p:cNvSpPr txBox="1"/>
            <p:nvPr/>
          </p:nvSpPr>
          <p:spPr>
            <a:xfrm>
              <a:off x="6181726" y="4812268"/>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1259330742"/>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600" dirty="0" smtClean="0"/>
              <a:t>Better (and common): </a:t>
            </a:r>
            <a:br>
              <a:rPr lang="en-US" sz="2600" dirty="0" smtClean="0"/>
            </a:br>
            <a:r>
              <a:rPr lang="en-US" sz="3000" b="1" dirty="0" smtClean="0">
                <a:solidFill>
                  <a:schemeClr val="accent1"/>
                </a:solidFill>
              </a:rPr>
              <a:t>CBC mode</a:t>
            </a:r>
            <a:r>
              <a:rPr lang="en-US" sz="3000" dirty="0" smtClean="0"/>
              <a:t> (</a:t>
            </a:r>
            <a:r>
              <a:rPr lang="en-US" sz="3000" b="1" dirty="0" smtClean="0"/>
              <a:t>cipher-block chaining</a:t>
            </a:r>
            <a:r>
              <a:rPr lang="en-US" sz="3000" dirty="0" smtClean="0"/>
              <a:t>)</a:t>
            </a:r>
          </a:p>
          <a:p>
            <a:r>
              <a:rPr lang="en-US" sz="3000" i="1" dirty="0" smtClean="0"/>
              <a:t>Simple-CBC</a:t>
            </a:r>
            <a:r>
              <a:rPr lang="en-US" sz="3000" dirty="0" smtClean="0"/>
              <a:t>  (for illustration only)</a:t>
            </a:r>
          </a:p>
          <a:p>
            <a:pPr lvl="1">
              <a:buNone/>
            </a:pPr>
            <a:r>
              <a:rPr lang="en-US" dirty="0" smtClean="0"/>
              <a:t>For each block </a:t>
            </a:r>
            <a:r>
              <a:rPr lang="en-US" b="1" dirty="0" smtClean="0"/>
              <a:t>P</a:t>
            </a:r>
            <a:r>
              <a:rPr lang="en-US" b="1" baseline="-25000" dirty="0" smtClean="0"/>
              <a:t>i</a:t>
            </a:r>
            <a:r>
              <a:rPr lang="en-US" dirty="0" smtClean="0"/>
              <a:t>:</a:t>
            </a:r>
          </a:p>
          <a:p>
            <a:pPr lvl="1">
              <a:buNone/>
            </a:pPr>
            <a:r>
              <a:rPr lang="en-US" dirty="0" smtClean="0"/>
              <a:t>	1. Generate random block </a:t>
            </a:r>
            <a:r>
              <a:rPr lang="en-US" b="1" dirty="0" err="1" smtClean="0"/>
              <a:t>R</a:t>
            </a:r>
            <a:r>
              <a:rPr lang="en-US" b="1" baseline="-25000" dirty="0" err="1" smtClean="0"/>
              <a:t>i</a:t>
            </a:r>
            <a:endParaRPr lang="en-US" b="1" dirty="0" smtClean="0"/>
          </a:p>
          <a:p>
            <a:pPr lvl="1">
              <a:buNone/>
            </a:pPr>
            <a:r>
              <a:rPr lang="en-US" dirty="0" smtClean="0"/>
              <a:t>	2. </a:t>
            </a:r>
            <a:r>
              <a:rPr lang="en-US" b="1" dirty="0" err="1" smtClean="0"/>
              <a:t>C</a:t>
            </a:r>
            <a:r>
              <a:rPr lang="en-US" b="1" baseline="-25000" dirty="0" err="1" smtClean="0"/>
              <a:t>i</a:t>
            </a:r>
            <a:r>
              <a:rPr lang="en-US" dirty="0" smtClean="0"/>
              <a:t> := (</a:t>
            </a:r>
            <a:r>
              <a:rPr lang="en-US" b="1" dirty="0" err="1" smtClean="0"/>
              <a:t>R</a:t>
            </a:r>
            <a:r>
              <a:rPr lang="en-US" b="1" baseline="-25000" dirty="0" err="1" smtClean="0"/>
              <a:t>i</a:t>
            </a:r>
            <a:r>
              <a:rPr lang="en-US" dirty="0" smtClean="0"/>
              <a:t> || </a:t>
            </a:r>
            <a:r>
              <a:rPr lang="en-US" b="1" i="1" dirty="0" err="1" smtClean="0"/>
              <a:t>E</a:t>
            </a:r>
            <a:r>
              <a:rPr lang="en-US" b="1" baseline="-25000" dirty="0" err="1" smtClean="0"/>
              <a:t>k</a:t>
            </a:r>
            <a:r>
              <a:rPr lang="en-US" dirty="0" smtClean="0"/>
              <a:t>(</a:t>
            </a:r>
            <a:r>
              <a:rPr lang="en-US" b="1" dirty="0" smtClean="0"/>
              <a:t>P</a:t>
            </a:r>
            <a:r>
              <a:rPr lang="en-US" b="1" baseline="-25000" dirty="0" smtClean="0"/>
              <a:t>i</a:t>
            </a:r>
            <a:r>
              <a:rPr lang="en-US" dirty="0" smtClean="0"/>
              <a:t> xor </a:t>
            </a:r>
            <a:r>
              <a:rPr lang="en-US" b="1" dirty="0" err="1" smtClean="0"/>
              <a:t>R</a:t>
            </a:r>
            <a:r>
              <a:rPr lang="en-US" b="1" baseline="-25000" dirty="0" err="1" smtClean="0"/>
              <a:t>i</a:t>
            </a:r>
            <a:r>
              <a:rPr lang="en-US" dirty="0" smtClean="0"/>
              <a:t>))</a:t>
            </a:r>
          </a:p>
          <a:p>
            <a:pPr lvl="1">
              <a:spcBef>
                <a:spcPts val="1200"/>
              </a:spcBef>
              <a:buNone/>
            </a:pPr>
            <a:r>
              <a:rPr lang="en-US" dirty="0" smtClean="0">
                <a:solidFill>
                  <a:schemeClr val="accent5"/>
                </a:solidFill>
              </a:rPr>
              <a:t>[Pros and cons?]</a:t>
            </a:r>
          </a:p>
        </p:txBody>
      </p:sp>
    </p:spTree>
    <p:extLst>
      <p:ext uri="{BB962C8B-B14F-4D97-AF65-F5344CB8AC3E}">
        <p14:creationId xmlns:p14="http://schemas.microsoft.com/office/powerpoint/2010/main" val="1039592326"/>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Cipher Block Chaining Mode (CBC)</a:t>
            </a:r>
            <a:endParaRPr lang="en-US" dirty="0"/>
          </a:p>
        </p:txBody>
      </p:sp>
      <p:pic>
        <p:nvPicPr>
          <p:cNvPr id="15362" name="Picture 2" descr="CBC encryption.svg"/>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0" y="1295400"/>
            <a:ext cx="9190373" cy="416662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2900" y="5656305"/>
            <a:ext cx="8515350" cy="838200"/>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800" dirty="0" smtClean="0">
                <a:latin typeface="Lucida Sans" panose="020B0602030504020204" pitchFamily="34" charset="0"/>
              </a:rPr>
              <a:t>Unlike hash functions, </a:t>
            </a:r>
            <a:br>
              <a:rPr lang="en-US" sz="2800" dirty="0" smtClean="0">
                <a:latin typeface="Lucida Sans" panose="020B0602030504020204" pitchFamily="34" charset="0"/>
              </a:rPr>
            </a:br>
            <a:r>
              <a:rPr lang="en-US" sz="2800" dirty="0" smtClean="0">
                <a:latin typeface="Lucida Sans" panose="020B0602030504020204" pitchFamily="34" charset="0"/>
              </a:rPr>
              <a:t>IV must be picked randomly for each </a:t>
            </a:r>
            <a:r>
              <a:rPr lang="en-US" sz="2800" dirty="0" err="1" smtClean="0">
                <a:latin typeface="Lucida Sans" panose="020B0602030504020204" pitchFamily="34" charset="0"/>
              </a:rPr>
              <a:t>msg</a:t>
            </a:r>
            <a:endParaRPr lang="en-US" sz="2800" dirty="0" smtClean="0">
              <a:latin typeface="Lucida Sans" panose="020B0602030504020204" pitchFamily="34" charset="0"/>
            </a:endParaRPr>
          </a:p>
        </p:txBody>
      </p:sp>
    </p:spTree>
    <p:extLst>
      <p:ext uri="{BB962C8B-B14F-4D97-AF65-F5344CB8AC3E}">
        <p14:creationId xmlns:p14="http://schemas.microsoft.com/office/powerpoint/2010/main" val="29840103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i="1" dirty="0" smtClean="0"/>
              <a:t>Assumption we’ve been making so far:</a:t>
            </a:r>
            <a:br>
              <a:rPr lang="en-US" sz="2400" i="1" dirty="0" smtClean="0"/>
            </a:br>
            <a:r>
              <a:rPr lang="en-US" sz="2800" dirty="0" smtClean="0"/>
              <a:t>Alice and Bob shared a secret key in advance.</a:t>
            </a:r>
          </a:p>
          <a:p>
            <a:r>
              <a:rPr lang="en-US" sz="2800" b="1" dirty="0" smtClean="0"/>
              <a:t>Amazing fact:</a:t>
            </a:r>
            <a:br>
              <a:rPr lang="en-US" sz="2800" b="1" dirty="0" smtClean="0"/>
            </a:br>
            <a:r>
              <a:rPr lang="en-US" sz="2800" dirty="0" smtClean="0"/>
              <a:t>Alice and Bob can have a </a:t>
            </a:r>
            <a:r>
              <a:rPr lang="en-US" sz="2800" u="sng" dirty="0" smtClean="0"/>
              <a:t>public</a:t>
            </a:r>
            <a:r>
              <a:rPr lang="en-US" sz="2800" dirty="0" smtClean="0"/>
              <a:t> conversation to derive a shared key</a:t>
            </a:r>
            <a:r>
              <a:rPr lang="en-US" sz="2800" dirty="0"/>
              <a:t>!</a:t>
            </a:r>
            <a:endParaRPr lang="en-US" sz="2800" dirty="0" smtClean="0"/>
          </a:p>
        </p:txBody>
      </p:sp>
    </p:spTree>
    <p:extLst>
      <p:ext uri="{BB962C8B-B14F-4D97-AF65-F5344CB8AC3E}">
        <p14:creationId xmlns:p14="http://schemas.microsoft.com/office/powerpoint/2010/main" val="25564192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4055196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5143500" y="762001"/>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MAC</a:t>
            </a:r>
            <a:endParaRPr lang="en-US" dirty="0">
              <a:latin typeface="Lucida Sans" panose="020B0602030504020204" pitchFamily="34" charset="0"/>
            </a:endParaRPr>
          </a:p>
        </p:txBody>
      </p:sp>
      <p:sp>
        <p:nvSpPr>
          <p:cNvPr id="18" name="Rectangle 17"/>
          <p:cNvSpPr/>
          <p:nvPr/>
        </p:nvSpPr>
        <p:spPr>
          <a:xfrm>
            <a:off x="2914650" y="7620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PRF</a:t>
            </a:r>
            <a:endParaRPr lang="en-US" dirty="0">
              <a:latin typeface="Lucida Sans" panose="020B0602030504020204" pitchFamily="34" charset="0"/>
            </a:endParaRPr>
          </a:p>
        </p:txBody>
      </p:sp>
      <p:cxnSp>
        <p:nvCxnSpPr>
          <p:cNvPr id="20" name="Straight Arrow Connector 19"/>
          <p:cNvCxnSpPr>
            <a:stCxn id="21" idx="3"/>
            <a:endCxn id="18" idx="1"/>
          </p:cNvCxnSpPr>
          <p:nvPr/>
        </p:nvCxnSpPr>
        <p:spPr>
          <a:xfrm>
            <a:off x="1771650" y="1066801"/>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5800" y="762000"/>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HMAC</a:t>
            </a:r>
            <a:endParaRPr lang="en-US" dirty="0">
              <a:latin typeface="Lucida Sans" panose="020B0602030504020204" pitchFamily="34" charset="0"/>
            </a:endParaRPr>
          </a:p>
        </p:txBody>
      </p:sp>
      <p:sp>
        <p:nvSpPr>
          <p:cNvPr id="26" name="Rectangle 25"/>
          <p:cNvSpPr/>
          <p:nvPr/>
        </p:nvSpPr>
        <p:spPr>
          <a:xfrm>
            <a:off x="6858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Lucida Sans" panose="020B0602030504020204" pitchFamily="34" charset="0"/>
              </a:rPr>
              <a:t>Hash function</a:t>
            </a:r>
            <a:endParaRPr lang="en-US" sz="1600" dirty="0">
              <a:latin typeface="Lucida Sans" panose="020B0602030504020204" pitchFamily="34" charset="0"/>
            </a:endParaRPr>
          </a:p>
        </p:txBody>
      </p:sp>
      <p:cxnSp>
        <p:nvCxnSpPr>
          <p:cNvPr id="27" name="Straight Arrow Connector 26"/>
          <p:cNvCxnSpPr>
            <a:stCxn id="26" idx="0"/>
            <a:endCxn id="21" idx="2"/>
          </p:cNvCxnSpPr>
          <p:nvPr/>
        </p:nvCxnSpPr>
        <p:spPr>
          <a:xfrm flipV="1">
            <a:off x="1228725" y="1371600"/>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685800" y="3657602"/>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Lucida Sans" panose="020B0602030504020204" pitchFamily="34" charset="0"/>
              </a:rPr>
              <a:t>Merkle-Damgard</a:t>
            </a:r>
            <a:endParaRPr lang="en-US" sz="1400" dirty="0">
              <a:latin typeface="Lucida Sans" panose="020B0602030504020204" pitchFamily="34" charset="0"/>
            </a:endParaRPr>
          </a:p>
        </p:txBody>
      </p:sp>
      <p:cxnSp>
        <p:nvCxnSpPr>
          <p:cNvPr id="31" name="Straight Arrow Connector 30"/>
          <p:cNvCxnSpPr>
            <a:stCxn id="30" idx="0"/>
            <a:endCxn id="26" idx="2"/>
          </p:cNvCxnSpPr>
          <p:nvPr/>
        </p:nvCxnSpPr>
        <p:spPr>
          <a:xfrm flipV="1">
            <a:off x="1228725" y="2819401"/>
            <a:ext cx="0"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681404" y="5105403"/>
            <a:ext cx="1085850" cy="609601"/>
          </a:xfrm>
          <a:prstGeom prst="rect">
            <a:avLst/>
          </a:prstGeom>
          <a:solidFill>
            <a:srgbClr val="E0E9F4"/>
          </a:solidFill>
          <a:ln>
            <a:solidFill>
              <a:schemeClr val="tx2">
                <a:lumMod val="40000"/>
                <a:lumOff val="6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Lucida Sans" panose="020B0602030504020204" pitchFamily="34" charset="0"/>
              </a:rPr>
              <a:t>Compr’n</a:t>
            </a:r>
            <a:r>
              <a:rPr lang="en-US" sz="1400" dirty="0" smtClean="0">
                <a:latin typeface="Lucida Sans" panose="020B0602030504020204" pitchFamily="34" charset="0"/>
              </a:rPr>
              <a:t> function</a:t>
            </a:r>
            <a:endParaRPr lang="en-US" sz="1400" dirty="0">
              <a:latin typeface="Lucida Sans" panose="020B0602030504020204" pitchFamily="34" charset="0"/>
            </a:endParaRPr>
          </a:p>
        </p:txBody>
      </p:sp>
      <p:cxnSp>
        <p:nvCxnSpPr>
          <p:cNvPr id="35" name="Straight Arrow Connector 34"/>
          <p:cNvCxnSpPr>
            <a:stCxn id="34" idx="0"/>
            <a:endCxn id="30" idx="2"/>
          </p:cNvCxnSpPr>
          <p:nvPr/>
        </p:nvCxnSpPr>
        <p:spPr>
          <a:xfrm flipV="1">
            <a:off x="1224328" y="4267202"/>
            <a:ext cx="4397" cy="8382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5143500" y="2209801"/>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latin typeface="Lucida Sans" panose="020B0602030504020204" pitchFamily="34" charset="0"/>
              </a:rPr>
              <a:t>PRG</a:t>
            </a:r>
            <a:endParaRPr lang="en-US" dirty="0">
              <a:latin typeface="Lucida Sans" panose="020B0602030504020204" pitchFamily="34" charset="0"/>
            </a:endParaRPr>
          </a:p>
        </p:txBody>
      </p:sp>
      <p:sp>
        <p:nvSpPr>
          <p:cNvPr id="49" name="Rectangle 48"/>
          <p:cNvSpPr/>
          <p:nvPr/>
        </p:nvSpPr>
        <p:spPr>
          <a:xfrm>
            <a:off x="7361360" y="22097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latin typeface="Lucida Sans" panose="020B0602030504020204" pitchFamily="34" charset="0"/>
              </a:rPr>
              <a:t>Key gen</a:t>
            </a:r>
            <a:endParaRPr lang="en-US" sz="1600" dirty="0">
              <a:latin typeface="Lucida Sans" panose="020B0602030504020204" pitchFamily="34" charset="0"/>
            </a:endParaRPr>
          </a:p>
        </p:txBody>
      </p:sp>
      <p:sp>
        <p:nvSpPr>
          <p:cNvPr id="50" name="Rectangle 49"/>
          <p:cNvSpPr/>
          <p:nvPr/>
        </p:nvSpPr>
        <p:spPr>
          <a:xfrm>
            <a:off x="7361360" y="3657599"/>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Stream cipher</a:t>
            </a:r>
            <a:endParaRPr lang="en-US" sz="1400" dirty="0">
              <a:latin typeface="Lucida Sans" panose="020B0602030504020204" pitchFamily="34" charset="0"/>
            </a:endParaRPr>
          </a:p>
        </p:txBody>
      </p:sp>
      <p:sp>
        <p:nvSpPr>
          <p:cNvPr id="52" name="Rectangle 51"/>
          <p:cNvSpPr/>
          <p:nvPr/>
        </p:nvSpPr>
        <p:spPr>
          <a:xfrm>
            <a:off x="2911646" y="2209798"/>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err="1" smtClean="0">
                <a:latin typeface="Lucida Sans" panose="020B0602030504020204" pitchFamily="34" charset="0"/>
              </a:rPr>
              <a:t>Feistel</a:t>
            </a:r>
            <a:r>
              <a:rPr lang="en-US" sz="1400" dirty="0" smtClean="0">
                <a:latin typeface="Lucida Sans" panose="020B0602030504020204" pitchFamily="34" charset="0"/>
              </a:rPr>
              <a:t> </a:t>
            </a:r>
            <a:r>
              <a:rPr lang="en-US" sz="1400" dirty="0" err="1" smtClean="0">
                <a:latin typeface="Lucida Sans" panose="020B0602030504020204" pitchFamily="34" charset="0"/>
              </a:rPr>
              <a:t>const’n</a:t>
            </a:r>
            <a:endParaRPr lang="en-US" sz="1400" dirty="0">
              <a:latin typeface="Lucida Sans" panose="020B0602030504020204" pitchFamily="34" charset="0"/>
            </a:endParaRPr>
          </a:p>
        </p:txBody>
      </p:sp>
      <p:sp>
        <p:nvSpPr>
          <p:cNvPr id="53" name="Rectangle 52"/>
          <p:cNvSpPr/>
          <p:nvPr/>
        </p:nvSpPr>
        <p:spPr>
          <a:xfrm>
            <a:off x="2917654" y="3657599"/>
            <a:ext cx="1085850" cy="609601"/>
          </a:xfrm>
          <a:prstGeom prst="rect">
            <a:avLst/>
          </a:prstGeom>
          <a:solidFill>
            <a:srgbClr val="E0E9F4"/>
          </a:solidFill>
          <a:ln>
            <a:solidFill>
              <a:schemeClr val="accent1">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PRP</a:t>
            </a:r>
            <a:endParaRPr lang="en-US" sz="1400" dirty="0">
              <a:latin typeface="Lucida Sans" panose="020B0602030504020204" pitchFamily="34" charset="0"/>
            </a:endParaRPr>
          </a:p>
        </p:txBody>
      </p:sp>
      <p:cxnSp>
        <p:nvCxnSpPr>
          <p:cNvPr id="57" name="Straight Arrow Connector 56"/>
          <p:cNvCxnSpPr>
            <a:stCxn id="18" idx="2"/>
            <a:endCxn id="52" idx="0"/>
          </p:cNvCxnSpPr>
          <p:nvPr/>
        </p:nvCxnSpPr>
        <p:spPr>
          <a:xfrm flipH="1">
            <a:off x="3454572" y="1371601"/>
            <a:ext cx="3004" cy="838196"/>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18" idx="3"/>
            <a:endCxn id="48" idx="1"/>
          </p:cNvCxnSpPr>
          <p:nvPr/>
        </p:nvCxnSpPr>
        <p:spPr>
          <a:xfrm>
            <a:off x="4000500" y="1066801"/>
            <a:ext cx="1143000" cy="144780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2" idx="2"/>
            <a:endCxn id="53" idx="0"/>
          </p:cNvCxnSpPr>
          <p:nvPr/>
        </p:nvCxnSpPr>
        <p:spPr>
          <a:xfrm>
            <a:off x="3454571" y="2819399"/>
            <a:ext cx="6008" cy="83820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8" idx="3"/>
            <a:endCxn id="50" idx="1"/>
          </p:cNvCxnSpPr>
          <p:nvPr/>
        </p:nvCxnSpPr>
        <p:spPr>
          <a:xfrm>
            <a:off x="6229350" y="2514602"/>
            <a:ext cx="1132010" cy="1447799"/>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67" name="Group 66"/>
          <p:cNvGrpSpPr/>
          <p:nvPr/>
        </p:nvGrpSpPr>
        <p:grpSpPr>
          <a:xfrm>
            <a:off x="4000500" y="609600"/>
            <a:ext cx="1143000" cy="457201"/>
            <a:chOff x="5334000" y="609600"/>
            <a:chExt cx="1524000" cy="457201"/>
          </a:xfrm>
        </p:grpSpPr>
        <p:cxnSp>
          <p:nvCxnSpPr>
            <p:cNvPr id="10" name="Straight Arrow Connector 9"/>
            <p:cNvCxnSpPr>
              <a:stCxn id="18" idx="3"/>
              <a:endCxn id="6" idx="1"/>
            </p:cNvCxnSpPr>
            <p:nvPr/>
          </p:nvCxnSpPr>
          <p:spPr>
            <a:xfrm>
              <a:off x="5334000" y="1066801"/>
              <a:ext cx="1524000" cy="0"/>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5912308" y="609600"/>
              <a:ext cx="440836" cy="369332"/>
            </a:xfrm>
            <a:prstGeom prst="rect">
              <a:avLst/>
            </a:prstGeom>
            <a:noFill/>
          </p:spPr>
          <p:txBody>
            <a:bodyPr wrap="none" rtlCol="0">
              <a:spAutoFit/>
            </a:bodyPr>
            <a:lstStyle/>
            <a:p>
              <a:r>
                <a:rPr lang="en-US" dirty="0" smtClean="0">
                  <a:latin typeface="Lucida Sans" panose="020B0602030504020204" pitchFamily="34" charset="0"/>
                </a:rPr>
                <a:t>=</a:t>
              </a:r>
              <a:endParaRPr lang="en-US" dirty="0">
                <a:latin typeface="Lucida Sans" panose="020B0602030504020204" pitchFamily="34" charset="0"/>
              </a:endParaRPr>
            </a:p>
          </p:txBody>
        </p:sp>
      </p:grpSp>
      <p:grpSp>
        <p:nvGrpSpPr>
          <p:cNvPr id="69" name="Group 68"/>
          <p:cNvGrpSpPr/>
          <p:nvPr/>
        </p:nvGrpSpPr>
        <p:grpSpPr>
          <a:xfrm>
            <a:off x="6229350" y="2067580"/>
            <a:ext cx="1132010" cy="447021"/>
            <a:chOff x="8305800" y="2067580"/>
            <a:chExt cx="1509346" cy="447021"/>
          </a:xfrm>
        </p:grpSpPr>
        <p:cxnSp>
          <p:nvCxnSpPr>
            <p:cNvPr id="61" name="Straight Arrow Connector 60"/>
            <p:cNvCxnSpPr>
              <a:stCxn id="48" idx="3"/>
              <a:endCxn id="49" idx="1"/>
            </p:cNvCxnSpPr>
            <p:nvPr/>
          </p:nvCxnSpPr>
          <p:spPr>
            <a:xfrm flipV="1">
              <a:off x="8305800" y="2514598"/>
              <a:ext cx="1509346" cy="3"/>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8891954" y="2067580"/>
              <a:ext cx="246221" cy="369332"/>
            </a:xfrm>
            <a:prstGeom prst="rect">
              <a:avLst/>
            </a:prstGeom>
            <a:noFill/>
          </p:spPr>
          <p:txBody>
            <a:bodyPr wrap="none" rtlCol="0">
              <a:spAutoFit/>
            </a:bodyPr>
            <a:lstStyle/>
            <a:p>
              <a:endParaRPr lang="en-US" dirty="0" smtClean="0">
                <a:latin typeface="Lucida Sans" panose="020B0602030504020204" pitchFamily="34" charset="0"/>
              </a:endParaRPr>
            </a:p>
          </p:txBody>
        </p:sp>
      </p:grpSp>
      <p:pic>
        <p:nvPicPr>
          <p:cNvPr id="70" name="Picture 6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598252" y="5495548"/>
            <a:ext cx="1657350" cy="987308"/>
          </a:xfrm>
          <a:prstGeom prst="rect">
            <a:avLst/>
          </a:prstGeom>
        </p:spPr>
      </p:pic>
      <p:pic>
        <p:nvPicPr>
          <p:cNvPr id="71" name="Picture 2"/>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5429251" y="5588728"/>
            <a:ext cx="1250156" cy="1269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71"/>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2114550" y="5724149"/>
            <a:ext cx="1228725" cy="876179"/>
          </a:xfrm>
          <a:prstGeom prst="rect">
            <a:avLst/>
          </a:prstGeom>
        </p:spPr>
      </p:pic>
      <p:sp>
        <p:nvSpPr>
          <p:cNvPr id="74" name="TextBox 73"/>
          <p:cNvSpPr txBox="1"/>
          <p:nvPr/>
        </p:nvSpPr>
        <p:spPr>
          <a:xfrm>
            <a:off x="7354505" y="761999"/>
            <a:ext cx="1101308" cy="461665"/>
          </a:xfrm>
          <a:prstGeom prst="rect">
            <a:avLst/>
          </a:prstGeom>
          <a:noFill/>
        </p:spPr>
        <p:txBody>
          <a:bodyPr wrap="none" rtlCol="0">
            <a:spAutoFit/>
          </a:bodyPr>
          <a:lstStyle/>
          <a:p>
            <a:pPr algn="ctr"/>
            <a:r>
              <a:rPr lang="en-US" sz="1200" dirty="0" smtClean="0">
                <a:latin typeface="Lucida Sans" panose="020B0602030504020204" pitchFamily="34" charset="0"/>
              </a:rPr>
              <a:t>True </a:t>
            </a:r>
          </a:p>
          <a:p>
            <a:pPr algn="ctr"/>
            <a:r>
              <a:rPr lang="en-US" sz="1200" dirty="0" smtClean="0">
                <a:latin typeface="Lucida Sans" panose="020B0602030504020204" pitchFamily="34" charset="0"/>
              </a:rPr>
              <a:t>randomness</a:t>
            </a:r>
          </a:p>
        </p:txBody>
      </p:sp>
      <p:cxnSp>
        <p:nvCxnSpPr>
          <p:cNvPr id="76" name="Straight Arrow Connector 75"/>
          <p:cNvCxnSpPr>
            <a:stCxn id="74" idx="2"/>
            <a:endCxn id="49" idx="0"/>
          </p:cNvCxnSpPr>
          <p:nvPr/>
        </p:nvCxnSpPr>
        <p:spPr>
          <a:xfrm flipH="1">
            <a:off x="7904285" y="1223664"/>
            <a:ext cx="874" cy="986134"/>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6738239" y="2895599"/>
            <a:ext cx="287258" cy="338554"/>
          </a:xfrm>
          <a:prstGeom prst="rect">
            <a:avLst/>
          </a:prstGeom>
        </p:spPr>
        <p:txBody>
          <a:bodyPr wrap="none">
            <a:spAutoFit/>
          </a:bodyPr>
          <a:lstStyle/>
          <a:p>
            <a:r>
              <a:rPr lang="en-US" sz="1600" dirty="0">
                <a:latin typeface="Lucida Sans" panose="020B0602030504020204" pitchFamily="34" charset="0"/>
              </a:rPr>
              <a:t>⊕</a:t>
            </a:r>
          </a:p>
        </p:txBody>
      </p:sp>
      <p:sp>
        <p:nvSpPr>
          <p:cNvPr id="80" name="TextBox 79"/>
          <p:cNvSpPr txBox="1"/>
          <p:nvPr/>
        </p:nvSpPr>
        <p:spPr>
          <a:xfrm rot="2586552">
            <a:off x="4130433" y="1758416"/>
            <a:ext cx="743525" cy="307777"/>
          </a:xfrm>
          <a:prstGeom prst="rect">
            <a:avLst/>
          </a:prstGeom>
          <a:noFill/>
        </p:spPr>
        <p:txBody>
          <a:bodyPr wrap="none" rtlCol="0">
            <a:spAutoFit/>
          </a:bodyPr>
          <a:lstStyle/>
          <a:p>
            <a:r>
              <a:rPr lang="en-US" sz="1400" dirty="0" smtClean="0">
                <a:latin typeface="Lucida Sans" panose="020B0602030504020204" pitchFamily="34" charset="0"/>
              </a:rPr>
              <a:t>iterate</a:t>
            </a:r>
          </a:p>
        </p:txBody>
      </p:sp>
      <p:sp>
        <p:nvSpPr>
          <p:cNvPr id="90" name="Rectangle 89"/>
          <p:cNvSpPr/>
          <p:nvPr/>
        </p:nvSpPr>
        <p:spPr>
          <a:xfrm>
            <a:off x="5161085" y="3657599"/>
            <a:ext cx="1085850" cy="609601"/>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Mode of operation</a:t>
            </a:r>
            <a:endParaRPr lang="en-US" sz="1400" dirty="0">
              <a:latin typeface="Lucida Sans" panose="020B0602030504020204" pitchFamily="34" charset="0"/>
            </a:endParaRPr>
          </a:p>
        </p:txBody>
      </p:sp>
      <p:cxnSp>
        <p:nvCxnSpPr>
          <p:cNvPr id="91" name="Straight Arrow Connector 90"/>
          <p:cNvCxnSpPr>
            <a:endCxn id="90" idx="1"/>
          </p:cNvCxnSpPr>
          <p:nvPr/>
        </p:nvCxnSpPr>
        <p:spPr>
          <a:xfrm>
            <a:off x="4018085" y="3962399"/>
            <a:ext cx="1143000" cy="1"/>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Rectangle 91"/>
          <p:cNvSpPr/>
          <p:nvPr/>
        </p:nvSpPr>
        <p:spPr>
          <a:xfrm>
            <a:off x="7361360" y="5105398"/>
            <a:ext cx="1085850" cy="609601"/>
          </a:xfrm>
          <a:prstGeom prst="rect">
            <a:avLst/>
          </a:prstGeom>
          <a:solidFill>
            <a:srgbClr val="E0E9F4"/>
          </a:solidFill>
          <a:ln>
            <a:solidFill>
              <a:schemeClr val="accent1">
                <a:lumMod val="60000"/>
                <a:lumOff val="40000"/>
              </a:schemeClr>
            </a:solidFill>
          </a:ln>
          <a:effectLst>
            <a:glow rad="101600">
              <a:schemeClr val="accent1">
                <a:satMod val="175000"/>
                <a:alpha val="40000"/>
              </a:schemeClr>
            </a:glow>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smtClean="0">
                <a:latin typeface="Lucida Sans" panose="020B0602030504020204" pitchFamily="34" charset="0"/>
              </a:rPr>
              <a:t>Block cipher</a:t>
            </a:r>
            <a:endParaRPr lang="en-US" sz="1400" dirty="0">
              <a:latin typeface="Lucida Sans" panose="020B0602030504020204" pitchFamily="34" charset="0"/>
            </a:endParaRPr>
          </a:p>
        </p:txBody>
      </p:sp>
      <p:cxnSp>
        <p:nvCxnSpPr>
          <p:cNvPr id="93" name="Straight Arrow Connector 92"/>
          <p:cNvCxnSpPr>
            <a:stCxn id="90" idx="3"/>
            <a:endCxn id="92" idx="1"/>
          </p:cNvCxnSpPr>
          <p:nvPr/>
        </p:nvCxnSpPr>
        <p:spPr>
          <a:xfrm>
            <a:off x="6246935" y="3962400"/>
            <a:ext cx="1114425" cy="1447798"/>
          </a:xfrm>
          <a:prstGeom prst="straightConnector1">
            <a:avLst/>
          </a:prstGeom>
          <a:ln w="19050">
            <a:solidFill>
              <a:schemeClr val="tx1">
                <a:lumMod val="50000"/>
                <a:lumOff val="50000"/>
              </a:schemeClr>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83663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7"/>
                                        </p:tgtEl>
                                        <p:attrNameLst>
                                          <p:attrName>style.visibility</p:attrName>
                                        </p:attrNameLst>
                                      </p:cBhvr>
                                      <p:to>
                                        <p:strVal val="visible"/>
                                      </p:to>
                                    </p:set>
                                    <p:animEffect transition="in" filter="fade">
                                      <p:cBhvr>
                                        <p:cTn id="12" dur="500"/>
                                        <p:tgtEl>
                                          <p:spTgt spid="6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5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par>
                                <p:cTn id="41" presetID="10" presetClass="entr" presetSubtype="0" fill="hold"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par>
                                <p:cTn id="47" presetID="10"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animEffect transition="in" filter="fade">
                                      <p:cBhvr>
                                        <p:cTn id="49" dur="500"/>
                                        <p:tgtEl>
                                          <p:spTgt spid="7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animEffect transition="in" filter="fade">
                                      <p:cBhvr>
                                        <p:cTn id="54" dur="500"/>
                                        <p:tgtEl>
                                          <p:spTgt spid="48"/>
                                        </p:tgtEl>
                                      </p:cBhvr>
                                    </p:animEffect>
                                  </p:childTnLst>
                                </p:cTn>
                              </p:par>
                              <p:par>
                                <p:cTn id="55" presetID="10" presetClass="entr" presetSubtype="0" fill="hold" nodeType="with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0"/>
                                        </p:tgtEl>
                                        <p:attrNameLst>
                                          <p:attrName>style.visibility</p:attrName>
                                        </p:attrNameLst>
                                      </p:cBhvr>
                                      <p:to>
                                        <p:strVal val="visible"/>
                                      </p:to>
                                    </p:set>
                                    <p:animEffect transition="in" filter="fade">
                                      <p:cBhvr>
                                        <p:cTn id="60" dur="500"/>
                                        <p:tgtEl>
                                          <p:spTgt spid="8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49"/>
                                        </p:tgtEl>
                                        <p:attrNameLst>
                                          <p:attrName>style.visibility</p:attrName>
                                        </p:attrNameLst>
                                      </p:cBhvr>
                                      <p:to>
                                        <p:strVal val="visible"/>
                                      </p:to>
                                    </p:set>
                                    <p:animEffect transition="in" filter="fade">
                                      <p:cBhvr>
                                        <p:cTn id="65" dur="500"/>
                                        <p:tgtEl>
                                          <p:spTgt spid="49"/>
                                        </p:tgtEl>
                                      </p:cBhvr>
                                    </p:animEffect>
                                  </p:childTnLst>
                                </p:cTn>
                              </p:par>
                              <p:par>
                                <p:cTn id="66" presetID="10" presetClass="entr" presetSubtype="0" fill="hold"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4"/>
                                        </p:tgtEl>
                                        <p:attrNameLst>
                                          <p:attrName>style.visibility</p:attrName>
                                        </p:attrNameLst>
                                      </p:cBhvr>
                                      <p:to>
                                        <p:strVal val="visible"/>
                                      </p:to>
                                    </p:set>
                                    <p:animEffect transition="in" filter="fade">
                                      <p:cBhvr>
                                        <p:cTn id="71" dur="500"/>
                                        <p:tgtEl>
                                          <p:spTgt spid="74"/>
                                        </p:tgtEl>
                                      </p:cBhvr>
                                    </p:animEffect>
                                  </p:childTnLst>
                                </p:cTn>
                              </p:par>
                              <p:par>
                                <p:cTn id="72" presetID="10" presetClass="entr" presetSubtype="0" fill="hold" nodeType="withEffect">
                                  <p:stCondLst>
                                    <p:cond delay="0"/>
                                  </p:stCondLst>
                                  <p:childTnLst>
                                    <p:set>
                                      <p:cBhvr>
                                        <p:cTn id="73" dur="1" fill="hold">
                                          <p:stCondLst>
                                            <p:cond delay="0"/>
                                          </p:stCondLst>
                                        </p:cTn>
                                        <p:tgtEl>
                                          <p:spTgt spid="76"/>
                                        </p:tgtEl>
                                        <p:attrNameLst>
                                          <p:attrName>style.visibility</p:attrName>
                                        </p:attrNameLst>
                                      </p:cBhvr>
                                      <p:to>
                                        <p:strVal val="visible"/>
                                      </p:to>
                                    </p:set>
                                    <p:animEffect transition="in" filter="fade">
                                      <p:cBhvr>
                                        <p:cTn id="74" dur="500"/>
                                        <p:tgtEl>
                                          <p:spTgt spid="76"/>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fade">
                                      <p:cBhvr>
                                        <p:cTn id="79" dur="500"/>
                                        <p:tgtEl>
                                          <p:spTgt spid="65"/>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50"/>
                                        </p:tgtEl>
                                        <p:attrNameLst>
                                          <p:attrName>style.visibility</p:attrName>
                                        </p:attrNameLst>
                                      </p:cBhvr>
                                      <p:to>
                                        <p:strVal val="visible"/>
                                      </p:to>
                                    </p:set>
                                    <p:animEffect transition="in" filter="fade">
                                      <p:cBhvr>
                                        <p:cTn id="82" dur="500"/>
                                        <p:tgtEl>
                                          <p:spTgt spid="5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78"/>
                                        </p:tgtEl>
                                        <p:attrNameLst>
                                          <p:attrName>style.visibility</p:attrName>
                                        </p:attrNameLst>
                                      </p:cBhvr>
                                      <p:to>
                                        <p:strVal val="visible"/>
                                      </p:to>
                                    </p:set>
                                    <p:animEffect transition="in" filter="fade">
                                      <p:cBhvr>
                                        <p:cTn id="85" dur="500"/>
                                        <p:tgtEl>
                                          <p:spTgt spid="78"/>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57"/>
                                        </p:tgtEl>
                                        <p:attrNameLst>
                                          <p:attrName>style.visibility</p:attrName>
                                        </p:attrNameLst>
                                      </p:cBhvr>
                                      <p:to>
                                        <p:strVal val="visible"/>
                                      </p:to>
                                    </p:set>
                                    <p:animEffect transition="in" filter="fade">
                                      <p:cBhvr>
                                        <p:cTn id="90" dur="500"/>
                                        <p:tgtEl>
                                          <p:spTgt spid="57"/>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fade">
                                      <p:cBhvr>
                                        <p:cTn id="93" dur="500"/>
                                        <p:tgtEl>
                                          <p:spTgt spid="52"/>
                                        </p:tgtEl>
                                      </p:cBhvr>
                                    </p:animEffect>
                                  </p:childTnLst>
                                </p:cTn>
                              </p:par>
                              <p:par>
                                <p:cTn id="94" presetID="10" presetClass="entr" presetSubtype="0" fill="hold" nodeType="withEffect">
                                  <p:stCondLst>
                                    <p:cond delay="0"/>
                                  </p:stCondLst>
                                  <p:childTnLst>
                                    <p:set>
                                      <p:cBhvr>
                                        <p:cTn id="95" dur="1" fill="hold">
                                          <p:stCondLst>
                                            <p:cond delay="0"/>
                                          </p:stCondLst>
                                        </p:cTn>
                                        <p:tgtEl>
                                          <p:spTgt spid="63"/>
                                        </p:tgtEl>
                                        <p:attrNameLst>
                                          <p:attrName>style.visibility</p:attrName>
                                        </p:attrNameLst>
                                      </p:cBhvr>
                                      <p:to>
                                        <p:strVal val="visible"/>
                                      </p:to>
                                    </p:set>
                                    <p:animEffect transition="in" filter="fade">
                                      <p:cBhvr>
                                        <p:cTn id="96" dur="500"/>
                                        <p:tgtEl>
                                          <p:spTgt spid="63"/>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par>
                                <p:cTn id="100" presetID="10" presetClass="entr" presetSubtype="0" fill="hold" nodeType="withEffect">
                                  <p:stCondLst>
                                    <p:cond delay="0"/>
                                  </p:stCondLst>
                                  <p:childTnLst>
                                    <p:set>
                                      <p:cBhvr>
                                        <p:cTn id="101" dur="1" fill="hold">
                                          <p:stCondLst>
                                            <p:cond delay="0"/>
                                          </p:stCondLst>
                                        </p:cTn>
                                        <p:tgtEl>
                                          <p:spTgt spid="71"/>
                                        </p:tgtEl>
                                        <p:attrNameLst>
                                          <p:attrName>style.visibility</p:attrName>
                                        </p:attrNameLst>
                                      </p:cBhvr>
                                      <p:to>
                                        <p:strVal val="visible"/>
                                      </p:to>
                                    </p:set>
                                    <p:animEffect transition="in" filter="fade">
                                      <p:cBhvr>
                                        <p:cTn id="102" dur="500"/>
                                        <p:tgtEl>
                                          <p:spTgt spid="7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fade">
                                      <p:cBhvr>
                                        <p:cTn id="105" dur="500"/>
                                        <p:tgtEl>
                                          <p:spTgt spid="90"/>
                                        </p:tgtEl>
                                      </p:cBhvr>
                                    </p:animEffect>
                                  </p:childTnLst>
                                </p:cTn>
                              </p:par>
                              <p:par>
                                <p:cTn id="106" presetID="10" presetClass="entr" presetSubtype="0" fill="hold"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fade">
                                      <p:cBhvr>
                                        <p:cTn id="108" dur="500"/>
                                        <p:tgtEl>
                                          <p:spTgt spid="91"/>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93"/>
                                        </p:tgtEl>
                                        <p:attrNameLst>
                                          <p:attrName>style.visibility</p:attrName>
                                        </p:attrNameLst>
                                      </p:cBhvr>
                                      <p:to>
                                        <p:strVal val="visible"/>
                                      </p:to>
                                    </p:set>
                                    <p:animEffect transition="in" filter="fade">
                                      <p:cBhvr>
                                        <p:cTn id="113" dur="500"/>
                                        <p:tgtEl>
                                          <p:spTgt spid="93"/>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92"/>
                                        </p:tgtEl>
                                        <p:attrNameLst>
                                          <p:attrName>style.visibility</p:attrName>
                                        </p:attrNameLst>
                                      </p:cBhvr>
                                      <p:to>
                                        <p:strVal val="visible"/>
                                      </p:to>
                                    </p:set>
                                    <p:animEffect transition="in" filter="fade">
                                      <p:cBhvr>
                                        <p:cTn id="11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8" grpId="0" animBg="1"/>
      <p:bldP spid="21" grpId="0" animBg="1"/>
      <p:bldP spid="26" grpId="0" animBg="1"/>
      <p:bldP spid="30" grpId="0" animBg="1"/>
      <p:bldP spid="34" grpId="0" animBg="1"/>
      <p:bldP spid="48" grpId="0" animBg="1"/>
      <p:bldP spid="49" grpId="0" animBg="1"/>
      <p:bldP spid="50" grpId="0" animBg="1"/>
      <p:bldP spid="52" grpId="0" animBg="1"/>
      <p:bldP spid="53" grpId="0" animBg="1"/>
      <p:bldP spid="74" grpId="0"/>
      <p:bldP spid="78" grpId="0"/>
      <p:bldP spid="80" grpId="0"/>
      <p:bldP spid="90" grpId="0" animBg="1"/>
      <p:bldP spid="92"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772149"/>
          </a:xfrm>
        </p:spPr>
        <p:txBody>
          <a:bodyPr>
            <a:normAutofit fontScale="62500" lnSpcReduction="20000"/>
          </a:bodyPr>
          <a:lstStyle/>
          <a:p>
            <a:r>
              <a:rPr lang="en-US" sz="3000" b="1" dirty="0" smtClean="0"/>
              <a:t>Each </a:t>
            </a:r>
            <a:r>
              <a:rPr lang="en-US" sz="3000" b="1" dirty="0" smtClean="0">
                <a:solidFill>
                  <a:schemeClr val="accent1"/>
                </a:solidFill>
              </a:rPr>
              <a:t>AES round</a:t>
            </a:r>
            <a:r>
              <a:rPr lang="en-US" sz="3000" dirty="0" smtClean="0"/>
              <a:t/>
            </a:r>
            <a:br>
              <a:rPr lang="en-US" sz="3000" dirty="0" smtClean="0"/>
            </a:br>
            <a:r>
              <a:rPr lang="en-US" sz="2600" dirty="0" smtClean="0"/>
              <a:t>128-bits in, 128-bit sub-key, </a:t>
            </a:r>
            <a:br>
              <a:rPr lang="en-US" sz="2600" dirty="0" smtClean="0"/>
            </a:br>
            <a:r>
              <a:rPr lang="en-US" sz="2600" dirty="0" smtClean="0"/>
              <a:t>128-bits out</a:t>
            </a:r>
          </a:p>
          <a:p>
            <a:pPr>
              <a:spcBef>
                <a:spcPts val="1800"/>
              </a:spcBef>
            </a:pPr>
            <a:r>
              <a:rPr lang="en-US" sz="2800" dirty="0" smtClean="0"/>
              <a:t>Four steps: </a:t>
            </a:r>
            <a:br>
              <a:rPr lang="en-US" sz="2800" dirty="0" smtClean="0"/>
            </a:br>
            <a:r>
              <a:rPr lang="en-US" sz="2400" dirty="0" smtClean="0"/>
              <a:t>picture as operations on a</a:t>
            </a:r>
            <a:br>
              <a:rPr lang="en-US" sz="2400" dirty="0" smtClean="0"/>
            </a:br>
            <a:r>
              <a:rPr lang="en-US" sz="2400" dirty="0" smtClean="0"/>
              <a:t>4x4 grid of 8-bit values</a:t>
            </a:r>
          </a:p>
          <a:p>
            <a:pPr>
              <a:spcBef>
                <a:spcPts val="1800"/>
              </a:spcBef>
            </a:pPr>
            <a:r>
              <a:rPr lang="en-US" sz="2800" dirty="0" smtClean="0"/>
              <a:t>1. Non-linear step</a:t>
            </a:r>
          </a:p>
          <a:p>
            <a:pPr marL="285750" lvl="1" indent="0">
              <a:buNone/>
            </a:pPr>
            <a:r>
              <a:rPr lang="en-US" sz="2400" dirty="0" smtClean="0"/>
              <a:t>Run each byte thru a non-linear</a:t>
            </a:r>
            <a:br>
              <a:rPr lang="en-US" sz="2400" dirty="0" smtClean="0"/>
            </a:br>
            <a:r>
              <a:rPr lang="en-US" sz="2400" dirty="0" smtClean="0"/>
              <a:t>function (lookup table)</a:t>
            </a:r>
          </a:p>
          <a:p>
            <a:pPr>
              <a:spcBef>
                <a:spcPts val="1200"/>
              </a:spcBef>
            </a:pPr>
            <a:r>
              <a:rPr lang="en-US" sz="2800" dirty="0" smtClean="0"/>
              <a:t>2. Shift step</a:t>
            </a:r>
          </a:p>
          <a:p>
            <a:pPr marL="285750" lvl="1" indent="0">
              <a:buNone/>
            </a:pPr>
            <a:r>
              <a:rPr lang="en-US" sz="2400" dirty="0" smtClean="0"/>
              <a:t>Circular-shift each row: </a:t>
            </a:r>
            <a:r>
              <a:rPr lang="en-US" sz="2400" b="1" dirty="0" err="1" smtClean="0"/>
              <a:t>i</a:t>
            </a:r>
            <a:r>
              <a:rPr lang="en-US" sz="2400" baseline="30000" dirty="0" err="1" smtClean="0"/>
              <a:t>th</a:t>
            </a:r>
            <a:r>
              <a:rPr lang="en-US" sz="2400" dirty="0" smtClean="0"/>
              <a:t> row shifted by </a:t>
            </a:r>
            <a:r>
              <a:rPr lang="en-US" sz="2400" b="1" dirty="0" err="1" smtClean="0"/>
              <a:t>i</a:t>
            </a:r>
            <a:r>
              <a:rPr lang="en-US" sz="2400" dirty="0" smtClean="0"/>
              <a:t> (0-3)</a:t>
            </a:r>
          </a:p>
          <a:p>
            <a:pPr>
              <a:spcBef>
                <a:spcPts val="1200"/>
              </a:spcBef>
            </a:pPr>
            <a:r>
              <a:rPr lang="en-US" sz="2800" dirty="0" smtClean="0"/>
              <a:t>3. Linear-mix step</a:t>
            </a:r>
          </a:p>
          <a:p>
            <a:pPr marL="285750" lvl="1" indent="0">
              <a:buNone/>
            </a:pPr>
            <a:r>
              <a:rPr lang="en-US" sz="2400" dirty="0" smtClean="0"/>
              <a:t>Treat each column as a 4-vector; </a:t>
            </a:r>
            <a:br>
              <a:rPr lang="en-US" sz="2400" dirty="0" smtClean="0"/>
            </a:br>
            <a:r>
              <a:rPr lang="en-US" sz="2400" dirty="0" smtClean="0"/>
              <a:t>multiply by a constant invertible matrix</a:t>
            </a:r>
          </a:p>
          <a:p>
            <a:pPr>
              <a:spcBef>
                <a:spcPts val="1200"/>
              </a:spcBef>
            </a:pPr>
            <a:r>
              <a:rPr lang="en-US" sz="2800" dirty="0" smtClean="0"/>
              <a:t>4. Key-addition step</a:t>
            </a:r>
          </a:p>
          <a:p>
            <a:pPr marL="342900" lvl="1" indent="0">
              <a:buNone/>
            </a:pPr>
            <a:r>
              <a:rPr lang="en-US" sz="2400" dirty="0" smtClean="0"/>
              <a:t>XOR each byte with corresponding</a:t>
            </a:r>
            <a:br>
              <a:rPr lang="en-US" sz="2400" dirty="0" smtClean="0"/>
            </a:br>
            <a:r>
              <a:rPr lang="en-US" sz="2400" dirty="0" smtClean="0"/>
              <a:t>byte of round subkey</a:t>
            </a:r>
          </a:p>
          <a:p>
            <a:r>
              <a:rPr lang="en-US" sz="2800" dirty="0" smtClean="0"/>
              <a:t>To decrypt, just undo the steps, </a:t>
            </a:r>
            <a:br>
              <a:rPr lang="en-US" sz="2800" dirty="0" smtClean="0"/>
            </a:br>
            <a:r>
              <a:rPr lang="en-US" sz="2800" dirty="0" smtClean="0"/>
              <a:t>in reverse order</a:t>
            </a:r>
          </a:p>
        </p:txBody>
      </p:sp>
      <p:pic>
        <p:nvPicPr>
          <p:cNvPr id="3" name="Picture 2" descr="state.png"/>
          <p:cNvPicPr>
            <a:picLocks noChangeAspect="1"/>
          </p:cNvPicPr>
          <p:nvPr/>
        </p:nvPicPr>
        <p:blipFill>
          <a:blip r:embed="rId3" cstate="print"/>
          <a:stretch>
            <a:fillRect/>
          </a:stretch>
        </p:blipFill>
        <p:spPr>
          <a:xfrm>
            <a:off x="5892800" y="342900"/>
            <a:ext cx="2844800" cy="1600200"/>
          </a:xfrm>
          <a:prstGeom prst="rect">
            <a:avLst/>
          </a:prstGeom>
        </p:spPr>
      </p:pic>
    </p:spTree>
    <p:extLst>
      <p:ext uri="{BB962C8B-B14F-4D97-AF65-F5344CB8AC3E}">
        <p14:creationId xmlns:p14="http://schemas.microsoft.com/office/powerpoint/2010/main" val="857770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600699"/>
          </a:xfrm>
        </p:spPr>
        <p:txBody>
          <a:bodyPr>
            <a:normAutofit fontScale="85000" lnSpcReduction="20000"/>
          </a:bodyPr>
          <a:lstStyle/>
          <a:p>
            <a:r>
              <a:rPr lang="en-US" b="1" dirty="0" smtClean="0"/>
              <a:t>Real </a:t>
            </a:r>
            <a:r>
              <a:rPr lang="en-US" b="1" dirty="0" smtClean="0">
                <a:solidFill>
                  <a:srgbClr val="0070C0"/>
                </a:solidFill>
              </a:rPr>
              <a:t>CBC</a:t>
            </a:r>
          </a:p>
          <a:p>
            <a:pPr lvl="1">
              <a:buNone/>
            </a:pPr>
            <a:r>
              <a:rPr lang="en-US" sz="2600" dirty="0" smtClean="0"/>
              <a:t>Replace </a:t>
            </a:r>
            <a:r>
              <a:rPr lang="en-US" sz="2600" b="1" dirty="0" err="1" smtClean="0"/>
              <a:t>R</a:t>
            </a:r>
            <a:r>
              <a:rPr lang="en-US" sz="2600" b="1" baseline="-25000" dirty="0" err="1" smtClean="0"/>
              <a:t>i</a:t>
            </a:r>
            <a:r>
              <a:rPr lang="en-US" sz="2600" b="1" baseline="-25000" dirty="0" smtClean="0"/>
              <a:t> </a:t>
            </a:r>
            <a:r>
              <a:rPr lang="en-US" sz="2600" dirty="0" smtClean="0"/>
              <a:t> with </a:t>
            </a:r>
            <a:r>
              <a:rPr lang="en-US" sz="2600" b="1" dirty="0" smtClean="0"/>
              <a:t>C</a:t>
            </a:r>
            <a:r>
              <a:rPr lang="en-US" sz="2600" b="1" baseline="-25000" dirty="0" smtClean="0"/>
              <a:t>i</a:t>
            </a:r>
            <a:r>
              <a:rPr lang="en-US" sz="2600" baseline="-25000" dirty="0" smtClean="0"/>
              <a:t>-1</a:t>
            </a:r>
            <a:endParaRPr lang="en-US" sz="2600" b="1" dirty="0" smtClean="0"/>
          </a:p>
          <a:p>
            <a:pPr lvl="1">
              <a:buNone/>
            </a:pPr>
            <a:r>
              <a:rPr lang="en-US" sz="2600" dirty="0" smtClean="0"/>
              <a:t>No need to send separately</a:t>
            </a:r>
          </a:p>
          <a:p>
            <a:pPr lvl="1">
              <a:buNone/>
            </a:pPr>
            <a:r>
              <a:rPr lang="en-US" sz="2600" dirty="0" smtClean="0"/>
              <a:t>Must still add one random </a:t>
            </a:r>
            <a:r>
              <a:rPr lang="en-US" sz="2600" b="1" dirty="0" smtClean="0"/>
              <a:t>R</a:t>
            </a:r>
            <a:r>
              <a:rPr lang="en-US" sz="2600" baseline="-25000" dirty="0" smtClean="0"/>
              <a:t>-1</a:t>
            </a:r>
            <a:r>
              <a:rPr lang="en-US" sz="2600" dirty="0" smtClean="0"/>
              <a:t> to start, called “</a:t>
            </a:r>
            <a:r>
              <a:rPr lang="en-US" sz="2600" b="1" dirty="0" smtClean="0">
                <a:solidFill>
                  <a:schemeClr val="accent1"/>
                </a:solidFill>
              </a:rPr>
              <a:t>initialization vector</a:t>
            </a:r>
            <a:r>
              <a:rPr lang="en-US" sz="2600" dirty="0" smtClean="0"/>
              <a:t>” (“</a:t>
            </a:r>
            <a:r>
              <a:rPr lang="en-US" sz="2600" b="1" dirty="0" smtClean="0">
                <a:solidFill>
                  <a:schemeClr val="accent1"/>
                </a:solidFill>
              </a:rPr>
              <a:t>IV</a:t>
            </a:r>
            <a:r>
              <a:rPr lang="en-US" sz="2600" dirty="0" smtClean="0"/>
              <a:t>”)</a:t>
            </a:r>
          </a:p>
          <a:p>
            <a:pPr lvl="1">
              <a:spcBef>
                <a:spcPts val="1200"/>
              </a:spcBef>
              <a:buNone/>
            </a:pPr>
            <a:r>
              <a:rPr lang="en-US" sz="2400" dirty="0" smtClean="0">
                <a:solidFill>
                  <a:schemeClr val="accent5"/>
                </a:solidFill>
              </a:rPr>
              <a:t>[Is CBC space-efficient?]</a:t>
            </a:r>
          </a:p>
          <a:p>
            <a:r>
              <a:rPr lang="en-US" sz="2800" dirty="0" smtClean="0"/>
              <a:t>Illustration: CBC Encryption</a:t>
            </a: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dirty="0" smtClean="0">
              <a:solidFill>
                <a:schemeClr val="accent5"/>
              </a:solidFill>
            </a:endParaRPr>
          </a:p>
          <a:p>
            <a:pPr lvl="1">
              <a:spcBef>
                <a:spcPts val="1200"/>
              </a:spcBef>
              <a:buNone/>
            </a:pPr>
            <a:endParaRPr lang="en-US" sz="2400" dirty="0" smtClean="0">
              <a:solidFill>
                <a:schemeClr val="accent5"/>
              </a:solidFill>
            </a:endParaRPr>
          </a:p>
          <a:p>
            <a:pPr lvl="1">
              <a:spcBef>
                <a:spcPts val="1200"/>
              </a:spcBef>
              <a:buNone/>
            </a:pPr>
            <a:r>
              <a:rPr lang="en-US" sz="2400" dirty="0" smtClean="0">
                <a:solidFill>
                  <a:schemeClr val="accent5"/>
                </a:solidFill>
              </a:rPr>
              <a:t>[Decryption?]</a:t>
            </a:r>
          </a:p>
        </p:txBody>
      </p:sp>
      <p:grpSp>
        <p:nvGrpSpPr>
          <p:cNvPr id="4" name="Group 3"/>
          <p:cNvGrpSpPr/>
          <p:nvPr/>
        </p:nvGrpSpPr>
        <p:grpSpPr>
          <a:xfrm>
            <a:off x="609600" y="3086100"/>
            <a:ext cx="7620000" cy="2000251"/>
            <a:chOff x="1371600" y="3124200"/>
            <a:chExt cx="6858000" cy="3124200"/>
          </a:xfrm>
        </p:grpSpPr>
        <p:cxnSp>
          <p:nvCxnSpPr>
            <p:cNvPr id="5" name="Elbow Connector 62"/>
            <p:cNvCxnSpPr>
              <a:stCxn id="14" idx="2"/>
              <a:endCxn id="34" idx="1"/>
            </p:cNvCxnSpPr>
            <p:nvPr/>
          </p:nvCxnSpPr>
          <p:spPr>
            <a:xfrm rot="16200000" flipH="1">
              <a:off x="2336960" y="3301841"/>
              <a:ext cx="583880" cy="1143000"/>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432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0</a:t>
              </a:r>
              <a:endParaRPr lang="en-US" dirty="0"/>
            </a:p>
          </p:txBody>
        </p:sp>
        <p:sp>
          <p:nvSpPr>
            <p:cNvPr id="7" name="Rectangle 6"/>
            <p:cNvSpPr/>
            <p:nvPr/>
          </p:nvSpPr>
          <p:spPr>
            <a:xfrm>
              <a:off x="41148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1</a:t>
              </a:r>
              <a:endParaRPr lang="en-US" dirty="0"/>
            </a:p>
          </p:txBody>
        </p:sp>
        <p:sp>
          <p:nvSpPr>
            <p:cNvPr id="8" name="Rectangle 7"/>
            <p:cNvSpPr/>
            <p:nvPr/>
          </p:nvSpPr>
          <p:spPr>
            <a:xfrm>
              <a:off x="54864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a:t>
              </a:r>
              <a:r>
                <a:rPr lang="en-US" baseline="-25000" dirty="0" smtClean="0"/>
                <a:t>2</a:t>
              </a:r>
              <a:endParaRPr lang="en-US" dirty="0"/>
            </a:p>
          </p:txBody>
        </p:sp>
        <p:sp>
          <p:nvSpPr>
            <p:cNvPr id="9" name="Rectangle 8"/>
            <p:cNvSpPr/>
            <p:nvPr/>
          </p:nvSpPr>
          <p:spPr>
            <a:xfrm>
              <a:off x="6858000" y="3124200"/>
              <a:ext cx="13716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a:t>
              </a:r>
              <a:endParaRPr lang="en-US" dirty="0"/>
            </a:p>
          </p:txBody>
        </p:sp>
        <p:sp>
          <p:nvSpPr>
            <p:cNvPr id="10" name="Rectangle 9"/>
            <p:cNvSpPr/>
            <p:nvPr/>
          </p:nvSpPr>
          <p:spPr>
            <a:xfrm>
              <a:off x="27432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0</a:t>
              </a:r>
              <a:endParaRPr lang="en-US" baseline="-25000" dirty="0"/>
            </a:p>
          </p:txBody>
        </p:sp>
        <p:sp>
          <p:nvSpPr>
            <p:cNvPr id="11" name="Rectangle 10"/>
            <p:cNvSpPr/>
            <p:nvPr/>
          </p:nvSpPr>
          <p:spPr>
            <a:xfrm>
              <a:off x="41148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1</a:t>
              </a:r>
              <a:endParaRPr lang="en-US" dirty="0"/>
            </a:p>
          </p:txBody>
        </p:sp>
        <p:sp>
          <p:nvSpPr>
            <p:cNvPr id="12" name="Rectangle 11"/>
            <p:cNvSpPr/>
            <p:nvPr/>
          </p:nvSpPr>
          <p:spPr>
            <a:xfrm>
              <a:off x="54864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C</a:t>
              </a:r>
              <a:r>
                <a:rPr lang="en-US" baseline="-25000" dirty="0" smtClean="0"/>
                <a:t>2</a:t>
              </a:r>
              <a:endParaRPr lang="en-US" dirty="0"/>
            </a:p>
          </p:txBody>
        </p:sp>
        <p:sp>
          <p:nvSpPr>
            <p:cNvPr id="13" name="Rectangle 12"/>
            <p:cNvSpPr/>
            <p:nvPr/>
          </p:nvSpPr>
          <p:spPr>
            <a:xfrm>
              <a:off x="6858000" y="5791200"/>
              <a:ext cx="1371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a:t>
              </a:r>
              <a:endParaRPr lang="en-US" dirty="0"/>
            </a:p>
          </p:txBody>
        </p:sp>
        <p:sp>
          <p:nvSpPr>
            <p:cNvPr id="14" name="Rectangle 13"/>
            <p:cNvSpPr/>
            <p:nvPr/>
          </p:nvSpPr>
          <p:spPr>
            <a:xfrm>
              <a:off x="1371600" y="3124200"/>
              <a:ext cx="13716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grpSp>
          <p:nvGrpSpPr>
            <p:cNvPr id="15" name="Group 48"/>
            <p:cNvGrpSpPr/>
            <p:nvPr/>
          </p:nvGrpSpPr>
          <p:grpSpPr>
            <a:xfrm>
              <a:off x="3200400" y="3581400"/>
              <a:ext cx="3128690" cy="1066803"/>
              <a:chOff x="3810000" y="3581400"/>
              <a:chExt cx="3128690" cy="1066803"/>
            </a:xfrm>
          </p:grpSpPr>
          <p:cxnSp>
            <p:nvCxnSpPr>
              <p:cNvPr id="28" name="Straight Arrow Connector 27"/>
              <p:cNvCxnSpPr>
                <a:endCxn id="34" idx="0"/>
              </p:cNvCxnSpPr>
              <p:nvPr/>
            </p:nvCxnSpPr>
            <p:spPr>
              <a:xfrm flipH="1">
                <a:off x="40027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34" idx="2"/>
              </p:cNvCxnSpPr>
              <p:nvPr/>
            </p:nvCxnSpPr>
            <p:spPr>
              <a:xfrm>
                <a:off x="4002745" y="4525817"/>
                <a:ext cx="16615" cy="1223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35" idx="0"/>
              </p:cNvCxnSpPr>
              <p:nvPr/>
            </p:nvCxnSpPr>
            <p:spPr>
              <a:xfrm flipH="1">
                <a:off x="5374345" y="3581400"/>
                <a:ext cx="18205"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35" idx="2"/>
              </p:cNvCxnSpPr>
              <p:nvPr/>
            </p:nvCxnSpPr>
            <p:spPr>
              <a:xfrm>
                <a:off x="53743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36" idx="0"/>
              </p:cNvCxnSpPr>
              <p:nvPr/>
            </p:nvCxnSpPr>
            <p:spPr>
              <a:xfrm flipH="1">
                <a:off x="6745945" y="3581400"/>
                <a:ext cx="18203" cy="2233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36" idx="2"/>
              </p:cNvCxnSpPr>
              <p:nvPr/>
            </p:nvCxnSpPr>
            <p:spPr>
              <a:xfrm>
                <a:off x="6745945" y="4525817"/>
                <a:ext cx="16616" cy="1223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8100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5" name="Rectangle 34"/>
              <p:cNvSpPr/>
              <p:nvPr/>
            </p:nvSpPr>
            <p:spPr>
              <a:xfrm>
                <a:off x="5181600" y="3804741"/>
                <a:ext cx="385490" cy="721076"/>
              </a:xfrm>
              <a:prstGeom prst="rect">
                <a:avLst/>
              </a:prstGeom>
            </p:spPr>
            <p:txBody>
              <a:bodyPr wrap="none">
                <a:spAutoFit/>
              </a:bodyPr>
              <a:lstStyle/>
              <a:p>
                <a:r>
                  <a:rPr lang="en-US" sz="2400" b="1" dirty="0" smtClean="0">
                    <a:sym typeface="Symbol"/>
                  </a:rPr>
                  <a:t></a:t>
                </a:r>
                <a:endParaRPr lang="en-US" sz="2400" b="1" dirty="0"/>
              </a:p>
            </p:txBody>
          </p:sp>
          <p:sp>
            <p:nvSpPr>
              <p:cNvPr id="36" name="Rectangle 35"/>
              <p:cNvSpPr/>
              <p:nvPr/>
            </p:nvSpPr>
            <p:spPr>
              <a:xfrm>
                <a:off x="6553200" y="3804741"/>
                <a:ext cx="385490" cy="721076"/>
              </a:xfrm>
              <a:prstGeom prst="rect">
                <a:avLst/>
              </a:prstGeom>
            </p:spPr>
            <p:txBody>
              <a:bodyPr wrap="none">
                <a:spAutoFit/>
              </a:bodyPr>
              <a:lstStyle/>
              <a:p>
                <a:r>
                  <a:rPr lang="en-US" sz="2400" b="1" dirty="0" smtClean="0">
                    <a:sym typeface="Symbol"/>
                  </a:rPr>
                  <a:t></a:t>
                </a:r>
                <a:endParaRPr lang="en-US" sz="2400" b="1" dirty="0"/>
              </a:p>
            </p:txBody>
          </p:sp>
        </p:grpSp>
        <p:cxnSp>
          <p:nvCxnSpPr>
            <p:cNvPr id="16" name="Elbow Connector 15"/>
            <p:cNvCxnSpPr/>
            <p:nvPr/>
          </p:nvCxnSpPr>
          <p:spPr>
            <a:xfrm rot="5400000">
              <a:off x="3200400" y="5561806"/>
              <a:ext cx="457200" cy="15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45720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rot="5400000">
              <a:off x="5943600" y="5561806"/>
              <a:ext cx="457200" cy="15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0861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0" name="Rectangle 19"/>
            <p:cNvSpPr/>
            <p:nvPr/>
          </p:nvSpPr>
          <p:spPr>
            <a:xfrm>
              <a:off x="44577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sp>
          <p:nvSpPr>
            <p:cNvPr id="21" name="Rectangle 20"/>
            <p:cNvSpPr/>
            <p:nvPr/>
          </p:nvSpPr>
          <p:spPr>
            <a:xfrm>
              <a:off x="5829300" y="4648200"/>
              <a:ext cx="685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E</a:t>
              </a:r>
              <a:r>
                <a:rPr lang="en-US" sz="2400" baseline="-25000" dirty="0" smtClean="0"/>
                <a:t>K</a:t>
              </a:r>
              <a:endParaRPr lang="en-US" sz="2400" baseline="-25000" dirty="0"/>
            </a:p>
          </p:txBody>
        </p:sp>
        <p:cxnSp>
          <p:nvCxnSpPr>
            <p:cNvPr id="22" name="Elbow Connector 62"/>
            <p:cNvCxnSpPr>
              <a:endCxn id="35" idx="1"/>
            </p:cNvCxnSpPr>
            <p:nvPr/>
          </p:nvCxnSpPr>
          <p:spPr>
            <a:xfrm rot="5400000" flipH="1" flipV="1">
              <a:off x="3605127" y="4598755"/>
              <a:ext cx="1400347"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0800000">
              <a:off x="3429000" y="5562600"/>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Elbow Connector 62"/>
            <p:cNvCxnSpPr/>
            <p:nvPr/>
          </p:nvCxnSpPr>
          <p:spPr>
            <a:xfrm rot="5400000" flipH="1" flipV="1">
              <a:off x="4911876" y="4536926"/>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10800000">
              <a:off x="4800601" y="5565625"/>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Elbow Connector 62"/>
            <p:cNvCxnSpPr/>
            <p:nvPr/>
          </p:nvCxnSpPr>
          <p:spPr>
            <a:xfrm rot="5400000" flipH="1" flipV="1">
              <a:off x="6283476" y="4530875"/>
              <a:ext cx="1530050" cy="533399"/>
            </a:xfrm>
            <a:prstGeom prst="bentConnector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0800000">
              <a:off x="6172201" y="5559574"/>
              <a:ext cx="609600" cy="1588"/>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37" name="Rectangle 36"/>
          <p:cNvSpPr/>
          <p:nvPr/>
        </p:nvSpPr>
        <p:spPr>
          <a:xfrm>
            <a:off x="609600" y="4793631"/>
            <a:ext cx="1524000" cy="29272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smtClean="0"/>
              <a:t>IV</a:t>
            </a:r>
            <a:endParaRPr lang="en-US" dirty="0"/>
          </a:p>
        </p:txBody>
      </p:sp>
      <p:cxnSp>
        <p:nvCxnSpPr>
          <p:cNvPr id="38" name="Straight Arrow Connector 37"/>
          <p:cNvCxnSpPr>
            <a:stCxn id="14" idx="2"/>
            <a:endCxn id="37" idx="0"/>
          </p:cNvCxnSpPr>
          <p:nvPr/>
        </p:nvCxnSpPr>
        <p:spPr>
          <a:xfrm>
            <a:off x="1371600" y="3378821"/>
            <a:ext cx="0" cy="14148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90955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pPr>
              <a:spcBef>
                <a:spcPts val="3600"/>
              </a:spcBef>
            </a:pPr>
            <a:r>
              <a:rPr lang="en-US" dirty="0" smtClean="0"/>
              <a:t>Other modes</a:t>
            </a:r>
          </a:p>
          <a:p>
            <a:pPr lvl="1">
              <a:buNone/>
            </a:pPr>
            <a:r>
              <a:rPr lang="en-US" dirty="0" smtClean="0"/>
              <a:t>OFB, CFB, etc. – used less often</a:t>
            </a:r>
          </a:p>
          <a:p>
            <a:r>
              <a:rPr lang="en-US" b="1" dirty="0" smtClean="0">
                <a:solidFill>
                  <a:schemeClr val="accent1"/>
                </a:solidFill>
              </a:rPr>
              <a:t>Counter mode</a:t>
            </a:r>
          </a:p>
          <a:p>
            <a:pPr lvl="1">
              <a:buNone/>
            </a:pPr>
            <a:r>
              <a:rPr lang="en-US" dirty="0" smtClean="0"/>
              <a:t>Essentially uses block cipher as a pseudorandom generator</a:t>
            </a:r>
          </a:p>
          <a:p>
            <a:pPr lvl="1">
              <a:buNone/>
            </a:pPr>
            <a:r>
              <a:rPr lang="en-US" dirty="0" smtClean="0"/>
              <a:t>XOR </a:t>
            </a:r>
            <a:r>
              <a:rPr lang="en-US" b="1" dirty="0" err="1" smtClean="0"/>
              <a:t>i</a:t>
            </a:r>
            <a:r>
              <a:rPr lang="en-US" baseline="30000" dirty="0" err="1" smtClean="0"/>
              <a:t>th</a:t>
            </a:r>
            <a:r>
              <a:rPr lang="en-US" dirty="0" smtClean="0"/>
              <a:t> block of message with </a:t>
            </a:r>
            <a:r>
              <a:rPr lang="en-US" b="1" i="1" dirty="0" err="1" smtClean="0"/>
              <a:t>E</a:t>
            </a:r>
            <a:r>
              <a:rPr lang="en-US" b="1" baseline="-25000" dirty="0" err="1" smtClean="0"/>
              <a:t>k</a:t>
            </a:r>
            <a:r>
              <a:rPr lang="en-US" dirty="0" smtClean="0"/>
              <a:t>(</a:t>
            </a:r>
            <a:r>
              <a:rPr lang="en-US" dirty="0" err="1" smtClean="0"/>
              <a:t>message_id</a:t>
            </a:r>
            <a:r>
              <a:rPr lang="en-US" dirty="0" smtClean="0"/>
              <a:t> </a:t>
            </a:r>
            <a:r>
              <a:rPr lang="en-US" dirty="0" smtClean="0">
                <a:latin typeface="Arial" pitchFamily="34" charset="0"/>
                <a:cs typeface="Arial" pitchFamily="34" charset="0"/>
              </a:rPr>
              <a:t>||</a:t>
            </a:r>
            <a:r>
              <a:rPr lang="en-US" dirty="0" smtClean="0"/>
              <a:t> </a:t>
            </a:r>
            <a:r>
              <a:rPr lang="en-US" b="1" dirty="0" err="1" smtClean="0"/>
              <a:t>i</a:t>
            </a:r>
            <a:r>
              <a:rPr lang="en-US" dirty="0" smtClean="0"/>
              <a:t>)</a:t>
            </a:r>
          </a:p>
          <a:p>
            <a:pPr lvl="1">
              <a:buNone/>
            </a:pPr>
            <a:r>
              <a:rPr lang="en-US" dirty="0" smtClean="0">
                <a:solidFill>
                  <a:schemeClr val="accent5"/>
                </a:solidFill>
              </a:rPr>
              <a:t>[Why do we need message_id?]</a:t>
            </a:r>
          </a:p>
          <a:p>
            <a:endParaRPr lang="en-US" dirty="0" smtClean="0"/>
          </a:p>
          <a:p>
            <a:endParaRPr lang="en-US" dirty="0" smtClean="0"/>
          </a:p>
          <a:p>
            <a:endParaRPr lang="en-US" dirty="0"/>
          </a:p>
        </p:txBody>
      </p:sp>
    </p:spTree>
    <p:extLst>
      <p:ext uri="{BB962C8B-B14F-4D97-AF65-F5344CB8AC3E}">
        <p14:creationId xmlns:p14="http://schemas.microsoft.com/office/powerpoint/2010/main" val="6385853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b="1" dirty="0" smtClean="0">
                <a:solidFill>
                  <a:schemeClr val="accent1"/>
                </a:solidFill>
              </a:rPr>
              <a:t>Confidentiality</a:t>
            </a:r>
            <a:endParaRPr lang="en-US" dirty="0" smtClean="0"/>
          </a:p>
          <a:p>
            <a:pPr>
              <a:spcBef>
                <a:spcPts val="600"/>
              </a:spcBef>
            </a:pPr>
            <a:r>
              <a:rPr lang="en-US" dirty="0" smtClean="0"/>
              <a:t>Goal: Keep contents of message </a:t>
            </a:r>
            <a:r>
              <a:rPr lang="en-US" b="1" dirty="0" smtClean="0"/>
              <a:t>p</a:t>
            </a:r>
            <a:r>
              <a:rPr lang="en-US" dirty="0" smtClean="0"/>
              <a:t> secret from an </a:t>
            </a:r>
            <a:r>
              <a:rPr lang="en-US" i="1" dirty="0" smtClean="0"/>
              <a:t>eavesdropper</a:t>
            </a:r>
          </a:p>
          <a:p>
            <a:endParaRPr lang="en-US" b="1" dirty="0" smtClean="0"/>
          </a:p>
          <a:p>
            <a:endParaRPr lang="en-US" b="1" dirty="0" smtClean="0"/>
          </a:p>
          <a:p>
            <a:pPr>
              <a:spcBef>
                <a:spcPts val="4200"/>
              </a:spcBef>
            </a:pPr>
            <a:r>
              <a:rPr lang="en-US" sz="3000" dirty="0" smtClean="0"/>
              <a:t>Terminology</a:t>
            </a:r>
          </a:p>
          <a:p>
            <a:pPr lvl="1">
              <a:buNone/>
              <a:tabLst>
                <a:tab pos="1371600" algn="l"/>
              </a:tabLst>
            </a:pPr>
            <a:r>
              <a:rPr lang="en-US" sz="2600" b="1" dirty="0" smtClean="0"/>
              <a:t>	p	</a:t>
            </a:r>
            <a:r>
              <a:rPr lang="en-US" sz="2600" dirty="0" smtClean="0"/>
              <a:t>plaintext</a:t>
            </a:r>
            <a:br>
              <a:rPr lang="en-US" sz="2600" dirty="0" smtClean="0"/>
            </a:br>
            <a:r>
              <a:rPr lang="en-US" sz="2600" b="1" dirty="0" smtClean="0"/>
              <a:t>c	</a:t>
            </a:r>
            <a:r>
              <a:rPr lang="en-US" sz="2600" dirty="0" smtClean="0"/>
              <a:t>ciphertext</a:t>
            </a:r>
            <a:br>
              <a:rPr lang="en-US" sz="2600" dirty="0" smtClean="0"/>
            </a:br>
            <a:r>
              <a:rPr lang="en-US" sz="2600" b="1" dirty="0" smtClean="0"/>
              <a:t>k</a:t>
            </a:r>
            <a:r>
              <a:rPr lang="en-US" sz="2600" dirty="0" smtClean="0"/>
              <a:t>	secret key</a:t>
            </a:r>
            <a:br>
              <a:rPr lang="en-US" sz="2600" dirty="0" smtClean="0"/>
            </a:br>
            <a:r>
              <a:rPr lang="en-US" sz="2600" b="1" i="1" dirty="0" smtClean="0"/>
              <a:t>E</a:t>
            </a:r>
            <a:r>
              <a:rPr lang="en-US" sz="2600" b="1" dirty="0" smtClean="0"/>
              <a:t>	</a:t>
            </a:r>
            <a:r>
              <a:rPr lang="en-US" sz="2600" dirty="0" smtClean="0"/>
              <a:t>encryption function</a:t>
            </a:r>
            <a:br>
              <a:rPr lang="en-US" sz="2600" dirty="0" smtClean="0"/>
            </a:br>
            <a:r>
              <a:rPr lang="en-US" sz="2600" b="1" i="1" dirty="0" smtClean="0"/>
              <a:t>D</a:t>
            </a:r>
            <a:r>
              <a:rPr lang="en-US" sz="2600" dirty="0" smtClean="0"/>
              <a:t>	decryption function</a:t>
            </a:r>
            <a:endParaRPr lang="en-US" sz="2600" b="1" i="1" dirty="0" smtClean="0"/>
          </a:p>
        </p:txBody>
      </p:sp>
      <p:grpSp>
        <p:nvGrpSpPr>
          <p:cNvPr id="24" name="Group 23"/>
          <p:cNvGrpSpPr/>
          <p:nvPr/>
        </p:nvGrpSpPr>
        <p:grpSpPr>
          <a:xfrm>
            <a:off x="1288242" y="1674893"/>
            <a:ext cx="6460233" cy="1068306"/>
            <a:chOff x="966179" y="2309392"/>
            <a:chExt cx="4845175" cy="1424408"/>
          </a:xfrm>
        </p:grpSpPr>
        <p:grpSp>
          <p:nvGrpSpPr>
            <p:cNvPr id="3" name="Group 2"/>
            <p:cNvGrpSpPr/>
            <p:nvPr/>
          </p:nvGrpSpPr>
          <p:grpSpPr>
            <a:xfrm>
              <a:off x="966179" y="2309392"/>
              <a:ext cx="4845175" cy="1342311"/>
              <a:chOff x="1118579" y="4812268"/>
              <a:chExt cx="4845175" cy="1342311"/>
            </a:xfrm>
          </p:grpSpPr>
          <p:grpSp>
            <p:nvGrpSpPr>
              <p:cNvPr id="4" name="Group 3"/>
              <p:cNvGrpSpPr/>
              <p:nvPr/>
            </p:nvGrpSpPr>
            <p:grpSpPr>
              <a:xfrm>
                <a:off x="1118579" y="4876800"/>
                <a:ext cx="4845175" cy="1277779"/>
                <a:chOff x="1423379" y="1588532"/>
                <a:chExt cx="4845175" cy="1277779"/>
              </a:xfrm>
            </p:grpSpPr>
            <p:sp>
              <p:nvSpPr>
                <p:cNvPr id="8" name="TextBox 7"/>
                <p:cNvSpPr txBox="1"/>
                <p:nvPr/>
              </p:nvSpPr>
              <p:spPr>
                <a:xfrm>
                  <a:off x="1423379" y="2373869"/>
                  <a:ext cx="759510" cy="492442"/>
                </a:xfrm>
                <a:prstGeom prst="rect">
                  <a:avLst/>
                </a:prstGeom>
                <a:noFill/>
              </p:spPr>
              <p:txBody>
                <a:bodyPr wrap="none" rtlCol="0">
                  <a:spAutoFit/>
                </a:bodyPr>
                <a:lstStyle/>
                <a:p>
                  <a:r>
                    <a:rPr lang="en-US" b="1" dirty="0" smtClean="0"/>
                    <a:t>c </a:t>
                  </a:r>
                  <a:r>
                    <a:rPr lang="en-US" dirty="0" smtClean="0"/>
                    <a:t>:= </a:t>
                  </a:r>
                  <a:r>
                    <a:rPr lang="en-US" b="1" i="1" dirty="0" smtClean="0"/>
                    <a:t>E</a:t>
                  </a:r>
                  <a:r>
                    <a:rPr lang="en-US" b="1" baseline="-25000" dirty="0" smtClean="0"/>
                    <a:t>k</a:t>
                  </a:r>
                  <a:r>
                    <a:rPr lang="en-US" dirty="0" smtClean="0"/>
                    <a:t>(</a:t>
                  </a:r>
                  <a:r>
                    <a:rPr lang="en-US" b="1" dirty="0" smtClean="0"/>
                    <a:t>p</a:t>
                  </a:r>
                  <a:r>
                    <a:rPr lang="en-US" dirty="0" smtClean="0"/>
                    <a:t>)</a:t>
                  </a:r>
                  <a:endParaRPr lang="en-US" dirty="0"/>
                </a:p>
              </p:txBody>
            </p:sp>
            <p:sp>
              <p:nvSpPr>
                <p:cNvPr id="9" name="Rectangle 8"/>
                <p:cNvSpPr/>
                <p:nvPr/>
              </p:nvSpPr>
              <p:spPr>
                <a:xfrm>
                  <a:off x="5471160" y="1588532"/>
                  <a:ext cx="77724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10" name="Straight Arrow Connector 9"/>
                <p:cNvCxnSpPr>
                  <a:stCxn id="13" idx="3"/>
                  <a:endCxn id="9" idx="1"/>
                </p:cNvCxnSpPr>
                <p:nvPr/>
              </p:nvCxnSpPr>
              <p:spPr>
                <a:xfrm>
                  <a:off x="2286000" y="1963670"/>
                  <a:ext cx="3185160" cy="158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 name="TextBox 11"/>
                <p:cNvSpPr txBox="1"/>
                <p:nvPr/>
              </p:nvSpPr>
              <p:spPr>
                <a:xfrm>
                  <a:off x="5484361" y="2373868"/>
                  <a:ext cx="784193" cy="492443"/>
                </a:xfrm>
                <a:prstGeom prst="rect">
                  <a:avLst/>
                </a:prstGeom>
                <a:noFill/>
              </p:spPr>
              <p:txBody>
                <a:bodyPr wrap="none" rtlCol="0">
                  <a:spAutoFit/>
                </a:bodyPr>
                <a:lstStyle/>
                <a:p>
                  <a:pPr algn="ctr"/>
                  <a:r>
                    <a:rPr lang="en-US" b="1" dirty="0" smtClean="0"/>
                    <a:t>p</a:t>
                  </a:r>
                  <a:r>
                    <a:rPr lang="en-US" dirty="0" smtClean="0"/>
                    <a:t> := </a:t>
                  </a:r>
                  <a:r>
                    <a:rPr lang="en-US" b="1" i="1" dirty="0" smtClean="0"/>
                    <a:t>D</a:t>
                  </a:r>
                  <a:r>
                    <a:rPr lang="en-US" b="1" baseline="-25000" dirty="0" smtClean="0"/>
                    <a:t>k</a:t>
                  </a:r>
                  <a:r>
                    <a:rPr lang="en-US" dirty="0" smtClean="0"/>
                    <a:t>(</a:t>
                  </a:r>
                  <a:r>
                    <a:rPr lang="en-US" b="1" dirty="0" smtClean="0"/>
                    <a:t>c</a:t>
                  </a:r>
                  <a:r>
                    <a:rPr lang="en-US" dirty="0" smtClean="0"/>
                    <a:t>)</a:t>
                  </a:r>
                  <a:endParaRPr lang="en-US" dirty="0"/>
                </a:p>
              </p:txBody>
            </p:sp>
            <p:sp>
              <p:nvSpPr>
                <p:cNvPr id="13" name="Rectangle 12"/>
                <p:cNvSpPr/>
                <p:nvPr/>
              </p:nvSpPr>
              <p:spPr>
                <a:xfrm>
                  <a:off x="1524000" y="1588532"/>
                  <a:ext cx="762000" cy="7502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grpSp>
          <p:sp>
            <p:nvSpPr>
              <p:cNvPr id="5" name="TextBox 4"/>
              <p:cNvSpPr txBox="1"/>
              <p:nvPr/>
            </p:nvSpPr>
            <p:spPr>
              <a:xfrm>
                <a:off x="1219200" y="4812268"/>
                <a:ext cx="221596" cy="492443"/>
              </a:xfrm>
              <a:prstGeom prst="rect">
                <a:avLst/>
              </a:prstGeom>
              <a:noFill/>
            </p:spPr>
            <p:txBody>
              <a:bodyPr wrap="none" rtlCol="0">
                <a:spAutoFit/>
              </a:bodyPr>
              <a:lstStyle/>
              <a:p>
                <a:r>
                  <a:rPr lang="en-US" b="1" dirty="0" smtClean="0"/>
                  <a:t>k</a:t>
                </a:r>
                <a:endParaRPr lang="en-US" b="1" dirty="0"/>
              </a:p>
            </p:txBody>
          </p:sp>
          <p:sp>
            <p:nvSpPr>
              <p:cNvPr id="6" name="TextBox 5"/>
              <p:cNvSpPr txBox="1"/>
              <p:nvPr/>
            </p:nvSpPr>
            <p:spPr>
              <a:xfrm>
                <a:off x="5648326" y="4812268"/>
                <a:ext cx="221596" cy="492443"/>
              </a:xfrm>
              <a:prstGeom prst="rect">
                <a:avLst/>
              </a:prstGeom>
              <a:noFill/>
            </p:spPr>
            <p:txBody>
              <a:bodyPr wrap="none" rtlCol="0">
                <a:spAutoFit/>
              </a:bodyPr>
              <a:lstStyle/>
              <a:p>
                <a:r>
                  <a:rPr lang="en-US" b="1" dirty="0" smtClean="0"/>
                  <a:t>k</a:t>
                </a:r>
                <a:endParaRPr lang="en-US" b="1" dirty="0"/>
              </a:p>
            </p:txBody>
          </p:sp>
        </p:grpSp>
        <p:sp>
          <p:nvSpPr>
            <p:cNvPr id="15" name="Rectangle 14"/>
            <p:cNvSpPr/>
            <p:nvPr/>
          </p:nvSpPr>
          <p:spPr>
            <a:xfrm>
              <a:off x="2910840" y="3276601"/>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Eve</a:t>
              </a:r>
              <a:endParaRPr lang="en-US" dirty="0"/>
            </a:p>
          </p:txBody>
        </p:sp>
        <p:cxnSp>
          <p:nvCxnSpPr>
            <p:cNvPr id="19" name="Straight Arrow Connector 18"/>
            <p:cNvCxnSpPr>
              <a:endCxn id="15" idx="0"/>
            </p:cNvCxnSpPr>
            <p:nvPr/>
          </p:nvCxnSpPr>
          <p:spPr>
            <a:xfrm rot="16200000" flipH="1">
              <a:off x="3166111" y="3006091"/>
              <a:ext cx="533399" cy="762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23" name="Rectangle 22"/>
            <p:cNvSpPr/>
            <p:nvPr/>
          </p:nvSpPr>
          <p:spPr>
            <a:xfrm>
              <a:off x="2538554" y="2385593"/>
              <a:ext cx="210944" cy="492443"/>
            </a:xfrm>
            <a:prstGeom prst="rect">
              <a:avLst/>
            </a:prstGeom>
          </p:spPr>
          <p:txBody>
            <a:bodyPr wrap="none">
              <a:spAutoFit/>
            </a:bodyPr>
            <a:lstStyle/>
            <a:p>
              <a:r>
                <a:rPr lang="en-US" b="1" dirty="0" smtClean="0"/>
                <a:t>c</a:t>
              </a:r>
              <a:endParaRPr lang="en-US" dirty="0"/>
            </a:p>
          </p:txBody>
        </p:sp>
      </p:grpSp>
    </p:spTree>
    <p:extLst>
      <p:ext uri="{BB962C8B-B14F-4D97-AF65-F5344CB8AC3E}">
        <p14:creationId xmlns:p14="http://schemas.microsoft.com/office/powerpoint/2010/main" val="792887044"/>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Encryption game against Eve (simplified)</a:t>
            </a:r>
            <a:endParaRPr lang="en-US" dirty="0"/>
          </a:p>
        </p:txBody>
      </p:sp>
      <p:sp>
        <p:nvSpPr>
          <p:cNvPr id="3" name="Content Placeholder 2"/>
          <p:cNvSpPr>
            <a:spLocks noGrp="1"/>
          </p:cNvSpPr>
          <p:nvPr>
            <p:ph idx="1"/>
          </p:nvPr>
        </p:nvSpPr>
        <p:spPr>
          <a:xfrm>
            <a:off x="457200" y="1752602"/>
            <a:ext cx="8229600" cy="5029199"/>
          </a:xfrm>
        </p:spPr>
        <p:txBody>
          <a:bodyPr>
            <a:normAutofit fontScale="77500" lnSpcReduction="20000"/>
          </a:bodyPr>
          <a:lstStyle/>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Encryption is secure if Eve can’t do better than random guessing</a:t>
            </a:r>
          </a:p>
          <a:p>
            <a:pPr marL="0" indent="0">
              <a:buNone/>
            </a:pPr>
            <a:r>
              <a:rPr lang="en-US" dirty="0"/>
              <a:t>	</a:t>
            </a:r>
            <a:r>
              <a:rPr lang="en-US" dirty="0" smtClean="0"/>
              <a:t>(+ negligible advantage)</a:t>
            </a:r>
          </a:p>
          <a:p>
            <a:pPr marL="0" indent="0">
              <a:buNone/>
            </a:pPr>
            <a:endParaRPr lang="en-US" dirty="0"/>
          </a:p>
          <a:p>
            <a:pPr marL="0" indent="0">
              <a:buNone/>
            </a:pPr>
            <a:r>
              <a:rPr lang="en-US" dirty="0" smtClean="0"/>
              <a:t>Many variations of this “indistinguishability game”: </a:t>
            </a:r>
            <a:endParaRPr lang="en-US" dirty="0"/>
          </a:p>
          <a:p>
            <a:pPr marL="0" indent="0">
              <a:buNone/>
            </a:pPr>
            <a:r>
              <a:rPr lang="en-US" dirty="0" smtClean="0"/>
              <a:t>	chosen-plaintext attack, chosen-</a:t>
            </a:r>
            <a:r>
              <a:rPr lang="en-US" dirty="0" err="1" smtClean="0"/>
              <a:t>ciphertext</a:t>
            </a:r>
            <a:r>
              <a:rPr lang="en-US" dirty="0" smtClean="0"/>
              <a:t> attack</a:t>
            </a:r>
          </a:p>
          <a:p>
            <a:pPr marL="0" indent="0">
              <a:buNone/>
            </a:pPr>
            <a:endParaRPr lang="en-US" dirty="0"/>
          </a:p>
          <a:p>
            <a:pPr marL="0" indent="0">
              <a:buNone/>
            </a:pPr>
            <a:r>
              <a:rPr lang="en-US" dirty="0" smtClean="0"/>
              <a:t>For mathematically rigorous version see COS 433</a:t>
            </a:r>
            <a:endParaRPr lang="en-US" dirty="0"/>
          </a:p>
        </p:txBody>
      </p:sp>
      <p:sp>
        <p:nvSpPr>
          <p:cNvPr id="4" name="Rectangle 3"/>
          <p:cNvSpPr/>
          <p:nvPr/>
        </p:nvSpPr>
        <p:spPr>
          <a:xfrm>
            <a:off x="457200" y="1570038"/>
            <a:ext cx="7486650" cy="1858962"/>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lvl="0">
              <a:spcBef>
                <a:spcPct val="20000"/>
              </a:spcBef>
              <a:buClr>
                <a:prstClr val="white">
                  <a:lumMod val="65000"/>
                </a:prstClr>
              </a:buClr>
            </a:pPr>
            <a:r>
              <a:rPr lang="en-US" sz="2800" dirty="0">
                <a:solidFill>
                  <a:schemeClr val="tx1"/>
                </a:solidFill>
                <a:latin typeface="Lucida Sans" panose="020B0602030504020204" pitchFamily="34" charset="0"/>
              </a:rPr>
              <a:t>Eve </a:t>
            </a:r>
            <a:r>
              <a:rPr lang="en-US" sz="2800" dirty="0" smtClean="0">
                <a:solidFill>
                  <a:schemeClr val="tx1"/>
                </a:solidFill>
                <a:latin typeface="Lucida Sans" panose="020B0602030504020204" pitchFamily="34" charset="0"/>
              </a:rPr>
              <a:t>chooses plaintexts x &amp; y</a:t>
            </a:r>
            <a:r>
              <a:rPr lang="en-US" sz="2800" dirty="0">
                <a:solidFill>
                  <a:schemeClr val="tx1"/>
                </a:solidFill>
                <a:latin typeface="Lucida Sans" panose="020B0602030504020204" pitchFamily="34" charset="0"/>
              </a:rPr>
              <a:t/>
            </a:r>
            <a:br>
              <a:rPr lang="en-US" sz="2800" dirty="0">
                <a:solidFill>
                  <a:schemeClr val="tx1"/>
                </a:solidFill>
                <a:latin typeface="Lucida Sans" panose="020B0602030504020204" pitchFamily="34" charset="0"/>
              </a:rPr>
            </a:br>
            <a:r>
              <a:rPr lang="en-US" sz="2800" dirty="0" smtClean="0">
                <a:solidFill>
                  <a:schemeClr val="tx1"/>
                </a:solidFill>
                <a:latin typeface="Lucida Sans" panose="020B0602030504020204" pitchFamily="34" charset="0"/>
              </a:rPr>
              <a:t>We </a:t>
            </a:r>
            <a:r>
              <a:rPr lang="en-US" sz="2800" dirty="0">
                <a:solidFill>
                  <a:schemeClr val="tx1"/>
                </a:solidFill>
                <a:latin typeface="Lucida Sans" panose="020B0602030504020204" pitchFamily="34" charset="0"/>
              </a:rPr>
              <a:t>encrypt </a:t>
            </a:r>
            <a:r>
              <a:rPr lang="en-US" sz="2800" dirty="0" smtClean="0">
                <a:solidFill>
                  <a:schemeClr val="tx1"/>
                </a:solidFill>
                <a:latin typeface="Lucida Sans" panose="020B0602030504020204" pitchFamily="34" charset="0"/>
              </a:rPr>
              <a:t>either x or y randomly</a:t>
            </a:r>
            <a:endParaRPr lang="en-US" sz="2800" dirty="0">
              <a:solidFill>
                <a:schemeClr val="tx1"/>
              </a:solidFill>
              <a:latin typeface="Lucida Sans" panose="020B0602030504020204" pitchFamily="34" charset="0"/>
            </a:endParaRPr>
          </a:p>
          <a:p>
            <a:pPr lvl="0">
              <a:spcBef>
                <a:spcPct val="20000"/>
              </a:spcBef>
              <a:buClr>
                <a:prstClr val="white">
                  <a:lumMod val="65000"/>
                </a:prstClr>
              </a:buClr>
            </a:pPr>
            <a:r>
              <a:rPr lang="en-US" sz="2800" dirty="0">
                <a:solidFill>
                  <a:schemeClr val="tx1"/>
                </a:solidFill>
                <a:latin typeface="Lucida Sans" panose="020B0602030504020204" pitchFamily="34" charset="0"/>
              </a:rPr>
              <a:t>Eve guesses </a:t>
            </a:r>
            <a:r>
              <a:rPr lang="en-US" sz="2800" dirty="0" smtClean="0">
                <a:solidFill>
                  <a:schemeClr val="tx1"/>
                </a:solidFill>
                <a:latin typeface="Lucida Sans" panose="020B0602030504020204" pitchFamily="34" charset="0"/>
              </a:rPr>
              <a:t>whether we encrypted x or y</a:t>
            </a:r>
            <a:endParaRPr lang="en-US" sz="2800" dirty="0">
              <a:solidFill>
                <a:schemeClr val="tx1"/>
              </a:solidFill>
              <a:latin typeface="Lucida Sans" panose="020B0602030504020204" pitchFamily="34" charset="0"/>
            </a:endParaRPr>
          </a:p>
        </p:txBody>
      </p:sp>
    </p:spTree>
    <p:extLst>
      <p:ext uri="{BB962C8B-B14F-4D97-AF65-F5344CB8AC3E}">
        <p14:creationId xmlns:p14="http://schemas.microsoft.com/office/powerpoint/2010/main" val="3531300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definition?</a:t>
            </a:r>
            <a:endParaRPr lang="en-US" dirty="0"/>
          </a:p>
        </p:txBody>
      </p:sp>
      <p:sp>
        <p:nvSpPr>
          <p:cNvPr id="3" name="Content Placeholder 2"/>
          <p:cNvSpPr>
            <a:spLocks noGrp="1"/>
          </p:cNvSpPr>
          <p:nvPr>
            <p:ph idx="1"/>
          </p:nvPr>
        </p:nvSpPr>
        <p:spPr/>
        <p:txBody>
          <a:bodyPr/>
          <a:lstStyle/>
          <a:p>
            <a:pPr marL="0" indent="0">
              <a:buNone/>
            </a:pPr>
            <a:r>
              <a:rPr lang="en-US" dirty="0" smtClean="0"/>
              <a:t>Why not </a:t>
            </a:r>
          </a:p>
          <a:p>
            <a:pPr marL="0" indent="0">
              <a:buNone/>
            </a:pPr>
            <a:r>
              <a:rPr lang="en-US" dirty="0"/>
              <a:t>	</a:t>
            </a:r>
            <a:r>
              <a:rPr lang="en-US" dirty="0" smtClean="0"/>
              <a:t>“Eve can’t learn the key” or </a:t>
            </a:r>
            <a:br>
              <a:rPr lang="en-US" dirty="0" smtClean="0"/>
            </a:br>
            <a:r>
              <a:rPr lang="en-US" dirty="0" smtClean="0"/>
              <a:t>	“Eve can’t decrypt the message”?</a:t>
            </a:r>
          </a:p>
          <a:p>
            <a:endParaRPr lang="en-US" dirty="0"/>
          </a:p>
          <a:p>
            <a:pPr marL="0" indent="0">
              <a:buNone/>
            </a:pPr>
            <a:r>
              <a:rPr lang="en-US" dirty="0" smtClean="0"/>
              <a:t>These definitions are </a:t>
            </a:r>
            <a:r>
              <a:rPr lang="en-US" u="sng" dirty="0" smtClean="0"/>
              <a:t>far</a:t>
            </a:r>
            <a:r>
              <a:rPr lang="en-US" dirty="0" smtClean="0"/>
              <a:t> too weak!</a:t>
            </a:r>
          </a:p>
          <a:p>
            <a:endParaRPr lang="en-US" dirty="0"/>
          </a:p>
          <a:p>
            <a:pPr marL="0" indent="0">
              <a:buNone/>
            </a:pPr>
            <a:r>
              <a:rPr lang="en-US" dirty="0" smtClean="0"/>
              <a:t>We need to give Eve extremely strong powers to model practical attacks</a:t>
            </a:r>
            <a:endParaRPr lang="en-US" dirty="0"/>
          </a:p>
        </p:txBody>
      </p:sp>
    </p:spTree>
    <p:extLst>
      <p:ext uri="{BB962C8B-B14F-4D97-AF65-F5344CB8AC3E}">
        <p14:creationId xmlns:p14="http://schemas.microsoft.com/office/powerpoint/2010/main" val="15252969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solidFill>
                  <a:schemeClr val="accent1"/>
                </a:solidFill>
              </a:rPr>
              <a:t>Caesar Cipher</a:t>
            </a:r>
          </a:p>
          <a:p>
            <a:pPr marL="457200" lvl="1" indent="0">
              <a:buNone/>
            </a:pPr>
            <a:r>
              <a:rPr lang="en-US" sz="2400" dirty="0" smtClean="0"/>
              <a:t>First recorded use: Julius Caesar (100-44 BC)</a:t>
            </a:r>
          </a:p>
          <a:p>
            <a:pPr marL="457200" lvl="1" indent="0">
              <a:spcBef>
                <a:spcPts val="1200"/>
              </a:spcBef>
              <a:buNone/>
            </a:pPr>
            <a:r>
              <a:rPr lang="en-US" sz="2400" dirty="0" smtClean="0"/>
              <a:t>Replaces each plaintext letter with one a fixed number of places down the alphabet</a:t>
            </a:r>
          </a:p>
          <a:p>
            <a:pPr marL="457200" lvl="1" indent="0">
              <a:buNone/>
              <a:tabLst>
                <a:tab pos="2228850" algn="l"/>
              </a:tabLst>
            </a:pPr>
            <a:r>
              <a:rPr lang="en-US" sz="2600" dirty="0" smtClean="0"/>
              <a:t>Encryption:  	</a:t>
            </a:r>
            <a:r>
              <a:rPr lang="en-US" sz="2600" b="1" dirty="0" smtClean="0"/>
              <a:t>c</a:t>
            </a:r>
            <a:r>
              <a:rPr lang="en-US" sz="2600" b="1" baseline="-25000" dirty="0" smtClean="0"/>
              <a:t>i</a:t>
            </a:r>
            <a:r>
              <a:rPr lang="en-US" sz="2600" dirty="0" smtClean="0"/>
              <a:t> := (</a:t>
            </a:r>
            <a:r>
              <a:rPr lang="en-US" sz="2600" b="1" dirty="0" smtClean="0"/>
              <a:t>p</a:t>
            </a:r>
            <a:r>
              <a:rPr lang="en-US" sz="2600" b="1" baseline="-25000" dirty="0" smtClean="0"/>
              <a:t>i </a:t>
            </a:r>
            <a:r>
              <a:rPr lang="en-US" sz="2600" dirty="0" smtClean="0"/>
              <a:t>+ </a:t>
            </a:r>
            <a:r>
              <a:rPr lang="en-US" sz="2600" b="1" dirty="0" smtClean="0"/>
              <a:t>k</a:t>
            </a:r>
            <a:r>
              <a:rPr lang="en-US" sz="2600" dirty="0" smtClean="0"/>
              <a:t>) mod 26</a:t>
            </a:r>
          </a:p>
          <a:p>
            <a:pPr marL="457200" lvl="1" indent="0">
              <a:buNone/>
              <a:tabLst>
                <a:tab pos="2228850" algn="l"/>
              </a:tabLst>
            </a:pPr>
            <a:r>
              <a:rPr lang="en-US" sz="2600" dirty="0" smtClean="0"/>
              <a:t>Decryption:  	</a:t>
            </a:r>
            <a:r>
              <a:rPr lang="en-US" sz="2600" b="1" dirty="0" smtClean="0"/>
              <a:t>p</a:t>
            </a:r>
            <a:r>
              <a:rPr lang="en-US" sz="2600" b="1" baseline="-25000" dirty="0" smtClean="0"/>
              <a:t>i</a:t>
            </a:r>
            <a:r>
              <a:rPr lang="en-US" sz="2600" dirty="0" smtClean="0"/>
              <a:t> := (</a:t>
            </a:r>
            <a:r>
              <a:rPr lang="en-US" sz="2600" b="1" dirty="0" smtClean="0"/>
              <a:t>c</a:t>
            </a:r>
            <a:r>
              <a:rPr lang="en-US" sz="2600" b="1" baseline="-25000" dirty="0" smtClean="0"/>
              <a:t>i </a:t>
            </a:r>
            <a:r>
              <a:rPr lang="en-US" sz="2600" dirty="0" smtClean="0"/>
              <a:t>- </a:t>
            </a:r>
            <a:r>
              <a:rPr lang="en-US" sz="2600" b="1" dirty="0" smtClean="0"/>
              <a:t>k</a:t>
            </a:r>
            <a:r>
              <a:rPr lang="en-US" sz="2600" dirty="0" smtClean="0"/>
              <a:t>) mod 26</a:t>
            </a:r>
          </a:p>
          <a:p>
            <a:pPr marL="457200" lvl="1" indent="0">
              <a:spcBef>
                <a:spcPts val="2400"/>
              </a:spcBef>
              <a:buNone/>
              <a:tabLst>
                <a:tab pos="1485900" algn="l"/>
              </a:tabLst>
            </a:pPr>
            <a:r>
              <a:rPr lang="en-US" sz="2600" dirty="0" smtClean="0"/>
              <a:t>e.g. (</a:t>
            </a:r>
            <a:r>
              <a:rPr lang="en-US" sz="2600" b="1" dirty="0" smtClean="0"/>
              <a:t>k</a:t>
            </a:r>
            <a:r>
              <a:rPr lang="en-US" sz="2600" dirty="0" smtClean="0"/>
              <a:t>=3):</a:t>
            </a:r>
          </a:p>
          <a:p>
            <a:pPr marL="457200" lvl="1" indent="0">
              <a:spcBef>
                <a:spcPts val="1200"/>
              </a:spcBef>
              <a:buNone/>
              <a:tabLst>
                <a:tab pos="628650" algn="l"/>
                <a:tab pos="1428750" algn="r"/>
                <a:tab pos="1600200" algn="l"/>
              </a:tabLst>
            </a:pPr>
            <a:r>
              <a:rPr lang="en-US" sz="2400" dirty="0" smtClean="0"/>
              <a:t>		Plain:</a:t>
            </a:r>
            <a:r>
              <a:rPr lang="en-US" sz="2600" dirty="0" smtClean="0"/>
              <a:t> 	</a:t>
            </a:r>
            <a:r>
              <a:rPr lang="en-US" sz="2400" dirty="0" smtClean="0">
                <a:latin typeface="Consolas" pitchFamily="49" charset="0"/>
                <a:cs typeface="Consolas" pitchFamily="49" charset="0"/>
              </a:rPr>
              <a:t>ABCDEFGHIJKLMNOPQRSTUVWXYZ</a:t>
            </a:r>
          </a:p>
          <a:p>
            <a:pPr marL="457200" lvl="1" indent="0">
              <a:spcBef>
                <a:spcPts val="0"/>
              </a:spcBef>
              <a:buNone/>
              <a:tabLst>
                <a:tab pos="628650" algn="l"/>
                <a:tab pos="1428750" algn="r"/>
                <a:tab pos="1600200" algn="l"/>
              </a:tabLst>
            </a:pPr>
            <a:r>
              <a:rPr lang="en-US" sz="2400" dirty="0" smtClean="0">
                <a:cs typeface="Consolas" pitchFamily="49" charset="0"/>
              </a:rPr>
              <a:t>		+Shift:	</a:t>
            </a:r>
            <a:r>
              <a:rPr lang="en-US" sz="2400" dirty="0" smtClean="0">
                <a:latin typeface="Consolas" pitchFamily="49" charset="0"/>
                <a:cs typeface="Consolas" pitchFamily="49" charset="0"/>
              </a:rPr>
              <a:t>33333333333333333333333333</a:t>
            </a:r>
            <a:endParaRPr lang="en-US" sz="2400" dirty="0" smtClean="0">
              <a:latin typeface="+mj-lt"/>
              <a:cs typeface="Consolas" pitchFamily="49" charset="0"/>
            </a:endParaRPr>
          </a:p>
          <a:p>
            <a:pPr marL="457200" lvl="1" indent="0">
              <a:spcBef>
                <a:spcPts val="0"/>
              </a:spcBef>
              <a:buNone/>
              <a:tabLst>
                <a:tab pos="628650" algn="l"/>
                <a:tab pos="1428750" algn="r"/>
                <a:tab pos="1600200" algn="l"/>
              </a:tabLst>
            </a:pPr>
            <a:r>
              <a:rPr lang="en-US" sz="2400" dirty="0" smtClean="0">
                <a:latin typeface="+mj-lt"/>
                <a:cs typeface="Consolas" pitchFamily="49" charset="0"/>
              </a:rPr>
              <a:t>=Cipher:	</a:t>
            </a:r>
            <a:r>
              <a:rPr lang="en-US" sz="2400" dirty="0" smtClean="0">
                <a:latin typeface="Consolas" pitchFamily="49" charset="0"/>
                <a:cs typeface="Consolas" pitchFamily="49" charset="0"/>
              </a:rPr>
              <a:t>	DEFGHIJKLMNOPQRSTUVWXYZABC</a:t>
            </a:r>
          </a:p>
          <a:p>
            <a:pPr marL="457200" lvl="1" indent="0">
              <a:spcBef>
                <a:spcPts val="1200"/>
              </a:spcBef>
              <a:buNone/>
              <a:tabLst>
                <a:tab pos="628650" algn="l"/>
                <a:tab pos="1428750" algn="r"/>
                <a:tab pos="1600200" algn="l"/>
                <a:tab pos="3200400" algn="l"/>
              </a:tabLst>
            </a:pPr>
            <a:r>
              <a:rPr lang="en-US" sz="2400" dirty="0" smtClean="0">
                <a:latin typeface="+mj-lt"/>
                <a:cs typeface="Consolas" pitchFamily="49" charset="0"/>
              </a:rPr>
              <a:t>		Plain:	</a:t>
            </a:r>
            <a:r>
              <a:rPr lang="en-US" sz="2400" dirty="0" smtClean="0">
                <a:latin typeface="Consolas" pitchFamily="49" charset="0"/>
                <a:cs typeface="Consolas" pitchFamily="49" charset="0"/>
              </a:rPr>
              <a:t>fox   go wolverines</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		</a:t>
            </a:r>
            <a:r>
              <a:rPr lang="en-US" sz="2400" dirty="0" smtClean="0">
                <a:latin typeface="+mj-lt"/>
                <a:cs typeface="Consolas" pitchFamily="49" charset="0"/>
              </a:rPr>
              <a:t>+Key:</a:t>
            </a:r>
            <a:r>
              <a:rPr lang="en-US" sz="2400" dirty="0" smtClean="0">
                <a:latin typeface="Consolas" pitchFamily="49" charset="0"/>
                <a:cs typeface="Consolas" pitchFamily="49" charset="0"/>
              </a:rPr>
              <a:t>	333   33 3333333333</a:t>
            </a:r>
            <a:br>
              <a:rPr lang="en-US" sz="2400" dirty="0" smtClean="0">
                <a:latin typeface="Consolas" pitchFamily="49" charset="0"/>
                <a:cs typeface="Consolas" pitchFamily="49" charset="0"/>
              </a:rPr>
            </a:br>
            <a:r>
              <a:rPr lang="en-US" sz="2400" dirty="0" smtClean="0">
                <a:latin typeface="Consolas" pitchFamily="49" charset="0"/>
                <a:cs typeface="Consolas" pitchFamily="49" charset="0"/>
              </a:rPr>
              <a:t>=</a:t>
            </a:r>
            <a:r>
              <a:rPr lang="en-US" sz="2400" dirty="0" smtClean="0">
                <a:latin typeface="+mj-lt"/>
                <a:cs typeface="Consolas" pitchFamily="49" charset="0"/>
              </a:rPr>
              <a:t>Cipher:		</a:t>
            </a:r>
            <a:r>
              <a:rPr lang="en-US" sz="2400" dirty="0" smtClean="0">
                <a:latin typeface="Consolas" pitchFamily="49" charset="0"/>
                <a:cs typeface="Consolas" pitchFamily="49" charset="0"/>
              </a:rPr>
              <a:t>ira   jr zroyhulqhv</a:t>
            </a:r>
          </a:p>
          <a:p>
            <a:pPr marL="0" lvl="1" indent="0">
              <a:spcBef>
                <a:spcPts val="4800"/>
              </a:spcBef>
              <a:buNone/>
              <a:tabLst>
                <a:tab pos="628650" algn="l"/>
                <a:tab pos="1485900" algn="l"/>
              </a:tabLst>
            </a:pPr>
            <a:r>
              <a:rPr lang="en-US" sz="2600" dirty="0" smtClean="0">
                <a:solidFill>
                  <a:schemeClr val="accent5"/>
                </a:solidFill>
                <a:latin typeface="+mj-lt"/>
                <a:cs typeface="Consolas" pitchFamily="49" charset="0"/>
              </a:rPr>
              <a:t>	[Break the Caesar cipher?]</a:t>
            </a:r>
          </a:p>
        </p:txBody>
      </p:sp>
    </p:spTree>
    <p:extLst>
      <p:ext uri="{BB962C8B-B14F-4D97-AF65-F5344CB8AC3E}">
        <p14:creationId xmlns:p14="http://schemas.microsoft.com/office/powerpoint/2010/main" val="129688702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1270</TotalTime>
  <Words>3963</Words>
  <Application>Microsoft Macintosh PowerPoint</Application>
  <PresentationFormat>On-screen Show (4:3)</PresentationFormat>
  <Paragraphs>718</Paragraphs>
  <Slides>57</Slides>
  <Notes>54</Notes>
  <HiddenSlides>4</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Symmetric Cryptography: Stream and Block Ciphers COS 432: Information Security </vt:lpstr>
      <vt:lpstr>Confidentiality</vt:lpstr>
      <vt:lpstr>Alice wants to send Bob a message</vt:lpstr>
      <vt:lpstr>Alice wants to send Bob a message</vt:lpstr>
      <vt:lpstr>PowerPoint Presentation</vt:lpstr>
      <vt:lpstr>PowerPoint Presentation</vt:lpstr>
      <vt:lpstr>Encryption game against Eve (simplified)</vt:lpstr>
      <vt:lpstr>Why this definition?</vt:lpstr>
      <vt:lpstr>PowerPoint Presentation</vt:lpstr>
      <vt:lpstr>History: Caesar cipher</vt:lpstr>
      <vt:lpstr>PowerPoint Presentation</vt:lpstr>
      <vt:lpstr>PowerPoint Presentation</vt:lpstr>
      <vt:lpstr>Vigenere Cipher: "le chiffre indéchiffrable”</vt:lpstr>
      <vt:lpstr>PowerPoint Presentation</vt:lpstr>
      <vt:lpstr>How to Break: Frequency Analysis</vt:lpstr>
      <vt:lpstr>Thomas Jefferson Wheel Cipher</vt:lpstr>
      <vt:lpstr>Enigma Machine</vt:lpstr>
      <vt:lpstr>PowerPoint Presentation</vt:lpstr>
      <vt:lpstr>Can’t Ever Reuse the Key</vt:lpstr>
      <vt:lpstr>Need a Really Long Key</vt:lpstr>
      <vt:lpstr>One-time Pad + PRG = Stream Cipher</vt:lpstr>
      <vt:lpstr>Confidentiality + Integrity</vt:lpstr>
      <vt:lpstr>Problems with Stream Ciphers</vt:lpstr>
      <vt:lpstr>PowerPoint Presentation</vt:lpstr>
      <vt:lpstr>PowerPoint Presentation</vt:lpstr>
      <vt:lpstr>Playfair: Early Block Cipher</vt:lpstr>
      <vt:lpstr>Block Ciphers</vt:lpstr>
      <vt:lpstr>PowerPoint Presentation</vt:lpstr>
      <vt:lpstr>Generating a PRP from a PRF</vt:lpstr>
      <vt:lpstr>Invertible Permutation from PRF</vt:lpstr>
      <vt:lpstr>Feistel Round</vt:lpstr>
      <vt:lpstr> Two Feistel Rounds</vt:lpstr>
      <vt:lpstr>Two Feistel Rounds</vt:lpstr>
      <vt:lpstr>More Feistel Rounds</vt:lpstr>
      <vt:lpstr>Types of Proof (rough, for intuition)</vt:lpstr>
      <vt:lpstr>DES (Data Encryption Standard)</vt:lpstr>
      <vt:lpstr>EFF Deepcrack (1998) — $250,000</vt:lpstr>
      <vt:lpstr>Small Key Size</vt:lpstr>
      <vt:lpstr>AES: Advanced Encryption Standard</vt:lpstr>
      <vt:lpstr>PowerPoint Presentation</vt:lpstr>
      <vt:lpstr>AES</vt:lpstr>
      <vt:lpstr>AES is not Based on a PRF</vt:lpstr>
      <vt:lpstr>AES Security</vt:lpstr>
      <vt:lpstr>Modes of Operation</vt:lpstr>
      <vt:lpstr>PowerPoint Presentation</vt:lpstr>
      <vt:lpstr>Padding and Invertability</vt:lpstr>
      <vt:lpstr>PowerPoint Presentation</vt:lpstr>
      <vt:lpstr>Electronic CodeBook (ECB) — insecure</vt:lpstr>
      <vt:lpstr>ECB:  identical input blocks      ➡  identical output blocks</vt:lpstr>
      <vt:lpstr>PowerPoint Presentation</vt:lpstr>
      <vt:lpstr>Cipher Block Chaining Mode (CBC)</vt:lpstr>
      <vt:lpstr>PowerPoint Presentation</vt:lpstr>
      <vt:lpstr>PowerPoint Presentation</vt:lpstr>
      <vt:lpstr>PowerPoint Presentation</vt:lpstr>
      <vt:lpstr>PowerPoint Presentation</vt:lpstr>
      <vt:lpstr>PowerPoint Presentation</vt:lpstr>
      <vt:lpstr>PowerPoint Presentation</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72</cp:revision>
  <cp:lastPrinted>2016-09-26T14:16:18Z</cp:lastPrinted>
  <dcterms:created xsi:type="dcterms:W3CDTF">2016-09-19T02:21:47Z</dcterms:created>
  <dcterms:modified xsi:type="dcterms:W3CDTF">2016-09-27T15:30:01Z</dcterms:modified>
</cp:coreProperties>
</file>