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94" d="100"/>
          <a:sy n="194" d="100"/>
        </p:scale>
        <p:origin x="-144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2BCEE-CDE9-674D-8138-629BB2DD48B0}" type="datetimeFigureOut">
              <a:rPr lang="en-US" smtClean="0"/>
              <a:t>9/27/16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0116F-00CD-634F-93C3-F173DECF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90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338638" y="609600"/>
            <a:ext cx="12279313" cy="6907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338638" y="609600"/>
            <a:ext cx="12279313" cy="6907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1. Each key should have only one purpose:</a:t>
            </a:r>
          </a:p>
          <a:p>
            <a:r>
              <a:rPr lang="en-US" dirty="0"/>
              <a:t>- diff RSA keys for signing, encrypting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- diff symmetric keys for encrypting, </a:t>
            </a:r>
            <a:r>
              <a:rPr lang="en-US" dirty="0" err="1"/>
              <a:t>MACing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- diff keys for Alice-&gt;Bob and Bob-&gt;Alice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- diff keys for diff protocols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reason: prevent attacker from “repurposing” content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example: reflection attack</a:t>
            </a:r>
          </a:p>
          <a:p>
            <a:endParaRPr lang="en-US" dirty="0"/>
          </a:p>
          <a:p>
            <a:r>
              <a:rPr lang="en-US" b="1" dirty="0"/>
              <a:t>2. Vulnerability of a key increases…</a:t>
            </a:r>
          </a:p>
          <a:p>
            <a:r>
              <a:rPr lang="en-US" dirty="0"/>
              <a:t>consequences: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- change your keys periodically, use session keys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- take care to erase keys from memory when you’re done with them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- don’t let your keys get swapped out to disk</a:t>
            </a:r>
          </a:p>
          <a:p>
            <a:endParaRPr lang="en-US" dirty="0" smtClean="0"/>
          </a:p>
          <a:p>
            <a:r>
              <a:rPr lang="en-US" b="1" dirty="0" smtClean="0"/>
              <a:t>3. Keep your keys far from the attacker</a:t>
            </a:r>
          </a:p>
          <a:p>
            <a:r>
              <a:rPr lang="en-US" dirty="0"/>
              <a:t>- memory of networked, unguarded PC: bad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- memory of non-networked, guarded PC: not as bad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- stored in tamper-resistant device: better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- stored in tamper resistant device, locked in safe: best</a:t>
            </a:r>
          </a:p>
          <a:p>
            <a:endParaRPr lang="en-US" dirty="0" smtClean="0"/>
          </a:p>
          <a:p>
            <a:r>
              <a:rPr lang="en-US" b="1" dirty="0" smtClean="0"/>
              <a:t>4.</a:t>
            </a:r>
            <a:r>
              <a:rPr lang="en-US" b="1" baseline="0" dirty="0" smtClean="0"/>
              <a:t> P</a:t>
            </a:r>
            <a:r>
              <a:rPr lang="en-US" b="1" dirty="0"/>
              <a:t>rotect yourself against compromise of old keys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/>
              <a:t>- bad practice: Alice tells Bob, “Here’s the new key: ...” encrypted under old key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aseline="0" dirty="0" smtClean="0"/>
              <a:t>     </a:t>
            </a:r>
            <a:r>
              <a:rPr lang="en-US" dirty="0"/>
              <a:t>adversary can record this, then attack old key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    get old key, then he can get new key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    worse yet: if long chain of keys, he can attack anyone, chain unravels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          chain as strong as its weakest link!</a:t>
            </a:r>
          </a:p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>goal: “forward secrecy”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/>
              <a:t>            learning old key doesn’t help adversary learn new key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         how to do? </a:t>
            </a:r>
          </a:p>
          <a:p>
            <a:r>
              <a:rPr lang="en-US" dirty="0"/>
              <a:t>                – use Diffie-Hellman to negotiate a fresh secret</a:t>
            </a:r>
          </a:p>
          <a:p>
            <a:r>
              <a:rPr lang="en-US" dirty="0"/>
              <a:t>                - can use old key to provide integrity </a:t>
            </a:r>
          </a:p>
          <a:p>
            <a:r>
              <a:rPr lang="en-US" dirty="0" smtClean="0"/>
              <a:t>                         (</a:t>
            </a:r>
            <a:r>
              <a:rPr lang="en-US" dirty="0"/>
              <a:t>as long as attacker doesn’t know it today,</a:t>
            </a:r>
          </a:p>
          <a:p>
            <a:r>
              <a:rPr lang="en-US" dirty="0"/>
              <a:t>                           learning old key tomorrow won’t let attacker </a:t>
            </a:r>
          </a:p>
          <a:p>
            <a:r>
              <a:rPr lang="en-US" dirty="0" smtClean="0"/>
              <a:t>                             </a:t>
            </a:r>
            <a:r>
              <a:rPr lang="en-US" dirty="0"/>
              <a:t>discover new key)</a:t>
            </a:r>
          </a:p>
          <a:p>
            <a:r>
              <a:rPr lang="en-US" dirty="0"/>
              <a:t>  </a:t>
            </a:r>
          </a:p>
          <a:p>
            <a:r>
              <a:rPr lang="en-US" dirty="0"/>
              <a:t>       also: actively destroy old key when you’re done with 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         find all copies, write zeroes over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338638" y="609600"/>
            <a:ext cx="12279313" cy="6907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UK</a:t>
            </a:r>
            <a:r>
              <a:rPr lang="en-US" baseline="0" dirty="0" smtClean="0"/>
              <a:t> version of NSA</a:t>
            </a:r>
          </a:p>
          <a:p>
            <a:r>
              <a:rPr lang="en-US" baseline="0" dirty="0" smtClean="0"/>
              <a:t>Lineage of Turing, Enigma, etc.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Co-inventors: Clifford Cocks, Malcolm Williamson, James Ellis</a:t>
            </a:r>
          </a:p>
          <a:p>
            <a:r>
              <a:rPr lang="en-US" baseline="0" dirty="0" smtClean="0"/>
              <a:t>Couldn’t talk about it publicly for decades, declassified in 1997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64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RSA</a:t>
            </a:r>
            <a:r>
              <a:rPr lang="en-US" baseline="0" dirty="0" smtClean="0"/>
              <a:t> is better known outside cryptography circles but </a:t>
            </a:r>
            <a:r>
              <a:rPr lang="en-US" baseline="0" dirty="0" err="1" smtClean="0"/>
              <a:t>Diffie</a:t>
            </a:r>
            <a:r>
              <a:rPr lang="en-US" baseline="0" dirty="0" smtClean="0"/>
              <a:t>-Hellman was the first public-key crypto (key exchange)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4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338638" y="609600"/>
            <a:ext cx="12279313" cy="6907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338638" y="609600"/>
            <a:ext cx="12279313" cy="6907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Notice what we’ve done: </a:t>
            </a:r>
          </a:p>
          <a:p>
            <a:r>
              <a:rPr lang="en-US" dirty="0"/>
              <a:t>Alice and Bob had </a:t>
            </a:r>
            <a:r>
              <a:rPr lang="en-US" i="1" dirty="0"/>
              <a:t>public conversation </a:t>
            </a:r>
            <a:r>
              <a:rPr lang="en-US" dirty="0"/>
              <a:t>to derive shared secret!  </a:t>
            </a:r>
          </a:p>
          <a:p>
            <a:r>
              <a:rPr lang="en-US" dirty="0"/>
              <a:t>it’s a very short conversation, too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338638" y="609600"/>
            <a:ext cx="12279313" cy="6907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We’ve been talking about confidentiality in terms of a passive eavesdropper, Eve</a:t>
            </a:r>
          </a:p>
          <a:p>
            <a:r>
              <a:rPr lang="en-US" dirty="0"/>
              <a:t>But some attacks can do more than listen in—remember Mallory, from our discussion of integrity?</a:t>
            </a:r>
          </a:p>
          <a:p>
            <a:r>
              <a:rPr lang="en-US" dirty="0"/>
              <a:t>* D-H can only give us confidentiality if we </a:t>
            </a:r>
            <a:r>
              <a:rPr lang="en-US" b="1" dirty="0"/>
              <a:t>already</a:t>
            </a:r>
            <a:r>
              <a:rPr lang="en-US" dirty="0"/>
              <a:t> have some assurance of integrity</a:t>
            </a:r>
          </a:p>
          <a:p>
            <a:endParaRPr lang="en-US" dirty="0"/>
          </a:p>
          <a:p>
            <a:r>
              <a:rPr lang="en-US" b="1" dirty="0"/>
              <a:t>chess story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/>
              <a:t>        I know how to play chess against the two best players in the world, and beat one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     play black vs. </a:t>
            </a:r>
            <a:r>
              <a:rPr lang="en-US" dirty="0" err="1"/>
              <a:t>Anand</a:t>
            </a:r>
            <a:r>
              <a:rPr lang="en-US" dirty="0"/>
              <a:t> on Board 1, white vs. </a:t>
            </a:r>
            <a:r>
              <a:rPr lang="en-US" dirty="0" err="1"/>
              <a:t>Carlsen</a:t>
            </a:r>
            <a:r>
              <a:rPr lang="en-US" dirty="0"/>
              <a:t> on Board 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     algorithm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         wait for </a:t>
            </a:r>
            <a:r>
              <a:rPr lang="en-US" dirty="0" err="1"/>
              <a:t>Anand</a:t>
            </a:r>
            <a:r>
              <a:rPr lang="en-US" dirty="0"/>
              <a:t> to move on Board 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         copy </a:t>
            </a:r>
            <a:r>
              <a:rPr lang="en-US" dirty="0" err="1"/>
              <a:t>Anand’s</a:t>
            </a:r>
            <a:r>
              <a:rPr lang="en-US" dirty="0"/>
              <a:t> move on Board 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         wait for </a:t>
            </a:r>
            <a:r>
              <a:rPr lang="en-US" dirty="0" err="1"/>
              <a:t>Carlsen</a:t>
            </a:r>
            <a:r>
              <a:rPr lang="en-US" dirty="0"/>
              <a:t> to reply on Board 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         copy </a:t>
            </a:r>
            <a:r>
              <a:rPr lang="en-US" dirty="0" err="1"/>
              <a:t>Carlsen’s</a:t>
            </a:r>
            <a:r>
              <a:rPr lang="en-US" dirty="0"/>
              <a:t> reply on Board 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         etc.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     </a:t>
            </a:r>
            <a:r>
              <a:rPr lang="en-US" dirty="0" err="1"/>
              <a:t>Anand</a:t>
            </a:r>
            <a:r>
              <a:rPr lang="en-US" dirty="0"/>
              <a:t> and </a:t>
            </a:r>
            <a:r>
              <a:rPr lang="en-US" dirty="0" err="1"/>
              <a:t>Carlsen</a:t>
            </a:r>
            <a:r>
              <a:rPr lang="en-US" dirty="0"/>
              <a:t> are really playing each other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         but they both think they’re playing 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     </a:t>
            </a:r>
            <a:r>
              <a:rPr lang="en-US" b="1" dirty="0"/>
              <a:t>moral of the story:</a:t>
            </a:r>
            <a:r>
              <a:rPr lang="en-US" dirty="0"/>
              <a:t> </a:t>
            </a:r>
          </a:p>
          <a:p>
            <a:r>
              <a:rPr lang="en-US" dirty="0" smtClean="0"/>
              <a:t>	</a:t>
            </a:r>
            <a:r>
              <a:rPr lang="en-US" dirty="0"/>
              <a:t>“in the middle” is a powerful place to be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/>
              <a:t>shape the parties’ views of the world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338638" y="609600"/>
            <a:ext cx="12279313" cy="6907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Out-of-band communication</a:t>
            </a:r>
            <a:r>
              <a:rPr lang="en-US" dirty="0"/>
              <a:t> (e.g., SSH)</a:t>
            </a:r>
          </a:p>
          <a:p>
            <a:r>
              <a:rPr lang="en-US" dirty="0"/>
              <a:t>Example: I call you on the phone, confirm my key – works if we recognize each others’ voices</a:t>
            </a:r>
          </a:p>
          <a:p>
            <a:endParaRPr lang="en-US" dirty="0"/>
          </a:p>
          <a:p>
            <a:r>
              <a:rPr lang="en-US" b="1" dirty="0"/>
              <a:t>Physical contact </a:t>
            </a:r>
            <a:r>
              <a:rPr lang="en-US" dirty="0"/>
              <a:t>(e.g., smartcards)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338638" y="609600"/>
            <a:ext cx="12279313" cy="6907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A9549-3F4D-CE40-A5A8-C265B745A291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B2ABE-EB1B-FB45-A608-C1A4A216F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0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A9549-3F4D-CE40-A5A8-C265B745A291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B2ABE-EB1B-FB45-A608-C1A4A216F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22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A9549-3F4D-CE40-A5A8-C265B745A291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B2ABE-EB1B-FB45-A608-C1A4A216F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91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04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03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08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99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99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91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A9549-3F4D-CE40-A5A8-C265B745A291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B2ABE-EB1B-FB45-A608-C1A4A216F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6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A9549-3F4D-CE40-A5A8-C265B745A291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B2ABE-EB1B-FB45-A608-C1A4A216F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A9549-3F4D-CE40-A5A8-C265B745A291}" type="datetimeFigureOut">
              <a:rPr lang="en-US" smtClean="0"/>
              <a:t>9/27/16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B2ABE-EB1B-FB45-A608-C1A4A216F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2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A9549-3F4D-CE40-A5A8-C265B745A291}" type="datetimeFigureOut">
              <a:rPr lang="en-US" smtClean="0"/>
              <a:t>9/27/16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B2ABE-EB1B-FB45-A608-C1A4A216F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64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A9549-3F4D-CE40-A5A8-C265B745A291}" type="datetimeFigureOut">
              <a:rPr lang="en-US" smtClean="0"/>
              <a:t>9/27/16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B2ABE-EB1B-FB45-A608-C1A4A216F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65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A9549-3F4D-CE40-A5A8-C265B745A291}" type="datetimeFigureOut">
              <a:rPr lang="en-US" smtClean="0"/>
              <a:t>9/27/16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B2ABE-EB1B-FB45-A608-C1A4A216F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A9549-3F4D-CE40-A5A8-C265B745A291}" type="datetimeFigureOut">
              <a:rPr lang="en-US" smtClean="0"/>
              <a:t>9/27/16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B2ABE-EB1B-FB45-A608-C1A4A216F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9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A9549-3F4D-CE40-A5A8-C265B745A291}" type="datetimeFigureOut">
              <a:rPr lang="en-US" smtClean="0"/>
              <a:t>9/27/16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B2ABE-EB1B-FB45-A608-C1A4A216F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6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A9549-3F4D-CE40-A5A8-C265B745A291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B2ABE-EB1B-FB45-A608-C1A4A216F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91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88296"/>
            <a:ext cx="7772400" cy="1583531"/>
          </a:xfrm>
        </p:spPr>
        <p:txBody>
          <a:bodyPr>
            <a:normAutofit/>
          </a:bodyPr>
          <a:lstStyle/>
          <a:p>
            <a:r>
              <a:rPr lang="en-US" sz="4800" dirty="0" smtClean="0"/>
              <a:t>Key </a:t>
            </a:r>
            <a:r>
              <a:rPr lang="en-US" sz="4800" dirty="0" smtClean="0"/>
              <a:t>Exchange </a:t>
            </a:r>
            <a:r>
              <a:rPr lang="en-US" dirty="0" smtClean="0"/>
              <a:t>and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Key Management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97360"/>
            <a:ext cx="6400800" cy="831739"/>
          </a:xfrm>
        </p:spPr>
        <p:txBody>
          <a:bodyPr/>
          <a:lstStyle/>
          <a:p>
            <a:r>
              <a:rPr lang="en-US" dirty="0" smtClean="0"/>
              <a:t>Nick Feamster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4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4200524"/>
          </a:xfrm>
        </p:spPr>
        <p:txBody>
          <a:bodyPr>
            <a:normAutofit fontScale="55000" lnSpcReduction="20000"/>
          </a:bodyPr>
          <a:lstStyle/>
          <a:p>
            <a:pPr algn="ctr"/>
            <a:r>
              <a:rPr lang="en-US" sz="5100" b="1" dirty="0" smtClean="0"/>
              <a:t>Key Management</a:t>
            </a:r>
            <a:endParaRPr lang="en-US" sz="5100" b="1" dirty="0" smtClean="0">
              <a:solidFill>
                <a:schemeClr val="accent1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3300" b="1" dirty="0" smtClean="0"/>
              <a:t>Principles:</a:t>
            </a:r>
          </a:p>
          <a:p>
            <a:pPr marL="515938" indent="-801688">
              <a:spcBef>
                <a:spcPts val="1200"/>
              </a:spcBef>
              <a:tabLst>
                <a:tab pos="512763" algn="l"/>
              </a:tabLst>
            </a:pPr>
            <a:r>
              <a:rPr lang="en-US" dirty="0" smtClean="0"/>
              <a:t>0. 	</a:t>
            </a:r>
            <a:r>
              <a:rPr lang="en-US" sz="3100" dirty="0" smtClean="0"/>
              <a:t>Always remember, </a:t>
            </a:r>
            <a:br>
              <a:rPr lang="en-US" sz="3100" dirty="0" smtClean="0"/>
            </a:br>
            <a:r>
              <a:rPr lang="en-US" sz="3100" dirty="0" smtClean="0"/>
              <a:t>key management is the hard part!</a:t>
            </a:r>
          </a:p>
          <a:p>
            <a:pPr marL="515938" indent="-515938">
              <a:spcBef>
                <a:spcPts val="1200"/>
              </a:spcBef>
              <a:buAutoNum type="arabicPeriod"/>
              <a:tabLst>
                <a:tab pos="512763" algn="l"/>
              </a:tabLst>
            </a:pPr>
            <a:r>
              <a:rPr lang="en-US" sz="3100" dirty="0" smtClean="0"/>
              <a:t>Each key should have only one purpose.</a:t>
            </a:r>
          </a:p>
          <a:p>
            <a:pPr marL="515938" indent="-515938">
              <a:spcBef>
                <a:spcPts val="1200"/>
              </a:spcBef>
              <a:buAutoNum type="arabicPeriod"/>
              <a:tabLst>
                <a:tab pos="512763" algn="l"/>
              </a:tabLst>
            </a:pPr>
            <a:r>
              <a:rPr lang="en-US" sz="3100" dirty="0" smtClean="0"/>
              <a:t>Vulnerability of a key increases:</a:t>
            </a:r>
          </a:p>
          <a:p>
            <a:pPr marL="1144588" lvl="1" indent="-346075">
              <a:buAutoNum type="alphaLcPeriod"/>
            </a:pPr>
            <a:r>
              <a:rPr lang="en-US" dirty="0" smtClean="0"/>
              <a:t>The more you use it.</a:t>
            </a:r>
          </a:p>
          <a:p>
            <a:pPr marL="1144588" lvl="1" indent="-346075">
              <a:spcBef>
                <a:spcPts val="0"/>
              </a:spcBef>
              <a:buAutoNum type="alphaLcPeriod"/>
            </a:pPr>
            <a:r>
              <a:rPr lang="en-US" dirty="0" smtClean="0"/>
              <a:t>The more places you store it.</a:t>
            </a:r>
          </a:p>
          <a:p>
            <a:pPr marL="1144588" lvl="1" indent="-346075">
              <a:spcBef>
                <a:spcPts val="0"/>
              </a:spcBef>
              <a:buAutoNum type="alphaLcPeriod"/>
            </a:pPr>
            <a:r>
              <a:rPr lang="en-US" dirty="0" smtClean="0"/>
              <a:t>The longer you have it.</a:t>
            </a:r>
          </a:p>
          <a:p>
            <a:pPr marL="461963" indent="-461963">
              <a:spcBef>
                <a:spcPts val="1200"/>
              </a:spcBef>
              <a:buAutoNum type="arabicPeriod"/>
            </a:pPr>
            <a:r>
              <a:rPr lang="en-US" sz="3100" dirty="0" smtClean="0"/>
              <a:t>Keep your keys far from the attacker.</a:t>
            </a:r>
          </a:p>
          <a:p>
            <a:pPr marL="461963" indent="-461963">
              <a:spcBef>
                <a:spcPts val="1200"/>
              </a:spcBef>
              <a:buAutoNum type="arabicPeriod"/>
            </a:pPr>
            <a:r>
              <a:rPr lang="en-US" sz="3100" dirty="0" smtClean="0"/>
              <a:t>Protect yourself against compromise</a:t>
            </a:r>
            <a:br>
              <a:rPr lang="en-US" sz="3100" dirty="0" smtClean="0"/>
            </a:br>
            <a:r>
              <a:rPr lang="en-US" sz="3100" dirty="0" smtClean="0"/>
              <a:t>of old keys.</a:t>
            </a:r>
          </a:p>
          <a:p>
            <a:pPr marL="458788" lvl="1" indent="-1588">
              <a:buNone/>
            </a:pPr>
            <a:r>
              <a:rPr lang="en-US" sz="3100" dirty="0" smtClean="0"/>
              <a:t>Goal: </a:t>
            </a:r>
            <a:r>
              <a:rPr lang="en-US" sz="3100" b="1" dirty="0" smtClean="0">
                <a:solidFill>
                  <a:schemeClr val="accent1"/>
                </a:solidFill>
              </a:rPr>
              <a:t>forward secrecy </a:t>
            </a:r>
            <a:r>
              <a:rPr lang="en-US" sz="3100" dirty="0" smtClean="0"/>
              <a:t>—</a:t>
            </a:r>
            <a:r>
              <a:rPr lang="en-US" sz="3100" b="1" dirty="0" smtClean="0">
                <a:solidFill>
                  <a:schemeClr val="accent1"/>
                </a:solidFill>
              </a:rPr>
              <a:t> </a:t>
            </a:r>
            <a:r>
              <a:rPr lang="en-US" sz="3100" dirty="0" smtClean="0"/>
              <a:t>learning old key shouldn’t help adversary learn new key.</a:t>
            </a:r>
          </a:p>
          <a:p>
            <a:pPr marL="458788" lvl="1" indent="-1588">
              <a:buNone/>
            </a:pPr>
            <a:r>
              <a:rPr lang="en-US" dirty="0" smtClean="0">
                <a:solidFill>
                  <a:schemeClr val="accent5"/>
                </a:solidFill>
              </a:rPr>
              <a:t>[How can we get this?]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20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ctr"/>
            <a:r>
              <a:rPr lang="en-US" sz="3000" b="1" dirty="0" smtClean="0"/>
              <a:t>Issue:  How do we get a shared key?</a:t>
            </a:r>
          </a:p>
          <a:p>
            <a:r>
              <a:rPr lang="en-US" sz="3000" b="1" dirty="0" smtClean="0"/>
              <a:t>Amazing fact:</a:t>
            </a:r>
            <a:br>
              <a:rPr lang="en-US" sz="3000" b="1" dirty="0" smtClean="0"/>
            </a:br>
            <a:r>
              <a:rPr lang="en-US" sz="2800" dirty="0" smtClean="0"/>
              <a:t>Alice and Bob can have a </a:t>
            </a:r>
            <a:r>
              <a:rPr lang="en-US" sz="2800" u="sng" dirty="0" smtClean="0"/>
              <a:t>public</a:t>
            </a:r>
            <a:r>
              <a:rPr lang="en-US" sz="2800" dirty="0" smtClean="0"/>
              <a:t> conversation to derive a shared key!</a:t>
            </a:r>
          </a:p>
          <a:p>
            <a:r>
              <a:rPr lang="en-US" sz="2800" b="1" dirty="0" smtClean="0">
                <a:solidFill>
                  <a:schemeClr val="accent1"/>
                </a:solidFill>
              </a:rPr>
              <a:t>Diffie-Hellman</a:t>
            </a:r>
            <a:r>
              <a:rPr lang="en-US" sz="2800" dirty="0" smtClean="0"/>
              <a:t> (</a:t>
            </a:r>
            <a:r>
              <a:rPr lang="en-US" sz="2800" b="1" dirty="0" smtClean="0">
                <a:solidFill>
                  <a:schemeClr val="accent1"/>
                </a:solidFill>
              </a:rPr>
              <a:t>D-H</a:t>
            </a:r>
            <a:r>
              <a:rPr lang="en-US" sz="2800" dirty="0" smtClean="0"/>
              <a:t>) </a:t>
            </a:r>
            <a:r>
              <a:rPr lang="en-US" sz="2800" b="1" dirty="0" smtClean="0">
                <a:solidFill>
                  <a:schemeClr val="accent1"/>
                </a:solidFill>
              </a:rPr>
              <a:t>key exchange</a:t>
            </a:r>
          </a:p>
          <a:p>
            <a:pPr lvl="1"/>
            <a:r>
              <a:rPr lang="en-US" sz="2400" dirty="0" smtClean="0"/>
              <a:t>1976: Whit Diffie, Marty Hellman </a:t>
            </a:r>
            <a:br>
              <a:rPr lang="en-US" sz="2400" dirty="0" smtClean="0"/>
            </a:br>
            <a:r>
              <a:rPr lang="en-US" sz="2400" dirty="0" smtClean="0"/>
              <a:t>with ideas from Ralph Merkle </a:t>
            </a:r>
            <a:br>
              <a:rPr lang="en-US" sz="2400" dirty="0" smtClean="0"/>
            </a:br>
            <a:r>
              <a:rPr lang="en-US" sz="2400" dirty="0" smtClean="0"/>
              <a:t>(earlier, in secret, by Malcolm Williamson of British intelligence agency)</a:t>
            </a:r>
          </a:p>
          <a:p>
            <a:pPr lvl="1"/>
            <a:r>
              <a:rPr lang="en-US" sz="2400" dirty="0" smtClean="0"/>
              <a:t>Relies on a mathematical hardness assumption called </a:t>
            </a:r>
            <a:r>
              <a:rPr lang="en-US" sz="2400" i="1" dirty="0" smtClean="0"/>
              <a:t>discrete log problem </a:t>
            </a:r>
            <a:br>
              <a:rPr lang="en-US" sz="2400" i="1" dirty="0" smtClean="0"/>
            </a:br>
            <a:r>
              <a:rPr lang="en-US" sz="2400" dirty="0" smtClean="0"/>
              <a:t>(a problem believed to be hard)</a:t>
            </a:r>
          </a:p>
        </p:txBody>
      </p:sp>
    </p:spTree>
    <p:extLst>
      <p:ext uri="{BB962C8B-B14F-4D97-AF65-F5344CB8AC3E}">
        <p14:creationId xmlns:p14="http://schemas.microsoft.com/office/powerpoint/2010/main" val="2437862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GCHQ, 1973: </a:t>
            </a:r>
            <a:br>
              <a:rPr lang="en-US" dirty="0" smtClean="0"/>
            </a:br>
            <a:r>
              <a:rPr lang="en-US" dirty="0" smtClean="0"/>
              <a:t>Invented </a:t>
            </a:r>
            <a:r>
              <a:rPr lang="en-US" dirty="0"/>
              <a:t>p</a:t>
            </a:r>
            <a:r>
              <a:rPr lang="en-US" dirty="0" smtClean="0"/>
              <a:t>ublic-key crypto in secret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AutoShape 2" descr="http://upload.wikimedia.org/wikipedia/commons/7/72/GCHQ-aerial.jpg"/>
          <p:cNvSpPr>
            <a:spLocks noChangeAspect="1" noChangeArrowheads="1"/>
          </p:cNvSpPr>
          <p:nvPr/>
        </p:nvSpPr>
        <p:spPr bwMode="auto">
          <a:xfrm>
            <a:off x="1190625" y="-102394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428753"/>
            <a:ext cx="4629150" cy="32646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3365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1976: </a:t>
            </a:r>
            <a:r>
              <a:rPr lang="en-US" dirty="0" err="1" smtClean="0"/>
              <a:t>Diffie</a:t>
            </a:r>
            <a:r>
              <a:rPr lang="en-US" dirty="0" smtClean="0"/>
              <a:t>-Hellman Key 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Paper titled “New directions in cryptography”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923473" y="2114551"/>
            <a:ext cx="1770655" cy="2347616"/>
            <a:chOff x="3897959" y="2819400"/>
            <a:chExt cx="2360874" cy="3130154"/>
          </a:xfrm>
        </p:grpSpPr>
        <p:pic>
          <p:nvPicPr>
            <p:cNvPr id="9218" name="Picture 2" descr="https://encrypted-tbn2.gstatic.com/images?q=tbn:ANd9GcRme5skJ_sLdTm5lLZJpcafQ9_yd-nEIprf5C5Jp5E_Er3mbf9zaw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897959" y="2819400"/>
              <a:ext cx="1740842" cy="24384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3929910" y="5334001"/>
              <a:ext cx="232892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Lucida Sans" panose="020B0602030504020204" pitchFamily="34" charset="0"/>
                </a:rPr>
                <a:t>Whit </a:t>
              </a:r>
              <a:r>
                <a:rPr lang="en-US" sz="2400" dirty="0" err="1" smtClean="0">
                  <a:latin typeface="Lucida Sans" panose="020B0602030504020204" pitchFamily="34" charset="0"/>
                </a:rPr>
                <a:t>Diffie</a:t>
              </a:r>
              <a:endParaRPr lang="en-US" sz="2400" dirty="0">
                <a:latin typeface="Lucida Sans" panose="020B0602030504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66315" y="2114552"/>
            <a:ext cx="2342859" cy="2347615"/>
            <a:chOff x="6355080" y="2819400"/>
            <a:chExt cx="3123812" cy="3130153"/>
          </a:xfrm>
        </p:grpSpPr>
        <p:pic>
          <p:nvPicPr>
            <p:cNvPr id="5" name="Picture 2" descr="https://encrypted-tbn2.gstatic.com/images?q=tbn:ANd9GcRme5skJ_sLdTm5lLZJpcafQ9_yd-nEIprf5C5Jp5E_Er3mbf9zaw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2"/>
            <a:stretch/>
          </p:blipFill>
          <p:spPr bwMode="auto">
            <a:xfrm>
              <a:off x="6477000" y="2819400"/>
              <a:ext cx="2045643" cy="24384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6355080" y="5334000"/>
              <a:ext cx="3123812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Lucida Sans" panose="020B0602030504020204" pitchFamily="34" charset="0"/>
                </a:rPr>
                <a:t>Marty Hellman</a:t>
              </a:r>
              <a:endParaRPr lang="en-US" sz="2400" dirty="0">
                <a:latin typeface="Lucida Sans" panose="020B0602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3769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 rot="16200000" flipH="1">
            <a:off x="3618967" y="2696261"/>
            <a:ext cx="2309442" cy="302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ctr"/>
            <a:r>
              <a:rPr lang="en-US" sz="4200" b="1" dirty="0" err="1" smtClean="0"/>
              <a:t>Diffie</a:t>
            </a:r>
            <a:r>
              <a:rPr lang="en-US" sz="4200" b="1" dirty="0" smtClean="0"/>
              <a:t>-Hellman Protocol</a:t>
            </a:r>
            <a:endParaRPr lang="en-US" sz="4200" b="1" dirty="0" smtClean="0"/>
          </a:p>
          <a:p>
            <a:pPr marL="514350" lvl="1" indent="-514350">
              <a:buAutoNum type="arabicPeriod"/>
            </a:pPr>
            <a:endParaRPr lang="en-US" sz="2400" dirty="0" smtClean="0"/>
          </a:p>
          <a:p>
            <a:pPr marL="514350" lvl="1" indent="-514350">
              <a:buAutoNum type="arabicPeriod"/>
            </a:pPr>
            <a:r>
              <a:rPr lang="en-US" sz="2400" dirty="0" smtClean="0"/>
              <a:t>Alice </a:t>
            </a:r>
            <a:r>
              <a:rPr lang="en-US" sz="2400" dirty="0" smtClean="0"/>
              <a:t>and Bob agree on public parameters (maybe in standards doc)</a:t>
            </a:r>
            <a:br>
              <a:rPr lang="en-US" sz="2400" dirty="0" smtClean="0"/>
            </a:br>
            <a:r>
              <a:rPr lang="en-US" sz="2400" b="1" dirty="0" smtClean="0"/>
              <a:t>p</a:t>
            </a:r>
            <a:r>
              <a:rPr lang="en-US" sz="2400" dirty="0" smtClean="0"/>
              <a:t>: a large “safe prime” </a:t>
            </a:r>
            <a:r>
              <a:rPr lang="en-US" sz="2100" dirty="0" err="1" smtClean="0"/>
              <a:t>s.t.</a:t>
            </a:r>
            <a:r>
              <a:rPr lang="en-US" sz="2100" dirty="0" smtClean="0"/>
              <a:t> (</a:t>
            </a:r>
            <a:r>
              <a:rPr lang="en-US" sz="2100" b="1" dirty="0" smtClean="0"/>
              <a:t>p</a:t>
            </a:r>
            <a:r>
              <a:rPr lang="en-US" sz="2100" dirty="0" smtClean="0"/>
              <a:t>-1)/2 is also prime</a:t>
            </a:r>
            <a:br>
              <a:rPr lang="en-US" sz="2100" dirty="0" smtClean="0"/>
            </a:br>
            <a:r>
              <a:rPr lang="en-US" sz="2400" b="1" dirty="0" smtClean="0"/>
              <a:t>g</a:t>
            </a:r>
            <a:r>
              <a:rPr lang="en-US" sz="2400" dirty="0" smtClean="0"/>
              <a:t>: a square mod </a:t>
            </a:r>
            <a:r>
              <a:rPr lang="en-US" sz="2400" b="1" dirty="0" smtClean="0"/>
              <a:t>p </a:t>
            </a:r>
            <a:r>
              <a:rPr lang="en-US" sz="2100" dirty="0" smtClean="0"/>
              <a:t> (but not 1)</a:t>
            </a:r>
          </a:p>
          <a:p>
            <a:pPr marL="514350" lvl="1" indent="-514350">
              <a:spcBef>
                <a:spcPts val="2400"/>
              </a:spcBef>
              <a:buAutoNum type="arabicPeriod"/>
            </a:pPr>
            <a:r>
              <a:rPr lang="en-US" sz="2400" dirty="0" smtClean="0"/>
              <a:t> </a:t>
            </a:r>
            <a:r>
              <a:rPr lang="en-US" dirty="0" smtClean="0"/>
              <a:t> </a:t>
            </a:r>
          </a:p>
          <a:p>
            <a:pPr marL="514350" lvl="1" indent="-514350">
              <a:buAutoNum type="arabicPeriod"/>
            </a:pPr>
            <a:endParaRPr lang="en-US" sz="2400" dirty="0" smtClean="0"/>
          </a:p>
          <a:p>
            <a:pPr marL="514350" lvl="1" indent="-514350">
              <a:buAutoNum type="arabicPeriod"/>
            </a:pPr>
            <a:endParaRPr lang="en-US" sz="2400" dirty="0" smtClean="0"/>
          </a:p>
          <a:p>
            <a:pPr marL="514350" lvl="1" indent="-514350">
              <a:buAutoNum type="arabicPeriod"/>
            </a:pPr>
            <a:endParaRPr lang="en-US" sz="2400" dirty="0" smtClean="0"/>
          </a:p>
          <a:p>
            <a:pPr marL="514350" lvl="1" indent="-514350">
              <a:buAutoNum type="arabicPeriod"/>
            </a:pPr>
            <a:endParaRPr lang="en-US" sz="2400" dirty="0" smtClean="0"/>
          </a:p>
          <a:p>
            <a:pPr marL="514350" lvl="1" indent="-514350">
              <a:spcBef>
                <a:spcPts val="1800"/>
              </a:spcBef>
              <a:buAutoNum type="arabicPeriod"/>
            </a:pPr>
            <a:endParaRPr lang="en-US" sz="2400" dirty="0" smtClean="0"/>
          </a:p>
          <a:p>
            <a:pPr marL="514350" lvl="1" indent="-514350">
              <a:buAutoNum type="arabicPeriod"/>
            </a:pPr>
            <a:r>
              <a:rPr lang="en-US" sz="2400" dirty="0" smtClean="0"/>
              <a:t> </a:t>
            </a:r>
          </a:p>
          <a:p>
            <a:pPr marL="514350" lvl="1" indent="-514350">
              <a:buAutoNum type="arabicPeriod"/>
            </a:pPr>
            <a:endParaRPr lang="en-US" sz="2400" dirty="0" smtClean="0"/>
          </a:p>
          <a:p>
            <a:pPr marL="514350" lvl="1" indent="-514350">
              <a:buAutoNum type="arabicPeriod"/>
            </a:pPr>
            <a:endParaRPr lang="en-US" sz="2400" dirty="0" smtClean="0"/>
          </a:p>
          <a:p>
            <a:pPr marL="514350" lvl="1" indent="-514350">
              <a:buNone/>
            </a:pPr>
            <a:r>
              <a:rPr lang="en-US" sz="2400" dirty="0" smtClean="0"/>
              <a:t> 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1117845" y="1529274"/>
            <a:ext cx="7314959" cy="1659305"/>
            <a:chOff x="838381" y="2103567"/>
            <a:chExt cx="5486219" cy="2949873"/>
          </a:xfrm>
        </p:grpSpPr>
        <p:sp>
          <p:nvSpPr>
            <p:cNvPr id="17" name="TextBox 16"/>
            <p:cNvSpPr txBox="1"/>
            <p:nvPr/>
          </p:nvSpPr>
          <p:spPr>
            <a:xfrm>
              <a:off x="838381" y="2103567"/>
              <a:ext cx="1900513" cy="27084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Alice</a:t>
              </a:r>
              <a:br>
                <a:rPr lang="en-US" sz="2400" b="1" dirty="0" smtClean="0"/>
              </a:br>
              <a:r>
                <a:rPr lang="en-US" sz="2400" dirty="0" smtClean="0"/>
                <a:t>Generates random </a:t>
              </a:r>
              <a:br>
                <a:rPr lang="en-US" sz="2400" dirty="0" smtClean="0"/>
              </a:br>
              <a:r>
                <a:rPr lang="en-US" sz="2400" dirty="0" smtClean="0"/>
                <a:t>secret value </a:t>
              </a:r>
              <a:r>
                <a:rPr lang="en-US" sz="2400" b="1" dirty="0" smtClean="0"/>
                <a:t>a</a:t>
              </a:r>
              <a:r>
                <a:rPr lang="en-US" sz="2400" dirty="0" smtClean="0"/>
                <a:t>.</a:t>
              </a:r>
              <a:r>
                <a:rPr lang="en-US" sz="2400" b="1" dirty="0" smtClean="0"/>
                <a:t/>
              </a:r>
              <a:br>
                <a:rPr lang="en-US" sz="2400" b="1" dirty="0" smtClean="0"/>
              </a:br>
              <a:r>
                <a:rPr lang="en-US" sz="2100" dirty="0" smtClean="0"/>
                <a:t>(0 &lt; </a:t>
              </a:r>
              <a:r>
                <a:rPr lang="en-US" sz="2100" b="1" dirty="0" smtClean="0"/>
                <a:t>a</a:t>
              </a:r>
              <a:r>
                <a:rPr lang="en-US" sz="2100" dirty="0" smtClean="0"/>
                <a:t> &lt; </a:t>
              </a:r>
              <a:r>
                <a:rPr lang="en-US" sz="2100" b="1" dirty="0" smtClean="0"/>
                <a:t>p</a:t>
              </a:r>
              <a:r>
                <a:rPr lang="en-US" sz="2100" dirty="0" smtClean="0"/>
                <a:t>)</a:t>
              </a:r>
              <a:endParaRPr lang="en-US" sz="21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23749" y="2103567"/>
              <a:ext cx="1900851" cy="27084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b="1" dirty="0" smtClean="0"/>
                <a:t>Bob</a:t>
              </a:r>
              <a:br>
                <a:rPr lang="en-US" sz="2400" b="1" dirty="0" smtClean="0"/>
              </a:br>
              <a:r>
                <a:rPr lang="en-US" sz="2400" dirty="0" smtClean="0"/>
                <a:t>Generates random</a:t>
              </a:r>
              <a:br>
                <a:rPr lang="en-US" sz="2400" dirty="0" smtClean="0"/>
              </a:br>
              <a:r>
                <a:rPr lang="en-US" sz="2400" dirty="0" smtClean="0"/>
                <a:t>secret value </a:t>
              </a:r>
              <a:r>
                <a:rPr lang="en-US" sz="2400" b="1" dirty="0" smtClean="0"/>
                <a:t>b</a:t>
              </a:r>
              <a:r>
                <a:rPr lang="en-US" sz="2400" dirty="0" smtClean="0"/>
                <a:t>.</a:t>
              </a:r>
              <a:br>
                <a:rPr lang="en-US" sz="2400" dirty="0" smtClean="0"/>
              </a:br>
              <a:r>
                <a:rPr lang="en-US" sz="2100" dirty="0" smtClean="0"/>
                <a:t>(0 &lt; </a:t>
              </a:r>
              <a:r>
                <a:rPr lang="en-US" sz="2100" b="1" dirty="0" smtClean="0"/>
                <a:t>b</a:t>
              </a:r>
              <a:r>
                <a:rPr lang="en-US" sz="2100" dirty="0" smtClean="0"/>
                <a:t> &lt; </a:t>
              </a:r>
              <a:r>
                <a:rPr lang="en-US" sz="2100" b="1" dirty="0" smtClean="0"/>
                <a:t>p</a:t>
              </a:r>
              <a:r>
                <a:rPr lang="en-US" sz="2100" dirty="0" smtClean="0"/>
                <a:t>)</a:t>
              </a:r>
              <a:endParaRPr lang="en-US" sz="2100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949587" y="3297015"/>
              <a:ext cx="5229871" cy="1756425"/>
              <a:chOff x="949587" y="3220815"/>
              <a:chExt cx="5229871" cy="175642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2373332" y="3220815"/>
                <a:ext cx="979550" cy="8207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 smtClean="0"/>
                  <a:t>g</a:t>
                </a:r>
                <a:r>
                  <a:rPr lang="en-US" sz="2400" b="1" baseline="30000" dirty="0" err="1" smtClean="0"/>
                  <a:t>a</a:t>
                </a:r>
                <a:r>
                  <a:rPr lang="en-US" sz="2400" b="1" dirty="0" smtClean="0"/>
                  <a:t> </a:t>
                </a:r>
                <a:r>
                  <a:rPr lang="en-US" sz="2400" dirty="0" smtClean="0"/>
                  <a:t>mod</a:t>
                </a:r>
                <a:r>
                  <a:rPr lang="en-US" sz="2400" b="1" dirty="0" smtClean="0"/>
                  <a:t> p</a:t>
                </a:r>
                <a:endParaRPr lang="en-US" sz="2400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319060" y="3661604"/>
                <a:ext cx="860398" cy="8305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Bob</a:t>
                </a:r>
                <a:endParaRPr lang="en-US" dirty="0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1793114" y="3884442"/>
                <a:ext cx="3525946" cy="175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949587" y="3600028"/>
                <a:ext cx="843528" cy="8305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Alice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949587" y="3528592"/>
                <a:ext cx="223963" cy="656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a</a:t>
                </a:r>
                <a:endParaRPr lang="en-US" b="1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852593" y="3528592"/>
                <a:ext cx="231401" cy="656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b</a:t>
                </a:r>
                <a:endParaRPr lang="en-US" b="1" dirty="0"/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 rot="10800000" flipV="1">
                <a:off x="1819842" y="4156502"/>
                <a:ext cx="3505994" cy="79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3962400" y="4156503"/>
                <a:ext cx="986162" cy="8207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 smtClean="0"/>
                  <a:t>g</a:t>
                </a:r>
                <a:r>
                  <a:rPr lang="en-US" sz="2400" b="1" baseline="30000" dirty="0" err="1" smtClean="0"/>
                  <a:t>b</a:t>
                </a:r>
                <a:r>
                  <a:rPr lang="en-US" sz="2400" b="1" dirty="0" smtClean="0"/>
                  <a:t> </a:t>
                </a:r>
                <a:r>
                  <a:rPr lang="en-US" sz="2400" dirty="0" smtClean="0"/>
                  <a:t>mod</a:t>
                </a:r>
                <a:r>
                  <a:rPr lang="en-US" sz="2400" b="1" dirty="0" smtClean="0"/>
                  <a:t> p</a:t>
                </a:r>
                <a:endParaRPr lang="en-US" sz="2400" dirty="0"/>
              </a:p>
            </p:txBody>
          </p:sp>
        </p:grpSp>
      </p:grpSp>
      <p:sp>
        <p:nvSpPr>
          <p:cNvPr id="25" name="TextBox 24"/>
          <p:cNvSpPr txBox="1"/>
          <p:nvPr/>
        </p:nvSpPr>
        <p:spPr>
          <a:xfrm>
            <a:off x="1117600" y="3115187"/>
            <a:ext cx="2699878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342900" algn="l"/>
              </a:tabLst>
            </a:pPr>
            <a:r>
              <a:rPr lang="en-US" sz="2400" dirty="0" smtClean="0"/>
              <a:t>Computes </a:t>
            </a:r>
            <a:r>
              <a:rPr lang="en-US" sz="2400" b="1" dirty="0" smtClean="0"/>
              <a:t>x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= (</a:t>
            </a:r>
            <a:r>
              <a:rPr lang="en-US" sz="2400" b="1" dirty="0" err="1" smtClean="0"/>
              <a:t>g</a:t>
            </a:r>
            <a:r>
              <a:rPr lang="en-US" sz="2400" b="1" baseline="30000" dirty="0" err="1" smtClean="0"/>
              <a:t>b</a:t>
            </a:r>
            <a:r>
              <a:rPr lang="en-US" sz="2400" dirty="0" smtClean="0"/>
              <a:t> mod </a:t>
            </a:r>
            <a:r>
              <a:rPr lang="en-US" sz="2400" b="1" dirty="0" smtClean="0"/>
              <a:t>p</a:t>
            </a:r>
            <a:r>
              <a:rPr lang="en-US" sz="2400" dirty="0" smtClean="0"/>
              <a:t>)</a:t>
            </a:r>
            <a:r>
              <a:rPr lang="en-US" sz="2400" b="1" baseline="30000" dirty="0" smtClean="0"/>
              <a:t>a</a:t>
            </a:r>
            <a:r>
              <a:rPr lang="en-US" sz="2400" dirty="0" smtClean="0"/>
              <a:t> mod </a:t>
            </a:r>
            <a:r>
              <a:rPr lang="en-US" sz="2400" b="1" dirty="0" smtClean="0"/>
              <a:t>p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= </a:t>
            </a:r>
            <a:r>
              <a:rPr lang="en-US" sz="2400" b="1" dirty="0" err="1" smtClean="0"/>
              <a:t>g</a:t>
            </a:r>
            <a:r>
              <a:rPr lang="en-US" sz="2400" b="1" baseline="30000" dirty="0" err="1" smtClean="0"/>
              <a:t>ba</a:t>
            </a:r>
            <a:r>
              <a:rPr lang="en-US" sz="2400" dirty="0" smtClean="0"/>
              <a:t> mod </a:t>
            </a:r>
            <a:r>
              <a:rPr lang="en-US" sz="2400" b="1" dirty="0" smtClean="0"/>
              <a:t>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91948" y="3125801"/>
            <a:ext cx="2699878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342900" algn="l"/>
              </a:tabLst>
            </a:pPr>
            <a:r>
              <a:rPr lang="en-US" sz="2400" dirty="0" smtClean="0"/>
              <a:t>Computes </a:t>
            </a:r>
            <a:r>
              <a:rPr lang="en-US" sz="2400" b="1" dirty="0" smtClean="0"/>
              <a:t>x′</a:t>
            </a:r>
            <a:endParaRPr lang="en-US" sz="2400" baseline="-25000" dirty="0" smtClean="0"/>
          </a:p>
          <a:p>
            <a:pPr>
              <a:tabLst>
                <a:tab pos="342900" algn="l"/>
              </a:tabLst>
            </a:pPr>
            <a:r>
              <a:rPr lang="en-US" sz="2400" dirty="0" smtClean="0"/>
              <a:t>= (</a:t>
            </a:r>
            <a:r>
              <a:rPr lang="en-US" sz="2400" b="1" dirty="0" err="1" smtClean="0"/>
              <a:t>g</a:t>
            </a:r>
            <a:r>
              <a:rPr lang="en-US" sz="2400" b="1" baseline="30000" dirty="0" err="1" smtClean="0"/>
              <a:t>a</a:t>
            </a:r>
            <a:r>
              <a:rPr lang="en-US" sz="2400" dirty="0" smtClean="0"/>
              <a:t> mod </a:t>
            </a:r>
            <a:r>
              <a:rPr lang="en-US" sz="2400" b="1" dirty="0" smtClean="0"/>
              <a:t>p</a:t>
            </a:r>
            <a:r>
              <a:rPr lang="en-US" sz="2400" dirty="0" smtClean="0"/>
              <a:t>)</a:t>
            </a:r>
            <a:r>
              <a:rPr lang="en-US" sz="2400" b="1" baseline="30000" dirty="0" smtClean="0"/>
              <a:t>b</a:t>
            </a:r>
            <a:r>
              <a:rPr lang="en-US" sz="2400" dirty="0" smtClean="0"/>
              <a:t> mod </a:t>
            </a:r>
            <a:r>
              <a:rPr lang="en-US" sz="2400" b="1" dirty="0" smtClean="0"/>
              <a:t>p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= </a:t>
            </a:r>
            <a:r>
              <a:rPr lang="en-US" sz="2400" b="1" dirty="0" smtClean="0"/>
              <a:t>g</a:t>
            </a:r>
            <a:r>
              <a:rPr lang="en-US" sz="2400" b="1" baseline="30000" dirty="0" smtClean="0"/>
              <a:t>ab</a:t>
            </a:r>
            <a:r>
              <a:rPr lang="en-US" sz="2400" dirty="0" smtClean="0"/>
              <a:t> mod </a:t>
            </a:r>
            <a:r>
              <a:rPr lang="en-US" sz="2400" b="1" dirty="0" smtClean="0"/>
              <a:t>p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698798" y="4392589"/>
            <a:ext cx="405180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(Notice that </a:t>
            </a:r>
            <a:r>
              <a:rPr lang="en-US" b="1" dirty="0" smtClean="0"/>
              <a:t>x</a:t>
            </a:r>
            <a:r>
              <a:rPr lang="en-US" dirty="0" smtClean="0"/>
              <a:t> == </a:t>
            </a:r>
            <a:r>
              <a:rPr lang="en-US" b="1" dirty="0" smtClean="0"/>
              <a:t>x′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Can use </a:t>
            </a:r>
            <a:r>
              <a:rPr lang="en-US" b="1" dirty="0" smtClean="0"/>
              <a:t>k</a:t>
            </a:r>
            <a:r>
              <a:rPr lang="en-US" dirty="0" smtClean="0"/>
              <a:t> := HMAC</a:t>
            </a:r>
            <a:r>
              <a:rPr lang="en-US" baseline="-25000" dirty="0" smtClean="0"/>
              <a:t>0</a:t>
            </a:r>
            <a:r>
              <a:rPr lang="en-US" dirty="0" smtClean="0"/>
              <a:t>(</a:t>
            </a:r>
            <a:r>
              <a:rPr lang="en-US" b="1" dirty="0" smtClean="0"/>
              <a:t>x</a:t>
            </a:r>
            <a:r>
              <a:rPr lang="en-US" dirty="0" smtClean="0"/>
              <a:t>) as a shared key.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323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14314"/>
            <a:ext cx="8229600" cy="4329112"/>
          </a:xfrm>
        </p:spPr>
        <p:txBody>
          <a:bodyPr>
            <a:normAutofit fontScale="70000" lnSpcReduction="20000"/>
          </a:bodyPr>
          <a:lstStyle/>
          <a:p>
            <a:pPr marL="285750" lvl="1" algn="ctr">
              <a:spcBef>
                <a:spcPts val="2400"/>
              </a:spcBef>
              <a:buNone/>
            </a:pPr>
            <a:r>
              <a:rPr lang="en-US" sz="3900" b="1" dirty="0" smtClean="0"/>
              <a:t>Passive Eavesdropping Attack</a:t>
            </a:r>
            <a:endParaRPr lang="en-US" sz="3900" b="1" dirty="0" smtClean="0"/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lvl="2" indent="0" algn="ctr">
              <a:spcBef>
                <a:spcPts val="1800"/>
              </a:spcBef>
              <a:buNone/>
            </a:pPr>
            <a:r>
              <a:rPr lang="en-US" dirty="0" smtClean="0"/>
              <a:t>Eve knows:    </a:t>
            </a:r>
            <a:r>
              <a:rPr lang="en-US" b="1" dirty="0" smtClean="0"/>
              <a:t>p</a:t>
            </a:r>
            <a:r>
              <a:rPr lang="en-US" dirty="0" smtClean="0"/>
              <a:t>,</a:t>
            </a:r>
            <a:r>
              <a:rPr lang="en-US" b="1" dirty="0" smtClean="0"/>
              <a:t>  </a:t>
            </a:r>
            <a:r>
              <a:rPr lang="en-US" dirty="0" smtClean="0"/>
              <a:t> </a:t>
            </a:r>
            <a:r>
              <a:rPr lang="en-US" b="1" dirty="0" smtClean="0"/>
              <a:t>g</a:t>
            </a:r>
            <a:r>
              <a:rPr lang="en-US" dirty="0" smtClean="0"/>
              <a:t>,   </a:t>
            </a:r>
            <a:r>
              <a:rPr lang="en-US" b="1" dirty="0" err="1" smtClean="0"/>
              <a:t>g</a:t>
            </a:r>
            <a:r>
              <a:rPr lang="en-US" b="1" baseline="30000" dirty="0" err="1" smtClean="0"/>
              <a:t>a</a:t>
            </a:r>
            <a:r>
              <a:rPr lang="en-US" dirty="0" smtClean="0"/>
              <a:t> mod </a:t>
            </a:r>
            <a:r>
              <a:rPr lang="en-US" b="1" dirty="0" smtClean="0"/>
              <a:t>p</a:t>
            </a:r>
            <a:r>
              <a:rPr lang="en-US" dirty="0" smtClean="0"/>
              <a:t>,   </a:t>
            </a:r>
            <a:r>
              <a:rPr lang="en-US" b="1" dirty="0" err="1" smtClean="0"/>
              <a:t>g</a:t>
            </a:r>
            <a:r>
              <a:rPr lang="en-US" b="1" baseline="30000" dirty="0" err="1" smtClean="0"/>
              <a:t>b</a:t>
            </a:r>
            <a:r>
              <a:rPr lang="en-US" dirty="0" smtClean="0"/>
              <a:t> mod </a:t>
            </a:r>
            <a:r>
              <a:rPr lang="en-US" b="1" dirty="0" smtClean="0"/>
              <a:t>p</a:t>
            </a:r>
          </a:p>
          <a:p>
            <a:pPr marL="457200" lvl="1" indent="-457200">
              <a:spcBef>
                <a:spcPts val="3000"/>
              </a:spcBef>
            </a:pPr>
            <a:r>
              <a:rPr lang="en-US" dirty="0" smtClean="0"/>
              <a:t>Eve wants to compute </a:t>
            </a:r>
            <a:r>
              <a:rPr lang="en-US" b="1" dirty="0" smtClean="0"/>
              <a:t>x</a:t>
            </a:r>
            <a:r>
              <a:rPr lang="en-US" dirty="0" smtClean="0"/>
              <a:t> = </a:t>
            </a:r>
            <a:r>
              <a:rPr lang="en-US" b="1" dirty="0" smtClean="0"/>
              <a:t>g</a:t>
            </a:r>
            <a:r>
              <a:rPr lang="en-US" b="1" baseline="30000" dirty="0" smtClean="0"/>
              <a:t>ab</a:t>
            </a:r>
            <a:r>
              <a:rPr lang="en-US" dirty="0" smtClean="0"/>
              <a:t> mod </a:t>
            </a:r>
            <a:r>
              <a:rPr lang="en-US" b="1" dirty="0" smtClean="0"/>
              <a:t>p</a:t>
            </a:r>
          </a:p>
          <a:p>
            <a:pPr marL="457200" lvl="1" indent="-457200">
              <a:spcBef>
                <a:spcPts val="1800"/>
              </a:spcBef>
            </a:pPr>
            <a:r>
              <a:rPr lang="en-US" dirty="0" smtClean="0"/>
              <a:t>Best known approach: </a:t>
            </a:r>
            <a:r>
              <a:rPr lang="en-US" dirty="0" smtClean="0"/>
              <a:t>Find </a:t>
            </a:r>
            <a:r>
              <a:rPr lang="en-US" b="1" dirty="0" smtClean="0"/>
              <a:t>a</a:t>
            </a:r>
            <a:r>
              <a:rPr lang="en-US" dirty="0" smtClean="0"/>
              <a:t> or </a:t>
            </a:r>
            <a:r>
              <a:rPr lang="en-US" b="1" dirty="0" smtClean="0"/>
              <a:t>b</a:t>
            </a:r>
            <a:r>
              <a:rPr lang="en-US" dirty="0" smtClean="0"/>
              <a:t>, then compute </a:t>
            </a:r>
            <a:r>
              <a:rPr lang="en-US" b="1" dirty="0" smtClean="0"/>
              <a:t>x</a:t>
            </a:r>
          </a:p>
          <a:p>
            <a:pPr marL="457200" lvl="1" indent="-457200">
              <a:spcBef>
                <a:spcPts val="1800"/>
              </a:spcBef>
            </a:pPr>
            <a:r>
              <a:rPr lang="en-US" dirty="0" smtClean="0"/>
              <a:t>Finding </a:t>
            </a:r>
            <a:r>
              <a:rPr lang="en-US" b="1" dirty="0" smtClean="0"/>
              <a:t>y</a:t>
            </a:r>
            <a:r>
              <a:rPr lang="en-US" dirty="0" smtClean="0"/>
              <a:t> given </a:t>
            </a:r>
            <a:r>
              <a:rPr lang="en-US" b="1" dirty="0" smtClean="0"/>
              <a:t>g</a:t>
            </a:r>
            <a:r>
              <a:rPr lang="en-US" b="1" baseline="30000" dirty="0" smtClean="0"/>
              <a:t>y</a:t>
            </a:r>
            <a:r>
              <a:rPr lang="en-US" dirty="0" smtClean="0"/>
              <a:t> mod </a:t>
            </a:r>
            <a:r>
              <a:rPr lang="en-US" b="1" dirty="0" smtClean="0"/>
              <a:t>p</a:t>
            </a:r>
            <a:r>
              <a:rPr lang="en-US" dirty="0" smtClean="0"/>
              <a:t> is an instance </a:t>
            </a:r>
            <a:r>
              <a:rPr lang="en-US" dirty="0" smtClean="0"/>
              <a:t>of </a:t>
            </a:r>
            <a:r>
              <a:rPr lang="en-US" dirty="0" smtClean="0"/>
              <a:t>the </a:t>
            </a:r>
            <a:r>
              <a:rPr lang="en-US" b="1" dirty="0" smtClean="0">
                <a:solidFill>
                  <a:schemeClr val="accent1"/>
                </a:solidFill>
              </a:rPr>
              <a:t>discrete log </a:t>
            </a:r>
            <a:r>
              <a:rPr lang="en-US" b="1" dirty="0" smtClean="0">
                <a:solidFill>
                  <a:schemeClr val="accent1"/>
                </a:solidFill>
              </a:rPr>
              <a:t>problem</a:t>
            </a:r>
            <a:r>
              <a:rPr lang="en-US" dirty="0" smtClean="0"/>
              <a:t>: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 smtClean="0"/>
              <a:t>No </a:t>
            </a:r>
            <a:r>
              <a:rPr lang="en-US" dirty="0" smtClean="0"/>
              <a:t>known efficient algorithm.</a:t>
            </a:r>
          </a:p>
          <a:p>
            <a:pPr marL="285750" lvl="1">
              <a:spcBef>
                <a:spcPts val="1800"/>
              </a:spcBef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[What’s D-H’s big weakness?]</a:t>
            </a:r>
            <a:endParaRPr lang="en-US" sz="2400" dirty="0">
              <a:solidFill>
                <a:schemeClr val="accent5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219204" y="718567"/>
            <a:ext cx="6973161" cy="1136623"/>
            <a:chOff x="949587" y="594624"/>
            <a:chExt cx="5229871" cy="2020667"/>
          </a:xfrm>
        </p:grpSpPr>
        <p:grpSp>
          <p:nvGrpSpPr>
            <p:cNvPr id="24" name="Group 23"/>
            <p:cNvGrpSpPr/>
            <p:nvPr/>
          </p:nvGrpSpPr>
          <p:grpSpPr>
            <a:xfrm>
              <a:off x="949587" y="594624"/>
              <a:ext cx="5229871" cy="1943824"/>
              <a:chOff x="949587" y="3800565"/>
              <a:chExt cx="5229871" cy="1943824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922386" y="3800565"/>
                <a:ext cx="979550" cy="8207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 smtClean="0"/>
                  <a:t>g</a:t>
                </a:r>
                <a:r>
                  <a:rPr lang="en-US" sz="2400" b="1" baseline="30000" dirty="0" err="1" smtClean="0"/>
                  <a:t>a</a:t>
                </a:r>
                <a:r>
                  <a:rPr lang="en-US" sz="2400" b="1" dirty="0" smtClean="0"/>
                  <a:t> </a:t>
                </a:r>
                <a:r>
                  <a:rPr lang="en-US" sz="2400" dirty="0" smtClean="0"/>
                  <a:t>mod</a:t>
                </a:r>
                <a:r>
                  <a:rPr lang="en-US" sz="2400" b="1" dirty="0" smtClean="0"/>
                  <a:t> p</a:t>
                </a:r>
                <a:endParaRPr lang="en-US" sz="2400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319060" y="4291369"/>
                <a:ext cx="860398" cy="8305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Bob</a:t>
                </a:r>
                <a:endParaRPr lang="en-US" dirty="0"/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1793114" y="4575783"/>
                <a:ext cx="3525946" cy="175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949587" y="4291369"/>
                <a:ext cx="843528" cy="8305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Alice</a:t>
                </a:r>
                <a:endParaRPr 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949587" y="4219933"/>
                <a:ext cx="223963" cy="656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a</a:t>
                </a:r>
                <a:endParaRPr lang="en-US" b="1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852593" y="4219933"/>
                <a:ext cx="231401" cy="656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b</a:t>
                </a:r>
                <a:endParaRPr lang="en-US" b="1" dirty="0"/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 rot="10800000" flipV="1">
                <a:off x="1819842" y="4847843"/>
                <a:ext cx="3505994" cy="79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018363" y="4923650"/>
                <a:ext cx="986162" cy="8207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 smtClean="0"/>
                  <a:t>g</a:t>
                </a:r>
                <a:r>
                  <a:rPr lang="en-US" sz="2400" b="1" baseline="30000" dirty="0" err="1" smtClean="0"/>
                  <a:t>b</a:t>
                </a:r>
                <a:r>
                  <a:rPr lang="en-US" sz="2400" b="1" dirty="0" smtClean="0"/>
                  <a:t> </a:t>
                </a:r>
                <a:r>
                  <a:rPr lang="en-US" sz="2400" dirty="0" smtClean="0"/>
                  <a:t>mod</a:t>
                </a:r>
                <a:r>
                  <a:rPr lang="en-US" sz="2400" b="1" dirty="0" smtClean="0"/>
                  <a:t> p</a:t>
                </a:r>
                <a:endParaRPr lang="en-US" sz="2400" dirty="0"/>
              </a:p>
            </p:txBody>
          </p:sp>
        </p:grpSp>
        <p:sp>
          <p:nvSpPr>
            <p:cNvPr id="25" name="Rectangle 24"/>
            <p:cNvSpPr/>
            <p:nvPr/>
          </p:nvSpPr>
          <p:spPr>
            <a:xfrm>
              <a:off x="2910840" y="2158092"/>
              <a:ext cx="1051560" cy="45719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</a:t>
              </a:r>
              <a:endParaRPr lang="en-US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rot="16200000" flipH="1">
              <a:off x="3310890" y="1887582"/>
              <a:ext cx="533399" cy="762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16200000" flipH="1">
              <a:off x="2881723" y="1766480"/>
              <a:ext cx="797377" cy="761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9029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14314"/>
            <a:ext cx="8229600" cy="4652096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Man-in-the</a:t>
            </a:r>
            <a:r>
              <a:rPr lang="en-US" b="1" dirty="0" smtClean="0">
                <a:solidFill>
                  <a:srgbClr val="000000"/>
                </a:solidFill>
              </a:rPr>
              <a:t>-Middle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b="1" dirty="0" smtClean="0">
                <a:solidFill>
                  <a:srgbClr val="000000"/>
                </a:solidFill>
              </a:rPr>
              <a:t>MITM</a:t>
            </a:r>
            <a:r>
              <a:rPr lang="en-US" dirty="0" smtClean="0">
                <a:solidFill>
                  <a:srgbClr val="000000"/>
                </a:solidFill>
              </a:rPr>
              <a:t>) </a:t>
            </a:r>
            <a:r>
              <a:rPr lang="en-US" b="1" dirty="0">
                <a:solidFill>
                  <a:srgbClr val="000000"/>
                </a:solidFill>
              </a:rPr>
              <a:t>A</a:t>
            </a:r>
            <a:r>
              <a:rPr lang="en-US" b="1" dirty="0" smtClean="0">
                <a:solidFill>
                  <a:srgbClr val="000000"/>
                </a:solidFill>
              </a:rPr>
              <a:t>ttack</a:t>
            </a:r>
            <a:endParaRPr lang="en-US" b="1" dirty="0" smtClean="0">
              <a:solidFill>
                <a:srgbClr val="00000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457200" lvl="1" indent="-457200"/>
            <a:r>
              <a:rPr lang="en-US" dirty="0" smtClean="0"/>
              <a:t>Alice does D-H exchange, </a:t>
            </a:r>
            <a:r>
              <a:rPr lang="en-US" i="1" dirty="0" smtClean="0"/>
              <a:t>really with Mallory</a:t>
            </a:r>
            <a:r>
              <a:rPr lang="en-US" dirty="0" smtClean="0"/>
              <a:t>, ends up with </a:t>
            </a:r>
            <a:r>
              <a:rPr lang="en-US" b="1" dirty="0" err="1" smtClean="0"/>
              <a:t>g</a:t>
            </a:r>
            <a:r>
              <a:rPr lang="en-US" b="1" baseline="30000" dirty="0" err="1" smtClean="0"/>
              <a:t>au</a:t>
            </a:r>
            <a:r>
              <a:rPr lang="en-US" dirty="0" smtClean="0"/>
              <a:t> mod </a:t>
            </a:r>
            <a:r>
              <a:rPr lang="en-US" b="1" dirty="0" smtClean="0"/>
              <a:t>p</a:t>
            </a:r>
          </a:p>
          <a:p>
            <a:pPr marL="457200" lvl="1" indent="-457200"/>
            <a:r>
              <a:rPr lang="en-US" dirty="0" smtClean="0"/>
              <a:t>Bob does D-H exchange, </a:t>
            </a:r>
            <a:r>
              <a:rPr lang="en-US" i="1" dirty="0" smtClean="0"/>
              <a:t>really with Mallory</a:t>
            </a:r>
            <a:r>
              <a:rPr lang="en-US" dirty="0" smtClean="0"/>
              <a:t>, ends up with </a:t>
            </a:r>
            <a:r>
              <a:rPr lang="en-US" b="1" dirty="0" err="1" smtClean="0"/>
              <a:t>g</a:t>
            </a:r>
            <a:r>
              <a:rPr lang="en-US" b="1" baseline="30000" dirty="0" err="1" smtClean="0"/>
              <a:t>bv</a:t>
            </a:r>
            <a:r>
              <a:rPr lang="en-US" dirty="0" smtClean="0"/>
              <a:t> mod </a:t>
            </a:r>
            <a:r>
              <a:rPr lang="en-US" b="1" dirty="0" smtClean="0"/>
              <a:t>p</a:t>
            </a:r>
          </a:p>
          <a:p>
            <a:pPr marL="457200" lvl="1" indent="-457200"/>
            <a:r>
              <a:rPr lang="en-US" dirty="0" smtClean="0"/>
              <a:t>Alice and Bob each think they are talking with the other, but really Mallory is between them and knows both secrets</a:t>
            </a:r>
          </a:p>
          <a:p>
            <a:pPr marL="0" lvl="1" indent="0">
              <a:spcBef>
                <a:spcPts val="1800"/>
              </a:spcBef>
              <a:buNone/>
            </a:pPr>
            <a:r>
              <a:rPr lang="en-US" i="1" dirty="0" smtClean="0"/>
              <a:t>Bottom line:</a:t>
            </a:r>
            <a:r>
              <a:rPr lang="en-US" dirty="0" smtClean="0"/>
              <a:t> </a:t>
            </a:r>
            <a:r>
              <a:rPr lang="en-US" dirty="0" smtClean="0"/>
              <a:t>D</a:t>
            </a:r>
            <a:r>
              <a:rPr lang="en-US" dirty="0" smtClean="0"/>
              <a:t>-H gives you secure connection, but you don’t know who’s on the other end!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609600" y="786898"/>
            <a:ext cx="7924800" cy="963252"/>
            <a:chOff x="457200" y="780650"/>
            <a:chExt cx="5943600" cy="1712451"/>
          </a:xfrm>
        </p:grpSpPr>
        <p:sp>
          <p:nvSpPr>
            <p:cNvPr id="8" name="TextBox 7"/>
            <p:cNvSpPr txBox="1"/>
            <p:nvPr/>
          </p:nvSpPr>
          <p:spPr>
            <a:xfrm>
              <a:off x="1594252" y="780650"/>
              <a:ext cx="909462" cy="7660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err="1" smtClean="0"/>
                <a:t>g</a:t>
              </a:r>
              <a:r>
                <a:rPr lang="en-US" sz="2200" b="1" baseline="30000" dirty="0" err="1" smtClean="0"/>
                <a:t>a</a:t>
              </a:r>
              <a:r>
                <a:rPr lang="en-US" sz="2200" b="1" dirty="0" smtClean="0"/>
                <a:t> </a:t>
              </a:r>
              <a:r>
                <a:rPr lang="en-US" sz="2200" dirty="0" smtClean="0"/>
                <a:t>mod</a:t>
              </a:r>
              <a:r>
                <a:rPr lang="en-US" sz="2200" b="1" dirty="0" smtClean="0"/>
                <a:t> p</a:t>
              </a:r>
              <a:endParaRPr lang="en-US" sz="22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540402" y="1138236"/>
              <a:ext cx="860398" cy="8305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Bob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57200" y="1137137"/>
              <a:ext cx="843528" cy="8305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Alice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7200" y="1065701"/>
              <a:ext cx="223963" cy="656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073935" y="1066800"/>
              <a:ext cx="231401" cy="656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</a:t>
              </a:r>
              <a:endParaRPr lang="en-US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94252" y="1727078"/>
              <a:ext cx="915524" cy="7660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err="1" smtClean="0"/>
                <a:t>g</a:t>
              </a:r>
              <a:r>
                <a:rPr lang="en-US" sz="2200" b="1" baseline="30000" dirty="0" err="1" smtClean="0">
                  <a:solidFill>
                    <a:schemeClr val="accent2"/>
                  </a:solidFill>
                </a:rPr>
                <a:t>u</a:t>
              </a:r>
              <a:r>
                <a:rPr lang="en-US" sz="2200" b="1" dirty="0" smtClean="0"/>
                <a:t> </a:t>
              </a:r>
              <a:r>
                <a:rPr lang="en-US" sz="2200" dirty="0" smtClean="0"/>
                <a:t>mod</a:t>
              </a:r>
              <a:r>
                <a:rPr lang="en-US" sz="2200" b="1" dirty="0" smtClean="0"/>
                <a:t> p</a:t>
              </a:r>
              <a:endParaRPr lang="en-US" sz="22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875653" y="1134836"/>
              <a:ext cx="1086747" cy="838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Mallory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63028" y="814807"/>
              <a:ext cx="906569" cy="7660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err="1" smtClean="0"/>
                <a:t>g</a:t>
              </a:r>
              <a:r>
                <a:rPr lang="en-US" sz="2200" b="1" baseline="30000" dirty="0" err="1" smtClean="0">
                  <a:solidFill>
                    <a:schemeClr val="accent2"/>
                  </a:solidFill>
                </a:rPr>
                <a:t>v</a:t>
              </a:r>
              <a:r>
                <a:rPr lang="en-US" sz="2200" b="1" dirty="0" smtClean="0"/>
                <a:t> </a:t>
              </a:r>
              <a:r>
                <a:rPr lang="en-US" sz="2200" dirty="0" smtClean="0"/>
                <a:t>mod</a:t>
              </a:r>
              <a:r>
                <a:rPr lang="en-US" sz="2200" b="1" dirty="0" smtClean="0"/>
                <a:t> p</a:t>
              </a:r>
              <a:endParaRPr lang="en-US" sz="2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43400" y="1700893"/>
              <a:ext cx="915524" cy="7660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err="1" smtClean="0"/>
                <a:t>g</a:t>
              </a:r>
              <a:r>
                <a:rPr lang="en-US" sz="2200" b="1" baseline="30000" dirty="0" err="1" smtClean="0"/>
                <a:t>b</a:t>
              </a:r>
              <a:r>
                <a:rPr lang="en-US" sz="2200" b="1" dirty="0" smtClean="0"/>
                <a:t> </a:t>
              </a:r>
              <a:r>
                <a:rPr lang="en-US" sz="2200" dirty="0" smtClean="0"/>
                <a:t>mod</a:t>
              </a:r>
              <a:r>
                <a:rPr lang="en-US" sz="2200" b="1" dirty="0" smtClean="0"/>
                <a:t> p</a:t>
              </a:r>
              <a:endParaRPr lang="en-US" sz="2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92302" y="1066800"/>
              <a:ext cx="231401" cy="656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u</a:t>
              </a:r>
              <a:endParaRPr lang="en-US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663920" y="1066800"/>
              <a:ext cx="225062" cy="656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v</a:t>
              </a:r>
              <a:endParaRPr lang="en-US" b="1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 flipV="1">
              <a:off x="1295400" y="1751635"/>
              <a:ext cx="1589430" cy="96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3967727" y="1546673"/>
              <a:ext cx="1589430" cy="96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 flipV="1">
              <a:off x="3962400" y="1749814"/>
              <a:ext cx="1589430" cy="96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1300727" y="1546673"/>
              <a:ext cx="1589430" cy="96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1677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4457699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3600" b="1" dirty="0" smtClean="0"/>
              <a:t>Defending D-H </a:t>
            </a:r>
            <a:r>
              <a:rPr lang="en-US" sz="3600" b="1" dirty="0" smtClean="0"/>
              <a:t>Against </a:t>
            </a:r>
            <a:r>
              <a:rPr lang="en-US" sz="3600" b="1" dirty="0" smtClean="0"/>
              <a:t>MITM </a:t>
            </a:r>
            <a:r>
              <a:rPr lang="en-US" sz="3600" b="1" dirty="0" smtClean="0"/>
              <a:t>Attacks</a:t>
            </a:r>
            <a:endParaRPr lang="en-US" sz="3600" b="1" dirty="0" smtClean="0"/>
          </a:p>
          <a:p>
            <a:pPr marL="285750" lvl="1">
              <a:spcBef>
                <a:spcPts val="1800"/>
              </a:spcBef>
            </a:pPr>
            <a:r>
              <a:rPr lang="en-US" dirty="0" smtClean="0"/>
              <a:t>Cross your fingers and hope there isn’t an active adversary.</a:t>
            </a:r>
          </a:p>
          <a:p>
            <a:pPr marL="285750" lvl="1"/>
            <a:r>
              <a:rPr lang="en-US" dirty="0" smtClean="0"/>
              <a:t>Rely on out-of-band communication between users.  </a:t>
            </a:r>
            <a:r>
              <a:rPr lang="en-US" sz="2400" dirty="0" smtClean="0">
                <a:solidFill>
                  <a:schemeClr val="accent5"/>
                </a:solidFill>
              </a:rPr>
              <a:t>[Examples?]</a:t>
            </a:r>
          </a:p>
          <a:p>
            <a:pPr marL="285750" lvl="1"/>
            <a:r>
              <a:rPr lang="en-US" dirty="0" smtClean="0"/>
              <a:t>Rely on physical contact to make sure there’s no MITM.  </a:t>
            </a:r>
            <a:r>
              <a:rPr lang="en-US" sz="2400" dirty="0" smtClean="0">
                <a:solidFill>
                  <a:schemeClr val="accent5"/>
                </a:solidFill>
              </a:rPr>
              <a:t>[Examples?]</a:t>
            </a:r>
          </a:p>
          <a:p>
            <a:pPr marL="285750" lvl="1"/>
            <a:r>
              <a:rPr lang="en-US" dirty="0" smtClean="0"/>
              <a:t>Integrate D-H with user authentication.</a:t>
            </a:r>
          </a:p>
          <a:p>
            <a:pPr marL="457200" lvl="1" indent="0">
              <a:buNone/>
              <a:tabLst>
                <a:tab pos="857250" algn="l"/>
              </a:tabLst>
            </a:pPr>
            <a:r>
              <a:rPr lang="en-US" sz="2400" dirty="0" smtClean="0"/>
              <a:t>If Alice is using a password to log in to Bob, leverage the </a:t>
            </a:r>
            <a:r>
              <a:rPr lang="en-US" sz="2400" dirty="0" smtClean="0"/>
              <a:t>password:</a:t>
            </a:r>
          </a:p>
          <a:p>
            <a:pPr marL="914400" lvl="2" indent="0">
              <a:buNone/>
            </a:pPr>
            <a:r>
              <a:rPr lang="en-US" dirty="0" smtClean="0"/>
              <a:t>Instead of a fixed </a:t>
            </a:r>
            <a:r>
              <a:rPr lang="en-US" b="1" dirty="0" smtClean="0"/>
              <a:t>g</a:t>
            </a:r>
            <a:r>
              <a:rPr lang="en-US" dirty="0" smtClean="0"/>
              <a:t>, derive </a:t>
            </a:r>
            <a:r>
              <a:rPr lang="en-US" b="1" dirty="0" smtClean="0"/>
              <a:t>g</a:t>
            </a:r>
            <a:r>
              <a:rPr lang="en-US" dirty="0" smtClean="0"/>
              <a:t> from the password – Mallory can’t participate w/o knowing password.</a:t>
            </a:r>
          </a:p>
          <a:p>
            <a:pPr marL="285750" lvl="1"/>
            <a:r>
              <a:rPr lang="en-US" dirty="0" smtClean="0"/>
              <a:t>Use </a:t>
            </a:r>
            <a:r>
              <a:rPr lang="en-US" dirty="0" smtClean="0"/>
              <a:t>digital signatures.</a:t>
            </a:r>
            <a:r>
              <a:rPr lang="en-US" sz="2400" dirty="0" smtClean="0"/>
              <a:t>  </a:t>
            </a:r>
            <a:r>
              <a:rPr lang="en-US" sz="2400" dirty="0" smtClean="0">
                <a:solidFill>
                  <a:schemeClr val="accent5"/>
                </a:solidFill>
              </a:rPr>
              <a:t>[More next week.]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0849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3366FF"/>
                </a:solidFill>
              </a:rPr>
              <a:t>Exercise:</a:t>
            </a:r>
          </a:p>
          <a:p>
            <a:r>
              <a:rPr lang="en-US" dirty="0" smtClean="0"/>
              <a:t>What happens if Alice uses the same </a:t>
            </a:r>
            <a:r>
              <a:rPr lang="en-US" b="1" dirty="0" smtClean="0"/>
              <a:t>a</a:t>
            </a:r>
            <a:r>
              <a:rPr lang="en-US" dirty="0" smtClean="0"/>
              <a:t> and </a:t>
            </a:r>
            <a:r>
              <a:rPr lang="en-US" b="1" dirty="0" err="1" smtClean="0"/>
              <a:t>g</a:t>
            </a:r>
            <a:r>
              <a:rPr lang="en-US" b="1" baseline="30000" dirty="0" err="1" smtClean="0"/>
              <a:t>a</a:t>
            </a:r>
            <a:r>
              <a:rPr lang="en-US" dirty="0" smtClean="0"/>
              <a:t> for all her communication with Bob?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265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542</Words>
  <Application>Microsoft Macintosh PowerPoint</Application>
  <PresentationFormat>On-screen Show (16:9)</PresentationFormat>
  <Paragraphs>146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Key Exchange and Key Management</vt:lpstr>
      <vt:lpstr>PowerPoint Presentation</vt:lpstr>
      <vt:lpstr>GCHQ, 1973:  Invented public-key crypto in secret</vt:lpstr>
      <vt:lpstr>1976: Diffie-Hellman Key Exchange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Georgia 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Exchange and Key Management</dc:title>
  <dc:creator>Nick Feamster</dc:creator>
  <cp:lastModifiedBy>Nick Feamster</cp:lastModifiedBy>
  <cp:revision>1</cp:revision>
  <dcterms:created xsi:type="dcterms:W3CDTF">2016-09-27T15:33:33Z</dcterms:created>
  <dcterms:modified xsi:type="dcterms:W3CDTF">2016-09-27T15:34:45Z</dcterms:modified>
</cp:coreProperties>
</file>