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sldIdLst>
    <p:sldId id="506" r:id="rId2"/>
    <p:sldId id="441" r:id="rId3"/>
    <p:sldId id="442" r:id="rId4"/>
    <p:sldId id="443" r:id="rId5"/>
    <p:sldId id="571" r:id="rId6"/>
    <p:sldId id="564" r:id="rId7"/>
    <p:sldId id="451" r:id="rId8"/>
    <p:sldId id="444" r:id="rId9"/>
    <p:sldId id="445" r:id="rId10"/>
    <p:sldId id="460" r:id="rId11"/>
    <p:sldId id="449" r:id="rId12"/>
    <p:sldId id="454" r:id="rId13"/>
    <p:sldId id="455" r:id="rId14"/>
    <p:sldId id="574" r:id="rId15"/>
    <p:sldId id="456" r:id="rId16"/>
    <p:sldId id="457" r:id="rId17"/>
    <p:sldId id="447" r:id="rId18"/>
    <p:sldId id="459" r:id="rId19"/>
    <p:sldId id="471" r:id="rId20"/>
    <p:sldId id="458" r:id="rId21"/>
    <p:sldId id="578" r:id="rId22"/>
    <p:sldId id="260" r:id="rId23"/>
    <p:sldId id="257" r:id="rId24"/>
    <p:sldId id="258" r:id="rId25"/>
    <p:sldId id="259" r:id="rId26"/>
    <p:sldId id="261" r:id="rId27"/>
    <p:sldId id="262" r:id="rId28"/>
    <p:sldId id="263" r:id="rId29"/>
    <p:sldId id="264" r:id="rId30"/>
    <p:sldId id="265" r:id="rId31"/>
    <p:sldId id="266" r:id="rId32"/>
    <p:sldId id="579" r:id="rId33"/>
    <p:sldId id="267" r:id="rId34"/>
    <p:sldId id="580" r:id="rId35"/>
    <p:sldId id="582" r:id="rId36"/>
    <p:sldId id="271" r:id="rId37"/>
    <p:sldId id="272" r:id="rId38"/>
    <p:sldId id="273" r:id="rId39"/>
    <p:sldId id="583" r:id="rId40"/>
    <p:sldId id="584" r:id="rId41"/>
    <p:sldId id="274" r:id="rId42"/>
    <p:sldId id="276" r:id="rId43"/>
    <p:sldId id="277" r:id="rId44"/>
    <p:sldId id="278" r:id="rId45"/>
    <p:sldId id="279" r:id="rId46"/>
    <p:sldId id="572" r:id="rId47"/>
    <p:sldId id="573" r:id="rId48"/>
    <p:sldId id="575" r:id="rId49"/>
    <p:sldId id="450" r:id="rId50"/>
    <p:sldId id="452" r:id="rId51"/>
    <p:sldId id="576" r:id="rId52"/>
    <p:sldId id="463" r:id="rId53"/>
    <p:sldId id="464" r:id="rId54"/>
    <p:sldId id="468" r:id="rId55"/>
    <p:sldId id="581" r:id="rId56"/>
    <p:sldId id="467" r:id="rId57"/>
    <p:sldId id="465" r:id="rId58"/>
    <p:sldId id="466"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570" autoAdjust="0"/>
    <p:restoredTop sz="61096" autoAdjust="0"/>
  </p:normalViewPr>
  <p:slideViewPr>
    <p:cSldViewPr>
      <p:cViewPr varScale="1">
        <p:scale>
          <a:sx n="100" d="100"/>
          <a:sy n="100" d="100"/>
        </p:scale>
        <p:origin x="1112" y="168"/>
      </p:cViewPr>
      <p:guideLst>
        <p:guide orient="horz" pos="162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a:t>Web page</a:t>
          </a:r>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a:t>Browser</a:t>
          </a:r>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a:t>JVM</a:t>
          </a:r>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a:t>OS</a:t>
          </a:r>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a:t>VM</a:t>
          </a:r>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a:t>Hardware</a:t>
          </a:r>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pt>
  </dgm:ptLst>
  <dgm:cxnLst>
    <dgm:cxn modelId="{2BFA3C09-7C5F-0F45-96BA-C0D7F40C9899}" type="presOf" srcId="{3C8B176D-A975-44BA-B54C-392B32B10110}" destId="{9B59C786-524F-42C9-99E2-8FE81940A2C5}"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5879A75A-C683-0D42-A413-40BFF9FA32E1}" type="presOf" srcId="{7674007E-C974-4115-A24C-77342DDE8614}" destId="{323F5193-66A2-48E6-88D3-3D94E47DE8D6}"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8D637AF-4503-447C-A4F6-B9040BAF1F45}" srcId="{9619730C-5EB8-424E-9AF0-A09411BBC549}" destId="{48F65D9A-0C48-4622-A35F-3284A520200B}" srcOrd="3" destOrd="0" parTransId="{5806A845-0B47-431D-89CF-11494D54B5F2}" sibTransId="{D0EF7C8D-8A9B-4F58-8EA8-0ABBBD9719C7}"/>
    <dgm:cxn modelId="{89F1CDB5-39BF-EF4E-B35F-26D301E4A861}" type="presOf" srcId="{9619730C-5EB8-424E-9AF0-A09411BBC549}" destId="{368D756D-14E1-4D2F-A527-89D153A22FA8}" srcOrd="0" destOrd="0" presId="urn:microsoft.com/office/officeart/2005/8/layout/vList5"/>
    <dgm:cxn modelId="{0D182FBB-C5BE-42A0-918A-965EDE77E960}" srcId="{9619730C-5EB8-424E-9AF0-A09411BBC549}" destId="{2919F231-76EF-44FC-A65F-6D0E4C441732}" srcOrd="1" destOrd="0" parTransId="{BCDF59F9-0680-4BC6-B504-B92658090085}" sibTransId="{D46EDC39-A6B2-4807-9B29-5264F4BE87E0}"/>
    <dgm:cxn modelId="{FD4590C7-5334-1F47-A4AE-3BE29935C33F}" type="presOf" srcId="{2919F231-76EF-44FC-A65F-6D0E4C441732}" destId="{474F3F0E-F553-4DFC-AEE6-66F82A5EE2DF}"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a:t>Cosmic</a:t>
          </a:r>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a:t>Top Secret</a:t>
          </a:r>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a:t>Secret</a:t>
          </a:r>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a:t>Restricted</a:t>
          </a:r>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a:t>Unclassified</a:t>
          </a:r>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pt>
  </dgm:ptLst>
  <dgm:cxnLst>
    <dgm:cxn modelId="{F6155506-3D30-43C3-8AAC-F1FE0285A9FB}" srcId="{18CF250B-603A-4F8D-B156-A185DF07F6B3}" destId="{33BD4577-0A98-47CE-8769-689212B96879}" srcOrd="3" destOrd="0" parTransId="{E1165DD3-29ED-4BD9-8120-23264F1AC72A}" sibTransId="{2BF21467-B535-49B3-9E75-85D7C51F6AD7}"/>
    <dgm:cxn modelId="{2C43E618-A591-4F30-B0F7-687ED72606EC}" srcId="{18CF250B-603A-4F8D-B156-A185DF07F6B3}" destId="{9D5F83A0-09FD-4DBC-97C7-1B631A4143AE}" srcOrd="4" destOrd="0" parTransId="{B6ED251D-06D8-449B-8897-12FFDBE0867A}" sibTransId="{3C17F02C-33DA-4824-84DE-EC13AEB7A2FC}"/>
    <dgm:cxn modelId="{C1EEBD39-ADE7-4840-915A-722B7FCC73AB}" type="presOf" srcId="{5976D45F-D672-499B-AD8A-BE37F7C19D04}" destId="{213B5DA1-44C5-461E-A6C1-CE48EBA472FE}" srcOrd="0" destOrd="0" presId="urn:microsoft.com/office/officeart/2005/8/layout/vList5"/>
    <dgm:cxn modelId="{2A05983A-44BF-1841-ABA7-26EE32E9BFE6}" type="presOf" srcId="{33BD4577-0A98-47CE-8769-689212B96879}" destId="{8E271AE7-CC9A-4058-A39D-DE5CE58F1A7C}" srcOrd="0" destOrd="0" presId="urn:microsoft.com/office/officeart/2005/8/layout/vList5"/>
    <dgm:cxn modelId="{F089EA40-50CB-4F3A-993F-FBEE6EE88744}" srcId="{18CF250B-603A-4F8D-B156-A185DF07F6B3}" destId="{F5CC0049-7CBB-4D2A-9E40-CA2224BD5458}" srcOrd="0" destOrd="0" parTransId="{D7D798DF-DE0C-4449-8C80-23F8F514DE7B}" sibTransId="{598591D6-B926-429B-80E0-B765E9BC31D9}"/>
    <dgm:cxn modelId="{A8B61F4D-3811-024E-BC5A-FB869D856369}" type="presOf" srcId="{79B9A604-7572-4C44-9A00-D3CF1BB5F8DB}" destId="{925AEE6D-AA04-4E2F-8E43-B041170C495F}"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E6478959-3C36-EC4F-AFB6-5EDEB42028D7}" type="presOf" srcId="{F5CC0049-7CBB-4D2A-9E40-CA2224BD5458}" destId="{D66F63B3-D711-42C9-B2F9-1A7117666D24}" srcOrd="0" destOrd="0" presId="urn:microsoft.com/office/officeart/2005/8/layout/vList5"/>
    <dgm:cxn modelId="{B468DC63-D1C0-2B43-9E5E-B4547BAF0C7A}" type="presOf" srcId="{18CF250B-603A-4F8D-B156-A185DF07F6B3}" destId="{39A6AD0B-D790-4D3E-AC08-A2FC1EDA1EBB}"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481327" y="659"/>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Web page</a:t>
          </a:r>
        </a:p>
      </dsp:txBody>
      <dsp:txXfrm>
        <a:off x="1500064" y="19396"/>
        <a:ext cx="1629020" cy="346362"/>
      </dsp:txXfrm>
    </dsp:sp>
    <dsp:sp modelId="{474F3F0E-F553-4DFC-AEE6-66F82A5EE2DF}">
      <dsp:nvSpPr>
        <dsp:cNvPr id="0" name=""/>
        <dsp:cNvSpPr/>
      </dsp:nvSpPr>
      <dsp:spPr>
        <a:xfrm>
          <a:off x="1481327" y="403687"/>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Browser</a:t>
          </a:r>
        </a:p>
      </dsp:txBody>
      <dsp:txXfrm>
        <a:off x="1500064" y="422424"/>
        <a:ext cx="1629020" cy="346362"/>
      </dsp:txXfrm>
    </dsp:sp>
    <dsp:sp modelId="{1E745426-228D-4484-9A78-F63202125F70}">
      <dsp:nvSpPr>
        <dsp:cNvPr id="0" name=""/>
        <dsp:cNvSpPr/>
      </dsp:nvSpPr>
      <dsp:spPr>
        <a:xfrm>
          <a:off x="1481327" y="806716"/>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JVM</a:t>
          </a:r>
        </a:p>
      </dsp:txBody>
      <dsp:txXfrm>
        <a:off x="1500064" y="825453"/>
        <a:ext cx="1629020" cy="346362"/>
      </dsp:txXfrm>
    </dsp:sp>
    <dsp:sp modelId="{2D254DDD-011B-427F-A880-D4FA6AFC025C}">
      <dsp:nvSpPr>
        <dsp:cNvPr id="0" name=""/>
        <dsp:cNvSpPr/>
      </dsp:nvSpPr>
      <dsp:spPr>
        <a:xfrm>
          <a:off x="1481327" y="1209745"/>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OS</a:t>
          </a:r>
        </a:p>
      </dsp:txBody>
      <dsp:txXfrm>
        <a:off x="1500064" y="1228482"/>
        <a:ext cx="1629020" cy="346362"/>
      </dsp:txXfrm>
    </dsp:sp>
    <dsp:sp modelId="{9B59C786-524F-42C9-99E2-8FE81940A2C5}">
      <dsp:nvSpPr>
        <dsp:cNvPr id="0" name=""/>
        <dsp:cNvSpPr/>
      </dsp:nvSpPr>
      <dsp:spPr>
        <a:xfrm>
          <a:off x="1481327" y="1612774"/>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VM</a:t>
          </a:r>
        </a:p>
      </dsp:txBody>
      <dsp:txXfrm>
        <a:off x="1500064" y="1631511"/>
        <a:ext cx="1629020" cy="346362"/>
      </dsp:txXfrm>
    </dsp:sp>
    <dsp:sp modelId="{BCB99D86-CB25-43BD-B559-052E79E1251E}">
      <dsp:nvSpPr>
        <dsp:cNvPr id="0" name=""/>
        <dsp:cNvSpPr/>
      </dsp:nvSpPr>
      <dsp:spPr>
        <a:xfrm>
          <a:off x="1481327" y="2015802"/>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Hardware</a:t>
          </a:r>
        </a:p>
      </dsp:txBody>
      <dsp:txXfrm>
        <a:off x="1500064" y="2034539"/>
        <a:ext cx="1629020" cy="34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1508759" y="149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Cosmic</a:t>
          </a:r>
        </a:p>
      </dsp:txBody>
      <dsp:txXfrm>
        <a:off x="1540597" y="33329"/>
        <a:ext cx="1633679" cy="588533"/>
      </dsp:txXfrm>
    </dsp:sp>
    <dsp:sp modelId="{925AEE6D-AA04-4E2F-8E43-B041170C495F}">
      <dsp:nvSpPr>
        <dsp:cNvPr id="0" name=""/>
        <dsp:cNvSpPr/>
      </dsp:nvSpPr>
      <dsp:spPr>
        <a:xfrm>
          <a:off x="1508759" y="68631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Top Secret</a:t>
          </a:r>
        </a:p>
      </dsp:txBody>
      <dsp:txXfrm>
        <a:off x="1540597" y="718149"/>
        <a:ext cx="1633679" cy="588533"/>
      </dsp:txXfrm>
    </dsp:sp>
    <dsp:sp modelId="{213B5DA1-44C5-461E-A6C1-CE48EBA472FE}">
      <dsp:nvSpPr>
        <dsp:cNvPr id="0" name=""/>
        <dsp:cNvSpPr/>
      </dsp:nvSpPr>
      <dsp:spPr>
        <a:xfrm>
          <a:off x="1508759" y="137113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Secret</a:t>
          </a:r>
        </a:p>
      </dsp:txBody>
      <dsp:txXfrm>
        <a:off x="1540597" y="1402969"/>
        <a:ext cx="1633679" cy="588533"/>
      </dsp:txXfrm>
    </dsp:sp>
    <dsp:sp modelId="{8E271AE7-CC9A-4058-A39D-DE5CE58F1A7C}">
      <dsp:nvSpPr>
        <dsp:cNvPr id="0" name=""/>
        <dsp:cNvSpPr/>
      </dsp:nvSpPr>
      <dsp:spPr>
        <a:xfrm>
          <a:off x="1508759" y="205595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Restricted</a:t>
          </a:r>
        </a:p>
      </dsp:txBody>
      <dsp:txXfrm>
        <a:off x="1540597" y="2087789"/>
        <a:ext cx="1633679" cy="588533"/>
      </dsp:txXfrm>
    </dsp:sp>
    <dsp:sp modelId="{EFF847E4-0747-4513-8FDC-2796C3496896}">
      <dsp:nvSpPr>
        <dsp:cNvPr id="0" name=""/>
        <dsp:cNvSpPr/>
      </dsp:nvSpPr>
      <dsp:spPr>
        <a:xfrm>
          <a:off x="1508759" y="2740770"/>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Unclassified</a:t>
          </a:r>
        </a:p>
      </dsp:txBody>
      <dsp:txXfrm>
        <a:off x="1540597" y="2772608"/>
        <a:ext cx="1633679" cy="5885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10/15/25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different ways of doing access control.</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11</a:t>
            </a:fld>
            <a:endParaRPr lang="en-US"/>
          </a:p>
        </p:txBody>
      </p:sp>
    </p:spTree>
    <p:extLst>
      <p:ext uri="{BB962C8B-B14F-4D97-AF65-F5344CB8AC3E}">
        <p14:creationId xmlns:p14="http://schemas.microsoft.com/office/powerpoint/2010/main" val="156429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considered a simplified model compared</a:t>
            </a:r>
            <a:r>
              <a:rPr lang="en-US" baseline="0" dirty="0"/>
              <a:t> to other OSes of the day.</a:t>
            </a:r>
          </a:p>
          <a:p>
            <a:endParaRPr lang="en-US" baseline="0" dirty="0"/>
          </a:p>
          <a:p>
            <a:r>
              <a:rPr lang="en-US" baseline="0" dirty="0"/>
              <a:t>Nevertheless, it hasn’t proved very user friendly.</a:t>
            </a:r>
          </a:p>
          <a:p>
            <a:endParaRPr lang="en-US" baseline="0" dirty="0"/>
          </a:p>
          <a:p>
            <a:r>
              <a:rPr lang="en-US" baseline="0" dirty="0"/>
              <a:t>Given any (</a:t>
            </a:r>
            <a:r>
              <a:rPr lang="en-US" baseline="0" dirty="0" err="1"/>
              <a:t>uid</a:t>
            </a:r>
            <a:r>
              <a:rPr lang="en-US" baseline="0" dirty="0"/>
              <a:t>, </a:t>
            </a:r>
            <a:r>
              <a:rPr lang="en-US" baseline="0" dirty="0" err="1"/>
              <a:t>gid</a:t>
            </a:r>
            <a:r>
              <a:rPr lang="en-US" baseline="0" dirty="0"/>
              <a:t>) combination, it is possible to make a complete list of all objects that can be accessed, and whether they can be accessed for read, write, or execute.</a:t>
            </a:r>
          </a:p>
          <a:p>
            <a:r>
              <a:rPr lang="en-US" baseline="0" dirty="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12</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Simplified access control compared to Multics</a:t>
            </a:r>
            <a:r>
              <a:rPr lang="en-US" baseline="0" dirty="0"/>
              <a:t> before it, not compared to (say) Windows.</a:t>
            </a:r>
          </a:p>
          <a:p>
            <a:endParaRPr lang="en-US" baseline="0" dirty="0"/>
          </a:p>
          <a:p>
            <a:r>
              <a:rPr lang="en-US" baseline="0" dirty="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a:p>
          <a:p>
            <a:r>
              <a:rPr lang="en-US" dirty="0"/>
              <a:t>This is an example of repurposing a multi-user security feature for an untrusted-app</a:t>
            </a:r>
            <a:r>
              <a:rPr lang="en-US" baseline="0" dirty="0"/>
              <a:t> world</a:t>
            </a:r>
            <a:r>
              <a:rPr lang="en-US" dirty="0"/>
              <a:t>.</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the original version of Android’s ACL.</a:t>
            </a:r>
            <a:endParaRPr lang="en-US" baseline="0" dirty="0"/>
          </a:p>
          <a:p>
            <a:r>
              <a:rPr lang="en-US" baseline="0" dirty="0"/>
              <a:t>  * there are hundreds of possible sub-permissions</a:t>
            </a:r>
          </a:p>
          <a:p>
            <a:r>
              <a:rPr lang="en-US" baseline="0" dirty="0"/>
              <a:t>  * users don’t understand them, at least not well enough to make informed decisions.</a:t>
            </a:r>
          </a:p>
          <a:p>
            <a:r>
              <a:rPr lang="en-US" baseline="0" dirty="0"/>
              <a:t>  * in fact developers don’t understand them either, and this leads to frustration.</a:t>
            </a:r>
          </a:p>
          <a:p>
            <a:endParaRPr lang="en-US" baseline="0" dirty="0"/>
          </a:p>
          <a:p>
            <a:r>
              <a:rPr lang="en-US" baseline="0" dirty="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289455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how the app specifies</a:t>
            </a:r>
            <a:r>
              <a:rPr lang="en-US" baseline="0" dirty="0"/>
              <a:t> the </a:t>
            </a:r>
            <a:r>
              <a:rPr lang="en-US" dirty="0"/>
              <a:t>ACL</a:t>
            </a:r>
            <a:r>
              <a:rPr lang="en-US" baseline="0" dirty="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185929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OS layer in fact contains many layers within itself.</a:t>
            </a:r>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needs to</a:t>
            </a:r>
            <a:r>
              <a:rPr lang="en-US" baseline="0" dirty="0"/>
              <a:t> be long so that it’s unforgeable.</a:t>
            </a:r>
          </a:p>
          <a:p>
            <a:endParaRPr lang="en-US" baseline="0" dirty="0"/>
          </a:p>
          <a:p>
            <a:r>
              <a:rPr lang="en-US" baseline="0" dirty="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47786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162192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Before OAuth, third-party apps often just asked users for their passwords. That’s terrible for security because it gives away full control and there’s no way to limit access or revoke it cleanly.</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OAuth 2 is fundamentally a delegation protocol. It’s not an authentication system like you’d use for logging in, but rather a way for a user to give an app limited access to their data—say, letting Spotify read your playlists without giving it your Google password.</a:t>
            </a:r>
            <a:endParaRPr lang="en-US" dirty="0"/>
          </a:p>
          <a:p>
            <a:endParaRPr lang="en-US" dirty="0"/>
          </a:p>
          <a:p>
            <a:r>
              <a:rPr lang="en-US" dirty="0"/>
              <a:t>OAuth separates </a:t>
            </a:r>
            <a:r>
              <a:rPr lang="en-US" b="1" dirty="0"/>
              <a:t>authentication</a:t>
            </a:r>
            <a:r>
              <a:rPr lang="en-US" dirty="0"/>
              <a:t> (user proving who they are) from </a:t>
            </a:r>
            <a:r>
              <a:rPr lang="en-US" b="1" dirty="0"/>
              <a:t>authorization</a:t>
            </a:r>
            <a:r>
              <a:rPr lang="en-US" dirty="0"/>
              <a:t> (allowing limited access).</a:t>
            </a:r>
            <a:br>
              <a:rPr lang="en-US" dirty="0"/>
            </a:br>
            <a:r>
              <a:rPr lang="en-US" dirty="0"/>
              <a:t>The app never sees the user’s credentials—only tokens that can be limited, revoked, or expired.</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There are four key roles. The resource owner is the user. The client is the third-party app. The authorization server issues tokens once the user consents. The resource server hosts the protected resource and verifies the token.</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key concept is the access token, which represents limited rights. The typical flow involves the user authorizing, the client receiving a grant, exchanging it for a token, and then using that token to access the resource server.</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2 solved those problems by introducing scopes and time limits. It also supports long-lived access via refresh tokens. But it’s not perfect—it relies on the authorization server being secure and requires HTTPS throughout.</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Gossip Server example in the reading walks through a basic OAuth 2 flow implemented in Go. It shows how the user logs in, gets an authorization code, exchanges it for a token, and uses that token to access data.</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doesn’t define the format of tokens. Many systems use JWTs—JSON Web Tokens—which are self-contained and include claims like who issued them, for whom, and when they expire. They can be signed symmetrically or asymmetrically.</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Unsigned tokens are insecure, so we use signatures. HS256 uses a shared secret between the auth and resource servers; RS256 uses public/private key pairs. We mitigate token leakage by using short-lived tokens and refresh mechanisms.</a:t>
            </a: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OAuth deployments often fail because of implementation errors—leaking tokens in logs, weak redirect URI checks, or missing CSRF protection. The fix is to use TLS everywhere and always validate redirect URIs and state parameters.</a:t>
            </a: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sum up, OAuth 2 underpins most of today’s delegated access systems. It’s flexible, but that means implementers must be careful—using vetted frameworks and monitoring for misconfigurations is key to staying secure.</a:t>
            </a: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1 – Authorization Request</a:t>
            </a:r>
          </a:p>
          <a:p>
            <a:r>
              <a:rPr lang="en-US" dirty="0"/>
              <a:t>The </a:t>
            </a:r>
            <a:r>
              <a:rPr lang="en-US" b="1" dirty="0"/>
              <a:t>client</a:t>
            </a:r>
            <a:r>
              <a:rPr lang="en-US" dirty="0"/>
              <a:t> (third-party app) asks the </a:t>
            </a:r>
            <a:r>
              <a:rPr lang="en-US" b="1" dirty="0"/>
              <a:t>resource owner</a:t>
            </a:r>
            <a:r>
              <a:rPr lang="en-US" dirty="0"/>
              <a:t> (end user) for permission to access a protected resource.</a:t>
            </a:r>
            <a:br>
              <a:rPr lang="en-US" dirty="0"/>
            </a:br>
            <a:r>
              <a:rPr lang="en-US" dirty="0"/>
              <a:t>Example: A printing service asks the user to connect their Google Drive account.</a:t>
            </a:r>
          </a:p>
          <a:p>
            <a:r>
              <a:rPr lang="en-US" b="1" dirty="0"/>
              <a:t>→ Outcome:</a:t>
            </a:r>
            <a:r>
              <a:rPr lang="en-US" dirty="0"/>
              <a:t> The user is redirected to the </a:t>
            </a:r>
            <a:r>
              <a:rPr lang="en-US" b="1" dirty="0"/>
              <a:t>authorization server</a:t>
            </a:r>
            <a:r>
              <a:rPr lang="en-US" dirty="0"/>
              <a:t> (e.g., Google).</a:t>
            </a:r>
          </a:p>
          <a:p>
            <a:br>
              <a:rPr lang="en-US" dirty="0"/>
            </a:br>
            <a:endParaRPr lang="en-US" dirty="0"/>
          </a:p>
          <a:p>
            <a:r>
              <a:rPr lang="en-US" b="1" dirty="0"/>
              <a:t>Step 2 – Authorization Grant</a:t>
            </a:r>
          </a:p>
          <a:p>
            <a:r>
              <a:rPr lang="en-US" dirty="0"/>
              <a:t>The </a:t>
            </a:r>
            <a:r>
              <a:rPr lang="en-US" b="1" dirty="0"/>
              <a:t>resource owner</a:t>
            </a:r>
            <a:r>
              <a:rPr lang="en-US" dirty="0"/>
              <a:t> logs in and approves the request.</a:t>
            </a:r>
            <a:br>
              <a:rPr lang="en-US" dirty="0"/>
            </a:br>
            <a:r>
              <a:rPr lang="en-US" dirty="0"/>
              <a:t>The </a:t>
            </a:r>
            <a:r>
              <a:rPr lang="en-US" b="1" dirty="0"/>
              <a:t>authorization server</a:t>
            </a:r>
            <a:r>
              <a:rPr lang="en-US" dirty="0"/>
              <a:t> issues an </a:t>
            </a:r>
            <a:r>
              <a:rPr lang="en-US" b="1" dirty="0"/>
              <a:t>authorization grant</a:t>
            </a:r>
            <a:r>
              <a:rPr lang="en-US" dirty="0"/>
              <a:t> (a short code) back to the </a:t>
            </a:r>
            <a:r>
              <a:rPr lang="en-US" b="1" dirty="0"/>
              <a:t>client</a:t>
            </a:r>
            <a:r>
              <a:rPr lang="en-US" dirty="0"/>
              <a:t>.</a:t>
            </a:r>
          </a:p>
          <a:p>
            <a:r>
              <a:rPr lang="en-US" b="1" dirty="0"/>
              <a:t>→ Outcome:</a:t>
            </a:r>
            <a:r>
              <a:rPr lang="en-US" dirty="0"/>
              <a:t> The client now holds a temporary code proving user consent.</a:t>
            </a:r>
          </a:p>
          <a:p>
            <a:br>
              <a:rPr lang="en-US" dirty="0"/>
            </a:br>
            <a:endParaRPr lang="en-US" dirty="0"/>
          </a:p>
          <a:p>
            <a:r>
              <a:rPr lang="en-US" b="1" dirty="0"/>
              <a:t>Step 3 – Authorization Grant Sent to Authorization Server</a:t>
            </a:r>
          </a:p>
          <a:p>
            <a:r>
              <a:rPr lang="en-US" dirty="0"/>
              <a:t>The </a:t>
            </a:r>
            <a:r>
              <a:rPr lang="en-US" b="1" dirty="0"/>
              <a:t>client</a:t>
            </a:r>
            <a:r>
              <a:rPr lang="en-US" dirty="0"/>
              <a:t> sends that authorization grant to the </a:t>
            </a:r>
            <a:r>
              <a:rPr lang="en-US" b="1" dirty="0"/>
              <a:t>authorization server</a:t>
            </a:r>
            <a:r>
              <a:rPr lang="en-US" dirty="0"/>
              <a:t> (direct server-to-server, not via user).</a:t>
            </a:r>
            <a:br>
              <a:rPr lang="en-US" dirty="0"/>
            </a:br>
            <a:r>
              <a:rPr lang="en-US" dirty="0"/>
              <a:t>It includes its own client credentials for verification.</a:t>
            </a:r>
          </a:p>
          <a:p>
            <a:br>
              <a:rPr lang="en-US" dirty="0"/>
            </a:br>
            <a:endParaRPr lang="en-US" dirty="0"/>
          </a:p>
          <a:p>
            <a:r>
              <a:rPr lang="en-US" b="1" dirty="0"/>
              <a:t>Step 4 – Access Token Issued</a:t>
            </a:r>
          </a:p>
          <a:p>
            <a:r>
              <a:rPr lang="en-US" dirty="0"/>
              <a:t>The </a:t>
            </a:r>
            <a:r>
              <a:rPr lang="en-US" b="1" dirty="0"/>
              <a:t>authorization server</a:t>
            </a:r>
            <a:r>
              <a:rPr lang="en-US" dirty="0"/>
              <a:t> validates the grant and issues an </a:t>
            </a:r>
            <a:r>
              <a:rPr lang="en-US" b="1" dirty="0"/>
              <a:t>access token</a:t>
            </a:r>
            <a:r>
              <a:rPr lang="en-US" dirty="0"/>
              <a:t> to the </a:t>
            </a:r>
            <a:r>
              <a:rPr lang="en-US" b="1" dirty="0"/>
              <a:t>client</a:t>
            </a:r>
            <a:r>
              <a:rPr lang="en-US" dirty="0"/>
              <a:t>.</a:t>
            </a:r>
            <a:br>
              <a:rPr lang="en-US" dirty="0"/>
            </a:br>
            <a:r>
              <a:rPr lang="en-US" dirty="0"/>
              <a:t>This token represents the permission to access the protected resource on behalf of the user.</a:t>
            </a:r>
          </a:p>
          <a:p>
            <a:r>
              <a:rPr lang="en-US" b="1" dirty="0"/>
              <a:t>→ Outcome:</a:t>
            </a:r>
            <a:r>
              <a:rPr lang="en-US" dirty="0"/>
              <a:t> The client now has an access token.</a:t>
            </a:r>
          </a:p>
          <a:p>
            <a:br>
              <a:rPr lang="en-US" dirty="0"/>
            </a:br>
            <a:endParaRPr lang="en-US" dirty="0"/>
          </a:p>
          <a:p>
            <a:r>
              <a:rPr lang="en-US" b="1" dirty="0"/>
              <a:t>Step 5 – Access Token Used</a:t>
            </a:r>
          </a:p>
          <a:p>
            <a:r>
              <a:rPr lang="en-US" dirty="0"/>
              <a:t>The </a:t>
            </a:r>
            <a:r>
              <a:rPr lang="en-US" b="1" dirty="0"/>
              <a:t>client</a:t>
            </a:r>
            <a:r>
              <a:rPr lang="en-US" dirty="0"/>
              <a:t> sends the access token to the </a:t>
            </a:r>
            <a:r>
              <a:rPr lang="en-US" b="1" dirty="0"/>
              <a:t>resource server</a:t>
            </a:r>
            <a:r>
              <a:rPr lang="en-US" dirty="0"/>
              <a:t> (e.g., Google Drive API) to request the protected resource.</a:t>
            </a:r>
          </a:p>
          <a:p>
            <a:r>
              <a:rPr lang="en-US" b="1" dirty="0"/>
              <a:t>→ Outcome:</a:t>
            </a:r>
            <a:r>
              <a:rPr lang="en-US" dirty="0"/>
              <a:t> The resource server verifies the token’s validity.</a:t>
            </a:r>
          </a:p>
          <a:p>
            <a:br>
              <a:rPr lang="en-US" dirty="0"/>
            </a:br>
            <a:endParaRPr lang="en-US" dirty="0"/>
          </a:p>
          <a:p>
            <a:r>
              <a:rPr lang="en-US" b="1" dirty="0"/>
              <a:t>Step 6 – Protected Resource Returned</a:t>
            </a:r>
          </a:p>
          <a:p>
            <a:r>
              <a:rPr lang="en-US" dirty="0"/>
              <a:t>If the token is valid, the </a:t>
            </a:r>
            <a:r>
              <a:rPr lang="en-US" b="1" dirty="0"/>
              <a:t>resource server</a:t>
            </a:r>
            <a:r>
              <a:rPr lang="en-US" dirty="0"/>
              <a:t> returns the requested resource (e.g., a Google Drive photo).</a:t>
            </a:r>
          </a:p>
          <a:p>
            <a:r>
              <a:rPr lang="en-US" b="1" dirty="0"/>
              <a:t>→ Outcome:</a:t>
            </a:r>
            <a:r>
              <a:rPr lang="en-US" dirty="0"/>
              <a:t> The client accesses the data securely, without seeing or storing the user’s password.</a:t>
            </a:r>
          </a:p>
          <a:p>
            <a:endParaRPr lang="en-US" b="1" dirty="0"/>
          </a:p>
          <a:p>
            <a:r>
              <a:rPr lang="en-US" b="1" dirty="0"/>
              <a:t>-------------</a:t>
            </a:r>
          </a:p>
          <a:p>
            <a:endParaRPr lang="en-US" b="1" dirty="0"/>
          </a:p>
          <a:p>
            <a:endParaRPr lang="en-US" b="1" dirty="0"/>
          </a:p>
          <a:p>
            <a:endParaRPr lang="en-US" b="1" dirty="0"/>
          </a:p>
          <a:p>
            <a:r>
              <a:rPr lang="en-US" b="1" dirty="0"/>
              <a:t>Step 1 – User authorizes the app</a:t>
            </a:r>
          </a:p>
          <a:p>
            <a:r>
              <a:rPr lang="en-US" dirty="0"/>
              <a:t>The user (resource owner) clicks </a:t>
            </a:r>
            <a:r>
              <a:rPr lang="en-US" i="1" dirty="0"/>
              <a:t>“Log in with Google”</a:t>
            </a:r>
            <a:r>
              <a:rPr lang="en-US" dirty="0"/>
              <a:t> (or similar) in the third-party app (the client).</a:t>
            </a:r>
          </a:p>
          <a:p>
            <a:r>
              <a:rPr lang="en-US" dirty="0"/>
              <a:t>The app redirects the user to the </a:t>
            </a:r>
            <a:r>
              <a:rPr lang="en-US" b="1" dirty="0"/>
              <a:t>authorization server</a:t>
            </a:r>
            <a:r>
              <a:rPr lang="en-US" dirty="0"/>
              <a:t> (e.g., Google).</a:t>
            </a:r>
          </a:p>
          <a:p>
            <a:r>
              <a:rPr lang="en-US" dirty="0"/>
              <a:t>The user logs in and approves the app’s access request.</a:t>
            </a:r>
          </a:p>
          <a:p>
            <a:r>
              <a:rPr lang="en-US" b="1" dirty="0"/>
              <a:t>→ Outcome:</a:t>
            </a:r>
            <a:r>
              <a:rPr lang="en-US" dirty="0"/>
              <a:t> The app gets a short-lived </a:t>
            </a:r>
            <a:r>
              <a:rPr lang="en-US" i="1" dirty="0"/>
              <a:t>authorization code.</a:t>
            </a:r>
            <a:endParaRPr lang="en-US" dirty="0"/>
          </a:p>
          <a:p>
            <a:br>
              <a:rPr lang="en-US" dirty="0"/>
            </a:br>
            <a:endParaRPr lang="en-US" dirty="0"/>
          </a:p>
          <a:p>
            <a:r>
              <a:rPr lang="en-US" b="1" dirty="0"/>
              <a:t>Step 2 – App requests a token</a:t>
            </a:r>
          </a:p>
          <a:p>
            <a:r>
              <a:rPr lang="en-US" dirty="0"/>
              <a:t>The app sends that authorization code to the </a:t>
            </a:r>
            <a:r>
              <a:rPr lang="en-US" b="1" dirty="0"/>
              <a:t>authorization server</a:t>
            </a:r>
            <a:r>
              <a:rPr lang="en-US" dirty="0"/>
              <a:t> (not the user).</a:t>
            </a:r>
          </a:p>
          <a:p>
            <a:r>
              <a:rPr lang="en-US" dirty="0"/>
              <a:t>It includes its client ID/secret to prove its identity.</a:t>
            </a:r>
          </a:p>
          <a:p>
            <a:r>
              <a:rPr lang="en-US" dirty="0"/>
              <a:t>The authorization server verifies everything and returns an </a:t>
            </a:r>
            <a:r>
              <a:rPr lang="en-US" b="1" dirty="0"/>
              <a:t>access token</a:t>
            </a:r>
            <a:r>
              <a:rPr lang="en-US" dirty="0"/>
              <a:t> (and sometimes a refresh token).</a:t>
            </a:r>
          </a:p>
          <a:p>
            <a:r>
              <a:rPr lang="en-US" b="1" dirty="0"/>
              <a:t>→ Outcome:</a:t>
            </a:r>
            <a:r>
              <a:rPr lang="en-US" dirty="0"/>
              <a:t> The app now holds an </a:t>
            </a:r>
            <a:r>
              <a:rPr lang="en-US" i="1" dirty="0"/>
              <a:t>access token</a:t>
            </a:r>
            <a:r>
              <a:rPr lang="en-US" dirty="0"/>
              <a:t> that represents permission to act on the user’s behalf.</a:t>
            </a:r>
          </a:p>
          <a:p>
            <a:br>
              <a:rPr lang="en-US" dirty="0"/>
            </a:br>
            <a:endParaRPr lang="en-US" dirty="0"/>
          </a:p>
          <a:p>
            <a:r>
              <a:rPr lang="en-US" b="1" dirty="0"/>
              <a:t>Step 3 – App uses the token</a:t>
            </a:r>
          </a:p>
          <a:p>
            <a:r>
              <a:rPr lang="en-US" dirty="0"/>
              <a:t>The app calls the </a:t>
            </a:r>
            <a:r>
              <a:rPr lang="en-US" b="1" dirty="0"/>
              <a:t>resource server</a:t>
            </a:r>
            <a:r>
              <a:rPr lang="en-US" dirty="0"/>
              <a:t> (e.g., Google API) with the token in the HTTP header.</a:t>
            </a:r>
          </a:p>
          <a:p>
            <a:r>
              <a:rPr lang="en-US" dirty="0"/>
              <a:t>The resource server checks the token’s validity (e.g., with the authorization server).</a:t>
            </a:r>
          </a:p>
          <a:p>
            <a:r>
              <a:rPr lang="en-US" dirty="0"/>
              <a:t>If valid, it serves the requested data (e.g., calendar, profile info, etc.).</a:t>
            </a:r>
          </a:p>
          <a:p>
            <a:r>
              <a:rPr lang="en-US" b="1" dirty="0"/>
              <a:t>→ Outcome:</a:t>
            </a:r>
            <a:r>
              <a:rPr lang="en-US" dirty="0"/>
              <a:t> The user’s data is accessed securely, without sharing passwords.</a:t>
            </a:r>
          </a:p>
          <a:p>
            <a:br>
              <a:rPr lang="en-US" dirty="0"/>
            </a:br>
            <a:endParaRPr lang="en-US" dirty="0"/>
          </a:p>
          <a:p>
            <a:r>
              <a:rPr lang="en-US" b="1" dirty="0"/>
              <a:t>Step 4 – Token expiration / refresh</a:t>
            </a:r>
          </a:p>
          <a:p>
            <a:r>
              <a:rPr lang="en-US" dirty="0"/>
              <a:t>Access tokens are short-lived.</a:t>
            </a:r>
          </a:p>
          <a:p>
            <a:r>
              <a:rPr lang="en-US" dirty="0"/>
              <a:t>When they expire, the app can use a </a:t>
            </a:r>
            <a:r>
              <a:rPr lang="en-US" i="1" dirty="0"/>
              <a:t>refresh token</a:t>
            </a:r>
            <a:r>
              <a:rPr lang="en-US" dirty="0"/>
              <a:t> (if issued) to get a new one from the authorization server.</a:t>
            </a:r>
          </a:p>
          <a:p>
            <a:r>
              <a:rPr lang="en-US" b="1" dirty="0"/>
              <a:t>→ Outcome:</a:t>
            </a:r>
            <a:r>
              <a:rPr lang="en-US" dirty="0"/>
              <a:t> Continuous access without re-prompting the user.</a:t>
            </a:r>
          </a:p>
          <a:p>
            <a:endParaRPr lang="en-US" dirty="0"/>
          </a:p>
        </p:txBody>
      </p:sp>
      <p:sp>
        <p:nvSpPr>
          <p:cNvPr id="4" name="Slide Number Placeholder 3"/>
          <p:cNvSpPr>
            <a:spLocks noGrp="1"/>
          </p:cNvSpPr>
          <p:nvPr>
            <p:ph type="sldNum" sz="quarter" idx="5"/>
          </p:nvPr>
        </p:nvSpPr>
        <p:spPr/>
        <p:txBody>
          <a:bodyPr/>
          <a:lstStyle/>
          <a:p>
            <a:fld id="{E4EDBFAA-E3FF-41DC-96EC-6BC8A2B7A07F}" type="slidenum">
              <a:rPr lang="en-US" smtClean="0"/>
              <a:pPr/>
              <a:t>32</a:t>
            </a:fld>
            <a:endParaRPr lang="en-US"/>
          </a:p>
        </p:txBody>
      </p:sp>
    </p:spTree>
    <p:extLst>
      <p:ext uri="{BB962C8B-B14F-4D97-AF65-F5344CB8AC3E}">
        <p14:creationId xmlns:p14="http://schemas.microsoft.com/office/powerpoint/2010/main" val="63851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 the early days (top</a:t>
            </a:r>
            <a:r>
              <a:rPr lang="en-US" baseline="0" dirty="0"/>
              <a:t> right</a:t>
            </a:r>
            <a:r>
              <a:rPr lang="en-US" dirty="0"/>
              <a:t>), machines were expensive,</a:t>
            </a:r>
            <a:r>
              <a:rPr lang="en-US" baseline="0" dirty="0"/>
              <a:t> so they were shared by many users. Apps are trusted since users were actually creating programs themselves and were responsible for them.</a:t>
            </a:r>
          </a:p>
          <a:p>
            <a:endParaRPr lang="en-US" baseline="0" dirty="0"/>
          </a:p>
          <a:p>
            <a:r>
              <a:rPr lang="en-US" baseline="0" dirty="0"/>
              <a:t>In a typical PC OS, apps are trusted. The rationale for this security model is that the user is responsible for the programs she runs on her computer. PC OSes are spiritual descendants of traditional multi-user OSes. </a:t>
            </a:r>
          </a:p>
          <a:p>
            <a:endParaRPr lang="en-US" baseline="0" dirty="0"/>
          </a:p>
          <a:p>
            <a:r>
              <a:rPr lang="en-US" baseline="0" dirty="0"/>
              <a:t>Smartphone vendors knew that the PC security model would simply kill the platform. So they rethought security from the ground up, and designed the platform to support untrusted apps.</a:t>
            </a:r>
          </a:p>
          <a:p>
            <a:endParaRPr lang="en-US" baseline="0" dirty="0"/>
          </a:p>
          <a:p>
            <a:r>
              <a:rPr lang="en-US" baseline="0" dirty="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simplifies OAuth 2 into five core steps. The user authorizes the app, which gets a temporary code. The app exchanges that code for an access token, which it uses to access protected resources. When the token expires, a refresh token can renew access without requiring the user to log in again. This matches the abstract flow diagram on the Wikipedia page.</a:t>
            </a: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DBFAA-E3FF-41DC-96EC-6BC8A2B7A07F}" type="slidenum">
              <a:rPr lang="en-US" smtClean="0"/>
              <a:pPr/>
              <a:t>34</a:t>
            </a:fld>
            <a:endParaRPr lang="en-US"/>
          </a:p>
        </p:txBody>
      </p:sp>
    </p:spTree>
    <p:extLst>
      <p:ext uri="{BB962C8B-B14F-4D97-AF65-F5344CB8AC3E}">
        <p14:creationId xmlns:p14="http://schemas.microsoft.com/office/powerpoint/2010/main" val="10164268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also used for anonymity.</a:t>
            </a:r>
          </a:p>
          <a:p>
            <a:endParaRPr lang="en-US" dirty="0"/>
          </a:p>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a:t>securely encapsulates</a:t>
            </a:r>
            <a:r>
              <a:rPr lang="en-US" sz="2400" dirty="0"/>
              <a:t> it in another IP packet </a:t>
            </a:r>
          </a:p>
          <a:p>
            <a:pPr lvl="1"/>
            <a:r>
              <a:rPr lang="en-US" sz="2400" dirty="0"/>
              <a:t>Outer 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Serious problem: Timesharing system</a:t>
            </a:r>
          </a:p>
        </p:txBody>
      </p:sp>
      <p:sp>
        <p:nvSpPr>
          <p:cNvPr id="4" name="Slide Number Placeholder 3"/>
          <p:cNvSpPr>
            <a:spLocks noGrp="1"/>
          </p:cNvSpPr>
          <p:nvPr>
            <p:ph type="sldNum" sz="quarter" idx="10"/>
          </p:nvPr>
        </p:nvSpPr>
        <p:spPr/>
        <p:txBody>
          <a:bodyPr/>
          <a:lstStyle/>
          <a:p>
            <a:fld id="{E4EDBFAA-E3FF-41DC-96EC-6BC8A2B7A07F}" type="slidenum">
              <a:rPr lang="en-US" smtClean="0"/>
              <a:pPr/>
              <a:t>46</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48</a:t>
            </a:fld>
            <a:endParaRPr lang="en-US"/>
          </a:p>
        </p:txBody>
      </p:sp>
    </p:spTree>
    <p:extLst>
      <p:ext uri="{BB962C8B-B14F-4D97-AF65-F5344CB8AC3E}">
        <p14:creationId xmlns:p14="http://schemas.microsoft.com/office/powerpoint/2010/main" val="1904088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Opening a file involves checking</a:t>
            </a:r>
            <a:r>
              <a:rPr lang="en-US" baseline="0" dirty="0"/>
              <a:t> an</a:t>
            </a:r>
            <a:r>
              <a:rPr lang="en-US" dirty="0"/>
              <a:t> Access Control List</a:t>
            </a:r>
            <a:r>
              <a:rPr lang="en-US" baseline="0" dirty="0"/>
              <a:t> to see if the user has permission to open the file.</a:t>
            </a:r>
          </a:p>
          <a:p>
            <a:endParaRPr lang="en-US" baseline="0" dirty="0"/>
          </a:p>
          <a:p>
            <a:r>
              <a:rPr lang="en-US" baseline="0" dirty="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49</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subject is a specific</a:t>
            </a:r>
            <a:r>
              <a:rPr lang="en-US" baseline="0" dirty="0"/>
              <a:t> </a:t>
            </a:r>
            <a:r>
              <a:rPr lang="en-US" dirty="0"/>
              <a:t>program acting on behalf</a:t>
            </a:r>
            <a:r>
              <a:rPr lang="en-US" baseline="0" dirty="0"/>
              <a:t> of a specific user.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Monitor</a:t>
            </a:r>
            <a:r>
              <a:rPr lang="en-US" baseline="0" dirty="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Policy specifies (subject, verb, object) triples.</a:t>
            </a:r>
            <a:r>
              <a:rPr lang="en-US" baseline="0" dirty="0"/>
              <a:t> Answers the question can User U running Program P perform Action A on Resource R?</a:t>
            </a:r>
          </a:p>
          <a:p>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50</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the techniques</a:t>
            </a:r>
            <a:r>
              <a:rPr lang="en-US" baseline="0" dirty="0"/>
              <a:t> for multi-user systems have now been repurposed for multi-app systems.</a:t>
            </a:r>
          </a:p>
          <a:p>
            <a:br>
              <a:rPr lang="en-US" baseline="0" dirty="0"/>
            </a:br>
            <a:r>
              <a:rPr lang="en-US" baseline="0" dirty="0"/>
              <a:t>One often hears the claim that browsers are the new OS. There is some merit to this, and JavaScript is a full fledged programming environment.</a:t>
            </a:r>
          </a:p>
          <a:p>
            <a:endParaRPr lang="en-US" baseline="0"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every instance of time, each process runs in some protection domain. Processes can switch between</a:t>
            </a:r>
            <a:r>
              <a:rPr lang="en-US" baseline="0" dirty="0"/>
              <a:t> domains during execution; the rules for domain switching depend a lot on the system.</a:t>
            </a:r>
          </a:p>
          <a:p>
            <a:endParaRPr lang="en-US" baseline="0" dirty="0"/>
          </a:p>
          <a:p>
            <a:r>
              <a:rPr lang="en-US" baseline="0" dirty="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51</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matrix of all possible (subject, verb, object) triples may be too big to store, but you can store only the list of allowed triples. </a:t>
            </a:r>
          </a:p>
          <a:p>
            <a:endParaRPr lang="en-US" dirty="0"/>
          </a:p>
          <a:p>
            <a:r>
              <a:rPr lang="en-US" dirty="0"/>
              <a:t>For example, on Google docs there may be millions of users</a:t>
            </a:r>
            <a:r>
              <a:rPr lang="en-US" baseline="0" dirty="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52</a:t>
            </a:fld>
            <a:endParaRPr lang="en-US"/>
          </a:p>
        </p:txBody>
      </p:sp>
    </p:spTree>
    <p:extLst>
      <p:ext uri="{BB962C8B-B14F-4D97-AF65-F5344CB8AC3E}">
        <p14:creationId xmlns:p14="http://schemas.microsoft.com/office/powerpoint/2010/main" val="27206201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Think about apps on your phone. You don’t want to mentally keep track of which data each app has access to.</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53</a:t>
            </a:fld>
            <a:endParaRPr lang="en-US"/>
          </a:p>
        </p:txBody>
      </p:sp>
    </p:spTree>
    <p:extLst>
      <p:ext uri="{BB962C8B-B14F-4D97-AF65-F5344CB8AC3E}">
        <p14:creationId xmlns:p14="http://schemas.microsoft.com/office/powerpoint/2010/main" val="29005553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a:t>
            </a:r>
            <a:r>
              <a:rPr lang="en-US" baseline="0" dirty="0"/>
              <a:t> iOS model. </a:t>
            </a:r>
          </a:p>
          <a:p>
            <a:endParaRPr lang="en-US" dirty="0"/>
          </a:p>
          <a:p>
            <a:r>
              <a:rPr lang="en-US" dirty="0"/>
              <a:t>Why would Uber want to access your camera? It needs it if you want it to automatically scan your credit card instead of typing in the number.</a:t>
            </a:r>
          </a:p>
          <a:p>
            <a:endParaRPr lang="en-US" dirty="0"/>
          </a:p>
          <a:p>
            <a:r>
              <a:rPr lang="en-US" dirty="0"/>
              <a:t>This iOS-style</a:t>
            </a:r>
            <a:r>
              <a:rPr lang="en-US" baseline="0" dirty="0"/>
              <a:t> </a:t>
            </a:r>
            <a:r>
              <a:rPr lang="en-US" dirty="0"/>
              <a:t>prompt has several advantages</a:t>
            </a:r>
            <a:r>
              <a:rPr lang="en-US" baseline="0" dirty="0"/>
              <a:t> over the Android model</a:t>
            </a:r>
            <a:r>
              <a:rPr lang="en-US" dirty="0"/>
              <a:t>. If you stuck the</a:t>
            </a:r>
            <a:r>
              <a:rPr lang="en-US" baseline="0" dirty="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a:p>
          <a:p>
            <a:endParaRPr lang="en-US" dirty="0"/>
          </a:p>
          <a:p>
            <a:r>
              <a:rPr lang="en-US" dirty="0"/>
              <a:t>We can go farther and combine the user’s request for an action with the granting of the corresponding</a:t>
            </a:r>
            <a:r>
              <a:rPr lang="en-US" baseline="0" dirty="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54</a:t>
            </a:fld>
            <a:endParaRPr lang="en-US"/>
          </a:p>
        </p:txBody>
      </p:sp>
    </p:spTree>
    <p:extLst>
      <p:ext uri="{BB962C8B-B14F-4D97-AF65-F5344CB8AC3E}">
        <p14:creationId xmlns:p14="http://schemas.microsoft.com/office/powerpoint/2010/main" val="416344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56</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a:t>
            </a:r>
            <a:r>
              <a:rPr lang="en-US" baseline="0" dirty="0"/>
              <a:t> one way to simplify access control, in the military context.</a:t>
            </a:r>
          </a:p>
          <a:p>
            <a:endParaRPr lang="en-US" baseline="0" dirty="0"/>
          </a:p>
          <a:p>
            <a:r>
              <a:rPr lang="en-US" baseline="0" dirty="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57</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example there</a:t>
            </a:r>
            <a:r>
              <a:rPr lang="en-US" baseline="0" dirty="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p>
          <a:p>
            <a:endParaRPr lang="en-US" baseline="0" dirty="0"/>
          </a:p>
          <a:p>
            <a:r>
              <a:rPr lang="en-US" baseline="0" dirty="0"/>
              <a:t>More info: Denning’s Lattice-based Security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58</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a:t>
            </a:r>
            <a:r>
              <a:rPr lang="en-US" dirty="0" err="1"/>
              <a:t>Tannenbaum</a:t>
            </a:r>
            <a:r>
              <a:rPr lang="en-US" dirty="0"/>
              <a:t> OS book (Sec 4.4.1)</a:t>
            </a:r>
          </a:p>
          <a:p>
            <a:r>
              <a:rPr lang="en-US" dirty="0"/>
              <a:t>Note: passive and active intruders</a:t>
            </a:r>
          </a:p>
          <a:p>
            <a:r>
              <a:rPr lang="en-US" dirty="0"/>
              <a:t>Security</a:t>
            </a:r>
            <a:r>
              <a:rPr lang="en-US" baseline="0" dirty="0"/>
              <a:t> vs. Privacy</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Did we</a:t>
            </a:r>
            <a:r>
              <a:rPr lang="en-US" baseline="0" dirty="0"/>
              <a:t> see a method to authenticate users? Passwords</a:t>
            </a:r>
          </a:p>
          <a:p>
            <a:endParaRPr lang="en-US" baseline="0" dirty="0"/>
          </a:p>
          <a:p>
            <a:r>
              <a:rPr lang="en-US" baseline="0" dirty="0"/>
              <a:t>Did we see a method to authenticate apps? Code signing</a:t>
            </a:r>
          </a:p>
          <a:p>
            <a:endParaRPr lang="en-US" baseline="0" dirty="0"/>
          </a:p>
          <a:p>
            <a:r>
              <a:rPr lang="en-US" baseline="0" dirty="0"/>
              <a:t>Accountability is typically in addition to authorization, but can sometimes be instead of authorization</a:t>
            </a:r>
          </a:p>
          <a:p>
            <a:endParaRPr lang="en-US" baseline="0" dirty="0"/>
          </a:p>
          <a:p>
            <a:r>
              <a:rPr lang="en-US" baseline="0" dirty="0"/>
              <a:t>Physical security examples: keys (access control), security camera or sign-in sheet (accountability)</a:t>
            </a:r>
          </a:p>
          <a:p>
            <a:endParaRPr lang="en-US" baseline="0" dirty="0"/>
          </a:p>
          <a:p>
            <a:r>
              <a:rPr lang="en-US" baseline="0" dirty="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Resources:</a:t>
            </a:r>
            <a:r>
              <a:rPr lang="en-US" baseline="0" dirty="0"/>
              <a:t> memory, </a:t>
            </a:r>
            <a:r>
              <a:rPr lang="en-US" baseline="0" dirty="0" err="1"/>
              <a:t>filesystem</a:t>
            </a:r>
            <a:r>
              <a:rPr lang="en-US" baseline="0" dirty="0"/>
              <a:t>, peripherals, </a:t>
            </a:r>
          </a:p>
          <a:p>
            <a:endParaRPr lang="en-US" baseline="0" dirty="0"/>
          </a:p>
          <a:p>
            <a:r>
              <a:rPr lang="en-US" baseline="0" dirty="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9</a:t>
            </a:fld>
            <a:endParaRPr lang="en-US"/>
          </a:p>
        </p:txBody>
      </p:sp>
    </p:spTree>
    <p:extLst>
      <p:ext uri="{BB962C8B-B14F-4D97-AF65-F5344CB8AC3E}">
        <p14:creationId xmlns:p14="http://schemas.microsoft.com/office/powerpoint/2010/main" val="147547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50396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10/15/25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10/15/25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CA4778-BA88-4603-9144-8E8B23C11605}" type="datetimeFigureOut">
              <a:rPr lang="en-US" smtClean="0">
                <a:solidFill>
                  <a:prstClr val="black">
                    <a:tint val="95000"/>
                  </a:prstClr>
                </a:solidFill>
              </a:rPr>
              <a:pPr/>
              <a:t>10/15/25</a:t>
            </a:fld>
            <a:endParaRPr lang="en-US">
              <a:solidFill>
                <a:prstClr val="black">
                  <a:tint val="9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 Control and Authentication</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228600" y="2876550"/>
            <a:ext cx="9144000" cy="1655762"/>
          </a:xfrm>
          <a:prstGeom prst="rect">
            <a:avLst/>
          </a:prstGeom>
        </p:spPr>
        <p:txBody>
          <a:bodyPr vert="horz" lIns="91440" tIns="45720" rIns="91440" bIns="4572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a:solidFill>
                  <a:schemeClr val="bg1">
                    <a:lumMod val="65000"/>
                  </a:schemeClr>
                </a:solidFill>
              </a:rPr>
              <a:t>Security, Privacy, and Consumer Protection</a:t>
            </a:r>
            <a:br>
              <a:rPr lang="en-US">
                <a:solidFill>
                  <a:schemeClr val="bg1">
                    <a:lumMod val="65000"/>
                  </a:schemeClr>
                </a:solidFill>
              </a:rPr>
            </a:br>
            <a:br>
              <a:rPr lang="en-US">
                <a:solidFill>
                  <a:schemeClr val="bg1">
                    <a:lumMod val="65000"/>
                  </a:schemeClr>
                </a:solidFill>
              </a:rPr>
            </a:br>
            <a:r>
              <a:rPr lang="en-US">
                <a:solidFill>
                  <a:schemeClr val="bg1">
                    <a:lumMod val="65000"/>
                  </a:schemeClr>
                </a:solidFill>
              </a:rPr>
              <a:t>Nick Feamster</a:t>
            </a:r>
            <a:br>
              <a:rPr lang="en-US">
                <a:solidFill>
                  <a:schemeClr val="bg1">
                    <a:lumMod val="65000"/>
                  </a:schemeClr>
                </a:solidFill>
              </a:rPr>
            </a:br>
            <a:r>
              <a:rPr lang="en-US">
                <a:solidFill>
                  <a:schemeClr val="bg1">
                    <a:lumMod val="65000"/>
                  </a:schemeClr>
                </a:solidFill>
              </a:rPr>
              <a:t>University of Chicago</a:t>
            </a:r>
          </a:p>
          <a:p>
            <a:endParaRPr lang="en-US"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Framework: </a:t>
            </a:r>
            <a:br>
              <a:rPr lang="en-US" dirty="0"/>
            </a:br>
            <a:r>
              <a:rPr lang="en-US" dirty="0"/>
              <a:t>Subject, Verb, Object</a:t>
            </a:r>
          </a:p>
        </p:txBody>
      </p:sp>
      <p:sp>
        <p:nvSpPr>
          <p:cNvPr id="3" name="Content Placeholder 2"/>
          <p:cNvSpPr>
            <a:spLocks noGrp="1"/>
          </p:cNvSpPr>
          <p:nvPr>
            <p:ph idx="1"/>
          </p:nvPr>
        </p:nvSpPr>
        <p:spPr>
          <a:xfrm>
            <a:off x="1485900" y="1200152"/>
            <a:ext cx="6386513" cy="3394472"/>
          </a:xfrm>
        </p:spPr>
        <p:txBody>
          <a:bodyPr>
            <a:normAutofit lnSpcReduction="10000"/>
          </a:bodyPr>
          <a:lstStyle/>
          <a:p>
            <a:pPr marL="0" indent="0">
              <a:buNone/>
            </a:pPr>
            <a:endParaRPr lang="en-US" dirty="0"/>
          </a:p>
          <a:p>
            <a:pPr marL="0" indent="0">
              <a:buNone/>
            </a:pPr>
            <a:r>
              <a:rPr lang="en-US" dirty="0"/>
              <a:t>Subject = (user, program) pair</a:t>
            </a:r>
          </a:p>
          <a:p>
            <a:pPr marL="0" indent="0">
              <a:buNone/>
            </a:pPr>
            <a:r>
              <a:rPr lang="en-US" dirty="0"/>
              <a:t>Verb = action</a:t>
            </a:r>
          </a:p>
          <a:p>
            <a:pPr marL="0" indent="0">
              <a:buNone/>
            </a:pPr>
            <a:r>
              <a:rPr lang="en-US" dirty="0"/>
              <a:t>Object = resources</a:t>
            </a:r>
          </a:p>
          <a:p>
            <a:pPr marL="0" indent="0">
              <a:buNone/>
            </a:pPr>
            <a:endParaRPr lang="en-US" b="1" dirty="0">
              <a:solidFill>
                <a:schemeClr val="tx2">
                  <a:lumMod val="60000"/>
                  <a:lumOff val="40000"/>
                </a:schemeClr>
              </a:solidFill>
            </a:endParaRPr>
          </a:p>
          <a:p>
            <a:pPr marL="0" indent="0">
              <a:buNone/>
            </a:pPr>
            <a:r>
              <a:rPr lang="en-US" dirty="0">
                <a:solidFill>
                  <a:srgbClr val="4F81BE"/>
                </a:solidFill>
              </a:rPr>
              <a:t>Consider Facebook. </a:t>
            </a:r>
          </a:p>
          <a:p>
            <a:pPr marL="0" indent="0">
              <a:buNone/>
            </a:pPr>
            <a:r>
              <a:rPr lang="en-US" dirty="0">
                <a:solidFill>
                  <a:srgbClr val="4F81BE"/>
                </a:solidFill>
              </a:rPr>
              <a:t>Identify as many subjects, verbs and objects as you can.</a:t>
            </a:r>
          </a:p>
        </p:txBody>
      </p:sp>
    </p:spTree>
    <p:extLst>
      <p:ext uri="{BB962C8B-B14F-4D97-AF65-F5344CB8AC3E}">
        <p14:creationId xmlns:p14="http://schemas.microsoft.com/office/powerpoint/2010/main" val="316823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431131" y="666750"/>
            <a:ext cx="3030141" cy="549689"/>
          </a:xfrm>
        </p:spPr>
        <p:txBody>
          <a:bodyPr>
            <a:normAutofit/>
          </a:bodyPr>
          <a:lstStyle/>
          <a:p>
            <a:r>
              <a:rPr lang="en-US" sz="2400" dirty="0"/>
              <a:t>Access Control Lists</a:t>
            </a:r>
          </a:p>
        </p:txBody>
      </p:sp>
      <p:sp>
        <p:nvSpPr>
          <p:cNvPr id="5" name="Content Placeholder 4"/>
          <p:cNvSpPr>
            <a:spLocks noGrp="1"/>
          </p:cNvSpPr>
          <p:nvPr>
            <p:ph sz="half" idx="2"/>
          </p:nvPr>
        </p:nvSpPr>
        <p:spPr>
          <a:xfrm>
            <a:off x="1431131" y="1409699"/>
            <a:ext cx="3140870" cy="3448051"/>
          </a:xfrm>
        </p:spPr>
        <p:txBody>
          <a:bodyPr>
            <a:normAutofit/>
          </a:bodyPr>
          <a:lstStyle/>
          <a:p>
            <a:r>
              <a:rPr lang="en-US" dirty="0"/>
              <a:t>Examples</a:t>
            </a:r>
          </a:p>
          <a:p>
            <a:pPr lvl="1"/>
            <a:r>
              <a:rPr lang="en-US" dirty="0"/>
              <a:t>Door fingerprint reader</a:t>
            </a:r>
          </a:p>
          <a:p>
            <a:pPr lvl="1"/>
            <a:r>
              <a:rPr lang="en-US" dirty="0"/>
              <a:t>Passport control</a:t>
            </a:r>
          </a:p>
          <a:p>
            <a:pPr lvl="1"/>
            <a:endParaRPr lang="en-US" dirty="0"/>
          </a:p>
          <a:p>
            <a:r>
              <a:rPr lang="en-US" dirty="0"/>
              <a:t>Identity/authentication needed</a:t>
            </a:r>
          </a:p>
          <a:p>
            <a:r>
              <a:rPr lang="en-US" dirty="0"/>
              <a:t>Delegation not possible</a:t>
            </a:r>
          </a:p>
          <a:p>
            <a:r>
              <a:rPr lang="en-US" dirty="0"/>
              <a:t>Lower user/client security risk</a:t>
            </a:r>
          </a:p>
          <a:p>
            <a:r>
              <a:rPr lang="en-US" dirty="0"/>
              <a:t>Easy to revoke access / change rights</a:t>
            </a:r>
          </a:p>
        </p:txBody>
      </p:sp>
      <p:sp>
        <p:nvSpPr>
          <p:cNvPr id="6" name="Text Placeholder 5"/>
          <p:cNvSpPr>
            <a:spLocks noGrp="1"/>
          </p:cNvSpPr>
          <p:nvPr>
            <p:ph type="body" sz="quarter" idx="3"/>
          </p:nvPr>
        </p:nvSpPr>
        <p:spPr>
          <a:xfrm>
            <a:off x="4572000" y="666750"/>
            <a:ext cx="3202781" cy="549689"/>
          </a:xfrm>
        </p:spPr>
        <p:txBody>
          <a:bodyPr>
            <a:normAutofit/>
          </a:bodyPr>
          <a:lstStyle/>
          <a:p>
            <a:r>
              <a:rPr lang="en-US" sz="2400" dirty="0"/>
              <a:t>Capabilities</a:t>
            </a:r>
          </a:p>
        </p:txBody>
      </p:sp>
      <p:sp>
        <p:nvSpPr>
          <p:cNvPr id="7" name="Content Placeholder 6"/>
          <p:cNvSpPr>
            <a:spLocks noGrp="1"/>
          </p:cNvSpPr>
          <p:nvPr>
            <p:ph sz="quarter" idx="4"/>
          </p:nvPr>
        </p:nvSpPr>
        <p:spPr>
          <a:xfrm>
            <a:off x="4572000" y="1409699"/>
            <a:ext cx="3374231" cy="3448051"/>
          </a:xfrm>
        </p:spPr>
        <p:txBody>
          <a:bodyPr>
            <a:normAutofit/>
          </a:bodyPr>
          <a:lstStyle/>
          <a:p>
            <a:r>
              <a:rPr lang="en-US" dirty="0"/>
              <a:t>Examples</a:t>
            </a:r>
          </a:p>
          <a:p>
            <a:pPr lvl="1"/>
            <a:r>
              <a:rPr lang="en-US" dirty="0"/>
              <a:t>Regular key</a:t>
            </a:r>
          </a:p>
          <a:p>
            <a:pPr lvl="1"/>
            <a:r>
              <a:rPr lang="en-US" dirty="0"/>
              <a:t>Concert ticket</a:t>
            </a:r>
          </a:p>
          <a:p>
            <a:endParaRPr lang="en-US" dirty="0"/>
          </a:p>
          <a:p>
            <a:r>
              <a:rPr lang="en-US" dirty="0"/>
              <a:t>Identity not needed (more privacy)</a:t>
            </a:r>
          </a:p>
          <a:p>
            <a:r>
              <a:rPr lang="en-US" dirty="0"/>
              <a:t>Just copy the capability/token</a:t>
            </a:r>
          </a:p>
          <a:p>
            <a:r>
              <a:rPr lang="en-US" dirty="0"/>
              <a:t>Capabilities can “get away from you”</a:t>
            </a:r>
          </a:p>
          <a:p>
            <a:r>
              <a:rPr lang="en-US" dirty="0"/>
              <a:t>Difficult to revoke access or change rights</a:t>
            </a:r>
          </a:p>
        </p:txBody>
      </p:sp>
    </p:spTree>
    <p:extLst>
      <p:ext uri="{BB962C8B-B14F-4D97-AF65-F5344CB8AC3E}">
        <p14:creationId xmlns:p14="http://schemas.microsoft.com/office/powerpoint/2010/main" val="71645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Unix Access Control List</a:t>
            </a:r>
          </a:p>
        </p:txBody>
      </p:sp>
      <p:pic>
        <p:nvPicPr>
          <p:cNvPr id="5" name="Picture 4">
            <a:extLst>
              <a:ext uri="{FF2B5EF4-FFF2-40B4-BE49-F238E27FC236}">
                <a16:creationId xmlns:a16="http://schemas.microsoft.com/office/drawing/2014/main" id="{8A6203F1-1465-3C4E-8DFF-D1D8752A0D6C}"/>
              </a:ext>
            </a:extLst>
          </p:cNvPr>
          <p:cNvPicPr>
            <a:picLocks noChangeAspect="1"/>
          </p:cNvPicPr>
          <p:nvPr/>
        </p:nvPicPr>
        <p:blipFill>
          <a:blip r:embed="rId3"/>
          <a:stretch>
            <a:fillRect/>
          </a:stretch>
        </p:blipFill>
        <p:spPr>
          <a:xfrm>
            <a:off x="0" y="1216957"/>
            <a:ext cx="6114907" cy="1811994"/>
          </a:xfrm>
          <a:prstGeom prst="rect">
            <a:avLst/>
          </a:prstGeom>
        </p:spPr>
      </p:pic>
      <p:pic>
        <p:nvPicPr>
          <p:cNvPr id="3" name="Picture 2">
            <a:extLst>
              <a:ext uri="{FF2B5EF4-FFF2-40B4-BE49-F238E27FC236}">
                <a16:creationId xmlns:a16="http://schemas.microsoft.com/office/drawing/2014/main" id="{A5833DE8-9C84-B149-8860-FC0A6DF55850}"/>
              </a:ext>
            </a:extLst>
          </p:cNvPr>
          <p:cNvPicPr>
            <a:picLocks noChangeAspect="1"/>
          </p:cNvPicPr>
          <p:nvPr/>
        </p:nvPicPr>
        <p:blipFill>
          <a:blip r:embed="rId4"/>
          <a:stretch>
            <a:fillRect/>
          </a:stretch>
        </p:blipFill>
        <p:spPr>
          <a:xfrm>
            <a:off x="4851755" y="1039356"/>
            <a:ext cx="4292245" cy="3409950"/>
          </a:xfrm>
          <a:prstGeom prst="rect">
            <a:avLst/>
          </a:prstGeom>
        </p:spPr>
      </p:pic>
    </p:spTree>
    <p:extLst>
      <p:ext uri="{BB962C8B-B14F-4D97-AF65-F5344CB8AC3E}">
        <p14:creationId xmlns:p14="http://schemas.microsoft.com/office/powerpoint/2010/main" val="13005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Unix: Simplified Access Control Model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Subject: User-space Process</a:t>
            </a:r>
          </a:p>
          <a:p>
            <a:pPr lvl="1"/>
            <a:r>
              <a:rPr lang="en-US" dirty="0"/>
              <a:t>PC OSes are multi-user even if in practice only 1 human user</a:t>
            </a:r>
          </a:p>
          <a:p>
            <a:pPr lvl="1"/>
            <a:r>
              <a:rPr lang="en-US" dirty="0"/>
              <a:t>Some programs run as their own user (e.g., webserver)</a:t>
            </a:r>
          </a:p>
          <a:p>
            <a:pPr lvl="1"/>
            <a:r>
              <a:rPr lang="en-US" dirty="0"/>
              <a:t>Root/administrator/</a:t>
            </a:r>
            <a:r>
              <a:rPr lang="en-US" dirty="0" err="1"/>
              <a:t>superuser</a:t>
            </a:r>
            <a:r>
              <a:rPr lang="en-US" dirty="0"/>
              <a:t>: protects system files</a:t>
            </a:r>
          </a:p>
          <a:p>
            <a:endParaRPr lang="en-US" dirty="0"/>
          </a:p>
          <a:p>
            <a:pPr marL="0" indent="0">
              <a:buNone/>
            </a:pPr>
            <a:r>
              <a:rPr lang="en-US" dirty="0"/>
              <a:t>Verb: read/write/execute</a:t>
            </a:r>
          </a:p>
          <a:p>
            <a:endParaRPr lang="en-US" dirty="0"/>
          </a:p>
          <a:p>
            <a:pPr marL="0" indent="0">
              <a:buNone/>
            </a:pPr>
            <a:r>
              <a:rPr lang="en-US" dirty="0"/>
              <a:t>Object: files, memory</a:t>
            </a:r>
            <a:br>
              <a:rPr lang="en-US" dirty="0"/>
            </a:br>
            <a:r>
              <a:rPr lang="en-US" dirty="0"/>
              <a:t>File includes sockets, special OS functions, …</a:t>
            </a:r>
          </a:p>
        </p:txBody>
      </p:sp>
      <p:sp>
        <p:nvSpPr>
          <p:cNvPr id="4" name="Rectangular Callout 3"/>
          <p:cNvSpPr/>
          <p:nvPr/>
        </p:nvSpPr>
        <p:spPr>
          <a:xfrm>
            <a:off x="6757988" y="2611637"/>
            <a:ext cx="1114425" cy="5715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Hack!</a:t>
            </a:r>
          </a:p>
        </p:txBody>
      </p:sp>
    </p:spTree>
    <p:extLst>
      <p:ext uri="{BB962C8B-B14F-4D97-AF65-F5344CB8AC3E}">
        <p14:creationId xmlns:p14="http://schemas.microsoft.com/office/powerpoint/2010/main" val="230761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Attacks on Access Control</a:t>
            </a:r>
          </a:p>
        </p:txBody>
      </p:sp>
      <p:sp>
        <p:nvSpPr>
          <p:cNvPr id="3" name="Content Placeholder 2"/>
          <p:cNvSpPr>
            <a:spLocks noGrp="1"/>
          </p:cNvSpPr>
          <p:nvPr>
            <p:ph idx="1"/>
          </p:nvPr>
        </p:nvSpPr>
        <p:spPr/>
        <p:txBody>
          <a:bodyPr/>
          <a:lstStyle/>
          <a:p>
            <a:r>
              <a:rPr lang="en-US" dirty="0"/>
              <a:t>Requests of memory, disk, etc.</a:t>
            </a:r>
          </a:p>
          <a:p>
            <a:r>
              <a:rPr lang="en-US" dirty="0"/>
              <a:t>Illegal system calls, or legal system calls with illegal parameters</a:t>
            </a:r>
          </a:p>
          <a:p>
            <a:r>
              <a:rPr lang="en-US" dirty="0"/>
              <a:t>Modification of OS data structures in user space)</a:t>
            </a:r>
          </a:p>
          <a:p>
            <a:r>
              <a:rPr lang="en-US" dirty="0"/>
              <a:t>Trapdoor attacks</a:t>
            </a:r>
          </a:p>
          <a:p>
            <a:r>
              <a:rPr lang="en-US" dirty="0"/>
              <a:t>…</a:t>
            </a:r>
          </a:p>
        </p:txBody>
      </p:sp>
    </p:spTree>
    <p:extLst>
      <p:ext uri="{BB962C8B-B14F-4D97-AF65-F5344CB8AC3E}">
        <p14:creationId xmlns:p14="http://schemas.microsoft.com/office/powerpoint/2010/main" val="162970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Application Capabilities</a:t>
            </a:r>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3" y="1049482"/>
            <a:ext cx="1697355" cy="3771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6035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60" y="285750"/>
            <a:ext cx="2000250" cy="3280172"/>
          </a:xfrm>
        </p:spPr>
        <p:txBody>
          <a:bodyPr>
            <a:normAutofit/>
          </a:bodyPr>
          <a:lstStyle/>
          <a:p>
            <a:r>
              <a:rPr lang="en-US" dirty="0"/>
              <a:t>Android Manifest File</a:t>
            </a:r>
          </a:p>
        </p:txBody>
      </p:sp>
      <p:pic>
        <p:nvPicPr>
          <p:cNvPr id="3" name="Picture 2"/>
          <p:cNvPicPr>
            <a:picLocks noChangeAspect="1"/>
          </p:cNvPicPr>
          <p:nvPr/>
        </p:nvPicPr>
        <p:blipFill>
          <a:blip r:embed="rId3"/>
          <a:stretch>
            <a:fillRect/>
          </a:stretch>
        </p:blipFill>
        <p:spPr>
          <a:xfrm>
            <a:off x="3714750" y="0"/>
            <a:ext cx="4395978" cy="5143500"/>
          </a:xfrm>
          <a:prstGeom prst="rect">
            <a:avLst/>
          </a:prstGeom>
        </p:spPr>
      </p:pic>
      <p:pic>
        <p:nvPicPr>
          <p:cNvPr id="4" name="Picture 3"/>
          <p:cNvPicPr>
            <a:picLocks noChangeAspect="1"/>
          </p:cNvPicPr>
          <p:nvPr/>
        </p:nvPicPr>
        <p:blipFill>
          <a:blip r:embed="rId4"/>
          <a:stretch>
            <a:fillRect/>
          </a:stretch>
        </p:blipFill>
        <p:spPr>
          <a:xfrm>
            <a:off x="3543300" y="1143000"/>
            <a:ext cx="4239415" cy="3028950"/>
          </a:xfrm>
          <a:prstGeom prst="rect">
            <a:avLst/>
          </a:prstGeom>
        </p:spPr>
      </p:pic>
    </p:spTree>
    <p:extLst>
      <p:ext uri="{BB962C8B-B14F-4D97-AF65-F5344CB8AC3E}">
        <p14:creationId xmlns:p14="http://schemas.microsoft.com/office/powerpoint/2010/main" val="38084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172200" cy="857250"/>
          </a:xfrm>
        </p:spPr>
        <p:txBody>
          <a:bodyPr/>
          <a:lstStyle/>
          <a:p>
            <a:pPr algn="l"/>
            <a:r>
              <a:rPr lang="en-US" dirty="0"/>
              <a:t>System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757238" y="1563294"/>
          <a:ext cx="4629150" cy="2400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576" y="457200"/>
            <a:ext cx="3083525" cy="447639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5" name="Straight Connector 4"/>
          <p:cNvCxnSpPr/>
          <p:nvPr/>
        </p:nvCxnSpPr>
        <p:spPr>
          <a:xfrm flipV="1">
            <a:off x="3886200" y="2000250"/>
            <a:ext cx="685800" cy="8001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86201" y="3143250"/>
            <a:ext cx="688376" cy="16573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Smartphone Model vs. PC Model</a:t>
            </a:r>
          </a:p>
        </p:txBody>
      </p:sp>
      <p:sp>
        <p:nvSpPr>
          <p:cNvPr id="3" name="Content Placeholder 2"/>
          <p:cNvSpPr>
            <a:spLocks noGrp="1"/>
          </p:cNvSpPr>
          <p:nvPr>
            <p:ph idx="1"/>
          </p:nvPr>
        </p:nvSpPr>
        <p:spPr/>
        <p:txBody>
          <a:bodyPr/>
          <a:lstStyle/>
          <a:p>
            <a:pPr marL="0" indent="0">
              <a:buNone/>
            </a:pPr>
            <a:endParaRPr lang="en-US" dirty="0"/>
          </a:p>
          <a:p>
            <a:r>
              <a:rPr lang="en-US" dirty="0"/>
              <a:t>Advantages of smartphone model</a:t>
            </a:r>
          </a:p>
          <a:p>
            <a:pPr lvl="1"/>
            <a:r>
              <a:rPr lang="en-US" dirty="0"/>
              <a:t>OK to run untrusted app from web</a:t>
            </a:r>
          </a:p>
          <a:p>
            <a:endParaRPr lang="en-US" dirty="0"/>
          </a:p>
          <a:p>
            <a:r>
              <a:rPr lang="en-US" dirty="0"/>
              <a:t>Disadvantages of smartphone model</a:t>
            </a:r>
          </a:p>
          <a:p>
            <a:pPr lvl="1"/>
            <a:r>
              <a:rPr lang="en-US" dirty="0"/>
              <a:t>Harder to share between apps</a:t>
            </a:r>
          </a:p>
          <a:p>
            <a:pPr lvl="1"/>
            <a:r>
              <a:rPr lang="en-US" dirty="0"/>
              <a:t>Harder to tinker with system</a:t>
            </a:r>
          </a:p>
        </p:txBody>
      </p:sp>
    </p:spTree>
    <p:extLst>
      <p:ext uri="{BB962C8B-B14F-4D97-AF65-F5344CB8AC3E}">
        <p14:creationId xmlns:p14="http://schemas.microsoft.com/office/powerpoint/2010/main" val="337687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Capability URL</a:t>
            </a:r>
          </a:p>
        </p:txBody>
      </p:sp>
      <p:pic>
        <p:nvPicPr>
          <p:cNvPr id="2" name="Picture 1"/>
          <p:cNvPicPr>
            <a:picLocks noChangeAspect="1"/>
          </p:cNvPicPr>
          <p:nvPr/>
        </p:nvPicPr>
        <p:blipFill>
          <a:blip r:embed="rId3"/>
          <a:stretch>
            <a:fillRect/>
          </a:stretch>
        </p:blipFill>
        <p:spPr>
          <a:xfrm>
            <a:off x="1885950" y="1085850"/>
            <a:ext cx="5276850" cy="3810000"/>
          </a:xfrm>
          <a:prstGeom prst="rect">
            <a:avLst/>
          </a:prstGeom>
        </p:spPr>
      </p:pic>
      <p:cxnSp>
        <p:nvCxnSpPr>
          <p:cNvPr id="6" name="Straight Arrow Connector 5"/>
          <p:cNvCxnSpPr/>
          <p:nvPr/>
        </p:nvCxnSpPr>
        <p:spPr>
          <a:xfrm flipH="1">
            <a:off x="6858000" y="25146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8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Systems Security Goals</a:t>
            </a:r>
          </a:p>
        </p:txBody>
      </p:sp>
      <p:sp>
        <p:nvSpPr>
          <p:cNvPr id="3" name="Content Placeholder 2"/>
          <p:cNvSpPr>
            <a:spLocks noGrp="1"/>
          </p:cNvSpPr>
          <p:nvPr>
            <p:ph idx="1"/>
          </p:nvPr>
        </p:nvSpPr>
        <p:spPr/>
        <p:txBody>
          <a:bodyPr/>
          <a:lstStyle/>
          <a:p>
            <a:r>
              <a:rPr lang="en-US" dirty="0"/>
              <a:t>Protect </a:t>
            </a:r>
            <a:r>
              <a:rPr lang="en-US" b="1" dirty="0">
                <a:solidFill>
                  <a:srgbClr val="C00000"/>
                </a:solidFill>
              </a:rPr>
              <a:t>users</a:t>
            </a:r>
            <a:r>
              <a:rPr lang="en-US" dirty="0"/>
              <a:t> from each other</a:t>
            </a:r>
          </a:p>
          <a:p>
            <a:endParaRPr lang="en-US" dirty="0"/>
          </a:p>
          <a:p>
            <a:r>
              <a:rPr lang="en-US" dirty="0"/>
              <a:t>Protect </a:t>
            </a:r>
            <a:r>
              <a:rPr lang="en-US" b="1" dirty="0">
                <a:solidFill>
                  <a:srgbClr val="C00000"/>
                </a:solidFill>
              </a:rPr>
              <a:t>apps</a:t>
            </a:r>
            <a:r>
              <a:rPr lang="en-US" dirty="0"/>
              <a:t> from each other</a:t>
            </a:r>
          </a:p>
          <a:p>
            <a:pPr marL="0" indent="0">
              <a:buNone/>
            </a:pPr>
            <a:endParaRPr lang="en-US" dirty="0"/>
          </a:p>
          <a:p>
            <a:r>
              <a:rPr lang="en-US" dirty="0"/>
              <a:t>Protect the </a:t>
            </a:r>
            <a:r>
              <a:rPr lang="en-US" b="1" dirty="0">
                <a:solidFill>
                  <a:srgbClr val="C00000"/>
                </a:solidFill>
              </a:rPr>
              <a:t>system from network</a:t>
            </a:r>
          </a:p>
          <a:p>
            <a:endParaRPr lang="en-US" dirty="0"/>
          </a:p>
          <a:p>
            <a:r>
              <a:rPr lang="en-US" dirty="0"/>
              <a:t>Allow </a:t>
            </a:r>
            <a:r>
              <a:rPr lang="en-US" b="1" dirty="0"/>
              <a:t>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Subject/Verb/Object</a:t>
            </a:r>
          </a:p>
        </p:txBody>
      </p:sp>
      <p:sp>
        <p:nvSpPr>
          <p:cNvPr id="3" name="Content Placeholder 2"/>
          <p:cNvSpPr>
            <a:spLocks noGrp="1"/>
          </p:cNvSpPr>
          <p:nvPr>
            <p:ph idx="1"/>
          </p:nvPr>
        </p:nvSpPr>
        <p:spPr/>
        <p:txBody>
          <a:bodyPr>
            <a:normAutofit/>
          </a:bodyPr>
          <a:lstStyle/>
          <a:p>
            <a:r>
              <a:rPr lang="en-US" b="1" dirty="0">
                <a:solidFill>
                  <a:srgbClr val="C00000"/>
                </a:solidFill>
              </a:rPr>
              <a:t>Subjects:</a:t>
            </a:r>
            <a:r>
              <a:rPr lang="en-US" dirty="0"/>
              <a:t> app</a:t>
            </a:r>
            <a:br>
              <a:rPr lang="en-US" dirty="0"/>
            </a:br>
            <a:r>
              <a:rPr lang="en-US" dirty="0"/>
              <a:t>Android runs on top of Linux kernel</a:t>
            </a:r>
            <a:br>
              <a:rPr lang="en-US" dirty="0"/>
            </a:br>
            <a:r>
              <a:rPr lang="en-US" dirty="0"/>
              <a:t>Each app gets its own user ID</a:t>
            </a:r>
          </a:p>
          <a:p>
            <a:endParaRPr lang="en-US" dirty="0"/>
          </a:p>
          <a:p>
            <a:r>
              <a:rPr lang="en-US" b="1" dirty="0">
                <a:solidFill>
                  <a:srgbClr val="C00000"/>
                </a:solidFill>
              </a:rPr>
              <a:t>Objects:</a:t>
            </a:r>
            <a:r>
              <a:rPr lang="en-US" dirty="0"/>
              <a:t> Regular files, other apps, camera, telephony, personal data, …</a:t>
            </a:r>
            <a:br>
              <a:rPr lang="en-US" dirty="0"/>
            </a:br>
            <a:endParaRPr lang="en-US" dirty="0"/>
          </a:p>
          <a:p>
            <a:r>
              <a:rPr lang="en-US" b="1" dirty="0">
                <a:solidFill>
                  <a:srgbClr val="C00000"/>
                </a:solidFill>
              </a:rPr>
              <a:t>Verbs:</a:t>
            </a:r>
            <a:r>
              <a:rPr lang="en-US" dirty="0"/>
              <a:t> Each object/resource defines its own set of verbs </a:t>
            </a:r>
          </a:p>
        </p:txBody>
      </p:sp>
    </p:spTree>
    <p:extLst>
      <p:ext uri="{BB962C8B-B14F-4D97-AF65-F5344CB8AC3E}">
        <p14:creationId xmlns:p14="http://schemas.microsoft.com/office/powerpoint/2010/main" val="60902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53EB-BB21-8C4D-8027-6C4A3409F1A5}"/>
              </a:ext>
            </a:extLst>
          </p:cNvPr>
          <p:cNvSpPr>
            <a:spLocks noGrp="1"/>
          </p:cNvSpPr>
          <p:nvPr>
            <p:ph type="title"/>
          </p:nvPr>
        </p:nvSpPr>
        <p:spPr>
          <a:xfrm>
            <a:off x="457200" y="1428750"/>
            <a:ext cx="8229600" cy="857250"/>
          </a:xfrm>
        </p:spPr>
        <p:txBody>
          <a:bodyPr>
            <a:normAutofit fontScale="90000"/>
          </a:bodyPr>
          <a:lstStyle/>
          <a:p>
            <a:r>
              <a:rPr lang="en-US" dirty="0"/>
              <a:t>Third-Party Authorization/Access Control:</a:t>
            </a:r>
            <a:br>
              <a:rPr lang="en-US" dirty="0"/>
            </a:br>
            <a:r>
              <a:rPr lang="en-US" dirty="0"/>
              <a:t>Capabilities/Tokens</a:t>
            </a:r>
          </a:p>
        </p:txBody>
      </p:sp>
    </p:spTree>
    <p:extLst>
      <p:ext uri="{BB962C8B-B14F-4D97-AF65-F5344CB8AC3E}">
        <p14:creationId xmlns:p14="http://schemas.microsoft.com/office/powerpoint/2010/main" val="342301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Pre-OAuth Insecure Patterns</a:t>
            </a:r>
          </a:p>
        </p:txBody>
      </p:sp>
      <p:sp>
        <p:nvSpPr>
          <p:cNvPr id="3" name="Content Placeholder 2"/>
          <p:cNvSpPr>
            <a:spLocks noGrp="1"/>
          </p:cNvSpPr>
          <p:nvPr>
            <p:ph idx="1"/>
          </p:nvPr>
        </p:nvSpPr>
        <p:spPr/>
        <p:txBody>
          <a:bodyPr/>
          <a:lstStyle/>
          <a:p>
            <a:endParaRPr/>
          </a:p>
          <a:p>
            <a:r>
              <a:t>Credential sharing and universal passwords</a:t>
            </a:r>
          </a:p>
          <a:p>
            <a:r>
              <a:t>Users entering credentials in third-party apps</a:t>
            </a:r>
          </a:p>
          <a:p>
            <a:r>
              <a:t>Poor scalability and auditability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OAuth 2?</a:t>
            </a:r>
          </a:p>
        </p:txBody>
      </p:sp>
      <p:sp>
        <p:nvSpPr>
          <p:cNvPr id="3" name="Content Placeholder 2"/>
          <p:cNvSpPr>
            <a:spLocks noGrp="1"/>
          </p:cNvSpPr>
          <p:nvPr>
            <p:ph idx="1"/>
          </p:nvPr>
        </p:nvSpPr>
        <p:spPr/>
        <p:txBody>
          <a:bodyPr/>
          <a:lstStyle/>
          <a:p>
            <a:endParaRPr/>
          </a:p>
          <a:p>
            <a:r>
              <a:t>Delegation protocol over HTTP for limited access to resources</a:t>
            </a:r>
          </a:p>
          <a:p>
            <a:r>
              <a:t>Allows access without sharing credentials</a:t>
            </a:r>
          </a:p>
          <a:p>
            <a:r>
              <a:t>Framework, not a full authentication protocol</a:t>
            </a:r>
          </a:p>
          <a:p>
            <a:r>
              <a:t>Implementation-specific cryptography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Core Roles</a:t>
            </a:r>
          </a:p>
        </p:txBody>
      </p:sp>
      <p:sp>
        <p:nvSpPr>
          <p:cNvPr id="3" name="Content Placeholder 2"/>
          <p:cNvSpPr>
            <a:spLocks noGrp="1"/>
          </p:cNvSpPr>
          <p:nvPr>
            <p:ph idx="1"/>
          </p:nvPr>
        </p:nvSpPr>
        <p:spPr/>
        <p:txBody>
          <a:bodyPr/>
          <a:lstStyle/>
          <a:p>
            <a:endParaRPr/>
          </a:p>
          <a:p>
            <a:r>
              <a:t>Resource Owner – owns protected data</a:t>
            </a:r>
          </a:p>
          <a:p>
            <a:r>
              <a:t>Client – app seeking access</a:t>
            </a:r>
          </a:p>
          <a:p>
            <a:r>
              <a:t>Authorization Server – issues tokens</a:t>
            </a:r>
          </a:p>
          <a:p>
            <a:r>
              <a:t>Resource Server – validates tokens and serves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Access Tokens &amp; Flow</a:t>
            </a:r>
          </a:p>
        </p:txBody>
      </p:sp>
      <p:sp>
        <p:nvSpPr>
          <p:cNvPr id="3" name="Content Placeholder 2"/>
          <p:cNvSpPr>
            <a:spLocks noGrp="1"/>
          </p:cNvSpPr>
          <p:nvPr>
            <p:ph idx="1"/>
          </p:nvPr>
        </p:nvSpPr>
        <p:spPr/>
        <p:txBody>
          <a:bodyPr/>
          <a:lstStyle/>
          <a:p>
            <a:endParaRPr/>
          </a:p>
          <a:p>
            <a:r>
              <a:t>Access token = delegated rights (scope)</a:t>
            </a:r>
          </a:p>
          <a:p>
            <a:r>
              <a:t>Opaque to client</a:t>
            </a:r>
          </a:p>
          <a:p>
            <a:r>
              <a:t>Flow: authorization → grant → token → resource access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OAuth 2?</a:t>
            </a:r>
          </a:p>
        </p:txBody>
      </p:sp>
      <p:sp>
        <p:nvSpPr>
          <p:cNvPr id="3" name="Content Placeholder 2"/>
          <p:cNvSpPr>
            <a:spLocks noGrp="1"/>
          </p:cNvSpPr>
          <p:nvPr>
            <p:ph idx="1"/>
          </p:nvPr>
        </p:nvSpPr>
        <p:spPr/>
        <p:txBody>
          <a:bodyPr/>
          <a:lstStyle/>
          <a:p>
            <a:endParaRPr/>
          </a:p>
          <a:p>
            <a:r>
              <a:t>Fine-grained delegation (scope, duration)</a:t>
            </a:r>
          </a:p>
          <a:p>
            <a:r>
              <a:t>Supports offline and cross-party access</a:t>
            </a:r>
          </a:p>
          <a:p>
            <a:r>
              <a:t>Requires TLS and strict trust configuration</a:t>
            </a:r>
          </a:p>
          <a:p>
            <a:r>
              <a:t>Authorization server is single point of failure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Gossip Server</a:t>
            </a:r>
          </a:p>
        </p:txBody>
      </p:sp>
      <p:sp>
        <p:nvSpPr>
          <p:cNvPr id="3" name="Content Placeholder 2"/>
          <p:cNvSpPr>
            <a:spLocks noGrp="1"/>
          </p:cNvSpPr>
          <p:nvPr>
            <p:ph idx="1"/>
          </p:nvPr>
        </p:nvSpPr>
        <p:spPr/>
        <p:txBody>
          <a:bodyPr/>
          <a:lstStyle/>
          <a:p>
            <a:endParaRPr/>
          </a:p>
          <a:p>
            <a:r>
              <a:t>Three Go apps: client, resource server, authorization server</a:t>
            </a:r>
          </a:p>
          <a:p>
            <a:r>
              <a:t>Auth code flow: user login → authorization code → token</a:t>
            </a:r>
          </a:p>
          <a:p>
            <a:r>
              <a:t>Illustrates real-world request/response flow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JSON Web Tokens (JWT)</a:t>
            </a:r>
          </a:p>
        </p:txBody>
      </p:sp>
      <p:sp>
        <p:nvSpPr>
          <p:cNvPr id="3" name="Content Placeholder 2"/>
          <p:cNvSpPr>
            <a:spLocks noGrp="1"/>
          </p:cNvSpPr>
          <p:nvPr>
            <p:ph idx="1"/>
          </p:nvPr>
        </p:nvSpPr>
        <p:spPr/>
        <p:txBody>
          <a:bodyPr/>
          <a:lstStyle/>
          <a:p>
            <a:endParaRPr/>
          </a:p>
          <a:p>
            <a:r>
              <a:t>Structured access tokens with claims</a:t>
            </a:r>
          </a:p>
          <a:p>
            <a:r>
              <a:t>Header, Payload, Signature</a:t>
            </a:r>
          </a:p>
          <a:p>
            <a:r>
              <a:t>Signed with symmetric/asymmetric keys</a:t>
            </a:r>
          </a:p>
          <a:p>
            <a:r>
              <a:t>Used for stateless validation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Token Validation Examples</a:t>
            </a:r>
          </a:p>
        </p:txBody>
      </p:sp>
      <p:sp>
        <p:nvSpPr>
          <p:cNvPr id="3" name="Content Placeholder 2"/>
          <p:cNvSpPr>
            <a:spLocks noGrp="1"/>
          </p:cNvSpPr>
          <p:nvPr>
            <p:ph idx="1"/>
          </p:nvPr>
        </p:nvSpPr>
        <p:spPr/>
        <p:txBody>
          <a:bodyPr/>
          <a:lstStyle/>
          <a:p>
            <a:endParaRPr/>
          </a:p>
          <a:p>
            <a:r>
              <a:t>Unsigned tokens: verify timestamps and claims</a:t>
            </a:r>
          </a:p>
          <a:p>
            <a:r>
              <a:t>Symmetric: verify with shared secret (HS256)</a:t>
            </a:r>
          </a:p>
          <a:p>
            <a:r>
              <a:t>Asymmetric: verify with public key (RS256)</a:t>
            </a:r>
          </a:p>
          <a:p>
            <a:r>
              <a:t>Short expiry and refresh tokens mitigate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3021" y="2341960"/>
            <a:ext cx="880467" cy="117395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Evolution of Operating System Threat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643187" y="1200150"/>
          <a:ext cx="3814764" cy="3486150"/>
        </p:xfrm>
        <a:graphic>
          <a:graphicData uri="http://schemas.openxmlformats.org/drawingml/2006/table">
            <a:tbl>
              <a:tblPr>
                <a:tableStyleId>{2D5ABB26-0587-4C30-8999-92F81FD0307C}</a:tableStyleId>
              </a:tblPr>
              <a:tblGrid>
                <a:gridCol w="1271588">
                  <a:extLst>
                    <a:ext uri="{9D8B030D-6E8A-4147-A177-3AD203B41FA5}">
                      <a16:colId xmlns:a16="http://schemas.microsoft.com/office/drawing/2014/main" val="20000"/>
                    </a:ext>
                  </a:extLst>
                </a:gridCol>
                <a:gridCol w="1271588">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1162050">
                <a:tc>
                  <a:txBody>
                    <a:bodyPr/>
                    <a:lstStyle/>
                    <a:p>
                      <a:pPr algn="ctr"/>
                      <a:endParaRPr lang="en-US" sz="2100" dirty="0"/>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Single 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Multi-user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0"/>
                  </a:ext>
                </a:extLst>
              </a:tr>
              <a:tr h="1162050">
                <a:tc>
                  <a:txBody>
                    <a:bodyPr/>
                    <a:lstStyle/>
                    <a:p>
                      <a:pPr algn="ctr"/>
                      <a:r>
                        <a:rPr lang="en-US" sz="2100" dirty="0"/>
                        <a:t>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1162050">
                <a:tc>
                  <a:txBody>
                    <a:bodyPr/>
                    <a:lstStyle/>
                    <a:p>
                      <a:pPr algn="ctr"/>
                      <a:r>
                        <a:rPr lang="en-US" sz="2100" dirty="0"/>
                        <a:t>Untrusted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9101" y="3543300"/>
            <a:ext cx="632870" cy="1135856"/>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4938" y="2400301"/>
            <a:ext cx="1229256" cy="105727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5670328" y="3891939"/>
            <a:ext cx="470000" cy="461665"/>
          </a:xfrm>
          <a:prstGeom prst="rect">
            <a:avLst/>
          </a:prstGeom>
        </p:spPr>
        <p:txBody>
          <a:bodyPr wrap="none">
            <a:spAutoFit/>
          </a:bodyPr>
          <a:lstStyle/>
          <a:p>
            <a:r>
              <a:rPr lang="en-US" sz="2400" dirty="0">
                <a:solidFill>
                  <a:prstClr val="black"/>
                </a:solidFill>
              </a:rPr>
              <a:t>??</a:t>
            </a:r>
            <a:endParaRPr lang="en-US" sz="1350" dirty="0"/>
          </a:p>
        </p:txBody>
      </p:sp>
      <p:sp>
        <p:nvSpPr>
          <p:cNvPr id="5" name="Rectangular Callout 4"/>
          <p:cNvSpPr/>
          <p:nvPr/>
        </p:nvSpPr>
        <p:spPr>
          <a:xfrm>
            <a:off x="2128838" y="1200150"/>
            <a:ext cx="1628775" cy="10287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atin typeface="Lucida Sans" panose="020B0602030504020204" pitchFamily="34" charset="0"/>
              </a:rPr>
              <a:t>DOS is truly single user.</a:t>
            </a:r>
          </a:p>
          <a:p>
            <a:pPr algn="ctr"/>
            <a:r>
              <a:rPr lang="en-US" sz="1000" dirty="0" err="1">
                <a:latin typeface="Lucida Sans" panose="020B0602030504020204" pitchFamily="34" charset="0"/>
              </a:rPr>
              <a:t>MacOS</a:t>
            </a:r>
            <a:r>
              <a:rPr lang="en-US" sz="1000" dirty="0">
                <a:latin typeface="Lucida Sans" panose="020B0602030504020204" pitchFamily="34" charset="0"/>
              </a:rPr>
              <a:t>, Linux, Windows are multiuser, but typically used by only one user</a:t>
            </a:r>
          </a:p>
        </p:txBody>
      </p:sp>
    </p:spTree>
    <p:extLst>
      <p:ext uri="{BB962C8B-B14F-4D97-AF65-F5344CB8AC3E}">
        <p14:creationId xmlns:p14="http://schemas.microsoft.com/office/powerpoint/2010/main" val="1826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Common Vulnerabilities</a:t>
            </a:r>
          </a:p>
        </p:txBody>
      </p:sp>
      <p:sp>
        <p:nvSpPr>
          <p:cNvPr id="3" name="Content Placeholder 2"/>
          <p:cNvSpPr>
            <a:spLocks noGrp="1"/>
          </p:cNvSpPr>
          <p:nvPr>
            <p:ph idx="1"/>
          </p:nvPr>
        </p:nvSpPr>
        <p:spPr/>
        <p:txBody>
          <a:bodyPr/>
          <a:lstStyle/>
          <a:p>
            <a:endParaRPr/>
          </a:p>
          <a:p>
            <a:r>
              <a:t>Secret theft and token leakage</a:t>
            </a:r>
          </a:p>
          <a:p>
            <a:r>
              <a:t>CSRF via redirect URI (mitigate with state param)</a:t>
            </a:r>
          </a:p>
          <a:p>
            <a:r>
              <a:t>Redirect URI manipulation → require exact match</a:t>
            </a:r>
          </a:p>
          <a:p>
            <a:r>
              <a:t>Use TLS, minimize scope, and avoid logging tokens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r>
              <a:t>OAuth 2 is standard for delegated access</a:t>
            </a:r>
          </a:p>
          <a:p>
            <a:r>
              <a:t>Flexible but security depends on implementation</a:t>
            </a:r>
          </a:p>
          <a:p>
            <a:r>
              <a:t>Requires strict URI matching and secure token handling</a:t>
            </a:r>
          </a:p>
          <a:p>
            <a:r>
              <a:t>Adopt vetted frameworks and monitor usage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E661-A2B6-BD44-A25E-BA19EE65BE9B}"/>
              </a:ext>
            </a:extLst>
          </p:cNvPr>
          <p:cNvSpPr>
            <a:spLocks noGrp="1"/>
          </p:cNvSpPr>
          <p:nvPr>
            <p:ph type="title"/>
          </p:nvPr>
        </p:nvSpPr>
        <p:spPr/>
        <p:txBody>
          <a:bodyPr/>
          <a:lstStyle/>
          <a:p>
            <a:r>
              <a:rPr lang="en-US" dirty="0"/>
              <a:t>OAuth 2.0</a:t>
            </a:r>
          </a:p>
        </p:txBody>
      </p:sp>
      <p:pic>
        <p:nvPicPr>
          <p:cNvPr id="3" name="Picture 2">
            <a:extLst>
              <a:ext uri="{FF2B5EF4-FFF2-40B4-BE49-F238E27FC236}">
                <a16:creationId xmlns:a16="http://schemas.microsoft.com/office/drawing/2014/main" id="{141F4D64-BA18-374A-8F29-79FCAF33CA23}"/>
              </a:ext>
            </a:extLst>
          </p:cNvPr>
          <p:cNvPicPr>
            <a:picLocks noChangeAspect="1"/>
          </p:cNvPicPr>
          <p:nvPr/>
        </p:nvPicPr>
        <p:blipFill>
          <a:blip r:embed="rId3"/>
          <a:stretch>
            <a:fillRect/>
          </a:stretch>
        </p:blipFill>
        <p:spPr>
          <a:xfrm>
            <a:off x="1676400" y="903976"/>
            <a:ext cx="6096000" cy="3812054"/>
          </a:xfrm>
          <a:prstGeom prst="rect">
            <a:avLst/>
          </a:prstGeom>
        </p:spPr>
      </p:pic>
      <p:sp>
        <p:nvSpPr>
          <p:cNvPr id="4" name="TextBox 3">
            <a:extLst>
              <a:ext uri="{FF2B5EF4-FFF2-40B4-BE49-F238E27FC236}">
                <a16:creationId xmlns:a16="http://schemas.microsoft.com/office/drawing/2014/main" id="{3D9B9E4E-9E33-A942-A241-60019BA065CA}"/>
              </a:ext>
            </a:extLst>
          </p:cNvPr>
          <p:cNvSpPr txBox="1"/>
          <p:nvPr/>
        </p:nvSpPr>
        <p:spPr>
          <a:xfrm>
            <a:off x="4876800" y="4806716"/>
            <a:ext cx="4267200" cy="261610"/>
          </a:xfrm>
          <a:prstGeom prst="rect">
            <a:avLst/>
          </a:prstGeom>
          <a:noFill/>
        </p:spPr>
        <p:txBody>
          <a:bodyPr wrap="square" rtlCol="0">
            <a:spAutoFit/>
          </a:bodyPr>
          <a:lstStyle/>
          <a:p>
            <a:r>
              <a:rPr lang="en-US" sz="1100" dirty="0"/>
              <a:t>https://</a:t>
            </a:r>
            <a:r>
              <a:rPr lang="en-US" sz="1100" dirty="0" err="1"/>
              <a:t>en.wikipedia.org</a:t>
            </a:r>
            <a:r>
              <a:rPr lang="en-US" sz="1100" dirty="0"/>
              <a:t>/wiki/OAuth#/media/</a:t>
            </a:r>
            <a:r>
              <a:rPr lang="en-US" sz="1100" dirty="0" err="1"/>
              <a:t>File:Abstract-flow.png</a:t>
            </a:r>
            <a:endParaRPr lang="en-US" sz="1100" dirty="0"/>
          </a:p>
        </p:txBody>
      </p:sp>
    </p:spTree>
    <p:extLst>
      <p:ext uri="{BB962C8B-B14F-4D97-AF65-F5344CB8AC3E}">
        <p14:creationId xmlns:p14="http://schemas.microsoft.com/office/powerpoint/2010/main" val="139078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Simplified OAuth 2 Flow</a:t>
            </a:r>
          </a:p>
        </p:txBody>
      </p:sp>
      <p:sp>
        <p:nvSpPr>
          <p:cNvPr id="3" name="Content Placeholder 2"/>
          <p:cNvSpPr>
            <a:spLocks noGrp="1"/>
          </p:cNvSpPr>
          <p:nvPr>
            <p:ph idx="1"/>
          </p:nvPr>
        </p:nvSpPr>
        <p:spPr/>
        <p:txBody>
          <a:bodyPr/>
          <a:lstStyle/>
          <a:p>
            <a:endParaRPr dirty="0"/>
          </a:p>
          <a:p>
            <a:pPr marL="0" indent="0">
              <a:buNone/>
            </a:pPr>
            <a:r>
              <a:rPr dirty="0"/>
              <a:t>1. User authorizes the app → redirected to Authorization Server</a:t>
            </a:r>
          </a:p>
          <a:p>
            <a:pPr marL="0" indent="0">
              <a:buNone/>
            </a:pPr>
            <a:r>
              <a:rPr dirty="0"/>
              <a:t>2. Authorization Server issues an authorization code</a:t>
            </a:r>
          </a:p>
          <a:p>
            <a:pPr marL="0" indent="0">
              <a:buNone/>
            </a:pPr>
            <a:r>
              <a:rPr dirty="0"/>
              <a:t>3. App exchanges code for an access token</a:t>
            </a:r>
          </a:p>
          <a:p>
            <a:pPr marL="0" indent="0">
              <a:buNone/>
            </a:pPr>
            <a:r>
              <a:rPr dirty="0"/>
              <a:t>4. App uses token to access the Resource Server</a:t>
            </a:r>
          </a:p>
          <a:p>
            <a:pPr marL="0" indent="0">
              <a:buNone/>
            </a:pPr>
            <a:r>
              <a:rPr dirty="0"/>
              <a:t>5. Token expires → refresh token (if issued) allows renewal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6F43C8-984D-E24E-91AE-9E72425591E3}"/>
              </a:ext>
            </a:extLst>
          </p:cNvPr>
          <p:cNvSpPr txBox="1"/>
          <p:nvPr/>
        </p:nvSpPr>
        <p:spPr>
          <a:xfrm>
            <a:off x="152400" y="1200150"/>
            <a:ext cx="8724900" cy="3000821"/>
          </a:xfrm>
          <a:prstGeom prst="rect">
            <a:avLst/>
          </a:prstGeom>
          <a:noFill/>
        </p:spPr>
        <p:txBody>
          <a:bodyPr wrap="square" rtlCol="0">
            <a:spAutoFit/>
          </a:bodyPr>
          <a:lstStyle/>
          <a:p>
            <a:r>
              <a:rPr lang="en-US" sz="900" dirty="0"/>
              <a:t>1. Create a project in Google Cloud Platform: https://</a:t>
            </a:r>
            <a:r>
              <a:rPr lang="en-US" sz="900" dirty="0" err="1"/>
              <a:t>developers.google.com</a:t>
            </a:r>
            <a:r>
              <a:rPr lang="en-US" sz="900" dirty="0"/>
              <a:t>/nest/device-access/get-started</a:t>
            </a:r>
          </a:p>
          <a:p>
            <a:r>
              <a:rPr lang="en-US" sz="900" dirty="0"/>
              <a:t>    * Create a project</a:t>
            </a:r>
          </a:p>
          <a:p>
            <a:r>
              <a:rPr lang="en-US" sz="900" dirty="0"/>
              <a:t>    * Enable the Smart Device Management API</a:t>
            </a:r>
          </a:p>
          <a:p>
            <a:r>
              <a:rPr lang="en-US" sz="900" dirty="0"/>
              <a:t>    * Get an OAuth 2.0 Client ID</a:t>
            </a:r>
          </a:p>
          <a:p>
            <a:r>
              <a:rPr lang="en-US" sz="900" dirty="0"/>
              <a:t>    * Enable redirects from https://</a:t>
            </a:r>
            <a:r>
              <a:rPr lang="en-US" sz="900" dirty="0" err="1"/>
              <a:t>www.google.com</a:t>
            </a:r>
            <a:r>
              <a:rPr lang="en-US" sz="900" dirty="0"/>
              <a:t>/</a:t>
            </a:r>
          </a:p>
          <a:p>
            <a:r>
              <a:rPr lang="en-US" sz="900" dirty="0"/>
              <a:t>2. Create a device access project: https://</a:t>
            </a:r>
            <a:r>
              <a:rPr lang="en-US" sz="900" dirty="0" err="1"/>
              <a:t>console.nest.google.com</a:t>
            </a:r>
            <a:r>
              <a:rPr lang="en-US" sz="900" dirty="0"/>
              <a:t>/device-access</a:t>
            </a:r>
          </a:p>
          <a:p>
            <a:endParaRPr lang="en-US" sz="900" dirty="0"/>
          </a:p>
          <a:p>
            <a:r>
              <a:rPr lang="en-US" sz="900" dirty="0"/>
              <a:t>https://</a:t>
            </a:r>
            <a:r>
              <a:rPr lang="en-US" sz="900" dirty="0" err="1"/>
              <a:t>nestservices.google.com</a:t>
            </a:r>
            <a:r>
              <a:rPr lang="en-US" sz="900" dirty="0"/>
              <a:t>/</a:t>
            </a:r>
            <a:r>
              <a:rPr lang="en-US" sz="900" dirty="0" err="1"/>
              <a:t>partnerconnections</a:t>
            </a:r>
            <a:r>
              <a:rPr lang="en-US" sz="900" dirty="0"/>
              <a:t>/XXXXXXX-3a50043e3ecb/</a:t>
            </a:r>
            <a:r>
              <a:rPr lang="en-US" sz="900" dirty="0" err="1"/>
              <a:t>auth?redirect_uri</a:t>
            </a:r>
            <a:r>
              <a:rPr lang="en-US" sz="900" dirty="0"/>
              <a:t>=https://</a:t>
            </a:r>
            <a:r>
              <a:rPr lang="en-US" sz="900" dirty="0" err="1"/>
              <a:t>www.google.com&amp;access_type</a:t>
            </a:r>
            <a:r>
              <a:rPr lang="en-US" sz="900" dirty="0"/>
              <a:t>=</a:t>
            </a:r>
            <a:r>
              <a:rPr lang="en-US" sz="900" dirty="0" err="1"/>
              <a:t>offline&amp;prompt</a:t>
            </a:r>
            <a:r>
              <a:rPr lang="en-US" sz="900" dirty="0"/>
              <a:t>=</a:t>
            </a:r>
            <a:r>
              <a:rPr lang="en-US" sz="900" dirty="0" err="1"/>
              <a:t>consent&amp;client_id</a:t>
            </a:r>
            <a:r>
              <a:rPr lang="en-US" sz="900" dirty="0"/>
              <a:t>=XXXXXXXXXX-4cpkcg5unoka2dl12kjkgv2urfplmum5.apps.googleusercontent.com&amp;response_type=</a:t>
            </a:r>
            <a:r>
              <a:rPr lang="en-US" sz="900" dirty="0" err="1"/>
              <a:t>code&amp;</a:t>
            </a:r>
            <a:r>
              <a:rPr lang="en-US" sz="900" b="1" dirty="0" err="1">
                <a:solidFill>
                  <a:srgbClr val="C00000"/>
                </a:solidFill>
              </a:rPr>
              <a:t>scope</a:t>
            </a:r>
            <a:r>
              <a:rPr lang="en-US" sz="900" b="1" dirty="0">
                <a:solidFill>
                  <a:srgbClr val="C00000"/>
                </a:solidFill>
              </a:rPr>
              <a:t>=https://</a:t>
            </a:r>
            <a:r>
              <a:rPr lang="en-US" sz="900" b="1" dirty="0" err="1">
                <a:solidFill>
                  <a:srgbClr val="C00000"/>
                </a:solidFill>
              </a:rPr>
              <a:t>www.googleapis.com</a:t>
            </a:r>
            <a:r>
              <a:rPr lang="en-US" sz="900" b="1" dirty="0">
                <a:solidFill>
                  <a:srgbClr val="C00000"/>
                </a:solidFill>
              </a:rPr>
              <a:t>/auth/</a:t>
            </a:r>
            <a:r>
              <a:rPr lang="en-US" sz="900" b="1" dirty="0" err="1">
                <a:solidFill>
                  <a:srgbClr val="C00000"/>
                </a:solidFill>
              </a:rPr>
              <a:t>sdm.service</a:t>
            </a:r>
            <a:endParaRPr lang="en-US" sz="900" dirty="0"/>
          </a:p>
          <a:p>
            <a:endParaRPr lang="en-US" sz="900" dirty="0"/>
          </a:p>
          <a:p>
            <a:r>
              <a:rPr lang="en-US" sz="900" dirty="0"/>
              <a:t>3. Copy access code from the redirect URL and save the tokens:</a:t>
            </a:r>
          </a:p>
          <a:p>
            <a:endParaRPr lang="en-US" sz="900" dirty="0"/>
          </a:p>
          <a:p>
            <a:r>
              <a:rPr lang="en-US" sz="900" dirty="0"/>
              <a:t>curl -L -X POST 'https://</a:t>
            </a:r>
            <a:r>
              <a:rPr lang="en-US" sz="900" dirty="0" err="1"/>
              <a:t>www.googleapis.com</a:t>
            </a:r>
            <a:r>
              <a:rPr lang="en-US" sz="900" dirty="0"/>
              <a:t>/oauth2/v4/</a:t>
            </a:r>
            <a:r>
              <a:rPr lang="en-US" sz="900" dirty="0" err="1"/>
              <a:t>token?client_id</a:t>
            </a:r>
            <a:r>
              <a:rPr lang="en-US" sz="900" dirty="0"/>
              <a:t>=805197790270-4cpkcg5unoka2dl12kjkgv2urfplmum5.apps.googleusercontent.com&amp;client_secret=jE2sOwAzhb3I7jxAesBN-fQf&amp;code=4/0AX4XfWiUvif9iNGCVOar40p8tRcTb3ck-P7rHUM90otgf96vLbdRpM1OmJwXwIU1jVkUhQ&amp;grant_type=</a:t>
            </a:r>
            <a:r>
              <a:rPr lang="en-US" sz="900" dirty="0" err="1"/>
              <a:t>authorization_code&amp;redirect_uri</a:t>
            </a:r>
            <a:r>
              <a:rPr lang="en-US" sz="900" dirty="0"/>
              <a:t>=https://</a:t>
            </a:r>
            <a:r>
              <a:rPr lang="en-US" sz="900" dirty="0" err="1"/>
              <a:t>www.google.com</a:t>
            </a:r>
            <a:r>
              <a:rPr lang="en-US" sz="900" dirty="0"/>
              <a:t>' </a:t>
            </a:r>
            <a:r>
              <a:rPr lang="en-US" sz="900" b="1" dirty="0">
                <a:solidFill>
                  <a:srgbClr val="C00000"/>
                </a:solidFill>
              </a:rPr>
              <a:t>&gt; </a:t>
            </a:r>
            <a:r>
              <a:rPr lang="en-US" sz="900" b="1" dirty="0" err="1">
                <a:solidFill>
                  <a:srgbClr val="C00000"/>
                </a:solidFill>
              </a:rPr>
              <a:t>google_tokens.json</a:t>
            </a:r>
            <a:endParaRPr lang="en-US" sz="900" b="1" dirty="0">
              <a:solidFill>
                <a:srgbClr val="C00000"/>
              </a:solidFill>
            </a:endParaRPr>
          </a:p>
          <a:p>
            <a:endParaRPr lang="en-US" sz="900" b="1" dirty="0">
              <a:solidFill>
                <a:srgbClr val="C00000"/>
              </a:solidFill>
            </a:endParaRPr>
          </a:p>
          <a:p>
            <a:r>
              <a:rPr lang="en-US" sz="900" dirty="0"/>
              <a:t>4. </a:t>
            </a:r>
            <a:r>
              <a:rPr lang="en-US" sz="900" b="1" dirty="0">
                <a:solidFill>
                  <a:srgbClr val="C00000"/>
                </a:solidFill>
              </a:rPr>
              <a:t>One time:</a:t>
            </a:r>
            <a:r>
              <a:rPr lang="en-US" sz="900" dirty="0"/>
              <a:t> Authorize the application with a simple request that asks for devices.</a:t>
            </a:r>
          </a:p>
          <a:p>
            <a:r>
              <a:rPr lang="en-US" sz="900" dirty="0"/>
              <a:t>     Replace the Bearer with the Bearer token from Step 4.</a:t>
            </a:r>
          </a:p>
          <a:p>
            <a:endParaRPr lang="en-US" sz="900" dirty="0"/>
          </a:p>
          <a:p>
            <a:r>
              <a:rPr lang="en-US" sz="900" dirty="0"/>
              <a:t>curl -X GET 'https://</a:t>
            </a:r>
            <a:r>
              <a:rPr lang="en-US" sz="900" dirty="0" err="1"/>
              <a:t>smartdevicemanagement.googleapis.com</a:t>
            </a:r>
            <a:r>
              <a:rPr lang="en-US" sz="900" dirty="0"/>
              <a:t>/v1/enterprises/XXXXXXXX-3a50043e3ecb/devices' -H 'Content-Type: application/json' -H 'Authorization: Bearer XXXXXX'</a:t>
            </a:r>
          </a:p>
        </p:txBody>
      </p:sp>
      <p:sp>
        <p:nvSpPr>
          <p:cNvPr id="9" name="Title 8">
            <a:extLst>
              <a:ext uri="{FF2B5EF4-FFF2-40B4-BE49-F238E27FC236}">
                <a16:creationId xmlns:a16="http://schemas.microsoft.com/office/drawing/2014/main" id="{A4E825DC-52ED-9A42-96BA-18ED05540DAE}"/>
              </a:ext>
            </a:extLst>
          </p:cNvPr>
          <p:cNvSpPr>
            <a:spLocks noGrp="1"/>
          </p:cNvSpPr>
          <p:nvPr>
            <p:ph type="title"/>
          </p:nvPr>
        </p:nvSpPr>
        <p:spPr/>
        <p:txBody>
          <a:bodyPr/>
          <a:lstStyle/>
          <a:p>
            <a:r>
              <a:rPr lang="en-US" dirty="0"/>
              <a:t>Example Steps for Third-Party Control</a:t>
            </a:r>
          </a:p>
        </p:txBody>
      </p:sp>
    </p:spTree>
    <p:extLst>
      <p:ext uri="{BB962C8B-B14F-4D97-AF65-F5344CB8AC3E}">
        <p14:creationId xmlns:p14="http://schemas.microsoft.com/office/powerpoint/2010/main" val="4286395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57833-2EEA-A241-859A-6214B50EA761}"/>
              </a:ext>
            </a:extLst>
          </p:cNvPr>
          <p:cNvPicPr>
            <a:picLocks noChangeAspect="1"/>
          </p:cNvPicPr>
          <p:nvPr/>
        </p:nvPicPr>
        <p:blipFill>
          <a:blip r:embed="rId2"/>
          <a:stretch>
            <a:fillRect/>
          </a:stretch>
        </p:blipFill>
        <p:spPr>
          <a:xfrm>
            <a:off x="5181600" y="0"/>
            <a:ext cx="3138254" cy="5143500"/>
          </a:xfrm>
          <a:prstGeom prst="rect">
            <a:avLst/>
          </a:prstGeom>
        </p:spPr>
      </p:pic>
      <p:sp>
        <p:nvSpPr>
          <p:cNvPr id="4" name="Title 3">
            <a:extLst>
              <a:ext uri="{FF2B5EF4-FFF2-40B4-BE49-F238E27FC236}">
                <a16:creationId xmlns:a16="http://schemas.microsoft.com/office/drawing/2014/main" id="{A97CA40B-F32F-A440-8820-E602E6F0EC9A}"/>
              </a:ext>
            </a:extLst>
          </p:cNvPr>
          <p:cNvSpPr>
            <a:spLocks noGrp="1"/>
          </p:cNvSpPr>
          <p:nvPr>
            <p:ph type="title"/>
          </p:nvPr>
        </p:nvSpPr>
        <p:spPr>
          <a:xfrm>
            <a:off x="381000" y="819150"/>
            <a:ext cx="4495800" cy="857250"/>
          </a:xfrm>
        </p:spPr>
        <p:txBody>
          <a:bodyPr>
            <a:normAutofit fontScale="90000"/>
          </a:bodyPr>
          <a:lstStyle/>
          <a:p>
            <a:r>
              <a:rPr lang="en-US" dirty="0" err="1"/>
              <a:t>Oauth</a:t>
            </a:r>
            <a:r>
              <a:rPr lang="en-US" dirty="0"/>
              <a:t> Example: </a:t>
            </a:r>
            <a:br>
              <a:rPr lang="en-US" dirty="0"/>
            </a:br>
            <a:r>
              <a:rPr lang="en-US" dirty="0"/>
              <a:t>Strava API Access</a:t>
            </a:r>
          </a:p>
        </p:txBody>
      </p:sp>
    </p:spTree>
    <p:extLst>
      <p:ext uri="{BB962C8B-B14F-4D97-AF65-F5344CB8AC3E}">
        <p14:creationId xmlns:p14="http://schemas.microsoft.com/office/powerpoint/2010/main" val="101528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751145"/>
            <a:ext cx="6172200" cy="857250"/>
          </a:xfrm>
        </p:spPr>
        <p:txBody>
          <a:bodyPr>
            <a:normAutofit fontScale="90000"/>
          </a:bodyPr>
          <a:lstStyle/>
          <a:p>
            <a:r>
              <a:rPr lang="en-US" dirty="0"/>
              <a:t>Network Access Control:</a:t>
            </a:r>
            <a:br>
              <a:rPr lang="en-US" dirty="0"/>
            </a:br>
            <a:r>
              <a:rPr lang="en-US" dirty="0"/>
              <a:t>Virtual Private Networks</a:t>
            </a:r>
          </a:p>
        </p:txBody>
      </p:sp>
    </p:spTree>
    <p:extLst>
      <p:ext uri="{BB962C8B-B14F-4D97-AF65-F5344CB8AC3E}">
        <p14:creationId xmlns:p14="http://schemas.microsoft.com/office/powerpoint/2010/main" val="4142301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network.</a:t>
            </a:r>
            <a:br>
              <a:rPr lang="en-US" dirty="0"/>
            </a:br>
            <a:endParaRPr lang="en-US" dirty="0"/>
          </a:p>
          <a:p>
            <a:r>
              <a:rPr lang="en-US" dirty="0"/>
              <a:t>Why do this?</a:t>
            </a:r>
          </a:p>
          <a:p>
            <a:pPr lvl="1"/>
            <a:r>
              <a:rPr lang="en-US" dirty="0"/>
              <a:t>Private networks have all kinds of advantages </a:t>
            </a:r>
          </a:p>
          <a:p>
            <a:pPr lvl="1"/>
            <a:r>
              <a:rPr lang="en-US" dirty="0"/>
              <a:t>But 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a:t>
            </a:r>
          </a:p>
        </p:txBody>
      </p:sp>
      <p:sp>
        <p:nvSpPr>
          <p:cNvPr id="3" name="Content Placeholder 2"/>
          <p:cNvSpPr>
            <a:spLocks noGrp="1"/>
          </p:cNvSpPr>
          <p:nvPr>
            <p:ph idx="1"/>
          </p:nvPr>
        </p:nvSpPr>
        <p:spPr/>
        <p:txBody>
          <a:bodyPr/>
          <a:lstStyle/>
          <a:p>
            <a:r>
              <a:rPr lang="en-US" dirty="0"/>
              <a:t>“Extend the perimeter”</a:t>
            </a:r>
          </a:p>
          <a:p>
            <a:endParaRPr lang="en-US" dirty="0"/>
          </a:p>
          <a:p>
            <a:r>
              <a:rPr lang="en-US" dirty="0"/>
              <a:t>(Typically) uses crypto</a:t>
            </a:r>
          </a:p>
          <a:p>
            <a:pPr lvl="1"/>
            <a:r>
              <a:rPr lang="en-US" dirty="0"/>
              <a:t>There are some exceptions, but we won’t cover them in this class.</a:t>
            </a:r>
          </a:p>
          <a:p>
            <a:endParaRPr lang="en-US" dirty="0"/>
          </a:p>
          <a:p>
            <a:r>
              <a:rPr lang="en-US" b="1" dirty="0">
                <a:solidFill>
                  <a:schemeClr val="accent2"/>
                </a:solidFill>
              </a:rPr>
              <a:t>Goal:</a:t>
            </a:r>
            <a:r>
              <a:rPr lang="en-US" dirty="0"/>
              <a:t> make branch offices behave as if they’re on the same private network w.r.t. security</a:t>
            </a:r>
          </a:p>
        </p:txBody>
      </p:sp>
    </p:spTree>
    <p:extLst>
      <p:ext uri="{BB962C8B-B14F-4D97-AF65-F5344CB8AC3E}">
        <p14:creationId xmlns:p14="http://schemas.microsoft.com/office/powerpoint/2010/main" val="1882989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04EB4-23BB-C646-814B-D41ED4C83AB0}"/>
              </a:ext>
            </a:extLst>
          </p:cNvPr>
          <p:cNvPicPr>
            <a:picLocks noChangeAspect="1"/>
          </p:cNvPicPr>
          <p:nvPr/>
        </p:nvPicPr>
        <p:blipFill>
          <a:blip r:embed="rId2"/>
          <a:stretch>
            <a:fillRect/>
          </a:stretch>
        </p:blipFill>
        <p:spPr>
          <a:xfrm>
            <a:off x="2873473" y="0"/>
            <a:ext cx="3397053" cy="5143500"/>
          </a:xfrm>
          <a:prstGeom prst="rect">
            <a:avLst/>
          </a:prstGeom>
        </p:spPr>
      </p:pic>
    </p:spTree>
    <p:extLst>
      <p:ext uri="{BB962C8B-B14F-4D97-AF65-F5344CB8AC3E}">
        <p14:creationId xmlns:p14="http://schemas.microsoft.com/office/powerpoint/2010/main" val="260601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Old is New Again</a:t>
            </a:r>
          </a:p>
        </p:txBody>
      </p:sp>
      <p:sp>
        <p:nvSpPr>
          <p:cNvPr id="3" name="Content Placeholder 2"/>
          <p:cNvSpPr>
            <a:spLocks noGrp="1"/>
          </p:cNvSpPr>
          <p:nvPr>
            <p:ph idx="1"/>
          </p:nvPr>
        </p:nvSpPr>
        <p:spPr/>
        <p:txBody>
          <a:bodyPr/>
          <a:lstStyle/>
          <a:p>
            <a:r>
              <a:rPr lang="en-US" dirty="0"/>
              <a:t>Modern multi-user systems:</a:t>
            </a:r>
          </a:p>
          <a:p>
            <a:pPr lvl="1"/>
            <a:r>
              <a:rPr lang="en-US" dirty="0"/>
              <a:t>Cloud Computing</a:t>
            </a:r>
          </a:p>
          <a:p>
            <a:pPr lvl="1"/>
            <a:r>
              <a:rPr lang="en-US" dirty="0"/>
              <a:t>Facebook, Google docs (not operating systems)</a:t>
            </a:r>
          </a:p>
          <a:p>
            <a:pPr lvl="1"/>
            <a:endParaRPr lang="en-US" dirty="0"/>
          </a:p>
          <a:p>
            <a:r>
              <a:rPr lang="en-US" dirty="0"/>
              <a:t>What about web browsers?</a:t>
            </a:r>
          </a:p>
          <a:p>
            <a:pPr lvl="1"/>
            <a:r>
              <a:rPr lang="en-US" dirty="0"/>
              <a:t>Single user, untrusted apps (web pages)</a:t>
            </a:r>
          </a:p>
        </p:txBody>
      </p:sp>
    </p:spTree>
    <p:extLst>
      <p:ext uri="{BB962C8B-B14F-4D97-AF65-F5344CB8AC3E}">
        <p14:creationId xmlns:p14="http://schemas.microsoft.com/office/powerpoint/2010/main" val="23571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EE6A-C620-F543-BC0D-0C08C15D0993}"/>
              </a:ext>
            </a:extLst>
          </p:cNvPr>
          <p:cNvSpPr>
            <a:spLocks noGrp="1"/>
          </p:cNvSpPr>
          <p:nvPr>
            <p:ph type="title"/>
          </p:nvPr>
        </p:nvSpPr>
        <p:spPr>
          <a:xfrm>
            <a:off x="457200" y="1714500"/>
            <a:ext cx="8229600" cy="857250"/>
          </a:xfrm>
        </p:spPr>
        <p:txBody>
          <a:bodyPr/>
          <a:lstStyle/>
          <a:p>
            <a:r>
              <a:rPr lang="en-US" dirty="0"/>
              <a:t>Breakout Session</a:t>
            </a:r>
          </a:p>
        </p:txBody>
      </p:sp>
    </p:spTree>
    <p:extLst>
      <p:ext uri="{BB962C8B-B14F-4D97-AF65-F5344CB8AC3E}">
        <p14:creationId xmlns:p14="http://schemas.microsoft.com/office/powerpoint/2010/main" val="41536580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Setup</a:t>
            </a:r>
          </a:p>
        </p:txBody>
      </p:sp>
      <p:sp>
        <p:nvSpPr>
          <p:cNvPr id="3" name="Content Placeholder 2"/>
          <p:cNvSpPr>
            <a:spLocks noGrp="1"/>
          </p:cNvSpPr>
          <p:nvPr>
            <p:ph idx="1"/>
          </p:nvPr>
        </p:nvSpPr>
        <p:spPr>
          <a:xfrm>
            <a:off x="1485900" y="1200152"/>
            <a:ext cx="6172200" cy="3657599"/>
          </a:xfrm>
        </p:spPr>
        <p:txBody>
          <a:bodyPr>
            <a:normAutofit fontScale="92500" lnSpcReduction="20000"/>
          </a:bodyPr>
          <a:lstStyle/>
          <a:p>
            <a:pPr marL="0" indent="0">
              <a:buNone/>
            </a:pPr>
            <a:r>
              <a:rPr lang="en-US" sz="1800" dirty="0"/>
              <a:t>VPN Server is on the firewall, has dual interface</a:t>
            </a:r>
          </a:p>
          <a:p>
            <a:pPr lvl="1"/>
            <a:r>
              <a:rPr lang="en-US" sz="1500" dirty="0"/>
              <a:t>Internal IP: </a:t>
            </a:r>
            <a:r>
              <a:rPr lang="en-US" sz="1500" dirty="0">
                <a:solidFill>
                  <a:srgbClr val="FF0000"/>
                </a:solidFill>
              </a:rPr>
              <a:t>192.168.1.1</a:t>
            </a:r>
          </a:p>
          <a:p>
            <a:pPr lvl="1"/>
            <a:r>
              <a:rPr lang="en-US" sz="1500" dirty="0"/>
              <a:t>External IP: </a:t>
            </a:r>
            <a:r>
              <a:rPr lang="en-US" sz="1500" dirty="0">
                <a:solidFill>
                  <a:srgbClr val="00B050"/>
                </a:solidFill>
              </a:rPr>
              <a:t>11.22.33.44</a:t>
            </a:r>
          </a:p>
          <a:p>
            <a:pPr marL="0" indent="0">
              <a:buNone/>
            </a:pPr>
            <a:r>
              <a:rPr lang="en-US" sz="1800" dirty="0"/>
              <a:t>User at home on laptop</a:t>
            </a:r>
          </a:p>
          <a:p>
            <a:pPr lvl="1"/>
            <a:r>
              <a:rPr lang="en-US" sz="1500" dirty="0"/>
              <a:t>IP: </a:t>
            </a:r>
            <a:r>
              <a:rPr lang="en-US" sz="1500" dirty="0">
                <a:solidFill>
                  <a:srgbClr val="00B050"/>
                </a:solidFill>
              </a:rPr>
              <a:t>55.66.77.88</a:t>
            </a:r>
          </a:p>
          <a:p>
            <a:endParaRPr lang="en-US" sz="1800" dirty="0"/>
          </a:p>
          <a:p>
            <a:pPr marL="0" indent="0">
              <a:buNone/>
            </a:pPr>
            <a:r>
              <a:rPr lang="en-US" sz="1800" dirty="0"/>
              <a:t>User starts VPN client</a:t>
            </a:r>
          </a:p>
          <a:p>
            <a:pPr lvl="1"/>
            <a:r>
              <a:rPr lang="en-US" sz="1500" dirty="0"/>
              <a:t>Authenticates to VPN server using username/password </a:t>
            </a:r>
            <a:br>
              <a:rPr lang="en-US" sz="1500" dirty="0"/>
            </a:br>
            <a:r>
              <a:rPr lang="en-US" sz="1500" dirty="0"/>
              <a:t>or (better) client certificate</a:t>
            </a:r>
          </a:p>
          <a:p>
            <a:pPr lvl="1"/>
            <a:r>
              <a:rPr lang="en-US" sz="1500" dirty="0"/>
              <a:t>Obtains shared session key</a:t>
            </a:r>
          </a:p>
          <a:p>
            <a:pPr lvl="1"/>
            <a:r>
              <a:rPr lang="en-US" sz="1500" dirty="0"/>
              <a:t>Client connected to VPN server’s external interface</a:t>
            </a:r>
          </a:p>
          <a:p>
            <a:pPr lvl="1"/>
            <a:r>
              <a:rPr lang="en-US" sz="1575" dirty="0"/>
              <a:t>VPN server assigns intranet IP to client: </a:t>
            </a:r>
            <a:r>
              <a:rPr lang="en-US" sz="1575" dirty="0">
                <a:solidFill>
                  <a:srgbClr val="FF0000"/>
                </a:solidFill>
              </a:rPr>
              <a:t>192.168.1.50</a:t>
            </a:r>
          </a:p>
          <a:p>
            <a:pPr lvl="1"/>
            <a:r>
              <a:rPr lang="en-US" sz="1575" dirty="0"/>
              <a:t>VPN server adds mapping </a:t>
            </a:r>
            <a:r>
              <a:rPr lang="en-US" sz="1575" dirty="0">
                <a:solidFill>
                  <a:srgbClr val="FF0000"/>
                </a:solidFill>
              </a:rPr>
              <a:t>192.168.1.50</a:t>
            </a:r>
            <a:r>
              <a:rPr lang="en-US" sz="1575" dirty="0"/>
              <a:t> ↔ </a:t>
            </a:r>
            <a:r>
              <a:rPr lang="en-US" sz="1575" dirty="0">
                <a:solidFill>
                  <a:srgbClr val="00B050"/>
                </a:solidFill>
              </a:rPr>
              <a:t>55.66.77.88</a:t>
            </a:r>
            <a:r>
              <a:rPr lang="en-US" sz="1575" dirty="0"/>
              <a:t> to routing table</a:t>
            </a:r>
          </a:p>
          <a:p>
            <a:pPr marL="0" indent="0">
              <a:buNone/>
            </a:pPr>
            <a:r>
              <a:rPr lang="en-US" sz="18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684" y="1385572"/>
            <a:ext cx="685800" cy="91440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Rectangle 10"/>
          <p:cNvSpPr/>
          <p:nvPr/>
        </p:nvSpPr>
        <p:spPr>
          <a:xfrm>
            <a:off x="5401892" y="2149931"/>
            <a:ext cx="1572866" cy="323165"/>
          </a:xfrm>
          <a:prstGeom prst="rect">
            <a:avLst/>
          </a:prstGeom>
        </p:spPr>
        <p:txBody>
          <a:bodyPr wrap="none">
            <a:spAutoFit/>
          </a:bodyPr>
          <a:lstStyle/>
          <a:p>
            <a:pPr lvl="1"/>
            <a:r>
              <a:rPr lang="en-US" sz="15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951" y="1526808"/>
            <a:ext cx="234998" cy="486202"/>
          </a:xfrm>
          <a:prstGeom prst="rect">
            <a:avLst/>
          </a:prstGeom>
        </p:spPr>
      </p:pic>
      <p:sp>
        <p:nvSpPr>
          <p:cNvPr id="13" name="Rectangle 12"/>
          <p:cNvSpPr/>
          <p:nvPr/>
        </p:nvSpPr>
        <p:spPr>
          <a:xfrm>
            <a:off x="6692949" y="1208315"/>
            <a:ext cx="1019831" cy="300082"/>
          </a:xfrm>
          <a:prstGeom prst="rect">
            <a:avLst/>
          </a:prstGeom>
        </p:spPr>
        <p:txBody>
          <a:bodyPr wrap="none">
            <a:spAutoFit/>
          </a:bodyPr>
          <a:lstStyle/>
          <a:p>
            <a:r>
              <a:rPr lang="en-US" sz="1350" dirty="0">
                <a:solidFill>
                  <a:srgbClr val="FF0000"/>
                </a:solidFill>
              </a:rPr>
              <a:t>192.168.1.1</a:t>
            </a:r>
            <a:endParaRPr lang="en-US" sz="1350" dirty="0"/>
          </a:p>
        </p:txBody>
      </p:sp>
    </p:spTree>
    <p:extLst>
      <p:ext uri="{BB962C8B-B14F-4D97-AF65-F5344CB8AC3E}">
        <p14:creationId xmlns:p14="http://schemas.microsoft.com/office/powerpoint/2010/main" val="29248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Tunnel operation</a:t>
            </a:r>
          </a:p>
        </p:txBody>
      </p:sp>
      <p:sp>
        <p:nvSpPr>
          <p:cNvPr id="3" name="Content Placeholder 2"/>
          <p:cNvSpPr>
            <a:spLocks noGrp="1"/>
          </p:cNvSpPr>
          <p:nvPr>
            <p:ph idx="1"/>
          </p:nvPr>
        </p:nvSpPr>
        <p:spPr/>
        <p:txBody>
          <a:bodyPr>
            <a:normAutofit fontScale="85000" lnSpcReduction="20000"/>
          </a:bodyPr>
          <a:lstStyle/>
          <a:p>
            <a:pPr marL="385763" indent="-385763">
              <a:buFont typeface="+mj-lt"/>
              <a:buAutoNum type="arabicPeriod"/>
            </a:pPr>
            <a:r>
              <a:rPr lang="en-US" sz="2100" dirty="0"/>
              <a:t>Client on laptop generates an IP packet</a:t>
            </a:r>
          </a:p>
          <a:p>
            <a:pPr lvl="1"/>
            <a:r>
              <a:rPr lang="en-US" sz="1800" dirty="0"/>
              <a:t>Could be bound for intranet </a:t>
            </a:r>
            <a:r>
              <a:rPr lang="en-US" sz="1800" u="sng" dirty="0"/>
              <a:t>or</a:t>
            </a:r>
            <a:r>
              <a:rPr lang="en-US" sz="1800" dirty="0"/>
              <a:t> external destination</a:t>
            </a:r>
          </a:p>
          <a:p>
            <a:pPr lvl="1"/>
            <a:r>
              <a:rPr lang="en-US" sz="1800" dirty="0"/>
              <a:t>VPN client </a:t>
            </a:r>
            <a:r>
              <a:rPr lang="en-US" sz="1800" u="sng" dirty="0"/>
              <a:t>securely encapsulates</a:t>
            </a:r>
            <a:r>
              <a:rPr lang="en-US" sz="1800" dirty="0"/>
              <a:t> it in another IP packet </a:t>
            </a:r>
          </a:p>
          <a:p>
            <a:pPr lvl="1"/>
            <a:r>
              <a:rPr lang="en-US" sz="1800" dirty="0"/>
              <a:t>Outer packet: </a:t>
            </a:r>
            <a:r>
              <a:rPr lang="en-US" sz="1800" dirty="0" err="1"/>
              <a:t>src</a:t>
            </a:r>
            <a:r>
              <a:rPr lang="en-US" sz="1800" dirty="0"/>
              <a:t> = </a:t>
            </a:r>
            <a:r>
              <a:rPr lang="en-US" sz="1800" dirty="0">
                <a:solidFill>
                  <a:srgbClr val="00B050"/>
                </a:solidFill>
              </a:rPr>
              <a:t>55.66.77.88</a:t>
            </a:r>
            <a:r>
              <a:rPr lang="en-US" sz="1800" dirty="0"/>
              <a:t>; </a:t>
            </a:r>
            <a:r>
              <a:rPr lang="en-US" sz="1800" dirty="0" err="1"/>
              <a:t>dst</a:t>
            </a:r>
            <a:r>
              <a:rPr lang="en-US" sz="1800" dirty="0"/>
              <a:t> = </a:t>
            </a:r>
            <a:r>
              <a:rPr lang="en-US" sz="1800" dirty="0">
                <a:solidFill>
                  <a:srgbClr val="00B050"/>
                </a:solidFill>
              </a:rPr>
              <a:t>11.22.33.44</a:t>
            </a:r>
          </a:p>
          <a:p>
            <a:pPr lvl="1"/>
            <a:r>
              <a:rPr lang="en-US" sz="1800" dirty="0"/>
              <a:t>Inner packet: </a:t>
            </a:r>
            <a:r>
              <a:rPr lang="en-US" sz="1800" dirty="0" err="1"/>
              <a:t>src</a:t>
            </a:r>
            <a:r>
              <a:rPr lang="en-US" sz="1800" dirty="0"/>
              <a:t> = </a:t>
            </a:r>
            <a:r>
              <a:rPr lang="en-US" sz="1800" dirty="0">
                <a:solidFill>
                  <a:srgbClr val="FF0000"/>
                </a:solidFill>
              </a:rPr>
              <a:t>192.168.1.50</a:t>
            </a:r>
            <a:r>
              <a:rPr lang="en-US" sz="1800" dirty="0"/>
              <a:t>; </a:t>
            </a:r>
            <a:r>
              <a:rPr lang="en-US" sz="1800" dirty="0" err="1"/>
              <a:t>dst</a:t>
            </a:r>
            <a:r>
              <a:rPr lang="en-US" sz="1800" dirty="0"/>
              <a:t> = whatever</a:t>
            </a:r>
          </a:p>
          <a:p>
            <a:pPr marL="385763" indent="-385763">
              <a:buFont typeface="+mj-lt"/>
              <a:buAutoNum type="arabicPeriod"/>
            </a:pPr>
            <a:r>
              <a:rPr lang="en-US" sz="2100" dirty="0"/>
              <a:t>VPN server decrypts outer packet, forwards inner packet</a:t>
            </a:r>
          </a:p>
          <a:p>
            <a:pPr marL="385763" indent="-385763">
              <a:buFont typeface="+mj-lt"/>
              <a:buAutoNum type="arabicPeriod"/>
            </a:pPr>
            <a:r>
              <a:rPr lang="en-US" sz="2100" dirty="0"/>
              <a:t>Receives a response addressed to </a:t>
            </a:r>
            <a:r>
              <a:rPr lang="en-US" sz="2100" dirty="0">
                <a:solidFill>
                  <a:srgbClr val="FF0000"/>
                </a:solidFill>
              </a:rPr>
              <a:t>192.168.1.50</a:t>
            </a:r>
            <a:endParaRPr lang="en-US" sz="2100" dirty="0"/>
          </a:p>
          <a:p>
            <a:pPr lvl="1"/>
            <a:r>
              <a:rPr lang="en-US" sz="1800" dirty="0"/>
              <a:t>Looks at routing table, realizes this is via VPN</a:t>
            </a:r>
          </a:p>
          <a:p>
            <a:pPr lvl="1"/>
            <a:r>
              <a:rPr lang="en-US" sz="1800" dirty="0"/>
              <a:t>Encapsulates it in an outer packet with </a:t>
            </a:r>
            <a:br>
              <a:rPr lang="en-US" sz="1800" dirty="0"/>
            </a:br>
            <a:r>
              <a:rPr lang="en-US" sz="1800" dirty="0" err="1"/>
              <a:t>src</a:t>
            </a:r>
            <a:r>
              <a:rPr lang="en-US" sz="1800" dirty="0"/>
              <a:t> = whatever, </a:t>
            </a:r>
            <a:r>
              <a:rPr lang="en-US" sz="1800" dirty="0" err="1"/>
              <a:t>dst</a:t>
            </a:r>
            <a:r>
              <a:rPr lang="en-US" sz="1800" dirty="0"/>
              <a:t> = </a:t>
            </a:r>
            <a:r>
              <a:rPr lang="en-US" sz="1800" dirty="0">
                <a:solidFill>
                  <a:srgbClr val="00B050"/>
                </a:solidFill>
              </a:rPr>
              <a:t>55.66.77.88 </a:t>
            </a:r>
            <a:r>
              <a:rPr lang="en-US" sz="1800" dirty="0"/>
              <a:t>and forwards it</a:t>
            </a:r>
          </a:p>
          <a:p>
            <a:pPr marL="385763" indent="-385763">
              <a:buFont typeface="+mj-lt"/>
              <a:buAutoNum type="arabicPeriod"/>
            </a:pPr>
            <a:r>
              <a:rPr lang="en-US" sz="2100" dirty="0"/>
              <a:t>VPN client decrypts outer packet, passes on inner packet to application software</a:t>
            </a:r>
          </a:p>
          <a:p>
            <a:pPr marL="0" indent="0">
              <a:buNone/>
            </a:pPr>
            <a:endParaRPr lang="en-US" sz="2100" dirty="0"/>
          </a:p>
          <a:p>
            <a:pPr marL="0" indent="0">
              <a:buNone/>
            </a:pPr>
            <a:r>
              <a:rPr lang="en-US" sz="21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VPNs</a:t>
            </a:r>
          </a:p>
        </p:txBody>
      </p:sp>
      <p:sp>
        <p:nvSpPr>
          <p:cNvPr id="3" name="Content Placeholder 2"/>
          <p:cNvSpPr>
            <a:spLocks noGrp="1"/>
          </p:cNvSpPr>
          <p:nvPr>
            <p:ph idx="1"/>
          </p:nvPr>
        </p:nvSpPr>
        <p:spPr/>
        <p:txBody>
          <a:bodyPr/>
          <a:lstStyle/>
          <a:p>
            <a:r>
              <a:rPr lang="en-US" dirty="0"/>
              <a:t>Tunneling, security, </a:t>
            </a:r>
            <a:r>
              <a:rPr lang="en-US" dirty="0" err="1"/>
              <a:t>QoS</a:t>
            </a:r>
            <a:endParaRPr lang="en-US" dirty="0"/>
          </a:p>
          <a:p>
            <a:endParaRPr lang="en-US" dirty="0"/>
          </a:p>
          <a:p>
            <a:r>
              <a:rPr lang="en-US" dirty="0"/>
              <a:t>Can also tunnel through SSH instead of IP</a:t>
            </a:r>
          </a:p>
          <a:p>
            <a:endParaRPr lang="en-US" dirty="0"/>
          </a:p>
          <a:p>
            <a:r>
              <a:rPr lang="en-US" dirty="0"/>
              <a:t>Encryption, tunneling, firewall all possible in different layers!</a:t>
            </a:r>
          </a:p>
        </p:txBody>
      </p:sp>
    </p:spTree>
    <p:extLst>
      <p:ext uri="{BB962C8B-B14F-4D97-AF65-F5344CB8AC3E}">
        <p14:creationId xmlns:p14="http://schemas.microsoft.com/office/powerpoint/2010/main" val="389041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a:t>Benefits of VPNs</a:t>
            </a:r>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a:t>End-to-end VPNs</a:t>
            </a:r>
          </a:p>
        </p:txBody>
      </p:sp>
      <p:sp>
        <p:nvSpPr>
          <p:cNvPr id="1723395" name="Rectangle 3"/>
          <p:cNvSpPr>
            <a:spLocks noGrp="1" noChangeArrowheads="1"/>
          </p:cNvSpPr>
          <p:nvPr>
            <p:ph idx="1"/>
          </p:nvPr>
        </p:nvSpPr>
        <p:spPr/>
        <p:txBody>
          <a:bodyPr/>
          <a:lstStyle/>
          <a:p>
            <a:r>
              <a:rPr lang="en-US"/>
              <a:t>Solves problem of how to connect remote hosts to a firewalled network</a:t>
            </a:r>
          </a:p>
        </p:txBody>
      </p:sp>
      <p:sp>
        <p:nvSpPr>
          <p:cNvPr id="1723396" name="Cloud"/>
          <p:cNvSpPr>
            <a:spLocks noChangeAspect="1" noEditPoints="1" noChangeArrowheads="1"/>
          </p:cNvSpPr>
          <p:nvPr/>
        </p:nvSpPr>
        <p:spPr bwMode="auto">
          <a:xfrm>
            <a:off x="5586413" y="2450307"/>
            <a:ext cx="1759744" cy="850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Site (private network)</a:t>
            </a:r>
          </a:p>
        </p:txBody>
      </p:sp>
      <p:sp>
        <p:nvSpPr>
          <p:cNvPr id="1723397" name="Cloud"/>
          <p:cNvSpPr>
            <a:spLocks noChangeAspect="1" noEditPoints="1" noChangeArrowheads="1"/>
          </p:cNvSpPr>
          <p:nvPr/>
        </p:nvSpPr>
        <p:spPr bwMode="auto">
          <a:xfrm>
            <a:off x="2596754" y="2606279"/>
            <a:ext cx="2778919" cy="13430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Internet</a:t>
            </a:r>
          </a:p>
        </p:txBody>
      </p:sp>
      <p:sp>
        <p:nvSpPr>
          <p:cNvPr id="1723398" name="Text Box 6"/>
          <p:cNvSpPr txBox="1">
            <a:spLocks noChangeArrowheads="1"/>
          </p:cNvSpPr>
          <p:nvPr/>
        </p:nvSpPr>
        <p:spPr bwMode="auto">
          <a:xfrm>
            <a:off x="2040228" y="3300413"/>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399" name="Text Box 7"/>
          <p:cNvSpPr txBox="1">
            <a:spLocks noChangeArrowheads="1"/>
          </p:cNvSpPr>
          <p:nvPr/>
        </p:nvSpPr>
        <p:spPr bwMode="auto">
          <a:xfrm>
            <a:off x="3178465" y="3788569"/>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400" name="Text Box 8"/>
          <p:cNvSpPr txBox="1">
            <a:spLocks noChangeArrowheads="1"/>
          </p:cNvSpPr>
          <p:nvPr/>
        </p:nvSpPr>
        <p:spPr bwMode="auto">
          <a:xfrm>
            <a:off x="5216128" y="2606279"/>
            <a:ext cx="486030"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FW/</a:t>
            </a:r>
          </a:p>
          <a:p>
            <a:pPr eaLnBrk="0" hangingPunct="0">
              <a:spcBef>
                <a:spcPct val="0"/>
              </a:spcBef>
              <a:buClrTx/>
              <a:buFontTx/>
              <a:buNone/>
            </a:pPr>
            <a:r>
              <a:rPr lang="en-US" sz="1350"/>
              <a:t>VPN</a:t>
            </a:r>
          </a:p>
        </p:txBody>
      </p:sp>
      <p:sp>
        <p:nvSpPr>
          <p:cNvPr id="1723401" name="Text Box 9"/>
          <p:cNvSpPr txBox="1">
            <a:spLocks noChangeArrowheads="1"/>
          </p:cNvSpPr>
          <p:nvPr/>
        </p:nvSpPr>
        <p:spPr bwMode="auto">
          <a:xfrm>
            <a:off x="6515430" y="3259932"/>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2" name="Text Box 10"/>
          <p:cNvSpPr txBox="1">
            <a:spLocks noChangeArrowheads="1"/>
          </p:cNvSpPr>
          <p:nvPr/>
        </p:nvSpPr>
        <p:spPr bwMode="auto">
          <a:xfrm>
            <a:off x="7092883" y="2450307"/>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3" name="Text Box 11"/>
          <p:cNvSpPr txBox="1">
            <a:spLocks noChangeArrowheads="1"/>
          </p:cNvSpPr>
          <p:nvPr/>
        </p:nvSpPr>
        <p:spPr bwMode="auto">
          <a:xfrm>
            <a:off x="3918347" y="3106342"/>
            <a:ext cx="726994" cy="507831"/>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IPsec</a:t>
            </a:r>
          </a:p>
          <a:p>
            <a:pPr eaLnBrk="0" hangingPunct="0">
              <a:spcBef>
                <a:spcPct val="0"/>
              </a:spcBef>
              <a:buClrTx/>
              <a:buFontTx/>
              <a:buNone/>
            </a:pPr>
            <a:r>
              <a:rPr lang="en-US" sz="1350"/>
              <a:t>Tunnels</a:t>
            </a:r>
          </a:p>
        </p:txBody>
      </p:sp>
      <p:sp>
        <p:nvSpPr>
          <p:cNvPr id="1723404" name="Rectangle 12"/>
          <p:cNvSpPr>
            <a:spLocks noChangeArrowheads="1"/>
          </p:cNvSpPr>
          <p:nvPr/>
        </p:nvSpPr>
        <p:spPr bwMode="auto">
          <a:xfrm rot="-1859832">
            <a:off x="3846910" y="3504010"/>
            <a:ext cx="1543050"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
        <p:nvSpPr>
          <p:cNvPr id="1723405" name="Rectangle 13"/>
          <p:cNvSpPr>
            <a:spLocks noChangeArrowheads="1"/>
          </p:cNvSpPr>
          <p:nvPr/>
        </p:nvSpPr>
        <p:spPr bwMode="auto">
          <a:xfrm rot="-900486">
            <a:off x="2780110" y="3094435"/>
            <a:ext cx="2436019"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Tree>
    <p:extLst>
      <p:ext uri="{BB962C8B-B14F-4D97-AF65-F5344CB8AC3E}">
        <p14:creationId xmlns:p14="http://schemas.microsoft.com/office/powerpoint/2010/main" val="1800291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Exploit Examples in UNIX</a:t>
            </a:r>
          </a:p>
        </p:txBody>
      </p:sp>
      <p:sp>
        <p:nvSpPr>
          <p:cNvPr id="3" name="Content Placeholder 2"/>
          <p:cNvSpPr>
            <a:spLocks noGrp="1"/>
          </p:cNvSpPr>
          <p:nvPr>
            <p:ph idx="1"/>
          </p:nvPr>
        </p:nvSpPr>
        <p:spPr/>
        <p:txBody>
          <a:bodyPr/>
          <a:lstStyle/>
          <a:p>
            <a:r>
              <a:rPr lang="en-US" dirty="0"/>
              <a:t>Core Dump </a:t>
            </a:r>
            <a:r>
              <a:rPr lang="en-US" b="1" dirty="0">
                <a:solidFill>
                  <a:srgbClr val="C00000"/>
                </a:solidFill>
              </a:rPr>
              <a:t>Overwrite</a:t>
            </a:r>
          </a:p>
          <a:p>
            <a:pPr lvl="1"/>
            <a:r>
              <a:rPr lang="en-US" dirty="0"/>
              <a:t>Linking /</a:t>
            </a:r>
            <a:r>
              <a:rPr lang="en-US" dirty="0" err="1"/>
              <a:t>etc</a:t>
            </a:r>
            <a:r>
              <a:rPr lang="en-US" dirty="0"/>
              <a:t>/</a:t>
            </a:r>
            <a:r>
              <a:rPr lang="en-US" dirty="0" err="1"/>
              <a:t>passwd</a:t>
            </a:r>
            <a:r>
              <a:rPr lang="en-US" dirty="0"/>
              <a:t> to a file called “core”</a:t>
            </a:r>
          </a:p>
          <a:p>
            <a:pPr lvl="1"/>
            <a:r>
              <a:rPr lang="en-US" dirty="0"/>
              <a:t>Causing a SETUID program to dump core, subsequently overwriting the passwd file.</a:t>
            </a:r>
            <a:br>
              <a:rPr lang="en-US" dirty="0"/>
            </a:br>
            <a:endParaRPr lang="en-US" dirty="0"/>
          </a:p>
          <a:p>
            <a:r>
              <a:rPr lang="en-US" dirty="0"/>
              <a:t>Directory Creation </a:t>
            </a:r>
            <a:r>
              <a:rPr lang="en-US" b="1" dirty="0">
                <a:solidFill>
                  <a:srgbClr val="C00000"/>
                </a:solidFill>
              </a:rPr>
              <a:t>Race Condition</a:t>
            </a:r>
          </a:p>
          <a:p>
            <a:pPr lvl="1"/>
            <a:r>
              <a:rPr lang="en-US" dirty="0" err="1"/>
              <a:t>Mkdir</a:t>
            </a:r>
            <a:r>
              <a:rPr lang="en-US" dirty="0"/>
              <a:t> would create </a:t>
            </a:r>
            <a:r>
              <a:rPr lang="en-US" dirty="0" err="1"/>
              <a:t>inode</a:t>
            </a:r>
            <a:r>
              <a:rPr lang="en-US" dirty="0"/>
              <a:t> as root, then change UID of </a:t>
            </a:r>
            <a:r>
              <a:rPr lang="en-US" dirty="0" err="1"/>
              <a:t>inode</a:t>
            </a:r>
            <a:endParaRPr lang="en-US" dirty="0"/>
          </a:p>
          <a:p>
            <a:pPr lvl="1"/>
            <a:r>
              <a:rPr lang="en-US" dirty="0"/>
              <a:t>Race: link to </a:t>
            </a:r>
            <a:r>
              <a:rPr lang="en-US" dirty="0" err="1"/>
              <a:t>passwd</a:t>
            </a:r>
            <a:r>
              <a:rPr lang="en-US" dirty="0"/>
              <a:t> after </a:t>
            </a:r>
            <a:r>
              <a:rPr lang="en-US" dirty="0" err="1"/>
              <a:t>inode</a:t>
            </a:r>
            <a:r>
              <a:rPr lang="en-US" dirty="0"/>
              <a:t> creation but before </a:t>
            </a:r>
            <a:r>
              <a:rPr lang="en-US" dirty="0" err="1"/>
              <a:t>chown</a:t>
            </a:r>
            <a:endParaRPr lang="en-US" dirty="0"/>
          </a:p>
        </p:txBody>
      </p:sp>
    </p:spTree>
    <p:extLst>
      <p:ext uri="{BB962C8B-B14F-4D97-AF65-F5344CB8AC3E}">
        <p14:creationId xmlns:p14="http://schemas.microsoft.com/office/powerpoint/2010/main" val="1194388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309"/>
            <a:ext cx="2743200" cy="857250"/>
          </a:xfrm>
        </p:spPr>
        <p:txBody>
          <a:bodyPr>
            <a:normAutofit fontScale="90000"/>
          </a:bodyPr>
          <a:lstStyle/>
          <a:p>
            <a:pPr algn="l"/>
            <a:r>
              <a:rPr lang="en-US" dirty="0"/>
              <a:t>More Examples</a:t>
            </a:r>
          </a:p>
        </p:txBody>
      </p:sp>
      <p:sp>
        <p:nvSpPr>
          <p:cNvPr id="3" name="Content Placeholder 2"/>
          <p:cNvSpPr>
            <a:spLocks noGrp="1"/>
          </p:cNvSpPr>
          <p:nvPr>
            <p:ph idx="1"/>
          </p:nvPr>
        </p:nvSpPr>
        <p:spPr>
          <a:xfrm>
            <a:off x="1314450" y="1085851"/>
            <a:ext cx="3371850" cy="2628900"/>
          </a:xfrm>
        </p:spPr>
        <p:txBody>
          <a:bodyPr/>
          <a:lstStyle/>
          <a:p>
            <a:r>
              <a:rPr lang="en-US" dirty="0"/>
              <a:t>Timing attacks (TENEX)</a:t>
            </a:r>
          </a:p>
          <a:p>
            <a:pPr lvl="1"/>
            <a:r>
              <a:rPr lang="en-US" dirty="0"/>
              <a:t>File access required password check</a:t>
            </a:r>
          </a:p>
          <a:p>
            <a:pPr lvl="1"/>
            <a:r>
              <a:rPr lang="en-US" dirty="0"/>
              <a:t>Align password guess across page boundary</a:t>
            </a:r>
          </a:p>
          <a:p>
            <a:pPr lvl="1"/>
            <a:r>
              <a:rPr lang="en-US" dirty="0"/>
              <a:t>OS would abort on incorrect character</a:t>
            </a:r>
          </a:p>
          <a:p>
            <a:endParaRPr lang="en-US" dirty="0"/>
          </a:p>
          <a:p>
            <a:endParaRPr lang="en-US" dirty="0"/>
          </a:p>
          <a:p>
            <a:pPr lvl="1"/>
            <a:endParaRPr lang="en-US" dirty="0"/>
          </a:p>
        </p:txBody>
      </p:sp>
      <p:pic>
        <p:nvPicPr>
          <p:cNvPr id="4" name="Picture 3"/>
          <p:cNvPicPr>
            <a:picLocks noChangeAspect="1"/>
          </p:cNvPicPr>
          <p:nvPr/>
        </p:nvPicPr>
        <p:blipFill>
          <a:blip r:embed="rId2"/>
          <a:stretch>
            <a:fillRect/>
          </a:stretch>
        </p:blipFill>
        <p:spPr>
          <a:xfrm>
            <a:off x="4448175" y="19050"/>
            <a:ext cx="3552825" cy="2162175"/>
          </a:xfrm>
          <a:prstGeom prst="rect">
            <a:avLst/>
          </a:prstGeom>
        </p:spPr>
      </p:pic>
      <p:sp>
        <p:nvSpPr>
          <p:cNvPr id="5" name="Content Placeholder 2"/>
          <p:cNvSpPr txBox="1">
            <a:spLocks/>
          </p:cNvSpPr>
          <p:nvPr/>
        </p:nvSpPr>
        <p:spPr>
          <a:xfrm>
            <a:off x="1257300" y="3829050"/>
            <a:ext cx="6629400" cy="1200150"/>
          </a:xfrm>
          <a:prstGeom prst="rect">
            <a:avLst/>
          </a:prstGeom>
        </p:spPr>
        <p:txBody>
          <a:bodyPr vert="horz" lIns="68580" tIns="34290" rIns="68580" bIns="3429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Time of check to time of use (OS/360)</a:t>
            </a:r>
          </a:p>
          <a:p>
            <a:pPr lvl="1"/>
            <a:r>
              <a:rPr lang="en-US" sz="2100" dirty="0"/>
              <a:t>Password check</a:t>
            </a:r>
          </a:p>
          <a:p>
            <a:pPr lvl="1"/>
            <a:r>
              <a:rPr lang="en-US" sz="2100" dirty="0"/>
              <a:t>Re-read filename after password check</a:t>
            </a:r>
          </a:p>
          <a:p>
            <a:endParaRPr lang="en-US" sz="2400" dirty="0"/>
          </a:p>
          <a:p>
            <a:endParaRPr lang="en-US" sz="2400" dirty="0"/>
          </a:p>
          <a:p>
            <a:pPr lvl="1"/>
            <a:endParaRPr lang="en-US" sz="2100" dirty="0"/>
          </a:p>
        </p:txBody>
      </p:sp>
    </p:spTree>
    <p:extLst>
      <p:ext uri="{BB962C8B-B14F-4D97-AF65-F5344CB8AC3E}">
        <p14:creationId xmlns:p14="http://schemas.microsoft.com/office/powerpoint/2010/main" val="645904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Back: Design Principles</a:t>
            </a:r>
          </a:p>
        </p:txBody>
      </p:sp>
      <p:sp>
        <p:nvSpPr>
          <p:cNvPr id="3" name="Content Placeholder 2"/>
          <p:cNvSpPr>
            <a:spLocks noGrp="1"/>
          </p:cNvSpPr>
          <p:nvPr>
            <p:ph idx="1"/>
          </p:nvPr>
        </p:nvSpPr>
        <p:spPr/>
        <p:txBody>
          <a:bodyPr/>
          <a:lstStyle/>
          <a:p>
            <a:r>
              <a:rPr lang="en-US" b="1" dirty="0">
                <a:solidFill>
                  <a:srgbClr val="C00000"/>
                </a:solidFill>
              </a:rPr>
              <a:t>Public design</a:t>
            </a:r>
          </a:p>
          <a:p>
            <a:r>
              <a:rPr lang="en-US" dirty="0"/>
              <a:t>Default is </a:t>
            </a:r>
            <a:r>
              <a:rPr lang="en-US" b="1" dirty="0">
                <a:solidFill>
                  <a:srgbClr val="C00000"/>
                </a:solidFill>
              </a:rPr>
              <a:t>“no access”</a:t>
            </a:r>
          </a:p>
          <a:p>
            <a:r>
              <a:rPr lang="en-US" dirty="0"/>
              <a:t>Check for </a:t>
            </a:r>
            <a:r>
              <a:rPr lang="en-US" b="1" dirty="0">
                <a:solidFill>
                  <a:srgbClr val="C00000"/>
                </a:solidFill>
              </a:rPr>
              <a:t>current</a:t>
            </a:r>
            <a:r>
              <a:rPr lang="en-US" dirty="0"/>
              <a:t> authority</a:t>
            </a:r>
          </a:p>
          <a:p>
            <a:r>
              <a:rPr lang="en-US" dirty="0"/>
              <a:t>Least </a:t>
            </a:r>
            <a:r>
              <a:rPr lang="en-US" b="1" dirty="0">
                <a:solidFill>
                  <a:srgbClr val="C00000"/>
                </a:solidFill>
              </a:rPr>
              <a:t>privileges</a:t>
            </a:r>
          </a:p>
          <a:p>
            <a:r>
              <a:rPr lang="en-US" dirty="0"/>
              <a:t>Build security into the lowest system layers possible</a:t>
            </a:r>
          </a:p>
        </p:txBody>
      </p:sp>
    </p:spTree>
    <p:extLst>
      <p:ext uri="{BB962C8B-B14F-4D97-AF65-F5344CB8AC3E}">
        <p14:creationId xmlns:p14="http://schemas.microsoft.com/office/powerpoint/2010/main" val="1149156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Control List or Capability?</a:t>
            </a:r>
          </a:p>
        </p:txBody>
      </p:sp>
      <p:sp>
        <p:nvSpPr>
          <p:cNvPr id="8" name="Content Placeholder 7"/>
          <p:cNvSpPr>
            <a:spLocks noGrp="1"/>
          </p:cNvSpPr>
          <p:nvPr>
            <p:ph idx="1"/>
          </p:nvPr>
        </p:nvSpPr>
        <p:spPr>
          <a:xfrm>
            <a:off x="914400" y="1185154"/>
            <a:ext cx="7277100" cy="3771899"/>
          </a:xfrm>
        </p:spPr>
        <p:txBody>
          <a:bodyPr>
            <a:normAutofit/>
          </a:bodyPr>
          <a:lstStyle/>
          <a:p>
            <a:pPr marL="0" indent="0">
              <a:buNone/>
            </a:pPr>
            <a:r>
              <a:rPr lang="en-US" sz="2100" dirty="0" err="1">
                <a:solidFill>
                  <a:srgbClr val="4F81BE"/>
                </a:solidFill>
              </a:rPr>
              <a:t>BufferedReader</a:t>
            </a:r>
            <a:r>
              <a:rPr lang="en-US" sz="2100" dirty="0">
                <a:solidFill>
                  <a:srgbClr val="4F81BE"/>
                </a:solidFill>
              </a:rPr>
              <a:t> reader = </a:t>
            </a:r>
          </a:p>
          <a:p>
            <a:pPr marL="0" indent="0">
              <a:buNone/>
            </a:pPr>
            <a:r>
              <a:rPr lang="en-US" sz="2100" dirty="0">
                <a:solidFill>
                  <a:srgbClr val="4F81BE"/>
                </a:solidFill>
              </a:rPr>
              <a:t>		new </a:t>
            </a:r>
            <a:r>
              <a:rPr lang="en-US" sz="2100" dirty="0" err="1">
                <a:solidFill>
                  <a:srgbClr val="4F81BE"/>
                </a:solidFill>
              </a:rPr>
              <a:t>BufferedReader</a:t>
            </a:r>
            <a:r>
              <a:rPr lang="en-US" sz="2100" dirty="0">
                <a:solidFill>
                  <a:srgbClr val="4F81BE"/>
                </a:solidFill>
              </a:rPr>
              <a:t>(new </a:t>
            </a:r>
            <a:r>
              <a:rPr lang="en-US" sz="2100" dirty="0" err="1">
                <a:solidFill>
                  <a:srgbClr val="4F81BE"/>
                </a:solidFill>
              </a:rPr>
              <a:t>FileReader</a:t>
            </a:r>
            <a:r>
              <a:rPr lang="en-US" sz="2100" dirty="0">
                <a:solidFill>
                  <a:srgbClr val="4F81BE"/>
                </a:solidFill>
              </a:rPr>
              <a:t>(filename));</a:t>
            </a:r>
          </a:p>
          <a:p>
            <a:pPr marL="0" indent="0">
              <a:buNone/>
            </a:pPr>
            <a:r>
              <a:rPr lang="en-US" sz="2100" dirty="0">
                <a:solidFill>
                  <a:srgbClr val="4F81BE"/>
                </a:solidFill>
              </a:rPr>
              <a:t>String line = </a:t>
            </a:r>
            <a:r>
              <a:rPr lang="en-US" sz="2100" dirty="0" err="1">
                <a:solidFill>
                  <a:srgbClr val="4F81BE"/>
                </a:solidFill>
              </a:rPr>
              <a:t>reader.readLine</a:t>
            </a:r>
            <a:r>
              <a:rPr lang="en-US" sz="2100" dirty="0">
                <a:solidFill>
                  <a:srgbClr val="4F81BE"/>
                </a:solidFill>
              </a:rPr>
              <a:t>();</a:t>
            </a:r>
          </a:p>
          <a:p>
            <a:endParaRPr lang="en-US" dirty="0"/>
          </a:p>
          <a:p>
            <a:pPr marL="0" indent="0">
              <a:buNone/>
            </a:pPr>
            <a:r>
              <a:rPr lang="en-US" dirty="0"/>
              <a:t>Both!</a:t>
            </a:r>
          </a:p>
          <a:p>
            <a:r>
              <a:rPr lang="en-US" dirty="0"/>
              <a:t>Opening a file gives the process a “file descriptor”</a:t>
            </a:r>
          </a:p>
          <a:p>
            <a:r>
              <a:rPr lang="en-US" dirty="0"/>
              <a:t>Can be passed around to other processes</a:t>
            </a:r>
          </a:p>
          <a:p>
            <a:r>
              <a:rPr lang="en-US" dirty="0"/>
              <a:t>Preserves permissions even if file permissions change</a:t>
            </a:r>
          </a:p>
        </p:txBody>
      </p:sp>
    </p:spTree>
    <p:extLst>
      <p:ext uri="{BB962C8B-B14F-4D97-AF65-F5344CB8AC3E}">
        <p14:creationId xmlns:p14="http://schemas.microsoft.com/office/powerpoint/2010/main" val="25729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Intruder</a:t>
            </a:r>
          </a:p>
        </p:txBody>
      </p:sp>
      <p:sp>
        <p:nvSpPr>
          <p:cNvPr id="3" name="Content Placeholder 2"/>
          <p:cNvSpPr>
            <a:spLocks noGrp="1"/>
          </p:cNvSpPr>
          <p:nvPr>
            <p:ph idx="1"/>
          </p:nvPr>
        </p:nvSpPr>
        <p:spPr/>
        <p:txBody>
          <a:bodyPr/>
          <a:lstStyle/>
          <a:p>
            <a:r>
              <a:rPr lang="en-US" b="1" dirty="0">
                <a:solidFill>
                  <a:srgbClr val="C00000"/>
                </a:solidFill>
              </a:rPr>
              <a:t>Casual</a:t>
            </a:r>
            <a:r>
              <a:rPr lang="en-US" dirty="0"/>
              <a:t> prying/spying</a:t>
            </a:r>
          </a:p>
          <a:p>
            <a:endParaRPr lang="en-US" dirty="0"/>
          </a:p>
          <a:p>
            <a:r>
              <a:rPr lang="en-US" dirty="0"/>
              <a:t>Snooping by insiders (“insider attacks”)</a:t>
            </a:r>
          </a:p>
          <a:p>
            <a:endParaRPr lang="en-US" dirty="0"/>
          </a:p>
          <a:p>
            <a:r>
              <a:rPr lang="en-US" b="1" dirty="0">
                <a:solidFill>
                  <a:srgbClr val="C00000"/>
                </a:solidFill>
              </a:rPr>
              <a:t>Financial motives: </a:t>
            </a:r>
            <a:r>
              <a:rPr lang="en-US" dirty="0"/>
              <a:t>Attempts to make money</a:t>
            </a:r>
          </a:p>
          <a:p>
            <a:endParaRPr lang="en-US" dirty="0"/>
          </a:p>
          <a:p>
            <a:r>
              <a:rPr lang="en-US" b="1" dirty="0">
                <a:solidFill>
                  <a:srgbClr val="C00000"/>
                </a:solidFill>
              </a:rPr>
              <a:t>Data motives:</a:t>
            </a:r>
            <a:r>
              <a:rPr lang="en-US" dirty="0"/>
              <a:t> Espionage (Commercial, military)</a:t>
            </a:r>
          </a:p>
        </p:txBody>
      </p:sp>
    </p:spTree>
    <p:extLst>
      <p:ext uri="{BB962C8B-B14F-4D97-AF65-F5344CB8AC3E}">
        <p14:creationId xmlns:p14="http://schemas.microsoft.com/office/powerpoint/2010/main" val="4249687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using ACLs</a:t>
            </a:r>
          </a:p>
        </p:txBody>
      </p:sp>
      <p:sp>
        <p:nvSpPr>
          <p:cNvPr id="14" name="Content Placeholder 13"/>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Subject = (user, program)</a:t>
            </a:r>
          </a:p>
          <a:p>
            <a:pPr marL="0" indent="0">
              <a:buNone/>
            </a:pPr>
            <a:r>
              <a:rPr lang="en-US" dirty="0"/>
              <a:t>Verb = action</a:t>
            </a:r>
          </a:p>
          <a:p>
            <a:pPr marL="0" indent="0">
              <a:buNone/>
            </a:pPr>
            <a:r>
              <a:rPr lang="en-US" dirty="0"/>
              <a:t>Object = resources</a:t>
            </a:r>
          </a:p>
          <a:p>
            <a:pPr marL="0" indent="0">
              <a:buNone/>
            </a:pPr>
            <a:endParaRPr lang="en-US" dirty="0"/>
          </a:p>
          <a:p>
            <a:pPr marL="0" indent="0">
              <a:buNone/>
            </a:pPr>
            <a:endParaRPr lang="en-US" dirty="0"/>
          </a:p>
          <a:p>
            <a:pPr marL="0" indent="0">
              <a:buNone/>
            </a:pPr>
            <a:r>
              <a:rPr lang="en-US" dirty="0"/>
              <a:t>Policy specifies (subject, verb, object) triples</a:t>
            </a:r>
          </a:p>
        </p:txBody>
      </p:sp>
      <p:sp>
        <p:nvSpPr>
          <p:cNvPr id="4" name="Rounded Rectangle 3"/>
          <p:cNvSpPr/>
          <p:nvPr/>
        </p:nvSpPr>
        <p:spPr>
          <a:xfrm>
            <a:off x="2085975" y="1257300"/>
            <a:ext cx="1905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(User, program)</a:t>
            </a:r>
          </a:p>
        </p:txBody>
      </p:sp>
      <p:cxnSp>
        <p:nvCxnSpPr>
          <p:cNvPr id="6" name="Straight Arrow Connector 5"/>
          <p:cNvCxnSpPr>
            <a:stCxn id="4" idx="3"/>
            <a:endCxn id="7" idx="1"/>
          </p:cNvCxnSpPr>
          <p:nvPr/>
        </p:nvCxnSpPr>
        <p:spPr>
          <a:xfrm>
            <a:off x="3990975" y="1514475"/>
            <a:ext cx="538163" cy="7793"/>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29138" y="1265093"/>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Monitor</a:t>
            </a:r>
          </a:p>
        </p:txBody>
      </p:sp>
      <p:cxnSp>
        <p:nvCxnSpPr>
          <p:cNvPr id="8" name="Straight Arrow Connector 7"/>
          <p:cNvCxnSpPr/>
          <p:nvPr/>
        </p:nvCxnSpPr>
        <p:spPr>
          <a:xfrm>
            <a:off x="5429250" y="1514477"/>
            <a:ext cx="51435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5943600" y="1265095"/>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100638" y="1779443"/>
            <a:ext cx="0" cy="60267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29138" y="2382116"/>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Policy</a:t>
            </a:r>
          </a:p>
        </p:txBody>
      </p:sp>
      <p:sp>
        <p:nvSpPr>
          <p:cNvPr id="16" name="TextBox 15"/>
          <p:cNvSpPr txBox="1"/>
          <p:nvPr/>
        </p:nvSpPr>
        <p:spPr>
          <a:xfrm>
            <a:off x="3771900" y="1828800"/>
            <a:ext cx="899605" cy="369332"/>
          </a:xfrm>
          <a:prstGeom prst="rect">
            <a:avLst/>
          </a:prstGeom>
          <a:noFill/>
        </p:spPr>
        <p:txBody>
          <a:bodyPr wrap="none" rtlCol="0">
            <a:spAutoFit/>
          </a:bodyPr>
          <a:lstStyle/>
          <a:p>
            <a:r>
              <a:rPr lang="en-US"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Protection Domains</a:t>
            </a:r>
          </a:p>
        </p:txBody>
      </p:sp>
      <p:sp>
        <p:nvSpPr>
          <p:cNvPr id="3" name="Content Placeholder 2"/>
          <p:cNvSpPr>
            <a:spLocks noGrp="1"/>
          </p:cNvSpPr>
          <p:nvPr>
            <p:ph idx="1"/>
          </p:nvPr>
        </p:nvSpPr>
        <p:spPr>
          <a:xfrm>
            <a:off x="1371600" y="1200151"/>
            <a:ext cx="6515100" cy="1943100"/>
          </a:xfrm>
        </p:spPr>
        <p:txBody>
          <a:bodyPr>
            <a:normAutofit/>
          </a:bodyPr>
          <a:lstStyle/>
          <a:p>
            <a:r>
              <a:rPr lang="en-US" b="1" dirty="0">
                <a:solidFill>
                  <a:srgbClr val="C00000"/>
                </a:solidFill>
              </a:rPr>
              <a:t>Objects:</a:t>
            </a:r>
            <a:r>
              <a:rPr lang="en-US" dirty="0"/>
              <a:t> CPUs, memory segments, storage, printers, processes, files, databases, locks</a:t>
            </a:r>
          </a:p>
          <a:p>
            <a:endParaRPr lang="en-US" dirty="0"/>
          </a:p>
          <a:p>
            <a:r>
              <a:rPr lang="en-US" b="1" dirty="0">
                <a:solidFill>
                  <a:srgbClr val="C00000"/>
                </a:solidFill>
              </a:rPr>
              <a:t>Protection Domain:</a:t>
            </a:r>
            <a:r>
              <a:rPr lang="en-US" dirty="0"/>
              <a:t> Set of (object, rights) pairs</a:t>
            </a:r>
          </a:p>
        </p:txBody>
      </p:sp>
      <p:pic>
        <p:nvPicPr>
          <p:cNvPr id="4" name="Picture 3"/>
          <p:cNvPicPr>
            <a:picLocks noChangeAspect="1"/>
          </p:cNvPicPr>
          <p:nvPr/>
        </p:nvPicPr>
        <p:blipFill>
          <a:blip r:embed="rId3"/>
          <a:stretch>
            <a:fillRect/>
          </a:stretch>
        </p:blipFill>
        <p:spPr>
          <a:xfrm>
            <a:off x="2000250" y="3200400"/>
            <a:ext cx="5124450" cy="1647825"/>
          </a:xfrm>
          <a:prstGeom prst="rect">
            <a:avLst/>
          </a:prstGeom>
        </p:spPr>
      </p:pic>
    </p:spTree>
    <p:extLst>
      <p:ext uri="{BB962C8B-B14F-4D97-AF65-F5344CB8AC3E}">
        <p14:creationId xmlns:p14="http://schemas.microsoft.com/office/powerpoint/2010/main" val="1685307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Policy </a:t>
            </a:r>
          </a:p>
        </p:txBody>
      </p:sp>
      <p:sp>
        <p:nvSpPr>
          <p:cNvPr id="3" name="Content Placeholder 2"/>
          <p:cNvSpPr>
            <a:spLocks noGrp="1"/>
          </p:cNvSpPr>
          <p:nvPr>
            <p:ph idx="1"/>
          </p:nvPr>
        </p:nvSpPr>
        <p:spPr>
          <a:xfrm>
            <a:off x="1485900" y="1200152"/>
            <a:ext cx="6300788" cy="3394472"/>
          </a:xfrm>
        </p:spPr>
        <p:txBody>
          <a:bodyPr>
            <a:normAutofit fontScale="92500" lnSpcReduction="10000"/>
          </a:bodyPr>
          <a:lstStyle/>
          <a:p>
            <a:pPr marL="0" indent="0">
              <a:buNone/>
            </a:pPr>
            <a:r>
              <a:rPr lang="en-US" dirty="0"/>
              <a:t>Who sets policy?</a:t>
            </a:r>
          </a:p>
          <a:p>
            <a:pPr lvl="1"/>
            <a:r>
              <a:rPr lang="en-US" dirty="0"/>
              <a:t>(Theoretically) users, with system defaults and restrictions</a:t>
            </a:r>
          </a:p>
          <a:p>
            <a:pPr lvl="1"/>
            <a:endParaRPr lang="en-US" dirty="0"/>
          </a:p>
          <a:p>
            <a:pPr marL="0" indent="0">
              <a:buNone/>
            </a:pPr>
            <a:r>
              <a:rPr lang="en-US" dirty="0"/>
              <a:t>How is access control list stored?</a:t>
            </a:r>
          </a:p>
          <a:p>
            <a:pPr lvl="1"/>
            <a:r>
              <a:rPr lang="en-US" dirty="0"/>
              <a:t>Sparse matrix (default deny), store as list</a:t>
            </a:r>
          </a:p>
          <a:p>
            <a:pPr lvl="1"/>
            <a:endParaRPr lang="en-US" dirty="0"/>
          </a:p>
          <a:p>
            <a:pPr marL="0" indent="0">
              <a:buNone/>
            </a:pPr>
            <a:r>
              <a:rPr lang="en-US" dirty="0"/>
              <a:t>How does OS enforce policy?</a:t>
            </a:r>
          </a:p>
          <a:p>
            <a:pPr lvl="1"/>
            <a:r>
              <a:rPr lang="en-US" dirty="0"/>
              <a:t>OS exposes API to apps, with privileged operations</a:t>
            </a:r>
          </a:p>
          <a:p>
            <a:pPr lvl="1"/>
            <a:r>
              <a:rPr lang="en-US" dirty="0"/>
              <a:t>Checks ACL when API functions are called</a:t>
            </a:r>
          </a:p>
        </p:txBody>
      </p:sp>
    </p:spTree>
    <p:extLst>
      <p:ext uri="{BB962C8B-B14F-4D97-AF65-F5344CB8AC3E}">
        <p14:creationId xmlns:p14="http://schemas.microsoft.com/office/powerpoint/2010/main" val="1011474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Usability Problems in Access Control</a:t>
            </a:r>
          </a:p>
        </p:txBody>
      </p:sp>
      <p:sp>
        <p:nvSpPr>
          <p:cNvPr id="3" name="Content Placeholder 2"/>
          <p:cNvSpPr>
            <a:spLocks noGrp="1"/>
          </p:cNvSpPr>
          <p:nvPr>
            <p:ph idx="1"/>
          </p:nvPr>
        </p:nvSpPr>
        <p:spPr/>
        <p:txBody>
          <a:bodyPr/>
          <a:lstStyle/>
          <a:p>
            <a:pPr marL="0" indent="0">
              <a:buNone/>
            </a:pPr>
            <a:endParaRPr lang="en-US" dirty="0"/>
          </a:p>
          <a:p>
            <a:r>
              <a:rPr lang="en-US" dirty="0"/>
              <a:t>Too much complexity</a:t>
            </a:r>
          </a:p>
          <a:p>
            <a:r>
              <a:rPr lang="en-US" dirty="0"/>
              <a:t>Too many decisions</a:t>
            </a:r>
          </a:p>
          <a:p>
            <a:pPr lvl="1"/>
            <a:r>
              <a:rPr lang="en-US" dirty="0"/>
              <a:t>#principals    x    #actions    x    #objects</a:t>
            </a:r>
          </a:p>
          <a:p>
            <a:endParaRPr lang="en-US" dirty="0"/>
          </a:p>
        </p:txBody>
      </p:sp>
    </p:spTree>
    <p:extLst>
      <p:ext uri="{BB962C8B-B14F-4D97-AF65-F5344CB8AC3E}">
        <p14:creationId xmlns:p14="http://schemas.microsoft.com/office/powerpoint/2010/main" val="267373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1606" y="342901"/>
            <a:ext cx="6300788" cy="857250"/>
          </a:xfrm>
        </p:spPr>
        <p:txBody>
          <a:bodyPr>
            <a:normAutofit fontScale="90000"/>
          </a:bodyPr>
          <a:lstStyle/>
          <a:p>
            <a:r>
              <a:rPr lang="en-US" dirty="0"/>
              <a:t>Simplifying Access Control:</a:t>
            </a:r>
            <a:br>
              <a:rPr lang="en-US" dirty="0"/>
            </a:br>
            <a:r>
              <a:rPr lang="en-US" dirty="0"/>
              <a:t>		Emphasize Action over Configuration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Combine with sensible system defaults</a:t>
            </a:r>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3" y="1628775"/>
            <a:ext cx="3375422" cy="18573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12954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B937-D9F7-DE48-A943-2F971EED2B6F}"/>
              </a:ext>
            </a:extLst>
          </p:cNvPr>
          <p:cNvSpPr>
            <a:spLocks noGrp="1"/>
          </p:cNvSpPr>
          <p:nvPr>
            <p:ph type="title"/>
          </p:nvPr>
        </p:nvSpPr>
        <p:spPr>
          <a:xfrm>
            <a:off x="609600" y="1714500"/>
            <a:ext cx="8229600" cy="857250"/>
          </a:xfrm>
        </p:spPr>
        <p:txBody>
          <a:bodyPr/>
          <a:lstStyle/>
          <a:p>
            <a:r>
              <a:rPr lang="en-US" dirty="0"/>
              <a:t>Other Abstractions</a:t>
            </a:r>
          </a:p>
        </p:txBody>
      </p:sp>
    </p:spTree>
    <p:extLst>
      <p:ext uri="{BB962C8B-B14F-4D97-AF65-F5344CB8AC3E}">
        <p14:creationId xmlns:p14="http://schemas.microsoft.com/office/powerpoint/2010/main" val="3846728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Abstractions: Roles, Groups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Useful in (e.g.) corporate context with various projects, collaborations, privileges</a:t>
            </a:r>
          </a:p>
        </p:txBody>
      </p:sp>
    </p:spTree>
    <p:extLst>
      <p:ext uri="{BB962C8B-B14F-4D97-AF65-F5344CB8AC3E}">
        <p14:creationId xmlns:p14="http://schemas.microsoft.com/office/powerpoint/2010/main" val="3057856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 Classification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28575" y="1200152"/>
          <a:ext cx="4714875"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543300" y="1200152"/>
            <a:ext cx="4286250" cy="339447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Each subject (person) has a clearance level</a:t>
            </a:r>
          </a:p>
          <a:p>
            <a:pPr marL="0" indent="0">
              <a:buNone/>
            </a:pPr>
            <a:endParaRPr lang="en-US" sz="2400" dirty="0"/>
          </a:p>
          <a:p>
            <a:pPr marL="0" indent="0">
              <a:buNone/>
            </a:pPr>
            <a:r>
              <a:rPr lang="en-US" sz="2400" dirty="0"/>
              <a:t>Each object (document) has a classification level</a:t>
            </a:r>
          </a:p>
          <a:p>
            <a:pPr marL="0" indent="0">
              <a:buNone/>
            </a:pPr>
            <a:endParaRPr lang="en-US" sz="2400" dirty="0"/>
          </a:p>
          <a:p>
            <a:pPr marL="0" indent="0">
              <a:buNone/>
            </a:pPr>
            <a:r>
              <a:rPr lang="en-US" sz="2400" dirty="0"/>
              <a:t>No read up</a:t>
            </a:r>
          </a:p>
          <a:p>
            <a:pPr marL="0" indent="0">
              <a:buNone/>
            </a:pPr>
            <a:r>
              <a:rPr lang="en-US" sz="2400" dirty="0"/>
              <a:t>No write down</a:t>
            </a:r>
          </a:p>
        </p:txBody>
      </p:sp>
    </p:spTree>
    <p:extLst>
      <p:ext uri="{BB962C8B-B14F-4D97-AF65-F5344CB8AC3E}">
        <p14:creationId xmlns:p14="http://schemas.microsoft.com/office/powerpoint/2010/main" val="106527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Sometimes There’s No Strict Order:	 </a:t>
            </a:r>
            <a:br>
              <a:rPr lang="en-US" dirty="0"/>
            </a:br>
            <a:r>
              <a:rPr lang="en-US" dirty="0"/>
              <a:t>Lattice-based Access Control</a:t>
            </a:r>
          </a:p>
        </p:txBody>
      </p:sp>
      <p:sp>
        <p:nvSpPr>
          <p:cNvPr id="4" name="Rectangle 3"/>
          <p:cNvSpPr/>
          <p:nvPr/>
        </p:nvSpPr>
        <p:spPr>
          <a:xfrm>
            <a:off x="3843338" y="131445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 bio)</a:t>
            </a:r>
          </a:p>
        </p:txBody>
      </p:sp>
      <p:sp>
        <p:nvSpPr>
          <p:cNvPr id="5" name="Rectangle 4"/>
          <p:cNvSpPr/>
          <p:nvPr/>
        </p:nvSpPr>
        <p:spPr>
          <a:xfrm>
            <a:off x="1743075"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a:t>
            </a:r>
          </a:p>
        </p:txBody>
      </p:sp>
      <p:sp>
        <p:nvSpPr>
          <p:cNvPr id="6" name="Rectangle 5"/>
          <p:cNvSpPr/>
          <p:nvPr/>
        </p:nvSpPr>
        <p:spPr>
          <a:xfrm>
            <a:off x="5943600"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(bio)</a:t>
            </a:r>
          </a:p>
        </p:txBody>
      </p:sp>
      <p:sp>
        <p:nvSpPr>
          <p:cNvPr id="7" name="Rectangle 6"/>
          <p:cNvSpPr/>
          <p:nvPr/>
        </p:nvSpPr>
        <p:spPr>
          <a:xfrm>
            <a:off x="3843338" y="29718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 bio)</a:t>
            </a:r>
          </a:p>
        </p:txBody>
      </p:sp>
      <p:sp>
        <p:nvSpPr>
          <p:cNvPr id="8" name="Rectangle 7"/>
          <p:cNvSpPr/>
          <p:nvPr/>
        </p:nvSpPr>
        <p:spPr>
          <a:xfrm>
            <a:off x="1743075"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a:t>
            </a:r>
          </a:p>
        </p:txBody>
      </p:sp>
      <p:sp>
        <p:nvSpPr>
          <p:cNvPr id="9" name="Rectangle 8"/>
          <p:cNvSpPr/>
          <p:nvPr/>
        </p:nvSpPr>
        <p:spPr>
          <a:xfrm>
            <a:off x="5943600"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a:t>
            </a:r>
          </a:p>
          <a:p>
            <a:pPr algn="ctr"/>
            <a:r>
              <a:rPr lang="en-US" sz="1500" dirty="0">
                <a:latin typeface="Lucida Sans" panose="020B0602030504020204" pitchFamily="34" charset="0"/>
              </a:rPr>
              <a:t>(bio)</a:t>
            </a:r>
          </a:p>
        </p:txBody>
      </p:sp>
      <p:sp>
        <p:nvSpPr>
          <p:cNvPr id="12" name="Rectangle 11"/>
          <p:cNvSpPr/>
          <p:nvPr/>
        </p:nvSpPr>
        <p:spPr>
          <a:xfrm>
            <a:off x="3843338" y="4785014"/>
            <a:ext cx="1457325" cy="3429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Public</a:t>
            </a:r>
          </a:p>
        </p:txBody>
      </p:sp>
      <p:cxnSp>
        <p:nvCxnSpPr>
          <p:cNvPr id="14" name="Straight Connector 13"/>
          <p:cNvCxnSpPr>
            <a:stCxn id="4" idx="2"/>
            <a:endCxn id="7" idx="0"/>
          </p:cNvCxnSpPr>
          <p:nvPr/>
        </p:nvCxnSpPr>
        <p:spPr>
          <a:xfrm>
            <a:off x="4572000" y="2057400"/>
            <a:ext cx="0" cy="9144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2471738"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2471738" y="1685925"/>
            <a:ext cx="1371600" cy="457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300663" y="1600200"/>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6672263"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2471738"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2471738"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300663"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300663"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1485900"/>
            <a:ext cx="6172200" cy="857250"/>
          </a:xfrm>
        </p:spPr>
        <p:txBody>
          <a:bodyPr/>
          <a:lstStyle/>
          <a:p>
            <a:r>
              <a:rPr lang="en-US" dirty="0"/>
              <a:t>Protection and Access Control</a:t>
            </a:r>
          </a:p>
        </p:txBody>
      </p:sp>
    </p:spTree>
    <p:extLst>
      <p:ext uri="{BB962C8B-B14F-4D97-AF65-F5344CB8AC3E}">
        <p14:creationId xmlns:p14="http://schemas.microsoft.com/office/powerpoint/2010/main" val="67471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Security Sequence</a:t>
            </a:r>
          </a:p>
        </p:txBody>
      </p:sp>
      <p:sp>
        <p:nvSpPr>
          <p:cNvPr id="4" name="Rounded Rectangle 3"/>
          <p:cNvSpPr/>
          <p:nvPr/>
        </p:nvSpPr>
        <p:spPr>
          <a:xfrm>
            <a:off x="2085975" y="2506806"/>
            <a:ext cx="1500188" cy="636445"/>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586163" y="2825028"/>
            <a:ext cx="600075" cy="3896"/>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186237" y="2514598"/>
            <a:ext cx="900113" cy="628652"/>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086350" y="2828924"/>
            <a:ext cx="600075"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5686425" y="2514600"/>
            <a:ext cx="1157288" cy="62864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Logging &amp; auditing</a:t>
            </a:r>
          </a:p>
        </p:txBody>
      </p:sp>
      <p:sp>
        <p:nvSpPr>
          <p:cNvPr id="15" name="Rectangle 14"/>
          <p:cNvSpPr/>
          <p:nvPr/>
        </p:nvSpPr>
        <p:spPr>
          <a:xfrm>
            <a:off x="5629090" y="2057401"/>
            <a:ext cx="1374094"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Accountability</a:t>
            </a:r>
          </a:p>
        </p:txBody>
      </p:sp>
      <p:sp>
        <p:nvSpPr>
          <p:cNvPr id="16" name="Rectangle 15"/>
          <p:cNvSpPr/>
          <p:nvPr/>
        </p:nvSpPr>
        <p:spPr>
          <a:xfrm>
            <a:off x="5900355" y="3543301"/>
            <a:ext cx="873957"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Reactive</a:t>
            </a:r>
          </a:p>
        </p:txBody>
      </p:sp>
      <p:sp>
        <p:nvSpPr>
          <p:cNvPr id="17" name="Rectangle 16"/>
          <p:cNvSpPr/>
          <p:nvPr/>
        </p:nvSpPr>
        <p:spPr>
          <a:xfrm>
            <a:off x="4167831" y="3526040"/>
            <a:ext cx="1040670"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Preventive</a:t>
            </a:r>
          </a:p>
        </p:txBody>
      </p:sp>
      <p:sp>
        <p:nvSpPr>
          <p:cNvPr id="18" name="Rectangle 17"/>
          <p:cNvSpPr/>
          <p:nvPr/>
        </p:nvSpPr>
        <p:spPr>
          <a:xfrm>
            <a:off x="4014788" y="2065195"/>
            <a:ext cx="1332416"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Protection Occur?</a:t>
            </a:r>
            <a:br>
              <a:rPr lang="en-US" dirty="0"/>
            </a:br>
            <a:r>
              <a:rPr lang="en-US" dirty="0"/>
              <a:t>(Example: Operating System)</a:t>
            </a:r>
          </a:p>
        </p:txBody>
      </p:sp>
      <p:sp>
        <p:nvSpPr>
          <p:cNvPr id="3" name="Content Placeholder 2"/>
          <p:cNvSpPr>
            <a:spLocks noGrp="1"/>
          </p:cNvSpPr>
          <p:nvPr>
            <p:ph idx="1"/>
          </p:nvPr>
        </p:nvSpPr>
        <p:spPr>
          <a:xfrm>
            <a:off x="1485900" y="1200152"/>
            <a:ext cx="6300788" cy="3394472"/>
          </a:xfrm>
        </p:spPr>
        <p:txBody>
          <a:bodyPr/>
          <a:lstStyle/>
          <a:p>
            <a:r>
              <a:rPr lang="en-US" dirty="0"/>
              <a:t>Operating system controls what users/processes can do</a:t>
            </a:r>
          </a:p>
          <a:p>
            <a:pPr marL="0" indent="0">
              <a:buNone/>
            </a:pPr>
            <a:endParaRPr lang="en-US" dirty="0"/>
          </a:p>
          <a:p>
            <a:r>
              <a:rPr lang="en-US" dirty="0"/>
              <a:t>Ins the case of an operating system, control is triggered through interrupts, system calls</a:t>
            </a:r>
          </a:p>
          <a:p>
            <a:endParaRPr lang="en-US" dirty="0"/>
          </a:p>
          <a:p>
            <a:r>
              <a:rPr lang="en-US" dirty="0"/>
              <a:t>CPU supports privilege levels to ensure only OS can execute privileged instructions</a:t>
            </a:r>
          </a:p>
        </p:txBody>
      </p:sp>
    </p:spTree>
    <p:extLst>
      <p:ext uri="{BB962C8B-B14F-4D97-AF65-F5344CB8AC3E}">
        <p14:creationId xmlns:p14="http://schemas.microsoft.com/office/powerpoint/2010/main" val="8227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Operating System Protects Resources</a:t>
            </a:r>
          </a:p>
        </p:txBody>
      </p:sp>
      <p:sp>
        <p:nvSpPr>
          <p:cNvPr id="4" name="Oval 3"/>
          <p:cNvSpPr/>
          <p:nvPr/>
        </p:nvSpPr>
        <p:spPr>
          <a:xfrm>
            <a:off x="4243387" y="2537162"/>
            <a:ext cx="1954946" cy="114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OS</a:t>
            </a:r>
          </a:p>
        </p:txBody>
      </p:sp>
      <p:cxnSp>
        <p:nvCxnSpPr>
          <p:cNvPr id="6" name="Straight Connector 5"/>
          <p:cNvCxnSpPr>
            <a:stCxn id="4" idx="1"/>
          </p:cNvCxnSpPr>
          <p:nvPr/>
        </p:nvCxnSpPr>
        <p:spPr>
          <a:xfrm flipH="1" flipV="1">
            <a:off x="3858496" y="2226598"/>
            <a:ext cx="671186" cy="477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243386" y="3108662"/>
            <a:ext cx="339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858496" y="3512773"/>
            <a:ext cx="671186" cy="5117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57550" y="27045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1" name="Oval 20"/>
          <p:cNvSpPr/>
          <p:nvPr/>
        </p:nvSpPr>
        <p:spPr>
          <a:xfrm>
            <a:off x="3257550" y="16573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2" name="Oval 21"/>
          <p:cNvSpPr/>
          <p:nvPr/>
        </p:nvSpPr>
        <p:spPr>
          <a:xfrm>
            <a:off x="3257549" y="3753049"/>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cxnSp>
        <p:nvCxnSpPr>
          <p:cNvPr id="24" name="Straight Connector 23"/>
          <p:cNvCxnSpPr>
            <a:stCxn id="12" idx="2"/>
          </p:cNvCxnSpPr>
          <p:nvPr/>
        </p:nvCxnSpPr>
        <p:spPr>
          <a:xfrm flipH="1" flipV="1">
            <a:off x="2871787" y="282291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871787" y="3108662"/>
            <a:ext cx="385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871787" y="310866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529262" y="2061461"/>
            <a:ext cx="382775" cy="643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33159" y="3119053"/>
            <a:ext cx="372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529262" y="3512773"/>
            <a:ext cx="382775" cy="6443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529262" y="27045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35" name="Oval 34"/>
          <p:cNvSpPr/>
          <p:nvPr/>
        </p:nvSpPr>
        <p:spPr>
          <a:xfrm>
            <a:off x="5529262" y="16573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Resource</a:t>
            </a:r>
          </a:p>
        </p:txBody>
      </p:sp>
      <p:sp>
        <p:nvSpPr>
          <p:cNvPr id="36" name="Oval 35"/>
          <p:cNvSpPr/>
          <p:nvPr/>
        </p:nvSpPr>
        <p:spPr>
          <a:xfrm>
            <a:off x="5529262" y="3753049"/>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49" name="TextBox 48"/>
          <p:cNvSpPr txBox="1"/>
          <p:nvPr/>
        </p:nvSpPr>
        <p:spPr>
          <a:xfrm>
            <a:off x="1625597" y="2958620"/>
            <a:ext cx="1244242" cy="300082"/>
          </a:xfrm>
          <a:prstGeom prst="rect">
            <a:avLst/>
          </a:prstGeom>
          <a:noFill/>
        </p:spPr>
        <p:txBody>
          <a:bodyPr wrap="square" rtlCol="0">
            <a:spAutoFit/>
          </a:bodyPr>
          <a:lstStyle/>
          <a:p>
            <a:r>
              <a:rPr lang="en-US" sz="1350" dirty="0"/>
              <a:t>Processes</a:t>
            </a:r>
          </a:p>
        </p:txBody>
      </p:sp>
    </p:spTree>
    <p:extLst>
      <p:ext uri="{BB962C8B-B14F-4D97-AF65-F5344CB8AC3E}">
        <p14:creationId xmlns:p14="http://schemas.microsoft.com/office/powerpoint/2010/main" val="219741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11335</TotalTime>
  <Words>4396</Words>
  <Application>Microsoft Macintosh PowerPoint</Application>
  <PresentationFormat>On-screen Show (16:9)</PresentationFormat>
  <Paragraphs>574</Paragraphs>
  <Slides>58</Slides>
  <Notes>46</Notes>
  <HiddenSlides>18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Lucida Sans</vt:lpstr>
      <vt:lpstr>Office Theme</vt:lpstr>
      <vt:lpstr>Access Control and Authentication</vt:lpstr>
      <vt:lpstr>General Systems Security Goals</vt:lpstr>
      <vt:lpstr>Evolution of Operating System Threat Model</vt:lpstr>
      <vt:lpstr>What’s Old is New Again</vt:lpstr>
      <vt:lpstr>Types of Intruder</vt:lpstr>
      <vt:lpstr>Protection and Access Control</vt:lpstr>
      <vt:lpstr>Typical Security Sequence</vt:lpstr>
      <vt:lpstr>How Does Protection Occur? (Example: Operating System)</vt:lpstr>
      <vt:lpstr>An Operating System Protects Resources</vt:lpstr>
      <vt:lpstr>Common Framework:  Subject, Verb, Object</vt:lpstr>
      <vt:lpstr>PowerPoint Presentation</vt:lpstr>
      <vt:lpstr>Example: Unix Access Control List</vt:lpstr>
      <vt:lpstr>Unix: Simplified Access Control Model</vt:lpstr>
      <vt:lpstr>Various Attacks on Access Control</vt:lpstr>
      <vt:lpstr>Example: Application Capabilities</vt:lpstr>
      <vt:lpstr>Android Manifest File</vt:lpstr>
      <vt:lpstr>System Layers</vt:lpstr>
      <vt:lpstr>Smartphone Model vs. PC Model</vt:lpstr>
      <vt:lpstr>Example: Capability URL</vt:lpstr>
      <vt:lpstr>Android Subject/Verb/Object</vt:lpstr>
      <vt:lpstr>Third-Party Authorization/Access Control: Capabilities/Tokens</vt:lpstr>
      <vt:lpstr>Pre-OAuth Insecure Patterns</vt:lpstr>
      <vt:lpstr>What is OAuth 2?</vt:lpstr>
      <vt:lpstr>Core Roles</vt:lpstr>
      <vt:lpstr>Access Tokens &amp; Flow</vt:lpstr>
      <vt:lpstr>Why OAuth 2?</vt:lpstr>
      <vt:lpstr>Case Study: Gossip Server</vt:lpstr>
      <vt:lpstr>JSON Web Tokens (JWT)</vt:lpstr>
      <vt:lpstr>Token Validation Examples</vt:lpstr>
      <vt:lpstr>Common Vulnerabilities</vt:lpstr>
      <vt:lpstr>Conclusion</vt:lpstr>
      <vt:lpstr>OAuth 2.0</vt:lpstr>
      <vt:lpstr>Simplified OAuth 2 Flow</vt:lpstr>
      <vt:lpstr>Example Steps for Third-Party Control</vt:lpstr>
      <vt:lpstr>Oauth Example:  Strava API Access</vt:lpstr>
      <vt:lpstr>Network Access Control: Virtual Private Networks</vt:lpstr>
      <vt:lpstr>What is a VPN?</vt:lpstr>
      <vt:lpstr>VPN</vt:lpstr>
      <vt:lpstr>PowerPoint Presentation</vt:lpstr>
      <vt:lpstr>Breakout Session</vt:lpstr>
      <vt:lpstr>IPSec VPN – Setup</vt:lpstr>
      <vt:lpstr>IPSec VPN – Tunnel operation</vt:lpstr>
      <vt:lpstr>VPNs</vt:lpstr>
      <vt:lpstr>Benefits of VPNs</vt:lpstr>
      <vt:lpstr>End-to-end VPNs</vt:lpstr>
      <vt:lpstr>Classic Exploit Examples in UNIX</vt:lpstr>
      <vt:lpstr>More Examples</vt:lpstr>
      <vt:lpstr>Stepping Back: Design Principles</vt:lpstr>
      <vt:lpstr>Access Control List or Capability?</vt:lpstr>
      <vt:lpstr>Access Control using ACLs</vt:lpstr>
      <vt:lpstr>Objects and Protection Domains</vt:lpstr>
      <vt:lpstr>Access Control Policy </vt:lpstr>
      <vt:lpstr>Usability Problems in Access Control</vt:lpstr>
      <vt:lpstr>Simplifying Access Control:   Emphasize Action over Configuration</vt:lpstr>
      <vt:lpstr>Other Abstractions</vt:lpstr>
      <vt:lpstr>Other Abstractions: Roles, Groups</vt:lpstr>
      <vt:lpstr>Abstraction: Classification Levels</vt:lpstr>
      <vt:lpstr>Sometimes There’s No Strict Order:   Lattice-based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1059</cp:revision>
  <dcterms:created xsi:type="dcterms:W3CDTF">2015-03-08T19:12:53Z</dcterms:created>
  <dcterms:modified xsi:type="dcterms:W3CDTF">2025-10-15T21:08:32Z</dcterms:modified>
</cp:coreProperties>
</file>