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1" r:id="rId3"/>
    <p:sldId id="268" r:id="rId4"/>
    <p:sldId id="257" r:id="rId5"/>
    <p:sldId id="258" r:id="rId6"/>
    <p:sldId id="259" r:id="rId7"/>
    <p:sldId id="275" r:id="rId8"/>
    <p:sldId id="260" r:id="rId9"/>
    <p:sldId id="261" r:id="rId10"/>
    <p:sldId id="262" r:id="rId11"/>
    <p:sldId id="263" r:id="rId12"/>
    <p:sldId id="264" r:id="rId13"/>
    <p:sldId id="265" r:id="rId14"/>
    <p:sldId id="266" r:id="rId15"/>
    <p:sldId id="267" r:id="rId16"/>
    <p:sldId id="273" r:id="rId17"/>
    <p:sldId id="272" r:id="rId18"/>
    <p:sldId id="270" r:id="rId19"/>
    <p:sldId id="269" r:id="rId20"/>
    <p:sldId id="274"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020"/>
  </p:normalViewPr>
  <p:slideViewPr>
    <p:cSldViewPr snapToGrid="0" snapToObjects="1">
      <p:cViewPr varScale="1">
        <p:scale>
          <a:sx n="119" d="100"/>
          <a:sy n="119" d="100"/>
        </p:scale>
        <p:origin x="1984"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23D4-3D2D-C540-B83F-A1A151C575CB}" type="datetimeFigureOut">
              <a:rPr lang="en-US" smtClean="0"/>
              <a:t>1/10/22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2BAE8-E3F0-0946-96E1-DB73165E9F51}" type="slidenum">
              <a:rPr lang="en-US" smtClean="0"/>
              <a:t>‹#›</a:t>
            </a:fld>
            <a:endParaRPr lang="en-US"/>
          </a:p>
        </p:txBody>
      </p:sp>
    </p:spTree>
    <p:extLst>
      <p:ext uri="{BB962C8B-B14F-4D97-AF65-F5344CB8AC3E}">
        <p14:creationId xmlns:p14="http://schemas.microsoft.com/office/powerpoint/2010/main" val="87821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United_States_Federal_Trade_Commission" TargetMode="External"/><Relationship Id="rId3" Type="http://schemas.openxmlformats.org/officeDocument/2006/relationships/hyperlink" Target="https://en.wikipedia.org/wiki/Apache_Struts_2" TargetMode="External"/><Relationship Id="rId7" Type="http://schemas.openxmlformats.org/officeDocument/2006/relationships/hyperlink" Target="https://en.wikipedia.org/wiki/Equifax" TargetMode="External"/><Relationship Id="rId12" Type="http://schemas.openxmlformats.org/officeDocument/2006/relationships/hyperlink" Target="https://en.wikipedia.org/wiki/2017_Equifax_data_breach#cite_note-WSJ_Indicted-2"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Credit_bureau" TargetMode="External"/><Relationship Id="rId11" Type="http://schemas.openxmlformats.org/officeDocument/2006/relationships/hyperlink" Target="https://en.wikipedia.org/wiki/2017_Equifax_data_breach#cite_note-cbs_china_deny-1" TargetMode="External"/><Relationship Id="rId5" Type="http://schemas.openxmlformats.org/officeDocument/2006/relationships/hyperlink" Target="https://en.wikipedia.org/wiki/2017_Equifax_data_breach#cite_note-cnet-4" TargetMode="External"/><Relationship Id="rId10" Type="http://schemas.openxmlformats.org/officeDocument/2006/relationships/hyperlink" Target="https://en.wikipedia.org/wiki/Chinese_Communist_Party" TargetMode="External"/><Relationship Id="rId4" Type="http://schemas.openxmlformats.org/officeDocument/2006/relationships/hyperlink" Target="https://en.wikipedia.org/wiki/2017_Equifax_data_breach#cite_note-3" TargetMode="External"/><Relationship Id="rId9" Type="http://schemas.openxmlformats.org/officeDocument/2006/relationships/hyperlink" Target="https://en.wikipedia.org/wiki/People%27s_Liberation_Arm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Federal_Trade_Commiss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2017_Equifax_data_breach#cite_note-54" TargetMode="External"/><Relationship Id="rId5" Type="http://schemas.openxmlformats.org/officeDocument/2006/relationships/hyperlink" Target="https://www.equifaxbreachsettlement.com/" TargetMode="External"/><Relationship Id="rId4" Type="http://schemas.openxmlformats.org/officeDocument/2006/relationships/hyperlink" Target="https://en.wikipedia.org/wiki/2017_Equifax_data_breach#cite_note-5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xkcd.com</a:t>
            </a:r>
            <a:r>
              <a:rPr lang="en-US" dirty="0"/>
              <a:t>/2347/</a:t>
            </a:r>
          </a:p>
        </p:txBody>
      </p:sp>
      <p:sp>
        <p:nvSpPr>
          <p:cNvPr id="4" name="Slide Number Placeholder 3"/>
          <p:cNvSpPr>
            <a:spLocks noGrp="1"/>
          </p:cNvSpPr>
          <p:nvPr>
            <p:ph type="sldNum" sz="quarter" idx="5"/>
          </p:nvPr>
        </p:nvSpPr>
        <p:spPr/>
        <p:txBody>
          <a:bodyPr/>
          <a:lstStyle/>
          <a:p>
            <a:fld id="{A0C2BAE8-E3F0-0946-96E1-DB73165E9F51}" type="slidenum">
              <a:rPr lang="en-US" smtClean="0"/>
              <a:t>2</a:t>
            </a:fld>
            <a:endParaRPr lang="en-US"/>
          </a:p>
        </p:txBody>
      </p:sp>
    </p:spTree>
    <p:extLst>
      <p:ext uri="{BB962C8B-B14F-4D97-AF65-F5344CB8AC3E}">
        <p14:creationId xmlns:p14="http://schemas.microsoft.com/office/powerpoint/2010/main" val="386746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vulnerabilities are discovered and exploited, it risks a loss or breach of personal information, financial loss, and other irreversible harms. The duty to take reasonable steps to mitigate known software vulnerabilities implicates laws including, among others, the Federal Trade Commission Act and the Gramm Leach Bliley Act. It is critical that companies and their vendors relying on Log4j act now, in order to reduce the likelihood of harm to consumers, and to avoid FTC legal action.</a:t>
            </a:r>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3</a:t>
            </a:fld>
            <a:endParaRPr lang="en-US"/>
          </a:p>
        </p:txBody>
      </p:sp>
    </p:spTree>
    <p:extLst>
      <p:ext uri="{BB962C8B-B14F-4D97-AF65-F5344CB8AC3E}">
        <p14:creationId xmlns:p14="http://schemas.microsoft.com/office/powerpoint/2010/main" val="368291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 breach into Equifax was principally through a third-party software exploit that had been patched, and Equifax failed to update their servers with it. Equifax had been using the open-source </a:t>
            </a:r>
            <a:r>
              <a:rPr lang="en-US" sz="1200" b="0" i="0" u="none" strike="noStrike" kern="1200" dirty="0">
                <a:solidFill>
                  <a:schemeClr val="tx1"/>
                </a:solidFill>
                <a:effectLst/>
                <a:latin typeface="+mn-lt"/>
                <a:ea typeface="+mn-ea"/>
                <a:cs typeface="+mn-cs"/>
                <a:hlinkClick r:id="rId3" tooltip="Apache Struts 2"/>
              </a:rPr>
              <a:t>Apache Struts</a:t>
            </a:r>
            <a:r>
              <a:rPr lang="en-US" sz="1200" b="0" i="0" kern="1200" dirty="0">
                <a:solidFill>
                  <a:schemeClr val="tx1"/>
                </a:solidFill>
                <a:effectLst/>
                <a:latin typeface="+mn-lt"/>
                <a:ea typeface="+mn-ea"/>
                <a:cs typeface="+mn-cs"/>
              </a:rPr>
              <a:t> as its website framework for systems handling credit disputes from consumers. A key security patch for Apache Struts was released on March 7, 2017 after a security exploit was found and all users of the framework were urged to update immediately.</a:t>
            </a:r>
            <a:r>
              <a:rPr lang="en-US" sz="1200" b="0" i="0" u="none" strike="noStrike" kern="1200" baseline="30000" dirty="0">
                <a:solidFill>
                  <a:schemeClr val="tx1"/>
                </a:solidFill>
                <a:effectLst/>
                <a:latin typeface="+mn-lt"/>
                <a:ea typeface="+mn-ea"/>
                <a:cs typeface="+mn-cs"/>
                <a:hlinkClick r:id="rId4"/>
              </a:rPr>
              <a:t>[3]</a:t>
            </a:r>
            <a:r>
              <a:rPr lang="en-US" sz="1200" b="0" i="0" kern="1200" dirty="0">
                <a:solidFill>
                  <a:schemeClr val="tx1"/>
                </a:solidFill>
                <a:effectLst/>
                <a:latin typeface="+mn-lt"/>
                <a:ea typeface="+mn-ea"/>
                <a:cs typeface="+mn-cs"/>
              </a:rPr>
              <a:t> Security experts found an unknown hacking group trying to find websites that had failed to update Struts as early as March 10, 2017 as to find a system to exploit.</a:t>
            </a:r>
            <a:r>
              <a:rPr lang="en-US" sz="1200" b="0" i="0" u="none" strike="noStrike" kern="1200" baseline="30000" dirty="0">
                <a:solidFill>
                  <a:schemeClr val="tx1"/>
                </a:solidFill>
                <a:effectLst/>
                <a:latin typeface="+mn-lt"/>
                <a:ea typeface="+mn-ea"/>
                <a:cs typeface="+mn-cs"/>
                <a:hlinkClick r:id="rId5"/>
              </a:rPr>
              <a:t>[4]</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Equifax data breach</a:t>
            </a:r>
            <a:r>
              <a:rPr lang="en-US" sz="1200" b="0" i="0" kern="1200" dirty="0">
                <a:solidFill>
                  <a:schemeClr val="tx1"/>
                </a:solidFill>
                <a:effectLst/>
                <a:latin typeface="+mn-lt"/>
                <a:ea typeface="+mn-ea"/>
                <a:cs typeface="+mn-cs"/>
              </a:rPr>
              <a:t> occurred between May and July 2017 at the American </a:t>
            </a:r>
            <a:r>
              <a:rPr lang="en-US" sz="1200" b="0" i="0" u="none" strike="noStrike" kern="1200" dirty="0">
                <a:solidFill>
                  <a:schemeClr val="tx1"/>
                </a:solidFill>
                <a:effectLst/>
                <a:latin typeface="+mn-lt"/>
                <a:ea typeface="+mn-ea"/>
                <a:cs typeface="+mn-cs"/>
                <a:hlinkClick r:id="rId6" tooltip="Credit bureau"/>
              </a:rPr>
              <a:t>credit bureau</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tooltip="Equifax"/>
              </a:rPr>
              <a:t>Equifax</a:t>
            </a:r>
            <a:r>
              <a:rPr lang="en-US" sz="1200" b="0" i="0" kern="1200" dirty="0">
                <a:solidFill>
                  <a:schemeClr val="tx1"/>
                </a:solidFill>
                <a:effectLst/>
                <a:latin typeface="+mn-lt"/>
                <a:ea typeface="+mn-ea"/>
                <a:cs typeface="+mn-cs"/>
              </a:rPr>
              <a:t>. Private records of 147.9 million Americans along with 15.2 million British citizens and about 19,000 Canadian citizens were compromised in the breach, making it one of the largest cybercrimes related to identity theft. In a settlement with the </a:t>
            </a:r>
            <a:r>
              <a:rPr lang="en-US" sz="1200" b="0" i="0" u="none" strike="noStrike" kern="1200" dirty="0">
                <a:solidFill>
                  <a:schemeClr val="tx1"/>
                </a:solidFill>
                <a:effectLst/>
                <a:latin typeface="+mn-lt"/>
                <a:ea typeface="+mn-ea"/>
                <a:cs typeface="+mn-cs"/>
                <a:hlinkClick r:id="rId8" tooltip="United States Federal Trade Commission"/>
              </a:rPr>
              <a:t>United States Federal Trade Commission</a:t>
            </a:r>
            <a:r>
              <a:rPr lang="en-US" sz="1200" b="0" i="0" kern="1200" dirty="0">
                <a:solidFill>
                  <a:schemeClr val="tx1"/>
                </a:solidFill>
                <a:effectLst/>
                <a:latin typeface="+mn-lt"/>
                <a:ea typeface="+mn-ea"/>
                <a:cs typeface="+mn-cs"/>
              </a:rPr>
              <a:t>, Equifax offered affected users settlement funds and free credit monitoring.</a:t>
            </a:r>
          </a:p>
          <a:p>
            <a:r>
              <a:rPr lang="en-US" sz="1200" b="0" i="0" kern="1200" dirty="0">
                <a:solidFill>
                  <a:schemeClr val="tx1"/>
                </a:solidFill>
                <a:effectLst/>
                <a:latin typeface="+mn-lt"/>
                <a:ea typeface="+mn-ea"/>
                <a:cs typeface="+mn-cs"/>
              </a:rPr>
              <a:t>In February 2020, the United States government indicted members of China's </a:t>
            </a:r>
            <a:r>
              <a:rPr lang="en-US" sz="1200" b="0" i="0" u="none" strike="noStrike" kern="1200" dirty="0">
                <a:solidFill>
                  <a:schemeClr val="tx1"/>
                </a:solidFill>
                <a:effectLst/>
                <a:latin typeface="+mn-lt"/>
                <a:ea typeface="+mn-ea"/>
                <a:cs typeface="+mn-cs"/>
                <a:hlinkClick r:id="rId9" tooltip="People's Liberation Army"/>
              </a:rPr>
              <a:t>People's Liberation Army</a:t>
            </a:r>
            <a:r>
              <a:rPr lang="en-US" sz="1200" b="0" i="0" kern="1200" dirty="0">
                <a:solidFill>
                  <a:schemeClr val="tx1"/>
                </a:solidFill>
                <a:effectLst/>
                <a:latin typeface="+mn-lt"/>
                <a:ea typeface="+mn-ea"/>
                <a:cs typeface="+mn-cs"/>
              </a:rPr>
              <a:t> for hacking into Equifax and plundering sensitive data as part of a massive heist that also included stealing trade secrets, though the </a:t>
            </a:r>
            <a:r>
              <a:rPr lang="en-US" sz="1200" b="0" i="0" u="none" strike="noStrike" kern="1200" dirty="0">
                <a:solidFill>
                  <a:schemeClr val="tx1"/>
                </a:solidFill>
                <a:effectLst/>
                <a:latin typeface="+mn-lt"/>
                <a:ea typeface="+mn-ea"/>
                <a:cs typeface="+mn-cs"/>
                <a:hlinkClick r:id="rId10" tooltip="Chinese Communist Party"/>
              </a:rPr>
              <a:t>Chinese Communist Party</a:t>
            </a:r>
            <a:r>
              <a:rPr lang="en-US" sz="1200" b="0" i="0" kern="1200" dirty="0">
                <a:solidFill>
                  <a:schemeClr val="tx1"/>
                </a:solidFill>
                <a:effectLst/>
                <a:latin typeface="+mn-lt"/>
                <a:ea typeface="+mn-ea"/>
                <a:cs typeface="+mn-cs"/>
              </a:rPr>
              <a:t> denied these claims.</a:t>
            </a:r>
            <a:r>
              <a:rPr lang="en-US" sz="1200" b="0" i="0" u="none" strike="noStrike" kern="1200" baseline="30000" dirty="0">
                <a:solidFill>
                  <a:schemeClr val="tx1"/>
                </a:solidFill>
                <a:effectLst/>
                <a:latin typeface="+mn-lt"/>
                <a:ea typeface="+mn-ea"/>
                <a:cs typeface="+mn-cs"/>
                <a:hlinkClick r:id="rId11"/>
              </a:rPr>
              <a:t>[1]</a:t>
            </a:r>
            <a:r>
              <a:rPr lang="en-US" sz="1200" b="0" i="0" u="none" strike="noStrike" kern="1200" baseline="30000" dirty="0">
                <a:solidFill>
                  <a:schemeClr val="tx1"/>
                </a:solidFill>
                <a:effectLst/>
                <a:latin typeface="+mn-lt"/>
                <a:ea typeface="+mn-ea"/>
                <a:cs typeface="+mn-cs"/>
                <a:hlinkClick r:id="rId12"/>
              </a:rPr>
              <a:t>[2]</a:t>
            </a:r>
            <a:endParaRPr lang="en-US" sz="1200" b="0" i="0" u="none" strike="noStrike" kern="1200" baseline="300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17</a:t>
            </a:fld>
            <a:endParaRPr lang="en-US"/>
          </a:p>
        </p:txBody>
      </p:sp>
    </p:spTree>
    <p:extLst>
      <p:ext uri="{BB962C8B-B14F-4D97-AF65-F5344CB8AC3E}">
        <p14:creationId xmlns:p14="http://schemas.microsoft.com/office/powerpoint/2010/main" val="69965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300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 July 22, 2019, Equifax agreed to a settlement with the </a:t>
            </a:r>
            <a:r>
              <a:rPr lang="en-US" sz="1200" b="0" i="0" u="none" strike="noStrike" kern="1200" dirty="0">
                <a:solidFill>
                  <a:schemeClr val="tx1"/>
                </a:solidFill>
                <a:effectLst/>
                <a:latin typeface="+mn-lt"/>
                <a:ea typeface="+mn-ea"/>
                <a:cs typeface="+mn-cs"/>
                <a:hlinkClick r:id="rId3" tooltip="Federal Trade Commission"/>
              </a:rPr>
              <a:t>Federal Trade Commission</a:t>
            </a:r>
            <a:r>
              <a:rPr lang="en-US" sz="1200" b="0" i="0" kern="1200" dirty="0">
                <a:solidFill>
                  <a:schemeClr val="tx1"/>
                </a:solidFill>
                <a:effectLst/>
                <a:latin typeface="+mn-lt"/>
                <a:ea typeface="+mn-ea"/>
                <a:cs typeface="+mn-cs"/>
              </a:rPr>
              <a:t> (FTC), CFPB, 48 U.S. states, Washington, D.C., and Puerto Rico to alleviate damages to affected individuals and make organizational changes to avoid similar breaches in the future. The total cost of the settlement included $300 million to a fund for victim compensation, $175 million to the states and territories in the agreement, and $100 million to the CFPB in fines.</a:t>
            </a:r>
            <a:r>
              <a:rPr lang="en-US" sz="1200" b="0" i="0" u="none" strike="noStrike" kern="1200" baseline="30000" dirty="0">
                <a:solidFill>
                  <a:schemeClr val="tx1"/>
                </a:solidFill>
                <a:effectLst/>
                <a:latin typeface="+mn-lt"/>
                <a:ea typeface="+mn-ea"/>
                <a:cs typeface="+mn-cs"/>
                <a:hlinkClick r:id="rId4"/>
              </a:rPr>
              <a:t>[53]</a:t>
            </a:r>
            <a:r>
              <a:rPr lang="en-US" sz="1200" b="0" i="0" kern="1200" dirty="0">
                <a:solidFill>
                  <a:schemeClr val="tx1"/>
                </a:solidFill>
                <a:effectLst/>
                <a:latin typeface="+mn-lt"/>
                <a:ea typeface="+mn-ea"/>
                <a:cs typeface="+mn-cs"/>
              </a:rPr>
              <a:t> In July 2019, the FTC published information on how affected individuals could file a claim against the victim compensation fund using the website </a:t>
            </a:r>
            <a:r>
              <a:rPr lang="en-US" sz="1200" b="0" i="0" u="none" strike="noStrike" kern="1200" dirty="0">
                <a:solidFill>
                  <a:schemeClr val="tx1"/>
                </a:solidFill>
                <a:effectLst/>
                <a:latin typeface="+mn-lt"/>
                <a:ea typeface="+mn-ea"/>
                <a:cs typeface="+mn-cs"/>
                <a:hlinkClick r:id="rId5"/>
              </a:rPr>
              <a:t>EquifaxBreachSettlement.com</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6"/>
              </a:rPr>
              <a:t>[54]</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18</a:t>
            </a:fld>
            <a:endParaRPr lang="en-US"/>
          </a:p>
        </p:txBody>
      </p:sp>
    </p:spTree>
    <p:extLst>
      <p:ext uri="{BB962C8B-B14F-4D97-AF65-F5344CB8AC3E}">
        <p14:creationId xmlns:p14="http://schemas.microsoft.com/office/powerpoint/2010/main" val="202063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517929-4004-2A4B-A9B9-6C42BFAE4953}"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53162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196007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0914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116127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17929-4004-2A4B-A9B9-6C42BFAE4953}"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91999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517929-4004-2A4B-A9B9-6C42BFAE4953}" type="datetimeFigureOut">
              <a:rPr lang="en-US" smtClean="0"/>
              <a:t>1/10/22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331350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517929-4004-2A4B-A9B9-6C42BFAE4953}" type="datetimeFigureOut">
              <a:rPr lang="en-US" smtClean="0"/>
              <a:t>1/10/22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1998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17929-4004-2A4B-A9B9-6C42BFAE4953}" type="datetimeFigureOut">
              <a:rPr lang="en-US" smtClean="0"/>
              <a:t>1/10/22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326037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17929-4004-2A4B-A9B9-6C42BFAE4953}" type="datetimeFigureOut">
              <a:rPr lang="en-US" smtClean="0"/>
              <a:t>1/10/22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70571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3517929-4004-2A4B-A9B9-6C42BFAE4953}" type="datetimeFigureOut">
              <a:rPr lang="en-US" smtClean="0"/>
              <a:t>1/10/22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96209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3517929-4004-2A4B-A9B9-6C42BFAE4953}" type="datetimeFigureOut">
              <a:rPr lang="en-US" smtClean="0"/>
              <a:t>1/10/22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363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517929-4004-2A4B-A9B9-6C42BFAE4953}" type="datetimeFigureOut">
              <a:rPr lang="en-US" smtClean="0"/>
              <a:t>1/10/22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7532D16-D16B-3A49-9D05-DC31142214ED}" type="slidenum">
              <a:rPr lang="en-US" smtClean="0"/>
              <a:t>‹#›</a:t>
            </a:fld>
            <a:endParaRPr lang="en-US"/>
          </a:p>
        </p:txBody>
      </p:sp>
    </p:spTree>
    <p:extLst>
      <p:ext uri="{BB962C8B-B14F-4D97-AF65-F5344CB8AC3E}">
        <p14:creationId xmlns:p14="http://schemas.microsoft.com/office/powerpoint/2010/main" val="52693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Why Cryptosystems Fail (1993-Present)</a:t>
            </a:r>
          </a:p>
        </p:txBody>
      </p:sp>
      <p:sp>
        <p:nvSpPr>
          <p:cNvPr id="3" name="Subtitle 2"/>
          <p:cNvSpPr>
            <a:spLocks noGrp="1"/>
          </p:cNvSpPr>
          <p:nvPr>
            <p:ph type="subTitle" idx="1"/>
          </p:nvPr>
        </p:nvSpPr>
        <p:spPr>
          <a:xfrm>
            <a:off x="2171700" y="2914650"/>
            <a:ext cx="4800600" cy="1227980"/>
          </a:xfrm>
        </p:spPr>
        <p:txBody>
          <a:bodyPr>
            <a:normAutofit fontScale="85000" lnSpcReduction="10000"/>
          </a:bodyPr>
          <a:lstStyle/>
          <a:p>
            <a:r>
              <a:rPr lang="en-US" dirty="0"/>
              <a:t>Security, Privacy, and Consumer Protection</a:t>
            </a:r>
            <a:br>
              <a:rPr lang="en-US" dirty="0"/>
            </a:br>
            <a:br>
              <a:rPr lang="en-US" dirty="0"/>
            </a:br>
            <a:r>
              <a:rPr lang="en-US" dirty="0"/>
              <a:t>Nick Feamster</a:t>
            </a:r>
            <a:br>
              <a:rPr lang="en-US" dirty="0"/>
            </a:br>
            <a:r>
              <a:rPr lang="en-US" dirty="0"/>
              <a:t>University of Chicago</a:t>
            </a:r>
          </a:p>
        </p:txBody>
      </p:sp>
    </p:spTree>
    <p:extLst>
      <p:ext uri="{BB962C8B-B14F-4D97-AF65-F5344CB8AC3E}">
        <p14:creationId xmlns:p14="http://schemas.microsoft.com/office/powerpoint/2010/main" val="209672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a:t>
            </a:r>
          </a:p>
        </p:txBody>
      </p:sp>
      <p:sp>
        <p:nvSpPr>
          <p:cNvPr id="3" name="Content Placeholder 2"/>
          <p:cNvSpPr>
            <a:spLocks noGrp="1"/>
          </p:cNvSpPr>
          <p:nvPr>
            <p:ph idx="1"/>
          </p:nvPr>
        </p:nvSpPr>
        <p:spPr/>
        <p:txBody>
          <a:bodyPr>
            <a:normAutofit/>
          </a:bodyPr>
          <a:lstStyle/>
          <a:p>
            <a:r>
              <a:rPr lang="en-US" sz="2800" dirty="0"/>
              <a:t>Operating procedures often weakest link</a:t>
            </a:r>
          </a:p>
          <a:p>
            <a:r>
              <a:rPr lang="en-US" sz="2800" dirty="0"/>
              <a:t>Suppliers overestimate customers’ level of security design sophistication</a:t>
            </a:r>
          </a:p>
          <a:p>
            <a:r>
              <a:rPr lang="en-US" sz="2800" dirty="0"/>
              <a:t>Security functions implemented at application level often neglected</a:t>
            </a:r>
          </a:p>
        </p:txBody>
      </p:sp>
    </p:spTree>
    <p:extLst>
      <p:ext uri="{BB962C8B-B14F-4D97-AF65-F5344CB8AC3E}">
        <p14:creationId xmlns:p14="http://schemas.microsoft.com/office/powerpoint/2010/main" val="403877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Equipment Vendors</a:t>
            </a:r>
          </a:p>
        </p:txBody>
      </p:sp>
      <p:sp>
        <p:nvSpPr>
          <p:cNvPr id="3" name="Content Placeholder 2"/>
          <p:cNvSpPr>
            <a:spLocks noGrp="1"/>
          </p:cNvSpPr>
          <p:nvPr>
            <p:ph idx="1"/>
          </p:nvPr>
        </p:nvSpPr>
        <p:spPr/>
        <p:txBody>
          <a:bodyPr>
            <a:normAutofit lnSpcReduction="10000"/>
          </a:bodyPr>
          <a:lstStyle/>
          <a:p>
            <a:r>
              <a:rPr lang="en-US" dirty="0"/>
              <a:t>To design products which can be integrated into systems, and thereafter </a:t>
            </a:r>
            <a:r>
              <a:rPr lang="en-US" b="1" dirty="0">
                <a:solidFill>
                  <a:srgbClr val="C00000"/>
                </a:solidFill>
              </a:rPr>
              <a:t>maintained and managed, by computer staff with a realistic level of expertise</a:t>
            </a:r>
            <a:r>
              <a:rPr lang="en-US" b="1" dirty="0"/>
              <a:t> </a:t>
            </a:r>
          </a:p>
          <a:p>
            <a:r>
              <a:rPr lang="en-US" dirty="0"/>
              <a:t>To </a:t>
            </a:r>
            <a:r>
              <a:rPr lang="en-US" b="1" dirty="0">
                <a:solidFill>
                  <a:srgbClr val="C00000"/>
                </a:solidFill>
              </a:rPr>
              <a:t>train and certify the client personnel </a:t>
            </a:r>
            <a:r>
              <a:rPr lang="en-US" dirty="0"/>
              <a:t>who will implement the product into a system, and to provide enough continuing support to ensure that it gets maintained and managed adequately </a:t>
            </a:r>
          </a:p>
          <a:p>
            <a:r>
              <a:rPr lang="en-US" dirty="0"/>
              <a:t>To </a:t>
            </a:r>
            <a:r>
              <a:rPr lang="en-US" b="1" dirty="0">
                <a:solidFill>
                  <a:srgbClr val="C00000"/>
                </a:solidFill>
              </a:rPr>
              <a:t>supply their own trained and bonded personnel </a:t>
            </a:r>
            <a:r>
              <a:rPr lang="en-US" dirty="0"/>
              <a:t>to implement, maintain and manage the system.</a:t>
            </a:r>
          </a:p>
        </p:txBody>
      </p:sp>
    </p:spTree>
    <p:extLst>
      <p:ext uri="{BB962C8B-B14F-4D97-AF65-F5344CB8AC3E}">
        <p14:creationId xmlns:p14="http://schemas.microsoft.com/office/powerpoint/2010/main" val="123139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0275" y="666750"/>
            <a:ext cx="4733925" cy="3810000"/>
          </a:xfrm>
          <a:prstGeom prst="rect">
            <a:avLst/>
          </a:prstGeom>
        </p:spPr>
      </p:pic>
    </p:spTree>
    <p:extLst>
      <p:ext uri="{BB962C8B-B14F-4D97-AF65-F5344CB8AC3E}">
        <p14:creationId xmlns:p14="http://schemas.microsoft.com/office/powerpoint/2010/main" val="168056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a:t>
            </a:r>
          </a:p>
        </p:txBody>
      </p:sp>
      <p:sp>
        <p:nvSpPr>
          <p:cNvPr id="3" name="Content Placeholder 2"/>
          <p:cNvSpPr>
            <a:spLocks noGrp="1"/>
          </p:cNvSpPr>
          <p:nvPr>
            <p:ph idx="1"/>
          </p:nvPr>
        </p:nvSpPr>
        <p:spPr/>
        <p:txBody>
          <a:bodyPr/>
          <a:lstStyle/>
          <a:p>
            <a:r>
              <a:rPr lang="en-US" dirty="0"/>
              <a:t>Should list all possible failure modes.</a:t>
            </a:r>
          </a:p>
          <a:p>
            <a:r>
              <a:rPr lang="en-US" dirty="0"/>
              <a:t>Should make prevention strategies clear.</a:t>
            </a:r>
          </a:p>
          <a:p>
            <a:r>
              <a:rPr lang="en-US" dirty="0"/>
              <a:t>Explain how these strategies are implemented.</a:t>
            </a:r>
          </a:p>
          <a:p>
            <a:r>
              <a:rPr lang="en-US" dirty="0"/>
              <a:t>Test whether the equipment can be operated by people with the level of skill and experience assumed in </a:t>
            </a:r>
            <a:r>
              <a:rPr lang="en-US"/>
              <a:t>the specification.</a:t>
            </a:r>
          </a:p>
        </p:txBody>
      </p:sp>
    </p:spTree>
    <p:extLst>
      <p:ext uri="{BB962C8B-B14F-4D97-AF65-F5344CB8AC3E}">
        <p14:creationId xmlns:p14="http://schemas.microsoft.com/office/powerpoint/2010/main" val="297555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16214" y="2628310"/>
            <a:ext cx="3884786" cy="2515190"/>
          </a:xfrm>
          <a:prstGeom prst="rect">
            <a:avLst/>
          </a:prstGeom>
        </p:spPr>
      </p:pic>
      <p:pic>
        <p:nvPicPr>
          <p:cNvPr id="6" name="Picture 5"/>
          <p:cNvPicPr>
            <a:picLocks noChangeAspect="1"/>
          </p:cNvPicPr>
          <p:nvPr/>
        </p:nvPicPr>
        <p:blipFill>
          <a:blip r:embed="rId3"/>
          <a:stretch>
            <a:fillRect/>
          </a:stretch>
        </p:blipFill>
        <p:spPr>
          <a:xfrm>
            <a:off x="1365887" y="320846"/>
            <a:ext cx="3462606" cy="1857544"/>
          </a:xfrm>
          <a:prstGeom prst="rect">
            <a:avLst/>
          </a:prstGeom>
        </p:spPr>
      </p:pic>
      <p:sp>
        <p:nvSpPr>
          <p:cNvPr id="7" name="TextBox 6"/>
          <p:cNvSpPr txBox="1"/>
          <p:nvPr/>
        </p:nvSpPr>
        <p:spPr>
          <a:xfrm>
            <a:off x="1499086" y="3311782"/>
            <a:ext cx="2617129" cy="923330"/>
          </a:xfrm>
          <a:prstGeom prst="rect">
            <a:avLst/>
          </a:prstGeom>
          <a:noFill/>
        </p:spPr>
        <p:txBody>
          <a:bodyPr wrap="square" rtlCol="0">
            <a:spAutoFit/>
          </a:bodyPr>
          <a:lstStyle/>
          <a:p>
            <a:pPr marL="214313" indent="-214313">
              <a:buFont typeface="Arial"/>
              <a:buChar char="•"/>
            </a:pPr>
            <a:r>
              <a:rPr lang="en-US" dirty="0"/>
              <a:t>Redundant interlocks</a:t>
            </a:r>
          </a:p>
          <a:p>
            <a:pPr marL="214313" indent="-214313">
              <a:buFont typeface="Arial"/>
              <a:buChar char="•"/>
            </a:pPr>
            <a:r>
              <a:rPr lang="en-US" dirty="0"/>
              <a:t>Formal verification</a:t>
            </a:r>
          </a:p>
          <a:p>
            <a:pPr marL="214313" indent="-214313">
              <a:buFont typeface="Arial"/>
              <a:buChar char="•"/>
            </a:pPr>
            <a:r>
              <a:rPr lang="en-US" dirty="0"/>
              <a:t>System in control</a:t>
            </a:r>
          </a:p>
        </p:txBody>
      </p:sp>
      <p:sp>
        <p:nvSpPr>
          <p:cNvPr id="8" name="TextBox 7"/>
          <p:cNvSpPr txBox="1"/>
          <p:nvPr/>
        </p:nvSpPr>
        <p:spPr>
          <a:xfrm>
            <a:off x="5051048" y="773095"/>
            <a:ext cx="2830886" cy="923330"/>
          </a:xfrm>
          <a:prstGeom prst="rect">
            <a:avLst/>
          </a:prstGeom>
          <a:noFill/>
        </p:spPr>
        <p:txBody>
          <a:bodyPr wrap="square" rtlCol="0">
            <a:spAutoFit/>
          </a:bodyPr>
          <a:lstStyle/>
          <a:p>
            <a:pPr marL="214313" indent="-214313">
              <a:buFont typeface="Arial"/>
              <a:buChar char="•"/>
            </a:pPr>
            <a:r>
              <a:rPr lang="en-US" dirty="0"/>
              <a:t>Constant feedback</a:t>
            </a:r>
          </a:p>
          <a:p>
            <a:pPr marL="214313" indent="-214313">
              <a:buFont typeface="Arial"/>
              <a:buChar char="•"/>
            </a:pPr>
            <a:r>
              <a:rPr lang="en-US" dirty="0"/>
              <a:t>Incremental improvement</a:t>
            </a:r>
          </a:p>
          <a:p>
            <a:pPr marL="214313" indent="-214313">
              <a:buFont typeface="Arial"/>
              <a:buChar char="•"/>
            </a:pPr>
            <a:r>
              <a:rPr lang="en-US" dirty="0"/>
              <a:t>Pilot in control</a:t>
            </a:r>
          </a:p>
        </p:txBody>
      </p:sp>
    </p:spTree>
    <p:extLst>
      <p:ext uri="{BB962C8B-B14F-4D97-AF65-F5344CB8AC3E}">
        <p14:creationId xmlns:p14="http://schemas.microsoft.com/office/powerpoint/2010/main" val="209816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7875" y="0"/>
            <a:ext cx="5030249" cy="5143500"/>
          </a:xfrm>
          <a:prstGeom prst="rect">
            <a:avLst/>
          </a:prstGeom>
        </p:spPr>
      </p:pic>
    </p:spTree>
    <p:extLst>
      <p:ext uri="{BB962C8B-B14F-4D97-AF65-F5344CB8AC3E}">
        <p14:creationId xmlns:p14="http://schemas.microsoft.com/office/powerpoint/2010/main" val="393205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551CC3-80C4-0E4F-9BDA-C7E1CFC6BC1F}"/>
              </a:ext>
            </a:extLst>
          </p:cNvPr>
          <p:cNvPicPr>
            <a:picLocks noChangeAspect="1"/>
          </p:cNvPicPr>
          <p:nvPr/>
        </p:nvPicPr>
        <p:blipFill>
          <a:blip r:embed="rId2"/>
          <a:stretch>
            <a:fillRect/>
          </a:stretch>
        </p:blipFill>
        <p:spPr>
          <a:xfrm>
            <a:off x="1416050" y="971550"/>
            <a:ext cx="6311900" cy="3200400"/>
          </a:xfrm>
          <a:prstGeom prst="rect">
            <a:avLst/>
          </a:prstGeom>
        </p:spPr>
      </p:pic>
    </p:spTree>
    <p:extLst>
      <p:ext uri="{BB962C8B-B14F-4D97-AF65-F5344CB8AC3E}">
        <p14:creationId xmlns:p14="http://schemas.microsoft.com/office/powerpoint/2010/main" val="60492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B22A51-88FF-2845-9449-BFB38BECA1AB}"/>
              </a:ext>
            </a:extLst>
          </p:cNvPr>
          <p:cNvPicPr>
            <a:picLocks noChangeAspect="1"/>
          </p:cNvPicPr>
          <p:nvPr/>
        </p:nvPicPr>
        <p:blipFill>
          <a:blip r:embed="rId3"/>
          <a:stretch>
            <a:fillRect/>
          </a:stretch>
        </p:blipFill>
        <p:spPr>
          <a:xfrm>
            <a:off x="0" y="83312"/>
            <a:ext cx="5080000" cy="1282700"/>
          </a:xfrm>
          <a:prstGeom prst="rect">
            <a:avLst/>
          </a:prstGeom>
        </p:spPr>
      </p:pic>
      <p:pic>
        <p:nvPicPr>
          <p:cNvPr id="3" name="Picture 2">
            <a:extLst>
              <a:ext uri="{FF2B5EF4-FFF2-40B4-BE49-F238E27FC236}">
                <a16:creationId xmlns:a16="http://schemas.microsoft.com/office/drawing/2014/main" id="{DBD69DD3-04FE-9549-820A-A338A20DDE18}"/>
              </a:ext>
            </a:extLst>
          </p:cNvPr>
          <p:cNvPicPr>
            <a:picLocks noChangeAspect="1"/>
          </p:cNvPicPr>
          <p:nvPr/>
        </p:nvPicPr>
        <p:blipFill>
          <a:blip r:embed="rId4"/>
          <a:stretch>
            <a:fillRect/>
          </a:stretch>
        </p:blipFill>
        <p:spPr>
          <a:xfrm>
            <a:off x="1842262" y="1366012"/>
            <a:ext cx="4965700" cy="3454400"/>
          </a:xfrm>
          <a:prstGeom prst="rect">
            <a:avLst/>
          </a:prstGeom>
        </p:spPr>
      </p:pic>
    </p:spTree>
    <p:extLst>
      <p:ext uri="{BB962C8B-B14F-4D97-AF65-F5344CB8AC3E}">
        <p14:creationId xmlns:p14="http://schemas.microsoft.com/office/powerpoint/2010/main" val="198297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08901C-40A2-264B-8940-F539EDAC76F4}"/>
              </a:ext>
            </a:extLst>
          </p:cNvPr>
          <p:cNvPicPr>
            <a:picLocks noChangeAspect="1"/>
          </p:cNvPicPr>
          <p:nvPr/>
        </p:nvPicPr>
        <p:blipFill>
          <a:blip r:embed="rId3"/>
          <a:stretch>
            <a:fillRect/>
          </a:stretch>
        </p:blipFill>
        <p:spPr>
          <a:xfrm>
            <a:off x="2343150" y="909828"/>
            <a:ext cx="4457700" cy="4000500"/>
          </a:xfrm>
          <a:prstGeom prst="rect">
            <a:avLst/>
          </a:prstGeom>
        </p:spPr>
      </p:pic>
      <p:pic>
        <p:nvPicPr>
          <p:cNvPr id="3" name="Picture 2">
            <a:extLst>
              <a:ext uri="{FF2B5EF4-FFF2-40B4-BE49-F238E27FC236}">
                <a16:creationId xmlns:a16="http://schemas.microsoft.com/office/drawing/2014/main" id="{6E5C4518-D999-724D-AFB2-D5DD6DAE11E9}"/>
              </a:ext>
            </a:extLst>
          </p:cNvPr>
          <p:cNvPicPr>
            <a:picLocks noChangeAspect="1"/>
          </p:cNvPicPr>
          <p:nvPr/>
        </p:nvPicPr>
        <p:blipFill>
          <a:blip r:embed="rId4"/>
          <a:stretch>
            <a:fillRect/>
          </a:stretch>
        </p:blipFill>
        <p:spPr>
          <a:xfrm>
            <a:off x="2343150" y="136398"/>
            <a:ext cx="3251200" cy="609600"/>
          </a:xfrm>
          <a:prstGeom prst="rect">
            <a:avLst/>
          </a:prstGeom>
        </p:spPr>
      </p:pic>
    </p:spTree>
    <p:extLst>
      <p:ext uri="{BB962C8B-B14F-4D97-AF65-F5344CB8AC3E}">
        <p14:creationId xmlns:p14="http://schemas.microsoft.com/office/powerpoint/2010/main" val="284793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3A29EB-9E56-564E-89A5-7053506A9F31}"/>
              </a:ext>
            </a:extLst>
          </p:cNvPr>
          <p:cNvPicPr>
            <a:picLocks noChangeAspect="1"/>
          </p:cNvPicPr>
          <p:nvPr/>
        </p:nvPicPr>
        <p:blipFill>
          <a:blip r:embed="rId2"/>
          <a:stretch>
            <a:fillRect/>
          </a:stretch>
        </p:blipFill>
        <p:spPr>
          <a:xfrm>
            <a:off x="4982842" y="0"/>
            <a:ext cx="4161158" cy="5143500"/>
          </a:xfrm>
          <a:prstGeom prst="rect">
            <a:avLst/>
          </a:prstGeom>
        </p:spPr>
      </p:pic>
      <p:pic>
        <p:nvPicPr>
          <p:cNvPr id="3" name="Picture 2">
            <a:extLst>
              <a:ext uri="{FF2B5EF4-FFF2-40B4-BE49-F238E27FC236}">
                <a16:creationId xmlns:a16="http://schemas.microsoft.com/office/drawing/2014/main" id="{CD8F5726-C115-5840-9F9F-9D91D208241E}"/>
              </a:ext>
            </a:extLst>
          </p:cNvPr>
          <p:cNvPicPr>
            <a:picLocks noChangeAspect="1"/>
          </p:cNvPicPr>
          <p:nvPr/>
        </p:nvPicPr>
        <p:blipFill>
          <a:blip r:embed="rId3"/>
          <a:stretch>
            <a:fillRect/>
          </a:stretch>
        </p:blipFill>
        <p:spPr>
          <a:xfrm>
            <a:off x="81534" y="0"/>
            <a:ext cx="4610100" cy="3937000"/>
          </a:xfrm>
          <a:prstGeom prst="rect">
            <a:avLst/>
          </a:prstGeom>
        </p:spPr>
      </p:pic>
    </p:spTree>
    <p:extLst>
      <p:ext uri="{BB962C8B-B14F-4D97-AF65-F5344CB8AC3E}">
        <p14:creationId xmlns:p14="http://schemas.microsoft.com/office/powerpoint/2010/main" val="156452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B838E0-162F-344C-A643-5184119F2813}"/>
              </a:ext>
            </a:extLst>
          </p:cNvPr>
          <p:cNvPicPr>
            <a:picLocks noChangeAspect="1"/>
          </p:cNvPicPr>
          <p:nvPr/>
        </p:nvPicPr>
        <p:blipFill>
          <a:blip r:embed="rId3"/>
          <a:stretch>
            <a:fillRect/>
          </a:stretch>
        </p:blipFill>
        <p:spPr>
          <a:xfrm>
            <a:off x="2711704" y="392683"/>
            <a:ext cx="3460496" cy="4175887"/>
          </a:xfrm>
          <a:prstGeom prst="rect">
            <a:avLst/>
          </a:prstGeom>
        </p:spPr>
      </p:pic>
    </p:spTree>
    <p:extLst>
      <p:ext uri="{BB962C8B-B14F-4D97-AF65-F5344CB8AC3E}">
        <p14:creationId xmlns:p14="http://schemas.microsoft.com/office/powerpoint/2010/main" val="237139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FA2C23-DA9A-C346-9876-07B113B81D89}"/>
              </a:ext>
            </a:extLst>
          </p:cNvPr>
          <p:cNvPicPr>
            <a:picLocks noChangeAspect="1"/>
          </p:cNvPicPr>
          <p:nvPr/>
        </p:nvPicPr>
        <p:blipFill>
          <a:blip r:embed="rId2"/>
          <a:stretch>
            <a:fillRect/>
          </a:stretch>
        </p:blipFill>
        <p:spPr>
          <a:xfrm>
            <a:off x="1581374" y="1431421"/>
            <a:ext cx="5742342" cy="3465847"/>
          </a:xfrm>
          <a:prstGeom prst="rect">
            <a:avLst/>
          </a:prstGeom>
        </p:spPr>
      </p:pic>
      <p:sp>
        <p:nvSpPr>
          <p:cNvPr id="3" name="Title 2">
            <a:extLst>
              <a:ext uri="{FF2B5EF4-FFF2-40B4-BE49-F238E27FC236}">
                <a16:creationId xmlns:a16="http://schemas.microsoft.com/office/drawing/2014/main" id="{C2CD9FD3-B6FE-AB4F-BB86-8114814CF990}"/>
              </a:ext>
            </a:extLst>
          </p:cNvPr>
          <p:cNvSpPr>
            <a:spLocks noGrp="1"/>
          </p:cNvSpPr>
          <p:nvPr>
            <p:ph type="title"/>
          </p:nvPr>
        </p:nvSpPr>
        <p:spPr/>
        <p:txBody>
          <a:bodyPr/>
          <a:lstStyle/>
          <a:p>
            <a:r>
              <a:rPr lang="en-US" dirty="0"/>
              <a:t>Food for Thought: IDPH </a:t>
            </a:r>
            <a:r>
              <a:rPr lang="en-US"/>
              <a:t>Identity Verification…</a:t>
            </a:r>
          </a:p>
        </p:txBody>
      </p:sp>
    </p:spTree>
    <p:extLst>
      <p:ext uri="{BB962C8B-B14F-4D97-AF65-F5344CB8AC3E}">
        <p14:creationId xmlns:p14="http://schemas.microsoft.com/office/powerpoint/2010/main" val="324712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60C7F-F9E3-DD46-94AF-1DDC9F7EDAA0}"/>
              </a:ext>
            </a:extLst>
          </p:cNvPr>
          <p:cNvPicPr>
            <a:picLocks noChangeAspect="1"/>
          </p:cNvPicPr>
          <p:nvPr/>
        </p:nvPicPr>
        <p:blipFill>
          <a:blip r:embed="rId3"/>
          <a:stretch>
            <a:fillRect/>
          </a:stretch>
        </p:blipFill>
        <p:spPr>
          <a:xfrm>
            <a:off x="3929380" y="431800"/>
            <a:ext cx="4521200" cy="4279900"/>
          </a:xfrm>
          <a:prstGeom prst="rect">
            <a:avLst/>
          </a:prstGeom>
        </p:spPr>
      </p:pic>
      <p:pic>
        <p:nvPicPr>
          <p:cNvPr id="6" name="Picture 5">
            <a:extLst>
              <a:ext uri="{FF2B5EF4-FFF2-40B4-BE49-F238E27FC236}">
                <a16:creationId xmlns:a16="http://schemas.microsoft.com/office/drawing/2014/main" id="{4499A07A-084B-2A49-807E-0F46A7C364F1}"/>
              </a:ext>
            </a:extLst>
          </p:cNvPr>
          <p:cNvPicPr>
            <a:picLocks noChangeAspect="1"/>
          </p:cNvPicPr>
          <p:nvPr/>
        </p:nvPicPr>
        <p:blipFill>
          <a:blip r:embed="rId4"/>
          <a:stretch>
            <a:fillRect/>
          </a:stretch>
        </p:blipFill>
        <p:spPr>
          <a:xfrm>
            <a:off x="327152" y="431800"/>
            <a:ext cx="3238500" cy="660400"/>
          </a:xfrm>
          <a:prstGeom prst="rect">
            <a:avLst/>
          </a:prstGeom>
        </p:spPr>
      </p:pic>
      <p:pic>
        <p:nvPicPr>
          <p:cNvPr id="7" name="Picture 6">
            <a:extLst>
              <a:ext uri="{FF2B5EF4-FFF2-40B4-BE49-F238E27FC236}">
                <a16:creationId xmlns:a16="http://schemas.microsoft.com/office/drawing/2014/main" id="{62211CCA-F301-6F44-B37D-C9C4EE8C8E25}"/>
              </a:ext>
            </a:extLst>
          </p:cNvPr>
          <p:cNvPicPr>
            <a:picLocks noChangeAspect="1"/>
          </p:cNvPicPr>
          <p:nvPr/>
        </p:nvPicPr>
        <p:blipFill>
          <a:blip r:embed="rId5"/>
          <a:stretch>
            <a:fillRect/>
          </a:stretch>
        </p:blipFill>
        <p:spPr>
          <a:xfrm>
            <a:off x="165100" y="2992374"/>
            <a:ext cx="4406900" cy="1371600"/>
          </a:xfrm>
          <a:prstGeom prst="rect">
            <a:avLst/>
          </a:prstGeom>
        </p:spPr>
      </p:pic>
      <p:pic>
        <p:nvPicPr>
          <p:cNvPr id="8" name="Picture 7">
            <a:extLst>
              <a:ext uri="{FF2B5EF4-FFF2-40B4-BE49-F238E27FC236}">
                <a16:creationId xmlns:a16="http://schemas.microsoft.com/office/drawing/2014/main" id="{A8DF8214-74CB-CF4B-AC0B-75E289DA1088}"/>
              </a:ext>
            </a:extLst>
          </p:cNvPr>
          <p:cNvPicPr>
            <a:picLocks noChangeAspect="1"/>
          </p:cNvPicPr>
          <p:nvPr/>
        </p:nvPicPr>
        <p:blipFill>
          <a:blip r:embed="rId6"/>
          <a:stretch>
            <a:fillRect/>
          </a:stretch>
        </p:blipFill>
        <p:spPr>
          <a:xfrm>
            <a:off x="428752" y="1499108"/>
            <a:ext cx="3860800" cy="1358900"/>
          </a:xfrm>
          <a:prstGeom prst="rect">
            <a:avLst/>
          </a:prstGeom>
        </p:spPr>
      </p:pic>
    </p:spTree>
    <p:extLst>
      <p:ext uri="{BB962C8B-B14F-4D97-AF65-F5344CB8AC3E}">
        <p14:creationId xmlns:p14="http://schemas.microsoft.com/office/powerpoint/2010/main" val="313759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Differences Between Cryptology and Other Forms of Engineering</a:t>
            </a:r>
          </a:p>
        </p:txBody>
      </p:sp>
      <p:sp>
        <p:nvSpPr>
          <p:cNvPr id="3" name="Content Placeholder 2"/>
          <p:cNvSpPr>
            <a:spLocks noGrp="1"/>
          </p:cNvSpPr>
          <p:nvPr>
            <p:ph idx="1"/>
          </p:nvPr>
        </p:nvSpPr>
        <p:spPr>
          <a:xfrm>
            <a:off x="457200" y="1543049"/>
            <a:ext cx="8229600" cy="3394472"/>
          </a:xfrm>
        </p:spPr>
        <p:txBody>
          <a:bodyPr/>
          <a:lstStyle/>
          <a:p>
            <a:r>
              <a:rPr lang="en-US" dirty="0"/>
              <a:t>In contrast, hard to get public feedback about how cryptosystems fail.</a:t>
            </a:r>
          </a:p>
          <a:p>
            <a:endParaRPr lang="en-US" dirty="0"/>
          </a:p>
          <a:p>
            <a:r>
              <a:rPr lang="en-US" dirty="0"/>
              <a:t>Hence, the same mistakes are made repeatedly.</a:t>
            </a:r>
          </a:p>
          <a:p>
            <a:endParaRPr lang="en-US" dirty="0"/>
          </a:p>
          <a:p>
            <a:r>
              <a:rPr lang="en-US" dirty="0"/>
              <a:t>Cryptosystem designers are at a disadvantage.</a:t>
            </a:r>
          </a:p>
        </p:txBody>
      </p:sp>
    </p:spTree>
    <p:extLst>
      <p:ext uri="{BB962C8B-B14F-4D97-AF65-F5344CB8AC3E}">
        <p14:creationId xmlns:p14="http://schemas.microsoft.com/office/powerpoint/2010/main" val="129714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Banking and ATMs</a:t>
            </a:r>
          </a:p>
        </p:txBody>
      </p:sp>
      <p:sp>
        <p:nvSpPr>
          <p:cNvPr id="3" name="Content Placeholder 2"/>
          <p:cNvSpPr>
            <a:spLocks noGrp="1"/>
          </p:cNvSpPr>
          <p:nvPr>
            <p:ph idx="1"/>
          </p:nvPr>
        </p:nvSpPr>
        <p:spPr/>
        <p:txBody>
          <a:bodyPr/>
          <a:lstStyle/>
          <a:p>
            <a:r>
              <a:rPr lang="en-US" dirty="0"/>
              <a:t>Banks carry risks of new technology in the US.</a:t>
            </a:r>
          </a:p>
          <a:p>
            <a:pPr lvl="1"/>
            <a:r>
              <a:rPr lang="en-US" dirty="0"/>
              <a:t>In the UK, not so…</a:t>
            </a:r>
          </a:p>
          <a:p>
            <a:pPr lvl="1"/>
            <a:r>
              <a:rPr lang="en-US" dirty="0"/>
              <a:t>Court cases resulted…</a:t>
            </a:r>
          </a:p>
          <a:p>
            <a:pPr lvl="1"/>
            <a:endParaRPr lang="en-US" dirty="0"/>
          </a:p>
          <a:p>
            <a:r>
              <a:rPr lang="en-US" dirty="0"/>
              <a:t>Study of ATM failures.</a:t>
            </a:r>
          </a:p>
        </p:txBody>
      </p:sp>
    </p:spTree>
    <p:extLst>
      <p:ext uri="{BB962C8B-B14F-4D97-AF65-F5344CB8AC3E}">
        <p14:creationId xmlns:p14="http://schemas.microsoft.com/office/powerpoint/2010/main" val="191377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ATM Fraud Takes Place</a:t>
            </a:r>
          </a:p>
        </p:txBody>
      </p:sp>
      <p:sp>
        <p:nvSpPr>
          <p:cNvPr id="3" name="Content Placeholder 2"/>
          <p:cNvSpPr>
            <a:spLocks noGrp="1"/>
          </p:cNvSpPr>
          <p:nvPr>
            <p:ph idx="1"/>
          </p:nvPr>
        </p:nvSpPr>
        <p:spPr/>
        <p:txBody>
          <a:bodyPr>
            <a:normAutofit lnSpcReduction="10000"/>
          </a:bodyPr>
          <a:lstStyle/>
          <a:p>
            <a:r>
              <a:rPr lang="en-US" dirty="0"/>
              <a:t>Insider attacks</a:t>
            </a:r>
          </a:p>
          <a:p>
            <a:pPr lvl="1"/>
            <a:r>
              <a:rPr lang="en-US" dirty="0"/>
              <a:t>Bank clerk who issued extra card.</a:t>
            </a:r>
          </a:p>
          <a:p>
            <a:pPr lvl="1"/>
            <a:r>
              <a:rPr lang="en-US" dirty="0"/>
              <a:t>Complaints stonewalled.</a:t>
            </a:r>
            <a:br>
              <a:rPr lang="en-US" dirty="0"/>
            </a:br>
            <a:endParaRPr lang="en-US" dirty="0"/>
          </a:p>
          <a:p>
            <a:r>
              <a:rPr lang="en-US" dirty="0"/>
              <a:t>Outsiders</a:t>
            </a:r>
          </a:p>
          <a:p>
            <a:pPr lvl="1"/>
            <a:r>
              <a:rPr lang="en-US" dirty="0"/>
              <a:t>Observe PINs, copy account numbers to blank cards, …</a:t>
            </a:r>
          </a:p>
          <a:p>
            <a:pPr lvl="1"/>
            <a:r>
              <a:rPr lang="en-US" dirty="0"/>
              <a:t>Replay attack of “pay” response from bank to ATM. (Jackpotting)</a:t>
            </a:r>
          </a:p>
          <a:p>
            <a:pPr lvl="1"/>
            <a:r>
              <a:rPr lang="en-US" dirty="0"/>
              <a:t>Insertion of telephone card.</a:t>
            </a:r>
          </a:p>
          <a:p>
            <a:pPr lvl="1"/>
            <a:r>
              <a:rPr lang="en-US" dirty="0"/>
              <a:t>False terminals</a:t>
            </a:r>
          </a:p>
          <a:p>
            <a:endParaRPr lang="en-US" dirty="0"/>
          </a:p>
        </p:txBody>
      </p:sp>
    </p:spTree>
    <p:extLst>
      <p:ext uri="{BB962C8B-B14F-4D97-AF65-F5344CB8AC3E}">
        <p14:creationId xmlns:p14="http://schemas.microsoft.com/office/powerpoint/2010/main" val="10351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D27191-154C-A447-9AE2-41981336C793}"/>
              </a:ext>
            </a:extLst>
          </p:cNvPr>
          <p:cNvPicPr>
            <a:picLocks noChangeAspect="1"/>
          </p:cNvPicPr>
          <p:nvPr/>
        </p:nvPicPr>
        <p:blipFill>
          <a:blip r:embed="rId2"/>
          <a:stretch>
            <a:fillRect/>
          </a:stretch>
        </p:blipFill>
        <p:spPr>
          <a:xfrm>
            <a:off x="548564" y="0"/>
            <a:ext cx="8283464" cy="6266001"/>
          </a:xfrm>
          <a:prstGeom prst="rect">
            <a:avLst/>
          </a:prstGeom>
        </p:spPr>
      </p:pic>
    </p:spTree>
    <p:extLst>
      <p:ext uri="{BB962C8B-B14F-4D97-AF65-F5344CB8AC3E}">
        <p14:creationId xmlns:p14="http://schemas.microsoft.com/office/powerpoint/2010/main" val="124423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833"/>
            <a:ext cx="8229600" cy="857250"/>
          </a:xfrm>
        </p:spPr>
        <p:txBody>
          <a:bodyPr/>
          <a:lstStyle/>
          <a:p>
            <a:r>
              <a:rPr lang="en-US" dirty="0"/>
              <a:t>How ATM Fraud Takes Place</a:t>
            </a:r>
          </a:p>
        </p:txBody>
      </p:sp>
      <p:sp>
        <p:nvSpPr>
          <p:cNvPr id="3" name="Content Placeholder 2"/>
          <p:cNvSpPr>
            <a:spLocks noGrp="1"/>
          </p:cNvSpPr>
          <p:nvPr>
            <p:ph idx="1"/>
          </p:nvPr>
        </p:nvSpPr>
        <p:spPr>
          <a:xfrm>
            <a:off x="1485900" y="1200151"/>
            <a:ext cx="6172200" cy="1559669"/>
          </a:xfrm>
        </p:spPr>
        <p:txBody>
          <a:bodyPr>
            <a:noAutofit/>
          </a:bodyPr>
          <a:lstStyle/>
          <a:p>
            <a:r>
              <a:rPr lang="en-US" dirty="0"/>
              <a:t>PINs</a:t>
            </a:r>
          </a:p>
          <a:p>
            <a:pPr lvl="1"/>
            <a:r>
              <a:rPr lang="en-US" sz="2400" dirty="0"/>
              <a:t>Checksums reducing entropy</a:t>
            </a:r>
          </a:p>
          <a:p>
            <a:pPr lvl="1"/>
            <a:r>
              <a:rPr lang="en-US" sz="2400" dirty="0"/>
              <a:t>Issuing same PIN to all customers</a:t>
            </a:r>
          </a:p>
          <a:p>
            <a:pPr lvl="1"/>
            <a:r>
              <a:rPr lang="en-US" sz="2400" dirty="0"/>
              <a:t>Writing PIN down</a:t>
            </a:r>
          </a:p>
          <a:p>
            <a:pPr lvl="1"/>
            <a:r>
              <a:rPr lang="en-US" sz="2400" dirty="0"/>
              <a:t>…</a:t>
            </a:r>
          </a:p>
          <a:p>
            <a:r>
              <a:rPr lang="en-US" dirty="0"/>
              <a:t>Bogus ATMs</a:t>
            </a:r>
          </a:p>
        </p:txBody>
      </p:sp>
      <p:pic>
        <p:nvPicPr>
          <p:cNvPr id="4" name="Picture 3"/>
          <p:cNvPicPr>
            <a:picLocks noChangeAspect="1"/>
          </p:cNvPicPr>
          <p:nvPr/>
        </p:nvPicPr>
        <p:blipFill>
          <a:blip r:embed="rId2"/>
          <a:stretch>
            <a:fillRect/>
          </a:stretch>
        </p:blipFill>
        <p:spPr>
          <a:xfrm>
            <a:off x="4416105" y="3127551"/>
            <a:ext cx="3543300" cy="1266825"/>
          </a:xfrm>
          <a:prstGeom prst="rect">
            <a:avLst/>
          </a:prstGeom>
        </p:spPr>
      </p:pic>
    </p:spTree>
    <p:extLst>
      <p:ext uri="{BB962C8B-B14F-4D97-AF65-F5344CB8AC3E}">
        <p14:creationId xmlns:p14="http://schemas.microsoft.com/office/powerpoint/2010/main" val="354550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Sophisticated Attacks</a:t>
            </a:r>
          </a:p>
        </p:txBody>
      </p:sp>
      <p:sp>
        <p:nvSpPr>
          <p:cNvPr id="3" name="Content Placeholder 2"/>
          <p:cNvSpPr>
            <a:spLocks noGrp="1"/>
          </p:cNvSpPr>
          <p:nvPr>
            <p:ph idx="1"/>
          </p:nvPr>
        </p:nvSpPr>
        <p:spPr>
          <a:xfrm>
            <a:off x="457200" y="2934587"/>
            <a:ext cx="8229600" cy="1825471"/>
          </a:xfrm>
        </p:spPr>
        <p:txBody>
          <a:bodyPr>
            <a:noAutofit/>
          </a:bodyPr>
          <a:lstStyle/>
          <a:p>
            <a:r>
              <a:rPr lang="en-US" dirty="0"/>
              <a:t>PIN Derived from account number.</a:t>
            </a:r>
          </a:p>
          <a:p>
            <a:r>
              <a:rPr lang="en-US" dirty="0"/>
              <a:t>Problems</a:t>
            </a:r>
          </a:p>
          <a:p>
            <a:pPr lvl="1"/>
            <a:r>
              <a:rPr lang="en-US" sz="2400" dirty="0"/>
              <a:t>PIN key must be kept secret. (Yet, it must be distributed.)</a:t>
            </a:r>
          </a:p>
          <a:p>
            <a:pPr lvl="1"/>
            <a:r>
              <a:rPr lang="en-US" sz="2400" dirty="0"/>
              <a:t>Key must be available for use at all times.</a:t>
            </a:r>
          </a:p>
          <a:p>
            <a:pPr lvl="1"/>
            <a:r>
              <a:rPr lang="en-US" sz="2400" dirty="0"/>
              <a:t>Poor software implementations and sloppy operating procedures (open files, sharing).</a:t>
            </a:r>
          </a:p>
          <a:p>
            <a:pPr lvl="1"/>
            <a:endParaRPr lang="en-US" sz="2400" dirty="0"/>
          </a:p>
        </p:txBody>
      </p:sp>
      <p:pic>
        <p:nvPicPr>
          <p:cNvPr id="4" name="Picture 3"/>
          <p:cNvPicPr>
            <a:picLocks noChangeAspect="1"/>
          </p:cNvPicPr>
          <p:nvPr/>
        </p:nvPicPr>
        <p:blipFill>
          <a:blip r:embed="rId2"/>
          <a:stretch>
            <a:fillRect/>
          </a:stretch>
        </p:blipFill>
        <p:spPr>
          <a:xfrm>
            <a:off x="2177123" y="1063229"/>
            <a:ext cx="4362450" cy="1724025"/>
          </a:xfrm>
          <a:prstGeom prst="rect">
            <a:avLst/>
          </a:prstGeom>
        </p:spPr>
      </p:pic>
    </p:spTree>
    <p:extLst>
      <p:ext uri="{BB962C8B-B14F-4D97-AF65-F5344CB8AC3E}">
        <p14:creationId xmlns:p14="http://schemas.microsoft.com/office/powerpoint/2010/main" val="402264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4020</TotalTime>
  <Words>836</Words>
  <Application>Microsoft Macintosh PowerPoint</Application>
  <PresentationFormat>On-screen Show (16:9)</PresentationFormat>
  <Paragraphs>68</Paragraphs>
  <Slides>20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Why Cryptosystems Fail (1993-Present)</vt:lpstr>
      <vt:lpstr>PowerPoint Presentation</vt:lpstr>
      <vt:lpstr>PowerPoint Presentation</vt:lpstr>
      <vt:lpstr>Differences Between Cryptology and Other Forms of Engineering</vt:lpstr>
      <vt:lpstr>Case Study: Banking and ATMs</vt:lpstr>
      <vt:lpstr>How ATM Fraud Takes Place</vt:lpstr>
      <vt:lpstr>PowerPoint Presentation</vt:lpstr>
      <vt:lpstr>How ATM Fraud Takes Place</vt:lpstr>
      <vt:lpstr>More Sophisticated Attacks</vt:lpstr>
      <vt:lpstr>Takeaways</vt:lpstr>
      <vt:lpstr>Options for Equipment Vendors</vt:lpstr>
      <vt:lpstr>PowerPoint Presentation</vt:lpstr>
      <vt:lpstr>Specifications</vt:lpstr>
      <vt:lpstr>PowerPoint Presentation</vt:lpstr>
      <vt:lpstr>PowerPoint Presentation</vt:lpstr>
      <vt:lpstr>PowerPoint Presentation</vt:lpstr>
      <vt:lpstr>PowerPoint Presentation</vt:lpstr>
      <vt:lpstr>PowerPoint Presentation</vt:lpstr>
      <vt:lpstr>PowerPoint Presentation</vt:lpstr>
      <vt:lpstr>Food for Thought: IDPH Identity Verification…</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Cryptosystems Fail COS 432: Information Security</dc:title>
  <dc:creator>Nick Feamster</dc:creator>
  <cp:lastModifiedBy>Nick Feamster</cp:lastModifiedBy>
  <cp:revision>28</cp:revision>
  <dcterms:created xsi:type="dcterms:W3CDTF">2016-09-19T12:27:13Z</dcterms:created>
  <dcterms:modified xsi:type="dcterms:W3CDTF">2022-01-10T22:25:05Z</dcterms:modified>
</cp:coreProperties>
</file>