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506" r:id="rId2"/>
    <p:sldId id="441" r:id="rId3"/>
    <p:sldId id="442" r:id="rId4"/>
    <p:sldId id="443" r:id="rId5"/>
    <p:sldId id="571" r:id="rId6"/>
    <p:sldId id="564" r:id="rId7"/>
    <p:sldId id="451" r:id="rId8"/>
    <p:sldId id="444" r:id="rId9"/>
    <p:sldId id="445" r:id="rId10"/>
    <p:sldId id="460" r:id="rId11"/>
    <p:sldId id="449" r:id="rId12"/>
    <p:sldId id="454" r:id="rId13"/>
    <p:sldId id="455" r:id="rId14"/>
    <p:sldId id="574" r:id="rId15"/>
    <p:sldId id="456" r:id="rId16"/>
    <p:sldId id="457" r:id="rId17"/>
    <p:sldId id="447" r:id="rId18"/>
    <p:sldId id="459" r:id="rId19"/>
    <p:sldId id="471" r:id="rId20"/>
    <p:sldId id="458" r:id="rId21"/>
    <p:sldId id="578" r:id="rId22"/>
    <p:sldId id="579" r:id="rId23"/>
    <p:sldId id="580" r:id="rId24"/>
    <p:sldId id="582" r:id="rId25"/>
    <p:sldId id="271" r:id="rId26"/>
    <p:sldId id="272" r:id="rId27"/>
    <p:sldId id="273" r:id="rId28"/>
    <p:sldId id="583" r:id="rId29"/>
    <p:sldId id="584" r:id="rId30"/>
    <p:sldId id="274" r:id="rId31"/>
    <p:sldId id="276" r:id="rId32"/>
    <p:sldId id="277" r:id="rId33"/>
    <p:sldId id="278" r:id="rId34"/>
    <p:sldId id="279" r:id="rId35"/>
    <p:sldId id="572" r:id="rId36"/>
    <p:sldId id="573" r:id="rId37"/>
    <p:sldId id="575" r:id="rId38"/>
    <p:sldId id="450" r:id="rId39"/>
    <p:sldId id="452" r:id="rId40"/>
    <p:sldId id="576" r:id="rId41"/>
    <p:sldId id="463" r:id="rId42"/>
    <p:sldId id="464" r:id="rId43"/>
    <p:sldId id="468" r:id="rId44"/>
    <p:sldId id="581" r:id="rId45"/>
    <p:sldId id="467" r:id="rId46"/>
    <p:sldId id="465" r:id="rId47"/>
    <p:sldId id="466"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8" autoAdjust="0"/>
    <p:restoredTop sz="77279" autoAdjust="0"/>
  </p:normalViewPr>
  <p:slideViewPr>
    <p:cSldViewPr>
      <p:cViewPr varScale="1">
        <p:scale>
          <a:sx n="130" d="100"/>
          <a:sy n="130" d="100"/>
        </p:scale>
        <p:origin x="1472" y="176"/>
      </p:cViewPr>
      <p:guideLst>
        <p:guide orient="horz" pos="162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a:t>Web page</a:t>
          </a:r>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a:t>Browser</a:t>
          </a:r>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a:t>JVM</a:t>
          </a:r>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a:t>OS</a:t>
          </a:r>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a:t>VM</a:t>
          </a:r>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a:t>Hardware</a:t>
          </a:r>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pt>
  </dgm:ptLst>
  <dgm:cxnLst>
    <dgm:cxn modelId="{2BFA3C09-7C5F-0F45-96BA-C0D7F40C9899}" type="presOf" srcId="{3C8B176D-A975-44BA-B54C-392B32B10110}" destId="{9B59C786-524F-42C9-99E2-8FE81940A2C5}"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5879A75A-C683-0D42-A413-40BFF9FA32E1}" type="presOf" srcId="{7674007E-C974-4115-A24C-77342DDE8614}" destId="{323F5193-66A2-48E6-88D3-3D94E47DE8D6}"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8D637AF-4503-447C-A4F6-B9040BAF1F45}" srcId="{9619730C-5EB8-424E-9AF0-A09411BBC549}" destId="{48F65D9A-0C48-4622-A35F-3284A520200B}" srcOrd="3" destOrd="0" parTransId="{5806A845-0B47-431D-89CF-11494D54B5F2}" sibTransId="{D0EF7C8D-8A9B-4F58-8EA8-0ABBBD9719C7}"/>
    <dgm:cxn modelId="{89F1CDB5-39BF-EF4E-B35F-26D301E4A861}" type="presOf" srcId="{9619730C-5EB8-424E-9AF0-A09411BBC549}" destId="{368D756D-14E1-4D2F-A527-89D153A22FA8}" srcOrd="0" destOrd="0" presId="urn:microsoft.com/office/officeart/2005/8/layout/vList5"/>
    <dgm:cxn modelId="{0D182FBB-C5BE-42A0-918A-965EDE77E960}" srcId="{9619730C-5EB8-424E-9AF0-A09411BBC549}" destId="{2919F231-76EF-44FC-A65F-6D0E4C441732}" srcOrd="1" destOrd="0" parTransId="{BCDF59F9-0680-4BC6-B504-B92658090085}" sibTransId="{D46EDC39-A6B2-4807-9B29-5264F4BE87E0}"/>
    <dgm:cxn modelId="{FD4590C7-5334-1F47-A4AE-3BE29935C33F}" type="presOf" srcId="{2919F231-76EF-44FC-A65F-6D0E4C441732}" destId="{474F3F0E-F553-4DFC-AEE6-66F82A5EE2DF}"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a:t>Cosmic</a:t>
          </a:r>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a:t>Top Secret</a:t>
          </a:r>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a:t>Secret</a:t>
          </a:r>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a:t>Restricted</a:t>
          </a:r>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a:t>Unclassified</a:t>
          </a:r>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pt>
  </dgm:ptLst>
  <dgm:cxnLst>
    <dgm:cxn modelId="{F6155506-3D30-43C3-8AAC-F1FE0285A9FB}" srcId="{18CF250B-603A-4F8D-B156-A185DF07F6B3}" destId="{33BD4577-0A98-47CE-8769-689212B96879}" srcOrd="3" destOrd="0" parTransId="{E1165DD3-29ED-4BD9-8120-23264F1AC72A}" sibTransId="{2BF21467-B535-49B3-9E75-85D7C51F6AD7}"/>
    <dgm:cxn modelId="{2C43E618-A591-4F30-B0F7-687ED72606EC}" srcId="{18CF250B-603A-4F8D-B156-A185DF07F6B3}" destId="{9D5F83A0-09FD-4DBC-97C7-1B631A4143AE}" srcOrd="4" destOrd="0" parTransId="{B6ED251D-06D8-449B-8897-12FFDBE0867A}" sibTransId="{3C17F02C-33DA-4824-84DE-EC13AEB7A2FC}"/>
    <dgm:cxn modelId="{C1EEBD39-ADE7-4840-915A-722B7FCC73AB}" type="presOf" srcId="{5976D45F-D672-499B-AD8A-BE37F7C19D04}" destId="{213B5DA1-44C5-461E-A6C1-CE48EBA472FE}" srcOrd="0" destOrd="0" presId="urn:microsoft.com/office/officeart/2005/8/layout/vList5"/>
    <dgm:cxn modelId="{2A05983A-44BF-1841-ABA7-26EE32E9BFE6}" type="presOf" srcId="{33BD4577-0A98-47CE-8769-689212B96879}" destId="{8E271AE7-CC9A-4058-A39D-DE5CE58F1A7C}" srcOrd="0" destOrd="0" presId="urn:microsoft.com/office/officeart/2005/8/layout/vList5"/>
    <dgm:cxn modelId="{F089EA40-50CB-4F3A-993F-FBEE6EE88744}" srcId="{18CF250B-603A-4F8D-B156-A185DF07F6B3}" destId="{F5CC0049-7CBB-4D2A-9E40-CA2224BD5458}" srcOrd="0" destOrd="0" parTransId="{D7D798DF-DE0C-4449-8C80-23F8F514DE7B}" sibTransId="{598591D6-B926-429B-80E0-B765E9BC31D9}"/>
    <dgm:cxn modelId="{A8B61F4D-3811-024E-BC5A-FB869D856369}" type="presOf" srcId="{79B9A604-7572-4C44-9A00-D3CF1BB5F8DB}" destId="{925AEE6D-AA04-4E2F-8E43-B041170C495F}"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E6478959-3C36-EC4F-AFB6-5EDEB42028D7}" type="presOf" srcId="{F5CC0049-7CBB-4D2A-9E40-CA2224BD5458}" destId="{D66F63B3-D711-42C9-B2F9-1A7117666D24}" srcOrd="0" destOrd="0" presId="urn:microsoft.com/office/officeart/2005/8/layout/vList5"/>
    <dgm:cxn modelId="{B468DC63-D1C0-2B43-9E5E-B4547BAF0C7A}" type="presOf" srcId="{18CF250B-603A-4F8D-B156-A185DF07F6B3}" destId="{39A6AD0B-D790-4D3E-AC08-A2FC1EDA1EBB}"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481327" y="659"/>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Web page</a:t>
          </a:r>
        </a:p>
      </dsp:txBody>
      <dsp:txXfrm>
        <a:off x="1500064" y="19396"/>
        <a:ext cx="1629020" cy="346362"/>
      </dsp:txXfrm>
    </dsp:sp>
    <dsp:sp modelId="{474F3F0E-F553-4DFC-AEE6-66F82A5EE2DF}">
      <dsp:nvSpPr>
        <dsp:cNvPr id="0" name=""/>
        <dsp:cNvSpPr/>
      </dsp:nvSpPr>
      <dsp:spPr>
        <a:xfrm>
          <a:off x="1481327" y="403687"/>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Browser</a:t>
          </a:r>
        </a:p>
      </dsp:txBody>
      <dsp:txXfrm>
        <a:off x="1500064" y="422424"/>
        <a:ext cx="1629020" cy="346362"/>
      </dsp:txXfrm>
    </dsp:sp>
    <dsp:sp modelId="{1E745426-228D-4484-9A78-F63202125F70}">
      <dsp:nvSpPr>
        <dsp:cNvPr id="0" name=""/>
        <dsp:cNvSpPr/>
      </dsp:nvSpPr>
      <dsp:spPr>
        <a:xfrm>
          <a:off x="1481327" y="806716"/>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JVM</a:t>
          </a:r>
        </a:p>
      </dsp:txBody>
      <dsp:txXfrm>
        <a:off x="1500064" y="825453"/>
        <a:ext cx="1629020" cy="346362"/>
      </dsp:txXfrm>
    </dsp:sp>
    <dsp:sp modelId="{2D254DDD-011B-427F-A880-D4FA6AFC025C}">
      <dsp:nvSpPr>
        <dsp:cNvPr id="0" name=""/>
        <dsp:cNvSpPr/>
      </dsp:nvSpPr>
      <dsp:spPr>
        <a:xfrm>
          <a:off x="1481327" y="1209745"/>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OS</a:t>
          </a:r>
        </a:p>
      </dsp:txBody>
      <dsp:txXfrm>
        <a:off x="1500064" y="1228482"/>
        <a:ext cx="1629020" cy="346362"/>
      </dsp:txXfrm>
    </dsp:sp>
    <dsp:sp modelId="{9B59C786-524F-42C9-99E2-8FE81940A2C5}">
      <dsp:nvSpPr>
        <dsp:cNvPr id="0" name=""/>
        <dsp:cNvSpPr/>
      </dsp:nvSpPr>
      <dsp:spPr>
        <a:xfrm>
          <a:off x="1481327" y="1612774"/>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VM</a:t>
          </a:r>
        </a:p>
      </dsp:txBody>
      <dsp:txXfrm>
        <a:off x="1500064" y="1631511"/>
        <a:ext cx="1629020" cy="346362"/>
      </dsp:txXfrm>
    </dsp:sp>
    <dsp:sp modelId="{BCB99D86-CB25-43BD-B559-052E79E1251E}">
      <dsp:nvSpPr>
        <dsp:cNvPr id="0" name=""/>
        <dsp:cNvSpPr/>
      </dsp:nvSpPr>
      <dsp:spPr>
        <a:xfrm>
          <a:off x="1481327" y="2015802"/>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Hardware</a:t>
          </a:r>
        </a:p>
      </dsp:txBody>
      <dsp:txXfrm>
        <a:off x="1500064" y="2034539"/>
        <a:ext cx="1629020" cy="346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1508759" y="149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Cosmic</a:t>
          </a:r>
        </a:p>
      </dsp:txBody>
      <dsp:txXfrm>
        <a:off x="1540597" y="33329"/>
        <a:ext cx="1633679" cy="588533"/>
      </dsp:txXfrm>
    </dsp:sp>
    <dsp:sp modelId="{925AEE6D-AA04-4E2F-8E43-B041170C495F}">
      <dsp:nvSpPr>
        <dsp:cNvPr id="0" name=""/>
        <dsp:cNvSpPr/>
      </dsp:nvSpPr>
      <dsp:spPr>
        <a:xfrm>
          <a:off x="1508759" y="68631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Top Secret</a:t>
          </a:r>
        </a:p>
      </dsp:txBody>
      <dsp:txXfrm>
        <a:off x="1540597" y="718149"/>
        <a:ext cx="1633679" cy="588533"/>
      </dsp:txXfrm>
    </dsp:sp>
    <dsp:sp modelId="{213B5DA1-44C5-461E-A6C1-CE48EBA472FE}">
      <dsp:nvSpPr>
        <dsp:cNvPr id="0" name=""/>
        <dsp:cNvSpPr/>
      </dsp:nvSpPr>
      <dsp:spPr>
        <a:xfrm>
          <a:off x="1508759" y="137113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Secret</a:t>
          </a:r>
        </a:p>
      </dsp:txBody>
      <dsp:txXfrm>
        <a:off x="1540597" y="1402969"/>
        <a:ext cx="1633679" cy="588533"/>
      </dsp:txXfrm>
    </dsp:sp>
    <dsp:sp modelId="{8E271AE7-CC9A-4058-A39D-DE5CE58F1A7C}">
      <dsp:nvSpPr>
        <dsp:cNvPr id="0" name=""/>
        <dsp:cNvSpPr/>
      </dsp:nvSpPr>
      <dsp:spPr>
        <a:xfrm>
          <a:off x="1508759" y="205595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Restricted</a:t>
          </a:r>
        </a:p>
      </dsp:txBody>
      <dsp:txXfrm>
        <a:off x="1540597" y="2087789"/>
        <a:ext cx="1633679" cy="588533"/>
      </dsp:txXfrm>
    </dsp:sp>
    <dsp:sp modelId="{EFF847E4-0747-4513-8FDC-2796C3496896}">
      <dsp:nvSpPr>
        <dsp:cNvPr id="0" name=""/>
        <dsp:cNvSpPr/>
      </dsp:nvSpPr>
      <dsp:spPr>
        <a:xfrm>
          <a:off x="1508759" y="2740770"/>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Unclassified</a:t>
          </a:r>
        </a:p>
      </dsp:txBody>
      <dsp:txXfrm>
        <a:off x="1540597" y="2772608"/>
        <a:ext cx="1633679" cy="58853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1/18/23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different ways of doing access control.</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11</a:t>
            </a:fld>
            <a:endParaRPr lang="en-US"/>
          </a:p>
        </p:txBody>
      </p:sp>
    </p:spTree>
    <p:extLst>
      <p:ext uri="{BB962C8B-B14F-4D97-AF65-F5344CB8AC3E}">
        <p14:creationId xmlns:p14="http://schemas.microsoft.com/office/powerpoint/2010/main" val="156429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considered a simplified model compared</a:t>
            </a:r>
            <a:r>
              <a:rPr lang="en-US" baseline="0" dirty="0"/>
              <a:t> to other OSes of the day.</a:t>
            </a:r>
          </a:p>
          <a:p>
            <a:endParaRPr lang="en-US" baseline="0" dirty="0"/>
          </a:p>
          <a:p>
            <a:r>
              <a:rPr lang="en-US" baseline="0" dirty="0"/>
              <a:t>Nevertheless, it hasn’t proved very user friendly.</a:t>
            </a:r>
          </a:p>
          <a:p>
            <a:endParaRPr lang="en-US" baseline="0" dirty="0"/>
          </a:p>
          <a:p>
            <a:r>
              <a:rPr lang="en-US" baseline="0" dirty="0"/>
              <a:t>Given any (</a:t>
            </a:r>
            <a:r>
              <a:rPr lang="en-US" baseline="0" dirty="0" err="1"/>
              <a:t>uid</a:t>
            </a:r>
            <a:r>
              <a:rPr lang="en-US" baseline="0" dirty="0"/>
              <a:t>, </a:t>
            </a:r>
            <a:r>
              <a:rPr lang="en-US" baseline="0" dirty="0" err="1"/>
              <a:t>gid</a:t>
            </a:r>
            <a:r>
              <a:rPr lang="en-US" baseline="0" dirty="0"/>
              <a:t>) combination, it is possible to make a complete list of all objects that can be accessed, and whether they can be accessed for read, write, or execute.</a:t>
            </a:r>
          </a:p>
          <a:p>
            <a:r>
              <a:rPr lang="en-US" baseline="0" dirty="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12</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Simplified access control compared to Multics</a:t>
            </a:r>
            <a:r>
              <a:rPr lang="en-US" baseline="0" dirty="0"/>
              <a:t> before it, not compared to (say) Windows.</a:t>
            </a:r>
          </a:p>
          <a:p>
            <a:endParaRPr lang="en-US" baseline="0" dirty="0"/>
          </a:p>
          <a:p>
            <a:r>
              <a:rPr lang="en-US" baseline="0" dirty="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a:p>
          <a:p>
            <a:r>
              <a:rPr lang="en-US" dirty="0"/>
              <a:t>This is an example of repurposing a multi-user security feature for an untrusted-app</a:t>
            </a:r>
            <a:r>
              <a:rPr lang="en-US" baseline="0" dirty="0"/>
              <a:t> world</a:t>
            </a:r>
            <a:r>
              <a:rPr lang="en-US" dirty="0"/>
              <a:t>.</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the original version of Android’s ACL.</a:t>
            </a:r>
            <a:endParaRPr lang="en-US" baseline="0" dirty="0"/>
          </a:p>
          <a:p>
            <a:r>
              <a:rPr lang="en-US" baseline="0" dirty="0"/>
              <a:t>  * there are hundreds of possible sub-permissions</a:t>
            </a:r>
          </a:p>
          <a:p>
            <a:r>
              <a:rPr lang="en-US" baseline="0" dirty="0"/>
              <a:t>  * users don’t understand them, at least not well enough to make informed decisions.</a:t>
            </a:r>
          </a:p>
          <a:p>
            <a:r>
              <a:rPr lang="en-US" baseline="0" dirty="0"/>
              <a:t>  * in fact developers don’t understand them either, and this leads to frustration.</a:t>
            </a:r>
          </a:p>
          <a:p>
            <a:endParaRPr lang="en-US" baseline="0" dirty="0"/>
          </a:p>
          <a:p>
            <a:r>
              <a:rPr lang="en-US" baseline="0" dirty="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289455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how the app specifies</a:t>
            </a:r>
            <a:r>
              <a:rPr lang="en-US" baseline="0" dirty="0"/>
              <a:t> the </a:t>
            </a:r>
            <a:r>
              <a:rPr lang="en-US" dirty="0"/>
              <a:t>ACL</a:t>
            </a:r>
            <a:r>
              <a:rPr lang="en-US" baseline="0" dirty="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185929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OS layer in fact contains many layers within itself.</a:t>
            </a:r>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needs to</a:t>
            </a:r>
            <a:r>
              <a:rPr lang="en-US" baseline="0" dirty="0"/>
              <a:t> be long so that it’s unforgeable.</a:t>
            </a:r>
          </a:p>
          <a:p>
            <a:endParaRPr lang="en-US" baseline="0" dirty="0"/>
          </a:p>
          <a:p>
            <a:r>
              <a:rPr lang="en-US" baseline="0" dirty="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47786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162192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DBFAA-E3FF-41DC-96EC-6BC8A2B7A07F}" type="slidenum">
              <a:rPr lang="en-US" smtClean="0"/>
              <a:pPr/>
              <a:t>23</a:t>
            </a:fld>
            <a:endParaRPr lang="en-US"/>
          </a:p>
        </p:txBody>
      </p:sp>
    </p:spTree>
    <p:extLst>
      <p:ext uri="{BB962C8B-B14F-4D97-AF65-F5344CB8AC3E}">
        <p14:creationId xmlns:p14="http://schemas.microsoft.com/office/powerpoint/2010/main" val="1016426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VPN also used for anonymity.</a:t>
            </a:r>
          </a:p>
          <a:p>
            <a:endParaRPr lang="en-US" dirty="0"/>
          </a:p>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a:t>securely encapsulates</a:t>
            </a:r>
            <a:r>
              <a:rPr lang="en-US" sz="2400" dirty="0"/>
              <a:t> it in another IP packet </a:t>
            </a:r>
          </a:p>
          <a:p>
            <a:pPr lvl="1"/>
            <a:r>
              <a:rPr lang="en-US" sz="2400" dirty="0"/>
              <a:t>Outer 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Serious problem: Timesharing system</a:t>
            </a:r>
          </a:p>
        </p:txBody>
      </p:sp>
      <p:sp>
        <p:nvSpPr>
          <p:cNvPr id="4" name="Slide Number Placeholder 3"/>
          <p:cNvSpPr>
            <a:spLocks noGrp="1"/>
          </p:cNvSpPr>
          <p:nvPr>
            <p:ph type="sldNum" sz="quarter" idx="10"/>
          </p:nvPr>
        </p:nvSpPr>
        <p:spPr/>
        <p:txBody>
          <a:bodyPr/>
          <a:lstStyle/>
          <a:p>
            <a:fld id="{E4EDBFAA-E3FF-41DC-96EC-6BC8A2B7A07F}" type="slidenum">
              <a:rPr lang="en-US" smtClean="0"/>
              <a:pPr/>
              <a:t>35</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37</a:t>
            </a:fld>
            <a:endParaRPr lang="en-US"/>
          </a:p>
        </p:txBody>
      </p:sp>
    </p:spTree>
    <p:extLst>
      <p:ext uri="{BB962C8B-B14F-4D97-AF65-F5344CB8AC3E}">
        <p14:creationId xmlns:p14="http://schemas.microsoft.com/office/powerpoint/2010/main" val="1904088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Opening a file involves checking</a:t>
            </a:r>
            <a:r>
              <a:rPr lang="en-US" baseline="0" dirty="0"/>
              <a:t> an</a:t>
            </a:r>
            <a:r>
              <a:rPr lang="en-US" dirty="0"/>
              <a:t> Access Control List</a:t>
            </a:r>
            <a:r>
              <a:rPr lang="en-US" baseline="0" dirty="0"/>
              <a:t> to see if the user has permission to open the file.</a:t>
            </a:r>
          </a:p>
          <a:p>
            <a:endParaRPr lang="en-US" baseline="0" dirty="0"/>
          </a:p>
          <a:p>
            <a:r>
              <a:rPr lang="en-US" baseline="0" dirty="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subject is a specific</a:t>
            </a:r>
            <a:r>
              <a:rPr lang="en-US" baseline="0" dirty="0"/>
              <a:t> </a:t>
            </a:r>
            <a:r>
              <a:rPr lang="en-US" dirty="0"/>
              <a:t>program acting on behalf</a:t>
            </a:r>
            <a:r>
              <a:rPr lang="en-US" baseline="0" dirty="0"/>
              <a:t> of a specific user.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Monitor</a:t>
            </a:r>
            <a:r>
              <a:rPr lang="en-US" baseline="0" dirty="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Policy specifies (subject, verb, object) triples.</a:t>
            </a:r>
            <a:r>
              <a:rPr lang="en-US" baseline="0" dirty="0"/>
              <a:t> Answers the question can User U running Program P perform Action A on Resource R?</a:t>
            </a:r>
          </a:p>
          <a:p>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every instance of time, each process runs in some protection domain. Processes can switch between</a:t>
            </a:r>
            <a:r>
              <a:rPr lang="en-US" baseline="0" dirty="0"/>
              <a:t> domains during execution; the rules for domain switching depend a lot on the system.</a:t>
            </a:r>
          </a:p>
          <a:p>
            <a:endParaRPr lang="en-US" baseline="0" dirty="0"/>
          </a:p>
          <a:p>
            <a:r>
              <a:rPr lang="en-US" baseline="0" dirty="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40</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matrix of all possible (subject, verb, object) triples may be too big to store, but you can store only the list of allowed triples. </a:t>
            </a:r>
          </a:p>
          <a:p>
            <a:endParaRPr lang="en-US" dirty="0"/>
          </a:p>
          <a:p>
            <a:r>
              <a:rPr lang="en-US" dirty="0"/>
              <a:t>For example, on Google docs there may be millions of users</a:t>
            </a:r>
            <a:r>
              <a:rPr lang="en-US" baseline="0" dirty="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272062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In the early days (top</a:t>
            </a:r>
            <a:r>
              <a:rPr lang="en-US" baseline="0" dirty="0"/>
              <a:t> right</a:t>
            </a:r>
            <a:r>
              <a:rPr lang="en-US" dirty="0"/>
              <a:t>), machines were expensive,</a:t>
            </a:r>
            <a:r>
              <a:rPr lang="en-US" baseline="0" dirty="0"/>
              <a:t> so they were shared by many users. Apps are trusted since users were actually creating programs themselves and were responsible for them.</a:t>
            </a:r>
          </a:p>
          <a:p>
            <a:endParaRPr lang="en-US" baseline="0" dirty="0"/>
          </a:p>
          <a:p>
            <a:r>
              <a:rPr lang="en-US" baseline="0" dirty="0"/>
              <a:t>In a typical PC OS, apps are trusted. The rationale for this security model is that the user is responsible for the programs she runs on her computer. PC OSes are spiritual descendants of traditional multi-user OSes. </a:t>
            </a:r>
          </a:p>
          <a:p>
            <a:endParaRPr lang="en-US" baseline="0" dirty="0"/>
          </a:p>
          <a:p>
            <a:r>
              <a:rPr lang="en-US" baseline="0" dirty="0"/>
              <a:t>Smartphone vendors knew that the PC security model would simply kill the platform. So they rethought security from the ground up, and designed the platform to support untrusted apps.</a:t>
            </a:r>
          </a:p>
          <a:p>
            <a:endParaRPr lang="en-US" baseline="0" dirty="0"/>
          </a:p>
          <a:p>
            <a:r>
              <a:rPr lang="en-US" baseline="0" dirty="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Think about apps on your phone. You don’t want to mentally keep track of which data each app has access to.</a:t>
            </a:r>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2900555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a:t>
            </a:r>
            <a:r>
              <a:rPr lang="en-US" baseline="0" dirty="0"/>
              <a:t> iOS model. </a:t>
            </a:r>
          </a:p>
          <a:p>
            <a:endParaRPr lang="en-US" dirty="0"/>
          </a:p>
          <a:p>
            <a:r>
              <a:rPr lang="en-US" dirty="0"/>
              <a:t>Why would Uber want to access your camera? It needs it if you want it to automatically scan your credit card instead of typing in the number.</a:t>
            </a:r>
          </a:p>
          <a:p>
            <a:endParaRPr lang="en-US" dirty="0"/>
          </a:p>
          <a:p>
            <a:r>
              <a:rPr lang="en-US" dirty="0"/>
              <a:t>This iOS-style</a:t>
            </a:r>
            <a:r>
              <a:rPr lang="en-US" baseline="0" dirty="0"/>
              <a:t> </a:t>
            </a:r>
            <a:r>
              <a:rPr lang="en-US" dirty="0"/>
              <a:t>prompt has several advantages</a:t>
            </a:r>
            <a:r>
              <a:rPr lang="en-US" baseline="0" dirty="0"/>
              <a:t> over the Android model</a:t>
            </a:r>
            <a:r>
              <a:rPr lang="en-US" dirty="0"/>
              <a:t>. If you stuck the</a:t>
            </a:r>
            <a:r>
              <a:rPr lang="en-US" baseline="0" dirty="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a:p>
          <a:p>
            <a:endParaRPr lang="en-US" dirty="0"/>
          </a:p>
          <a:p>
            <a:r>
              <a:rPr lang="en-US" dirty="0"/>
              <a:t>We can go farther and combine the user’s request for an action with the granting of the corresponding</a:t>
            </a:r>
            <a:r>
              <a:rPr lang="en-US" baseline="0" dirty="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416344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45</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a:t>
            </a:r>
            <a:r>
              <a:rPr lang="en-US" baseline="0" dirty="0"/>
              <a:t> one way to simplify access control, in the military context.</a:t>
            </a:r>
          </a:p>
          <a:p>
            <a:endParaRPr lang="en-US" baseline="0" dirty="0"/>
          </a:p>
          <a:p>
            <a:r>
              <a:rPr lang="en-US" baseline="0" dirty="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46</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example there</a:t>
            </a:r>
            <a:r>
              <a:rPr lang="en-US" baseline="0" dirty="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p>
          <a:p>
            <a:endParaRPr lang="en-US" baseline="0" dirty="0"/>
          </a:p>
          <a:p>
            <a:r>
              <a:rPr lang="en-US" baseline="0" dirty="0"/>
              <a:t>More info: Denning’s Lattice-based Security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47</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the techniques</a:t>
            </a:r>
            <a:r>
              <a:rPr lang="en-US" baseline="0" dirty="0"/>
              <a:t> for multi-user systems have now been repurposed for multi-app systems.</a:t>
            </a:r>
          </a:p>
          <a:p>
            <a:br>
              <a:rPr lang="en-US" baseline="0" dirty="0"/>
            </a:br>
            <a:r>
              <a:rPr lang="en-US" baseline="0" dirty="0"/>
              <a:t>One often hears the claim that browsers are the new OS. There is some merit to this, and JavaScript is a full fledged programming environment.</a:t>
            </a:r>
          </a:p>
          <a:p>
            <a:endParaRPr lang="en-US" baseline="0"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a:t>
            </a:r>
            <a:r>
              <a:rPr lang="en-US" dirty="0" err="1"/>
              <a:t>Tannenbaum</a:t>
            </a:r>
            <a:r>
              <a:rPr lang="en-US" dirty="0"/>
              <a:t> OS book (Sec 4.4.1)</a:t>
            </a:r>
          </a:p>
          <a:p>
            <a:r>
              <a:rPr lang="en-US" dirty="0"/>
              <a:t>Note: passive and active intruders</a:t>
            </a:r>
          </a:p>
          <a:p>
            <a:r>
              <a:rPr lang="en-US" dirty="0"/>
              <a:t>Security</a:t>
            </a:r>
            <a:r>
              <a:rPr lang="en-US" baseline="0" dirty="0"/>
              <a:t> vs. Privacy</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Did we</a:t>
            </a:r>
            <a:r>
              <a:rPr lang="en-US" baseline="0" dirty="0"/>
              <a:t> see a method to authenticate users? Passwords</a:t>
            </a:r>
          </a:p>
          <a:p>
            <a:endParaRPr lang="en-US" baseline="0" dirty="0"/>
          </a:p>
          <a:p>
            <a:r>
              <a:rPr lang="en-US" baseline="0" dirty="0"/>
              <a:t>Did we see a method to authenticate apps? Code signing</a:t>
            </a:r>
          </a:p>
          <a:p>
            <a:endParaRPr lang="en-US" baseline="0" dirty="0"/>
          </a:p>
          <a:p>
            <a:r>
              <a:rPr lang="en-US" baseline="0" dirty="0"/>
              <a:t>Accountability is typically in addition to authorization, but can sometimes be instead of authorization</a:t>
            </a:r>
          </a:p>
          <a:p>
            <a:endParaRPr lang="en-US" baseline="0" dirty="0"/>
          </a:p>
          <a:p>
            <a:r>
              <a:rPr lang="en-US" baseline="0" dirty="0"/>
              <a:t>Physical security examples: keys (access control), security camera or sign-in sheet (accountability)</a:t>
            </a:r>
          </a:p>
          <a:p>
            <a:endParaRPr lang="en-US" baseline="0" dirty="0"/>
          </a:p>
          <a:p>
            <a:r>
              <a:rPr lang="en-US" baseline="0" dirty="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Resources:</a:t>
            </a:r>
            <a:r>
              <a:rPr lang="en-US" baseline="0" dirty="0"/>
              <a:t> memory, </a:t>
            </a:r>
            <a:r>
              <a:rPr lang="en-US" baseline="0" dirty="0" err="1"/>
              <a:t>filesystem</a:t>
            </a:r>
            <a:r>
              <a:rPr lang="en-US" baseline="0" dirty="0"/>
              <a:t>, peripherals, </a:t>
            </a:r>
          </a:p>
          <a:p>
            <a:endParaRPr lang="en-US" baseline="0" dirty="0"/>
          </a:p>
          <a:p>
            <a:r>
              <a:rPr lang="en-US" baseline="0" dirty="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9</a:t>
            </a:fld>
            <a:endParaRPr lang="en-US"/>
          </a:p>
        </p:txBody>
      </p:sp>
    </p:spTree>
    <p:extLst>
      <p:ext uri="{BB962C8B-B14F-4D97-AF65-F5344CB8AC3E}">
        <p14:creationId xmlns:p14="http://schemas.microsoft.com/office/powerpoint/2010/main" val="147547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150396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1/18/23</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1/18/23</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CA4778-BA88-4603-9144-8E8B23C11605}" type="datetimeFigureOut">
              <a:rPr lang="en-US" smtClean="0">
                <a:solidFill>
                  <a:prstClr val="black">
                    <a:tint val="95000"/>
                  </a:prstClr>
                </a:solidFill>
              </a:rPr>
              <a:pPr/>
              <a:t>1/18/23</a:t>
            </a:fld>
            <a:endParaRPr lang="en-US">
              <a:solidFill>
                <a:prstClr val="black">
                  <a:tint val="9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 Control and Authentication</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228600" y="2876550"/>
            <a:ext cx="9144000" cy="1655762"/>
          </a:xfrm>
          <a:prstGeom prst="rect">
            <a:avLst/>
          </a:prstGeom>
        </p:spPr>
        <p:txBody>
          <a:bodyPr vert="horz" lIns="91440" tIns="45720" rIns="91440" bIns="4572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a:solidFill>
                  <a:schemeClr val="bg1">
                    <a:lumMod val="65000"/>
                  </a:schemeClr>
                </a:solidFill>
              </a:rPr>
              <a:t>Security, Privacy, and Consumer Protection</a:t>
            </a:r>
            <a:br>
              <a:rPr lang="en-US">
                <a:solidFill>
                  <a:schemeClr val="bg1">
                    <a:lumMod val="65000"/>
                  </a:schemeClr>
                </a:solidFill>
              </a:rPr>
            </a:br>
            <a:br>
              <a:rPr lang="en-US">
                <a:solidFill>
                  <a:schemeClr val="bg1">
                    <a:lumMod val="65000"/>
                  </a:schemeClr>
                </a:solidFill>
              </a:rPr>
            </a:br>
            <a:r>
              <a:rPr lang="en-US">
                <a:solidFill>
                  <a:schemeClr val="bg1">
                    <a:lumMod val="65000"/>
                  </a:schemeClr>
                </a:solidFill>
              </a:rPr>
              <a:t>Nick Feamster</a:t>
            </a:r>
            <a:br>
              <a:rPr lang="en-US">
                <a:solidFill>
                  <a:schemeClr val="bg1">
                    <a:lumMod val="65000"/>
                  </a:schemeClr>
                </a:solidFill>
              </a:rPr>
            </a:br>
            <a:r>
              <a:rPr lang="en-US">
                <a:solidFill>
                  <a:schemeClr val="bg1">
                    <a:lumMod val="65000"/>
                  </a:schemeClr>
                </a:solidFill>
              </a:rPr>
              <a:t>University of Chicago</a:t>
            </a:r>
          </a:p>
          <a:p>
            <a:endParaRPr lang="en-US"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Framework: </a:t>
            </a:r>
            <a:br>
              <a:rPr lang="en-US" dirty="0"/>
            </a:br>
            <a:r>
              <a:rPr lang="en-US" dirty="0"/>
              <a:t>Subject, Verb, Object</a:t>
            </a:r>
          </a:p>
        </p:txBody>
      </p:sp>
      <p:sp>
        <p:nvSpPr>
          <p:cNvPr id="3" name="Content Placeholder 2"/>
          <p:cNvSpPr>
            <a:spLocks noGrp="1"/>
          </p:cNvSpPr>
          <p:nvPr>
            <p:ph idx="1"/>
          </p:nvPr>
        </p:nvSpPr>
        <p:spPr>
          <a:xfrm>
            <a:off x="1485900" y="1200152"/>
            <a:ext cx="6386513" cy="3394472"/>
          </a:xfrm>
        </p:spPr>
        <p:txBody>
          <a:bodyPr>
            <a:normAutofit lnSpcReduction="10000"/>
          </a:bodyPr>
          <a:lstStyle/>
          <a:p>
            <a:pPr marL="0" indent="0">
              <a:buNone/>
            </a:pPr>
            <a:endParaRPr lang="en-US" dirty="0"/>
          </a:p>
          <a:p>
            <a:pPr marL="0" indent="0">
              <a:buNone/>
            </a:pPr>
            <a:r>
              <a:rPr lang="en-US" dirty="0"/>
              <a:t>Subject = (user, program) pair</a:t>
            </a:r>
          </a:p>
          <a:p>
            <a:pPr marL="0" indent="0">
              <a:buNone/>
            </a:pPr>
            <a:r>
              <a:rPr lang="en-US" dirty="0"/>
              <a:t>Verb = action</a:t>
            </a:r>
          </a:p>
          <a:p>
            <a:pPr marL="0" indent="0">
              <a:buNone/>
            </a:pPr>
            <a:r>
              <a:rPr lang="en-US" dirty="0"/>
              <a:t>Object = resources</a:t>
            </a:r>
          </a:p>
          <a:p>
            <a:pPr marL="0" indent="0">
              <a:buNone/>
            </a:pPr>
            <a:endParaRPr lang="en-US" b="1" dirty="0">
              <a:solidFill>
                <a:schemeClr val="tx2">
                  <a:lumMod val="60000"/>
                  <a:lumOff val="40000"/>
                </a:schemeClr>
              </a:solidFill>
            </a:endParaRPr>
          </a:p>
          <a:p>
            <a:pPr marL="0" indent="0">
              <a:buNone/>
            </a:pPr>
            <a:r>
              <a:rPr lang="en-US" dirty="0">
                <a:solidFill>
                  <a:srgbClr val="4F81BE"/>
                </a:solidFill>
              </a:rPr>
              <a:t>Consider Facebook. </a:t>
            </a:r>
          </a:p>
          <a:p>
            <a:pPr marL="0" indent="0">
              <a:buNone/>
            </a:pPr>
            <a:r>
              <a:rPr lang="en-US" dirty="0">
                <a:solidFill>
                  <a:srgbClr val="4F81BE"/>
                </a:solidFill>
              </a:rPr>
              <a:t>Identify as many subjects, verbs and objects as you can.</a:t>
            </a:r>
          </a:p>
        </p:txBody>
      </p:sp>
    </p:spTree>
    <p:extLst>
      <p:ext uri="{BB962C8B-B14F-4D97-AF65-F5344CB8AC3E}">
        <p14:creationId xmlns:p14="http://schemas.microsoft.com/office/powerpoint/2010/main" val="316823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431131" y="666750"/>
            <a:ext cx="3030141" cy="549689"/>
          </a:xfrm>
        </p:spPr>
        <p:txBody>
          <a:bodyPr>
            <a:normAutofit/>
          </a:bodyPr>
          <a:lstStyle/>
          <a:p>
            <a:r>
              <a:rPr lang="en-US" sz="2400" dirty="0"/>
              <a:t>Access Control Lists</a:t>
            </a:r>
          </a:p>
        </p:txBody>
      </p:sp>
      <p:sp>
        <p:nvSpPr>
          <p:cNvPr id="5" name="Content Placeholder 4"/>
          <p:cNvSpPr>
            <a:spLocks noGrp="1"/>
          </p:cNvSpPr>
          <p:nvPr>
            <p:ph sz="half" idx="2"/>
          </p:nvPr>
        </p:nvSpPr>
        <p:spPr>
          <a:xfrm>
            <a:off x="1431131" y="1409699"/>
            <a:ext cx="3140870" cy="3448051"/>
          </a:xfrm>
        </p:spPr>
        <p:txBody>
          <a:bodyPr>
            <a:normAutofit/>
          </a:bodyPr>
          <a:lstStyle/>
          <a:p>
            <a:r>
              <a:rPr lang="en-US" dirty="0"/>
              <a:t>Examples</a:t>
            </a:r>
          </a:p>
          <a:p>
            <a:pPr lvl="1"/>
            <a:r>
              <a:rPr lang="en-US" dirty="0"/>
              <a:t>Door fingerprint reader</a:t>
            </a:r>
          </a:p>
          <a:p>
            <a:pPr lvl="1"/>
            <a:r>
              <a:rPr lang="en-US" dirty="0"/>
              <a:t>Passport control</a:t>
            </a:r>
          </a:p>
          <a:p>
            <a:pPr lvl="1"/>
            <a:endParaRPr lang="en-US" dirty="0"/>
          </a:p>
          <a:p>
            <a:r>
              <a:rPr lang="en-US" dirty="0"/>
              <a:t>Identity/authentication needed</a:t>
            </a:r>
          </a:p>
          <a:p>
            <a:r>
              <a:rPr lang="en-US" dirty="0"/>
              <a:t>Delegation not possible</a:t>
            </a:r>
          </a:p>
          <a:p>
            <a:r>
              <a:rPr lang="en-US" dirty="0"/>
              <a:t>Lower user/client security risk</a:t>
            </a:r>
          </a:p>
          <a:p>
            <a:r>
              <a:rPr lang="en-US" dirty="0"/>
              <a:t>Easy to revoke access / change rights</a:t>
            </a:r>
          </a:p>
        </p:txBody>
      </p:sp>
      <p:sp>
        <p:nvSpPr>
          <p:cNvPr id="6" name="Text Placeholder 5"/>
          <p:cNvSpPr>
            <a:spLocks noGrp="1"/>
          </p:cNvSpPr>
          <p:nvPr>
            <p:ph type="body" sz="quarter" idx="3"/>
          </p:nvPr>
        </p:nvSpPr>
        <p:spPr>
          <a:xfrm>
            <a:off x="4572000" y="666750"/>
            <a:ext cx="3202781" cy="549689"/>
          </a:xfrm>
        </p:spPr>
        <p:txBody>
          <a:bodyPr>
            <a:normAutofit/>
          </a:bodyPr>
          <a:lstStyle/>
          <a:p>
            <a:r>
              <a:rPr lang="en-US" sz="2400" dirty="0"/>
              <a:t>Capabilities</a:t>
            </a:r>
          </a:p>
        </p:txBody>
      </p:sp>
      <p:sp>
        <p:nvSpPr>
          <p:cNvPr id="7" name="Content Placeholder 6"/>
          <p:cNvSpPr>
            <a:spLocks noGrp="1"/>
          </p:cNvSpPr>
          <p:nvPr>
            <p:ph sz="quarter" idx="4"/>
          </p:nvPr>
        </p:nvSpPr>
        <p:spPr>
          <a:xfrm>
            <a:off x="4572000" y="1409699"/>
            <a:ext cx="3374231" cy="3448051"/>
          </a:xfrm>
        </p:spPr>
        <p:txBody>
          <a:bodyPr>
            <a:normAutofit/>
          </a:bodyPr>
          <a:lstStyle/>
          <a:p>
            <a:r>
              <a:rPr lang="en-US" dirty="0"/>
              <a:t>Examples</a:t>
            </a:r>
          </a:p>
          <a:p>
            <a:pPr lvl="1"/>
            <a:r>
              <a:rPr lang="en-US" dirty="0"/>
              <a:t>Regular key</a:t>
            </a:r>
          </a:p>
          <a:p>
            <a:pPr lvl="1"/>
            <a:r>
              <a:rPr lang="en-US" dirty="0"/>
              <a:t>Concert ticket</a:t>
            </a:r>
          </a:p>
          <a:p>
            <a:endParaRPr lang="en-US" dirty="0"/>
          </a:p>
          <a:p>
            <a:r>
              <a:rPr lang="en-US" dirty="0"/>
              <a:t>Identity not needed (more privacy)</a:t>
            </a:r>
          </a:p>
          <a:p>
            <a:r>
              <a:rPr lang="en-US" dirty="0"/>
              <a:t>Just copy the capability/token</a:t>
            </a:r>
          </a:p>
          <a:p>
            <a:r>
              <a:rPr lang="en-US" dirty="0"/>
              <a:t>Capabilities can “get away from you”</a:t>
            </a:r>
          </a:p>
          <a:p>
            <a:r>
              <a:rPr lang="en-US" dirty="0"/>
              <a:t>Difficult to revoke access or change rights</a:t>
            </a:r>
          </a:p>
        </p:txBody>
      </p:sp>
    </p:spTree>
    <p:extLst>
      <p:ext uri="{BB962C8B-B14F-4D97-AF65-F5344CB8AC3E}">
        <p14:creationId xmlns:p14="http://schemas.microsoft.com/office/powerpoint/2010/main" val="71645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Unix Access Control List</a:t>
            </a:r>
          </a:p>
        </p:txBody>
      </p:sp>
      <p:pic>
        <p:nvPicPr>
          <p:cNvPr id="5" name="Picture 4">
            <a:extLst>
              <a:ext uri="{FF2B5EF4-FFF2-40B4-BE49-F238E27FC236}">
                <a16:creationId xmlns:a16="http://schemas.microsoft.com/office/drawing/2014/main" id="{8A6203F1-1465-3C4E-8DFF-D1D8752A0D6C}"/>
              </a:ext>
            </a:extLst>
          </p:cNvPr>
          <p:cNvPicPr>
            <a:picLocks noChangeAspect="1"/>
          </p:cNvPicPr>
          <p:nvPr/>
        </p:nvPicPr>
        <p:blipFill>
          <a:blip r:embed="rId3"/>
          <a:stretch>
            <a:fillRect/>
          </a:stretch>
        </p:blipFill>
        <p:spPr>
          <a:xfrm>
            <a:off x="0" y="1216957"/>
            <a:ext cx="6114907" cy="1811994"/>
          </a:xfrm>
          <a:prstGeom prst="rect">
            <a:avLst/>
          </a:prstGeom>
        </p:spPr>
      </p:pic>
      <p:pic>
        <p:nvPicPr>
          <p:cNvPr id="3" name="Picture 2">
            <a:extLst>
              <a:ext uri="{FF2B5EF4-FFF2-40B4-BE49-F238E27FC236}">
                <a16:creationId xmlns:a16="http://schemas.microsoft.com/office/drawing/2014/main" id="{A5833DE8-9C84-B149-8860-FC0A6DF55850}"/>
              </a:ext>
            </a:extLst>
          </p:cNvPr>
          <p:cNvPicPr>
            <a:picLocks noChangeAspect="1"/>
          </p:cNvPicPr>
          <p:nvPr/>
        </p:nvPicPr>
        <p:blipFill>
          <a:blip r:embed="rId4"/>
          <a:stretch>
            <a:fillRect/>
          </a:stretch>
        </p:blipFill>
        <p:spPr>
          <a:xfrm>
            <a:off x="4851755" y="1039356"/>
            <a:ext cx="4292245" cy="3409950"/>
          </a:xfrm>
          <a:prstGeom prst="rect">
            <a:avLst/>
          </a:prstGeom>
        </p:spPr>
      </p:pic>
    </p:spTree>
    <p:extLst>
      <p:ext uri="{BB962C8B-B14F-4D97-AF65-F5344CB8AC3E}">
        <p14:creationId xmlns:p14="http://schemas.microsoft.com/office/powerpoint/2010/main" val="130058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Unix: Simplified Access Control Model</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Subject: User-space Process</a:t>
            </a:r>
          </a:p>
          <a:p>
            <a:pPr lvl="1"/>
            <a:r>
              <a:rPr lang="en-US" dirty="0"/>
              <a:t>PC OSes are multi-user even if in practice only 1 human user</a:t>
            </a:r>
          </a:p>
          <a:p>
            <a:pPr lvl="1"/>
            <a:r>
              <a:rPr lang="en-US" dirty="0"/>
              <a:t>Some programs run as their own user (e.g., webserver)</a:t>
            </a:r>
          </a:p>
          <a:p>
            <a:pPr lvl="1"/>
            <a:r>
              <a:rPr lang="en-US" dirty="0"/>
              <a:t>Root/administrator/</a:t>
            </a:r>
            <a:r>
              <a:rPr lang="en-US" dirty="0" err="1"/>
              <a:t>superuser</a:t>
            </a:r>
            <a:r>
              <a:rPr lang="en-US" dirty="0"/>
              <a:t>: protects system files</a:t>
            </a:r>
          </a:p>
          <a:p>
            <a:endParaRPr lang="en-US" dirty="0"/>
          </a:p>
          <a:p>
            <a:pPr marL="0" indent="0">
              <a:buNone/>
            </a:pPr>
            <a:r>
              <a:rPr lang="en-US" dirty="0"/>
              <a:t>Verb: read/write/execute</a:t>
            </a:r>
          </a:p>
          <a:p>
            <a:endParaRPr lang="en-US" dirty="0"/>
          </a:p>
          <a:p>
            <a:pPr marL="0" indent="0">
              <a:buNone/>
            </a:pPr>
            <a:r>
              <a:rPr lang="en-US" dirty="0"/>
              <a:t>Object: files, memory</a:t>
            </a:r>
            <a:br>
              <a:rPr lang="en-US" dirty="0"/>
            </a:br>
            <a:r>
              <a:rPr lang="en-US" dirty="0"/>
              <a:t>File includes sockets, special OS functions, …</a:t>
            </a:r>
          </a:p>
        </p:txBody>
      </p:sp>
      <p:sp>
        <p:nvSpPr>
          <p:cNvPr id="4" name="Rectangular Callout 3"/>
          <p:cNvSpPr/>
          <p:nvPr/>
        </p:nvSpPr>
        <p:spPr>
          <a:xfrm>
            <a:off x="6757988" y="2611637"/>
            <a:ext cx="1114425" cy="5715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Hack!</a:t>
            </a:r>
          </a:p>
        </p:txBody>
      </p:sp>
    </p:spTree>
    <p:extLst>
      <p:ext uri="{BB962C8B-B14F-4D97-AF65-F5344CB8AC3E}">
        <p14:creationId xmlns:p14="http://schemas.microsoft.com/office/powerpoint/2010/main" val="230761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Attacks on Access Control</a:t>
            </a:r>
          </a:p>
        </p:txBody>
      </p:sp>
      <p:sp>
        <p:nvSpPr>
          <p:cNvPr id="3" name="Content Placeholder 2"/>
          <p:cNvSpPr>
            <a:spLocks noGrp="1"/>
          </p:cNvSpPr>
          <p:nvPr>
            <p:ph idx="1"/>
          </p:nvPr>
        </p:nvSpPr>
        <p:spPr/>
        <p:txBody>
          <a:bodyPr/>
          <a:lstStyle/>
          <a:p>
            <a:r>
              <a:rPr lang="en-US" dirty="0"/>
              <a:t>Requests of memory, disk, etc.</a:t>
            </a:r>
          </a:p>
          <a:p>
            <a:r>
              <a:rPr lang="en-US" dirty="0"/>
              <a:t>Illegal system calls, or legal system calls with illegal parameters</a:t>
            </a:r>
          </a:p>
          <a:p>
            <a:r>
              <a:rPr lang="en-US" dirty="0"/>
              <a:t>Modification of OS data structures in user space)</a:t>
            </a:r>
          </a:p>
          <a:p>
            <a:r>
              <a:rPr lang="en-US" dirty="0"/>
              <a:t>Trapdoor attacks</a:t>
            </a:r>
          </a:p>
          <a:p>
            <a:r>
              <a:rPr lang="en-US" dirty="0"/>
              <a:t>…</a:t>
            </a:r>
          </a:p>
        </p:txBody>
      </p:sp>
    </p:spTree>
    <p:extLst>
      <p:ext uri="{BB962C8B-B14F-4D97-AF65-F5344CB8AC3E}">
        <p14:creationId xmlns:p14="http://schemas.microsoft.com/office/powerpoint/2010/main" val="162970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Application Capabilities</a:t>
            </a:r>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3" y="1049482"/>
            <a:ext cx="1697355" cy="3771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6035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60" y="285750"/>
            <a:ext cx="2000250" cy="3280172"/>
          </a:xfrm>
        </p:spPr>
        <p:txBody>
          <a:bodyPr>
            <a:normAutofit/>
          </a:bodyPr>
          <a:lstStyle/>
          <a:p>
            <a:r>
              <a:rPr lang="en-US" dirty="0"/>
              <a:t>Android Manifest File</a:t>
            </a:r>
          </a:p>
        </p:txBody>
      </p:sp>
      <p:pic>
        <p:nvPicPr>
          <p:cNvPr id="3" name="Picture 2"/>
          <p:cNvPicPr>
            <a:picLocks noChangeAspect="1"/>
          </p:cNvPicPr>
          <p:nvPr/>
        </p:nvPicPr>
        <p:blipFill>
          <a:blip r:embed="rId3"/>
          <a:stretch>
            <a:fillRect/>
          </a:stretch>
        </p:blipFill>
        <p:spPr>
          <a:xfrm>
            <a:off x="3714750" y="0"/>
            <a:ext cx="4395978" cy="5143500"/>
          </a:xfrm>
          <a:prstGeom prst="rect">
            <a:avLst/>
          </a:prstGeom>
        </p:spPr>
      </p:pic>
      <p:pic>
        <p:nvPicPr>
          <p:cNvPr id="4" name="Picture 3"/>
          <p:cNvPicPr>
            <a:picLocks noChangeAspect="1"/>
          </p:cNvPicPr>
          <p:nvPr/>
        </p:nvPicPr>
        <p:blipFill>
          <a:blip r:embed="rId4"/>
          <a:stretch>
            <a:fillRect/>
          </a:stretch>
        </p:blipFill>
        <p:spPr>
          <a:xfrm>
            <a:off x="3543300" y="1143000"/>
            <a:ext cx="4239415" cy="3028950"/>
          </a:xfrm>
          <a:prstGeom prst="rect">
            <a:avLst/>
          </a:prstGeom>
        </p:spPr>
      </p:pic>
    </p:spTree>
    <p:extLst>
      <p:ext uri="{BB962C8B-B14F-4D97-AF65-F5344CB8AC3E}">
        <p14:creationId xmlns:p14="http://schemas.microsoft.com/office/powerpoint/2010/main" val="38084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172200" cy="857250"/>
          </a:xfrm>
        </p:spPr>
        <p:txBody>
          <a:bodyPr/>
          <a:lstStyle/>
          <a:p>
            <a:pPr algn="l"/>
            <a:r>
              <a:rPr lang="en-US" dirty="0"/>
              <a:t>System Layers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757238" y="1563294"/>
          <a:ext cx="4629150" cy="2400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576" y="457200"/>
            <a:ext cx="3083525" cy="447639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5" name="Straight Connector 4"/>
          <p:cNvCxnSpPr/>
          <p:nvPr/>
        </p:nvCxnSpPr>
        <p:spPr>
          <a:xfrm flipV="1">
            <a:off x="3886200" y="2000250"/>
            <a:ext cx="685800" cy="8001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86201" y="3143250"/>
            <a:ext cx="688376" cy="16573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Smartphone Model vs. PC Model</a:t>
            </a:r>
          </a:p>
        </p:txBody>
      </p:sp>
      <p:sp>
        <p:nvSpPr>
          <p:cNvPr id="3" name="Content Placeholder 2"/>
          <p:cNvSpPr>
            <a:spLocks noGrp="1"/>
          </p:cNvSpPr>
          <p:nvPr>
            <p:ph idx="1"/>
          </p:nvPr>
        </p:nvSpPr>
        <p:spPr/>
        <p:txBody>
          <a:bodyPr/>
          <a:lstStyle/>
          <a:p>
            <a:pPr marL="0" indent="0">
              <a:buNone/>
            </a:pPr>
            <a:endParaRPr lang="en-US" dirty="0"/>
          </a:p>
          <a:p>
            <a:r>
              <a:rPr lang="en-US" dirty="0"/>
              <a:t>Advantages of smartphone model</a:t>
            </a:r>
          </a:p>
          <a:p>
            <a:pPr lvl="1"/>
            <a:r>
              <a:rPr lang="en-US" dirty="0"/>
              <a:t>OK to run untrusted app from web</a:t>
            </a:r>
          </a:p>
          <a:p>
            <a:endParaRPr lang="en-US" dirty="0"/>
          </a:p>
          <a:p>
            <a:r>
              <a:rPr lang="en-US" dirty="0"/>
              <a:t>Disadvantages of smartphone model</a:t>
            </a:r>
          </a:p>
          <a:p>
            <a:pPr lvl="1"/>
            <a:r>
              <a:rPr lang="en-US" dirty="0"/>
              <a:t>Harder to share between apps</a:t>
            </a:r>
          </a:p>
          <a:p>
            <a:pPr lvl="1"/>
            <a:r>
              <a:rPr lang="en-US" dirty="0"/>
              <a:t>Harder to tinker with system</a:t>
            </a:r>
          </a:p>
        </p:txBody>
      </p:sp>
    </p:spTree>
    <p:extLst>
      <p:ext uri="{BB962C8B-B14F-4D97-AF65-F5344CB8AC3E}">
        <p14:creationId xmlns:p14="http://schemas.microsoft.com/office/powerpoint/2010/main" val="337687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Capability URL</a:t>
            </a:r>
          </a:p>
        </p:txBody>
      </p:sp>
      <p:pic>
        <p:nvPicPr>
          <p:cNvPr id="2" name="Picture 1"/>
          <p:cNvPicPr>
            <a:picLocks noChangeAspect="1"/>
          </p:cNvPicPr>
          <p:nvPr/>
        </p:nvPicPr>
        <p:blipFill>
          <a:blip r:embed="rId3"/>
          <a:stretch>
            <a:fillRect/>
          </a:stretch>
        </p:blipFill>
        <p:spPr>
          <a:xfrm>
            <a:off x="1885950" y="1085850"/>
            <a:ext cx="5276850" cy="3810000"/>
          </a:xfrm>
          <a:prstGeom prst="rect">
            <a:avLst/>
          </a:prstGeom>
        </p:spPr>
      </p:pic>
      <p:cxnSp>
        <p:nvCxnSpPr>
          <p:cNvPr id="6" name="Straight Arrow Connector 5"/>
          <p:cNvCxnSpPr/>
          <p:nvPr/>
        </p:nvCxnSpPr>
        <p:spPr>
          <a:xfrm flipH="1">
            <a:off x="6858000" y="25146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8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Systems Security Goals</a:t>
            </a:r>
          </a:p>
        </p:txBody>
      </p:sp>
      <p:sp>
        <p:nvSpPr>
          <p:cNvPr id="3" name="Content Placeholder 2"/>
          <p:cNvSpPr>
            <a:spLocks noGrp="1"/>
          </p:cNvSpPr>
          <p:nvPr>
            <p:ph idx="1"/>
          </p:nvPr>
        </p:nvSpPr>
        <p:spPr/>
        <p:txBody>
          <a:bodyPr/>
          <a:lstStyle/>
          <a:p>
            <a:r>
              <a:rPr lang="en-US" dirty="0"/>
              <a:t>Protect </a:t>
            </a:r>
            <a:r>
              <a:rPr lang="en-US" b="1" dirty="0">
                <a:solidFill>
                  <a:srgbClr val="C00000"/>
                </a:solidFill>
              </a:rPr>
              <a:t>users</a:t>
            </a:r>
            <a:r>
              <a:rPr lang="en-US" dirty="0"/>
              <a:t> from each other</a:t>
            </a:r>
          </a:p>
          <a:p>
            <a:endParaRPr lang="en-US" dirty="0"/>
          </a:p>
          <a:p>
            <a:r>
              <a:rPr lang="en-US" dirty="0"/>
              <a:t>Protect </a:t>
            </a:r>
            <a:r>
              <a:rPr lang="en-US" b="1" dirty="0">
                <a:solidFill>
                  <a:srgbClr val="C00000"/>
                </a:solidFill>
              </a:rPr>
              <a:t>apps</a:t>
            </a:r>
            <a:r>
              <a:rPr lang="en-US" dirty="0"/>
              <a:t> from each other</a:t>
            </a:r>
          </a:p>
          <a:p>
            <a:pPr marL="0" indent="0">
              <a:buNone/>
            </a:pPr>
            <a:endParaRPr lang="en-US" dirty="0"/>
          </a:p>
          <a:p>
            <a:r>
              <a:rPr lang="en-US" dirty="0"/>
              <a:t>Protect the </a:t>
            </a:r>
            <a:r>
              <a:rPr lang="en-US" b="1" dirty="0">
                <a:solidFill>
                  <a:srgbClr val="C00000"/>
                </a:solidFill>
              </a:rPr>
              <a:t>system from network</a:t>
            </a:r>
          </a:p>
          <a:p>
            <a:endParaRPr lang="en-US" dirty="0"/>
          </a:p>
          <a:p>
            <a:r>
              <a:rPr lang="en-US" dirty="0"/>
              <a:t>Allow </a:t>
            </a:r>
            <a:r>
              <a:rPr lang="en-US" b="1" dirty="0"/>
              <a:t>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Subject/Verb/Object</a:t>
            </a:r>
          </a:p>
        </p:txBody>
      </p:sp>
      <p:sp>
        <p:nvSpPr>
          <p:cNvPr id="3" name="Content Placeholder 2"/>
          <p:cNvSpPr>
            <a:spLocks noGrp="1"/>
          </p:cNvSpPr>
          <p:nvPr>
            <p:ph idx="1"/>
          </p:nvPr>
        </p:nvSpPr>
        <p:spPr/>
        <p:txBody>
          <a:bodyPr>
            <a:normAutofit/>
          </a:bodyPr>
          <a:lstStyle/>
          <a:p>
            <a:r>
              <a:rPr lang="en-US" b="1" dirty="0">
                <a:solidFill>
                  <a:srgbClr val="C00000"/>
                </a:solidFill>
              </a:rPr>
              <a:t>Subjects:</a:t>
            </a:r>
            <a:r>
              <a:rPr lang="en-US" dirty="0"/>
              <a:t> app</a:t>
            </a:r>
            <a:br>
              <a:rPr lang="en-US" dirty="0"/>
            </a:br>
            <a:r>
              <a:rPr lang="en-US" dirty="0"/>
              <a:t>Android runs on top of Linux kernel</a:t>
            </a:r>
            <a:br>
              <a:rPr lang="en-US" dirty="0"/>
            </a:br>
            <a:r>
              <a:rPr lang="en-US" dirty="0"/>
              <a:t>Each app gets its own user ID</a:t>
            </a:r>
          </a:p>
          <a:p>
            <a:endParaRPr lang="en-US" dirty="0"/>
          </a:p>
          <a:p>
            <a:r>
              <a:rPr lang="en-US" b="1" dirty="0">
                <a:solidFill>
                  <a:srgbClr val="C00000"/>
                </a:solidFill>
              </a:rPr>
              <a:t>Objects:</a:t>
            </a:r>
            <a:r>
              <a:rPr lang="en-US" dirty="0"/>
              <a:t> Regular files, other apps, camera, telephony, personal data, …</a:t>
            </a:r>
            <a:br>
              <a:rPr lang="en-US" dirty="0"/>
            </a:br>
            <a:endParaRPr lang="en-US" dirty="0"/>
          </a:p>
          <a:p>
            <a:r>
              <a:rPr lang="en-US" b="1" dirty="0">
                <a:solidFill>
                  <a:srgbClr val="C00000"/>
                </a:solidFill>
              </a:rPr>
              <a:t>Verbs:</a:t>
            </a:r>
            <a:r>
              <a:rPr lang="en-US" dirty="0"/>
              <a:t> Each object/resource defines its own set of verbs </a:t>
            </a:r>
          </a:p>
        </p:txBody>
      </p:sp>
    </p:spTree>
    <p:extLst>
      <p:ext uri="{BB962C8B-B14F-4D97-AF65-F5344CB8AC3E}">
        <p14:creationId xmlns:p14="http://schemas.microsoft.com/office/powerpoint/2010/main" val="60902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53EB-BB21-8C4D-8027-6C4A3409F1A5}"/>
              </a:ext>
            </a:extLst>
          </p:cNvPr>
          <p:cNvSpPr>
            <a:spLocks noGrp="1"/>
          </p:cNvSpPr>
          <p:nvPr>
            <p:ph type="title"/>
          </p:nvPr>
        </p:nvSpPr>
        <p:spPr>
          <a:xfrm>
            <a:off x="457200" y="1428750"/>
            <a:ext cx="8229600" cy="857250"/>
          </a:xfrm>
        </p:spPr>
        <p:txBody>
          <a:bodyPr>
            <a:normAutofit fontScale="90000"/>
          </a:bodyPr>
          <a:lstStyle/>
          <a:p>
            <a:r>
              <a:rPr lang="en-US" dirty="0"/>
              <a:t>Third-Party Authorization/Access Control:</a:t>
            </a:r>
            <a:br>
              <a:rPr lang="en-US" dirty="0"/>
            </a:br>
            <a:r>
              <a:rPr lang="en-US" dirty="0"/>
              <a:t>Capabilities/Tokens</a:t>
            </a:r>
          </a:p>
        </p:txBody>
      </p:sp>
    </p:spTree>
    <p:extLst>
      <p:ext uri="{BB962C8B-B14F-4D97-AF65-F5344CB8AC3E}">
        <p14:creationId xmlns:p14="http://schemas.microsoft.com/office/powerpoint/2010/main" val="342301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E661-A2B6-BD44-A25E-BA19EE65BE9B}"/>
              </a:ext>
            </a:extLst>
          </p:cNvPr>
          <p:cNvSpPr>
            <a:spLocks noGrp="1"/>
          </p:cNvSpPr>
          <p:nvPr>
            <p:ph type="title"/>
          </p:nvPr>
        </p:nvSpPr>
        <p:spPr/>
        <p:txBody>
          <a:bodyPr/>
          <a:lstStyle/>
          <a:p>
            <a:r>
              <a:rPr lang="en-US" dirty="0"/>
              <a:t>OAuth 2.0</a:t>
            </a:r>
          </a:p>
        </p:txBody>
      </p:sp>
      <p:pic>
        <p:nvPicPr>
          <p:cNvPr id="3" name="Picture 2">
            <a:extLst>
              <a:ext uri="{FF2B5EF4-FFF2-40B4-BE49-F238E27FC236}">
                <a16:creationId xmlns:a16="http://schemas.microsoft.com/office/drawing/2014/main" id="{141F4D64-BA18-374A-8F29-79FCAF33CA23}"/>
              </a:ext>
            </a:extLst>
          </p:cNvPr>
          <p:cNvPicPr>
            <a:picLocks noChangeAspect="1"/>
          </p:cNvPicPr>
          <p:nvPr/>
        </p:nvPicPr>
        <p:blipFill>
          <a:blip r:embed="rId2"/>
          <a:stretch>
            <a:fillRect/>
          </a:stretch>
        </p:blipFill>
        <p:spPr>
          <a:xfrm>
            <a:off x="1676400" y="903976"/>
            <a:ext cx="6096000" cy="3812054"/>
          </a:xfrm>
          <a:prstGeom prst="rect">
            <a:avLst/>
          </a:prstGeom>
        </p:spPr>
      </p:pic>
      <p:sp>
        <p:nvSpPr>
          <p:cNvPr id="4" name="TextBox 3">
            <a:extLst>
              <a:ext uri="{FF2B5EF4-FFF2-40B4-BE49-F238E27FC236}">
                <a16:creationId xmlns:a16="http://schemas.microsoft.com/office/drawing/2014/main" id="{3D9B9E4E-9E33-A942-A241-60019BA065CA}"/>
              </a:ext>
            </a:extLst>
          </p:cNvPr>
          <p:cNvSpPr txBox="1"/>
          <p:nvPr/>
        </p:nvSpPr>
        <p:spPr>
          <a:xfrm>
            <a:off x="4876800" y="4806716"/>
            <a:ext cx="4267200" cy="261610"/>
          </a:xfrm>
          <a:prstGeom prst="rect">
            <a:avLst/>
          </a:prstGeom>
          <a:noFill/>
        </p:spPr>
        <p:txBody>
          <a:bodyPr wrap="square" rtlCol="0">
            <a:spAutoFit/>
          </a:bodyPr>
          <a:lstStyle/>
          <a:p>
            <a:r>
              <a:rPr lang="en-US" sz="1100" dirty="0"/>
              <a:t>https://</a:t>
            </a:r>
            <a:r>
              <a:rPr lang="en-US" sz="1100" dirty="0" err="1"/>
              <a:t>en.wikipedia.org</a:t>
            </a:r>
            <a:r>
              <a:rPr lang="en-US" sz="1100" dirty="0"/>
              <a:t>/wiki/OAuth#/media/</a:t>
            </a:r>
            <a:r>
              <a:rPr lang="en-US" sz="1100" dirty="0" err="1"/>
              <a:t>File:Abstract-flow.png</a:t>
            </a:r>
            <a:endParaRPr lang="en-US" sz="1100" dirty="0"/>
          </a:p>
        </p:txBody>
      </p:sp>
    </p:spTree>
    <p:extLst>
      <p:ext uri="{BB962C8B-B14F-4D97-AF65-F5344CB8AC3E}">
        <p14:creationId xmlns:p14="http://schemas.microsoft.com/office/powerpoint/2010/main" val="1390781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6F43C8-984D-E24E-91AE-9E72425591E3}"/>
              </a:ext>
            </a:extLst>
          </p:cNvPr>
          <p:cNvSpPr txBox="1"/>
          <p:nvPr/>
        </p:nvSpPr>
        <p:spPr>
          <a:xfrm>
            <a:off x="152400" y="1200150"/>
            <a:ext cx="8724900" cy="3000821"/>
          </a:xfrm>
          <a:prstGeom prst="rect">
            <a:avLst/>
          </a:prstGeom>
          <a:noFill/>
        </p:spPr>
        <p:txBody>
          <a:bodyPr wrap="square" rtlCol="0">
            <a:spAutoFit/>
          </a:bodyPr>
          <a:lstStyle/>
          <a:p>
            <a:r>
              <a:rPr lang="en-US" sz="900" dirty="0"/>
              <a:t>1. Create a project in Google Cloud Platform: https://</a:t>
            </a:r>
            <a:r>
              <a:rPr lang="en-US" sz="900" dirty="0" err="1"/>
              <a:t>developers.google.com</a:t>
            </a:r>
            <a:r>
              <a:rPr lang="en-US" sz="900" dirty="0"/>
              <a:t>/nest/device-access/get-started</a:t>
            </a:r>
          </a:p>
          <a:p>
            <a:r>
              <a:rPr lang="en-US" sz="900" dirty="0"/>
              <a:t>    * Create a project</a:t>
            </a:r>
          </a:p>
          <a:p>
            <a:r>
              <a:rPr lang="en-US" sz="900" dirty="0"/>
              <a:t>    * Enable the Smart Device Management API</a:t>
            </a:r>
          </a:p>
          <a:p>
            <a:r>
              <a:rPr lang="en-US" sz="900" dirty="0"/>
              <a:t>    * Get an OAuth 2.0 Client ID</a:t>
            </a:r>
          </a:p>
          <a:p>
            <a:r>
              <a:rPr lang="en-US" sz="900" dirty="0"/>
              <a:t>    * Enable redirects from https://</a:t>
            </a:r>
            <a:r>
              <a:rPr lang="en-US" sz="900" dirty="0" err="1"/>
              <a:t>www.google.com</a:t>
            </a:r>
            <a:r>
              <a:rPr lang="en-US" sz="900" dirty="0"/>
              <a:t>/</a:t>
            </a:r>
          </a:p>
          <a:p>
            <a:r>
              <a:rPr lang="en-US" sz="900" dirty="0"/>
              <a:t>2. Create a device access project: https://</a:t>
            </a:r>
            <a:r>
              <a:rPr lang="en-US" sz="900" dirty="0" err="1"/>
              <a:t>console.nest.google.com</a:t>
            </a:r>
            <a:r>
              <a:rPr lang="en-US" sz="900" dirty="0"/>
              <a:t>/device-access</a:t>
            </a:r>
          </a:p>
          <a:p>
            <a:endParaRPr lang="en-US" sz="900" dirty="0"/>
          </a:p>
          <a:p>
            <a:r>
              <a:rPr lang="en-US" sz="900" dirty="0"/>
              <a:t>https://</a:t>
            </a:r>
            <a:r>
              <a:rPr lang="en-US" sz="900" dirty="0" err="1"/>
              <a:t>nestservices.google.com</a:t>
            </a:r>
            <a:r>
              <a:rPr lang="en-US" sz="900" dirty="0"/>
              <a:t>/</a:t>
            </a:r>
            <a:r>
              <a:rPr lang="en-US" sz="900" dirty="0" err="1"/>
              <a:t>partnerconnections</a:t>
            </a:r>
            <a:r>
              <a:rPr lang="en-US" sz="900" dirty="0"/>
              <a:t>/XXXXXXX-3a50043e3ecb/</a:t>
            </a:r>
            <a:r>
              <a:rPr lang="en-US" sz="900" dirty="0" err="1"/>
              <a:t>auth?redirect_uri</a:t>
            </a:r>
            <a:r>
              <a:rPr lang="en-US" sz="900" dirty="0"/>
              <a:t>=https://</a:t>
            </a:r>
            <a:r>
              <a:rPr lang="en-US" sz="900" dirty="0" err="1"/>
              <a:t>www.google.com&amp;access_type</a:t>
            </a:r>
            <a:r>
              <a:rPr lang="en-US" sz="900" dirty="0"/>
              <a:t>=</a:t>
            </a:r>
            <a:r>
              <a:rPr lang="en-US" sz="900" dirty="0" err="1"/>
              <a:t>offline&amp;prompt</a:t>
            </a:r>
            <a:r>
              <a:rPr lang="en-US" sz="900" dirty="0"/>
              <a:t>=</a:t>
            </a:r>
            <a:r>
              <a:rPr lang="en-US" sz="900" dirty="0" err="1"/>
              <a:t>consent&amp;client_id</a:t>
            </a:r>
            <a:r>
              <a:rPr lang="en-US" sz="900" dirty="0"/>
              <a:t>=XXXXXXXXXX-4cpkcg5unoka2dl12kjkgv2urfplmum5.apps.googleusercontent.com&amp;response_type=</a:t>
            </a:r>
            <a:r>
              <a:rPr lang="en-US" sz="900" dirty="0" err="1"/>
              <a:t>code&amp;</a:t>
            </a:r>
            <a:r>
              <a:rPr lang="en-US" sz="900" b="1" dirty="0" err="1">
                <a:solidFill>
                  <a:srgbClr val="C00000"/>
                </a:solidFill>
              </a:rPr>
              <a:t>scope</a:t>
            </a:r>
            <a:r>
              <a:rPr lang="en-US" sz="900" b="1" dirty="0">
                <a:solidFill>
                  <a:srgbClr val="C00000"/>
                </a:solidFill>
              </a:rPr>
              <a:t>=https://</a:t>
            </a:r>
            <a:r>
              <a:rPr lang="en-US" sz="900" b="1" dirty="0" err="1">
                <a:solidFill>
                  <a:srgbClr val="C00000"/>
                </a:solidFill>
              </a:rPr>
              <a:t>www.googleapis.com</a:t>
            </a:r>
            <a:r>
              <a:rPr lang="en-US" sz="900" b="1" dirty="0">
                <a:solidFill>
                  <a:srgbClr val="C00000"/>
                </a:solidFill>
              </a:rPr>
              <a:t>/auth/</a:t>
            </a:r>
            <a:r>
              <a:rPr lang="en-US" sz="900" b="1" dirty="0" err="1">
                <a:solidFill>
                  <a:srgbClr val="C00000"/>
                </a:solidFill>
              </a:rPr>
              <a:t>sdm.service</a:t>
            </a:r>
            <a:endParaRPr lang="en-US" sz="900" dirty="0"/>
          </a:p>
          <a:p>
            <a:endParaRPr lang="en-US" sz="900" dirty="0"/>
          </a:p>
          <a:p>
            <a:r>
              <a:rPr lang="en-US" sz="900" dirty="0"/>
              <a:t>3. Copy access code from the redirect URL and save the tokens:</a:t>
            </a:r>
          </a:p>
          <a:p>
            <a:endParaRPr lang="en-US" sz="900" dirty="0"/>
          </a:p>
          <a:p>
            <a:r>
              <a:rPr lang="en-US" sz="900" dirty="0"/>
              <a:t>curl -L -X POST 'https://</a:t>
            </a:r>
            <a:r>
              <a:rPr lang="en-US" sz="900" dirty="0" err="1"/>
              <a:t>www.googleapis.com</a:t>
            </a:r>
            <a:r>
              <a:rPr lang="en-US" sz="900" dirty="0"/>
              <a:t>/oauth2/v4/</a:t>
            </a:r>
            <a:r>
              <a:rPr lang="en-US" sz="900" dirty="0" err="1"/>
              <a:t>token?client_id</a:t>
            </a:r>
            <a:r>
              <a:rPr lang="en-US" sz="900" dirty="0"/>
              <a:t>=805197790270-4cpkcg5unoka2dl12kjkgv2urfplmum5.apps.googleusercontent.com&amp;client_secret=jE2sOwAzhb3I7jxAesBN-fQf&amp;code=4/0AX4XfWiUvif9iNGCVOar40p8tRcTb3ck-P7rHUM90otgf96vLbdRpM1OmJwXwIU1jVkUhQ&amp;grant_type=</a:t>
            </a:r>
            <a:r>
              <a:rPr lang="en-US" sz="900" dirty="0" err="1"/>
              <a:t>authorization_code&amp;redirect_uri</a:t>
            </a:r>
            <a:r>
              <a:rPr lang="en-US" sz="900" dirty="0"/>
              <a:t>=https://</a:t>
            </a:r>
            <a:r>
              <a:rPr lang="en-US" sz="900" dirty="0" err="1"/>
              <a:t>www.google.com</a:t>
            </a:r>
            <a:r>
              <a:rPr lang="en-US" sz="900" dirty="0"/>
              <a:t>' </a:t>
            </a:r>
            <a:r>
              <a:rPr lang="en-US" sz="900" b="1" dirty="0">
                <a:solidFill>
                  <a:srgbClr val="C00000"/>
                </a:solidFill>
              </a:rPr>
              <a:t>&gt; </a:t>
            </a:r>
            <a:r>
              <a:rPr lang="en-US" sz="900" b="1" dirty="0" err="1">
                <a:solidFill>
                  <a:srgbClr val="C00000"/>
                </a:solidFill>
              </a:rPr>
              <a:t>google_tokens.json</a:t>
            </a:r>
            <a:endParaRPr lang="en-US" sz="900" b="1" dirty="0">
              <a:solidFill>
                <a:srgbClr val="C00000"/>
              </a:solidFill>
            </a:endParaRPr>
          </a:p>
          <a:p>
            <a:endParaRPr lang="en-US" sz="900" b="1" dirty="0">
              <a:solidFill>
                <a:srgbClr val="C00000"/>
              </a:solidFill>
            </a:endParaRPr>
          </a:p>
          <a:p>
            <a:r>
              <a:rPr lang="en-US" sz="900" dirty="0"/>
              <a:t>4. </a:t>
            </a:r>
            <a:r>
              <a:rPr lang="en-US" sz="900" b="1" dirty="0">
                <a:solidFill>
                  <a:srgbClr val="C00000"/>
                </a:solidFill>
              </a:rPr>
              <a:t>One time:</a:t>
            </a:r>
            <a:r>
              <a:rPr lang="en-US" sz="900" dirty="0"/>
              <a:t> Authorize the application with a simple request that asks for devices.</a:t>
            </a:r>
          </a:p>
          <a:p>
            <a:r>
              <a:rPr lang="en-US" sz="900" dirty="0"/>
              <a:t>     Replace the Bearer with the Bearer token from Step 4.</a:t>
            </a:r>
          </a:p>
          <a:p>
            <a:endParaRPr lang="en-US" sz="900" dirty="0"/>
          </a:p>
          <a:p>
            <a:r>
              <a:rPr lang="en-US" sz="900" dirty="0"/>
              <a:t>curl -X GET 'https://</a:t>
            </a:r>
            <a:r>
              <a:rPr lang="en-US" sz="900" dirty="0" err="1"/>
              <a:t>smartdevicemanagement.googleapis.com</a:t>
            </a:r>
            <a:r>
              <a:rPr lang="en-US" sz="900" dirty="0"/>
              <a:t>/v1/enterprises/XXXXXXXX-3a50043e3ecb/devices' -H 'Content-Type: application/json' -H 'Authorization: Bearer XXXXXX'</a:t>
            </a:r>
          </a:p>
        </p:txBody>
      </p:sp>
      <p:sp>
        <p:nvSpPr>
          <p:cNvPr id="9" name="Title 8">
            <a:extLst>
              <a:ext uri="{FF2B5EF4-FFF2-40B4-BE49-F238E27FC236}">
                <a16:creationId xmlns:a16="http://schemas.microsoft.com/office/drawing/2014/main" id="{A4E825DC-52ED-9A42-96BA-18ED05540DAE}"/>
              </a:ext>
            </a:extLst>
          </p:cNvPr>
          <p:cNvSpPr>
            <a:spLocks noGrp="1"/>
          </p:cNvSpPr>
          <p:nvPr>
            <p:ph type="title"/>
          </p:nvPr>
        </p:nvSpPr>
        <p:spPr/>
        <p:txBody>
          <a:bodyPr/>
          <a:lstStyle/>
          <a:p>
            <a:r>
              <a:rPr lang="en-US" dirty="0"/>
              <a:t>Example Steps for Third-Party Control</a:t>
            </a:r>
          </a:p>
        </p:txBody>
      </p:sp>
    </p:spTree>
    <p:extLst>
      <p:ext uri="{BB962C8B-B14F-4D97-AF65-F5344CB8AC3E}">
        <p14:creationId xmlns:p14="http://schemas.microsoft.com/office/powerpoint/2010/main" val="4286395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57833-2EEA-A241-859A-6214B50EA761}"/>
              </a:ext>
            </a:extLst>
          </p:cNvPr>
          <p:cNvPicPr>
            <a:picLocks noChangeAspect="1"/>
          </p:cNvPicPr>
          <p:nvPr/>
        </p:nvPicPr>
        <p:blipFill>
          <a:blip r:embed="rId2"/>
          <a:stretch>
            <a:fillRect/>
          </a:stretch>
        </p:blipFill>
        <p:spPr>
          <a:xfrm>
            <a:off x="5181600" y="0"/>
            <a:ext cx="3138254" cy="5143500"/>
          </a:xfrm>
          <a:prstGeom prst="rect">
            <a:avLst/>
          </a:prstGeom>
        </p:spPr>
      </p:pic>
      <p:sp>
        <p:nvSpPr>
          <p:cNvPr id="4" name="Title 3">
            <a:extLst>
              <a:ext uri="{FF2B5EF4-FFF2-40B4-BE49-F238E27FC236}">
                <a16:creationId xmlns:a16="http://schemas.microsoft.com/office/drawing/2014/main" id="{A97CA40B-F32F-A440-8820-E602E6F0EC9A}"/>
              </a:ext>
            </a:extLst>
          </p:cNvPr>
          <p:cNvSpPr>
            <a:spLocks noGrp="1"/>
          </p:cNvSpPr>
          <p:nvPr>
            <p:ph type="title"/>
          </p:nvPr>
        </p:nvSpPr>
        <p:spPr>
          <a:xfrm>
            <a:off x="381000" y="819150"/>
            <a:ext cx="4495800" cy="857250"/>
          </a:xfrm>
        </p:spPr>
        <p:txBody>
          <a:bodyPr>
            <a:normAutofit fontScale="90000"/>
          </a:bodyPr>
          <a:lstStyle/>
          <a:p>
            <a:r>
              <a:rPr lang="en-US" dirty="0" err="1"/>
              <a:t>Oauth</a:t>
            </a:r>
            <a:r>
              <a:rPr lang="en-US" dirty="0"/>
              <a:t> Example: </a:t>
            </a:r>
            <a:br>
              <a:rPr lang="en-US" dirty="0"/>
            </a:br>
            <a:r>
              <a:rPr lang="en-US" dirty="0"/>
              <a:t>Strava API Access</a:t>
            </a:r>
          </a:p>
        </p:txBody>
      </p:sp>
    </p:spTree>
    <p:extLst>
      <p:ext uri="{BB962C8B-B14F-4D97-AF65-F5344CB8AC3E}">
        <p14:creationId xmlns:p14="http://schemas.microsoft.com/office/powerpoint/2010/main" val="10152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751145"/>
            <a:ext cx="6172200" cy="857250"/>
          </a:xfrm>
        </p:spPr>
        <p:txBody>
          <a:bodyPr>
            <a:normAutofit fontScale="90000"/>
          </a:bodyPr>
          <a:lstStyle/>
          <a:p>
            <a:r>
              <a:rPr lang="en-US" dirty="0"/>
              <a:t>Network Access Control:</a:t>
            </a:r>
            <a:br>
              <a:rPr lang="en-US" dirty="0"/>
            </a:br>
            <a:r>
              <a:rPr lang="en-US" dirty="0"/>
              <a:t>Virtual Private Networks</a:t>
            </a:r>
          </a:p>
        </p:txBody>
      </p:sp>
    </p:spTree>
    <p:extLst>
      <p:ext uri="{BB962C8B-B14F-4D97-AF65-F5344CB8AC3E}">
        <p14:creationId xmlns:p14="http://schemas.microsoft.com/office/powerpoint/2010/main" val="4142301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network.</a:t>
            </a:r>
            <a:br>
              <a:rPr lang="en-US" dirty="0"/>
            </a:br>
            <a:endParaRPr lang="en-US" dirty="0"/>
          </a:p>
          <a:p>
            <a:r>
              <a:rPr lang="en-US" dirty="0"/>
              <a:t>Why do this?</a:t>
            </a:r>
          </a:p>
          <a:p>
            <a:pPr lvl="1"/>
            <a:r>
              <a:rPr lang="en-US" dirty="0"/>
              <a:t>Private networks have all kinds of advantages </a:t>
            </a:r>
          </a:p>
          <a:p>
            <a:pPr lvl="1"/>
            <a:r>
              <a:rPr lang="en-US" dirty="0"/>
              <a:t>But 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a:t>
            </a:r>
          </a:p>
        </p:txBody>
      </p:sp>
      <p:sp>
        <p:nvSpPr>
          <p:cNvPr id="3" name="Content Placeholder 2"/>
          <p:cNvSpPr>
            <a:spLocks noGrp="1"/>
          </p:cNvSpPr>
          <p:nvPr>
            <p:ph idx="1"/>
          </p:nvPr>
        </p:nvSpPr>
        <p:spPr/>
        <p:txBody>
          <a:bodyPr/>
          <a:lstStyle/>
          <a:p>
            <a:r>
              <a:rPr lang="en-US" dirty="0"/>
              <a:t>“Extend the perimeter”</a:t>
            </a:r>
          </a:p>
          <a:p>
            <a:endParaRPr lang="en-US" dirty="0"/>
          </a:p>
          <a:p>
            <a:r>
              <a:rPr lang="en-US" dirty="0"/>
              <a:t>(Typically) uses crypto</a:t>
            </a:r>
          </a:p>
          <a:p>
            <a:pPr lvl="1"/>
            <a:r>
              <a:rPr lang="en-US" dirty="0"/>
              <a:t>There are some exceptions, but we won’t cover them in this class.</a:t>
            </a:r>
          </a:p>
          <a:p>
            <a:endParaRPr lang="en-US" dirty="0"/>
          </a:p>
          <a:p>
            <a:r>
              <a:rPr lang="en-US" b="1" dirty="0">
                <a:solidFill>
                  <a:schemeClr val="accent2"/>
                </a:solidFill>
              </a:rPr>
              <a:t>Goal:</a:t>
            </a:r>
            <a:r>
              <a:rPr lang="en-US" dirty="0"/>
              <a:t> make branch offices behave as if they’re on the same private network w.r.t. security</a:t>
            </a:r>
          </a:p>
        </p:txBody>
      </p:sp>
    </p:spTree>
    <p:extLst>
      <p:ext uri="{BB962C8B-B14F-4D97-AF65-F5344CB8AC3E}">
        <p14:creationId xmlns:p14="http://schemas.microsoft.com/office/powerpoint/2010/main" val="188298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904EB4-23BB-C646-814B-D41ED4C83AB0}"/>
              </a:ext>
            </a:extLst>
          </p:cNvPr>
          <p:cNvPicPr>
            <a:picLocks noChangeAspect="1"/>
          </p:cNvPicPr>
          <p:nvPr/>
        </p:nvPicPr>
        <p:blipFill>
          <a:blip r:embed="rId2"/>
          <a:stretch>
            <a:fillRect/>
          </a:stretch>
        </p:blipFill>
        <p:spPr>
          <a:xfrm>
            <a:off x="2873473" y="0"/>
            <a:ext cx="3397053" cy="5143500"/>
          </a:xfrm>
          <a:prstGeom prst="rect">
            <a:avLst/>
          </a:prstGeom>
        </p:spPr>
      </p:pic>
    </p:spTree>
    <p:extLst>
      <p:ext uri="{BB962C8B-B14F-4D97-AF65-F5344CB8AC3E}">
        <p14:creationId xmlns:p14="http://schemas.microsoft.com/office/powerpoint/2010/main" val="260601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EE6A-C620-F543-BC0D-0C08C15D0993}"/>
              </a:ext>
            </a:extLst>
          </p:cNvPr>
          <p:cNvSpPr>
            <a:spLocks noGrp="1"/>
          </p:cNvSpPr>
          <p:nvPr>
            <p:ph type="title"/>
          </p:nvPr>
        </p:nvSpPr>
        <p:spPr>
          <a:xfrm>
            <a:off x="457200" y="1714500"/>
            <a:ext cx="8229600" cy="857250"/>
          </a:xfrm>
        </p:spPr>
        <p:txBody>
          <a:bodyPr/>
          <a:lstStyle/>
          <a:p>
            <a:r>
              <a:rPr lang="en-US" dirty="0"/>
              <a:t>Breakout Session</a:t>
            </a:r>
          </a:p>
        </p:txBody>
      </p:sp>
    </p:spTree>
    <p:extLst>
      <p:ext uri="{BB962C8B-B14F-4D97-AF65-F5344CB8AC3E}">
        <p14:creationId xmlns:p14="http://schemas.microsoft.com/office/powerpoint/2010/main" val="415365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3021" y="2341960"/>
            <a:ext cx="880467" cy="117395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Evolution of Operating System Threat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643187" y="1200150"/>
          <a:ext cx="3814764" cy="3486150"/>
        </p:xfrm>
        <a:graphic>
          <a:graphicData uri="http://schemas.openxmlformats.org/drawingml/2006/table">
            <a:tbl>
              <a:tblPr>
                <a:tableStyleId>{2D5ABB26-0587-4C30-8999-92F81FD0307C}</a:tableStyleId>
              </a:tblPr>
              <a:tblGrid>
                <a:gridCol w="1271588">
                  <a:extLst>
                    <a:ext uri="{9D8B030D-6E8A-4147-A177-3AD203B41FA5}">
                      <a16:colId xmlns:a16="http://schemas.microsoft.com/office/drawing/2014/main" val="20000"/>
                    </a:ext>
                  </a:extLst>
                </a:gridCol>
                <a:gridCol w="1271588">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1162050">
                <a:tc>
                  <a:txBody>
                    <a:bodyPr/>
                    <a:lstStyle/>
                    <a:p>
                      <a:pPr algn="ctr"/>
                      <a:endParaRPr lang="en-US" sz="2100" dirty="0"/>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Single 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Multi-user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0"/>
                  </a:ext>
                </a:extLst>
              </a:tr>
              <a:tr h="1162050">
                <a:tc>
                  <a:txBody>
                    <a:bodyPr/>
                    <a:lstStyle/>
                    <a:p>
                      <a:pPr algn="ctr"/>
                      <a:r>
                        <a:rPr lang="en-US" sz="2100" dirty="0"/>
                        <a:t>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1162050">
                <a:tc>
                  <a:txBody>
                    <a:bodyPr/>
                    <a:lstStyle/>
                    <a:p>
                      <a:pPr algn="ctr"/>
                      <a:r>
                        <a:rPr lang="en-US" sz="2100" dirty="0"/>
                        <a:t>Untrusted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9101" y="3543300"/>
            <a:ext cx="632870" cy="1135856"/>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4938" y="2400301"/>
            <a:ext cx="1229256"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5670328" y="3891939"/>
            <a:ext cx="470000" cy="461665"/>
          </a:xfrm>
          <a:prstGeom prst="rect">
            <a:avLst/>
          </a:prstGeom>
        </p:spPr>
        <p:txBody>
          <a:bodyPr wrap="none">
            <a:spAutoFit/>
          </a:bodyPr>
          <a:lstStyle/>
          <a:p>
            <a:r>
              <a:rPr lang="en-US" sz="2400" dirty="0">
                <a:solidFill>
                  <a:prstClr val="black"/>
                </a:solidFill>
              </a:rPr>
              <a:t>??</a:t>
            </a:r>
            <a:endParaRPr lang="en-US" sz="1350" dirty="0"/>
          </a:p>
        </p:txBody>
      </p:sp>
      <p:sp>
        <p:nvSpPr>
          <p:cNvPr id="5" name="Rectangular Callout 4"/>
          <p:cNvSpPr/>
          <p:nvPr/>
        </p:nvSpPr>
        <p:spPr>
          <a:xfrm>
            <a:off x="2128838" y="1200150"/>
            <a:ext cx="1628775" cy="10287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latin typeface="Lucida Sans" panose="020B0602030504020204" pitchFamily="34" charset="0"/>
              </a:rPr>
              <a:t>DOS is truly single user.</a:t>
            </a:r>
          </a:p>
          <a:p>
            <a:pPr algn="ctr"/>
            <a:r>
              <a:rPr lang="en-US" sz="1000" dirty="0" err="1">
                <a:latin typeface="Lucida Sans" panose="020B0602030504020204" pitchFamily="34" charset="0"/>
              </a:rPr>
              <a:t>MacOS</a:t>
            </a:r>
            <a:r>
              <a:rPr lang="en-US" sz="1000" dirty="0">
                <a:latin typeface="Lucida Sans" panose="020B0602030504020204" pitchFamily="34" charset="0"/>
              </a:rPr>
              <a:t>, Linux, Windows are multiuser, but typically used by only one user</a:t>
            </a:r>
          </a:p>
        </p:txBody>
      </p:sp>
    </p:spTree>
    <p:extLst>
      <p:ext uri="{BB962C8B-B14F-4D97-AF65-F5344CB8AC3E}">
        <p14:creationId xmlns:p14="http://schemas.microsoft.com/office/powerpoint/2010/main" val="1826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Setup</a:t>
            </a:r>
          </a:p>
        </p:txBody>
      </p:sp>
      <p:sp>
        <p:nvSpPr>
          <p:cNvPr id="3" name="Content Placeholder 2"/>
          <p:cNvSpPr>
            <a:spLocks noGrp="1"/>
          </p:cNvSpPr>
          <p:nvPr>
            <p:ph idx="1"/>
          </p:nvPr>
        </p:nvSpPr>
        <p:spPr>
          <a:xfrm>
            <a:off x="1485900" y="1200152"/>
            <a:ext cx="6172200" cy="3657599"/>
          </a:xfrm>
        </p:spPr>
        <p:txBody>
          <a:bodyPr>
            <a:normAutofit fontScale="92500" lnSpcReduction="20000"/>
          </a:bodyPr>
          <a:lstStyle/>
          <a:p>
            <a:pPr marL="0" indent="0">
              <a:buNone/>
            </a:pPr>
            <a:r>
              <a:rPr lang="en-US" sz="1800" dirty="0"/>
              <a:t>VPN Server is on the firewall, has dual interface</a:t>
            </a:r>
          </a:p>
          <a:p>
            <a:pPr lvl="1"/>
            <a:r>
              <a:rPr lang="en-US" sz="1500" dirty="0"/>
              <a:t>Internal IP: </a:t>
            </a:r>
            <a:r>
              <a:rPr lang="en-US" sz="1500" dirty="0">
                <a:solidFill>
                  <a:srgbClr val="FF0000"/>
                </a:solidFill>
              </a:rPr>
              <a:t>192.168.1.1</a:t>
            </a:r>
          </a:p>
          <a:p>
            <a:pPr lvl="1"/>
            <a:r>
              <a:rPr lang="en-US" sz="1500" dirty="0"/>
              <a:t>External IP: </a:t>
            </a:r>
            <a:r>
              <a:rPr lang="en-US" sz="1500" dirty="0">
                <a:solidFill>
                  <a:srgbClr val="00B050"/>
                </a:solidFill>
              </a:rPr>
              <a:t>11.22.33.44</a:t>
            </a:r>
          </a:p>
          <a:p>
            <a:pPr marL="0" indent="0">
              <a:buNone/>
            </a:pPr>
            <a:r>
              <a:rPr lang="en-US" sz="1800" dirty="0"/>
              <a:t>User at home on laptop</a:t>
            </a:r>
          </a:p>
          <a:p>
            <a:pPr lvl="1"/>
            <a:r>
              <a:rPr lang="en-US" sz="1500" dirty="0"/>
              <a:t>IP: </a:t>
            </a:r>
            <a:r>
              <a:rPr lang="en-US" sz="1500" dirty="0">
                <a:solidFill>
                  <a:srgbClr val="00B050"/>
                </a:solidFill>
              </a:rPr>
              <a:t>55.66.77.88</a:t>
            </a:r>
          </a:p>
          <a:p>
            <a:endParaRPr lang="en-US" sz="1800" dirty="0"/>
          </a:p>
          <a:p>
            <a:pPr marL="0" indent="0">
              <a:buNone/>
            </a:pPr>
            <a:r>
              <a:rPr lang="en-US" sz="1800" dirty="0"/>
              <a:t>User starts VPN client</a:t>
            </a:r>
          </a:p>
          <a:p>
            <a:pPr lvl="1"/>
            <a:r>
              <a:rPr lang="en-US" sz="1500" dirty="0"/>
              <a:t>Authenticates to VPN server using username/password </a:t>
            </a:r>
            <a:br>
              <a:rPr lang="en-US" sz="1500" dirty="0"/>
            </a:br>
            <a:r>
              <a:rPr lang="en-US" sz="1500" dirty="0"/>
              <a:t>or (better) client certificate</a:t>
            </a:r>
          </a:p>
          <a:p>
            <a:pPr lvl="1"/>
            <a:r>
              <a:rPr lang="en-US" sz="1500" dirty="0"/>
              <a:t>Obtains shared session key</a:t>
            </a:r>
          </a:p>
          <a:p>
            <a:pPr lvl="1"/>
            <a:r>
              <a:rPr lang="en-US" sz="1500" dirty="0"/>
              <a:t>Client connected to VPN server’s external interface</a:t>
            </a:r>
          </a:p>
          <a:p>
            <a:pPr lvl="1"/>
            <a:r>
              <a:rPr lang="en-US" sz="1575" dirty="0"/>
              <a:t>VPN server assigns intranet IP to client: </a:t>
            </a:r>
            <a:r>
              <a:rPr lang="en-US" sz="1575" dirty="0">
                <a:solidFill>
                  <a:srgbClr val="FF0000"/>
                </a:solidFill>
              </a:rPr>
              <a:t>192.168.1.50</a:t>
            </a:r>
          </a:p>
          <a:p>
            <a:pPr lvl="1"/>
            <a:r>
              <a:rPr lang="en-US" sz="1575" dirty="0"/>
              <a:t>VPN server adds mapping </a:t>
            </a:r>
            <a:r>
              <a:rPr lang="en-US" sz="1575" dirty="0">
                <a:solidFill>
                  <a:srgbClr val="FF0000"/>
                </a:solidFill>
              </a:rPr>
              <a:t>192.168.1.50</a:t>
            </a:r>
            <a:r>
              <a:rPr lang="en-US" sz="1575" dirty="0"/>
              <a:t> ↔ </a:t>
            </a:r>
            <a:r>
              <a:rPr lang="en-US" sz="1575" dirty="0">
                <a:solidFill>
                  <a:srgbClr val="00B050"/>
                </a:solidFill>
              </a:rPr>
              <a:t>55.66.77.88</a:t>
            </a:r>
            <a:r>
              <a:rPr lang="en-US" sz="1575" dirty="0"/>
              <a:t> to routing table</a:t>
            </a:r>
          </a:p>
          <a:p>
            <a:pPr marL="0" indent="0">
              <a:buNone/>
            </a:pPr>
            <a:r>
              <a:rPr lang="en-US" sz="18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684" y="1385572"/>
            <a:ext cx="685800" cy="91440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p:nvSpPr>
        <p:spPr>
          <a:xfrm>
            <a:off x="5401892" y="2149931"/>
            <a:ext cx="1572866" cy="323165"/>
          </a:xfrm>
          <a:prstGeom prst="rect">
            <a:avLst/>
          </a:prstGeom>
        </p:spPr>
        <p:txBody>
          <a:bodyPr wrap="none">
            <a:spAutoFit/>
          </a:bodyPr>
          <a:lstStyle/>
          <a:p>
            <a:pPr lvl="1"/>
            <a:r>
              <a:rPr lang="en-US" sz="15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7951" y="1526808"/>
            <a:ext cx="234998" cy="486202"/>
          </a:xfrm>
          <a:prstGeom prst="rect">
            <a:avLst/>
          </a:prstGeom>
        </p:spPr>
      </p:pic>
      <p:sp>
        <p:nvSpPr>
          <p:cNvPr id="13" name="Rectangle 12"/>
          <p:cNvSpPr/>
          <p:nvPr/>
        </p:nvSpPr>
        <p:spPr>
          <a:xfrm>
            <a:off x="6692949" y="1208315"/>
            <a:ext cx="1019831" cy="300082"/>
          </a:xfrm>
          <a:prstGeom prst="rect">
            <a:avLst/>
          </a:prstGeom>
        </p:spPr>
        <p:txBody>
          <a:bodyPr wrap="none">
            <a:spAutoFit/>
          </a:bodyPr>
          <a:lstStyle/>
          <a:p>
            <a:r>
              <a:rPr lang="en-US" sz="1350" dirty="0">
                <a:solidFill>
                  <a:srgbClr val="FF0000"/>
                </a:solidFill>
              </a:rPr>
              <a:t>192.168.1.1</a:t>
            </a:r>
            <a:endParaRPr lang="en-US" sz="1350" dirty="0"/>
          </a:p>
        </p:txBody>
      </p:sp>
    </p:spTree>
    <p:extLst>
      <p:ext uri="{BB962C8B-B14F-4D97-AF65-F5344CB8AC3E}">
        <p14:creationId xmlns:p14="http://schemas.microsoft.com/office/powerpoint/2010/main" val="29248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Tunnel operation</a:t>
            </a:r>
          </a:p>
        </p:txBody>
      </p:sp>
      <p:sp>
        <p:nvSpPr>
          <p:cNvPr id="3" name="Content Placeholder 2"/>
          <p:cNvSpPr>
            <a:spLocks noGrp="1"/>
          </p:cNvSpPr>
          <p:nvPr>
            <p:ph idx="1"/>
          </p:nvPr>
        </p:nvSpPr>
        <p:spPr/>
        <p:txBody>
          <a:bodyPr>
            <a:normAutofit fontScale="85000" lnSpcReduction="20000"/>
          </a:bodyPr>
          <a:lstStyle/>
          <a:p>
            <a:pPr marL="385763" indent="-385763">
              <a:buFont typeface="+mj-lt"/>
              <a:buAutoNum type="arabicPeriod"/>
            </a:pPr>
            <a:r>
              <a:rPr lang="en-US" sz="2100" dirty="0"/>
              <a:t>Client on laptop generates an IP packet</a:t>
            </a:r>
          </a:p>
          <a:p>
            <a:pPr lvl="1"/>
            <a:r>
              <a:rPr lang="en-US" sz="1800" dirty="0"/>
              <a:t>Could be bound for intranet </a:t>
            </a:r>
            <a:r>
              <a:rPr lang="en-US" sz="1800" u="sng" dirty="0"/>
              <a:t>or</a:t>
            </a:r>
            <a:r>
              <a:rPr lang="en-US" sz="1800" dirty="0"/>
              <a:t> external destination</a:t>
            </a:r>
          </a:p>
          <a:p>
            <a:pPr lvl="1"/>
            <a:r>
              <a:rPr lang="en-US" sz="1800" dirty="0"/>
              <a:t>VPN client </a:t>
            </a:r>
            <a:r>
              <a:rPr lang="en-US" sz="1800" u="sng" dirty="0"/>
              <a:t>securely encapsulates</a:t>
            </a:r>
            <a:r>
              <a:rPr lang="en-US" sz="1800" dirty="0"/>
              <a:t> it in another IP packet </a:t>
            </a:r>
          </a:p>
          <a:p>
            <a:pPr lvl="1"/>
            <a:r>
              <a:rPr lang="en-US" sz="1800" dirty="0"/>
              <a:t>Outer packet: </a:t>
            </a:r>
            <a:r>
              <a:rPr lang="en-US" sz="1800" dirty="0" err="1"/>
              <a:t>src</a:t>
            </a:r>
            <a:r>
              <a:rPr lang="en-US" sz="1800" dirty="0"/>
              <a:t> = </a:t>
            </a:r>
            <a:r>
              <a:rPr lang="en-US" sz="1800" dirty="0">
                <a:solidFill>
                  <a:srgbClr val="00B050"/>
                </a:solidFill>
              </a:rPr>
              <a:t>55.66.77.88</a:t>
            </a:r>
            <a:r>
              <a:rPr lang="en-US" sz="1800" dirty="0"/>
              <a:t>; </a:t>
            </a:r>
            <a:r>
              <a:rPr lang="en-US" sz="1800" dirty="0" err="1"/>
              <a:t>dst</a:t>
            </a:r>
            <a:r>
              <a:rPr lang="en-US" sz="1800" dirty="0"/>
              <a:t> = </a:t>
            </a:r>
            <a:r>
              <a:rPr lang="en-US" sz="1800" dirty="0">
                <a:solidFill>
                  <a:srgbClr val="00B050"/>
                </a:solidFill>
              </a:rPr>
              <a:t>11.22.33.44</a:t>
            </a:r>
          </a:p>
          <a:p>
            <a:pPr lvl="1"/>
            <a:r>
              <a:rPr lang="en-US" sz="1800" dirty="0"/>
              <a:t>Inner packet: </a:t>
            </a:r>
            <a:r>
              <a:rPr lang="en-US" sz="1800" dirty="0" err="1"/>
              <a:t>src</a:t>
            </a:r>
            <a:r>
              <a:rPr lang="en-US" sz="1800" dirty="0"/>
              <a:t> = </a:t>
            </a:r>
            <a:r>
              <a:rPr lang="en-US" sz="1800" dirty="0">
                <a:solidFill>
                  <a:srgbClr val="FF0000"/>
                </a:solidFill>
              </a:rPr>
              <a:t>192.168.1.50</a:t>
            </a:r>
            <a:r>
              <a:rPr lang="en-US" sz="1800" dirty="0"/>
              <a:t>; </a:t>
            </a:r>
            <a:r>
              <a:rPr lang="en-US" sz="1800" dirty="0" err="1"/>
              <a:t>dst</a:t>
            </a:r>
            <a:r>
              <a:rPr lang="en-US" sz="1800" dirty="0"/>
              <a:t> = whatever</a:t>
            </a:r>
          </a:p>
          <a:p>
            <a:pPr marL="385763" indent="-385763">
              <a:buFont typeface="+mj-lt"/>
              <a:buAutoNum type="arabicPeriod"/>
            </a:pPr>
            <a:r>
              <a:rPr lang="en-US" sz="2100" dirty="0"/>
              <a:t>VPN server decrypts outer packet, forwards inner packet</a:t>
            </a:r>
          </a:p>
          <a:p>
            <a:pPr marL="385763" indent="-385763">
              <a:buFont typeface="+mj-lt"/>
              <a:buAutoNum type="arabicPeriod"/>
            </a:pPr>
            <a:r>
              <a:rPr lang="en-US" sz="2100" dirty="0"/>
              <a:t>Receives a response addressed to </a:t>
            </a:r>
            <a:r>
              <a:rPr lang="en-US" sz="2100" dirty="0">
                <a:solidFill>
                  <a:srgbClr val="FF0000"/>
                </a:solidFill>
              </a:rPr>
              <a:t>192.168.1.50</a:t>
            </a:r>
            <a:endParaRPr lang="en-US" sz="2100" dirty="0"/>
          </a:p>
          <a:p>
            <a:pPr lvl="1"/>
            <a:r>
              <a:rPr lang="en-US" sz="1800" dirty="0"/>
              <a:t>Looks at routing table, realizes this is via VPN</a:t>
            </a:r>
          </a:p>
          <a:p>
            <a:pPr lvl="1"/>
            <a:r>
              <a:rPr lang="en-US" sz="1800" dirty="0"/>
              <a:t>Encapsulates it in an outer packet with </a:t>
            </a:r>
            <a:br>
              <a:rPr lang="en-US" sz="1800" dirty="0"/>
            </a:br>
            <a:r>
              <a:rPr lang="en-US" sz="1800" dirty="0" err="1"/>
              <a:t>src</a:t>
            </a:r>
            <a:r>
              <a:rPr lang="en-US" sz="1800" dirty="0"/>
              <a:t> = whatever, </a:t>
            </a:r>
            <a:r>
              <a:rPr lang="en-US" sz="1800" dirty="0" err="1"/>
              <a:t>dst</a:t>
            </a:r>
            <a:r>
              <a:rPr lang="en-US" sz="1800" dirty="0"/>
              <a:t> = </a:t>
            </a:r>
            <a:r>
              <a:rPr lang="en-US" sz="1800" dirty="0">
                <a:solidFill>
                  <a:srgbClr val="00B050"/>
                </a:solidFill>
              </a:rPr>
              <a:t>55.66.77.88 </a:t>
            </a:r>
            <a:r>
              <a:rPr lang="en-US" sz="1800" dirty="0"/>
              <a:t>and forwards it</a:t>
            </a:r>
          </a:p>
          <a:p>
            <a:pPr marL="385763" indent="-385763">
              <a:buFont typeface="+mj-lt"/>
              <a:buAutoNum type="arabicPeriod"/>
            </a:pPr>
            <a:r>
              <a:rPr lang="en-US" sz="2100" dirty="0"/>
              <a:t>VPN client decrypts outer packet, passes on inner packet to application software</a:t>
            </a:r>
          </a:p>
          <a:p>
            <a:pPr marL="0" indent="0">
              <a:buNone/>
            </a:pPr>
            <a:endParaRPr lang="en-US" sz="2100" dirty="0"/>
          </a:p>
          <a:p>
            <a:pPr marL="0" indent="0">
              <a:buNone/>
            </a:pPr>
            <a:r>
              <a:rPr lang="en-US" sz="21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VPNs</a:t>
            </a:r>
          </a:p>
        </p:txBody>
      </p:sp>
      <p:sp>
        <p:nvSpPr>
          <p:cNvPr id="3" name="Content Placeholder 2"/>
          <p:cNvSpPr>
            <a:spLocks noGrp="1"/>
          </p:cNvSpPr>
          <p:nvPr>
            <p:ph idx="1"/>
          </p:nvPr>
        </p:nvSpPr>
        <p:spPr/>
        <p:txBody>
          <a:bodyPr/>
          <a:lstStyle/>
          <a:p>
            <a:r>
              <a:rPr lang="en-US" dirty="0"/>
              <a:t>Tunneling, security, </a:t>
            </a:r>
            <a:r>
              <a:rPr lang="en-US" dirty="0" err="1"/>
              <a:t>QoS</a:t>
            </a:r>
            <a:endParaRPr lang="en-US" dirty="0"/>
          </a:p>
          <a:p>
            <a:endParaRPr lang="en-US" dirty="0"/>
          </a:p>
          <a:p>
            <a:r>
              <a:rPr lang="en-US" dirty="0"/>
              <a:t>Can also tunnel through SSH instead of IP</a:t>
            </a:r>
          </a:p>
          <a:p>
            <a:endParaRPr lang="en-US" dirty="0"/>
          </a:p>
          <a:p>
            <a:r>
              <a:rPr lang="en-US" dirty="0"/>
              <a:t>Encryption, tunneling, firewall all possible in different layers!</a:t>
            </a:r>
          </a:p>
        </p:txBody>
      </p:sp>
    </p:spTree>
    <p:extLst>
      <p:ext uri="{BB962C8B-B14F-4D97-AF65-F5344CB8AC3E}">
        <p14:creationId xmlns:p14="http://schemas.microsoft.com/office/powerpoint/2010/main" val="3890418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a:t>Benefits of VPNs</a:t>
            </a:r>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a:t>End-to-end VPNs</a:t>
            </a:r>
          </a:p>
        </p:txBody>
      </p:sp>
      <p:sp>
        <p:nvSpPr>
          <p:cNvPr id="1723395" name="Rectangle 3"/>
          <p:cNvSpPr>
            <a:spLocks noGrp="1" noChangeArrowheads="1"/>
          </p:cNvSpPr>
          <p:nvPr>
            <p:ph idx="1"/>
          </p:nvPr>
        </p:nvSpPr>
        <p:spPr/>
        <p:txBody>
          <a:bodyPr/>
          <a:lstStyle/>
          <a:p>
            <a:r>
              <a:rPr lang="en-US"/>
              <a:t>Solves problem of how to connect remote hosts to a firewalled network</a:t>
            </a:r>
          </a:p>
        </p:txBody>
      </p:sp>
      <p:sp>
        <p:nvSpPr>
          <p:cNvPr id="1723396" name="Cloud"/>
          <p:cNvSpPr>
            <a:spLocks noChangeAspect="1" noEditPoints="1" noChangeArrowheads="1"/>
          </p:cNvSpPr>
          <p:nvPr/>
        </p:nvSpPr>
        <p:spPr bwMode="auto">
          <a:xfrm>
            <a:off x="5586413" y="2450307"/>
            <a:ext cx="1759744" cy="8501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Site (private network)</a:t>
            </a:r>
          </a:p>
        </p:txBody>
      </p:sp>
      <p:sp>
        <p:nvSpPr>
          <p:cNvPr id="1723397" name="Cloud"/>
          <p:cNvSpPr>
            <a:spLocks noChangeAspect="1" noEditPoints="1" noChangeArrowheads="1"/>
          </p:cNvSpPr>
          <p:nvPr/>
        </p:nvSpPr>
        <p:spPr bwMode="auto">
          <a:xfrm>
            <a:off x="2596754" y="2606279"/>
            <a:ext cx="2778919" cy="13430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Internet</a:t>
            </a:r>
          </a:p>
        </p:txBody>
      </p:sp>
      <p:sp>
        <p:nvSpPr>
          <p:cNvPr id="1723398" name="Text Box 6"/>
          <p:cNvSpPr txBox="1">
            <a:spLocks noChangeArrowheads="1"/>
          </p:cNvSpPr>
          <p:nvPr/>
        </p:nvSpPr>
        <p:spPr bwMode="auto">
          <a:xfrm>
            <a:off x="2040228" y="3300413"/>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399" name="Text Box 7"/>
          <p:cNvSpPr txBox="1">
            <a:spLocks noChangeArrowheads="1"/>
          </p:cNvSpPr>
          <p:nvPr/>
        </p:nvSpPr>
        <p:spPr bwMode="auto">
          <a:xfrm>
            <a:off x="3178465" y="3788569"/>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400" name="Text Box 8"/>
          <p:cNvSpPr txBox="1">
            <a:spLocks noChangeArrowheads="1"/>
          </p:cNvSpPr>
          <p:nvPr/>
        </p:nvSpPr>
        <p:spPr bwMode="auto">
          <a:xfrm>
            <a:off x="5216128" y="2606279"/>
            <a:ext cx="486030"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FW/</a:t>
            </a:r>
          </a:p>
          <a:p>
            <a:pPr eaLnBrk="0" hangingPunct="0">
              <a:spcBef>
                <a:spcPct val="0"/>
              </a:spcBef>
              <a:buClrTx/>
              <a:buFontTx/>
              <a:buNone/>
            </a:pPr>
            <a:r>
              <a:rPr lang="en-US" sz="1350"/>
              <a:t>VPN</a:t>
            </a:r>
          </a:p>
        </p:txBody>
      </p:sp>
      <p:sp>
        <p:nvSpPr>
          <p:cNvPr id="1723401" name="Text Box 9"/>
          <p:cNvSpPr txBox="1">
            <a:spLocks noChangeArrowheads="1"/>
          </p:cNvSpPr>
          <p:nvPr/>
        </p:nvSpPr>
        <p:spPr bwMode="auto">
          <a:xfrm>
            <a:off x="6515430" y="3259932"/>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2" name="Text Box 10"/>
          <p:cNvSpPr txBox="1">
            <a:spLocks noChangeArrowheads="1"/>
          </p:cNvSpPr>
          <p:nvPr/>
        </p:nvSpPr>
        <p:spPr bwMode="auto">
          <a:xfrm>
            <a:off x="7092883" y="2450307"/>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3" name="Text Box 11"/>
          <p:cNvSpPr txBox="1">
            <a:spLocks noChangeArrowheads="1"/>
          </p:cNvSpPr>
          <p:nvPr/>
        </p:nvSpPr>
        <p:spPr bwMode="auto">
          <a:xfrm>
            <a:off x="3918347" y="3106342"/>
            <a:ext cx="726994" cy="507831"/>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IPsec</a:t>
            </a:r>
          </a:p>
          <a:p>
            <a:pPr eaLnBrk="0" hangingPunct="0">
              <a:spcBef>
                <a:spcPct val="0"/>
              </a:spcBef>
              <a:buClrTx/>
              <a:buFontTx/>
              <a:buNone/>
            </a:pPr>
            <a:r>
              <a:rPr lang="en-US" sz="1350"/>
              <a:t>Tunnels</a:t>
            </a:r>
          </a:p>
        </p:txBody>
      </p:sp>
      <p:sp>
        <p:nvSpPr>
          <p:cNvPr id="1723404" name="Rectangle 12"/>
          <p:cNvSpPr>
            <a:spLocks noChangeArrowheads="1"/>
          </p:cNvSpPr>
          <p:nvPr/>
        </p:nvSpPr>
        <p:spPr bwMode="auto">
          <a:xfrm rot="-1859832">
            <a:off x="3846910" y="3504010"/>
            <a:ext cx="1543050"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
        <p:nvSpPr>
          <p:cNvPr id="1723405" name="Rectangle 13"/>
          <p:cNvSpPr>
            <a:spLocks noChangeArrowheads="1"/>
          </p:cNvSpPr>
          <p:nvPr/>
        </p:nvSpPr>
        <p:spPr bwMode="auto">
          <a:xfrm rot="-900486">
            <a:off x="2780110" y="3094435"/>
            <a:ext cx="2436019"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Tree>
    <p:extLst>
      <p:ext uri="{BB962C8B-B14F-4D97-AF65-F5344CB8AC3E}">
        <p14:creationId xmlns:p14="http://schemas.microsoft.com/office/powerpoint/2010/main" val="1800291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Exploit Examples in UNIX</a:t>
            </a:r>
          </a:p>
        </p:txBody>
      </p:sp>
      <p:sp>
        <p:nvSpPr>
          <p:cNvPr id="3" name="Content Placeholder 2"/>
          <p:cNvSpPr>
            <a:spLocks noGrp="1"/>
          </p:cNvSpPr>
          <p:nvPr>
            <p:ph idx="1"/>
          </p:nvPr>
        </p:nvSpPr>
        <p:spPr/>
        <p:txBody>
          <a:bodyPr/>
          <a:lstStyle/>
          <a:p>
            <a:r>
              <a:rPr lang="en-US" dirty="0"/>
              <a:t>Core Dump </a:t>
            </a:r>
            <a:r>
              <a:rPr lang="en-US" b="1" dirty="0">
                <a:solidFill>
                  <a:srgbClr val="C00000"/>
                </a:solidFill>
              </a:rPr>
              <a:t>Overwrite</a:t>
            </a:r>
          </a:p>
          <a:p>
            <a:pPr lvl="1"/>
            <a:r>
              <a:rPr lang="en-US" dirty="0"/>
              <a:t>Linking /</a:t>
            </a:r>
            <a:r>
              <a:rPr lang="en-US" dirty="0" err="1"/>
              <a:t>etc</a:t>
            </a:r>
            <a:r>
              <a:rPr lang="en-US" dirty="0"/>
              <a:t>/</a:t>
            </a:r>
            <a:r>
              <a:rPr lang="en-US" dirty="0" err="1"/>
              <a:t>passwd</a:t>
            </a:r>
            <a:r>
              <a:rPr lang="en-US" dirty="0"/>
              <a:t> to a file called “core”</a:t>
            </a:r>
          </a:p>
          <a:p>
            <a:pPr lvl="1"/>
            <a:r>
              <a:rPr lang="en-US" dirty="0"/>
              <a:t>Causing a SETUID program to dump core, subsequently overwriting the passwd file.</a:t>
            </a:r>
            <a:br>
              <a:rPr lang="en-US" dirty="0"/>
            </a:br>
            <a:endParaRPr lang="en-US" dirty="0"/>
          </a:p>
          <a:p>
            <a:r>
              <a:rPr lang="en-US" dirty="0"/>
              <a:t>Directory Creation </a:t>
            </a:r>
            <a:r>
              <a:rPr lang="en-US" b="1" dirty="0">
                <a:solidFill>
                  <a:srgbClr val="C00000"/>
                </a:solidFill>
              </a:rPr>
              <a:t>Race Condition</a:t>
            </a:r>
          </a:p>
          <a:p>
            <a:pPr lvl="1"/>
            <a:r>
              <a:rPr lang="en-US" dirty="0" err="1"/>
              <a:t>Mkdir</a:t>
            </a:r>
            <a:r>
              <a:rPr lang="en-US" dirty="0"/>
              <a:t> would create </a:t>
            </a:r>
            <a:r>
              <a:rPr lang="en-US" dirty="0" err="1"/>
              <a:t>inode</a:t>
            </a:r>
            <a:r>
              <a:rPr lang="en-US" dirty="0"/>
              <a:t> as root, then change UID of </a:t>
            </a:r>
            <a:r>
              <a:rPr lang="en-US" dirty="0" err="1"/>
              <a:t>inode</a:t>
            </a:r>
            <a:endParaRPr lang="en-US" dirty="0"/>
          </a:p>
          <a:p>
            <a:pPr lvl="1"/>
            <a:r>
              <a:rPr lang="en-US" dirty="0"/>
              <a:t>Race: link to </a:t>
            </a:r>
            <a:r>
              <a:rPr lang="en-US" dirty="0" err="1"/>
              <a:t>passwd</a:t>
            </a:r>
            <a:r>
              <a:rPr lang="en-US" dirty="0"/>
              <a:t> after </a:t>
            </a:r>
            <a:r>
              <a:rPr lang="en-US" dirty="0" err="1"/>
              <a:t>inode</a:t>
            </a:r>
            <a:r>
              <a:rPr lang="en-US" dirty="0"/>
              <a:t> creation but before </a:t>
            </a:r>
            <a:r>
              <a:rPr lang="en-US" dirty="0" err="1"/>
              <a:t>chown</a:t>
            </a:r>
            <a:endParaRPr lang="en-US" dirty="0"/>
          </a:p>
        </p:txBody>
      </p:sp>
    </p:spTree>
    <p:extLst>
      <p:ext uri="{BB962C8B-B14F-4D97-AF65-F5344CB8AC3E}">
        <p14:creationId xmlns:p14="http://schemas.microsoft.com/office/powerpoint/2010/main" val="1194388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309"/>
            <a:ext cx="2743200" cy="857250"/>
          </a:xfrm>
        </p:spPr>
        <p:txBody>
          <a:bodyPr>
            <a:normAutofit fontScale="90000"/>
          </a:bodyPr>
          <a:lstStyle/>
          <a:p>
            <a:pPr algn="l"/>
            <a:r>
              <a:rPr lang="en-US" dirty="0"/>
              <a:t>More Examples</a:t>
            </a:r>
          </a:p>
        </p:txBody>
      </p:sp>
      <p:sp>
        <p:nvSpPr>
          <p:cNvPr id="3" name="Content Placeholder 2"/>
          <p:cNvSpPr>
            <a:spLocks noGrp="1"/>
          </p:cNvSpPr>
          <p:nvPr>
            <p:ph idx="1"/>
          </p:nvPr>
        </p:nvSpPr>
        <p:spPr>
          <a:xfrm>
            <a:off x="1314450" y="1085851"/>
            <a:ext cx="3371850" cy="2628900"/>
          </a:xfrm>
        </p:spPr>
        <p:txBody>
          <a:bodyPr/>
          <a:lstStyle/>
          <a:p>
            <a:r>
              <a:rPr lang="en-US" dirty="0"/>
              <a:t>Timing attacks (TENEX)</a:t>
            </a:r>
          </a:p>
          <a:p>
            <a:pPr lvl="1"/>
            <a:r>
              <a:rPr lang="en-US" dirty="0"/>
              <a:t>File access required password check</a:t>
            </a:r>
          </a:p>
          <a:p>
            <a:pPr lvl="1"/>
            <a:r>
              <a:rPr lang="en-US" dirty="0"/>
              <a:t>Align password guess across page boundary</a:t>
            </a:r>
          </a:p>
          <a:p>
            <a:pPr lvl="1"/>
            <a:r>
              <a:rPr lang="en-US" dirty="0"/>
              <a:t>OS would abort on incorrect character</a:t>
            </a:r>
          </a:p>
          <a:p>
            <a:endParaRPr lang="en-US" dirty="0"/>
          </a:p>
          <a:p>
            <a:endParaRPr lang="en-US" dirty="0"/>
          </a:p>
          <a:p>
            <a:pPr lvl="1"/>
            <a:endParaRPr lang="en-US" dirty="0"/>
          </a:p>
        </p:txBody>
      </p:sp>
      <p:pic>
        <p:nvPicPr>
          <p:cNvPr id="4" name="Picture 3"/>
          <p:cNvPicPr>
            <a:picLocks noChangeAspect="1"/>
          </p:cNvPicPr>
          <p:nvPr/>
        </p:nvPicPr>
        <p:blipFill>
          <a:blip r:embed="rId2"/>
          <a:stretch>
            <a:fillRect/>
          </a:stretch>
        </p:blipFill>
        <p:spPr>
          <a:xfrm>
            <a:off x="4448175" y="19050"/>
            <a:ext cx="3552825" cy="2162175"/>
          </a:xfrm>
          <a:prstGeom prst="rect">
            <a:avLst/>
          </a:prstGeom>
        </p:spPr>
      </p:pic>
      <p:sp>
        <p:nvSpPr>
          <p:cNvPr id="5" name="Content Placeholder 2"/>
          <p:cNvSpPr txBox="1">
            <a:spLocks/>
          </p:cNvSpPr>
          <p:nvPr/>
        </p:nvSpPr>
        <p:spPr>
          <a:xfrm>
            <a:off x="1257300" y="3829050"/>
            <a:ext cx="6629400" cy="1200150"/>
          </a:xfrm>
          <a:prstGeom prst="rect">
            <a:avLst/>
          </a:prstGeom>
        </p:spPr>
        <p:txBody>
          <a:bodyPr vert="horz" lIns="68580" tIns="34290" rIns="68580" bIns="3429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Time of check to time of use (OS/360)</a:t>
            </a:r>
          </a:p>
          <a:p>
            <a:pPr lvl="1"/>
            <a:r>
              <a:rPr lang="en-US" sz="2100" dirty="0"/>
              <a:t>Password check</a:t>
            </a:r>
          </a:p>
          <a:p>
            <a:pPr lvl="1"/>
            <a:r>
              <a:rPr lang="en-US" sz="2100" dirty="0"/>
              <a:t>Re-read filename after password check</a:t>
            </a:r>
          </a:p>
          <a:p>
            <a:endParaRPr lang="en-US" sz="2400" dirty="0"/>
          </a:p>
          <a:p>
            <a:endParaRPr lang="en-US" sz="2400" dirty="0"/>
          </a:p>
          <a:p>
            <a:pPr lvl="1"/>
            <a:endParaRPr lang="en-US" sz="2100" dirty="0"/>
          </a:p>
        </p:txBody>
      </p:sp>
    </p:spTree>
    <p:extLst>
      <p:ext uri="{BB962C8B-B14F-4D97-AF65-F5344CB8AC3E}">
        <p14:creationId xmlns:p14="http://schemas.microsoft.com/office/powerpoint/2010/main" val="645904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Back: Design Principles</a:t>
            </a:r>
          </a:p>
        </p:txBody>
      </p:sp>
      <p:sp>
        <p:nvSpPr>
          <p:cNvPr id="3" name="Content Placeholder 2"/>
          <p:cNvSpPr>
            <a:spLocks noGrp="1"/>
          </p:cNvSpPr>
          <p:nvPr>
            <p:ph idx="1"/>
          </p:nvPr>
        </p:nvSpPr>
        <p:spPr/>
        <p:txBody>
          <a:bodyPr/>
          <a:lstStyle/>
          <a:p>
            <a:r>
              <a:rPr lang="en-US" b="1" dirty="0">
                <a:solidFill>
                  <a:srgbClr val="C00000"/>
                </a:solidFill>
              </a:rPr>
              <a:t>Public design</a:t>
            </a:r>
          </a:p>
          <a:p>
            <a:r>
              <a:rPr lang="en-US" dirty="0"/>
              <a:t>Default is </a:t>
            </a:r>
            <a:r>
              <a:rPr lang="en-US" b="1" dirty="0">
                <a:solidFill>
                  <a:srgbClr val="C00000"/>
                </a:solidFill>
              </a:rPr>
              <a:t>“no access”</a:t>
            </a:r>
          </a:p>
          <a:p>
            <a:r>
              <a:rPr lang="en-US" dirty="0"/>
              <a:t>Check for </a:t>
            </a:r>
            <a:r>
              <a:rPr lang="en-US" b="1" dirty="0">
                <a:solidFill>
                  <a:srgbClr val="C00000"/>
                </a:solidFill>
              </a:rPr>
              <a:t>current</a:t>
            </a:r>
            <a:r>
              <a:rPr lang="en-US" dirty="0"/>
              <a:t> authority</a:t>
            </a:r>
          </a:p>
          <a:p>
            <a:r>
              <a:rPr lang="en-US" dirty="0"/>
              <a:t>Least </a:t>
            </a:r>
            <a:r>
              <a:rPr lang="en-US" b="1" dirty="0">
                <a:solidFill>
                  <a:srgbClr val="C00000"/>
                </a:solidFill>
              </a:rPr>
              <a:t>privileges</a:t>
            </a:r>
          </a:p>
          <a:p>
            <a:r>
              <a:rPr lang="en-US" dirty="0"/>
              <a:t>Build security into the lowest system layers possible</a:t>
            </a:r>
          </a:p>
        </p:txBody>
      </p:sp>
    </p:spTree>
    <p:extLst>
      <p:ext uri="{BB962C8B-B14F-4D97-AF65-F5344CB8AC3E}">
        <p14:creationId xmlns:p14="http://schemas.microsoft.com/office/powerpoint/2010/main" val="1149156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Access Control List or Capability?</a:t>
            </a:r>
          </a:p>
        </p:txBody>
      </p:sp>
      <p:sp>
        <p:nvSpPr>
          <p:cNvPr id="8" name="Content Placeholder 7"/>
          <p:cNvSpPr>
            <a:spLocks noGrp="1"/>
          </p:cNvSpPr>
          <p:nvPr>
            <p:ph idx="1"/>
          </p:nvPr>
        </p:nvSpPr>
        <p:spPr>
          <a:xfrm>
            <a:off x="914400" y="1185154"/>
            <a:ext cx="7277100" cy="3771899"/>
          </a:xfrm>
        </p:spPr>
        <p:txBody>
          <a:bodyPr>
            <a:normAutofit/>
          </a:bodyPr>
          <a:lstStyle/>
          <a:p>
            <a:pPr marL="0" indent="0">
              <a:buNone/>
            </a:pPr>
            <a:r>
              <a:rPr lang="en-US" sz="2100" dirty="0" err="1">
                <a:solidFill>
                  <a:srgbClr val="4F81BE"/>
                </a:solidFill>
              </a:rPr>
              <a:t>BufferedReader</a:t>
            </a:r>
            <a:r>
              <a:rPr lang="en-US" sz="2100" dirty="0">
                <a:solidFill>
                  <a:srgbClr val="4F81BE"/>
                </a:solidFill>
              </a:rPr>
              <a:t> reader = </a:t>
            </a:r>
          </a:p>
          <a:p>
            <a:pPr marL="0" indent="0">
              <a:buNone/>
            </a:pPr>
            <a:r>
              <a:rPr lang="en-US" sz="2100" dirty="0">
                <a:solidFill>
                  <a:srgbClr val="4F81BE"/>
                </a:solidFill>
              </a:rPr>
              <a:t>		new </a:t>
            </a:r>
            <a:r>
              <a:rPr lang="en-US" sz="2100" dirty="0" err="1">
                <a:solidFill>
                  <a:srgbClr val="4F81BE"/>
                </a:solidFill>
              </a:rPr>
              <a:t>BufferedReader</a:t>
            </a:r>
            <a:r>
              <a:rPr lang="en-US" sz="2100" dirty="0">
                <a:solidFill>
                  <a:srgbClr val="4F81BE"/>
                </a:solidFill>
              </a:rPr>
              <a:t>(new </a:t>
            </a:r>
            <a:r>
              <a:rPr lang="en-US" sz="2100" dirty="0" err="1">
                <a:solidFill>
                  <a:srgbClr val="4F81BE"/>
                </a:solidFill>
              </a:rPr>
              <a:t>FileReader</a:t>
            </a:r>
            <a:r>
              <a:rPr lang="en-US" sz="2100" dirty="0">
                <a:solidFill>
                  <a:srgbClr val="4F81BE"/>
                </a:solidFill>
              </a:rPr>
              <a:t>(filename));</a:t>
            </a:r>
          </a:p>
          <a:p>
            <a:pPr marL="0" indent="0">
              <a:buNone/>
            </a:pPr>
            <a:r>
              <a:rPr lang="en-US" sz="2100" dirty="0">
                <a:solidFill>
                  <a:srgbClr val="4F81BE"/>
                </a:solidFill>
              </a:rPr>
              <a:t>String line = </a:t>
            </a:r>
            <a:r>
              <a:rPr lang="en-US" sz="2100" dirty="0" err="1">
                <a:solidFill>
                  <a:srgbClr val="4F81BE"/>
                </a:solidFill>
              </a:rPr>
              <a:t>reader.readLine</a:t>
            </a:r>
            <a:r>
              <a:rPr lang="en-US" sz="2100" dirty="0">
                <a:solidFill>
                  <a:srgbClr val="4F81BE"/>
                </a:solidFill>
              </a:rPr>
              <a:t>();</a:t>
            </a:r>
          </a:p>
          <a:p>
            <a:endParaRPr lang="en-US" dirty="0"/>
          </a:p>
          <a:p>
            <a:pPr marL="0" indent="0">
              <a:buNone/>
            </a:pPr>
            <a:r>
              <a:rPr lang="en-US" dirty="0"/>
              <a:t>Both!</a:t>
            </a:r>
          </a:p>
          <a:p>
            <a:r>
              <a:rPr lang="en-US" dirty="0"/>
              <a:t>Opening a file gives the process a “file descriptor”</a:t>
            </a:r>
          </a:p>
          <a:p>
            <a:r>
              <a:rPr lang="en-US" dirty="0"/>
              <a:t>Can be passed around to other processes</a:t>
            </a:r>
          </a:p>
          <a:p>
            <a:r>
              <a:rPr lang="en-US" dirty="0"/>
              <a:t>Preserves permissions even if file permissions change</a:t>
            </a:r>
          </a:p>
        </p:txBody>
      </p:sp>
    </p:spTree>
    <p:extLst>
      <p:ext uri="{BB962C8B-B14F-4D97-AF65-F5344CB8AC3E}">
        <p14:creationId xmlns:p14="http://schemas.microsoft.com/office/powerpoint/2010/main" val="25729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using ACLs</a:t>
            </a:r>
          </a:p>
        </p:txBody>
      </p:sp>
      <p:sp>
        <p:nvSpPr>
          <p:cNvPr id="14" name="Content Placeholder 13"/>
          <p:cNvSpPr>
            <a:spLocks noGrp="1"/>
          </p:cNvSpPr>
          <p:nvPr>
            <p:ph idx="1"/>
          </p:nvPr>
        </p:nvSpPr>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Subject = (user, program)</a:t>
            </a:r>
          </a:p>
          <a:p>
            <a:pPr marL="0" indent="0">
              <a:buNone/>
            </a:pPr>
            <a:r>
              <a:rPr lang="en-US" dirty="0"/>
              <a:t>Verb = action</a:t>
            </a:r>
          </a:p>
          <a:p>
            <a:pPr marL="0" indent="0">
              <a:buNone/>
            </a:pPr>
            <a:r>
              <a:rPr lang="en-US" dirty="0"/>
              <a:t>Object = resources</a:t>
            </a:r>
          </a:p>
          <a:p>
            <a:pPr marL="0" indent="0">
              <a:buNone/>
            </a:pPr>
            <a:endParaRPr lang="en-US" dirty="0"/>
          </a:p>
          <a:p>
            <a:pPr marL="0" indent="0">
              <a:buNone/>
            </a:pPr>
            <a:endParaRPr lang="en-US" dirty="0"/>
          </a:p>
          <a:p>
            <a:pPr marL="0" indent="0">
              <a:buNone/>
            </a:pPr>
            <a:r>
              <a:rPr lang="en-US" dirty="0"/>
              <a:t>Policy specifies (subject, verb, object) triples</a:t>
            </a:r>
          </a:p>
        </p:txBody>
      </p:sp>
      <p:sp>
        <p:nvSpPr>
          <p:cNvPr id="4" name="Rounded Rectangle 3"/>
          <p:cNvSpPr/>
          <p:nvPr/>
        </p:nvSpPr>
        <p:spPr>
          <a:xfrm>
            <a:off x="2085975" y="1257300"/>
            <a:ext cx="1905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(User, program)</a:t>
            </a:r>
          </a:p>
        </p:txBody>
      </p:sp>
      <p:cxnSp>
        <p:nvCxnSpPr>
          <p:cNvPr id="6" name="Straight Arrow Connector 5"/>
          <p:cNvCxnSpPr>
            <a:stCxn id="4" idx="3"/>
            <a:endCxn id="7" idx="1"/>
          </p:cNvCxnSpPr>
          <p:nvPr/>
        </p:nvCxnSpPr>
        <p:spPr>
          <a:xfrm>
            <a:off x="3990975" y="1514475"/>
            <a:ext cx="538163" cy="7793"/>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29138" y="1265093"/>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Monitor</a:t>
            </a:r>
          </a:p>
        </p:txBody>
      </p:sp>
      <p:cxnSp>
        <p:nvCxnSpPr>
          <p:cNvPr id="8" name="Straight Arrow Connector 7"/>
          <p:cNvCxnSpPr/>
          <p:nvPr/>
        </p:nvCxnSpPr>
        <p:spPr>
          <a:xfrm>
            <a:off x="5429250" y="1514477"/>
            <a:ext cx="51435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5943600" y="1265095"/>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100638" y="1779443"/>
            <a:ext cx="0" cy="60267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29138" y="2382116"/>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Policy</a:t>
            </a:r>
          </a:p>
        </p:txBody>
      </p:sp>
      <p:sp>
        <p:nvSpPr>
          <p:cNvPr id="16" name="TextBox 15"/>
          <p:cNvSpPr txBox="1"/>
          <p:nvPr/>
        </p:nvSpPr>
        <p:spPr>
          <a:xfrm>
            <a:off x="3771900" y="1828800"/>
            <a:ext cx="899605" cy="369332"/>
          </a:xfrm>
          <a:prstGeom prst="rect">
            <a:avLst/>
          </a:prstGeom>
          <a:noFill/>
        </p:spPr>
        <p:txBody>
          <a:bodyPr wrap="none" rtlCol="0">
            <a:spAutoFit/>
          </a:bodyPr>
          <a:lstStyle/>
          <a:p>
            <a:r>
              <a:rPr lang="en-US"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Old is New Again</a:t>
            </a:r>
          </a:p>
        </p:txBody>
      </p:sp>
      <p:sp>
        <p:nvSpPr>
          <p:cNvPr id="3" name="Content Placeholder 2"/>
          <p:cNvSpPr>
            <a:spLocks noGrp="1"/>
          </p:cNvSpPr>
          <p:nvPr>
            <p:ph idx="1"/>
          </p:nvPr>
        </p:nvSpPr>
        <p:spPr/>
        <p:txBody>
          <a:bodyPr/>
          <a:lstStyle/>
          <a:p>
            <a:r>
              <a:rPr lang="en-US" dirty="0"/>
              <a:t>Modern multi-user systems:</a:t>
            </a:r>
          </a:p>
          <a:p>
            <a:pPr lvl="1"/>
            <a:r>
              <a:rPr lang="en-US" dirty="0"/>
              <a:t>Cloud Computing</a:t>
            </a:r>
          </a:p>
          <a:p>
            <a:pPr lvl="1"/>
            <a:r>
              <a:rPr lang="en-US" dirty="0"/>
              <a:t>Facebook, Google docs (not operating systems)</a:t>
            </a:r>
          </a:p>
          <a:p>
            <a:pPr lvl="1"/>
            <a:endParaRPr lang="en-US" dirty="0"/>
          </a:p>
          <a:p>
            <a:r>
              <a:rPr lang="en-US" dirty="0"/>
              <a:t>What about web browsers?</a:t>
            </a:r>
          </a:p>
          <a:p>
            <a:pPr lvl="1"/>
            <a:r>
              <a:rPr lang="en-US" dirty="0"/>
              <a:t>Single user, untrusted apps (web pages)</a:t>
            </a:r>
          </a:p>
        </p:txBody>
      </p:sp>
    </p:spTree>
    <p:extLst>
      <p:ext uri="{BB962C8B-B14F-4D97-AF65-F5344CB8AC3E}">
        <p14:creationId xmlns:p14="http://schemas.microsoft.com/office/powerpoint/2010/main" val="23571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Protection Domains</a:t>
            </a:r>
          </a:p>
        </p:txBody>
      </p:sp>
      <p:sp>
        <p:nvSpPr>
          <p:cNvPr id="3" name="Content Placeholder 2"/>
          <p:cNvSpPr>
            <a:spLocks noGrp="1"/>
          </p:cNvSpPr>
          <p:nvPr>
            <p:ph idx="1"/>
          </p:nvPr>
        </p:nvSpPr>
        <p:spPr>
          <a:xfrm>
            <a:off x="1371600" y="1200151"/>
            <a:ext cx="6515100" cy="1943100"/>
          </a:xfrm>
        </p:spPr>
        <p:txBody>
          <a:bodyPr>
            <a:normAutofit/>
          </a:bodyPr>
          <a:lstStyle/>
          <a:p>
            <a:r>
              <a:rPr lang="en-US" b="1" dirty="0">
                <a:solidFill>
                  <a:srgbClr val="C00000"/>
                </a:solidFill>
              </a:rPr>
              <a:t>Objects:</a:t>
            </a:r>
            <a:r>
              <a:rPr lang="en-US" dirty="0"/>
              <a:t> CPUs, memory segments, storage, printers, processes, files, databases, locks</a:t>
            </a:r>
          </a:p>
          <a:p>
            <a:endParaRPr lang="en-US" dirty="0"/>
          </a:p>
          <a:p>
            <a:r>
              <a:rPr lang="en-US" b="1" dirty="0">
                <a:solidFill>
                  <a:srgbClr val="C00000"/>
                </a:solidFill>
              </a:rPr>
              <a:t>Protection Domain:</a:t>
            </a:r>
            <a:r>
              <a:rPr lang="en-US" dirty="0"/>
              <a:t> Set of (object, rights) pairs</a:t>
            </a:r>
          </a:p>
        </p:txBody>
      </p:sp>
      <p:pic>
        <p:nvPicPr>
          <p:cNvPr id="4" name="Picture 3"/>
          <p:cNvPicPr>
            <a:picLocks noChangeAspect="1"/>
          </p:cNvPicPr>
          <p:nvPr/>
        </p:nvPicPr>
        <p:blipFill>
          <a:blip r:embed="rId3"/>
          <a:stretch>
            <a:fillRect/>
          </a:stretch>
        </p:blipFill>
        <p:spPr>
          <a:xfrm>
            <a:off x="2000250" y="3200400"/>
            <a:ext cx="5124450" cy="1647825"/>
          </a:xfrm>
          <a:prstGeom prst="rect">
            <a:avLst/>
          </a:prstGeom>
        </p:spPr>
      </p:pic>
    </p:spTree>
    <p:extLst>
      <p:ext uri="{BB962C8B-B14F-4D97-AF65-F5344CB8AC3E}">
        <p14:creationId xmlns:p14="http://schemas.microsoft.com/office/powerpoint/2010/main" val="1685307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Policy </a:t>
            </a:r>
          </a:p>
        </p:txBody>
      </p:sp>
      <p:sp>
        <p:nvSpPr>
          <p:cNvPr id="3" name="Content Placeholder 2"/>
          <p:cNvSpPr>
            <a:spLocks noGrp="1"/>
          </p:cNvSpPr>
          <p:nvPr>
            <p:ph idx="1"/>
          </p:nvPr>
        </p:nvSpPr>
        <p:spPr>
          <a:xfrm>
            <a:off x="1485900" y="1200152"/>
            <a:ext cx="6300788" cy="3394472"/>
          </a:xfrm>
        </p:spPr>
        <p:txBody>
          <a:bodyPr>
            <a:normAutofit fontScale="92500" lnSpcReduction="10000"/>
          </a:bodyPr>
          <a:lstStyle/>
          <a:p>
            <a:pPr marL="0" indent="0">
              <a:buNone/>
            </a:pPr>
            <a:r>
              <a:rPr lang="en-US" dirty="0"/>
              <a:t>Who sets policy?</a:t>
            </a:r>
          </a:p>
          <a:p>
            <a:pPr lvl="1"/>
            <a:r>
              <a:rPr lang="en-US" dirty="0"/>
              <a:t>(Theoretically) users, with system defaults and restrictions</a:t>
            </a:r>
          </a:p>
          <a:p>
            <a:pPr lvl="1"/>
            <a:endParaRPr lang="en-US" dirty="0"/>
          </a:p>
          <a:p>
            <a:pPr marL="0" indent="0">
              <a:buNone/>
            </a:pPr>
            <a:r>
              <a:rPr lang="en-US" dirty="0"/>
              <a:t>How is access control list stored?</a:t>
            </a:r>
          </a:p>
          <a:p>
            <a:pPr lvl="1"/>
            <a:r>
              <a:rPr lang="en-US" dirty="0"/>
              <a:t>Sparse matrix (default deny), store as list</a:t>
            </a:r>
          </a:p>
          <a:p>
            <a:pPr lvl="1"/>
            <a:endParaRPr lang="en-US" dirty="0"/>
          </a:p>
          <a:p>
            <a:pPr marL="0" indent="0">
              <a:buNone/>
            </a:pPr>
            <a:r>
              <a:rPr lang="en-US" dirty="0"/>
              <a:t>How does OS enforce policy?</a:t>
            </a:r>
          </a:p>
          <a:p>
            <a:pPr lvl="1"/>
            <a:r>
              <a:rPr lang="en-US" dirty="0"/>
              <a:t>OS exposes API to apps, with privileged operations</a:t>
            </a:r>
          </a:p>
          <a:p>
            <a:pPr lvl="1"/>
            <a:r>
              <a:rPr lang="en-US" dirty="0"/>
              <a:t>Checks ACL when API functions are called</a:t>
            </a:r>
          </a:p>
        </p:txBody>
      </p:sp>
    </p:spTree>
    <p:extLst>
      <p:ext uri="{BB962C8B-B14F-4D97-AF65-F5344CB8AC3E}">
        <p14:creationId xmlns:p14="http://schemas.microsoft.com/office/powerpoint/2010/main" val="1011474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Usability Problems in Access Control</a:t>
            </a:r>
          </a:p>
        </p:txBody>
      </p:sp>
      <p:sp>
        <p:nvSpPr>
          <p:cNvPr id="3" name="Content Placeholder 2"/>
          <p:cNvSpPr>
            <a:spLocks noGrp="1"/>
          </p:cNvSpPr>
          <p:nvPr>
            <p:ph idx="1"/>
          </p:nvPr>
        </p:nvSpPr>
        <p:spPr/>
        <p:txBody>
          <a:bodyPr/>
          <a:lstStyle/>
          <a:p>
            <a:pPr marL="0" indent="0">
              <a:buNone/>
            </a:pPr>
            <a:endParaRPr lang="en-US" dirty="0"/>
          </a:p>
          <a:p>
            <a:r>
              <a:rPr lang="en-US" dirty="0"/>
              <a:t>Too much complexity</a:t>
            </a:r>
          </a:p>
          <a:p>
            <a:r>
              <a:rPr lang="en-US" dirty="0"/>
              <a:t>Too many decisions</a:t>
            </a:r>
          </a:p>
          <a:p>
            <a:pPr lvl="1"/>
            <a:r>
              <a:rPr lang="en-US" dirty="0"/>
              <a:t>#principals    x    #actions    x    #objects</a:t>
            </a:r>
          </a:p>
          <a:p>
            <a:endParaRPr lang="en-US" dirty="0"/>
          </a:p>
        </p:txBody>
      </p:sp>
    </p:spTree>
    <p:extLst>
      <p:ext uri="{BB962C8B-B14F-4D97-AF65-F5344CB8AC3E}">
        <p14:creationId xmlns:p14="http://schemas.microsoft.com/office/powerpoint/2010/main" val="267373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21606" y="342901"/>
            <a:ext cx="6300788" cy="857250"/>
          </a:xfrm>
        </p:spPr>
        <p:txBody>
          <a:bodyPr>
            <a:normAutofit fontScale="90000"/>
          </a:bodyPr>
          <a:lstStyle/>
          <a:p>
            <a:r>
              <a:rPr lang="en-US" dirty="0"/>
              <a:t>Simplifying Access Control:</a:t>
            </a:r>
            <a:br>
              <a:rPr lang="en-US" dirty="0"/>
            </a:br>
            <a:r>
              <a:rPr lang="en-US" dirty="0"/>
              <a:t>		Emphasize Action over Configuration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Combine with sensible system defaults</a:t>
            </a:r>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3" y="1628775"/>
            <a:ext cx="3375422" cy="18573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12954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B937-D9F7-DE48-A943-2F971EED2B6F}"/>
              </a:ext>
            </a:extLst>
          </p:cNvPr>
          <p:cNvSpPr>
            <a:spLocks noGrp="1"/>
          </p:cNvSpPr>
          <p:nvPr>
            <p:ph type="title"/>
          </p:nvPr>
        </p:nvSpPr>
        <p:spPr>
          <a:xfrm>
            <a:off x="609600" y="1714500"/>
            <a:ext cx="8229600" cy="857250"/>
          </a:xfrm>
        </p:spPr>
        <p:txBody>
          <a:bodyPr/>
          <a:lstStyle/>
          <a:p>
            <a:r>
              <a:rPr lang="en-US" dirty="0"/>
              <a:t>Other Abstractions</a:t>
            </a:r>
          </a:p>
        </p:txBody>
      </p:sp>
    </p:spTree>
    <p:extLst>
      <p:ext uri="{BB962C8B-B14F-4D97-AF65-F5344CB8AC3E}">
        <p14:creationId xmlns:p14="http://schemas.microsoft.com/office/powerpoint/2010/main" val="3846728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Abstractions: Roles, Groups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Useful in (e.g.) corporate context with various projects, collaborations, privileges</a:t>
            </a:r>
          </a:p>
        </p:txBody>
      </p:sp>
    </p:spTree>
    <p:extLst>
      <p:ext uri="{BB962C8B-B14F-4D97-AF65-F5344CB8AC3E}">
        <p14:creationId xmlns:p14="http://schemas.microsoft.com/office/powerpoint/2010/main" val="3057856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 Classification Levels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28575" y="1200152"/>
          <a:ext cx="4714875"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543300" y="1200152"/>
            <a:ext cx="4286250" cy="339447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Each subject (person) has a clearance level</a:t>
            </a:r>
          </a:p>
          <a:p>
            <a:pPr marL="0" indent="0">
              <a:buNone/>
            </a:pPr>
            <a:endParaRPr lang="en-US" sz="2400" dirty="0"/>
          </a:p>
          <a:p>
            <a:pPr marL="0" indent="0">
              <a:buNone/>
            </a:pPr>
            <a:r>
              <a:rPr lang="en-US" sz="2400" dirty="0"/>
              <a:t>Each object (document) has a classification level</a:t>
            </a:r>
          </a:p>
          <a:p>
            <a:pPr marL="0" indent="0">
              <a:buNone/>
            </a:pPr>
            <a:endParaRPr lang="en-US" sz="2400" dirty="0"/>
          </a:p>
          <a:p>
            <a:pPr marL="0" indent="0">
              <a:buNone/>
            </a:pPr>
            <a:r>
              <a:rPr lang="en-US" sz="2400" dirty="0"/>
              <a:t>No read up</a:t>
            </a:r>
          </a:p>
          <a:p>
            <a:pPr marL="0" indent="0">
              <a:buNone/>
            </a:pPr>
            <a:r>
              <a:rPr lang="en-US" sz="2400" dirty="0"/>
              <a:t>No write down</a:t>
            </a:r>
          </a:p>
        </p:txBody>
      </p:sp>
    </p:spTree>
    <p:extLst>
      <p:ext uri="{BB962C8B-B14F-4D97-AF65-F5344CB8AC3E}">
        <p14:creationId xmlns:p14="http://schemas.microsoft.com/office/powerpoint/2010/main" val="106527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Sometimes There’s No Strict Order:	 </a:t>
            </a:r>
            <a:br>
              <a:rPr lang="en-US" dirty="0"/>
            </a:br>
            <a:r>
              <a:rPr lang="en-US" dirty="0"/>
              <a:t>Lattice-based Access Control</a:t>
            </a:r>
          </a:p>
        </p:txBody>
      </p:sp>
      <p:sp>
        <p:nvSpPr>
          <p:cNvPr id="4" name="Rectangle 3"/>
          <p:cNvSpPr/>
          <p:nvPr/>
        </p:nvSpPr>
        <p:spPr>
          <a:xfrm>
            <a:off x="3843338" y="131445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 bio)</a:t>
            </a:r>
          </a:p>
        </p:txBody>
      </p:sp>
      <p:sp>
        <p:nvSpPr>
          <p:cNvPr id="5" name="Rectangle 4"/>
          <p:cNvSpPr/>
          <p:nvPr/>
        </p:nvSpPr>
        <p:spPr>
          <a:xfrm>
            <a:off x="1743075"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a:t>
            </a:r>
          </a:p>
        </p:txBody>
      </p:sp>
      <p:sp>
        <p:nvSpPr>
          <p:cNvPr id="6" name="Rectangle 5"/>
          <p:cNvSpPr/>
          <p:nvPr/>
        </p:nvSpPr>
        <p:spPr>
          <a:xfrm>
            <a:off x="5943600"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(bio)</a:t>
            </a:r>
          </a:p>
        </p:txBody>
      </p:sp>
      <p:sp>
        <p:nvSpPr>
          <p:cNvPr id="7" name="Rectangle 6"/>
          <p:cNvSpPr/>
          <p:nvPr/>
        </p:nvSpPr>
        <p:spPr>
          <a:xfrm>
            <a:off x="3843338" y="29718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 bio)</a:t>
            </a:r>
          </a:p>
        </p:txBody>
      </p:sp>
      <p:sp>
        <p:nvSpPr>
          <p:cNvPr id="8" name="Rectangle 7"/>
          <p:cNvSpPr/>
          <p:nvPr/>
        </p:nvSpPr>
        <p:spPr>
          <a:xfrm>
            <a:off x="1743075"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a:t>
            </a:r>
          </a:p>
        </p:txBody>
      </p:sp>
      <p:sp>
        <p:nvSpPr>
          <p:cNvPr id="9" name="Rectangle 8"/>
          <p:cNvSpPr/>
          <p:nvPr/>
        </p:nvSpPr>
        <p:spPr>
          <a:xfrm>
            <a:off x="5943600"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a:t>
            </a:r>
          </a:p>
          <a:p>
            <a:pPr algn="ctr"/>
            <a:r>
              <a:rPr lang="en-US" sz="1500" dirty="0">
                <a:latin typeface="Lucida Sans" panose="020B0602030504020204" pitchFamily="34" charset="0"/>
              </a:rPr>
              <a:t>(bio)</a:t>
            </a:r>
          </a:p>
        </p:txBody>
      </p:sp>
      <p:sp>
        <p:nvSpPr>
          <p:cNvPr id="12" name="Rectangle 11"/>
          <p:cNvSpPr/>
          <p:nvPr/>
        </p:nvSpPr>
        <p:spPr>
          <a:xfrm>
            <a:off x="3843338" y="4785014"/>
            <a:ext cx="1457325" cy="3429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Public</a:t>
            </a:r>
          </a:p>
        </p:txBody>
      </p:sp>
      <p:cxnSp>
        <p:nvCxnSpPr>
          <p:cNvPr id="14" name="Straight Connector 13"/>
          <p:cNvCxnSpPr>
            <a:stCxn id="4" idx="2"/>
            <a:endCxn id="7" idx="0"/>
          </p:cNvCxnSpPr>
          <p:nvPr/>
        </p:nvCxnSpPr>
        <p:spPr>
          <a:xfrm>
            <a:off x="4572000" y="2057400"/>
            <a:ext cx="0" cy="9144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2471738"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2471738" y="1685925"/>
            <a:ext cx="1371600" cy="457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300663" y="1600200"/>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6672263"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2471738"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2471738"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300663"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300663"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Intruder</a:t>
            </a:r>
          </a:p>
        </p:txBody>
      </p:sp>
      <p:sp>
        <p:nvSpPr>
          <p:cNvPr id="3" name="Content Placeholder 2"/>
          <p:cNvSpPr>
            <a:spLocks noGrp="1"/>
          </p:cNvSpPr>
          <p:nvPr>
            <p:ph idx="1"/>
          </p:nvPr>
        </p:nvSpPr>
        <p:spPr/>
        <p:txBody>
          <a:bodyPr/>
          <a:lstStyle/>
          <a:p>
            <a:r>
              <a:rPr lang="en-US" b="1" dirty="0">
                <a:solidFill>
                  <a:srgbClr val="C00000"/>
                </a:solidFill>
              </a:rPr>
              <a:t>Casual</a:t>
            </a:r>
            <a:r>
              <a:rPr lang="en-US" dirty="0"/>
              <a:t> prying/spying</a:t>
            </a:r>
          </a:p>
          <a:p>
            <a:endParaRPr lang="en-US" dirty="0"/>
          </a:p>
          <a:p>
            <a:r>
              <a:rPr lang="en-US" dirty="0"/>
              <a:t>Snooping by insiders (“insider attacks”)</a:t>
            </a:r>
          </a:p>
          <a:p>
            <a:endParaRPr lang="en-US" dirty="0"/>
          </a:p>
          <a:p>
            <a:r>
              <a:rPr lang="en-US" b="1" dirty="0">
                <a:solidFill>
                  <a:srgbClr val="C00000"/>
                </a:solidFill>
              </a:rPr>
              <a:t>Financial motives: </a:t>
            </a:r>
            <a:r>
              <a:rPr lang="en-US" dirty="0"/>
              <a:t>Attempts to make money</a:t>
            </a:r>
          </a:p>
          <a:p>
            <a:endParaRPr lang="en-US" dirty="0"/>
          </a:p>
          <a:p>
            <a:r>
              <a:rPr lang="en-US" b="1" dirty="0">
                <a:solidFill>
                  <a:srgbClr val="C00000"/>
                </a:solidFill>
              </a:rPr>
              <a:t>Data motives:</a:t>
            </a:r>
            <a:r>
              <a:rPr lang="en-US" dirty="0"/>
              <a:t> Espionage (Commercial, military)</a:t>
            </a:r>
          </a:p>
        </p:txBody>
      </p:sp>
    </p:spTree>
    <p:extLst>
      <p:ext uri="{BB962C8B-B14F-4D97-AF65-F5344CB8AC3E}">
        <p14:creationId xmlns:p14="http://schemas.microsoft.com/office/powerpoint/2010/main" val="424968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5900" y="1485900"/>
            <a:ext cx="6172200" cy="857250"/>
          </a:xfrm>
        </p:spPr>
        <p:txBody>
          <a:bodyPr/>
          <a:lstStyle/>
          <a:p>
            <a:r>
              <a:rPr lang="en-US" dirty="0"/>
              <a:t>Protection and Access Control</a:t>
            </a:r>
          </a:p>
        </p:txBody>
      </p:sp>
    </p:spTree>
    <p:extLst>
      <p:ext uri="{BB962C8B-B14F-4D97-AF65-F5344CB8AC3E}">
        <p14:creationId xmlns:p14="http://schemas.microsoft.com/office/powerpoint/2010/main" val="67471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Security Sequence</a:t>
            </a:r>
          </a:p>
        </p:txBody>
      </p:sp>
      <p:sp>
        <p:nvSpPr>
          <p:cNvPr id="4" name="Rounded Rectangle 3"/>
          <p:cNvSpPr/>
          <p:nvPr/>
        </p:nvSpPr>
        <p:spPr>
          <a:xfrm>
            <a:off x="2085975" y="2506806"/>
            <a:ext cx="1500188" cy="636445"/>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586163" y="2825028"/>
            <a:ext cx="600075" cy="3896"/>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186237" y="2514598"/>
            <a:ext cx="900113" cy="628652"/>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086350" y="2828924"/>
            <a:ext cx="600075"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5686425" y="2514600"/>
            <a:ext cx="1157288" cy="62864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Logging &amp; auditing</a:t>
            </a:r>
          </a:p>
        </p:txBody>
      </p:sp>
      <p:sp>
        <p:nvSpPr>
          <p:cNvPr id="15" name="Rectangle 14"/>
          <p:cNvSpPr/>
          <p:nvPr/>
        </p:nvSpPr>
        <p:spPr>
          <a:xfrm>
            <a:off x="5629090" y="2057401"/>
            <a:ext cx="1374094"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Accountability</a:t>
            </a:r>
          </a:p>
        </p:txBody>
      </p:sp>
      <p:sp>
        <p:nvSpPr>
          <p:cNvPr id="16" name="Rectangle 15"/>
          <p:cNvSpPr/>
          <p:nvPr/>
        </p:nvSpPr>
        <p:spPr>
          <a:xfrm>
            <a:off x="5900355" y="3543301"/>
            <a:ext cx="873957"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Reactive</a:t>
            </a:r>
          </a:p>
        </p:txBody>
      </p:sp>
      <p:sp>
        <p:nvSpPr>
          <p:cNvPr id="17" name="Rectangle 16"/>
          <p:cNvSpPr/>
          <p:nvPr/>
        </p:nvSpPr>
        <p:spPr>
          <a:xfrm>
            <a:off x="4167831" y="3526040"/>
            <a:ext cx="1040670"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Preventive</a:t>
            </a:r>
          </a:p>
        </p:txBody>
      </p:sp>
      <p:sp>
        <p:nvSpPr>
          <p:cNvPr id="18" name="Rectangle 17"/>
          <p:cNvSpPr/>
          <p:nvPr/>
        </p:nvSpPr>
        <p:spPr>
          <a:xfrm>
            <a:off x="4014788" y="2065195"/>
            <a:ext cx="1332416"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Protection Occur?</a:t>
            </a:r>
            <a:br>
              <a:rPr lang="en-US" dirty="0"/>
            </a:br>
            <a:r>
              <a:rPr lang="en-US" dirty="0"/>
              <a:t>(Example: Operating System)</a:t>
            </a:r>
          </a:p>
        </p:txBody>
      </p:sp>
      <p:sp>
        <p:nvSpPr>
          <p:cNvPr id="3" name="Content Placeholder 2"/>
          <p:cNvSpPr>
            <a:spLocks noGrp="1"/>
          </p:cNvSpPr>
          <p:nvPr>
            <p:ph idx="1"/>
          </p:nvPr>
        </p:nvSpPr>
        <p:spPr>
          <a:xfrm>
            <a:off x="1485900" y="1200152"/>
            <a:ext cx="6300788" cy="3394472"/>
          </a:xfrm>
        </p:spPr>
        <p:txBody>
          <a:bodyPr/>
          <a:lstStyle/>
          <a:p>
            <a:r>
              <a:rPr lang="en-US" dirty="0"/>
              <a:t>Operating system controls what users/processes can do</a:t>
            </a:r>
          </a:p>
          <a:p>
            <a:pPr marL="0" indent="0">
              <a:buNone/>
            </a:pPr>
            <a:endParaRPr lang="en-US" dirty="0"/>
          </a:p>
          <a:p>
            <a:r>
              <a:rPr lang="en-US" dirty="0"/>
              <a:t>Ins the case of an operating system, control is triggered through interrupts, system calls</a:t>
            </a:r>
          </a:p>
          <a:p>
            <a:endParaRPr lang="en-US" dirty="0"/>
          </a:p>
          <a:p>
            <a:r>
              <a:rPr lang="en-US" dirty="0"/>
              <a:t>CPU supports privilege levels to ensure only OS can execute privileged instructions</a:t>
            </a:r>
          </a:p>
        </p:txBody>
      </p:sp>
    </p:spTree>
    <p:extLst>
      <p:ext uri="{BB962C8B-B14F-4D97-AF65-F5344CB8AC3E}">
        <p14:creationId xmlns:p14="http://schemas.microsoft.com/office/powerpoint/2010/main" val="8227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Operating System Protects Resources</a:t>
            </a:r>
          </a:p>
        </p:txBody>
      </p:sp>
      <p:sp>
        <p:nvSpPr>
          <p:cNvPr id="4" name="Oval 3"/>
          <p:cNvSpPr/>
          <p:nvPr/>
        </p:nvSpPr>
        <p:spPr>
          <a:xfrm>
            <a:off x="4243387" y="2537162"/>
            <a:ext cx="1954946" cy="114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700" dirty="0"/>
              <a:t>OS</a:t>
            </a:r>
          </a:p>
        </p:txBody>
      </p:sp>
      <p:cxnSp>
        <p:nvCxnSpPr>
          <p:cNvPr id="6" name="Straight Connector 5"/>
          <p:cNvCxnSpPr>
            <a:stCxn id="4" idx="1"/>
          </p:cNvCxnSpPr>
          <p:nvPr/>
        </p:nvCxnSpPr>
        <p:spPr>
          <a:xfrm flipH="1" flipV="1">
            <a:off x="3858496" y="2226598"/>
            <a:ext cx="671186" cy="477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243386" y="3108662"/>
            <a:ext cx="339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858496" y="3512773"/>
            <a:ext cx="671186" cy="5117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57550" y="27045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1" name="Oval 20"/>
          <p:cNvSpPr/>
          <p:nvPr/>
        </p:nvSpPr>
        <p:spPr>
          <a:xfrm>
            <a:off x="3257550" y="16573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2" name="Oval 21"/>
          <p:cNvSpPr/>
          <p:nvPr/>
        </p:nvSpPr>
        <p:spPr>
          <a:xfrm>
            <a:off x="3257549" y="3753049"/>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cxnSp>
        <p:nvCxnSpPr>
          <p:cNvPr id="24" name="Straight Connector 23"/>
          <p:cNvCxnSpPr>
            <a:stCxn id="12" idx="2"/>
          </p:cNvCxnSpPr>
          <p:nvPr/>
        </p:nvCxnSpPr>
        <p:spPr>
          <a:xfrm flipH="1" flipV="1">
            <a:off x="2871787" y="282291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871787" y="3108662"/>
            <a:ext cx="385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871787" y="310866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529262" y="2061461"/>
            <a:ext cx="382775" cy="643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33159" y="3119053"/>
            <a:ext cx="372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529262" y="3512773"/>
            <a:ext cx="382775" cy="6443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529262" y="27045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35" name="Oval 34"/>
          <p:cNvSpPr/>
          <p:nvPr/>
        </p:nvSpPr>
        <p:spPr>
          <a:xfrm>
            <a:off x="5529262" y="16573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Resource</a:t>
            </a:r>
          </a:p>
        </p:txBody>
      </p:sp>
      <p:sp>
        <p:nvSpPr>
          <p:cNvPr id="36" name="Oval 35"/>
          <p:cNvSpPr/>
          <p:nvPr/>
        </p:nvSpPr>
        <p:spPr>
          <a:xfrm>
            <a:off x="5529262" y="3753049"/>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49" name="TextBox 48"/>
          <p:cNvSpPr txBox="1"/>
          <p:nvPr/>
        </p:nvSpPr>
        <p:spPr>
          <a:xfrm>
            <a:off x="1625597" y="2958620"/>
            <a:ext cx="1244242" cy="300082"/>
          </a:xfrm>
          <a:prstGeom prst="rect">
            <a:avLst/>
          </a:prstGeom>
          <a:noFill/>
        </p:spPr>
        <p:txBody>
          <a:bodyPr wrap="square" rtlCol="0">
            <a:spAutoFit/>
          </a:bodyPr>
          <a:lstStyle/>
          <a:p>
            <a:r>
              <a:rPr lang="en-US" sz="1350" dirty="0"/>
              <a:t>Processes</a:t>
            </a:r>
          </a:p>
        </p:txBody>
      </p:sp>
    </p:spTree>
    <p:extLst>
      <p:ext uri="{BB962C8B-B14F-4D97-AF65-F5344CB8AC3E}">
        <p14:creationId xmlns:p14="http://schemas.microsoft.com/office/powerpoint/2010/main" val="2197413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11325</TotalTime>
  <Words>2969</Words>
  <Application>Microsoft Macintosh PowerPoint</Application>
  <PresentationFormat>On-screen Show (16:9)</PresentationFormat>
  <Paragraphs>447</Paragraphs>
  <Slides>47</Slides>
  <Notes>34</Notes>
  <HiddenSlides>18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Lucida Sans</vt:lpstr>
      <vt:lpstr>Office Theme</vt:lpstr>
      <vt:lpstr>Access Control and Authentication</vt:lpstr>
      <vt:lpstr>General Systems Security Goals</vt:lpstr>
      <vt:lpstr>Evolution of Operating System Threat Model</vt:lpstr>
      <vt:lpstr>What’s Old is New Again</vt:lpstr>
      <vt:lpstr>Types of Intruder</vt:lpstr>
      <vt:lpstr>Protection and Access Control</vt:lpstr>
      <vt:lpstr>Typical Security Sequence</vt:lpstr>
      <vt:lpstr>How Does Protection Occur? (Example: Operating System)</vt:lpstr>
      <vt:lpstr>An Operating System Protects Resources</vt:lpstr>
      <vt:lpstr>Common Framework:  Subject, Verb, Object</vt:lpstr>
      <vt:lpstr>PowerPoint Presentation</vt:lpstr>
      <vt:lpstr>Example: Unix Access Control List</vt:lpstr>
      <vt:lpstr>Unix: Simplified Access Control Model</vt:lpstr>
      <vt:lpstr>Various Attacks on Access Control</vt:lpstr>
      <vt:lpstr>Example: Application Capabilities</vt:lpstr>
      <vt:lpstr>Android Manifest File</vt:lpstr>
      <vt:lpstr>System Layers</vt:lpstr>
      <vt:lpstr>Smartphone Model vs. PC Model</vt:lpstr>
      <vt:lpstr>Example: Capability URL</vt:lpstr>
      <vt:lpstr>Android Subject/Verb/Object</vt:lpstr>
      <vt:lpstr>Third-Party Authorization/Access Control: Capabilities/Tokens</vt:lpstr>
      <vt:lpstr>OAuth 2.0</vt:lpstr>
      <vt:lpstr>Example Steps for Third-Party Control</vt:lpstr>
      <vt:lpstr>Oauth Example:  Strava API Access</vt:lpstr>
      <vt:lpstr>Network Access Control: Virtual Private Networks</vt:lpstr>
      <vt:lpstr>What is a VPN?</vt:lpstr>
      <vt:lpstr>VPN</vt:lpstr>
      <vt:lpstr>PowerPoint Presentation</vt:lpstr>
      <vt:lpstr>Breakout Session</vt:lpstr>
      <vt:lpstr>IPSec VPN – Setup</vt:lpstr>
      <vt:lpstr>IPSec VPN – Tunnel operation</vt:lpstr>
      <vt:lpstr>VPNs</vt:lpstr>
      <vt:lpstr>Benefits of VPNs</vt:lpstr>
      <vt:lpstr>End-to-end VPNs</vt:lpstr>
      <vt:lpstr>Classic Exploit Examples in UNIX</vt:lpstr>
      <vt:lpstr>More Examples</vt:lpstr>
      <vt:lpstr>Stepping Back: Design Principles</vt:lpstr>
      <vt:lpstr>Access Control List or Capability?</vt:lpstr>
      <vt:lpstr>Access Control using ACLs</vt:lpstr>
      <vt:lpstr>Objects and Protection Domains</vt:lpstr>
      <vt:lpstr>Access Control Policy </vt:lpstr>
      <vt:lpstr>Usability Problems in Access Control</vt:lpstr>
      <vt:lpstr>Simplifying Access Control:   Emphasize Action over Configuration</vt:lpstr>
      <vt:lpstr>Other Abstractions</vt:lpstr>
      <vt:lpstr>Other Abstractions: Roles, Groups</vt:lpstr>
      <vt:lpstr>Abstraction: Classification Levels</vt:lpstr>
      <vt:lpstr>Sometimes There’s No Strict Order:   Lattice-based Access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1055</cp:revision>
  <dcterms:created xsi:type="dcterms:W3CDTF">2015-03-08T19:12:53Z</dcterms:created>
  <dcterms:modified xsi:type="dcterms:W3CDTF">2023-01-18T22:41:32Z</dcterms:modified>
</cp:coreProperties>
</file>