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Microsoft_Equation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9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273" r:id="rId44"/>
    <p:sldId id="274" r:id="rId45"/>
    <p:sldId id="275" r:id="rId46"/>
    <p:sldId id="276" r:id="rId47"/>
    <p:sldId id="277" r:id="rId48"/>
    <p:sldId id="29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92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5C1F9-EACF-8C42-BE13-6D521DEC26C2}" type="datetimeFigureOut">
              <a:rPr lang="en-US" smtClean="0"/>
              <a:t>9/18/16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9114-1D65-B84C-ADEC-3E85586A37AE}" type="slidenum">
              <a:rPr lang="en-US" smtClean="0"/>
              <a:t>‹#›</a:t>
            </a:fld>
            <a:endParaRPr lang="en-US"/>
          </a:p>
        </p:txBody>
      </p:sp>
    </p:spTree>
    <p:extLst>
      <p:ext uri="{BB962C8B-B14F-4D97-AF65-F5344CB8AC3E}">
        <p14:creationId xmlns:p14="http://schemas.microsoft.com/office/powerpoint/2010/main" val="3620843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en.wikipedia.org/wiki/dev/rand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22972">
              <a:defRPr/>
            </a:pPr>
            <a:r>
              <a:rPr lang="en-US" dirty="0" smtClean="0"/>
              <a:t>Intro:</a:t>
            </a:r>
          </a:p>
          <a:p>
            <a:pPr defTabSz="922972">
              <a:defRPr/>
            </a:pPr>
            <a:endParaRPr lang="en-US" dirty="0" smtClean="0"/>
          </a:p>
          <a:p>
            <a:pPr defTabSz="922972">
              <a:defRPr/>
            </a:pPr>
            <a:r>
              <a:rPr lang="en-US" dirty="0" smtClean="0"/>
              <a:t>Randomness has a central role in cryptography, </a:t>
            </a:r>
          </a:p>
          <a:p>
            <a:pPr defTabSz="922972">
              <a:defRPr/>
            </a:pPr>
            <a:r>
              <a:rPr lang="en-US" dirty="0" smtClean="0"/>
              <a:t>but randomness is hard to get, hard to share,</a:t>
            </a:r>
          </a:p>
          <a:p>
            <a:pPr defTabSz="922972">
              <a:defRPr/>
            </a:pPr>
            <a:r>
              <a:rPr lang="en-US" dirty="0" smtClean="0"/>
              <a:t>so want to use </a:t>
            </a:r>
            <a:r>
              <a:rPr lang="en-US" dirty="0" err="1" smtClean="0"/>
              <a:t>pseudorandomness</a:t>
            </a:r>
            <a:r>
              <a:rPr lang="en-US" dirty="0" smtClean="0"/>
              <a:t> instead.</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Cannot generate random bits by computation. Need to get it from somewhere else. </a:t>
            </a:r>
          </a:p>
          <a:p>
            <a:endParaRPr lang="en-US" baseline="0" dirty="0" smtClean="0"/>
          </a:p>
          <a:p>
            <a:r>
              <a:rPr lang="en-US" baseline="0" dirty="0" smtClean="0"/>
              <a:t>It may be helpful to think of true randomness as a basic resource, like memory or bandwidth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6212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Radioactive decay</a:t>
            </a:r>
            <a:r>
              <a:rPr lang="en-US" baseline="0" dirty="0" smtClean="0"/>
              <a:t> is thought to be possibly a source of true randomness</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298536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totally legit. </a:t>
            </a:r>
          </a:p>
          <a:p>
            <a:endParaRPr lang="en-US" dirty="0" smtClean="0"/>
          </a:p>
          <a:p>
            <a:r>
              <a:rPr lang="en-US" dirty="0" smtClean="0"/>
              <a:t>Back</a:t>
            </a:r>
            <a:r>
              <a:rPr lang="en-US" baseline="0" dirty="0" smtClean="0"/>
              <a:t> in the day </a:t>
            </a:r>
            <a:r>
              <a:rPr lang="en-US" dirty="0" smtClean="0"/>
              <a:t>it was</a:t>
            </a:r>
            <a:r>
              <a:rPr lang="en-US" baseline="0" dirty="0" smtClean="0"/>
              <a:t> an important way for scientists obtained random sequences for experiments and such.</a:t>
            </a:r>
          </a:p>
          <a:p>
            <a:endParaRPr lang="en-US" baseline="0" dirty="0" smtClean="0"/>
          </a:p>
          <a:p>
            <a:r>
              <a:rPr lang="en-US" baseline="0" dirty="0" smtClean="0"/>
              <a:t>Obviously, public sources of randomness such as this and the NIST beacon (http://www.nist.gov/itl/csd/ct/nist_beacon.cfm) are not useful in crypto because the randomness needs to be unpredictable to the adversary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1733824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391318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only 20 bits of randomness (log of 1 million)</a:t>
            </a:r>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275477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75518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always: this is just a mathematical game, we don’t have to worry about how to get a truly random stream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24</a:t>
            </a:fld>
            <a:endParaRPr lang="en-US"/>
          </a:p>
        </p:txBody>
      </p:sp>
    </p:spTree>
    <p:extLst>
      <p:ext uri="{BB962C8B-B14F-4D97-AF65-F5344CB8AC3E}">
        <p14:creationId xmlns:p14="http://schemas.microsoft.com/office/powerpoint/2010/main" val="1491633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Solution:</a:t>
            </a:r>
          </a:p>
          <a:p>
            <a:r>
              <a:rPr lang="en-US" dirty="0" smtClean="0"/>
              <a:t>A</a:t>
            </a:r>
            <a:r>
              <a:rPr lang="en-US" baseline="0" dirty="0" smtClean="0"/>
              <a:t> PRF is a function that takes a message as input</a:t>
            </a:r>
          </a:p>
          <a:p>
            <a:r>
              <a:rPr lang="en-US" baseline="0" dirty="0" smtClean="0"/>
              <a:t>A PRG is a sequence </a:t>
            </a:r>
          </a:p>
          <a:p>
            <a:endParaRPr lang="en-US" baseline="0" dirty="0" smtClean="0"/>
          </a:p>
          <a:p>
            <a:r>
              <a:rPr lang="en-US" baseline="0" dirty="0" smtClean="0"/>
              <a:t>(Both are indexed by a key)</a:t>
            </a:r>
          </a:p>
          <a:p>
            <a:endParaRPr lang="en-US" baseline="0" dirty="0" smtClean="0"/>
          </a:p>
          <a:p>
            <a:r>
              <a:rPr lang="en-US" baseline="0" dirty="0" smtClean="0"/>
              <a:t>Recall that a sequence is the same as a function on the integers. So just pass consecutive integers to the PRF to make it behave like a PRG</a:t>
            </a:r>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2494502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Initialize is like a constructor, generate is like</a:t>
            </a:r>
            <a:r>
              <a:rPr lang="en-US" baseline="0" dirty="0" smtClean="0"/>
              <a:t> a next function</a:t>
            </a:r>
          </a:p>
          <a:p>
            <a:r>
              <a:rPr lang="en-US" baseline="0" dirty="0" smtClean="0"/>
              <a:t>This structure is analogous to Java iterator and its .next() call</a:t>
            </a:r>
          </a:p>
          <a:p>
            <a:endParaRPr lang="en-US" baseline="0" dirty="0" smtClean="0"/>
          </a:p>
          <a:p>
            <a:r>
              <a:rPr lang="en-US" baseline="0" dirty="0" smtClean="0"/>
              <a:t>For now, we only want to generate one stream. We’ll talk about multiple streams later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1481995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State could be grabbed from</a:t>
            </a:r>
            <a:r>
              <a:rPr lang="en-US" baseline="0" dirty="0" smtClean="0"/>
              <a:t> hacking into your machine</a:t>
            </a:r>
            <a:endParaRPr lang="en-US" dirty="0" smtClean="0"/>
          </a:p>
          <a:p>
            <a:endParaRPr lang="en-US" dirty="0" smtClean="0"/>
          </a:p>
          <a:p>
            <a:r>
              <a:rPr lang="en-US" dirty="0" smtClean="0"/>
              <a:t>Discussion:</a:t>
            </a:r>
            <a:r>
              <a:rPr lang="en-US" baseline="0" dirty="0" smtClean="0"/>
              <a:t> why is the above PRG not FS?</a:t>
            </a:r>
          </a:p>
          <a:p>
            <a:r>
              <a:rPr lang="en-US" baseline="0" dirty="0" smtClean="0"/>
              <a:t>Because we need to save the seed</a:t>
            </a:r>
          </a:p>
          <a:p>
            <a:endParaRPr lang="en-US" baseline="0" dirty="0" smtClean="0"/>
          </a:p>
          <a:p>
            <a:r>
              <a:rPr lang="en-US" baseline="0" dirty="0" smtClean="0"/>
              <a:t>How to avoid saving the seed: next slide</a:t>
            </a:r>
          </a:p>
          <a:p>
            <a:endParaRPr lang="en-US" baseline="0" dirty="0" smtClean="0"/>
          </a:p>
          <a:p>
            <a:r>
              <a:rPr lang="en-US" baseline="0" dirty="0" smtClean="0"/>
              <a:t>Note: in case of compromise, we cannot do anything about an adversary being able to predict </a:t>
            </a:r>
            <a:r>
              <a:rPr lang="en-US" i="1" baseline="0" dirty="0" smtClean="0"/>
              <a:t>future</a:t>
            </a:r>
            <a:r>
              <a:rPr lang="en-US" baseline="0" dirty="0" smtClean="0"/>
              <a:t> output, except by recovering from compromise and refreshing the seed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170855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1945552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Linux /dev/random is a source of random</a:t>
            </a:r>
            <a:r>
              <a:rPr lang="en-US" baseline="0" dirty="0" smtClean="0"/>
              <a:t>ness and /dev/</a:t>
            </a:r>
            <a:r>
              <a:rPr lang="en-US" baseline="0" dirty="0" err="1" smtClean="0"/>
              <a:t>urandom</a:t>
            </a:r>
            <a:r>
              <a:rPr lang="en-US" baseline="0" dirty="0" smtClean="0"/>
              <a:t> is a source of </a:t>
            </a:r>
            <a:r>
              <a:rPr lang="en-US" baseline="0" dirty="0" err="1" smtClean="0"/>
              <a:t>pseudorandomness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2484633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Can you have biased but independent coins, unbiased but dependent coins? (yes and yes)</a:t>
            </a:r>
          </a:p>
          <a:p>
            <a:r>
              <a:rPr lang="en-US" baseline="0" dirty="0" smtClean="0"/>
              <a:t>Non-biased source that is not independent: first flip is random, then each flip is opposite of previous flip</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844034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2069226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Instead of worrying</a:t>
            </a:r>
            <a:r>
              <a:rPr lang="en-US" baseline="0" dirty="0" smtClean="0"/>
              <a:t> about whether these sources are truly physically random or not, let’s worry about whether or not they are unpredictable to the adversary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Funny example: </a:t>
            </a:r>
            <a:r>
              <a:rPr lang="en-US" dirty="0" err="1" smtClean="0"/>
              <a:t>Lavarand</a:t>
            </a:r>
            <a:r>
              <a:rPr lang="en-US" dirty="0" smtClean="0"/>
              <a:t> run by SGI</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191780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213140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Hard to estimate randomness, need to be a</a:t>
            </a:r>
            <a:r>
              <a:rPr lang="en-US" baseline="0" dirty="0" smtClean="0"/>
              <a:t> bit conservative</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3430319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504499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286577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More info on /</a:t>
            </a:r>
            <a:r>
              <a:rPr lang="en-US" dirty="0" err="1" smtClean="0"/>
              <a:t>dev</a:t>
            </a:r>
            <a:r>
              <a:rPr lang="en-US" dirty="0" smtClean="0"/>
              <a:t>/random: </a:t>
            </a:r>
            <a:r>
              <a:rPr lang="en-US" dirty="0" smtClean="0">
                <a:hlinkClick r:id="rId3"/>
              </a:rPr>
              <a:t>https://en.wikipedia.org/wiki//dev/random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3476612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#burn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375947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1358617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488390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the first.</a:t>
            </a:r>
          </a:p>
          <a:p>
            <a:endParaRPr lang="en-US" dirty="0" smtClean="0"/>
          </a:p>
          <a:p>
            <a:r>
              <a:rPr lang="en-US" dirty="0" smtClean="0"/>
              <a:t>In the second, there’s a 2/3</a:t>
            </a:r>
            <a:r>
              <a:rPr lang="en-US" baseline="0" dirty="0" smtClean="0"/>
              <a:t> probability of being different from the previous. Most people pick the second because we intuitively expect much shorter runs than you see from truly random sequences (note a run of 10 T’s in the first).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Machine easily </a:t>
            </a:r>
            <a:r>
              <a:rPr lang="en-US" dirty="0" smtClean="0"/>
              <a:t>beats humans at</a:t>
            </a:r>
            <a:r>
              <a:rPr lang="en-US" baseline="0" dirty="0" smtClean="0"/>
              <a:t> rock/paper/scissors. You can try it online. Uses machine learning to learn the imperfect RNGs in our heads.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909938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3089169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r>
              <a:rPr lang="en-US" dirty="0" smtClean="0"/>
              <a:t>we’re often sloppy about what is “random”</a:t>
            </a:r>
            <a:br>
              <a:rPr lang="en-US" dirty="0" smtClean="0"/>
            </a:br>
            <a:r>
              <a:rPr lang="en-US" dirty="0" smtClean="0"/>
              <a:t>    e.g., rand() function is C library is not at all random</a:t>
            </a:r>
            <a:br>
              <a:rPr lang="en-US" dirty="0" smtClean="0"/>
            </a:br>
            <a:r>
              <a:rPr lang="en-US" dirty="0" smtClean="0"/>
              <a:t>    “some random kids were there”</a:t>
            </a:r>
            <a:br>
              <a:rPr lang="en-US" dirty="0" smtClean="0"/>
            </a:br>
            <a:endParaRPr lang="en-US" dirty="0" smtClean="0"/>
          </a:p>
          <a:p>
            <a:pPr marL="0" lvl="1">
              <a:defRPr/>
            </a:pPr>
            <a:r>
              <a:rPr lang="en-US" dirty="0" smtClean="0"/>
              <a:t>need to be precise in crypto --- or we’ll be sorry</a:t>
            </a:r>
          </a:p>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r>
              <a:rPr lang="en-US" dirty="0" smtClean="0"/>
              <a:t>This should sound familiar…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2972">
              <a:defRPr/>
            </a:pPr>
            <a:r>
              <a:rPr lang="en-US" dirty="0" smtClean="0"/>
              <a:t>*usual caveats:</a:t>
            </a:r>
          </a:p>
          <a:p>
            <a:pPr marL="0" lvl="1" defTabSz="922972">
              <a:defRPr/>
            </a:pPr>
            <a:r>
              <a:rPr lang="en-US" dirty="0" smtClean="0"/>
              <a:t>-</a:t>
            </a:r>
            <a:r>
              <a:rPr lang="en-US" baseline="0" dirty="0" smtClean="0"/>
              <a:t> </a:t>
            </a:r>
            <a:r>
              <a:rPr lang="en-US" dirty="0" smtClean="0"/>
              <a:t>OK if negligible advantage, </a:t>
            </a:r>
          </a:p>
          <a:p>
            <a:pPr marL="0" lvl="1" defTabSz="922972">
              <a:defRPr/>
            </a:pPr>
            <a:r>
              <a:rPr lang="en-US" dirty="0" smtClean="0"/>
              <a:t>- only practical strategies allowed</a:t>
            </a:r>
          </a:p>
        </p:txBody>
      </p:sp>
      <p:sp>
        <p:nvSpPr>
          <p:cNvPr id="4" name="Slide Number Placeholder 3"/>
          <p:cNvSpPr>
            <a:spLocks noGrp="1"/>
          </p:cNvSpPr>
          <p:nvPr>
            <p:ph type="sldNum" sz="quarter" idx="10"/>
          </p:nvPr>
        </p:nvSpPr>
        <p:spPr/>
        <p:txBody>
          <a:bodyPr/>
          <a:lstStyle/>
          <a:p>
            <a:fld id="{80EF120E-EEF2-4965-96F5-DE3864F37C1E}"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Leadout</a:t>
            </a:r>
            <a:r>
              <a:rPr lang="en-US" dirty="0" smtClean="0"/>
              <a:t>:</a:t>
            </a:r>
          </a:p>
          <a:p>
            <a:endParaRPr lang="en-US" dirty="0" smtClean="0"/>
          </a:p>
          <a:p>
            <a:r>
              <a:rPr lang="en-US" dirty="0" smtClean="0"/>
              <a:t>…it seems like we’re in good shape, but we still need a truly random value k. </a:t>
            </a:r>
          </a:p>
          <a:p>
            <a:endParaRPr lang="en-US" dirty="0" smtClean="0"/>
          </a:p>
          <a:p>
            <a:r>
              <a:rPr lang="en-US" dirty="0" smtClean="0"/>
              <a:t>We could measure physical randomness…</a:t>
            </a:r>
            <a:br>
              <a:rPr lang="en-US" dirty="0" smtClean="0"/>
            </a:br>
            <a:r>
              <a:rPr lang="en-US" dirty="0" smtClean="0"/>
              <a:t>    but: often, bits are biased, not independent</a:t>
            </a:r>
            <a:br>
              <a:rPr lang="en-US" dirty="0" smtClean="0"/>
            </a:br>
            <a:r>
              <a:rPr lang="en-US" dirty="0" smtClean="0"/>
              <a:t>    … and how do we know if we have enough “randomness”?</a:t>
            </a:r>
          </a:p>
          <a:p>
            <a:r>
              <a:rPr lang="en-US" dirty="0" smtClean="0"/>
              <a:t/>
            </a:r>
            <a:br>
              <a:rPr lang="en-US" dirty="0" smtClean="0"/>
            </a:br>
            <a:r>
              <a:rPr lang="en-US" dirty="0" smtClean="0"/>
              <a:t>And: Does physical randomness actually exist?</a:t>
            </a:r>
            <a:br>
              <a:rPr lang="en-US" dirty="0" smtClean="0"/>
            </a:br>
            <a:r>
              <a:rPr lang="en-US" dirty="0" smtClean="0"/>
              <a:t>    i.e., Is the universe inherently random?</a:t>
            </a:r>
            <a:br>
              <a:rPr lang="en-US" dirty="0" smtClean="0"/>
            </a:br>
            <a:r>
              <a:rPr lang="en-US" dirty="0" smtClean="0"/>
              <a:t>    while philosophers are debating that question, let’s try another approach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i="0" u="none" strike="noStrike" kern="1200" dirty="0" smtClean="0">
                <a:solidFill>
                  <a:schemeClr val="tx1"/>
                </a:solidFill>
                <a:latin typeface="+mn-lt"/>
                <a:ea typeface="+mn-ea"/>
                <a:cs typeface="+mn-cs"/>
              </a:rPr>
              <a:t>Examples</a:t>
            </a:r>
            <a:r>
              <a:rPr lang="en-US" b="0" i="0" u="none" strike="noStrike" kern="1200" baseline="0" dirty="0" smtClean="0">
                <a:solidFill>
                  <a:schemeClr val="tx1"/>
                </a:solidFill>
                <a:latin typeface="+mn-lt"/>
                <a:ea typeface="+mn-ea"/>
                <a:cs typeface="+mn-cs"/>
              </a:rPr>
              <a:t> of random sources?</a:t>
            </a:r>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*exact* history of </a:t>
            </a:r>
            <a:r>
              <a:rPr lang="en-US" b="0" i="0" u="none" strike="noStrike" kern="1200" dirty="0" err="1" smtClean="0">
                <a:solidFill>
                  <a:schemeClr val="tx1"/>
                </a:solidFill>
                <a:latin typeface="+mn-lt"/>
                <a:ea typeface="+mn-ea"/>
                <a:cs typeface="+mn-cs"/>
              </a:rPr>
              <a:t>keypresses</a:t>
            </a:r>
            <a:r>
              <a:rPr lang="en-US" b="0" i="0" u="none" strike="noStrike" kern="1200" dirty="0" smtClean="0">
                <a:solidFill>
                  <a:schemeClr val="tx1"/>
                </a:solidFill>
                <a:latin typeface="+mn-lt"/>
                <a:ea typeface="+mn-ea"/>
                <a:cs typeface="+mn-cs"/>
              </a:rPr>
              <a:t>, including micro-time</a:t>
            </a:r>
            <a:endParaRPr lang="en-US" dirty="0" smtClean="0"/>
          </a:p>
          <a:p>
            <a:r>
              <a:rPr lang="en-US" b="0" i="0" u="none" strike="noStrike" kern="1200" dirty="0" smtClean="0">
                <a:solidFill>
                  <a:schemeClr val="tx1"/>
                </a:solidFill>
                <a:latin typeface="+mn-lt"/>
                <a:ea typeface="+mn-ea"/>
                <a:cs typeface="+mn-cs"/>
              </a:rPr>
              <a:t>*exact* path of mouse</a:t>
            </a:r>
            <a:endParaRPr lang="en-US" dirty="0" smtClean="0"/>
          </a:p>
          <a:p>
            <a:r>
              <a:rPr lang="en-US" b="0" i="0" u="none" strike="noStrike" kern="1200" dirty="0" smtClean="0">
                <a:solidFill>
                  <a:schemeClr val="tx1"/>
                </a:solidFill>
                <a:latin typeface="+mn-lt"/>
                <a:ea typeface="+mn-ea"/>
                <a:cs typeface="+mn-cs"/>
              </a:rPr>
              <a:t>*exact* history of network packet arrival</a:t>
            </a:r>
            <a:endParaRPr lang="en-US" dirty="0" smtClean="0"/>
          </a:p>
          <a:p>
            <a:r>
              <a:rPr lang="en-US" b="0" i="0" u="none" strike="noStrike" kern="1200" dirty="0" smtClean="0">
                <a:solidFill>
                  <a:schemeClr val="tx1"/>
                </a:solidFill>
                <a:latin typeface="+mn-lt"/>
                <a:ea typeface="+mn-ea"/>
                <a:cs typeface="+mn-cs"/>
              </a:rPr>
              <a:t>internal temperature of computer</a:t>
            </a:r>
            <a:endParaRPr lang="en-US" dirty="0" smtClean="0"/>
          </a:p>
          <a:p>
            <a:r>
              <a:rPr lang="en-US" b="0" i="0" u="none" strike="noStrike" kern="1200" dirty="0" smtClean="0">
                <a:solidFill>
                  <a:schemeClr val="tx1"/>
                </a:solidFill>
                <a:latin typeface="+mn-lt"/>
                <a:ea typeface="+mn-ea"/>
                <a:cs typeface="+mn-cs"/>
              </a:rPr>
              <a:t>ambient noise picked up by the microphone</a:t>
            </a:r>
            <a:endParaRPr lang="en-US" dirty="0" smtClean="0"/>
          </a:p>
          <a:p>
            <a:r>
              <a:rPr lang="en-US" b="0" i="0" u="none" strike="noStrike" kern="1200" dirty="0" smtClean="0">
                <a:solidFill>
                  <a:schemeClr val="tx1"/>
                </a:solidFill>
                <a:latin typeface="+mn-lt"/>
                <a:ea typeface="+mn-ea"/>
                <a:cs typeface="+mn-cs"/>
              </a:rPr>
              <a:t>maybe even add hardware that will behave unpredictably</a:t>
            </a:r>
            <a:endParaRPr lang="en-US" dirty="0" smtClean="0"/>
          </a:p>
          <a:p>
            <a:r>
              <a:rPr lang="en-US" b="0" i="0" u="none" strike="noStrike" kern="1200" dirty="0" smtClean="0">
                <a:solidFill>
                  <a:schemeClr val="tx1"/>
                </a:solidFill>
                <a:latin typeface="+mn-lt"/>
                <a:ea typeface="+mn-ea"/>
                <a:cs typeface="+mn-cs"/>
              </a:rPr>
              <a:t>    example: camera pointed at lava lamps</a:t>
            </a:r>
          </a:p>
          <a:p>
            <a:pPr defTabSz="922972">
              <a:defRPr/>
            </a:pPr>
            <a:endParaRPr lang="en-US" dirty="0" smtClean="0"/>
          </a:p>
          <a:p>
            <a:pPr defTabSz="922972">
              <a:defRPr/>
            </a:pPr>
            <a:r>
              <a:rPr lang="en-US" dirty="0" smtClean="0"/>
              <a:t>--</a:t>
            </a:r>
          </a:p>
          <a:p>
            <a:pPr defTabSz="922972">
              <a:defRPr/>
            </a:pPr>
            <a:endParaRPr lang="en-US" dirty="0" smtClean="0"/>
          </a:p>
          <a:p>
            <a:r>
              <a:rPr lang="en-US" dirty="0" smtClean="0"/>
              <a:t>Problem: Adversary can predict some of this</a:t>
            </a:r>
          </a:p>
          <a:p>
            <a:pPr marL="230743" indent="-230743">
              <a:buFont typeface="Arial" pitchFamily="34" charset="0"/>
              <a:buChar char="•"/>
            </a:pPr>
            <a:r>
              <a:rPr lang="en-US" dirty="0" smtClean="0"/>
              <a:t>Not a problem, as long as there is “enough randomness” in the data</a:t>
            </a:r>
          </a:p>
          <a:p>
            <a:pPr marL="230743" indent="-230743">
              <a:buFont typeface="Arial" pitchFamily="34" charset="0"/>
              <a:buChar char="•"/>
            </a:pPr>
            <a:r>
              <a:rPr lang="en-US" dirty="0" smtClean="0"/>
              <a:t>Gather data for “a long time” then run it through a PRF</a:t>
            </a:r>
          </a:p>
          <a:p>
            <a:pPr marL="230743" indent="-230743">
              <a:buFont typeface="Arial" pitchFamily="34" charset="0"/>
              <a:buChar char="•"/>
            </a:pPr>
            <a:r>
              <a:rPr lang="en-US" dirty="0" smtClean="0"/>
              <a:t>Intuition: “distill out” the randomness, reduce size but keep randomness</a:t>
            </a:r>
          </a:p>
          <a:p>
            <a:pPr defTabSz="922972">
              <a:defRPr/>
            </a:pPr>
            <a:endParaRPr lang="en-US" dirty="0" smtClean="0"/>
          </a:p>
          <a:p>
            <a:pPr defTabSz="922972">
              <a:defRPr/>
            </a:pPr>
            <a:r>
              <a:rPr lang="en-US" dirty="0" smtClean="0"/>
              <a:t>Problem: How do you know when you have enough randomness?</a:t>
            </a:r>
          </a:p>
          <a:p>
            <a:pPr defTabSz="922972">
              <a:buFontTx/>
              <a:buChar char="-"/>
              <a:defRPr/>
            </a:pPr>
            <a:r>
              <a:rPr lang="en-US" dirty="0" smtClean="0"/>
              <a:t>  If you use PRF output before you have enough, you’ll be sorry</a:t>
            </a:r>
          </a:p>
          <a:p>
            <a:pPr defTabSz="922972">
              <a:defRPr/>
            </a:pPr>
            <a:r>
              <a:rPr lang="en-US" dirty="0" smtClean="0"/>
              <a:t>-  Usual solution: Collect way too much, just to be sure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31553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67127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83887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2914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59105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5EAC5-5643-4243-9234-CA1B07A93AAF}"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5115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5EAC5-5643-4243-9234-CA1B07A93AAF}" type="datetimeFigureOut">
              <a:rPr lang="en-US" smtClean="0"/>
              <a:t>9/18/16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21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5EAC5-5643-4243-9234-CA1B07A93AAF}" type="datetimeFigureOut">
              <a:rPr lang="en-US" smtClean="0"/>
              <a:t>9/18/16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857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5EAC5-5643-4243-9234-CA1B07A93AAF}" type="datetimeFigureOut">
              <a:rPr lang="en-US" smtClean="0"/>
              <a:t>9/18/16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16950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34048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40732010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EAC5-5643-4243-9234-CA1B07A93AAF}" type="datetimeFigureOut">
              <a:rPr lang="en-US" smtClean="0"/>
              <a:t>9/18/16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598DF-85AF-6B4B-8365-548BA06AA3CF}" type="slidenum">
              <a:rPr lang="en-US" smtClean="0"/>
              <a:t>‹#›</a:t>
            </a:fld>
            <a:endParaRPr lang="en-US"/>
          </a:p>
        </p:txBody>
      </p:sp>
    </p:spTree>
    <p:extLst>
      <p:ext uri="{BB962C8B-B14F-4D97-AF65-F5344CB8AC3E}">
        <p14:creationId xmlns:p14="http://schemas.microsoft.com/office/powerpoint/2010/main" val="275147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98" r:id="rId3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quation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185" y="2130426"/>
            <a:ext cx="8339505" cy="1470025"/>
          </a:xfrm>
        </p:spPr>
        <p:txBody>
          <a:bodyPr>
            <a:normAutofit fontScale="90000"/>
          </a:bodyPr>
          <a:lstStyle/>
          <a:p>
            <a:r>
              <a:rPr lang="en-US" dirty="0" smtClean="0"/>
              <a:t>Integrity and Pseudorandom Functions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508000" y="2400301"/>
            <a:ext cx="8128000" cy="2921467"/>
            <a:chOff x="381000" y="3505200"/>
            <a:chExt cx="6096000" cy="3895288"/>
          </a:xfrm>
        </p:grpSpPr>
        <p:grpSp>
          <p:nvGrpSpPr>
            <p:cNvPr id="38" name="Group 37"/>
            <p:cNvGrpSpPr/>
            <p:nvPr/>
          </p:nvGrpSpPr>
          <p:grpSpPr>
            <a:xfrm>
              <a:off x="381000" y="3505200"/>
              <a:ext cx="6096000" cy="3895288"/>
              <a:chOff x="381000" y="3505200"/>
              <a:chExt cx="6096000" cy="3895288"/>
            </a:xfrm>
          </p:grpSpPr>
          <p:grpSp>
            <p:nvGrpSpPr>
              <p:cNvPr id="33" name="Group 32"/>
              <p:cNvGrpSpPr/>
              <p:nvPr/>
            </p:nvGrpSpPr>
            <p:grpSpPr>
              <a:xfrm>
                <a:off x="411163" y="3505200"/>
                <a:ext cx="6065837" cy="2143385"/>
                <a:chOff x="411163" y="2208213"/>
                <a:chExt cx="6065837" cy="2143385"/>
              </a:xfrm>
            </p:grpSpPr>
            <p:sp>
              <p:nvSpPr>
                <p:cNvPr id="8" name="TextBox 7"/>
                <p:cNvSpPr txBox="1"/>
                <p:nvPr/>
              </p:nvSpPr>
              <p:spPr>
                <a:xfrm>
                  <a:off x="2057400" y="3486090"/>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032" name="Equation" r:id="rId4" imgW="2527200" imgH="380880" progId="Equation.3">
                        <p:embed/>
                      </p:oleObj>
                    </mc:Choice>
                    <mc:Fallback>
                      <p:oleObj name="Equation" r:id="rId4" imgW="252720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1"/>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601"/>
                  <a:ext cx="1981200" cy="553997"/>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3"/>
                  <a:ext cx="1219200" cy="553997"/>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1"/>
                <a:ext cx="3733800" cy="1990287"/>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3863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3" y="2286000"/>
            <a:ext cx="6382295" cy="2442235"/>
          </a:xfrm>
          <a:prstGeom prst="rect">
            <a:avLst/>
          </a:prstGeom>
        </p:spPr>
      </p:pic>
      <p:pic>
        <p:nvPicPr>
          <p:cNvPr id="4" name="Picture 3"/>
          <p:cNvPicPr>
            <a:picLocks noChangeAspect="1"/>
          </p:cNvPicPr>
          <p:nvPr/>
        </p:nvPicPr>
        <p:blipFill>
          <a:blip r:embed="rId4"/>
          <a:stretch>
            <a:fillRect/>
          </a:stretch>
        </p:blipFill>
        <p:spPr>
          <a:xfrm>
            <a:off x="4267200" y="4311967"/>
            <a:ext cx="3556000" cy="140019"/>
          </a:xfrm>
          <a:prstGeom prst="rect">
            <a:avLst/>
          </a:prstGeom>
        </p:spPr>
      </p:pic>
      <p:pic>
        <p:nvPicPr>
          <p:cNvPr id="5" name="Picture 4"/>
          <p:cNvPicPr>
            <a:picLocks noChangeAspect="1"/>
          </p:cNvPicPr>
          <p:nvPr/>
        </p:nvPicPr>
        <p:blipFill>
          <a:blip r:embed="rId5"/>
          <a:stretch>
            <a:fillRect/>
          </a:stretch>
        </p:blipFill>
        <p:spPr>
          <a:xfrm>
            <a:off x="4267202" y="4457700"/>
            <a:ext cx="4539827" cy="140019"/>
          </a:xfrm>
          <a:prstGeom prst="rect">
            <a:avLst/>
          </a:prstGeom>
        </p:spPr>
      </p:pic>
      <p:sp>
        <p:nvSpPr>
          <p:cNvPr id="2" name="Content Placeholder 1"/>
          <p:cNvSpPr>
            <a:spLocks noGrp="1"/>
          </p:cNvSpPr>
          <p:nvPr>
            <p:ph idx="1"/>
          </p:nvPr>
        </p:nvSpPr>
        <p:spPr>
          <a:xfrm>
            <a:off x="457200" y="285753"/>
            <a:ext cx="8229600" cy="6572249"/>
          </a:xfrm>
        </p:spPr>
        <p:txBody>
          <a:bodyPr>
            <a:normAutofit fontScale="62500" lnSpcReduction="20000"/>
          </a:bodyPr>
          <a:lstStyle/>
          <a:p>
            <a:pPr>
              <a:spcBef>
                <a:spcPts val="600"/>
              </a:spcBef>
              <a:tabLst>
                <a:tab pos="287338" algn="l"/>
              </a:tabLst>
            </a:pPr>
            <a:r>
              <a:rPr lang="en-US" sz="3000" dirty="0" smtClean="0"/>
              <a:t>What is </a:t>
            </a:r>
            <a:r>
              <a:rPr lang="en-US" sz="3000" b="1" dirty="0" smtClean="0">
                <a:solidFill>
                  <a:schemeClr val="accent1"/>
                </a:solidFill>
              </a:rPr>
              <a:t>SHA256</a:t>
            </a:r>
            <a:r>
              <a:rPr lang="en-US" sz="30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pic>
        <p:nvPicPr>
          <p:cNvPr id="6" name="Picture 5"/>
          <p:cNvPicPr>
            <a:picLocks noChangeAspect="1"/>
          </p:cNvPicPr>
          <p:nvPr/>
        </p:nvPicPr>
        <p:blipFill>
          <a:blip r:embed="rId6"/>
          <a:stretch>
            <a:fillRect/>
          </a:stretch>
        </p:blipFill>
        <p:spPr>
          <a:xfrm>
            <a:off x="4326469" y="4597717"/>
            <a:ext cx="4207933" cy="140019"/>
          </a:xfrm>
          <a:prstGeom prst="rect">
            <a:avLst/>
          </a:prstGeom>
        </p:spPr>
      </p:pic>
      <p:pic>
        <p:nvPicPr>
          <p:cNvPr id="8" name="Picture 7"/>
          <p:cNvPicPr>
            <a:picLocks noChangeAspect="1"/>
          </p:cNvPicPr>
          <p:nvPr/>
        </p:nvPicPr>
        <p:blipFill>
          <a:blip r:embed="rId7"/>
          <a:stretch>
            <a:fillRect/>
          </a:stretch>
        </p:blipFill>
        <p:spPr>
          <a:xfrm>
            <a:off x="4267202" y="4743423"/>
            <a:ext cx="4255347" cy="140019"/>
          </a:xfrm>
          <a:prstGeom prst="rect">
            <a:avLst/>
          </a:prstGeom>
        </p:spPr>
      </p:pic>
    </p:spTree>
    <p:extLst>
      <p:ext uri="{BB962C8B-B14F-4D97-AF65-F5344CB8AC3E}">
        <p14:creationId xmlns:p14="http://schemas.microsoft.com/office/powerpoint/2010/main" val="27797774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2329" y="2605695"/>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6112742" y="2891444"/>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22327" y="350035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7455268" y="3177195"/>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6351" y="2262795"/>
            <a:ext cx="0" cy="3429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455267" y="4089516"/>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22330" y="502158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7455271" y="4698424"/>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466357" y="5615420"/>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3114" y="5938579"/>
            <a:ext cx="1146994"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7091038" y="1778047"/>
            <a:ext cx="56292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7119495" y="4258358"/>
            <a:ext cx="503413"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5403180" y="2635298"/>
            <a:ext cx="583213"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646120" y="3646043"/>
            <a:ext cx="579380"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2133600" y="3602667"/>
            <a:ext cx="1422400" cy="5715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flipV="1">
            <a:off x="1225500" y="3888417"/>
            <a:ext cx="908100" cy="8079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12742" y="3758577"/>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03180" y="3492547"/>
            <a:ext cx="583213"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6112742" y="5341620"/>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12498" y="5065199"/>
            <a:ext cx="839142"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3556003" y="2863895"/>
            <a:ext cx="1847177" cy="8096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3556003" y="3768701"/>
            <a:ext cx="1847177" cy="95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3556003" y="4046093"/>
            <a:ext cx="1556497" cy="127525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3556003" y="391335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449262" y="4264846"/>
            <a:ext cx="503413"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3556003" y="39746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3556003" y="38603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457200" y="285752"/>
            <a:ext cx="8229600" cy="1428749"/>
          </a:xfrm>
        </p:spPr>
        <p:txBody>
          <a:bodyPr>
            <a:normAutofit fontScale="92500" lnSpcReduction="20000"/>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630651" y="4612400"/>
            <a:ext cx="857249" cy="21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849" y="5065198"/>
            <a:ext cx="2188323"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3556000" y="1985795"/>
            <a:ext cx="2403848"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5959848" y="2355127"/>
            <a:ext cx="743266" cy="184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51202" y="5903952"/>
            <a:ext cx="2448133"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flipV="1">
            <a:off x="5699335" y="6261745"/>
            <a:ext cx="1003779" cy="115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571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Hash function properties</a:t>
            </a:r>
          </a:p>
          <a:p>
            <a:r>
              <a:rPr lang="en-US" dirty="0" smtClean="0"/>
              <a:t>Good hash functions should make it difficult to find …</a:t>
            </a:r>
          </a:p>
          <a:p>
            <a:r>
              <a:rPr lang="en-US" dirty="0" smtClean="0">
                <a:solidFill>
                  <a:schemeClr val="tx2">
                    <a:lumMod val="60000"/>
                    <a:lumOff val="40000"/>
                  </a:schemeClr>
                </a:solidFill>
              </a:rPr>
              <a:t>First pre-image:</a:t>
            </a:r>
          </a:p>
          <a:p>
            <a:r>
              <a:rPr lang="en-US" dirty="0"/>
              <a:t> </a:t>
            </a:r>
            <a:r>
              <a:rPr lang="en-US" dirty="0" smtClean="0"/>
              <a:t> </a:t>
            </a:r>
            <a:r>
              <a:rPr lang="en-US" sz="2800" dirty="0" smtClean="0"/>
              <a:t>given h(m), find m</a:t>
            </a:r>
          </a:p>
          <a:p>
            <a:endParaRPr lang="en-US" sz="2800" dirty="0" smtClean="0"/>
          </a:p>
          <a:p>
            <a:r>
              <a:rPr lang="en-US" dirty="0" smtClean="0">
                <a:solidFill>
                  <a:schemeClr val="tx2">
                    <a:lumMod val="60000"/>
                    <a:lumOff val="40000"/>
                  </a:schemeClr>
                </a:solidFill>
              </a:rPr>
              <a:t>Second pre-image:</a:t>
            </a:r>
          </a:p>
          <a:p>
            <a:pPr marL="0" lvl="1" indent="0">
              <a:spcBef>
                <a:spcPts val="2400"/>
              </a:spcBef>
              <a:buNone/>
            </a:pPr>
            <a:r>
              <a:rPr lang="en-US" dirty="0"/>
              <a:t> </a:t>
            </a:r>
            <a:r>
              <a:rPr lang="en-US" dirty="0" smtClean="0"/>
              <a:t> given </a:t>
            </a:r>
            <a:r>
              <a:rPr lang="en-US" dirty="0"/>
              <a:t>m</a:t>
            </a:r>
            <a:r>
              <a:rPr lang="en-US" baseline="-25000" dirty="0"/>
              <a:t>1</a:t>
            </a:r>
            <a:r>
              <a:rPr lang="en-US" dirty="0"/>
              <a:t>, find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a:p>
            <a:r>
              <a:rPr lang="en-US" dirty="0" smtClean="0">
                <a:solidFill>
                  <a:schemeClr val="tx2">
                    <a:lumMod val="60000"/>
                    <a:lumOff val="40000"/>
                  </a:schemeClr>
                </a:solidFill>
              </a:rPr>
              <a:t>Collision:</a:t>
            </a:r>
          </a:p>
          <a:p>
            <a:pPr marL="0" lvl="1" indent="0">
              <a:spcBef>
                <a:spcPts val="2400"/>
              </a:spcBef>
              <a:buNone/>
            </a:pPr>
            <a:r>
              <a:rPr lang="en-US" dirty="0" smtClean="0"/>
              <a:t>  find </a:t>
            </a:r>
            <a:r>
              <a:rPr lang="en-US" i="1" dirty="0"/>
              <a:t>any</a:t>
            </a:r>
            <a:r>
              <a:rPr lang="en-US" dirty="0"/>
              <a:t> m</a:t>
            </a:r>
            <a:r>
              <a:rPr lang="en-US" baseline="-25000" dirty="0"/>
              <a:t>1  </a:t>
            </a:r>
            <a:r>
              <a:rPr lang="en-US" dirty="0"/>
              <a:t>!=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p:txBody>
      </p:sp>
    </p:spTree>
    <p:extLst>
      <p:ext uri="{BB962C8B-B14F-4D97-AF65-F5344CB8AC3E}">
        <p14:creationId xmlns:p14="http://schemas.microsoft.com/office/powerpoint/2010/main" val="23862807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543549"/>
          </a:xfrm>
        </p:spPr>
        <p:txBody>
          <a:bodyPr>
            <a:normAutofit fontScale="77500" lnSpcReduction="2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pPr marL="457200">
              <a:spcBef>
                <a:spcPts val="600"/>
              </a:spcBef>
            </a:pPr>
            <a:r>
              <a:rPr lang="en-US" sz="2600" dirty="0" smtClean="0"/>
              <a:t>You’ll investigate this in MP 3</a:t>
            </a:r>
          </a:p>
          <a:p>
            <a:r>
              <a:rPr lang="en-US" sz="3000" b="1" dirty="0" smtClean="0">
                <a:solidFill>
                  <a:schemeClr val="accent1"/>
                </a:solidFill>
              </a:rPr>
              <a:t>SHA1</a:t>
            </a: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extLst>
      <p:ext uri="{BB962C8B-B14F-4D97-AF65-F5344CB8AC3E}">
        <p14:creationId xmlns:p14="http://schemas.microsoft.com/office/powerpoint/2010/main" val="10828665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extLst>
      <p:ext uri="{BB962C8B-B14F-4D97-AF65-F5344CB8AC3E}">
        <p14:creationId xmlns:p14="http://schemas.microsoft.com/office/powerpoint/2010/main" val="31738551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285753"/>
                <a:ext cx="8229600" cy="520064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m="http://schemas.openxmlformats.org/officeDocument/2006/math" xmlns="">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m="http://schemas.openxmlformats.org/officeDocument/2006/math" xmlns="">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m="http://schemas.openxmlformats.org/officeDocument/2006/math" xmlns="">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1953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4877"/>
            <a:ext cx="7772400" cy="1997075"/>
          </a:xfrm>
        </p:spPr>
        <p:txBody>
          <a:bodyPr>
            <a:normAutofit fontScale="90000"/>
          </a:bodyPr>
          <a:lstStyle/>
          <a:p>
            <a:r>
              <a:rPr lang="en-US" sz="4800" dirty="0" smtClean="0"/>
              <a:t>Randomness</a:t>
            </a:r>
            <a:br>
              <a:rPr lang="en-US" sz="4800" dirty="0" smtClean="0"/>
            </a:br>
            <a:r>
              <a:rPr lang="en-US" sz="3000" dirty="0" smtClean="0"/>
              <a:t>and</a:t>
            </a:r>
            <a:br>
              <a:rPr lang="en-US" sz="3000" dirty="0" smtClean="0"/>
            </a:br>
            <a:r>
              <a:rPr lang="en-US" sz="4800" dirty="0" smtClean="0"/>
              <a:t>Pseudorandomness</a:t>
            </a:r>
            <a:endParaRPr lang="en-US" sz="4800" dirty="0"/>
          </a:p>
        </p:txBody>
      </p:sp>
    </p:spTree>
    <p:extLst>
      <p:ext uri="{BB962C8B-B14F-4D97-AF65-F5344CB8AC3E}">
        <p14:creationId xmlns:p14="http://schemas.microsoft.com/office/powerpoint/2010/main" val="29895362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randomness come from?</a:t>
            </a:r>
            <a:endParaRPr lang="en-US" dirty="0"/>
          </a:p>
        </p:txBody>
      </p:sp>
      <p:sp>
        <p:nvSpPr>
          <p:cNvPr id="3" name="Content Placeholder 2"/>
          <p:cNvSpPr>
            <a:spLocks noGrp="1"/>
          </p:cNvSpPr>
          <p:nvPr>
            <p:ph idx="1"/>
          </p:nvPr>
        </p:nvSpPr>
        <p:spPr/>
        <p:txBody>
          <a:bodyPr/>
          <a:lstStyle/>
          <a:p>
            <a:r>
              <a:rPr lang="en-US" dirty="0" smtClean="0"/>
              <a:t>Cannot produce random bits by starting from deterministic bits</a:t>
            </a:r>
          </a:p>
          <a:p>
            <a:endParaRPr lang="en-US" dirty="0"/>
          </a:p>
          <a:p>
            <a:r>
              <a:rPr lang="en-US" dirty="0" smtClean="0"/>
              <a:t>But what about applying a random function to those bits?</a:t>
            </a:r>
          </a:p>
          <a:p>
            <a:pPr lvl="1"/>
            <a:r>
              <a:rPr lang="en-US" dirty="0" smtClean="0"/>
              <a:t>Well, how do you decide which function to apply?</a:t>
            </a:r>
          </a:p>
          <a:p>
            <a:pPr lvl="1"/>
            <a:r>
              <a:rPr lang="en-US" dirty="0" smtClean="0"/>
              <a:t>Need random bits</a:t>
            </a:r>
            <a:endParaRPr lang="en-US" dirty="0"/>
          </a:p>
        </p:txBody>
      </p:sp>
    </p:spTree>
    <p:extLst>
      <p:ext uri="{BB962C8B-B14F-4D97-AF65-F5344CB8AC3E}">
        <p14:creationId xmlns:p14="http://schemas.microsoft.com/office/powerpoint/2010/main" val="4215691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randomness</a:t>
            </a:r>
            <a:endParaRPr lang="en-US" dirty="0"/>
          </a:p>
        </p:txBody>
      </p:sp>
      <p:sp>
        <p:nvSpPr>
          <p:cNvPr id="3" name="Content Placeholder 2"/>
          <p:cNvSpPr>
            <a:spLocks noGrp="1"/>
          </p:cNvSpPr>
          <p:nvPr>
            <p:ph idx="1"/>
          </p:nvPr>
        </p:nvSpPr>
        <p:spPr/>
        <p:txBody>
          <a:bodyPr/>
          <a:lstStyle/>
          <a:p>
            <a:r>
              <a:rPr lang="en-US" dirty="0" smtClean="0"/>
              <a:t>Outcome </a:t>
            </a:r>
            <a:r>
              <a:rPr lang="en-US" dirty="0"/>
              <a:t>of </a:t>
            </a:r>
            <a:r>
              <a:rPr lang="en-US" dirty="0" smtClean="0"/>
              <a:t>an inherently </a:t>
            </a:r>
            <a:r>
              <a:rPr lang="en-US" dirty="0"/>
              <a:t>random </a:t>
            </a:r>
            <a:r>
              <a:rPr lang="en-US" dirty="0" smtClean="0"/>
              <a:t>physical process</a:t>
            </a:r>
            <a:endParaRPr lang="en-US" dirty="0"/>
          </a:p>
          <a:p>
            <a:endParaRPr lang="en-US" dirty="0" smtClean="0"/>
          </a:p>
          <a:p>
            <a:r>
              <a:rPr lang="en-US" dirty="0" smtClean="0"/>
              <a:t>Scarce and hard to get </a:t>
            </a:r>
          </a:p>
          <a:p>
            <a:endParaRPr lang="en-US" dirty="0" smtClean="0"/>
          </a:p>
          <a:p>
            <a:r>
              <a:rPr lang="en-US" dirty="0" smtClean="0"/>
              <a:t>Does it really exist?</a:t>
            </a:r>
          </a:p>
          <a:p>
            <a:pPr lvl="1"/>
            <a:r>
              <a:rPr lang="en-US" dirty="0" smtClean="0"/>
              <a:t>Physicists and philosophers debate</a:t>
            </a:r>
          </a:p>
          <a:p>
            <a:pPr lvl="1"/>
            <a:r>
              <a:rPr lang="en-US" dirty="0" smtClean="0"/>
              <a:t>Meanwhile, we have to ship code…</a:t>
            </a:r>
            <a:endParaRPr lang="en-US" dirty="0"/>
          </a:p>
        </p:txBody>
      </p:sp>
    </p:spTree>
    <p:extLst>
      <p:ext uri="{BB962C8B-B14F-4D97-AF65-F5344CB8AC3E}">
        <p14:creationId xmlns:p14="http://schemas.microsoft.com/office/powerpoint/2010/main" val="4173259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Message Integrity</a:t>
            </a:r>
            <a:endParaRPr lang="en-US" sz="4800" dirty="0"/>
          </a:p>
        </p:txBody>
      </p:sp>
    </p:spTree>
    <p:extLst>
      <p:ext uri="{BB962C8B-B14F-4D97-AF65-F5344CB8AC3E}">
        <p14:creationId xmlns:p14="http://schemas.microsoft.com/office/powerpoint/2010/main" val="1242016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http://ecx.images-amazon.com/images/I/41%2BOEtyO3hL._BO2,204,203,200_PIsitb-sticker-arrow-click,TopRight,35,-76_AA300_SH20_OU01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665516"/>
            <a:ext cx="1732949" cy="2310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One way to get random numbers</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8" y="1960586"/>
            <a:ext cx="3600450" cy="183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ww.samplereality.com/wp-content/uploads/2013/01/RAND-Million-Random-Digits-Open-Small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298" y="1707888"/>
            <a:ext cx="2514602" cy="2268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14500" y="4519063"/>
            <a:ext cx="5886450" cy="1500738"/>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latin typeface="Lucida Sans" panose="020B0602030504020204" pitchFamily="34" charset="0"/>
              </a:rPr>
              <a:t>The RAND table was an important breakthrough in delivering random numbers, because such a large and carefully prepared table had never before been available. </a:t>
            </a:r>
            <a:endParaRPr lang="en-US" sz="2000" dirty="0" smtClean="0">
              <a:latin typeface="Lucida Sans" panose="020B0602030504020204" pitchFamily="34" charset="0"/>
            </a:endParaRPr>
          </a:p>
          <a:p>
            <a:pPr algn="r"/>
            <a:r>
              <a:rPr lang="en-US" sz="2000" dirty="0" smtClean="0">
                <a:latin typeface="Lucida Sans" panose="020B0602030504020204" pitchFamily="34" charset="0"/>
              </a:rPr>
              <a:t>– Wikipedia</a:t>
            </a:r>
            <a:endParaRPr lang="en-US" sz="2000" dirty="0">
              <a:latin typeface="Lucida Sans" panose="020B0602030504020204" pitchFamily="34" charset="0"/>
            </a:endParaRPr>
          </a:p>
        </p:txBody>
      </p:sp>
    </p:spTree>
    <p:extLst>
      <p:ext uri="{BB962C8B-B14F-4D97-AF65-F5344CB8AC3E}">
        <p14:creationId xmlns:p14="http://schemas.microsoft.com/office/powerpoint/2010/main" val="2006581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2726"/>
            <a:ext cx="7454286" cy="683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904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20"/>
            <a:ext cx="8229600" cy="4525963"/>
          </a:xfrm>
        </p:spPr>
        <p:txBody>
          <a:bodyPr>
            <a:normAutofit fontScale="92500" lnSpcReduction="10000"/>
          </a:bodyPr>
          <a:lstStyle/>
          <a:p>
            <a:pPr marL="0" indent="0">
              <a:buNone/>
            </a:pPr>
            <a:endParaRPr lang="en-US" dirty="0" smtClean="0"/>
          </a:p>
          <a:p>
            <a:pPr marL="0" indent="0">
              <a:buNone/>
            </a:pPr>
            <a:r>
              <a:rPr lang="en-US" dirty="0" smtClean="0"/>
              <a:t>Generating random bits is </a:t>
            </a:r>
            <a:r>
              <a:rPr lang="en-US" i="1" dirty="0" smtClean="0"/>
              <a:t>hard</a:t>
            </a:r>
            <a:endParaRPr lang="en-US" i="1" dirty="0"/>
          </a:p>
          <a:p>
            <a:pPr marL="0" indent="0">
              <a:buNone/>
            </a:pPr>
            <a:endParaRPr lang="en-US" dirty="0"/>
          </a:p>
          <a:p>
            <a:pPr marL="0" indent="0">
              <a:buNone/>
            </a:pPr>
            <a:r>
              <a:rPr lang="en-US" dirty="0"/>
              <a:t>C</a:t>
            </a:r>
            <a:r>
              <a:rPr lang="en-US" dirty="0" smtClean="0"/>
              <a:t>ryptographic randomness further needs to be </a:t>
            </a:r>
            <a:r>
              <a:rPr lang="en-US" i="1" dirty="0" smtClean="0"/>
              <a:t>unpredictable</a:t>
            </a:r>
          </a:p>
          <a:p>
            <a:pPr marL="0" indent="0">
              <a:buNone/>
            </a:pPr>
            <a:endParaRPr lang="en-US" b="1" i="1" dirty="0">
              <a:solidFill>
                <a:srgbClr val="0070C0"/>
              </a:solidFill>
            </a:endParaRPr>
          </a:p>
          <a:p>
            <a:pPr marL="0" indent="0">
              <a:buNone/>
            </a:pPr>
            <a:r>
              <a:rPr lang="en-US" b="1" dirty="0" smtClean="0">
                <a:solidFill>
                  <a:schemeClr val="tx2">
                    <a:lumMod val="60000"/>
                    <a:lumOff val="40000"/>
                  </a:schemeClr>
                </a:solidFill>
              </a:rPr>
              <a:t>Homework: if Alice uses a true random number generator to index into the RAND table, how many bits of randomness does she get?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2673025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generator</a:t>
            </a:r>
            <a:endParaRPr lang="en-US" dirty="0"/>
          </a:p>
        </p:txBody>
      </p:sp>
      <p:sp>
        <p:nvSpPr>
          <p:cNvPr id="3" name="Content Placeholder 2"/>
          <p:cNvSpPr>
            <a:spLocks noGrp="1"/>
          </p:cNvSpPr>
          <p:nvPr>
            <p:ph idx="1"/>
          </p:nvPr>
        </p:nvSpPr>
        <p:spPr/>
        <p:txBody>
          <a:bodyPr/>
          <a:lstStyle/>
          <a:p>
            <a:r>
              <a:rPr lang="en-US" dirty="0" smtClean="0"/>
              <a:t>Input: a small “seed” that’s truly random</a:t>
            </a:r>
          </a:p>
          <a:p>
            <a:r>
              <a:rPr lang="en-US" dirty="0" smtClean="0"/>
              <a:t>Generates a long sequence of numbers</a:t>
            </a:r>
          </a:p>
          <a:p>
            <a:pPr lvl="1"/>
            <a:r>
              <a:rPr lang="en-US" dirty="0" smtClean="0"/>
              <a:t>“as good as random”</a:t>
            </a:r>
          </a:p>
          <a:p>
            <a:r>
              <a:rPr lang="en-US" dirty="0" smtClean="0"/>
              <a:t>Maintains “hidden state”</a:t>
            </a:r>
          </a:p>
          <a:p>
            <a:pPr lvl="1"/>
            <a:r>
              <a:rPr lang="en-US" dirty="0" smtClean="0"/>
              <a:t>changes as generator produces output</a:t>
            </a:r>
          </a:p>
          <a:p>
            <a:pPr lvl="1"/>
            <a:endParaRPr lang="en-US" dirty="0"/>
          </a:p>
          <a:p>
            <a:pPr marL="0" indent="0">
              <a:buNone/>
            </a:pPr>
            <a:r>
              <a:rPr lang="en-US" dirty="0" smtClean="0"/>
              <a:t>Sound familiar?</a:t>
            </a:r>
            <a:endParaRPr lang="en-US" dirty="0"/>
          </a:p>
        </p:txBody>
      </p:sp>
    </p:spTree>
    <p:extLst>
      <p:ext uri="{BB962C8B-B14F-4D97-AF65-F5344CB8AC3E}">
        <p14:creationId xmlns:p14="http://schemas.microsoft.com/office/powerpoint/2010/main" val="3792491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PRG game: Us vs. Mallory</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p>
          <a:p>
            <a:pPr marL="0" indent="0">
              <a:buNone/>
            </a:pPr>
            <a:r>
              <a:rPr lang="en-US" sz="2500" dirty="0" smtClean="0"/>
              <a:t>Mallory </a:t>
            </a:r>
            <a:r>
              <a:rPr lang="en-US" sz="2500" dirty="0"/>
              <a:t>wins if she guesses with &gt; 50% probability</a:t>
            </a:r>
          </a:p>
          <a:p>
            <a:pPr marL="0" indent="0">
              <a:buNone/>
            </a:pPr>
            <a:r>
              <a:rPr lang="en-US" sz="2500" dirty="0"/>
              <a:t>Usual caveats: efficient algorithm, negligible advantage OK</a:t>
            </a:r>
          </a:p>
          <a:p>
            <a:pPr marL="0" indent="0">
              <a:buNone/>
            </a:pPr>
            <a:r>
              <a:rPr lang="en-US" sz="2500" dirty="0"/>
              <a:t>Note: Mallory </a:t>
            </a:r>
            <a:r>
              <a:rPr lang="en-US" sz="2500" u="sng" dirty="0"/>
              <a:t>does not</a:t>
            </a:r>
            <a:r>
              <a:rPr lang="en-US" sz="2500" dirty="0"/>
              <a:t> have to guess random seed</a:t>
            </a:r>
          </a:p>
        </p:txBody>
      </p:sp>
      <p:sp>
        <p:nvSpPr>
          <p:cNvPr id="4" name="Rectangle 3"/>
          <p:cNvSpPr/>
          <p:nvPr/>
        </p:nvSpPr>
        <p:spPr>
          <a:xfrm>
            <a:off x="457200" y="1676401"/>
            <a:ext cx="4171950" cy="255454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a:latin typeface="Lucida Sans" panose="020B0602030504020204" pitchFamily="34" charset="0"/>
              </a:rPr>
              <a:t>We pick with 50/50 probability</a:t>
            </a:r>
          </a:p>
          <a:p>
            <a:pPr lvl="0">
              <a:spcBef>
                <a:spcPct val="20000"/>
              </a:spcBef>
              <a:buClr>
                <a:prstClr val="white">
                  <a:lumMod val="65000"/>
                </a:prstClr>
              </a:buClr>
            </a:pPr>
            <a:r>
              <a:rPr lang="en-US" sz="2500" dirty="0" smtClean="0">
                <a:latin typeface="Lucida Sans" panose="020B0602030504020204" pitchFamily="34" charset="0"/>
              </a:rPr>
              <a:t>	either truly random stream</a:t>
            </a:r>
            <a:endParaRPr lang="en-US" sz="2500" dirty="0">
              <a:latin typeface="Lucida Sans" panose="020B0602030504020204" pitchFamily="34" charset="0"/>
            </a:endParaRPr>
          </a:p>
          <a:p>
            <a:pPr lvl="0">
              <a:spcBef>
                <a:spcPct val="20000"/>
              </a:spcBef>
              <a:buClr>
                <a:prstClr val="white">
                  <a:lumMod val="65000"/>
                </a:prstClr>
              </a:buClr>
            </a:pPr>
            <a:r>
              <a:rPr lang="en-US" sz="2500" dirty="0" smtClean="0">
                <a:latin typeface="Lucida Sans" panose="020B0602030504020204" pitchFamily="34" charset="0"/>
              </a:rPr>
              <a:t>	or generator </a:t>
            </a:r>
            <a:r>
              <a:rPr lang="en-US" sz="2500" i="1" dirty="0" err="1" smtClean="0">
                <a:latin typeface="Lucida Sans" panose="020B0602030504020204" pitchFamily="34" charset="0"/>
              </a:rPr>
              <a:t>g</a:t>
            </a:r>
            <a:r>
              <a:rPr lang="en-US" sz="2500" i="1" baseline="-25000" dirty="0" err="1" smtClean="0">
                <a:latin typeface="Lucida Sans" panose="020B0602030504020204" pitchFamily="34" charset="0"/>
              </a:rPr>
              <a:t>k</a:t>
            </a:r>
            <a:r>
              <a:rPr lang="en-US" sz="2500" dirty="0" smtClean="0">
                <a:latin typeface="Lucida Sans" panose="020B0602030504020204" pitchFamily="34" charset="0"/>
              </a:rPr>
              <a:t> for random </a:t>
            </a:r>
            <a:r>
              <a:rPr lang="en-US" sz="2500" i="1" dirty="0" smtClean="0">
                <a:latin typeface="Lucida Sans" panose="020B0602030504020204" pitchFamily="34" charset="0"/>
              </a:rPr>
              <a:t>k</a:t>
            </a:r>
            <a:endParaRPr lang="en-US" sz="2500" i="1" dirty="0">
              <a:latin typeface="Lucida Sans" panose="020B0602030504020204" pitchFamily="34" charset="0"/>
            </a:endParaRPr>
          </a:p>
        </p:txBody>
      </p:sp>
      <p:sp>
        <p:nvSpPr>
          <p:cNvPr id="5" name="Rectangle 4"/>
          <p:cNvSpPr/>
          <p:nvPr/>
        </p:nvSpPr>
        <p:spPr>
          <a:xfrm>
            <a:off x="4857750" y="1676402"/>
            <a:ext cx="3886200" cy="216982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Repeat until Mallory says stop: </a:t>
            </a:r>
          </a:p>
          <a:p>
            <a:pPr lvl="0">
              <a:spcBef>
                <a:spcPct val="20000"/>
              </a:spcBef>
              <a:buClr>
                <a:prstClr val="white">
                  <a:lumMod val="65000"/>
                </a:prstClr>
              </a:buClr>
            </a:pPr>
            <a:r>
              <a:rPr lang="en-US" sz="2500" dirty="0">
                <a:latin typeface="Lucida Sans" panose="020B0602030504020204" pitchFamily="34" charset="0"/>
              </a:rPr>
              <a:t>	</a:t>
            </a:r>
            <a:r>
              <a:rPr lang="en-US" sz="2500" dirty="0" smtClean="0">
                <a:latin typeface="Lucida Sans" panose="020B0602030504020204" pitchFamily="34" charset="0"/>
              </a:rPr>
              <a:t>We announce </a:t>
            </a:r>
            <a:r>
              <a:rPr lang="en-US" sz="2500" i="1" dirty="0" smtClean="0">
                <a:latin typeface="Lucida Sans" panose="020B0602030504020204" pitchFamily="34" charset="0"/>
              </a:rPr>
              <a:t>g(</a:t>
            </a:r>
            <a:r>
              <a:rPr lang="en-US" sz="2500" i="1" dirty="0">
                <a:latin typeface="Lucida Sans" panose="020B0602030504020204" pitchFamily="34" charset="0"/>
              </a:rPr>
              <a:t>1</a:t>
            </a:r>
            <a:r>
              <a:rPr lang="en-US" sz="2500" i="1" dirty="0" smtClean="0">
                <a:latin typeface="Lucida Sans" panose="020B0602030504020204" pitchFamily="34" charset="0"/>
              </a:rPr>
              <a:t>), g(2), …</a:t>
            </a:r>
            <a:endParaRPr lang="en-US" sz="2500" dirty="0" smtClean="0">
              <a:latin typeface="Lucida Sans" panose="020B0602030504020204" pitchFamily="34" charset="0"/>
            </a:endParaRPr>
          </a:p>
          <a:p>
            <a:pPr lvl="0">
              <a:spcBef>
                <a:spcPct val="20000"/>
              </a:spcBef>
              <a:buClr>
                <a:prstClr val="white">
                  <a:lumMod val="65000"/>
                </a:prstClr>
              </a:buClr>
            </a:pPr>
            <a:endParaRPr lang="en-US" sz="2500" i="1" dirty="0">
              <a:latin typeface="Lucida Sans" panose="020B0602030504020204" pitchFamily="34" charset="0"/>
            </a:endParaRPr>
          </a:p>
        </p:txBody>
      </p:sp>
      <p:sp>
        <p:nvSpPr>
          <p:cNvPr id="6" name="Right Arrow 5"/>
          <p:cNvSpPr/>
          <p:nvPr/>
        </p:nvSpPr>
        <p:spPr>
          <a:xfrm>
            <a:off x="4496802" y="2238584"/>
            <a:ext cx="514350" cy="3048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
        <p:nvSpPr>
          <p:cNvPr id="7" name="Rectangle 6"/>
          <p:cNvSpPr/>
          <p:nvPr/>
        </p:nvSpPr>
        <p:spPr>
          <a:xfrm>
            <a:off x="4857750" y="3557826"/>
            <a:ext cx="3886200" cy="861774"/>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Mallory guesses if PRG or truly random</a:t>
            </a:r>
            <a:endParaRPr lang="en-US" sz="2500" i="1" dirty="0">
              <a:latin typeface="Lucida Sans" panose="020B0602030504020204" pitchFamily="34" charset="0"/>
            </a:endParaRPr>
          </a:p>
        </p:txBody>
      </p:sp>
      <p:sp>
        <p:nvSpPr>
          <p:cNvPr id="8" name="Right Arrow 7"/>
          <p:cNvSpPr/>
          <p:nvPr/>
        </p:nvSpPr>
        <p:spPr>
          <a:xfrm rot="5400000">
            <a:off x="6457950" y="3124200"/>
            <a:ext cx="685800" cy="2286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Tree>
    <p:extLst>
      <p:ext uri="{BB962C8B-B14F-4D97-AF65-F5344CB8AC3E}">
        <p14:creationId xmlns:p14="http://schemas.microsoft.com/office/powerpoint/2010/main" val="3225032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PRF </a:t>
            </a:r>
            <a:r>
              <a:rPr lang="en-US" dirty="0" err="1" smtClean="0"/>
              <a:t>vs</a:t>
            </a:r>
            <a:r>
              <a:rPr lang="en-US" dirty="0" smtClean="0"/>
              <a:t> PRG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	Given a PRF, how do you create a PRG?</a:t>
            </a:r>
          </a:p>
        </p:txBody>
      </p:sp>
    </p:spTree>
    <p:extLst>
      <p:ext uri="{BB962C8B-B14F-4D97-AF65-F5344CB8AC3E}">
        <p14:creationId xmlns:p14="http://schemas.microsoft.com/office/powerpoint/2010/main" val="3540302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PRG from PRF</a:t>
            </a:r>
            <a:endParaRPr lang="en-US" dirty="0"/>
          </a:p>
        </p:txBody>
      </p:sp>
      <p:sp>
        <p:nvSpPr>
          <p:cNvPr id="3" name="Content Placeholder 2"/>
          <p:cNvSpPr>
            <a:spLocks noGrp="1"/>
          </p:cNvSpPr>
          <p:nvPr>
            <p:ph idx="1"/>
          </p:nvPr>
        </p:nvSpPr>
        <p:spPr>
          <a:xfrm>
            <a:off x="457200" y="1600202"/>
            <a:ext cx="8229600" cy="4724399"/>
          </a:xfrm>
        </p:spPr>
        <p:txBody>
          <a:bodyPr>
            <a:normAutofit fontScale="77500" lnSpcReduction="20000"/>
          </a:bodyPr>
          <a:lstStyle/>
          <a:p>
            <a:pPr marL="0" indent="0">
              <a:buNone/>
            </a:pPr>
            <a:r>
              <a:rPr lang="en-US" dirty="0" smtClean="0"/>
              <a:t>Given PRF </a:t>
            </a:r>
            <a:r>
              <a:rPr lang="en-US" i="1" dirty="0" smtClean="0"/>
              <a:t>f</a:t>
            </a:r>
            <a:r>
              <a:rPr lang="en-US" dirty="0" smtClean="0"/>
              <a:t> and a seed</a:t>
            </a:r>
          </a:p>
          <a:p>
            <a:pPr marL="0" indent="0">
              <a:buNone/>
            </a:pPr>
            <a:r>
              <a:rPr lang="en-US" dirty="0" smtClean="0"/>
              <a:t>Recall: </a:t>
            </a:r>
            <a:r>
              <a:rPr lang="en-US" i="1" dirty="0" err="1" smtClean="0"/>
              <a:t>f</a:t>
            </a:r>
            <a:r>
              <a:rPr lang="en-US" i="1" baseline="-25000" dirty="0" err="1" smtClean="0"/>
              <a:t>k</a:t>
            </a:r>
            <a:r>
              <a:rPr lang="en-US" i="1" dirty="0" smtClean="0"/>
              <a:t>(m) = f(k, m)</a:t>
            </a:r>
          </a:p>
          <a:p>
            <a:pPr marL="0" indent="0">
              <a:buNone/>
            </a:pPr>
            <a:r>
              <a:rPr lang="en-US" dirty="0" smtClean="0"/>
              <a:t>Call </a:t>
            </a:r>
            <a:r>
              <a:rPr lang="en-US" i="1" dirty="0" err="1" smtClean="0"/>
              <a:t>f</a:t>
            </a:r>
            <a:r>
              <a:rPr lang="en-US" i="1" baseline="-25000" dirty="0" err="1" smtClean="0"/>
              <a:t>k</a:t>
            </a:r>
            <a:r>
              <a:rPr lang="en-US" dirty="0" smtClean="0"/>
              <a:t> with “messages” 0, 1, 2….</a:t>
            </a:r>
          </a:p>
          <a:p>
            <a:pPr marL="0" indent="0">
              <a:buNone/>
            </a:pPr>
            <a:endParaRPr lang="en-US" dirty="0" smtClean="0"/>
          </a:p>
          <a:p>
            <a:pPr marL="0" indent="0">
              <a:buNone/>
            </a:pPr>
            <a:r>
              <a:rPr lang="en-US" dirty="0" smtClean="0"/>
              <a:t>Think of PRG as analogous to Java iterator</a:t>
            </a:r>
          </a:p>
          <a:p>
            <a:pPr marL="0" indent="0">
              <a:buNone/>
            </a:pPr>
            <a:endParaRPr lang="en-US" dirty="0" smtClean="0"/>
          </a:p>
          <a:p>
            <a:pPr marL="0" indent="0">
              <a:buNone/>
            </a:pPr>
            <a:r>
              <a:rPr lang="en-US" dirty="0" smtClean="0"/>
              <a:t>Initialize		</a:t>
            </a:r>
            <a:r>
              <a:rPr lang="en-US" i="1" dirty="0" smtClean="0"/>
              <a:t>count = 0</a:t>
            </a:r>
            <a:endParaRPr lang="en-US" i="1" dirty="0"/>
          </a:p>
          <a:p>
            <a:pPr marL="0" indent="0">
              <a:buNone/>
            </a:pPr>
            <a:endParaRPr lang="en-US" dirty="0" smtClean="0"/>
          </a:p>
          <a:p>
            <a:pPr marL="0" indent="0">
              <a:buNone/>
            </a:pPr>
            <a:r>
              <a:rPr lang="en-US" dirty="0" smtClean="0"/>
              <a:t>Generate 	</a:t>
            </a:r>
            <a:r>
              <a:rPr lang="en-US" i="1" dirty="0"/>
              <a:t>	</a:t>
            </a:r>
            <a:r>
              <a:rPr lang="en-US" i="1" dirty="0" smtClean="0"/>
              <a:t>output  f(seed, count)</a:t>
            </a:r>
          </a:p>
          <a:p>
            <a:pPr marL="0" indent="0">
              <a:buNone/>
            </a:pPr>
            <a:r>
              <a:rPr lang="en-US" i="1" dirty="0"/>
              <a:t>	</a:t>
            </a:r>
            <a:r>
              <a:rPr lang="en-US" i="1" dirty="0" smtClean="0"/>
              <a:t>		count = count + 1</a:t>
            </a:r>
            <a:endParaRPr lang="en-US" dirty="0" smtClean="0"/>
          </a:p>
          <a:p>
            <a:pPr marL="0" indent="0">
              <a:buNone/>
            </a:pPr>
            <a:endParaRPr lang="en-US" dirty="0"/>
          </a:p>
          <a:p>
            <a:pPr marL="0" indent="0">
              <a:buNone/>
            </a:pPr>
            <a:r>
              <a:rPr lang="en-US" dirty="0" smtClean="0"/>
              <a:t>Pretty good, but…</a:t>
            </a:r>
          </a:p>
        </p:txBody>
      </p:sp>
    </p:spTree>
    <p:extLst>
      <p:ext uri="{BB962C8B-B14F-4D97-AF65-F5344CB8AC3E}">
        <p14:creationId xmlns:p14="http://schemas.microsoft.com/office/powerpoint/2010/main" val="357686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Secrecy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Mallory figures out generator’s state at time t</a:t>
            </a:r>
            <a:endParaRPr lang="en-US" dirty="0"/>
          </a:p>
          <a:p>
            <a:pPr marL="0" indent="0">
              <a:buNone/>
            </a:pPr>
            <a:r>
              <a:rPr lang="en-US" dirty="0" smtClean="0"/>
              <a:t>	She shouldn’t be able to reconstruct output</a:t>
            </a:r>
            <a:br>
              <a:rPr lang="en-US" dirty="0" smtClean="0"/>
            </a:br>
            <a:r>
              <a:rPr lang="en-US" dirty="0" smtClean="0"/>
              <a:t>	produced at time t’ &lt; t</a:t>
            </a:r>
          </a:p>
          <a:p>
            <a:pPr marL="0" indent="0">
              <a:buNone/>
            </a:pPr>
            <a:endParaRPr lang="en-US" dirty="0"/>
          </a:p>
          <a:p>
            <a:pPr marL="0" indent="0">
              <a:buNone/>
            </a:pPr>
            <a:r>
              <a:rPr lang="en-US" dirty="0" smtClean="0"/>
              <a:t>Useful for security</a:t>
            </a:r>
          </a:p>
          <a:p>
            <a:pPr marL="0" indent="0">
              <a:buNone/>
            </a:pPr>
            <a:r>
              <a:rPr lang="en-US" dirty="0"/>
              <a:t>	</a:t>
            </a:r>
            <a:r>
              <a:rPr lang="en-US" dirty="0" smtClean="0"/>
              <a:t>Especially generating crypto keys</a:t>
            </a:r>
          </a:p>
          <a:p>
            <a:pPr marL="0" indent="0">
              <a:buNone/>
            </a:pPr>
            <a:endParaRPr lang="en-US" dirty="0" smtClean="0"/>
          </a:p>
          <a:p>
            <a:pPr marL="0" indent="0">
              <a:buNone/>
            </a:pPr>
            <a:r>
              <a:rPr lang="en-US" dirty="0" smtClean="0"/>
              <a:t>Prevents this attack: </a:t>
            </a:r>
          </a:p>
          <a:p>
            <a:pPr marL="0" indent="0">
              <a:buNone/>
            </a:pPr>
            <a:r>
              <a:rPr lang="en-US" dirty="0" smtClean="0"/>
              <a:t>	Mallory saves </a:t>
            </a:r>
            <a:r>
              <a:rPr lang="en-US" dirty="0" err="1" smtClean="0"/>
              <a:t>ciphertext</a:t>
            </a:r>
            <a:r>
              <a:rPr lang="en-US" dirty="0" smtClean="0"/>
              <a:t>, hacks your machine later</a:t>
            </a:r>
            <a:endParaRPr lang="en-US" dirty="0"/>
          </a:p>
        </p:txBody>
      </p:sp>
    </p:spTree>
    <p:extLst>
      <p:ext uri="{BB962C8B-B14F-4D97-AF65-F5344CB8AC3E}">
        <p14:creationId xmlns:p14="http://schemas.microsoft.com/office/powerpoint/2010/main" val="3200330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Forward-secure PRG</a:t>
            </a:r>
            <a:endParaRPr lang="en-US" dirty="0"/>
          </a:p>
        </p:txBody>
      </p:sp>
      <p:sp>
        <p:nvSpPr>
          <p:cNvPr id="3" name="Content Placeholder 2"/>
          <p:cNvSpPr>
            <a:spLocks noGrp="1"/>
          </p:cNvSpPr>
          <p:nvPr>
            <p:ph idx="1"/>
          </p:nvPr>
        </p:nvSpPr>
        <p:spPr>
          <a:xfrm>
            <a:off x="457200" y="1600202"/>
            <a:ext cx="8229600" cy="5029199"/>
          </a:xfrm>
        </p:spPr>
        <p:txBody>
          <a:bodyPr>
            <a:normAutofit fontScale="92500" lnSpcReduction="20000"/>
          </a:bodyPr>
          <a:lstStyle/>
          <a:p>
            <a:pPr marL="0" indent="0">
              <a:buNone/>
            </a:pPr>
            <a:r>
              <a:rPr lang="en-US" dirty="0" smtClean="0"/>
              <a:t>Given a PRF </a:t>
            </a:r>
            <a:r>
              <a:rPr lang="en-US" i="1" dirty="0" smtClean="0"/>
              <a:t>f</a:t>
            </a:r>
            <a:r>
              <a:rPr lang="en-US" dirty="0" smtClean="0"/>
              <a:t> and a seed:</a:t>
            </a:r>
          </a:p>
          <a:p>
            <a:pPr marL="0" indent="0">
              <a:buNone/>
            </a:pPr>
            <a:endParaRPr lang="en-US" dirty="0" smtClean="0"/>
          </a:p>
          <a:p>
            <a:pPr marL="0" indent="0">
              <a:buNone/>
            </a:pPr>
            <a:r>
              <a:rPr lang="en-US" dirty="0" smtClean="0"/>
              <a:t>Initialize		</a:t>
            </a:r>
            <a:r>
              <a:rPr lang="en-US" i="1" dirty="0" smtClean="0"/>
              <a:t>state = seed</a:t>
            </a:r>
          </a:p>
          <a:p>
            <a:pPr marL="0" indent="0">
              <a:buNone/>
            </a:pPr>
            <a:endParaRPr lang="en-US" dirty="0" smtClean="0"/>
          </a:p>
          <a:p>
            <a:pPr marL="0" indent="0">
              <a:buNone/>
            </a:pPr>
            <a:r>
              <a:rPr lang="en-US" dirty="0" smtClean="0"/>
              <a:t>Generate</a:t>
            </a:r>
            <a:r>
              <a:rPr lang="en-US" dirty="0"/>
              <a:t>	</a:t>
            </a:r>
            <a:r>
              <a:rPr lang="en-US" dirty="0" smtClean="0"/>
              <a:t>	</a:t>
            </a:r>
            <a:r>
              <a:rPr lang="en-US" i="1" dirty="0" smtClean="0"/>
              <a:t>output  f(state, 0)</a:t>
            </a:r>
          </a:p>
          <a:p>
            <a:pPr marL="0" indent="0">
              <a:buNone/>
            </a:pPr>
            <a:r>
              <a:rPr lang="en-US" i="1" dirty="0"/>
              <a:t>	</a:t>
            </a:r>
            <a:r>
              <a:rPr lang="en-US" i="1" dirty="0" smtClean="0"/>
              <a:t>		state = f(state, 1)</a:t>
            </a:r>
          </a:p>
          <a:p>
            <a:pPr marL="0" indent="0">
              <a:buNone/>
            </a:pPr>
            <a:endParaRPr lang="en-US" i="1" dirty="0"/>
          </a:p>
          <a:p>
            <a:pPr marL="0" indent="0">
              <a:buNone/>
            </a:pPr>
            <a:r>
              <a:rPr lang="en-US" dirty="0" smtClean="0"/>
              <a:t>Why does this work? </a:t>
            </a:r>
          </a:p>
          <a:p>
            <a:pPr marL="0" indent="0">
              <a:buNone/>
            </a:pPr>
            <a:r>
              <a:rPr lang="en-US" dirty="0"/>
              <a:t>	</a:t>
            </a:r>
            <a:r>
              <a:rPr lang="en-US" dirty="0" smtClean="0"/>
              <a:t>Iterated application of </a:t>
            </a:r>
            <a:r>
              <a:rPr lang="en-US" i="1" dirty="0" smtClean="0"/>
              <a:t>f</a:t>
            </a:r>
          </a:p>
          <a:p>
            <a:pPr marL="0" indent="0">
              <a:buNone/>
            </a:pPr>
            <a:r>
              <a:rPr lang="en-US" dirty="0"/>
              <a:t>	</a:t>
            </a:r>
            <a:r>
              <a:rPr lang="en-US" i="1" dirty="0"/>
              <a:t>n</a:t>
            </a:r>
            <a:r>
              <a:rPr lang="en-US" baseline="30000" dirty="0"/>
              <a:t>th</a:t>
            </a:r>
            <a:r>
              <a:rPr lang="en-US" dirty="0"/>
              <a:t> output is </a:t>
            </a:r>
            <a:r>
              <a:rPr lang="en-US" i="1" dirty="0"/>
              <a:t>f(f(f(f…..(</a:t>
            </a:r>
            <a:r>
              <a:rPr lang="en-US" i="1" dirty="0" smtClean="0"/>
              <a:t>seed,1)…), 1), 0)</a:t>
            </a:r>
          </a:p>
          <a:p>
            <a:pPr marL="0" indent="0">
              <a:buNone/>
            </a:pPr>
            <a:endParaRPr lang="en-US" dirty="0"/>
          </a:p>
        </p:txBody>
      </p:sp>
    </p:spTree>
    <p:extLst>
      <p:ext uri="{BB962C8B-B14F-4D97-AF65-F5344CB8AC3E}">
        <p14:creationId xmlns:p14="http://schemas.microsoft.com/office/powerpoint/2010/main" val="25533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Randomness/</a:t>
            </a:r>
            <a:r>
              <a:rPr lang="en-US" dirty="0" err="1" smtClean="0"/>
              <a:t>pseudorandomness</a:t>
            </a:r>
            <a:r>
              <a:rPr lang="en-US" dirty="0" smtClean="0"/>
              <a:t> as a system service</a:t>
            </a:r>
            <a:endParaRPr lang="en-US" dirty="0"/>
          </a:p>
        </p:txBody>
      </p:sp>
      <p:sp>
        <p:nvSpPr>
          <p:cNvPr id="3" name="Content Placeholder 2"/>
          <p:cNvSpPr>
            <a:spLocks noGrp="1"/>
          </p:cNvSpPr>
          <p:nvPr>
            <p:ph idx="1"/>
          </p:nvPr>
        </p:nvSpPr>
        <p:spPr/>
        <p:txBody>
          <a:bodyPr/>
          <a:lstStyle/>
          <a:p>
            <a:endParaRPr lang="en-US" dirty="0" smtClean="0"/>
          </a:p>
          <a:p>
            <a:r>
              <a:rPr lang="en-US" dirty="0" smtClean="0"/>
              <a:t>Need true randomness to</a:t>
            </a:r>
          </a:p>
          <a:p>
            <a:pPr lvl="1"/>
            <a:r>
              <a:rPr lang="en-US" dirty="0" smtClean="0"/>
              <a:t>Initialize seed</a:t>
            </a:r>
          </a:p>
          <a:p>
            <a:pPr lvl="1"/>
            <a:r>
              <a:rPr lang="en-US" dirty="0" smtClean="0"/>
              <a:t>Renew if compromised by adversary</a:t>
            </a:r>
          </a:p>
          <a:p>
            <a:pPr lvl="1"/>
            <a:endParaRPr lang="en-US" dirty="0"/>
          </a:p>
          <a:p>
            <a:r>
              <a:rPr lang="en-US" dirty="0" smtClean="0"/>
              <a:t>True randomness </a:t>
            </a:r>
            <a:r>
              <a:rPr lang="en-US" u="sng" dirty="0" smtClean="0"/>
              <a:t>not</a:t>
            </a:r>
            <a:r>
              <a:rPr lang="en-US" dirty="0" smtClean="0"/>
              <a:t> needed beyond seed</a:t>
            </a:r>
          </a:p>
          <a:p>
            <a:pPr lvl="1"/>
            <a:r>
              <a:rPr lang="en-US" dirty="0" smtClean="0"/>
              <a:t>(if PRG is secure)</a:t>
            </a:r>
          </a:p>
          <a:p>
            <a:pPr lvl="1"/>
            <a:r>
              <a:rPr lang="en-US" dirty="0" smtClean="0"/>
              <a:t>Randomness can be “stretched”</a:t>
            </a:r>
          </a:p>
        </p:txBody>
      </p:sp>
    </p:spTree>
    <p:extLst>
      <p:ext uri="{BB962C8B-B14F-4D97-AF65-F5344CB8AC3E}">
        <p14:creationId xmlns:p14="http://schemas.microsoft.com/office/powerpoint/2010/main" val="2874992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pPr>
              <a:buNone/>
            </a:pPr>
            <a:r>
              <a:rPr lang="en-US"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524000" y="2628900"/>
            <a:ext cx="6705600" cy="580293"/>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1"/>
              <a:ext cx="381836" cy="492443"/>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7"/>
              <a:ext cx="534236" cy="492443"/>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extLst>
      <p:ext uri="{BB962C8B-B14F-4D97-AF65-F5344CB8AC3E}">
        <p14:creationId xmlns:p14="http://schemas.microsoft.com/office/powerpoint/2010/main" val="27496739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physical randomness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Problem: often biased, non-independent</a:t>
            </a:r>
          </a:p>
          <a:p>
            <a:pPr marL="0" indent="0">
              <a:buNone/>
            </a:pPr>
            <a:endParaRPr lang="en-US" dirty="0" smtClean="0"/>
          </a:p>
          <a:p>
            <a:pPr marL="0" indent="0">
              <a:buNone/>
            </a:pPr>
            <a:r>
              <a:rPr lang="en-US" dirty="0" smtClean="0"/>
              <a:t>Good news: bias easily corrected (next slide)</a:t>
            </a:r>
          </a:p>
          <a:p>
            <a:pPr marL="0" indent="0">
              <a:buNone/>
            </a:pPr>
            <a:endParaRPr lang="en-US" b="1" dirty="0" smtClean="0">
              <a:solidFill>
                <a:schemeClr val="tx2">
                  <a:lumMod val="60000"/>
                  <a:lumOff val="40000"/>
                </a:schemeClr>
              </a:solidFill>
            </a:endParaRPr>
          </a:p>
          <a:p>
            <a:pPr marL="0" indent="0">
              <a:buNone/>
            </a:pPr>
            <a:r>
              <a:rPr lang="en-US" dirty="0" smtClean="0"/>
              <a:t>Non-independence is harder (in a few slides)</a:t>
            </a:r>
          </a:p>
        </p:txBody>
      </p:sp>
    </p:spTree>
    <p:extLst>
      <p:ext uri="{BB962C8B-B14F-4D97-AF65-F5344CB8AC3E}">
        <p14:creationId xmlns:p14="http://schemas.microsoft.com/office/powerpoint/2010/main" val="864292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bias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chemeClr val="tx2">
                    <a:lumMod val="60000"/>
                    <a:lumOff val="40000"/>
                  </a:schemeClr>
                </a:solidFill>
              </a:rPr>
              <a:t>Puzzle</a:t>
            </a:r>
            <a:endParaRPr lang="en-US" b="1" dirty="0">
              <a:solidFill>
                <a:schemeClr val="tx2">
                  <a:lumMod val="60000"/>
                  <a:lumOff val="40000"/>
                </a:schemeClr>
              </a:solidFill>
            </a:endParaRPr>
          </a:p>
          <a:p>
            <a:pPr marL="0" indent="0">
              <a:buNone/>
            </a:pPr>
            <a:r>
              <a:rPr lang="en-US" b="1" dirty="0" smtClean="0">
                <a:solidFill>
                  <a:schemeClr val="tx2">
                    <a:lumMod val="60000"/>
                    <a:lumOff val="40000"/>
                  </a:schemeClr>
                </a:solidFill>
              </a:rPr>
              <a:t>	Given</a:t>
            </a:r>
            <a:r>
              <a:rPr lang="en-US" b="1" dirty="0">
                <a:solidFill>
                  <a:schemeClr val="tx2">
                    <a:lumMod val="60000"/>
                    <a:lumOff val="40000"/>
                  </a:schemeClr>
                </a:solidFill>
              </a:rPr>
              <a:t>: coin that comes up heads 60% of the time</a:t>
            </a:r>
          </a:p>
          <a:p>
            <a:pPr marL="0" indent="0">
              <a:buNone/>
            </a:pPr>
            <a:r>
              <a:rPr lang="en-US" b="1" dirty="0" smtClean="0">
                <a:solidFill>
                  <a:schemeClr val="tx2">
                    <a:lumMod val="60000"/>
                    <a:lumOff val="40000"/>
                  </a:schemeClr>
                </a:solidFill>
              </a:rPr>
              <a:t>	Successive </a:t>
            </a:r>
            <a:r>
              <a:rPr lang="en-US" b="1" dirty="0">
                <a:solidFill>
                  <a:schemeClr val="tx2">
                    <a:lumMod val="60000"/>
                    <a:lumOff val="40000"/>
                  </a:schemeClr>
                </a:solidFill>
              </a:rPr>
              <a:t>tosses are independent</a:t>
            </a:r>
          </a:p>
          <a:p>
            <a:pPr marL="0" indent="0">
              <a:buNone/>
            </a:pPr>
            <a:r>
              <a:rPr lang="en-US" b="1" dirty="0" smtClean="0">
                <a:solidFill>
                  <a:schemeClr val="tx2">
                    <a:lumMod val="60000"/>
                    <a:lumOff val="40000"/>
                  </a:schemeClr>
                </a:solidFill>
              </a:rPr>
              <a:t>	Generate </a:t>
            </a:r>
            <a:r>
              <a:rPr lang="en-US" b="1" dirty="0">
                <a:solidFill>
                  <a:schemeClr val="tx2">
                    <a:lumMod val="60000"/>
                    <a:lumOff val="40000"/>
                  </a:schemeClr>
                </a:solidFill>
              </a:rPr>
              <a:t>a sequence of uniform random </a:t>
            </a:r>
            <a:r>
              <a:rPr lang="en-US" b="1" dirty="0" smtClean="0">
                <a:solidFill>
                  <a:schemeClr val="tx2">
                    <a:lumMod val="60000"/>
                    <a:lumOff val="40000"/>
                  </a:schemeClr>
                </a:solidFill>
              </a:rPr>
              <a:t>bits</a:t>
            </a:r>
          </a:p>
          <a:p>
            <a:endParaRPr lang="en-US" b="1" dirty="0">
              <a:solidFill>
                <a:schemeClr val="tx2">
                  <a:lumMod val="60000"/>
                  <a:lumOff val="40000"/>
                </a:schemeClr>
              </a:solidFill>
            </a:endParaRPr>
          </a:p>
          <a:p>
            <a:pPr marL="0" indent="0">
              <a:buNone/>
            </a:pPr>
            <a:r>
              <a:rPr lang="en-US" dirty="0" smtClean="0"/>
              <a:t>Solution</a:t>
            </a:r>
          </a:p>
          <a:p>
            <a:pPr marL="0" indent="0">
              <a:buNone/>
            </a:pPr>
            <a:r>
              <a:rPr lang="en-US" dirty="0" smtClean="0"/>
              <a:t>    To generate a bit, toss the coin twice</a:t>
            </a:r>
          </a:p>
          <a:p>
            <a:pPr marL="0" indent="0">
              <a:buNone/>
            </a:pPr>
            <a:r>
              <a:rPr lang="en-US" dirty="0"/>
              <a:t> </a:t>
            </a:r>
            <a:r>
              <a:rPr lang="en-US" dirty="0" smtClean="0"/>
              <a:t>   If HT output 0, if TH output 1</a:t>
            </a:r>
          </a:p>
          <a:p>
            <a:pPr marL="0" indent="0">
              <a:buNone/>
            </a:pPr>
            <a:r>
              <a:rPr lang="en-US" dirty="0" smtClean="0"/>
              <a:t>    If HH or TT, discard and toss twice again (repeat)</a:t>
            </a:r>
            <a:endParaRPr lang="en-US" dirty="0"/>
          </a:p>
          <a:p>
            <a:pPr marL="0" indent="0">
              <a:buNone/>
            </a:pPr>
            <a:endParaRPr lang="en-US" dirty="0"/>
          </a:p>
        </p:txBody>
      </p:sp>
    </p:spTree>
    <p:extLst>
      <p:ext uri="{BB962C8B-B14F-4D97-AF65-F5344CB8AC3E}">
        <p14:creationId xmlns:p14="http://schemas.microsoft.com/office/powerpoint/2010/main" val="2078443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strike="sngStrike" dirty="0" smtClean="0"/>
              <a:t>random</a:t>
            </a:r>
            <a:r>
              <a:rPr lang="en-US" dirty="0" smtClean="0"/>
              <a:t> unpredictable bits</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r>
              <a:rPr lang="en-US" dirty="0"/>
              <a:t>E</a:t>
            </a:r>
            <a:r>
              <a:rPr lang="en-US" dirty="0" smtClean="0"/>
              <a:t>xact </a:t>
            </a:r>
            <a:r>
              <a:rPr lang="en-US" dirty="0"/>
              <a:t>history of </a:t>
            </a:r>
            <a:r>
              <a:rPr lang="en-US" dirty="0" err="1" smtClean="0"/>
              <a:t>keypresses</a:t>
            </a:r>
            <a:endParaRPr lang="en-US" dirty="0" smtClean="0"/>
          </a:p>
          <a:p>
            <a:pPr lvl="1"/>
            <a:r>
              <a:rPr lang="en-US" dirty="0" smtClean="0"/>
              <a:t>including </a:t>
            </a:r>
            <a:r>
              <a:rPr lang="en-US" dirty="0"/>
              <a:t>micro-time</a:t>
            </a:r>
          </a:p>
          <a:p>
            <a:r>
              <a:rPr lang="en-US" i="1" dirty="0"/>
              <a:t>E</a:t>
            </a:r>
            <a:r>
              <a:rPr lang="en-US" i="1" dirty="0" smtClean="0"/>
              <a:t>xact</a:t>
            </a:r>
            <a:r>
              <a:rPr lang="en-US" dirty="0" smtClean="0"/>
              <a:t> </a:t>
            </a:r>
            <a:r>
              <a:rPr lang="en-US" dirty="0"/>
              <a:t>path of mouse</a:t>
            </a:r>
          </a:p>
          <a:p>
            <a:r>
              <a:rPr lang="en-US" dirty="0" smtClean="0"/>
              <a:t>Periodic </a:t>
            </a:r>
            <a:r>
              <a:rPr lang="en-US" dirty="0"/>
              <a:t>screenshots</a:t>
            </a:r>
          </a:p>
          <a:p>
            <a:r>
              <a:rPr lang="en-US" i="1" dirty="0"/>
              <a:t>E</a:t>
            </a:r>
            <a:r>
              <a:rPr lang="en-US" i="1" dirty="0" smtClean="0"/>
              <a:t>xact</a:t>
            </a:r>
            <a:r>
              <a:rPr lang="en-US" dirty="0" smtClean="0"/>
              <a:t> </a:t>
            </a:r>
            <a:r>
              <a:rPr lang="en-US" dirty="0"/>
              <a:t>history of network packet arrival</a:t>
            </a:r>
          </a:p>
          <a:p>
            <a:r>
              <a:rPr lang="en-US" dirty="0"/>
              <a:t>I</a:t>
            </a:r>
            <a:r>
              <a:rPr lang="en-US" dirty="0" smtClean="0"/>
              <a:t>nternal </a:t>
            </a:r>
            <a:r>
              <a:rPr lang="en-US" dirty="0"/>
              <a:t>temperature of computer</a:t>
            </a:r>
          </a:p>
          <a:p>
            <a:r>
              <a:rPr lang="en-US" dirty="0"/>
              <a:t>A</a:t>
            </a:r>
            <a:r>
              <a:rPr lang="en-US" dirty="0" smtClean="0"/>
              <a:t>mbient </a:t>
            </a:r>
            <a:r>
              <a:rPr lang="en-US" dirty="0"/>
              <a:t>noise picked up by </a:t>
            </a:r>
            <a:r>
              <a:rPr lang="en-US" dirty="0" err="1" smtClean="0"/>
              <a:t>mic</a:t>
            </a:r>
            <a:endParaRPr lang="en-US" dirty="0"/>
          </a:p>
          <a:p>
            <a:r>
              <a:rPr lang="en-US" dirty="0" smtClean="0"/>
              <a:t>Special-purpose hardware</a:t>
            </a:r>
            <a:endParaRPr lang="en-US" dirty="0"/>
          </a:p>
          <a:p>
            <a:pPr lvl="1"/>
            <a:r>
              <a:rPr lang="en-US" dirty="0"/>
              <a:t>E</a:t>
            </a:r>
            <a:r>
              <a:rPr lang="en-US" dirty="0" smtClean="0"/>
              <a:t>xample</a:t>
            </a:r>
            <a:r>
              <a:rPr lang="en-US" dirty="0"/>
              <a:t>: camera pointed at lava </a:t>
            </a:r>
            <a:r>
              <a:rPr lang="en-US" dirty="0" smtClean="0"/>
              <a:t>lamps</a:t>
            </a:r>
            <a:endParaRPr lang="en-US" dirty="0"/>
          </a:p>
        </p:txBody>
      </p:sp>
    </p:spTree>
    <p:extLst>
      <p:ext uri="{BB962C8B-B14F-4D97-AF65-F5344CB8AC3E}">
        <p14:creationId xmlns:p14="http://schemas.microsoft.com/office/powerpoint/2010/main" val="1858651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Problem: adversary could predict some sources</a:t>
            </a:r>
            <a:endParaRPr lang="en-US" dirty="0"/>
          </a:p>
          <a:p>
            <a:r>
              <a:rPr lang="en-US" dirty="0" smtClean="0"/>
              <a:t>Good news: we’re OK as long as there is “enough randomness” in the data</a:t>
            </a:r>
            <a:endParaRPr lang="en-US" dirty="0"/>
          </a:p>
          <a:p>
            <a:r>
              <a:rPr lang="en-US" dirty="0"/>
              <a:t>G</a:t>
            </a:r>
            <a:r>
              <a:rPr lang="en-US" dirty="0" smtClean="0"/>
              <a:t>ather </a:t>
            </a:r>
            <a:r>
              <a:rPr lang="en-US" dirty="0"/>
              <a:t>data for “a long time” then run it through a PRF</a:t>
            </a:r>
          </a:p>
          <a:p>
            <a:pPr lvl="1"/>
            <a:r>
              <a:rPr lang="en-US" dirty="0"/>
              <a:t>intuition: “distill out” the randomness, reduce size but keep </a:t>
            </a:r>
            <a:r>
              <a:rPr lang="en-US" dirty="0" smtClean="0"/>
              <a:t>randomness</a:t>
            </a:r>
          </a:p>
          <a:p>
            <a:r>
              <a:rPr lang="en-US" dirty="0"/>
              <a:t>A</a:t>
            </a:r>
            <a:r>
              <a:rPr lang="en-US" dirty="0" smtClean="0"/>
              <a:t>fter </a:t>
            </a:r>
            <a:r>
              <a:rPr lang="en-US" dirty="0"/>
              <a:t>distillation, mix new randomness in with generator’s secret </a:t>
            </a:r>
            <a:r>
              <a:rPr lang="en-US" dirty="0" smtClean="0"/>
              <a:t>state</a:t>
            </a:r>
          </a:p>
          <a:p>
            <a:pPr lvl="1"/>
            <a:r>
              <a:rPr lang="en-US" dirty="0"/>
              <a:t>w</a:t>
            </a:r>
            <a:r>
              <a:rPr lang="en-US" dirty="0" smtClean="0"/>
              <a:t>e’re OK if </a:t>
            </a:r>
            <a:r>
              <a:rPr lang="en-US" u="sng" dirty="0" smtClean="0"/>
              <a:t>either</a:t>
            </a:r>
            <a:r>
              <a:rPr lang="en-US" dirty="0" smtClean="0"/>
              <a:t> old bits </a:t>
            </a:r>
            <a:r>
              <a:rPr lang="en-US" u="sng" dirty="0" smtClean="0"/>
              <a:t>or</a:t>
            </a:r>
            <a:r>
              <a:rPr lang="en-US" dirty="0" smtClean="0"/>
              <a:t> new bits are unpredictable</a:t>
            </a:r>
          </a:p>
        </p:txBody>
      </p:sp>
    </p:spTree>
    <p:extLst>
      <p:ext uri="{BB962C8B-B14F-4D97-AF65-F5344CB8AC3E}">
        <p14:creationId xmlns:p14="http://schemas.microsoft.com/office/powerpoint/2010/main" val="46030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How do you know when you have enough randomness?</a:t>
            </a:r>
          </a:p>
          <a:p>
            <a:pPr lvl="1"/>
            <a:r>
              <a:rPr lang="en-US" dirty="0" smtClean="0"/>
              <a:t>Usual solution: collect way too much, just to be sure</a:t>
            </a:r>
            <a:endParaRPr lang="en-US" dirty="0"/>
          </a:p>
          <a:p>
            <a:endParaRPr lang="en-US" dirty="0" smtClean="0"/>
          </a:p>
          <a:p>
            <a:r>
              <a:rPr lang="en-US" dirty="0" smtClean="0"/>
              <a:t>Problem: not much entropy on boot</a:t>
            </a:r>
          </a:p>
          <a:p>
            <a:pPr lvl="1"/>
            <a:r>
              <a:rPr lang="en-US" dirty="0" smtClean="0"/>
              <a:t>But need to generate keys</a:t>
            </a:r>
          </a:p>
          <a:p>
            <a:pPr lvl="1"/>
            <a:r>
              <a:rPr lang="en-US" dirty="0" smtClean="0"/>
              <a:t>Possible solution: save pseudorandom value before shutdown</a:t>
            </a:r>
          </a:p>
        </p:txBody>
      </p:sp>
    </p:spTree>
    <p:extLst>
      <p:ext uri="{BB962C8B-B14F-4D97-AF65-F5344CB8AC3E}">
        <p14:creationId xmlns:p14="http://schemas.microsoft.com/office/powerpoint/2010/main" val="46209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in randomness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We’re OK as long as </a:t>
            </a:r>
            <a:r>
              <a:rPr lang="en-US" u="sng" dirty="0" smtClean="0"/>
              <a:t>some</a:t>
            </a:r>
            <a:r>
              <a:rPr lang="en-US" dirty="0" smtClean="0"/>
              <a:t> of them are unpredictable to the adversary</a:t>
            </a:r>
          </a:p>
          <a:p>
            <a:pPr lvl="1"/>
            <a:r>
              <a:rPr lang="en-US" dirty="0" smtClean="0"/>
              <a:t>And those sources have enough entropy</a:t>
            </a:r>
          </a:p>
          <a:p>
            <a:pPr lvl="1"/>
            <a:r>
              <a:rPr lang="en-US" dirty="0" smtClean="0"/>
              <a:t>We don’t have to know which ones are unpredictable</a:t>
            </a:r>
            <a:endParaRPr lang="en-US" dirty="0"/>
          </a:p>
        </p:txBody>
      </p:sp>
    </p:spTree>
    <p:extLst>
      <p:ext uri="{BB962C8B-B14F-4D97-AF65-F5344CB8AC3E}">
        <p14:creationId xmlns:p14="http://schemas.microsoft.com/office/powerpoint/2010/main" val="2286589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Linux RDRAND controversy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Intel hardware random number generator (RDRAND instruction)</a:t>
            </a:r>
          </a:p>
          <a:p>
            <a:endParaRPr lang="en-US" dirty="0" smtClean="0"/>
          </a:p>
          <a:p>
            <a:r>
              <a:rPr lang="en-US" dirty="0" smtClean="0"/>
              <a:t>Closed source driver</a:t>
            </a:r>
          </a:p>
          <a:p>
            <a:endParaRPr lang="en-US" dirty="0" smtClean="0"/>
          </a:p>
          <a:p>
            <a:r>
              <a:rPr lang="en-US" dirty="0" smtClean="0"/>
              <a:t>Could be compromised by NSA?!</a:t>
            </a:r>
          </a:p>
        </p:txBody>
      </p:sp>
    </p:spTree>
    <p:extLst>
      <p:ext uri="{BB962C8B-B14F-4D97-AF65-F5344CB8AC3E}">
        <p14:creationId xmlns:p14="http://schemas.microsoft.com/office/powerpoint/2010/main" val="2298558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42" y="0"/>
            <a:ext cx="4804759" cy="682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633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385" y="0"/>
            <a:ext cx="624871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498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of random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Even if RDRAND is totally compromised by NSA:</a:t>
            </a:r>
          </a:p>
          <a:p>
            <a:pPr lvl="1"/>
            <a:r>
              <a:rPr lang="en-US" dirty="0" smtClean="0"/>
              <a:t>Adding RDRAND as a source makes it no worse</a:t>
            </a:r>
          </a:p>
          <a:p>
            <a:pPr lvl="1"/>
            <a:r>
              <a:rPr lang="en-US" dirty="0" smtClean="0"/>
              <a:t>Improves security for everyone who’s adversary is </a:t>
            </a:r>
            <a:r>
              <a:rPr lang="en-US" u="sng" dirty="0" smtClean="0"/>
              <a:t>not</a:t>
            </a:r>
            <a:r>
              <a:rPr lang="en-US" dirty="0" smtClean="0"/>
              <a:t> the NSA</a:t>
            </a:r>
            <a:endParaRPr lang="en-US" dirty="0"/>
          </a:p>
        </p:txBody>
      </p:sp>
    </p:spTree>
    <p:extLst>
      <p:ext uri="{BB962C8B-B14F-4D97-AF65-F5344CB8AC3E}">
        <p14:creationId xmlns:p14="http://schemas.microsoft.com/office/powerpoint/2010/main" val="1199062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285753"/>
            <a:ext cx="8229600" cy="5200649"/>
          </a:xfrm>
        </p:spPr>
        <p:txBody>
          <a:bodyPr>
            <a:normAutofit fontScale="70000" lnSpcReduction="20000"/>
          </a:bodyPr>
          <a:lstStyle/>
          <a:p>
            <a:r>
              <a:rPr lang="en-US" b="1" dirty="0" smtClean="0">
                <a:solidFill>
                  <a:schemeClr val="accent1"/>
                </a:solidFill>
              </a:rPr>
              <a:t>Solution: </a:t>
            </a:r>
            <a:br>
              <a:rPr lang="en-US" b="1" dirty="0" smtClean="0">
                <a:solidFill>
                  <a:schemeClr val="accent1"/>
                </a:solidFill>
              </a:rPr>
            </a:br>
            <a:r>
              <a:rPr lang="en-US" b="1" dirty="0" smtClean="0">
                <a:solidFill>
                  <a:schemeClr val="accent1"/>
                </a:solidFill>
              </a:rPr>
              <a:t>Message Authentication Code (MAC)</a:t>
            </a:r>
            <a:endParaRPr lang="en-US" b="1" dirty="0">
              <a:solidFill>
                <a:schemeClr val="accent1"/>
              </a:solidFill>
            </a:endParaRPr>
          </a:p>
          <a:p>
            <a:r>
              <a:rPr lang="en-US" dirty="0" smtClean="0"/>
              <a:t/>
            </a:r>
            <a:br>
              <a:rPr lang="en-US"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2336800" y="2628900"/>
            <a:ext cx="52832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3080247" y="2114551"/>
            <a:ext cx="595035"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7193280" y="2220100"/>
            <a:ext cx="103632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2458720" y="2390708"/>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5384800" y="2391549"/>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021750" y="2114551"/>
            <a:ext cx="69040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727200" y="2220100"/>
            <a:ext cx="101600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4287520" y="2220101"/>
            <a:ext cx="1402080" cy="342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extLst>
      <p:ext uri="{BB962C8B-B14F-4D97-AF65-F5344CB8AC3E}">
        <p14:creationId xmlns:p14="http://schemas.microsoft.com/office/powerpoint/2010/main" val="6428311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3102"/>
            <a:ext cx="8229600" cy="2971799"/>
          </a:xfrm>
        </p:spPr>
        <p:txBody>
          <a:bodyPr>
            <a:normAutofit fontScale="92500"/>
          </a:bodyPr>
          <a:lstStyle/>
          <a:p>
            <a:pPr marL="0" indent="0">
              <a:buNone/>
            </a:pPr>
            <a:r>
              <a:rPr lang="en-US" dirty="0" smtClean="0"/>
              <a:t>(Pseudo)randomness generation: </a:t>
            </a:r>
          </a:p>
          <a:p>
            <a:pPr marL="0" indent="0">
              <a:buNone/>
            </a:pPr>
            <a:r>
              <a:rPr lang="en-US" dirty="0" smtClean="0"/>
              <a:t>Easy in theory, surprisingly tricky in practice</a:t>
            </a:r>
          </a:p>
          <a:p>
            <a:pPr marL="0" indent="0">
              <a:buNone/>
            </a:pPr>
            <a:endParaRPr lang="en-US" dirty="0"/>
          </a:p>
          <a:p>
            <a:pPr marL="0" indent="0">
              <a:buNone/>
            </a:pPr>
            <a:r>
              <a:rPr lang="en-US" b="1" dirty="0" smtClean="0">
                <a:solidFill>
                  <a:schemeClr val="tx2">
                    <a:lumMod val="60000"/>
                    <a:lumOff val="40000"/>
                  </a:schemeClr>
                </a:solidFill>
              </a:rPr>
              <a:t>Homework: find examples of systems that were broken due to weakness in (pseudo)randomness</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003515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619250"/>
            <a:ext cx="2843213"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600200"/>
            <a:ext cx="28289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One of these is random. Which one?</a:t>
            </a:r>
            <a:endParaRPr lang="en-US" dirty="0"/>
          </a:p>
        </p:txBody>
      </p:sp>
      <p:sp>
        <p:nvSpPr>
          <p:cNvPr id="3" name="TextBox 2"/>
          <p:cNvSpPr txBox="1"/>
          <p:nvPr/>
        </p:nvSpPr>
        <p:spPr>
          <a:xfrm>
            <a:off x="2431251" y="5334000"/>
            <a:ext cx="1103938" cy="369332"/>
          </a:xfrm>
          <a:prstGeom prst="rect">
            <a:avLst/>
          </a:prstGeom>
          <a:noFill/>
        </p:spPr>
        <p:txBody>
          <a:bodyPr wrap="none" rtlCol="0">
            <a:spAutoFit/>
          </a:bodyPr>
          <a:lstStyle/>
          <a:p>
            <a:r>
              <a:rPr lang="en-US" dirty="0">
                <a:latin typeface="Lucida Sans" panose="020B0602030504020204" pitchFamily="34" charset="0"/>
              </a:rPr>
              <a:t>Random</a:t>
            </a:r>
          </a:p>
        </p:txBody>
      </p:sp>
      <p:sp>
        <p:nvSpPr>
          <p:cNvPr id="6" name="TextBox 5"/>
          <p:cNvSpPr txBox="1"/>
          <p:nvPr/>
        </p:nvSpPr>
        <p:spPr>
          <a:xfrm>
            <a:off x="5098930" y="5334000"/>
            <a:ext cx="2893115" cy="369332"/>
          </a:xfrm>
          <a:prstGeom prst="rect">
            <a:avLst/>
          </a:prstGeom>
          <a:noFill/>
        </p:spPr>
        <p:txBody>
          <a:bodyPr wrap="none" rtlCol="0">
            <a:spAutoFit/>
          </a:bodyPr>
          <a:lstStyle/>
          <a:p>
            <a:r>
              <a:rPr lang="en-US" dirty="0" smtClean="0">
                <a:latin typeface="Lucida Sans" panose="020B0602030504020204" pitchFamily="34" charset="0"/>
              </a:rPr>
              <a:t>Flip with probability 2/3</a:t>
            </a:r>
            <a:endParaRPr lang="en-US" dirty="0">
              <a:latin typeface="Lucida Sans" panose="020B0602030504020204" pitchFamily="34" charset="0"/>
            </a:endParaRPr>
          </a:p>
        </p:txBody>
      </p:sp>
      <p:sp>
        <p:nvSpPr>
          <p:cNvPr id="7" name="Rectangle 6"/>
          <p:cNvSpPr/>
          <p:nvPr/>
        </p:nvSpPr>
        <p:spPr>
          <a:xfrm>
            <a:off x="1960636" y="5909874"/>
            <a:ext cx="5222729" cy="523220"/>
          </a:xfrm>
          <a:prstGeom prst="rect">
            <a:avLst/>
          </a:prstGeom>
          <a:solidFill>
            <a:schemeClr val="accent1">
              <a:lumMod val="20000"/>
              <a:lumOff val="80000"/>
            </a:schemeClr>
          </a:solidFill>
          <a:ln>
            <a:solidFill>
              <a:schemeClr val="tx2">
                <a:lumMod val="40000"/>
                <a:lumOff val="60000"/>
              </a:schemeClr>
            </a:solidFill>
          </a:ln>
          <a:effectLst>
            <a:outerShdw blurRad="50800" dist="38100" dir="2700000" algn="tl" rotWithShape="0">
              <a:prstClr val="black">
                <a:alpha val="40000"/>
              </a:prstClr>
            </a:outerShdw>
          </a:effectLst>
        </p:spPr>
        <p:txBody>
          <a:bodyPr wrap="none">
            <a:spAutoFit/>
          </a:bodyPr>
          <a:lstStyle/>
          <a:p>
            <a:pPr lvl="0" algn="ctr"/>
            <a:r>
              <a:rPr lang="en-US" sz="2800" dirty="0">
                <a:solidFill>
                  <a:prstClr val="black"/>
                </a:solidFill>
                <a:latin typeface="Lucida Sans" panose="020B0602030504020204" pitchFamily="34" charset="0"/>
              </a:rPr>
              <a:t>Humans suck at randomness</a:t>
            </a:r>
          </a:p>
        </p:txBody>
      </p:sp>
    </p:spTree>
    <p:extLst>
      <p:ext uri="{BB962C8B-B14F-4D97-AF65-F5344CB8AC3E}">
        <p14:creationId xmlns:p14="http://schemas.microsoft.com/office/powerpoint/2010/main" val="2057133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eb.archive.org/web/20011027002011/http:/dilbert.com/comics/dilbert/archive/images/dilbert2001182781025.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790"/>
          <a:stretch/>
        </p:blipFill>
        <p:spPr bwMode="auto">
          <a:xfrm>
            <a:off x="1506373" y="304800"/>
            <a:ext cx="6057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95402"/>
            <a:ext cx="8229600" cy="5410199"/>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RNG = </a:t>
            </a:r>
          </a:p>
          <a:p>
            <a:pPr marL="457200" lvl="1" indent="0">
              <a:buNone/>
            </a:pPr>
            <a:r>
              <a:rPr lang="en-US" dirty="0" smtClean="0"/>
              <a:t>	random number-generator </a:t>
            </a:r>
          </a:p>
          <a:p>
            <a:pPr marL="457200" lvl="1" indent="0">
              <a:buNone/>
            </a:pPr>
            <a:r>
              <a:rPr lang="en-US" dirty="0" smtClean="0"/>
              <a:t>	randomly picked generator of numbers</a:t>
            </a:r>
            <a:endParaRPr lang="en-US" dirty="0"/>
          </a:p>
          <a:p>
            <a:pPr lvl="1"/>
            <a:endParaRPr lang="en-US" dirty="0" smtClean="0"/>
          </a:p>
          <a:p>
            <a:pPr marL="457200" lvl="1" indent="0">
              <a:buNone/>
            </a:pPr>
            <a:r>
              <a:rPr lang="en-US" dirty="0" smtClean="0"/>
              <a:t>	random-number generator</a:t>
            </a:r>
          </a:p>
          <a:p>
            <a:pPr marL="457200" lvl="1" indent="0">
              <a:buNone/>
            </a:pPr>
            <a:r>
              <a:rPr lang="en-US" dirty="0" smtClean="0"/>
              <a:t>	generator of random numbers</a:t>
            </a:r>
            <a:endParaRPr lang="en-US" dirty="0"/>
          </a:p>
        </p:txBody>
      </p:sp>
      <p:sp>
        <p:nvSpPr>
          <p:cNvPr id="4" name="Rectangle 3"/>
          <p:cNvSpPr/>
          <p:nvPr/>
        </p:nvSpPr>
        <p:spPr>
          <a:xfrm>
            <a:off x="1857375" y="2927685"/>
            <a:ext cx="5429251" cy="1077218"/>
          </a:xfrm>
          <a:prstGeom prst="rect">
            <a:avLst/>
          </a:prstGeom>
        </p:spPr>
        <p:txBody>
          <a:bodyPr wrap="square">
            <a:spAutoFit/>
          </a:bodyPr>
          <a:lstStyle/>
          <a:p>
            <a:pPr lvl="0">
              <a:spcBef>
                <a:spcPct val="20000"/>
              </a:spcBef>
              <a:buClr>
                <a:prstClr val="white">
                  <a:lumMod val="65000"/>
                </a:prstClr>
              </a:buClr>
            </a:pPr>
            <a:r>
              <a:rPr lang="en-US" sz="3200" dirty="0">
                <a:solidFill>
                  <a:prstClr val="black"/>
                </a:solidFill>
                <a:latin typeface="Lucida Sans" panose="020B0602030504020204" pitchFamily="34" charset="0"/>
              </a:rPr>
              <a:t>No such thing as a random number</a:t>
            </a:r>
          </a:p>
        </p:txBody>
      </p:sp>
      <p:sp>
        <p:nvSpPr>
          <p:cNvPr id="6" name="Rectangle 5"/>
          <p:cNvSpPr/>
          <p:nvPr/>
        </p:nvSpPr>
        <p:spPr>
          <a:xfrm>
            <a:off x="596829" y="4503060"/>
            <a:ext cx="697627" cy="707886"/>
          </a:xfrm>
          <a:prstGeom prst="rect">
            <a:avLst/>
          </a:prstGeom>
        </p:spPr>
        <p:txBody>
          <a:bodyPr wrap="none">
            <a:spAutoFit/>
          </a:bodyPr>
          <a:lstStyle/>
          <a:p>
            <a:r>
              <a:rPr lang="en-US" sz="4000" b="1" dirty="0">
                <a:solidFill>
                  <a:srgbClr val="00B050"/>
                </a:solidFill>
                <a:latin typeface="Lucida Sans" panose="020B0602030504020204" pitchFamily="34" charset="0"/>
              </a:rPr>
              <a:t>✓</a:t>
            </a:r>
          </a:p>
        </p:txBody>
      </p:sp>
      <p:sp>
        <p:nvSpPr>
          <p:cNvPr id="8" name="Rectangle 7"/>
          <p:cNvSpPr/>
          <p:nvPr/>
        </p:nvSpPr>
        <p:spPr>
          <a:xfrm>
            <a:off x="571500" y="5715000"/>
            <a:ext cx="697627" cy="707886"/>
          </a:xfrm>
          <a:prstGeom prst="rect">
            <a:avLst/>
          </a:prstGeom>
        </p:spPr>
        <p:txBody>
          <a:bodyPr wrap="none">
            <a:spAutoFit/>
          </a:bodyPr>
          <a:lstStyle/>
          <a:p>
            <a:r>
              <a:rPr lang="en-US" sz="4000" dirty="0">
                <a:solidFill>
                  <a:srgbClr val="FF0000"/>
                </a:solidFill>
                <a:latin typeface="Lucida Sans" panose="020B0602030504020204" pitchFamily="34" charset="0"/>
              </a:rPr>
              <a:t>✘</a:t>
            </a:r>
            <a:endParaRPr lang="en-US" sz="4000" b="1"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3638535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fade">
                                      <p:cBhvr>
                                        <p:cTn id="1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r>
              <a:rPr lang="en-US" b="1" dirty="0" smtClean="0"/>
              <a:t>Review</a:t>
            </a:r>
          </a:p>
          <a:p>
            <a:pPr marL="285750" lvl="1">
              <a:spcBef>
                <a:spcPts val="1800"/>
              </a:spcBef>
              <a:buNone/>
            </a:pPr>
            <a:r>
              <a:rPr lang="en-US" dirty="0" smtClean="0"/>
              <a:t>Problem: </a:t>
            </a:r>
            <a:br>
              <a:rPr lang="en-US" dirty="0" smtClean="0"/>
            </a:br>
            <a:r>
              <a:rPr lang="en-US" dirty="0" smtClean="0"/>
              <a:t>Integrity of message from Alice to Bob</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Message Authentication Code (MAC)</a:t>
            </a:r>
          </a:p>
          <a:p>
            <a:pPr marL="285750" lvl="1">
              <a:spcBef>
                <a:spcPts val="1800"/>
              </a:spcBef>
              <a:buNone/>
            </a:pPr>
            <a:r>
              <a:rPr lang="en-US" dirty="0" smtClean="0"/>
              <a:t>Practical solution: </a:t>
            </a:r>
            <a:br>
              <a:rPr lang="en-US" dirty="0" smtClean="0"/>
            </a:br>
            <a:r>
              <a:rPr lang="en-US" dirty="0" smtClean="0"/>
              <a:t>Hash-based MAC (HMAC) – </a:t>
            </a:r>
            <a:br>
              <a:rPr lang="en-US" dirty="0" smtClean="0"/>
            </a:br>
            <a:r>
              <a:rPr lang="en-US" sz="2600" b="1" i="1" dirty="0" smtClean="0"/>
              <a:t>HMAC-SHA256</a:t>
            </a:r>
            <a:r>
              <a:rPr lang="en-US" sz="2600" b="1" baseline="-25000" dirty="0" smtClean="0"/>
              <a:t>k</a:t>
            </a:r>
            <a:r>
              <a:rPr lang="en-US" sz="2600" dirty="0" smtClean="0"/>
              <a:t>(M)</a:t>
            </a:r>
          </a:p>
          <a:p>
            <a:pPr marL="285750" lvl="1">
              <a:spcBef>
                <a:spcPts val="1800"/>
              </a:spcBef>
              <a:buNone/>
            </a:pPr>
            <a:endParaRPr lang="en-US" sz="2600" dirty="0">
              <a:solidFill>
                <a:schemeClr val="accent5">
                  <a:lumMod val="75000"/>
                </a:schemeClr>
              </a:solidFill>
            </a:endParaRPr>
          </a:p>
          <a:p>
            <a:pPr marL="285750" lvl="1">
              <a:spcBef>
                <a:spcPts val="1800"/>
              </a:spcBef>
              <a:buNone/>
            </a:pPr>
            <a:r>
              <a:rPr lang="en-US" sz="2600" dirty="0" smtClean="0">
                <a:solidFill>
                  <a:schemeClr val="accent5">
                    <a:lumMod val="75000"/>
                  </a:schemeClr>
                </a:solidFill>
              </a:rPr>
              <a:t>Where do these random keys </a:t>
            </a:r>
            <a:r>
              <a:rPr lang="en-US" sz="2600" b="1" dirty="0" smtClean="0">
                <a:solidFill>
                  <a:schemeClr val="accent5">
                    <a:lumMod val="75000"/>
                  </a:schemeClr>
                </a:solidFill>
              </a:rPr>
              <a:t>k</a:t>
            </a:r>
            <a:r>
              <a:rPr lang="en-US" sz="2600" dirty="0" smtClean="0">
                <a:solidFill>
                  <a:schemeClr val="accent5">
                    <a:lumMod val="75000"/>
                  </a:schemeClr>
                </a:solidFill>
              </a:rPr>
              <a:t> come from … ?</a:t>
            </a:r>
            <a:br>
              <a:rPr lang="en-US" sz="2600" dirty="0" smtClean="0">
                <a:solidFill>
                  <a:schemeClr val="accent5">
                    <a:lumMod val="75000"/>
                  </a:schemeClr>
                </a:solidFill>
              </a:rPr>
            </a:br>
            <a:r>
              <a:rPr lang="en-US" sz="2400" i="1" dirty="0" smtClean="0"/>
              <a:t>Careful: </a:t>
            </a:r>
            <a:r>
              <a:rPr lang="en-US" sz="2400" dirty="0" smtClean="0"/>
              <a:t>We’re often sloppy about what is “random”</a:t>
            </a:r>
          </a:p>
          <a:p>
            <a:pPr>
              <a:spcBef>
                <a:spcPts val="4200"/>
              </a:spcBef>
            </a:pPr>
            <a:endParaRPr lang="en-US" sz="2400" dirty="0" smtClean="0"/>
          </a:p>
        </p:txBody>
      </p:sp>
    </p:spTree>
    <p:extLst>
      <p:ext uri="{BB962C8B-B14F-4D97-AF65-F5344CB8AC3E}">
        <p14:creationId xmlns:p14="http://schemas.microsoft.com/office/powerpoint/2010/main" val="240369149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a:bodyPr>
          <a:lstStyle/>
          <a:p>
            <a:pPr>
              <a:spcBef>
                <a:spcPts val="3000"/>
              </a:spcBef>
            </a:pPr>
            <a:r>
              <a:rPr lang="en-US" b="1" dirty="0" smtClean="0">
                <a:solidFill>
                  <a:schemeClr val="accent1"/>
                </a:solidFill>
              </a:rPr>
              <a:t>True Randomness</a:t>
            </a:r>
            <a:endParaRPr lang="en-US" dirty="0">
              <a:solidFill>
                <a:schemeClr val="accent1"/>
              </a:solidFill>
            </a:endParaRPr>
          </a:p>
          <a:p>
            <a:pPr lvl="1">
              <a:buNone/>
            </a:pPr>
            <a:r>
              <a:rPr lang="en-US" dirty="0" smtClean="0"/>
              <a:t>Output of a physical process that is inherently random</a:t>
            </a:r>
          </a:p>
          <a:p>
            <a:pPr lvl="1">
              <a:buNone/>
            </a:pPr>
            <a:r>
              <a:rPr lang="en-US" dirty="0" smtClean="0"/>
              <a:t>Scarce and hard to get</a:t>
            </a:r>
          </a:p>
          <a:p>
            <a:r>
              <a:rPr lang="en-US" b="1" dirty="0" smtClean="0">
                <a:solidFill>
                  <a:schemeClr val="accent1"/>
                </a:solidFill>
              </a:rPr>
              <a:t>Pseudorandom generator</a:t>
            </a:r>
            <a:r>
              <a:rPr lang="en-US" dirty="0" smtClean="0">
                <a:solidFill>
                  <a:schemeClr val="accent1"/>
                </a:solidFill>
              </a:rPr>
              <a:t> (</a:t>
            </a:r>
            <a:r>
              <a:rPr lang="en-US" b="1" dirty="0" smtClean="0">
                <a:solidFill>
                  <a:schemeClr val="accent1"/>
                </a:solidFill>
              </a:rPr>
              <a:t>PRG</a:t>
            </a:r>
            <a:r>
              <a:rPr lang="en-US" dirty="0" smtClean="0">
                <a:solidFill>
                  <a:schemeClr val="accent1"/>
                </a:solidFill>
              </a:rPr>
              <a:t>)</a:t>
            </a:r>
          </a:p>
          <a:p>
            <a:pPr lvl="1">
              <a:buNone/>
            </a:pPr>
            <a:r>
              <a:rPr lang="en-US" dirty="0" smtClean="0"/>
              <a:t>Takes small seed that is really random</a:t>
            </a:r>
          </a:p>
          <a:p>
            <a:pPr lvl="1">
              <a:buNone/>
            </a:pPr>
            <a:r>
              <a:rPr lang="en-US" dirty="0" smtClean="0"/>
              <a:t>Generates long sequence of numbers that are “as good as random”</a:t>
            </a:r>
          </a:p>
        </p:txBody>
      </p:sp>
    </p:spTree>
    <p:extLst>
      <p:ext uri="{BB962C8B-B14F-4D97-AF65-F5344CB8AC3E}">
        <p14:creationId xmlns:p14="http://schemas.microsoft.com/office/powerpoint/2010/main" val="395615586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500" dirty="0" smtClean="0"/>
              <a:t>Definition: </a:t>
            </a:r>
            <a:r>
              <a:rPr lang="en-US" sz="3500" b="1" dirty="0" smtClean="0"/>
              <a:t>PRG</a:t>
            </a:r>
            <a:r>
              <a:rPr lang="en-US" sz="3500" dirty="0" smtClean="0"/>
              <a:t> is secure if it’s indistinguishable from random</a:t>
            </a:r>
          </a:p>
          <a:p>
            <a:r>
              <a:rPr lang="en-US" dirty="0" smtClean="0"/>
              <a:t>Similar game to PRF definition:</a:t>
            </a:r>
          </a:p>
          <a:p>
            <a:pPr marL="971550" lvl="1" indent="-514350">
              <a:buFont typeface="+mj-lt"/>
              <a:buAutoNum type="arabicPeriod"/>
            </a:pPr>
            <a:r>
              <a:rPr lang="en-US" dirty="0" smtClean="0"/>
              <a:t>We flip a coin secretly to get a bit </a:t>
            </a:r>
            <a:r>
              <a:rPr lang="en-US" b="1" dirty="0" smtClean="0"/>
              <a:t>b</a:t>
            </a:r>
          </a:p>
          <a:p>
            <a:pPr marL="971550" lvl="1" indent="-514350">
              <a:buFont typeface="+mj-lt"/>
              <a:buAutoNum type="arabicPeriod"/>
            </a:pPr>
            <a:r>
              <a:rPr lang="en-US" dirty="0" smtClean="0"/>
              <a:t>If </a:t>
            </a:r>
            <a:r>
              <a:rPr lang="en-US" b="1" dirty="0" smtClean="0"/>
              <a:t>b</a:t>
            </a:r>
            <a:r>
              <a:rPr lang="en-US" dirty="0" smtClean="0"/>
              <a:t>=0, let </a:t>
            </a:r>
            <a:r>
              <a:rPr lang="en-US" b="1" i="1" dirty="0" smtClean="0"/>
              <a:t>s</a:t>
            </a:r>
            <a:r>
              <a:rPr lang="en-US" dirty="0" smtClean="0"/>
              <a:t> be a truly random stream</a:t>
            </a:r>
            <a:br>
              <a:rPr lang="en-US" dirty="0" smtClean="0"/>
            </a:br>
            <a:r>
              <a:rPr lang="en-US" dirty="0" smtClean="0"/>
              <a:t>If </a:t>
            </a:r>
            <a:r>
              <a:rPr lang="en-US" b="1" dirty="0" smtClean="0"/>
              <a:t>b</a:t>
            </a:r>
            <a:r>
              <a:rPr lang="en-US" dirty="0" smtClean="0"/>
              <a:t>=1, let </a:t>
            </a:r>
            <a:r>
              <a:rPr lang="en-US" b="1" i="1" dirty="0" smtClean="0"/>
              <a:t>s</a:t>
            </a:r>
            <a:r>
              <a:rPr lang="en-US" dirty="0" smtClean="0"/>
              <a:t> be </a:t>
            </a:r>
            <a:r>
              <a:rPr lang="en-US" b="1" i="1" dirty="0" err="1" smtClean="0"/>
              <a:t>g</a:t>
            </a:r>
            <a:r>
              <a:rPr lang="en-US" b="1" baseline="-25000" dirty="0" err="1" smtClean="0"/>
              <a:t>k</a:t>
            </a:r>
            <a:r>
              <a:rPr lang="en-US" dirty="0" smtClean="0"/>
              <a:t> for random secret </a:t>
            </a:r>
            <a:r>
              <a:rPr lang="en-US" b="1" dirty="0" smtClean="0"/>
              <a:t>k</a:t>
            </a:r>
          </a:p>
          <a:p>
            <a:pPr marL="971550" lvl="1" indent="-514350">
              <a:buFont typeface="+mj-lt"/>
              <a:buAutoNum type="arabicPeriod"/>
            </a:pPr>
            <a:r>
              <a:rPr lang="en-US" dirty="0" smtClean="0"/>
              <a:t>Mallory can see as much of the output of </a:t>
            </a:r>
            <a:r>
              <a:rPr lang="en-US" b="1" i="1" dirty="0" smtClean="0"/>
              <a:t>s</a:t>
            </a:r>
            <a:r>
              <a:rPr lang="en-US" dirty="0" smtClean="0"/>
              <a:t> as he/she wants</a:t>
            </a:r>
          </a:p>
          <a:p>
            <a:pPr marL="971550" lvl="1" indent="-514350">
              <a:buFont typeface="+mj-lt"/>
              <a:buAutoNum type="arabicPeriod"/>
            </a:pPr>
            <a:r>
              <a:rPr lang="en-US" dirty="0" smtClean="0"/>
              <a:t>Mallory guesses </a:t>
            </a:r>
            <a:r>
              <a:rPr lang="en-US" b="1" dirty="0" smtClean="0"/>
              <a:t>b</a:t>
            </a:r>
            <a:r>
              <a:rPr lang="en-US" dirty="0" smtClean="0"/>
              <a:t>, </a:t>
            </a:r>
            <a:br>
              <a:rPr lang="en-US" dirty="0" smtClean="0"/>
            </a:br>
            <a:r>
              <a:rPr lang="en-US" dirty="0" smtClean="0"/>
              <a:t>wins if guesses correctly</a:t>
            </a:r>
          </a:p>
          <a:p>
            <a:r>
              <a:rPr lang="en-US" dirty="0" smtClean="0"/>
              <a:t>Say </a:t>
            </a:r>
            <a:r>
              <a:rPr lang="en-US" b="1" dirty="0" smtClean="0"/>
              <a:t>g</a:t>
            </a:r>
            <a:r>
              <a:rPr lang="en-US" dirty="0" smtClean="0"/>
              <a:t> is a secure PRG if there is no winning strategy for Mallory*</a:t>
            </a:r>
            <a:endParaRPr lang="en-US" dirty="0"/>
          </a:p>
        </p:txBody>
      </p:sp>
    </p:spTree>
    <p:extLst>
      <p:ext uri="{BB962C8B-B14F-4D97-AF65-F5344CB8AC3E}">
        <p14:creationId xmlns:p14="http://schemas.microsoft.com/office/powerpoint/2010/main" val="92581726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77500" lnSpcReduction="20000"/>
          </a:bodyPr>
          <a:lstStyle/>
          <a:p>
            <a:r>
              <a:rPr lang="en-US" sz="3000" dirty="0" smtClean="0"/>
              <a:t>Here’s a </a:t>
            </a:r>
            <a:r>
              <a:rPr lang="en-US" sz="3000" i="1" dirty="0" smtClean="0"/>
              <a:t>simple PRG that works:</a:t>
            </a:r>
          </a:p>
          <a:p>
            <a:pPr lvl="1">
              <a:buNone/>
            </a:pPr>
            <a:r>
              <a:rPr lang="en-US" sz="3000" dirty="0" smtClean="0">
                <a:solidFill>
                  <a:schemeClr val="accent1"/>
                </a:solidFill>
              </a:rPr>
              <a:t>For some random </a:t>
            </a:r>
            <a:r>
              <a:rPr lang="en-US" sz="3000" b="1" dirty="0" smtClean="0">
                <a:solidFill>
                  <a:schemeClr val="accent1"/>
                </a:solidFill>
              </a:rPr>
              <a:t>k</a:t>
            </a:r>
            <a:r>
              <a:rPr lang="en-US" sz="3000" dirty="0" smtClean="0">
                <a:solidFill>
                  <a:schemeClr val="accent1"/>
                </a:solidFill>
              </a:rPr>
              <a:t> and PRF </a:t>
            </a:r>
            <a:r>
              <a:rPr lang="en-US" sz="3000" b="1" i="1" dirty="0" smtClean="0">
                <a:solidFill>
                  <a:schemeClr val="accent1"/>
                </a:solidFill>
              </a:rPr>
              <a:t>f</a:t>
            </a:r>
            <a:r>
              <a:rPr lang="en-US" sz="3000" dirty="0" smtClean="0">
                <a:solidFill>
                  <a:schemeClr val="accent1"/>
                </a:solidFill>
              </a:rPr>
              <a:t>, </a:t>
            </a:r>
            <a:br>
              <a:rPr lang="en-US" sz="3000" dirty="0" smtClean="0">
                <a:solidFill>
                  <a:schemeClr val="accent1"/>
                </a:solidFill>
              </a:rPr>
            </a:br>
            <a:r>
              <a:rPr lang="en-US" sz="3000" dirty="0" smtClean="0">
                <a:solidFill>
                  <a:schemeClr val="accent1"/>
                </a:solidFill>
              </a:rPr>
              <a:t>output: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(0)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(1)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(2)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p>
          <a:p>
            <a:r>
              <a:rPr lang="en-US" sz="2600" b="1" dirty="0" smtClean="0"/>
              <a:t>Theorem:</a:t>
            </a:r>
            <a:r>
              <a:rPr lang="en-US" sz="2600" dirty="0" smtClean="0"/>
              <a:t> </a:t>
            </a:r>
            <a:r>
              <a:rPr lang="en-US" sz="2600" dirty="0"/>
              <a:t>If </a:t>
            </a:r>
            <a:r>
              <a:rPr lang="en-US" sz="2600" b="1" i="1" dirty="0"/>
              <a:t>f</a:t>
            </a:r>
            <a:r>
              <a:rPr lang="en-US" sz="2600" dirty="0"/>
              <a:t> is a secure PRF, and </a:t>
            </a:r>
            <a:r>
              <a:rPr lang="en-US" sz="2600" b="1" i="1" dirty="0"/>
              <a:t>g</a:t>
            </a:r>
            <a:r>
              <a:rPr lang="en-US" sz="2600" dirty="0"/>
              <a:t> is built from </a:t>
            </a:r>
            <a:r>
              <a:rPr lang="en-US" sz="2600" b="1" i="1" dirty="0"/>
              <a:t>f</a:t>
            </a:r>
            <a:r>
              <a:rPr lang="en-US" sz="2600" dirty="0"/>
              <a:t> by this construction, then </a:t>
            </a:r>
            <a:r>
              <a:rPr lang="en-US" sz="2600" b="1" i="1" dirty="0"/>
              <a:t>g</a:t>
            </a:r>
            <a:r>
              <a:rPr lang="en-US" sz="2600" dirty="0"/>
              <a:t> is a secure </a:t>
            </a:r>
            <a:r>
              <a:rPr lang="en-US" sz="2600" dirty="0" smtClean="0"/>
              <a:t>PRG.</a:t>
            </a:r>
            <a:endParaRPr lang="en-US" sz="2600" dirty="0"/>
          </a:p>
          <a:p>
            <a:pPr>
              <a:spcBef>
                <a:spcPts val="1200"/>
              </a:spcBef>
            </a:pPr>
            <a:r>
              <a:rPr lang="en-US" sz="2600" b="1" dirty="0" smtClean="0"/>
              <a:t>Proof:</a:t>
            </a:r>
            <a:r>
              <a:rPr lang="en-US" sz="2600" dirty="0" smtClean="0"/>
              <a:t> Assume </a:t>
            </a:r>
            <a:r>
              <a:rPr lang="en-US" sz="2600" b="1" i="1" dirty="0"/>
              <a:t>f</a:t>
            </a:r>
            <a:r>
              <a:rPr lang="en-US" sz="2600" dirty="0"/>
              <a:t> is </a:t>
            </a:r>
            <a:r>
              <a:rPr lang="en-US" sz="2600" dirty="0" smtClean="0"/>
              <a:t>a secure PRF, we need </a:t>
            </a:r>
            <a:r>
              <a:rPr lang="en-US" sz="2600" dirty="0"/>
              <a:t>to </a:t>
            </a:r>
            <a:r>
              <a:rPr lang="en-US" sz="2600" dirty="0" smtClean="0"/>
              <a:t>show that </a:t>
            </a:r>
            <a:r>
              <a:rPr lang="en-US" sz="2600" b="1" i="1" dirty="0"/>
              <a:t>g</a:t>
            </a:r>
            <a:r>
              <a:rPr lang="en-US" sz="2600" dirty="0"/>
              <a:t> is </a:t>
            </a:r>
            <a:r>
              <a:rPr lang="en-US" sz="2600" dirty="0" smtClean="0"/>
              <a:t>a secure PRG.  </a:t>
            </a:r>
          </a:p>
          <a:p>
            <a:pPr>
              <a:spcBef>
                <a:spcPts val="1200"/>
              </a:spcBef>
            </a:pPr>
            <a:r>
              <a:rPr lang="en-US" sz="2600" dirty="0" smtClean="0"/>
              <a:t>Proof </a:t>
            </a:r>
            <a:r>
              <a:rPr lang="en-US" sz="2600" dirty="0"/>
              <a:t>by contradiction: </a:t>
            </a:r>
            <a:endParaRPr lang="en-US" sz="2600" dirty="0" smtClean="0"/>
          </a:p>
          <a:p>
            <a:pPr marL="914400" lvl="1" indent="-457200">
              <a:spcBef>
                <a:spcPts val="600"/>
              </a:spcBef>
              <a:buFont typeface="+mj-lt"/>
              <a:buAutoNum type="arabicPeriod"/>
            </a:pPr>
            <a:r>
              <a:rPr lang="en-US" sz="2600" dirty="0" smtClean="0"/>
              <a:t>Assume </a:t>
            </a:r>
            <a:r>
              <a:rPr lang="en-US" sz="2600" b="1" i="1" dirty="0"/>
              <a:t>g</a:t>
            </a:r>
            <a:r>
              <a:rPr lang="en-US" sz="2600" dirty="0"/>
              <a:t> is </a:t>
            </a:r>
            <a:r>
              <a:rPr lang="en-US" sz="2600" i="1" dirty="0"/>
              <a:t>not</a:t>
            </a:r>
            <a:r>
              <a:rPr lang="en-US" sz="2600" dirty="0"/>
              <a:t> </a:t>
            </a:r>
            <a:r>
              <a:rPr lang="en-US" sz="2600" dirty="0" smtClean="0"/>
              <a:t>secure; </a:t>
            </a:r>
            <a:br>
              <a:rPr lang="en-US" sz="2600" dirty="0" smtClean="0"/>
            </a:br>
            <a:r>
              <a:rPr lang="en-US" sz="2600" dirty="0" smtClean="0"/>
              <a:t>therefore </a:t>
            </a:r>
            <a:r>
              <a:rPr lang="en-US" sz="2600" dirty="0"/>
              <a:t>Mallory can win the PRG </a:t>
            </a:r>
            <a:r>
              <a:rPr lang="en-US" sz="2600" dirty="0" smtClean="0"/>
              <a:t>game</a:t>
            </a:r>
          </a:p>
          <a:p>
            <a:pPr marL="971550" lvl="1" indent="-514350">
              <a:buFont typeface="+mj-lt"/>
              <a:buAutoNum type="arabicPeriod"/>
              <a:tabLst>
                <a:tab pos="1319213" algn="l"/>
              </a:tabLst>
            </a:pPr>
            <a:r>
              <a:rPr lang="en-US" sz="2600" dirty="0" smtClean="0"/>
              <a:t>This gives Mallory a winning strategy for the PRF game:</a:t>
            </a:r>
            <a:br>
              <a:rPr lang="en-US" sz="2600" dirty="0" smtClean="0"/>
            </a:br>
            <a:r>
              <a:rPr lang="en-US" sz="2600" dirty="0" smtClean="0"/>
              <a:t>a. </a:t>
            </a:r>
            <a:r>
              <a:rPr lang="en-US" sz="2400" dirty="0" smtClean="0"/>
              <a:t>	query </a:t>
            </a:r>
            <a:r>
              <a:rPr lang="en-US" sz="2400" dirty="0"/>
              <a:t>the PRF with inputs 0, 1, 2, </a:t>
            </a:r>
            <a:r>
              <a:rPr lang="en-US" sz="2400" dirty="0" smtClean="0"/>
              <a:t>…</a:t>
            </a:r>
            <a:br>
              <a:rPr lang="en-US" sz="2400" dirty="0" smtClean="0"/>
            </a:br>
            <a:r>
              <a:rPr lang="en-US" sz="2400" dirty="0" smtClean="0"/>
              <a:t>b.	apply </a:t>
            </a:r>
            <a:r>
              <a:rPr lang="en-US" sz="2400" dirty="0"/>
              <a:t>the </a:t>
            </a:r>
            <a:r>
              <a:rPr lang="en-US" sz="2400" dirty="0" smtClean="0"/>
              <a:t>PRG-distinguishing</a:t>
            </a:r>
            <a:br>
              <a:rPr lang="en-US" sz="2400" dirty="0" smtClean="0"/>
            </a:br>
            <a:r>
              <a:rPr lang="en-US" sz="2400" dirty="0" smtClean="0"/>
              <a:t>	algorithm</a:t>
            </a:r>
          </a:p>
          <a:p>
            <a:pPr marL="971550" lvl="1" indent="-514350">
              <a:buFont typeface="+mj-lt"/>
              <a:buAutoNum type="arabicPeriod"/>
            </a:pPr>
            <a:r>
              <a:rPr lang="en-US" sz="2600" dirty="0" smtClean="0"/>
              <a:t>Therefore, </a:t>
            </a:r>
            <a:r>
              <a:rPr lang="en-US" sz="2600" dirty="0"/>
              <a:t>Mallory can win the PRF </a:t>
            </a:r>
            <a:r>
              <a:rPr lang="en-US" sz="2600" dirty="0" smtClean="0"/>
              <a:t>game, which </a:t>
            </a:r>
            <a:r>
              <a:rPr lang="en-US" sz="2600" dirty="0"/>
              <a:t>is a </a:t>
            </a:r>
            <a:r>
              <a:rPr lang="en-US" sz="2600" dirty="0" smtClean="0"/>
              <a:t>contradiction</a:t>
            </a:r>
          </a:p>
          <a:p>
            <a:pPr marL="971550" lvl="1" indent="-514350">
              <a:buFont typeface="+mj-lt"/>
              <a:buAutoNum type="arabicPeriod"/>
            </a:pPr>
            <a:r>
              <a:rPr lang="en-US" sz="2600" dirty="0" smtClean="0"/>
              <a:t>Therefore</a:t>
            </a:r>
            <a:r>
              <a:rPr lang="en-US" sz="2600" dirty="0"/>
              <a:t>, g is secure</a:t>
            </a:r>
          </a:p>
        </p:txBody>
      </p:sp>
    </p:spTree>
    <p:extLst>
      <p:ext uri="{BB962C8B-B14F-4D97-AF65-F5344CB8AC3E}">
        <p14:creationId xmlns:p14="http://schemas.microsoft.com/office/powerpoint/2010/main" val="323019622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657849"/>
          </a:xfrm>
        </p:spPr>
        <p:txBody>
          <a:bodyPr>
            <a:normAutofit fontScale="85000" lnSpcReduction="20000"/>
          </a:bodyPr>
          <a:lstStyle/>
          <a:p>
            <a:r>
              <a:rPr lang="en-US" sz="3000" b="1" dirty="0" smtClean="0"/>
              <a:t>Where do we get true randomness?</a:t>
            </a:r>
          </a:p>
          <a:p>
            <a:pPr>
              <a:spcBef>
                <a:spcPts val="1200"/>
              </a:spcBef>
            </a:pPr>
            <a:r>
              <a:rPr lang="en-US" sz="3000" dirty="0" smtClean="0"/>
              <a:t>Want </a:t>
            </a:r>
            <a:r>
              <a:rPr lang="en-US" sz="3000" dirty="0"/>
              <a:t>“indistinguishable from random</a:t>
            </a:r>
            <a:r>
              <a:rPr lang="en-US" sz="3000" dirty="0" smtClean="0"/>
              <a:t>”</a:t>
            </a:r>
            <a:br>
              <a:rPr lang="en-US" sz="3000" dirty="0" smtClean="0"/>
            </a:br>
            <a:r>
              <a:rPr lang="en-US" sz="3000" dirty="0" smtClean="0"/>
              <a:t>which means: </a:t>
            </a:r>
            <a:r>
              <a:rPr lang="en-US" sz="3000" dirty="0"/>
              <a:t>adversary can’t guess </a:t>
            </a:r>
            <a:r>
              <a:rPr lang="en-US" sz="3000" dirty="0" smtClean="0"/>
              <a:t>it</a:t>
            </a:r>
          </a:p>
          <a:p>
            <a:pPr marL="0" lvl="1" indent="0">
              <a:spcBef>
                <a:spcPts val="2400"/>
              </a:spcBef>
              <a:buNone/>
            </a:pPr>
            <a:r>
              <a:rPr lang="en-US" sz="3000" dirty="0" smtClean="0"/>
              <a:t>Gather </a:t>
            </a:r>
            <a:r>
              <a:rPr lang="en-US" sz="3000" dirty="0"/>
              <a:t>lots of details about the computer that the adversary will </a:t>
            </a:r>
            <a:r>
              <a:rPr lang="en-US" sz="3000" dirty="0" smtClean="0"/>
              <a:t>have </a:t>
            </a:r>
            <a:r>
              <a:rPr lang="en-US" sz="3000" dirty="0"/>
              <a:t>trouble </a:t>
            </a:r>
            <a:r>
              <a:rPr lang="en-US" sz="3000" dirty="0" smtClean="0"/>
              <a:t>guessing  </a:t>
            </a:r>
            <a:r>
              <a:rPr lang="en-US" sz="2600" dirty="0" smtClean="0">
                <a:solidFill>
                  <a:schemeClr val="accent5">
                    <a:lumMod val="75000"/>
                  </a:schemeClr>
                </a:solidFill>
              </a:rPr>
              <a:t>[Examples?]</a:t>
            </a:r>
            <a:endParaRPr lang="en-US" sz="2600" dirty="0" smtClean="0"/>
          </a:p>
          <a:p>
            <a:pPr lvl="1">
              <a:buNone/>
            </a:pPr>
            <a:r>
              <a:rPr lang="en-US" sz="2600" dirty="0" smtClean="0"/>
              <a:t>Problem</a:t>
            </a:r>
            <a:r>
              <a:rPr lang="en-US" sz="2600" dirty="0"/>
              <a:t>: </a:t>
            </a:r>
            <a:r>
              <a:rPr lang="en-US" sz="2600" dirty="0" smtClean="0"/>
              <a:t>Adversary </a:t>
            </a:r>
            <a:r>
              <a:rPr lang="en-US" sz="2600" dirty="0"/>
              <a:t>can predict some of </a:t>
            </a:r>
            <a:r>
              <a:rPr lang="en-US" sz="2600" dirty="0" smtClean="0"/>
              <a:t>this</a:t>
            </a:r>
            <a:endParaRPr lang="en-US" sz="2600" dirty="0"/>
          </a:p>
          <a:p>
            <a:pPr lvl="1">
              <a:buNone/>
            </a:pPr>
            <a:r>
              <a:rPr lang="en-US" sz="2600" dirty="0" smtClean="0"/>
              <a:t>Problem: How do you know when you have enough randomness?</a:t>
            </a:r>
          </a:p>
          <a:p>
            <a:r>
              <a:rPr lang="en-US" sz="3000" dirty="0" smtClean="0"/>
              <a:t>Modern OSes typically collect randomness, give you API calls to get it</a:t>
            </a:r>
          </a:p>
          <a:p>
            <a:pPr marL="457200" lvl="1" indent="0">
              <a:buNone/>
            </a:pPr>
            <a:r>
              <a:rPr lang="en-US" sz="2600" dirty="0" smtClean="0"/>
              <a:t>e.g., Linux:</a:t>
            </a:r>
          </a:p>
          <a:p>
            <a:pPr marL="457200" lvl="1" indent="0">
              <a:buNone/>
            </a:pPr>
            <a:r>
              <a:rPr lang="en-US" sz="2400" dirty="0" smtClean="0">
                <a:solidFill>
                  <a:schemeClr val="accent3">
                    <a:lumMod val="75000"/>
                  </a:schemeClr>
                </a:solidFill>
                <a:latin typeface="Consolas" pitchFamily="49" charset="0"/>
                <a:cs typeface="Consolas" pitchFamily="49" charset="0"/>
              </a:rPr>
              <a:t>/dev/random</a:t>
            </a:r>
            <a:r>
              <a:rPr lang="en-US" sz="2600" dirty="0"/>
              <a:t> </a:t>
            </a:r>
            <a:r>
              <a:rPr lang="en-US" sz="2600" dirty="0" smtClean="0"/>
              <a:t> is a device that gives </a:t>
            </a:r>
            <a:br>
              <a:rPr lang="en-US" sz="2600" dirty="0" smtClean="0"/>
            </a:br>
            <a:r>
              <a:rPr lang="en-US" sz="2600" dirty="0" smtClean="0"/>
              <a:t>random bits, blocks until available </a:t>
            </a:r>
          </a:p>
          <a:p>
            <a:pPr marL="457200" lvl="1" indent="0">
              <a:buNone/>
            </a:pPr>
            <a:r>
              <a:rPr lang="en-US" sz="2400" dirty="0">
                <a:solidFill>
                  <a:schemeClr val="accent3">
                    <a:lumMod val="75000"/>
                  </a:schemeClr>
                </a:solidFill>
                <a:latin typeface="Consolas" pitchFamily="49" charset="0"/>
                <a:cs typeface="Consolas" pitchFamily="49" charset="0"/>
              </a:rPr>
              <a:t>/</a:t>
            </a:r>
            <a:r>
              <a:rPr lang="en-US" sz="2400" dirty="0" smtClean="0">
                <a:solidFill>
                  <a:schemeClr val="accent3">
                    <a:lumMod val="75000"/>
                  </a:schemeClr>
                </a:solidFill>
                <a:latin typeface="Consolas" pitchFamily="49" charset="0"/>
                <a:cs typeface="Consolas" pitchFamily="49" charset="0"/>
              </a:rPr>
              <a:t>dev/</a:t>
            </a:r>
            <a:r>
              <a:rPr lang="en-US" sz="2400" dirty="0" err="1" smtClean="0">
                <a:solidFill>
                  <a:schemeClr val="accent3">
                    <a:lumMod val="75000"/>
                  </a:schemeClr>
                </a:solidFill>
                <a:latin typeface="Consolas" pitchFamily="49" charset="0"/>
                <a:cs typeface="Consolas" pitchFamily="49" charset="0"/>
              </a:rPr>
              <a:t>urandom</a:t>
            </a:r>
            <a:r>
              <a:rPr lang="en-US" sz="2600" dirty="0"/>
              <a:t> </a:t>
            </a:r>
            <a:r>
              <a:rPr lang="en-US" sz="2600" dirty="0" smtClean="0"/>
              <a:t> gives output of a PRG, nonblocking, seeded from </a:t>
            </a:r>
            <a:r>
              <a:rPr lang="en-US" sz="2400" dirty="0" smtClean="0">
                <a:latin typeface="Consolas" pitchFamily="49" charset="0"/>
                <a:cs typeface="Consolas" pitchFamily="49" charset="0"/>
              </a:rPr>
              <a:t>/dev/random </a:t>
            </a:r>
            <a:r>
              <a:rPr lang="en-US" sz="2600" i="1" dirty="0" smtClean="0"/>
              <a:t>eventually</a:t>
            </a:r>
            <a:endParaRPr lang="en-US" sz="2600" i="1" dirty="0"/>
          </a:p>
        </p:txBody>
      </p:sp>
    </p:spTree>
    <p:extLst>
      <p:ext uri="{BB962C8B-B14F-4D97-AF65-F5344CB8AC3E}">
        <p14:creationId xmlns:p14="http://schemas.microsoft.com/office/powerpoint/2010/main" val="214727116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Message Integrity</a:t>
            </a:r>
          </a:p>
          <a:p>
            <a:pPr marL="0" lvl="1" indent="0">
              <a:buNone/>
            </a:pPr>
            <a:r>
              <a:rPr lang="en-US" sz="3200" dirty="0" smtClean="0"/>
              <a:t>Randomness /Pseudorandomness</a:t>
            </a:r>
          </a:p>
          <a:p>
            <a:r>
              <a:rPr lang="en-US" b="1" dirty="0" smtClean="0"/>
              <a:t>Next…</a:t>
            </a:r>
            <a:endParaRPr lang="en-US" dirty="0" smtClean="0"/>
          </a:p>
          <a:p>
            <a:pPr marL="0" lvl="1" indent="0">
              <a:buNone/>
            </a:pPr>
            <a:r>
              <a:rPr lang="en-US" sz="3200" dirty="0"/>
              <a:t>Confidentiality: Stream Ciphers, Block </a:t>
            </a:r>
            <a:r>
              <a:rPr lang="en-US" sz="3200" dirty="0" smtClean="0"/>
              <a:t>Ciphers</a:t>
            </a:r>
            <a:endParaRPr lang="en-US" sz="3200" dirty="0" smtClean="0"/>
          </a:p>
          <a:p>
            <a:pPr marL="0" lvl="1" indent="0">
              <a:buNone/>
            </a:pPr>
            <a:r>
              <a:rPr lang="en-US" sz="3200" dirty="0" smtClean="0"/>
              <a:t>Key </a:t>
            </a:r>
            <a:r>
              <a:rPr lang="en-US" sz="3200" dirty="0" smtClean="0"/>
              <a:t>Exchange, Key Management, Public Key Crypto</a:t>
            </a:r>
            <a:endParaRPr lang="en-US" dirty="0"/>
          </a:p>
        </p:txBody>
      </p:sp>
    </p:spTree>
    <p:extLst>
      <p:ext uri="{BB962C8B-B14F-4D97-AF65-F5344CB8AC3E}">
        <p14:creationId xmlns:p14="http://schemas.microsoft.com/office/powerpoint/2010/main" val="34505428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Candidate </a:t>
            </a:r>
            <a:r>
              <a:rPr lang="en-US" b="1" i="1" dirty="0" smtClean="0"/>
              <a:t>f</a:t>
            </a:r>
            <a:r>
              <a:rPr lang="en-US" dirty="0" smtClean="0"/>
              <a:t>: </a:t>
            </a:r>
            <a:br>
              <a:rPr lang="en-US" dirty="0" smtClean="0"/>
            </a:br>
            <a:r>
              <a:rPr lang="en-US" b="1" dirty="0" smtClean="0">
                <a:solidFill>
                  <a:schemeClr val="accent1"/>
                </a:solidFill>
              </a:rPr>
              <a:t>Random function</a:t>
            </a:r>
          </a:p>
          <a:p>
            <a:pPr lvl="1">
              <a:spcBef>
                <a:spcPts val="1200"/>
              </a:spcBef>
              <a:spcAft>
                <a:spcPts val="600"/>
              </a:spcAft>
              <a:buNone/>
            </a:pPr>
            <a:r>
              <a:rPr lang="en-US" sz="2600" i="1" dirty="0" smtClean="0"/>
              <a:t>Input:</a:t>
            </a:r>
            <a:r>
              <a:rPr lang="en-US" sz="2600" dirty="0" smtClean="0"/>
              <a:t> 	Any size up to huge maximum</a:t>
            </a:r>
          </a:p>
          <a:p>
            <a:pPr lvl="1">
              <a:spcAft>
                <a:spcPts val="600"/>
              </a:spcAft>
              <a:buNone/>
            </a:pPr>
            <a:r>
              <a:rPr lang="en-US" sz="2600" i="1" dirty="0" smtClean="0"/>
              <a:t>Output:</a:t>
            </a:r>
            <a:r>
              <a:rPr lang="en-US" sz="2600" dirty="0" smtClean="0"/>
              <a:t> 	Fixed size (e.g. 256 bits)</a:t>
            </a:r>
          </a:p>
          <a:p>
            <a:pPr marL="460375" lvl="1" indent="-3175">
              <a:spcAft>
                <a:spcPts val="600"/>
              </a:spcAft>
              <a:buNone/>
            </a:pPr>
            <a:r>
              <a:rPr lang="en-US" sz="2600" dirty="0" smtClean="0"/>
              <a:t>Defined by a giant lookup table that’s</a:t>
            </a:r>
            <a:br>
              <a:rPr lang="en-US" sz="2600" dirty="0" smtClean="0"/>
            </a:br>
            <a:r>
              <a:rPr lang="en-US" sz="2600" dirty="0" smtClean="0"/>
              <a:t>filled in by flipping coins</a:t>
            </a:r>
          </a:p>
          <a:p>
            <a:pPr lvl="1">
              <a:buNone/>
              <a:tabLst>
                <a:tab pos="1260475" algn="l"/>
              </a:tabLst>
            </a:pPr>
            <a:r>
              <a:rPr lang="en-US" sz="2600" dirty="0" smtClean="0"/>
              <a:t/>
            </a:r>
            <a:br>
              <a:rPr lang="en-US" sz="2600" dirty="0" smtClean="0"/>
            </a:br>
            <a:r>
              <a:rPr lang="en-US" sz="2600" dirty="0" smtClean="0"/>
              <a:t/>
            </a:r>
            <a:br>
              <a:rPr lang="en-US" sz="2600" dirty="0" smtClean="0"/>
            </a:br>
            <a:r>
              <a:rPr lang="en-US" sz="2600" dirty="0" smtClean="0"/>
              <a:t/>
            </a:r>
            <a:br>
              <a:rPr lang="en-US" sz="2600" dirty="0" smtClean="0"/>
            </a:br>
            <a:endParaRPr lang="en-US" sz="2600" dirty="0"/>
          </a:p>
          <a:p>
            <a:pPr>
              <a:spcBef>
                <a:spcPts val="3000"/>
              </a:spcBef>
              <a:tabLst>
                <a:tab pos="1260475" algn="l"/>
              </a:tabLst>
            </a:pPr>
            <a:r>
              <a:rPr lang="en-US" dirty="0" smtClean="0"/>
              <a:t>Completely </a:t>
            </a:r>
            <a:r>
              <a:rPr lang="en-US" u="sng" dirty="0" smtClean="0"/>
              <a:t>impractical</a:t>
            </a:r>
          </a:p>
          <a:p>
            <a:pPr>
              <a:spcBef>
                <a:spcPts val="1800"/>
              </a:spcBef>
              <a:tabLst>
                <a:tab pos="1260475" algn="l"/>
              </a:tabLst>
            </a:pPr>
            <a:r>
              <a:rPr lang="en-US" dirty="0"/>
              <a:t>P</a:t>
            </a:r>
            <a:r>
              <a:rPr lang="en-US" dirty="0" smtClean="0"/>
              <a:t>rovably </a:t>
            </a:r>
            <a:r>
              <a:rPr lang="en-US" u="sng" dirty="0" smtClean="0"/>
              <a:t>secure</a:t>
            </a:r>
          </a:p>
          <a:p>
            <a:pPr marL="0" lvl="1" indent="0">
              <a:buNone/>
              <a:tabLst>
                <a:tab pos="1260475" algn="l"/>
              </a:tabLst>
            </a:pPr>
            <a:r>
              <a:rPr lang="en-US" sz="2600" dirty="0" smtClean="0"/>
              <a:t/>
            </a:r>
            <a:br>
              <a:rPr lang="en-US" sz="2600" dirty="0" smtClean="0"/>
            </a:br>
            <a:endParaRPr lang="en-US" sz="2600" dirty="0" smtClean="0"/>
          </a:p>
        </p:txBody>
      </p:sp>
      <p:grpSp>
        <p:nvGrpSpPr>
          <p:cNvPr id="6" name="Group 5"/>
          <p:cNvGrpSpPr/>
          <p:nvPr/>
        </p:nvGrpSpPr>
        <p:grpSpPr>
          <a:xfrm>
            <a:off x="2032002" y="2437014"/>
            <a:ext cx="3834078" cy="1292662"/>
            <a:chOff x="1551851" y="3200401"/>
            <a:chExt cx="2875558" cy="1723549"/>
          </a:xfrm>
        </p:grpSpPr>
        <p:sp>
          <p:nvSpPr>
            <p:cNvPr id="3" name="TextBox 2"/>
            <p:cNvSpPr txBox="1"/>
            <p:nvPr/>
          </p:nvSpPr>
          <p:spPr>
            <a:xfrm rot="5400000">
              <a:off x="1566256" y="4455794"/>
              <a:ext cx="529552" cy="346249"/>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547457" y="4445410"/>
              <a:ext cx="529552" cy="346249"/>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3200401"/>
              <a:ext cx="2875558" cy="1723549"/>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7112000" y="3859770"/>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7112000" y="4343402"/>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18169023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829299"/>
          </a:xfrm>
        </p:spPr>
        <p:txBody>
          <a:bodyPr>
            <a:normAutofit fontScale="92500" lnSpcReduction="20000"/>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7112000" y="5059919"/>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37002619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57799"/>
          </a:xfrm>
        </p:spPr>
        <p:txBody>
          <a:bodyPr>
            <a:normAutofit fontScale="85000" lnSpcReduction="20000"/>
          </a:bodyPr>
          <a:lstStyle/>
          <a:p>
            <a:r>
              <a:rPr lang="en-US" dirty="0" smtClean="0"/>
              <a:t>Formal definition of a secure </a:t>
            </a:r>
            <a:r>
              <a:rPr lang="en-US" b="1" dirty="0" smtClean="0"/>
              <a:t>PRF</a:t>
            </a:r>
            <a:r>
              <a:rPr lang="en-US"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600" dirty="0" smtClean="0"/>
              <a:t>We say </a:t>
            </a:r>
            <a:r>
              <a:rPr lang="en-US" sz="2600" b="1" i="1" dirty="0" smtClean="0"/>
              <a:t>f</a:t>
            </a:r>
            <a:r>
              <a:rPr lang="en-US" sz="2600" dirty="0" smtClean="0"/>
              <a:t> is a </a:t>
            </a:r>
            <a:r>
              <a:rPr lang="en-US" sz="2600" i="1" dirty="0" smtClean="0"/>
              <a:t>secure PRF </a:t>
            </a:r>
            <a:r>
              <a:rPr lang="en-US" sz="2600" dirty="0" smtClean="0"/>
              <a:t>if Mallory can’t do better than random guessing*</a:t>
            </a:r>
          </a:p>
          <a:p>
            <a:pPr marL="0" lvl="1" indent="0">
              <a:spcBef>
                <a:spcPts val="1800"/>
              </a:spcBef>
              <a:buNone/>
            </a:pPr>
            <a:r>
              <a:rPr lang="en-US" sz="2600" dirty="0" smtClean="0"/>
              <a:t>i.e., </a:t>
            </a:r>
            <a:r>
              <a:rPr lang="en-US" sz="2600" b="1" i="1" dirty="0" smtClean="0"/>
              <a:t>f</a:t>
            </a:r>
            <a:r>
              <a:rPr lang="en-US" sz="2600" b="1" baseline="-25000" dirty="0" smtClean="0"/>
              <a:t>k</a:t>
            </a:r>
            <a:r>
              <a:rPr lang="en-US" sz="2600" dirty="0" smtClean="0"/>
              <a:t> is indistinguishable </a:t>
            </a:r>
            <a:r>
              <a:rPr lang="en-US" sz="2600" dirty="0"/>
              <a:t>in practice from a random function, unless you know </a:t>
            </a:r>
            <a:r>
              <a:rPr lang="en-US" sz="2600" b="1" dirty="0" smtClean="0"/>
              <a:t>k</a:t>
            </a:r>
            <a:endParaRPr lang="en-US" sz="2600" dirty="0" smtClean="0"/>
          </a:p>
          <a:p>
            <a:pPr marL="55563" lvl="1" indent="0">
              <a:spcBef>
                <a:spcPts val="3000"/>
              </a:spcBef>
              <a:buNone/>
              <a:tabLst>
                <a:tab pos="457200" algn="l"/>
              </a:tabLst>
            </a:pPr>
            <a:r>
              <a:rPr lang="en-US" dirty="0" smtClean="0"/>
              <a:t>Important fact: There’s an algorithm</a:t>
            </a:r>
            <a:br>
              <a:rPr lang="en-US" dirty="0" smtClean="0"/>
            </a:br>
            <a:r>
              <a:rPr lang="en-US" dirty="0" smtClean="0"/>
              <a:t>that 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1044168" y="5174219"/>
            <a:ext cx="4137897" cy="492443"/>
          </a:xfrm>
          <a:prstGeom prst="rect">
            <a:avLst/>
          </a:prstGeom>
          <a:noFill/>
        </p:spPr>
        <p:txBody>
          <a:bodyPr wrap="none" rtlCol="0">
            <a:spAutoFit/>
          </a:bodyPr>
          <a:lstStyle/>
          <a:p>
            <a:pPr marL="0" lvl="1"/>
            <a:r>
              <a:rPr lang="en-US" sz="2600" dirty="0" smtClean="0">
                <a:solidFill>
                  <a:schemeClr val="accent5">
                    <a:lumMod val="75000"/>
                  </a:schemeClr>
                </a:solidFill>
              </a:rPr>
              <a:t>[What is it?]    [How to fix it?]</a:t>
            </a:r>
          </a:p>
        </p:txBody>
      </p:sp>
    </p:spTree>
    <p:extLst>
      <p:ext uri="{BB962C8B-B14F-4D97-AF65-F5344CB8AC3E}">
        <p14:creationId xmlns:p14="http://schemas.microsoft.com/office/powerpoint/2010/main" val="1263183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by 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749578" y="2057401"/>
            <a:ext cx="6541104" cy="514351"/>
            <a:chOff x="1266372" y="2743200"/>
            <a:chExt cx="4905828" cy="685800"/>
          </a:xfrm>
        </p:grpSpPr>
        <p:sp>
          <p:nvSpPr>
            <p:cNvPr id="5" name="TextBox 4"/>
            <p:cNvSpPr txBox="1"/>
            <p:nvPr/>
          </p:nvSpPr>
          <p:spPr>
            <a:xfrm>
              <a:off x="2310183" y="2743200"/>
              <a:ext cx="446276" cy="49244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16310" y="2743200"/>
              <a:ext cx="517801" cy="49244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6"/>
              <a:ext cx="221596" cy="49244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4"/>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620063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000" dirty="0" smtClean="0"/>
              <a:t>Annoying question:</a:t>
            </a:r>
            <a:br>
              <a:rPr lang="en-US" sz="3000" dirty="0" smtClean="0"/>
            </a:br>
            <a:r>
              <a:rPr lang="en-US" sz="3000" b="1" dirty="0" smtClean="0"/>
              <a:t>Do PRFs actually exist? </a:t>
            </a:r>
          </a:p>
          <a:p>
            <a:r>
              <a:rPr lang="en-US" sz="3000" dirty="0" smtClean="0"/>
              <a:t>Annoying answer:</a:t>
            </a:r>
            <a:br>
              <a:rPr lang="en-US" sz="3000" dirty="0" smtClean="0"/>
            </a:br>
            <a:r>
              <a:rPr lang="en-US" sz="3000" b="1" i="1" dirty="0" smtClean="0"/>
              <a:t>We don’t know.</a:t>
            </a:r>
            <a:endParaRPr lang="en-US" sz="3000" b="1" i="1" dirty="0"/>
          </a:p>
          <a:p>
            <a:endParaRPr lang="en-US" sz="3000" dirty="0" smtClean="0"/>
          </a:p>
          <a:p>
            <a:endParaRPr lang="en-US" sz="3000" dirty="0" smtClean="0"/>
          </a:p>
          <a:p>
            <a:r>
              <a:rPr lang="en-US" sz="3000" dirty="0" smtClean="0"/>
              <a:t>So how do we get a MAC?</a:t>
            </a:r>
          </a:p>
          <a:p>
            <a:pPr marL="460375" lvl="1" indent="-3175">
              <a:buNone/>
            </a:pPr>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pic>
        <p:nvPicPr>
          <p:cNvPr id="2050" name="Picture 2" descr="C:\Documents and Settings\Eric\Local Settings\Temporary Internet Files\Content.IE5\WWB45ZL2\sad-monkey-face-2-hi[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6746" y="2000251"/>
            <a:ext cx="1169355" cy="6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293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606</TotalTime>
  <Words>2288</Words>
  <Application>Microsoft Macintosh PowerPoint</Application>
  <PresentationFormat>On-screen Show (4:3)</PresentationFormat>
  <Paragraphs>579</Paragraphs>
  <Slides>48</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Microsoft Equation</vt:lpstr>
      <vt:lpstr>Integrity and Pseudorandom Functions COS 432: Information Security </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Randomness and Pseudorandomness</vt:lpstr>
      <vt:lpstr>Where does randomness come from?</vt:lpstr>
      <vt:lpstr>True randomness</vt:lpstr>
      <vt:lpstr>One way to get random numbers</vt:lpstr>
      <vt:lpstr>PowerPoint Presentation</vt:lpstr>
      <vt:lpstr>PowerPoint Presentation</vt:lpstr>
      <vt:lpstr>Pseudorandom generator</vt:lpstr>
      <vt:lpstr>PRG game: Us vs. Mallory</vt:lpstr>
      <vt:lpstr>PRF vs PRG</vt:lpstr>
      <vt:lpstr>PRG from PRF</vt:lpstr>
      <vt:lpstr>Forward Secrecy</vt:lpstr>
      <vt:lpstr>Forward-secure PRG</vt:lpstr>
      <vt:lpstr>Randomness/pseudorandomness as a system service</vt:lpstr>
      <vt:lpstr>Measuring physical randomness</vt:lpstr>
      <vt:lpstr>Correcting bias</vt:lpstr>
      <vt:lpstr>Generating random unpredictable bits</vt:lpstr>
      <vt:lpstr>Generating unpredictable bits from the environment</vt:lpstr>
      <vt:lpstr>Generating unpredictable bits from the environment</vt:lpstr>
      <vt:lpstr>Diversity in randomness sources is good</vt:lpstr>
      <vt:lpstr>Example: Linux RDRAND controversy</vt:lpstr>
      <vt:lpstr>PowerPoint Presentation</vt:lpstr>
      <vt:lpstr>PowerPoint Presentation</vt:lpstr>
      <vt:lpstr>Diversity of random sources is good</vt:lpstr>
      <vt:lpstr>PowerPoint Presentation</vt:lpstr>
      <vt:lpstr>One of these is random. Which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8</cp:revision>
  <dcterms:created xsi:type="dcterms:W3CDTF">2016-09-19T02:19:45Z</dcterms:created>
  <dcterms:modified xsi:type="dcterms:W3CDTF">2016-09-19T12:26:40Z</dcterms:modified>
</cp:coreProperties>
</file>