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54"/>
  </p:notesMasterIdLst>
  <p:sldIdLst>
    <p:sldId id="506" r:id="rId2"/>
    <p:sldId id="258" r:id="rId3"/>
    <p:sldId id="259" r:id="rId4"/>
    <p:sldId id="292" r:id="rId5"/>
    <p:sldId id="293" r:id="rId6"/>
    <p:sldId id="294" r:id="rId7"/>
    <p:sldId id="260" r:id="rId8"/>
    <p:sldId id="261" r:id="rId9"/>
    <p:sldId id="262" r:id="rId10"/>
    <p:sldId id="263" r:id="rId11"/>
    <p:sldId id="299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78"/>
  </p:normalViewPr>
  <p:slideViewPr>
    <p:cSldViewPr snapToGrid="0" snapToObjects="1">
      <p:cViewPr varScale="1">
        <p:scale>
          <a:sx n="157" d="100"/>
          <a:sy n="157" d="100"/>
        </p:scale>
        <p:origin x="3392" y="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956D0-864C-564E-9554-768140C2E6EC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D935E-1611-7A4F-B711-347F3D25B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Assignment 2: Wednesday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Midterm:</a:t>
            </a:r>
            <a:r>
              <a:rPr lang="en-US" baseline="0" dirty="0"/>
              <a:t> October 24 (will cover material through this week)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/>
              <a:t>Wednesday’s lecture: Recorded. Extra office hour TBD (Friday afternoon)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DBFAA-E3FF-41DC-96EC-6BC8A2B7A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25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BE9112-7ADC-C44B-959B-B553DFE04F9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9A4A2D-8B6B-784B-8BE0-1235C386DB0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601A35-52E4-4444-9542-7539ADE57A58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82757-DD0C-7543-A49D-E750CA36A53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219BCA-D916-B840-B2B3-AC1E6C01BCFD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DEE5D9-9892-3B40-B8B0-BE4949615409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D87028-69BB-D343-B648-B44AB68F5C9F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05BCD6-A43F-E04E-90FB-039DD7C5AE11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1B367B-2BBD-2342-A03D-66DDE08D1DE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CDCDB3-36E4-FF42-8A02-9CD8033DF6BB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F6DFED-7A82-1146-AA72-B14A0941945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8EE3FA-706E-1C42-8B2F-1ECF07464991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57459A-598E-C743-A156-126EBE9C6759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041EAE-AA65-6942-9473-992ACD352399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0A733A-B8A0-6342-9ACE-7A0D7FD9FFE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1A6A7A-654F-A643-886E-5DCD6B2ABC1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924317-253E-5043-848A-CBAC4022217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AA37C0-843A-364F-883C-71A42B047F8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3B93DF-7D47-D54F-A372-162BF92BEFAF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4F1527-2DB3-5A4A-8AFF-F6FCFCB2625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A4B303-41B9-9C41-AB35-55956E0AD40D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993C8C-5953-BD4B-90A5-E849E4EB4A8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4AE578-589B-9F48-A1E4-4EE6F1A7C114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B5B26D-0790-D546-9A12-B329DF38DBDC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B925C-FC70-B342-A4B2-8369D1524F5E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52789B-C013-8643-8D09-2C41608592D9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286D9-B4EA-1D4D-BFCF-BE886440CA4C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82886F-BA17-EA44-A5BC-07342C4ADE9F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7465A0-499E-0F4B-8B16-EA43226A4396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CE8E1A-F2AA-3A4E-90F8-DF45532F40D6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05679A-C876-9346-8E9B-2440F5736D9A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8DA69A-A03B-B344-834C-A04947BD1B9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31B9F0-EC6B-954F-8ACD-3E088853B46F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C3C45C-BEEC-E74A-B6EE-789CDD3C5AA8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497E9A-4D9C-6546-A80D-C989DD1DF3A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F26345-ED11-9443-8CF7-E6143BDBEA56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74F3CD-B1BF-0C41-B1F3-BAE17DCED3A0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191544-268D-BA40-B2A3-198DB9D08D3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829A1A-B1AA-3749-9E4A-F2433E974181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18AC8B-B19A-9A4E-B4EE-E2DEE47A3BDB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EBD420-DE49-EA4C-A715-F8EEEA6CD698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31EC3F-F940-9B48-B44E-4C8C2D9C637F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83D75A-8001-6043-959A-69FAE48D88FC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C6F0EB-18C5-8E46-B71C-DCEA9EB041A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F1A4EE-AC5A-324A-A70C-D9D9E89DF61B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330A5C-2BF1-D349-B053-8AC383658B1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11E885-54EF-5649-8483-4C48D94EA70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100ED7-28F0-064E-A563-F5AB2B10B09D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D851A-6E17-AD48-B0E7-6825D31DD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8371F-1ABF-8047-8121-47C630439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9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17884"/>
            <a:ext cx="2190750" cy="43767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17884"/>
            <a:ext cx="6419850" cy="43767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D2F05-9BF7-174E-961F-1B4FAB3A5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3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17885"/>
            <a:ext cx="87630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0B2B4-CAE3-A74A-9DD7-354B3EFF0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73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17885"/>
            <a:ext cx="87630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FF8B3-73F8-6F4C-BF5A-FB25EF31E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9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3293F-A701-8444-B486-700FBAE52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6E99E-D720-6340-86B3-90B718EF8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4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77965-81DB-E743-B45F-991A3B1F6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7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483BF-02F6-9547-A3DF-8E78503DA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0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A3548-AFD8-DD44-AABA-B22E9FAAA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3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B7C7F-2862-3A4B-81EE-BCA2C477E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1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19E29-21F2-0541-B9E2-14C739D7B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DB8F2-4508-CF47-A1CE-E729F5692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17885"/>
            <a:ext cx="876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857750"/>
            <a:ext cx="2133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+mn-cs"/>
              </a:defRPr>
            </a:lvl1pPr>
          </a:lstStyle>
          <a:p>
            <a:pPr>
              <a:defRPr/>
            </a:pPr>
            <a:fld id="{E3D504B1-A9A7-9649-8201-66D977BA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5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0000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000" b="1">
          <a:solidFill>
            <a:srgbClr val="FF0000"/>
          </a:solidFill>
          <a:latin typeface="Arial" charset="0"/>
          <a:ea typeface="ＭＳ Ｐゴシック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000" b="1">
          <a:solidFill>
            <a:srgbClr val="FF0000"/>
          </a:solidFill>
          <a:latin typeface="Arial" charset="0"/>
          <a:ea typeface="ＭＳ Ｐゴシック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000" b="1">
          <a:solidFill>
            <a:srgbClr val="FF0000"/>
          </a:solidFill>
          <a:latin typeface="Arial" charset="0"/>
          <a:ea typeface="ＭＳ Ｐゴシック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000" b="1">
          <a:solidFill>
            <a:srgbClr val="FF0000"/>
          </a:solidFill>
          <a:latin typeface="Arial" charset="0"/>
          <a:ea typeface="ＭＳ Ｐゴシック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Routing Security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4C9850C-B927-CF45-9620-73C23C7CA2CA}"/>
              </a:ext>
            </a:extLst>
          </p:cNvPr>
          <p:cNvSpPr txBox="1">
            <a:spLocks/>
          </p:cNvSpPr>
          <p:nvPr/>
        </p:nvSpPr>
        <p:spPr>
          <a:xfrm>
            <a:off x="228600" y="287655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Security, Privacy, and Consumer Protection</a:t>
            </a:r>
            <a:br>
              <a:rPr lang="en-US">
                <a:solidFill>
                  <a:schemeClr val="bg1">
                    <a:lumMod val="65000"/>
                  </a:schemeClr>
                </a:solidFill>
              </a:rPr>
            </a:br>
            <a:br>
              <a:rPr lang="en-US">
                <a:solidFill>
                  <a:schemeClr val="bg1">
                    <a:lumMod val="65000"/>
                  </a:schemeClr>
                </a:solidFill>
              </a:rPr>
            </a:br>
            <a:r>
              <a:rPr lang="en-US">
                <a:solidFill>
                  <a:schemeClr val="bg1">
                    <a:lumMod val="65000"/>
                  </a:schemeClr>
                </a:solidFill>
              </a:rPr>
              <a:t>Nick Feamster</a:t>
            </a:r>
            <a:br>
              <a:rPr lang="en-US">
                <a:solidFill>
                  <a:schemeClr val="bg1">
                    <a:lumMod val="65000"/>
                  </a:schemeClr>
                </a:solidFill>
              </a:rPr>
            </a:br>
            <a:r>
              <a:rPr lang="en-US">
                <a:solidFill>
                  <a:schemeClr val="bg1">
                    <a:lumMod val="65000"/>
                  </a:schemeClr>
                </a:solidFill>
              </a:rPr>
              <a:t>University of Chicago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58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Why Origin Auth Matters: Phishing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485900" y="2914650"/>
            <a:ext cx="6172200" cy="131445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Hijacking DNS (</a:t>
            </a:r>
            <a:r>
              <a:rPr lang="en-US" i="1">
                <a:cs typeface="+mn-cs"/>
              </a:rPr>
              <a:t>cache poisoning)</a:t>
            </a:r>
            <a:endParaRPr lang="en-US">
              <a:cs typeface="+mn-cs"/>
            </a:endParaRPr>
          </a:p>
          <a:p>
            <a:pPr eaLnBrk="1" hangingPunct="1">
              <a:defRPr/>
            </a:pPr>
            <a:r>
              <a:rPr lang="en-US">
                <a:cs typeface="+mn-cs"/>
              </a:rPr>
              <a:t>Hijacking web server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In theory, SSL should protect, but…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36DCBB-402C-FE43-8481-18E5E2AF814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4037" name="Cloud"/>
          <p:cNvSpPr>
            <a:spLocks noChangeAspect="1" noEditPoints="1" noChangeArrowheads="1"/>
          </p:cNvSpPr>
          <p:nvPr/>
        </p:nvSpPr>
        <p:spPr bwMode="auto">
          <a:xfrm>
            <a:off x="5543550" y="2114550"/>
            <a:ext cx="1543050" cy="6572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44043" name="Cloud"/>
          <p:cNvSpPr>
            <a:spLocks noChangeAspect="1" noEditPoints="1" noChangeArrowheads="1"/>
          </p:cNvSpPr>
          <p:nvPr/>
        </p:nvSpPr>
        <p:spPr bwMode="auto">
          <a:xfrm>
            <a:off x="4457700" y="1085850"/>
            <a:ext cx="1543050" cy="6572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657350" y="4400550"/>
            <a:ext cx="5314950" cy="3231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500" b="1">
                <a:solidFill>
                  <a:srgbClr val="FF3300"/>
                </a:solidFill>
              </a:rPr>
              <a:t>Question:</a:t>
            </a:r>
            <a:r>
              <a:rPr lang="en-US" sz="1500" b="1"/>
              <a:t> Why does path authentication matter?</a:t>
            </a:r>
          </a:p>
        </p:txBody>
      </p:sp>
      <p:sp>
        <p:nvSpPr>
          <p:cNvPr id="44038" name="Cloud"/>
          <p:cNvSpPr>
            <a:spLocks noChangeAspect="1" noEditPoints="1" noChangeArrowheads="1"/>
          </p:cNvSpPr>
          <p:nvPr/>
        </p:nvSpPr>
        <p:spPr bwMode="auto">
          <a:xfrm>
            <a:off x="2686050" y="2085975"/>
            <a:ext cx="1543050" cy="6572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680" name="tower"/>
          <p:cNvSpPr>
            <a:spLocks noEditPoints="1" noChangeArrowheads="1"/>
          </p:cNvSpPr>
          <p:nvPr/>
        </p:nvSpPr>
        <p:spPr bwMode="auto">
          <a:xfrm>
            <a:off x="6286500" y="2228850"/>
            <a:ext cx="171450" cy="400050"/>
          </a:xfrm>
          <a:custGeom>
            <a:avLst/>
            <a:gdLst>
              <a:gd name="T0" fmla="*/ 0 w 21600"/>
              <a:gd name="T1" fmla="*/ 32889172 h 21600"/>
              <a:gd name="T2" fmla="*/ 7899516 w 21600"/>
              <a:gd name="T3" fmla="*/ 0 h 21600"/>
              <a:gd name="T4" fmla="*/ 12802394 w 21600"/>
              <a:gd name="T5" fmla="*/ 0 h 21600"/>
              <a:gd name="T6" fmla="*/ 25604788 w 21600"/>
              <a:gd name="T7" fmla="*/ 0 h 21600"/>
              <a:gd name="T8" fmla="*/ 25604788 w 21600"/>
              <a:gd name="T9" fmla="*/ 175423209 h 21600"/>
              <a:gd name="T10" fmla="*/ 25604788 w 21600"/>
              <a:gd name="T11" fmla="*/ 292386445 h 21600"/>
              <a:gd name="T12" fmla="*/ 17977898 w 21600"/>
              <a:gd name="T13" fmla="*/ 325275642 h 21600"/>
              <a:gd name="T14" fmla="*/ 12529767 w 21600"/>
              <a:gd name="T15" fmla="*/ 325275642 h 21600"/>
              <a:gd name="T16" fmla="*/ 0 w 21600"/>
              <a:gd name="T17" fmla="*/ 325275642 h 21600"/>
              <a:gd name="T18" fmla="*/ 0 w 21600"/>
              <a:gd name="T19" fmla="*/ 17360108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350"/>
          </a:p>
        </p:txBody>
      </p:sp>
      <p:sp>
        <p:nvSpPr>
          <p:cNvPr id="28681" name="tower"/>
          <p:cNvSpPr>
            <a:spLocks noEditPoints="1" noChangeArrowheads="1"/>
          </p:cNvSpPr>
          <p:nvPr/>
        </p:nvSpPr>
        <p:spPr bwMode="auto">
          <a:xfrm>
            <a:off x="5029200" y="1200150"/>
            <a:ext cx="285750" cy="514350"/>
          </a:xfrm>
          <a:custGeom>
            <a:avLst/>
            <a:gdLst>
              <a:gd name="T0" fmla="*/ 0 w 21600"/>
              <a:gd name="T1" fmla="*/ 69901086 h 21600"/>
              <a:gd name="T2" fmla="*/ 36572137 w 21600"/>
              <a:gd name="T3" fmla="*/ 0 h 21600"/>
              <a:gd name="T4" fmla="*/ 59270336 w 21600"/>
              <a:gd name="T5" fmla="*/ 0 h 21600"/>
              <a:gd name="T6" fmla="*/ 118540689 w 21600"/>
              <a:gd name="T7" fmla="*/ 0 h 21600"/>
              <a:gd name="T8" fmla="*/ 118540689 w 21600"/>
              <a:gd name="T9" fmla="*/ 372837964 h 21600"/>
              <a:gd name="T10" fmla="*/ 118540689 w 21600"/>
              <a:gd name="T11" fmla="*/ 621428209 h 21600"/>
              <a:gd name="T12" fmla="*/ 83230808 w 21600"/>
              <a:gd name="T13" fmla="*/ 691329263 h 21600"/>
              <a:gd name="T14" fmla="*/ 58008079 w 21600"/>
              <a:gd name="T15" fmla="*/ 691329263 h 21600"/>
              <a:gd name="T16" fmla="*/ 0 w 21600"/>
              <a:gd name="T17" fmla="*/ 691329263 h 21600"/>
              <a:gd name="T18" fmla="*/ 0 w 21600"/>
              <a:gd name="T19" fmla="*/ 368965004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350"/>
          </a:p>
        </p:txBody>
      </p:sp>
      <p:pic>
        <p:nvPicPr>
          <p:cNvPr id="28682" name="Picture 9" descr="j01953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85975"/>
            <a:ext cx="615554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2457450" y="2428875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44044" name="Freeform 12"/>
          <p:cNvSpPr>
            <a:spLocks/>
          </p:cNvSpPr>
          <p:nvPr/>
        </p:nvSpPr>
        <p:spPr bwMode="auto">
          <a:xfrm>
            <a:off x="3371850" y="1371600"/>
            <a:ext cx="1085850" cy="685800"/>
          </a:xfrm>
          <a:custGeom>
            <a:avLst/>
            <a:gdLst>
              <a:gd name="T0" fmla="*/ 0 w 912"/>
              <a:gd name="T1" fmla="*/ 576 h 576"/>
              <a:gd name="T2" fmla="*/ 288 w 912"/>
              <a:gd name="T3" fmla="*/ 144 h 576"/>
              <a:gd name="T4" fmla="*/ 912 w 912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576">
                <a:moveTo>
                  <a:pt x="0" y="576"/>
                </a:moveTo>
                <a:cubicBezTo>
                  <a:pt x="68" y="408"/>
                  <a:pt x="136" y="240"/>
                  <a:pt x="288" y="144"/>
                </a:cubicBezTo>
                <a:cubicBezTo>
                  <a:pt x="440" y="48"/>
                  <a:pt x="676" y="24"/>
                  <a:pt x="912" y="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2057400" y="1141810"/>
            <a:ext cx="1314450" cy="715581"/>
          </a:xfrm>
          <a:prstGeom prst="rect">
            <a:avLst/>
          </a:prstGeom>
          <a:solidFill>
            <a:srgbClr val="F6F2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b="1">
                <a:solidFill>
                  <a:srgbClr val="FF3300"/>
                </a:solidFill>
              </a:rPr>
              <a:t>BGP Route to</a:t>
            </a:r>
            <a:br>
              <a:rPr lang="en-US" sz="1350" b="1">
                <a:solidFill>
                  <a:srgbClr val="FF3300"/>
                </a:solidFill>
              </a:rPr>
            </a:br>
            <a:r>
              <a:rPr lang="en-US" sz="1350" b="1">
                <a:solidFill>
                  <a:srgbClr val="FF3300"/>
                </a:solidFill>
              </a:rPr>
              <a:t>authoritative </a:t>
            </a:r>
            <a:br>
              <a:rPr lang="en-US" sz="1350" b="1">
                <a:solidFill>
                  <a:srgbClr val="FF3300"/>
                </a:solidFill>
              </a:rPr>
            </a:br>
            <a:r>
              <a:rPr lang="en-US" sz="1350" b="1">
                <a:solidFill>
                  <a:srgbClr val="FF3300"/>
                </a:solidFill>
              </a:rPr>
              <a:t>DNS server 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4229100" y="1885951"/>
            <a:ext cx="1314450" cy="507831"/>
          </a:xfrm>
          <a:prstGeom prst="rect">
            <a:avLst/>
          </a:prstGeom>
          <a:solidFill>
            <a:srgbClr val="F6F2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b="1">
                <a:solidFill>
                  <a:srgbClr val="FF3300"/>
                </a:solidFill>
              </a:rPr>
              <a:t>BGP Route to</a:t>
            </a:r>
            <a:br>
              <a:rPr lang="en-US" sz="1350" b="1">
                <a:solidFill>
                  <a:srgbClr val="FF3300"/>
                </a:solidFill>
              </a:rPr>
            </a:br>
            <a:r>
              <a:rPr lang="en-US" sz="1350" b="1">
                <a:solidFill>
                  <a:srgbClr val="FF3300"/>
                </a:solidFill>
              </a:rPr>
              <a:t>Web server </a:t>
            </a: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4229100" y="2514600"/>
            <a:ext cx="1600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44062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81498-C7BD-4F4F-B255-10452589E54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700">
                <a:cs typeface="+mj-cs"/>
              </a:rPr>
              <a:t>Who Needs Origin Authentication?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1485900"/>
            <a:ext cx="6172200" cy="2628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>
                <a:cs typeface="+mn-cs"/>
              </a:rPr>
              <a:t>Prefix hijacking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Route leaks (cf. AS 7007 incident from L6)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Redirection (</a:t>
            </a:r>
            <a:r>
              <a:rPr lang="en-US" i="1"/>
              <a:t>e.g., </a:t>
            </a:r>
            <a:r>
              <a:rPr lang="en-US"/>
              <a:t>for phishing)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Blackholing traffic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Spamming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cs typeface="+mn-cs"/>
              </a:rPr>
              <a:t>De-aggregation attacks (or misconfiguration)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Can be lethal when combined with hijacking</a:t>
            </a:r>
          </a:p>
        </p:txBody>
      </p:sp>
    </p:spTree>
    <p:extLst>
      <p:ext uri="{BB962C8B-B14F-4D97-AF65-F5344CB8AC3E}">
        <p14:creationId xmlns:p14="http://schemas.microsoft.com/office/powerpoint/2010/main" val="310973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Data Plane Security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485900" y="1200150"/>
            <a:ext cx="6172200" cy="15430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>
                <a:cs typeface="+mn-cs"/>
              </a:rPr>
              <a:t>No guarantees about the path that packets will actually traverse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S-BGP, soBGP do not protect against internal routing snafus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84B0E8-3E11-7D44-B940-8E68E81E6E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64516" name="Cloud"/>
          <p:cNvSpPr>
            <a:spLocks noChangeAspect="1" noEditPoints="1" noChangeArrowheads="1"/>
          </p:cNvSpPr>
          <p:nvPr/>
        </p:nvSpPr>
        <p:spPr bwMode="auto">
          <a:xfrm>
            <a:off x="3429000" y="3286125"/>
            <a:ext cx="2228850" cy="11144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4229100" y="3686175"/>
            <a:ext cx="228600" cy="228600"/>
          </a:xfrm>
          <a:prstGeom prst="ellipse">
            <a:avLst/>
          </a:prstGeom>
          <a:solidFill>
            <a:srgbClr val="F5F7A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4800600" y="3429000"/>
            <a:ext cx="228600" cy="228600"/>
          </a:xfrm>
          <a:prstGeom prst="ellipse">
            <a:avLst/>
          </a:prstGeom>
          <a:solidFill>
            <a:srgbClr val="F5F7A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800600" y="3943350"/>
            <a:ext cx="228600" cy="228600"/>
          </a:xfrm>
          <a:prstGeom prst="ellipse">
            <a:avLst/>
          </a:prstGeom>
          <a:solidFill>
            <a:srgbClr val="F5F7A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 flipH="1">
            <a:off x="4400550" y="3486150"/>
            <a:ext cx="4000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 flipH="1" flipV="1">
            <a:off x="4457700" y="3886200"/>
            <a:ext cx="4000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64523" name="Cloud"/>
          <p:cNvSpPr>
            <a:spLocks noChangeAspect="1" noEditPoints="1" noChangeArrowheads="1"/>
          </p:cNvSpPr>
          <p:nvPr/>
        </p:nvSpPr>
        <p:spPr bwMode="auto">
          <a:xfrm>
            <a:off x="5772150" y="2571750"/>
            <a:ext cx="1543050" cy="7715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64524" name="Cloud"/>
          <p:cNvSpPr>
            <a:spLocks noChangeAspect="1" noEditPoints="1" noChangeArrowheads="1"/>
          </p:cNvSpPr>
          <p:nvPr/>
        </p:nvSpPr>
        <p:spPr bwMode="auto">
          <a:xfrm>
            <a:off x="5715000" y="4143375"/>
            <a:ext cx="1543050" cy="7715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 flipV="1">
            <a:off x="5029200" y="3143250"/>
            <a:ext cx="8001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4972050" y="4114800"/>
            <a:ext cx="8572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64527" name="Cloud"/>
          <p:cNvSpPr>
            <a:spLocks noChangeAspect="1" noEditPoints="1" noChangeArrowheads="1"/>
          </p:cNvSpPr>
          <p:nvPr/>
        </p:nvSpPr>
        <p:spPr bwMode="auto">
          <a:xfrm>
            <a:off x="1314450" y="3457575"/>
            <a:ext cx="1543050" cy="7715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4457700" y="3668316"/>
            <a:ext cx="8001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b="1"/>
              <a:t>AS 1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6400800" y="2800350"/>
            <a:ext cx="8001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b="1"/>
              <a:t>AS 2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6172200" y="4411266"/>
            <a:ext cx="8001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b="1"/>
              <a:t>AS 3</a:t>
            </a:r>
          </a:p>
        </p:txBody>
      </p:sp>
      <p:sp>
        <p:nvSpPr>
          <p:cNvPr id="64531" name="Line 19"/>
          <p:cNvSpPr>
            <a:spLocks noChangeShapeType="1"/>
          </p:cNvSpPr>
          <p:nvPr/>
        </p:nvSpPr>
        <p:spPr bwMode="auto">
          <a:xfrm flipH="1">
            <a:off x="2743200" y="3829050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2628900" y="3086100"/>
            <a:ext cx="1600200" cy="300082"/>
          </a:xfrm>
          <a:prstGeom prst="rect">
            <a:avLst/>
          </a:prstGeom>
          <a:solidFill>
            <a:srgbClr val="F6F2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b="1">
                <a:solidFill>
                  <a:srgbClr val="FF3300"/>
                </a:solidFill>
              </a:rPr>
              <a:t>AS Path = 1 2 …</a:t>
            </a:r>
          </a:p>
        </p:txBody>
      </p:sp>
      <p:sp>
        <p:nvSpPr>
          <p:cNvPr id="64533" name="Line 21"/>
          <p:cNvSpPr>
            <a:spLocks noChangeShapeType="1"/>
          </p:cNvSpPr>
          <p:nvPr/>
        </p:nvSpPr>
        <p:spPr bwMode="auto">
          <a:xfrm flipH="1">
            <a:off x="2743200" y="3486150"/>
            <a:ext cx="10287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64534" name="Oval 22"/>
          <p:cNvSpPr>
            <a:spLocks noChangeArrowheads="1"/>
          </p:cNvSpPr>
          <p:nvPr/>
        </p:nvSpPr>
        <p:spPr bwMode="auto">
          <a:xfrm>
            <a:off x="3600450" y="3714750"/>
            <a:ext cx="228600" cy="228600"/>
          </a:xfrm>
          <a:prstGeom prst="ellipse">
            <a:avLst/>
          </a:prstGeom>
          <a:solidFill>
            <a:srgbClr val="F5F7A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64535" name="Line 23"/>
          <p:cNvSpPr>
            <a:spLocks noChangeShapeType="1"/>
          </p:cNvSpPr>
          <p:nvPr/>
        </p:nvSpPr>
        <p:spPr bwMode="auto">
          <a:xfrm>
            <a:off x="3818335" y="3818335"/>
            <a:ext cx="40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64536" name="Freeform 24"/>
          <p:cNvSpPr>
            <a:spLocks/>
          </p:cNvSpPr>
          <p:nvPr/>
        </p:nvSpPr>
        <p:spPr bwMode="auto">
          <a:xfrm>
            <a:off x="2457450" y="3857625"/>
            <a:ext cx="3371850" cy="600075"/>
          </a:xfrm>
          <a:custGeom>
            <a:avLst/>
            <a:gdLst>
              <a:gd name="T0" fmla="*/ 0 w 2832"/>
              <a:gd name="T1" fmla="*/ 72 h 504"/>
              <a:gd name="T2" fmla="*/ 1152 w 2832"/>
              <a:gd name="T3" fmla="*/ 72 h 504"/>
              <a:gd name="T4" fmla="*/ 1584 w 2832"/>
              <a:gd name="T5" fmla="*/ 72 h 504"/>
              <a:gd name="T6" fmla="*/ 2832 w 2832"/>
              <a:gd name="T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32" h="504">
                <a:moveTo>
                  <a:pt x="0" y="72"/>
                </a:moveTo>
                <a:cubicBezTo>
                  <a:pt x="444" y="72"/>
                  <a:pt x="888" y="72"/>
                  <a:pt x="1152" y="72"/>
                </a:cubicBezTo>
                <a:cubicBezTo>
                  <a:pt x="1416" y="72"/>
                  <a:pt x="1304" y="0"/>
                  <a:pt x="1584" y="72"/>
                </a:cubicBezTo>
                <a:cubicBezTo>
                  <a:pt x="1864" y="144"/>
                  <a:pt x="2348" y="324"/>
                  <a:pt x="2832" y="504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1314450" y="4800600"/>
            <a:ext cx="4114800" cy="300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b="1">
                <a:solidFill>
                  <a:srgbClr val="FF3300"/>
                </a:solidFill>
              </a:rPr>
              <a:t>Misconfiguration can cause packet </a:t>
            </a:r>
            <a:r>
              <a:rPr lang="en-US" sz="1350" b="1" i="1">
                <a:solidFill>
                  <a:srgbClr val="FF3300"/>
                </a:solidFill>
              </a:rPr>
              <a:t>deflections.</a:t>
            </a:r>
            <a:endParaRPr lang="en-US" sz="1350" b="1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81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2" grpId="0" animBg="1"/>
      <p:bldP spid="645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What This Means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80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>
                <a:cs typeface="+mn-cs"/>
              </a:rPr>
              <a:t>Rootkits + 0day </a:t>
            </a:r>
            <a:r>
              <a:rPr lang="en-US" sz="1800">
                <a:cs typeface="+mn-cs"/>
                <a:sym typeface="Wingdings" charset="0"/>
              </a:rPr>
              <a:t></a:t>
            </a:r>
            <a:r>
              <a:rPr lang="en-US" sz="1800">
                <a:cs typeface="+mn-cs"/>
              </a:rPr>
              <a:t> rogue announcements </a:t>
            </a:r>
            <a:r>
              <a:rPr lang="en-US" sz="1800">
                <a:cs typeface="+mn-cs"/>
                <a:sym typeface="Wingdings" charset="0"/>
              </a:rPr>
              <a:t></a:t>
            </a:r>
            <a:r>
              <a:rPr lang="en-US" sz="1800">
                <a:cs typeface="+mn-cs"/>
              </a:rPr>
              <a:t> Man-in-middle attacks, with our clues applied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500"/>
              <a:t>No need for three-way-handshake when you</a:t>
            </a:r>
            <a:r>
              <a:rPr lang="ja-JP" altLang="en-US" sz="1500">
                <a:latin typeface="Arial"/>
              </a:rPr>
              <a:t>’</a:t>
            </a:r>
            <a:r>
              <a:rPr lang="en-US" sz="1500"/>
              <a:t>re in-line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500"/>
              <a:t>Nearly invisible exploitation potential, globally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>
                <a:cs typeface="+mn-cs"/>
              </a:rPr>
              <a:t>Endpoint enumeration - direct discovery of who  and what your network talks to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>
                <a:cs typeface="+mn-cs"/>
              </a:rPr>
              <a:t>Can be accomplished globally, any-to-any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>
                <a:cs typeface="+mn-cs"/>
              </a:rPr>
              <a:t>How would you know if this isn</a:t>
            </a:r>
            <a:r>
              <a:rPr lang="ja-JP" altLang="en-US" sz="1800">
                <a:latin typeface="Arial"/>
                <a:cs typeface="+mn-cs"/>
              </a:rPr>
              <a:t>’</a:t>
            </a:r>
            <a:r>
              <a:rPr lang="en-US" sz="1800">
                <a:cs typeface="+mn-cs"/>
              </a:rPr>
              <a:t>t happening right now to your traffic at DEFCON?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56277B-2EA0-1541-B4DC-C1FB91FB47B7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02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BGP MITM Hijack Concept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defRPr/>
            </a:pPr>
            <a:r>
              <a:rPr lang="en-US" sz="1800">
                <a:cs typeface="+mn-cs"/>
              </a:rPr>
              <a:t>We originate the route like we always did</a:t>
            </a:r>
          </a:p>
          <a:p>
            <a:pPr marL="742950" lvl="1" indent="-400050" eaLnBrk="1" hangingPunct="1">
              <a:defRPr/>
            </a:pPr>
            <a:r>
              <a:rPr lang="en-US" sz="1500"/>
              <a:t>Win through usual means (prefix length, shorter as-path w/ several origin points, etc)</a:t>
            </a:r>
          </a:p>
          <a:p>
            <a:pPr marL="1028700" lvl="2" indent="-342900" eaLnBrk="1" hangingPunct="1">
              <a:defRPr/>
            </a:pPr>
            <a:r>
              <a:rPr lang="ja-JP" altLang="en-US" sz="1500">
                <a:latin typeface="Arial"/>
              </a:rPr>
              <a:t>“</a:t>
            </a:r>
            <a:r>
              <a:rPr lang="en-US" sz="1500"/>
              <a:t>Win</a:t>
            </a:r>
            <a:r>
              <a:rPr lang="ja-JP" altLang="en-US" sz="1500">
                <a:latin typeface="Arial"/>
              </a:rPr>
              <a:t>”</a:t>
            </a:r>
            <a:r>
              <a:rPr lang="en-US" sz="1500"/>
              <a:t> is some definition of </a:t>
            </a:r>
            <a:r>
              <a:rPr lang="ja-JP" altLang="en-US" sz="1500">
                <a:latin typeface="Arial"/>
              </a:rPr>
              <a:t>“</a:t>
            </a:r>
            <a:r>
              <a:rPr lang="en-US" sz="1500"/>
              <a:t>most of the internet chooses your route</a:t>
            </a:r>
            <a:r>
              <a:rPr lang="ja-JP" altLang="en-US" sz="1500">
                <a:latin typeface="Arial"/>
              </a:rPr>
              <a:t>”</a:t>
            </a:r>
            <a:endParaRPr lang="en-US" sz="1500"/>
          </a:p>
          <a:p>
            <a:pPr marL="457200" indent="-457200" eaLnBrk="1" hangingPunct="1">
              <a:defRPr/>
            </a:pPr>
            <a:r>
              <a:rPr lang="en-US" sz="1800">
                <a:cs typeface="+mn-cs"/>
              </a:rPr>
              <a:t>We return the packets somehow</a:t>
            </a:r>
          </a:p>
          <a:p>
            <a:pPr marL="742950" lvl="1" indent="-400050" eaLnBrk="1" hangingPunct="1">
              <a:defRPr/>
            </a:pPr>
            <a:r>
              <a:rPr lang="en-US" sz="1500"/>
              <a:t>Coordinating delivery was non-trivial</a:t>
            </a:r>
          </a:p>
          <a:p>
            <a:pPr marL="742950" lvl="1" indent="-400050" eaLnBrk="1" hangingPunct="1">
              <a:defRPr/>
            </a:pPr>
            <a:r>
              <a:rPr lang="en-US" sz="1500"/>
              <a:t>Vpn/tunnel involve untenable coordination at target</a:t>
            </a:r>
          </a:p>
          <a:p>
            <a:pPr marL="457200" indent="-457200" eaLnBrk="1" hangingPunct="1">
              <a:defRPr/>
            </a:pPr>
            <a:r>
              <a:rPr lang="en-US" sz="1800">
                <a:cs typeface="+mn-cs"/>
              </a:rPr>
              <a:t>Then it clicked – use the Internet itself as reply path, but how?</a:t>
            </a:r>
          </a:p>
          <a:p>
            <a:pPr marL="457200" indent="-457200" eaLnBrk="1" hangingPunct="1">
              <a:defRPr/>
            </a:pPr>
            <a:endParaRPr lang="en-US" sz="180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DCA07-3057-614C-9032-87B878257F67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20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BGP MITM Setup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/>
              <a:defRPr/>
            </a:pPr>
            <a:r>
              <a:rPr lang="en-US">
                <a:cs typeface="+mn-cs"/>
              </a:rPr>
              <a:t>Traceroute &amp; plan reply path to target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>
                <a:cs typeface="+mn-cs"/>
              </a:rPr>
              <a:t>Note the ASN</a:t>
            </a:r>
            <a:r>
              <a:rPr lang="ja-JP" altLang="en-US">
                <a:latin typeface="Arial"/>
                <a:cs typeface="+mn-cs"/>
              </a:rPr>
              <a:t>’</a:t>
            </a:r>
            <a:r>
              <a:rPr lang="en-US">
                <a:cs typeface="+mn-cs"/>
              </a:rPr>
              <a:t>s seen towards target from traceroute &amp; bgp table on your router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>
                <a:cs typeface="+mn-cs"/>
              </a:rPr>
              <a:t>Apply as-path prepends naming each of the ASN</a:t>
            </a:r>
            <a:r>
              <a:rPr lang="ja-JP" altLang="en-US">
                <a:latin typeface="Arial"/>
                <a:cs typeface="+mn-cs"/>
              </a:rPr>
              <a:t>’</a:t>
            </a:r>
            <a:r>
              <a:rPr lang="en-US">
                <a:cs typeface="+mn-cs"/>
              </a:rPr>
              <a:t>s intended for reply path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>
                <a:cs typeface="+mn-cs"/>
              </a:rPr>
              <a:t>Nail up static routes towards the next-hop of the first AS in reply path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>
                <a:cs typeface="+mn-cs"/>
              </a:rPr>
              <a:t>Done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69B5B-6FB3-E84F-98BC-B3612742F3CA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87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>
          <a:xfrm>
            <a:off x="1485900" y="34528"/>
            <a:ext cx="6172200" cy="536972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>
                <a:cs typeface="+mj-cs"/>
              </a:rPr>
              <a:t>BGP MITM – First Observe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3B5411-C6A8-0D4B-97DB-2F90ED625191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35170" name="Line 2"/>
          <p:cNvSpPr>
            <a:spLocks noChangeShapeType="1"/>
          </p:cNvSpPr>
          <p:nvPr/>
        </p:nvSpPr>
        <p:spPr bwMode="auto">
          <a:xfrm>
            <a:off x="2514600" y="2971800"/>
            <a:ext cx="1028700" cy="51435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171" name="Line 3"/>
          <p:cNvSpPr>
            <a:spLocks noChangeShapeType="1"/>
          </p:cNvSpPr>
          <p:nvPr/>
        </p:nvSpPr>
        <p:spPr bwMode="auto">
          <a:xfrm flipV="1">
            <a:off x="5029200" y="2971800"/>
            <a:ext cx="971550" cy="12573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173" name="Freeform 5"/>
          <p:cNvSpPr>
            <a:spLocks/>
          </p:cNvSpPr>
          <p:nvPr/>
        </p:nvSpPr>
        <p:spPr bwMode="auto">
          <a:xfrm>
            <a:off x="2971800" y="3757612"/>
            <a:ext cx="750094" cy="642938"/>
          </a:xfrm>
          <a:custGeom>
            <a:avLst/>
            <a:gdLst>
              <a:gd name="T0" fmla="*/ 0 w 630"/>
              <a:gd name="T1" fmla="*/ 540 h 540"/>
              <a:gd name="T2" fmla="*/ 630 w 630"/>
              <a:gd name="T3" fmla="*/ 0 h 5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0" h="540">
                <a:moveTo>
                  <a:pt x="0" y="540"/>
                </a:moveTo>
                <a:lnTo>
                  <a:pt x="630" y="0"/>
                </a:lnTo>
              </a:path>
            </a:pathLst>
          </a:cu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174" name="Line 6"/>
          <p:cNvSpPr>
            <a:spLocks noChangeShapeType="1"/>
          </p:cNvSpPr>
          <p:nvPr/>
        </p:nvSpPr>
        <p:spPr bwMode="auto">
          <a:xfrm flipH="1" flipV="1">
            <a:off x="2057400" y="3143250"/>
            <a:ext cx="171450" cy="131445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175" name="Line 7"/>
          <p:cNvSpPr>
            <a:spLocks noChangeShapeType="1"/>
          </p:cNvSpPr>
          <p:nvPr/>
        </p:nvSpPr>
        <p:spPr bwMode="auto">
          <a:xfrm flipV="1">
            <a:off x="2114550" y="2000250"/>
            <a:ext cx="1085850" cy="8001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176" name="Line 8"/>
          <p:cNvSpPr>
            <a:spLocks noChangeShapeType="1"/>
          </p:cNvSpPr>
          <p:nvPr/>
        </p:nvSpPr>
        <p:spPr bwMode="auto">
          <a:xfrm flipV="1">
            <a:off x="4114800" y="2457450"/>
            <a:ext cx="628650" cy="10287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177" name="Line 9"/>
          <p:cNvSpPr>
            <a:spLocks noChangeShapeType="1"/>
          </p:cNvSpPr>
          <p:nvPr/>
        </p:nvSpPr>
        <p:spPr bwMode="auto">
          <a:xfrm flipV="1">
            <a:off x="5086350" y="1771650"/>
            <a:ext cx="1485900" cy="62865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178" name="Line 10"/>
          <p:cNvSpPr>
            <a:spLocks noChangeShapeType="1"/>
          </p:cNvSpPr>
          <p:nvPr/>
        </p:nvSpPr>
        <p:spPr bwMode="auto">
          <a:xfrm flipH="1" flipV="1">
            <a:off x="4229100" y="3771900"/>
            <a:ext cx="571500" cy="5715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179" name="Line 11"/>
          <p:cNvSpPr>
            <a:spLocks noChangeShapeType="1"/>
          </p:cNvSpPr>
          <p:nvPr/>
        </p:nvSpPr>
        <p:spPr bwMode="auto">
          <a:xfrm>
            <a:off x="5086350" y="2457450"/>
            <a:ext cx="1143000" cy="40005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180" name="Line 12"/>
          <p:cNvSpPr>
            <a:spLocks noChangeShapeType="1"/>
          </p:cNvSpPr>
          <p:nvPr/>
        </p:nvSpPr>
        <p:spPr bwMode="auto">
          <a:xfrm flipV="1">
            <a:off x="3829050" y="1600200"/>
            <a:ext cx="2457450" cy="4572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181" name="Line 13"/>
          <p:cNvSpPr>
            <a:spLocks noChangeShapeType="1"/>
          </p:cNvSpPr>
          <p:nvPr/>
        </p:nvSpPr>
        <p:spPr bwMode="auto">
          <a:xfrm flipV="1">
            <a:off x="6572250" y="1943100"/>
            <a:ext cx="228600" cy="685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182" name="Oval 14"/>
          <p:cNvSpPr>
            <a:spLocks noChangeArrowheads="1"/>
          </p:cNvSpPr>
          <p:nvPr/>
        </p:nvSpPr>
        <p:spPr bwMode="auto">
          <a:xfrm>
            <a:off x="5829300" y="1028700"/>
            <a:ext cx="2000250" cy="1028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350"/>
              <a:t>Random User ASN 100</a:t>
            </a:r>
          </a:p>
        </p:txBody>
      </p:sp>
      <p:sp>
        <p:nvSpPr>
          <p:cNvPr id="135183" name="Oval 15"/>
          <p:cNvSpPr>
            <a:spLocks noChangeArrowheads="1"/>
          </p:cNvSpPr>
          <p:nvPr/>
        </p:nvSpPr>
        <p:spPr bwMode="auto">
          <a:xfrm>
            <a:off x="1314450" y="4057650"/>
            <a:ext cx="2000250" cy="1028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350"/>
              <a:t>Target ASN 200</a:t>
            </a:r>
          </a:p>
        </p:txBody>
      </p:sp>
      <p:sp>
        <p:nvSpPr>
          <p:cNvPr id="135184" name="Oval 16"/>
          <p:cNvSpPr>
            <a:spLocks noChangeArrowheads="1"/>
          </p:cNvSpPr>
          <p:nvPr/>
        </p:nvSpPr>
        <p:spPr bwMode="auto">
          <a:xfrm>
            <a:off x="1428750" y="2628900"/>
            <a:ext cx="1371600" cy="685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350"/>
              <a:t>AS20</a:t>
            </a:r>
          </a:p>
        </p:txBody>
      </p:sp>
      <p:sp>
        <p:nvSpPr>
          <p:cNvPr id="135185" name="Oval 17"/>
          <p:cNvSpPr>
            <a:spLocks noChangeArrowheads="1"/>
          </p:cNvSpPr>
          <p:nvPr/>
        </p:nvSpPr>
        <p:spPr bwMode="auto">
          <a:xfrm>
            <a:off x="2628900" y="1714500"/>
            <a:ext cx="1371600" cy="685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350"/>
              <a:t>AS10</a:t>
            </a:r>
          </a:p>
        </p:txBody>
      </p:sp>
      <p:sp>
        <p:nvSpPr>
          <p:cNvPr id="135186" name="Oval 18"/>
          <p:cNvSpPr>
            <a:spLocks noChangeArrowheads="1"/>
          </p:cNvSpPr>
          <p:nvPr/>
        </p:nvSpPr>
        <p:spPr bwMode="auto">
          <a:xfrm>
            <a:off x="3314700" y="3257550"/>
            <a:ext cx="1371600" cy="685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350"/>
              <a:t>AS30</a:t>
            </a:r>
          </a:p>
        </p:txBody>
      </p:sp>
      <p:sp>
        <p:nvSpPr>
          <p:cNvPr id="135187" name="Oval 19"/>
          <p:cNvSpPr>
            <a:spLocks noChangeArrowheads="1"/>
          </p:cNvSpPr>
          <p:nvPr/>
        </p:nvSpPr>
        <p:spPr bwMode="auto">
          <a:xfrm>
            <a:off x="5543550" y="2457450"/>
            <a:ext cx="1371600" cy="685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350"/>
              <a:t>AS60</a:t>
            </a:r>
          </a:p>
        </p:txBody>
      </p:sp>
      <p:sp>
        <p:nvSpPr>
          <p:cNvPr id="135188" name="Oval 20"/>
          <p:cNvSpPr>
            <a:spLocks noChangeArrowheads="1"/>
          </p:cNvSpPr>
          <p:nvPr/>
        </p:nvSpPr>
        <p:spPr bwMode="auto">
          <a:xfrm>
            <a:off x="4057650" y="2171700"/>
            <a:ext cx="1371600" cy="685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350"/>
              <a:t>AS40</a:t>
            </a:r>
          </a:p>
        </p:txBody>
      </p:sp>
      <p:sp>
        <p:nvSpPr>
          <p:cNvPr id="135189" name="Oval 21"/>
          <p:cNvSpPr>
            <a:spLocks noChangeArrowheads="1"/>
          </p:cNvSpPr>
          <p:nvPr/>
        </p:nvSpPr>
        <p:spPr bwMode="auto">
          <a:xfrm>
            <a:off x="4286250" y="4114800"/>
            <a:ext cx="1371600" cy="685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350"/>
              <a:t>AS50</a:t>
            </a:r>
          </a:p>
        </p:txBody>
      </p:sp>
      <p:sp>
        <p:nvSpPr>
          <p:cNvPr id="135190" name="Text Box 22"/>
          <p:cNvSpPr txBox="1">
            <a:spLocks noChangeArrowheads="1"/>
          </p:cNvSpPr>
          <p:nvPr/>
        </p:nvSpPr>
        <p:spPr bwMode="auto">
          <a:xfrm>
            <a:off x="1200150" y="592932"/>
            <a:ext cx="22288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350"/>
              <a:t>ASN 200 originates 10.10.220.0/22, sends announcements to AS20 and AS30</a:t>
            </a:r>
          </a:p>
        </p:txBody>
      </p:sp>
      <p:sp>
        <p:nvSpPr>
          <p:cNvPr id="135191" name="Line 23"/>
          <p:cNvSpPr>
            <a:spLocks noChangeShapeType="1"/>
          </p:cNvSpPr>
          <p:nvPr/>
        </p:nvSpPr>
        <p:spPr bwMode="auto">
          <a:xfrm flipH="1" flipV="1">
            <a:off x="2343150" y="3143250"/>
            <a:ext cx="114300" cy="1085850"/>
          </a:xfrm>
          <a:prstGeom prst="line">
            <a:avLst/>
          </a:prstGeom>
          <a:noFill/>
          <a:ln w="76200">
            <a:solidFill>
              <a:srgbClr val="FF4B4B"/>
            </a:solidFill>
            <a:round/>
            <a:headEnd/>
            <a:tailEnd type="stealth" w="med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192" name="Line 24"/>
          <p:cNvSpPr>
            <a:spLocks noChangeShapeType="1"/>
          </p:cNvSpPr>
          <p:nvPr/>
        </p:nvSpPr>
        <p:spPr bwMode="auto">
          <a:xfrm flipV="1">
            <a:off x="2571750" y="3657600"/>
            <a:ext cx="914400" cy="628650"/>
          </a:xfrm>
          <a:prstGeom prst="line">
            <a:avLst/>
          </a:prstGeom>
          <a:noFill/>
          <a:ln w="76200">
            <a:solidFill>
              <a:srgbClr val="FF4B4B"/>
            </a:solidFill>
            <a:round/>
            <a:headEnd/>
            <a:tailEnd type="stealth" w="med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193" name="Line 25"/>
          <p:cNvSpPr>
            <a:spLocks noChangeShapeType="1"/>
          </p:cNvSpPr>
          <p:nvPr/>
        </p:nvSpPr>
        <p:spPr bwMode="auto">
          <a:xfrm flipV="1">
            <a:off x="2400300" y="2286000"/>
            <a:ext cx="685800" cy="514350"/>
          </a:xfrm>
          <a:prstGeom prst="line">
            <a:avLst/>
          </a:prstGeom>
          <a:noFill/>
          <a:ln w="76200">
            <a:solidFill>
              <a:srgbClr val="FF4B4B"/>
            </a:solidFill>
            <a:round/>
            <a:headEnd/>
            <a:tailEnd type="stealth" w="med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194" name="Line 26"/>
          <p:cNvSpPr>
            <a:spLocks noChangeShapeType="1"/>
          </p:cNvSpPr>
          <p:nvPr/>
        </p:nvSpPr>
        <p:spPr bwMode="auto">
          <a:xfrm flipV="1">
            <a:off x="4400550" y="2743200"/>
            <a:ext cx="457200" cy="742950"/>
          </a:xfrm>
          <a:prstGeom prst="line">
            <a:avLst/>
          </a:prstGeom>
          <a:noFill/>
          <a:ln w="76200">
            <a:solidFill>
              <a:srgbClr val="FF4B4B"/>
            </a:solidFill>
            <a:round/>
            <a:headEnd/>
            <a:tailEnd type="stealth" w="med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195" name="Line 27"/>
          <p:cNvSpPr>
            <a:spLocks noChangeShapeType="1"/>
          </p:cNvSpPr>
          <p:nvPr/>
        </p:nvSpPr>
        <p:spPr bwMode="auto">
          <a:xfrm flipV="1">
            <a:off x="5314950" y="3028950"/>
            <a:ext cx="914400" cy="1257300"/>
          </a:xfrm>
          <a:prstGeom prst="line">
            <a:avLst/>
          </a:prstGeom>
          <a:noFill/>
          <a:ln w="76200">
            <a:solidFill>
              <a:srgbClr val="FF4B4B"/>
            </a:solidFill>
            <a:round/>
            <a:headEnd/>
            <a:tailEnd type="stealth" w="med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196" name="Line 28"/>
          <p:cNvSpPr>
            <a:spLocks noChangeShapeType="1"/>
          </p:cNvSpPr>
          <p:nvPr/>
        </p:nvSpPr>
        <p:spPr bwMode="auto">
          <a:xfrm flipV="1">
            <a:off x="4857750" y="1714500"/>
            <a:ext cx="1428750" cy="571500"/>
          </a:xfrm>
          <a:prstGeom prst="line">
            <a:avLst/>
          </a:prstGeom>
          <a:noFill/>
          <a:ln w="76200">
            <a:solidFill>
              <a:srgbClr val="FF4B4B"/>
            </a:solidFill>
            <a:round/>
            <a:headEnd/>
            <a:tailEnd type="stealth" w="med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197" name="Line 29"/>
          <p:cNvSpPr>
            <a:spLocks noChangeShapeType="1"/>
          </p:cNvSpPr>
          <p:nvPr/>
        </p:nvSpPr>
        <p:spPr bwMode="auto">
          <a:xfrm>
            <a:off x="4457700" y="3657600"/>
            <a:ext cx="571500" cy="571500"/>
          </a:xfrm>
          <a:prstGeom prst="line">
            <a:avLst/>
          </a:prstGeom>
          <a:noFill/>
          <a:ln w="76200">
            <a:solidFill>
              <a:srgbClr val="FF4B4B"/>
            </a:solidFill>
            <a:round/>
            <a:headEnd/>
            <a:tailEnd type="stealth" w="med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198" name="Line 30"/>
          <p:cNvSpPr>
            <a:spLocks noChangeShapeType="1"/>
          </p:cNvSpPr>
          <p:nvPr/>
        </p:nvSpPr>
        <p:spPr bwMode="auto">
          <a:xfrm flipV="1">
            <a:off x="6400800" y="1885950"/>
            <a:ext cx="228600" cy="685800"/>
          </a:xfrm>
          <a:prstGeom prst="line">
            <a:avLst/>
          </a:prstGeom>
          <a:noFill/>
          <a:ln w="76200">
            <a:solidFill>
              <a:srgbClr val="FF4B4B"/>
            </a:solidFill>
            <a:round/>
            <a:headEnd/>
            <a:tailEnd type="stealth" w="med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199" name="Line 31"/>
          <p:cNvSpPr>
            <a:spLocks noChangeShapeType="1"/>
          </p:cNvSpPr>
          <p:nvPr/>
        </p:nvSpPr>
        <p:spPr bwMode="auto">
          <a:xfrm>
            <a:off x="5143500" y="2571750"/>
            <a:ext cx="628650" cy="228600"/>
          </a:xfrm>
          <a:prstGeom prst="line">
            <a:avLst/>
          </a:prstGeom>
          <a:noFill/>
          <a:ln w="76200">
            <a:solidFill>
              <a:srgbClr val="FF4B4B"/>
            </a:solidFill>
            <a:round/>
            <a:headEnd type="stealth" w="med" len="med"/>
            <a:tailEnd type="stealth" w="med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200" name="Line 32"/>
          <p:cNvSpPr>
            <a:spLocks noChangeShapeType="1"/>
          </p:cNvSpPr>
          <p:nvPr/>
        </p:nvSpPr>
        <p:spPr bwMode="auto">
          <a:xfrm flipV="1">
            <a:off x="3714750" y="1485900"/>
            <a:ext cx="2286000" cy="400050"/>
          </a:xfrm>
          <a:prstGeom prst="line">
            <a:avLst/>
          </a:prstGeom>
          <a:noFill/>
          <a:ln w="76200">
            <a:solidFill>
              <a:srgbClr val="FF4B4B"/>
            </a:solidFill>
            <a:round/>
            <a:headEnd/>
            <a:tailEnd type="stealth" w="med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201" name="Line 33"/>
          <p:cNvSpPr>
            <a:spLocks noChangeShapeType="1"/>
          </p:cNvSpPr>
          <p:nvPr/>
        </p:nvSpPr>
        <p:spPr bwMode="auto">
          <a:xfrm>
            <a:off x="2457450" y="3086100"/>
            <a:ext cx="971550" cy="514350"/>
          </a:xfrm>
          <a:prstGeom prst="line">
            <a:avLst/>
          </a:prstGeom>
          <a:noFill/>
          <a:ln w="76200">
            <a:solidFill>
              <a:srgbClr val="FF4B4B"/>
            </a:solidFill>
            <a:round/>
            <a:headEnd type="stealth" w="med" len="med"/>
            <a:tailEnd type="stealth" w="med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202" name="Text Box 34"/>
          <p:cNvSpPr txBox="1">
            <a:spLocks noChangeArrowheads="1"/>
          </p:cNvSpPr>
          <p:nvPr/>
        </p:nvSpPr>
        <p:spPr bwMode="auto">
          <a:xfrm>
            <a:off x="1543050" y="857251"/>
            <a:ext cx="222885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350"/>
              <a:t>Internet is converged towards valid route</a:t>
            </a:r>
          </a:p>
        </p:txBody>
      </p:sp>
      <p:sp>
        <p:nvSpPr>
          <p:cNvPr id="135203" name="Text Box 35"/>
          <p:cNvSpPr txBox="1">
            <a:spLocks noChangeArrowheads="1"/>
          </p:cNvSpPr>
          <p:nvPr/>
        </p:nvSpPr>
        <p:spPr bwMode="auto">
          <a:xfrm>
            <a:off x="1314450" y="571500"/>
            <a:ext cx="22288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350"/>
              <a:t>View of Forwarding Information Base (FIB) for 10.10.220.0/22 after converging</a:t>
            </a:r>
          </a:p>
        </p:txBody>
      </p:sp>
      <p:sp>
        <p:nvSpPr>
          <p:cNvPr id="135204" name="Line 36"/>
          <p:cNvSpPr>
            <a:spLocks noChangeShapeType="1"/>
          </p:cNvSpPr>
          <p:nvPr/>
        </p:nvSpPr>
        <p:spPr bwMode="auto">
          <a:xfrm>
            <a:off x="1943100" y="3086100"/>
            <a:ext cx="171450" cy="1257300"/>
          </a:xfrm>
          <a:prstGeom prst="line">
            <a:avLst/>
          </a:prstGeom>
          <a:noFill/>
          <a:ln w="76200">
            <a:solidFill>
              <a:srgbClr val="3366FF"/>
            </a:solidFill>
            <a:prstDash val="sysDot"/>
            <a:round/>
            <a:headEnd/>
            <a:tailEnd type="stealth" w="med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205" name="Freeform 37"/>
          <p:cNvSpPr>
            <a:spLocks/>
          </p:cNvSpPr>
          <p:nvPr/>
        </p:nvSpPr>
        <p:spPr bwMode="auto">
          <a:xfrm>
            <a:off x="1750219" y="2057401"/>
            <a:ext cx="1193006" cy="2278856"/>
          </a:xfrm>
          <a:custGeom>
            <a:avLst/>
            <a:gdLst>
              <a:gd name="T0" fmla="*/ 1002 w 1002"/>
              <a:gd name="T1" fmla="*/ 0 h 1914"/>
              <a:gd name="T2" fmla="*/ 0 w 1002"/>
              <a:gd name="T3" fmla="*/ 690 h 1914"/>
              <a:gd name="T4" fmla="*/ 174 w 1002"/>
              <a:gd name="T5" fmla="*/ 1914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2" h="1914">
                <a:moveTo>
                  <a:pt x="1002" y="0"/>
                </a:moveTo>
                <a:lnTo>
                  <a:pt x="0" y="690"/>
                </a:lnTo>
                <a:lnTo>
                  <a:pt x="174" y="1914"/>
                </a:lnTo>
              </a:path>
            </a:pathLst>
          </a:custGeom>
          <a:noFill/>
          <a:ln w="76200" cap="flat">
            <a:solidFill>
              <a:srgbClr val="3366FF"/>
            </a:solidFill>
            <a:prstDash val="sysDot"/>
            <a:round/>
            <a:headEnd/>
            <a:tailEnd type="stealth" w="med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206" name="Freeform 38"/>
          <p:cNvSpPr>
            <a:spLocks/>
          </p:cNvSpPr>
          <p:nvPr/>
        </p:nvSpPr>
        <p:spPr bwMode="auto">
          <a:xfrm>
            <a:off x="1607344" y="1264444"/>
            <a:ext cx="4557713" cy="3128963"/>
          </a:xfrm>
          <a:custGeom>
            <a:avLst/>
            <a:gdLst>
              <a:gd name="T0" fmla="*/ 3828 w 3828"/>
              <a:gd name="T1" fmla="*/ 0 h 2628"/>
              <a:gd name="T2" fmla="*/ 1248 w 3828"/>
              <a:gd name="T3" fmla="*/ 456 h 2628"/>
              <a:gd name="T4" fmla="*/ 0 w 3828"/>
              <a:gd name="T5" fmla="*/ 1350 h 2628"/>
              <a:gd name="T6" fmla="*/ 186 w 3828"/>
              <a:gd name="T7" fmla="*/ 2628 h 2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28" h="2628">
                <a:moveTo>
                  <a:pt x="3828" y="0"/>
                </a:moveTo>
                <a:lnTo>
                  <a:pt x="1248" y="456"/>
                </a:lnTo>
                <a:lnTo>
                  <a:pt x="0" y="1350"/>
                </a:lnTo>
                <a:lnTo>
                  <a:pt x="186" y="2628"/>
                </a:lnTo>
              </a:path>
            </a:pathLst>
          </a:custGeom>
          <a:noFill/>
          <a:ln w="76200" cap="flat">
            <a:solidFill>
              <a:srgbClr val="3366FF"/>
            </a:solidFill>
            <a:prstDash val="sysDot"/>
            <a:round/>
            <a:headEnd/>
            <a:tailEnd type="stealth" w="med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207" name="Freeform 39"/>
          <p:cNvSpPr>
            <a:spLocks/>
          </p:cNvSpPr>
          <p:nvPr/>
        </p:nvSpPr>
        <p:spPr bwMode="auto">
          <a:xfrm>
            <a:off x="2921794" y="2664619"/>
            <a:ext cx="1450181" cy="1635919"/>
          </a:xfrm>
          <a:custGeom>
            <a:avLst/>
            <a:gdLst>
              <a:gd name="T0" fmla="*/ 1218 w 1218"/>
              <a:gd name="T1" fmla="*/ 0 h 1374"/>
              <a:gd name="T2" fmla="*/ 690 w 1218"/>
              <a:gd name="T3" fmla="*/ 780 h 1374"/>
              <a:gd name="T4" fmla="*/ 0 w 1218"/>
              <a:gd name="T5" fmla="*/ 1374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8" h="1374">
                <a:moveTo>
                  <a:pt x="1218" y="0"/>
                </a:moveTo>
                <a:lnTo>
                  <a:pt x="690" y="780"/>
                </a:lnTo>
                <a:lnTo>
                  <a:pt x="0" y="1374"/>
                </a:lnTo>
              </a:path>
            </a:pathLst>
          </a:custGeom>
          <a:noFill/>
          <a:ln w="76200" cap="flat">
            <a:solidFill>
              <a:srgbClr val="3366FF"/>
            </a:solidFill>
            <a:prstDash val="sysDot"/>
            <a:round/>
            <a:headEnd/>
            <a:tailEnd type="stealth" w="med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208" name="Freeform 40"/>
          <p:cNvSpPr>
            <a:spLocks/>
          </p:cNvSpPr>
          <p:nvPr/>
        </p:nvSpPr>
        <p:spPr bwMode="auto">
          <a:xfrm>
            <a:off x="3207544" y="3921919"/>
            <a:ext cx="814388" cy="721519"/>
          </a:xfrm>
          <a:custGeom>
            <a:avLst/>
            <a:gdLst>
              <a:gd name="T0" fmla="*/ 684 w 684"/>
              <a:gd name="T1" fmla="*/ 0 h 606"/>
              <a:gd name="T2" fmla="*/ 0 w 684"/>
              <a:gd name="T3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84" h="606">
                <a:moveTo>
                  <a:pt x="684" y="0"/>
                </a:moveTo>
                <a:lnTo>
                  <a:pt x="0" y="606"/>
                </a:lnTo>
              </a:path>
            </a:pathLst>
          </a:custGeom>
          <a:noFill/>
          <a:ln w="76200" cap="flat">
            <a:solidFill>
              <a:srgbClr val="3366FF"/>
            </a:solidFill>
            <a:prstDash val="sysDot"/>
            <a:round/>
            <a:headEnd/>
            <a:tailEnd type="stealth" w="med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209" name="Freeform 41"/>
          <p:cNvSpPr>
            <a:spLocks/>
          </p:cNvSpPr>
          <p:nvPr/>
        </p:nvSpPr>
        <p:spPr bwMode="auto">
          <a:xfrm>
            <a:off x="3071813" y="2607469"/>
            <a:ext cx="2664619" cy="1828800"/>
          </a:xfrm>
          <a:custGeom>
            <a:avLst/>
            <a:gdLst>
              <a:gd name="T0" fmla="*/ 2238 w 2238"/>
              <a:gd name="T1" fmla="*/ 282 h 1536"/>
              <a:gd name="T2" fmla="*/ 1662 w 2238"/>
              <a:gd name="T3" fmla="*/ 84 h 1536"/>
              <a:gd name="T4" fmla="*/ 1464 w 2238"/>
              <a:gd name="T5" fmla="*/ 0 h 1536"/>
              <a:gd name="T6" fmla="*/ 1008 w 2238"/>
              <a:gd name="T7" fmla="*/ 684 h 1536"/>
              <a:gd name="T8" fmla="*/ 0 w 2238"/>
              <a:gd name="T9" fmla="*/ 1536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38" h="1536">
                <a:moveTo>
                  <a:pt x="2238" y="282"/>
                </a:moveTo>
                <a:lnTo>
                  <a:pt x="1662" y="84"/>
                </a:lnTo>
                <a:lnTo>
                  <a:pt x="1464" y="0"/>
                </a:lnTo>
                <a:lnTo>
                  <a:pt x="1008" y="684"/>
                </a:lnTo>
                <a:lnTo>
                  <a:pt x="0" y="1536"/>
                </a:lnTo>
              </a:path>
            </a:pathLst>
          </a:custGeom>
          <a:noFill/>
          <a:ln w="76200" cap="flat">
            <a:solidFill>
              <a:srgbClr val="3366FF"/>
            </a:solidFill>
            <a:prstDash val="sysDot"/>
            <a:round/>
            <a:headEnd/>
            <a:tailEnd type="stealth" w="med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5210" name="Freeform 42"/>
          <p:cNvSpPr>
            <a:spLocks/>
          </p:cNvSpPr>
          <p:nvPr/>
        </p:nvSpPr>
        <p:spPr bwMode="auto">
          <a:xfrm>
            <a:off x="3086100" y="3750469"/>
            <a:ext cx="1493044" cy="785813"/>
          </a:xfrm>
          <a:custGeom>
            <a:avLst/>
            <a:gdLst>
              <a:gd name="T0" fmla="*/ 1254 w 1254"/>
              <a:gd name="T1" fmla="*/ 474 h 660"/>
              <a:gd name="T2" fmla="*/ 804 w 1254"/>
              <a:gd name="T3" fmla="*/ 0 h 660"/>
              <a:gd name="T4" fmla="*/ 0 w 1254"/>
              <a:gd name="T5" fmla="*/ 66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54" h="660">
                <a:moveTo>
                  <a:pt x="1254" y="474"/>
                </a:moveTo>
                <a:lnTo>
                  <a:pt x="804" y="0"/>
                </a:lnTo>
                <a:lnTo>
                  <a:pt x="0" y="660"/>
                </a:lnTo>
              </a:path>
            </a:pathLst>
          </a:custGeom>
          <a:noFill/>
          <a:ln w="76200" cap="flat">
            <a:solidFill>
              <a:srgbClr val="3366FF"/>
            </a:solidFill>
            <a:prstDash val="sysDot"/>
            <a:round/>
            <a:headEnd/>
            <a:tailEnd type="stealth" w="med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88345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5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5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5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5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5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35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35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35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35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35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5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35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35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135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135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35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135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135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35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135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35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90" grpId="0"/>
      <p:bldP spid="135202" grpId="0"/>
      <p:bldP spid="13520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0"/>
            <a:ext cx="6172200" cy="5715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BGP MITM – Plan reply path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76E28-F13D-AC44-BD03-D07597B734E8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2514600" y="2971800"/>
            <a:ext cx="1028700" cy="51435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 flipV="1">
            <a:off x="5029200" y="2971800"/>
            <a:ext cx="971550" cy="12573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 flipV="1">
            <a:off x="2971800" y="3771900"/>
            <a:ext cx="800100" cy="62865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 flipH="1" flipV="1">
            <a:off x="2057400" y="3143250"/>
            <a:ext cx="114300" cy="131445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 flipV="1">
            <a:off x="2114550" y="2000250"/>
            <a:ext cx="1085850" cy="8001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 flipV="1">
            <a:off x="3943350" y="2400300"/>
            <a:ext cx="628650" cy="10287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 flipV="1">
            <a:off x="5086350" y="1771650"/>
            <a:ext cx="1485900" cy="62865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7226" name="Line 10"/>
          <p:cNvSpPr>
            <a:spLocks noChangeShapeType="1"/>
          </p:cNvSpPr>
          <p:nvPr/>
        </p:nvSpPr>
        <p:spPr bwMode="auto">
          <a:xfrm flipH="1" flipV="1">
            <a:off x="4229100" y="3771900"/>
            <a:ext cx="571500" cy="5715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5086350" y="2457450"/>
            <a:ext cx="1143000" cy="40005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7228" name="Line 12"/>
          <p:cNvSpPr>
            <a:spLocks noChangeShapeType="1"/>
          </p:cNvSpPr>
          <p:nvPr/>
        </p:nvSpPr>
        <p:spPr bwMode="auto">
          <a:xfrm flipV="1">
            <a:off x="3829050" y="1600200"/>
            <a:ext cx="2457450" cy="4572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 flipV="1">
            <a:off x="6572250" y="1943100"/>
            <a:ext cx="228600" cy="685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7230" name="Oval 14"/>
          <p:cNvSpPr>
            <a:spLocks noChangeArrowheads="1"/>
          </p:cNvSpPr>
          <p:nvPr/>
        </p:nvSpPr>
        <p:spPr bwMode="auto">
          <a:xfrm>
            <a:off x="5829300" y="1028700"/>
            <a:ext cx="2000250" cy="1028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350"/>
              <a:t>Attacker ASN 100</a:t>
            </a:r>
          </a:p>
        </p:txBody>
      </p:sp>
      <p:sp>
        <p:nvSpPr>
          <p:cNvPr id="137231" name="Oval 15"/>
          <p:cNvSpPr>
            <a:spLocks noChangeArrowheads="1"/>
          </p:cNvSpPr>
          <p:nvPr/>
        </p:nvSpPr>
        <p:spPr bwMode="auto">
          <a:xfrm>
            <a:off x="1314450" y="4057650"/>
            <a:ext cx="2000250" cy="1028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350"/>
              <a:t>Target ASN 200</a:t>
            </a:r>
          </a:p>
        </p:txBody>
      </p:sp>
      <p:sp>
        <p:nvSpPr>
          <p:cNvPr id="137232" name="Oval 16"/>
          <p:cNvSpPr>
            <a:spLocks noChangeArrowheads="1"/>
          </p:cNvSpPr>
          <p:nvPr/>
        </p:nvSpPr>
        <p:spPr bwMode="auto">
          <a:xfrm>
            <a:off x="1428750" y="2628900"/>
            <a:ext cx="1371600" cy="685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350"/>
              <a:t>AS20</a:t>
            </a:r>
          </a:p>
        </p:txBody>
      </p:sp>
      <p:sp>
        <p:nvSpPr>
          <p:cNvPr id="137233" name="Oval 17"/>
          <p:cNvSpPr>
            <a:spLocks noChangeArrowheads="1"/>
          </p:cNvSpPr>
          <p:nvPr/>
        </p:nvSpPr>
        <p:spPr bwMode="auto">
          <a:xfrm>
            <a:off x="2628900" y="1714500"/>
            <a:ext cx="1371600" cy="685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350"/>
              <a:t>AS10</a:t>
            </a:r>
          </a:p>
        </p:txBody>
      </p:sp>
      <p:sp>
        <p:nvSpPr>
          <p:cNvPr id="137234" name="Oval 18"/>
          <p:cNvSpPr>
            <a:spLocks noChangeArrowheads="1"/>
          </p:cNvSpPr>
          <p:nvPr/>
        </p:nvSpPr>
        <p:spPr bwMode="auto">
          <a:xfrm>
            <a:off x="3314700" y="3257550"/>
            <a:ext cx="1371600" cy="685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350"/>
              <a:t>AS30</a:t>
            </a:r>
          </a:p>
        </p:txBody>
      </p:sp>
      <p:sp>
        <p:nvSpPr>
          <p:cNvPr id="137235" name="Oval 19"/>
          <p:cNvSpPr>
            <a:spLocks noChangeArrowheads="1"/>
          </p:cNvSpPr>
          <p:nvPr/>
        </p:nvSpPr>
        <p:spPr bwMode="auto">
          <a:xfrm>
            <a:off x="5543550" y="2457450"/>
            <a:ext cx="1371600" cy="685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350"/>
              <a:t>AS60</a:t>
            </a:r>
          </a:p>
        </p:txBody>
      </p:sp>
      <p:sp>
        <p:nvSpPr>
          <p:cNvPr id="137236" name="Oval 20"/>
          <p:cNvSpPr>
            <a:spLocks noChangeArrowheads="1"/>
          </p:cNvSpPr>
          <p:nvPr/>
        </p:nvSpPr>
        <p:spPr bwMode="auto">
          <a:xfrm>
            <a:off x="4057650" y="2171700"/>
            <a:ext cx="1371600" cy="685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350"/>
              <a:t>AS40</a:t>
            </a:r>
          </a:p>
        </p:txBody>
      </p:sp>
      <p:sp>
        <p:nvSpPr>
          <p:cNvPr id="137237" name="Oval 21"/>
          <p:cNvSpPr>
            <a:spLocks noChangeArrowheads="1"/>
          </p:cNvSpPr>
          <p:nvPr/>
        </p:nvSpPr>
        <p:spPr bwMode="auto">
          <a:xfrm>
            <a:off x="4286250" y="4114800"/>
            <a:ext cx="1371600" cy="685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350"/>
              <a:t>AS50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1371600" y="677467"/>
            <a:ext cx="257175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350"/>
              <a:t>ASN 100</a:t>
            </a:r>
            <a:r>
              <a:rPr lang="ja-JP" altLang="en-US" sz="1350">
                <a:latin typeface="Arial"/>
              </a:rPr>
              <a:t>’</a:t>
            </a:r>
            <a:r>
              <a:rPr lang="en-US" sz="1350"/>
              <a:t>s FIB shows route for 10.10.200.0/22 via AS10</a:t>
            </a: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1143000" y="1257301"/>
            <a:ext cx="360045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350"/>
              <a:t>We then build our as-path prepend list to include AS 10, 20, and 200</a:t>
            </a:r>
          </a:p>
        </p:txBody>
      </p:sp>
      <p:sp>
        <p:nvSpPr>
          <p:cNvPr id="137240" name="Freeform 24"/>
          <p:cNvSpPr>
            <a:spLocks/>
          </p:cNvSpPr>
          <p:nvPr/>
        </p:nvSpPr>
        <p:spPr bwMode="auto">
          <a:xfrm>
            <a:off x="1607344" y="1328737"/>
            <a:ext cx="4557713" cy="3128963"/>
          </a:xfrm>
          <a:custGeom>
            <a:avLst/>
            <a:gdLst>
              <a:gd name="T0" fmla="*/ 3828 w 3828"/>
              <a:gd name="T1" fmla="*/ 0 h 2628"/>
              <a:gd name="T2" fmla="*/ 1248 w 3828"/>
              <a:gd name="T3" fmla="*/ 456 h 2628"/>
              <a:gd name="T4" fmla="*/ 0 w 3828"/>
              <a:gd name="T5" fmla="*/ 1350 h 2628"/>
              <a:gd name="T6" fmla="*/ 186 w 3828"/>
              <a:gd name="T7" fmla="*/ 2628 h 2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28" h="2628">
                <a:moveTo>
                  <a:pt x="3828" y="0"/>
                </a:moveTo>
                <a:lnTo>
                  <a:pt x="1248" y="456"/>
                </a:lnTo>
                <a:lnTo>
                  <a:pt x="0" y="1350"/>
                </a:lnTo>
                <a:lnTo>
                  <a:pt x="186" y="2628"/>
                </a:lnTo>
              </a:path>
            </a:pathLst>
          </a:custGeom>
          <a:noFill/>
          <a:ln w="76200" cap="flat">
            <a:solidFill>
              <a:srgbClr val="3366FF"/>
            </a:solidFill>
            <a:prstDash val="sysDot"/>
            <a:round/>
            <a:headEnd/>
            <a:tailEnd type="stealth" w="med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03947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38" grpId="0"/>
      <p:bldP spid="13723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>
          <a:xfrm>
            <a:off x="1485900" y="34528"/>
            <a:ext cx="6172200" cy="536972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>
                <a:cs typeface="+mj-cs"/>
              </a:rPr>
              <a:t>BGP MITM  – Setup Routes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35162-EFDA-6D49-A474-3C7E5C431B0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39266" name="Line 2"/>
          <p:cNvSpPr>
            <a:spLocks noChangeShapeType="1"/>
          </p:cNvSpPr>
          <p:nvPr/>
        </p:nvSpPr>
        <p:spPr bwMode="auto">
          <a:xfrm>
            <a:off x="2514600" y="2971800"/>
            <a:ext cx="1028700" cy="51435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9267" name="Line 3"/>
          <p:cNvSpPr>
            <a:spLocks noChangeShapeType="1"/>
          </p:cNvSpPr>
          <p:nvPr/>
        </p:nvSpPr>
        <p:spPr bwMode="auto">
          <a:xfrm flipV="1">
            <a:off x="5029200" y="2971800"/>
            <a:ext cx="971550" cy="12573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9269" name="Freeform 5"/>
          <p:cNvSpPr>
            <a:spLocks/>
          </p:cNvSpPr>
          <p:nvPr/>
        </p:nvSpPr>
        <p:spPr bwMode="auto">
          <a:xfrm>
            <a:off x="2971800" y="3757612"/>
            <a:ext cx="750094" cy="642938"/>
          </a:xfrm>
          <a:custGeom>
            <a:avLst/>
            <a:gdLst>
              <a:gd name="T0" fmla="*/ 0 w 630"/>
              <a:gd name="T1" fmla="*/ 540 h 540"/>
              <a:gd name="T2" fmla="*/ 630 w 630"/>
              <a:gd name="T3" fmla="*/ 0 h 5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0" h="540">
                <a:moveTo>
                  <a:pt x="0" y="540"/>
                </a:moveTo>
                <a:lnTo>
                  <a:pt x="630" y="0"/>
                </a:lnTo>
              </a:path>
            </a:pathLst>
          </a:cu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9270" name="Line 6"/>
          <p:cNvSpPr>
            <a:spLocks noChangeShapeType="1"/>
          </p:cNvSpPr>
          <p:nvPr/>
        </p:nvSpPr>
        <p:spPr bwMode="auto">
          <a:xfrm flipH="1" flipV="1">
            <a:off x="2057400" y="3143250"/>
            <a:ext cx="171450" cy="131445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9271" name="Line 7"/>
          <p:cNvSpPr>
            <a:spLocks noChangeShapeType="1"/>
          </p:cNvSpPr>
          <p:nvPr/>
        </p:nvSpPr>
        <p:spPr bwMode="auto">
          <a:xfrm flipV="1">
            <a:off x="2114550" y="2000250"/>
            <a:ext cx="1085850" cy="8001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9272" name="Line 8"/>
          <p:cNvSpPr>
            <a:spLocks noChangeShapeType="1"/>
          </p:cNvSpPr>
          <p:nvPr/>
        </p:nvSpPr>
        <p:spPr bwMode="auto">
          <a:xfrm flipV="1">
            <a:off x="4114800" y="2457450"/>
            <a:ext cx="628650" cy="10287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9273" name="Line 9"/>
          <p:cNvSpPr>
            <a:spLocks noChangeShapeType="1"/>
          </p:cNvSpPr>
          <p:nvPr/>
        </p:nvSpPr>
        <p:spPr bwMode="auto">
          <a:xfrm flipV="1">
            <a:off x="5086350" y="1771650"/>
            <a:ext cx="1485900" cy="62865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9274" name="Line 10"/>
          <p:cNvSpPr>
            <a:spLocks noChangeShapeType="1"/>
          </p:cNvSpPr>
          <p:nvPr/>
        </p:nvSpPr>
        <p:spPr bwMode="auto">
          <a:xfrm flipH="1" flipV="1">
            <a:off x="4229100" y="3771900"/>
            <a:ext cx="571500" cy="5715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9275" name="Line 11"/>
          <p:cNvSpPr>
            <a:spLocks noChangeShapeType="1"/>
          </p:cNvSpPr>
          <p:nvPr/>
        </p:nvSpPr>
        <p:spPr bwMode="auto">
          <a:xfrm>
            <a:off x="5086350" y="2457450"/>
            <a:ext cx="1143000" cy="40005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9276" name="Line 12"/>
          <p:cNvSpPr>
            <a:spLocks noChangeShapeType="1"/>
          </p:cNvSpPr>
          <p:nvPr/>
        </p:nvSpPr>
        <p:spPr bwMode="auto">
          <a:xfrm flipV="1">
            <a:off x="3829050" y="1600200"/>
            <a:ext cx="2457450" cy="4572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 flipV="1">
            <a:off x="6572250" y="1943100"/>
            <a:ext cx="228600" cy="685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9285" name="Oval 21"/>
          <p:cNvSpPr>
            <a:spLocks noChangeArrowheads="1"/>
          </p:cNvSpPr>
          <p:nvPr/>
        </p:nvSpPr>
        <p:spPr bwMode="auto">
          <a:xfrm>
            <a:off x="4286250" y="4114800"/>
            <a:ext cx="1371600" cy="685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350"/>
              <a:t>AS50</a:t>
            </a:r>
          </a:p>
        </p:txBody>
      </p:sp>
      <p:sp>
        <p:nvSpPr>
          <p:cNvPr id="139286" name="Line 22"/>
          <p:cNvSpPr>
            <a:spLocks noChangeShapeType="1"/>
          </p:cNvSpPr>
          <p:nvPr/>
        </p:nvSpPr>
        <p:spPr bwMode="auto">
          <a:xfrm>
            <a:off x="1943100" y="3086100"/>
            <a:ext cx="171450" cy="1257300"/>
          </a:xfrm>
          <a:prstGeom prst="line">
            <a:avLst/>
          </a:prstGeom>
          <a:noFill/>
          <a:ln w="76200">
            <a:solidFill>
              <a:srgbClr val="3366FF"/>
            </a:solidFill>
            <a:prstDash val="sysDot"/>
            <a:round/>
            <a:headEnd/>
            <a:tailEnd type="stealth" w="med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9287" name="Freeform 23"/>
          <p:cNvSpPr>
            <a:spLocks/>
          </p:cNvSpPr>
          <p:nvPr/>
        </p:nvSpPr>
        <p:spPr bwMode="auto">
          <a:xfrm>
            <a:off x="1750219" y="2057401"/>
            <a:ext cx="1193006" cy="2278856"/>
          </a:xfrm>
          <a:custGeom>
            <a:avLst/>
            <a:gdLst>
              <a:gd name="T0" fmla="*/ 1002 w 1002"/>
              <a:gd name="T1" fmla="*/ 0 h 1914"/>
              <a:gd name="T2" fmla="*/ 0 w 1002"/>
              <a:gd name="T3" fmla="*/ 690 h 1914"/>
              <a:gd name="T4" fmla="*/ 174 w 1002"/>
              <a:gd name="T5" fmla="*/ 1914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2" h="1914">
                <a:moveTo>
                  <a:pt x="1002" y="0"/>
                </a:moveTo>
                <a:lnTo>
                  <a:pt x="0" y="690"/>
                </a:lnTo>
                <a:lnTo>
                  <a:pt x="174" y="1914"/>
                </a:lnTo>
              </a:path>
            </a:pathLst>
          </a:custGeom>
          <a:noFill/>
          <a:ln w="76200" cap="flat">
            <a:solidFill>
              <a:srgbClr val="3366FF"/>
            </a:solidFill>
            <a:prstDash val="sysDot"/>
            <a:round/>
            <a:headEnd/>
            <a:tailEnd type="stealth" w="med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9289" name="Freeform 25"/>
          <p:cNvSpPr>
            <a:spLocks/>
          </p:cNvSpPr>
          <p:nvPr/>
        </p:nvSpPr>
        <p:spPr bwMode="auto">
          <a:xfrm>
            <a:off x="4814888" y="1750219"/>
            <a:ext cx="1450181" cy="542925"/>
          </a:xfrm>
          <a:custGeom>
            <a:avLst/>
            <a:gdLst>
              <a:gd name="T0" fmla="*/ 0 w 1218"/>
              <a:gd name="T1" fmla="*/ 456 h 456"/>
              <a:gd name="T2" fmla="*/ 1218 w 1218"/>
              <a:gd name="T3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18" h="456">
                <a:moveTo>
                  <a:pt x="0" y="456"/>
                </a:moveTo>
                <a:lnTo>
                  <a:pt x="1218" y="0"/>
                </a:lnTo>
              </a:path>
            </a:pathLst>
          </a:custGeom>
          <a:noFill/>
          <a:ln w="76200" cap="flat">
            <a:solidFill>
              <a:srgbClr val="3366FF"/>
            </a:solidFill>
            <a:prstDash val="sysDot"/>
            <a:round/>
            <a:headEnd/>
            <a:tailEnd type="stealth" w="med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grpSp>
        <p:nvGrpSpPr>
          <p:cNvPr id="43026" name="Group 31"/>
          <p:cNvGrpSpPr>
            <a:grpSpLocks/>
          </p:cNvGrpSpPr>
          <p:nvPr/>
        </p:nvGrpSpPr>
        <p:grpSpPr bwMode="auto">
          <a:xfrm>
            <a:off x="1771650" y="1200150"/>
            <a:ext cx="5829300" cy="3600450"/>
            <a:chOff x="144" y="864"/>
            <a:chExt cx="5472" cy="3408"/>
          </a:xfrm>
        </p:grpSpPr>
        <p:sp>
          <p:nvSpPr>
            <p:cNvPr id="139278" name="Oval 14"/>
            <p:cNvSpPr>
              <a:spLocks noChangeArrowheads="1"/>
            </p:cNvSpPr>
            <p:nvPr/>
          </p:nvSpPr>
          <p:spPr bwMode="auto">
            <a:xfrm>
              <a:off x="3936" y="864"/>
              <a:ext cx="1680" cy="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/>
                <a:t>Attacker ASN 100</a:t>
              </a:r>
            </a:p>
          </p:txBody>
        </p:sp>
        <p:sp>
          <p:nvSpPr>
            <p:cNvPr id="139279" name="Oval 15"/>
            <p:cNvSpPr>
              <a:spLocks noChangeArrowheads="1"/>
            </p:cNvSpPr>
            <p:nvPr/>
          </p:nvSpPr>
          <p:spPr bwMode="auto">
            <a:xfrm>
              <a:off x="144" y="3408"/>
              <a:ext cx="1680" cy="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/>
                <a:t>Target ASN 200</a:t>
              </a:r>
            </a:p>
          </p:txBody>
        </p:sp>
        <p:sp>
          <p:nvSpPr>
            <p:cNvPr id="139280" name="Oval 16"/>
            <p:cNvSpPr>
              <a:spLocks noChangeArrowheads="1"/>
            </p:cNvSpPr>
            <p:nvPr/>
          </p:nvSpPr>
          <p:spPr bwMode="auto">
            <a:xfrm>
              <a:off x="240" y="2208"/>
              <a:ext cx="1152" cy="57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/>
                <a:t>AS20</a:t>
              </a:r>
            </a:p>
          </p:txBody>
        </p:sp>
        <p:sp>
          <p:nvSpPr>
            <p:cNvPr id="139281" name="Oval 17"/>
            <p:cNvSpPr>
              <a:spLocks noChangeArrowheads="1"/>
            </p:cNvSpPr>
            <p:nvPr/>
          </p:nvSpPr>
          <p:spPr bwMode="auto">
            <a:xfrm>
              <a:off x="1248" y="1440"/>
              <a:ext cx="1152" cy="57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/>
                <a:t>AS10</a:t>
              </a:r>
            </a:p>
          </p:txBody>
        </p:sp>
        <p:sp>
          <p:nvSpPr>
            <p:cNvPr id="139282" name="Oval 18"/>
            <p:cNvSpPr>
              <a:spLocks noChangeArrowheads="1"/>
            </p:cNvSpPr>
            <p:nvPr/>
          </p:nvSpPr>
          <p:spPr bwMode="auto">
            <a:xfrm>
              <a:off x="1824" y="2736"/>
              <a:ext cx="1152" cy="57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/>
                <a:t>AS30</a:t>
              </a:r>
            </a:p>
          </p:txBody>
        </p:sp>
        <p:sp>
          <p:nvSpPr>
            <p:cNvPr id="139283" name="Oval 19"/>
            <p:cNvSpPr>
              <a:spLocks noChangeArrowheads="1"/>
            </p:cNvSpPr>
            <p:nvPr/>
          </p:nvSpPr>
          <p:spPr bwMode="auto">
            <a:xfrm>
              <a:off x="3696" y="2064"/>
              <a:ext cx="1152" cy="57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/>
                <a:t>AS60</a:t>
              </a:r>
            </a:p>
          </p:txBody>
        </p:sp>
        <p:sp>
          <p:nvSpPr>
            <p:cNvPr id="139284" name="Oval 20"/>
            <p:cNvSpPr>
              <a:spLocks noChangeArrowheads="1"/>
            </p:cNvSpPr>
            <p:nvPr/>
          </p:nvSpPr>
          <p:spPr bwMode="auto">
            <a:xfrm>
              <a:off x="2447" y="1824"/>
              <a:ext cx="1150" cy="57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350"/>
                <a:t>AS40</a:t>
              </a:r>
            </a:p>
          </p:txBody>
        </p:sp>
        <p:sp>
          <p:nvSpPr>
            <p:cNvPr id="139288" name="Freeform 24"/>
            <p:cNvSpPr>
              <a:spLocks/>
            </p:cNvSpPr>
            <p:nvPr/>
          </p:nvSpPr>
          <p:spPr bwMode="auto">
            <a:xfrm>
              <a:off x="390" y="1062"/>
              <a:ext cx="3828" cy="2628"/>
            </a:xfrm>
            <a:custGeom>
              <a:avLst/>
              <a:gdLst>
                <a:gd name="T0" fmla="*/ 3828 w 3828"/>
                <a:gd name="T1" fmla="*/ 0 h 2628"/>
                <a:gd name="T2" fmla="*/ 1248 w 3828"/>
                <a:gd name="T3" fmla="*/ 456 h 2628"/>
                <a:gd name="T4" fmla="*/ 0 w 3828"/>
                <a:gd name="T5" fmla="*/ 1350 h 2628"/>
                <a:gd name="T6" fmla="*/ 186 w 3828"/>
                <a:gd name="T7" fmla="*/ 2628 h 2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28" h="2628">
                  <a:moveTo>
                    <a:pt x="3828" y="0"/>
                  </a:moveTo>
                  <a:lnTo>
                    <a:pt x="1248" y="456"/>
                  </a:lnTo>
                  <a:lnTo>
                    <a:pt x="0" y="1350"/>
                  </a:lnTo>
                  <a:lnTo>
                    <a:pt x="186" y="2628"/>
                  </a:lnTo>
                </a:path>
              </a:pathLst>
            </a:custGeom>
            <a:noFill/>
            <a:ln w="76200" cap="flat">
              <a:solidFill>
                <a:srgbClr val="3366FF"/>
              </a:solidFill>
              <a:prstDash val="sysDot"/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39290" name="Freeform 26"/>
            <p:cNvSpPr>
              <a:spLocks/>
            </p:cNvSpPr>
            <p:nvPr/>
          </p:nvSpPr>
          <p:spPr bwMode="auto">
            <a:xfrm>
              <a:off x="2418" y="1536"/>
              <a:ext cx="1996" cy="1758"/>
            </a:xfrm>
            <a:custGeom>
              <a:avLst/>
              <a:gdLst>
                <a:gd name="T0" fmla="*/ 0 w 1950"/>
                <a:gd name="T1" fmla="*/ 1734 h 1734"/>
                <a:gd name="T2" fmla="*/ 684 w 1950"/>
                <a:gd name="T3" fmla="*/ 720 h 1734"/>
                <a:gd name="T4" fmla="*/ 1950 w 1950"/>
                <a:gd name="T5" fmla="*/ 0 h 1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0" h="1734">
                  <a:moveTo>
                    <a:pt x="0" y="1734"/>
                  </a:moveTo>
                  <a:lnTo>
                    <a:pt x="684" y="720"/>
                  </a:lnTo>
                  <a:lnTo>
                    <a:pt x="1950" y="0"/>
                  </a:lnTo>
                </a:path>
              </a:pathLst>
            </a:custGeom>
            <a:noFill/>
            <a:ln w="76200" cap="flat">
              <a:solidFill>
                <a:srgbClr val="3366FF"/>
              </a:solidFill>
              <a:prstDash val="sysDot"/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39291" name="Freeform 27"/>
            <p:cNvSpPr>
              <a:spLocks/>
            </p:cNvSpPr>
            <p:nvPr/>
          </p:nvSpPr>
          <p:spPr bwMode="auto">
            <a:xfrm>
              <a:off x="4362" y="1631"/>
              <a:ext cx="294" cy="622"/>
            </a:xfrm>
            <a:custGeom>
              <a:avLst/>
              <a:gdLst>
                <a:gd name="T0" fmla="*/ 0 w 414"/>
                <a:gd name="T1" fmla="*/ 690 h 690"/>
                <a:gd name="T2" fmla="*/ 414 w 414"/>
                <a:gd name="T3" fmla="*/ 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14" h="690">
                  <a:moveTo>
                    <a:pt x="0" y="690"/>
                  </a:moveTo>
                  <a:lnTo>
                    <a:pt x="414" y="0"/>
                  </a:lnTo>
                </a:path>
              </a:pathLst>
            </a:custGeom>
            <a:noFill/>
            <a:ln w="76200" cap="flat">
              <a:solidFill>
                <a:srgbClr val="3366FF"/>
              </a:solidFill>
              <a:prstDash val="sysDot"/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139292" name="Freeform 28"/>
            <p:cNvSpPr>
              <a:spLocks/>
            </p:cNvSpPr>
            <p:nvPr/>
          </p:nvSpPr>
          <p:spPr bwMode="auto">
            <a:xfrm>
              <a:off x="3054" y="1584"/>
              <a:ext cx="1455" cy="1991"/>
            </a:xfrm>
            <a:custGeom>
              <a:avLst/>
              <a:gdLst>
                <a:gd name="T0" fmla="*/ 0 w 1470"/>
                <a:gd name="T1" fmla="*/ 1980 h 1980"/>
                <a:gd name="T2" fmla="*/ 930 w 1470"/>
                <a:gd name="T3" fmla="*/ 798 h 1980"/>
                <a:gd name="T4" fmla="*/ 1470 w 1470"/>
                <a:gd name="T5" fmla="*/ 0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0" h="1980">
                  <a:moveTo>
                    <a:pt x="0" y="1980"/>
                  </a:moveTo>
                  <a:lnTo>
                    <a:pt x="930" y="798"/>
                  </a:lnTo>
                  <a:lnTo>
                    <a:pt x="1470" y="0"/>
                  </a:lnTo>
                </a:path>
              </a:pathLst>
            </a:custGeom>
            <a:noFill/>
            <a:ln w="76200" cap="flat">
              <a:solidFill>
                <a:srgbClr val="3366FF"/>
              </a:solidFill>
              <a:prstDash val="sysDot"/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139293" name="Text Box 29"/>
          <p:cNvSpPr txBox="1">
            <a:spLocks noChangeArrowheads="1"/>
          </p:cNvSpPr>
          <p:nvPr/>
        </p:nvSpPr>
        <p:spPr bwMode="auto">
          <a:xfrm>
            <a:off x="1200150" y="641747"/>
            <a:ext cx="5200650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350"/>
              <a:t>10.10.220.0/24 is announced with a route-map:</a:t>
            </a:r>
          </a:p>
          <a:p>
            <a:pPr>
              <a:defRPr/>
            </a:pPr>
            <a:endParaRPr lang="en-US" sz="900"/>
          </a:p>
        </p:txBody>
      </p:sp>
      <p:sp>
        <p:nvSpPr>
          <p:cNvPr id="139294" name="Text Box 30"/>
          <p:cNvSpPr txBox="1">
            <a:spLocks noChangeArrowheads="1"/>
          </p:cNvSpPr>
          <p:nvPr/>
        </p:nvSpPr>
        <p:spPr bwMode="auto">
          <a:xfrm>
            <a:off x="1200150" y="971550"/>
            <a:ext cx="3714750" cy="75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/>
              <a:t>Then, install static route in AS100 for 10.10.220.0/24 to AS10</a:t>
            </a:r>
            <a:r>
              <a:rPr lang="ja-JP" altLang="en-US" sz="1350">
                <a:latin typeface="Arial"/>
              </a:rPr>
              <a:t>’</a:t>
            </a:r>
            <a:r>
              <a:rPr lang="en-US" sz="1350"/>
              <a:t>s link</a:t>
            </a:r>
          </a:p>
          <a:p>
            <a:pPr>
              <a:spcBef>
                <a:spcPct val="50000"/>
              </a:spcBef>
              <a:defRPr/>
            </a:pPr>
            <a:r>
              <a:rPr lang="en-US" sz="1050" b="1">
                <a:latin typeface="Courier New" charset="0"/>
              </a:rPr>
              <a:t>ip route 10.10.220.0 255.255.255.0 4.3.2.1</a:t>
            </a:r>
          </a:p>
        </p:txBody>
      </p:sp>
    </p:spTree>
    <p:extLst>
      <p:ext uri="{BB962C8B-B14F-4D97-AF65-F5344CB8AC3E}">
        <p14:creationId xmlns:p14="http://schemas.microsoft.com/office/powerpoint/2010/main" val="2818354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39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39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39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93" grpId="0"/>
      <p:bldP spid="139293" grpId="1"/>
      <p:bldP spid="1392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Anonymzing The Hijacker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We adjust TTL of packets in transit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Effectively </a:t>
            </a:r>
            <a:r>
              <a:rPr lang="ja-JP" altLang="en-US">
                <a:latin typeface="Arial"/>
                <a:cs typeface="+mn-cs"/>
              </a:rPr>
              <a:t>‘</a:t>
            </a:r>
            <a:r>
              <a:rPr lang="en-US">
                <a:cs typeface="+mn-cs"/>
              </a:rPr>
              <a:t>hides</a:t>
            </a:r>
            <a:r>
              <a:rPr lang="ja-JP" altLang="en-US">
                <a:latin typeface="Arial"/>
                <a:cs typeface="+mn-cs"/>
              </a:rPr>
              <a:t>’</a:t>
            </a:r>
            <a:r>
              <a:rPr lang="en-US">
                <a:cs typeface="+mn-cs"/>
              </a:rPr>
              <a:t> the IP devices handling the hijacked inbound traffic (ttl additive)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Also hides the </a:t>
            </a:r>
            <a:r>
              <a:rPr lang="ja-JP" altLang="en-US">
                <a:latin typeface="Arial"/>
                <a:cs typeface="+mn-cs"/>
              </a:rPr>
              <a:t>‘</a:t>
            </a:r>
            <a:r>
              <a:rPr lang="en-US">
                <a:cs typeface="+mn-cs"/>
              </a:rPr>
              <a:t>outbound</a:t>
            </a:r>
            <a:r>
              <a:rPr lang="ja-JP" altLang="en-US">
                <a:latin typeface="Arial"/>
                <a:cs typeface="+mn-cs"/>
              </a:rPr>
              <a:t>’</a:t>
            </a:r>
            <a:r>
              <a:rPr lang="en-US">
                <a:cs typeface="+mn-cs"/>
              </a:rPr>
              <a:t> networks towards the target (ttl additive)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Result: presence of the hijacker isn</a:t>
            </a:r>
            <a:r>
              <a:rPr lang="ja-JP" altLang="en-US">
                <a:latin typeface="Arial"/>
                <a:cs typeface="+mn-cs"/>
              </a:rPr>
              <a:t>’</a:t>
            </a:r>
            <a:r>
              <a:rPr lang="en-US">
                <a:cs typeface="+mn-cs"/>
              </a:rPr>
              <a:t>t revealed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D2D3E4-5942-C14A-850F-CD57BF7114C4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60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Today</a:t>
            </a:r>
            <a:r>
              <a:rPr lang="ja-JP" altLang="en-US">
                <a:latin typeface="Arial"/>
                <a:cs typeface="+mj-cs"/>
              </a:rPr>
              <a:t>’</a:t>
            </a:r>
            <a:r>
              <a:rPr lang="en-US">
                <a:cs typeface="+mj-cs"/>
              </a:rPr>
              <a:t>s Lecture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485900" y="1200150"/>
            <a:ext cx="65151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500" dirty="0">
                <a:cs typeface="+mn-cs"/>
              </a:rPr>
              <a:t>Internet Routing Security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350" dirty="0" err="1"/>
              <a:t>Intradomain</a:t>
            </a:r>
            <a:r>
              <a:rPr lang="en-US" sz="1350" dirty="0"/>
              <a:t> routing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350" b="1" dirty="0">
                <a:solidFill>
                  <a:srgbClr val="FF3300"/>
                </a:solidFill>
              </a:rPr>
              <a:t>Primary focus:</a:t>
            </a:r>
            <a:r>
              <a:rPr lang="en-US" sz="1350" dirty="0"/>
              <a:t> </a:t>
            </a:r>
            <a:r>
              <a:rPr lang="en-US" sz="1350" dirty="0" err="1"/>
              <a:t>Interdomain</a:t>
            </a:r>
            <a:r>
              <a:rPr lang="en-US" sz="1350" dirty="0"/>
              <a:t> routing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135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1500" dirty="0">
                <a:cs typeface="+mn-cs"/>
              </a:rPr>
              <a:t>Two Problems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350" b="1" dirty="0">
                <a:solidFill>
                  <a:srgbClr val="FF3300"/>
                </a:solidFill>
              </a:rPr>
              <a:t>Control Plane Security (Authentication):</a:t>
            </a:r>
            <a:r>
              <a:rPr lang="en-US" sz="1350" dirty="0"/>
              <a:t> Determining the veracity of routing advertisements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350" b="1" dirty="0"/>
              <a:t>Session</a:t>
            </a:r>
            <a:r>
              <a:rPr lang="en-US" sz="1350" dirty="0"/>
              <a:t> authentication: protecting the </a:t>
            </a:r>
            <a:r>
              <a:rPr lang="en-US" sz="1350" b="1" dirty="0"/>
              <a:t>point-to-point communication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350" b="1" dirty="0"/>
              <a:t>Path</a:t>
            </a:r>
            <a:r>
              <a:rPr lang="en-US" sz="1350" dirty="0"/>
              <a:t> authentication: protecting the </a:t>
            </a:r>
            <a:r>
              <a:rPr lang="en-US" sz="1350" b="1" dirty="0"/>
              <a:t>AS path</a:t>
            </a:r>
            <a:r>
              <a:rPr lang="en-US" sz="1350" dirty="0"/>
              <a:t> (sometimes other attributes)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350" b="1" dirty="0"/>
              <a:t>Origin</a:t>
            </a:r>
            <a:r>
              <a:rPr lang="en-US" sz="1350" dirty="0"/>
              <a:t> authentication: protecting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350" dirty="0"/>
              <a:t>Leading proposals and alternatives: S-BGP, </a:t>
            </a:r>
            <a:r>
              <a:rPr lang="en-US" sz="1350" dirty="0" err="1"/>
              <a:t>soBGP</a:t>
            </a:r>
            <a:endParaRPr lang="en-US" sz="135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sz="135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350" b="1" dirty="0">
                <a:solidFill>
                  <a:srgbClr val="FF3300"/>
                </a:solidFill>
              </a:rPr>
              <a:t>Data Plane Security: </a:t>
            </a:r>
            <a:r>
              <a:rPr lang="en-US" sz="1350" dirty="0"/>
              <a:t>Determining whether data is traveling to the intended locations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350" dirty="0"/>
              <a:t>Filtering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350" dirty="0"/>
              <a:t>Open problem: guaranteeing </a:t>
            </a:r>
            <a:r>
              <a:rPr lang="ja-JP" altLang="en-US" sz="1350" dirty="0">
                <a:latin typeface="Arial"/>
              </a:rPr>
              <a:t>“</a:t>
            </a:r>
            <a:r>
              <a:rPr lang="en-US" sz="1350" dirty="0"/>
              <a:t>route validity</a:t>
            </a:r>
            <a:r>
              <a:rPr lang="ja-JP" altLang="en-US" sz="1350" dirty="0">
                <a:latin typeface="Arial"/>
              </a:rPr>
              <a:t>”</a:t>
            </a:r>
            <a:endParaRPr lang="en-US" sz="13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3553D-D8A1-9044-8843-4AA25FAFF58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17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700">
                <a:cs typeface="+mj-cs"/>
              </a:rPr>
              <a:t>Without TTL adjustment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291828"/>
            <a:ext cx="6858000" cy="339447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 2 12.87.94.9 [AS 7018] 4 msec 4 msec 8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 3 tbr1.cgcil.ip.att.net (12.122.99.38) [AS 7018] 4 msec 8 msec 4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 4 ggr2.cgcil.ip.att.net (12.123.6.29) [AS 7018] 8 msec 4 msec 8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 5 192.205.35.42 [AS 7018] 4 msec 8 msec 4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 6 cr2-loopback.chd.savvis.net (208.172.2.71) [AS 3561] 24 msec 16 msec 28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 7 cr2-pos-0-0-5-0.NewYork.savvis.net (204.70.192.110) [AS 3561] 28 msec 28 msec 28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 8 204.70.196.70 [AS 3561] 28 msec 32 msec 32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 9 208.175.194.10 [AS 3561] 28 msec 32 msec 32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10 colo-69-31-40-107.pilosoft.com (69.31.40.107) [AS 26627] 32 msec 28 msec 28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11 tge2-3-103.ar1.nyc3.us.nlayer.net (69.31.95.97) [AS 4436] 32 msec 32 msec 32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12 * * *   (missing from trace, 198.32.160.134 – exchange point)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13 tge1-2.fr4.ord.llnw.net (69.28.171.193) [AS 22822] 32 msec 32 msec 40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14 ve6.fr3.ord.llnw.net (69.28.172.41) [AS 22822] 36 msec 32 msec 40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15 tge1-3.fr4.sjc.llnw.net (69.28.171.66) [AS 22822] 84 msec 84 msec 84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16 ve5.fr3.sjc.llnw.net (69.28.171.209) [AS 22822] 96 msec 96 msec 80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17 tge1-1.fr4.lax.llnw.net (69.28.171.117) [AS 22822] 88 msec 92 msec 92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18 tge2-4.fr3.las.llnw.net (69.28.172.85) [AS 22822] 96 msec 96 msec 100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19 switch.ge3-1.fr3.las.llnw.net (208.111.176.2) [AS 22822] 84 msec 88 msec 88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20 gig5-1.esw03.las.switchcommgroup.com (66.209.64.186) [AS 23005] 84 msec 88 msec 88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21 66.209.64.85 [AS 23005] 88 msec 88 msec 88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22 gig0-2.esw07.las.switchcommgroup.com (66.209.64.178) [AS 23005] 88 msec 88 msec 88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23 acs-wireless.demarc.switchcommgroup.com (66.209.64.70) [AS 23005] 88 msec 84 msec 84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750" b="1">
              <a:latin typeface="Courier New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89BB92-DD34-7D4C-B489-AA89C871DF62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1335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With TTL Adjustments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1200150" y="2149078"/>
            <a:ext cx="6858000" cy="339447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 2 12.87.94.9 [AS 7018] 8 msec 8 msec 4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 3 tbr1.cgcil.ip.att.net (12.122.99.38) [AS 7018] 4 msec 8 msec 8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 4 ggr2.cgcil.ip.att.net (12.123.6.29) [AS 7018] 4 msec 8 msec 4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 5 192.205.35.42 [AS 7018] 8 msec 4 msec 8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 6 cr2-loopback.chd.savvis.net (208.172.2.71) [AS 3561] 16 msec 12 msec *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 7 cr2-pos-0-0-5-0.NewYork.savvis.net (204.70.192.110) [AS 3561] 28 msec 32 msec 32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 8 204.70.196.70 [AS 3561] 28 msec 32 msec 32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 9 208.175.194.10 [AS 3561] 32 msec 32 msec 32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10 gig5-1.esw03.las.switchcommgroup.com (66.209.64.186) [AS 23005] 88 msec 88 msec 84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11 66.209.64.85 [AS 23005] 88 msec 88 msec 88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12 gig0-2.esw07.las.switchcommgroup.com (66.209.64.178) [AS 23005] 84 msec 84 msec 88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13 acs-wireless.demarc.switchcommgroup.com (66.209.64.70) [AS 23005] 88 msec 88 msec 88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750" b="1">
              <a:latin typeface="Courier New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CD6E7-77BB-B24A-A537-C4E3138DBD13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180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-114300"/>
            <a:ext cx="6172200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>
                <a:cs typeface="+mj-cs"/>
              </a:rPr>
              <a:t>Compare Original BGP &amp; Route Path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971800"/>
            <a:ext cx="6858000" cy="3771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050" b="1">
                <a:latin typeface="Courier New" charset="0"/>
                <a:cs typeface="+mn-cs"/>
              </a:rPr>
              <a:t>Hijacked: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750" b="1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 2 12.87.94.9 [AS 7018] 8 msec 8 msec 4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 3 tbr1.cgcil.ip.att.net (12.122.99.38) [AS 7018] 4 msec 8 msec 8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 4 ggr2.cgcil.ip.att.net (12.123.6.29) [AS 7018] 4 msec 8 msec 4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 5 192.205.35.42 [AS 7018] 8 msec 4 msec 8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 6 cr2-loopback.chd.savvis.net (208.172.2.71) [AS 3561] 16 msec 12 msec *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 7 cr2-pos-0-0-5-0.NewYork.savvis.net (204.70.192.110) [AS 3561] 28 msec 32 msec 32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 8 204.70.196.70 [AS 3561] 28 msec 32 msec 32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 9 208.175.194.10 [AS 3561] 32 msec 32 msec 32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10 gig5-1.esw03.las.switchcommgroup.com (66.209.64.186) [AS 23005] 88 msec 88 msec 84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11 66.209.64.85 [AS 23005] 88 msec 88 msec 88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12 gig0-2.esw07.las.switchcommgroup.com (66.209.64.178) [AS 23005] 84 msec 84 msec 88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750" b="1">
                <a:latin typeface="Courier New" charset="0"/>
                <a:cs typeface="+mn-cs"/>
              </a:rPr>
              <a:t> 13 acs-wireless.demarc.switchcommgroup.com (66.209.64.70) [AS 23005] 88 msec 88 msec 88 msec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750" b="1">
              <a:latin typeface="Courier New" charset="0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15FD0-F65C-F94E-A476-7E556772F671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143000" y="628650"/>
            <a:ext cx="6858000" cy="223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>
                <a:latin typeface="Courier New" charset="0"/>
              </a:rPr>
              <a:t>Original:</a:t>
            </a:r>
          </a:p>
          <a:p>
            <a:pPr>
              <a:defRPr/>
            </a:pPr>
            <a:endParaRPr lang="en-US" sz="1050" b="1">
              <a:latin typeface="Courier New" charset="0"/>
            </a:endParaRPr>
          </a:p>
          <a:p>
            <a:pPr>
              <a:defRPr/>
            </a:pPr>
            <a:r>
              <a:rPr lang="en-US" sz="900" b="1">
                <a:latin typeface="Courier New" charset="0"/>
              </a:rPr>
              <a:t>  2 12.87.94.9 [AS 7018] 8 msec 8 msec 4 msec</a:t>
            </a:r>
          </a:p>
          <a:p>
            <a:pPr>
              <a:defRPr/>
            </a:pPr>
            <a:r>
              <a:rPr lang="en-US" sz="900" b="1">
                <a:latin typeface="Courier New" charset="0"/>
              </a:rPr>
              <a:t>  3 tbr1.cgcil.ip.att.net (12.122.99.38) [AS 7018] 8 msec 8 msec 8 msec</a:t>
            </a:r>
          </a:p>
          <a:p>
            <a:pPr>
              <a:defRPr/>
            </a:pPr>
            <a:r>
              <a:rPr lang="en-US" sz="900" b="1">
                <a:latin typeface="Courier New" charset="0"/>
              </a:rPr>
              <a:t>  4 12.122.99.17 [AS 7018] 8 msec 4 msec 8 msec</a:t>
            </a:r>
          </a:p>
          <a:p>
            <a:pPr>
              <a:defRPr/>
            </a:pPr>
            <a:r>
              <a:rPr lang="en-US" sz="900" b="1">
                <a:latin typeface="Courier New" charset="0"/>
              </a:rPr>
              <a:t>  5 12.86.156.10 [AS 7018] 12 msec 8 msec 4 msec</a:t>
            </a:r>
          </a:p>
          <a:p>
            <a:pPr>
              <a:defRPr/>
            </a:pPr>
            <a:r>
              <a:rPr lang="en-US" sz="900" b="1">
                <a:latin typeface="Courier New" charset="0"/>
              </a:rPr>
              <a:t>  6 tge1-3.fr4.sjc.llnw.net (69.28.171.66) [AS 22822] 68 msec 56 msec 68 msec</a:t>
            </a:r>
          </a:p>
          <a:p>
            <a:pPr>
              <a:defRPr/>
            </a:pPr>
            <a:r>
              <a:rPr lang="en-US" sz="900" b="1">
                <a:latin typeface="Courier New" charset="0"/>
              </a:rPr>
              <a:t>  7 ve5.fr3.sjc.llnw.net (69.28.171.209) [AS 22822] 56 msec 68 msec 56 msec</a:t>
            </a:r>
          </a:p>
          <a:p>
            <a:pPr>
              <a:defRPr/>
            </a:pPr>
            <a:r>
              <a:rPr lang="en-US" sz="900" b="1">
                <a:latin typeface="Courier New" charset="0"/>
              </a:rPr>
              <a:t>  8 tge1-1.fr4.lax.llnw.net (69.28.171.117) [AS 22822] 64 msec 64 msec 72 msec</a:t>
            </a:r>
          </a:p>
          <a:p>
            <a:pPr>
              <a:defRPr/>
            </a:pPr>
            <a:r>
              <a:rPr lang="en-US" sz="900" b="1">
                <a:latin typeface="Courier New" charset="0"/>
              </a:rPr>
              <a:t>  9 tge2-4.fr3.las.llnw.net (69.28.172.85) [AS 22822] 68 msec 72 msec 72 msec</a:t>
            </a:r>
          </a:p>
          <a:p>
            <a:pPr>
              <a:defRPr/>
            </a:pPr>
            <a:r>
              <a:rPr lang="en-US" sz="900" b="1">
                <a:latin typeface="Courier New" charset="0"/>
              </a:rPr>
              <a:t> 10 switch.ge3-1.fr3.las.llnw.net (208.111.176.2) [AS 22822] 60 msec 60 msec 60 msec</a:t>
            </a:r>
          </a:p>
          <a:p>
            <a:pPr>
              <a:defRPr/>
            </a:pPr>
            <a:r>
              <a:rPr lang="en-US" sz="900" b="1">
                <a:latin typeface="Courier New" charset="0"/>
              </a:rPr>
              <a:t> 11 gig5-1.esw03.las.switchcommgroup.com (66.209.64.186) [AS 23005] 60 msec 60 msec 60 msec</a:t>
            </a:r>
          </a:p>
          <a:p>
            <a:pPr>
              <a:defRPr/>
            </a:pPr>
            <a:r>
              <a:rPr lang="en-US" sz="900" b="1">
                <a:latin typeface="Courier New" charset="0"/>
              </a:rPr>
              <a:t> 12 66.209.64.85 [AS 23005] 64 msec 60 msec 60 msec</a:t>
            </a:r>
          </a:p>
          <a:p>
            <a:pPr>
              <a:defRPr/>
            </a:pPr>
            <a:r>
              <a:rPr lang="en-US" sz="900" b="1">
                <a:latin typeface="Courier New" charset="0"/>
              </a:rPr>
              <a:t> 13 gig0-2.esw07.las.switchcommgroup.com (66.209.64.178) [AS 23005] 60 msec 64 msec 60 msec</a:t>
            </a:r>
          </a:p>
          <a:p>
            <a:pPr>
              <a:defRPr/>
            </a:pPr>
            <a:r>
              <a:rPr lang="en-US" sz="900" b="1">
                <a:latin typeface="Courier New" charset="0"/>
              </a:rPr>
              <a:t> 14 acs-wireless.demarc.switchcommgroup.com (66.209.64.70) [AS 23005] 60 msec 60 msec 60 msec</a:t>
            </a:r>
          </a:p>
        </p:txBody>
      </p:sp>
    </p:spTree>
    <p:extLst>
      <p:ext uri="{BB962C8B-B14F-4D97-AF65-F5344CB8AC3E}">
        <p14:creationId xmlns:p14="http://schemas.microsoft.com/office/powerpoint/2010/main" val="132499242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700">
                <a:cs typeface="+mj-cs"/>
              </a:rPr>
              <a:t>Control Plane Security: Authentication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>
                <a:cs typeface="+mn-cs"/>
              </a:rPr>
              <a:t>Session Authentication/Integrity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Who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on the other end of that BGP session?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Are the routing messages correct?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cs typeface="+mn-cs"/>
              </a:rPr>
              <a:t>Path Authentication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Is the AS path correct?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cs typeface="+mn-cs"/>
              </a:rPr>
              <a:t>Origin Authentication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Does the prefix of the route correspond to the AS that actually owns that prefix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24F3C-2FEC-B945-834E-EFCCAAEFA7E1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26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610791" eaLnBrk="1" hangingPunct="1">
              <a:defRPr/>
            </a:pPr>
            <a:r>
              <a:rPr lang="en-US">
                <a:cs typeface="+mj-cs"/>
              </a:rPr>
              <a:t>Session Authentication: TCP MD5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3600450"/>
            <a:ext cx="6400800" cy="1200150"/>
          </a:xfrm>
        </p:spPr>
        <p:txBody>
          <a:bodyPr/>
          <a:lstStyle/>
          <a:p>
            <a:pPr marL="216694" indent="-216694" defTabSz="610791" eaLnBrk="1" hangingPunct="1">
              <a:lnSpc>
                <a:spcPct val="85000"/>
              </a:lnSpc>
              <a:defRPr/>
            </a:pPr>
            <a:r>
              <a:rPr lang="en-US" sz="1800">
                <a:cs typeface="+mn-cs"/>
              </a:rPr>
              <a:t>Authenticate packets received from a peer using TCP MD5.</a:t>
            </a:r>
          </a:p>
          <a:p>
            <a:pPr marL="216694" indent="-216694" defTabSz="610791" eaLnBrk="1" hangingPunct="1">
              <a:lnSpc>
                <a:spcPct val="85000"/>
              </a:lnSpc>
              <a:defRPr/>
            </a:pPr>
            <a:r>
              <a:rPr lang="en-US" sz="1800" b="1">
                <a:solidFill>
                  <a:srgbClr val="FF3300"/>
                </a:solidFill>
                <a:cs typeface="+mn-cs"/>
              </a:rPr>
              <a:t>Key distribution:</a:t>
            </a:r>
            <a:r>
              <a:rPr lang="en-US" sz="1800">
                <a:cs typeface="+mn-cs"/>
              </a:rPr>
              <a:t> manual.</a:t>
            </a:r>
          </a:p>
          <a:p>
            <a:pPr marL="216694" indent="-216694" defTabSz="610791" eaLnBrk="1" hangingPunct="1">
              <a:lnSpc>
                <a:spcPct val="85000"/>
              </a:lnSpc>
              <a:defRPr/>
            </a:pPr>
            <a:r>
              <a:rPr lang="en-US" sz="1800" b="1">
                <a:solidFill>
                  <a:srgbClr val="FF3300"/>
                </a:solidFill>
                <a:cs typeface="+mn-cs"/>
              </a:rPr>
              <a:t>Key rollover:</a:t>
            </a:r>
            <a:r>
              <a:rPr lang="en-US" sz="1800">
                <a:cs typeface="+mn-cs"/>
              </a:rPr>
              <a:t> vendor-dependent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E65BB-8764-A343-9BE2-74851241AA28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2309" name="Cloud"/>
          <p:cNvSpPr>
            <a:spLocks noChangeAspect="1" noEditPoints="1" noChangeArrowheads="1"/>
          </p:cNvSpPr>
          <p:nvPr/>
        </p:nvSpPr>
        <p:spPr bwMode="auto">
          <a:xfrm>
            <a:off x="4857750" y="1943100"/>
            <a:ext cx="1543050" cy="6572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310" name="Cloud"/>
          <p:cNvSpPr>
            <a:spLocks noChangeAspect="1" noEditPoints="1" noChangeArrowheads="1"/>
          </p:cNvSpPr>
          <p:nvPr/>
        </p:nvSpPr>
        <p:spPr bwMode="auto">
          <a:xfrm>
            <a:off x="2171700" y="1971675"/>
            <a:ext cx="1543050" cy="6572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3258741" y="2287191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>
              <a:defRPr/>
            </a:pPr>
            <a:endParaRPr lang="en-US" sz="1350"/>
          </a:p>
        </p:txBody>
      </p:sp>
      <p:sp>
        <p:nvSpPr>
          <p:cNvPr id="12312" name="Freeform 24"/>
          <p:cNvSpPr>
            <a:spLocks/>
          </p:cNvSpPr>
          <p:nvPr/>
        </p:nvSpPr>
        <p:spPr bwMode="auto">
          <a:xfrm>
            <a:off x="3600450" y="2368154"/>
            <a:ext cx="1428750" cy="114300"/>
          </a:xfrm>
          <a:custGeom>
            <a:avLst/>
            <a:gdLst>
              <a:gd name="T0" fmla="*/ 0 w 1056"/>
              <a:gd name="T1" fmla="*/ 0 h 96"/>
              <a:gd name="T2" fmla="*/ 576 w 1056"/>
              <a:gd name="T3" fmla="*/ 96 h 96"/>
              <a:gd name="T4" fmla="*/ 1056 w 1056"/>
              <a:gd name="T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96">
                <a:moveTo>
                  <a:pt x="0" y="0"/>
                </a:moveTo>
                <a:cubicBezTo>
                  <a:pt x="200" y="48"/>
                  <a:pt x="400" y="96"/>
                  <a:pt x="576" y="96"/>
                </a:cubicBezTo>
                <a:cubicBezTo>
                  <a:pt x="752" y="96"/>
                  <a:pt x="904" y="48"/>
                  <a:pt x="1056" y="0"/>
                </a:cubicBez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>
              <a:defRPr/>
            </a:pPr>
            <a:endParaRPr lang="en-US" sz="1350"/>
          </a:p>
        </p:txBody>
      </p:sp>
      <p:sp>
        <p:nvSpPr>
          <p:cNvPr id="12314" name="Oval 26"/>
          <p:cNvSpPr>
            <a:spLocks noChangeArrowheads="1"/>
          </p:cNvSpPr>
          <p:nvPr/>
        </p:nvSpPr>
        <p:spPr bwMode="auto">
          <a:xfrm>
            <a:off x="3005138" y="2139554"/>
            <a:ext cx="285750" cy="285750"/>
          </a:xfrm>
          <a:prstGeom prst="ellipse">
            <a:avLst/>
          </a:prstGeom>
          <a:solidFill>
            <a:srgbClr val="F6F2A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2315" name="Oval 27"/>
          <p:cNvSpPr>
            <a:spLocks noChangeArrowheads="1"/>
          </p:cNvSpPr>
          <p:nvPr/>
        </p:nvSpPr>
        <p:spPr bwMode="auto">
          <a:xfrm>
            <a:off x="5062538" y="2139554"/>
            <a:ext cx="285750" cy="285750"/>
          </a:xfrm>
          <a:prstGeom prst="ellipse">
            <a:avLst/>
          </a:prstGeom>
          <a:solidFill>
            <a:srgbClr val="F6F2A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762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4" grpId="0" animBg="1"/>
      <p:bldP spid="123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610791" eaLnBrk="1" hangingPunct="1">
              <a:defRPr/>
            </a:pPr>
            <a:r>
              <a:rPr lang="en-US">
                <a:cs typeface="+mj-cs"/>
              </a:rPr>
              <a:t>Session Authentication: TTL Hack</a:t>
            </a:r>
          </a:p>
        </p:txBody>
      </p:sp>
      <p:sp>
        <p:nvSpPr>
          <p:cNvPr id="18463" name="Rectangle 31"/>
          <p:cNvSpPr>
            <a:spLocks noGrp="1" noChangeArrowheads="1"/>
          </p:cNvSpPr>
          <p:nvPr>
            <p:ph idx="1"/>
          </p:nvPr>
        </p:nvSpPr>
        <p:spPr>
          <a:xfrm>
            <a:off x="1485900" y="1200150"/>
            <a:ext cx="6172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b="1">
                <a:solidFill>
                  <a:srgbClr val="FF3300"/>
                </a:solidFill>
                <a:cs typeface="+mn-cs"/>
              </a:rPr>
              <a:t>Insight:</a:t>
            </a:r>
            <a:r>
              <a:rPr lang="en-US" sz="1800">
                <a:cs typeface="+mn-cs"/>
              </a:rPr>
              <a:t> Most eBGP sessions are only a single hop; attackers typically are remote</a:t>
            </a:r>
          </a:p>
          <a:p>
            <a:pPr eaLnBrk="1" hangingPunct="1">
              <a:defRPr/>
            </a:pPr>
            <a:r>
              <a:rPr lang="en-US" sz="1800">
                <a:cs typeface="+mn-cs"/>
              </a:rPr>
              <a:t>Remote packet injection can</a:t>
            </a:r>
            <a:r>
              <a:rPr lang="ja-JP" altLang="en-US" sz="1800">
                <a:latin typeface="Arial"/>
                <a:cs typeface="+mn-cs"/>
              </a:rPr>
              <a:t>’</a:t>
            </a:r>
            <a:r>
              <a:rPr lang="en-US" sz="1800">
                <a:cs typeface="+mn-cs"/>
              </a:rPr>
              <a:t>t have a TTL &gt;= 254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12961-5BA6-7241-9FF9-D943D8D99EFF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8465" name="Cloud"/>
          <p:cNvSpPr>
            <a:spLocks noChangeAspect="1" noEditPoints="1" noChangeArrowheads="1"/>
          </p:cNvSpPr>
          <p:nvPr/>
        </p:nvSpPr>
        <p:spPr bwMode="auto">
          <a:xfrm>
            <a:off x="5086350" y="3804047"/>
            <a:ext cx="1543050" cy="6572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8464" name="Cloud"/>
          <p:cNvSpPr>
            <a:spLocks noChangeAspect="1" noEditPoints="1" noChangeArrowheads="1"/>
          </p:cNvSpPr>
          <p:nvPr/>
        </p:nvSpPr>
        <p:spPr bwMode="auto">
          <a:xfrm>
            <a:off x="2400300" y="3832622"/>
            <a:ext cx="1543050" cy="6572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3487341" y="4148138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>
              <a:defRPr/>
            </a:pPr>
            <a:endParaRPr lang="en-US" sz="1350"/>
          </a:p>
        </p:txBody>
      </p:sp>
      <p:sp>
        <p:nvSpPr>
          <p:cNvPr id="18453" name="Freeform 21"/>
          <p:cNvSpPr>
            <a:spLocks/>
          </p:cNvSpPr>
          <p:nvPr/>
        </p:nvSpPr>
        <p:spPr bwMode="auto">
          <a:xfrm>
            <a:off x="3829050" y="4229100"/>
            <a:ext cx="1428750" cy="114300"/>
          </a:xfrm>
          <a:custGeom>
            <a:avLst/>
            <a:gdLst>
              <a:gd name="T0" fmla="*/ 0 w 1056"/>
              <a:gd name="T1" fmla="*/ 0 h 96"/>
              <a:gd name="T2" fmla="*/ 576 w 1056"/>
              <a:gd name="T3" fmla="*/ 96 h 96"/>
              <a:gd name="T4" fmla="*/ 1056 w 1056"/>
              <a:gd name="T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96">
                <a:moveTo>
                  <a:pt x="0" y="0"/>
                </a:moveTo>
                <a:cubicBezTo>
                  <a:pt x="200" y="48"/>
                  <a:pt x="400" y="96"/>
                  <a:pt x="576" y="96"/>
                </a:cubicBezTo>
                <a:cubicBezTo>
                  <a:pt x="752" y="96"/>
                  <a:pt x="904" y="48"/>
                  <a:pt x="1056" y="0"/>
                </a:cubicBezTo>
              </a:path>
            </a:pathLst>
          </a:custGeom>
          <a:noFill/>
          <a:ln w="28575" cap="rnd" cmpd="sng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>
              <a:defRPr/>
            </a:pPr>
            <a:endParaRPr lang="en-US" sz="1350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4286251" y="4457700"/>
            <a:ext cx="581891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eBGP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862638" y="2514600"/>
            <a:ext cx="1293624" cy="67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Transmits all</a:t>
            </a:r>
          </a:p>
          <a:p>
            <a:pPr eaLnBrk="0" hangingPunct="0">
              <a:defRPr/>
            </a:pPr>
            <a:r>
              <a:rPr lang="en-US" sz="1350" b="1"/>
              <a:t>packets with a</a:t>
            </a:r>
          </a:p>
          <a:p>
            <a:pPr eaLnBrk="0" hangingPunct="0">
              <a:defRPr/>
            </a:pPr>
            <a:r>
              <a:rPr lang="en-US" sz="1350" b="1"/>
              <a:t>TTL of 255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205037" y="2628900"/>
            <a:ext cx="1704057" cy="67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Doesn</a:t>
            </a:r>
            <a:r>
              <a:rPr lang="ja-JP" altLang="en-US" sz="1350" b="1">
                <a:latin typeface="Arial"/>
              </a:rPr>
              <a:t>’</a:t>
            </a:r>
            <a:r>
              <a:rPr lang="en-US" sz="1350" b="1"/>
              <a:t>t accept</a:t>
            </a:r>
          </a:p>
          <a:p>
            <a:pPr eaLnBrk="0" hangingPunct="0">
              <a:defRPr/>
            </a:pPr>
            <a:r>
              <a:rPr lang="en-US" sz="1350" b="1"/>
              <a:t>packets with a TTL </a:t>
            </a:r>
          </a:p>
          <a:p>
            <a:pPr eaLnBrk="0" hangingPunct="0">
              <a:defRPr/>
            </a:pPr>
            <a:r>
              <a:rPr lang="en-US" sz="1350" b="1"/>
              <a:t>lower than 254</a:t>
            </a:r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 flipH="1">
            <a:off x="5493544" y="2971800"/>
            <a:ext cx="311944" cy="85725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>
              <a:defRPr/>
            </a:pPr>
            <a:endParaRPr lang="en-US" sz="1350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3119437" y="3257550"/>
            <a:ext cx="319088" cy="5715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>
              <a:defRPr/>
            </a:pPr>
            <a:endParaRPr lang="en-US" sz="1350"/>
          </a:p>
        </p:txBody>
      </p:sp>
      <p:sp>
        <p:nvSpPr>
          <p:cNvPr id="18461" name="Oval 29"/>
          <p:cNvSpPr>
            <a:spLocks noChangeArrowheads="1"/>
          </p:cNvSpPr>
          <p:nvPr/>
        </p:nvSpPr>
        <p:spPr bwMode="auto">
          <a:xfrm>
            <a:off x="3233738" y="4000500"/>
            <a:ext cx="285750" cy="285750"/>
          </a:xfrm>
          <a:prstGeom prst="ellipse">
            <a:avLst/>
          </a:prstGeom>
          <a:solidFill>
            <a:srgbClr val="F6F2A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462" name="Oval 30"/>
          <p:cNvSpPr>
            <a:spLocks noChangeArrowheads="1"/>
          </p:cNvSpPr>
          <p:nvPr/>
        </p:nvSpPr>
        <p:spPr bwMode="auto">
          <a:xfrm>
            <a:off x="5291138" y="4000500"/>
            <a:ext cx="285750" cy="285750"/>
          </a:xfrm>
          <a:prstGeom prst="ellipse">
            <a:avLst/>
          </a:prstGeom>
          <a:solidFill>
            <a:srgbClr val="F6F2A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03108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4" grpId="0"/>
      <p:bldP spid="18455" grpId="0"/>
      <p:bldP spid="18456" grpId="0"/>
      <p:bldP spid="18461" grpId="0" animBg="1"/>
      <p:bldP spid="184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700">
                <a:cs typeface="+mj-cs"/>
              </a:rPr>
              <a:t>Proposals for Control Plane Security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cs typeface="+mn-cs"/>
              </a:rPr>
              <a:t>S-BGP: </a:t>
            </a:r>
            <a:r>
              <a:rPr lang="en-US">
                <a:cs typeface="+mn-cs"/>
              </a:rPr>
              <a:t>Secure BGP</a:t>
            </a:r>
            <a:r>
              <a:rPr lang="en-US" i="1">
                <a:cs typeface="+mn-cs"/>
              </a:rPr>
              <a:t> </a:t>
            </a:r>
          </a:p>
          <a:p>
            <a:pPr lvl="1" eaLnBrk="1" hangingPunct="1">
              <a:defRPr/>
            </a:pPr>
            <a:r>
              <a:rPr lang="en-US"/>
              <a:t>PKI-based</a:t>
            </a:r>
          </a:p>
          <a:p>
            <a:pPr lvl="1" eaLnBrk="1" hangingPunct="1">
              <a:defRPr/>
            </a:pPr>
            <a:r>
              <a:rPr lang="en-US"/>
              <a:t>Signatures on every element of the path</a:t>
            </a:r>
          </a:p>
          <a:p>
            <a:pPr lvl="1"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 b="1">
                <a:cs typeface="+mn-cs"/>
              </a:rPr>
              <a:t>soBGP: </a:t>
            </a:r>
            <a:r>
              <a:rPr lang="ja-JP" altLang="en-US">
                <a:latin typeface="Arial"/>
                <a:cs typeface="+mn-cs"/>
              </a:rPr>
              <a:t>“</a:t>
            </a:r>
            <a:r>
              <a:rPr lang="en-US">
                <a:cs typeface="+mn-cs"/>
              </a:rPr>
              <a:t>Secure Origin</a:t>
            </a:r>
            <a:r>
              <a:rPr lang="ja-JP" altLang="en-US">
                <a:latin typeface="Arial"/>
                <a:cs typeface="+mn-cs"/>
              </a:rPr>
              <a:t>”</a:t>
            </a:r>
            <a:r>
              <a:rPr lang="en-US">
                <a:cs typeface="+mn-cs"/>
              </a:rPr>
              <a:t> BGP</a:t>
            </a:r>
          </a:p>
          <a:p>
            <a:pPr lvl="1" eaLnBrk="1" hangingPunct="1">
              <a:defRPr/>
            </a:pPr>
            <a:r>
              <a:rPr lang="en-US"/>
              <a:t>Use PKI only for </a:t>
            </a:r>
            <a:r>
              <a:rPr lang="en-US" i="1"/>
              <a:t>origin authentication</a:t>
            </a:r>
          </a:p>
          <a:p>
            <a:pPr lvl="1" eaLnBrk="1" hangingPunct="1">
              <a:defRPr/>
            </a:pPr>
            <a:r>
              <a:rPr lang="en-US"/>
              <a:t>Topology database for </a:t>
            </a:r>
            <a:r>
              <a:rPr lang="en-US" i="1"/>
              <a:t>path authentication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F6C044-49FB-E741-8C2F-983AF38EA518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0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S-BGP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500" b="1" dirty="0">
                <a:solidFill>
                  <a:srgbClr val="FF3300"/>
                </a:solidFill>
                <a:cs typeface="+mn-cs"/>
              </a:rPr>
              <a:t>Address-based PKI:</a:t>
            </a:r>
            <a:r>
              <a:rPr lang="en-US" sz="1500" dirty="0">
                <a:cs typeface="+mn-cs"/>
              </a:rPr>
              <a:t> validate signatures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350" dirty="0"/>
              <a:t>Authentication of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350" dirty="0"/>
              <a:t>ownership for IP address blocks,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350" dirty="0"/>
              <a:t>AS number,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350" dirty="0"/>
              <a:t>an AS's identity, and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350" dirty="0"/>
              <a:t>a BGP router's identity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sz="135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350" dirty="0"/>
              <a:t>Use existing infrastructure (Internet registries etc.)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350" dirty="0"/>
              <a:t>Routing origination is digitally signed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350" dirty="0"/>
              <a:t>BGP updates are digitally signed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500" dirty="0">
                <a:cs typeface="+mn-cs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500" b="1" dirty="0">
                <a:solidFill>
                  <a:srgbClr val="FF3300"/>
                </a:solidFill>
                <a:cs typeface="+mn-cs"/>
              </a:rPr>
              <a:t>Route attestations:</a:t>
            </a:r>
            <a:r>
              <a:rPr lang="en-US" sz="1500" b="1" dirty="0">
                <a:cs typeface="+mn-cs"/>
              </a:rPr>
              <a:t> </a:t>
            </a:r>
            <a:r>
              <a:rPr lang="en-US" sz="1500" dirty="0">
                <a:cs typeface="+mn-cs"/>
              </a:rPr>
              <a:t>A new, optional, BGP transitive path attribute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350" dirty="0"/>
              <a:t> carries digital signatures covering the routing information in updates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5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713069-EFD4-8347-B429-386BA53D101A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6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Attestations: Update Format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1485900" y="4035028"/>
            <a:ext cx="6172200" cy="47982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Address attestation is usually omitted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B11CF-BDFC-584F-BC55-6C537FEB55F6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371600" y="3429000"/>
            <a:ext cx="3771900" cy="342900"/>
          </a:xfrm>
          <a:prstGeom prst="rect">
            <a:avLst/>
          </a:prstGeom>
          <a:solidFill>
            <a:srgbClr val="EDC1B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en-US">
                <a:latin typeface="Times New Roman" charset="0"/>
              </a:rPr>
              <a:t>Owning Org, NLRI, first Hop AS, SIG 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371600" y="1885950"/>
            <a:ext cx="4800600" cy="342900"/>
          </a:xfrm>
          <a:prstGeom prst="rect">
            <a:avLst/>
          </a:prstGeom>
          <a:solidFill>
            <a:srgbClr val="F6F2A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en-US">
                <a:latin typeface="Times New Roman" charset="0"/>
              </a:rPr>
              <a:t>Issuer, Cert ID, Validity, Subject, Path, NLRI, SIG 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1714500" y="1028700"/>
            <a:ext cx="565785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charset="0"/>
              </a:rPr>
              <a:t>BGP Hdr: Withdrawn NLRI, Path Attributes, Dest. NLRI </a:t>
            </a:r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 flipH="1">
            <a:off x="1371600" y="1371600"/>
            <a:ext cx="320040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6000750" y="1371600"/>
            <a:ext cx="17145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1371600" y="2400300"/>
            <a:ext cx="4800600" cy="342900"/>
          </a:xfrm>
          <a:prstGeom prst="rect">
            <a:avLst/>
          </a:prstGeom>
          <a:solidFill>
            <a:srgbClr val="F6F2A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en-US">
                <a:latin typeface="Times New Roman" charset="0"/>
              </a:rPr>
              <a:t>Issuer, Cert ID, Validity, Subject, Path, NLRI, SIG </a:t>
            </a: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1371600" y="2914650"/>
            <a:ext cx="4800600" cy="342900"/>
          </a:xfrm>
          <a:prstGeom prst="rect">
            <a:avLst/>
          </a:prstGeom>
          <a:solidFill>
            <a:srgbClr val="F6F2A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en-US">
                <a:latin typeface="Times New Roman" charset="0"/>
              </a:rPr>
              <a:t>Issuer, Cert ID, Validity, Subject, Path, NLRI, SIG </a:t>
            </a:r>
          </a:p>
        </p:txBody>
      </p:sp>
      <p:sp>
        <p:nvSpPr>
          <p:cNvPr id="68620" name="AutoShape 12"/>
          <p:cNvSpPr>
            <a:spLocks/>
          </p:cNvSpPr>
          <p:nvPr/>
        </p:nvSpPr>
        <p:spPr bwMode="auto">
          <a:xfrm>
            <a:off x="6172200" y="1828800"/>
            <a:ext cx="285750" cy="1543050"/>
          </a:xfrm>
          <a:prstGeom prst="rightBrace">
            <a:avLst>
              <a:gd name="adj1" fmla="val 4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6457950" y="2319338"/>
            <a:ext cx="1314450" cy="507831"/>
          </a:xfrm>
          <a:prstGeom prst="rect">
            <a:avLst/>
          </a:prstGeom>
          <a:solidFill>
            <a:srgbClr val="F6F2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b="1">
                <a:solidFill>
                  <a:srgbClr val="FF3300"/>
                </a:solidFill>
              </a:rPr>
              <a:t>Route</a:t>
            </a:r>
            <a:br>
              <a:rPr lang="en-US" sz="1350" b="1">
                <a:solidFill>
                  <a:srgbClr val="FF3300"/>
                </a:solidFill>
              </a:rPr>
            </a:br>
            <a:r>
              <a:rPr lang="en-US" sz="1350" b="1">
                <a:solidFill>
                  <a:srgbClr val="FF3300"/>
                </a:solidFill>
              </a:rPr>
              <a:t>Attestations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6457950" y="3429001"/>
            <a:ext cx="1143000" cy="507831"/>
          </a:xfrm>
          <a:prstGeom prst="rect">
            <a:avLst/>
          </a:prstGeom>
          <a:solidFill>
            <a:srgbClr val="F6F2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b="1">
                <a:solidFill>
                  <a:srgbClr val="FF3300"/>
                </a:solidFill>
              </a:rPr>
              <a:t>Address Attestation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1657350" y="4731544"/>
            <a:ext cx="5314950" cy="3231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500" b="1">
                <a:solidFill>
                  <a:srgbClr val="FF3300"/>
                </a:solidFill>
              </a:rPr>
              <a:t>Question:</a:t>
            </a:r>
            <a:r>
              <a:rPr lang="en-US" sz="1500" b="1"/>
              <a:t> Why are there multiple route attestations?</a:t>
            </a:r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 flipH="1">
            <a:off x="5257800" y="36576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9799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Attestation Format: More Details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FF3300"/>
                </a:solidFill>
                <a:cs typeface="+mn-cs"/>
              </a:rPr>
              <a:t>Issuer:</a:t>
            </a:r>
            <a:r>
              <a:rPr lang="en-US">
                <a:cs typeface="+mn-cs"/>
              </a:rPr>
              <a:t> an AS</a:t>
            </a:r>
          </a:p>
          <a:p>
            <a:pPr eaLnBrk="1" hangingPunct="1">
              <a:defRPr/>
            </a:pPr>
            <a:endParaRPr lang="en-US" b="1">
              <a:solidFill>
                <a:srgbClr val="FF3300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b="1">
                <a:solidFill>
                  <a:srgbClr val="FF3300"/>
                </a:solidFill>
                <a:cs typeface="+mn-cs"/>
              </a:rPr>
              <a:t>Certificate ID:</a:t>
            </a:r>
            <a:r>
              <a:rPr lang="en-US">
                <a:solidFill>
                  <a:srgbClr val="FF3300"/>
                </a:solidFill>
                <a:cs typeface="+mn-cs"/>
              </a:rPr>
              <a:t> </a:t>
            </a:r>
            <a:r>
              <a:rPr lang="en-US">
                <a:cs typeface="+mn-cs"/>
              </a:rPr>
              <a:t>for joining with certificate information received from third party</a:t>
            </a:r>
          </a:p>
          <a:p>
            <a:pPr eaLnBrk="1" hangingPunct="1">
              <a:defRPr/>
            </a:pPr>
            <a:endParaRPr lang="en-US" b="1">
              <a:solidFill>
                <a:srgbClr val="FF3300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>
                <a:cs typeface="+mn-cs"/>
              </a:rPr>
              <a:t>AS Path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r>
              <a:rPr lang="en-US" b="1">
                <a:solidFill>
                  <a:srgbClr val="FF3300"/>
                </a:solidFill>
                <a:cs typeface="+mn-cs"/>
              </a:rPr>
              <a:t>Validity: </a:t>
            </a:r>
            <a:r>
              <a:rPr lang="en-US">
                <a:cs typeface="+mn-cs"/>
              </a:rPr>
              <a:t>how long is this routing update good?</a:t>
            </a:r>
            <a:endParaRPr lang="en-US" b="1">
              <a:solidFill>
                <a:srgbClr val="FF3300"/>
              </a:solidFill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A80B3-5870-D44D-926C-8D18C118F996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1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Attacks on Routing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485900" y="1200150"/>
            <a:ext cx="6172200" cy="348615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en-US" b="1">
                <a:solidFill>
                  <a:srgbClr val="FF3300"/>
                </a:solidFill>
                <a:cs typeface="+mn-cs"/>
              </a:rPr>
              <a:t>How these attacks can happen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Compromised routers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Unscrupulous ISPs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Configuration error</a:t>
            </a:r>
          </a:p>
          <a:p>
            <a:pPr eaLnBrk="1" hangingPunct="1">
              <a:buFontTx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b="1">
                <a:solidFill>
                  <a:srgbClr val="FF3300"/>
                </a:solidFill>
                <a:cs typeface="+mn-cs"/>
              </a:rPr>
              <a:t>Problems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Bogus origination of routes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Bogus modification of routes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F828E6-72C6-A24D-B6A4-387458434E9E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10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Reducing Message Overhead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485900" y="1234678"/>
            <a:ext cx="6172200" cy="3394472"/>
          </a:xfrm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FF3300"/>
                </a:solidFill>
                <a:cs typeface="+mn-cs"/>
              </a:rPr>
              <a:t>Problem:</a:t>
            </a:r>
            <a:r>
              <a:rPr lang="en-US">
                <a:cs typeface="+mn-cs"/>
              </a:rPr>
              <a:t> How to distribute certificates, revocation lists, address attestations?</a:t>
            </a:r>
          </a:p>
          <a:p>
            <a:pPr lvl="1" eaLnBrk="1" hangingPunct="1">
              <a:defRPr/>
            </a:pPr>
            <a:r>
              <a:rPr lang="en-US" b="1" i="1"/>
              <a:t>Note: </a:t>
            </a:r>
            <a:r>
              <a:rPr lang="en-US"/>
              <a:t>This data is quite redundant across updates</a:t>
            </a:r>
          </a:p>
          <a:p>
            <a:pPr lvl="1"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 b="1">
                <a:solidFill>
                  <a:srgbClr val="FF3300"/>
                </a:solidFill>
                <a:cs typeface="+mn-cs"/>
              </a:rPr>
              <a:t>Solution: </a:t>
            </a:r>
            <a:r>
              <a:rPr lang="en-US">
                <a:cs typeface="+mn-cs"/>
              </a:rPr>
              <a:t>use servers for these data items</a:t>
            </a:r>
          </a:p>
          <a:p>
            <a:pPr lvl="1" eaLnBrk="1" hangingPunct="1">
              <a:defRPr/>
            </a:pPr>
            <a:r>
              <a:rPr lang="en-US"/>
              <a:t>replicate for redundancy &amp; scalability </a:t>
            </a:r>
          </a:p>
          <a:p>
            <a:pPr lvl="1" eaLnBrk="1" hangingPunct="1">
              <a:defRPr/>
            </a:pPr>
            <a:r>
              <a:rPr lang="en-US"/>
              <a:t>locate at NAPs for direct (non-routed) access </a:t>
            </a:r>
          </a:p>
          <a:p>
            <a:pPr lvl="1" eaLnBrk="1" hangingPunct="1">
              <a:defRPr/>
            </a:pPr>
            <a:r>
              <a:rPr lang="en-US"/>
              <a:t>download options:</a:t>
            </a:r>
          </a:p>
          <a:p>
            <a:pPr lvl="2" eaLnBrk="1" hangingPunct="1">
              <a:defRPr/>
            </a:pPr>
            <a:r>
              <a:rPr lang="en-US"/>
              <a:t>whole certificate/AA/CRL databases</a:t>
            </a:r>
          </a:p>
          <a:p>
            <a:pPr lvl="2" eaLnBrk="1" hangingPunct="1">
              <a:defRPr/>
            </a:pPr>
            <a:r>
              <a:rPr lang="en-US"/>
              <a:t>queries for specific certificates/AAs/CRLs</a:t>
            </a:r>
            <a:endParaRPr lang="en-US" b="1">
              <a:solidFill>
                <a:srgbClr val="FF3300"/>
              </a:solidFill>
            </a:endParaRPr>
          </a:p>
          <a:p>
            <a:pPr lvl="1" eaLnBrk="1" hangingPunct="1">
              <a:defRPr/>
            </a:pPr>
            <a:endParaRPr lang="en-US">
              <a:solidFill>
                <a:srgbClr val="FF3300"/>
              </a:solidFill>
            </a:endParaRPr>
          </a:p>
          <a:p>
            <a:pPr eaLnBrk="1" hangingPunct="1">
              <a:defRPr/>
            </a:pPr>
            <a:endParaRPr lang="en-US" b="1" i="1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2742FD-FA8A-BE4C-B9AC-97D46D186964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2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S-BGP Optimizations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1314450" y="1200151"/>
            <a:ext cx="6515100" cy="339447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Handling peak loads (</a:t>
            </a:r>
            <a:r>
              <a:rPr lang="en-US" i="1">
                <a:cs typeface="+mn-cs"/>
              </a:rPr>
              <a:t>e.g.,</a:t>
            </a:r>
            <a:r>
              <a:rPr lang="en-US">
                <a:cs typeface="+mn-cs"/>
              </a:rPr>
              <a:t> BGP session reset)</a:t>
            </a:r>
          </a:p>
          <a:p>
            <a:pPr lvl="1" eaLnBrk="1" hangingPunct="1">
              <a:defRPr/>
            </a:pPr>
            <a:r>
              <a:rPr lang="en-US"/>
              <a:t>Extra CPUs</a:t>
            </a:r>
          </a:p>
          <a:p>
            <a:pPr lvl="1" eaLnBrk="1" hangingPunct="1">
              <a:defRPr/>
            </a:pPr>
            <a:r>
              <a:rPr lang="en-US"/>
              <a:t>Deferred verification</a:t>
            </a:r>
          </a:p>
          <a:p>
            <a:pPr lvl="1" eaLnBrk="1" hangingPunct="1">
              <a:defRPr/>
            </a:pPr>
            <a:r>
              <a:rPr lang="en-US"/>
              <a:t>Background verification of alternate routes</a:t>
            </a:r>
          </a:p>
          <a:p>
            <a:pPr lvl="1"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 b="1">
                <a:solidFill>
                  <a:srgbClr val="FF3300"/>
                </a:solidFill>
                <a:cs typeface="+mn-cs"/>
              </a:rPr>
              <a:t>Observation:</a:t>
            </a:r>
            <a:r>
              <a:rPr lang="en-US">
                <a:cs typeface="+mn-cs"/>
              </a:rPr>
              <a:t> Most updates caused by </a:t>
            </a:r>
            <a:r>
              <a:rPr lang="ja-JP" altLang="en-US">
                <a:latin typeface="Arial"/>
                <a:cs typeface="+mn-cs"/>
              </a:rPr>
              <a:t>“</a:t>
            </a:r>
            <a:r>
              <a:rPr lang="en-US">
                <a:cs typeface="+mn-cs"/>
              </a:rPr>
              <a:t>flapping</a:t>
            </a:r>
            <a:r>
              <a:rPr lang="ja-JP" altLang="en-US">
                <a:latin typeface="Arial"/>
                <a:cs typeface="+mn-cs"/>
              </a:rPr>
              <a:t>”</a:t>
            </a:r>
            <a:endParaRPr lang="en-US">
              <a:cs typeface="+mn-cs"/>
            </a:endParaRPr>
          </a:p>
          <a:p>
            <a:pPr lvl="1" eaLnBrk="1" hangingPunct="1">
              <a:defRPr/>
            </a:pPr>
            <a:r>
              <a:rPr lang="en-US"/>
              <a:t>Cache previously validated routes</a:t>
            </a:r>
          </a:p>
          <a:p>
            <a:pPr lvl="1"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02B4E-3CB2-E84D-94B8-FE32A89B89FB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8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Practical Problems with S-BGP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485900" y="1200150"/>
            <a:ext cx="6172200" cy="36004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350" b="1">
                <a:solidFill>
                  <a:srgbClr val="FF3300"/>
                </a:solidFill>
                <a:cs typeface="+mn-cs"/>
              </a:rPr>
              <a:t>Requires Public-Key Infrastructure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350" b="1">
              <a:solidFill>
                <a:srgbClr val="FF3300"/>
              </a:solidFill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350">
                <a:cs typeface="+mn-cs"/>
              </a:rPr>
              <a:t>Lots of digital signatures to calculate and verify.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200" b="1">
                <a:solidFill>
                  <a:srgbClr val="FF3300"/>
                </a:solidFill>
              </a:rPr>
              <a:t>Message overhead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200" b="1">
                <a:solidFill>
                  <a:srgbClr val="FF3300"/>
                </a:solidFill>
              </a:rPr>
              <a:t>CPU overhead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350" b="1">
              <a:solidFill>
                <a:srgbClr val="FF3300"/>
              </a:solidFill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350">
                <a:cs typeface="+mn-cs"/>
              </a:rPr>
              <a:t>Calculation expense is greatest when topology is changing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200"/>
              <a:t>Caching can help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35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350">
                <a:cs typeface="+mn-cs"/>
              </a:rPr>
              <a:t>Route </a:t>
            </a:r>
            <a:r>
              <a:rPr lang="en-US" sz="1350" b="1">
                <a:solidFill>
                  <a:srgbClr val="FF3300"/>
                </a:solidFill>
                <a:cs typeface="+mn-cs"/>
              </a:rPr>
              <a:t>aggregation</a:t>
            </a:r>
            <a:r>
              <a:rPr lang="en-US" sz="1350">
                <a:cs typeface="+mn-cs"/>
              </a:rPr>
              <a:t> is problematic (maybe that</a:t>
            </a:r>
            <a:r>
              <a:rPr lang="ja-JP" altLang="en-US" sz="1350">
                <a:latin typeface="Arial"/>
                <a:cs typeface="+mn-cs"/>
              </a:rPr>
              <a:t>’</a:t>
            </a:r>
            <a:r>
              <a:rPr lang="en-US" sz="1350">
                <a:cs typeface="+mn-cs"/>
              </a:rPr>
              <a:t>s OK)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35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350" b="1">
                <a:solidFill>
                  <a:srgbClr val="FF3300"/>
                </a:solidFill>
                <a:cs typeface="+mn-cs"/>
              </a:rPr>
              <a:t>Secure route withdrawals</a:t>
            </a:r>
            <a:r>
              <a:rPr lang="en-US" sz="1350">
                <a:cs typeface="+mn-cs"/>
              </a:rPr>
              <a:t> when link or node fails?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35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350">
                <a:cs typeface="+mn-cs"/>
              </a:rPr>
              <a:t>Address </a:t>
            </a:r>
            <a:r>
              <a:rPr lang="en-US" sz="1350" b="1">
                <a:solidFill>
                  <a:srgbClr val="FF3300"/>
                </a:solidFill>
                <a:cs typeface="+mn-cs"/>
              </a:rPr>
              <a:t>ownership data</a:t>
            </a:r>
            <a:r>
              <a:rPr lang="en-US" sz="1350">
                <a:cs typeface="+mn-cs"/>
              </a:rPr>
              <a:t> out of date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35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350" b="1">
                <a:solidFill>
                  <a:srgbClr val="FF3300"/>
                </a:solidFill>
                <a:cs typeface="+mn-cs"/>
              </a:rPr>
              <a:t>Deployment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1BF275-4C87-244A-BC52-EDC1B56A18FF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7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700">
                <a:cs typeface="+mj-cs"/>
              </a:rPr>
              <a:t>Public Key Infrastructure (PKI)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>
                <a:solidFill>
                  <a:srgbClr val="FF3300"/>
                </a:solidFill>
                <a:cs typeface="+mn-cs"/>
              </a:rPr>
              <a:t>Problem:</a:t>
            </a:r>
            <a:r>
              <a:rPr lang="en-US">
                <a:cs typeface="+mn-cs"/>
              </a:rPr>
              <a:t> Key distribution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How do you find out someone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public key?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How do you know it isn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someone else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key?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 b="1">
                <a:solidFill>
                  <a:srgbClr val="FF3300"/>
                </a:solidFill>
                <a:cs typeface="+mn-cs"/>
              </a:rPr>
              <a:t>Root of PKI:</a:t>
            </a:r>
            <a:r>
              <a:rPr lang="en-US">
                <a:cs typeface="+mn-cs"/>
              </a:rPr>
              <a:t> Certificate Authority (CA)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Bob takes public key and identifies himself to CA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CA signs Bob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public key with digital signature to create a certificate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Alice can get Bob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key (doesn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matter how) and verify the certificate with the CA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cs typeface="+mn-cs"/>
              </a:rPr>
              <a:t>PKIs are typically organized into hierarchies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B38CA-DB00-CF4D-B433-2C07B937113B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8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Address Block PKI is Natural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CEF928-8BC8-9A40-A9F9-D3ABC00D7AAF}" type="slidenum">
              <a:rPr lang="en-US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943100" y="1089423"/>
          <a:ext cx="5257800" cy="3311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295900" imgH="3340100" progId="Word.Document.8">
                  <p:embed/>
                </p:oleObj>
              </mc:Choice>
              <mc:Fallback>
                <p:oleObj name="Document" r:id="rId3" imgW="5295900" imgH="33401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089423"/>
                        <a:ext cx="5257800" cy="3311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1262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Reducing Message Overhead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1485900" y="1234678"/>
            <a:ext cx="6172200" cy="3394472"/>
          </a:xfrm>
        </p:spPr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FF3300"/>
                </a:solidFill>
                <a:cs typeface="+mn-cs"/>
              </a:rPr>
              <a:t>Problem:</a:t>
            </a:r>
            <a:r>
              <a:rPr lang="en-US">
                <a:cs typeface="+mn-cs"/>
              </a:rPr>
              <a:t> How to distribute certificates, revocation lists, address attestations?</a:t>
            </a:r>
          </a:p>
          <a:p>
            <a:pPr lvl="1" eaLnBrk="1" hangingPunct="1">
              <a:defRPr/>
            </a:pPr>
            <a:r>
              <a:rPr lang="en-US" b="1" i="1"/>
              <a:t>Note: </a:t>
            </a:r>
            <a:r>
              <a:rPr lang="en-US"/>
              <a:t>This data is quite redundant across updates</a:t>
            </a:r>
          </a:p>
          <a:p>
            <a:pPr lvl="1"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 b="1">
                <a:solidFill>
                  <a:srgbClr val="FF3300"/>
                </a:solidFill>
                <a:cs typeface="+mn-cs"/>
              </a:rPr>
              <a:t>Solution: </a:t>
            </a:r>
            <a:r>
              <a:rPr lang="en-US">
                <a:cs typeface="+mn-cs"/>
              </a:rPr>
              <a:t>use servers for these data items</a:t>
            </a:r>
          </a:p>
          <a:p>
            <a:pPr lvl="1" eaLnBrk="1" hangingPunct="1">
              <a:defRPr/>
            </a:pPr>
            <a:r>
              <a:rPr lang="en-US"/>
              <a:t>replicate for redundancy &amp; scalability </a:t>
            </a:r>
          </a:p>
          <a:p>
            <a:pPr lvl="1" eaLnBrk="1" hangingPunct="1">
              <a:defRPr/>
            </a:pPr>
            <a:r>
              <a:rPr lang="en-US"/>
              <a:t>locate at NAPs for direct (non-routed) access </a:t>
            </a:r>
          </a:p>
          <a:p>
            <a:pPr lvl="1" eaLnBrk="1" hangingPunct="1">
              <a:defRPr/>
            </a:pPr>
            <a:r>
              <a:rPr lang="en-US"/>
              <a:t>download options:</a:t>
            </a:r>
          </a:p>
          <a:p>
            <a:pPr lvl="2" eaLnBrk="1" hangingPunct="1">
              <a:defRPr/>
            </a:pPr>
            <a:r>
              <a:rPr lang="en-US"/>
              <a:t>whole certificate/AA/CRL databases</a:t>
            </a:r>
          </a:p>
          <a:p>
            <a:pPr lvl="2" eaLnBrk="1" hangingPunct="1">
              <a:defRPr/>
            </a:pPr>
            <a:r>
              <a:rPr lang="en-US"/>
              <a:t>queries for specific certificates/AAs/CRLs</a:t>
            </a:r>
            <a:endParaRPr lang="en-US" b="1">
              <a:solidFill>
                <a:srgbClr val="FF3300"/>
              </a:solidFill>
            </a:endParaRPr>
          </a:p>
          <a:p>
            <a:pPr lvl="1" eaLnBrk="1" hangingPunct="1">
              <a:defRPr/>
            </a:pPr>
            <a:endParaRPr lang="en-US">
              <a:solidFill>
                <a:srgbClr val="FF3300"/>
              </a:solidFill>
            </a:endParaRPr>
          </a:p>
          <a:p>
            <a:pPr eaLnBrk="1" hangingPunct="1">
              <a:defRPr/>
            </a:pPr>
            <a:endParaRPr lang="en-US" b="1" i="1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7C918-5CE4-4145-A07C-6788CAAABD24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0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Attack: Path Shortening Attack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6C6C8B-A88A-214D-8A22-BFF5A803725F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1257300" y="1382316"/>
            <a:ext cx="1257300" cy="507831"/>
          </a:xfrm>
          <a:prstGeom prst="rect">
            <a:avLst/>
          </a:prstGeom>
          <a:solidFill>
            <a:srgbClr val="F6F2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b="1">
                <a:solidFill>
                  <a:srgbClr val="FF3300"/>
                </a:solidFill>
              </a:rPr>
              <a:t>AS Path = 2 4</a:t>
            </a:r>
          </a:p>
        </p:txBody>
      </p:sp>
      <p:grpSp>
        <p:nvGrpSpPr>
          <p:cNvPr id="79876" name="Group 13"/>
          <p:cNvGrpSpPr>
            <a:grpSpLocks/>
          </p:cNvGrpSpPr>
          <p:nvPr/>
        </p:nvGrpSpPr>
        <p:grpSpPr bwMode="auto">
          <a:xfrm>
            <a:off x="6343650" y="1914525"/>
            <a:ext cx="1543050" cy="657225"/>
            <a:chOff x="3600" y="1104"/>
            <a:chExt cx="1296" cy="552"/>
          </a:xfrm>
        </p:grpSpPr>
        <p:sp>
          <p:nvSpPr>
            <p:cNvPr id="54286" name="Cloud"/>
            <p:cNvSpPr>
              <a:spLocks noChangeAspect="1" noEditPoints="1" noChangeArrowheads="1"/>
            </p:cNvSpPr>
            <p:nvPr/>
          </p:nvSpPr>
          <p:spPr bwMode="auto">
            <a:xfrm>
              <a:off x="3600" y="1104"/>
              <a:ext cx="1296" cy="55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rgbClr val="FF3300"/>
                </a:solidFill>
              </a:endParaRPr>
            </a:p>
          </p:txBody>
        </p:sp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3888" y="1252"/>
              <a:ext cx="41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>
              <a:spAutoFit/>
            </a:bodyPr>
            <a:lstStyle/>
            <a:p>
              <a:pPr eaLnBrk="0" hangingPunct="0">
                <a:defRPr/>
              </a:pPr>
              <a:r>
                <a:rPr lang="en-US" sz="1350" b="1">
                  <a:solidFill>
                    <a:srgbClr val="FF3300"/>
                  </a:solidFill>
                </a:rPr>
                <a:t>AS 4</a:t>
              </a:r>
            </a:p>
          </p:txBody>
        </p:sp>
      </p:grpSp>
      <p:grpSp>
        <p:nvGrpSpPr>
          <p:cNvPr id="79877" name="Group 16"/>
          <p:cNvGrpSpPr>
            <a:grpSpLocks/>
          </p:cNvGrpSpPr>
          <p:nvPr/>
        </p:nvGrpSpPr>
        <p:grpSpPr bwMode="auto">
          <a:xfrm>
            <a:off x="1200150" y="1971675"/>
            <a:ext cx="1543050" cy="657225"/>
            <a:chOff x="3600" y="1104"/>
            <a:chExt cx="1296" cy="552"/>
          </a:xfrm>
        </p:grpSpPr>
        <p:sp>
          <p:nvSpPr>
            <p:cNvPr id="54289" name="Cloud"/>
            <p:cNvSpPr>
              <a:spLocks noChangeAspect="1" noEditPoints="1" noChangeArrowheads="1"/>
            </p:cNvSpPr>
            <p:nvPr/>
          </p:nvSpPr>
          <p:spPr bwMode="auto">
            <a:xfrm>
              <a:off x="3600" y="1104"/>
              <a:ext cx="1296" cy="55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rgbClr val="FF3300"/>
                </a:solidFill>
              </a:endParaRPr>
            </a:p>
          </p:txBody>
        </p:sp>
        <p:sp>
          <p:nvSpPr>
            <p:cNvPr id="54290" name="Text Box 18"/>
            <p:cNvSpPr txBox="1">
              <a:spLocks noChangeArrowheads="1"/>
            </p:cNvSpPr>
            <p:nvPr/>
          </p:nvSpPr>
          <p:spPr bwMode="auto">
            <a:xfrm>
              <a:off x="3888" y="1252"/>
              <a:ext cx="41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>
              <a:spAutoFit/>
            </a:bodyPr>
            <a:lstStyle/>
            <a:p>
              <a:pPr eaLnBrk="0" hangingPunct="0">
                <a:defRPr/>
              </a:pPr>
              <a:r>
                <a:rPr lang="en-US" sz="1350" b="1">
                  <a:solidFill>
                    <a:srgbClr val="FF3300"/>
                  </a:solidFill>
                </a:rPr>
                <a:t>AS 1</a:t>
              </a:r>
            </a:p>
          </p:txBody>
        </p:sp>
      </p:grpSp>
      <p:sp>
        <p:nvSpPr>
          <p:cNvPr id="54295" name="Freeform 23"/>
          <p:cNvSpPr>
            <a:spLocks/>
          </p:cNvSpPr>
          <p:nvPr/>
        </p:nvSpPr>
        <p:spPr bwMode="auto">
          <a:xfrm>
            <a:off x="6057900" y="1590675"/>
            <a:ext cx="857250" cy="409575"/>
          </a:xfrm>
          <a:custGeom>
            <a:avLst/>
            <a:gdLst>
              <a:gd name="T0" fmla="*/ 720 w 720"/>
              <a:gd name="T1" fmla="*/ 344 h 344"/>
              <a:gd name="T2" fmla="*/ 384 w 720"/>
              <a:gd name="T3" fmla="*/ 56 h 344"/>
              <a:gd name="T4" fmla="*/ 0 w 720"/>
              <a:gd name="T5" fmla="*/ 8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0" h="344">
                <a:moveTo>
                  <a:pt x="720" y="344"/>
                </a:moveTo>
                <a:cubicBezTo>
                  <a:pt x="612" y="228"/>
                  <a:pt x="504" y="112"/>
                  <a:pt x="384" y="56"/>
                </a:cubicBezTo>
                <a:cubicBezTo>
                  <a:pt x="264" y="0"/>
                  <a:pt x="64" y="16"/>
                  <a:pt x="0" y="8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54296" name="Freeform 24"/>
          <p:cNvSpPr>
            <a:spLocks/>
          </p:cNvSpPr>
          <p:nvPr/>
        </p:nvSpPr>
        <p:spPr bwMode="auto">
          <a:xfrm>
            <a:off x="4000500" y="1133475"/>
            <a:ext cx="1028700" cy="180975"/>
          </a:xfrm>
          <a:custGeom>
            <a:avLst/>
            <a:gdLst>
              <a:gd name="T0" fmla="*/ 864 w 864"/>
              <a:gd name="T1" fmla="*/ 152 h 152"/>
              <a:gd name="T2" fmla="*/ 528 w 864"/>
              <a:gd name="T3" fmla="*/ 8 h 152"/>
              <a:gd name="T4" fmla="*/ 0 w 864"/>
              <a:gd name="T5" fmla="*/ 10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152">
                <a:moveTo>
                  <a:pt x="864" y="152"/>
                </a:moveTo>
                <a:cubicBezTo>
                  <a:pt x="768" y="84"/>
                  <a:pt x="672" y="16"/>
                  <a:pt x="528" y="8"/>
                </a:cubicBezTo>
                <a:cubicBezTo>
                  <a:pt x="384" y="0"/>
                  <a:pt x="192" y="52"/>
                  <a:pt x="0" y="104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54297" name="Freeform 25"/>
          <p:cNvSpPr>
            <a:spLocks/>
          </p:cNvSpPr>
          <p:nvPr/>
        </p:nvSpPr>
        <p:spPr bwMode="auto">
          <a:xfrm>
            <a:off x="2114550" y="1428750"/>
            <a:ext cx="857250" cy="571500"/>
          </a:xfrm>
          <a:custGeom>
            <a:avLst/>
            <a:gdLst>
              <a:gd name="T0" fmla="*/ 720 w 720"/>
              <a:gd name="T1" fmla="*/ 0 h 480"/>
              <a:gd name="T2" fmla="*/ 240 w 720"/>
              <a:gd name="T3" fmla="*/ 144 h 480"/>
              <a:gd name="T4" fmla="*/ 0 w 720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0" h="480">
                <a:moveTo>
                  <a:pt x="720" y="0"/>
                </a:moveTo>
                <a:cubicBezTo>
                  <a:pt x="540" y="32"/>
                  <a:pt x="360" y="64"/>
                  <a:pt x="240" y="144"/>
                </a:cubicBezTo>
                <a:cubicBezTo>
                  <a:pt x="120" y="224"/>
                  <a:pt x="60" y="352"/>
                  <a:pt x="0" y="48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54298" name="Freeform 26"/>
          <p:cNvSpPr>
            <a:spLocks/>
          </p:cNvSpPr>
          <p:nvPr/>
        </p:nvSpPr>
        <p:spPr bwMode="auto">
          <a:xfrm>
            <a:off x="5200650" y="2571750"/>
            <a:ext cx="1885950" cy="409575"/>
          </a:xfrm>
          <a:custGeom>
            <a:avLst/>
            <a:gdLst>
              <a:gd name="T0" fmla="*/ 672 w 672"/>
              <a:gd name="T1" fmla="*/ 0 h 344"/>
              <a:gd name="T2" fmla="*/ 480 w 672"/>
              <a:gd name="T3" fmla="*/ 288 h 344"/>
              <a:gd name="T4" fmla="*/ 0 w 672"/>
              <a:gd name="T5" fmla="*/ 336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344">
                <a:moveTo>
                  <a:pt x="672" y="0"/>
                </a:moveTo>
                <a:cubicBezTo>
                  <a:pt x="632" y="116"/>
                  <a:pt x="592" y="232"/>
                  <a:pt x="480" y="288"/>
                </a:cubicBezTo>
                <a:cubicBezTo>
                  <a:pt x="368" y="344"/>
                  <a:pt x="184" y="340"/>
                  <a:pt x="0" y="336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54300" name="Freeform 28"/>
          <p:cNvSpPr>
            <a:spLocks/>
          </p:cNvSpPr>
          <p:nvPr/>
        </p:nvSpPr>
        <p:spPr bwMode="auto">
          <a:xfrm>
            <a:off x="1885950" y="2628900"/>
            <a:ext cx="1943100" cy="609600"/>
          </a:xfrm>
          <a:custGeom>
            <a:avLst/>
            <a:gdLst>
              <a:gd name="T0" fmla="*/ 960 w 960"/>
              <a:gd name="T1" fmla="*/ 480 h 512"/>
              <a:gd name="T2" fmla="*/ 336 w 960"/>
              <a:gd name="T3" fmla="*/ 432 h 512"/>
              <a:gd name="T4" fmla="*/ 0 w 960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512">
                <a:moveTo>
                  <a:pt x="960" y="480"/>
                </a:moveTo>
                <a:cubicBezTo>
                  <a:pt x="728" y="496"/>
                  <a:pt x="496" y="512"/>
                  <a:pt x="336" y="432"/>
                </a:cubicBezTo>
                <a:cubicBezTo>
                  <a:pt x="176" y="352"/>
                  <a:pt x="88" y="176"/>
                  <a:pt x="0" y="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grpSp>
        <p:nvGrpSpPr>
          <p:cNvPr id="79883" name="Group 10"/>
          <p:cNvGrpSpPr>
            <a:grpSpLocks/>
          </p:cNvGrpSpPr>
          <p:nvPr/>
        </p:nvGrpSpPr>
        <p:grpSpPr bwMode="auto">
          <a:xfrm>
            <a:off x="3714750" y="2800350"/>
            <a:ext cx="1543050" cy="657225"/>
            <a:chOff x="3600" y="1104"/>
            <a:chExt cx="1296" cy="552"/>
          </a:xfrm>
        </p:grpSpPr>
        <p:sp>
          <p:nvSpPr>
            <p:cNvPr id="54283" name="Cloud"/>
            <p:cNvSpPr>
              <a:spLocks noChangeAspect="1" noEditPoints="1" noChangeArrowheads="1"/>
            </p:cNvSpPr>
            <p:nvPr/>
          </p:nvSpPr>
          <p:spPr bwMode="auto">
            <a:xfrm>
              <a:off x="3600" y="1104"/>
              <a:ext cx="1296" cy="55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rgbClr val="FF3300"/>
                </a:solidFill>
              </a:endParaRPr>
            </a:p>
          </p:txBody>
        </p: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3888" y="1252"/>
              <a:ext cx="41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>
              <a:spAutoFit/>
            </a:bodyPr>
            <a:lstStyle/>
            <a:p>
              <a:pPr eaLnBrk="0" hangingPunct="0">
                <a:defRPr/>
              </a:pPr>
              <a:r>
                <a:rPr lang="en-US" sz="1350" b="1">
                  <a:solidFill>
                    <a:srgbClr val="FF3300"/>
                  </a:solidFill>
                </a:rPr>
                <a:t>AS 6</a:t>
              </a:r>
            </a:p>
          </p:txBody>
        </p:sp>
      </p:grpSp>
      <p:grpSp>
        <p:nvGrpSpPr>
          <p:cNvPr id="79884" name="Group 4"/>
          <p:cNvGrpSpPr>
            <a:grpSpLocks/>
          </p:cNvGrpSpPr>
          <p:nvPr/>
        </p:nvGrpSpPr>
        <p:grpSpPr bwMode="auto">
          <a:xfrm>
            <a:off x="2514600" y="1143000"/>
            <a:ext cx="1543050" cy="657225"/>
            <a:chOff x="3600" y="1104"/>
            <a:chExt cx="1296" cy="552"/>
          </a:xfrm>
        </p:grpSpPr>
        <p:sp>
          <p:nvSpPr>
            <p:cNvPr id="54277" name="Cloud"/>
            <p:cNvSpPr>
              <a:spLocks noChangeAspect="1" noEditPoints="1" noChangeArrowheads="1"/>
            </p:cNvSpPr>
            <p:nvPr/>
          </p:nvSpPr>
          <p:spPr bwMode="auto">
            <a:xfrm>
              <a:off x="3600" y="1104"/>
              <a:ext cx="1296" cy="55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EDC1B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rgbClr val="FF3300"/>
                </a:solidFill>
              </a:endParaRPr>
            </a:p>
          </p:txBody>
        </p:sp>
        <p:sp>
          <p:nvSpPr>
            <p:cNvPr id="54278" name="Text Box 6"/>
            <p:cNvSpPr txBox="1">
              <a:spLocks noChangeArrowheads="1"/>
            </p:cNvSpPr>
            <p:nvPr/>
          </p:nvSpPr>
          <p:spPr bwMode="auto">
            <a:xfrm>
              <a:off x="3888" y="1252"/>
              <a:ext cx="416" cy="221"/>
            </a:xfrm>
            <a:prstGeom prst="rect">
              <a:avLst/>
            </a:prstGeom>
            <a:solidFill>
              <a:srgbClr val="EDC1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>
              <a:spAutoFit/>
            </a:bodyPr>
            <a:lstStyle/>
            <a:p>
              <a:pPr eaLnBrk="0" hangingPunct="0">
                <a:defRPr/>
              </a:pPr>
              <a:r>
                <a:rPr lang="en-US" sz="1350" b="1">
                  <a:solidFill>
                    <a:srgbClr val="FF3300"/>
                  </a:solidFill>
                </a:rPr>
                <a:t>AS 2</a:t>
              </a:r>
            </a:p>
          </p:txBody>
        </p:sp>
      </p:grpSp>
      <p:grpSp>
        <p:nvGrpSpPr>
          <p:cNvPr id="79885" name="Group 19"/>
          <p:cNvGrpSpPr>
            <a:grpSpLocks/>
          </p:cNvGrpSpPr>
          <p:nvPr/>
        </p:nvGrpSpPr>
        <p:grpSpPr bwMode="auto">
          <a:xfrm>
            <a:off x="4514850" y="1143000"/>
            <a:ext cx="1543050" cy="657225"/>
            <a:chOff x="3600" y="1104"/>
            <a:chExt cx="1296" cy="552"/>
          </a:xfrm>
        </p:grpSpPr>
        <p:sp>
          <p:nvSpPr>
            <p:cNvPr id="54292" name="Cloud"/>
            <p:cNvSpPr>
              <a:spLocks noChangeAspect="1" noEditPoints="1" noChangeArrowheads="1"/>
            </p:cNvSpPr>
            <p:nvPr/>
          </p:nvSpPr>
          <p:spPr bwMode="auto">
            <a:xfrm>
              <a:off x="3600" y="1104"/>
              <a:ext cx="1296" cy="55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rgbClr val="FF3300"/>
                </a:solidFill>
              </a:endParaRPr>
            </a:p>
          </p:txBody>
        </p:sp>
        <p:sp>
          <p:nvSpPr>
            <p:cNvPr id="54293" name="Text Box 21"/>
            <p:cNvSpPr txBox="1">
              <a:spLocks noChangeArrowheads="1"/>
            </p:cNvSpPr>
            <p:nvPr/>
          </p:nvSpPr>
          <p:spPr bwMode="auto">
            <a:xfrm>
              <a:off x="3888" y="1252"/>
              <a:ext cx="41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>
              <a:spAutoFit/>
            </a:bodyPr>
            <a:lstStyle/>
            <a:p>
              <a:pPr eaLnBrk="0" hangingPunct="0">
                <a:defRPr/>
              </a:pPr>
              <a:r>
                <a:rPr lang="en-US" sz="1350" b="1">
                  <a:solidFill>
                    <a:srgbClr val="FF3300"/>
                  </a:solidFill>
                </a:rPr>
                <a:t>AS 3</a:t>
              </a:r>
            </a:p>
          </p:txBody>
        </p:sp>
      </p:grp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1885950" y="4229100"/>
            <a:ext cx="5600700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b="1">
                <a:solidFill>
                  <a:srgbClr val="FF3300"/>
                </a:solidFill>
              </a:rPr>
              <a:t>Adversary AS shortens AS path to divert traffic.</a:t>
            </a:r>
          </a:p>
        </p:txBody>
      </p:sp>
    </p:spTree>
    <p:extLst>
      <p:ext uri="{BB962C8B-B14F-4D97-AF65-F5344CB8AC3E}">
        <p14:creationId xmlns:p14="http://schemas.microsoft.com/office/powerpoint/2010/main" val="2821366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Preventing Shortening in S-BGP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485900" y="4000501"/>
            <a:ext cx="6172200" cy="59412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Why is this not possible in S-BGP?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FDA9F-CE9B-454A-845A-9F51E89D737A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257300" y="1725216"/>
            <a:ext cx="1257300" cy="507831"/>
          </a:xfrm>
          <a:prstGeom prst="rect">
            <a:avLst/>
          </a:prstGeom>
          <a:solidFill>
            <a:srgbClr val="F6F2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b="1">
                <a:solidFill>
                  <a:srgbClr val="FF3300"/>
                </a:solidFill>
              </a:rPr>
              <a:t>AS Path = 2 4</a:t>
            </a:r>
          </a:p>
        </p:txBody>
      </p:sp>
      <p:grpSp>
        <p:nvGrpSpPr>
          <p:cNvPr id="81925" name="Group 5"/>
          <p:cNvGrpSpPr>
            <a:grpSpLocks/>
          </p:cNvGrpSpPr>
          <p:nvPr/>
        </p:nvGrpSpPr>
        <p:grpSpPr bwMode="auto">
          <a:xfrm>
            <a:off x="6343650" y="2257425"/>
            <a:ext cx="1543050" cy="657225"/>
            <a:chOff x="3600" y="1104"/>
            <a:chExt cx="1296" cy="552"/>
          </a:xfrm>
        </p:grpSpPr>
        <p:sp>
          <p:nvSpPr>
            <p:cNvPr id="56326" name="Cloud"/>
            <p:cNvSpPr>
              <a:spLocks noChangeAspect="1" noEditPoints="1" noChangeArrowheads="1"/>
            </p:cNvSpPr>
            <p:nvPr/>
          </p:nvSpPr>
          <p:spPr bwMode="auto">
            <a:xfrm>
              <a:off x="3600" y="1104"/>
              <a:ext cx="1296" cy="55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rgbClr val="FF3300"/>
                </a:solidFill>
              </a:endParaRPr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888" y="1252"/>
              <a:ext cx="41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>
              <a:spAutoFit/>
            </a:bodyPr>
            <a:lstStyle/>
            <a:p>
              <a:pPr eaLnBrk="0" hangingPunct="0">
                <a:defRPr/>
              </a:pPr>
              <a:r>
                <a:rPr lang="en-US" sz="1350" b="1">
                  <a:solidFill>
                    <a:srgbClr val="FF3300"/>
                  </a:solidFill>
                </a:rPr>
                <a:t>AS 4</a:t>
              </a:r>
            </a:p>
          </p:txBody>
        </p:sp>
      </p:grpSp>
      <p:grpSp>
        <p:nvGrpSpPr>
          <p:cNvPr id="81926" name="Group 8"/>
          <p:cNvGrpSpPr>
            <a:grpSpLocks/>
          </p:cNvGrpSpPr>
          <p:nvPr/>
        </p:nvGrpSpPr>
        <p:grpSpPr bwMode="auto">
          <a:xfrm>
            <a:off x="1200150" y="2314575"/>
            <a:ext cx="1543050" cy="657225"/>
            <a:chOff x="3600" y="1104"/>
            <a:chExt cx="1296" cy="552"/>
          </a:xfrm>
        </p:grpSpPr>
        <p:sp>
          <p:nvSpPr>
            <p:cNvPr id="56329" name="Cloud"/>
            <p:cNvSpPr>
              <a:spLocks noChangeAspect="1" noEditPoints="1" noChangeArrowheads="1"/>
            </p:cNvSpPr>
            <p:nvPr/>
          </p:nvSpPr>
          <p:spPr bwMode="auto">
            <a:xfrm>
              <a:off x="3600" y="1104"/>
              <a:ext cx="1296" cy="55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rgbClr val="FF3300"/>
                </a:solidFill>
              </a:endParaRPr>
            </a:p>
          </p:txBody>
        </p:sp>
        <p:sp>
          <p:nvSpPr>
            <p:cNvPr id="56330" name="Text Box 10"/>
            <p:cNvSpPr txBox="1">
              <a:spLocks noChangeArrowheads="1"/>
            </p:cNvSpPr>
            <p:nvPr/>
          </p:nvSpPr>
          <p:spPr bwMode="auto">
            <a:xfrm>
              <a:off x="3888" y="1252"/>
              <a:ext cx="41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>
              <a:spAutoFit/>
            </a:bodyPr>
            <a:lstStyle/>
            <a:p>
              <a:pPr eaLnBrk="0" hangingPunct="0">
                <a:defRPr/>
              </a:pPr>
              <a:r>
                <a:rPr lang="en-US" sz="1350" b="1">
                  <a:solidFill>
                    <a:srgbClr val="FF3300"/>
                  </a:solidFill>
                </a:rPr>
                <a:t>AS 1</a:t>
              </a:r>
            </a:p>
          </p:txBody>
        </p:sp>
      </p:grpSp>
      <p:sp>
        <p:nvSpPr>
          <p:cNvPr id="56331" name="Freeform 11"/>
          <p:cNvSpPr>
            <a:spLocks/>
          </p:cNvSpPr>
          <p:nvPr/>
        </p:nvSpPr>
        <p:spPr bwMode="auto">
          <a:xfrm>
            <a:off x="6057900" y="1933575"/>
            <a:ext cx="857250" cy="409575"/>
          </a:xfrm>
          <a:custGeom>
            <a:avLst/>
            <a:gdLst>
              <a:gd name="T0" fmla="*/ 720 w 720"/>
              <a:gd name="T1" fmla="*/ 344 h 344"/>
              <a:gd name="T2" fmla="*/ 384 w 720"/>
              <a:gd name="T3" fmla="*/ 56 h 344"/>
              <a:gd name="T4" fmla="*/ 0 w 720"/>
              <a:gd name="T5" fmla="*/ 8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0" h="344">
                <a:moveTo>
                  <a:pt x="720" y="344"/>
                </a:moveTo>
                <a:cubicBezTo>
                  <a:pt x="612" y="228"/>
                  <a:pt x="504" y="112"/>
                  <a:pt x="384" y="56"/>
                </a:cubicBezTo>
                <a:cubicBezTo>
                  <a:pt x="264" y="0"/>
                  <a:pt x="64" y="16"/>
                  <a:pt x="0" y="8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56332" name="Freeform 12"/>
          <p:cNvSpPr>
            <a:spLocks/>
          </p:cNvSpPr>
          <p:nvPr/>
        </p:nvSpPr>
        <p:spPr bwMode="auto">
          <a:xfrm>
            <a:off x="4000500" y="1476375"/>
            <a:ext cx="1028700" cy="180975"/>
          </a:xfrm>
          <a:custGeom>
            <a:avLst/>
            <a:gdLst>
              <a:gd name="T0" fmla="*/ 864 w 864"/>
              <a:gd name="T1" fmla="*/ 152 h 152"/>
              <a:gd name="T2" fmla="*/ 528 w 864"/>
              <a:gd name="T3" fmla="*/ 8 h 152"/>
              <a:gd name="T4" fmla="*/ 0 w 864"/>
              <a:gd name="T5" fmla="*/ 10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152">
                <a:moveTo>
                  <a:pt x="864" y="152"/>
                </a:moveTo>
                <a:cubicBezTo>
                  <a:pt x="768" y="84"/>
                  <a:pt x="672" y="16"/>
                  <a:pt x="528" y="8"/>
                </a:cubicBezTo>
                <a:cubicBezTo>
                  <a:pt x="384" y="0"/>
                  <a:pt x="192" y="52"/>
                  <a:pt x="0" y="104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56333" name="Freeform 13"/>
          <p:cNvSpPr>
            <a:spLocks/>
          </p:cNvSpPr>
          <p:nvPr/>
        </p:nvSpPr>
        <p:spPr bwMode="auto">
          <a:xfrm>
            <a:off x="2114550" y="1771650"/>
            <a:ext cx="857250" cy="571500"/>
          </a:xfrm>
          <a:custGeom>
            <a:avLst/>
            <a:gdLst>
              <a:gd name="T0" fmla="*/ 720 w 720"/>
              <a:gd name="T1" fmla="*/ 0 h 480"/>
              <a:gd name="T2" fmla="*/ 240 w 720"/>
              <a:gd name="T3" fmla="*/ 144 h 480"/>
              <a:gd name="T4" fmla="*/ 0 w 720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0" h="480">
                <a:moveTo>
                  <a:pt x="720" y="0"/>
                </a:moveTo>
                <a:cubicBezTo>
                  <a:pt x="540" y="32"/>
                  <a:pt x="360" y="64"/>
                  <a:pt x="240" y="144"/>
                </a:cubicBezTo>
                <a:cubicBezTo>
                  <a:pt x="120" y="224"/>
                  <a:pt x="60" y="352"/>
                  <a:pt x="0" y="48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grpSp>
        <p:nvGrpSpPr>
          <p:cNvPr id="81930" name="Group 14"/>
          <p:cNvGrpSpPr>
            <a:grpSpLocks/>
          </p:cNvGrpSpPr>
          <p:nvPr/>
        </p:nvGrpSpPr>
        <p:grpSpPr bwMode="auto">
          <a:xfrm>
            <a:off x="2514600" y="1485900"/>
            <a:ext cx="1543050" cy="657225"/>
            <a:chOff x="3600" y="1104"/>
            <a:chExt cx="1296" cy="552"/>
          </a:xfrm>
        </p:grpSpPr>
        <p:sp>
          <p:nvSpPr>
            <p:cNvPr id="56335" name="Cloud"/>
            <p:cNvSpPr>
              <a:spLocks noChangeAspect="1" noEditPoints="1" noChangeArrowheads="1"/>
            </p:cNvSpPr>
            <p:nvPr/>
          </p:nvSpPr>
          <p:spPr bwMode="auto">
            <a:xfrm>
              <a:off x="3600" y="1104"/>
              <a:ext cx="1296" cy="55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EDC1B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rgbClr val="FF3300"/>
                </a:solidFill>
              </a:endParaRPr>
            </a:p>
          </p:txBody>
        </p:sp>
        <p:sp>
          <p:nvSpPr>
            <p:cNvPr id="56336" name="Text Box 16"/>
            <p:cNvSpPr txBox="1">
              <a:spLocks noChangeArrowheads="1"/>
            </p:cNvSpPr>
            <p:nvPr/>
          </p:nvSpPr>
          <p:spPr bwMode="auto">
            <a:xfrm>
              <a:off x="3888" y="1252"/>
              <a:ext cx="416" cy="221"/>
            </a:xfrm>
            <a:prstGeom prst="rect">
              <a:avLst/>
            </a:prstGeom>
            <a:solidFill>
              <a:srgbClr val="EDC1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>
              <a:spAutoFit/>
            </a:bodyPr>
            <a:lstStyle/>
            <a:p>
              <a:pPr eaLnBrk="0" hangingPunct="0">
                <a:defRPr/>
              </a:pPr>
              <a:r>
                <a:rPr lang="en-US" sz="1350" b="1">
                  <a:solidFill>
                    <a:srgbClr val="FF3300"/>
                  </a:solidFill>
                </a:rPr>
                <a:t>AS 2</a:t>
              </a:r>
            </a:p>
          </p:txBody>
        </p:sp>
      </p:grpSp>
      <p:grpSp>
        <p:nvGrpSpPr>
          <p:cNvPr id="81931" name="Group 17"/>
          <p:cNvGrpSpPr>
            <a:grpSpLocks/>
          </p:cNvGrpSpPr>
          <p:nvPr/>
        </p:nvGrpSpPr>
        <p:grpSpPr bwMode="auto">
          <a:xfrm>
            <a:off x="4514850" y="1485900"/>
            <a:ext cx="1543050" cy="657225"/>
            <a:chOff x="3600" y="1104"/>
            <a:chExt cx="1296" cy="552"/>
          </a:xfrm>
        </p:grpSpPr>
        <p:sp>
          <p:nvSpPr>
            <p:cNvPr id="56338" name="Cloud"/>
            <p:cNvSpPr>
              <a:spLocks noChangeAspect="1" noEditPoints="1" noChangeArrowheads="1"/>
            </p:cNvSpPr>
            <p:nvPr/>
          </p:nvSpPr>
          <p:spPr bwMode="auto">
            <a:xfrm>
              <a:off x="3600" y="1104"/>
              <a:ext cx="1296" cy="55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rgbClr val="FF3300"/>
                </a:solidFill>
              </a:endParaRPr>
            </a:p>
          </p:txBody>
        </p:sp>
        <p:sp>
          <p:nvSpPr>
            <p:cNvPr id="56339" name="Text Box 19"/>
            <p:cNvSpPr txBox="1">
              <a:spLocks noChangeArrowheads="1"/>
            </p:cNvSpPr>
            <p:nvPr/>
          </p:nvSpPr>
          <p:spPr bwMode="auto">
            <a:xfrm>
              <a:off x="3888" y="1252"/>
              <a:ext cx="41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>
              <a:spAutoFit/>
            </a:bodyPr>
            <a:lstStyle/>
            <a:p>
              <a:pPr eaLnBrk="0" hangingPunct="0">
                <a:defRPr/>
              </a:pPr>
              <a:r>
                <a:rPr lang="en-US" sz="1350" b="1">
                  <a:solidFill>
                    <a:srgbClr val="FF3300"/>
                  </a:solidFill>
                </a:rPr>
                <a:t>AS 3</a:t>
              </a:r>
            </a:p>
          </p:txBody>
        </p:sp>
      </p:grpSp>
      <p:sp>
        <p:nvSpPr>
          <p:cNvPr id="56340" name="Line 20"/>
          <p:cNvSpPr>
            <a:spLocks noChangeShapeType="1"/>
          </p:cNvSpPr>
          <p:nvPr/>
        </p:nvSpPr>
        <p:spPr bwMode="auto">
          <a:xfrm flipH="1" flipV="1">
            <a:off x="2457450" y="2057400"/>
            <a:ext cx="1028700" cy="5143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3028950" y="2571751"/>
            <a:ext cx="3028950" cy="507831"/>
          </a:xfrm>
          <a:prstGeom prst="rect">
            <a:avLst/>
          </a:prstGeom>
          <a:solidFill>
            <a:srgbClr val="F6F2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350" b="1">
                <a:solidFill>
                  <a:srgbClr val="FF3300"/>
                </a:solidFill>
              </a:rPr>
              <a:t>Must be able to generate signature for AS Path </a:t>
            </a:r>
            <a:r>
              <a:rPr lang="ja-JP" altLang="en-US" sz="1350" b="1">
                <a:solidFill>
                  <a:srgbClr val="FF3300"/>
                </a:solidFill>
                <a:latin typeface="Arial"/>
              </a:rPr>
              <a:t>“</a:t>
            </a:r>
            <a:r>
              <a:rPr lang="en-US" sz="1350" b="1">
                <a:solidFill>
                  <a:srgbClr val="FF3300"/>
                </a:solidFill>
              </a:rPr>
              <a:t>2 4</a:t>
            </a:r>
            <a:r>
              <a:rPr lang="ja-JP" altLang="en-US" sz="1350" b="1">
                <a:solidFill>
                  <a:srgbClr val="FF3300"/>
                </a:solidFill>
                <a:latin typeface="Arial"/>
              </a:rPr>
              <a:t>”</a:t>
            </a:r>
            <a:endParaRPr lang="en-US" sz="1350" b="1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1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  <p:bldP spid="5634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>
          <a:xfrm>
            <a:off x="1257300" y="217885"/>
            <a:ext cx="6743700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>
                <a:cs typeface="+mj-cs"/>
              </a:rPr>
              <a:t>What Attacks Does S-BGP Not Prevent?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solidFill>
                  <a:srgbClr val="FF3300"/>
                </a:solidFill>
                <a:cs typeface="+mn-cs"/>
              </a:rPr>
              <a:t>Message suppression:</a:t>
            </a:r>
            <a:r>
              <a:rPr lang="en-US" b="1">
                <a:cs typeface="+mn-cs"/>
              </a:rPr>
              <a:t> </a:t>
            </a:r>
            <a:r>
              <a:rPr lang="en-US">
                <a:cs typeface="+mn-cs"/>
              </a:rPr>
              <a:t>Failure to advertise route withdrawal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r>
              <a:rPr lang="en-US" b="1">
                <a:solidFill>
                  <a:srgbClr val="FF3300"/>
                </a:solidFill>
                <a:cs typeface="+mn-cs"/>
              </a:rPr>
              <a:t>Replay attacks:</a:t>
            </a:r>
            <a:r>
              <a:rPr lang="en-US" b="1">
                <a:cs typeface="+mn-cs"/>
              </a:rPr>
              <a:t> </a:t>
            </a:r>
            <a:r>
              <a:rPr lang="en-US">
                <a:cs typeface="+mn-cs"/>
              </a:rPr>
              <a:t>Premature re-advertisement of withdrawn routes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r>
              <a:rPr lang="en-US" b="1">
                <a:solidFill>
                  <a:srgbClr val="FF3300"/>
                </a:solidFill>
                <a:cs typeface="+mn-cs"/>
              </a:rPr>
              <a:t>Data plane security:</a:t>
            </a:r>
            <a:r>
              <a:rPr lang="en-US" b="1">
                <a:cs typeface="+mn-cs"/>
              </a:rPr>
              <a:t> </a:t>
            </a:r>
            <a:r>
              <a:rPr lang="en-US">
                <a:cs typeface="+mn-cs"/>
              </a:rPr>
              <a:t>Erroneous traffic forwarding, bogus traffic generation, etc.  (not really a BGP issue)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6784DB-A5DA-8345-9E8D-B72FC4641C6A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41CF3-556E-7E48-95FE-DE5B03AF9F54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610791" eaLnBrk="1" hangingPunct="1">
              <a:defRPr/>
            </a:pPr>
            <a:r>
              <a:rPr lang="en-US">
                <a:cs typeface="+mj-cs"/>
              </a:rPr>
              <a:t>Secure Origin BGP (soBGP)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0" y="2286000"/>
            <a:ext cx="6515100" cy="2457450"/>
          </a:xfrm>
        </p:spPr>
        <p:txBody>
          <a:bodyPr/>
          <a:lstStyle/>
          <a:p>
            <a:pPr marL="216694" indent="-216694" defTabSz="610791" eaLnBrk="1" hangingPunct="1">
              <a:defRPr/>
            </a:pPr>
            <a:r>
              <a:rPr lang="en-US">
                <a:cs typeface="+mn-cs"/>
              </a:rPr>
              <a:t>AS is </a:t>
            </a:r>
            <a:r>
              <a:rPr lang="en-US" b="1">
                <a:solidFill>
                  <a:srgbClr val="FF3300"/>
                </a:solidFill>
                <a:cs typeface="+mn-cs"/>
              </a:rPr>
              <a:t>authorized</a:t>
            </a:r>
            <a:r>
              <a:rPr lang="en-US">
                <a:cs typeface="+mn-cs"/>
              </a:rPr>
              <a:t> to originate a prefix</a:t>
            </a:r>
          </a:p>
          <a:p>
            <a:pPr marL="216694" indent="-216694" defTabSz="610791" eaLnBrk="1" hangingPunct="1">
              <a:defRPr/>
            </a:pPr>
            <a:endParaRPr lang="en-US">
              <a:cs typeface="+mn-cs"/>
            </a:endParaRPr>
          </a:p>
          <a:p>
            <a:pPr marL="216694" indent="-216694" defTabSz="610791" eaLnBrk="1" hangingPunct="1">
              <a:defRPr/>
            </a:pPr>
            <a:r>
              <a:rPr lang="en-US" b="1">
                <a:solidFill>
                  <a:srgbClr val="FF3300"/>
                </a:solidFill>
                <a:cs typeface="+mn-cs"/>
              </a:rPr>
              <a:t>Advertised prefix is reachable</a:t>
            </a:r>
            <a:r>
              <a:rPr lang="en-US">
                <a:cs typeface="+mn-cs"/>
              </a:rPr>
              <a:t> within the origin AS</a:t>
            </a:r>
          </a:p>
          <a:p>
            <a:pPr marL="216694" indent="-216694" defTabSz="610791" eaLnBrk="1" hangingPunct="1">
              <a:defRPr/>
            </a:pPr>
            <a:endParaRPr lang="en-US">
              <a:cs typeface="+mn-cs"/>
            </a:endParaRPr>
          </a:p>
          <a:p>
            <a:pPr marL="216694" indent="-216694" defTabSz="610791" eaLnBrk="1" hangingPunct="1">
              <a:defRPr/>
            </a:pPr>
            <a:r>
              <a:rPr lang="en-US">
                <a:cs typeface="+mn-cs"/>
              </a:rPr>
              <a:t>Peer that is advertising a prefix has at least </a:t>
            </a:r>
            <a:r>
              <a:rPr lang="en-US" b="1">
                <a:solidFill>
                  <a:srgbClr val="FF3300"/>
                </a:solidFill>
                <a:cs typeface="+mn-cs"/>
              </a:rPr>
              <a:t>one valid path to the destination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314450" y="1600200"/>
            <a:ext cx="274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solidFill>
                  <a:srgbClr val="FF3300"/>
                </a:solidFill>
              </a:rPr>
              <a:t>Three Goals</a:t>
            </a:r>
          </a:p>
        </p:txBody>
      </p:sp>
    </p:spTree>
    <p:extLst>
      <p:ext uri="{BB962C8B-B14F-4D97-AF65-F5344CB8AC3E}">
        <p14:creationId xmlns:p14="http://schemas.microsoft.com/office/powerpoint/2010/main" val="272676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China’s Accidental Hijack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B4E505-81E3-DA4B-AF6F-5DB0B8EF4C6B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1843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90650"/>
            <a:ext cx="6858000" cy="2359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894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13DAD-2C76-FA49-944F-FB464D5EEBC9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610791" eaLnBrk="1" hangingPunct="1">
              <a:defRPr/>
            </a:pPr>
            <a:r>
              <a:rPr lang="en-US">
                <a:cs typeface="+mj-cs"/>
              </a:rPr>
              <a:t>Limitations of soBGP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1200150"/>
            <a:ext cx="6172200" cy="1485900"/>
          </a:xfrm>
        </p:spPr>
        <p:txBody>
          <a:bodyPr/>
          <a:lstStyle/>
          <a:p>
            <a:pPr marL="216694" indent="-216694" defTabSz="610791" eaLnBrk="1" hangingPunct="1">
              <a:lnSpc>
                <a:spcPct val="85000"/>
              </a:lnSpc>
              <a:defRPr/>
            </a:pPr>
            <a:r>
              <a:rPr lang="en-US">
                <a:cs typeface="+mn-cs"/>
              </a:rPr>
              <a:t>BGP transport Connection</a:t>
            </a:r>
          </a:p>
          <a:p>
            <a:pPr marL="644129" lvl="1" indent="-173831" defTabSz="610791" eaLnBrk="1" hangingPunct="1">
              <a:lnSpc>
                <a:spcPct val="85000"/>
              </a:lnSpc>
              <a:defRPr/>
            </a:pPr>
            <a:r>
              <a:rPr lang="en-US"/>
              <a:t>Handled by MD5 authentication</a:t>
            </a:r>
          </a:p>
          <a:p>
            <a:pPr marL="216694" indent="-216694" defTabSz="610791" eaLnBrk="1" hangingPunct="1">
              <a:lnSpc>
                <a:spcPct val="85000"/>
              </a:lnSpc>
              <a:defRPr/>
            </a:pPr>
            <a:endParaRPr lang="en-US">
              <a:cs typeface="+mn-cs"/>
            </a:endParaRPr>
          </a:p>
          <a:p>
            <a:pPr marL="216694" indent="-216694" defTabSz="610791" eaLnBrk="1" hangingPunct="1">
              <a:lnSpc>
                <a:spcPct val="85000"/>
              </a:lnSpc>
              <a:defRPr/>
            </a:pPr>
            <a:r>
              <a:rPr lang="en-US">
                <a:cs typeface="+mn-cs"/>
              </a:rPr>
              <a:t>Route attributes</a:t>
            </a:r>
          </a:p>
          <a:p>
            <a:pPr marL="216694" indent="-216694" defTabSz="610791" eaLnBrk="1" hangingPunct="1">
              <a:lnSpc>
                <a:spcPct val="85000"/>
              </a:lnSpc>
              <a:defRPr/>
            </a:pPr>
            <a:endParaRPr lang="en-US">
              <a:cs typeface="+mn-cs"/>
            </a:endParaRPr>
          </a:p>
          <a:p>
            <a:pPr marL="216694" indent="-216694" defTabSz="610791" eaLnBrk="1" hangingPunct="1">
              <a:lnSpc>
                <a:spcPct val="85000"/>
              </a:lnSpc>
              <a:defRPr/>
            </a:pPr>
            <a:r>
              <a:rPr lang="en-US">
                <a:cs typeface="+mn-cs"/>
              </a:rPr>
              <a:t>The validity of the AS path</a:t>
            </a:r>
          </a:p>
          <a:p>
            <a:pPr marL="644129" lvl="1" indent="-173831" defTabSz="610791" eaLnBrk="1" hangingPunct="1">
              <a:lnSpc>
                <a:spcPct val="85000"/>
              </a:lnSpc>
              <a:defRPr/>
            </a:pPr>
            <a:r>
              <a:rPr lang="en-US"/>
              <a:t>Relies on consistency checks</a:t>
            </a:r>
          </a:p>
        </p:txBody>
      </p:sp>
    </p:spTree>
    <p:extLst>
      <p:ext uri="{BB962C8B-B14F-4D97-AF65-F5344CB8AC3E}">
        <p14:creationId xmlns:p14="http://schemas.microsoft.com/office/powerpoint/2010/main" val="2980899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02FFEA-F6F6-C843-9F05-F725C5A23854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soBGP Design Constraints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sz="1800">
                <a:cs typeface="+mn-cs"/>
              </a:rPr>
              <a:t>No central authority </a:t>
            </a:r>
          </a:p>
          <a:p>
            <a:pPr eaLnBrk="1" hangingPunct="1">
              <a:lnSpc>
                <a:spcPct val="85000"/>
              </a:lnSpc>
              <a:defRPr/>
            </a:pPr>
            <a:endParaRPr lang="en-US" sz="1800">
              <a:cs typeface="+mn-cs"/>
            </a:endParaRPr>
          </a:p>
          <a:p>
            <a:pPr eaLnBrk="1" hangingPunct="1">
              <a:lnSpc>
                <a:spcPct val="85000"/>
              </a:lnSpc>
              <a:defRPr/>
            </a:pPr>
            <a:r>
              <a:rPr lang="en-US" sz="1800">
                <a:cs typeface="+mn-cs"/>
              </a:rPr>
              <a:t>Incremental deployability</a:t>
            </a:r>
          </a:p>
          <a:p>
            <a:pPr eaLnBrk="1" hangingPunct="1">
              <a:lnSpc>
                <a:spcPct val="85000"/>
              </a:lnSpc>
              <a:defRPr/>
            </a:pPr>
            <a:endParaRPr lang="en-US" sz="1800">
              <a:cs typeface="+mn-cs"/>
            </a:endParaRPr>
          </a:p>
          <a:p>
            <a:pPr eaLnBrk="1" hangingPunct="1">
              <a:lnSpc>
                <a:spcPct val="85000"/>
              </a:lnSpc>
              <a:defRPr/>
            </a:pPr>
            <a:r>
              <a:rPr lang="en-US" sz="1800">
                <a:cs typeface="+mn-cs"/>
              </a:rPr>
              <a:t>Deployment flexibility (on/off box cryptography, etc.)</a:t>
            </a:r>
          </a:p>
          <a:p>
            <a:pPr eaLnBrk="1" hangingPunct="1">
              <a:lnSpc>
                <a:spcPct val="85000"/>
              </a:lnSpc>
              <a:defRPr/>
            </a:pPr>
            <a:endParaRPr lang="en-US" sz="1800">
              <a:cs typeface="+mn-cs"/>
            </a:endParaRPr>
          </a:p>
          <a:p>
            <a:pPr eaLnBrk="1" hangingPunct="1">
              <a:lnSpc>
                <a:spcPct val="85000"/>
              </a:lnSpc>
              <a:defRPr/>
            </a:pPr>
            <a:r>
              <a:rPr lang="en-US" sz="1800">
                <a:cs typeface="+mn-cs"/>
              </a:rPr>
              <a:t>Flexible signaling mechanism</a:t>
            </a:r>
          </a:p>
          <a:p>
            <a:pPr eaLnBrk="1" hangingPunct="1">
              <a:lnSpc>
                <a:spcPct val="85000"/>
              </a:lnSpc>
              <a:defRPr/>
            </a:pPr>
            <a:endParaRPr lang="en-US" sz="180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>
                <a:cs typeface="+mn-cs"/>
              </a:rPr>
              <a:t>Should not rely on routing to secure routing (No external database connection on system initialization).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80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>
                <a:cs typeface="+mn-cs"/>
              </a:rPr>
              <a:t>Minimize impact to current BGPv4 implementations</a:t>
            </a:r>
          </a:p>
          <a:p>
            <a:pPr eaLnBrk="1" hangingPunct="1">
              <a:lnSpc>
                <a:spcPct val="85000"/>
              </a:lnSpc>
              <a:defRPr/>
            </a:pPr>
            <a:endParaRPr lang="en-US" sz="1800" b="1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8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290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7316FC-D17B-3E46-A078-DEF0275AE9DF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610791" eaLnBrk="1" hangingPunct="1">
              <a:defRPr/>
            </a:pPr>
            <a:r>
              <a:rPr lang="en-US">
                <a:cs typeface="+mj-cs"/>
              </a:rPr>
              <a:t>Step 1: AS Identity (EntityCert)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4171950"/>
            <a:ext cx="6229350" cy="514350"/>
          </a:xfrm>
        </p:spPr>
        <p:txBody>
          <a:bodyPr/>
          <a:lstStyle/>
          <a:p>
            <a:pPr marL="216694" indent="-216694" defTabSz="610791" eaLnBrk="1" hangingPunct="1">
              <a:lnSpc>
                <a:spcPct val="85000"/>
              </a:lnSpc>
              <a:defRPr/>
            </a:pPr>
            <a:r>
              <a:rPr lang="en-US" sz="1500">
                <a:cs typeface="+mn-cs"/>
              </a:rPr>
              <a:t>Each AS creates a public/private key pair (signed by third party)</a:t>
            </a:r>
          </a:p>
          <a:p>
            <a:pPr marL="216694" indent="-216694" defTabSz="610791" eaLnBrk="1" hangingPunct="1">
              <a:lnSpc>
                <a:spcPct val="85000"/>
              </a:lnSpc>
              <a:defRPr/>
            </a:pPr>
            <a:r>
              <a:rPr lang="en-US" sz="1500">
                <a:cs typeface="+mn-cs"/>
              </a:rPr>
              <a:t>The key and AS can be validated using the signer</a:t>
            </a:r>
            <a:r>
              <a:rPr lang="ja-JP" altLang="en-US" sz="1500">
                <a:latin typeface="Arial"/>
                <a:cs typeface="+mn-cs"/>
              </a:rPr>
              <a:t>’</a:t>
            </a:r>
            <a:r>
              <a:rPr lang="en-US" sz="1500">
                <a:cs typeface="+mn-cs"/>
              </a:rPr>
              <a:t>s public key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914650" y="1257300"/>
            <a:ext cx="800100" cy="571500"/>
          </a:xfrm>
          <a:prstGeom prst="rect">
            <a:avLst/>
          </a:prstGeom>
          <a:solidFill>
            <a:srgbClr val="F6F2A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944416" y="1547813"/>
            <a:ext cx="51435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944416" y="1319213"/>
            <a:ext cx="51435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2975373" y="1526381"/>
            <a:ext cx="456856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PuK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 rot="-5400000">
            <a:off x="3393231" y="1428193"/>
            <a:ext cx="379912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Sig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027760" y="1303735"/>
            <a:ext cx="351058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AS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2171700" y="2114550"/>
            <a:ext cx="800100" cy="571500"/>
          </a:xfrm>
          <a:prstGeom prst="rect">
            <a:avLst/>
          </a:prstGeom>
          <a:solidFill>
            <a:srgbClr val="F6F2A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2201466" y="2405063"/>
            <a:ext cx="51435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2201466" y="2176463"/>
            <a:ext cx="51435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2232423" y="2383631"/>
            <a:ext cx="456856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PuK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 rot="-5400000">
            <a:off x="2650281" y="2285443"/>
            <a:ext cx="379912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Sig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2284810" y="2160985"/>
            <a:ext cx="351058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AS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3543300" y="2114550"/>
            <a:ext cx="800100" cy="571500"/>
          </a:xfrm>
          <a:prstGeom prst="rect">
            <a:avLst/>
          </a:prstGeom>
          <a:solidFill>
            <a:srgbClr val="F6F2A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3573066" y="2405063"/>
            <a:ext cx="51435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3573066" y="2176463"/>
            <a:ext cx="51435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3604023" y="2383631"/>
            <a:ext cx="456856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PuK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 rot="-5400000">
            <a:off x="4021881" y="2285443"/>
            <a:ext cx="379912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Sig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3656410" y="2160985"/>
            <a:ext cx="351058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AS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2171700" y="3086100"/>
            <a:ext cx="800100" cy="571500"/>
          </a:xfrm>
          <a:prstGeom prst="rect">
            <a:avLst/>
          </a:prstGeom>
          <a:solidFill>
            <a:srgbClr val="F6F2A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2201466" y="3376613"/>
            <a:ext cx="51435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2201466" y="3148013"/>
            <a:ext cx="51435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2232423" y="3355181"/>
            <a:ext cx="456856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PuK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 rot="-5400000">
            <a:off x="2650281" y="3256993"/>
            <a:ext cx="379912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Sig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2284810" y="3132535"/>
            <a:ext cx="351058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AS</a:t>
            </a: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3543300" y="3086100"/>
            <a:ext cx="800100" cy="571500"/>
          </a:xfrm>
          <a:prstGeom prst="rect">
            <a:avLst/>
          </a:prstGeom>
          <a:solidFill>
            <a:srgbClr val="F6F2A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3573066" y="3376613"/>
            <a:ext cx="51435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3573066" y="3148013"/>
            <a:ext cx="51435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3604023" y="3355181"/>
            <a:ext cx="456856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PuK</a:t>
            </a: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 rot="-5400000">
            <a:off x="4021881" y="3256993"/>
            <a:ext cx="379912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Sig</a:t>
            </a:r>
          </a:p>
        </p:txBody>
      </p:sp>
      <p:sp>
        <p:nvSpPr>
          <p:cNvPr id="26662" name="Text Box 38"/>
          <p:cNvSpPr txBox="1">
            <a:spLocks noChangeArrowheads="1"/>
          </p:cNvSpPr>
          <p:nvPr/>
        </p:nvSpPr>
        <p:spPr bwMode="auto">
          <a:xfrm>
            <a:off x="3656410" y="3132535"/>
            <a:ext cx="351058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AS</a:t>
            </a:r>
          </a:p>
        </p:txBody>
      </p:sp>
      <p:sp>
        <p:nvSpPr>
          <p:cNvPr id="26663" name="Line 39"/>
          <p:cNvSpPr>
            <a:spLocks noChangeShapeType="1"/>
          </p:cNvSpPr>
          <p:nvPr/>
        </p:nvSpPr>
        <p:spPr bwMode="auto">
          <a:xfrm flipH="1">
            <a:off x="2800350" y="1714500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>
              <a:defRPr/>
            </a:pPr>
            <a:endParaRPr lang="en-US" sz="1350"/>
          </a:p>
        </p:txBody>
      </p:sp>
      <p:sp>
        <p:nvSpPr>
          <p:cNvPr id="26664" name="Line 40"/>
          <p:cNvSpPr>
            <a:spLocks noChangeShapeType="1"/>
          </p:cNvSpPr>
          <p:nvPr/>
        </p:nvSpPr>
        <p:spPr bwMode="auto">
          <a:xfrm>
            <a:off x="2686050" y="2571750"/>
            <a:ext cx="114300" cy="571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>
              <a:defRPr/>
            </a:pPr>
            <a:endParaRPr lang="en-US" sz="1350"/>
          </a:p>
        </p:txBody>
      </p:sp>
      <p:sp>
        <p:nvSpPr>
          <p:cNvPr id="26665" name="Line 41"/>
          <p:cNvSpPr>
            <a:spLocks noChangeShapeType="1"/>
          </p:cNvSpPr>
          <p:nvPr/>
        </p:nvSpPr>
        <p:spPr bwMode="auto">
          <a:xfrm>
            <a:off x="4057650" y="2571750"/>
            <a:ext cx="114300" cy="571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>
              <a:defRPr/>
            </a:pPr>
            <a:endParaRPr lang="en-US" sz="1350"/>
          </a:p>
        </p:txBody>
      </p:sp>
      <p:sp>
        <p:nvSpPr>
          <p:cNvPr id="26666" name="Freeform 42"/>
          <p:cNvSpPr>
            <a:spLocks/>
          </p:cNvSpPr>
          <p:nvPr/>
        </p:nvSpPr>
        <p:spPr bwMode="auto">
          <a:xfrm>
            <a:off x="3405187" y="1704975"/>
            <a:ext cx="804863" cy="494110"/>
          </a:xfrm>
          <a:custGeom>
            <a:avLst/>
            <a:gdLst>
              <a:gd name="T0" fmla="*/ 0 w 676"/>
              <a:gd name="T1" fmla="*/ 0 h 415"/>
              <a:gd name="T2" fmla="*/ 542 w 676"/>
              <a:gd name="T3" fmla="*/ 74 h 415"/>
              <a:gd name="T4" fmla="*/ 676 w 676"/>
              <a:gd name="T5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6" h="415">
                <a:moveTo>
                  <a:pt x="0" y="0"/>
                </a:moveTo>
                <a:cubicBezTo>
                  <a:pt x="90" y="14"/>
                  <a:pt x="429" y="5"/>
                  <a:pt x="542" y="74"/>
                </a:cubicBezTo>
                <a:cubicBezTo>
                  <a:pt x="655" y="143"/>
                  <a:pt x="648" y="344"/>
                  <a:pt x="676" y="41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>
              <a:defRPr/>
            </a:pPr>
            <a:endParaRPr lang="en-US" sz="1350"/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 flipH="1">
            <a:off x="4057650" y="1085850"/>
            <a:ext cx="1257300" cy="4000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 flipH="1">
            <a:off x="4400550" y="1371600"/>
            <a:ext cx="91440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6669" name="Text Box 45"/>
          <p:cNvSpPr txBox="1">
            <a:spLocks noChangeArrowheads="1"/>
          </p:cNvSpPr>
          <p:nvPr/>
        </p:nvSpPr>
        <p:spPr bwMode="auto">
          <a:xfrm>
            <a:off x="5429250" y="971551"/>
            <a:ext cx="2171700" cy="507831"/>
          </a:xfrm>
          <a:prstGeom prst="rect">
            <a:avLst/>
          </a:prstGeom>
          <a:solidFill>
            <a:srgbClr val="F6F2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b="1">
                <a:solidFill>
                  <a:srgbClr val="FF3300"/>
                </a:solidFill>
              </a:rPr>
              <a:t>Signatures by trusted</a:t>
            </a:r>
            <a:br>
              <a:rPr lang="en-US" sz="1350" b="1">
                <a:solidFill>
                  <a:srgbClr val="FF3300"/>
                </a:solidFill>
              </a:rPr>
            </a:br>
            <a:r>
              <a:rPr lang="en-US" sz="1350" b="1">
                <a:solidFill>
                  <a:srgbClr val="FF3300"/>
                </a:solidFill>
              </a:rPr>
              <a:t>third party</a:t>
            </a:r>
          </a:p>
        </p:txBody>
      </p:sp>
    </p:spTree>
    <p:extLst>
      <p:ext uri="{BB962C8B-B14F-4D97-AF65-F5344CB8AC3E}">
        <p14:creationId xmlns:p14="http://schemas.microsoft.com/office/powerpoint/2010/main" val="286177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C871F-DC0E-D145-ACFB-9A7C696F8C1D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143250" y="2282429"/>
            <a:ext cx="1257300" cy="572690"/>
          </a:xfrm>
          <a:prstGeom prst="rect">
            <a:avLst/>
          </a:prstGeom>
          <a:solidFill>
            <a:srgbClr val="F6F2A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 rot="-5400000">
            <a:off x="4079031" y="2437843"/>
            <a:ext cx="379912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>
                <a:solidFill>
                  <a:srgbClr val="FF3300"/>
                </a:solidFill>
              </a:rPr>
              <a:t>Sig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657350" y="3199210"/>
            <a:ext cx="1257300" cy="572690"/>
          </a:xfrm>
          <a:prstGeom prst="rect">
            <a:avLst/>
          </a:prstGeom>
          <a:solidFill>
            <a:srgbClr val="F6F2A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 rot="-5400000">
            <a:off x="2577652" y="3354625"/>
            <a:ext cx="379912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>
                <a:solidFill>
                  <a:srgbClr val="FF3300"/>
                </a:solidFill>
              </a:rPr>
              <a:t>Sig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657350" y="1428750"/>
            <a:ext cx="1257300" cy="572691"/>
          </a:xfrm>
          <a:prstGeom prst="rect">
            <a:avLst/>
          </a:prstGeom>
          <a:solidFill>
            <a:srgbClr val="F6F2A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30731" name="Rectangle 11"/>
          <p:cNvSpPr>
            <a:spLocks noGrp="1" noChangeArrowheads="1"/>
          </p:cNvSpPr>
          <p:nvPr>
            <p:ph type="title"/>
          </p:nvPr>
        </p:nvSpPr>
        <p:spPr>
          <a:xfrm>
            <a:off x="1257300" y="217885"/>
            <a:ext cx="6743700" cy="857250"/>
          </a:xfrm>
        </p:spPr>
        <p:txBody>
          <a:bodyPr/>
          <a:lstStyle/>
          <a:p>
            <a:pPr defTabSz="610791" eaLnBrk="1" hangingPunct="1">
              <a:defRPr/>
            </a:pPr>
            <a:r>
              <a:rPr lang="en-US" sz="2700">
                <a:cs typeface="+mj-cs"/>
              </a:rPr>
              <a:t>Step 2: Origin Authentication (AuthCert)</a:t>
            </a:r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1885950" y="4114800"/>
            <a:ext cx="5314950" cy="285750"/>
          </a:xfrm>
          <a:solidFill>
            <a:schemeClr val="accent1"/>
          </a:solidFill>
        </p:spPr>
        <p:txBody>
          <a:bodyPr/>
          <a:lstStyle/>
          <a:p>
            <a:pPr marL="216694" indent="-216694" defTabSz="610791" eaLnBrk="1" hangingPunct="1">
              <a:buNone/>
              <a:defRPr/>
            </a:pPr>
            <a:r>
              <a:rPr lang="en-US" sz="1500">
                <a:solidFill>
                  <a:srgbClr val="FF3300"/>
                </a:solidFill>
                <a:cs typeface="+mn-cs"/>
              </a:rPr>
              <a:t>Signed certificate authorizes another AS to advertise a prefix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697831" y="3257550"/>
            <a:ext cx="97155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1771650" y="3242072"/>
            <a:ext cx="831959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AS65501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1697831" y="3486150"/>
            <a:ext cx="97155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1695491" y="3470672"/>
            <a:ext cx="976230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algn="ctr" eaLnBrk="0" hangingPunct="0">
              <a:defRPr/>
            </a:pPr>
            <a:r>
              <a:rPr lang="en-US" sz="1350" b="1"/>
              <a:t>10.1.0.0/16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3181350" y="2343150"/>
            <a:ext cx="97155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3255169" y="2327672"/>
            <a:ext cx="831959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AS65502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3181350" y="2571750"/>
            <a:ext cx="97155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3179010" y="2556272"/>
            <a:ext cx="976230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algn="ctr" eaLnBrk="0" hangingPunct="0">
              <a:defRPr/>
            </a:pPr>
            <a:r>
              <a:rPr lang="en-US" sz="1350" b="1"/>
              <a:t>10.2.0.0/16</a:t>
            </a:r>
          </a:p>
        </p:txBody>
      </p:sp>
      <p:grpSp>
        <p:nvGrpSpPr>
          <p:cNvPr id="97297" name="Group 51"/>
          <p:cNvGrpSpPr>
            <a:grpSpLocks/>
          </p:cNvGrpSpPr>
          <p:nvPr/>
        </p:nvGrpSpPr>
        <p:grpSpPr bwMode="auto">
          <a:xfrm>
            <a:off x="6286500" y="1584723"/>
            <a:ext cx="1257300" cy="572690"/>
            <a:chOff x="4320" y="1104"/>
            <a:chExt cx="1056" cy="481"/>
          </a:xfrm>
        </p:grpSpPr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4320" y="1104"/>
              <a:ext cx="1056" cy="481"/>
            </a:xfrm>
            <a:prstGeom prst="rect">
              <a:avLst/>
            </a:prstGeom>
            <a:solidFill>
              <a:srgbClr val="F6F2A8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 anchor="ctr"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 rot="16200000">
              <a:off x="5094" y="1236"/>
              <a:ext cx="31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>
              <a:spAutoFit/>
            </a:bodyPr>
            <a:lstStyle/>
            <a:p>
              <a:pPr eaLnBrk="0" hangingPunct="0">
                <a:defRPr/>
              </a:pPr>
              <a:r>
                <a:rPr lang="en-US" sz="1350" b="1">
                  <a:solidFill>
                    <a:srgbClr val="FF3300"/>
                  </a:solidFill>
                </a:rPr>
                <a:t>Sig</a:t>
              </a:r>
            </a:p>
          </p:txBody>
        </p:sp>
        <p:sp>
          <p:nvSpPr>
            <p:cNvPr id="30741" name="Rectangle 21"/>
            <p:cNvSpPr>
              <a:spLocks noChangeArrowheads="1"/>
            </p:cNvSpPr>
            <p:nvPr/>
          </p:nvSpPr>
          <p:spPr bwMode="auto">
            <a:xfrm>
              <a:off x="4354" y="1148"/>
              <a:ext cx="81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 anchor="ctr"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30742" name="Text Box 22"/>
            <p:cNvSpPr txBox="1">
              <a:spLocks noChangeArrowheads="1"/>
            </p:cNvSpPr>
            <p:nvPr/>
          </p:nvSpPr>
          <p:spPr bwMode="auto">
            <a:xfrm>
              <a:off x="4416" y="1135"/>
              <a:ext cx="69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>
              <a:spAutoFit/>
            </a:bodyPr>
            <a:lstStyle/>
            <a:p>
              <a:pPr eaLnBrk="0" hangingPunct="0">
                <a:defRPr/>
              </a:pPr>
              <a:r>
                <a:rPr lang="en-US" sz="1350" b="1"/>
                <a:t>AS65503</a:t>
              </a:r>
            </a:p>
          </p:txBody>
        </p:sp>
        <p:sp>
          <p:nvSpPr>
            <p:cNvPr id="30743" name="Rectangle 23"/>
            <p:cNvSpPr>
              <a:spLocks noChangeArrowheads="1"/>
            </p:cNvSpPr>
            <p:nvPr/>
          </p:nvSpPr>
          <p:spPr bwMode="auto">
            <a:xfrm>
              <a:off x="4354" y="1340"/>
              <a:ext cx="81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 anchor="ctr"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30744" name="Text Box 24"/>
            <p:cNvSpPr txBox="1">
              <a:spLocks noChangeArrowheads="1"/>
            </p:cNvSpPr>
            <p:nvPr/>
          </p:nvSpPr>
          <p:spPr bwMode="auto">
            <a:xfrm>
              <a:off x="4352" y="1327"/>
              <a:ext cx="82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>
              <a:spAutoFit/>
            </a:bodyPr>
            <a:lstStyle/>
            <a:p>
              <a:pPr algn="ctr" eaLnBrk="0" hangingPunct="0">
                <a:defRPr/>
              </a:pPr>
              <a:r>
                <a:rPr lang="en-US" sz="1350" b="1"/>
                <a:t>10.1.1.0/24</a:t>
              </a:r>
            </a:p>
          </p:txBody>
        </p:sp>
      </p:grpSp>
      <p:grpSp>
        <p:nvGrpSpPr>
          <p:cNvPr id="97298" name="Group 50"/>
          <p:cNvGrpSpPr>
            <a:grpSpLocks/>
          </p:cNvGrpSpPr>
          <p:nvPr/>
        </p:nvGrpSpPr>
        <p:grpSpPr bwMode="auto">
          <a:xfrm>
            <a:off x="6286502" y="2225279"/>
            <a:ext cx="1258491" cy="572690"/>
            <a:chOff x="4320" y="1642"/>
            <a:chExt cx="1057" cy="481"/>
          </a:xfrm>
        </p:grpSpPr>
        <p:sp>
          <p:nvSpPr>
            <p:cNvPr id="30722" name="Rectangle 2"/>
            <p:cNvSpPr>
              <a:spLocks noChangeArrowheads="1"/>
            </p:cNvSpPr>
            <p:nvPr/>
          </p:nvSpPr>
          <p:spPr bwMode="auto">
            <a:xfrm>
              <a:off x="4320" y="1642"/>
              <a:ext cx="1056" cy="481"/>
            </a:xfrm>
            <a:prstGeom prst="rect">
              <a:avLst/>
            </a:prstGeom>
            <a:solidFill>
              <a:srgbClr val="F6F2A8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 anchor="ctr"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30723" name="Text Box 3"/>
            <p:cNvSpPr txBox="1">
              <a:spLocks noChangeArrowheads="1"/>
            </p:cNvSpPr>
            <p:nvPr/>
          </p:nvSpPr>
          <p:spPr bwMode="auto">
            <a:xfrm rot="16200000">
              <a:off x="5107" y="1772"/>
              <a:ext cx="31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>
              <a:spAutoFit/>
            </a:bodyPr>
            <a:lstStyle/>
            <a:p>
              <a:pPr eaLnBrk="0" hangingPunct="0">
                <a:defRPr/>
              </a:pPr>
              <a:r>
                <a:rPr lang="en-US" sz="1350" b="1">
                  <a:solidFill>
                    <a:srgbClr val="FF3300"/>
                  </a:solidFill>
                </a:rPr>
                <a:t>Sig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4352" y="1693"/>
              <a:ext cx="81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 anchor="ctr"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30746" name="Text Box 26"/>
            <p:cNvSpPr txBox="1">
              <a:spLocks noChangeArrowheads="1"/>
            </p:cNvSpPr>
            <p:nvPr/>
          </p:nvSpPr>
          <p:spPr bwMode="auto">
            <a:xfrm>
              <a:off x="4414" y="1680"/>
              <a:ext cx="69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>
              <a:spAutoFit/>
            </a:bodyPr>
            <a:lstStyle/>
            <a:p>
              <a:pPr eaLnBrk="0" hangingPunct="0">
                <a:defRPr/>
              </a:pPr>
              <a:r>
                <a:rPr lang="en-US" sz="1350" b="1"/>
                <a:t>AS65504</a:t>
              </a:r>
            </a:p>
          </p:txBody>
        </p:sp>
        <p:sp>
          <p:nvSpPr>
            <p:cNvPr id="30747" name="Rectangle 27"/>
            <p:cNvSpPr>
              <a:spLocks noChangeArrowheads="1"/>
            </p:cNvSpPr>
            <p:nvPr/>
          </p:nvSpPr>
          <p:spPr bwMode="auto">
            <a:xfrm>
              <a:off x="4352" y="1885"/>
              <a:ext cx="816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 anchor="ctr"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30748" name="Text Box 28"/>
            <p:cNvSpPr txBox="1">
              <a:spLocks noChangeArrowheads="1"/>
            </p:cNvSpPr>
            <p:nvPr/>
          </p:nvSpPr>
          <p:spPr bwMode="auto">
            <a:xfrm>
              <a:off x="4350" y="1872"/>
              <a:ext cx="82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>
              <a:spAutoFit/>
            </a:bodyPr>
            <a:lstStyle/>
            <a:p>
              <a:pPr algn="ctr" eaLnBrk="0" hangingPunct="0">
                <a:defRPr/>
              </a:pPr>
              <a:r>
                <a:rPr lang="en-US" sz="1350" b="1"/>
                <a:t>10.1.2.0/24</a:t>
              </a:r>
            </a:p>
          </p:txBody>
        </p:sp>
      </p:grp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1697831" y="1485900"/>
            <a:ext cx="97155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1771650" y="1470422"/>
            <a:ext cx="831959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AS65500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1697831" y="1714500"/>
            <a:ext cx="97155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1743582" y="1699022"/>
            <a:ext cx="880049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algn="ctr" eaLnBrk="0" hangingPunct="0">
              <a:defRPr/>
            </a:pPr>
            <a:r>
              <a:rPr lang="en-US" sz="1350" b="1"/>
              <a:t>10.0.0.0/8</a:t>
            </a:r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3130154" y="1485900"/>
            <a:ext cx="1307306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3371850" y="1470422"/>
            <a:ext cx="831959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AS65500</a:t>
            </a:r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3130154" y="1714500"/>
            <a:ext cx="1307306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3286074" y="1699022"/>
            <a:ext cx="995466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algn="ctr" eaLnBrk="0" hangingPunct="0">
              <a:defRPr/>
            </a:pPr>
            <a:r>
              <a:rPr lang="en-US" sz="1350" b="1" i="1"/>
              <a:t>Public Key</a:t>
            </a:r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 rot="-5400000">
            <a:off x="2577652" y="1584166"/>
            <a:ext cx="379912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>
                <a:solidFill>
                  <a:srgbClr val="FF3300"/>
                </a:solidFill>
              </a:rPr>
              <a:t>Sig</a:t>
            </a:r>
          </a:p>
        </p:txBody>
      </p:sp>
      <p:sp>
        <p:nvSpPr>
          <p:cNvPr id="30758" name="Freeform 38"/>
          <p:cNvSpPr>
            <a:spLocks/>
          </p:cNvSpPr>
          <p:nvPr/>
        </p:nvSpPr>
        <p:spPr bwMode="auto">
          <a:xfrm>
            <a:off x="2783681" y="1870472"/>
            <a:ext cx="457200" cy="251222"/>
          </a:xfrm>
          <a:custGeom>
            <a:avLst/>
            <a:gdLst>
              <a:gd name="T0" fmla="*/ 384 w 384"/>
              <a:gd name="T1" fmla="*/ 0 h 211"/>
              <a:gd name="T2" fmla="*/ 182 w 384"/>
              <a:gd name="T3" fmla="*/ 203 h 211"/>
              <a:gd name="T4" fmla="*/ 0 w 384"/>
              <a:gd name="T5" fmla="*/ 4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211">
                <a:moveTo>
                  <a:pt x="384" y="0"/>
                </a:moveTo>
                <a:cubicBezTo>
                  <a:pt x="350" y="34"/>
                  <a:pt x="246" y="195"/>
                  <a:pt x="182" y="203"/>
                </a:cubicBezTo>
                <a:cubicBezTo>
                  <a:pt x="118" y="211"/>
                  <a:pt x="38" y="80"/>
                  <a:pt x="0" y="48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>
              <a:defRPr/>
            </a:pPr>
            <a:endParaRPr lang="en-US" sz="1350"/>
          </a:p>
        </p:txBody>
      </p:sp>
      <p:sp>
        <p:nvSpPr>
          <p:cNvPr id="30759" name="Freeform 39"/>
          <p:cNvSpPr>
            <a:spLocks/>
          </p:cNvSpPr>
          <p:nvPr/>
        </p:nvSpPr>
        <p:spPr bwMode="auto">
          <a:xfrm>
            <a:off x="2801541" y="1889522"/>
            <a:ext cx="485775" cy="1347788"/>
          </a:xfrm>
          <a:custGeom>
            <a:avLst/>
            <a:gdLst>
              <a:gd name="T0" fmla="*/ 408 w 408"/>
              <a:gd name="T1" fmla="*/ 0 h 1132"/>
              <a:gd name="T2" fmla="*/ 87 w 408"/>
              <a:gd name="T3" fmla="*/ 448 h 1132"/>
              <a:gd name="T4" fmla="*/ 0 w 408"/>
              <a:gd name="T5" fmla="*/ 1132 h 1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8" h="1132">
                <a:moveTo>
                  <a:pt x="408" y="0"/>
                </a:moveTo>
                <a:cubicBezTo>
                  <a:pt x="356" y="74"/>
                  <a:pt x="155" y="259"/>
                  <a:pt x="87" y="448"/>
                </a:cubicBezTo>
                <a:cubicBezTo>
                  <a:pt x="19" y="637"/>
                  <a:pt x="18" y="990"/>
                  <a:pt x="0" y="1132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>
              <a:defRPr/>
            </a:pPr>
            <a:endParaRPr lang="en-US" sz="1350"/>
          </a:p>
        </p:txBody>
      </p:sp>
      <p:sp>
        <p:nvSpPr>
          <p:cNvPr id="30760" name="Freeform 40"/>
          <p:cNvSpPr>
            <a:spLocks/>
          </p:cNvSpPr>
          <p:nvPr/>
        </p:nvSpPr>
        <p:spPr bwMode="auto">
          <a:xfrm>
            <a:off x="3177779" y="1896666"/>
            <a:ext cx="1120378" cy="446484"/>
          </a:xfrm>
          <a:custGeom>
            <a:avLst/>
            <a:gdLst>
              <a:gd name="T0" fmla="*/ 139 w 941"/>
              <a:gd name="T1" fmla="*/ 0 h 375"/>
              <a:gd name="T2" fmla="*/ 112 w 941"/>
              <a:gd name="T3" fmla="*/ 121 h 375"/>
              <a:gd name="T4" fmla="*/ 809 w 941"/>
              <a:gd name="T5" fmla="*/ 161 h 375"/>
              <a:gd name="T6" fmla="*/ 902 w 941"/>
              <a:gd name="T7" fmla="*/ 375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1" h="375">
                <a:moveTo>
                  <a:pt x="139" y="0"/>
                </a:moveTo>
                <a:cubicBezTo>
                  <a:pt x="135" y="20"/>
                  <a:pt x="0" y="94"/>
                  <a:pt x="112" y="121"/>
                </a:cubicBezTo>
                <a:cubicBezTo>
                  <a:pt x="224" y="148"/>
                  <a:pt x="677" y="119"/>
                  <a:pt x="809" y="161"/>
                </a:cubicBezTo>
                <a:cubicBezTo>
                  <a:pt x="941" y="203"/>
                  <a:pt x="883" y="331"/>
                  <a:pt x="902" y="375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>
              <a:defRPr/>
            </a:pPr>
            <a:endParaRPr lang="en-US" sz="1350"/>
          </a:p>
        </p:txBody>
      </p:sp>
      <p:sp>
        <p:nvSpPr>
          <p:cNvPr id="30761" name="Rectangle 41"/>
          <p:cNvSpPr>
            <a:spLocks noChangeArrowheads="1"/>
          </p:cNvSpPr>
          <p:nvPr/>
        </p:nvSpPr>
        <p:spPr bwMode="auto">
          <a:xfrm>
            <a:off x="4750594" y="1885950"/>
            <a:ext cx="1307306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30762" name="Text Box 42"/>
          <p:cNvSpPr txBox="1">
            <a:spLocks noChangeArrowheads="1"/>
          </p:cNvSpPr>
          <p:nvPr/>
        </p:nvSpPr>
        <p:spPr bwMode="auto">
          <a:xfrm>
            <a:off x="4992291" y="1870472"/>
            <a:ext cx="831959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AS65501</a:t>
            </a:r>
          </a:p>
        </p:txBody>
      </p:sp>
      <p:sp>
        <p:nvSpPr>
          <p:cNvPr id="30763" name="Rectangle 43"/>
          <p:cNvSpPr>
            <a:spLocks noChangeArrowheads="1"/>
          </p:cNvSpPr>
          <p:nvPr/>
        </p:nvSpPr>
        <p:spPr bwMode="auto">
          <a:xfrm>
            <a:off x="4750594" y="2114550"/>
            <a:ext cx="1307306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4906515" y="2099072"/>
            <a:ext cx="995466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algn="ctr" eaLnBrk="0" hangingPunct="0">
              <a:defRPr/>
            </a:pPr>
            <a:r>
              <a:rPr lang="en-US" sz="1350" b="1" i="1"/>
              <a:t>Public Key</a:t>
            </a:r>
          </a:p>
        </p:txBody>
      </p:sp>
      <p:sp>
        <p:nvSpPr>
          <p:cNvPr id="30768" name="Freeform 48"/>
          <p:cNvSpPr>
            <a:spLocks/>
          </p:cNvSpPr>
          <p:nvPr/>
        </p:nvSpPr>
        <p:spPr bwMode="auto">
          <a:xfrm>
            <a:off x="2914650" y="2327672"/>
            <a:ext cx="2400300" cy="1162050"/>
          </a:xfrm>
          <a:custGeom>
            <a:avLst/>
            <a:gdLst>
              <a:gd name="T0" fmla="*/ 0 w 2016"/>
              <a:gd name="T1" fmla="*/ 960 h 976"/>
              <a:gd name="T2" fmla="*/ 1584 w 2016"/>
              <a:gd name="T3" fmla="*/ 816 h 976"/>
              <a:gd name="T4" fmla="*/ 2016 w 2016"/>
              <a:gd name="T5" fmla="*/ 0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16" h="976">
                <a:moveTo>
                  <a:pt x="0" y="960"/>
                </a:moveTo>
                <a:cubicBezTo>
                  <a:pt x="624" y="968"/>
                  <a:pt x="1248" y="976"/>
                  <a:pt x="1584" y="816"/>
                </a:cubicBezTo>
                <a:cubicBezTo>
                  <a:pt x="1920" y="656"/>
                  <a:pt x="1968" y="328"/>
                  <a:pt x="2016" y="0"/>
                </a:cubicBez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30769" name="Text Box 49"/>
          <p:cNvSpPr txBox="1">
            <a:spLocks noChangeArrowheads="1"/>
          </p:cNvSpPr>
          <p:nvPr/>
        </p:nvSpPr>
        <p:spPr bwMode="auto">
          <a:xfrm>
            <a:off x="5143500" y="3127772"/>
            <a:ext cx="1085850" cy="300082"/>
          </a:xfrm>
          <a:prstGeom prst="rect">
            <a:avLst/>
          </a:prstGeom>
          <a:solidFill>
            <a:srgbClr val="F6F2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b="1">
                <a:solidFill>
                  <a:srgbClr val="FF3300"/>
                </a:solidFill>
              </a:rPr>
              <a:t>Delegation</a:t>
            </a:r>
          </a:p>
        </p:txBody>
      </p:sp>
      <p:sp>
        <p:nvSpPr>
          <p:cNvPr id="30772" name="Text Box 52"/>
          <p:cNvSpPr txBox="1">
            <a:spLocks noChangeArrowheads="1"/>
          </p:cNvSpPr>
          <p:nvPr/>
        </p:nvSpPr>
        <p:spPr bwMode="auto">
          <a:xfrm>
            <a:off x="4914900" y="1584722"/>
            <a:ext cx="10287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b="1" i="1">
                <a:solidFill>
                  <a:srgbClr val="FF3300"/>
                </a:solidFill>
              </a:rPr>
              <a:t>EntityCert</a:t>
            </a:r>
          </a:p>
        </p:txBody>
      </p:sp>
      <p:sp>
        <p:nvSpPr>
          <p:cNvPr id="30773" name="Text Box 53"/>
          <p:cNvSpPr txBox="1">
            <a:spLocks noChangeArrowheads="1"/>
          </p:cNvSpPr>
          <p:nvPr/>
        </p:nvSpPr>
        <p:spPr bwMode="auto">
          <a:xfrm>
            <a:off x="6400800" y="1298972"/>
            <a:ext cx="10287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b="1" i="1">
                <a:solidFill>
                  <a:srgbClr val="FF3300"/>
                </a:solidFill>
              </a:rPr>
              <a:t>AuthCert</a:t>
            </a:r>
          </a:p>
        </p:txBody>
      </p:sp>
    </p:spTree>
    <p:extLst>
      <p:ext uri="{BB962C8B-B14F-4D97-AF65-F5344CB8AC3E}">
        <p14:creationId xmlns:p14="http://schemas.microsoft.com/office/powerpoint/2010/main" val="3440923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3C619B-53E7-8347-9230-941EDFC0FD6D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2284" y="217885"/>
            <a:ext cx="6915151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>
                <a:cs typeface="+mj-cs"/>
              </a:rPr>
              <a:t>Step 3: Policy Authentication (PolicyCert)</a:t>
            </a: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4629150" y="2228850"/>
            <a:ext cx="285750" cy="628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>
              <a:defRPr/>
            </a:pPr>
            <a:endParaRPr lang="en-US" sz="1350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flipH="1">
            <a:off x="3829050" y="2228850"/>
            <a:ext cx="342900" cy="919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>
              <a:defRPr/>
            </a:pPr>
            <a:endParaRPr lang="en-US" sz="1350"/>
          </a:p>
        </p:txBody>
      </p:sp>
      <p:grpSp>
        <p:nvGrpSpPr>
          <p:cNvPr id="99333" name="Group 6"/>
          <p:cNvGrpSpPr>
            <a:grpSpLocks/>
          </p:cNvGrpSpPr>
          <p:nvPr/>
        </p:nvGrpSpPr>
        <p:grpSpPr bwMode="auto">
          <a:xfrm>
            <a:off x="3600450" y="1600200"/>
            <a:ext cx="1543050" cy="657225"/>
            <a:chOff x="3600" y="1104"/>
            <a:chExt cx="1296" cy="552"/>
          </a:xfrm>
        </p:grpSpPr>
        <p:sp>
          <p:nvSpPr>
            <p:cNvPr id="45063" name="Cloud"/>
            <p:cNvSpPr>
              <a:spLocks noChangeAspect="1" noEditPoints="1" noChangeArrowheads="1"/>
            </p:cNvSpPr>
            <p:nvPr/>
          </p:nvSpPr>
          <p:spPr bwMode="auto">
            <a:xfrm>
              <a:off x="3600" y="1104"/>
              <a:ext cx="1296" cy="55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rgbClr val="FF3300"/>
                </a:solidFill>
              </a:endParaRPr>
            </a:p>
          </p:txBody>
        </p:sp>
        <p:sp>
          <p:nvSpPr>
            <p:cNvPr id="45064" name="Text Box 8"/>
            <p:cNvSpPr txBox="1">
              <a:spLocks noChangeArrowheads="1"/>
            </p:cNvSpPr>
            <p:nvPr/>
          </p:nvSpPr>
          <p:spPr bwMode="auto">
            <a:xfrm>
              <a:off x="3888" y="1252"/>
              <a:ext cx="73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>
              <a:spAutoFit/>
            </a:bodyPr>
            <a:lstStyle/>
            <a:p>
              <a:pPr eaLnBrk="0" hangingPunct="0">
                <a:defRPr/>
              </a:pPr>
              <a:r>
                <a:rPr lang="en-US" sz="1350" b="1">
                  <a:solidFill>
                    <a:srgbClr val="FF3300"/>
                  </a:solidFill>
                </a:rPr>
                <a:t>AS 65500</a:t>
              </a:r>
            </a:p>
          </p:txBody>
        </p:sp>
      </p:grpSp>
      <p:sp>
        <p:nvSpPr>
          <p:cNvPr id="45065" name="Cloud"/>
          <p:cNvSpPr>
            <a:spLocks noChangeAspect="1" noEditPoints="1" noChangeArrowheads="1"/>
          </p:cNvSpPr>
          <p:nvPr/>
        </p:nvSpPr>
        <p:spPr bwMode="auto">
          <a:xfrm>
            <a:off x="4572000" y="2828925"/>
            <a:ext cx="1543050" cy="6572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4900612" y="3028950"/>
            <a:ext cx="880049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>
                <a:solidFill>
                  <a:srgbClr val="FF3300"/>
                </a:solidFill>
              </a:rPr>
              <a:t>AS 65502</a:t>
            </a:r>
          </a:p>
        </p:txBody>
      </p:sp>
      <p:sp>
        <p:nvSpPr>
          <p:cNvPr id="45067" name="AutoShape 11"/>
          <p:cNvSpPr>
            <a:spLocks noChangeArrowheads="1"/>
          </p:cNvSpPr>
          <p:nvPr/>
        </p:nvSpPr>
        <p:spPr bwMode="auto">
          <a:xfrm>
            <a:off x="4057650" y="4114800"/>
            <a:ext cx="2286000" cy="514350"/>
          </a:xfrm>
          <a:prstGeom prst="wedgeRectCallout">
            <a:avLst>
              <a:gd name="adj1" fmla="val 6301"/>
              <a:gd name="adj2" fmla="val -192593"/>
            </a:avLst>
          </a:prstGeom>
          <a:solidFill>
            <a:srgbClr val="F6F2A8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 algn="ctr" eaLnBrk="0" hangingPunct="0">
              <a:defRPr/>
            </a:pPr>
            <a:r>
              <a:rPr lang="en-US" sz="1350" b="1"/>
              <a:t>The longest prefix in 10.1.0.0/16 will be a /20.</a:t>
            </a:r>
          </a:p>
        </p:txBody>
      </p:sp>
      <p:grpSp>
        <p:nvGrpSpPr>
          <p:cNvPr id="99337" name="Group 12"/>
          <p:cNvGrpSpPr>
            <a:grpSpLocks/>
          </p:cNvGrpSpPr>
          <p:nvPr/>
        </p:nvGrpSpPr>
        <p:grpSpPr bwMode="auto">
          <a:xfrm>
            <a:off x="2457450" y="2828925"/>
            <a:ext cx="1543050" cy="657225"/>
            <a:chOff x="2592" y="2184"/>
            <a:chExt cx="1296" cy="552"/>
          </a:xfrm>
        </p:grpSpPr>
        <p:sp>
          <p:nvSpPr>
            <p:cNvPr id="45069" name="Text Box 13"/>
            <p:cNvSpPr txBox="1">
              <a:spLocks noChangeArrowheads="1"/>
            </p:cNvSpPr>
            <p:nvPr/>
          </p:nvSpPr>
          <p:spPr bwMode="auto">
            <a:xfrm>
              <a:off x="2988" y="2352"/>
              <a:ext cx="69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>
              <a:spAutoFit/>
            </a:bodyPr>
            <a:lstStyle/>
            <a:p>
              <a:pPr eaLnBrk="0" hangingPunct="0">
                <a:defRPr/>
              </a:pPr>
              <a:r>
                <a:rPr lang="en-US" sz="1350" b="1">
                  <a:solidFill>
                    <a:schemeClr val="bg1"/>
                  </a:solidFill>
                </a:rPr>
                <a:t>AS65501</a:t>
              </a:r>
            </a:p>
          </p:txBody>
        </p:sp>
        <p:sp>
          <p:nvSpPr>
            <p:cNvPr id="45070" name="Cloud"/>
            <p:cNvSpPr>
              <a:spLocks noChangeAspect="1" noEditPoints="1" noChangeArrowheads="1"/>
            </p:cNvSpPr>
            <p:nvPr/>
          </p:nvSpPr>
          <p:spPr bwMode="auto">
            <a:xfrm>
              <a:off x="2592" y="2184"/>
              <a:ext cx="1296" cy="55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rgbClr val="FF3300"/>
                </a:solidFill>
              </a:endParaRPr>
            </a:p>
          </p:txBody>
        </p:sp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2964" y="2325"/>
              <a:ext cx="73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>
              <a:spAutoFit/>
            </a:bodyPr>
            <a:lstStyle/>
            <a:p>
              <a:pPr eaLnBrk="0" hangingPunct="0">
                <a:defRPr/>
              </a:pPr>
              <a:r>
                <a:rPr lang="en-US" sz="1350" b="1">
                  <a:solidFill>
                    <a:srgbClr val="FF3300"/>
                  </a:solidFill>
                </a:rPr>
                <a:t>AS 65501</a:t>
              </a:r>
            </a:p>
          </p:txBody>
        </p:sp>
      </p:grp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2171700" y="1028701"/>
            <a:ext cx="5143500" cy="4455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z="1350" b="1">
                <a:solidFill>
                  <a:srgbClr val="FF3300"/>
                </a:solidFill>
              </a:rPr>
              <a:t>Each AS builds a certificate which contains policy information </a:t>
            </a:r>
            <a:r>
              <a:rPr lang="en-US" sz="1350" b="1" i="1">
                <a:solidFill>
                  <a:srgbClr val="FF3300"/>
                </a:solidFill>
              </a:rPr>
              <a:t>(e.g., </a:t>
            </a:r>
            <a:r>
              <a:rPr lang="en-US" sz="1350" b="1">
                <a:solidFill>
                  <a:srgbClr val="FF3300"/>
                </a:solidFill>
              </a:rPr>
              <a:t>maximum prefix length)</a:t>
            </a:r>
            <a:r>
              <a:rPr lang="en-US" sz="1350" b="1" i="1">
                <a:solidFill>
                  <a:srgbClr val="FF3300"/>
                </a:solidFill>
              </a:rPr>
              <a:t>.</a:t>
            </a:r>
            <a:endParaRPr lang="en-US" sz="1350" b="1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799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9DFD9-D976-BE4E-B5FB-1EACFEC3CF48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title"/>
          </p:nvPr>
        </p:nvSpPr>
        <p:spPr>
          <a:xfrm>
            <a:off x="1200150" y="217885"/>
            <a:ext cx="6858000" cy="857250"/>
          </a:xfrm>
        </p:spPr>
        <p:txBody>
          <a:bodyPr/>
          <a:lstStyle/>
          <a:p>
            <a:pPr defTabSz="610791" eaLnBrk="1" hangingPunct="1">
              <a:defRPr/>
            </a:pPr>
            <a:r>
              <a:rPr lang="en-US" sz="2700">
                <a:cs typeface="+mj-cs"/>
              </a:rPr>
              <a:t>Step 4: Path Authentication (PolicyCert)</a:t>
            </a:r>
          </a:p>
        </p:txBody>
      </p:sp>
      <p:sp>
        <p:nvSpPr>
          <p:cNvPr id="35965" name="Text Box 125"/>
          <p:cNvSpPr txBox="1">
            <a:spLocks noChangeArrowheads="1"/>
          </p:cNvSpPr>
          <p:nvPr/>
        </p:nvSpPr>
        <p:spPr bwMode="auto">
          <a:xfrm>
            <a:off x="2171700" y="1028701"/>
            <a:ext cx="5143500" cy="4455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z="1350" b="1">
                <a:solidFill>
                  <a:srgbClr val="FF3300"/>
                </a:solidFill>
              </a:rPr>
              <a:t>Signed PolicyCert contains a signed list of peers</a:t>
            </a:r>
            <a:br>
              <a:rPr lang="en-US" sz="1350" b="1">
                <a:solidFill>
                  <a:srgbClr val="FF3300"/>
                </a:solidFill>
              </a:rPr>
            </a:br>
            <a:r>
              <a:rPr lang="en-US" sz="1350" b="1">
                <a:solidFill>
                  <a:srgbClr val="FF3300"/>
                </a:solidFill>
              </a:rPr>
              <a:t>PolicyCerts are </a:t>
            </a:r>
            <a:r>
              <a:rPr lang="en-US" sz="1350" b="1" i="1">
                <a:solidFill>
                  <a:srgbClr val="FF3300"/>
                </a:solidFill>
              </a:rPr>
              <a:t>flooded</a:t>
            </a:r>
            <a:r>
              <a:rPr lang="en-US" sz="1350" b="1">
                <a:solidFill>
                  <a:srgbClr val="FF3300"/>
                </a:solidFill>
              </a:rPr>
              <a:t> throughout the network</a:t>
            </a:r>
          </a:p>
        </p:txBody>
      </p:sp>
      <p:grpSp>
        <p:nvGrpSpPr>
          <p:cNvPr id="101380" name="Group 126"/>
          <p:cNvGrpSpPr>
            <a:grpSpLocks/>
          </p:cNvGrpSpPr>
          <p:nvPr/>
        </p:nvGrpSpPr>
        <p:grpSpPr bwMode="auto">
          <a:xfrm>
            <a:off x="2628900" y="1828800"/>
            <a:ext cx="1543050" cy="657225"/>
            <a:chOff x="3600" y="1104"/>
            <a:chExt cx="1296" cy="552"/>
          </a:xfrm>
        </p:grpSpPr>
        <p:sp>
          <p:nvSpPr>
            <p:cNvPr id="35967" name="Cloud"/>
            <p:cNvSpPr>
              <a:spLocks noChangeAspect="1" noEditPoints="1" noChangeArrowheads="1"/>
            </p:cNvSpPr>
            <p:nvPr/>
          </p:nvSpPr>
          <p:spPr bwMode="auto">
            <a:xfrm>
              <a:off x="3600" y="1104"/>
              <a:ext cx="1296" cy="55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rgbClr val="FF3300"/>
                </a:solidFill>
              </a:endParaRPr>
            </a:p>
          </p:txBody>
        </p:sp>
        <p:sp>
          <p:nvSpPr>
            <p:cNvPr id="35968" name="Text Box 128"/>
            <p:cNvSpPr txBox="1">
              <a:spLocks noChangeArrowheads="1"/>
            </p:cNvSpPr>
            <p:nvPr/>
          </p:nvSpPr>
          <p:spPr bwMode="auto">
            <a:xfrm>
              <a:off x="3888" y="1252"/>
              <a:ext cx="41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>
              <a:spAutoFit/>
            </a:bodyPr>
            <a:lstStyle/>
            <a:p>
              <a:pPr eaLnBrk="0" hangingPunct="0">
                <a:defRPr/>
              </a:pPr>
              <a:r>
                <a:rPr lang="en-US" sz="1350" b="1">
                  <a:solidFill>
                    <a:srgbClr val="FF3300"/>
                  </a:solidFill>
                </a:rPr>
                <a:t>AS 1</a:t>
              </a:r>
            </a:p>
          </p:txBody>
        </p:sp>
      </p:grpSp>
      <p:grpSp>
        <p:nvGrpSpPr>
          <p:cNvPr id="101381" name="Group 129"/>
          <p:cNvGrpSpPr>
            <a:grpSpLocks/>
          </p:cNvGrpSpPr>
          <p:nvPr/>
        </p:nvGrpSpPr>
        <p:grpSpPr bwMode="auto">
          <a:xfrm>
            <a:off x="3714750" y="2771775"/>
            <a:ext cx="1543050" cy="657225"/>
            <a:chOff x="3600" y="1104"/>
            <a:chExt cx="1296" cy="552"/>
          </a:xfrm>
        </p:grpSpPr>
        <p:sp>
          <p:nvSpPr>
            <p:cNvPr id="35970" name="Cloud"/>
            <p:cNvSpPr>
              <a:spLocks noChangeAspect="1" noEditPoints="1" noChangeArrowheads="1"/>
            </p:cNvSpPr>
            <p:nvPr/>
          </p:nvSpPr>
          <p:spPr bwMode="auto">
            <a:xfrm>
              <a:off x="3600" y="1104"/>
              <a:ext cx="1296" cy="55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rgbClr val="FF3300"/>
                </a:solidFill>
              </a:endParaRPr>
            </a:p>
          </p:txBody>
        </p:sp>
        <p:sp>
          <p:nvSpPr>
            <p:cNvPr id="35971" name="Text Box 131"/>
            <p:cNvSpPr txBox="1">
              <a:spLocks noChangeArrowheads="1"/>
            </p:cNvSpPr>
            <p:nvPr/>
          </p:nvSpPr>
          <p:spPr bwMode="auto">
            <a:xfrm>
              <a:off x="3888" y="1252"/>
              <a:ext cx="41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>
              <a:spAutoFit/>
            </a:bodyPr>
            <a:lstStyle/>
            <a:p>
              <a:pPr eaLnBrk="0" hangingPunct="0">
                <a:defRPr/>
              </a:pPr>
              <a:r>
                <a:rPr lang="en-US" sz="1350" b="1">
                  <a:solidFill>
                    <a:srgbClr val="FF3300"/>
                  </a:solidFill>
                </a:rPr>
                <a:t>AS 3</a:t>
              </a:r>
            </a:p>
          </p:txBody>
        </p:sp>
      </p:grpSp>
      <p:grpSp>
        <p:nvGrpSpPr>
          <p:cNvPr id="101382" name="Group 132"/>
          <p:cNvGrpSpPr>
            <a:grpSpLocks/>
          </p:cNvGrpSpPr>
          <p:nvPr/>
        </p:nvGrpSpPr>
        <p:grpSpPr bwMode="auto">
          <a:xfrm>
            <a:off x="1485900" y="2800350"/>
            <a:ext cx="1543050" cy="657225"/>
            <a:chOff x="3600" y="1104"/>
            <a:chExt cx="1296" cy="552"/>
          </a:xfrm>
        </p:grpSpPr>
        <p:sp>
          <p:nvSpPr>
            <p:cNvPr id="35973" name="Cloud"/>
            <p:cNvSpPr>
              <a:spLocks noChangeAspect="1" noEditPoints="1" noChangeArrowheads="1"/>
            </p:cNvSpPr>
            <p:nvPr/>
          </p:nvSpPr>
          <p:spPr bwMode="auto">
            <a:xfrm>
              <a:off x="3600" y="1104"/>
              <a:ext cx="1296" cy="55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rgbClr val="FF3300"/>
                </a:solidFill>
              </a:endParaRPr>
            </a:p>
          </p:txBody>
        </p:sp>
        <p:sp>
          <p:nvSpPr>
            <p:cNvPr id="35974" name="Text Box 134"/>
            <p:cNvSpPr txBox="1">
              <a:spLocks noChangeArrowheads="1"/>
            </p:cNvSpPr>
            <p:nvPr/>
          </p:nvSpPr>
          <p:spPr bwMode="auto">
            <a:xfrm>
              <a:off x="3888" y="1252"/>
              <a:ext cx="41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>
              <a:spAutoFit/>
            </a:bodyPr>
            <a:lstStyle/>
            <a:p>
              <a:pPr eaLnBrk="0" hangingPunct="0">
                <a:defRPr/>
              </a:pPr>
              <a:r>
                <a:rPr lang="en-US" sz="1350" b="1">
                  <a:solidFill>
                    <a:srgbClr val="FF3300"/>
                  </a:solidFill>
                </a:rPr>
                <a:t>AS 2</a:t>
              </a:r>
            </a:p>
          </p:txBody>
        </p:sp>
      </p:grpSp>
      <p:grpSp>
        <p:nvGrpSpPr>
          <p:cNvPr id="101383" name="Group 135"/>
          <p:cNvGrpSpPr>
            <a:grpSpLocks/>
          </p:cNvGrpSpPr>
          <p:nvPr/>
        </p:nvGrpSpPr>
        <p:grpSpPr bwMode="auto">
          <a:xfrm>
            <a:off x="2628900" y="3971925"/>
            <a:ext cx="1543050" cy="657225"/>
            <a:chOff x="3600" y="1104"/>
            <a:chExt cx="1296" cy="552"/>
          </a:xfrm>
        </p:grpSpPr>
        <p:sp>
          <p:nvSpPr>
            <p:cNvPr id="35976" name="Cloud"/>
            <p:cNvSpPr>
              <a:spLocks noChangeAspect="1" noEditPoints="1" noChangeArrowheads="1"/>
            </p:cNvSpPr>
            <p:nvPr/>
          </p:nvSpPr>
          <p:spPr bwMode="auto">
            <a:xfrm>
              <a:off x="3600" y="1104"/>
              <a:ext cx="1296" cy="55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 sz="1350">
                <a:solidFill>
                  <a:srgbClr val="FF3300"/>
                </a:solidFill>
              </a:endParaRPr>
            </a:p>
          </p:txBody>
        </p:sp>
        <p:sp>
          <p:nvSpPr>
            <p:cNvPr id="35977" name="Text Box 137"/>
            <p:cNvSpPr txBox="1">
              <a:spLocks noChangeArrowheads="1"/>
            </p:cNvSpPr>
            <p:nvPr/>
          </p:nvSpPr>
          <p:spPr bwMode="auto">
            <a:xfrm>
              <a:off x="3888" y="1252"/>
              <a:ext cx="41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4769" tIns="27384" rIns="54769" bIns="27384">
              <a:spAutoFit/>
            </a:bodyPr>
            <a:lstStyle/>
            <a:p>
              <a:pPr eaLnBrk="0" hangingPunct="0">
                <a:defRPr/>
              </a:pPr>
              <a:r>
                <a:rPr lang="en-US" sz="1350" b="1">
                  <a:solidFill>
                    <a:srgbClr val="FF3300"/>
                  </a:solidFill>
                </a:rPr>
                <a:t>AS 4</a:t>
              </a:r>
            </a:p>
          </p:txBody>
        </p:sp>
      </p:grpSp>
      <p:sp>
        <p:nvSpPr>
          <p:cNvPr id="35978" name="Line 138"/>
          <p:cNvSpPr>
            <a:spLocks noChangeShapeType="1"/>
          </p:cNvSpPr>
          <p:nvPr/>
        </p:nvSpPr>
        <p:spPr bwMode="auto">
          <a:xfrm flipH="1">
            <a:off x="2457450" y="2400300"/>
            <a:ext cx="4572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35979" name="Line 139"/>
          <p:cNvSpPr>
            <a:spLocks noChangeShapeType="1"/>
          </p:cNvSpPr>
          <p:nvPr/>
        </p:nvSpPr>
        <p:spPr bwMode="auto">
          <a:xfrm>
            <a:off x="3829050" y="2400300"/>
            <a:ext cx="4572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35980" name="Line 140"/>
          <p:cNvSpPr>
            <a:spLocks noChangeShapeType="1"/>
          </p:cNvSpPr>
          <p:nvPr/>
        </p:nvSpPr>
        <p:spPr bwMode="auto">
          <a:xfrm>
            <a:off x="2400300" y="3429000"/>
            <a:ext cx="74295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35981" name="Line 141"/>
          <p:cNvSpPr>
            <a:spLocks noChangeShapeType="1"/>
          </p:cNvSpPr>
          <p:nvPr/>
        </p:nvSpPr>
        <p:spPr bwMode="auto">
          <a:xfrm flipH="1">
            <a:off x="3657600" y="3429000"/>
            <a:ext cx="74295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35982" name="Text Box 142"/>
          <p:cNvSpPr txBox="1">
            <a:spLocks noChangeArrowheads="1"/>
          </p:cNvSpPr>
          <p:nvPr/>
        </p:nvSpPr>
        <p:spPr bwMode="auto">
          <a:xfrm>
            <a:off x="4629150" y="4057651"/>
            <a:ext cx="3028950" cy="507831"/>
          </a:xfrm>
          <a:prstGeom prst="rect">
            <a:avLst/>
          </a:prstGeom>
          <a:solidFill>
            <a:srgbClr val="F6F2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b="1">
                <a:solidFill>
                  <a:srgbClr val="FF3300"/>
                </a:solidFill>
              </a:rPr>
              <a:t>Question:</a:t>
            </a:r>
            <a:r>
              <a:rPr lang="en-US" sz="1350" b="1"/>
              <a:t> How to prevent lying about false edges in PolcyCert?</a:t>
            </a:r>
          </a:p>
        </p:txBody>
      </p:sp>
      <p:sp>
        <p:nvSpPr>
          <p:cNvPr id="35983" name="AutoShape 143"/>
          <p:cNvSpPr>
            <a:spLocks noChangeArrowheads="1"/>
          </p:cNvSpPr>
          <p:nvPr/>
        </p:nvSpPr>
        <p:spPr bwMode="auto">
          <a:xfrm>
            <a:off x="4400550" y="1657350"/>
            <a:ext cx="1200150" cy="457200"/>
          </a:xfrm>
          <a:prstGeom prst="wedgeRectCallout">
            <a:avLst>
              <a:gd name="adj1" fmla="val -41764"/>
              <a:gd name="adj2" fmla="val 129426"/>
            </a:avLst>
          </a:prstGeom>
          <a:solidFill>
            <a:srgbClr val="F6F2A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 algn="ctr" eaLnBrk="0" hangingPunct="0">
              <a:defRPr/>
            </a:pPr>
            <a:r>
              <a:rPr lang="en-US" sz="1350" b="1"/>
              <a:t>I</a:t>
            </a:r>
            <a:r>
              <a:rPr lang="ja-JP" altLang="en-US" sz="1350" b="1">
                <a:latin typeface="Arial"/>
              </a:rPr>
              <a:t>’</a:t>
            </a:r>
            <a:r>
              <a:rPr lang="en-US" sz="1350" b="1"/>
              <a:t>m attached to AS 4</a:t>
            </a:r>
          </a:p>
        </p:txBody>
      </p:sp>
      <p:sp>
        <p:nvSpPr>
          <p:cNvPr id="35984" name="Freeform 144"/>
          <p:cNvSpPr>
            <a:spLocks/>
          </p:cNvSpPr>
          <p:nvPr/>
        </p:nvSpPr>
        <p:spPr bwMode="auto">
          <a:xfrm>
            <a:off x="3943350" y="2343150"/>
            <a:ext cx="628650" cy="400050"/>
          </a:xfrm>
          <a:custGeom>
            <a:avLst/>
            <a:gdLst>
              <a:gd name="T0" fmla="*/ 576 w 576"/>
              <a:gd name="T1" fmla="*/ 384 h 384"/>
              <a:gd name="T2" fmla="*/ 336 w 576"/>
              <a:gd name="T3" fmla="*/ 192 h 384"/>
              <a:gd name="T4" fmla="*/ 0 w 576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384">
                <a:moveTo>
                  <a:pt x="576" y="384"/>
                </a:moveTo>
                <a:cubicBezTo>
                  <a:pt x="504" y="320"/>
                  <a:pt x="432" y="256"/>
                  <a:pt x="336" y="192"/>
                </a:cubicBezTo>
                <a:cubicBezTo>
                  <a:pt x="240" y="128"/>
                  <a:pt x="120" y="64"/>
                  <a:pt x="0" y="0"/>
                </a:cubicBezTo>
              </a:path>
            </a:pathLst>
          </a:custGeom>
          <a:noFill/>
          <a:ln w="38100" cap="rnd" cmpd="sng">
            <a:solidFill>
              <a:srgbClr val="FF33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42800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82" grpId="0" animBg="1"/>
      <p:bldP spid="3598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17C1C-6CAA-CE43-8E24-6685A46D1986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Preventing Shortening in soBGP</a:t>
            </a:r>
          </a:p>
        </p:txBody>
      </p:sp>
      <p:sp>
        <p:nvSpPr>
          <p:cNvPr id="55448" name="Line 152"/>
          <p:cNvSpPr>
            <a:spLocks noChangeShapeType="1"/>
          </p:cNvSpPr>
          <p:nvPr/>
        </p:nvSpPr>
        <p:spPr bwMode="auto">
          <a:xfrm flipH="1">
            <a:off x="6000750" y="3314700"/>
            <a:ext cx="685800" cy="742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>
              <a:defRPr/>
            </a:pPr>
            <a:endParaRPr lang="en-US" sz="1350"/>
          </a:p>
        </p:txBody>
      </p:sp>
      <p:sp>
        <p:nvSpPr>
          <p:cNvPr id="55449" name="Line 153"/>
          <p:cNvSpPr>
            <a:spLocks noChangeShapeType="1"/>
          </p:cNvSpPr>
          <p:nvPr/>
        </p:nvSpPr>
        <p:spPr bwMode="auto">
          <a:xfrm>
            <a:off x="5200650" y="2628900"/>
            <a:ext cx="742950" cy="1428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>
              <a:defRPr/>
            </a:pPr>
            <a:endParaRPr lang="en-US" sz="1350"/>
          </a:p>
        </p:txBody>
      </p:sp>
      <p:sp>
        <p:nvSpPr>
          <p:cNvPr id="55450" name="Line 154"/>
          <p:cNvSpPr>
            <a:spLocks noChangeShapeType="1"/>
          </p:cNvSpPr>
          <p:nvPr/>
        </p:nvSpPr>
        <p:spPr bwMode="auto">
          <a:xfrm>
            <a:off x="5915025" y="1964532"/>
            <a:ext cx="714375" cy="66436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>
              <a:defRPr/>
            </a:pPr>
            <a:endParaRPr lang="en-US" sz="1350"/>
          </a:p>
        </p:txBody>
      </p:sp>
      <p:sp>
        <p:nvSpPr>
          <p:cNvPr id="55451" name="Line 155"/>
          <p:cNvSpPr>
            <a:spLocks noChangeShapeType="1"/>
          </p:cNvSpPr>
          <p:nvPr/>
        </p:nvSpPr>
        <p:spPr bwMode="auto">
          <a:xfrm flipV="1">
            <a:off x="6629400" y="2936082"/>
            <a:ext cx="0" cy="4929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>
              <a:defRPr/>
            </a:pPr>
            <a:endParaRPr lang="en-US" sz="1350"/>
          </a:p>
        </p:txBody>
      </p:sp>
      <p:sp>
        <p:nvSpPr>
          <p:cNvPr id="55452" name="Line 156"/>
          <p:cNvSpPr>
            <a:spLocks noChangeShapeType="1"/>
          </p:cNvSpPr>
          <p:nvPr/>
        </p:nvSpPr>
        <p:spPr bwMode="auto">
          <a:xfrm flipH="1">
            <a:off x="5200650" y="1964531"/>
            <a:ext cx="714375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>
              <a:defRPr/>
            </a:pPr>
            <a:endParaRPr lang="en-US" sz="1350"/>
          </a:p>
        </p:txBody>
      </p:sp>
      <p:sp>
        <p:nvSpPr>
          <p:cNvPr id="55453" name="Rectangle 157"/>
          <p:cNvSpPr>
            <a:spLocks noChangeArrowheads="1"/>
          </p:cNvSpPr>
          <p:nvPr/>
        </p:nvSpPr>
        <p:spPr bwMode="auto">
          <a:xfrm>
            <a:off x="1485900" y="1200151"/>
            <a:ext cx="302776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16694" indent="-216694" defTabSz="610791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endParaRPr lang="en-US" sz="1500"/>
          </a:p>
          <a:p>
            <a:pPr marL="216694" indent="-216694" defTabSz="610791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500"/>
              <a:t>If AS 3 attempts to make its path to AS 5 shorter by cutting AS 4 out of the path, AS 1 </a:t>
            </a:r>
            <a:r>
              <a:rPr lang="en-US" sz="1500" i="1"/>
              <a:t>might</a:t>
            </a:r>
            <a:r>
              <a:rPr lang="en-US" sz="1500"/>
              <a:t> be able to detect the alteration in the AS Path.</a:t>
            </a:r>
          </a:p>
          <a:p>
            <a:pPr marL="216694" indent="-216694" defTabSz="610791">
              <a:lnSpc>
                <a:spcPct val="8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500">
                <a:solidFill>
                  <a:srgbClr val="FF3300"/>
                </a:solidFill>
              </a:rPr>
              <a:t>Problems:</a:t>
            </a:r>
          </a:p>
          <a:p>
            <a:pPr marL="644129" lvl="1" indent="-173831" defTabSz="610791">
              <a:lnSpc>
                <a:spcPct val="85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350"/>
              <a:t>No protection against replay</a:t>
            </a:r>
          </a:p>
          <a:p>
            <a:pPr marL="644129" lvl="1" indent="-173831" defTabSz="610791">
              <a:lnSpc>
                <a:spcPct val="85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350"/>
              <a:t>No protection, depending on topology</a:t>
            </a:r>
          </a:p>
        </p:txBody>
      </p:sp>
      <p:grpSp>
        <p:nvGrpSpPr>
          <p:cNvPr id="103433" name="Group 158"/>
          <p:cNvGrpSpPr>
            <a:grpSpLocks/>
          </p:cNvGrpSpPr>
          <p:nvPr/>
        </p:nvGrpSpPr>
        <p:grpSpPr bwMode="auto">
          <a:xfrm>
            <a:off x="5429250" y="1428750"/>
            <a:ext cx="971550" cy="614363"/>
            <a:chOff x="4084" y="2164"/>
            <a:chExt cx="736" cy="442"/>
          </a:xfrm>
        </p:grpSpPr>
        <p:grpSp>
          <p:nvGrpSpPr>
            <p:cNvPr id="103552" name="Group 159"/>
            <p:cNvGrpSpPr>
              <a:grpSpLocks/>
            </p:cNvGrpSpPr>
            <p:nvPr/>
          </p:nvGrpSpPr>
          <p:grpSpPr bwMode="auto">
            <a:xfrm>
              <a:off x="4084" y="2165"/>
              <a:ext cx="735" cy="440"/>
              <a:chOff x="4084" y="2165"/>
              <a:chExt cx="735" cy="440"/>
            </a:xfrm>
          </p:grpSpPr>
          <p:sp>
            <p:nvSpPr>
              <p:cNvPr id="103569" name="Oval 160"/>
              <p:cNvSpPr>
                <a:spLocks noChangeArrowheads="1"/>
              </p:cNvSpPr>
              <p:nvPr/>
            </p:nvSpPr>
            <p:spPr bwMode="auto">
              <a:xfrm>
                <a:off x="4335" y="2165"/>
                <a:ext cx="320" cy="18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570" name="Oval 161"/>
              <p:cNvSpPr>
                <a:spLocks noChangeArrowheads="1"/>
              </p:cNvSpPr>
              <p:nvPr/>
            </p:nvSpPr>
            <p:spPr bwMode="auto">
              <a:xfrm>
                <a:off x="4158" y="2213"/>
                <a:ext cx="246" cy="18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571" name="Oval 162"/>
              <p:cNvSpPr>
                <a:spLocks noChangeArrowheads="1"/>
              </p:cNvSpPr>
              <p:nvPr/>
            </p:nvSpPr>
            <p:spPr bwMode="auto">
              <a:xfrm>
                <a:off x="4084" y="2322"/>
                <a:ext cx="165" cy="149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572" name="Oval 163"/>
              <p:cNvSpPr>
                <a:spLocks noChangeArrowheads="1"/>
              </p:cNvSpPr>
              <p:nvPr/>
            </p:nvSpPr>
            <p:spPr bwMode="auto">
              <a:xfrm>
                <a:off x="4133" y="2388"/>
                <a:ext cx="250" cy="160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573" name="Oval 164"/>
              <p:cNvSpPr>
                <a:spLocks noChangeArrowheads="1"/>
              </p:cNvSpPr>
              <p:nvPr/>
            </p:nvSpPr>
            <p:spPr bwMode="auto">
              <a:xfrm>
                <a:off x="4310" y="2414"/>
                <a:ext cx="372" cy="191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574" name="Oval 165"/>
              <p:cNvSpPr>
                <a:spLocks noChangeArrowheads="1"/>
              </p:cNvSpPr>
              <p:nvPr/>
            </p:nvSpPr>
            <p:spPr bwMode="auto">
              <a:xfrm>
                <a:off x="4546" y="2218"/>
                <a:ext cx="239" cy="143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575" name="Oval 166"/>
              <p:cNvSpPr>
                <a:spLocks noChangeArrowheads="1"/>
              </p:cNvSpPr>
              <p:nvPr/>
            </p:nvSpPr>
            <p:spPr bwMode="auto">
              <a:xfrm>
                <a:off x="4582" y="2310"/>
                <a:ext cx="237" cy="143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576" name="Oval 167"/>
              <p:cNvSpPr>
                <a:spLocks noChangeArrowheads="1"/>
              </p:cNvSpPr>
              <p:nvPr/>
            </p:nvSpPr>
            <p:spPr bwMode="auto">
              <a:xfrm>
                <a:off x="4561" y="2340"/>
                <a:ext cx="235" cy="235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577" name="Oval 168"/>
              <p:cNvSpPr>
                <a:spLocks noChangeArrowheads="1"/>
              </p:cNvSpPr>
              <p:nvPr/>
            </p:nvSpPr>
            <p:spPr bwMode="auto">
              <a:xfrm>
                <a:off x="4217" y="2269"/>
                <a:ext cx="477" cy="235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03553" name="Arc 169"/>
            <p:cNvSpPr>
              <a:spLocks/>
            </p:cNvSpPr>
            <p:nvPr/>
          </p:nvSpPr>
          <p:spPr bwMode="auto">
            <a:xfrm>
              <a:off x="4344" y="2164"/>
              <a:ext cx="302" cy="92"/>
            </a:xfrm>
            <a:custGeom>
              <a:avLst/>
              <a:gdLst>
                <a:gd name="T0" fmla="*/ 0 w 40449"/>
                <a:gd name="T1" fmla="*/ 0 h 21600"/>
                <a:gd name="T2" fmla="*/ 2 w 40449"/>
                <a:gd name="T3" fmla="*/ 0 h 21600"/>
                <a:gd name="T4" fmla="*/ 1 w 404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49" h="21600" fill="none" extrusionOk="0">
                  <a:moveTo>
                    <a:pt x="0" y="14717"/>
                  </a:moveTo>
                  <a:cubicBezTo>
                    <a:pt x="2956" y="5923"/>
                    <a:pt x="11197" y="-1"/>
                    <a:pt x="20474" y="-1"/>
                  </a:cubicBezTo>
                  <a:cubicBezTo>
                    <a:pt x="29228" y="-1"/>
                    <a:pt x="37117" y="5284"/>
                    <a:pt x="40449" y="13380"/>
                  </a:cubicBezTo>
                </a:path>
                <a:path w="40449" h="21600" stroke="0" extrusionOk="0">
                  <a:moveTo>
                    <a:pt x="0" y="14717"/>
                  </a:moveTo>
                  <a:cubicBezTo>
                    <a:pt x="2956" y="5923"/>
                    <a:pt x="11197" y="-1"/>
                    <a:pt x="20474" y="-1"/>
                  </a:cubicBezTo>
                  <a:cubicBezTo>
                    <a:pt x="29228" y="-1"/>
                    <a:pt x="37117" y="5284"/>
                    <a:pt x="40449" y="13380"/>
                  </a:cubicBezTo>
                  <a:lnTo>
                    <a:pt x="20474" y="21600"/>
                  </a:lnTo>
                  <a:lnTo>
                    <a:pt x="0" y="1471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54" name="Arc 170"/>
            <p:cNvSpPr>
              <a:spLocks/>
            </p:cNvSpPr>
            <p:nvPr/>
          </p:nvSpPr>
          <p:spPr bwMode="auto">
            <a:xfrm>
              <a:off x="4346" y="2166"/>
              <a:ext cx="298" cy="90"/>
            </a:xfrm>
            <a:custGeom>
              <a:avLst/>
              <a:gdLst>
                <a:gd name="T0" fmla="*/ 0 w 40401"/>
                <a:gd name="T1" fmla="*/ 0 h 21600"/>
                <a:gd name="T2" fmla="*/ 2 w 40401"/>
                <a:gd name="T3" fmla="*/ 0 h 21600"/>
                <a:gd name="T4" fmla="*/ 1 w 4040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01" h="21600" fill="none" extrusionOk="0">
                  <a:moveTo>
                    <a:pt x="0" y="14657"/>
                  </a:moveTo>
                  <a:cubicBezTo>
                    <a:pt x="2974" y="5894"/>
                    <a:pt x="11200" y="-1"/>
                    <a:pt x="20454" y="-1"/>
                  </a:cubicBezTo>
                  <a:cubicBezTo>
                    <a:pt x="29182" y="-1"/>
                    <a:pt x="37052" y="5252"/>
                    <a:pt x="40401" y="13312"/>
                  </a:cubicBezTo>
                </a:path>
                <a:path w="40401" h="21600" stroke="0" extrusionOk="0">
                  <a:moveTo>
                    <a:pt x="0" y="14657"/>
                  </a:moveTo>
                  <a:cubicBezTo>
                    <a:pt x="2974" y="5894"/>
                    <a:pt x="11200" y="-1"/>
                    <a:pt x="20454" y="-1"/>
                  </a:cubicBezTo>
                  <a:cubicBezTo>
                    <a:pt x="29182" y="-1"/>
                    <a:pt x="37052" y="5252"/>
                    <a:pt x="40401" y="13312"/>
                  </a:cubicBezTo>
                  <a:lnTo>
                    <a:pt x="20454" y="21600"/>
                  </a:lnTo>
                  <a:lnTo>
                    <a:pt x="0" y="14657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55" name="Arc 171"/>
            <p:cNvSpPr>
              <a:spLocks/>
            </p:cNvSpPr>
            <p:nvPr/>
          </p:nvSpPr>
          <p:spPr bwMode="auto">
            <a:xfrm>
              <a:off x="4158" y="2211"/>
              <a:ext cx="190" cy="111"/>
            </a:xfrm>
            <a:custGeom>
              <a:avLst/>
              <a:gdLst>
                <a:gd name="T0" fmla="*/ 0 w 33064"/>
                <a:gd name="T1" fmla="*/ 0 h 26178"/>
                <a:gd name="T2" fmla="*/ 1 w 33064"/>
                <a:gd name="T3" fmla="*/ 0 h 26178"/>
                <a:gd name="T4" fmla="*/ 1 w 33064"/>
                <a:gd name="T5" fmla="*/ 0 h 261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64" h="26178" fill="none" extrusionOk="0">
                  <a:moveTo>
                    <a:pt x="490" y="26178"/>
                  </a:moveTo>
                  <a:cubicBezTo>
                    <a:pt x="164" y="24673"/>
                    <a:pt x="0" y="231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54" y="0"/>
                    <a:pt x="29627" y="1141"/>
                    <a:pt x="33063" y="3293"/>
                  </a:cubicBezTo>
                </a:path>
                <a:path w="33064" h="26178" stroke="0" extrusionOk="0">
                  <a:moveTo>
                    <a:pt x="490" y="26178"/>
                  </a:moveTo>
                  <a:cubicBezTo>
                    <a:pt x="164" y="24673"/>
                    <a:pt x="0" y="231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54" y="0"/>
                    <a:pt x="29627" y="1141"/>
                    <a:pt x="33063" y="3293"/>
                  </a:cubicBezTo>
                  <a:lnTo>
                    <a:pt x="21600" y="21600"/>
                  </a:lnTo>
                  <a:lnTo>
                    <a:pt x="490" y="26178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56" name="Arc 172"/>
            <p:cNvSpPr>
              <a:spLocks/>
            </p:cNvSpPr>
            <p:nvPr/>
          </p:nvSpPr>
          <p:spPr bwMode="auto">
            <a:xfrm>
              <a:off x="4160" y="2213"/>
              <a:ext cx="186" cy="109"/>
            </a:xfrm>
            <a:custGeom>
              <a:avLst/>
              <a:gdLst>
                <a:gd name="T0" fmla="*/ 0 w 33017"/>
                <a:gd name="T1" fmla="*/ 0 h 26203"/>
                <a:gd name="T2" fmla="*/ 1 w 33017"/>
                <a:gd name="T3" fmla="*/ 0 h 26203"/>
                <a:gd name="T4" fmla="*/ 1 w 33017"/>
                <a:gd name="T5" fmla="*/ 0 h 262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17" h="26203" fill="none" extrusionOk="0">
                  <a:moveTo>
                    <a:pt x="496" y="26202"/>
                  </a:moveTo>
                  <a:cubicBezTo>
                    <a:pt x="166" y="24690"/>
                    <a:pt x="0" y="231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5" y="0"/>
                    <a:pt x="29591" y="1130"/>
                    <a:pt x="33017" y="3263"/>
                  </a:cubicBezTo>
                </a:path>
                <a:path w="33017" h="26203" stroke="0" extrusionOk="0">
                  <a:moveTo>
                    <a:pt x="496" y="26202"/>
                  </a:moveTo>
                  <a:cubicBezTo>
                    <a:pt x="166" y="24690"/>
                    <a:pt x="0" y="231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5" y="0"/>
                    <a:pt x="29591" y="1130"/>
                    <a:pt x="33017" y="3263"/>
                  </a:cubicBezTo>
                  <a:lnTo>
                    <a:pt x="21600" y="21600"/>
                  </a:lnTo>
                  <a:lnTo>
                    <a:pt x="496" y="26202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57" name="Arc 173"/>
            <p:cNvSpPr>
              <a:spLocks/>
            </p:cNvSpPr>
            <p:nvPr/>
          </p:nvSpPr>
          <p:spPr bwMode="auto">
            <a:xfrm>
              <a:off x="4132" y="2463"/>
              <a:ext cx="190" cy="87"/>
            </a:xfrm>
            <a:custGeom>
              <a:avLst/>
              <a:gdLst>
                <a:gd name="T0" fmla="*/ 1 w 32107"/>
                <a:gd name="T1" fmla="*/ 0 h 22545"/>
                <a:gd name="T2" fmla="*/ 0 w 32107"/>
                <a:gd name="T3" fmla="*/ 0 h 22545"/>
                <a:gd name="T4" fmla="*/ 1 w 32107"/>
                <a:gd name="T5" fmla="*/ 0 h 225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107" h="22545" fill="none" extrusionOk="0">
                  <a:moveTo>
                    <a:pt x="32107" y="19817"/>
                  </a:moveTo>
                  <a:cubicBezTo>
                    <a:pt x="28894" y="21606"/>
                    <a:pt x="25277" y="22544"/>
                    <a:pt x="21600" y="22544"/>
                  </a:cubicBezTo>
                  <a:cubicBezTo>
                    <a:pt x="9670" y="22545"/>
                    <a:pt x="0" y="12874"/>
                    <a:pt x="0" y="945"/>
                  </a:cubicBezTo>
                  <a:cubicBezTo>
                    <a:pt x="0" y="629"/>
                    <a:pt x="6" y="314"/>
                    <a:pt x="20" y="-1"/>
                  </a:cubicBezTo>
                </a:path>
                <a:path w="32107" h="22545" stroke="0" extrusionOk="0">
                  <a:moveTo>
                    <a:pt x="32107" y="19817"/>
                  </a:moveTo>
                  <a:cubicBezTo>
                    <a:pt x="28894" y="21606"/>
                    <a:pt x="25277" y="22544"/>
                    <a:pt x="21600" y="22544"/>
                  </a:cubicBezTo>
                  <a:cubicBezTo>
                    <a:pt x="9670" y="22545"/>
                    <a:pt x="0" y="12874"/>
                    <a:pt x="0" y="945"/>
                  </a:cubicBezTo>
                  <a:cubicBezTo>
                    <a:pt x="0" y="629"/>
                    <a:pt x="6" y="314"/>
                    <a:pt x="20" y="-1"/>
                  </a:cubicBezTo>
                  <a:lnTo>
                    <a:pt x="21600" y="945"/>
                  </a:lnTo>
                  <a:lnTo>
                    <a:pt x="32107" y="1981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58" name="Arc 174"/>
            <p:cNvSpPr>
              <a:spLocks/>
            </p:cNvSpPr>
            <p:nvPr/>
          </p:nvSpPr>
          <p:spPr bwMode="auto">
            <a:xfrm>
              <a:off x="4134" y="2463"/>
              <a:ext cx="187" cy="85"/>
            </a:xfrm>
            <a:custGeom>
              <a:avLst/>
              <a:gdLst>
                <a:gd name="T0" fmla="*/ 1 w 32038"/>
                <a:gd name="T1" fmla="*/ 0 h 22554"/>
                <a:gd name="T2" fmla="*/ 0 w 32038"/>
                <a:gd name="T3" fmla="*/ 0 h 22554"/>
                <a:gd name="T4" fmla="*/ 1 w 32038"/>
                <a:gd name="T5" fmla="*/ 0 h 225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038" h="22554" fill="none" extrusionOk="0">
                  <a:moveTo>
                    <a:pt x="32037" y="19864"/>
                  </a:moveTo>
                  <a:cubicBezTo>
                    <a:pt x="28841" y="21628"/>
                    <a:pt x="25250" y="22553"/>
                    <a:pt x="21600" y="22553"/>
                  </a:cubicBezTo>
                  <a:cubicBezTo>
                    <a:pt x="9670" y="22554"/>
                    <a:pt x="0" y="12883"/>
                    <a:pt x="0" y="954"/>
                  </a:cubicBezTo>
                  <a:cubicBezTo>
                    <a:pt x="0" y="635"/>
                    <a:pt x="7" y="317"/>
                    <a:pt x="21" y="0"/>
                  </a:cubicBezTo>
                </a:path>
                <a:path w="32038" h="22554" stroke="0" extrusionOk="0">
                  <a:moveTo>
                    <a:pt x="32037" y="19864"/>
                  </a:moveTo>
                  <a:cubicBezTo>
                    <a:pt x="28841" y="21628"/>
                    <a:pt x="25250" y="22553"/>
                    <a:pt x="21600" y="22553"/>
                  </a:cubicBezTo>
                  <a:cubicBezTo>
                    <a:pt x="9670" y="22554"/>
                    <a:pt x="0" y="12883"/>
                    <a:pt x="0" y="954"/>
                  </a:cubicBezTo>
                  <a:cubicBezTo>
                    <a:pt x="0" y="635"/>
                    <a:pt x="7" y="317"/>
                    <a:pt x="21" y="0"/>
                  </a:cubicBezTo>
                  <a:lnTo>
                    <a:pt x="21600" y="954"/>
                  </a:lnTo>
                  <a:lnTo>
                    <a:pt x="32037" y="19864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59" name="Arc 175"/>
            <p:cNvSpPr>
              <a:spLocks/>
            </p:cNvSpPr>
            <p:nvPr/>
          </p:nvSpPr>
          <p:spPr bwMode="auto">
            <a:xfrm>
              <a:off x="4644" y="2216"/>
              <a:ext cx="144" cy="107"/>
            </a:xfrm>
            <a:custGeom>
              <a:avLst/>
              <a:gdLst>
                <a:gd name="T0" fmla="*/ 0 w 26021"/>
                <a:gd name="T1" fmla="*/ 0 h 32375"/>
                <a:gd name="T2" fmla="*/ 1 w 26021"/>
                <a:gd name="T3" fmla="*/ 0 h 32375"/>
                <a:gd name="T4" fmla="*/ 0 w 26021"/>
                <a:gd name="T5" fmla="*/ 0 h 323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021" h="32375" fill="none" extrusionOk="0">
                  <a:moveTo>
                    <a:pt x="0" y="457"/>
                  </a:moveTo>
                  <a:cubicBezTo>
                    <a:pt x="1454" y="153"/>
                    <a:pt x="2935" y="-1"/>
                    <a:pt x="4421" y="-1"/>
                  </a:cubicBezTo>
                  <a:cubicBezTo>
                    <a:pt x="16350" y="0"/>
                    <a:pt x="26021" y="9670"/>
                    <a:pt x="26021" y="21600"/>
                  </a:cubicBezTo>
                  <a:cubicBezTo>
                    <a:pt x="26021" y="25381"/>
                    <a:pt x="25028" y="29097"/>
                    <a:pt x="23141" y="32374"/>
                  </a:cubicBezTo>
                </a:path>
                <a:path w="26021" h="32375" stroke="0" extrusionOk="0">
                  <a:moveTo>
                    <a:pt x="0" y="457"/>
                  </a:moveTo>
                  <a:cubicBezTo>
                    <a:pt x="1454" y="153"/>
                    <a:pt x="2935" y="-1"/>
                    <a:pt x="4421" y="-1"/>
                  </a:cubicBezTo>
                  <a:cubicBezTo>
                    <a:pt x="16350" y="0"/>
                    <a:pt x="26021" y="9670"/>
                    <a:pt x="26021" y="21600"/>
                  </a:cubicBezTo>
                  <a:cubicBezTo>
                    <a:pt x="26021" y="25381"/>
                    <a:pt x="25028" y="29097"/>
                    <a:pt x="23141" y="32374"/>
                  </a:cubicBezTo>
                  <a:lnTo>
                    <a:pt x="4421" y="21600"/>
                  </a:lnTo>
                  <a:lnTo>
                    <a:pt x="0" y="45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60" name="Arc 176"/>
            <p:cNvSpPr>
              <a:spLocks/>
            </p:cNvSpPr>
            <p:nvPr/>
          </p:nvSpPr>
          <p:spPr bwMode="auto">
            <a:xfrm>
              <a:off x="4644" y="2218"/>
              <a:ext cx="141" cy="104"/>
            </a:xfrm>
            <a:custGeom>
              <a:avLst/>
              <a:gdLst>
                <a:gd name="T0" fmla="*/ 0 w 25973"/>
                <a:gd name="T1" fmla="*/ 0 h 32468"/>
                <a:gd name="T2" fmla="*/ 1 w 25973"/>
                <a:gd name="T3" fmla="*/ 0 h 32468"/>
                <a:gd name="T4" fmla="*/ 0 w 25973"/>
                <a:gd name="T5" fmla="*/ 0 h 32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73" h="32468" fill="none" extrusionOk="0">
                  <a:moveTo>
                    <a:pt x="0" y="447"/>
                  </a:moveTo>
                  <a:cubicBezTo>
                    <a:pt x="1438" y="149"/>
                    <a:pt x="2903" y="-1"/>
                    <a:pt x="4373" y="-1"/>
                  </a:cubicBezTo>
                  <a:cubicBezTo>
                    <a:pt x="16302" y="0"/>
                    <a:pt x="25973" y="9670"/>
                    <a:pt x="25973" y="21600"/>
                  </a:cubicBezTo>
                  <a:cubicBezTo>
                    <a:pt x="25973" y="25418"/>
                    <a:pt x="24960" y="29168"/>
                    <a:pt x="23039" y="32467"/>
                  </a:cubicBezTo>
                </a:path>
                <a:path w="25973" h="32468" stroke="0" extrusionOk="0">
                  <a:moveTo>
                    <a:pt x="0" y="447"/>
                  </a:moveTo>
                  <a:cubicBezTo>
                    <a:pt x="1438" y="149"/>
                    <a:pt x="2903" y="-1"/>
                    <a:pt x="4373" y="-1"/>
                  </a:cubicBezTo>
                  <a:cubicBezTo>
                    <a:pt x="16302" y="0"/>
                    <a:pt x="25973" y="9670"/>
                    <a:pt x="25973" y="21600"/>
                  </a:cubicBezTo>
                  <a:cubicBezTo>
                    <a:pt x="25973" y="25418"/>
                    <a:pt x="24960" y="29168"/>
                    <a:pt x="23039" y="32467"/>
                  </a:cubicBezTo>
                  <a:lnTo>
                    <a:pt x="4373" y="21600"/>
                  </a:lnTo>
                  <a:lnTo>
                    <a:pt x="0" y="447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61" name="Arc 177"/>
            <p:cNvSpPr>
              <a:spLocks/>
            </p:cNvSpPr>
            <p:nvPr/>
          </p:nvSpPr>
          <p:spPr bwMode="auto">
            <a:xfrm>
              <a:off x="4683" y="2323"/>
              <a:ext cx="137" cy="106"/>
            </a:xfrm>
            <a:custGeom>
              <a:avLst/>
              <a:gdLst>
                <a:gd name="T0" fmla="*/ 1 w 21600"/>
                <a:gd name="T1" fmla="*/ 0 h 29411"/>
                <a:gd name="T2" fmla="*/ 1 w 21600"/>
                <a:gd name="T3" fmla="*/ 0 h 29411"/>
                <a:gd name="T4" fmla="*/ 0 w 21600"/>
                <a:gd name="T5" fmla="*/ 0 h 294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411" fill="none" extrusionOk="0">
                  <a:moveTo>
                    <a:pt x="13545" y="-1"/>
                  </a:moveTo>
                  <a:cubicBezTo>
                    <a:pt x="18638" y="4099"/>
                    <a:pt x="21600" y="10286"/>
                    <a:pt x="21600" y="16825"/>
                  </a:cubicBezTo>
                  <a:cubicBezTo>
                    <a:pt x="21600" y="21340"/>
                    <a:pt x="20185" y="25741"/>
                    <a:pt x="17554" y="29411"/>
                  </a:cubicBezTo>
                </a:path>
                <a:path w="21600" h="29411" stroke="0" extrusionOk="0">
                  <a:moveTo>
                    <a:pt x="13545" y="-1"/>
                  </a:moveTo>
                  <a:cubicBezTo>
                    <a:pt x="18638" y="4099"/>
                    <a:pt x="21600" y="10286"/>
                    <a:pt x="21600" y="16825"/>
                  </a:cubicBezTo>
                  <a:cubicBezTo>
                    <a:pt x="21600" y="21340"/>
                    <a:pt x="20185" y="25741"/>
                    <a:pt x="17554" y="29411"/>
                  </a:cubicBezTo>
                  <a:lnTo>
                    <a:pt x="0" y="16825"/>
                  </a:lnTo>
                  <a:lnTo>
                    <a:pt x="13545" y="-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62" name="Arc 178"/>
            <p:cNvSpPr>
              <a:spLocks/>
            </p:cNvSpPr>
            <p:nvPr/>
          </p:nvSpPr>
          <p:spPr bwMode="auto">
            <a:xfrm>
              <a:off x="4683" y="2324"/>
              <a:ext cx="135" cy="103"/>
            </a:xfrm>
            <a:custGeom>
              <a:avLst/>
              <a:gdLst>
                <a:gd name="T0" fmla="*/ 1 w 21600"/>
                <a:gd name="T1" fmla="*/ 0 h 29582"/>
                <a:gd name="T2" fmla="*/ 1 w 21600"/>
                <a:gd name="T3" fmla="*/ 0 h 29582"/>
                <a:gd name="T4" fmla="*/ 0 w 21600"/>
                <a:gd name="T5" fmla="*/ 0 h 295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582" fill="none" extrusionOk="0">
                  <a:moveTo>
                    <a:pt x="13450" y="0"/>
                  </a:moveTo>
                  <a:cubicBezTo>
                    <a:pt x="18599" y="4098"/>
                    <a:pt x="21600" y="10320"/>
                    <a:pt x="21600" y="16901"/>
                  </a:cubicBezTo>
                  <a:cubicBezTo>
                    <a:pt x="21600" y="21456"/>
                    <a:pt x="20160" y="25894"/>
                    <a:pt x="17485" y="29581"/>
                  </a:cubicBezTo>
                </a:path>
                <a:path w="21600" h="29582" stroke="0" extrusionOk="0">
                  <a:moveTo>
                    <a:pt x="13450" y="0"/>
                  </a:moveTo>
                  <a:cubicBezTo>
                    <a:pt x="18599" y="4098"/>
                    <a:pt x="21600" y="10320"/>
                    <a:pt x="21600" y="16901"/>
                  </a:cubicBezTo>
                  <a:cubicBezTo>
                    <a:pt x="21600" y="21456"/>
                    <a:pt x="20160" y="25894"/>
                    <a:pt x="17485" y="29581"/>
                  </a:cubicBezTo>
                  <a:lnTo>
                    <a:pt x="0" y="16901"/>
                  </a:lnTo>
                  <a:lnTo>
                    <a:pt x="13450" y="0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63" name="Arc 179"/>
            <p:cNvSpPr>
              <a:spLocks/>
            </p:cNvSpPr>
            <p:nvPr/>
          </p:nvSpPr>
          <p:spPr bwMode="auto">
            <a:xfrm>
              <a:off x="4639" y="2426"/>
              <a:ext cx="160" cy="152"/>
            </a:xfrm>
            <a:custGeom>
              <a:avLst/>
              <a:gdLst>
                <a:gd name="T0" fmla="*/ 1 w 28610"/>
                <a:gd name="T1" fmla="*/ 0 h 27756"/>
                <a:gd name="T2" fmla="*/ 0 w 28610"/>
                <a:gd name="T3" fmla="*/ 1 h 27756"/>
                <a:gd name="T4" fmla="*/ 0 w 28610"/>
                <a:gd name="T5" fmla="*/ 0 h 27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10" h="27756" fill="none" extrusionOk="0">
                  <a:moveTo>
                    <a:pt x="27714" y="-1"/>
                  </a:moveTo>
                  <a:cubicBezTo>
                    <a:pt x="28308" y="1997"/>
                    <a:pt x="28610" y="4071"/>
                    <a:pt x="28610" y="6156"/>
                  </a:cubicBezTo>
                  <a:cubicBezTo>
                    <a:pt x="28610" y="18085"/>
                    <a:pt x="18939" y="27756"/>
                    <a:pt x="7010" y="27756"/>
                  </a:cubicBezTo>
                  <a:cubicBezTo>
                    <a:pt x="4624" y="27755"/>
                    <a:pt x="2256" y="27360"/>
                    <a:pt x="0" y="26586"/>
                  </a:cubicBezTo>
                </a:path>
                <a:path w="28610" h="27756" stroke="0" extrusionOk="0">
                  <a:moveTo>
                    <a:pt x="27714" y="-1"/>
                  </a:moveTo>
                  <a:cubicBezTo>
                    <a:pt x="28308" y="1997"/>
                    <a:pt x="28610" y="4071"/>
                    <a:pt x="28610" y="6156"/>
                  </a:cubicBezTo>
                  <a:cubicBezTo>
                    <a:pt x="28610" y="18085"/>
                    <a:pt x="18939" y="27756"/>
                    <a:pt x="7010" y="27756"/>
                  </a:cubicBezTo>
                  <a:cubicBezTo>
                    <a:pt x="4624" y="27755"/>
                    <a:pt x="2256" y="27360"/>
                    <a:pt x="0" y="26586"/>
                  </a:cubicBezTo>
                  <a:lnTo>
                    <a:pt x="7010" y="6156"/>
                  </a:lnTo>
                  <a:lnTo>
                    <a:pt x="27714" y="-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64" name="Arc 180"/>
            <p:cNvSpPr>
              <a:spLocks/>
            </p:cNvSpPr>
            <p:nvPr/>
          </p:nvSpPr>
          <p:spPr bwMode="auto">
            <a:xfrm>
              <a:off x="4639" y="2427"/>
              <a:ext cx="158" cy="149"/>
            </a:xfrm>
            <a:custGeom>
              <a:avLst/>
              <a:gdLst>
                <a:gd name="T0" fmla="*/ 1 w 28608"/>
                <a:gd name="T1" fmla="*/ 0 h 27758"/>
                <a:gd name="T2" fmla="*/ 0 w 28608"/>
                <a:gd name="T3" fmla="*/ 1 h 27758"/>
                <a:gd name="T4" fmla="*/ 0 w 28608"/>
                <a:gd name="T5" fmla="*/ 0 h 277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08" h="27758" fill="none" extrusionOk="0">
                  <a:moveTo>
                    <a:pt x="27711" y="0"/>
                  </a:moveTo>
                  <a:cubicBezTo>
                    <a:pt x="28306" y="1998"/>
                    <a:pt x="28608" y="4072"/>
                    <a:pt x="28608" y="6158"/>
                  </a:cubicBezTo>
                  <a:cubicBezTo>
                    <a:pt x="28608" y="18087"/>
                    <a:pt x="18937" y="27758"/>
                    <a:pt x="7008" y="27758"/>
                  </a:cubicBezTo>
                  <a:cubicBezTo>
                    <a:pt x="4623" y="27757"/>
                    <a:pt x="2255" y="27363"/>
                    <a:pt x="0" y="26589"/>
                  </a:cubicBezTo>
                </a:path>
                <a:path w="28608" h="27758" stroke="0" extrusionOk="0">
                  <a:moveTo>
                    <a:pt x="27711" y="0"/>
                  </a:moveTo>
                  <a:cubicBezTo>
                    <a:pt x="28306" y="1998"/>
                    <a:pt x="28608" y="4072"/>
                    <a:pt x="28608" y="6158"/>
                  </a:cubicBezTo>
                  <a:cubicBezTo>
                    <a:pt x="28608" y="18087"/>
                    <a:pt x="18937" y="27758"/>
                    <a:pt x="7008" y="27758"/>
                  </a:cubicBezTo>
                  <a:cubicBezTo>
                    <a:pt x="4623" y="27757"/>
                    <a:pt x="2255" y="27363"/>
                    <a:pt x="0" y="26589"/>
                  </a:cubicBezTo>
                  <a:lnTo>
                    <a:pt x="7008" y="6158"/>
                  </a:lnTo>
                  <a:lnTo>
                    <a:pt x="27711" y="0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65" name="Arc 181"/>
            <p:cNvSpPr>
              <a:spLocks/>
            </p:cNvSpPr>
            <p:nvPr/>
          </p:nvSpPr>
          <p:spPr bwMode="auto">
            <a:xfrm>
              <a:off x="4084" y="2322"/>
              <a:ext cx="87" cy="144"/>
            </a:xfrm>
            <a:custGeom>
              <a:avLst/>
              <a:gdLst>
                <a:gd name="T0" fmla="*/ 0 w 21600"/>
                <a:gd name="T1" fmla="*/ 1 h 41305"/>
                <a:gd name="T2" fmla="*/ 0 w 21600"/>
                <a:gd name="T3" fmla="*/ 0 h 41305"/>
                <a:gd name="T4" fmla="*/ 0 w 21600"/>
                <a:gd name="T5" fmla="*/ 0 h 413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305" fill="none" extrusionOk="0">
                  <a:moveTo>
                    <a:pt x="12846" y="41305"/>
                  </a:moveTo>
                  <a:cubicBezTo>
                    <a:pt x="5036" y="37842"/>
                    <a:pt x="0" y="30101"/>
                    <a:pt x="0" y="21558"/>
                  </a:cubicBezTo>
                  <a:cubicBezTo>
                    <a:pt x="0" y="10154"/>
                    <a:pt x="8864" y="715"/>
                    <a:pt x="20246" y="0"/>
                  </a:cubicBezTo>
                </a:path>
                <a:path w="21600" h="41305" stroke="0" extrusionOk="0">
                  <a:moveTo>
                    <a:pt x="12846" y="41305"/>
                  </a:moveTo>
                  <a:cubicBezTo>
                    <a:pt x="5036" y="37842"/>
                    <a:pt x="0" y="30101"/>
                    <a:pt x="0" y="21558"/>
                  </a:cubicBezTo>
                  <a:cubicBezTo>
                    <a:pt x="0" y="10154"/>
                    <a:pt x="8864" y="715"/>
                    <a:pt x="20246" y="0"/>
                  </a:cubicBezTo>
                  <a:lnTo>
                    <a:pt x="21600" y="21558"/>
                  </a:lnTo>
                  <a:lnTo>
                    <a:pt x="12846" y="41305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66" name="Arc 182"/>
            <p:cNvSpPr>
              <a:spLocks/>
            </p:cNvSpPr>
            <p:nvPr/>
          </p:nvSpPr>
          <p:spPr bwMode="auto">
            <a:xfrm>
              <a:off x="4086" y="2324"/>
              <a:ext cx="85" cy="141"/>
            </a:xfrm>
            <a:custGeom>
              <a:avLst/>
              <a:gdLst>
                <a:gd name="T0" fmla="*/ 0 w 21600"/>
                <a:gd name="T1" fmla="*/ 0 h 41317"/>
                <a:gd name="T2" fmla="*/ 0 w 21600"/>
                <a:gd name="T3" fmla="*/ 0 h 41317"/>
                <a:gd name="T4" fmla="*/ 0 w 21600"/>
                <a:gd name="T5" fmla="*/ 0 h 413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317" fill="none" extrusionOk="0">
                  <a:moveTo>
                    <a:pt x="12873" y="41316"/>
                  </a:moveTo>
                  <a:cubicBezTo>
                    <a:pt x="5048" y="37860"/>
                    <a:pt x="0" y="30112"/>
                    <a:pt x="0" y="21558"/>
                  </a:cubicBezTo>
                  <a:cubicBezTo>
                    <a:pt x="0" y="10152"/>
                    <a:pt x="8867" y="712"/>
                    <a:pt x="20251" y="0"/>
                  </a:cubicBezTo>
                </a:path>
                <a:path w="21600" h="41317" stroke="0" extrusionOk="0">
                  <a:moveTo>
                    <a:pt x="12873" y="41316"/>
                  </a:moveTo>
                  <a:cubicBezTo>
                    <a:pt x="5048" y="37860"/>
                    <a:pt x="0" y="30112"/>
                    <a:pt x="0" y="21558"/>
                  </a:cubicBezTo>
                  <a:cubicBezTo>
                    <a:pt x="0" y="10152"/>
                    <a:pt x="8867" y="712"/>
                    <a:pt x="20251" y="0"/>
                  </a:cubicBezTo>
                  <a:lnTo>
                    <a:pt x="21600" y="21558"/>
                  </a:lnTo>
                  <a:lnTo>
                    <a:pt x="12873" y="41316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67" name="Arc 183"/>
            <p:cNvSpPr>
              <a:spLocks/>
            </p:cNvSpPr>
            <p:nvPr/>
          </p:nvSpPr>
          <p:spPr bwMode="auto">
            <a:xfrm>
              <a:off x="4315" y="2518"/>
              <a:ext cx="328" cy="88"/>
            </a:xfrm>
            <a:custGeom>
              <a:avLst/>
              <a:gdLst>
                <a:gd name="T0" fmla="*/ 3 w 38786"/>
                <a:gd name="T1" fmla="*/ 0 h 21600"/>
                <a:gd name="T2" fmla="*/ 0 w 38786"/>
                <a:gd name="T3" fmla="*/ 0 h 21600"/>
                <a:gd name="T4" fmla="*/ 2 w 3878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86" h="21600" fill="none" extrusionOk="0">
                  <a:moveTo>
                    <a:pt x="38785" y="12450"/>
                  </a:moveTo>
                  <a:cubicBezTo>
                    <a:pt x="34738" y="18187"/>
                    <a:pt x="28155" y="21599"/>
                    <a:pt x="21135" y="21599"/>
                  </a:cubicBezTo>
                  <a:cubicBezTo>
                    <a:pt x="10923" y="21599"/>
                    <a:pt x="2106" y="14448"/>
                    <a:pt x="-1" y="4457"/>
                  </a:cubicBezTo>
                </a:path>
                <a:path w="38786" h="21600" stroke="0" extrusionOk="0">
                  <a:moveTo>
                    <a:pt x="38785" y="12450"/>
                  </a:moveTo>
                  <a:cubicBezTo>
                    <a:pt x="34738" y="18187"/>
                    <a:pt x="28155" y="21599"/>
                    <a:pt x="21135" y="21599"/>
                  </a:cubicBezTo>
                  <a:cubicBezTo>
                    <a:pt x="10923" y="21599"/>
                    <a:pt x="2106" y="14448"/>
                    <a:pt x="-1" y="4457"/>
                  </a:cubicBezTo>
                  <a:lnTo>
                    <a:pt x="21135" y="0"/>
                  </a:lnTo>
                  <a:lnTo>
                    <a:pt x="38785" y="1245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68" name="Arc 184"/>
            <p:cNvSpPr>
              <a:spLocks/>
            </p:cNvSpPr>
            <p:nvPr/>
          </p:nvSpPr>
          <p:spPr bwMode="auto">
            <a:xfrm>
              <a:off x="4317" y="2518"/>
              <a:ext cx="323" cy="86"/>
            </a:xfrm>
            <a:custGeom>
              <a:avLst/>
              <a:gdLst>
                <a:gd name="T0" fmla="*/ 3 w 38704"/>
                <a:gd name="T1" fmla="*/ 0 h 21600"/>
                <a:gd name="T2" fmla="*/ 0 w 38704"/>
                <a:gd name="T3" fmla="*/ 0 h 21600"/>
                <a:gd name="T4" fmla="*/ 1 w 3870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04" h="21600" fill="none" extrusionOk="0">
                  <a:moveTo>
                    <a:pt x="38704" y="12550"/>
                  </a:moveTo>
                  <a:cubicBezTo>
                    <a:pt x="34649" y="18229"/>
                    <a:pt x="28101" y="21599"/>
                    <a:pt x="21124" y="21599"/>
                  </a:cubicBezTo>
                  <a:cubicBezTo>
                    <a:pt x="10932" y="21599"/>
                    <a:pt x="2127" y="14476"/>
                    <a:pt x="-1" y="4509"/>
                  </a:cubicBezTo>
                </a:path>
                <a:path w="38704" h="21600" stroke="0" extrusionOk="0">
                  <a:moveTo>
                    <a:pt x="38704" y="12550"/>
                  </a:moveTo>
                  <a:cubicBezTo>
                    <a:pt x="34649" y="18229"/>
                    <a:pt x="28101" y="21599"/>
                    <a:pt x="21124" y="21599"/>
                  </a:cubicBezTo>
                  <a:cubicBezTo>
                    <a:pt x="10932" y="21599"/>
                    <a:pt x="2127" y="14476"/>
                    <a:pt x="-1" y="4509"/>
                  </a:cubicBezTo>
                  <a:lnTo>
                    <a:pt x="21124" y="0"/>
                  </a:lnTo>
                  <a:lnTo>
                    <a:pt x="38704" y="12550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55481" name="Text Box 185"/>
          <p:cNvSpPr txBox="1">
            <a:spLocks noChangeArrowheads="1"/>
          </p:cNvSpPr>
          <p:nvPr/>
        </p:nvSpPr>
        <p:spPr bwMode="auto">
          <a:xfrm>
            <a:off x="5715000" y="1604962"/>
            <a:ext cx="495328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AS 1</a:t>
            </a:r>
          </a:p>
        </p:txBody>
      </p:sp>
      <p:grpSp>
        <p:nvGrpSpPr>
          <p:cNvPr id="103435" name="Group 186"/>
          <p:cNvGrpSpPr>
            <a:grpSpLocks/>
          </p:cNvGrpSpPr>
          <p:nvPr/>
        </p:nvGrpSpPr>
        <p:grpSpPr bwMode="auto">
          <a:xfrm>
            <a:off x="4686300" y="2343150"/>
            <a:ext cx="971550" cy="614363"/>
            <a:chOff x="4084" y="2164"/>
            <a:chExt cx="736" cy="442"/>
          </a:xfrm>
        </p:grpSpPr>
        <p:grpSp>
          <p:nvGrpSpPr>
            <p:cNvPr id="103526" name="Group 187"/>
            <p:cNvGrpSpPr>
              <a:grpSpLocks/>
            </p:cNvGrpSpPr>
            <p:nvPr/>
          </p:nvGrpSpPr>
          <p:grpSpPr bwMode="auto">
            <a:xfrm>
              <a:off x="4084" y="2165"/>
              <a:ext cx="735" cy="440"/>
              <a:chOff x="4084" y="2165"/>
              <a:chExt cx="735" cy="440"/>
            </a:xfrm>
          </p:grpSpPr>
          <p:sp>
            <p:nvSpPr>
              <p:cNvPr id="103543" name="Oval 188"/>
              <p:cNvSpPr>
                <a:spLocks noChangeArrowheads="1"/>
              </p:cNvSpPr>
              <p:nvPr/>
            </p:nvSpPr>
            <p:spPr bwMode="auto">
              <a:xfrm>
                <a:off x="4335" y="2165"/>
                <a:ext cx="320" cy="18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544" name="Oval 189"/>
              <p:cNvSpPr>
                <a:spLocks noChangeArrowheads="1"/>
              </p:cNvSpPr>
              <p:nvPr/>
            </p:nvSpPr>
            <p:spPr bwMode="auto">
              <a:xfrm>
                <a:off x="4158" y="2213"/>
                <a:ext cx="246" cy="18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545" name="Oval 190"/>
              <p:cNvSpPr>
                <a:spLocks noChangeArrowheads="1"/>
              </p:cNvSpPr>
              <p:nvPr/>
            </p:nvSpPr>
            <p:spPr bwMode="auto">
              <a:xfrm>
                <a:off x="4084" y="2322"/>
                <a:ext cx="165" cy="149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546" name="Oval 191"/>
              <p:cNvSpPr>
                <a:spLocks noChangeArrowheads="1"/>
              </p:cNvSpPr>
              <p:nvPr/>
            </p:nvSpPr>
            <p:spPr bwMode="auto">
              <a:xfrm>
                <a:off x="4133" y="2388"/>
                <a:ext cx="250" cy="160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547" name="Oval 192"/>
              <p:cNvSpPr>
                <a:spLocks noChangeArrowheads="1"/>
              </p:cNvSpPr>
              <p:nvPr/>
            </p:nvSpPr>
            <p:spPr bwMode="auto">
              <a:xfrm>
                <a:off x="4310" y="2414"/>
                <a:ext cx="372" cy="191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548" name="Oval 193"/>
              <p:cNvSpPr>
                <a:spLocks noChangeArrowheads="1"/>
              </p:cNvSpPr>
              <p:nvPr/>
            </p:nvSpPr>
            <p:spPr bwMode="auto">
              <a:xfrm>
                <a:off x="4546" y="2218"/>
                <a:ext cx="239" cy="143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549" name="Oval 194"/>
              <p:cNvSpPr>
                <a:spLocks noChangeArrowheads="1"/>
              </p:cNvSpPr>
              <p:nvPr/>
            </p:nvSpPr>
            <p:spPr bwMode="auto">
              <a:xfrm>
                <a:off x="4582" y="2310"/>
                <a:ext cx="237" cy="143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550" name="Oval 195"/>
              <p:cNvSpPr>
                <a:spLocks noChangeArrowheads="1"/>
              </p:cNvSpPr>
              <p:nvPr/>
            </p:nvSpPr>
            <p:spPr bwMode="auto">
              <a:xfrm>
                <a:off x="4561" y="2340"/>
                <a:ext cx="235" cy="235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551" name="Oval 196"/>
              <p:cNvSpPr>
                <a:spLocks noChangeArrowheads="1"/>
              </p:cNvSpPr>
              <p:nvPr/>
            </p:nvSpPr>
            <p:spPr bwMode="auto">
              <a:xfrm>
                <a:off x="4217" y="2269"/>
                <a:ext cx="477" cy="235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03527" name="Arc 197"/>
            <p:cNvSpPr>
              <a:spLocks/>
            </p:cNvSpPr>
            <p:nvPr/>
          </p:nvSpPr>
          <p:spPr bwMode="auto">
            <a:xfrm>
              <a:off x="4344" y="2164"/>
              <a:ext cx="302" cy="92"/>
            </a:xfrm>
            <a:custGeom>
              <a:avLst/>
              <a:gdLst>
                <a:gd name="T0" fmla="*/ 0 w 40449"/>
                <a:gd name="T1" fmla="*/ 0 h 21600"/>
                <a:gd name="T2" fmla="*/ 2 w 40449"/>
                <a:gd name="T3" fmla="*/ 0 h 21600"/>
                <a:gd name="T4" fmla="*/ 1 w 404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49" h="21600" fill="none" extrusionOk="0">
                  <a:moveTo>
                    <a:pt x="0" y="14717"/>
                  </a:moveTo>
                  <a:cubicBezTo>
                    <a:pt x="2956" y="5923"/>
                    <a:pt x="11197" y="-1"/>
                    <a:pt x="20474" y="-1"/>
                  </a:cubicBezTo>
                  <a:cubicBezTo>
                    <a:pt x="29228" y="-1"/>
                    <a:pt x="37117" y="5284"/>
                    <a:pt x="40449" y="13380"/>
                  </a:cubicBezTo>
                </a:path>
                <a:path w="40449" h="21600" stroke="0" extrusionOk="0">
                  <a:moveTo>
                    <a:pt x="0" y="14717"/>
                  </a:moveTo>
                  <a:cubicBezTo>
                    <a:pt x="2956" y="5923"/>
                    <a:pt x="11197" y="-1"/>
                    <a:pt x="20474" y="-1"/>
                  </a:cubicBezTo>
                  <a:cubicBezTo>
                    <a:pt x="29228" y="-1"/>
                    <a:pt x="37117" y="5284"/>
                    <a:pt x="40449" y="13380"/>
                  </a:cubicBezTo>
                  <a:lnTo>
                    <a:pt x="20474" y="21600"/>
                  </a:lnTo>
                  <a:lnTo>
                    <a:pt x="0" y="1471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28" name="Arc 198"/>
            <p:cNvSpPr>
              <a:spLocks/>
            </p:cNvSpPr>
            <p:nvPr/>
          </p:nvSpPr>
          <p:spPr bwMode="auto">
            <a:xfrm>
              <a:off x="4346" y="2166"/>
              <a:ext cx="298" cy="90"/>
            </a:xfrm>
            <a:custGeom>
              <a:avLst/>
              <a:gdLst>
                <a:gd name="T0" fmla="*/ 0 w 40401"/>
                <a:gd name="T1" fmla="*/ 0 h 21600"/>
                <a:gd name="T2" fmla="*/ 2 w 40401"/>
                <a:gd name="T3" fmla="*/ 0 h 21600"/>
                <a:gd name="T4" fmla="*/ 1 w 4040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01" h="21600" fill="none" extrusionOk="0">
                  <a:moveTo>
                    <a:pt x="0" y="14657"/>
                  </a:moveTo>
                  <a:cubicBezTo>
                    <a:pt x="2974" y="5894"/>
                    <a:pt x="11200" y="-1"/>
                    <a:pt x="20454" y="-1"/>
                  </a:cubicBezTo>
                  <a:cubicBezTo>
                    <a:pt x="29182" y="-1"/>
                    <a:pt x="37052" y="5252"/>
                    <a:pt x="40401" y="13312"/>
                  </a:cubicBezTo>
                </a:path>
                <a:path w="40401" h="21600" stroke="0" extrusionOk="0">
                  <a:moveTo>
                    <a:pt x="0" y="14657"/>
                  </a:moveTo>
                  <a:cubicBezTo>
                    <a:pt x="2974" y="5894"/>
                    <a:pt x="11200" y="-1"/>
                    <a:pt x="20454" y="-1"/>
                  </a:cubicBezTo>
                  <a:cubicBezTo>
                    <a:pt x="29182" y="-1"/>
                    <a:pt x="37052" y="5252"/>
                    <a:pt x="40401" y="13312"/>
                  </a:cubicBezTo>
                  <a:lnTo>
                    <a:pt x="20454" y="21600"/>
                  </a:lnTo>
                  <a:lnTo>
                    <a:pt x="0" y="14657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29" name="Arc 199"/>
            <p:cNvSpPr>
              <a:spLocks/>
            </p:cNvSpPr>
            <p:nvPr/>
          </p:nvSpPr>
          <p:spPr bwMode="auto">
            <a:xfrm>
              <a:off x="4158" y="2211"/>
              <a:ext cx="190" cy="111"/>
            </a:xfrm>
            <a:custGeom>
              <a:avLst/>
              <a:gdLst>
                <a:gd name="T0" fmla="*/ 0 w 33064"/>
                <a:gd name="T1" fmla="*/ 0 h 26178"/>
                <a:gd name="T2" fmla="*/ 1 w 33064"/>
                <a:gd name="T3" fmla="*/ 0 h 26178"/>
                <a:gd name="T4" fmla="*/ 1 w 33064"/>
                <a:gd name="T5" fmla="*/ 0 h 261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64" h="26178" fill="none" extrusionOk="0">
                  <a:moveTo>
                    <a:pt x="490" y="26178"/>
                  </a:moveTo>
                  <a:cubicBezTo>
                    <a:pt x="164" y="24673"/>
                    <a:pt x="0" y="231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54" y="0"/>
                    <a:pt x="29627" y="1141"/>
                    <a:pt x="33063" y="3293"/>
                  </a:cubicBezTo>
                </a:path>
                <a:path w="33064" h="26178" stroke="0" extrusionOk="0">
                  <a:moveTo>
                    <a:pt x="490" y="26178"/>
                  </a:moveTo>
                  <a:cubicBezTo>
                    <a:pt x="164" y="24673"/>
                    <a:pt x="0" y="231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54" y="0"/>
                    <a:pt x="29627" y="1141"/>
                    <a:pt x="33063" y="3293"/>
                  </a:cubicBezTo>
                  <a:lnTo>
                    <a:pt x="21600" y="21600"/>
                  </a:lnTo>
                  <a:lnTo>
                    <a:pt x="490" y="26178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30" name="Arc 200"/>
            <p:cNvSpPr>
              <a:spLocks/>
            </p:cNvSpPr>
            <p:nvPr/>
          </p:nvSpPr>
          <p:spPr bwMode="auto">
            <a:xfrm>
              <a:off x="4160" y="2213"/>
              <a:ext cx="186" cy="109"/>
            </a:xfrm>
            <a:custGeom>
              <a:avLst/>
              <a:gdLst>
                <a:gd name="T0" fmla="*/ 0 w 33017"/>
                <a:gd name="T1" fmla="*/ 0 h 26203"/>
                <a:gd name="T2" fmla="*/ 1 w 33017"/>
                <a:gd name="T3" fmla="*/ 0 h 26203"/>
                <a:gd name="T4" fmla="*/ 1 w 33017"/>
                <a:gd name="T5" fmla="*/ 0 h 262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17" h="26203" fill="none" extrusionOk="0">
                  <a:moveTo>
                    <a:pt x="496" y="26202"/>
                  </a:moveTo>
                  <a:cubicBezTo>
                    <a:pt x="166" y="24690"/>
                    <a:pt x="0" y="231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5" y="0"/>
                    <a:pt x="29591" y="1130"/>
                    <a:pt x="33017" y="3263"/>
                  </a:cubicBezTo>
                </a:path>
                <a:path w="33017" h="26203" stroke="0" extrusionOk="0">
                  <a:moveTo>
                    <a:pt x="496" y="26202"/>
                  </a:moveTo>
                  <a:cubicBezTo>
                    <a:pt x="166" y="24690"/>
                    <a:pt x="0" y="231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5" y="0"/>
                    <a:pt x="29591" y="1130"/>
                    <a:pt x="33017" y="3263"/>
                  </a:cubicBezTo>
                  <a:lnTo>
                    <a:pt x="21600" y="21600"/>
                  </a:lnTo>
                  <a:lnTo>
                    <a:pt x="496" y="26202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31" name="Arc 201"/>
            <p:cNvSpPr>
              <a:spLocks/>
            </p:cNvSpPr>
            <p:nvPr/>
          </p:nvSpPr>
          <p:spPr bwMode="auto">
            <a:xfrm>
              <a:off x="4132" y="2463"/>
              <a:ext cx="190" cy="87"/>
            </a:xfrm>
            <a:custGeom>
              <a:avLst/>
              <a:gdLst>
                <a:gd name="T0" fmla="*/ 1 w 32107"/>
                <a:gd name="T1" fmla="*/ 0 h 22545"/>
                <a:gd name="T2" fmla="*/ 0 w 32107"/>
                <a:gd name="T3" fmla="*/ 0 h 22545"/>
                <a:gd name="T4" fmla="*/ 1 w 32107"/>
                <a:gd name="T5" fmla="*/ 0 h 225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107" h="22545" fill="none" extrusionOk="0">
                  <a:moveTo>
                    <a:pt x="32107" y="19817"/>
                  </a:moveTo>
                  <a:cubicBezTo>
                    <a:pt x="28894" y="21606"/>
                    <a:pt x="25277" y="22544"/>
                    <a:pt x="21600" y="22544"/>
                  </a:cubicBezTo>
                  <a:cubicBezTo>
                    <a:pt x="9670" y="22545"/>
                    <a:pt x="0" y="12874"/>
                    <a:pt x="0" y="945"/>
                  </a:cubicBezTo>
                  <a:cubicBezTo>
                    <a:pt x="0" y="629"/>
                    <a:pt x="6" y="314"/>
                    <a:pt x="20" y="-1"/>
                  </a:cubicBezTo>
                </a:path>
                <a:path w="32107" h="22545" stroke="0" extrusionOk="0">
                  <a:moveTo>
                    <a:pt x="32107" y="19817"/>
                  </a:moveTo>
                  <a:cubicBezTo>
                    <a:pt x="28894" y="21606"/>
                    <a:pt x="25277" y="22544"/>
                    <a:pt x="21600" y="22544"/>
                  </a:cubicBezTo>
                  <a:cubicBezTo>
                    <a:pt x="9670" y="22545"/>
                    <a:pt x="0" y="12874"/>
                    <a:pt x="0" y="945"/>
                  </a:cubicBezTo>
                  <a:cubicBezTo>
                    <a:pt x="0" y="629"/>
                    <a:pt x="6" y="314"/>
                    <a:pt x="20" y="-1"/>
                  </a:cubicBezTo>
                  <a:lnTo>
                    <a:pt x="21600" y="945"/>
                  </a:lnTo>
                  <a:lnTo>
                    <a:pt x="32107" y="1981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32" name="Arc 202"/>
            <p:cNvSpPr>
              <a:spLocks/>
            </p:cNvSpPr>
            <p:nvPr/>
          </p:nvSpPr>
          <p:spPr bwMode="auto">
            <a:xfrm>
              <a:off x="4134" y="2463"/>
              <a:ext cx="187" cy="85"/>
            </a:xfrm>
            <a:custGeom>
              <a:avLst/>
              <a:gdLst>
                <a:gd name="T0" fmla="*/ 1 w 32038"/>
                <a:gd name="T1" fmla="*/ 0 h 22554"/>
                <a:gd name="T2" fmla="*/ 0 w 32038"/>
                <a:gd name="T3" fmla="*/ 0 h 22554"/>
                <a:gd name="T4" fmla="*/ 1 w 32038"/>
                <a:gd name="T5" fmla="*/ 0 h 225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038" h="22554" fill="none" extrusionOk="0">
                  <a:moveTo>
                    <a:pt x="32037" y="19864"/>
                  </a:moveTo>
                  <a:cubicBezTo>
                    <a:pt x="28841" y="21628"/>
                    <a:pt x="25250" y="22553"/>
                    <a:pt x="21600" y="22553"/>
                  </a:cubicBezTo>
                  <a:cubicBezTo>
                    <a:pt x="9670" y="22554"/>
                    <a:pt x="0" y="12883"/>
                    <a:pt x="0" y="954"/>
                  </a:cubicBezTo>
                  <a:cubicBezTo>
                    <a:pt x="0" y="635"/>
                    <a:pt x="7" y="317"/>
                    <a:pt x="21" y="0"/>
                  </a:cubicBezTo>
                </a:path>
                <a:path w="32038" h="22554" stroke="0" extrusionOk="0">
                  <a:moveTo>
                    <a:pt x="32037" y="19864"/>
                  </a:moveTo>
                  <a:cubicBezTo>
                    <a:pt x="28841" y="21628"/>
                    <a:pt x="25250" y="22553"/>
                    <a:pt x="21600" y="22553"/>
                  </a:cubicBezTo>
                  <a:cubicBezTo>
                    <a:pt x="9670" y="22554"/>
                    <a:pt x="0" y="12883"/>
                    <a:pt x="0" y="954"/>
                  </a:cubicBezTo>
                  <a:cubicBezTo>
                    <a:pt x="0" y="635"/>
                    <a:pt x="7" y="317"/>
                    <a:pt x="21" y="0"/>
                  </a:cubicBezTo>
                  <a:lnTo>
                    <a:pt x="21600" y="954"/>
                  </a:lnTo>
                  <a:lnTo>
                    <a:pt x="32037" y="19864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33" name="Arc 203"/>
            <p:cNvSpPr>
              <a:spLocks/>
            </p:cNvSpPr>
            <p:nvPr/>
          </p:nvSpPr>
          <p:spPr bwMode="auto">
            <a:xfrm>
              <a:off x="4644" y="2216"/>
              <a:ext cx="144" cy="107"/>
            </a:xfrm>
            <a:custGeom>
              <a:avLst/>
              <a:gdLst>
                <a:gd name="T0" fmla="*/ 0 w 26021"/>
                <a:gd name="T1" fmla="*/ 0 h 32375"/>
                <a:gd name="T2" fmla="*/ 1 w 26021"/>
                <a:gd name="T3" fmla="*/ 0 h 32375"/>
                <a:gd name="T4" fmla="*/ 0 w 26021"/>
                <a:gd name="T5" fmla="*/ 0 h 323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021" h="32375" fill="none" extrusionOk="0">
                  <a:moveTo>
                    <a:pt x="0" y="457"/>
                  </a:moveTo>
                  <a:cubicBezTo>
                    <a:pt x="1454" y="153"/>
                    <a:pt x="2935" y="-1"/>
                    <a:pt x="4421" y="-1"/>
                  </a:cubicBezTo>
                  <a:cubicBezTo>
                    <a:pt x="16350" y="0"/>
                    <a:pt x="26021" y="9670"/>
                    <a:pt x="26021" y="21600"/>
                  </a:cubicBezTo>
                  <a:cubicBezTo>
                    <a:pt x="26021" y="25381"/>
                    <a:pt x="25028" y="29097"/>
                    <a:pt x="23141" y="32374"/>
                  </a:cubicBezTo>
                </a:path>
                <a:path w="26021" h="32375" stroke="0" extrusionOk="0">
                  <a:moveTo>
                    <a:pt x="0" y="457"/>
                  </a:moveTo>
                  <a:cubicBezTo>
                    <a:pt x="1454" y="153"/>
                    <a:pt x="2935" y="-1"/>
                    <a:pt x="4421" y="-1"/>
                  </a:cubicBezTo>
                  <a:cubicBezTo>
                    <a:pt x="16350" y="0"/>
                    <a:pt x="26021" y="9670"/>
                    <a:pt x="26021" y="21600"/>
                  </a:cubicBezTo>
                  <a:cubicBezTo>
                    <a:pt x="26021" y="25381"/>
                    <a:pt x="25028" y="29097"/>
                    <a:pt x="23141" y="32374"/>
                  </a:cubicBezTo>
                  <a:lnTo>
                    <a:pt x="4421" y="21600"/>
                  </a:lnTo>
                  <a:lnTo>
                    <a:pt x="0" y="45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34" name="Arc 204"/>
            <p:cNvSpPr>
              <a:spLocks/>
            </p:cNvSpPr>
            <p:nvPr/>
          </p:nvSpPr>
          <p:spPr bwMode="auto">
            <a:xfrm>
              <a:off x="4644" y="2218"/>
              <a:ext cx="141" cy="104"/>
            </a:xfrm>
            <a:custGeom>
              <a:avLst/>
              <a:gdLst>
                <a:gd name="T0" fmla="*/ 0 w 25973"/>
                <a:gd name="T1" fmla="*/ 0 h 32468"/>
                <a:gd name="T2" fmla="*/ 1 w 25973"/>
                <a:gd name="T3" fmla="*/ 0 h 32468"/>
                <a:gd name="T4" fmla="*/ 0 w 25973"/>
                <a:gd name="T5" fmla="*/ 0 h 32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73" h="32468" fill="none" extrusionOk="0">
                  <a:moveTo>
                    <a:pt x="0" y="447"/>
                  </a:moveTo>
                  <a:cubicBezTo>
                    <a:pt x="1438" y="149"/>
                    <a:pt x="2903" y="-1"/>
                    <a:pt x="4373" y="-1"/>
                  </a:cubicBezTo>
                  <a:cubicBezTo>
                    <a:pt x="16302" y="0"/>
                    <a:pt x="25973" y="9670"/>
                    <a:pt x="25973" y="21600"/>
                  </a:cubicBezTo>
                  <a:cubicBezTo>
                    <a:pt x="25973" y="25418"/>
                    <a:pt x="24960" y="29168"/>
                    <a:pt x="23039" y="32467"/>
                  </a:cubicBezTo>
                </a:path>
                <a:path w="25973" h="32468" stroke="0" extrusionOk="0">
                  <a:moveTo>
                    <a:pt x="0" y="447"/>
                  </a:moveTo>
                  <a:cubicBezTo>
                    <a:pt x="1438" y="149"/>
                    <a:pt x="2903" y="-1"/>
                    <a:pt x="4373" y="-1"/>
                  </a:cubicBezTo>
                  <a:cubicBezTo>
                    <a:pt x="16302" y="0"/>
                    <a:pt x="25973" y="9670"/>
                    <a:pt x="25973" y="21600"/>
                  </a:cubicBezTo>
                  <a:cubicBezTo>
                    <a:pt x="25973" y="25418"/>
                    <a:pt x="24960" y="29168"/>
                    <a:pt x="23039" y="32467"/>
                  </a:cubicBezTo>
                  <a:lnTo>
                    <a:pt x="4373" y="21600"/>
                  </a:lnTo>
                  <a:lnTo>
                    <a:pt x="0" y="447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35" name="Arc 205"/>
            <p:cNvSpPr>
              <a:spLocks/>
            </p:cNvSpPr>
            <p:nvPr/>
          </p:nvSpPr>
          <p:spPr bwMode="auto">
            <a:xfrm>
              <a:off x="4683" y="2323"/>
              <a:ext cx="137" cy="106"/>
            </a:xfrm>
            <a:custGeom>
              <a:avLst/>
              <a:gdLst>
                <a:gd name="T0" fmla="*/ 1 w 21600"/>
                <a:gd name="T1" fmla="*/ 0 h 29411"/>
                <a:gd name="T2" fmla="*/ 1 w 21600"/>
                <a:gd name="T3" fmla="*/ 0 h 29411"/>
                <a:gd name="T4" fmla="*/ 0 w 21600"/>
                <a:gd name="T5" fmla="*/ 0 h 294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411" fill="none" extrusionOk="0">
                  <a:moveTo>
                    <a:pt x="13545" y="-1"/>
                  </a:moveTo>
                  <a:cubicBezTo>
                    <a:pt x="18638" y="4099"/>
                    <a:pt x="21600" y="10286"/>
                    <a:pt x="21600" y="16825"/>
                  </a:cubicBezTo>
                  <a:cubicBezTo>
                    <a:pt x="21600" y="21340"/>
                    <a:pt x="20185" y="25741"/>
                    <a:pt x="17554" y="29411"/>
                  </a:cubicBezTo>
                </a:path>
                <a:path w="21600" h="29411" stroke="0" extrusionOk="0">
                  <a:moveTo>
                    <a:pt x="13545" y="-1"/>
                  </a:moveTo>
                  <a:cubicBezTo>
                    <a:pt x="18638" y="4099"/>
                    <a:pt x="21600" y="10286"/>
                    <a:pt x="21600" y="16825"/>
                  </a:cubicBezTo>
                  <a:cubicBezTo>
                    <a:pt x="21600" y="21340"/>
                    <a:pt x="20185" y="25741"/>
                    <a:pt x="17554" y="29411"/>
                  </a:cubicBezTo>
                  <a:lnTo>
                    <a:pt x="0" y="16825"/>
                  </a:lnTo>
                  <a:lnTo>
                    <a:pt x="13545" y="-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36" name="Arc 206"/>
            <p:cNvSpPr>
              <a:spLocks/>
            </p:cNvSpPr>
            <p:nvPr/>
          </p:nvSpPr>
          <p:spPr bwMode="auto">
            <a:xfrm>
              <a:off x="4683" y="2324"/>
              <a:ext cx="135" cy="103"/>
            </a:xfrm>
            <a:custGeom>
              <a:avLst/>
              <a:gdLst>
                <a:gd name="T0" fmla="*/ 1 w 21600"/>
                <a:gd name="T1" fmla="*/ 0 h 29582"/>
                <a:gd name="T2" fmla="*/ 1 w 21600"/>
                <a:gd name="T3" fmla="*/ 0 h 29582"/>
                <a:gd name="T4" fmla="*/ 0 w 21600"/>
                <a:gd name="T5" fmla="*/ 0 h 295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582" fill="none" extrusionOk="0">
                  <a:moveTo>
                    <a:pt x="13450" y="0"/>
                  </a:moveTo>
                  <a:cubicBezTo>
                    <a:pt x="18599" y="4098"/>
                    <a:pt x="21600" y="10320"/>
                    <a:pt x="21600" y="16901"/>
                  </a:cubicBezTo>
                  <a:cubicBezTo>
                    <a:pt x="21600" y="21456"/>
                    <a:pt x="20160" y="25894"/>
                    <a:pt x="17485" y="29581"/>
                  </a:cubicBezTo>
                </a:path>
                <a:path w="21600" h="29582" stroke="0" extrusionOk="0">
                  <a:moveTo>
                    <a:pt x="13450" y="0"/>
                  </a:moveTo>
                  <a:cubicBezTo>
                    <a:pt x="18599" y="4098"/>
                    <a:pt x="21600" y="10320"/>
                    <a:pt x="21600" y="16901"/>
                  </a:cubicBezTo>
                  <a:cubicBezTo>
                    <a:pt x="21600" y="21456"/>
                    <a:pt x="20160" y="25894"/>
                    <a:pt x="17485" y="29581"/>
                  </a:cubicBezTo>
                  <a:lnTo>
                    <a:pt x="0" y="16901"/>
                  </a:lnTo>
                  <a:lnTo>
                    <a:pt x="13450" y="0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37" name="Arc 207"/>
            <p:cNvSpPr>
              <a:spLocks/>
            </p:cNvSpPr>
            <p:nvPr/>
          </p:nvSpPr>
          <p:spPr bwMode="auto">
            <a:xfrm>
              <a:off x="4639" y="2426"/>
              <a:ext cx="160" cy="152"/>
            </a:xfrm>
            <a:custGeom>
              <a:avLst/>
              <a:gdLst>
                <a:gd name="T0" fmla="*/ 1 w 28610"/>
                <a:gd name="T1" fmla="*/ 0 h 27756"/>
                <a:gd name="T2" fmla="*/ 0 w 28610"/>
                <a:gd name="T3" fmla="*/ 1 h 27756"/>
                <a:gd name="T4" fmla="*/ 0 w 28610"/>
                <a:gd name="T5" fmla="*/ 0 h 27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10" h="27756" fill="none" extrusionOk="0">
                  <a:moveTo>
                    <a:pt x="27714" y="-1"/>
                  </a:moveTo>
                  <a:cubicBezTo>
                    <a:pt x="28308" y="1997"/>
                    <a:pt x="28610" y="4071"/>
                    <a:pt x="28610" y="6156"/>
                  </a:cubicBezTo>
                  <a:cubicBezTo>
                    <a:pt x="28610" y="18085"/>
                    <a:pt x="18939" y="27756"/>
                    <a:pt x="7010" y="27756"/>
                  </a:cubicBezTo>
                  <a:cubicBezTo>
                    <a:pt x="4624" y="27755"/>
                    <a:pt x="2256" y="27360"/>
                    <a:pt x="0" y="26586"/>
                  </a:cubicBezTo>
                </a:path>
                <a:path w="28610" h="27756" stroke="0" extrusionOk="0">
                  <a:moveTo>
                    <a:pt x="27714" y="-1"/>
                  </a:moveTo>
                  <a:cubicBezTo>
                    <a:pt x="28308" y="1997"/>
                    <a:pt x="28610" y="4071"/>
                    <a:pt x="28610" y="6156"/>
                  </a:cubicBezTo>
                  <a:cubicBezTo>
                    <a:pt x="28610" y="18085"/>
                    <a:pt x="18939" y="27756"/>
                    <a:pt x="7010" y="27756"/>
                  </a:cubicBezTo>
                  <a:cubicBezTo>
                    <a:pt x="4624" y="27755"/>
                    <a:pt x="2256" y="27360"/>
                    <a:pt x="0" y="26586"/>
                  </a:cubicBezTo>
                  <a:lnTo>
                    <a:pt x="7010" y="6156"/>
                  </a:lnTo>
                  <a:lnTo>
                    <a:pt x="27714" y="-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38" name="Arc 208"/>
            <p:cNvSpPr>
              <a:spLocks/>
            </p:cNvSpPr>
            <p:nvPr/>
          </p:nvSpPr>
          <p:spPr bwMode="auto">
            <a:xfrm>
              <a:off x="4639" y="2427"/>
              <a:ext cx="158" cy="149"/>
            </a:xfrm>
            <a:custGeom>
              <a:avLst/>
              <a:gdLst>
                <a:gd name="T0" fmla="*/ 1 w 28608"/>
                <a:gd name="T1" fmla="*/ 0 h 27758"/>
                <a:gd name="T2" fmla="*/ 0 w 28608"/>
                <a:gd name="T3" fmla="*/ 1 h 27758"/>
                <a:gd name="T4" fmla="*/ 0 w 28608"/>
                <a:gd name="T5" fmla="*/ 0 h 277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08" h="27758" fill="none" extrusionOk="0">
                  <a:moveTo>
                    <a:pt x="27711" y="0"/>
                  </a:moveTo>
                  <a:cubicBezTo>
                    <a:pt x="28306" y="1998"/>
                    <a:pt x="28608" y="4072"/>
                    <a:pt x="28608" y="6158"/>
                  </a:cubicBezTo>
                  <a:cubicBezTo>
                    <a:pt x="28608" y="18087"/>
                    <a:pt x="18937" y="27758"/>
                    <a:pt x="7008" y="27758"/>
                  </a:cubicBezTo>
                  <a:cubicBezTo>
                    <a:pt x="4623" y="27757"/>
                    <a:pt x="2255" y="27363"/>
                    <a:pt x="0" y="26589"/>
                  </a:cubicBezTo>
                </a:path>
                <a:path w="28608" h="27758" stroke="0" extrusionOk="0">
                  <a:moveTo>
                    <a:pt x="27711" y="0"/>
                  </a:moveTo>
                  <a:cubicBezTo>
                    <a:pt x="28306" y="1998"/>
                    <a:pt x="28608" y="4072"/>
                    <a:pt x="28608" y="6158"/>
                  </a:cubicBezTo>
                  <a:cubicBezTo>
                    <a:pt x="28608" y="18087"/>
                    <a:pt x="18937" y="27758"/>
                    <a:pt x="7008" y="27758"/>
                  </a:cubicBezTo>
                  <a:cubicBezTo>
                    <a:pt x="4623" y="27757"/>
                    <a:pt x="2255" y="27363"/>
                    <a:pt x="0" y="26589"/>
                  </a:cubicBezTo>
                  <a:lnTo>
                    <a:pt x="7008" y="6158"/>
                  </a:lnTo>
                  <a:lnTo>
                    <a:pt x="27711" y="0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39" name="Arc 209"/>
            <p:cNvSpPr>
              <a:spLocks/>
            </p:cNvSpPr>
            <p:nvPr/>
          </p:nvSpPr>
          <p:spPr bwMode="auto">
            <a:xfrm>
              <a:off x="4084" y="2322"/>
              <a:ext cx="87" cy="144"/>
            </a:xfrm>
            <a:custGeom>
              <a:avLst/>
              <a:gdLst>
                <a:gd name="T0" fmla="*/ 0 w 21600"/>
                <a:gd name="T1" fmla="*/ 1 h 41305"/>
                <a:gd name="T2" fmla="*/ 0 w 21600"/>
                <a:gd name="T3" fmla="*/ 0 h 41305"/>
                <a:gd name="T4" fmla="*/ 0 w 21600"/>
                <a:gd name="T5" fmla="*/ 0 h 413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305" fill="none" extrusionOk="0">
                  <a:moveTo>
                    <a:pt x="12846" y="41305"/>
                  </a:moveTo>
                  <a:cubicBezTo>
                    <a:pt x="5036" y="37842"/>
                    <a:pt x="0" y="30101"/>
                    <a:pt x="0" y="21558"/>
                  </a:cubicBezTo>
                  <a:cubicBezTo>
                    <a:pt x="0" y="10154"/>
                    <a:pt x="8864" y="715"/>
                    <a:pt x="20246" y="0"/>
                  </a:cubicBezTo>
                </a:path>
                <a:path w="21600" h="41305" stroke="0" extrusionOk="0">
                  <a:moveTo>
                    <a:pt x="12846" y="41305"/>
                  </a:moveTo>
                  <a:cubicBezTo>
                    <a:pt x="5036" y="37842"/>
                    <a:pt x="0" y="30101"/>
                    <a:pt x="0" y="21558"/>
                  </a:cubicBezTo>
                  <a:cubicBezTo>
                    <a:pt x="0" y="10154"/>
                    <a:pt x="8864" y="715"/>
                    <a:pt x="20246" y="0"/>
                  </a:cubicBezTo>
                  <a:lnTo>
                    <a:pt x="21600" y="21558"/>
                  </a:lnTo>
                  <a:lnTo>
                    <a:pt x="12846" y="41305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40" name="Arc 210"/>
            <p:cNvSpPr>
              <a:spLocks/>
            </p:cNvSpPr>
            <p:nvPr/>
          </p:nvSpPr>
          <p:spPr bwMode="auto">
            <a:xfrm>
              <a:off x="4086" y="2324"/>
              <a:ext cx="85" cy="141"/>
            </a:xfrm>
            <a:custGeom>
              <a:avLst/>
              <a:gdLst>
                <a:gd name="T0" fmla="*/ 0 w 21600"/>
                <a:gd name="T1" fmla="*/ 0 h 41317"/>
                <a:gd name="T2" fmla="*/ 0 w 21600"/>
                <a:gd name="T3" fmla="*/ 0 h 41317"/>
                <a:gd name="T4" fmla="*/ 0 w 21600"/>
                <a:gd name="T5" fmla="*/ 0 h 413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317" fill="none" extrusionOk="0">
                  <a:moveTo>
                    <a:pt x="12873" y="41316"/>
                  </a:moveTo>
                  <a:cubicBezTo>
                    <a:pt x="5048" y="37860"/>
                    <a:pt x="0" y="30112"/>
                    <a:pt x="0" y="21558"/>
                  </a:cubicBezTo>
                  <a:cubicBezTo>
                    <a:pt x="0" y="10152"/>
                    <a:pt x="8867" y="712"/>
                    <a:pt x="20251" y="0"/>
                  </a:cubicBezTo>
                </a:path>
                <a:path w="21600" h="41317" stroke="0" extrusionOk="0">
                  <a:moveTo>
                    <a:pt x="12873" y="41316"/>
                  </a:moveTo>
                  <a:cubicBezTo>
                    <a:pt x="5048" y="37860"/>
                    <a:pt x="0" y="30112"/>
                    <a:pt x="0" y="21558"/>
                  </a:cubicBezTo>
                  <a:cubicBezTo>
                    <a:pt x="0" y="10152"/>
                    <a:pt x="8867" y="712"/>
                    <a:pt x="20251" y="0"/>
                  </a:cubicBezTo>
                  <a:lnTo>
                    <a:pt x="21600" y="21558"/>
                  </a:lnTo>
                  <a:lnTo>
                    <a:pt x="12873" y="41316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41" name="Arc 211"/>
            <p:cNvSpPr>
              <a:spLocks/>
            </p:cNvSpPr>
            <p:nvPr/>
          </p:nvSpPr>
          <p:spPr bwMode="auto">
            <a:xfrm>
              <a:off x="4315" y="2518"/>
              <a:ext cx="328" cy="88"/>
            </a:xfrm>
            <a:custGeom>
              <a:avLst/>
              <a:gdLst>
                <a:gd name="T0" fmla="*/ 3 w 38786"/>
                <a:gd name="T1" fmla="*/ 0 h 21600"/>
                <a:gd name="T2" fmla="*/ 0 w 38786"/>
                <a:gd name="T3" fmla="*/ 0 h 21600"/>
                <a:gd name="T4" fmla="*/ 2 w 3878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86" h="21600" fill="none" extrusionOk="0">
                  <a:moveTo>
                    <a:pt x="38785" y="12450"/>
                  </a:moveTo>
                  <a:cubicBezTo>
                    <a:pt x="34738" y="18187"/>
                    <a:pt x="28155" y="21599"/>
                    <a:pt x="21135" y="21599"/>
                  </a:cubicBezTo>
                  <a:cubicBezTo>
                    <a:pt x="10923" y="21599"/>
                    <a:pt x="2106" y="14448"/>
                    <a:pt x="-1" y="4457"/>
                  </a:cubicBezTo>
                </a:path>
                <a:path w="38786" h="21600" stroke="0" extrusionOk="0">
                  <a:moveTo>
                    <a:pt x="38785" y="12450"/>
                  </a:moveTo>
                  <a:cubicBezTo>
                    <a:pt x="34738" y="18187"/>
                    <a:pt x="28155" y="21599"/>
                    <a:pt x="21135" y="21599"/>
                  </a:cubicBezTo>
                  <a:cubicBezTo>
                    <a:pt x="10923" y="21599"/>
                    <a:pt x="2106" y="14448"/>
                    <a:pt x="-1" y="4457"/>
                  </a:cubicBezTo>
                  <a:lnTo>
                    <a:pt x="21135" y="0"/>
                  </a:lnTo>
                  <a:lnTo>
                    <a:pt x="38785" y="1245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42" name="Arc 212"/>
            <p:cNvSpPr>
              <a:spLocks/>
            </p:cNvSpPr>
            <p:nvPr/>
          </p:nvSpPr>
          <p:spPr bwMode="auto">
            <a:xfrm>
              <a:off x="4317" y="2518"/>
              <a:ext cx="323" cy="86"/>
            </a:xfrm>
            <a:custGeom>
              <a:avLst/>
              <a:gdLst>
                <a:gd name="T0" fmla="*/ 3 w 38704"/>
                <a:gd name="T1" fmla="*/ 0 h 21600"/>
                <a:gd name="T2" fmla="*/ 0 w 38704"/>
                <a:gd name="T3" fmla="*/ 0 h 21600"/>
                <a:gd name="T4" fmla="*/ 1 w 3870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04" h="21600" fill="none" extrusionOk="0">
                  <a:moveTo>
                    <a:pt x="38704" y="12550"/>
                  </a:moveTo>
                  <a:cubicBezTo>
                    <a:pt x="34649" y="18229"/>
                    <a:pt x="28101" y="21599"/>
                    <a:pt x="21124" y="21599"/>
                  </a:cubicBezTo>
                  <a:cubicBezTo>
                    <a:pt x="10932" y="21599"/>
                    <a:pt x="2127" y="14476"/>
                    <a:pt x="-1" y="4509"/>
                  </a:cubicBezTo>
                </a:path>
                <a:path w="38704" h="21600" stroke="0" extrusionOk="0">
                  <a:moveTo>
                    <a:pt x="38704" y="12550"/>
                  </a:moveTo>
                  <a:cubicBezTo>
                    <a:pt x="34649" y="18229"/>
                    <a:pt x="28101" y="21599"/>
                    <a:pt x="21124" y="21599"/>
                  </a:cubicBezTo>
                  <a:cubicBezTo>
                    <a:pt x="10932" y="21599"/>
                    <a:pt x="2127" y="14476"/>
                    <a:pt x="-1" y="4509"/>
                  </a:cubicBezTo>
                  <a:lnTo>
                    <a:pt x="21124" y="0"/>
                  </a:lnTo>
                  <a:lnTo>
                    <a:pt x="38704" y="12550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55509" name="Text Box 213"/>
          <p:cNvSpPr txBox="1">
            <a:spLocks noChangeArrowheads="1"/>
          </p:cNvSpPr>
          <p:nvPr/>
        </p:nvSpPr>
        <p:spPr bwMode="auto">
          <a:xfrm>
            <a:off x="4938713" y="2519362"/>
            <a:ext cx="495328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AS 2</a:t>
            </a:r>
          </a:p>
        </p:txBody>
      </p:sp>
      <p:grpSp>
        <p:nvGrpSpPr>
          <p:cNvPr id="103437" name="Group 214"/>
          <p:cNvGrpSpPr>
            <a:grpSpLocks/>
          </p:cNvGrpSpPr>
          <p:nvPr/>
        </p:nvGrpSpPr>
        <p:grpSpPr bwMode="auto">
          <a:xfrm>
            <a:off x="6115050" y="2343150"/>
            <a:ext cx="971550" cy="614363"/>
            <a:chOff x="4084" y="2164"/>
            <a:chExt cx="736" cy="442"/>
          </a:xfrm>
        </p:grpSpPr>
        <p:grpSp>
          <p:nvGrpSpPr>
            <p:cNvPr id="103500" name="Group 215"/>
            <p:cNvGrpSpPr>
              <a:grpSpLocks/>
            </p:cNvGrpSpPr>
            <p:nvPr/>
          </p:nvGrpSpPr>
          <p:grpSpPr bwMode="auto">
            <a:xfrm>
              <a:off x="4084" y="2165"/>
              <a:ext cx="735" cy="440"/>
              <a:chOff x="4084" y="2165"/>
              <a:chExt cx="735" cy="440"/>
            </a:xfrm>
          </p:grpSpPr>
          <p:sp>
            <p:nvSpPr>
              <p:cNvPr id="103517" name="Oval 216"/>
              <p:cNvSpPr>
                <a:spLocks noChangeArrowheads="1"/>
              </p:cNvSpPr>
              <p:nvPr/>
            </p:nvSpPr>
            <p:spPr bwMode="auto">
              <a:xfrm>
                <a:off x="4335" y="2165"/>
                <a:ext cx="320" cy="18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518" name="Oval 217"/>
              <p:cNvSpPr>
                <a:spLocks noChangeArrowheads="1"/>
              </p:cNvSpPr>
              <p:nvPr/>
            </p:nvSpPr>
            <p:spPr bwMode="auto">
              <a:xfrm>
                <a:off x="4158" y="2213"/>
                <a:ext cx="246" cy="18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519" name="Oval 218"/>
              <p:cNvSpPr>
                <a:spLocks noChangeArrowheads="1"/>
              </p:cNvSpPr>
              <p:nvPr/>
            </p:nvSpPr>
            <p:spPr bwMode="auto">
              <a:xfrm>
                <a:off x="4084" y="2322"/>
                <a:ext cx="165" cy="149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520" name="Oval 219"/>
              <p:cNvSpPr>
                <a:spLocks noChangeArrowheads="1"/>
              </p:cNvSpPr>
              <p:nvPr/>
            </p:nvSpPr>
            <p:spPr bwMode="auto">
              <a:xfrm>
                <a:off x="4133" y="2388"/>
                <a:ext cx="250" cy="160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521" name="Oval 220"/>
              <p:cNvSpPr>
                <a:spLocks noChangeArrowheads="1"/>
              </p:cNvSpPr>
              <p:nvPr/>
            </p:nvSpPr>
            <p:spPr bwMode="auto">
              <a:xfrm>
                <a:off x="4310" y="2414"/>
                <a:ext cx="372" cy="191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522" name="Oval 221"/>
              <p:cNvSpPr>
                <a:spLocks noChangeArrowheads="1"/>
              </p:cNvSpPr>
              <p:nvPr/>
            </p:nvSpPr>
            <p:spPr bwMode="auto">
              <a:xfrm>
                <a:off x="4546" y="2218"/>
                <a:ext cx="239" cy="143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523" name="Oval 222"/>
              <p:cNvSpPr>
                <a:spLocks noChangeArrowheads="1"/>
              </p:cNvSpPr>
              <p:nvPr/>
            </p:nvSpPr>
            <p:spPr bwMode="auto">
              <a:xfrm>
                <a:off x="4582" y="2310"/>
                <a:ext cx="237" cy="143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524" name="Oval 223"/>
              <p:cNvSpPr>
                <a:spLocks noChangeArrowheads="1"/>
              </p:cNvSpPr>
              <p:nvPr/>
            </p:nvSpPr>
            <p:spPr bwMode="auto">
              <a:xfrm>
                <a:off x="4561" y="2340"/>
                <a:ext cx="235" cy="235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525" name="Oval 224"/>
              <p:cNvSpPr>
                <a:spLocks noChangeArrowheads="1"/>
              </p:cNvSpPr>
              <p:nvPr/>
            </p:nvSpPr>
            <p:spPr bwMode="auto">
              <a:xfrm>
                <a:off x="4217" y="2269"/>
                <a:ext cx="477" cy="235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03501" name="Arc 225"/>
            <p:cNvSpPr>
              <a:spLocks/>
            </p:cNvSpPr>
            <p:nvPr/>
          </p:nvSpPr>
          <p:spPr bwMode="auto">
            <a:xfrm>
              <a:off x="4344" y="2164"/>
              <a:ext cx="302" cy="92"/>
            </a:xfrm>
            <a:custGeom>
              <a:avLst/>
              <a:gdLst>
                <a:gd name="T0" fmla="*/ 0 w 40449"/>
                <a:gd name="T1" fmla="*/ 0 h 21600"/>
                <a:gd name="T2" fmla="*/ 2 w 40449"/>
                <a:gd name="T3" fmla="*/ 0 h 21600"/>
                <a:gd name="T4" fmla="*/ 1 w 404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49" h="21600" fill="none" extrusionOk="0">
                  <a:moveTo>
                    <a:pt x="0" y="14717"/>
                  </a:moveTo>
                  <a:cubicBezTo>
                    <a:pt x="2956" y="5923"/>
                    <a:pt x="11197" y="-1"/>
                    <a:pt x="20474" y="-1"/>
                  </a:cubicBezTo>
                  <a:cubicBezTo>
                    <a:pt x="29228" y="-1"/>
                    <a:pt x="37117" y="5284"/>
                    <a:pt x="40449" y="13380"/>
                  </a:cubicBezTo>
                </a:path>
                <a:path w="40449" h="21600" stroke="0" extrusionOk="0">
                  <a:moveTo>
                    <a:pt x="0" y="14717"/>
                  </a:moveTo>
                  <a:cubicBezTo>
                    <a:pt x="2956" y="5923"/>
                    <a:pt x="11197" y="-1"/>
                    <a:pt x="20474" y="-1"/>
                  </a:cubicBezTo>
                  <a:cubicBezTo>
                    <a:pt x="29228" y="-1"/>
                    <a:pt x="37117" y="5284"/>
                    <a:pt x="40449" y="13380"/>
                  </a:cubicBezTo>
                  <a:lnTo>
                    <a:pt x="20474" y="21600"/>
                  </a:lnTo>
                  <a:lnTo>
                    <a:pt x="0" y="1471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02" name="Arc 226"/>
            <p:cNvSpPr>
              <a:spLocks/>
            </p:cNvSpPr>
            <p:nvPr/>
          </p:nvSpPr>
          <p:spPr bwMode="auto">
            <a:xfrm>
              <a:off x="4346" y="2166"/>
              <a:ext cx="298" cy="90"/>
            </a:xfrm>
            <a:custGeom>
              <a:avLst/>
              <a:gdLst>
                <a:gd name="T0" fmla="*/ 0 w 40401"/>
                <a:gd name="T1" fmla="*/ 0 h 21600"/>
                <a:gd name="T2" fmla="*/ 2 w 40401"/>
                <a:gd name="T3" fmla="*/ 0 h 21600"/>
                <a:gd name="T4" fmla="*/ 1 w 4040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01" h="21600" fill="none" extrusionOk="0">
                  <a:moveTo>
                    <a:pt x="0" y="14657"/>
                  </a:moveTo>
                  <a:cubicBezTo>
                    <a:pt x="2974" y="5894"/>
                    <a:pt x="11200" y="-1"/>
                    <a:pt x="20454" y="-1"/>
                  </a:cubicBezTo>
                  <a:cubicBezTo>
                    <a:pt x="29182" y="-1"/>
                    <a:pt x="37052" y="5252"/>
                    <a:pt x="40401" y="13312"/>
                  </a:cubicBezTo>
                </a:path>
                <a:path w="40401" h="21600" stroke="0" extrusionOk="0">
                  <a:moveTo>
                    <a:pt x="0" y="14657"/>
                  </a:moveTo>
                  <a:cubicBezTo>
                    <a:pt x="2974" y="5894"/>
                    <a:pt x="11200" y="-1"/>
                    <a:pt x="20454" y="-1"/>
                  </a:cubicBezTo>
                  <a:cubicBezTo>
                    <a:pt x="29182" y="-1"/>
                    <a:pt x="37052" y="5252"/>
                    <a:pt x="40401" y="13312"/>
                  </a:cubicBezTo>
                  <a:lnTo>
                    <a:pt x="20454" y="21600"/>
                  </a:lnTo>
                  <a:lnTo>
                    <a:pt x="0" y="14657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03" name="Arc 227"/>
            <p:cNvSpPr>
              <a:spLocks/>
            </p:cNvSpPr>
            <p:nvPr/>
          </p:nvSpPr>
          <p:spPr bwMode="auto">
            <a:xfrm>
              <a:off x="4158" y="2211"/>
              <a:ext cx="190" cy="111"/>
            </a:xfrm>
            <a:custGeom>
              <a:avLst/>
              <a:gdLst>
                <a:gd name="T0" fmla="*/ 0 w 33064"/>
                <a:gd name="T1" fmla="*/ 0 h 26178"/>
                <a:gd name="T2" fmla="*/ 1 w 33064"/>
                <a:gd name="T3" fmla="*/ 0 h 26178"/>
                <a:gd name="T4" fmla="*/ 1 w 33064"/>
                <a:gd name="T5" fmla="*/ 0 h 261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64" h="26178" fill="none" extrusionOk="0">
                  <a:moveTo>
                    <a:pt x="490" y="26178"/>
                  </a:moveTo>
                  <a:cubicBezTo>
                    <a:pt x="164" y="24673"/>
                    <a:pt x="0" y="231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54" y="0"/>
                    <a:pt x="29627" y="1141"/>
                    <a:pt x="33063" y="3293"/>
                  </a:cubicBezTo>
                </a:path>
                <a:path w="33064" h="26178" stroke="0" extrusionOk="0">
                  <a:moveTo>
                    <a:pt x="490" y="26178"/>
                  </a:moveTo>
                  <a:cubicBezTo>
                    <a:pt x="164" y="24673"/>
                    <a:pt x="0" y="231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54" y="0"/>
                    <a:pt x="29627" y="1141"/>
                    <a:pt x="33063" y="3293"/>
                  </a:cubicBezTo>
                  <a:lnTo>
                    <a:pt x="21600" y="21600"/>
                  </a:lnTo>
                  <a:lnTo>
                    <a:pt x="490" y="26178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04" name="Arc 228"/>
            <p:cNvSpPr>
              <a:spLocks/>
            </p:cNvSpPr>
            <p:nvPr/>
          </p:nvSpPr>
          <p:spPr bwMode="auto">
            <a:xfrm>
              <a:off x="4160" y="2213"/>
              <a:ext cx="186" cy="109"/>
            </a:xfrm>
            <a:custGeom>
              <a:avLst/>
              <a:gdLst>
                <a:gd name="T0" fmla="*/ 0 w 33017"/>
                <a:gd name="T1" fmla="*/ 0 h 26203"/>
                <a:gd name="T2" fmla="*/ 1 w 33017"/>
                <a:gd name="T3" fmla="*/ 0 h 26203"/>
                <a:gd name="T4" fmla="*/ 1 w 33017"/>
                <a:gd name="T5" fmla="*/ 0 h 262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17" h="26203" fill="none" extrusionOk="0">
                  <a:moveTo>
                    <a:pt x="496" y="26202"/>
                  </a:moveTo>
                  <a:cubicBezTo>
                    <a:pt x="166" y="24690"/>
                    <a:pt x="0" y="231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5" y="0"/>
                    <a:pt x="29591" y="1130"/>
                    <a:pt x="33017" y="3263"/>
                  </a:cubicBezTo>
                </a:path>
                <a:path w="33017" h="26203" stroke="0" extrusionOk="0">
                  <a:moveTo>
                    <a:pt x="496" y="26202"/>
                  </a:moveTo>
                  <a:cubicBezTo>
                    <a:pt x="166" y="24690"/>
                    <a:pt x="0" y="231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5" y="0"/>
                    <a:pt x="29591" y="1130"/>
                    <a:pt x="33017" y="3263"/>
                  </a:cubicBezTo>
                  <a:lnTo>
                    <a:pt x="21600" y="21600"/>
                  </a:lnTo>
                  <a:lnTo>
                    <a:pt x="496" y="26202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05" name="Arc 229"/>
            <p:cNvSpPr>
              <a:spLocks/>
            </p:cNvSpPr>
            <p:nvPr/>
          </p:nvSpPr>
          <p:spPr bwMode="auto">
            <a:xfrm>
              <a:off x="4132" y="2463"/>
              <a:ext cx="190" cy="87"/>
            </a:xfrm>
            <a:custGeom>
              <a:avLst/>
              <a:gdLst>
                <a:gd name="T0" fmla="*/ 1 w 32107"/>
                <a:gd name="T1" fmla="*/ 0 h 22545"/>
                <a:gd name="T2" fmla="*/ 0 w 32107"/>
                <a:gd name="T3" fmla="*/ 0 h 22545"/>
                <a:gd name="T4" fmla="*/ 1 w 32107"/>
                <a:gd name="T5" fmla="*/ 0 h 225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107" h="22545" fill="none" extrusionOk="0">
                  <a:moveTo>
                    <a:pt x="32107" y="19817"/>
                  </a:moveTo>
                  <a:cubicBezTo>
                    <a:pt x="28894" y="21606"/>
                    <a:pt x="25277" y="22544"/>
                    <a:pt x="21600" y="22544"/>
                  </a:cubicBezTo>
                  <a:cubicBezTo>
                    <a:pt x="9670" y="22545"/>
                    <a:pt x="0" y="12874"/>
                    <a:pt x="0" y="945"/>
                  </a:cubicBezTo>
                  <a:cubicBezTo>
                    <a:pt x="0" y="629"/>
                    <a:pt x="6" y="314"/>
                    <a:pt x="20" y="-1"/>
                  </a:cubicBezTo>
                </a:path>
                <a:path w="32107" h="22545" stroke="0" extrusionOk="0">
                  <a:moveTo>
                    <a:pt x="32107" y="19817"/>
                  </a:moveTo>
                  <a:cubicBezTo>
                    <a:pt x="28894" y="21606"/>
                    <a:pt x="25277" y="22544"/>
                    <a:pt x="21600" y="22544"/>
                  </a:cubicBezTo>
                  <a:cubicBezTo>
                    <a:pt x="9670" y="22545"/>
                    <a:pt x="0" y="12874"/>
                    <a:pt x="0" y="945"/>
                  </a:cubicBezTo>
                  <a:cubicBezTo>
                    <a:pt x="0" y="629"/>
                    <a:pt x="6" y="314"/>
                    <a:pt x="20" y="-1"/>
                  </a:cubicBezTo>
                  <a:lnTo>
                    <a:pt x="21600" y="945"/>
                  </a:lnTo>
                  <a:lnTo>
                    <a:pt x="32107" y="1981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06" name="Arc 230"/>
            <p:cNvSpPr>
              <a:spLocks/>
            </p:cNvSpPr>
            <p:nvPr/>
          </p:nvSpPr>
          <p:spPr bwMode="auto">
            <a:xfrm>
              <a:off x="4134" y="2463"/>
              <a:ext cx="187" cy="85"/>
            </a:xfrm>
            <a:custGeom>
              <a:avLst/>
              <a:gdLst>
                <a:gd name="T0" fmla="*/ 1 w 32038"/>
                <a:gd name="T1" fmla="*/ 0 h 22554"/>
                <a:gd name="T2" fmla="*/ 0 w 32038"/>
                <a:gd name="T3" fmla="*/ 0 h 22554"/>
                <a:gd name="T4" fmla="*/ 1 w 32038"/>
                <a:gd name="T5" fmla="*/ 0 h 225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038" h="22554" fill="none" extrusionOk="0">
                  <a:moveTo>
                    <a:pt x="32037" y="19864"/>
                  </a:moveTo>
                  <a:cubicBezTo>
                    <a:pt x="28841" y="21628"/>
                    <a:pt x="25250" y="22553"/>
                    <a:pt x="21600" y="22553"/>
                  </a:cubicBezTo>
                  <a:cubicBezTo>
                    <a:pt x="9670" y="22554"/>
                    <a:pt x="0" y="12883"/>
                    <a:pt x="0" y="954"/>
                  </a:cubicBezTo>
                  <a:cubicBezTo>
                    <a:pt x="0" y="635"/>
                    <a:pt x="7" y="317"/>
                    <a:pt x="21" y="0"/>
                  </a:cubicBezTo>
                </a:path>
                <a:path w="32038" h="22554" stroke="0" extrusionOk="0">
                  <a:moveTo>
                    <a:pt x="32037" y="19864"/>
                  </a:moveTo>
                  <a:cubicBezTo>
                    <a:pt x="28841" y="21628"/>
                    <a:pt x="25250" y="22553"/>
                    <a:pt x="21600" y="22553"/>
                  </a:cubicBezTo>
                  <a:cubicBezTo>
                    <a:pt x="9670" y="22554"/>
                    <a:pt x="0" y="12883"/>
                    <a:pt x="0" y="954"/>
                  </a:cubicBezTo>
                  <a:cubicBezTo>
                    <a:pt x="0" y="635"/>
                    <a:pt x="7" y="317"/>
                    <a:pt x="21" y="0"/>
                  </a:cubicBezTo>
                  <a:lnTo>
                    <a:pt x="21600" y="954"/>
                  </a:lnTo>
                  <a:lnTo>
                    <a:pt x="32037" y="19864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07" name="Arc 231"/>
            <p:cNvSpPr>
              <a:spLocks/>
            </p:cNvSpPr>
            <p:nvPr/>
          </p:nvSpPr>
          <p:spPr bwMode="auto">
            <a:xfrm>
              <a:off x="4644" y="2216"/>
              <a:ext cx="144" cy="107"/>
            </a:xfrm>
            <a:custGeom>
              <a:avLst/>
              <a:gdLst>
                <a:gd name="T0" fmla="*/ 0 w 26021"/>
                <a:gd name="T1" fmla="*/ 0 h 32375"/>
                <a:gd name="T2" fmla="*/ 1 w 26021"/>
                <a:gd name="T3" fmla="*/ 0 h 32375"/>
                <a:gd name="T4" fmla="*/ 0 w 26021"/>
                <a:gd name="T5" fmla="*/ 0 h 323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021" h="32375" fill="none" extrusionOk="0">
                  <a:moveTo>
                    <a:pt x="0" y="457"/>
                  </a:moveTo>
                  <a:cubicBezTo>
                    <a:pt x="1454" y="153"/>
                    <a:pt x="2935" y="-1"/>
                    <a:pt x="4421" y="-1"/>
                  </a:cubicBezTo>
                  <a:cubicBezTo>
                    <a:pt x="16350" y="0"/>
                    <a:pt x="26021" y="9670"/>
                    <a:pt x="26021" y="21600"/>
                  </a:cubicBezTo>
                  <a:cubicBezTo>
                    <a:pt x="26021" y="25381"/>
                    <a:pt x="25028" y="29097"/>
                    <a:pt x="23141" y="32374"/>
                  </a:cubicBezTo>
                </a:path>
                <a:path w="26021" h="32375" stroke="0" extrusionOk="0">
                  <a:moveTo>
                    <a:pt x="0" y="457"/>
                  </a:moveTo>
                  <a:cubicBezTo>
                    <a:pt x="1454" y="153"/>
                    <a:pt x="2935" y="-1"/>
                    <a:pt x="4421" y="-1"/>
                  </a:cubicBezTo>
                  <a:cubicBezTo>
                    <a:pt x="16350" y="0"/>
                    <a:pt x="26021" y="9670"/>
                    <a:pt x="26021" y="21600"/>
                  </a:cubicBezTo>
                  <a:cubicBezTo>
                    <a:pt x="26021" y="25381"/>
                    <a:pt x="25028" y="29097"/>
                    <a:pt x="23141" y="32374"/>
                  </a:cubicBezTo>
                  <a:lnTo>
                    <a:pt x="4421" y="21600"/>
                  </a:lnTo>
                  <a:lnTo>
                    <a:pt x="0" y="45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08" name="Arc 232"/>
            <p:cNvSpPr>
              <a:spLocks/>
            </p:cNvSpPr>
            <p:nvPr/>
          </p:nvSpPr>
          <p:spPr bwMode="auto">
            <a:xfrm>
              <a:off x="4644" y="2218"/>
              <a:ext cx="141" cy="104"/>
            </a:xfrm>
            <a:custGeom>
              <a:avLst/>
              <a:gdLst>
                <a:gd name="T0" fmla="*/ 0 w 25973"/>
                <a:gd name="T1" fmla="*/ 0 h 32468"/>
                <a:gd name="T2" fmla="*/ 1 w 25973"/>
                <a:gd name="T3" fmla="*/ 0 h 32468"/>
                <a:gd name="T4" fmla="*/ 0 w 25973"/>
                <a:gd name="T5" fmla="*/ 0 h 32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73" h="32468" fill="none" extrusionOk="0">
                  <a:moveTo>
                    <a:pt x="0" y="447"/>
                  </a:moveTo>
                  <a:cubicBezTo>
                    <a:pt x="1438" y="149"/>
                    <a:pt x="2903" y="-1"/>
                    <a:pt x="4373" y="-1"/>
                  </a:cubicBezTo>
                  <a:cubicBezTo>
                    <a:pt x="16302" y="0"/>
                    <a:pt x="25973" y="9670"/>
                    <a:pt x="25973" y="21600"/>
                  </a:cubicBezTo>
                  <a:cubicBezTo>
                    <a:pt x="25973" y="25418"/>
                    <a:pt x="24960" y="29168"/>
                    <a:pt x="23039" y="32467"/>
                  </a:cubicBezTo>
                </a:path>
                <a:path w="25973" h="32468" stroke="0" extrusionOk="0">
                  <a:moveTo>
                    <a:pt x="0" y="447"/>
                  </a:moveTo>
                  <a:cubicBezTo>
                    <a:pt x="1438" y="149"/>
                    <a:pt x="2903" y="-1"/>
                    <a:pt x="4373" y="-1"/>
                  </a:cubicBezTo>
                  <a:cubicBezTo>
                    <a:pt x="16302" y="0"/>
                    <a:pt x="25973" y="9670"/>
                    <a:pt x="25973" y="21600"/>
                  </a:cubicBezTo>
                  <a:cubicBezTo>
                    <a:pt x="25973" y="25418"/>
                    <a:pt x="24960" y="29168"/>
                    <a:pt x="23039" y="32467"/>
                  </a:cubicBezTo>
                  <a:lnTo>
                    <a:pt x="4373" y="21600"/>
                  </a:lnTo>
                  <a:lnTo>
                    <a:pt x="0" y="447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09" name="Arc 233"/>
            <p:cNvSpPr>
              <a:spLocks/>
            </p:cNvSpPr>
            <p:nvPr/>
          </p:nvSpPr>
          <p:spPr bwMode="auto">
            <a:xfrm>
              <a:off x="4683" y="2323"/>
              <a:ext cx="137" cy="106"/>
            </a:xfrm>
            <a:custGeom>
              <a:avLst/>
              <a:gdLst>
                <a:gd name="T0" fmla="*/ 1 w 21600"/>
                <a:gd name="T1" fmla="*/ 0 h 29411"/>
                <a:gd name="T2" fmla="*/ 1 w 21600"/>
                <a:gd name="T3" fmla="*/ 0 h 29411"/>
                <a:gd name="T4" fmla="*/ 0 w 21600"/>
                <a:gd name="T5" fmla="*/ 0 h 294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411" fill="none" extrusionOk="0">
                  <a:moveTo>
                    <a:pt x="13545" y="-1"/>
                  </a:moveTo>
                  <a:cubicBezTo>
                    <a:pt x="18638" y="4099"/>
                    <a:pt x="21600" y="10286"/>
                    <a:pt x="21600" y="16825"/>
                  </a:cubicBezTo>
                  <a:cubicBezTo>
                    <a:pt x="21600" y="21340"/>
                    <a:pt x="20185" y="25741"/>
                    <a:pt x="17554" y="29411"/>
                  </a:cubicBezTo>
                </a:path>
                <a:path w="21600" h="29411" stroke="0" extrusionOk="0">
                  <a:moveTo>
                    <a:pt x="13545" y="-1"/>
                  </a:moveTo>
                  <a:cubicBezTo>
                    <a:pt x="18638" y="4099"/>
                    <a:pt x="21600" y="10286"/>
                    <a:pt x="21600" y="16825"/>
                  </a:cubicBezTo>
                  <a:cubicBezTo>
                    <a:pt x="21600" y="21340"/>
                    <a:pt x="20185" y="25741"/>
                    <a:pt x="17554" y="29411"/>
                  </a:cubicBezTo>
                  <a:lnTo>
                    <a:pt x="0" y="16825"/>
                  </a:lnTo>
                  <a:lnTo>
                    <a:pt x="13545" y="-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10" name="Arc 234"/>
            <p:cNvSpPr>
              <a:spLocks/>
            </p:cNvSpPr>
            <p:nvPr/>
          </p:nvSpPr>
          <p:spPr bwMode="auto">
            <a:xfrm>
              <a:off x="4683" y="2324"/>
              <a:ext cx="135" cy="103"/>
            </a:xfrm>
            <a:custGeom>
              <a:avLst/>
              <a:gdLst>
                <a:gd name="T0" fmla="*/ 1 w 21600"/>
                <a:gd name="T1" fmla="*/ 0 h 29582"/>
                <a:gd name="T2" fmla="*/ 1 w 21600"/>
                <a:gd name="T3" fmla="*/ 0 h 29582"/>
                <a:gd name="T4" fmla="*/ 0 w 21600"/>
                <a:gd name="T5" fmla="*/ 0 h 295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582" fill="none" extrusionOk="0">
                  <a:moveTo>
                    <a:pt x="13450" y="0"/>
                  </a:moveTo>
                  <a:cubicBezTo>
                    <a:pt x="18599" y="4098"/>
                    <a:pt x="21600" y="10320"/>
                    <a:pt x="21600" y="16901"/>
                  </a:cubicBezTo>
                  <a:cubicBezTo>
                    <a:pt x="21600" y="21456"/>
                    <a:pt x="20160" y="25894"/>
                    <a:pt x="17485" y="29581"/>
                  </a:cubicBezTo>
                </a:path>
                <a:path w="21600" h="29582" stroke="0" extrusionOk="0">
                  <a:moveTo>
                    <a:pt x="13450" y="0"/>
                  </a:moveTo>
                  <a:cubicBezTo>
                    <a:pt x="18599" y="4098"/>
                    <a:pt x="21600" y="10320"/>
                    <a:pt x="21600" y="16901"/>
                  </a:cubicBezTo>
                  <a:cubicBezTo>
                    <a:pt x="21600" y="21456"/>
                    <a:pt x="20160" y="25894"/>
                    <a:pt x="17485" y="29581"/>
                  </a:cubicBezTo>
                  <a:lnTo>
                    <a:pt x="0" y="16901"/>
                  </a:lnTo>
                  <a:lnTo>
                    <a:pt x="13450" y="0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11" name="Arc 235"/>
            <p:cNvSpPr>
              <a:spLocks/>
            </p:cNvSpPr>
            <p:nvPr/>
          </p:nvSpPr>
          <p:spPr bwMode="auto">
            <a:xfrm>
              <a:off x="4639" y="2426"/>
              <a:ext cx="160" cy="152"/>
            </a:xfrm>
            <a:custGeom>
              <a:avLst/>
              <a:gdLst>
                <a:gd name="T0" fmla="*/ 1 w 28610"/>
                <a:gd name="T1" fmla="*/ 0 h 27756"/>
                <a:gd name="T2" fmla="*/ 0 w 28610"/>
                <a:gd name="T3" fmla="*/ 1 h 27756"/>
                <a:gd name="T4" fmla="*/ 0 w 28610"/>
                <a:gd name="T5" fmla="*/ 0 h 27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10" h="27756" fill="none" extrusionOk="0">
                  <a:moveTo>
                    <a:pt x="27714" y="-1"/>
                  </a:moveTo>
                  <a:cubicBezTo>
                    <a:pt x="28308" y="1997"/>
                    <a:pt x="28610" y="4071"/>
                    <a:pt x="28610" y="6156"/>
                  </a:cubicBezTo>
                  <a:cubicBezTo>
                    <a:pt x="28610" y="18085"/>
                    <a:pt x="18939" y="27756"/>
                    <a:pt x="7010" y="27756"/>
                  </a:cubicBezTo>
                  <a:cubicBezTo>
                    <a:pt x="4624" y="27755"/>
                    <a:pt x="2256" y="27360"/>
                    <a:pt x="0" y="26586"/>
                  </a:cubicBezTo>
                </a:path>
                <a:path w="28610" h="27756" stroke="0" extrusionOk="0">
                  <a:moveTo>
                    <a:pt x="27714" y="-1"/>
                  </a:moveTo>
                  <a:cubicBezTo>
                    <a:pt x="28308" y="1997"/>
                    <a:pt x="28610" y="4071"/>
                    <a:pt x="28610" y="6156"/>
                  </a:cubicBezTo>
                  <a:cubicBezTo>
                    <a:pt x="28610" y="18085"/>
                    <a:pt x="18939" y="27756"/>
                    <a:pt x="7010" y="27756"/>
                  </a:cubicBezTo>
                  <a:cubicBezTo>
                    <a:pt x="4624" y="27755"/>
                    <a:pt x="2256" y="27360"/>
                    <a:pt x="0" y="26586"/>
                  </a:cubicBezTo>
                  <a:lnTo>
                    <a:pt x="7010" y="6156"/>
                  </a:lnTo>
                  <a:lnTo>
                    <a:pt x="27714" y="-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12" name="Arc 236"/>
            <p:cNvSpPr>
              <a:spLocks/>
            </p:cNvSpPr>
            <p:nvPr/>
          </p:nvSpPr>
          <p:spPr bwMode="auto">
            <a:xfrm>
              <a:off x="4639" y="2427"/>
              <a:ext cx="158" cy="149"/>
            </a:xfrm>
            <a:custGeom>
              <a:avLst/>
              <a:gdLst>
                <a:gd name="T0" fmla="*/ 1 w 28608"/>
                <a:gd name="T1" fmla="*/ 0 h 27758"/>
                <a:gd name="T2" fmla="*/ 0 w 28608"/>
                <a:gd name="T3" fmla="*/ 1 h 27758"/>
                <a:gd name="T4" fmla="*/ 0 w 28608"/>
                <a:gd name="T5" fmla="*/ 0 h 277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08" h="27758" fill="none" extrusionOk="0">
                  <a:moveTo>
                    <a:pt x="27711" y="0"/>
                  </a:moveTo>
                  <a:cubicBezTo>
                    <a:pt x="28306" y="1998"/>
                    <a:pt x="28608" y="4072"/>
                    <a:pt x="28608" y="6158"/>
                  </a:cubicBezTo>
                  <a:cubicBezTo>
                    <a:pt x="28608" y="18087"/>
                    <a:pt x="18937" y="27758"/>
                    <a:pt x="7008" y="27758"/>
                  </a:cubicBezTo>
                  <a:cubicBezTo>
                    <a:pt x="4623" y="27757"/>
                    <a:pt x="2255" y="27363"/>
                    <a:pt x="0" y="26589"/>
                  </a:cubicBezTo>
                </a:path>
                <a:path w="28608" h="27758" stroke="0" extrusionOk="0">
                  <a:moveTo>
                    <a:pt x="27711" y="0"/>
                  </a:moveTo>
                  <a:cubicBezTo>
                    <a:pt x="28306" y="1998"/>
                    <a:pt x="28608" y="4072"/>
                    <a:pt x="28608" y="6158"/>
                  </a:cubicBezTo>
                  <a:cubicBezTo>
                    <a:pt x="28608" y="18087"/>
                    <a:pt x="18937" y="27758"/>
                    <a:pt x="7008" y="27758"/>
                  </a:cubicBezTo>
                  <a:cubicBezTo>
                    <a:pt x="4623" y="27757"/>
                    <a:pt x="2255" y="27363"/>
                    <a:pt x="0" y="26589"/>
                  </a:cubicBezTo>
                  <a:lnTo>
                    <a:pt x="7008" y="6158"/>
                  </a:lnTo>
                  <a:lnTo>
                    <a:pt x="27711" y="0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13" name="Arc 237"/>
            <p:cNvSpPr>
              <a:spLocks/>
            </p:cNvSpPr>
            <p:nvPr/>
          </p:nvSpPr>
          <p:spPr bwMode="auto">
            <a:xfrm>
              <a:off x="4084" y="2322"/>
              <a:ext cx="87" cy="144"/>
            </a:xfrm>
            <a:custGeom>
              <a:avLst/>
              <a:gdLst>
                <a:gd name="T0" fmla="*/ 0 w 21600"/>
                <a:gd name="T1" fmla="*/ 1 h 41305"/>
                <a:gd name="T2" fmla="*/ 0 w 21600"/>
                <a:gd name="T3" fmla="*/ 0 h 41305"/>
                <a:gd name="T4" fmla="*/ 0 w 21600"/>
                <a:gd name="T5" fmla="*/ 0 h 413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305" fill="none" extrusionOk="0">
                  <a:moveTo>
                    <a:pt x="12846" y="41305"/>
                  </a:moveTo>
                  <a:cubicBezTo>
                    <a:pt x="5036" y="37842"/>
                    <a:pt x="0" y="30101"/>
                    <a:pt x="0" y="21558"/>
                  </a:cubicBezTo>
                  <a:cubicBezTo>
                    <a:pt x="0" y="10154"/>
                    <a:pt x="8864" y="715"/>
                    <a:pt x="20246" y="0"/>
                  </a:cubicBezTo>
                </a:path>
                <a:path w="21600" h="41305" stroke="0" extrusionOk="0">
                  <a:moveTo>
                    <a:pt x="12846" y="41305"/>
                  </a:moveTo>
                  <a:cubicBezTo>
                    <a:pt x="5036" y="37842"/>
                    <a:pt x="0" y="30101"/>
                    <a:pt x="0" y="21558"/>
                  </a:cubicBezTo>
                  <a:cubicBezTo>
                    <a:pt x="0" y="10154"/>
                    <a:pt x="8864" y="715"/>
                    <a:pt x="20246" y="0"/>
                  </a:cubicBezTo>
                  <a:lnTo>
                    <a:pt x="21600" y="21558"/>
                  </a:lnTo>
                  <a:lnTo>
                    <a:pt x="12846" y="41305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14" name="Arc 238"/>
            <p:cNvSpPr>
              <a:spLocks/>
            </p:cNvSpPr>
            <p:nvPr/>
          </p:nvSpPr>
          <p:spPr bwMode="auto">
            <a:xfrm>
              <a:off x="4086" y="2324"/>
              <a:ext cx="85" cy="141"/>
            </a:xfrm>
            <a:custGeom>
              <a:avLst/>
              <a:gdLst>
                <a:gd name="T0" fmla="*/ 0 w 21600"/>
                <a:gd name="T1" fmla="*/ 0 h 41317"/>
                <a:gd name="T2" fmla="*/ 0 w 21600"/>
                <a:gd name="T3" fmla="*/ 0 h 41317"/>
                <a:gd name="T4" fmla="*/ 0 w 21600"/>
                <a:gd name="T5" fmla="*/ 0 h 413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317" fill="none" extrusionOk="0">
                  <a:moveTo>
                    <a:pt x="12873" y="41316"/>
                  </a:moveTo>
                  <a:cubicBezTo>
                    <a:pt x="5048" y="37860"/>
                    <a:pt x="0" y="30112"/>
                    <a:pt x="0" y="21558"/>
                  </a:cubicBezTo>
                  <a:cubicBezTo>
                    <a:pt x="0" y="10152"/>
                    <a:pt x="8867" y="712"/>
                    <a:pt x="20251" y="0"/>
                  </a:cubicBezTo>
                </a:path>
                <a:path w="21600" h="41317" stroke="0" extrusionOk="0">
                  <a:moveTo>
                    <a:pt x="12873" y="41316"/>
                  </a:moveTo>
                  <a:cubicBezTo>
                    <a:pt x="5048" y="37860"/>
                    <a:pt x="0" y="30112"/>
                    <a:pt x="0" y="21558"/>
                  </a:cubicBezTo>
                  <a:cubicBezTo>
                    <a:pt x="0" y="10152"/>
                    <a:pt x="8867" y="712"/>
                    <a:pt x="20251" y="0"/>
                  </a:cubicBezTo>
                  <a:lnTo>
                    <a:pt x="21600" y="21558"/>
                  </a:lnTo>
                  <a:lnTo>
                    <a:pt x="12873" y="41316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15" name="Arc 239"/>
            <p:cNvSpPr>
              <a:spLocks/>
            </p:cNvSpPr>
            <p:nvPr/>
          </p:nvSpPr>
          <p:spPr bwMode="auto">
            <a:xfrm>
              <a:off x="4315" y="2518"/>
              <a:ext cx="328" cy="88"/>
            </a:xfrm>
            <a:custGeom>
              <a:avLst/>
              <a:gdLst>
                <a:gd name="T0" fmla="*/ 3 w 38786"/>
                <a:gd name="T1" fmla="*/ 0 h 21600"/>
                <a:gd name="T2" fmla="*/ 0 w 38786"/>
                <a:gd name="T3" fmla="*/ 0 h 21600"/>
                <a:gd name="T4" fmla="*/ 2 w 3878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86" h="21600" fill="none" extrusionOk="0">
                  <a:moveTo>
                    <a:pt x="38785" y="12450"/>
                  </a:moveTo>
                  <a:cubicBezTo>
                    <a:pt x="34738" y="18187"/>
                    <a:pt x="28155" y="21599"/>
                    <a:pt x="21135" y="21599"/>
                  </a:cubicBezTo>
                  <a:cubicBezTo>
                    <a:pt x="10923" y="21599"/>
                    <a:pt x="2106" y="14448"/>
                    <a:pt x="-1" y="4457"/>
                  </a:cubicBezTo>
                </a:path>
                <a:path w="38786" h="21600" stroke="0" extrusionOk="0">
                  <a:moveTo>
                    <a:pt x="38785" y="12450"/>
                  </a:moveTo>
                  <a:cubicBezTo>
                    <a:pt x="34738" y="18187"/>
                    <a:pt x="28155" y="21599"/>
                    <a:pt x="21135" y="21599"/>
                  </a:cubicBezTo>
                  <a:cubicBezTo>
                    <a:pt x="10923" y="21599"/>
                    <a:pt x="2106" y="14448"/>
                    <a:pt x="-1" y="4457"/>
                  </a:cubicBezTo>
                  <a:lnTo>
                    <a:pt x="21135" y="0"/>
                  </a:lnTo>
                  <a:lnTo>
                    <a:pt x="38785" y="1245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516" name="Arc 240"/>
            <p:cNvSpPr>
              <a:spLocks/>
            </p:cNvSpPr>
            <p:nvPr/>
          </p:nvSpPr>
          <p:spPr bwMode="auto">
            <a:xfrm>
              <a:off x="4317" y="2518"/>
              <a:ext cx="323" cy="86"/>
            </a:xfrm>
            <a:custGeom>
              <a:avLst/>
              <a:gdLst>
                <a:gd name="T0" fmla="*/ 3 w 38704"/>
                <a:gd name="T1" fmla="*/ 0 h 21600"/>
                <a:gd name="T2" fmla="*/ 0 w 38704"/>
                <a:gd name="T3" fmla="*/ 0 h 21600"/>
                <a:gd name="T4" fmla="*/ 1 w 3870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04" h="21600" fill="none" extrusionOk="0">
                  <a:moveTo>
                    <a:pt x="38704" y="12550"/>
                  </a:moveTo>
                  <a:cubicBezTo>
                    <a:pt x="34649" y="18229"/>
                    <a:pt x="28101" y="21599"/>
                    <a:pt x="21124" y="21599"/>
                  </a:cubicBezTo>
                  <a:cubicBezTo>
                    <a:pt x="10932" y="21599"/>
                    <a:pt x="2127" y="14476"/>
                    <a:pt x="-1" y="4509"/>
                  </a:cubicBezTo>
                </a:path>
                <a:path w="38704" h="21600" stroke="0" extrusionOk="0">
                  <a:moveTo>
                    <a:pt x="38704" y="12550"/>
                  </a:moveTo>
                  <a:cubicBezTo>
                    <a:pt x="34649" y="18229"/>
                    <a:pt x="28101" y="21599"/>
                    <a:pt x="21124" y="21599"/>
                  </a:cubicBezTo>
                  <a:cubicBezTo>
                    <a:pt x="10932" y="21599"/>
                    <a:pt x="2127" y="14476"/>
                    <a:pt x="-1" y="4509"/>
                  </a:cubicBezTo>
                  <a:lnTo>
                    <a:pt x="21124" y="0"/>
                  </a:lnTo>
                  <a:lnTo>
                    <a:pt x="38704" y="12550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55537" name="Text Box 241"/>
          <p:cNvSpPr txBox="1">
            <a:spLocks noChangeArrowheads="1"/>
          </p:cNvSpPr>
          <p:nvPr/>
        </p:nvSpPr>
        <p:spPr bwMode="auto">
          <a:xfrm>
            <a:off x="6424613" y="2519362"/>
            <a:ext cx="495328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AS 3</a:t>
            </a:r>
          </a:p>
        </p:txBody>
      </p:sp>
      <p:grpSp>
        <p:nvGrpSpPr>
          <p:cNvPr id="103439" name="Group 242"/>
          <p:cNvGrpSpPr>
            <a:grpSpLocks/>
          </p:cNvGrpSpPr>
          <p:nvPr/>
        </p:nvGrpSpPr>
        <p:grpSpPr bwMode="auto">
          <a:xfrm>
            <a:off x="5429250" y="3771900"/>
            <a:ext cx="971550" cy="614363"/>
            <a:chOff x="4084" y="2164"/>
            <a:chExt cx="736" cy="442"/>
          </a:xfrm>
        </p:grpSpPr>
        <p:grpSp>
          <p:nvGrpSpPr>
            <p:cNvPr id="103474" name="Group 243"/>
            <p:cNvGrpSpPr>
              <a:grpSpLocks/>
            </p:cNvGrpSpPr>
            <p:nvPr/>
          </p:nvGrpSpPr>
          <p:grpSpPr bwMode="auto">
            <a:xfrm>
              <a:off x="4084" y="2165"/>
              <a:ext cx="735" cy="440"/>
              <a:chOff x="4084" y="2165"/>
              <a:chExt cx="735" cy="440"/>
            </a:xfrm>
          </p:grpSpPr>
          <p:sp>
            <p:nvSpPr>
              <p:cNvPr id="103491" name="Oval 244"/>
              <p:cNvSpPr>
                <a:spLocks noChangeArrowheads="1"/>
              </p:cNvSpPr>
              <p:nvPr/>
            </p:nvSpPr>
            <p:spPr bwMode="auto">
              <a:xfrm>
                <a:off x="4335" y="2165"/>
                <a:ext cx="320" cy="18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492" name="Oval 245"/>
              <p:cNvSpPr>
                <a:spLocks noChangeArrowheads="1"/>
              </p:cNvSpPr>
              <p:nvPr/>
            </p:nvSpPr>
            <p:spPr bwMode="auto">
              <a:xfrm>
                <a:off x="4158" y="2213"/>
                <a:ext cx="246" cy="18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493" name="Oval 246"/>
              <p:cNvSpPr>
                <a:spLocks noChangeArrowheads="1"/>
              </p:cNvSpPr>
              <p:nvPr/>
            </p:nvSpPr>
            <p:spPr bwMode="auto">
              <a:xfrm>
                <a:off x="4084" y="2322"/>
                <a:ext cx="165" cy="149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494" name="Oval 247"/>
              <p:cNvSpPr>
                <a:spLocks noChangeArrowheads="1"/>
              </p:cNvSpPr>
              <p:nvPr/>
            </p:nvSpPr>
            <p:spPr bwMode="auto">
              <a:xfrm>
                <a:off x="4133" y="2388"/>
                <a:ext cx="250" cy="160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495" name="Oval 248"/>
              <p:cNvSpPr>
                <a:spLocks noChangeArrowheads="1"/>
              </p:cNvSpPr>
              <p:nvPr/>
            </p:nvSpPr>
            <p:spPr bwMode="auto">
              <a:xfrm>
                <a:off x="4310" y="2414"/>
                <a:ext cx="372" cy="191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496" name="Oval 249"/>
              <p:cNvSpPr>
                <a:spLocks noChangeArrowheads="1"/>
              </p:cNvSpPr>
              <p:nvPr/>
            </p:nvSpPr>
            <p:spPr bwMode="auto">
              <a:xfrm>
                <a:off x="4546" y="2218"/>
                <a:ext cx="239" cy="143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497" name="Oval 250"/>
              <p:cNvSpPr>
                <a:spLocks noChangeArrowheads="1"/>
              </p:cNvSpPr>
              <p:nvPr/>
            </p:nvSpPr>
            <p:spPr bwMode="auto">
              <a:xfrm>
                <a:off x="4582" y="2310"/>
                <a:ext cx="237" cy="143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498" name="Oval 251"/>
              <p:cNvSpPr>
                <a:spLocks noChangeArrowheads="1"/>
              </p:cNvSpPr>
              <p:nvPr/>
            </p:nvSpPr>
            <p:spPr bwMode="auto">
              <a:xfrm>
                <a:off x="4561" y="2340"/>
                <a:ext cx="235" cy="235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499" name="Oval 252"/>
              <p:cNvSpPr>
                <a:spLocks noChangeArrowheads="1"/>
              </p:cNvSpPr>
              <p:nvPr/>
            </p:nvSpPr>
            <p:spPr bwMode="auto">
              <a:xfrm>
                <a:off x="4217" y="2269"/>
                <a:ext cx="477" cy="235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03475" name="Arc 253"/>
            <p:cNvSpPr>
              <a:spLocks/>
            </p:cNvSpPr>
            <p:nvPr/>
          </p:nvSpPr>
          <p:spPr bwMode="auto">
            <a:xfrm>
              <a:off x="4344" y="2164"/>
              <a:ext cx="302" cy="92"/>
            </a:xfrm>
            <a:custGeom>
              <a:avLst/>
              <a:gdLst>
                <a:gd name="T0" fmla="*/ 0 w 40449"/>
                <a:gd name="T1" fmla="*/ 0 h 21600"/>
                <a:gd name="T2" fmla="*/ 2 w 40449"/>
                <a:gd name="T3" fmla="*/ 0 h 21600"/>
                <a:gd name="T4" fmla="*/ 1 w 404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49" h="21600" fill="none" extrusionOk="0">
                  <a:moveTo>
                    <a:pt x="0" y="14717"/>
                  </a:moveTo>
                  <a:cubicBezTo>
                    <a:pt x="2956" y="5923"/>
                    <a:pt x="11197" y="-1"/>
                    <a:pt x="20474" y="-1"/>
                  </a:cubicBezTo>
                  <a:cubicBezTo>
                    <a:pt x="29228" y="-1"/>
                    <a:pt x="37117" y="5284"/>
                    <a:pt x="40449" y="13380"/>
                  </a:cubicBezTo>
                </a:path>
                <a:path w="40449" h="21600" stroke="0" extrusionOk="0">
                  <a:moveTo>
                    <a:pt x="0" y="14717"/>
                  </a:moveTo>
                  <a:cubicBezTo>
                    <a:pt x="2956" y="5923"/>
                    <a:pt x="11197" y="-1"/>
                    <a:pt x="20474" y="-1"/>
                  </a:cubicBezTo>
                  <a:cubicBezTo>
                    <a:pt x="29228" y="-1"/>
                    <a:pt x="37117" y="5284"/>
                    <a:pt x="40449" y="13380"/>
                  </a:cubicBezTo>
                  <a:lnTo>
                    <a:pt x="20474" y="21600"/>
                  </a:lnTo>
                  <a:lnTo>
                    <a:pt x="0" y="1471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76" name="Arc 254"/>
            <p:cNvSpPr>
              <a:spLocks/>
            </p:cNvSpPr>
            <p:nvPr/>
          </p:nvSpPr>
          <p:spPr bwMode="auto">
            <a:xfrm>
              <a:off x="4346" y="2166"/>
              <a:ext cx="298" cy="90"/>
            </a:xfrm>
            <a:custGeom>
              <a:avLst/>
              <a:gdLst>
                <a:gd name="T0" fmla="*/ 0 w 40401"/>
                <a:gd name="T1" fmla="*/ 0 h 21600"/>
                <a:gd name="T2" fmla="*/ 2 w 40401"/>
                <a:gd name="T3" fmla="*/ 0 h 21600"/>
                <a:gd name="T4" fmla="*/ 1 w 4040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01" h="21600" fill="none" extrusionOk="0">
                  <a:moveTo>
                    <a:pt x="0" y="14657"/>
                  </a:moveTo>
                  <a:cubicBezTo>
                    <a:pt x="2974" y="5894"/>
                    <a:pt x="11200" y="-1"/>
                    <a:pt x="20454" y="-1"/>
                  </a:cubicBezTo>
                  <a:cubicBezTo>
                    <a:pt x="29182" y="-1"/>
                    <a:pt x="37052" y="5252"/>
                    <a:pt x="40401" y="13312"/>
                  </a:cubicBezTo>
                </a:path>
                <a:path w="40401" h="21600" stroke="0" extrusionOk="0">
                  <a:moveTo>
                    <a:pt x="0" y="14657"/>
                  </a:moveTo>
                  <a:cubicBezTo>
                    <a:pt x="2974" y="5894"/>
                    <a:pt x="11200" y="-1"/>
                    <a:pt x="20454" y="-1"/>
                  </a:cubicBezTo>
                  <a:cubicBezTo>
                    <a:pt x="29182" y="-1"/>
                    <a:pt x="37052" y="5252"/>
                    <a:pt x="40401" y="13312"/>
                  </a:cubicBezTo>
                  <a:lnTo>
                    <a:pt x="20454" y="21600"/>
                  </a:lnTo>
                  <a:lnTo>
                    <a:pt x="0" y="14657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77" name="Arc 255"/>
            <p:cNvSpPr>
              <a:spLocks/>
            </p:cNvSpPr>
            <p:nvPr/>
          </p:nvSpPr>
          <p:spPr bwMode="auto">
            <a:xfrm>
              <a:off x="4158" y="2211"/>
              <a:ext cx="190" cy="111"/>
            </a:xfrm>
            <a:custGeom>
              <a:avLst/>
              <a:gdLst>
                <a:gd name="T0" fmla="*/ 0 w 33064"/>
                <a:gd name="T1" fmla="*/ 0 h 26178"/>
                <a:gd name="T2" fmla="*/ 1 w 33064"/>
                <a:gd name="T3" fmla="*/ 0 h 26178"/>
                <a:gd name="T4" fmla="*/ 1 w 33064"/>
                <a:gd name="T5" fmla="*/ 0 h 261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64" h="26178" fill="none" extrusionOk="0">
                  <a:moveTo>
                    <a:pt x="490" y="26178"/>
                  </a:moveTo>
                  <a:cubicBezTo>
                    <a:pt x="164" y="24673"/>
                    <a:pt x="0" y="231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54" y="0"/>
                    <a:pt x="29627" y="1141"/>
                    <a:pt x="33063" y="3293"/>
                  </a:cubicBezTo>
                </a:path>
                <a:path w="33064" h="26178" stroke="0" extrusionOk="0">
                  <a:moveTo>
                    <a:pt x="490" y="26178"/>
                  </a:moveTo>
                  <a:cubicBezTo>
                    <a:pt x="164" y="24673"/>
                    <a:pt x="0" y="231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54" y="0"/>
                    <a:pt x="29627" y="1141"/>
                    <a:pt x="33063" y="3293"/>
                  </a:cubicBezTo>
                  <a:lnTo>
                    <a:pt x="21600" y="21600"/>
                  </a:lnTo>
                  <a:lnTo>
                    <a:pt x="490" y="26178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78" name="Arc 256"/>
            <p:cNvSpPr>
              <a:spLocks/>
            </p:cNvSpPr>
            <p:nvPr/>
          </p:nvSpPr>
          <p:spPr bwMode="auto">
            <a:xfrm>
              <a:off x="4160" y="2213"/>
              <a:ext cx="186" cy="109"/>
            </a:xfrm>
            <a:custGeom>
              <a:avLst/>
              <a:gdLst>
                <a:gd name="T0" fmla="*/ 0 w 33017"/>
                <a:gd name="T1" fmla="*/ 0 h 26203"/>
                <a:gd name="T2" fmla="*/ 1 w 33017"/>
                <a:gd name="T3" fmla="*/ 0 h 26203"/>
                <a:gd name="T4" fmla="*/ 1 w 33017"/>
                <a:gd name="T5" fmla="*/ 0 h 262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17" h="26203" fill="none" extrusionOk="0">
                  <a:moveTo>
                    <a:pt x="496" y="26202"/>
                  </a:moveTo>
                  <a:cubicBezTo>
                    <a:pt x="166" y="24690"/>
                    <a:pt x="0" y="231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5" y="0"/>
                    <a:pt x="29591" y="1130"/>
                    <a:pt x="33017" y="3263"/>
                  </a:cubicBezTo>
                </a:path>
                <a:path w="33017" h="26203" stroke="0" extrusionOk="0">
                  <a:moveTo>
                    <a:pt x="496" y="26202"/>
                  </a:moveTo>
                  <a:cubicBezTo>
                    <a:pt x="166" y="24690"/>
                    <a:pt x="0" y="231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5" y="0"/>
                    <a:pt x="29591" y="1130"/>
                    <a:pt x="33017" y="3263"/>
                  </a:cubicBezTo>
                  <a:lnTo>
                    <a:pt x="21600" y="21600"/>
                  </a:lnTo>
                  <a:lnTo>
                    <a:pt x="496" y="26202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79" name="Arc 257"/>
            <p:cNvSpPr>
              <a:spLocks/>
            </p:cNvSpPr>
            <p:nvPr/>
          </p:nvSpPr>
          <p:spPr bwMode="auto">
            <a:xfrm>
              <a:off x="4132" y="2463"/>
              <a:ext cx="190" cy="87"/>
            </a:xfrm>
            <a:custGeom>
              <a:avLst/>
              <a:gdLst>
                <a:gd name="T0" fmla="*/ 1 w 32107"/>
                <a:gd name="T1" fmla="*/ 0 h 22545"/>
                <a:gd name="T2" fmla="*/ 0 w 32107"/>
                <a:gd name="T3" fmla="*/ 0 h 22545"/>
                <a:gd name="T4" fmla="*/ 1 w 32107"/>
                <a:gd name="T5" fmla="*/ 0 h 225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107" h="22545" fill="none" extrusionOk="0">
                  <a:moveTo>
                    <a:pt x="32107" y="19817"/>
                  </a:moveTo>
                  <a:cubicBezTo>
                    <a:pt x="28894" y="21606"/>
                    <a:pt x="25277" y="22544"/>
                    <a:pt x="21600" y="22544"/>
                  </a:cubicBezTo>
                  <a:cubicBezTo>
                    <a:pt x="9670" y="22545"/>
                    <a:pt x="0" y="12874"/>
                    <a:pt x="0" y="945"/>
                  </a:cubicBezTo>
                  <a:cubicBezTo>
                    <a:pt x="0" y="629"/>
                    <a:pt x="6" y="314"/>
                    <a:pt x="20" y="-1"/>
                  </a:cubicBezTo>
                </a:path>
                <a:path w="32107" h="22545" stroke="0" extrusionOk="0">
                  <a:moveTo>
                    <a:pt x="32107" y="19817"/>
                  </a:moveTo>
                  <a:cubicBezTo>
                    <a:pt x="28894" y="21606"/>
                    <a:pt x="25277" y="22544"/>
                    <a:pt x="21600" y="22544"/>
                  </a:cubicBezTo>
                  <a:cubicBezTo>
                    <a:pt x="9670" y="22545"/>
                    <a:pt x="0" y="12874"/>
                    <a:pt x="0" y="945"/>
                  </a:cubicBezTo>
                  <a:cubicBezTo>
                    <a:pt x="0" y="629"/>
                    <a:pt x="6" y="314"/>
                    <a:pt x="20" y="-1"/>
                  </a:cubicBezTo>
                  <a:lnTo>
                    <a:pt x="21600" y="945"/>
                  </a:lnTo>
                  <a:lnTo>
                    <a:pt x="32107" y="1981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80" name="Arc 258"/>
            <p:cNvSpPr>
              <a:spLocks/>
            </p:cNvSpPr>
            <p:nvPr/>
          </p:nvSpPr>
          <p:spPr bwMode="auto">
            <a:xfrm>
              <a:off x="4134" y="2463"/>
              <a:ext cx="187" cy="85"/>
            </a:xfrm>
            <a:custGeom>
              <a:avLst/>
              <a:gdLst>
                <a:gd name="T0" fmla="*/ 1 w 32038"/>
                <a:gd name="T1" fmla="*/ 0 h 22554"/>
                <a:gd name="T2" fmla="*/ 0 w 32038"/>
                <a:gd name="T3" fmla="*/ 0 h 22554"/>
                <a:gd name="T4" fmla="*/ 1 w 32038"/>
                <a:gd name="T5" fmla="*/ 0 h 225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038" h="22554" fill="none" extrusionOk="0">
                  <a:moveTo>
                    <a:pt x="32037" y="19864"/>
                  </a:moveTo>
                  <a:cubicBezTo>
                    <a:pt x="28841" y="21628"/>
                    <a:pt x="25250" y="22553"/>
                    <a:pt x="21600" y="22553"/>
                  </a:cubicBezTo>
                  <a:cubicBezTo>
                    <a:pt x="9670" y="22554"/>
                    <a:pt x="0" y="12883"/>
                    <a:pt x="0" y="954"/>
                  </a:cubicBezTo>
                  <a:cubicBezTo>
                    <a:pt x="0" y="635"/>
                    <a:pt x="7" y="317"/>
                    <a:pt x="21" y="0"/>
                  </a:cubicBezTo>
                </a:path>
                <a:path w="32038" h="22554" stroke="0" extrusionOk="0">
                  <a:moveTo>
                    <a:pt x="32037" y="19864"/>
                  </a:moveTo>
                  <a:cubicBezTo>
                    <a:pt x="28841" y="21628"/>
                    <a:pt x="25250" y="22553"/>
                    <a:pt x="21600" y="22553"/>
                  </a:cubicBezTo>
                  <a:cubicBezTo>
                    <a:pt x="9670" y="22554"/>
                    <a:pt x="0" y="12883"/>
                    <a:pt x="0" y="954"/>
                  </a:cubicBezTo>
                  <a:cubicBezTo>
                    <a:pt x="0" y="635"/>
                    <a:pt x="7" y="317"/>
                    <a:pt x="21" y="0"/>
                  </a:cubicBezTo>
                  <a:lnTo>
                    <a:pt x="21600" y="954"/>
                  </a:lnTo>
                  <a:lnTo>
                    <a:pt x="32037" y="19864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81" name="Arc 259"/>
            <p:cNvSpPr>
              <a:spLocks/>
            </p:cNvSpPr>
            <p:nvPr/>
          </p:nvSpPr>
          <p:spPr bwMode="auto">
            <a:xfrm>
              <a:off x="4644" y="2216"/>
              <a:ext cx="144" cy="107"/>
            </a:xfrm>
            <a:custGeom>
              <a:avLst/>
              <a:gdLst>
                <a:gd name="T0" fmla="*/ 0 w 26021"/>
                <a:gd name="T1" fmla="*/ 0 h 32375"/>
                <a:gd name="T2" fmla="*/ 1 w 26021"/>
                <a:gd name="T3" fmla="*/ 0 h 32375"/>
                <a:gd name="T4" fmla="*/ 0 w 26021"/>
                <a:gd name="T5" fmla="*/ 0 h 323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021" h="32375" fill="none" extrusionOk="0">
                  <a:moveTo>
                    <a:pt x="0" y="457"/>
                  </a:moveTo>
                  <a:cubicBezTo>
                    <a:pt x="1454" y="153"/>
                    <a:pt x="2935" y="-1"/>
                    <a:pt x="4421" y="-1"/>
                  </a:cubicBezTo>
                  <a:cubicBezTo>
                    <a:pt x="16350" y="0"/>
                    <a:pt x="26021" y="9670"/>
                    <a:pt x="26021" y="21600"/>
                  </a:cubicBezTo>
                  <a:cubicBezTo>
                    <a:pt x="26021" y="25381"/>
                    <a:pt x="25028" y="29097"/>
                    <a:pt x="23141" y="32374"/>
                  </a:cubicBezTo>
                </a:path>
                <a:path w="26021" h="32375" stroke="0" extrusionOk="0">
                  <a:moveTo>
                    <a:pt x="0" y="457"/>
                  </a:moveTo>
                  <a:cubicBezTo>
                    <a:pt x="1454" y="153"/>
                    <a:pt x="2935" y="-1"/>
                    <a:pt x="4421" y="-1"/>
                  </a:cubicBezTo>
                  <a:cubicBezTo>
                    <a:pt x="16350" y="0"/>
                    <a:pt x="26021" y="9670"/>
                    <a:pt x="26021" y="21600"/>
                  </a:cubicBezTo>
                  <a:cubicBezTo>
                    <a:pt x="26021" y="25381"/>
                    <a:pt x="25028" y="29097"/>
                    <a:pt x="23141" y="32374"/>
                  </a:cubicBezTo>
                  <a:lnTo>
                    <a:pt x="4421" y="21600"/>
                  </a:lnTo>
                  <a:lnTo>
                    <a:pt x="0" y="45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82" name="Arc 260"/>
            <p:cNvSpPr>
              <a:spLocks/>
            </p:cNvSpPr>
            <p:nvPr/>
          </p:nvSpPr>
          <p:spPr bwMode="auto">
            <a:xfrm>
              <a:off x="4644" y="2218"/>
              <a:ext cx="141" cy="104"/>
            </a:xfrm>
            <a:custGeom>
              <a:avLst/>
              <a:gdLst>
                <a:gd name="T0" fmla="*/ 0 w 25973"/>
                <a:gd name="T1" fmla="*/ 0 h 32468"/>
                <a:gd name="T2" fmla="*/ 1 w 25973"/>
                <a:gd name="T3" fmla="*/ 0 h 32468"/>
                <a:gd name="T4" fmla="*/ 0 w 25973"/>
                <a:gd name="T5" fmla="*/ 0 h 32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73" h="32468" fill="none" extrusionOk="0">
                  <a:moveTo>
                    <a:pt x="0" y="447"/>
                  </a:moveTo>
                  <a:cubicBezTo>
                    <a:pt x="1438" y="149"/>
                    <a:pt x="2903" y="-1"/>
                    <a:pt x="4373" y="-1"/>
                  </a:cubicBezTo>
                  <a:cubicBezTo>
                    <a:pt x="16302" y="0"/>
                    <a:pt x="25973" y="9670"/>
                    <a:pt x="25973" y="21600"/>
                  </a:cubicBezTo>
                  <a:cubicBezTo>
                    <a:pt x="25973" y="25418"/>
                    <a:pt x="24960" y="29168"/>
                    <a:pt x="23039" y="32467"/>
                  </a:cubicBezTo>
                </a:path>
                <a:path w="25973" h="32468" stroke="0" extrusionOk="0">
                  <a:moveTo>
                    <a:pt x="0" y="447"/>
                  </a:moveTo>
                  <a:cubicBezTo>
                    <a:pt x="1438" y="149"/>
                    <a:pt x="2903" y="-1"/>
                    <a:pt x="4373" y="-1"/>
                  </a:cubicBezTo>
                  <a:cubicBezTo>
                    <a:pt x="16302" y="0"/>
                    <a:pt x="25973" y="9670"/>
                    <a:pt x="25973" y="21600"/>
                  </a:cubicBezTo>
                  <a:cubicBezTo>
                    <a:pt x="25973" y="25418"/>
                    <a:pt x="24960" y="29168"/>
                    <a:pt x="23039" y="32467"/>
                  </a:cubicBezTo>
                  <a:lnTo>
                    <a:pt x="4373" y="21600"/>
                  </a:lnTo>
                  <a:lnTo>
                    <a:pt x="0" y="447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83" name="Arc 261"/>
            <p:cNvSpPr>
              <a:spLocks/>
            </p:cNvSpPr>
            <p:nvPr/>
          </p:nvSpPr>
          <p:spPr bwMode="auto">
            <a:xfrm>
              <a:off x="4683" y="2323"/>
              <a:ext cx="137" cy="106"/>
            </a:xfrm>
            <a:custGeom>
              <a:avLst/>
              <a:gdLst>
                <a:gd name="T0" fmla="*/ 1 w 21600"/>
                <a:gd name="T1" fmla="*/ 0 h 29411"/>
                <a:gd name="T2" fmla="*/ 1 w 21600"/>
                <a:gd name="T3" fmla="*/ 0 h 29411"/>
                <a:gd name="T4" fmla="*/ 0 w 21600"/>
                <a:gd name="T5" fmla="*/ 0 h 294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411" fill="none" extrusionOk="0">
                  <a:moveTo>
                    <a:pt x="13545" y="-1"/>
                  </a:moveTo>
                  <a:cubicBezTo>
                    <a:pt x="18638" y="4099"/>
                    <a:pt x="21600" y="10286"/>
                    <a:pt x="21600" y="16825"/>
                  </a:cubicBezTo>
                  <a:cubicBezTo>
                    <a:pt x="21600" y="21340"/>
                    <a:pt x="20185" y="25741"/>
                    <a:pt x="17554" y="29411"/>
                  </a:cubicBezTo>
                </a:path>
                <a:path w="21600" h="29411" stroke="0" extrusionOk="0">
                  <a:moveTo>
                    <a:pt x="13545" y="-1"/>
                  </a:moveTo>
                  <a:cubicBezTo>
                    <a:pt x="18638" y="4099"/>
                    <a:pt x="21600" y="10286"/>
                    <a:pt x="21600" y="16825"/>
                  </a:cubicBezTo>
                  <a:cubicBezTo>
                    <a:pt x="21600" y="21340"/>
                    <a:pt x="20185" y="25741"/>
                    <a:pt x="17554" y="29411"/>
                  </a:cubicBezTo>
                  <a:lnTo>
                    <a:pt x="0" y="16825"/>
                  </a:lnTo>
                  <a:lnTo>
                    <a:pt x="13545" y="-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84" name="Arc 262"/>
            <p:cNvSpPr>
              <a:spLocks/>
            </p:cNvSpPr>
            <p:nvPr/>
          </p:nvSpPr>
          <p:spPr bwMode="auto">
            <a:xfrm>
              <a:off x="4683" y="2324"/>
              <a:ext cx="135" cy="103"/>
            </a:xfrm>
            <a:custGeom>
              <a:avLst/>
              <a:gdLst>
                <a:gd name="T0" fmla="*/ 1 w 21600"/>
                <a:gd name="T1" fmla="*/ 0 h 29582"/>
                <a:gd name="T2" fmla="*/ 1 w 21600"/>
                <a:gd name="T3" fmla="*/ 0 h 29582"/>
                <a:gd name="T4" fmla="*/ 0 w 21600"/>
                <a:gd name="T5" fmla="*/ 0 h 295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582" fill="none" extrusionOk="0">
                  <a:moveTo>
                    <a:pt x="13450" y="0"/>
                  </a:moveTo>
                  <a:cubicBezTo>
                    <a:pt x="18599" y="4098"/>
                    <a:pt x="21600" y="10320"/>
                    <a:pt x="21600" y="16901"/>
                  </a:cubicBezTo>
                  <a:cubicBezTo>
                    <a:pt x="21600" y="21456"/>
                    <a:pt x="20160" y="25894"/>
                    <a:pt x="17485" y="29581"/>
                  </a:cubicBezTo>
                </a:path>
                <a:path w="21600" h="29582" stroke="0" extrusionOk="0">
                  <a:moveTo>
                    <a:pt x="13450" y="0"/>
                  </a:moveTo>
                  <a:cubicBezTo>
                    <a:pt x="18599" y="4098"/>
                    <a:pt x="21600" y="10320"/>
                    <a:pt x="21600" y="16901"/>
                  </a:cubicBezTo>
                  <a:cubicBezTo>
                    <a:pt x="21600" y="21456"/>
                    <a:pt x="20160" y="25894"/>
                    <a:pt x="17485" y="29581"/>
                  </a:cubicBezTo>
                  <a:lnTo>
                    <a:pt x="0" y="16901"/>
                  </a:lnTo>
                  <a:lnTo>
                    <a:pt x="13450" y="0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85" name="Arc 263"/>
            <p:cNvSpPr>
              <a:spLocks/>
            </p:cNvSpPr>
            <p:nvPr/>
          </p:nvSpPr>
          <p:spPr bwMode="auto">
            <a:xfrm>
              <a:off x="4639" y="2426"/>
              <a:ext cx="160" cy="152"/>
            </a:xfrm>
            <a:custGeom>
              <a:avLst/>
              <a:gdLst>
                <a:gd name="T0" fmla="*/ 1 w 28610"/>
                <a:gd name="T1" fmla="*/ 0 h 27756"/>
                <a:gd name="T2" fmla="*/ 0 w 28610"/>
                <a:gd name="T3" fmla="*/ 1 h 27756"/>
                <a:gd name="T4" fmla="*/ 0 w 28610"/>
                <a:gd name="T5" fmla="*/ 0 h 27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10" h="27756" fill="none" extrusionOk="0">
                  <a:moveTo>
                    <a:pt x="27714" y="-1"/>
                  </a:moveTo>
                  <a:cubicBezTo>
                    <a:pt x="28308" y="1997"/>
                    <a:pt x="28610" y="4071"/>
                    <a:pt x="28610" y="6156"/>
                  </a:cubicBezTo>
                  <a:cubicBezTo>
                    <a:pt x="28610" y="18085"/>
                    <a:pt x="18939" y="27756"/>
                    <a:pt x="7010" y="27756"/>
                  </a:cubicBezTo>
                  <a:cubicBezTo>
                    <a:pt x="4624" y="27755"/>
                    <a:pt x="2256" y="27360"/>
                    <a:pt x="0" y="26586"/>
                  </a:cubicBezTo>
                </a:path>
                <a:path w="28610" h="27756" stroke="0" extrusionOk="0">
                  <a:moveTo>
                    <a:pt x="27714" y="-1"/>
                  </a:moveTo>
                  <a:cubicBezTo>
                    <a:pt x="28308" y="1997"/>
                    <a:pt x="28610" y="4071"/>
                    <a:pt x="28610" y="6156"/>
                  </a:cubicBezTo>
                  <a:cubicBezTo>
                    <a:pt x="28610" y="18085"/>
                    <a:pt x="18939" y="27756"/>
                    <a:pt x="7010" y="27756"/>
                  </a:cubicBezTo>
                  <a:cubicBezTo>
                    <a:pt x="4624" y="27755"/>
                    <a:pt x="2256" y="27360"/>
                    <a:pt x="0" y="26586"/>
                  </a:cubicBezTo>
                  <a:lnTo>
                    <a:pt x="7010" y="6156"/>
                  </a:lnTo>
                  <a:lnTo>
                    <a:pt x="27714" y="-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86" name="Arc 264"/>
            <p:cNvSpPr>
              <a:spLocks/>
            </p:cNvSpPr>
            <p:nvPr/>
          </p:nvSpPr>
          <p:spPr bwMode="auto">
            <a:xfrm>
              <a:off x="4639" y="2427"/>
              <a:ext cx="158" cy="149"/>
            </a:xfrm>
            <a:custGeom>
              <a:avLst/>
              <a:gdLst>
                <a:gd name="T0" fmla="*/ 1 w 28608"/>
                <a:gd name="T1" fmla="*/ 0 h 27758"/>
                <a:gd name="T2" fmla="*/ 0 w 28608"/>
                <a:gd name="T3" fmla="*/ 1 h 27758"/>
                <a:gd name="T4" fmla="*/ 0 w 28608"/>
                <a:gd name="T5" fmla="*/ 0 h 277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08" h="27758" fill="none" extrusionOk="0">
                  <a:moveTo>
                    <a:pt x="27711" y="0"/>
                  </a:moveTo>
                  <a:cubicBezTo>
                    <a:pt x="28306" y="1998"/>
                    <a:pt x="28608" y="4072"/>
                    <a:pt x="28608" y="6158"/>
                  </a:cubicBezTo>
                  <a:cubicBezTo>
                    <a:pt x="28608" y="18087"/>
                    <a:pt x="18937" y="27758"/>
                    <a:pt x="7008" y="27758"/>
                  </a:cubicBezTo>
                  <a:cubicBezTo>
                    <a:pt x="4623" y="27757"/>
                    <a:pt x="2255" y="27363"/>
                    <a:pt x="0" y="26589"/>
                  </a:cubicBezTo>
                </a:path>
                <a:path w="28608" h="27758" stroke="0" extrusionOk="0">
                  <a:moveTo>
                    <a:pt x="27711" y="0"/>
                  </a:moveTo>
                  <a:cubicBezTo>
                    <a:pt x="28306" y="1998"/>
                    <a:pt x="28608" y="4072"/>
                    <a:pt x="28608" y="6158"/>
                  </a:cubicBezTo>
                  <a:cubicBezTo>
                    <a:pt x="28608" y="18087"/>
                    <a:pt x="18937" y="27758"/>
                    <a:pt x="7008" y="27758"/>
                  </a:cubicBezTo>
                  <a:cubicBezTo>
                    <a:pt x="4623" y="27757"/>
                    <a:pt x="2255" y="27363"/>
                    <a:pt x="0" y="26589"/>
                  </a:cubicBezTo>
                  <a:lnTo>
                    <a:pt x="7008" y="6158"/>
                  </a:lnTo>
                  <a:lnTo>
                    <a:pt x="27711" y="0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87" name="Arc 265"/>
            <p:cNvSpPr>
              <a:spLocks/>
            </p:cNvSpPr>
            <p:nvPr/>
          </p:nvSpPr>
          <p:spPr bwMode="auto">
            <a:xfrm>
              <a:off x="4084" y="2322"/>
              <a:ext cx="87" cy="144"/>
            </a:xfrm>
            <a:custGeom>
              <a:avLst/>
              <a:gdLst>
                <a:gd name="T0" fmla="*/ 0 w 21600"/>
                <a:gd name="T1" fmla="*/ 1 h 41305"/>
                <a:gd name="T2" fmla="*/ 0 w 21600"/>
                <a:gd name="T3" fmla="*/ 0 h 41305"/>
                <a:gd name="T4" fmla="*/ 0 w 21600"/>
                <a:gd name="T5" fmla="*/ 0 h 413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305" fill="none" extrusionOk="0">
                  <a:moveTo>
                    <a:pt x="12846" y="41305"/>
                  </a:moveTo>
                  <a:cubicBezTo>
                    <a:pt x="5036" y="37842"/>
                    <a:pt x="0" y="30101"/>
                    <a:pt x="0" y="21558"/>
                  </a:cubicBezTo>
                  <a:cubicBezTo>
                    <a:pt x="0" y="10154"/>
                    <a:pt x="8864" y="715"/>
                    <a:pt x="20246" y="0"/>
                  </a:cubicBezTo>
                </a:path>
                <a:path w="21600" h="41305" stroke="0" extrusionOk="0">
                  <a:moveTo>
                    <a:pt x="12846" y="41305"/>
                  </a:moveTo>
                  <a:cubicBezTo>
                    <a:pt x="5036" y="37842"/>
                    <a:pt x="0" y="30101"/>
                    <a:pt x="0" y="21558"/>
                  </a:cubicBezTo>
                  <a:cubicBezTo>
                    <a:pt x="0" y="10154"/>
                    <a:pt x="8864" y="715"/>
                    <a:pt x="20246" y="0"/>
                  </a:cubicBezTo>
                  <a:lnTo>
                    <a:pt x="21600" y="21558"/>
                  </a:lnTo>
                  <a:lnTo>
                    <a:pt x="12846" y="41305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88" name="Arc 266"/>
            <p:cNvSpPr>
              <a:spLocks/>
            </p:cNvSpPr>
            <p:nvPr/>
          </p:nvSpPr>
          <p:spPr bwMode="auto">
            <a:xfrm>
              <a:off x="4086" y="2324"/>
              <a:ext cx="85" cy="141"/>
            </a:xfrm>
            <a:custGeom>
              <a:avLst/>
              <a:gdLst>
                <a:gd name="T0" fmla="*/ 0 w 21600"/>
                <a:gd name="T1" fmla="*/ 0 h 41317"/>
                <a:gd name="T2" fmla="*/ 0 w 21600"/>
                <a:gd name="T3" fmla="*/ 0 h 41317"/>
                <a:gd name="T4" fmla="*/ 0 w 21600"/>
                <a:gd name="T5" fmla="*/ 0 h 413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317" fill="none" extrusionOk="0">
                  <a:moveTo>
                    <a:pt x="12873" y="41316"/>
                  </a:moveTo>
                  <a:cubicBezTo>
                    <a:pt x="5048" y="37860"/>
                    <a:pt x="0" y="30112"/>
                    <a:pt x="0" y="21558"/>
                  </a:cubicBezTo>
                  <a:cubicBezTo>
                    <a:pt x="0" y="10152"/>
                    <a:pt x="8867" y="712"/>
                    <a:pt x="20251" y="0"/>
                  </a:cubicBezTo>
                </a:path>
                <a:path w="21600" h="41317" stroke="0" extrusionOk="0">
                  <a:moveTo>
                    <a:pt x="12873" y="41316"/>
                  </a:moveTo>
                  <a:cubicBezTo>
                    <a:pt x="5048" y="37860"/>
                    <a:pt x="0" y="30112"/>
                    <a:pt x="0" y="21558"/>
                  </a:cubicBezTo>
                  <a:cubicBezTo>
                    <a:pt x="0" y="10152"/>
                    <a:pt x="8867" y="712"/>
                    <a:pt x="20251" y="0"/>
                  </a:cubicBezTo>
                  <a:lnTo>
                    <a:pt x="21600" y="21558"/>
                  </a:lnTo>
                  <a:lnTo>
                    <a:pt x="12873" y="41316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89" name="Arc 267"/>
            <p:cNvSpPr>
              <a:spLocks/>
            </p:cNvSpPr>
            <p:nvPr/>
          </p:nvSpPr>
          <p:spPr bwMode="auto">
            <a:xfrm>
              <a:off x="4315" y="2518"/>
              <a:ext cx="328" cy="88"/>
            </a:xfrm>
            <a:custGeom>
              <a:avLst/>
              <a:gdLst>
                <a:gd name="T0" fmla="*/ 3 w 38786"/>
                <a:gd name="T1" fmla="*/ 0 h 21600"/>
                <a:gd name="T2" fmla="*/ 0 w 38786"/>
                <a:gd name="T3" fmla="*/ 0 h 21600"/>
                <a:gd name="T4" fmla="*/ 2 w 3878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86" h="21600" fill="none" extrusionOk="0">
                  <a:moveTo>
                    <a:pt x="38785" y="12450"/>
                  </a:moveTo>
                  <a:cubicBezTo>
                    <a:pt x="34738" y="18187"/>
                    <a:pt x="28155" y="21599"/>
                    <a:pt x="21135" y="21599"/>
                  </a:cubicBezTo>
                  <a:cubicBezTo>
                    <a:pt x="10923" y="21599"/>
                    <a:pt x="2106" y="14448"/>
                    <a:pt x="-1" y="4457"/>
                  </a:cubicBezTo>
                </a:path>
                <a:path w="38786" h="21600" stroke="0" extrusionOk="0">
                  <a:moveTo>
                    <a:pt x="38785" y="12450"/>
                  </a:moveTo>
                  <a:cubicBezTo>
                    <a:pt x="34738" y="18187"/>
                    <a:pt x="28155" y="21599"/>
                    <a:pt x="21135" y="21599"/>
                  </a:cubicBezTo>
                  <a:cubicBezTo>
                    <a:pt x="10923" y="21599"/>
                    <a:pt x="2106" y="14448"/>
                    <a:pt x="-1" y="4457"/>
                  </a:cubicBezTo>
                  <a:lnTo>
                    <a:pt x="21135" y="0"/>
                  </a:lnTo>
                  <a:lnTo>
                    <a:pt x="38785" y="1245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90" name="Arc 268"/>
            <p:cNvSpPr>
              <a:spLocks/>
            </p:cNvSpPr>
            <p:nvPr/>
          </p:nvSpPr>
          <p:spPr bwMode="auto">
            <a:xfrm>
              <a:off x="4317" y="2518"/>
              <a:ext cx="323" cy="86"/>
            </a:xfrm>
            <a:custGeom>
              <a:avLst/>
              <a:gdLst>
                <a:gd name="T0" fmla="*/ 3 w 38704"/>
                <a:gd name="T1" fmla="*/ 0 h 21600"/>
                <a:gd name="T2" fmla="*/ 0 w 38704"/>
                <a:gd name="T3" fmla="*/ 0 h 21600"/>
                <a:gd name="T4" fmla="*/ 1 w 3870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04" h="21600" fill="none" extrusionOk="0">
                  <a:moveTo>
                    <a:pt x="38704" y="12550"/>
                  </a:moveTo>
                  <a:cubicBezTo>
                    <a:pt x="34649" y="18229"/>
                    <a:pt x="28101" y="21599"/>
                    <a:pt x="21124" y="21599"/>
                  </a:cubicBezTo>
                  <a:cubicBezTo>
                    <a:pt x="10932" y="21599"/>
                    <a:pt x="2127" y="14476"/>
                    <a:pt x="-1" y="4509"/>
                  </a:cubicBezTo>
                </a:path>
                <a:path w="38704" h="21600" stroke="0" extrusionOk="0">
                  <a:moveTo>
                    <a:pt x="38704" y="12550"/>
                  </a:moveTo>
                  <a:cubicBezTo>
                    <a:pt x="34649" y="18229"/>
                    <a:pt x="28101" y="21599"/>
                    <a:pt x="21124" y="21599"/>
                  </a:cubicBezTo>
                  <a:cubicBezTo>
                    <a:pt x="10932" y="21599"/>
                    <a:pt x="2127" y="14476"/>
                    <a:pt x="-1" y="4509"/>
                  </a:cubicBezTo>
                  <a:lnTo>
                    <a:pt x="21124" y="0"/>
                  </a:lnTo>
                  <a:lnTo>
                    <a:pt x="38704" y="12550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55565" name="Text Box 269"/>
          <p:cNvSpPr txBox="1">
            <a:spLocks noChangeArrowheads="1"/>
          </p:cNvSpPr>
          <p:nvPr/>
        </p:nvSpPr>
        <p:spPr bwMode="auto">
          <a:xfrm>
            <a:off x="5715000" y="3948112"/>
            <a:ext cx="495328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AS 5</a:t>
            </a:r>
          </a:p>
        </p:txBody>
      </p:sp>
      <p:sp>
        <p:nvSpPr>
          <p:cNvPr id="55566" name="AutoShape 270"/>
          <p:cNvSpPr>
            <a:spLocks noChangeArrowheads="1"/>
          </p:cNvSpPr>
          <p:nvPr/>
        </p:nvSpPr>
        <p:spPr bwMode="auto">
          <a:xfrm>
            <a:off x="6515100" y="1657350"/>
            <a:ext cx="1200150" cy="457200"/>
          </a:xfrm>
          <a:prstGeom prst="wedgeRectCallout">
            <a:avLst>
              <a:gd name="adj1" fmla="val -41764"/>
              <a:gd name="adj2" fmla="val 129426"/>
            </a:avLst>
          </a:prstGeom>
          <a:solidFill>
            <a:srgbClr val="F6F2A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 algn="ctr" eaLnBrk="0" hangingPunct="0">
              <a:defRPr/>
            </a:pPr>
            <a:r>
              <a:rPr lang="en-US" sz="1350" b="1"/>
              <a:t>I</a:t>
            </a:r>
            <a:r>
              <a:rPr lang="ja-JP" altLang="en-US" sz="1350" b="1">
                <a:latin typeface="Arial"/>
              </a:rPr>
              <a:t>’</a:t>
            </a:r>
            <a:r>
              <a:rPr lang="en-US" sz="1350" b="1"/>
              <a:t>m attached to 1, 4, &amp; 5</a:t>
            </a:r>
          </a:p>
        </p:txBody>
      </p:sp>
      <p:grpSp>
        <p:nvGrpSpPr>
          <p:cNvPr id="103442" name="Group 271"/>
          <p:cNvGrpSpPr>
            <a:grpSpLocks/>
          </p:cNvGrpSpPr>
          <p:nvPr/>
        </p:nvGrpSpPr>
        <p:grpSpPr bwMode="auto">
          <a:xfrm>
            <a:off x="6115050" y="3086100"/>
            <a:ext cx="971550" cy="614363"/>
            <a:chOff x="4084" y="2164"/>
            <a:chExt cx="736" cy="442"/>
          </a:xfrm>
        </p:grpSpPr>
        <p:grpSp>
          <p:nvGrpSpPr>
            <p:cNvPr id="103448" name="Group 272"/>
            <p:cNvGrpSpPr>
              <a:grpSpLocks/>
            </p:cNvGrpSpPr>
            <p:nvPr/>
          </p:nvGrpSpPr>
          <p:grpSpPr bwMode="auto">
            <a:xfrm>
              <a:off x="4084" y="2165"/>
              <a:ext cx="735" cy="440"/>
              <a:chOff x="4084" y="2165"/>
              <a:chExt cx="735" cy="440"/>
            </a:xfrm>
          </p:grpSpPr>
          <p:sp>
            <p:nvSpPr>
              <p:cNvPr id="103465" name="Oval 273"/>
              <p:cNvSpPr>
                <a:spLocks noChangeArrowheads="1"/>
              </p:cNvSpPr>
              <p:nvPr/>
            </p:nvSpPr>
            <p:spPr bwMode="auto">
              <a:xfrm>
                <a:off x="4335" y="2165"/>
                <a:ext cx="320" cy="18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466" name="Oval 274"/>
              <p:cNvSpPr>
                <a:spLocks noChangeArrowheads="1"/>
              </p:cNvSpPr>
              <p:nvPr/>
            </p:nvSpPr>
            <p:spPr bwMode="auto">
              <a:xfrm>
                <a:off x="4158" y="2213"/>
                <a:ext cx="246" cy="18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467" name="Oval 275"/>
              <p:cNvSpPr>
                <a:spLocks noChangeArrowheads="1"/>
              </p:cNvSpPr>
              <p:nvPr/>
            </p:nvSpPr>
            <p:spPr bwMode="auto">
              <a:xfrm>
                <a:off x="4084" y="2322"/>
                <a:ext cx="165" cy="149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468" name="Oval 276"/>
              <p:cNvSpPr>
                <a:spLocks noChangeArrowheads="1"/>
              </p:cNvSpPr>
              <p:nvPr/>
            </p:nvSpPr>
            <p:spPr bwMode="auto">
              <a:xfrm>
                <a:off x="4133" y="2388"/>
                <a:ext cx="250" cy="160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469" name="Oval 277"/>
              <p:cNvSpPr>
                <a:spLocks noChangeArrowheads="1"/>
              </p:cNvSpPr>
              <p:nvPr/>
            </p:nvSpPr>
            <p:spPr bwMode="auto">
              <a:xfrm>
                <a:off x="4310" y="2414"/>
                <a:ext cx="372" cy="191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470" name="Oval 278"/>
              <p:cNvSpPr>
                <a:spLocks noChangeArrowheads="1"/>
              </p:cNvSpPr>
              <p:nvPr/>
            </p:nvSpPr>
            <p:spPr bwMode="auto">
              <a:xfrm>
                <a:off x="4546" y="2218"/>
                <a:ext cx="239" cy="143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471" name="Oval 279"/>
              <p:cNvSpPr>
                <a:spLocks noChangeArrowheads="1"/>
              </p:cNvSpPr>
              <p:nvPr/>
            </p:nvSpPr>
            <p:spPr bwMode="auto">
              <a:xfrm>
                <a:off x="4582" y="2310"/>
                <a:ext cx="237" cy="143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472" name="Oval 280"/>
              <p:cNvSpPr>
                <a:spLocks noChangeArrowheads="1"/>
              </p:cNvSpPr>
              <p:nvPr/>
            </p:nvSpPr>
            <p:spPr bwMode="auto">
              <a:xfrm>
                <a:off x="4561" y="2340"/>
                <a:ext cx="235" cy="235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473" name="Oval 281"/>
              <p:cNvSpPr>
                <a:spLocks noChangeArrowheads="1"/>
              </p:cNvSpPr>
              <p:nvPr/>
            </p:nvSpPr>
            <p:spPr bwMode="auto">
              <a:xfrm>
                <a:off x="4217" y="2269"/>
                <a:ext cx="477" cy="235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03449" name="Arc 282"/>
            <p:cNvSpPr>
              <a:spLocks/>
            </p:cNvSpPr>
            <p:nvPr/>
          </p:nvSpPr>
          <p:spPr bwMode="auto">
            <a:xfrm>
              <a:off x="4344" y="2164"/>
              <a:ext cx="302" cy="92"/>
            </a:xfrm>
            <a:custGeom>
              <a:avLst/>
              <a:gdLst>
                <a:gd name="T0" fmla="*/ 0 w 40449"/>
                <a:gd name="T1" fmla="*/ 0 h 21600"/>
                <a:gd name="T2" fmla="*/ 2 w 40449"/>
                <a:gd name="T3" fmla="*/ 0 h 21600"/>
                <a:gd name="T4" fmla="*/ 1 w 404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49" h="21600" fill="none" extrusionOk="0">
                  <a:moveTo>
                    <a:pt x="0" y="14717"/>
                  </a:moveTo>
                  <a:cubicBezTo>
                    <a:pt x="2956" y="5923"/>
                    <a:pt x="11197" y="-1"/>
                    <a:pt x="20474" y="-1"/>
                  </a:cubicBezTo>
                  <a:cubicBezTo>
                    <a:pt x="29228" y="-1"/>
                    <a:pt x="37117" y="5284"/>
                    <a:pt x="40449" y="13380"/>
                  </a:cubicBezTo>
                </a:path>
                <a:path w="40449" h="21600" stroke="0" extrusionOk="0">
                  <a:moveTo>
                    <a:pt x="0" y="14717"/>
                  </a:moveTo>
                  <a:cubicBezTo>
                    <a:pt x="2956" y="5923"/>
                    <a:pt x="11197" y="-1"/>
                    <a:pt x="20474" y="-1"/>
                  </a:cubicBezTo>
                  <a:cubicBezTo>
                    <a:pt x="29228" y="-1"/>
                    <a:pt x="37117" y="5284"/>
                    <a:pt x="40449" y="13380"/>
                  </a:cubicBezTo>
                  <a:lnTo>
                    <a:pt x="20474" y="21600"/>
                  </a:lnTo>
                  <a:lnTo>
                    <a:pt x="0" y="1471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50" name="Arc 283"/>
            <p:cNvSpPr>
              <a:spLocks/>
            </p:cNvSpPr>
            <p:nvPr/>
          </p:nvSpPr>
          <p:spPr bwMode="auto">
            <a:xfrm>
              <a:off x="4346" y="2166"/>
              <a:ext cx="298" cy="90"/>
            </a:xfrm>
            <a:custGeom>
              <a:avLst/>
              <a:gdLst>
                <a:gd name="T0" fmla="*/ 0 w 40401"/>
                <a:gd name="T1" fmla="*/ 0 h 21600"/>
                <a:gd name="T2" fmla="*/ 2 w 40401"/>
                <a:gd name="T3" fmla="*/ 0 h 21600"/>
                <a:gd name="T4" fmla="*/ 1 w 4040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01" h="21600" fill="none" extrusionOk="0">
                  <a:moveTo>
                    <a:pt x="0" y="14657"/>
                  </a:moveTo>
                  <a:cubicBezTo>
                    <a:pt x="2974" y="5894"/>
                    <a:pt x="11200" y="-1"/>
                    <a:pt x="20454" y="-1"/>
                  </a:cubicBezTo>
                  <a:cubicBezTo>
                    <a:pt x="29182" y="-1"/>
                    <a:pt x="37052" y="5252"/>
                    <a:pt x="40401" y="13312"/>
                  </a:cubicBezTo>
                </a:path>
                <a:path w="40401" h="21600" stroke="0" extrusionOk="0">
                  <a:moveTo>
                    <a:pt x="0" y="14657"/>
                  </a:moveTo>
                  <a:cubicBezTo>
                    <a:pt x="2974" y="5894"/>
                    <a:pt x="11200" y="-1"/>
                    <a:pt x="20454" y="-1"/>
                  </a:cubicBezTo>
                  <a:cubicBezTo>
                    <a:pt x="29182" y="-1"/>
                    <a:pt x="37052" y="5252"/>
                    <a:pt x="40401" y="13312"/>
                  </a:cubicBezTo>
                  <a:lnTo>
                    <a:pt x="20454" y="21600"/>
                  </a:lnTo>
                  <a:lnTo>
                    <a:pt x="0" y="14657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51" name="Arc 284"/>
            <p:cNvSpPr>
              <a:spLocks/>
            </p:cNvSpPr>
            <p:nvPr/>
          </p:nvSpPr>
          <p:spPr bwMode="auto">
            <a:xfrm>
              <a:off x="4158" y="2211"/>
              <a:ext cx="190" cy="111"/>
            </a:xfrm>
            <a:custGeom>
              <a:avLst/>
              <a:gdLst>
                <a:gd name="T0" fmla="*/ 0 w 33064"/>
                <a:gd name="T1" fmla="*/ 0 h 26178"/>
                <a:gd name="T2" fmla="*/ 1 w 33064"/>
                <a:gd name="T3" fmla="*/ 0 h 26178"/>
                <a:gd name="T4" fmla="*/ 1 w 33064"/>
                <a:gd name="T5" fmla="*/ 0 h 261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64" h="26178" fill="none" extrusionOk="0">
                  <a:moveTo>
                    <a:pt x="490" y="26178"/>
                  </a:moveTo>
                  <a:cubicBezTo>
                    <a:pt x="164" y="24673"/>
                    <a:pt x="0" y="231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54" y="0"/>
                    <a:pt x="29627" y="1141"/>
                    <a:pt x="33063" y="3293"/>
                  </a:cubicBezTo>
                </a:path>
                <a:path w="33064" h="26178" stroke="0" extrusionOk="0">
                  <a:moveTo>
                    <a:pt x="490" y="26178"/>
                  </a:moveTo>
                  <a:cubicBezTo>
                    <a:pt x="164" y="24673"/>
                    <a:pt x="0" y="231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54" y="0"/>
                    <a:pt x="29627" y="1141"/>
                    <a:pt x="33063" y="3293"/>
                  </a:cubicBezTo>
                  <a:lnTo>
                    <a:pt x="21600" y="21600"/>
                  </a:lnTo>
                  <a:lnTo>
                    <a:pt x="490" y="26178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52" name="Arc 285"/>
            <p:cNvSpPr>
              <a:spLocks/>
            </p:cNvSpPr>
            <p:nvPr/>
          </p:nvSpPr>
          <p:spPr bwMode="auto">
            <a:xfrm>
              <a:off x="4160" y="2213"/>
              <a:ext cx="186" cy="109"/>
            </a:xfrm>
            <a:custGeom>
              <a:avLst/>
              <a:gdLst>
                <a:gd name="T0" fmla="*/ 0 w 33017"/>
                <a:gd name="T1" fmla="*/ 0 h 26203"/>
                <a:gd name="T2" fmla="*/ 1 w 33017"/>
                <a:gd name="T3" fmla="*/ 0 h 26203"/>
                <a:gd name="T4" fmla="*/ 1 w 33017"/>
                <a:gd name="T5" fmla="*/ 0 h 262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17" h="26203" fill="none" extrusionOk="0">
                  <a:moveTo>
                    <a:pt x="496" y="26202"/>
                  </a:moveTo>
                  <a:cubicBezTo>
                    <a:pt x="166" y="24690"/>
                    <a:pt x="0" y="231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5" y="0"/>
                    <a:pt x="29591" y="1130"/>
                    <a:pt x="33017" y="3263"/>
                  </a:cubicBezTo>
                </a:path>
                <a:path w="33017" h="26203" stroke="0" extrusionOk="0">
                  <a:moveTo>
                    <a:pt x="496" y="26202"/>
                  </a:moveTo>
                  <a:cubicBezTo>
                    <a:pt x="166" y="24690"/>
                    <a:pt x="0" y="231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5" y="0"/>
                    <a:pt x="29591" y="1130"/>
                    <a:pt x="33017" y="3263"/>
                  </a:cubicBezTo>
                  <a:lnTo>
                    <a:pt x="21600" y="21600"/>
                  </a:lnTo>
                  <a:lnTo>
                    <a:pt x="496" y="26202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53" name="Arc 286"/>
            <p:cNvSpPr>
              <a:spLocks/>
            </p:cNvSpPr>
            <p:nvPr/>
          </p:nvSpPr>
          <p:spPr bwMode="auto">
            <a:xfrm>
              <a:off x="4132" y="2463"/>
              <a:ext cx="190" cy="87"/>
            </a:xfrm>
            <a:custGeom>
              <a:avLst/>
              <a:gdLst>
                <a:gd name="T0" fmla="*/ 1 w 32107"/>
                <a:gd name="T1" fmla="*/ 0 h 22545"/>
                <a:gd name="T2" fmla="*/ 0 w 32107"/>
                <a:gd name="T3" fmla="*/ 0 h 22545"/>
                <a:gd name="T4" fmla="*/ 1 w 32107"/>
                <a:gd name="T5" fmla="*/ 0 h 225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107" h="22545" fill="none" extrusionOk="0">
                  <a:moveTo>
                    <a:pt x="32107" y="19817"/>
                  </a:moveTo>
                  <a:cubicBezTo>
                    <a:pt x="28894" y="21606"/>
                    <a:pt x="25277" y="22544"/>
                    <a:pt x="21600" y="22544"/>
                  </a:cubicBezTo>
                  <a:cubicBezTo>
                    <a:pt x="9670" y="22545"/>
                    <a:pt x="0" y="12874"/>
                    <a:pt x="0" y="945"/>
                  </a:cubicBezTo>
                  <a:cubicBezTo>
                    <a:pt x="0" y="629"/>
                    <a:pt x="6" y="314"/>
                    <a:pt x="20" y="-1"/>
                  </a:cubicBezTo>
                </a:path>
                <a:path w="32107" h="22545" stroke="0" extrusionOk="0">
                  <a:moveTo>
                    <a:pt x="32107" y="19817"/>
                  </a:moveTo>
                  <a:cubicBezTo>
                    <a:pt x="28894" y="21606"/>
                    <a:pt x="25277" y="22544"/>
                    <a:pt x="21600" y="22544"/>
                  </a:cubicBezTo>
                  <a:cubicBezTo>
                    <a:pt x="9670" y="22545"/>
                    <a:pt x="0" y="12874"/>
                    <a:pt x="0" y="945"/>
                  </a:cubicBezTo>
                  <a:cubicBezTo>
                    <a:pt x="0" y="629"/>
                    <a:pt x="6" y="314"/>
                    <a:pt x="20" y="-1"/>
                  </a:cubicBezTo>
                  <a:lnTo>
                    <a:pt x="21600" y="945"/>
                  </a:lnTo>
                  <a:lnTo>
                    <a:pt x="32107" y="1981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54" name="Arc 287"/>
            <p:cNvSpPr>
              <a:spLocks/>
            </p:cNvSpPr>
            <p:nvPr/>
          </p:nvSpPr>
          <p:spPr bwMode="auto">
            <a:xfrm>
              <a:off x="4134" y="2463"/>
              <a:ext cx="187" cy="85"/>
            </a:xfrm>
            <a:custGeom>
              <a:avLst/>
              <a:gdLst>
                <a:gd name="T0" fmla="*/ 1 w 32038"/>
                <a:gd name="T1" fmla="*/ 0 h 22554"/>
                <a:gd name="T2" fmla="*/ 0 w 32038"/>
                <a:gd name="T3" fmla="*/ 0 h 22554"/>
                <a:gd name="T4" fmla="*/ 1 w 32038"/>
                <a:gd name="T5" fmla="*/ 0 h 225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038" h="22554" fill="none" extrusionOk="0">
                  <a:moveTo>
                    <a:pt x="32037" y="19864"/>
                  </a:moveTo>
                  <a:cubicBezTo>
                    <a:pt x="28841" y="21628"/>
                    <a:pt x="25250" y="22553"/>
                    <a:pt x="21600" y="22553"/>
                  </a:cubicBezTo>
                  <a:cubicBezTo>
                    <a:pt x="9670" y="22554"/>
                    <a:pt x="0" y="12883"/>
                    <a:pt x="0" y="954"/>
                  </a:cubicBezTo>
                  <a:cubicBezTo>
                    <a:pt x="0" y="635"/>
                    <a:pt x="7" y="317"/>
                    <a:pt x="21" y="0"/>
                  </a:cubicBezTo>
                </a:path>
                <a:path w="32038" h="22554" stroke="0" extrusionOk="0">
                  <a:moveTo>
                    <a:pt x="32037" y="19864"/>
                  </a:moveTo>
                  <a:cubicBezTo>
                    <a:pt x="28841" y="21628"/>
                    <a:pt x="25250" y="22553"/>
                    <a:pt x="21600" y="22553"/>
                  </a:cubicBezTo>
                  <a:cubicBezTo>
                    <a:pt x="9670" y="22554"/>
                    <a:pt x="0" y="12883"/>
                    <a:pt x="0" y="954"/>
                  </a:cubicBezTo>
                  <a:cubicBezTo>
                    <a:pt x="0" y="635"/>
                    <a:pt x="7" y="317"/>
                    <a:pt x="21" y="0"/>
                  </a:cubicBezTo>
                  <a:lnTo>
                    <a:pt x="21600" y="954"/>
                  </a:lnTo>
                  <a:lnTo>
                    <a:pt x="32037" y="19864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55" name="Arc 288"/>
            <p:cNvSpPr>
              <a:spLocks/>
            </p:cNvSpPr>
            <p:nvPr/>
          </p:nvSpPr>
          <p:spPr bwMode="auto">
            <a:xfrm>
              <a:off x="4644" y="2216"/>
              <a:ext cx="144" cy="107"/>
            </a:xfrm>
            <a:custGeom>
              <a:avLst/>
              <a:gdLst>
                <a:gd name="T0" fmla="*/ 0 w 26021"/>
                <a:gd name="T1" fmla="*/ 0 h 32375"/>
                <a:gd name="T2" fmla="*/ 1 w 26021"/>
                <a:gd name="T3" fmla="*/ 0 h 32375"/>
                <a:gd name="T4" fmla="*/ 0 w 26021"/>
                <a:gd name="T5" fmla="*/ 0 h 323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021" h="32375" fill="none" extrusionOk="0">
                  <a:moveTo>
                    <a:pt x="0" y="457"/>
                  </a:moveTo>
                  <a:cubicBezTo>
                    <a:pt x="1454" y="153"/>
                    <a:pt x="2935" y="-1"/>
                    <a:pt x="4421" y="-1"/>
                  </a:cubicBezTo>
                  <a:cubicBezTo>
                    <a:pt x="16350" y="0"/>
                    <a:pt x="26021" y="9670"/>
                    <a:pt x="26021" y="21600"/>
                  </a:cubicBezTo>
                  <a:cubicBezTo>
                    <a:pt x="26021" y="25381"/>
                    <a:pt x="25028" y="29097"/>
                    <a:pt x="23141" y="32374"/>
                  </a:cubicBezTo>
                </a:path>
                <a:path w="26021" h="32375" stroke="0" extrusionOk="0">
                  <a:moveTo>
                    <a:pt x="0" y="457"/>
                  </a:moveTo>
                  <a:cubicBezTo>
                    <a:pt x="1454" y="153"/>
                    <a:pt x="2935" y="-1"/>
                    <a:pt x="4421" y="-1"/>
                  </a:cubicBezTo>
                  <a:cubicBezTo>
                    <a:pt x="16350" y="0"/>
                    <a:pt x="26021" y="9670"/>
                    <a:pt x="26021" y="21600"/>
                  </a:cubicBezTo>
                  <a:cubicBezTo>
                    <a:pt x="26021" y="25381"/>
                    <a:pt x="25028" y="29097"/>
                    <a:pt x="23141" y="32374"/>
                  </a:cubicBezTo>
                  <a:lnTo>
                    <a:pt x="4421" y="21600"/>
                  </a:lnTo>
                  <a:lnTo>
                    <a:pt x="0" y="457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56" name="Arc 289"/>
            <p:cNvSpPr>
              <a:spLocks/>
            </p:cNvSpPr>
            <p:nvPr/>
          </p:nvSpPr>
          <p:spPr bwMode="auto">
            <a:xfrm>
              <a:off x="4644" y="2218"/>
              <a:ext cx="141" cy="104"/>
            </a:xfrm>
            <a:custGeom>
              <a:avLst/>
              <a:gdLst>
                <a:gd name="T0" fmla="*/ 0 w 25973"/>
                <a:gd name="T1" fmla="*/ 0 h 32468"/>
                <a:gd name="T2" fmla="*/ 1 w 25973"/>
                <a:gd name="T3" fmla="*/ 0 h 32468"/>
                <a:gd name="T4" fmla="*/ 0 w 25973"/>
                <a:gd name="T5" fmla="*/ 0 h 32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73" h="32468" fill="none" extrusionOk="0">
                  <a:moveTo>
                    <a:pt x="0" y="447"/>
                  </a:moveTo>
                  <a:cubicBezTo>
                    <a:pt x="1438" y="149"/>
                    <a:pt x="2903" y="-1"/>
                    <a:pt x="4373" y="-1"/>
                  </a:cubicBezTo>
                  <a:cubicBezTo>
                    <a:pt x="16302" y="0"/>
                    <a:pt x="25973" y="9670"/>
                    <a:pt x="25973" y="21600"/>
                  </a:cubicBezTo>
                  <a:cubicBezTo>
                    <a:pt x="25973" y="25418"/>
                    <a:pt x="24960" y="29168"/>
                    <a:pt x="23039" y="32467"/>
                  </a:cubicBezTo>
                </a:path>
                <a:path w="25973" h="32468" stroke="0" extrusionOk="0">
                  <a:moveTo>
                    <a:pt x="0" y="447"/>
                  </a:moveTo>
                  <a:cubicBezTo>
                    <a:pt x="1438" y="149"/>
                    <a:pt x="2903" y="-1"/>
                    <a:pt x="4373" y="-1"/>
                  </a:cubicBezTo>
                  <a:cubicBezTo>
                    <a:pt x="16302" y="0"/>
                    <a:pt x="25973" y="9670"/>
                    <a:pt x="25973" y="21600"/>
                  </a:cubicBezTo>
                  <a:cubicBezTo>
                    <a:pt x="25973" y="25418"/>
                    <a:pt x="24960" y="29168"/>
                    <a:pt x="23039" y="32467"/>
                  </a:cubicBezTo>
                  <a:lnTo>
                    <a:pt x="4373" y="21600"/>
                  </a:lnTo>
                  <a:lnTo>
                    <a:pt x="0" y="447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57" name="Arc 290"/>
            <p:cNvSpPr>
              <a:spLocks/>
            </p:cNvSpPr>
            <p:nvPr/>
          </p:nvSpPr>
          <p:spPr bwMode="auto">
            <a:xfrm>
              <a:off x="4683" y="2323"/>
              <a:ext cx="137" cy="106"/>
            </a:xfrm>
            <a:custGeom>
              <a:avLst/>
              <a:gdLst>
                <a:gd name="T0" fmla="*/ 1 w 21600"/>
                <a:gd name="T1" fmla="*/ 0 h 29411"/>
                <a:gd name="T2" fmla="*/ 1 w 21600"/>
                <a:gd name="T3" fmla="*/ 0 h 29411"/>
                <a:gd name="T4" fmla="*/ 0 w 21600"/>
                <a:gd name="T5" fmla="*/ 0 h 294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411" fill="none" extrusionOk="0">
                  <a:moveTo>
                    <a:pt x="13545" y="-1"/>
                  </a:moveTo>
                  <a:cubicBezTo>
                    <a:pt x="18638" y="4099"/>
                    <a:pt x="21600" y="10286"/>
                    <a:pt x="21600" y="16825"/>
                  </a:cubicBezTo>
                  <a:cubicBezTo>
                    <a:pt x="21600" y="21340"/>
                    <a:pt x="20185" y="25741"/>
                    <a:pt x="17554" y="29411"/>
                  </a:cubicBezTo>
                </a:path>
                <a:path w="21600" h="29411" stroke="0" extrusionOk="0">
                  <a:moveTo>
                    <a:pt x="13545" y="-1"/>
                  </a:moveTo>
                  <a:cubicBezTo>
                    <a:pt x="18638" y="4099"/>
                    <a:pt x="21600" y="10286"/>
                    <a:pt x="21600" y="16825"/>
                  </a:cubicBezTo>
                  <a:cubicBezTo>
                    <a:pt x="21600" y="21340"/>
                    <a:pt x="20185" y="25741"/>
                    <a:pt x="17554" y="29411"/>
                  </a:cubicBezTo>
                  <a:lnTo>
                    <a:pt x="0" y="16825"/>
                  </a:lnTo>
                  <a:lnTo>
                    <a:pt x="13545" y="-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58" name="Arc 291"/>
            <p:cNvSpPr>
              <a:spLocks/>
            </p:cNvSpPr>
            <p:nvPr/>
          </p:nvSpPr>
          <p:spPr bwMode="auto">
            <a:xfrm>
              <a:off x="4683" y="2324"/>
              <a:ext cx="135" cy="103"/>
            </a:xfrm>
            <a:custGeom>
              <a:avLst/>
              <a:gdLst>
                <a:gd name="T0" fmla="*/ 1 w 21600"/>
                <a:gd name="T1" fmla="*/ 0 h 29582"/>
                <a:gd name="T2" fmla="*/ 1 w 21600"/>
                <a:gd name="T3" fmla="*/ 0 h 29582"/>
                <a:gd name="T4" fmla="*/ 0 w 21600"/>
                <a:gd name="T5" fmla="*/ 0 h 295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582" fill="none" extrusionOk="0">
                  <a:moveTo>
                    <a:pt x="13450" y="0"/>
                  </a:moveTo>
                  <a:cubicBezTo>
                    <a:pt x="18599" y="4098"/>
                    <a:pt x="21600" y="10320"/>
                    <a:pt x="21600" y="16901"/>
                  </a:cubicBezTo>
                  <a:cubicBezTo>
                    <a:pt x="21600" y="21456"/>
                    <a:pt x="20160" y="25894"/>
                    <a:pt x="17485" y="29581"/>
                  </a:cubicBezTo>
                </a:path>
                <a:path w="21600" h="29582" stroke="0" extrusionOk="0">
                  <a:moveTo>
                    <a:pt x="13450" y="0"/>
                  </a:moveTo>
                  <a:cubicBezTo>
                    <a:pt x="18599" y="4098"/>
                    <a:pt x="21600" y="10320"/>
                    <a:pt x="21600" y="16901"/>
                  </a:cubicBezTo>
                  <a:cubicBezTo>
                    <a:pt x="21600" y="21456"/>
                    <a:pt x="20160" y="25894"/>
                    <a:pt x="17485" y="29581"/>
                  </a:cubicBezTo>
                  <a:lnTo>
                    <a:pt x="0" y="16901"/>
                  </a:lnTo>
                  <a:lnTo>
                    <a:pt x="13450" y="0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59" name="Arc 292"/>
            <p:cNvSpPr>
              <a:spLocks/>
            </p:cNvSpPr>
            <p:nvPr/>
          </p:nvSpPr>
          <p:spPr bwMode="auto">
            <a:xfrm>
              <a:off x="4639" y="2426"/>
              <a:ext cx="160" cy="152"/>
            </a:xfrm>
            <a:custGeom>
              <a:avLst/>
              <a:gdLst>
                <a:gd name="T0" fmla="*/ 1 w 28610"/>
                <a:gd name="T1" fmla="*/ 0 h 27756"/>
                <a:gd name="T2" fmla="*/ 0 w 28610"/>
                <a:gd name="T3" fmla="*/ 1 h 27756"/>
                <a:gd name="T4" fmla="*/ 0 w 28610"/>
                <a:gd name="T5" fmla="*/ 0 h 27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10" h="27756" fill="none" extrusionOk="0">
                  <a:moveTo>
                    <a:pt x="27714" y="-1"/>
                  </a:moveTo>
                  <a:cubicBezTo>
                    <a:pt x="28308" y="1997"/>
                    <a:pt x="28610" y="4071"/>
                    <a:pt x="28610" y="6156"/>
                  </a:cubicBezTo>
                  <a:cubicBezTo>
                    <a:pt x="28610" y="18085"/>
                    <a:pt x="18939" y="27756"/>
                    <a:pt x="7010" y="27756"/>
                  </a:cubicBezTo>
                  <a:cubicBezTo>
                    <a:pt x="4624" y="27755"/>
                    <a:pt x="2256" y="27360"/>
                    <a:pt x="0" y="26586"/>
                  </a:cubicBezTo>
                </a:path>
                <a:path w="28610" h="27756" stroke="0" extrusionOk="0">
                  <a:moveTo>
                    <a:pt x="27714" y="-1"/>
                  </a:moveTo>
                  <a:cubicBezTo>
                    <a:pt x="28308" y="1997"/>
                    <a:pt x="28610" y="4071"/>
                    <a:pt x="28610" y="6156"/>
                  </a:cubicBezTo>
                  <a:cubicBezTo>
                    <a:pt x="28610" y="18085"/>
                    <a:pt x="18939" y="27756"/>
                    <a:pt x="7010" y="27756"/>
                  </a:cubicBezTo>
                  <a:cubicBezTo>
                    <a:pt x="4624" y="27755"/>
                    <a:pt x="2256" y="27360"/>
                    <a:pt x="0" y="26586"/>
                  </a:cubicBezTo>
                  <a:lnTo>
                    <a:pt x="7010" y="6156"/>
                  </a:lnTo>
                  <a:lnTo>
                    <a:pt x="27714" y="-1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60" name="Arc 293"/>
            <p:cNvSpPr>
              <a:spLocks/>
            </p:cNvSpPr>
            <p:nvPr/>
          </p:nvSpPr>
          <p:spPr bwMode="auto">
            <a:xfrm>
              <a:off x="4639" y="2427"/>
              <a:ext cx="158" cy="149"/>
            </a:xfrm>
            <a:custGeom>
              <a:avLst/>
              <a:gdLst>
                <a:gd name="T0" fmla="*/ 1 w 28608"/>
                <a:gd name="T1" fmla="*/ 0 h 27758"/>
                <a:gd name="T2" fmla="*/ 0 w 28608"/>
                <a:gd name="T3" fmla="*/ 1 h 27758"/>
                <a:gd name="T4" fmla="*/ 0 w 28608"/>
                <a:gd name="T5" fmla="*/ 0 h 277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08" h="27758" fill="none" extrusionOk="0">
                  <a:moveTo>
                    <a:pt x="27711" y="0"/>
                  </a:moveTo>
                  <a:cubicBezTo>
                    <a:pt x="28306" y="1998"/>
                    <a:pt x="28608" y="4072"/>
                    <a:pt x="28608" y="6158"/>
                  </a:cubicBezTo>
                  <a:cubicBezTo>
                    <a:pt x="28608" y="18087"/>
                    <a:pt x="18937" y="27758"/>
                    <a:pt x="7008" y="27758"/>
                  </a:cubicBezTo>
                  <a:cubicBezTo>
                    <a:pt x="4623" y="27757"/>
                    <a:pt x="2255" y="27363"/>
                    <a:pt x="0" y="26589"/>
                  </a:cubicBezTo>
                </a:path>
                <a:path w="28608" h="27758" stroke="0" extrusionOk="0">
                  <a:moveTo>
                    <a:pt x="27711" y="0"/>
                  </a:moveTo>
                  <a:cubicBezTo>
                    <a:pt x="28306" y="1998"/>
                    <a:pt x="28608" y="4072"/>
                    <a:pt x="28608" y="6158"/>
                  </a:cubicBezTo>
                  <a:cubicBezTo>
                    <a:pt x="28608" y="18087"/>
                    <a:pt x="18937" y="27758"/>
                    <a:pt x="7008" y="27758"/>
                  </a:cubicBezTo>
                  <a:cubicBezTo>
                    <a:pt x="4623" y="27757"/>
                    <a:pt x="2255" y="27363"/>
                    <a:pt x="0" y="26589"/>
                  </a:cubicBezTo>
                  <a:lnTo>
                    <a:pt x="7008" y="6158"/>
                  </a:lnTo>
                  <a:lnTo>
                    <a:pt x="27711" y="0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61" name="Arc 294"/>
            <p:cNvSpPr>
              <a:spLocks/>
            </p:cNvSpPr>
            <p:nvPr/>
          </p:nvSpPr>
          <p:spPr bwMode="auto">
            <a:xfrm>
              <a:off x="4084" y="2322"/>
              <a:ext cx="87" cy="144"/>
            </a:xfrm>
            <a:custGeom>
              <a:avLst/>
              <a:gdLst>
                <a:gd name="T0" fmla="*/ 0 w 21600"/>
                <a:gd name="T1" fmla="*/ 1 h 41305"/>
                <a:gd name="T2" fmla="*/ 0 w 21600"/>
                <a:gd name="T3" fmla="*/ 0 h 41305"/>
                <a:gd name="T4" fmla="*/ 0 w 21600"/>
                <a:gd name="T5" fmla="*/ 0 h 413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305" fill="none" extrusionOk="0">
                  <a:moveTo>
                    <a:pt x="12846" y="41305"/>
                  </a:moveTo>
                  <a:cubicBezTo>
                    <a:pt x="5036" y="37842"/>
                    <a:pt x="0" y="30101"/>
                    <a:pt x="0" y="21558"/>
                  </a:cubicBezTo>
                  <a:cubicBezTo>
                    <a:pt x="0" y="10154"/>
                    <a:pt x="8864" y="715"/>
                    <a:pt x="20246" y="0"/>
                  </a:cubicBezTo>
                </a:path>
                <a:path w="21600" h="41305" stroke="0" extrusionOk="0">
                  <a:moveTo>
                    <a:pt x="12846" y="41305"/>
                  </a:moveTo>
                  <a:cubicBezTo>
                    <a:pt x="5036" y="37842"/>
                    <a:pt x="0" y="30101"/>
                    <a:pt x="0" y="21558"/>
                  </a:cubicBezTo>
                  <a:cubicBezTo>
                    <a:pt x="0" y="10154"/>
                    <a:pt x="8864" y="715"/>
                    <a:pt x="20246" y="0"/>
                  </a:cubicBezTo>
                  <a:lnTo>
                    <a:pt x="21600" y="21558"/>
                  </a:lnTo>
                  <a:lnTo>
                    <a:pt x="12846" y="41305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62" name="Arc 295"/>
            <p:cNvSpPr>
              <a:spLocks/>
            </p:cNvSpPr>
            <p:nvPr/>
          </p:nvSpPr>
          <p:spPr bwMode="auto">
            <a:xfrm>
              <a:off x="4086" y="2324"/>
              <a:ext cx="85" cy="141"/>
            </a:xfrm>
            <a:custGeom>
              <a:avLst/>
              <a:gdLst>
                <a:gd name="T0" fmla="*/ 0 w 21600"/>
                <a:gd name="T1" fmla="*/ 0 h 41317"/>
                <a:gd name="T2" fmla="*/ 0 w 21600"/>
                <a:gd name="T3" fmla="*/ 0 h 41317"/>
                <a:gd name="T4" fmla="*/ 0 w 21600"/>
                <a:gd name="T5" fmla="*/ 0 h 413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317" fill="none" extrusionOk="0">
                  <a:moveTo>
                    <a:pt x="12873" y="41316"/>
                  </a:moveTo>
                  <a:cubicBezTo>
                    <a:pt x="5048" y="37860"/>
                    <a:pt x="0" y="30112"/>
                    <a:pt x="0" y="21558"/>
                  </a:cubicBezTo>
                  <a:cubicBezTo>
                    <a:pt x="0" y="10152"/>
                    <a:pt x="8867" y="712"/>
                    <a:pt x="20251" y="0"/>
                  </a:cubicBezTo>
                </a:path>
                <a:path w="21600" h="41317" stroke="0" extrusionOk="0">
                  <a:moveTo>
                    <a:pt x="12873" y="41316"/>
                  </a:moveTo>
                  <a:cubicBezTo>
                    <a:pt x="5048" y="37860"/>
                    <a:pt x="0" y="30112"/>
                    <a:pt x="0" y="21558"/>
                  </a:cubicBezTo>
                  <a:cubicBezTo>
                    <a:pt x="0" y="10152"/>
                    <a:pt x="8867" y="712"/>
                    <a:pt x="20251" y="0"/>
                  </a:cubicBezTo>
                  <a:lnTo>
                    <a:pt x="21600" y="21558"/>
                  </a:lnTo>
                  <a:lnTo>
                    <a:pt x="12873" y="41316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63" name="Arc 296"/>
            <p:cNvSpPr>
              <a:spLocks/>
            </p:cNvSpPr>
            <p:nvPr/>
          </p:nvSpPr>
          <p:spPr bwMode="auto">
            <a:xfrm>
              <a:off x="4315" y="2518"/>
              <a:ext cx="328" cy="88"/>
            </a:xfrm>
            <a:custGeom>
              <a:avLst/>
              <a:gdLst>
                <a:gd name="T0" fmla="*/ 3 w 38786"/>
                <a:gd name="T1" fmla="*/ 0 h 21600"/>
                <a:gd name="T2" fmla="*/ 0 w 38786"/>
                <a:gd name="T3" fmla="*/ 0 h 21600"/>
                <a:gd name="T4" fmla="*/ 2 w 3878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86" h="21600" fill="none" extrusionOk="0">
                  <a:moveTo>
                    <a:pt x="38785" y="12450"/>
                  </a:moveTo>
                  <a:cubicBezTo>
                    <a:pt x="34738" y="18187"/>
                    <a:pt x="28155" y="21599"/>
                    <a:pt x="21135" y="21599"/>
                  </a:cubicBezTo>
                  <a:cubicBezTo>
                    <a:pt x="10923" y="21599"/>
                    <a:pt x="2106" y="14448"/>
                    <a:pt x="-1" y="4457"/>
                  </a:cubicBezTo>
                </a:path>
                <a:path w="38786" h="21600" stroke="0" extrusionOk="0">
                  <a:moveTo>
                    <a:pt x="38785" y="12450"/>
                  </a:moveTo>
                  <a:cubicBezTo>
                    <a:pt x="34738" y="18187"/>
                    <a:pt x="28155" y="21599"/>
                    <a:pt x="21135" y="21599"/>
                  </a:cubicBezTo>
                  <a:cubicBezTo>
                    <a:pt x="10923" y="21599"/>
                    <a:pt x="2106" y="14448"/>
                    <a:pt x="-1" y="4457"/>
                  </a:cubicBezTo>
                  <a:lnTo>
                    <a:pt x="21135" y="0"/>
                  </a:lnTo>
                  <a:lnTo>
                    <a:pt x="38785" y="12450"/>
                  </a:lnTo>
                  <a:close/>
                </a:path>
              </a:pathLst>
            </a:custGeom>
            <a:solidFill>
              <a:srgbClr val="B6C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3464" name="Arc 297"/>
            <p:cNvSpPr>
              <a:spLocks/>
            </p:cNvSpPr>
            <p:nvPr/>
          </p:nvSpPr>
          <p:spPr bwMode="auto">
            <a:xfrm>
              <a:off x="4317" y="2518"/>
              <a:ext cx="323" cy="86"/>
            </a:xfrm>
            <a:custGeom>
              <a:avLst/>
              <a:gdLst>
                <a:gd name="T0" fmla="*/ 3 w 38704"/>
                <a:gd name="T1" fmla="*/ 0 h 21600"/>
                <a:gd name="T2" fmla="*/ 0 w 38704"/>
                <a:gd name="T3" fmla="*/ 0 h 21600"/>
                <a:gd name="T4" fmla="*/ 1 w 3870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04" h="21600" fill="none" extrusionOk="0">
                  <a:moveTo>
                    <a:pt x="38704" y="12550"/>
                  </a:moveTo>
                  <a:cubicBezTo>
                    <a:pt x="34649" y="18229"/>
                    <a:pt x="28101" y="21599"/>
                    <a:pt x="21124" y="21599"/>
                  </a:cubicBezTo>
                  <a:cubicBezTo>
                    <a:pt x="10932" y="21599"/>
                    <a:pt x="2127" y="14476"/>
                    <a:pt x="-1" y="4509"/>
                  </a:cubicBezTo>
                </a:path>
                <a:path w="38704" h="21600" stroke="0" extrusionOk="0">
                  <a:moveTo>
                    <a:pt x="38704" y="12550"/>
                  </a:moveTo>
                  <a:cubicBezTo>
                    <a:pt x="34649" y="18229"/>
                    <a:pt x="28101" y="21599"/>
                    <a:pt x="21124" y="21599"/>
                  </a:cubicBezTo>
                  <a:cubicBezTo>
                    <a:pt x="10932" y="21599"/>
                    <a:pt x="2127" y="14476"/>
                    <a:pt x="-1" y="4509"/>
                  </a:cubicBezTo>
                  <a:lnTo>
                    <a:pt x="21124" y="0"/>
                  </a:lnTo>
                  <a:lnTo>
                    <a:pt x="38704" y="12550"/>
                  </a:lnTo>
                  <a:close/>
                </a:path>
              </a:pathLst>
            </a:custGeom>
            <a:noFill/>
            <a:ln w="6350">
              <a:solidFill>
                <a:srgbClr val="6C8F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55594" name="Text Box 298"/>
          <p:cNvSpPr txBox="1">
            <a:spLocks noChangeArrowheads="1"/>
          </p:cNvSpPr>
          <p:nvPr/>
        </p:nvSpPr>
        <p:spPr bwMode="auto">
          <a:xfrm>
            <a:off x="6367463" y="3262312"/>
            <a:ext cx="495328" cy="26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/>
              <a:t>AS 4</a:t>
            </a:r>
          </a:p>
        </p:txBody>
      </p:sp>
      <p:sp>
        <p:nvSpPr>
          <p:cNvPr id="55595" name="AutoShape 299"/>
          <p:cNvSpPr>
            <a:spLocks noChangeArrowheads="1"/>
          </p:cNvSpPr>
          <p:nvPr/>
        </p:nvSpPr>
        <p:spPr bwMode="auto">
          <a:xfrm>
            <a:off x="4171950" y="4229100"/>
            <a:ext cx="1200150" cy="514350"/>
          </a:xfrm>
          <a:prstGeom prst="wedgeRectCallout">
            <a:avLst>
              <a:gd name="adj1" fmla="val 72519"/>
              <a:gd name="adj2" fmla="val -55324"/>
            </a:avLst>
          </a:prstGeom>
          <a:solidFill>
            <a:srgbClr val="F6F2A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 algn="ctr" eaLnBrk="0" hangingPunct="0">
              <a:defRPr/>
            </a:pPr>
            <a:r>
              <a:rPr lang="en-US" sz="1350" b="1"/>
              <a:t>I</a:t>
            </a:r>
            <a:r>
              <a:rPr lang="ja-JP" altLang="en-US" sz="1350" b="1">
                <a:latin typeface="Arial"/>
              </a:rPr>
              <a:t>’</a:t>
            </a:r>
            <a:r>
              <a:rPr lang="en-US" sz="1350" b="1"/>
              <a:t>m attached to 2 &amp; 4</a:t>
            </a:r>
          </a:p>
        </p:txBody>
      </p:sp>
      <p:sp>
        <p:nvSpPr>
          <p:cNvPr id="55596" name="Freeform 300"/>
          <p:cNvSpPr>
            <a:spLocks/>
          </p:cNvSpPr>
          <p:nvPr/>
        </p:nvSpPr>
        <p:spPr bwMode="auto">
          <a:xfrm>
            <a:off x="5886450" y="2686050"/>
            <a:ext cx="228600" cy="1085850"/>
          </a:xfrm>
          <a:custGeom>
            <a:avLst/>
            <a:gdLst>
              <a:gd name="T0" fmla="*/ 192 w 192"/>
              <a:gd name="T1" fmla="*/ 0 h 912"/>
              <a:gd name="T2" fmla="*/ 48 w 192"/>
              <a:gd name="T3" fmla="*/ 192 h 912"/>
              <a:gd name="T4" fmla="*/ 0 w 192"/>
              <a:gd name="T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912">
                <a:moveTo>
                  <a:pt x="192" y="0"/>
                </a:moveTo>
                <a:cubicBezTo>
                  <a:pt x="136" y="20"/>
                  <a:pt x="80" y="40"/>
                  <a:pt x="48" y="192"/>
                </a:cubicBezTo>
                <a:cubicBezTo>
                  <a:pt x="16" y="344"/>
                  <a:pt x="8" y="628"/>
                  <a:pt x="0" y="91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55597" name="Line 301"/>
          <p:cNvSpPr>
            <a:spLocks noChangeShapeType="1"/>
          </p:cNvSpPr>
          <p:nvPr/>
        </p:nvSpPr>
        <p:spPr bwMode="auto">
          <a:xfrm flipV="1">
            <a:off x="4343400" y="3429000"/>
            <a:ext cx="1543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55598" name="Text Box 302"/>
          <p:cNvSpPr txBox="1">
            <a:spLocks noChangeArrowheads="1"/>
          </p:cNvSpPr>
          <p:nvPr/>
        </p:nvSpPr>
        <p:spPr bwMode="auto">
          <a:xfrm>
            <a:off x="2628900" y="3543301"/>
            <a:ext cx="1828800" cy="507831"/>
          </a:xfrm>
          <a:prstGeom prst="rect">
            <a:avLst/>
          </a:prstGeom>
          <a:solidFill>
            <a:srgbClr val="F6F2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b="1">
                <a:solidFill>
                  <a:srgbClr val="FF3300"/>
                </a:solidFill>
              </a:rPr>
              <a:t>Now What? Must update PolicyCert?!</a:t>
            </a:r>
          </a:p>
        </p:txBody>
      </p:sp>
    </p:spTree>
    <p:extLst>
      <p:ext uri="{BB962C8B-B14F-4D97-AF65-F5344CB8AC3E}">
        <p14:creationId xmlns:p14="http://schemas.microsoft.com/office/powerpoint/2010/main" val="116927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9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47E44F-C708-A542-A22C-5C4D3A84A518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38914" name="Line 2"/>
          <p:cNvSpPr>
            <a:spLocks noChangeShapeType="1"/>
          </p:cNvSpPr>
          <p:nvPr/>
        </p:nvSpPr>
        <p:spPr bwMode="auto">
          <a:xfrm>
            <a:off x="5257800" y="2628900"/>
            <a:ext cx="0" cy="971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>
              <a:defRPr/>
            </a:pPr>
            <a:endParaRPr lang="en-US" sz="1350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6000750" y="1771650"/>
            <a:ext cx="685800" cy="857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>
              <a:defRPr/>
            </a:pPr>
            <a:endParaRPr lang="en-US" sz="1350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H="1">
            <a:off x="5257800" y="1771651"/>
            <a:ext cx="742950" cy="11072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>
              <a:defRPr/>
            </a:pPr>
            <a:endParaRPr lang="en-US" sz="1350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610791" eaLnBrk="1" hangingPunct="1">
              <a:defRPr/>
            </a:pPr>
            <a:r>
              <a:rPr lang="en-US">
                <a:cs typeface="+mj-cs"/>
              </a:rPr>
              <a:t>Preventing False Edges in soBGP</a:t>
            </a:r>
          </a:p>
        </p:txBody>
      </p:sp>
      <p:grpSp>
        <p:nvGrpSpPr>
          <p:cNvPr id="105478" name="Group 7"/>
          <p:cNvGrpSpPr>
            <a:grpSpLocks/>
          </p:cNvGrpSpPr>
          <p:nvPr/>
        </p:nvGrpSpPr>
        <p:grpSpPr bwMode="auto">
          <a:xfrm>
            <a:off x="5486400" y="1428750"/>
            <a:ext cx="971550" cy="614363"/>
            <a:chOff x="4084" y="2164"/>
            <a:chExt cx="736" cy="442"/>
          </a:xfrm>
        </p:grpSpPr>
        <p:grpSp>
          <p:nvGrpSpPr>
            <p:cNvPr id="105569" name="Group 8"/>
            <p:cNvGrpSpPr>
              <a:grpSpLocks/>
            </p:cNvGrpSpPr>
            <p:nvPr/>
          </p:nvGrpSpPr>
          <p:grpSpPr bwMode="auto">
            <a:xfrm>
              <a:off x="4084" y="2165"/>
              <a:ext cx="735" cy="440"/>
              <a:chOff x="4084" y="2165"/>
              <a:chExt cx="735" cy="440"/>
            </a:xfrm>
          </p:grpSpPr>
          <p:sp>
            <p:nvSpPr>
              <p:cNvPr id="105586" name="Oval 9"/>
              <p:cNvSpPr>
                <a:spLocks noChangeArrowheads="1"/>
              </p:cNvSpPr>
              <p:nvPr/>
            </p:nvSpPr>
            <p:spPr bwMode="auto">
              <a:xfrm>
                <a:off x="4335" y="2165"/>
                <a:ext cx="320" cy="1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87" name="Oval 10"/>
              <p:cNvSpPr>
                <a:spLocks noChangeArrowheads="1"/>
              </p:cNvSpPr>
              <p:nvPr/>
            </p:nvSpPr>
            <p:spPr bwMode="auto">
              <a:xfrm>
                <a:off x="4158" y="2213"/>
                <a:ext cx="246" cy="1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88" name="Oval 11"/>
              <p:cNvSpPr>
                <a:spLocks noChangeArrowheads="1"/>
              </p:cNvSpPr>
              <p:nvPr/>
            </p:nvSpPr>
            <p:spPr bwMode="auto">
              <a:xfrm>
                <a:off x="4084" y="2322"/>
                <a:ext cx="165" cy="1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89" name="Oval 12"/>
              <p:cNvSpPr>
                <a:spLocks noChangeArrowheads="1"/>
              </p:cNvSpPr>
              <p:nvPr/>
            </p:nvSpPr>
            <p:spPr bwMode="auto">
              <a:xfrm>
                <a:off x="4133" y="2388"/>
                <a:ext cx="250" cy="1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90" name="Oval 13"/>
              <p:cNvSpPr>
                <a:spLocks noChangeArrowheads="1"/>
              </p:cNvSpPr>
              <p:nvPr/>
            </p:nvSpPr>
            <p:spPr bwMode="auto">
              <a:xfrm>
                <a:off x="4310" y="2414"/>
                <a:ext cx="372" cy="1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91" name="Oval 14"/>
              <p:cNvSpPr>
                <a:spLocks noChangeArrowheads="1"/>
              </p:cNvSpPr>
              <p:nvPr/>
            </p:nvSpPr>
            <p:spPr bwMode="auto">
              <a:xfrm>
                <a:off x="4546" y="2218"/>
                <a:ext cx="239" cy="1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92" name="Oval 15"/>
              <p:cNvSpPr>
                <a:spLocks noChangeArrowheads="1"/>
              </p:cNvSpPr>
              <p:nvPr/>
            </p:nvSpPr>
            <p:spPr bwMode="auto">
              <a:xfrm>
                <a:off x="4582" y="2310"/>
                <a:ext cx="237" cy="1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93" name="Oval 16"/>
              <p:cNvSpPr>
                <a:spLocks noChangeArrowheads="1"/>
              </p:cNvSpPr>
              <p:nvPr/>
            </p:nvSpPr>
            <p:spPr bwMode="auto">
              <a:xfrm>
                <a:off x="4561" y="2340"/>
                <a:ext cx="235" cy="2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94" name="Oval 17"/>
              <p:cNvSpPr>
                <a:spLocks noChangeArrowheads="1"/>
              </p:cNvSpPr>
              <p:nvPr/>
            </p:nvSpPr>
            <p:spPr bwMode="auto">
              <a:xfrm>
                <a:off x="4217" y="2269"/>
                <a:ext cx="477" cy="2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05570" name="Arc 18"/>
            <p:cNvSpPr>
              <a:spLocks/>
            </p:cNvSpPr>
            <p:nvPr/>
          </p:nvSpPr>
          <p:spPr bwMode="auto">
            <a:xfrm>
              <a:off x="4344" y="2164"/>
              <a:ext cx="302" cy="92"/>
            </a:xfrm>
            <a:custGeom>
              <a:avLst/>
              <a:gdLst>
                <a:gd name="T0" fmla="*/ 0 w 40449"/>
                <a:gd name="T1" fmla="*/ 0 h 21600"/>
                <a:gd name="T2" fmla="*/ 2 w 40449"/>
                <a:gd name="T3" fmla="*/ 0 h 21600"/>
                <a:gd name="T4" fmla="*/ 1 w 404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49" h="21600" fill="none" extrusionOk="0">
                  <a:moveTo>
                    <a:pt x="0" y="14717"/>
                  </a:moveTo>
                  <a:cubicBezTo>
                    <a:pt x="2956" y="5923"/>
                    <a:pt x="11197" y="-1"/>
                    <a:pt x="20474" y="-1"/>
                  </a:cubicBezTo>
                  <a:cubicBezTo>
                    <a:pt x="29228" y="-1"/>
                    <a:pt x="37117" y="5284"/>
                    <a:pt x="40449" y="13380"/>
                  </a:cubicBezTo>
                </a:path>
                <a:path w="40449" h="21600" stroke="0" extrusionOk="0">
                  <a:moveTo>
                    <a:pt x="0" y="14717"/>
                  </a:moveTo>
                  <a:cubicBezTo>
                    <a:pt x="2956" y="5923"/>
                    <a:pt x="11197" y="-1"/>
                    <a:pt x="20474" y="-1"/>
                  </a:cubicBezTo>
                  <a:cubicBezTo>
                    <a:pt x="29228" y="-1"/>
                    <a:pt x="37117" y="5284"/>
                    <a:pt x="40449" y="13380"/>
                  </a:cubicBezTo>
                  <a:lnTo>
                    <a:pt x="20474" y="21600"/>
                  </a:lnTo>
                  <a:lnTo>
                    <a:pt x="0" y="147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71" name="Arc 19"/>
            <p:cNvSpPr>
              <a:spLocks/>
            </p:cNvSpPr>
            <p:nvPr/>
          </p:nvSpPr>
          <p:spPr bwMode="auto">
            <a:xfrm>
              <a:off x="4346" y="2166"/>
              <a:ext cx="298" cy="90"/>
            </a:xfrm>
            <a:custGeom>
              <a:avLst/>
              <a:gdLst>
                <a:gd name="T0" fmla="*/ 0 w 40401"/>
                <a:gd name="T1" fmla="*/ 0 h 21600"/>
                <a:gd name="T2" fmla="*/ 2 w 40401"/>
                <a:gd name="T3" fmla="*/ 0 h 21600"/>
                <a:gd name="T4" fmla="*/ 1 w 4040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01" h="21600" fill="none" extrusionOk="0">
                  <a:moveTo>
                    <a:pt x="0" y="14657"/>
                  </a:moveTo>
                  <a:cubicBezTo>
                    <a:pt x="2974" y="5894"/>
                    <a:pt x="11200" y="-1"/>
                    <a:pt x="20454" y="-1"/>
                  </a:cubicBezTo>
                  <a:cubicBezTo>
                    <a:pt x="29182" y="-1"/>
                    <a:pt x="37052" y="5252"/>
                    <a:pt x="40401" y="13312"/>
                  </a:cubicBezTo>
                </a:path>
                <a:path w="40401" h="21600" stroke="0" extrusionOk="0">
                  <a:moveTo>
                    <a:pt x="0" y="14657"/>
                  </a:moveTo>
                  <a:cubicBezTo>
                    <a:pt x="2974" y="5894"/>
                    <a:pt x="11200" y="-1"/>
                    <a:pt x="20454" y="-1"/>
                  </a:cubicBezTo>
                  <a:cubicBezTo>
                    <a:pt x="29182" y="-1"/>
                    <a:pt x="37052" y="5252"/>
                    <a:pt x="40401" y="13312"/>
                  </a:cubicBezTo>
                  <a:lnTo>
                    <a:pt x="20454" y="21600"/>
                  </a:lnTo>
                  <a:lnTo>
                    <a:pt x="0" y="14657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72" name="Arc 20"/>
            <p:cNvSpPr>
              <a:spLocks/>
            </p:cNvSpPr>
            <p:nvPr/>
          </p:nvSpPr>
          <p:spPr bwMode="auto">
            <a:xfrm>
              <a:off x="4158" y="2211"/>
              <a:ext cx="190" cy="111"/>
            </a:xfrm>
            <a:custGeom>
              <a:avLst/>
              <a:gdLst>
                <a:gd name="T0" fmla="*/ 0 w 33064"/>
                <a:gd name="T1" fmla="*/ 0 h 26178"/>
                <a:gd name="T2" fmla="*/ 1 w 33064"/>
                <a:gd name="T3" fmla="*/ 0 h 26178"/>
                <a:gd name="T4" fmla="*/ 1 w 33064"/>
                <a:gd name="T5" fmla="*/ 0 h 261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64" h="26178" fill="none" extrusionOk="0">
                  <a:moveTo>
                    <a:pt x="490" y="26178"/>
                  </a:moveTo>
                  <a:cubicBezTo>
                    <a:pt x="164" y="24673"/>
                    <a:pt x="0" y="231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54" y="0"/>
                    <a:pt x="29627" y="1141"/>
                    <a:pt x="33063" y="3293"/>
                  </a:cubicBezTo>
                </a:path>
                <a:path w="33064" h="26178" stroke="0" extrusionOk="0">
                  <a:moveTo>
                    <a:pt x="490" y="26178"/>
                  </a:moveTo>
                  <a:cubicBezTo>
                    <a:pt x="164" y="24673"/>
                    <a:pt x="0" y="231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54" y="0"/>
                    <a:pt x="29627" y="1141"/>
                    <a:pt x="33063" y="3293"/>
                  </a:cubicBezTo>
                  <a:lnTo>
                    <a:pt x="21600" y="21600"/>
                  </a:lnTo>
                  <a:lnTo>
                    <a:pt x="490" y="26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73" name="Arc 21"/>
            <p:cNvSpPr>
              <a:spLocks/>
            </p:cNvSpPr>
            <p:nvPr/>
          </p:nvSpPr>
          <p:spPr bwMode="auto">
            <a:xfrm>
              <a:off x="4160" y="2213"/>
              <a:ext cx="186" cy="109"/>
            </a:xfrm>
            <a:custGeom>
              <a:avLst/>
              <a:gdLst>
                <a:gd name="T0" fmla="*/ 0 w 33017"/>
                <a:gd name="T1" fmla="*/ 0 h 26203"/>
                <a:gd name="T2" fmla="*/ 1 w 33017"/>
                <a:gd name="T3" fmla="*/ 0 h 26203"/>
                <a:gd name="T4" fmla="*/ 1 w 33017"/>
                <a:gd name="T5" fmla="*/ 0 h 262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17" h="26203" fill="none" extrusionOk="0">
                  <a:moveTo>
                    <a:pt x="496" y="26202"/>
                  </a:moveTo>
                  <a:cubicBezTo>
                    <a:pt x="166" y="24690"/>
                    <a:pt x="0" y="231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5" y="0"/>
                    <a:pt x="29591" y="1130"/>
                    <a:pt x="33017" y="3263"/>
                  </a:cubicBezTo>
                </a:path>
                <a:path w="33017" h="26203" stroke="0" extrusionOk="0">
                  <a:moveTo>
                    <a:pt x="496" y="26202"/>
                  </a:moveTo>
                  <a:cubicBezTo>
                    <a:pt x="166" y="24690"/>
                    <a:pt x="0" y="231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5" y="0"/>
                    <a:pt x="29591" y="1130"/>
                    <a:pt x="33017" y="3263"/>
                  </a:cubicBezTo>
                  <a:lnTo>
                    <a:pt x="21600" y="21600"/>
                  </a:lnTo>
                  <a:lnTo>
                    <a:pt x="496" y="26202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74" name="Arc 22"/>
            <p:cNvSpPr>
              <a:spLocks/>
            </p:cNvSpPr>
            <p:nvPr/>
          </p:nvSpPr>
          <p:spPr bwMode="auto">
            <a:xfrm>
              <a:off x="4132" y="2463"/>
              <a:ext cx="190" cy="87"/>
            </a:xfrm>
            <a:custGeom>
              <a:avLst/>
              <a:gdLst>
                <a:gd name="T0" fmla="*/ 1 w 32107"/>
                <a:gd name="T1" fmla="*/ 0 h 22545"/>
                <a:gd name="T2" fmla="*/ 0 w 32107"/>
                <a:gd name="T3" fmla="*/ 0 h 22545"/>
                <a:gd name="T4" fmla="*/ 1 w 32107"/>
                <a:gd name="T5" fmla="*/ 0 h 225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107" h="22545" fill="none" extrusionOk="0">
                  <a:moveTo>
                    <a:pt x="32107" y="19817"/>
                  </a:moveTo>
                  <a:cubicBezTo>
                    <a:pt x="28894" y="21606"/>
                    <a:pt x="25277" y="22544"/>
                    <a:pt x="21600" y="22544"/>
                  </a:cubicBezTo>
                  <a:cubicBezTo>
                    <a:pt x="9670" y="22545"/>
                    <a:pt x="0" y="12874"/>
                    <a:pt x="0" y="945"/>
                  </a:cubicBezTo>
                  <a:cubicBezTo>
                    <a:pt x="0" y="629"/>
                    <a:pt x="6" y="314"/>
                    <a:pt x="20" y="-1"/>
                  </a:cubicBezTo>
                </a:path>
                <a:path w="32107" h="22545" stroke="0" extrusionOk="0">
                  <a:moveTo>
                    <a:pt x="32107" y="19817"/>
                  </a:moveTo>
                  <a:cubicBezTo>
                    <a:pt x="28894" y="21606"/>
                    <a:pt x="25277" y="22544"/>
                    <a:pt x="21600" y="22544"/>
                  </a:cubicBezTo>
                  <a:cubicBezTo>
                    <a:pt x="9670" y="22545"/>
                    <a:pt x="0" y="12874"/>
                    <a:pt x="0" y="945"/>
                  </a:cubicBezTo>
                  <a:cubicBezTo>
                    <a:pt x="0" y="629"/>
                    <a:pt x="6" y="314"/>
                    <a:pt x="20" y="-1"/>
                  </a:cubicBezTo>
                  <a:lnTo>
                    <a:pt x="21600" y="945"/>
                  </a:lnTo>
                  <a:lnTo>
                    <a:pt x="32107" y="198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75" name="Arc 23"/>
            <p:cNvSpPr>
              <a:spLocks/>
            </p:cNvSpPr>
            <p:nvPr/>
          </p:nvSpPr>
          <p:spPr bwMode="auto">
            <a:xfrm>
              <a:off x="4134" y="2463"/>
              <a:ext cx="187" cy="85"/>
            </a:xfrm>
            <a:custGeom>
              <a:avLst/>
              <a:gdLst>
                <a:gd name="T0" fmla="*/ 1 w 32038"/>
                <a:gd name="T1" fmla="*/ 0 h 22554"/>
                <a:gd name="T2" fmla="*/ 0 w 32038"/>
                <a:gd name="T3" fmla="*/ 0 h 22554"/>
                <a:gd name="T4" fmla="*/ 1 w 32038"/>
                <a:gd name="T5" fmla="*/ 0 h 225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038" h="22554" fill="none" extrusionOk="0">
                  <a:moveTo>
                    <a:pt x="32037" y="19864"/>
                  </a:moveTo>
                  <a:cubicBezTo>
                    <a:pt x="28841" y="21628"/>
                    <a:pt x="25250" y="22553"/>
                    <a:pt x="21600" y="22553"/>
                  </a:cubicBezTo>
                  <a:cubicBezTo>
                    <a:pt x="9670" y="22554"/>
                    <a:pt x="0" y="12883"/>
                    <a:pt x="0" y="954"/>
                  </a:cubicBezTo>
                  <a:cubicBezTo>
                    <a:pt x="0" y="635"/>
                    <a:pt x="7" y="317"/>
                    <a:pt x="21" y="0"/>
                  </a:cubicBezTo>
                </a:path>
                <a:path w="32038" h="22554" stroke="0" extrusionOk="0">
                  <a:moveTo>
                    <a:pt x="32037" y="19864"/>
                  </a:moveTo>
                  <a:cubicBezTo>
                    <a:pt x="28841" y="21628"/>
                    <a:pt x="25250" y="22553"/>
                    <a:pt x="21600" y="22553"/>
                  </a:cubicBezTo>
                  <a:cubicBezTo>
                    <a:pt x="9670" y="22554"/>
                    <a:pt x="0" y="12883"/>
                    <a:pt x="0" y="954"/>
                  </a:cubicBezTo>
                  <a:cubicBezTo>
                    <a:pt x="0" y="635"/>
                    <a:pt x="7" y="317"/>
                    <a:pt x="21" y="0"/>
                  </a:cubicBezTo>
                  <a:lnTo>
                    <a:pt x="21600" y="954"/>
                  </a:lnTo>
                  <a:lnTo>
                    <a:pt x="32037" y="1986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76" name="Arc 24"/>
            <p:cNvSpPr>
              <a:spLocks/>
            </p:cNvSpPr>
            <p:nvPr/>
          </p:nvSpPr>
          <p:spPr bwMode="auto">
            <a:xfrm>
              <a:off x="4644" y="2216"/>
              <a:ext cx="144" cy="107"/>
            </a:xfrm>
            <a:custGeom>
              <a:avLst/>
              <a:gdLst>
                <a:gd name="T0" fmla="*/ 0 w 26021"/>
                <a:gd name="T1" fmla="*/ 0 h 32375"/>
                <a:gd name="T2" fmla="*/ 1 w 26021"/>
                <a:gd name="T3" fmla="*/ 0 h 32375"/>
                <a:gd name="T4" fmla="*/ 0 w 26021"/>
                <a:gd name="T5" fmla="*/ 0 h 323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021" h="32375" fill="none" extrusionOk="0">
                  <a:moveTo>
                    <a:pt x="0" y="457"/>
                  </a:moveTo>
                  <a:cubicBezTo>
                    <a:pt x="1454" y="153"/>
                    <a:pt x="2935" y="-1"/>
                    <a:pt x="4421" y="-1"/>
                  </a:cubicBezTo>
                  <a:cubicBezTo>
                    <a:pt x="16350" y="0"/>
                    <a:pt x="26021" y="9670"/>
                    <a:pt x="26021" y="21600"/>
                  </a:cubicBezTo>
                  <a:cubicBezTo>
                    <a:pt x="26021" y="25381"/>
                    <a:pt x="25028" y="29097"/>
                    <a:pt x="23141" y="32374"/>
                  </a:cubicBezTo>
                </a:path>
                <a:path w="26021" h="32375" stroke="0" extrusionOk="0">
                  <a:moveTo>
                    <a:pt x="0" y="457"/>
                  </a:moveTo>
                  <a:cubicBezTo>
                    <a:pt x="1454" y="153"/>
                    <a:pt x="2935" y="-1"/>
                    <a:pt x="4421" y="-1"/>
                  </a:cubicBezTo>
                  <a:cubicBezTo>
                    <a:pt x="16350" y="0"/>
                    <a:pt x="26021" y="9670"/>
                    <a:pt x="26021" y="21600"/>
                  </a:cubicBezTo>
                  <a:cubicBezTo>
                    <a:pt x="26021" y="25381"/>
                    <a:pt x="25028" y="29097"/>
                    <a:pt x="23141" y="32374"/>
                  </a:cubicBezTo>
                  <a:lnTo>
                    <a:pt x="4421" y="21600"/>
                  </a:lnTo>
                  <a:lnTo>
                    <a:pt x="0" y="4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77" name="Arc 25"/>
            <p:cNvSpPr>
              <a:spLocks/>
            </p:cNvSpPr>
            <p:nvPr/>
          </p:nvSpPr>
          <p:spPr bwMode="auto">
            <a:xfrm>
              <a:off x="4644" y="2218"/>
              <a:ext cx="141" cy="104"/>
            </a:xfrm>
            <a:custGeom>
              <a:avLst/>
              <a:gdLst>
                <a:gd name="T0" fmla="*/ 0 w 25973"/>
                <a:gd name="T1" fmla="*/ 0 h 32468"/>
                <a:gd name="T2" fmla="*/ 1 w 25973"/>
                <a:gd name="T3" fmla="*/ 0 h 32468"/>
                <a:gd name="T4" fmla="*/ 0 w 25973"/>
                <a:gd name="T5" fmla="*/ 0 h 32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73" h="32468" fill="none" extrusionOk="0">
                  <a:moveTo>
                    <a:pt x="0" y="447"/>
                  </a:moveTo>
                  <a:cubicBezTo>
                    <a:pt x="1438" y="149"/>
                    <a:pt x="2903" y="-1"/>
                    <a:pt x="4373" y="-1"/>
                  </a:cubicBezTo>
                  <a:cubicBezTo>
                    <a:pt x="16302" y="0"/>
                    <a:pt x="25973" y="9670"/>
                    <a:pt x="25973" y="21600"/>
                  </a:cubicBezTo>
                  <a:cubicBezTo>
                    <a:pt x="25973" y="25418"/>
                    <a:pt x="24960" y="29168"/>
                    <a:pt x="23039" y="32467"/>
                  </a:cubicBezTo>
                </a:path>
                <a:path w="25973" h="32468" stroke="0" extrusionOk="0">
                  <a:moveTo>
                    <a:pt x="0" y="447"/>
                  </a:moveTo>
                  <a:cubicBezTo>
                    <a:pt x="1438" y="149"/>
                    <a:pt x="2903" y="-1"/>
                    <a:pt x="4373" y="-1"/>
                  </a:cubicBezTo>
                  <a:cubicBezTo>
                    <a:pt x="16302" y="0"/>
                    <a:pt x="25973" y="9670"/>
                    <a:pt x="25973" y="21600"/>
                  </a:cubicBezTo>
                  <a:cubicBezTo>
                    <a:pt x="25973" y="25418"/>
                    <a:pt x="24960" y="29168"/>
                    <a:pt x="23039" y="32467"/>
                  </a:cubicBezTo>
                  <a:lnTo>
                    <a:pt x="4373" y="21600"/>
                  </a:lnTo>
                  <a:lnTo>
                    <a:pt x="0" y="447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78" name="Arc 26"/>
            <p:cNvSpPr>
              <a:spLocks/>
            </p:cNvSpPr>
            <p:nvPr/>
          </p:nvSpPr>
          <p:spPr bwMode="auto">
            <a:xfrm>
              <a:off x="4683" y="2323"/>
              <a:ext cx="137" cy="106"/>
            </a:xfrm>
            <a:custGeom>
              <a:avLst/>
              <a:gdLst>
                <a:gd name="T0" fmla="*/ 1 w 21600"/>
                <a:gd name="T1" fmla="*/ 0 h 29411"/>
                <a:gd name="T2" fmla="*/ 1 w 21600"/>
                <a:gd name="T3" fmla="*/ 0 h 29411"/>
                <a:gd name="T4" fmla="*/ 0 w 21600"/>
                <a:gd name="T5" fmla="*/ 0 h 294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411" fill="none" extrusionOk="0">
                  <a:moveTo>
                    <a:pt x="13545" y="-1"/>
                  </a:moveTo>
                  <a:cubicBezTo>
                    <a:pt x="18638" y="4099"/>
                    <a:pt x="21600" y="10286"/>
                    <a:pt x="21600" y="16825"/>
                  </a:cubicBezTo>
                  <a:cubicBezTo>
                    <a:pt x="21600" y="21340"/>
                    <a:pt x="20185" y="25741"/>
                    <a:pt x="17554" y="29411"/>
                  </a:cubicBezTo>
                </a:path>
                <a:path w="21600" h="29411" stroke="0" extrusionOk="0">
                  <a:moveTo>
                    <a:pt x="13545" y="-1"/>
                  </a:moveTo>
                  <a:cubicBezTo>
                    <a:pt x="18638" y="4099"/>
                    <a:pt x="21600" y="10286"/>
                    <a:pt x="21600" y="16825"/>
                  </a:cubicBezTo>
                  <a:cubicBezTo>
                    <a:pt x="21600" y="21340"/>
                    <a:pt x="20185" y="25741"/>
                    <a:pt x="17554" y="29411"/>
                  </a:cubicBezTo>
                  <a:lnTo>
                    <a:pt x="0" y="16825"/>
                  </a:lnTo>
                  <a:lnTo>
                    <a:pt x="13545" y="-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79" name="Arc 27"/>
            <p:cNvSpPr>
              <a:spLocks/>
            </p:cNvSpPr>
            <p:nvPr/>
          </p:nvSpPr>
          <p:spPr bwMode="auto">
            <a:xfrm>
              <a:off x="4683" y="2324"/>
              <a:ext cx="135" cy="103"/>
            </a:xfrm>
            <a:custGeom>
              <a:avLst/>
              <a:gdLst>
                <a:gd name="T0" fmla="*/ 1 w 21600"/>
                <a:gd name="T1" fmla="*/ 0 h 29582"/>
                <a:gd name="T2" fmla="*/ 1 w 21600"/>
                <a:gd name="T3" fmla="*/ 0 h 29582"/>
                <a:gd name="T4" fmla="*/ 0 w 21600"/>
                <a:gd name="T5" fmla="*/ 0 h 295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582" fill="none" extrusionOk="0">
                  <a:moveTo>
                    <a:pt x="13450" y="0"/>
                  </a:moveTo>
                  <a:cubicBezTo>
                    <a:pt x="18599" y="4098"/>
                    <a:pt x="21600" y="10320"/>
                    <a:pt x="21600" y="16901"/>
                  </a:cubicBezTo>
                  <a:cubicBezTo>
                    <a:pt x="21600" y="21456"/>
                    <a:pt x="20160" y="25894"/>
                    <a:pt x="17485" y="29581"/>
                  </a:cubicBezTo>
                </a:path>
                <a:path w="21600" h="29582" stroke="0" extrusionOk="0">
                  <a:moveTo>
                    <a:pt x="13450" y="0"/>
                  </a:moveTo>
                  <a:cubicBezTo>
                    <a:pt x="18599" y="4098"/>
                    <a:pt x="21600" y="10320"/>
                    <a:pt x="21600" y="16901"/>
                  </a:cubicBezTo>
                  <a:cubicBezTo>
                    <a:pt x="21600" y="21456"/>
                    <a:pt x="20160" y="25894"/>
                    <a:pt x="17485" y="29581"/>
                  </a:cubicBezTo>
                  <a:lnTo>
                    <a:pt x="0" y="16901"/>
                  </a:lnTo>
                  <a:lnTo>
                    <a:pt x="13450" y="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80" name="Arc 28"/>
            <p:cNvSpPr>
              <a:spLocks/>
            </p:cNvSpPr>
            <p:nvPr/>
          </p:nvSpPr>
          <p:spPr bwMode="auto">
            <a:xfrm>
              <a:off x="4639" y="2426"/>
              <a:ext cx="160" cy="152"/>
            </a:xfrm>
            <a:custGeom>
              <a:avLst/>
              <a:gdLst>
                <a:gd name="T0" fmla="*/ 1 w 28610"/>
                <a:gd name="T1" fmla="*/ 0 h 27756"/>
                <a:gd name="T2" fmla="*/ 0 w 28610"/>
                <a:gd name="T3" fmla="*/ 1 h 27756"/>
                <a:gd name="T4" fmla="*/ 0 w 28610"/>
                <a:gd name="T5" fmla="*/ 0 h 27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10" h="27756" fill="none" extrusionOk="0">
                  <a:moveTo>
                    <a:pt x="27714" y="-1"/>
                  </a:moveTo>
                  <a:cubicBezTo>
                    <a:pt x="28308" y="1997"/>
                    <a:pt x="28610" y="4071"/>
                    <a:pt x="28610" y="6156"/>
                  </a:cubicBezTo>
                  <a:cubicBezTo>
                    <a:pt x="28610" y="18085"/>
                    <a:pt x="18939" y="27756"/>
                    <a:pt x="7010" y="27756"/>
                  </a:cubicBezTo>
                  <a:cubicBezTo>
                    <a:pt x="4624" y="27755"/>
                    <a:pt x="2256" y="27360"/>
                    <a:pt x="0" y="26586"/>
                  </a:cubicBezTo>
                </a:path>
                <a:path w="28610" h="27756" stroke="0" extrusionOk="0">
                  <a:moveTo>
                    <a:pt x="27714" y="-1"/>
                  </a:moveTo>
                  <a:cubicBezTo>
                    <a:pt x="28308" y="1997"/>
                    <a:pt x="28610" y="4071"/>
                    <a:pt x="28610" y="6156"/>
                  </a:cubicBezTo>
                  <a:cubicBezTo>
                    <a:pt x="28610" y="18085"/>
                    <a:pt x="18939" y="27756"/>
                    <a:pt x="7010" y="27756"/>
                  </a:cubicBezTo>
                  <a:cubicBezTo>
                    <a:pt x="4624" y="27755"/>
                    <a:pt x="2256" y="27360"/>
                    <a:pt x="0" y="26586"/>
                  </a:cubicBezTo>
                  <a:lnTo>
                    <a:pt x="7010" y="6156"/>
                  </a:lnTo>
                  <a:lnTo>
                    <a:pt x="27714" y="-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81" name="Arc 29"/>
            <p:cNvSpPr>
              <a:spLocks/>
            </p:cNvSpPr>
            <p:nvPr/>
          </p:nvSpPr>
          <p:spPr bwMode="auto">
            <a:xfrm>
              <a:off x="4639" y="2427"/>
              <a:ext cx="158" cy="149"/>
            </a:xfrm>
            <a:custGeom>
              <a:avLst/>
              <a:gdLst>
                <a:gd name="T0" fmla="*/ 1 w 28608"/>
                <a:gd name="T1" fmla="*/ 0 h 27758"/>
                <a:gd name="T2" fmla="*/ 0 w 28608"/>
                <a:gd name="T3" fmla="*/ 1 h 27758"/>
                <a:gd name="T4" fmla="*/ 0 w 28608"/>
                <a:gd name="T5" fmla="*/ 0 h 277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08" h="27758" fill="none" extrusionOk="0">
                  <a:moveTo>
                    <a:pt x="27711" y="0"/>
                  </a:moveTo>
                  <a:cubicBezTo>
                    <a:pt x="28306" y="1998"/>
                    <a:pt x="28608" y="4072"/>
                    <a:pt x="28608" y="6158"/>
                  </a:cubicBezTo>
                  <a:cubicBezTo>
                    <a:pt x="28608" y="18087"/>
                    <a:pt x="18937" y="27758"/>
                    <a:pt x="7008" y="27758"/>
                  </a:cubicBezTo>
                  <a:cubicBezTo>
                    <a:pt x="4623" y="27757"/>
                    <a:pt x="2255" y="27363"/>
                    <a:pt x="0" y="26589"/>
                  </a:cubicBezTo>
                </a:path>
                <a:path w="28608" h="27758" stroke="0" extrusionOk="0">
                  <a:moveTo>
                    <a:pt x="27711" y="0"/>
                  </a:moveTo>
                  <a:cubicBezTo>
                    <a:pt x="28306" y="1998"/>
                    <a:pt x="28608" y="4072"/>
                    <a:pt x="28608" y="6158"/>
                  </a:cubicBezTo>
                  <a:cubicBezTo>
                    <a:pt x="28608" y="18087"/>
                    <a:pt x="18937" y="27758"/>
                    <a:pt x="7008" y="27758"/>
                  </a:cubicBezTo>
                  <a:cubicBezTo>
                    <a:pt x="4623" y="27757"/>
                    <a:pt x="2255" y="27363"/>
                    <a:pt x="0" y="26589"/>
                  </a:cubicBezTo>
                  <a:lnTo>
                    <a:pt x="7008" y="6158"/>
                  </a:lnTo>
                  <a:lnTo>
                    <a:pt x="27711" y="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82" name="Arc 30"/>
            <p:cNvSpPr>
              <a:spLocks/>
            </p:cNvSpPr>
            <p:nvPr/>
          </p:nvSpPr>
          <p:spPr bwMode="auto">
            <a:xfrm>
              <a:off x="4084" y="2322"/>
              <a:ext cx="87" cy="144"/>
            </a:xfrm>
            <a:custGeom>
              <a:avLst/>
              <a:gdLst>
                <a:gd name="T0" fmla="*/ 0 w 21600"/>
                <a:gd name="T1" fmla="*/ 1 h 41305"/>
                <a:gd name="T2" fmla="*/ 0 w 21600"/>
                <a:gd name="T3" fmla="*/ 0 h 41305"/>
                <a:gd name="T4" fmla="*/ 0 w 21600"/>
                <a:gd name="T5" fmla="*/ 0 h 413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305" fill="none" extrusionOk="0">
                  <a:moveTo>
                    <a:pt x="12846" y="41305"/>
                  </a:moveTo>
                  <a:cubicBezTo>
                    <a:pt x="5036" y="37842"/>
                    <a:pt x="0" y="30101"/>
                    <a:pt x="0" y="21558"/>
                  </a:cubicBezTo>
                  <a:cubicBezTo>
                    <a:pt x="0" y="10154"/>
                    <a:pt x="8864" y="715"/>
                    <a:pt x="20246" y="0"/>
                  </a:cubicBezTo>
                </a:path>
                <a:path w="21600" h="41305" stroke="0" extrusionOk="0">
                  <a:moveTo>
                    <a:pt x="12846" y="41305"/>
                  </a:moveTo>
                  <a:cubicBezTo>
                    <a:pt x="5036" y="37842"/>
                    <a:pt x="0" y="30101"/>
                    <a:pt x="0" y="21558"/>
                  </a:cubicBezTo>
                  <a:cubicBezTo>
                    <a:pt x="0" y="10154"/>
                    <a:pt x="8864" y="715"/>
                    <a:pt x="20246" y="0"/>
                  </a:cubicBezTo>
                  <a:lnTo>
                    <a:pt x="21600" y="21558"/>
                  </a:lnTo>
                  <a:lnTo>
                    <a:pt x="12846" y="413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83" name="Arc 31"/>
            <p:cNvSpPr>
              <a:spLocks/>
            </p:cNvSpPr>
            <p:nvPr/>
          </p:nvSpPr>
          <p:spPr bwMode="auto">
            <a:xfrm>
              <a:off x="4086" y="2324"/>
              <a:ext cx="85" cy="141"/>
            </a:xfrm>
            <a:custGeom>
              <a:avLst/>
              <a:gdLst>
                <a:gd name="T0" fmla="*/ 0 w 21600"/>
                <a:gd name="T1" fmla="*/ 0 h 41317"/>
                <a:gd name="T2" fmla="*/ 0 w 21600"/>
                <a:gd name="T3" fmla="*/ 0 h 41317"/>
                <a:gd name="T4" fmla="*/ 0 w 21600"/>
                <a:gd name="T5" fmla="*/ 0 h 413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317" fill="none" extrusionOk="0">
                  <a:moveTo>
                    <a:pt x="12873" y="41316"/>
                  </a:moveTo>
                  <a:cubicBezTo>
                    <a:pt x="5048" y="37860"/>
                    <a:pt x="0" y="30112"/>
                    <a:pt x="0" y="21558"/>
                  </a:cubicBezTo>
                  <a:cubicBezTo>
                    <a:pt x="0" y="10152"/>
                    <a:pt x="8867" y="712"/>
                    <a:pt x="20251" y="0"/>
                  </a:cubicBezTo>
                </a:path>
                <a:path w="21600" h="41317" stroke="0" extrusionOk="0">
                  <a:moveTo>
                    <a:pt x="12873" y="41316"/>
                  </a:moveTo>
                  <a:cubicBezTo>
                    <a:pt x="5048" y="37860"/>
                    <a:pt x="0" y="30112"/>
                    <a:pt x="0" y="21558"/>
                  </a:cubicBezTo>
                  <a:cubicBezTo>
                    <a:pt x="0" y="10152"/>
                    <a:pt x="8867" y="712"/>
                    <a:pt x="20251" y="0"/>
                  </a:cubicBezTo>
                  <a:lnTo>
                    <a:pt x="21600" y="21558"/>
                  </a:lnTo>
                  <a:lnTo>
                    <a:pt x="12873" y="41316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84" name="Arc 32"/>
            <p:cNvSpPr>
              <a:spLocks/>
            </p:cNvSpPr>
            <p:nvPr/>
          </p:nvSpPr>
          <p:spPr bwMode="auto">
            <a:xfrm>
              <a:off x="4315" y="2518"/>
              <a:ext cx="328" cy="88"/>
            </a:xfrm>
            <a:custGeom>
              <a:avLst/>
              <a:gdLst>
                <a:gd name="T0" fmla="*/ 3 w 38786"/>
                <a:gd name="T1" fmla="*/ 0 h 21600"/>
                <a:gd name="T2" fmla="*/ 0 w 38786"/>
                <a:gd name="T3" fmla="*/ 0 h 21600"/>
                <a:gd name="T4" fmla="*/ 2 w 3878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86" h="21600" fill="none" extrusionOk="0">
                  <a:moveTo>
                    <a:pt x="38785" y="12450"/>
                  </a:moveTo>
                  <a:cubicBezTo>
                    <a:pt x="34738" y="18187"/>
                    <a:pt x="28155" y="21599"/>
                    <a:pt x="21135" y="21599"/>
                  </a:cubicBezTo>
                  <a:cubicBezTo>
                    <a:pt x="10923" y="21599"/>
                    <a:pt x="2106" y="14448"/>
                    <a:pt x="-1" y="4457"/>
                  </a:cubicBezTo>
                </a:path>
                <a:path w="38786" h="21600" stroke="0" extrusionOk="0">
                  <a:moveTo>
                    <a:pt x="38785" y="12450"/>
                  </a:moveTo>
                  <a:cubicBezTo>
                    <a:pt x="34738" y="18187"/>
                    <a:pt x="28155" y="21599"/>
                    <a:pt x="21135" y="21599"/>
                  </a:cubicBezTo>
                  <a:cubicBezTo>
                    <a:pt x="10923" y="21599"/>
                    <a:pt x="2106" y="14448"/>
                    <a:pt x="-1" y="4457"/>
                  </a:cubicBezTo>
                  <a:lnTo>
                    <a:pt x="21135" y="0"/>
                  </a:lnTo>
                  <a:lnTo>
                    <a:pt x="38785" y="124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85" name="Arc 33"/>
            <p:cNvSpPr>
              <a:spLocks/>
            </p:cNvSpPr>
            <p:nvPr/>
          </p:nvSpPr>
          <p:spPr bwMode="auto">
            <a:xfrm>
              <a:off x="4317" y="2518"/>
              <a:ext cx="323" cy="86"/>
            </a:xfrm>
            <a:custGeom>
              <a:avLst/>
              <a:gdLst>
                <a:gd name="T0" fmla="*/ 3 w 38704"/>
                <a:gd name="T1" fmla="*/ 0 h 21600"/>
                <a:gd name="T2" fmla="*/ 0 w 38704"/>
                <a:gd name="T3" fmla="*/ 0 h 21600"/>
                <a:gd name="T4" fmla="*/ 1 w 3870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04" h="21600" fill="none" extrusionOk="0">
                  <a:moveTo>
                    <a:pt x="38704" y="12550"/>
                  </a:moveTo>
                  <a:cubicBezTo>
                    <a:pt x="34649" y="18229"/>
                    <a:pt x="28101" y="21599"/>
                    <a:pt x="21124" y="21599"/>
                  </a:cubicBezTo>
                  <a:cubicBezTo>
                    <a:pt x="10932" y="21599"/>
                    <a:pt x="2127" y="14476"/>
                    <a:pt x="-1" y="4509"/>
                  </a:cubicBezTo>
                </a:path>
                <a:path w="38704" h="21600" stroke="0" extrusionOk="0">
                  <a:moveTo>
                    <a:pt x="38704" y="12550"/>
                  </a:moveTo>
                  <a:cubicBezTo>
                    <a:pt x="34649" y="18229"/>
                    <a:pt x="28101" y="21599"/>
                    <a:pt x="21124" y="21599"/>
                  </a:cubicBezTo>
                  <a:cubicBezTo>
                    <a:pt x="10932" y="21599"/>
                    <a:pt x="2127" y="14476"/>
                    <a:pt x="-1" y="4509"/>
                  </a:cubicBezTo>
                  <a:lnTo>
                    <a:pt x="21124" y="0"/>
                  </a:lnTo>
                  <a:lnTo>
                    <a:pt x="38704" y="1255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38946" name="Text Box 34"/>
          <p:cNvSpPr txBox="1">
            <a:spLocks noChangeArrowheads="1"/>
          </p:cNvSpPr>
          <p:nvPr/>
        </p:nvSpPr>
        <p:spPr bwMode="auto">
          <a:xfrm>
            <a:off x="5560219" y="1604962"/>
            <a:ext cx="495328" cy="2630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>
                <a:solidFill>
                  <a:srgbClr val="FF3300"/>
                </a:solidFill>
              </a:rPr>
              <a:t>AS 1</a:t>
            </a:r>
          </a:p>
        </p:txBody>
      </p:sp>
      <p:grpSp>
        <p:nvGrpSpPr>
          <p:cNvPr id="105480" name="Group 35"/>
          <p:cNvGrpSpPr>
            <a:grpSpLocks/>
          </p:cNvGrpSpPr>
          <p:nvPr/>
        </p:nvGrpSpPr>
        <p:grpSpPr bwMode="auto">
          <a:xfrm>
            <a:off x="4743450" y="2343150"/>
            <a:ext cx="971550" cy="614363"/>
            <a:chOff x="4084" y="2164"/>
            <a:chExt cx="736" cy="442"/>
          </a:xfrm>
        </p:grpSpPr>
        <p:grpSp>
          <p:nvGrpSpPr>
            <p:cNvPr id="105543" name="Group 36"/>
            <p:cNvGrpSpPr>
              <a:grpSpLocks/>
            </p:cNvGrpSpPr>
            <p:nvPr/>
          </p:nvGrpSpPr>
          <p:grpSpPr bwMode="auto">
            <a:xfrm>
              <a:off x="4084" y="2165"/>
              <a:ext cx="735" cy="440"/>
              <a:chOff x="4084" y="2165"/>
              <a:chExt cx="735" cy="440"/>
            </a:xfrm>
          </p:grpSpPr>
          <p:sp>
            <p:nvSpPr>
              <p:cNvPr id="105560" name="Oval 37"/>
              <p:cNvSpPr>
                <a:spLocks noChangeArrowheads="1"/>
              </p:cNvSpPr>
              <p:nvPr/>
            </p:nvSpPr>
            <p:spPr bwMode="auto">
              <a:xfrm>
                <a:off x="4335" y="2165"/>
                <a:ext cx="320" cy="1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61" name="Oval 38"/>
              <p:cNvSpPr>
                <a:spLocks noChangeArrowheads="1"/>
              </p:cNvSpPr>
              <p:nvPr/>
            </p:nvSpPr>
            <p:spPr bwMode="auto">
              <a:xfrm>
                <a:off x="4158" y="2213"/>
                <a:ext cx="246" cy="1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62" name="Oval 39"/>
              <p:cNvSpPr>
                <a:spLocks noChangeArrowheads="1"/>
              </p:cNvSpPr>
              <p:nvPr/>
            </p:nvSpPr>
            <p:spPr bwMode="auto">
              <a:xfrm>
                <a:off x="4084" y="2322"/>
                <a:ext cx="165" cy="1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63" name="Oval 40"/>
              <p:cNvSpPr>
                <a:spLocks noChangeArrowheads="1"/>
              </p:cNvSpPr>
              <p:nvPr/>
            </p:nvSpPr>
            <p:spPr bwMode="auto">
              <a:xfrm>
                <a:off x="4133" y="2388"/>
                <a:ext cx="250" cy="1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64" name="Oval 41"/>
              <p:cNvSpPr>
                <a:spLocks noChangeArrowheads="1"/>
              </p:cNvSpPr>
              <p:nvPr/>
            </p:nvSpPr>
            <p:spPr bwMode="auto">
              <a:xfrm>
                <a:off x="4310" y="2414"/>
                <a:ext cx="372" cy="1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65" name="Oval 42"/>
              <p:cNvSpPr>
                <a:spLocks noChangeArrowheads="1"/>
              </p:cNvSpPr>
              <p:nvPr/>
            </p:nvSpPr>
            <p:spPr bwMode="auto">
              <a:xfrm>
                <a:off x="4546" y="2218"/>
                <a:ext cx="239" cy="1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66" name="Oval 43"/>
              <p:cNvSpPr>
                <a:spLocks noChangeArrowheads="1"/>
              </p:cNvSpPr>
              <p:nvPr/>
            </p:nvSpPr>
            <p:spPr bwMode="auto">
              <a:xfrm>
                <a:off x="4582" y="2310"/>
                <a:ext cx="237" cy="1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67" name="Oval 44"/>
              <p:cNvSpPr>
                <a:spLocks noChangeArrowheads="1"/>
              </p:cNvSpPr>
              <p:nvPr/>
            </p:nvSpPr>
            <p:spPr bwMode="auto">
              <a:xfrm>
                <a:off x="4561" y="2340"/>
                <a:ext cx="235" cy="2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68" name="Oval 45"/>
              <p:cNvSpPr>
                <a:spLocks noChangeArrowheads="1"/>
              </p:cNvSpPr>
              <p:nvPr/>
            </p:nvSpPr>
            <p:spPr bwMode="auto">
              <a:xfrm>
                <a:off x="4217" y="2269"/>
                <a:ext cx="477" cy="2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05544" name="Arc 46"/>
            <p:cNvSpPr>
              <a:spLocks/>
            </p:cNvSpPr>
            <p:nvPr/>
          </p:nvSpPr>
          <p:spPr bwMode="auto">
            <a:xfrm>
              <a:off x="4344" y="2164"/>
              <a:ext cx="302" cy="92"/>
            </a:xfrm>
            <a:custGeom>
              <a:avLst/>
              <a:gdLst>
                <a:gd name="T0" fmla="*/ 0 w 40449"/>
                <a:gd name="T1" fmla="*/ 0 h 21600"/>
                <a:gd name="T2" fmla="*/ 2 w 40449"/>
                <a:gd name="T3" fmla="*/ 0 h 21600"/>
                <a:gd name="T4" fmla="*/ 1 w 404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49" h="21600" fill="none" extrusionOk="0">
                  <a:moveTo>
                    <a:pt x="0" y="14717"/>
                  </a:moveTo>
                  <a:cubicBezTo>
                    <a:pt x="2956" y="5923"/>
                    <a:pt x="11197" y="-1"/>
                    <a:pt x="20474" y="-1"/>
                  </a:cubicBezTo>
                  <a:cubicBezTo>
                    <a:pt x="29228" y="-1"/>
                    <a:pt x="37117" y="5284"/>
                    <a:pt x="40449" y="13380"/>
                  </a:cubicBezTo>
                </a:path>
                <a:path w="40449" h="21600" stroke="0" extrusionOk="0">
                  <a:moveTo>
                    <a:pt x="0" y="14717"/>
                  </a:moveTo>
                  <a:cubicBezTo>
                    <a:pt x="2956" y="5923"/>
                    <a:pt x="11197" y="-1"/>
                    <a:pt x="20474" y="-1"/>
                  </a:cubicBezTo>
                  <a:cubicBezTo>
                    <a:pt x="29228" y="-1"/>
                    <a:pt x="37117" y="5284"/>
                    <a:pt x="40449" y="13380"/>
                  </a:cubicBezTo>
                  <a:lnTo>
                    <a:pt x="20474" y="21600"/>
                  </a:lnTo>
                  <a:lnTo>
                    <a:pt x="0" y="147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45" name="Arc 47"/>
            <p:cNvSpPr>
              <a:spLocks/>
            </p:cNvSpPr>
            <p:nvPr/>
          </p:nvSpPr>
          <p:spPr bwMode="auto">
            <a:xfrm>
              <a:off x="4346" y="2166"/>
              <a:ext cx="298" cy="90"/>
            </a:xfrm>
            <a:custGeom>
              <a:avLst/>
              <a:gdLst>
                <a:gd name="T0" fmla="*/ 0 w 40401"/>
                <a:gd name="T1" fmla="*/ 0 h 21600"/>
                <a:gd name="T2" fmla="*/ 2 w 40401"/>
                <a:gd name="T3" fmla="*/ 0 h 21600"/>
                <a:gd name="T4" fmla="*/ 1 w 4040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01" h="21600" fill="none" extrusionOk="0">
                  <a:moveTo>
                    <a:pt x="0" y="14657"/>
                  </a:moveTo>
                  <a:cubicBezTo>
                    <a:pt x="2974" y="5894"/>
                    <a:pt x="11200" y="-1"/>
                    <a:pt x="20454" y="-1"/>
                  </a:cubicBezTo>
                  <a:cubicBezTo>
                    <a:pt x="29182" y="-1"/>
                    <a:pt x="37052" y="5252"/>
                    <a:pt x="40401" y="13312"/>
                  </a:cubicBezTo>
                </a:path>
                <a:path w="40401" h="21600" stroke="0" extrusionOk="0">
                  <a:moveTo>
                    <a:pt x="0" y="14657"/>
                  </a:moveTo>
                  <a:cubicBezTo>
                    <a:pt x="2974" y="5894"/>
                    <a:pt x="11200" y="-1"/>
                    <a:pt x="20454" y="-1"/>
                  </a:cubicBezTo>
                  <a:cubicBezTo>
                    <a:pt x="29182" y="-1"/>
                    <a:pt x="37052" y="5252"/>
                    <a:pt x="40401" y="13312"/>
                  </a:cubicBezTo>
                  <a:lnTo>
                    <a:pt x="20454" y="21600"/>
                  </a:lnTo>
                  <a:lnTo>
                    <a:pt x="0" y="14657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46" name="Arc 48"/>
            <p:cNvSpPr>
              <a:spLocks/>
            </p:cNvSpPr>
            <p:nvPr/>
          </p:nvSpPr>
          <p:spPr bwMode="auto">
            <a:xfrm>
              <a:off x="4158" y="2211"/>
              <a:ext cx="190" cy="111"/>
            </a:xfrm>
            <a:custGeom>
              <a:avLst/>
              <a:gdLst>
                <a:gd name="T0" fmla="*/ 0 w 33064"/>
                <a:gd name="T1" fmla="*/ 0 h 26178"/>
                <a:gd name="T2" fmla="*/ 1 w 33064"/>
                <a:gd name="T3" fmla="*/ 0 h 26178"/>
                <a:gd name="T4" fmla="*/ 1 w 33064"/>
                <a:gd name="T5" fmla="*/ 0 h 261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64" h="26178" fill="none" extrusionOk="0">
                  <a:moveTo>
                    <a:pt x="490" y="26178"/>
                  </a:moveTo>
                  <a:cubicBezTo>
                    <a:pt x="164" y="24673"/>
                    <a:pt x="0" y="231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54" y="0"/>
                    <a:pt x="29627" y="1141"/>
                    <a:pt x="33063" y="3293"/>
                  </a:cubicBezTo>
                </a:path>
                <a:path w="33064" h="26178" stroke="0" extrusionOk="0">
                  <a:moveTo>
                    <a:pt x="490" y="26178"/>
                  </a:moveTo>
                  <a:cubicBezTo>
                    <a:pt x="164" y="24673"/>
                    <a:pt x="0" y="231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54" y="0"/>
                    <a:pt x="29627" y="1141"/>
                    <a:pt x="33063" y="3293"/>
                  </a:cubicBezTo>
                  <a:lnTo>
                    <a:pt x="21600" y="21600"/>
                  </a:lnTo>
                  <a:lnTo>
                    <a:pt x="490" y="26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47" name="Arc 49"/>
            <p:cNvSpPr>
              <a:spLocks/>
            </p:cNvSpPr>
            <p:nvPr/>
          </p:nvSpPr>
          <p:spPr bwMode="auto">
            <a:xfrm>
              <a:off x="4160" y="2213"/>
              <a:ext cx="186" cy="109"/>
            </a:xfrm>
            <a:custGeom>
              <a:avLst/>
              <a:gdLst>
                <a:gd name="T0" fmla="*/ 0 w 33017"/>
                <a:gd name="T1" fmla="*/ 0 h 26203"/>
                <a:gd name="T2" fmla="*/ 1 w 33017"/>
                <a:gd name="T3" fmla="*/ 0 h 26203"/>
                <a:gd name="T4" fmla="*/ 1 w 33017"/>
                <a:gd name="T5" fmla="*/ 0 h 262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17" h="26203" fill="none" extrusionOk="0">
                  <a:moveTo>
                    <a:pt x="496" y="26202"/>
                  </a:moveTo>
                  <a:cubicBezTo>
                    <a:pt x="166" y="24690"/>
                    <a:pt x="0" y="231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5" y="0"/>
                    <a:pt x="29591" y="1130"/>
                    <a:pt x="33017" y="3263"/>
                  </a:cubicBezTo>
                </a:path>
                <a:path w="33017" h="26203" stroke="0" extrusionOk="0">
                  <a:moveTo>
                    <a:pt x="496" y="26202"/>
                  </a:moveTo>
                  <a:cubicBezTo>
                    <a:pt x="166" y="24690"/>
                    <a:pt x="0" y="231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5" y="0"/>
                    <a:pt x="29591" y="1130"/>
                    <a:pt x="33017" y="3263"/>
                  </a:cubicBezTo>
                  <a:lnTo>
                    <a:pt x="21600" y="21600"/>
                  </a:lnTo>
                  <a:lnTo>
                    <a:pt x="496" y="26202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48" name="Arc 50"/>
            <p:cNvSpPr>
              <a:spLocks/>
            </p:cNvSpPr>
            <p:nvPr/>
          </p:nvSpPr>
          <p:spPr bwMode="auto">
            <a:xfrm>
              <a:off x="4132" y="2463"/>
              <a:ext cx="190" cy="87"/>
            </a:xfrm>
            <a:custGeom>
              <a:avLst/>
              <a:gdLst>
                <a:gd name="T0" fmla="*/ 1 w 32107"/>
                <a:gd name="T1" fmla="*/ 0 h 22545"/>
                <a:gd name="T2" fmla="*/ 0 w 32107"/>
                <a:gd name="T3" fmla="*/ 0 h 22545"/>
                <a:gd name="T4" fmla="*/ 1 w 32107"/>
                <a:gd name="T5" fmla="*/ 0 h 225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107" h="22545" fill="none" extrusionOk="0">
                  <a:moveTo>
                    <a:pt x="32107" y="19817"/>
                  </a:moveTo>
                  <a:cubicBezTo>
                    <a:pt x="28894" y="21606"/>
                    <a:pt x="25277" y="22544"/>
                    <a:pt x="21600" y="22544"/>
                  </a:cubicBezTo>
                  <a:cubicBezTo>
                    <a:pt x="9670" y="22545"/>
                    <a:pt x="0" y="12874"/>
                    <a:pt x="0" y="945"/>
                  </a:cubicBezTo>
                  <a:cubicBezTo>
                    <a:pt x="0" y="629"/>
                    <a:pt x="6" y="314"/>
                    <a:pt x="20" y="-1"/>
                  </a:cubicBezTo>
                </a:path>
                <a:path w="32107" h="22545" stroke="0" extrusionOk="0">
                  <a:moveTo>
                    <a:pt x="32107" y="19817"/>
                  </a:moveTo>
                  <a:cubicBezTo>
                    <a:pt x="28894" y="21606"/>
                    <a:pt x="25277" y="22544"/>
                    <a:pt x="21600" y="22544"/>
                  </a:cubicBezTo>
                  <a:cubicBezTo>
                    <a:pt x="9670" y="22545"/>
                    <a:pt x="0" y="12874"/>
                    <a:pt x="0" y="945"/>
                  </a:cubicBezTo>
                  <a:cubicBezTo>
                    <a:pt x="0" y="629"/>
                    <a:pt x="6" y="314"/>
                    <a:pt x="20" y="-1"/>
                  </a:cubicBezTo>
                  <a:lnTo>
                    <a:pt x="21600" y="945"/>
                  </a:lnTo>
                  <a:lnTo>
                    <a:pt x="32107" y="198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49" name="Arc 51"/>
            <p:cNvSpPr>
              <a:spLocks/>
            </p:cNvSpPr>
            <p:nvPr/>
          </p:nvSpPr>
          <p:spPr bwMode="auto">
            <a:xfrm>
              <a:off x="4134" y="2463"/>
              <a:ext cx="187" cy="85"/>
            </a:xfrm>
            <a:custGeom>
              <a:avLst/>
              <a:gdLst>
                <a:gd name="T0" fmla="*/ 1 w 32038"/>
                <a:gd name="T1" fmla="*/ 0 h 22554"/>
                <a:gd name="T2" fmla="*/ 0 w 32038"/>
                <a:gd name="T3" fmla="*/ 0 h 22554"/>
                <a:gd name="T4" fmla="*/ 1 w 32038"/>
                <a:gd name="T5" fmla="*/ 0 h 225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038" h="22554" fill="none" extrusionOk="0">
                  <a:moveTo>
                    <a:pt x="32037" y="19864"/>
                  </a:moveTo>
                  <a:cubicBezTo>
                    <a:pt x="28841" y="21628"/>
                    <a:pt x="25250" y="22553"/>
                    <a:pt x="21600" y="22553"/>
                  </a:cubicBezTo>
                  <a:cubicBezTo>
                    <a:pt x="9670" y="22554"/>
                    <a:pt x="0" y="12883"/>
                    <a:pt x="0" y="954"/>
                  </a:cubicBezTo>
                  <a:cubicBezTo>
                    <a:pt x="0" y="635"/>
                    <a:pt x="7" y="317"/>
                    <a:pt x="21" y="0"/>
                  </a:cubicBezTo>
                </a:path>
                <a:path w="32038" h="22554" stroke="0" extrusionOk="0">
                  <a:moveTo>
                    <a:pt x="32037" y="19864"/>
                  </a:moveTo>
                  <a:cubicBezTo>
                    <a:pt x="28841" y="21628"/>
                    <a:pt x="25250" y="22553"/>
                    <a:pt x="21600" y="22553"/>
                  </a:cubicBezTo>
                  <a:cubicBezTo>
                    <a:pt x="9670" y="22554"/>
                    <a:pt x="0" y="12883"/>
                    <a:pt x="0" y="954"/>
                  </a:cubicBezTo>
                  <a:cubicBezTo>
                    <a:pt x="0" y="635"/>
                    <a:pt x="7" y="317"/>
                    <a:pt x="21" y="0"/>
                  </a:cubicBezTo>
                  <a:lnTo>
                    <a:pt x="21600" y="954"/>
                  </a:lnTo>
                  <a:lnTo>
                    <a:pt x="32037" y="1986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50" name="Arc 52"/>
            <p:cNvSpPr>
              <a:spLocks/>
            </p:cNvSpPr>
            <p:nvPr/>
          </p:nvSpPr>
          <p:spPr bwMode="auto">
            <a:xfrm>
              <a:off x="4644" y="2216"/>
              <a:ext cx="144" cy="107"/>
            </a:xfrm>
            <a:custGeom>
              <a:avLst/>
              <a:gdLst>
                <a:gd name="T0" fmla="*/ 0 w 26021"/>
                <a:gd name="T1" fmla="*/ 0 h 32375"/>
                <a:gd name="T2" fmla="*/ 1 w 26021"/>
                <a:gd name="T3" fmla="*/ 0 h 32375"/>
                <a:gd name="T4" fmla="*/ 0 w 26021"/>
                <a:gd name="T5" fmla="*/ 0 h 323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021" h="32375" fill="none" extrusionOk="0">
                  <a:moveTo>
                    <a:pt x="0" y="457"/>
                  </a:moveTo>
                  <a:cubicBezTo>
                    <a:pt x="1454" y="153"/>
                    <a:pt x="2935" y="-1"/>
                    <a:pt x="4421" y="-1"/>
                  </a:cubicBezTo>
                  <a:cubicBezTo>
                    <a:pt x="16350" y="0"/>
                    <a:pt x="26021" y="9670"/>
                    <a:pt x="26021" y="21600"/>
                  </a:cubicBezTo>
                  <a:cubicBezTo>
                    <a:pt x="26021" y="25381"/>
                    <a:pt x="25028" y="29097"/>
                    <a:pt x="23141" y="32374"/>
                  </a:cubicBezTo>
                </a:path>
                <a:path w="26021" h="32375" stroke="0" extrusionOk="0">
                  <a:moveTo>
                    <a:pt x="0" y="457"/>
                  </a:moveTo>
                  <a:cubicBezTo>
                    <a:pt x="1454" y="153"/>
                    <a:pt x="2935" y="-1"/>
                    <a:pt x="4421" y="-1"/>
                  </a:cubicBezTo>
                  <a:cubicBezTo>
                    <a:pt x="16350" y="0"/>
                    <a:pt x="26021" y="9670"/>
                    <a:pt x="26021" y="21600"/>
                  </a:cubicBezTo>
                  <a:cubicBezTo>
                    <a:pt x="26021" y="25381"/>
                    <a:pt x="25028" y="29097"/>
                    <a:pt x="23141" y="32374"/>
                  </a:cubicBezTo>
                  <a:lnTo>
                    <a:pt x="4421" y="21600"/>
                  </a:lnTo>
                  <a:lnTo>
                    <a:pt x="0" y="4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51" name="Arc 53"/>
            <p:cNvSpPr>
              <a:spLocks/>
            </p:cNvSpPr>
            <p:nvPr/>
          </p:nvSpPr>
          <p:spPr bwMode="auto">
            <a:xfrm>
              <a:off x="4644" y="2218"/>
              <a:ext cx="141" cy="104"/>
            </a:xfrm>
            <a:custGeom>
              <a:avLst/>
              <a:gdLst>
                <a:gd name="T0" fmla="*/ 0 w 25973"/>
                <a:gd name="T1" fmla="*/ 0 h 32468"/>
                <a:gd name="T2" fmla="*/ 1 w 25973"/>
                <a:gd name="T3" fmla="*/ 0 h 32468"/>
                <a:gd name="T4" fmla="*/ 0 w 25973"/>
                <a:gd name="T5" fmla="*/ 0 h 32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73" h="32468" fill="none" extrusionOk="0">
                  <a:moveTo>
                    <a:pt x="0" y="447"/>
                  </a:moveTo>
                  <a:cubicBezTo>
                    <a:pt x="1438" y="149"/>
                    <a:pt x="2903" y="-1"/>
                    <a:pt x="4373" y="-1"/>
                  </a:cubicBezTo>
                  <a:cubicBezTo>
                    <a:pt x="16302" y="0"/>
                    <a:pt x="25973" y="9670"/>
                    <a:pt x="25973" y="21600"/>
                  </a:cubicBezTo>
                  <a:cubicBezTo>
                    <a:pt x="25973" y="25418"/>
                    <a:pt x="24960" y="29168"/>
                    <a:pt x="23039" y="32467"/>
                  </a:cubicBezTo>
                </a:path>
                <a:path w="25973" h="32468" stroke="0" extrusionOk="0">
                  <a:moveTo>
                    <a:pt x="0" y="447"/>
                  </a:moveTo>
                  <a:cubicBezTo>
                    <a:pt x="1438" y="149"/>
                    <a:pt x="2903" y="-1"/>
                    <a:pt x="4373" y="-1"/>
                  </a:cubicBezTo>
                  <a:cubicBezTo>
                    <a:pt x="16302" y="0"/>
                    <a:pt x="25973" y="9670"/>
                    <a:pt x="25973" y="21600"/>
                  </a:cubicBezTo>
                  <a:cubicBezTo>
                    <a:pt x="25973" y="25418"/>
                    <a:pt x="24960" y="29168"/>
                    <a:pt x="23039" y="32467"/>
                  </a:cubicBezTo>
                  <a:lnTo>
                    <a:pt x="4373" y="21600"/>
                  </a:lnTo>
                  <a:lnTo>
                    <a:pt x="0" y="447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52" name="Arc 54"/>
            <p:cNvSpPr>
              <a:spLocks/>
            </p:cNvSpPr>
            <p:nvPr/>
          </p:nvSpPr>
          <p:spPr bwMode="auto">
            <a:xfrm>
              <a:off x="4683" y="2323"/>
              <a:ext cx="137" cy="106"/>
            </a:xfrm>
            <a:custGeom>
              <a:avLst/>
              <a:gdLst>
                <a:gd name="T0" fmla="*/ 1 w 21600"/>
                <a:gd name="T1" fmla="*/ 0 h 29411"/>
                <a:gd name="T2" fmla="*/ 1 w 21600"/>
                <a:gd name="T3" fmla="*/ 0 h 29411"/>
                <a:gd name="T4" fmla="*/ 0 w 21600"/>
                <a:gd name="T5" fmla="*/ 0 h 294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411" fill="none" extrusionOk="0">
                  <a:moveTo>
                    <a:pt x="13545" y="-1"/>
                  </a:moveTo>
                  <a:cubicBezTo>
                    <a:pt x="18638" y="4099"/>
                    <a:pt x="21600" y="10286"/>
                    <a:pt x="21600" y="16825"/>
                  </a:cubicBezTo>
                  <a:cubicBezTo>
                    <a:pt x="21600" y="21340"/>
                    <a:pt x="20185" y="25741"/>
                    <a:pt x="17554" y="29411"/>
                  </a:cubicBezTo>
                </a:path>
                <a:path w="21600" h="29411" stroke="0" extrusionOk="0">
                  <a:moveTo>
                    <a:pt x="13545" y="-1"/>
                  </a:moveTo>
                  <a:cubicBezTo>
                    <a:pt x="18638" y="4099"/>
                    <a:pt x="21600" y="10286"/>
                    <a:pt x="21600" y="16825"/>
                  </a:cubicBezTo>
                  <a:cubicBezTo>
                    <a:pt x="21600" y="21340"/>
                    <a:pt x="20185" y="25741"/>
                    <a:pt x="17554" y="29411"/>
                  </a:cubicBezTo>
                  <a:lnTo>
                    <a:pt x="0" y="16825"/>
                  </a:lnTo>
                  <a:lnTo>
                    <a:pt x="13545" y="-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53" name="Arc 55"/>
            <p:cNvSpPr>
              <a:spLocks/>
            </p:cNvSpPr>
            <p:nvPr/>
          </p:nvSpPr>
          <p:spPr bwMode="auto">
            <a:xfrm>
              <a:off x="4683" y="2324"/>
              <a:ext cx="135" cy="103"/>
            </a:xfrm>
            <a:custGeom>
              <a:avLst/>
              <a:gdLst>
                <a:gd name="T0" fmla="*/ 1 w 21600"/>
                <a:gd name="T1" fmla="*/ 0 h 29582"/>
                <a:gd name="T2" fmla="*/ 1 w 21600"/>
                <a:gd name="T3" fmla="*/ 0 h 29582"/>
                <a:gd name="T4" fmla="*/ 0 w 21600"/>
                <a:gd name="T5" fmla="*/ 0 h 295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582" fill="none" extrusionOk="0">
                  <a:moveTo>
                    <a:pt x="13450" y="0"/>
                  </a:moveTo>
                  <a:cubicBezTo>
                    <a:pt x="18599" y="4098"/>
                    <a:pt x="21600" y="10320"/>
                    <a:pt x="21600" y="16901"/>
                  </a:cubicBezTo>
                  <a:cubicBezTo>
                    <a:pt x="21600" y="21456"/>
                    <a:pt x="20160" y="25894"/>
                    <a:pt x="17485" y="29581"/>
                  </a:cubicBezTo>
                </a:path>
                <a:path w="21600" h="29582" stroke="0" extrusionOk="0">
                  <a:moveTo>
                    <a:pt x="13450" y="0"/>
                  </a:moveTo>
                  <a:cubicBezTo>
                    <a:pt x="18599" y="4098"/>
                    <a:pt x="21600" y="10320"/>
                    <a:pt x="21600" y="16901"/>
                  </a:cubicBezTo>
                  <a:cubicBezTo>
                    <a:pt x="21600" y="21456"/>
                    <a:pt x="20160" y="25894"/>
                    <a:pt x="17485" y="29581"/>
                  </a:cubicBezTo>
                  <a:lnTo>
                    <a:pt x="0" y="16901"/>
                  </a:lnTo>
                  <a:lnTo>
                    <a:pt x="13450" y="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54" name="Arc 56"/>
            <p:cNvSpPr>
              <a:spLocks/>
            </p:cNvSpPr>
            <p:nvPr/>
          </p:nvSpPr>
          <p:spPr bwMode="auto">
            <a:xfrm>
              <a:off x="4639" y="2426"/>
              <a:ext cx="160" cy="152"/>
            </a:xfrm>
            <a:custGeom>
              <a:avLst/>
              <a:gdLst>
                <a:gd name="T0" fmla="*/ 1 w 28610"/>
                <a:gd name="T1" fmla="*/ 0 h 27756"/>
                <a:gd name="T2" fmla="*/ 0 w 28610"/>
                <a:gd name="T3" fmla="*/ 1 h 27756"/>
                <a:gd name="T4" fmla="*/ 0 w 28610"/>
                <a:gd name="T5" fmla="*/ 0 h 27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10" h="27756" fill="none" extrusionOk="0">
                  <a:moveTo>
                    <a:pt x="27714" y="-1"/>
                  </a:moveTo>
                  <a:cubicBezTo>
                    <a:pt x="28308" y="1997"/>
                    <a:pt x="28610" y="4071"/>
                    <a:pt x="28610" y="6156"/>
                  </a:cubicBezTo>
                  <a:cubicBezTo>
                    <a:pt x="28610" y="18085"/>
                    <a:pt x="18939" y="27756"/>
                    <a:pt x="7010" y="27756"/>
                  </a:cubicBezTo>
                  <a:cubicBezTo>
                    <a:pt x="4624" y="27755"/>
                    <a:pt x="2256" y="27360"/>
                    <a:pt x="0" y="26586"/>
                  </a:cubicBezTo>
                </a:path>
                <a:path w="28610" h="27756" stroke="0" extrusionOk="0">
                  <a:moveTo>
                    <a:pt x="27714" y="-1"/>
                  </a:moveTo>
                  <a:cubicBezTo>
                    <a:pt x="28308" y="1997"/>
                    <a:pt x="28610" y="4071"/>
                    <a:pt x="28610" y="6156"/>
                  </a:cubicBezTo>
                  <a:cubicBezTo>
                    <a:pt x="28610" y="18085"/>
                    <a:pt x="18939" y="27756"/>
                    <a:pt x="7010" y="27756"/>
                  </a:cubicBezTo>
                  <a:cubicBezTo>
                    <a:pt x="4624" y="27755"/>
                    <a:pt x="2256" y="27360"/>
                    <a:pt x="0" y="26586"/>
                  </a:cubicBezTo>
                  <a:lnTo>
                    <a:pt x="7010" y="6156"/>
                  </a:lnTo>
                  <a:lnTo>
                    <a:pt x="27714" y="-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55" name="Arc 57"/>
            <p:cNvSpPr>
              <a:spLocks/>
            </p:cNvSpPr>
            <p:nvPr/>
          </p:nvSpPr>
          <p:spPr bwMode="auto">
            <a:xfrm>
              <a:off x="4639" y="2427"/>
              <a:ext cx="158" cy="149"/>
            </a:xfrm>
            <a:custGeom>
              <a:avLst/>
              <a:gdLst>
                <a:gd name="T0" fmla="*/ 1 w 28608"/>
                <a:gd name="T1" fmla="*/ 0 h 27758"/>
                <a:gd name="T2" fmla="*/ 0 w 28608"/>
                <a:gd name="T3" fmla="*/ 1 h 27758"/>
                <a:gd name="T4" fmla="*/ 0 w 28608"/>
                <a:gd name="T5" fmla="*/ 0 h 277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08" h="27758" fill="none" extrusionOk="0">
                  <a:moveTo>
                    <a:pt x="27711" y="0"/>
                  </a:moveTo>
                  <a:cubicBezTo>
                    <a:pt x="28306" y="1998"/>
                    <a:pt x="28608" y="4072"/>
                    <a:pt x="28608" y="6158"/>
                  </a:cubicBezTo>
                  <a:cubicBezTo>
                    <a:pt x="28608" y="18087"/>
                    <a:pt x="18937" y="27758"/>
                    <a:pt x="7008" y="27758"/>
                  </a:cubicBezTo>
                  <a:cubicBezTo>
                    <a:pt x="4623" y="27757"/>
                    <a:pt x="2255" y="27363"/>
                    <a:pt x="0" y="26589"/>
                  </a:cubicBezTo>
                </a:path>
                <a:path w="28608" h="27758" stroke="0" extrusionOk="0">
                  <a:moveTo>
                    <a:pt x="27711" y="0"/>
                  </a:moveTo>
                  <a:cubicBezTo>
                    <a:pt x="28306" y="1998"/>
                    <a:pt x="28608" y="4072"/>
                    <a:pt x="28608" y="6158"/>
                  </a:cubicBezTo>
                  <a:cubicBezTo>
                    <a:pt x="28608" y="18087"/>
                    <a:pt x="18937" y="27758"/>
                    <a:pt x="7008" y="27758"/>
                  </a:cubicBezTo>
                  <a:cubicBezTo>
                    <a:pt x="4623" y="27757"/>
                    <a:pt x="2255" y="27363"/>
                    <a:pt x="0" y="26589"/>
                  </a:cubicBezTo>
                  <a:lnTo>
                    <a:pt x="7008" y="6158"/>
                  </a:lnTo>
                  <a:lnTo>
                    <a:pt x="27711" y="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56" name="Arc 58"/>
            <p:cNvSpPr>
              <a:spLocks/>
            </p:cNvSpPr>
            <p:nvPr/>
          </p:nvSpPr>
          <p:spPr bwMode="auto">
            <a:xfrm>
              <a:off x="4084" y="2322"/>
              <a:ext cx="87" cy="144"/>
            </a:xfrm>
            <a:custGeom>
              <a:avLst/>
              <a:gdLst>
                <a:gd name="T0" fmla="*/ 0 w 21600"/>
                <a:gd name="T1" fmla="*/ 1 h 41305"/>
                <a:gd name="T2" fmla="*/ 0 w 21600"/>
                <a:gd name="T3" fmla="*/ 0 h 41305"/>
                <a:gd name="T4" fmla="*/ 0 w 21600"/>
                <a:gd name="T5" fmla="*/ 0 h 413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305" fill="none" extrusionOk="0">
                  <a:moveTo>
                    <a:pt x="12846" y="41305"/>
                  </a:moveTo>
                  <a:cubicBezTo>
                    <a:pt x="5036" y="37842"/>
                    <a:pt x="0" y="30101"/>
                    <a:pt x="0" y="21558"/>
                  </a:cubicBezTo>
                  <a:cubicBezTo>
                    <a:pt x="0" y="10154"/>
                    <a:pt x="8864" y="715"/>
                    <a:pt x="20246" y="0"/>
                  </a:cubicBezTo>
                </a:path>
                <a:path w="21600" h="41305" stroke="0" extrusionOk="0">
                  <a:moveTo>
                    <a:pt x="12846" y="41305"/>
                  </a:moveTo>
                  <a:cubicBezTo>
                    <a:pt x="5036" y="37842"/>
                    <a:pt x="0" y="30101"/>
                    <a:pt x="0" y="21558"/>
                  </a:cubicBezTo>
                  <a:cubicBezTo>
                    <a:pt x="0" y="10154"/>
                    <a:pt x="8864" y="715"/>
                    <a:pt x="20246" y="0"/>
                  </a:cubicBezTo>
                  <a:lnTo>
                    <a:pt x="21600" y="21558"/>
                  </a:lnTo>
                  <a:lnTo>
                    <a:pt x="12846" y="413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57" name="Arc 59"/>
            <p:cNvSpPr>
              <a:spLocks/>
            </p:cNvSpPr>
            <p:nvPr/>
          </p:nvSpPr>
          <p:spPr bwMode="auto">
            <a:xfrm>
              <a:off x="4086" y="2324"/>
              <a:ext cx="85" cy="141"/>
            </a:xfrm>
            <a:custGeom>
              <a:avLst/>
              <a:gdLst>
                <a:gd name="T0" fmla="*/ 0 w 21600"/>
                <a:gd name="T1" fmla="*/ 0 h 41317"/>
                <a:gd name="T2" fmla="*/ 0 w 21600"/>
                <a:gd name="T3" fmla="*/ 0 h 41317"/>
                <a:gd name="T4" fmla="*/ 0 w 21600"/>
                <a:gd name="T5" fmla="*/ 0 h 413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317" fill="none" extrusionOk="0">
                  <a:moveTo>
                    <a:pt x="12873" y="41316"/>
                  </a:moveTo>
                  <a:cubicBezTo>
                    <a:pt x="5048" y="37860"/>
                    <a:pt x="0" y="30112"/>
                    <a:pt x="0" y="21558"/>
                  </a:cubicBezTo>
                  <a:cubicBezTo>
                    <a:pt x="0" y="10152"/>
                    <a:pt x="8867" y="712"/>
                    <a:pt x="20251" y="0"/>
                  </a:cubicBezTo>
                </a:path>
                <a:path w="21600" h="41317" stroke="0" extrusionOk="0">
                  <a:moveTo>
                    <a:pt x="12873" y="41316"/>
                  </a:moveTo>
                  <a:cubicBezTo>
                    <a:pt x="5048" y="37860"/>
                    <a:pt x="0" y="30112"/>
                    <a:pt x="0" y="21558"/>
                  </a:cubicBezTo>
                  <a:cubicBezTo>
                    <a:pt x="0" y="10152"/>
                    <a:pt x="8867" y="712"/>
                    <a:pt x="20251" y="0"/>
                  </a:cubicBezTo>
                  <a:lnTo>
                    <a:pt x="21600" y="21558"/>
                  </a:lnTo>
                  <a:lnTo>
                    <a:pt x="12873" y="41316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58" name="Arc 60"/>
            <p:cNvSpPr>
              <a:spLocks/>
            </p:cNvSpPr>
            <p:nvPr/>
          </p:nvSpPr>
          <p:spPr bwMode="auto">
            <a:xfrm>
              <a:off x="4315" y="2518"/>
              <a:ext cx="328" cy="88"/>
            </a:xfrm>
            <a:custGeom>
              <a:avLst/>
              <a:gdLst>
                <a:gd name="T0" fmla="*/ 3 w 38786"/>
                <a:gd name="T1" fmla="*/ 0 h 21600"/>
                <a:gd name="T2" fmla="*/ 0 w 38786"/>
                <a:gd name="T3" fmla="*/ 0 h 21600"/>
                <a:gd name="T4" fmla="*/ 2 w 3878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86" h="21600" fill="none" extrusionOk="0">
                  <a:moveTo>
                    <a:pt x="38785" y="12450"/>
                  </a:moveTo>
                  <a:cubicBezTo>
                    <a:pt x="34738" y="18187"/>
                    <a:pt x="28155" y="21599"/>
                    <a:pt x="21135" y="21599"/>
                  </a:cubicBezTo>
                  <a:cubicBezTo>
                    <a:pt x="10923" y="21599"/>
                    <a:pt x="2106" y="14448"/>
                    <a:pt x="-1" y="4457"/>
                  </a:cubicBezTo>
                </a:path>
                <a:path w="38786" h="21600" stroke="0" extrusionOk="0">
                  <a:moveTo>
                    <a:pt x="38785" y="12450"/>
                  </a:moveTo>
                  <a:cubicBezTo>
                    <a:pt x="34738" y="18187"/>
                    <a:pt x="28155" y="21599"/>
                    <a:pt x="21135" y="21599"/>
                  </a:cubicBezTo>
                  <a:cubicBezTo>
                    <a:pt x="10923" y="21599"/>
                    <a:pt x="2106" y="14448"/>
                    <a:pt x="-1" y="4457"/>
                  </a:cubicBezTo>
                  <a:lnTo>
                    <a:pt x="21135" y="0"/>
                  </a:lnTo>
                  <a:lnTo>
                    <a:pt x="38785" y="124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59" name="Arc 61"/>
            <p:cNvSpPr>
              <a:spLocks/>
            </p:cNvSpPr>
            <p:nvPr/>
          </p:nvSpPr>
          <p:spPr bwMode="auto">
            <a:xfrm>
              <a:off x="4317" y="2518"/>
              <a:ext cx="323" cy="86"/>
            </a:xfrm>
            <a:custGeom>
              <a:avLst/>
              <a:gdLst>
                <a:gd name="T0" fmla="*/ 3 w 38704"/>
                <a:gd name="T1" fmla="*/ 0 h 21600"/>
                <a:gd name="T2" fmla="*/ 0 w 38704"/>
                <a:gd name="T3" fmla="*/ 0 h 21600"/>
                <a:gd name="T4" fmla="*/ 1 w 3870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04" h="21600" fill="none" extrusionOk="0">
                  <a:moveTo>
                    <a:pt x="38704" y="12550"/>
                  </a:moveTo>
                  <a:cubicBezTo>
                    <a:pt x="34649" y="18229"/>
                    <a:pt x="28101" y="21599"/>
                    <a:pt x="21124" y="21599"/>
                  </a:cubicBezTo>
                  <a:cubicBezTo>
                    <a:pt x="10932" y="21599"/>
                    <a:pt x="2127" y="14476"/>
                    <a:pt x="-1" y="4509"/>
                  </a:cubicBezTo>
                </a:path>
                <a:path w="38704" h="21600" stroke="0" extrusionOk="0">
                  <a:moveTo>
                    <a:pt x="38704" y="12550"/>
                  </a:moveTo>
                  <a:cubicBezTo>
                    <a:pt x="34649" y="18229"/>
                    <a:pt x="28101" y="21599"/>
                    <a:pt x="21124" y="21599"/>
                  </a:cubicBezTo>
                  <a:cubicBezTo>
                    <a:pt x="10932" y="21599"/>
                    <a:pt x="2127" y="14476"/>
                    <a:pt x="-1" y="4509"/>
                  </a:cubicBezTo>
                  <a:lnTo>
                    <a:pt x="21124" y="0"/>
                  </a:lnTo>
                  <a:lnTo>
                    <a:pt x="38704" y="1255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38974" name="Text Box 62"/>
          <p:cNvSpPr txBox="1">
            <a:spLocks noChangeArrowheads="1"/>
          </p:cNvSpPr>
          <p:nvPr/>
        </p:nvSpPr>
        <p:spPr bwMode="auto">
          <a:xfrm>
            <a:off x="5053013" y="2519362"/>
            <a:ext cx="495328" cy="2630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>
                <a:solidFill>
                  <a:srgbClr val="FF3300"/>
                </a:solidFill>
              </a:rPr>
              <a:t>AS 2</a:t>
            </a:r>
          </a:p>
        </p:txBody>
      </p:sp>
      <p:grpSp>
        <p:nvGrpSpPr>
          <p:cNvPr id="105482" name="Group 63"/>
          <p:cNvGrpSpPr>
            <a:grpSpLocks/>
          </p:cNvGrpSpPr>
          <p:nvPr/>
        </p:nvGrpSpPr>
        <p:grpSpPr bwMode="auto">
          <a:xfrm>
            <a:off x="6172200" y="2343150"/>
            <a:ext cx="971550" cy="614363"/>
            <a:chOff x="4084" y="2164"/>
            <a:chExt cx="736" cy="442"/>
          </a:xfrm>
        </p:grpSpPr>
        <p:grpSp>
          <p:nvGrpSpPr>
            <p:cNvPr id="105517" name="Group 64"/>
            <p:cNvGrpSpPr>
              <a:grpSpLocks/>
            </p:cNvGrpSpPr>
            <p:nvPr/>
          </p:nvGrpSpPr>
          <p:grpSpPr bwMode="auto">
            <a:xfrm>
              <a:off x="4084" y="2165"/>
              <a:ext cx="735" cy="440"/>
              <a:chOff x="4084" y="2165"/>
              <a:chExt cx="735" cy="440"/>
            </a:xfrm>
          </p:grpSpPr>
          <p:sp>
            <p:nvSpPr>
              <p:cNvPr id="105534" name="Oval 65"/>
              <p:cNvSpPr>
                <a:spLocks noChangeArrowheads="1"/>
              </p:cNvSpPr>
              <p:nvPr/>
            </p:nvSpPr>
            <p:spPr bwMode="auto">
              <a:xfrm>
                <a:off x="4335" y="2165"/>
                <a:ext cx="320" cy="1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35" name="Oval 66"/>
              <p:cNvSpPr>
                <a:spLocks noChangeArrowheads="1"/>
              </p:cNvSpPr>
              <p:nvPr/>
            </p:nvSpPr>
            <p:spPr bwMode="auto">
              <a:xfrm>
                <a:off x="4158" y="2213"/>
                <a:ext cx="246" cy="1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36" name="Oval 67"/>
              <p:cNvSpPr>
                <a:spLocks noChangeArrowheads="1"/>
              </p:cNvSpPr>
              <p:nvPr/>
            </p:nvSpPr>
            <p:spPr bwMode="auto">
              <a:xfrm>
                <a:off x="4084" y="2322"/>
                <a:ext cx="165" cy="1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37" name="Oval 68"/>
              <p:cNvSpPr>
                <a:spLocks noChangeArrowheads="1"/>
              </p:cNvSpPr>
              <p:nvPr/>
            </p:nvSpPr>
            <p:spPr bwMode="auto">
              <a:xfrm>
                <a:off x="4133" y="2388"/>
                <a:ext cx="250" cy="1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38" name="Oval 69"/>
              <p:cNvSpPr>
                <a:spLocks noChangeArrowheads="1"/>
              </p:cNvSpPr>
              <p:nvPr/>
            </p:nvSpPr>
            <p:spPr bwMode="auto">
              <a:xfrm>
                <a:off x="4310" y="2414"/>
                <a:ext cx="372" cy="1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39" name="Oval 70"/>
              <p:cNvSpPr>
                <a:spLocks noChangeArrowheads="1"/>
              </p:cNvSpPr>
              <p:nvPr/>
            </p:nvSpPr>
            <p:spPr bwMode="auto">
              <a:xfrm>
                <a:off x="4546" y="2218"/>
                <a:ext cx="239" cy="1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40" name="Oval 71"/>
              <p:cNvSpPr>
                <a:spLocks noChangeArrowheads="1"/>
              </p:cNvSpPr>
              <p:nvPr/>
            </p:nvSpPr>
            <p:spPr bwMode="auto">
              <a:xfrm>
                <a:off x="4582" y="2310"/>
                <a:ext cx="237" cy="1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41" name="Oval 72"/>
              <p:cNvSpPr>
                <a:spLocks noChangeArrowheads="1"/>
              </p:cNvSpPr>
              <p:nvPr/>
            </p:nvSpPr>
            <p:spPr bwMode="auto">
              <a:xfrm>
                <a:off x="4561" y="2340"/>
                <a:ext cx="235" cy="2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42" name="Oval 73"/>
              <p:cNvSpPr>
                <a:spLocks noChangeArrowheads="1"/>
              </p:cNvSpPr>
              <p:nvPr/>
            </p:nvSpPr>
            <p:spPr bwMode="auto">
              <a:xfrm>
                <a:off x="4217" y="2269"/>
                <a:ext cx="477" cy="2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05518" name="Arc 74"/>
            <p:cNvSpPr>
              <a:spLocks/>
            </p:cNvSpPr>
            <p:nvPr/>
          </p:nvSpPr>
          <p:spPr bwMode="auto">
            <a:xfrm>
              <a:off x="4344" y="2164"/>
              <a:ext cx="302" cy="92"/>
            </a:xfrm>
            <a:custGeom>
              <a:avLst/>
              <a:gdLst>
                <a:gd name="T0" fmla="*/ 0 w 40449"/>
                <a:gd name="T1" fmla="*/ 0 h 21600"/>
                <a:gd name="T2" fmla="*/ 2 w 40449"/>
                <a:gd name="T3" fmla="*/ 0 h 21600"/>
                <a:gd name="T4" fmla="*/ 1 w 404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49" h="21600" fill="none" extrusionOk="0">
                  <a:moveTo>
                    <a:pt x="0" y="14717"/>
                  </a:moveTo>
                  <a:cubicBezTo>
                    <a:pt x="2956" y="5923"/>
                    <a:pt x="11197" y="-1"/>
                    <a:pt x="20474" y="-1"/>
                  </a:cubicBezTo>
                  <a:cubicBezTo>
                    <a:pt x="29228" y="-1"/>
                    <a:pt x="37117" y="5284"/>
                    <a:pt x="40449" y="13380"/>
                  </a:cubicBezTo>
                </a:path>
                <a:path w="40449" h="21600" stroke="0" extrusionOk="0">
                  <a:moveTo>
                    <a:pt x="0" y="14717"/>
                  </a:moveTo>
                  <a:cubicBezTo>
                    <a:pt x="2956" y="5923"/>
                    <a:pt x="11197" y="-1"/>
                    <a:pt x="20474" y="-1"/>
                  </a:cubicBezTo>
                  <a:cubicBezTo>
                    <a:pt x="29228" y="-1"/>
                    <a:pt x="37117" y="5284"/>
                    <a:pt x="40449" y="13380"/>
                  </a:cubicBezTo>
                  <a:lnTo>
                    <a:pt x="20474" y="21600"/>
                  </a:lnTo>
                  <a:lnTo>
                    <a:pt x="0" y="147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19" name="Arc 75"/>
            <p:cNvSpPr>
              <a:spLocks/>
            </p:cNvSpPr>
            <p:nvPr/>
          </p:nvSpPr>
          <p:spPr bwMode="auto">
            <a:xfrm>
              <a:off x="4346" y="2166"/>
              <a:ext cx="298" cy="90"/>
            </a:xfrm>
            <a:custGeom>
              <a:avLst/>
              <a:gdLst>
                <a:gd name="T0" fmla="*/ 0 w 40401"/>
                <a:gd name="T1" fmla="*/ 0 h 21600"/>
                <a:gd name="T2" fmla="*/ 2 w 40401"/>
                <a:gd name="T3" fmla="*/ 0 h 21600"/>
                <a:gd name="T4" fmla="*/ 1 w 4040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01" h="21600" fill="none" extrusionOk="0">
                  <a:moveTo>
                    <a:pt x="0" y="14657"/>
                  </a:moveTo>
                  <a:cubicBezTo>
                    <a:pt x="2974" y="5894"/>
                    <a:pt x="11200" y="-1"/>
                    <a:pt x="20454" y="-1"/>
                  </a:cubicBezTo>
                  <a:cubicBezTo>
                    <a:pt x="29182" y="-1"/>
                    <a:pt x="37052" y="5252"/>
                    <a:pt x="40401" y="13312"/>
                  </a:cubicBezTo>
                </a:path>
                <a:path w="40401" h="21600" stroke="0" extrusionOk="0">
                  <a:moveTo>
                    <a:pt x="0" y="14657"/>
                  </a:moveTo>
                  <a:cubicBezTo>
                    <a:pt x="2974" y="5894"/>
                    <a:pt x="11200" y="-1"/>
                    <a:pt x="20454" y="-1"/>
                  </a:cubicBezTo>
                  <a:cubicBezTo>
                    <a:pt x="29182" y="-1"/>
                    <a:pt x="37052" y="5252"/>
                    <a:pt x="40401" y="13312"/>
                  </a:cubicBezTo>
                  <a:lnTo>
                    <a:pt x="20454" y="21600"/>
                  </a:lnTo>
                  <a:lnTo>
                    <a:pt x="0" y="14657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20" name="Arc 76"/>
            <p:cNvSpPr>
              <a:spLocks/>
            </p:cNvSpPr>
            <p:nvPr/>
          </p:nvSpPr>
          <p:spPr bwMode="auto">
            <a:xfrm>
              <a:off x="4158" y="2211"/>
              <a:ext cx="190" cy="111"/>
            </a:xfrm>
            <a:custGeom>
              <a:avLst/>
              <a:gdLst>
                <a:gd name="T0" fmla="*/ 0 w 33064"/>
                <a:gd name="T1" fmla="*/ 0 h 26178"/>
                <a:gd name="T2" fmla="*/ 1 w 33064"/>
                <a:gd name="T3" fmla="*/ 0 h 26178"/>
                <a:gd name="T4" fmla="*/ 1 w 33064"/>
                <a:gd name="T5" fmla="*/ 0 h 261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64" h="26178" fill="none" extrusionOk="0">
                  <a:moveTo>
                    <a:pt x="490" y="26178"/>
                  </a:moveTo>
                  <a:cubicBezTo>
                    <a:pt x="164" y="24673"/>
                    <a:pt x="0" y="231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54" y="0"/>
                    <a:pt x="29627" y="1141"/>
                    <a:pt x="33063" y="3293"/>
                  </a:cubicBezTo>
                </a:path>
                <a:path w="33064" h="26178" stroke="0" extrusionOk="0">
                  <a:moveTo>
                    <a:pt x="490" y="26178"/>
                  </a:moveTo>
                  <a:cubicBezTo>
                    <a:pt x="164" y="24673"/>
                    <a:pt x="0" y="231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54" y="0"/>
                    <a:pt x="29627" y="1141"/>
                    <a:pt x="33063" y="3293"/>
                  </a:cubicBezTo>
                  <a:lnTo>
                    <a:pt x="21600" y="21600"/>
                  </a:lnTo>
                  <a:lnTo>
                    <a:pt x="490" y="26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21" name="Arc 77"/>
            <p:cNvSpPr>
              <a:spLocks/>
            </p:cNvSpPr>
            <p:nvPr/>
          </p:nvSpPr>
          <p:spPr bwMode="auto">
            <a:xfrm>
              <a:off x="4160" y="2213"/>
              <a:ext cx="186" cy="109"/>
            </a:xfrm>
            <a:custGeom>
              <a:avLst/>
              <a:gdLst>
                <a:gd name="T0" fmla="*/ 0 w 33017"/>
                <a:gd name="T1" fmla="*/ 0 h 26203"/>
                <a:gd name="T2" fmla="*/ 1 w 33017"/>
                <a:gd name="T3" fmla="*/ 0 h 26203"/>
                <a:gd name="T4" fmla="*/ 1 w 33017"/>
                <a:gd name="T5" fmla="*/ 0 h 262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17" h="26203" fill="none" extrusionOk="0">
                  <a:moveTo>
                    <a:pt x="496" y="26202"/>
                  </a:moveTo>
                  <a:cubicBezTo>
                    <a:pt x="166" y="24690"/>
                    <a:pt x="0" y="231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5" y="0"/>
                    <a:pt x="29591" y="1130"/>
                    <a:pt x="33017" y="3263"/>
                  </a:cubicBezTo>
                </a:path>
                <a:path w="33017" h="26203" stroke="0" extrusionOk="0">
                  <a:moveTo>
                    <a:pt x="496" y="26202"/>
                  </a:moveTo>
                  <a:cubicBezTo>
                    <a:pt x="166" y="24690"/>
                    <a:pt x="0" y="231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5" y="0"/>
                    <a:pt x="29591" y="1130"/>
                    <a:pt x="33017" y="3263"/>
                  </a:cubicBezTo>
                  <a:lnTo>
                    <a:pt x="21600" y="21600"/>
                  </a:lnTo>
                  <a:lnTo>
                    <a:pt x="496" y="26202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22" name="Arc 78"/>
            <p:cNvSpPr>
              <a:spLocks/>
            </p:cNvSpPr>
            <p:nvPr/>
          </p:nvSpPr>
          <p:spPr bwMode="auto">
            <a:xfrm>
              <a:off x="4132" y="2463"/>
              <a:ext cx="190" cy="87"/>
            </a:xfrm>
            <a:custGeom>
              <a:avLst/>
              <a:gdLst>
                <a:gd name="T0" fmla="*/ 1 w 32107"/>
                <a:gd name="T1" fmla="*/ 0 h 22545"/>
                <a:gd name="T2" fmla="*/ 0 w 32107"/>
                <a:gd name="T3" fmla="*/ 0 h 22545"/>
                <a:gd name="T4" fmla="*/ 1 w 32107"/>
                <a:gd name="T5" fmla="*/ 0 h 225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107" h="22545" fill="none" extrusionOk="0">
                  <a:moveTo>
                    <a:pt x="32107" y="19817"/>
                  </a:moveTo>
                  <a:cubicBezTo>
                    <a:pt x="28894" y="21606"/>
                    <a:pt x="25277" y="22544"/>
                    <a:pt x="21600" y="22544"/>
                  </a:cubicBezTo>
                  <a:cubicBezTo>
                    <a:pt x="9670" y="22545"/>
                    <a:pt x="0" y="12874"/>
                    <a:pt x="0" y="945"/>
                  </a:cubicBezTo>
                  <a:cubicBezTo>
                    <a:pt x="0" y="629"/>
                    <a:pt x="6" y="314"/>
                    <a:pt x="20" y="-1"/>
                  </a:cubicBezTo>
                </a:path>
                <a:path w="32107" h="22545" stroke="0" extrusionOk="0">
                  <a:moveTo>
                    <a:pt x="32107" y="19817"/>
                  </a:moveTo>
                  <a:cubicBezTo>
                    <a:pt x="28894" y="21606"/>
                    <a:pt x="25277" y="22544"/>
                    <a:pt x="21600" y="22544"/>
                  </a:cubicBezTo>
                  <a:cubicBezTo>
                    <a:pt x="9670" y="22545"/>
                    <a:pt x="0" y="12874"/>
                    <a:pt x="0" y="945"/>
                  </a:cubicBezTo>
                  <a:cubicBezTo>
                    <a:pt x="0" y="629"/>
                    <a:pt x="6" y="314"/>
                    <a:pt x="20" y="-1"/>
                  </a:cubicBezTo>
                  <a:lnTo>
                    <a:pt x="21600" y="945"/>
                  </a:lnTo>
                  <a:lnTo>
                    <a:pt x="32107" y="198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23" name="Arc 79"/>
            <p:cNvSpPr>
              <a:spLocks/>
            </p:cNvSpPr>
            <p:nvPr/>
          </p:nvSpPr>
          <p:spPr bwMode="auto">
            <a:xfrm>
              <a:off x="4134" y="2463"/>
              <a:ext cx="187" cy="85"/>
            </a:xfrm>
            <a:custGeom>
              <a:avLst/>
              <a:gdLst>
                <a:gd name="T0" fmla="*/ 1 w 32038"/>
                <a:gd name="T1" fmla="*/ 0 h 22554"/>
                <a:gd name="T2" fmla="*/ 0 w 32038"/>
                <a:gd name="T3" fmla="*/ 0 h 22554"/>
                <a:gd name="T4" fmla="*/ 1 w 32038"/>
                <a:gd name="T5" fmla="*/ 0 h 225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038" h="22554" fill="none" extrusionOk="0">
                  <a:moveTo>
                    <a:pt x="32037" y="19864"/>
                  </a:moveTo>
                  <a:cubicBezTo>
                    <a:pt x="28841" y="21628"/>
                    <a:pt x="25250" y="22553"/>
                    <a:pt x="21600" y="22553"/>
                  </a:cubicBezTo>
                  <a:cubicBezTo>
                    <a:pt x="9670" y="22554"/>
                    <a:pt x="0" y="12883"/>
                    <a:pt x="0" y="954"/>
                  </a:cubicBezTo>
                  <a:cubicBezTo>
                    <a:pt x="0" y="635"/>
                    <a:pt x="7" y="317"/>
                    <a:pt x="21" y="0"/>
                  </a:cubicBezTo>
                </a:path>
                <a:path w="32038" h="22554" stroke="0" extrusionOk="0">
                  <a:moveTo>
                    <a:pt x="32037" y="19864"/>
                  </a:moveTo>
                  <a:cubicBezTo>
                    <a:pt x="28841" y="21628"/>
                    <a:pt x="25250" y="22553"/>
                    <a:pt x="21600" y="22553"/>
                  </a:cubicBezTo>
                  <a:cubicBezTo>
                    <a:pt x="9670" y="22554"/>
                    <a:pt x="0" y="12883"/>
                    <a:pt x="0" y="954"/>
                  </a:cubicBezTo>
                  <a:cubicBezTo>
                    <a:pt x="0" y="635"/>
                    <a:pt x="7" y="317"/>
                    <a:pt x="21" y="0"/>
                  </a:cubicBezTo>
                  <a:lnTo>
                    <a:pt x="21600" y="954"/>
                  </a:lnTo>
                  <a:lnTo>
                    <a:pt x="32037" y="1986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24" name="Arc 80"/>
            <p:cNvSpPr>
              <a:spLocks/>
            </p:cNvSpPr>
            <p:nvPr/>
          </p:nvSpPr>
          <p:spPr bwMode="auto">
            <a:xfrm>
              <a:off x="4644" y="2216"/>
              <a:ext cx="144" cy="107"/>
            </a:xfrm>
            <a:custGeom>
              <a:avLst/>
              <a:gdLst>
                <a:gd name="T0" fmla="*/ 0 w 26021"/>
                <a:gd name="T1" fmla="*/ 0 h 32375"/>
                <a:gd name="T2" fmla="*/ 1 w 26021"/>
                <a:gd name="T3" fmla="*/ 0 h 32375"/>
                <a:gd name="T4" fmla="*/ 0 w 26021"/>
                <a:gd name="T5" fmla="*/ 0 h 323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021" h="32375" fill="none" extrusionOk="0">
                  <a:moveTo>
                    <a:pt x="0" y="457"/>
                  </a:moveTo>
                  <a:cubicBezTo>
                    <a:pt x="1454" y="153"/>
                    <a:pt x="2935" y="-1"/>
                    <a:pt x="4421" y="-1"/>
                  </a:cubicBezTo>
                  <a:cubicBezTo>
                    <a:pt x="16350" y="0"/>
                    <a:pt x="26021" y="9670"/>
                    <a:pt x="26021" y="21600"/>
                  </a:cubicBezTo>
                  <a:cubicBezTo>
                    <a:pt x="26021" y="25381"/>
                    <a:pt x="25028" y="29097"/>
                    <a:pt x="23141" y="32374"/>
                  </a:cubicBezTo>
                </a:path>
                <a:path w="26021" h="32375" stroke="0" extrusionOk="0">
                  <a:moveTo>
                    <a:pt x="0" y="457"/>
                  </a:moveTo>
                  <a:cubicBezTo>
                    <a:pt x="1454" y="153"/>
                    <a:pt x="2935" y="-1"/>
                    <a:pt x="4421" y="-1"/>
                  </a:cubicBezTo>
                  <a:cubicBezTo>
                    <a:pt x="16350" y="0"/>
                    <a:pt x="26021" y="9670"/>
                    <a:pt x="26021" y="21600"/>
                  </a:cubicBezTo>
                  <a:cubicBezTo>
                    <a:pt x="26021" y="25381"/>
                    <a:pt x="25028" y="29097"/>
                    <a:pt x="23141" y="32374"/>
                  </a:cubicBezTo>
                  <a:lnTo>
                    <a:pt x="4421" y="21600"/>
                  </a:lnTo>
                  <a:lnTo>
                    <a:pt x="0" y="4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25" name="Arc 81"/>
            <p:cNvSpPr>
              <a:spLocks/>
            </p:cNvSpPr>
            <p:nvPr/>
          </p:nvSpPr>
          <p:spPr bwMode="auto">
            <a:xfrm>
              <a:off x="4644" y="2218"/>
              <a:ext cx="141" cy="104"/>
            </a:xfrm>
            <a:custGeom>
              <a:avLst/>
              <a:gdLst>
                <a:gd name="T0" fmla="*/ 0 w 25973"/>
                <a:gd name="T1" fmla="*/ 0 h 32468"/>
                <a:gd name="T2" fmla="*/ 1 w 25973"/>
                <a:gd name="T3" fmla="*/ 0 h 32468"/>
                <a:gd name="T4" fmla="*/ 0 w 25973"/>
                <a:gd name="T5" fmla="*/ 0 h 32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73" h="32468" fill="none" extrusionOk="0">
                  <a:moveTo>
                    <a:pt x="0" y="447"/>
                  </a:moveTo>
                  <a:cubicBezTo>
                    <a:pt x="1438" y="149"/>
                    <a:pt x="2903" y="-1"/>
                    <a:pt x="4373" y="-1"/>
                  </a:cubicBezTo>
                  <a:cubicBezTo>
                    <a:pt x="16302" y="0"/>
                    <a:pt x="25973" y="9670"/>
                    <a:pt x="25973" y="21600"/>
                  </a:cubicBezTo>
                  <a:cubicBezTo>
                    <a:pt x="25973" y="25418"/>
                    <a:pt x="24960" y="29168"/>
                    <a:pt x="23039" y="32467"/>
                  </a:cubicBezTo>
                </a:path>
                <a:path w="25973" h="32468" stroke="0" extrusionOk="0">
                  <a:moveTo>
                    <a:pt x="0" y="447"/>
                  </a:moveTo>
                  <a:cubicBezTo>
                    <a:pt x="1438" y="149"/>
                    <a:pt x="2903" y="-1"/>
                    <a:pt x="4373" y="-1"/>
                  </a:cubicBezTo>
                  <a:cubicBezTo>
                    <a:pt x="16302" y="0"/>
                    <a:pt x="25973" y="9670"/>
                    <a:pt x="25973" y="21600"/>
                  </a:cubicBezTo>
                  <a:cubicBezTo>
                    <a:pt x="25973" y="25418"/>
                    <a:pt x="24960" y="29168"/>
                    <a:pt x="23039" y="32467"/>
                  </a:cubicBezTo>
                  <a:lnTo>
                    <a:pt x="4373" y="21600"/>
                  </a:lnTo>
                  <a:lnTo>
                    <a:pt x="0" y="447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26" name="Arc 82"/>
            <p:cNvSpPr>
              <a:spLocks/>
            </p:cNvSpPr>
            <p:nvPr/>
          </p:nvSpPr>
          <p:spPr bwMode="auto">
            <a:xfrm>
              <a:off x="4683" y="2323"/>
              <a:ext cx="137" cy="106"/>
            </a:xfrm>
            <a:custGeom>
              <a:avLst/>
              <a:gdLst>
                <a:gd name="T0" fmla="*/ 1 w 21600"/>
                <a:gd name="T1" fmla="*/ 0 h 29411"/>
                <a:gd name="T2" fmla="*/ 1 w 21600"/>
                <a:gd name="T3" fmla="*/ 0 h 29411"/>
                <a:gd name="T4" fmla="*/ 0 w 21600"/>
                <a:gd name="T5" fmla="*/ 0 h 294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411" fill="none" extrusionOk="0">
                  <a:moveTo>
                    <a:pt x="13545" y="-1"/>
                  </a:moveTo>
                  <a:cubicBezTo>
                    <a:pt x="18638" y="4099"/>
                    <a:pt x="21600" y="10286"/>
                    <a:pt x="21600" y="16825"/>
                  </a:cubicBezTo>
                  <a:cubicBezTo>
                    <a:pt x="21600" y="21340"/>
                    <a:pt x="20185" y="25741"/>
                    <a:pt x="17554" y="29411"/>
                  </a:cubicBezTo>
                </a:path>
                <a:path w="21600" h="29411" stroke="0" extrusionOk="0">
                  <a:moveTo>
                    <a:pt x="13545" y="-1"/>
                  </a:moveTo>
                  <a:cubicBezTo>
                    <a:pt x="18638" y="4099"/>
                    <a:pt x="21600" y="10286"/>
                    <a:pt x="21600" y="16825"/>
                  </a:cubicBezTo>
                  <a:cubicBezTo>
                    <a:pt x="21600" y="21340"/>
                    <a:pt x="20185" y="25741"/>
                    <a:pt x="17554" y="29411"/>
                  </a:cubicBezTo>
                  <a:lnTo>
                    <a:pt x="0" y="16825"/>
                  </a:lnTo>
                  <a:lnTo>
                    <a:pt x="13545" y="-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27" name="Arc 83"/>
            <p:cNvSpPr>
              <a:spLocks/>
            </p:cNvSpPr>
            <p:nvPr/>
          </p:nvSpPr>
          <p:spPr bwMode="auto">
            <a:xfrm>
              <a:off x="4683" y="2324"/>
              <a:ext cx="135" cy="103"/>
            </a:xfrm>
            <a:custGeom>
              <a:avLst/>
              <a:gdLst>
                <a:gd name="T0" fmla="*/ 1 w 21600"/>
                <a:gd name="T1" fmla="*/ 0 h 29582"/>
                <a:gd name="T2" fmla="*/ 1 w 21600"/>
                <a:gd name="T3" fmla="*/ 0 h 29582"/>
                <a:gd name="T4" fmla="*/ 0 w 21600"/>
                <a:gd name="T5" fmla="*/ 0 h 295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582" fill="none" extrusionOk="0">
                  <a:moveTo>
                    <a:pt x="13450" y="0"/>
                  </a:moveTo>
                  <a:cubicBezTo>
                    <a:pt x="18599" y="4098"/>
                    <a:pt x="21600" y="10320"/>
                    <a:pt x="21600" y="16901"/>
                  </a:cubicBezTo>
                  <a:cubicBezTo>
                    <a:pt x="21600" y="21456"/>
                    <a:pt x="20160" y="25894"/>
                    <a:pt x="17485" y="29581"/>
                  </a:cubicBezTo>
                </a:path>
                <a:path w="21600" h="29582" stroke="0" extrusionOk="0">
                  <a:moveTo>
                    <a:pt x="13450" y="0"/>
                  </a:moveTo>
                  <a:cubicBezTo>
                    <a:pt x="18599" y="4098"/>
                    <a:pt x="21600" y="10320"/>
                    <a:pt x="21600" y="16901"/>
                  </a:cubicBezTo>
                  <a:cubicBezTo>
                    <a:pt x="21600" y="21456"/>
                    <a:pt x="20160" y="25894"/>
                    <a:pt x="17485" y="29581"/>
                  </a:cubicBezTo>
                  <a:lnTo>
                    <a:pt x="0" y="16901"/>
                  </a:lnTo>
                  <a:lnTo>
                    <a:pt x="13450" y="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28" name="Arc 84"/>
            <p:cNvSpPr>
              <a:spLocks/>
            </p:cNvSpPr>
            <p:nvPr/>
          </p:nvSpPr>
          <p:spPr bwMode="auto">
            <a:xfrm>
              <a:off x="4639" y="2426"/>
              <a:ext cx="160" cy="152"/>
            </a:xfrm>
            <a:custGeom>
              <a:avLst/>
              <a:gdLst>
                <a:gd name="T0" fmla="*/ 1 w 28610"/>
                <a:gd name="T1" fmla="*/ 0 h 27756"/>
                <a:gd name="T2" fmla="*/ 0 w 28610"/>
                <a:gd name="T3" fmla="*/ 1 h 27756"/>
                <a:gd name="T4" fmla="*/ 0 w 28610"/>
                <a:gd name="T5" fmla="*/ 0 h 27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10" h="27756" fill="none" extrusionOk="0">
                  <a:moveTo>
                    <a:pt x="27714" y="-1"/>
                  </a:moveTo>
                  <a:cubicBezTo>
                    <a:pt x="28308" y="1997"/>
                    <a:pt x="28610" y="4071"/>
                    <a:pt x="28610" y="6156"/>
                  </a:cubicBezTo>
                  <a:cubicBezTo>
                    <a:pt x="28610" y="18085"/>
                    <a:pt x="18939" y="27756"/>
                    <a:pt x="7010" y="27756"/>
                  </a:cubicBezTo>
                  <a:cubicBezTo>
                    <a:pt x="4624" y="27755"/>
                    <a:pt x="2256" y="27360"/>
                    <a:pt x="0" y="26586"/>
                  </a:cubicBezTo>
                </a:path>
                <a:path w="28610" h="27756" stroke="0" extrusionOk="0">
                  <a:moveTo>
                    <a:pt x="27714" y="-1"/>
                  </a:moveTo>
                  <a:cubicBezTo>
                    <a:pt x="28308" y="1997"/>
                    <a:pt x="28610" y="4071"/>
                    <a:pt x="28610" y="6156"/>
                  </a:cubicBezTo>
                  <a:cubicBezTo>
                    <a:pt x="28610" y="18085"/>
                    <a:pt x="18939" y="27756"/>
                    <a:pt x="7010" y="27756"/>
                  </a:cubicBezTo>
                  <a:cubicBezTo>
                    <a:pt x="4624" y="27755"/>
                    <a:pt x="2256" y="27360"/>
                    <a:pt x="0" y="26586"/>
                  </a:cubicBezTo>
                  <a:lnTo>
                    <a:pt x="7010" y="6156"/>
                  </a:lnTo>
                  <a:lnTo>
                    <a:pt x="27714" y="-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29" name="Arc 85"/>
            <p:cNvSpPr>
              <a:spLocks/>
            </p:cNvSpPr>
            <p:nvPr/>
          </p:nvSpPr>
          <p:spPr bwMode="auto">
            <a:xfrm>
              <a:off x="4639" y="2427"/>
              <a:ext cx="158" cy="149"/>
            </a:xfrm>
            <a:custGeom>
              <a:avLst/>
              <a:gdLst>
                <a:gd name="T0" fmla="*/ 1 w 28608"/>
                <a:gd name="T1" fmla="*/ 0 h 27758"/>
                <a:gd name="T2" fmla="*/ 0 w 28608"/>
                <a:gd name="T3" fmla="*/ 1 h 27758"/>
                <a:gd name="T4" fmla="*/ 0 w 28608"/>
                <a:gd name="T5" fmla="*/ 0 h 277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08" h="27758" fill="none" extrusionOk="0">
                  <a:moveTo>
                    <a:pt x="27711" y="0"/>
                  </a:moveTo>
                  <a:cubicBezTo>
                    <a:pt x="28306" y="1998"/>
                    <a:pt x="28608" y="4072"/>
                    <a:pt x="28608" y="6158"/>
                  </a:cubicBezTo>
                  <a:cubicBezTo>
                    <a:pt x="28608" y="18087"/>
                    <a:pt x="18937" y="27758"/>
                    <a:pt x="7008" y="27758"/>
                  </a:cubicBezTo>
                  <a:cubicBezTo>
                    <a:pt x="4623" y="27757"/>
                    <a:pt x="2255" y="27363"/>
                    <a:pt x="0" y="26589"/>
                  </a:cubicBezTo>
                </a:path>
                <a:path w="28608" h="27758" stroke="0" extrusionOk="0">
                  <a:moveTo>
                    <a:pt x="27711" y="0"/>
                  </a:moveTo>
                  <a:cubicBezTo>
                    <a:pt x="28306" y="1998"/>
                    <a:pt x="28608" y="4072"/>
                    <a:pt x="28608" y="6158"/>
                  </a:cubicBezTo>
                  <a:cubicBezTo>
                    <a:pt x="28608" y="18087"/>
                    <a:pt x="18937" y="27758"/>
                    <a:pt x="7008" y="27758"/>
                  </a:cubicBezTo>
                  <a:cubicBezTo>
                    <a:pt x="4623" y="27757"/>
                    <a:pt x="2255" y="27363"/>
                    <a:pt x="0" y="26589"/>
                  </a:cubicBezTo>
                  <a:lnTo>
                    <a:pt x="7008" y="6158"/>
                  </a:lnTo>
                  <a:lnTo>
                    <a:pt x="27711" y="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30" name="Arc 86"/>
            <p:cNvSpPr>
              <a:spLocks/>
            </p:cNvSpPr>
            <p:nvPr/>
          </p:nvSpPr>
          <p:spPr bwMode="auto">
            <a:xfrm>
              <a:off x="4084" y="2322"/>
              <a:ext cx="87" cy="144"/>
            </a:xfrm>
            <a:custGeom>
              <a:avLst/>
              <a:gdLst>
                <a:gd name="T0" fmla="*/ 0 w 21600"/>
                <a:gd name="T1" fmla="*/ 1 h 41305"/>
                <a:gd name="T2" fmla="*/ 0 w 21600"/>
                <a:gd name="T3" fmla="*/ 0 h 41305"/>
                <a:gd name="T4" fmla="*/ 0 w 21600"/>
                <a:gd name="T5" fmla="*/ 0 h 413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305" fill="none" extrusionOk="0">
                  <a:moveTo>
                    <a:pt x="12846" y="41305"/>
                  </a:moveTo>
                  <a:cubicBezTo>
                    <a:pt x="5036" y="37842"/>
                    <a:pt x="0" y="30101"/>
                    <a:pt x="0" y="21558"/>
                  </a:cubicBezTo>
                  <a:cubicBezTo>
                    <a:pt x="0" y="10154"/>
                    <a:pt x="8864" y="715"/>
                    <a:pt x="20246" y="0"/>
                  </a:cubicBezTo>
                </a:path>
                <a:path w="21600" h="41305" stroke="0" extrusionOk="0">
                  <a:moveTo>
                    <a:pt x="12846" y="41305"/>
                  </a:moveTo>
                  <a:cubicBezTo>
                    <a:pt x="5036" y="37842"/>
                    <a:pt x="0" y="30101"/>
                    <a:pt x="0" y="21558"/>
                  </a:cubicBezTo>
                  <a:cubicBezTo>
                    <a:pt x="0" y="10154"/>
                    <a:pt x="8864" y="715"/>
                    <a:pt x="20246" y="0"/>
                  </a:cubicBezTo>
                  <a:lnTo>
                    <a:pt x="21600" y="21558"/>
                  </a:lnTo>
                  <a:lnTo>
                    <a:pt x="12846" y="413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31" name="Arc 87"/>
            <p:cNvSpPr>
              <a:spLocks/>
            </p:cNvSpPr>
            <p:nvPr/>
          </p:nvSpPr>
          <p:spPr bwMode="auto">
            <a:xfrm>
              <a:off x="4086" y="2324"/>
              <a:ext cx="85" cy="141"/>
            </a:xfrm>
            <a:custGeom>
              <a:avLst/>
              <a:gdLst>
                <a:gd name="T0" fmla="*/ 0 w 21600"/>
                <a:gd name="T1" fmla="*/ 0 h 41317"/>
                <a:gd name="T2" fmla="*/ 0 w 21600"/>
                <a:gd name="T3" fmla="*/ 0 h 41317"/>
                <a:gd name="T4" fmla="*/ 0 w 21600"/>
                <a:gd name="T5" fmla="*/ 0 h 413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317" fill="none" extrusionOk="0">
                  <a:moveTo>
                    <a:pt x="12873" y="41316"/>
                  </a:moveTo>
                  <a:cubicBezTo>
                    <a:pt x="5048" y="37860"/>
                    <a:pt x="0" y="30112"/>
                    <a:pt x="0" y="21558"/>
                  </a:cubicBezTo>
                  <a:cubicBezTo>
                    <a:pt x="0" y="10152"/>
                    <a:pt x="8867" y="712"/>
                    <a:pt x="20251" y="0"/>
                  </a:cubicBezTo>
                </a:path>
                <a:path w="21600" h="41317" stroke="0" extrusionOk="0">
                  <a:moveTo>
                    <a:pt x="12873" y="41316"/>
                  </a:moveTo>
                  <a:cubicBezTo>
                    <a:pt x="5048" y="37860"/>
                    <a:pt x="0" y="30112"/>
                    <a:pt x="0" y="21558"/>
                  </a:cubicBezTo>
                  <a:cubicBezTo>
                    <a:pt x="0" y="10152"/>
                    <a:pt x="8867" y="712"/>
                    <a:pt x="20251" y="0"/>
                  </a:cubicBezTo>
                  <a:lnTo>
                    <a:pt x="21600" y="21558"/>
                  </a:lnTo>
                  <a:lnTo>
                    <a:pt x="12873" y="41316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32" name="Arc 88"/>
            <p:cNvSpPr>
              <a:spLocks/>
            </p:cNvSpPr>
            <p:nvPr/>
          </p:nvSpPr>
          <p:spPr bwMode="auto">
            <a:xfrm>
              <a:off x="4315" y="2518"/>
              <a:ext cx="328" cy="88"/>
            </a:xfrm>
            <a:custGeom>
              <a:avLst/>
              <a:gdLst>
                <a:gd name="T0" fmla="*/ 3 w 38786"/>
                <a:gd name="T1" fmla="*/ 0 h 21600"/>
                <a:gd name="T2" fmla="*/ 0 w 38786"/>
                <a:gd name="T3" fmla="*/ 0 h 21600"/>
                <a:gd name="T4" fmla="*/ 2 w 3878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86" h="21600" fill="none" extrusionOk="0">
                  <a:moveTo>
                    <a:pt x="38785" y="12450"/>
                  </a:moveTo>
                  <a:cubicBezTo>
                    <a:pt x="34738" y="18187"/>
                    <a:pt x="28155" y="21599"/>
                    <a:pt x="21135" y="21599"/>
                  </a:cubicBezTo>
                  <a:cubicBezTo>
                    <a:pt x="10923" y="21599"/>
                    <a:pt x="2106" y="14448"/>
                    <a:pt x="-1" y="4457"/>
                  </a:cubicBezTo>
                </a:path>
                <a:path w="38786" h="21600" stroke="0" extrusionOk="0">
                  <a:moveTo>
                    <a:pt x="38785" y="12450"/>
                  </a:moveTo>
                  <a:cubicBezTo>
                    <a:pt x="34738" y="18187"/>
                    <a:pt x="28155" y="21599"/>
                    <a:pt x="21135" y="21599"/>
                  </a:cubicBezTo>
                  <a:cubicBezTo>
                    <a:pt x="10923" y="21599"/>
                    <a:pt x="2106" y="14448"/>
                    <a:pt x="-1" y="4457"/>
                  </a:cubicBezTo>
                  <a:lnTo>
                    <a:pt x="21135" y="0"/>
                  </a:lnTo>
                  <a:lnTo>
                    <a:pt x="38785" y="124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33" name="Arc 89"/>
            <p:cNvSpPr>
              <a:spLocks/>
            </p:cNvSpPr>
            <p:nvPr/>
          </p:nvSpPr>
          <p:spPr bwMode="auto">
            <a:xfrm>
              <a:off x="4317" y="2518"/>
              <a:ext cx="323" cy="86"/>
            </a:xfrm>
            <a:custGeom>
              <a:avLst/>
              <a:gdLst>
                <a:gd name="T0" fmla="*/ 3 w 38704"/>
                <a:gd name="T1" fmla="*/ 0 h 21600"/>
                <a:gd name="T2" fmla="*/ 0 w 38704"/>
                <a:gd name="T3" fmla="*/ 0 h 21600"/>
                <a:gd name="T4" fmla="*/ 1 w 3870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04" h="21600" fill="none" extrusionOk="0">
                  <a:moveTo>
                    <a:pt x="38704" y="12550"/>
                  </a:moveTo>
                  <a:cubicBezTo>
                    <a:pt x="34649" y="18229"/>
                    <a:pt x="28101" y="21599"/>
                    <a:pt x="21124" y="21599"/>
                  </a:cubicBezTo>
                  <a:cubicBezTo>
                    <a:pt x="10932" y="21599"/>
                    <a:pt x="2127" y="14476"/>
                    <a:pt x="-1" y="4509"/>
                  </a:cubicBezTo>
                </a:path>
                <a:path w="38704" h="21600" stroke="0" extrusionOk="0">
                  <a:moveTo>
                    <a:pt x="38704" y="12550"/>
                  </a:moveTo>
                  <a:cubicBezTo>
                    <a:pt x="34649" y="18229"/>
                    <a:pt x="28101" y="21599"/>
                    <a:pt x="21124" y="21599"/>
                  </a:cubicBezTo>
                  <a:cubicBezTo>
                    <a:pt x="10932" y="21599"/>
                    <a:pt x="2127" y="14476"/>
                    <a:pt x="-1" y="4509"/>
                  </a:cubicBezTo>
                  <a:lnTo>
                    <a:pt x="21124" y="0"/>
                  </a:lnTo>
                  <a:lnTo>
                    <a:pt x="38704" y="1255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39002" name="Text Box 90"/>
          <p:cNvSpPr txBox="1">
            <a:spLocks noChangeArrowheads="1"/>
          </p:cNvSpPr>
          <p:nvPr/>
        </p:nvSpPr>
        <p:spPr bwMode="auto">
          <a:xfrm>
            <a:off x="6367463" y="2519362"/>
            <a:ext cx="495328" cy="2630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>
                <a:solidFill>
                  <a:srgbClr val="FF3300"/>
                </a:solidFill>
              </a:rPr>
              <a:t>AS 3</a:t>
            </a:r>
          </a:p>
        </p:txBody>
      </p:sp>
      <p:grpSp>
        <p:nvGrpSpPr>
          <p:cNvPr id="105484" name="Group 91"/>
          <p:cNvGrpSpPr>
            <a:grpSpLocks/>
          </p:cNvGrpSpPr>
          <p:nvPr/>
        </p:nvGrpSpPr>
        <p:grpSpPr bwMode="auto">
          <a:xfrm>
            <a:off x="4743450" y="3257550"/>
            <a:ext cx="971550" cy="614363"/>
            <a:chOff x="4084" y="2164"/>
            <a:chExt cx="736" cy="442"/>
          </a:xfrm>
        </p:grpSpPr>
        <p:grpSp>
          <p:nvGrpSpPr>
            <p:cNvPr id="105491" name="Group 92"/>
            <p:cNvGrpSpPr>
              <a:grpSpLocks/>
            </p:cNvGrpSpPr>
            <p:nvPr/>
          </p:nvGrpSpPr>
          <p:grpSpPr bwMode="auto">
            <a:xfrm>
              <a:off x="4084" y="2165"/>
              <a:ext cx="735" cy="440"/>
              <a:chOff x="4084" y="2165"/>
              <a:chExt cx="735" cy="440"/>
            </a:xfrm>
          </p:grpSpPr>
          <p:sp>
            <p:nvSpPr>
              <p:cNvPr id="105508" name="Oval 93"/>
              <p:cNvSpPr>
                <a:spLocks noChangeArrowheads="1"/>
              </p:cNvSpPr>
              <p:nvPr/>
            </p:nvSpPr>
            <p:spPr bwMode="auto">
              <a:xfrm>
                <a:off x="4335" y="2165"/>
                <a:ext cx="320" cy="1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09" name="Oval 94"/>
              <p:cNvSpPr>
                <a:spLocks noChangeArrowheads="1"/>
              </p:cNvSpPr>
              <p:nvPr/>
            </p:nvSpPr>
            <p:spPr bwMode="auto">
              <a:xfrm>
                <a:off x="4158" y="2213"/>
                <a:ext cx="246" cy="1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10" name="Oval 95"/>
              <p:cNvSpPr>
                <a:spLocks noChangeArrowheads="1"/>
              </p:cNvSpPr>
              <p:nvPr/>
            </p:nvSpPr>
            <p:spPr bwMode="auto">
              <a:xfrm>
                <a:off x="4084" y="2322"/>
                <a:ext cx="165" cy="1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11" name="Oval 96"/>
              <p:cNvSpPr>
                <a:spLocks noChangeArrowheads="1"/>
              </p:cNvSpPr>
              <p:nvPr/>
            </p:nvSpPr>
            <p:spPr bwMode="auto">
              <a:xfrm>
                <a:off x="4133" y="2388"/>
                <a:ext cx="250" cy="1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12" name="Oval 97"/>
              <p:cNvSpPr>
                <a:spLocks noChangeArrowheads="1"/>
              </p:cNvSpPr>
              <p:nvPr/>
            </p:nvSpPr>
            <p:spPr bwMode="auto">
              <a:xfrm>
                <a:off x="4310" y="2414"/>
                <a:ext cx="372" cy="1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13" name="Oval 98"/>
              <p:cNvSpPr>
                <a:spLocks noChangeArrowheads="1"/>
              </p:cNvSpPr>
              <p:nvPr/>
            </p:nvSpPr>
            <p:spPr bwMode="auto">
              <a:xfrm>
                <a:off x="4546" y="2218"/>
                <a:ext cx="239" cy="1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14" name="Oval 99"/>
              <p:cNvSpPr>
                <a:spLocks noChangeArrowheads="1"/>
              </p:cNvSpPr>
              <p:nvPr/>
            </p:nvSpPr>
            <p:spPr bwMode="auto">
              <a:xfrm>
                <a:off x="4582" y="2310"/>
                <a:ext cx="237" cy="1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15" name="Oval 100"/>
              <p:cNvSpPr>
                <a:spLocks noChangeArrowheads="1"/>
              </p:cNvSpPr>
              <p:nvPr/>
            </p:nvSpPr>
            <p:spPr bwMode="auto">
              <a:xfrm>
                <a:off x="4561" y="2340"/>
                <a:ext cx="235" cy="2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516" name="Oval 101"/>
              <p:cNvSpPr>
                <a:spLocks noChangeArrowheads="1"/>
              </p:cNvSpPr>
              <p:nvPr/>
            </p:nvSpPr>
            <p:spPr bwMode="auto">
              <a:xfrm>
                <a:off x="4217" y="2269"/>
                <a:ext cx="477" cy="2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05492" name="Arc 102"/>
            <p:cNvSpPr>
              <a:spLocks/>
            </p:cNvSpPr>
            <p:nvPr/>
          </p:nvSpPr>
          <p:spPr bwMode="auto">
            <a:xfrm>
              <a:off x="4344" y="2164"/>
              <a:ext cx="302" cy="92"/>
            </a:xfrm>
            <a:custGeom>
              <a:avLst/>
              <a:gdLst>
                <a:gd name="T0" fmla="*/ 0 w 40449"/>
                <a:gd name="T1" fmla="*/ 0 h 21600"/>
                <a:gd name="T2" fmla="*/ 2 w 40449"/>
                <a:gd name="T3" fmla="*/ 0 h 21600"/>
                <a:gd name="T4" fmla="*/ 1 w 404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49" h="21600" fill="none" extrusionOk="0">
                  <a:moveTo>
                    <a:pt x="0" y="14717"/>
                  </a:moveTo>
                  <a:cubicBezTo>
                    <a:pt x="2956" y="5923"/>
                    <a:pt x="11197" y="-1"/>
                    <a:pt x="20474" y="-1"/>
                  </a:cubicBezTo>
                  <a:cubicBezTo>
                    <a:pt x="29228" y="-1"/>
                    <a:pt x="37117" y="5284"/>
                    <a:pt x="40449" y="13380"/>
                  </a:cubicBezTo>
                </a:path>
                <a:path w="40449" h="21600" stroke="0" extrusionOk="0">
                  <a:moveTo>
                    <a:pt x="0" y="14717"/>
                  </a:moveTo>
                  <a:cubicBezTo>
                    <a:pt x="2956" y="5923"/>
                    <a:pt x="11197" y="-1"/>
                    <a:pt x="20474" y="-1"/>
                  </a:cubicBezTo>
                  <a:cubicBezTo>
                    <a:pt x="29228" y="-1"/>
                    <a:pt x="37117" y="5284"/>
                    <a:pt x="40449" y="13380"/>
                  </a:cubicBezTo>
                  <a:lnTo>
                    <a:pt x="20474" y="21600"/>
                  </a:lnTo>
                  <a:lnTo>
                    <a:pt x="0" y="147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493" name="Arc 103"/>
            <p:cNvSpPr>
              <a:spLocks/>
            </p:cNvSpPr>
            <p:nvPr/>
          </p:nvSpPr>
          <p:spPr bwMode="auto">
            <a:xfrm>
              <a:off x="4346" y="2166"/>
              <a:ext cx="298" cy="90"/>
            </a:xfrm>
            <a:custGeom>
              <a:avLst/>
              <a:gdLst>
                <a:gd name="T0" fmla="*/ 0 w 40401"/>
                <a:gd name="T1" fmla="*/ 0 h 21600"/>
                <a:gd name="T2" fmla="*/ 2 w 40401"/>
                <a:gd name="T3" fmla="*/ 0 h 21600"/>
                <a:gd name="T4" fmla="*/ 1 w 4040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01" h="21600" fill="none" extrusionOk="0">
                  <a:moveTo>
                    <a:pt x="0" y="14657"/>
                  </a:moveTo>
                  <a:cubicBezTo>
                    <a:pt x="2974" y="5894"/>
                    <a:pt x="11200" y="-1"/>
                    <a:pt x="20454" y="-1"/>
                  </a:cubicBezTo>
                  <a:cubicBezTo>
                    <a:pt x="29182" y="-1"/>
                    <a:pt x="37052" y="5252"/>
                    <a:pt x="40401" y="13312"/>
                  </a:cubicBezTo>
                </a:path>
                <a:path w="40401" h="21600" stroke="0" extrusionOk="0">
                  <a:moveTo>
                    <a:pt x="0" y="14657"/>
                  </a:moveTo>
                  <a:cubicBezTo>
                    <a:pt x="2974" y="5894"/>
                    <a:pt x="11200" y="-1"/>
                    <a:pt x="20454" y="-1"/>
                  </a:cubicBezTo>
                  <a:cubicBezTo>
                    <a:pt x="29182" y="-1"/>
                    <a:pt x="37052" y="5252"/>
                    <a:pt x="40401" y="13312"/>
                  </a:cubicBezTo>
                  <a:lnTo>
                    <a:pt x="20454" y="21600"/>
                  </a:lnTo>
                  <a:lnTo>
                    <a:pt x="0" y="14657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494" name="Arc 104"/>
            <p:cNvSpPr>
              <a:spLocks/>
            </p:cNvSpPr>
            <p:nvPr/>
          </p:nvSpPr>
          <p:spPr bwMode="auto">
            <a:xfrm>
              <a:off x="4158" y="2211"/>
              <a:ext cx="190" cy="111"/>
            </a:xfrm>
            <a:custGeom>
              <a:avLst/>
              <a:gdLst>
                <a:gd name="T0" fmla="*/ 0 w 33064"/>
                <a:gd name="T1" fmla="*/ 0 h 26178"/>
                <a:gd name="T2" fmla="*/ 1 w 33064"/>
                <a:gd name="T3" fmla="*/ 0 h 26178"/>
                <a:gd name="T4" fmla="*/ 1 w 33064"/>
                <a:gd name="T5" fmla="*/ 0 h 261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64" h="26178" fill="none" extrusionOk="0">
                  <a:moveTo>
                    <a:pt x="490" y="26178"/>
                  </a:moveTo>
                  <a:cubicBezTo>
                    <a:pt x="164" y="24673"/>
                    <a:pt x="0" y="231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54" y="0"/>
                    <a:pt x="29627" y="1141"/>
                    <a:pt x="33063" y="3293"/>
                  </a:cubicBezTo>
                </a:path>
                <a:path w="33064" h="26178" stroke="0" extrusionOk="0">
                  <a:moveTo>
                    <a:pt x="490" y="26178"/>
                  </a:moveTo>
                  <a:cubicBezTo>
                    <a:pt x="164" y="24673"/>
                    <a:pt x="0" y="231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54" y="0"/>
                    <a:pt x="29627" y="1141"/>
                    <a:pt x="33063" y="3293"/>
                  </a:cubicBezTo>
                  <a:lnTo>
                    <a:pt x="21600" y="21600"/>
                  </a:lnTo>
                  <a:lnTo>
                    <a:pt x="490" y="26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495" name="Arc 105"/>
            <p:cNvSpPr>
              <a:spLocks/>
            </p:cNvSpPr>
            <p:nvPr/>
          </p:nvSpPr>
          <p:spPr bwMode="auto">
            <a:xfrm>
              <a:off x="4160" y="2213"/>
              <a:ext cx="186" cy="109"/>
            </a:xfrm>
            <a:custGeom>
              <a:avLst/>
              <a:gdLst>
                <a:gd name="T0" fmla="*/ 0 w 33017"/>
                <a:gd name="T1" fmla="*/ 0 h 26203"/>
                <a:gd name="T2" fmla="*/ 1 w 33017"/>
                <a:gd name="T3" fmla="*/ 0 h 26203"/>
                <a:gd name="T4" fmla="*/ 1 w 33017"/>
                <a:gd name="T5" fmla="*/ 0 h 262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17" h="26203" fill="none" extrusionOk="0">
                  <a:moveTo>
                    <a:pt x="496" y="26202"/>
                  </a:moveTo>
                  <a:cubicBezTo>
                    <a:pt x="166" y="24690"/>
                    <a:pt x="0" y="231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5" y="0"/>
                    <a:pt x="29591" y="1130"/>
                    <a:pt x="33017" y="3263"/>
                  </a:cubicBezTo>
                </a:path>
                <a:path w="33017" h="26203" stroke="0" extrusionOk="0">
                  <a:moveTo>
                    <a:pt x="496" y="26202"/>
                  </a:moveTo>
                  <a:cubicBezTo>
                    <a:pt x="166" y="24690"/>
                    <a:pt x="0" y="231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5" y="0"/>
                    <a:pt x="29591" y="1130"/>
                    <a:pt x="33017" y="3263"/>
                  </a:cubicBezTo>
                  <a:lnTo>
                    <a:pt x="21600" y="21600"/>
                  </a:lnTo>
                  <a:lnTo>
                    <a:pt x="496" y="26202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496" name="Arc 106"/>
            <p:cNvSpPr>
              <a:spLocks/>
            </p:cNvSpPr>
            <p:nvPr/>
          </p:nvSpPr>
          <p:spPr bwMode="auto">
            <a:xfrm>
              <a:off x="4132" y="2463"/>
              <a:ext cx="190" cy="87"/>
            </a:xfrm>
            <a:custGeom>
              <a:avLst/>
              <a:gdLst>
                <a:gd name="T0" fmla="*/ 1 w 32107"/>
                <a:gd name="T1" fmla="*/ 0 h 22545"/>
                <a:gd name="T2" fmla="*/ 0 w 32107"/>
                <a:gd name="T3" fmla="*/ 0 h 22545"/>
                <a:gd name="T4" fmla="*/ 1 w 32107"/>
                <a:gd name="T5" fmla="*/ 0 h 225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107" h="22545" fill="none" extrusionOk="0">
                  <a:moveTo>
                    <a:pt x="32107" y="19817"/>
                  </a:moveTo>
                  <a:cubicBezTo>
                    <a:pt x="28894" y="21606"/>
                    <a:pt x="25277" y="22544"/>
                    <a:pt x="21600" y="22544"/>
                  </a:cubicBezTo>
                  <a:cubicBezTo>
                    <a:pt x="9670" y="22545"/>
                    <a:pt x="0" y="12874"/>
                    <a:pt x="0" y="945"/>
                  </a:cubicBezTo>
                  <a:cubicBezTo>
                    <a:pt x="0" y="629"/>
                    <a:pt x="6" y="314"/>
                    <a:pt x="20" y="-1"/>
                  </a:cubicBezTo>
                </a:path>
                <a:path w="32107" h="22545" stroke="0" extrusionOk="0">
                  <a:moveTo>
                    <a:pt x="32107" y="19817"/>
                  </a:moveTo>
                  <a:cubicBezTo>
                    <a:pt x="28894" y="21606"/>
                    <a:pt x="25277" y="22544"/>
                    <a:pt x="21600" y="22544"/>
                  </a:cubicBezTo>
                  <a:cubicBezTo>
                    <a:pt x="9670" y="22545"/>
                    <a:pt x="0" y="12874"/>
                    <a:pt x="0" y="945"/>
                  </a:cubicBezTo>
                  <a:cubicBezTo>
                    <a:pt x="0" y="629"/>
                    <a:pt x="6" y="314"/>
                    <a:pt x="20" y="-1"/>
                  </a:cubicBezTo>
                  <a:lnTo>
                    <a:pt x="21600" y="945"/>
                  </a:lnTo>
                  <a:lnTo>
                    <a:pt x="32107" y="198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497" name="Arc 107"/>
            <p:cNvSpPr>
              <a:spLocks/>
            </p:cNvSpPr>
            <p:nvPr/>
          </p:nvSpPr>
          <p:spPr bwMode="auto">
            <a:xfrm>
              <a:off x="4134" y="2463"/>
              <a:ext cx="187" cy="85"/>
            </a:xfrm>
            <a:custGeom>
              <a:avLst/>
              <a:gdLst>
                <a:gd name="T0" fmla="*/ 1 w 32038"/>
                <a:gd name="T1" fmla="*/ 0 h 22554"/>
                <a:gd name="T2" fmla="*/ 0 w 32038"/>
                <a:gd name="T3" fmla="*/ 0 h 22554"/>
                <a:gd name="T4" fmla="*/ 1 w 32038"/>
                <a:gd name="T5" fmla="*/ 0 h 225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038" h="22554" fill="none" extrusionOk="0">
                  <a:moveTo>
                    <a:pt x="32037" y="19864"/>
                  </a:moveTo>
                  <a:cubicBezTo>
                    <a:pt x="28841" y="21628"/>
                    <a:pt x="25250" y="22553"/>
                    <a:pt x="21600" y="22553"/>
                  </a:cubicBezTo>
                  <a:cubicBezTo>
                    <a:pt x="9670" y="22554"/>
                    <a:pt x="0" y="12883"/>
                    <a:pt x="0" y="954"/>
                  </a:cubicBezTo>
                  <a:cubicBezTo>
                    <a:pt x="0" y="635"/>
                    <a:pt x="7" y="317"/>
                    <a:pt x="21" y="0"/>
                  </a:cubicBezTo>
                </a:path>
                <a:path w="32038" h="22554" stroke="0" extrusionOk="0">
                  <a:moveTo>
                    <a:pt x="32037" y="19864"/>
                  </a:moveTo>
                  <a:cubicBezTo>
                    <a:pt x="28841" y="21628"/>
                    <a:pt x="25250" y="22553"/>
                    <a:pt x="21600" y="22553"/>
                  </a:cubicBezTo>
                  <a:cubicBezTo>
                    <a:pt x="9670" y="22554"/>
                    <a:pt x="0" y="12883"/>
                    <a:pt x="0" y="954"/>
                  </a:cubicBezTo>
                  <a:cubicBezTo>
                    <a:pt x="0" y="635"/>
                    <a:pt x="7" y="317"/>
                    <a:pt x="21" y="0"/>
                  </a:cubicBezTo>
                  <a:lnTo>
                    <a:pt x="21600" y="954"/>
                  </a:lnTo>
                  <a:lnTo>
                    <a:pt x="32037" y="1986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498" name="Arc 108"/>
            <p:cNvSpPr>
              <a:spLocks/>
            </p:cNvSpPr>
            <p:nvPr/>
          </p:nvSpPr>
          <p:spPr bwMode="auto">
            <a:xfrm>
              <a:off x="4644" y="2216"/>
              <a:ext cx="144" cy="107"/>
            </a:xfrm>
            <a:custGeom>
              <a:avLst/>
              <a:gdLst>
                <a:gd name="T0" fmla="*/ 0 w 26021"/>
                <a:gd name="T1" fmla="*/ 0 h 32375"/>
                <a:gd name="T2" fmla="*/ 1 w 26021"/>
                <a:gd name="T3" fmla="*/ 0 h 32375"/>
                <a:gd name="T4" fmla="*/ 0 w 26021"/>
                <a:gd name="T5" fmla="*/ 0 h 323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021" h="32375" fill="none" extrusionOk="0">
                  <a:moveTo>
                    <a:pt x="0" y="457"/>
                  </a:moveTo>
                  <a:cubicBezTo>
                    <a:pt x="1454" y="153"/>
                    <a:pt x="2935" y="-1"/>
                    <a:pt x="4421" y="-1"/>
                  </a:cubicBezTo>
                  <a:cubicBezTo>
                    <a:pt x="16350" y="0"/>
                    <a:pt x="26021" y="9670"/>
                    <a:pt x="26021" y="21600"/>
                  </a:cubicBezTo>
                  <a:cubicBezTo>
                    <a:pt x="26021" y="25381"/>
                    <a:pt x="25028" y="29097"/>
                    <a:pt x="23141" y="32374"/>
                  </a:cubicBezTo>
                </a:path>
                <a:path w="26021" h="32375" stroke="0" extrusionOk="0">
                  <a:moveTo>
                    <a:pt x="0" y="457"/>
                  </a:moveTo>
                  <a:cubicBezTo>
                    <a:pt x="1454" y="153"/>
                    <a:pt x="2935" y="-1"/>
                    <a:pt x="4421" y="-1"/>
                  </a:cubicBezTo>
                  <a:cubicBezTo>
                    <a:pt x="16350" y="0"/>
                    <a:pt x="26021" y="9670"/>
                    <a:pt x="26021" y="21600"/>
                  </a:cubicBezTo>
                  <a:cubicBezTo>
                    <a:pt x="26021" y="25381"/>
                    <a:pt x="25028" y="29097"/>
                    <a:pt x="23141" y="32374"/>
                  </a:cubicBezTo>
                  <a:lnTo>
                    <a:pt x="4421" y="21600"/>
                  </a:lnTo>
                  <a:lnTo>
                    <a:pt x="0" y="4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499" name="Arc 109"/>
            <p:cNvSpPr>
              <a:spLocks/>
            </p:cNvSpPr>
            <p:nvPr/>
          </p:nvSpPr>
          <p:spPr bwMode="auto">
            <a:xfrm>
              <a:off x="4644" y="2218"/>
              <a:ext cx="141" cy="104"/>
            </a:xfrm>
            <a:custGeom>
              <a:avLst/>
              <a:gdLst>
                <a:gd name="T0" fmla="*/ 0 w 25973"/>
                <a:gd name="T1" fmla="*/ 0 h 32468"/>
                <a:gd name="T2" fmla="*/ 1 w 25973"/>
                <a:gd name="T3" fmla="*/ 0 h 32468"/>
                <a:gd name="T4" fmla="*/ 0 w 25973"/>
                <a:gd name="T5" fmla="*/ 0 h 32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73" h="32468" fill="none" extrusionOk="0">
                  <a:moveTo>
                    <a:pt x="0" y="447"/>
                  </a:moveTo>
                  <a:cubicBezTo>
                    <a:pt x="1438" y="149"/>
                    <a:pt x="2903" y="-1"/>
                    <a:pt x="4373" y="-1"/>
                  </a:cubicBezTo>
                  <a:cubicBezTo>
                    <a:pt x="16302" y="0"/>
                    <a:pt x="25973" y="9670"/>
                    <a:pt x="25973" y="21600"/>
                  </a:cubicBezTo>
                  <a:cubicBezTo>
                    <a:pt x="25973" y="25418"/>
                    <a:pt x="24960" y="29168"/>
                    <a:pt x="23039" y="32467"/>
                  </a:cubicBezTo>
                </a:path>
                <a:path w="25973" h="32468" stroke="0" extrusionOk="0">
                  <a:moveTo>
                    <a:pt x="0" y="447"/>
                  </a:moveTo>
                  <a:cubicBezTo>
                    <a:pt x="1438" y="149"/>
                    <a:pt x="2903" y="-1"/>
                    <a:pt x="4373" y="-1"/>
                  </a:cubicBezTo>
                  <a:cubicBezTo>
                    <a:pt x="16302" y="0"/>
                    <a:pt x="25973" y="9670"/>
                    <a:pt x="25973" y="21600"/>
                  </a:cubicBezTo>
                  <a:cubicBezTo>
                    <a:pt x="25973" y="25418"/>
                    <a:pt x="24960" y="29168"/>
                    <a:pt x="23039" y="32467"/>
                  </a:cubicBezTo>
                  <a:lnTo>
                    <a:pt x="4373" y="21600"/>
                  </a:lnTo>
                  <a:lnTo>
                    <a:pt x="0" y="447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00" name="Arc 110"/>
            <p:cNvSpPr>
              <a:spLocks/>
            </p:cNvSpPr>
            <p:nvPr/>
          </p:nvSpPr>
          <p:spPr bwMode="auto">
            <a:xfrm>
              <a:off x="4683" y="2323"/>
              <a:ext cx="137" cy="106"/>
            </a:xfrm>
            <a:custGeom>
              <a:avLst/>
              <a:gdLst>
                <a:gd name="T0" fmla="*/ 1 w 21600"/>
                <a:gd name="T1" fmla="*/ 0 h 29411"/>
                <a:gd name="T2" fmla="*/ 1 w 21600"/>
                <a:gd name="T3" fmla="*/ 0 h 29411"/>
                <a:gd name="T4" fmla="*/ 0 w 21600"/>
                <a:gd name="T5" fmla="*/ 0 h 294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411" fill="none" extrusionOk="0">
                  <a:moveTo>
                    <a:pt x="13545" y="-1"/>
                  </a:moveTo>
                  <a:cubicBezTo>
                    <a:pt x="18638" y="4099"/>
                    <a:pt x="21600" y="10286"/>
                    <a:pt x="21600" y="16825"/>
                  </a:cubicBezTo>
                  <a:cubicBezTo>
                    <a:pt x="21600" y="21340"/>
                    <a:pt x="20185" y="25741"/>
                    <a:pt x="17554" y="29411"/>
                  </a:cubicBezTo>
                </a:path>
                <a:path w="21600" h="29411" stroke="0" extrusionOk="0">
                  <a:moveTo>
                    <a:pt x="13545" y="-1"/>
                  </a:moveTo>
                  <a:cubicBezTo>
                    <a:pt x="18638" y="4099"/>
                    <a:pt x="21600" y="10286"/>
                    <a:pt x="21600" y="16825"/>
                  </a:cubicBezTo>
                  <a:cubicBezTo>
                    <a:pt x="21600" y="21340"/>
                    <a:pt x="20185" y="25741"/>
                    <a:pt x="17554" y="29411"/>
                  </a:cubicBezTo>
                  <a:lnTo>
                    <a:pt x="0" y="16825"/>
                  </a:lnTo>
                  <a:lnTo>
                    <a:pt x="13545" y="-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01" name="Arc 111"/>
            <p:cNvSpPr>
              <a:spLocks/>
            </p:cNvSpPr>
            <p:nvPr/>
          </p:nvSpPr>
          <p:spPr bwMode="auto">
            <a:xfrm>
              <a:off x="4683" y="2324"/>
              <a:ext cx="135" cy="103"/>
            </a:xfrm>
            <a:custGeom>
              <a:avLst/>
              <a:gdLst>
                <a:gd name="T0" fmla="*/ 1 w 21600"/>
                <a:gd name="T1" fmla="*/ 0 h 29582"/>
                <a:gd name="T2" fmla="*/ 1 w 21600"/>
                <a:gd name="T3" fmla="*/ 0 h 29582"/>
                <a:gd name="T4" fmla="*/ 0 w 21600"/>
                <a:gd name="T5" fmla="*/ 0 h 295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582" fill="none" extrusionOk="0">
                  <a:moveTo>
                    <a:pt x="13450" y="0"/>
                  </a:moveTo>
                  <a:cubicBezTo>
                    <a:pt x="18599" y="4098"/>
                    <a:pt x="21600" y="10320"/>
                    <a:pt x="21600" y="16901"/>
                  </a:cubicBezTo>
                  <a:cubicBezTo>
                    <a:pt x="21600" y="21456"/>
                    <a:pt x="20160" y="25894"/>
                    <a:pt x="17485" y="29581"/>
                  </a:cubicBezTo>
                </a:path>
                <a:path w="21600" h="29582" stroke="0" extrusionOk="0">
                  <a:moveTo>
                    <a:pt x="13450" y="0"/>
                  </a:moveTo>
                  <a:cubicBezTo>
                    <a:pt x="18599" y="4098"/>
                    <a:pt x="21600" y="10320"/>
                    <a:pt x="21600" y="16901"/>
                  </a:cubicBezTo>
                  <a:cubicBezTo>
                    <a:pt x="21600" y="21456"/>
                    <a:pt x="20160" y="25894"/>
                    <a:pt x="17485" y="29581"/>
                  </a:cubicBezTo>
                  <a:lnTo>
                    <a:pt x="0" y="16901"/>
                  </a:lnTo>
                  <a:lnTo>
                    <a:pt x="13450" y="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02" name="Arc 112"/>
            <p:cNvSpPr>
              <a:spLocks/>
            </p:cNvSpPr>
            <p:nvPr/>
          </p:nvSpPr>
          <p:spPr bwMode="auto">
            <a:xfrm>
              <a:off x="4639" y="2426"/>
              <a:ext cx="160" cy="152"/>
            </a:xfrm>
            <a:custGeom>
              <a:avLst/>
              <a:gdLst>
                <a:gd name="T0" fmla="*/ 1 w 28610"/>
                <a:gd name="T1" fmla="*/ 0 h 27756"/>
                <a:gd name="T2" fmla="*/ 0 w 28610"/>
                <a:gd name="T3" fmla="*/ 1 h 27756"/>
                <a:gd name="T4" fmla="*/ 0 w 28610"/>
                <a:gd name="T5" fmla="*/ 0 h 27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10" h="27756" fill="none" extrusionOk="0">
                  <a:moveTo>
                    <a:pt x="27714" y="-1"/>
                  </a:moveTo>
                  <a:cubicBezTo>
                    <a:pt x="28308" y="1997"/>
                    <a:pt x="28610" y="4071"/>
                    <a:pt x="28610" y="6156"/>
                  </a:cubicBezTo>
                  <a:cubicBezTo>
                    <a:pt x="28610" y="18085"/>
                    <a:pt x="18939" y="27756"/>
                    <a:pt x="7010" y="27756"/>
                  </a:cubicBezTo>
                  <a:cubicBezTo>
                    <a:pt x="4624" y="27755"/>
                    <a:pt x="2256" y="27360"/>
                    <a:pt x="0" y="26586"/>
                  </a:cubicBezTo>
                </a:path>
                <a:path w="28610" h="27756" stroke="0" extrusionOk="0">
                  <a:moveTo>
                    <a:pt x="27714" y="-1"/>
                  </a:moveTo>
                  <a:cubicBezTo>
                    <a:pt x="28308" y="1997"/>
                    <a:pt x="28610" y="4071"/>
                    <a:pt x="28610" y="6156"/>
                  </a:cubicBezTo>
                  <a:cubicBezTo>
                    <a:pt x="28610" y="18085"/>
                    <a:pt x="18939" y="27756"/>
                    <a:pt x="7010" y="27756"/>
                  </a:cubicBezTo>
                  <a:cubicBezTo>
                    <a:pt x="4624" y="27755"/>
                    <a:pt x="2256" y="27360"/>
                    <a:pt x="0" y="26586"/>
                  </a:cubicBezTo>
                  <a:lnTo>
                    <a:pt x="7010" y="6156"/>
                  </a:lnTo>
                  <a:lnTo>
                    <a:pt x="27714" y="-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03" name="Arc 113"/>
            <p:cNvSpPr>
              <a:spLocks/>
            </p:cNvSpPr>
            <p:nvPr/>
          </p:nvSpPr>
          <p:spPr bwMode="auto">
            <a:xfrm>
              <a:off x="4639" y="2427"/>
              <a:ext cx="158" cy="149"/>
            </a:xfrm>
            <a:custGeom>
              <a:avLst/>
              <a:gdLst>
                <a:gd name="T0" fmla="*/ 1 w 28608"/>
                <a:gd name="T1" fmla="*/ 0 h 27758"/>
                <a:gd name="T2" fmla="*/ 0 w 28608"/>
                <a:gd name="T3" fmla="*/ 1 h 27758"/>
                <a:gd name="T4" fmla="*/ 0 w 28608"/>
                <a:gd name="T5" fmla="*/ 0 h 277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08" h="27758" fill="none" extrusionOk="0">
                  <a:moveTo>
                    <a:pt x="27711" y="0"/>
                  </a:moveTo>
                  <a:cubicBezTo>
                    <a:pt x="28306" y="1998"/>
                    <a:pt x="28608" y="4072"/>
                    <a:pt x="28608" y="6158"/>
                  </a:cubicBezTo>
                  <a:cubicBezTo>
                    <a:pt x="28608" y="18087"/>
                    <a:pt x="18937" y="27758"/>
                    <a:pt x="7008" y="27758"/>
                  </a:cubicBezTo>
                  <a:cubicBezTo>
                    <a:pt x="4623" y="27757"/>
                    <a:pt x="2255" y="27363"/>
                    <a:pt x="0" y="26589"/>
                  </a:cubicBezTo>
                </a:path>
                <a:path w="28608" h="27758" stroke="0" extrusionOk="0">
                  <a:moveTo>
                    <a:pt x="27711" y="0"/>
                  </a:moveTo>
                  <a:cubicBezTo>
                    <a:pt x="28306" y="1998"/>
                    <a:pt x="28608" y="4072"/>
                    <a:pt x="28608" y="6158"/>
                  </a:cubicBezTo>
                  <a:cubicBezTo>
                    <a:pt x="28608" y="18087"/>
                    <a:pt x="18937" y="27758"/>
                    <a:pt x="7008" y="27758"/>
                  </a:cubicBezTo>
                  <a:cubicBezTo>
                    <a:pt x="4623" y="27757"/>
                    <a:pt x="2255" y="27363"/>
                    <a:pt x="0" y="26589"/>
                  </a:cubicBezTo>
                  <a:lnTo>
                    <a:pt x="7008" y="6158"/>
                  </a:lnTo>
                  <a:lnTo>
                    <a:pt x="27711" y="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04" name="Arc 114"/>
            <p:cNvSpPr>
              <a:spLocks/>
            </p:cNvSpPr>
            <p:nvPr/>
          </p:nvSpPr>
          <p:spPr bwMode="auto">
            <a:xfrm>
              <a:off x="4084" y="2322"/>
              <a:ext cx="87" cy="144"/>
            </a:xfrm>
            <a:custGeom>
              <a:avLst/>
              <a:gdLst>
                <a:gd name="T0" fmla="*/ 0 w 21600"/>
                <a:gd name="T1" fmla="*/ 1 h 41305"/>
                <a:gd name="T2" fmla="*/ 0 w 21600"/>
                <a:gd name="T3" fmla="*/ 0 h 41305"/>
                <a:gd name="T4" fmla="*/ 0 w 21600"/>
                <a:gd name="T5" fmla="*/ 0 h 413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305" fill="none" extrusionOk="0">
                  <a:moveTo>
                    <a:pt x="12846" y="41305"/>
                  </a:moveTo>
                  <a:cubicBezTo>
                    <a:pt x="5036" y="37842"/>
                    <a:pt x="0" y="30101"/>
                    <a:pt x="0" y="21558"/>
                  </a:cubicBezTo>
                  <a:cubicBezTo>
                    <a:pt x="0" y="10154"/>
                    <a:pt x="8864" y="715"/>
                    <a:pt x="20246" y="0"/>
                  </a:cubicBezTo>
                </a:path>
                <a:path w="21600" h="41305" stroke="0" extrusionOk="0">
                  <a:moveTo>
                    <a:pt x="12846" y="41305"/>
                  </a:moveTo>
                  <a:cubicBezTo>
                    <a:pt x="5036" y="37842"/>
                    <a:pt x="0" y="30101"/>
                    <a:pt x="0" y="21558"/>
                  </a:cubicBezTo>
                  <a:cubicBezTo>
                    <a:pt x="0" y="10154"/>
                    <a:pt x="8864" y="715"/>
                    <a:pt x="20246" y="0"/>
                  </a:cubicBezTo>
                  <a:lnTo>
                    <a:pt x="21600" y="21558"/>
                  </a:lnTo>
                  <a:lnTo>
                    <a:pt x="12846" y="413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05" name="Arc 115"/>
            <p:cNvSpPr>
              <a:spLocks/>
            </p:cNvSpPr>
            <p:nvPr/>
          </p:nvSpPr>
          <p:spPr bwMode="auto">
            <a:xfrm>
              <a:off x="4086" y="2324"/>
              <a:ext cx="85" cy="141"/>
            </a:xfrm>
            <a:custGeom>
              <a:avLst/>
              <a:gdLst>
                <a:gd name="T0" fmla="*/ 0 w 21600"/>
                <a:gd name="T1" fmla="*/ 0 h 41317"/>
                <a:gd name="T2" fmla="*/ 0 w 21600"/>
                <a:gd name="T3" fmla="*/ 0 h 41317"/>
                <a:gd name="T4" fmla="*/ 0 w 21600"/>
                <a:gd name="T5" fmla="*/ 0 h 413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317" fill="none" extrusionOk="0">
                  <a:moveTo>
                    <a:pt x="12873" y="41316"/>
                  </a:moveTo>
                  <a:cubicBezTo>
                    <a:pt x="5048" y="37860"/>
                    <a:pt x="0" y="30112"/>
                    <a:pt x="0" y="21558"/>
                  </a:cubicBezTo>
                  <a:cubicBezTo>
                    <a:pt x="0" y="10152"/>
                    <a:pt x="8867" y="712"/>
                    <a:pt x="20251" y="0"/>
                  </a:cubicBezTo>
                </a:path>
                <a:path w="21600" h="41317" stroke="0" extrusionOk="0">
                  <a:moveTo>
                    <a:pt x="12873" y="41316"/>
                  </a:moveTo>
                  <a:cubicBezTo>
                    <a:pt x="5048" y="37860"/>
                    <a:pt x="0" y="30112"/>
                    <a:pt x="0" y="21558"/>
                  </a:cubicBezTo>
                  <a:cubicBezTo>
                    <a:pt x="0" y="10152"/>
                    <a:pt x="8867" y="712"/>
                    <a:pt x="20251" y="0"/>
                  </a:cubicBezTo>
                  <a:lnTo>
                    <a:pt x="21600" y="21558"/>
                  </a:lnTo>
                  <a:lnTo>
                    <a:pt x="12873" y="41316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06" name="Arc 116"/>
            <p:cNvSpPr>
              <a:spLocks/>
            </p:cNvSpPr>
            <p:nvPr/>
          </p:nvSpPr>
          <p:spPr bwMode="auto">
            <a:xfrm>
              <a:off x="4315" y="2518"/>
              <a:ext cx="328" cy="88"/>
            </a:xfrm>
            <a:custGeom>
              <a:avLst/>
              <a:gdLst>
                <a:gd name="T0" fmla="*/ 3 w 38786"/>
                <a:gd name="T1" fmla="*/ 0 h 21600"/>
                <a:gd name="T2" fmla="*/ 0 w 38786"/>
                <a:gd name="T3" fmla="*/ 0 h 21600"/>
                <a:gd name="T4" fmla="*/ 2 w 3878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86" h="21600" fill="none" extrusionOk="0">
                  <a:moveTo>
                    <a:pt x="38785" y="12450"/>
                  </a:moveTo>
                  <a:cubicBezTo>
                    <a:pt x="34738" y="18187"/>
                    <a:pt x="28155" y="21599"/>
                    <a:pt x="21135" y="21599"/>
                  </a:cubicBezTo>
                  <a:cubicBezTo>
                    <a:pt x="10923" y="21599"/>
                    <a:pt x="2106" y="14448"/>
                    <a:pt x="-1" y="4457"/>
                  </a:cubicBezTo>
                </a:path>
                <a:path w="38786" h="21600" stroke="0" extrusionOk="0">
                  <a:moveTo>
                    <a:pt x="38785" y="12450"/>
                  </a:moveTo>
                  <a:cubicBezTo>
                    <a:pt x="34738" y="18187"/>
                    <a:pt x="28155" y="21599"/>
                    <a:pt x="21135" y="21599"/>
                  </a:cubicBezTo>
                  <a:cubicBezTo>
                    <a:pt x="10923" y="21599"/>
                    <a:pt x="2106" y="14448"/>
                    <a:pt x="-1" y="4457"/>
                  </a:cubicBezTo>
                  <a:lnTo>
                    <a:pt x="21135" y="0"/>
                  </a:lnTo>
                  <a:lnTo>
                    <a:pt x="38785" y="124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5507" name="Arc 117"/>
            <p:cNvSpPr>
              <a:spLocks/>
            </p:cNvSpPr>
            <p:nvPr/>
          </p:nvSpPr>
          <p:spPr bwMode="auto">
            <a:xfrm>
              <a:off x="4317" y="2518"/>
              <a:ext cx="323" cy="86"/>
            </a:xfrm>
            <a:custGeom>
              <a:avLst/>
              <a:gdLst>
                <a:gd name="T0" fmla="*/ 3 w 38704"/>
                <a:gd name="T1" fmla="*/ 0 h 21600"/>
                <a:gd name="T2" fmla="*/ 0 w 38704"/>
                <a:gd name="T3" fmla="*/ 0 h 21600"/>
                <a:gd name="T4" fmla="*/ 1 w 3870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04" h="21600" fill="none" extrusionOk="0">
                  <a:moveTo>
                    <a:pt x="38704" y="12550"/>
                  </a:moveTo>
                  <a:cubicBezTo>
                    <a:pt x="34649" y="18229"/>
                    <a:pt x="28101" y="21599"/>
                    <a:pt x="21124" y="21599"/>
                  </a:cubicBezTo>
                  <a:cubicBezTo>
                    <a:pt x="10932" y="21599"/>
                    <a:pt x="2127" y="14476"/>
                    <a:pt x="-1" y="4509"/>
                  </a:cubicBezTo>
                </a:path>
                <a:path w="38704" h="21600" stroke="0" extrusionOk="0">
                  <a:moveTo>
                    <a:pt x="38704" y="12550"/>
                  </a:moveTo>
                  <a:cubicBezTo>
                    <a:pt x="34649" y="18229"/>
                    <a:pt x="28101" y="21599"/>
                    <a:pt x="21124" y="21599"/>
                  </a:cubicBezTo>
                  <a:cubicBezTo>
                    <a:pt x="10932" y="21599"/>
                    <a:pt x="2127" y="14476"/>
                    <a:pt x="-1" y="4509"/>
                  </a:cubicBezTo>
                  <a:lnTo>
                    <a:pt x="21124" y="0"/>
                  </a:lnTo>
                  <a:lnTo>
                    <a:pt x="38704" y="1255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39030" name="Text Box 118"/>
          <p:cNvSpPr txBox="1">
            <a:spLocks noChangeArrowheads="1"/>
          </p:cNvSpPr>
          <p:nvPr/>
        </p:nvSpPr>
        <p:spPr bwMode="auto">
          <a:xfrm>
            <a:off x="4995863" y="3433762"/>
            <a:ext cx="495328" cy="2630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>
                <a:solidFill>
                  <a:srgbClr val="FF3300"/>
                </a:solidFill>
              </a:rPr>
              <a:t>AS 4</a:t>
            </a:r>
          </a:p>
        </p:txBody>
      </p:sp>
      <p:sp>
        <p:nvSpPr>
          <p:cNvPr id="39031" name="AutoShape 119"/>
          <p:cNvSpPr>
            <a:spLocks noChangeArrowheads="1"/>
          </p:cNvSpPr>
          <p:nvPr/>
        </p:nvSpPr>
        <p:spPr bwMode="auto">
          <a:xfrm>
            <a:off x="6057900" y="3943350"/>
            <a:ext cx="1200150" cy="514350"/>
          </a:xfrm>
          <a:prstGeom prst="wedgeRectCallout">
            <a:avLst>
              <a:gd name="adj1" fmla="val -104764"/>
              <a:gd name="adj2" fmla="val -269676"/>
            </a:avLst>
          </a:prstGeom>
          <a:solidFill>
            <a:srgbClr val="F6F2A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 algn="ctr" eaLnBrk="0" hangingPunct="0">
              <a:defRPr/>
            </a:pPr>
            <a:r>
              <a:rPr lang="en-US" sz="1350" b="1"/>
              <a:t>AS 4 is behind me.</a:t>
            </a:r>
          </a:p>
        </p:txBody>
      </p:sp>
      <p:sp>
        <p:nvSpPr>
          <p:cNvPr id="39032" name="AutoShape 120"/>
          <p:cNvSpPr>
            <a:spLocks noChangeArrowheads="1"/>
          </p:cNvSpPr>
          <p:nvPr/>
        </p:nvSpPr>
        <p:spPr bwMode="auto">
          <a:xfrm>
            <a:off x="6515100" y="3257550"/>
            <a:ext cx="1200150" cy="514350"/>
          </a:xfrm>
          <a:prstGeom prst="wedgeRectCallout">
            <a:avLst>
              <a:gd name="adj1" fmla="val -42856"/>
              <a:gd name="adj2" fmla="val -132639"/>
            </a:avLst>
          </a:prstGeom>
          <a:solidFill>
            <a:srgbClr val="EDC1B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 algn="ctr" eaLnBrk="0" hangingPunct="0">
              <a:defRPr/>
            </a:pPr>
            <a:r>
              <a:rPr lang="en-US" sz="1350" b="1"/>
              <a:t>AS 4 is behind me.</a:t>
            </a:r>
          </a:p>
        </p:txBody>
      </p:sp>
      <p:sp>
        <p:nvSpPr>
          <p:cNvPr id="39033" name="AutoShape 121"/>
          <p:cNvSpPr>
            <a:spLocks noChangeArrowheads="1"/>
          </p:cNvSpPr>
          <p:nvPr/>
        </p:nvSpPr>
        <p:spPr bwMode="auto">
          <a:xfrm>
            <a:off x="4743450" y="4229100"/>
            <a:ext cx="1200150" cy="685800"/>
          </a:xfrm>
          <a:prstGeom prst="wedgeRectCallout">
            <a:avLst>
              <a:gd name="adj1" fmla="val -10912"/>
              <a:gd name="adj2" fmla="val -119968"/>
            </a:avLst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 algn="ctr" eaLnBrk="0" hangingPunct="0">
              <a:defRPr/>
            </a:pPr>
            <a:r>
              <a:rPr lang="en-US" sz="1350" b="1"/>
              <a:t>I</a:t>
            </a:r>
            <a:r>
              <a:rPr lang="ja-JP" altLang="en-US" sz="1350" b="1">
                <a:latin typeface="Arial"/>
              </a:rPr>
              <a:t>’</a:t>
            </a:r>
            <a:r>
              <a:rPr lang="en-US" sz="1350" b="1"/>
              <a:t>m connected to AS 2</a:t>
            </a:r>
          </a:p>
        </p:txBody>
      </p:sp>
      <p:sp>
        <p:nvSpPr>
          <p:cNvPr id="39035" name="Text Box 123"/>
          <p:cNvSpPr txBox="1">
            <a:spLocks noChangeArrowheads="1"/>
          </p:cNvSpPr>
          <p:nvPr/>
        </p:nvSpPr>
        <p:spPr bwMode="auto">
          <a:xfrm>
            <a:off x="1600200" y="2114550"/>
            <a:ext cx="2743200" cy="300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b="1">
                <a:solidFill>
                  <a:srgbClr val="FF3300"/>
                </a:solidFill>
              </a:rPr>
              <a:t>Two-way policy check will fail.</a:t>
            </a:r>
          </a:p>
        </p:txBody>
      </p:sp>
      <p:sp>
        <p:nvSpPr>
          <p:cNvPr id="39036" name="Text Box 124"/>
          <p:cNvSpPr txBox="1">
            <a:spLocks noChangeArrowheads="1"/>
          </p:cNvSpPr>
          <p:nvPr/>
        </p:nvSpPr>
        <p:spPr bwMode="auto">
          <a:xfrm>
            <a:off x="1543050" y="3314701"/>
            <a:ext cx="2800350" cy="715581"/>
          </a:xfrm>
          <a:prstGeom prst="rect">
            <a:avLst/>
          </a:prstGeom>
          <a:solidFill>
            <a:srgbClr val="F6F2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350" b="1"/>
              <a:t>Possible denial-of-service attacks based on this mechanism?</a:t>
            </a:r>
          </a:p>
        </p:txBody>
      </p:sp>
    </p:spTree>
    <p:extLst>
      <p:ext uri="{BB962C8B-B14F-4D97-AF65-F5344CB8AC3E}">
        <p14:creationId xmlns:p14="http://schemas.microsoft.com/office/powerpoint/2010/main" val="411806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31" grpId="0" animBg="1"/>
      <p:bldP spid="39032" grpId="0" animBg="1"/>
      <p:bldP spid="39033" grpId="0" animBg="1"/>
      <p:bldP spid="39035" grpId="0" animBg="1"/>
      <p:bldP spid="3903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C4CF21-3FD1-C54A-8CC8-5DC02E7A3A3C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5257800" y="2628900"/>
            <a:ext cx="0" cy="971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>
              <a:defRPr/>
            </a:pPr>
            <a:endParaRPr lang="en-US" sz="1350"/>
          </a:p>
        </p:txBody>
      </p:sp>
      <p:grpSp>
        <p:nvGrpSpPr>
          <p:cNvPr id="107523" name="Group 92"/>
          <p:cNvGrpSpPr>
            <a:grpSpLocks/>
          </p:cNvGrpSpPr>
          <p:nvPr/>
        </p:nvGrpSpPr>
        <p:grpSpPr bwMode="auto">
          <a:xfrm>
            <a:off x="4743450" y="3257550"/>
            <a:ext cx="971550" cy="614363"/>
            <a:chOff x="4084" y="2164"/>
            <a:chExt cx="736" cy="442"/>
          </a:xfrm>
        </p:grpSpPr>
        <p:grpSp>
          <p:nvGrpSpPr>
            <p:cNvPr id="107615" name="Group 93"/>
            <p:cNvGrpSpPr>
              <a:grpSpLocks/>
            </p:cNvGrpSpPr>
            <p:nvPr/>
          </p:nvGrpSpPr>
          <p:grpSpPr bwMode="auto">
            <a:xfrm>
              <a:off x="4084" y="2165"/>
              <a:ext cx="735" cy="440"/>
              <a:chOff x="4084" y="2165"/>
              <a:chExt cx="735" cy="440"/>
            </a:xfrm>
          </p:grpSpPr>
          <p:sp>
            <p:nvSpPr>
              <p:cNvPr id="107632" name="Oval 94"/>
              <p:cNvSpPr>
                <a:spLocks noChangeArrowheads="1"/>
              </p:cNvSpPr>
              <p:nvPr/>
            </p:nvSpPr>
            <p:spPr bwMode="auto">
              <a:xfrm>
                <a:off x="4335" y="2165"/>
                <a:ext cx="320" cy="1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633" name="Oval 95"/>
              <p:cNvSpPr>
                <a:spLocks noChangeArrowheads="1"/>
              </p:cNvSpPr>
              <p:nvPr/>
            </p:nvSpPr>
            <p:spPr bwMode="auto">
              <a:xfrm>
                <a:off x="4158" y="2213"/>
                <a:ext cx="246" cy="1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634" name="Oval 96"/>
              <p:cNvSpPr>
                <a:spLocks noChangeArrowheads="1"/>
              </p:cNvSpPr>
              <p:nvPr/>
            </p:nvSpPr>
            <p:spPr bwMode="auto">
              <a:xfrm>
                <a:off x="4084" y="2322"/>
                <a:ext cx="165" cy="1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635" name="Oval 97"/>
              <p:cNvSpPr>
                <a:spLocks noChangeArrowheads="1"/>
              </p:cNvSpPr>
              <p:nvPr/>
            </p:nvSpPr>
            <p:spPr bwMode="auto">
              <a:xfrm>
                <a:off x="4133" y="2388"/>
                <a:ext cx="250" cy="1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636" name="Oval 98"/>
              <p:cNvSpPr>
                <a:spLocks noChangeArrowheads="1"/>
              </p:cNvSpPr>
              <p:nvPr/>
            </p:nvSpPr>
            <p:spPr bwMode="auto">
              <a:xfrm>
                <a:off x="4310" y="2414"/>
                <a:ext cx="372" cy="1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637" name="Oval 99"/>
              <p:cNvSpPr>
                <a:spLocks noChangeArrowheads="1"/>
              </p:cNvSpPr>
              <p:nvPr/>
            </p:nvSpPr>
            <p:spPr bwMode="auto">
              <a:xfrm>
                <a:off x="4546" y="2218"/>
                <a:ext cx="239" cy="1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638" name="Oval 100"/>
              <p:cNvSpPr>
                <a:spLocks noChangeArrowheads="1"/>
              </p:cNvSpPr>
              <p:nvPr/>
            </p:nvSpPr>
            <p:spPr bwMode="auto">
              <a:xfrm>
                <a:off x="4582" y="2310"/>
                <a:ext cx="237" cy="1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639" name="Oval 101"/>
              <p:cNvSpPr>
                <a:spLocks noChangeArrowheads="1"/>
              </p:cNvSpPr>
              <p:nvPr/>
            </p:nvSpPr>
            <p:spPr bwMode="auto">
              <a:xfrm>
                <a:off x="4561" y="2340"/>
                <a:ext cx="235" cy="2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640" name="Oval 102"/>
              <p:cNvSpPr>
                <a:spLocks noChangeArrowheads="1"/>
              </p:cNvSpPr>
              <p:nvPr/>
            </p:nvSpPr>
            <p:spPr bwMode="auto">
              <a:xfrm>
                <a:off x="4217" y="2269"/>
                <a:ext cx="477" cy="2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07616" name="Arc 103"/>
            <p:cNvSpPr>
              <a:spLocks/>
            </p:cNvSpPr>
            <p:nvPr/>
          </p:nvSpPr>
          <p:spPr bwMode="auto">
            <a:xfrm>
              <a:off x="4344" y="2164"/>
              <a:ext cx="302" cy="92"/>
            </a:xfrm>
            <a:custGeom>
              <a:avLst/>
              <a:gdLst>
                <a:gd name="T0" fmla="*/ 0 w 40449"/>
                <a:gd name="T1" fmla="*/ 0 h 21600"/>
                <a:gd name="T2" fmla="*/ 2 w 40449"/>
                <a:gd name="T3" fmla="*/ 0 h 21600"/>
                <a:gd name="T4" fmla="*/ 1 w 404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49" h="21600" fill="none" extrusionOk="0">
                  <a:moveTo>
                    <a:pt x="0" y="14717"/>
                  </a:moveTo>
                  <a:cubicBezTo>
                    <a:pt x="2956" y="5923"/>
                    <a:pt x="11197" y="-1"/>
                    <a:pt x="20474" y="-1"/>
                  </a:cubicBezTo>
                  <a:cubicBezTo>
                    <a:pt x="29228" y="-1"/>
                    <a:pt x="37117" y="5284"/>
                    <a:pt x="40449" y="13380"/>
                  </a:cubicBezTo>
                </a:path>
                <a:path w="40449" h="21600" stroke="0" extrusionOk="0">
                  <a:moveTo>
                    <a:pt x="0" y="14717"/>
                  </a:moveTo>
                  <a:cubicBezTo>
                    <a:pt x="2956" y="5923"/>
                    <a:pt x="11197" y="-1"/>
                    <a:pt x="20474" y="-1"/>
                  </a:cubicBezTo>
                  <a:cubicBezTo>
                    <a:pt x="29228" y="-1"/>
                    <a:pt x="37117" y="5284"/>
                    <a:pt x="40449" y="13380"/>
                  </a:cubicBezTo>
                  <a:lnTo>
                    <a:pt x="20474" y="21600"/>
                  </a:lnTo>
                  <a:lnTo>
                    <a:pt x="0" y="147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617" name="Arc 104"/>
            <p:cNvSpPr>
              <a:spLocks/>
            </p:cNvSpPr>
            <p:nvPr/>
          </p:nvSpPr>
          <p:spPr bwMode="auto">
            <a:xfrm>
              <a:off x="4346" y="2166"/>
              <a:ext cx="298" cy="90"/>
            </a:xfrm>
            <a:custGeom>
              <a:avLst/>
              <a:gdLst>
                <a:gd name="T0" fmla="*/ 0 w 40401"/>
                <a:gd name="T1" fmla="*/ 0 h 21600"/>
                <a:gd name="T2" fmla="*/ 2 w 40401"/>
                <a:gd name="T3" fmla="*/ 0 h 21600"/>
                <a:gd name="T4" fmla="*/ 1 w 4040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01" h="21600" fill="none" extrusionOk="0">
                  <a:moveTo>
                    <a:pt x="0" y="14657"/>
                  </a:moveTo>
                  <a:cubicBezTo>
                    <a:pt x="2974" y="5894"/>
                    <a:pt x="11200" y="-1"/>
                    <a:pt x="20454" y="-1"/>
                  </a:cubicBezTo>
                  <a:cubicBezTo>
                    <a:pt x="29182" y="-1"/>
                    <a:pt x="37052" y="5252"/>
                    <a:pt x="40401" y="13312"/>
                  </a:cubicBezTo>
                </a:path>
                <a:path w="40401" h="21600" stroke="0" extrusionOk="0">
                  <a:moveTo>
                    <a:pt x="0" y="14657"/>
                  </a:moveTo>
                  <a:cubicBezTo>
                    <a:pt x="2974" y="5894"/>
                    <a:pt x="11200" y="-1"/>
                    <a:pt x="20454" y="-1"/>
                  </a:cubicBezTo>
                  <a:cubicBezTo>
                    <a:pt x="29182" y="-1"/>
                    <a:pt x="37052" y="5252"/>
                    <a:pt x="40401" y="13312"/>
                  </a:cubicBezTo>
                  <a:lnTo>
                    <a:pt x="20454" y="21600"/>
                  </a:lnTo>
                  <a:lnTo>
                    <a:pt x="0" y="14657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618" name="Arc 105"/>
            <p:cNvSpPr>
              <a:spLocks/>
            </p:cNvSpPr>
            <p:nvPr/>
          </p:nvSpPr>
          <p:spPr bwMode="auto">
            <a:xfrm>
              <a:off x="4158" y="2211"/>
              <a:ext cx="190" cy="111"/>
            </a:xfrm>
            <a:custGeom>
              <a:avLst/>
              <a:gdLst>
                <a:gd name="T0" fmla="*/ 0 w 33064"/>
                <a:gd name="T1" fmla="*/ 0 h 26178"/>
                <a:gd name="T2" fmla="*/ 1 w 33064"/>
                <a:gd name="T3" fmla="*/ 0 h 26178"/>
                <a:gd name="T4" fmla="*/ 1 w 33064"/>
                <a:gd name="T5" fmla="*/ 0 h 261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64" h="26178" fill="none" extrusionOk="0">
                  <a:moveTo>
                    <a:pt x="490" y="26178"/>
                  </a:moveTo>
                  <a:cubicBezTo>
                    <a:pt x="164" y="24673"/>
                    <a:pt x="0" y="231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54" y="0"/>
                    <a:pt x="29627" y="1141"/>
                    <a:pt x="33063" y="3293"/>
                  </a:cubicBezTo>
                </a:path>
                <a:path w="33064" h="26178" stroke="0" extrusionOk="0">
                  <a:moveTo>
                    <a:pt x="490" y="26178"/>
                  </a:moveTo>
                  <a:cubicBezTo>
                    <a:pt x="164" y="24673"/>
                    <a:pt x="0" y="231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54" y="0"/>
                    <a:pt x="29627" y="1141"/>
                    <a:pt x="33063" y="3293"/>
                  </a:cubicBezTo>
                  <a:lnTo>
                    <a:pt x="21600" y="21600"/>
                  </a:lnTo>
                  <a:lnTo>
                    <a:pt x="490" y="26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619" name="Arc 106"/>
            <p:cNvSpPr>
              <a:spLocks/>
            </p:cNvSpPr>
            <p:nvPr/>
          </p:nvSpPr>
          <p:spPr bwMode="auto">
            <a:xfrm>
              <a:off x="4160" y="2213"/>
              <a:ext cx="186" cy="109"/>
            </a:xfrm>
            <a:custGeom>
              <a:avLst/>
              <a:gdLst>
                <a:gd name="T0" fmla="*/ 0 w 33017"/>
                <a:gd name="T1" fmla="*/ 0 h 26203"/>
                <a:gd name="T2" fmla="*/ 1 w 33017"/>
                <a:gd name="T3" fmla="*/ 0 h 26203"/>
                <a:gd name="T4" fmla="*/ 1 w 33017"/>
                <a:gd name="T5" fmla="*/ 0 h 262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17" h="26203" fill="none" extrusionOk="0">
                  <a:moveTo>
                    <a:pt x="496" y="26202"/>
                  </a:moveTo>
                  <a:cubicBezTo>
                    <a:pt x="166" y="24690"/>
                    <a:pt x="0" y="231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5" y="0"/>
                    <a:pt x="29591" y="1130"/>
                    <a:pt x="33017" y="3263"/>
                  </a:cubicBezTo>
                </a:path>
                <a:path w="33017" h="26203" stroke="0" extrusionOk="0">
                  <a:moveTo>
                    <a:pt x="496" y="26202"/>
                  </a:moveTo>
                  <a:cubicBezTo>
                    <a:pt x="166" y="24690"/>
                    <a:pt x="0" y="231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5" y="0"/>
                    <a:pt x="29591" y="1130"/>
                    <a:pt x="33017" y="3263"/>
                  </a:cubicBezTo>
                  <a:lnTo>
                    <a:pt x="21600" y="21600"/>
                  </a:lnTo>
                  <a:lnTo>
                    <a:pt x="496" y="26202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620" name="Arc 107"/>
            <p:cNvSpPr>
              <a:spLocks/>
            </p:cNvSpPr>
            <p:nvPr/>
          </p:nvSpPr>
          <p:spPr bwMode="auto">
            <a:xfrm>
              <a:off x="4132" y="2463"/>
              <a:ext cx="190" cy="87"/>
            </a:xfrm>
            <a:custGeom>
              <a:avLst/>
              <a:gdLst>
                <a:gd name="T0" fmla="*/ 1 w 32107"/>
                <a:gd name="T1" fmla="*/ 0 h 22545"/>
                <a:gd name="T2" fmla="*/ 0 w 32107"/>
                <a:gd name="T3" fmla="*/ 0 h 22545"/>
                <a:gd name="T4" fmla="*/ 1 w 32107"/>
                <a:gd name="T5" fmla="*/ 0 h 225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107" h="22545" fill="none" extrusionOk="0">
                  <a:moveTo>
                    <a:pt x="32107" y="19817"/>
                  </a:moveTo>
                  <a:cubicBezTo>
                    <a:pt x="28894" y="21606"/>
                    <a:pt x="25277" y="22544"/>
                    <a:pt x="21600" y="22544"/>
                  </a:cubicBezTo>
                  <a:cubicBezTo>
                    <a:pt x="9670" y="22545"/>
                    <a:pt x="0" y="12874"/>
                    <a:pt x="0" y="945"/>
                  </a:cubicBezTo>
                  <a:cubicBezTo>
                    <a:pt x="0" y="629"/>
                    <a:pt x="6" y="314"/>
                    <a:pt x="20" y="-1"/>
                  </a:cubicBezTo>
                </a:path>
                <a:path w="32107" h="22545" stroke="0" extrusionOk="0">
                  <a:moveTo>
                    <a:pt x="32107" y="19817"/>
                  </a:moveTo>
                  <a:cubicBezTo>
                    <a:pt x="28894" y="21606"/>
                    <a:pt x="25277" y="22544"/>
                    <a:pt x="21600" y="22544"/>
                  </a:cubicBezTo>
                  <a:cubicBezTo>
                    <a:pt x="9670" y="22545"/>
                    <a:pt x="0" y="12874"/>
                    <a:pt x="0" y="945"/>
                  </a:cubicBezTo>
                  <a:cubicBezTo>
                    <a:pt x="0" y="629"/>
                    <a:pt x="6" y="314"/>
                    <a:pt x="20" y="-1"/>
                  </a:cubicBezTo>
                  <a:lnTo>
                    <a:pt x="21600" y="945"/>
                  </a:lnTo>
                  <a:lnTo>
                    <a:pt x="32107" y="198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621" name="Arc 108"/>
            <p:cNvSpPr>
              <a:spLocks/>
            </p:cNvSpPr>
            <p:nvPr/>
          </p:nvSpPr>
          <p:spPr bwMode="auto">
            <a:xfrm>
              <a:off x="4134" y="2463"/>
              <a:ext cx="187" cy="85"/>
            </a:xfrm>
            <a:custGeom>
              <a:avLst/>
              <a:gdLst>
                <a:gd name="T0" fmla="*/ 1 w 32038"/>
                <a:gd name="T1" fmla="*/ 0 h 22554"/>
                <a:gd name="T2" fmla="*/ 0 w 32038"/>
                <a:gd name="T3" fmla="*/ 0 h 22554"/>
                <a:gd name="T4" fmla="*/ 1 w 32038"/>
                <a:gd name="T5" fmla="*/ 0 h 225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038" h="22554" fill="none" extrusionOk="0">
                  <a:moveTo>
                    <a:pt x="32037" y="19864"/>
                  </a:moveTo>
                  <a:cubicBezTo>
                    <a:pt x="28841" y="21628"/>
                    <a:pt x="25250" y="22553"/>
                    <a:pt x="21600" y="22553"/>
                  </a:cubicBezTo>
                  <a:cubicBezTo>
                    <a:pt x="9670" y="22554"/>
                    <a:pt x="0" y="12883"/>
                    <a:pt x="0" y="954"/>
                  </a:cubicBezTo>
                  <a:cubicBezTo>
                    <a:pt x="0" y="635"/>
                    <a:pt x="7" y="317"/>
                    <a:pt x="21" y="0"/>
                  </a:cubicBezTo>
                </a:path>
                <a:path w="32038" h="22554" stroke="0" extrusionOk="0">
                  <a:moveTo>
                    <a:pt x="32037" y="19864"/>
                  </a:moveTo>
                  <a:cubicBezTo>
                    <a:pt x="28841" y="21628"/>
                    <a:pt x="25250" y="22553"/>
                    <a:pt x="21600" y="22553"/>
                  </a:cubicBezTo>
                  <a:cubicBezTo>
                    <a:pt x="9670" y="22554"/>
                    <a:pt x="0" y="12883"/>
                    <a:pt x="0" y="954"/>
                  </a:cubicBezTo>
                  <a:cubicBezTo>
                    <a:pt x="0" y="635"/>
                    <a:pt x="7" y="317"/>
                    <a:pt x="21" y="0"/>
                  </a:cubicBezTo>
                  <a:lnTo>
                    <a:pt x="21600" y="954"/>
                  </a:lnTo>
                  <a:lnTo>
                    <a:pt x="32037" y="1986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622" name="Arc 109"/>
            <p:cNvSpPr>
              <a:spLocks/>
            </p:cNvSpPr>
            <p:nvPr/>
          </p:nvSpPr>
          <p:spPr bwMode="auto">
            <a:xfrm>
              <a:off x="4644" y="2216"/>
              <a:ext cx="144" cy="107"/>
            </a:xfrm>
            <a:custGeom>
              <a:avLst/>
              <a:gdLst>
                <a:gd name="T0" fmla="*/ 0 w 26021"/>
                <a:gd name="T1" fmla="*/ 0 h 32375"/>
                <a:gd name="T2" fmla="*/ 1 w 26021"/>
                <a:gd name="T3" fmla="*/ 0 h 32375"/>
                <a:gd name="T4" fmla="*/ 0 w 26021"/>
                <a:gd name="T5" fmla="*/ 0 h 323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021" h="32375" fill="none" extrusionOk="0">
                  <a:moveTo>
                    <a:pt x="0" y="457"/>
                  </a:moveTo>
                  <a:cubicBezTo>
                    <a:pt x="1454" y="153"/>
                    <a:pt x="2935" y="-1"/>
                    <a:pt x="4421" y="-1"/>
                  </a:cubicBezTo>
                  <a:cubicBezTo>
                    <a:pt x="16350" y="0"/>
                    <a:pt x="26021" y="9670"/>
                    <a:pt x="26021" y="21600"/>
                  </a:cubicBezTo>
                  <a:cubicBezTo>
                    <a:pt x="26021" y="25381"/>
                    <a:pt x="25028" y="29097"/>
                    <a:pt x="23141" y="32374"/>
                  </a:cubicBezTo>
                </a:path>
                <a:path w="26021" h="32375" stroke="0" extrusionOk="0">
                  <a:moveTo>
                    <a:pt x="0" y="457"/>
                  </a:moveTo>
                  <a:cubicBezTo>
                    <a:pt x="1454" y="153"/>
                    <a:pt x="2935" y="-1"/>
                    <a:pt x="4421" y="-1"/>
                  </a:cubicBezTo>
                  <a:cubicBezTo>
                    <a:pt x="16350" y="0"/>
                    <a:pt x="26021" y="9670"/>
                    <a:pt x="26021" y="21600"/>
                  </a:cubicBezTo>
                  <a:cubicBezTo>
                    <a:pt x="26021" y="25381"/>
                    <a:pt x="25028" y="29097"/>
                    <a:pt x="23141" y="32374"/>
                  </a:cubicBezTo>
                  <a:lnTo>
                    <a:pt x="4421" y="21600"/>
                  </a:lnTo>
                  <a:lnTo>
                    <a:pt x="0" y="4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623" name="Arc 110"/>
            <p:cNvSpPr>
              <a:spLocks/>
            </p:cNvSpPr>
            <p:nvPr/>
          </p:nvSpPr>
          <p:spPr bwMode="auto">
            <a:xfrm>
              <a:off x="4644" y="2218"/>
              <a:ext cx="141" cy="104"/>
            </a:xfrm>
            <a:custGeom>
              <a:avLst/>
              <a:gdLst>
                <a:gd name="T0" fmla="*/ 0 w 25973"/>
                <a:gd name="T1" fmla="*/ 0 h 32468"/>
                <a:gd name="T2" fmla="*/ 1 w 25973"/>
                <a:gd name="T3" fmla="*/ 0 h 32468"/>
                <a:gd name="T4" fmla="*/ 0 w 25973"/>
                <a:gd name="T5" fmla="*/ 0 h 32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73" h="32468" fill="none" extrusionOk="0">
                  <a:moveTo>
                    <a:pt x="0" y="447"/>
                  </a:moveTo>
                  <a:cubicBezTo>
                    <a:pt x="1438" y="149"/>
                    <a:pt x="2903" y="-1"/>
                    <a:pt x="4373" y="-1"/>
                  </a:cubicBezTo>
                  <a:cubicBezTo>
                    <a:pt x="16302" y="0"/>
                    <a:pt x="25973" y="9670"/>
                    <a:pt x="25973" y="21600"/>
                  </a:cubicBezTo>
                  <a:cubicBezTo>
                    <a:pt x="25973" y="25418"/>
                    <a:pt x="24960" y="29168"/>
                    <a:pt x="23039" y="32467"/>
                  </a:cubicBezTo>
                </a:path>
                <a:path w="25973" h="32468" stroke="0" extrusionOk="0">
                  <a:moveTo>
                    <a:pt x="0" y="447"/>
                  </a:moveTo>
                  <a:cubicBezTo>
                    <a:pt x="1438" y="149"/>
                    <a:pt x="2903" y="-1"/>
                    <a:pt x="4373" y="-1"/>
                  </a:cubicBezTo>
                  <a:cubicBezTo>
                    <a:pt x="16302" y="0"/>
                    <a:pt x="25973" y="9670"/>
                    <a:pt x="25973" y="21600"/>
                  </a:cubicBezTo>
                  <a:cubicBezTo>
                    <a:pt x="25973" y="25418"/>
                    <a:pt x="24960" y="29168"/>
                    <a:pt x="23039" y="32467"/>
                  </a:cubicBezTo>
                  <a:lnTo>
                    <a:pt x="4373" y="21600"/>
                  </a:lnTo>
                  <a:lnTo>
                    <a:pt x="0" y="447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624" name="Arc 111"/>
            <p:cNvSpPr>
              <a:spLocks/>
            </p:cNvSpPr>
            <p:nvPr/>
          </p:nvSpPr>
          <p:spPr bwMode="auto">
            <a:xfrm>
              <a:off x="4683" y="2323"/>
              <a:ext cx="137" cy="106"/>
            </a:xfrm>
            <a:custGeom>
              <a:avLst/>
              <a:gdLst>
                <a:gd name="T0" fmla="*/ 1 w 21600"/>
                <a:gd name="T1" fmla="*/ 0 h 29411"/>
                <a:gd name="T2" fmla="*/ 1 w 21600"/>
                <a:gd name="T3" fmla="*/ 0 h 29411"/>
                <a:gd name="T4" fmla="*/ 0 w 21600"/>
                <a:gd name="T5" fmla="*/ 0 h 294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411" fill="none" extrusionOk="0">
                  <a:moveTo>
                    <a:pt x="13545" y="-1"/>
                  </a:moveTo>
                  <a:cubicBezTo>
                    <a:pt x="18638" y="4099"/>
                    <a:pt x="21600" y="10286"/>
                    <a:pt x="21600" y="16825"/>
                  </a:cubicBezTo>
                  <a:cubicBezTo>
                    <a:pt x="21600" y="21340"/>
                    <a:pt x="20185" y="25741"/>
                    <a:pt x="17554" y="29411"/>
                  </a:cubicBezTo>
                </a:path>
                <a:path w="21600" h="29411" stroke="0" extrusionOk="0">
                  <a:moveTo>
                    <a:pt x="13545" y="-1"/>
                  </a:moveTo>
                  <a:cubicBezTo>
                    <a:pt x="18638" y="4099"/>
                    <a:pt x="21600" y="10286"/>
                    <a:pt x="21600" y="16825"/>
                  </a:cubicBezTo>
                  <a:cubicBezTo>
                    <a:pt x="21600" y="21340"/>
                    <a:pt x="20185" y="25741"/>
                    <a:pt x="17554" y="29411"/>
                  </a:cubicBezTo>
                  <a:lnTo>
                    <a:pt x="0" y="16825"/>
                  </a:lnTo>
                  <a:lnTo>
                    <a:pt x="13545" y="-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625" name="Arc 112"/>
            <p:cNvSpPr>
              <a:spLocks/>
            </p:cNvSpPr>
            <p:nvPr/>
          </p:nvSpPr>
          <p:spPr bwMode="auto">
            <a:xfrm>
              <a:off x="4683" y="2324"/>
              <a:ext cx="135" cy="103"/>
            </a:xfrm>
            <a:custGeom>
              <a:avLst/>
              <a:gdLst>
                <a:gd name="T0" fmla="*/ 1 w 21600"/>
                <a:gd name="T1" fmla="*/ 0 h 29582"/>
                <a:gd name="T2" fmla="*/ 1 w 21600"/>
                <a:gd name="T3" fmla="*/ 0 h 29582"/>
                <a:gd name="T4" fmla="*/ 0 w 21600"/>
                <a:gd name="T5" fmla="*/ 0 h 295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582" fill="none" extrusionOk="0">
                  <a:moveTo>
                    <a:pt x="13450" y="0"/>
                  </a:moveTo>
                  <a:cubicBezTo>
                    <a:pt x="18599" y="4098"/>
                    <a:pt x="21600" y="10320"/>
                    <a:pt x="21600" y="16901"/>
                  </a:cubicBezTo>
                  <a:cubicBezTo>
                    <a:pt x="21600" y="21456"/>
                    <a:pt x="20160" y="25894"/>
                    <a:pt x="17485" y="29581"/>
                  </a:cubicBezTo>
                </a:path>
                <a:path w="21600" h="29582" stroke="0" extrusionOk="0">
                  <a:moveTo>
                    <a:pt x="13450" y="0"/>
                  </a:moveTo>
                  <a:cubicBezTo>
                    <a:pt x="18599" y="4098"/>
                    <a:pt x="21600" y="10320"/>
                    <a:pt x="21600" y="16901"/>
                  </a:cubicBezTo>
                  <a:cubicBezTo>
                    <a:pt x="21600" y="21456"/>
                    <a:pt x="20160" y="25894"/>
                    <a:pt x="17485" y="29581"/>
                  </a:cubicBezTo>
                  <a:lnTo>
                    <a:pt x="0" y="16901"/>
                  </a:lnTo>
                  <a:lnTo>
                    <a:pt x="13450" y="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626" name="Arc 113"/>
            <p:cNvSpPr>
              <a:spLocks/>
            </p:cNvSpPr>
            <p:nvPr/>
          </p:nvSpPr>
          <p:spPr bwMode="auto">
            <a:xfrm>
              <a:off x="4639" y="2426"/>
              <a:ext cx="160" cy="152"/>
            </a:xfrm>
            <a:custGeom>
              <a:avLst/>
              <a:gdLst>
                <a:gd name="T0" fmla="*/ 1 w 28610"/>
                <a:gd name="T1" fmla="*/ 0 h 27756"/>
                <a:gd name="T2" fmla="*/ 0 w 28610"/>
                <a:gd name="T3" fmla="*/ 1 h 27756"/>
                <a:gd name="T4" fmla="*/ 0 w 28610"/>
                <a:gd name="T5" fmla="*/ 0 h 27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10" h="27756" fill="none" extrusionOk="0">
                  <a:moveTo>
                    <a:pt x="27714" y="-1"/>
                  </a:moveTo>
                  <a:cubicBezTo>
                    <a:pt x="28308" y="1997"/>
                    <a:pt x="28610" y="4071"/>
                    <a:pt x="28610" y="6156"/>
                  </a:cubicBezTo>
                  <a:cubicBezTo>
                    <a:pt x="28610" y="18085"/>
                    <a:pt x="18939" y="27756"/>
                    <a:pt x="7010" y="27756"/>
                  </a:cubicBezTo>
                  <a:cubicBezTo>
                    <a:pt x="4624" y="27755"/>
                    <a:pt x="2256" y="27360"/>
                    <a:pt x="0" y="26586"/>
                  </a:cubicBezTo>
                </a:path>
                <a:path w="28610" h="27756" stroke="0" extrusionOk="0">
                  <a:moveTo>
                    <a:pt x="27714" y="-1"/>
                  </a:moveTo>
                  <a:cubicBezTo>
                    <a:pt x="28308" y="1997"/>
                    <a:pt x="28610" y="4071"/>
                    <a:pt x="28610" y="6156"/>
                  </a:cubicBezTo>
                  <a:cubicBezTo>
                    <a:pt x="28610" y="18085"/>
                    <a:pt x="18939" y="27756"/>
                    <a:pt x="7010" y="27756"/>
                  </a:cubicBezTo>
                  <a:cubicBezTo>
                    <a:pt x="4624" y="27755"/>
                    <a:pt x="2256" y="27360"/>
                    <a:pt x="0" y="26586"/>
                  </a:cubicBezTo>
                  <a:lnTo>
                    <a:pt x="7010" y="6156"/>
                  </a:lnTo>
                  <a:lnTo>
                    <a:pt x="27714" y="-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627" name="Arc 114"/>
            <p:cNvSpPr>
              <a:spLocks/>
            </p:cNvSpPr>
            <p:nvPr/>
          </p:nvSpPr>
          <p:spPr bwMode="auto">
            <a:xfrm>
              <a:off x="4639" y="2427"/>
              <a:ext cx="158" cy="149"/>
            </a:xfrm>
            <a:custGeom>
              <a:avLst/>
              <a:gdLst>
                <a:gd name="T0" fmla="*/ 1 w 28608"/>
                <a:gd name="T1" fmla="*/ 0 h 27758"/>
                <a:gd name="T2" fmla="*/ 0 w 28608"/>
                <a:gd name="T3" fmla="*/ 1 h 27758"/>
                <a:gd name="T4" fmla="*/ 0 w 28608"/>
                <a:gd name="T5" fmla="*/ 0 h 277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08" h="27758" fill="none" extrusionOk="0">
                  <a:moveTo>
                    <a:pt x="27711" y="0"/>
                  </a:moveTo>
                  <a:cubicBezTo>
                    <a:pt x="28306" y="1998"/>
                    <a:pt x="28608" y="4072"/>
                    <a:pt x="28608" y="6158"/>
                  </a:cubicBezTo>
                  <a:cubicBezTo>
                    <a:pt x="28608" y="18087"/>
                    <a:pt x="18937" y="27758"/>
                    <a:pt x="7008" y="27758"/>
                  </a:cubicBezTo>
                  <a:cubicBezTo>
                    <a:pt x="4623" y="27757"/>
                    <a:pt x="2255" y="27363"/>
                    <a:pt x="0" y="26589"/>
                  </a:cubicBezTo>
                </a:path>
                <a:path w="28608" h="27758" stroke="0" extrusionOk="0">
                  <a:moveTo>
                    <a:pt x="27711" y="0"/>
                  </a:moveTo>
                  <a:cubicBezTo>
                    <a:pt x="28306" y="1998"/>
                    <a:pt x="28608" y="4072"/>
                    <a:pt x="28608" y="6158"/>
                  </a:cubicBezTo>
                  <a:cubicBezTo>
                    <a:pt x="28608" y="18087"/>
                    <a:pt x="18937" y="27758"/>
                    <a:pt x="7008" y="27758"/>
                  </a:cubicBezTo>
                  <a:cubicBezTo>
                    <a:pt x="4623" y="27757"/>
                    <a:pt x="2255" y="27363"/>
                    <a:pt x="0" y="26589"/>
                  </a:cubicBezTo>
                  <a:lnTo>
                    <a:pt x="7008" y="6158"/>
                  </a:lnTo>
                  <a:lnTo>
                    <a:pt x="27711" y="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628" name="Arc 115"/>
            <p:cNvSpPr>
              <a:spLocks/>
            </p:cNvSpPr>
            <p:nvPr/>
          </p:nvSpPr>
          <p:spPr bwMode="auto">
            <a:xfrm>
              <a:off x="4084" y="2322"/>
              <a:ext cx="87" cy="144"/>
            </a:xfrm>
            <a:custGeom>
              <a:avLst/>
              <a:gdLst>
                <a:gd name="T0" fmla="*/ 0 w 21600"/>
                <a:gd name="T1" fmla="*/ 1 h 41305"/>
                <a:gd name="T2" fmla="*/ 0 w 21600"/>
                <a:gd name="T3" fmla="*/ 0 h 41305"/>
                <a:gd name="T4" fmla="*/ 0 w 21600"/>
                <a:gd name="T5" fmla="*/ 0 h 413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305" fill="none" extrusionOk="0">
                  <a:moveTo>
                    <a:pt x="12846" y="41305"/>
                  </a:moveTo>
                  <a:cubicBezTo>
                    <a:pt x="5036" y="37842"/>
                    <a:pt x="0" y="30101"/>
                    <a:pt x="0" y="21558"/>
                  </a:cubicBezTo>
                  <a:cubicBezTo>
                    <a:pt x="0" y="10154"/>
                    <a:pt x="8864" y="715"/>
                    <a:pt x="20246" y="0"/>
                  </a:cubicBezTo>
                </a:path>
                <a:path w="21600" h="41305" stroke="0" extrusionOk="0">
                  <a:moveTo>
                    <a:pt x="12846" y="41305"/>
                  </a:moveTo>
                  <a:cubicBezTo>
                    <a:pt x="5036" y="37842"/>
                    <a:pt x="0" y="30101"/>
                    <a:pt x="0" y="21558"/>
                  </a:cubicBezTo>
                  <a:cubicBezTo>
                    <a:pt x="0" y="10154"/>
                    <a:pt x="8864" y="715"/>
                    <a:pt x="20246" y="0"/>
                  </a:cubicBezTo>
                  <a:lnTo>
                    <a:pt x="21600" y="21558"/>
                  </a:lnTo>
                  <a:lnTo>
                    <a:pt x="12846" y="413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629" name="Arc 116"/>
            <p:cNvSpPr>
              <a:spLocks/>
            </p:cNvSpPr>
            <p:nvPr/>
          </p:nvSpPr>
          <p:spPr bwMode="auto">
            <a:xfrm>
              <a:off x="4086" y="2324"/>
              <a:ext cx="85" cy="141"/>
            </a:xfrm>
            <a:custGeom>
              <a:avLst/>
              <a:gdLst>
                <a:gd name="T0" fmla="*/ 0 w 21600"/>
                <a:gd name="T1" fmla="*/ 0 h 41317"/>
                <a:gd name="T2" fmla="*/ 0 w 21600"/>
                <a:gd name="T3" fmla="*/ 0 h 41317"/>
                <a:gd name="T4" fmla="*/ 0 w 21600"/>
                <a:gd name="T5" fmla="*/ 0 h 413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317" fill="none" extrusionOk="0">
                  <a:moveTo>
                    <a:pt x="12873" y="41316"/>
                  </a:moveTo>
                  <a:cubicBezTo>
                    <a:pt x="5048" y="37860"/>
                    <a:pt x="0" y="30112"/>
                    <a:pt x="0" y="21558"/>
                  </a:cubicBezTo>
                  <a:cubicBezTo>
                    <a:pt x="0" y="10152"/>
                    <a:pt x="8867" y="712"/>
                    <a:pt x="20251" y="0"/>
                  </a:cubicBezTo>
                </a:path>
                <a:path w="21600" h="41317" stroke="0" extrusionOk="0">
                  <a:moveTo>
                    <a:pt x="12873" y="41316"/>
                  </a:moveTo>
                  <a:cubicBezTo>
                    <a:pt x="5048" y="37860"/>
                    <a:pt x="0" y="30112"/>
                    <a:pt x="0" y="21558"/>
                  </a:cubicBezTo>
                  <a:cubicBezTo>
                    <a:pt x="0" y="10152"/>
                    <a:pt x="8867" y="712"/>
                    <a:pt x="20251" y="0"/>
                  </a:cubicBezTo>
                  <a:lnTo>
                    <a:pt x="21600" y="21558"/>
                  </a:lnTo>
                  <a:lnTo>
                    <a:pt x="12873" y="41316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630" name="Arc 117"/>
            <p:cNvSpPr>
              <a:spLocks/>
            </p:cNvSpPr>
            <p:nvPr/>
          </p:nvSpPr>
          <p:spPr bwMode="auto">
            <a:xfrm>
              <a:off x="4315" y="2518"/>
              <a:ext cx="328" cy="88"/>
            </a:xfrm>
            <a:custGeom>
              <a:avLst/>
              <a:gdLst>
                <a:gd name="T0" fmla="*/ 3 w 38786"/>
                <a:gd name="T1" fmla="*/ 0 h 21600"/>
                <a:gd name="T2" fmla="*/ 0 w 38786"/>
                <a:gd name="T3" fmla="*/ 0 h 21600"/>
                <a:gd name="T4" fmla="*/ 2 w 3878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86" h="21600" fill="none" extrusionOk="0">
                  <a:moveTo>
                    <a:pt x="38785" y="12450"/>
                  </a:moveTo>
                  <a:cubicBezTo>
                    <a:pt x="34738" y="18187"/>
                    <a:pt x="28155" y="21599"/>
                    <a:pt x="21135" y="21599"/>
                  </a:cubicBezTo>
                  <a:cubicBezTo>
                    <a:pt x="10923" y="21599"/>
                    <a:pt x="2106" y="14448"/>
                    <a:pt x="-1" y="4457"/>
                  </a:cubicBezTo>
                </a:path>
                <a:path w="38786" h="21600" stroke="0" extrusionOk="0">
                  <a:moveTo>
                    <a:pt x="38785" y="12450"/>
                  </a:moveTo>
                  <a:cubicBezTo>
                    <a:pt x="34738" y="18187"/>
                    <a:pt x="28155" y="21599"/>
                    <a:pt x="21135" y="21599"/>
                  </a:cubicBezTo>
                  <a:cubicBezTo>
                    <a:pt x="10923" y="21599"/>
                    <a:pt x="2106" y="14448"/>
                    <a:pt x="-1" y="4457"/>
                  </a:cubicBezTo>
                  <a:lnTo>
                    <a:pt x="21135" y="0"/>
                  </a:lnTo>
                  <a:lnTo>
                    <a:pt x="38785" y="124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631" name="Arc 118"/>
            <p:cNvSpPr>
              <a:spLocks/>
            </p:cNvSpPr>
            <p:nvPr/>
          </p:nvSpPr>
          <p:spPr bwMode="auto">
            <a:xfrm>
              <a:off x="4317" y="2518"/>
              <a:ext cx="323" cy="86"/>
            </a:xfrm>
            <a:custGeom>
              <a:avLst/>
              <a:gdLst>
                <a:gd name="T0" fmla="*/ 3 w 38704"/>
                <a:gd name="T1" fmla="*/ 0 h 21600"/>
                <a:gd name="T2" fmla="*/ 0 w 38704"/>
                <a:gd name="T3" fmla="*/ 0 h 21600"/>
                <a:gd name="T4" fmla="*/ 1 w 3870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04" h="21600" fill="none" extrusionOk="0">
                  <a:moveTo>
                    <a:pt x="38704" y="12550"/>
                  </a:moveTo>
                  <a:cubicBezTo>
                    <a:pt x="34649" y="18229"/>
                    <a:pt x="28101" y="21599"/>
                    <a:pt x="21124" y="21599"/>
                  </a:cubicBezTo>
                  <a:cubicBezTo>
                    <a:pt x="10932" y="21599"/>
                    <a:pt x="2127" y="14476"/>
                    <a:pt x="-1" y="4509"/>
                  </a:cubicBezTo>
                </a:path>
                <a:path w="38704" h="21600" stroke="0" extrusionOk="0">
                  <a:moveTo>
                    <a:pt x="38704" y="12550"/>
                  </a:moveTo>
                  <a:cubicBezTo>
                    <a:pt x="34649" y="18229"/>
                    <a:pt x="28101" y="21599"/>
                    <a:pt x="21124" y="21599"/>
                  </a:cubicBezTo>
                  <a:cubicBezTo>
                    <a:pt x="10932" y="21599"/>
                    <a:pt x="2127" y="14476"/>
                    <a:pt x="-1" y="4509"/>
                  </a:cubicBezTo>
                  <a:lnTo>
                    <a:pt x="21124" y="0"/>
                  </a:lnTo>
                  <a:lnTo>
                    <a:pt x="38704" y="1255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Preventing False Edges in S-BGP</a:t>
            </a:r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6000750" y="1771650"/>
            <a:ext cx="685800" cy="857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>
              <a:defRPr/>
            </a:pPr>
            <a:endParaRPr lang="en-US" sz="1350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 flipH="1">
            <a:off x="5257800" y="1771651"/>
            <a:ext cx="742950" cy="11072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769" tIns="27384" rIns="54769" bIns="27384"/>
          <a:lstStyle/>
          <a:p>
            <a:pPr>
              <a:defRPr/>
            </a:pPr>
            <a:endParaRPr lang="en-US" sz="1350"/>
          </a:p>
        </p:txBody>
      </p:sp>
      <p:grpSp>
        <p:nvGrpSpPr>
          <p:cNvPr id="107527" name="Group 7"/>
          <p:cNvGrpSpPr>
            <a:grpSpLocks/>
          </p:cNvGrpSpPr>
          <p:nvPr/>
        </p:nvGrpSpPr>
        <p:grpSpPr bwMode="auto">
          <a:xfrm>
            <a:off x="5486400" y="1428750"/>
            <a:ext cx="971550" cy="614363"/>
            <a:chOff x="4084" y="2164"/>
            <a:chExt cx="736" cy="442"/>
          </a:xfrm>
        </p:grpSpPr>
        <p:grpSp>
          <p:nvGrpSpPr>
            <p:cNvPr id="107589" name="Group 8"/>
            <p:cNvGrpSpPr>
              <a:grpSpLocks/>
            </p:cNvGrpSpPr>
            <p:nvPr/>
          </p:nvGrpSpPr>
          <p:grpSpPr bwMode="auto">
            <a:xfrm>
              <a:off x="4084" y="2165"/>
              <a:ext cx="735" cy="440"/>
              <a:chOff x="4084" y="2165"/>
              <a:chExt cx="735" cy="440"/>
            </a:xfrm>
          </p:grpSpPr>
          <p:sp>
            <p:nvSpPr>
              <p:cNvPr id="107606" name="Oval 9"/>
              <p:cNvSpPr>
                <a:spLocks noChangeArrowheads="1"/>
              </p:cNvSpPr>
              <p:nvPr/>
            </p:nvSpPr>
            <p:spPr bwMode="auto">
              <a:xfrm>
                <a:off x="4335" y="2165"/>
                <a:ext cx="320" cy="1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607" name="Oval 10"/>
              <p:cNvSpPr>
                <a:spLocks noChangeArrowheads="1"/>
              </p:cNvSpPr>
              <p:nvPr/>
            </p:nvSpPr>
            <p:spPr bwMode="auto">
              <a:xfrm>
                <a:off x="4158" y="2213"/>
                <a:ext cx="246" cy="1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608" name="Oval 11"/>
              <p:cNvSpPr>
                <a:spLocks noChangeArrowheads="1"/>
              </p:cNvSpPr>
              <p:nvPr/>
            </p:nvSpPr>
            <p:spPr bwMode="auto">
              <a:xfrm>
                <a:off x="4084" y="2322"/>
                <a:ext cx="165" cy="1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609" name="Oval 12"/>
              <p:cNvSpPr>
                <a:spLocks noChangeArrowheads="1"/>
              </p:cNvSpPr>
              <p:nvPr/>
            </p:nvSpPr>
            <p:spPr bwMode="auto">
              <a:xfrm>
                <a:off x="4133" y="2388"/>
                <a:ext cx="250" cy="1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610" name="Oval 13"/>
              <p:cNvSpPr>
                <a:spLocks noChangeArrowheads="1"/>
              </p:cNvSpPr>
              <p:nvPr/>
            </p:nvSpPr>
            <p:spPr bwMode="auto">
              <a:xfrm>
                <a:off x="4310" y="2414"/>
                <a:ext cx="372" cy="1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611" name="Oval 14"/>
              <p:cNvSpPr>
                <a:spLocks noChangeArrowheads="1"/>
              </p:cNvSpPr>
              <p:nvPr/>
            </p:nvSpPr>
            <p:spPr bwMode="auto">
              <a:xfrm>
                <a:off x="4546" y="2218"/>
                <a:ext cx="239" cy="1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612" name="Oval 15"/>
              <p:cNvSpPr>
                <a:spLocks noChangeArrowheads="1"/>
              </p:cNvSpPr>
              <p:nvPr/>
            </p:nvSpPr>
            <p:spPr bwMode="auto">
              <a:xfrm>
                <a:off x="4582" y="2310"/>
                <a:ext cx="237" cy="1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613" name="Oval 16"/>
              <p:cNvSpPr>
                <a:spLocks noChangeArrowheads="1"/>
              </p:cNvSpPr>
              <p:nvPr/>
            </p:nvSpPr>
            <p:spPr bwMode="auto">
              <a:xfrm>
                <a:off x="4561" y="2340"/>
                <a:ext cx="235" cy="2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614" name="Oval 17"/>
              <p:cNvSpPr>
                <a:spLocks noChangeArrowheads="1"/>
              </p:cNvSpPr>
              <p:nvPr/>
            </p:nvSpPr>
            <p:spPr bwMode="auto">
              <a:xfrm>
                <a:off x="4217" y="2269"/>
                <a:ext cx="477" cy="2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07590" name="Arc 18"/>
            <p:cNvSpPr>
              <a:spLocks/>
            </p:cNvSpPr>
            <p:nvPr/>
          </p:nvSpPr>
          <p:spPr bwMode="auto">
            <a:xfrm>
              <a:off x="4344" y="2164"/>
              <a:ext cx="302" cy="92"/>
            </a:xfrm>
            <a:custGeom>
              <a:avLst/>
              <a:gdLst>
                <a:gd name="T0" fmla="*/ 0 w 40449"/>
                <a:gd name="T1" fmla="*/ 0 h 21600"/>
                <a:gd name="T2" fmla="*/ 2 w 40449"/>
                <a:gd name="T3" fmla="*/ 0 h 21600"/>
                <a:gd name="T4" fmla="*/ 1 w 404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49" h="21600" fill="none" extrusionOk="0">
                  <a:moveTo>
                    <a:pt x="0" y="14717"/>
                  </a:moveTo>
                  <a:cubicBezTo>
                    <a:pt x="2956" y="5923"/>
                    <a:pt x="11197" y="-1"/>
                    <a:pt x="20474" y="-1"/>
                  </a:cubicBezTo>
                  <a:cubicBezTo>
                    <a:pt x="29228" y="-1"/>
                    <a:pt x="37117" y="5284"/>
                    <a:pt x="40449" y="13380"/>
                  </a:cubicBezTo>
                </a:path>
                <a:path w="40449" h="21600" stroke="0" extrusionOk="0">
                  <a:moveTo>
                    <a:pt x="0" y="14717"/>
                  </a:moveTo>
                  <a:cubicBezTo>
                    <a:pt x="2956" y="5923"/>
                    <a:pt x="11197" y="-1"/>
                    <a:pt x="20474" y="-1"/>
                  </a:cubicBezTo>
                  <a:cubicBezTo>
                    <a:pt x="29228" y="-1"/>
                    <a:pt x="37117" y="5284"/>
                    <a:pt x="40449" y="13380"/>
                  </a:cubicBezTo>
                  <a:lnTo>
                    <a:pt x="20474" y="21600"/>
                  </a:lnTo>
                  <a:lnTo>
                    <a:pt x="0" y="147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91" name="Arc 19"/>
            <p:cNvSpPr>
              <a:spLocks/>
            </p:cNvSpPr>
            <p:nvPr/>
          </p:nvSpPr>
          <p:spPr bwMode="auto">
            <a:xfrm>
              <a:off x="4346" y="2166"/>
              <a:ext cx="298" cy="90"/>
            </a:xfrm>
            <a:custGeom>
              <a:avLst/>
              <a:gdLst>
                <a:gd name="T0" fmla="*/ 0 w 40401"/>
                <a:gd name="T1" fmla="*/ 0 h 21600"/>
                <a:gd name="T2" fmla="*/ 2 w 40401"/>
                <a:gd name="T3" fmla="*/ 0 h 21600"/>
                <a:gd name="T4" fmla="*/ 1 w 4040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01" h="21600" fill="none" extrusionOk="0">
                  <a:moveTo>
                    <a:pt x="0" y="14657"/>
                  </a:moveTo>
                  <a:cubicBezTo>
                    <a:pt x="2974" y="5894"/>
                    <a:pt x="11200" y="-1"/>
                    <a:pt x="20454" y="-1"/>
                  </a:cubicBezTo>
                  <a:cubicBezTo>
                    <a:pt x="29182" y="-1"/>
                    <a:pt x="37052" y="5252"/>
                    <a:pt x="40401" y="13312"/>
                  </a:cubicBezTo>
                </a:path>
                <a:path w="40401" h="21600" stroke="0" extrusionOk="0">
                  <a:moveTo>
                    <a:pt x="0" y="14657"/>
                  </a:moveTo>
                  <a:cubicBezTo>
                    <a:pt x="2974" y="5894"/>
                    <a:pt x="11200" y="-1"/>
                    <a:pt x="20454" y="-1"/>
                  </a:cubicBezTo>
                  <a:cubicBezTo>
                    <a:pt x="29182" y="-1"/>
                    <a:pt x="37052" y="5252"/>
                    <a:pt x="40401" y="13312"/>
                  </a:cubicBezTo>
                  <a:lnTo>
                    <a:pt x="20454" y="21600"/>
                  </a:lnTo>
                  <a:lnTo>
                    <a:pt x="0" y="14657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92" name="Arc 20"/>
            <p:cNvSpPr>
              <a:spLocks/>
            </p:cNvSpPr>
            <p:nvPr/>
          </p:nvSpPr>
          <p:spPr bwMode="auto">
            <a:xfrm>
              <a:off x="4158" y="2211"/>
              <a:ext cx="190" cy="111"/>
            </a:xfrm>
            <a:custGeom>
              <a:avLst/>
              <a:gdLst>
                <a:gd name="T0" fmla="*/ 0 w 33064"/>
                <a:gd name="T1" fmla="*/ 0 h 26178"/>
                <a:gd name="T2" fmla="*/ 1 w 33064"/>
                <a:gd name="T3" fmla="*/ 0 h 26178"/>
                <a:gd name="T4" fmla="*/ 1 w 33064"/>
                <a:gd name="T5" fmla="*/ 0 h 261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64" h="26178" fill="none" extrusionOk="0">
                  <a:moveTo>
                    <a:pt x="490" y="26178"/>
                  </a:moveTo>
                  <a:cubicBezTo>
                    <a:pt x="164" y="24673"/>
                    <a:pt x="0" y="231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54" y="0"/>
                    <a:pt x="29627" y="1141"/>
                    <a:pt x="33063" y="3293"/>
                  </a:cubicBezTo>
                </a:path>
                <a:path w="33064" h="26178" stroke="0" extrusionOk="0">
                  <a:moveTo>
                    <a:pt x="490" y="26178"/>
                  </a:moveTo>
                  <a:cubicBezTo>
                    <a:pt x="164" y="24673"/>
                    <a:pt x="0" y="231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54" y="0"/>
                    <a:pt x="29627" y="1141"/>
                    <a:pt x="33063" y="3293"/>
                  </a:cubicBezTo>
                  <a:lnTo>
                    <a:pt x="21600" y="21600"/>
                  </a:lnTo>
                  <a:lnTo>
                    <a:pt x="490" y="26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93" name="Arc 21"/>
            <p:cNvSpPr>
              <a:spLocks/>
            </p:cNvSpPr>
            <p:nvPr/>
          </p:nvSpPr>
          <p:spPr bwMode="auto">
            <a:xfrm>
              <a:off x="4160" y="2213"/>
              <a:ext cx="186" cy="109"/>
            </a:xfrm>
            <a:custGeom>
              <a:avLst/>
              <a:gdLst>
                <a:gd name="T0" fmla="*/ 0 w 33017"/>
                <a:gd name="T1" fmla="*/ 0 h 26203"/>
                <a:gd name="T2" fmla="*/ 1 w 33017"/>
                <a:gd name="T3" fmla="*/ 0 h 26203"/>
                <a:gd name="T4" fmla="*/ 1 w 33017"/>
                <a:gd name="T5" fmla="*/ 0 h 262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17" h="26203" fill="none" extrusionOk="0">
                  <a:moveTo>
                    <a:pt x="496" y="26202"/>
                  </a:moveTo>
                  <a:cubicBezTo>
                    <a:pt x="166" y="24690"/>
                    <a:pt x="0" y="231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5" y="0"/>
                    <a:pt x="29591" y="1130"/>
                    <a:pt x="33017" y="3263"/>
                  </a:cubicBezTo>
                </a:path>
                <a:path w="33017" h="26203" stroke="0" extrusionOk="0">
                  <a:moveTo>
                    <a:pt x="496" y="26202"/>
                  </a:moveTo>
                  <a:cubicBezTo>
                    <a:pt x="166" y="24690"/>
                    <a:pt x="0" y="231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5" y="0"/>
                    <a:pt x="29591" y="1130"/>
                    <a:pt x="33017" y="3263"/>
                  </a:cubicBezTo>
                  <a:lnTo>
                    <a:pt x="21600" y="21600"/>
                  </a:lnTo>
                  <a:lnTo>
                    <a:pt x="496" y="26202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94" name="Arc 22"/>
            <p:cNvSpPr>
              <a:spLocks/>
            </p:cNvSpPr>
            <p:nvPr/>
          </p:nvSpPr>
          <p:spPr bwMode="auto">
            <a:xfrm>
              <a:off x="4132" y="2463"/>
              <a:ext cx="190" cy="87"/>
            </a:xfrm>
            <a:custGeom>
              <a:avLst/>
              <a:gdLst>
                <a:gd name="T0" fmla="*/ 1 w 32107"/>
                <a:gd name="T1" fmla="*/ 0 h 22545"/>
                <a:gd name="T2" fmla="*/ 0 w 32107"/>
                <a:gd name="T3" fmla="*/ 0 h 22545"/>
                <a:gd name="T4" fmla="*/ 1 w 32107"/>
                <a:gd name="T5" fmla="*/ 0 h 225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107" h="22545" fill="none" extrusionOk="0">
                  <a:moveTo>
                    <a:pt x="32107" y="19817"/>
                  </a:moveTo>
                  <a:cubicBezTo>
                    <a:pt x="28894" y="21606"/>
                    <a:pt x="25277" y="22544"/>
                    <a:pt x="21600" y="22544"/>
                  </a:cubicBezTo>
                  <a:cubicBezTo>
                    <a:pt x="9670" y="22545"/>
                    <a:pt x="0" y="12874"/>
                    <a:pt x="0" y="945"/>
                  </a:cubicBezTo>
                  <a:cubicBezTo>
                    <a:pt x="0" y="629"/>
                    <a:pt x="6" y="314"/>
                    <a:pt x="20" y="-1"/>
                  </a:cubicBezTo>
                </a:path>
                <a:path w="32107" h="22545" stroke="0" extrusionOk="0">
                  <a:moveTo>
                    <a:pt x="32107" y="19817"/>
                  </a:moveTo>
                  <a:cubicBezTo>
                    <a:pt x="28894" y="21606"/>
                    <a:pt x="25277" y="22544"/>
                    <a:pt x="21600" y="22544"/>
                  </a:cubicBezTo>
                  <a:cubicBezTo>
                    <a:pt x="9670" y="22545"/>
                    <a:pt x="0" y="12874"/>
                    <a:pt x="0" y="945"/>
                  </a:cubicBezTo>
                  <a:cubicBezTo>
                    <a:pt x="0" y="629"/>
                    <a:pt x="6" y="314"/>
                    <a:pt x="20" y="-1"/>
                  </a:cubicBezTo>
                  <a:lnTo>
                    <a:pt x="21600" y="945"/>
                  </a:lnTo>
                  <a:lnTo>
                    <a:pt x="32107" y="198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95" name="Arc 23"/>
            <p:cNvSpPr>
              <a:spLocks/>
            </p:cNvSpPr>
            <p:nvPr/>
          </p:nvSpPr>
          <p:spPr bwMode="auto">
            <a:xfrm>
              <a:off x="4134" y="2463"/>
              <a:ext cx="187" cy="85"/>
            </a:xfrm>
            <a:custGeom>
              <a:avLst/>
              <a:gdLst>
                <a:gd name="T0" fmla="*/ 1 w 32038"/>
                <a:gd name="T1" fmla="*/ 0 h 22554"/>
                <a:gd name="T2" fmla="*/ 0 w 32038"/>
                <a:gd name="T3" fmla="*/ 0 h 22554"/>
                <a:gd name="T4" fmla="*/ 1 w 32038"/>
                <a:gd name="T5" fmla="*/ 0 h 225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038" h="22554" fill="none" extrusionOk="0">
                  <a:moveTo>
                    <a:pt x="32037" y="19864"/>
                  </a:moveTo>
                  <a:cubicBezTo>
                    <a:pt x="28841" y="21628"/>
                    <a:pt x="25250" y="22553"/>
                    <a:pt x="21600" y="22553"/>
                  </a:cubicBezTo>
                  <a:cubicBezTo>
                    <a:pt x="9670" y="22554"/>
                    <a:pt x="0" y="12883"/>
                    <a:pt x="0" y="954"/>
                  </a:cubicBezTo>
                  <a:cubicBezTo>
                    <a:pt x="0" y="635"/>
                    <a:pt x="7" y="317"/>
                    <a:pt x="21" y="0"/>
                  </a:cubicBezTo>
                </a:path>
                <a:path w="32038" h="22554" stroke="0" extrusionOk="0">
                  <a:moveTo>
                    <a:pt x="32037" y="19864"/>
                  </a:moveTo>
                  <a:cubicBezTo>
                    <a:pt x="28841" y="21628"/>
                    <a:pt x="25250" y="22553"/>
                    <a:pt x="21600" y="22553"/>
                  </a:cubicBezTo>
                  <a:cubicBezTo>
                    <a:pt x="9670" y="22554"/>
                    <a:pt x="0" y="12883"/>
                    <a:pt x="0" y="954"/>
                  </a:cubicBezTo>
                  <a:cubicBezTo>
                    <a:pt x="0" y="635"/>
                    <a:pt x="7" y="317"/>
                    <a:pt x="21" y="0"/>
                  </a:cubicBezTo>
                  <a:lnTo>
                    <a:pt x="21600" y="954"/>
                  </a:lnTo>
                  <a:lnTo>
                    <a:pt x="32037" y="1986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96" name="Arc 24"/>
            <p:cNvSpPr>
              <a:spLocks/>
            </p:cNvSpPr>
            <p:nvPr/>
          </p:nvSpPr>
          <p:spPr bwMode="auto">
            <a:xfrm>
              <a:off x="4644" y="2216"/>
              <a:ext cx="144" cy="107"/>
            </a:xfrm>
            <a:custGeom>
              <a:avLst/>
              <a:gdLst>
                <a:gd name="T0" fmla="*/ 0 w 26021"/>
                <a:gd name="T1" fmla="*/ 0 h 32375"/>
                <a:gd name="T2" fmla="*/ 1 w 26021"/>
                <a:gd name="T3" fmla="*/ 0 h 32375"/>
                <a:gd name="T4" fmla="*/ 0 w 26021"/>
                <a:gd name="T5" fmla="*/ 0 h 323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021" h="32375" fill="none" extrusionOk="0">
                  <a:moveTo>
                    <a:pt x="0" y="457"/>
                  </a:moveTo>
                  <a:cubicBezTo>
                    <a:pt x="1454" y="153"/>
                    <a:pt x="2935" y="-1"/>
                    <a:pt x="4421" y="-1"/>
                  </a:cubicBezTo>
                  <a:cubicBezTo>
                    <a:pt x="16350" y="0"/>
                    <a:pt x="26021" y="9670"/>
                    <a:pt x="26021" y="21600"/>
                  </a:cubicBezTo>
                  <a:cubicBezTo>
                    <a:pt x="26021" y="25381"/>
                    <a:pt x="25028" y="29097"/>
                    <a:pt x="23141" y="32374"/>
                  </a:cubicBezTo>
                </a:path>
                <a:path w="26021" h="32375" stroke="0" extrusionOk="0">
                  <a:moveTo>
                    <a:pt x="0" y="457"/>
                  </a:moveTo>
                  <a:cubicBezTo>
                    <a:pt x="1454" y="153"/>
                    <a:pt x="2935" y="-1"/>
                    <a:pt x="4421" y="-1"/>
                  </a:cubicBezTo>
                  <a:cubicBezTo>
                    <a:pt x="16350" y="0"/>
                    <a:pt x="26021" y="9670"/>
                    <a:pt x="26021" y="21600"/>
                  </a:cubicBezTo>
                  <a:cubicBezTo>
                    <a:pt x="26021" y="25381"/>
                    <a:pt x="25028" y="29097"/>
                    <a:pt x="23141" y="32374"/>
                  </a:cubicBezTo>
                  <a:lnTo>
                    <a:pt x="4421" y="21600"/>
                  </a:lnTo>
                  <a:lnTo>
                    <a:pt x="0" y="4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97" name="Arc 25"/>
            <p:cNvSpPr>
              <a:spLocks/>
            </p:cNvSpPr>
            <p:nvPr/>
          </p:nvSpPr>
          <p:spPr bwMode="auto">
            <a:xfrm>
              <a:off x="4644" y="2218"/>
              <a:ext cx="141" cy="104"/>
            </a:xfrm>
            <a:custGeom>
              <a:avLst/>
              <a:gdLst>
                <a:gd name="T0" fmla="*/ 0 w 25973"/>
                <a:gd name="T1" fmla="*/ 0 h 32468"/>
                <a:gd name="T2" fmla="*/ 1 w 25973"/>
                <a:gd name="T3" fmla="*/ 0 h 32468"/>
                <a:gd name="T4" fmla="*/ 0 w 25973"/>
                <a:gd name="T5" fmla="*/ 0 h 32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73" h="32468" fill="none" extrusionOk="0">
                  <a:moveTo>
                    <a:pt x="0" y="447"/>
                  </a:moveTo>
                  <a:cubicBezTo>
                    <a:pt x="1438" y="149"/>
                    <a:pt x="2903" y="-1"/>
                    <a:pt x="4373" y="-1"/>
                  </a:cubicBezTo>
                  <a:cubicBezTo>
                    <a:pt x="16302" y="0"/>
                    <a:pt x="25973" y="9670"/>
                    <a:pt x="25973" y="21600"/>
                  </a:cubicBezTo>
                  <a:cubicBezTo>
                    <a:pt x="25973" y="25418"/>
                    <a:pt x="24960" y="29168"/>
                    <a:pt x="23039" y="32467"/>
                  </a:cubicBezTo>
                </a:path>
                <a:path w="25973" h="32468" stroke="0" extrusionOk="0">
                  <a:moveTo>
                    <a:pt x="0" y="447"/>
                  </a:moveTo>
                  <a:cubicBezTo>
                    <a:pt x="1438" y="149"/>
                    <a:pt x="2903" y="-1"/>
                    <a:pt x="4373" y="-1"/>
                  </a:cubicBezTo>
                  <a:cubicBezTo>
                    <a:pt x="16302" y="0"/>
                    <a:pt x="25973" y="9670"/>
                    <a:pt x="25973" y="21600"/>
                  </a:cubicBezTo>
                  <a:cubicBezTo>
                    <a:pt x="25973" y="25418"/>
                    <a:pt x="24960" y="29168"/>
                    <a:pt x="23039" y="32467"/>
                  </a:cubicBezTo>
                  <a:lnTo>
                    <a:pt x="4373" y="21600"/>
                  </a:lnTo>
                  <a:lnTo>
                    <a:pt x="0" y="447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98" name="Arc 26"/>
            <p:cNvSpPr>
              <a:spLocks/>
            </p:cNvSpPr>
            <p:nvPr/>
          </p:nvSpPr>
          <p:spPr bwMode="auto">
            <a:xfrm>
              <a:off x="4683" y="2323"/>
              <a:ext cx="137" cy="106"/>
            </a:xfrm>
            <a:custGeom>
              <a:avLst/>
              <a:gdLst>
                <a:gd name="T0" fmla="*/ 1 w 21600"/>
                <a:gd name="T1" fmla="*/ 0 h 29411"/>
                <a:gd name="T2" fmla="*/ 1 w 21600"/>
                <a:gd name="T3" fmla="*/ 0 h 29411"/>
                <a:gd name="T4" fmla="*/ 0 w 21600"/>
                <a:gd name="T5" fmla="*/ 0 h 294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411" fill="none" extrusionOk="0">
                  <a:moveTo>
                    <a:pt x="13545" y="-1"/>
                  </a:moveTo>
                  <a:cubicBezTo>
                    <a:pt x="18638" y="4099"/>
                    <a:pt x="21600" y="10286"/>
                    <a:pt x="21600" y="16825"/>
                  </a:cubicBezTo>
                  <a:cubicBezTo>
                    <a:pt x="21600" y="21340"/>
                    <a:pt x="20185" y="25741"/>
                    <a:pt x="17554" y="29411"/>
                  </a:cubicBezTo>
                </a:path>
                <a:path w="21600" h="29411" stroke="0" extrusionOk="0">
                  <a:moveTo>
                    <a:pt x="13545" y="-1"/>
                  </a:moveTo>
                  <a:cubicBezTo>
                    <a:pt x="18638" y="4099"/>
                    <a:pt x="21600" y="10286"/>
                    <a:pt x="21600" y="16825"/>
                  </a:cubicBezTo>
                  <a:cubicBezTo>
                    <a:pt x="21600" y="21340"/>
                    <a:pt x="20185" y="25741"/>
                    <a:pt x="17554" y="29411"/>
                  </a:cubicBezTo>
                  <a:lnTo>
                    <a:pt x="0" y="16825"/>
                  </a:lnTo>
                  <a:lnTo>
                    <a:pt x="13545" y="-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99" name="Arc 27"/>
            <p:cNvSpPr>
              <a:spLocks/>
            </p:cNvSpPr>
            <p:nvPr/>
          </p:nvSpPr>
          <p:spPr bwMode="auto">
            <a:xfrm>
              <a:off x="4683" y="2324"/>
              <a:ext cx="135" cy="103"/>
            </a:xfrm>
            <a:custGeom>
              <a:avLst/>
              <a:gdLst>
                <a:gd name="T0" fmla="*/ 1 w 21600"/>
                <a:gd name="T1" fmla="*/ 0 h 29582"/>
                <a:gd name="T2" fmla="*/ 1 w 21600"/>
                <a:gd name="T3" fmla="*/ 0 h 29582"/>
                <a:gd name="T4" fmla="*/ 0 w 21600"/>
                <a:gd name="T5" fmla="*/ 0 h 295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582" fill="none" extrusionOk="0">
                  <a:moveTo>
                    <a:pt x="13450" y="0"/>
                  </a:moveTo>
                  <a:cubicBezTo>
                    <a:pt x="18599" y="4098"/>
                    <a:pt x="21600" y="10320"/>
                    <a:pt x="21600" y="16901"/>
                  </a:cubicBezTo>
                  <a:cubicBezTo>
                    <a:pt x="21600" y="21456"/>
                    <a:pt x="20160" y="25894"/>
                    <a:pt x="17485" y="29581"/>
                  </a:cubicBezTo>
                </a:path>
                <a:path w="21600" h="29582" stroke="0" extrusionOk="0">
                  <a:moveTo>
                    <a:pt x="13450" y="0"/>
                  </a:moveTo>
                  <a:cubicBezTo>
                    <a:pt x="18599" y="4098"/>
                    <a:pt x="21600" y="10320"/>
                    <a:pt x="21600" y="16901"/>
                  </a:cubicBezTo>
                  <a:cubicBezTo>
                    <a:pt x="21600" y="21456"/>
                    <a:pt x="20160" y="25894"/>
                    <a:pt x="17485" y="29581"/>
                  </a:cubicBezTo>
                  <a:lnTo>
                    <a:pt x="0" y="16901"/>
                  </a:lnTo>
                  <a:lnTo>
                    <a:pt x="13450" y="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600" name="Arc 28"/>
            <p:cNvSpPr>
              <a:spLocks/>
            </p:cNvSpPr>
            <p:nvPr/>
          </p:nvSpPr>
          <p:spPr bwMode="auto">
            <a:xfrm>
              <a:off x="4639" y="2426"/>
              <a:ext cx="160" cy="152"/>
            </a:xfrm>
            <a:custGeom>
              <a:avLst/>
              <a:gdLst>
                <a:gd name="T0" fmla="*/ 1 w 28610"/>
                <a:gd name="T1" fmla="*/ 0 h 27756"/>
                <a:gd name="T2" fmla="*/ 0 w 28610"/>
                <a:gd name="T3" fmla="*/ 1 h 27756"/>
                <a:gd name="T4" fmla="*/ 0 w 28610"/>
                <a:gd name="T5" fmla="*/ 0 h 27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10" h="27756" fill="none" extrusionOk="0">
                  <a:moveTo>
                    <a:pt x="27714" y="-1"/>
                  </a:moveTo>
                  <a:cubicBezTo>
                    <a:pt x="28308" y="1997"/>
                    <a:pt x="28610" y="4071"/>
                    <a:pt x="28610" y="6156"/>
                  </a:cubicBezTo>
                  <a:cubicBezTo>
                    <a:pt x="28610" y="18085"/>
                    <a:pt x="18939" y="27756"/>
                    <a:pt x="7010" y="27756"/>
                  </a:cubicBezTo>
                  <a:cubicBezTo>
                    <a:pt x="4624" y="27755"/>
                    <a:pt x="2256" y="27360"/>
                    <a:pt x="0" y="26586"/>
                  </a:cubicBezTo>
                </a:path>
                <a:path w="28610" h="27756" stroke="0" extrusionOk="0">
                  <a:moveTo>
                    <a:pt x="27714" y="-1"/>
                  </a:moveTo>
                  <a:cubicBezTo>
                    <a:pt x="28308" y="1997"/>
                    <a:pt x="28610" y="4071"/>
                    <a:pt x="28610" y="6156"/>
                  </a:cubicBezTo>
                  <a:cubicBezTo>
                    <a:pt x="28610" y="18085"/>
                    <a:pt x="18939" y="27756"/>
                    <a:pt x="7010" y="27756"/>
                  </a:cubicBezTo>
                  <a:cubicBezTo>
                    <a:pt x="4624" y="27755"/>
                    <a:pt x="2256" y="27360"/>
                    <a:pt x="0" y="26586"/>
                  </a:cubicBezTo>
                  <a:lnTo>
                    <a:pt x="7010" y="6156"/>
                  </a:lnTo>
                  <a:lnTo>
                    <a:pt x="27714" y="-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601" name="Arc 29"/>
            <p:cNvSpPr>
              <a:spLocks/>
            </p:cNvSpPr>
            <p:nvPr/>
          </p:nvSpPr>
          <p:spPr bwMode="auto">
            <a:xfrm>
              <a:off x="4639" y="2427"/>
              <a:ext cx="158" cy="149"/>
            </a:xfrm>
            <a:custGeom>
              <a:avLst/>
              <a:gdLst>
                <a:gd name="T0" fmla="*/ 1 w 28608"/>
                <a:gd name="T1" fmla="*/ 0 h 27758"/>
                <a:gd name="T2" fmla="*/ 0 w 28608"/>
                <a:gd name="T3" fmla="*/ 1 h 27758"/>
                <a:gd name="T4" fmla="*/ 0 w 28608"/>
                <a:gd name="T5" fmla="*/ 0 h 277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08" h="27758" fill="none" extrusionOk="0">
                  <a:moveTo>
                    <a:pt x="27711" y="0"/>
                  </a:moveTo>
                  <a:cubicBezTo>
                    <a:pt x="28306" y="1998"/>
                    <a:pt x="28608" y="4072"/>
                    <a:pt x="28608" y="6158"/>
                  </a:cubicBezTo>
                  <a:cubicBezTo>
                    <a:pt x="28608" y="18087"/>
                    <a:pt x="18937" y="27758"/>
                    <a:pt x="7008" y="27758"/>
                  </a:cubicBezTo>
                  <a:cubicBezTo>
                    <a:pt x="4623" y="27757"/>
                    <a:pt x="2255" y="27363"/>
                    <a:pt x="0" y="26589"/>
                  </a:cubicBezTo>
                </a:path>
                <a:path w="28608" h="27758" stroke="0" extrusionOk="0">
                  <a:moveTo>
                    <a:pt x="27711" y="0"/>
                  </a:moveTo>
                  <a:cubicBezTo>
                    <a:pt x="28306" y="1998"/>
                    <a:pt x="28608" y="4072"/>
                    <a:pt x="28608" y="6158"/>
                  </a:cubicBezTo>
                  <a:cubicBezTo>
                    <a:pt x="28608" y="18087"/>
                    <a:pt x="18937" y="27758"/>
                    <a:pt x="7008" y="27758"/>
                  </a:cubicBezTo>
                  <a:cubicBezTo>
                    <a:pt x="4623" y="27757"/>
                    <a:pt x="2255" y="27363"/>
                    <a:pt x="0" y="26589"/>
                  </a:cubicBezTo>
                  <a:lnTo>
                    <a:pt x="7008" y="6158"/>
                  </a:lnTo>
                  <a:lnTo>
                    <a:pt x="27711" y="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602" name="Arc 30"/>
            <p:cNvSpPr>
              <a:spLocks/>
            </p:cNvSpPr>
            <p:nvPr/>
          </p:nvSpPr>
          <p:spPr bwMode="auto">
            <a:xfrm>
              <a:off x="4084" y="2322"/>
              <a:ext cx="87" cy="144"/>
            </a:xfrm>
            <a:custGeom>
              <a:avLst/>
              <a:gdLst>
                <a:gd name="T0" fmla="*/ 0 w 21600"/>
                <a:gd name="T1" fmla="*/ 1 h 41305"/>
                <a:gd name="T2" fmla="*/ 0 w 21600"/>
                <a:gd name="T3" fmla="*/ 0 h 41305"/>
                <a:gd name="T4" fmla="*/ 0 w 21600"/>
                <a:gd name="T5" fmla="*/ 0 h 413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305" fill="none" extrusionOk="0">
                  <a:moveTo>
                    <a:pt x="12846" y="41305"/>
                  </a:moveTo>
                  <a:cubicBezTo>
                    <a:pt x="5036" y="37842"/>
                    <a:pt x="0" y="30101"/>
                    <a:pt x="0" y="21558"/>
                  </a:cubicBezTo>
                  <a:cubicBezTo>
                    <a:pt x="0" y="10154"/>
                    <a:pt x="8864" y="715"/>
                    <a:pt x="20246" y="0"/>
                  </a:cubicBezTo>
                </a:path>
                <a:path w="21600" h="41305" stroke="0" extrusionOk="0">
                  <a:moveTo>
                    <a:pt x="12846" y="41305"/>
                  </a:moveTo>
                  <a:cubicBezTo>
                    <a:pt x="5036" y="37842"/>
                    <a:pt x="0" y="30101"/>
                    <a:pt x="0" y="21558"/>
                  </a:cubicBezTo>
                  <a:cubicBezTo>
                    <a:pt x="0" y="10154"/>
                    <a:pt x="8864" y="715"/>
                    <a:pt x="20246" y="0"/>
                  </a:cubicBezTo>
                  <a:lnTo>
                    <a:pt x="21600" y="21558"/>
                  </a:lnTo>
                  <a:lnTo>
                    <a:pt x="12846" y="413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603" name="Arc 31"/>
            <p:cNvSpPr>
              <a:spLocks/>
            </p:cNvSpPr>
            <p:nvPr/>
          </p:nvSpPr>
          <p:spPr bwMode="auto">
            <a:xfrm>
              <a:off x="4086" y="2324"/>
              <a:ext cx="85" cy="141"/>
            </a:xfrm>
            <a:custGeom>
              <a:avLst/>
              <a:gdLst>
                <a:gd name="T0" fmla="*/ 0 w 21600"/>
                <a:gd name="T1" fmla="*/ 0 h 41317"/>
                <a:gd name="T2" fmla="*/ 0 w 21600"/>
                <a:gd name="T3" fmla="*/ 0 h 41317"/>
                <a:gd name="T4" fmla="*/ 0 w 21600"/>
                <a:gd name="T5" fmla="*/ 0 h 413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317" fill="none" extrusionOk="0">
                  <a:moveTo>
                    <a:pt x="12873" y="41316"/>
                  </a:moveTo>
                  <a:cubicBezTo>
                    <a:pt x="5048" y="37860"/>
                    <a:pt x="0" y="30112"/>
                    <a:pt x="0" y="21558"/>
                  </a:cubicBezTo>
                  <a:cubicBezTo>
                    <a:pt x="0" y="10152"/>
                    <a:pt x="8867" y="712"/>
                    <a:pt x="20251" y="0"/>
                  </a:cubicBezTo>
                </a:path>
                <a:path w="21600" h="41317" stroke="0" extrusionOk="0">
                  <a:moveTo>
                    <a:pt x="12873" y="41316"/>
                  </a:moveTo>
                  <a:cubicBezTo>
                    <a:pt x="5048" y="37860"/>
                    <a:pt x="0" y="30112"/>
                    <a:pt x="0" y="21558"/>
                  </a:cubicBezTo>
                  <a:cubicBezTo>
                    <a:pt x="0" y="10152"/>
                    <a:pt x="8867" y="712"/>
                    <a:pt x="20251" y="0"/>
                  </a:cubicBezTo>
                  <a:lnTo>
                    <a:pt x="21600" y="21558"/>
                  </a:lnTo>
                  <a:lnTo>
                    <a:pt x="12873" y="41316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604" name="Arc 32"/>
            <p:cNvSpPr>
              <a:spLocks/>
            </p:cNvSpPr>
            <p:nvPr/>
          </p:nvSpPr>
          <p:spPr bwMode="auto">
            <a:xfrm>
              <a:off x="4315" y="2518"/>
              <a:ext cx="328" cy="88"/>
            </a:xfrm>
            <a:custGeom>
              <a:avLst/>
              <a:gdLst>
                <a:gd name="T0" fmla="*/ 3 w 38786"/>
                <a:gd name="T1" fmla="*/ 0 h 21600"/>
                <a:gd name="T2" fmla="*/ 0 w 38786"/>
                <a:gd name="T3" fmla="*/ 0 h 21600"/>
                <a:gd name="T4" fmla="*/ 2 w 3878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86" h="21600" fill="none" extrusionOk="0">
                  <a:moveTo>
                    <a:pt x="38785" y="12450"/>
                  </a:moveTo>
                  <a:cubicBezTo>
                    <a:pt x="34738" y="18187"/>
                    <a:pt x="28155" y="21599"/>
                    <a:pt x="21135" y="21599"/>
                  </a:cubicBezTo>
                  <a:cubicBezTo>
                    <a:pt x="10923" y="21599"/>
                    <a:pt x="2106" y="14448"/>
                    <a:pt x="-1" y="4457"/>
                  </a:cubicBezTo>
                </a:path>
                <a:path w="38786" h="21600" stroke="0" extrusionOk="0">
                  <a:moveTo>
                    <a:pt x="38785" y="12450"/>
                  </a:moveTo>
                  <a:cubicBezTo>
                    <a:pt x="34738" y="18187"/>
                    <a:pt x="28155" y="21599"/>
                    <a:pt x="21135" y="21599"/>
                  </a:cubicBezTo>
                  <a:cubicBezTo>
                    <a:pt x="10923" y="21599"/>
                    <a:pt x="2106" y="14448"/>
                    <a:pt x="-1" y="4457"/>
                  </a:cubicBezTo>
                  <a:lnTo>
                    <a:pt x="21135" y="0"/>
                  </a:lnTo>
                  <a:lnTo>
                    <a:pt x="38785" y="124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605" name="Arc 33"/>
            <p:cNvSpPr>
              <a:spLocks/>
            </p:cNvSpPr>
            <p:nvPr/>
          </p:nvSpPr>
          <p:spPr bwMode="auto">
            <a:xfrm>
              <a:off x="4317" y="2518"/>
              <a:ext cx="323" cy="86"/>
            </a:xfrm>
            <a:custGeom>
              <a:avLst/>
              <a:gdLst>
                <a:gd name="T0" fmla="*/ 3 w 38704"/>
                <a:gd name="T1" fmla="*/ 0 h 21600"/>
                <a:gd name="T2" fmla="*/ 0 w 38704"/>
                <a:gd name="T3" fmla="*/ 0 h 21600"/>
                <a:gd name="T4" fmla="*/ 1 w 3870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04" h="21600" fill="none" extrusionOk="0">
                  <a:moveTo>
                    <a:pt x="38704" y="12550"/>
                  </a:moveTo>
                  <a:cubicBezTo>
                    <a:pt x="34649" y="18229"/>
                    <a:pt x="28101" y="21599"/>
                    <a:pt x="21124" y="21599"/>
                  </a:cubicBezTo>
                  <a:cubicBezTo>
                    <a:pt x="10932" y="21599"/>
                    <a:pt x="2127" y="14476"/>
                    <a:pt x="-1" y="4509"/>
                  </a:cubicBezTo>
                </a:path>
                <a:path w="38704" h="21600" stroke="0" extrusionOk="0">
                  <a:moveTo>
                    <a:pt x="38704" y="12550"/>
                  </a:moveTo>
                  <a:cubicBezTo>
                    <a:pt x="34649" y="18229"/>
                    <a:pt x="28101" y="21599"/>
                    <a:pt x="21124" y="21599"/>
                  </a:cubicBezTo>
                  <a:cubicBezTo>
                    <a:pt x="10932" y="21599"/>
                    <a:pt x="2127" y="14476"/>
                    <a:pt x="-1" y="4509"/>
                  </a:cubicBezTo>
                  <a:lnTo>
                    <a:pt x="21124" y="0"/>
                  </a:lnTo>
                  <a:lnTo>
                    <a:pt x="38704" y="1255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5738813" y="1604962"/>
            <a:ext cx="495328" cy="2630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>
                <a:solidFill>
                  <a:srgbClr val="FF3300"/>
                </a:solidFill>
              </a:rPr>
              <a:t>AS 1</a:t>
            </a:r>
          </a:p>
        </p:txBody>
      </p:sp>
      <p:grpSp>
        <p:nvGrpSpPr>
          <p:cNvPr id="107529" name="Group 35"/>
          <p:cNvGrpSpPr>
            <a:grpSpLocks/>
          </p:cNvGrpSpPr>
          <p:nvPr/>
        </p:nvGrpSpPr>
        <p:grpSpPr bwMode="auto">
          <a:xfrm>
            <a:off x="4743450" y="2343150"/>
            <a:ext cx="971550" cy="614363"/>
            <a:chOff x="4084" y="2164"/>
            <a:chExt cx="736" cy="442"/>
          </a:xfrm>
        </p:grpSpPr>
        <p:grpSp>
          <p:nvGrpSpPr>
            <p:cNvPr id="107563" name="Group 36"/>
            <p:cNvGrpSpPr>
              <a:grpSpLocks/>
            </p:cNvGrpSpPr>
            <p:nvPr/>
          </p:nvGrpSpPr>
          <p:grpSpPr bwMode="auto">
            <a:xfrm>
              <a:off x="4084" y="2165"/>
              <a:ext cx="735" cy="440"/>
              <a:chOff x="4084" y="2165"/>
              <a:chExt cx="735" cy="440"/>
            </a:xfrm>
          </p:grpSpPr>
          <p:sp>
            <p:nvSpPr>
              <p:cNvPr id="107580" name="Oval 37"/>
              <p:cNvSpPr>
                <a:spLocks noChangeArrowheads="1"/>
              </p:cNvSpPr>
              <p:nvPr/>
            </p:nvSpPr>
            <p:spPr bwMode="auto">
              <a:xfrm>
                <a:off x="4335" y="2165"/>
                <a:ext cx="320" cy="1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581" name="Oval 38"/>
              <p:cNvSpPr>
                <a:spLocks noChangeArrowheads="1"/>
              </p:cNvSpPr>
              <p:nvPr/>
            </p:nvSpPr>
            <p:spPr bwMode="auto">
              <a:xfrm>
                <a:off x="4158" y="2213"/>
                <a:ext cx="246" cy="1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582" name="Oval 39"/>
              <p:cNvSpPr>
                <a:spLocks noChangeArrowheads="1"/>
              </p:cNvSpPr>
              <p:nvPr/>
            </p:nvSpPr>
            <p:spPr bwMode="auto">
              <a:xfrm>
                <a:off x="4084" y="2322"/>
                <a:ext cx="165" cy="1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583" name="Oval 40"/>
              <p:cNvSpPr>
                <a:spLocks noChangeArrowheads="1"/>
              </p:cNvSpPr>
              <p:nvPr/>
            </p:nvSpPr>
            <p:spPr bwMode="auto">
              <a:xfrm>
                <a:off x="4133" y="2388"/>
                <a:ext cx="250" cy="1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584" name="Oval 41"/>
              <p:cNvSpPr>
                <a:spLocks noChangeArrowheads="1"/>
              </p:cNvSpPr>
              <p:nvPr/>
            </p:nvSpPr>
            <p:spPr bwMode="auto">
              <a:xfrm>
                <a:off x="4310" y="2414"/>
                <a:ext cx="372" cy="1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585" name="Oval 42"/>
              <p:cNvSpPr>
                <a:spLocks noChangeArrowheads="1"/>
              </p:cNvSpPr>
              <p:nvPr/>
            </p:nvSpPr>
            <p:spPr bwMode="auto">
              <a:xfrm>
                <a:off x="4546" y="2218"/>
                <a:ext cx="239" cy="1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586" name="Oval 43"/>
              <p:cNvSpPr>
                <a:spLocks noChangeArrowheads="1"/>
              </p:cNvSpPr>
              <p:nvPr/>
            </p:nvSpPr>
            <p:spPr bwMode="auto">
              <a:xfrm>
                <a:off x="4582" y="2310"/>
                <a:ext cx="237" cy="1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587" name="Oval 44"/>
              <p:cNvSpPr>
                <a:spLocks noChangeArrowheads="1"/>
              </p:cNvSpPr>
              <p:nvPr/>
            </p:nvSpPr>
            <p:spPr bwMode="auto">
              <a:xfrm>
                <a:off x="4561" y="2340"/>
                <a:ext cx="235" cy="2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588" name="Oval 45"/>
              <p:cNvSpPr>
                <a:spLocks noChangeArrowheads="1"/>
              </p:cNvSpPr>
              <p:nvPr/>
            </p:nvSpPr>
            <p:spPr bwMode="auto">
              <a:xfrm>
                <a:off x="4217" y="2269"/>
                <a:ext cx="477" cy="2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07564" name="Arc 46"/>
            <p:cNvSpPr>
              <a:spLocks/>
            </p:cNvSpPr>
            <p:nvPr/>
          </p:nvSpPr>
          <p:spPr bwMode="auto">
            <a:xfrm>
              <a:off x="4344" y="2164"/>
              <a:ext cx="302" cy="92"/>
            </a:xfrm>
            <a:custGeom>
              <a:avLst/>
              <a:gdLst>
                <a:gd name="T0" fmla="*/ 0 w 40449"/>
                <a:gd name="T1" fmla="*/ 0 h 21600"/>
                <a:gd name="T2" fmla="*/ 2 w 40449"/>
                <a:gd name="T3" fmla="*/ 0 h 21600"/>
                <a:gd name="T4" fmla="*/ 1 w 404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49" h="21600" fill="none" extrusionOk="0">
                  <a:moveTo>
                    <a:pt x="0" y="14717"/>
                  </a:moveTo>
                  <a:cubicBezTo>
                    <a:pt x="2956" y="5923"/>
                    <a:pt x="11197" y="-1"/>
                    <a:pt x="20474" y="-1"/>
                  </a:cubicBezTo>
                  <a:cubicBezTo>
                    <a:pt x="29228" y="-1"/>
                    <a:pt x="37117" y="5284"/>
                    <a:pt x="40449" y="13380"/>
                  </a:cubicBezTo>
                </a:path>
                <a:path w="40449" h="21600" stroke="0" extrusionOk="0">
                  <a:moveTo>
                    <a:pt x="0" y="14717"/>
                  </a:moveTo>
                  <a:cubicBezTo>
                    <a:pt x="2956" y="5923"/>
                    <a:pt x="11197" y="-1"/>
                    <a:pt x="20474" y="-1"/>
                  </a:cubicBezTo>
                  <a:cubicBezTo>
                    <a:pt x="29228" y="-1"/>
                    <a:pt x="37117" y="5284"/>
                    <a:pt x="40449" y="13380"/>
                  </a:cubicBezTo>
                  <a:lnTo>
                    <a:pt x="20474" y="21600"/>
                  </a:lnTo>
                  <a:lnTo>
                    <a:pt x="0" y="147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65" name="Arc 47"/>
            <p:cNvSpPr>
              <a:spLocks/>
            </p:cNvSpPr>
            <p:nvPr/>
          </p:nvSpPr>
          <p:spPr bwMode="auto">
            <a:xfrm>
              <a:off x="4346" y="2166"/>
              <a:ext cx="298" cy="90"/>
            </a:xfrm>
            <a:custGeom>
              <a:avLst/>
              <a:gdLst>
                <a:gd name="T0" fmla="*/ 0 w 40401"/>
                <a:gd name="T1" fmla="*/ 0 h 21600"/>
                <a:gd name="T2" fmla="*/ 2 w 40401"/>
                <a:gd name="T3" fmla="*/ 0 h 21600"/>
                <a:gd name="T4" fmla="*/ 1 w 4040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01" h="21600" fill="none" extrusionOk="0">
                  <a:moveTo>
                    <a:pt x="0" y="14657"/>
                  </a:moveTo>
                  <a:cubicBezTo>
                    <a:pt x="2974" y="5894"/>
                    <a:pt x="11200" y="-1"/>
                    <a:pt x="20454" y="-1"/>
                  </a:cubicBezTo>
                  <a:cubicBezTo>
                    <a:pt x="29182" y="-1"/>
                    <a:pt x="37052" y="5252"/>
                    <a:pt x="40401" y="13312"/>
                  </a:cubicBezTo>
                </a:path>
                <a:path w="40401" h="21600" stroke="0" extrusionOk="0">
                  <a:moveTo>
                    <a:pt x="0" y="14657"/>
                  </a:moveTo>
                  <a:cubicBezTo>
                    <a:pt x="2974" y="5894"/>
                    <a:pt x="11200" y="-1"/>
                    <a:pt x="20454" y="-1"/>
                  </a:cubicBezTo>
                  <a:cubicBezTo>
                    <a:pt x="29182" y="-1"/>
                    <a:pt x="37052" y="5252"/>
                    <a:pt x="40401" y="13312"/>
                  </a:cubicBezTo>
                  <a:lnTo>
                    <a:pt x="20454" y="21600"/>
                  </a:lnTo>
                  <a:lnTo>
                    <a:pt x="0" y="14657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66" name="Arc 48"/>
            <p:cNvSpPr>
              <a:spLocks/>
            </p:cNvSpPr>
            <p:nvPr/>
          </p:nvSpPr>
          <p:spPr bwMode="auto">
            <a:xfrm>
              <a:off x="4158" y="2211"/>
              <a:ext cx="190" cy="111"/>
            </a:xfrm>
            <a:custGeom>
              <a:avLst/>
              <a:gdLst>
                <a:gd name="T0" fmla="*/ 0 w 33064"/>
                <a:gd name="T1" fmla="*/ 0 h 26178"/>
                <a:gd name="T2" fmla="*/ 1 w 33064"/>
                <a:gd name="T3" fmla="*/ 0 h 26178"/>
                <a:gd name="T4" fmla="*/ 1 w 33064"/>
                <a:gd name="T5" fmla="*/ 0 h 261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64" h="26178" fill="none" extrusionOk="0">
                  <a:moveTo>
                    <a:pt x="490" y="26178"/>
                  </a:moveTo>
                  <a:cubicBezTo>
                    <a:pt x="164" y="24673"/>
                    <a:pt x="0" y="231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54" y="0"/>
                    <a:pt x="29627" y="1141"/>
                    <a:pt x="33063" y="3293"/>
                  </a:cubicBezTo>
                </a:path>
                <a:path w="33064" h="26178" stroke="0" extrusionOk="0">
                  <a:moveTo>
                    <a:pt x="490" y="26178"/>
                  </a:moveTo>
                  <a:cubicBezTo>
                    <a:pt x="164" y="24673"/>
                    <a:pt x="0" y="231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54" y="0"/>
                    <a:pt x="29627" y="1141"/>
                    <a:pt x="33063" y="3293"/>
                  </a:cubicBezTo>
                  <a:lnTo>
                    <a:pt x="21600" y="21600"/>
                  </a:lnTo>
                  <a:lnTo>
                    <a:pt x="490" y="26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67" name="Arc 49"/>
            <p:cNvSpPr>
              <a:spLocks/>
            </p:cNvSpPr>
            <p:nvPr/>
          </p:nvSpPr>
          <p:spPr bwMode="auto">
            <a:xfrm>
              <a:off x="4160" y="2213"/>
              <a:ext cx="186" cy="109"/>
            </a:xfrm>
            <a:custGeom>
              <a:avLst/>
              <a:gdLst>
                <a:gd name="T0" fmla="*/ 0 w 33017"/>
                <a:gd name="T1" fmla="*/ 0 h 26203"/>
                <a:gd name="T2" fmla="*/ 1 w 33017"/>
                <a:gd name="T3" fmla="*/ 0 h 26203"/>
                <a:gd name="T4" fmla="*/ 1 w 33017"/>
                <a:gd name="T5" fmla="*/ 0 h 262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17" h="26203" fill="none" extrusionOk="0">
                  <a:moveTo>
                    <a:pt x="496" y="26202"/>
                  </a:moveTo>
                  <a:cubicBezTo>
                    <a:pt x="166" y="24690"/>
                    <a:pt x="0" y="231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5" y="0"/>
                    <a:pt x="29591" y="1130"/>
                    <a:pt x="33017" y="3263"/>
                  </a:cubicBezTo>
                </a:path>
                <a:path w="33017" h="26203" stroke="0" extrusionOk="0">
                  <a:moveTo>
                    <a:pt x="496" y="26202"/>
                  </a:moveTo>
                  <a:cubicBezTo>
                    <a:pt x="166" y="24690"/>
                    <a:pt x="0" y="231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5" y="0"/>
                    <a:pt x="29591" y="1130"/>
                    <a:pt x="33017" y="3263"/>
                  </a:cubicBezTo>
                  <a:lnTo>
                    <a:pt x="21600" y="21600"/>
                  </a:lnTo>
                  <a:lnTo>
                    <a:pt x="496" y="26202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68" name="Arc 50"/>
            <p:cNvSpPr>
              <a:spLocks/>
            </p:cNvSpPr>
            <p:nvPr/>
          </p:nvSpPr>
          <p:spPr bwMode="auto">
            <a:xfrm>
              <a:off x="4132" y="2463"/>
              <a:ext cx="190" cy="87"/>
            </a:xfrm>
            <a:custGeom>
              <a:avLst/>
              <a:gdLst>
                <a:gd name="T0" fmla="*/ 1 w 32107"/>
                <a:gd name="T1" fmla="*/ 0 h 22545"/>
                <a:gd name="T2" fmla="*/ 0 w 32107"/>
                <a:gd name="T3" fmla="*/ 0 h 22545"/>
                <a:gd name="T4" fmla="*/ 1 w 32107"/>
                <a:gd name="T5" fmla="*/ 0 h 225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107" h="22545" fill="none" extrusionOk="0">
                  <a:moveTo>
                    <a:pt x="32107" y="19817"/>
                  </a:moveTo>
                  <a:cubicBezTo>
                    <a:pt x="28894" y="21606"/>
                    <a:pt x="25277" y="22544"/>
                    <a:pt x="21600" y="22544"/>
                  </a:cubicBezTo>
                  <a:cubicBezTo>
                    <a:pt x="9670" y="22545"/>
                    <a:pt x="0" y="12874"/>
                    <a:pt x="0" y="945"/>
                  </a:cubicBezTo>
                  <a:cubicBezTo>
                    <a:pt x="0" y="629"/>
                    <a:pt x="6" y="314"/>
                    <a:pt x="20" y="-1"/>
                  </a:cubicBezTo>
                </a:path>
                <a:path w="32107" h="22545" stroke="0" extrusionOk="0">
                  <a:moveTo>
                    <a:pt x="32107" y="19817"/>
                  </a:moveTo>
                  <a:cubicBezTo>
                    <a:pt x="28894" y="21606"/>
                    <a:pt x="25277" y="22544"/>
                    <a:pt x="21600" y="22544"/>
                  </a:cubicBezTo>
                  <a:cubicBezTo>
                    <a:pt x="9670" y="22545"/>
                    <a:pt x="0" y="12874"/>
                    <a:pt x="0" y="945"/>
                  </a:cubicBezTo>
                  <a:cubicBezTo>
                    <a:pt x="0" y="629"/>
                    <a:pt x="6" y="314"/>
                    <a:pt x="20" y="-1"/>
                  </a:cubicBezTo>
                  <a:lnTo>
                    <a:pt x="21600" y="945"/>
                  </a:lnTo>
                  <a:lnTo>
                    <a:pt x="32107" y="198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69" name="Arc 51"/>
            <p:cNvSpPr>
              <a:spLocks/>
            </p:cNvSpPr>
            <p:nvPr/>
          </p:nvSpPr>
          <p:spPr bwMode="auto">
            <a:xfrm>
              <a:off x="4134" y="2463"/>
              <a:ext cx="187" cy="85"/>
            </a:xfrm>
            <a:custGeom>
              <a:avLst/>
              <a:gdLst>
                <a:gd name="T0" fmla="*/ 1 w 32038"/>
                <a:gd name="T1" fmla="*/ 0 h 22554"/>
                <a:gd name="T2" fmla="*/ 0 w 32038"/>
                <a:gd name="T3" fmla="*/ 0 h 22554"/>
                <a:gd name="T4" fmla="*/ 1 w 32038"/>
                <a:gd name="T5" fmla="*/ 0 h 225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038" h="22554" fill="none" extrusionOk="0">
                  <a:moveTo>
                    <a:pt x="32037" y="19864"/>
                  </a:moveTo>
                  <a:cubicBezTo>
                    <a:pt x="28841" y="21628"/>
                    <a:pt x="25250" y="22553"/>
                    <a:pt x="21600" y="22553"/>
                  </a:cubicBezTo>
                  <a:cubicBezTo>
                    <a:pt x="9670" y="22554"/>
                    <a:pt x="0" y="12883"/>
                    <a:pt x="0" y="954"/>
                  </a:cubicBezTo>
                  <a:cubicBezTo>
                    <a:pt x="0" y="635"/>
                    <a:pt x="7" y="317"/>
                    <a:pt x="21" y="0"/>
                  </a:cubicBezTo>
                </a:path>
                <a:path w="32038" h="22554" stroke="0" extrusionOk="0">
                  <a:moveTo>
                    <a:pt x="32037" y="19864"/>
                  </a:moveTo>
                  <a:cubicBezTo>
                    <a:pt x="28841" y="21628"/>
                    <a:pt x="25250" y="22553"/>
                    <a:pt x="21600" y="22553"/>
                  </a:cubicBezTo>
                  <a:cubicBezTo>
                    <a:pt x="9670" y="22554"/>
                    <a:pt x="0" y="12883"/>
                    <a:pt x="0" y="954"/>
                  </a:cubicBezTo>
                  <a:cubicBezTo>
                    <a:pt x="0" y="635"/>
                    <a:pt x="7" y="317"/>
                    <a:pt x="21" y="0"/>
                  </a:cubicBezTo>
                  <a:lnTo>
                    <a:pt x="21600" y="954"/>
                  </a:lnTo>
                  <a:lnTo>
                    <a:pt x="32037" y="1986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70" name="Arc 52"/>
            <p:cNvSpPr>
              <a:spLocks/>
            </p:cNvSpPr>
            <p:nvPr/>
          </p:nvSpPr>
          <p:spPr bwMode="auto">
            <a:xfrm>
              <a:off x="4644" y="2216"/>
              <a:ext cx="144" cy="107"/>
            </a:xfrm>
            <a:custGeom>
              <a:avLst/>
              <a:gdLst>
                <a:gd name="T0" fmla="*/ 0 w 26021"/>
                <a:gd name="T1" fmla="*/ 0 h 32375"/>
                <a:gd name="T2" fmla="*/ 1 w 26021"/>
                <a:gd name="T3" fmla="*/ 0 h 32375"/>
                <a:gd name="T4" fmla="*/ 0 w 26021"/>
                <a:gd name="T5" fmla="*/ 0 h 323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021" h="32375" fill="none" extrusionOk="0">
                  <a:moveTo>
                    <a:pt x="0" y="457"/>
                  </a:moveTo>
                  <a:cubicBezTo>
                    <a:pt x="1454" y="153"/>
                    <a:pt x="2935" y="-1"/>
                    <a:pt x="4421" y="-1"/>
                  </a:cubicBezTo>
                  <a:cubicBezTo>
                    <a:pt x="16350" y="0"/>
                    <a:pt x="26021" y="9670"/>
                    <a:pt x="26021" y="21600"/>
                  </a:cubicBezTo>
                  <a:cubicBezTo>
                    <a:pt x="26021" y="25381"/>
                    <a:pt x="25028" y="29097"/>
                    <a:pt x="23141" y="32374"/>
                  </a:cubicBezTo>
                </a:path>
                <a:path w="26021" h="32375" stroke="0" extrusionOk="0">
                  <a:moveTo>
                    <a:pt x="0" y="457"/>
                  </a:moveTo>
                  <a:cubicBezTo>
                    <a:pt x="1454" y="153"/>
                    <a:pt x="2935" y="-1"/>
                    <a:pt x="4421" y="-1"/>
                  </a:cubicBezTo>
                  <a:cubicBezTo>
                    <a:pt x="16350" y="0"/>
                    <a:pt x="26021" y="9670"/>
                    <a:pt x="26021" y="21600"/>
                  </a:cubicBezTo>
                  <a:cubicBezTo>
                    <a:pt x="26021" y="25381"/>
                    <a:pt x="25028" y="29097"/>
                    <a:pt x="23141" y="32374"/>
                  </a:cubicBezTo>
                  <a:lnTo>
                    <a:pt x="4421" y="21600"/>
                  </a:lnTo>
                  <a:lnTo>
                    <a:pt x="0" y="4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71" name="Arc 53"/>
            <p:cNvSpPr>
              <a:spLocks/>
            </p:cNvSpPr>
            <p:nvPr/>
          </p:nvSpPr>
          <p:spPr bwMode="auto">
            <a:xfrm>
              <a:off x="4644" y="2218"/>
              <a:ext cx="141" cy="104"/>
            </a:xfrm>
            <a:custGeom>
              <a:avLst/>
              <a:gdLst>
                <a:gd name="T0" fmla="*/ 0 w 25973"/>
                <a:gd name="T1" fmla="*/ 0 h 32468"/>
                <a:gd name="T2" fmla="*/ 1 w 25973"/>
                <a:gd name="T3" fmla="*/ 0 h 32468"/>
                <a:gd name="T4" fmla="*/ 0 w 25973"/>
                <a:gd name="T5" fmla="*/ 0 h 32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73" h="32468" fill="none" extrusionOk="0">
                  <a:moveTo>
                    <a:pt x="0" y="447"/>
                  </a:moveTo>
                  <a:cubicBezTo>
                    <a:pt x="1438" y="149"/>
                    <a:pt x="2903" y="-1"/>
                    <a:pt x="4373" y="-1"/>
                  </a:cubicBezTo>
                  <a:cubicBezTo>
                    <a:pt x="16302" y="0"/>
                    <a:pt x="25973" y="9670"/>
                    <a:pt x="25973" y="21600"/>
                  </a:cubicBezTo>
                  <a:cubicBezTo>
                    <a:pt x="25973" y="25418"/>
                    <a:pt x="24960" y="29168"/>
                    <a:pt x="23039" y="32467"/>
                  </a:cubicBezTo>
                </a:path>
                <a:path w="25973" h="32468" stroke="0" extrusionOk="0">
                  <a:moveTo>
                    <a:pt x="0" y="447"/>
                  </a:moveTo>
                  <a:cubicBezTo>
                    <a:pt x="1438" y="149"/>
                    <a:pt x="2903" y="-1"/>
                    <a:pt x="4373" y="-1"/>
                  </a:cubicBezTo>
                  <a:cubicBezTo>
                    <a:pt x="16302" y="0"/>
                    <a:pt x="25973" y="9670"/>
                    <a:pt x="25973" y="21600"/>
                  </a:cubicBezTo>
                  <a:cubicBezTo>
                    <a:pt x="25973" y="25418"/>
                    <a:pt x="24960" y="29168"/>
                    <a:pt x="23039" y="32467"/>
                  </a:cubicBezTo>
                  <a:lnTo>
                    <a:pt x="4373" y="21600"/>
                  </a:lnTo>
                  <a:lnTo>
                    <a:pt x="0" y="447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72" name="Arc 54"/>
            <p:cNvSpPr>
              <a:spLocks/>
            </p:cNvSpPr>
            <p:nvPr/>
          </p:nvSpPr>
          <p:spPr bwMode="auto">
            <a:xfrm>
              <a:off x="4683" y="2323"/>
              <a:ext cx="137" cy="106"/>
            </a:xfrm>
            <a:custGeom>
              <a:avLst/>
              <a:gdLst>
                <a:gd name="T0" fmla="*/ 1 w 21600"/>
                <a:gd name="T1" fmla="*/ 0 h 29411"/>
                <a:gd name="T2" fmla="*/ 1 w 21600"/>
                <a:gd name="T3" fmla="*/ 0 h 29411"/>
                <a:gd name="T4" fmla="*/ 0 w 21600"/>
                <a:gd name="T5" fmla="*/ 0 h 294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411" fill="none" extrusionOk="0">
                  <a:moveTo>
                    <a:pt x="13545" y="-1"/>
                  </a:moveTo>
                  <a:cubicBezTo>
                    <a:pt x="18638" y="4099"/>
                    <a:pt x="21600" y="10286"/>
                    <a:pt x="21600" y="16825"/>
                  </a:cubicBezTo>
                  <a:cubicBezTo>
                    <a:pt x="21600" y="21340"/>
                    <a:pt x="20185" y="25741"/>
                    <a:pt x="17554" y="29411"/>
                  </a:cubicBezTo>
                </a:path>
                <a:path w="21600" h="29411" stroke="0" extrusionOk="0">
                  <a:moveTo>
                    <a:pt x="13545" y="-1"/>
                  </a:moveTo>
                  <a:cubicBezTo>
                    <a:pt x="18638" y="4099"/>
                    <a:pt x="21600" y="10286"/>
                    <a:pt x="21600" y="16825"/>
                  </a:cubicBezTo>
                  <a:cubicBezTo>
                    <a:pt x="21600" y="21340"/>
                    <a:pt x="20185" y="25741"/>
                    <a:pt x="17554" y="29411"/>
                  </a:cubicBezTo>
                  <a:lnTo>
                    <a:pt x="0" y="16825"/>
                  </a:lnTo>
                  <a:lnTo>
                    <a:pt x="13545" y="-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73" name="Arc 55"/>
            <p:cNvSpPr>
              <a:spLocks/>
            </p:cNvSpPr>
            <p:nvPr/>
          </p:nvSpPr>
          <p:spPr bwMode="auto">
            <a:xfrm>
              <a:off x="4683" y="2324"/>
              <a:ext cx="135" cy="103"/>
            </a:xfrm>
            <a:custGeom>
              <a:avLst/>
              <a:gdLst>
                <a:gd name="T0" fmla="*/ 1 w 21600"/>
                <a:gd name="T1" fmla="*/ 0 h 29582"/>
                <a:gd name="T2" fmla="*/ 1 w 21600"/>
                <a:gd name="T3" fmla="*/ 0 h 29582"/>
                <a:gd name="T4" fmla="*/ 0 w 21600"/>
                <a:gd name="T5" fmla="*/ 0 h 295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582" fill="none" extrusionOk="0">
                  <a:moveTo>
                    <a:pt x="13450" y="0"/>
                  </a:moveTo>
                  <a:cubicBezTo>
                    <a:pt x="18599" y="4098"/>
                    <a:pt x="21600" y="10320"/>
                    <a:pt x="21600" y="16901"/>
                  </a:cubicBezTo>
                  <a:cubicBezTo>
                    <a:pt x="21600" y="21456"/>
                    <a:pt x="20160" y="25894"/>
                    <a:pt x="17485" y="29581"/>
                  </a:cubicBezTo>
                </a:path>
                <a:path w="21600" h="29582" stroke="0" extrusionOk="0">
                  <a:moveTo>
                    <a:pt x="13450" y="0"/>
                  </a:moveTo>
                  <a:cubicBezTo>
                    <a:pt x="18599" y="4098"/>
                    <a:pt x="21600" y="10320"/>
                    <a:pt x="21600" y="16901"/>
                  </a:cubicBezTo>
                  <a:cubicBezTo>
                    <a:pt x="21600" y="21456"/>
                    <a:pt x="20160" y="25894"/>
                    <a:pt x="17485" y="29581"/>
                  </a:cubicBezTo>
                  <a:lnTo>
                    <a:pt x="0" y="16901"/>
                  </a:lnTo>
                  <a:lnTo>
                    <a:pt x="13450" y="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74" name="Arc 56"/>
            <p:cNvSpPr>
              <a:spLocks/>
            </p:cNvSpPr>
            <p:nvPr/>
          </p:nvSpPr>
          <p:spPr bwMode="auto">
            <a:xfrm>
              <a:off x="4639" y="2426"/>
              <a:ext cx="160" cy="152"/>
            </a:xfrm>
            <a:custGeom>
              <a:avLst/>
              <a:gdLst>
                <a:gd name="T0" fmla="*/ 1 w 28610"/>
                <a:gd name="T1" fmla="*/ 0 h 27756"/>
                <a:gd name="T2" fmla="*/ 0 w 28610"/>
                <a:gd name="T3" fmla="*/ 1 h 27756"/>
                <a:gd name="T4" fmla="*/ 0 w 28610"/>
                <a:gd name="T5" fmla="*/ 0 h 27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10" h="27756" fill="none" extrusionOk="0">
                  <a:moveTo>
                    <a:pt x="27714" y="-1"/>
                  </a:moveTo>
                  <a:cubicBezTo>
                    <a:pt x="28308" y="1997"/>
                    <a:pt x="28610" y="4071"/>
                    <a:pt x="28610" y="6156"/>
                  </a:cubicBezTo>
                  <a:cubicBezTo>
                    <a:pt x="28610" y="18085"/>
                    <a:pt x="18939" y="27756"/>
                    <a:pt x="7010" y="27756"/>
                  </a:cubicBezTo>
                  <a:cubicBezTo>
                    <a:pt x="4624" y="27755"/>
                    <a:pt x="2256" y="27360"/>
                    <a:pt x="0" y="26586"/>
                  </a:cubicBezTo>
                </a:path>
                <a:path w="28610" h="27756" stroke="0" extrusionOk="0">
                  <a:moveTo>
                    <a:pt x="27714" y="-1"/>
                  </a:moveTo>
                  <a:cubicBezTo>
                    <a:pt x="28308" y="1997"/>
                    <a:pt x="28610" y="4071"/>
                    <a:pt x="28610" y="6156"/>
                  </a:cubicBezTo>
                  <a:cubicBezTo>
                    <a:pt x="28610" y="18085"/>
                    <a:pt x="18939" y="27756"/>
                    <a:pt x="7010" y="27756"/>
                  </a:cubicBezTo>
                  <a:cubicBezTo>
                    <a:pt x="4624" y="27755"/>
                    <a:pt x="2256" y="27360"/>
                    <a:pt x="0" y="26586"/>
                  </a:cubicBezTo>
                  <a:lnTo>
                    <a:pt x="7010" y="6156"/>
                  </a:lnTo>
                  <a:lnTo>
                    <a:pt x="27714" y="-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75" name="Arc 57"/>
            <p:cNvSpPr>
              <a:spLocks/>
            </p:cNvSpPr>
            <p:nvPr/>
          </p:nvSpPr>
          <p:spPr bwMode="auto">
            <a:xfrm>
              <a:off x="4639" y="2427"/>
              <a:ext cx="158" cy="149"/>
            </a:xfrm>
            <a:custGeom>
              <a:avLst/>
              <a:gdLst>
                <a:gd name="T0" fmla="*/ 1 w 28608"/>
                <a:gd name="T1" fmla="*/ 0 h 27758"/>
                <a:gd name="T2" fmla="*/ 0 w 28608"/>
                <a:gd name="T3" fmla="*/ 1 h 27758"/>
                <a:gd name="T4" fmla="*/ 0 w 28608"/>
                <a:gd name="T5" fmla="*/ 0 h 277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08" h="27758" fill="none" extrusionOk="0">
                  <a:moveTo>
                    <a:pt x="27711" y="0"/>
                  </a:moveTo>
                  <a:cubicBezTo>
                    <a:pt x="28306" y="1998"/>
                    <a:pt x="28608" y="4072"/>
                    <a:pt x="28608" y="6158"/>
                  </a:cubicBezTo>
                  <a:cubicBezTo>
                    <a:pt x="28608" y="18087"/>
                    <a:pt x="18937" y="27758"/>
                    <a:pt x="7008" y="27758"/>
                  </a:cubicBezTo>
                  <a:cubicBezTo>
                    <a:pt x="4623" y="27757"/>
                    <a:pt x="2255" y="27363"/>
                    <a:pt x="0" y="26589"/>
                  </a:cubicBezTo>
                </a:path>
                <a:path w="28608" h="27758" stroke="0" extrusionOk="0">
                  <a:moveTo>
                    <a:pt x="27711" y="0"/>
                  </a:moveTo>
                  <a:cubicBezTo>
                    <a:pt x="28306" y="1998"/>
                    <a:pt x="28608" y="4072"/>
                    <a:pt x="28608" y="6158"/>
                  </a:cubicBezTo>
                  <a:cubicBezTo>
                    <a:pt x="28608" y="18087"/>
                    <a:pt x="18937" y="27758"/>
                    <a:pt x="7008" y="27758"/>
                  </a:cubicBezTo>
                  <a:cubicBezTo>
                    <a:pt x="4623" y="27757"/>
                    <a:pt x="2255" y="27363"/>
                    <a:pt x="0" y="26589"/>
                  </a:cubicBezTo>
                  <a:lnTo>
                    <a:pt x="7008" y="6158"/>
                  </a:lnTo>
                  <a:lnTo>
                    <a:pt x="27711" y="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76" name="Arc 58"/>
            <p:cNvSpPr>
              <a:spLocks/>
            </p:cNvSpPr>
            <p:nvPr/>
          </p:nvSpPr>
          <p:spPr bwMode="auto">
            <a:xfrm>
              <a:off x="4084" y="2322"/>
              <a:ext cx="87" cy="144"/>
            </a:xfrm>
            <a:custGeom>
              <a:avLst/>
              <a:gdLst>
                <a:gd name="T0" fmla="*/ 0 w 21600"/>
                <a:gd name="T1" fmla="*/ 1 h 41305"/>
                <a:gd name="T2" fmla="*/ 0 w 21600"/>
                <a:gd name="T3" fmla="*/ 0 h 41305"/>
                <a:gd name="T4" fmla="*/ 0 w 21600"/>
                <a:gd name="T5" fmla="*/ 0 h 413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305" fill="none" extrusionOk="0">
                  <a:moveTo>
                    <a:pt x="12846" y="41305"/>
                  </a:moveTo>
                  <a:cubicBezTo>
                    <a:pt x="5036" y="37842"/>
                    <a:pt x="0" y="30101"/>
                    <a:pt x="0" y="21558"/>
                  </a:cubicBezTo>
                  <a:cubicBezTo>
                    <a:pt x="0" y="10154"/>
                    <a:pt x="8864" y="715"/>
                    <a:pt x="20246" y="0"/>
                  </a:cubicBezTo>
                </a:path>
                <a:path w="21600" h="41305" stroke="0" extrusionOk="0">
                  <a:moveTo>
                    <a:pt x="12846" y="41305"/>
                  </a:moveTo>
                  <a:cubicBezTo>
                    <a:pt x="5036" y="37842"/>
                    <a:pt x="0" y="30101"/>
                    <a:pt x="0" y="21558"/>
                  </a:cubicBezTo>
                  <a:cubicBezTo>
                    <a:pt x="0" y="10154"/>
                    <a:pt x="8864" y="715"/>
                    <a:pt x="20246" y="0"/>
                  </a:cubicBezTo>
                  <a:lnTo>
                    <a:pt x="21600" y="21558"/>
                  </a:lnTo>
                  <a:lnTo>
                    <a:pt x="12846" y="413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77" name="Arc 59"/>
            <p:cNvSpPr>
              <a:spLocks/>
            </p:cNvSpPr>
            <p:nvPr/>
          </p:nvSpPr>
          <p:spPr bwMode="auto">
            <a:xfrm>
              <a:off x="4086" y="2324"/>
              <a:ext cx="85" cy="141"/>
            </a:xfrm>
            <a:custGeom>
              <a:avLst/>
              <a:gdLst>
                <a:gd name="T0" fmla="*/ 0 w 21600"/>
                <a:gd name="T1" fmla="*/ 0 h 41317"/>
                <a:gd name="T2" fmla="*/ 0 w 21600"/>
                <a:gd name="T3" fmla="*/ 0 h 41317"/>
                <a:gd name="T4" fmla="*/ 0 w 21600"/>
                <a:gd name="T5" fmla="*/ 0 h 413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317" fill="none" extrusionOk="0">
                  <a:moveTo>
                    <a:pt x="12873" y="41316"/>
                  </a:moveTo>
                  <a:cubicBezTo>
                    <a:pt x="5048" y="37860"/>
                    <a:pt x="0" y="30112"/>
                    <a:pt x="0" y="21558"/>
                  </a:cubicBezTo>
                  <a:cubicBezTo>
                    <a:pt x="0" y="10152"/>
                    <a:pt x="8867" y="712"/>
                    <a:pt x="20251" y="0"/>
                  </a:cubicBezTo>
                </a:path>
                <a:path w="21600" h="41317" stroke="0" extrusionOk="0">
                  <a:moveTo>
                    <a:pt x="12873" y="41316"/>
                  </a:moveTo>
                  <a:cubicBezTo>
                    <a:pt x="5048" y="37860"/>
                    <a:pt x="0" y="30112"/>
                    <a:pt x="0" y="21558"/>
                  </a:cubicBezTo>
                  <a:cubicBezTo>
                    <a:pt x="0" y="10152"/>
                    <a:pt x="8867" y="712"/>
                    <a:pt x="20251" y="0"/>
                  </a:cubicBezTo>
                  <a:lnTo>
                    <a:pt x="21600" y="21558"/>
                  </a:lnTo>
                  <a:lnTo>
                    <a:pt x="12873" y="41316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78" name="Arc 60"/>
            <p:cNvSpPr>
              <a:spLocks/>
            </p:cNvSpPr>
            <p:nvPr/>
          </p:nvSpPr>
          <p:spPr bwMode="auto">
            <a:xfrm>
              <a:off x="4315" y="2518"/>
              <a:ext cx="328" cy="88"/>
            </a:xfrm>
            <a:custGeom>
              <a:avLst/>
              <a:gdLst>
                <a:gd name="T0" fmla="*/ 3 w 38786"/>
                <a:gd name="T1" fmla="*/ 0 h 21600"/>
                <a:gd name="T2" fmla="*/ 0 w 38786"/>
                <a:gd name="T3" fmla="*/ 0 h 21600"/>
                <a:gd name="T4" fmla="*/ 2 w 3878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86" h="21600" fill="none" extrusionOk="0">
                  <a:moveTo>
                    <a:pt x="38785" y="12450"/>
                  </a:moveTo>
                  <a:cubicBezTo>
                    <a:pt x="34738" y="18187"/>
                    <a:pt x="28155" y="21599"/>
                    <a:pt x="21135" y="21599"/>
                  </a:cubicBezTo>
                  <a:cubicBezTo>
                    <a:pt x="10923" y="21599"/>
                    <a:pt x="2106" y="14448"/>
                    <a:pt x="-1" y="4457"/>
                  </a:cubicBezTo>
                </a:path>
                <a:path w="38786" h="21600" stroke="0" extrusionOk="0">
                  <a:moveTo>
                    <a:pt x="38785" y="12450"/>
                  </a:moveTo>
                  <a:cubicBezTo>
                    <a:pt x="34738" y="18187"/>
                    <a:pt x="28155" y="21599"/>
                    <a:pt x="21135" y="21599"/>
                  </a:cubicBezTo>
                  <a:cubicBezTo>
                    <a:pt x="10923" y="21599"/>
                    <a:pt x="2106" y="14448"/>
                    <a:pt x="-1" y="4457"/>
                  </a:cubicBezTo>
                  <a:lnTo>
                    <a:pt x="21135" y="0"/>
                  </a:lnTo>
                  <a:lnTo>
                    <a:pt x="38785" y="124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79" name="Arc 61"/>
            <p:cNvSpPr>
              <a:spLocks/>
            </p:cNvSpPr>
            <p:nvPr/>
          </p:nvSpPr>
          <p:spPr bwMode="auto">
            <a:xfrm>
              <a:off x="4317" y="2518"/>
              <a:ext cx="323" cy="86"/>
            </a:xfrm>
            <a:custGeom>
              <a:avLst/>
              <a:gdLst>
                <a:gd name="T0" fmla="*/ 3 w 38704"/>
                <a:gd name="T1" fmla="*/ 0 h 21600"/>
                <a:gd name="T2" fmla="*/ 0 w 38704"/>
                <a:gd name="T3" fmla="*/ 0 h 21600"/>
                <a:gd name="T4" fmla="*/ 1 w 3870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04" h="21600" fill="none" extrusionOk="0">
                  <a:moveTo>
                    <a:pt x="38704" y="12550"/>
                  </a:moveTo>
                  <a:cubicBezTo>
                    <a:pt x="34649" y="18229"/>
                    <a:pt x="28101" y="21599"/>
                    <a:pt x="21124" y="21599"/>
                  </a:cubicBezTo>
                  <a:cubicBezTo>
                    <a:pt x="10932" y="21599"/>
                    <a:pt x="2127" y="14476"/>
                    <a:pt x="-1" y="4509"/>
                  </a:cubicBezTo>
                </a:path>
                <a:path w="38704" h="21600" stroke="0" extrusionOk="0">
                  <a:moveTo>
                    <a:pt x="38704" y="12550"/>
                  </a:moveTo>
                  <a:cubicBezTo>
                    <a:pt x="34649" y="18229"/>
                    <a:pt x="28101" y="21599"/>
                    <a:pt x="21124" y="21599"/>
                  </a:cubicBezTo>
                  <a:cubicBezTo>
                    <a:pt x="10932" y="21599"/>
                    <a:pt x="2127" y="14476"/>
                    <a:pt x="-1" y="4509"/>
                  </a:cubicBezTo>
                  <a:lnTo>
                    <a:pt x="21124" y="0"/>
                  </a:lnTo>
                  <a:lnTo>
                    <a:pt x="38704" y="1255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59454" name="Text Box 62"/>
          <p:cNvSpPr txBox="1">
            <a:spLocks noChangeArrowheads="1"/>
          </p:cNvSpPr>
          <p:nvPr/>
        </p:nvSpPr>
        <p:spPr bwMode="auto">
          <a:xfrm>
            <a:off x="4972050" y="2519362"/>
            <a:ext cx="495328" cy="2630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>
                <a:solidFill>
                  <a:srgbClr val="FF3300"/>
                </a:solidFill>
              </a:rPr>
              <a:t>AS 2</a:t>
            </a:r>
          </a:p>
        </p:txBody>
      </p:sp>
      <p:grpSp>
        <p:nvGrpSpPr>
          <p:cNvPr id="107531" name="Group 63"/>
          <p:cNvGrpSpPr>
            <a:grpSpLocks/>
          </p:cNvGrpSpPr>
          <p:nvPr/>
        </p:nvGrpSpPr>
        <p:grpSpPr bwMode="auto">
          <a:xfrm>
            <a:off x="6172200" y="2343150"/>
            <a:ext cx="971550" cy="614363"/>
            <a:chOff x="4084" y="2164"/>
            <a:chExt cx="736" cy="442"/>
          </a:xfrm>
        </p:grpSpPr>
        <p:grpSp>
          <p:nvGrpSpPr>
            <p:cNvPr id="107537" name="Group 64"/>
            <p:cNvGrpSpPr>
              <a:grpSpLocks/>
            </p:cNvGrpSpPr>
            <p:nvPr/>
          </p:nvGrpSpPr>
          <p:grpSpPr bwMode="auto">
            <a:xfrm>
              <a:off x="4084" y="2165"/>
              <a:ext cx="735" cy="440"/>
              <a:chOff x="4084" y="2165"/>
              <a:chExt cx="735" cy="440"/>
            </a:xfrm>
          </p:grpSpPr>
          <p:sp>
            <p:nvSpPr>
              <p:cNvPr id="107554" name="Oval 65"/>
              <p:cNvSpPr>
                <a:spLocks noChangeArrowheads="1"/>
              </p:cNvSpPr>
              <p:nvPr/>
            </p:nvSpPr>
            <p:spPr bwMode="auto">
              <a:xfrm>
                <a:off x="4335" y="2165"/>
                <a:ext cx="320" cy="1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555" name="Oval 66"/>
              <p:cNvSpPr>
                <a:spLocks noChangeArrowheads="1"/>
              </p:cNvSpPr>
              <p:nvPr/>
            </p:nvSpPr>
            <p:spPr bwMode="auto">
              <a:xfrm>
                <a:off x="4158" y="2213"/>
                <a:ext cx="246" cy="1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556" name="Oval 67"/>
              <p:cNvSpPr>
                <a:spLocks noChangeArrowheads="1"/>
              </p:cNvSpPr>
              <p:nvPr/>
            </p:nvSpPr>
            <p:spPr bwMode="auto">
              <a:xfrm>
                <a:off x="4084" y="2322"/>
                <a:ext cx="165" cy="1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557" name="Oval 68"/>
              <p:cNvSpPr>
                <a:spLocks noChangeArrowheads="1"/>
              </p:cNvSpPr>
              <p:nvPr/>
            </p:nvSpPr>
            <p:spPr bwMode="auto">
              <a:xfrm>
                <a:off x="4133" y="2388"/>
                <a:ext cx="250" cy="1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558" name="Oval 69"/>
              <p:cNvSpPr>
                <a:spLocks noChangeArrowheads="1"/>
              </p:cNvSpPr>
              <p:nvPr/>
            </p:nvSpPr>
            <p:spPr bwMode="auto">
              <a:xfrm>
                <a:off x="4310" y="2414"/>
                <a:ext cx="372" cy="1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559" name="Oval 70"/>
              <p:cNvSpPr>
                <a:spLocks noChangeArrowheads="1"/>
              </p:cNvSpPr>
              <p:nvPr/>
            </p:nvSpPr>
            <p:spPr bwMode="auto">
              <a:xfrm>
                <a:off x="4546" y="2218"/>
                <a:ext cx="239" cy="1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560" name="Oval 71"/>
              <p:cNvSpPr>
                <a:spLocks noChangeArrowheads="1"/>
              </p:cNvSpPr>
              <p:nvPr/>
            </p:nvSpPr>
            <p:spPr bwMode="auto">
              <a:xfrm>
                <a:off x="4582" y="2310"/>
                <a:ext cx="237" cy="1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561" name="Oval 72"/>
              <p:cNvSpPr>
                <a:spLocks noChangeArrowheads="1"/>
              </p:cNvSpPr>
              <p:nvPr/>
            </p:nvSpPr>
            <p:spPr bwMode="auto">
              <a:xfrm>
                <a:off x="4561" y="2340"/>
                <a:ext cx="235" cy="2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7562" name="Oval 73"/>
              <p:cNvSpPr>
                <a:spLocks noChangeArrowheads="1"/>
              </p:cNvSpPr>
              <p:nvPr/>
            </p:nvSpPr>
            <p:spPr bwMode="auto">
              <a:xfrm>
                <a:off x="4217" y="2269"/>
                <a:ext cx="477" cy="2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107538" name="Arc 74"/>
            <p:cNvSpPr>
              <a:spLocks/>
            </p:cNvSpPr>
            <p:nvPr/>
          </p:nvSpPr>
          <p:spPr bwMode="auto">
            <a:xfrm>
              <a:off x="4344" y="2164"/>
              <a:ext cx="302" cy="92"/>
            </a:xfrm>
            <a:custGeom>
              <a:avLst/>
              <a:gdLst>
                <a:gd name="T0" fmla="*/ 0 w 40449"/>
                <a:gd name="T1" fmla="*/ 0 h 21600"/>
                <a:gd name="T2" fmla="*/ 2 w 40449"/>
                <a:gd name="T3" fmla="*/ 0 h 21600"/>
                <a:gd name="T4" fmla="*/ 1 w 404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49" h="21600" fill="none" extrusionOk="0">
                  <a:moveTo>
                    <a:pt x="0" y="14717"/>
                  </a:moveTo>
                  <a:cubicBezTo>
                    <a:pt x="2956" y="5923"/>
                    <a:pt x="11197" y="-1"/>
                    <a:pt x="20474" y="-1"/>
                  </a:cubicBezTo>
                  <a:cubicBezTo>
                    <a:pt x="29228" y="-1"/>
                    <a:pt x="37117" y="5284"/>
                    <a:pt x="40449" y="13380"/>
                  </a:cubicBezTo>
                </a:path>
                <a:path w="40449" h="21600" stroke="0" extrusionOk="0">
                  <a:moveTo>
                    <a:pt x="0" y="14717"/>
                  </a:moveTo>
                  <a:cubicBezTo>
                    <a:pt x="2956" y="5923"/>
                    <a:pt x="11197" y="-1"/>
                    <a:pt x="20474" y="-1"/>
                  </a:cubicBezTo>
                  <a:cubicBezTo>
                    <a:pt x="29228" y="-1"/>
                    <a:pt x="37117" y="5284"/>
                    <a:pt x="40449" y="13380"/>
                  </a:cubicBezTo>
                  <a:lnTo>
                    <a:pt x="20474" y="21600"/>
                  </a:lnTo>
                  <a:lnTo>
                    <a:pt x="0" y="147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39" name="Arc 75"/>
            <p:cNvSpPr>
              <a:spLocks/>
            </p:cNvSpPr>
            <p:nvPr/>
          </p:nvSpPr>
          <p:spPr bwMode="auto">
            <a:xfrm>
              <a:off x="4346" y="2166"/>
              <a:ext cx="298" cy="90"/>
            </a:xfrm>
            <a:custGeom>
              <a:avLst/>
              <a:gdLst>
                <a:gd name="T0" fmla="*/ 0 w 40401"/>
                <a:gd name="T1" fmla="*/ 0 h 21600"/>
                <a:gd name="T2" fmla="*/ 2 w 40401"/>
                <a:gd name="T3" fmla="*/ 0 h 21600"/>
                <a:gd name="T4" fmla="*/ 1 w 40401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01" h="21600" fill="none" extrusionOk="0">
                  <a:moveTo>
                    <a:pt x="0" y="14657"/>
                  </a:moveTo>
                  <a:cubicBezTo>
                    <a:pt x="2974" y="5894"/>
                    <a:pt x="11200" y="-1"/>
                    <a:pt x="20454" y="-1"/>
                  </a:cubicBezTo>
                  <a:cubicBezTo>
                    <a:pt x="29182" y="-1"/>
                    <a:pt x="37052" y="5252"/>
                    <a:pt x="40401" y="13312"/>
                  </a:cubicBezTo>
                </a:path>
                <a:path w="40401" h="21600" stroke="0" extrusionOk="0">
                  <a:moveTo>
                    <a:pt x="0" y="14657"/>
                  </a:moveTo>
                  <a:cubicBezTo>
                    <a:pt x="2974" y="5894"/>
                    <a:pt x="11200" y="-1"/>
                    <a:pt x="20454" y="-1"/>
                  </a:cubicBezTo>
                  <a:cubicBezTo>
                    <a:pt x="29182" y="-1"/>
                    <a:pt x="37052" y="5252"/>
                    <a:pt x="40401" y="13312"/>
                  </a:cubicBezTo>
                  <a:lnTo>
                    <a:pt x="20454" y="21600"/>
                  </a:lnTo>
                  <a:lnTo>
                    <a:pt x="0" y="14657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40" name="Arc 76"/>
            <p:cNvSpPr>
              <a:spLocks/>
            </p:cNvSpPr>
            <p:nvPr/>
          </p:nvSpPr>
          <p:spPr bwMode="auto">
            <a:xfrm>
              <a:off x="4158" y="2211"/>
              <a:ext cx="190" cy="111"/>
            </a:xfrm>
            <a:custGeom>
              <a:avLst/>
              <a:gdLst>
                <a:gd name="T0" fmla="*/ 0 w 33064"/>
                <a:gd name="T1" fmla="*/ 0 h 26178"/>
                <a:gd name="T2" fmla="*/ 1 w 33064"/>
                <a:gd name="T3" fmla="*/ 0 h 26178"/>
                <a:gd name="T4" fmla="*/ 1 w 33064"/>
                <a:gd name="T5" fmla="*/ 0 h 261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64" h="26178" fill="none" extrusionOk="0">
                  <a:moveTo>
                    <a:pt x="490" y="26178"/>
                  </a:moveTo>
                  <a:cubicBezTo>
                    <a:pt x="164" y="24673"/>
                    <a:pt x="0" y="231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54" y="0"/>
                    <a:pt x="29627" y="1141"/>
                    <a:pt x="33063" y="3293"/>
                  </a:cubicBezTo>
                </a:path>
                <a:path w="33064" h="26178" stroke="0" extrusionOk="0">
                  <a:moveTo>
                    <a:pt x="490" y="26178"/>
                  </a:moveTo>
                  <a:cubicBezTo>
                    <a:pt x="164" y="24673"/>
                    <a:pt x="0" y="231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54" y="0"/>
                    <a:pt x="29627" y="1141"/>
                    <a:pt x="33063" y="3293"/>
                  </a:cubicBezTo>
                  <a:lnTo>
                    <a:pt x="21600" y="21600"/>
                  </a:lnTo>
                  <a:lnTo>
                    <a:pt x="490" y="261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41" name="Arc 77"/>
            <p:cNvSpPr>
              <a:spLocks/>
            </p:cNvSpPr>
            <p:nvPr/>
          </p:nvSpPr>
          <p:spPr bwMode="auto">
            <a:xfrm>
              <a:off x="4160" y="2213"/>
              <a:ext cx="186" cy="109"/>
            </a:xfrm>
            <a:custGeom>
              <a:avLst/>
              <a:gdLst>
                <a:gd name="T0" fmla="*/ 0 w 33017"/>
                <a:gd name="T1" fmla="*/ 0 h 26203"/>
                <a:gd name="T2" fmla="*/ 1 w 33017"/>
                <a:gd name="T3" fmla="*/ 0 h 26203"/>
                <a:gd name="T4" fmla="*/ 1 w 33017"/>
                <a:gd name="T5" fmla="*/ 0 h 262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017" h="26203" fill="none" extrusionOk="0">
                  <a:moveTo>
                    <a:pt x="496" y="26202"/>
                  </a:moveTo>
                  <a:cubicBezTo>
                    <a:pt x="166" y="24690"/>
                    <a:pt x="0" y="231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5" y="0"/>
                    <a:pt x="29591" y="1130"/>
                    <a:pt x="33017" y="3263"/>
                  </a:cubicBezTo>
                </a:path>
                <a:path w="33017" h="26203" stroke="0" extrusionOk="0">
                  <a:moveTo>
                    <a:pt x="496" y="26202"/>
                  </a:moveTo>
                  <a:cubicBezTo>
                    <a:pt x="166" y="24690"/>
                    <a:pt x="0" y="2314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635" y="0"/>
                    <a:pt x="29591" y="1130"/>
                    <a:pt x="33017" y="3263"/>
                  </a:cubicBezTo>
                  <a:lnTo>
                    <a:pt x="21600" y="21600"/>
                  </a:lnTo>
                  <a:lnTo>
                    <a:pt x="496" y="26202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42" name="Arc 78"/>
            <p:cNvSpPr>
              <a:spLocks/>
            </p:cNvSpPr>
            <p:nvPr/>
          </p:nvSpPr>
          <p:spPr bwMode="auto">
            <a:xfrm>
              <a:off x="4132" y="2463"/>
              <a:ext cx="190" cy="87"/>
            </a:xfrm>
            <a:custGeom>
              <a:avLst/>
              <a:gdLst>
                <a:gd name="T0" fmla="*/ 1 w 32107"/>
                <a:gd name="T1" fmla="*/ 0 h 22545"/>
                <a:gd name="T2" fmla="*/ 0 w 32107"/>
                <a:gd name="T3" fmla="*/ 0 h 22545"/>
                <a:gd name="T4" fmla="*/ 1 w 32107"/>
                <a:gd name="T5" fmla="*/ 0 h 225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107" h="22545" fill="none" extrusionOk="0">
                  <a:moveTo>
                    <a:pt x="32107" y="19817"/>
                  </a:moveTo>
                  <a:cubicBezTo>
                    <a:pt x="28894" y="21606"/>
                    <a:pt x="25277" y="22544"/>
                    <a:pt x="21600" y="22544"/>
                  </a:cubicBezTo>
                  <a:cubicBezTo>
                    <a:pt x="9670" y="22545"/>
                    <a:pt x="0" y="12874"/>
                    <a:pt x="0" y="945"/>
                  </a:cubicBezTo>
                  <a:cubicBezTo>
                    <a:pt x="0" y="629"/>
                    <a:pt x="6" y="314"/>
                    <a:pt x="20" y="-1"/>
                  </a:cubicBezTo>
                </a:path>
                <a:path w="32107" h="22545" stroke="0" extrusionOk="0">
                  <a:moveTo>
                    <a:pt x="32107" y="19817"/>
                  </a:moveTo>
                  <a:cubicBezTo>
                    <a:pt x="28894" y="21606"/>
                    <a:pt x="25277" y="22544"/>
                    <a:pt x="21600" y="22544"/>
                  </a:cubicBezTo>
                  <a:cubicBezTo>
                    <a:pt x="9670" y="22545"/>
                    <a:pt x="0" y="12874"/>
                    <a:pt x="0" y="945"/>
                  </a:cubicBezTo>
                  <a:cubicBezTo>
                    <a:pt x="0" y="629"/>
                    <a:pt x="6" y="314"/>
                    <a:pt x="20" y="-1"/>
                  </a:cubicBezTo>
                  <a:lnTo>
                    <a:pt x="21600" y="945"/>
                  </a:lnTo>
                  <a:lnTo>
                    <a:pt x="32107" y="198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43" name="Arc 79"/>
            <p:cNvSpPr>
              <a:spLocks/>
            </p:cNvSpPr>
            <p:nvPr/>
          </p:nvSpPr>
          <p:spPr bwMode="auto">
            <a:xfrm>
              <a:off x="4134" y="2463"/>
              <a:ext cx="187" cy="85"/>
            </a:xfrm>
            <a:custGeom>
              <a:avLst/>
              <a:gdLst>
                <a:gd name="T0" fmla="*/ 1 w 32038"/>
                <a:gd name="T1" fmla="*/ 0 h 22554"/>
                <a:gd name="T2" fmla="*/ 0 w 32038"/>
                <a:gd name="T3" fmla="*/ 0 h 22554"/>
                <a:gd name="T4" fmla="*/ 1 w 32038"/>
                <a:gd name="T5" fmla="*/ 0 h 225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038" h="22554" fill="none" extrusionOk="0">
                  <a:moveTo>
                    <a:pt x="32037" y="19864"/>
                  </a:moveTo>
                  <a:cubicBezTo>
                    <a:pt x="28841" y="21628"/>
                    <a:pt x="25250" y="22553"/>
                    <a:pt x="21600" y="22553"/>
                  </a:cubicBezTo>
                  <a:cubicBezTo>
                    <a:pt x="9670" y="22554"/>
                    <a:pt x="0" y="12883"/>
                    <a:pt x="0" y="954"/>
                  </a:cubicBezTo>
                  <a:cubicBezTo>
                    <a:pt x="0" y="635"/>
                    <a:pt x="7" y="317"/>
                    <a:pt x="21" y="0"/>
                  </a:cubicBezTo>
                </a:path>
                <a:path w="32038" h="22554" stroke="0" extrusionOk="0">
                  <a:moveTo>
                    <a:pt x="32037" y="19864"/>
                  </a:moveTo>
                  <a:cubicBezTo>
                    <a:pt x="28841" y="21628"/>
                    <a:pt x="25250" y="22553"/>
                    <a:pt x="21600" y="22553"/>
                  </a:cubicBezTo>
                  <a:cubicBezTo>
                    <a:pt x="9670" y="22554"/>
                    <a:pt x="0" y="12883"/>
                    <a:pt x="0" y="954"/>
                  </a:cubicBezTo>
                  <a:cubicBezTo>
                    <a:pt x="0" y="635"/>
                    <a:pt x="7" y="317"/>
                    <a:pt x="21" y="0"/>
                  </a:cubicBezTo>
                  <a:lnTo>
                    <a:pt x="21600" y="954"/>
                  </a:lnTo>
                  <a:lnTo>
                    <a:pt x="32037" y="1986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44" name="Arc 80"/>
            <p:cNvSpPr>
              <a:spLocks/>
            </p:cNvSpPr>
            <p:nvPr/>
          </p:nvSpPr>
          <p:spPr bwMode="auto">
            <a:xfrm>
              <a:off x="4644" y="2216"/>
              <a:ext cx="144" cy="107"/>
            </a:xfrm>
            <a:custGeom>
              <a:avLst/>
              <a:gdLst>
                <a:gd name="T0" fmla="*/ 0 w 26021"/>
                <a:gd name="T1" fmla="*/ 0 h 32375"/>
                <a:gd name="T2" fmla="*/ 1 w 26021"/>
                <a:gd name="T3" fmla="*/ 0 h 32375"/>
                <a:gd name="T4" fmla="*/ 0 w 26021"/>
                <a:gd name="T5" fmla="*/ 0 h 323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021" h="32375" fill="none" extrusionOk="0">
                  <a:moveTo>
                    <a:pt x="0" y="457"/>
                  </a:moveTo>
                  <a:cubicBezTo>
                    <a:pt x="1454" y="153"/>
                    <a:pt x="2935" y="-1"/>
                    <a:pt x="4421" y="-1"/>
                  </a:cubicBezTo>
                  <a:cubicBezTo>
                    <a:pt x="16350" y="0"/>
                    <a:pt x="26021" y="9670"/>
                    <a:pt x="26021" y="21600"/>
                  </a:cubicBezTo>
                  <a:cubicBezTo>
                    <a:pt x="26021" y="25381"/>
                    <a:pt x="25028" y="29097"/>
                    <a:pt x="23141" y="32374"/>
                  </a:cubicBezTo>
                </a:path>
                <a:path w="26021" h="32375" stroke="0" extrusionOk="0">
                  <a:moveTo>
                    <a:pt x="0" y="457"/>
                  </a:moveTo>
                  <a:cubicBezTo>
                    <a:pt x="1454" y="153"/>
                    <a:pt x="2935" y="-1"/>
                    <a:pt x="4421" y="-1"/>
                  </a:cubicBezTo>
                  <a:cubicBezTo>
                    <a:pt x="16350" y="0"/>
                    <a:pt x="26021" y="9670"/>
                    <a:pt x="26021" y="21600"/>
                  </a:cubicBezTo>
                  <a:cubicBezTo>
                    <a:pt x="26021" y="25381"/>
                    <a:pt x="25028" y="29097"/>
                    <a:pt x="23141" y="32374"/>
                  </a:cubicBezTo>
                  <a:lnTo>
                    <a:pt x="4421" y="21600"/>
                  </a:lnTo>
                  <a:lnTo>
                    <a:pt x="0" y="4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45" name="Arc 81"/>
            <p:cNvSpPr>
              <a:spLocks/>
            </p:cNvSpPr>
            <p:nvPr/>
          </p:nvSpPr>
          <p:spPr bwMode="auto">
            <a:xfrm>
              <a:off x="4644" y="2218"/>
              <a:ext cx="141" cy="104"/>
            </a:xfrm>
            <a:custGeom>
              <a:avLst/>
              <a:gdLst>
                <a:gd name="T0" fmla="*/ 0 w 25973"/>
                <a:gd name="T1" fmla="*/ 0 h 32468"/>
                <a:gd name="T2" fmla="*/ 1 w 25973"/>
                <a:gd name="T3" fmla="*/ 0 h 32468"/>
                <a:gd name="T4" fmla="*/ 0 w 25973"/>
                <a:gd name="T5" fmla="*/ 0 h 32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973" h="32468" fill="none" extrusionOk="0">
                  <a:moveTo>
                    <a:pt x="0" y="447"/>
                  </a:moveTo>
                  <a:cubicBezTo>
                    <a:pt x="1438" y="149"/>
                    <a:pt x="2903" y="-1"/>
                    <a:pt x="4373" y="-1"/>
                  </a:cubicBezTo>
                  <a:cubicBezTo>
                    <a:pt x="16302" y="0"/>
                    <a:pt x="25973" y="9670"/>
                    <a:pt x="25973" y="21600"/>
                  </a:cubicBezTo>
                  <a:cubicBezTo>
                    <a:pt x="25973" y="25418"/>
                    <a:pt x="24960" y="29168"/>
                    <a:pt x="23039" y="32467"/>
                  </a:cubicBezTo>
                </a:path>
                <a:path w="25973" h="32468" stroke="0" extrusionOk="0">
                  <a:moveTo>
                    <a:pt x="0" y="447"/>
                  </a:moveTo>
                  <a:cubicBezTo>
                    <a:pt x="1438" y="149"/>
                    <a:pt x="2903" y="-1"/>
                    <a:pt x="4373" y="-1"/>
                  </a:cubicBezTo>
                  <a:cubicBezTo>
                    <a:pt x="16302" y="0"/>
                    <a:pt x="25973" y="9670"/>
                    <a:pt x="25973" y="21600"/>
                  </a:cubicBezTo>
                  <a:cubicBezTo>
                    <a:pt x="25973" y="25418"/>
                    <a:pt x="24960" y="29168"/>
                    <a:pt x="23039" y="32467"/>
                  </a:cubicBezTo>
                  <a:lnTo>
                    <a:pt x="4373" y="21600"/>
                  </a:lnTo>
                  <a:lnTo>
                    <a:pt x="0" y="447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46" name="Arc 82"/>
            <p:cNvSpPr>
              <a:spLocks/>
            </p:cNvSpPr>
            <p:nvPr/>
          </p:nvSpPr>
          <p:spPr bwMode="auto">
            <a:xfrm>
              <a:off x="4683" y="2323"/>
              <a:ext cx="137" cy="106"/>
            </a:xfrm>
            <a:custGeom>
              <a:avLst/>
              <a:gdLst>
                <a:gd name="T0" fmla="*/ 1 w 21600"/>
                <a:gd name="T1" fmla="*/ 0 h 29411"/>
                <a:gd name="T2" fmla="*/ 1 w 21600"/>
                <a:gd name="T3" fmla="*/ 0 h 29411"/>
                <a:gd name="T4" fmla="*/ 0 w 21600"/>
                <a:gd name="T5" fmla="*/ 0 h 294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411" fill="none" extrusionOk="0">
                  <a:moveTo>
                    <a:pt x="13545" y="-1"/>
                  </a:moveTo>
                  <a:cubicBezTo>
                    <a:pt x="18638" y="4099"/>
                    <a:pt x="21600" y="10286"/>
                    <a:pt x="21600" y="16825"/>
                  </a:cubicBezTo>
                  <a:cubicBezTo>
                    <a:pt x="21600" y="21340"/>
                    <a:pt x="20185" y="25741"/>
                    <a:pt x="17554" y="29411"/>
                  </a:cubicBezTo>
                </a:path>
                <a:path w="21600" h="29411" stroke="0" extrusionOk="0">
                  <a:moveTo>
                    <a:pt x="13545" y="-1"/>
                  </a:moveTo>
                  <a:cubicBezTo>
                    <a:pt x="18638" y="4099"/>
                    <a:pt x="21600" y="10286"/>
                    <a:pt x="21600" y="16825"/>
                  </a:cubicBezTo>
                  <a:cubicBezTo>
                    <a:pt x="21600" y="21340"/>
                    <a:pt x="20185" y="25741"/>
                    <a:pt x="17554" y="29411"/>
                  </a:cubicBezTo>
                  <a:lnTo>
                    <a:pt x="0" y="16825"/>
                  </a:lnTo>
                  <a:lnTo>
                    <a:pt x="13545" y="-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47" name="Arc 83"/>
            <p:cNvSpPr>
              <a:spLocks/>
            </p:cNvSpPr>
            <p:nvPr/>
          </p:nvSpPr>
          <p:spPr bwMode="auto">
            <a:xfrm>
              <a:off x="4683" y="2324"/>
              <a:ext cx="135" cy="103"/>
            </a:xfrm>
            <a:custGeom>
              <a:avLst/>
              <a:gdLst>
                <a:gd name="T0" fmla="*/ 1 w 21600"/>
                <a:gd name="T1" fmla="*/ 0 h 29582"/>
                <a:gd name="T2" fmla="*/ 1 w 21600"/>
                <a:gd name="T3" fmla="*/ 0 h 29582"/>
                <a:gd name="T4" fmla="*/ 0 w 21600"/>
                <a:gd name="T5" fmla="*/ 0 h 295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582" fill="none" extrusionOk="0">
                  <a:moveTo>
                    <a:pt x="13450" y="0"/>
                  </a:moveTo>
                  <a:cubicBezTo>
                    <a:pt x="18599" y="4098"/>
                    <a:pt x="21600" y="10320"/>
                    <a:pt x="21600" y="16901"/>
                  </a:cubicBezTo>
                  <a:cubicBezTo>
                    <a:pt x="21600" y="21456"/>
                    <a:pt x="20160" y="25894"/>
                    <a:pt x="17485" y="29581"/>
                  </a:cubicBezTo>
                </a:path>
                <a:path w="21600" h="29582" stroke="0" extrusionOk="0">
                  <a:moveTo>
                    <a:pt x="13450" y="0"/>
                  </a:moveTo>
                  <a:cubicBezTo>
                    <a:pt x="18599" y="4098"/>
                    <a:pt x="21600" y="10320"/>
                    <a:pt x="21600" y="16901"/>
                  </a:cubicBezTo>
                  <a:cubicBezTo>
                    <a:pt x="21600" y="21456"/>
                    <a:pt x="20160" y="25894"/>
                    <a:pt x="17485" y="29581"/>
                  </a:cubicBezTo>
                  <a:lnTo>
                    <a:pt x="0" y="16901"/>
                  </a:lnTo>
                  <a:lnTo>
                    <a:pt x="13450" y="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48" name="Arc 84"/>
            <p:cNvSpPr>
              <a:spLocks/>
            </p:cNvSpPr>
            <p:nvPr/>
          </p:nvSpPr>
          <p:spPr bwMode="auto">
            <a:xfrm>
              <a:off x="4639" y="2426"/>
              <a:ext cx="160" cy="152"/>
            </a:xfrm>
            <a:custGeom>
              <a:avLst/>
              <a:gdLst>
                <a:gd name="T0" fmla="*/ 1 w 28610"/>
                <a:gd name="T1" fmla="*/ 0 h 27756"/>
                <a:gd name="T2" fmla="*/ 0 w 28610"/>
                <a:gd name="T3" fmla="*/ 1 h 27756"/>
                <a:gd name="T4" fmla="*/ 0 w 28610"/>
                <a:gd name="T5" fmla="*/ 0 h 27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10" h="27756" fill="none" extrusionOk="0">
                  <a:moveTo>
                    <a:pt x="27714" y="-1"/>
                  </a:moveTo>
                  <a:cubicBezTo>
                    <a:pt x="28308" y="1997"/>
                    <a:pt x="28610" y="4071"/>
                    <a:pt x="28610" y="6156"/>
                  </a:cubicBezTo>
                  <a:cubicBezTo>
                    <a:pt x="28610" y="18085"/>
                    <a:pt x="18939" y="27756"/>
                    <a:pt x="7010" y="27756"/>
                  </a:cubicBezTo>
                  <a:cubicBezTo>
                    <a:pt x="4624" y="27755"/>
                    <a:pt x="2256" y="27360"/>
                    <a:pt x="0" y="26586"/>
                  </a:cubicBezTo>
                </a:path>
                <a:path w="28610" h="27756" stroke="0" extrusionOk="0">
                  <a:moveTo>
                    <a:pt x="27714" y="-1"/>
                  </a:moveTo>
                  <a:cubicBezTo>
                    <a:pt x="28308" y="1997"/>
                    <a:pt x="28610" y="4071"/>
                    <a:pt x="28610" y="6156"/>
                  </a:cubicBezTo>
                  <a:cubicBezTo>
                    <a:pt x="28610" y="18085"/>
                    <a:pt x="18939" y="27756"/>
                    <a:pt x="7010" y="27756"/>
                  </a:cubicBezTo>
                  <a:cubicBezTo>
                    <a:pt x="4624" y="27755"/>
                    <a:pt x="2256" y="27360"/>
                    <a:pt x="0" y="26586"/>
                  </a:cubicBezTo>
                  <a:lnTo>
                    <a:pt x="7010" y="6156"/>
                  </a:lnTo>
                  <a:lnTo>
                    <a:pt x="27714" y="-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49" name="Arc 85"/>
            <p:cNvSpPr>
              <a:spLocks/>
            </p:cNvSpPr>
            <p:nvPr/>
          </p:nvSpPr>
          <p:spPr bwMode="auto">
            <a:xfrm>
              <a:off x="4639" y="2427"/>
              <a:ext cx="158" cy="149"/>
            </a:xfrm>
            <a:custGeom>
              <a:avLst/>
              <a:gdLst>
                <a:gd name="T0" fmla="*/ 1 w 28608"/>
                <a:gd name="T1" fmla="*/ 0 h 27758"/>
                <a:gd name="T2" fmla="*/ 0 w 28608"/>
                <a:gd name="T3" fmla="*/ 1 h 27758"/>
                <a:gd name="T4" fmla="*/ 0 w 28608"/>
                <a:gd name="T5" fmla="*/ 0 h 277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08" h="27758" fill="none" extrusionOk="0">
                  <a:moveTo>
                    <a:pt x="27711" y="0"/>
                  </a:moveTo>
                  <a:cubicBezTo>
                    <a:pt x="28306" y="1998"/>
                    <a:pt x="28608" y="4072"/>
                    <a:pt x="28608" y="6158"/>
                  </a:cubicBezTo>
                  <a:cubicBezTo>
                    <a:pt x="28608" y="18087"/>
                    <a:pt x="18937" y="27758"/>
                    <a:pt x="7008" y="27758"/>
                  </a:cubicBezTo>
                  <a:cubicBezTo>
                    <a:pt x="4623" y="27757"/>
                    <a:pt x="2255" y="27363"/>
                    <a:pt x="0" y="26589"/>
                  </a:cubicBezTo>
                </a:path>
                <a:path w="28608" h="27758" stroke="0" extrusionOk="0">
                  <a:moveTo>
                    <a:pt x="27711" y="0"/>
                  </a:moveTo>
                  <a:cubicBezTo>
                    <a:pt x="28306" y="1998"/>
                    <a:pt x="28608" y="4072"/>
                    <a:pt x="28608" y="6158"/>
                  </a:cubicBezTo>
                  <a:cubicBezTo>
                    <a:pt x="28608" y="18087"/>
                    <a:pt x="18937" y="27758"/>
                    <a:pt x="7008" y="27758"/>
                  </a:cubicBezTo>
                  <a:cubicBezTo>
                    <a:pt x="4623" y="27757"/>
                    <a:pt x="2255" y="27363"/>
                    <a:pt x="0" y="26589"/>
                  </a:cubicBezTo>
                  <a:lnTo>
                    <a:pt x="7008" y="6158"/>
                  </a:lnTo>
                  <a:lnTo>
                    <a:pt x="27711" y="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50" name="Arc 86"/>
            <p:cNvSpPr>
              <a:spLocks/>
            </p:cNvSpPr>
            <p:nvPr/>
          </p:nvSpPr>
          <p:spPr bwMode="auto">
            <a:xfrm>
              <a:off x="4084" y="2322"/>
              <a:ext cx="87" cy="144"/>
            </a:xfrm>
            <a:custGeom>
              <a:avLst/>
              <a:gdLst>
                <a:gd name="T0" fmla="*/ 0 w 21600"/>
                <a:gd name="T1" fmla="*/ 1 h 41305"/>
                <a:gd name="T2" fmla="*/ 0 w 21600"/>
                <a:gd name="T3" fmla="*/ 0 h 41305"/>
                <a:gd name="T4" fmla="*/ 0 w 21600"/>
                <a:gd name="T5" fmla="*/ 0 h 413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305" fill="none" extrusionOk="0">
                  <a:moveTo>
                    <a:pt x="12846" y="41305"/>
                  </a:moveTo>
                  <a:cubicBezTo>
                    <a:pt x="5036" y="37842"/>
                    <a:pt x="0" y="30101"/>
                    <a:pt x="0" y="21558"/>
                  </a:cubicBezTo>
                  <a:cubicBezTo>
                    <a:pt x="0" y="10154"/>
                    <a:pt x="8864" y="715"/>
                    <a:pt x="20246" y="0"/>
                  </a:cubicBezTo>
                </a:path>
                <a:path w="21600" h="41305" stroke="0" extrusionOk="0">
                  <a:moveTo>
                    <a:pt x="12846" y="41305"/>
                  </a:moveTo>
                  <a:cubicBezTo>
                    <a:pt x="5036" y="37842"/>
                    <a:pt x="0" y="30101"/>
                    <a:pt x="0" y="21558"/>
                  </a:cubicBezTo>
                  <a:cubicBezTo>
                    <a:pt x="0" y="10154"/>
                    <a:pt x="8864" y="715"/>
                    <a:pt x="20246" y="0"/>
                  </a:cubicBezTo>
                  <a:lnTo>
                    <a:pt x="21600" y="21558"/>
                  </a:lnTo>
                  <a:lnTo>
                    <a:pt x="12846" y="413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51" name="Arc 87"/>
            <p:cNvSpPr>
              <a:spLocks/>
            </p:cNvSpPr>
            <p:nvPr/>
          </p:nvSpPr>
          <p:spPr bwMode="auto">
            <a:xfrm>
              <a:off x="4086" y="2324"/>
              <a:ext cx="85" cy="141"/>
            </a:xfrm>
            <a:custGeom>
              <a:avLst/>
              <a:gdLst>
                <a:gd name="T0" fmla="*/ 0 w 21600"/>
                <a:gd name="T1" fmla="*/ 0 h 41317"/>
                <a:gd name="T2" fmla="*/ 0 w 21600"/>
                <a:gd name="T3" fmla="*/ 0 h 41317"/>
                <a:gd name="T4" fmla="*/ 0 w 21600"/>
                <a:gd name="T5" fmla="*/ 0 h 413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1317" fill="none" extrusionOk="0">
                  <a:moveTo>
                    <a:pt x="12873" y="41316"/>
                  </a:moveTo>
                  <a:cubicBezTo>
                    <a:pt x="5048" y="37860"/>
                    <a:pt x="0" y="30112"/>
                    <a:pt x="0" y="21558"/>
                  </a:cubicBezTo>
                  <a:cubicBezTo>
                    <a:pt x="0" y="10152"/>
                    <a:pt x="8867" y="712"/>
                    <a:pt x="20251" y="0"/>
                  </a:cubicBezTo>
                </a:path>
                <a:path w="21600" h="41317" stroke="0" extrusionOk="0">
                  <a:moveTo>
                    <a:pt x="12873" y="41316"/>
                  </a:moveTo>
                  <a:cubicBezTo>
                    <a:pt x="5048" y="37860"/>
                    <a:pt x="0" y="30112"/>
                    <a:pt x="0" y="21558"/>
                  </a:cubicBezTo>
                  <a:cubicBezTo>
                    <a:pt x="0" y="10152"/>
                    <a:pt x="8867" y="712"/>
                    <a:pt x="20251" y="0"/>
                  </a:cubicBezTo>
                  <a:lnTo>
                    <a:pt x="21600" y="21558"/>
                  </a:lnTo>
                  <a:lnTo>
                    <a:pt x="12873" y="41316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52" name="Arc 88"/>
            <p:cNvSpPr>
              <a:spLocks/>
            </p:cNvSpPr>
            <p:nvPr/>
          </p:nvSpPr>
          <p:spPr bwMode="auto">
            <a:xfrm>
              <a:off x="4315" y="2518"/>
              <a:ext cx="328" cy="88"/>
            </a:xfrm>
            <a:custGeom>
              <a:avLst/>
              <a:gdLst>
                <a:gd name="T0" fmla="*/ 3 w 38786"/>
                <a:gd name="T1" fmla="*/ 0 h 21600"/>
                <a:gd name="T2" fmla="*/ 0 w 38786"/>
                <a:gd name="T3" fmla="*/ 0 h 21600"/>
                <a:gd name="T4" fmla="*/ 2 w 3878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86" h="21600" fill="none" extrusionOk="0">
                  <a:moveTo>
                    <a:pt x="38785" y="12450"/>
                  </a:moveTo>
                  <a:cubicBezTo>
                    <a:pt x="34738" y="18187"/>
                    <a:pt x="28155" y="21599"/>
                    <a:pt x="21135" y="21599"/>
                  </a:cubicBezTo>
                  <a:cubicBezTo>
                    <a:pt x="10923" y="21599"/>
                    <a:pt x="2106" y="14448"/>
                    <a:pt x="-1" y="4457"/>
                  </a:cubicBezTo>
                </a:path>
                <a:path w="38786" h="21600" stroke="0" extrusionOk="0">
                  <a:moveTo>
                    <a:pt x="38785" y="12450"/>
                  </a:moveTo>
                  <a:cubicBezTo>
                    <a:pt x="34738" y="18187"/>
                    <a:pt x="28155" y="21599"/>
                    <a:pt x="21135" y="21599"/>
                  </a:cubicBezTo>
                  <a:cubicBezTo>
                    <a:pt x="10923" y="21599"/>
                    <a:pt x="2106" y="14448"/>
                    <a:pt x="-1" y="4457"/>
                  </a:cubicBezTo>
                  <a:lnTo>
                    <a:pt x="21135" y="0"/>
                  </a:lnTo>
                  <a:lnTo>
                    <a:pt x="38785" y="124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7553" name="Arc 89"/>
            <p:cNvSpPr>
              <a:spLocks/>
            </p:cNvSpPr>
            <p:nvPr/>
          </p:nvSpPr>
          <p:spPr bwMode="auto">
            <a:xfrm>
              <a:off x="4317" y="2518"/>
              <a:ext cx="323" cy="86"/>
            </a:xfrm>
            <a:custGeom>
              <a:avLst/>
              <a:gdLst>
                <a:gd name="T0" fmla="*/ 3 w 38704"/>
                <a:gd name="T1" fmla="*/ 0 h 21600"/>
                <a:gd name="T2" fmla="*/ 0 w 38704"/>
                <a:gd name="T3" fmla="*/ 0 h 21600"/>
                <a:gd name="T4" fmla="*/ 1 w 3870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04" h="21600" fill="none" extrusionOk="0">
                  <a:moveTo>
                    <a:pt x="38704" y="12550"/>
                  </a:moveTo>
                  <a:cubicBezTo>
                    <a:pt x="34649" y="18229"/>
                    <a:pt x="28101" y="21599"/>
                    <a:pt x="21124" y="21599"/>
                  </a:cubicBezTo>
                  <a:cubicBezTo>
                    <a:pt x="10932" y="21599"/>
                    <a:pt x="2127" y="14476"/>
                    <a:pt x="-1" y="4509"/>
                  </a:cubicBezTo>
                </a:path>
                <a:path w="38704" h="21600" stroke="0" extrusionOk="0">
                  <a:moveTo>
                    <a:pt x="38704" y="12550"/>
                  </a:moveTo>
                  <a:cubicBezTo>
                    <a:pt x="34649" y="18229"/>
                    <a:pt x="28101" y="21599"/>
                    <a:pt x="21124" y="21599"/>
                  </a:cubicBezTo>
                  <a:cubicBezTo>
                    <a:pt x="10932" y="21599"/>
                    <a:pt x="2127" y="14476"/>
                    <a:pt x="-1" y="4509"/>
                  </a:cubicBezTo>
                  <a:lnTo>
                    <a:pt x="21124" y="0"/>
                  </a:lnTo>
                  <a:lnTo>
                    <a:pt x="38704" y="12550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solidFill>
                <a:srgbClr val="6C8F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59482" name="Text Box 90"/>
          <p:cNvSpPr txBox="1">
            <a:spLocks noChangeArrowheads="1"/>
          </p:cNvSpPr>
          <p:nvPr/>
        </p:nvSpPr>
        <p:spPr bwMode="auto">
          <a:xfrm>
            <a:off x="6424613" y="2519362"/>
            <a:ext cx="495328" cy="2630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>
                <a:solidFill>
                  <a:srgbClr val="FF3300"/>
                </a:solidFill>
              </a:rPr>
              <a:t>AS 3</a:t>
            </a:r>
          </a:p>
        </p:txBody>
      </p:sp>
      <p:sp>
        <p:nvSpPr>
          <p:cNvPr id="59483" name="Text Box 91"/>
          <p:cNvSpPr txBox="1">
            <a:spLocks noChangeArrowheads="1"/>
          </p:cNvSpPr>
          <p:nvPr/>
        </p:nvSpPr>
        <p:spPr bwMode="auto">
          <a:xfrm>
            <a:off x="4995863" y="3433762"/>
            <a:ext cx="495328" cy="26305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769" tIns="27384" rIns="54769" bIns="27384">
            <a:spAutoFit/>
          </a:bodyPr>
          <a:lstStyle/>
          <a:p>
            <a:pPr eaLnBrk="0" hangingPunct="0">
              <a:defRPr/>
            </a:pPr>
            <a:r>
              <a:rPr lang="en-US" sz="1350" b="1">
                <a:solidFill>
                  <a:srgbClr val="FF3300"/>
                </a:solidFill>
              </a:rPr>
              <a:t>AS 4</a:t>
            </a:r>
          </a:p>
        </p:txBody>
      </p:sp>
      <p:sp>
        <p:nvSpPr>
          <p:cNvPr id="59512" name="Freeform 120"/>
          <p:cNvSpPr>
            <a:spLocks/>
          </p:cNvSpPr>
          <p:nvPr/>
        </p:nvSpPr>
        <p:spPr bwMode="auto">
          <a:xfrm>
            <a:off x="6457950" y="1771650"/>
            <a:ext cx="514350" cy="628650"/>
          </a:xfrm>
          <a:custGeom>
            <a:avLst/>
            <a:gdLst>
              <a:gd name="T0" fmla="*/ 432 w 432"/>
              <a:gd name="T1" fmla="*/ 528 h 528"/>
              <a:gd name="T2" fmla="*/ 336 w 432"/>
              <a:gd name="T3" fmla="*/ 144 h 528"/>
              <a:gd name="T4" fmla="*/ 0 w 432"/>
              <a:gd name="T5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528">
                <a:moveTo>
                  <a:pt x="432" y="528"/>
                </a:moveTo>
                <a:cubicBezTo>
                  <a:pt x="420" y="380"/>
                  <a:pt x="408" y="232"/>
                  <a:pt x="336" y="144"/>
                </a:cubicBezTo>
                <a:cubicBezTo>
                  <a:pt x="264" y="56"/>
                  <a:pt x="132" y="28"/>
                  <a:pt x="0" y="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59514" name="Text Box 122"/>
          <p:cNvSpPr txBox="1">
            <a:spLocks noChangeArrowheads="1"/>
          </p:cNvSpPr>
          <p:nvPr/>
        </p:nvSpPr>
        <p:spPr bwMode="auto">
          <a:xfrm>
            <a:off x="1600200" y="2114550"/>
            <a:ext cx="2743200" cy="9233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b="1">
                <a:solidFill>
                  <a:srgbClr val="FF3300"/>
                </a:solidFill>
              </a:rPr>
              <a:t>AS 3 must be able to generate a </a:t>
            </a:r>
            <a:r>
              <a:rPr lang="en-US" sz="1350" b="1" i="1">
                <a:solidFill>
                  <a:srgbClr val="FF3300"/>
                </a:solidFill>
              </a:rPr>
              <a:t>signed </a:t>
            </a:r>
            <a:r>
              <a:rPr lang="en-US" sz="1350" b="1">
                <a:solidFill>
                  <a:srgbClr val="FF3300"/>
                </a:solidFill>
              </a:rPr>
              <a:t>route attestation for the path 3 4 (and whatever prefix that involves).</a:t>
            </a:r>
          </a:p>
        </p:txBody>
      </p:sp>
      <p:sp>
        <p:nvSpPr>
          <p:cNvPr id="59515" name="Text Box 123"/>
          <p:cNvSpPr txBox="1">
            <a:spLocks noChangeArrowheads="1"/>
          </p:cNvSpPr>
          <p:nvPr/>
        </p:nvSpPr>
        <p:spPr bwMode="auto">
          <a:xfrm>
            <a:off x="6515100" y="1268016"/>
            <a:ext cx="1428750" cy="300082"/>
          </a:xfrm>
          <a:prstGeom prst="rect">
            <a:avLst/>
          </a:prstGeom>
          <a:solidFill>
            <a:srgbClr val="F6F2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b="1">
                <a:solidFill>
                  <a:srgbClr val="FF3300"/>
                </a:solidFill>
              </a:rPr>
              <a:t>AS Path = 1 3 4</a:t>
            </a:r>
          </a:p>
        </p:txBody>
      </p:sp>
    </p:spTree>
    <p:extLst>
      <p:ext uri="{BB962C8B-B14F-4D97-AF65-F5344CB8AC3E}">
        <p14:creationId xmlns:p14="http://schemas.microsoft.com/office/powerpoint/2010/main" val="233021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EECFF-923C-E248-92D9-CF8C74933354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610791" eaLnBrk="1" hangingPunct="1">
              <a:defRPr/>
            </a:pPr>
            <a:r>
              <a:rPr lang="en-US">
                <a:cs typeface="+mj-cs"/>
              </a:rPr>
              <a:t>Certificate Distribution in soBGP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61593" tIns="30796" rIns="61593" bIns="30796" numCol="1" anchor="ctr" anchorCtr="1" compatLnSpc="1">
            <a:prstTxWarp prst="textNoShape">
              <a:avLst/>
            </a:prstTxWarp>
          </a:bodyPr>
          <a:lstStyle/>
          <a:p>
            <a:pPr marL="216694" indent="-216694" defTabSz="610791" eaLnBrk="1" hangingPunct="1">
              <a:lnSpc>
                <a:spcPct val="85000"/>
              </a:lnSpc>
              <a:defRPr/>
            </a:pPr>
            <a:r>
              <a:rPr lang="en-US" sz="1800">
                <a:cs typeface="+mn-cs"/>
              </a:rPr>
              <a:t>Transport agnostic (distributed out of band)</a:t>
            </a:r>
          </a:p>
          <a:p>
            <a:pPr marL="644129" lvl="1" indent="-173831" defTabSz="610791" eaLnBrk="1" hangingPunct="1">
              <a:lnSpc>
                <a:spcPct val="85000"/>
              </a:lnSpc>
              <a:defRPr/>
            </a:pPr>
            <a:r>
              <a:rPr lang="en-US" sz="1500"/>
              <a:t>Possible problem: setting routes to distribute policy certs?</a:t>
            </a:r>
          </a:p>
          <a:p>
            <a:pPr marL="216694" indent="-216694" defTabSz="610791" eaLnBrk="1" hangingPunct="1">
              <a:lnSpc>
                <a:spcPct val="85000"/>
              </a:lnSpc>
              <a:defRPr/>
            </a:pPr>
            <a:endParaRPr lang="en-US" sz="1800">
              <a:cs typeface="+mn-cs"/>
            </a:endParaRPr>
          </a:p>
          <a:p>
            <a:pPr marL="216694" indent="-216694" defTabSz="610791" eaLnBrk="1" hangingPunct="1">
              <a:lnSpc>
                <a:spcPct val="85000"/>
              </a:lnSpc>
              <a:defRPr/>
            </a:pPr>
            <a:r>
              <a:rPr lang="en-US" sz="1800">
                <a:cs typeface="+mn-cs"/>
              </a:rPr>
              <a:t>One mode of transport is provided in the soBGP drafts themselves:</a:t>
            </a:r>
          </a:p>
          <a:p>
            <a:pPr marL="644129" lvl="1" indent="-173831" defTabSz="610791" eaLnBrk="1" hangingPunct="1">
              <a:lnSpc>
                <a:spcPct val="85000"/>
              </a:lnSpc>
              <a:defRPr/>
            </a:pPr>
            <a:r>
              <a:rPr lang="en-US" sz="1500"/>
              <a:t>New BGP SECURITY message</a:t>
            </a:r>
          </a:p>
          <a:p>
            <a:pPr marL="216694" indent="-216694" defTabSz="610791" eaLnBrk="1" hangingPunct="1">
              <a:lnSpc>
                <a:spcPct val="85000"/>
              </a:lnSpc>
              <a:defRPr/>
            </a:pPr>
            <a:endParaRPr lang="en-US" sz="1800">
              <a:cs typeface="+mn-cs"/>
            </a:endParaRPr>
          </a:p>
          <a:p>
            <a:pPr marL="216694" indent="-216694" defTabSz="610791" eaLnBrk="1" hangingPunct="1">
              <a:lnSpc>
                <a:spcPct val="85000"/>
              </a:lnSpc>
              <a:defRPr/>
            </a:pPr>
            <a:r>
              <a:rPr lang="en-US" sz="1800">
                <a:cs typeface="+mn-cs"/>
              </a:rPr>
              <a:t>Negotiated at session startup</a:t>
            </a:r>
          </a:p>
          <a:p>
            <a:pPr marL="644129" lvl="1" indent="-173831" defTabSz="610791" eaLnBrk="1" hangingPunct="1">
              <a:lnSpc>
                <a:spcPct val="85000"/>
              </a:lnSpc>
              <a:defRPr/>
            </a:pPr>
            <a:r>
              <a:rPr lang="en-US" sz="1500"/>
              <a:t>Certificates may be exchanged before routing</a:t>
            </a:r>
          </a:p>
          <a:p>
            <a:pPr marL="644129" lvl="1" indent="-173831" defTabSz="610791" eaLnBrk="1" hangingPunct="1">
              <a:lnSpc>
                <a:spcPct val="85000"/>
              </a:lnSpc>
              <a:defRPr/>
            </a:pPr>
            <a:r>
              <a:rPr lang="en-US" sz="1500"/>
              <a:t>Routing may be exchanged before certificates</a:t>
            </a:r>
          </a:p>
          <a:p>
            <a:pPr marL="644129" lvl="1" indent="-173831" defTabSz="610791" eaLnBrk="1" hangingPunct="1">
              <a:lnSpc>
                <a:spcPct val="85000"/>
              </a:lnSpc>
              <a:defRPr/>
            </a:pPr>
            <a:r>
              <a:rPr lang="en-US" sz="1500"/>
              <a:t>Certificates only may be exchanged</a:t>
            </a:r>
          </a:p>
        </p:txBody>
      </p:sp>
    </p:spTree>
    <p:extLst>
      <p:ext uri="{BB962C8B-B14F-4D97-AF65-F5344CB8AC3E}">
        <p14:creationId xmlns:p14="http://schemas.microsoft.com/office/powerpoint/2010/main" val="184856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China Hijack: Sequence of Events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4450" y="1028701"/>
            <a:ext cx="2971800" cy="3394472"/>
          </a:xfrm>
        </p:spPr>
        <p:txBody>
          <a:bodyPr/>
          <a:lstStyle/>
          <a:p>
            <a:pPr eaLnBrk="1" hangingPunct="1">
              <a:defRPr/>
            </a:pPr>
            <a:r>
              <a:rPr lang="en-US" sz="1500" dirty="0">
                <a:cs typeface="+mn-cs"/>
              </a:rPr>
              <a:t>On April 8, 2010, China advertised about 50,000 blocks of IP addresses from 170 different countries</a:t>
            </a:r>
          </a:p>
          <a:p>
            <a:pPr lvl="1" eaLnBrk="1" hangingPunct="1">
              <a:defRPr/>
            </a:pPr>
            <a:r>
              <a:rPr lang="en-US" sz="1350" dirty="0"/>
              <a:t>60,000 prefixes from the US</a:t>
            </a:r>
          </a:p>
          <a:p>
            <a:pPr lvl="1" eaLnBrk="1" hangingPunct="1">
              <a:defRPr/>
            </a:pPr>
            <a:endParaRPr lang="en-US" sz="1350" dirty="0"/>
          </a:p>
          <a:p>
            <a:pPr eaLnBrk="1" hangingPunct="1">
              <a:defRPr/>
            </a:pPr>
            <a:r>
              <a:rPr lang="en-US" sz="1500" dirty="0">
                <a:cs typeface="+mn-cs"/>
              </a:rPr>
              <a:t>Event lasted for 20 minutes</a:t>
            </a:r>
          </a:p>
          <a:p>
            <a:pPr eaLnBrk="1" hangingPunct="1">
              <a:defRPr/>
            </a:pPr>
            <a:endParaRPr lang="en-US" sz="1500" dirty="0">
              <a:cs typeface="+mn-cs"/>
            </a:endParaRPr>
          </a:p>
          <a:p>
            <a:pPr eaLnBrk="1" hangingPunct="1">
              <a:defRPr/>
            </a:pPr>
            <a:r>
              <a:rPr lang="en-US" sz="1500" dirty="0">
                <a:cs typeface="+mn-cs"/>
              </a:rPr>
              <a:t>Why did most people not notice?</a:t>
            </a:r>
          </a:p>
          <a:p>
            <a:pPr eaLnBrk="1" hangingPunct="1">
              <a:defRPr/>
            </a:pPr>
            <a:endParaRPr lang="en-US" sz="1500" dirty="0">
              <a:cs typeface="+mn-cs"/>
            </a:endParaRPr>
          </a:p>
          <a:p>
            <a:pPr eaLnBrk="1" hangingPunct="1">
              <a:defRPr/>
            </a:pPr>
            <a:r>
              <a:rPr lang="en-US" sz="1500" dirty="0">
                <a:cs typeface="+mn-cs"/>
              </a:rPr>
              <a:t>How might more traffic have been intercepted?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B02F54-C660-A04F-BB32-A0E2F29833D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9460" name="TextBox 5"/>
          <p:cNvSpPr txBox="1">
            <a:spLocks noChangeArrowheads="1"/>
          </p:cNvSpPr>
          <p:nvPr/>
        </p:nvSpPr>
        <p:spPr bwMode="auto">
          <a:xfrm>
            <a:off x="2457450" y="4879181"/>
            <a:ext cx="44005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900"/>
              <a:t>http://www.renesys.com/blog/2010/11/chinas-18-minute-mystery.shtml</a:t>
            </a:r>
          </a:p>
        </p:txBody>
      </p:sp>
      <p:pic>
        <p:nvPicPr>
          <p:cNvPr id="1946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3" y="1085850"/>
            <a:ext cx="3746897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0989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DDB89F-72EF-5C44-BF57-BA32E112D89D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Problems with soBGP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b="1">
                <a:solidFill>
                  <a:srgbClr val="FF3300"/>
                </a:solidFill>
                <a:cs typeface="+mn-cs"/>
              </a:rPr>
              <a:t>Integrity problems:</a:t>
            </a:r>
            <a:r>
              <a:rPr lang="en-US" sz="1800" b="1">
                <a:cs typeface="+mn-cs"/>
              </a:rPr>
              <a:t> </a:t>
            </a:r>
            <a:r>
              <a:rPr lang="en-US" sz="1800">
                <a:cs typeface="+mn-cs"/>
              </a:rPr>
              <a:t>Cannot validate that the update actually traversed the path (!)</a:t>
            </a:r>
          </a:p>
          <a:p>
            <a:pPr eaLnBrk="1" hangingPunct="1">
              <a:defRPr/>
            </a:pPr>
            <a:endParaRPr lang="en-US" sz="1800" b="1">
              <a:solidFill>
                <a:srgbClr val="FF3300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sz="1800" b="1">
                <a:solidFill>
                  <a:srgbClr val="FF3300"/>
                </a:solidFill>
                <a:cs typeface="+mn-cs"/>
              </a:rPr>
              <a:t>Collusion:</a:t>
            </a:r>
            <a:r>
              <a:rPr lang="en-US" sz="1800" b="1">
                <a:cs typeface="+mn-cs"/>
              </a:rPr>
              <a:t> </a:t>
            </a:r>
            <a:r>
              <a:rPr lang="en-US" sz="1800">
                <a:cs typeface="+mn-cs"/>
              </a:rPr>
              <a:t>Colluding ASes can create false edges</a:t>
            </a:r>
          </a:p>
          <a:p>
            <a:pPr eaLnBrk="1" hangingPunct="1">
              <a:defRPr/>
            </a:pPr>
            <a:endParaRPr lang="en-US" sz="1800">
              <a:cs typeface="+mn-cs"/>
            </a:endParaRPr>
          </a:p>
          <a:p>
            <a:pPr eaLnBrk="1" hangingPunct="1">
              <a:defRPr/>
            </a:pPr>
            <a:r>
              <a:rPr lang="en-US" sz="1800">
                <a:cs typeface="+mn-cs"/>
              </a:rPr>
              <a:t>PolicyCert/Topology map does not prevent against replay attacks (or advertising a path that has been recently withdrawn)</a:t>
            </a:r>
          </a:p>
          <a:p>
            <a:pPr eaLnBrk="1" hangingPunct="1">
              <a:defRPr/>
            </a:pPr>
            <a:endParaRPr lang="en-US" sz="1800">
              <a:cs typeface="+mn-cs"/>
            </a:endParaRPr>
          </a:p>
          <a:p>
            <a:pPr eaLnBrk="1" hangingPunct="1">
              <a:defRPr/>
            </a:pPr>
            <a:r>
              <a:rPr lang="en-US" sz="1800">
                <a:cs typeface="+mn-cs"/>
              </a:rPr>
              <a:t>No security for withdrawals</a:t>
            </a:r>
          </a:p>
          <a:p>
            <a:pPr eaLnBrk="1" hangingPunct="1">
              <a:defRPr/>
            </a:pPr>
            <a:endParaRPr lang="en-US" sz="18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1961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52AE3-4338-6243-A752-75D5D09E92AE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S-BGP vs. soBGP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Path authentication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Computational cost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Message overhead (bandwidth)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Memory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Administrative delay</a:t>
            </a:r>
          </a:p>
          <a:p>
            <a:pPr lvl="1" eaLnBrk="1" hangingPunct="1">
              <a:defRPr/>
            </a:pPr>
            <a:r>
              <a:rPr lang="en-US"/>
              <a:t>What is the process by which a new prefix can be added to the infrastructure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Accuracy of address ownership information</a:t>
            </a:r>
          </a:p>
          <a:p>
            <a:pPr lvl="1" eaLnBrk="1" hangingPunct="1">
              <a:defRPr/>
            </a:pPr>
            <a:r>
              <a:rPr lang="en-US"/>
              <a:t>Problem with both schemes</a:t>
            </a:r>
          </a:p>
        </p:txBody>
      </p:sp>
    </p:spTree>
    <p:extLst>
      <p:ext uri="{BB962C8B-B14F-4D97-AF65-F5344CB8AC3E}">
        <p14:creationId xmlns:p14="http://schemas.microsoft.com/office/powerpoint/2010/main" val="30886115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9E8D32-AB1F-8647-BBE2-4A5DDAEF9D5C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S-BGP vs. soBGP: Requirements</a:t>
            </a:r>
          </a:p>
        </p:txBody>
      </p:sp>
      <p:graphicFrame>
        <p:nvGraphicFramePr>
          <p:cNvPr id="79906" name="Group 34"/>
          <p:cNvGraphicFramePr>
            <a:graphicFrameLocks noGrp="1"/>
          </p:cNvGraphicFramePr>
          <p:nvPr>
            <p:ph type="tbl" idx="1"/>
          </p:nvPr>
        </p:nvGraphicFramePr>
        <p:xfrm>
          <a:off x="1485900" y="1200150"/>
          <a:ext cx="6172200" cy="3306366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soBGP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S-BGP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Does the AS Path exist?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Maybe: PolicyCerts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Did the received update travel along that path?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Yes: Route Attestation + Validity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Was the update authorized to traverse that path by the originator?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Maybe: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Depends on how PolicyCerts are written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01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Other “Famous” Hijack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971551"/>
            <a:ext cx="6172200" cy="339447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February 24, 2008: Pakistan advertises a small part of YouTube’s AS 36561</a:t>
            </a:r>
          </a:p>
          <a:p>
            <a:pPr lvl="1" eaLnBrk="1" hangingPunct="1">
              <a:defRPr/>
            </a:pPr>
            <a:r>
              <a:rPr lang="en-US" dirty="0"/>
              <a:t>Likely as a botched attempt to block YouTube in Pakistan, following a government order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January 22, 2006: Con Edison (AS 27605) mistakenly advertises lot of networks (Level 3, UUNet, </a:t>
            </a:r>
            <a:r>
              <a:rPr lang="en-US" dirty="0" err="1">
                <a:cs typeface="+mn-cs"/>
              </a:rPr>
              <a:t>Panix</a:t>
            </a:r>
            <a:r>
              <a:rPr lang="en-US" dirty="0">
                <a:cs typeface="+mn-cs"/>
              </a:rPr>
              <a:t> ISP, …)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April 25, 1995: AS 7007 incident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91B53C-A46A-864A-9BB5-BECAFAAEB184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1543050" y="4487467"/>
            <a:ext cx="57721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50"/>
              <a:t>“Ultimately, though, the problem remains on of transitive trust.  A provider can and should limit the advertisements it will accept from a customer.”</a:t>
            </a:r>
          </a:p>
        </p:txBody>
      </p:sp>
    </p:spTree>
    <p:extLst>
      <p:ext uri="{BB962C8B-B14F-4D97-AF65-F5344CB8AC3E}">
        <p14:creationId xmlns:p14="http://schemas.microsoft.com/office/powerpoint/2010/main" val="115199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Attacks against BGP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idx="1"/>
          </p:nvPr>
        </p:nvSpPr>
        <p:spPr>
          <a:xfrm>
            <a:off x="1657350" y="1200150"/>
            <a:ext cx="5886450" cy="3429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865" tIns="33338" rIns="67865" bIns="33338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>
                <a:cs typeface="+mn-cs"/>
              </a:rPr>
              <a:t>Tampering with routing software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r>
              <a:rPr lang="en-US">
                <a:cs typeface="+mn-cs"/>
              </a:rPr>
              <a:t>Tampering with update data en route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r>
              <a:rPr lang="en-US">
                <a:cs typeface="+mn-cs"/>
              </a:rPr>
              <a:t>Router compromise and </a:t>
            </a:r>
            <a:r>
              <a:rPr lang="ja-JP" altLang="en-US">
                <a:latin typeface="Arial"/>
                <a:cs typeface="+mn-cs"/>
              </a:rPr>
              <a:t>“</a:t>
            </a:r>
            <a:r>
              <a:rPr lang="en-US">
                <a:cs typeface="+mn-cs"/>
              </a:rPr>
              <a:t>misconfiguration</a:t>
            </a:r>
            <a:r>
              <a:rPr lang="ja-JP" altLang="en-US">
                <a:latin typeface="Arial"/>
                <a:cs typeface="+mn-cs"/>
              </a:rPr>
              <a:t>”</a:t>
            </a:r>
            <a:endParaRPr lang="en-US">
              <a:cs typeface="+mn-cs"/>
            </a:endParaRPr>
          </a:p>
          <a:p>
            <a:pPr eaLnBrk="1" hangingPunct="1">
              <a:defRPr/>
            </a:pPr>
            <a:endParaRPr lang="en-US" sz="2400">
              <a:cs typeface="+mn-cs"/>
            </a:endParaRPr>
          </a:p>
          <a:p>
            <a:pPr eaLnBrk="1" hangingPunct="1">
              <a:defRPr/>
            </a:pPr>
            <a:r>
              <a:rPr lang="en-US">
                <a:cs typeface="+mn-cs"/>
              </a:rPr>
              <a:t>Tampering with router management software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A888B-0DE4-FD41-A7EB-724E81397720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7290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Intradomain Routing Security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>
                <a:cs typeface="+mn-cs"/>
              </a:rPr>
              <a:t>Shared secrets guard against new machines being plugged in, but not against an authorized party being dishonest.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r>
              <a:rPr lang="en-US" b="1">
                <a:solidFill>
                  <a:srgbClr val="FF3300"/>
                </a:solidFill>
                <a:cs typeface="+mn-cs"/>
              </a:rPr>
              <a:t>Solution:</a:t>
            </a:r>
            <a:r>
              <a:rPr lang="en-US">
                <a:cs typeface="+mn-cs"/>
              </a:rPr>
              <a:t> digitally sign each LSA (expensive!). List authorizations in certificate.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r>
              <a:rPr lang="en-US" b="1">
                <a:solidFill>
                  <a:srgbClr val="FF3300"/>
                </a:solidFill>
                <a:cs typeface="+mn-cs"/>
              </a:rPr>
              <a:t>Note:</a:t>
            </a:r>
            <a:r>
              <a:rPr lang="en-US">
                <a:cs typeface="+mn-cs"/>
              </a:rPr>
              <a:t> everyone sees the whole map; monitoring station can note discrepancies from reality.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6390A-9A82-8B4D-B81A-A0EBB63F318D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7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700">
                <a:cs typeface="+mj-cs"/>
              </a:rPr>
              <a:t>Who Needs Origin Authentication?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485900" y="1485900"/>
            <a:ext cx="6172200" cy="26289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>
                <a:cs typeface="+mn-cs"/>
              </a:rPr>
              <a:t>Prefix hijacking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Route leaks (cf. AS 7007 incident from L6)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Redirection (</a:t>
            </a:r>
            <a:r>
              <a:rPr lang="en-US" i="1"/>
              <a:t>e.g., </a:t>
            </a:r>
            <a:r>
              <a:rPr lang="en-US"/>
              <a:t>for phishing)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Blackholing traffic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Spamming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cs typeface="+mn-cs"/>
              </a:rPr>
              <a:t>De-aggregation attacks (or misconfiguration)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Can be lethal when combined with hijacking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830C57-8B5D-9F4B-B7E9-DF73444A6067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87647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3705</Words>
  <Application>Microsoft Macintosh PowerPoint</Application>
  <PresentationFormat>On-screen Show (16:9)</PresentationFormat>
  <Paragraphs>623</Paragraphs>
  <Slides>52</Slides>
  <Notes>49</Notes>
  <HiddenSlides>14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Courier New</vt:lpstr>
      <vt:lpstr>Times New Roman</vt:lpstr>
      <vt:lpstr>1_Default Design</vt:lpstr>
      <vt:lpstr>Document</vt:lpstr>
      <vt:lpstr>Routing Security</vt:lpstr>
      <vt:lpstr>Today’s Lecture</vt:lpstr>
      <vt:lpstr>Attacks on Routing</vt:lpstr>
      <vt:lpstr>China’s Accidental Hijack</vt:lpstr>
      <vt:lpstr>China Hijack: Sequence of Events</vt:lpstr>
      <vt:lpstr>Other “Famous” Hijack Events</vt:lpstr>
      <vt:lpstr>Attacks against BGP</vt:lpstr>
      <vt:lpstr>Intradomain Routing Security</vt:lpstr>
      <vt:lpstr>Who Needs Origin Authentication?</vt:lpstr>
      <vt:lpstr>Why Origin Auth Matters: Phishing</vt:lpstr>
      <vt:lpstr>Who Needs Origin Authentication?</vt:lpstr>
      <vt:lpstr>Data Plane Security</vt:lpstr>
      <vt:lpstr>What This Means</vt:lpstr>
      <vt:lpstr>BGP MITM Hijack Concept</vt:lpstr>
      <vt:lpstr>BGP MITM Setup</vt:lpstr>
      <vt:lpstr>BGP MITM – First Observe</vt:lpstr>
      <vt:lpstr>BGP MITM – Plan reply path</vt:lpstr>
      <vt:lpstr>BGP MITM  – Setup Routes</vt:lpstr>
      <vt:lpstr>Anonymzing The Hijacker</vt:lpstr>
      <vt:lpstr>Without TTL adjustment</vt:lpstr>
      <vt:lpstr>With TTL Adjustments</vt:lpstr>
      <vt:lpstr>Compare Original BGP &amp; Route Path</vt:lpstr>
      <vt:lpstr>Control Plane Security: Authentication</vt:lpstr>
      <vt:lpstr>Session Authentication: TCP MD5</vt:lpstr>
      <vt:lpstr>Session Authentication: TTL Hack</vt:lpstr>
      <vt:lpstr>Proposals for Control Plane Security</vt:lpstr>
      <vt:lpstr>S-BGP</vt:lpstr>
      <vt:lpstr>Attestations: Update Format</vt:lpstr>
      <vt:lpstr>Attestation Format: More Details</vt:lpstr>
      <vt:lpstr>Reducing Message Overhead</vt:lpstr>
      <vt:lpstr>S-BGP Optimizations</vt:lpstr>
      <vt:lpstr>Practical Problems with S-BGP</vt:lpstr>
      <vt:lpstr>Public Key Infrastructure (PKI)</vt:lpstr>
      <vt:lpstr>Address Block PKI is Natural</vt:lpstr>
      <vt:lpstr>Reducing Message Overhead</vt:lpstr>
      <vt:lpstr>Attack: Path Shortening Attack</vt:lpstr>
      <vt:lpstr>Preventing Shortening in S-BGP</vt:lpstr>
      <vt:lpstr>What Attacks Does S-BGP Not Prevent?</vt:lpstr>
      <vt:lpstr>Secure Origin BGP (soBGP)</vt:lpstr>
      <vt:lpstr>Limitations of soBGP</vt:lpstr>
      <vt:lpstr>soBGP Design Constraints</vt:lpstr>
      <vt:lpstr>Step 1: AS Identity (EntityCert)</vt:lpstr>
      <vt:lpstr>Step 2: Origin Authentication (AuthCert)</vt:lpstr>
      <vt:lpstr>Step 3: Policy Authentication (PolicyCert)</vt:lpstr>
      <vt:lpstr>Step 4: Path Authentication (PolicyCert)</vt:lpstr>
      <vt:lpstr>Preventing Shortening in soBGP</vt:lpstr>
      <vt:lpstr>Preventing False Edges in soBGP</vt:lpstr>
      <vt:lpstr>Preventing False Edges in S-BGP</vt:lpstr>
      <vt:lpstr>Certificate Distribution in soBGP</vt:lpstr>
      <vt:lpstr>Problems with soBGP</vt:lpstr>
      <vt:lpstr>S-BGP vs. soBGP</vt:lpstr>
      <vt:lpstr>S-BGP vs. soBGP: Requirements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and Naming Security</dc:title>
  <dc:creator>Nick Feamster</dc:creator>
  <cp:lastModifiedBy>Nick Feamster</cp:lastModifiedBy>
  <cp:revision>7</cp:revision>
  <dcterms:created xsi:type="dcterms:W3CDTF">2015-04-06T01:49:41Z</dcterms:created>
  <dcterms:modified xsi:type="dcterms:W3CDTF">2025-03-25T02:19:54Z</dcterms:modified>
</cp:coreProperties>
</file>