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8" r:id="rId3"/>
    <p:sldId id="290" r:id="rId4"/>
    <p:sldId id="294" r:id="rId5"/>
    <p:sldId id="297" r:id="rId6"/>
    <p:sldId id="299" r:id="rId7"/>
    <p:sldId id="298" r:id="rId8"/>
    <p:sldId id="300" r:id="rId9"/>
    <p:sldId id="301" r:id="rId10"/>
    <p:sldId id="296" r:id="rId11"/>
    <p:sldId id="291" r:id="rId12"/>
    <p:sldId id="292" r:id="rId13"/>
    <p:sldId id="293" r:id="rId14"/>
    <p:sldId id="285" r:id="rId15"/>
    <p:sldId id="288" r:id="rId16"/>
    <p:sldId id="287" r:id="rId17"/>
    <p:sldId id="286" r:id="rId18"/>
    <p:sldId id="284" r:id="rId19"/>
    <p:sldId id="30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196" autoAdjust="0"/>
  </p:normalViewPr>
  <p:slideViewPr>
    <p:cSldViewPr snapToGrid="0">
      <p:cViewPr varScale="1">
        <p:scale>
          <a:sx n="63" d="100"/>
          <a:sy n="63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307C-0713-4F62-A096-45EB9122329C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E474-59FA-455F-8285-365FD2A2D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Icmp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, </a:t>
            </a:r>
            <a:r>
              <a:rPr lang="en-US" dirty="0" err="1" smtClean="0"/>
              <a:t>udp</a:t>
            </a:r>
            <a:endParaRPr lang="en-US" dirty="0" smtClean="0"/>
          </a:p>
          <a:p>
            <a:r>
              <a:rPr lang="en-US" dirty="0" err="1" smtClean="0"/>
              <a:t>Tcp</a:t>
            </a:r>
            <a:r>
              <a:rPr lang="en-US" dirty="0" smtClean="0"/>
              <a:t>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E474-59FA-455F-8285-365FD2A2D0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E474-59FA-455F-8285-365FD2A2D0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Icmp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, </a:t>
            </a:r>
            <a:r>
              <a:rPr lang="en-US" dirty="0" err="1" smtClean="0"/>
              <a:t>udp</a:t>
            </a:r>
            <a:endParaRPr lang="en-US" dirty="0" smtClean="0"/>
          </a:p>
          <a:p>
            <a:r>
              <a:rPr lang="en-US" dirty="0" err="1" smtClean="0"/>
              <a:t>Tcp</a:t>
            </a:r>
            <a:r>
              <a:rPr lang="en-US" dirty="0" smtClean="0"/>
              <a:t>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E474-59FA-455F-8285-365FD2A2D0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stackexchange.com/questions/36997/what-is-the-difference-between-promiscuous-and-monitor-mode-in-wireless-networks" TargetMode="External"/><Relationship Id="rId2" Type="http://schemas.openxmlformats.org/officeDocument/2006/relationships/hyperlink" Target="https://wiki.wireshark.org/CaptureSetup/WL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zysolutions.blogspot.ca/2008/10/difference-promiscuous-vs-monitor-mod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book/man-port-scanning-techniques.html" TargetMode="External"/><Relationship Id="rId2" Type="http://schemas.openxmlformats.org/officeDocument/2006/relationships/hyperlink" Target="https://nmap.org/book/man-port-scanning-bas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tp://ftp.bro-ids.org/enterprise-traces/hdr-traces05" TargetMode="External"/><Relationship Id="rId2" Type="http://schemas.openxmlformats.org/officeDocument/2006/relationships/hyperlink" Target="http://networker.wikia.com/wiki/File:Portscan.pc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-notebook.readthedocs.org/en/latest/engineering/dpkt.html" TargetMode="External"/><Relationship Id="rId2" Type="http://schemas.openxmlformats.org/officeDocument/2006/relationships/hyperlink" Target="http://stackoverflow.com/questions/8849635/python-dpkt-find-out-if-packet-is-a-tcp-packet-or-a-udp-pack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crack-ng.org/doku.php?id=simple_wep_crack" TargetMode="External"/><Relationship Id="rId2" Type="http://schemas.openxmlformats.org/officeDocument/2006/relationships/hyperlink" Target="http://www.aircrack-ng.org/document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crack-ng.org/doku.php?id=simple_wep_crack" TargetMode="External"/><Relationship Id="rId2" Type="http://schemas.openxmlformats.org/officeDocument/2006/relationships/hyperlink" Target="http://www.aircrack-ng.org/document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_set_(802.11_network)#Extended_service_set)" TargetMode="External"/><Relationship Id="rId2" Type="http://schemas.openxmlformats.org/officeDocument/2006/relationships/hyperlink" Target="https://en.wikipedia.org/wiki/Service_set_(802.11_network)#Basic_service_set_identification_.28BSSID.29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itialization_vector#WEP_IV" TargetMode="External"/><Relationship Id="rId4" Type="http://schemas.openxmlformats.org/officeDocument/2006/relationships/hyperlink" Target="https://en.wikipedia.org/wiki/List_of_WLAN_channel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MP4: Checkpoint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CS461 / ECE422 – UIUC Spring 2016</a:t>
            </a:r>
          </a:p>
          <a:p>
            <a:r>
              <a:rPr lang="en-US" dirty="0" smtClean="0"/>
              <a:t>Simon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Sidenote</a:t>
            </a:r>
            <a:r>
              <a:rPr lang="en-US" dirty="0" smtClean="0"/>
              <a:t>: promiscuous vs.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Promiscuous mode: sniffing after connecting to the access point, becoming part of the network</a:t>
            </a:r>
          </a:p>
          <a:p>
            <a:r>
              <a:rPr lang="en-US" dirty="0" smtClean="0"/>
              <a:t>Monitor mode: sniffing without connecting to the access point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wiki.wireshark.org/CaptureSetup/WLAN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security.stackexchange.com/questions/36997/what-is-the-difference-between-promiscuous-and-monitor-mode-in-wireless-networks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lazysolutions.blogspot.ca/2008/10/difference-promiscuous-vs-monitor-mode.html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572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attacks: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hosts are there?</a:t>
            </a:r>
          </a:p>
          <a:p>
            <a:r>
              <a:rPr lang="en-US" dirty="0" smtClean="0"/>
              <a:t>Which one is the server?</a:t>
            </a:r>
          </a:p>
          <a:p>
            <a:r>
              <a:rPr lang="en-US" dirty="0" smtClean="0"/>
              <a:t>What services are present on the network?</a:t>
            </a:r>
          </a:p>
          <a:p>
            <a:r>
              <a:rPr lang="en-US" dirty="0" smtClean="0"/>
              <a:t>Use Wireshark to identify hosts and analyze live traffics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nmap</a:t>
            </a:r>
            <a:r>
              <a:rPr lang="en-US" dirty="0" smtClean="0"/>
              <a:t> (network </a:t>
            </a:r>
            <a:r>
              <a:rPr lang="en-US" dirty="0"/>
              <a:t>m</a:t>
            </a:r>
            <a:r>
              <a:rPr lang="en-US" dirty="0" smtClean="0"/>
              <a:t>apper) to obtain more details on hosts</a:t>
            </a:r>
          </a:p>
          <a:p>
            <a:r>
              <a:rPr lang="en-US" dirty="0" smtClean="0"/>
              <a:t>Your own interpretation of network behavior</a:t>
            </a:r>
          </a:p>
          <a:p>
            <a:pPr lvl="1"/>
            <a:r>
              <a:rPr lang="en-US" dirty="0" smtClean="0"/>
              <a:t>Don’t rely on one result. See if other findings agree with what you observe.</a:t>
            </a:r>
          </a:p>
          <a:p>
            <a:pPr lvl="1"/>
            <a:r>
              <a:rPr lang="en-US" dirty="0" smtClean="0"/>
              <a:t>For example, how is your IP address assigned? Static? DHCP? Can you confirm this in anyway?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48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879"/>
            <a:ext cx="10515600" cy="2336483"/>
          </a:xfrm>
        </p:spPr>
        <p:txBody>
          <a:bodyPr>
            <a:normAutofit fontScale="92500"/>
          </a:bodyPr>
          <a:lstStyle/>
          <a:p>
            <a:r>
              <a:rPr lang="en-US" dirty="0"/>
              <a:t>Open/closed/filtered ports </a:t>
            </a:r>
            <a:r>
              <a:rPr lang="en-US" dirty="0" smtClean="0"/>
              <a:t>-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nmap.org/book/man-port-scanning-basics.html</a:t>
            </a:r>
            <a:endParaRPr lang="en-US" sz="2200" dirty="0" smtClean="0"/>
          </a:p>
          <a:p>
            <a:r>
              <a:rPr lang="en-US" dirty="0" smtClean="0"/>
              <a:t>Port </a:t>
            </a:r>
            <a:r>
              <a:rPr lang="en-US" dirty="0"/>
              <a:t>scanning techniques -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nmap.org/book/man-port-scanning-techniques.html</a:t>
            </a:r>
            <a:endParaRPr lang="en-US" sz="2200" dirty="0" smtClean="0"/>
          </a:p>
          <a:p>
            <a:r>
              <a:rPr lang="en-US" dirty="0" smtClean="0"/>
              <a:t>Don’t </a:t>
            </a:r>
            <a:r>
              <a:rPr lang="en-US" dirty="0"/>
              <a:t>forget about </a:t>
            </a:r>
            <a:r>
              <a:rPr lang="en-US" dirty="0" smtClean="0"/>
              <a:t>UDP.</a:t>
            </a:r>
          </a:p>
          <a:p>
            <a:r>
              <a:rPr lang="en-US" dirty="0" smtClean="0"/>
              <a:t>Our network has no services running above port 4096.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s0.cyberciti.org/uploads/faq/2012/11/redhat-nmap-command-outp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82" y="1443122"/>
            <a:ext cx="8063836" cy="23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89663" y="6488668"/>
            <a:ext cx="830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http://www.cyberciti.biz/networking/nmap-command-examples-tutorials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attacks: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Client’s login credential is sent over HTTPS</a:t>
            </a:r>
          </a:p>
          <a:p>
            <a:r>
              <a:rPr lang="en-US" dirty="0" smtClean="0"/>
              <a:t>What do you need to decrypt the content?</a:t>
            </a:r>
          </a:p>
          <a:p>
            <a:r>
              <a:rPr lang="en-US" dirty="0" smtClean="0"/>
              <a:t>Is it available anywhere accessible?</a:t>
            </a:r>
          </a:p>
          <a:p>
            <a:r>
              <a:rPr lang="en-US" dirty="0" smtClean="0"/>
              <a:t>No need to perform any sort of attack</a:t>
            </a:r>
          </a:p>
          <a:p>
            <a:r>
              <a:rPr lang="en-US" dirty="0" smtClean="0"/>
              <a:t>Be curious about what you find.</a:t>
            </a:r>
          </a:p>
          <a:p>
            <a:pPr lvl="1"/>
            <a:r>
              <a:rPr lang="en-US" dirty="0" smtClean="0"/>
              <a:t>What is it used for?</a:t>
            </a:r>
          </a:p>
          <a:p>
            <a:pPr lvl="1"/>
            <a:r>
              <a:rPr lang="en-US" dirty="0" smtClean="0"/>
              <a:t>How is it used?</a:t>
            </a:r>
          </a:p>
        </p:txBody>
      </p:sp>
    </p:spTree>
    <p:extLst>
      <p:ext uri="{BB962C8B-B14F-4D97-AF65-F5344CB8AC3E}">
        <p14:creationId xmlns:p14="http://schemas.microsoft.com/office/powerpoint/2010/main" val="416683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 if #SYN &gt; 3 * # SYN+ACK, then consider the activity as attack, port scanning.</a:t>
            </a:r>
          </a:p>
          <a:p>
            <a:r>
              <a:rPr lang="en-US" dirty="0" smtClean="0"/>
              <a:t>You MUST use </a:t>
            </a:r>
            <a:r>
              <a:rPr lang="en-US" dirty="0" err="1" smtClean="0"/>
              <a:t>dpkt</a:t>
            </a:r>
            <a:r>
              <a:rPr lang="en-US" dirty="0" smtClean="0"/>
              <a:t>; we will not grade codes using </a:t>
            </a:r>
            <a:r>
              <a:rPr lang="en-US" dirty="0" err="1" smtClean="0"/>
              <a:t>scapy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Know the OSI model: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layer handles which protocols</a:t>
            </a:r>
          </a:p>
          <a:p>
            <a:pPr lvl="1"/>
            <a:r>
              <a:rPr lang="en-US" dirty="0" smtClean="0"/>
              <a:t>What fields exist within protocol headers</a:t>
            </a:r>
          </a:p>
        </p:txBody>
      </p:sp>
    </p:spTree>
    <p:extLst>
      <p:ext uri="{BB962C8B-B14F-4D97-AF65-F5344CB8AC3E}">
        <p14:creationId xmlns:p14="http://schemas.microsoft.com/office/powerpoint/2010/main" val="254294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basics:</a:t>
            </a:r>
            <a:br>
              <a:rPr lang="en-US" dirty="0" smtClean="0"/>
            </a:br>
            <a:r>
              <a:rPr lang="en-US" dirty="0" smtClean="0"/>
              <a:t>OSI Model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teachweb.milin.cc/images/datacommunicatie/TCP-IP_vs_OSI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15412"/>
            <a:ext cx="8717280" cy="47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85160" y="6434510"/>
            <a:ext cx="911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://teachweb.milin.cc/images/datacommunicatie/TCP-IP_vs_OSI_Model.png</a:t>
            </a:r>
          </a:p>
        </p:txBody>
      </p:sp>
    </p:spTree>
    <p:extLst>
      <p:ext uri="{BB962C8B-B14F-4D97-AF65-F5344CB8AC3E}">
        <p14:creationId xmlns:p14="http://schemas.microsoft.com/office/powerpoint/2010/main" val="25567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basics: TCP </a:t>
            </a:r>
            <a:r>
              <a:rPr lang="en-US" dirty="0"/>
              <a:t>h</a:t>
            </a:r>
            <a:r>
              <a:rPr lang="en-US" dirty="0" smtClean="0"/>
              <a:t>eader</a:t>
            </a:r>
            <a:endParaRPr lang="en-US" dirty="0"/>
          </a:p>
        </p:txBody>
      </p:sp>
      <p:pic>
        <p:nvPicPr>
          <p:cNvPr id="5122" name="Picture 2" descr="https://elguber.files.wordpress.com/2010/05/tcp-pa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82" y="1626870"/>
            <a:ext cx="7412835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35880" y="6447711"/>
            <a:ext cx="705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://elguber.wordpress.com/category/networking/page/2/</a:t>
            </a:r>
          </a:p>
        </p:txBody>
      </p:sp>
    </p:spTree>
    <p:extLst>
      <p:ext uri="{BB962C8B-B14F-4D97-AF65-F5344CB8AC3E}">
        <p14:creationId xmlns:p14="http://schemas.microsoft.com/office/powerpoint/2010/main" val="392422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basics: data encapsulation</a:t>
            </a:r>
            <a:endParaRPr lang="en-US" dirty="0"/>
          </a:p>
        </p:txBody>
      </p:sp>
      <p:pic>
        <p:nvPicPr>
          <p:cNvPr id="3074" name="Picture 2" descr="http://networkstatic.net/wp-content/uploads/2012/12/youtube-kitty-o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010569"/>
            <a:ext cx="57245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7698" y="6488668"/>
            <a:ext cx="7754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://networkstatic.net/how-headers-encapsulate-in-the-osi-stack/</a:t>
            </a:r>
          </a:p>
        </p:txBody>
      </p:sp>
    </p:spTree>
    <p:extLst>
      <p:ext uri="{BB962C8B-B14F-4D97-AF65-F5344CB8AC3E}">
        <p14:creationId xmlns:p14="http://schemas.microsoft.com/office/powerpoint/2010/main" val="35134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detection: </a:t>
            </a:r>
            <a:r>
              <a:rPr lang="en-US" dirty="0" err="1" smtClean="0"/>
              <a:t>dpkt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en-US" dirty="0" err="1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/bin/python2.7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dpkt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test.pcap</a:t>
            </a:r>
            <a:r>
              <a:rPr lang="en-US" alt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pcap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dpkt.pcap.Reader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pcap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eth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dpkt.ethernet.Ethernet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eth.data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ip.data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tcp.dport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80 </a:t>
            </a:r>
            <a:r>
              <a:rPr lang="en-US" alt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tcp.data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http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dpkt.http.Request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tcp.data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http.uri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1331" y="6488668"/>
            <a:ext cx="91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://jon.oberheide.org/blog/2008/10/15/dpkt-tutorial-2-parsing-a-pcap-file/</a:t>
            </a:r>
          </a:p>
        </p:txBody>
      </p:sp>
    </p:spTree>
    <p:extLst>
      <p:ext uri="{BB962C8B-B14F-4D97-AF65-F5344CB8AC3E}">
        <p14:creationId xmlns:p14="http://schemas.microsoft.com/office/powerpoint/2010/main" val="324413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https://subversion.ews.illinois.edu/svn/sp16-ece422/_</a:t>
            </a:r>
            <a:r>
              <a:rPr lang="en-US" dirty="0" smtClean="0">
                <a:hlinkClick r:id="rId2"/>
              </a:rPr>
              <a:t>shared/mp4/lbl-internal.20041004-1305.port002.dump.anon.pcap</a:t>
            </a:r>
          </a:p>
          <a:p>
            <a:pPr lvl="1"/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ftp://</a:t>
            </a:r>
            <a:r>
              <a:rPr lang="en-US" dirty="0" smtClean="0">
                <a:hlinkClick r:id="rId3"/>
              </a:rPr>
              <a:t>ftp.bro-ids.org/enterprise-traces/hdr-traces05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networker.wikia.com/wiki/File:Portscan.pcap</a:t>
            </a:r>
            <a:endParaRPr lang="en-US" dirty="0" smtClean="0"/>
          </a:p>
          <a:p>
            <a:pPr lvl="1"/>
            <a:r>
              <a:rPr lang="en-US" dirty="0" smtClean="0"/>
              <a:t>A very small example created using </a:t>
            </a:r>
            <a:r>
              <a:rPr lang="en-US" dirty="0" err="1" smtClean="0"/>
              <a:t>Nmap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9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4.2.1. Network attacks</a:t>
            </a:r>
          </a:p>
          <a:p>
            <a:pPr lvl="1"/>
            <a:r>
              <a:rPr lang="en-US" dirty="0" smtClean="0"/>
              <a:t>Crack the wireless network password (WEP)</a:t>
            </a:r>
          </a:p>
          <a:p>
            <a:pPr lvl="1"/>
            <a:r>
              <a:rPr lang="en-US" dirty="0" smtClean="0"/>
              <a:t>Sniff and analyze the network</a:t>
            </a:r>
          </a:p>
          <a:p>
            <a:pPr lvl="1"/>
            <a:r>
              <a:rPr lang="en-US" dirty="0" smtClean="0"/>
              <a:t>Obtain a client’s login credentials</a:t>
            </a:r>
          </a:p>
          <a:p>
            <a:r>
              <a:rPr lang="en-US" dirty="0" smtClean="0"/>
              <a:t>4.2.2. Anomaly (port scanning) detection</a:t>
            </a:r>
          </a:p>
          <a:p>
            <a:pPr lvl="1"/>
            <a:r>
              <a:rPr lang="en-US" dirty="0"/>
              <a:t>Write a program that takes a </a:t>
            </a:r>
            <a:r>
              <a:rPr lang="en-US" dirty="0" err="1"/>
              <a:t>pcap</a:t>
            </a:r>
            <a:r>
              <a:rPr lang="en-US" dirty="0"/>
              <a:t> filename as an argument and checks TCP flag bits to detect port scanning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try-except to handle/ignore malformed packets</a:t>
            </a:r>
          </a:p>
          <a:p>
            <a:r>
              <a:rPr lang="en-US" dirty="0" smtClean="0"/>
              <a:t>Don’t just dissect every packet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stackoverflow.com/questions/8849635/python-dpkt-find-out-if-packet-is-a-tcp-packet-or-a-udp-packet</a:t>
            </a:r>
            <a:endParaRPr lang="en-US" sz="2000" dirty="0" smtClean="0"/>
          </a:p>
          <a:p>
            <a:r>
              <a:rPr lang="en-US" dirty="0" err="1" smtClean="0"/>
              <a:t>dpkt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r>
              <a:rPr lang="en-US" dirty="0"/>
              <a:t>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engineering-notebook.readthedocs.org/en/latest/engineering/dpkt.html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5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recommended setup provided in the MP document</a:t>
            </a:r>
          </a:p>
          <a:p>
            <a:pPr lvl="1"/>
            <a:r>
              <a:rPr lang="en-US" dirty="0" smtClean="0"/>
              <a:t>Use Kali Linux 32 bit</a:t>
            </a:r>
          </a:p>
          <a:p>
            <a:r>
              <a:rPr lang="en-US" dirty="0" smtClean="0"/>
              <a:t>Kali Linux comes pre-installed with tools you need</a:t>
            </a:r>
          </a:p>
          <a:p>
            <a:pPr lvl="1"/>
            <a:r>
              <a:rPr lang="en-US" dirty="0" err="1" smtClean="0"/>
              <a:t>Aircrack</a:t>
            </a:r>
            <a:r>
              <a:rPr lang="en-US" dirty="0" smtClean="0"/>
              <a:t>-ng Suite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map</a:t>
            </a:r>
            <a:endParaRPr lang="en-US" dirty="0" smtClean="0"/>
          </a:p>
          <a:p>
            <a:pPr lvl="1"/>
            <a:r>
              <a:rPr lang="en-US" dirty="0" smtClean="0"/>
              <a:t>Wireshark</a:t>
            </a:r>
          </a:p>
        </p:txBody>
      </p:sp>
    </p:spTree>
    <p:extLst>
      <p:ext uri="{BB962C8B-B14F-4D97-AF65-F5344CB8AC3E}">
        <p14:creationId xmlns:p14="http://schemas.microsoft.com/office/powerpoint/2010/main" val="164434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attacks: WEP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 Suite includes:</a:t>
            </a:r>
          </a:p>
          <a:p>
            <a:pPr lvl="1"/>
            <a:r>
              <a:rPr lang="en-US" dirty="0" err="1" smtClean="0"/>
              <a:t>Airmon</a:t>
            </a:r>
            <a:r>
              <a:rPr lang="en-US" dirty="0" smtClean="0"/>
              <a:t>-ng - </a:t>
            </a:r>
            <a:r>
              <a:rPr lang="en-US" dirty="0"/>
              <a:t>Enable and disable monitor mode on wireless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Aireplay</a:t>
            </a:r>
            <a:r>
              <a:rPr lang="en-US" dirty="0" smtClean="0"/>
              <a:t>-ng - </a:t>
            </a:r>
            <a:r>
              <a:rPr lang="en-US" dirty="0"/>
              <a:t>Inject and replay wireless frames.</a:t>
            </a:r>
          </a:p>
          <a:p>
            <a:pPr lvl="1"/>
            <a:r>
              <a:rPr lang="en-US" dirty="0" err="1" smtClean="0"/>
              <a:t>Airodump</a:t>
            </a:r>
            <a:r>
              <a:rPr lang="en-US" dirty="0" smtClean="0"/>
              <a:t>-ng - </a:t>
            </a:r>
            <a:r>
              <a:rPr lang="en-US" dirty="0"/>
              <a:t>Capture raw 802.11 frames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Aircrack</a:t>
            </a:r>
            <a:r>
              <a:rPr lang="en-US" dirty="0" smtClean="0"/>
              <a:t>-ng - </a:t>
            </a:r>
            <a:r>
              <a:rPr lang="en-US" dirty="0"/>
              <a:t>802.11 WEP and WPA/WPA2-PSK key cracking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details: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www.aircrack-ng.org/documentation.html</a:t>
            </a:r>
            <a:endParaRPr lang="en-US" dirty="0" smtClean="0"/>
          </a:p>
          <a:p>
            <a:r>
              <a:rPr lang="en-US" dirty="0"/>
              <a:t>WEP crack tutorial: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www.aircrack-ng.org/doku.php?id=simple_wep_crack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9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attacks: WEP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Aircrack</a:t>
            </a:r>
            <a:r>
              <a:rPr lang="en-US" dirty="0" smtClean="0"/>
              <a:t>-ng Suite includes:</a:t>
            </a:r>
          </a:p>
          <a:p>
            <a:pPr lvl="1"/>
            <a:r>
              <a:rPr lang="en-US" dirty="0" err="1" smtClean="0"/>
              <a:t>Airmon</a:t>
            </a:r>
            <a:r>
              <a:rPr lang="en-US" dirty="0" smtClean="0"/>
              <a:t>-ng - </a:t>
            </a:r>
            <a:r>
              <a:rPr lang="en-US" dirty="0"/>
              <a:t>Enable and disable monitor mode on wireless interfaces</a:t>
            </a:r>
            <a:r>
              <a:rPr lang="en-US" dirty="0" smtClean="0"/>
              <a:t>.</a:t>
            </a:r>
          </a:p>
          <a:p>
            <a:pPr lvl="1"/>
            <a:r>
              <a:rPr lang="en-US" strike="sngStrike" dirty="0" err="1" smtClean="0">
                <a:solidFill>
                  <a:srgbClr val="FF0000"/>
                </a:solidFill>
              </a:rPr>
              <a:t>Aireplay</a:t>
            </a:r>
            <a:r>
              <a:rPr lang="en-US" strike="sngStrike" dirty="0" smtClean="0">
                <a:solidFill>
                  <a:srgbClr val="FF0000"/>
                </a:solidFill>
              </a:rPr>
              <a:t>-ng - </a:t>
            </a:r>
            <a:r>
              <a:rPr lang="en-US" strike="sngStrike" dirty="0">
                <a:solidFill>
                  <a:srgbClr val="FF0000"/>
                </a:solidFill>
              </a:rPr>
              <a:t>Inject and replay wireless frames.</a:t>
            </a:r>
          </a:p>
          <a:p>
            <a:pPr lvl="1"/>
            <a:r>
              <a:rPr lang="en-US" dirty="0" err="1" smtClean="0"/>
              <a:t>Airodump</a:t>
            </a:r>
            <a:r>
              <a:rPr lang="en-US" dirty="0" smtClean="0"/>
              <a:t>-ng - </a:t>
            </a:r>
            <a:r>
              <a:rPr lang="en-US" dirty="0"/>
              <a:t>Capture raw 802.11 frames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Aircrack</a:t>
            </a:r>
            <a:r>
              <a:rPr lang="en-US" dirty="0" smtClean="0"/>
              <a:t>-ng - </a:t>
            </a:r>
            <a:r>
              <a:rPr lang="en-US" dirty="0"/>
              <a:t>802.11 WEP and WPA/WPA2-PSK key cracking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details: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www.aircrack-ng.org/documentation.html</a:t>
            </a:r>
            <a:endParaRPr lang="en-US" dirty="0" smtClean="0"/>
          </a:p>
          <a:p>
            <a:r>
              <a:rPr lang="en-US" dirty="0"/>
              <a:t>WEP crack tutorial: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www.aircrack-ng.org/doku.php?id=simple_wep_crack</a:t>
            </a:r>
            <a:endParaRPr lang="en-US" dirty="0"/>
          </a:p>
          <a:p>
            <a:pPr lvl="1"/>
            <a:r>
              <a:rPr lang="en-US" dirty="0" smtClean="0"/>
              <a:t>Skip any step that uses </a:t>
            </a:r>
            <a:r>
              <a:rPr lang="en-US" dirty="0" err="1" smtClean="0"/>
              <a:t>aireplay</a:t>
            </a:r>
            <a:r>
              <a:rPr lang="en-US" dirty="0" smtClean="0"/>
              <a:t>-ng.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8239438" y="930990"/>
            <a:ext cx="3952562" cy="1654334"/>
          </a:xfrm>
          <a:prstGeom prst="callout1">
            <a:avLst>
              <a:gd name="adj1" fmla="val 50071"/>
              <a:gd name="adj2" fmla="val 477"/>
              <a:gd name="adj3" fmla="val 108816"/>
              <a:gd name="adj4" fmla="val -88472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DO NOT USE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BSSID – the MAC address of the wireless </a:t>
            </a:r>
            <a:r>
              <a:rPr lang="en-US" dirty="0"/>
              <a:t>access point </a:t>
            </a:r>
            <a:r>
              <a:rPr lang="en-US" dirty="0" smtClean="0"/>
              <a:t>(</a:t>
            </a:r>
            <a:r>
              <a:rPr lang="en-US" sz="2200" dirty="0">
                <a:hlinkClick r:id="rId2"/>
              </a:rPr>
              <a:t>https://en.wikipedia.org/wiki/Service_set_(802.11_network)#Basic_service_set_identification_.</a:t>
            </a:r>
            <a:r>
              <a:rPr lang="en-US" sz="2200" dirty="0" smtClean="0">
                <a:hlinkClick r:id="rId2"/>
              </a:rPr>
              <a:t>28BSSID.29</a:t>
            </a:r>
            <a:r>
              <a:rPr lang="en-US" sz="2200" dirty="0" smtClean="0"/>
              <a:t>)</a:t>
            </a:r>
            <a:endParaRPr lang="en-US" dirty="0" smtClean="0"/>
          </a:p>
          <a:p>
            <a:r>
              <a:rPr lang="en-US" dirty="0" smtClean="0"/>
              <a:t>ESSID – a ID for a set of two or more interconnected wireless BSSs with the same network name (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://en.wikipedia.org/wiki/Service_set_(802.11_network)#</a:t>
            </a:r>
            <a:r>
              <a:rPr lang="en-US" sz="2200" dirty="0" smtClean="0">
                <a:hlinkClick r:id="rId3"/>
              </a:rPr>
              <a:t>Extended_service_set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Channel # - the number of the channel that a wireless network is configured to use </a:t>
            </a:r>
            <a:r>
              <a:rPr lang="en-US" dirty="0"/>
              <a:t>for communication (</a:t>
            </a:r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en.wikipedia.org/wiki/List_of_WLAN_channels</a:t>
            </a:r>
            <a:r>
              <a:rPr lang="en-US" sz="22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Our network uses 2.4GHz range only.</a:t>
            </a:r>
          </a:p>
          <a:p>
            <a:r>
              <a:rPr lang="en-US" dirty="0" smtClean="0"/>
              <a:t># IV (data/packet) - the number of initialization vectors gathered (</a:t>
            </a:r>
            <a:r>
              <a:rPr lang="en-US" sz="2200" dirty="0" smtClean="0">
                <a:hlinkClick r:id="rId5"/>
              </a:rPr>
              <a:t>https</a:t>
            </a:r>
            <a:r>
              <a:rPr lang="en-US" sz="2200" dirty="0">
                <a:hlinkClick r:id="rId5"/>
              </a:rPr>
              <a:t>://</a:t>
            </a:r>
            <a:r>
              <a:rPr lang="en-US" sz="2200" dirty="0" smtClean="0">
                <a:hlinkClick r:id="rId5"/>
              </a:rPr>
              <a:t>en.wikipedia.org/wiki/Initialization_vector#WEP_IV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Airmon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7170" name="Picture 2" descr="https://www.kali.org/wp-content/uploads/2015/05/airmon-ng-1.2rc2-kali-linux1-1024x4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0688"/>
            <a:ext cx="97536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98520" y="6488668"/>
            <a:ext cx="879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://www.kali.org/penetration-testing/pixiewps-reaver-aircrack-ng-updates/</a:t>
            </a:r>
          </a:p>
        </p:txBody>
      </p:sp>
    </p:spTree>
    <p:extLst>
      <p:ext uri="{BB962C8B-B14F-4D97-AF65-F5344CB8AC3E}">
        <p14:creationId xmlns:p14="http://schemas.microsoft.com/office/powerpoint/2010/main" val="2061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Airodump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9218" name="Picture 2" descr="http://img.wonderhowto.com/img/27/78/63553116708080/0/hack-wi-fi-breaking-wps-pin-get-password-with-bully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16" y="1973898"/>
            <a:ext cx="9538968" cy="40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648866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://null-byte.wonderhowto.com/how-to/hack-wi-fi-breaking-wps-pin-get-password-with-bully-0158819/</a:t>
            </a:r>
          </a:p>
        </p:txBody>
      </p:sp>
    </p:spTree>
    <p:extLst>
      <p:ext uri="{BB962C8B-B14F-4D97-AF65-F5344CB8AC3E}">
        <p14:creationId xmlns:p14="http://schemas.microsoft.com/office/powerpoint/2010/main" val="322811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10244" name="Picture 4" descr="http://nvnote.com/wp-content/uploads/2015/07/wep-crack-kalilinux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46848"/>
            <a:ext cx="72771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00917" y="6488668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://nvnote.com/wep-crack-kalilinux/</a:t>
            </a:r>
          </a:p>
        </p:txBody>
      </p:sp>
    </p:spTree>
    <p:extLst>
      <p:ext uri="{BB962C8B-B14F-4D97-AF65-F5344CB8AC3E}">
        <p14:creationId xmlns:p14="http://schemas.microsoft.com/office/powerpoint/2010/main" val="331544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765</Words>
  <Application>Microsoft Office PowerPoint</Application>
  <PresentationFormat>Widescreen</PresentationFormat>
  <Paragraphs>122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MP4: Checkpoint 2</vt:lpstr>
      <vt:lpstr>Introduction</vt:lpstr>
      <vt:lpstr>Network attacks</vt:lpstr>
      <vt:lpstr>Network attacks: WEP crack</vt:lpstr>
      <vt:lpstr>Network attacks: WEP crack</vt:lpstr>
      <vt:lpstr>Wireless network terms</vt:lpstr>
      <vt:lpstr>Airmon-ng</vt:lpstr>
      <vt:lpstr>Airodump-ng</vt:lpstr>
      <vt:lpstr>Aircrack-ng</vt:lpstr>
      <vt:lpstr>Sidenote: promiscuous vs. monitor</vt:lpstr>
      <vt:lpstr>Network attacks: network analysis</vt:lpstr>
      <vt:lpstr>Nmap</vt:lpstr>
      <vt:lpstr>Network attacks: information retrieval</vt:lpstr>
      <vt:lpstr>Anomaly detection</vt:lpstr>
      <vt:lpstr>Networking basics: OSI Model and Protocols</vt:lpstr>
      <vt:lpstr>Networking basics: TCP header</vt:lpstr>
      <vt:lpstr>Networking basics: data encapsulation</vt:lpstr>
      <vt:lpstr>Anomaly detection: dpkt example</vt:lpstr>
      <vt:lpstr>Test correctness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MP4: Network Security</dc:title>
  <dc:creator>Simon Kim</dc:creator>
  <cp:lastModifiedBy>Seoung Kim</cp:lastModifiedBy>
  <cp:revision>58</cp:revision>
  <dcterms:created xsi:type="dcterms:W3CDTF">2016-03-31T07:22:14Z</dcterms:created>
  <dcterms:modified xsi:type="dcterms:W3CDTF">2016-04-08T03:59:04Z</dcterms:modified>
</cp:coreProperties>
</file>