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540" r:id="rId2"/>
    <p:sldId id="543" r:id="rId3"/>
    <p:sldId id="399" r:id="rId4"/>
    <p:sldId id="401" r:id="rId5"/>
    <p:sldId id="402" r:id="rId6"/>
    <p:sldId id="502" r:id="rId7"/>
    <p:sldId id="503" r:id="rId8"/>
    <p:sldId id="504" r:id="rId9"/>
    <p:sldId id="505" r:id="rId10"/>
    <p:sldId id="506" r:id="rId11"/>
    <p:sldId id="534" r:id="rId12"/>
    <p:sldId id="535" r:id="rId13"/>
    <p:sldId id="536" r:id="rId14"/>
    <p:sldId id="537" r:id="rId15"/>
    <p:sldId id="538" r:id="rId16"/>
    <p:sldId id="539" r:id="rId17"/>
    <p:sldId id="544" r:id="rId18"/>
    <p:sldId id="412" r:id="rId19"/>
    <p:sldId id="413" r:id="rId20"/>
    <p:sldId id="414" r:id="rId21"/>
    <p:sldId id="415" r:id="rId22"/>
    <p:sldId id="430" r:id="rId23"/>
    <p:sldId id="431" r:id="rId24"/>
    <p:sldId id="432" r:id="rId25"/>
    <p:sldId id="433" r:id="rId26"/>
    <p:sldId id="434" r:id="rId27"/>
    <p:sldId id="436" r:id="rId28"/>
    <p:sldId id="437" r:id="rId29"/>
    <p:sldId id="507" r:id="rId30"/>
    <p:sldId id="508" r:id="rId31"/>
    <p:sldId id="438" r:id="rId32"/>
    <p:sldId id="439" r:id="rId33"/>
    <p:sldId id="440" r:id="rId34"/>
    <p:sldId id="444" r:id="rId35"/>
    <p:sldId id="445" r:id="rId36"/>
    <p:sldId id="446" r:id="rId37"/>
    <p:sldId id="463" r:id="rId38"/>
    <p:sldId id="464" r:id="rId39"/>
    <p:sldId id="465" r:id="rId40"/>
    <p:sldId id="466" r:id="rId41"/>
    <p:sldId id="468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12" autoAdjust="0"/>
  </p:normalViewPr>
  <p:slideViewPr>
    <p:cSldViewPr snapToGrid="0" snapToObjects="1">
      <p:cViewPr varScale="1">
        <p:scale>
          <a:sx n="100" d="100"/>
          <a:sy n="100" d="100"/>
        </p:scale>
        <p:origin x="-1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Breakdown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Sheet1!$A$28</c:f>
              <c:strCache>
                <c:ptCount val="1"/>
                <c:pt idx="0">
                  <c:v>Num</c:v>
                </c:pt>
              </c:strCache>
            </c:strRef>
          </c:tx>
          <c:invertIfNegative val="0"/>
          <c:cat>
            <c:strRef>
              <c:f>Sheet1!$B$27:$E$27</c:f>
              <c:strCache>
                <c:ptCount val="4"/>
                <c:pt idx="0">
                  <c:v>All</c:v>
                </c:pt>
                <c:pt idx="1">
                  <c:v>Malicious</c:v>
                </c:pt>
                <c:pt idx="2">
                  <c:v>DBG-Evade</c:v>
                </c:pt>
                <c:pt idx="3">
                  <c:v>VM-Evade</c:v>
                </c:pt>
              </c:strCache>
            </c:strRef>
          </c:cat>
          <c:val>
            <c:numRef>
              <c:f>Sheet1!$B$28:$E$28</c:f>
              <c:numCache>
                <c:formatCode>General</c:formatCode>
                <c:ptCount val="4"/>
                <c:pt idx="0">
                  <c:v>6900.0</c:v>
                </c:pt>
                <c:pt idx="1">
                  <c:v>6222.0</c:v>
                </c:pt>
                <c:pt idx="2">
                  <c:v>2481.0</c:v>
                </c:pt>
                <c:pt idx="3">
                  <c:v>242.0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27770904"/>
        <c:axId val="-2075573160"/>
      </c:barChart>
      <c:catAx>
        <c:axId val="-20277709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-2075573160"/>
        <c:crosses val="autoZero"/>
        <c:auto val="1"/>
        <c:lblAlgn val="ctr"/>
        <c:lblOffset val="100"/>
        <c:noMultiLvlLbl val="0"/>
      </c:catAx>
      <c:valAx>
        <c:axId val="-2075573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-202777090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FCCF7-218F-604D-8E0A-1C0B1EF78881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E2FF9-156C-0448-9A93-BC5FA52B9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17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0C6FB-C1E0-2D4C-B08A-94CEC554B545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E275E-A216-904D-9D69-19F31E9E9C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Relationship Id="rId3" Type="http://schemas.openxmlformats.org/officeDocument/2006/relationships/hyperlink" Target="https://noppa.aalto.fi/noppa/kurssi/t-110.6220/luennot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222AD-69F1-7C45-8FB1-13427E0B586C}" type="slidenum">
              <a:rPr lang="en-US"/>
              <a:pPr/>
              <a:t>6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DC4100-C880-BA4A-AE2C-2ECFF19463E4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64A7D-1FAA-D046-A5B2-F5D2F757B4D4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850D2C-4515-3946-988A-77B08A76AE38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20E595-87F1-1648-B797-5253A9F35BD1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5DE9F7-F771-6A42-8223-24EBC5207E26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BEDF6B-DC2B-8E41-A65C-C44EBE16A6CD}" type="slidenum">
              <a:rPr lang="en-US"/>
              <a:pPr/>
              <a:t>7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29D93-6305-BF43-B01E-29B58A8A7620}" type="slidenum">
              <a:rPr lang="en-US"/>
              <a:pPr/>
              <a:t>8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52A5E2-ABDA-FF4F-B0B0-13C80DFDD0BE}" type="slidenum">
              <a:rPr lang="en-US"/>
              <a:pPr/>
              <a:t>9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277CB5-B2E1-674E-A6BA-8CEC278F26D5}" type="slidenum">
              <a:rPr lang="en-US"/>
              <a:pPr/>
              <a:t>10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>
                <a:latin typeface="Lucida Grande" pitchFamily="-84" charset="0"/>
                <a:ea typeface="Lucida Grande" pitchFamily="-84" charset="0"/>
                <a:cs typeface="Lucida Grande" pitchFamily="-84" charset="0"/>
                <a:sym typeface="Lucida Grande" pitchFamily="-84" charset="0"/>
              </a:rPr>
              <a:t>credit: Using some content from nice F-Secure slides here:</a:t>
            </a:r>
          </a:p>
          <a:p>
            <a:r>
              <a:rPr lang="en-US" sz="2200" u="sng">
                <a:latin typeface="Lucida Grande" pitchFamily="-84" charset="0"/>
                <a:ea typeface="Lucida Grande" pitchFamily="-84" charset="0"/>
                <a:cs typeface="Lucida Grande" pitchFamily="-84" charset="0"/>
                <a:sym typeface="Lucida Grande" pitchFamily="-84" charset="0"/>
                <a:hlinkClick r:id="rId3"/>
              </a:rPr>
              <a:t>https://noppa.aalto.fi/noppa/kurssi/t-110.6220/luennot</a:t>
            </a:r>
            <a:endParaRPr lang="en-US" sz="2200" u="sng">
              <a:latin typeface="Lucida Grande" pitchFamily="-84" charset="0"/>
              <a:ea typeface="Lucida Grande" pitchFamily="-84" charset="0"/>
              <a:cs typeface="Lucida Grande" pitchFamily="-84" charset="0"/>
              <a:sym typeface="Lucida Grande" pitchFamily="-8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>
                <a:latin typeface="Lucida Grande" pitchFamily="-84" charset="0"/>
                <a:ea typeface="Lucida Grande" pitchFamily="-84" charset="0"/>
                <a:cs typeface="Lucida Grande" pitchFamily="-84" charset="0"/>
                <a:sym typeface="Lucida Grande" pitchFamily="-84" charset="0"/>
              </a:rPr>
              <a:t>Pros: nice, easy trace of system calls, filtering, logging</a:t>
            </a:r>
          </a:p>
          <a:p>
            <a:r>
              <a:rPr lang="en-US" sz="2200">
                <a:latin typeface="Lucida Grande" pitchFamily="-84" charset="0"/>
                <a:ea typeface="Lucida Grande" pitchFamily="-84" charset="0"/>
                <a:cs typeface="Lucida Grande" pitchFamily="-84" charset="0"/>
                <a:sym typeface="Lucida Grande" pitchFamily="-84" charset="0"/>
              </a:rPr>
              <a:t>Cons: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>
                <a:latin typeface="Lucida Grande" pitchFamily="-84" charset="0"/>
                <a:ea typeface="Lucida Grande" pitchFamily="-84" charset="0"/>
                <a:cs typeface="Lucida Grande" pitchFamily="-84" charset="0"/>
                <a:sym typeface="Lucida Grande" pitchFamily="-84" charset="0"/>
              </a:rPr>
              <a:t>Note that single stepping itself is actually an exception generated before every instruction execution (flags.trap)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>
                <a:latin typeface="Lucida Grande" pitchFamily="-84" charset="0"/>
                <a:ea typeface="Lucida Grande" pitchFamily="-84" charset="0"/>
                <a:cs typeface="Lucida Grande" pitchFamily="-84" charset="0"/>
                <a:sym typeface="Lucida Grande" pitchFamily="-84" charset="0"/>
              </a:rPr>
              <a:t>Here’s what we get when we throw a lot of extras on top</a:t>
            </a:r>
          </a:p>
          <a:p>
            <a:r>
              <a:rPr lang="en-US" sz="2200">
                <a:latin typeface="Lucida Grande" pitchFamily="-84" charset="0"/>
                <a:ea typeface="Lucida Grande" pitchFamily="-84" charset="0"/>
                <a:cs typeface="Lucida Grande" pitchFamily="-84" charset="0"/>
                <a:sym typeface="Lucida Grande" pitchFamily="-84" charset="0"/>
              </a:rPr>
              <a:t>Other examples are IDA pro, WinDebug, Immunity Debugger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2/24/16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cess_(engineering)" TargetMode="External"/><Relationship Id="rId4" Type="http://schemas.openxmlformats.org/officeDocument/2006/relationships/hyperlink" Target="http://en.wikipedia.org/wiki/Function_(engineering)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06 </a:t>
            </a:r>
            <a:r>
              <a:rPr lang="en-US" dirty="0" smtClean="0"/>
              <a:t>– Malware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Michael Bailey</a:t>
            </a:r>
          </a:p>
          <a:p>
            <a:r>
              <a:rPr lang="en-US" dirty="0" smtClean="0"/>
              <a:t>University of Illinois</a:t>
            </a:r>
          </a:p>
          <a:p>
            <a:r>
              <a:rPr lang="en-US" dirty="0"/>
              <a:t>ECE 422/CS 461 </a:t>
            </a:r>
            <a:r>
              <a:rPr lang="en-US" dirty="0" smtClean="0"/>
              <a:t>– </a:t>
            </a:r>
            <a:r>
              <a:rPr lang="en-US" smtClean="0"/>
              <a:t>Spring </a:t>
            </a:r>
            <a:r>
              <a:rPr lang="en-US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8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 </a:t>
            </a:r>
            <a:r>
              <a:rPr lang="en-US" dirty="0"/>
              <a:t>Completeness</a:t>
            </a:r>
          </a:p>
        </p:txBody>
      </p:sp>
      <p:sp>
        <p:nvSpPr>
          <p:cNvPr id="6299" name="Rectangle 15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percentage of malware samples detected across datasets and AV vendors</a:t>
            </a:r>
          </a:p>
          <a:p>
            <a:pPr>
              <a:lnSpc>
                <a:spcPct val="90000"/>
              </a:lnSpc>
            </a:pPr>
            <a:r>
              <a:rPr lang="en-US" sz="2400" b="1" i="1" u="sng" dirty="0"/>
              <a:t>AV system labels are incomplete</a:t>
            </a:r>
            <a:endParaRPr lang="en-US" sz="2400" dirty="0"/>
          </a:p>
        </p:txBody>
      </p:sp>
      <p:graphicFrame>
        <p:nvGraphicFramePr>
          <p:cNvPr id="6298" name="Group 154"/>
          <p:cNvGraphicFramePr>
            <a:graphicFrameLocks noGrp="1"/>
          </p:cNvGraphicFramePr>
          <p:nvPr/>
        </p:nvGraphicFramePr>
        <p:xfrm>
          <a:off x="609600" y="3429000"/>
          <a:ext cx="8229600" cy="2377440"/>
        </p:xfrm>
        <a:graphic>
          <a:graphicData uri="http://schemas.openxmlformats.org/drawingml/2006/table">
            <a:tbl>
              <a:tblPr/>
              <a:tblGrid>
                <a:gridCol w="1143000"/>
                <a:gridCol w="1676400"/>
                <a:gridCol w="1066800"/>
                <a:gridCol w="914400"/>
                <a:gridCol w="1143000"/>
                <a:gridCol w="914400"/>
                <a:gridCol w="1371600"/>
              </a:tblGrid>
              <a:tr h="3048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Dataset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AV Updated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Percentage of Malware Samples Detected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McAfee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F-Prot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ClamAV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Trend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Symantec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legacy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20 Nov 2006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99.8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94.8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93.73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97.4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small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20 Nov 2006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48.7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61.0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38.4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76.9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small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31 Mar 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67.4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68.0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55.5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86.8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large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31 Mar 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54.6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76.4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60.1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80.0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6" name="Rectangle 112"/>
          <p:cNvSpPr>
            <a:spLocks noChangeArrowheads="1"/>
          </p:cNvSpPr>
          <p:nvPr/>
        </p:nvSpPr>
        <p:spPr bwMode="auto">
          <a:xfrm>
            <a:off x="304800" y="4800600"/>
            <a:ext cx="853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.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Concealment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425" cy="46482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6"/>
                </a:solidFill>
              </a:rPr>
              <a:t>Encrypted virus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/>
              <a:t>Decryption engine + encrypted body 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/>
              <a:t>Randomly generate encryption key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/>
              <a:t>Detection looks for decryption engine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6"/>
                </a:solidFill>
              </a:rPr>
              <a:t>Polymorphic virus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/>
              <a:t>Encrypted virus with random variations of the decryption engine (e.g., padding code)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/>
              <a:t>Detection using CPU emulator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6"/>
                </a:solidFill>
              </a:rPr>
              <a:t>Metamorphic virus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/>
              <a:t>Different virus bodies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/>
              <a:t>Approaches include code permutation and instruction replacement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/>
              <a:t>Challenging to detect</a:t>
            </a:r>
          </a:p>
        </p:txBody>
      </p:sp>
    </p:spTree>
    <p:extLst>
      <p:ext uri="{BB962C8B-B14F-4D97-AF65-F5344CB8AC3E}">
        <p14:creationId xmlns:p14="http://schemas.microsoft.com/office/powerpoint/2010/main" val="2644442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0" y="-139700"/>
            <a:ext cx="9207500" cy="713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91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Polymorphic Propagation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" y="1030812"/>
            <a:ext cx="89789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22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Arms Race: Polymorphic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Given polymorphism, how might we then detect viruses? </a:t>
            </a:r>
          </a:p>
          <a:p>
            <a:r>
              <a:rPr lang="en-US" dirty="0" smtClean="0"/>
              <a:t>Idea #1: use narrow sig. that targets </a:t>
            </a:r>
            <a:r>
              <a:rPr lang="en-US" dirty="0" err="1" smtClean="0"/>
              <a:t>decryptor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Issues?</a:t>
            </a:r>
          </a:p>
          <a:p>
            <a:pPr lvl="2"/>
            <a:r>
              <a:rPr lang="en-US" dirty="0" smtClean="0"/>
              <a:t>Less code to match against " more false positives </a:t>
            </a:r>
          </a:p>
          <a:p>
            <a:pPr lvl="2"/>
            <a:r>
              <a:rPr lang="en-US" dirty="0" smtClean="0"/>
              <a:t>Virus writer spreads </a:t>
            </a:r>
            <a:r>
              <a:rPr lang="en-US" dirty="0" err="1" smtClean="0"/>
              <a:t>decryptor</a:t>
            </a:r>
            <a:r>
              <a:rPr lang="en-US" dirty="0" smtClean="0"/>
              <a:t> across existing code </a:t>
            </a:r>
          </a:p>
          <a:p>
            <a:r>
              <a:rPr lang="en-US" dirty="0" smtClean="0"/>
              <a:t>Idea #2: execute (or statically analyze) suspect code to see if it decrypts! </a:t>
            </a:r>
          </a:p>
          <a:p>
            <a:pPr lvl="1"/>
            <a:r>
              <a:rPr lang="en-US" dirty="0" smtClean="0"/>
              <a:t>Issues? </a:t>
            </a:r>
          </a:p>
          <a:p>
            <a:pPr lvl="2"/>
            <a:r>
              <a:rPr lang="en-US" dirty="0" smtClean="0"/>
              <a:t>Legitimate “</a:t>
            </a:r>
            <a:r>
              <a:rPr lang="en-US" i="1" dirty="0" smtClean="0"/>
              <a:t>packers</a:t>
            </a:r>
            <a:r>
              <a:rPr lang="en-US" dirty="0" smtClean="0"/>
              <a:t>” perform similar operations (decompression) </a:t>
            </a:r>
          </a:p>
          <a:p>
            <a:pPr lvl="2"/>
            <a:r>
              <a:rPr lang="en-US" dirty="0" smtClean="0"/>
              <a:t> How long do you let the new code execute? </a:t>
            </a:r>
          </a:p>
          <a:p>
            <a:pPr lvl="3"/>
            <a:r>
              <a:rPr lang="en-US" dirty="0" smtClean="0"/>
              <a:t>If </a:t>
            </a:r>
            <a:r>
              <a:rPr lang="en-US" dirty="0" err="1" smtClean="0"/>
              <a:t>decryptor</a:t>
            </a:r>
            <a:r>
              <a:rPr lang="en-US" dirty="0" smtClean="0"/>
              <a:t> only acts after lengthy legit execution, difficult to spot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Metamorphic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038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Idea: every time the virus propagates, generate </a:t>
            </a:r>
            <a:r>
              <a:rPr lang="en-US" i="1" dirty="0" smtClean="0"/>
              <a:t>semantically </a:t>
            </a:r>
            <a:r>
              <a:rPr lang="en-US" dirty="0" smtClean="0"/>
              <a:t>different version of it! </a:t>
            </a:r>
          </a:p>
          <a:p>
            <a:pPr lvl="1"/>
            <a:r>
              <a:rPr lang="en-US" dirty="0" smtClean="0"/>
              <a:t>Different semantics only at immediate level of execution; higher-level semantics remain same </a:t>
            </a:r>
          </a:p>
          <a:p>
            <a:r>
              <a:rPr lang="en-US" dirty="0" smtClean="0"/>
              <a:t>How could you do this?</a:t>
            </a:r>
          </a:p>
          <a:p>
            <a:r>
              <a:rPr lang="en-US" dirty="0" smtClean="0"/>
              <a:t>Include with the virus a </a:t>
            </a:r>
            <a:r>
              <a:rPr lang="en-US" dirty="0" smtClean="0">
                <a:solidFill>
                  <a:srgbClr val="3366FF"/>
                </a:solidFill>
              </a:rPr>
              <a:t>code rewriter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Inspects its own code, generates random variant, e.g. </a:t>
            </a:r>
          </a:p>
          <a:p>
            <a:pPr lvl="1"/>
            <a:r>
              <a:rPr lang="en-US" dirty="0" smtClean="0"/>
              <a:t>Renumber registers </a:t>
            </a:r>
          </a:p>
          <a:p>
            <a:pPr lvl="1"/>
            <a:r>
              <a:rPr lang="en-US" dirty="0" smtClean="0"/>
              <a:t>Change order of conditional code </a:t>
            </a:r>
          </a:p>
          <a:p>
            <a:pPr lvl="1"/>
            <a:r>
              <a:rPr lang="en-US" dirty="0" smtClean="0"/>
              <a:t>Reorder operations not dependent on one another </a:t>
            </a:r>
          </a:p>
          <a:p>
            <a:pPr lvl="1"/>
            <a:r>
              <a:rPr lang="en-US" dirty="0" smtClean="0"/>
              <a:t>Replace one low-level algorithm with another </a:t>
            </a:r>
          </a:p>
          <a:p>
            <a:pPr lvl="1"/>
            <a:r>
              <a:rPr lang="en-US" dirty="0" smtClean="0"/>
              <a:t>Remove some do-nothing padding and replace with different do- nothing padding (“chaff”) </a:t>
            </a:r>
          </a:p>
        </p:txBody>
      </p:sp>
    </p:spTree>
    <p:extLst>
      <p:ext uri="{BB962C8B-B14F-4D97-AF65-F5344CB8AC3E}">
        <p14:creationId xmlns:p14="http://schemas.microsoft.com/office/powerpoint/2010/main" val="1875389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Detecting Metamorphic Viruses?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Need to analyze execution behavior</a:t>
            </a:r>
          </a:p>
          <a:p>
            <a:pPr lvl="1"/>
            <a:r>
              <a:rPr lang="en-US" dirty="0" smtClean="0"/>
              <a:t>Shift from syntax (</a:t>
            </a:r>
            <a:r>
              <a:rPr lang="en-US" i="1" dirty="0" smtClean="0"/>
              <a:t>appearance </a:t>
            </a:r>
            <a:r>
              <a:rPr lang="en-US" dirty="0" smtClean="0"/>
              <a:t>of instructions) to semantics (</a:t>
            </a:r>
            <a:r>
              <a:rPr lang="en-US" i="1" dirty="0" smtClean="0"/>
              <a:t>effect </a:t>
            </a:r>
            <a:r>
              <a:rPr lang="en-US" dirty="0" smtClean="0"/>
              <a:t>of instructions) </a:t>
            </a:r>
          </a:p>
          <a:p>
            <a:r>
              <a:rPr lang="en-US" dirty="0" smtClean="0"/>
              <a:t>Two stages: (1) AV company analyzes new virus to find behavioral signature; (2) AV software on end systems analyze suspect code to test for match to signature </a:t>
            </a:r>
          </a:p>
          <a:p>
            <a:r>
              <a:rPr lang="en-US" dirty="0" smtClean="0"/>
              <a:t>What countermeasures will the virus writer take? </a:t>
            </a:r>
          </a:p>
          <a:p>
            <a:pPr lvl="1"/>
            <a:r>
              <a:rPr lang="en-US" dirty="0" smtClean="0"/>
              <a:t>Delay analysis by taking a long time to manifest behavior </a:t>
            </a:r>
          </a:p>
          <a:p>
            <a:pPr lvl="2"/>
            <a:r>
              <a:rPr lang="en-US" dirty="0" smtClean="0"/>
              <a:t>Long time = await particular condition, or even simply clock time</a:t>
            </a:r>
          </a:p>
          <a:p>
            <a:pPr lvl="1"/>
            <a:r>
              <a:rPr lang="en-US" dirty="0" smtClean="0"/>
              <a:t>Detect that execution occurs in an analyzed environment and if so behave differently</a:t>
            </a:r>
          </a:p>
          <a:p>
            <a:pPr lvl="2"/>
            <a:r>
              <a:rPr lang="en-US" dirty="0" smtClean="0"/>
              <a:t>E.g., test whether running inside a debugger, or in a Virtual Machine </a:t>
            </a:r>
          </a:p>
          <a:p>
            <a:r>
              <a:rPr lang="en-US" dirty="0" smtClean="0"/>
              <a:t>Counter-countermeasure?</a:t>
            </a:r>
          </a:p>
          <a:p>
            <a:pPr lvl="1"/>
            <a:r>
              <a:rPr lang="en-US" dirty="0" smtClean="0"/>
              <a:t>AV analysis looks for these tactics and skips over them </a:t>
            </a:r>
          </a:p>
          <a:p>
            <a:r>
              <a:rPr lang="en-US" dirty="0" smtClean="0"/>
              <a:t>Note: attacker has edge as </a:t>
            </a:r>
            <a:r>
              <a:rPr lang="en-US" i="1" dirty="0" smtClean="0"/>
              <a:t>AV products supply an </a:t>
            </a:r>
            <a:r>
              <a:rPr lang="en-US" b="1" i="1" dirty="0" smtClean="0"/>
              <a:t>oracle!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34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Exploits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06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Exploits</a:t>
            </a:r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White Box</a:t>
            </a:r>
          </a:p>
          <a:p>
            <a:pPr lvl="1"/>
            <a:r>
              <a:rPr lang="en-US" dirty="0" smtClean="0"/>
              <a:t>Code review, automated compiler checks</a:t>
            </a:r>
          </a:p>
          <a:p>
            <a:r>
              <a:rPr lang="en-US" dirty="0" smtClean="0"/>
              <a:t>Black Box</a:t>
            </a:r>
          </a:p>
          <a:p>
            <a:pPr lvl="1"/>
            <a:r>
              <a:rPr lang="en-US" dirty="0" err="1" smtClean="0"/>
              <a:t>Fuzzing</a:t>
            </a:r>
            <a:endParaRPr lang="en-US" dirty="0" smtClean="0"/>
          </a:p>
          <a:p>
            <a:r>
              <a:rPr lang="en-US" dirty="0" smtClean="0"/>
              <a:t>Reverse Engineering</a:t>
            </a:r>
          </a:p>
          <a:p>
            <a:r>
              <a:rPr lang="en-US" dirty="0" smtClean="0"/>
              <a:t>Why even bother?</a:t>
            </a:r>
            <a:endParaRPr lang="en-US" dirty="0"/>
          </a:p>
        </p:txBody>
      </p:sp>
      <p:pic>
        <p:nvPicPr>
          <p:cNvPr id="4" name="Picture 3" descr="valgri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50" y="1108075"/>
            <a:ext cx="1746250" cy="1219200"/>
          </a:xfrm>
          <a:prstGeom prst="rect">
            <a:avLst/>
          </a:prstGeom>
        </p:spPr>
      </p:pic>
      <p:pic>
        <p:nvPicPr>
          <p:cNvPr id="5" name="Picture 4" descr="image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175" y="4533900"/>
            <a:ext cx="3517900" cy="23114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Fuzzing Components</a:t>
            </a:r>
            <a:endParaRPr lang="en-US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Test case generation</a:t>
            </a:r>
          </a:p>
          <a:p>
            <a:r>
              <a:rPr lang="en-US" smtClean="0"/>
              <a:t>Application execution</a:t>
            </a:r>
          </a:p>
          <a:p>
            <a:r>
              <a:rPr lang="en-US" smtClean="0"/>
              <a:t>Exception detection and logging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7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Case Generation</a:t>
            </a:r>
            <a:endParaRPr lang="en-US" dirty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Random Fuzzing</a:t>
            </a:r>
          </a:p>
          <a:p>
            <a:r>
              <a:rPr lang="en-US" smtClean="0"/>
              <a:t>“Dumb” (mutation-based) Fuzzing</a:t>
            </a:r>
          </a:p>
          <a:p>
            <a:pPr lvl="1"/>
            <a:r>
              <a:rPr lang="en-US" smtClean="0"/>
              <a:t>Mutate an existing input</a:t>
            </a:r>
          </a:p>
          <a:p>
            <a:r>
              <a:rPr lang="en-US" smtClean="0"/>
              <a:t>“Smart” (generation-based) Fuzzing</a:t>
            </a:r>
          </a:p>
          <a:p>
            <a:pPr lvl="1"/>
            <a:r>
              <a:rPr lang="en-US" smtClean="0"/>
              <a:t>Generate an input based on a model (grammar)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Mutation Fuzzer</a:t>
            </a:r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Charlie Miller’s “5 lines of python” </a:t>
            </a:r>
            <a:r>
              <a:rPr lang="en-US" dirty="0" err="1" smtClean="0"/>
              <a:t>fuzzer</a:t>
            </a:r>
            <a:endParaRPr lang="en-US" dirty="0" smtClean="0"/>
          </a:p>
          <a:p>
            <a:r>
              <a:rPr lang="en-US" dirty="0" smtClean="0"/>
              <a:t>Found bugs in PDF and PowerPoint readers</a:t>
            </a:r>
            <a:endParaRPr lang="en-US" dirty="0"/>
          </a:p>
        </p:txBody>
      </p:sp>
      <p:pic>
        <p:nvPicPr>
          <p:cNvPr id="57347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008" y="3330774"/>
            <a:ext cx="7715250" cy="3018234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  <a:effectLst>
            <a:outerShdw blurRad="25400" dist="12700" algn="ctr" rotWithShape="0">
              <a:srgbClr val="FEFFFE">
                <a:alpha val="4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Reverse Engineering</a:t>
            </a:r>
            <a:endParaRPr lang="en-US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Reverse Engineering (RC), Reverse Code Engineering (RCE)</a:t>
            </a:r>
          </a:p>
          <a:p>
            <a:r>
              <a:rPr lang="en-US" smtClean="0"/>
              <a:t>reverse engineering -- </a:t>
            </a:r>
            <a:r>
              <a:rPr lang="en-US" smtClean="0">
                <a:hlinkClick r:id="rId3"/>
              </a:rPr>
              <a:t>process</a:t>
            </a:r>
            <a:r>
              <a:rPr lang="en-US" smtClean="0"/>
              <a:t> of discovering the technological principles of a [insert noun] through analysis of its structure, </a:t>
            </a:r>
            <a:r>
              <a:rPr lang="en-US" smtClean="0">
                <a:hlinkClick r:id="rId4"/>
              </a:rPr>
              <a:t>function</a:t>
            </a:r>
            <a:r>
              <a:rPr lang="en-US" smtClean="0"/>
              <a:t>, and operation.</a:t>
            </a:r>
          </a:p>
          <a:p>
            <a:r>
              <a:rPr lang="en-US" smtClean="0"/>
              <a:t>The development cycle ... backwards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Reverse Engineer?</a:t>
            </a:r>
            <a:endParaRPr lang="en-US" dirty="0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Malware analysis</a:t>
            </a:r>
          </a:p>
          <a:p>
            <a:r>
              <a:rPr lang="en-US" smtClean="0"/>
              <a:t>Vulnerability or exploit research</a:t>
            </a:r>
          </a:p>
          <a:p>
            <a:r>
              <a:rPr lang="en-US" smtClean="0"/>
              <a:t>Check for copyright/patent violations</a:t>
            </a:r>
          </a:p>
          <a:p>
            <a:r>
              <a:rPr lang="en-US" smtClean="0"/>
              <a:t>Interoperability (e.g. understanding a file/protocol format)</a:t>
            </a:r>
          </a:p>
          <a:p>
            <a:r>
              <a:rPr lang="en-US" smtClean="0"/>
              <a:t>Copy protection removal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Legality</a:t>
            </a:r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Gray Area (a common theme)</a:t>
            </a:r>
          </a:p>
          <a:p>
            <a:r>
              <a:rPr lang="en-US" smtClean="0"/>
              <a:t>Usually breaches the EULA contract of software</a:t>
            </a:r>
          </a:p>
          <a:p>
            <a:r>
              <a:rPr lang="en-US" smtClean="0"/>
              <a:t>Additionally -- DMCA law governs reversing in U.S.</a:t>
            </a:r>
          </a:p>
          <a:p>
            <a:pPr lvl="1"/>
            <a:r>
              <a:rPr lang="en-US" smtClean="0"/>
              <a:t>“may circumvent a technological measure ... solely for the purpose of enabling interoperability of an independently created computer program”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Techniques</a:t>
            </a:r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Static Code Analysis (structure)</a:t>
            </a:r>
          </a:p>
          <a:p>
            <a:pPr lvl="1"/>
            <a:r>
              <a:rPr lang="en-US" smtClean="0"/>
              <a:t>Disassemblers</a:t>
            </a:r>
          </a:p>
          <a:p>
            <a:r>
              <a:rPr lang="en-US" smtClean="0"/>
              <a:t>Dynamic Code Analysis (operation)</a:t>
            </a:r>
          </a:p>
          <a:p>
            <a:pPr lvl="1"/>
            <a:r>
              <a:rPr lang="en-US" smtClean="0"/>
              <a:t>Tracing / Hooking</a:t>
            </a:r>
          </a:p>
          <a:p>
            <a:pPr lvl="1"/>
            <a:r>
              <a:rPr lang="en-US" smtClean="0"/>
              <a:t>Debuggers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Disassembly</a:t>
            </a:r>
            <a:endParaRPr lang="en-US"/>
          </a:p>
        </p:txBody>
      </p:sp>
      <p:sp>
        <p:nvSpPr>
          <p:cNvPr id="80898" name="Rectangle 2"/>
          <p:cNvSpPr>
            <a:spLocks/>
          </p:cNvSpPr>
          <p:nvPr/>
        </p:nvSpPr>
        <p:spPr bwMode="auto">
          <a:xfrm>
            <a:off x="276820" y="4482703"/>
            <a:ext cx="2536031" cy="41969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50800" dist="127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EFEED7"/>
                </a:solidFill>
                <a:ea typeface="Georgia" pitchFamily="-84" charset="0"/>
                <a:cs typeface="Georgia" pitchFamily="-84" charset="0"/>
              </a:rPr>
              <a:t>11101011 00000110</a:t>
            </a:r>
          </a:p>
        </p:txBody>
      </p:sp>
      <p:sp>
        <p:nvSpPr>
          <p:cNvPr id="80899" name="Rectangle 3"/>
          <p:cNvSpPr>
            <a:spLocks/>
          </p:cNvSpPr>
          <p:nvPr/>
        </p:nvSpPr>
        <p:spPr bwMode="auto">
          <a:xfrm>
            <a:off x="3714750" y="4482703"/>
            <a:ext cx="1955602" cy="41969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50800" dist="127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EFEED7"/>
                </a:solidFill>
                <a:ea typeface="Georgia" pitchFamily="-84" charset="0"/>
                <a:cs typeface="Georgia" pitchFamily="-84" charset="0"/>
              </a:rPr>
              <a:t>0xEB 0x06</a:t>
            </a:r>
          </a:p>
        </p:txBody>
      </p:sp>
      <p:sp>
        <p:nvSpPr>
          <p:cNvPr id="80900" name="Rectangle 4"/>
          <p:cNvSpPr>
            <a:spLocks/>
          </p:cNvSpPr>
          <p:nvPr/>
        </p:nvSpPr>
        <p:spPr bwMode="auto">
          <a:xfrm>
            <a:off x="6471791" y="4481588"/>
            <a:ext cx="2387576" cy="420811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50800" dist="127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EFEED7"/>
                </a:solidFill>
                <a:ea typeface="Georgia" pitchFamily="-84" charset="0"/>
                <a:cs typeface="Georgia" pitchFamily="-84" charset="0"/>
              </a:rPr>
              <a:t>JMP +6</a:t>
            </a:r>
          </a:p>
        </p:txBody>
      </p:sp>
      <p:sp>
        <p:nvSpPr>
          <p:cNvPr id="80901" name="Rectangle 5"/>
          <p:cNvSpPr>
            <a:spLocks/>
          </p:cNvSpPr>
          <p:nvPr/>
        </p:nvSpPr>
        <p:spPr bwMode="auto">
          <a:xfrm>
            <a:off x="276820" y="5098852"/>
            <a:ext cx="2536031" cy="41969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50800" dist="127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EFEED7"/>
                </a:solidFill>
                <a:ea typeface="Georgia" pitchFamily="-84" charset="0"/>
                <a:cs typeface="Georgia" pitchFamily="-84" charset="0"/>
              </a:rPr>
              <a:t>01010000</a:t>
            </a:r>
          </a:p>
        </p:txBody>
      </p:sp>
      <p:sp>
        <p:nvSpPr>
          <p:cNvPr id="80902" name="Rectangle 6"/>
          <p:cNvSpPr>
            <a:spLocks/>
          </p:cNvSpPr>
          <p:nvPr/>
        </p:nvSpPr>
        <p:spPr bwMode="auto">
          <a:xfrm>
            <a:off x="3714750" y="5098852"/>
            <a:ext cx="1955602" cy="41969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50800" dist="127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EFEED7"/>
                </a:solidFill>
                <a:ea typeface="Georgia" pitchFamily="-84" charset="0"/>
                <a:cs typeface="Georgia" pitchFamily="-84" charset="0"/>
              </a:rPr>
              <a:t>0x50</a:t>
            </a:r>
          </a:p>
        </p:txBody>
      </p:sp>
      <p:sp>
        <p:nvSpPr>
          <p:cNvPr id="80903" name="Rectangle 7"/>
          <p:cNvSpPr>
            <a:spLocks/>
          </p:cNvSpPr>
          <p:nvPr/>
        </p:nvSpPr>
        <p:spPr bwMode="auto">
          <a:xfrm>
            <a:off x="6474024" y="5098852"/>
            <a:ext cx="2386459" cy="41969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50800" dist="127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EFEED7"/>
                </a:solidFill>
                <a:ea typeface="Georgia" pitchFamily="-84" charset="0"/>
                <a:cs typeface="Georgia" pitchFamily="-84" charset="0"/>
              </a:rPr>
              <a:t>PUSH EAX</a:t>
            </a:r>
          </a:p>
        </p:txBody>
      </p:sp>
      <p:sp>
        <p:nvSpPr>
          <p:cNvPr id="80904" name="AutoShape 8"/>
          <p:cNvSpPr>
            <a:spLocks/>
          </p:cNvSpPr>
          <p:nvPr/>
        </p:nvSpPr>
        <p:spPr bwMode="auto">
          <a:xfrm>
            <a:off x="2928937" y="4697016"/>
            <a:ext cx="660797" cy="607219"/>
          </a:xfrm>
          <a:prstGeom prst="rightArrow">
            <a:avLst>
              <a:gd name="adj1" fmla="val 32000"/>
              <a:gd name="adj2" fmla="val 6471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50800" dist="127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AutoShape 9"/>
          <p:cNvSpPr>
            <a:spLocks/>
          </p:cNvSpPr>
          <p:nvPr/>
        </p:nvSpPr>
        <p:spPr bwMode="auto">
          <a:xfrm>
            <a:off x="5786437" y="4697016"/>
            <a:ext cx="660797" cy="607219"/>
          </a:xfrm>
          <a:prstGeom prst="rightArrow">
            <a:avLst>
              <a:gd name="adj1" fmla="val 32000"/>
              <a:gd name="adj2" fmla="val 6471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50800" dist="127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6" name="Rectangle 10"/>
          <p:cNvSpPr>
            <a:spLocks/>
          </p:cNvSpPr>
          <p:nvPr/>
        </p:nvSpPr>
        <p:spPr bwMode="auto">
          <a:xfrm>
            <a:off x="1255738" y="5808672"/>
            <a:ext cx="346249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25400" dist="12700" algn="ctr" rotWithShape="0">
              <a:srgbClr val="FEFFFE">
                <a:alpha val="45000"/>
              </a:srgb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Georgia" pitchFamily="-84" charset="0"/>
                <a:cs typeface="Georgia" pitchFamily="-84" charset="0"/>
              </a:rPr>
              <a:t>Bits</a:t>
            </a:r>
          </a:p>
        </p:txBody>
      </p:sp>
      <p:sp>
        <p:nvSpPr>
          <p:cNvPr id="80907" name="Rectangle 11"/>
          <p:cNvSpPr>
            <a:spLocks/>
          </p:cNvSpPr>
          <p:nvPr/>
        </p:nvSpPr>
        <p:spPr bwMode="auto">
          <a:xfrm>
            <a:off x="4020592" y="5772953"/>
            <a:ext cx="916229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25400" dist="12700" algn="ctr" rotWithShape="0">
              <a:srgbClr val="FEFFFE">
                <a:alpha val="45000"/>
              </a:srgb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Georgia" pitchFamily="-84" charset="0"/>
                <a:cs typeface="Georgia" pitchFamily="-84" charset="0"/>
              </a:rPr>
              <a:t>Hex Bytes</a:t>
            </a:r>
          </a:p>
        </p:txBody>
      </p:sp>
      <p:sp>
        <p:nvSpPr>
          <p:cNvPr id="80908" name="Rectangle 12"/>
          <p:cNvSpPr>
            <a:spLocks/>
          </p:cNvSpPr>
          <p:nvPr/>
        </p:nvSpPr>
        <p:spPr bwMode="auto">
          <a:xfrm>
            <a:off x="6493573" y="5810424"/>
            <a:ext cx="1693260" cy="80329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25400" dist="12700" algn="ctr" rotWithShape="0">
              <a:srgbClr val="FEFFFE">
                <a:alpha val="45000"/>
              </a:srgbClr>
            </a:outerShdw>
          </a:effectLst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"/>
              </a:lnSpc>
            </a:pPr>
            <a:endParaRPr lang="en-US" dirty="0" smtClean="0">
              <a:solidFill>
                <a:schemeClr val="tx1"/>
              </a:solidFill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solidFill>
                <a:schemeClr val="tx1"/>
              </a:solidFill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solidFill>
                <a:schemeClr val="tx1"/>
              </a:solidFill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solidFill>
                <a:schemeClr val="tx1"/>
              </a:solidFill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solidFill>
                <a:schemeClr val="tx1"/>
              </a:solidFill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solidFill>
                <a:schemeClr val="tx1"/>
              </a:solidFill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solidFill>
                <a:schemeClr val="tx1"/>
              </a:solidFill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r>
              <a:rPr lang="en-US" dirty="0" smtClean="0">
                <a:solidFill>
                  <a:schemeClr val="tx1"/>
                </a:solidFill>
                <a:ea typeface="Georgia" pitchFamily="-84" charset="0"/>
                <a:cs typeface="Georgia" pitchFamily="-84" charset="0"/>
              </a:rPr>
              <a:t>Instructions</a:t>
            </a:r>
          </a:p>
          <a:p>
            <a:pPr>
              <a:lnSpc>
                <a:spcPct val="10000"/>
              </a:lnSpc>
            </a:pPr>
            <a:endParaRPr lang="en-US" dirty="0" smtClean="0"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solidFill>
                <a:schemeClr val="tx1"/>
              </a:solidFill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solidFill>
                <a:schemeClr val="tx1"/>
              </a:solidFill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solidFill>
                <a:schemeClr val="tx1"/>
              </a:solidFill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r>
              <a:rPr lang="en-US" dirty="0">
                <a:solidFill>
                  <a:schemeClr val="tx1"/>
                </a:solidFill>
                <a:ea typeface="Georgia" pitchFamily="-84" charset="0"/>
                <a:cs typeface="Georgia" pitchFamily="-84" charset="0"/>
              </a:rPr>
              <a:t>(human-readable)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794867" y="1660922"/>
            <a:ext cx="5545336" cy="2384227"/>
            <a:chOff x="0" y="0"/>
            <a:chExt cx="4968" cy="2136"/>
          </a:xfrm>
        </p:grpSpPr>
        <p:pic>
          <p:nvPicPr>
            <p:cNvPr id="80909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" y="40"/>
              <a:ext cx="4864" cy="1936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pic>
          <p:nvPicPr>
            <p:cNvPr id="80910" name="Picture 14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0"/>
              <a:ext cx="4968" cy="2136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5906" y="321469"/>
            <a:ext cx="6384727" cy="621059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82946" name="AutoShape 2"/>
          <p:cNvSpPr>
            <a:spLocks/>
          </p:cNvSpPr>
          <p:nvPr/>
        </p:nvSpPr>
        <p:spPr bwMode="auto">
          <a:xfrm>
            <a:off x="5652492" y="3134320"/>
            <a:ext cx="2053828" cy="401836"/>
          </a:xfrm>
          <a:prstGeom prst="roundRect">
            <a:avLst>
              <a:gd name="adj" fmla="val 33333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50800" dist="127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EFEED7"/>
                </a:solidFill>
                <a:ea typeface="Georgia" pitchFamily="-84" charset="0"/>
                <a:cs typeface="Georgia" pitchFamily="-84" charset="0"/>
              </a:rPr>
              <a:t>Basic Block</a:t>
            </a:r>
          </a:p>
        </p:txBody>
      </p:sp>
      <p:sp>
        <p:nvSpPr>
          <p:cNvPr id="82947" name="AutoShape 3"/>
          <p:cNvSpPr>
            <a:spLocks/>
          </p:cNvSpPr>
          <p:nvPr/>
        </p:nvSpPr>
        <p:spPr bwMode="auto">
          <a:xfrm>
            <a:off x="428625" y="696516"/>
            <a:ext cx="2455664" cy="892969"/>
          </a:xfrm>
          <a:prstGeom prst="roundRect">
            <a:avLst>
              <a:gd name="adj" fmla="val 15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50800" dist="127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EFEED7"/>
                </a:solidFill>
                <a:ea typeface="Georgia" pitchFamily="-84" charset="0"/>
                <a:cs typeface="Georgia" pitchFamily="-84" charset="0"/>
              </a:rPr>
              <a:t>Control Flow Diagram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Difficulties</a:t>
            </a:r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Imperfect disassembly</a:t>
            </a:r>
          </a:p>
          <a:p>
            <a:r>
              <a:rPr lang="en-US" smtClean="0"/>
              <a:t>Benign Optimizations</a:t>
            </a:r>
          </a:p>
          <a:p>
            <a:pPr lvl="1"/>
            <a:r>
              <a:rPr lang="en-US" smtClean="0"/>
              <a:t>Constant folding</a:t>
            </a:r>
          </a:p>
          <a:p>
            <a:pPr lvl="1"/>
            <a:r>
              <a:rPr lang="en-US" smtClean="0"/>
              <a:t>Dead code elimination</a:t>
            </a:r>
          </a:p>
          <a:p>
            <a:pPr lvl="1"/>
            <a:r>
              <a:rPr lang="en-US" smtClean="0"/>
              <a:t>Inline expansion</a:t>
            </a:r>
          </a:p>
          <a:p>
            <a:pPr lvl="1"/>
            <a:r>
              <a:rPr lang="en-US" smtClean="0"/>
              <a:t>etc...</a:t>
            </a:r>
          </a:p>
          <a:p>
            <a:r>
              <a:rPr lang="en-US" smtClean="0"/>
              <a:t>Intentional Obfuscation</a:t>
            </a:r>
          </a:p>
          <a:p>
            <a:pPr lvl="1"/>
            <a:r>
              <a:rPr lang="en-US" smtClean="0"/>
              <a:t>Packing</a:t>
            </a:r>
          </a:p>
          <a:p>
            <a:pPr lvl="1"/>
            <a:r>
              <a:rPr lang="en-US" smtClean="0"/>
              <a:t>No-op instructions</a:t>
            </a:r>
            <a:endParaRPr lang="en-US" dirty="0"/>
          </a:p>
        </p:txBody>
      </p:sp>
      <p:pic>
        <p:nvPicPr>
          <p:cNvPr id="83971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6726" y="2454294"/>
            <a:ext cx="1714500" cy="200918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“Tons” of malware</a:t>
            </a:r>
          </a:p>
        </p:txBody>
      </p:sp>
      <p:pic>
        <p:nvPicPr>
          <p:cNvPr id="4" name="Picture 3" descr="mwcollect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33600"/>
            <a:ext cx="4536141" cy="3505200"/>
          </a:xfrm>
          <a:prstGeom prst="rect">
            <a:avLst/>
          </a:prstGeom>
        </p:spPr>
      </p:pic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4840941" y="2743200"/>
          <a:ext cx="1677987" cy="2161224"/>
        </p:xfrm>
        <a:graphic>
          <a:graphicData uri="http://schemas.openxmlformats.org/drawingml/2006/table">
            <a:tbl>
              <a:tblPr/>
              <a:tblGrid>
                <a:gridCol w="915987"/>
                <a:gridCol w="762000"/>
              </a:tblGrid>
              <a:tr h="10005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PEiD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-111" charset="0"/>
                        <a:ea typeface="Arial" pitchFamily="-111" charset="0"/>
                        <a:cs typeface="Arial" pitchFamily="-111" charset="0"/>
                      </a:endParaRPr>
                    </a:p>
                  </a:txBody>
                  <a:tcPr marT="1965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Count</a:t>
                      </a:r>
                    </a:p>
                  </a:txBody>
                  <a:tcPr marT="1965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UPX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11244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Upack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itchFamily="-111" charset="0"/>
                        <a:ea typeface="Arial" pitchFamily="-111" charset="0"/>
                        <a:cs typeface="Arial" pitchFamily="-111" charset="0"/>
                      </a:endParaRP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6079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11903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PECompact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4672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Nullsoft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2295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1073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Themida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1688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FSG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1633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9573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tElock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1398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NsPack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1375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ASpack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1283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11635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WinUpack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itchFamily="-111" charset="0"/>
                        <a:ea typeface="Arial" pitchFamily="-111" charset="0"/>
                        <a:cs typeface="Arial" pitchFamily="-111" charset="0"/>
                      </a:endParaRP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1234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83"/>
          <p:cNvGraphicFramePr>
            <a:graphicFrameLocks noGrp="1"/>
          </p:cNvGraphicFramePr>
          <p:nvPr/>
        </p:nvGraphicFramePr>
        <p:xfrm>
          <a:off x="6780213" y="2743200"/>
          <a:ext cx="1677987" cy="2161224"/>
        </p:xfrm>
        <a:graphic>
          <a:graphicData uri="http://schemas.openxmlformats.org/drawingml/2006/table">
            <a:tbl>
              <a:tblPr/>
              <a:tblGrid>
                <a:gridCol w="950259"/>
                <a:gridCol w="727728"/>
              </a:tblGrid>
              <a:tr h="17600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SigBuster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-111" charset="0"/>
                        <a:ea typeface="Arial" pitchFamily="-111" charset="0"/>
                        <a:cs typeface="Arial" pitchFamily="-111" charset="0"/>
                      </a:endParaRPr>
                    </a:p>
                  </a:txBody>
                  <a:tcPr marT="1965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Count</a:t>
                      </a:r>
                    </a:p>
                  </a:txBody>
                  <a:tcPr marT="1965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17454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Allaple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itchFamily="-111" charset="0"/>
                        <a:ea typeface="Arial" pitchFamily="-111" charset="0"/>
                        <a:cs typeface="Arial" pitchFamily="-111" charset="0"/>
                      </a:endParaRP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22050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17454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UPX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11324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17454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PECompact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5278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17454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FSG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5080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17454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Upack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3639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17454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Themida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1679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17454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NsPack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1645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17454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ASpack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1505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17454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tElock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1332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16870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Nullsoft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itchFamily="-111" charset="0"/>
                        <a:ea typeface="Arial" pitchFamily="-111" charset="0"/>
                        <a:cs typeface="Arial" pitchFamily="-111" charset="0"/>
                      </a:endParaRP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1058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724400" y="4904424"/>
            <a:ext cx="1940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Identified: 59,070 (60%)</a:t>
            </a:r>
          </a:p>
          <a:p>
            <a:r>
              <a:rPr lang="en-US" sz="1400" dirty="0" smtClean="0"/>
              <a:t>Top 10: 33.3%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343400" y="21336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 smtClean="0"/>
              <a:t>Packer identification</a:t>
            </a:r>
          </a:p>
          <a:p>
            <a:pPr algn="ctr"/>
            <a:r>
              <a:rPr lang="en-US" sz="1400" dirty="0" smtClean="0"/>
              <a:t>98,801 malware samples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629400" y="4904424"/>
            <a:ext cx="251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Identified: 69,974 (71%)</a:t>
            </a:r>
          </a:p>
          <a:p>
            <a:r>
              <a:rPr lang="en-US" sz="1400" dirty="0" smtClean="0"/>
              <a:t>Top 10: 55.3%</a:t>
            </a:r>
            <a:endParaRPr lang="en-US" sz="1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Signatures: A Malware Countermeasure</a:t>
            </a:r>
            <a:endParaRPr lang="it-IT" dirty="0" smtClean="0"/>
          </a:p>
        </p:txBody>
      </p:sp>
      <p:sp>
        <p:nvSpPr>
          <p:cNvPr id="4099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Scan compare the analyzed object with a database of signatures</a:t>
            </a:r>
          </a:p>
          <a:p>
            <a:r>
              <a:rPr lang="en-US" smtClean="0"/>
              <a:t>A signature is a virus fingerprint</a:t>
            </a:r>
          </a:p>
          <a:p>
            <a:pPr lvl="1"/>
            <a:r>
              <a:rPr lang="en-US" smtClean="0"/>
              <a:t>E.g.,a string with a sequence of instructions specific for each virus</a:t>
            </a:r>
          </a:p>
          <a:p>
            <a:pPr lvl="1"/>
            <a:r>
              <a:rPr lang="en-US" smtClean="0"/>
              <a:t>Different from a digital signature</a:t>
            </a:r>
          </a:p>
          <a:p>
            <a:r>
              <a:rPr lang="en-US" smtClean="0"/>
              <a:t>A file is infected if there is a signature inside its code </a:t>
            </a:r>
          </a:p>
          <a:p>
            <a:pPr lvl="1"/>
            <a:r>
              <a:rPr lang="en-US" smtClean="0"/>
              <a:t>Fast pattern matching techniques to search for signatures</a:t>
            </a:r>
          </a:p>
          <a:p>
            <a:r>
              <a:rPr lang="en-US" smtClean="0"/>
              <a:t>All the signatures together create the malware database that usually is proprietary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the unidentified?</a:t>
            </a:r>
            <a:endParaRPr lang="en-US" dirty="0"/>
          </a:p>
        </p:txBody>
      </p:sp>
      <p:pic>
        <p:nvPicPr>
          <p:cNvPr id="4" name="Content Placeholder 3" descr="imports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0253" r="-20253"/>
          <a:stretch>
            <a:fillRect/>
          </a:stretch>
        </p:blipFill>
        <p:spPr>
          <a:xfrm>
            <a:off x="3421106" y="1622808"/>
            <a:ext cx="6963289" cy="3829541"/>
          </a:xfrm>
        </p:spPr>
      </p:pic>
      <p:pic>
        <p:nvPicPr>
          <p:cNvPr id="5" name="Picture 4" descr="packed-entropy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713" y="1541998"/>
            <a:ext cx="5045739" cy="389939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96076" y="5451953"/>
            <a:ext cx="8229600" cy="140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Unidentified have: high entropy, small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IATs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Overall: &gt; 90% packed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Analysis</a:t>
            </a:r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couple techniques available:</a:t>
            </a:r>
          </a:p>
          <a:p>
            <a:pPr lvl="1"/>
            <a:r>
              <a:rPr lang="en-US" smtClean="0"/>
              <a:t>Tracing / Hooking</a:t>
            </a:r>
          </a:p>
          <a:p>
            <a:pPr lvl="1"/>
            <a:r>
              <a:rPr lang="en-US" smtClean="0"/>
              <a:t>Debugging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7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5141" y="544711"/>
            <a:ext cx="6902648" cy="595610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86018" name="AutoShape 2"/>
          <p:cNvSpPr>
            <a:spLocks/>
          </p:cNvSpPr>
          <p:nvPr/>
        </p:nvSpPr>
        <p:spPr bwMode="auto">
          <a:xfrm>
            <a:off x="3045024" y="419695"/>
            <a:ext cx="3366492" cy="892969"/>
          </a:xfrm>
          <a:prstGeom prst="roundRect">
            <a:avLst>
              <a:gd name="adj" fmla="val 15000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50800" dist="127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700" dirty="0">
                <a:solidFill>
                  <a:srgbClr val="EFEED7"/>
                </a:solidFill>
                <a:ea typeface="Georgia" pitchFamily="-84" charset="0"/>
                <a:cs typeface="Georgia" pitchFamily="-84" charset="0"/>
              </a:rPr>
              <a:t>Tracing with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700" dirty="0" err="1">
                <a:solidFill>
                  <a:srgbClr val="EFEED7"/>
                </a:solidFill>
                <a:ea typeface="Georgia" pitchFamily="-84" charset="0"/>
                <a:cs typeface="Georgia" pitchFamily="-84" charset="0"/>
              </a:rPr>
              <a:t>Procmon</a:t>
            </a:r>
            <a:endParaRPr lang="en-US" sz="2700" dirty="0">
              <a:solidFill>
                <a:srgbClr val="EFEED7"/>
              </a:solidFill>
              <a:ea typeface="Georgia" pitchFamily="-84" charset="0"/>
              <a:cs typeface="Georgia" pitchFamily="-84" charset="0"/>
            </a:endParaRPr>
          </a:p>
        </p:txBody>
      </p:sp>
      <p:sp>
        <p:nvSpPr>
          <p:cNvPr id="86019" name="AutoShape 3"/>
          <p:cNvSpPr>
            <a:spLocks/>
          </p:cNvSpPr>
          <p:nvPr/>
        </p:nvSpPr>
        <p:spPr bwMode="auto">
          <a:xfrm>
            <a:off x="1857375" y="5857875"/>
            <a:ext cx="5750719" cy="892969"/>
          </a:xfrm>
          <a:prstGeom prst="roundRect">
            <a:avLst>
              <a:gd name="adj" fmla="val 15000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50800" dist="127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700" dirty="0">
                <a:solidFill>
                  <a:srgbClr val="EFEED7"/>
                </a:solidFill>
                <a:ea typeface="Georgia" pitchFamily="-84" charset="0"/>
                <a:cs typeface="Georgia" pitchFamily="-84" charset="0"/>
              </a:rPr>
              <a:t>Kernel supported API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700" dirty="0">
                <a:solidFill>
                  <a:srgbClr val="EFEED7"/>
                </a:solidFill>
                <a:ea typeface="Georgia" pitchFamily="-84" charset="0"/>
                <a:cs typeface="Georgia" pitchFamily="-84" charset="0"/>
              </a:rPr>
              <a:t>Event Tracing for Windows (ETW)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Debugger Features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Trace every instruction a program executes -- single step</a:t>
            </a:r>
          </a:p>
          <a:p>
            <a:r>
              <a:rPr lang="en-US" smtClean="0"/>
              <a:t>Or, let program execute normally until an exception</a:t>
            </a:r>
          </a:p>
          <a:p>
            <a:r>
              <a:rPr lang="en-US" smtClean="0"/>
              <a:t>At every step or exception, can observe / modify:</a:t>
            </a:r>
          </a:p>
          <a:p>
            <a:r>
              <a:rPr lang="en-US" smtClean="0"/>
              <a:t>Instructions, stack, heap, and register set</a:t>
            </a:r>
          </a:p>
          <a:p>
            <a:r>
              <a:rPr lang="en-US" smtClean="0"/>
              <a:t>May inject exceptions at arbitrary code locations</a:t>
            </a:r>
          </a:p>
          <a:p>
            <a:r>
              <a:rPr lang="en-US" smtClean="0"/>
              <a:t>INT 3 instruction generates a breakpoint exception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0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0" y="366117"/>
            <a:ext cx="7742039" cy="612576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94210" name="AutoShape 2"/>
          <p:cNvSpPr>
            <a:spLocks/>
          </p:cNvSpPr>
          <p:nvPr/>
        </p:nvSpPr>
        <p:spPr bwMode="auto">
          <a:xfrm>
            <a:off x="2777133" y="5848945"/>
            <a:ext cx="3366492" cy="892969"/>
          </a:xfrm>
          <a:prstGeom prst="roundRect">
            <a:avLst>
              <a:gd name="adj" fmla="val 15000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50800" dist="127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700" dirty="0" err="1">
                <a:solidFill>
                  <a:srgbClr val="EFEED7"/>
                </a:solidFill>
                <a:ea typeface="Georgia" pitchFamily="-84" charset="0"/>
                <a:cs typeface="Georgia" pitchFamily="-84" charset="0"/>
              </a:rPr>
              <a:t>OllyDbg</a:t>
            </a:r>
            <a:endParaRPr lang="en-US" sz="2700" dirty="0">
              <a:solidFill>
                <a:srgbClr val="EFEED7"/>
              </a:solidFill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700" dirty="0">
                <a:solidFill>
                  <a:srgbClr val="EFEED7"/>
                </a:solidFill>
                <a:ea typeface="Georgia" pitchFamily="-84" charset="0"/>
                <a:cs typeface="Georgia" pitchFamily="-84" charset="0"/>
              </a:rPr>
              <a:t>Debugger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Benefits</a:t>
            </a:r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Sometimes easier to just see what code does</a:t>
            </a:r>
          </a:p>
          <a:p>
            <a:r>
              <a:rPr lang="en-US" smtClean="0"/>
              <a:t>Unpacking</a:t>
            </a:r>
          </a:p>
          <a:p>
            <a:pPr lvl="1"/>
            <a:r>
              <a:rPr lang="en-US" smtClean="0"/>
              <a:t>just let the code unpack itself and debug as normal</a:t>
            </a:r>
          </a:p>
          <a:p>
            <a:r>
              <a:rPr lang="en-US" smtClean="0"/>
              <a:t>Most debuggers have in-built disassemblers anyway</a:t>
            </a:r>
          </a:p>
          <a:p>
            <a:r>
              <a:rPr lang="en-US" smtClean="0"/>
              <a:t>Can always combine static and dynamic analysis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Difficulties</a:t>
            </a:r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We are now executing potentially malicous code</a:t>
            </a:r>
          </a:p>
          <a:p>
            <a:pPr lvl="1"/>
            <a:r>
              <a:rPr lang="en-US" smtClean="0"/>
              <a:t>use an isolated virtual machine</a:t>
            </a:r>
          </a:p>
          <a:p>
            <a:r>
              <a:rPr lang="en-US" smtClean="0"/>
              <a:t>Anti-Debugging</a:t>
            </a:r>
          </a:p>
          <a:p>
            <a:pPr lvl="1"/>
            <a:r>
              <a:rPr lang="en-US" smtClean="0"/>
              <a:t>detect debugger and [exit | crash | modify behavior ]</a:t>
            </a:r>
          </a:p>
          <a:p>
            <a:pPr lvl="1"/>
            <a:r>
              <a:rPr lang="en-US" smtClean="0"/>
              <a:t>IsDebuggerPresent(), INT3 scanning, timing, VM-detection, pop ss trick, etc., etc., etc.</a:t>
            </a:r>
          </a:p>
          <a:p>
            <a:pPr lvl="1"/>
            <a:r>
              <a:rPr lang="en-US" smtClean="0"/>
              <a:t>Anti-Anti-Debugging can be tedious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Commonality of evasion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Detect evidence of monitoring systems</a:t>
            </a:r>
          </a:p>
          <a:p>
            <a:pPr lvl="1" eaLnBrk="1" hangingPunct="1"/>
            <a:r>
              <a:rPr lang="en-US" smtClean="0"/>
              <a:t>Fingerprint a machine/look for fingerprints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Hide real malicious intents if necessary</a:t>
            </a:r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IF VM_PRESENT() or DEBUGGER_PRESENT()</a:t>
            </a:r>
          </a:p>
          <a:p>
            <a:pPr lvl="3" eaLnBrk="1" hangingPunct="1"/>
            <a:r>
              <a:rPr lang="en-US" sz="2200" smtClean="0"/>
              <a:t>Terminate()	</a:t>
            </a:r>
            <a:r>
              <a:rPr lang="en-US" sz="2200" i="1" smtClean="0"/>
              <a:t>// hide real intents</a:t>
            </a:r>
            <a:endParaRPr lang="en-US" sz="2400" i="1" smtClean="0"/>
          </a:p>
          <a:p>
            <a:pPr lvl="1" eaLnBrk="1" hangingPunct="1"/>
            <a:r>
              <a:rPr lang="en-US" smtClean="0"/>
              <a:t>ELSE</a:t>
            </a:r>
          </a:p>
          <a:p>
            <a:pPr lvl="3" eaLnBrk="1" hangingPunct="1"/>
            <a:r>
              <a:rPr lang="en-US" sz="2200" smtClean="0"/>
              <a:t>Malicious_Behavior()  </a:t>
            </a:r>
            <a:r>
              <a:rPr lang="en-US" sz="2200" i="1" smtClean="0"/>
              <a:t>//real intents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Taxonomy of malware evasion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1981200"/>
          <a:ext cx="7239000" cy="3159127"/>
        </p:xfrm>
        <a:graphic>
          <a:graphicData uri="http://schemas.openxmlformats.org/drawingml/2006/table">
            <a:tbl>
              <a:tblPr/>
              <a:tblGrid>
                <a:gridCol w="2743200"/>
                <a:gridCol w="4495800"/>
              </a:tblGrid>
              <a:tr h="6651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Layer of abstraction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Examples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Application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Installation, execution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DE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Hardware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Device name, drivers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F"/>
                    </a:solidFill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Environment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Memory and execution artifacts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DE"/>
                    </a:solidFill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Behavior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Timing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F"/>
                    </a:solidFill>
                  </a:tcPr>
                </a:tc>
              </a:tr>
            </a:tbl>
          </a:graphicData>
        </a:graphic>
      </p:graphicFrame>
      <p:sp>
        <p:nvSpPr>
          <p:cNvPr id="83991" name="TextBox 4"/>
          <p:cNvSpPr txBox="1">
            <a:spLocks noChangeArrowheads="1"/>
          </p:cNvSpPr>
          <p:nvPr/>
        </p:nvSpPr>
        <p:spPr bwMode="auto">
          <a:xfrm>
            <a:off x="406400" y="2754313"/>
            <a:ext cx="838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Easier</a:t>
            </a:r>
          </a:p>
        </p:txBody>
      </p:sp>
      <p:sp>
        <p:nvSpPr>
          <p:cNvPr id="83992" name="TextBox 5"/>
          <p:cNvSpPr txBox="1">
            <a:spLocks noChangeArrowheads="1"/>
          </p:cNvSpPr>
          <p:nvPr/>
        </p:nvSpPr>
        <p:spPr bwMode="auto">
          <a:xfrm>
            <a:off x="381000" y="4572000"/>
            <a:ext cx="890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Harder</a:t>
            </a:r>
          </a:p>
        </p:txBody>
      </p:sp>
      <p:cxnSp>
        <p:nvCxnSpPr>
          <p:cNvPr id="8" name="Straight Arrow Connector 7"/>
          <p:cNvCxnSpPr>
            <a:stCxn id="83991" idx="2"/>
            <a:endCxn id="83992" idx="0"/>
          </p:cNvCxnSpPr>
          <p:nvPr/>
        </p:nvCxnSpPr>
        <p:spPr>
          <a:xfrm rot="5400000">
            <a:off x="102394" y="3848894"/>
            <a:ext cx="1447800" cy="1588"/>
          </a:xfrm>
          <a:prstGeom prst="straightConnector1">
            <a:avLst/>
          </a:prstGeom>
          <a:ln w="889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Device driver strings</a:t>
            </a:r>
          </a:p>
          <a:p>
            <a:pPr lvl="1" eaLnBrk="1" hangingPunct="1"/>
            <a:r>
              <a:rPr lang="en-US" smtClean="0"/>
              <a:t>Network cards</a:t>
            </a:r>
          </a:p>
          <a:p>
            <a:pPr lvl="1" eaLnBrk="1" hangingPunct="1"/>
            <a:endParaRPr lang="en-US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25000" t="47545" r="13126" b="23514"/>
          <a:stretch>
            <a:fillRect/>
          </a:stretch>
        </p:blipFill>
        <p:spPr bwMode="auto">
          <a:xfrm>
            <a:off x="76200" y="3090204"/>
            <a:ext cx="889158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4724400" y="3395004"/>
            <a:ext cx="4419600" cy="762000"/>
          </a:xfrm>
          <a:prstGeom prst="ellipse">
            <a:avLst/>
          </a:prstGeom>
          <a:noFill/>
          <a:ln w="50800" cmpd="sng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33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White/Black Listing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Maintain database of cryptographic hashes for</a:t>
            </a:r>
          </a:p>
          <a:p>
            <a:pPr lvl="1"/>
            <a:r>
              <a:rPr lang="en-US" smtClean="0"/>
              <a:t>Operating system files</a:t>
            </a:r>
          </a:p>
          <a:p>
            <a:pPr lvl="1"/>
            <a:r>
              <a:rPr lang="en-US" smtClean="0"/>
              <a:t>Popular applications</a:t>
            </a:r>
          </a:p>
          <a:p>
            <a:pPr lvl="1"/>
            <a:r>
              <a:rPr lang="en-US" smtClean="0"/>
              <a:t>Known infected files</a:t>
            </a:r>
          </a:p>
          <a:p>
            <a:r>
              <a:rPr lang="en-US" smtClean="0"/>
              <a:t>Compute hash of each file</a:t>
            </a:r>
          </a:p>
          <a:p>
            <a:r>
              <a:rPr lang="en-US" smtClean="0"/>
              <a:t>Look up into database</a:t>
            </a:r>
          </a:p>
          <a:p>
            <a:r>
              <a:rPr lang="en-US" smtClean="0"/>
              <a:t>Needs to protect the integrity of the database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2</a:t>
            </a:r>
          </a:p>
        </p:txBody>
      </p:sp>
      <p:sp>
        <p:nvSpPr>
          <p:cNvPr id="880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VMWare CommChannel (hooks)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800884" y="2209800"/>
            <a:ext cx="2286000" cy="3505200"/>
            <a:chOff x="228600" y="2209800"/>
            <a:chExt cx="2286000" cy="3505200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228600" y="2743200"/>
              <a:ext cx="2286000" cy="2971800"/>
              <a:chOff x="91440" y="1981200"/>
              <a:chExt cx="2286000" cy="2971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1440" y="1981200"/>
                <a:ext cx="2286000" cy="609600"/>
              </a:xfrm>
              <a:prstGeom prst="rect">
                <a:avLst/>
              </a:prstGeom>
              <a:ln w="25400" cmpd="sng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solidFill>
                      <a:srgbClr val="003366"/>
                    </a:solidFill>
                  </a:rPr>
                  <a:t>Write Magic values to EAX, EBX…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20040" y="3200400"/>
                <a:ext cx="1828800" cy="457200"/>
              </a:xfrm>
              <a:prstGeom prst="rect">
                <a:avLst/>
              </a:prstGeom>
              <a:ln w="25400" cmpd="sng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solidFill>
                      <a:srgbClr val="003366"/>
                    </a:solidFill>
                  </a:rPr>
                  <a:t>Read Port ‘VX’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15290" y="4114800"/>
                <a:ext cx="1638300" cy="838200"/>
              </a:xfrm>
              <a:prstGeom prst="rect">
                <a:avLst/>
              </a:prstGeom>
              <a:ln w="25400" cmpd="sng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solidFill>
                      <a:srgbClr val="003366"/>
                    </a:solidFill>
                  </a:rPr>
                  <a:t>Useful information returned</a:t>
                </a:r>
              </a:p>
            </p:txBody>
          </p:sp>
        </p:grpSp>
        <p:cxnSp>
          <p:nvCxnSpPr>
            <p:cNvPr id="11" name="Straight Arrow Connector 10"/>
            <p:cNvCxnSpPr>
              <a:stCxn id="4" idx="2"/>
              <a:endCxn id="5" idx="0"/>
            </p:cNvCxnSpPr>
            <p:nvPr/>
          </p:nvCxnSpPr>
          <p:spPr>
            <a:xfrm rot="5400000">
              <a:off x="1066801" y="3657600"/>
              <a:ext cx="609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2"/>
              <a:endCxn id="6" idx="0"/>
            </p:cNvCxnSpPr>
            <p:nvPr/>
          </p:nvCxnSpPr>
          <p:spPr>
            <a:xfrm rot="5400000">
              <a:off x="1143001" y="4648200"/>
              <a:ext cx="4572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095" name="TextBox 19"/>
            <p:cNvSpPr txBox="1">
              <a:spLocks noChangeArrowheads="1"/>
            </p:cNvSpPr>
            <p:nvPr/>
          </p:nvSpPr>
          <p:spPr bwMode="auto">
            <a:xfrm>
              <a:off x="570819" y="2209800"/>
              <a:ext cx="1609936" cy="297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600" b="1"/>
                <a:t>Under VMware</a:t>
              </a: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6118257" y="2116138"/>
            <a:ext cx="2286000" cy="3562350"/>
            <a:chOff x="228600" y="2404716"/>
            <a:chExt cx="2286000" cy="3276755"/>
          </a:xfrm>
        </p:grpSpPr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228600" y="2980944"/>
              <a:ext cx="2286000" cy="2700527"/>
              <a:chOff x="91440" y="2218944"/>
              <a:chExt cx="2286000" cy="2700527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91440" y="2219506"/>
                <a:ext cx="2286000" cy="608916"/>
              </a:xfrm>
              <a:prstGeom prst="rect">
                <a:avLst/>
              </a:prstGeom>
              <a:ln w="25400" cmpd="sng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dirty="0">
                    <a:solidFill>
                      <a:srgbClr val="003366"/>
                    </a:solidFill>
                  </a:rPr>
                  <a:t>Write Magic values to EAX, EBX…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20040" y="3340962"/>
                <a:ext cx="1828800" cy="457052"/>
              </a:xfrm>
              <a:prstGeom prst="rect">
                <a:avLst/>
              </a:prstGeom>
              <a:ln w="25400" cmpd="sng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solidFill>
                      <a:srgbClr val="003366"/>
                    </a:solidFill>
                  </a:rPr>
                  <a:t>Read Port ‘VX’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20065" y="4288652"/>
                <a:ext cx="1428750" cy="630819"/>
              </a:xfrm>
              <a:prstGeom prst="rect">
                <a:avLst/>
              </a:prstGeom>
              <a:ln w="25400" cmpd="sng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solidFill>
                      <a:srgbClr val="003366"/>
                    </a:solidFill>
                  </a:rPr>
                  <a:t>Exception raised</a:t>
                </a:r>
              </a:p>
            </p:txBody>
          </p:sp>
        </p:grpSp>
        <p:cxnSp>
          <p:nvCxnSpPr>
            <p:cNvPr id="27" name="Straight Arrow Connector 26"/>
            <p:cNvCxnSpPr>
              <a:stCxn id="30" idx="2"/>
              <a:endCxn id="31" idx="0"/>
            </p:cNvCxnSpPr>
            <p:nvPr/>
          </p:nvCxnSpPr>
          <p:spPr>
            <a:xfrm rot="5400000">
              <a:off x="1116853" y="3846629"/>
              <a:ext cx="5110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1" idx="2"/>
              <a:endCxn id="32" idx="0"/>
            </p:cNvCxnSpPr>
            <p:nvPr/>
          </p:nvCxnSpPr>
          <p:spPr>
            <a:xfrm rot="5400000">
              <a:off x="1126282" y="4803745"/>
              <a:ext cx="490637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088" name="TextBox 28"/>
            <p:cNvSpPr txBox="1">
              <a:spLocks noChangeArrowheads="1"/>
            </p:cNvSpPr>
            <p:nvPr/>
          </p:nvSpPr>
          <p:spPr bwMode="auto">
            <a:xfrm>
              <a:off x="609600" y="2404716"/>
              <a:ext cx="1324802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="1"/>
                <a:t>Under Plain</a:t>
              </a:r>
            </a:p>
            <a:p>
              <a:pPr algn="ctr"/>
              <a:r>
                <a:rPr lang="en-US" sz="1600" b="1"/>
                <a:t>Machine</a:t>
              </a: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2895600" y="2057400"/>
            <a:ext cx="3409950" cy="4240213"/>
            <a:chOff x="2057400" y="2133600"/>
            <a:chExt cx="3409950" cy="4240808"/>
          </a:xfrm>
        </p:grpSpPr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2057400" y="2133600"/>
              <a:ext cx="3409950" cy="3581402"/>
              <a:chOff x="2057400" y="2057399"/>
              <a:chExt cx="3409950" cy="3581402"/>
            </a:xfrm>
          </p:grpSpPr>
          <p:grpSp>
            <p:nvGrpSpPr>
              <p:cNvPr id="12" name="Group 3"/>
              <p:cNvGrpSpPr>
                <a:grpSpLocks/>
              </p:cNvGrpSpPr>
              <p:nvPr/>
            </p:nvGrpSpPr>
            <p:grpSpPr bwMode="auto">
              <a:xfrm>
                <a:off x="2514600" y="2057399"/>
                <a:ext cx="2952750" cy="3581402"/>
                <a:chOff x="0" y="2350007"/>
                <a:chExt cx="2952750" cy="3294889"/>
              </a:xfrm>
            </p:grpSpPr>
            <p:grpSp>
              <p:nvGrpSpPr>
                <p:cNvPr id="14" name="Group 18"/>
                <p:cNvGrpSpPr>
                  <a:grpSpLocks/>
                </p:cNvGrpSpPr>
                <p:nvPr/>
              </p:nvGrpSpPr>
              <p:grpSpPr bwMode="auto">
                <a:xfrm>
                  <a:off x="0" y="2980944"/>
                  <a:ext cx="2952750" cy="2663952"/>
                  <a:chOff x="-137160" y="2218944"/>
                  <a:chExt cx="2952750" cy="2663952"/>
                </a:xfrm>
              </p:grpSpPr>
              <p:sp>
                <p:nvSpPr>
                  <p:cNvPr id="50" name="Rectangle 8"/>
                  <p:cNvSpPr/>
                  <p:nvPr/>
                </p:nvSpPr>
                <p:spPr>
                  <a:xfrm>
                    <a:off x="-137160" y="2219031"/>
                    <a:ext cx="2286000" cy="609114"/>
                  </a:xfrm>
                  <a:prstGeom prst="rect">
                    <a:avLst/>
                  </a:prstGeom>
                  <a:ln w="25400" cmpd="sng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600">
                        <a:solidFill>
                          <a:srgbClr val="003366"/>
                        </a:solidFill>
                      </a:rPr>
                      <a:t>Write Magic values to EAX, EBX…</a:t>
                    </a:r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91440" y="3200625"/>
                    <a:ext cx="1828800" cy="457201"/>
                  </a:xfrm>
                  <a:prstGeom prst="rect">
                    <a:avLst/>
                  </a:prstGeom>
                  <a:ln w="25400" cmpd="sng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600">
                        <a:solidFill>
                          <a:srgbClr val="003366"/>
                        </a:solidFill>
                      </a:rPr>
                      <a:t>Read Port ‘VX’</a:t>
                    </a:r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1386840" y="4252332"/>
                    <a:ext cx="1428750" cy="631024"/>
                  </a:xfrm>
                  <a:prstGeom prst="rect">
                    <a:avLst/>
                  </a:prstGeom>
                  <a:ln w="25400" cmpd="sng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600">
                        <a:solidFill>
                          <a:srgbClr val="003366"/>
                        </a:solidFill>
                      </a:rPr>
                      <a:t>Exception raised</a:t>
                    </a:r>
                  </a:p>
                </p:txBody>
              </p:sp>
            </p:grpSp>
            <p:cxnSp>
              <p:nvCxnSpPr>
                <p:cNvPr id="47" name="Straight Arrow Connector 5"/>
                <p:cNvCxnSpPr>
                  <a:endCxn id="51" idx="0"/>
                </p:cNvCxnSpPr>
                <p:nvPr/>
              </p:nvCxnSpPr>
              <p:spPr>
                <a:xfrm rot="5400000">
                  <a:off x="958284" y="3776322"/>
                  <a:ext cx="371019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>
                  <a:stCxn id="51" idx="2"/>
                  <a:endCxn id="52" idx="0"/>
                </p:cNvCxnSpPr>
                <p:nvPr/>
              </p:nvCxnSpPr>
              <p:spPr>
                <a:xfrm rot="16200000" flipH="1">
                  <a:off x="1393435" y="4169391"/>
                  <a:ext cx="594506" cy="10953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081" name="TextBox 48"/>
                <p:cNvSpPr txBox="1">
                  <a:spLocks noChangeArrowheads="1"/>
                </p:cNvSpPr>
                <p:nvPr/>
              </p:nvSpPr>
              <p:spPr bwMode="auto">
                <a:xfrm>
                  <a:off x="650122" y="2350007"/>
                  <a:ext cx="1119517" cy="500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r"/>
                  <a:r>
                    <a:rPr lang="en-US" sz="1600" b="1"/>
                    <a:t>VMware </a:t>
                  </a:r>
                </a:p>
                <a:p>
                  <a:pPr algn="r"/>
                  <a:r>
                    <a:rPr lang="en-US" sz="1600" b="1"/>
                    <a:t>Detection</a:t>
                  </a:r>
                </a:p>
              </p:txBody>
            </p:sp>
          </p:grpSp>
          <p:sp>
            <p:nvSpPr>
              <p:cNvPr id="44" name="Rectangle 43"/>
              <p:cNvSpPr/>
              <p:nvPr/>
            </p:nvSpPr>
            <p:spPr>
              <a:xfrm>
                <a:off x="2057400" y="4953405"/>
                <a:ext cx="1371600" cy="685896"/>
              </a:xfrm>
              <a:prstGeom prst="rect">
                <a:avLst/>
              </a:prstGeom>
              <a:ln w="25400" cmpd="sng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solidFill>
                      <a:srgbClr val="003366"/>
                    </a:solidFill>
                  </a:rPr>
                  <a:t>No exception</a:t>
                </a:r>
              </a:p>
            </p:txBody>
          </p:sp>
          <p:cxnSp>
            <p:nvCxnSpPr>
              <p:cNvPr id="45" name="Straight Arrow Connector 44"/>
              <p:cNvCxnSpPr>
                <a:stCxn id="51" idx="2"/>
                <a:endCxn id="44" idx="0"/>
              </p:cNvCxnSpPr>
              <p:nvPr/>
            </p:nvCxnSpPr>
            <p:spPr>
              <a:xfrm rot="5400000">
                <a:off x="2877299" y="4173104"/>
                <a:ext cx="646203" cy="914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073" name="TextBox 40"/>
            <p:cNvSpPr txBox="1">
              <a:spLocks noChangeArrowheads="1"/>
            </p:cNvSpPr>
            <p:nvPr/>
          </p:nvSpPr>
          <p:spPr bwMode="auto">
            <a:xfrm>
              <a:off x="2133600" y="5830669"/>
              <a:ext cx="1028447" cy="543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="1"/>
                <a:t>VMware </a:t>
              </a:r>
            </a:p>
            <a:p>
              <a:pPr algn="ctr"/>
              <a:r>
                <a:rPr lang="en-US" sz="1600" b="1"/>
                <a:t>detected</a:t>
              </a:r>
            </a:p>
          </p:txBody>
        </p:sp>
        <p:sp>
          <p:nvSpPr>
            <p:cNvPr id="88074" name="TextBox 41"/>
            <p:cNvSpPr txBox="1">
              <a:spLocks noChangeArrowheads="1"/>
            </p:cNvSpPr>
            <p:nvPr/>
          </p:nvSpPr>
          <p:spPr bwMode="auto">
            <a:xfrm>
              <a:off x="3980116" y="5830669"/>
              <a:ext cx="1427294" cy="543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="1"/>
                <a:t>VMware </a:t>
              </a:r>
            </a:p>
            <a:p>
              <a:pPr algn="ctr"/>
              <a:r>
                <a:rPr lang="en-US" sz="1600" b="1"/>
                <a:t>Not detected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Prevalence of evasion</a:t>
            </a:r>
          </a:p>
        </p:txBody>
      </p:sp>
      <p:sp>
        <p:nvSpPr>
          <p:cNvPr id="942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i="1" smtClean="0"/>
              <a:t>40%</a:t>
            </a:r>
            <a:r>
              <a:rPr lang="en-US" smtClean="0"/>
              <a:t> of malware samples exhibit fewer malicious events with debugger attached</a:t>
            </a:r>
          </a:p>
          <a:p>
            <a:pPr eaLnBrk="1" hangingPunct="1"/>
            <a:r>
              <a:rPr lang="en-US" b="1" i="1" smtClean="0"/>
              <a:t>4.0%</a:t>
            </a:r>
            <a:r>
              <a:rPr lang="en-US" smtClean="0"/>
              <a:t> exhibit fewer malicious events under VMware execution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3505200" y="3352800"/>
          <a:ext cx="5638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Heuristic Analysis</a:t>
            </a:r>
            <a:endParaRPr lang="it-IT" smtClean="0"/>
          </a:p>
        </p:txBody>
      </p:sp>
      <p:sp>
        <p:nvSpPr>
          <p:cNvPr id="512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Useful to identify new and “zero day” malware</a:t>
            </a:r>
          </a:p>
          <a:p>
            <a:r>
              <a:rPr lang="en-US" smtClean="0"/>
              <a:t>Code analysis</a:t>
            </a:r>
          </a:p>
          <a:p>
            <a:pPr lvl="1"/>
            <a:r>
              <a:rPr lang="en-US" smtClean="0"/>
              <a:t>Based on the instructions, the antivirus can determine whether or not the program is malicious, i.e., program contains instruction to delete system files,</a:t>
            </a:r>
          </a:p>
          <a:p>
            <a:r>
              <a:rPr lang="en-US" smtClean="0"/>
              <a:t>Execution emulation</a:t>
            </a:r>
          </a:p>
          <a:p>
            <a:pPr lvl="1"/>
            <a:r>
              <a:rPr lang="en-US" smtClean="0"/>
              <a:t>Run code in isolated emulation environment</a:t>
            </a:r>
          </a:p>
          <a:p>
            <a:pPr lvl="1"/>
            <a:r>
              <a:rPr lang="en-US" smtClean="0"/>
              <a:t>Monitor actions that target file takes</a:t>
            </a:r>
          </a:p>
          <a:p>
            <a:pPr lvl="1"/>
            <a:r>
              <a:rPr lang="en-US" smtClean="0"/>
              <a:t>If the actions are harmful, mark as virus </a:t>
            </a:r>
          </a:p>
          <a:p>
            <a:r>
              <a:rPr lang="en-US" smtClean="0"/>
              <a:t>Heuristic methods can trigger false alarms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SDBot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sz="2400"/>
              <a:t>Via manual inspection find all SDBot variants, and alias detected by McAfee, ClamAV, F-Prot </a:t>
            </a:r>
            <a:endParaRPr lang="en-US" sz="280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744788"/>
            <a:ext cx="4572000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Properties of a good labeling system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/>
              <a:t>Consistency.</a:t>
            </a:r>
            <a:r>
              <a:rPr lang="en-US" sz="2800">
                <a:latin typeface="Helvetica" charset="0"/>
              </a:rPr>
              <a:t> </a:t>
            </a:r>
            <a:r>
              <a:rPr lang="en-US" sz="2800"/>
              <a:t>Identical items must and similar items should be assigned the same label.</a:t>
            </a:r>
            <a:r>
              <a:rPr lang="en-US" sz="2800">
                <a:latin typeface="Helvetica" charset="0"/>
              </a:rPr>
              <a:t> </a:t>
            </a:r>
          </a:p>
          <a:p>
            <a:r>
              <a:rPr lang="en-US" sz="2800" b="1"/>
              <a:t>Completeness.</a:t>
            </a:r>
            <a:r>
              <a:rPr lang="en-US" sz="2800">
                <a:latin typeface="Helvetica" charset="0"/>
              </a:rPr>
              <a:t> </a:t>
            </a:r>
            <a:r>
              <a:rPr lang="en-US" sz="2800"/>
              <a:t>A label should be generated for as many items as possible.</a:t>
            </a:r>
          </a:p>
          <a:p>
            <a:r>
              <a:rPr lang="en-US" sz="2800" b="1"/>
              <a:t>Conciseness.</a:t>
            </a:r>
            <a:r>
              <a:rPr lang="en-US" sz="2800">
                <a:latin typeface="Helvetica" charset="0"/>
              </a:rPr>
              <a:t> </a:t>
            </a:r>
            <a:r>
              <a:rPr lang="en-US" sz="2800"/>
              <a:t>The labels should be sufficient in number to reflect the unique properties of interest, while avoiding superfluous labels.</a:t>
            </a:r>
            <a:r>
              <a:rPr lang="en-US" sz="2800">
                <a:latin typeface="Helvetica" charset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Consistency example</a:t>
            </a:r>
          </a:p>
        </p:txBody>
      </p:sp>
      <p:graphicFrame>
        <p:nvGraphicFramePr>
          <p:cNvPr id="57430" name="Group 86"/>
          <p:cNvGraphicFramePr>
            <a:graphicFrameLocks noGrp="1"/>
          </p:cNvGraphicFramePr>
          <p:nvPr/>
        </p:nvGraphicFramePr>
        <p:xfrm>
          <a:off x="381000" y="3416300"/>
          <a:ext cx="7924800" cy="1426463"/>
        </p:xfrm>
        <a:graphic>
          <a:graphicData uri="http://schemas.openxmlformats.org/drawingml/2006/table">
            <a:tbl>
              <a:tblPr/>
              <a:tblGrid>
                <a:gridCol w="3694113"/>
                <a:gridCol w="1462087"/>
                <a:gridCol w="1244600"/>
                <a:gridCol w="15240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Binary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McAfee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F-Prot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Trendmicro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-128"/>
                          <a:cs typeface="ＭＳ Ｐゴシック" charset="-128"/>
                        </a:rPr>
                        <a:t>01d2352fd33c92c6acef8b583f769a9f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pws-banker.dldr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troj_banload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w32/downloader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-128"/>
                          <a:cs typeface="ＭＳ Ｐゴシック" charset="-128"/>
                        </a:rPr>
                        <a:t>01d28144ad2b1bb1a96ca19e6581b9d8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pws-banker.dldr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troj_dloader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w32/downloader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433" name="Line 89"/>
          <p:cNvSpPr>
            <a:spLocks noChangeShapeType="1"/>
          </p:cNvSpPr>
          <p:nvPr/>
        </p:nvSpPr>
        <p:spPr bwMode="auto">
          <a:xfrm flipH="1" flipV="1">
            <a:off x="8229600" y="38735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434" name="Text Box 90"/>
          <p:cNvSpPr txBox="1">
            <a:spLocks noChangeArrowheads="1"/>
          </p:cNvSpPr>
          <p:nvPr/>
        </p:nvSpPr>
        <p:spPr bwMode="auto">
          <a:xfrm>
            <a:off x="1219200" y="5626100"/>
            <a:ext cx="2743200" cy="10033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Inconsistent</a:t>
            </a:r>
            <a:endParaRPr lang="en-US" sz="2000"/>
          </a:p>
          <a:p>
            <a:endParaRPr lang="en-US" sz="2000"/>
          </a:p>
        </p:txBody>
      </p:sp>
      <p:sp>
        <p:nvSpPr>
          <p:cNvPr id="57435" name="Line 91"/>
          <p:cNvSpPr>
            <a:spLocks noChangeShapeType="1"/>
          </p:cNvSpPr>
          <p:nvPr/>
        </p:nvSpPr>
        <p:spPr bwMode="auto">
          <a:xfrm flipH="1">
            <a:off x="8610600" y="3111500"/>
            <a:ext cx="0" cy="1295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436" name="Text Box 92"/>
          <p:cNvSpPr txBox="1">
            <a:spLocks noChangeArrowheads="1"/>
          </p:cNvSpPr>
          <p:nvPr/>
        </p:nvSpPr>
        <p:spPr bwMode="auto">
          <a:xfrm>
            <a:off x="6172200" y="2120900"/>
            <a:ext cx="2438400" cy="10033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/>
              <a:t>Consistent</a:t>
            </a:r>
            <a:endParaRPr lang="en-US" sz="2000"/>
          </a:p>
          <a:p>
            <a:endParaRPr lang="en-US" sz="2000"/>
          </a:p>
        </p:txBody>
      </p:sp>
      <p:sp>
        <p:nvSpPr>
          <p:cNvPr id="57437" name="Line 93"/>
          <p:cNvSpPr>
            <a:spLocks noChangeShapeType="1"/>
          </p:cNvSpPr>
          <p:nvPr/>
        </p:nvSpPr>
        <p:spPr bwMode="auto">
          <a:xfrm flipH="1">
            <a:off x="3962400" y="3949700"/>
            <a:ext cx="1600200" cy="1676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438" name="Line 94"/>
          <p:cNvSpPr>
            <a:spLocks noChangeShapeType="1"/>
          </p:cNvSpPr>
          <p:nvPr/>
        </p:nvSpPr>
        <p:spPr bwMode="auto">
          <a:xfrm flipH="1">
            <a:off x="3962400" y="4483100"/>
            <a:ext cx="1600200" cy="1143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439" name="Line 95"/>
          <p:cNvSpPr>
            <a:spLocks noChangeShapeType="1"/>
          </p:cNvSpPr>
          <p:nvPr/>
        </p:nvSpPr>
        <p:spPr bwMode="auto">
          <a:xfrm flipH="1" flipV="1">
            <a:off x="8229600" y="44069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Consistency</a:t>
            </a:r>
          </a:p>
        </p:txBody>
      </p:sp>
      <p:sp>
        <p:nvSpPr>
          <p:cNvPr id="5227" name="Rectangle 107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percentage of time two binaries classified as the same by one AV system are classified the same by other AV systems. </a:t>
            </a:r>
          </a:p>
          <a:p>
            <a:pPr>
              <a:lnSpc>
                <a:spcPct val="90000"/>
              </a:lnSpc>
            </a:pPr>
            <a:r>
              <a:rPr lang="en-US" sz="2400" b="1" i="1" u="sng"/>
              <a:t>AV system labels are inconsistent</a:t>
            </a:r>
            <a:endParaRPr lang="en-US" sz="2800"/>
          </a:p>
        </p:txBody>
      </p:sp>
      <p:graphicFrame>
        <p:nvGraphicFramePr>
          <p:cNvPr id="5225" name="Group 105"/>
          <p:cNvGraphicFramePr>
            <a:graphicFrameLocks noGrp="1"/>
          </p:cNvGraphicFramePr>
          <p:nvPr/>
        </p:nvGraphicFramePr>
        <p:xfrm>
          <a:off x="533400" y="3657600"/>
          <a:ext cx="8077200" cy="2743200"/>
        </p:xfrm>
        <a:graphic>
          <a:graphicData uri="http://schemas.openxmlformats.org/drawingml/2006/table">
            <a:tbl>
              <a:tblPr/>
              <a:tblGrid>
                <a:gridCol w="1600200"/>
                <a:gridCol w="1295400"/>
                <a:gridCol w="1066800"/>
                <a:gridCol w="1371600"/>
                <a:gridCol w="990600"/>
                <a:gridCol w="17526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AV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McAfee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F-Prot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ClamAV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Trend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Symantec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McAfee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F-Prot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ClamAV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Trend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Symantec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1616</Words>
  <Application>Microsoft Macintosh PowerPoint</Application>
  <PresentationFormat>On-screen Show (4:3)</PresentationFormat>
  <Paragraphs>414</Paragraphs>
  <Slides>41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Lecture 06 – Malware (cont)</vt:lpstr>
      <vt:lpstr>Defenses</vt:lpstr>
      <vt:lpstr>Signatures: A Malware Countermeasure</vt:lpstr>
      <vt:lpstr>White/Black Listing</vt:lpstr>
      <vt:lpstr>Heuristic Analysis</vt:lpstr>
      <vt:lpstr>SDBot</vt:lpstr>
      <vt:lpstr>Properties of a good labeling system</vt:lpstr>
      <vt:lpstr>Consistency example</vt:lpstr>
      <vt:lpstr>Consistency</vt:lpstr>
      <vt:lpstr> Completeness</vt:lpstr>
      <vt:lpstr>Concealment</vt:lpstr>
      <vt:lpstr>PowerPoint Presentation</vt:lpstr>
      <vt:lpstr>Polymorphic Propagation </vt:lpstr>
      <vt:lpstr>Arms Race: Polymorphic Code </vt:lpstr>
      <vt:lpstr>Metamorphic Code </vt:lpstr>
      <vt:lpstr>Detecting Metamorphic Viruses? </vt:lpstr>
      <vt:lpstr>Finding Exploits</vt:lpstr>
      <vt:lpstr>Finding Exploits</vt:lpstr>
      <vt:lpstr>Fuzzing Components</vt:lpstr>
      <vt:lpstr>Test Case Generation</vt:lpstr>
      <vt:lpstr>Mutation Fuzzer</vt:lpstr>
      <vt:lpstr>Reverse Engineering</vt:lpstr>
      <vt:lpstr>Why Reverse Engineer?</vt:lpstr>
      <vt:lpstr>Legality</vt:lpstr>
      <vt:lpstr>Two Techniques</vt:lpstr>
      <vt:lpstr>Disassembly</vt:lpstr>
      <vt:lpstr>PowerPoint Presentation</vt:lpstr>
      <vt:lpstr>Difficulties</vt:lpstr>
      <vt:lpstr>Packing</vt:lpstr>
      <vt:lpstr>How about the unidentified?</vt:lpstr>
      <vt:lpstr>Dynamic Analysis</vt:lpstr>
      <vt:lpstr>PowerPoint Presentation</vt:lpstr>
      <vt:lpstr>Debugger Features</vt:lpstr>
      <vt:lpstr>PowerPoint Presentation</vt:lpstr>
      <vt:lpstr>Debugging Benefits</vt:lpstr>
      <vt:lpstr>Difficulties</vt:lpstr>
      <vt:lpstr>Commonality of evasion</vt:lpstr>
      <vt:lpstr>Taxonomy of malware evasion</vt:lpstr>
      <vt:lpstr>Example 1</vt:lpstr>
      <vt:lpstr>Example 2</vt:lpstr>
      <vt:lpstr>Prevalence of evasion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Bailey</dc:creator>
  <cp:lastModifiedBy>Michael</cp:lastModifiedBy>
  <cp:revision>53</cp:revision>
  <cp:lastPrinted>2012-09-18T16:35:50Z</cp:lastPrinted>
  <dcterms:created xsi:type="dcterms:W3CDTF">2012-10-02T17:09:51Z</dcterms:created>
  <dcterms:modified xsi:type="dcterms:W3CDTF">2016-02-24T18:57:32Z</dcterms:modified>
</cp:coreProperties>
</file>