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57" r:id="rId3"/>
    <p:sldId id="258" r:id="rId4"/>
    <p:sldId id="262" r:id="rId5"/>
    <p:sldId id="263" r:id="rId6"/>
    <p:sldId id="264" r:id="rId7"/>
    <p:sldId id="261" r:id="rId8"/>
    <p:sldId id="266" r:id="rId9"/>
    <p:sldId id="267" r:id="rId10"/>
    <p:sldId id="265" r:id="rId11"/>
    <p:sldId id="268" r:id="rId12"/>
    <p:sldId id="269" r:id="rId13"/>
    <p:sldId id="270" r:id="rId14"/>
    <p:sldId id="272" r:id="rId15"/>
    <p:sldId id="273" r:id="rId16"/>
    <p:sldId id="278" r:id="rId17"/>
    <p:sldId id="274" r:id="rId18"/>
    <p:sldId id="275" r:id="rId19"/>
    <p:sldId id="276" r:id="rId20"/>
    <p:sldId id="280" r:id="rId21"/>
    <p:sldId id="281" r:id="rId22"/>
    <p:sldId id="282" r:id="rId23"/>
    <p:sldId id="285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8" autoAdjust="0"/>
  </p:normalViewPr>
  <p:slideViewPr>
    <p:cSldViewPr>
      <p:cViewPr varScale="1">
        <p:scale>
          <a:sx n="97" d="100"/>
          <a:sy n="97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8DF3-2459-4610-AC0D-B3A483003C36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D0AD0-0436-4483-878C-506A18C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remember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Have to enter it before access to the website, and not mistype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attacks:</a:t>
            </a:r>
          </a:p>
          <a:p>
            <a:r>
              <a:rPr lang="en-US" dirty="0" smtClean="0"/>
              <a:t>Detectable, shut off after n attempts,</a:t>
            </a:r>
            <a:r>
              <a:rPr lang="en-US" baseline="0" dirty="0" smtClean="0"/>
              <a:t> longer timeouts each incorrect guess, etc.</a:t>
            </a:r>
          </a:p>
          <a:p>
            <a:r>
              <a:rPr lang="en-US" baseline="0" dirty="0" smtClean="0"/>
              <a:t>Potential denial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r>
              <a:rPr lang="en-US" baseline="0" dirty="0" smtClean="0"/>
              <a:t> should be hashed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</a:t>
            </a:r>
            <a:r>
              <a:rPr lang="en-US" baseline="0" dirty="0" smtClean="0"/>
              <a:t> force attacks, especially over common passwords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Salt</a:t>
            </a:r>
            <a:r>
              <a:rPr lang="en-US" baseline="0" dirty="0" smtClean="0"/>
              <a:t> your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Phone, (other?)</a:t>
            </a:r>
            <a:r>
              <a:rPr lang="en-US" baseline="0" dirty="0" smtClean="0"/>
              <a:t> email, something you know that the server also knows (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friends), security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change,</a:t>
            </a:r>
            <a:r>
              <a:rPr lang="en-US" baseline="0" dirty="0" smtClean="0"/>
              <a:t> can’t get a new iris or fingerprint if yours is compromised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an exact match, have to handle noisy data…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Touch-ID hack:</a:t>
            </a:r>
          </a:p>
          <a:p>
            <a:r>
              <a:rPr lang="en-US" dirty="0" smtClean="0"/>
              <a:t>https://vimeo.com/75324765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Crazy ideas: use brainwaves to authenticate people without them “realizing it”</a:t>
            </a:r>
          </a:p>
          <a:p>
            <a:endParaRPr lang="en-US" dirty="0" smtClean="0"/>
          </a:p>
          <a:p>
            <a:r>
              <a:rPr lang="en-US" dirty="0" smtClean="0"/>
              <a:t>Using phones as single</a:t>
            </a:r>
            <a:r>
              <a:rPr lang="en-US" baseline="0" dirty="0" smtClean="0"/>
              <a:t> modes of authentication; now phone has to be authenticated. Pin? </a:t>
            </a:r>
            <a:r>
              <a:rPr lang="en-US" baseline="0" dirty="0" err="1" smtClean="0"/>
              <a:t>TouchID</a:t>
            </a:r>
            <a:r>
              <a:rPr lang="en-US" baseline="0" dirty="0" smtClean="0"/>
              <a:t>? Face recognition? On body-detection? Most of those broken (why? Pin reuse, predictable, touch id hack, face recognition fooled by picture, on body detection … not yet, but heuristic based (and fallback to pin?))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Interesting things from apple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pin login, store strong encryption key for device in Secure Enclave, and have secure enclave authenticate pin; can enforce lockout etc. brute force now not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B690-92E7-4448-97D6-DA894A22488E}" type="datetimeFigureOut">
              <a:rPr lang="en-US" smtClean="0"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08 </a:t>
            </a:r>
            <a:r>
              <a:rPr lang="en-US" dirty="0" smtClean="0"/>
              <a:t>– </a:t>
            </a:r>
            <a:r>
              <a:rPr lang="en-US" dirty="0"/>
              <a:t>Passwords</a:t>
            </a:r>
            <a:br>
              <a:rPr lang="en-US" dirty="0"/>
            </a:br>
            <a:r>
              <a:rPr lang="en-US" dirty="0"/>
              <a:t>and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smtClean="0"/>
              <a:t>– </a:t>
            </a:r>
            <a:r>
              <a:rPr lang="en-US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6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must be able to authenticate users</a:t>
            </a:r>
          </a:p>
          <a:p>
            <a:pPr lvl="1"/>
            <a:r>
              <a:rPr lang="en-US" dirty="0" smtClean="0"/>
              <a:t>Could store username/password in database</a:t>
            </a:r>
          </a:p>
          <a:p>
            <a:pPr lvl="1"/>
            <a:r>
              <a:rPr lang="en-US" dirty="0" smtClean="0"/>
              <a:t>Better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7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b="1" dirty="0" smtClean="0"/>
              <a:t>H(Password)</a:t>
            </a:r>
          </a:p>
          <a:p>
            <a:pPr lvl="1"/>
            <a:r>
              <a:rPr lang="en-US" dirty="0" smtClean="0"/>
              <a:t>Attacks?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lookup table</a:t>
            </a:r>
            <a:endParaRPr lang="en-US" dirty="0"/>
          </a:p>
          <a:p>
            <a:r>
              <a:rPr lang="en-US" dirty="0" smtClean="0"/>
              <a:t>Attacker(s) can trade-off disk-space vs.</a:t>
            </a:r>
            <a:br>
              <a:rPr lang="en-US" dirty="0" smtClean="0"/>
            </a:br>
            <a:r>
              <a:rPr lang="en-US" dirty="0" smtClean="0"/>
              <a:t>CPU time</a:t>
            </a:r>
          </a:p>
          <a:p>
            <a:pPr lvl="1"/>
            <a:r>
              <a:rPr lang="en-US" sz="2400" dirty="0"/>
              <a:t>Recovered </a:t>
            </a:r>
            <a:r>
              <a:rPr lang="en-US" sz="2400" b="1" dirty="0"/>
              <a:t>90% </a:t>
            </a:r>
            <a:r>
              <a:rPr lang="en-US" sz="2400" dirty="0"/>
              <a:t>of</a:t>
            </a:r>
            <a:r>
              <a:rPr lang="en-US" sz="2400" b="1" dirty="0"/>
              <a:t> 6.5M </a:t>
            </a:r>
            <a:r>
              <a:rPr lang="en-US" sz="2400" dirty="0"/>
              <a:t>LinkedIn passwords in </a:t>
            </a:r>
            <a:r>
              <a:rPr lang="en-US" sz="2400" b="1" dirty="0"/>
              <a:t>6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47" y="3905250"/>
            <a:ext cx="6667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 salted hashes</a:t>
            </a:r>
          </a:p>
          <a:p>
            <a:pPr lvl="1"/>
            <a:r>
              <a:rPr lang="en-US" dirty="0" smtClean="0"/>
              <a:t>Store </a:t>
            </a:r>
            <a:r>
              <a:rPr lang="en-US" b="1" dirty="0" smtClean="0"/>
              <a:t>H(Password + user-specific salt)</a:t>
            </a:r>
          </a:p>
          <a:p>
            <a:r>
              <a:rPr lang="en-US" dirty="0" smtClean="0"/>
              <a:t>Better: slow hash functions</a:t>
            </a:r>
          </a:p>
          <a:p>
            <a:pPr lvl="1"/>
            <a:r>
              <a:rPr lang="en-US" dirty="0" err="1" smtClean="0"/>
              <a:t>Bcrypt</a:t>
            </a:r>
            <a:endParaRPr lang="en-US" dirty="0" smtClean="0"/>
          </a:p>
          <a:p>
            <a:pPr lvl="2"/>
            <a:r>
              <a:rPr lang="en-US" dirty="0" smtClean="0"/>
              <a:t>Based off expensive key-setup of Blowfish</a:t>
            </a:r>
          </a:p>
          <a:p>
            <a:pPr lvl="1"/>
            <a:r>
              <a:rPr lang="en-US" dirty="0" err="1" smtClean="0"/>
              <a:t>Scrypt</a:t>
            </a:r>
            <a:endParaRPr lang="en-US" dirty="0" smtClean="0"/>
          </a:p>
          <a:p>
            <a:pPr lvl="2"/>
            <a:r>
              <a:rPr lang="en-US" dirty="0" smtClean="0"/>
              <a:t>Requires large amounts of memory</a:t>
            </a:r>
          </a:p>
          <a:p>
            <a:pPr lvl="3"/>
            <a:r>
              <a:rPr lang="en-US" dirty="0" smtClean="0"/>
              <a:t>Though can be traded off for CPU time</a:t>
            </a:r>
          </a:p>
          <a:p>
            <a:pPr lvl="2"/>
            <a:r>
              <a:rPr lang="en-US" dirty="0" smtClean="0"/>
              <a:t>Cryptocurrencies have spurred ASIC implementations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users forget passwords</a:t>
            </a:r>
          </a:p>
          <a:p>
            <a:pPr lvl="1"/>
            <a:r>
              <a:rPr lang="en-US" dirty="0" smtClean="0"/>
              <a:t>Or are locked out!</a:t>
            </a:r>
          </a:p>
          <a:p>
            <a:r>
              <a:rPr lang="en-US" dirty="0" smtClean="0"/>
              <a:t>Reset vs. Recovery</a:t>
            </a:r>
          </a:p>
          <a:p>
            <a:r>
              <a:rPr lang="en-US" dirty="0" smtClean="0"/>
              <a:t>Have to authenticate – but 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8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 gone wrong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15522"/>
            <a:ext cx="3621759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0192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00600"/>
            <a:ext cx="10668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02447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20921"/>
            <a:ext cx="2819400" cy="2002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292334"/>
            <a:ext cx="394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 Honan</a:t>
            </a:r>
            <a:br>
              <a:rPr lang="en-US" sz="1600" dirty="0" smtClean="0"/>
            </a:br>
            <a:r>
              <a:rPr lang="en-US" sz="1200" i="1" dirty="0" smtClean="0"/>
              <a:t>Photo: Ariel </a:t>
            </a:r>
            <a:r>
              <a:rPr lang="en-US" sz="1200" i="1" dirty="0" err="1" smtClean="0"/>
              <a:t>Zambelich</a:t>
            </a:r>
            <a:r>
              <a:rPr lang="en-US" sz="1200" i="1" dirty="0" smtClean="0"/>
              <a:t>/Wired. Illustration: Ross Patton/Wired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82524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58000" y="37851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80145" y="4358640"/>
            <a:ext cx="0" cy="409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passwords</a:t>
            </a:r>
          </a:p>
          <a:p>
            <a:pPr lvl="1"/>
            <a:r>
              <a:rPr lang="en-US" dirty="0" smtClean="0"/>
              <a:t>Generally encrypted under master password</a:t>
            </a:r>
          </a:p>
          <a:p>
            <a:r>
              <a:rPr lang="en-US" dirty="0"/>
              <a:t>Generate </a:t>
            </a:r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Allows easier unique passwords per 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98" y="4625201"/>
            <a:ext cx="1981013" cy="1318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99" y="4625201"/>
            <a:ext cx="1318399" cy="131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74800"/>
            <a:ext cx="1219199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password</a:t>
            </a:r>
          </a:p>
          <a:p>
            <a:pPr lvl="1"/>
            <a:r>
              <a:rPr lang="en-US" dirty="0" smtClean="0"/>
              <a:t>Hopefully over encrypted channel (TLS/SSH)</a:t>
            </a:r>
          </a:p>
          <a:p>
            <a:r>
              <a:rPr lang="en-US" dirty="0" smtClean="0"/>
              <a:t>Challenge-based authentication</a:t>
            </a:r>
          </a:p>
          <a:p>
            <a:pPr lvl="1"/>
            <a:r>
              <a:rPr lang="en-US" dirty="0" smtClean="0"/>
              <a:t>Server sends challenge (nonce)</a:t>
            </a:r>
          </a:p>
          <a:p>
            <a:pPr lvl="1"/>
            <a:r>
              <a:rPr lang="en-US" dirty="0" smtClean="0"/>
              <a:t>User sends response (H(password, nonce))</a:t>
            </a:r>
          </a:p>
          <a:p>
            <a:r>
              <a:rPr lang="en-US" dirty="0" smtClean="0"/>
              <a:t>Kerberos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19599"/>
            <a:ext cx="3106654" cy="24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you know, something you have, something you 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7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(hardware) token</a:t>
            </a:r>
          </a:p>
          <a:p>
            <a:pPr lvl="1"/>
            <a:r>
              <a:rPr lang="en-US" dirty="0" smtClean="0"/>
              <a:t>RSA token</a:t>
            </a:r>
          </a:p>
          <a:p>
            <a:pPr lvl="1"/>
            <a:r>
              <a:rPr lang="en-US" dirty="0" err="1" smtClean="0"/>
              <a:t>Yubikey</a:t>
            </a:r>
            <a:endParaRPr lang="en-US" dirty="0" smtClean="0"/>
          </a:p>
          <a:p>
            <a:pPr lvl="1"/>
            <a:r>
              <a:rPr lang="en-US" dirty="0" smtClean="0"/>
              <a:t>Smartphone?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Common Protocols</a:t>
            </a:r>
          </a:p>
          <a:p>
            <a:pPr lvl="1"/>
            <a:r>
              <a:rPr lang="en-US" dirty="0"/>
              <a:t>HOTP</a:t>
            </a:r>
            <a:r>
              <a:rPr lang="en-US" dirty="0" smtClean="0"/>
              <a:t>: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HMAC(K,C) &amp; 0x7FFFFFFF) mod 10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pPr lvl="1"/>
            <a:r>
              <a:rPr lang="en-US" dirty="0" smtClean="0"/>
              <a:t>TOTP: HOTP, 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(now - T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61" y="1876913"/>
            <a:ext cx="1752600" cy="967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19" y="2984243"/>
            <a:ext cx="1678800" cy="1116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95" y="3059470"/>
            <a:ext cx="874705" cy="874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32" y="3069055"/>
            <a:ext cx="809944" cy="809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1" y="1968897"/>
            <a:ext cx="783465" cy="7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714419" cy="5184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1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Hopefully unique to you</a:t>
            </a:r>
          </a:p>
          <a:p>
            <a:pPr lvl="1"/>
            <a:r>
              <a:rPr lang="en-US" dirty="0" smtClean="0"/>
              <a:t>Disadvantages?</a:t>
            </a:r>
          </a:p>
          <a:p>
            <a:pPr lvl="1"/>
            <a:r>
              <a:rPr lang="en-US" dirty="0" smtClean="0"/>
              <a:t>Challenges?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6" y="4267200"/>
            <a:ext cx="1447800" cy="2148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2380953" cy="21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17848"/>
            <a:ext cx="2743205" cy="2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strength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2" b="1614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62764"/>
            <a:ext cx="3992289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</a:t>
            </a:r>
            <a:r>
              <a:rPr lang="en-US" i="1" dirty="0" smtClean="0"/>
              <a:t>can</a:t>
            </a:r>
            <a:r>
              <a:rPr lang="en-US" dirty="0" smtClean="0"/>
              <a:t> memorize</a:t>
            </a:r>
            <a:br>
              <a:rPr lang="en-US" dirty="0" smtClean="0"/>
            </a:br>
            <a:r>
              <a:rPr lang="en-US" dirty="0" smtClean="0"/>
              <a:t>long 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14600"/>
            <a:ext cx="5142497" cy="16092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953000"/>
            <a:ext cx="525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689100"/>
            <a:ext cx="5689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authentication?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3276600" cy="50016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31627"/>
            <a:ext cx="1866900" cy="298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16" y="2438400"/>
            <a:ext cx="2654962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6" y="2438400"/>
            <a:ext cx="16764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– Usability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98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5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user</a:t>
            </a:r>
          </a:p>
          <a:p>
            <a:pPr lvl="1"/>
            <a:r>
              <a:rPr lang="en-US" dirty="0" smtClean="0"/>
              <a:t>Key loggers (hardware, malware, shoulder surfing)</a:t>
            </a:r>
          </a:p>
          <a:p>
            <a:pPr lvl="1"/>
            <a:r>
              <a:rPr lang="en-US" dirty="0" smtClean="0"/>
              <a:t>Phishing attacks</a:t>
            </a:r>
          </a:p>
          <a:p>
            <a:pPr lvl="1"/>
            <a:r>
              <a:rPr lang="en-US" dirty="0" smtClean="0"/>
              <a:t>Network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6750"/>
            <a:ext cx="261937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71937"/>
            <a:ext cx="4648200" cy="23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website</a:t>
            </a:r>
          </a:p>
          <a:p>
            <a:pPr lvl="1"/>
            <a:r>
              <a:rPr lang="en-US" dirty="0" smtClean="0"/>
              <a:t>Malware on website</a:t>
            </a:r>
          </a:p>
          <a:p>
            <a:pPr lvl="1"/>
            <a:r>
              <a:rPr lang="en-US" dirty="0" smtClean="0"/>
              <a:t>Database dump (SQL Injection, shell injection)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5029200" cy="29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b="1" dirty="0" smtClean="0"/>
              <a:t>other</a:t>
            </a:r>
            <a:r>
              <a:rPr lang="en-US" dirty="0" smtClean="0"/>
              <a:t> websites</a:t>
            </a:r>
          </a:p>
          <a:p>
            <a:pPr lvl="1"/>
            <a:r>
              <a:rPr lang="en-US" dirty="0" smtClean="0"/>
              <a:t>Password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6349207" cy="3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495800" cy="51421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guessing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3" b="47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5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guessing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28960"/>
              </p:ext>
            </p:extLst>
          </p:nvPr>
        </p:nvGraphicFramePr>
        <p:xfrm>
          <a:off x="3276600" y="1600200"/>
          <a:ext cx="23622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PIN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Frequency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10.713%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6.016%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1.881%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1212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1.197%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7777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0.745%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4444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0.526%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2222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6969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0.512%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9999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0.451%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3333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0.419%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5555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6666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1122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0.366%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1313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0.304%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8888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0.303%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4321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0.290%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7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669</Words>
  <Application>Microsoft Macintosh PowerPoint</Application>
  <PresentationFormat>On-screen Show (4:3)</PresentationFormat>
  <Paragraphs>172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08 – Passwords and Authentication</vt:lpstr>
      <vt:lpstr>Passwords</vt:lpstr>
      <vt:lpstr>Passwords – Usability</vt:lpstr>
      <vt:lpstr>Attacks – Stealing passwords</vt:lpstr>
      <vt:lpstr>Attacks – Stealing passwords</vt:lpstr>
      <vt:lpstr>Attacks – Stealing passwords</vt:lpstr>
      <vt:lpstr>Attacks – Stealing passwords</vt:lpstr>
      <vt:lpstr>Attacks – Password guessing</vt:lpstr>
      <vt:lpstr>Attacks – Password guessing</vt:lpstr>
      <vt:lpstr>Attacks – Password Databases</vt:lpstr>
      <vt:lpstr>Password Hashing</vt:lpstr>
      <vt:lpstr>Rainbow tables</vt:lpstr>
      <vt:lpstr>Rainbow table defense</vt:lpstr>
      <vt:lpstr>Password Recovery</vt:lpstr>
      <vt:lpstr>Password recovery gone wrong</vt:lpstr>
      <vt:lpstr>Password Managers</vt:lpstr>
      <vt:lpstr>Network authentication</vt:lpstr>
      <vt:lpstr>Multi-factor authentication</vt:lpstr>
      <vt:lpstr>Something you have</vt:lpstr>
      <vt:lpstr>Something you are</vt:lpstr>
      <vt:lpstr>Password strength</vt:lpstr>
      <vt:lpstr>Users can memorize long passwords</vt:lpstr>
      <vt:lpstr>PowerPoint Presentation</vt:lpstr>
      <vt:lpstr>Future of authentication?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 and Authentication</dc:title>
  <dc:creator>Eric</dc:creator>
  <cp:lastModifiedBy>Michael</cp:lastModifiedBy>
  <cp:revision>65</cp:revision>
  <dcterms:created xsi:type="dcterms:W3CDTF">2015-03-30T02:38:51Z</dcterms:created>
  <dcterms:modified xsi:type="dcterms:W3CDTF">2016-02-24T18:56:30Z</dcterms:modified>
</cp:coreProperties>
</file>