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393" r:id="rId2"/>
    <p:sldId id="352" r:id="rId3"/>
    <p:sldId id="350" r:id="rId4"/>
    <p:sldId id="351" r:id="rId5"/>
    <p:sldId id="340" r:id="rId6"/>
    <p:sldId id="341" r:id="rId7"/>
    <p:sldId id="342" r:id="rId8"/>
    <p:sldId id="354" r:id="rId9"/>
    <p:sldId id="355" r:id="rId10"/>
    <p:sldId id="356" r:id="rId11"/>
    <p:sldId id="358" r:id="rId12"/>
    <p:sldId id="357" r:id="rId13"/>
    <p:sldId id="343" r:id="rId14"/>
    <p:sldId id="370" r:id="rId15"/>
    <p:sldId id="369" r:id="rId16"/>
    <p:sldId id="363" r:id="rId17"/>
    <p:sldId id="364" r:id="rId18"/>
    <p:sldId id="368" r:id="rId19"/>
    <p:sldId id="367" r:id="rId20"/>
    <p:sldId id="371" r:id="rId21"/>
    <p:sldId id="372" r:id="rId22"/>
    <p:sldId id="373" r:id="rId23"/>
    <p:sldId id="374" r:id="rId24"/>
    <p:sldId id="375" r:id="rId25"/>
    <p:sldId id="361" r:id="rId26"/>
    <p:sldId id="344" r:id="rId27"/>
    <p:sldId id="337" r:id="rId28"/>
    <p:sldId id="338" r:id="rId29"/>
    <p:sldId id="327" r:id="rId30"/>
    <p:sldId id="331" r:id="rId31"/>
    <p:sldId id="332" r:id="rId32"/>
    <p:sldId id="333" r:id="rId33"/>
    <p:sldId id="334" r:id="rId34"/>
    <p:sldId id="378" r:id="rId35"/>
    <p:sldId id="381" r:id="rId36"/>
    <p:sldId id="380" r:id="rId37"/>
    <p:sldId id="383" r:id="rId38"/>
    <p:sldId id="386" r:id="rId39"/>
    <p:sldId id="385" r:id="rId40"/>
    <p:sldId id="387" r:id="rId41"/>
    <p:sldId id="388" r:id="rId42"/>
    <p:sldId id="389" r:id="rId43"/>
    <p:sldId id="379" r:id="rId44"/>
    <p:sldId id="391" r:id="rId45"/>
    <p:sldId id="390" r:id="rId46"/>
    <p:sldId id="294" r:id="rId47"/>
    <p:sldId id="362" r:id="rId48"/>
    <p:sldId id="320" r:id="rId49"/>
    <p:sldId id="321" r:id="rId50"/>
    <p:sldId id="27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8" autoAdjust="0"/>
    <p:restoredTop sz="47671" autoAdjust="0"/>
  </p:normalViewPr>
  <p:slideViewPr>
    <p:cSldViewPr>
      <p:cViewPr>
        <p:scale>
          <a:sx n="75" d="100"/>
          <a:sy n="75" d="100"/>
        </p:scale>
        <p:origin x="208" y="-56"/>
      </p:cViewPr>
      <p:guideLst>
        <p:guide orient="horz" pos="216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Buffer overflow. We moved away from networking specific threats and start talking about threats in application programs. Certainly we have exposure to bugs in application programs before. Things like XSS only works when there are bugs in the application program in which data are treated like code.  We are talking about a particular class of vulnerability or errors that you can make in coding the program calls buffer overflow. Basically the idea is that there is no bounds checking on a program, essentially you are copying data beyond the end of an array, and that allows you to do a variety of different things, including writing your own code, which changes the behavior of the program that has the bug in it. We are trying to do something like this because those local variables as well as control flow information of the programming including the return address of function are all stored on the stack. What we are doing is essentially overflowing some buffer and using that lack of bound checking to write things to the stack. We talked about an example last time where we wrote arbitrary things which had the impact of actually a crash, because the important information that we overwrite on the stack included where we are going to return back to after the function call ends, the return address of the caller. At the very last part of the lecture we talked about ‘hey, we can actually do better than that’.   You do not have to crash, we can actually in a targeted fashion overwrite the return address to point to something that we wanted to point to that could be as we talk about today some function somewhere in memory or could be as we talked about last time some code that we want to execute ourselves. The goal here is to over write specifically the return address so that it jumps to some payload that we care about, often time this payload is the code, the actual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for a program that we want to execute. Ok. What we sorted left at the end of last time was the notion of shell code, right? We talked about the need to, ‘there has to be some vulnerability that </a:t>
            </a:r>
            <a:r>
              <a:rPr lang="en-US" sz="1200" kern="1200" dirty="0" err="1" smtClean="0">
                <a:solidFill>
                  <a:schemeClr val="tx1"/>
                </a:solidFill>
                <a:effectLst/>
                <a:latin typeface="+mn-lt"/>
                <a:ea typeface="+mn-ea"/>
                <a:cs typeface="+mn-cs"/>
              </a:rPr>
              <a:t>exisits</a:t>
            </a:r>
            <a:r>
              <a:rPr lang="en-US" sz="1200" kern="1200" dirty="0" smtClean="0">
                <a:solidFill>
                  <a:schemeClr val="tx1"/>
                </a:solidFill>
                <a:effectLst/>
                <a:latin typeface="+mn-lt"/>
                <a:ea typeface="+mn-ea"/>
                <a:cs typeface="+mn-cs"/>
              </a:rPr>
              <a:t>’, we also poke little bit about the notion of unless you are going to rewrite the binary you need to have some external way of exploiting it. We talked a little bit about what that might look like, for example, taking an input from </a:t>
            </a:r>
            <a:r>
              <a:rPr lang="en-US" sz="1200" kern="1200" dirty="0" err="1" smtClean="0">
                <a:solidFill>
                  <a:schemeClr val="tx1"/>
                </a:solidFill>
                <a:effectLst/>
                <a:latin typeface="+mn-lt"/>
                <a:ea typeface="+mn-ea"/>
                <a:cs typeface="+mn-cs"/>
              </a:rPr>
              <a:t>stdin</a:t>
            </a:r>
            <a:r>
              <a:rPr lang="en-US" sz="1200" kern="1200" dirty="0" smtClean="0">
                <a:solidFill>
                  <a:schemeClr val="tx1"/>
                </a:solidFill>
                <a:effectLst/>
                <a:latin typeface="+mn-lt"/>
                <a:ea typeface="+mn-ea"/>
                <a:cs typeface="+mn-cs"/>
              </a:rPr>
              <a:t> as a </a:t>
            </a:r>
            <a:r>
              <a:rPr lang="en-US" sz="1200" kern="1200" dirty="0" err="1" smtClean="0">
                <a:solidFill>
                  <a:schemeClr val="tx1"/>
                </a:solidFill>
                <a:effectLst/>
                <a:latin typeface="+mn-lt"/>
                <a:ea typeface="+mn-ea"/>
                <a:cs typeface="+mn-cs"/>
              </a:rPr>
              <a:t>possiblity</a:t>
            </a:r>
            <a:r>
              <a:rPr lang="en-US" sz="1200" kern="1200" dirty="0" smtClean="0">
                <a:solidFill>
                  <a:schemeClr val="tx1"/>
                </a:solidFill>
                <a:effectLst/>
                <a:latin typeface="+mn-lt"/>
                <a:ea typeface="+mn-ea"/>
                <a:cs typeface="+mn-cs"/>
              </a:rPr>
              <a:t>, also reading over the file, network, all kinds of things.</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1478959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basically what’s happening here is we are taking a look at putting into the template that we talked about here for exec, some of the values that we had.  Again, what we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do is set a </a:t>
            </a:r>
            <a:r>
              <a:rPr lang="en-US" sz="1200" kern="1200" dirty="0" err="1" smtClean="0">
                <a:solidFill>
                  <a:schemeClr val="tx1"/>
                </a:solidFill>
                <a:effectLst/>
                <a:latin typeface="+mn-lt"/>
                <a:ea typeface="+mn-ea"/>
                <a:cs typeface="+mn-cs"/>
              </a:rPr>
              <a:t>varity</a:t>
            </a:r>
            <a:r>
              <a:rPr lang="en-US" sz="1200" kern="1200" dirty="0" smtClean="0">
                <a:solidFill>
                  <a:schemeClr val="tx1"/>
                </a:solidFill>
                <a:effectLst/>
                <a:latin typeface="+mn-lt"/>
                <a:ea typeface="+mn-ea"/>
                <a:cs typeface="+mn-cs"/>
              </a:rPr>
              <a:t> of these different registers, to be the address location of these strings for example, here and the arguments that we want to send off to the individual programs. That’s really what is happening on the previous page. What we do not know about is are this particular addresses, or these literal strings where those existed</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10</a:t>
            </a:fld>
            <a:endParaRPr lang="en-US"/>
          </a:p>
        </p:txBody>
      </p:sp>
    </p:spTree>
    <p:extLst>
      <p:ext uri="{BB962C8B-B14F-4D97-AF65-F5344CB8AC3E}">
        <p14:creationId xmlns:p14="http://schemas.microsoft.com/office/powerpoint/2010/main" val="2169870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is this going to look. We are going to essentially combine inline that exec code that we are talking about before with the call to an exec code.  Again we still have that problem that we talked about in a couple of slides of figuring out where those particular strings are at memory. Loading them into the various registers so that we can actually go ahead and run this call.</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11</a:t>
            </a:fld>
            <a:endParaRPr lang="en-US"/>
          </a:p>
        </p:txBody>
      </p:sp>
    </p:spTree>
    <p:extLst>
      <p:ext uri="{BB962C8B-B14F-4D97-AF65-F5344CB8AC3E}">
        <p14:creationId xmlns:p14="http://schemas.microsoft.com/office/powerpoint/2010/main" val="29936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thing I mentioned earlier is of course when we were talking about executing individual payloads, you are not going to move a string that has the word </a:t>
            </a:r>
            <a:r>
              <a:rPr lang="en-US" sz="1200" kern="1200" dirty="0" err="1" smtClean="0">
                <a:solidFill>
                  <a:schemeClr val="tx1"/>
                </a:solidFill>
                <a:effectLst/>
                <a:latin typeface="+mn-lt"/>
                <a:ea typeface="+mn-ea"/>
                <a:cs typeface="+mn-cs"/>
              </a:rPr>
              <a:t>mov</a:t>
            </a:r>
            <a:r>
              <a:rPr lang="en-US" sz="1200" kern="1200" dirty="0" smtClean="0">
                <a:solidFill>
                  <a:schemeClr val="tx1"/>
                </a:solidFill>
                <a:effectLst/>
                <a:latin typeface="+mn-lt"/>
                <a:ea typeface="+mn-ea"/>
                <a:cs typeface="+mn-cs"/>
              </a:rPr>
              <a:t> in them with the register name when you are actually executing the code as part of the payload. You need to translate this snippet of code, this merged snippet of code that has the exec inline along with the call that you want to made with the shell.</a:t>
            </a:r>
          </a:p>
          <a:p>
            <a:r>
              <a:rPr lang="en-US" sz="1200" kern="1200" dirty="0" smtClean="0">
                <a:solidFill>
                  <a:schemeClr val="tx1"/>
                </a:solidFill>
                <a:effectLst/>
                <a:latin typeface="+mn-lt"/>
                <a:ea typeface="+mn-ea"/>
                <a:cs typeface="+mn-cs"/>
              </a:rPr>
              <a:t>You actually have to translate this into op code. You can go and read the intel manual, which will tell you based on the architecture that you have, what the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are for the various form of move or load effective address or any of the assembly code that you see here. That’s what those payloads were that you have seen before. This is actually the code that is going to be executed and that has to be in this sort of binary/hexadecimal representation, and each </a:t>
            </a:r>
            <a:r>
              <a:rPr lang="en-US" sz="1200" kern="1200" dirty="0" err="1" smtClean="0">
                <a:solidFill>
                  <a:schemeClr val="tx1"/>
                </a:solidFill>
                <a:effectLst/>
                <a:latin typeface="+mn-lt"/>
                <a:ea typeface="+mn-ea"/>
                <a:cs typeface="+mn-cs"/>
              </a:rPr>
              <a:t>corresponse</a:t>
            </a:r>
            <a:r>
              <a:rPr lang="en-US" sz="1200" kern="1200" dirty="0" smtClean="0">
                <a:solidFill>
                  <a:schemeClr val="tx1"/>
                </a:solidFill>
                <a:effectLst/>
                <a:latin typeface="+mn-lt"/>
                <a:ea typeface="+mn-ea"/>
                <a:cs typeface="+mn-cs"/>
              </a:rPr>
              <a:t> to in some cases you have single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or two bytes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some of these things happen to be parameterization of some of these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as well. For example, this is the </a:t>
            </a:r>
            <a:r>
              <a:rPr lang="en-US" sz="1200" kern="1200" dirty="0" err="1" smtClean="0">
                <a:solidFill>
                  <a:schemeClr val="tx1"/>
                </a:solidFill>
                <a:effectLst/>
                <a:latin typeface="+mn-lt"/>
                <a:ea typeface="+mn-ea"/>
                <a:cs typeface="+mn-cs"/>
              </a:rPr>
              <a:t>mov</a:t>
            </a:r>
            <a:r>
              <a:rPr lang="en-US" sz="1200" kern="1200" dirty="0" smtClean="0">
                <a:solidFill>
                  <a:schemeClr val="tx1"/>
                </a:solidFill>
                <a:effectLst/>
                <a:latin typeface="+mn-lt"/>
                <a:ea typeface="+mn-ea"/>
                <a:cs typeface="+mn-cs"/>
              </a:rPr>
              <a:t>, and when you have the </a:t>
            </a:r>
            <a:r>
              <a:rPr lang="en-US" sz="1200" kern="1200" dirty="0" err="1" smtClean="0">
                <a:solidFill>
                  <a:schemeClr val="tx1"/>
                </a:solidFill>
                <a:effectLst/>
                <a:latin typeface="+mn-lt"/>
                <a:ea typeface="+mn-ea"/>
                <a:cs typeface="+mn-cs"/>
              </a:rPr>
              <a:t>mov</a:t>
            </a:r>
            <a:r>
              <a:rPr lang="en-US" sz="1200" kern="1200" dirty="0" smtClean="0">
                <a:solidFill>
                  <a:schemeClr val="tx1"/>
                </a:solidFill>
                <a:effectLst/>
                <a:latin typeface="+mn-lt"/>
                <a:ea typeface="+mn-ea"/>
                <a:cs typeface="+mn-cs"/>
              </a:rPr>
              <a:t> with address embedded in this part of the move. Again there is a manual that describe each of these operations, and how you translate from this to this, which is the sequence of bytes that you want to put on the stack. This is what code looks like in code pages and memory. We have an instruction pointer that points at some code that has been compiled, it does not look like there is no </a:t>
            </a:r>
            <a:r>
              <a:rPr lang="en-US" sz="1200" kern="1200" dirty="0" err="1" smtClean="0">
                <a:solidFill>
                  <a:schemeClr val="tx1"/>
                </a:solidFill>
                <a:effectLst/>
                <a:latin typeface="+mn-lt"/>
                <a:ea typeface="+mn-ea"/>
                <a:cs typeface="+mn-cs"/>
              </a:rPr>
              <a:t>mov</a:t>
            </a:r>
            <a:r>
              <a:rPr lang="en-US" sz="1200" kern="1200" dirty="0" smtClean="0">
                <a:solidFill>
                  <a:schemeClr val="tx1"/>
                </a:solidFill>
                <a:effectLst/>
                <a:latin typeface="+mn-lt"/>
                <a:ea typeface="+mn-ea"/>
                <a:cs typeface="+mn-cs"/>
              </a:rPr>
              <a:t> anywhere there just these sequence of bytes, and those sequence of bytes represent various set of instructions.  So the additional step here is that you are throwing this actual code onto the stack.  Remember that in simple cases, we are returning back to some element on the stack to execute this code.</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12</a:t>
            </a:fld>
            <a:endParaRPr lang="en-US"/>
          </a:p>
        </p:txBody>
      </p:sp>
    </p:spTree>
    <p:extLst>
      <p:ext uri="{BB962C8B-B14F-4D97-AF65-F5344CB8AC3E}">
        <p14:creationId xmlns:p14="http://schemas.microsoft.com/office/powerpoint/2010/main" val="195691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bytes in the machine</a:t>
            </a:r>
            <a:r>
              <a:rPr lang="en-US" baseline="0" dirty="0" smtClean="0"/>
              <a:t> code, while normally valid instructions, will cause problems during an actual attack. For example, </a:t>
            </a:r>
            <a:r>
              <a:rPr lang="en-US" baseline="0" dirty="0" err="1" smtClean="0"/>
              <a:t>strcpy</a:t>
            </a:r>
            <a:r>
              <a:rPr lang="en-US" baseline="0" dirty="0" smtClean="0"/>
              <a:t> will stop copying your payload at the first null character. The workarounds for this are usually to replace instructions with functionally equivalent ones that don’t have forbidden characters</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Alright, couple of things we sort of ignored. One thing it is interesting to note is that there are certain class of forbidden characters that you cant have in your shell code. So if you go back and write this code and you translate this code in </a:t>
            </a:r>
            <a:r>
              <a:rPr lang="en-US" sz="1200" kern="1200" dirty="0" err="1" smtClean="0">
                <a:solidFill>
                  <a:schemeClr val="tx1"/>
                </a:solidFill>
                <a:effectLst/>
                <a:latin typeface="+mn-lt"/>
                <a:ea typeface="+mn-ea"/>
                <a:cs typeface="+mn-cs"/>
              </a:rPr>
              <a:t>opcodes</a:t>
            </a:r>
            <a:r>
              <a:rPr lang="en-US" sz="1200" kern="1200" dirty="0" smtClean="0">
                <a:solidFill>
                  <a:schemeClr val="tx1"/>
                </a:solidFill>
                <a:effectLst/>
                <a:latin typeface="+mn-lt"/>
                <a:ea typeface="+mn-ea"/>
                <a:cs typeface="+mn-cs"/>
              </a:rPr>
              <a:t> in byte representation, one thing that you need to cognoscente of is that in the translation and creation of that code you can’t accidently put something that looks like a null character inside that code. Why not? That’s the end of the strings. Remember that when we talked about buffer overflow, we talked about using string copy, to copy our payload into an array someplace. We said the big problem is string copy does not take this fix value, it read until the string is null-terminated. So before we get to executing this code, when we are doing this string copy to write things back on the stack, if you got a NULL character in it string copy is going to stop at some point. Ok, wherever the first occurrence of that null character is.  So you have to be careful. Again, this is the mismatch between the part where the data is being treated like a string and the stuff that is being treated like code. Remember that you have got this byte codes, and you just need to remember to make sure that none of that the byte codes that you translated to are actually the null characters. Here is the solution that’s kind of the intuition that we had with the silliness that was going on in cross site forgery stuff, we try to find equivalent operations that don’t result in null characters being created. You occasionally have to go in round about ways in doing the thing you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do just to avoid the output that includes a null character in the byte code. There is a common set of ways to do that.</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13</a:t>
            </a:fld>
            <a:endParaRPr lang="en-US"/>
          </a:p>
        </p:txBody>
      </p:sp>
    </p:spTree>
    <p:extLst>
      <p:ext uri="{BB962C8B-B14F-4D97-AF65-F5344CB8AC3E}">
        <p14:creationId xmlns:p14="http://schemas.microsoft.com/office/powerpoint/2010/main" val="121747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it stands right</a:t>
            </a:r>
            <a:r>
              <a:rPr lang="en-US" baseline="0" dirty="0" smtClean="0"/>
              <a:t> now, we’d have to line up our payload’s return address guess (ret guess) with what the stack is actually </a:t>
            </a:r>
            <a:r>
              <a:rPr lang="en-US" baseline="0" dirty="0" smtClean="0"/>
              <a:t>going to use for the return address.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other thing that we sort of ignored in the examples was some of these hard to address addresses. In particular, the address of the string as well as the return address. So one thing that we could do is sort of to give ourselves a better chance of guessing these addresses.  You don’t know what else the function has done, so you don’t know what other things the function has put onto the stack.  For example, you don’t know the type or length of the variables that are on the stack.  Therefore, when you are thinking about putting precisely this address that you cared about in the one location where the return address is, you don’t really know where that is.  Another way to think of this is, how do you know where to put your return address? It’s based on all kinds of things that you need to know about the function, including the number and length of the variables.  On this specific example here we have the code and we knew exactly what is happening.  At the time that you create the exploit you might not know those things.  So if you have the code you can figure it out, and in some of the example that you will get for the MP coming up, 4.2, we give you the code. You have access to this.  You can actually mathematically figure out the answer.  In the real world situation you won’t have the code, so you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have to do some guessing. One way we can solve this guessing game is to include a bunch of additional guesses. Ok? additional copies of that return guesses  Basically you can splay a bunch of guesses on top of the stack in the hope that one of these over writes the return address location that was placed on the stack by the calling function. So you sort of aggressively placing the return address in places where you hope the return is looking for in order to jump back to the original </a:t>
            </a:r>
            <a:r>
              <a:rPr lang="en-US" sz="1200" kern="1200" dirty="0" err="1" smtClean="0">
                <a:solidFill>
                  <a:schemeClr val="tx1"/>
                </a:solidFill>
                <a:effectLst/>
                <a:latin typeface="+mn-lt"/>
                <a:ea typeface="+mn-ea"/>
                <a:cs typeface="+mn-cs"/>
              </a:rPr>
              <a:t>callee</a:t>
            </a:r>
            <a:r>
              <a:rPr lang="en-US" sz="1200" kern="1200" dirty="0" smtClean="0">
                <a:solidFill>
                  <a:schemeClr val="tx1"/>
                </a:solidFill>
                <a:effectLst/>
                <a:latin typeface="+mn-lt"/>
                <a:ea typeface="+mn-ea"/>
                <a:cs typeface="+mn-cs"/>
              </a:rPr>
              <a:t> code.  So one of the thing that we can do here as well.  So there are two different things that are going on here: one which is to create multiple copies of this return guess such that (we are hoping that) at least one of these overwrite the return address location that was placed on the stack by the calling function, the other thing we need to do is we need to make sure that this guess and the other address thing that we do not know is where the code is that we control. We do not necessarily know one thing where the return address is. We do not necessarily know where the exact start of our code is as well, on the stack. So the deal with both of those ambiguity is what we often do is </a:t>
            </a:r>
            <a:r>
              <a:rPr lang="en-US" sz="1200" kern="1200" dirty="0" err="1" smtClean="0">
                <a:solidFill>
                  <a:schemeClr val="tx1"/>
                </a:solidFill>
                <a:effectLst/>
                <a:latin typeface="+mn-lt"/>
                <a:ea typeface="+mn-ea"/>
                <a:cs typeface="+mn-cs"/>
              </a:rPr>
              <a:t>noops</a:t>
            </a:r>
            <a:r>
              <a:rPr lang="en-US" sz="1200" kern="1200" dirty="0" smtClean="0">
                <a:solidFill>
                  <a:schemeClr val="tx1"/>
                </a:solidFill>
                <a:effectLst/>
                <a:latin typeface="+mn-lt"/>
                <a:ea typeface="+mn-ea"/>
                <a:cs typeface="+mn-cs"/>
              </a:rPr>
              <a:t> sled, which is a bunch of code that we splay on the top of the </a:t>
            </a:r>
            <a:r>
              <a:rPr lang="en-US" sz="1200" kern="1200" dirty="0" err="1" smtClean="0">
                <a:solidFill>
                  <a:schemeClr val="tx1"/>
                </a:solidFill>
                <a:effectLst/>
                <a:latin typeface="+mn-lt"/>
                <a:ea typeface="+mn-ea"/>
                <a:cs typeface="+mn-cs"/>
              </a:rPr>
              <a:t>stac</a:t>
            </a:r>
            <a:r>
              <a:rPr lang="en-US" sz="1200" kern="1200" dirty="0" smtClean="0">
                <a:solidFill>
                  <a:schemeClr val="tx1"/>
                </a:solidFill>
                <a:effectLst/>
                <a:latin typeface="+mn-lt"/>
                <a:ea typeface="+mn-ea"/>
                <a:cs typeface="+mn-cs"/>
              </a:rPr>
              <a:t> before 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It does nothing, and it has no negative ramification. We call it </a:t>
            </a:r>
            <a:r>
              <a:rPr lang="en-US" sz="1200" kern="1200" dirty="0" err="1" smtClean="0">
                <a:solidFill>
                  <a:schemeClr val="tx1"/>
                </a:solidFill>
                <a:effectLst/>
                <a:latin typeface="+mn-lt"/>
                <a:ea typeface="+mn-ea"/>
                <a:cs typeface="+mn-cs"/>
              </a:rPr>
              <a:t>nop</a:t>
            </a:r>
            <a:r>
              <a:rPr lang="en-US" sz="1200" kern="1200" dirty="0" smtClean="0">
                <a:solidFill>
                  <a:schemeClr val="tx1"/>
                </a:solidFill>
                <a:effectLst/>
                <a:latin typeface="+mn-lt"/>
                <a:ea typeface="+mn-ea"/>
                <a:cs typeface="+mn-cs"/>
              </a:rPr>
              <a:t> sled because if you jump anywhere in the long sequence of </a:t>
            </a:r>
            <a:r>
              <a:rPr lang="en-US" sz="1200" kern="1200" dirty="0" err="1" smtClean="0">
                <a:solidFill>
                  <a:schemeClr val="tx1"/>
                </a:solidFill>
                <a:effectLst/>
                <a:latin typeface="+mn-lt"/>
                <a:ea typeface="+mn-ea"/>
                <a:cs typeface="+mn-cs"/>
              </a:rPr>
              <a:t>noops</a:t>
            </a:r>
            <a:r>
              <a:rPr lang="en-US" sz="1200" kern="1200" dirty="0" smtClean="0">
                <a:solidFill>
                  <a:schemeClr val="tx1"/>
                </a:solidFill>
                <a:effectLst/>
                <a:latin typeface="+mn-lt"/>
                <a:ea typeface="+mn-ea"/>
                <a:cs typeface="+mn-cs"/>
              </a:rPr>
              <a:t>, what happens is nothing nothing nothing nothing… until you slide down to your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So you are not jumping to your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but rather you are placing in front of your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a bunch of code that does nothing until you get to your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itself. This means that we no longer have to be accurate in understanding where the beginning of 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is. Remember what supposed to happen here is some function returns that we have overwritten one of these return addresses, hopefully the right box, and that’s jumping to some address up here. We did not necessarily know in which of these boxes the return address was, so we splay many guesses of the return address. And because this created some ambiguity in relative addressing as well, we put this </a:t>
            </a:r>
            <a:r>
              <a:rPr lang="en-US" sz="1200" kern="1200" dirty="0" err="1" smtClean="0">
                <a:solidFill>
                  <a:schemeClr val="tx1"/>
                </a:solidFill>
                <a:effectLst/>
                <a:latin typeface="+mn-lt"/>
                <a:ea typeface="+mn-ea"/>
                <a:cs typeface="+mn-cs"/>
              </a:rPr>
              <a:t>nop</a:t>
            </a:r>
            <a:r>
              <a:rPr lang="en-US" sz="1200" kern="1200" dirty="0" smtClean="0">
                <a:solidFill>
                  <a:schemeClr val="tx1"/>
                </a:solidFill>
                <a:effectLst/>
                <a:latin typeface="+mn-lt"/>
                <a:ea typeface="+mn-ea"/>
                <a:cs typeface="+mn-cs"/>
              </a:rPr>
              <a:t> sled in front of it, so its equivalent if we jump exactly here or anywhere near this blue box.  Again, a sequence of </a:t>
            </a:r>
            <a:r>
              <a:rPr lang="en-US" sz="1200" kern="1200" dirty="0" err="1" smtClean="0">
                <a:solidFill>
                  <a:schemeClr val="tx1"/>
                </a:solidFill>
                <a:effectLst/>
                <a:latin typeface="+mn-lt"/>
                <a:ea typeface="+mn-ea"/>
                <a:cs typeface="+mn-cs"/>
              </a:rPr>
              <a:t>nop</a:t>
            </a:r>
            <a:r>
              <a:rPr lang="en-US" sz="1200" kern="1200" dirty="0" smtClean="0">
                <a:solidFill>
                  <a:schemeClr val="tx1"/>
                </a:solidFill>
                <a:effectLst/>
                <a:latin typeface="+mn-lt"/>
                <a:ea typeface="+mn-ea"/>
                <a:cs typeface="+mn-cs"/>
              </a:rPr>
              <a:t> instructions into the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itself. Again, this is to deal with the notion that there is some ambiguity in where those addresses actually are.  Again, that’s just a visual representation of what we have talked about before, this is actually where the return address was, we splayed return address guesses with the idea that at least one of those will hit.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14</a:t>
            </a:fld>
            <a:endParaRPr lang="en-US"/>
          </a:p>
        </p:txBody>
      </p:sp>
    </p:spTree>
    <p:extLst>
      <p:ext uri="{BB962C8B-B14F-4D97-AF65-F5344CB8AC3E}">
        <p14:creationId xmlns:p14="http://schemas.microsoft.com/office/powerpoint/2010/main" val="1561630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increase our chances of actually getting the </a:t>
            </a:r>
            <a:r>
              <a:rPr lang="en-US" i="1" baseline="0" dirty="0" smtClean="0"/>
              <a:t>location</a:t>
            </a:r>
            <a:r>
              <a:rPr lang="en-US" i="0" baseline="0" dirty="0" smtClean="0"/>
              <a:t> of the return address, we can put at the end of our </a:t>
            </a:r>
            <a:r>
              <a:rPr lang="en-US" i="0" baseline="0" dirty="0" err="1" smtClean="0"/>
              <a:t>shellcode</a:t>
            </a:r>
            <a:r>
              <a:rPr lang="en-US" i="0" baseline="0" dirty="0" smtClean="0"/>
              <a:t> multiple guesses of the return address. They’ll all have the same value, but this increases our chances of one of these overwriting the true return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15</a:t>
            </a:fld>
            <a:endParaRPr lang="en-US"/>
          </a:p>
        </p:txBody>
      </p:sp>
    </p:spTree>
    <p:extLst>
      <p:ext uri="{BB962C8B-B14F-4D97-AF65-F5344CB8AC3E}">
        <p14:creationId xmlns:p14="http://schemas.microsoft.com/office/powerpoint/2010/main" val="1561630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increase our chances of jumping into some code we control, we will put a </a:t>
            </a:r>
            <a:r>
              <a:rPr lang="en-US" b="1" baseline="0" dirty="0" err="1" smtClean="0"/>
              <a:t>nop</a:t>
            </a:r>
            <a:r>
              <a:rPr lang="en-US" b="1" baseline="0" dirty="0" smtClean="0"/>
              <a:t> slide </a:t>
            </a:r>
            <a:r>
              <a:rPr lang="en-US" b="0" baseline="0" dirty="0" smtClean="0"/>
              <a:t>before our </a:t>
            </a:r>
            <a:r>
              <a:rPr lang="en-US" b="0" baseline="0" dirty="0" err="1" smtClean="0"/>
              <a:t>shellcode</a:t>
            </a:r>
            <a:r>
              <a:rPr lang="en-US" b="0" baseline="0" dirty="0" smtClean="0"/>
              <a:t>. If our return address guess points somewhere in this </a:t>
            </a:r>
            <a:r>
              <a:rPr lang="en-US" b="0" baseline="0" dirty="0" err="1" smtClean="0"/>
              <a:t>nop</a:t>
            </a:r>
            <a:r>
              <a:rPr lang="en-US" b="0" baseline="0" dirty="0" smtClean="0"/>
              <a:t> slide (even if in the middle), the CPU will “slide” down  to the </a:t>
            </a:r>
            <a:r>
              <a:rPr lang="en-US" b="0" baseline="0" dirty="0" err="1" smtClean="0"/>
              <a:t>shellcode</a:t>
            </a:r>
            <a:r>
              <a:rPr lang="en-US" b="0"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16</a:t>
            </a:fld>
            <a:endParaRPr lang="en-US"/>
          </a:p>
        </p:txBody>
      </p:sp>
    </p:spTree>
    <p:extLst>
      <p:ext uri="{BB962C8B-B14F-4D97-AF65-F5344CB8AC3E}">
        <p14:creationId xmlns:p14="http://schemas.microsoft.com/office/powerpoint/2010/main" val="1561630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we use a relative address?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20</a:t>
            </a:fld>
            <a:endParaRPr lang="en-US"/>
          </a:p>
        </p:txBody>
      </p:sp>
    </p:spTree>
    <p:extLst>
      <p:ext uri="{BB962C8B-B14F-4D97-AF65-F5344CB8AC3E}">
        <p14:creationId xmlns:p14="http://schemas.microsoft.com/office/powerpoint/2010/main" val="3132215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Re’call</a:t>
            </a:r>
            <a:r>
              <a:rPr lang="en-US" dirty="0" smtClean="0"/>
              <a:t>’ that the call instruction</a:t>
            </a:r>
            <a:r>
              <a:rPr lang="en-US" baseline="0" dirty="0" smtClean="0"/>
              <a:t> pushes the next instruction pointer on the stack. Since we are executing off of the stack, what will the saved ‘return’ address be</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we talked about a set of problems that we had about hard addresses. So, first we talked about shells. we do not want to code arbitrary payloads, you just want to get to something that allow you to do whatever you want easily with strings, and something like that is going to be a shell. Ok. There is built in shells in most </a:t>
            </a:r>
            <a:r>
              <a:rPr lang="en-US" sz="1200" kern="1200" dirty="0" err="1" smtClean="0">
                <a:solidFill>
                  <a:schemeClr val="tx1"/>
                </a:solidFill>
                <a:effectLst/>
                <a:latin typeface="+mn-lt"/>
                <a:ea typeface="+mn-ea"/>
                <a:cs typeface="+mn-cs"/>
              </a:rPr>
              <a:t>Os</a:t>
            </a:r>
            <a:r>
              <a:rPr lang="en-US" sz="1200" kern="1200" dirty="0" smtClean="0">
                <a:solidFill>
                  <a:schemeClr val="tx1"/>
                </a:solidFill>
                <a:effectLst/>
                <a:latin typeface="+mn-lt"/>
                <a:ea typeface="+mn-ea"/>
                <a:cs typeface="+mn-cs"/>
              </a:rPr>
              <a:t>. The most common thing that you want to do, that’s why its called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is to jump to a shell and then executes code instead of writing the equivalent functions. Like </a:t>
            </a:r>
            <a:r>
              <a:rPr lang="en-US" sz="1200" kern="1200" dirty="0" err="1" smtClean="0">
                <a:solidFill>
                  <a:schemeClr val="tx1"/>
                </a:solidFill>
                <a:effectLst/>
                <a:latin typeface="+mn-lt"/>
                <a:ea typeface="+mn-ea"/>
                <a:cs typeface="+mn-cs"/>
              </a:rPr>
              <a:t>printf</a:t>
            </a:r>
            <a:r>
              <a:rPr lang="en-US" sz="1200" kern="1200" dirty="0" smtClean="0">
                <a:solidFill>
                  <a:schemeClr val="tx1"/>
                </a:solidFill>
                <a:effectLst/>
                <a:latin typeface="+mn-lt"/>
                <a:ea typeface="+mn-ea"/>
                <a:cs typeface="+mn-cs"/>
              </a:rPr>
              <a:t> is large, write is large. If you want to echo something on the screen for example, you don’t want to go write that pile of assembly code when you can use one string to call exec. We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execute things in a way that is more meaningful in understanding.  So that was one problem, we have another set of problems inside the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which were finding some hard addresses: one was where the return address was, one was where the start of our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was and one was where the offsets are for the literal strings that we need for those parameters, and we talk about a technique for each of those.</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21</a:t>
            </a:fld>
            <a:endParaRPr lang="en-US"/>
          </a:p>
        </p:txBody>
      </p:sp>
    </p:spTree>
    <p:extLst>
      <p:ext uri="{BB962C8B-B14F-4D97-AF65-F5344CB8AC3E}">
        <p14:creationId xmlns:p14="http://schemas.microsoft.com/office/powerpoint/2010/main" val="1430880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25</a:t>
            </a:fld>
            <a:endParaRPr lang="en-US"/>
          </a:p>
        </p:txBody>
      </p:sp>
    </p:spTree>
    <p:extLst>
      <p:ext uri="{BB962C8B-B14F-4D97-AF65-F5344CB8AC3E}">
        <p14:creationId xmlns:p14="http://schemas.microsoft.com/office/powerpoint/2010/main" val="347030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layout of stack,</a:t>
            </a:r>
            <a:r>
              <a:rPr lang="en-US" baseline="0" dirty="0" smtClean="0"/>
              <a:t> stack pointer, and frame pointer, stack grows down, but address writes go up </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a:t>
            </a:fld>
            <a:endParaRPr lang="en-US"/>
          </a:p>
        </p:txBody>
      </p:sp>
    </p:spTree>
    <p:extLst>
      <p:ext uri="{BB962C8B-B14F-4D97-AF65-F5344CB8AC3E}">
        <p14:creationId xmlns:p14="http://schemas.microsoft.com/office/powerpoint/2010/main" val="1843432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thing you may have noticed that was wrong in many of our buffer over flow examples, is that we used this thing called string copy.  string copy as we said before deals with c based strings that is null-terminated.  Part of the problem is that it assumed that there is a null character and maybe there’re not.  There are safe versions in many case of these vulnerable functions that allow you to do things that are unexpected. So for example if you want to ensure that the number of bytes that are copied are exactly the number of bytes you want, there is a function called </a:t>
            </a:r>
            <a:r>
              <a:rPr lang="en-US" sz="1200" kern="1200" dirty="0" err="1" smtClean="0">
                <a:solidFill>
                  <a:schemeClr val="tx1"/>
                </a:solidFill>
                <a:effectLst/>
                <a:latin typeface="+mn-lt"/>
                <a:ea typeface="+mn-ea"/>
                <a:cs typeface="+mn-cs"/>
              </a:rPr>
              <a:t>strncpy</a:t>
            </a:r>
            <a:r>
              <a:rPr lang="en-US" sz="1200" kern="1200" dirty="0" smtClean="0">
                <a:solidFill>
                  <a:schemeClr val="tx1"/>
                </a:solidFill>
                <a:effectLst/>
                <a:latin typeface="+mn-lt"/>
                <a:ea typeface="+mn-ea"/>
                <a:cs typeface="+mn-cs"/>
              </a:rPr>
              <a:t> that allows you to specify the number of bytes to copy. So rather than copying to some null character in which you can submit something that way pass the buffer, you can specify you want to copy this number of bytes. So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fit exactly in this array.  So if you get rid of all </a:t>
            </a:r>
            <a:r>
              <a:rPr lang="en-US" sz="1200" kern="1200" dirty="0" err="1" smtClean="0">
                <a:solidFill>
                  <a:schemeClr val="tx1"/>
                </a:solidFill>
                <a:effectLst/>
                <a:latin typeface="+mn-lt"/>
                <a:ea typeface="+mn-ea"/>
                <a:cs typeface="+mn-cs"/>
              </a:rPr>
              <a:t>strcpy</a:t>
            </a:r>
            <a:r>
              <a:rPr lang="en-US" sz="1200" kern="1200" dirty="0" smtClean="0">
                <a:solidFill>
                  <a:schemeClr val="tx1"/>
                </a:solidFill>
                <a:effectLst/>
                <a:latin typeface="+mn-lt"/>
                <a:ea typeface="+mn-ea"/>
                <a:cs typeface="+mn-cs"/>
              </a:rPr>
              <a:t> and replaced them with </a:t>
            </a:r>
            <a:r>
              <a:rPr lang="en-US" sz="1200" kern="1200" dirty="0" err="1" smtClean="0">
                <a:solidFill>
                  <a:schemeClr val="tx1"/>
                </a:solidFill>
                <a:effectLst/>
                <a:latin typeface="+mn-lt"/>
                <a:ea typeface="+mn-ea"/>
                <a:cs typeface="+mn-cs"/>
              </a:rPr>
              <a:t>strncpy</a:t>
            </a:r>
            <a:r>
              <a:rPr lang="en-US" sz="1200" kern="1200" dirty="0" smtClean="0">
                <a:solidFill>
                  <a:schemeClr val="tx1"/>
                </a:solidFill>
                <a:effectLst/>
                <a:latin typeface="+mn-lt"/>
                <a:ea typeface="+mn-ea"/>
                <a:cs typeface="+mn-cs"/>
              </a:rPr>
              <a:t>, many of these problems will go away.</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26</a:t>
            </a:fld>
            <a:endParaRPr lang="en-US"/>
          </a:p>
        </p:txBody>
      </p:sp>
    </p:spTree>
    <p:extLst>
      <p:ext uri="{BB962C8B-B14F-4D97-AF65-F5344CB8AC3E}">
        <p14:creationId xmlns:p14="http://schemas.microsoft.com/office/powerpoint/2010/main" val="855225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len</a:t>
            </a:r>
            <a:r>
              <a:rPr lang="en-US" baseline="0" dirty="0" smtClean="0"/>
              <a:t> * </a:t>
            </a:r>
            <a:r>
              <a:rPr lang="en-US" baseline="0" dirty="0" err="1" smtClean="0"/>
              <a:t>sizeof</a:t>
            </a:r>
            <a:r>
              <a:rPr lang="en-US" baseline="0" dirty="0" smtClean="0"/>
              <a:t>(</a:t>
            </a:r>
            <a:r>
              <a:rPr lang="en-US" baseline="0" dirty="0" err="1" smtClean="0"/>
              <a:t>int</a:t>
            </a:r>
            <a:r>
              <a:rPr lang="en-US" baseline="0" dirty="0" smtClean="0"/>
              <a:t>) &gt; </a:t>
            </a:r>
            <a:r>
              <a:rPr lang="en-US" baseline="0" dirty="0" smtClean="0"/>
              <a:t>MAX_UINT</a:t>
            </a:r>
          </a:p>
          <a:p>
            <a:endParaRPr lang="en-US" baseline="0" dirty="0" smtClean="0"/>
          </a:p>
          <a:p>
            <a:r>
              <a:rPr lang="en-US" sz="1200" kern="1200" dirty="0" smtClean="0">
                <a:solidFill>
                  <a:schemeClr val="tx1"/>
                </a:solidFill>
                <a:effectLst/>
                <a:latin typeface="+mn-lt"/>
                <a:ea typeface="+mn-ea"/>
                <a:cs typeface="+mn-cs"/>
              </a:rPr>
              <a:t>Let’s talk about other kind of programming errors. I want you to move past buffer overflow. Here is some example of kinds of coding errors that can happen.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Integer overflow. Let me give you a second to read over this code. So what we are doing here is we are creating a buffer and the size of that buffer is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be a size of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is a variable that is passed into this particular function.  so we are going to dynamically allocate a pile of memory. Remember this is sort of the number of bytes allocated. You checked to make sure that the </a:t>
            </a:r>
            <a:r>
              <a:rPr lang="en-US" sz="1200" kern="1200" dirty="0" err="1" smtClean="0">
                <a:solidFill>
                  <a:schemeClr val="tx1"/>
                </a:solidFill>
                <a:effectLst/>
                <a:latin typeface="+mn-lt"/>
                <a:ea typeface="+mn-ea"/>
                <a:cs typeface="+mn-cs"/>
              </a:rPr>
              <a:t>malloc</a:t>
            </a:r>
            <a:r>
              <a:rPr lang="en-US" sz="1200" kern="1200" dirty="0" smtClean="0">
                <a:solidFill>
                  <a:schemeClr val="tx1"/>
                </a:solidFill>
                <a:effectLst/>
                <a:latin typeface="+mn-lt"/>
                <a:ea typeface="+mn-ea"/>
                <a:cs typeface="+mn-cs"/>
              </a:rPr>
              <a:t> returns. We are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go through this array from 0 to the length we passed in and we are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copy the values that were referred to by this pointer into the buffer.  Pretty simple strait forward stuff. Where is the error here? Let’s assume that we are not talking about casting. So what happens if this is greater than the size of an integer? In a 32 bit architecture an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is 4 bytes. That has a max size. There is a limited amount of numbers one can represent.  What happens if length times size of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is greater than </a:t>
            </a:r>
            <a:r>
              <a:rPr lang="en-US" sz="1200" kern="1200" dirty="0" err="1" smtClean="0">
                <a:solidFill>
                  <a:schemeClr val="tx1"/>
                </a:solidFill>
                <a:effectLst/>
                <a:latin typeface="+mn-lt"/>
                <a:ea typeface="+mn-ea"/>
                <a:cs typeface="+mn-cs"/>
              </a:rPr>
              <a:t>max_int</a:t>
            </a:r>
            <a:r>
              <a:rPr lang="en-US" sz="1200" kern="1200" dirty="0" smtClean="0">
                <a:solidFill>
                  <a:schemeClr val="tx1"/>
                </a:solidFill>
                <a:effectLst/>
                <a:latin typeface="+mn-lt"/>
                <a:ea typeface="+mn-ea"/>
                <a:cs typeface="+mn-cs"/>
              </a:rPr>
              <a:t>? (the largest number you can represent in unsigned integer).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overflow and wraparound. What that mean? Multiplication of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times size of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can wrap around even though </a:t>
            </a:r>
            <a:r>
              <a:rPr lang="en-US" sz="1200" kern="1200" dirty="0" err="1" smtClean="0">
                <a:solidFill>
                  <a:schemeClr val="tx1"/>
                </a:solidFill>
                <a:effectLst/>
                <a:latin typeface="+mn-lt"/>
                <a:ea typeface="+mn-ea"/>
                <a:cs typeface="+mn-cs"/>
              </a:rPr>
              <a:t>len</a:t>
            </a:r>
            <a:r>
              <a:rPr lang="en-US" sz="1200" kern="1200" dirty="0" smtClean="0">
                <a:solidFill>
                  <a:schemeClr val="tx1"/>
                </a:solidFill>
                <a:effectLst/>
                <a:latin typeface="+mn-lt"/>
                <a:ea typeface="+mn-ea"/>
                <a:cs typeface="+mn-cs"/>
              </a:rPr>
              <a:t> is much smaller than </a:t>
            </a:r>
            <a:r>
              <a:rPr lang="en-US" sz="1200" kern="1200" dirty="0" err="1" smtClean="0">
                <a:solidFill>
                  <a:schemeClr val="tx1"/>
                </a:solidFill>
                <a:effectLst/>
                <a:latin typeface="+mn-lt"/>
                <a:ea typeface="+mn-ea"/>
                <a:cs typeface="+mn-cs"/>
              </a:rPr>
              <a:t>maxint</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27</a:t>
            </a:fld>
            <a:endParaRPr lang="en-US"/>
          </a:p>
        </p:txBody>
      </p:sp>
    </p:spTree>
    <p:extLst>
      <p:ext uri="{BB962C8B-B14F-4D97-AF65-F5344CB8AC3E}">
        <p14:creationId xmlns:p14="http://schemas.microsoft.com/office/powerpoint/2010/main" val="83910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len</a:t>
            </a:r>
            <a:r>
              <a:rPr lang="en-US" baseline="0" dirty="0" smtClean="0"/>
              <a:t> is negative, </a:t>
            </a:r>
            <a:r>
              <a:rPr lang="en-US" baseline="0" dirty="0" err="1" smtClean="0"/>
              <a:t>memcpy</a:t>
            </a:r>
            <a:r>
              <a:rPr lang="en-US" baseline="0" dirty="0" smtClean="0"/>
              <a:t> takes an unsigned </a:t>
            </a:r>
            <a:r>
              <a:rPr lang="en-US" baseline="0" dirty="0" smtClean="0"/>
              <a:t>length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problem comes, when you cast integer. In situation when there is difference between the variables that you are using and the variables that you are passing. Something to note here is that, </a:t>
            </a:r>
            <a:r>
              <a:rPr lang="en-US" sz="1200" kern="1200" dirty="0" err="1" smtClean="0">
                <a:solidFill>
                  <a:schemeClr val="tx1"/>
                </a:solidFill>
                <a:effectLst/>
                <a:latin typeface="+mn-lt"/>
                <a:ea typeface="+mn-ea"/>
                <a:cs typeface="+mn-cs"/>
              </a:rPr>
              <a:t>memcpy</a:t>
            </a:r>
            <a:r>
              <a:rPr lang="en-US" sz="1200" kern="1200" dirty="0" smtClean="0">
                <a:solidFill>
                  <a:schemeClr val="tx1"/>
                </a:solidFill>
                <a:effectLst/>
                <a:latin typeface="+mn-lt"/>
                <a:ea typeface="+mn-ea"/>
                <a:cs typeface="+mn-cs"/>
              </a:rPr>
              <a:t> takes an unsigned length. How do we deal with casting signed to unsigned? In this particular example what you could do, you can check here that you do not do anything past 100. </a:t>
            </a:r>
            <a:r>
              <a:rPr lang="en-US" sz="1200" kern="1200" dirty="0" err="1" smtClean="0">
                <a:solidFill>
                  <a:schemeClr val="tx1"/>
                </a:solidFill>
                <a:effectLst/>
                <a:latin typeface="+mn-lt"/>
                <a:ea typeface="+mn-ea"/>
                <a:cs typeface="+mn-cs"/>
              </a:rPr>
              <a:t>Memcpy</a:t>
            </a:r>
            <a:r>
              <a:rPr lang="en-US" sz="1200" kern="1200" dirty="0" smtClean="0">
                <a:solidFill>
                  <a:schemeClr val="tx1"/>
                </a:solidFill>
                <a:effectLst/>
                <a:latin typeface="+mn-lt"/>
                <a:ea typeface="+mn-ea"/>
                <a:cs typeface="+mn-cs"/>
              </a:rPr>
              <a:t> is just a shortcut version of the things that we are doing individually here. Now you have found a way to copy 128 bytes even though you checked so that it does not go past 100 bytes. The error here is in the assumptions about the types that you have used.  You have a signed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you have an unsigned variable. Here you have to be </a:t>
            </a:r>
            <a:r>
              <a:rPr lang="en-US" sz="1200" kern="1200" dirty="0" err="1" smtClean="0">
                <a:solidFill>
                  <a:schemeClr val="tx1"/>
                </a:solidFill>
                <a:effectLst/>
                <a:latin typeface="+mn-lt"/>
                <a:ea typeface="+mn-ea"/>
                <a:cs typeface="+mn-cs"/>
              </a:rPr>
              <a:t>cognicent</a:t>
            </a:r>
            <a:r>
              <a:rPr lang="en-US" sz="1200" kern="1200" dirty="0" smtClean="0">
                <a:solidFill>
                  <a:schemeClr val="tx1"/>
                </a:solidFill>
                <a:effectLst/>
                <a:latin typeface="+mn-lt"/>
                <a:ea typeface="+mn-ea"/>
                <a:cs typeface="+mn-cs"/>
              </a:rPr>
              <a:t> of  what happens when you cast between two different types of variables. One way we solve these sets of problems is certainly, in general by being better programmers, each one of these is a bug, some are subtle logic bugs, some overflow, some are subtle like the type casting and subtle in the length of overflow, but they are in fact bugs. We do not teach you about them, this is the only place you learn those. One way to be a better programmer is to know about the safe and unsafe functions. Certainly changing languages to type-safe languages where there is much tight type checking, exception handling, could make easier to catch these bugs.</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28</a:t>
            </a:fld>
            <a:endParaRPr lang="en-US"/>
          </a:p>
        </p:txBody>
      </p:sp>
    </p:spTree>
    <p:extLst>
      <p:ext uri="{BB962C8B-B14F-4D97-AF65-F5344CB8AC3E}">
        <p14:creationId xmlns:p14="http://schemas.microsoft.com/office/powerpoint/2010/main" val="3772197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are a set of techniques that we started to talk about that explicitly go after these buffer overflow problems. This is one of the adversarial black hat white hat that is canonical. This is my favorite example of what the attacker is doing to take advantage of, and defender responding back buy pushing the operating systems solution, the bad guys coming back and saying I have an attack against that solution, the good guy is going to fix that. This is going back five or six different times. By five or six times, I mean major revisions of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 windows and </a:t>
            </a:r>
            <a:r>
              <a:rPr lang="en-US" sz="1200" kern="1200" dirty="0" err="1" smtClean="0">
                <a:solidFill>
                  <a:schemeClr val="tx1"/>
                </a:solidFill>
                <a:effectLst/>
                <a:latin typeface="+mn-lt"/>
                <a:ea typeface="+mn-ea"/>
                <a:cs typeface="+mn-cs"/>
              </a:rPr>
              <a:t>linux</a:t>
            </a:r>
            <a:r>
              <a:rPr lang="en-US" sz="1200" kern="1200" dirty="0" smtClean="0">
                <a:solidFill>
                  <a:schemeClr val="tx1"/>
                </a:solidFill>
                <a:effectLst/>
                <a:latin typeface="+mn-lt"/>
                <a:ea typeface="+mn-ea"/>
                <a:cs typeface="+mn-cs"/>
              </a:rPr>
              <a:t> implementing brand new defenses exclusively for this particular problem. Architectural changes try to make this kind of attacks impossible. I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walk you though a little bit of this. This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be relevant to you for MP 4.2. The notion of stack canaries and no-execute bit.  There is a set of attack that we call as return oriented programming. There has been attacks against </a:t>
            </a:r>
            <a:r>
              <a:rPr lang="en-US" sz="1200" kern="1200" dirty="0" err="1" smtClean="0">
                <a:solidFill>
                  <a:schemeClr val="tx1"/>
                </a:solidFill>
                <a:effectLst/>
                <a:latin typeface="+mn-lt"/>
                <a:ea typeface="+mn-ea"/>
                <a:cs typeface="+mn-cs"/>
              </a:rPr>
              <a:t>aslr</a:t>
            </a:r>
            <a:r>
              <a:rPr lang="en-US" sz="1200" kern="1200" dirty="0" smtClean="0">
                <a:solidFill>
                  <a:schemeClr val="tx1"/>
                </a:solidFill>
                <a:effectLst/>
                <a:latin typeface="+mn-lt"/>
                <a:ea typeface="+mn-ea"/>
                <a:cs typeface="+mn-cs"/>
              </a:rPr>
              <a:t>. There is bug in your code that allows me to screw your stack, means I can put code on the stack that can change the control flow, and I can do arbitrary program execution.  One idea is to not let you mess around with the stack by create stack integrity, I don’t mean the integrity for messages. I mean let’s put a digest of something on to the stack so that we can detect if somebody messed up with the contents of the stack. Functions calls, called functions should be the only kind of stuff that are messing with the stacks. Lets rephrase it. There is a hand full of known things that can mess with the stack. If the user program is one, it should be able to detect it. The kind of thing that we do in the first case is, (</a:t>
            </a:r>
            <a:r>
              <a:rPr lang="en-US" sz="1200" kern="1200" dirty="0" err="1" smtClean="0">
                <a:solidFill>
                  <a:schemeClr val="tx1"/>
                </a:solidFill>
                <a:effectLst/>
                <a:latin typeface="+mn-lt"/>
                <a:ea typeface="+mn-ea"/>
                <a:cs typeface="+mn-cs"/>
              </a:rPr>
              <a:t>infact</a:t>
            </a:r>
            <a:r>
              <a:rPr lang="en-US" sz="1200" kern="1200" dirty="0" smtClean="0">
                <a:solidFill>
                  <a:schemeClr val="tx1"/>
                </a:solidFill>
                <a:effectLst/>
                <a:latin typeface="+mn-lt"/>
                <a:ea typeface="+mn-ea"/>
                <a:cs typeface="+mn-cs"/>
              </a:rPr>
              <a:t> it is little bit different from the digest, there is </a:t>
            </a:r>
            <a:r>
              <a:rPr lang="en-US" sz="1200" kern="1200" dirty="0" err="1" smtClean="0">
                <a:solidFill>
                  <a:schemeClr val="tx1"/>
                </a:solidFill>
                <a:effectLst/>
                <a:latin typeface="+mn-lt"/>
                <a:ea typeface="+mn-ea"/>
                <a:cs typeface="+mn-cs"/>
              </a:rPr>
              <a:t>infact</a:t>
            </a:r>
            <a:r>
              <a:rPr lang="en-US" sz="1200" kern="1200" dirty="0" smtClean="0">
                <a:solidFill>
                  <a:schemeClr val="tx1"/>
                </a:solidFill>
                <a:effectLst/>
                <a:latin typeface="+mn-lt"/>
                <a:ea typeface="+mn-ea"/>
                <a:cs typeface="+mn-cs"/>
              </a:rPr>
              <a:t> digest version of this) we are simply putting a set of values onto the stack that we know ourselves. We put a random value on the stack.  One of the thing that we are expecting if somebody is smashing the stack will do is to override the canary with some random stuff. So if you come back from a function call and we are about to pop the return address, we go look for the canary, the canary is not the same as the one we set before hand, then we know that something has modified. We can in fact create multiple canaries, we can in fact put digest that are hashes of content. That is the basic idea. To have some mechanism to detect if somebody has modified the content of the stack or not.</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29</a:t>
            </a:fld>
            <a:endParaRPr lang="en-US"/>
          </a:p>
        </p:txBody>
      </p:sp>
    </p:spTree>
    <p:extLst>
      <p:ext uri="{BB962C8B-B14F-4D97-AF65-F5344CB8AC3E}">
        <p14:creationId xmlns:p14="http://schemas.microsoft.com/office/powerpoint/2010/main" val="1346288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Doesn’t protect against arbitrary memory writes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32</a:t>
            </a:fld>
            <a:endParaRPr lang="en-US"/>
          </a:p>
        </p:txBody>
      </p:sp>
    </p:spTree>
    <p:extLst>
      <p:ext uri="{BB962C8B-B14F-4D97-AF65-F5344CB8AC3E}">
        <p14:creationId xmlns:p14="http://schemas.microsoft.com/office/powerpoint/2010/main" val="1936370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thing to know about stack is that we typically do not store executable code on stack. One thing that is weird about this particular attack is that there is code on stack. Another architectural change that came out roughly same time as the canaries is the notion of no executable stacks. Remember that the stack is just memory, its part of the virtual address space that exists for this process. There are code pages, data pages and stack.  One of the things we can do as part of the </a:t>
            </a:r>
            <a:r>
              <a:rPr lang="en-US" sz="1200" kern="1200" dirty="0" err="1" smtClean="0">
                <a:solidFill>
                  <a:schemeClr val="tx1"/>
                </a:solidFill>
                <a:effectLst/>
                <a:latin typeface="+mn-lt"/>
                <a:ea typeface="+mn-ea"/>
                <a:cs typeface="+mn-cs"/>
              </a:rPr>
              <a:t>architechural</a:t>
            </a:r>
            <a:r>
              <a:rPr lang="en-US" sz="1200" kern="1200" dirty="0" smtClean="0">
                <a:solidFill>
                  <a:schemeClr val="tx1"/>
                </a:solidFill>
                <a:effectLst/>
                <a:latin typeface="+mn-lt"/>
                <a:ea typeface="+mn-ea"/>
                <a:cs typeface="+mn-cs"/>
              </a:rPr>
              <a:t> change is we can regions of code, pages of virtual address space, either read write or executable but never both. So this is basically saying data or code but never both. Again, hardware support, you have to put in hardware to force this kind of thing to happen. Here the attacker cannot return to the stack. You would be write to the stack, but certainly you will never be able to execute memory addresses on the stack. The moment you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jump to a memory address that’s been put on the stack, an exception will be raised. One thing that you will start to know, or at least one thing that the bad guys will know is that while you cannot return to the stack, there is plenty of code in virtual memory including your copy of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and all kind of other code. You can return to these other code that exists in the operating system. This is called return into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attack. This is instead override the stack to return to your own code,  you are returning into pieces of code inside some library like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is where the </a:t>
            </a:r>
            <a:r>
              <a:rPr lang="en-US" sz="1200" kern="1200" dirty="0" err="1" smtClean="0">
                <a:solidFill>
                  <a:schemeClr val="tx1"/>
                </a:solidFill>
                <a:effectLst/>
                <a:latin typeface="+mn-lt"/>
                <a:ea typeface="+mn-ea"/>
                <a:cs typeface="+mn-cs"/>
              </a:rPr>
              <a:t>priviledged</a:t>
            </a:r>
            <a:r>
              <a:rPr lang="en-US" sz="1200" kern="1200" dirty="0" smtClean="0">
                <a:solidFill>
                  <a:schemeClr val="tx1"/>
                </a:solidFill>
                <a:effectLst/>
                <a:latin typeface="+mn-lt"/>
                <a:ea typeface="+mn-ea"/>
                <a:cs typeface="+mn-cs"/>
              </a:rPr>
              <a:t> operation exec exists. What you would like to put on the stack is the address of the exec function as well as any other things that you would normally put on the stack if you were calling this function legitimately. You are also putting the arguments that go with exec on the stack. This gets around the protection of non executable stacks. Cause you are not jumping to your code, your jumping into some library location inside memory somewhere.</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33</a:t>
            </a:fld>
            <a:endParaRPr lang="en-US"/>
          </a:p>
        </p:txBody>
      </p:sp>
    </p:spTree>
    <p:extLst>
      <p:ext uri="{BB962C8B-B14F-4D97-AF65-F5344CB8AC3E}">
        <p14:creationId xmlns:p14="http://schemas.microsoft.com/office/powerpoint/2010/main" val="1610580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problem that we have with this notion of return into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stuff is that’s fine if you just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call one function. What happens when you actually </a:t>
            </a:r>
            <a:r>
              <a:rPr lang="en-US" sz="1200" kern="1200" dirty="0" err="1" smtClean="0">
                <a:solidFill>
                  <a:schemeClr val="tx1"/>
                </a:solidFill>
                <a:effectLst/>
                <a:latin typeface="+mn-lt"/>
                <a:ea typeface="+mn-ea"/>
                <a:cs typeface="+mn-cs"/>
              </a:rPr>
              <a:t>wanna</a:t>
            </a:r>
            <a:r>
              <a:rPr lang="en-US" sz="1200" kern="1200" dirty="0" smtClean="0">
                <a:solidFill>
                  <a:schemeClr val="tx1"/>
                </a:solidFill>
                <a:effectLst/>
                <a:latin typeface="+mn-lt"/>
                <a:ea typeface="+mn-ea"/>
                <a:cs typeface="+mn-cs"/>
              </a:rPr>
              <a:t> do function chaining? The problem is what’s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happen when you set up the stack. You will have the address of the function you call first and parameters as well, for example exec. </a:t>
            </a:r>
            <a:r>
              <a:rPr lang="en-US" sz="1200" kern="1200" dirty="0" err="1" smtClean="0">
                <a:solidFill>
                  <a:schemeClr val="tx1"/>
                </a:solidFill>
                <a:effectLst/>
                <a:latin typeface="+mn-lt"/>
                <a:ea typeface="+mn-ea"/>
                <a:cs typeface="+mn-cs"/>
              </a:rPr>
              <a:t>Whats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happen when the call returns, it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come right back to the location after the address of exec. </a:t>
            </a:r>
            <a:r>
              <a:rPr lang="en-US" sz="1200" kern="1200" dirty="0" err="1" smtClean="0">
                <a:solidFill>
                  <a:schemeClr val="tx1"/>
                </a:solidFill>
                <a:effectLst/>
                <a:latin typeface="+mn-lt"/>
                <a:ea typeface="+mn-ea"/>
                <a:cs typeface="+mn-cs"/>
              </a:rPr>
              <a:t>Whats</a:t>
            </a:r>
            <a:r>
              <a:rPr lang="en-US" sz="1200" kern="1200" dirty="0" smtClean="0">
                <a:solidFill>
                  <a:schemeClr val="tx1"/>
                </a:solidFill>
                <a:effectLst/>
                <a:latin typeface="+mn-lt"/>
                <a:ea typeface="+mn-ea"/>
                <a:cs typeface="+mn-cs"/>
              </a:rPr>
              <a:t> after that? A whole bunch of junks that you used for the call setup. The problem is what you want to do is you want to put another address here. Cause you are going to jump back to this location, pop return address. the basic idea here is that when that function executes, at the end of that execution you do not ant to return and come back naturally. You actually want to jump to a little gadget, small piece of code in some other library which has the equivalent of pop pop return. Remember </a:t>
            </a:r>
            <a:r>
              <a:rPr lang="en-US" sz="1200" kern="1200" dirty="0" err="1" smtClean="0">
                <a:solidFill>
                  <a:schemeClr val="tx1"/>
                </a:solidFill>
                <a:effectLst/>
                <a:latin typeface="+mn-lt"/>
                <a:ea typeface="+mn-ea"/>
                <a:cs typeface="+mn-cs"/>
              </a:rPr>
              <a:t>whats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happeing</a:t>
            </a:r>
            <a:r>
              <a:rPr lang="en-US" sz="1200" kern="1200" dirty="0" smtClean="0">
                <a:solidFill>
                  <a:schemeClr val="tx1"/>
                </a:solidFill>
                <a:effectLst/>
                <a:latin typeface="+mn-lt"/>
                <a:ea typeface="+mn-ea"/>
                <a:cs typeface="+mn-cs"/>
              </a:rPr>
              <a:t> here, I have got the return address of some function. I go off and do some work.  If I call the function normally, at the end of the function it will return.  If I call into the middle of a function, you will need a mechanism to jump to other pieces of gadget in the code, and do some things before you return.  So you jump to a piece of code that does pop pop return for you at the end of the first function call, allowing you to change the argument.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end up building a our own programming language with gadgets to figure out every side of operations so we want to do because those operations have some effect on the state machine of the processor.</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34</a:t>
            </a:fld>
            <a:endParaRPr lang="en-US"/>
          </a:p>
        </p:txBody>
      </p:sp>
    </p:spTree>
    <p:extLst>
      <p:ext uri="{BB962C8B-B14F-4D97-AF65-F5344CB8AC3E}">
        <p14:creationId xmlns:p14="http://schemas.microsoft.com/office/powerpoint/2010/main" val="1186274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36</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37</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38</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overflow a buffer, we can write to things</a:t>
            </a:r>
            <a:r>
              <a:rPr lang="en-US" baseline="0" dirty="0" smtClean="0"/>
              <a:t> earlier in the stack, usually the </a:t>
            </a:r>
            <a:r>
              <a:rPr lang="en-US" b="1" baseline="0" dirty="0" smtClean="0"/>
              <a:t>return address</a:t>
            </a:r>
            <a:r>
              <a:rPr lang="en-US" b="0" baseline="0" dirty="0" smtClean="0"/>
              <a:t> is a good choice. Will jump to attacker’s return address when the vulnerable function returns</a:t>
            </a:r>
            <a:endParaRPr lang="en-US" b="1"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a:t>
            </a:fld>
            <a:endParaRPr lang="en-US"/>
          </a:p>
        </p:txBody>
      </p:sp>
    </p:spTree>
    <p:extLst>
      <p:ext uri="{BB962C8B-B14F-4D97-AF65-F5344CB8AC3E}">
        <p14:creationId xmlns:p14="http://schemas.microsoft.com/office/powerpoint/2010/main" val="1843432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39</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40</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41</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chain functions together, with return-to-</a:t>
            </a:r>
            <a:r>
              <a:rPr lang="en-US" baseline="0" dirty="0" err="1" smtClean="0"/>
              <a:t>libc</a:t>
            </a:r>
            <a:r>
              <a:rPr lang="en-US" baseline="0" dirty="0" smtClean="0"/>
              <a:t>. We do have to clear out previous arguments though… So here, we’re going to call ret, and jump to fn1, which has 2 arguments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42</a:t>
            </a:fld>
            <a:endParaRPr lang="en-US"/>
          </a:p>
        </p:txBody>
      </p:sp>
    </p:spTree>
    <p:extLst>
      <p:ext uri="{BB962C8B-B14F-4D97-AF65-F5344CB8AC3E}">
        <p14:creationId xmlns:p14="http://schemas.microsoft.com/office/powerpoint/2010/main" val="799273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Useful</a:t>
            </a:r>
            <a:r>
              <a:rPr lang="en-US" baseline="0" dirty="0" smtClean="0"/>
              <a:t> when </a:t>
            </a:r>
            <a:r>
              <a:rPr lang="en-US" baseline="0" dirty="0" err="1" smtClean="0"/>
              <a:t>libc</a:t>
            </a:r>
            <a:r>
              <a:rPr lang="en-US" baseline="0" dirty="0" smtClean="0"/>
              <a:t> isn’t mapped in full, or you want to do things that </a:t>
            </a:r>
            <a:r>
              <a:rPr lang="en-US" baseline="0" dirty="0" err="1" smtClean="0"/>
              <a:t>libc</a:t>
            </a:r>
            <a:r>
              <a:rPr lang="en-US" baseline="0" dirty="0" smtClean="0"/>
              <a:t> doesn’t support (or </a:t>
            </a:r>
            <a:r>
              <a:rPr lang="en-US" baseline="0" dirty="0" err="1" smtClean="0"/>
              <a:t>libc</a:t>
            </a:r>
            <a:r>
              <a:rPr lang="en-US" baseline="0" dirty="0" smtClean="0"/>
              <a:t> has function entry </a:t>
            </a:r>
            <a:r>
              <a:rPr lang="en-US" baseline="0" dirty="0" err="1" smtClean="0"/>
              <a:t>gaurds</a:t>
            </a:r>
            <a:r>
              <a:rPr lang="en-US" baseline="0" dirty="0" smtClean="0"/>
              <a:t> or some </a:t>
            </a:r>
            <a:r>
              <a:rPr lang="en-US" baseline="0" dirty="0" smtClean="0"/>
              <a:t>such)</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43</a:t>
            </a:fld>
            <a:endParaRPr lang="en-US"/>
          </a:p>
        </p:txBody>
      </p:sp>
    </p:spTree>
    <p:extLst>
      <p:ext uri="{BB962C8B-B14F-4D97-AF65-F5344CB8AC3E}">
        <p14:creationId xmlns:p14="http://schemas.microsoft.com/office/powerpoint/2010/main" val="2392322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difficult to predict where</a:t>
            </a:r>
            <a:r>
              <a:rPr lang="en-US" baseline="0" dirty="0" smtClean="0"/>
              <a:t> the stack will be – can sometimes win with a heap spray + </a:t>
            </a:r>
            <a:r>
              <a:rPr lang="en-US" baseline="0" dirty="0" err="1" smtClean="0"/>
              <a:t>nop</a:t>
            </a:r>
            <a:r>
              <a:rPr lang="en-US" baseline="0" dirty="0" smtClean="0"/>
              <a:t> sled, but limited use, not practical on 64-bit </a:t>
            </a:r>
            <a:r>
              <a:rPr lang="en-US" baseline="0" dirty="0" err="1" smtClean="0"/>
              <a:t>machines.s</a:t>
            </a:r>
            <a:endParaRPr lang="en-US" baseline="0" dirty="0" smtClean="0"/>
          </a:p>
          <a:p>
            <a:endParaRPr lang="en-US" baseline="0" dirty="0" smtClean="0"/>
          </a:p>
          <a:p>
            <a:endParaRPr lang="en-US" baseline="0" dirty="0" smtClean="0"/>
          </a:p>
          <a:p>
            <a:r>
              <a:rPr lang="en-US" sz="1200" kern="1200" dirty="0" smtClean="0">
                <a:solidFill>
                  <a:schemeClr val="tx1"/>
                </a:solidFill>
                <a:effectLst/>
                <a:latin typeface="+mn-lt"/>
                <a:ea typeface="+mn-ea"/>
                <a:cs typeface="+mn-cs"/>
              </a:rPr>
              <a:t>Key things:</a:t>
            </a:r>
          </a:p>
          <a:p>
            <a:r>
              <a:rPr lang="en-US" sz="1200" kern="1200" dirty="0" smtClean="0">
                <a:solidFill>
                  <a:schemeClr val="tx1"/>
                </a:solidFill>
                <a:effectLst/>
                <a:latin typeface="+mn-lt"/>
                <a:ea typeface="+mn-ea"/>
                <a:cs typeface="+mn-cs"/>
              </a:rPr>
              <a:t>What do you need to know to make return to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works? A lot.  The hard part is you are not going to have access to the stack, and you won’t know where the libraries are loaded into memory.  What’s the address of the function in </a:t>
            </a:r>
            <a:r>
              <a:rPr lang="en-US" sz="1200" kern="1200" dirty="0" err="1" smtClean="0">
                <a:solidFill>
                  <a:schemeClr val="tx1"/>
                </a:solidFill>
                <a:effectLst/>
                <a:latin typeface="+mn-lt"/>
                <a:ea typeface="+mn-ea"/>
                <a:cs typeface="+mn-cs"/>
              </a:rPr>
              <a:t>libc</a:t>
            </a:r>
            <a:r>
              <a:rPr lang="en-US" sz="1200" kern="1200" dirty="0" smtClean="0">
                <a:solidFill>
                  <a:schemeClr val="tx1"/>
                </a:solidFill>
                <a:effectLst/>
                <a:latin typeface="+mn-lt"/>
                <a:ea typeface="+mn-ea"/>
                <a:cs typeface="+mn-cs"/>
              </a:rPr>
              <a:t> that I want to jump to? Defense: get rid of the predictability with </a:t>
            </a:r>
            <a:r>
              <a:rPr lang="en-US" sz="1200" kern="1200" dirty="0" err="1" smtClean="0">
                <a:solidFill>
                  <a:schemeClr val="tx1"/>
                </a:solidFill>
                <a:effectLst/>
                <a:latin typeface="+mn-lt"/>
                <a:ea typeface="+mn-ea"/>
                <a:cs typeface="+mn-cs"/>
              </a:rPr>
              <a:t>aslr</a:t>
            </a:r>
            <a:r>
              <a:rPr lang="en-US" sz="1200" kern="1200" dirty="0" smtClean="0">
                <a:solidFill>
                  <a:schemeClr val="tx1"/>
                </a:solidFill>
                <a:effectLst/>
                <a:latin typeface="+mn-lt"/>
                <a:ea typeface="+mn-ea"/>
                <a:cs typeface="+mn-cs"/>
              </a:rPr>
              <a:t>: randomized where in memory each of the pieces are. </a:t>
            </a:r>
            <a:r>
              <a:rPr lang="en-US" sz="1200" kern="1200" smtClean="0">
                <a:solidFill>
                  <a:schemeClr val="tx1"/>
                </a:solidFill>
                <a:effectLst/>
                <a:latin typeface="+mn-lt"/>
                <a:ea typeface="+mn-ea"/>
                <a:cs typeface="+mn-cs"/>
              </a:rPr>
              <a:t>The offset is different each time the program is loaded.</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44</a:t>
            </a:fld>
            <a:endParaRPr lang="en-US"/>
          </a:p>
        </p:txBody>
      </p:sp>
    </p:spTree>
    <p:extLst>
      <p:ext uri="{BB962C8B-B14F-4D97-AF65-F5344CB8AC3E}">
        <p14:creationId xmlns:p14="http://schemas.microsoft.com/office/powerpoint/2010/main" val="3045915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version has no line breaks or null characters</a:t>
            </a:r>
            <a:r>
              <a:rPr lang="en-US" baseline="0" dirty="0" smtClean="0"/>
              <a:t> (works for both gets and </a:t>
            </a:r>
            <a:r>
              <a:rPr lang="en-US" baseline="0" dirty="0" err="1" smtClean="0"/>
              <a:t>str</a:t>
            </a:r>
            <a:r>
              <a:rPr lang="en-US" baseline="0" dirty="0" smtClean="0"/>
              <a:t>* overflows)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47</a:t>
            </a:fld>
            <a:endParaRPr lang="en-US"/>
          </a:p>
        </p:txBody>
      </p:sp>
    </p:spTree>
    <p:extLst>
      <p:ext uri="{BB962C8B-B14F-4D97-AF65-F5344CB8AC3E}">
        <p14:creationId xmlns:p14="http://schemas.microsoft.com/office/powerpoint/2010/main" val="2764248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a:t>
            </a:r>
            <a:r>
              <a:rPr lang="en-US" baseline="0" dirty="0" smtClean="0"/>
              <a:t> address circled) stack is good and healthy now</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48</a:t>
            </a:fld>
            <a:endParaRPr lang="en-US"/>
          </a:p>
        </p:txBody>
      </p:sp>
    </p:spTree>
    <p:extLst>
      <p:ext uri="{BB962C8B-B14F-4D97-AF65-F5344CB8AC3E}">
        <p14:creationId xmlns:p14="http://schemas.microsoft.com/office/powerpoint/2010/main" val="2903222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the next instruction,</a:t>
            </a:r>
            <a:r>
              <a:rPr lang="en-US" baseline="0" dirty="0" smtClean="0"/>
              <a:t> and we now have c</a:t>
            </a:r>
            <a:r>
              <a:rPr lang="en-US" dirty="0" smtClean="0"/>
              <a:t>orrupted</a:t>
            </a:r>
            <a:r>
              <a:rPr lang="en-US" baseline="0" dirty="0" smtClean="0"/>
              <a:t> the return address (and the rest of the stack)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49</a:t>
            </a:fld>
            <a:endParaRPr lang="en-US"/>
          </a:p>
        </p:txBody>
      </p:sp>
    </p:spTree>
    <p:extLst>
      <p:ext uri="{BB962C8B-B14F-4D97-AF65-F5344CB8AC3E}">
        <p14:creationId xmlns:p14="http://schemas.microsoft.com/office/powerpoint/2010/main" val="3902102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Holy</a:t>
            </a:r>
            <a:r>
              <a:rPr lang="en-US" baseline="0" dirty="0" smtClean="0"/>
              <a:t> assembler directives, batman</a:t>
            </a:r>
            <a:r>
              <a:rPr lang="en-US" baseline="0" dirty="0"/>
              <a:t>!</a:t>
            </a:r>
            <a:endParaRPr lang="en-US" baseline="0"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50</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web attacks</a:t>
            </a:r>
            <a:r>
              <a:rPr lang="en-US" baseline="0" dirty="0" smtClean="0"/>
              <a:t>, such as SQL Injection – the attacker is turning a bug in </a:t>
            </a:r>
            <a:r>
              <a:rPr lang="en-US" i="1" baseline="0" dirty="0" smtClean="0"/>
              <a:t>data</a:t>
            </a:r>
            <a:r>
              <a:rPr lang="en-US" i="0" baseline="0" dirty="0" smtClean="0"/>
              <a:t> handling into </a:t>
            </a:r>
            <a:r>
              <a:rPr lang="en-US" i="1" baseline="0" dirty="0" smtClean="0"/>
              <a:t>control </a:t>
            </a:r>
            <a:r>
              <a:rPr lang="en-US" i="0" baseline="0" dirty="0" smtClean="0"/>
              <a:t>over the program flow (i.e. attacker can run arbitrary instructions/commands)</a:t>
            </a:r>
            <a:endParaRPr lang="en-US" i="1"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a:t>
            </a:fld>
            <a:endParaRPr lang="en-US"/>
          </a:p>
        </p:txBody>
      </p:sp>
    </p:spTree>
    <p:extLst>
      <p:ext uri="{BB962C8B-B14F-4D97-AF65-F5344CB8AC3E}">
        <p14:creationId xmlns:p14="http://schemas.microsoft.com/office/powerpoint/2010/main" val="1843432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run any code we want</a:t>
            </a:r>
            <a:r>
              <a:rPr lang="en-US" baseline="0" dirty="0" smtClean="0"/>
              <a:t> (perhaps limited to space of buffer, but we can get around that…). What should we run?</a:t>
            </a:r>
          </a:p>
          <a:p>
            <a:r>
              <a:rPr lang="en-US" baseline="0" dirty="0" smtClean="0"/>
              <a:t>A shell seems like a natural choice – something that lets a human enter in arbitrary commands to control the computer. Let’s do that</a:t>
            </a:r>
            <a:r>
              <a:rPr lang="en-US" baseline="0" dirty="0" smtClean="0"/>
              <a:t>!</a:t>
            </a:r>
          </a:p>
          <a:p>
            <a:endParaRPr lang="en-US" baseline="0" dirty="0" smtClean="0"/>
          </a:p>
          <a:p>
            <a:r>
              <a:rPr lang="en-US" sz="1200" kern="1200" dirty="0" smtClean="0">
                <a:solidFill>
                  <a:schemeClr val="tx1"/>
                </a:solidFill>
                <a:effectLst/>
                <a:latin typeface="+mn-lt"/>
                <a:ea typeface="+mn-ea"/>
                <a:cs typeface="+mn-cs"/>
              </a:rPr>
              <a:t>Now we are taking about how can we do something useful with it. How can you go from a vulnerability, some error that you have found, and use this technique that you know about that enables you to do certain things, including executing your own code. How do you do something useful in that code?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82828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a:t>
            </a:r>
            <a:r>
              <a:rPr lang="en-US" baseline="0" dirty="0" smtClean="0"/>
              <a:t>, we don’t have to write our own shell in assembly. Linux will provide one for us (note: This is Linux specific, but Windows/Mac/BSD/… has a shell and exec call as well, just different syntax and invocation). Here is how you create a shell in c.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often talk about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 basically because we want the capability to do something like any arbitrary behavior within that code. Those of you who are active users of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are very very familiar with shells. There is also command shell in windows as well (e.g. </a:t>
            </a:r>
            <a:r>
              <a:rPr lang="en-US" sz="1200" kern="1200" dirty="0" err="1" smtClean="0">
                <a:solidFill>
                  <a:schemeClr val="tx1"/>
                </a:solidFill>
                <a:effectLst/>
                <a:latin typeface="+mn-lt"/>
                <a:ea typeface="+mn-ea"/>
                <a:cs typeface="+mn-cs"/>
              </a:rPr>
              <a:t>command.exe</a:t>
            </a:r>
            <a:r>
              <a:rPr lang="en-US" sz="1200" kern="1200" dirty="0" smtClean="0">
                <a:solidFill>
                  <a:schemeClr val="tx1"/>
                </a:solidFill>
                <a:effectLst/>
                <a:latin typeface="+mn-lt"/>
                <a:ea typeface="+mn-ea"/>
                <a:cs typeface="+mn-cs"/>
              </a:rPr>
              <a:t> is a shell).  Basically a shell is looping, waiting for </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and executing programs or processing data. This is actually a general way of thinking about getting access to a computer allows you to arbitrarily execute commands. One easy way to do something like this is to use the shell that is embedded itself in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One useful thing for us to do is to hijack the control of the computer program. You can use pdf reader, flash interpreter to actually get to a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shell to use the set of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shell commands to do powerful things like add passwords, dump the contents of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/password over the network, do useful things on the machine. Again one useful way of doing this is taking use of existing shells. Here is a little bit of c code you should be fairly familiar to. I think we did example of this in 391. Basically what we we are doing is calling a system call called exec, with a path to a binary, in this particular case the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shell sh. There are no other command line arguments to it. With this when you execute the program is pull off the shell, you can imagine that you can pass whatever argument you want to the shell that allows you to execute arbitrary </a:t>
            </a:r>
            <a:r>
              <a:rPr lang="en-US" sz="1200" kern="1200" dirty="0" err="1" smtClean="0">
                <a:solidFill>
                  <a:schemeClr val="tx1"/>
                </a:solidFill>
                <a:effectLst/>
                <a:latin typeface="+mn-lt"/>
                <a:ea typeface="+mn-ea"/>
                <a:cs typeface="+mn-cs"/>
              </a:rPr>
              <a:t>unix</a:t>
            </a:r>
            <a:r>
              <a:rPr lang="en-US" sz="1200" kern="1200" dirty="0" smtClean="0">
                <a:solidFill>
                  <a:schemeClr val="tx1"/>
                </a:solidFill>
                <a:effectLst/>
                <a:latin typeface="+mn-lt"/>
                <a:ea typeface="+mn-ea"/>
                <a:cs typeface="+mn-cs"/>
              </a:rPr>
              <a:t> command like </a:t>
            </a:r>
            <a:r>
              <a:rPr lang="en-US" sz="1200" kern="1200" dirty="0" err="1" smtClean="0">
                <a:solidFill>
                  <a:schemeClr val="tx1"/>
                </a:solidFill>
                <a:effectLst/>
                <a:latin typeface="+mn-lt"/>
                <a:ea typeface="+mn-ea"/>
                <a:cs typeface="+mn-cs"/>
              </a:rPr>
              <a:t>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netcat</a:t>
            </a:r>
            <a:r>
              <a:rPr lang="en-US" sz="1200" kern="1200" dirty="0" smtClean="0">
                <a:solidFill>
                  <a:schemeClr val="tx1"/>
                </a:solidFill>
                <a:effectLst/>
                <a:latin typeface="+mn-lt"/>
                <a:ea typeface="+mn-ea"/>
                <a:cs typeface="+mn-cs"/>
              </a:rPr>
              <a:t>, telnet etc., which gives you access to a much more powerful set of commands and the things that you might have to hard-code yourself.  Without going to shell code, you will have to </a:t>
            </a:r>
            <a:r>
              <a:rPr lang="en-US" sz="1200" kern="1200" dirty="0" err="1" smtClean="0">
                <a:solidFill>
                  <a:schemeClr val="tx1"/>
                </a:solidFill>
                <a:effectLst/>
                <a:latin typeface="+mn-lt"/>
                <a:ea typeface="+mn-ea"/>
                <a:cs typeface="+mn-cs"/>
              </a:rPr>
              <a:t>specificly</a:t>
            </a:r>
            <a:r>
              <a:rPr lang="en-US" sz="1200" kern="1200" dirty="0" smtClean="0">
                <a:solidFill>
                  <a:schemeClr val="tx1"/>
                </a:solidFill>
                <a:effectLst/>
                <a:latin typeface="+mn-lt"/>
                <a:ea typeface="+mn-ea"/>
                <a:cs typeface="+mn-cs"/>
              </a:rPr>
              <a:t> program the individual user behaviors that you wanted, and you have to modify them after you build the exploit.  You can do one thing or two things or five things, and get a feel for how complicated it might be. Essentially you need to generate assembly code version of the payload that you wanted to execute and translate those to byte codes for that particular instruction architecture that you are using to create those nasty long strings that we wrote in python.  That is piping instructions as part of the payload.  Those long strings are bytes codes that represented the assembly code that represent the program that you think about in c or other languages.  So this is again much more powerful.</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6</a:t>
            </a:fld>
            <a:endParaRPr lang="en-US"/>
          </a:p>
        </p:txBody>
      </p:sp>
    </p:spTree>
    <p:extLst>
      <p:ext uri="{BB962C8B-B14F-4D97-AF65-F5344CB8AC3E}">
        <p14:creationId xmlns:p14="http://schemas.microsoft.com/office/powerpoint/2010/main" val="4207687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is one way that people do, in fact this is a very very common way, is to find some code that somebody else has written. So rather than writing your own piece of code that does the exploit, we can run a shell, and instead of writing the exploit your self, you go find someone who has written it and cut and paste that exploit code into your code. Now there are a couple of problems, hopefully those of you who are little bit familiar with assembly will understand that this is a mapping between the assembly code and the c codes. There are two things that we are depending on if we are to cut and paste someone else’s code, and that has to do with addressing, or at least it has something to do with memory addresses and what is loaded into memory. The first case here we are talk about this literal string </a:t>
            </a:r>
            <a:r>
              <a:rPr lang="en-US" sz="1200" kern="1200" dirty="0" err="1" smtClean="0">
                <a:solidFill>
                  <a:schemeClr val="tx1"/>
                </a:solidFill>
                <a:effectLst/>
                <a:latin typeface="+mn-lt"/>
                <a:ea typeface="+mn-ea"/>
                <a:cs typeface="+mn-cs"/>
              </a:rPr>
              <a:t>lco</a:t>
            </a:r>
            <a:r>
              <a:rPr lang="en-US" sz="1200" kern="1200" dirty="0" smtClean="0">
                <a:solidFill>
                  <a:schemeClr val="tx1"/>
                </a:solidFill>
                <a:effectLst/>
                <a:latin typeface="+mn-lt"/>
                <a:ea typeface="+mn-ea"/>
                <a:cs typeface="+mn-cs"/>
              </a:rPr>
              <a:t>, which is this string here.  So somewhere in memory is the string that we have created that is going to execute this command that we want to execute. This string in particular is a command line argument to exec, which tells you the path to the program that you want to execute. The other thing is, at this point you are not quite sure of all the things that the operating system has loaded into memory on your behalf. So you are executing, making a call to a program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and you don’t know where that is and further more you do not know if that’s been fully loaded into memory. So making a call to this this label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you do not know if that is well-defined or not.  We need to deal with these two particular instances when we write our own </a:t>
            </a:r>
            <a:r>
              <a:rPr lang="en-US" sz="1200" kern="1200" dirty="0" err="1" smtClean="0">
                <a:solidFill>
                  <a:schemeClr val="tx1"/>
                </a:solidFill>
                <a:effectLst/>
                <a:latin typeface="+mn-lt"/>
                <a:ea typeface="+mn-ea"/>
                <a:cs typeface="+mn-cs"/>
              </a:rPr>
              <a:t>shellcode</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a:t>
            </a:fld>
            <a:endParaRPr lang="en-US"/>
          </a:p>
        </p:txBody>
      </p:sp>
    </p:spTree>
    <p:extLst>
      <p:ext uri="{BB962C8B-B14F-4D97-AF65-F5344CB8AC3E}">
        <p14:creationId xmlns:p14="http://schemas.microsoft.com/office/powerpoint/2010/main" val="137890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quite – we</a:t>
            </a:r>
            <a:r>
              <a:rPr lang="en-US" baseline="0" dirty="0" smtClean="0"/>
              <a:t> need $.LC0 (address of null-terminated string “/bin/</a:t>
            </a:r>
            <a:r>
              <a:rPr lang="en-US" baseline="0" dirty="0" err="1" smtClean="0"/>
              <a:t>sh</a:t>
            </a:r>
            <a:r>
              <a:rPr lang="en-US" baseline="0" dirty="0" smtClean="0"/>
              <a:t>”), and </a:t>
            </a:r>
            <a:r>
              <a:rPr lang="en-US" baseline="0" dirty="0" err="1" smtClean="0"/>
              <a:t>execve</a:t>
            </a:r>
            <a:r>
              <a:rPr lang="en-US" baseline="0" dirty="0" smtClean="0"/>
              <a:t> may not be loaded in memory.</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a:t>
            </a:fld>
            <a:endParaRPr lang="en-US"/>
          </a:p>
        </p:txBody>
      </p:sp>
    </p:spTree>
    <p:extLst>
      <p:ext uri="{BB962C8B-B14F-4D97-AF65-F5344CB8AC3E}">
        <p14:creationId xmlns:p14="http://schemas.microsoft.com/office/powerpoint/2010/main" val="1826100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way to deal with this notion of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being fully loaded is to look at assembly code for what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does and you can statically include that code in your exploit. So rather than referencing the actual function, and going off and actually do the function call to execute that function, you can actually just grab that assembly code from </a:t>
            </a:r>
            <a:r>
              <a:rPr lang="en-US" sz="1200" kern="1200" dirty="0" err="1" smtClean="0">
                <a:solidFill>
                  <a:schemeClr val="tx1"/>
                </a:solidFill>
                <a:effectLst/>
                <a:latin typeface="+mn-lt"/>
                <a:ea typeface="+mn-ea"/>
                <a:cs typeface="+mn-cs"/>
              </a:rPr>
              <a:t>execve</a:t>
            </a:r>
            <a:r>
              <a:rPr lang="en-US" sz="1200" kern="1200" dirty="0" smtClean="0">
                <a:solidFill>
                  <a:schemeClr val="tx1"/>
                </a:solidFill>
                <a:effectLst/>
                <a:latin typeface="+mn-lt"/>
                <a:ea typeface="+mn-ea"/>
                <a:cs typeface="+mn-cs"/>
              </a:rPr>
              <a:t> and put it where you have done the function call. Now you do not have to worry that where in memory that function call has been loaded, you have all the stuff that the function call needed to execute. In fact, exec is pretty small, and ends with this trap, interrupt and trapping back to the OS. The rest of these are setup for which file name is being executed and the parameters and those of you who remembered the </a:t>
            </a:r>
            <a:r>
              <a:rPr lang="en-US" sz="1200" kern="1200" dirty="0" err="1" smtClean="0">
                <a:solidFill>
                  <a:schemeClr val="tx1"/>
                </a:solidFill>
                <a:effectLst/>
                <a:latin typeface="+mn-lt"/>
                <a:ea typeface="+mn-ea"/>
                <a:cs typeface="+mn-cs"/>
              </a:rPr>
              <a:t>callee</a:t>
            </a:r>
            <a:r>
              <a:rPr lang="en-US" sz="1200" kern="1200" dirty="0" smtClean="0">
                <a:solidFill>
                  <a:schemeClr val="tx1"/>
                </a:solidFill>
                <a:effectLst/>
                <a:latin typeface="+mn-lt"/>
                <a:ea typeface="+mn-ea"/>
                <a:cs typeface="+mn-cs"/>
              </a:rPr>
              <a:t> vs caller stack, there is a bit of the register maintenance that’s going on here to manage the registers before doing the call.</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a:t>
            </a:fld>
            <a:endParaRPr lang="en-US"/>
          </a:p>
        </p:txBody>
      </p:sp>
    </p:spTree>
    <p:extLst>
      <p:ext uri="{BB962C8B-B14F-4D97-AF65-F5344CB8AC3E}">
        <p14:creationId xmlns:p14="http://schemas.microsoft.com/office/powerpoint/2010/main" val="174488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11/3/15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11/3/15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A4778-BA88-4603-9144-8E8B23C11605}" type="datetimeFigureOut">
              <a:rPr lang="en-US" smtClean="0">
                <a:solidFill>
                  <a:prstClr val="black">
                    <a:tint val="95000"/>
                  </a:prstClr>
                </a:solidFill>
              </a:rPr>
              <a:pPr/>
              <a:t>11/3/15</a:t>
            </a:fld>
            <a:endParaRPr lang="en-US">
              <a:solidFill>
                <a:prstClr val="black">
                  <a:tint val="9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3" Type="http://schemas.openxmlformats.org/officeDocument/2006/relationships/hyperlink" Target="http://paulmakowski.wordpress.com/2011/01/25/smashing-the-stack-in-2011/" TargetMode="External"/><Relationship Id="rId4" Type="http://schemas.openxmlformats.org/officeDocument/2006/relationships/hyperlink" Target="http://www.phrack.org/issues.html?issue=60&amp;id=10" TargetMode="External"/><Relationship Id="rId5" Type="http://schemas.openxmlformats.org/officeDocument/2006/relationships/hyperlink" Target="http://www.securitytube.net/video/258" TargetMode="External"/><Relationship Id="rId1" Type="http://schemas.openxmlformats.org/officeDocument/2006/relationships/slideLayout" Target="../slideLayouts/slideLayout2.xml"/><Relationship Id="rId2" Type="http://schemas.openxmlformats.org/officeDocument/2006/relationships/hyperlink" Target="http://insecure.org/stf/smashstack.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16 – Control Flow (</a:t>
            </a:r>
            <a:r>
              <a:rPr lang="en-US" dirty="0" err="1" smtClean="0"/>
              <a:t>cont</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t>Michael Bailey</a:t>
            </a:r>
          </a:p>
          <a:p>
            <a:r>
              <a:rPr lang="en-US" dirty="0" smtClean="0"/>
              <a:t>University of Illinois</a:t>
            </a:r>
          </a:p>
          <a:p>
            <a:r>
              <a:rPr lang="en-US" dirty="0"/>
              <a:t>ECE 422/CS 461 </a:t>
            </a:r>
            <a:r>
              <a:rPr lang="en-US" dirty="0" smtClean="0"/>
              <a:t>– Fall 2015</a:t>
            </a:r>
            <a:endParaRPr lang="en-US" dirty="0"/>
          </a:p>
        </p:txBody>
      </p:sp>
    </p:spTree>
    <p:extLst>
      <p:ext uri="{BB962C8B-B14F-4D97-AF65-F5344CB8AC3E}">
        <p14:creationId xmlns:p14="http://schemas.microsoft.com/office/powerpoint/2010/main" val="3944571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Shellcode</a:t>
            </a:r>
            <a:r>
              <a:rPr lang="en-US" dirty="0" smtClean="0"/>
              <a:t> TODO list</a:t>
            </a:r>
            <a:endParaRPr lang="en-US" dirty="0"/>
          </a:p>
        </p:txBody>
      </p:sp>
      <p:sp>
        <p:nvSpPr>
          <p:cNvPr id="3" name="Content Placeholder 2"/>
          <p:cNvSpPr>
            <a:spLocks noGrp="1"/>
          </p:cNvSpPr>
          <p:nvPr>
            <p:ph idx="1"/>
          </p:nvPr>
        </p:nvSpPr>
        <p:spPr>
          <a:xfrm>
            <a:off x="0" y="1775191"/>
            <a:ext cx="9144000" cy="4625609"/>
          </a:xfrm>
        </p:spPr>
        <p:txBody>
          <a:bodyPr/>
          <a:lstStyle/>
          <a:p>
            <a:pPr marL="118872" indent="0">
              <a:buNone/>
            </a:pPr>
            <a:r>
              <a:rPr lang="en-US" sz="2400" b="1" dirty="0" smtClean="0">
                <a:latin typeface="Courier New" pitchFamily="49" charset="0"/>
                <a:cs typeface="Courier New" pitchFamily="49" charset="0"/>
              </a:rPr>
              <a:t>0xbffffda0: “/bin/</a:t>
            </a:r>
            <a:r>
              <a:rPr lang="en-US" sz="2400" b="1" dirty="0" err="1" smtClean="0">
                <a:latin typeface="Courier New" pitchFamily="49" charset="0"/>
                <a:cs typeface="Courier New" pitchFamily="49" charset="0"/>
              </a:rPr>
              <a:t>sh</a:t>
            </a:r>
            <a:r>
              <a:rPr lang="en-US" sz="2400" b="1" dirty="0" smtClean="0">
                <a:latin typeface="Courier New" pitchFamily="49" charset="0"/>
                <a:cs typeface="Courier New" pitchFamily="49" charset="0"/>
              </a:rPr>
              <a:t>\x00”</a:t>
            </a:r>
          </a:p>
          <a:p>
            <a:pPr marL="118872" indent="0">
              <a:buNone/>
            </a:pPr>
            <a:r>
              <a:rPr lang="en-US" sz="2400" b="1" dirty="0" smtClean="0">
                <a:latin typeface="Courier New" pitchFamily="49" charset="0"/>
                <a:cs typeface="Courier New" pitchFamily="49" charset="0"/>
              </a:rPr>
              <a:t>0xbffffda8: “\xa0\</a:t>
            </a:r>
            <a:r>
              <a:rPr lang="en-US" sz="2400" b="1" dirty="0" err="1" smtClean="0">
                <a:latin typeface="Courier New" pitchFamily="49" charset="0"/>
                <a:cs typeface="Courier New" pitchFamily="49" charset="0"/>
              </a:rPr>
              <a:t>xfd</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xff</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xbf</a:t>
            </a:r>
            <a:r>
              <a:rPr lang="en-US" sz="2400" b="1" dirty="0" smtClean="0">
                <a:latin typeface="Courier New" pitchFamily="49" charset="0"/>
                <a:cs typeface="Courier New" pitchFamily="49" charset="0"/>
              </a:rPr>
              <a:t>\x00\x00\x00\x00” </a:t>
            </a:r>
          </a:p>
          <a:p>
            <a:pPr marL="118872" indent="0">
              <a:buNone/>
            </a:pPr>
            <a:endParaRPr lang="en-US" sz="2400" dirty="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eax</a:t>
            </a:r>
            <a:r>
              <a:rPr lang="en-US" sz="2400" b="1" dirty="0" smtClean="0">
                <a:latin typeface="Courier New" pitchFamily="49" charset="0"/>
                <a:cs typeface="Courier New" pitchFamily="49" charset="0"/>
              </a:rPr>
              <a:t> = 13  (</a:t>
            </a:r>
            <a:r>
              <a:rPr lang="en-US" sz="2400" b="1" dirty="0" err="1" smtClean="0">
                <a:latin typeface="Courier New" pitchFamily="49" charset="0"/>
                <a:cs typeface="Courier New" pitchFamily="49" charset="0"/>
              </a:rPr>
              <a:t>sys_execve</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ebx</a:t>
            </a:r>
            <a:r>
              <a:rPr lang="en-US" sz="2400" b="1" dirty="0" smtClean="0">
                <a:latin typeface="Courier New" pitchFamily="49" charset="0"/>
                <a:cs typeface="Courier New" pitchFamily="49" charset="0"/>
              </a:rPr>
              <a:t> = 0xbffffda0		# “/bin/</a:t>
            </a:r>
            <a:r>
              <a:rPr lang="en-US" sz="2400" b="1" dirty="0" err="1" smtClean="0">
                <a:latin typeface="Courier New" pitchFamily="49" charset="0"/>
                <a:cs typeface="Courier New" pitchFamily="49" charset="0"/>
              </a:rPr>
              <a:t>sh</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ecx</a:t>
            </a:r>
            <a:r>
              <a:rPr lang="en-US" sz="2400" b="1" dirty="0" smtClean="0">
                <a:latin typeface="Courier New" pitchFamily="49" charset="0"/>
                <a:cs typeface="Courier New" pitchFamily="49" charset="0"/>
              </a:rPr>
              <a:t> = 0xbffffda8		# </a:t>
            </a:r>
            <a:r>
              <a:rPr lang="en-US" sz="2400" b="1" dirty="0" err="1" smtClean="0">
                <a:latin typeface="Courier New" pitchFamily="49" charset="0"/>
                <a:cs typeface="Courier New" pitchFamily="49" charset="0"/>
              </a:rPr>
              <a:t>argv</a:t>
            </a: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edx</a:t>
            </a:r>
            <a:r>
              <a:rPr lang="en-US" sz="2400" b="1" dirty="0" smtClean="0">
                <a:latin typeface="Courier New" pitchFamily="49" charset="0"/>
                <a:cs typeface="Courier New" pitchFamily="49" charset="0"/>
              </a:rPr>
              <a:t> = 0x00		     # NULL</a:t>
            </a:r>
          </a:p>
          <a:p>
            <a:pPr marL="118872" indent="0">
              <a:buNone/>
            </a:pP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0x80</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249420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t>
            </a:r>
            <a:r>
              <a:rPr lang="en-US" dirty="0" err="1" smtClean="0"/>
              <a:t>shellcode</a:t>
            </a:r>
            <a:endParaRPr lang="en-US" dirty="0"/>
          </a:p>
        </p:txBody>
      </p:sp>
      <p:sp>
        <p:nvSpPr>
          <p:cNvPr id="3" name="Content Placeholder 2"/>
          <p:cNvSpPr>
            <a:spLocks noGrp="1"/>
          </p:cNvSpPr>
          <p:nvPr>
            <p:ph idx="1"/>
          </p:nvPr>
        </p:nvSpPr>
        <p:spPr>
          <a:xfrm>
            <a:off x="457200" y="1775191"/>
            <a:ext cx="8534400" cy="4625609"/>
          </a:xfrm>
        </p:spPr>
        <p:txBody>
          <a:bodyPr>
            <a:noAutofit/>
          </a:bodyPr>
          <a:lstStyle/>
          <a:p>
            <a:pPr marL="118872" indent="0">
              <a:buNone/>
            </a:pPr>
            <a:r>
              <a:rPr lang="en-US" sz="2400" b="1" dirty="0" err="1" smtClean="0">
                <a:latin typeface="Courier New" pitchFamily="49" charset="0"/>
                <a:cs typeface="Courier New" pitchFamily="49" charset="0"/>
              </a:rPr>
              <a:t>mov</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0xb,%</a:t>
            </a:r>
            <a:r>
              <a:rPr lang="en-US" sz="2400" b="1" dirty="0" smtClean="0">
                <a:latin typeface="Courier New" pitchFamily="49" charset="0"/>
                <a:cs typeface="Courier New" pitchFamily="49" charset="0"/>
              </a:rPr>
              <a:t>eax</a:t>
            </a: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sys_execve</a:t>
            </a:r>
            <a:endParaRPr lang="en-US" sz="2400" b="1" dirty="0">
              <a:latin typeface="Courier New" pitchFamily="49" charset="0"/>
              <a:cs typeface="Courier New" pitchFamily="49" charset="0"/>
            </a:endParaRPr>
          </a:p>
          <a:p>
            <a:pPr marL="118872" indent="0">
              <a:buNone/>
            </a:pPr>
            <a:r>
              <a:rPr lang="en-US" sz="2400" b="1" dirty="0" err="1" smtClean="0">
                <a:latin typeface="Courier New" pitchFamily="49" charset="0"/>
                <a:cs typeface="Courier New" pitchFamily="49" charset="0"/>
              </a:rPr>
              <a:t>mov</a:t>
            </a:r>
            <a:r>
              <a:rPr lang="en-US" sz="2400" b="1" dirty="0" smtClean="0">
                <a:latin typeface="Courier New" pitchFamily="49" charset="0"/>
                <a:cs typeface="Courier New" pitchFamily="49" charset="0"/>
              </a:rPr>
              <a:t>    $0xbffffba0</a:t>
            </a:r>
            <a:r>
              <a:rPr lang="en-US" sz="2400" b="1" dirty="0">
                <a:latin typeface="Courier New" pitchFamily="49" charset="0"/>
                <a:cs typeface="Courier New" pitchFamily="49" charset="0"/>
              </a:rPr>
              <a:t>,%</a:t>
            </a:r>
            <a:r>
              <a:rPr lang="en-US" sz="2400" b="1" dirty="0" smtClean="0">
                <a:latin typeface="Courier New" pitchFamily="49" charset="0"/>
                <a:cs typeface="Courier New" pitchFamily="49" charset="0"/>
              </a:rPr>
              <a:t>ebx   #</a:t>
            </a:r>
            <a:r>
              <a:rPr lang="en-US" sz="2400" b="1" dirty="0" err="1" smtClean="0">
                <a:latin typeface="Courier New" pitchFamily="49" charset="0"/>
                <a:cs typeface="Courier New" pitchFamily="49" charset="0"/>
              </a:rPr>
              <a:t>addr</a:t>
            </a:r>
            <a:r>
              <a:rPr lang="en-US" sz="2400" b="1" dirty="0" smtClean="0">
                <a:latin typeface="Courier New" pitchFamily="49" charset="0"/>
                <a:cs typeface="Courier New" pitchFamily="49" charset="0"/>
              </a:rPr>
              <a:t> of some </a:t>
            </a:r>
            <a:r>
              <a:rPr lang="en-US" sz="2400" b="1" dirty="0" err="1" smtClean="0">
                <a:latin typeface="Courier New" pitchFamily="49" charset="0"/>
                <a:cs typeface="Courier New" pitchFamily="49" charset="0"/>
              </a:rPr>
              <a:t>mem</a:t>
            </a:r>
            <a:endParaRPr lang="en-US" sz="2400" b="1" dirty="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lea    8(%</a:t>
            </a:r>
            <a:r>
              <a:rPr lang="en-US" sz="2400" b="1" dirty="0" err="1" smtClean="0">
                <a:latin typeface="Courier New" pitchFamily="49" charset="0"/>
                <a:cs typeface="Courier New" pitchFamily="49" charset="0"/>
              </a:rPr>
              <a:t>ebx</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ecx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ecx</a:t>
            </a:r>
            <a:r>
              <a:rPr lang="en-US" sz="2400" b="1" dirty="0" smtClean="0">
                <a:latin typeface="Courier New" pitchFamily="49" charset="0"/>
                <a:cs typeface="Courier New" pitchFamily="49" charset="0"/>
              </a:rPr>
              <a:t>=ebx+12(</a:t>
            </a:r>
            <a:r>
              <a:rPr lang="en-US" sz="2400" b="1" dirty="0" err="1" smtClean="0">
                <a:latin typeface="Courier New" pitchFamily="49" charset="0"/>
                <a:cs typeface="Courier New" pitchFamily="49" charset="0"/>
              </a:rPr>
              <a:t>argv</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xorl</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edx</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edx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edx</a:t>
            </a:r>
            <a:r>
              <a:rPr lang="en-US" sz="2400" b="1" dirty="0" smtClean="0">
                <a:latin typeface="Courier New" pitchFamily="49" charset="0"/>
                <a:cs typeface="Courier New" pitchFamily="49" charset="0"/>
              </a:rPr>
              <a:t>=NULL</a:t>
            </a:r>
            <a:endParaRPr lang="en-US" sz="2400" b="1" dirty="0">
              <a:latin typeface="Courier New" pitchFamily="49" charset="0"/>
              <a:cs typeface="Courier New" pitchFamily="49" charset="0"/>
            </a:endParaRPr>
          </a:p>
          <a:p>
            <a:pPr marL="118872" indent="0">
              <a:buNone/>
            </a:pPr>
            <a:r>
              <a:rPr lang="en-US" sz="2400" b="1" dirty="0" err="1" smtClean="0">
                <a:latin typeface="Courier New" pitchFamily="49" charset="0"/>
                <a:cs typeface="Courier New" pitchFamily="49" charset="0"/>
              </a:rPr>
              <a:t>movl</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0x6e69622f,(%</a:t>
            </a:r>
            <a:r>
              <a:rPr lang="en-US" sz="2400" b="1" dirty="0" err="1">
                <a:latin typeface="Courier New" pitchFamily="49" charset="0"/>
                <a:cs typeface="Courier New" pitchFamily="49" charset="0"/>
              </a:rPr>
              <a:t>ebx</a:t>
            </a:r>
            <a:r>
              <a:rPr lang="en-US" sz="2400" b="1" dirty="0" smtClean="0">
                <a:latin typeface="Courier New" pitchFamily="49" charset="0"/>
                <a:cs typeface="Courier New" pitchFamily="49" charset="0"/>
              </a:rPr>
              <a:t>) #”/bin”</a:t>
            </a:r>
            <a:endParaRPr lang="en-US" sz="2400" b="1" dirty="0">
              <a:latin typeface="Courier New" pitchFamily="49" charset="0"/>
              <a:cs typeface="Courier New" pitchFamily="49" charset="0"/>
            </a:endParaRPr>
          </a:p>
          <a:p>
            <a:pPr marL="118872" indent="0">
              <a:buNone/>
            </a:pPr>
            <a:r>
              <a:rPr lang="en-US" sz="2400" b="1" dirty="0" err="1" smtClean="0">
                <a:latin typeface="Courier New" pitchFamily="49" charset="0"/>
                <a:cs typeface="Courier New" pitchFamily="49" charset="0"/>
              </a:rPr>
              <a:t>movl</a:t>
            </a:r>
            <a:r>
              <a:rPr lang="en-US" sz="2400" b="1" dirty="0" smtClean="0">
                <a:latin typeface="Courier New" pitchFamily="49" charset="0"/>
                <a:cs typeface="Courier New" pitchFamily="49" charset="0"/>
              </a:rPr>
              <a:t>   $0x68732f,4</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ebx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sh</a:t>
            </a:r>
            <a:r>
              <a:rPr lang="en-US" sz="2400" b="1" dirty="0" smtClean="0">
                <a:latin typeface="Courier New" pitchFamily="49" charset="0"/>
                <a:cs typeface="Courier New" pitchFamily="49" charset="0"/>
              </a:rPr>
              <a:t>\x00”</a:t>
            </a:r>
          </a:p>
          <a:p>
            <a:pPr marL="118872" indent="0">
              <a:buNone/>
            </a:pPr>
            <a:r>
              <a:rPr lang="en-US" sz="2400" b="1" dirty="0" err="1" smtClean="0">
                <a:latin typeface="Courier New" pitchFamily="49" charset="0"/>
                <a:cs typeface="Courier New" pitchFamily="49" charset="0"/>
              </a:rPr>
              <a:t>mov</a:t>
            </a:r>
            <a:r>
              <a:rPr lang="en-US" sz="2400" b="1" dirty="0" smtClean="0">
                <a:latin typeface="Courier New" pitchFamily="49" charset="0"/>
                <a:cs typeface="Courier New" pitchFamily="49" charset="0"/>
              </a:rPr>
              <a:t>    %</a:t>
            </a:r>
            <a:r>
              <a:rPr lang="en-US" sz="2400" b="1" dirty="0" err="1">
                <a:latin typeface="Courier New" pitchFamily="49" charset="0"/>
                <a:cs typeface="Courier New" pitchFamily="49" charset="0"/>
              </a:rPr>
              <a:t>ebx</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ecx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argv</a:t>
            </a:r>
            <a:r>
              <a:rPr lang="en-US" sz="2400" b="1" dirty="0" smtClean="0">
                <a:latin typeface="Courier New" pitchFamily="49" charset="0"/>
                <a:cs typeface="Courier New" pitchFamily="49" charset="0"/>
              </a:rPr>
              <a:t>[0]=“/bin/</a:t>
            </a:r>
            <a:r>
              <a:rPr lang="en-US" sz="2400" b="1" dirty="0" err="1" smtClean="0">
                <a:latin typeface="Courier New" pitchFamily="49" charset="0"/>
                <a:cs typeface="Courier New" pitchFamily="49" charset="0"/>
              </a:rPr>
              <a:t>sh</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118872" indent="0">
              <a:buNone/>
            </a:pPr>
            <a:r>
              <a:rPr lang="en-US" sz="2400" b="1" dirty="0" err="1">
                <a:latin typeface="Courier New" pitchFamily="49" charset="0"/>
                <a:cs typeface="Courier New" pitchFamily="49" charset="0"/>
              </a:rPr>
              <a:t>m</a:t>
            </a:r>
            <a:r>
              <a:rPr lang="en-US" sz="2400" b="1" dirty="0" err="1" smtClean="0">
                <a:latin typeface="Courier New" pitchFamily="49" charset="0"/>
                <a:cs typeface="Courier New" pitchFamily="49" charset="0"/>
              </a:rPr>
              <a:t>ov</a:t>
            </a:r>
            <a:r>
              <a:rPr lang="en-US" sz="2400" b="1" dirty="0" smtClean="0">
                <a:latin typeface="Courier New" pitchFamily="49" charset="0"/>
                <a:cs typeface="Courier New" pitchFamily="49" charset="0"/>
              </a:rPr>
              <a:t>    %edx,4(%</a:t>
            </a:r>
            <a:r>
              <a:rPr lang="en-US" sz="2400" b="1" dirty="0" err="1" smtClean="0">
                <a:latin typeface="Courier New" pitchFamily="49" charset="0"/>
                <a:cs typeface="Courier New" pitchFamily="49" charset="0"/>
              </a:rPr>
              <a:t>ecx</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argv</a:t>
            </a:r>
            <a:r>
              <a:rPr lang="en-US" sz="2400" b="1" dirty="0" smtClean="0">
                <a:latin typeface="Courier New" pitchFamily="49" charset="0"/>
                <a:cs typeface="Courier New" pitchFamily="49" charset="0"/>
              </a:rPr>
              <a:t>[1]=NULL</a:t>
            </a:r>
            <a:endParaRPr lang="en-US" sz="2400" b="1" dirty="0">
              <a:latin typeface="Courier New" pitchFamily="49" charset="0"/>
              <a:cs typeface="Courier New" pitchFamily="49" charset="0"/>
            </a:endParaRPr>
          </a:p>
          <a:p>
            <a:pPr marL="118872" indent="0">
              <a:buNone/>
            </a:pP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$0x80              #</a:t>
            </a:r>
            <a:r>
              <a:rPr lang="en-US" sz="2400" b="1" dirty="0" err="1" smtClean="0">
                <a:latin typeface="Courier New" pitchFamily="49" charset="0"/>
                <a:cs typeface="Courier New" pitchFamily="49" charset="0"/>
              </a:rPr>
              <a:t>sys_execve</a:t>
            </a:r>
            <a:r>
              <a:rPr lang="en-US" sz="2400" b="1" dirty="0" smtClean="0">
                <a:latin typeface="Courier New" pitchFamily="49" charset="0"/>
                <a:cs typeface="Courier New" pitchFamily="49" charset="0"/>
              </a:rPr>
              <a:t>()</a:t>
            </a:r>
          </a:p>
          <a:p>
            <a:pPr marL="118872" indent="0">
              <a:buNone/>
            </a:pPr>
            <a:endParaRPr lang="en-US" sz="2400" b="1" dirty="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(assume 0xbffffba0 is on the stack for now and is readable/writeable)</a:t>
            </a:r>
            <a:endParaRPr lang="en-US" sz="2400" b="1" dirty="0">
              <a:latin typeface="Courier New" pitchFamily="49" charset="0"/>
              <a:cs typeface="Courier New" pitchFamily="49" charset="0"/>
            </a:endParaRPr>
          </a:p>
          <a:p>
            <a:pPr marL="118872" indent="0">
              <a:buNone/>
            </a:pP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687284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t>
            </a:r>
            <a:r>
              <a:rPr lang="en-US" dirty="0" err="1" smtClean="0"/>
              <a:t>shellcode</a:t>
            </a:r>
            <a:endParaRPr lang="en-US" dirty="0"/>
          </a:p>
        </p:txBody>
      </p:sp>
      <p:sp>
        <p:nvSpPr>
          <p:cNvPr id="3" name="Content Placeholder 2"/>
          <p:cNvSpPr>
            <a:spLocks noGrp="1"/>
          </p:cNvSpPr>
          <p:nvPr>
            <p:ph idx="1"/>
          </p:nvPr>
        </p:nvSpPr>
        <p:spPr/>
        <p:txBody>
          <a:bodyPr>
            <a:noAutofit/>
          </a:bodyPr>
          <a:lstStyle/>
          <a:p>
            <a:pPr marL="118872" indent="0">
              <a:buNone/>
            </a:pPr>
            <a:r>
              <a:rPr lang="en-US" sz="2200" b="1" dirty="0" smtClean="0">
                <a:latin typeface="Courier New" pitchFamily="49" charset="0"/>
                <a:cs typeface="Courier New" pitchFamily="49" charset="0"/>
              </a:rPr>
              <a:t>b8 </a:t>
            </a:r>
            <a:r>
              <a:rPr lang="en-US" sz="2200" b="1" dirty="0">
                <a:latin typeface="Courier New" pitchFamily="49" charset="0"/>
                <a:cs typeface="Courier New" pitchFamily="49" charset="0"/>
              </a:rPr>
              <a:t>0b 00 00 00        </a:t>
            </a:r>
            <a:r>
              <a:rPr lang="en-US" sz="2200" b="1" dirty="0" err="1" smtClean="0">
                <a:latin typeface="Courier New" pitchFamily="49" charset="0"/>
                <a:cs typeface="Courier New" pitchFamily="49" charset="0"/>
              </a:rPr>
              <a:t>mov</a:t>
            </a:r>
            <a:r>
              <a:rPr lang="en-US" sz="2200" b="1" dirty="0" smtClean="0">
                <a:latin typeface="Courier New" pitchFamily="49" charset="0"/>
                <a:cs typeface="Courier New" pitchFamily="49" charset="0"/>
              </a:rPr>
              <a:t>    $</a:t>
            </a:r>
            <a:r>
              <a:rPr lang="en-US" sz="2200" b="1" dirty="0">
                <a:latin typeface="Courier New" pitchFamily="49" charset="0"/>
                <a:cs typeface="Courier New" pitchFamily="49" charset="0"/>
              </a:rPr>
              <a:t>0xb,%eax</a:t>
            </a:r>
          </a:p>
          <a:p>
            <a:pPr marL="118872" indent="0">
              <a:buNone/>
            </a:pPr>
            <a:r>
              <a:rPr lang="en-US" sz="2200" b="1" dirty="0" smtClean="0">
                <a:latin typeface="Courier New" pitchFamily="49" charset="0"/>
                <a:cs typeface="Courier New" pitchFamily="49" charset="0"/>
              </a:rPr>
              <a:t>bb </a:t>
            </a:r>
            <a:r>
              <a:rPr lang="en-US" sz="2200" b="1" dirty="0">
                <a:latin typeface="Courier New" pitchFamily="49" charset="0"/>
                <a:cs typeface="Courier New" pitchFamily="49" charset="0"/>
              </a:rPr>
              <a:t>a0 </a:t>
            </a:r>
            <a:r>
              <a:rPr lang="en-US" sz="2200" b="1" dirty="0" err="1" smtClean="0">
                <a:latin typeface="Courier New" pitchFamily="49" charset="0"/>
                <a:cs typeface="Courier New" pitchFamily="49" charset="0"/>
              </a:rPr>
              <a:t>fb</a:t>
            </a:r>
            <a:r>
              <a:rPr lang="en-US" sz="2200" b="1" dirty="0" smtClean="0">
                <a:latin typeface="Courier New" pitchFamily="49" charset="0"/>
                <a:cs typeface="Courier New" pitchFamily="49" charset="0"/>
              </a:rPr>
              <a:t> </a:t>
            </a:r>
            <a:r>
              <a:rPr lang="en-US" sz="2200" b="1" dirty="0" err="1">
                <a:latin typeface="Courier New" pitchFamily="49" charset="0"/>
                <a:cs typeface="Courier New" pitchFamily="49" charset="0"/>
              </a:rPr>
              <a:t>ff</a:t>
            </a:r>
            <a:r>
              <a:rPr lang="en-US" sz="2200" b="1" dirty="0">
                <a:latin typeface="Courier New" pitchFamily="49" charset="0"/>
                <a:cs typeface="Courier New" pitchFamily="49" charset="0"/>
              </a:rPr>
              <a:t> bf        </a:t>
            </a:r>
            <a:r>
              <a:rPr lang="en-US" sz="2200" b="1" dirty="0" err="1" smtClean="0">
                <a:latin typeface="Courier New" pitchFamily="49" charset="0"/>
                <a:cs typeface="Courier New" pitchFamily="49" charset="0"/>
              </a:rPr>
              <a:t>mov</a:t>
            </a:r>
            <a:r>
              <a:rPr lang="en-US" sz="2200" b="1" dirty="0" smtClean="0">
                <a:latin typeface="Courier New" pitchFamily="49" charset="0"/>
                <a:cs typeface="Courier New" pitchFamily="49" charset="0"/>
              </a:rPr>
              <a:t>    $0xbffffba0</a:t>
            </a:r>
            <a:r>
              <a:rPr lang="en-US" sz="2200" b="1" dirty="0">
                <a:latin typeface="Courier New" pitchFamily="49" charset="0"/>
                <a:cs typeface="Courier New" pitchFamily="49" charset="0"/>
              </a:rPr>
              <a:t>,%ebx</a:t>
            </a:r>
          </a:p>
          <a:p>
            <a:pPr marL="118872" indent="0">
              <a:buNone/>
            </a:pPr>
            <a:r>
              <a:rPr lang="it-IT" sz="2200" b="1" dirty="0">
                <a:latin typeface="Courier New" pitchFamily="49" charset="0"/>
                <a:cs typeface="Courier New" pitchFamily="49" charset="0"/>
              </a:rPr>
              <a:t>8d 4b </a:t>
            </a:r>
            <a:r>
              <a:rPr lang="it-IT" sz="2200" b="1" dirty="0" smtClean="0">
                <a:latin typeface="Courier New" pitchFamily="49" charset="0"/>
                <a:cs typeface="Courier New" pitchFamily="49" charset="0"/>
              </a:rPr>
              <a:t>08              lea</a:t>
            </a:r>
            <a:r>
              <a:rPr lang="en-US" sz="2200" b="1" dirty="0" smtClean="0">
                <a:latin typeface="Courier New" pitchFamily="49" charset="0"/>
                <a:cs typeface="Courier New" pitchFamily="49" charset="0"/>
              </a:rPr>
              <a:t>    8(%</a:t>
            </a:r>
            <a:r>
              <a:rPr lang="en-US" sz="2200" b="1" dirty="0" err="1" smtClean="0">
                <a:latin typeface="Courier New" pitchFamily="49" charset="0"/>
                <a:cs typeface="Courier New" pitchFamily="49" charset="0"/>
              </a:rPr>
              <a:t>ebx</a:t>
            </a: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ecx</a:t>
            </a:r>
            <a:endParaRPr lang="en-US" sz="2200" b="1" dirty="0" smtClean="0">
              <a:latin typeface="Courier New" pitchFamily="49" charset="0"/>
              <a:cs typeface="Courier New" pitchFamily="49" charset="0"/>
            </a:endParaRPr>
          </a:p>
          <a:p>
            <a:pPr marL="118872" indent="0">
              <a:buNone/>
            </a:pPr>
            <a:r>
              <a:rPr lang="en-US" sz="2200" b="1" dirty="0" smtClean="0">
                <a:latin typeface="Courier New" pitchFamily="49" charset="0"/>
                <a:cs typeface="Courier New" pitchFamily="49" charset="0"/>
              </a:rPr>
              <a:t>81 d2                 </a:t>
            </a:r>
            <a:r>
              <a:rPr lang="en-US" sz="2200" b="1" dirty="0" err="1" smtClean="0">
                <a:latin typeface="Courier New" pitchFamily="49" charset="0"/>
                <a:cs typeface="Courier New" pitchFamily="49" charset="0"/>
              </a:rPr>
              <a:t>xorl</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edx</a:t>
            </a:r>
            <a:r>
              <a:rPr lang="en-US" sz="2200" b="1" dirty="0" smtClean="0">
                <a:latin typeface="Courier New" pitchFamily="49" charset="0"/>
                <a:cs typeface="Courier New" pitchFamily="49" charset="0"/>
              </a:rPr>
              <a:t>,%</a:t>
            </a:r>
            <a:r>
              <a:rPr lang="en-US" sz="2200" b="1" dirty="0">
                <a:latin typeface="Courier New" pitchFamily="49" charset="0"/>
                <a:cs typeface="Courier New" pitchFamily="49" charset="0"/>
              </a:rPr>
              <a:t>edx</a:t>
            </a:r>
          </a:p>
          <a:p>
            <a:pPr marL="118872" indent="0">
              <a:buNone/>
            </a:pPr>
            <a:r>
              <a:rPr lang="en-US" sz="2200" b="1" dirty="0" smtClean="0">
                <a:latin typeface="Courier New" pitchFamily="49" charset="0"/>
                <a:cs typeface="Courier New" pitchFamily="49" charset="0"/>
              </a:rPr>
              <a:t>83 </a:t>
            </a:r>
            <a:r>
              <a:rPr lang="en-US" sz="2200" b="1" dirty="0">
                <a:latin typeface="Courier New" pitchFamily="49" charset="0"/>
                <a:cs typeface="Courier New" pitchFamily="49" charset="0"/>
              </a:rPr>
              <a:t>c2 04              </a:t>
            </a:r>
            <a:r>
              <a:rPr lang="en-US" sz="2200" b="1" dirty="0" smtClean="0">
                <a:latin typeface="Courier New" pitchFamily="49" charset="0"/>
                <a:cs typeface="Courier New" pitchFamily="49" charset="0"/>
              </a:rPr>
              <a:t>add    $</a:t>
            </a:r>
            <a:r>
              <a:rPr lang="en-US" sz="2200" b="1" dirty="0">
                <a:latin typeface="Courier New" pitchFamily="49" charset="0"/>
                <a:cs typeface="Courier New" pitchFamily="49" charset="0"/>
              </a:rPr>
              <a:t>0x4,%edx</a:t>
            </a:r>
          </a:p>
          <a:p>
            <a:pPr marL="118872" indent="0">
              <a:buNone/>
            </a:pPr>
            <a:r>
              <a:rPr lang="en-US" sz="2200" b="1" dirty="0" smtClean="0">
                <a:latin typeface="Courier New" pitchFamily="49" charset="0"/>
                <a:cs typeface="Courier New" pitchFamily="49" charset="0"/>
              </a:rPr>
              <a:t>c7 </a:t>
            </a:r>
            <a:r>
              <a:rPr lang="en-US" sz="2200" b="1" dirty="0">
                <a:latin typeface="Courier New" pitchFamily="49" charset="0"/>
                <a:cs typeface="Courier New" pitchFamily="49" charset="0"/>
              </a:rPr>
              <a:t>03 2f 62 69 6e     </a:t>
            </a:r>
            <a:r>
              <a:rPr lang="en-US" sz="2200" b="1" dirty="0" err="1" smtClean="0">
                <a:latin typeface="Courier New" pitchFamily="49" charset="0"/>
                <a:cs typeface="Courier New" pitchFamily="49" charset="0"/>
              </a:rPr>
              <a:t>movl</a:t>
            </a:r>
            <a:r>
              <a:rPr lang="en-US" sz="2200" b="1" dirty="0" smtClean="0">
                <a:latin typeface="Courier New" pitchFamily="49" charset="0"/>
                <a:cs typeface="Courier New" pitchFamily="49" charset="0"/>
              </a:rPr>
              <a:t>   $</a:t>
            </a:r>
            <a:r>
              <a:rPr lang="en-US" sz="2200" b="1" dirty="0">
                <a:latin typeface="Courier New" pitchFamily="49" charset="0"/>
                <a:cs typeface="Courier New" pitchFamily="49" charset="0"/>
              </a:rPr>
              <a:t>0x6e69622f,(%</a:t>
            </a:r>
            <a:r>
              <a:rPr lang="en-US" sz="2200" b="1" dirty="0" err="1">
                <a:latin typeface="Courier New" pitchFamily="49" charset="0"/>
                <a:cs typeface="Courier New" pitchFamily="49" charset="0"/>
              </a:rPr>
              <a:t>ebx</a:t>
            </a:r>
            <a:r>
              <a:rPr lang="en-US" sz="2200" b="1" dirty="0">
                <a:latin typeface="Courier New" pitchFamily="49" charset="0"/>
                <a:cs typeface="Courier New" pitchFamily="49" charset="0"/>
              </a:rPr>
              <a:t>)</a:t>
            </a:r>
          </a:p>
          <a:p>
            <a:pPr marL="118872" indent="0">
              <a:buNone/>
            </a:pPr>
            <a:r>
              <a:rPr lang="en-US" sz="2200" b="1" dirty="0" smtClean="0">
                <a:latin typeface="Courier New" pitchFamily="49" charset="0"/>
                <a:cs typeface="Courier New" pitchFamily="49" charset="0"/>
              </a:rPr>
              <a:t>c7 </a:t>
            </a:r>
            <a:r>
              <a:rPr lang="en-US" sz="2200" b="1" dirty="0">
                <a:latin typeface="Courier New" pitchFamily="49" charset="0"/>
                <a:cs typeface="Courier New" pitchFamily="49" charset="0"/>
              </a:rPr>
              <a:t>43 04 2f 73 68 00  </a:t>
            </a:r>
            <a:r>
              <a:rPr lang="en-US" sz="2200" b="1" dirty="0" err="1" smtClean="0">
                <a:latin typeface="Courier New" pitchFamily="49" charset="0"/>
                <a:cs typeface="Courier New" pitchFamily="49" charset="0"/>
              </a:rPr>
              <a:t>movl</a:t>
            </a:r>
            <a:r>
              <a:rPr lang="en-US" sz="2200" b="1" dirty="0" smtClean="0">
                <a:latin typeface="Courier New" pitchFamily="49" charset="0"/>
                <a:cs typeface="Courier New" pitchFamily="49" charset="0"/>
              </a:rPr>
              <a:t>   $0x68732f,4</a:t>
            </a:r>
            <a:r>
              <a:rPr lang="en-US" sz="2200" b="1" dirty="0">
                <a:latin typeface="Courier New" pitchFamily="49" charset="0"/>
                <a:cs typeface="Courier New" pitchFamily="49" charset="0"/>
              </a:rPr>
              <a:t>(%</a:t>
            </a:r>
            <a:r>
              <a:rPr lang="en-US" sz="2200" b="1" dirty="0" err="1">
                <a:latin typeface="Courier New" pitchFamily="49" charset="0"/>
                <a:cs typeface="Courier New" pitchFamily="49" charset="0"/>
              </a:rPr>
              <a:t>ebx</a:t>
            </a:r>
            <a:r>
              <a:rPr lang="en-US" sz="2200" b="1" dirty="0" smtClean="0">
                <a:latin typeface="Courier New" pitchFamily="49" charset="0"/>
                <a:cs typeface="Courier New" pitchFamily="49" charset="0"/>
              </a:rPr>
              <a:t>) 89 19                 </a:t>
            </a:r>
            <a:r>
              <a:rPr lang="en-US" sz="2200" b="1" dirty="0" err="1" smtClean="0">
                <a:latin typeface="Courier New" pitchFamily="49" charset="0"/>
                <a:cs typeface="Courier New" pitchFamily="49" charset="0"/>
              </a:rPr>
              <a:t>mov</a:t>
            </a: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ebx</a:t>
            </a: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ecx</a:t>
            </a:r>
            <a:r>
              <a:rPr lang="en-US" sz="2200" b="1" dirty="0" smtClean="0">
                <a:latin typeface="Courier New" pitchFamily="49" charset="0"/>
                <a:cs typeface="Courier New" pitchFamily="49" charset="0"/>
              </a:rPr>
              <a:t>)</a:t>
            </a:r>
          </a:p>
          <a:p>
            <a:pPr marL="118872" indent="0">
              <a:buNone/>
            </a:pPr>
            <a:r>
              <a:rPr lang="en-US" sz="2200" b="1" dirty="0" smtClean="0">
                <a:latin typeface="Courier New" pitchFamily="49" charset="0"/>
                <a:cs typeface="Courier New" pitchFamily="49" charset="0"/>
              </a:rPr>
              <a:t>89 51 04              </a:t>
            </a:r>
            <a:r>
              <a:rPr lang="en-US" sz="2200" b="1" dirty="0" err="1" smtClean="0">
                <a:latin typeface="Courier New" pitchFamily="49" charset="0"/>
                <a:cs typeface="Courier New" pitchFamily="49" charset="0"/>
              </a:rPr>
              <a:t>mov</a:t>
            </a:r>
            <a:r>
              <a:rPr lang="en-US" sz="2200" b="1" dirty="0" smtClean="0">
                <a:latin typeface="Courier New" pitchFamily="49" charset="0"/>
                <a:cs typeface="Courier New" pitchFamily="49" charset="0"/>
              </a:rPr>
              <a:t>    %edx,4(%</a:t>
            </a:r>
            <a:r>
              <a:rPr lang="en-US" sz="2200" b="1" dirty="0" err="1" smtClean="0">
                <a:latin typeface="Courier New" pitchFamily="49" charset="0"/>
                <a:cs typeface="Courier New" pitchFamily="49" charset="0"/>
              </a:rPr>
              <a:t>ecsx</a:t>
            </a:r>
            <a:r>
              <a:rPr lang="en-US" sz="2200" b="1" dirty="0">
                <a:latin typeface="Courier New" pitchFamily="49" charset="0"/>
                <a:cs typeface="Courier New" pitchFamily="49" charset="0"/>
              </a:rPr>
              <a:t>)</a:t>
            </a:r>
          </a:p>
          <a:p>
            <a:pPr marL="118872" indent="0">
              <a:buNone/>
            </a:pPr>
            <a:r>
              <a:rPr lang="en-US" sz="2200" b="1" dirty="0" smtClean="0">
                <a:latin typeface="Courier New" pitchFamily="49" charset="0"/>
                <a:cs typeface="Courier New" pitchFamily="49" charset="0"/>
              </a:rPr>
              <a:t>cd </a:t>
            </a:r>
            <a:r>
              <a:rPr lang="en-US" sz="2200" b="1" dirty="0">
                <a:latin typeface="Courier New" pitchFamily="49" charset="0"/>
                <a:cs typeface="Courier New" pitchFamily="49" charset="0"/>
              </a:rPr>
              <a:t>80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a:t>
            </a:r>
            <a:r>
              <a:rPr lang="en-US" sz="2200" b="1" dirty="0">
                <a:latin typeface="Courier New" pitchFamily="49" charset="0"/>
                <a:cs typeface="Courier New" pitchFamily="49" charset="0"/>
              </a:rPr>
              <a:t>0x80</a:t>
            </a:r>
          </a:p>
          <a:p>
            <a:pPr marL="118872" indent="0">
              <a:buNone/>
            </a:pPr>
            <a:endParaRPr lang="en-US" sz="2200" b="1" dirty="0">
              <a:latin typeface="Courier New" pitchFamily="49" charset="0"/>
              <a:cs typeface="Courier New" pitchFamily="49" charset="0"/>
            </a:endParaRPr>
          </a:p>
        </p:txBody>
      </p:sp>
    </p:spTree>
    <p:extLst>
      <p:ext uri="{BB962C8B-B14F-4D97-AF65-F5344CB8AC3E}">
        <p14:creationId xmlns:p14="http://schemas.microsoft.com/office/powerpoint/2010/main" val="806523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Shellcode</a:t>
            </a:r>
            <a:r>
              <a:rPr lang="en-US" dirty="0" smtClean="0"/>
              <a:t> caveats</a:t>
            </a:r>
            <a:endParaRPr lang="en-US" dirty="0"/>
          </a:p>
        </p:txBody>
      </p:sp>
      <p:sp>
        <p:nvSpPr>
          <p:cNvPr id="3" name="Content Placeholder 2"/>
          <p:cNvSpPr>
            <a:spLocks noGrp="1"/>
          </p:cNvSpPr>
          <p:nvPr>
            <p:ph idx="1"/>
          </p:nvPr>
        </p:nvSpPr>
        <p:spPr/>
        <p:txBody>
          <a:bodyPr/>
          <a:lstStyle/>
          <a:p>
            <a:r>
              <a:rPr lang="en-US" dirty="0" smtClean="0"/>
              <a:t>“Forbidden” characters</a:t>
            </a:r>
          </a:p>
          <a:p>
            <a:pPr lvl="1"/>
            <a:r>
              <a:rPr lang="en-US" dirty="0" smtClean="0"/>
              <a:t>Null characters in </a:t>
            </a:r>
            <a:r>
              <a:rPr lang="en-US" dirty="0" err="1" smtClean="0"/>
              <a:t>shellcode</a:t>
            </a:r>
            <a:r>
              <a:rPr lang="en-US" dirty="0"/>
              <a:t> </a:t>
            </a:r>
            <a:r>
              <a:rPr lang="en-US" dirty="0" smtClean="0"/>
              <a:t>halt </a:t>
            </a:r>
            <a:r>
              <a:rPr lang="en-US" dirty="0" err="1" smtClean="0"/>
              <a:t>strcpy</a:t>
            </a:r>
            <a:endParaRPr lang="en-US" dirty="0" smtClean="0"/>
          </a:p>
          <a:p>
            <a:pPr lvl="1"/>
            <a:r>
              <a:rPr lang="en-US" dirty="0" smtClean="0"/>
              <a:t>Line breaks halt gets</a:t>
            </a:r>
            <a:br>
              <a:rPr lang="en-US" dirty="0" smtClean="0"/>
            </a:br>
            <a:r>
              <a:rPr lang="en-US" dirty="0" smtClean="0"/>
              <a:t>	(we were lucky)</a:t>
            </a:r>
          </a:p>
          <a:p>
            <a:pPr lvl="1"/>
            <a:r>
              <a:rPr lang="en-US" dirty="0" smtClean="0"/>
              <a:t>Any whitespace halts </a:t>
            </a:r>
            <a:r>
              <a:rPr lang="en-US" dirty="0" err="1" smtClean="0"/>
              <a:t>scanf</a:t>
            </a:r>
            <a:endParaRPr lang="en-US" dirty="0"/>
          </a:p>
          <a:p>
            <a:r>
              <a:rPr lang="en-US" dirty="0" smtClean="0"/>
              <a:t>Hard to guess addresses</a:t>
            </a:r>
          </a:p>
          <a:p>
            <a:pPr lvl="1"/>
            <a:r>
              <a:rPr lang="en-US" dirty="0" smtClean="0"/>
              <a:t>Return address</a:t>
            </a:r>
          </a:p>
          <a:p>
            <a:pPr lvl="1"/>
            <a:r>
              <a:rPr lang="en-US" dirty="0" smtClean="0"/>
              <a:t>Address of string</a:t>
            </a:r>
          </a:p>
          <a:p>
            <a:endParaRPr lang="en-US" dirty="0"/>
          </a:p>
          <a:p>
            <a:endParaRPr lang="en-US" dirty="0"/>
          </a:p>
        </p:txBody>
      </p:sp>
    </p:spTree>
    <p:extLst>
      <p:ext uri="{BB962C8B-B14F-4D97-AF65-F5344CB8AC3E}">
        <p14:creationId xmlns:p14="http://schemas.microsoft.com/office/powerpoint/2010/main" val="1314998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36" name="Rectangle 35"/>
          <p:cNvSpPr/>
          <p:nvPr/>
        </p:nvSpPr>
        <p:spPr>
          <a:xfrm>
            <a:off x="83820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37" name="Rectangle 36"/>
          <p:cNvSpPr/>
          <p:nvPr/>
        </p:nvSpPr>
        <p:spPr>
          <a:xfrm>
            <a:off x="83860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513568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36" name="Rectangle 35"/>
          <p:cNvSpPr/>
          <p:nvPr/>
        </p:nvSpPr>
        <p:spPr>
          <a:xfrm>
            <a:off x="83820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37" name="Rectangle 36"/>
          <p:cNvSpPr/>
          <p:nvPr/>
        </p:nvSpPr>
        <p:spPr>
          <a:xfrm>
            <a:off x="83860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8" name="Rectangle 37"/>
          <p:cNvSpPr/>
          <p:nvPr/>
        </p:nvSpPr>
        <p:spPr>
          <a:xfrm>
            <a:off x="838605" y="47396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9" name="Rectangle 38"/>
          <p:cNvSpPr/>
          <p:nvPr/>
        </p:nvSpPr>
        <p:spPr>
          <a:xfrm>
            <a:off x="83860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40" name="TextBox 39"/>
          <p:cNvSpPr txBox="1"/>
          <p:nvPr/>
        </p:nvSpPr>
        <p:spPr>
          <a:xfrm>
            <a:off x="1879935" y="5082540"/>
            <a:ext cx="679994" cy="769441"/>
          </a:xfrm>
          <a:prstGeom prst="rect">
            <a:avLst/>
          </a:prstGeom>
          <a:noFill/>
        </p:spPr>
        <p:txBody>
          <a:bodyPr wrap="none" rtlCol="0">
            <a:spAutoFit/>
          </a:bodyPr>
          <a:lstStyle/>
          <a:p>
            <a:r>
              <a:rPr lang="en-US" sz="4400" b="1" dirty="0" smtClean="0"/>
              <a:t>…</a:t>
            </a:r>
            <a:endParaRPr lang="en-US" sz="4400" b="1" dirty="0"/>
          </a:p>
        </p:txBody>
      </p:sp>
    </p:spTree>
    <p:extLst>
      <p:ext uri="{BB962C8B-B14F-4D97-AF65-F5344CB8AC3E}">
        <p14:creationId xmlns:p14="http://schemas.microsoft.com/office/powerpoint/2010/main" val="662890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36" name="Rectangle 35"/>
          <p:cNvSpPr/>
          <p:nvPr/>
        </p:nvSpPr>
        <p:spPr>
          <a:xfrm>
            <a:off x="83820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37" name="Rectangle 36"/>
          <p:cNvSpPr/>
          <p:nvPr/>
        </p:nvSpPr>
        <p:spPr>
          <a:xfrm>
            <a:off x="83860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8" name="Rectangle 37"/>
          <p:cNvSpPr/>
          <p:nvPr/>
        </p:nvSpPr>
        <p:spPr>
          <a:xfrm>
            <a:off x="838605" y="47396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9" name="Rectangle 38"/>
          <p:cNvSpPr/>
          <p:nvPr/>
        </p:nvSpPr>
        <p:spPr>
          <a:xfrm>
            <a:off x="83860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40" name="TextBox 39"/>
          <p:cNvSpPr txBox="1"/>
          <p:nvPr/>
        </p:nvSpPr>
        <p:spPr>
          <a:xfrm>
            <a:off x="187993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41" name="Rectangle 40"/>
          <p:cNvSpPr/>
          <p:nvPr/>
        </p:nvSpPr>
        <p:spPr>
          <a:xfrm>
            <a:off x="83820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582625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83820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83860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838605" y="47396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83860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8" name="TextBox 7"/>
          <p:cNvSpPr txBox="1"/>
          <p:nvPr/>
        </p:nvSpPr>
        <p:spPr>
          <a:xfrm>
            <a:off x="187993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9" name="Rectangle 8"/>
          <p:cNvSpPr/>
          <p:nvPr/>
        </p:nvSpPr>
        <p:spPr>
          <a:xfrm>
            <a:off x="83820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sp>
        <p:nvSpPr>
          <p:cNvPr id="10" name="Rectangle 9"/>
          <p:cNvSpPr/>
          <p:nvPr/>
        </p:nvSpPr>
        <p:spPr>
          <a:xfrm>
            <a:off x="5233077"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5314950" y="7162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5233077"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233077"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7" name="Straight Arrow Connector 16"/>
          <p:cNvCxnSpPr/>
          <p:nvPr/>
        </p:nvCxnSpPr>
        <p:spPr>
          <a:xfrm>
            <a:off x="4718726" y="17145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33077"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23" name="Rectangle 22"/>
          <p:cNvSpPr/>
          <p:nvPr/>
        </p:nvSpPr>
        <p:spPr>
          <a:xfrm>
            <a:off x="5233077"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25" name="Rectangle 24"/>
          <p:cNvSpPr/>
          <p:nvPr/>
        </p:nvSpPr>
        <p:spPr>
          <a:xfrm>
            <a:off x="5233077"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26" name="Straight Arrow Connector 25"/>
          <p:cNvCxnSpPr/>
          <p:nvPr/>
        </p:nvCxnSpPr>
        <p:spPr>
          <a:xfrm flipH="1">
            <a:off x="8038869" y="41148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67200" y="3124200"/>
            <a:ext cx="451526" cy="0"/>
          </a:xfrm>
          <a:prstGeom prst="straightConnector1">
            <a:avLst/>
          </a:prstGeom>
          <a:ln w="603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232672"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1" name="Rectangle 30"/>
          <p:cNvSpPr/>
          <p:nvPr/>
        </p:nvSpPr>
        <p:spPr>
          <a:xfrm>
            <a:off x="5232672"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317872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10" name="Rectangle 9"/>
          <p:cNvSpPr/>
          <p:nvPr/>
        </p:nvSpPr>
        <p:spPr>
          <a:xfrm>
            <a:off x="5233077"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5314950" y="7162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5233077"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233077"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7" name="Straight Arrow Connector 16"/>
          <p:cNvCxnSpPr/>
          <p:nvPr/>
        </p:nvCxnSpPr>
        <p:spPr>
          <a:xfrm>
            <a:off x="4718726" y="17145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33077"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23" name="Rectangle 22"/>
          <p:cNvSpPr/>
          <p:nvPr/>
        </p:nvSpPr>
        <p:spPr>
          <a:xfrm>
            <a:off x="5233077"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25" name="Rectangle 24"/>
          <p:cNvSpPr/>
          <p:nvPr/>
        </p:nvSpPr>
        <p:spPr>
          <a:xfrm>
            <a:off x="5233077"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0" name="Rectangle 29"/>
          <p:cNvSpPr/>
          <p:nvPr/>
        </p:nvSpPr>
        <p:spPr>
          <a:xfrm>
            <a:off x="5232672"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1" name="Rectangle 30"/>
          <p:cNvSpPr/>
          <p:nvPr/>
        </p:nvSpPr>
        <p:spPr>
          <a:xfrm>
            <a:off x="5232672"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4" name="Rectangle 3"/>
          <p:cNvSpPr/>
          <p:nvPr/>
        </p:nvSpPr>
        <p:spPr>
          <a:xfrm>
            <a:off x="523794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523834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8345" y="473964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23834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8" name="TextBox 7"/>
          <p:cNvSpPr txBox="1"/>
          <p:nvPr/>
        </p:nvSpPr>
        <p:spPr>
          <a:xfrm>
            <a:off x="627967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9" name="Rectangle 8"/>
          <p:cNvSpPr/>
          <p:nvPr/>
        </p:nvSpPr>
        <p:spPr>
          <a:xfrm>
            <a:off x="523794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4106330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p:txBody>
          <a:bodyPr/>
          <a:lstStyle/>
          <a:p>
            <a:endParaRPr lang="en-US" dirty="0"/>
          </a:p>
        </p:txBody>
      </p:sp>
      <p:sp>
        <p:nvSpPr>
          <p:cNvPr id="10" name="Rectangle 9"/>
          <p:cNvSpPr/>
          <p:nvPr/>
        </p:nvSpPr>
        <p:spPr>
          <a:xfrm>
            <a:off x="5233077"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5314950" y="7162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5233077"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233077"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7" name="Straight Arrow Connector 16"/>
          <p:cNvCxnSpPr/>
          <p:nvPr/>
        </p:nvCxnSpPr>
        <p:spPr>
          <a:xfrm>
            <a:off x="4718726" y="17145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33077"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23" name="Rectangle 22"/>
          <p:cNvSpPr/>
          <p:nvPr/>
        </p:nvSpPr>
        <p:spPr>
          <a:xfrm>
            <a:off x="5233077"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25" name="Rectangle 24"/>
          <p:cNvSpPr/>
          <p:nvPr/>
        </p:nvSpPr>
        <p:spPr>
          <a:xfrm>
            <a:off x="5233077"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0" name="Rectangle 29"/>
          <p:cNvSpPr/>
          <p:nvPr/>
        </p:nvSpPr>
        <p:spPr>
          <a:xfrm>
            <a:off x="5232672"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1" name="Rectangle 30"/>
          <p:cNvSpPr/>
          <p:nvPr/>
        </p:nvSpPr>
        <p:spPr>
          <a:xfrm>
            <a:off x="5232672"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4" name="Rectangle 3"/>
          <p:cNvSpPr/>
          <p:nvPr/>
        </p:nvSpPr>
        <p:spPr>
          <a:xfrm>
            <a:off x="523794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523834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8345" y="473964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23834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8" name="TextBox 7"/>
          <p:cNvSpPr txBox="1"/>
          <p:nvPr/>
        </p:nvSpPr>
        <p:spPr>
          <a:xfrm>
            <a:off x="627967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9" name="Rectangle 8"/>
          <p:cNvSpPr/>
          <p:nvPr/>
        </p:nvSpPr>
        <p:spPr>
          <a:xfrm>
            <a:off x="523794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cxnSp>
        <p:nvCxnSpPr>
          <p:cNvPr id="24" name="Elbow Connector 23"/>
          <p:cNvCxnSpPr/>
          <p:nvPr/>
        </p:nvCxnSpPr>
        <p:spPr>
          <a:xfrm rot="10800000">
            <a:off x="5181601" y="2286000"/>
            <a:ext cx="405" cy="2743200"/>
          </a:xfrm>
          <a:prstGeom prst="bentConnector3">
            <a:avLst>
              <a:gd name="adj1" fmla="val 142555062"/>
            </a:avLst>
          </a:prstGeom>
          <a:ln w="34925">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453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25755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325755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325755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325755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325755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325755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325755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274320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5755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325755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325755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5" name="Elbow Connector 14"/>
          <p:cNvCxnSpPr>
            <a:cxnSpLocks noChangeAspect="1"/>
          </p:cNvCxnSpPr>
          <p:nvPr/>
        </p:nvCxnSpPr>
        <p:spPr>
          <a:xfrm rot="16200000" flipH="1">
            <a:off x="577333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25755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7" name="Rectangle 16"/>
          <p:cNvSpPr/>
          <p:nvPr/>
        </p:nvSpPr>
        <p:spPr>
          <a:xfrm>
            <a:off x="325755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8" name="Elbow Connector 17"/>
          <p:cNvCxnSpPr/>
          <p:nvPr/>
        </p:nvCxnSpPr>
        <p:spPr>
          <a:xfrm rot="16200000" flipH="1">
            <a:off x="452944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25755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20" name="Straight Arrow Connector 19"/>
          <p:cNvCxnSpPr/>
          <p:nvPr/>
        </p:nvCxnSpPr>
        <p:spPr>
          <a:xfrm flipH="1">
            <a:off x="6063342"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9800" y="4450140"/>
            <a:ext cx="457200" cy="1569660"/>
          </a:xfrm>
          <a:prstGeom prst="rect">
            <a:avLst/>
          </a:prstGeom>
          <a:noFill/>
        </p:spPr>
        <p:txBody>
          <a:bodyPr wrap="square" rtlCol="0">
            <a:spAutoFit/>
          </a:bodyPr>
          <a:lstStyle/>
          <a:p>
            <a:r>
              <a:rPr lang="en-US" sz="9600" dirty="0" smtClean="0"/>
              <a:t>}</a:t>
            </a:r>
            <a:endParaRPr lang="en-US" sz="9600" dirty="0"/>
          </a:p>
        </p:txBody>
      </p:sp>
      <p:sp>
        <p:nvSpPr>
          <p:cNvPr id="22" name="TextBox 21"/>
          <p:cNvSpPr txBox="1"/>
          <p:nvPr/>
        </p:nvSpPr>
        <p:spPr>
          <a:xfrm>
            <a:off x="6553200" y="4984909"/>
            <a:ext cx="2514600" cy="646331"/>
          </a:xfrm>
          <a:prstGeom prst="rect">
            <a:avLst/>
          </a:prstGeom>
          <a:noFill/>
        </p:spPr>
        <p:txBody>
          <a:bodyPr wrap="square" rtlCol="0">
            <a:spAutoFit/>
          </a:bodyPr>
          <a:lstStyle/>
          <a:p>
            <a:r>
              <a:rPr lang="en-US" sz="3600" b="1" dirty="0" smtClean="0"/>
              <a:t>main</a:t>
            </a:r>
            <a:endParaRPr lang="en-US" sz="3600" b="1" dirty="0"/>
          </a:p>
        </p:txBody>
      </p:sp>
      <p:sp>
        <p:nvSpPr>
          <p:cNvPr id="23" name="TextBox 22"/>
          <p:cNvSpPr txBox="1"/>
          <p:nvPr/>
        </p:nvSpPr>
        <p:spPr>
          <a:xfrm>
            <a:off x="6019800" y="1397574"/>
            <a:ext cx="457200" cy="1726626"/>
          </a:xfrm>
          <a:prstGeom prst="rect">
            <a:avLst/>
          </a:prstGeom>
          <a:noFill/>
        </p:spPr>
        <p:txBody>
          <a:bodyPr wrap="square" rtlCol="0">
            <a:spAutoFit/>
          </a:bodyPr>
          <a:lstStyle/>
          <a:p>
            <a:r>
              <a:rPr lang="en-US" sz="9600" dirty="0" smtClean="0"/>
              <a:t>}</a:t>
            </a:r>
            <a:endParaRPr lang="en-US" sz="9600" dirty="0"/>
          </a:p>
        </p:txBody>
      </p:sp>
      <p:sp>
        <p:nvSpPr>
          <p:cNvPr id="24" name="TextBox 23"/>
          <p:cNvSpPr txBox="1"/>
          <p:nvPr/>
        </p:nvSpPr>
        <p:spPr>
          <a:xfrm>
            <a:off x="6553200" y="1972726"/>
            <a:ext cx="2514600" cy="646331"/>
          </a:xfrm>
          <a:prstGeom prst="rect">
            <a:avLst/>
          </a:prstGeom>
          <a:noFill/>
        </p:spPr>
        <p:txBody>
          <a:bodyPr wrap="square" rtlCol="0">
            <a:spAutoFit/>
          </a:bodyPr>
          <a:lstStyle/>
          <a:p>
            <a:r>
              <a:rPr lang="en-US" sz="3600" b="1" dirty="0" smtClean="0"/>
              <a:t>foo</a:t>
            </a:r>
            <a:endParaRPr lang="en-US" sz="3600" b="1" dirty="0"/>
          </a:p>
        </p:txBody>
      </p:sp>
    </p:spTree>
    <p:extLst>
      <p:ext uri="{BB962C8B-B14F-4D97-AF65-F5344CB8AC3E}">
        <p14:creationId xmlns:p14="http://schemas.microsoft.com/office/powerpoint/2010/main" val="4170556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to guess address</a:t>
            </a:r>
            <a:endParaRPr lang="en-US" dirty="0"/>
          </a:p>
        </p:txBody>
      </p:sp>
      <p:sp>
        <p:nvSpPr>
          <p:cNvPr id="3" name="Content Placeholder 2"/>
          <p:cNvSpPr>
            <a:spLocks noGrp="1"/>
          </p:cNvSpPr>
          <p:nvPr>
            <p:ph idx="1"/>
          </p:nvPr>
        </p:nvSpPr>
        <p:spPr>
          <a:xfrm>
            <a:off x="457200" y="1775191"/>
            <a:ext cx="3962400" cy="4625609"/>
          </a:xfrm>
        </p:spPr>
        <p:txBody>
          <a:bodyPr/>
          <a:lstStyle/>
          <a:p>
            <a:r>
              <a:rPr lang="en-US" dirty="0" smtClean="0"/>
              <a:t>Our exploit used</a:t>
            </a:r>
            <a:br>
              <a:rPr lang="en-US" dirty="0" smtClean="0"/>
            </a:br>
            <a:r>
              <a:rPr lang="en-US" dirty="0" smtClean="0"/>
              <a:t>		     to store</a:t>
            </a:r>
          </a:p>
          <a:p>
            <a:pPr marL="118872" indent="0">
              <a:buNone/>
            </a:pPr>
            <a:r>
              <a:rPr lang="en-US" dirty="0" smtClean="0"/>
              <a:t>  “/bin/</a:t>
            </a:r>
            <a:r>
              <a:rPr lang="en-US" dirty="0" err="1" smtClean="0"/>
              <a:t>sh</a:t>
            </a:r>
            <a:r>
              <a:rPr lang="en-US" dirty="0" smtClean="0"/>
              <a:t>”</a:t>
            </a:r>
          </a:p>
          <a:p>
            <a:pPr marL="118872" indent="0">
              <a:buNone/>
            </a:pPr>
            <a:endParaRPr lang="en-US" dirty="0"/>
          </a:p>
        </p:txBody>
      </p:sp>
      <p:sp>
        <p:nvSpPr>
          <p:cNvPr id="10" name="Rectangle 9"/>
          <p:cNvSpPr/>
          <p:nvPr/>
        </p:nvSpPr>
        <p:spPr>
          <a:xfrm>
            <a:off x="5233077"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5314950" y="7162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5233077"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233077"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7" name="Straight Arrow Connector 16"/>
          <p:cNvCxnSpPr/>
          <p:nvPr/>
        </p:nvCxnSpPr>
        <p:spPr>
          <a:xfrm>
            <a:off x="4718726" y="17145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233077"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23" name="Rectangle 22"/>
          <p:cNvSpPr/>
          <p:nvPr/>
        </p:nvSpPr>
        <p:spPr>
          <a:xfrm>
            <a:off x="5233077"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25" name="Rectangle 24"/>
          <p:cNvSpPr/>
          <p:nvPr/>
        </p:nvSpPr>
        <p:spPr>
          <a:xfrm>
            <a:off x="5233077"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0" name="Rectangle 29"/>
          <p:cNvSpPr/>
          <p:nvPr/>
        </p:nvSpPr>
        <p:spPr>
          <a:xfrm>
            <a:off x="5232672"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1" name="Rectangle 30"/>
          <p:cNvSpPr/>
          <p:nvPr/>
        </p:nvSpPr>
        <p:spPr>
          <a:xfrm>
            <a:off x="5232672"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4" name="Rectangle 3"/>
          <p:cNvSpPr/>
          <p:nvPr/>
        </p:nvSpPr>
        <p:spPr>
          <a:xfrm>
            <a:off x="5237940" y="3148329"/>
            <a:ext cx="2762655" cy="965835"/>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a:solidFill>
                  <a:schemeClr val="tx1"/>
                </a:solidFill>
                <a:latin typeface="Courier New" pitchFamily="49" charset="0"/>
                <a:cs typeface="Courier New" pitchFamily="49" charset="0"/>
              </a:rPr>
              <a:t>s</a:t>
            </a:r>
            <a:r>
              <a:rPr lang="en-US" sz="3200" b="1" i="1" dirty="0" err="1" smtClean="0">
                <a:solidFill>
                  <a:schemeClr val="tx1"/>
                </a:solidFill>
                <a:latin typeface="Courier New" pitchFamily="49" charset="0"/>
                <a:cs typeface="Courier New" pitchFamily="49" charset="0"/>
              </a:rPr>
              <a:t>hellcode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5238345" y="41338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8345" y="473964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238345" y="580644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8" name="TextBox 7"/>
          <p:cNvSpPr txBox="1"/>
          <p:nvPr/>
        </p:nvSpPr>
        <p:spPr>
          <a:xfrm>
            <a:off x="6279675" y="5082540"/>
            <a:ext cx="679994" cy="769441"/>
          </a:xfrm>
          <a:prstGeom prst="rect">
            <a:avLst/>
          </a:prstGeom>
          <a:noFill/>
        </p:spPr>
        <p:txBody>
          <a:bodyPr wrap="none" rtlCol="0">
            <a:spAutoFit/>
          </a:bodyPr>
          <a:lstStyle/>
          <a:p>
            <a:r>
              <a:rPr lang="en-US" sz="4400" b="1" dirty="0" smtClean="0"/>
              <a:t>…</a:t>
            </a:r>
            <a:endParaRPr lang="en-US" sz="4400" b="1" dirty="0"/>
          </a:p>
        </p:txBody>
      </p:sp>
      <p:sp>
        <p:nvSpPr>
          <p:cNvPr id="9" name="Rectangle 8"/>
          <p:cNvSpPr/>
          <p:nvPr/>
        </p:nvSpPr>
        <p:spPr>
          <a:xfrm>
            <a:off x="5237940" y="1684020"/>
            <a:ext cx="2762655" cy="14478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nop</a:t>
            </a:r>
            <a:r>
              <a:rPr lang="en-US" sz="3200" b="1" i="1" dirty="0" smtClean="0">
                <a:solidFill>
                  <a:schemeClr val="tx1"/>
                </a:solidFill>
                <a:latin typeface="Courier New" pitchFamily="49" charset="0"/>
                <a:cs typeface="Courier New" pitchFamily="49" charset="0"/>
              </a:rPr>
              <a:t/>
            </a:r>
            <a:br>
              <a:rPr lang="en-US" sz="3200" b="1" i="1" dirty="0" smtClean="0">
                <a:solidFill>
                  <a:schemeClr val="tx1"/>
                </a:solidFill>
                <a:latin typeface="Courier New" pitchFamily="49" charset="0"/>
                <a:cs typeface="Courier New" pitchFamily="49" charset="0"/>
              </a:rPr>
            </a:br>
            <a:r>
              <a:rPr lang="en-US" sz="3200" b="1" i="1" dirty="0" smtClean="0">
                <a:solidFill>
                  <a:schemeClr val="tx1"/>
                </a:solidFill>
                <a:latin typeface="Courier New" pitchFamily="49" charset="0"/>
                <a:cs typeface="Courier New" pitchFamily="49" charset="0"/>
              </a:rPr>
              <a:t>…</a:t>
            </a:r>
          </a:p>
          <a:p>
            <a:pPr algn="ctr"/>
            <a:r>
              <a:rPr lang="en-US" sz="3200" b="1" i="1" dirty="0" err="1">
                <a:solidFill>
                  <a:schemeClr val="tx1"/>
                </a:solidFill>
                <a:latin typeface="Courier New" pitchFamily="49" charset="0"/>
                <a:cs typeface="Courier New" pitchFamily="49" charset="0"/>
              </a:rPr>
              <a:t>n</a:t>
            </a:r>
            <a:r>
              <a:rPr lang="en-US" sz="3200" b="1" i="1" dirty="0" err="1" smtClean="0">
                <a:solidFill>
                  <a:schemeClr val="tx1"/>
                </a:solidFill>
                <a:latin typeface="Courier New" pitchFamily="49" charset="0"/>
                <a:cs typeface="Courier New" pitchFamily="49" charset="0"/>
              </a:rPr>
              <a:t>op</a:t>
            </a:r>
            <a:endParaRPr lang="en-US" sz="3200" b="1" i="1" dirty="0" smtClean="0">
              <a:solidFill>
                <a:schemeClr val="tx1"/>
              </a:solidFill>
              <a:latin typeface="Courier New" pitchFamily="49" charset="0"/>
              <a:cs typeface="Courier New" pitchFamily="49" charset="0"/>
            </a:endParaRPr>
          </a:p>
        </p:txBody>
      </p:sp>
      <p:cxnSp>
        <p:nvCxnSpPr>
          <p:cNvPr id="24" name="Elbow Connector 23"/>
          <p:cNvCxnSpPr/>
          <p:nvPr/>
        </p:nvCxnSpPr>
        <p:spPr>
          <a:xfrm rot="10800000">
            <a:off x="5181601" y="2286000"/>
            <a:ext cx="405" cy="2743200"/>
          </a:xfrm>
          <a:prstGeom prst="bentConnector3">
            <a:avLst>
              <a:gd name="adj1" fmla="val 142555062"/>
            </a:avLst>
          </a:prstGeom>
          <a:ln w="34925">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5800" y="2433935"/>
            <a:ext cx="2028119" cy="461665"/>
          </a:xfrm>
          <a:prstGeom prst="rect">
            <a:avLst/>
          </a:prstGeom>
          <a:noFill/>
        </p:spPr>
        <p:txBody>
          <a:bodyPr wrap="none" rtlCol="0">
            <a:spAutoFit/>
          </a:bodyPr>
          <a:lstStyle/>
          <a:p>
            <a:r>
              <a:rPr lang="en-US" sz="2400" b="1" dirty="0" smtClean="0">
                <a:latin typeface="Courier New" pitchFamily="49" charset="0"/>
                <a:cs typeface="Courier New" pitchFamily="49" charset="0"/>
              </a:rPr>
              <a:t>0xbffffba0</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542843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instruction</a:t>
            </a:r>
            <a:endParaRPr lang="en-US" dirty="0"/>
          </a:p>
        </p:txBody>
      </p:sp>
      <p:sp>
        <p:nvSpPr>
          <p:cNvPr id="3" name="Content Placeholder 2"/>
          <p:cNvSpPr>
            <a:spLocks noGrp="1"/>
          </p:cNvSpPr>
          <p:nvPr>
            <p:ph idx="1"/>
          </p:nvPr>
        </p:nvSpPr>
        <p:spPr/>
        <p:txBody>
          <a:bodyPr/>
          <a:lstStyle/>
          <a:p>
            <a:r>
              <a:rPr lang="en-US" dirty="0"/>
              <a:t>x</a:t>
            </a:r>
            <a:r>
              <a:rPr lang="en-US" dirty="0" smtClean="0"/>
              <a:t>86 ‘call’ instruction supports relative address</a:t>
            </a:r>
          </a:p>
          <a:p>
            <a:pPr lvl="1"/>
            <a:r>
              <a:rPr lang="en-US" dirty="0" smtClean="0"/>
              <a:t>So does ‘</a:t>
            </a:r>
            <a:r>
              <a:rPr lang="en-US" dirty="0" err="1" smtClean="0"/>
              <a:t>jmp</a:t>
            </a:r>
            <a:r>
              <a:rPr lang="en-US" dirty="0" smtClean="0"/>
              <a:t>’</a:t>
            </a:r>
          </a:p>
          <a:p>
            <a:r>
              <a:rPr lang="en-US" dirty="0"/>
              <a:t>W</a:t>
            </a:r>
            <a:r>
              <a:rPr lang="en-US" dirty="0" smtClean="0"/>
              <a:t>hat does the ‘call’ instruction do?</a:t>
            </a:r>
          </a:p>
        </p:txBody>
      </p:sp>
    </p:spTree>
    <p:extLst>
      <p:ext uri="{BB962C8B-B14F-4D97-AF65-F5344CB8AC3E}">
        <p14:creationId xmlns:p14="http://schemas.microsoft.com/office/powerpoint/2010/main" val="1003522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instruction trick</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237940" y="2590800"/>
            <a:ext cx="2762655" cy="2362199"/>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jmp</a:t>
            </a:r>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end_sc</a:t>
            </a:r>
            <a:r>
              <a:rPr lang="en-US" sz="2400" b="1" i="1" dirty="0" smtClean="0">
                <a:solidFill>
                  <a:schemeClr val="tx1"/>
                </a:solidFill>
                <a:latin typeface="Courier New" pitchFamily="49" charset="0"/>
                <a:cs typeface="Courier New" pitchFamily="49" charset="0"/>
              </a:rPr>
              <a:t/>
            </a:r>
            <a:br>
              <a:rPr lang="en-US" sz="2400" b="1" i="1" dirty="0" smtClean="0">
                <a:solidFill>
                  <a:schemeClr val="tx1"/>
                </a:solidFill>
                <a:latin typeface="Courier New" pitchFamily="49" charset="0"/>
                <a:cs typeface="Courier New" pitchFamily="49" charset="0"/>
              </a:rPr>
            </a:br>
            <a:r>
              <a:rPr lang="en-US" sz="2400" b="1" i="1" dirty="0" err="1" smtClean="0">
                <a:solidFill>
                  <a:schemeClr val="tx1"/>
                </a:solidFill>
                <a:latin typeface="Courier New" pitchFamily="49" charset="0"/>
                <a:cs typeface="Courier New" pitchFamily="49" charset="0"/>
              </a:rPr>
              <a:t>get_eip</a:t>
            </a:r>
            <a:r>
              <a:rPr lang="en-US" sz="2400" b="1" i="1" dirty="0" smtClean="0">
                <a:solidFill>
                  <a:schemeClr val="tx1"/>
                </a:solidFill>
                <a:latin typeface="Courier New" pitchFamily="49" charset="0"/>
                <a:cs typeface="Courier New" pitchFamily="49" charset="0"/>
              </a:rPr>
              <a:t>:</a:t>
            </a:r>
          </a:p>
          <a:p>
            <a:r>
              <a:rPr lang="en-US" sz="2400" b="1" i="1" dirty="0" smtClean="0">
                <a:solidFill>
                  <a:schemeClr val="tx1"/>
                </a:solidFill>
                <a:latin typeface="Courier New" pitchFamily="49" charset="0"/>
                <a:cs typeface="Courier New" pitchFamily="49" charset="0"/>
              </a:rPr>
              <a:t>  …</a:t>
            </a:r>
          </a:p>
          <a:p>
            <a:r>
              <a:rPr lang="en-US" sz="2400" b="1" i="1" dirty="0" err="1">
                <a:solidFill>
                  <a:schemeClr val="tx1"/>
                </a:solidFill>
                <a:latin typeface="Courier New" pitchFamily="49" charset="0"/>
                <a:cs typeface="Courier New" pitchFamily="49" charset="0"/>
              </a:rPr>
              <a:t>e</a:t>
            </a:r>
            <a:r>
              <a:rPr lang="en-US" sz="2400" b="1" i="1" dirty="0" err="1" smtClean="0">
                <a:solidFill>
                  <a:schemeClr val="tx1"/>
                </a:solidFill>
                <a:latin typeface="Courier New" pitchFamily="49" charset="0"/>
                <a:cs typeface="Courier New" pitchFamily="49" charset="0"/>
              </a:rPr>
              <a:t>nd_sc</a:t>
            </a:r>
            <a:r>
              <a:rPr lang="en-US" sz="2400" b="1" i="1" dirty="0" smtClean="0">
                <a:solidFill>
                  <a:schemeClr val="tx1"/>
                </a:solidFill>
                <a:latin typeface="Courier New" pitchFamily="49" charset="0"/>
                <a:cs typeface="Courier New" pitchFamily="49" charset="0"/>
              </a:rPr>
              <a:t>:</a:t>
            </a:r>
            <a:br>
              <a:rPr lang="en-US" sz="2400" b="1" i="1" dirty="0" smtClean="0">
                <a:solidFill>
                  <a:schemeClr val="tx1"/>
                </a:solidFill>
                <a:latin typeface="Courier New" pitchFamily="49" charset="0"/>
                <a:cs typeface="Courier New" pitchFamily="49" charset="0"/>
              </a:rPr>
            </a:br>
            <a:r>
              <a:rPr lang="en-US" sz="2400" b="1" i="1" dirty="0" smtClean="0">
                <a:solidFill>
                  <a:schemeClr val="tx1"/>
                </a:solidFill>
                <a:latin typeface="Courier New" pitchFamily="49" charset="0"/>
                <a:cs typeface="Courier New" pitchFamily="49" charset="0"/>
              </a:rPr>
              <a:t>  call </a:t>
            </a:r>
            <a:r>
              <a:rPr lang="en-US" sz="2400" b="1" i="1" dirty="0" err="1" smtClean="0">
                <a:solidFill>
                  <a:schemeClr val="tx1"/>
                </a:solidFill>
                <a:latin typeface="Courier New" pitchFamily="49" charset="0"/>
                <a:cs typeface="Courier New" pitchFamily="49" charset="0"/>
              </a:rPr>
              <a:t>get_eip</a:t>
            </a:r>
            <a:endParaRPr lang="en-US" sz="2400" b="1" i="1" dirty="0">
              <a:solidFill>
                <a:schemeClr val="tx1"/>
              </a:solidFill>
              <a:latin typeface="Courier New" pitchFamily="49" charset="0"/>
              <a:cs typeface="Courier New" pitchFamily="49" charset="0"/>
            </a:endParaRPr>
          </a:p>
        </p:txBody>
      </p:sp>
      <p:sp>
        <p:nvSpPr>
          <p:cNvPr id="5" name="Rectangle 4"/>
          <p:cNvSpPr/>
          <p:nvPr/>
        </p:nvSpPr>
        <p:spPr>
          <a:xfrm>
            <a:off x="5231130" y="49530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1130" y="555879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0" name="Freeform 29"/>
          <p:cNvSpPr/>
          <p:nvPr/>
        </p:nvSpPr>
        <p:spPr>
          <a:xfrm>
            <a:off x="4785360" y="3022600"/>
            <a:ext cx="729344" cy="1146175"/>
          </a:xfrm>
          <a:custGeom>
            <a:avLst/>
            <a:gdLst>
              <a:gd name="connsiteX0" fmla="*/ 723900 w 736600"/>
              <a:gd name="connsiteY0" fmla="*/ 0 h 1511300"/>
              <a:gd name="connsiteX1" fmla="*/ 0 w 736600"/>
              <a:gd name="connsiteY1" fmla="*/ 0 h 1511300"/>
              <a:gd name="connsiteX2" fmla="*/ 12700 w 736600"/>
              <a:gd name="connsiteY2" fmla="*/ 1511300 h 1511300"/>
              <a:gd name="connsiteX3" fmla="*/ 736600 w 736600"/>
              <a:gd name="connsiteY3" fmla="*/ 1511300 h 1511300"/>
              <a:gd name="connsiteX0" fmla="*/ 723900 w 723900"/>
              <a:gd name="connsiteY0" fmla="*/ 0 h 1528092"/>
              <a:gd name="connsiteX1" fmla="*/ 0 w 723900"/>
              <a:gd name="connsiteY1" fmla="*/ 0 h 1528092"/>
              <a:gd name="connsiteX2" fmla="*/ 12700 w 723900"/>
              <a:gd name="connsiteY2" fmla="*/ 1511300 h 1528092"/>
              <a:gd name="connsiteX3" fmla="*/ 421470 w 723900"/>
              <a:gd name="connsiteY3" fmla="*/ 1528092 h 1528092"/>
              <a:gd name="connsiteX0" fmla="*/ 723900 w 723900"/>
              <a:gd name="connsiteY0" fmla="*/ 0 h 1511300"/>
              <a:gd name="connsiteX1" fmla="*/ 0 w 723900"/>
              <a:gd name="connsiteY1" fmla="*/ 0 h 1511300"/>
              <a:gd name="connsiteX2" fmla="*/ 12700 w 723900"/>
              <a:gd name="connsiteY2" fmla="*/ 1511300 h 1511300"/>
              <a:gd name="connsiteX3" fmla="*/ 421470 w 723900"/>
              <a:gd name="connsiteY3" fmla="*/ 1502904 h 1511300"/>
              <a:gd name="connsiteX0" fmla="*/ 723900 w 723900"/>
              <a:gd name="connsiteY0" fmla="*/ 0 h 1515498"/>
              <a:gd name="connsiteX1" fmla="*/ 0 w 723900"/>
              <a:gd name="connsiteY1" fmla="*/ 0 h 1515498"/>
              <a:gd name="connsiteX2" fmla="*/ 12700 w 723900"/>
              <a:gd name="connsiteY2" fmla="*/ 1511300 h 1515498"/>
              <a:gd name="connsiteX3" fmla="*/ 421470 w 723900"/>
              <a:gd name="connsiteY3" fmla="*/ 1515498 h 1515498"/>
              <a:gd name="connsiteX0" fmla="*/ 723900 w 723900"/>
              <a:gd name="connsiteY0" fmla="*/ 0 h 1515498"/>
              <a:gd name="connsiteX1" fmla="*/ 0 w 723900"/>
              <a:gd name="connsiteY1" fmla="*/ 0 h 1515498"/>
              <a:gd name="connsiteX2" fmla="*/ 95 w 723900"/>
              <a:gd name="connsiteY2" fmla="*/ 1515498 h 1515498"/>
              <a:gd name="connsiteX3" fmla="*/ 421470 w 723900"/>
              <a:gd name="connsiteY3" fmla="*/ 1515498 h 1515498"/>
            </a:gdLst>
            <a:ahLst/>
            <a:cxnLst>
              <a:cxn ang="0">
                <a:pos x="connsiteX0" y="connsiteY0"/>
              </a:cxn>
              <a:cxn ang="0">
                <a:pos x="connsiteX1" y="connsiteY1"/>
              </a:cxn>
              <a:cxn ang="0">
                <a:pos x="connsiteX2" y="connsiteY2"/>
              </a:cxn>
              <a:cxn ang="0">
                <a:pos x="connsiteX3" y="connsiteY3"/>
              </a:cxn>
            </a:cxnLst>
            <a:rect l="l" t="t" r="r" b="b"/>
            <a:pathLst>
              <a:path w="723900" h="1515498">
                <a:moveTo>
                  <a:pt x="723900" y="0"/>
                </a:moveTo>
                <a:lnTo>
                  <a:pt x="0" y="0"/>
                </a:lnTo>
                <a:cubicBezTo>
                  <a:pt x="32" y="505166"/>
                  <a:pt x="63" y="1010332"/>
                  <a:pt x="95" y="1515498"/>
                </a:cubicBezTo>
                <a:lnTo>
                  <a:pt x="421470" y="1515498"/>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4718726" y="2590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228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instruction trick</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237940" y="2590800"/>
            <a:ext cx="2762655" cy="2362199"/>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jmp</a:t>
            </a:r>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end_sc</a:t>
            </a:r>
            <a:r>
              <a:rPr lang="en-US" sz="2400" b="1" i="1" dirty="0" smtClean="0">
                <a:solidFill>
                  <a:schemeClr val="tx1"/>
                </a:solidFill>
                <a:latin typeface="Courier New" pitchFamily="49" charset="0"/>
                <a:cs typeface="Courier New" pitchFamily="49" charset="0"/>
              </a:rPr>
              <a:t/>
            </a:r>
            <a:br>
              <a:rPr lang="en-US" sz="2400" b="1" i="1" dirty="0" smtClean="0">
                <a:solidFill>
                  <a:schemeClr val="tx1"/>
                </a:solidFill>
                <a:latin typeface="Courier New" pitchFamily="49" charset="0"/>
                <a:cs typeface="Courier New" pitchFamily="49" charset="0"/>
              </a:rPr>
            </a:br>
            <a:r>
              <a:rPr lang="en-US" sz="2400" b="1" i="1" dirty="0" err="1" smtClean="0">
                <a:solidFill>
                  <a:schemeClr val="tx1"/>
                </a:solidFill>
                <a:latin typeface="Courier New" pitchFamily="49" charset="0"/>
                <a:cs typeface="Courier New" pitchFamily="49" charset="0"/>
              </a:rPr>
              <a:t>get_eip</a:t>
            </a:r>
            <a:r>
              <a:rPr lang="en-US" sz="2400" b="1" i="1" dirty="0" smtClean="0">
                <a:solidFill>
                  <a:schemeClr val="tx1"/>
                </a:solidFill>
                <a:latin typeface="Courier New" pitchFamily="49" charset="0"/>
                <a:cs typeface="Courier New" pitchFamily="49" charset="0"/>
              </a:rPr>
              <a:t>:</a:t>
            </a:r>
          </a:p>
          <a:p>
            <a:r>
              <a:rPr lang="en-US" sz="2400" b="1" i="1" dirty="0" smtClean="0">
                <a:solidFill>
                  <a:schemeClr val="tx1"/>
                </a:solidFill>
                <a:latin typeface="Courier New" pitchFamily="49" charset="0"/>
                <a:cs typeface="Courier New" pitchFamily="49" charset="0"/>
              </a:rPr>
              <a:t>  …</a:t>
            </a:r>
          </a:p>
          <a:p>
            <a:r>
              <a:rPr lang="en-US" sz="2400" b="1" i="1" dirty="0" err="1">
                <a:solidFill>
                  <a:schemeClr val="tx1"/>
                </a:solidFill>
                <a:latin typeface="Courier New" pitchFamily="49" charset="0"/>
                <a:cs typeface="Courier New" pitchFamily="49" charset="0"/>
              </a:rPr>
              <a:t>e</a:t>
            </a:r>
            <a:r>
              <a:rPr lang="en-US" sz="2400" b="1" i="1" dirty="0" err="1" smtClean="0">
                <a:solidFill>
                  <a:schemeClr val="tx1"/>
                </a:solidFill>
                <a:latin typeface="Courier New" pitchFamily="49" charset="0"/>
                <a:cs typeface="Courier New" pitchFamily="49" charset="0"/>
              </a:rPr>
              <a:t>nd_sc</a:t>
            </a:r>
            <a:r>
              <a:rPr lang="en-US" sz="2400" b="1" i="1" dirty="0" smtClean="0">
                <a:solidFill>
                  <a:schemeClr val="tx1"/>
                </a:solidFill>
                <a:latin typeface="Courier New" pitchFamily="49" charset="0"/>
                <a:cs typeface="Courier New" pitchFamily="49" charset="0"/>
              </a:rPr>
              <a:t>:</a:t>
            </a:r>
            <a:br>
              <a:rPr lang="en-US" sz="2400" b="1" i="1" dirty="0" smtClean="0">
                <a:solidFill>
                  <a:schemeClr val="tx1"/>
                </a:solidFill>
                <a:latin typeface="Courier New" pitchFamily="49" charset="0"/>
                <a:cs typeface="Courier New" pitchFamily="49" charset="0"/>
              </a:rPr>
            </a:br>
            <a:r>
              <a:rPr lang="en-US" sz="2400" b="1" i="1" dirty="0" smtClean="0">
                <a:solidFill>
                  <a:schemeClr val="tx1"/>
                </a:solidFill>
                <a:latin typeface="Courier New" pitchFamily="49" charset="0"/>
                <a:cs typeface="Courier New" pitchFamily="49" charset="0"/>
              </a:rPr>
              <a:t>  call </a:t>
            </a:r>
            <a:r>
              <a:rPr lang="en-US" sz="2400" b="1" i="1" dirty="0" err="1" smtClean="0">
                <a:solidFill>
                  <a:schemeClr val="tx1"/>
                </a:solidFill>
                <a:latin typeface="Courier New" pitchFamily="49" charset="0"/>
                <a:cs typeface="Courier New" pitchFamily="49" charset="0"/>
              </a:rPr>
              <a:t>get_eip</a:t>
            </a:r>
            <a:endParaRPr lang="en-US" sz="2400" b="1" i="1" dirty="0">
              <a:solidFill>
                <a:schemeClr val="tx1"/>
              </a:solidFill>
              <a:latin typeface="Courier New" pitchFamily="49" charset="0"/>
              <a:cs typeface="Courier New" pitchFamily="49" charset="0"/>
            </a:endParaRPr>
          </a:p>
        </p:txBody>
      </p:sp>
      <p:sp>
        <p:nvSpPr>
          <p:cNvPr id="5" name="Rectangle 4"/>
          <p:cNvSpPr/>
          <p:nvPr/>
        </p:nvSpPr>
        <p:spPr>
          <a:xfrm>
            <a:off x="5231130" y="49530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1130" y="555879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0" name="Freeform 29"/>
          <p:cNvSpPr/>
          <p:nvPr/>
        </p:nvSpPr>
        <p:spPr>
          <a:xfrm>
            <a:off x="4785360" y="3022600"/>
            <a:ext cx="729344" cy="1146175"/>
          </a:xfrm>
          <a:custGeom>
            <a:avLst/>
            <a:gdLst>
              <a:gd name="connsiteX0" fmla="*/ 723900 w 736600"/>
              <a:gd name="connsiteY0" fmla="*/ 0 h 1511300"/>
              <a:gd name="connsiteX1" fmla="*/ 0 w 736600"/>
              <a:gd name="connsiteY1" fmla="*/ 0 h 1511300"/>
              <a:gd name="connsiteX2" fmla="*/ 12700 w 736600"/>
              <a:gd name="connsiteY2" fmla="*/ 1511300 h 1511300"/>
              <a:gd name="connsiteX3" fmla="*/ 736600 w 736600"/>
              <a:gd name="connsiteY3" fmla="*/ 1511300 h 1511300"/>
              <a:gd name="connsiteX0" fmla="*/ 723900 w 723900"/>
              <a:gd name="connsiteY0" fmla="*/ 0 h 1528092"/>
              <a:gd name="connsiteX1" fmla="*/ 0 w 723900"/>
              <a:gd name="connsiteY1" fmla="*/ 0 h 1528092"/>
              <a:gd name="connsiteX2" fmla="*/ 12700 w 723900"/>
              <a:gd name="connsiteY2" fmla="*/ 1511300 h 1528092"/>
              <a:gd name="connsiteX3" fmla="*/ 421470 w 723900"/>
              <a:gd name="connsiteY3" fmla="*/ 1528092 h 1528092"/>
              <a:gd name="connsiteX0" fmla="*/ 723900 w 723900"/>
              <a:gd name="connsiteY0" fmla="*/ 0 h 1511300"/>
              <a:gd name="connsiteX1" fmla="*/ 0 w 723900"/>
              <a:gd name="connsiteY1" fmla="*/ 0 h 1511300"/>
              <a:gd name="connsiteX2" fmla="*/ 12700 w 723900"/>
              <a:gd name="connsiteY2" fmla="*/ 1511300 h 1511300"/>
              <a:gd name="connsiteX3" fmla="*/ 421470 w 723900"/>
              <a:gd name="connsiteY3" fmla="*/ 1502904 h 1511300"/>
              <a:gd name="connsiteX0" fmla="*/ 723900 w 723900"/>
              <a:gd name="connsiteY0" fmla="*/ 0 h 1515498"/>
              <a:gd name="connsiteX1" fmla="*/ 0 w 723900"/>
              <a:gd name="connsiteY1" fmla="*/ 0 h 1515498"/>
              <a:gd name="connsiteX2" fmla="*/ 12700 w 723900"/>
              <a:gd name="connsiteY2" fmla="*/ 1511300 h 1515498"/>
              <a:gd name="connsiteX3" fmla="*/ 421470 w 723900"/>
              <a:gd name="connsiteY3" fmla="*/ 1515498 h 1515498"/>
              <a:gd name="connsiteX0" fmla="*/ 723900 w 723900"/>
              <a:gd name="connsiteY0" fmla="*/ 0 h 1515498"/>
              <a:gd name="connsiteX1" fmla="*/ 0 w 723900"/>
              <a:gd name="connsiteY1" fmla="*/ 0 h 1515498"/>
              <a:gd name="connsiteX2" fmla="*/ 95 w 723900"/>
              <a:gd name="connsiteY2" fmla="*/ 1515498 h 1515498"/>
              <a:gd name="connsiteX3" fmla="*/ 421470 w 723900"/>
              <a:gd name="connsiteY3" fmla="*/ 1515498 h 1515498"/>
            </a:gdLst>
            <a:ahLst/>
            <a:cxnLst>
              <a:cxn ang="0">
                <a:pos x="connsiteX0" y="connsiteY0"/>
              </a:cxn>
              <a:cxn ang="0">
                <a:pos x="connsiteX1" y="connsiteY1"/>
              </a:cxn>
              <a:cxn ang="0">
                <a:pos x="connsiteX2" y="connsiteY2"/>
              </a:cxn>
              <a:cxn ang="0">
                <a:pos x="connsiteX3" y="connsiteY3"/>
              </a:cxn>
            </a:cxnLst>
            <a:rect l="l" t="t" r="r" b="b"/>
            <a:pathLst>
              <a:path w="723900" h="1515498">
                <a:moveTo>
                  <a:pt x="723900" y="0"/>
                </a:moveTo>
                <a:lnTo>
                  <a:pt x="0" y="0"/>
                </a:lnTo>
                <a:cubicBezTo>
                  <a:pt x="32" y="505166"/>
                  <a:pt x="63" y="1010332"/>
                  <a:pt x="95" y="1515498"/>
                </a:cubicBezTo>
                <a:lnTo>
                  <a:pt x="421470" y="1515498"/>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38345" y="196596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cxnSp>
        <p:nvCxnSpPr>
          <p:cNvPr id="11" name="Straight Arrow Connector 10"/>
          <p:cNvCxnSpPr/>
          <p:nvPr/>
        </p:nvCxnSpPr>
        <p:spPr>
          <a:xfrm>
            <a:off x="4718726" y="1981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7632700" y="2273300"/>
            <a:ext cx="643732" cy="2667000"/>
          </a:xfrm>
          <a:custGeom>
            <a:avLst/>
            <a:gdLst>
              <a:gd name="connsiteX0" fmla="*/ 0 w 660400"/>
              <a:gd name="connsiteY0" fmla="*/ 0 h 2667000"/>
              <a:gd name="connsiteX1" fmla="*/ 0 w 660400"/>
              <a:gd name="connsiteY1" fmla="*/ 0 h 2667000"/>
              <a:gd name="connsiteX2" fmla="*/ 635000 w 660400"/>
              <a:gd name="connsiteY2" fmla="*/ 0 h 2667000"/>
              <a:gd name="connsiteX3" fmla="*/ 660400 w 660400"/>
              <a:gd name="connsiteY3" fmla="*/ 2654300 h 2667000"/>
              <a:gd name="connsiteX4" fmla="*/ 381000 w 660400"/>
              <a:gd name="connsiteY4" fmla="*/ 2667000 h 2667000"/>
              <a:gd name="connsiteX0" fmla="*/ 0 w 643732"/>
              <a:gd name="connsiteY0" fmla="*/ 0 h 2667000"/>
              <a:gd name="connsiteX1" fmla="*/ 0 w 643732"/>
              <a:gd name="connsiteY1" fmla="*/ 0 h 2667000"/>
              <a:gd name="connsiteX2" fmla="*/ 635000 w 643732"/>
              <a:gd name="connsiteY2" fmla="*/ 0 h 2667000"/>
              <a:gd name="connsiteX3" fmla="*/ 643732 w 643732"/>
              <a:gd name="connsiteY3" fmla="*/ 2654300 h 2667000"/>
              <a:gd name="connsiteX4" fmla="*/ 381000 w 643732"/>
              <a:gd name="connsiteY4" fmla="*/ 2667000 h 2667000"/>
              <a:gd name="connsiteX0" fmla="*/ 0 w 643732"/>
              <a:gd name="connsiteY0" fmla="*/ 0 h 2675731"/>
              <a:gd name="connsiteX1" fmla="*/ 0 w 643732"/>
              <a:gd name="connsiteY1" fmla="*/ 0 h 2675731"/>
              <a:gd name="connsiteX2" fmla="*/ 635000 w 643732"/>
              <a:gd name="connsiteY2" fmla="*/ 0 h 2675731"/>
              <a:gd name="connsiteX3" fmla="*/ 643732 w 643732"/>
              <a:gd name="connsiteY3" fmla="*/ 2675731 h 2675731"/>
              <a:gd name="connsiteX4" fmla="*/ 381000 w 643732"/>
              <a:gd name="connsiteY4" fmla="*/ 2667000 h 2675731"/>
              <a:gd name="connsiteX0" fmla="*/ 0 w 643732"/>
              <a:gd name="connsiteY0" fmla="*/ 0 h 2667000"/>
              <a:gd name="connsiteX1" fmla="*/ 0 w 643732"/>
              <a:gd name="connsiteY1" fmla="*/ 0 h 2667000"/>
              <a:gd name="connsiteX2" fmla="*/ 635000 w 643732"/>
              <a:gd name="connsiteY2" fmla="*/ 0 h 2667000"/>
              <a:gd name="connsiteX3" fmla="*/ 643732 w 643732"/>
              <a:gd name="connsiteY3" fmla="*/ 2666206 h 2667000"/>
              <a:gd name="connsiteX4" fmla="*/ 381000 w 643732"/>
              <a:gd name="connsiteY4" fmla="*/ 266700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732" h="2667000">
                <a:moveTo>
                  <a:pt x="0" y="0"/>
                </a:moveTo>
                <a:lnTo>
                  <a:pt x="0" y="0"/>
                </a:lnTo>
                <a:lnTo>
                  <a:pt x="635000" y="0"/>
                </a:lnTo>
                <a:cubicBezTo>
                  <a:pt x="637911" y="884767"/>
                  <a:pt x="640821" y="1781439"/>
                  <a:pt x="643732" y="2666206"/>
                </a:cubicBezTo>
                <a:lnTo>
                  <a:pt x="381000" y="2667000"/>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1684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instruction trick</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237940" y="2590800"/>
            <a:ext cx="2762655" cy="2362199"/>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jmp</a:t>
            </a:r>
            <a:r>
              <a:rPr lang="en-US" sz="2400" b="1" i="1" dirty="0" smtClean="0">
                <a:solidFill>
                  <a:schemeClr val="tx1"/>
                </a:solidFill>
                <a:latin typeface="Courier New" pitchFamily="49" charset="0"/>
                <a:cs typeface="Courier New" pitchFamily="49" charset="0"/>
              </a:rPr>
              <a:t> </a:t>
            </a:r>
            <a:r>
              <a:rPr lang="en-US" sz="2400" b="1" i="1" dirty="0" err="1" smtClean="0">
                <a:solidFill>
                  <a:schemeClr val="tx1"/>
                </a:solidFill>
                <a:latin typeface="Courier New" pitchFamily="49" charset="0"/>
                <a:cs typeface="Courier New" pitchFamily="49" charset="0"/>
              </a:rPr>
              <a:t>end_sc</a:t>
            </a:r>
            <a:r>
              <a:rPr lang="en-US" sz="2400" b="1" i="1" dirty="0" smtClean="0">
                <a:solidFill>
                  <a:schemeClr val="tx1"/>
                </a:solidFill>
                <a:latin typeface="Courier New" pitchFamily="49" charset="0"/>
                <a:cs typeface="Courier New" pitchFamily="49" charset="0"/>
              </a:rPr>
              <a:t/>
            </a:r>
            <a:br>
              <a:rPr lang="en-US" sz="2400" b="1" i="1" dirty="0" smtClean="0">
                <a:solidFill>
                  <a:schemeClr val="tx1"/>
                </a:solidFill>
                <a:latin typeface="Courier New" pitchFamily="49" charset="0"/>
                <a:cs typeface="Courier New" pitchFamily="49" charset="0"/>
              </a:rPr>
            </a:br>
            <a:r>
              <a:rPr lang="en-US" sz="2400" b="1" i="1" dirty="0" err="1" smtClean="0">
                <a:solidFill>
                  <a:schemeClr val="tx1"/>
                </a:solidFill>
                <a:latin typeface="Courier New" pitchFamily="49" charset="0"/>
                <a:cs typeface="Courier New" pitchFamily="49" charset="0"/>
              </a:rPr>
              <a:t>get_eip</a:t>
            </a:r>
            <a:r>
              <a:rPr lang="en-US" sz="2400" b="1" i="1" dirty="0" smtClean="0">
                <a:solidFill>
                  <a:schemeClr val="tx1"/>
                </a:solidFill>
                <a:latin typeface="Courier New" pitchFamily="49" charset="0"/>
                <a:cs typeface="Courier New" pitchFamily="49" charset="0"/>
              </a:rPr>
              <a:t>:</a:t>
            </a:r>
          </a:p>
          <a:p>
            <a:r>
              <a:rPr lang="en-US" sz="2400" b="1" i="1" dirty="0" smtClean="0">
                <a:solidFill>
                  <a:schemeClr val="tx1"/>
                </a:solidFill>
                <a:latin typeface="Courier New" pitchFamily="49" charset="0"/>
                <a:cs typeface="Courier New" pitchFamily="49" charset="0"/>
              </a:rPr>
              <a:t>  …</a:t>
            </a:r>
          </a:p>
          <a:p>
            <a:r>
              <a:rPr lang="en-US" sz="2400" b="1" i="1" dirty="0" err="1">
                <a:solidFill>
                  <a:schemeClr val="tx1"/>
                </a:solidFill>
                <a:latin typeface="Courier New" pitchFamily="49" charset="0"/>
                <a:cs typeface="Courier New" pitchFamily="49" charset="0"/>
              </a:rPr>
              <a:t>e</a:t>
            </a:r>
            <a:r>
              <a:rPr lang="en-US" sz="2400" b="1" i="1" dirty="0" err="1" smtClean="0">
                <a:solidFill>
                  <a:schemeClr val="tx1"/>
                </a:solidFill>
                <a:latin typeface="Courier New" pitchFamily="49" charset="0"/>
                <a:cs typeface="Courier New" pitchFamily="49" charset="0"/>
              </a:rPr>
              <a:t>nd_sc</a:t>
            </a:r>
            <a:r>
              <a:rPr lang="en-US" sz="2400" b="1" i="1" dirty="0" smtClean="0">
                <a:solidFill>
                  <a:schemeClr val="tx1"/>
                </a:solidFill>
                <a:latin typeface="Courier New" pitchFamily="49" charset="0"/>
                <a:cs typeface="Courier New" pitchFamily="49" charset="0"/>
              </a:rPr>
              <a:t>:</a:t>
            </a:r>
            <a:br>
              <a:rPr lang="en-US" sz="2400" b="1" i="1" dirty="0" smtClean="0">
                <a:solidFill>
                  <a:schemeClr val="tx1"/>
                </a:solidFill>
                <a:latin typeface="Courier New" pitchFamily="49" charset="0"/>
                <a:cs typeface="Courier New" pitchFamily="49" charset="0"/>
              </a:rPr>
            </a:br>
            <a:r>
              <a:rPr lang="en-US" sz="2400" b="1" i="1" dirty="0" smtClean="0">
                <a:solidFill>
                  <a:schemeClr val="tx1"/>
                </a:solidFill>
                <a:latin typeface="Courier New" pitchFamily="49" charset="0"/>
                <a:cs typeface="Courier New" pitchFamily="49" charset="0"/>
              </a:rPr>
              <a:t>  call </a:t>
            </a:r>
            <a:r>
              <a:rPr lang="en-US" sz="2400" b="1" i="1" dirty="0" err="1" smtClean="0">
                <a:solidFill>
                  <a:schemeClr val="tx1"/>
                </a:solidFill>
                <a:latin typeface="Courier New" pitchFamily="49" charset="0"/>
                <a:cs typeface="Courier New" pitchFamily="49" charset="0"/>
              </a:rPr>
              <a:t>get_eip</a:t>
            </a:r>
            <a:endParaRPr lang="en-US" sz="2400" b="1" i="1" dirty="0">
              <a:solidFill>
                <a:schemeClr val="tx1"/>
              </a:solidFill>
              <a:latin typeface="Courier New" pitchFamily="49" charset="0"/>
              <a:cs typeface="Courier New" pitchFamily="49" charset="0"/>
            </a:endParaRPr>
          </a:p>
        </p:txBody>
      </p:sp>
      <p:sp>
        <p:nvSpPr>
          <p:cNvPr id="5" name="Rectangle 4"/>
          <p:cNvSpPr/>
          <p:nvPr/>
        </p:nvSpPr>
        <p:spPr>
          <a:xfrm>
            <a:off x="5231130" y="49530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5231130" y="5558790"/>
            <a:ext cx="2762655" cy="59436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 guess</a:t>
            </a:r>
            <a:endParaRPr lang="en-US" sz="3200" b="1" i="1" dirty="0">
              <a:solidFill>
                <a:schemeClr val="tx1"/>
              </a:solidFill>
              <a:latin typeface="Courier New" pitchFamily="49" charset="0"/>
              <a:cs typeface="Courier New" pitchFamily="49" charset="0"/>
            </a:endParaRPr>
          </a:p>
        </p:txBody>
      </p:sp>
      <p:sp>
        <p:nvSpPr>
          <p:cNvPr id="30" name="Freeform 29"/>
          <p:cNvSpPr/>
          <p:nvPr/>
        </p:nvSpPr>
        <p:spPr>
          <a:xfrm>
            <a:off x="4785360" y="3022600"/>
            <a:ext cx="729344" cy="1146175"/>
          </a:xfrm>
          <a:custGeom>
            <a:avLst/>
            <a:gdLst>
              <a:gd name="connsiteX0" fmla="*/ 723900 w 736600"/>
              <a:gd name="connsiteY0" fmla="*/ 0 h 1511300"/>
              <a:gd name="connsiteX1" fmla="*/ 0 w 736600"/>
              <a:gd name="connsiteY1" fmla="*/ 0 h 1511300"/>
              <a:gd name="connsiteX2" fmla="*/ 12700 w 736600"/>
              <a:gd name="connsiteY2" fmla="*/ 1511300 h 1511300"/>
              <a:gd name="connsiteX3" fmla="*/ 736600 w 736600"/>
              <a:gd name="connsiteY3" fmla="*/ 1511300 h 1511300"/>
              <a:gd name="connsiteX0" fmla="*/ 723900 w 723900"/>
              <a:gd name="connsiteY0" fmla="*/ 0 h 1528092"/>
              <a:gd name="connsiteX1" fmla="*/ 0 w 723900"/>
              <a:gd name="connsiteY1" fmla="*/ 0 h 1528092"/>
              <a:gd name="connsiteX2" fmla="*/ 12700 w 723900"/>
              <a:gd name="connsiteY2" fmla="*/ 1511300 h 1528092"/>
              <a:gd name="connsiteX3" fmla="*/ 421470 w 723900"/>
              <a:gd name="connsiteY3" fmla="*/ 1528092 h 1528092"/>
              <a:gd name="connsiteX0" fmla="*/ 723900 w 723900"/>
              <a:gd name="connsiteY0" fmla="*/ 0 h 1511300"/>
              <a:gd name="connsiteX1" fmla="*/ 0 w 723900"/>
              <a:gd name="connsiteY1" fmla="*/ 0 h 1511300"/>
              <a:gd name="connsiteX2" fmla="*/ 12700 w 723900"/>
              <a:gd name="connsiteY2" fmla="*/ 1511300 h 1511300"/>
              <a:gd name="connsiteX3" fmla="*/ 421470 w 723900"/>
              <a:gd name="connsiteY3" fmla="*/ 1502904 h 1511300"/>
              <a:gd name="connsiteX0" fmla="*/ 723900 w 723900"/>
              <a:gd name="connsiteY0" fmla="*/ 0 h 1515498"/>
              <a:gd name="connsiteX1" fmla="*/ 0 w 723900"/>
              <a:gd name="connsiteY1" fmla="*/ 0 h 1515498"/>
              <a:gd name="connsiteX2" fmla="*/ 12700 w 723900"/>
              <a:gd name="connsiteY2" fmla="*/ 1511300 h 1515498"/>
              <a:gd name="connsiteX3" fmla="*/ 421470 w 723900"/>
              <a:gd name="connsiteY3" fmla="*/ 1515498 h 1515498"/>
              <a:gd name="connsiteX0" fmla="*/ 723900 w 723900"/>
              <a:gd name="connsiteY0" fmla="*/ 0 h 1515498"/>
              <a:gd name="connsiteX1" fmla="*/ 0 w 723900"/>
              <a:gd name="connsiteY1" fmla="*/ 0 h 1515498"/>
              <a:gd name="connsiteX2" fmla="*/ 95 w 723900"/>
              <a:gd name="connsiteY2" fmla="*/ 1515498 h 1515498"/>
              <a:gd name="connsiteX3" fmla="*/ 421470 w 723900"/>
              <a:gd name="connsiteY3" fmla="*/ 1515498 h 1515498"/>
            </a:gdLst>
            <a:ahLst/>
            <a:cxnLst>
              <a:cxn ang="0">
                <a:pos x="connsiteX0" y="connsiteY0"/>
              </a:cxn>
              <a:cxn ang="0">
                <a:pos x="connsiteX1" y="connsiteY1"/>
              </a:cxn>
              <a:cxn ang="0">
                <a:pos x="connsiteX2" y="connsiteY2"/>
              </a:cxn>
              <a:cxn ang="0">
                <a:pos x="connsiteX3" y="connsiteY3"/>
              </a:cxn>
            </a:cxnLst>
            <a:rect l="l" t="t" r="r" b="b"/>
            <a:pathLst>
              <a:path w="723900" h="1515498">
                <a:moveTo>
                  <a:pt x="723900" y="0"/>
                </a:moveTo>
                <a:lnTo>
                  <a:pt x="0" y="0"/>
                </a:lnTo>
                <a:cubicBezTo>
                  <a:pt x="32" y="505166"/>
                  <a:pt x="63" y="1010332"/>
                  <a:pt x="95" y="1515498"/>
                </a:cubicBezTo>
                <a:lnTo>
                  <a:pt x="421470" y="1515498"/>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934200" y="3390899"/>
            <a:ext cx="895350" cy="965200"/>
          </a:xfrm>
          <a:custGeom>
            <a:avLst/>
            <a:gdLst>
              <a:gd name="connsiteX0" fmla="*/ 335280 w 891540"/>
              <a:gd name="connsiteY0" fmla="*/ 1112520 h 1112520"/>
              <a:gd name="connsiteX1" fmla="*/ 891540 w 891540"/>
              <a:gd name="connsiteY1" fmla="*/ 1112520 h 1112520"/>
              <a:gd name="connsiteX2" fmla="*/ 891540 w 891540"/>
              <a:gd name="connsiteY2" fmla="*/ 0 h 1112520"/>
              <a:gd name="connsiteX3" fmla="*/ 0 w 891540"/>
              <a:gd name="connsiteY3" fmla="*/ 7620 h 1112520"/>
              <a:gd name="connsiteX0" fmla="*/ 335280 w 891540"/>
              <a:gd name="connsiteY0" fmla="*/ 1104900 h 1104900"/>
              <a:gd name="connsiteX1" fmla="*/ 891540 w 891540"/>
              <a:gd name="connsiteY1" fmla="*/ 1104900 h 1104900"/>
              <a:gd name="connsiteX2" fmla="*/ 891540 w 891540"/>
              <a:gd name="connsiteY2" fmla="*/ 1905 h 1104900"/>
              <a:gd name="connsiteX3" fmla="*/ 0 w 891540"/>
              <a:gd name="connsiteY3" fmla="*/ 0 h 1104900"/>
              <a:gd name="connsiteX0" fmla="*/ 876300 w 891540"/>
              <a:gd name="connsiteY0" fmla="*/ 1104900 h 1104900"/>
              <a:gd name="connsiteX1" fmla="*/ 891540 w 891540"/>
              <a:gd name="connsiteY1" fmla="*/ 1104900 h 1104900"/>
              <a:gd name="connsiteX2" fmla="*/ 891540 w 891540"/>
              <a:gd name="connsiteY2" fmla="*/ 1905 h 1104900"/>
              <a:gd name="connsiteX3" fmla="*/ 0 w 891540"/>
              <a:gd name="connsiteY3" fmla="*/ 0 h 1104900"/>
              <a:gd name="connsiteX0" fmla="*/ 876300 w 897890"/>
              <a:gd name="connsiteY0" fmla="*/ 1104900 h 1104900"/>
              <a:gd name="connsiteX1" fmla="*/ 897890 w 897890"/>
              <a:gd name="connsiteY1" fmla="*/ 962025 h 1104900"/>
              <a:gd name="connsiteX2" fmla="*/ 891540 w 897890"/>
              <a:gd name="connsiteY2" fmla="*/ 1905 h 1104900"/>
              <a:gd name="connsiteX3" fmla="*/ 0 w 897890"/>
              <a:gd name="connsiteY3" fmla="*/ 0 h 1104900"/>
              <a:gd name="connsiteX0" fmla="*/ 1012825 w 1012825"/>
              <a:gd name="connsiteY0" fmla="*/ 1028700 h 1028700"/>
              <a:gd name="connsiteX1" fmla="*/ 897890 w 1012825"/>
              <a:gd name="connsiteY1" fmla="*/ 962025 h 1028700"/>
              <a:gd name="connsiteX2" fmla="*/ 891540 w 1012825"/>
              <a:gd name="connsiteY2" fmla="*/ 1905 h 1028700"/>
              <a:gd name="connsiteX3" fmla="*/ 0 w 1012825"/>
              <a:gd name="connsiteY3" fmla="*/ 0 h 1028700"/>
              <a:gd name="connsiteX0" fmla="*/ 1012825 w 1012825"/>
              <a:gd name="connsiteY0" fmla="*/ 1028700 h 1028700"/>
              <a:gd name="connsiteX1" fmla="*/ 882015 w 1012825"/>
              <a:gd name="connsiteY1" fmla="*/ 962025 h 1028700"/>
              <a:gd name="connsiteX2" fmla="*/ 891540 w 1012825"/>
              <a:gd name="connsiteY2" fmla="*/ 1905 h 1028700"/>
              <a:gd name="connsiteX3" fmla="*/ 0 w 1012825"/>
              <a:gd name="connsiteY3" fmla="*/ 0 h 1028700"/>
              <a:gd name="connsiteX0" fmla="*/ 1012825 w 1012825"/>
              <a:gd name="connsiteY0" fmla="*/ 1028700 h 1028700"/>
              <a:gd name="connsiteX1" fmla="*/ 888365 w 1012825"/>
              <a:gd name="connsiteY1" fmla="*/ 965200 h 1028700"/>
              <a:gd name="connsiteX2" fmla="*/ 891540 w 1012825"/>
              <a:gd name="connsiteY2" fmla="*/ 1905 h 1028700"/>
              <a:gd name="connsiteX3" fmla="*/ 0 w 1012825"/>
              <a:gd name="connsiteY3" fmla="*/ 0 h 1028700"/>
              <a:gd name="connsiteX0" fmla="*/ 885825 w 891924"/>
              <a:gd name="connsiteY0" fmla="*/ 981075 h 981075"/>
              <a:gd name="connsiteX1" fmla="*/ 888365 w 891924"/>
              <a:gd name="connsiteY1" fmla="*/ 965200 h 981075"/>
              <a:gd name="connsiteX2" fmla="*/ 891540 w 891924"/>
              <a:gd name="connsiteY2" fmla="*/ 1905 h 981075"/>
              <a:gd name="connsiteX3" fmla="*/ 0 w 891924"/>
              <a:gd name="connsiteY3" fmla="*/ 0 h 981075"/>
              <a:gd name="connsiteX0" fmla="*/ 895350 w 895350"/>
              <a:gd name="connsiteY0" fmla="*/ 965200 h 965200"/>
              <a:gd name="connsiteX1" fmla="*/ 888365 w 895350"/>
              <a:gd name="connsiteY1" fmla="*/ 965200 h 965200"/>
              <a:gd name="connsiteX2" fmla="*/ 891540 w 895350"/>
              <a:gd name="connsiteY2" fmla="*/ 1905 h 965200"/>
              <a:gd name="connsiteX3" fmla="*/ 0 w 895350"/>
              <a:gd name="connsiteY3" fmla="*/ 0 h 965200"/>
              <a:gd name="connsiteX0" fmla="*/ 895350 w 895350"/>
              <a:gd name="connsiteY0" fmla="*/ 965200 h 965200"/>
              <a:gd name="connsiteX1" fmla="*/ 888365 w 895350"/>
              <a:gd name="connsiteY1" fmla="*/ 965200 h 965200"/>
              <a:gd name="connsiteX2" fmla="*/ 882015 w 895350"/>
              <a:gd name="connsiteY2" fmla="*/ 1905 h 965200"/>
              <a:gd name="connsiteX3" fmla="*/ 0 w 895350"/>
              <a:gd name="connsiteY3" fmla="*/ 0 h 965200"/>
              <a:gd name="connsiteX0" fmla="*/ 895350 w 895350"/>
              <a:gd name="connsiteY0" fmla="*/ 965200 h 965200"/>
              <a:gd name="connsiteX1" fmla="*/ 888365 w 895350"/>
              <a:gd name="connsiteY1" fmla="*/ 965200 h 965200"/>
              <a:gd name="connsiteX2" fmla="*/ 888365 w 895350"/>
              <a:gd name="connsiteY2" fmla="*/ 1905 h 965200"/>
              <a:gd name="connsiteX3" fmla="*/ 0 w 895350"/>
              <a:gd name="connsiteY3" fmla="*/ 0 h 965200"/>
            </a:gdLst>
            <a:ahLst/>
            <a:cxnLst>
              <a:cxn ang="0">
                <a:pos x="connsiteX0" y="connsiteY0"/>
              </a:cxn>
              <a:cxn ang="0">
                <a:pos x="connsiteX1" y="connsiteY1"/>
              </a:cxn>
              <a:cxn ang="0">
                <a:pos x="connsiteX2" y="connsiteY2"/>
              </a:cxn>
              <a:cxn ang="0">
                <a:pos x="connsiteX3" y="connsiteY3"/>
              </a:cxn>
            </a:cxnLst>
            <a:rect l="l" t="t" r="r" b="b"/>
            <a:pathLst>
              <a:path w="895350" h="965200">
                <a:moveTo>
                  <a:pt x="895350" y="965200"/>
                </a:moveTo>
                <a:lnTo>
                  <a:pt x="888365" y="965200"/>
                </a:lnTo>
                <a:cubicBezTo>
                  <a:pt x="886248" y="645160"/>
                  <a:pt x="890482" y="321945"/>
                  <a:pt x="888365" y="1905"/>
                </a:cubicBezTo>
                <a:lnTo>
                  <a:pt x="0" y="0"/>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38345" y="196596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cxnSp>
        <p:nvCxnSpPr>
          <p:cNvPr id="11" name="Straight Arrow Connector 10"/>
          <p:cNvCxnSpPr/>
          <p:nvPr/>
        </p:nvCxnSpPr>
        <p:spPr>
          <a:xfrm>
            <a:off x="4718726" y="1981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7632700" y="2273300"/>
            <a:ext cx="643732" cy="2667000"/>
          </a:xfrm>
          <a:custGeom>
            <a:avLst/>
            <a:gdLst>
              <a:gd name="connsiteX0" fmla="*/ 0 w 660400"/>
              <a:gd name="connsiteY0" fmla="*/ 0 h 2667000"/>
              <a:gd name="connsiteX1" fmla="*/ 0 w 660400"/>
              <a:gd name="connsiteY1" fmla="*/ 0 h 2667000"/>
              <a:gd name="connsiteX2" fmla="*/ 635000 w 660400"/>
              <a:gd name="connsiteY2" fmla="*/ 0 h 2667000"/>
              <a:gd name="connsiteX3" fmla="*/ 660400 w 660400"/>
              <a:gd name="connsiteY3" fmla="*/ 2654300 h 2667000"/>
              <a:gd name="connsiteX4" fmla="*/ 381000 w 660400"/>
              <a:gd name="connsiteY4" fmla="*/ 2667000 h 2667000"/>
              <a:gd name="connsiteX0" fmla="*/ 0 w 643732"/>
              <a:gd name="connsiteY0" fmla="*/ 0 h 2667000"/>
              <a:gd name="connsiteX1" fmla="*/ 0 w 643732"/>
              <a:gd name="connsiteY1" fmla="*/ 0 h 2667000"/>
              <a:gd name="connsiteX2" fmla="*/ 635000 w 643732"/>
              <a:gd name="connsiteY2" fmla="*/ 0 h 2667000"/>
              <a:gd name="connsiteX3" fmla="*/ 643732 w 643732"/>
              <a:gd name="connsiteY3" fmla="*/ 2654300 h 2667000"/>
              <a:gd name="connsiteX4" fmla="*/ 381000 w 643732"/>
              <a:gd name="connsiteY4" fmla="*/ 2667000 h 2667000"/>
              <a:gd name="connsiteX0" fmla="*/ 0 w 643732"/>
              <a:gd name="connsiteY0" fmla="*/ 0 h 2675731"/>
              <a:gd name="connsiteX1" fmla="*/ 0 w 643732"/>
              <a:gd name="connsiteY1" fmla="*/ 0 h 2675731"/>
              <a:gd name="connsiteX2" fmla="*/ 635000 w 643732"/>
              <a:gd name="connsiteY2" fmla="*/ 0 h 2675731"/>
              <a:gd name="connsiteX3" fmla="*/ 643732 w 643732"/>
              <a:gd name="connsiteY3" fmla="*/ 2675731 h 2675731"/>
              <a:gd name="connsiteX4" fmla="*/ 381000 w 643732"/>
              <a:gd name="connsiteY4" fmla="*/ 2667000 h 2675731"/>
              <a:gd name="connsiteX0" fmla="*/ 0 w 643732"/>
              <a:gd name="connsiteY0" fmla="*/ 0 h 2667000"/>
              <a:gd name="connsiteX1" fmla="*/ 0 w 643732"/>
              <a:gd name="connsiteY1" fmla="*/ 0 h 2667000"/>
              <a:gd name="connsiteX2" fmla="*/ 635000 w 643732"/>
              <a:gd name="connsiteY2" fmla="*/ 0 h 2667000"/>
              <a:gd name="connsiteX3" fmla="*/ 643732 w 643732"/>
              <a:gd name="connsiteY3" fmla="*/ 2666206 h 2667000"/>
              <a:gd name="connsiteX4" fmla="*/ 381000 w 643732"/>
              <a:gd name="connsiteY4" fmla="*/ 266700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732" h="2667000">
                <a:moveTo>
                  <a:pt x="0" y="0"/>
                </a:moveTo>
                <a:lnTo>
                  <a:pt x="0" y="0"/>
                </a:lnTo>
                <a:lnTo>
                  <a:pt x="635000" y="0"/>
                </a:lnTo>
                <a:cubicBezTo>
                  <a:pt x="637911" y="884767"/>
                  <a:pt x="640821" y="1781439"/>
                  <a:pt x="643732" y="2666206"/>
                </a:cubicBezTo>
                <a:lnTo>
                  <a:pt x="381000" y="2667000"/>
                </a:lnTo>
              </a:path>
            </a:pathLst>
          </a:custGeom>
          <a:noFill/>
          <a:ln w="31750" cmpd="sng">
            <a:solidFill>
              <a:schemeClr val="tx1"/>
            </a:solidFill>
            <a:prstDash val="sysDash"/>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2955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line breaks </a:t>
            </a:r>
            <a:r>
              <a:rPr lang="en-US" dirty="0" err="1" smtClean="0"/>
              <a:t>shellcode</a:t>
            </a:r>
            <a:endParaRPr lang="en-US" dirty="0"/>
          </a:p>
        </p:txBody>
      </p:sp>
      <p:sp>
        <p:nvSpPr>
          <p:cNvPr id="3" name="Content Placeholder 2"/>
          <p:cNvSpPr>
            <a:spLocks noGrp="1"/>
          </p:cNvSpPr>
          <p:nvPr>
            <p:ph idx="1"/>
          </p:nvPr>
        </p:nvSpPr>
        <p:spPr>
          <a:xfrm>
            <a:off x="457200" y="1600201"/>
            <a:ext cx="8229600" cy="5105400"/>
          </a:xfrm>
        </p:spPr>
        <p:txBody>
          <a:bodyPr>
            <a:noAutofit/>
          </a:bodyPr>
          <a:lstStyle/>
          <a:p>
            <a:pPr marL="118872" indent="0">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eb</a:t>
            </a:r>
            <a:r>
              <a:rPr lang="en-US" sz="1600" b="1" dirty="0" smtClean="0">
                <a:latin typeface="Courier New" pitchFamily="49" charset="0"/>
                <a:cs typeface="Courier New" pitchFamily="49" charset="0"/>
              </a:rPr>
              <a:t> 1f        </a:t>
            </a:r>
            <a:r>
              <a:rPr lang="en-US" sz="1600" b="1" dirty="0" err="1" smtClean="0">
                <a:latin typeface="Courier New" pitchFamily="49" charset="0"/>
                <a:cs typeface="Courier New" pitchFamily="49" charset="0"/>
              </a:rPr>
              <a:t>jmp</a:t>
            </a:r>
            <a:r>
              <a:rPr lang="en-US" sz="1600" b="1" dirty="0" smtClean="0">
                <a:latin typeface="Courier New" pitchFamily="49" charset="0"/>
                <a:cs typeface="Courier New" pitchFamily="49" charset="0"/>
              </a:rPr>
              <a:t>    80483d5 </a:t>
            </a:r>
            <a:r>
              <a:rPr lang="en-US" sz="1600" b="1" dirty="0">
                <a:latin typeface="Courier New" pitchFamily="49" charset="0"/>
                <a:cs typeface="Courier New" pitchFamily="49" charset="0"/>
              </a:rPr>
              <a:t>&lt;</a:t>
            </a:r>
            <a:r>
              <a:rPr lang="en-US" sz="1600" b="1" dirty="0" err="1" smtClean="0">
                <a:latin typeface="Courier New" pitchFamily="49" charset="0"/>
                <a:cs typeface="Courier New" pitchFamily="49" charset="0"/>
              </a:rPr>
              <a:t>end_sc</a:t>
            </a:r>
            <a:r>
              <a:rPr lang="en-US" sz="1600" b="1" dirty="0" smtClean="0">
                <a:latin typeface="Courier New" pitchFamily="49" charset="0"/>
                <a:cs typeface="Courier New" pitchFamily="49" charset="0"/>
              </a:rPr>
              <a:t>&gt;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get_eip</a:t>
            </a:r>
            <a:r>
              <a:rPr lang="en-US" sz="1600" b="1" dirty="0" smtClean="0">
                <a:latin typeface="Courier New" pitchFamily="49" charset="0"/>
                <a:cs typeface="Courier New" pitchFamily="49" charset="0"/>
              </a:rPr>
              <a:t>&gt;: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5b           pop    </a:t>
            </a:r>
            <a:r>
              <a:rPr lang="en-US" sz="1600" b="1" dirty="0">
                <a:latin typeface="Courier New" pitchFamily="49" charset="0"/>
                <a:cs typeface="Courier New" pitchFamily="49" charset="0"/>
              </a:rPr>
              <a:t>%</a:t>
            </a:r>
            <a:r>
              <a:rPr lang="en-US" sz="1600" b="1" dirty="0" err="1" smtClean="0">
                <a:latin typeface="Courier New" pitchFamily="49" charset="0"/>
                <a:cs typeface="Courier New" pitchFamily="49" charset="0"/>
              </a:rPr>
              <a:t>ebx</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ebx</a:t>
            </a:r>
            <a:r>
              <a:rPr lang="en-US" sz="1600" b="1" dirty="0" smtClean="0">
                <a:latin typeface="Courier New" pitchFamily="49" charset="0"/>
                <a:cs typeface="Courier New" pitchFamily="49" charset="0"/>
              </a:rPr>
              <a:t>=writeable memory</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b8 </a:t>
            </a:r>
            <a:r>
              <a:rPr lang="en-US" sz="1600" b="1" dirty="0">
                <a:latin typeface="Courier New" pitchFamily="49" charset="0"/>
                <a:cs typeface="Courier New" pitchFamily="49" charset="0"/>
              </a:rPr>
              <a:t>0b 00 </a:t>
            </a:r>
            <a:r>
              <a:rPr lang="en-US" sz="1600" b="1" dirty="0" smtClean="0">
                <a:latin typeface="Courier New" pitchFamily="49" charset="0"/>
                <a:cs typeface="Courier New" pitchFamily="49" charset="0"/>
              </a:rPr>
              <a:t>00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$0xb,%</a:t>
            </a:r>
            <a:r>
              <a:rPr lang="en-US" sz="1600" b="1" dirty="0" smtClean="0">
                <a:latin typeface="Courier New" pitchFamily="49" charset="0"/>
                <a:cs typeface="Courier New" pitchFamily="49" charset="0"/>
              </a:rPr>
              <a:t>eax            #</a:t>
            </a:r>
            <a:r>
              <a:rPr lang="en-US" sz="1600" b="1" dirty="0" err="1" smtClean="0">
                <a:latin typeface="Courier New" pitchFamily="49" charset="0"/>
                <a:cs typeface="Courier New" pitchFamily="49" charset="0"/>
              </a:rPr>
              <a:t>eax</a:t>
            </a:r>
            <a:r>
              <a:rPr lang="en-US" sz="1600" b="1" dirty="0" smtClean="0">
                <a:latin typeface="Courier New" pitchFamily="49" charset="0"/>
                <a:cs typeface="Courier New" pitchFamily="49" charset="0"/>
              </a:rPr>
              <a:t>=11 (</a:t>
            </a:r>
            <a:r>
              <a:rPr lang="en-US" sz="1600" b="1" dirty="0" err="1" smtClean="0">
                <a:latin typeface="Courier New" pitchFamily="49" charset="0"/>
                <a:cs typeface="Courier New" pitchFamily="49" charset="0"/>
              </a:rPr>
              <a:t>sys_execve</a:t>
            </a:r>
            <a:r>
              <a:rPr lang="en-US" sz="1600" b="1" dirty="0" smtClean="0">
                <a:latin typeface="Courier New" pitchFamily="49" charset="0"/>
                <a:cs typeface="Courier New" pitchFamily="49" charset="0"/>
              </a:rPr>
              <a:t>)</a:t>
            </a:r>
          </a:p>
          <a:p>
            <a:pPr marL="118872"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00</a:t>
            </a:r>
          </a:p>
          <a:p>
            <a:pPr marL="118872" indent="0">
              <a:buNone/>
            </a:pPr>
            <a:r>
              <a:rPr lang="it-IT" sz="1600" b="1" dirty="0" smtClean="0">
                <a:latin typeface="Courier New" pitchFamily="49" charset="0"/>
                <a:cs typeface="Courier New" pitchFamily="49" charset="0"/>
              </a:rPr>
              <a:t>  8d </a:t>
            </a:r>
            <a:r>
              <a:rPr lang="it-IT" sz="1600" b="1" dirty="0">
                <a:latin typeface="Courier New" pitchFamily="49" charset="0"/>
                <a:cs typeface="Courier New" pitchFamily="49" charset="0"/>
              </a:rPr>
              <a:t>4b 0c    </a:t>
            </a:r>
            <a:r>
              <a:rPr lang="it-IT" sz="1600" b="1" dirty="0" smtClean="0">
                <a:latin typeface="Courier New" pitchFamily="49" charset="0"/>
                <a:cs typeface="Courier New" pitchFamily="49" charset="0"/>
              </a:rPr>
              <a:t> lea    </a:t>
            </a:r>
            <a:r>
              <a:rPr lang="it-IT" sz="1600" b="1" dirty="0">
                <a:latin typeface="Courier New" pitchFamily="49" charset="0"/>
                <a:cs typeface="Courier New" pitchFamily="49" charset="0"/>
              </a:rPr>
              <a:t>0xc(%ebx),%</a:t>
            </a:r>
            <a:r>
              <a:rPr lang="it-IT" sz="1600" b="1" dirty="0" smtClean="0">
                <a:latin typeface="Courier New" pitchFamily="49" charset="0"/>
                <a:cs typeface="Courier New" pitchFamily="49" charset="0"/>
              </a:rPr>
              <a:t>ecx       #ecx=ebx+12 (argv)</a:t>
            </a:r>
            <a:endParaRPr lang="it-IT"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31 </a:t>
            </a:r>
            <a:r>
              <a:rPr lang="en-US" sz="1600" b="1" dirty="0">
                <a:latin typeface="Courier New" pitchFamily="49" charset="0"/>
                <a:cs typeface="Courier New" pitchFamily="49" charset="0"/>
              </a:rPr>
              <a:t>d2        </a:t>
            </a:r>
            <a:r>
              <a:rPr lang="en-US" sz="1600" b="1" dirty="0" err="1" smtClean="0">
                <a:latin typeface="Courier New" pitchFamily="49" charset="0"/>
                <a:cs typeface="Courier New" pitchFamily="49" charset="0"/>
              </a:rPr>
              <a:t>xor</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edx</a:t>
            </a:r>
            <a:r>
              <a:rPr lang="en-US" sz="1600" b="1" dirty="0">
                <a:latin typeface="Courier New" pitchFamily="49" charset="0"/>
                <a:cs typeface="Courier New" pitchFamily="49" charset="0"/>
              </a:rPr>
              <a:t>,%</a:t>
            </a:r>
            <a:r>
              <a:rPr lang="en-US" sz="1600" b="1" dirty="0" err="1" smtClean="0">
                <a:latin typeface="Courier New" pitchFamily="49" charset="0"/>
                <a:cs typeface="Courier New" pitchFamily="49" charset="0"/>
              </a:rPr>
              <a:t>edx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edx</a:t>
            </a:r>
            <a:r>
              <a:rPr lang="en-US" sz="1600" b="1" dirty="0" smtClean="0">
                <a:latin typeface="Courier New" pitchFamily="49" charset="0"/>
                <a:cs typeface="Courier New" pitchFamily="49" charset="0"/>
              </a:rPr>
              <a:t>=NULL (</a:t>
            </a:r>
            <a:r>
              <a:rPr lang="en-US" sz="1600" b="1" dirty="0" err="1" smtClean="0">
                <a:latin typeface="Courier New" pitchFamily="49" charset="0"/>
                <a:cs typeface="Courier New" pitchFamily="49" charset="0"/>
              </a:rPr>
              <a:t>envp</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c7 </a:t>
            </a:r>
            <a:r>
              <a:rPr lang="en-US" sz="1600" b="1" dirty="0">
                <a:latin typeface="Courier New" pitchFamily="49" charset="0"/>
                <a:cs typeface="Courier New" pitchFamily="49" charset="0"/>
              </a:rPr>
              <a:t>03 2f </a:t>
            </a:r>
            <a:r>
              <a:rPr lang="en-US" sz="1600" b="1" dirty="0" smtClean="0">
                <a:latin typeface="Courier New" pitchFamily="49" charset="0"/>
                <a:cs typeface="Courier New" pitchFamily="49" charset="0"/>
              </a:rPr>
              <a:t>62  </a:t>
            </a:r>
            <a:r>
              <a:rPr lang="en-US" sz="1600" b="1" dirty="0" err="1" smtClean="0">
                <a:latin typeface="Courier New" pitchFamily="49" charset="0"/>
                <a:cs typeface="Courier New" pitchFamily="49" charset="0"/>
              </a:rPr>
              <a:t>movl</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$0x6e69622f,(%</a:t>
            </a:r>
            <a:r>
              <a:rPr lang="en-US" sz="1600" b="1" dirty="0" err="1">
                <a:latin typeface="Courier New" pitchFamily="49" charset="0"/>
                <a:cs typeface="Courier New" pitchFamily="49" charset="0"/>
              </a:rPr>
              <a:t>ebx</a:t>
            </a:r>
            <a:r>
              <a:rPr lang="en-US" sz="1600" b="1" dirty="0" smtClean="0">
                <a:latin typeface="Courier New" pitchFamily="49" charset="0"/>
                <a:cs typeface="Courier New" pitchFamily="49" charset="0"/>
              </a:rPr>
              <a:t>)   #“/bin”</a:t>
            </a:r>
          </a:p>
          <a:p>
            <a:pPr marL="118872"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69 </a:t>
            </a:r>
            <a:r>
              <a:rPr lang="en-US" sz="1600" b="1" dirty="0">
                <a:latin typeface="Courier New" pitchFamily="49" charset="0"/>
                <a:cs typeface="Courier New" pitchFamily="49" charset="0"/>
              </a:rPr>
              <a:t>6e</a:t>
            </a:r>
          </a:p>
          <a:p>
            <a:pPr marL="118872" indent="0">
              <a:buNone/>
            </a:pPr>
            <a:r>
              <a:rPr lang="en-US" sz="1600" b="1" dirty="0" smtClean="0">
                <a:latin typeface="Courier New" pitchFamily="49" charset="0"/>
                <a:cs typeface="Courier New" pitchFamily="49" charset="0"/>
              </a:rPr>
              <a:t>  c7 </a:t>
            </a:r>
            <a:r>
              <a:rPr lang="en-US" sz="1600" b="1" dirty="0">
                <a:latin typeface="Courier New" pitchFamily="49" charset="0"/>
                <a:cs typeface="Courier New" pitchFamily="49" charset="0"/>
              </a:rPr>
              <a:t>43 04 </a:t>
            </a:r>
            <a:r>
              <a:rPr lang="en-US" sz="1600" b="1" dirty="0" smtClean="0">
                <a:latin typeface="Courier New" pitchFamily="49" charset="0"/>
                <a:cs typeface="Courier New" pitchFamily="49" charset="0"/>
              </a:rPr>
              <a:t>2f  </a:t>
            </a:r>
            <a:r>
              <a:rPr lang="en-US" sz="1600" b="1" dirty="0" err="1" smtClean="0">
                <a:latin typeface="Courier New" pitchFamily="49" charset="0"/>
                <a:cs typeface="Courier New" pitchFamily="49" charset="0"/>
              </a:rPr>
              <a:t>movl</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$0x68732f,0x4(%</a:t>
            </a:r>
            <a:r>
              <a:rPr lang="en-US" sz="1600" b="1" dirty="0" err="1" smtClean="0">
                <a:latin typeface="Courier New" pitchFamily="49" charset="0"/>
                <a:cs typeface="Courier New" pitchFamily="49" charset="0"/>
              </a:rPr>
              <a:t>ebx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sh</a:t>
            </a:r>
            <a:r>
              <a:rPr lang="en-US" sz="1600" b="1" dirty="0" smtClean="0">
                <a:latin typeface="Courier New" pitchFamily="49" charset="0"/>
                <a:cs typeface="Courier New" pitchFamily="49" charset="0"/>
              </a:rPr>
              <a:t>\x00”</a:t>
            </a:r>
          </a:p>
          <a:p>
            <a:pPr marL="118872" indent="0">
              <a:buNone/>
            </a:pPr>
            <a:r>
              <a:rPr lang="en-US" sz="1600" b="1" dirty="0" smtClean="0">
                <a:latin typeface="Courier New" pitchFamily="49" charset="0"/>
                <a:cs typeface="Courier New" pitchFamily="49" charset="0"/>
              </a:rPr>
              <a:t>  73 </a:t>
            </a:r>
            <a:r>
              <a:rPr lang="en-US" sz="1600" b="1" dirty="0">
                <a:latin typeface="Courier New" pitchFamily="49" charset="0"/>
                <a:cs typeface="Courier New" pitchFamily="49" charset="0"/>
              </a:rPr>
              <a:t>68 00</a:t>
            </a:r>
          </a:p>
          <a:p>
            <a:pPr marL="118872" indent="0">
              <a:buNone/>
            </a:pPr>
            <a:r>
              <a:rPr lang="en-US" sz="1600" b="1" dirty="0" smtClean="0">
                <a:latin typeface="Courier New" pitchFamily="49" charset="0"/>
                <a:cs typeface="Courier New" pitchFamily="49" charset="0"/>
              </a:rPr>
              <a:t>  89 </a:t>
            </a:r>
            <a:r>
              <a:rPr lang="en-US" sz="1600" b="1" dirty="0">
                <a:latin typeface="Courier New" pitchFamily="49" charset="0"/>
                <a:cs typeface="Courier New" pitchFamily="49" charset="0"/>
              </a:rPr>
              <a:t>19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ebx</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ecx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argv</a:t>
            </a:r>
            <a:r>
              <a:rPr lang="en-US" sz="1600" b="1" dirty="0" smtClean="0">
                <a:latin typeface="Courier New" pitchFamily="49" charset="0"/>
                <a:cs typeface="Courier New" pitchFamily="49" charset="0"/>
              </a:rPr>
              <a:t>[0]=“/bin/</a:t>
            </a:r>
            <a:r>
              <a:rPr lang="en-US" sz="1600" b="1" dirty="0" err="1" smtClean="0">
                <a:latin typeface="Courier New" pitchFamily="49" charset="0"/>
                <a:cs typeface="Courier New" pitchFamily="49" charset="0"/>
              </a:rPr>
              <a:t>sh</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89 </a:t>
            </a:r>
            <a:r>
              <a:rPr lang="en-US" sz="1600" b="1" dirty="0">
                <a:latin typeface="Courier New" pitchFamily="49" charset="0"/>
                <a:cs typeface="Courier New" pitchFamily="49" charset="0"/>
              </a:rPr>
              <a:t>51 04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%edx,0x4(%</a:t>
            </a:r>
            <a:r>
              <a:rPr lang="en-US" sz="1600" b="1" dirty="0" err="1">
                <a:latin typeface="Courier New" pitchFamily="49" charset="0"/>
                <a:cs typeface="Courier New" pitchFamily="49" charset="0"/>
              </a:rPr>
              <a:t>ecx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argv</a:t>
            </a:r>
            <a:r>
              <a:rPr lang="en-US" sz="1600" b="1" dirty="0" smtClean="0">
                <a:latin typeface="Courier New" pitchFamily="49" charset="0"/>
                <a:cs typeface="Courier New" pitchFamily="49" charset="0"/>
              </a:rPr>
              <a:t>[1]=NULL</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cd </a:t>
            </a:r>
            <a:r>
              <a:rPr lang="en-US" sz="1600" b="1" dirty="0">
                <a:latin typeface="Courier New" pitchFamily="49" charset="0"/>
                <a:cs typeface="Courier New" pitchFamily="49" charset="0"/>
              </a:rPr>
              <a:t>80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smtClean="0">
                <a:latin typeface="Courier New" pitchFamily="49" charset="0"/>
                <a:cs typeface="Courier New" pitchFamily="49" charset="0"/>
              </a:rPr>
              <a:t>0x80                #</a:t>
            </a:r>
            <a:r>
              <a:rPr lang="en-US" sz="1600" b="1" dirty="0" err="1" smtClean="0">
                <a:latin typeface="Courier New" pitchFamily="49" charset="0"/>
                <a:cs typeface="Courier New" pitchFamily="49" charset="0"/>
              </a:rPr>
              <a:t>sys_execve</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118872" indent="0">
              <a:buNone/>
            </a:pPr>
            <a:r>
              <a:rPr lang="en-US" sz="1600" b="1" dirty="0">
                <a:latin typeface="Courier New" pitchFamily="49" charset="0"/>
                <a:cs typeface="Courier New" pitchFamily="49" charset="0"/>
              </a:rPr>
              <a:t>&lt;</a:t>
            </a:r>
            <a:r>
              <a:rPr lang="en-US" sz="1600" b="1" dirty="0" err="1" smtClean="0">
                <a:latin typeface="Courier New" pitchFamily="49" charset="0"/>
                <a:cs typeface="Courier New" pitchFamily="49" charset="0"/>
              </a:rPr>
              <a:t>end_sc</a:t>
            </a:r>
            <a:r>
              <a:rPr lang="en-US" sz="1600" b="1" dirty="0" smtClean="0">
                <a:latin typeface="Courier New" pitchFamily="49" charset="0"/>
                <a:cs typeface="Courier New" pitchFamily="49" charset="0"/>
              </a:rPr>
              <a:t>&gt;: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e8 dc </a:t>
            </a:r>
            <a:r>
              <a:rPr lang="en-US" sz="1600" b="1" dirty="0" err="1">
                <a:latin typeface="Courier New" pitchFamily="49" charset="0"/>
                <a:cs typeface="Courier New" pitchFamily="49" charset="0"/>
              </a:rPr>
              <a:t>ff</a:t>
            </a:r>
            <a:r>
              <a:rPr lang="en-US" sz="1600" b="1" dirty="0">
                <a:latin typeface="Courier New" pitchFamily="49" charset="0"/>
                <a:cs typeface="Courier New" pitchFamily="49" charset="0"/>
              </a:rPr>
              <a:t> </a:t>
            </a:r>
            <a:r>
              <a:rPr lang="en-US" sz="1600" b="1" dirty="0" err="1" smtClean="0">
                <a:latin typeface="Courier New" pitchFamily="49" charset="0"/>
                <a:cs typeface="Courier New" pitchFamily="49" charset="0"/>
              </a:rPr>
              <a:t>ff</a:t>
            </a:r>
            <a:r>
              <a:rPr lang="en-US" sz="1600" b="1" dirty="0" smtClean="0">
                <a:latin typeface="Courier New" pitchFamily="49" charset="0"/>
                <a:cs typeface="Courier New" pitchFamily="49" charset="0"/>
              </a:rPr>
              <a:t>  call   </a:t>
            </a:r>
            <a:r>
              <a:rPr lang="en-US" sz="1600" b="1" dirty="0">
                <a:latin typeface="Courier New" pitchFamily="49" charset="0"/>
                <a:cs typeface="Courier New" pitchFamily="49" charset="0"/>
              </a:rPr>
              <a:t>80483b6 </a:t>
            </a: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get_eip</a:t>
            </a:r>
            <a:r>
              <a:rPr lang="en-US" sz="1600" b="1" dirty="0" smtClean="0">
                <a:latin typeface="Courier New" pitchFamily="49" charset="0"/>
                <a:cs typeface="Courier New" pitchFamily="49" charset="0"/>
              </a:rPr>
              <a:t>&gt;</a:t>
            </a:r>
          </a:p>
          <a:p>
            <a:pPr marL="118872" indent="0">
              <a:buNone/>
            </a:pP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ff</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0945759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Unsafe functions</a:t>
            </a:r>
            <a:endParaRPr lang="en-US" dirty="0"/>
          </a:p>
        </p:txBody>
      </p:sp>
      <p:sp>
        <p:nvSpPr>
          <p:cNvPr id="3" name="Content Placeholder 2"/>
          <p:cNvSpPr>
            <a:spLocks noGrp="1"/>
          </p:cNvSpPr>
          <p:nvPr>
            <p:ph idx="1"/>
          </p:nvPr>
        </p:nvSpPr>
        <p:spPr/>
        <p:txBody>
          <a:bodyPr/>
          <a:lstStyle/>
          <a:p>
            <a:r>
              <a:rPr lang="en-US" dirty="0" smtClean="0"/>
              <a:t>Unsafe:</a:t>
            </a:r>
          </a:p>
          <a:p>
            <a:pPr lvl="1"/>
            <a:r>
              <a:rPr lang="en-US" dirty="0" err="1" smtClean="0"/>
              <a:t>strcpy</a:t>
            </a:r>
            <a:r>
              <a:rPr lang="en-US" dirty="0" smtClean="0"/>
              <a:t> and friends (</a:t>
            </a:r>
            <a:r>
              <a:rPr lang="en-US" dirty="0" err="1" smtClean="0"/>
              <a:t>str</a:t>
            </a:r>
            <a:r>
              <a:rPr lang="en-US" dirty="0" smtClean="0"/>
              <a:t>*)</a:t>
            </a:r>
          </a:p>
          <a:p>
            <a:pPr lvl="1"/>
            <a:r>
              <a:rPr lang="en-US" dirty="0" err="1"/>
              <a:t>s</a:t>
            </a:r>
            <a:r>
              <a:rPr lang="en-US" dirty="0" err="1" smtClean="0"/>
              <a:t>printf</a:t>
            </a:r>
            <a:endParaRPr lang="en-US" dirty="0" smtClean="0"/>
          </a:p>
          <a:p>
            <a:pPr lvl="1"/>
            <a:r>
              <a:rPr lang="en-US" dirty="0" smtClean="0"/>
              <a:t>gets</a:t>
            </a:r>
          </a:p>
          <a:p>
            <a:r>
              <a:rPr lang="en-US" dirty="0" smtClean="0"/>
              <a:t>Use instead:</a:t>
            </a:r>
          </a:p>
          <a:p>
            <a:pPr lvl="1"/>
            <a:r>
              <a:rPr lang="en-US" dirty="0" err="1"/>
              <a:t>s</a:t>
            </a:r>
            <a:r>
              <a:rPr lang="en-US" dirty="0" err="1" smtClean="0"/>
              <a:t>trncpy</a:t>
            </a:r>
            <a:r>
              <a:rPr lang="en-US" dirty="0" smtClean="0"/>
              <a:t> and friends (</a:t>
            </a:r>
            <a:r>
              <a:rPr lang="en-US" dirty="0" err="1" smtClean="0"/>
              <a:t>strn</a:t>
            </a:r>
            <a:r>
              <a:rPr lang="en-US" dirty="0" smtClean="0"/>
              <a:t>*)</a:t>
            </a:r>
          </a:p>
          <a:p>
            <a:pPr lvl="1"/>
            <a:r>
              <a:rPr lang="en-US" dirty="0" err="1" smtClean="0"/>
              <a:t>snprintf</a:t>
            </a:r>
            <a:endParaRPr lang="en-US" dirty="0" smtClean="0"/>
          </a:p>
          <a:p>
            <a:pPr lvl="1"/>
            <a:r>
              <a:rPr lang="en-US" dirty="0" err="1"/>
              <a:t>f</a:t>
            </a:r>
            <a:r>
              <a:rPr lang="en-US" dirty="0" err="1" smtClean="0"/>
              <a:t>gets</a:t>
            </a:r>
            <a:endParaRPr lang="en-US" dirty="0"/>
          </a:p>
        </p:txBody>
      </p:sp>
    </p:spTree>
    <p:extLst>
      <p:ext uri="{BB962C8B-B14F-4D97-AF65-F5344CB8AC3E}">
        <p14:creationId xmlns:p14="http://schemas.microsoft.com/office/powerpoint/2010/main" val="3394011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sz="2800" b="1" dirty="0">
                <a:latin typeface="Courier New" pitchFamily="49" charset="0"/>
                <a:cs typeface="Courier New" pitchFamily="49" charset="0"/>
              </a:rPr>
              <a:t>v</a:t>
            </a:r>
            <a:r>
              <a:rPr lang="en-US" sz="2800" b="1" dirty="0" smtClean="0">
                <a:latin typeface="Courier New" pitchFamily="49" charset="0"/>
                <a:cs typeface="Courier New" pitchFamily="49" charset="0"/>
              </a:rPr>
              <a:t>oid foo(</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*array,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a:t>
            </a:r>
          </a:p>
          <a:p>
            <a:pPr marL="118872" indent="0">
              <a:buNone/>
            </a:pP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malloc</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sizeof</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	if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	return;</a:t>
            </a:r>
          </a:p>
          <a:p>
            <a:pPr marL="118872" indent="0">
              <a:buNone/>
            </a:pPr>
            <a:endParaRPr lang="en-US" sz="2800" b="1" dirty="0" smtClean="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i;</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	for (i=0; i&lt;</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i++) {</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[i] = array[i];</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a:t>
            </a: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3894003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casts</a:t>
            </a:r>
            <a:endParaRPr lang="en-US" dirty="0"/>
          </a:p>
        </p:txBody>
      </p:sp>
      <p:sp>
        <p:nvSpPr>
          <p:cNvPr id="3" name="Content Placeholder 2"/>
          <p:cNvSpPr>
            <a:spLocks noGrp="1"/>
          </p:cNvSpPr>
          <p:nvPr>
            <p:ph idx="1"/>
          </p:nvPr>
        </p:nvSpPr>
        <p:spPr/>
        <p:txBody>
          <a:bodyPr>
            <a:normAutofit lnSpcReduction="10000"/>
          </a:bodyPr>
          <a:lstStyle/>
          <a:p>
            <a:pPr marL="118872" indent="0">
              <a:buNone/>
            </a:pPr>
            <a:r>
              <a:rPr lang="en-US" sz="2800" b="1" dirty="0">
                <a:latin typeface="Courier New" pitchFamily="49" charset="0"/>
                <a:cs typeface="Courier New" pitchFamily="49" charset="0"/>
              </a:rPr>
              <a:t>v</a:t>
            </a:r>
            <a:r>
              <a:rPr lang="en-US" sz="2800" b="1" dirty="0" smtClean="0">
                <a:latin typeface="Courier New" pitchFamily="49" charset="0"/>
                <a:cs typeface="Courier New" pitchFamily="49" charset="0"/>
              </a:rPr>
              <a:t>oid foo(char *array, </a:t>
            </a:r>
            <a:r>
              <a:rPr lang="en-US" sz="2800" b="1" dirty="0" err="1" smtClean="0">
                <a:latin typeface="Courier New" pitchFamily="49" charset="0"/>
                <a:cs typeface="Courier New" pitchFamily="49" charset="0"/>
              </a:rPr>
              <a:t>int</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a:t>
            </a:r>
          </a:p>
          <a:p>
            <a:pPr marL="118872" indent="0">
              <a:buNone/>
            </a:pP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int</a:t>
            </a: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[100];</a:t>
            </a:r>
          </a:p>
          <a:p>
            <a:pPr marL="118872" indent="0">
              <a:buNone/>
            </a:pPr>
            <a:r>
              <a:rPr lang="en-US" sz="2800" b="1" dirty="0" smtClean="0">
                <a:latin typeface="Courier New" pitchFamily="49" charset="0"/>
                <a:cs typeface="Courier New" pitchFamily="49" charset="0"/>
              </a:rPr>
              <a:t>	</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if (</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 &gt;= 100) {</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return;</a:t>
            </a:r>
            <a:br>
              <a:rPr lang="en-US" sz="2800" b="1" dirty="0" smtClean="0">
                <a:latin typeface="Courier New" pitchFamily="49" charset="0"/>
                <a:cs typeface="Courier New" pitchFamily="49" charset="0"/>
              </a:rPr>
            </a:br>
            <a:r>
              <a:rPr lang="en-US" sz="2800" b="1" dirty="0" smtClean="0">
                <a:latin typeface="Courier New" pitchFamily="49" charset="0"/>
                <a:cs typeface="Courier New" pitchFamily="49" charset="0"/>
              </a:rPr>
              <a:t>	}</a:t>
            </a:r>
          </a:p>
          <a:p>
            <a:pPr marL="118872" indent="0">
              <a:buNone/>
            </a:pPr>
            <a:r>
              <a:rPr lang="en-US" sz="2800" b="1" dirty="0">
                <a:latin typeface="Courier New" pitchFamily="49" charset="0"/>
                <a:cs typeface="Courier New" pitchFamily="49" charset="0"/>
              </a:rPr>
              <a:t>	</a:t>
            </a:r>
            <a:endParaRPr lang="en-US" sz="2800" b="1" dirty="0" smtClean="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memcpy</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buf</a:t>
            </a:r>
            <a:r>
              <a:rPr lang="en-US" sz="2800" b="1" dirty="0" smtClean="0">
                <a:latin typeface="Courier New" pitchFamily="49" charset="0"/>
                <a:cs typeface="Courier New" pitchFamily="49" charset="0"/>
              </a:rPr>
              <a:t>, array, </a:t>
            </a:r>
            <a:r>
              <a:rPr lang="en-US" sz="2800" b="1" dirty="0" err="1" smtClean="0">
                <a:latin typeface="Courier New" pitchFamily="49" charset="0"/>
                <a:cs typeface="Courier New" pitchFamily="49" charset="0"/>
              </a:rPr>
              <a:t>len</a:t>
            </a: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853005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defenses</a:t>
            </a:r>
            <a:endParaRPr lang="en-US" dirty="0"/>
          </a:p>
        </p:txBody>
      </p:sp>
      <p:sp>
        <p:nvSpPr>
          <p:cNvPr id="3" name="Content Placeholder 2"/>
          <p:cNvSpPr>
            <a:spLocks noGrp="1"/>
          </p:cNvSpPr>
          <p:nvPr>
            <p:ph idx="1"/>
          </p:nvPr>
        </p:nvSpPr>
        <p:spPr/>
        <p:txBody>
          <a:bodyPr/>
          <a:lstStyle/>
          <a:p>
            <a:r>
              <a:rPr lang="en-US" dirty="0" smtClean="0"/>
              <a:t>Application changes</a:t>
            </a:r>
          </a:p>
          <a:p>
            <a:pPr lvl="1"/>
            <a:r>
              <a:rPr lang="en-US" dirty="0" smtClean="0"/>
              <a:t>Hire </a:t>
            </a:r>
            <a:r>
              <a:rPr lang="en-US" dirty="0" err="1" smtClean="0"/>
              <a:t>SmarterPeople</a:t>
            </a:r>
            <a:r>
              <a:rPr lang="en-US" dirty="0" smtClean="0"/>
              <a:t>™</a:t>
            </a:r>
          </a:p>
          <a:p>
            <a:pPr lvl="1"/>
            <a:r>
              <a:rPr lang="en-US" dirty="0" smtClean="0"/>
              <a:t>Bounds checking </a:t>
            </a:r>
            <a:r>
              <a:rPr lang="en-US" dirty="0" err="1" smtClean="0"/>
              <a:t>etc</a:t>
            </a:r>
            <a:endParaRPr lang="en-US" dirty="0" smtClean="0"/>
          </a:p>
          <a:p>
            <a:r>
              <a:rPr lang="en-US" dirty="0" smtClean="0"/>
              <a:t>Architecture changes</a:t>
            </a:r>
          </a:p>
          <a:p>
            <a:pPr lvl="1"/>
            <a:r>
              <a:rPr lang="en-US" dirty="0" smtClean="0"/>
              <a:t>Stack canaries</a:t>
            </a:r>
          </a:p>
          <a:p>
            <a:pPr lvl="1"/>
            <a:r>
              <a:rPr lang="en-US" dirty="0" smtClean="0"/>
              <a:t>No </a:t>
            </a:r>
            <a:r>
              <a:rPr lang="en-US" dirty="0" err="1" smtClean="0"/>
              <a:t>eXecute</a:t>
            </a:r>
            <a:r>
              <a:rPr lang="en-US" dirty="0" smtClean="0"/>
              <a:t> (NX) bit</a:t>
            </a:r>
            <a:endParaRPr lang="en-US" dirty="0"/>
          </a:p>
          <a:p>
            <a:pPr lvl="1"/>
            <a:r>
              <a:rPr lang="en-US" dirty="0" smtClean="0"/>
              <a:t>Address Space Layout </a:t>
            </a:r>
            <a:br>
              <a:rPr lang="en-US" dirty="0" smtClean="0"/>
            </a:br>
            <a:r>
              <a:rPr lang="en-US" dirty="0" smtClean="0"/>
              <a:t>Randomization (ASLR)</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524000"/>
            <a:ext cx="4495800" cy="3371850"/>
          </a:xfrm>
          <a:prstGeom prst="rect">
            <a:avLst/>
          </a:prstGeom>
        </p:spPr>
      </p:pic>
    </p:spTree>
    <p:extLst>
      <p:ext uri="{BB962C8B-B14F-4D97-AF65-F5344CB8AC3E}">
        <p14:creationId xmlns:p14="http://schemas.microsoft.com/office/powerpoint/2010/main" val="1289323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25755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325755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325755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325755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325755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325755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325755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274320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5755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325755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325755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5" name="Elbow Connector 14"/>
          <p:cNvCxnSpPr>
            <a:cxnSpLocks noChangeAspect="1"/>
          </p:cNvCxnSpPr>
          <p:nvPr/>
        </p:nvCxnSpPr>
        <p:spPr>
          <a:xfrm rot="16200000" flipH="1">
            <a:off x="577333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25755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7" name="Rectangle 16"/>
          <p:cNvSpPr/>
          <p:nvPr/>
        </p:nvSpPr>
        <p:spPr>
          <a:xfrm>
            <a:off x="325755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8" name="Elbow Connector 17"/>
          <p:cNvCxnSpPr/>
          <p:nvPr/>
        </p:nvCxnSpPr>
        <p:spPr>
          <a:xfrm rot="16200000" flipH="1">
            <a:off x="452944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25755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20" name="Straight Arrow Connector 19"/>
          <p:cNvCxnSpPr/>
          <p:nvPr/>
        </p:nvCxnSpPr>
        <p:spPr>
          <a:xfrm flipH="1">
            <a:off x="6063342"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9800" y="4450140"/>
            <a:ext cx="457200" cy="1569660"/>
          </a:xfrm>
          <a:prstGeom prst="rect">
            <a:avLst/>
          </a:prstGeom>
          <a:noFill/>
        </p:spPr>
        <p:txBody>
          <a:bodyPr wrap="square" rtlCol="0">
            <a:spAutoFit/>
          </a:bodyPr>
          <a:lstStyle/>
          <a:p>
            <a:r>
              <a:rPr lang="en-US" sz="9600" dirty="0" smtClean="0"/>
              <a:t>}</a:t>
            </a:r>
            <a:endParaRPr lang="en-US" sz="9600" dirty="0"/>
          </a:p>
        </p:txBody>
      </p:sp>
      <p:sp>
        <p:nvSpPr>
          <p:cNvPr id="22" name="TextBox 21"/>
          <p:cNvSpPr txBox="1"/>
          <p:nvPr/>
        </p:nvSpPr>
        <p:spPr>
          <a:xfrm>
            <a:off x="6553200" y="4984909"/>
            <a:ext cx="2514600" cy="646331"/>
          </a:xfrm>
          <a:prstGeom prst="rect">
            <a:avLst/>
          </a:prstGeom>
          <a:noFill/>
        </p:spPr>
        <p:txBody>
          <a:bodyPr wrap="square" rtlCol="0">
            <a:spAutoFit/>
          </a:bodyPr>
          <a:lstStyle/>
          <a:p>
            <a:r>
              <a:rPr lang="en-US" sz="3600" b="1" dirty="0" smtClean="0"/>
              <a:t>main</a:t>
            </a:r>
            <a:endParaRPr lang="en-US" sz="3600" b="1" dirty="0"/>
          </a:p>
        </p:txBody>
      </p:sp>
      <p:sp>
        <p:nvSpPr>
          <p:cNvPr id="23" name="TextBox 22"/>
          <p:cNvSpPr txBox="1"/>
          <p:nvPr/>
        </p:nvSpPr>
        <p:spPr>
          <a:xfrm>
            <a:off x="6019800" y="1397574"/>
            <a:ext cx="457200" cy="1726626"/>
          </a:xfrm>
          <a:prstGeom prst="rect">
            <a:avLst/>
          </a:prstGeom>
          <a:noFill/>
        </p:spPr>
        <p:txBody>
          <a:bodyPr wrap="square" rtlCol="0">
            <a:spAutoFit/>
          </a:bodyPr>
          <a:lstStyle/>
          <a:p>
            <a:r>
              <a:rPr lang="en-US" sz="9600" dirty="0" smtClean="0"/>
              <a:t>}</a:t>
            </a:r>
            <a:endParaRPr lang="en-US" sz="9600" dirty="0"/>
          </a:p>
        </p:txBody>
      </p:sp>
      <p:sp>
        <p:nvSpPr>
          <p:cNvPr id="24" name="TextBox 23"/>
          <p:cNvSpPr txBox="1"/>
          <p:nvPr/>
        </p:nvSpPr>
        <p:spPr>
          <a:xfrm>
            <a:off x="6553200" y="19727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5" name="Rectangle 24"/>
          <p:cNvSpPr/>
          <p:nvPr/>
        </p:nvSpPr>
        <p:spPr>
          <a:xfrm>
            <a:off x="-228195" y="3505200"/>
            <a:ext cx="2762655" cy="609600"/>
          </a:xfrm>
          <a:prstGeom prst="rect">
            <a:avLst/>
          </a:prstGeom>
          <a:solidFill>
            <a:srgbClr val="FF0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0xffffbf01</a:t>
            </a:r>
            <a:endParaRPr lang="en-US" sz="3200" b="1" i="1" dirty="0">
              <a:solidFill>
                <a:schemeClr val="tx1"/>
              </a:solidFill>
              <a:latin typeface="Courier New" pitchFamily="49" charset="0"/>
              <a:cs typeface="Courier New" pitchFamily="49" charset="0"/>
            </a:endParaRPr>
          </a:p>
        </p:txBody>
      </p:sp>
      <p:sp>
        <p:nvSpPr>
          <p:cNvPr id="26" name="Rectangle 25"/>
          <p:cNvSpPr/>
          <p:nvPr/>
        </p:nvSpPr>
        <p:spPr>
          <a:xfrm>
            <a:off x="-228195"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27" name="Rectangle 26"/>
          <p:cNvSpPr/>
          <p:nvPr/>
        </p:nvSpPr>
        <p:spPr>
          <a:xfrm>
            <a:off x="-2286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(payload)</a:t>
            </a:r>
            <a:endParaRPr lang="en-US" sz="3200" b="1" i="1" dirty="0">
              <a:solidFill>
                <a:schemeClr val="tx1"/>
              </a:solidFill>
              <a:latin typeface="Courier New" pitchFamily="49" charset="0"/>
              <a:cs typeface="Courier New" pitchFamily="49" charset="0"/>
            </a:endParaRPr>
          </a:p>
        </p:txBody>
      </p:sp>
      <p:cxnSp>
        <p:nvCxnSpPr>
          <p:cNvPr id="29" name="Straight Arrow Connector 28"/>
          <p:cNvCxnSpPr/>
          <p:nvPr/>
        </p:nvCxnSpPr>
        <p:spPr>
          <a:xfrm>
            <a:off x="2672674" y="3124200"/>
            <a:ext cx="451526" cy="0"/>
          </a:xfrm>
          <a:prstGeom prst="straightConnector1">
            <a:avLst/>
          </a:prstGeom>
          <a:ln w="603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473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canaries</a:t>
            </a:r>
            <a:endParaRPr lang="en-US" dirty="0"/>
          </a:p>
        </p:txBody>
      </p:sp>
      <p:sp>
        <p:nvSpPr>
          <p:cNvPr id="4" name="Rectangle 3"/>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7" name="Straight Arrow Connector 6"/>
          <p:cNvCxnSpPr/>
          <p:nvPr/>
        </p:nvCxnSpPr>
        <p:spPr>
          <a:xfrm>
            <a:off x="5200650" y="2743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475105" y="47244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15000" y="5334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0" name="Rectangle 9"/>
          <p:cNvSpPr/>
          <p:nvPr/>
        </p:nvSpPr>
        <p:spPr>
          <a:xfrm>
            <a:off x="5715000"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sp>
        <p:nvSpPr>
          <p:cNvPr id="11" name="Rectangle 10"/>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2" name="Rectangle 11"/>
          <p:cNvSpPr/>
          <p:nvPr/>
        </p:nvSpPr>
        <p:spPr>
          <a:xfrm>
            <a:off x="5715000" y="4114800"/>
            <a:ext cx="2762655" cy="6096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c</a:t>
            </a:r>
            <a:r>
              <a:rPr lang="en-US" sz="3200" b="1" i="1" dirty="0" smtClean="0">
                <a:solidFill>
                  <a:schemeClr val="tx1"/>
                </a:solidFill>
                <a:latin typeface="Courier New" pitchFamily="49" charset="0"/>
                <a:cs typeface="Courier New" pitchFamily="49" charset="0"/>
              </a:rPr>
              <a:t>anary</a:t>
            </a:r>
            <a:endParaRPr lang="en-US" sz="3200" b="1" i="1" dirty="0">
              <a:solidFill>
                <a:schemeClr val="tx1"/>
              </a:solidFill>
              <a:latin typeface="Courier New" pitchFamily="49" charset="0"/>
              <a:cs typeface="Courier New" pitchFamily="49" charset="0"/>
            </a:endParaRPr>
          </a:p>
        </p:txBody>
      </p:sp>
      <p:sp>
        <p:nvSpPr>
          <p:cNvPr id="13" name="Rectangle 12"/>
          <p:cNvSpPr/>
          <p:nvPr/>
        </p:nvSpPr>
        <p:spPr>
          <a:xfrm>
            <a:off x="5715000" y="2743200"/>
            <a:ext cx="2762655" cy="1371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buffers</a:t>
            </a:r>
            <a:endParaRPr lang="en-US" sz="3200" b="1" i="1" dirty="0">
              <a:solidFill>
                <a:schemeClr val="tx1"/>
              </a:solidFill>
              <a:latin typeface="Courier New" pitchFamily="49" charset="0"/>
              <a:cs typeface="Courier New" pitchFamily="49" charset="0"/>
            </a:endParaRPr>
          </a:p>
        </p:txBody>
      </p:sp>
      <p:sp>
        <p:nvSpPr>
          <p:cNvPr id="14" name="TextBox 13"/>
          <p:cNvSpPr txBox="1"/>
          <p:nvPr/>
        </p:nvSpPr>
        <p:spPr>
          <a:xfrm>
            <a:off x="381000" y="3044785"/>
            <a:ext cx="5062436" cy="1384995"/>
          </a:xfrm>
          <a:prstGeom prst="rect">
            <a:avLst/>
          </a:prstGeom>
          <a:solidFill>
            <a:schemeClr val="bg1"/>
          </a:solidFill>
          <a:ln w="31750">
            <a:solidFill>
              <a:schemeClr val="tx1"/>
            </a:solidFill>
          </a:ln>
        </p:spPr>
        <p:txBody>
          <a:bodyPr wrap="square" rtlCol="0">
            <a:spAutoFit/>
          </a:bodyPr>
          <a:lstStyle/>
          <a:p>
            <a:r>
              <a:rPr lang="en-US" sz="2800" b="1" i="1" dirty="0" smtClean="0">
                <a:latin typeface="Courier New" pitchFamily="49" charset="0"/>
                <a:cs typeface="Courier New" pitchFamily="49" charset="0"/>
              </a:rPr>
              <a:t># on function call:</a:t>
            </a:r>
          </a:p>
          <a:p>
            <a:endParaRPr lang="en-US" sz="2800" b="1" dirty="0" smtClean="0">
              <a:latin typeface="Courier New" pitchFamily="49" charset="0"/>
              <a:cs typeface="Courier New" pitchFamily="49" charset="0"/>
            </a:endParaRPr>
          </a:p>
          <a:p>
            <a:r>
              <a:rPr lang="en-US" sz="2800" b="1" dirty="0">
                <a:latin typeface="Courier New" pitchFamily="49" charset="0"/>
                <a:cs typeface="Courier New" pitchFamily="49" charset="0"/>
              </a:rPr>
              <a:t>c</a:t>
            </a:r>
            <a:r>
              <a:rPr lang="en-US" sz="2800" b="1" dirty="0" smtClean="0">
                <a:latin typeface="Courier New" pitchFamily="49" charset="0"/>
                <a:cs typeface="Courier New" pitchFamily="49" charset="0"/>
              </a:rPr>
              <a:t>anary = secret</a:t>
            </a:r>
          </a:p>
        </p:txBody>
      </p:sp>
    </p:spTree>
    <p:extLst>
      <p:ext uri="{BB962C8B-B14F-4D97-AF65-F5344CB8AC3E}">
        <p14:creationId xmlns:p14="http://schemas.microsoft.com/office/powerpoint/2010/main" val="3806568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canaries</a:t>
            </a:r>
            <a:endParaRPr lang="en-US" dirty="0"/>
          </a:p>
        </p:txBody>
      </p:sp>
      <p:sp>
        <p:nvSpPr>
          <p:cNvPr id="4" name="Rectangle 3"/>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7" name="Straight Arrow Connector 6"/>
          <p:cNvCxnSpPr/>
          <p:nvPr/>
        </p:nvCxnSpPr>
        <p:spPr>
          <a:xfrm>
            <a:off x="5200650" y="2743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475105" y="47244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15000" y="5334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0" name="Rectangle 9"/>
          <p:cNvSpPr/>
          <p:nvPr/>
        </p:nvSpPr>
        <p:spPr>
          <a:xfrm>
            <a:off x="5715000"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1" name="Rectangle 10"/>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2" name="Rectangle 11"/>
          <p:cNvSpPr/>
          <p:nvPr/>
        </p:nvSpPr>
        <p:spPr>
          <a:xfrm>
            <a:off x="5715000" y="4114800"/>
            <a:ext cx="2762655" cy="609600"/>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3" name="Rectangle 12"/>
          <p:cNvSpPr/>
          <p:nvPr/>
        </p:nvSpPr>
        <p:spPr>
          <a:xfrm>
            <a:off x="5715000" y="2743200"/>
            <a:ext cx="2762655" cy="1371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AAAAAAA…</a:t>
            </a:r>
            <a:endParaRPr lang="en-US" sz="3200" b="1" i="1" dirty="0">
              <a:solidFill>
                <a:schemeClr val="tx1"/>
              </a:solidFill>
              <a:latin typeface="Courier New" pitchFamily="49" charset="0"/>
              <a:cs typeface="Courier New" pitchFamily="49" charset="0"/>
            </a:endParaRPr>
          </a:p>
        </p:txBody>
      </p:sp>
      <p:sp>
        <p:nvSpPr>
          <p:cNvPr id="14" name="TextBox 13"/>
          <p:cNvSpPr txBox="1"/>
          <p:nvPr/>
        </p:nvSpPr>
        <p:spPr>
          <a:xfrm>
            <a:off x="381000" y="3044785"/>
            <a:ext cx="4452836" cy="1384995"/>
          </a:xfrm>
          <a:prstGeom prst="rect">
            <a:avLst/>
          </a:prstGeom>
          <a:solidFill>
            <a:schemeClr val="bg1"/>
          </a:solidFill>
          <a:ln w="31750">
            <a:solidFill>
              <a:schemeClr val="tx1"/>
            </a:solidFill>
          </a:ln>
        </p:spPr>
        <p:txBody>
          <a:bodyPr wrap="square" rtlCol="0">
            <a:spAutoFit/>
          </a:bodyPr>
          <a:lstStyle/>
          <a:p>
            <a:r>
              <a:rPr lang="en-US" sz="2800" b="1" dirty="0" smtClean="0">
                <a:latin typeface="Courier New" pitchFamily="49" charset="0"/>
                <a:cs typeface="Courier New" pitchFamily="49" charset="0"/>
              </a:rPr>
              <a:t># vulnerability:</a:t>
            </a:r>
          </a:p>
          <a:p>
            <a:endParaRPr lang="en-US" sz="2800" b="1" dirty="0">
              <a:latin typeface="Courier New" pitchFamily="49" charset="0"/>
              <a:cs typeface="Courier New" pitchFamily="49" charset="0"/>
            </a:endParaRPr>
          </a:p>
          <a:p>
            <a:r>
              <a:rPr lang="en-US" sz="2800" b="1" dirty="0" err="1" smtClean="0">
                <a:latin typeface="Courier New" pitchFamily="49" charset="0"/>
                <a:cs typeface="Courier New" pitchFamily="49" charset="0"/>
              </a:rPr>
              <a:t>strcpy</a:t>
            </a:r>
            <a:r>
              <a:rPr lang="en-US" sz="2800" b="1" dirty="0" smtClean="0">
                <a:latin typeface="Courier New" pitchFamily="49" charset="0"/>
                <a:cs typeface="Courier New" pitchFamily="49" charset="0"/>
              </a:rPr>
              <a:t>(buffer, </a:t>
            </a:r>
            <a:r>
              <a:rPr lang="en-US" sz="2800" b="1" dirty="0" err="1" smtClean="0">
                <a:latin typeface="Courier New" pitchFamily="49" charset="0"/>
                <a:cs typeface="Courier New" pitchFamily="49" charset="0"/>
              </a:rPr>
              <a:t>str</a:t>
            </a:r>
            <a:r>
              <a:rPr lang="en-US" sz="2800" b="1" dirty="0" smtClean="0">
                <a:latin typeface="Courier New" pitchFamily="49" charset="0"/>
                <a:cs typeface="Courier New" pitchFamily="49" charset="0"/>
              </a:rPr>
              <a: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736497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canaries</a:t>
            </a:r>
            <a:endParaRPr lang="en-US" dirty="0"/>
          </a:p>
        </p:txBody>
      </p:sp>
      <p:sp>
        <p:nvSpPr>
          <p:cNvPr id="4" name="Rectangle 3"/>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7" name="Straight Arrow Connector 6"/>
          <p:cNvCxnSpPr/>
          <p:nvPr/>
        </p:nvCxnSpPr>
        <p:spPr>
          <a:xfrm>
            <a:off x="5200650" y="2743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475105" y="47244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15000" y="5334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0" name="Rectangle 9"/>
          <p:cNvSpPr/>
          <p:nvPr/>
        </p:nvSpPr>
        <p:spPr>
          <a:xfrm>
            <a:off x="5715000" y="4724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1" name="Rectangle 10"/>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2" name="Rectangle 11"/>
          <p:cNvSpPr/>
          <p:nvPr/>
        </p:nvSpPr>
        <p:spPr>
          <a:xfrm>
            <a:off x="5715000" y="4114800"/>
            <a:ext cx="2762655" cy="609600"/>
          </a:xfrm>
          <a:prstGeom prst="rect">
            <a:avLst/>
          </a:prstGeom>
          <a:solidFill>
            <a:srgbClr val="FF0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3" name="Rectangle 12"/>
          <p:cNvSpPr/>
          <p:nvPr/>
        </p:nvSpPr>
        <p:spPr>
          <a:xfrm>
            <a:off x="5715000" y="2743200"/>
            <a:ext cx="2762655" cy="1371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AAAAAAA…</a:t>
            </a:r>
            <a:endParaRPr lang="en-US" sz="3200" b="1" i="1" dirty="0">
              <a:solidFill>
                <a:schemeClr val="tx1"/>
              </a:solidFill>
              <a:latin typeface="Courier New" pitchFamily="49" charset="0"/>
              <a:cs typeface="Courier New" pitchFamily="49" charset="0"/>
            </a:endParaRPr>
          </a:p>
        </p:txBody>
      </p:sp>
      <p:sp>
        <p:nvSpPr>
          <p:cNvPr id="15" name="TextBox 14"/>
          <p:cNvSpPr txBox="1"/>
          <p:nvPr/>
        </p:nvSpPr>
        <p:spPr>
          <a:xfrm>
            <a:off x="381000" y="3044785"/>
            <a:ext cx="5062436" cy="2246769"/>
          </a:xfrm>
          <a:prstGeom prst="rect">
            <a:avLst/>
          </a:prstGeom>
          <a:solidFill>
            <a:schemeClr val="bg1"/>
          </a:solidFill>
          <a:ln w="31750">
            <a:solidFill>
              <a:schemeClr val="tx1"/>
            </a:solidFill>
          </a:ln>
        </p:spPr>
        <p:txBody>
          <a:bodyPr wrap="square" rtlCol="0">
            <a:spAutoFit/>
          </a:bodyPr>
          <a:lstStyle/>
          <a:p>
            <a:r>
              <a:rPr lang="en-US" sz="2800" b="1" i="1" dirty="0" smtClean="0">
                <a:latin typeface="Courier New" pitchFamily="49" charset="0"/>
                <a:cs typeface="Courier New" pitchFamily="49" charset="0"/>
              </a:rPr>
              <a:t># on return:</a:t>
            </a:r>
          </a:p>
          <a:p>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if canary != expected:</a:t>
            </a:r>
            <a:endParaRPr lang="en-US" sz="2800" b="1" dirty="0">
              <a:latin typeface="Courier New" pitchFamily="49" charset="0"/>
              <a:cs typeface="Courier New" pitchFamily="49" charset="0"/>
            </a:endParaRPr>
          </a:p>
          <a:p>
            <a:r>
              <a:rPr lang="en-US" sz="2800" b="1" dirty="0" smtClean="0">
                <a:latin typeface="Courier New" pitchFamily="49" charset="0"/>
                <a:cs typeface="Courier New" pitchFamily="49" charset="0"/>
              </a:rPr>
              <a:t>  call </a:t>
            </a:r>
            <a:r>
              <a:rPr lang="en-US" sz="2800" b="1" dirty="0" err="1" smtClean="0">
                <a:latin typeface="Courier New" pitchFamily="49" charset="0"/>
                <a:cs typeface="Courier New" pitchFamily="49" charset="0"/>
              </a:rPr>
              <a:t>stack_chk_fail</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ret</a:t>
            </a:r>
          </a:p>
        </p:txBody>
      </p:sp>
    </p:spTree>
    <p:extLst>
      <p:ext uri="{BB962C8B-B14F-4D97-AF65-F5344CB8AC3E}">
        <p14:creationId xmlns:p14="http://schemas.microsoft.com/office/powerpoint/2010/main" val="393759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 </a:t>
            </a:r>
            <a:r>
              <a:rPr lang="en-US" dirty="0" err="1" smtClean="0"/>
              <a:t>eXecute</a:t>
            </a:r>
            <a:r>
              <a:rPr lang="en-US" dirty="0" smtClean="0"/>
              <a:t> (aka W^X aka DEP aka…)</a:t>
            </a:r>
            <a:endParaRPr lang="en-US" dirty="0"/>
          </a:p>
        </p:txBody>
      </p:sp>
      <p:sp>
        <p:nvSpPr>
          <p:cNvPr id="3" name="Content Placeholder 2"/>
          <p:cNvSpPr>
            <a:spLocks noGrp="1"/>
          </p:cNvSpPr>
          <p:nvPr>
            <p:ph idx="1"/>
          </p:nvPr>
        </p:nvSpPr>
        <p:spPr/>
        <p:txBody>
          <a:bodyPr/>
          <a:lstStyle/>
          <a:p>
            <a:r>
              <a:rPr lang="en-US" dirty="0" smtClean="0"/>
              <a:t>Mark pages as EITHER</a:t>
            </a:r>
          </a:p>
          <a:p>
            <a:pPr lvl="1"/>
            <a:r>
              <a:rPr lang="en-US" dirty="0" smtClean="0"/>
              <a:t>Read/write   (stack/heap)</a:t>
            </a:r>
          </a:p>
          <a:p>
            <a:pPr lvl="1"/>
            <a:r>
              <a:rPr lang="en-US" dirty="0" smtClean="0"/>
              <a:t>Executable  (.text/code segments)</a:t>
            </a:r>
          </a:p>
          <a:p>
            <a:pPr lvl="1"/>
            <a:r>
              <a:rPr lang="en-US" dirty="0" smtClean="0"/>
              <a:t>(never both)</a:t>
            </a:r>
          </a:p>
          <a:p>
            <a:r>
              <a:rPr lang="en-US" dirty="0" smtClean="0"/>
              <a:t>Requires hardware support</a:t>
            </a:r>
          </a:p>
          <a:p>
            <a:r>
              <a:rPr lang="en-US" dirty="0" smtClean="0"/>
              <a:t>Attacker cannot return to stack</a:t>
            </a:r>
          </a:p>
          <a:p>
            <a:pPr marL="118872" indent="0">
              <a:buNone/>
            </a:pPr>
            <a:endParaRPr lang="en-US" dirty="0" smtClean="0"/>
          </a:p>
        </p:txBody>
      </p:sp>
    </p:spTree>
    <p:extLst>
      <p:ext uri="{BB962C8B-B14F-4D97-AF65-F5344CB8AC3E}">
        <p14:creationId xmlns:p14="http://schemas.microsoft.com/office/powerpoint/2010/main" val="198007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Return-to-</a:t>
            </a:r>
            <a:r>
              <a:rPr lang="en-US" dirty="0" err="1" smtClean="0"/>
              <a:t>libc</a:t>
            </a:r>
            <a:endParaRPr lang="en-US" dirty="0"/>
          </a:p>
        </p:txBody>
      </p:sp>
      <p:sp>
        <p:nvSpPr>
          <p:cNvPr id="3" name="Content Placeholder 2"/>
          <p:cNvSpPr>
            <a:spLocks noGrp="1"/>
          </p:cNvSpPr>
          <p:nvPr>
            <p:ph idx="1"/>
          </p:nvPr>
        </p:nvSpPr>
        <p:spPr/>
        <p:txBody>
          <a:bodyPr/>
          <a:lstStyle/>
          <a:p>
            <a:r>
              <a:rPr lang="en-US" dirty="0" smtClean="0"/>
              <a:t>NX-enabled: can’t return to stack</a:t>
            </a:r>
          </a:p>
          <a:p>
            <a:pPr lvl="1"/>
            <a:r>
              <a:rPr lang="en-US" dirty="0" smtClean="0"/>
              <a:t>But can return to other code/functions</a:t>
            </a:r>
            <a:endParaRPr lang="en-US" dirty="0"/>
          </a:p>
        </p:txBody>
      </p:sp>
    </p:spTree>
    <p:extLst>
      <p:ext uri="{BB962C8B-B14F-4D97-AF65-F5344CB8AC3E}">
        <p14:creationId xmlns:p14="http://schemas.microsoft.com/office/powerpoint/2010/main" val="3801036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Return-to-</a:t>
            </a:r>
            <a:r>
              <a:rPr lang="en-US" dirty="0" err="1" smtClean="0"/>
              <a:t>libc</a:t>
            </a:r>
            <a:endParaRPr lang="en-US" dirty="0"/>
          </a:p>
        </p:txBody>
      </p:sp>
      <p:sp>
        <p:nvSpPr>
          <p:cNvPr id="4" name="Rectangle 3"/>
          <p:cNvSpPr/>
          <p:nvPr/>
        </p:nvSpPr>
        <p:spPr>
          <a:xfrm>
            <a:off x="894945" y="31432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a:t>
            </a:r>
            <a:r>
              <a:rPr lang="en-US" sz="3200" b="1" i="1" dirty="0" err="1" smtClean="0">
                <a:solidFill>
                  <a:schemeClr val="tx1"/>
                </a:solidFill>
                <a:latin typeface="Courier New" pitchFamily="49" charset="0"/>
                <a:cs typeface="Courier New" pitchFamily="49" charset="0"/>
              </a:rPr>
              <a:t>execve</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894945" y="432435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ilename</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894945" y="49149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argv</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894945" y="552069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envp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119761" y="1905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11976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119761"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4572000" y="1905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19761"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3" name="Rectangle 12"/>
          <p:cNvSpPr/>
          <p:nvPr/>
        </p:nvSpPr>
        <p:spPr>
          <a:xfrm>
            <a:off x="5119761" y="2514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cxnSp>
        <p:nvCxnSpPr>
          <p:cNvPr id="14" name="Straight Arrow Connector 13"/>
          <p:cNvCxnSpPr/>
          <p:nvPr/>
        </p:nvCxnSpPr>
        <p:spPr>
          <a:xfrm flipH="1">
            <a:off x="7892143" y="2514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95350" y="1905000"/>
            <a:ext cx="2762655" cy="12382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t>
            </a:r>
            <a:r>
              <a:rPr lang="en-US" sz="3200" b="1" i="1" dirty="0" smtClean="0">
                <a:solidFill>
                  <a:schemeClr val="tx1"/>
                </a:solidFill>
                <a:latin typeface="Courier New" pitchFamily="49" charset="0"/>
                <a:cs typeface="Courier New" pitchFamily="49" charset="0"/>
              </a:rPr>
              <a:t>…</a:t>
            </a:r>
            <a:endParaRPr lang="en-US" sz="3200" b="1" i="1" dirty="0">
              <a:solidFill>
                <a:schemeClr val="tx1"/>
              </a:solidFill>
              <a:latin typeface="Courier New" pitchFamily="49" charset="0"/>
              <a:cs typeface="Courier New" pitchFamily="49" charset="0"/>
            </a:endParaRPr>
          </a:p>
        </p:txBody>
      </p:sp>
      <p:cxnSp>
        <p:nvCxnSpPr>
          <p:cNvPr id="16" name="Straight Arrow Connector 15"/>
          <p:cNvCxnSpPr/>
          <p:nvPr/>
        </p:nvCxnSpPr>
        <p:spPr>
          <a:xfrm>
            <a:off x="4114800" y="3448050"/>
            <a:ext cx="451526" cy="0"/>
          </a:xfrm>
          <a:prstGeom prst="straightConnector1">
            <a:avLst/>
          </a:prstGeom>
          <a:ln w="603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95350" y="3733800"/>
            <a:ext cx="2762655"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padding</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411238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4" name="Rectangle 3"/>
          <p:cNvSpPr/>
          <p:nvPr/>
        </p:nvSpPr>
        <p:spPr>
          <a:xfrm>
            <a:off x="4094940" y="253365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&amp;fn1</a:t>
            </a:r>
            <a:endParaRPr lang="en-US" sz="3200" b="1" i="1" dirty="0">
              <a:solidFill>
                <a:schemeClr val="tx1"/>
              </a:solidFill>
              <a:latin typeface="Courier New" pitchFamily="49" charset="0"/>
              <a:cs typeface="Courier New" pitchFamily="49" charset="0"/>
            </a:endParaRPr>
          </a:p>
        </p:txBody>
      </p:sp>
      <p:sp>
        <p:nvSpPr>
          <p:cNvPr id="5" name="Rectangle 4"/>
          <p:cNvSpPr/>
          <p:nvPr/>
        </p:nvSpPr>
        <p:spPr>
          <a:xfrm>
            <a:off x="4094940" y="37338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n1_arg1</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4094940" y="43434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fn1_arg2</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1" name="Rectangle 20"/>
          <p:cNvSpPr/>
          <p:nvPr/>
        </p:nvSpPr>
        <p:spPr>
          <a:xfrm>
            <a:off x="4095750" y="3139440"/>
            <a:ext cx="291465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p</a:t>
            </a:r>
            <a:r>
              <a:rPr lang="en-US" sz="3200" b="1" i="1" dirty="0" smtClean="0">
                <a:solidFill>
                  <a:schemeClr val="tx1"/>
                </a:solidFill>
                <a:latin typeface="Courier New" pitchFamily="49" charset="0"/>
                <a:cs typeface="Courier New" pitchFamily="49" charset="0"/>
              </a:rPr>
              <a:t>op-pop-ret</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253365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03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5" name="Rectangle 4"/>
          <p:cNvSpPr/>
          <p:nvPr/>
        </p:nvSpPr>
        <p:spPr>
          <a:xfrm>
            <a:off x="4094940" y="37338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n1_arg1</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4094940" y="43434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fn1_arg2</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1" name="Rectangle 20"/>
          <p:cNvSpPr/>
          <p:nvPr/>
        </p:nvSpPr>
        <p:spPr>
          <a:xfrm>
            <a:off x="4095750" y="3139440"/>
            <a:ext cx="291465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p</a:t>
            </a:r>
            <a:r>
              <a:rPr lang="en-US" sz="3200" b="1" i="1" dirty="0" smtClean="0">
                <a:solidFill>
                  <a:schemeClr val="tx1"/>
                </a:solidFill>
                <a:latin typeface="Courier New" pitchFamily="49" charset="0"/>
                <a:cs typeface="Courier New" pitchFamily="49" charset="0"/>
              </a:rPr>
              <a:t>op-pop-ret</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523220"/>
          </a:xfrm>
          <a:prstGeom prst="rect">
            <a:avLst/>
          </a:prstGeom>
          <a:noFill/>
        </p:spPr>
        <p:txBody>
          <a:bodyPr wrap="square" rtlCol="0">
            <a:spAutoFit/>
          </a:bodyPr>
          <a:lstStyle/>
          <a:p>
            <a:r>
              <a:rPr lang="en-US" sz="2800" b="1" dirty="0" smtClean="0"/>
              <a:t>Execute fn1</a:t>
            </a:r>
            <a:endParaRPr lang="en-US" sz="2800" b="1" dirty="0"/>
          </a:p>
        </p:txBody>
      </p:sp>
    </p:spTree>
    <p:extLst>
      <p:ext uri="{BB962C8B-B14F-4D97-AF65-F5344CB8AC3E}">
        <p14:creationId xmlns:p14="http://schemas.microsoft.com/office/powerpoint/2010/main" val="459875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5" name="Rectangle 4"/>
          <p:cNvSpPr/>
          <p:nvPr/>
        </p:nvSpPr>
        <p:spPr>
          <a:xfrm>
            <a:off x="4094940" y="37338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n1_arg1</a:t>
            </a:r>
            <a:endParaRPr lang="en-US" sz="3200" b="1" i="1" dirty="0">
              <a:solidFill>
                <a:schemeClr val="tx1"/>
              </a:solidFill>
              <a:latin typeface="Courier New" pitchFamily="49" charset="0"/>
              <a:cs typeface="Courier New" pitchFamily="49" charset="0"/>
            </a:endParaRPr>
          </a:p>
        </p:txBody>
      </p:sp>
      <p:sp>
        <p:nvSpPr>
          <p:cNvPr id="6" name="Rectangle 5"/>
          <p:cNvSpPr/>
          <p:nvPr/>
        </p:nvSpPr>
        <p:spPr>
          <a:xfrm>
            <a:off x="4094940" y="43434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fn1_arg2</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3733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1384995"/>
          </a:xfrm>
          <a:prstGeom prst="rect">
            <a:avLst/>
          </a:prstGeom>
          <a:noFill/>
        </p:spPr>
        <p:txBody>
          <a:bodyPr wrap="square" rtlCol="0">
            <a:spAutoFit/>
          </a:bodyPr>
          <a:lstStyle/>
          <a:p>
            <a:r>
              <a:rPr lang="en-US" sz="2800" b="1" dirty="0"/>
              <a:t>p</a:t>
            </a:r>
            <a:r>
              <a:rPr lang="en-US" sz="2800" b="1" dirty="0" smtClean="0"/>
              <a:t>op</a:t>
            </a:r>
            <a:br>
              <a:rPr lang="en-US" sz="2800" b="1" dirty="0" smtClean="0"/>
            </a:br>
            <a:r>
              <a:rPr lang="en-US" sz="2800" b="1" dirty="0" err="1" smtClean="0"/>
              <a:t>pop</a:t>
            </a:r>
            <a:endParaRPr lang="en-US" sz="2800" b="1" dirty="0" smtClean="0"/>
          </a:p>
          <a:p>
            <a:r>
              <a:rPr lang="en-US" sz="2800" b="1" dirty="0" smtClean="0"/>
              <a:t>ret</a:t>
            </a:r>
            <a:endParaRPr lang="en-US" sz="2800" b="1" dirty="0"/>
          </a:p>
        </p:txBody>
      </p:sp>
    </p:spTree>
    <p:extLst>
      <p:ext uri="{BB962C8B-B14F-4D97-AF65-F5344CB8AC3E}">
        <p14:creationId xmlns:p14="http://schemas.microsoft.com/office/powerpoint/2010/main" val="32524840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114800" y="37338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f</a:t>
            </a:r>
            <a:r>
              <a:rPr lang="en-US" sz="3200" b="1" i="1" dirty="0" smtClean="0">
                <a:solidFill>
                  <a:schemeClr val="bg2">
                    <a:lumMod val="50000"/>
                  </a:schemeClr>
                </a:solidFill>
                <a:latin typeface="Courier New" pitchFamily="49" charset="0"/>
                <a:cs typeface="Courier New" pitchFamily="49" charset="0"/>
              </a:rPr>
              <a:t>n1_arg1</a:t>
            </a:r>
            <a:endParaRPr lang="en-US" sz="3200" b="1" i="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6" name="Rectangle 5"/>
          <p:cNvSpPr/>
          <p:nvPr/>
        </p:nvSpPr>
        <p:spPr>
          <a:xfrm>
            <a:off x="4094940" y="434340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fn1_arg2</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1384995"/>
          </a:xfrm>
          <a:prstGeom prst="rect">
            <a:avLst/>
          </a:prstGeom>
          <a:noFill/>
        </p:spPr>
        <p:txBody>
          <a:bodyPr wrap="square" rtlCol="0">
            <a:spAutoFit/>
          </a:bodyPr>
          <a:lstStyle/>
          <a:p>
            <a:r>
              <a:rPr lang="en-US" sz="2800" b="1" dirty="0"/>
              <a:t>p</a:t>
            </a:r>
            <a:r>
              <a:rPr lang="en-US" sz="2800" b="1" dirty="0" smtClean="0"/>
              <a:t>op</a:t>
            </a:r>
            <a:br>
              <a:rPr lang="en-US" sz="2800" b="1" dirty="0" smtClean="0"/>
            </a:br>
            <a:r>
              <a:rPr lang="en-US" sz="2800" b="1" dirty="0" err="1" smtClean="0">
                <a:solidFill>
                  <a:schemeClr val="bg2">
                    <a:lumMod val="75000"/>
                  </a:schemeClr>
                </a:solidFill>
              </a:rPr>
              <a:t>pop</a:t>
            </a:r>
            <a:endParaRPr lang="en-US" sz="2800" b="1" dirty="0" smtClean="0">
              <a:solidFill>
                <a:schemeClr val="bg2">
                  <a:lumMod val="75000"/>
                </a:schemeClr>
              </a:solidFill>
            </a:endParaRPr>
          </a:p>
          <a:p>
            <a:r>
              <a:rPr lang="en-US" sz="2800" b="1" dirty="0" smtClean="0">
                <a:solidFill>
                  <a:schemeClr val="bg2">
                    <a:lumMod val="75000"/>
                  </a:schemeClr>
                </a:solidFill>
              </a:rPr>
              <a:t>ret</a:t>
            </a:r>
            <a:endParaRPr lang="en-US" sz="2800" b="1" dirty="0">
              <a:solidFill>
                <a:schemeClr val="bg2">
                  <a:lumMod val="75000"/>
                </a:schemeClr>
              </a:solidFill>
            </a:endParaRPr>
          </a:p>
        </p:txBody>
      </p:sp>
    </p:spTree>
    <p:extLst>
      <p:ext uri="{BB962C8B-B14F-4D97-AF65-F5344CB8AC3E}">
        <p14:creationId xmlns:p14="http://schemas.microsoft.com/office/powerpoint/2010/main" val="765004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25755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325755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325755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325755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325755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325755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325755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274320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5755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325755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325755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5" name="Elbow Connector 14"/>
          <p:cNvCxnSpPr>
            <a:cxnSpLocks noChangeAspect="1"/>
          </p:cNvCxnSpPr>
          <p:nvPr/>
        </p:nvCxnSpPr>
        <p:spPr>
          <a:xfrm rot="16200000" flipH="1">
            <a:off x="577333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257550" y="3505200"/>
            <a:ext cx="2762655" cy="609600"/>
          </a:xfrm>
          <a:prstGeom prst="rect">
            <a:avLst/>
          </a:prstGeom>
          <a:solidFill>
            <a:srgbClr val="FF0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0xffffbf01</a:t>
            </a:r>
            <a:endParaRPr lang="en-US" sz="3200" b="1" i="1" dirty="0">
              <a:solidFill>
                <a:schemeClr val="tx1"/>
              </a:solidFill>
              <a:latin typeface="Courier New" pitchFamily="49" charset="0"/>
              <a:cs typeface="Courier New" pitchFamily="49" charset="0"/>
            </a:endParaRPr>
          </a:p>
        </p:txBody>
      </p:sp>
      <p:sp>
        <p:nvSpPr>
          <p:cNvPr id="17" name="Rectangle 16"/>
          <p:cNvSpPr/>
          <p:nvPr/>
        </p:nvSpPr>
        <p:spPr>
          <a:xfrm>
            <a:off x="325755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0x41414141</a:t>
            </a:r>
            <a:endParaRPr lang="en-US" sz="3200" b="1" i="1" dirty="0">
              <a:solidFill>
                <a:schemeClr val="tx1"/>
              </a:solidFill>
              <a:latin typeface="Courier New" pitchFamily="49" charset="0"/>
              <a:cs typeface="Courier New" pitchFamily="49" charset="0"/>
            </a:endParaRPr>
          </a:p>
        </p:txBody>
      </p:sp>
      <p:sp>
        <p:nvSpPr>
          <p:cNvPr id="19" name="Rectangle 18"/>
          <p:cNvSpPr/>
          <p:nvPr/>
        </p:nvSpPr>
        <p:spPr>
          <a:xfrm>
            <a:off x="325755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20" name="Straight Arrow Connector 19"/>
          <p:cNvCxnSpPr/>
          <p:nvPr/>
        </p:nvCxnSpPr>
        <p:spPr>
          <a:xfrm flipH="1">
            <a:off x="6063342"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9800" y="4450140"/>
            <a:ext cx="457200" cy="1569660"/>
          </a:xfrm>
          <a:prstGeom prst="rect">
            <a:avLst/>
          </a:prstGeom>
          <a:noFill/>
        </p:spPr>
        <p:txBody>
          <a:bodyPr wrap="square" rtlCol="0">
            <a:spAutoFit/>
          </a:bodyPr>
          <a:lstStyle/>
          <a:p>
            <a:r>
              <a:rPr lang="en-US" sz="9600" dirty="0" smtClean="0"/>
              <a:t>}</a:t>
            </a:r>
            <a:endParaRPr lang="en-US" sz="9600" dirty="0"/>
          </a:p>
        </p:txBody>
      </p:sp>
      <p:sp>
        <p:nvSpPr>
          <p:cNvPr id="22" name="TextBox 21"/>
          <p:cNvSpPr txBox="1"/>
          <p:nvPr/>
        </p:nvSpPr>
        <p:spPr>
          <a:xfrm>
            <a:off x="6553200" y="4984909"/>
            <a:ext cx="2514600" cy="646331"/>
          </a:xfrm>
          <a:prstGeom prst="rect">
            <a:avLst/>
          </a:prstGeom>
          <a:noFill/>
        </p:spPr>
        <p:txBody>
          <a:bodyPr wrap="square" rtlCol="0">
            <a:spAutoFit/>
          </a:bodyPr>
          <a:lstStyle/>
          <a:p>
            <a:r>
              <a:rPr lang="en-US" sz="3600" b="1" dirty="0" smtClean="0"/>
              <a:t>main</a:t>
            </a:r>
            <a:endParaRPr lang="en-US" sz="3600" b="1" dirty="0"/>
          </a:p>
        </p:txBody>
      </p:sp>
      <p:sp>
        <p:nvSpPr>
          <p:cNvPr id="23" name="TextBox 22"/>
          <p:cNvSpPr txBox="1"/>
          <p:nvPr/>
        </p:nvSpPr>
        <p:spPr>
          <a:xfrm>
            <a:off x="6019800" y="1397574"/>
            <a:ext cx="457200" cy="1726626"/>
          </a:xfrm>
          <a:prstGeom prst="rect">
            <a:avLst/>
          </a:prstGeom>
          <a:noFill/>
        </p:spPr>
        <p:txBody>
          <a:bodyPr wrap="square" rtlCol="0">
            <a:spAutoFit/>
          </a:bodyPr>
          <a:lstStyle/>
          <a:p>
            <a:r>
              <a:rPr lang="en-US" sz="9600" dirty="0" smtClean="0"/>
              <a:t>}</a:t>
            </a:r>
            <a:endParaRPr lang="en-US" sz="9600" dirty="0"/>
          </a:p>
        </p:txBody>
      </p:sp>
      <p:sp>
        <p:nvSpPr>
          <p:cNvPr id="24" name="TextBox 23"/>
          <p:cNvSpPr txBox="1"/>
          <p:nvPr/>
        </p:nvSpPr>
        <p:spPr>
          <a:xfrm>
            <a:off x="6553200" y="19727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5" name="Rectangle 24"/>
          <p:cNvSpPr/>
          <p:nvPr/>
        </p:nvSpPr>
        <p:spPr>
          <a:xfrm>
            <a:off x="3257145"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(payload)</a:t>
            </a:r>
            <a:endParaRPr lang="en-US" sz="3200" b="1" i="1" dirty="0">
              <a:solidFill>
                <a:schemeClr val="tx1"/>
              </a:solidFill>
              <a:latin typeface="Courier New" pitchFamily="49" charset="0"/>
              <a:cs typeface="Courier New" pitchFamily="49" charset="0"/>
            </a:endParaRPr>
          </a:p>
        </p:txBody>
      </p:sp>
      <p:cxnSp>
        <p:nvCxnSpPr>
          <p:cNvPr id="28" name="Elbow Connector 27"/>
          <p:cNvCxnSpPr>
            <a:stCxn id="16" idx="1"/>
            <a:endCxn id="25" idx="1"/>
          </p:cNvCxnSpPr>
          <p:nvPr/>
        </p:nvCxnSpPr>
        <p:spPr>
          <a:xfrm rot="10800000">
            <a:off x="3257146" y="2286000"/>
            <a:ext cx="405" cy="1524000"/>
          </a:xfrm>
          <a:prstGeom prst="bentConnector3">
            <a:avLst>
              <a:gd name="adj1" fmla="val 137179506"/>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4440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14800" y="43434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fn1_arg2</a:t>
            </a:r>
            <a:endParaRPr lang="en-US" sz="3200" b="1" i="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4114800" y="37338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f</a:t>
            </a:r>
            <a:r>
              <a:rPr lang="en-US" sz="3200" b="1" i="1" dirty="0" smtClean="0">
                <a:solidFill>
                  <a:schemeClr val="bg2">
                    <a:lumMod val="50000"/>
                  </a:schemeClr>
                </a:solidFill>
                <a:latin typeface="Courier New" pitchFamily="49" charset="0"/>
                <a:cs typeface="Courier New" pitchFamily="49" charset="0"/>
              </a:rPr>
              <a:t>n1_arg1</a:t>
            </a:r>
            <a:endParaRPr lang="en-US" sz="3200" b="1" i="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7" name="Rectangle 6"/>
          <p:cNvSpPr/>
          <p:nvPr/>
        </p:nvSpPr>
        <p:spPr>
          <a:xfrm>
            <a:off x="4094940" y="4968240"/>
            <a:ext cx="2915460" cy="59436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&amp;fn2</a:t>
            </a:r>
            <a:endParaRPr lang="en-US" sz="3200" b="1" i="1" dirty="0">
              <a:solidFill>
                <a:schemeClr val="tx1"/>
              </a:solidFill>
              <a:latin typeface="Courier New" pitchFamily="49" charset="0"/>
              <a:cs typeface="Courier New" pitchFamily="49" charset="0"/>
            </a:endParaRPr>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1384995"/>
          </a:xfrm>
          <a:prstGeom prst="rect">
            <a:avLst/>
          </a:prstGeom>
          <a:noFill/>
        </p:spPr>
        <p:txBody>
          <a:bodyPr wrap="square" rtlCol="0">
            <a:spAutoFit/>
          </a:bodyPr>
          <a:lstStyle/>
          <a:p>
            <a:r>
              <a:rPr lang="en-US" sz="2800" b="1" dirty="0">
                <a:solidFill>
                  <a:schemeClr val="bg2">
                    <a:lumMod val="75000"/>
                  </a:schemeClr>
                </a:solidFill>
              </a:rPr>
              <a:t>p</a:t>
            </a:r>
            <a:r>
              <a:rPr lang="en-US" sz="2800" b="1" dirty="0" smtClean="0">
                <a:solidFill>
                  <a:schemeClr val="bg2">
                    <a:lumMod val="75000"/>
                  </a:schemeClr>
                </a:solidFill>
              </a:rPr>
              <a:t>op</a:t>
            </a:r>
            <a:r>
              <a:rPr lang="en-US" sz="2800" b="1" dirty="0" smtClean="0"/>
              <a:t/>
            </a:r>
            <a:br>
              <a:rPr lang="en-US" sz="2800" b="1" dirty="0" smtClean="0"/>
            </a:br>
            <a:r>
              <a:rPr lang="en-US" sz="2800" b="1" dirty="0" err="1" smtClean="0"/>
              <a:t>pop</a:t>
            </a:r>
            <a:endParaRPr lang="en-US" sz="2800" b="1" dirty="0" smtClean="0"/>
          </a:p>
          <a:p>
            <a:r>
              <a:rPr lang="en-US" sz="2800" b="1" dirty="0" smtClean="0">
                <a:solidFill>
                  <a:schemeClr val="bg2">
                    <a:lumMod val="75000"/>
                  </a:schemeClr>
                </a:solidFill>
              </a:rPr>
              <a:t>ret</a:t>
            </a:r>
            <a:endParaRPr lang="en-US" sz="2800" b="1" dirty="0">
              <a:solidFill>
                <a:schemeClr val="bg2">
                  <a:lumMod val="75000"/>
                </a:schemeClr>
              </a:solidFill>
            </a:endParaRPr>
          </a:p>
        </p:txBody>
      </p:sp>
    </p:spTree>
    <p:extLst>
      <p:ext uri="{BB962C8B-B14F-4D97-AF65-F5344CB8AC3E}">
        <p14:creationId xmlns:p14="http://schemas.microsoft.com/office/powerpoint/2010/main" val="2515724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14800" y="43434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fn1_arg2</a:t>
            </a:r>
            <a:endParaRPr lang="en-US" sz="3200" b="1" i="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4114800" y="37338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f</a:t>
            </a:r>
            <a:r>
              <a:rPr lang="en-US" sz="3200" b="1" i="1" dirty="0" smtClean="0">
                <a:solidFill>
                  <a:schemeClr val="bg2">
                    <a:lumMod val="50000"/>
                  </a:schemeClr>
                </a:solidFill>
                <a:latin typeface="Courier New" pitchFamily="49" charset="0"/>
                <a:cs typeface="Courier New" pitchFamily="49" charset="0"/>
              </a:rPr>
              <a:t>n1_arg1</a:t>
            </a:r>
            <a:endParaRPr lang="en-US" sz="3200" b="1" i="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1384995"/>
          </a:xfrm>
          <a:prstGeom prst="rect">
            <a:avLst/>
          </a:prstGeom>
          <a:noFill/>
        </p:spPr>
        <p:txBody>
          <a:bodyPr wrap="square" rtlCol="0">
            <a:spAutoFit/>
          </a:bodyPr>
          <a:lstStyle/>
          <a:p>
            <a:r>
              <a:rPr lang="en-US" sz="2800" b="1" dirty="0">
                <a:solidFill>
                  <a:schemeClr val="bg2">
                    <a:lumMod val="75000"/>
                  </a:schemeClr>
                </a:solidFill>
              </a:rPr>
              <a:t>p</a:t>
            </a:r>
            <a:r>
              <a:rPr lang="en-US" sz="2800" b="1" dirty="0" smtClean="0">
                <a:solidFill>
                  <a:schemeClr val="bg2">
                    <a:lumMod val="75000"/>
                  </a:schemeClr>
                </a:solidFill>
              </a:rPr>
              <a:t>op</a:t>
            </a:r>
            <a:r>
              <a:rPr lang="en-US" sz="2800" b="1" dirty="0" smtClean="0"/>
              <a:t/>
            </a:r>
            <a:br>
              <a:rPr lang="en-US" sz="2800" b="1" dirty="0" smtClean="0"/>
            </a:br>
            <a:r>
              <a:rPr lang="en-US" sz="2800" b="1" dirty="0" err="1" smtClean="0">
                <a:solidFill>
                  <a:schemeClr val="bg2">
                    <a:lumMod val="75000"/>
                  </a:schemeClr>
                </a:solidFill>
              </a:rPr>
              <a:t>pop</a:t>
            </a:r>
            <a:endParaRPr lang="en-US" sz="2800" b="1" dirty="0" smtClean="0">
              <a:solidFill>
                <a:schemeClr val="bg2">
                  <a:lumMod val="75000"/>
                </a:schemeClr>
              </a:solidFill>
            </a:endParaRPr>
          </a:p>
          <a:p>
            <a:r>
              <a:rPr lang="en-US" sz="2800" b="1" dirty="0" smtClean="0"/>
              <a:t>ret</a:t>
            </a:r>
            <a:endParaRPr lang="en-US" sz="2800" b="1" dirty="0"/>
          </a:p>
        </p:txBody>
      </p:sp>
      <p:sp>
        <p:nvSpPr>
          <p:cNvPr id="16" name="Rectangle 15"/>
          <p:cNvSpPr/>
          <p:nvPr/>
        </p:nvSpPr>
        <p:spPr>
          <a:xfrm>
            <a:off x="4114800" y="49530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&amp;fn2</a:t>
            </a:r>
            <a:endParaRPr lang="en-US" sz="3200" b="1" i="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6640594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14800" y="43434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fn1_arg2</a:t>
            </a:r>
            <a:endParaRPr lang="en-US" sz="3200" b="1" i="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4114800" y="37338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f</a:t>
            </a:r>
            <a:r>
              <a:rPr lang="en-US" sz="3200" b="1" i="1" dirty="0" smtClean="0">
                <a:solidFill>
                  <a:schemeClr val="bg2">
                    <a:lumMod val="50000"/>
                  </a:schemeClr>
                </a:solidFill>
                <a:latin typeface="Courier New" pitchFamily="49" charset="0"/>
                <a:cs typeface="Courier New" pitchFamily="49" charset="0"/>
              </a:rPr>
              <a:t>n1_arg1</a:t>
            </a:r>
            <a:endParaRPr lang="en-US" sz="3200" b="1" i="1" dirty="0">
              <a:solidFill>
                <a:schemeClr val="bg2">
                  <a:lumMod val="50000"/>
                </a:schemeClr>
              </a:solidFill>
              <a:latin typeface="Courier New" pitchFamily="49" charset="0"/>
              <a:cs typeface="Courier New" pitchFamily="49" charset="0"/>
            </a:endParaRPr>
          </a:p>
        </p:txBody>
      </p:sp>
      <p:sp>
        <p:nvSpPr>
          <p:cNvPr id="13" name="Rectangle 12"/>
          <p:cNvSpPr/>
          <p:nvPr/>
        </p:nvSpPr>
        <p:spPr>
          <a:xfrm>
            <a:off x="4114800" y="31242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2">
                    <a:lumMod val="50000"/>
                  </a:schemeClr>
                </a:solidFill>
                <a:latin typeface="Courier New" pitchFamily="49" charset="0"/>
                <a:cs typeface="Courier New" pitchFamily="49" charset="0"/>
              </a:rPr>
              <a:t>p</a:t>
            </a:r>
            <a:r>
              <a:rPr lang="en-US" sz="3200" b="1" i="1" dirty="0" smtClean="0">
                <a:solidFill>
                  <a:schemeClr val="bg2">
                    <a:lumMod val="50000"/>
                  </a:schemeClr>
                </a:solidFill>
                <a:latin typeface="Courier New" pitchFamily="49" charset="0"/>
                <a:cs typeface="Courier New" pitchFamily="49" charset="0"/>
              </a:rPr>
              <a:t>op-pop-ret</a:t>
            </a:r>
            <a:endParaRPr lang="en-US" sz="3200" b="1" i="1" dirty="0">
              <a:solidFill>
                <a:schemeClr val="bg2">
                  <a:lumMod val="50000"/>
                </a:schemeClr>
              </a:solidFill>
              <a:latin typeface="Courier New" pitchFamily="49" charset="0"/>
              <a:cs typeface="Courier New" pitchFamily="49" charset="0"/>
            </a:endParaRPr>
          </a:p>
        </p:txBody>
      </p:sp>
      <p:sp>
        <p:nvSpPr>
          <p:cNvPr id="11" name="Rectangle 10"/>
          <p:cNvSpPr/>
          <p:nvPr/>
        </p:nvSpPr>
        <p:spPr>
          <a:xfrm>
            <a:off x="4114800" y="253365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&amp;fn1</a:t>
            </a:r>
            <a:endParaRPr lang="en-US" sz="3200" b="1" i="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Return-to-</a:t>
            </a:r>
            <a:r>
              <a:rPr lang="en-US" dirty="0" err="1" smtClean="0"/>
              <a:t>libc</a:t>
            </a:r>
            <a:r>
              <a:rPr lang="en-US" dirty="0" smtClean="0"/>
              <a:t>: function chaining</a:t>
            </a:r>
            <a:endParaRPr lang="en-US" dirty="0"/>
          </a:p>
        </p:txBody>
      </p:sp>
      <p:sp>
        <p:nvSpPr>
          <p:cNvPr id="22" name="TextBox 21"/>
          <p:cNvSpPr txBox="1"/>
          <p:nvPr/>
        </p:nvSpPr>
        <p:spPr>
          <a:xfrm>
            <a:off x="5213078" y="5410200"/>
            <a:ext cx="679994" cy="769441"/>
          </a:xfrm>
          <a:prstGeom prst="rect">
            <a:avLst/>
          </a:prstGeom>
          <a:noFill/>
        </p:spPr>
        <p:txBody>
          <a:bodyPr wrap="none" rtlCol="0">
            <a:spAutoFit/>
          </a:bodyPr>
          <a:lstStyle/>
          <a:p>
            <a:r>
              <a:rPr lang="en-US" sz="4400" b="1" dirty="0" smtClean="0"/>
              <a:t>…</a:t>
            </a:r>
            <a:endParaRPr lang="en-US" sz="4400" b="1" dirty="0"/>
          </a:p>
        </p:txBody>
      </p:sp>
      <p:cxnSp>
        <p:nvCxnSpPr>
          <p:cNvPr id="23" name="Straight Arrow Connector 22"/>
          <p:cNvCxnSpPr/>
          <p:nvPr/>
        </p:nvCxnSpPr>
        <p:spPr>
          <a:xfrm>
            <a:off x="3572077"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114800" y="1752600"/>
            <a:ext cx="2895600" cy="7620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12" name="TextBox 11"/>
          <p:cNvSpPr txBox="1"/>
          <p:nvPr/>
        </p:nvSpPr>
        <p:spPr>
          <a:xfrm>
            <a:off x="533400" y="2105024"/>
            <a:ext cx="2133600" cy="523220"/>
          </a:xfrm>
          <a:prstGeom prst="rect">
            <a:avLst/>
          </a:prstGeom>
          <a:noFill/>
        </p:spPr>
        <p:txBody>
          <a:bodyPr wrap="square" rtlCol="0">
            <a:spAutoFit/>
          </a:bodyPr>
          <a:lstStyle/>
          <a:p>
            <a:r>
              <a:rPr lang="en-US" sz="2800" b="1" dirty="0" smtClean="0"/>
              <a:t>Execute fn2</a:t>
            </a:r>
            <a:endParaRPr lang="en-US" sz="2800" b="1" dirty="0"/>
          </a:p>
        </p:txBody>
      </p:sp>
      <p:sp>
        <p:nvSpPr>
          <p:cNvPr id="16" name="Rectangle 15"/>
          <p:cNvSpPr/>
          <p:nvPr/>
        </p:nvSpPr>
        <p:spPr>
          <a:xfrm>
            <a:off x="4114800" y="4953000"/>
            <a:ext cx="2895600"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bg2">
                    <a:lumMod val="50000"/>
                  </a:schemeClr>
                </a:solidFill>
                <a:latin typeface="Courier New" pitchFamily="49" charset="0"/>
                <a:cs typeface="Courier New" pitchFamily="49" charset="0"/>
              </a:rPr>
              <a:t>&amp;fn2</a:t>
            </a:r>
            <a:endParaRPr lang="en-US" sz="3200" b="1" i="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8643602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Return-Oriented Programming</a:t>
            </a:r>
            <a:endParaRPr lang="en-US" dirty="0"/>
          </a:p>
        </p:txBody>
      </p:sp>
      <p:sp>
        <p:nvSpPr>
          <p:cNvPr id="3" name="Content Placeholder 2"/>
          <p:cNvSpPr>
            <a:spLocks noGrp="1"/>
          </p:cNvSpPr>
          <p:nvPr>
            <p:ph idx="1"/>
          </p:nvPr>
        </p:nvSpPr>
        <p:spPr/>
        <p:txBody>
          <a:bodyPr/>
          <a:lstStyle/>
          <a:p>
            <a:r>
              <a:rPr lang="en-US" dirty="0" smtClean="0"/>
              <a:t>Don’t have to jump only to function starts</a:t>
            </a:r>
          </a:p>
          <a:p>
            <a:pPr lvl="1"/>
            <a:r>
              <a:rPr lang="en-US" dirty="0" smtClean="0"/>
              <a:t>Can jump in the middle of any code</a:t>
            </a:r>
          </a:p>
          <a:p>
            <a:pPr lvl="2"/>
            <a:r>
              <a:rPr lang="en-US" dirty="0"/>
              <a:t>x</a:t>
            </a:r>
            <a:r>
              <a:rPr lang="en-US" dirty="0" smtClean="0"/>
              <a:t>86 variable instruction lengths</a:t>
            </a:r>
          </a:p>
          <a:p>
            <a:r>
              <a:rPr lang="en-US" dirty="0" smtClean="0"/>
              <a:t>Construct Turing-complete set of “gadgets” out of in-memory code</a:t>
            </a:r>
          </a:p>
          <a:p>
            <a:r>
              <a:rPr lang="en-US" dirty="0" smtClean="0"/>
              <a:t>Use return-to-</a:t>
            </a:r>
            <a:r>
              <a:rPr lang="en-US" dirty="0" err="1" smtClean="0"/>
              <a:t>libc</a:t>
            </a:r>
            <a:r>
              <a:rPr lang="en-US" dirty="0" smtClean="0"/>
              <a:t>-like chaining to run multiple gadgets</a:t>
            </a:r>
          </a:p>
          <a:p>
            <a:pPr lvl="1"/>
            <a:endParaRPr lang="en-US" dirty="0"/>
          </a:p>
        </p:txBody>
      </p:sp>
    </p:spTree>
    <p:extLst>
      <p:ext uri="{BB962C8B-B14F-4D97-AF65-F5344CB8AC3E}">
        <p14:creationId xmlns:p14="http://schemas.microsoft.com/office/powerpoint/2010/main" val="2036321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Address Space Layout Randomization</a:t>
            </a:r>
            <a:endParaRPr lang="en-US" dirty="0"/>
          </a:p>
        </p:txBody>
      </p:sp>
      <p:sp>
        <p:nvSpPr>
          <p:cNvPr id="3" name="Content Placeholder 2"/>
          <p:cNvSpPr>
            <a:spLocks noGrp="1"/>
          </p:cNvSpPr>
          <p:nvPr>
            <p:ph idx="1"/>
          </p:nvPr>
        </p:nvSpPr>
        <p:spPr/>
        <p:txBody>
          <a:bodyPr/>
          <a:lstStyle/>
          <a:p>
            <a:r>
              <a:rPr lang="en-US" dirty="0" smtClean="0"/>
              <a:t>Virtual Address Space: 4GB+</a:t>
            </a:r>
          </a:p>
          <a:p>
            <a:r>
              <a:rPr lang="en-US" dirty="0" smtClean="0"/>
              <a:t>Stack/code size: ~10 MB</a:t>
            </a:r>
          </a:p>
          <a:p>
            <a:r>
              <a:rPr lang="en-US" dirty="0" smtClean="0"/>
              <a:t>Randomize offsets</a:t>
            </a:r>
          </a:p>
        </p:txBody>
      </p:sp>
    </p:spTree>
    <p:extLst>
      <p:ext uri="{BB962C8B-B14F-4D97-AF65-F5344CB8AC3E}">
        <p14:creationId xmlns:p14="http://schemas.microsoft.com/office/powerpoint/2010/main" val="297961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References/Acknowledgements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Aleph One’s “Smashing the Stack for Fun </a:t>
            </a:r>
            <a:r>
              <a:rPr lang="en-US" dirty="0"/>
              <a:t>and Profit” </a:t>
            </a:r>
            <a:r>
              <a:rPr lang="en-US" dirty="0" smtClean="0">
                <a:hlinkClick r:id="rId2"/>
              </a:rPr>
              <a:t>http</a:t>
            </a:r>
            <a:r>
              <a:rPr lang="en-US" dirty="0">
                <a:hlinkClick r:id="rId2"/>
              </a:rPr>
              <a:t>://</a:t>
            </a:r>
            <a:r>
              <a:rPr lang="en-US" dirty="0" smtClean="0">
                <a:hlinkClick r:id="rId2"/>
              </a:rPr>
              <a:t>insecure.org/stf/smashstack.html</a:t>
            </a:r>
            <a:endParaRPr lang="en-US" dirty="0" smtClean="0"/>
          </a:p>
          <a:p>
            <a:r>
              <a:rPr lang="en-US" dirty="0" smtClean="0"/>
              <a:t>Paul </a:t>
            </a:r>
            <a:r>
              <a:rPr lang="en-US" dirty="0" err="1" smtClean="0"/>
              <a:t>Makowski’s</a:t>
            </a:r>
            <a:r>
              <a:rPr lang="en-US" dirty="0" smtClean="0"/>
              <a:t> “Smashing the Stack in 2011” </a:t>
            </a:r>
            <a:r>
              <a:rPr lang="en-US" dirty="0" smtClean="0">
                <a:hlinkClick r:id="rId3"/>
              </a:rPr>
              <a:t>http://paulmakowski.wordpress.com/2011/01/25/smashing-the-stack-in-2011/</a:t>
            </a:r>
            <a:endParaRPr lang="en-US" dirty="0" smtClean="0"/>
          </a:p>
          <a:p>
            <a:r>
              <a:rPr lang="en-US" dirty="0" err="1" smtClean="0"/>
              <a:t>Blexim’s</a:t>
            </a:r>
            <a:r>
              <a:rPr lang="en-US" dirty="0" smtClean="0"/>
              <a:t> “Basic Integer </a:t>
            </a:r>
            <a:r>
              <a:rPr lang="en-US" dirty="0"/>
              <a:t>Overflows” </a:t>
            </a:r>
            <a:r>
              <a:rPr lang="en-US" dirty="0">
                <a:hlinkClick r:id="rId4"/>
              </a:rPr>
              <a:t>http://</a:t>
            </a:r>
            <a:r>
              <a:rPr lang="en-US" dirty="0" smtClean="0">
                <a:hlinkClick r:id="rId4"/>
              </a:rPr>
              <a:t>www.phrack.org/issues.html?issue=60&amp;id=10</a:t>
            </a:r>
            <a:endParaRPr lang="en-US" dirty="0"/>
          </a:p>
          <a:p>
            <a:r>
              <a:rPr lang="en-US" dirty="0"/>
              <a:t>Return-to-</a:t>
            </a:r>
            <a:r>
              <a:rPr lang="en-US" dirty="0" err="1"/>
              <a:t>libc</a:t>
            </a:r>
            <a:r>
              <a:rPr lang="en-US" dirty="0"/>
              <a:t> demo </a:t>
            </a:r>
            <a:r>
              <a:rPr lang="en-US" dirty="0">
                <a:hlinkClick r:id="rId5"/>
              </a:rPr>
              <a:t>http://www.securitytube.net/video/258</a:t>
            </a:r>
            <a:endParaRPr lang="en-US" dirty="0"/>
          </a:p>
          <a:p>
            <a:endParaRPr lang="en-US" dirty="0" smtClean="0"/>
          </a:p>
          <a:p>
            <a:endParaRPr lang="en-US" dirty="0"/>
          </a:p>
          <a:p>
            <a:r>
              <a:rPr lang="en-US" dirty="0" smtClean="0"/>
              <a:t>Pat </a:t>
            </a:r>
            <a:r>
              <a:rPr lang="en-US" dirty="0" err="1" smtClean="0"/>
              <a:t>Pannuto</a:t>
            </a:r>
            <a:r>
              <a:rPr lang="en-US" dirty="0" smtClean="0"/>
              <a:t> for slide reviews and listening to me complain about </a:t>
            </a:r>
            <a:r>
              <a:rPr lang="en-US" dirty="0" err="1" smtClean="0"/>
              <a:t>shellcode</a:t>
            </a:r>
            <a:r>
              <a:rPr lang="en-US" dirty="0" smtClean="0"/>
              <a:t> not working</a:t>
            </a:r>
          </a:p>
          <a:p>
            <a:r>
              <a:rPr lang="en-US" dirty="0" smtClean="0"/>
              <a:t>Professor J. Alex </a:t>
            </a:r>
            <a:r>
              <a:rPr lang="en-US" dirty="0" err="1" smtClean="0"/>
              <a:t>Halderman</a:t>
            </a:r>
            <a:r>
              <a:rPr lang="en-US" dirty="0" smtClean="0"/>
              <a:t> for slide reviews</a:t>
            </a:r>
            <a:endParaRPr lang="en-US" dirty="0"/>
          </a:p>
        </p:txBody>
      </p:sp>
    </p:spTree>
    <p:extLst>
      <p:ext uri="{BB962C8B-B14F-4D97-AF65-F5344CB8AC3E}">
        <p14:creationId xmlns:p14="http://schemas.microsoft.com/office/powerpoint/2010/main" val="1343238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369100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900" dirty="0" smtClean="0"/>
              <a:t>More than one way to skin an x86 cat</a:t>
            </a:r>
            <a:br>
              <a:rPr lang="en-US" sz="3900" dirty="0" smtClean="0"/>
            </a:br>
            <a:r>
              <a:rPr lang="en-US" sz="3900" dirty="0" smtClean="0"/>
              <a:t>(no line breaks or null char </a:t>
            </a:r>
            <a:r>
              <a:rPr lang="en-US" sz="3900" dirty="0" err="1" smtClean="0"/>
              <a:t>shellcode</a:t>
            </a:r>
            <a:r>
              <a:rPr lang="en-US" sz="3900" dirty="0"/>
              <a:t>)</a:t>
            </a:r>
          </a:p>
        </p:txBody>
      </p:sp>
      <p:sp>
        <p:nvSpPr>
          <p:cNvPr id="3" name="Content Placeholder 2"/>
          <p:cNvSpPr>
            <a:spLocks noGrp="1"/>
          </p:cNvSpPr>
          <p:nvPr>
            <p:ph idx="1"/>
          </p:nvPr>
        </p:nvSpPr>
        <p:spPr>
          <a:xfrm>
            <a:off x="457200" y="1600201"/>
            <a:ext cx="8229600" cy="5105400"/>
          </a:xfrm>
        </p:spPr>
        <p:txBody>
          <a:bodyPr>
            <a:noAutofit/>
          </a:bodyPr>
          <a:lstStyle/>
          <a:p>
            <a:pPr marL="118872" indent="0">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eb</a:t>
            </a:r>
            <a:r>
              <a:rPr lang="en-US" sz="1600" b="1" dirty="0" smtClean="0">
                <a:latin typeface="Courier New" pitchFamily="49" charset="0"/>
                <a:cs typeface="Courier New" pitchFamily="49" charset="0"/>
              </a:rPr>
              <a:t> 23         </a:t>
            </a:r>
            <a:r>
              <a:rPr lang="en-US" sz="1600" b="1" dirty="0" err="1" smtClean="0">
                <a:latin typeface="Courier New" pitchFamily="49" charset="0"/>
                <a:cs typeface="Courier New" pitchFamily="49" charset="0"/>
              </a:rPr>
              <a:t>jmp</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80483d9 </a:t>
            </a: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end_sc</a:t>
            </a:r>
            <a:r>
              <a:rPr lang="en-US" sz="1600" b="1" dirty="0" smtClean="0">
                <a:latin typeface="Courier New" pitchFamily="49" charset="0"/>
                <a:cs typeface="Courier New" pitchFamily="49" charset="0"/>
              </a:rPr>
              <a:t>&gt;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get_eip</a:t>
            </a:r>
            <a:r>
              <a:rPr lang="en-US" sz="1600" b="1" dirty="0" smtClean="0">
                <a:latin typeface="Courier New" pitchFamily="49" charset="0"/>
                <a:cs typeface="Courier New" pitchFamily="49" charset="0"/>
              </a:rPr>
              <a:t>&gt;: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5b            pop    </a:t>
            </a:r>
            <a:r>
              <a:rPr lang="en-US" sz="1600" b="1" dirty="0">
                <a:latin typeface="Courier New" pitchFamily="49" charset="0"/>
                <a:cs typeface="Courier New" pitchFamily="49" charset="0"/>
              </a:rPr>
              <a:t>%</a:t>
            </a:r>
            <a:r>
              <a:rPr lang="en-US" sz="1600" b="1" dirty="0" err="1" smtClean="0">
                <a:latin typeface="Courier New" pitchFamily="49" charset="0"/>
                <a:cs typeface="Courier New" pitchFamily="49" charset="0"/>
              </a:rPr>
              <a:t>ebx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ebx</a:t>
            </a:r>
            <a:r>
              <a:rPr lang="en-US" sz="1600" b="1" dirty="0" smtClean="0">
                <a:latin typeface="Courier New" pitchFamily="49" charset="0"/>
                <a:cs typeface="Courier New" pitchFamily="49" charset="0"/>
              </a:rPr>
              <a:t>=writeable </a:t>
            </a:r>
            <a:r>
              <a:rPr lang="en-US" sz="1600" b="1" dirty="0" err="1" smtClean="0">
                <a:latin typeface="Courier New" pitchFamily="49" charset="0"/>
                <a:cs typeface="Courier New" pitchFamily="49" charset="0"/>
              </a:rPr>
              <a:t>mem</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31 </a:t>
            </a:r>
            <a:r>
              <a:rPr lang="en-US" sz="1600" b="1" dirty="0">
                <a:latin typeface="Courier New" pitchFamily="49" charset="0"/>
                <a:cs typeface="Courier New" pitchFamily="49" charset="0"/>
              </a:rPr>
              <a:t>c0         </a:t>
            </a:r>
            <a:r>
              <a:rPr lang="en-US" sz="1600" b="1" dirty="0" err="1" smtClean="0">
                <a:latin typeface="Courier New" pitchFamily="49" charset="0"/>
                <a:cs typeface="Courier New" pitchFamily="49" charset="0"/>
              </a:rPr>
              <a:t>xor</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eax</a:t>
            </a:r>
            <a:r>
              <a:rPr lang="en-US" sz="1600" b="1" dirty="0">
                <a:latin typeface="Courier New" pitchFamily="49" charset="0"/>
                <a:cs typeface="Courier New" pitchFamily="49" charset="0"/>
              </a:rPr>
              <a:t>,%</a:t>
            </a:r>
            <a:r>
              <a:rPr lang="en-US" sz="1600" b="1" dirty="0" err="1" smtClean="0">
                <a:latin typeface="Courier New" pitchFamily="49" charset="0"/>
                <a:cs typeface="Courier New" pitchFamily="49" charset="0"/>
              </a:rPr>
              <a:t>eax</a:t>
            </a:r>
            <a:r>
              <a:rPr lang="en-US" sz="1600" b="1" dirty="0" smtClean="0">
                <a:latin typeface="Courier New" pitchFamily="49" charset="0"/>
                <a:cs typeface="Courier New" pitchFamily="49" charset="0"/>
              </a:rPr>
              <a:t>         #    (filename)</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b0 </a:t>
            </a:r>
            <a:r>
              <a:rPr lang="en-US" sz="1600" b="1" dirty="0">
                <a:latin typeface="Courier New" pitchFamily="49" charset="0"/>
                <a:cs typeface="Courier New" pitchFamily="49" charset="0"/>
              </a:rPr>
              <a:t>0b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$0xb,%</a:t>
            </a:r>
            <a:r>
              <a:rPr lang="en-US" sz="1600" b="1" dirty="0" smtClean="0">
                <a:latin typeface="Courier New" pitchFamily="49" charset="0"/>
                <a:cs typeface="Courier New" pitchFamily="49" charset="0"/>
              </a:rPr>
              <a:t>al          #</a:t>
            </a:r>
            <a:r>
              <a:rPr lang="en-US" sz="1600" b="1" dirty="0" err="1" smtClean="0">
                <a:latin typeface="Courier New" pitchFamily="49" charset="0"/>
                <a:cs typeface="Courier New" pitchFamily="49" charset="0"/>
              </a:rPr>
              <a:t>eax</a:t>
            </a:r>
            <a:r>
              <a:rPr lang="en-US" sz="1600" b="1" dirty="0" smtClean="0">
                <a:latin typeface="Courier New" pitchFamily="49" charset="0"/>
                <a:cs typeface="Courier New" pitchFamily="49" charset="0"/>
              </a:rPr>
              <a:t>=0xb (</a:t>
            </a:r>
            <a:r>
              <a:rPr lang="en-US" sz="1600" b="1" dirty="0" err="1" smtClean="0">
                <a:latin typeface="Courier New" pitchFamily="49" charset="0"/>
                <a:cs typeface="Courier New" pitchFamily="49" charset="0"/>
              </a:rPr>
              <a:t>sys_execve</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89 </a:t>
            </a:r>
            <a:r>
              <a:rPr lang="en-US" sz="1600" b="1" dirty="0">
                <a:latin typeface="Courier New" pitchFamily="49" charset="0"/>
                <a:cs typeface="Courier New" pitchFamily="49" charset="0"/>
              </a:rPr>
              <a:t>d9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ebx</a:t>
            </a:r>
            <a:r>
              <a:rPr lang="en-US" sz="1600" b="1" dirty="0">
                <a:latin typeface="Courier New" pitchFamily="49" charset="0"/>
                <a:cs typeface="Courier New" pitchFamily="49" charset="0"/>
              </a:rPr>
              <a:t>,%</a:t>
            </a:r>
            <a:r>
              <a:rPr lang="en-US" sz="1600" b="1" dirty="0" err="1" smtClean="0">
                <a:latin typeface="Courier New" pitchFamily="49" charset="0"/>
                <a:cs typeface="Courier New" pitchFamily="49" charset="0"/>
              </a:rPr>
              <a:t>ecx</a:t>
            </a: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83 </a:t>
            </a:r>
            <a:r>
              <a:rPr lang="en-US" sz="1600" b="1" dirty="0">
                <a:latin typeface="Courier New" pitchFamily="49" charset="0"/>
                <a:cs typeface="Courier New" pitchFamily="49" charset="0"/>
              </a:rPr>
              <a:t>c1 0c      </a:t>
            </a:r>
            <a:r>
              <a:rPr lang="en-US" sz="1600" b="1" dirty="0" smtClean="0">
                <a:latin typeface="Courier New" pitchFamily="49" charset="0"/>
                <a:cs typeface="Courier New" pitchFamily="49" charset="0"/>
              </a:rPr>
              <a:t>add    </a:t>
            </a:r>
            <a:r>
              <a:rPr lang="en-US" sz="1600" b="1" dirty="0">
                <a:latin typeface="Courier New" pitchFamily="49" charset="0"/>
                <a:cs typeface="Courier New" pitchFamily="49" charset="0"/>
              </a:rPr>
              <a:t>$0xc,%</a:t>
            </a:r>
            <a:r>
              <a:rPr lang="en-US" sz="1600" b="1" dirty="0" smtClean="0">
                <a:latin typeface="Courier New" pitchFamily="49" charset="0"/>
                <a:cs typeface="Courier New" pitchFamily="49" charset="0"/>
              </a:rPr>
              <a:t>ecx         #</a:t>
            </a:r>
            <a:r>
              <a:rPr lang="en-US" sz="1600" b="1" dirty="0" err="1" smtClean="0">
                <a:latin typeface="Courier New" pitchFamily="49" charset="0"/>
                <a:cs typeface="Courier New" pitchFamily="49" charset="0"/>
              </a:rPr>
              <a:t>ecx</a:t>
            </a:r>
            <a:r>
              <a:rPr lang="en-US" sz="1600" b="1" dirty="0" smtClean="0">
                <a:latin typeface="Courier New" pitchFamily="49" charset="0"/>
                <a:cs typeface="Courier New" pitchFamily="49" charset="0"/>
              </a:rPr>
              <a:t>=ebx+12 (</a:t>
            </a:r>
            <a:r>
              <a:rPr lang="en-US" sz="1600" b="1" dirty="0" err="1" smtClean="0">
                <a:latin typeface="Courier New" pitchFamily="49" charset="0"/>
                <a:cs typeface="Courier New" pitchFamily="49" charset="0"/>
              </a:rPr>
              <a:t>argv</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31 </a:t>
            </a:r>
            <a:r>
              <a:rPr lang="en-US" sz="1600" b="1" dirty="0">
                <a:latin typeface="Courier New" pitchFamily="49" charset="0"/>
                <a:cs typeface="Courier New" pitchFamily="49" charset="0"/>
              </a:rPr>
              <a:t>d2         </a:t>
            </a:r>
            <a:r>
              <a:rPr lang="en-US" sz="1600" b="1" dirty="0" err="1" smtClean="0">
                <a:latin typeface="Courier New" pitchFamily="49" charset="0"/>
                <a:cs typeface="Courier New" pitchFamily="49" charset="0"/>
              </a:rPr>
              <a:t>xor</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edx</a:t>
            </a:r>
            <a:r>
              <a:rPr lang="en-US" sz="1600" b="1" dirty="0">
                <a:latin typeface="Courier New" pitchFamily="49" charset="0"/>
                <a:cs typeface="Courier New" pitchFamily="49" charset="0"/>
              </a:rPr>
              <a:t>,%</a:t>
            </a:r>
            <a:r>
              <a:rPr lang="en-US" sz="1600" b="1" dirty="0" err="1" smtClean="0">
                <a:latin typeface="Courier New" pitchFamily="49" charset="0"/>
                <a:cs typeface="Courier New" pitchFamily="49" charset="0"/>
              </a:rPr>
              <a:t>edx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edx</a:t>
            </a:r>
            <a:r>
              <a:rPr lang="en-US" sz="1600" b="1" dirty="0" smtClean="0">
                <a:latin typeface="Courier New" pitchFamily="49" charset="0"/>
                <a:cs typeface="Courier New" pitchFamily="49" charset="0"/>
              </a:rPr>
              <a:t>=NULL (</a:t>
            </a:r>
            <a:r>
              <a:rPr lang="en-US" sz="1600" b="1" dirty="0" err="1" smtClean="0">
                <a:latin typeface="Courier New" pitchFamily="49" charset="0"/>
                <a:cs typeface="Courier New" pitchFamily="49" charset="0"/>
              </a:rPr>
              <a:t>envp</a:t>
            </a:r>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c7 </a:t>
            </a:r>
            <a:r>
              <a:rPr lang="en-US" sz="1600" b="1" dirty="0">
                <a:latin typeface="Courier New" pitchFamily="49" charset="0"/>
                <a:cs typeface="Courier New" pitchFamily="49" charset="0"/>
              </a:rPr>
              <a:t>03 2f </a:t>
            </a:r>
            <a:r>
              <a:rPr lang="en-US" sz="1600" b="1" dirty="0" smtClean="0">
                <a:latin typeface="Courier New" pitchFamily="49" charset="0"/>
                <a:cs typeface="Courier New" pitchFamily="49" charset="0"/>
              </a:rPr>
              <a:t>62   </a:t>
            </a:r>
            <a:r>
              <a:rPr lang="en-US" sz="1600" b="1" dirty="0" err="1" smtClean="0">
                <a:latin typeface="Courier New" pitchFamily="49" charset="0"/>
                <a:cs typeface="Courier New" pitchFamily="49" charset="0"/>
              </a:rPr>
              <a:t>movl</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$0x6e69622f,(%</a:t>
            </a:r>
            <a:r>
              <a:rPr lang="en-US" sz="1600" b="1" dirty="0" err="1">
                <a:latin typeface="Courier New" pitchFamily="49" charset="0"/>
                <a:cs typeface="Courier New" pitchFamily="49" charset="0"/>
              </a:rPr>
              <a:t>ebx</a:t>
            </a:r>
            <a:r>
              <a:rPr lang="en-US" sz="1600" b="1" dirty="0" smtClean="0">
                <a:latin typeface="Courier New" pitchFamily="49" charset="0"/>
                <a:cs typeface="Courier New" pitchFamily="49" charset="0"/>
              </a:rPr>
              <a:t>)#”/bin”</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69 </a:t>
            </a:r>
            <a:r>
              <a:rPr lang="en-US" sz="1600" b="1" dirty="0">
                <a:latin typeface="Courier New" pitchFamily="49" charset="0"/>
                <a:cs typeface="Courier New" pitchFamily="49" charset="0"/>
              </a:rPr>
              <a:t>6e</a:t>
            </a:r>
            <a:endParaRPr lang="en-US" sz="1600" b="1" dirty="0" smtClean="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c7 </a:t>
            </a:r>
            <a:r>
              <a:rPr lang="en-US" sz="1600" b="1" dirty="0">
                <a:latin typeface="Courier New" pitchFamily="49" charset="0"/>
                <a:cs typeface="Courier New" pitchFamily="49" charset="0"/>
              </a:rPr>
              <a:t>43 04 2f </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movl</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$0xff68732f,0x4(%</a:t>
            </a:r>
            <a:r>
              <a:rPr lang="en-US" sz="1600" b="1" dirty="0" err="1">
                <a:latin typeface="Courier New" pitchFamily="49" charset="0"/>
                <a:cs typeface="Courier New" pitchFamily="49" charset="0"/>
              </a:rPr>
              <a:t>ebx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sh</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xff</a:t>
            </a:r>
            <a:r>
              <a:rPr lang="en-US" sz="1600" b="1" dirty="0" smtClean="0">
                <a:latin typeface="Courier New" pitchFamily="49" charset="0"/>
                <a:cs typeface="Courier New" pitchFamily="49" charset="0"/>
              </a:rPr>
              <a:t>”</a:t>
            </a:r>
          </a:p>
          <a:p>
            <a:pPr marL="118872" indent="0">
              <a:buNone/>
            </a:pPr>
            <a:r>
              <a:rPr lang="en-US" sz="1600" b="1" dirty="0" smtClean="0">
                <a:latin typeface="Courier New" pitchFamily="49" charset="0"/>
                <a:cs typeface="Courier New" pitchFamily="49" charset="0"/>
              </a:rPr>
              <a:t>  73 </a:t>
            </a:r>
            <a:r>
              <a:rPr lang="en-US" sz="1600" b="1" dirty="0">
                <a:latin typeface="Courier New" pitchFamily="49" charset="0"/>
                <a:cs typeface="Courier New" pitchFamily="49" charset="0"/>
              </a:rPr>
              <a:t>68 </a:t>
            </a:r>
            <a:r>
              <a:rPr lang="en-US" sz="1600" b="1" dirty="0" err="1">
                <a:latin typeface="Courier New" pitchFamily="49" charset="0"/>
                <a:cs typeface="Courier New" pitchFamily="49" charset="0"/>
              </a:rPr>
              <a:t>ff</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88 </a:t>
            </a:r>
            <a:r>
              <a:rPr lang="en-US" sz="1600" b="1" dirty="0">
                <a:latin typeface="Courier New" pitchFamily="49" charset="0"/>
                <a:cs typeface="Courier New" pitchFamily="49" charset="0"/>
              </a:rPr>
              <a:t>53 07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%dl,0x7(%</a:t>
            </a:r>
            <a:r>
              <a:rPr lang="en-US" sz="1600" b="1" dirty="0" err="1">
                <a:latin typeface="Courier New" pitchFamily="49" charset="0"/>
                <a:cs typeface="Courier New" pitchFamily="49" charset="0"/>
              </a:rPr>
              <a:t>ebx</a:t>
            </a:r>
            <a:r>
              <a:rPr lang="en-US" sz="1600" b="1" dirty="0" smtClean="0">
                <a:latin typeface="Courier New" pitchFamily="49" charset="0"/>
                <a:cs typeface="Courier New" pitchFamily="49" charset="0"/>
              </a:rPr>
              <a:t>)     #null-terminate /bin/</a:t>
            </a:r>
            <a:r>
              <a:rPr lang="en-US" sz="1600" b="1" dirty="0" err="1" smtClean="0">
                <a:latin typeface="Courier New" pitchFamily="49" charset="0"/>
                <a:cs typeface="Courier New" pitchFamily="49" charset="0"/>
              </a:rPr>
              <a:t>sh</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89 </a:t>
            </a:r>
            <a:r>
              <a:rPr lang="en-US" sz="1600" b="1" dirty="0">
                <a:latin typeface="Courier New" pitchFamily="49" charset="0"/>
                <a:cs typeface="Courier New" pitchFamily="49" charset="0"/>
              </a:rPr>
              <a:t>19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ebx</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ecx</a:t>
            </a: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89 </a:t>
            </a:r>
            <a:r>
              <a:rPr lang="en-US" sz="1600" b="1" dirty="0">
                <a:latin typeface="Courier New" pitchFamily="49" charset="0"/>
                <a:cs typeface="Courier New" pitchFamily="49" charset="0"/>
              </a:rPr>
              <a:t>51 04      </a:t>
            </a:r>
            <a:r>
              <a:rPr lang="en-US" sz="1600" b="1" dirty="0" err="1" smtClean="0">
                <a:latin typeface="Courier New" pitchFamily="49" charset="0"/>
                <a:cs typeface="Courier New" pitchFamily="49" charset="0"/>
              </a:rPr>
              <a:t>mov</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%edx,0x4(%</a:t>
            </a:r>
            <a:r>
              <a:rPr lang="en-US" sz="1600" b="1" dirty="0" err="1">
                <a:latin typeface="Courier New" pitchFamily="49" charset="0"/>
                <a:cs typeface="Courier New" pitchFamily="49" charset="0"/>
              </a:rPr>
              <a:t>ecx</a:t>
            </a:r>
            <a:r>
              <a:rPr lang="en-US" sz="1600" b="1" dirty="0">
                <a:latin typeface="Courier New" pitchFamily="49" charset="0"/>
                <a:cs typeface="Courier New" pitchFamily="49" charset="0"/>
              </a:rPr>
              <a:t>)</a:t>
            </a:r>
          </a:p>
          <a:p>
            <a:pPr marL="118872" indent="0">
              <a:buNone/>
            </a:pPr>
            <a:r>
              <a:rPr lang="en-US" sz="1600" b="1" dirty="0" smtClean="0">
                <a:latin typeface="Courier New" pitchFamily="49" charset="0"/>
                <a:cs typeface="Courier New" pitchFamily="49" charset="0"/>
              </a:rPr>
              <a:t>  cd </a:t>
            </a:r>
            <a:r>
              <a:rPr lang="en-US" sz="1600" b="1" dirty="0">
                <a:latin typeface="Courier New" pitchFamily="49" charset="0"/>
                <a:cs typeface="Courier New" pitchFamily="49" charset="0"/>
              </a:rPr>
              <a:t>80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a:t>
            </a:r>
            <a:r>
              <a:rPr lang="en-US" sz="1600" b="1" dirty="0" smtClean="0">
                <a:latin typeface="Courier New" pitchFamily="49" charset="0"/>
                <a:cs typeface="Courier New" pitchFamily="49" charset="0"/>
              </a:rPr>
              <a:t>0x80</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end_sc</a:t>
            </a:r>
            <a:r>
              <a:rPr lang="en-US" sz="1600" b="1" dirty="0" smtClean="0">
                <a:latin typeface="Courier New" pitchFamily="49" charset="0"/>
                <a:cs typeface="Courier New" pitchFamily="49" charset="0"/>
              </a:rPr>
              <a:t>&gt;:</a:t>
            </a:r>
            <a:endParaRPr lang="en-US" sz="1600" b="1" dirty="0">
              <a:latin typeface="Courier New" pitchFamily="49" charset="0"/>
              <a:cs typeface="Courier New" pitchFamily="49" charset="0"/>
            </a:endParaRPr>
          </a:p>
          <a:p>
            <a:pPr marL="118872" indent="0">
              <a:buNone/>
            </a:pPr>
            <a:r>
              <a:rPr lang="en-US" sz="1600" b="1" dirty="0" smtClean="0">
                <a:latin typeface="Courier New" pitchFamily="49" charset="0"/>
                <a:cs typeface="Courier New" pitchFamily="49" charset="0"/>
              </a:rPr>
              <a:t>  e8 </a:t>
            </a:r>
            <a:r>
              <a:rPr lang="en-US" sz="1600" b="1" dirty="0">
                <a:latin typeface="Courier New" pitchFamily="49" charset="0"/>
                <a:cs typeface="Courier New" pitchFamily="49" charset="0"/>
              </a:rPr>
              <a:t>d8 </a:t>
            </a:r>
            <a:r>
              <a:rPr lang="en-US" sz="1600" b="1" dirty="0" err="1">
                <a:latin typeface="Courier New" pitchFamily="49" charset="0"/>
                <a:cs typeface="Courier New" pitchFamily="49" charset="0"/>
              </a:rPr>
              <a:t>ff</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ff</a:t>
            </a:r>
            <a:r>
              <a:rPr lang="en-US" sz="1600" b="1" dirty="0">
                <a:latin typeface="Courier New" pitchFamily="49" charset="0"/>
                <a:cs typeface="Courier New" pitchFamily="49" charset="0"/>
              </a:rPr>
              <a:t> </a:t>
            </a:r>
            <a:r>
              <a:rPr lang="en-US" sz="1600" b="1" dirty="0" smtClean="0">
                <a:latin typeface="Courier New" pitchFamily="49" charset="0"/>
                <a:cs typeface="Courier New" pitchFamily="49" charset="0"/>
              </a:rPr>
              <a:t>  call   </a:t>
            </a:r>
            <a:r>
              <a:rPr lang="en-US" sz="1600" b="1" dirty="0">
                <a:latin typeface="Courier New" pitchFamily="49" charset="0"/>
                <a:cs typeface="Courier New" pitchFamily="49" charset="0"/>
              </a:rPr>
              <a:t>80483b6 </a:t>
            </a: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get_eip</a:t>
            </a:r>
            <a:r>
              <a:rPr lang="en-US" sz="1600" b="1" dirty="0" smtClean="0">
                <a:latin typeface="Courier New" pitchFamily="49" charset="0"/>
                <a:cs typeface="Courier New" pitchFamily="49" charset="0"/>
              </a:rPr>
              <a:t>&gt;</a:t>
            </a:r>
          </a:p>
          <a:p>
            <a:pPr marL="118872" indent="0">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ff</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34640873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gdb</a:t>
            </a:r>
            <a:r>
              <a:rPr lang="en-US" dirty="0" smtClean="0"/>
              <a:t> overflow example</a:t>
            </a:r>
            <a:endParaRPr lang="en-US" dirty="0"/>
          </a:p>
        </p:txBody>
      </p:sp>
      <p:sp>
        <p:nvSpPr>
          <p:cNvPr id="3" name="Content Placeholder 2"/>
          <p:cNvSpPr>
            <a:spLocks noGrp="1"/>
          </p:cNvSpPr>
          <p:nvPr>
            <p:ph idx="1"/>
          </p:nvPr>
        </p:nvSpPr>
        <p:spPr>
          <a:xfrm>
            <a:off x="0" y="1775191"/>
            <a:ext cx="9144000" cy="4625609"/>
          </a:xfrm>
        </p:spPr>
        <p:txBody>
          <a:bodyPr>
            <a:normAutofit fontScale="62500" lnSpcReduction="20000"/>
          </a:bodyPr>
          <a:lstStyle/>
          <a:p>
            <a:pPr marL="118872"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gdb</a:t>
            </a:r>
            <a:r>
              <a:rPr lang="en-US" b="1" dirty="0">
                <a:latin typeface="Courier New" pitchFamily="49" charset="0"/>
                <a:cs typeface="Courier New" pitchFamily="49" charset="0"/>
              </a:rPr>
              <a:t>) p/x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$2 = </a:t>
            </a:r>
            <a:r>
              <a:rPr lang="en-US" b="1" dirty="0" smtClean="0">
                <a:latin typeface="Courier New" pitchFamily="49" charset="0"/>
                <a:cs typeface="Courier New" pitchFamily="49" charset="0"/>
              </a:rPr>
              <a:t>0xffffd2c8</a:t>
            </a:r>
          </a:p>
          <a:p>
            <a:pPr marL="118872" indent="0">
              <a:buNone/>
            </a:pP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gdb</a:t>
            </a:r>
            <a:r>
              <a:rPr lang="en-US" b="1" dirty="0">
                <a:latin typeface="Courier New" pitchFamily="49" charset="0"/>
                <a:cs typeface="Courier New" pitchFamily="49" charset="0"/>
              </a:rPr>
              <a:t>) x /40xw $</a:t>
            </a:r>
            <a:r>
              <a:rPr lang="en-US" b="1" dirty="0" err="1">
                <a:latin typeface="Courier New" pitchFamily="49" charset="0"/>
                <a:cs typeface="Courier New" pitchFamily="49" charset="0"/>
              </a:rPr>
              <a:t>esp</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0xffffd2a0: 0xffffd2b0  0xffffd2e0  0x00000000  </a:t>
            </a:r>
            <a:r>
              <a:rPr lang="en-US" b="1" dirty="0" err="1">
                <a:latin typeface="Courier New" pitchFamily="49" charset="0"/>
                <a:cs typeface="Courier New" pitchFamily="49" charset="0"/>
              </a:rPr>
              <a:t>0x00000000</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0xffffd2b0</a:t>
            </a:r>
            <a:r>
              <a:rPr lang="en-US" b="1" dirty="0">
                <a:latin typeface="Courier New" pitchFamily="49" charset="0"/>
                <a:cs typeface="Courier New" pitchFamily="49" charset="0"/>
              </a:rPr>
              <a:t>: 0xffffd3e8  0xf7ff40a0  0x00000001  </a:t>
            </a:r>
            <a:r>
              <a:rPr lang="en-US" b="1" dirty="0" smtClean="0">
                <a:latin typeface="Courier New" pitchFamily="49" charset="0"/>
                <a:cs typeface="Courier New" pitchFamily="49" charset="0"/>
              </a:rPr>
              <a:t>0xf7f724a0</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0xffffd2c0: 0xf7f725c6  0xf7f7265d  0xffffd3e8  0x0804844a  </a:t>
            </a:r>
            <a:r>
              <a:rPr lang="en-US" b="1" dirty="0" smtClean="0">
                <a:latin typeface="Courier New" pitchFamily="49" charset="0"/>
                <a:cs typeface="Courier New" pitchFamily="49" charset="0"/>
              </a:rPr>
              <a:t>0xffffd2d0</a:t>
            </a:r>
            <a:r>
              <a:rPr lang="en-US" b="1" dirty="0">
                <a:latin typeface="Courier New" pitchFamily="49" charset="0"/>
                <a:cs typeface="Courier New" pitchFamily="49" charset="0"/>
              </a:rPr>
              <a:t>: 0xffffd2e0  0x00000041  0x000000ff  </a:t>
            </a:r>
            <a:r>
              <a:rPr lang="en-US" b="1" dirty="0" smtClean="0">
                <a:latin typeface="Courier New" pitchFamily="49" charset="0"/>
                <a:cs typeface="Courier New" pitchFamily="49" charset="0"/>
              </a:rPr>
              <a:t>0x00000000</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0xffffd2e0: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0xffffd2f0: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0xffffd300: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0xffffd310: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0xffffd320: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0xffffd330: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endParaRPr lang="en-US" b="1" dirty="0">
              <a:latin typeface="Courier New" pitchFamily="49" charset="0"/>
              <a:cs typeface="Courier New" pitchFamily="49" charset="0"/>
            </a:endParaRPr>
          </a:p>
        </p:txBody>
      </p:sp>
      <p:sp>
        <p:nvSpPr>
          <p:cNvPr id="4" name="Oval 3"/>
          <p:cNvSpPr/>
          <p:nvPr/>
        </p:nvSpPr>
        <p:spPr>
          <a:xfrm>
            <a:off x="7315200" y="3276600"/>
            <a:ext cx="1905000" cy="285750"/>
          </a:xfrm>
          <a:prstGeom prst="ellipse">
            <a:avLst/>
          </a:prstGeom>
          <a:noFill/>
          <a:ln w="12700" cmpd="sng">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959193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775191"/>
            <a:ext cx="9144000" cy="4625609"/>
          </a:xfrm>
        </p:spPr>
        <p:txBody>
          <a:bodyPr>
            <a:normAutofit fontScale="62500" lnSpcReduction="20000"/>
          </a:bodyPr>
          <a:lstStyle/>
          <a:p>
            <a:pPr marL="118872"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gdb</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ni</a:t>
            </a:r>
            <a:endParaRPr lang="en-US" b="1" dirty="0" smtClean="0">
              <a:latin typeface="Courier New" pitchFamily="49" charset="0"/>
              <a:cs typeface="Courier New" pitchFamily="49" charset="0"/>
            </a:endParaRPr>
          </a:p>
          <a:p>
            <a:pPr marL="118872" indent="0">
              <a:buNone/>
            </a:pPr>
            <a:endParaRPr lang="en-US" b="1" dirty="0">
              <a:latin typeface="Courier New" pitchFamily="49" charset="0"/>
              <a:cs typeface="Courier New" pitchFamily="49" charset="0"/>
            </a:endParaRPr>
          </a:p>
          <a:p>
            <a:pPr marL="118872" indent="0">
              <a:buNone/>
            </a:pP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gdb</a:t>
            </a:r>
            <a:r>
              <a:rPr lang="en-US" b="1" dirty="0">
                <a:latin typeface="Courier New" pitchFamily="49" charset="0"/>
                <a:cs typeface="Courier New" pitchFamily="49" charset="0"/>
              </a:rPr>
              <a:t>) x /40xw $</a:t>
            </a:r>
            <a:r>
              <a:rPr lang="en-US" b="1" dirty="0" err="1">
                <a:latin typeface="Courier New" pitchFamily="49" charset="0"/>
                <a:cs typeface="Courier New" pitchFamily="49" charset="0"/>
              </a:rPr>
              <a:t>esp</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0xffffd2a0: 0xffffd2b0  0xffffd2e0  0x00000000  </a:t>
            </a:r>
            <a:r>
              <a:rPr lang="en-US" b="1" dirty="0" err="1">
                <a:latin typeface="Courier New" pitchFamily="49" charset="0"/>
                <a:cs typeface="Courier New" pitchFamily="49" charset="0"/>
              </a:rPr>
              <a:t>0x00000000</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0xffffd2b0: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0xffffd2c0: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0xffffd2d0: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0xffffd2e0: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0xffffd2f0: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0xffffd300: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0xffffd310: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0xffffd320: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0xffffd330: 0x41414141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0x41414141</a:t>
            </a:r>
            <a:endParaRPr lang="en-US" b="1" dirty="0">
              <a:latin typeface="Courier New" pitchFamily="49" charset="0"/>
              <a:cs typeface="Courier New" pitchFamily="49" charset="0"/>
            </a:endParaRPr>
          </a:p>
          <a:p>
            <a:pPr marL="118872" indent="0">
              <a:buNone/>
            </a:pPr>
            <a:endParaRPr lang="en-US" b="1" dirty="0">
              <a:latin typeface="Courier New" pitchFamily="49" charset="0"/>
              <a:cs typeface="Courier New" pitchFamily="49" charset="0"/>
            </a:endParaRPr>
          </a:p>
        </p:txBody>
      </p:sp>
      <p:sp>
        <p:nvSpPr>
          <p:cNvPr id="4" name="Oval 3"/>
          <p:cNvSpPr/>
          <p:nvPr/>
        </p:nvSpPr>
        <p:spPr>
          <a:xfrm>
            <a:off x="7315200" y="3276600"/>
            <a:ext cx="1905000" cy="285750"/>
          </a:xfrm>
          <a:prstGeom prst="ellipse">
            <a:avLst/>
          </a:prstGeom>
          <a:noFill/>
          <a:ln w="12700" cmpd="sng">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29979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Shellcode</a:t>
            </a:r>
            <a:endParaRPr lang="en-US" dirty="0"/>
          </a:p>
        </p:txBody>
      </p:sp>
      <p:sp>
        <p:nvSpPr>
          <p:cNvPr id="3" name="Content Placeholder 2"/>
          <p:cNvSpPr>
            <a:spLocks noGrp="1"/>
          </p:cNvSpPr>
          <p:nvPr>
            <p:ph idx="1"/>
          </p:nvPr>
        </p:nvSpPr>
        <p:spPr/>
        <p:txBody>
          <a:bodyPr/>
          <a:lstStyle/>
          <a:p>
            <a:r>
              <a:rPr lang="en-US" dirty="0" smtClean="0"/>
              <a:t>So you found a </a:t>
            </a:r>
            <a:r>
              <a:rPr lang="en-US" dirty="0" err="1" smtClean="0"/>
              <a:t>vuln</a:t>
            </a:r>
            <a:r>
              <a:rPr lang="en-US" dirty="0" smtClean="0"/>
              <a:t> (</a:t>
            </a:r>
            <a:r>
              <a:rPr lang="en-US" dirty="0" err="1" smtClean="0"/>
              <a:t>gratz</a:t>
            </a:r>
            <a:r>
              <a:rPr lang="en-US" dirty="0" smtClean="0"/>
              <a:t>)…</a:t>
            </a:r>
          </a:p>
          <a:p>
            <a:r>
              <a:rPr lang="en-US" dirty="0" smtClean="0"/>
              <a:t>How to exploit?</a:t>
            </a:r>
          </a:p>
        </p:txBody>
      </p:sp>
    </p:spTree>
    <p:extLst>
      <p:ext uri="{BB962C8B-B14F-4D97-AF65-F5344CB8AC3E}">
        <p14:creationId xmlns:p14="http://schemas.microsoft.com/office/powerpoint/2010/main" val="2033799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(x86_64)</a:t>
            </a:r>
            <a:endParaRPr lang="en-US" dirty="0"/>
          </a:p>
        </p:txBody>
      </p:sp>
      <p:sp>
        <p:nvSpPr>
          <p:cNvPr id="3" name="Content Placeholder 2"/>
          <p:cNvSpPr>
            <a:spLocks noGrp="1"/>
          </p:cNvSpPr>
          <p:nvPr>
            <p:ph idx="1"/>
          </p:nvPr>
        </p:nvSpPr>
        <p:spPr/>
        <p:txBody>
          <a:bodyPr>
            <a:normAutofit fontScale="70000" lnSpcReduction="20000"/>
          </a:bodyPr>
          <a:lstStyle/>
          <a:p>
            <a:pPr marL="118872" indent="0">
              <a:buNone/>
            </a:pPr>
            <a:r>
              <a:rPr lang="en-US" b="1" dirty="0">
                <a:latin typeface="Courier New" pitchFamily="49" charset="0"/>
                <a:cs typeface="Courier New" pitchFamily="49" charset="0"/>
              </a:rPr>
              <a:t>main:</a:t>
            </a:r>
          </a:p>
          <a:p>
            <a:pPr marL="118872" indent="0">
              <a:buNone/>
            </a:pPr>
            <a:r>
              <a:rPr lang="en-US" b="1" dirty="0">
                <a:latin typeface="Courier New" pitchFamily="49" charset="0"/>
                <a:cs typeface="Courier New" pitchFamily="49" charset="0"/>
              </a:rPr>
              <a:t>.LFB1:</a:t>
            </a:r>
          </a:p>
          <a:p>
            <a:pPr marL="118872"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cfi_startproc</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pushq</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rbp</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cfi_def_cfa_offset</a:t>
            </a:r>
            <a:r>
              <a:rPr lang="en-US" b="1" dirty="0">
                <a:latin typeface="Courier New" pitchFamily="49" charset="0"/>
                <a:cs typeface="Courier New" pitchFamily="49" charset="0"/>
              </a:rPr>
              <a:t> 16</a:t>
            </a:r>
          </a:p>
          <a:p>
            <a:pPr marL="118872"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movq</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rsp</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rbp</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cfi_offset</a:t>
            </a:r>
            <a:r>
              <a:rPr lang="en-US" b="1" dirty="0">
                <a:latin typeface="Courier New" pitchFamily="49" charset="0"/>
                <a:cs typeface="Courier New" pitchFamily="49" charset="0"/>
              </a:rPr>
              <a:t> 6, -16</a:t>
            </a:r>
          </a:p>
          <a:p>
            <a:pPr marL="118872"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cfi_def_cfa_register</a:t>
            </a:r>
            <a:r>
              <a:rPr lang="en-US" b="1" dirty="0">
                <a:latin typeface="Courier New" pitchFamily="49" charset="0"/>
                <a:cs typeface="Courier New" pitchFamily="49" charset="0"/>
              </a:rPr>
              <a:t> 6</a:t>
            </a:r>
          </a:p>
          <a:p>
            <a:pPr marL="118872"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movl</a:t>
            </a:r>
            <a:r>
              <a:rPr lang="en-US" b="1" dirty="0">
                <a:latin typeface="Courier New" pitchFamily="49" charset="0"/>
                <a:cs typeface="Courier New" pitchFamily="49" charset="0"/>
              </a:rPr>
              <a:t>    $6, %</a:t>
            </a:r>
            <a:r>
              <a:rPr lang="en-US" b="1" dirty="0" err="1">
                <a:latin typeface="Courier New" pitchFamily="49" charset="0"/>
                <a:cs typeface="Courier New" pitchFamily="49" charset="0"/>
              </a:rPr>
              <a:t>esi</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movl</a:t>
            </a:r>
            <a:r>
              <a:rPr lang="en-US" b="1" dirty="0">
                <a:latin typeface="Courier New" pitchFamily="49" charset="0"/>
                <a:cs typeface="Courier New" pitchFamily="49" charset="0"/>
              </a:rPr>
              <a:t>    $3, %</a:t>
            </a:r>
            <a:r>
              <a:rPr lang="en-US" b="1" dirty="0" err="1">
                <a:latin typeface="Courier New" pitchFamily="49" charset="0"/>
                <a:cs typeface="Courier New" pitchFamily="49" charset="0"/>
              </a:rPr>
              <a:t>edi</a:t>
            </a:r>
            <a:endParaRPr lang="en-US" b="1" dirty="0">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call    function</a:t>
            </a:r>
          </a:p>
          <a:p>
            <a:pPr marL="118872" indent="0">
              <a:buNone/>
            </a:pPr>
            <a:r>
              <a:rPr lang="en-US" b="1" dirty="0">
                <a:latin typeface="Courier New" pitchFamily="49" charset="0"/>
                <a:cs typeface="Courier New" pitchFamily="49" charset="0"/>
              </a:rPr>
              <a:t>    leave</a:t>
            </a:r>
          </a:p>
          <a:p>
            <a:pPr marL="118872" indent="0">
              <a:buNone/>
            </a:pPr>
            <a:r>
              <a:rPr lang="en-US" b="1" dirty="0">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165611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shell look like?</a:t>
            </a:r>
            <a:endParaRPr lang="en-US" dirty="0"/>
          </a:p>
        </p:txBody>
      </p:sp>
      <p:sp>
        <p:nvSpPr>
          <p:cNvPr id="3" name="Content Placeholder 2"/>
          <p:cNvSpPr>
            <a:spLocks noGrp="1"/>
          </p:cNvSpPr>
          <p:nvPr>
            <p:ph idx="1"/>
          </p:nvPr>
        </p:nvSpPr>
        <p:spPr/>
        <p:txBody>
          <a:bodyPr>
            <a:normAutofit lnSpcReduction="10000"/>
          </a:bodyPr>
          <a:lstStyle/>
          <a:p>
            <a:pPr marL="118872" indent="0">
              <a:buNone/>
            </a:pPr>
            <a:r>
              <a:rPr lang="en-US" sz="2800" b="1" dirty="0" smtClean="0">
                <a:latin typeface="Courier New" pitchFamily="49" charset="0"/>
                <a:cs typeface="Courier New" pitchFamily="49" charset="0"/>
              </a:rPr>
              <a:t>#include &lt;</a:t>
            </a:r>
            <a:r>
              <a:rPr lang="en-US" sz="2800" b="1" dirty="0" err="1" smtClean="0">
                <a:latin typeface="Courier New" pitchFamily="49" charset="0"/>
                <a:cs typeface="Courier New" pitchFamily="49" charset="0"/>
              </a:rPr>
              <a:t>stdio.h</a:t>
            </a:r>
            <a:r>
              <a:rPr lang="en-US" sz="2800" b="1" dirty="0" smtClean="0">
                <a:latin typeface="Courier New" pitchFamily="49" charset="0"/>
                <a:cs typeface="Courier New" pitchFamily="49" charset="0"/>
              </a:rPr>
              <a:t>&gt;</a:t>
            </a:r>
          </a:p>
          <a:p>
            <a:pPr marL="118872" indent="0">
              <a:buNone/>
            </a:pPr>
            <a:endParaRPr lang="en-US" sz="2800" b="1" dirty="0" smtClean="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void </a:t>
            </a:r>
            <a:r>
              <a:rPr lang="en-US" sz="2800" b="1" dirty="0">
                <a:latin typeface="Courier New" pitchFamily="49" charset="0"/>
                <a:cs typeface="Courier New" pitchFamily="49" charset="0"/>
              </a:rPr>
              <a:t>main() {</a:t>
            </a:r>
          </a:p>
          <a:p>
            <a:pPr marL="118872" indent="0">
              <a:buNone/>
            </a:pPr>
            <a:r>
              <a:rPr lang="en-US" sz="2800" b="1" dirty="0">
                <a:latin typeface="Courier New" pitchFamily="49" charset="0"/>
                <a:cs typeface="Courier New" pitchFamily="49" charset="0"/>
              </a:rPr>
              <a:t>   char </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[2];</a:t>
            </a:r>
          </a:p>
          <a:p>
            <a:pPr marL="118872" indent="0">
              <a:buNone/>
            </a:pP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[0</a:t>
            </a:r>
            <a:r>
              <a:rPr lang="en-US" sz="2800" b="1" dirty="0">
                <a:latin typeface="Courier New" pitchFamily="49" charset="0"/>
                <a:cs typeface="Courier New" pitchFamily="49" charset="0"/>
              </a:rPr>
              <a:t>] = "/bin/</a:t>
            </a:r>
            <a:r>
              <a:rPr lang="en-US" sz="2800" b="1" dirty="0" err="1">
                <a:latin typeface="Courier New" pitchFamily="49" charset="0"/>
                <a:cs typeface="Courier New" pitchFamily="49" charset="0"/>
              </a:rPr>
              <a:t>sh</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[1</a:t>
            </a:r>
            <a:r>
              <a:rPr lang="en-US" sz="2800" b="1" dirty="0">
                <a:latin typeface="Courier New" pitchFamily="49" charset="0"/>
                <a:cs typeface="Courier New" pitchFamily="49" charset="0"/>
              </a:rPr>
              <a:t>] = NULL;</a:t>
            </a:r>
          </a:p>
          <a:p>
            <a:pPr marL="118872" indent="0">
              <a:buNone/>
            </a:pP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execve</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[0</a:t>
            </a:r>
            <a:r>
              <a:rPr lang="en-US" sz="2800" b="1" dirty="0">
                <a:latin typeface="Courier New" pitchFamily="49" charset="0"/>
                <a:cs typeface="Courier New" pitchFamily="49" charset="0"/>
              </a:rPr>
              <a:t>], </a:t>
            </a:r>
            <a:r>
              <a:rPr lang="en-US" sz="2800" b="1" dirty="0" err="1" smtClean="0">
                <a:latin typeface="Courier New" pitchFamily="49" charset="0"/>
                <a:cs typeface="Courier New" pitchFamily="49" charset="0"/>
              </a:rPr>
              <a:t>argv</a:t>
            </a:r>
            <a:r>
              <a:rPr lang="en-US" sz="2800" b="1" dirty="0" smtClean="0">
                <a:latin typeface="Courier New" pitchFamily="49" charset="0"/>
                <a:cs typeface="Courier New" pitchFamily="49" charset="0"/>
              </a:rPr>
              <a:t>, </a:t>
            </a:r>
            <a:r>
              <a:rPr lang="en-US" sz="2800" b="1" dirty="0">
                <a:latin typeface="Courier New" pitchFamily="49" charset="0"/>
                <a:cs typeface="Courier New" pitchFamily="49" charset="0"/>
              </a:rPr>
              <a:t>NULL);</a:t>
            </a:r>
          </a:p>
          <a:p>
            <a:pPr marL="118872" indent="0">
              <a:buNone/>
            </a:pPr>
            <a:r>
              <a:rPr lang="en-US" sz="2800" b="1" dirty="0">
                <a:latin typeface="Courier New" pitchFamily="49" charset="0"/>
                <a:cs typeface="Courier New" pitchFamily="49" charset="0"/>
              </a:rPr>
              <a:t>}</a:t>
            </a:r>
          </a:p>
        </p:txBody>
      </p:sp>
    </p:spTree>
    <p:extLst>
      <p:ext uri="{BB962C8B-B14F-4D97-AF65-F5344CB8AC3E}">
        <p14:creationId xmlns:p14="http://schemas.microsoft.com/office/powerpoint/2010/main" val="3885256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 shell</a:t>
            </a:r>
            <a:endParaRPr lang="en-US" dirty="0"/>
          </a:p>
        </p:txBody>
      </p:sp>
      <p:sp>
        <p:nvSpPr>
          <p:cNvPr id="3" name="Content Placeholder 2"/>
          <p:cNvSpPr>
            <a:spLocks noGrp="1"/>
          </p:cNvSpPr>
          <p:nvPr>
            <p:ph idx="1"/>
          </p:nvPr>
        </p:nvSpPr>
        <p:spPr>
          <a:xfrm>
            <a:off x="152400" y="1600200"/>
            <a:ext cx="8991600" cy="4876800"/>
          </a:xfrm>
        </p:spPr>
        <p:txBody>
          <a:bodyPr>
            <a:normAutofit fontScale="70000" lnSpcReduction="20000"/>
          </a:bodyPr>
          <a:lstStyle/>
          <a:p>
            <a:pPr marL="118872" indent="0">
              <a:buNone/>
            </a:pPr>
            <a:r>
              <a:rPr lang="en-US" sz="2800" b="1" dirty="0">
                <a:latin typeface="Courier New" pitchFamily="49" charset="0"/>
                <a:cs typeface="Courier New" pitchFamily="49" charset="0"/>
              </a:rPr>
              <a:t>main:</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pushl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ebp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ebp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andl</a:t>
            </a:r>
            <a:r>
              <a:rPr lang="en-US" sz="2800" b="1" dirty="0">
                <a:latin typeface="Courier New" pitchFamily="49" charset="0"/>
                <a:cs typeface="Courier New" pitchFamily="49" charset="0"/>
              </a:rPr>
              <a:t>    $-16, %</a:t>
            </a:r>
            <a:r>
              <a:rPr lang="en-US" sz="2800" b="1" dirty="0" err="1">
                <a:latin typeface="Courier New" pitchFamily="49" charset="0"/>
                <a:cs typeface="Courier New" pitchFamily="49" charset="0"/>
              </a:rPr>
              <a:t>esp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subl</a:t>
            </a:r>
            <a:r>
              <a:rPr lang="en-US" sz="2800" b="1" dirty="0">
                <a:latin typeface="Courier New" pitchFamily="49" charset="0"/>
                <a:cs typeface="Courier New" pitchFamily="49" charset="0"/>
              </a:rPr>
              <a:t>    $32, %</a:t>
            </a:r>
            <a:r>
              <a:rPr lang="en-US" sz="2800" b="1" dirty="0" err="1">
                <a:latin typeface="Courier New" pitchFamily="49" charset="0"/>
                <a:cs typeface="Courier New" pitchFamily="49" charset="0"/>
              </a:rPr>
              <a:t>esp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$.LC0,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$0, 28(%</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eax</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$0, 8(%</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leal</a:t>
            </a:r>
            <a:r>
              <a:rPr lang="en-US" sz="2800" b="1" dirty="0">
                <a:latin typeface="Courier New" pitchFamily="49" charset="0"/>
                <a:cs typeface="Courier New" pitchFamily="49" charset="0"/>
              </a:rPr>
              <a:t>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edx</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edx</a:t>
            </a:r>
            <a:r>
              <a:rPr lang="en-US" sz="2800" b="1" dirty="0">
                <a:latin typeface="Courier New" pitchFamily="49" charset="0"/>
                <a:cs typeface="Courier New" pitchFamily="49" charset="0"/>
              </a:rPr>
              <a:t>, 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eax</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call    </a:t>
            </a:r>
            <a:r>
              <a:rPr lang="en-US" sz="2800" b="1" dirty="0" err="1">
                <a:latin typeface="Courier New" pitchFamily="49" charset="0"/>
                <a:cs typeface="Courier New" pitchFamily="49" charset="0"/>
              </a:rPr>
              <a:t>execve</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leave</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
        <p:nvSpPr>
          <p:cNvPr id="5" name="TextBox 4"/>
          <p:cNvSpPr txBox="1"/>
          <p:nvPr/>
        </p:nvSpPr>
        <p:spPr>
          <a:xfrm>
            <a:off x="5715000" y="2958405"/>
            <a:ext cx="3048000" cy="954107"/>
          </a:xfrm>
          <a:prstGeom prst="rect">
            <a:avLst/>
          </a:prstGeom>
          <a:solidFill>
            <a:schemeClr val="bg1"/>
          </a:solidFill>
          <a:ln w="31750">
            <a:solidFill>
              <a:schemeClr val="tx1"/>
            </a:solidFill>
          </a:ln>
        </p:spPr>
        <p:txBody>
          <a:bodyPr wrap="square" rtlCol="0">
            <a:spAutoFit/>
          </a:bodyPr>
          <a:lstStyle/>
          <a:p>
            <a:r>
              <a:rPr lang="en-US" sz="2800" dirty="0" smtClean="0">
                <a:cs typeface="Courier New" pitchFamily="49" charset="0"/>
              </a:rPr>
              <a:t>Copy/paste -&gt; 	exploit?</a:t>
            </a:r>
            <a:endParaRPr lang="en-US" sz="2800" dirty="0">
              <a:cs typeface="Courier New" pitchFamily="49" charset="0"/>
            </a:endParaRPr>
          </a:p>
        </p:txBody>
      </p:sp>
    </p:spTree>
    <p:extLst>
      <p:ext uri="{BB962C8B-B14F-4D97-AF65-F5344CB8AC3E}">
        <p14:creationId xmlns:p14="http://schemas.microsoft.com/office/powerpoint/2010/main" val="507989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 shell</a:t>
            </a:r>
            <a:endParaRPr lang="en-US" dirty="0"/>
          </a:p>
        </p:txBody>
      </p:sp>
      <p:sp>
        <p:nvSpPr>
          <p:cNvPr id="3" name="Content Placeholder 2"/>
          <p:cNvSpPr>
            <a:spLocks noGrp="1"/>
          </p:cNvSpPr>
          <p:nvPr>
            <p:ph idx="1"/>
          </p:nvPr>
        </p:nvSpPr>
        <p:spPr>
          <a:xfrm>
            <a:off x="152400" y="1600200"/>
            <a:ext cx="8991600" cy="4876800"/>
          </a:xfrm>
        </p:spPr>
        <p:txBody>
          <a:bodyPr>
            <a:normAutofit fontScale="70000" lnSpcReduction="20000"/>
          </a:bodyPr>
          <a:lstStyle/>
          <a:p>
            <a:pPr marL="118872" indent="0">
              <a:buNone/>
            </a:pPr>
            <a:r>
              <a:rPr lang="en-US" sz="2800" b="1" dirty="0">
                <a:latin typeface="Courier New" pitchFamily="49" charset="0"/>
                <a:cs typeface="Courier New" pitchFamily="49" charset="0"/>
              </a:rPr>
              <a:t>main:</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pushl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ebp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ebp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andl</a:t>
            </a:r>
            <a:r>
              <a:rPr lang="en-US" sz="2800" b="1" dirty="0">
                <a:latin typeface="Courier New" pitchFamily="49" charset="0"/>
                <a:cs typeface="Courier New" pitchFamily="49" charset="0"/>
              </a:rPr>
              <a:t>    $-16, %</a:t>
            </a:r>
            <a:r>
              <a:rPr lang="en-US" sz="2800" b="1" dirty="0" err="1">
                <a:latin typeface="Courier New" pitchFamily="49" charset="0"/>
                <a:cs typeface="Courier New" pitchFamily="49" charset="0"/>
              </a:rPr>
              <a:t>esp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subl</a:t>
            </a:r>
            <a:r>
              <a:rPr lang="en-US" sz="2800" b="1" dirty="0">
                <a:latin typeface="Courier New" pitchFamily="49" charset="0"/>
                <a:cs typeface="Courier New" pitchFamily="49" charset="0"/>
              </a:rPr>
              <a:t>    $32, %</a:t>
            </a:r>
            <a:r>
              <a:rPr lang="en-US" sz="2800" b="1" dirty="0" err="1">
                <a:latin typeface="Courier New" pitchFamily="49" charset="0"/>
                <a:cs typeface="Courier New" pitchFamily="49" charset="0"/>
              </a:rPr>
              <a:t>esp</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a:solidFill>
                  <a:srgbClr val="FF0000"/>
                </a:solidFill>
                <a:latin typeface="Courier New" pitchFamily="49" charset="0"/>
                <a:cs typeface="Courier New" pitchFamily="49" charset="0"/>
              </a:rPr>
              <a:t>$.LC0, </a:t>
            </a:r>
            <a:r>
              <a:rPr lang="en-US" sz="2800" b="1" dirty="0">
                <a:latin typeface="Courier New" pitchFamily="49" charset="0"/>
                <a:cs typeface="Courier New" pitchFamily="49" charset="0"/>
              </a:rPr>
              <a:t>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$0, 28(%</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eax</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$0, 8(%</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leal</a:t>
            </a:r>
            <a:r>
              <a:rPr lang="en-US" sz="2800" b="1" dirty="0">
                <a:latin typeface="Courier New" pitchFamily="49" charset="0"/>
                <a:cs typeface="Courier New" pitchFamily="49" charset="0"/>
              </a:rPr>
              <a:t>    24(%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edx</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edx</a:t>
            </a:r>
            <a:r>
              <a:rPr lang="en-US" sz="2800" b="1" dirty="0">
                <a:latin typeface="Courier New" pitchFamily="49" charset="0"/>
                <a:cs typeface="Courier New" pitchFamily="49" charset="0"/>
              </a:rPr>
              <a:t>, 4(%</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movl</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eax</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esp</a:t>
            </a:r>
            <a:r>
              <a:rPr lang="en-US" sz="2800" b="1" dirty="0">
                <a:latin typeface="Courier New" pitchFamily="49" charset="0"/>
                <a:cs typeface="Courier New" pitchFamily="49" charset="0"/>
              </a:rPr>
              <a:t>)</a:t>
            </a:r>
          </a:p>
          <a:p>
            <a:pPr marL="118872" indent="0">
              <a:buNone/>
            </a:pPr>
            <a:r>
              <a:rPr lang="en-US" sz="2800" b="1" dirty="0">
                <a:latin typeface="Courier New" pitchFamily="49" charset="0"/>
                <a:cs typeface="Courier New" pitchFamily="49" charset="0"/>
              </a:rPr>
              <a:t>    call    </a:t>
            </a:r>
            <a:r>
              <a:rPr lang="en-US" sz="2800" b="1" dirty="0" err="1">
                <a:solidFill>
                  <a:srgbClr val="FF0000"/>
                </a:solidFill>
                <a:latin typeface="Courier New" pitchFamily="49" charset="0"/>
                <a:cs typeface="Courier New" pitchFamily="49" charset="0"/>
              </a:rPr>
              <a:t>execve</a:t>
            </a:r>
            <a:endParaRPr lang="en-US" sz="2800" b="1" dirty="0">
              <a:solidFill>
                <a:srgbClr val="FF0000"/>
              </a:solidFill>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leave</a:t>
            </a:r>
          </a:p>
          <a:p>
            <a:pPr marL="118872" indent="0">
              <a:buNone/>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
        <p:nvSpPr>
          <p:cNvPr id="4" name="TextBox 3"/>
          <p:cNvSpPr txBox="1"/>
          <p:nvPr/>
        </p:nvSpPr>
        <p:spPr>
          <a:xfrm>
            <a:off x="5715000" y="2958405"/>
            <a:ext cx="3048000" cy="954107"/>
          </a:xfrm>
          <a:prstGeom prst="rect">
            <a:avLst/>
          </a:prstGeom>
          <a:solidFill>
            <a:schemeClr val="bg1"/>
          </a:solidFill>
          <a:ln w="31750">
            <a:solidFill>
              <a:schemeClr val="tx1"/>
            </a:solidFill>
          </a:ln>
        </p:spPr>
        <p:txBody>
          <a:bodyPr wrap="square" rtlCol="0">
            <a:spAutoFit/>
          </a:bodyPr>
          <a:lstStyle/>
          <a:p>
            <a:r>
              <a:rPr lang="en-US" sz="2800" dirty="0" smtClean="0">
                <a:cs typeface="Courier New" pitchFamily="49" charset="0"/>
              </a:rPr>
              <a:t>Copy/paste -&gt; 	exploit?</a:t>
            </a:r>
            <a:endParaRPr lang="en-US" sz="2800" dirty="0">
              <a:cs typeface="Courier New" pitchFamily="49" charset="0"/>
            </a:endParaRPr>
          </a:p>
        </p:txBody>
      </p:sp>
    </p:spTree>
    <p:extLst>
      <p:ext uri="{BB962C8B-B14F-4D97-AF65-F5344CB8AC3E}">
        <p14:creationId xmlns:p14="http://schemas.microsoft.com/office/powerpoint/2010/main" val="4194313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Statically include </a:t>
            </a:r>
            <a:r>
              <a:rPr lang="en-US" dirty="0" err="1" smtClean="0"/>
              <a:t>execve</a:t>
            </a:r>
            <a:endParaRPr lang="en-US" dirty="0"/>
          </a:p>
        </p:txBody>
      </p:sp>
      <p:sp>
        <p:nvSpPr>
          <p:cNvPr id="3" name="Content Placeholder 2"/>
          <p:cNvSpPr>
            <a:spLocks noGrp="1"/>
          </p:cNvSpPr>
          <p:nvPr>
            <p:ph idx="1"/>
          </p:nvPr>
        </p:nvSpPr>
        <p:spPr/>
        <p:txBody>
          <a:bodyPr>
            <a:noAutofit/>
          </a:bodyPr>
          <a:lstStyle/>
          <a:p>
            <a:pPr marL="118872" indent="0">
              <a:buNone/>
            </a:pPr>
            <a:endParaRPr lang="en-US" sz="1800" b="1" dirty="0" smtClean="0">
              <a:latin typeface="Courier New" pitchFamily="49" charset="0"/>
              <a:cs typeface="Courier New" pitchFamily="49" charset="0"/>
            </a:endParaRPr>
          </a:p>
          <a:p>
            <a:pPr marL="118872" indent="0">
              <a:buNone/>
            </a:pPr>
            <a:endParaRPr lang="en-US" sz="1800" b="1" dirty="0">
              <a:latin typeface="Courier New" pitchFamily="49" charset="0"/>
              <a:cs typeface="Courier New" pitchFamily="49" charset="0"/>
            </a:endParaRPr>
          </a:p>
          <a:p>
            <a:pPr marL="118872" indent="0">
              <a:buNone/>
            </a:pP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smtClean="0">
                <a:latin typeface="Courier New" pitchFamily="49" charset="0"/>
                <a:cs typeface="Courier New" pitchFamily="49" charset="0"/>
              </a:rPr>
              <a:t>&lt;__</a:t>
            </a:r>
            <a:r>
              <a:rPr lang="en-US" sz="1800" b="1" dirty="0" err="1" smtClean="0">
                <a:latin typeface="Courier New" pitchFamily="49" charset="0"/>
                <a:cs typeface="Courier New" pitchFamily="49" charset="0"/>
              </a:rPr>
              <a:t>execve</a:t>
            </a:r>
            <a:r>
              <a:rPr lang="en-US" sz="1800" b="1" dirty="0" smtClean="0">
                <a:latin typeface="Courier New" pitchFamily="49" charset="0"/>
                <a:cs typeface="Courier New" pitchFamily="49" charset="0"/>
              </a:rPr>
              <a:t>&gt;:</a:t>
            </a:r>
          </a:p>
          <a:p>
            <a:pPr marL="118872" indent="0">
              <a:buNone/>
            </a:pPr>
            <a:r>
              <a:rPr lang="en-US" sz="1800" b="1" dirty="0" smtClean="0">
                <a:latin typeface="Courier New" pitchFamily="49" charset="0"/>
                <a:cs typeface="Courier New" pitchFamily="49" charset="0"/>
              </a:rPr>
              <a:t>push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 function</a:t>
            </a:r>
            <a:endParaRPr lang="en-US" sz="1800" b="1" dirty="0">
              <a:latin typeface="Courier New" pitchFamily="49" charset="0"/>
              <a:cs typeface="Courier New" pitchFamily="49" charset="0"/>
            </a:endParaRPr>
          </a:p>
          <a:p>
            <a:pPr marL="118872"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esp</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 prolog</a:t>
            </a:r>
          </a:p>
          <a:p>
            <a:pPr marL="118872" indent="0">
              <a:buNone/>
            </a:pPr>
            <a:endParaRPr lang="en-US" sz="1800" b="1" dirty="0" smtClean="0">
              <a:latin typeface="Courier New" pitchFamily="49" charset="0"/>
              <a:cs typeface="Courier New" pitchFamily="49" charset="0"/>
            </a:endParaRPr>
          </a:p>
          <a:p>
            <a:pPr marL="118872" indent="0">
              <a:buNone/>
            </a:pPr>
            <a:r>
              <a:rPr lang="en-US" sz="1800" b="1" dirty="0" err="1" smtClean="0">
                <a:latin typeface="Courier New" pitchFamily="49" charset="0"/>
                <a:cs typeface="Courier New" pitchFamily="49" charset="0"/>
              </a:rPr>
              <a:t>mov</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0x10(%</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edx</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edx</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envp</a:t>
            </a:r>
            <a:endParaRPr lang="en-US" sz="1800" b="1" dirty="0">
              <a:latin typeface="Courier New" pitchFamily="49" charset="0"/>
              <a:cs typeface="Courier New" pitchFamily="49" charset="0"/>
            </a:endParaRPr>
          </a:p>
          <a:p>
            <a:pPr marL="118872" indent="0">
              <a:buNone/>
            </a:pPr>
            <a:r>
              <a:rPr lang="en-US" sz="1800" b="1" dirty="0">
                <a:latin typeface="Courier New" pitchFamily="49" charset="0"/>
                <a:cs typeface="Courier New" pitchFamily="49" charset="0"/>
              </a:rPr>
              <a:t>push   %</a:t>
            </a:r>
            <a:r>
              <a:rPr lang="en-US" sz="1800" b="1" dirty="0" err="1">
                <a:latin typeface="Courier New" pitchFamily="49" charset="0"/>
                <a:cs typeface="Courier New" pitchFamily="49" charset="0"/>
              </a:rPr>
              <a:t>ebx</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err="1">
                <a:latin typeface="Courier New" pitchFamily="49" charset="0"/>
                <a:cs typeface="Courier New" pitchFamily="49" charset="0"/>
              </a:rPr>
              <a:t>callee</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save %</a:t>
            </a:r>
            <a:r>
              <a:rPr lang="en-US" sz="1800" b="1" dirty="0" err="1" smtClean="0">
                <a:latin typeface="Courier New" pitchFamily="49" charset="0"/>
                <a:cs typeface="Courier New" pitchFamily="49" charset="0"/>
              </a:rPr>
              <a:t>ebx</a:t>
            </a:r>
            <a:endParaRPr lang="en-US" sz="1800" b="1" dirty="0">
              <a:latin typeface="Courier New" pitchFamily="49" charset="0"/>
              <a:cs typeface="Courier New" pitchFamily="49" charset="0"/>
            </a:endParaRPr>
          </a:p>
          <a:p>
            <a:pPr marL="118872"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0xc(%</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ecx</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ecx</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argv</a:t>
            </a:r>
            <a:endParaRPr lang="en-US" sz="1800" b="1" dirty="0">
              <a:latin typeface="Courier New" pitchFamily="49" charset="0"/>
              <a:cs typeface="Courier New" pitchFamily="49" charset="0"/>
            </a:endParaRPr>
          </a:p>
          <a:p>
            <a:pPr marL="118872"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0x8(%</a:t>
            </a:r>
            <a:r>
              <a:rPr lang="en-US" sz="1800" b="1" dirty="0" err="1">
                <a:latin typeface="Courier New" pitchFamily="49" charset="0"/>
                <a:cs typeface="Courier New" pitchFamily="49" charset="0"/>
              </a:rPr>
              <a:t>ebp</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ebx</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ebx</a:t>
            </a:r>
            <a:r>
              <a:rPr lang="en-US" sz="1800" b="1" dirty="0">
                <a:latin typeface="Courier New" pitchFamily="49" charset="0"/>
                <a:cs typeface="Courier New" pitchFamily="49" charset="0"/>
              </a:rPr>
              <a:t> = filename</a:t>
            </a:r>
          </a:p>
          <a:p>
            <a:pPr marL="118872" indent="0">
              <a:buNone/>
            </a:pPr>
            <a:r>
              <a:rPr lang="en-US" sz="1800" b="1" dirty="0" err="1">
                <a:latin typeface="Courier New" pitchFamily="49" charset="0"/>
                <a:cs typeface="Courier New" pitchFamily="49" charset="0"/>
              </a:rPr>
              <a:t>mov</a:t>
            </a:r>
            <a:r>
              <a:rPr lang="en-US" sz="1800" b="1" dirty="0">
                <a:latin typeface="Courier New" pitchFamily="49" charset="0"/>
                <a:cs typeface="Courier New" pitchFamily="49" charset="0"/>
              </a:rPr>
              <a:t>    $0xb,%eax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eax</a:t>
            </a:r>
            <a:r>
              <a:rPr lang="en-US" sz="1800" b="1" dirty="0">
                <a:latin typeface="Courier New" pitchFamily="49" charset="0"/>
                <a:cs typeface="Courier New" pitchFamily="49" charset="0"/>
              </a:rPr>
              <a:t> = </a:t>
            </a:r>
            <a:r>
              <a:rPr lang="en-US" sz="1800" b="1" dirty="0" smtClean="0">
                <a:latin typeface="Courier New" pitchFamily="49" charset="0"/>
                <a:cs typeface="Courier New" pitchFamily="49" charset="0"/>
              </a:rPr>
              <a:t>11 (</a:t>
            </a:r>
            <a:r>
              <a:rPr lang="en-US" sz="1800" b="1" dirty="0" err="1" smtClean="0">
                <a:latin typeface="Courier New" pitchFamily="49" charset="0"/>
                <a:cs typeface="Courier New" pitchFamily="49" charset="0"/>
              </a:rPr>
              <a:t>sys_execve</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118872" indent="0">
              <a:buNone/>
            </a:pPr>
            <a:r>
              <a:rPr lang="en-US" sz="1800" b="1" dirty="0" err="1">
                <a:latin typeface="Courier New" pitchFamily="49" charset="0"/>
                <a:cs typeface="Courier New" pitchFamily="49" charset="0"/>
              </a:rPr>
              <a:t>int</a:t>
            </a:r>
            <a:r>
              <a:rPr lang="en-US" sz="1800" b="1" dirty="0">
                <a:latin typeface="Courier New" pitchFamily="49" charset="0"/>
                <a:cs typeface="Courier New" pitchFamily="49" charset="0"/>
              </a:rPr>
              <a:t>    $0x80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trap to </a:t>
            </a:r>
            <a:r>
              <a:rPr lang="en-US" sz="1800" b="1" dirty="0" smtClean="0">
                <a:latin typeface="Courier New" pitchFamily="49" charset="0"/>
                <a:cs typeface="Courier New" pitchFamily="49" charset="0"/>
              </a:rPr>
              <a:t>OS</a:t>
            </a:r>
          </a:p>
          <a:p>
            <a:pPr marL="118872" indent="0">
              <a:buNone/>
            </a:pPr>
            <a:endParaRPr lang="en-US" sz="1800" b="1" dirty="0">
              <a:latin typeface="Courier New" pitchFamily="49" charset="0"/>
              <a:cs typeface="Courier New" pitchFamily="49" charset="0"/>
            </a:endParaRPr>
          </a:p>
          <a:p>
            <a:pPr marL="118872" indent="0">
              <a:buNone/>
            </a:pPr>
            <a:r>
              <a:rPr lang="en-US" sz="1800" b="1" dirty="0" smtClean="0">
                <a:latin typeface="Courier New" pitchFamily="49" charset="0"/>
                <a:cs typeface="Courier New" pitchFamily="49" charset="0"/>
              </a:rPr>
              <a:t>	…return/error handling omitted our collective sanity</a:t>
            </a:r>
            <a:endParaRPr lang="en-US" sz="1800" b="1" dirty="0">
              <a:latin typeface="Courier New" pitchFamily="49" charset="0"/>
              <a:cs typeface="Courier New" pitchFamily="49" charset="0"/>
            </a:endParaRPr>
          </a:p>
        </p:txBody>
      </p:sp>
      <p:sp>
        <p:nvSpPr>
          <p:cNvPr id="5" name="Rectangle 4"/>
          <p:cNvSpPr/>
          <p:nvPr/>
        </p:nvSpPr>
        <p:spPr>
          <a:xfrm>
            <a:off x="6096000" y="291465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latin typeface="Courier New" pitchFamily="49" charset="0"/>
                <a:cs typeface="Courier New" pitchFamily="49" charset="0"/>
              </a:rPr>
              <a:t>argv</a:t>
            </a:r>
            <a:endParaRPr lang="en-US" sz="2800" b="1" dirty="0">
              <a:solidFill>
                <a:schemeClr val="tx1"/>
              </a:solidFill>
              <a:latin typeface="Courier New" pitchFamily="49" charset="0"/>
              <a:cs typeface="Courier New" pitchFamily="49" charset="0"/>
            </a:endParaRPr>
          </a:p>
        </p:txBody>
      </p:sp>
      <p:cxnSp>
        <p:nvCxnSpPr>
          <p:cNvPr id="9" name="Straight Arrow Connector 8"/>
          <p:cNvCxnSpPr/>
          <p:nvPr/>
        </p:nvCxnSpPr>
        <p:spPr>
          <a:xfrm flipH="1">
            <a:off x="8317230" y="17716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97703" y="329565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latin typeface="Courier New" pitchFamily="49" charset="0"/>
                <a:cs typeface="Courier New" pitchFamily="49" charset="0"/>
              </a:rPr>
              <a:t>envp</a:t>
            </a:r>
            <a:endParaRPr lang="en-US" sz="2800" b="1" dirty="0">
              <a:solidFill>
                <a:schemeClr val="tx1"/>
              </a:solidFill>
              <a:latin typeface="Courier New" pitchFamily="49" charset="0"/>
              <a:cs typeface="Courier New" pitchFamily="49" charset="0"/>
            </a:endParaRPr>
          </a:p>
        </p:txBody>
      </p:sp>
      <p:sp>
        <p:nvSpPr>
          <p:cNvPr id="11" name="Rectangle 10"/>
          <p:cNvSpPr/>
          <p:nvPr/>
        </p:nvSpPr>
        <p:spPr>
          <a:xfrm>
            <a:off x="6097703" y="255270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ourier New" pitchFamily="49" charset="0"/>
                <a:cs typeface="Courier New" pitchFamily="49" charset="0"/>
              </a:rPr>
              <a:t>filename</a:t>
            </a:r>
            <a:endParaRPr lang="en-US" sz="2800" b="1" dirty="0">
              <a:solidFill>
                <a:schemeClr val="tx1"/>
              </a:solidFill>
              <a:latin typeface="Courier New" pitchFamily="49" charset="0"/>
              <a:cs typeface="Courier New" pitchFamily="49" charset="0"/>
            </a:endParaRPr>
          </a:p>
        </p:txBody>
      </p:sp>
      <p:sp>
        <p:nvSpPr>
          <p:cNvPr id="12" name="Rectangle 11"/>
          <p:cNvSpPr/>
          <p:nvPr/>
        </p:nvSpPr>
        <p:spPr>
          <a:xfrm>
            <a:off x="6097703" y="217170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ourier New" pitchFamily="49" charset="0"/>
                <a:cs typeface="Courier New" pitchFamily="49" charset="0"/>
              </a:rPr>
              <a:t>(return)</a:t>
            </a:r>
            <a:endParaRPr lang="en-US" sz="2800" b="1" i="1" dirty="0">
              <a:solidFill>
                <a:schemeClr val="tx1"/>
              </a:solidFill>
              <a:latin typeface="Courier New" pitchFamily="49" charset="0"/>
              <a:cs typeface="Courier New" pitchFamily="49" charset="0"/>
            </a:endParaRPr>
          </a:p>
        </p:txBody>
      </p:sp>
      <p:sp>
        <p:nvSpPr>
          <p:cNvPr id="13" name="Rectangle 12"/>
          <p:cNvSpPr/>
          <p:nvPr/>
        </p:nvSpPr>
        <p:spPr>
          <a:xfrm>
            <a:off x="6097703" y="1790700"/>
            <a:ext cx="2209800" cy="36195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ourier New" pitchFamily="49" charset="0"/>
                <a:cs typeface="Courier New" pitchFamily="49" charset="0"/>
              </a:rPr>
              <a:t>caller FP</a:t>
            </a:r>
            <a:endParaRPr lang="en-US" sz="2800" b="1" i="1" dirty="0">
              <a:solidFill>
                <a:schemeClr val="tx1"/>
              </a:solidFill>
              <a:latin typeface="Courier New" pitchFamily="49" charset="0"/>
              <a:cs typeface="Courier New" pitchFamily="49" charset="0"/>
            </a:endParaRPr>
          </a:p>
        </p:txBody>
      </p:sp>
      <p:sp>
        <p:nvSpPr>
          <p:cNvPr id="14" name="TextBox 13"/>
          <p:cNvSpPr txBox="1"/>
          <p:nvPr/>
        </p:nvSpPr>
        <p:spPr>
          <a:xfrm>
            <a:off x="8331701" y="2152650"/>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0x4</a:t>
            </a:r>
            <a:endParaRPr lang="en-US" b="1" dirty="0">
              <a:latin typeface="Courier New" pitchFamily="49" charset="0"/>
              <a:cs typeface="Courier New" pitchFamily="49" charset="0"/>
            </a:endParaRPr>
          </a:p>
        </p:txBody>
      </p:sp>
      <p:sp>
        <p:nvSpPr>
          <p:cNvPr id="15" name="TextBox 14"/>
          <p:cNvSpPr txBox="1"/>
          <p:nvPr/>
        </p:nvSpPr>
        <p:spPr>
          <a:xfrm>
            <a:off x="8331701" y="2552700"/>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0x8</a:t>
            </a:r>
            <a:endParaRPr lang="en-US" b="1" dirty="0">
              <a:latin typeface="Courier New" pitchFamily="49" charset="0"/>
              <a:cs typeface="Courier New" pitchFamily="49" charset="0"/>
            </a:endParaRPr>
          </a:p>
        </p:txBody>
      </p:sp>
      <p:sp>
        <p:nvSpPr>
          <p:cNvPr id="16" name="TextBox 15"/>
          <p:cNvSpPr txBox="1"/>
          <p:nvPr/>
        </p:nvSpPr>
        <p:spPr>
          <a:xfrm>
            <a:off x="8331701" y="2922032"/>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0xc</a:t>
            </a:r>
            <a:endParaRPr lang="en-US" b="1" dirty="0">
              <a:latin typeface="Courier New" pitchFamily="49" charset="0"/>
              <a:cs typeface="Courier New" pitchFamily="49" charset="0"/>
            </a:endParaRPr>
          </a:p>
        </p:txBody>
      </p:sp>
      <p:sp>
        <p:nvSpPr>
          <p:cNvPr id="17" name="TextBox 16"/>
          <p:cNvSpPr txBox="1"/>
          <p:nvPr/>
        </p:nvSpPr>
        <p:spPr>
          <a:xfrm>
            <a:off x="8331701" y="3276600"/>
            <a:ext cx="736099" cy="369332"/>
          </a:xfrm>
          <a:prstGeom prst="rect">
            <a:avLst/>
          </a:prstGeom>
          <a:noFill/>
        </p:spPr>
        <p:txBody>
          <a:bodyPr wrap="none" rtlCol="0">
            <a:spAutoFit/>
          </a:bodyPr>
          <a:lstStyle/>
          <a:p>
            <a:r>
              <a:rPr lang="en-US" b="1" dirty="0" smtClean="0">
                <a:latin typeface="Courier New" pitchFamily="49" charset="0"/>
                <a:cs typeface="Courier New" pitchFamily="49" charset="0"/>
              </a:rPr>
              <a:t>0x10</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365425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9668</TotalTime>
  <Words>7807</Words>
  <Application>Microsoft Macintosh PowerPoint</Application>
  <PresentationFormat>On-screen Show (4:3)</PresentationFormat>
  <Paragraphs>582</Paragraphs>
  <Slides>50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Courier New</vt:lpstr>
      <vt:lpstr>Office Theme</vt:lpstr>
      <vt:lpstr>Lecture 16 – Control Flow (cont)</vt:lpstr>
      <vt:lpstr>Review</vt:lpstr>
      <vt:lpstr>Review</vt:lpstr>
      <vt:lpstr>Review</vt:lpstr>
      <vt:lpstr>Shellcode</vt:lpstr>
      <vt:lpstr>What does a shell look like?</vt:lpstr>
      <vt:lpstr>Run a shell</vt:lpstr>
      <vt:lpstr>Run a shell</vt:lpstr>
      <vt:lpstr>Statically include execve</vt:lpstr>
      <vt:lpstr>Shellcode TODO list</vt:lpstr>
      <vt:lpstr>Prototype shellcode</vt:lpstr>
      <vt:lpstr>Prototype shellcode</vt:lpstr>
      <vt:lpstr>Shellcode caveats</vt:lpstr>
      <vt:lpstr>Hard to guess address</vt:lpstr>
      <vt:lpstr>Hard to guess address</vt:lpstr>
      <vt:lpstr>Hard to guess address</vt:lpstr>
      <vt:lpstr>Hard to guess address</vt:lpstr>
      <vt:lpstr>Hard to guess address</vt:lpstr>
      <vt:lpstr>Hard to guess address</vt:lpstr>
      <vt:lpstr>Hard to guess address</vt:lpstr>
      <vt:lpstr>Call instruction</vt:lpstr>
      <vt:lpstr>Call instruction trick</vt:lpstr>
      <vt:lpstr>Call instruction trick</vt:lpstr>
      <vt:lpstr>Call instruction trick</vt:lpstr>
      <vt:lpstr>No line breaks shellcode</vt:lpstr>
      <vt:lpstr>Unsafe functions</vt:lpstr>
      <vt:lpstr>Integer overflow</vt:lpstr>
      <vt:lpstr>Integer casts</vt:lpstr>
      <vt:lpstr>Buffer overflow defenses</vt:lpstr>
      <vt:lpstr>Stack canaries</vt:lpstr>
      <vt:lpstr>Stack canaries</vt:lpstr>
      <vt:lpstr>Stack canaries</vt:lpstr>
      <vt:lpstr>No eXecute (aka W^X aka DEP aka…)</vt:lpstr>
      <vt:lpstr>Return-to-libc</vt:lpstr>
      <vt:lpstr>Return-to-libc</vt:lpstr>
      <vt:lpstr>Return-to-libc: function chaining</vt:lpstr>
      <vt:lpstr>Return-to-libc: function chaining</vt:lpstr>
      <vt:lpstr>Return-to-libc: function chaining</vt:lpstr>
      <vt:lpstr>Return-to-libc: function chaining</vt:lpstr>
      <vt:lpstr>Return-to-libc: function chaining</vt:lpstr>
      <vt:lpstr>Return-to-libc: function chaining</vt:lpstr>
      <vt:lpstr>Return-to-libc: function chaining</vt:lpstr>
      <vt:lpstr>Return-Oriented Programming</vt:lpstr>
      <vt:lpstr>Address Space Layout Randomization</vt:lpstr>
      <vt:lpstr>References/Acknowledgements</vt:lpstr>
      <vt:lpstr>Appendix</vt:lpstr>
      <vt:lpstr>More than one way to skin an x86 cat (no line breaks or null char shellcode)</vt:lpstr>
      <vt:lpstr>gdb overflow example</vt:lpstr>
      <vt:lpstr>PowerPoint Presentation</vt:lpstr>
      <vt:lpstr>example.s (x86_64)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Chuenchujit, Thasphon</cp:lastModifiedBy>
  <cp:revision>850</cp:revision>
  <dcterms:created xsi:type="dcterms:W3CDTF">2015-03-08T19:12:53Z</dcterms:created>
  <dcterms:modified xsi:type="dcterms:W3CDTF">2015-11-06T18:24:19Z</dcterms:modified>
</cp:coreProperties>
</file>